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14747899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EC7539-4B12-4F96-B38F-CACEFBD25D40}" v="1" dt="2023-07-26T04:42:37.9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BA64C4-2658-4D3E-8B1E-2666100330A8}" type="datetimeFigureOut">
              <a:rPr lang="en-US" smtClean="0"/>
              <a:t>7/31/2023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BE8588-4AE9-46F4-834A-B6E886C67DFE}" type="slidenum">
              <a:rPr lang="en-US" smtClean="0"/>
              <a:t>‹#›</a:t>
            </a:fld>
            <a:endParaRPr lang="en-US"/>
          </a:p>
        </p:txBody>
      </p:sp>
    </p:spTree>
    <p:extLst>
      <p:ext uri="{BB962C8B-B14F-4D97-AF65-F5344CB8AC3E}">
        <p14:creationId xmlns:p14="http://schemas.microsoft.com/office/powerpoint/2010/main" val="2599245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p>
        </p:txBody>
      </p:sp>
      <p:sp>
        <p:nvSpPr>
          <p:cNvPr id="6" name="Date Placeholder 5"/>
          <p:cNvSpPr>
            <a:spLocks noGrp="1"/>
          </p:cNvSpPr>
          <p:nvPr>
            <p:ph type="dt" idx="1"/>
          </p:nvPr>
        </p:nvSpPr>
        <p:spPr/>
        <p:txBody>
          <a:bodyPr/>
          <a:lstStyle/>
          <a:p>
            <a:fld id="{386CE63F-9E7F-4C04-9D0D-FCA25A8E9E86}" type="datetime8">
              <a:rPr lang="en-US" smtClean="0"/>
              <a:t>7/31/2023 5:27 AM</a:t>
            </a:fld>
            <a:endParaRPr lang="en-US"/>
          </a:p>
        </p:txBody>
      </p:sp>
      <p:sp>
        <p:nvSpPr>
          <p:cNvPr id="7" name="Slide Number Placeholder 6"/>
          <p:cNvSpPr>
            <a:spLocks noGrp="1"/>
          </p:cNvSpPr>
          <p:nvPr>
            <p:ph type="sldNum" sz="quarter" idx="5"/>
          </p:nvPr>
        </p:nvSpPr>
        <p:spPr/>
        <p:txBody>
          <a:bodyPr/>
          <a:lstStyle/>
          <a:p>
            <a:fld id="{B4008EB6-D09E-4580-8CD6-DDB14511944F}" type="slidenum">
              <a:rPr lang="en-US" smtClean="0"/>
              <a:pPr/>
              <a:t>1</a:t>
            </a:fld>
            <a:endParaRPr lang="en-US"/>
          </a:p>
        </p:txBody>
      </p:sp>
    </p:spTree>
    <p:extLst>
      <p:ext uri="{BB962C8B-B14F-4D97-AF65-F5344CB8AC3E}">
        <p14:creationId xmlns:p14="http://schemas.microsoft.com/office/powerpoint/2010/main" val="3396779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8167B-01A8-EB4F-9A16-134DE70DF7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EB7AE0-D9A1-D689-ECD0-B26BC85EBF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10DEF9-831C-816D-3465-9368954B14ED}"/>
              </a:ext>
            </a:extLst>
          </p:cNvPr>
          <p:cNvSpPr>
            <a:spLocks noGrp="1"/>
          </p:cNvSpPr>
          <p:nvPr>
            <p:ph type="dt" sz="half" idx="10"/>
          </p:nvPr>
        </p:nvSpPr>
        <p:spPr/>
        <p:txBody>
          <a:bodyPr/>
          <a:lstStyle/>
          <a:p>
            <a:fld id="{AD9DC968-58CA-42AB-9723-F5BBABE5E6F2}" type="datetimeFigureOut">
              <a:rPr lang="en-US" smtClean="0"/>
              <a:t>7/31/2023</a:t>
            </a:fld>
            <a:endParaRPr lang="en-US"/>
          </a:p>
        </p:txBody>
      </p:sp>
      <p:sp>
        <p:nvSpPr>
          <p:cNvPr id="5" name="Footer Placeholder 4">
            <a:extLst>
              <a:ext uri="{FF2B5EF4-FFF2-40B4-BE49-F238E27FC236}">
                <a16:creationId xmlns:a16="http://schemas.microsoft.com/office/drawing/2014/main" id="{5F93C054-2805-80D3-6E9D-F4E2C5B01C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9E9C2B-1F5F-959C-2712-7AE7B35902E1}"/>
              </a:ext>
            </a:extLst>
          </p:cNvPr>
          <p:cNvSpPr>
            <a:spLocks noGrp="1"/>
          </p:cNvSpPr>
          <p:nvPr>
            <p:ph type="sldNum" sz="quarter" idx="12"/>
          </p:nvPr>
        </p:nvSpPr>
        <p:spPr/>
        <p:txBody>
          <a:bodyPr/>
          <a:lstStyle/>
          <a:p>
            <a:fld id="{6765599E-D1FC-4107-BC59-81AA46AC209D}" type="slidenum">
              <a:rPr lang="en-US" smtClean="0"/>
              <a:t>‹#›</a:t>
            </a:fld>
            <a:endParaRPr lang="en-US"/>
          </a:p>
        </p:txBody>
      </p:sp>
    </p:spTree>
    <p:extLst>
      <p:ext uri="{BB962C8B-B14F-4D97-AF65-F5344CB8AC3E}">
        <p14:creationId xmlns:p14="http://schemas.microsoft.com/office/powerpoint/2010/main" val="2045700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A2513-9A7F-0C92-DEFF-56AF5EB915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207718-5550-2C89-34BC-24BB727FC2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A9733F-FB86-855C-52A5-F987AAA85448}"/>
              </a:ext>
            </a:extLst>
          </p:cNvPr>
          <p:cNvSpPr>
            <a:spLocks noGrp="1"/>
          </p:cNvSpPr>
          <p:nvPr>
            <p:ph type="dt" sz="half" idx="10"/>
          </p:nvPr>
        </p:nvSpPr>
        <p:spPr/>
        <p:txBody>
          <a:bodyPr/>
          <a:lstStyle/>
          <a:p>
            <a:fld id="{AD9DC968-58CA-42AB-9723-F5BBABE5E6F2}" type="datetimeFigureOut">
              <a:rPr lang="en-US" smtClean="0"/>
              <a:t>7/31/2023</a:t>
            </a:fld>
            <a:endParaRPr lang="en-US"/>
          </a:p>
        </p:txBody>
      </p:sp>
      <p:sp>
        <p:nvSpPr>
          <p:cNvPr id="5" name="Footer Placeholder 4">
            <a:extLst>
              <a:ext uri="{FF2B5EF4-FFF2-40B4-BE49-F238E27FC236}">
                <a16:creationId xmlns:a16="http://schemas.microsoft.com/office/drawing/2014/main" id="{6BC7782C-8100-6B7D-1358-2BA8460230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CB93A-9521-5D6D-104F-4BDF87E72574}"/>
              </a:ext>
            </a:extLst>
          </p:cNvPr>
          <p:cNvSpPr>
            <a:spLocks noGrp="1"/>
          </p:cNvSpPr>
          <p:nvPr>
            <p:ph type="sldNum" sz="quarter" idx="12"/>
          </p:nvPr>
        </p:nvSpPr>
        <p:spPr/>
        <p:txBody>
          <a:bodyPr/>
          <a:lstStyle/>
          <a:p>
            <a:fld id="{6765599E-D1FC-4107-BC59-81AA46AC209D}" type="slidenum">
              <a:rPr lang="en-US" smtClean="0"/>
              <a:t>‹#›</a:t>
            </a:fld>
            <a:endParaRPr lang="en-US"/>
          </a:p>
        </p:txBody>
      </p:sp>
    </p:spTree>
    <p:extLst>
      <p:ext uri="{BB962C8B-B14F-4D97-AF65-F5344CB8AC3E}">
        <p14:creationId xmlns:p14="http://schemas.microsoft.com/office/powerpoint/2010/main" val="207339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F97FA7-4F87-54B0-3B7A-C958E5D744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F74FC5-818A-7B6E-1FAF-3C9D6189DF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E75AD6-2164-D775-3D01-7D92B18D71B3}"/>
              </a:ext>
            </a:extLst>
          </p:cNvPr>
          <p:cNvSpPr>
            <a:spLocks noGrp="1"/>
          </p:cNvSpPr>
          <p:nvPr>
            <p:ph type="dt" sz="half" idx="10"/>
          </p:nvPr>
        </p:nvSpPr>
        <p:spPr/>
        <p:txBody>
          <a:bodyPr/>
          <a:lstStyle/>
          <a:p>
            <a:fld id="{AD9DC968-58CA-42AB-9723-F5BBABE5E6F2}" type="datetimeFigureOut">
              <a:rPr lang="en-US" smtClean="0"/>
              <a:t>7/31/2023</a:t>
            </a:fld>
            <a:endParaRPr lang="en-US"/>
          </a:p>
        </p:txBody>
      </p:sp>
      <p:sp>
        <p:nvSpPr>
          <p:cNvPr id="5" name="Footer Placeholder 4">
            <a:extLst>
              <a:ext uri="{FF2B5EF4-FFF2-40B4-BE49-F238E27FC236}">
                <a16:creationId xmlns:a16="http://schemas.microsoft.com/office/drawing/2014/main" id="{FD6996A9-1CC2-43AF-AF29-2A7D090BA4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17011C-62E3-2221-4F62-B5B4A1836247}"/>
              </a:ext>
            </a:extLst>
          </p:cNvPr>
          <p:cNvSpPr>
            <a:spLocks noGrp="1"/>
          </p:cNvSpPr>
          <p:nvPr>
            <p:ph type="sldNum" sz="quarter" idx="12"/>
          </p:nvPr>
        </p:nvSpPr>
        <p:spPr/>
        <p:txBody>
          <a:bodyPr/>
          <a:lstStyle/>
          <a:p>
            <a:fld id="{6765599E-D1FC-4107-BC59-81AA46AC209D}" type="slidenum">
              <a:rPr lang="en-US" smtClean="0"/>
              <a:t>‹#›</a:t>
            </a:fld>
            <a:endParaRPr lang="en-US"/>
          </a:p>
        </p:txBody>
      </p:sp>
    </p:spTree>
    <p:extLst>
      <p:ext uri="{BB962C8B-B14F-4D97-AF65-F5344CB8AC3E}">
        <p14:creationId xmlns:p14="http://schemas.microsoft.com/office/powerpoint/2010/main" val="2852046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2B68F58-FF15-6DDF-781A-252C6A69B2AA}"/>
              </a:ext>
              <a:ext uri="{C183D7F6-B498-43B3-948B-1728B52AA6E4}">
                <adec:decorative xmlns:adec="http://schemas.microsoft.com/office/drawing/2017/decorative" val="1"/>
              </a:ext>
            </a:extLst>
          </p:cNvPr>
          <p:cNvPicPr>
            <a:picLocks/>
          </p:cNvPicPr>
          <p:nvPr userDrawn="1"/>
        </p:nvPicPr>
        <p:blipFill rotWithShape="1">
          <a:blip r:embed="rId2">
            <a:alphaModFix amt="30000"/>
          </a:blip>
          <a:srcRect l="-1" r="57"/>
          <a:stretch/>
        </p:blipFill>
        <p:spPr>
          <a:xfrm>
            <a:off x="6946" y="0"/>
            <a:ext cx="12185054" cy="6858000"/>
          </a:xfrm>
          <a:prstGeom prst="rect">
            <a:avLst/>
          </a:prstGeom>
        </p:spPr>
      </p:pic>
      <p:sp>
        <p:nvSpPr>
          <p:cNvPr id="7" name="Rectangle 6">
            <a:extLst>
              <a:ext uri="{FF2B5EF4-FFF2-40B4-BE49-F238E27FC236}">
                <a16:creationId xmlns:a16="http://schemas.microsoft.com/office/drawing/2014/main" id="{66B259F3-A697-7B14-CCB1-C4FE5C406E66}"/>
              </a:ext>
            </a:extLst>
          </p:cNvPr>
          <p:cNvSpPr/>
          <p:nvPr userDrawn="1"/>
        </p:nvSpPr>
        <p:spPr bwMode="auto">
          <a:xfrm>
            <a:off x="1" y="0"/>
            <a:ext cx="12192000" cy="1147856"/>
          </a:xfrm>
          <a:prstGeom prst="rect">
            <a:avLst/>
          </a:prstGeom>
          <a:solidFill>
            <a:schemeClr val="accent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2FCFEFD-88E5-4869-B5C3-1611B0B50E15}"/>
              </a:ext>
            </a:extLst>
          </p:cNvPr>
          <p:cNvSpPr>
            <a:spLocks noGrp="1"/>
          </p:cNvSpPr>
          <p:nvPr>
            <p:ph type="title"/>
          </p:nvPr>
        </p:nvSpPr>
        <p:spPr>
          <a:xfrm>
            <a:off x="586740" y="312318"/>
            <a:ext cx="11018520" cy="523220"/>
          </a:xfrm>
        </p:spPr>
        <p:txBody>
          <a:bodyPr/>
          <a:lstStyle>
            <a:lvl1pPr>
              <a:defRPr sz="3400">
                <a:solidFill>
                  <a:schemeClr val="bg1"/>
                </a:solidFill>
                <a:latin typeface="+mn-lt"/>
              </a:defRPr>
            </a:lvl1pPr>
          </a:lstStyle>
          <a:p>
            <a:r>
              <a:rPr lang="en-US"/>
              <a:t>Click to edit Master title style</a:t>
            </a:r>
          </a:p>
        </p:txBody>
      </p:sp>
      <p:sp>
        <p:nvSpPr>
          <p:cNvPr id="6" name="TextBox 5">
            <a:extLst>
              <a:ext uri="{FF2B5EF4-FFF2-40B4-BE49-F238E27FC236}">
                <a16:creationId xmlns:a16="http://schemas.microsoft.com/office/drawing/2014/main" id="{4F9662A5-6E2F-47B0-9B6E-E87983D3753C}"/>
              </a:ext>
              <a:ext uri="{C183D7F6-B498-43B3-948B-1728B52AA6E4}">
                <adec:decorative xmlns:adec="http://schemas.microsoft.com/office/drawing/2017/decorative" val="1"/>
              </a:ext>
            </a:extLst>
          </p:cNvPr>
          <p:cNvSpPr txBox="1"/>
          <p:nvPr userDrawn="1"/>
        </p:nvSpPr>
        <p:spPr>
          <a:xfrm>
            <a:off x="12355721" y="-203944"/>
            <a:ext cx="577081" cy="153888"/>
          </a:xfrm>
          <a:prstGeom prst="rect">
            <a:avLst/>
          </a:prstGeom>
          <a:noFill/>
        </p:spPr>
        <p:txBody>
          <a:bodyPr wrap="none" lIns="0" tIns="0" rIns="0" bIns="0" rtlCol="0">
            <a:spAutoFit/>
          </a:bodyPr>
          <a:lstStyle/>
          <a:p>
            <a:pPr algn="l"/>
            <a:r>
              <a:rPr lang="en-US" sz="1000">
                <a:solidFill>
                  <a:srgbClr val="A3A3A3"/>
                </a:solidFill>
              </a:rPr>
              <a:t>ELT layout</a:t>
            </a:r>
          </a:p>
        </p:txBody>
      </p:sp>
      <p:sp>
        <p:nvSpPr>
          <p:cNvPr id="3" name="Text Placeholder 3">
            <a:extLst>
              <a:ext uri="{FF2B5EF4-FFF2-40B4-BE49-F238E27FC236}">
                <a16:creationId xmlns:a16="http://schemas.microsoft.com/office/drawing/2014/main" id="{8A841F5E-F46E-073D-B91B-160D52DF664B}"/>
              </a:ext>
            </a:extLst>
          </p:cNvPr>
          <p:cNvSpPr>
            <a:spLocks noGrp="1"/>
          </p:cNvSpPr>
          <p:nvPr>
            <p:ph type="body" sz="quarter" idx="10"/>
          </p:nvPr>
        </p:nvSpPr>
        <p:spPr>
          <a:xfrm>
            <a:off x="586390" y="1434370"/>
            <a:ext cx="11018520" cy="2308324"/>
          </a:xfrm>
        </p:spPr>
        <p:txBody>
          <a:bodyPr wrap="square">
            <a:spAutoFit/>
          </a:bodyPr>
          <a:lstStyle>
            <a:lvl1pPr marL="0" indent="0">
              <a:buNone/>
              <a:defRPr/>
            </a:lvl1pPr>
            <a:lvl2pPr marL="228600" indent="0">
              <a:buNone/>
              <a:defRPr/>
            </a:lvl2pPr>
            <a:lvl3pPr marL="457200" indent="0">
              <a:buNone/>
              <a:defRPr/>
            </a:lvl3pPr>
            <a:lvl4pPr marL="685800" indent="0">
              <a:buNone/>
              <a:defRPr/>
            </a:lvl4pPr>
            <a:lvl5pPr marL="9144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39663988"/>
      </p:ext>
    </p:extLst>
  </p:cSld>
  <p:clrMapOvr>
    <a:masterClrMapping/>
  </p:clrMapOvr>
  <p:transition>
    <p:fade/>
  </p:transition>
  <p:extLst>
    <p:ext uri="{DCECCB84-F9BA-43D5-87BE-67443E8EF086}">
      <p15:sldGuideLst xmlns:p15="http://schemas.microsoft.com/office/powerpoint/2012/main">
        <p15:guide id="2" orient="horz" pos="1272">
          <p15:clr>
            <a:srgbClr val="5ACBF0"/>
          </p15:clr>
        </p15:guide>
        <p15:guide id="3" orient="horz" pos="288">
          <p15:clr>
            <a:srgbClr val="5ACBF0"/>
          </p15:clr>
        </p15:guide>
        <p15:guide id="5" orient="horz" pos="904">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1A257-F502-A353-F5C0-80FE78AB4D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09AD84-D0A1-2EAE-7968-78F3C43590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B6FA47-1E6D-22EF-668A-64332FA225C2}"/>
              </a:ext>
            </a:extLst>
          </p:cNvPr>
          <p:cNvSpPr>
            <a:spLocks noGrp="1"/>
          </p:cNvSpPr>
          <p:nvPr>
            <p:ph type="dt" sz="half" idx="10"/>
          </p:nvPr>
        </p:nvSpPr>
        <p:spPr/>
        <p:txBody>
          <a:bodyPr/>
          <a:lstStyle/>
          <a:p>
            <a:fld id="{AD9DC968-58CA-42AB-9723-F5BBABE5E6F2}" type="datetimeFigureOut">
              <a:rPr lang="en-US" smtClean="0"/>
              <a:t>7/31/2023</a:t>
            </a:fld>
            <a:endParaRPr lang="en-US"/>
          </a:p>
        </p:txBody>
      </p:sp>
      <p:sp>
        <p:nvSpPr>
          <p:cNvPr id="5" name="Footer Placeholder 4">
            <a:extLst>
              <a:ext uri="{FF2B5EF4-FFF2-40B4-BE49-F238E27FC236}">
                <a16:creationId xmlns:a16="http://schemas.microsoft.com/office/drawing/2014/main" id="{0D606E60-7790-A45D-4A5F-75E0E9638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60A1B5-DFA4-C2C5-92DC-8FAF8090F11C}"/>
              </a:ext>
            </a:extLst>
          </p:cNvPr>
          <p:cNvSpPr>
            <a:spLocks noGrp="1"/>
          </p:cNvSpPr>
          <p:nvPr>
            <p:ph type="sldNum" sz="quarter" idx="12"/>
          </p:nvPr>
        </p:nvSpPr>
        <p:spPr/>
        <p:txBody>
          <a:bodyPr/>
          <a:lstStyle/>
          <a:p>
            <a:fld id="{6765599E-D1FC-4107-BC59-81AA46AC209D}" type="slidenum">
              <a:rPr lang="en-US" smtClean="0"/>
              <a:t>‹#›</a:t>
            </a:fld>
            <a:endParaRPr lang="en-US"/>
          </a:p>
        </p:txBody>
      </p:sp>
    </p:spTree>
    <p:extLst>
      <p:ext uri="{BB962C8B-B14F-4D97-AF65-F5344CB8AC3E}">
        <p14:creationId xmlns:p14="http://schemas.microsoft.com/office/powerpoint/2010/main" val="98882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8A08A-D488-C46F-936A-AD6C51F95B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794D06-B911-1D7A-0EE6-FD57DE22F1E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A1DC8F-2A6C-E676-248A-C54A9E9B35CB}"/>
              </a:ext>
            </a:extLst>
          </p:cNvPr>
          <p:cNvSpPr>
            <a:spLocks noGrp="1"/>
          </p:cNvSpPr>
          <p:nvPr>
            <p:ph type="dt" sz="half" idx="10"/>
          </p:nvPr>
        </p:nvSpPr>
        <p:spPr/>
        <p:txBody>
          <a:bodyPr/>
          <a:lstStyle/>
          <a:p>
            <a:fld id="{AD9DC968-58CA-42AB-9723-F5BBABE5E6F2}" type="datetimeFigureOut">
              <a:rPr lang="en-US" smtClean="0"/>
              <a:t>7/31/2023</a:t>
            </a:fld>
            <a:endParaRPr lang="en-US"/>
          </a:p>
        </p:txBody>
      </p:sp>
      <p:sp>
        <p:nvSpPr>
          <p:cNvPr id="5" name="Footer Placeholder 4">
            <a:extLst>
              <a:ext uri="{FF2B5EF4-FFF2-40B4-BE49-F238E27FC236}">
                <a16:creationId xmlns:a16="http://schemas.microsoft.com/office/drawing/2014/main" id="{A3570F48-A796-3A4F-AD9E-5598D95BE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74DC8C-7E28-BF5D-DB7E-9EB7165C699B}"/>
              </a:ext>
            </a:extLst>
          </p:cNvPr>
          <p:cNvSpPr>
            <a:spLocks noGrp="1"/>
          </p:cNvSpPr>
          <p:nvPr>
            <p:ph type="sldNum" sz="quarter" idx="12"/>
          </p:nvPr>
        </p:nvSpPr>
        <p:spPr/>
        <p:txBody>
          <a:bodyPr/>
          <a:lstStyle/>
          <a:p>
            <a:fld id="{6765599E-D1FC-4107-BC59-81AA46AC209D}" type="slidenum">
              <a:rPr lang="en-US" smtClean="0"/>
              <a:t>‹#›</a:t>
            </a:fld>
            <a:endParaRPr lang="en-US"/>
          </a:p>
        </p:txBody>
      </p:sp>
    </p:spTree>
    <p:extLst>
      <p:ext uri="{BB962C8B-B14F-4D97-AF65-F5344CB8AC3E}">
        <p14:creationId xmlns:p14="http://schemas.microsoft.com/office/powerpoint/2010/main" val="3569318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5C7D1-C406-AA31-70BF-57A11D40A6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53FF0-5388-31CF-1C9C-6EA04B6CC2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18DDBF-9071-9330-0086-1726E19830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346642A-C70A-27B5-E990-F5D11DF819CF}"/>
              </a:ext>
            </a:extLst>
          </p:cNvPr>
          <p:cNvSpPr>
            <a:spLocks noGrp="1"/>
          </p:cNvSpPr>
          <p:nvPr>
            <p:ph type="dt" sz="half" idx="10"/>
          </p:nvPr>
        </p:nvSpPr>
        <p:spPr/>
        <p:txBody>
          <a:bodyPr/>
          <a:lstStyle/>
          <a:p>
            <a:fld id="{AD9DC968-58CA-42AB-9723-F5BBABE5E6F2}" type="datetimeFigureOut">
              <a:rPr lang="en-US" smtClean="0"/>
              <a:t>7/31/2023</a:t>
            </a:fld>
            <a:endParaRPr lang="en-US"/>
          </a:p>
        </p:txBody>
      </p:sp>
      <p:sp>
        <p:nvSpPr>
          <p:cNvPr id="6" name="Footer Placeholder 5">
            <a:extLst>
              <a:ext uri="{FF2B5EF4-FFF2-40B4-BE49-F238E27FC236}">
                <a16:creationId xmlns:a16="http://schemas.microsoft.com/office/drawing/2014/main" id="{ED12F3AA-0ECF-BC0E-291C-50579798D6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49FD23-947F-848A-E2BB-50EE8DAD56B0}"/>
              </a:ext>
            </a:extLst>
          </p:cNvPr>
          <p:cNvSpPr>
            <a:spLocks noGrp="1"/>
          </p:cNvSpPr>
          <p:nvPr>
            <p:ph type="sldNum" sz="quarter" idx="12"/>
          </p:nvPr>
        </p:nvSpPr>
        <p:spPr/>
        <p:txBody>
          <a:bodyPr/>
          <a:lstStyle/>
          <a:p>
            <a:fld id="{6765599E-D1FC-4107-BC59-81AA46AC209D}" type="slidenum">
              <a:rPr lang="en-US" smtClean="0"/>
              <a:t>‹#›</a:t>
            </a:fld>
            <a:endParaRPr lang="en-US"/>
          </a:p>
        </p:txBody>
      </p:sp>
    </p:spTree>
    <p:extLst>
      <p:ext uri="{BB962C8B-B14F-4D97-AF65-F5344CB8AC3E}">
        <p14:creationId xmlns:p14="http://schemas.microsoft.com/office/powerpoint/2010/main" val="1644013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C9C7F-D845-4D4D-40EC-1E7DC28DD6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2FFD0E-02E9-1D4F-1FC5-5594005FED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CC8362-DAC9-4D48-39F9-A1F01F0A0C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CDF48D-4BB6-E545-E577-ACFF67BAB9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17BF7F-ADD3-288E-38CD-950B1091A7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997421-625D-1CDC-A74C-5835C77D6735}"/>
              </a:ext>
            </a:extLst>
          </p:cNvPr>
          <p:cNvSpPr>
            <a:spLocks noGrp="1"/>
          </p:cNvSpPr>
          <p:nvPr>
            <p:ph type="dt" sz="half" idx="10"/>
          </p:nvPr>
        </p:nvSpPr>
        <p:spPr/>
        <p:txBody>
          <a:bodyPr/>
          <a:lstStyle/>
          <a:p>
            <a:fld id="{AD9DC968-58CA-42AB-9723-F5BBABE5E6F2}" type="datetimeFigureOut">
              <a:rPr lang="en-US" smtClean="0"/>
              <a:t>7/31/2023</a:t>
            </a:fld>
            <a:endParaRPr lang="en-US"/>
          </a:p>
        </p:txBody>
      </p:sp>
      <p:sp>
        <p:nvSpPr>
          <p:cNvPr id="8" name="Footer Placeholder 7">
            <a:extLst>
              <a:ext uri="{FF2B5EF4-FFF2-40B4-BE49-F238E27FC236}">
                <a16:creationId xmlns:a16="http://schemas.microsoft.com/office/drawing/2014/main" id="{A2B31BE6-3285-8829-FF0A-23FA60BE13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1C7421-33BF-9796-451A-8BB58DDEC2B2}"/>
              </a:ext>
            </a:extLst>
          </p:cNvPr>
          <p:cNvSpPr>
            <a:spLocks noGrp="1"/>
          </p:cNvSpPr>
          <p:nvPr>
            <p:ph type="sldNum" sz="quarter" idx="12"/>
          </p:nvPr>
        </p:nvSpPr>
        <p:spPr/>
        <p:txBody>
          <a:bodyPr/>
          <a:lstStyle/>
          <a:p>
            <a:fld id="{6765599E-D1FC-4107-BC59-81AA46AC209D}" type="slidenum">
              <a:rPr lang="en-US" smtClean="0"/>
              <a:t>‹#›</a:t>
            </a:fld>
            <a:endParaRPr lang="en-US"/>
          </a:p>
        </p:txBody>
      </p:sp>
    </p:spTree>
    <p:extLst>
      <p:ext uri="{BB962C8B-B14F-4D97-AF65-F5344CB8AC3E}">
        <p14:creationId xmlns:p14="http://schemas.microsoft.com/office/powerpoint/2010/main" val="829203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B4537-8618-F0F2-0FCC-099570DE97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6CF08D-881C-8528-7ED8-7E43D7E27EE6}"/>
              </a:ext>
            </a:extLst>
          </p:cNvPr>
          <p:cNvSpPr>
            <a:spLocks noGrp="1"/>
          </p:cNvSpPr>
          <p:nvPr>
            <p:ph type="dt" sz="half" idx="10"/>
          </p:nvPr>
        </p:nvSpPr>
        <p:spPr/>
        <p:txBody>
          <a:bodyPr/>
          <a:lstStyle/>
          <a:p>
            <a:fld id="{AD9DC968-58CA-42AB-9723-F5BBABE5E6F2}" type="datetimeFigureOut">
              <a:rPr lang="en-US" smtClean="0"/>
              <a:t>7/31/2023</a:t>
            </a:fld>
            <a:endParaRPr lang="en-US"/>
          </a:p>
        </p:txBody>
      </p:sp>
      <p:sp>
        <p:nvSpPr>
          <p:cNvPr id="4" name="Footer Placeholder 3">
            <a:extLst>
              <a:ext uri="{FF2B5EF4-FFF2-40B4-BE49-F238E27FC236}">
                <a16:creationId xmlns:a16="http://schemas.microsoft.com/office/drawing/2014/main" id="{04F5B62C-49A5-C089-BE43-F6EB048DF99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772B189-654A-F61C-F42F-2A8E728A0C6B}"/>
              </a:ext>
            </a:extLst>
          </p:cNvPr>
          <p:cNvSpPr>
            <a:spLocks noGrp="1"/>
          </p:cNvSpPr>
          <p:nvPr>
            <p:ph type="sldNum" sz="quarter" idx="12"/>
          </p:nvPr>
        </p:nvSpPr>
        <p:spPr/>
        <p:txBody>
          <a:bodyPr/>
          <a:lstStyle/>
          <a:p>
            <a:fld id="{6765599E-D1FC-4107-BC59-81AA46AC209D}" type="slidenum">
              <a:rPr lang="en-US" smtClean="0"/>
              <a:t>‹#›</a:t>
            </a:fld>
            <a:endParaRPr lang="en-US"/>
          </a:p>
        </p:txBody>
      </p:sp>
    </p:spTree>
    <p:extLst>
      <p:ext uri="{BB962C8B-B14F-4D97-AF65-F5344CB8AC3E}">
        <p14:creationId xmlns:p14="http://schemas.microsoft.com/office/powerpoint/2010/main" val="329070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F63FC-E6F9-5F12-7EF7-6041117F586C}"/>
              </a:ext>
            </a:extLst>
          </p:cNvPr>
          <p:cNvSpPr>
            <a:spLocks noGrp="1"/>
          </p:cNvSpPr>
          <p:nvPr>
            <p:ph type="dt" sz="half" idx="10"/>
          </p:nvPr>
        </p:nvSpPr>
        <p:spPr/>
        <p:txBody>
          <a:bodyPr/>
          <a:lstStyle/>
          <a:p>
            <a:fld id="{AD9DC968-58CA-42AB-9723-F5BBABE5E6F2}" type="datetimeFigureOut">
              <a:rPr lang="en-US" smtClean="0"/>
              <a:t>7/31/2023</a:t>
            </a:fld>
            <a:endParaRPr lang="en-US"/>
          </a:p>
        </p:txBody>
      </p:sp>
      <p:sp>
        <p:nvSpPr>
          <p:cNvPr id="3" name="Footer Placeholder 2">
            <a:extLst>
              <a:ext uri="{FF2B5EF4-FFF2-40B4-BE49-F238E27FC236}">
                <a16:creationId xmlns:a16="http://schemas.microsoft.com/office/drawing/2014/main" id="{528B8BA6-F334-FF6D-C6E6-08F7109E2B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6B52EB7-95A7-AFE9-81AA-9E1D4B026CCD}"/>
              </a:ext>
            </a:extLst>
          </p:cNvPr>
          <p:cNvSpPr>
            <a:spLocks noGrp="1"/>
          </p:cNvSpPr>
          <p:nvPr>
            <p:ph type="sldNum" sz="quarter" idx="12"/>
          </p:nvPr>
        </p:nvSpPr>
        <p:spPr/>
        <p:txBody>
          <a:bodyPr/>
          <a:lstStyle/>
          <a:p>
            <a:fld id="{6765599E-D1FC-4107-BC59-81AA46AC209D}" type="slidenum">
              <a:rPr lang="en-US" smtClean="0"/>
              <a:t>‹#›</a:t>
            </a:fld>
            <a:endParaRPr lang="en-US"/>
          </a:p>
        </p:txBody>
      </p:sp>
    </p:spTree>
    <p:extLst>
      <p:ext uri="{BB962C8B-B14F-4D97-AF65-F5344CB8AC3E}">
        <p14:creationId xmlns:p14="http://schemas.microsoft.com/office/powerpoint/2010/main" val="2287944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9E3A8-7023-910B-BF03-B8C83A6B2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A4DFB2-AB36-3EBD-2FD6-1050EC86CC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852D07-FADF-97B2-0C38-E798216DE5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8B44D1-88C9-6495-21C2-A862BCCF4213}"/>
              </a:ext>
            </a:extLst>
          </p:cNvPr>
          <p:cNvSpPr>
            <a:spLocks noGrp="1"/>
          </p:cNvSpPr>
          <p:nvPr>
            <p:ph type="dt" sz="half" idx="10"/>
          </p:nvPr>
        </p:nvSpPr>
        <p:spPr/>
        <p:txBody>
          <a:bodyPr/>
          <a:lstStyle/>
          <a:p>
            <a:fld id="{AD9DC968-58CA-42AB-9723-F5BBABE5E6F2}" type="datetimeFigureOut">
              <a:rPr lang="en-US" smtClean="0"/>
              <a:t>7/31/2023</a:t>
            </a:fld>
            <a:endParaRPr lang="en-US"/>
          </a:p>
        </p:txBody>
      </p:sp>
      <p:sp>
        <p:nvSpPr>
          <p:cNvPr id="6" name="Footer Placeholder 5">
            <a:extLst>
              <a:ext uri="{FF2B5EF4-FFF2-40B4-BE49-F238E27FC236}">
                <a16:creationId xmlns:a16="http://schemas.microsoft.com/office/drawing/2014/main" id="{2A0DE18F-8C0A-B21C-1FD1-88D539AA47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55CA63-1BE7-63CF-6987-CC66B8FE27CD}"/>
              </a:ext>
            </a:extLst>
          </p:cNvPr>
          <p:cNvSpPr>
            <a:spLocks noGrp="1"/>
          </p:cNvSpPr>
          <p:nvPr>
            <p:ph type="sldNum" sz="quarter" idx="12"/>
          </p:nvPr>
        </p:nvSpPr>
        <p:spPr/>
        <p:txBody>
          <a:bodyPr/>
          <a:lstStyle/>
          <a:p>
            <a:fld id="{6765599E-D1FC-4107-BC59-81AA46AC209D}" type="slidenum">
              <a:rPr lang="en-US" smtClean="0"/>
              <a:t>‹#›</a:t>
            </a:fld>
            <a:endParaRPr lang="en-US"/>
          </a:p>
        </p:txBody>
      </p:sp>
    </p:spTree>
    <p:extLst>
      <p:ext uri="{BB962C8B-B14F-4D97-AF65-F5344CB8AC3E}">
        <p14:creationId xmlns:p14="http://schemas.microsoft.com/office/powerpoint/2010/main" val="265245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FD9D9-9695-DB9A-DD4C-6DC835949C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94D5DC-6FB7-11D5-D020-21FAA22389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FCF872-D01F-B488-1845-1B108E3B20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3B19DC-34EA-0A41-6046-F4F31AAC4A4F}"/>
              </a:ext>
            </a:extLst>
          </p:cNvPr>
          <p:cNvSpPr>
            <a:spLocks noGrp="1"/>
          </p:cNvSpPr>
          <p:nvPr>
            <p:ph type="dt" sz="half" idx="10"/>
          </p:nvPr>
        </p:nvSpPr>
        <p:spPr/>
        <p:txBody>
          <a:bodyPr/>
          <a:lstStyle/>
          <a:p>
            <a:fld id="{AD9DC968-58CA-42AB-9723-F5BBABE5E6F2}" type="datetimeFigureOut">
              <a:rPr lang="en-US" smtClean="0"/>
              <a:t>7/31/2023</a:t>
            </a:fld>
            <a:endParaRPr lang="en-US"/>
          </a:p>
        </p:txBody>
      </p:sp>
      <p:sp>
        <p:nvSpPr>
          <p:cNvPr id="6" name="Footer Placeholder 5">
            <a:extLst>
              <a:ext uri="{FF2B5EF4-FFF2-40B4-BE49-F238E27FC236}">
                <a16:creationId xmlns:a16="http://schemas.microsoft.com/office/drawing/2014/main" id="{C93E741F-EF05-08C8-220B-2D4705ECCE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945A76-3259-FF51-E330-06DF934D3637}"/>
              </a:ext>
            </a:extLst>
          </p:cNvPr>
          <p:cNvSpPr>
            <a:spLocks noGrp="1"/>
          </p:cNvSpPr>
          <p:nvPr>
            <p:ph type="sldNum" sz="quarter" idx="12"/>
          </p:nvPr>
        </p:nvSpPr>
        <p:spPr/>
        <p:txBody>
          <a:bodyPr/>
          <a:lstStyle/>
          <a:p>
            <a:fld id="{6765599E-D1FC-4107-BC59-81AA46AC209D}" type="slidenum">
              <a:rPr lang="en-US" smtClean="0"/>
              <a:t>‹#›</a:t>
            </a:fld>
            <a:endParaRPr lang="en-US"/>
          </a:p>
        </p:txBody>
      </p:sp>
    </p:spTree>
    <p:extLst>
      <p:ext uri="{BB962C8B-B14F-4D97-AF65-F5344CB8AC3E}">
        <p14:creationId xmlns:p14="http://schemas.microsoft.com/office/powerpoint/2010/main" val="430990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2BC1D6-3788-C336-A430-D8A979C727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52F529-0682-DE84-10F7-7C8C7E0A4E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484046-3A33-24F8-ACB7-E538F1B45C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D9DC968-58CA-42AB-9723-F5BBABE5E6F2}" type="datetimeFigureOut">
              <a:rPr lang="en-US" smtClean="0"/>
              <a:t>7/31/2023</a:t>
            </a:fld>
            <a:endParaRPr lang="en-US"/>
          </a:p>
        </p:txBody>
      </p:sp>
      <p:sp>
        <p:nvSpPr>
          <p:cNvPr id="5" name="Footer Placeholder 4">
            <a:extLst>
              <a:ext uri="{FF2B5EF4-FFF2-40B4-BE49-F238E27FC236}">
                <a16:creationId xmlns:a16="http://schemas.microsoft.com/office/drawing/2014/main" id="{1504A8AB-E172-D25B-FB9F-B5045FB8B2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EF29560-6267-F889-F0F6-50453CB086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765599E-D1FC-4107-BC59-81AA46AC209D}" type="slidenum">
              <a:rPr lang="en-US" smtClean="0"/>
              <a:t>‹#›</a:t>
            </a:fld>
            <a:endParaRPr lang="en-US"/>
          </a:p>
        </p:txBody>
      </p:sp>
    </p:spTree>
    <p:extLst>
      <p:ext uri="{BB962C8B-B14F-4D97-AF65-F5344CB8AC3E}">
        <p14:creationId xmlns:p14="http://schemas.microsoft.com/office/powerpoint/2010/main" val="2320319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earn.microsoft.com/en-us/viva/solutions/leadership-strategy-dashboard"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learn.microsoft.com/en-us/viva/solutions/organization-visibility-dashboard" TargetMode="External"/><Relationship Id="rId5" Type="http://schemas.openxmlformats.org/officeDocument/2006/relationships/hyperlink" Target="https://learn.microsoft.com/en-us/viva/solutions/team-execution-dashboard" TargetMode="External"/><Relationship Id="rId4" Type="http://schemas.openxmlformats.org/officeDocument/2006/relationships/hyperlink" Target="https://learn.microsoft.com/en-us/viva/solutions/department-alignment-dashboar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5BF08A4-E160-F459-C0A1-436B4869BE38}"/>
              </a:ext>
            </a:extLst>
          </p:cNvPr>
          <p:cNvSpPr>
            <a:spLocks noGrp="1"/>
          </p:cNvSpPr>
          <p:nvPr>
            <p:ph type="body" sz="quarter" idx="10"/>
          </p:nvPr>
        </p:nvSpPr>
        <p:spPr>
          <a:xfrm>
            <a:off x="409679" y="1316607"/>
            <a:ext cx="11509052" cy="425758"/>
          </a:xfrm>
        </p:spPr>
        <p:txBody>
          <a:bodyPr/>
          <a:lstStyle/>
          <a:p>
            <a:pPr marR="0" algn="l" rtl="0"/>
            <a:r>
              <a:rPr lang="en-US" sz="1200" kern="100"/>
              <a:t>Before embarking on your Viva Goals journey, first take time to consider key factors that will greatly impact the effectiveness of this transformation. Below are some common reasons why customers leverage Viva Goals. Utilize this resource as a jumping off point for assessing your organization’s value drivers for Viva</a:t>
            </a:r>
            <a:endParaRPr lang="en-US" sz="1200">
              <a:highlight>
                <a:srgbClr val="FFFF00"/>
              </a:highlight>
            </a:endParaRPr>
          </a:p>
        </p:txBody>
      </p:sp>
      <p:graphicFrame>
        <p:nvGraphicFramePr>
          <p:cNvPr id="7" name="Table 11">
            <a:extLst>
              <a:ext uri="{FF2B5EF4-FFF2-40B4-BE49-F238E27FC236}">
                <a16:creationId xmlns:a16="http://schemas.microsoft.com/office/drawing/2014/main" id="{0AC158DC-EE8A-D630-6417-A3D0C0B3A8D9}"/>
              </a:ext>
            </a:extLst>
          </p:cNvPr>
          <p:cNvGraphicFramePr>
            <a:graphicFrameLocks noGrp="1"/>
          </p:cNvGraphicFramePr>
          <p:nvPr>
            <p:extLst>
              <p:ext uri="{D42A27DB-BD31-4B8C-83A1-F6EECF244321}">
                <p14:modId xmlns:p14="http://schemas.microsoft.com/office/powerpoint/2010/main" val="3313450191"/>
              </p:ext>
            </p:extLst>
          </p:nvPr>
        </p:nvGraphicFramePr>
        <p:xfrm>
          <a:off x="273269" y="2117283"/>
          <a:ext cx="11645462" cy="4527459"/>
        </p:xfrm>
        <a:graphic>
          <a:graphicData uri="http://schemas.openxmlformats.org/drawingml/2006/table">
            <a:tbl>
              <a:tblPr firstRow="1" bandRow="1">
                <a:tableStyleId>{21E4AEA4-8DFA-4A89-87EB-49C32662AFE0}</a:tableStyleId>
              </a:tblPr>
              <a:tblGrid>
                <a:gridCol w="2053220">
                  <a:extLst>
                    <a:ext uri="{9D8B030D-6E8A-4147-A177-3AD203B41FA5}">
                      <a16:colId xmlns:a16="http://schemas.microsoft.com/office/drawing/2014/main" val="3872715167"/>
                    </a:ext>
                  </a:extLst>
                </a:gridCol>
                <a:gridCol w="7367168">
                  <a:extLst>
                    <a:ext uri="{9D8B030D-6E8A-4147-A177-3AD203B41FA5}">
                      <a16:colId xmlns:a16="http://schemas.microsoft.com/office/drawing/2014/main" val="3561008980"/>
                    </a:ext>
                  </a:extLst>
                </a:gridCol>
                <a:gridCol w="2225074">
                  <a:extLst>
                    <a:ext uri="{9D8B030D-6E8A-4147-A177-3AD203B41FA5}">
                      <a16:colId xmlns:a16="http://schemas.microsoft.com/office/drawing/2014/main" val="3977109708"/>
                    </a:ext>
                  </a:extLst>
                </a:gridCol>
              </a:tblGrid>
              <a:tr h="344079">
                <a:tc>
                  <a:txBody>
                    <a:bodyPr/>
                    <a:lstStyle/>
                    <a:p>
                      <a:pPr algn="ctr" fontAlgn="b"/>
                      <a:r>
                        <a:rPr lang="en-US" sz="1200" b="0" i="0" u="none" strike="noStrike">
                          <a:solidFill>
                            <a:schemeClr val="bg1"/>
                          </a:solidFill>
                          <a:effectLst/>
                          <a:latin typeface="+mj-lt"/>
                          <a:cs typeface="Segoe UI"/>
                        </a:rPr>
                        <a:t>Reflect on the WHY</a:t>
                      </a:r>
                    </a:p>
                  </a:txBody>
                  <a:tcPr marL="9525" marR="9525" marT="9525" marB="0" anchor="ctr">
                    <a:solidFill>
                      <a:schemeClr val="accent5"/>
                    </a:solidFill>
                  </a:tcPr>
                </a:tc>
                <a:tc>
                  <a:txBody>
                    <a:bodyPr/>
                    <a:lstStyle/>
                    <a:p>
                      <a:pPr algn="ctr" fontAlgn="b"/>
                      <a:r>
                        <a:rPr lang="en-US" sz="1200" b="0" i="0" u="none" strike="noStrike">
                          <a:solidFill>
                            <a:schemeClr val="bg1"/>
                          </a:solidFill>
                          <a:effectLst/>
                          <a:latin typeface="+mj-lt"/>
                          <a:cs typeface="Segoe UI"/>
                        </a:rPr>
                        <a:t>Benefits of a Goals-Management Practice</a:t>
                      </a:r>
                    </a:p>
                  </a:txBody>
                  <a:tcPr marL="9525" marR="9525" marT="9525" marB="0" anchor="ctr">
                    <a:solidFill>
                      <a:schemeClr val="accent5"/>
                    </a:solidFill>
                  </a:tcPr>
                </a:tc>
                <a:tc>
                  <a:txBody>
                    <a:bodyPr/>
                    <a:lstStyle/>
                    <a:p>
                      <a:pPr algn="ctr" fontAlgn="b"/>
                      <a:r>
                        <a:rPr lang="en-US" sz="1200" b="0" i="0" u="none" strike="noStrike">
                          <a:solidFill>
                            <a:schemeClr val="bg1"/>
                          </a:solidFill>
                          <a:effectLst/>
                          <a:latin typeface="+mj-lt"/>
                          <a:cs typeface="Segoe UI"/>
                        </a:rPr>
                        <a:t>Suggested Resources</a:t>
                      </a:r>
                    </a:p>
                  </a:txBody>
                  <a:tcPr marL="9525" marR="9525" marT="9525" marB="0" anchor="ctr">
                    <a:solidFill>
                      <a:schemeClr val="accent5"/>
                    </a:solidFill>
                  </a:tcPr>
                </a:tc>
                <a:extLst>
                  <a:ext uri="{0D108BD9-81ED-4DB2-BD59-A6C34878D82A}">
                    <a16:rowId xmlns:a16="http://schemas.microsoft.com/office/drawing/2014/main" val="171722786"/>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1" u="none" strike="noStrike" kern="1200">
                          <a:solidFill>
                            <a:srgbClr val="000000"/>
                          </a:solidFill>
                          <a:effectLst/>
                        </a:rPr>
                        <a:t>Organizational Alignment</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u="none" strike="noStrike" kern="1200">
                          <a:solidFill>
                            <a:srgbClr val="000000"/>
                          </a:solidFill>
                          <a:effectLst/>
                          <a:latin typeface="+mn-lt"/>
                          <a:ea typeface="+mn-ea"/>
                          <a:cs typeface="+mn-cs"/>
                        </a:rPr>
                        <a:t>Clarity &amp; Focus</a:t>
                      </a:r>
                    </a:p>
                    <a:p>
                      <a:pPr algn="l" fontAlgn="b"/>
                      <a:r>
                        <a:rPr lang="en-US" sz="1100" b="0" u="none" strike="noStrike" kern="1200">
                          <a:solidFill>
                            <a:srgbClr val="000000"/>
                          </a:solidFill>
                          <a:effectLst/>
                          <a:latin typeface="+mn-lt"/>
                          <a:ea typeface="+mn-ea"/>
                          <a:cs typeface="+mn-cs"/>
                        </a:rPr>
                        <a:t>Ownership &amp; Results</a:t>
                      </a:r>
                    </a:p>
                    <a:p>
                      <a:pPr algn="l" fontAlgn="b"/>
                      <a:r>
                        <a:rPr lang="en-US" sz="1100" b="0" u="none" strike="noStrike" kern="1200">
                          <a:solidFill>
                            <a:srgbClr val="000000"/>
                          </a:solidFill>
                          <a:effectLst/>
                          <a:latin typeface="+mn-lt"/>
                          <a:ea typeface="+mn-ea"/>
                          <a:cs typeface="+mn-cs"/>
                        </a:rPr>
                        <a:t>Culture of Transparency </a:t>
                      </a:r>
                    </a:p>
                  </a:txBody>
                  <a:tcPr marR="9525" marT="9525" marB="0" anchor="ctr">
                    <a:solidFill>
                      <a:schemeClr val="accent2">
                        <a:lumMod val="60000"/>
                        <a:lumOff val="40000"/>
                      </a:schemeClr>
                    </a:solidFill>
                  </a:tcPr>
                </a:tc>
                <a:tc>
                  <a:txBody>
                    <a:bodyPr/>
                    <a:lstStyle/>
                    <a:p>
                      <a:pPr marL="171450" indent="-171450" algn="l" fontAlgn="b">
                        <a:buFont typeface="Arial" panose="020B0604020202020204" pitchFamily="34" charset="0"/>
                        <a:buChar char="•"/>
                      </a:pPr>
                      <a:r>
                        <a:rPr lang="en-US" sz="1000" b="0" u="none" strike="noStrike">
                          <a:solidFill>
                            <a:srgbClr val="000000"/>
                          </a:solidFill>
                          <a:effectLst/>
                        </a:rPr>
                        <a:t>Conduct goal-setting  as part of the organization’s planning processes to help drive clarity and focus</a:t>
                      </a:r>
                    </a:p>
                    <a:p>
                      <a:pPr marL="171450" indent="-171450" algn="l" fontAlgn="b">
                        <a:buFont typeface="Arial" panose="020B0604020202020204" pitchFamily="34" charset="0"/>
                        <a:buChar char="•"/>
                      </a:pPr>
                      <a:r>
                        <a:rPr lang="en-US" sz="1000" b="0" u="none" strike="noStrike">
                          <a:solidFill>
                            <a:srgbClr val="000000"/>
                          </a:solidFill>
                          <a:effectLst/>
                        </a:rPr>
                        <a:t>Use goal-management practices to help align organizational priorities to people and processes</a:t>
                      </a:r>
                    </a:p>
                    <a:p>
                      <a:pPr marL="171450" indent="-171450" algn="l" fontAlgn="b">
                        <a:buFont typeface="Arial" panose="020B0604020202020204" pitchFamily="34" charset="0"/>
                        <a:buChar char="•"/>
                      </a:pPr>
                      <a:r>
                        <a:rPr lang="en-US" sz="1000" b="0" u="none" strike="noStrike">
                          <a:solidFill>
                            <a:srgbClr val="000000"/>
                          </a:solidFill>
                          <a:effectLst/>
                        </a:rPr>
                        <a:t>Create  shared goals to help drive ownership, accountability and results</a:t>
                      </a:r>
                    </a:p>
                    <a:p>
                      <a:pPr marL="171450" lvl="0" indent="-171450" algn="l">
                        <a:buFont typeface="Arial" panose="020B0604020202020204" pitchFamily="34" charset="0"/>
                        <a:buChar char="•"/>
                      </a:pPr>
                      <a:r>
                        <a:rPr lang="en-US" sz="1000" b="0" u="none" strike="noStrike">
                          <a:solidFill>
                            <a:srgbClr val="000000"/>
                          </a:solidFill>
                          <a:effectLst/>
                        </a:rPr>
                        <a:t>Report, communicate, and reflect on key opportunities and risks to foster transparency</a:t>
                      </a:r>
                    </a:p>
                  </a:txBody>
                  <a:tcPr marL="182880" marT="91440" marB="91440"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b="0" u="none" strike="noStrike" kern="1200">
                        <a:solidFill>
                          <a:srgbClr val="000000"/>
                        </a:solidFill>
                        <a:effectLs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u="none" strike="noStrike" kern="1200">
                          <a:solidFill>
                            <a:srgbClr val="000000"/>
                          </a:solidFill>
                          <a:effectLst/>
                        </a:rPr>
                        <a:t>High-level status update and clarity / deep dives on specific opportunities and risks. </a:t>
                      </a:r>
                      <a:r>
                        <a:rPr lang="en-US" sz="1000" b="0" i="1" u="none" strike="noStrike" kern="1200">
                          <a:solidFill>
                            <a:srgbClr val="000000"/>
                          </a:solidFill>
                          <a:effectLst/>
                        </a:rPr>
                        <a:t>Learn more about how to leverage Viva Goals for org alignment  </a:t>
                      </a:r>
                      <a:r>
                        <a:rPr lang="en-US" sz="1000" b="0" i="1" u="none" strike="noStrike" kern="1200">
                          <a:solidFill>
                            <a:srgbClr val="000000"/>
                          </a:solidFill>
                          <a:effectLst/>
                          <a:hlinkClick r:id="rId3"/>
                        </a:rPr>
                        <a:t>here</a:t>
                      </a:r>
                      <a:r>
                        <a:rPr lang="en-US" sz="1000" b="0" i="1" u="none" strike="noStrike" kern="1200">
                          <a:solidFill>
                            <a:srgbClr val="000000"/>
                          </a:solidFill>
                          <a:effectLst/>
                        </a:rPr>
                        <a:t>. </a:t>
                      </a:r>
                      <a:endParaRPr lang="en-US" sz="1000" b="0" i="1" u="none" strike="noStrike" kern="1200">
                        <a:solidFill>
                          <a:srgbClr val="000000"/>
                        </a:solidFill>
                        <a:effectLst/>
                        <a:latin typeface="+mn-lt"/>
                        <a:ea typeface="+mn-ea"/>
                        <a:cs typeface="+mn-cs"/>
                      </a:endParaRPr>
                    </a:p>
                    <a:p>
                      <a:pPr marL="0" lvl="0" indent="0" algn="l">
                        <a:buFont typeface="Arial" panose="020B0604020202020204" pitchFamily="34" charset="0"/>
                        <a:buNone/>
                      </a:pPr>
                      <a:endParaRPr lang="en-US" sz="1000" b="0" u="none" strike="noStrike">
                        <a:solidFill>
                          <a:srgbClr val="000000"/>
                        </a:solidFill>
                        <a:effectLst/>
                      </a:endParaRPr>
                    </a:p>
                  </a:txBody>
                  <a:tcPr marR="9525" marT="9525" marB="0" anchor="ctr"/>
                </a:tc>
                <a:extLst>
                  <a:ext uri="{0D108BD9-81ED-4DB2-BD59-A6C34878D82A}">
                    <a16:rowId xmlns:a16="http://schemas.microsoft.com/office/drawing/2014/main" val="1234912025"/>
                  </a:ext>
                </a:extLst>
              </a:tr>
              <a:tr h="231078">
                <a:tc>
                  <a:txBody>
                    <a:bodyPr/>
                    <a:lstStyle/>
                    <a:p>
                      <a:pPr lvl="0" algn="l">
                        <a:buNone/>
                      </a:pPr>
                      <a:endParaRPr lang="en-US" sz="1100" b="1" u="none" strike="noStrike" kern="1200">
                        <a:solidFill>
                          <a:srgbClr val="000000"/>
                        </a:solidFill>
                        <a:effectLst/>
                      </a:endParaRPr>
                    </a:p>
                    <a:p>
                      <a:pPr lvl="0" algn="l">
                        <a:buNone/>
                      </a:pPr>
                      <a:r>
                        <a:rPr lang="en-US" sz="1100" b="1" u="none" strike="noStrike" kern="1200">
                          <a:solidFill>
                            <a:srgbClr val="000000"/>
                          </a:solidFill>
                          <a:effectLst/>
                        </a:rPr>
                        <a:t>Employee Engagement </a:t>
                      </a:r>
                      <a:endParaRPr lang="en-US" sz="1100" b="0" u="none" strike="noStrike" kern="1200">
                        <a:solidFill>
                          <a:srgbClr val="000000"/>
                        </a:solidFill>
                        <a:effectLst/>
                      </a:endParaRPr>
                    </a:p>
                    <a:p>
                      <a:pPr lvl="0" algn="l">
                        <a:buNone/>
                      </a:pPr>
                      <a:r>
                        <a:rPr lang="en-US" sz="1100" b="0" u="none" strike="noStrike" kern="1200">
                          <a:solidFill>
                            <a:srgbClr val="000000"/>
                          </a:solidFill>
                          <a:effectLst/>
                        </a:rPr>
                        <a:t>Purpose &amp; Impact</a:t>
                      </a:r>
                    </a:p>
                    <a:p>
                      <a:pPr lvl="0" algn="l">
                        <a:buNone/>
                      </a:pPr>
                      <a:r>
                        <a:rPr lang="en-US" sz="1100" b="0" u="none" strike="noStrike" kern="1200">
                          <a:solidFill>
                            <a:srgbClr val="000000"/>
                          </a:solidFill>
                          <a:effectLst/>
                        </a:rPr>
                        <a:t>Connection &amp; Wellbeing</a:t>
                      </a:r>
                      <a:endParaRPr lang="en-US" sz="1100" b="0" u="none" strike="noStrike" kern="1200">
                        <a:solidFill>
                          <a:srgbClr val="000000"/>
                        </a:solidFill>
                        <a:effectLst/>
                        <a:latin typeface="+mn-lt"/>
                        <a:ea typeface="+mn-ea"/>
                        <a:cs typeface="+mn-cs"/>
                      </a:endParaRPr>
                    </a:p>
                    <a:p>
                      <a:pPr lvl="0" algn="l">
                        <a:buNone/>
                      </a:pPr>
                      <a:r>
                        <a:rPr lang="en-US" sz="1100" b="0" u="none" strike="noStrike" kern="1200">
                          <a:solidFill>
                            <a:srgbClr val="000000"/>
                          </a:solidFill>
                          <a:effectLst/>
                          <a:latin typeface="+mn-lt"/>
                          <a:ea typeface="+mn-ea"/>
                          <a:cs typeface="+mn-cs"/>
                        </a:rPr>
                        <a:t>Culture of Collaboration</a:t>
                      </a:r>
                    </a:p>
                    <a:p>
                      <a:pPr lvl="0" algn="l">
                        <a:buNone/>
                      </a:pPr>
                      <a:endParaRPr lang="en-US" sz="1100" b="0" u="none" strike="noStrike" kern="1200">
                        <a:solidFill>
                          <a:srgbClr val="000000"/>
                        </a:solidFill>
                        <a:effectLst/>
                        <a:latin typeface="+mn-lt"/>
                        <a:ea typeface="+mn-ea"/>
                        <a:cs typeface="+mn-cs"/>
                      </a:endParaRPr>
                    </a:p>
                  </a:txBody>
                  <a:tcPr marR="9525" marT="9525" marB="0" anchor="ctr">
                    <a:solidFill>
                      <a:schemeClr val="accent2">
                        <a:lumMod val="60000"/>
                        <a:lumOff val="40000"/>
                      </a:schemeClr>
                    </a:solidFill>
                  </a:tcPr>
                </a:tc>
                <a:tc>
                  <a:txBody>
                    <a:bodyPr/>
                    <a:lstStyle/>
                    <a:p>
                      <a:pPr marL="171450" lvl="0" indent="-171450" algn="l">
                        <a:buClr>
                          <a:srgbClr val="000000"/>
                        </a:buClr>
                        <a:buFont typeface="Arial" panose="020B0604020202020204" pitchFamily="34" charset="0"/>
                        <a:buChar char="•"/>
                      </a:pPr>
                      <a:r>
                        <a:rPr lang="en-US" sz="1000" b="0" u="none" strike="noStrike" noProof="0">
                          <a:solidFill>
                            <a:srgbClr val="000000"/>
                          </a:solidFill>
                          <a:effectLst/>
                        </a:rPr>
                        <a:t>Cascade goals-setting practices to work that creates the most impact and aligns with a greater sense of purpose</a:t>
                      </a:r>
                    </a:p>
                    <a:p>
                      <a:pPr marL="171450" lvl="0" indent="-171450" algn="l">
                        <a:buClr>
                          <a:srgbClr val="000000"/>
                        </a:buClr>
                        <a:buFont typeface="Arial,Sans-Serif" panose="020B0604020202020204" pitchFamily="34" charset="0"/>
                        <a:buChar char="•"/>
                      </a:pPr>
                      <a:r>
                        <a:rPr lang="en-US" sz="1000" b="0" u="none" strike="noStrike" noProof="0">
                          <a:solidFill>
                            <a:srgbClr val="000000"/>
                          </a:solidFill>
                          <a:effectLst/>
                        </a:rPr>
                        <a:t>Celebrate individual and collective successes to establish meaningful connection, wellbeing and belonging</a:t>
                      </a:r>
                    </a:p>
                    <a:p>
                      <a:pPr marL="171450" marR="0" lvl="0" indent="-171450" algn="l" defTabSz="914400" rtl="0" eaLnBrk="1" fontAlgn="auto" latinLnBrk="0" hangingPunct="1">
                        <a:lnSpc>
                          <a:spcPct val="100000"/>
                        </a:lnSpc>
                        <a:spcBef>
                          <a:spcPts val="0"/>
                        </a:spcBef>
                        <a:spcAft>
                          <a:spcPts val="0"/>
                        </a:spcAft>
                        <a:buClr>
                          <a:srgbClr val="000000"/>
                        </a:buClr>
                        <a:buSzTx/>
                        <a:buFont typeface="Arial,Sans-Serif" panose="020B0604020202020204" pitchFamily="34" charset="0"/>
                        <a:buChar char="•"/>
                        <a:tabLst/>
                        <a:defRPr/>
                      </a:pPr>
                      <a:r>
                        <a:rPr lang="en-US" sz="1000" b="0" u="none" strike="noStrike" noProof="0">
                          <a:solidFill>
                            <a:srgbClr val="000000"/>
                          </a:solidFill>
                          <a:effectLst/>
                        </a:rPr>
                        <a:t>Leverage goals management  practices to connect  workstreams with workgroups to cultivate collaboration</a:t>
                      </a:r>
                    </a:p>
                  </a:txBody>
                  <a:tcPr marL="182880" marT="91440" marB="91440"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u="none" strike="noStrike" noProof="0">
                          <a:solidFill>
                            <a:srgbClr val="000000"/>
                          </a:solidFill>
                          <a:effectLst/>
                        </a:rPr>
                        <a:t>What did we did we accomplish together? What are the critical blockers? </a:t>
                      </a:r>
                      <a:r>
                        <a:rPr lang="en-US" sz="1000" b="0" i="1" u="none" strike="noStrike" noProof="0">
                          <a:solidFill>
                            <a:srgbClr val="000000"/>
                          </a:solidFill>
                          <a:effectLst/>
                        </a:rPr>
                        <a:t>Learn more about how to leverage Viva Goals for cross-group collaboration </a:t>
                      </a:r>
                      <a:r>
                        <a:rPr lang="en-US" sz="1000" b="0" i="1" u="none" strike="noStrike" noProof="0">
                          <a:solidFill>
                            <a:srgbClr val="000000"/>
                          </a:solidFill>
                          <a:effectLst/>
                          <a:hlinkClick r:id="rId4"/>
                        </a:rPr>
                        <a:t>here</a:t>
                      </a:r>
                      <a:r>
                        <a:rPr lang="en-US" sz="1000" b="0" i="1" u="none" strike="noStrike" noProof="0">
                          <a:solidFill>
                            <a:srgbClr val="000000"/>
                          </a:solidFill>
                          <a:effectLst/>
                        </a:rPr>
                        <a:t>. </a:t>
                      </a:r>
                    </a:p>
                    <a:p>
                      <a:pPr marL="0" lvl="0" indent="0" algn="l">
                        <a:buFont typeface="Arial" panose="020B0604020202020204" pitchFamily="34" charset="0"/>
                        <a:buNone/>
                      </a:pPr>
                      <a:endParaRPr lang="en-US" sz="1000">
                        <a:latin typeface="+mn-lt"/>
                      </a:endParaRPr>
                    </a:p>
                  </a:txBody>
                  <a:tcPr marR="9525" marT="9525" marB="0" anchor="ctr"/>
                </a:tc>
                <a:extLst>
                  <a:ext uri="{0D108BD9-81ED-4DB2-BD59-A6C34878D82A}">
                    <a16:rowId xmlns:a16="http://schemas.microsoft.com/office/drawing/2014/main" val="3435242848"/>
                  </a:ext>
                </a:extLst>
              </a:tr>
              <a:tr h="231078">
                <a:tc>
                  <a:txBody>
                    <a:bodyPr/>
                    <a:lstStyle/>
                    <a:p>
                      <a:pPr algn="l" fontAlgn="b"/>
                      <a:endParaRPr lang="en-US" sz="1100" b="1" u="none" strike="noStrike" kern="1200">
                        <a:solidFill>
                          <a:srgbClr val="000000"/>
                        </a:solidFill>
                        <a:effectLst/>
                      </a:endParaRPr>
                    </a:p>
                    <a:p>
                      <a:pPr algn="l" fontAlgn="b"/>
                      <a:r>
                        <a:rPr lang="en-US" sz="1100" b="1" u="none" strike="noStrike" kern="1200">
                          <a:solidFill>
                            <a:srgbClr val="000000"/>
                          </a:solidFill>
                          <a:effectLst/>
                        </a:rPr>
                        <a:t>High-Performing Teams</a:t>
                      </a:r>
                      <a:br>
                        <a:rPr lang="en-US" sz="1100" b="1" u="none" strike="noStrike" kern="1200">
                          <a:solidFill>
                            <a:srgbClr val="000000"/>
                          </a:solidFill>
                          <a:effectLst/>
                        </a:rPr>
                      </a:br>
                      <a:r>
                        <a:rPr lang="en-US" sz="1100" b="0" u="none" strike="noStrike" kern="1200">
                          <a:solidFill>
                            <a:srgbClr val="000000"/>
                          </a:solidFill>
                          <a:effectLst/>
                        </a:rPr>
                        <a:t>Agility &amp; Autonomy </a:t>
                      </a:r>
                    </a:p>
                    <a:p>
                      <a:pPr algn="l" fontAlgn="b"/>
                      <a:r>
                        <a:rPr lang="en-US" sz="1100" b="0" u="none" strike="noStrike" kern="1200">
                          <a:solidFill>
                            <a:srgbClr val="000000"/>
                          </a:solidFill>
                          <a:effectLst/>
                        </a:rPr>
                        <a:t>Creativity &amp; Innovation</a:t>
                      </a:r>
                    </a:p>
                    <a:p>
                      <a:pPr algn="l" fontAlgn="b"/>
                      <a:r>
                        <a:rPr lang="en-US" sz="1100" b="0" u="none" strike="noStrike" kern="1200">
                          <a:solidFill>
                            <a:srgbClr val="000000"/>
                          </a:solidFill>
                          <a:effectLst/>
                          <a:latin typeface="+mn-lt"/>
                          <a:ea typeface="+mn-ea"/>
                          <a:cs typeface="+mn-cs"/>
                        </a:rPr>
                        <a:t>Culture of Empowerment</a:t>
                      </a:r>
                    </a:p>
                    <a:p>
                      <a:pPr algn="l" fontAlgn="b"/>
                      <a:endParaRPr lang="en-US" sz="1100" b="0" u="none" strike="noStrike" kern="1200">
                        <a:solidFill>
                          <a:srgbClr val="000000"/>
                        </a:solidFill>
                        <a:effectLst/>
                        <a:latin typeface="+mn-lt"/>
                        <a:ea typeface="+mn-ea"/>
                        <a:cs typeface="+mn-cs"/>
                      </a:endParaRPr>
                    </a:p>
                  </a:txBody>
                  <a:tcPr marR="9525" marT="9525" marB="0" anchor="ctr">
                    <a:solidFill>
                      <a:schemeClr val="accent2">
                        <a:lumMod val="60000"/>
                        <a:lumOff val="40000"/>
                      </a:schemeClr>
                    </a:solidFill>
                  </a:tcPr>
                </a:tc>
                <a:tc>
                  <a:txBody>
                    <a:bodyPr/>
                    <a:lstStyle/>
                    <a:p>
                      <a:pPr marL="171450" lvl="0" indent="-171450" algn="l">
                        <a:buClr>
                          <a:srgbClr val="000000"/>
                        </a:buClr>
                        <a:buFont typeface="Arial,Sans-Serif" panose="020B0604020202020204" pitchFamily="34" charset="0"/>
                        <a:buChar char="•"/>
                      </a:pPr>
                      <a:r>
                        <a:rPr lang="en-US" sz="1000" b="0" u="none" strike="noStrike" noProof="0">
                          <a:solidFill>
                            <a:srgbClr val="000000"/>
                          </a:solidFill>
                          <a:effectLst/>
                        </a:rPr>
                        <a:t>Leverage goal-management as a common framework that supports agile processes and team autonomy</a:t>
                      </a:r>
                    </a:p>
                    <a:p>
                      <a:pPr marL="171450" lvl="0" indent="-171450" algn="l">
                        <a:buClr>
                          <a:srgbClr val="000000"/>
                        </a:buClr>
                        <a:buFont typeface="Arial,Sans-Serif" panose="020B0604020202020204" pitchFamily="34" charset="0"/>
                        <a:buChar char="•"/>
                      </a:pPr>
                      <a:r>
                        <a:rPr lang="en-US" sz="1000" b="0" u="none" strike="noStrike" noProof="0">
                          <a:solidFill>
                            <a:srgbClr val="000000"/>
                          </a:solidFill>
                          <a:effectLst/>
                        </a:rPr>
                        <a:t>Empower people by creating  domain-level goals  that are informed by org-level goals</a:t>
                      </a:r>
                    </a:p>
                    <a:p>
                      <a:pPr marL="171450" lvl="0" indent="-171450" algn="l">
                        <a:buClr>
                          <a:srgbClr val="000000"/>
                        </a:buClr>
                        <a:buFont typeface="Arial,Sans-Serif" panose="020B0604020202020204" pitchFamily="34" charset="0"/>
                        <a:buChar char="•"/>
                      </a:pPr>
                      <a:r>
                        <a:rPr lang="en-US" sz="1000" b="0" u="none" strike="noStrike" noProof="0">
                          <a:solidFill>
                            <a:srgbClr val="000000"/>
                          </a:solidFill>
                          <a:effectLst/>
                        </a:rPr>
                        <a:t>Allow for flexible decision-making and execution at multiple layers of the organization </a:t>
                      </a:r>
                      <a:endParaRPr lang="en-US" sz="1000" b="0" u="none" strike="noStrike" noProof="0">
                        <a:effectLst/>
                      </a:endParaRPr>
                    </a:p>
                  </a:txBody>
                  <a:tcPr marL="182880" marT="91440" marB="91440" anchor="ctr"/>
                </a:tc>
                <a:tc>
                  <a:txBody>
                    <a:bodyPr/>
                    <a:lstStyle/>
                    <a:p>
                      <a:pPr marL="0" marR="0" lvl="0" indent="0" algn="l" defTabSz="932742"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u="none" strike="noStrike">
                          <a:solidFill>
                            <a:srgbClr val="000000"/>
                          </a:solidFill>
                          <a:effectLst/>
                        </a:rPr>
                        <a:t>What did we do this week, what’s on deck for next week, </a:t>
                      </a:r>
                      <a:r>
                        <a:rPr lang="en-US" sz="1000" b="0" u="none" strike="noStrike" noProof="0">
                          <a:solidFill>
                            <a:srgbClr val="000000"/>
                          </a:solidFill>
                          <a:effectLst/>
                        </a:rPr>
                        <a:t>how can we continue to drive impact? </a:t>
                      </a:r>
                      <a:r>
                        <a:rPr lang="en-US" sz="1000" b="0" u="none" strike="noStrike">
                          <a:solidFill>
                            <a:srgbClr val="000000"/>
                          </a:solidFill>
                          <a:effectLst/>
                        </a:rPr>
                        <a:t> </a:t>
                      </a:r>
                      <a:r>
                        <a:rPr lang="en-US" sz="1000" b="0" i="1" u="none" strike="noStrike">
                          <a:solidFill>
                            <a:srgbClr val="000000"/>
                          </a:solidFill>
                          <a:effectLst/>
                        </a:rPr>
                        <a:t>Learn more about how to leverage Viva Goals for team execution </a:t>
                      </a:r>
                      <a:r>
                        <a:rPr lang="en-US" sz="1000" b="0" i="1" u="none" strike="noStrike">
                          <a:solidFill>
                            <a:srgbClr val="000000"/>
                          </a:solidFill>
                          <a:effectLst/>
                          <a:hlinkClick r:id="rId5"/>
                        </a:rPr>
                        <a:t>here</a:t>
                      </a:r>
                      <a:r>
                        <a:rPr lang="en-US" sz="1000" b="0" i="1" u="none" strike="noStrike">
                          <a:solidFill>
                            <a:srgbClr val="000000"/>
                          </a:solidFill>
                          <a:effectLst/>
                        </a:rPr>
                        <a:t>. </a:t>
                      </a:r>
                      <a:endParaRPr lang="en-US" sz="1000" b="0" i="1" u="none" strike="noStrike">
                        <a:solidFill>
                          <a:srgbClr val="000000"/>
                        </a:solidFill>
                        <a:effectLst/>
                        <a:latin typeface="Segoe UI Semilight"/>
                        <a:cs typeface="Segoe UI"/>
                      </a:endParaRPr>
                    </a:p>
                    <a:p>
                      <a:pPr marL="171450" marR="0" lvl="0" indent="-171450" algn="l" defTabSz="93274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a:p>
                  </a:txBody>
                  <a:tcPr marR="9525" marT="9525" marB="0" anchor="ctr"/>
                </a:tc>
                <a:extLst>
                  <a:ext uri="{0D108BD9-81ED-4DB2-BD59-A6C34878D82A}">
                    <a16:rowId xmlns:a16="http://schemas.microsoft.com/office/drawing/2014/main" val="1196087250"/>
                  </a:ext>
                </a:extLst>
              </a:tr>
              <a:tr h="0">
                <a:tc>
                  <a:txBody>
                    <a:bodyPr/>
                    <a:lstStyle/>
                    <a:p>
                      <a:pPr algn="l" fontAlgn="b"/>
                      <a:endParaRPr lang="en-US" sz="1100" b="1" u="none" strike="noStrike" kern="1200">
                        <a:solidFill>
                          <a:srgbClr val="000000"/>
                        </a:solidFill>
                        <a:effectLst/>
                      </a:endParaRPr>
                    </a:p>
                    <a:p>
                      <a:pPr algn="l" fontAlgn="b"/>
                      <a:r>
                        <a:rPr lang="en-US" sz="1100" b="1" u="none" strike="noStrike" kern="1200">
                          <a:solidFill>
                            <a:srgbClr val="000000"/>
                          </a:solidFill>
                          <a:effectLst/>
                        </a:rPr>
                        <a:t>Organizational Resilience</a:t>
                      </a:r>
                      <a:br>
                        <a:rPr lang="en-US" sz="1100" b="1" u="none" strike="noStrike" kern="1200">
                          <a:solidFill>
                            <a:srgbClr val="000000"/>
                          </a:solidFill>
                          <a:effectLst/>
                        </a:rPr>
                      </a:br>
                      <a:r>
                        <a:rPr lang="en-US" sz="1100" b="0" u="none" strike="noStrike" kern="1200">
                          <a:solidFill>
                            <a:srgbClr val="000000"/>
                          </a:solidFill>
                          <a:effectLst/>
                        </a:rPr>
                        <a:t>Agility to Change</a:t>
                      </a:r>
                    </a:p>
                    <a:p>
                      <a:pPr algn="l" fontAlgn="b"/>
                      <a:r>
                        <a:rPr lang="en-US" sz="1100" b="0" u="none" strike="noStrike" kern="1200">
                          <a:solidFill>
                            <a:srgbClr val="000000"/>
                          </a:solidFill>
                          <a:effectLst/>
                        </a:rPr>
                        <a:t>Faster decision making</a:t>
                      </a:r>
                    </a:p>
                    <a:p>
                      <a:pPr algn="l" fontAlgn="b"/>
                      <a:r>
                        <a:rPr lang="en-US" sz="1100" b="0" u="none" strike="noStrike" kern="1200">
                          <a:solidFill>
                            <a:srgbClr val="000000"/>
                          </a:solidFill>
                          <a:effectLst/>
                          <a:latin typeface="+mn-lt"/>
                          <a:ea typeface="+mn-ea"/>
                          <a:cs typeface="+mn-cs"/>
                        </a:rPr>
                        <a:t>Efficient &amp; Flexible Processes</a:t>
                      </a:r>
                    </a:p>
                    <a:p>
                      <a:pPr algn="l" fontAlgn="b"/>
                      <a:endParaRPr lang="en-US" sz="1100" b="0" u="none" strike="noStrike" kern="1200">
                        <a:solidFill>
                          <a:srgbClr val="000000"/>
                        </a:solidFill>
                        <a:effectLst/>
                        <a:latin typeface="+mn-lt"/>
                        <a:ea typeface="+mn-ea"/>
                        <a:cs typeface="+mn-cs"/>
                      </a:endParaRPr>
                    </a:p>
                  </a:txBody>
                  <a:tcPr marR="9525" marT="9525" marB="0" anchor="ctr">
                    <a:solidFill>
                      <a:schemeClr val="accent2">
                        <a:lumMod val="60000"/>
                        <a:lumOff val="40000"/>
                      </a:schemeClr>
                    </a:solidFill>
                  </a:tcPr>
                </a:tc>
                <a:tc>
                  <a:txBody>
                    <a:bodyPr/>
                    <a:lstStyle/>
                    <a:p>
                      <a:pPr marL="171450" lvl="0" indent="-171450" algn="l">
                        <a:buFont typeface="Arial" panose="020B0604020202020204" pitchFamily="34" charset="0"/>
                        <a:buChar char="•"/>
                      </a:pPr>
                      <a:r>
                        <a:rPr lang="en-US" sz="1000">
                          <a:solidFill>
                            <a:schemeClr val="tx1">
                              <a:lumMod val="50000"/>
                            </a:schemeClr>
                          </a:solidFill>
                        </a:rPr>
                        <a:t>Where can embrace the most change by activating a goals-driven culture and a bias for action?</a:t>
                      </a:r>
                    </a:p>
                    <a:p>
                      <a:pPr marL="171450" lvl="0" indent="-171450" algn="l">
                        <a:buFont typeface="Arial" panose="020B0604020202020204" pitchFamily="34" charset="0"/>
                        <a:buChar char="•"/>
                      </a:pPr>
                      <a:r>
                        <a:rPr lang="en-US" sz="1000">
                          <a:solidFill>
                            <a:schemeClr val="tx1">
                              <a:lumMod val="50000"/>
                            </a:schemeClr>
                          </a:solidFill>
                        </a:rPr>
                        <a:t>How can goal-driven practices more quickly identify risks and opportunities for faster decision-making?</a:t>
                      </a:r>
                    </a:p>
                    <a:p>
                      <a:pPr marL="171450" lvl="0" indent="-171450" algn="l">
                        <a:buFont typeface="Arial" panose="020B0604020202020204" pitchFamily="34" charset="0"/>
                        <a:buChar char="•"/>
                      </a:pPr>
                      <a:r>
                        <a:rPr lang="en-US" sz="1000" b="0" u="none" strike="noStrike">
                          <a:solidFill>
                            <a:schemeClr val="tx1">
                              <a:lumMod val="50000"/>
                            </a:schemeClr>
                          </a:solidFill>
                          <a:effectLst/>
                        </a:rPr>
                        <a:t>How can greater visibility help us redesign work processes for gained efficiencies </a:t>
                      </a:r>
                      <a:endParaRPr lang="en-US" sz="1000" b="0" u="none" strike="noStrike">
                        <a:solidFill>
                          <a:srgbClr val="000000"/>
                        </a:solidFill>
                        <a:effectLst/>
                      </a:endParaRPr>
                    </a:p>
                  </a:txBody>
                  <a:tcPr marL="182880" marT="91440" marB="91440"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u="none" strike="noStrike" noProof="0">
                          <a:solidFill>
                            <a:srgbClr val="000000"/>
                          </a:solidFill>
                          <a:effectLst/>
                        </a:rPr>
                        <a:t>What worked well, what can we do better, what were the key lessons learned, and what are we doing next? </a:t>
                      </a:r>
                      <a:r>
                        <a:rPr lang="en-US" sz="1000" b="0" i="1" u="none" strike="noStrike" noProof="0">
                          <a:solidFill>
                            <a:srgbClr val="000000"/>
                          </a:solidFill>
                          <a:effectLst/>
                        </a:rPr>
                        <a:t>Learn more about how to leverage Viva Goals for Organizational visibility and to manage change  </a:t>
                      </a:r>
                      <a:r>
                        <a:rPr lang="en-US" sz="1000" b="0" i="1" u="none" strike="noStrike" noProof="0">
                          <a:solidFill>
                            <a:srgbClr val="000000"/>
                          </a:solidFill>
                          <a:effectLst/>
                          <a:hlinkClick r:id="rId6"/>
                        </a:rPr>
                        <a:t>here</a:t>
                      </a:r>
                      <a:r>
                        <a:rPr lang="en-US" sz="1000" b="0" i="1" u="none" strike="noStrike" noProof="0">
                          <a:solidFill>
                            <a:srgbClr val="000000"/>
                          </a:solidFill>
                          <a:effectLst/>
                        </a:rPr>
                        <a:t>. </a:t>
                      </a:r>
                      <a:endParaRPr lang="en-US" sz="1600" i="1">
                        <a:latin typeface="Segoe UI Semilight"/>
                      </a:endParaRPr>
                    </a:p>
                    <a:p>
                      <a:pPr marL="171450" lvl="0" indent="-171450" algn="l">
                        <a:buFont typeface="Arial" panose="020B0604020202020204" pitchFamily="34" charset="0"/>
                        <a:buChar char="•"/>
                      </a:pPr>
                      <a:endParaRPr lang="en-US" sz="1000">
                        <a:solidFill>
                          <a:schemeClr val="tx1">
                            <a:lumMod val="50000"/>
                          </a:schemeClr>
                        </a:solidFill>
                        <a:latin typeface="Segoe UI Semilight"/>
                        <a:cs typeface="Segoe UI"/>
                      </a:endParaRPr>
                    </a:p>
                  </a:txBody>
                  <a:tcPr marR="9525" marT="9525" marB="0" anchor="ctr"/>
                </a:tc>
                <a:extLst>
                  <a:ext uri="{0D108BD9-81ED-4DB2-BD59-A6C34878D82A}">
                    <a16:rowId xmlns:a16="http://schemas.microsoft.com/office/drawing/2014/main" val="1570024758"/>
                  </a:ext>
                </a:extLst>
              </a:tr>
            </a:tbl>
          </a:graphicData>
        </a:graphic>
      </p:graphicFrame>
      <p:sp>
        <p:nvSpPr>
          <p:cNvPr id="9" name="Title 1">
            <a:extLst>
              <a:ext uri="{FF2B5EF4-FFF2-40B4-BE49-F238E27FC236}">
                <a16:creationId xmlns:a16="http://schemas.microsoft.com/office/drawing/2014/main" id="{4D43CBF1-0A01-2DD1-6043-B62CB225F699}"/>
              </a:ext>
            </a:extLst>
          </p:cNvPr>
          <p:cNvSpPr txBox="1">
            <a:spLocks noGrp="1"/>
          </p:cNvSpPr>
          <p:nvPr>
            <p:ph type="title" idx="4294967295"/>
          </p:nvPr>
        </p:nvSpPr>
        <p:spPr>
          <a:xfrm>
            <a:off x="585301" y="312319"/>
            <a:ext cx="11509052" cy="521207"/>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algn="l" defTabSz="932742" rtl="0" eaLnBrk="1" latinLnBrk="0" hangingPunct="1">
              <a:lnSpc>
                <a:spcPct val="100000"/>
              </a:lnSpc>
              <a:spcBef>
                <a:spcPct val="0"/>
              </a:spcBef>
              <a:buNone/>
              <a:defRPr lang="en-US" sz="3400" b="0" kern="1200" cap="none" spc="-50" baseline="0">
                <a:ln w="3175">
                  <a:noFill/>
                </a:ln>
                <a:solidFill>
                  <a:schemeClr val="bg1"/>
                </a:solidFill>
                <a:effectLst/>
                <a:latin typeface="+mn-lt"/>
                <a:ea typeface="+mn-ea"/>
                <a:cs typeface="Segoe UI" pitchFamily="34" charset="0"/>
              </a:defRPr>
            </a:lvl1pPr>
          </a:lstStyle>
          <a:p>
            <a:pPr marL="0" marR="0" lvl="0" indent="0" algn="l" defTabSz="932742" rtl="0" eaLnBrk="1" fontAlgn="auto" latinLnBrk="0" hangingPunct="1">
              <a:lnSpc>
                <a:spcPct val="100000"/>
              </a:lnSpc>
              <a:spcBef>
                <a:spcPct val="0"/>
              </a:spcBef>
              <a:spcAft>
                <a:spcPts val="0"/>
              </a:spcAft>
              <a:buClrTx/>
              <a:buSzTx/>
              <a:buFontTx/>
              <a:buNone/>
              <a:tabLst/>
              <a:defRPr/>
            </a:pPr>
            <a:r>
              <a:rPr lang="en-US" b="1">
                <a:latin typeface="Segoe UI Semilight"/>
              </a:rPr>
              <a:t>The Viva Goals Journey: </a:t>
            </a:r>
            <a:r>
              <a:rPr kumimoji="0" lang="en-US" sz="3400" b="1" u="none" strike="noStrike" kern="1200" cap="none" spc="-50" normalizeH="0" baseline="0" noProof="0">
                <a:ln w="3175">
                  <a:noFill/>
                </a:ln>
                <a:solidFill>
                  <a:schemeClr val="bg1"/>
                </a:solidFill>
                <a:effectLst/>
                <a:uLnTx/>
                <a:uFillTx/>
                <a:latin typeface="Segoe UI Semilight"/>
                <a:ea typeface="+mn-ea"/>
                <a:cs typeface="Segoe UI" pitchFamily="34" charset="0"/>
              </a:rPr>
              <a:t>Reflect on Your WHY </a:t>
            </a:r>
            <a:endParaRPr kumimoji="0" lang="en-US" sz="3400" b="0" u="none" strike="noStrike" kern="1200" cap="none" spc="-50" normalizeH="0" baseline="0" noProof="0">
              <a:ln w="3175">
                <a:noFill/>
              </a:ln>
              <a:solidFill>
                <a:schemeClr val="bg1"/>
              </a:solidFill>
              <a:effectLst/>
              <a:uLnTx/>
              <a:uFillTx/>
              <a:latin typeface="+mn-lt"/>
              <a:ea typeface="+mn-ea"/>
              <a:cs typeface="Segoe UI" pitchFamily="34" charset="0"/>
            </a:endParaRPr>
          </a:p>
        </p:txBody>
      </p:sp>
    </p:spTree>
    <p:extLst>
      <p:ext uri="{BB962C8B-B14F-4D97-AF65-F5344CB8AC3E}">
        <p14:creationId xmlns:p14="http://schemas.microsoft.com/office/powerpoint/2010/main" val="2825040347"/>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otalTime>0</TotalTime>
  <Application>Microsoft Office PowerPoint</Application>
  <PresentationFormat>Widescreen</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Viva Goals Journey: Reflect on Your WHY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Viva Goals Journey: Reflect on Your WHY </dc:title>
  <dc:creator>Tamara Taylor</dc:creator>
  <cp:revision>2</cp:revision>
  <dcterms:created xsi:type="dcterms:W3CDTF">2023-07-25T23:26:56Z</dcterms:created>
  <dcterms:modified xsi:type="dcterms:W3CDTF">2023-07-31T12:28:03Z</dcterms:modified>
</cp:coreProperties>
</file>