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935" r:id="rId5"/>
    <p:sldMasterId id="2147484965" r:id="rId6"/>
    <p:sldMasterId id="2147485001" r:id="rId7"/>
  </p:sldMasterIdLst>
  <p:notesMasterIdLst>
    <p:notesMasterId r:id="rId30"/>
  </p:notesMasterIdLst>
  <p:handoutMasterIdLst>
    <p:handoutMasterId r:id="rId31"/>
  </p:handoutMasterIdLst>
  <p:sldIdLst>
    <p:sldId id="1661" r:id="rId8"/>
    <p:sldId id="2051" r:id="rId9"/>
    <p:sldId id="2076135936" r:id="rId10"/>
    <p:sldId id="2076136636" r:id="rId11"/>
    <p:sldId id="2076136642" r:id="rId12"/>
    <p:sldId id="2076137611" r:id="rId13"/>
    <p:sldId id="2076137622" r:id="rId14"/>
    <p:sldId id="2076137610" r:id="rId15"/>
    <p:sldId id="2076137623" r:id="rId16"/>
    <p:sldId id="2076137620" r:id="rId17"/>
    <p:sldId id="2076137624" r:id="rId18"/>
    <p:sldId id="2076137621" r:id="rId19"/>
    <p:sldId id="2076137625" r:id="rId20"/>
    <p:sldId id="258" r:id="rId21"/>
    <p:sldId id="2076137626" r:id="rId22"/>
    <p:sldId id="2076136643" r:id="rId23"/>
    <p:sldId id="2076135976" r:id="rId24"/>
    <p:sldId id="2076136637" r:id="rId25"/>
    <p:sldId id="2076136644" r:id="rId26"/>
    <p:sldId id="2076136649" r:id="rId27"/>
    <p:sldId id="2076136646" r:id="rId28"/>
    <p:sldId id="2076136645" r:id="rId2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1E3591-50B7-4C30-AE0B-CD8F2728026E}">
          <p14:sldIdLst>
            <p14:sldId id="1661"/>
            <p14:sldId id="2051"/>
            <p14:sldId id="2076135936"/>
            <p14:sldId id="2076136636"/>
            <p14:sldId id="2076136642"/>
            <p14:sldId id="2076137611"/>
            <p14:sldId id="2076137622"/>
            <p14:sldId id="2076137610"/>
            <p14:sldId id="2076137623"/>
            <p14:sldId id="2076137620"/>
            <p14:sldId id="2076137624"/>
            <p14:sldId id="2076137621"/>
            <p14:sldId id="2076137625"/>
            <p14:sldId id="258"/>
            <p14:sldId id="2076137626"/>
          </p14:sldIdLst>
        </p14:section>
        <p14:section name="Appendix" id="{B359F13A-56B4-4315-A627-4D88982EFCA8}">
          <p14:sldIdLst>
            <p14:sldId id="2076136643"/>
            <p14:sldId id="2076135976"/>
            <p14:sldId id="2076136637"/>
            <p14:sldId id="2076136644"/>
            <p14:sldId id="2076136649"/>
            <p14:sldId id="2076136646"/>
            <p14:sldId id="207613664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E11F64-C5A1-3843-1B26-D0EB21A0801C}" name="Stephanie Lio" initials="SL" userId="S::stlio@microsoft.com::7364ef5c-3da2-4e9a-b0b7-19f27731d2ea" providerId="AD"/>
  <p188:author id="{3BDEE19B-3C13-2EE4-94C1-F7A68EA22B32}" name="Sangeeta Ranjit" initials="SR" userId="S::sranjit@ntdev.microsoft.com::710e6131-826a-4437-84d4-1a34c186b0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50E6FF"/>
    <a:srgbClr val="0069BA"/>
    <a:srgbClr val="9BF00B"/>
    <a:srgbClr val="0F780F"/>
    <a:srgbClr val="107E10"/>
    <a:srgbClr val="0E700E"/>
    <a:srgbClr val="A3A3A3"/>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F4A4B-8AC1-4FB9-2D73-2C8D75264332}" v="980" dt="2020-09-04T21:43:17.491"/>
    <p1510:client id="{8BE5DDCB-DC65-437E-A9F9-58384DE62D22}" v="71" dt="2020-09-04T22:12:59.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06" autoAdjust="0"/>
  </p:normalViewPr>
  <p:slideViewPr>
    <p:cSldViewPr snapToGrid="0">
      <p:cViewPr varScale="1">
        <p:scale>
          <a:sx n="72" d="100"/>
          <a:sy n="72" d="100"/>
        </p:scale>
        <p:origin x="54" y="16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Sales</c:v>
                </c:pt>
              </c:strCache>
            </c:strRef>
          </c:tx>
          <c:spPr>
            <a:solidFill>
              <a:srgbClr val="FFD001"/>
            </a:solidFill>
            <a:ln w="12700" cap="flat">
              <a:noFill/>
              <a:miter lim="400000"/>
            </a:ln>
            <a:effectLst/>
          </c:spPr>
          <c:dPt>
            <c:idx val="0"/>
            <c:bubble3D val="0"/>
            <c:spPr>
              <a:solidFill>
                <a:srgbClr val="0078D4"/>
              </a:solidFill>
              <a:ln w="12700" cap="flat">
                <a:noFill/>
                <a:miter lim="400000"/>
              </a:ln>
              <a:effectLst/>
            </c:spPr>
            <c:extLst>
              <c:ext xmlns:c16="http://schemas.microsoft.com/office/drawing/2014/chart" uri="{C3380CC4-5D6E-409C-BE32-E72D297353CC}">
                <c16:uniqueId val="{00000001-76C0-674F-8D56-CC36D3517F17}"/>
              </c:ext>
            </c:extLst>
          </c:dPt>
          <c:dPt>
            <c:idx val="1"/>
            <c:bubble3D val="0"/>
            <c:spPr>
              <a:solidFill>
                <a:srgbClr val="394353"/>
              </a:solidFill>
              <a:ln w="12700" cap="flat">
                <a:noFill/>
                <a:miter lim="400000"/>
              </a:ln>
              <a:effectLst/>
            </c:spPr>
            <c:extLst>
              <c:ext xmlns:c16="http://schemas.microsoft.com/office/drawing/2014/chart" uri="{C3380CC4-5D6E-409C-BE32-E72D297353CC}">
                <c16:uniqueId val="{00000003-76C0-674F-8D56-CC36D3517F17}"/>
              </c:ext>
            </c:extLst>
          </c:dPt>
          <c:cat>
            <c:strRef>
              <c:f>Sheet1!$B$1:$C$1</c:f>
              <c:strCache>
                <c:ptCount val="2"/>
                <c:pt idx="0">
                  <c:v>1st Qtr</c:v>
                </c:pt>
                <c:pt idx="1">
                  <c:v>2nd Qtr</c:v>
                </c:pt>
              </c:strCache>
            </c:strRef>
          </c:cat>
          <c:val>
            <c:numRef>
              <c:f>Sheet1!$B$2:$C$2</c:f>
              <c:numCache>
                <c:formatCode>General</c:formatCode>
                <c:ptCount val="2"/>
                <c:pt idx="0">
                  <c:v>75</c:v>
                </c:pt>
                <c:pt idx="1">
                  <c:v>25</c:v>
                </c:pt>
              </c:numCache>
            </c:numRef>
          </c:val>
          <c:extLst>
            <c:ext xmlns:c16="http://schemas.microsoft.com/office/drawing/2014/chart" uri="{C3380CC4-5D6E-409C-BE32-E72D297353CC}">
              <c16:uniqueId val="{00000004-76C0-674F-8D56-CC36D3517F17}"/>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10/7/2020 4:43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10/7/2020 4:43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ffectLst/>
              <a:latin typeface="Calibri" panose="020F0502020204030204" pitchFamily="34" charset="0"/>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10/7/2020 4:43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out all of our Firstline and Industry sessions to learn more!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10/7/2020 4:43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83780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ffectLst/>
              <a:latin typeface="Calibri" panose="020F0502020204030204" pitchFamily="34" charset="0"/>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10/7/2020 4:43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3780768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80B15377-900E-4807-9835-1E5578203D6A}"/>
              </a:ext>
            </a:extLst>
          </p:cNvPr>
          <p:cNvSpPr>
            <a:spLocks noGrp="1"/>
          </p:cNvSpPr>
          <p:nvPr>
            <p:ph type="body" idx="1"/>
          </p:nvPr>
        </p:nvSpPr>
        <p:spPr/>
        <p:txBody>
          <a:bodyPr/>
          <a:lstStyle/>
          <a:p>
            <a:r>
              <a:rPr lang="en-US"/>
              <a:t>Firstline work in 2020 has also moved to the Frontline with COVID, with Remote work as the new normal, video meetings and distributed collaboration is how it is and will be – not just for a few more weeks or months, but some believe – maybe forever? </a:t>
            </a:r>
          </a:p>
          <a:p>
            <a:endParaRPr lang="en-US"/>
          </a:p>
          <a:p>
            <a:r>
              <a:rPr lang="en-US"/>
              <a:t>Three other quick trends in new challenges worth noting: </a:t>
            </a:r>
          </a:p>
          <a:p>
            <a:endParaRPr lang="en-US"/>
          </a:p>
          <a:p>
            <a:pPr marL="342900" indent="-342900">
              <a:buAutoNum type="arabicPeriod"/>
            </a:pPr>
            <a:r>
              <a:rPr lang="en-US"/>
              <a:t>The gig economy is real and growing</a:t>
            </a:r>
          </a:p>
          <a:p>
            <a:pPr marL="342900" indent="-342900">
              <a:buAutoNum type="arabicPeriod"/>
            </a:pPr>
            <a:r>
              <a:rPr lang="en-US"/>
              <a:t>Decentralized Identity and contract tracing are front page news</a:t>
            </a:r>
          </a:p>
          <a:p>
            <a:pPr marL="342900" indent="-342900">
              <a:buAutoNum type="arabicPeriod"/>
            </a:pPr>
            <a:r>
              <a:rPr lang="en-US"/>
              <a:t>Use of personal devices, in some places its growing, in others it is regulated, even forbidden. </a:t>
            </a:r>
          </a:p>
        </p:txBody>
      </p:sp>
    </p:spTree>
    <p:extLst>
      <p:ext uri="{BB962C8B-B14F-4D97-AF65-F5344CB8AC3E}">
        <p14:creationId xmlns:p14="http://schemas.microsoft.com/office/powerpoint/2010/main" val="151668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8FCAB9EC-9F53-4F62-B26B-FD7572289C9C}"/>
              </a:ext>
            </a:extLst>
          </p:cNvPr>
          <p:cNvSpPr>
            <a:spLocks noGrp="1"/>
          </p:cNvSpPr>
          <p:nvPr>
            <p:ph type="body" idx="1"/>
          </p:nvPr>
        </p:nvSpPr>
        <p:spPr/>
        <p:txBody>
          <a:bodyPr/>
          <a:lstStyle/>
          <a:p>
            <a:r>
              <a:rPr lang="en-US"/>
              <a:t>These are the people who build our products, these people are the living representation of our brands, and their actions demonstrate our values. </a:t>
            </a:r>
          </a:p>
          <a:p>
            <a:endParaRPr lang="en-US"/>
          </a:p>
          <a:p>
            <a:r>
              <a:rPr lang="en-US"/>
              <a:t>They deserve our attention.  And their work lives are HARD. </a:t>
            </a:r>
          </a:p>
        </p:txBody>
      </p:sp>
    </p:spTree>
    <p:extLst>
      <p:ext uri="{BB962C8B-B14F-4D97-AF65-F5344CB8AC3E}">
        <p14:creationId xmlns:p14="http://schemas.microsoft.com/office/powerpoint/2010/main" val="2559804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9CE583AE-3496-4F80-B64F-24C32AC24363}"/>
              </a:ext>
            </a:extLst>
          </p:cNvPr>
          <p:cNvSpPr>
            <a:spLocks noGrp="1"/>
          </p:cNvSpPr>
          <p:nvPr>
            <p:ph type="body" idx="1"/>
          </p:nvPr>
        </p:nvSpPr>
        <p:spPr/>
        <p:txBody>
          <a:bodyPr/>
          <a:lstStyle/>
          <a:p>
            <a:r>
              <a:rPr lang="en-US"/>
              <a:t>So, let’s study some of the opportunities we have to adapt to the 2020 changing landscape…  (review each of seven bullets)</a:t>
            </a:r>
          </a:p>
        </p:txBody>
      </p:sp>
    </p:spTree>
    <p:extLst>
      <p:ext uri="{BB962C8B-B14F-4D97-AF65-F5344CB8AC3E}">
        <p14:creationId xmlns:p14="http://schemas.microsoft.com/office/powerpoint/2010/main" val="3446874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makes the digital transformation of these ~2B humans so hard?  #1 is the classic Identity paradox: tension between security and simplicity. </a:t>
            </a:r>
          </a:p>
          <a:p>
            <a:endParaRPr lang="en-US"/>
          </a:p>
          <a:p>
            <a:r>
              <a:rPr lang="en-US"/>
              <a:t>The usual / cliché response from both IT and software experience designers is this: </a:t>
            </a:r>
            <a:r>
              <a:rPr lang="en-US" b="1"/>
              <a:t>choose one</a:t>
            </a:r>
            <a:r>
              <a:rPr lang="en-US"/>
              <a:t>.</a:t>
            </a:r>
          </a:p>
          <a:p>
            <a:endParaRPr lang="en-US"/>
          </a:p>
          <a:p>
            <a:r>
              <a:rPr lang="en-US"/>
              <a:t>Clearly, our stressed-out Firstline Workforce does not need more complexity in their lives. But,… how much simplicity?  </a:t>
            </a:r>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A482888B-E879-6146-B9B3-1DB6EA0630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564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tension is real: but it is also context-driven.  Example: why do we make our Firstline Workers create a new UN and PW in their first hour of work. It’s usually forgotten by the 2</a:t>
            </a:r>
            <a:r>
              <a:rPr lang="en-US" baseline="30000"/>
              <a:t>nd</a:t>
            </a:r>
            <a:r>
              <a:rPr lang="en-US"/>
              <a:t> hour.  </a:t>
            </a:r>
          </a:p>
          <a:p>
            <a:endParaRPr lang="en-US"/>
          </a:p>
          <a:p>
            <a:r>
              <a:rPr lang="en-US"/>
              <a:t>Proposal: the Firstline Worker’s authentication needs to be sufficiently simple and sufficiently secure to jumpstart their first week of work with minimal friction.</a:t>
            </a:r>
          </a:p>
          <a:p>
            <a:r>
              <a:rPr lang="en-US"/>
              <a:t>Ex. Perhaps their initial access is driven via SMS sign in on their personal device that gives them JUST ENOUGH ACCESS to start their job. </a:t>
            </a:r>
          </a:p>
          <a:p>
            <a:endParaRPr lang="en-US"/>
          </a:p>
          <a:p>
            <a:r>
              <a:rPr lang="en-US"/>
              <a:t>If our systems are smart, an FLW running an inventory tracking device should not require MFA on their first day of work.</a:t>
            </a:r>
          </a:p>
          <a:p>
            <a:endParaRPr lang="en-US"/>
          </a:p>
          <a:p>
            <a:r>
              <a:rPr lang="en-US"/>
              <a:t>For contrast, there are (of course) also roles and jobs where MFA is an hour one requirement. But there is no “one size fits all” authentication magic bullet. </a:t>
            </a:r>
          </a:p>
          <a:p>
            <a:endParaRPr lang="en-US"/>
          </a:p>
          <a:p>
            <a:r>
              <a:rPr lang="en-US"/>
              <a:t>What we require is a context-driven balance between SUFFICIENT SECURITY and SUFFICIENT SIMPLICITY – that depends on the access required and the responsibility of the role.  </a:t>
            </a:r>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A482888B-E879-6146-B9B3-1DB6EA0630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7403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other well-known note about the difference between what we say and what we do: we say we want </a:t>
            </a:r>
            <a:r>
              <a:rPr lang="en-US" b="1"/>
              <a:t>control</a:t>
            </a:r>
            <a:r>
              <a:rPr lang="en-US"/>
              <a:t>, but we rarely visit </a:t>
            </a:r>
            <a:r>
              <a:rPr lang="en-US" b="1"/>
              <a:t>control panels</a:t>
            </a:r>
            <a:r>
              <a:rPr lang="en-US"/>
              <a:t>. </a:t>
            </a:r>
          </a:p>
          <a:p>
            <a:endParaRPr lang="en-US"/>
          </a:p>
          <a:p>
            <a:r>
              <a:rPr lang="en-US"/>
              <a:t>We say we want simple onboarding and processes for our dynamic workforce – but JOB ONE for IT is security and compliance. </a:t>
            </a:r>
          </a:p>
          <a:p>
            <a:endParaRPr lang="en-US"/>
          </a:p>
          <a:p>
            <a:r>
              <a:rPr lang="en-US"/>
              <a:t>This is a real source of tension – and turn over. </a:t>
            </a:r>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A482888B-E879-6146-B9B3-1DB6EA0630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3763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we all may know this story: if our processes and MDM and security are TOO tight, what is the first thing that happens? </a:t>
            </a:r>
          </a:p>
          <a:p>
            <a:endParaRPr lang="en-US"/>
          </a:p>
          <a:p>
            <a:r>
              <a:rPr lang="en-US"/>
              <a:t>Shadow IT – I’ll show you my phone right how: WhatsApp, even for someone at Microsoft, is a dreaded backchannel used for quick work logistics communications – OR WORSE. </a:t>
            </a:r>
          </a:p>
          <a:p>
            <a:endParaRPr lang="en-US"/>
          </a:p>
        </p:txBody>
      </p:sp>
      <p:sp>
        <p:nvSpPr>
          <p:cNvPr id="4" name="Slide Number Placeholder 3"/>
          <p:cNvSpPr>
            <a:spLocks noGrp="1"/>
          </p:cNvSpPr>
          <p:nvPr>
            <p:ph type="sldNum" sz="quarter" idx="5"/>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A482888B-E879-6146-B9B3-1DB6EA0630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632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fontAlgn="ctr">
              <a:spcBef>
                <a:spcPts val="0"/>
              </a:spcBef>
              <a:spcAft>
                <a:spcPts val="0"/>
              </a:spcAft>
              <a:buFont typeface="+mj-lt"/>
              <a:buNone/>
            </a:pPr>
            <a:r>
              <a:rPr lang="en-US" sz="1800" b="0" i="0">
                <a:effectLst/>
                <a:latin typeface="Calibri" panose="020F0502020204030204" pitchFamily="34" charset="0"/>
              </a:rPr>
              <a:t>Today, we'll talk about how the trends for customer and partner identity management are evolving as more relationships become digital. We’ll then look at how you can create customizable, flexible, and secure experiences for your users with Azure AD External Identities. We’ll wrap up with a few demos. </a:t>
            </a:r>
          </a:p>
          <a:p>
            <a:pPr marL="342900" marR="0">
              <a:spcBef>
                <a:spcPts val="0"/>
              </a:spcBef>
              <a:spcAft>
                <a:spcPts val="0"/>
              </a:spcAft>
            </a:pPr>
            <a:r>
              <a:rPr lang="en-US" sz="1800">
                <a:effectLst/>
                <a:latin typeface="Calibri" panose="020F0502020204030204" pitchFamily="34" charset="0"/>
              </a:rPr>
              <a:t> </a:t>
            </a:r>
          </a:p>
          <a:p>
            <a:pPr marL="0" marR="0" algn="l" defTabSz="914367" rtl="0" eaLnBrk="1" fontAlgn="ctr" latinLnBrk="0" hangingPunct="1">
              <a:lnSpc>
                <a:spcPct val="90000"/>
              </a:lnSpc>
              <a:spcBef>
                <a:spcPts val="0"/>
              </a:spcBef>
              <a:spcAft>
                <a:spcPts val="0"/>
              </a:spcAft>
              <a:buFont typeface="+mj-lt"/>
              <a:buNone/>
            </a:pPr>
            <a:r>
              <a:rPr lang="en-US" sz="1800" b="0" i="0" kern="1200">
                <a:solidFill>
                  <a:schemeClr val="tx1"/>
                </a:solidFill>
                <a:effectLst/>
                <a:latin typeface="Calibri" panose="020F0502020204030204" pitchFamily="34" charset="0"/>
                <a:ea typeface="+mn-ea"/>
                <a:cs typeface="+mn-cs"/>
              </a:rPr>
              <a:t>So let's get started!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10/7/2020 4:43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32761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Firstly: Firstline.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“Who are we talking about?  We hear the term “frontline” on the news everyday lately – but you might notice that at Microsoft, we often use a slightly different term: “Firstline” – it includes the ‘frontline’ nurses, soldiers, firefighters, police force who we respect as the heroes at the FRONT line of our current pandemic, our struggles, battles, and wars.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But our use of the word ‘Firstline’ also acknowledges something vital about the </a:t>
            </a:r>
            <a:r>
              <a:rPr lang="en-US" sz="1600" b="1" kern="1200" dirty="0">
                <a:solidFill>
                  <a:schemeClr val="tx1"/>
                </a:solidFill>
                <a:effectLst/>
                <a:latin typeface="+mn-lt"/>
                <a:ea typeface="+mn-ea"/>
                <a:cs typeface="+mn-cs"/>
              </a:rPr>
              <a:t>importance</a:t>
            </a:r>
            <a:r>
              <a:rPr lang="en-US" sz="1600" kern="1200" dirty="0">
                <a:solidFill>
                  <a:schemeClr val="tx1"/>
                </a:solidFill>
                <a:effectLst/>
                <a:latin typeface="+mn-lt"/>
                <a:ea typeface="+mn-ea"/>
                <a:cs typeface="+mn-cs"/>
              </a:rPr>
              <a:t> and </a:t>
            </a:r>
            <a:r>
              <a:rPr lang="en-US" sz="1600" b="1" kern="1200" dirty="0">
                <a:solidFill>
                  <a:schemeClr val="tx1"/>
                </a:solidFill>
                <a:effectLst/>
                <a:latin typeface="+mn-lt"/>
                <a:ea typeface="+mn-ea"/>
                <a:cs typeface="+mn-cs"/>
              </a:rPr>
              <a:t>value</a:t>
            </a:r>
            <a:r>
              <a:rPr lang="en-US" sz="1600" kern="1200" dirty="0">
                <a:solidFill>
                  <a:schemeClr val="tx1"/>
                </a:solidFill>
                <a:effectLst/>
                <a:latin typeface="+mn-lt"/>
                <a:ea typeface="+mn-ea"/>
                <a:cs typeface="+mn-cs"/>
              </a:rPr>
              <a:t> of this work force – and we wish to change how we think of the: we wish to (for a change) put their needs </a:t>
            </a:r>
            <a:r>
              <a:rPr lang="en-US" sz="1600" b="1" kern="1200" dirty="0">
                <a:solidFill>
                  <a:schemeClr val="tx1"/>
                </a:solidFill>
                <a:effectLst/>
                <a:latin typeface="+mn-lt"/>
                <a:ea typeface="+mn-ea"/>
                <a:cs typeface="+mn-cs"/>
              </a:rPr>
              <a:t>FIRST</a:t>
            </a:r>
            <a:r>
              <a:rPr lang="en-US" sz="1600" kern="1200" dirty="0">
                <a:solidFill>
                  <a:schemeClr val="tx1"/>
                </a:solidFill>
                <a:effectLst/>
                <a:latin typeface="+mn-lt"/>
                <a:ea typeface="+mn-ea"/>
                <a:cs typeface="+mn-cs"/>
              </a:rPr>
              <a:t>.  Our “FIRST” line includes the less-visible and just-as-vital FIRSTLINE of workers who stock our shelves, drive our busses, clean the planes between flights, and harvest our food. These are the humble, often invisible people represent the FIRST LINE of our businesses, greeting customers at the front door, at the cash register, at the restaurant – they are FIRST to drive the BOTTOM LINE.  They are </a:t>
            </a:r>
            <a:r>
              <a:rPr lang="en-US" sz="1600" i="1" kern="1200" dirty="0">
                <a:solidFill>
                  <a:schemeClr val="tx1"/>
                </a:solidFill>
                <a:effectLst/>
                <a:latin typeface="+mn-lt"/>
                <a:ea typeface="+mn-ea"/>
                <a:cs typeface="+mn-cs"/>
              </a:rPr>
              <a:t>first</a:t>
            </a:r>
            <a:r>
              <a:rPr lang="en-US" sz="1600" kern="1200" dirty="0">
                <a:solidFill>
                  <a:schemeClr val="tx1"/>
                </a:solidFill>
                <a:effectLst/>
                <a:latin typeface="+mn-lt"/>
                <a:ea typeface="+mn-ea"/>
                <a:cs typeface="+mn-cs"/>
              </a:rPr>
              <a:t> to arrive at work, they are </a:t>
            </a:r>
            <a:r>
              <a:rPr lang="en-US" sz="1600" i="1" kern="1200" dirty="0">
                <a:solidFill>
                  <a:schemeClr val="tx1"/>
                </a:solidFill>
                <a:effectLst/>
                <a:latin typeface="+mn-lt"/>
                <a:ea typeface="+mn-ea"/>
                <a:cs typeface="+mn-cs"/>
              </a:rPr>
              <a:t>first</a:t>
            </a:r>
            <a:r>
              <a:rPr lang="en-US" sz="1600" kern="1200" dirty="0">
                <a:solidFill>
                  <a:schemeClr val="tx1"/>
                </a:solidFill>
                <a:effectLst/>
                <a:latin typeface="+mn-lt"/>
                <a:ea typeface="+mn-ea"/>
                <a:cs typeface="+mn-cs"/>
              </a:rPr>
              <a:t> we call on to keep our (assembly) lines moving – They do the heavy lifting as we transform atoms into innovations (hold up phone as example) – and they represent the workforce most impacting the bottom line of our businesses, schools, governments, factories, fields and hospitals.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We use the word FIRST so that we remember to put them FIRST – not just pushing them out FRONT protecting us in a crisis.  So, our investments here are designed to serve and celebrate these 2B workers whose vital work makes the world go round.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SB note, Q: is this too much?  I can’t tell, may be too cheesy? Trying to find an authentic way to ground the use of our term “Firstline” </a:t>
            </a:r>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65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CE764816-4524-48D0-9508-3D8052B6F08F}"/>
              </a:ext>
            </a:extLst>
          </p:cNvPr>
          <p:cNvSpPr>
            <a:spLocks noGrp="1"/>
          </p:cNvSpPr>
          <p:nvPr>
            <p:ph type="body" idx="1"/>
          </p:nvPr>
        </p:nvSpPr>
        <p:spPr/>
        <p:txBody>
          <a:bodyPr/>
          <a:lstStyle/>
          <a:p>
            <a:r>
              <a:rPr lang="en-US"/>
              <a:t>The Firstline is also not just one place, it’s more of a spectrum. Today’s Firstline Worker may become next week’s Firstline Manager. In 2020, it’s also unclear who should help a new employee reset a password. Central IT? A call desk? Or maybe the manager who just hired you on the retail floor and helped you get productive in your first hour of work?</a:t>
            </a:r>
          </a:p>
          <a:p>
            <a:endParaRPr lang="en-US"/>
          </a:p>
          <a:p>
            <a:r>
              <a:rPr lang="en-US"/>
              <a:t>Traditional, last decade IT does not scale to serve the next 2B employees. </a:t>
            </a:r>
          </a:p>
          <a:p>
            <a:endParaRPr lang="en-US"/>
          </a:p>
          <a:p>
            <a:r>
              <a:rPr lang="en-US"/>
              <a:t>Each role also has vastly different expectations, needs and focus areas. </a:t>
            </a:r>
          </a:p>
          <a:p>
            <a:endParaRPr lang="en-US"/>
          </a:p>
          <a:p>
            <a:r>
              <a:rPr lang="en-US"/>
              <a:t>FLW: get and stay employed.</a:t>
            </a:r>
          </a:p>
          <a:p>
            <a:r>
              <a:rPr lang="en-US"/>
              <a:t>FLM: manage complexity, drive productivity</a:t>
            </a:r>
          </a:p>
          <a:p>
            <a:r>
              <a:rPr lang="en-US"/>
              <a:t>IT: security</a:t>
            </a:r>
          </a:p>
          <a:p>
            <a:r>
              <a:rPr lang="en-US"/>
              <a:t>Execs: growth, profitability</a:t>
            </a:r>
          </a:p>
          <a:p>
            <a:r>
              <a:rPr lang="en-US"/>
              <a:t>Customers: safety</a:t>
            </a:r>
          </a:p>
          <a:p>
            <a:endParaRPr lang="en-US"/>
          </a:p>
        </p:txBody>
      </p:sp>
    </p:spTree>
    <p:extLst>
      <p:ext uri="{BB962C8B-B14F-4D97-AF65-F5344CB8AC3E}">
        <p14:creationId xmlns:p14="http://schemas.microsoft.com/office/powerpoint/2010/main" val="32944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A75DB0F7-D63B-443A-9544-59E2E899788E}"/>
              </a:ext>
            </a:extLst>
          </p:cNvPr>
          <p:cNvSpPr>
            <a:spLocks noGrp="1"/>
          </p:cNvSpPr>
          <p:nvPr>
            <p:ph type="body" idx="1"/>
          </p:nvPr>
        </p:nvSpPr>
        <p:spPr/>
        <p:txBody>
          <a:bodyPr/>
          <a:lstStyle/>
          <a:p>
            <a:r>
              <a:rPr lang="en-US"/>
              <a:t>Our Firstline Workers lead stressful lives, they often have multiple jobs with long hours. And we make this worse by offering them outdated practices and workplaces often filled with bulletin boards for scheduling, pagers for communications, multiple devices for factory or retail workflow, and complex, analog processes. </a:t>
            </a:r>
          </a:p>
          <a:p>
            <a:endParaRPr lang="en-US"/>
          </a:p>
          <a:p>
            <a:r>
              <a:rPr lang="en-US"/>
              <a:t>Firstline Managers often have it worse: they share the same tools and technologies as their staff, but they also have to find, hire, train and manage a dynamic – and often temporary workforce. </a:t>
            </a:r>
          </a:p>
          <a:p>
            <a:endParaRPr lang="en-US"/>
          </a:p>
          <a:p>
            <a:r>
              <a:rPr lang="en-US"/>
              <a:t>And IT, whose job is already very hard, also rarely has time or budget to focus on friction reduction – because they are often focused on security </a:t>
            </a:r>
            <a:r>
              <a:rPr lang="en-US" err="1"/>
              <a:t>firedrills</a:t>
            </a:r>
            <a:r>
              <a:rPr lang="en-US"/>
              <a:t> and budget compliance. </a:t>
            </a:r>
          </a:p>
        </p:txBody>
      </p:sp>
    </p:spTree>
    <p:extLst>
      <p:ext uri="{BB962C8B-B14F-4D97-AF65-F5344CB8AC3E}">
        <p14:creationId xmlns:p14="http://schemas.microsoft.com/office/powerpoint/2010/main" val="259992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10/7/2020 4:43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73114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10/7/2020 4:43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4117773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10/7/2020 4:43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4117773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hope you get started testing these capabilities out. We’d love to hear from you on how these solve your needs, and how we can continue to improve. We’re looking forward to learning with you.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10/7/2020 4:43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080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3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57105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4598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1521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5823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2888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87676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61829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49149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538641700"/>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11190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373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71235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48781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6751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572759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699854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377286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287524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0634824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7" y="2139705"/>
            <a:ext cx="11339774" cy="1979132"/>
          </a:xfrm>
        </p:spPr>
        <p:txBody>
          <a:bodyPr wrap="square" lIns="0" tIns="0" rIns="0" bIns="0">
            <a:spAutoFit/>
          </a:bodyPr>
          <a:lstStyle>
            <a:lvl1pPr marL="0" indent="0">
              <a:lnSpc>
                <a:spcPct val="150000"/>
              </a:lnSpc>
              <a:spcBef>
                <a:spcPts val="2000"/>
              </a:spcBef>
              <a:spcAft>
                <a:spcPts val="0"/>
              </a:spcAft>
              <a:buNone/>
              <a:defRPr sz="2600" b="0" i="0">
                <a:solidFill>
                  <a:srgbClr val="000000"/>
                </a:solidFill>
                <a:latin typeface="+mn-lt"/>
              </a:defRPr>
            </a:lvl1pPr>
            <a:lvl2pPr marL="206099" indent="0">
              <a:lnSpc>
                <a:spcPct val="150000"/>
              </a:lnSpc>
              <a:spcBef>
                <a:spcPts val="2000"/>
              </a:spcBef>
              <a:spcAft>
                <a:spcPts val="0"/>
              </a:spcAft>
              <a:buNone/>
              <a:defRPr sz="2000">
                <a:solidFill>
                  <a:srgbClr val="000000"/>
                </a:solidFill>
              </a:defRPr>
            </a:lvl2pPr>
            <a:lvl3pPr marL="412198" indent="0">
              <a:lnSpc>
                <a:spcPct val="150000"/>
              </a:lnSpc>
              <a:spcBef>
                <a:spcPts val="2000"/>
              </a:spcBef>
              <a:spcAft>
                <a:spcPts val="0"/>
              </a:spcAft>
              <a:buNone/>
              <a:defRPr sz="2000">
                <a:solidFill>
                  <a:srgbClr val="000000"/>
                </a:solidFill>
              </a:defRPr>
            </a:lvl3pPr>
            <a:lvl4pPr marL="618297" indent="0">
              <a:spcBef>
                <a:spcPts val="0"/>
              </a:spcBef>
              <a:spcAft>
                <a:spcPts val="1172"/>
              </a:spcAft>
              <a:buNone/>
              <a:defRPr sz="1803"/>
            </a:lvl4pPr>
            <a:lvl5pPr marL="824395"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6" y="440498"/>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70149889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E3D0-E1E8-4737-AA7A-14F874FD6F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0F375F-531A-4FC3-863C-A2D7AC0B73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0BC2DE-7FF7-4583-AB2A-15E543791F7E}"/>
              </a:ext>
            </a:extLst>
          </p:cNvPr>
          <p:cNvSpPr>
            <a:spLocks noGrp="1"/>
          </p:cNvSpPr>
          <p:nvPr>
            <p:ph type="dt" sz="half" idx="10"/>
          </p:nvPr>
        </p:nvSpPr>
        <p:spPr/>
        <p:txBody>
          <a:bodyPr/>
          <a:lstStyle/>
          <a:p>
            <a:fld id="{AFF2E5C0-BFDD-4F6C-8E14-DC1C697A3BB7}" type="datetimeFigureOut">
              <a:rPr lang="en-US" smtClean="0"/>
              <a:t>10/7/2020</a:t>
            </a:fld>
            <a:endParaRPr lang="en-US"/>
          </a:p>
        </p:txBody>
      </p:sp>
      <p:sp>
        <p:nvSpPr>
          <p:cNvPr id="5" name="Footer Placeholder 4">
            <a:extLst>
              <a:ext uri="{FF2B5EF4-FFF2-40B4-BE49-F238E27FC236}">
                <a16:creationId xmlns:a16="http://schemas.microsoft.com/office/drawing/2014/main" id="{603A4D3B-CC54-42F2-8663-2327FE6DE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001D6-BD67-49EF-8A1B-A7B2EDAF7212}"/>
              </a:ext>
            </a:extLst>
          </p:cNvPr>
          <p:cNvSpPr>
            <a:spLocks noGrp="1"/>
          </p:cNvSpPr>
          <p:nvPr>
            <p:ph type="sldNum" sz="quarter" idx="12"/>
          </p:nvPr>
        </p:nvSpPr>
        <p:spPr/>
        <p:txBody>
          <a:bodyPr/>
          <a:lstStyle/>
          <a:p>
            <a:fld id="{800030EF-4015-48B8-9BDF-2641E3C89BD4}" type="slidenum">
              <a:rPr lang="en-US" smtClean="0"/>
              <a:t>‹#›</a:t>
            </a:fld>
            <a:endParaRPr lang="en-US"/>
          </a:p>
        </p:txBody>
      </p:sp>
    </p:spTree>
    <p:extLst>
      <p:ext uri="{BB962C8B-B14F-4D97-AF65-F5344CB8AC3E}">
        <p14:creationId xmlns:p14="http://schemas.microsoft.com/office/powerpoint/2010/main" val="193804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gradFill>
                  <a:gsLst>
                    <a:gs pos="0">
                      <a:schemeClr val="tx1"/>
                    </a:gs>
                    <a:gs pos="100000">
                      <a:schemeClr val="tx1"/>
                    </a:gs>
                  </a:gsLst>
                  <a:lin ang="5400000" scaled="0"/>
                </a:gra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gradFill>
                  <a:gsLst>
                    <a:gs pos="0">
                      <a:schemeClr val="tx1"/>
                    </a:gs>
                    <a:gs pos="100000">
                      <a:schemeClr val="tx1"/>
                    </a:gs>
                  </a:gsLst>
                  <a:lin ang="5400000" scaled="0"/>
                </a:gra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915892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gradFill>
                  <a:gsLst>
                    <a:gs pos="0">
                      <a:schemeClr val="bg1"/>
                    </a:gs>
                    <a:gs pos="100000">
                      <a:schemeClr val="bg1"/>
                    </a:gs>
                  </a:gsLst>
                  <a:lin ang="5400000" scaled="0"/>
                </a:gra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gradFill>
                  <a:gsLst>
                    <a:gs pos="0">
                      <a:schemeClr val="bg1"/>
                    </a:gs>
                    <a:gs pos="100000">
                      <a:schemeClr val="bg1"/>
                    </a:gs>
                  </a:gsLst>
                  <a:lin ang="5400000" scaled="0"/>
                </a:gra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087763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gradFill>
                  <a:gsLst>
                    <a:gs pos="0">
                      <a:schemeClr val="bg1"/>
                    </a:gs>
                    <a:gs pos="100000">
                      <a:schemeClr val="bg1"/>
                    </a:gs>
                  </a:gsLst>
                  <a:lin ang="5400000" scaled="0"/>
                </a:gra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gradFill>
                  <a:gsLst>
                    <a:gs pos="0">
                      <a:schemeClr val="bg1"/>
                    </a:gs>
                    <a:gs pos="100000">
                      <a:schemeClr val="bg1"/>
                    </a:gs>
                  </a:gsLst>
                  <a:lin ang="5400000" scaled="0"/>
                </a:gra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235483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gradFill>
                  <a:gsLst>
                    <a:gs pos="0">
                      <a:schemeClr val="tx1"/>
                    </a:gs>
                    <a:gs pos="100000">
                      <a:schemeClr val="tx1"/>
                    </a:gs>
                  </a:gsLst>
                  <a:lin ang="5400000" scaled="0"/>
                </a:gra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gradFill>
                  <a:gsLst>
                    <a:gs pos="0">
                      <a:schemeClr val="accent1"/>
                    </a:gs>
                    <a:gs pos="100000">
                      <a:schemeClr val="accent1"/>
                    </a:gs>
                  </a:gsLst>
                  <a:lin ang="5400000" scaled="0"/>
                </a:gra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273578155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gradFill>
                  <a:gsLst>
                    <a:gs pos="0">
                      <a:schemeClr val="tx1"/>
                    </a:gs>
                    <a:gs pos="100000">
                      <a:schemeClr val="tx1"/>
                    </a:gs>
                  </a:gsLst>
                  <a:lin ang="5400000" scaled="0"/>
                </a:gradFill>
                <a:latin typeface="+mn-lt"/>
              </a:defRPr>
            </a:lvl1pPr>
            <a:lvl2pPr marL="224097" indent="0">
              <a:lnSpc>
                <a:spcPct val="90000"/>
              </a:lnSpc>
              <a:spcBef>
                <a:spcPts val="0"/>
              </a:spcBef>
              <a:spcAft>
                <a:spcPts val="1274"/>
              </a:spcAft>
              <a:buNone/>
              <a:defRPr sz="1961">
                <a:gradFill>
                  <a:gsLst>
                    <a:gs pos="0">
                      <a:schemeClr val="tx1"/>
                    </a:gs>
                    <a:gs pos="100000">
                      <a:schemeClr val="tx1"/>
                    </a:gs>
                  </a:gsLst>
                  <a:lin ang="5400000" scaled="0"/>
                </a:gradFill>
              </a:defRPr>
            </a:lvl2pPr>
            <a:lvl3pPr marL="448193" indent="0">
              <a:spcBef>
                <a:spcPts val="0"/>
              </a:spcBef>
              <a:spcAft>
                <a:spcPts val="1274"/>
              </a:spcAft>
              <a:buNone/>
              <a:defRPr sz="1961">
                <a:gradFill>
                  <a:gsLst>
                    <a:gs pos="0">
                      <a:schemeClr val="tx1"/>
                    </a:gs>
                    <a:gs pos="100000">
                      <a:schemeClr val="tx1"/>
                    </a:gs>
                  </a:gsLst>
                  <a:lin ang="5400000" scaled="0"/>
                </a:gra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75393858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gradFill>
                  <a:gsLst>
                    <a:gs pos="0">
                      <a:schemeClr val="tx1"/>
                    </a:gs>
                    <a:gs pos="100000">
                      <a:schemeClr val="tx1"/>
                    </a:gs>
                  </a:gsLst>
                  <a:lin ang="5400000" scaled="0"/>
                </a:gra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gradFill>
                  <a:gsLst>
                    <a:gs pos="0">
                      <a:schemeClr val="tx1"/>
                    </a:gs>
                    <a:gs pos="100000">
                      <a:schemeClr val="tx1"/>
                    </a:gs>
                  </a:gsLst>
                  <a:lin ang="5400000" scaled="0"/>
                </a:gradFill>
              </a:defRPr>
            </a:lvl2pPr>
            <a:lvl3pPr marL="806748" indent="-224097">
              <a:spcBef>
                <a:spcPts val="0"/>
              </a:spcBef>
              <a:spcAft>
                <a:spcPts val="1274"/>
              </a:spcAft>
              <a:buClr>
                <a:srgbClr val="000000"/>
              </a:buClr>
              <a:buSzPct val="77000"/>
              <a:buFont typeface="Arial" panose="020B0604020202020204" pitchFamily="34" charset="0"/>
              <a:buChar char="•"/>
              <a:defRPr sz="1961">
                <a:gradFill>
                  <a:gsLst>
                    <a:gs pos="0">
                      <a:schemeClr val="tx1"/>
                    </a:gs>
                    <a:gs pos="100000">
                      <a:schemeClr val="tx1"/>
                    </a:gs>
                  </a:gsLst>
                  <a:lin ang="5400000" scaled="0"/>
                </a:gra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gradFill>
                  <a:gsLst>
                    <a:gs pos="0">
                      <a:schemeClr val="tx1"/>
                    </a:gs>
                    <a:gs pos="100000">
                      <a:schemeClr val="tx1"/>
                    </a:gs>
                  </a:gsLst>
                  <a:lin ang="5400000" scaled="0"/>
                </a:gra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79660933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Tree>
    <p:extLst>
      <p:ext uri="{BB962C8B-B14F-4D97-AF65-F5344CB8AC3E}">
        <p14:creationId xmlns:p14="http://schemas.microsoft.com/office/powerpoint/2010/main" val="76323766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sub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
        <p:nvSpPr>
          <p:cNvPr id="4" name="Text Placeholder 3">
            <a:extLst>
              <a:ext uri="{FF2B5EF4-FFF2-40B4-BE49-F238E27FC236}">
                <a16:creationId xmlns:a16="http://schemas.microsoft.com/office/drawing/2014/main" id="{57BEFECC-0B6B-45D3-81EE-9C365B656BA6}"/>
              </a:ext>
            </a:extLst>
          </p:cNvPr>
          <p:cNvSpPr>
            <a:spLocks noGrp="1"/>
          </p:cNvSpPr>
          <p:nvPr>
            <p:ph type="body" sz="quarter" idx="10" hasCustomPrompt="1"/>
          </p:nvPr>
        </p:nvSpPr>
        <p:spPr>
          <a:xfrm>
            <a:off x="426424" y="1106226"/>
            <a:ext cx="11336039" cy="271592"/>
          </a:xfrm>
        </p:spPr>
        <p:txBody>
          <a:bodyPr>
            <a:spAutoFit/>
          </a:bodyPr>
          <a:lstStyle>
            <a:lvl1pPr>
              <a:defRPr lang="en-US" sz="1961"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defRPr>
            </a:lvl1pPr>
          </a:lstStyle>
          <a:p>
            <a:pPr lvl="0"/>
            <a:r>
              <a:rPr lang="en-US"/>
              <a:t>Subtitle</a:t>
            </a:r>
          </a:p>
        </p:txBody>
      </p:sp>
    </p:spTree>
    <p:extLst>
      <p:ext uri="{BB962C8B-B14F-4D97-AF65-F5344CB8AC3E}">
        <p14:creationId xmlns:p14="http://schemas.microsoft.com/office/powerpoint/2010/main" val="10643088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gradFill>
                  <a:gsLst>
                    <a:gs pos="0">
                      <a:schemeClr val="tx1"/>
                    </a:gs>
                    <a:gs pos="100000">
                      <a:schemeClr val="tx1"/>
                    </a:gs>
                  </a:gsLst>
                  <a:lin ang="5400000" scaled="0"/>
                </a:gra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2543849766"/>
      </p:ext>
    </p:extLst>
  </p:cSld>
  <p:clrMapOvr>
    <a:masterClrMapping/>
  </p:clrMapOvr>
  <p:transition>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print">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gradFill>
                  <a:gsLst>
                    <a:gs pos="0">
                      <a:schemeClr val="accent1"/>
                    </a:gs>
                    <a:gs pos="100000">
                      <a:schemeClr val="accent1"/>
                    </a:gs>
                  </a:gsLst>
                  <a:lin ang="5400000" scaled="0"/>
                </a:gra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Photo layout 2</a:t>
            </a:r>
          </a:p>
        </p:txBody>
      </p:sp>
    </p:spTree>
    <p:extLst>
      <p:ext uri="{BB962C8B-B14F-4D97-AF65-F5344CB8AC3E}">
        <p14:creationId xmlns:p14="http://schemas.microsoft.com/office/powerpoint/2010/main" val="42877086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gradFill>
                  <a:gsLst>
                    <a:gs pos="0">
                      <a:schemeClr val="tx1"/>
                    </a:gs>
                    <a:gs pos="100000">
                      <a:schemeClr val="tx1"/>
                    </a:gs>
                  </a:gsLst>
                  <a:lin ang="5400000" scaled="0"/>
                </a:gra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Device layout</a:t>
            </a:r>
          </a:p>
        </p:txBody>
      </p:sp>
    </p:spTree>
    <p:extLst>
      <p:ext uri="{BB962C8B-B14F-4D97-AF65-F5344CB8AC3E}">
        <p14:creationId xmlns:p14="http://schemas.microsoft.com/office/powerpoint/2010/main" val="86056385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7638474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gradFill>
                  <a:gsLst>
                    <a:gs pos="0">
                      <a:schemeClr val="tx1"/>
                    </a:gs>
                    <a:gs pos="100000">
                      <a:schemeClr val="tx1"/>
                    </a:gs>
                  </a:gsLst>
                  <a:lin ang="5400000" scaled="0"/>
                </a:gradFill>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lang="en-US" sz="1568" b="1" kern="1200" spc="0" baseline="0" dirty="0">
                <a:gradFill>
                  <a:gsLst>
                    <a:gs pos="0">
                      <a:schemeClr val="accent1"/>
                    </a:gs>
                    <a:gs pos="100000">
                      <a:schemeClr val="accent1"/>
                    </a:gs>
                  </a:gsLst>
                  <a:lin ang="5400000" scaled="0"/>
                </a:gradFill>
                <a:latin typeface="+mj-lt"/>
                <a:ea typeface="+mn-ea"/>
                <a:cs typeface="+mn-cs"/>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gradFill>
                  <a:gsLst>
                    <a:gs pos="0">
                      <a:schemeClr val="tx1"/>
                    </a:gs>
                    <a:gs pos="100000">
                      <a:schemeClr val="tx1"/>
                    </a:gs>
                  </a:gsLst>
                  <a:lin ang="5400000" scaled="0"/>
                </a:gra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784"/>
              </a:spcAft>
              <a:buClrTx/>
              <a:buSzPct val="90000"/>
              <a:buFont typeface="Wingdings" panose="05000000000000000000" pitchFamily="2" charset="2"/>
              <a:buNone/>
              <a:tabLst/>
            </a:pPr>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32181700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gradFill>
                  <a:gsLst>
                    <a:gs pos="0">
                      <a:schemeClr val="tx1"/>
                    </a:gs>
                    <a:gs pos="100000">
                      <a:schemeClr val="tx1"/>
                    </a:gs>
                  </a:gsLst>
                  <a:lin ang="5400000" scaled="0"/>
                </a:gra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Table layout</a:t>
            </a:r>
          </a:p>
        </p:txBody>
      </p:sp>
    </p:spTree>
    <p:extLst>
      <p:ext uri="{BB962C8B-B14F-4D97-AF65-F5344CB8AC3E}">
        <p14:creationId xmlns:p14="http://schemas.microsoft.com/office/powerpoint/2010/main" val="17951334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gradFill>
                  <a:gsLst>
                    <a:gs pos="0">
                      <a:schemeClr val="tx1"/>
                    </a:gs>
                    <a:gs pos="100000">
                      <a:schemeClr val="tx1"/>
                    </a:gs>
                  </a:gsLst>
                  <a:lin ang="5400000" scaled="0"/>
                </a:gradFill>
              </a:defRPr>
            </a:lvl1pPr>
          </a:lstStyle>
          <a:p>
            <a:pPr marL="0" lvl="0">
              <a:lnSpc>
                <a:spcPts val="5490"/>
              </a:lnSpc>
            </a:pPr>
            <a:r>
              <a:rPr lang="en-US"/>
              <a:t>Section title</a:t>
            </a:r>
          </a:p>
        </p:txBody>
      </p:sp>
    </p:spTree>
    <p:extLst>
      <p:ext uri="{BB962C8B-B14F-4D97-AF65-F5344CB8AC3E}">
        <p14:creationId xmlns:p14="http://schemas.microsoft.com/office/powerpoint/2010/main" val="2135517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gradFill>
                  <a:gsLst>
                    <a:gs pos="0">
                      <a:schemeClr val="tx1"/>
                    </a:gs>
                    <a:gs pos="100000">
                      <a:schemeClr val="tx1"/>
                    </a:gs>
                  </a:gsLst>
                  <a:lin ang="5400000" scaled="0"/>
                </a:gradFill>
              </a:defRPr>
            </a:lvl1pPr>
          </a:lstStyle>
          <a:p>
            <a:pPr marL="0" lvl="0">
              <a:lnSpc>
                <a:spcPts val="5490"/>
              </a:lnSpc>
            </a:pPr>
            <a:r>
              <a:rPr lang="en-US"/>
              <a:t>Section title</a:t>
            </a:r>
          </a:p>
        </p:txBody>
      </p:sp>
    </p:spTree>
    <p:extLst>
      <p:ext uri="{BB962C8B-B14F-4D97-AF65-F5344CB8AC3E}">
        <p14:creationId xmlns:p14="http://schemas.microsoft.com/office/powerpoint/2010/main" val="8019166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gradFill>
                  <a:gsLst>
                    <a:gs pos="0">
                      <a:schemeClr val="tx1"/>
                    </a:gs>
                    <a:gs pos="100000">
                      <a:schemeClr val="tx1"/>
                    </a:gs>
                  </a:gsLst>
                  <a:lin ang="5400000" scaled="0"/>
                </a:gradFill>
              </a:defRPr>
            </a:lvl1pPr>
          </a:lstStyle>
          <a:p>
            <a:pPr marL="0" lvl="0">
              <a:lnSpc>
                <a:spcPts val="5490"/>
              </a:lnSpc>
            </a:pPr>
            <a:r>
              <a:rPr lang="en-US"/>
              <a:t>Section title</a:t>
            </a:r>
          </a:p>
        </p:txBody>
      </p:sp>
    </p:spTree>
    <p:extLst>
      <p:ext uri="{BB962C8B-B14F-4D97-AF65-F5344CB8AC3E}">
        <p14:creationId xmlns:p14="http://schemas.microsoft.com/office/powerpoint/2010/main" val="15940224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ection_title_slide">
    <p:bg>
      <p:bgPr>
        <a:solidFill>
          <a:srgbClr val="00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66DD65-5445-4EEC-9748-3021B4E23498}"/>
              </a:ext>
            </a:extLst>
          </p:cNvPr>
          <p:cNvSpPr/>
          <p:nvPr userDrawn="1"/>
        </p:nvSpPr>
        <p:spPr bwMode="auto">
          <a:xfrm>
            <a:off x="6265777" y="465890"/>
            <a:ext cx="5926223" cy="5926221"/>
          </a:xfrm>
          <a:prstGeom prst="rect">
            <a:avLst/>
          </a:prstGeom>
          <a:solidFill>
            <a:srgbClr val="F5F5F5"/>
          </a:solidFill>
          <a:ln>
            <a:noFill/>
            <a:headEnd type="none" w="med" len="med"/>
            <a:tailEnd type="none" w="med" len="med"/>
          </a:ln>
          <a:effectLst>
            <a:outerShdw blurRad="254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Picture Placeholder">
            <a:extLst>
              <a:ext uri="{FF2B5EF4-FFF2-40B4-BE49-F238E27FC236}">
                <a16:creationId xmlns:a16="http://schemas.microsoft.com/office/drawing/2014/main" id="{DEB1002C-678D-4DE8-8F18-213FFC9924FF}"/>
              </a:ext>
            </a:extLst>
          </p:cNvPr>
          <p:cNvSpPr>
            <a:spLocks noGrp="1"/>
          </p:cNvSpPr>
          <p:nvPr>
            <p:ph type="pic" sz="quarter" idx="13" hasCustomPrompt="1"/>
          </p:nvPr>
        </p:nvSpPr>
        <p:spPr bwMode="gray">
          <a:xfrm>
            <a:off x="6265777" y="465889"/>
            <a:ext cx="5926223" cy="5926223"/>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670978"/>
            <a:ext cx="4636065" cy="758022"/>
          </a:xfrm>
          <a:prstGeom prst="rect">
            <a:avLst/>
          </a:prstGeom>
        </p:spPr>
        <p:txBody>
          <a:bodyPr vert="horz" wrap="square" lIns="0" tIns="164592" rIns="0" bIns="0" rtlCol="0" anchor="b" anchorCtr="0">
            <a:noAutofit/>
          </a:bodyPr>
          <a:lstStyle>
            <a:lvl1pPr>
              <a:defRPr sz="3921">
                <a:gradFill>
                  <a:gsLst>
                    <a:gs pos="0">
                      <a:schemeClr val="bg1"/>
                    </a:gs>
                    <a:gs pos="100000">
                      <a:schemeClr val="bg1"/>
                    </a:gs>
                  </a:gsLst>
                  <a:lin ang="5400000" scaled="0"/>
                </a:gradFill>
              </a:defRPr>
            </a:lvl1pPr>
          </a:lstStyle>
          <a:p>
            <a:r>
              <a:rPr lang="en-US"/>
              <a:t>Title</a:t>
            </a:r>
          </a:p>
        </p:txBody>
      </p:sp>
      <p:sp>
        <p:nvSpPr>
          <p:cNvPr id="15" name="Text Placeholder 78">
            <a:extLst>
              <a:ext uri="{FF2B5EF4-FFF2-40B4-BE49-F238E27FC236}">
                <a16:creationId xmlns:a16="http://schemas.microsoft.com/office/drawing/2014/main" id="{8E9616EC-AF57-4CEA-B35A-763F52DA3247}"/>
              </a:ext>
            </a:extLst>
          </p:cNvPr>
          <p:cNvSpPr>
            <a:spLocks noGrp="1"/>
          </p:cNvSpPr>
          <p:nvPr>
            <p:ph type="body" sz="quarter" idx="11" hasCustomPrompt="1"/>
          </p:nvPr>
        </p:nvSpPr>
        <p:spPr>
          <a:xfrm>
            <a:off x="446199" y="3721051"/>
            <a:ext cx="4636065" cy="561290"/>
          </a:xfrm>
          <a:noFill/>
        </p:spPr>
        <p:txBody>
          <a:bodyPr vert="horz" wrap="square" lIns="0" tIns="0" rIns="0" bIns="0" rtlCol="0" anchor="t" anchorCtr="0">
            <a:noAutofit/>
          </a:bodyPr>
          <a:lstStyle>
            <a:lvl1pPr>
              <a:defRPr lang="en-US" sz="1961" b="0" cap="none" spc="-50" dirty="0">
                <a:ln w="3175">
                  <a:noFill/>
                </a:ln>
                <a:gradFill>
                  <a:gsLst>
                    <a:gs pos="0">
                      <a:schemeClr val="accent1"/>
                    </a:gs>
                    <a:gs pos="100000">
                      <a:schemeClr val="accent1"/>
                    </a:gs>
                  </a:gsLst>
                  <a:lin ang="5400000" scaled="0"/>
                </a:gradFill>
                <a:effectLst/>
                <a:latin typeface="+mj-lt"/>
                <a:cs typeface="Segoe UI" pitchFamily="34" charset="0"/>
              </a:defRPr>
            </a:lvl1pPr>
          </a:lstStyle>
          <a:p>
            <a:pPr lvl="0" defTabSz="913927" fontAlgn="base">
              <a:spcBef>
                <a:spcPct val="0"/>
              </a:spcBef>
              <a:spcAft>
                <a:spcPct val="0"/>
              </a:spcAft>
            </a:pPr>
            <a:r>
              <a:rPr lang="en-US"/>
              <a:t>Description</a:t>
            </a:r>
          </a:p>
        </p:txBody>
      </p:sp>
    </p:spTree>
    <p:extLst>
      <p:ext uri="{BB962C8B-B14F-4D97-AF65-F5344CB8AC3E}">
        <p14:creationId xmlns:p14="http://schemas.microsoft.com/office/powerpoint/2010/main" val="195370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35" presetClass="path" presetSubtype="0" decel="100000" fill="hold" grpId="1" nodeType="withEffect">
                                  <p:stCondLst>
                                    <p:cond delay="0"/>
                                  </p:stCondLst>
                                  <p:childTnLst>
                                    <p:animMotion origin="layout" path="M 3.14526E-6 0 L 0.14781 0 " pathEditMode="relative" rAng="0" ptsTypes="AA">
                                      <p:cBhvr>
                                        <p:cTn id="9" dur="750" spd="-100000" fill="hold"/>
                                        <p:tgtEl>
                                          <p:spTgt spid="5"/>
                                        </p:tgtEl>
                                        <p:attrNameLst>
                                          <p:attrName>ppt_x</p:attrName>
                                          <p:attrName>ppt_y</p:attrName>
                                        </p:attrNameLst>
                                      </p:cBhvr>
                                      <p:rCtr x="7391" y="0"/>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childTnLst>
                                </p:cTn>
                              </p:par>
                              <p:par>
                                <p:cTn id="13" presetID="35" presetClass="path" presetSubtype="0" decel="100000" fill="hold" grpId="1" nodeType="withEffect">
                                  <p:stCondLst>
                                    <p:cond delay="0"/>
                                  </p:stCondLst>
                                  <p:childTnLst>
                                    <p:animMotion origin="layout" path="M 3.14526E-6 0 L 0.14781 0 " pathEditMode="relative" rAng="0" ptsTypes="AA">
                                      <p:cBhvr>
                                        <p:cTn id="14" dur="750" spd="-100000" fill="hold"/>
                                        <p:tgtEl>
                                          <p:spTgt spid="9"/>
                                        </p:tgtEl>
                                        <p:attrNameLst>
                                          <p:attrName>ppt_x</p:attrName>
                                          <p:attrName>ppt_y</p:attrName>
                                        </p:attrNameLst>
                                      </p:cBhvr>
                                      <p:rCtr x="739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Section_title_slide">
    <p:bg>
      <p:bgPr>
        <a:solidFill>
          <a:srgbClr val="000000"/>
        </a:solidFill>
        <a:effectLst/>
      </p:bgPr>
    </p:bg>
    <p:spTree>
      <p:nvGrpSpPr>
        <p:cNvPr id="1" name=""/>
        <p:cNvGrpSpPr/>
        <p:nvPr/>
      </p:nvGrpSpPr>
      <p:grpSpPr>
        <a:xfrm>
          <a:off x="0" y="0"/>
          <a:ext cx="0" cy="0"/>
          <a:chOff x="0" y="0"/>
          <a:chExt cx="0" cy="0"/>
        </a:xfrm>
      </p:grpSpPr>
      <p:sp>
        <p:nvSpPr>
          <p:cNvPr id="9" name="Picture Placeholder">
            <a:extLst>
              <a:ext uri="{FF2B5EF4-FFF2-40B4-BE49-F238E27FC236}">
                <a16:creationId xmlns:a16="http://schemas.microsoft.com/office/drawing/2014/main" id="{DEB1002C-678D-4DE8-8F18-213FFC9924FF}"/>
              </a:ext>
            </a:extLst>
          </p:cNvPr>
          <p:cNvSpPr>
            <a:spLocks noGrp="1"/>
          </p:cNvSpPr>
          <p:nvPr>
            <p:ph type="pic" sz="quarter" idx="13" hasCustomPrompt="1"/>
          </p:nvPr>
        </p:nvSpPr>
        <p:spPr bwMode="gray">
          <a:xfrm>
            <a:off x="1" y="465890"/>
            <a:ext cx="5926223" cy="5926223"/>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6537513" y="2670978"/>
            <a:ext cx="4636065" cy="758022"/>
          </a:xfrm>
          <a:prstGeom prst="rect">
            <a:avLst/>
          </a:prstGeom>
        </p:spPr>
        <p:txBody>
          <a:bodyPr vert="horz" wrap="square" lIns="0" tIns="164592" rIns="0" bIns="0" rtlCol="0" anchor="b" anchorCtr="0">
            <a:noAutofit/>
          </a:bodyPr>
          <a:lstStyle>
            <a:lvl1pPr>
              <a:defRPr sz="3920">
                <a:gradFill>
                  <a:gsLst>
                    <a:gs pos="0">
                      <a:schemeClr val="bg1"/>
                    </a:gs>
                    <a:gs pos="100000">
                      <a:schemeClr val="bg1"/>
                    </a:gs>
                  </a:gsLst>
                  <a:lin ang="5400000" scaled="0"/>
                </a:gradFill>
              </a:defRPr>
            </a:lvl1pPr>
          </a:lstStyle>
          <a:p>
            <a:r>
              <a:rPr lang="en-US"/>
              <a:t>Title</a:t>
            </a:r>
          </a:p>
        </p:txBody>
      </p:sp>
      <p:sp>
        <p:nvSpPr>
          <p:cNvPr id="15" name="Text Placeholder 78">
            <a:extLst>
              <a:ext uri="{FF2B5EF4-FFF2-40B4-BE49-F238E27FC236}">
                <a16:creationId xmlns:a16="http://schemas.microsoft.com/office/drawing/2014/main" id="{8E9616EC-AF57-4CEA-B35A-763F52DA3247}"/>
              </a:ext>
            </a:extLst>
          </p:cNvPr>
          <p:cNvSpPr>
            <a:spLocks noGrp="1"/>
          </p:cNvSpPr>
          <p:nvPr>
            <p:ph type="body" sz="quarter" idx="11" hasCustomPrompt="1"/>
          </p:nvPr>
        </p:nvSpPr>
        <p:spPr>
          <a:xfrm>
            <a:off x="6557289" y="3721051"/>
            <a:ext cx="4636065" cy="561290"/>
          </a:xfrm>
          <a:noFill/>
        </p:spPr>
        <p:txBody>
          <a:bodyPr vert="horz" wrap="square" lIns="0" tIns="0" rIns="0" bIns="0" rtlCol="0" anchor="t" anchorCtr="0">
            <a:noAutofit/>
          </a:bodyPr>
          <a:lstStyle>
            <a:lvl1pPr>
              <a:defRPr lang="en-US" sz="1961" b="0" cap="none" spc="-50" dirty="0">
                <a:ln w="3175">
                  <a:noFill/>
                </a:ln>
                <a:gradFill>
                  <a:gsLst>
                    <a:gs pos="0">
                      <a:schemeClr val="accent1"/>
                    </a:gs>
                    <a:gs pos="100000">
                      <a:schemeClr val="accent1"/>
                    </a:gs>
                  </a:gsLst>
                  <a:lin ang="5400000" scaled="0"/>
                </a:gradFill>
                <a:effectLst/>
                <a:latin typeface="+mj-lt"/>
                <a:cs typeface="Segoe UI" pitchFamily="34" charset="0"/>
              </a:defRPr>
            </a:lvl1pPr>
          </a:lstStyle>
          <a:p>
            <a:pPr lvl="0" defTabSz="913751" fontAlgn="base">
              <a:spcBef>
                <a:spcPct val="0"/>
              </a:spcBef>
              <a:spcAft>
                <a:spcPct val="0"/>
              </a:spcAft>
            </a:pPr>
            <a:r>
              <a:rPr lang="en-US"/>
              <a:t>Description</a:t>
            </a:r>
          </a:p>
        </p:txBody>
      </p:sp>
    </p:spTree>
    <p:extLst>
      <p:ext uri="{BB962C8B-B14F-4D97-AF65-F5344CB8AC3E}">
        <p14:creationId xmlns:p14="http://schemas.microsoft.com/office/powerpoint/2010/main" val="3853229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35" presetClass="path" presetSubtype="0" decel="100000" fill="hold" grpId="1" nodeType="withEffect">
                                  <p:stCondLst>
                                    <p:cond delay="0"/>
                                  </p:stCondLst>
                                  <p:childTnLst>
                                    <p:animMotion origin="layout" path="M 1.25E-6 0 L -0.48464 0 " pathEditMode="relative" rAng="0" ptsTypes="AA">
                                      <p:cBhvr>
                                        <p:cTn id="9" dur="1250" spd="-100000" fill="hold"/>
                                        <p:tgtEl>
                                          <p:spTgt spid="9"/>
                                        </p:tgtEl>
                                        <p:attrNameLst>
                                          <p:attrName>ppt_x</p:attrName>
                                          <p:attrName>ppt_y</p:attrName>
                                        </p:attrNameLst>
                                      </p:cBhvr>
                                      <p:rCtr x="-2423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ection_3_pillar_slide">
    <p:bg>
      <p:bgPr>
        <a:solidFill>
          <a:srgbClr val="000000"/>
        </a:solidFill>
        <a:effectLst/>
      </p:bgPr>
    </p:bg>
    <p:spTree>
      <p:nvGrpSpPr>
        <p:cNvPr id="1" name=""/>
        <p:cNvGrpSpPr/>
        <p:nvPr/>
      </p:nvGrpSpPr>
      <p:grpSpPr>
        <a:xfrm>
          <a:off x="0" y="0"/>
          <a:ext cx="0" cy="0"/>
          <a:chOff x="0" y="0"/>
          <a:chExt cx="0" cy="0"/>
        </a:xfrm>
      </p:grpSpPr>
      <p:sp>
        <p:nvSpPr>
          <p:cNvPr id="49" name="Text Placeholder 8">
            <a:extLst>
              <a:ext uri="{FF2B5EF4-FFF2-40B4-BE49-F238E27FC236}">
                <a16:creationId xmlns:a16="http://schemas.microsoft.com/office/drawing/2014/main" id="{56D1C8BD-883D-4CB5-ABDB-551ECA10840B}"/>
              </a:ext>
            </a:extLst>
          </p:cNvPr>
          <p:cNvSpPr>
            <a:spLocks noGrp="1"/>
          </p:cNvSpPr>
          <p:nvPr>
            <p:ph type="body" sz="quarter" idx="18" hasCustomPrompt="1"/>
          </p:nvPr>
        </p:nvSpPr>
        <p:spPr>
          <a:xfrm>
            <a:off x="1081153" y="4274160"/>
            <a:ext cx="2830361"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50" name="Text Placeholder 8">
            <a:extLst>
              <a:ext uri="{FF2B5EF4-FFF2-40B4-BE49-F238E27FC236}">
                <a16:creationId xmlns:a16="http://schemas.microsoft.com/office/drawing/2014/main" id="{7FEB9980-E79D-4642-A805-438A31BFE40F}"/>
              </a:ext>
            </a:extLst>
          </p:cNvPr>
          <p:cNvSpPr>
            <a:spLocks noGrp="1"/>
          </p:cNvSpPr>
          <p:nvPr>
            <p:ph type="body" sz="quarter" idx="19" hasCustomPrompt="1"/>
          </p:nvPr>
        </p:nvSpPr>
        <p:spPr>
          <a:xfrm>
            <a:off x="1081153" y="4944469"/>
            <a:ext cx="2830361"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51" name="Text Placeholder 8">
            <a:extLst>
              <a:ext uri="{FF2B5EF4-FFF2-40B4-BE49-F238E27FC236}">
                <a16:creationId xmlns:a16="http://schemas.microsoft.com/office/drawing/2014/main" id="{307BD414-63B1-4A43-B107-744BBBE4E7C0}"/>
              </a:ext>
            </a:extLst>
          </p:cNvPr>
          <p:cNvSpPr>
            <a:spLocks noGrp="1"/>
          </p:cNvSpPr>
          <p:nvPr>
            <p:ph type="body" sz="quarter" idx="20" hasCustomPrompt="1"/>
          </p:nvPr>
        </p:nvSpPr>
        <p:spPr>
          <a:xfrm>
            <a:off x="4680820" y="4274160"/>
            <a:ext cx="2830361"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52" name="Text Placeholder 8">
            <a:extLst>
              <a:ext uri="{FF2B5EF4-FFF2-40B4-BE49-F238E27FC236}">
                <a16:creationId xmlns:a16="http://schemas.microsoft.com/office/drawing/2014/main" id="{727C7F1D-CDA1-400C-B9FC-353A591CDCDE}"/>
              </a:ext>
            </a:extLst>
          </p:cNvPr>
          <p:cNvSpPr>
            <a:spLocks noGrp="1"/>
          </p:cNvSpPr>
          <p:nvPr>
            <p:ph type="body" sz="quarter" idx="21" hasCustomPrompt="1"/>
          </p:nvPr>
        </p:nvSpPr>
        <p:spPr>
          <a:xfrm>
            <a:off x="4680820" y="4944469"/>
            <a:ext cx="2830361"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53" name="Text Placeholder 8">
            <a:extLst>
              <a:ext uri="{FF2B5EF4-FFF2-40B4-BE49-F238E27FC236}">
                <a16:creationId xmlns:a16="http://schemas.microsoft.com/office/drawing/2014/main" id="{FE19FCD9-EBB0-437C-9DC2-D5F27272E3B0}"/>
              </a:ext>
            </a:extLst>
          </p:cNvPr>
          <p:cNvSpPr>
            <a:spLocks noGrp="1"/>
          </p:cNvSpPr>
          <p:nvPr>
            <p:ph type="body" sz="quarter" idx="22" hasCustomPrompt="1"/>
          </p:nvPr>
        </p:nvSpPr>
        <p:spPr>
          <a:xfrm>
            <a:off x="8282826" y="4274160"/>
            <a:ext cx="2830361"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54" name="Text Placeholder 8">
            <a:extLst>
              <a:ext uri="{FF2B5EF4-FFF2-40B4-BE49-F238E27FC236}">
                <a16:creationId xmlns:a16="http://schemas.microsoft.com/office/drawing/2014/main" id="{870E18EA-D4DA-4F14-B304-C7FFB35D24E0}"/>
              </a:ext>
            </a:extLst>
          </p:cNvPr>
          <p:cNvSpPr>
            <a:spLocks noGrp="1"/>
          </p:cNvSpPr>
          <p:nvPr>
            <p:ph type="body" sz="quarter" idx="23" hasCustomPrompt="1"/>
          </p:nvPr>
        </p:nvSpPr>
        <p:spPr>
          <a:xfrm>
            <a:off x="8282826" y="4944469"/>
            <a:ext cx="2830361"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cxnSp>
        <p:nvCxnSpPr>
          <p:cNvPr id="15" name="Straight Connector 14">
            <a:extLst>
              <a:ext uri="{FF2B5EF4-FFF2-40B4-BE49-F238E27FC236}">
                <a16:creationId xmlns:a16="http://schemas.microsoft.com/office/drawing/2014/main" id="{D2A2462C-FE1D-4299-AA5C-6C8B757AC987}"/>
              </a:ext>
            </a:extLst>
          </p:cNvPr>
          <p:cNvCxnSpPr/>
          <p:nvPr userDrawn="1"/>
        </p:nvCxnSpPr>
        <p:spPr>
          <a:xfrm>
            <a:off x="1078812" y="4075663"/>
            <a:ext cx="283270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EF63DC-1438-4C20-94B8-7EBD5DEB6FB1}"/>
              </a:ext>
            </a:extLst>
          </p:cNvPr>
          <p:cNvCxnSpPr/>
          <p:nvPr userDrawn="1"/>
        </p:nvCxnSpPr>
        <p:spPr>
          <a:xfrm>
            <a:off x="4678479" y="4075663"/>
            <a:ext cx="283270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6E28BD-8034-48FA-AF93-CA3A2E9747A1}"/>
              </a:ext>
            </a:extLst>
          </p:cNvPr>
          <p:cNvCxnSpPr/>
          <p:nvPr userDrawn="1"/>
        </p:nvCxnSpPr>
        <p:spPr>
          <a:xfrm>
            <a:off x="8280485" y="4075663"/>
            <a:ext cx="283270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04399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ection_3_pillar_stat_slide">
    <p:bg>
      <p:bgPr>
        <a:solidFill>
          <a:srgbClr val="00000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B4445D-F941-46F7-88D2-7A6E4CCC3B54}"/>
              </a:ext>
            </a:extLst>
          </p:cNvPr>
          <p:cNvSpPr/>
          <p:nvPr userDrawn="1"/>
        </p:nvSpPr>
        <p:spPr bwMode="auto">
          <a:xfrm>
            <a:off x="9220062" y="1768361"/>
            <a:ext cx="2420347" cy="3694203"/>
          </a:xfrm>
          <a:prstGeom prst="rect">
            <a:avLst/>
          </a:prstGeom>
          <a:solidFill>
            <a:schemeClr val="accent1"/>
          </a:solidFill>
          <a:ln>
            <a:noFill/>
            <a:headEnd type="none" w="med" len="med"/>
            <a:tailEnd type="none" w="med" len="med"/>
          </a:ln>
          <a:effectLst>
            <a:outerShdw blurRad="254000" dist="50800" dir="2700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 Placeholder 8">
            <a:extLst>
              <a:ext uri="{FF2B5EF4-FFF2-40B4-BE49-F238E27FC236}">
                <a16:creationId xmlns:a16="http://schemas.microsoft.com/office/drawing/2014/main" id="{9EB50C42-28F4-46E9-AE5A-6D17CF6EB1EE}"/>
              </a:ext>
            </a:extLst>
          </p:cNvPr>
          <p:cNvSpPr>
            <a:spLocks noGrp="1"/>
          </p:cNvSpPr>
          <p:nvPr>
            <p:ph type="body" sz="quarter" idx="18" hasCustomPrompt="1"/>
          </p:nvPr>
        </p:nvSpPr>
        <p:spPr>
          <a:xfrm>
            <a:off x="669179" y="4274160"/>
            <a:ext cx="2599632"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1" name="Text Placeholder 8">
            <a:extLst>
              <a:ext uri="{FF2B5EF4-FFF2-40B4-BE49-F238E27FC236}">
                <a16:creationId xmlns:a16="http://schemas.microsoft.com/office/drawing/2014/main" id="{DA0EBB9B-ABE1-4DC2-9897-223F9B1A0C67}"/>
              </a:ext>
            </a:extLst>
          </p:cNvPr>
          <p:cNvSpPr>
            <a:spLocks noGrp="1"/>
          </p:cNvSpPr>
          <p:nvPr>
            <p:ph type="body" sz="quarter" idx="19" hasCustomPrompt="1"/>
          </p:nvPr>
        </p:nvSpPr>
        <p:spPr>
          <a:xfrm>
            <a:off x="669179" y="4944469"/>
            <a:ext cx="2599632"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2" name="Text Placeholder 8">
            <a:extLst>
              <a:ext uri="{FF2B5EF4-FFF2-40B4-BE49-F238E27FC236}">
                <a16:creationId xmlns:a16="http://schemas.microsoft.com/office/drawing/2014/main" id="{4DD853B8-C8B1-4CB0-BB39-64BE500FA5CB}"/>
              </a:ext>
            </a:extLst>
          </p:cNvPr>
          <p:cNvSpPr>
            <a:spLocks noGrp="1"/>
          </p:cNvSpPr>
          <p:nvPr>
            <p:ph type="body" sz="quarter" idx="20" hasCustomPrompt="1"/>
          </p:nvPr>
        </p:nvSpPr>
        <p:spPr>
          <a:xfrm>
            <a:off x="3530693" y="4274160"/>
            <a:ext cx="2599632"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3" name="Text Placeholder 8">
            <a:extLst>
              <a:ext uri="{FF2B5EF4-FFF2-40B4-BE49-F238E27FC236}">
                <a16:creationId xmlns:a16="http://schemas.microsoft.com/office/drawing/2014/main" id="{F38AFF20-0606-426E-967B-199A5D00E3C0}"/>
              </a:ext>
            </a:extLst>
          </p:cNvPr>
          <p:cNvSpPr>
            <a:spLocks noGrp="1"/>
          </p:cNvSpPr>
          <p:nvPr>
            <p:ph type="body" sz="quarter" idx="21" hasCustomPrompt="1"/>
          </p:nvPr>
        </p:nvSpPr>
        <p:spPr>
          <a:xfrm>
            <a:off x="3530693" y="4944469"/>
            <a:ext cx="2599632"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4" name="Text Placeholder 8">
            <a:extLst>
              <a:ext uri="{FF2B5EF4-FFF2-40B4-BE49-F238E27FC236}">
                <a16:creationId xmlns:a16="http://schemas.microsoft.com/office/drawing/2014/main" id="{9BEBEA38-8C71-4625-ABF9-3092549E614E}"/>
              </a:ext>
            </a:extLst>
          </p:cNvPr>
          <p:cNvSpPr>
            <a:spLocks noGrp="1"/>
          </p:cNvSpPr>
          <p:nvPr>
            <p:ph type="body" sz="quarter" idx="22" hasCustomPrompt="1"/>
          </p:nvPr>
        </p:nvSpPr>
        <p:spPr>
          <a:xfrm>
            <a:off x="6392209" y="4274160"/>
            <a:ext cx="2599632"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5" name="Text Placeholder 8">
            <a:extLst>
              <a:ext uri="{FF2B5EF4-FFF2-40B4-BE49-F238E27FC236}">
                <a16:creationId xmlns:a16="http://schemas.microsoft.com/office/drawing/2014/main" id="{76B6EFED-DEDE-4964-9D37-5E5FB83C7EE3}"/>
              </a:ext>
            </a:extLst>
          </p:cNvPr>
          <p:cNvSpPr>
            <a:spLocks noGrp="1"/>
          </p:cNvSpPr>
          <p:nvPr>
            <p:ph type="body" sz="quarter" idx="23" hasCustomPrompt="1"/>
          </p:nvPr>
        </p:nvSpPr>
        <p:spPr>
          <a:xfrm>
            <a:off x="6392209" y="4944469"/>
            <a:ext cx="2599632"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20" name="Text Placeholder 8">
            <a:extLst>
              <a:ext uri="{FF2B5EF4-FFF2-40B4-BE49-F238E27FC236}">
                <a16:creationId xmlns:a16="http://schemas.microsoft.com/office/drawing/2014/main" id="{DDBB9F26-3BDE-42F6-B0F7-A8EA1A2B6621}"/>
              </a:ext>
            </a:extLst>
          </p:cNvPr>
          <p:cNvSpPr>
            <a:spLocks noGrp="1"/>
          </p:cNvSpPr>
          <p:nvPr>
            <p:ph type="body" sz="quarter" idx="24" hasCustomPrompt="1"/>
          </p:nvPr>
        </p:nvSpPr>
        <p:spPr>
          <a:xfrm>
            <a:off x="9395220" y="2248602"/>
            <a:ext cx="1410481" cy="1463378"/>
          </a:xfrm>
        </p:spPr>
        <p:txBody>
          <a:bodyPr tIns="0" bIns="0" anchor="b" anchorCtr="0">
            <a:noAutofit/>
          </a:bodyPr>
          <a:lstStyle>
            <a:lvl1pPr algn="r">
              <a:defRPr sz="7842">
                <a:gradFill>
                  <a:gsLst>
                    <a:gs pos="0">
                      <a:schemeClr val="bg1"/>
                    </a:gs>
                    <a:gs pos="100000">
                      <a:schemeClr val="bg1"/>
                    </a:gs>
                  </a:gsLst>
                  <a:lin ang="5400000" scaled="0"/>
                </a:gradFill>
                <a:latin typeface="+mj-lt"/>
              </a:defRPr>
            </a:lvl1pPr>
          </a:lstStyle>
          <a:p>
            <a:pPr lvl="0"/>
            <a:r>
              <a:rPr lang="en-US"/>
              <a:t>##</a:t>
            </a:r>
          </a:p>
        </p:txBody>
      </p:sp>
      <p:sp>
        <p:nvSpPr>
          <p:cNvPr id="21" name="Text Placeholder 8">
            <a:extLst>
              <a:ext uri="{FF2B5EF4-FFF2-40B4-BE49-F238E27FC236}">
                <a16:creationId xmlns:a16="http://schemas.microsoft.com/office/drawing/2014/main" id="{D620B847-1259-4160-AF37-C5F77C8CCC44}"/>
              </a:ext>
            </a:extLst>
          </p:cNvPr>
          <p:cNvSpPr>
            <a:spLocks noGrp="1"/>
          </p:cNvSpPr>
          <p:nvPr>
            <p:ph type="body" sz="quarter" idx="25" hasCustomPrompt="1"/>
          </p:nvPr>
        </p:nvSpPr>
        <p:spPr>
          <a:xfrm>
            <a:off x="9309704" y="3724156"/>
            <a:ext cx="2241062" cy="551059"/>
          </a:xfrm>
        </p:spPr>
        <p:txBody>
          <a:bodyPr>
            <a:noAutofit/>
          </a:bodyPr>
          <a:lstStyle>
            <a:lvl1pPr algn="ctr">
              <a:defRPr sz="1765">
                <a:gradFill>
                  <a:gsLst>
                    <a:gs pos="0">
                      <a:schemeClr val="bg1"/>
                    </a:gs>
                    <a:gs pos="100000">
                      <a:schemeClr val="bg1"/>
                    </a:gs>
                  </a:gsLst>
                  <a:lin ang="5400000" scaled="0"/>
                </a:gradFill>
                <a:latin typeface="+mj-lt"/>
              </a:defRPr>
            </a:lvl1pPr>
          </a:lstStyle>
          <a:p>
            <a:pPr lvl="0"/>
            <a:r>
              <a:rPr lang="en-US"/>
              <a:t>Placeholder</a:t>
            </a:r>
          </a:p>
        </p:txBody>
      </p:sp>
      <p:cxnSp>
        <p:nvCxnSpPr>
          <p:cNvPr id="23" name="Straight Connector 22">
            <a:extLst>
              <a:ext uri="{FF2B5EF4-FFF2-40B4-BE49-F238E27FC236}">
                <a16:creationId xmlns:a16="http://schemas.microsoft.com/office/drawing/2014/main" id="{8C7B79A7-D515-4D87-95B3-A24C61DB20DD}"/>
              </a:ext>
            </a:extLst>
          </p:cNvPr>
          <p:cNvCxnSpPr/>
          <p:nvPr userDrawn="1"/>
        </p:nvCxnSpPr>
        <p:spPr>
          <a:xfrm>
            <a:off x="669179" y="4075663"/>
            <a:ext cx="259963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0F340-9CE7-41E8-A55E-C9F1AD1F9A07}"/>
              </a:ext>
            </a:extLst>
          </p:cNvPr>
          <p:cNvCxnSpPr/>
          <p:nvPr userDrawn="1"/>
        </p:nvCxnSpPr>
        <p:spPr>
          <a:xfrm>
            <a:off x="3530693" y="4075663"/>
            <a:ext cx="259963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D69DA1-6527-4957-A03A-BF3A566F5427}"/>
              </a:ext>
            </a:extLst>
          </p:cNvPr>
          <p:cNvCxnSpPr/>
          <p:nvPr userDrawn="1"/>
        </p:nvCxnSpPr>
        <p:spPr>
          <a:xfrm>
            <a:off x="6392209" y="4075663"/>
            <a:ext cx="2599632"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019FBC49-79A0-475C-951D-8A02D4FEDB63}"/>
              </a:ext>
            </a:extLst>
          </p:cNvPr>
          <p:cNvSpPr>
            <a:spLocks noGrp="1"/>
          </p:cNvSpPr>
          <p:nvPr>
            <p:ph type="body" sz="quarter" idx="27" hasCustomPrompt="1"/>
          </p:nvPr>
        </p:nvSpPr>
        <p:spPr>
          <a:xfrm>
            <a:off x="10805701" y="2246157"/>
            <a:ext cx="664143" cy="1457034"/>
          </a:xfrm>
        </p:spPr>
        <p:txBody>
          <a:bodyPr tIns="0" bIns="137160" anchor="b" anchorCtr="0">
            <a:noAutofit/>
          </a:bodyPr>
          <a:lstStyle>
            <a:lvl1pPr algn="l">
              <a:defRPr sz="4705">
                <a:gradFill>
                  <a:gsLst>
                    <a:gs pos="0">
                      <a:schemeClr val="bg1"/>
                    </a:gs>
                    <a:gs pos="100000">
                      <a:schemeClr val="bg1"/>
                    </a:gs>
                  </a:gsLst>
                  <a:lin ang="5400000" scaled="0"/>
                </a:gradFill>
                <a:latin typeface="+mj-lt"/>
              </a:defRPr>
            </a:lvl1pPr>
          </a:lstStyle>
          <a:p>
            <a:pPr lvl="0"/>
            <a:r>
              <a:rPr lang="en-US"/>
              <a:t>#</a:t>
            </a:r>
          </a:p>
        </p:txBody>
      </p:sp>
    </p:spTree>
    <p:extLst>
      <p:ext uri="{BB962C8B-B14F-4D97-AF65-F5344CB8AC3E}">
        <p14:creationId xmlns:p14="http://schemas.microsoft.com/office/powerpoint/2010/main" val="378682658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ection_3_pillar_stat_slide">
    <p:bg>
      <p:bgPr>
        <a:solidFill>
          <a:srgbClr val="000000"/>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9EB50C42-28F4-46E9-AE5A-6D17CF6EB1EE}"/>
              </a:ext>
            </a:extLst>
          </p:cNvPr>
          <p:cNvSpPr>
            <a:spLocks noGrp="1"/>
          </p:cNvSpPr>
          <p:nvPr>
            <p:ph type="body" sz="quarter" idx="18" hasCustomPrompt="1"/>
          </p:nvPr>
        </p:nvSpPr>
        <p:spPr>
          <a:xfrm>
            <a:off x="669179" y="4274160"/>
            <a:ext cx="2398077"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1" name="Text Placeholder 8">
            <a:extLst>
              <a:ext uri="{FF2B5EF4-FFF2-40B4-BE49-F238E27FC236}">
                <a16:creationId xmlns:a16="http://schemas.microsoft.com/office/drawing/2014/main" id="{DA0EBB9B-ABE1-4DC2-9897-223F9B1A0C67}"/>
              </a:ext>
            </a:extLst>
          </p:cNvPr>
          <p:cNvSpPr>
            <a:spLocks noGrp="1"/>
          </p:cNvSpPr>
          <p:nvPr>
            <p:ph type="body" sz="quarter" idx="19" hasCustomPrompt="1"/>
          </p:nvPr>
        </p:nvSpPr>
        <p:spPr>
          <a:xfrm>
            <a:off x="669179" y="4944469"/>
            <a:ext cx="2398077"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2" name="Text Placeholder 8">
            <a:extLst>
              <a:ext uri="{FF2B5EF4-FFF2-40B4-BE49-F238E27FC236}">
                <a16:creationId xmlns:a16="http://schemas.microsoft.com/office/drawing/2014/main" id="{4DD853B8-C8B1-4CB0-BB39-64BE500FA5CB}"/>
              </a:ext>
            </a:extLst>
          </p:cNvPr>
          <p:cNvSpPr>
            <a:spLocks noGrp="1"/>
          </p:cNvSpPr>
          <p:nvPr>
            <p:ph type="body" sz="quarter" idx="20" hasCustomPrompt="1"/>
          </p:nvPr>
        </p:nvSpPr>
        <p:spPr>
          <a:xfrm>
            <a:off x="3530694" y="4274160"/>
            <a:ext cx="2398077"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3" name="Text Placeholder 8">
            <a:extLst>
              <a:ext uri="{FF2B5EF4-FFF2-40B4-BE49-F238E27FC236}">
                <a16:creationId xmlns:a16="http://schemas.microsoft.com/office/drawing/2014/main" id="{F38AFF20-0606-426E-967B-199A5D00E3C0}"/>
              </a:ext>
            </a:extLst>
          </p:cNvPr>
          <p:cNvSpPr>
            <a:spLocks noGrp="1"/>
          </p:cNvSpPr>
          <p:nvPr>
            <p:ph type="body" sz="quarter" idx="21" hasCustomPrompt="1"/>
          </p:nvPr>
        </p:nvSpPr>
        <p:spPr>
          <a:xfrm>
            <a:off x="3530694" y="4944469"/>
            <a:ext cx="2398077"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sp>
        <p:nvSpPr>
          <p:cNvPr id="14" name="Text Placeholder 8">
            <a:extLst>
              <a:ext uri="{FF2B5EF4-FFF2-40B4-BE49-F238E27FC236}">
                <a16:creationId xmlns:a16="http://schemas.microsoft.com/office/drawing/2014/main" id="{9BEBEA38-8C71-4625-ABF9-3092549E614E}"/>
              </a:ext>
            </a:extLst>
          </p:cNvPr>
          <p:cNvSpPr>
            <a:spLocks noGrp="1"/>
          </p:cNvSpPr>
          <p:nvPr>
            <p:ph type="body" sz="quarter" idx="22" hasCustomPrompt="1"/>
          </p:nvPr>
        </p:nvSpPr>
        <p:spPr>
          <a:xfrm>
            <a:off x="6392209" y="4274160"/>
            <a:ext cx="2398077"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5" name="Text Placeholder 8">
            <a:extLst>
              <a:ext uri="{FF2B5EF4-FFF2-40B4-BE49-F238E27FC236}">
                <a16:creationId xmlns:a16="http://schemas.microsoft.com/office/drawing/2014/main" id="{76B6EFED-DEDE-4964-9D37-5E5FB83C7EE3}"/>
              </a:ext>
            </a:extLst>
          </p:cNvPr>
          <p:cNvSpPr>
            <a:spLocks noGrp="1"/>
          </p:cNvSpPr>
          <p:nvPr>
            <p:ph type="body" sz="quarter" idx="23" hasCustomPrompt="1"/>
          </p:nvPr>
        </p:nvSpPr>
        <p:spPr>
          <a:xfrm>
            <a:off x="6392209" y="4944469"/>
            <a:ext cx="2398077"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cxnSp>
        <p:nvCxnSpPr>
          <p:cNvPr id="23" name="Straight Connector 22">
            <a:extLst>
              <a:ext uri="{FF2B5EF4-FFF2-40B4-BE49-F238E27FC236}">
                <a16:creationId xmlns:a16="http://schemas.microsoft.com/office/drawing/2014/main" id="{8C7B79A7-D515-4D87-95B3-A24C61DB20DD}"/>
              </a:ext>
            </a:extLst>
          </p:cNvPr>
          <p:cNvCxnSpPr>
            <a:cxnSpLocks/>
          </p:cNvCxnSpPr>
          <p:nvPr userDrawn="1"/>
        </p:nvCxnSpPr>
        <p:spPr>
          <a:xfrm>
            <a:off x="669179" y="4075663"/>
            <a:ext cx="2398077"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2A0F340-9CE7-41E8-A55E-C9F1AD1F9A07}"/>
              </a:ext>
            </a:extLst>
          </p:cNvPr>
          <p:cNvCxnSpPr>
            <a:cxnSpLocks/>
          </p:cNvCxnSpPr>
          <p:nvPr userDrawn="1"/>
        </p:nvCxnSpPr>
        <p:spPr>
          <a:xfrm>
            <a:off x="3530694" y="4075663"/>
            <a:ext cx="2398077"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D69DA1-6527-4957-A03A-BF3A566F5427}"/>
              </a:ext>
            </a:extLst>
          </p:cNvPr>
          <p:cNvCxnSpPr>
            <a:cxnSpLocks/>
          </p:cNvCxnSpPr>
          <p:nvPr userDrawn="1"/>
        </p:nvCxnSpPr>
        <p:spPr>
          <a:xfrm>
            <a:off x="6392209" y="4075663"/>
            <a:ext cx="2398077"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223C2AFE-4173-43FA-8C68-B599683F78AC}"/>
              </a:ext>
            </a:extLst>
          </p:cNvPr>
          <p:cNvSpPr>
            <a:spLocks noGrp="1"/>
          </p:cNvSpPr>
          <p:nvPr>
            <p:ph type="body" sz="quarter" idx="24" hasCustomPrompt="1"/>
          </p:nvPr>
        </p:nvSpPr>
        <p:spPr>
          <a:xfrm>
            <a:off x="9132649" y="4274160"/>
            <a:ext cx="2398077" cy="551059"/>
          </a:xfrm>
        </p:spPr>
        <p:txBody>
          <a:bodyPr anchor="b" anchorCtr="0">
            <a:noAutofit/>
          </a:bodyPr>
          <a:lstStyle>
            <a:lvl1pPr algn="ctr">
              <a:defRPr sz="2059">
                <a:gradFill>
                  <a:gsLst>
                    <a:gs pos="0">
                      <a:schemeClr val="bg1"/>
                    </a:gs>
                    <a:gs pos="100000">
                      <a:schemeClr val="bg1"/>
                    </a:gs>
                  </a:gsLst>
                  <a:lin ang="5400000" scaled="0"/>
                </a:gradFill>
                <a:latin typeface="+mj-lt"/>
              </a:defRPr>
            </a:lvl1pPr>
          </a:lstStyle>
          <a:p>
            <a:pPr lvl="0"/>
            <a:r>
              <a:rPr lang="en-US"/>
              <a:t>Stat title placeholder</a:t>
            </a:r>
          </a:p>
        </p:txBody>
      </p:sp>
      <p:sp>
        <p:nvSpPr>
          <p:cNvPr id="17" name="Text Placeholder 8">
            <a:extLst>
              <a:ext uri="{FF2B5EF4-FFF2-40B4-BE49-F238E27FC236}">
                <a16:creationId xmlns:a16="http://schemas.microsoft.com/office/drawing/2014/main" id="{D3159798-B066-434D-9D68-45B15249AC5D}"/>
              </a:ext>
            </a:extLst>
          </p:cNvPr>
          <p:cNvSpPr>
            <a:spLocks noGrp="1"/>
          </p:cNvSpPr>
          <p:nvPr>
            <p:ph type="body" sz="quarter" idx="25" hasCustomPrompt="1"/>
          </p:nvPr>
        </p:nvSpPr>
        <p:spPr>
          <a:xfrm>
            <a:off x="9132649" y="4944469"/>
            <a:ext cx="2398077" cy="551059"/>
          </a:xfrm>
        </p:spPr>
        <p:txBody>
          <a:bodyPr>
            <a:noAutofit/>
          </a:bodyPr>
          <a:lstStyle>
            <a:lvl1pPr algn="ctr">
              <a:spcAft>
                <a:spcPts val="588"/>
              </a:spcAft>
              <a:defRPr sz="1568">
                <a:gradFill>
                  <a:gsLst>
                    <a:gs pos="0">
                      <a:schemeClr val="bg1"/>
                    </a:gs>
                    <a:gs pos="100000">
                      <a:schemeClr val="bg1"/>
                    </a:gs>
                  </a:gsLst>
                  <a:lin ang="5400000" scaled="0"/>
                </a:gradFill>
                <a:latin typeface="+mn-lt"/>
              </a:defRPr>
            </a:lvl1pPr>
          </a:lstStyle>
          <a:p>
            <a:pPr lvl="0"/>
            <a:r>
              <a:rPr lang="en-US"/>
              <a:t>Stat title placeholder</a:t>
            </a:r>
          </a:p>
        </p:txBody>
      </p:sp>
      <p:cxnSp>
        <p:nvCxnSpPr>
          <p:cNvPr id="18" name="Straight Connector 17">
            <a:extLst>
              <a:ext uri="{FF2B5EF4-FFF2-40B4-BE49-F238E27FC236}">
                <a16:creationId xmlns:a16="http://schemas.microsoft.com/office/drawing/2014/main" id="{799BCEEC-1EC0-47D5-BD51-2CA68108C326}"/>
              </a:ext>
            </a:extLst>
          </p:cNvPr>
          <p:cNvCxnSpPr>
            <a:cxnSpLocks/>
          </p:cNvCxnSpPr>
          <p:nvPr userDrawn="1"/>
        </p:nvCxnSpPr>
        <p:spPr>
          <a:xfrm>
            <a:off x="9132649" y="4075663"/>
            <a:ext cx="2398077"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50981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ection_Summary_slide">
    <p:bg>
      <p:bgPr>
        <a:solidFill>
          <a:srgbClr val="000000"/>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E89D39D-0F99-444A-B80D-E4FBEC401B8B}"/>
              </a:ext>
            </a:extLst>
          </p:cNvPr>
          <p:cNvSpPr>
            <a:spLocks noGrp="1"/>
          </p:cNvSpPr>
          <p:nvPr>
            <p:ph type="body" sz="quarter" idx="12"/>
          </p:nvPr>
        </p:nvSpPr>
        <p:spPr>
          <a:xfrm>
            <a:off x="7129511" y="1019517"/>
            <a:ext cx="4213197" cy="5216793"/>
          </a:xfrm>
          <a:noFill/>
        </p:spPr>
        <p:txBody>
          <a:bodyPr wrap="square" lIns="0" tIns="0" rIns="0" bIns="0" rtlCol="0" anchor="ctr" anchorCtr="0">
            <a:noAutofit/>
          </a:bodyPr>
          <a:lstStyle>
            <a:lvl1pPr>
              <a:lnSpc>
                <a:spcPct val="110000"/>
              </a:lnSpc>
              <a:defRPr kumimoji="0" lang="en-US" sz="1961" b="0" i="0" u="none" strike="noStrike" cap="none" normalizeH="0" smtClean="0">
                <a:ln w="3175">
                  <a:noFill/>
                </a:ln>
                <a:gradFill>
                  <a:gsLst>
                    <a:gs pos="0">
                      <a:schemeClr val="bg1"/>
                    </a:gs>
                    <a:gs pos="100000">
                      <a:schemeClr val="bg1"/>
                    </a:gs>
                  </a:gsLst>
                  <a:lin ang="5400000" scaled="0"/>
                </a:gradFill>
                <a:effectLst/>
                <a:uLnTx/>
                <a:uFillTx/>
                <a:latin typeface="Segoe UI Semibold"/>
                <a:cs typeface="Segoe UI Semilight" panose="020B0402040204020203" pitchFamily="34" charset="0"/>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defTabSz="914225">
              <a:lnSpc>
                <a:spcPct val="100000"/>
              </a:lnSpc>
              <a:spcAft>
                <a:spcPts val="2941"/>
              </a:spcAft>
              <a:buSzTx/>
              <a:buFontTx/>
            </a:pPr>
            <a:r>
              <a:rPr lang="en-US"/>
              <a:t>Click to edit Master text styles</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670978"/>
            <a:ext cx="4636065" cy="758022"/>
          </a:xfrm>
          <a:prstGeom prst="rect">
            <a:avLst/>
          </a:prstGeom>
        </p:spPr>
        <p:txBody>
          <a:bodyPr vert="horz" wrap="square" lIns="0" tIns="164592" rIns="0" bIns="0" rtlCol="0" anchor="b" anchorCtr="0">
            <a:noAutofit/>
          </a:bodyPr>
          <a:lstStyle>
            <a:lvl1pPr>
              <a:defRPr sz="3921">
                <a:gradFill>
                  <a:gsLst>
                    <a:gs pos="0">
                      <a:schemeClr val="bg1"/>
                    </a:gs>
                    <a:gs pos="100000">
                      <a:schemeClr val="bg1"/>
                    </a:gs>
                  </a:gsLst>
                  <a:lin ang="5400000" scaled="0"/>
                </a:gradFill>
              </a:defRPr>
            </a:lvl1pPr>
          </a:lstStyle>
          <a:p>
            <a:r>
              <a:rPr lang="en-US"/>
              <a:t>Title</a:t>
            </a:r>
          </a:p>
        </p:txBody>
      </p:sp>
      <p:sp>
        <p:nvSpPr>
          <p:cNvPr id="15" name="Text Placeholder 78">
            <a:extLst>
              <a:ext uri="{FF2B5EF4-FFF2-40B4-BE49-F238E27FC236}">
                <a16:creationId xmlns:a16="http://schemas.microsoft.com/office/drawing/2014/main" id="{8E9616EC-AF57-4CEA-B35A-763F52DA3247}"/>
              </a:ext>
            </a:extLst>
          </p:cNvPr>
          <p:cNvSpPr>
            <a:spLocks noGrp="1"/>
          </p:cNvSpPr>
          <p:nvPr>
            <p:ph type="body" sz="quarter" idx="11" hasCustomPrompt="1"/>
          </p:nvPr>
        </p:nvSpPr>
        <p:spPr>
          <a:xfrm>
            <a:off x="446199" y="3721051"/>
            <a:ext cx="4636065" cy="561290"/>
          </a:xfrm>
          <a:noFill/>
        </p:spPr>
        <p:txBody>
          <a:bodyPr vert="horz" wrap="square" lIns="0" tIns="0" rIns="0" bIns="0" rtlCol="0" anchor="t" anchorCtr="0">
            <a:noAutofit/>
          </a:bodyPr>
          <a:lstStyle>
            <a:lvl1pPr>
              <a:defRPr lang="en-US" sz="1961" b="0" cap="none" spc="-50" dirty="0">
                <a:ln w="3175">
                  <a:noFill/>
                </a:ln>
                <a:gradFill>
                  <a:gsLst>
                    <a:gs pos="0">
                      <a:schemeClr val="accent1"/>
                    </a:gs>
                    <a:gs pos="100000">
                      <a:schemeClr val="accent1"/>
                    </a:gs>
                  </a:gsLst>
                  <a:lin ang="5400000" scaled="0"/>
                </a:gradFill>
                <a:effectLst/>
                <a:latin typeface="+mj-lt"/>
                <a:cs typeface="Segoe UI" pitchFamily="34" charset="0"/>
              </a:defRPr>
            </a:lvl1pPr>
          </a:lstStyle>
          <a:p>
            <a:pPr lvl="0" defTabSz="913927" fontAlgn="base">
              <a:spcBef>
                <a:spcPct val="0"/>
              </a:spcBef>
              <a:spcAft>
                <a:spcPct val="0"/>
              </a:spcAft>
            </a:pPr>
            <a:r>
              <a:rPr lang="en-US"/>
              <a:t>Description</a:t>
            </a:r>
          </a:p>
        </p:txBody>
      </p:sp>
    </p:spTree>
    <p:extLst>
      <p:ext uri="{BB962C8B-B14F-4D97-AF65-F5344CB8AC3E}">
        <p14:creationId xmlns:p14="http://schemas.microsoft.com/office/powerpoint/2010/main" val="95398163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15263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gradFill>
                  <a:gsLst>
                    <a:gs pos="0">
                      <a:schemeClr val="accent1"/>
                    </a:gs>
                    <a:gs pos="100000">
                      <a:schemeClr val="accent1"/>
                    </a:gs>
                  </a:gsLst>
                  <a:lin ang="5400000" scaled="0"/>
                </a:gra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000000"/>
                </a:solidFill>
                <a:effectLst/>
                <a:uLnTx/>
                <a:uFillTx/>
                <a:latin typeface="Segoe UI"/>
                <a:ea typeface="+mn-ea"/>
                <a:cs typeface="Segoe UI" pitchFamily="34" charset="0"/>
              </a:rPr>
              <a:t>© Copyright Microsoft Corporation. All rights </a:t>
            </a:r>
            <a:r>
              <a:rPr kumimoji="0" lang="en-US" sz="686" b="0" i="0" u="none" strike="noStrike" kern="1200" cap="none" spc="0" normalizeH="0" baseline="0" noProof="0">
                <a:ln>
                  <a:noFill/>
                </a:ln>
                <a:gradFill>
                  <a:gsLst>
                    <a:gs pos="0">
                      <a:srgbClr val="282828"/>
                    </a:gs>
                    <a:gs pos="100000">
                      <a:srgbClr val="282828"/>
                    </a:gs>
                  </a:gsLst>
                  <a:lin ang="5400000" scaled="0"/>
                </a:gradFill>
                <a:effectLst/>
                <a:uLnTx/>
                <a:uFillTx/>
                <a:latin typeface="Segoe UI"/>
                <a:ea typeface="+mn-ea"/>
                <a:cs typeface="Segoe UI" pitchFamily="34" charset="0"/>
              </a:rPr>
              <a:t>reserved</a:t>
            </a:r>
            <a:r>
              <a:rPr kumimoji="0" lang="en-US" sz="686" b="0" i="0" u="none" strike="noStrike" kern="1200" cap="none" spc="0" normalizeH="0" baseline="0" noProof="0">
                <a:ln>
                  <a:noFill/>
                </a:ln>
                <a:solidFill>
                  <a:srgbClr val="000000"/>
                </a:solidFill>
                <a:effectLst/>
                <a:uLnTx/>
                <a:uFillTx/>
                <a:latin typeface="Segoe UI"/>
                <a:ea typeface="+mn-ea"/>
                <a:cs typeface="Segoe UI" pitchFamily="34" charset="0"/>
              </a:rPr>
              <a:t>.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713825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gradFill>
                  <a:gsLst>
                    <a:gs pos="0">
                      <a:schemeClr val="bg1"/>
                    </a:gs>
                    <a:gs pos="100000">
                      <a:schemeClr val="bg1"/>
                    </a:gs>
                  </a:gsLst>
                  <a:lin ang="5400000" scaled="0"/>
                </a:gra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573507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mp; body slide (with bullets)">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271592"/>
          </a:xfrm>
        </p:spPr>
        <p:txBody>
          <a:bodyPr wrap="square" lIns="0" tIns="0" rIns="0" bIns="0">
            <a:spAutoFit/>
          </a:bodyPr>
          <a:lstStyle>
            <a:lvl1pPr marL="0" indent="0">
              <a:lnSpc>
                <a:spcPct val="90000"/>
              </a:lnSpc>
              <a:spcBef>
                <a:spcPts val="0"/>
              </a:spcBef>
              <a:spcAft>
                <a:spcPts val="1274"/>
              </a:spcAft>
              <a:buNone/>
              <a:defRPr lang="en-US" sz="1961" kern="1200" spc="0" baseline="0" dirty="0">
                <a:gradFill>
                  <a:gsLst>
                    <a:gs pos="1250">
                      <a:schemeClr val="accent1"/>
                    </a:gs>
                    <a:gs pos="100000">
                      <a:schemeClr val="accent1"/>
                    </a:gs>
                  </a:gsLst>
                  <a:lin ang="5400000" scaled="0"/>
                </a:gradFill>
                <a:latin typeface="Segoe UI Semibold" panose="020B0702040204020203" pitchFamily="34" charset="0"/>
                <a:ea typeface="+mn-ea"/>
                <a:cs typeface="Segoe UI Semibold" panose="020B0702040204020203" pitchFamily="34" charset="0"/>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pPr>
            <a:r>
              <a:rPr lang="en-US"/>
              <a:t>Subtitle Segoe UI 26pt</a:t>
            </a:r>
          </a:p>
        </p:txBody>
      </p:sp>
    </p:spTree>
    <p:extLst>
      <p:ext uri="{BB962C8B-B14F-4D97-AF65-F5344CB8AC3E}">
        <p14:creationId xmlns:p14="http://schemas.microsoft.com/office/powerpoint/2010/main" val="229614193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 wiith photo_white text">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F3E9FA-2D4C-4503-A57F-72FA0BE1217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
            <a:ext cx="12192000" cy="3595085"/>
          </a:xfrm>
          <a:custGeom>
            <a:avLst/>
            <a:gdLst>
              <a:gd name="connsiteX0" fmla="*/ 0 w 12436475"/>
              <a:gd name="connsiteY0" fmla="*/ 0 h 3666654"/>
              <a:gd name="connsiteX1" fmla="*/ 12436475 w 12436475"/>
              <a:gd name="connsiteY1" fmla="*/ 0 h 3666654"/>
              <a:gd name="connsiteX2" fmla="*/ 12436475 w 12436475"/>
              <a:gd name="connsiteY2" fmla="*/ 3666654 h 3666654"/>
              <a:gd name="connsiteX3" fmla="*/ 0 w 12436475"/>
              <a:gd name="connsiteY3" fmla="*/ 3666654 h 3666654"/>
            </a:gdLst>
            <a:ahLst/>
            <a:cxnLst>
              <a:cxn ang="0">
                <a:pos x="connsiteX0" y="connsiteY0"/>
              </a:cxn>
              <a:cxn ang="0">
                <a:pos x="connsiteX1" y="connsiteY1"/>
              </a:cxn>
              <a:cxn ang="0">
                <a:pos x="connsiteX2" y="connsiteY2"/>
              </a:cxn>
              <a:cxn ang="0">
                <a:pos x="connsiteX3" y="connsiteY3"/>
              </a:cxn>
            </a:cxnLst>
            <a:rect l="l" t="t" r="r" b="b"/>
            <a:pathLst>
              <a:path w="12436475" h="3666654">
                <a:moveTo>
                  <a:pt x="0" y="0"/>
                </a:moveTo>
                <a:lnTo>
                  <a:pt x="12436475" y="0"/>
                </a:lnTo>
                <a:lnTo>
                  <a:pt x="12436475" y="3666654"/>
                </a:lnTo>
                <a:lnTo>
                  <a:pt x="0" y="3666654"/>
                </a:lnTo>
                <a:close/>
              </a:path>
            </a:pathLst>
          </a:custGeom>
        </p:spPr>
      </p:pic>
      <p:sp>
        <p:nvSpPr>
          <p:cNvPr id="9" name="Title 1"/>
          <p:cNvSpPr>
            <a:spLocks noGrp="1"/>
          </p:cNvSpPr>
          <p:nvPr>
            <p:ph type="title" hasCustomPrompt="1"/>
          </p:nvPr>
        </p:nvSpPr>
        <p:spPr bwMode="white">
          <a:xfrm>
            <a:off x="584636" y="4073202"/>
            <a:ext cx="5083629" cy="997196"/>
          </a:xfrm>
          <a:noFill/>
        </p:spPr>
        <p:txBody>
          <a:bodyPr wrap="square" lIns="0" tIns="0" rIns="0" bIns="0" anchor="b" anchorCtr="0">
            <a:spAutoFit/>
          </a:bodyPr>
          <a:lstStyle>
            <a:lvl1pPr>
              <a:defRPr sz="3600" spc="-50"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5499023"/>
            <a:ext cx="5084064" cy="244426"/>
          </a:xfrm>
          <a:noFill/>
        </p:spPr>
        <p:txBody>
          <a:bodyPr wrap="square" lIns="0" tIns="0" rIns="0" bIns="0">
            <a:spAutoFit/>
          </a:bodyPr>
          <a:lstStyle>
            <a:lvl1pPr marL="0" indent="0">
              <a:spcBef>
                <a:spcPts val="0"/>
              </a:spcBef>
              <a:buNone/>
              <a:defRPr sz="1765" spc="0" baseline="0">
                <a:solidFill>
                  <a:schemeClr val="bg2"/>
                </a:solidFill>
                <a:latin typeface="+mn-lt"/>
                <a:cs typeface="Segoe UI" panose="020B0502040204020203" pitchFamily="34" charset="0"/>
              </a:defRPr>
            </a:lvl1pPr>
          </a:lstStyle>
          <a:p>
            <a:pPr lvl="0"/>
            <a:r>
              <a:rPr lang="en-US"/>
              <a:t>Speaker name or subtitle text</a:t>
            </a:r>
          </a:p>
        </p:txBody>
      </p:sp>
      <p:pic>
        <p:nvPicPr>
          <p:cNvPr id="10" name="Picture 9" descr="A close up of a logo&#10;&#10;Description automatically generated">
            <a:extLst>
              <a:ext uri="{FF2B5EF4-FFF2-40B4-BE49-F238E27FC236}">
                <a16:creationId xmlns:a16="http://schemas.microsoft.com/office/drawing/2014/main" id="{2909513A-6623-4018-A76B-F954A5EA690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0954" y="301745"/>
            <a:ext cx="2906335" cy="877785"/>
          </a:xfrm>
          <a:prstGeom prst="rect">
            <a:avLst/>
          </a:prstGeom>
        </p:spPr>
      </p:pic>
    </p:spTree>
    <p:extLst>
      <p:ext uri="{BB962C8B-B14F-4D97-AF65-F5344CB8AC3E}">
        <p14:creationId xmlns:p14="http://schemas.microsoft.com/office/powerpoint/2010/main" val="220421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Semibold" panose="020B0702040204020203" pitchFamily="34" charset="0"/>
                <a:ea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1745093"/>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766441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E717865C-D3D8-46A5-9168-EC2C55147E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4609436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Two people sitting at a table using a computer.&#10;&#10;Description automatically generated">
            <a:extLst>
              <a:ext uri="{FF2B5EF4-FFF2-40B4-BE49-F238E27FC236}">
                <a16:creationId xmlns:a16="http://schemas.microsoft.com/office/drawing/2014/main" id="{2D96457C-1416-400D-9400-BB41A4DB32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256895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72633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93385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5402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7728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0958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7013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74433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607652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413672375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42447283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72359380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423822323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92575297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6488975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18274459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346192374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883042358"/>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310065"/>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41677470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39750748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1101686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223810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72171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565132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26137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9862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278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b="0" i="0">
                <a:gradFill>
                  <a:gsLst>
                    <a:gs pos="61049">
                      <a:schemeClr val="tx1"/>
                    </a:gs>
                    <a:gs pos="43000">
                      <a:schemeClr val="tx1"/>
                    </a:gs>
                  </a:gsLst>
                  <a:lin ang="5400000" scaled="0"/>
                </a:gradFill>
                <a:latin typeface="Segoe UI" panose="020B0502040204020203" pitchFamily="34" charset="0"/>
                <a:cs typeface="Segoe UI" panose="020B0502040204020203" pitchFamily="34" charset="0"/>
              </a:defRPr>
            </a:lvl1pPr>
            <a:lvl2pPr marL="346553" indent="0">
              <a:buNone/>
              <a:defRPr sz="2400" b="0" i="0">
                <a:gradFill>
                  <a:gsLst>
                    <a:gs pos="61049">
                      <a:schemeClr val="tx1"/>
                    </a:gs>
                    <a:gs pos="43000">
                      <a:schemeClr val="tx1"/>
                    </a:gs>
                  </a:gsLst>
                  <a:lin ang="5400000" scaled="0"/>
                </a:gradFill>
                <a:latin typeface="Segoe UI" panose="020B0502040204020203" pitchFamily="34" charset="0"/>
                <a:cs typeface="Segoe UI" panose="020B0502040204020203" pitchFamily="34" charset="0"/>
              </a:defRPr>
            </a:lvl2pPr>
            <a:lvl3pPr marL="584607" indent="0">
              <a:buNone/>
              <a:defRPr sz="2000" b="0" i="0">
                <a:gradFill>
                  <a:gsLst>
                    <a:gs pos="61049">
                      <a:schemeClr val="tx1"/>
                    </a:gs>
                    <a:gs pos="43000">
                      <a:schemeClr val="tx1"/>
                    </a:gs>
                  </a:gsLst>
                  <a:lin ang="5400000" scaled="0"/>
                </a:gradFill>
                <a:latin typeface="Segoe UI" panose="020B0502040204020203" pitchFamily="34" charset="0"/>
                <a:cs typeface="Segoe UI" panose="020B0502040204020203" pitchFamily="34" charset="0"/>
              </a:defRPr>
            </a:lvl3pPr>
            <a:lvl4pPr marL="814563" indent="0">
              <a:buNone/>
              <a:defRPr sz="1800" b="0" i="0">
                <a:gradFill>
                  <a:gsLst>
                    <a:gs pos="61049">
                      <a:schemeClr val="tx1"/>
                    </a:gs>
                    <a:gs pos="43000">
                      <a:schemeClr val="tx1"/>
                    </a:gs>
                  </a:gsLst>
                  <a:lin ang="5400000" scaled="0"/>
                </a:gradFill>
                <a:latin typeface="Segoe UI" panose="020B0502040204020203" pitchFamily="34" charset="0"/>
                <a:cs typeface="Segoe UI" panose="020B0502040204020203" pitchFamily="34" charset="0"/>
              </a:defRPr>
            </a:lvl4pPr>
            <a:lvl5pPr marL="1050997" indent="0">
              <a:buNone/>
              <a:defRPr sz="1800" b="0" i="0">
                <a:gradFill>
                  <a:gsLst>
                    <a:gs pos="61049">
                      <a:schemeClr val="tx1"/>
                    </a:gs>
                    <a:gs pos="43000">
                      <a:schemeClr val="tx1"/>
                    </a:gs>
                  </a:gsLst>
                  <a:lin ang="5400000" scaled="0"/>
                </a:gra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98109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b="0" i="0">
                <a:gradFill>
                  <a:gsLst>
                    <a:gs pos="0">
                      <a:schemeClr val="tx1"/>
                    </a:gs>
                    <a:gs pos="100000">
                      <a:schemeClr val="tx1"/>
                    </a:gs>
                  </a:gsLst>
                  <a:lin ang="5400000" scaled="0"/>
                </a:gradFill>
                <a:latin typeface="Segoe UI" panose="020B0502040204020203" pitchFamily="34" charset="0"/>
                <a:cs typeface="Segoe UI" pitchFamily="34" charset="0"/>
              </a:rPr>
              <a:t>© Copyright Microsoft Corporation. All rights reserved. </a:t>
            </a:r>
          </a:p>
        </p:txBody>
      </p:sp>
    </p:spTree>
    <p:extLst>
      <p:ext uri="{BB962C8B-B14F-4D97-AF65-F5344CB8AC3E}">
        <p14:creationId xmlns:p14="http://schemas.microsoft.com/office/powerpoint/2010/main" val="13702702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2074178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1B8E8-F4CB-4F1A-B098-DDCFA6479E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8917D-F251-4EF2-92D9-8E5C9A0806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00633F-8E4F-4D67-A774-1B20608356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AD317C-7BD0-4F23-954C-5D0C5BE22F04}"/>
              </a:ext>
            </a:extLst>
          </p:cNvPr>
          <p:cNvSpPr>
            <a:spLocks noGrp="1"/>
          </p:cNvSpPr>
          <p:nvPr>
            <p:ph type="dt" sz="half" idx="10"/>
          </p:nvPr>
        </p:nvSpPr>
        <p:spPr/>
        <p:txBody>
          <a:bodyPr/>
          <a:lstStyle>
            <a:lvl1pPr>
              <a:defRPr b="0" i="0">
                <a:latin typeface="Segoe UI" panose="020B0502040204020203" pitchFamily="34" charset="0"/>
              </a:defRPr>
            </a:lvl1pPr>
          </a:lstStyle>
          <a:p>
            <a:fld id="{96CF0276-D83F-4094-8802-9AA9672305F3}" type="datetimeFigureOut">
              <a:rPr lang="en-US" smtClean="0"/>
              <a:pPr/>
              <a:t>10/7/2020</a:t>
            </a:fld>
            <a:endParaRPr lang="en-US"/>
          </a:p>
        </p:txBody>
      </p:sp>
      <p:sp>
        <p:nvSpPr>
          <p:cNvPr id="6" name="Footer Placeholder 5">
            <a:extLst>
              <a:ext uri="{FF2B5EF4-FFF2-40B4-BE49-F238E27FC236}">
                <a16:creationId xmlns:a16="http://schemas.microsoft.com/office/drawing/2014/main" id="{A8B2462C-EDF2-4CED-A0B8-D11EE152D5D4}"/>
              </a:ext>
            </a:extLst>
          </p:cNvPr>
          <p:cNvSpPr>
            <a:spLocks noGrp="1"/>
          </p:cNvSpPr>
          <p:nvPr>
            <p:ph type="ftr" sz="quarter" idx="11"/>
          </p:nvPr>
        </p:nvSpPr>
        <p:spPr/>
        <p:txBody>
          <a:bodyPr/>
          <a:lstStyle>
            <a:lvl1pPr>
              <a:defRPr b="0" i="0">
                <a:latin typeface="Segoe UI" panose="020B0502040204020203" pitchFamily="34" charset="0"/>
              </a:defRPr>
            </a:lvl1pPr>
          </a:lstStyle>
          <a:p>
            <a:endParaRPr lang="en-US"/>
          </a:p>
        </p:txBody>
      </p:sp>
      <p:sp>
        <p:nvSpPr>
          <p:cNvPr id="7" name="Slide Number Placeholder 6">
            <a:extLst>
              <a:ext uri="{FF2B5EF4-FFF2-40B4-BE49-F238E27FC236}">
                <a16:creationId xmlns:a16="http://schemas.microsoft.com/office/drawing/2014/main" id="{06F141FA-5F0B-4869-B494-2EBFA918450F}"/>
              </a:ext>
            </a:extLst>
          </p:cNvPr>
          <p:cNvSpPr>
            <a:spLocks noGrp="1"/>
          </p:cNvSpPr>
          <p:nvPr>
            <p:ph type="sldNum" sz="quarter" idx="12"/>
          </p:nvPr>
        </p:nvSpPr>
        <p:spPr/>
        <p:txBody>
          <a:bodyPr/>
          <a:lstStyle>
            <a:lvl1pPr>
              <a:defRPr b="0" i="0">
                <a:latin typeface="Segoe UI" panose="020B0502040204020203" pitchFamily="34" charset="0"/>
              </a:defRPr>
            </a:lvl1pPr>
          </a:lstStyle>
          <a:p>
            <a:fld id="{347C8F91-C428-4311-9348-0244B3E80C64}" type="slidenum">
              <a:rPr lang="en-US" smtClean="0"/>
              <a:pPr/>
              <a:t>‹#›</a:t>
            </a:fld>
            <a:endParaRPr lang="en-US"/>
          </a:p>
        </p:txBody>
      </p:sp>
    </p:spTree>
    <p:extLst>
      <p:ext uri="{BB962C8B-B14F-4D97-AF65-F5344CB8AC3E}">
        <p14:creationId xmlns:p14="http://schemas.microsoft.com/office/powerpoint/2010/main" val="20018400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5_Front Slide">
    <p:bg>
      <p:bgPr>
        <a:solidFill>
          <a:srgbClr val="00163F"/>
        </a:solidFill>
        <a:effectLst/>
      </p:bgPr>
    </p:bg>
    <p:spTree>
      <p:nvGrpSpPr>
        <p:cNvPr id="1" name=""/>
        <p:cNvGrpSpPr/>
        <p:nvPr/>
      </p:nvGrpSpPr>
      <p:grpSpPr>
        <a:xfrm>
          <a:off x="0" y="0"/>
          <a:ext cx="0" cy="0"/>
          <a:chOff x="0" y="0"/>
          <a:chExt cx="0" cy="0"/>
        </a:xfrm>
      </p:grpSpPr>
      <p:pic>
        <p:nvPicPr>
          <p:cNvPr id="6" name="Picture 5" descr="A picture containing fireworks, animal&#10;&#10;Description automatically generated">
            <a:extLst>
              <a:ext uri="{FF2B5EF4-FFF2-40B4-BE49-F238E27FC236}">
                <a16:creationId xmlns:a16="http://schemas.microsoft.com/office/drawing/2014/main" id="{1CB16EEA-74DA-6444-9FD9-352A0D880D6B}"/>
              </a:ext>
            </a:extLst>
          </p:cNvPr>
          <p:cNvPicPr>
            <a:picLocks noChangeAspect="1"/>
          </p:cNvPicPr>
          <p:nvPr userDrawn="1"/>
        </p:nvPicPr>
        <p:blipFill rotWithShape="1">
          <a:blip r:embed="rId2"/>
          <a:srcRect l="38969" t="21641" b="793"/>
          <a:stretch/>
        </p:blipFill>
        <p:spPr>
          <a:xfrm>
            <a:off x="0" y="0"/>
            <a:ext cx="11085688" cy="6858000"/>
          </a:xfrm>
          <a:prstGeom prst="rect">
            <a:avLst/>
          </a:prstGeom>
        </p:spPr>
      </p:pic>
      <p:sp>
        <p:nvSpPr>
          <p:cNvPr id="3" name="Picture Placeholder 2">
            <a:extLst>
              <a:ext uri="{FF2B5EF4-FFF2-40B4-BE49-F238E27FC236}">
                <a16:creationId xmlns:a16="http://schemas.microsoft.com/office/drawing/2014/main" id="{BEAAA6D1-B41D-034E-B444-9CC1BAD5A36E}"/>
              </a:ext>
            </a:extLst>
          </p:cNvPr>
          <p:cNvSpPr>
            <a:spLocks noGrp="1"/>
          </p:cNvSpPr>
          <p:nvPr>
            <p:ph type="pic" sz="quarter" idx="10"/>
          </p:nvPr>
        </p:nvSpPr>
        <p:spPr>
          <a:xfrm>
            <a:off x="390144" y="856043"/>
            <a:ext cx="2186305" cy="2186305"/>
          </a:xfrm>
          <a:prstGeom prst="ellipse">
            <a:avLst/>
          </a:prstGeom>
          <a:solidFill>
            <a:schemeClr val="bg1"/>
          </a:solidFill>
          <a:ln w="60325">
            <a:solidFill>
              <a:schemeClr val="bg1"/>
            </a:solidFill>
          </a:ln>
          <a:effectLst>
            <a:outerShdw blurRad="50800" dist="38100" dir="2700000" algn="tl" rotWithShape="0">
              <a:prstClr val="black">
                <a:alpha val="40000"/>
              </a:prstClr>
            </a:outerShdw>
          </a:effectLst>
        </p:spPr>
        <p:txBody>
          <a:bodyPr/>
          <a:lstStyle>
            <a:lvl1pPr>
              <a:defRPr sz="2000"/>
            </a:lvl1pPr>
          </a:lstStyle>
          <a:p>
            <a:endParaRPr lang="en-US"/>
          </a:p>
        </p:txBody>
      </p:sp>
      <p:pic>
        <p:nvPicPr>
          <p:cNvPr id="9" name="Picture 8">
            <a:extLst>
              <a:ext uri="{FF2B5EF4-FFF2-40B4-BE49-F238E27FC236}">
                <a16:creationId xmlns:a16="http://schemas.microsoft.com/office/drawing/2014/main" id="{C4163FF6-E12D-C44F-B8C4-6AA3B3C4756C}"/>
              </a:ext>
            </a:extLst>
          </p:cNvPr>
          <p:cNvPicPr>
            <a:picLocks noChangeAspect="1" noChangeArrowheads="1"/>
          </p:cNvPicPr>
          <p:nvPr userDrawn="1"/>
        </p:nvPicPr>
        <p:blipFill>
          <a:blip r:embed="rId3"/>
          <a:srcRect/>
          <a:stretch/>
        </p:blipFill>
        <p:spPr bwMode="auto">
          <a:xfrm>
            <a:off x="8841317" y="6023878"/>
            <a:ext cx="3088216" cy="5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0E7D72E7-A53F-C649-A1F0-EB6D58DB5F34}"/>
              </a:ext>
            </a:extLst>
          </p:cNvPr>
          <p:cNvSpPr>
            <a:spLocks noGrp="1"/>
          </p:cNvSpPr>
          <p:nvPr>
            <p:ph type="title"/>
          </p:nvPr>
        </p:nvSpPr>
        <p:spPr>
          <a:xfrm>
            <a:off x="0" y="3410712"/>
            <a:ext cx="12192000" cy="1243203"/>
          </a:xfrm>
        </p:spPr>
        <p:txBody>
          <a:bodyPr anchor="b">
            <a:normAutofit/>
          </a:bodyPr>
          <a:lstStyle>
            <a:lvl1pPr algn="l">
              <a:defRPr sz="6000" baseline="0">
                <a:solidFill>
                  <a:schemeClr val="bg1"/>
                </a:solidFill>
              </a:defRPr>
            </a:lvl1pPr>
          </a:lstStyle>
          <a:p>
            <a:r>
              <a:rPr lang="en-US"/>
              <a:t>Click to edit Master title style</a:t>
            </a:r>
          </a:p>
        </p:txBody>
      </p:sp>
      <p:sp>
        <p:nvSpPr>
          <p:cNvPr id="12" name="Text Placeholder 2">
            <a:extLst>
              <a:ext uri="{FF2B5EF4-FFF2-40B4-BE49-F238E27FC236}">
                <a16:creationId xmlns:a16="http://schemas.microsoft.com/office/drawing/2014/main" id="{EC583EF8-6ABB-E941-AC7C-DF8750F9CEAE}"/>
              </a:ext>
            </a:extLst>
          </p:cNvPr>
          <p:cNvSpPr>
            <a:spLocks noGrp="1"/>
          </p:cNvSpPr>
          <p:nvPr>
            <p:ph type="body" idx="1"/>
          </p:nvPr>
        </p:nvSpPr>
        <p:spPr>
          <a:xfrm>
            <a:off x="402336" y="4680903"/>
            <a:ext cx="11789664" cy="1088961"/>
          </a:xfrm>
        </p:spPr>
        <p:txBody>
          <a:bodyPr/>
          <a:lstStyle>
            <a:lvl1pPr marL="0" indent="0">
              <a:buNone/>
              <a:defRPr sz="2400" baseline="0">
                <a:solidFill>
                  <a:srgbClr val="25E0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8705409"/>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_sub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gradFill>
                  <a:gsLst>
                    <a:gs pos="0">
                      <a:schemeClr val="tx1"/>
                    </a:gs>
                    <a:gs pos="100000">
                      <a:schemeClr val="tx1"/>
                    </a:gs>
                  </a:gsLst>
                  <a:lin ang="5400000" scaled="0"/>
                </a:gradFill>
              </a:defRPr>
            </a:lvl1pPr>
          </a:lstStyle>
          <a:p>
            <a:r>
              <a:rPr lang="en-US"/>
              <a:t>Title</a:t>
            </a:r>
          </a:p>
        </p:txBody>
      </p:sp>
      <p:sp>
        <p:nvSpPr>
          <p:cNvPr id="4" name="Text Placeholder 3">
            <a:extLst>
              <a:ext uri="{FF2B5EF4-FFF2-40B4-BE49-F238E27FC236}">
                <a16:creationId xmlns:a16="http://schemas.microsoft.com/office/drawing/2014/main" id="{57BEFECC-0B6B-45D3-81EE-9C365B656BA6}"/>
              </a:ext>
            </a:extLst>
          </p:cNvPr>
          <p:cNvSpPr>
            <a:spLocks noGrp="1"/>
          </p:cNvSpPr>
          <p:nvPr>
            <p:ph type="body" sz="quarter" idx="10" hasCustomPrompt="1"/>
          </p:nvPr>
        </p:nvSpPr>
        <p:spPr>
          <a:xfrm>
            <a:off x="426424" y="1106226"/>
            <a:ext cx="11336039" cy="301749"/>
          </a:xfrm>
        </p:spPr>
        <p:txBody>
          <a:bodyPr>
            <a:spAutoFit/>
          </a:bodyPr>
          <a:lstStyle>
            <a:lvl1pPr>
              <a:defRPr lang="en-US" sz="1961" dirty="0">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defRPr>
            </a:lvl1pPr>
          </a:lstStyle>
          <a:p>
            <a:pPr lvl="0"/>
            <a:r>
              <a:rPr lang="en-US"/>
              <a:t>Subtitle</a:t>
            </a:r>
          </a:p>
        </p:txBody>
      </p:sp>
    </p:spTree>
    <p:extLst>
      <p:ext uri="{BB962C8B-B14F-4D97-AF65-F5344CB8AC3E}">
        <p14:creationId xmlns:p14="http://schemas.microsoft.com/office/powerpoint/2010/main" val="357072749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2907429720"/>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image" Target="../media/image10.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image" Target="../media/image9.emf"/><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image" Target="../media/image1.emf"/><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theme" Target="../theme/theme3.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8" Type="http://schemas.openxmlformats.org/officeDocument/2006/relationships/slideLayout" Target="../slideLayouts/slideLayout71.xml"/><Relationship Id="rId3"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theme" Target="../theme/theme4.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image" Target="../media/image2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911" r:id="rId8"/>
    <p:sldLayoutId id="2147484639" r:id="rId9"/>
    <p:sldLayoutId id="2147484603"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 id="2147484932" r:id="rId33"/>
    <p:sldLayoutId id="2147484933"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672608135"/>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 id="2147484947" r:id="rId12"/>
    <p:sldLayoutId id="2147484948" r:id="rId13"/>
    <p:sldLayoutId id="2147484949" r:id="rId14"/>
    <p:sldLayoutId id="2147484950" r:id="rId15"/>
    <p:sldLayoutId id="2147484951" r:id="rId16"/>
    <p:sldLayoutId id="2147484952" r:id="rId17"/>
    <p:sldLayoutId id="2147484953" r:id="rId18"/>
    <p:sldLayoutId id="2147484954" r:id="rId19"/>
    <p:sldLayoutId id="2147484955" r:id="rId20"/>
    <p:sldLayoutId id="2147484956" r:id="rId21"/>
    <p:sldLayoutId id="2147484957" r:id="rId22"/>
    <p:sldLayoutId id="2147484958" r:id="rId23"/>
    <p:sldLayoutId id="2147484959" r:id="rId24"/>
    <p:sldLayoutId id="2147484960" r:id="rId25"/>
    <p:sldLayoutId id="2147484961" r:id="rId26"/>
    <p:sldLayoutId id="2147484962" r:id="rId27"/>
    <p:sldLayoutId id="2147484963" r:id="rId28"/>
    <p:sldLayoutId id="2147484964" r:id="rId2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gradFill>
            <a:gsLst>
              <a:gs pos="0">
                <a:schemeClr val="tx1"/>
              </a:gs>
              <a:gs pos="100000">
                <a:schemeClr val="tx1"/>
              </a:gs>
            </a:gsLst>
            <a:lin ang="5400000" scaled="0"/>
          </a:gra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gradFill>
            <a:gsLst>
              <a:gs pos="0">
                <a:schemeClr val="tx1"/>
              </a:gs>
              <a:gs pos="100000">
                <a:schemeClr val="tx1"/>
              </a:gs>
            </a:gsLst>
            <a:lin ang="5400000" scaled="0"/>
          </a:gra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gradFill>
            <a:gsLst>
              <a:gs pos="0">
                <a:schemeClr val="tx1"/>
              </a:gs>
              <a:gs pos="100000">
                <a:schemeClr val="tx1"/>
              </a:gs>
            </a:gsLst>
            <a:lin ang="5400000" scaled="0"/>
          </a:gra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gradFill>
            <a:gsLst>
              <a:gs pos="0">
                <a:schemeClr val="tx1"/>
              </a:gs>
              <a:gs pos="100000">
                <a:schemeClr val="tx1"/>
              </a:gs>
            </a:gsLst>
            <a:lin ang="5400000" scaled="0"/>
          </a:gra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gradFill>
            <a:gsLst>
              <a:gs pos="0">
                <a:schemeClr val="tx1"/>
              </a:gs>
              <a:gs pos="100000">
                <a:schemeClr val="tx1"/>
              </a:gs>
            </a:gsLst>
            <a:lin ang="5400000" scaled="0"/>
          </a:gra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gradFill>
            <a:gsLst>
              <a:gs pos="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979664311"/>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 id="2147484977" r:id="rId12"/>
    <p:sldLayoutId id="2147484978" r:id="rId13"/>
    <p:sldLayoutId id="2147484979" r:id="rId14"/>
    <p:sldLayoutId id="2147484980" r:id="rId15"/>
    <p:sldLayoutId id="2147484981" r:id="rId16"/>
    <p:sldLayoutId id="2147484982" r:id="rId17"/>
    <p:sldLayoutId id="2147484983" r:id="rId18"/>
    <p:sldLayoutId id="2147484984" r:id="rId19"/>
    <p:sldLayoutId id="2147484985" r:id="rId20"/>
    <p:sldLayoutId id="2147484986" r:id="rId21"/>
    <p:sldLayoutId id="2147484987" r:id="rId22"/>
    <p:sldLayoutId id="2147484988" r:id="rId23"/>
    <p:sldLayoutId id="2147484989" r:id="rId24"/>
    <p:sldLayoutId id="2147484990" r:id="rId25"/>
    <p:sldLayoutId id="2147484991" r:id="rId26"/>
    <p:sldLayoutId id="2147484992" r:id="rId27"/>
    <p:sldLayoutId id="2147484993" r:id="rId28"/>
    <p:sldLayoutId id="2147484994" r:id="rId29"/>
    <p:sldLayoutId id="2147484995" r:id="rId30"/>
    <p:sldLayoutId id="2147484996" r:id="rId31"/>
    <p:sldLayoutId id="2147484997" r:id="rId32"/>
    <p:sldLayoutId id="2147484998" r:id="rId33"/>
    <p:sldLayoutId id="2147484999" r:id="rId34"/>
    <p:sldLayoutId id="2147485000"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31719100"/>
      </p:ext>
    </p:extLst>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 id="2147485013" r:id="rId12"/>
    <p:sldLayoutId id="2147485014" r:id="rId13"/>
    <p:sldLayoutId id="2147485015" r:id="rId14"/>
    <p:sldLayoutId id="2147485016" r:id="rId15"/>
    <p:sldLayoutId id="2147485017" r:id="rId16"/>
    <p:sldLayoutId id="2147485018" r:id="rId17"/>
    <p:sldLayoutId id="2147485019" r:id="rId18"/>
    <p:sldLayoutId id="2147485020" r:id="rId19"/>
    <p:sldLayoutId id="2147485021" r:id="rId20"/>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56.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0.svg"/><Relationship Id="rId5" Type="http://schemas.openxmlformats.org/officeDocument/2006/relationships/image" Target="../media/image5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425780"/>
            <a:ext cx="10200136" cy="1107996"/>
          </a:xfrm>
        </p:spPr>
        <p:txBody>
          <a:bodyPr/>
          <a:lstStyle/>
          <a:p>
            <a:r>
              <a:rPr lang="en-US"/>
              <a:t>Identity for the Firstline Workforce:</a:t>
            </a:r>
            <a:br>
              <a:rPr lang="en-US"/>
            </a:br>
            <a:r>
              <a:rPr lang="en-US"/>
              <a:t>Empowering IT, managers, and Firstline Workers</a:t>
            </a:r>
          </a:p>
        </p:txBody>
      </p:sp>
      <p:sp>
        <p:nvSpPr>
          <p:cNvPr id="5" name="Text Placeholder 4">
            <a:extLst>
              <a:ext uri="{FF2B5EF4-FFF2-40B4-BE49-F238E27FC236}">
                <a16:creationId xmlns:a16="http://schemas.microsoft.com/office/drawing/2014/main" id="{00BD3B64-79AA-495C-91F4-A7315B6F0BEB}"/>
              </a:ext>
            </a:extLst>
          </p:cNvPr>
          <p:cNvSpPr txBox="1">
            <a:spLocks/>
          </p:cNvSpPr>
          <p:nvPr/>
        </p:nvSpPr>
        <p:spPr>
          <a:xfrm>
            <a:off x="1225506" y="5627575"/>
            <a:ext cx="4524423" cy="338554"/>
          </a:xfrm>
          <a:prstGeom prst="rect">
            <a:avLst/>
          </a:prstGeom>
        </p:spPr>
        <p:style>
          <a:lnRef idx="0">
            <a:scrgbClr r="0" g="0" b="0"/>
          </a:lnRef>
          <a:fillRef idx="0">
            <a:scrgbClr r="0" g="0" b="0"/>
          </a:fillRef>
          <a:effectRef idx="0">
            <a:scrgbClr r="0" g="0" b="0"/>
          </a:effectRef>
          <a:fontRef idx="major"/>
        </p:style>
        <p:txBody>
          <a:bodyPr/>
          <a:lstStyle>
            <a:lvl1pPr marL="347125" algn="l" defTabSz="607469" rtl="0" eaLnBrk="1" fontAlgn="base" hangingPunct="1">
              <a:spcBef>
                <a:spcPct val="20000"/>
              </a:spcBef>
              <a:spcAft>
                <a:spcPct val="0"/>
              </a:spcAft>
              <a:buFont typeface="Wingdings" pitchFamily="2" charset="2"/>
              <a:tabLst>
                <a:tab pos="1062540" algn="l"/>
              </a:tabLst>
              <a:defRPr sz="2667" kern="1200" baseline="0">
                <a:solidFill>
                  <a:srgbClr val="00163F"/>
                </a:solidFill>
                <a:latin typeface="Arial" panose="020B0604020202020204" pitchFamily="34" charset="0"/>
                <a:ea typeface="ＭＳ Ｐゴシック" charset="0"/>
                <a:cs typeface="Helvetica Neue Light"/>
              </a:defRPr>
            </a:lvl1pPr>
            <a:lvl2pPr marL="1024441" algn="l" defTabSz="607469" rtl="0" eaLnBrk="1" fontAlgn="base" hangingPunct="1">
              <a:spcBef>
                <a:spcPct val="20000"/>
              </a:spcBef>
              <a:spcAft>
                <a:spcPct val="0"/>
              </a:spcAft>
              <a:buFont typeface="Arial" panose="020B0604020202020204" pitchFamily="34" charset="0"/>
              <a:defRPr kern="1200" baseline="0">
                <a:solidFill>
                  <a:srgbClr val="00163F"/>
                </a:solidFill>
                <a:latin typeface="Arial" panose="020B0604020202020204" pitchFamily="34" charset="0"/>
                <a:ea typeface="ＭＳ Ｐゴシック" charset="0"/>
                <a:cs typeface="Helvetica Neue Light"/>
              </a:defRPr>
            </a:lvl2pPr>
            <a:lvl3pPr marL="1494329" algn="l" defTabSz="607469" rtl="0" eaLnBrk="1" fontAlgn="base" hangingPunct="1">
              <a:spcBef>
                <a:spcPct val="20000"/>
              </a:spcBef>
              <a:spcAft>
                <a:spcPct val="0"/>
              </a:spcAft>
              <a:buSzPct val="100000"/>
              <a:buFont typeface="Lucida Grande" panose="020B0600040502020204" pitchFamily="34" charset="0"/>
              <a:defRPr sz="2133" kern="1200" baseline="0">
                <a:solidFill>
                  <a:srgbClr val="00163F"/>
                </a:solidFill>
                <a:latin typeface="Arial" panose="020B0604020202020204" pitchFamily="34" charset="0"/>
                <a:ea typeface="ＭＳ Ｐゴシック" charset="0"/>
                <a:cs typeface="Helvetica Neue Light"/>
              </a:defRPr>
            </a:lvl3pPr>
            <a:lvl4pPr marL="1826638" algn="l" defTabSz="607469" rtl="0" eaLnBrk="1" fontAlgn="base" hangingPunct="1">
              <a:spcBef>
                <a:spcPct val="20000"/>
              </a:spcBef>
              <a:spcAft>
                <a:spcPct val="0"/>
              </a:spcAft>
              <a:buFont typeface="Lucida Grande" panose="020B0600040502020204" pitchFamily="34" charset="0"/>
              <a:defRPr sz="1867" kern="1200" baseline="0">
                <a:solidFill>
                  <a:srgbClr val="00163F"/>
                </a:solidFill>
                <a:latin typeface="Arial" panose="020B0604020202020204" pitchFamily="34" charset="0"/>
                <a:ea typeface="ＭＳ Ｐゴシック" charset="0"/>
                <a:cs typeface="Helvetica Neue Light"/>
              </a:defRPr>
            </a:lvl4pPr>
            <a:lvl5pPr marL="2436223" algn="l" defTabSz="607469" rtl="0" eaLnBrk="1" fontAlgn="base" hangingPunct="1">
              <a:spcBef>
                <a:spcPct val="20000"/>
              </a:spcBef>
              <a:spcAft>
                <a:spcPct val="0"/>
              </a:spcAft>
              <a:buFont typeface="Arial" panose="020B0604020202020204" pitchFamily="34" charset="0"/>
              <a:defRPr sz="1867" kern="1200" baseline="0">
                <a:solidFill>
                  <a:srgbClr val="00163F"/>
                </a:solidFill>
                <a:latin typeface="Arial" panose="020B0604020202020204" pitchFamily="34" charset="0"/>
                <a:ea typeface="ＭＳ Ｐゴシック" charset="0"/>
                <a:cs typeface="Helvetica Neue Light"/>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347125" marR="0" lvl="0" indent="0" algn="l" defTabSz="607469" rtl="0" eaLnBrk="1" fontAlgn="base" latinLnBrk="0" hangingPunct="1">
              <a:lnSpc>
                <a:spcPct val="100000"/>
              </a:lnSpc>
              <a:spcBef>
                <a:spcPct val="20000"/>
              </a:spcBef>
              <a:spcAft>
                <a:spcPct val="0"/>
              </a:spcAft>
              <a:buClrTx/>
              <a:buSzTx/>
              <a:buFont typeface="Wingdings" pitchFamily="2" charset="2"/>
              <a:buNone/>
              <a:tabLst>
                <a:tab pos="1062540" algn="l"/>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Steve Ball</a:t>
            </a:r>
          </a:p>
          <a:p>
            <a:pPr marL="347125" marR="0" lvl="0" indent="0" algn="l" defTabSz="607469" rtl="0" eaLnBrk="1" fontAlgn="base" latinLnBrk="0" hangingPunct="1">
              <a:lnSpc>
                <a:spcPct val="100000"/>
              </a:lnSpc>
              <a:spcBef>
                <a:spcPct val="20000"/>
              </a:spcBef>
              <a:spcAft>
                <a:spcPct val="0"/>
              </a:spcAft>
              <a:buClrTx/>
              <a:buSzTx/>
              <a:buFont typeface="Wingdings" pitchFamily="2" charset="2"/>
              <a:buNone/>
              <a:tabLst>
                <a:tab pos="1062540" algn="l"/>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pic>
        <p:nvPicPr>
          <p:cNvPr id="6" name="Picture 5" descr="A person looking at the camera&#10;&#10;Description automatically generated">
            <a:extLst>
              <a:ext uri="{FF2B5EF4-FFF2-40B4-BE49-F238E27FC236}">
                <a16:creationId xmlns:a16="http://schemas.microsoft.com/office/drawing/2014/main" id="{05228BF4-6FE6-4D37-97EC-ADADC9FAD2BA}"/>
              </a:ext>
            </a:extLst>
          </p:cNvPr>
          <p:cNvPicPr>
            <a:picLocks noChangeAspect="1"/>
          </p:cNvPicPr>
          <p:nvPr/>
        </p:nvPicPr>
        <p:blipFill rotWithShape="1">
          <a:blip r:embed="rId3"/>
          <a:srcRect l="1553" t="1552" r="1423" b="-19"/>
          <a:stretch/>
        </p:blipFill>
        <p:spPr>
          <a:xfrm>
            <a:off x="502527" y="5381512"/>
            <a:ext cx="954977" cy="970454"/>
          </a:xfrm>
          <a:prstGeom prst="ellipse">
            <a:avLst/>
          </a:prstGeom>
          <a:ln w="19050">
            <a:solidFill>
              <a:srgbClr val="FFFFFF"/>
            </a:solidFill>
          </a:ln>
        </p:spPr>
        <p:style>
          <a:lnRef idx="0">
            <a:scrgbClr r="0" g="0" b="0"/>
          </a:lnRef>
          <a:fillRef idx="0">
            <a:scrgbClr r="0" g="0" b="0"/>
          </a:fillRef>
          <a:effectRef idx="0">
            <a:scrgbClr r="0" g="0" b="0"/>
          </a:effectRef>
          <a:fontRef idx="major"/>
        </p:style>
      </p:pic>
      <p:sp>
        <p:nvSpPr>
          <p:cNvPr id="8" name="Text Placeholder 4">
            <a:extLst>
              <a:ext uri="{FF2B5EF4-FFF2-40B4-BE49-F238E27FC236}">
                <a16:creationId xmlns:a16="http://schemas.microsoft.com/office/drawing/2014/main" id="{637449F5-7E36-4A38-AE60-FD880FB2F514}"/>
              </a:ext>
            </a:extLst>
          </p:cNvPr>
          <p:cNvSpPr txBox="1">
            <a:spLocks/>
          </p:cNvSpPr>
          <p:nvPr/>
        </p:nvSpPr>
        <p:spPr>
          <a:xfrm>
            <a:off x="1225506" y="4555306"/>
            <a:ext cx="4524423" cy="338554"/>
          </a:xfrm>
          <a:prstGeom prst="rect">
            <a:avLst/>
          </a:prstGeom>
        </p:spPr>
        <p:style>
          <a:lnRef idx="0">
            <a:scrgbClr r="0" g="0" b="0"/>
          </a:lnRef>
          <a:fillRef idx="0">
            <a:scrgbClr r="0" g="0" b="0"/>
          </a:fillRef>
          <a:effectRef idx="0">
            <a:scrgbClr r="0" g="0" b="0"/>
          </a:effectRef>
          <a:fontRef idx="major"/>
        </p:style>
        <p:txBody>
          <a:bodyPr/>
          <a:lstStyle>
            <a:lvl1pPr marL="347125" algn="l" defTabSz="607469" rtl="0" eaLnBrk="1" fontAlgn="base" hangingPunct="1">
              <a:spcBef>
                <a:spcPct val="20000"/>
              </a:spcBef>
              <a:spcAft>
                <a:spcPct val="0"/>
              </a:spcAft>
              <a:buFont typeface="Wingdings" pitchFamily="2" charset="2"/>
              <a:tabLst>
                <a:tab pos="1062540" algn="l"/>
              </a:tabLst>
              <a:defRPr sz="2667" kern="1200" baseline="0">
                <a:solidFill>
                  <a:srgbClr val="00163F"/>
                </a:solidFill>
                <a:latin typeface="Arial" panose="020B0604020202020204" pitchFamily="34" charset="0"/>
                <a:ea typeface="ＭＳ Ｐゴシック" charset="0"/>
                <a:cs typeface="Helvetica Neue Light"/>
              </a:defRPr>
            </a:lvl1pPr>
            <a:lvl2pPr marL="1024441" algn="l" defTabSz="607469" rtl="0" eaLnBrk="1" fontAlgn="base" hangingPunct="1">
              <a:spcBef>
                <a:spcPct val="20000"/>
              </a:spcBef>
              <a:spcAft>
                <a:spcPct val="0"/>
              </a:spcAft>
              <a:buFont typeface="Arial" panose="020B0604020202020204" pitchFamily="34" charset="0"/>
              <a:defRPr kern="1200" baseline="0">
                <a:solidFill>
                  <a:srgbClr val="00163F"/>
                </a:solidFill>
                <a:latin typeface="Arial" panose="020B0604020202020204" pitchFamily="34" charset="0"/>
                <a:ea typeface="ＭＳ Ｐゴシック" charset="0"/>
                <a:cs typeface="Helvetica Neue Light"/>
              </a:defRPr>
            </a:lvl2pPr>
            <a:lvl3pPr marL="1494329" algn="l" defTabSz="607469" rtl="0" eaLnBrk="1" fontAlgn="base" hangingPunct="1">
              <a:spcBef>
                <a:spcPct val="20000"/>
              </a:spcBef>
              <a:spcAft>
                <a:spcPct val="0"/>
              </a:spcAft>
              <a:buSzPct val="100000"/>
              <a:buFont typeface="Lucida Grande" panose="020B0600040502020204" pitchFamily="34" charset="0"/>
              <a:defRPr sz="2133" kern="1200" baseline="0">
                <a:solidFill>
                  <a:srgbClr val="00163F"/>
                </a:solidFill>
                <a:latin typeface="Arial" panose="020B0604020202020204" pitchFamily="34" charset="0"/>
                <a:ea typeface="ＭＳ Ｐゴシック" charset="0"/>
                <a:cs typeface="Helvetica Neue Light"/>
              </a:defRPr>
            </a:lvl3pPr>
            <a:lvl4pPr marL="1826638" algn="l" defTabSz="607469" rtl="0" eaLnBrk="1" fontAlgn="base" hangingPunct="1">
              <a:spcBef>
                <a:spcPct val="20000"/>
              </a:spcBef>
              <a:spcAft>
                <a:spcPct val="0"/>
              </a:spcAft>
              <a:buFont typeface="Lucida Grande" panose="020B0600040502020204" pitchFamily="34" charset="0"/>
              <a:defRPr sz="1867" kern="1200" baseline="0">
                <a:solidFill>
                  <a:srgbClr val="00163F"/>
                </a:solidFill>
                <a:latin typeface="Arial" panose="020B0604020202020204" pitchFamily="34" charset="0"/>
                <a:ea typeface="ＭＳ Ｐゴシック" charset="0"/>
                <a:cs typeface="Helvetica Neue Light"/>
              </a:defRPr>
            </a:lvl4pPr>
            <a:lvl5pPr marL="2436223" algn="l" defTabSz="607469" rtl="0" eaLnBrk="1" fontAlgn="base" hangingPunct="1">
              <a:spcBef>
                <a:spcPct val="20000"/>
              </a:spcBef>
              <a:spcAft>
                <a:spcPct val="0"/>
              </a:spcAft>
              <a:buFont typeface="Arial" panose="020B0604020202020204" pitchFamily="34" charset="0"/>
              <a:defRPr sz="1867" kern="1200" baseline="0">
                <a:solidFill>
                  <a:srgbClr val="00163F"/>
                </a:solidFill>
                <a:latin typeface="Arial" panose="020B0604020202020204" pitchFamily="34" charset="0"/>
                <a:ea typeface="ＭＳ Ｐゴシック" charset="0"/>
                <a:cs typeface="Helvetica Neue Light"/>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347125" marR="0" lvl="0" indent="0" algn="l" defTabSz="607469" rtl="0" eaLnBrk="1" fontAlgn="base" latinLnBrk="0" hangingPunct="1">
              <a:lnSpc>
                <a:spcPct val="100000"/>
              </a:lnSpc>
              <a:spcBef>
                <a:spcPct val="20000"/>
              </a:spcBef>
              <a:spcAft>
                <a:spcPct val="0"/>
              </a:spcAft>
              <a:buClrTx/>
              <a:buSzTx/>
              <a:buFont typeface="Wingdings" pitchFamily="2" charset="2"/>
              <a:buNone/>
              <a:tabLst>
                <a:tab pos="1062540" algn="l"/>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Rachel Teller</a:t>
            </a:r>
          </a:p>
        </p:txBody>
      </p:sp>
      <p:pic>
        <p:nvPicPr>
          <p:cNvPr id="3" name="Picture 2">
            <a:extLst>
              <a:ext uri="{FF2B5EF4-FFF2-40B4-BE49-F238E27FC236}">
                <a16:creationId xmlns:a16="http://schemas.microsoft.com/office/drawing/2014/main" id="{9B61A604-A134-4816-88FA-EDC01A455ED9}"/>
              </a:ext>
            </a:extLst>
          </p:cNvPr>
          <p:cNvPicPr>
            <a:picLocks noChangeAspect="1"/>
          </p:cNvPicPr>
          <p:nvPr/>
        </p:nvPicPr>
        <p:blipFill>
          <a:blip r:embed="rId4"/>
          <a:stretch>
            <a:fillRect/>
          </a:stretch>
        </p:blipFill>
        <p:spPr>
          <a:xfrm>
            <a:off x="354032" y="4076145"/>
            <a:ext cx="1103472" cy="1115665"/>
          </a:xfrm>
          <a:prstGeom prst="rect">
            <a:avLst/>
          </a:prstGeom>
        </p:spPr>
      </p:pic>
    </p:spTree>
    <p:extLst>
      <p:ext uri="{BB962C8B-B14F-4D97-AF65-F5344CB8AC3E}">
        <p14:creationId xmlns:p14="http://schemas.microsoft.com/office/powerpoint/2010/main" val="1795078537"/>
      </p:ext>
    </p:extLst>
  </p:cSld>
  <p:clrMapOvr>
    <a:masterClrMapping/>
  </p:clrMapOvr>
  <p:transition advTm="31705">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033223"/>
            <a:ext cx="9144000" cy="498598"/>
          </a:xfrm>
        </p:spPr>
        <p:txBody>
          <a:bodyPr/>
          <a:lstStyle/>
          <a:p>
            <a:r>
              <a:rPr lang="en-US">
                <a:cs typeface="Segoe UI"/>
              </a:rPr>
              <a:t>Demo – Secure shared device scenarios</a:t>
            </a:r>
            <a:endParaRPr lang="en-US"/>
          </a:p>
        </p:txBody>
      </p:sp>
    </p:spTree>
    <p:extLst>
      <p:ext uri="{BB962C8B-B14F-4D97-AF65-F5344CB8AC3E}">
        <p14:creationId xmlns:p14="http://schemas.microsoft.com/office/powerpoint/2010/main" val="23965527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6FBB-ED39-4C50-87B2-210606C6F49F}"/>
              </a:ext>
            </a:extLst>
          </p:cNvPr>
          <p:cNvSpPr>
            <a:spLocks noGrp="1"/>
          </p:cNvSpPr>
          <p:nvPr>
            <p:ph type="title"/>
          </p:nvPr>
        </p:nvSpPr>
        <p:spPr/>
        <p:txBody>
          <a:bodyPr/>
          <a:lstStyle/>
          <a:p>
            <a:r>
              <a:rPr lang="en-US"/>
              <a:t>Tenant Configuration</a:t>
            </a:r>
          </a:p>
        </p:txBody>
      </p:sp>
      <p:sp>
        <p:nvSpPr>
          <p:cNvPr id="3" name="Text Placeholder 2">
            <a:extLst>
              <a:ext uri="{FF2B5EF4-FFF2-40B4-BE49-F238E27FC236}">
                <a16:creationId xmlns:a16="http://schemas.microsoft.com/office/drawing/2014/main" id="{0A3F33F0-4D05-40C6-9A1E-EBA3B0B0E98E}"/>
              </a:ext>
            </a:extLst>
          </p:cNvPr>
          <p:cNvSpPr>
            <a:spLocks noGrp="1"/>
          </p:cNvSpPr>
          <p:nvPr>
            <p:ph type="body" sz="quarter" idx="10"/>
          </p:nvPr>
        </p:nvSpPr>
        <p:spPr>
          <a:xfrm>
            <a:off x="586390" y="1434370"/>
            <a:ext cx="11018520" cy="5626156"/>
          </a:xfrm>
        </p:spPr>
        <p:txBody>
          <a:bodyPr vert="horz" wrap="square" lIns="0" tIns="0" rIns="0" bIns="0" rtlCol="0" anchor="t">
            <a:spAutoFit/>
          </a:bodyPr>
          <a:lstStyle/>
          <a:p>
            <a:pPr marL="457200" indent="-457200">
              <a:buFont typeface="Arial" panose="020B0604020202020204" pitchFamily="34" charset="0"/>
              <a:buChar char="•"/>
            </a:pPr>
            <a:r>
              <a:rPr lang="en-US">
                <a:cs typeface="Segoe UI"/>
              </a:rPr>
              <a:t>MDM Managed devices connected to Azure Active Directory</a:t>
            </a:r>
            <a:endParaRPr lang="en-US"/>
          </a:p>
          <a:p>
            <a:pPr marL="457200" indent="-457200">
              <a:buFont typeface="Arial" panose="020B0604020202020204" pitchFamily="34" charset="0"/>
              <a:buChar char="•"/>
            </a:pPr>
            <a:r>
              <a:rPr lang="en-US">
                <a:cs typeface="Segoe UI"/>
              </a:rPr>
              <a:t>App Configuration to push Microsoft Authenticator to shared devices.</a:t>
            </a:r>
            <a:endParaRPr lang="en-US"/>
          </a:p>
          <a:p>
            <a:pPr marL="457200" indent="-457200">
              <a:buFont typeface="Arial" panose="020B0604020202020204" pitchFamily="34" charset="0"/>
              <a:buChar char="•"/>
            </a:pPr>
            <a:r>
              <a:rPr lang="en-US">
                <a:cs typeface="Segoe UI"/>
              </a:rPr>
              <a:t>Device policy to turn on Shared Device mode for the shared devices.</a:t>
            </a:r>
            <a:endParaRPr lang="en-US"/>
          </a:p>
          <a:p>
            <a:pPr marL="457200" indent="-457200">
              <a:buFont typeface="Arial" panose="020B0604020202020204" pitchFamily="34" charset="0"/>
              <a:buChar char="•"/>
            </a:pPr>
            <a:r>
              <a:rPr lang="en-US">
                <a:cs typeface="Segoe UI"/>
              </a:rPr>
              <a:t>Applications that have been hardened to protect company data when used on shared devices.</a:t>
            </a:r>
            <a:endParaRPr lang="en-US"/>
          </a:p>
          <a:p>
            <a:pPr marL="457200" indent="-457200">
              <a:buFont typeface="Arial" panose="020B0604020202020204" pitchFamily="34" charset="0"/>
              <a:buChar char="•"/>
            </a:pPr>
            <a:r>
              <a:rPr lang="en-US">
                <a:cs typeface="Segoe UI"/>
              </a:rPr>
              <a:t>Private Preview with Teams available now. Public Preview in Fall/Winter of 2020.</a:t>
            </a:r>
            <a:endParaRPr lang="en-US"/>
          </a:p>
          <a:p>
            <a:pPr marL="457200" indent="-457200">
              <a:buFont typeface="Arial" panose="020B0604020202020204" pitchFamily="34" charset="0"/>
              <a:buChar char="•"/>
            </a:pPr>
            <a:endParaRPr lang="en-US"/>
          </a:p>
          <a:p>
            <a:pPr marL="685800" lvl="1" indent="-457200">
              <a:buFont typeface="Arial" panose="020B0604020202020204" pitchFamily="34" charset="0"/>
              <a:buChar char="•"/>
            </a:pPr>
            <a:endParaRPr lang="en-US"/>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368175529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03A7-E3D0-4B4C-8887-289D9ECC0A95}"/>
              </a:ext>
            </a:extLst>
          </p:cNvPr>
          <p:cNvSpPr>
            <a:spLocks noGrp="1"/>
          </p:cNvSpPr>
          <p:nvPr>
            <p:ph type="title"/>
          </p:nvPr>
        </p:nvSpPr>
        <p:spPr>
          <a:xfrm>
            <a:off x="588263" y="457200"/>
            <a:ext cx="11018520" cy="553998"/>
          </a:xfrm>
        </p:spPr>
        <p:txBody>
          <a:bodyPr/>
          <a:lstStyle/>
          <a:p>
            <a:r>
              <a:rPr lang="en-US"/>
              <a:t>The way forward</a:t>
            </a:r>
          </a:p>
        </p:txBody>
      </p:sp>
      <p:sp>
        <p:nvSpPr>
          <p:cNvPr id="22" name="Rectangle 21">
            <a:extLst>
              <a:ext uri="{FF2B5EF4-FFF2-40B4-BE49-F238E27FC236}">
                <a16:creationId xmlns:a16="http://schemas.microsoft.com/office/drawing/2014/main" id="{18CFD9C2-C5BA-4805-B511-061524FB0190}"/>
              </a:ext>
            </a:extLst>
          </p:cNvPr>
          <p:cNvSpPr/>
          <p:nvPr/>
        </p:nvSpPr>
        <p:spPr bwMode="auto">
          <a:xfrm>
            <a:off x="699555" y="2769451"/>
            <a:ext cx="2597730" cy="2687778"/>
          </a:xfrm>
          <a:prstGeom prst="rect">
            <a:avLst/>
          </a:prstGeom>
          <a:solidFill>
            <a:srgbClr val="0070C0">
              <a:alpha val="8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548640" rIns="179259" bIns="143407" numCol="1" spcCol="0" rtlCol="0" fromWordArt="0" anchor="t" anchorCtr="0" forceAA="0" compatLnSpc="1">
            <a:prstTxWarp prst="textNoShape">
              <a:avLst/>
            </a:prstTxWarp>
            <a:noAutofit/>
          </a:bodyPr>
          <a:lstStyle/>
          <a:p>
            <a:pPr marR="0" lvl="0" algn="ctr" defTabSz="913927" rtl="0" eaLnBrk="1" fontAlgn="base" latinLnBrk="0" hangingPunct="1">
              <a:lnSpc>
                <a:spcPts val="2120"/>
              </a:lnSpc>
              <a:spcBef>
                <a:spcPts val="1765"/>
              </a:spcBef>
              <a:spcAft>
                <a:spcPts val="400"/>
              </a:spcAft>
              <a:buClrTx/>
              <a:buSzTx/>
              <a:tabLst/>
              <a:defRPr/>
            </a:pPr>
            <a:r>
              <a:rPr kumimoji="0" lang="en-US" sz="1600" b="1"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Easier authentication </a:t>
            </a:r>
            <a:r>
              <a:rPr kumimoji="0" lang="en-US" sz="1600" b="0"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a:t>
            </a:r>
            <a:r>
              <a:rPr kumimoji="0" lang="en-US" sz="1600" b="1"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 </a:t>
            </a:r>
            <a:r>
              <a:rPr kumimoji="0" lang="en-US" sz="1600" b="0" i="0"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sufficiently simple, sufficiently secure </a:t>
            </a:r>
          </a:p>
        </p:txBody>
      </p:sp>
      <p:sp>
        <p:nvSpPr>
          <p:cNvPr id="24" name="Oval 23">
            <a:extLst>
              <a:ext uri="{FF2B5EF4-FFF2-40B4-BE49-F238E27FC236}">
                <a16:creationId xmlns:a16="http://schemas.microsoft.com/office/drawing/2014/main" id="{526B081D-0B5E-4F80-9CEA-46E8E9C20AFF}"/>
              </a:ext>
            </a:extLst>
          </p:cNvPr>
          <p:cNvSpPr/>
          <p:nvPr/>
        </p:nvSpPr>
        <p:spPr bwMode="auto">
          <a:xfrm>
            <a:off x="1388820" y="1786221"/>
            <a:ext cx="1219200" cy="1219200"/>
          </a:xfrm>
          <a:prstGeom prst="ellipse">
            <a:avLst/>
          </a:prstGeom>
          <a:solidFill>
            <a:schemeClr val="bg1">
              <a:alpha val="68000"/>
            </a:schemeClr>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r>
              <a:rPr lang="en-US" sz="4800" b="1">
                <a:solidFill>
                  <a:schemeClr val="tx1"/>
                </a:solidFill>
                <a:latin typeface="Segoe UI" panose="020B0502040204020203" pitchFamily="34" charset="0"/>
              </a:rPr>
              <a:t>1</a:t>
            </a:r>
            <a:endParaRPr lang="en-US" sz="1200">
              <a:solidFill>
                <a:schemeClr val="tx1"/>
              </a:soli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A9AE5166-DE8F-4CA0-86EC-CCB6E0C93CF6}"/>
              </a:ext>
            </a:extLst>
          </p:cNvPr>
          <p:cNvSpPr/>
          <p:nvPr/>
        </p:nvSpPr>
        <p:spPr bwMode="auto">
          <a:xfrm>
            <a:off x="3503571" y="2769451"/>
            <a:ext cx="2597730" cy="2687778"/>
          </a:xfrm>
          <a:prstGeom prst="rect">
            <a:avLst/>
          </a:prstGeom>
          <a:solidFill>
            <a:srgbClr val="0070C0">
              <a:alpha val="8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548640" rIns="179259" bIns="143407" numCol="1" spcCol="0" rtlCol="0" fromWordArt="0" anchor="t" anchorCtr="0" forceAA="0" compatLnSpc="1">
            <a:prstTxWarp prst="textNoShape">
              <a:avLst/>
            </a:prstTxWarp>
            <a:noAutofit/>
          </a:bodyPr>
          <a:lstStyle/>
          <a:p>
            <a:pPr algn="ctr" defTabSz="913927" eaLnBrk="1" hangingPunct="1">
              <a:lnSpc>
                <a:spcPts val="2120"/>
              </a:lnSpc>
              <a:spcBef>
                <a:spcPts val="1765"/>
              </a:spcBef>
              <a:spcAft>
                <a:spcPts val="400"/>
              </a:spcAft>
              <a:defRPr/>
            </a:pPr>
            <a:r>
              <a:rPr lang="en-US" sz="1600" b="1" kern="0">
                <a:solidFill>
                  <a:schemeClr val="bg1"/>
                </a:solidFill>
                <a:latin typeface="Segoe UI"/>
                <a:cs typeface="Segoe UI"/>
              </a:rPr>
              <a:t>Easier device setup </a:t>
            </a:r>
            <a:br>
              <a:rPr lang="en-US" sz="1600" b="1" kern="0">
                <a:latin typeface="Segoe UI" panose="020B0502040204020203" pitchFamily="34" charset="0"/>
                <a:cs typeface="Segoe UI" panose="020B0502040204020203" pitchFamily="34" charset="0"/>
              </a:rPr>
            </a:br>
            <a:r>
              <a:rPr lang="en-US" sz="1600" b="1" kern="0">
                <a:solidFill>
                  <a:schemeClr val="bg1"/>
                </a:solidFill>
                <a:latin typeface="Segoe UI"/>
                <a:cs typeface="Segoe UI"/>
              </a:rPr>
              <a:t>and sharing </a:t>
            </a:r>
            <a:r>
              <a:rPr lang="en-US" sz="1600" kern="0">
                <a:solidFill>
                  <a:schemeClr val="bg1"/>
                </a:solidFill>
                <a:latin typeface="Segoe UI"/>
                <a:cs typeface="Segoe UI"/>
              </a:rPr>
              <a:t>– </a:t>
            </a:r>
            <a:br>
              <a:rPr lang="en-US" sz="1600" kern="0">
                <a:solidFill>
                  <a:schemeClr val="bg1"/>
                </a:solidFill>
                <a:latin typeface="Segoe UI"/>
                <a:cs typeface="Segoe UI"/>
              </a:rPr>
            </a:br>
            <a:r>
              <a:rPr lang="en-US" sz="1600" kern="0">
                <a:solidFill>
                  <a:schemeClr val="bg1"/>
                </a:solidFill>
                <a:latin typeface="Segoe UI"/>
                <a:cs typeface="Segoe UI"/>
              </a:rPr>
              <a:t>remotely and at scale </a:t>
            </a:r>
            <a:endParaRPr lang="en-US">
              <a:solidFill>
                <a:schemeClr val="bg1"/>
              </a:solidFill>
              <a:cs typeface="Segoe UI"/>
            </a:endParaRPr>
          </a:p>
        </p:txBody>
      </p:sp>
      <p:sp>
        <p:nvSpPr>
          <p:cNvPr id="28" name="Rectangle 27">
            <a:extLst>
              <a:ext uri="{FF2B5EF4-FFF2-40B4-BE49-F238E27FC236}">
                <a16:creationId xmlns:a16="http://schemas.microsoft.com/office/drawing/2014/main" id="{47DB030A-4818-4B33-93E0-7C10DD77EFB0}"/>
              </a:ext>
            </a:extLst>
          </p:cNvPr>
          <p:cNvSpPr/>
          <p:nvPr/>
        </p:nvSpPr>
        <p:spPr bwMode="auto">
          <a:xfrm>
            <a:off x="6307587" y="2769451"/>
            <a:ext cx="2597730" cy="2687778"/>
          </a:xfrm>
          <a:prstGeom prst="rect">
            <a:avLst/>
          </a:prstGeom>
          <a:solidFill>
            <a:srgbClr val="0070C0">
              <a:alpha val="8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548640" rIns="179259" bIns="143407" numCol="1" spcCol="0" rtlCol="0" fromWordArt="0" anchor="t" anchorCtr="0" forceAA="0" compatLnSpc="1">
            <a:prstTxWarp prst="textNoShape">
              <a:avLst/>
            </a:prstTxWarp>
            <a:noAutofit/>
          </a:bodyPr>
          <a:lstStyle/>
          <a:p>
            <a:pPr lvl="0" algn="ctr" defTabSz="913927" eaLnBrk="1" hangingPunct="1">
              <a:lnSpc>
                <a:spcPts val="2120"/>
              </a:lnSpc>
              <a:spcBef>
                <a:spcPts val="1765"/>
              </a:spcBef>
              <a:spcAft>
                <a:spcPts val="400"/>
              </a:spcAft>
              <a:defRPr/>
            </a:pPr>
            <a:r>
              <a:rPr lang="en-US" sz="1600" b="1" kern="0" dirty="0">
                <a:solidFill>
                  <a:schemeClr val="bg1"/>
                </a:solidFill>
                <a:latin typeface="Segoe UI" panose="020B0502040204020203" pitchFamily="34" charset="0"/>
                <a:cs typeface="Segoe UI" panose="020B0502040204020203" pitchFamily="34" charset="0"/>
              </a:rPr>
              <a:t>Easier delegated management: onboarding </a:t>
            </a:r>
            <a:br>
              <a:rPr lang="en-US" sz="1600" b="1" kern="0" dirty="0">
                <a:solidFill>
                  <a:schemeClr val="bg1"/>
                </a:solidFill>
                <a:latin typeface="Segoe UI" panose="020B0502040204020203" pitchFamily="34" charset="0"/>
                <a:cs typeface="Segoe UI" panose="020B0502040204020203" pitchFamily="34" charset="0"/>
              </a:rPr>
            </a:br>
            <a:r>
              <a:rPr lang="en-US" sz="1600" b="1" kern="0" dirty="0">
                <a:solidFill>
                  <a:schemeClr val="bg1"/>
                </a:solidFill>
                <a:latin typeface="Segoe UI" panose="020B0502040204020203" pitchFamily="34" charset="0"/>
                <a:cs typeface="Segoe UI" panose="020B0502040204020203" pitchFamily="34" charset="0"/>
              </a:rPr>
              <a:t>and de-provisioning </a:t>
            </a:r>
            <a:r>
              <a:rPr lang="en-US" sz="1600" kern="0" dirty="0">
                <a:solidFill>
                  <a:schemeClr val="bg1"/>
                </a:solidFill>
                <a:latin typeface="Segoe UI" panose="020B0502040204020203" pitchFamily="34" charset="0"/>
                <a:cs typeface="Segoe UI" panose="020B0502040204020203" pitchFamily="34" charset="0"/>
              </a:rPr>
              <a:t>– no more 5-day onboarding logistics </a:t>
            </a:r>
          </a:p>
        </p:txBody>
      </p:sp>
      <p:sp>
        <p:nvSpPr>
          <p:cNvPr id="30" name="Rectangle 29">
            <a:extLst>
              <a:ext uri="{FF2B5EF4-FFF2-40B4-BE49-F238E27FC236}">
                <a16:creationId xmlns:a16="http://schemas.microsoft.com/office/drawing/2014/main" id="{188500CB-E69E-4FE7-ACE9-716293CEF841}"/>
              </a:ext>
            </a:extLst>
          </p:cNvPr>
          <p:cNvSpPr/>
          <p:nvPr/>
        </p:nvSpPr>
        <p:spPr bwMode="auto">
          <a:xfrm>
            <a:off x="9111603" y="2769451"/>
            <a:ext cx="2597730" cy="2687778"/>
          </a:xfrm>
          <a:prstGeom prst="rect">
            <a:avLst/>
          </a:prstGeom>
          <a:solidFill>
            <a:srgbClr val="0070C0">
              <a:alpha val="8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548640" rIns="179259" bIns="143407" numCol="1" spcCol="0" rtlCol="0" fromWordArt="0" anchor="t" anchorCtr="0" forceAA="0" compatLnSpc="1">
            <a:prstTxWarp prst="textNoShape">
              <a:avLst/>
            </a:prstTxWarp>
            <a:noAutofit/>
          </a:bodyPr>
          <a:lstStyle/>
          <a:p>
            <a:pPr algn="ctr" defTabSz="913927" eaLnBrk="1" hangingPunct="1">
              <a:lnSpc>
                <a:spcPts val="2120"/>
              </a:lnSpc>
              <a:spcBef>
                <a:spcPts val="1765"/>
              </a:spcBef>
              <a:spcAft>
                <a:spcPts val="400"/>
              </a:spcAft>
              <a:defRPr/>
            </a:pPr>
            <a:r>
              <a:rPr lang="en-US" sz="1600" b="1" kern="0">
                <a:solidFill>
                  <a:schemeClr val="bg1"/>
                </a:solidFill>
                <a:latin typeface="Segoe UI"/>
                <a:cs typeface="Segoe UI"/>
              </a:rPr>
              <a:t>Enhanced communications, collaboration, connection </a:t>
            </a:r>
            <a:r>
              <a:rPr lang="en-US" sz="1600" kern="0">
                <a:solidFill>
                  <a:schemeClr val="bg1"/>
                </a:solidFill>
                <a:latin typeface="Segoe UI"/>
                <a:cs typeface="Segoe UI"/>
              </a:rPr>
              <a:t>– </a:t>
            </a:r>
            <a:br>
              <a:rPr lang="en-US" sz="1600" kern="0">
                <a:solidFill>
                  <a:schemeClr val="bg1"/>
                </a:solidFill>
                <a:latin typeface="Segoe UI"/>
                <a:cs typeface="Segoe UI"/>
              </a:rPr>
            </a:br>
            <a:r>
              <a:rPr lang="en-US" sz="1600" kern="0">
                <a:solidFill>
                  <a:schemeClr val="bg1"/>
                </a:solidFill>
                <a:latin typeface="Segoe UI"/>
                <a:cs typeface="Segoe UI"/>
              </a:rPr>
              <a:t>intelligent devices that know context, intent, requirements </a:t>
            </a:r>
            <a:endParaRPr lang="en-US" sz="1600" kern="0">
              <a:solidFill>
                <a:schemeClr val="bg1"/>
              </a:solidFill>
              <a:latin typeface="Segoe UI" panose="020B0502040204020203" pitchFamily="34" charset="0"/>
              <a:cs typeface="Segoe UI" panose="020B0502040204020203" pitchFamily="34" charset="0"/>
            </a:endParaRPr>
          </a:p>
          <a:p>
            <a:pPr lvl="0" algn="ctr" defTabSz="913927" eaLnBrk="1" hangingPunct="1">
              <a:lnSpc>
                <a:spcPts val="2120"/>
              </a:lnSpc>
              <a:spcBef>
                <a:spcPts val="1765"/>
              </a:spcBef>
              <a:spcAft>
                <a:spcPts val="400"/>
              </a:spcAft>
              <a:defRPr/>
            </a:pPr>
            <a:endParaRPr lang="en-US" sz="1600" kern="0">
              <a:solidFill>
                <a:schemeClr val="bg1"/>
              </a:solidFill>
              <a:latin typeface="Segoe UI" panose="020B0502040204020203" pitchFamily="34" charset="0"/>
              <a:cs typeface="Segoe UI" panose="020B0502040204020203" pitchFamily="34" charset="0"/>
            </a:endParaRPr>
          </a:p>
        </p:txBody>
      </p:sp>
      <p:sp>
        <p:nvSpPr>
          <p:cNvPr id="32" name="Oval 31">
            <a:extLst>
              <a:ext uri="{FF2B5EF4-FFF2-40B4-BE49-F238E27FC236}">
                <a16:creationId xmlns:a16="http://schemas.microsoft.com/office/drawing/2014/main" id="{111039AE-B23C-4859-AE80-23B55F35D261}"/>
              </a:ext>
            </a:extLst>
          </p:cNvPr>
          <p:cNvSpPr/>
          <p:nvPr/>
        </p:nvSpPr>
        <p:spPr bwMode="auto">
          <a:xfrm>
            <a:off x="4192836" y="1786221"/>
            <a:ext cx="1219200" cy="1219200"/>
          </a:xfrm>
          <a:prstGeom prst="ellipse">
            <a:avLst/>
          </a:prstGeom>
          <a:solidFill>
            <a:schemeClr val="bg1">
              <a:alpha val="68000"/>
            </a:schemeClr>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r>
              <a:rPr lang="en-US" sz="4800" b="1">
                <a:solidFill>
                  <a:schemeClr val="tx1"/>
                </a:solidFill>
                <a:latin typeface="Segoe UI" panose="020B0502040204020203" pitchFamily="34" charset="0"/>
              </a:rPr>
              <a:t>2</a:t>
            </a:r>
            <a:endParaRPr lang="en-US" sz="1200">
              <a:solidFill>
                <a:schemeClr val="tx1"/>
              </a:solidFill>
              <a:ea typeface="Segoe UI" pitchFamily="34" charset="0"/>
              <a:cs typeface="Segoe UI" pitchFamily="34" charset="0"/>
            </a:endParaRPr>
          </a:p>
        </p:txBody>
      </p:sp>
      <p:sp>
        <p:nvSpPr>
          <p:cNvPr id="34" name="Oval 33">
            <a:extLst>
              <a:ext uri="{FF2B5EF4-FFF2-40B4-BE49-F238E27FC236}">
                <a16:creationId xmlns:a16="http://schemas.microsoft.com/office/drawing/2014/main" id="{C74CC3B5-78C8-46A9-8CF8-04EF5CCF6E93}"/>
              </a:ext>
            </a:extLst>
          </p:cNvPr>
          <p:cNvSpPr/>
          <p:nvPr/>
        </p:nvSpPr>
        <p:spPr bwMode="auto">
          <a:xfrm>
            <a:off x="6996852" y="1786221"/>
            <a:ext cx="1219200" cy="1219200"/>
          </a:xfrm>
          <a:prstGeom prst="ellipse">
            <a:avLst/>
          </a:prstGeom>
          <a:solidFill>
            <a:schemeClr val="bg1">
              <a:alpha val="68000"/>
            </a:schemeClr>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r>
              <a:rPr lang="en-US" sz="4800" b="1">
                <a:solidFill>
                  <a:schemeClr val="tx1"/>
                </a:solidFill>
                <a:latin typeface="Segoe UI" panose="020B0502040204020203" pitchFamily="34" charset="0"/>
              </a:rPr>
              <a:t>3</a:t>
            </a:r>
            <a:endParaRPr lang="en-US" sz="1200">
              <a:solidFill>
                <a:schemeClr val="tx1"/>
              </a:solidFill>
              <a:ea typeface="Segoe UI" pitchFamily="34" charset="0"/>
              <a:cs typeface="Segoe UI" pitchFamily="34" charset="0"/>
            </a:endParaRPr>
          </a:p>
        </p:txBody>
      </p:sp>
      <p:sp>
        <p:nvSpPr>
          <p:cNvPr id="36" name="Oval 35">
            <a:extLst>
              <a:ext uri="{FF2B5EF4-FFF2-40B4-BE49-F238E27FC236}">
                <a16:creationId xmlns:a16="http://schemas.microsoft.com/office/drawing/2014/main" id="{443E5D7B-C996-44F5-B3F4-36E6C0E3EC0E}"/>
              </a:ext>
            </a:extLst>
          </p:cNvPr>
          <p:cNvSpPr/>
          <p:nvPr/>
        </p:nvSpPr>
        <p:spPr bwMode="auto">
          <a:xfrm>
            <a:off x="9800868" y="1786221"/>
            <a:ext cx="1219200" cy="1219200"/>
          </a:xfrm>
          <a:prstGeom prst="ellipse">
            <a:avLst/>
          </a:prstGeom>
          <a:solidFill>
            <a:schemeClr val="bg1">
              <a:alpha val="68000"/>
            </a:schemeClr>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r>
              <a:rPr lang="en-US" sz="4800" b="1">
                <a:solidFill>
                  <a:schemeClr val="tx1"/>
                </a:solidFill>
                <a:latin typeface="Segoe UI" panose="020B0502040204020203" pitchFamily="34" charset="0"/>
              </a:rPr>
              <a:t>4</a:t>
            </a:r>
            <a:endParaRPr lang="en-US" sz="12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145725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6E63-D4F4-4284-A1EC-3C27248B54F8}"/>
              </a:ext>
            </a:extLst>
          </p:cNvPr>
          <p:cNvSpPr>
            <a:spLocks noGrp="1"/>
          </p:cNvSpPr>
          <p:nvPr>
            <p:ph type="title"/>
          </p:nvPr>
        </p:nvSpPr>
        <p:spPr/>
        <p:txBody>
          <a:bodyPr/>
          <a:lstStyle/>
          <a:p>
            <a:r>
              <a:rPr lang="en-US" sz="3600">
                <a:cs typeface="Segoe UI"/>
              </a:rPr>
              <a:t>Get started today</a:t>
            </a:r>
            <a:endParaRPr lang="en-US"/>
          </a:p>
        </p:txBody>
      </p:sp>
      <p:sp>
        <p:nvSpPr>
          <p:cNvPr id="3" name="Text Placeholder 2">
            <a:extLst>
              <a:ext uri="{FF2B5EF4-FFF2-40B4-BE49-F238E27FC236}">
                <a16:creationId xmlns:a16="http://schemas.microsoft.com/office/drawing/2014/main" id="{8C99B400-6FAA-4796-9B75-A22756A86ADF}"/>
              </a:ext>
            </a:extLst>
          </p:cNvPr>
          <p:cNvSpPr>
            <a:spLocks noGrp="1"/>
          </p:cNvSpPr>
          <p:nvPr>
            <p:ph type="body" sz="quarter" idx="10"/>
          </p:nvPr>
        </p:nvSpPr>
        <p:spPr>
          <a:xfrm>
            <a:off x="584200" y="1578633"/>
            <a:ext cx="9706020" cy="2868478"/>
          </a:xfrm>
        </p:spPr>
        <p:txBody>
          <a:bodyPr vert="horz" wrap="square" lIns="0" tIns="0" rIns="0" bIns="0" rtlCol="0" anchor="t">
            <a:spAutoFit/>
          </a:bodyPr>
          <a:lstStyle/>
          <a:p>
            <a:r>
              <a:rPr lang="en-US">
                <a:cs typeface="Segoe UI Semilight"/>
              </a:rPr>
              <a:t>Try out these features:</a:t>
            </a:r>
          </a:p>
          <a:p>
            <a:pPr marL="712470" lvl="1" indent="-457200">
              <a:buFont typeface="Arial" panose="020B0604020202020204" pitchFamily="34" charset="0"/>
              <a:buChar char="•"/>
            </a:pPr>
            <a:r>
              <a:rPr lang="en-US" sz="1800" b="1"/>
              <a:t>SAP SuccessFactors to Azure AD user provisioning </a:t>
            </a:r>
            <a:r>
              <a:rPr lang="en-US" sz="1800"/>
              <a:t>allows you to leverage SuccessFactors to provision your AAD accounts</a:t>
            </a:r>
            <a:endParaRPr lang="en-US" sz="1800" b="1"/>
          </a:p>
          <a:p>
            <a:pPr marL="712470" lvl="1" indent="-457200">
              <a:buFont typeface="Arial" panose="020B0604020202020204" pitchFamily="34" charset="0"/>
              <a:buChar char="•"/>
            </a:pPr>
            <a:r>
              <a:rPr lang="en-US" sz="1800" b="1"/>
              <a:t>SMS sign-in </a:t>
            </a:r>
            <a:r>
              <a:rPr lang="en-US" sz="1800"/>
              <a:t>enables Firstline Workers to sign into their Azure AD account with a one-time password (OTP) via text</a:t>
            </a:r>
          </a:p>
          <a:p>
            <a:pPr marL="712470" lvl="1" indent="-457200">
              <a:buFont typeface="Arial" panose="020B0604020202020204" pitchFamily="34" charset="0"/>
              <a:buChar char="•"/>
            </a:pPr>
            <a:r>
              <a:rPr lang="en-US" sz="1800" b="1"/>
              <a:t>Delegated user management with My Staff </a:t>
            </a:r>
            <a:r>
              <a:rPr lang="en-US" sz="1800"/>
              <a:t>empowers Firstline Managers to reset passwords and manage phone numbers for their employees</a:t>
            </a:r>
          </a:p>
          <a:p>
            <a:pPr marL="712470" lvl="1" indent="-457200">
              <a:buFont typeface="Arial" panose="020B0604020202020204" pitchFamily="34" charset="0"/>
              <a:buChar char="•"/>
            </a:pPr>
            <a:r>
              <a:rPr lang="en-US" sz="1800" b="1"/>
              <a:t>Shared device sign-out </a:t>
            </a:r>
            <a:r>
              <a:rPr lang="en-US" sz="1800"/>
              <a:t>for Android and iOS can be integrated into line-of-business apps using Microsoft authentication libraries</a:t>
            </a:r>
          </a:p>
        </p:txBody>
      </p:sp>
      <p:sp>
        <p:nvSpPr>
          <p:cNvPr id="7" name="Text Placeholder 2">
            <a:extLst>
              <a:ext uri="{FF2B5EF4-FFF2-40B4-BE49-F238E27FC236}">
                <a16:creationId xmlns:a16="http://schemas.microsoft.com/office/drawing/2014/main" id="{2F22B452-9A4A-49AF-B68B-2DCF256402AD}"/>
              </a:ext>
            </a:extLst>
          </p:cNvPr>
          <p:cNvSpPr txBox="1">
            <a:spLocks/>
          </p:cNvSpPr>
          <p:nvPr/>
        </p:nvSpPr>
        <p:spPr>
          <a:xfrm>
            <a:off x="584200" y="4571348"/>
            <a:ext cx="9706020" cy="212981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1224"/>
              </a:spcBef>
              <a:spcAft>
                <a:spcPts val="0"/>
              </a:spcAft>
              <a:buClr>
                <a:schemeClr val="tx1"/>
              </a:buClr>
              <a:buSzPct val="90000"/>
              <a:buFont typeface="Wingdings" panose="05000000000000000000" pitchFamily="2" charset="2"/>
              <a:buNone/>
              <a:tabLst/>
              <a:defRPr sz="2800" b="0" kern="1200" spc="0" baseline="0">
                <a:solidFill>
                  <a:schemeClr val="tx1"/>
                </a:solidFill>
                <a:latin typeface="Segoe UI" panose="020B0502040204020203" pitchFamily="34" charset="0"/>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kern="1200" spc="0" baseline="0">
                <a:solidFill>
                  <a:schemeClr val="tx1"/>
                </a:soli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kern="1200" spc="0" baseline="0">
                <a:solidFill>
                  <a:schemeClr val="tx1"/>
                </a:soli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solidFill>
                  <a:schemeClr val="tx1"/>
                </a:soli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Segoe UI"/>
                <a:cs typeface="Segoe UI Semilight"/>
              </a:rPr>
              <a:t>Learn more:</a:t>
            </a:r>
          </a:p>
          <a:p>
            <a:pPr marL="712470" lvl="1" indent="-457200">
              <a:buFont typeface="Arial" panose="020B0604020202020204" pitchFamily="34" charset="0"/>
              <a:buChar char="•"/>
            </a:pPr>
            <a:r>
              <a:rPr lang="en-US" sz="1800" dirty="0"/>
              <a:t>Website: </a:t>
            </a:r>
            <a:r>
              <a:rPr lang="en-US" sz="1800" b="1" dirty="0"/>
              <a:t>aka.ms/m365firstline</a:t>
            </a:r>
          </a:p>
          <a:p>
            <a:pPr marL="712470" lvl="1" indent="-457200">
              <a:buFont typeface="Arial" panose="020B0604020202020204" pitchFamily="34" charset="0"/>
              <a:buChar char="•"/>
            </a:pPr>
            <a:r>
              <a:rPr lang="en-US" sz="1800" dirty="0"/>
              <a:t>Documentation:</a:t>
            </a:r>
          </a:p>
          <a:p>
            <a:pPr marL="907732" lvl="2" indent="-457200">
              <a:buFont typeface="Arial" panose="020B0604020202020204" pitchFamily="34" charset="0"/>
              <a:buChar char="•"/>
            </a:pPr>
            <a:r>
              <a:rPr lang="en-US" sz="1400" dirty="0">
                <a:cs typeface="Segoe UI"/>
              </a:rPr>
              <a:t>aka.ms/</a:t>
            </a:r>
            <a:r>
              <a:rPr lang="en-US" sz="1400" dirty="0" err="1">
                <a:cs typeface="Segoe UI"/>
              </a:rPr>
              <a:t>saptoazuread</a:t>
            </a:r>
            <a:endParaRPr lang="en-US" sz="1400" dirty="0">
              <a:cs typeface="Segoe UI"/>
            </a:endParaRPr>
          </a:p>
          <a:p>
            <a:pPr marL="907732" lvl="2" indent="-457200">
              <a:buFont typeface="Arial" panose="020B0604020202020204" pitchFamily="34" charset="0"/>
              <a:buChar char="•"/>
            </a:pPr>
            <a:r>
              <a:rPr lang="en-US" sz="1400" dirty="0">
                <a:cs typeface="Segoe UI"/>
              </a:rPr>
              <a:t>aka.ms/</a:t>
            </a:r>
            <a:r>
              <a:rPr lang="en-US" sz="1400" dirty="0" err="1">
                <a:cs typeface="Segoe UI"/>
              </a:rPr>
              <a:t>smssigninadmindocs</a:t>
            </a:r>
            <a:endParaRPr lang="en-US" sz="1400" dirty="0">
              <a:cs typeface="Segoe UI"/>
            </a:endParaRPr>
          </a:p>
          <a:p>
            <a:pPr marL="907732" lvl="2" indent="-457200">
              <a:buFont typeface="Arial" panose="020B0604020202020204" pitchFamily="34" charset="0"/>
              <a:buChar char="•"/>
            </a:pPr>
            <a:r>
              <a:rPr lang="en-US" sz="1400" dirty="0">
                <a:cs typeface="Segoe UI"/>
              </a:rPr>
              <a:t>aka.ms/</a:t>
            </a:r>
            <a:r>
              <a:rPr lang="en-US" sz="1400" dirty="0" err="1">
                <a:cs typeface="Segoe UI"/>
              </a:rPr>
              <a:t>mystaffdocs</a:t>
            </a:r>
            <a:endParaRPr lang="en-US" sz="1400" dirty="0">
              <a:cs typeface="Segoe UI"/>
            </a:endParaRPr>
          </a:p>
          <a:p>
            <a:pPr marL="907732" lvl="2" indent="-457200">
              <a:buFont typeface="Arial" panose="020B0604020202020204" pitchFamily="34" charset="0"/>
              <a:buChar char="•"/>
            </a:pPr>
            <a:r>
              <a:rPr lang="en-US" sz="1400" dirty="0">
                <a:cs typeface="Segoe UI"/>
              </a:rPr>
              <a:t>aka.ms/</a:t>
            </a:r>
            <a:r>
              <a:rPr lang="en-US" sz="1400" dirty="0" err="1">
                <a:cs typeface="Segoe UI"/>
              </a:rPr>
              <a:t>shareddevicedocs</a:t>
            </a:r>
            <a:endParaRPr lang="en-US" sz="1400" dirty="0">
              <a:cs typeface="Segoe UI"/>
            </a:endParaRPr>
          </a:p>
        </p:txBody>
      </p:sp>
      <p:grpSp>
        <p:nvGrpSpPr>
          <p:cNvPr id="10" name="Group 9">
            <a:extLst>
              <a:ext uri="{FF2B5EF4-FFF2-40B4-BE49-F238E27FC236}">
                <a16:creationId xmlns:a16="http://schemas.microsoft.com/office/drawing/2014/main" id="{F124B019-F10A-458E-B78E-B1FDED14F036}"/>
              </a:ext>
            </a:extLst>
          </p:cNvPr>
          <p:cNvGrpSpPr/>
          <p:nvPr/>
        </p:nvGrpSpPr>
        <p:grpSpPr>
          <a:xfrm>
            <a:off x="6937320" y="5528532"/>
            <a:ext cx="4865738" cy="1015663"/>
            <a:chOff x="7081786" y="385674"/>
            <a:chExt cx="4865738" cy="1015663"/>
          </a:xfrm>
        </p:grpSpPr>
        <p:sp>
          <p:nvSpPr>
            <p:cNvPr id="11" name="Freeform: Shape 10">
              <a:extLst>
                <a:ext uri="{FF2B5EF4-FFF2-40B4-BE49-F238E27FC236}">
                  <a16:creationId xmlns:a16="http://schemas.microsoft.com/office/drawing/2014/main" id="{995DA021-C5FD-43AB-A8B1-169328DF3BFE}"/>
                </a:ext>
              </a:extLst>
            </p:cNvPr>
            <p:cNvSpPr/>
            <p:nvPr/>
          </p:nvSpPr>
          <p:spPr>
            <a:xfrm>
              <a:off x="7081786" y="466794"/>
              <a:ext cx="1027001" cy="853424"/>
            </a:xfrm>
            <a:custGeom>
              <a:avLst/>
              <a:gdLst>
                <a:gd name="connsiteX0" fmla="*/ 3496314 w 3657874"/>
                <a:gd name="connsiteY0" fmla="*/ 525090 h 3039642"/>
                <a:gd name="connsiteX1" fmla="*/ 3108889 w 3657874"/>
                <a:gd name="connsiteY1" fmla="*/ 631220 h 3039642"/>
                <a:gd name="connsiteX2" fmla="*/ 3405486 w 3657874"/>
                <a:gd name="connsiteY2" fmla="*/ 258065 h 3039642"/>
                <a:gd name="connsiteX3" fmla="*/ 2977154 w 3657874"/>
                <a:gd name="connsiteY3" fmla="*/ 421690 h 3039642"/>
                <a:gd name="connsiteX4" fmla="*/ 2484989 w 3657874"/>
                <a:gd name="connsiteY4" fmla="*/ 208761 h 3039642"/>
                <a:gd name="connsiteX5" fmla="*/ 1810498 w 3657874"/>
                <a:gd name="connsiteY5" fmla="*/ 883304 h 3039642"/>
                <a:gd name="connsiteX6" fmla="*/ 1827911 w 3657874"/>
                <a:gd name="connsiteY6" fmla="*/ 1036831 h 3039642"/>
                <a:gd name="connsiteX7" fmla="*/ 437507 w 3657874"/>
                <a:gd name="connsiteY7" fmla="*/ 332201 h 3039642"/>
                <a:gd name="connsiteX8" fmla="*/ 346317 w 3657874"/>
                <a:gd name="connsiteY8" fmla="*/ 671199 h 3039642"/>
                <a:gd name="connsiteX9" fmla="*/ 646366 w 3657874"/>
                <a:gd name="connsiteY9" fmla="*/ 1232760 h 3039642"/>
                <a:gd name="connsiteX10" fmla="*/ 340856 w 3657874"/>
                <a:gd name="connsiteY10" fmla="*/ 1148268 h 3039642"/>
                <a:gd name="connsiteX11" fmla="*/ 340753 w 3657874"/>
                <a:gd name="connsiteY11" fmla="*/ 1156666 h 3039642"/>
                <a:gd name="connsiteX12" fmla="*/ 881913 w 3657874"/>
                <a:gd name="connsiteY12" fmla="*/ 1818174 h 3039642"/>
                <a:gd name="connsiteX13" fmla="*/ 704171 w 3657874"/>
                <a:gd name="connsiteY13" fmla="*/ 1841718 h 3039642"/>
                <a:gd name="connsiteX14" fmla="*/ 577227 w 3657874"/>
                <a:gd name="connsiteY14" fmla="*/ 1829869 h 3039642"/>
                <a:gd name="connsiteX15" fmla="*/ 1207309 w 3657874"/>
                <a:gd name="connsiteY15" fmla="*/ 2298180 h 3039642"/>
                <a:gd name="connsiteX16" fmla="*/ 369604 w 3657874"/>
                <a:gd name="connsiteY16" fmla="*/ 2586946 h 3039642"/>
                <a:gd name="connsiteX17" fmla="*/ 208761 w 3657874"/>
                <a:gd name="connsiteY17" fmla="*/ 2577467 h 3039642"/>
                <a:gd name="connsiteX18" fmla="*/ 1242600 w 3657874"/>
                <a:gd name="connsiteY18" fmla="*/ 2880503 h 3039642"/>
                <a:gd name="connsiteX19" fmla="*/ 3161696 w 3657874"/>
                <a:gd name="connsiteY19" fmla="*/ 961407 h 3039642"/>
                <a:gd name="connsiteX20" fmla="*/ 3159738 w 3657874"/>
                <a:gd name="connsiteY20" fmla="*/ 874185 h 3039642"/>
                <a:gd name="connsiteX21" fmla="*/ 3496263 w 3657874"/>
                <a:gd name="connsiteY21" fmla="*/ 525193 h 303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57874" h="3039642">
                  <a:moveTo>
                    <a:pt x="3496314" y="525090"/>
                  </a:moveTo>
                  <a:cubicBezTo>
                    <a:pt x="3375347" y="578670"/>
                    <a:pt x="3245415" y="614939"/>
                    <a:pt x="3108889" y="631220"/>
                  </a:cubicBezTo>
                  <a:cubicBezTo>
                    <a:pt x="3248197" y="547758"/>
                    <a:pt x="3355151" y="415559"/>
                    <a:pt x="3405486" y="258065"/>
                  </a:cubicBezTo>
                  <a:cubicBezTo>
                    <a:pt x="3275142" y="335344"/>
                    <a:pt x="3130888" y="391603"/>
                    <a:pt x="2977154" y="421690"/>
                  </a:cubicBezTo>
                  <a:cubicBezTo>
                    <a:pt x="2854280" y="290677"/>
                    <a:pt x="2679011" y="208761"/>
                    <a:pt x="2484989" y="208761"/>
                  </a:cubicBezTo>
                  <a:cubicBezTo>
                    <a:pt x="2112504" y="208761"/>
                    <a:pt x="1810498" y="510664"/>
                    <a:pt x="1810498" y="883304"/>
                  </a:cubicBezTo>
                  <a:cubicBezTo>
                    <a:pt x="1810498" y="936163"/>
                    <a:pt x="1816577" y="987373"/>
                    <a:pt x="1827911" y="1036831"/>
                  </a:cubicBezTo>
                  <a:cubicBezTo>
                    <a:pt x="1267123" y="1008702"/>
                    <a:pt x="770322" y="740338"/>
                    <a:pt x="437507" y="332201"/>
                  </a:cubicBezTo>
                  <a:cubicBezTo>
                    <a:pt x="379547" y="431943"/>
                    <a:pt x="346317" y="547758"/>
                    <a:pt x="346317" y="671199"/>
                  </a:cubicBezTo>
                  <a:cubicBezTo>
                    <a:pt x="346317" y="905251"/>
                    <a:pt x="465430" y="1111792"/>
                    <a:pt x="646366" y="1232760"/>
                  </a:cubicBezTo>
                  <a:cubicBezTo>
                    <a:pt x="535806" y="1229153"/>
                    <a:pt x="431788" y="1198860"/>
                    <a:pt x="340856" y="1148268"/>
                  </a:cubicBezTo>
                  <a:cubicBezTo>
                    <a:pt x="340753" y="1151153"/>
                    <a:pt x="340753" y="1153935"/>
                    <a:pt x="340753" y="1156666"/>
                  </a:cubicBezTo>
                  <a:cubicBezTo>
                    <a:pt x="340753" y="1483556"/>
                    <a:pt x="573260" y="1756248"/>
                    <a:pt x="881913" y="1818174"/>
                  </a:cubicBezTo>
                  <a:cubicBezTo>
                    <a:pt x="825241" y="1833527"/>
                    <a:pt x="765685" y="1841718"/>
                    <a:pt x="704171" y="1841718"/>
                  </a:cubicBezTo>
                  <a:cubicBezTo>
                    <a:pt x="660637" y="1841718"/>
                    <a:pt x="618340" y="1837700"/>
                    <a:pt x="577227" y="1829869"/>
                  </a:cubicBezTo>
                  <a:cubicBezTo>
                    <a:pt x="663110" y="2097770"/>
                    <a:pt x="912103" y="2292771"/>
                    <a:pt x="1207309" y="2298180"/>
                  </a:cubicBezTo>
                  <a:cubicBezTo>
                    <a:pt x="976399" y="2479013"/>
                    <a:pt x="685418" y="2586946"/>
                    <a:pt x="369604" y="2586946"/>
                  </a:cubicBezTo>
                  <a:cubicBezTo>
                    <a:pt x="315251" y="2586946"/>
                    <a:pt x="261620" y="2583855"/>
                    <a:pt x="208761" y="2577467"/>
                  </a:cubicBezTo>
                  <a:cubicBezTo>
                    <a:pt x="507264" y="2768964"/>
                    <a:pt x="861820" y="2880503"/>
                    <a:pt x="1242600" y="2880503"/>
                  </a:cubicBezTo>
                  <a:cubicBezTo>
                    <a:pt x="2483341" y="2880503"/>
                    <a:pt x="3161696" y="1852692"/>
                    <a:pt x="3161696" y="961407"/>
                  </a:cubicBezTo>
                  <a:cubicBezTo>
                    <a:pt x="3161696" y="932299"/>
                    <a:pt x="3161026" y="903036"/>
                    <a:pt x="3159738" y="874185"/>
                  </a:cubicBezTo>
                  <a:cubicBezTo>
                    <a:pt x="3291525" y="779029"/>
                    <a:pt x="3405898" y="660380"/>
                    <a:pt x="3496263" y="525193"/>
                  </a:cubicBezTo>
                  <a:close/>
                </a:path>
              </a:pathLst>
            </a:custGeom>
            <a:solidFill>
              <a:schemeClr val="accent1"/>
            </a:solidFill>
            <a:ln w="5146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effectLst/>
                <a:uLnTx/>
                <a:uFillTx/>
                <a:latin typeface="Segoe UI"/>
                <a:ea typeface="+mn-ea"/>
                <a:cs typeface="+mn-cs"/>
              </a:endParaRPr>
            </a:p>
          </p:txBody>
        </p:sp>
        <p:sp>
          <p:nvSpPr>
            <p:cNvPr id="12" name="Rectangle 11">
              <a:extLst>
                <a:ext uri="{FF2B5EF4-FFF2-40B4-BE49-F238E27FC236}">
                  <a16:creationId xmlns:a16="http://schemas.microsoft.com/office/drawing/2014/main" id="{28182540-3137-4AEC-98AE-E0736E3F13D3}"/>
                </a:ext>
              </a:extLst>
            </p:cNvPr>
            <p:cNvSpPr/>
            <p:nvPr/>
          </p:nvSpPr>
          <p:spPr>
            <a:xfrm>
              <a:off x="8005827" y="385674"/>
              <a:ext cx="3941697" cy="1015663"/>
            </a:xfrm>
            <a:prstGeom prst="rect">
              <a:avLst/>
            </a:prstGeom>
          </p:spPr>
          <p:txBody>
            <a:bodyPr wrap="square">
              <a:spAutoFit/>
            </a:bodyPr>
            <a:lstStyle/>
            <a:p>
              <a:pPr marL="0" marR="0" lvl="0" indent="0" algn="r" defTabSz="878559" rtl="0" eaLnBrk="1" fontAlgn="auto" latinLnBrk="0" hangingPunct="1">
                <a:lnSpc>
                  <a:spcPct val="100000"/>
                </a:lnSpc>
                <a:spcBef>
                  <a:spcPts val="0"/>
                </a:spcBef>
                <a:spcAft>
                  <a:spcPts val="0"/>
                </a:spcAft>
                <a:buClrTx/>
                <a:buSzTx/>
                <a:buFontTx/>
                <a:buNone/>
                <a:tabLst/>
                <a:defRPr/>
              </a:pPr>
              <a:r>
                <a:rPr kumimoji="0" lang="en-US" sz="6000" b="0" i="0" u="none" strike="noStrike" kern="0" cap="none" spc="-48" normalizeH="0" baseline="0" noProof="0">
                  <a:ln>
                    <a:noFill/>
                  </a:ln>
                  <a:effectLst/>
                  <a:uLnTx/>
                  <a:uFillTx/>
                  <a:latin typeface="Segoe UI"/>
                  <a:ea typeface="+mn-ea"/>
                  <a:cs typeface="Segoe UI Semibold" panose="020B0702040204020203" pitchFamily="34" charset="0"/>
                </a:rPr>
                <a:t>@</a:t>
              </a:r>
              <a:r>
                <a:rPr kumimoji="0" lang="en-US" sz="6000" b="1" i="0" u="none" strike="noStrike" kern="0" cap="none" spc="-48" normalizeH="0" baseline="0" noProof="0">
                  <a:ln>
                    <a:noFill/>
                  </a:ln>
                  <a:effectLst/>
                  <a:uLnTx/>
                  <a:uFillTx/>
                  <a:latin typeface="Segoe UI Semibold" panose="020B0702040204020203" pitchFamily="34" charset="0"/>
                  <a:ea typeface="+mn-ea"/>
                  <a:cs typeface="Segoe UI Semibold" panose="020B0702040204020203" pitchFamily="34" charset="0"/>
                </a:rPr>
                <a:t>AzureAD</a:t>
              </a:r>
            </a:p>
          </p:txBody>
        </p:sp>
      </p:grpSp>
    </p:spTree>
    <p:extLst>
      <p:ext uri="{BB962C8B-B14F-4D97-AF65-F5344CB8AC3E}">
        <p14:creationId xmlns:p14="http://schemas.microsoft.com/office/powerpoint/2010/main" val="27920001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710ED8-20F8-4A44-890D-9CC3F7AB09B8}"/>
              </a:ext>
            </a:extLst>
          </p:cNvPr>
          <p:cNvSpPr/>
          <p:nvPr/>
        </p:nvSpPr>
        <p:spPr>
          <a:xfrm>
            <a:off x="0" y="1082180"/>
            <a:ext cx="12192000" cy="1317071"/>
          </a:xfrm>
          <a:prstGeom prst="rect">
            <a:avLst/>
          </a:prstGeom>
          <a:solidFill>
            <a:srgbClr val="5059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D464D67C-B847-4060-8EE5-8CCC0BE57934}"/>
              </a:ext>
            </a:extLst>
          </p:cNvPr>
          <p:cNvSpPr txBox="1">
            <a:spLocks/>
          </p:cNvSpPr>
          <p:nvPr/>
        </p:nvSpPr>
        <p:spPr>
          <a:xfrm>
            <a:off x="588263" y="1243022"/>
            <a:ext cx="10904654" cy="144136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spc="-50">
                <a:solidFill>
                  <a:schemeClr val="bg1"/>
                </a:solidFill>
                <a:latin typeface="Segoe UI Semibold" panose="020B0702040204020203" pitchFamily="34" charset="0"/>
                <a:cs typeface="Segoe UI Semibold" panose="020B0702040204020203" pitchFamily="34" charset="0"/>
              </a:rPr>
              <a:t>Check out all Microsoft Firstline Sessions</a:t>
            </a:r>
          </a:p>
          <a:p>
            <a:pPr algn="l"/>
            <a:r>
              <a:rPr lang="en-US" sz="2800" b="1">
                <a:solidFill>
                  <a:schemeClr val="bg1"/>
                </a:solidFill>
                <a:latin typeface="Segoe UI Semibold" panose="020B0702040204020203" pitchFamily="34" charset="0"/>
                <a:cs typeface="Segoe UI Semibold" panose="020B0702040204020203" pitchFamily="34" charset="0"/>
              </a:rPr>
              <a:t>aka.ms/</a:t>
            </a:r>
            <a:r>
              <a:rPr lang="en-US" sz="2800" b="1" err="1">
                <a:solidFill>
                  <a:schemeClr val="bg1"/>
                </a:solidFill>
                <a:latin typeface="Segoe UI Semibold" panose="020B0702040204020203" pitchFamily="34" charset="0"/>
                <a:cs typeface="Segoe UI Semibold" panose="020B0702040204020203" pitchFamily="34" charset="0"/>
              </a:rPr>
              <a:t>FirstlineSessions</a:t>
            </a:r>
            <a:endParaRPr lang="en-US" sz="2800" b="1">
              <a:solidFill>
                <a:schemeClr val="bg1"/>
              </a:solidFill>
              <a:latin typeface="Segoe UI Semibold" panose="020B0702040204020203" pitchFamily="34" charset="0"/>
              <a:cs typeface="Segoe UI Semibold" panose="020B0702040204020203" pitchFamily="34" charset="0"/>
            </a:endParaRPr>
          </a:p>
          <a:p>
            <a:pPr algn="l"/>
            <a:endParaRPr lang="en-US" sz="2800" b="1" spc="-50">
              <a:solidFill>
                <a:schemeClr val="tx1"/>
              </a:solidFill>
              <a:latin typeface="Segoe UI Semibold" panose="020B0702040204020203" pitchFamily="34" charset="0"/>
              <a:cs typeface="Segoe UI Semibold" panose="020B0702040204020203" pitchFamily="34" charset="0"/>
            </a:endParaRPr>
          </a:p>
        </p:txBody>
      </p:sp>
      <p:sp>
        <p:nvSpPr>
          <p:cNvPr id="6" name="Title 5">
            <a:extLst>
              <a:ext uri="{FF2B5EF4-FFF2-40B4-BE49-F238E27FC236}">
                <a16:creationId xmlns:a16="http://schemas.microsoft.com/office/drawing/2014/main" id="{47A11A4A-CD80-453D-BC2A-AB000FE4198E}"/>
              </a:ext>
            </a:extLst>
          </p:cNvPr>
          <p:cNvSpPr txBox="1">
            <a:spLocks/>
          </p:cNvSpPr>
          <p:nvPr/>
        </p:nvSpPr>
        <p:spPr>
          <a:xfrm>
            <a:off x="588263" y="457200"/>
            <a:ext cx="11018520" cy="55399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latin typeface="Segoe UI Semibold" panose="020B0702040204020203" pitchFamily="34" charset="0"/>
                <a:cs typeface="Segoe UI Semibold" panose="020B0702040204020203" pitchFamily="34" charset="0"/>
              </a:rPr>
              <a:t>Additional Ignite Sessions</a:t>
            </a:r>
          </a:p>
        </p:txBody>
      </p:sp>
      <p:sp>
        <p:nvSpPr>
          <p:cNvPr id="7" name="Text Placeholder 4">
            <a:extLst>
              <a:ext uri="{FF2B5EF4-FFF2-40B4-BE49-F238E27FC236}">
                <a16:creationId xmlns:a16="http://schemas.microsoft.com/office/drawing/2014/main" id="{60204805-21CD-47A0-B12F-47451A4C2345}"/>
              </a:ext>
            </a:extLst>
          </p:cNvPr>
          <p:cNvSpPr txBox="1">
            <a:spLocks/>
          </p:cNvSpPr>
          <p:nvPr/>
        </p:nvSpPr>
        <p:spPr>
          <a:xfrm>
            <a:off x="0" y="74645"/>
            <a:ext cx="12192000" cy="660895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2800" spc="-50" dirty="0">
              <a:solidFill>
                <a:schemeClr val="tx1"/>
              </a:solidFill>
              <a:latin typeface="Segoe UI Semibold" panose="020B0702040204020203" pitchFamily="34" charset="0"/>
              <a:cs typeface="Segoe UI Semibold" panose="020B0702040204020203" pitchFamily="34" charset="0"/>
            </a:endParaRPr>
          </a:p>
          <a:p>
            <a:pPr algn="l"/>
            <a:endParaRPr lang="en-US" sz="2800" spc="-50" dirty="0">
              <a:solidFill>
                <a:schemeClr val="tx1"/>
              </a:solidFill>
              <a:latin typeface="Segoe UI Semibold" panose="020B0702040204020203" pitchFamily="34" charset="0"/>
              <a:cs typeface="Segoe UI Semibold" panose="020B0702040204020203" pitchFamily="34" charset="0"/>
            </a:endParaRPr>
          </a:p>
          <a:p>
            <a:pPr algn="l"/>
            <a:endParaRPr lang="en-US" sz="2800" spc="-50" dirty="0">
              <a:solidFill>
                <a:schemeClr val="tx1"/>
              </a:solidFill>
              <a:latin typeface="Segoe UI Semibold" panose="020B0702040204020203" pitchFamily="34" charset="0"/>
              <a:cs typeface="Segoe UI Semibold" panose="020B0702040204020203" pitchFamily="34" charset="0"/>
            </a:endParaRPr>
          </a:p>
          <a:p>
            <a:pPr algn="l"/>
            <a:endParaRPr lang="en-US" sz="2800" spc="-50" dirty="0">
              <a:solidFill>
                <a:schemeClr val="tx1"/>
              </a:solidFill>
              <a:latin typeface="Segoe UI Semibold" panose="020B0702040204020203" pitchFamily="34" charset="0"/>
              <a:cs typeface="Segoe UI Semibold" panose="020B0702040204020203" pitchFamily="34" charset="0"/>
            </a:endParaRPr>
          </a:p>
          <a:p>
            <a:pPr algn="l"/>
            <a:endParaRPr lang="en-US" sz="2800" spc="-50" dirty="0">
              <a:solidFill>
                <a:schemeClr val="tx1"/>
              </a:solidFill>
              <a:latin typeface="Segoe UI Semibold" panose="020B0702040204020203" pitchFamily="34" charset="0"/>
              <a:cs typeface="Segoe UI Semibold" panose="020B0702040204020203" pitchFamily="34" charset="0"/>
            </a:endParaRPr>
          </a:p>
          <a:p>
            <a:pPr marL="688975" indent="-342900" algn="l"/>
            <a:r>
              <a:rPr lang="en-US" sz="2800" spc="-50" dirty="0">
                <a:solidFill>
                  <a:schemeClr val="tx1"/>
                </a:solidFill>
                <a:latin typeface="Segoe UI Semibold" panose="020B0702040204020203" pitchFamily="34" charset="0"/>
                <a:cs typeface="Segoe UI Semibold" panose="020B0702040204020203" pitchFamily="34" charset="0"/>
              </a:rPr>
              <a:t>Watch related sessions:</a:t>
            </a:r>
          </a:p>
          <a:p>
            <a:pPr marL="688975" indent="-342900" algn="l" rtl="0" fontAlgn="t">
              <a:buFont typeface="Arial" panose="020B0604020202020204" pitchFamily="34" charset="0"/>
              <a:buChar char="•"/>
            </a:pPr>
            <a:r>
              <a:rPr lang="en-US" sz="1800" spc="-50" dirty="0">
                <a:solidFill>
                  <a:srgbClr val="0070C0"/>
                </a:solidFill>
                <a:latin typeface="+mj-lt"/>
                <a:cs typeface="Segoe UI Semibold" panose="020B0702040204020203" pitchFamily="34" charset="0"/>
              </a:rPr>
              <a:t>aka.ms/DB152 -</a:t>
            </a:r>
            <a:r>
              <a:rPr lang="en-US" sz="1800" spc="-50" dirty="0">
                <a:solidFill>
                  <a:schemeClr val="tx1"/>
                </a:solidFill>
                <a:latin typeface="+mj-lt"/>
                <a:cs typeface="Segoe UI Semibold" panose="020B0702040204020203" pitchFamily="34" charset="0"/>
              </a:rPr>
              <a:t> Digitally Transform an Essential Part of your Organization, the Firstline Workforce</a:t>
            </a:r>
          </a:p>
          <a:p>
            <a:pPr marL="688975" indent="-342900" algn="l" rtl="0" fontAlgn="t">
              <a:buFont typeface="Arial" panose="020B0604020202020204" pitchFamily="34" charset="0"/>
              <a:buChar char="•"/>
            </a:pPr>
            <a:r>
              <a:rPr lang="en-US" sz="1800" spc="-50" dirty="0">
                <a:solidFill>
                  <a:srgbClr val="0070C0"/>
                </a:solidFill>
                <a:latin typeface="+mj-lt"/>
                <a:cs typeface="Segoe UI Semibold" panose="020B0702040204020203" pitchFamily="34" charset="0"/>
              </a:rPr>
              <a:t>aka.ms/OD258 </a:t>
            </a:r>
            <a:r>
              <a:rPr lang="en-US" sz="1800" spc="-50" dirty="0">
                <a:solidFill>
                  <a:schemeClr val="tx1"/>
                </a:solidFill>
                <a:latin typeface="+mj-lt"/>
                <a:cs typeface="Segoe UI Semibold" panose="020B0702040204020203" pitchFamily="34" charset="0"/>
              </a:rPr>
              <a:t>- Enable Business Continuity for your Firstline Workforce with Microsoft Teams</a:t>
            </a:r>
            <a:r>
              <a:rPr lang="en-US" sz="1800" u="none" strike="noStrike" dirty="0">
                <a:solidFill>
                  <a:schemeClr val="tx1"/>
                </a:solidFill>
                <a:effectLst/>
                <a:latin typeface="+mj-lt"/>
              </a:rPr>
              <a:t> </a:t>
            </a:r>
            <a:endParaRPr lang="en-US" sz="1800" i="0" u="none" strike="noStrike" dirty="0">
              <a:solidFill>
                <a:schemeClr val="tx1"/>
              </a:solidFill>
              <a:effectLst/>
              <a:latin typeface="+mj-lt"/>
            </a:endParaRPr>
          </a:p>
          <a:p>
            <a:pPr marL="688975" indent="-342900" algn="l" fontAlgn="t">
              <a:buFont typeface="Arial" panose="020B0604020202020204" pitchFamily="34" charset="0"/>
              <a:buChar char="•"/>
            </a:pPr>
            <a:r>
              <a:rPr lang="en-US" sz="1800" spc="-50" dirty="0">
                <a:solidFill>
                  <a:srgbClr val="0070C0"/>
                </a:solidFill>
                <a:latin typeface="+mj-lt"/>
                <a:cs typeface="Segoe UI Semibold" panose="020B0702040204020203" pitchFamily="34" charset="0"/>
              </a:rPr>
              <a:t>aka.ms/PR114 </a:t>
            </a:r>
            <a:r>
              <a:rPr lang="en-US" sz="1800" spc="-50" dirty="0">
                <a:solidFill>
                  <a:schemeClr val="tx1"/>
                </a:solidFill>
                <a:latin typeface="+mj-lt"/>
                <a:cs typeface="Segoe UI Semibold" panose="020B0702040204020203" pitchFamily="34" charset="0"/>
              </a:rPr>
              <a:t>- </a:t>
            </a:r>
            <a:r>
              <a:rPr lang="en-US" sz="1800" u="none" strike="noStrike" dirty="0">
                <a:solidFill>
                  <a:schemeClr val="tx1"/>
                </a:solidFill>
                <a:effectLst/>
                <a:latin typeface="+mj-lt"/>
              </a:rPr>
              <a:t>Deploy and Manage Teams Enabled Devices to Meet the Diverse Needs of Firstline Workforce</a:t>
            </a:r>
            <a:endParaRPr lang="en-US" sz="1800" i="0" u="none" strike="noStrike" dirty="0">
              <a:solidFill>
                <a:schemeClr val="tx1"/>
              </a:solidFill>
              <a:effectLst/>
              <a:latin typeface="+mj-lt"/>
            </a:endParaRPr>
          </a:p>
          <a:p>
            <a:pPr marL="688975" indent="-342900" algn="l" fontAlgn="t">
              <a:buFont typeface="Arial" panose="020B0604020202020204" pitchFamily="34" charset="0"/>
              <a:buChar char="•"/>
            </a:pPr>
            <a:r>
              <a:rPr lang="en-US" sz="1800" spc="-50" dirty="0">
                <a:solidFill>
                  <a:srgbClr val="0070C0"/>
                </a:solidFill>
                <a:latin typeface="+mj-lt"/>
                <a:cs typeface="Segoe UI Semibold" panose="020B0702040204020203" pitchFamily="34" charset="0"/>
              </a:rPr>
              <a:t>aka.ms/PR115 </a:t>
            </a:r>
            <a:r>
              <a:rPr lang="en-US" sz="1800" spc="-50" dirty="0">
                <a:solidFill>
                  <a:schemeClr val="tx1"/>
                </a:solidFill>
                <a:latin typeface="+mj-lt"/>
                <a:cs typeface="Segoe UI Semibold" panose="020B0702040204020203" pitchFamily="34" charset="0"/>
              </a:rPr>
              <a:t>- </a:t>
            </a:r>
            <a:r>
              <a:rPr lang="en-US" sz="1800" u="none" strike="noStrike" dirty="0">
                <a:solidFill>
                  <a:schemeClr val="tx1"/>
                </a:solidFill>
                <a:effectLst/>
                <a:latin typeface="+mj-lt"/>
              </a:rPr>
              <a:t>Manage Distributed Firstline Workforces with Capabilities in the Microsoft 365 Admin Center</a:t>
            </a:r>
            <a:endParaRPr lang="en-US" sz="1800" i="0" u="none" strike="noStrike" dirty="0">
              <a:solidFill>
                <a:schemeClr val="tx1"/>
              </a:solidFill>
              <a:effectLst/>
              <a:latin typeface="+mj-lt"/>
            </a:endParaRPr>
          </a:p>
          <a:p>
            <a:pPr marL="688975" indent="-342900" algn="l" rtl="0" fontAlgn="t">
              <a:buFont typeface="Arial" panose="020B0604020202020204" pitchFamily="34" charset="0"/>
              <a:buChar char="•"/>
            </a:pPr>
            <a:r>
              <a:rPr lang="en-US" sz="1800" spc="-50" dirty="0">
                <a:solidFill>
                  <a:srgbClr val="0070C0"/>
                </a:solidFill>
                <a:latin typeface="+mj-lt"/>
                <a:cs typeface="Segoe UI Semibold" panose="020B0702040204020203" pitchFamily="34" charset="0"/>
              </a:rPr>
              <a:t>aka.ms/PR151 </a:t>
            </a:r>
            <a:r>
              <a:rPr lang="en-US" sz="1800" spc="-50" dirty="0">
                <a:solidFill>
                  <a:schemeClr val="tx1"/>
                </a:solidFill>
                <a:latin typeface="+mj-lt"/>
                <a:cs typeface="Segoe UI Semibold" panose="020B0702040204020203" pitchFamily="34" charset="0"/>
              </a:rPr>
              <a:t>- </a:t>
            </a:r>
            <a:r>
              <a:rPr lang="en-US" sz="1800" u="none" strike="noStrike" dirty="0">
                <a:solidFill>
                  <a:schemeClr val="tx1"/>
                </a:solidFill>
                <a:effectLst/>
                <a:latin typeface="+mj-lt"/>
              </a:rPr>
              <a:t>Empowering your Diverse Firstline Workforce with Inclusive Technology</a:t>
            </a:r>
          </a:p>
          <a:p>
            <a:pPr marL="688975" indent="-342900" algn="l" rtl="0" fontAlgn="t">
              <a:buFont typeface="Arial" panose="020B0604020202020204" pitchFamily="34" charset="0"/>
              <a:buChar char="•"/>
            </a:pPr>
            <a:r>
              <a:rPr lang="en-US" sz="1800" spc="-50" dirty="0">
                <a:solidFill>
                  <a:srgbClr val="0070C0"/>
                </a:solidFill>
                <a:latin typeface="+mj-lt"/>
                <a:cs typeface="Segoe UI Semibold" panose="020B0702040204020203" pitchFamily="34" charset="0"/>
              </a:rPr>
              <a:t>aka.ms/PR152 </a:t>
            </a:r>
            <a:r>
              <a:rPr lang="en-US" sz="1800" spc="-50" dirty="0">
                <a:solidFill>
                  <a:schemeClr val="tx1"/>
                </a:solidFill>
                <a:latin typeface="+mj-lt"/>
                <a:cs typeface="Segoe UI Semibold" panose="020B0702040204020203" pitchFamily="34" charset="0"/>
              </a:rPr>
              <a:t>- </a:t>
            </a:r>
            <a:r>
              <a:rPr lang="en-US" sz="1800" u="none" strike="noStrike" dirty="0">
                <a:solidFill>
                  <a:schemeClr val="tx1"/>
                </a:solidFill>
                <a:effectLst/>
                <a:latin typeface="+mj-lt"/>
              </a:rPr>
              <a:t>Simplify your Firstline Work with Low-Code Solutions in Teams​</a:t>
            </a:r>
            <a:endParaRPr lang="en-US" sz="1800" i="0" u="none" strike="noStrike" dirty="0">
              <a:solidFill>
                <a:schemeClr val="tx1"/>
              </a:solidFill>
              <a:effectLst/>
              <a:latin typeface="+mj-lt"/>
            </a:endParaRPr>
          </a:p>
        </p:txBody>
      </p:sp>
    </p:spTree>
    <p:extLst>
      <p:ext uri="{BB962C8B-B14F-4D97-AF65-F5344CB8AC3E}">
        <p14:creationId xmlns:p14="http://schemas.microsoft.com/office/powerpoint/2010/main" val="1226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BD3B64-79AA-495C-91F4-A7315B6F0BEB}"/>
              </a:ext>
            </a:extLst>
          </p:cNvPr>
          <p:cNvSpPr txBox="1">
            <a:spLocks/>
          </p:cNvSpPr>
          <p:nvPr/>
        </p:nvSpPr>
        <p:spPr>
          <a:xfrm>
            <a:off x="9733401" y="5905870"/>
            <a:ext cx="4524423" cy="338554"/>
          </a:xfrm>
          <a:prstGeom prst="rect">
            <a:avLst/>
          </a:prstGeom>
        </p:spPr>
        <p:style>
          <a:lnRef idx="0">
            <a:scrgbClr r="0" g="0" b="0"/>
          </a:lnRef>
          <a:fillRef idx="0">
            <a:scrgbClr r="0" g="0" b="0"/>
          </a:fillRef>
          <a:effectRef idx="0">
            <a:scrgbClr r="0" g="0" b="0"/>
          </a:effectRef>
          <a:fontRef idx="major"/>
        </p:style>
        <p:txBody>
          <a:bodyPr/>
          <a:lstStyle>
            <a:lvl1pPr marL="347125" algn="l" defTabSz="607469" rtl="0" eaLnBrk="1" fontAlgn="base" hangingPunct="1">
              <a:spcBef>
                <a:spcPct val="20000"/>
              </a:spcBef>
              <a:spcAft>
                <a:spcPct val="0"/>
              </a:spcAft>
              <a:buFont typeface="Wingdings" pitchFamily="2" charset="2"/>
              <a:tabLst>
                <a:tab pos="1062540" algn="l"/>
              </a:tabLst>
              <a:defRPr sz="2667" kern="1200" baseline="0">
                <a:solidFill>
                  <a:srgbClr val="00163F"/>
                </a:solidFill>
                <a:latin typeface="Arial" panose="020B0604020202020204" pitchFamily="34" charset="0"/>
                <a:ea typeface="ＭＳ Ｐゴシック" charset="0"/>
                <a:cs typeface="Helvetica Neue Light"/>
              </a:defRPr>
            </a:lvl1pPr>
            <a:lvl2pPr marL="1024441" algn="l" defTabSz="607469" rtl="0" eaLnBrk="1" fontAlgn="base" hangingPunct="1">
              <a:spcBef>
                <a:spcPct val="20000"/>
              </a:spcBef>
              <a:spcAft>
                <a:spcPct val="0"/>
              </a:spcAft>
              <a:buFont typeface="Arial" panose="020B0604020202020204" pitchFamily="34" charset="0"/>
              <a:defRPr kern="1200" baseline="0">
                <a:solidFill>
                  <a:srgbClr val="00163F"/>
                </a:solidFill>
                <a:latin typeface="Arial" panose="020B0604020202020204" pitchFamily="34" charset="0"/>
                <a:ea typeface="ＭＳ Ｐゴシック" charset="0"/>
                <a:cs typeface="Helvetica Neue Light"/>
              </a:defRPr>
            </a:lvl2pPr>
            <a:lvl3pPr marL="1494329" algn="l" defTabSz="607469" rtl="0" eaLnBrk="1" fontAlgn="base" hangingPunct="1">
              <a:spcBef>
                <a:spcPct val="20000"/>
              </a:spcBef>
              <a:spcAft>
                <a:spcPct val="0"/>
              </a:spcAft>
              <a:buSzPct val="100000"/>
              <a:buFont typeface="Lucida Grande" panose="020B0600040502020204" pitchFamily="34" charset="0"/>
              <a:defRPr sz="2133" kern="1200" baseline="0">
                <a:solidFill>
                  <a:srgbClr val="00163F"/>
                </a:solidFill>
                <a:latin typeface="Arial" panose="020B0604020202020204" pitchFamily="34" charset="0"/>
                <a:ea typeface="ＭＳ Ｐゴシック" charset="0"/>
                <a:cs typeface="Helvetica Neue Light"/>
              </a:defRPr>
            </a:lvl3pPr>
            <a:lvl4pPr marL="1826638" algn="l" defTabSz="607469" rtl="0" eaLnBrk="1" fontAlgn="base" hangingPunct="1">
              <a:spcBef>
                <a:spcPct val="20000"/>
              </a:spcBef>
              <a:spcAft>
                <a:spcPct val="0"/>
              </a:spcAft>
              <a:buFont typeface="Lucida Grande" panose="020B0600040502020204" pitchFamily="34" charset="0"/>
              <a:defRPr sz="1867" kern="1200" baseline="0">
                <a:solidFill>
                  <a:srgbClr val="00163F"/>
                </a:solidFill>
                <a:latin typeface="Arial" panose="020B0604020202020204" pitchFamily="34" charset="0"/>
                <a:ea typeface="ＭＳ Ｐゴシック" charset="0"/>
                <a:cs typeface="Helvetica Neue Light"/>
              </a:defRPr>
            </a:lvl4pPr>
            <a:lvl5pPr marL="2436223" algn="l" defTabSz="607469" rtl="0" eaLnBrk="1" fontAlgn="base" hangingPunct="1">
              <a:spcBef>
                <a:spcPct val="20000"/>
              </a:spcBef>
              <a:spcAft>
                <a:spcPct val="0"/>
              </a:spcAft>
              <a:buFont typeface="Arial" panose="020B0604020202020204" pitchFamily="34" charset="0"/>
              <a:defRPr sz="1867" kern="1200" baseline="0">
                <a:solidFill>
                  <a:srgbClr val="00163F"/>
                </a:solidFill>
                <a:latin typeface="Arial" panose="020B0604020202020204" pitchFamily="34" charset="0"/>
                <a:ea typeface="ＭＳ Ｐゴシック" charset="0"/>
                <a:cs typeface="Helvetica Neue Light"/>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347125" marR="0" lvl="0" indent="0" algn="l" defTabSz="607469" rtl="0" eaLnBrk="1" fontAlgn="base" latinLnBrk="0" hangingPunct="1">
              <a:lnSpc>
                <a:spcPct val="100000"/>
              </a:lnSpc>
              <a:spcBef>
                <a:spcPct val="20000"/>
              </a:spcBef>
              <a:spcAft>
                <a:spcPct val="0"/>
              </a:spcAft>
              <a:buClrTx/>
              <a:buSzTx/>
              <a:buFont typeface="Wingdings" pitchFamily="2" charset="2"/>
              <a:buNone/>
              <a:tabLst>
                <a:tab pos="1062540" algn="l"/>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Steve Ball</a:t>
            </a:r>
          </a:p>
          <a:p>
            <a:pPr marL="347125" marR="0" lvl="0" indent="0" algn="l" defTabSz="607469" rtl="0" eaLnBrk="1" fontAlgn="base" latinLnBrk="0" hangingPunct="1">
              <a:lnSpc>
                <a:spcPct val="100000"/>
              </a:lnSpc>
              <a:spcBef>
                <a:spcPct val="20000"/>
              </a:spcBef>
              <a:spcAft>
                <a:spcPct val="0"/>
              </a:spcAft>
              <a:buClrTx/>
              <a:buSzTx/>
              <a:buFont typeface="Wingdings" pitchFamily="2" charset="2"/>
              <a:buNone/>
              <a:tabLst>
                <a:tab pos="1062540" algn="l"/>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pic>
        <p:nvPicPr>
          <p:cNvPr id="6" name="Picture 5" descr="A person looking at the camera&#10;&#10;Description automatically generated">
            <a:extLst>
              <a:ext uri="{FF2B5EF4-FFF2-40B4-BE49-F238E27FC236}">
                <a16:creationId xmlns:a16="http://schemas.microsoft.com/office/drawing/2014/main" id="{05228BF4-6FE6-4D37-97EC-ADADC9FAD2BA}"/>
              </a:ext>
            </a:extLst>
          </p:cNvPr>
          <p:cNvPicPr>
            <a:picLocks noChangeAspect="1"/>
          </p:cNvPicPr>
          <p:nvPr/>
        </p:nvPicPr>
        <p:blipFill rotWithShape="1">
          <a:blip r:embed="rId3"/>
          <a:srcRect l="1553" t="1552" r="1423" b="-19"/>
          <a:stretch/>
        </p:blipFill>
        <p:spPr>
          <a:xfrm>
            <a:off x="9010422" y="5659807"/>
            <a:ext cx="954977" cy="970454"/>
          </a:xfrm>
          <a:prstGeom prst="ellipse">
            <a:avLst/>
          </a:prstGeom>
          <a:ln w="19050">
            <a:solidFill>
              <a:srgbClr val="FFFFFF"/>
            </a:solidFill>
          </a:ln>
        </p:spPr>
        <p:style>
          <a:lnRef idx="0">
            <a:scrgbClr r="0" g="0" b="0"/>
          </a:lnRef>
          <a:fillRef idx="0">
            <a:scrgbClr r="0" g="0" b="0"/>
          </a:fillRef>
          <a:effectRef idx="0">
            <a:scrgbClr r="0" g="0" b="0"/>
          </a:effectRef>
          <a:fontRef idx="major"/>
        </p:style>
      </p:pic>
      <p:sp>
        <p:nvSpPr>
          <p:cNvPr id="8" name="Text Placeholder 4">
            <a:extLst>
              <a:ext uri="{FF2B5EF4-FFF2-40B4-BE49-F238E27FC236}">
                <a16:creationId xmlns:a16="http://schemas.microsoft.com/office/drawing/2014/main" id="{637449F5-7E36-4A38-AE60-FD880FB2F514}"/>
              </a:ext>
            </a:extLst>
          </p:cNvPr>
          <p:cNvSpPr txBox="1">
            <a:spLocks/>
          </p:cNvSpPr>
          <p:nvPr/>
        </p:nvSpPr>
        <p:spPr>
          <a:xfrm>
            <a:off x="9733401" y="4833601"/>
            <a:ext cx="4524423" cy="338554"/>
          </a:xfrm>
          <a:prstGeom prst="rect">
            <a:avLst/>
          </a:prstGeom>
        </p:spPr>
        <p:style>
          <a:lnRef idx="0">
            <a:scrgbClr r="0" g="0" b="0"/>
          </a:lnRef>
          <a:fillRef idx="0">
            <a:scrgbClr r="0" g="0" b="0"/>
          </a:fillRef>
          <a:effectRef idx="0">
            <a:scrgbClr r="0" g="0" b="0"/>
          </a:effectRef>
          <a:fontRef idx="major"/>
        </p:style>
        <p:txBody>
          <a:bodyPr/>
          <a:lstStyle>
            <a:lvl1pPr marL="347125" algn="l" defTabSz="607469" rtl="0" eaLnBrk="1" fontAlgn="base" hangingPunct="1">
              <a:spcBef>
                <a:spcPct val="20000"/>
              </a:spcBef>
              <a:spcAft>
                <a:spcPct val="0"/>
              </a:spcAft>
              <a:buFont typeface="Wingdings" pitchFamily="2" charset="2"/>
              <a:tabLst>
                <a:tab pos="1062540" algn="l"/>
              </a:tabLst>
              <a:defRPr sz="2667" kern="1200" baseline="0">
                <a:solidFill>
                  <a:srgbClr val="00163F"/>
                </a:solidFill>
                <a:latin typeface="Arial" panose="020B0604020202020204" pitchFamily="34" charset="0"/>
                <a:ea typeface="ＭＳ Ｐゴシック" charset="0"/>
                <a:cs typeface="Helvetica Neue Light"/>
              </a:defRPr>
            </a:lvl1pPr>
            <a:lvl2pPr marL="1024441" algn="l" defTabSz="607469" rtl="0" eaLnBrk="1" fontAlgn="base" hangingPunct="1">
              <a:spcBef>
                <a:spcPct val="20000"/>
              </a:spcBef>
              <a:spcAft>
                <a:spcPct val="0"/>
              </a:spcAft>
              <a:buFont typeface="Arial" panose="020B0604020202020204" pitchFamily="34" charset="0"/>
              <a:defRPr kern="1200" baseline="0">
                <a:solidFill>
                  <a:srgbClr val="00163F"/>
                </a:solidFill>
                <a:latin typeface="Arial" panose="020B0604020202020204" pitchFamily="34" charset="0"/>
                <a:ea typeface="ＭＳ Ｐゴシック" charset="0"/>
                <a:cs typeface="Helvetica Neue Light"/>
              </a:defRPr>
            </a:lvl2pPr>
            <a:lvl3pPr marL="1494329" algn="l" defTabSz="607469" rtl="0" eaLnBrk="1" fontAlgn="base" hangingPunct="1">
              <a:spcBef>
                <a:spcPct val="20000"/>
              </a:spcBef>
              <a:spcAft>
                <a:spcPct val="0"/>
              </a:spcAft>
              <a:buSzPct val="100000"/>
              <a:buFont typeface="Lucida Grande" panose="020B0600040502020204" pitchFamily="34" charset="0"/>
              <a:defRPr sz="2133" kern="1200" baseline="0">
                <a:solidFill>
                  <a:srgbClr val="00163F"/>
                </a:solidFill>
                <a:latin typeface="Arial" panose="020B0604020202020204" pitchFamily="34" charset="0"/>
                <a:ea typeface="ＭＳ Ｐゴシック" charset="0"/>
                <a:cs typeface="Helvetica Neue Light"/>
              </a:defRPr>
            </a:lvl3pPr>
            <a:lvl4pPr marL="1826638" algn="l" defTabSz="607469" rtl="0" eaLnBrk="1" fontAlgn="base" hangingPunct="1">
              <a:spcBef>
                <a:spcPct val="20000"/>
              </a:spcBef>
              <a:spcAft>
                <a:spcPct val="0"/>
              </a:spcAft>
              <a:buFont typeface="Lucida Grande" panose="020B0600040502020204" pitchFamily="34" charset="0"/>
              <a:defRPr sz="1867" kern="1200" baseline="0">
                <a:solidFill>
                  <a:srgbClr val="00163F"/>
                </a:solidFill>
                <a:latin typeface="Arial" panose="020B0604020202020204" pitchFamily="34" charset="0"/>
                <a:ea typeface="ＭＳ Ｐゴシック" charset="0"/>
                <a:cs typeface="Helvetica Neue Light"/>
              </a:defRPr>
            </a:lvl4pPr>
            <a:lvl5pPr marL="2436223" algn="l" defTabSz="607469" rtl="0" eaLnBrk="1" fontAlgn="base" hangingPunct="1">
              <a:spcBef>
                <a:spcPct val="20000"/>
              </a:spcBef>
              <a:spcAft>
                <a:spcPct val="0"/>
              </a:spcAft>
              <a:buFont typeface="Arial" panose="020B0604020202020204" pitchFamily="34" charset="0"/>
              <a:defRPr sz="1867" kern="1200" baseline="0">
                <a:solidFill>
                  <a:srgbClr val="00163F"/>
                </a:solidFill>
                <a:latin typeface="Arial" panose="020B0604020202020204" pitchFamily="34" charset="0"/>
                <a:ea typeface="ＭＳ Ｐゴシック" charset="0"/>
                <a:cs typeface="Helvetica Neue Light"/>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347125" marR="0" lvl="0" indent="0" algn="l" defTabSz="607469" rtl="0" eaLnBrk="1" fontAlgn="base" latinLnBrk="0" hangingPunct="1">
              <a:lnSpc>
                <a:spcPct val="100000"/>
              </a:lnSpc>
              <a:spcBef>
                <a:spcPct val="20000"/>
              </a:spcBef>
              <a:spcAft>
                <a:spcPct val="0"/>
              </a:spcAft>
              <a:buClrTx/>
              <a:buSzTx/>
              <a:buFont typeface="Wingdings" pitchFamily="2" charset="2"/>
              <a:buNone/>
              <a:tabLst>
                <a:tab pos="1062540" algn="l"/>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Rachel Teller</a:t>
            </a:r>
          </a:p>
        </p:txBody>
      </p:sp>
      <p:pic>
        <p:nvPicPr>
          <p:cNvPr id="3" name="Picture 2">
            <a:extLst>
              <a:ext uri="{FF2B5EF4-FFF2-40B4-BE49-F238E27FC236}">
                <a16:creationId xmlns:a16="http://schemas.microsoft.com/office/drawing/2014/main" id="{9B61A604-A134-4816-88FA-EDC01A455ED9}"/>
              </a:ext>
            </a:extLst>
          </p:cNvPr>
          <p:cNvPicPr>
            <a:picLocks noChangeAspect="1"/>
          </p:cNvPicPr>
          <p:nvPr/>
        </p:nvPicPr>
        <p:blipFill>
          <a:blip r:embed="rId4"/>
          <a:stretch>
            <a:fillRect/>
          </a:stretch>
        </p:blipFill>
        <p:spPr>
          <a:xfrm>
            <a:off x="8861927" y="4354440"/>
            <a:ext cx="1103472" cy="1115665"/>
          </a:xfrm>
          <a:prstGeom prst="rect">
            <a:avLst/>
          </a:prstGeom>
        </p:spPr>
      </p:pic>
      <p:sp>
        <p:nvSpPr>
          <p:cNvPr id="10" name="Title 2">
            <a:extLst>
              <a:ext uri="{FF2B5EF4-FFF2-40B4-BE49-F238E27FC236}">
                <a16:creationId xmlns:a16="http://schemas.microsoft.com/office/drawing/2014/main" id="{48F7E8C3-48E2-4344-84B6-1F4AB25F7FC1}"/>
              </a:ext>
            </a:extLst>
          </p:cNvPr>
          <p:cNvSpPr>
            <a:spLocks noGrp="1"/>
          </p:cNvSpPr>
          <p:nvPr>
            <p:ph type="title"/>
          </p:nvPr>
        </p:nvSpPr>
        <p:spPr>
          <a:xfrm>
            <a:off x="691234" y="4649988"/>
            <a:ext cx="9144000" cy="498598"/>
          </a:xfrm>
        </p:spPr>
        <p:txBody>
          <a:bodyPr/>
          <a:lstStyle/>
          <a:p>
            <a:r>
              <a:rPr lang="en-US" dirty="0">
                <a:cs typeface="Segoe UI"/>
              </a:rPr>
              <a:t>Thank you!!!</a:t>
            </a:r>
            <a:endParaRPr lang="en-US" dirty="0"/>
          </a:p>
        </p:txBody>
      </p:sp>
    </p:spTree>
    <p:extLst>
      <p:ext uri="{BB962C8B-B14F-4D97-AF65-F5344CB8AC3E}">
        <p14:creationId xmlns:p14="http://schemas.microsoft.com/office/powerpoint/2010/main" val="1299738745"/>
      </p:ext>
    </p:extLst>
  </p:cSld>
  <p:clrMapOvr>
    <a:masterClrMapping/>
  </p:clrMapOvr>
  <p:transition advTm="31705">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A5AEC2C4-2E92-FA4C-9C8D-0B6823946AC7}"/>
              </a:ext>
            </a:extLst>
          </p:cNvPr>
          <p:cNvSpPr>
            <a:spLocks noChangeArrowheads="1"/>
          </p:cNvSpPr>
          <p:nvPr/>
        </p:nvSpPr>
        <p:spPr bwMode="auto">
          <a:xfrm>
            <a:off x="4477022" y="2115465"/>
            <a:ext cx="3368946" cy="3368949"/>
          </a:xfrm>
          <a:prstGeom prst="ellipse">
            <a:avLst/>
          </a:prstGeom>
          <a:solidFill>
            <a:sysClr val="window" lastClr="FFFFFF">
              <a:lumMod val="65000"/>
              <a:alpha val="20000"/>
            </a:sysClr>
          </a:solidFill>
          <a:ln>
            <a:noFill/>
          </a:ln>
        </p:spPr>
        <p:txBody>
          <a:bodyPr vert="horz" wrap="square" lIns="61704" tIns="30852" rIns="61704" bIns="3085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 16">
            <a:extLst>
              <a:ext uri="{FF2B5EF4-FFF2-40B4-BE49-F238E27FC236}">
                <a16:creationId xmlns:a16="http://schemas.microsoft.com/office/drawing/2014/main" id="{765A0884-B7F5-9140-87B7-62DECED3DC9B}"/>
              </a:ext>
            </a:extLst>
          </p:cNvPr>
          <p:cNvSpPr>
            <a:spLocks noChangeArrowheads="1"/>
          </p:cNvSpPr>
          <p:nvPr/>
        </p:nvSpPr>
        <p:spPr bwMode="auto">
          <a:xfrm>
            <a:off x="4196236" y="1834679"/>
            <a:ext cx="3930518" cy="3930523"/>
          </a:xfrm>
          <a:prstGeom prst="ellipse">
            <a:avLst/>
          </a:prstGeom>
          <a:noFill/>
          <a:ln>
            <a:solidFill>
              <a:sysClr val="window" lastClr="FFFFFF">
                <a:lumMod val="65000"/>
                <a:alpha val="50000"/>
              </a:sysClr>
            </a:solidFill>
            <a:prstDash val="dash"/>
          </a:ln>
        </p:spPr>
        <p:txBody>
          <a:bodyPr vert="horz" wrap="square" lIns="61704" tIns="30852" rIns="61704" bIns="3085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8" name="Oval 17">
            <a:extLst>
              <a:ext uri="{FF2B5EF4-FFF2-40B4-BE49-F238E27FC236}">
                <a16:creationId xmlns:a16="http://schemas.microsoft.com/office/drawing/2014/main" id="{81AD251E-9C38-7A4E-A640-92ECBAB8A783}"/>
              </a:ext>
            </a:extLst>
          </p:cNvPr>
          <p:cNvSpPr>
            <a:spLocks noChangeArrowheads="1"/>
          </p:cNvSpPr>
          <p:nvPr/>
        </p:nvSpPr>
        <p:spPr bwMode="auto">
          <a:xfrm>
            <a:off x="3945263" y="1583703"/>
            <a:ext cx="4432467" cy="4432473"/>
          </a:xfrm>
          <a:prstGeom prst="ellipse">
            <a:avLst/>
          </a:prstGeom>
          <a:noFill/>
          <a:ln>
            <a:solidFill>
              <a:sysClr val="window" lastClr="FFFFFF">
                <a:lumMod val="65000"/>
                <a:alpha val="50000"/>
              </a:sysClr>
            </a:solidFill>
          </a:ln>
        </p:spPr>
        <p:txBody>
          <a:bodyPr vert="horz" wrap="square" lIns="61704" tIns="30852" rIns="61704" bIns="3085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0A762E94-417F-C542-882E-8D71E7990469}"/>
              </a:ext>
            </a:extLst>
          </p:cNvPr>
          <p:cNvGrpSpPr>
            <a:grpSpLocks noChangeAspect="1"/>
          </p:cNvGrpSpPr>
          <p:nvPr/>
        </p:nvGrpSpPr>
        <p:grpSpPr bwMode="auto">
          <a:xfrm>
            <a:off x="4735429" y="2365015"/>
            <a:ext cx="2869841" cy="2869844"/>
            <a:chOff x="-1" y="4"/>
            <a:chExt cx="3787" cy="3787"/>
          </a:xfrm>
        </p:grpSpPr>
        <p:sp>
          <p:nvSpPr>
            <p:cNvPr id="20" name="Oval 19">
              <a:extLst>
                <a:ext uri="{FF2B5EF4-FFF2-40B4-BE49-F238E27FC236}">
                  <a16:creationId xmlns:a16="http://schemas.microsoft.com/office/drawing/2014/main" id="{3E54255B-42AE-4147-8038-9403C5607607}"/>
                </a:ext>
              </a:extLst>
            </p:cNvPr>
            <p:cNvSpPr>
              <a:spLocks noChangeArrowheads="1"/>
            </p:cNvSpPr>
            <p:nvPr/>
          </p:nvSpPr>
          <p:spPr bwMode="auto">
            <a:xfrm>
              <a:off x="-1" y="4"/>
              <a:ext cx="3787" cy="3787"/>
            </a:xfrm>
            <a:prstGeom prst="ellipse">
              <a:avLst/>
            </a:prstGeom>
            <a:solidFill>
              <a:srgbClr val="2D384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1722" tIns="30861" rIns="61722" bIns="308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0">
              <a:extLst>
                <a:ext uri="{FF2B5EF4-FFF2-40B4-BE49-F238E27FC236}">
                  <a16:creationId xmlns:a16="http://schemas.microsoft.com/office/drawing/2014/main" id="{7011FA75-DB93-194D-906B-7D43983AE1A2}"/>
                </a:ext>
              </a:extLst>
            </p:cNvPr>
            <p:cNvSpPr>
              <a:spLocks noEditPoints="1"/>
            </p:cNvSpPr>
            <p:nvPr/>
          </p:nvSpPr>
          <p:spPr bwMode="auto">
            <a:xfrm>
              <a:off x="328" y="16"/>
              <a:ext cx="3458" cy="3753"/>
            </a:xfrm>
            <a:custGeom>
              <a:avLst/>
              <a:gdLst>
                <a:gd name="T0" fmla="*/ 791 w 1461"/>
                <a:gd name="T1" fmla="*/ 7 h 1586"/>
                <a:gd name="T2" fmla="*/ 628 w 1461"/>
                <a:gd name="T3" fmla="*/ 81 h 1586"/>
                <a:gd name="T4" fmla="*/ 518 w 1461"/>
                <a:gd name="T5" fmla="*/ 87 h 1586"/>
                <a:gd name="T6" fmla="*/ 729 w 1461"/>
                <a:gd name="T7" fmla="*/ 75 h 1586"/>
                <a:gd name="T8" fmla="*/ 625 w 1461"/>
                <a:gd name="T9" fmla="*/ 15 h 1586"/>
                <a:gd name="T10" fmla="*/ 661 w 1461"/>
                <a:gd name="T11" fmla="*/ 20 h 1586"/>
                <a:gd name="T12" fmla="*/ 699 w 1461"/>
                <a:gd name="T13" fmla="*/ 1 h 1586"/>
                <a:gd name="T14" fmla="*/ 856 w 1461"/>
                <a:gd name="T15" fmla="*/ 69 h 1586"/>
                <a:gd name="T16" fmla="*/ 840 w 1461"/>
                <a:gd name="T17" fmla="*/ 152 h 1586"/>
                <a:gd name="T18" fmla="*/ 210 w 1461"/>
                <a:gd name="T19" fmla="*/ 310 h 1586"/>
                <a:gd name="T20" fmla="*/ 1257 w 1461"/>
                <a:gd name="T21" fmla="*/ 317 h 1586"/>
                <a:gd name="T22" fmla="*/ 890 w 1461"/>
                <a:gd name="T23" fmla="*/ 1476 h 1586"/>
                <a:gd name="T24" fmla="*/ 1060 w 1461"/>
                <a:gd name="T25" fmla="*/ 1162 h 1586"/>
                <a:gd name="T26" fmla="*/ 859 w 1461"/>
                <a:gd name="T27" fmla="*/ 1024 h 1586"/>
                <a:gd name="T28" fmla="*/ 613 w 1461"/>
                <a:gd name="T29" fmla="*/ 1046 h 1586"/>
                <a:gd name="T30" fmla="*/ 441 w 1461"/>
                <a:gd name="T31" fmla="*/ 913 h 1586"/>
                <a:gd name="T32" fmla="*/ 647 w 1461"/>
                <a:gd name="T33" fmla="*/ 802 h 1586"/>
                <a:gd name="T34" fmla="*/ 846 w 1461"/>
                <a:gd name="T35" fmla="*/ 539 h 1586"/>
                <a:gd name="T36" fmla="*/ 914 w 1461"/>
                <a:gd name="T37" fmla="*/ 466 h 1586"/>
                <a:gd name="T38" fmla="*/ 896 w 1461"/>
                <a:gd name="T39" fmla="*/ 315 h 1586"/>
                <a:gd name="T40" fmla="*/ 716 w 1461"/>
                <a:gd name="T41" fmla="*/ 430 h 1586"/>
                <a:gd name="T42" fmla="*/ 699 w 1461"/>
                <a:gd name="T43" fmla="*/ 185 h 1586"/>
                <a:gd name="T44" fmla="*/ 732 w 1461"/>
                <a:gd name="T45" fmla="*/ 147 h 1586"/>
                <a:gd name="T46" fmla="*/ 656 w 1461"/>
                <a:gd name="T47" fmla="*/ 132 h 1586"/>
                <a:gd name="T48" fmla="*/ 508 w 1461"/>
                <a:gd name="T49" fmla="*/ 127 h 1586"/>
                <a:gd name="T50" fmla="*/ 307 w 1461"/>
                <a:gd name="T51" fmla="*/ 91 h 1586"/>
                <a:gd name="T52" fmla="*/ 68 w 1461"/>
                <a:gd name="T53" fmla="*/ 305 h 1586"/>
                <a:gd name="T54" fmla="*/ 196 w 1461"/>
                <a:gd name="T55" fmla="*/ 263 h 1586"/>
                <a:gd name="T56" fmla="*/ 187 w 1461"/>
                <a:gd name="T57" fmla="*/ 662 h 1586"/>
                <a:gd name="T58" fmla="*/ 273 w 1461"/>
                <a:gd name="T59" fmla="*/ 782 h 1586"/>
                <a:gd name="T60" fmla="*/ 597 w 1461"/>
                <a:gd name="T61" fmla="*/ 1055 h 1586"/>
                <a:gd name="T62" fmla="*/ 680 w 1461"/>
                <a:gd name="T63" fmla="*/ 1300 h 1586"/>
                <a:gd name="T64" fmla="*/ 1207 w 1461"/>
                <a:gd name="T65" fmla="*/ 217 h 1586"/>
                <a:gd name="T66" fmla="*/ 940 w 1461"/>
                <a:gd name="T67" fmla="*/ 199 h 1586"/>
                <a:gd name="T68" fmla="*/ 844 w 1461"/>
                <a:gd name="T69" fmla="*/ 100 h 1586"/>
                <a:gd name="T70" fmla="*/ 764 w 1461"/>
                <a:gd name="T71" fmla="*/ 122 h 1586"/>
                <a:gd name="T72" fmla="*/ 886 w 1461"/>
                <a:gd name="T73" fmla="*/ 200 h 1586"/>
                <a:gd name="T74" fmla="*/ 908 w 1461"/>
                <a:gd name="T75" fmla="*/ 261 h 1586"/>
                <a:gd name="T76" fmla="*/ 669 w 1461"/>
                <a:gd name="T77" fmla="*/ 10 h 1586"/>
                <a:gd name="T78" fmla="*/ 929 w 1461"/>
                <a:gd name="T79" fmla="*/ 61 h 1586"/>
                <a:gd name="T80" fmla="*/ 1036 w 1461"/>
                <a:gd name="T81" fmla="*/ 173 h 1586"/>
                <a:gd name="T82" fmla="*/ 1108 w 1461"/>
                <a:gd name="T83" fmla="*/ 320 h 1586"/>
                <a:gd name="T84" fmla="*/ 1207 w 1461"/>
                <a:gd name="T85" fmla="*/ 245 h 1586"/>
                <a:gd name="T86" fmla="*/ 1001 w 1461"/>
                <a:gd name="T87" fmla="*/ 496 h 1586"/>
                <a:gd name="T88" fmla="*/ 206 w 1461"/>
                <a:gd name="T89" fmla="*/ 433 h 1586"/>
                <a:gd name="T90" fmla="*/ 690 w 1461"/>
                <a:gd name="T91" fmla="*/ 833 h 1586"/>
                <a:gd name="T92" fmla="*/ 582 w 1461"/>
                <a:gd name="T93" fmla="*/ 878 h 1586"/>
                <a:gd name="T94" fmla="*/ 1434 w 1461"/>
                <a:gd name="T95" fmla="*/ 645 h 1586"/>
                <a:gd name="T96" fmla="*/ 1367 w 1461"/>
                <a:gd name="T97" fmla="*/ 431 h 1586"/>
                <a:gd name="T98" fmla="*/ 1368 w 1461"/>
                <a:gd name="T99" fmla="*/ 755 h 1586"/>
                <a:gd name="T100" fmla="*/ 1420 w 1461"/>
                <a:gd name="T101" fmla="*/ 1018 h 1586"/>
                <a:gd name="T102" fmla="*/ 1355 w 1461"/>
                <a:gd name="T103" fmla="*/ 477 h 1586"/>
                <a:gd name="T104" fmla="*/ 1395 w 1461"/>
                <a:gd name="T105" fmla="*/ 555 h 1586"/>
                <a:gd name="T106" fmla="*/ 1402 w 1461"/>
                <a:gd name="T107" fmla="*/ 705 h 1586"/>
                <a:gd name="T108" fmla="*/ 902 w 1461"/>
                <a:gd name="T109" fmla="*/ 482 h 1586"/>
                <a:gd name="T110" fmla="*/ 697 w 1461"/>
                <a:gd name="T111" fmla="*/ 83 h 1586"/>
                <a:gd name="T112" fmla="*/ 836 w 1461"/>
                <a:gd name="T113" fmla="*/ 28 h 1586"/>
                <a:gd name="T114" fmla="*/ 905 w 1461"/>
                <a:gd name="T115" fmla="*/ 33 h 1586"/>
                <a:gd name="T116" fmla="*/ 589 w 1461"/>
                <a:gd name="T117" fmla="*/ 21 h 1586"/>
                <a:gd name="T118" fmla="*/ 666 w 1461"/>
                <a:gd name="T119" fmla="*/ 3 h 1586"/>
                <a:gd name="T120" fmla="*/ 928 w 1461"/>
                <a:gd name="T121" fmla="*/ 532 h 1586"/>
                <a:gd name="T122" fmla="*/ 877 w 1461"/>
                <a:gd name="T123" fmla="*/ 514 h 1586"/>
                <a:gd name="T124" fmla="*/ 737 w 1461"/>
                <a:gd name="T125" fmla="*/ 35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61" h="1586">
                  <a:moveTo>
                    <a:pt x="714" y="16"/>
                  </a:moveTo>
                  <a:cubicBezTo>
                    <a:pt x="714" y="16"/>
                    <a:pt x="714" y="16"/>
                    <a:pt x="714" y="16"/>
                  </a:cubicBezTo>
                  <a:cubicBezTo>
                    <a:pt x="714" y="16"/>
                    <a:pt x="714" y="16"/>
                    <a:pt x="714" y="16"/>
                  </a:cubicBezTo>
                  <a:cubicBezTo>
                    <a:pt x="714" y="17"/>
                    <a:pt x="714" y="17"/>
                    <a:pt x="714" y="17"/>
                  </a:cubicBezTo>
                  <a:cubicBezTo>
                    <a:pt x="713" y="17"/>
                    <a:pt x="713" y="17"/>
                    <a:pt x="713" y="17"/>
                  </a:cubicBezTo>
                  <a:cubicBezTo>
                    <a:pt x="712" y="17"/>
                    <a:pt x="711" y="17"/>
                    <a:pt x="710" y="17"/>
                  </a:cubicBezTo>
                  <a:cubicBezTo>
                    <a:pt x="710" y="17"/>
                    <a:pt x="710" y="17"/>
                    <a:pt x="710" y="17"/>
                  </a:cubicBezTo>
                  <a:cubicBezTo>
                    <a:pt x="710" y="17"/>
                    <a:pt x="710" y="17"/>
                    <a:pt x="710" y="17"/>
                  </a:cubicBezTo>
                  <a:cubicBezTo>
                    <a:pt x="710" y="17"/>
                    <a:pt x="710" y="17"/>
                    <a:pt x="709" y="17"/>
                  </a:cubicBezTo>
                  <a:cubicBezTo>
                    <a:pt x="709" y="16"/>
                    <a:pt x="709" y="16"/>
                    <a:pt x="709" y="15"/>
                  </a:cubicBezTo>
                  <a:cubicBezTo>
                    <a:pt x="709" y="15"/>
                    <a:pt x="709" y="14"/>
                    <a:pt x="709" y="14"/>
                  </a:cubicBezTo>
                  <a:cubicBezTo>
                    <a:pt x="710" y="13"/>
                    <a:pt x="710" y="13"/>
                    <a:pt x="711" y="12"/>
                  </a:cubicBezTo>
                  <a:cubicBezTo>
                    <a:pt x="711" y="11"/>
                    <a:pt x="712" y="11"/>
                    <a:pt x="713" y="10"/>
                  </a:cubicBezTo>
                  <a:cubicBezTo>
                    <a:pt x="714" y="10"/>
                    <a:pt x="716" y="10"/>
                    <a:pt x="717" y="11"/>
                  </a:cubicBezTo>
                  <a:cubicBezTo>
                    <a:pt x="717" y="12"/>
                    <a:pt x="717" y="12"/>
                    <a:pt x="716" y="13"/>
                  </a:cubicBezTo>
                  <a:cubicBezTo>
                    <a:pt x="715" y="14"/>
                    <a:pt x="715" y="15"/>
                    <a:pt x="714" y="16"/>
                  </a:cubicBezTo>
                  <a:close/>
                  <a:moveTo>
                    <a:pt x="704" y="19"/>
                  </a:moveTo>
                  <a:cubicBezTo>
                    <a:pt x="702" y="20"/>
                    <a:pt x="701" y="22"/>
                    <a:pt x="699" y="24"/>
                  </a:cubicBezTo>
                  <a:cubicBezTo>
                    <a:pt x="698" y="26"/>
                    <a:pt x="699" y="28"/>
                    <a:pt x="699" y="30"/>
                  </a:cubicBezTo>
                  <a:cubicBezTo>
                    <a:pt x="700" y="32"/>
                    <a:pt x="704" y="33"/>
                    <a:pt x="706" y="33"/>
                  </a:cubicBezTo>
                  <a:cubicBezTo>
                    <a:pt x="710" y="33"/>
                    <a:pt x="715" y="34"/>
                    <a:pt x="720" y="34"/>
                  </a:cubicBezTo>
                  <a:cubicBezTo>
                    <a:pt x="718" y="35"/>
                    <a:pt x="717" y="35"/>
                    <a:pt x="716" y="35"/>
                  </a:cubicBezTo>
                  <a:cubicBezTo>
                    <a:pt x="714" y="35"/>
                    <a:pt x="712" y="35"/>
                    <a:pt x="710" y="35"/>
                  </a:cubicBezTo>
                  <a:cubicBezTo>
                    <a:pt x="709" y="35"/>
                    <a:pt x="709" y="38"/>
                    <a:pt x="708" y="39"/>
                  </a:cubicBezTo>
                  <a:cubicBezTo>
                    <a:pt x="708" y="40"/>
                    <a:pt x="708" y="40"/>
                    <a:pt x="708" y="40"/>
                  </a:cubicBezTo>
                  <a:cubicBezTo>
                    <a:pt x="710" y="42"/>
                    <a:pt x="714" y="40"/>
                    <a:pt x="716" y="41"/>
                  </a:cubicBezTo>
                  <a:cubicBezTo>
                    <a:pt x="720" y="41"/>
                    <a:pt x="723" y="42"/>
                    <a:pt x="727" y="42"/>
                  </a:cubicBezTo>
                  <a:cubicBezTo>
                    <a:pt x="727" y="42"/>
                    <a:pt x="728" y="42"/>
                    <a:pt x="728" y="41"/>
                  </a:cubicBezTo>
                  <a:cubicBezTo>
                    <a:pt x="728" y="39"/>
                    <a:pt x="730" y="39"/>
                    <a:pt x="732" y="38"/>
                  </a:cubicBezTo>
                  <a:cubicBezTo>
                    <a:pt x="733" y="37"/>
                    <a:pt x="735" y="38"/>
                    <a:pt x="736" y="37"/>
                  </a:cubicBezTo>
                  <a:cubicBezTo>
                    <a:pt x="737" y="36"/>
                    <a:pt x="739" y="35"/>
                    <a:pt x="739" y="35"/>
                  </a:cubicBezTo>
                  <a:cubicBezTo>
                    <a:pt x="740" y="34"/>
                    <a:pt x="740" y="34"/>
                    <a:pt x="740" y="33"/>
                  </a:cubicBezTo>
                  <a:cubicBezTo>
                    <a:pt x="740" y="33"/>
                    <a:pt x="740" y="33"/>
                    <a:pt x="740" y="33"/>
                  </a:cubicBezTo>
                  <a:cubicBezTo>
                    <a:pt x="742" y="32"/>
                    <a:pt x="746" y="32"/>
                    <a:pt x="747" y="29"/>
                  </a:cubicBezTo>
                  <a:cubicBezTo>
                    <a:pt x="748" y="27"/>
                    <a:pt x="745" y="27"/>
                    <a:pt x="745" y="26"/>
                  </a:cubicBezTo>
                  <a:cubicBezTo>
                    <a:pt x="743" y="24"/>
                    <a:pt x="740" y="26"/>
                    <a:pt x="738" y="27"/>
                  </a:cubicBezTo>
                  <a:cubicBezTo>
                    <a:pt x="735" y="28"/>
                    <a:pt x="737" y="26"/>
                    <a:pt x="736" y="25"/>
                  </a:cubicBezTo>
                  <a:cubicBezTo>
                    <a:pt x="735" y="24"/>
                    <a:pt x="734" y="24"/>
                    <a:pt x="733" y="24"/>
                  </a:cubicBezTo>
                  <a:cubicBezTo>
                    <a:pt x="730" y="24"/>
                    <a:pt x="725" y="23"/>
                    <a:pt x="724" y="26"/>
                  </a:cubicBezTo>
                  <a:cubicBezTo>
                    <a:pt x="723" y="27"/>
                    <a:pt x="728" y="28"/>
                    <a:pt x="725" y="29"/>
                  </a:cubicBezTo>
                  <a:cubicBezTo>
                    <a:pt x="724" y="30"/>
                    <a:pt x="724" y="31"/>
                    <a:pt x="723" y="28"/>
                  </a:cubicBezTo>
                  <a:cubicBezTo>
                    <a:pt x="722" y="26"/>
                    <a:pt x="720" y="25"/>
                    <a:pt x="719" y="24"/>
                  </a:cubicBezTo>
                  <a:cubicBezTo>
                    <a:pt x="716" y="22"/>
                    <a:pt x="713" y="27"/>
                    <a:pt x="712" y="29"/>
                  </a:cubicBezTo>
                  <a:cubicBezTo>
                    <a:pt x="713" y="28"/>
                    <a:pt x="710" y="23"/>
                    <a:pt x="709" y="22"/>
                  </a:cubicBezTo>
                  <a:cubicBezTo>
                    <a:pt x="709" y="19"/>
                    <a:pt x="706" y="19"/>
                    <a:pt x="704" y="19"/>
                  </a:cubicBezTo>
                  <a:close/>
                  <a:moveTo>
                    <a:pt x="788" y="6"/>
                  </a:moveTo>
                  <a:cubicBezTo>
                    <a:pt x="786" y="6"/>
                    <a:pt x="782" y="5"/>
                    <a:pt x="781" y="6"/>
                  </a:cubicBezTo>
                  <a:cubicBezTo>
                    <a:pt x="781" y="7"/>
                    <a:pt x="781" y="7"/>
                    <a:pt x="781" y="7"/>
                  </a:cubicBezTo>
                  <a:cubicBezTo>
                    <a:pt x="782" y="7"/>
                    <a:pt x="782" y="7"/>
                    <a:pt x="782" y="7"/>
                  </a:cubicBezTo>
                  <a:cubicBezTo>
                    <a:pt x="783" y="7"/>
                    <a:pt x="784" y="8"/>
                    <a:pt x="785" y="8"/>
                  </a:cubicBezTo>
                  <a:cubicBezTo>
                    <a:pt x="785" y="8"/>
                    <a:pt x="786" y="8"/>
                    <a:pt x="787" y="8"/>
                  </a:cubicBezTo>
                  <a:cubicBezTo>
                    <a:pt x="788" y="8"/>
                    <a:pt x="789" y="8"/>
                    <a:pt x="789" y="8"/>
                  </a:cubicBezTo>
                  <a:cubicBezTo>
                    <a:pt x="789" y="8"/>
                    <a:pt x="790" y="8"/>
                    <a:pt x="790" y="8"/>
                  </a:cubicBezTo>
                  <a:cubicBezTo>
                    <a:pt x="790" y="8"/>
                    <a:pt x="790" y="8"/>
                    <a:pt x="790" y="8"/>
                  </a:cubicBezTo>
                  <a:cubicBezTo>
                    <a:pt x="790" y="8"/>
                    <a:pt x="790" y="8"/>
                    <a:pt x="791" y="8"/>
                  </a:cubicBezTo>
                  <a:cubicBezTo>
                    <a:pt x="791" y="8"/>
                    <a:pt x="791" y="8"/>
                    <a:pt x="791" y="7"/>
                  </a:cubicBezTo>
                  <a:cubicBezTo>
                    <a:pt x="791" y="7"/>
                    <a:pt x="792" y="7"/>
                    <a:pt x="791" y="7"/>
                  </a:cubicBezTo>
                  <a:cubicBezTo>
                    <a:pt x="791" y="6"/>
                    <a:pt x="789" y="6"/>
                    <a:pt x="788" y="6"/>
                  </a:cubicBezTo>
                  <a:close/>
                  <a:moveTo>
                    <a:pt x="738" y="8"/>
                  </a:moveTo>
                  <a:cubicBezTo>
                    <a:pt x="733" y="8"/>
                    <a:pt x="736" y="7"/>
                    <a:pt x="734" y="6"/>
                  </a:cubicBezTo>
                  <a:cubicBezTo>
                    <a:pt x="733" y="6"/>
                    <a:pt x="731" y="6"/>
                    <a:pt x="731" y="6"/>
                  </a:cubicBezTo>
                  <a:cubicBezTo>
                    <a:pt x="730" y="6"/>
                    <a:pt x="730" y="7"/>
                    <a:pt x="730" y="7"/>
                  </a:cubicBezTo>
                  <a:cubicBezTo>
                    <a:pt x="730" y="7"/>
                    <a:pt x="730" y="7"/>
                    <a:pt x="730" y="7"/>
                  </a:cubicBezTo>
                  <a:cubicBezTo>
                    <a:pt x="730" y="7"/>
                    <a:pt x="730" y="8"/>
                    <a:pt x="730" y="8"/>
                  </a:cubicBezTo>
                  <a:cubicBezTo>
                    <a:pt x="732" y="8"/>
                    <a:pt x="733" y="9"/>
                    <a:pt x="734" y="9"/>
                  </a:cubicBezTo>
                  <a:cubicBezTo>
                    <a:pt x="737" y="9"/>
                    <a:pt x="739" y="10"/>
                    <a:pt x="741" y="10"/>
                  </a:cubicBezTo>
                  <a:cubicBezTo>
                    <a:pt x="741" y="10"/>
                    <a:pt x="741" y="10"/>
                    <a:pt x="741" y="11"/>
                  </a:cubicBezTo>
                  <a:cubicBezTo>
                    <a:pt x="741" y="11"/>
                    <a:pt x="742" y="11"/>
                    <a:pt x="743" y="11"/>
                  </a:cubicBezTo>
                  <a:cubicBezTo>
                    <a:pt x="743" y="11"/>
                    <a:pt x="744" y="11"/>
                    <a:pt x="745" y="11"/>
                  </a:cubicBezTo>
                  <a:cubicBezTo>
                    <a:pt x="745" y="11"/>
                    <a:pt x="745" y="11"/>
                    <a:pt x="745" y="11"/>
                  </a:cubicBezTo>
                  <a:cubicBezTo>
                    <a:pt x="745" y="11"/>
                    <a:pt x="745" y="12"/>
                    <a:pt x="745" y="12"/>
                  </a:cubicBezTo>
                  <a:cubicBezTo>
                    <a:pt x="745" y="12"/>
                    <a:pt x="746" y="12"/>
                    <a:pt x="747" y="12"/>
                  </a:cubicBezTo>
                  <a:cubicBezTo>
                    <a:pt x="747" y="12"/>
                    <a:pt x="748" y="13"/>
                    <a:pt x="748" y="13"/>
                  </a:cubicBezTo>
                  <a:cubicBezTo>
                    <a:pt x="752" y="13"/>
                    <a:pt x="749" y="14"/>
                    <a:pt x="747" y="15"/>
                  </a:cubicBezTo>
                  <a:cubicBezTo>
                    <a:pt x="747" y="15"/>
                    <a:pt x="747" y="16"/>
                    <a:pt x="747" y="16"/>
                  </a:cubicBezTo>
                  <a:cubicBezTo>
                    <a:pt x="749" y="18"/>
                    <a:pt x="755" y="17"/>
                    <a:pt x="757" y="16"/>
                  </a:cubicBezTo>
                  <a:cubicBezTo>
                    <a:pt x="758" y="16"/>
                    <a:pt x="758" y="15"/>
                    <a:pt x="759" y="15"/>
                  </a:cubicBezTo>
                  <a:cubicBezTo>
                    <a:pt x="760" y="13"/>
                    <a:pt x="763" y="13"/>
                    <a:pt x="765" y="12"/>
                  </a:cubicBezTo>
                  <a:cubicBezTo>
                    <a:pt x="765" y="12"/>
                    <a:pt x="765" y="12"/>
                    <a:pt x="765" y="12"/>
                  </a:cubicBezTo>
                  <a:cubicBezTo>
                    <a:pt x="765" y="11"/>
                    <a:pt x="765" y="11"/>
                    <a:pt x="765" y="11"/>
                  </a:cubicBezTo>
                  <a:cubicBezTo>
                    <a:pt x="765" y="11"/>
                    <a:pt x="765" y="11"/>
                    <a:pt x="765" y="11"/>
                  </a:cubicBezTo>
                  <a:cubicBezTo>
                    <a:pt x="763" y="10"/>
                    <a:pt x="762" y="9"/>
                    <a:pt x="760" y="9"/>
                  </a:cubicBezTo>
                  <a:cubicBezTo>
                    <a:pt x="761" y="9"/>
                    <a:pt x="761" y="9"/>
                    <a:pt x="762" y="8"/>
                  </a:cubicBezTo>
                  <a:cubicBezTo>
                    <a:pt x="762" y="8"/>
                    <a:pt x="762" y="7"/>
                    <a:pt x="762" y="7"/>
                  </a:cubicBezTo>
                  <a:cubicBezTo>
                    <a:pt x="759" y="7"/>
                    <a:pt x="755" y="7"/>
                    <a:pt x="752" y="7"/>
                  </a:cubicBezTo>
                  <a:cubicBezTo>
                    <a:pt x="752" y="7"/>
                    <a:pt x="752" y="7"/>
                    <a:pt x="752" y="7"/>
                  </a:cubicBezTo>
                  <a:cubicBezTo>
                    <a:pt x="752" y="6"/>
                    <a:pt x="753" y="6"/>
                    <a:pt x="753" y="6"/>
                  </a:cubicBezTo>
                  <a:cubicBezTo>
                    <a:pt x="753" y="6"/>
                    <a:pt x="753" y="6"/>
                    <a:pt x="753" y="5"/>
                  </a:cubicBezTo>
                  <a:cubicBezTo>
                    <a:pt x="753" y="5"/>
                    <a:pt x="753" y="5"/>
                    <a:pt x="753" y="5"/>
                  </a:cubicBezTo>
                  <a:cubicBezTo>
                    <a:pt x="752" y="4"/>
                    <a:pt x="751" y="4"/>
                    <a:pt x="749" y="4"/>
                  </a:cubicBezTo>
                  <a:cubicBezTo>
                    <a:pt x="748" y="4"/>
                    <a:pt x="746" y="3"/>
                    <a:pt x="744" y="3"/>
                  </a:cubicBezTo>
                  <a:cubicBezTo>
                    <a:pt x="744" y="3"/>
                    <a:pt x="744" y="3"/>
                    <a:pt x="744" y="3"/>
                  </a:cubicBezTo>
                  <a:cubicBezTo>
                    <a:pt x="744" y="3"/>
                    <a:pt x="744" y="3"/>
                    <a:pt x="743" y="3"/>
                  </a:cubicBezTo>
                  <a:cubicBezTo>
                    <a:pt x="743" y="2"/>
                    <a:pt x="742" y="2"/>
                    <a:pt x="741" y="2"/>
                  </a:cubicBezTo>
                  <a:cubicBezTo>
                    <a:pt x="740" y="2"/>
                    <a:pt x="736" y="2"/>
                    <a:pt x="737" y="4"/>
                  </a:cubicBezTo>
                  <a:cubicBezTo>
                    <a:pt x="737" y="4"/>
                    <a:pt x="737" y="4"/>
                    <a:pt x="737" y="4"/>
                  </a:cubicBezTo>
                  <a:cubicBezTo>
                    <a:pt x="738" y="5"/>
                    <a:pt x="739" y="4"/>
                    <a:pt x="740" y="4"/>
                  </a:cubicBezTo>
                  <a:cubicBezTo>
                    <a:pt x="741" y="4"/>
                    <a:pt x="742" y="4"/>
                    <a:pt x="743" y="5"/>
                  </a:cubicBezTo>
                  <a:cubicBezTo>
                    <a:pt x="743" y="5"/>
                    <a:pt x="743" y="5"/>
                    <a:pt x="743" y="5"/>
                  </a:cubicBezTo>
                  <a:cubicBezTo>
                    <a:pt x="742" y="5"/>
                    <a:pt x="742" y="5"/>
                    <a:pt x="741" y="6"/>
                  </a:cubicBezTo>
                  <a:cubicBezTo>
                    <a:pt x="741" y="6"/>
                    <a:pt x="740" y="7"/>
                    <a:pt x="741" y="7"/>
                  </a:cubicBezTo>
                  <a:cubicBezTo>
                    <a:pt x="741" y="7"/>
                    <a:pt x="742" y="7"/>
                    <a:pt x="742" y="7"/>
                  </a:cubicBezTo>
                  <a:cubicBezTo>
                    <a:pt x="742" y="8"/>
                    <a:pt x="742" y="8"/>
                    <a:pt x="743" y="8"/>
                  </a:cubicBezTo>
                  <a:cubicBezTo>
                    <a:pt x="747" y="8"/>
                    <a:pt x="739" y="8"/>
                    <a:pt x="738" y="8"/>
                  </a:cubicBezTo>
                  <a:close/>
                  <a:moveTo>
                    <a:pt x="638" y="116"/>
                  </a:moveTo>
                  <a:cubicBezTo>
                    <a:pt x="637" y="116"/>
                    <a:pt x="636" y="118"/>
                    <a:pt x="636" y="119"/>
                  </a:cubicBezTo>
                  <a:cubicBezTo>
                    <a:pt x="636" y="119"/>
                    <a:pt x="636" y="119"/>
                    <a:pt x="637" y="119"/>
                  </a:cubicBezTo>
                  <a:cubicBezTo>
                    <a:pt x="637" y="119"/>
                    <a:pt x="637" y="120"/>
                    <a:pt x="637" y="120"/>
                  </a:cubicBezTo>
                  <a:cubicBezTo>
                    <a:pt x="638" y="120"/>
                    <a:pt x="639" y="119"/>
                    <a:pt x="639" y="118"/>
                  </a:cubicBezTo>
                  <a:cubicBezTo>
                    <a:pt x="639" y="118"/>
                    <a:pt x="639" y="116"/>
                    <a:pt x="638" y="116"/>
                  </a:cubicBezTo>
                  <a:close/>
                  <a:moveTo>
                    <a:pt x="638" y="100"/>
                  </a:moveTo>
                  <a:cubicBezTo>
                    <a:pt x="634" y="99"/>
                    <a:pt x="635" y="95"/>
                    <a:pt x="634" y="92"/>
                  </a:cubicBezTo>
                  <a:cubicBezTo>
                    <a:pt x="633" y="91"/>
                    <a:pt x="631" y="91"/>
                    <a:pt x="631" y="89"/>
                  </a:cubicBezTo>
                  <a:cubicBezTo>
                    <a:pt x="629" y="85"/>
                    <a:pt x="620" y="85"/>
                    <a:pt x="628" y="81"/>
                  </a:cubicBezTo>
                  <a:cubicBezTo>
                    <a:pt x="630" y="80"/>
                    <a:pt x="631" y="79"/>
                    <a:pt x="632" y="77"/>
                  </a:cubicBezTo>
                  <a:cubicBezTo>
                    <a:pt x="632" y="77"/>
                    <a:pt x="632" y="75"/>
                    <a:pt x="632" y="75"/>
                  </a:cubicBezTo>
                  <a:cubicBezTo>
                    <a:pt x="632" y="72"/>
                    <a:pt x="635" y="70"/>
                    <a:pt x="636" y="68"/>
                  </a:cubicBezTo>
                  <a:cubicBezTo>
                    <a:pt x="640" y="64"/>
                    <a:pt x="643" y="62"/>
                    <a:pt x="641" y="57"/>
                  </a:cubicBezTo>
                  <a:cubicBezTo>
                    <a:pt x="639" y="51"/>
                    <a:pt x="637" y="53"/>
                    <a:pt x="632" y="52"/>
                  </a:cubicBezTo>
                  <a:cubicBezTo>
                    <a:pt x="628" y="51"/>
                    <a:pt x="623" y="52"/>
                    <a:pt x="621" y="56"/>
                  </a:cubicBezTo>
                  <a:cubicBezTo>
                    <a:pt x="620" y="57"/>
                    <a:pt x="620" y="59"/>
                    <a:pt x="619" y="61"/>
                  </a:cubicBezTo>
                  <a:cubicBezTo>
                    <a:pt x="618" y="63"/>
                    <a:pt x="615" y="65"/>
                    <a:pt x="613" y="67"/>
                  </a:cubicBezTo>
                  <a:cubicBezTo>
                    <a:pt x="612" y="68"/>
                    <a:pt x="612" y="68"/>
                    <a:pt x="612" y="69"/>
                  </a:cubicBezTo>
                  <a:cubicBezTo>
                    <a:pt x="612" y="72"/>
                    <a:pt x="610" y="73"/>
                    <a:pt x="608" y="73"/>
                  </a:cubicBezTo>
                  <a:cubicBezTo>
                    <a:pt x="607" y="73"/>
                    <a:pt x="606" y="74"/>
                    <a:pt x="605" y="75"/>
                  </a:cubicBezTo>
                  <a:cubicBezTo>
                    <a:pt x="605" y="76"/>
                    <a:pt x="604" y="77"/>
                    <a:pt x="603" y="77"/>
                  </a:cubicBezTo>
                  <a:cubicBezTo>
                    <a:pt x="602" y="78"/>
                    <a:pt x="600" y="79"/>
                    <a:pt x="602" y="77"/>
                  </a:cubicBezTo>
                  <a:cubicBezTo>
                    <a:pt x="602" y="77"/>
                    <a:pt x="603" y="76"/>
                    <a:pt x="603" y="75"/>
                  </a:cubicBezTo>
                  <a:cubicBezTo>
                    <a:pt x="604" y="73"/>
                    <a:pt x="605" y="72"/>
                    <a:pt x="606" y="70"/>
                  </a:cubicBezTo>
                  <a:cubicBezTo>
                    <a:pt x="610" y="65"/>
                    <a:pt x="614" y="60"/>
                    <a:pt x="610" y="55"/>
                  </a:cubicBezTo>
                  <a:cubicBezTo>
                    <a:pt x="609" y="53"/>
                    <a:pt x="607" y="53"/>
                    <a:pt x="605" y="54"/>
                  </a:cubicBezTo>
                  <a:cubicBezTo>
                    <a:pt x="603" y="56"/>
                    <a:pt x="603" y="60"/>
                    <a:pt x="599" y="60"/>
                  </a:cubicBezTo>
                  <a:cubicBezTo>
                    <a:pt x="596" y="60"/>
                    <a:pt x="593" y="61"/>
                    <a:pt x="589" y="61"/>
                  </a:cubicBezTo>
                  <a:cubicBezTo>
                    <a:pt x="587" y="61"/>
                    <a:pt x="586" y="61"/>
                    <a:pt x="584" y="61"/>
                  </a:cubicBezTo>
                  <a:cubicBezTo>
                    <a:pt x="586" y="61"/>
                    <a:pt x="589" y="60"/>
                    <a:pt x="591" y="59"/>
                  </a:cubicBezTo>
                  <a:cubicBezTo>
                    <a:pt x="594" y="59"/>
                    <a:pt x="599" y="57"/>
                    <a:pt x="595" y="55"/>
                  </a:cubicBezTo>
                  <a:cubicBezTo>
                    <a:pt x="593" y="53"/>
                    <a:pt x="588" y="51"/>
                    <a:pt x="586" y="52"/>
                  </a:cubicBezTo>
                  <a:cubicBezTo>
                    <a:pt x="582" y="53"/>
                    <a:pt x="578" y="57"/>
                    <a:pt x="574" y="57"/>
                  </a:cubicBezTo>
                  <a:cubicBezTo>
                    <a:pt x="571" y="57"/>
                    <a:pt x="579" y="54"/>
                    <a:pt x="579" y="54"/>
                  </a:cubicBezTo>
                  <a:cubicBezTo>
                    <a:pt x="581" y="52"/>
                    <a:pt x="583" y="50"/>
                    <a:pt x="584" y="47"/>
                  </a:cubicBezTo>
                  <a:cubicBezTo>
                    <a:pt x="584" y="47"/>
                    <a:pt x="583" y="47"/>
                    <a:pt x="583" y="47"/>
                  </a:cubicBezTo>
                  <a:cubicBezTo>
                    <a:pt x="581" y="46"/>
                    <a:pt x="578" y="47"/>
                    <a:pt x="576" y="48"/>
                  </a:cubicBezTo>
                  <a:cubicBezTo>
                    <a:pt x="572" y="49"/>
                    <a:pt x="567" y="50"/>
                    <a:pt x="563" y="49"/>
                  </a:cubicBezTo>
                  <a:cubicBezTo>
                    <a:pt x="559" y="49"/>
                    <a:pt x="556" y="52"/>
                    <a:pt x="552" y="53"/>
                  </a:cubicBezTo>
                  <a:cubicBezTo>
                    <a:pt x="548" y="54"/>
                    <a:pt x="544" y="54"/>
                    <a:pt x="540" y="56"/>
                  </a:cubicBezTo>
                  <a:cubicBezTo>
                    <a:pt x="538" y="57"/>
                    <a:pt x="537" y="59"/>
                    <a:pt x="534" y="59"/>
                  </a:cubicBezTo>
                  <a:cubicBezTo>
                    <a:pt x="533" y="60"/>
                    <a:pt x="532" y="61"/>
                    <a:pt x="531" y="61"/>
                  </a:cubicBezTo>
                  <a:cubicBezTo>
                    <a:pt x="529" y="62"/>
                    <a:pt x="525" y="62"/>
                    <a:pt x="522" y="64"/>
                  </a:cubicBezTo>
                  <a:cubicBezTo>
                    <a:pt x="522" y="65"/>
                    <a:pt x="521" y="66"/>
                    <a:pt x="522" y="66"/>
                  </a:cubicBezTo>
                  <a:cubicBezTo>
                    <a:pt x="522" y="67"/>
                    <a:pt x="523" y="67"/>
                    <a:pt x="523" y="67"/>
                  </a:cubicBezTo>
                  <a:cubicBezTo>
                    <a:pt x="524" y="67"/>
                    <a:pt x="523" y="68"/>
                    <a:pt x="522" y="69"/>
                  </a:cubicBezTo>
                  <a:cubicBezTo>
                    <a:pt x="522" y="69"/>
                    <a:pt x="522" y="69"/>
                    <a:pt x="522" y="69"/>
                  </a:cubicBezTo>
                  <a:cubicBezTo>
                    <a:pt x="525" y="73"/>
                    <a:pt x="529" y="68"/>
                    <a:pt x="532" y="70"/>
                  </a:cubicBezTo>
                  <a:cubicBezTo>
                    <a:pt x="534" y="71"/>
                    <a:pt x="535" y="71"/>
                    <a:pt x="538" y="71"/>
                  </a:cubicBezTo>
                  <a:cubicBezTo>
                    <a:pt x="540" y="71"/>
                    <a:pt x="542" y="71"/>
                    <a:pt x="544" y="71"/>
                  </a:cubicBezTo>
                  <a:cubicBezTo>
                    <a:pt x="544" y="71"/>
                    <a:pt x="543" y="71"/>
                    <a:pt x="543" y="71"/>
                  </a:cubicBezTo>
                  <a:cubicBezTo>
                    <a:pt x="541" y="72"/>
                    <a:pt x="539" y="71"/>
                    <a:pt x="537" y="71"/>
                  </a:cubicBezTo>
                  <a:cubicBezTo>
                    <a:pt x="534" y="72"/>
                    <a:pt x="531" y="73"/>
                    <a:pt x="528" y="73"/>
                  </a:cubicBezTo>
                  <a:cubicBezTo>
                    <a:pt x="525" y="73"/>
                    <a:pt x="521" y="73"/>
                    <a:pt x="518" y="73"/>
                  </a:cubicBezTo>
                  <a:cubicBezTo>
                    <a:pt x="517" y="74"/>
                    <a:pt x="516" y="74"/>
                    <a:pt x="516" y="75"/>
                  </a:cubicBezTo>
                  <a:cubicBezTo>
                    <a:pt x="515" y="77"/>
                    <a:pt x="516" y="75"/>
                    <a:pt x="515" y="78"/>
                  </a:cubicBezTo>
                  <a:cubicBezTo>
                    <a:pt x="515" y="80"/>
                    <a:pt x="514" y="80"/>
                    <a:pt x="514" y="81"/>
                  </a:cubicBezTo>
                  <a:cubicBezTo>
                    <a:pt x="513" y="84"/>
                    <a:pt x="521" y="84"/>
                    <a:pt x="523" y="84"/>
                  </a:cubicBezTo>
                  <a:cubicBezTo>
                    <a:pt x="530" y="83"/>
                    <a:pt x="538" y="82"/>
                    <a:pt x="545" y="83"/>
                  </a:cubicBezTo>
                  <a:cubicBezTo>
                    <a:pt x="549" y="84"/>
                    <a:pt x="552" y="84"/>
                    <a:pt x="554" y="87"/>
                  </a:cubicBezTo>
                  <a:cubicBezTo>
                    <a:pt x="555" y="88"/>
                    <a:pt x="555" y="88"/>
                    <a:pt x="556" y="88"/>
                  </a:cubicBezTo>
                  <a:cubicBezTo>
                    <a:pt x="556" y="88"/>
                    <a:pt x="560" y="90"/>
                    <a:pt x="557" y="90"/>
                  </a:cubicBezTo>
                  <a:cubicBezTo>
                    <a:pt x="554" y="91"/>
                    <a:pt x="550" y="91"/>
                    <a:pt x="547" y="90"/>
                  </a:cubicBezTo>
                  <a:cubicBezTo>
                    <a:pt x="544" y="90"/>
                    <a:pt x="541" y="88"/>
                    <a:pt x="539" y="87"/>
                  </a:cubicBezTo>
                  <a:cubicBezTo>
                    <a:pt x="537" y="87"/>
                    <a:pt x="533" y="88"/>
                    <a:pt x="531" y="88"/>
                  </a:cubicBezTo>
                  <a:cubicBezTo>
                    <a:pt x="527" y="88"/>
                    <a:pt x="523" y="87"/>
                    <a:pt x="518" y="87"/>
                  </a:cubicBezTo>
                  <a:cubicBezTo>
                    <a:pt x="516" y="88"/>
                    <a:pt x="509" y="89"/>
                    <a:pt x="508" y="91"/>
                  </a:cubicBezTo>
                  <a:cubicBezTo>
                    <a:pt x="507" y="93"/>
                    <a:pt x="504" y="98"/>
                    <a:pt x="506" y="100"/>
                  </a:cubicBezTo>
                  <a:cubicBezTo>
                    <a:pt x="510" y="103"/>
                    <a:pt x="514" y="104"/>
                    <a:pt x="518" y="104"/>
                  </a:cubicBezTo>
                  <a:cubicBezTo>
                    <a:pt x="522" y="103"/>
                    <a:pt x="524" y="106"/>
                    <a:pt x="522" y="108"/>
                  </a:cubicBezTo>
                  <a:cubicBezTo>
                    <a:pt x="519" y="110"/>
                    <a:pt x="521" y="111"/>
                    <a:pt x="519" y="114"/>
                  </a:cubicBezTo>
                  <a:cubicBezTo>
                    <a:pt x="518" y="116"/>
                    <a:pt x="520" y="117"/>
                    <a:pt x="522" y="118"/>
                  </a:cubicBezTo>
                  <a:cubicBezTo>
                    <a:pt x="524" y="118"/>
                    <a:pt x="527" y="118"/>
                    <a:pt x="529" y="118"/>
                  </a:cubicBezTo>
                  <a:cubicBezTo>
                    <a:pt x="533" y="116"/>
                    <a:pt x="538" y="117"/>
                    <a:pt x="543" y="117"/>
                  </a:cubicBezTo>
                  <a:cubicBezTo>
                    <a:pt x="546" y="118"/>
                    <a:pt x="549" y="117"/>
                    <a:pt x="552" y="116"/>
                  </a:cubicBezTo>
                  <a:cubicBezTo>
                    <a:pt x="555" y="115"/>
                    <a:pt x="558" y="113"/>
                    <a:pt x="561" y="113"/>
                  </a:cubicBezTo>
                  <a:cubicBezTo>
                    <a:pt x="563" y="113"/>
                    <a:pt x="566" y="114"/>
                    <a:pt x="569" y="113"/>
                  </a:cubicBezTo>
                  <a:cubicBezTo>
                    <a:pt x="572" y="112"/>
                    <a:pt x="575" y="113"/>
                    <a:pt x="578" y="111"/>
                  </a:cubicBezTo>
                  <a:cubicBezTo>
                    <a:pt x="578" y="111"/>
                    <a:pt x="579" y="111"/>
                    <a:pt x="579" y="110"/>
                  </a:cubicBezTo>
                  <a:cubicBezTo>
                    <a:pt x="579" y="110"/>
                    <a:pt x="580" y="109"/>
                    <a:pt x="580" y="108"/>
                  </a:cubicBezTo>
                  <a:cubicBezTo>
                    <a:pt x="581" y="107"/>
                    <a:pt x="582" y="107"/>
                    <a:pt x="584" y="107"/>
                  </a:cubicBezTo>
                  <a:cubicBezTo>
                    <a:pt x="584" y="109"/>
                    <a:pt x="584" y="110"/>
                    <a:pt x="584" y="111"/>
                  </a:cubicBezTo>
                  <a:cubicBezTo>
                    <a:pt x="584" y="112"/>
                    <a:pt x="585" y="112"/>
                    <a:pt x="586" y="112"/>
                  </a:cubicBezTo>
                  <a:cubicBezTo>
                    <a:pt x="587" y="112"/>
                    <a:pt x="588" y="113"/>
                    <a:pt x="590" y="113"/>
                  </a:cubicBezTo>
                  <a:cubicBezTo>
                    <a:pt x="591" y="113"/>
                    <a:pt x="590" y="115"/>
                    <a:pt x="591" y="116"/>
                  </a:cubicBezTo>
                  <a:cubicBezTo>
                    <a:pt x="593" y="117"/>
                    <a:pt x="594" y="118"/>
                    <a:pt x="595" y="118"/>
                  </a:cubicBezTo>
                  <a:cubicBezTo>
                    <a:pt x="598" y="118"/>
                    <a:pt x="601" y="120"/>
                    <a:pt x="604" y="119"/>
                  </a:cubicBezTo>
                  <a:cubicBezTo>
                    <a:pt x="609" y="118"/>
                    <a:pt x="616" y="120"/>
                    <a:pt x="621" y="117"/>
                  </a:cubicBezTo>
                  <a:cubicBezTo>
                    <a:pt x="622" y="117"/>
                    <a:pt x="627" y="112"/>
                    <a:pt x="627" y="110"/>
                  </a:cubicBezTo>
                  <a:cubicBezTo>
                    <a:pt x="626" y="107"/>
                    <a:pt x="621" y="109"/>
                    <a:pt x="618" y="109"/>
                  </a:cubicBezTo>
                  <a:cubicBezTo>
                    <a:pt x="618" y="110"/>
                    <a:pt x="613" y="113"/>
                    <a:pt x="614" y="109"/>
                  </a:cubicBezTo>
                  <a:cubicBezTo>
                    <a:pt x="614" y="106"/>
                    <a:pt x="616" y="107"/>
                    <a:pt x="619" y="108"/>
                  </a:cubicBezTo>
                  <a:cubicBezTo>
                    <a:pt x="620" y="108"/>
                    <a:pt x="621" y="108"/>
                    <a:pt x="622" y="107"/>
                  </a:cubicBezTo>
                  <a:cubicBezTo>
                    <a:pt x="624" y="106"/>
                    <a:pt x="626" y="106"/>
                    <a:pt x="628" y="107"/>
                  </a:cubicBezTo>
                  <a:cubicBezTo>
                    <a:pt x="628" y="107"/>
                    <a:pt x="629" y="108"/>
                    <a:pt x="629" y="108"/>
                  </a:cubicBezTo>
                  <a:cubicBezTo>
                    <a:pt x="632" y="107"/>
                    <a:pt x="635" y="110"/>
                    <a:pt x="638" y="108"/>
                  </a:cubicBezTo>
                  <a:cubicBezTo>
                    <a:pt x="641" y="105"/>
                    <a:pt x="642" y="102"/>
                    <a:pt x="638" y="100"/>
                  </a:cubicBezTo>
                  <a:close/>
                  <a:moveTo>
                    <a:pt x="740" y="77"/>
                  </a:moveTo>
                  <a:cubicBezTo>
                    <a:pt x="742" y="77"/>
                    <a:pt x="744" y="76"/>
                    <a:pt x="746" y="75"/>
                  </a:cubicBezTo>
                  <a:cubicBezTo>
                    <a:pt x="750" y="72"/>
                    <a:pt x="750" y="75"/>
                    <a:pt x="753" y="73"/>
                  </a:cubicBezTo>
                  <a:cubicBezTo>
                    <a:pt x="755" y="72"/>
                    <a:pt x="757" y="71"/>
                    <a:pt x="759" y="70"/>
                  </a:cubicBezTo>
                  <a:cubicBezTo>
                    <a:pt x="760" y="70"/>
                    <a:pt x="761" y="70"/>
                    <a:pt x="761" y="69"/>
                  </a:cubicBezTo>
                  <a:cubicBezTo>
                    <a:pt x="763" y="69"/>
                    <a:pt x="766" y="68"/>
                    <a:pt x="767" y="67"/>
                  </a:cubicBezTo>
                  <a:cubicBezTo>
                    <a:pt x="768" y="67"/>
                    <a:pt x="769" y="66"/>
                    <a:pt x="768" y="65"/>
                  </a:cubicBezTo>
                  <a:cubicBezTo>
                    <a:pt x="765" y="59"/>
                    <a:pt x="757" y="62"/>
                    <a:pt x="753" y="57"/>
                  </a:cubicBezTo>
                  <a:cubicBezTo>
                    <a:pt x="751" y="56"/>
                    <a:pt x="747" y="57"/>
                    <a:pt x="745" y="56"/>
                  </a:cubicBezTo>
                  <a:cubicBezTo>
                    <a:pt x="743" y="55"/>
                    <a:pt x="739" y="56"/>
                    <a:pt x="736" y="56"/>
                  </a:cubicBezTo>
                  <a:cubicBezTo>
                    <a:pt x="734" y="56"/>
                    <a:pt x="732" y="56"/>
                    <a:pt x="731" y="57"/>
                  </a:cubicBezTo>
                  <a:cubicBezTo>
                    <a:pt x="731" y="57"/>
                    <a:pt x="731" y="61"/>
                    <a:pt x="730" y="60"/>
                  </a:cubicBezTo>
                  <a:cubicBezTo>
                    <a:pt x="729" y="59"/>
                    <a:pt x="729" y="59"/>
                    <a:pt x="729" y="59"/>
                  </a:cubicBezTo>
                  <a:cubicBezTo>
                    <a:pt x="726" y="59"/>
                    <a:pt x="725" y="61"/>
                    <a:pt x="723" y="63"/>
                  </a:cubicBezTo>
                  <a:cubicBezTo>
                    <a:pt x="721" y="66"/>
                    <a:pt x="717" y="67"/>
                    <a:pt x="715" y="70"/>
                  </a:cubicBezTo>
                  <a:cubicBezTo>
                    <a:pt x="715" y="71"/>
                    <a:pt x="715" y="72"/>
                    <a:pt x="715" y="73"/>
                  </a:cubicBezTo>
                  <a:cubicBezTo>
                    <a:pt x="714" y="75"/>
                    <a:pt x="713" y="75"/>
                    <a:pt x="713" y="76"/>
                  </a:cubicBezTo>
                  <a:cubicBezTo>
                    <a:pt x="712" y="77"/>
                    <a:pt x="713" y="79"/>
                    <a:pt x="711" y="79"/>
                  </a:cubicBezTo>
                  <a:cubicBezTo>
                    <a:pt x="710" y="80"/>
                    <a:pt x="710" y="80"/>
                    <a:pt x="709" y="81"/>
                  </a:cubicBezTo>
                  <a:cubicBezTo>
                    <a:pt x="709" y="81"/>
                    <a:pt x="709" y="82"/>
                    <a:pt x="710" y="82"/>
                  </a:cubicBezTo>
                  <a:cubicBezTo>
                    <a:pt x="711" y="82"/>
                    <a:pt x="710" y="82"/>
                    <a:pt x="712" y="82"/>
                  </a:cubicBezTo>
                  <a:cubicBezTo>
                    <a:pt x="713" y="83"/>
                    <a:pt x="716" y="84"/>
                    <a:pt x="718" y="84"/>
                  </a:cubicBezTo>
                  <a:cubicBezTo>
                    <a:pt x="718" y="84"/>
                    <a:pt x="719" y="83"/>
                    <a:pt x="719" y="83"/>
                  </a:cubicBezTo>
                  <a:cubicBezTo>
                    <a:pt x="722" y="81"/>
                    <a:pt x="724" y="81"/>
                    <a:pt x="727" y="80"/>
                  </a:cubicBezTo>
                  <a:cubicBezTo>
                    <a:pt x="728" y="80"/>
                    <a:pt x="729" y="78"/>
                    <a:pt x="730" y="77"/>
                  </a:cubicBezTo>
                  <a:cubicBezTo>
                    <a:pt x="730" y="76"/>
                    <a:pt x="730" y="75"/>
                    <a:pt x="729" y="75"/>
                  </a:cubicBezTo>
                  <a:cubicBezTo>
                    <a:pt x="730" y="75"/>
                    <a:pt x="731" y="75"/>
                    <a:pt x="732" y="75"/>
                  </a:cubicBezTo>
                  <a:cubicBezTo>
                    <a:pt x="735" y="75"/>
                    <a:pt x="737" y="77"/>
                    <a:pt x="740" y="77"/>
                  </a:cubicBezTo>
                  <a:close/>
                  <a:moveTo>
                    <a:pt x="632" y="117"/>
                  </a:moveTo>
                  <a:cubicBezTo>
                    <a:pt x="631" y="118"/>
                    <a:pt x="630" y="120"/>
                    <a:pt x="630" y="122"/>
                  </a:cubicBezTo>
                  <a:cubicBezTo>
                    <a:pt x="630" y="122"/>
                    <a:pt x="630" y="123"/>
                    <a:pt x="631" y="124"/>
                  </a:cubicBezTo>
                  <a:cubicBezTo>
                    <a:pt x="631" y="124"/>
                    <a:pt x="631" y="125"/>
                    <a:pt x="632" y="124"/>
                  </a:cubicBezTo>
                  <a:cubicBezTo>
                    <a:pt x="632" y="124"/>
                    <a:pt x="632" y="124"/>
                    <a:pt x="632" y="124"/>
                  </a:cubicBezTo>
                  <a:cubicBezTo>
                    <a:pt x="632" y="124"/>
                    <a:pt x="632" y="124"/>
                    <a:pt x="633" y="124"/>
                  </a:cubicBezTo>
                  <a:cubicBezTo>
                    <a:pt x="633" y="123"/>
                    <a:pt x="633" y="123"/>
                    <a:pt x="633" y="123"/>
                  </a:cubicBezTo>
                  <a:cubicBezTo>
                    <a:pt x="633" y="123"/>
                    <a:pt x="634" y="122"/>
                    <a:pt x="635" y="122"/>
                  </a:cubicBezTo>
                  <a:cubicBezTo>
                    <a:pt x="635" y="121"/>
                    <a:pt x="635" y="120"/>
                    <a:pt x="635" y="119"/>
                  </a:cubicBezTo>
                  <a:cubicBezTo>
                    <a:pt x="635" y="119"/>
                    <a:pt x="635" y="118"/>
                    <a:pt x="635" y="117"/>
                  </a:cubicBezTo>
                  <a:cubicBezTo>
                    <a:pt x="634" y="117"/>
                    <a:pt x="633" y="117"/>
                    <a:pt x="632" y="117"/>
                  </a:cubicBezTo>
                  <a:close/>
                  <a:moveTo>
                    <a:pt x="500" y="71"/>
                  </a:moveTo>
                  <a:cubicBezTo>
                    <a:pt x="500" y="71"/>
                    <a:pt x="500" y="71"/>
                    <a:pt x="500" y="71"/>
                  </a:cubicBezTo>
                  <a:cubicBezTo>
                    <a:pt x="505" y="73"/>
                    <a:pt x="511" y="69"/>
                    <a:pt x="515" y="66"/>
                  </a:cubicBezTo>
                  <a:cubicBezTo>
                    <a:pt x="517" y="62"/>
                    <a:pt x="522" y="60"/>
                    <a:pt x="526" y="60"/>
                  </a:cubicBezTo>
                  <a:cubicBezTo>
                    <a:pt x="530" y="60"/>
                    <a:pt x="533" y="57"/>
                    <a:pt x="536" y="55"/>
                  </a:cubicBezTo>
                  <a:cubicBezTo>
                    <a:pt x="540" y="53"/>
                    <a:pt x="546" y="53"/>
                    <a:pt x="550" y="52"/>
                  </a:cubicBezTo>
                  <a:cubicBezTo>
                    <a:pt x="555" y="50"/>
                    <a:pt x="560" y="49"/>
                    <a:pt x="565" y="48"/>
                  </a:cubicBezTo>
                  <a:cubicBezTo>
                    <a:pt x="569" y="48"/>
                    <a:pt x="579" y="48"/>
                    <a:pt x="580" y="42"/>
                  </a:cubicBezTo>
                  <a:cubicBezTo>
                    <a:pt x="580" y="41"/>
                    <a:pt x="581" y="40"/>
                    <a:pt x="580" y="39"/>
                  </a:cubicBezTo>
                  <a:cubicBezTo>
                    <a:pt x="578" y="37"/>
                    <a:pt x="577" y="35"/>
                    <a:pt x="574" y="34"/>
                  </a:cubicBezTo>
                  <a:cubicBezTo>
                    <a:pt x="569" y="32"/>
                    <a:pt x="565" y="34"/>
                    <a:pt x="560" y="32"/>
                  </a:cubicBezTo>
                  <a:cubicBezTo>
                    <a:pt x="557" y="31"/>
                    <a:pt x="552" y="31"/>
                    <a:pt x="548" y="31"/>
                  </a:cubicBezTo>
                  <a:cubicBezTo>
                    <a:pt x="543" y="32"/>
                    <a:pt x="539" y="33"/>
                    <a:pt x="534" y="33"/>
                  </a:cubicBezTo>
                  <a:cubicBezTo>
                    <a:pt x="533" y="33"/>
                    <a:pt x="529" y="34"/>
                    <a:pt x="528" y="36"/>
                  </a:cubicBezTo>
                  <a:cubicBezTo>
                    <a:pt x="527" y="39"/>
                    <a:pt x="528" y="40"/>
                    <a:pt x="524" y="42"/>
                  </a:cubicBezTo>
                  <a:cubicBezTo>
                    <a:pt x="522" y="42"/>
                    <a:pt x="520" y="42"/>
                    <a:pt x="519" y="43"/>
                  </a:cubicBezTo>
                  <a:cubicBezTo>
                    <a:pt x="518" y="44"/>
                    <a:pt x="516" y="44"/>
                    <a:pt x="515" y="45"/>
                  </a:cubicBezTo>
                  <a:cubicBezTo>
                    <a:pt x="514" y="46"/>
                    <a:pt x="512" y="46"/>
                    <a:pt x="511" y="47"/>
                  </a:cubicBezTo>
                  <a:cubicBezTo>
                    <a:pt x="509" y="48"/>
                    <a:pt x="508" y="50"/>
                    <a:pt x="505" y="50"/>
                  </a:cubicBezTo>
                  <a:cubicBezTo>
                    <a:pt x="504" y="50"/>
                    <a:pt x="503" y="50"/>
                    <a:pt x="502" y="51"/>
                  </a:cubicBezTo>
                  <a:cubicBezTo>
                    <a:pt x="499" y="53"/>
                    <a:pt x="495" y="54"/>
                    <a:pt x="491" y="56"/>
                  </a:cubicBezTo>
                  <a:cubicBezTo>
                    <a:pt x="489" y="57"/>
                    <a:pt x="486" y="58"/>
                    <a:pt x="485" y="60"/>
                  </a:cubicBezTo>
                  <a:cubicBezTo>
                    <a:pt x="485" y="61"/>
                    <a:pt x="485" y="61"/>
                    <a:pt x="485" y="61"/>
                  </a:cubicBezTo>
                  <a:cubicBezTo>
                    <a:pt x="486" y="63"/>
                    <a:pt x="488" y="66"/>
                    <a:pt x="485" y="69"/>
                  </a:cubicBezTo>
                  <a:cubicBezTo>
                    <a:pt x="484" y="70"/>
                    <a:pt x="482" y="71"/>
                    <a:pt x="482" y="73"/>
                  </a:cubicBezTo>
                  <a:cubicBezTo>
                    <a:pt x="482" y="73"/>
                    <a:pt x="482" y="74"/>
                    <a:pt x="482" y="74"/>
                  </a:cubicBezTo>
                  <a:cubicBezTo>
                    <a:pt x="486" y="74"/>
                    <a:pt x="490" y="73"/>
                    <a:pt x="494" y="71"/>
                  </a:cubicBezTo>
                  <a:cubicBezTo>
                    <a:pt x="495" y="71"/>
                    <a:pt x="497" y="70"/>
                    <a:pt x="498" y="69"/>
                  </a:cubicBezTo>
                  <a:cubicBezTo>
                    <a:pt x="499" y="69"/>
                    <a:pt x="501" y="68"/>
                    <a:pt x="500" y="69"/>
                  </a:cubicBezTo>
                  <a:cubicBezTo>
                    <a:pt x="500" y="70"/>
                    <a:pt x="500" y="70"/>
                    <a:pt x="500" y="71"/>
                  </a:cubicBezTo>
                  <a:close/>
                  <a:moveTo>
                    <a:pt x="654" y="25"/>
                  </a:moveTo>
                  <a:cubicBezTo>
                    <a:pt x="652" y="25"/>
                    <a:pt x="650" y="26"/>
                    <a:pt x="647" y="25"/>
                  </a:cubicBezTo>
                  <a:cubicBezTo>
                    <a:pt x="646" y="24"/>
                    <a:pt x="645" y="25"/>
                    <a:pt x="644" y="25"/>
                  </a:cubicBezTo>
                  <a:cubicBezTo>
                    <a:pt x="644" y="25"/>
                    <a:pt x="641" y="26"/>
                    <a:pt x="642" y="26"/>
                  </a:cubicBezTo>
                  <a:cubicBezTo>
                    <a:pt x="643" y="23"/>
                    <a:pt x="643" y="25"/>
                    <a:pt x="643" y="23"/>
                  </a:cubicBezTo>
                  <a:cubicBezTo>
                    <a:pt x="643" y="23"/>
                    <a:pt x="643" y="23"/>
                    <a:pt x="643" y="22"/>
                  </a:cubicBezTo>
                  <a:cubicBezTo>
                    <a:pt x="642" y="22"/>
                    <a:pt x="642" y="22"/>
                    <a:pt x="642" y="22"/>
                  </a:cubicBezTo>
                  <a:cubicBezTo>
                    <a:pt x="642" y="22"/>
                    <a:pt x="643" y="22"/>
                    <a:pt x="643" y="21"/>
                  </a:cubicBezTo>
                  <a:cubicBezTo>
                    <a:pt x="643" y="21"/>
                    <a:pt x="643" y="21"/>
                    <a:pt x="643" y="21"/>
                  </a:cubicBezTo>
                  <a:cubicBezTo>
                    <a:pt x="643" y="20"/>
                    <a:pt x="643" y="17"/>
                    <a:pt x="641" y="16"/>
                  </a:cubicBezTo>
                  <a:cubicBezTo>
                    <a:pt x="640" y="16"/>
                    <a:pt x="637" y="16"/>
                    <a:pt x="635" y="16"/>
                  </a:cubicBezTo>
                  <a:cubicBezTo>
                    <a:pt x="636" y="16"/>
                    <a:pt x="636" y="16"/>
                    <a:pt x="636" y="15"/>
                  </a:cubicBezTo>
                  <a:cubicBezTo>
                    <a:pt x="636" y="15"/>
                    <a:pt x="636" y="15"/>
                    <a:pt x="636" y="14"/>
                  </a:cubicBezTo>
                  <a:cubicBezTo>
                    <a:pt x="633" y="13"/>
                    <a:pt x="628" y="14"/>
                    <a:pt x="625" y="15"/>
                  </a:cubicBezTo>
                  <a:cubicBezTo>
                    <a:pt x="624" y="15"/>
                    <a:pt x="624" y="15"/>
                    <a:pt x="624" y="16"/>
                  </a:cubicBezTo>
                  <a:cubicBezTo>
                    <a:pt x="625" y="16"/>
                    <a:pt x="625" y="16"/>
                    <a:pt x="625" y="16"/>
                  </a:cubicBezTo>
                  <a:cubicBezTo>
                    <a:pt x="624" y="16"/>
                    <a:pt x="624" y="16"/>
                    <a:pt x="624" y="16"/>
                  </a:cubicBezTo>
                  <a:cubicBezTo>
                    <a:pt x="621" y="15"/>
                    <a:pt x="615" y="16"/>
                    <a:pt x="612" y="18"/>
                  </a:cubicBezTo>
                  <a:cubicBezTo>
                    <a:pt x="612" y="18"/>
                    <a:pt x="612" y="19"/>
                    <a:pt x="612" y="19"/>
                  </a:cubicBezTo>
                  <a:cubicBezTo>
                    <a:pt x="615" y="18"/>
                    <a:pt x="618" y="18"/>
                    <a:pt x="620" y="19"/>
                  </a:cubicBezTo>
                  <a:cubicBezTo>
                    <a:pt x="619" y="19"/>
                    <a:pt x="617" y="19"/>
                    <a:pt x="616" y="19"/>
                  </a:cubicBezTo>
                  <a:cubicBezTo>
                    <a:pt x="613" y="19"/>
                    <a:pt x="607" y="19"/>
                    <a:pt x="604" y="21"/>
                  </a:cubicBezTo>
                  <a:cubicBezTo>
                    <a:pt x="604" y="22"/>
                    <a:pt x="604" y="22"/>
                    <a:pt x="605" y="22"/>
                  </a:cubicBezTo>
                  <a:cubicBezTo>
                    <a:pt x="607" y="22"/>
                    <a:pt x="610" y="22"/>
                    <a:pt x="612" y="22"/>
                  </a:cubicBezTo>
                  <a:cubicBezTo>
                    <a:pt x="620" y="21"/>
                    <a:pt x="609" y="23"/>
                    <a:pt x="608" y="23"/>
                  </a:cubicBezTo>
                  <a:cubicBezTo>
                    <a:pt x="606" y="23"/>
                    <a:pt x="606" y="22"/>
                    <a:pt x="604" y="22"/>
                  </a:cubicBezTo>
                  <a:cubicBezTo>
                    <a:pt x="603" y="22"/>
                    <a:pt x="599" y="23"/>
                    <a:pt x="599" y="23"/>
                  </a:cubicBezTo>
                  <a:cubicBezTo>
                    <a:pt x="599" y="23"/>
                    <a:pt x="596" y="23"/>
                    <a:pt x="595" y="24"/>
                  </a:cubicBezTo>
                  <a:cubicBezTo>
                    <a:pt x="594" y="26"/>
                    <a:pt x="597" y="28"/>
                    <a:pt x="598" y="27"/>
                  </a:cubicBezTo>
                  <a:cubicBezTo>
                    <a:pt x="601" y="27"/>
                    <a:pt x="601" y="29"/>
                    <a:pt x="604" y="29"/>
                  </a:cubicBezTo>
                  <a:cubicBezTo>
                    <a:pt x="605" y="30"/>
                    <a:pt x="608" y="30"/>
                    <a:pt x="609" y="30"/>
                  </a:cubicBezTo>
                  <a:cubicBezTo>
                    <a:pt x="614" y="31"/>
                    <a:pt x="614" y="26"/>
                    <a:pt x="618" y="29"/>
                  </a:cubicBezTo>
                  <a:cubicBezTo>
                    <a:pt x="620" y="29"/>
                    <a:pt x="621" y="29"/>
                    <a:pt x="623" y="29"/>
                  </a:cubicBezTo>
                  <a:cubicBezTo>
                    <a:pt x="626" y="29"/>
                    <a:pt x="630" y="29"/>
                    <a:pt x="633" y="29"/>
                  </a:cubicBezTo>
                  <a:cubicBezTo>
                    <a:pt x="634" y="29"/>
                    <a:pt x="634" y="29"/>
                    <a:pt x="634" y="29"/>
                  </a:cubicBezTo>
                  <a:cubicBezTo>
                    <a:pt x="634" y="29"/>
                    <a:pt x="633" y="29"/>
                    <a:pt x="633" y="29"/>
                  </a:cubicBezTo>
                  <a:cubicBezTo>
                    <a:pt x="629" y="30"/>
                    <a:pt x="626" y="30"/>
                    <a:pt x="622" y="30"/>
                  </a:cubicBezTo>
                  <a:cubicBezTo>
                    <a:pt x="619" y="29"/>
                    <a:pt x="616" y="30"/>
                    <a:pt x="613" y="30"/>
                  </a:cubicBezTo>
                  <a:cubicBezTo>
                    <a:pt x="611" y="30"/>
                    <a:pt x="608" y="30"/>
                    <a:pt x="606" y="31"/>
                  </a:cubicBezTo>
                  <a:cubicBezTo>
                    <a:pt x="606" y="31"/>
                    <a:pt x="606" y="32"/>
                    <a:pt x="606" y="32"/>
                  </a:cubicBezTo>
                  <a:cubicBezTo>
                    <a:pt x="607" y="38"/>
                    <a:pt x="619" y="36"/>
                    <a:pt x="623" y="36"/>
                  </a:cubicBezTo>
                  <a:cubicBezTo>
                    <a:pt x="627" y="36"/>
                    <a:pt x="631" y="35"/>
                    <a:pt x="635" y="34"/>
                  </a:cubicBezTo>
                  <a:cubicBezTo>
                    <a:pt x="638" y="33"/>
                    <a:pt x="640" y="33"/>
                    <a:pt x="643" y="33"/>
                  </a:cubicBezTo>
                  <a:cubicBezTo>
                    <a:pt x="645" y="33"/>
                    <a:pt x="648" y="32"/>
                    <a:pt x="651" y="32"/>
                  </a:cubicBezTo>
                  <a:cubicBezTo>
                    <a:pt x="651" y="32"/>
                    <a:pt x="651" y="33"/>
                    <a:pt x="651" y="33"/>
                  </a:cubicBezTo>
                  <a:cubicBezTo>
                    <a:pt x="650" y="33"/>
                    <a:pt x="650" y="33"/>
                    <a:pt x="651" y="34"/>
                  </a:cubicBezTo>
                  <a:cubicBezTo>
                    <a:pt x="651" y="34"/>
                    <a:pt x="651" y="34"/>
                    <a:pt x="652" y="34"/>
                  </a:cubicBezTo>
                  <a:cubicBezTo>
                    <a:pt x="653" y="34"/>
                    <a:pt x="657" y="32"/>
                    <a:pt x="657" y="32"/>
                  </a:cubicBezTo>
                  <a:cubicBezTo>
                    <a:pt x="656" y="36"/>
                    <a:pt x="660" y="35"/>
                    <a:pt x="662" y="34"/>
                  </a:cubicBezTo>
                  <a:cubicBezTo>
                    <a:pt x="665" y="34"/>
                    <a:pt x="668" y="34"/>
                    <a:pt x="671" y="34"/>
                  </a:cubicBezTo>
                  <a:cubicBezTo>
                    <a:pt x="673" y="33"/>
                    <a:pt x="676" y="33"/>
                    <a:pt x="678" y="31"/>
                  </a:cubicBezTo>
                  <a:cubicBezTo>
                    <a:pt x="681" y="29"/>
                    <a:pt x="684" y="29"/>
                    <a:pt x="687" y="27"/>
                  </a:cubicBezTo>
                  <a:cubicBezTo>
                    <a:pt x="687" y="26"/>
                    <a:pt x="687" y="26"/>
                    <a:pt x="687" y="26"/>
                  </a:cubicBezTo>
                  <a:cubicBezTo>
                    <a:pt x="687" y="26"/>
                    <a:pt x="686" y="25"/>
                    <a:pt x="686" y="25"/>
                  </a:cubicBezTo>
                  <a:cubicBezTo>
                    <a:pt x="686" y="25"/>
                    <a:pt x="686" y="25"/>
                    <a:pt x="686" y="25"/>
                  </a:cubicBezTo>
                  <a:cubicBezTo>
                    <a:pt x="686" y="25"/>
                    <a:pt x="686" y="25"/>
                    <a:pt x="686" y="25"/>
                  </a:cubicBezTo>
                  <a:cubicBezTo>
                    <a:pt x="689" y="22"/>
                    <a:pt x="687" y="22"/>
                    <a:pt x="684" y="24"/>
                  </a:cubicBezTo>
                  <a:cubicBezTo>
                    <a:pt x="684" y="23"/>
                    <a:pt x="683" y="23"/>
                    <a:pt x="682" y="23"/>
                  </a:cubicBezTo>
                  <a:cubicBezTo>
                    <a:pt x="679" y="23"/>
                    <a:pt x="676" y="26"/>
                    <a:pt x="674" y="24"/>
                  </a:cubicBezTo>
                  <a:cubicBezTo>
                    <a:pt x="673" y="22"/>
                    <a:pt x="670" y="24"/>
                    <a:pt x="668" y="25"/>
                  </a:cubicBezTo>
                  <a:cubicBezTo>
                    <a:pt x="667" y="25"/>
                    <a:pt x="663" y="28"/>
                    <a:pt x="666" y="26"/>
                  </a:cubicBezTo>
                  <a:cubicBezTo>
                    <a:pt x="667" y="25"/>
                    <a:pt x="669" y="24"/>
                    <a:pt x="670" y="23"/>
                  </a:cubicBezTo>
                  <a:cubicBezTo>
                    <a:pt x="671" y="22"/>
                    <a:pt x="671" y="22"/>
                    <a:pt x="670" y="22"/>
                  </a:cubicBezTo>
                  <a:cubicBezTo>
                    <a:pt x="666" y="22"/>
                    <a:pt x="673" y="21"/>
                    <a:pt x="674" y="20"/>
                  </a:cubicBezTo>
                  <a:cubicBezTo>
                    <a:pt x="674" y="19"/>
                    <a:pt x="674" y="19"/>
                    <a:pt x="674" y="19"/>
                  </a:cubicBezTo>
                  <a:cubicBezTo>
                    <a:pt x="672" y="17"/>
                    <a:pt x="676" y="17"/>
                    <a:pt x="676" y="15"/>
                  </a:cubicBezTo>
                  <a:cubicBezTo>
                    <a:pt x="676" y="15"/>
                    <a:pt x="675" y="14"/>
                    <a:pt x="675" y="14"/>
                  </a:cubicBezTo>
                  <a:cubicBezTo>
                    <a:pt x="672" y="13"/>
                    <a:pt x="670" y="15"/>
                    <a:pt x="667" y="16"/>
                  </a:cubicBezTo>
                  <a:cubicBezTo>
                    <a:pt x="664" y="16"/>
                    <a:pt x="661" y="16"/>
                    <a:pt x="659" y="18"/>
                  </a:cubicBezTo>
                  <a:cubicBezTo>
                    <a:pt x="659" y="18"/>
                    <a:pt x="659" y="18"/>
                    <a:pt x="659" y="18"/>
                  </a:cubicBezTo>
                  <a:cubicBezTo>
                    <a:pt x="659" y="19"/>
                    <a:pt x="660" y="19"/>
                    <a:pt x="661" y="20"/>
                  </a:cubicBezTo>
                  <a:cubicBezTo>
                    <a:pt x="663" y="21"/>
                    <a:pt x="657" y="21"/>
                    <a:pt x="657" y="21"/>
                  </a:cubicBezTo>
                  <a:cubicBezTo>
                    <a:pt x="656" y="21"/>
                    <a:pt x="656" y="21"/>
                    <a:pt x="655" y="22"/>
                  </a:cubicBezTo>
                  <a:cubicBezTo>
                    <a:pt x="655" y="22"/>
                    <a:pt x="655" y="22"/>
                    <a:pt x="655" y="22"/>
                  </a:cubicBezTo>
                  <a:cubicBezTo>
                    <a:pt x="655" y="24"/>
                    <a:pt x="655" y="24"/>
                    <a:pt x="656" y="25"/>
                  </a:cubicBezTo>
                  <a:cubicBezTo>
                    <a:pt x="658" y="27"/>
                    <a:pt x="654" y="26"/>
                    <a:pt x="654" y="25"/>
                  </a:cubicBezTo>
                  <a:close/>
                  <a:moveTo>
                    <a:pt x="787" y="24"/>
                  </a:moveTo>
                  <a:cubicBezTo>
                    <a:pt x="784" y="23"/>
                    <a:pt x="782" y="22"/>
                    <a:pt x="779" y="22"/>
                  </a:cubicBezTo>
                  <a:cubicBezTo>
                    <a:pt x="775" y="21"/>
                    <a:pt x="772" y="21"/>
                    <a:pt x="769" y="21"/>
                  </a:cubicBezTo>
                  <a:cubicBezTo>
                    <a:pt x="769" y="21"/>
                    <a:pt x="768" y="21"/>
                    <a:pt x="768" y="22"/>
                  </a:cubicBezTo>
                  <a:cubicBezTo>
                    <a:pt x="768" y="22"/>
                    <a:pt x="768" y="22"/>
                    <a:pt x="768" y="22"/>
                  </a:cubicBezTo>
                  <a:cubicBezTo>
                    <a:pt x="768" y="22"/>
                    <a:pt x="768" y="22"/>
                    <a:pt x="768" y="23"/>
                  </a:cubicBezTo>
                  <a:cubicBezTo>
                    <a:pt x="771" y="25"/>
                    <a:pt x="777" y="26"/>
                    <a:pt x="780" y="26"/>
                  </a:cubicBezTo>
                  <a:cubicBezTo>
                    <a:pt x="783" y="27"/>
                    <a:pt x="788" y="29"/>
                    <a:pt x="791" y="27"/>
                  </a:cubicBezTo>
                  <a:cubicBezTo>
                    <a:pt x="791" y="27"/>
                    <a:pt x="791" y="27"/>
                    <a:pt x="791" y="27"/>
                  </a:cubicBezTo>
                  <a:cubicBezTo>
                    <a:pt x="791" y="27"/>
                    <a:pt x="791" y="27"/>
                    <a:pt x="791" y="27"/>
                  </a:cubicBezTo>
                  <a:cubicBezTo>
                    <a:pt x="792" y="27"/>
                    <a:pt x="792" y="26"/>
                    <a:pt x="792" y="26"/>
                  </a:cubicBezTo>
                  <a:cubicBezTo>
                    <a:pt x="791" y="25"/>
                    <a:pt x="791" y="25"/>
                    <a:pt x="790" y="25"/>
                  </a:cubicBezTo>
                  <a:cubicBezTo>
                    <a:pt x="789" y="25"/>
                    <a:pt x="788" y="24"/>
                    <a:pt x="787" y="24"/>
                  </a:cubicBezTo>
                  <a:close/>
                  <a:moveTo>
                    <a:pt x="741" y="14"/>
                  </a:moveTo>
                  <a:cubicBezTo>
                    <a:pt x="740" y="13"/>
                    <a:pt x="739" y="13"/>
                    <a:pt x="738" y="13"/>
                  </a:cubicBezTo>
                  <a:cubicBezTo>
                    <a:pt x="737" y="12"/>
                    <a:pt x="734" y="12"/>
                    <a:pt x="733" y="13"/>
                  </a:cubicBezTo>
                  <a:cubicBezTo>
                    <a:pt x="732" y="14"/>
                    <a:pt x="734" y="15"/>
                    <a:pt x="734" y="15"/>
                  </a:cubicBezTo>
                  <a:cubicBezTo>
                    <a:pt x="735" y="15"/>
                    <a:pt x="736" y="16"/>
                    <a:pt x="737" y="16"/>
                  </a:cubicBezTo>
                  <a:cubicBezTo>
                    <a:pt x="738" y="17"/>
                    <a:pt x="739" y="16"/>
                    <a:pt x="740" y="15"/>
                  </a:cubicBezTo>
                  <a:cubicBezTo>
                    <a:pt x="741" y="16"/>
                    <a:pt x="742" y="16"/>
                    <a:pt x="743" y="16"/>
                  </a:cubicBezTo>
                  <a:cubicBezTo>
                    <a:pt x="743" y="15"/>
                    <a:pt x="743" y="15"/>
                    <a:pt x="743" y="15"/>
                  </a:cubicBezTo>
                  <a:cubicBezTo>
                    <a:pt x="742" y="14"/>
                    <a:pt x="741" y="14"/>
                    <a:pt x="741" y="14"/>
                  </a:cubicBezTo>
                  <a:close/>
                  <a:moveTo>
                    <a:pt x="755" y="40"/>
                  </a:moveTo>
                  <a:cubicBezTo>
                    <a:pt x="755" y="41"/>
                    <a:pt x="756" y="41"/>
                    <a:pt x="756" y="40"/>
                  </a:cubicBezTo>
                  <a:cubicBezTo>
                    <a:pt x="757" y="40"/>
                    <a:pt x="757" y="39"/>
                    <a:pt x="757" y="38"/>
                  </a:cubicBezTo>
                  <a:cubicBezTo>
                    <a:pt x="757" y="38"/>
                    <a:pt x="757" y="37"/>
                    <a:pt x="757" y="37"/>
                  </a:cubicBezTo>
                  <a:cubicBezTo>
                    <a:pt x="757" y="36"/>
                    <a:pt x="757" y="36"/>
                    <a:pt x="757" y="36"/>
                  </a:cubicBezTo>
                  <a:cubicBezTo>
                    <a:pt x="757" y="35"/>
                    <a:pt x="756" y="35"/>
                    <a:pt x="756" y="35"/>
                  </a:cubicBezTo>
                  <a:cubicBezTo>
                    <a:pt x="755" y="35"/>
                    <a:pt x="755" y="36"/>
                    <a:pt x="755" y="37"/>
                  </a:cubicBezTo>
                  <a:cubicBezTo>
                    <a:pt x="755" y="37"/>
                    <a:pt x="755" y="37"/>
                    <a:pt x="755" y="37"/>
                  </a:cubicBezTo>
                  <a:cubicBezTo>
                    <a:pt x="755" y="37"/>
                    <a:pt x="754" y="38"/>
                    <a:pt x="754" y="39"/>
                  </a:cubicBezTo>
                  <a:cubicBezTo>
                    <a:pt x="754" y="39"/>
                    <a:pt x="754" y="40"/>
                    <a:pt x="755" y="40"/>
                  </a:cubicBezTo>
                  <a:close/>
                  <a:moveTo>
                    <a:pt x="716" y="52"/>
                  </a:moveTo>
                  <a:cubicBezTo>
                    <a:pt x="716" y="52"/>
                    <a:pt x="716" y="52"/>
                    <a:pt x="716" y="52"/>
                  </a:cubicBezTo>
                  <a:cubicBezTo>
                    <a:pt x="713" y="52"/>
                    <a:pt x="711" y="52"/>
                    <a:pt x="708" y="52"/>
                  </a:cubicBezTo>
                  <a:cubicBezTo>
                    <a:pt x="706" y="51"/>
                    <a:pt x="704" y="51"/>
                    <a:pt x="702" y="52"/>
                  </a:cubicBezTo>
                  <a:cubicBezTo>
                    <a:pt x="701" y="52"/>
                    <a:pt x="701" y="53"/>
                    <a:pt x="701" y="53"/>
                  </a:cubicBezTo>
                  <a:cubicBezTo>
                    <a:pt x="703" y="54"/>
                    <a:pt x="704" y="54"/>
                    <a:pt x="706" y="54"/>
                  </a:cubicBezTo>
                  <a:cubicBezTo>
                    <a:pt x="708" y="54"/>
                    <a:pt x="710" y="54"/>
                    <a:pt x="712" y="54"/>
                  </a:cubicBezTo>
                  <a:cubicBezTo>
                    <a:pt x="713" y="54"/>
                    <a:pt x="718" y="55"/>
                    <a:pt x="717" y="53"/>
                  </a:cubicBezTo>
                  <a:cubicBezTo>
                    <a:pt x="717" y="52"/>
                    <a:pt x="717" y="52"/>
                    <a:pt x="716" y="52"/>
                  </a:cubicBezTo>
                  <a:close/>
                  <a:moveTo>
                    <a:pt x="699" y="1"/>
                  </a:moveTo>
                  <a:cubicBezTo>
                    <a:pt x="695" y="1"/>
                    <a:pt x="692" y="1"/>
                    <a:pt x="689" y="1"/>
                  </a:cubicBezTo>
                  <a:cubicBezTo>
                    <a:pt x="685" y="1"/>
                    <a:pt x="682" y="0"/>
                    <a:pt x="678" y="1"/>
                  </a:cubicBezTo>
                  <a:cubicBezTo>
                    <a:pt x="678" y="1"/>
                    <a:pt x="678" y="1"/>
                    <a:pt x="678" y="1"/>
                  </a:cubicBezTo>
                  <a:cubicBezTo>
                    <a:pt x="678" y="1"/>
                    <a:pt x="678" y="1"/>
                    <a:pt x="678" y="1"/>
                  </a:cubicBezTo>
                  <a:cubicBezTo>
                    <a:pt x="677" y="1"/>
                    <a:pt x="677" y="2"/>
                    <a:pt x="678" y="2"/>
                  </a:cubicBezTo>
                  <a:cubicBezTo>
                    <a:pt x="679" y="2"/>
                    <a:pt x="686" y="1"/>
                    <a:pt x="687" y="3"/>
                  </a:cubicBezTo>
                  <a:cubicBezTo>
                    <a:pt x="687" y="4"/>
                    <a:pt x="692" y="5"/>
                    <a:pt x="691" y="4"/>
                  </a:cubicBezTo>
                  <a:cubicBezTo>
                    <a:pt x="693" y="6"/>
                    <a:pt x="701" y="6"/>
                    <a:pt x="703" y="4"/>
                  </a:cubicBezTo>
                  <a:cubicBezTo>
                    <a:pt x="704" y="4"/>
                    <a:pt x="703" y="2"/>
                    <a:pt x="703" y="2"/>
                  </a:cubicBezTo>
                  <a:cubicBezTo>
                    <a:pt x="702" y="0"/>
                    <a:pt x="700" y="0"/>
                    <a:pt x="699" y="1"/>
                  </a:cubicBezTo>
                  <a:close/>
                  <a:moveTo>
                    <a:pt x="774" y="12"/>
                  </a:moveTo>
                  <a:cubicBezTo>
                    <a:pt x="772" y="12"/>
                    <a:pt x="771" y="12"/>
                    <a:pt x="770" y="13"/>
                  </a:cubicBezTo>
                  <a:cubicBezTo>
                    <a:pt x="769" y="14"/>
                    <a:pt x="769" y="16"/>
                    <a:pt x="768" y="16"/>
                  </a:cubicBezTo>
                  <a:cubicBezTo>
                    <a:pt x="766" y="17"/>
                    <a:pt x="768" y="19"/>
                    <a:pt x="769" y="19"/>
                  </a:cubicBezTo>
                  <a:cubicBezTo>
                    <a:pt x="770" y="21"/>
                    <a:pt x="773" y="21"/>
                    <a:pt x="775" y="21"/>
                  </a:cubicBezTo>
                  <a:cubicBezTo>
                    <a:pt x="777" y="21"/>
                    <a:pt x="779" y="22"/>
                    <a:pt x="781" y="22"/>
                  </a:cubicBezTo>
                  <a:cubicBezTo>
                    <a:pt x="784" y="22"/>
                    <a:pt x="785" y="22"/>
                    <a:pt x="787" y="20"/>
                  </a:cubicBezTo>
                  <a:cubicBezTo>
                    <a:pt x="788" y="20"/>
                    <a:pt x="789" y="19"/>
                    <a:pt x="788" y="18"/>
                  </a:cubicBezTo>
                  <a:cubicBezTo>
                    <a:pt x="789" y="18"/>
                    <a:pt x="789" y="18"/>
                    <a:pt x="789" y="17"/>
                  </a:cubicBezTo>
                  <a:cubicBezTo>
                    <a:pt x="789" y="15"/>
                    <a:pt x="783" y="14"/>
                    <a:pt x="782" y="14"/>
                  </a:cubicBezTo>
                  <a:cubicBezTo>
                    <a:pt x="779" y="13"/>
                    <a:pt x="777" y="11"/>
                    <a:pt x="774" y="12"/>
                  </a:cubicBezTo>
                  <a:close/>
                  <a:moveTo>
                    <a:pt x="738" y="40"/>
                  </a:moveTo>
                  <a:cubicBezTo>
                    <a:pt x="739" y="40"/>
                    <a:pt x="740" y="40"/>
                    <a:pt x="741" y="40"/>
                  </a:cubicBezTo>
                  <a:cubicBezTo>
                    <a:pt x="741" y="40"/>
                    <a:pt x="743" y="40"/>
                    <a:pt x="743" y="39"/>
                  </a:cubicBezTo>
                  <a:cubicBezTo>
                    <a:pt x="744" y="39"/>
                    <a:pt x="743" y="38"/>
                    <a:pt x="743" y="38"/>
                  </a:cubicBezTo>
                  <a:cubicBezTo>
                    <a:pt x="742" y="37"/>
                    <a:pt x="741" y="38"/>
                    <a:pt x="741" y="38"/>
                  </a:cubicBezTo>
                  <a:cubicBezTo>
                    <a:pt x="740" y="38"/>
                    <a:pt x="739" y="38"/>
                    <a:pt x="738" y="38"/>
                  </a:cubicBezTo>
                  <a:cubicBezTo>
                    <a:pt x="738" y="38"/>
                    <a:pt x="738" y="38"/>
                    <a:pt x="738" y="38"/>
                  </a:cubicBezTo>
                  <a:cubicBezTo>
                    <a:pt x="737" y="38"/>
                    <a:pt x="736" y="38"/>
                    <a:pt x="736" y="39"/>
                  </a:cubicBezTo>
                  <a:cubicBezTo>
                    <a:pt x="736" y="40"/>
                    <a:pt x="736" y="40"/>
                    <a:pt x="737" y="40"/>
                  </a:cubicBezTo>
                  <a:cubicBezTo>
                    <a:pt x="737" y="41"/>
                    <a:pt x="738" y="40"/>
                    <a:pt x="738" y="40"/>
                  </a:cubicBezTo>
                  <a:close/>
                  <a:moveTo>
                    <a:pt x="795" y="34"/>
                  </a:moveTo>
                  <a:cubicBezTo>
                    <a:pt x="793" y="35"/>
                    <a:pt x="794" y="36"/>
                    <a:pt x="795" y="37"/>
                  </a:cubicBezTo>
                  <a:cubicBezTo>
                    <a:pt x="795" y="37"/>
                    <a:pt x="795" y="37"/>
                    <a:pt x="795" y="37"/>
                  </a:cubicBezTo>
                  <a:cubicBezTo>
                    <a:pt x="795" y="37"/>
                    <a:pt x="796" y="38"/>
                    <a:pt x="796" y="38"/>
                  </a:cubicBezTo>
                  <a:cubicBezTo>
                    <a:pt x="796" y="39"/>
                    <a:pt x="797" y="39"/>
                    <a:pt x="798" y="39"/>
                  </a:cubicBezTo>
                  <a:cubicBezTo>
                    <a:pt x="799" y="39"/>
                    <a:pt x="800" y="37"/>
                    <a:pt x="799" y="36"/>
                  </a:cubicBezTo>
                  <a:cubicBezTo>
                    <a:pt x="799" y="36"/>
                    <a:pt x="798" y="36"/>
                    <a:pt x="797" y="35"/>
                  </a:cubicBezTo>
                  <a:cubicBezTo>
                    <a:pt x="796" y="35"/>
                    <a:pt x="796" y="34"/>
                    <a:pt x="795" y="34"/>
                  </a:cubicBezTo>
                  <a:close/>
                  <a:moveTo>
                    <a:pt x="755" y="28"/>
                  </a:moveTo>
                  <a:cubicBezTo>
                    <a:pt x="755" y="29"/>
                    <a:pt x="755" y="29"/>
                    <a:pt x="756" y="29"/>
                  </a:cubicBezTo>
                  <a:cubicBezTo>
                    <a:pt x="758" y="29"/>
                    <a:pt x="759" y="30"/>
                    <a:pt x="760" y="31"/>
                  </a:cubicBezTo>
                  <a:cubicBezTo>
                    <a:pt x="760" y="31"/>
                    <a:pt x="760" y="33"/>
                    <a:pt x="760" y="33"/>
                  </a:cubicBezTo>
                  <a:cubicBezTo>
                    <a:pt x="763" y="35"/>
                    <a:pt x="768" y="36"/>
                    <a:pt x="772" y="36"/>
                  </a:cubicBezTo>
                  <a:cubicBezTo>
                    <a:pt x="775" y="36"/>
                    <a:pt x="774" y="38"/>
                    <a:pt x="775" y="40"/>
                  </a:cubicBezTo>
                  <a:cubicBezTo>
                    <a:pt x="776" y="42"/>
                    <a:pt x="772" y="42"/>
                    <a:pt x="771" y="43"/>
                  </a:cubicBezTo>
                  <a:cubicBezTo>
                    <a:pt x="769" y="45"/>
                    <a:pt x="765" y="47"/>
                    <a:pt x="766" y="51"/>
                  </a:cubicBezTo>
                  <a:cubicBezTo>
                    <a:pt x="767" y="53"/>
                    <a:pt x="768" y="55"/>
                    <a:pt x="770" y="55"/>
                  </a:cubicBezTo>
                  <a:cubicBezTo>
                    <a:pt x="773" y="55"/>
                    <a:pt x="774" y="57"/>
                    <a:pt x="776" y="58"/>
                  </a:cubicBezTo>
                  <a:cubicBezTo>
                    <a:pt x="779" y="59"/>
                    <a:pt x="782" y="58"/>
                    <a:pt x="785" y="58"/>
                  </a:cubicBezTo>
                  <a:cubicBezTo>
                    <a:pt x="788" y="59"/>
                    <a:pt x="786" y="60"/>
                    <a:pt x="786" y="61"/>
                  </a:cubicBezTo>
                  <a:cubicBezTo>
                    <a:pt x="787" y="61"/>
                    <a:pt x="788" y="61"/>
                    <a:pt x="789" y="62"/>
                  </a:cubicBezTo>
                  <a:cubicBezTo>
                    <a:pt x="790" y="62"/>
                    <a:pt x="793" y="64"/>
                    <a:pt x="795" y="64"/>
                  </a:cubicBezTo>
                  <a:cubicBezTo>
                    <a:pt x="798" y="64"/>
                    <a:pt x="800" y="65"/>
                    <a:pt x="803" y="65"/>
                  </a:cubicBezTo>
                  <a:cubicBezTo>
                    <a:pt x="806" y="65"/>
                    <a:pt x="809" y="64"/>
                    <a:pt x="811" y="66"/>
                  </a:cubicBezTo>
                  <a:cubicBezTo>
                    <a:pt x="813" y="67"/>
                    <a:pt x="816" y="67"/>
                    <a:pt x="819" y="67"/>
                  </a:cubicBezTo>
                  <a:cubicBezTo>
                    <a:pt x="821" y="68"/>
                    <a:pt x="825" y="68"/>
                    <a:pt x="827" y="66"/>
                  </a:cubicBezTo>
                  <a:cubicBezTo>
                    <a:pt x="828" y="66"/>
                    <a:pt x="828" y="66"/>
                    <a:pt x="827" y="67"/>
                  </a:cubicBezTo>
                  <a:cubicBezTo>
                    <a:pt x="826" y="68"/>
                    <a:pt x="826" y="68"/>
                    <a:pt x="826" y="69"/>
                  </a:cubicBezTo>
                  <a:cubicBezTo>
                    <a:pt x="826" y="69"/>
                    <a:pt x="826" y="69"/>
                    <a:pt x="826" y="70"/>
                  </a:cubicBezTo>
                  <a:cubicBezTo>
                    <a:pt x="827" y="70"/>
                    <a:pt x="827" y="70"/>
                    <a:pt x="828" y="70"/>
                  </a:cubicBezTo>
                  <a:cubicBezTo>
                    <a:pt x="830" y="71"/>
                    <a:pt x="832" y="72"/>
                    <a:pt x="833" y="72"/>
                  </a:cubicBezTo>
                  <a:cubicBezTo>
                    <a:pt x="835" y="72"/>
                    <a:pt x="837" y="72"/>
                    <a:pt x="840" y="72"/>
                  </a:cubicBezTo>
                  <a:cubicBezTo>
                    <a:pt x="843" y="71"/>
                    <a:pt x="846" y="73"/>
                    <a:pt x="849" y="72"/>
                  </a:cubicBezTo>
                  <a:cubicBezTo>
                    <a:pt x="851" y="71"/>
                    <a:pt x="850" y="70"/>
                    <a:pt x="852" y="71"/>
                  </a:cubicBezTo>
                  <a:cubicBezTo>
                    <a:pt x="853" y="71"/>
                    <a:pt x="854" y="71"/>
                    <a:pt x="855" y="70"/>
                  </a:cubicBezTo>
                  <a:cubicBezTo>
                    <a:pt x="856" y="70"/>
                    <a:pt x="856" y="69"/>
                    <a:pt x="856" y="69"/>
                  </a:cubicBezTo>
                  <a:cubicBezTo>
                    <a:pt x="856" y="67"/>
                    <a:pt x="857" y="66"/>
                    <a:pt x="857" y="65"/>
                  </a:cubicBezTo>
                  <a:cubicBezTo>
                    <a:pt x="857" y="63"/>
                    <a:pt x="856" y="62"/>
                    <a:pt x="854" y="61"/>
                  </a:cubicBezTo>
                  <a:cubicBezTo>
                    <a:pt x="852" y="60"/>
                    <a:pt x="850" y="60"/>
                    <a:pt x="848" y="58"/>
                  </a:cubicBezTo>
                  <a:cubicBezTo>
                    <a:pt x="847" y="58"/>
                    <a:pt x="847" y="57"/>
                    <a:pt x="846" y="56"/>
                  </a:cubicBezTo>
                  <a:cubicBezTo>
                    <a:pt x="843" y="55"/>
                    <a:pt x="840" y="56"/>
                    <a:pt x="837" y="55"/>
                  </a:cubicBezTo>
                  <a:cubicBezTo>
                    <a:pt x="833" y="55"/>
                    <a:pt x="830" y="54"/>
                    <a:pt x="826" y="54"/>
                  </a:cubicBezTo>
                  <a:cubicBezTo>
                    <a:pt x="822" y="54"/>
                    <a:pt x="819" y="53"/>
                    <a:pt x="815" y="53"/>
                  </a:cubicBezTo>
                  <a:cubicBezTo>
                    <a:pt x="811" y="54"/>
                    <a:pt x="808" y="53"/>
                    <a:pt x="805" y="50"/>
                  </a:cubicBezTo>
                  <a:cubicBezTo>
                    <a:pt x="803" y="49"/>
                    <a:pt x="798" y="51"/>
                    <a:pt x="798" y="48"/>
                  </a:cubicBezTo>
                  <a:cubicBezTo>
                    <a:pt x="797" y="47"/>
                    <a:pt x="796" y="47"/>
                    <a:pt x="795" y="47"/>
                  </a:cubicBezTo>
                  <a:cubicBezTo>
                    <a:pt x="793" y="47"/>
                    <a:pt x="791" y="45"/>
                    <a:pt x="789" y="44"/>
                  </a:cubicBezTo>
                  <a:cubicBezTo>
                    <a:pt x="787" y="43"/>
                    <a:pt x="787" y="41"/>
                    <a:pt x="787" y="40"/>
                  </a:cubicBezTo>
                  <a:cubicBezTo>
                    <a:pt x="790" y="42"/>
                    <a:pt x="793" y="44"/>
                    <a:pt x="798" y="43"/>
                  </a:cubicBezTo>
                  <a:cubicBezTo>
                    <a:pt x="798" y="43"/>
                    <a:pt x="798" y="43"/>
                    <a:pt x="798" y="43"/>
                  </a:cubicBezTo>
                  <a:cubicBezTo>
                    <a:pt x="798" y="41"/>
                    <a:pt x="796" y="39"/>
                    <a:pt x="795" y="39"/>
                  </a:cubicBezTo>
                  <a:cubicBezTo>
                    <a:pt x="792" y="38"/>
                    <a:pt x="794" y="37"/>
                    <a:pt x="793" y="36"/>
                  </a:cubicBezTo>
                  <a:cubicBezTo>
                    <a:pt x="792" y="35"/>
                    <a:pt x="791" y="34"/>
                    <a:pt x="789" y="34"/>
                  </a:cubicBezTo>
                  <a:cubicBezTo>
                    <a:pt x="788" y="33"/>
                    <a:pt x="785" y="34"/>
                    <a:pt x="783" y="34"/>
                  </a:cubicBezTo>
                  <a:cubicBezTo>
                    <a:pt x="780" y="34"/>
                    <a:pt x="779" y="33"/>
                    <a:pt x="777" y="30"/>
                  </a:cubicBezTo>
                  <a:cubicBezTo>
                    <a:pt x="777" y="29"/>
                    <a:pt x="775" y="29"/>
                    <a:pt x="775" y="29"/>
                  </a:cubicBezTo>
                  <a:cubicBezTo>
                    <a:pt x="772" y="28"/>
                    <a:pt x="769" y="27"/>
                    <a:pt x="767" y="26"/>
                  </a:cubicBezTo>
                  <a:cubicBezTo>
                    <a:pt x="766" y="26"/>
                    <a:pt x="752" y="24"/>
                    <a:pt x="755" y="28"/>
                  </a:cubicBezTo>
                  <a:close/>
                  <a:moveTo>
                    <a:pt x="803" y="33"/>
                  </a:moveTo>
                  <a:cubicBezTo>
                    <a:pt x="804" y="33"/>
                    <a:pt x="806" y="33"/>
                    <a:pt x="807" y="33"/>
                  </a:cubicBezTo>
                  <a:cubicBezTo>
                    <a:pt x="809" y="31"/>
                    <a:pt x="807" y="30"/>
                    <a:pt x="805" y="30"/>
                  </a:cubicBezTo>
                  <a:cubicBezTo>
                    <a:pt x="805" y="30"/>
                    <a:pt x="805" y="30"/>
                    <a:pt x="805" y="30"/>
                  </a:cubicBezTo>
                  <a:cubicBezTo>
                    <a:pt x="803" y="30"/>
                    <a:pt x="801" y="29"/>
                    <a:pt x="799" y="29"/>
                  </a:cubicBezTo>
                  <a:cubicBezTo>
                    <a:pt x="797" y="30"/>
                    <a:pt x="798" y="32"/>
                    <a:pt x="799" y="32"/>
                  </a:cubicBezTo>
                  <a:cubicBezTo>
                    <a:pt x="801" y="33"/>
                    <a:pt x="802" y="33"/>
                    <a:pt x="803" y="33"/>
                  </a:cubicBezTo>
                  <a:close/>
                  <a:moveTo>
                    <a:pt x="861" y="90"/>
                  </a:moveTo>
                  <a:cubicBezTo>
                    <a:pt x="856" y="87"/>
                    <a:pt x="852" y="85"/>
                    <a:pt x="846" y="84"/>
                  </a:cubicBezTo>
                  <a:cubicBezTo>
                    <a:pt x="843" y="84"/>
                    <a:pt x="840" y="79"/>
                    <a:pt x="837" y="80"/>
                  </a:cubicBezTo>
                  <a:cubicBezTo>
                    <a:pt x="835" y="81"/>
                    <a:pt x="835" y="83"/>
                    <a:pt x="834" y="84"/>
                  </a:cubicBezTo>
                  <a:cubicBezTo>
                    <a:pt x="832" y="84"/>
                    <a:pt x="833" y="85"/>
                    <a:pt x="833" y="86"/>
                  </a:cubicBezTo>
                  <a:cubicBezTo>
                    <a:pt x="833" y="87"/>
                    <a:pt x="835" y="87"/>
                    <a:pt x="835" y="87"/>
                  </a:cubicBezTo>
                  <a:cubicBezTo>
                    <a:pt x="838" y="88"/>
                    <a:pt x="835" y="91"/>
                    <a:pt x="835" y="92"/>
                  </a:cubicBezTo>
                  <a:cubicBezTo>
                    <a:pt x="836" y="98"/>
                    <a:pt x="842" y="97"/>
                    <a:pt x="846" y="97"/>
                  </a:cubicBezTo>
                  <a:cubicBezTo>
                    <a:pt x="850" y="97"/>
                    <a:pt x="855" y="99"/>
                    <a:pt x="858" y="100"/>
                  </a:cubicBezTo>
                  <a:cubicBezTo>
                    <a:pt x="859" y="100"/>
                    <a:pt x="862" y="102"/>
                    <a:pt x="863" y="101"/>
                  </a:cubicBezTo>
                  <a:cubicBezTo>
                    <a:pt x="866" y="100"/>
                    <a:pt x="864" y="97"/>
                    <a:pt x="862" y="94"/>
                  </a:cubicBezTo>
                  <a:cubicBezTo>
                    <a:pt x="863" y="93"/>
                    <a:pt x="863" y="91"/>
                    <a:pt x="861" y="90"/>
                  </a:cubicBezTo>
                  <a:close/>
                  <a:moveTo>
                    <a:pt x="757" y="46"/>
                  </a:moveTo>
                  <a:cubicBezTo>
                    <a:pt x="759" y="43"/>
                    <a:pt x="756" y="44"/>
                    <a:pt x="755" y="42"/>
                  </a:cubicBezTo>
                  <a:cubicBezTo>
                    <a:pt x="752" y="38"/>
                    <a:pt x="750" y="40"/>
                    <a:pt x="746" y="40"/>
                  </a:cubicBezTo>
                  <a:cubicBezTo>
                    <a:pt x="744" y="40"/>
                    <a:pt x="744" y="41"/>
                    <a:pt x="742" y="41"/>
                  </a:cubicBezTo>
                  <a:cubicBezTo>
                    <a:pt x="741" y="42"/>
                    <a:pt x="740" y="42"/>
                    <a:pt x="740" y="43"/>
                  </a:cubicBezTo>
                  <a:cubicBezTo>
                    <a:pt x="740" y="43"/>
                    <a:pt x="740" y="43"/>
                    <a:pt x="740" y="43"/>
                  </a:cubicBezTo>
                  <a:cubicBezTo>
                    <a:pt x="739" y="43"/>
                    <a:pt x="738" y="43"/>
                    <a:pt x="737" y="43"/>
                  </a:cubicBezTo>
                  <a:cubicBezTo>
                    <a:pt x="736" y="43"/>
                    <a:pt x="735" y="43"/>
                    <a:pt x="735" y="44"/>
                  </a:cubicBezTo>
                  <a:cubicBezTo>
                    <a:pt x="734" y="46"/>
                    <a:pt x="738" y="47"/>
                    <a:pt x="739" y="48"/>
                  </a:cubicBezTo>
                  <a:cubicBezTo>
                    <a:pt x="740" y="49"/>
                    <a:pt x="743" y="48"/>
                    <a:pt x="743" y="50"/>
                  </a:cubicBezTo>
                  <a:cubicBezTo>
                    <a:pt x="744" y="51"/>
                    <a:pt x="744" y="51"/>
                    <a:pt x="746" y="51"/>
                  </a:cubicBezTo>
                  <a:cubicBezTo>
                    <a:pt x="749" y="52"/>
                    <a:pt x="751" y="54"/>
                    <a:pt x="755" y="52"/>
                  </a:cubicBezTo>
                  <a:cubicBezTo>
                    <a:pt x="755" y="51"/>
                    <a:pt x="755" y="51"/>
                    <a:pt x="755" y="50"/>
                  </a:cubicBezTo>
                  <a:cubicBezTo>
                    <a:pt x="755" y="48"/>
                    <a:pt x="756" y="48"/>
                    <a:pt x="757" y="46"/>
                  </a:cubicBezTo>
                  <a:close/>
                  <a:moveTo>
                    <a:pt x="835" y="149"/>
                  </a:moveTo>
                  <a:cubicBezTo>
                    <a:pt x="835" y="151"/>
                    <a:pt x="838" y="152"/>
                    <a:pt x="840" y="152"/>
                  </a:cubicBezTo>
                  <a:cubicBezTo>
                    <a:pt x="842" y="151"/>
                    <a:pt x="840" y="147"/>
                    <a:pt x="839" y="146"/>
                  </a:cubicBezTo>
                  <a:cubicBezTo>
                    <a:pt x="839" y="145"/>
                    <a:pt x="838" y="145"/>
                    <a:pt x="836" y="145"/>
                  </a:cubicBezTo>
                  <a:cubicBezTo>
                    <a:pt x="835" y="145"/>
                    <a:pt x="835" y="146"/>
                    <a:pt x="834" y="147"/>
                  </a:cubicBezTo>
                  <a:cubicBezTo>
                    <a:pt x="834" y="147"/>
                    <a:pt x="834" y="147"/>
                    <a:pt x="835" y="148"/>
                  </a:cubicBezTo>
                  <a:cubicBezTo>
                    <a:pt x="834" y="148"/>
                    <a:pt x="834" y="148"/>
                    <a:pt x="835" y="149"/>
                  </a:cubicBezTo>
                  <a:close/>
                  <a:moveTo>
                    <a:pt x="198" y="346"/>
                  </a:moveTo>
                  <a:cubicBezTo>
                    <a:pt x="198" y="346"/>
                    <a:pt x="198" y="346"/>
                    <a:pt x="199" y="346"/>
                  </a:cubicBezTo>
                  <a:cubicBezTo>
                    <a:pt x="200" y="345"/>
                    <a:pt x="200" y="344"/>
                    <a:pt x="201" y="342"/>
                  </a:cubicBezTo>
                  <a:cubicBezTo>
                    <a:pt x="201" y="341"/>
                    <a:pt x="201" y="339"/>
                    <a:pt x="202" y="338"/>
                  </a:cubicBezTo>
                  <a:cubicBezTo>
                    <a:pt x="203" y="337"/>
                    <a:pt x="203" y="338"/>
                    <a:pt x="203" y="339"/>
                  </a:cubicBezTo>
                  <a:cubicBezTo>
                    <a:pt x="203" y="340"/>
                    <a:pt x="202" y="342"/>
                    <a:pt x="202" y="343"/>
                  </a:cubicBezTo>
                  <a:cubicBezTo>
                    <a:pt x="201" y="346"/>
                    <a:pt x="204" y="349"/>
                    <a:pt x="207" y="345"/>
                  </a:cubicBezTo>
                  <a:cubicBezTo>
                    <a:pt x="208" y="343"/>
                    <a:pt x="209" y="340"/>
                    <a:pt x="211" y="338"/>
                  </a:cubicBezTo>
                  <a:cubicBezTo>
                    <a:pt x="213" y="336"/>
                    <a:pt x="211" y="332"/>
                    <a:pt x="212" y="329"/>
                  </a:cubicBezTo>
                  <a:cubicBezTo>
                    <a:pt x="212" y="328"/>
                    <a:pt x="212" y="326"/>
                    <a:pt x="211" y="325"/>
                  </a:cubicBezTo>
                  <a:cubicBezTo>
                    <a:pt x="210" y="324"/>
                    <a:pt x="210" y="325"/>
                    <a:pt x="210" y="324"/>
                  </a:cubicBezTo>
                  <a:cubicBezTo>
                    <a:pt x="209" y="323"/>
                    <a:pt x="209" y="323"/>
                    <a:pt x="208" y="322"/>
                  </a:cubicBezTo>
                  <a:cubicBezTo>
                    <a:pt x="208" y="322"/>
                    <a:pt x="207" y="322"/>
                    <a:pt x="207" y="322"/>
                  </a:cubicBezTo>
                  <a:cubicBezTo>
                    <a:pt x="206" y="323"/>
                    <a:pt x="206" y="323"/>
                    <a:pt x="205" y="324"/>
                  </a:cubicBezTo>
                  <a:cubicBezTo>
                    <a:pt x="204" y="325"/>
                    <a:pt x="204" y="326"/>
                    <a:pt x="204" y="328"/>
                  </a:cubicBezTo>
                  <a:cubicBezTo>
                    <a:pt x="204" y="328"/>
                    <a:pt x="202" y="329"/>
                    <a:pt x="201" y="330"/>
                  </a:cubicBezTo>
                  <a:cubicBezTo>
                    <a:pt x="200" y="331"/>
                    <a:pt x="200" y="332"/>
                    <a:pt x="200" y="333"/>
                  </a:cubicBezTo>
                  <a:cubicBezTo>
                    <a:pt x="199" y="336"/>
                    <a:pt x="196" y="337"/>
                    <a:pt x="196" y="340"/>
                  </a:cubicBezTo>
                  <a:cubicBezTo>
                    <a:pt x="196" y="342"/>
                    <a:pt x="196" y="345"/>
                    <a:pt x="198" y="346"/>
                  </a:cubicBezTo>
                  <a:close/>
                  <a:moveTo>
                    <a:pt x="191" y="356"/>
                  </a:moveTo>
                  <a:cubicBezTo>
                    <a:pt x="189" y="355"/>
                    <a:pt x="188" y="357"/>
                    <a:pt x="188" y="359"/>
                  </a:cubicBezTo>
                  <a:cubicBezTo>
                    <a:pt x="186" y="366"/>
                    <a:pt x="187" y="372"/>
                    <a:pt x="186" y="379"/>
                  </a:cubicBezTo>
                  <a:cubicBezTo>
                    <a:pt x="185" y="384"/>
                    <a:pt x="186" y="389"/>
                    <a:pt x="187" y="394"/>
                  </a:cubicBezTo>
                  <a:cubicBezTo>
                    <a:pt x="187" y="394"/>
                    <a:pt x="188" y="395"/>
                    <a:pt x="188" y="395"/>
                  </a:cubicBezTo>
                  <a:cubicBezTo>
                    <a:pt x="188" y="396"/>
                    <a:pt x="190" y="396"/>
                    <a:pt x="190" y="394"/>
                  </a:cubicBezTo>
                  <a:cubicBezTo>
                    <a:pt x="191" y="387"/>
                    <a:pt x="191" y="380"/>
                    <a:pt x="194" y="372"/>
                  </a:cubicBezTo>
                  <a:cubicBezTo>
                    <a:pt x="196" y="369"/>
                    <a:pt x="195" y="366"/>
                    <a:pt x="198" y="363"/>
                  </a:cubicBezTo>
                  <a:cubicBezTo>
                    <a:pt x="200" y="361"/>
                    <a:pt x="201" y="359"/>
                    <a:pt x="202" y="357"/>
                  </a:cubicBezTo>
                  <a:cubicBezTo>
                    <a:pt x="202" y="356"/>
                    <a:pt x="202" y="356"/>
                    <a:pt x="201" y="356"/>
                  </a:cubicBezTo>
                  <a:cubicBezTo>
                    <a:pt x="198" y="354"/>
                    <a:pt x="195" y="357"/>
                    <a:pt x="191" y="356"/>
                  </a:cubicBezTo>
                  <a:close/>
                  <a:moveTo>
                    <a:pt x="57" y="279"/>
                  </a:moveTo>
                  <a:cubicBezTo>
                    <a:pt x="57" y="280"/>
                    <a:pt x="56" y="280"/>
                    <a:pt x="56" y="281"/>
                  </a:cubicBezTo>
                  <a:cubicBezTo>
                    <a:pt x="56" y="282"/>
                    <a:pt x="56" y="282"/>
                    <a:pt x="57" y="283"/>
                  </a:cubicBezTo>
                  <a:cubicBezTo>
                    <a:pt x="59" y="283"/>
                    <a:pt x="60" y="282"/>
                    <a:pt x="61" y="281"/>
                  </a:cubicBezTo>
                  <a:cubicBezTo>
                    <a:pt x="62" y="279"/>
                    <a:pt x="63" y="277"/>
                    <a:pt x="64" y="275"/>
                  </a:cubicBezTo>
                  <a:cubicBezTo>
                    <a:pt x="64" y="274"/>
                    <a:pt x="63" y="273"/>
                    <a:pt x="62" y="274"/>
                  </a:cubicBezTo>
                  <a:cubicBezTo>
                    <a:pt x="62" y="275"/>
                    <a:pt x="62" y="275"/>
                    <a:pt x="62" y="275"/>
                  </a:cubicBezTo>
                  <a:cubicBezTo>
                    <a:pt x="61" y="274"/>
                    <a:pt x="61" y="274"/>
                    <a:pt x="60" y="274"/>
                  </a:cubicBezTo>
                  <a:cubicBezTo>
                    <a:pt x="59" y="274"/>
                    <a:pt x="59" y="276"/>
                    <a:pt x="60" y="276"/>
                  </a:cubicBezTo>
                  <a:cubicBezTo>
                    <a:pt x="60" y="276"/>
                    <a:pt x="59" y="277"/>
                    <a:pt x="59" y="277"/>
                  </a:cubicBezTo>
                  <a:cubicBezTo>
                    <a:pt x="59" y="278"/>
                    <a:pt x="58" y="279"/>
                    <a:pt x="57" y="279"/>
                  </a:cubicBezTo>
                  <a:close/>
                  <a:moveTo>
                    <a:pt x="210" y="310"/>
                  </a:moveTo>
                  <a:cubicBezTo>
                    <a:pt x="211" y="313"/>
                    <a:pt x="210" y="314"/>
                    <a:pt x="209" y="316"/>
                  </a:cubicBezTo>
                  <a:cubicBezTo>
                    <a:pt x="208" y="316"/>
                    <a:pt x="208" y="317"/>
                    <a:pt x="208" y="317"/>
                  </a:cubicBezTo>
                  <a:cubicBezTo>
                    <a:pt x="208" y="318"/>
                    <a:pt x="208" y="318"/>
                    <a:pt x="208" y="319"/>
                  </a:cubicBezTo>
                  <a:cubicBezTo>
                    <a:pt x="208" y="320"/>
                    <a:pt x="209" y="320"/>
                    <a:pt x="210" y="320"/>
                  </a:cubicBezTo>
                  <a:cubicBezTo>
                    <a:pt x="211" y="320"/>
                    <a:pt x="211" y="319"/>
                    <a:pt x="212" y="318"/>
                  </a:cubicBezTo>
                  <a:cubicBezTo>
                    <a:pt x="213" y="317"/>
                    <a:pt x="215" y="317"/>
                    <a:pt x="216" y="317"/>
                  </a:cubicBezTo>
                  <a:cubicBezTo>
                    <a:pt x="217" y="316"/>
                    <a:pt x="217" y="316"/>
                    <a:pt x="218" y="315"/>
                  </a:cubicBezTo>
                  <a:cubicBezTo>
                    <a:pt x="218" y="314"/>
                    <a:pt x="217" y="312"/>
                    <a:pt x="217" y="311"/>
                  </a:cubicBezTo>
                  <a:cubicBezTo>
                    <a:pt x="217" y="309"/>
                    <a:pt x="215" y="306"/>
                    <a:pt x="212" y="307"/>
                  </a:cubicBezTo>
                  <a:cubicBezTo>
                    <a:pt x="211" y="308"/>
                    <a:pt x="210" y="309"/>
                    <a:pt x="210" y="310"/>
                  </a:cubicBezTo>
                  <a:close/>
                  <a:moveTo>
                    <a:pt x="90" y="235"/>
                  </a:moveTo>
                  <a:cubicBezTo>
                    <a:pt x="90" y="236"/>
                    <a:pt x="90" y="236"/>
                    <a:pt x="91" y="236"/>
                  </a:cubicBezTo>
                  <a:cubicBezTo>
                    <a:pt x="92" y="236"/>
                    <a:pt x="92" y="235"/>
                    <a:pt x="93" y="234"/>
                  </a:cubicBezTo>
                  <a:cubicBezTo>
                    <a:pt x="93" y="234"/>
                    <a:pt x="94" y="233"/>
                    <a:pt x="94" y="232"/>
                  </a:cubicBezTo>
                  <a:cubicBezTo>
                    <a:pt x="95" y="231"/>
                    <a:pt x="95" y="231"/>
                    <a:pt x="96" y="230"/>
                  </a:cubicBezTo>
                  <a:cubicBezTo>
                    <a:pt x="97" y="230"/>
                    <a:pt x="97" y="229"/>
                    <a:pt x="96" y="229"/>
                  </a:cubicBezTo>
                  <a:cubicBezTo>
                    <a:pt x="94" y="231"/>
                    <a:pt x="92" y="233"/>
                    <a:pt x="90" y="235"/>
                  </a:cubicBezTo>
                  <a:close/>
                  <a:moveTo>
                    <a:pt x="198" y="321"/>
                  </a:moveTo>
                  <a:cubicBezTo>
                    <a:pt x="198" y="322"/>
                    <a:pt x="198" y="322"/>
                    <a:pt x="199" y="322"/>
                  </a:cubicBezTo>
                  <a:cubicBezTo>
                    <a:pt x="200" y="321"/>
                    <a:pt x="201" y="320"/>
                    <a:pt x="202" y="319"/>
                  </a:cubicBezTo>
                  <a:cubicBezTo>
                    <a:pt x="201" y="320"/>
                    <a:pt x="202" y="321"/>
                    <a:pt x="202" y="321"/>
                  </a:cubicBezTo>
                  <a:cubicBezTo>
                    <a:pt x="203" y="322"/>
                    <a:pt x="203" y="322"/>
                    <a:pt x="204" y="321"/>
                  </a:cubicBezTo>
                  <a:cubicBezTo>
                    <a:pt x="205" y="319"/>
                    <a:pt x="206" y="317"/>
                    <a:pt x="208" y="315"/>
                  </a:cubicBezTo>
                  <a:cubicBezTo>
                    <a:pt x="208" y="315"/>
                    <a:pt x="208" y="315"/>
                    <a:pt x="208" y="315"/>
                  </a:cubicBezTo>
                  <a:cubicBezTo>
                    <a:pt x="209" y="313"/>
                    <a:pt x="210" y="311"/>
                    <a:pt x="208" y="310"/>
                  </a:cubicBezTo>
                  <a:cubicBezTo>
                    <a:pt x="208" y="309"/>
                    <a:pt x="207" y="309"/>
                    <a:pt x="206" y="310"/>
                  </a:cubicBezTo>
                  <a:cubicBezTo>
                    <a:pt x="205" y="310"/>
                    <a:pt x="205" y="311"/>
                    <a:pt x="205" y="313"/>
                  </a:cubicBezTo>
                  <a:cubicBezTo>
                    <a:pt x="205" y="313"/>
                    <a:pt x="204" y="314"/>
                    <a:pt x="204" y="315"/>
                  </a:cubicBezTo>
                  <a:cubicBezTo>
                    <a:pt x="204" y="314"/>
                    <a:pt x="205" y="312"/>
                    <a:pt x="205" y="311"/>
                  </a:cubicBezTo>
                  <a:cubicBezTo>
                    <a:pt x="207" y="305"/>
                    <a:pt x="209" y="300"/>
                    <a:pt x="209" y="295"/>
                  </a:cubicBezTo>
                  <a:cubicBezTo>
                    <a:pt x="210" y="294"/>
                    <a:pt x="210" y="294"/>
                    <a:pt x="211" y="294"/>
                  </a:cubicBezTo>
                  <a:cubicBezTo>
                    <a:pt x="211" y="293"/>
                    <a:pt x="212" y="290"/>
                    <a:pt x="212" y="289"/>
                  </a:cubicBezTo>
                  <a:cubicBezTo>
                    <a:pt x="211" y="286"/>
                    <a:pt x="207" y="286"/>
                    <a:pt x="204" y="288"/>
                  </a:cubicBezTo>
                  <a:cubicBezTo>
                    <a:pt x="202" y="289"/>
                    <a:pt x="202" y="291"/>
                    <a:pt x="201" y="294"/>
                  </a:cubicBezTo>
                  <a:cubicBezTo>
                    <a:pt x="201" y="295"/>
                    <a:pt x="201" y="297"/>
                    <a:pt x="201" y="298"/>
                  </a:cubicBezTo>
                  <a:cubicBezTo>
                    <a:pt x="201" y="301"/>
                    <a:pt x="199" y="303"/>
                    <a:pt x="199" y="306"/>
                  </a:cubicBezTo>
                  <a:cubicBezTo>
                    <a:pt x="199" y="310"/>
                    <a:pt x="194" y="318"/>
                    <a:pt x="198" y="321"/>
                  </a:cubicBezTo>
                  <a:close/>
                  <a:moveTo>
                    <a:pt x="1234" y="317"/>
                  </a:moveTo>
                  <a:cubicBezTo>
                    <a:pt x="1232" y="317"/>
                    <a:pt x="1230" y="316"/>
                    <a:pt x="1229" y="317"/>
                  </a:cubicBezTo>
                  <a:cubicBezTo>
                    <a:pt x="1228" y="317"/>
                    <a:pt x="1228" y="317"/>
                    <a:pt x="1228" y="318"/>
                  </a:cubicBezTo>
                  <a:cubicBezTo>
                    <a:pt x="1229" y="319"/>
                    <a:pt x="1229" y="319"/>
                    <a:pt x="1230" y="320"/>
                  </a:cubicBezTo>
                  <a:cubicBezTo>
                    <a:pt x="1232" y="320"/>
                    <a:pt x="1234" y="322"/>
                    <a:pt x="1236" y="322"/>
                  </a:cubicBezTo>
                  <a:cubicBezTo>
                    <a:pt x="1238" y="323"/>
                    <a:pt x="1239" y="323"/>
                    <a:pt x="1240" y="326"/>
                  </a:cubicBezTo>
                  <a:cubicBezTo>
                    <a:pt x="1240" y="327"/>
                    <a:pt x="1241" y="328"/>
                    <a:pt x="1241" y="328"/>
                  </a:cubicBezTo>
                  <a:cubicBezTo>
                    <a:pt x="1242" y="329"/>
                    <a:pt x="1242" y="329"/>
                    <a:pt x="1243" y="330"/>
                  </a:cubicBezTo>
                  <a:cubicBezTo>
                    <a:pt x="1244" y="330"/>
                    <a:pt x="1244" y="331"/>
                    <a:pt x="1245" y="331"/>
                  </a:cubicBezTo>
                  <a:cubicBezTo>
                    <a:pt x="1243" y="331"/>
                    <a:pt x="1242" y="331"/>
                    <a:pt x="1240" y="331"/>
                  </a:cubicBezTo>
                  <a:cubicBezTo>
                    <a:pt x="1240" y="331"/>
                    <a:pt x="1240" y="331"/>
                    <a:pt x="1240" y="332"/>
                  </a:cubicBezTo>
                  <a:cubicBezTo>
                    <a:pt x="1239" y="334"/>
                    <a:pt x="1241" y="337"/>
                    <a:pt x="1243" y="338"/>
                  </a:cubicBezTo>
                  <a:cubicBezTo>
                    <a:pt x="1245" y="338"/>
                    <a:pt x="1247" y="339"/>
                    <a:pt x="1249" y="340"/>
                  </a:cubicBezTo>
                  <a:cubicBezTo>
                    <a:pt x="1251" y="341"/>
                    <a:pt x="1252" y="342"/>
                    <a:pt x="1254" y="344"/>
                  </a:cubicBezTo>
                  <a:cubicBezTo>
                    <a:pt x="1254" y="344"/>
                    <a:pt x="1254" y="344"/>
                    <a:pt x="1255" y="345"/>
                  </a:cubicBezTo>
                  <a:cubicBezTo>
                    <a:pt x="1257" y="346"/>
                    <a:pt x="1258" y="347"/>
                    <a:pt x="1260" y="348"/>
                  </a:cubicBezTo>
                  <a:cubicBezTo>
                    <a:pt x="1262" y="350"/>
                    <a:pt x="1263" y="351"/>
                    <a:pt x="1265" y="350"/>
                  </a:cubicBezTo>
                  <a:cubicBezTo>
                    <a:pt x="1268" y="349"/>
                    <a:pt x="1270" y="349"/>
                    <a:pt x="1273" y="349"/>
                  </a:cubicBezTo>
                  <a:cubicBezTo>
                    <a:pt x="1275" y="349"/>
                    <a:pt x="1276" y="347"/>
                    <a:pt x="1279" y="347"/>
                  </a:cubicBezTo>
                  <a:cubicBezTo>
                    <a:pt x="1280" y="347"/>
                    <a:pt x="1282" y="345"/>
                    <a:pt x="1283" y="344"/>
                  </a:cubicBezTo>
                  <a:cubicBezTo>
                    <a:pt x="1284" y="343"/>
                    <a:pt x="1284" y="342"/>
                    <a:pt x="1283" y="341"/>
                  </a:cubicBezTo>
                  <a:cubicBezTo>
                    <a:pt x="1283" y="339"/>
                    <a:pt x="1282" y="336"/>
                    <a:pt x="1280" y="334"/>
                  </a:cubicBezTo>
                  <a:cubicBezTo>
                    <a:pt x="1279" y="332"/>
                    <a:pt x="1277" y="332"/>
                    <a:pt x="1276" y="329"/>
                  </a:cubicBezTo>
                  <a:cubicBezTo>
                    <a:pt x="1276" y="327"/>
                    <a:pt x="1274" y="325"/>
                    <a:pt x="1273" y="323"/>
                  </a:cubicBezTo>
                  <a:cubicBezTo>
                    <a:pt x="1273" y="322"/>
                    <a:pt x="1272" y="321"/>
                    <a:pt x="1271" y="321"/>
                  </a:cubicBezTo>
                  <a:cubicBezTo>
                    <a:pt x="1269" y="321"/>
                    <a:pt x="1268" y="318"/>
                    <a:pt x="1266" y="317"/>
                  </a:cubicBezTo>
                  <a:cubicBezTo>
                    <a:pt x="1265" y="315"/>
                    <a:pt x="1264" y="318"/>
                    <a:pt x="1262" y="317"/>
                  </a:cubicBezTo>
                  <a:cubicBezTo>
                    <a:pt x="1262" y="317"/>
                    <a:pt x="1261" y="317"/>
                    <a:pt x="1261" y="317"/>
                  </a:cubicBezTo>
                  <a:cubicBezTo>
                    <a:pt x="1260" y="321"/>
                    <a:pt x="1260" y="314"/>
                    <a:pt x="1257" y="316"/>
                  </a:cubicBezTo>
                  <a:cubicBezTo>
                    <a:pt x="1257" y="316"/>
                    <a:pt x="1256" y="316"/>
                    <a:pt x="1257" y="317"/>
                  </a:cubicBezTo>
                  <a:cubicBezTo>
                    <a:pt x="1255" y="316"/>
                    <a:pt x="1253" y="310"/>
                    <a:pt x="1251" y="314"/>
                  </a:cubicBezTo>
                  <a:cubicBezTo>
                    <a:pt x="1250" y="315"/>
                    <a:pt x="1251" y="319"/>
                    <a:pt x="1250" y="315"/>
                  </a:cubicBezTo>
                  <a:cubicBezTo>
                    <a:pt x="1249" y="313"/>
                    <a:pt x="1248" y="312"/>
                    <a:pt x="1247" y="311"/>
                  </a:cubicBezTo>
                  <a:cubicBezTo>
                    <a:pt x="1246" y="311"/>
                    <a:pt x="1246" y="311"/>
                    <a:pt x="1246" y="311"/>
                  </a:cubicBezTo>
                  <a:cubicBezTo>
                    <a:pt x="1245" y="312"/>
                    <a:pt x="1246" y="315"/>
                    <a:pt x="1247" y="317"/>
                  </a:cubicBezTo>
                  <a:cubicBezTo>
                    <a:pt x="1246" y="318"/>
                    <a:pt x="1245" y="318"/>
                    <a:pt x="1245" y="318"/>
                  </a:cubicBezTo>
                  <a:cubicBezTo>
                    <a:pt x="1245" y="318"/>
                    <a:pt x="1245" y="316"/>
                    <a:pt x="1244" y="316"/>
                  </a:cubicBezTo>
                  <a:cubicBezTo>
                    <a:pt x="1243" y="313"/>
                    <a:pt x="1242" y="311"/>
                    <a:pt x="1241" y="308"/>
                  </a:cubicBezTo>
                  <a:cubicBezTo>
                    <a:pt x="1240" y="305"/>
                    <a:pt x="1236" y="307"/>
                    <a:pt x="1236" y="304"/>
                  </a:cubicBezTo>
                  <a:cubicBezTo>
                    <a:pt x="1236" y="302"/>
                    <a:pt x="1233" y="301"/>
                    <a:pt x="1232" y="301"/>
                  </a:cubicBezTo>
                  <a:cubicBezTo>
                    <a:pt x="1231" y="301"/>
                    <a:pt x="1231" y="301"/>
                    <a:pt x="1231" y="301"/>
                  </a:cubicBezTo>
                  <a:cubicBezTo>
                    <a:pt x="1230" y="302"/>
                    <a:pt x="1231" y="302"/>
                    <a:pt x="1229" y="302"/>
                  </a:cubicBezTo>
                  <a:cubicBezTo>
                    <a:pt x="1229" y="302"/>
                    <a:pt x="1228" y="302"/>
                    <a:pt x="1227" y="303"/>
                  </a:cubicBezTo>
                  <a:cubicBezTo>
                    <a:pt x="1227" y="305"/>
                    <a:pt x="1222" y="308"/>
                    <a:pt x="1227" y="310"/>
                  </a:cubicBezTo>
                  <a:cubicBezTo>
                    <a:pt x="1228" y="311"/>
                    <a:pt x="1231" y="311"/>
                    <a:pt x="1233" y="312"/>
                  </a:cubicBezTo>
                  <a:cubicBezTo>
                    <a:pt x="1235" y="313"/>
                    <a:pt x="1236" y="313"/>
                    <a:pt x="1238" y="314"/>
                  </a:cubicBezTo>
                  <a:cubicBezTo>
                    <a:pt x="1240" y="316"/>
                    <a:pt x="1238" y="315"/>
                    <a:pt x="1238" y="316"/>
                  </a:cubicBezTo>
                  <a:cubicBezTo>
                    <a:pt x="1237" y="317"/>
                    <a:pt x="1237" y="317"/>
                    <a:pt x="1237" y="317"/>
                  </a:cubicBezTo>
                  <a:cubicBezTo>
                    <a:pt x="1238" y="318"/>
                    <a:pt x="1238" y="318"/>
                    <a:pt x="1239" y="319"/>
                  </a:cubicBezTo>
                  <a:cubicBezTo>
                    <a:pt x="1240" y="319"/>
                    <a:pt x="1240" y="320"/>
                    <a:pt x="1241" y="320"/>
                  </a:cubicBezTo>
                  <a:cubicBezTo>
                    <a:pt x="1239" y="320"/>
                    <a:pt x="1238" y="319"/>
                    <a:pt x="1237" y="319"/>
                  </a:cubicBezTo>
                  <a:cubicBezTo>
                    <a:pt x="1236" y="318"/>
                    <a:pt x="1235" y="317"/>
                    <a:pt x="1234" y="317"/>
                  </a:cubicBezTo>
                  <a:close/>
                  <a:moveTo>
                    <a:pt x="815" y="1579"/>
                  </a:moveTo>
                  <a:cubicBezTo>
                    <a:pt x="816" y="1578"/>
                    <a:pt x="816" y="1577"/>
                    <a:pt x="815" y="1577"/>
                  </a:cubicBezTo>
                  <a:cubicBezTo>
                    <a:pt x="810" y="1577"/>
                    <a:pt x="806" y="1578"/>
                    <a:pt x="801" y="1578"/>
                  </a:cubicBezTo>
                  <a:cubicBezTo>
                    <a:pt x="798" y="1578"/>
                    <a:pt x="795" y="1577"/>
                    <a:pt x="792" y="1576"/>
                  </a:cubicBezTo>
                  <a:cubicBezTo>
                    <a:pt x="792" y="1574"/>
                    <a:pt x="793" y="1573"/>
                    <a:pt x="795" y="1573"/>
                  </a:cubicBezTo>
                  <a:cubicBezTo>
                    <a:pt x="796" y="1572"/>
                    <a:pt x="798" y="1572"/>
                    <a:pt x="799" y="1572"/>
                  </a:cubicBezTo>
                  <a:cubicBezTo>
                    <a:pt x="803" y="1571"/>
                    <a:pt x="806" y="1567"/>
                    <a:pt x="810" y="1565"/>
                  </a:cubicBezTo>
                  <a:cubicBezTo>
                    <a:pt x="811" y="1564"/>
                    <a:pt x="816" y="1562"/>
                    <a:pt x="816" y="1560"/>
                  </a:cubicBezTo>
                  <a:cubicBezTo>
                    <a:pt x="816" y="1558"/>
                    <a:pt x="814" y="1557"/>
                    <a:pt x="812" y="1557"/>
                  </a:cubicBezTo>
                  <a:cubicBezTo>
                    <a:pt x="810" y="1557"/>
                    <a:pt x="807" y="1557"/>
                    <a:pt x="804" y="1557"/>
                  </a:cubicBezTo>
                  <a:cubicBezTo>
                    <a:pt x="803" y="1557"/>
                    <a:pt x="803" y="1556"/>
                    <a:pt x="802" y="1556"/>
                  </a:cubicBezTo>
                  <a:cubicBezTo>
                    <a:pt x="802" y="1555"/>
                    <a:pt x="803" y="1554"/>
                    <a:pt x="803" y="1553"/>
                  </a:cubicBezTo>
                  <a:cubicBezTo>
                    <a:pt x="804" y="1553"/>
                    <a:pt x="805" y="1553"/>
                    <a:pt x="807" y="1552"/>
                  </a:cubicBezTo>
                  <a:cubicBezTo>
                    <a:pt x="808" y="1552"/>
                    <a:pt x="810" y="1553"/>
                    <a:pt x="812" y="1552"/>
                  </a:cubicBezTo>
                  <a:cubicBezTo>
                    <a:pt x="813" y="1552"/>
                    <a:pt x="815" y="1550"/>
                    <a:pt x="816" y="1549"/>
                  </a:cubicBezTo>
                  <a:cubicBezTo>
                    <a:pt x="818" y="1548"/>
                    <a:pt x="818" y="1548"/>
                    <a:pt x="819" y="1546"/>
                  </a:cubicBezTo>
                  <a:cubicBezTo>
                    <a:pt x="821" y="1544"/>
                    <a:pt x="818" y="1543"/>
                    <a:pt x="822" y="1540"/>
                  </a:cubicBezTo>
                  <a:cubicBezTo>
                    <a:pt x="824" y="1538"/>
                    <a:pt x="825" y="1536"/>
                    <a:pt x="828" y="1537"/>
                  </a:cubicBezTo>
                  <a:cubicBezTo>
                    <a:pt x="829" y="1537"/>
                    <a:pt x="831" y="1537"/>
                    <a:pt x="832" y="1536"/>
                  </a:cubicBezTo>
                  <a:cubicBezTo>
                    <a:pt x="833" y="1535"/>
                    <a:pt x="834" y="1533"/>
                    <a:pt x="834" y="1531"/>
                  </a:cubicBezTo>
                  <a:cubicBezTo>
                    <a:pt x="832" y="1523"/>
                    <a:pt x="819" y="1539"/>
                    <a:pt x="819" y="1529"/>
                  </a:cubicBezTo>
                  <a:cubicBezTo>
                    <a:pt x="819" y="1523"/>
                    <a:pt x="830" y="1526"/>
                    <a:pt x="834" y="1526"/>
                  </a:cubicBezTo>
                  <a:cubicBezTo>
                    <a:pt x="837" y="1526"/>
                    <a:pt x="842" y="1525"/>
                    <a:pt x="844" y="1523"/>
                  </a:cubicBezTo>
                  <a:cubicBezTo>
                    <a:pt x="845" y="1522"/>
                    <a:pt x="845" y="1521"/>
                    <a:pt x="845" y="1521"/>
                  </a:cubicBezTo>
                  <a:cubicBezTo>
                    <a:pt x="845" y="1518"/>
                    <a:pt x="847" y="1517"/>
                    <a:pt x="848" y="1515"/>
                  </a:cubicBezTo>
                  <a:cubicBezTo>
                    <a:pt x="849" y="1513"/>
                    <a:pt x="848" y="1511"/>
                    <a:pt x="847" y="1509"/>
                  </a:cubicBezTo>
                  <a:cubicBezTo>
                    <a:pt x="848" y="1509"/>
                    <a:pt x="850" y="1509"/>
                    <a:pt x="851" y="1509"/>
                  </a:cubicBezTo>
                  <a:cubicBezTo>
                    <a:pt x="854" y="1510"/>
                    <a:pt x="856" y="1509"/>
                    <a:pt x="858" y="1508"/>
                  </a:cubicBezTo>
                  <a:cubicBezTo>
                    <a:pt x="865" y="1505"/>
                    <a:pt x="873" y="1505"/>
                    <a:pt x="880" y="1503"/>
                  </a:cubicBezTo>
                  <a:cubicBezTo>
                    <a:pt x="885" y="1501"/>
                    <a:pt x="889" y="1500"/>
                    <a:pt x="892" y="1496"/>
                  </a:cubicBezTo>
                  <a:cubicBezTo>
                    <a:pt x="894" y="1491"/>
                    <a:pt x="899" y="1489"/>
                    <a:pt x="900" y="1484"/>
                  </a:cubicBezTo>
                  <a:cubicBezTo>
                    <a:pt x="900" y="1483"/>
                    <a:pt x="899" y="1483"/>
                    <a:pt x="898" y="1483"/>
                  </a:cubicBezTo>
                  <a:cubicBezTo>
                    <a:pt x="897" y="1484"/>
                    <a:pt x="891" y="1486"/>
                    <a:pt x="893" y="1482"/>
                  </a:cubicBezTo>
                  <a:cubicBezTo>
                    <a:pt x="893" y="1481"/>
                    <a:pt x="894" y="1480"/>
                    <a:pt x="894" y="1479"/>
                  </a:cubicBezTo>
                  <a:cubicBezTo>
                    <a:pt x="893" y="1477"/>
                    <a:pt x="892" y="1477"/>
                    <a:pt x="890" y="1476"/>
                  </a:cubicBezTo>
                  <a:cubicBezTo>
                    <a:pt x="889" y="1476"/>
                    <a:pt x="888" y="1476"/>
                    <a:pt x="886" y="1475"/>
                  </a:cubicBezTo>
                  <a:cubicBezTo>
                    <a:pt x="885" y="1475"/>
                    <a:pt x="884" y="1475"/>
                    <a:pt x="883" y="1475"/>
                  </a:cubicBezTo>
                  <a:cubicBezTo>
                    <a:pt x="879" y="1472"/>
                    <a:pt x="879" y="1471"/>
                    <a:pt x="882" y="1470"/>
                  </a:cubicBezTo>
                  <a:cubicBezTo>
                    <a:pt x="886" y="1472"/>
                    <a:pt x="890" y="1475"/>
                    <a:pt x="895" y="1475"/>
                  </a:cubicBezTo>
                  <a:cubicBezTo>
                    <a:pt x="898" y="1475"/>
                    <a:pt x="902" y="1475"/>
                    <a:pt x="905" y="1475"/>
                  </a:cubicBezTo>
                  <a:cubicBezTo>
                    <a:pt x="908" y="1475"/>
                    <a:pt x="911" y="1476"/>
                    <a:pt x="914" y="1475"/>
                  </a:cubicBezTo>
                  <a:cubicBezTo>
                    <a:pt x="920" y="1473"/>
                    <a:pt x="924" y="1468"/>
                    <a:pt x="928" y="1464"/>
                  </a:cubicBezTo>
                  <a:cubicBezTo>
                    <a:pt x="933" y="1459"/>
                    <a:pt x="940" y="1458"/>
                    <a:pt x="942" y="1451"/>
                  </a:cubicBezTo>
                  <a:cubicBezTo>
                    <a:pt x="944" y="1448"/>
                    <a:pt x="942" y="1444"/>
                    <a:pt x="945" y="1442"/>
                  </a:cubicBezTo>
                  <a:cubicBezTo>
                    <a:pt x="949" y="1440"/>
                    <a:pt x="951" y="1438"/>
                    <a:pt x="954" y="1435"/>
                  </a:cubicBezTo>
                  <a:cubicBezTo>
                    <a:pt x="955" y="1434"/>
                    <a:pt x="955" y="1434"/>
                    <a:pt x="956" y="1433"/>
                  </a:cubicBezTo>
                  <a:cubicBezTo>
                    <a:pt x="956" y="1434"/>
                    <a:pt x="954" y="1436"/>
                    <a:pt x="953" y="1437"/>
                  </a:cubicBezTo>
                  <a:cubicBezTo>
                    <a:pt x="950" y="1440"/>
                    <a:pt x="947" y="1442"/>
                    <a:pt x="945" y="1445"/>
                  </a:cubicBezTo>
                  <a:cubicBezTo>
                    <a:pt x="945" y="1446"/>
                    <a:pt x="945" y="1447"/>
                    <a:pt x="946" y="1447"/>
                  </a:cubicBezTo>
                  <a:cubicBezTo>
                    <a:pt x="948" y="1446"/>
                    <a:pt x="949" y="1446"/>
                    <a:pt x="950" y="1445"/>
                  </a:cubicBezTo>
                  <a:cubicBezTo>
                    <a:pt x="953" y="1442"/>
                    <a:pt x="956" y="1440"/>
                    <a:pt x="959" y="1437"/>
                  </a:cubicBezTo>
                  <a:cubicBezTo>
                    <a:pt x="960" y="1436"/>
                    <a:pt x="961" y="1435"/>
                    <a:pt x="962" y="1433"/>
                  </a:cubicBezTo>
                  <a:cubicBezTo>
                    <a:pt x="963" y="1429"/>
                    <a:pt x="966" y="1426"/>
                    <a:pt x="970" y="1423"/>
                  </a:cubicBezTo>
                  <a:cubicBezTo>
                    <a:pt x="974" y="1421"/>
                    <a:pt x="978" y="1416"/>
                    <a:pt x="980" y="1412"/>
                  </a:cubicBezTo>
                  <a:cubicBezTo>
                    <a:pt x="981" y="1411"/>
                    <a:pt x="983" y="1409"/>
                    <a:pt x="983" y="1408"/>
                  </a:cubicBezTo>
                  <a:cubicBezTo>
                    <a:pt x="982" y="1404"/>
                    <a:pt x="981" y="1402"/>
                    <a:pt x="981" y="1398"/>
                  </a:cubicBezTo>
                  <a:cubicBezTo>
                    <a:pt x="982" y="1394"/>
                    <a:pt x="986" y="1391"/>
                    <a:pt x="989" y="1389"/>
                  </a:cubicBezTo>
                  <a:cubicBezTo>
                    <a:pt x="991" y="1388"/>
                    <a:pt x="992" y="1386"/>
                    <a:pt x="994" y="1384"/>
                  </a:cubicBezTo>
                  <a:cubicBezTo>
                    <a:pt x="996" y="1382"/>
                    <a:pt x="1000" y="1381"/>
                    <a:pt x="1003" y="1380"/>
                  </a:cubicBezTo>
                  <a:cubicBezTo>
                    <a:pt x="1005" y="1378"/>
                    <a:pt x="1008" y="1376"/>
                    <a:pt x="1011" y="1374"/>
                  </a:cubicBezTo>
                  <a:cubicBezTo>
                    <a:pt x="1015" y="1371"/>
                    <a:pt x="1019" y="1371"/>
                    <a:pt x="1022" y="1367"/>
                  </a:cubicBezTo>
                  <a:cubicBezTo>
                    <a:pt x="1024" y="1365"/>
                    <a:pt x="1026" y="1362"/>
                    <a:pt x="1027" y="1360"/>
                  </a:cubicBezTo>
                  <a:cubicBezTo>
                    <a:pt x="1027" y="1360"/>
                    <a:pt x="1028" y="1360"/>
                    <a:pt x="1028" y="1359"/>
                  </a:cubicBezTo>
                  <a:cubicBezTo>
                    <a:pt x="1031" y="1358"/>
                    <a:pt x="1037" y="1359"/>
                    <a:pt x="1039" y="1359"/>
                  </a:cubicBezTo>
                  <a:cubicBezTo>
                    <a:pt x="1044" y="1358"/>
                    <a:pt x="1047" y="1357"/>
                    <a:pt x="1051" y="1355"/>
                  </a:cubicBezTo>
                  <a:cubicBezTo>
                    <a:pt x="1052" y="1354"/>
                    <a:pt x="1053" y="1352"/>
                    <a:pt x="1055" y="1351"/>
                  </a:cubicBezTo>
                  <a:cubicBezTo>
                    <a:pt x="1057" y="1350"/>
                    <a:pt x="1059" y="1349"/>
                    <a:pt x="1060" y="1348"/>
                  </a:cubicBezTo>
                  <a:cubicBezTo>
                    <a:pt x="1062" y="1347"/>
                    <a:pt x="1062" y="1346"/>
                    <a:pt x="1063" y="1344"/>
                  </a:cubicBezTo>
                  <a:cubicBezTo>
                    <a:pt x="1063" y="1340"/>
                    <a:pt x="1065" y="1338"/>
                    <a:pt x="1068" y="1335"/>
                  </a:cubicBezTo>
                  <a:cubicBezTo>
                    <a:pt x="1069" y="1334"/>
                    <a:pt x="1070" y="1332"/>
                    <a:pt x="1071" y="1331"/>
                  </a:cubicBezTo>
                  <a:cubicBezTo>
                    <a:pt x="1072" y="1329"/>
                    <a:pt x="1075" y="1327"/>
                    <a:pt x="1076" y="1325"/>
                  </a:cubicBezTo>
                  <a:cubicBezTo>
                    <a:pt x="1078" y="1319"/>
                    <a:pt x="1075" y="1314"/>
                    <a:pt x="1081" y="1310"/>
                  </a:cubicBezTo>
                  <a:cubicBezTo>
                    <a:pt x="1084" y="1308"/>
                    <a:pt x="1084" y="1305"/>
                    <a:pt x="1086" y="1301"/>
                  </a:cubicBezTo>
                  <a:cubicBezTo>
                    <a:pt x="1088" y="1296"/>
                    <a:pt x="1090" y="1293"/>
                    <a:pt x="1089" y="1287"/>
                  </a:cubicBezTo>
                  <a:cubicBezTo>
                    <a:pt x="1089" y="1281"/>
                    <a:pt x="1090" y="1276"/>
                    <a:pt x="1091" y="1270"/>
                  </a:cubicBezTo>
                  <a:cubicBezTo>
                    <a:pt x="1092" y="1266"/>
                    <a:pt x="1093" y="1263"/>
                    <a:pt x="1097" y="1260"/>
                  </a:cubicBezTo>
                  <a:cubicBezTo>
                    <a:pt x="1098" y="1259"/>
                    <a:pt x="1100" y="1258"/>
                    <a:pt x="1101" y="1256"/>
                  </a:cubicBezTo>
                  <a:cubicBezTo>
                    <a:pt x="1105" y="1253"/>
                    <a:pt x="1107" y="1248"/>
                    <a:pt x="1111" y="1245"/>
                  </a:cubicBezTo>
                  <a:cubicBezTo>
                    <a:pt x="1112" y="1243"/>
                    <a:pt x="1114" y="1241"/>
                    <a:pt x="1116" y="1239"/>
                  </a:cubicBezTo>
                  <a:cubicBezTo>
                    <a:pt x="1118" y="1238"/>
                    <a:pt x="1120" y="1236"/>
                    <a:pt x="1122" y="1235"/>
                  </a:cubicBezTo>
                  <a:cubicBezTo>
                    <a:pt x="1125" y="1231"/>
                    <a:pt x="1129" y="1228"/>
                    <a:pt x="1133" y="1224"/>
                  </a:cubicBezTo>
                  <a:cubicBezTo>
                    <a:pt x="1136" y="1221"/>
                    <a:pt x="1136" y="1217"/>
                    <a:pt x="1137" y="1213"/>
                  </a:cubicBezTo>
                  <a:cubicBezTo>
                    <a:pt x="1137" y="1211"/>
                    <a:pt x="1137" y="1209"/>
                    <a:pt x="1137" y="1208"/>
                  </a:cubicBezTo>
                  <a:cubicBezTo>
                    <a:pt x="1139" y="1206"/>
                    <a:pt x="1141" y="1204"/>
                    <a:pt x="1140" y="1201"/>
                  </a:cubicBezTo>
                  <a:cubicBezTo>
                    <a:pt x="1138" y="1194"/>
                    <a:pt x="1137" y="1187"/>
                    <a:pt x="1133" y="1181"/>
                  </a:cubicBezTo>
                  <a:cubicBezTo>
                    <a:pt x="1133" y="1181"/>
                    <a:pt x="1132" y="1180"/>
                    <a:pt x="1132" y="1181"/>
                  </a:cubicBezTo>
                  <a:cubicBezTo>
                    <a:pt x="1127" y="1182"/>
                    <a:pt x="1123" y="1180"/>
                    <a:pt x="1118" y="1178"/>
                  </a:cubicBezTo>
                  <a:cubicBezTo>
                    <a:pt x="1113" y="1176"/>
                    <a:pt x="1112" y="1172"/>
                    <a:pt x="1108" y="1169"/>
                  </a:cubicBezTo>
                  <a:cubicBezTo>
                    <a:pt x="1103" y="1165"/>
                    <a:pt x="1096" y="1162"/>
                    <a:pt x="1090" y="1163"/>
                  </a:cubicBezTo>
                  <a:cubicBezTo>
                    <a:pt x="1085" y="1164"/>
                    <a:pt x="1081" y="1163"/>
                    <a:pt x="1076" y="1163"/>
                  </a:cubicBezTo>
                  <a:cubicBezTo>
                    <a:pt x="1073" y="1164"/>
                    <a:pt x="1070" y="1166"/>
                    <a:pt x="1066" y="1165"/>
                  </a:cubicBezTo>
                  <a:cubicBezTo>
                    <a:pt x="1064" y="1164"/>
                    <a:pt x="1062" y="1163"/>
                    <a:pt x="1060" y="1162"/>
                  </a:cubicBezTo>
                  <a:cubicBezTo>
                    <a:pt x="1058" y="1162"/>
                    <a:pt x="1054" y="1164"/>
                    <a:pt x="1053" y="1165"/>
                  </a:cubicBezTo>
                  <a:cubicBezTo>
                    <a:pt x="1051" y="1166"/>
                    <a:pt x="1050" y="1167"/>
                    <a:pt x="1049" y="1168"/>
                  </a:cubicBezTo>
                  <a:cubicBezTo>
                    <a:pt x="1049" y="1168"/>
                    <a:pt x="1051" y="1163"/>
                    <a:pt x="1051" y="1163"/>
                  </a:cubicBezTo>
                  <a:cubicBezTo>
                    <a:pt x="1052" y="1159"/>
                    <a:pt x="1050" y="1152"/>
                    <a:pt x="1044" y="1154"/>
                  </a:cubicBezTo>
                  <a:cubicBezTo>
                    <a:pt x="1042" y="1154"/>
                    <a:pt x="1040" y="1155"/>
                    <a:pt x="1037" y="1153"/>
                  </a:cubicBezTo>
                  <a:cubicBezTo>
                    <a:pt x="1036" y="1152"/>
                    <a:pt x="1035" y="1152"/>
                    <a:pt x="1033" y="1151"/>
                  </a:cubicBezTo>
                  <a:cubicBezTo>
                    <a:pt x="1029" y="1150"/>
                    <a:pt x="1025" y="1150"/>
                    <a:pt x="1021" y="1148"/>
                  </a:cubicBezTo>
                  <a:cubicBezTo>
                    <a:pt x="1018" y="1147"/>
                    <a:pt x="1016" y="1147"/>
                    <a:pt x="1014" y="1149"/>
                  </a:cubicBezTo>
                  <a:cubicBezTo>
                    <a:pt x="1010" y="1153"/>
                    <a:pt x="1009" y="1157"/>
                    <a:pt x="1004" y="1160"/>
                  </a:cubicBezTo>
                  <a:cubicBezTo>
                    <a:pt x="1001" y="1162"/>
                    <a:pt x="998" y="1163"/>
                    <a:pt x="996" y="1166"/>
                  </a:cubicBezTo>
                  <a:cubicBezTo>
                    <a:pt x="996" y="1167"/>
                    <a:pt x="995" y="1167"/>
                    <a:pt x="995" y="1168"/>
                  </a:cubicBezTo>
                  <a:cubicBezTo>
                    <a:pt x="995" y="1167"/>
                    <a:pt x="995" y="1167"/>
                    <a:pt x="995" y="1167"/>
                  </a:cubicBezTo>
                  <a:cubicBezTo>
                    <a:pt x="994" y="1165"/>
                    <a:pt x="991" y="1165"/>
                    <a:pt x="989" y="1165"/>
                  </a:cubicBezTo>
                  <a:cubicBezTo>
                    <a:pt x="993" y="1163"/>
                    <a:pt x="998" y="1163"/>
                    <a:pt x="1002" y="1160"/>
                  </a:cubicBezTo>
                  <a:cubicBezTo>
                    <a:pt x="1005" y="1157"/>
                    <a:pt x="1010" y="1152"/>
                    <a:pt x="1011" y="1148"/>
                  </a:cubicBezTo>
                  <a:cubicBezTo>
                    <a:pt x="1011" y="1144"/>
                    <a:pt x="1009" y="1144"/>
                    <a:pt x="1006" y="1144"/>
                  </a:cubicBezTo>
                  <a:cubicBezTo>
                    <a:pt x="1003" y="1144"/>
                    <a:pt x="1001" y="1145"/>
                    <a:pt x="998" y="1145"/>
                  </a:cubicBezTo>
                  <a:cubicBezTo>
                    <a:pt x="994" y="1145"/>
                    <a:pt x="991" y="1144"/>
                    <a:pt x="988" y="1144"/>
                  </a:cubicBezTo>
                  <a:cubicBezTo>
                    <a:pt x="987" y="1144"/>
                    <a:pt x="986" y="1145"/>
                    <a:pt x="986" y="1145"/>
                  </a:cubicBezTo>
                  <a:cubicBezTo>
                    <a:pt x="984" y="1148"/>
                    <a:pt x="983" y="1151"/>
                    <a:pt x="979" y="1153"/>
                  </a:cubicBezTo>
                  <a:cubicBezTo>
                    <a:pt x="978" y="1154"/>
                    <a:pt x="978" y="1154"/>
                    <a:pt x="977" y="1155"/>
                  </a:cubicBezTo>
                  <a:cubicBezTo>
                    <a:pt x="975" y="1156"/>
                    <a:pt x="974" y="1155"/>
                    <a:pt x="975" y="1153"/>
                  </a:cubicBezTo>
                  <a:cubicBezTo>
                    <a:pt x="977" y="1151"/>
                    <a:pt x="976" y="1149"/>
                    <a:pt x="978" y="1147"/>
                  </a:cubicBezTo>
                  <a:cubicBezTo>
                    <a:pt x="981" y="1143"/>
                    <a:pt x="987" y="1141"/>
                    <a:pt x="990" y="1137"/>
                  </a:cubicBezTo>
                  <a:cubicBezTo>
                    <a:pt x="993" y="1133"/>
                    <a:pt x="995" y="1127"/>
                    <a:pt x="995" y="1123"/>
                  </a:cubicBezTo>
                  <a:cubicBezTo>
                    <a:pt x="995" y="1122"/>
                    <a:pt x="994" y="1121"/>
                    <a:pt x="993" y="1120"/>
                  </a:cubicBezTo>
                  <a:cubicBezTo>
                    <a:pt x="991" y="1118"/>
                    <a:pt x="990" y="1116"/>
                    <a:pt x="989" y="1113"/>
                  </a:cubicBezTo>
                  <a:cubicBezTo>
                    <a:pt x="988" y="1111"/>
                    <a:pt x="985" y="1110"/>
                    <a:pt x="984" y="1108"/>
                  </a:cubicBezTo>
                  <a:cubicBezTo>
                    <a:pt x="982" y="1105"/>
                    <a:pt x="983" y="1100"/>
                    <a:pt x="982" y="1097"/>
                  </a:cubicBezTo>
                  <a:cubicBezTo>
                    <a:pt x="982" y="1093"/>
                    <a:pt x="978" y="1092"/>
                    <a:pt x="975" y="1090"/>
                  </a:cubicBezTo>
                  <a:cubicBezTo>
                    <a:pt x="972" y="1089"/>
                    <a:pt x="970" y="1086"/>
                    <a:pt x="967" y="1085"/>
                  </a:cubicBezTo>
                  <a:cubicBezTo>
                    <a:pt x="964" y="1084"/>
                    <a:pt x="962" y="1083"/>
                    <a:pt x="959" y="1083"/>
                  </a:cubicBezTo>
                  <a:cubicBezTo>
                    <a:pt x="957" y="1083"/>
                    <a:pt x="955" y="1081"/>
                    <a:pt x="953" y="1081"/>
                  </a:cubicBezTo>
                  <a:cubicBezTo>
                    <a:pt x="951" y="1081"/>
                    <a:pt x="950" y="1078"/>
                    <a:pt x="947" y="1078"/>
                  </a:cubicBezTo>
                  <a:cubicBezTo>
                    <a:pt x="943" y="1076"/>
                    <a:pt x="938" y="1076"/>
                    <a:pt x="933" y="1077"/>
                  </a:cubicBezTo>
                  <a:cubicBezTo>
                    <a:pt x="930" y="1078"/>
                    <a:pt x="928" y="1080"/>
                    <a:pt x="925" y="1079"/>
                  </a:cubicBezTo>
                  <a:cubicBezTo>
                    <a:pt x="922" y="1079"/>
                    <a:pt x="920" y="1078"/>
                    <a:pt x="918" y="1078"/>
                  </a:cubicBezTo>
                  <a:cubicBezTo>
                    <a:pt x="916" y="1078"/>
                    <a:pt x="915" y="1078"/>
                    <a:pt x="914" y="1079"/>
                  </a:cubicBezTo>
                  <a:cubicBezTo>
                    <a:pt x="914" y="1078"/>
                    <a:pt x="914" y="1076"/>
                    <a:pt x="914" y="1075"/>
                  </a:cubicBezTo>
                  <a:cubicBezTo>
                    <a:pt x="913" y="1072"/>
                    <a:pt x="908" y="1071"/>
                    <a:pt x="906" y="1070"/>
                  </a:cubicBezTo>
                  <a:cubicBezTo>
                    <a:pt x="903" y="1068"/>
                    <a:pt x="901" y="1068"/>
                    <a:pt x="899" y="1070"/>
                  </a:cubicBezTo>
                  <a:cubicBezTo>
                    <a:pt x="897" y="1071"/>
                    <a:pt x="894" y="1072"/>
                    <a:pt x="897" y="1069"/>
                  </a:cubicBezTo>
                  <a:cubicBezTo>
                    <a:pt x="898" y="1068"/>
                    <a:pt x="899" y="1067"/>
                    <a:pt x="900" y="1065"/>
                  </a:cubicBezTo>
                  <a:cubicBezTo>
                    <a:pt x="902" y="1063"/>
                    <a:pt x="898" y="1060"/>
                    <a:pt x="897" y="1059"/>
                  </a:cubicBezTo>
                  <a:cubicBezTo>
                    <a:pt x="896" y="1058"/>
                    <a:pt x="894" y="1057"/>
                    <a:pt x="892" y="1056"/>
                  </a:cubicBezTo>
                  <a:cubicBezTo>
                    <a:pt x="888" y="1055"/>
                    <a:pt x="890" y="1054"/>
                    <a:pt x="888" y="1052"/>
                  </a:cubicBezTo>
                  <a:cubicBezTo>
                    <a:pt x="887" y="1051"/>
                    <a:pt x="886" y="1051"/>
                    <a:pt x="885" y="1050"/>
                  </a:cubicBezTo>
                  <a:cubicBezTo>
                    <a:pt x="882" y="1050"/>
                    <a:pt x="881" y="1047"/>
                    <a:pt x="878" y="1047"/>
                  </a:cubicBezTo>
                  <a:cubicBezTo>
                    <a:pt x="876" y="1046"/>
                    <a:pt x="875" y="1047"/>
                    <a:pt x="873" y="1048"/>
                  </a:cubicBezTo>
                  <a:cubicBezTo>
                    <a:pt x="872" y="1048"/>
                    <a:pt x="869" y="1048"/>
                    <a:pt x="868" y="1048"/>
                  </a:cubicBezTo>
                  <a:cubicBezTo>
                    <a:pt x="870" y="1047"/>
                    <a:pt x="871" y="1046"/>
                    <a:pt x="872" y="1044"/>
                  </a:cubicBezTo>
                  <a:cubicBezTo>
                    <a:pt x="872" y="1040"/>
                    <a:pt x="865" y="1038"/>
                    <a:pt x="862" y="1036"/>
                  </a:cubicBezTo>
                  <a:cubicBezTo>
                    <a:pt x="860" y="1035"/>
                    <a:pt x="858" y="1034"/>
                    <a:pt x="856" y="1034"/>
                  </a:cubicBezTo>
                  <a:cubicBezTo>
                    <a:pt x="854" y="1034"/>
                    <a:pt x="853" y="1033"/>
                    <a:pt x="852" y="1033"/>
                  </a:cubicBezTo>
                  <a:cubicBezTo>
                    <a:pt x="847" y="1030"/>
                    <a:pt x="852" y="1028"/>
                    <a:pt x="854" y="1028"/>
                  </a:cubicBezTo>
                  <a:cubicBezTo>
                    <a:pt x="855" y="1027"/>
                    <a:pt x="860" y="1026"/>
                    <a:pt x="859" y="1024"/>
                  </a:cubicBezTo>
                  <a:cubicBezTo>
                    <a:pt x="859" y="1024"/>
                    <a:pt x="859" y="1024"/>
                    <a:pt x="859" y="1024"/>
                  </a:cubicBezTo>
                  <a:cubicBezTo>
                    <a:pt x="854" y="1023"/>
                    <a:pt x="847" y="1024"/>
                    <a:pt x="843" y="1024"/>
                  </a:cubicBezTo>
                  <a:cubicBezTo>
                    <a:pt x="840" y="1024"/>
                    <a:pt x="838" y="1024"/>
                    <a:pt x="836" y="1025"/>
                  </a:cubicBezTo>
                  <a:cubicBezTo>
                    <a:pt x="833" y="1027"/>
                    <a:pt x="830" y="1027"/>
                    <a:pt x="827" y="1029"/>
                  </a:cubicBezTo>
                  <a:cubicBezTo>
                    <a:pt x="822" y="1031"/>
                    <a:pt x="817" y="1032"/>
                    <a:pt x="812" y="1029"/>
                  </a:cubicBezTo>
                  <a:cubicBezTo>
                    <a:pt x="810" y="1028"/>
                    <a:pt x="808" y="1027"/>
                    <a:pt x="806" y="1027"/>
                  </a:cubicBezTo>
                  <a:cubicBezTo>
                    <a:pt x="801" y="1027"/>
                    <a:pt x="795" y="1027"/>
                    <a:pt x="790" y="1029"/>
                  </a:cubicBezTo>
                  <a:cubicBezTo>
                    <a:pt x="783" y="1031"/>
                    <a:pt x="786" y="1023"/>
                    <a:pt x="786" y="1021"/>
                  </a:cubicBezTo>
                  <a:cubicBezTo>
                    <a:pt x="785" y="1019"/>
                    <a:pt x="784" y="1018"/>
                    <a:pt x="783" y="1018"/>
                  </a:cubicBezTo>
                  <a:cubicBezTo>
                    <a:pt x="779" y="1016"/>
                    <a:pt x="768" y="1018"/>
                    <a:pt x="768" y="1013"/>
                  </a:cubicBezTo>
                  <a:cubicBezTo>
                    <a:pt x="768" y="1004"/>
                    <a:pt x="756" y="1010"/>
                    <a:pt x="758" y="1014"/>
                  </a:cubicBezTo>
                  <a:cubicBezTo>
                    <a:pt x="758" y="1015"/>
                    <a:pt x="758" y="1015"/>
                    <a:pt x="759" y="1015"/>
                  </a:cubicBezTo>
                  <a:cubicBezTo>
                    <a:pt x="760" y="1016"/>
                    <a:pt x="760" y="1015"/>
                    <a:pt x="761" y="1015"/>
                  </a:cubicBezTo>
                  <a:cubicBezTo>
                    <a:pt x="761" y="1016"/>
                    <a:pt x="762" y="1017"/>
                    <a:pt x="762" y="1017"/>
                  </a:cubicBezTo>
                  <a:cubicBezTo>
                    <a:pt x="762" y="1017"/>
                    <a:pt x="761" y="1017"/>
                    <a:pt x="760" y="1018"/>
                  </a:cubicBezTo>
                  <a:cubicBezTo>
                    <a:pt x="757" y="1018"/>
                    <a:pt x="755" y="1020"/>
                    <a:pt x="752" y="1020"/>
                  </a:cubicBezTo>
                  <a:cubicBezTo>
                    <a:pt x="749" y="1021"/>
                    <a:pt x="747" y="1021"/>
                    <a:pt x="745" y="1022"/>
                  </a:cubicBezTo>
                  <a:cubicBezTo>
                    <a:pt x="742" y="1024"/>
                    <a:pt x="743" y="1030"/>
                    <a:pt x="743" y="1033"/>
                  </a:cubicBezTo>
                  <a:cubicBezTo>
                    <a:pt x="744" y="1035"/>
                    <a:pt x="743" y="1038"/>
                    <a:pt x="745" y="1040"/>
                  </a:cubicBezTo>
                  <a:cubicBezTo>
                    <a:pt x="746" y="1043"/>
                    <a:pt x="743" y="1044"/>
                    <a:pt x="741" y="1045"/>
                  </a:cubicBezTo>
                  <a:cubicBezTo>
                    <a:pt x="737" y="1047"/>
                    <a:pt x="738" y="1044"/>
                    <a:pt x="737" y="1042"/>
                  </a:cubicBezTo>
                  <a:cubicBezTo>
                    <a:pt x="736" y="1041"/>
                    <a:pt x="736" y="1041"/>
                    <a:pt x="735" y="1040"/>
                  </a:cubicBezTo>
                  <a:cubicBezTo>
                    <a:pt x="734" y="1038"/>
                    <a:pt x="735" y="1037"/>
                    <a:pt x="737" y="1035"/>
                  </a:cubicBezTo>
                  <a:cubicBezTo>
                    <a:pt x="739" y="1034"/>
                    <a:pt x="741" y="1033"/>
                    <a:pt x="741" y="1032"/>
                  </a:cubicBezTo>
                  <a:cubicBezTo>
                    <a:pt x="742" y="1030"/>
                    <a:pt x="742" y="1029"/>
                    <a:pt x="742" y="1027"/>
                  </a:cubicBezTo>
                  <a:cubicBezTo>
                    <a:pt x="741" y="1025"/>
                    <a:pt x="742" y="1022"/>
                    <a:pt x="741" y="1020"/>
                  </a:cubicBezTo>
                  <a:cubicBezTo>
                    <a:pt x="741" y="1020"/>
                    <a:pt x="740" y="1020"/>
                    <a:pt x="740" y="1019"/>
                  </a:cubicBezTo>
                  <a:cubicBezTo>
                    <a:pt x="735" y="1017"/>
                    <a:pt x="739" y="1015"/>
                    <a:pt x="741" y="1015"/>
                  </a:cubicBezTo>
                  <a:cubicBezTo>
                    <a:pt x="743" y="1014"/>
                    <a:pt x="745" y="1013"/>
                    <a:pt x="746" y="1012"/>
                  </a:cubicBezTo>
                  <a:cubicBezTo>
                    <a:pt x="749" y="1010"/>
                    <a:pt x="751" y="1008"/>
                    <a:pt x="748" y="1005"/>
                  </a:cubicBezTo>
                  <a:cubicBezTo>
                    <a:pt x="744" y="1001"/>
                    <a:pt x="741" y="1006"/>
                    <a:pt x="737" y="1007"/>
                  </a:cubicBezTo>
                  <a:cubicBezTo>
                    <a:pt x="735" y="1007"/>
                    <a:pt x="734" y="1007"/>
                    <a:pt x="733" y="1008"/>
                  </a:cubicBezTo>
                  <a:cubicBezTo>
                    <a:pt x="731" y="1012"/>
                    <a:pt x="729" y="1014"/>
                    <a:pt x="725" y="1015"/>
                  </a:cubicBezTo>
                  <a:cubicBezTo>
                    <a:pt x="724" y="1016"/>
                    <a:pt x="722" y="1016"/>
                    <a:pt x="721" y="1017"/>
                  </a:cubicBezTo>
                  <a:cubicBezTo>
                    <a:pt x="718" y="1018"/>
                    <a:pt x="717" y="1017"/>
                    <a:pt x="715" y="1017"/>
                  </a:cubicBezTo>
                  <a:cubicBezTo>
                    <a:pt x="713" y="1017"/>
                    <a:pt x="710" y="1016"/>
                    <a:pt x="709" y="1017"/>
                  </a:cubicBezTo>
                  <a:cubicBezTo>
                    <a:pt x="707" y="1019"/>
                    <a:pt x="707" y="1021"/>
                    <a:pt x="707" y="1023"/>
                  </a:cubicBezTo>
                  <a:cubicBezTo>
                    <a:pt x="707" y="1023"/>
                    <a:pt x="707" y="1024"/>
                    <a:pt x="707" y="1024"/>
                  </a:cubicBezTo>
                  <a:cubicBezTo>
                    <a:pt x="707" y="1023"/>
                    <a:pt x="707" y="1022"/>
                    <a:pt x="706" y="1021"/>
                  </a:cubicBezTo>
                  <a:cubicBezTo>
                    <a:pt x="706" y="1020"/>
                    <a:pt x="705" y="1019"/>
                    <a:pt x="704" y="1019"/>
                  </a:cubicBezTo>
                  <a:cubicBezTo>
                    <a:pt x="702" y="1020"/>
                    <a:pt x="700" y="1021"/>
                    <a:pt x="698" y="1023"/>
                  </a:cubicBezTo>
                  <a:cubicBezTo>
                    <a:pt x="696" y="1025"/>
                    <a:pt x="692" y="1027"/>
                    <a:pt x="691" y="1029"/>
                  </a:cubicBezTo>
                  <a:cubicBezTo>
                    <a:pt x="689" y="1031"/>
                    <a:pt x="688" y="1033"/>
                    <a:pt x="687" y="1036"/>
                  </a:cubicBezTo>
                  <a:cubicBezTo>
                    <a:pt x="687" y="1038"/>
                    <a:pt x="693" y="1041"/>
                    <a:pt x="687" y="1042"/>
                  </a:cubicBezTo>
                  <a:cubicBezTo>
                    <a:pt x="684" y="1043"/>
                    <a:pt x="684" y="1044"/>
                    <a:pt x="682" y="1047"/>
                  </a:cubicBezTo>
                  <a:cubicBezTo>
                    <a:pt x="679" y="1050"/>
                    <a:pt x="676" y="1049"/>
                    <a:pt x="673" y="1052"/>
                  </a:cubicBezTo>
                  <a:cubicBezTo>
                    <a:pt x="673" y="1052"/>
                    <a:pt x="673" y="1052"/>
                    <a:pt x="673" y="1052"/>
                  </a:cubicBezTo>
                  <a:cubicBezTo>
                    <a:pt x="674" y="1054"/>
                    <a:pt x="675" y="1055"/>
                    <a:pt x="676" y="1056"/>
                  </a:cubicBezTo>
                  <a:cubicBezTo>
                    <a:pt x="677" y="1057"/>
                    <a:pt x="677" y="1058"/>
                    <a:pt x="678" y="1059"/>
                  </a:cubicBezTo>
                  <a:cubicBezTo>
                    <a:pt x="675" y="1059"/>
                    <a:pt x="674" y="1058"/>
                    <a:pt x="673" y="1057"/>
                  </a:cubicBezTo>
                  <a:cubicBezTo>
                    <a:pt x="673" y="1056"/>
                    <a:pt x="672" y="1054"/>
                    <a:pt x="671" y="1054"/>
                  </a:cubicBezTo>
                  <a:cubicBezTo>
                    <a:pt x="668" y="1051"/>
                    <a:pt x="666" y="1049"/>
                    <a:pt x="664" y="1045"/>
                  </a:cubicBezTo>
                  <a:cubicBezTo>
                    <a:pt x="662" y="1043"/>
                    <a:pt x="662" y="1043"/>
                    <a:pt x="659" y="1042"/>
                  </a:cubicBezTo>
                  <a:cubicBezTo>
                    <a:pt x="655" y="1042"/>
                    <a:pt x="648" y="1036"/>
                    <a:pt x="644" y="1039"/>
                  </a:cubicBezTo>
                  <a:cubicBezTo>
                    <a:pt x="641" y="1040"/>
                    <a:pt x="639" y="1043"/>
                    <a:pt x="636" y="1043"/>
                  </a:cubicBezTo>
                  <a:cubicBezTo>
                    <a:pt x="633" y="1044"/>
                    <a:pt x="631" y="1047"/>
                    <a:pt x="627" y="1048"/>
                  </a:cubicBezTo>
                  <a:cubicBezTo>
                    <a:pt x="623" y="1048"/>
                    <a:pt x="620" y="1047"/>
                    <a:pt x="616" y="1046"/>
                  </a:cubicBezTo>
                  <a:cubicBezTo>
                    <a:pt x="615" y="1045"/>
                    <a:pt x="614" y="1046"/>
                    <a:pt x="613" y="1046"/>
                  </a:cubicBezTo>
                  <a:cubicBezTo>
                    <a:pt x="612" y="1047"/>
                    <a:pt x="607" y="1044"/>
                    <a:pt x="606" y="1043"/>
                  </a:cubicBezTo>
                  <a:cubicBezTo>
                    <a:pt x="602" y="1041"/>
                    <a:pt x="600" y="1037"/>
                    <a:pt x="598" y="1034"/>
                  </a:cubicBezTo>
                  <a:cubicBezTo>
                    <a:pt x="596" y="1031"/>
                    <a:pt x="595" y="1029"/>
                    <a:pt x="594" y="1027"/>
                  </a:cubicBezTo>
                  <a:cubicBezTo>
                    <a:pt x="592" y="1024"/>
                    <a:pt x="590" y="1023"/>
                    <a:pt x="591" y="1020"/>
                  </a:cubicBezTo>
                  <a:cubicBezTo>
                    <a:pt x="592" y="1018"/>
                    <a:pt x="592" y="1017"/>
                    <a:pt x="592" y="1016"/>
                  </a:cubicBezTo>
                  <a:cubicBezTo>
                    <a:pt x="592" y="1014"/>
                    <a:pt x="590" y="1014"/>
                    <a:pt x="590" y="1011"/>
                  </a:cubicBezTo>
                  <a:cubicBezTo>
                    <a:pt x="590" y="1011"/>
                    <a:pt x="589" y="1006"/>
                    <a:pt x="592" y="1008"/>
                  </a:cubicBezTo>
                  <a:cubicBezTo>
                    <a:pt x="592" y="1008"/>
                    <a:pt x="593" y="1008"/>
                    <a:pt x="593" y="1008"/>
                  </a:cubicBezTo>
                  <a:cubicBezTo>
                    <a:pt x="594" y="1008"/>
                    <a:pt x="594" y="1008"/>
                    <a:pt x="594" y="1008"/>
                  </a:cubicBezTo>
                  <a:cubicBezTo>
                    <a:pt x="595" y="1004"/>
                    <a:pt x="595" y="999"/>
                    <a:pt x="595" y="995"/>
                  </a:cubicBezTo>
                  <a:cubicBezTo>
                    <a:pt x="595" y="992"/>
                    <a:pt x="597" y="990"/>
                    <a:pt x="597" y="987"/>
                  </a:cubicBezTo>
                  <a:cubicBezTo>
                    <a:pt x="597" y="987"/>
                    <a:pt x="597" y="986"/>
                    <a:pt x="597" y="985"/>
                  </a:cubicBezTo>
                  <a:cubicBezTo>
                    <a:pt x="598" y="984"/>
                    <a:pt x="598" y="982"/>
                    <a:pt x="598" y="981"/>
                  </a:cubicBezTo>
                  <a:cubicBezTo>
                    <a:pt x="598" y="978"/>
                    <a:pt x="599" y="977"/>
                    <a:pt x="600" y="974"/>
                  </a:cubicBezTo>
                  <a:cubicBezTo>
                    <a:pt x="600" y="973"/>
                    <a:pt x="600" y="972"/>
                    <a:pt x="600" y="971"/>
                  </a:cubicBezTo>
                  <a:cubicBezTo>
                    <a:pt x="599" y="970"/>
                    <a:pt x="597" y="967"/>
                    <a:pt x="595" y="967"/>
                  </a:cubicBezTo>
                  <a:cubicBezTo>
                    <a:pt x="593" y="968"/>
                    <a:pt x="592" y="969"/>
                    <a:pt x="589" y="969"/>
                  </a:cubicBezTo>
                  <a:cubicBezTo>
                    <a:pt x="587" y="969"/>
                    <a:pt x="589" y="968"/>
                    <a:pt x="590" y="967"/>
                  </a:cubicBezTo>
                  <a:cubicBezTo>
                    <a:pt x="591" y="967"/>
                    <a:pt x="591" y="965"/>
                    <a:pt x="591" y="965"/>
                  </a:cubicBezTo>
                  <a:cubicBezTo>
                    <a:pt x="587" y="962"/>
                    <a:pt x="584" y="961"/>
                    <a:pt x="580" y="961"/>
                  </a:cubicBezTo>
                  <a:cubicBezTo>
                    <a:pt x="574" y="961"/>
                    <a:pt x="569" y="959"/>
                    <a:pt x="564" y="959"/>
                  </a:cubicBezTo>
                  <a:cubicBezTo>
                    <a:pt x="564" y="959"/>
                    <a:pt x="563" y="958"/>
                    <a:pt x="563" y="959"/>
                  </a:cubicBezTo>
                  <a:cubicBezTo>
                    <a:pt x="561" y="960"/>
                    <a:pt x="559" y="959"/>
                    <a:pt x="557" y="960"/>
                  </a:cubicBezTo>
                  <a:cubicBezTo>
                    <a:pt x="555" y="961"/>
                    <a:pt x="554" y="961"/>
                    <a:pt x="552" y="962"/>
                  </a:cubicBezTo>
                  <a:cubicBezTo>
                    <a:pt x="549" y="964"/>
                    <a:pt x="546" y="961"/>
                    <a:pt x="544" y="960"/>
                  </a:cubicBezTo>
                  <a:cubicBezTo>
                    <a:pt x="542" y="960"/>
                    <a:pt x="540" y="961"/>
                    <a:pt x="538" y="961"/>
                  </a:cubicBezTo>
                  <a:cubicBezTo>
                    <a:pt x="535" y="961"/>
                    <a:pt x="533" y="960"/>
                    <a:pt x="530" y="960"/>
                  </a:cubicBezTo>
                  <a:cubicBezTo>
                    <a:pt x="527" y="960"/>
                    <a:pt x="531" y="955"/>
                    <a:pt x="533" y="954"/>
                  </a:cubicBezTo>
                  <a:cubicBezTo>
                    <a:pt x="534" y="952"/>
                    <a:pt x="535" y="950"/>
                    <a:pt x="536" y="948"/>
                  </a:cubicBezTo>
                  <a:cubicBezTo>
                    <a:pt x="538" y="945"/>
                    <a:pt x="538" y="941"/>
                    <a:pt x="538" y="937"/>
                  </a:cubicBezTo>
                  <a:cubicBezTo>
                    <a:pt x="538" y="935"/>
                    <a:pt x="540" y="931"/>
                    <a:pt x="537" y="930"/>
                  </a:cubicBezTo>
                  <a:cubicBezTo>
                    <a:pt x="537" y="929"/>
                    <a:pt x="531" y="930"/>
                    <a:pt x="534" y="927"/>
                  </a:cubicBezTo>
                  <a:cubicBezTo>
                    <a:pt x="534" y="926"/>
                    <a:pt x="539" y="922"/>
                    <a:pt x="540" y="926"/>
                  </a:cubicBezTo>
                  <a:cubicBezTo>
                    <a:pt x="540" y="928"/>
                    <a:pt x="541" y="930"/>
                    <a:pt x="543" y="931"/>
                  </a:cubicBezTo>
                  <a:cubicBezTo>
                    <a:pt x="543" y="931"/>
                    <a:pt x="544" y="931"/>
                    <a:pt x="544" y="931"/>
                  </a:cubicBezTo>
                  <a:cubicBezTo>
                    <a:pt x="545" y="929"/>
                    <a:pt x="546" y="927"/>
                    <a:pt x="546" y="925"/>
                  </a:cubicBezTo>
                  <a:cubicBezTo>
                    <a:pt x="547" y="923"/>
                    <a:pt x="548" y="920"/>
                    <a:pt x="549" y="917"/>
                  </a:cubicBezTo>
                  <a:cubicBezTo>
                    <a:pt x="549" y="915"/>
                    <a:pt x="548" y="912"/>
                    <a:pt x="548" y="909"/>
                  </a:cubicBezTo>
                  <a:cubicBezTo>
                    <a:pt x="548" y="904"/>
                    <a:pt x="551" y="901"/>
                    <a:pt x="555" y="899"/>
                  </a:cubicBezTo>
                  <a:cubicBezTo>
                    <a:pt x="558" y="896"/>
                    <a:pt x="560" y="891"/>
                    <a:pt x="560" y="887"/>
                  </a:cubicBezTo>
                  <a:cubicBezTo>
                    <a:pt x="560" y="882"/>
                    <a:pt x="556" y="883"/>
                    <a:pt x="552" y="883"/>
                  </a:cubicBezTo>
                  <a:cubicBezTo>
                    <a:pt x="546" y="883"/>
                    <a:pt x="542" y="881"/>
                    <a:pt x="536" y="883"/>
                  </a:cubicBezTo>
                  <a:cubicBezTo>
                    <a:pt x="532" y="885"/>
                    <a:pt x="529" y="886"/>
                    <a:pt x="524" y="887"/>
                  </a:cubicBezTo>
                  <a:cubicBezTo>
                    <a:pt x="521" y="887"/>
                    <a:pt x="519" y="887"/>
                    <a:pt x="517" y="889"/>
                  </a:cubicBezTo>
                  <a:cubicBezTo>
                    <a:pt x="513" y="891"/>
                    <a:pt x="511" y="893"/>
                    <a:pt x="511" y="898"/>
                  </a:cubicBezTo>
                  <a:cubicBezTo>
                    <a:pt x="510" y="903"/>
                    <a:pt x="510" y="911"/>
                    <a:pt x="506" y="915"/>
                  </a:cubicBezTo>
                  <a:cubicBezTo>
                    <a:pt x="504" y="917"/>
                    <a:pt x="502" y="918"/>
                    <a:pt x="500" y="920"/>
                  </a:cubicBezTo>
                  <a:cubicBezTo>
                    <a:pt x="500" y="920"/>
                    <a:pt x="500" y="921"/>
                    <a:pt x="500" y="921"/>
                  </a:cubicBezTo>
                  <a:cubicBezTo>
                    <a:pt x="500" y="925"/>
                    <a:pt x="494" y="928"/>
                    <a:pt x="492" y="923"/>
                  </a:cubicBezTo>
                  <a:cubicBezTo>
                    <a:pt x="491" y="921"/>
                    <a:pt x="484" y="923"/>
                    <a:pt x="482" y="924"/>
                  </a:cubicBezTo>
                  <a:cubicBezTo>
                    <a:pt x="480" y="924"/>
                    <a:pt x="478" y="924"/>
                    <a:pt x="476" y="925"/>
                  </a:cubicBezTo>
                  <a:cubicBezTo>
                    <a:pt x="473" y="928"/>
                    <a:pt x="471" y="928"/>
                    <a:pt x="467" y="928"/>
                  </a:cubicBezTo>
                  <a:cubicBezTo>
                    <a:pt x="466" y="928"/>
                    <a:pt x="466" y="928"/>
                    <a:pt x="465" y="928"/>
                  </a:cubicBezTo>
                  <a:cubicBezTo>
                    <a:pt x="462" y="929"/>
                    <a:pt x="460" y="928"/>
                    <a:pt x="458" y="925"/>
                  </a:cubicBezTo>
                  <a:cubicBezTo>
                    <a:pt x="456" y="924"/>
                    <a:pt x="455" y="922"/>
                    <a:pt x="453" y="922"/>
                  </a:cubicBezTo>
                  <a:cubicBezTo>
                    <a:pt x="449" y="921"/>
                    <a:pt x="447" y="919"/>
                    <a:pt x="445" y="916"/>
                  </a:cubicBezTo>
                  <a:cubicBezTo>
                    <a:pt x="443" y="914"/>
                    <a:pt x="443" y="916"/>
                    <a:pt x="441" y="913"/>
                  </a:cubicBezTo>
                  <a:cubicBezTo>
                    <a:pt x="440" y="912"/>
                    <a:pt x="440" y="910"/>
                    <a:pt x="440" y="909"/>
                  </a:cubicBezTo>
                  <a:cubicBezTo>
                    <a:pt x="440" y="907"/>
                    <a:pt x="439" y="906"/>
                    <a:pt x="437" y="904"/>
                  </a:cubicBezTo>
                  <a:cubicBezTo>
                    <a:pt x="437" y="904"/>
                    <a:pt x="436" y="903"/>
                    <a:pt x="435" y="902"/>
                  </a:cubicBezTo>
                  <a:cubicBezTo>
                    <a:pt x="431" y="900"/>
                    <a:pt x="430" y="897"/>
                    <a:pt x="430" y="893"/>
                  </a:cubicBezTo>
                  <a:cubicBezTo>
                    <a:pt x="430" y="890"/>
                    <a:pt x="430" y="888"/>
                    <a:pt x="429" y="886"/>
                  </a:cubicBezTo>
                  <a:cubicBezTo>
                    <a:pt x="429" y="883"/>
                    <a:pt x="427" y="881"/>
                    <a:pt x="426" y="878"/>
                  </a:cubicBezTo>
                  <a:cubicBezTo>
                    <a:pt x="425" y="875"/>
                    <a:pt x="428" y="872"/>
                    <a:pt x="428" y="869"/>
                  </a:cubicBezTo>
                  <a:cubicBezTo>
                    <a:pt x="428" y="865"/>
                    <a:pt x="428" y="861"/>
                    <a:pt x="428" y="856"/>
                  </a:cubicBezTo>
                  <a:cubicBezTo>
                    <a:pt x="428" y="850"/>
                    <a:pt x="428" y="844"/>
                    <a:pt x="429" y="838"/>
                  </a:cubicBezTo>
                  <a:cubicBezTo>
                    <a:pt x="429" y="836"/>
                    <a:pt x="429" y="834"/>
                    <a:pt x="429" y="831"/>
                  </a:cubicBezTo>
                  <a:cubicBezTo>
                    <a:pt x="431" y="832"/>
                    <a:pt x="434" y="832"/>
                    <a:pt x="435" y="830"/>
                  </a:cubicBezTo>
                  <a:cubicBezTo>
                    <a:pt x="438" y="828"/>
                    <a:pt x="437" y="824"/>
                    <a:pt x="436" y="821"/>
                  </a:cubicBezTo>
                  <a:cubicBezTo>
                    <a:pt x="435" y="818"/>
                    <a:pt x="434" y="815"/>
                    <a:pt x="434" y="812"/>
                  </a:cubicBezTo>
                  <a:cubicBezTo>
                    <a:pt x="434" y="809"/>
                    <a:pt x="435" y="806"/>
                    <a:pt x="436" y="803"/>
                  </a:cubicBezTo>
                  <a:cubicBezTo>
                    <a:pt x="437" y="800"/>
                    <a:pt x="437" y="796"/>
                    <a:pt x="440" y="793"/>
                  </a:cubicBezTo>
                  <a:cubicBezTo>
                    <a:pt x="441" y="791"/>
                    <a:pt x="442" y="790"/>
                    <a:pt x="443" y="788"/>
                  </a:cubicBezTo>
                  <a:cubicBezTo>
                    <a:pt x="445" y="782"/>
                    <a:pt x="451" y="783"/>
                    <a:pt x="456" y="783"/>
                  </a:cubicBezTo>
                  <a:cubicBezTo>
                    <a:pt x="457" y="783"/>
                    <a:pt x="458" y="782"/>
                    <a:pt x="459" y="781"/>
                  </a:cubicBezTo>
                  <a:cubicBezTo>
                    <a:pt x="461" y="780"/>
                    <a:pt x="463" y="780"/>
                    <a:pt x="464" y="779"/>
                  </a:cubicBezTo>
                  <a:cubicBezTo>
                    <a:pt x="466" y="777"/>
                    <a:pt x="466" y="773"/>
                    <a:pt x="471" y="773"/>
                  </a:cubicBezTo>
                  <a:cubicBezTo>
                    <a:pt x="472" y="773"/>
                    <a:pt x="473" y="772"/>
                    <a:pt x="473" y="772"/>
                  </a:cubicBezTo>
                  <a:cubicBezTo>
                    <a:pt x="476" y="770"/>
                    <a:pt x="479" y="770"/>
                    <a:pt x="483" y="769"/>
                  </a:cubicBezTo>
                  <a:cubicBezTo>
                    <a:pt x="486" y="769"/>
                    <a:pt x="488" y="768"/>
                    <a:pt x="491" y="769"/>
                  </a:cubicBezTo>
                  <a:cubicBezTo>
                    <a:pt x="495" y="769"/>
                    <a:pt x="497" y="771"/>
                    <a:pt x="500" y="771"/>
                  </a:cubicBezTo>
                  <a:cubicBezTo>
                    <a:pt x="502" y="772"/>
                    <a:pt x="502" y="771"/>
                    <a:pt x="503" y="770"/>
                  </a:cubicBezTo>
                  <a:cubicBezTo>
                    <a:pt x="503" y="768"/>
                    <a:pt x="504" y="770"/>
                    <a:pt x="505" y="770"/>
                  </a:cubicBezTo>
                  <a:cubicBezTo>
                    <a:pt x="508" y="771"/>
                    <a:pt x="510" y="771"/>
                    <a:pt x="512" y="774"/>
                  </a:cubicBezTo>
                  <a:cubicBezTo>
                    <a:pt x="514" y="776"/>
                    <a:pt x="515" y="778"/>
                    <a:pt x="518" y="778"/>
                  </a:cubicBezTo>
                  <a:cubicBezTo>
                    <a:pt x="521" y="777"/>
                    <a:pt x="522" y="776"/>
                    <a:pt x="525" y="777"/>
                  </a:cubicBezTo>
                  <a:cubicBezTo>
                    <a:pt x="526" y="778"/>
                    <a:pt x="528" y="778"/>
                    <a:pt x="529" y="777"/>
                  </a:cubicBezTo>
                  <a:cubicBezTo>
                    <a:pt x="529" y="777"/>
                    <a:pt x="529" y="776"/>
                    <a:pt x="529" y="776"/>
                  </a:cubicBezTo>
                  <a:cubicBezTo>
                    <a:pt x="529" y="775"/>
                    <a:pt x="531" y="777"/>
                    <a:pt x="532" y="777"/>
                  </a:cubicBezTo>
                  <a:cubicBezTo>
                    <a:pt x="533" y="777"/>
                    <a:pt x="538" y="782"/>
                    <a:pt x="540" y="779"/>
                  </a:cubicBezTo>
                  <a:cubicBezTo>
                    <a:pt x="542" y="776"/>
                    <a:pt x="538" y="776"/>
                    <a:pt x="537" y="773"/>
                  </a:cubicBezTo>
                  <a:cubicBezTo>
                    <a:pt x="536" y="772"/>
                    <a:pt x="535" y="771"/>
                    <a:pt x="534" y="769"/>
                  </a:cubicBezTo>
                  <a:cubicBezTo>
                    <a:pt x="536" y="770"/>
                    <a:pt x="537" y="769"/>
                    <a:pt x="537" y="768"/>
                  </a:cubicBezTo>
                  <a:cubicBezTo>
                    <a:pt x="538" y="765"/>
                    <a:pt x="531" y="765"/>
                    <a:pt x="534" y="763"/>
                  </a:cubicBezTo>
                  <a:cubicBezTo>
                    <a:pt x="537" y="761"/>
                    <a:pt x="539" y="761"/>
                    <a:pt x="542" y="759"/>
                  </a:cubicBezTo>
                  <a:cubicBezTo>
                    <a:pt x="545" y="757"/>
                    <a:pt x="551" y="756"/>
                    <a:pt x="553" y="759"/>
                  </a:cubicBezTo>
                  <a:cubicBezTo>
                    <a:pt x="557" y="762"/>
                    <a:pt x="563" y="758"/>
                    <a:pt x="567" y="759"/>
                  </a:cubicBezTo>
                  <a:cubicBezTo>
                    <a:pt x="570" y="760"/>
                    <a:pt x="572" y="760"/>
                    <a:pt x="575" y="760"/>
                  </a:cubicBezTo>
                  <a:cubicBezTo>
                    <a:pt x="579" y="760"/>
                    <a:pt x="583" y="759"/>
                    <a:pt x="585" y="763"/>
                  </a:cubicBezTo>
                  <a:cubicBezTo>
                    <a:pt x="586" y="766"/>
                    <a:pt x="590" y="769"/>
                    <a:pt x="593" y="767"/>
                  </a:cubicBezTo>
                  <a:cubicBezTo>
                    <a:pt x="596" y="766"/>
                    <a:pt x="600" y="762"/>
                    <a:pt x="604" y="764"/>
                  </a:cubicBezTo>
                  <a:cubicBezTo>
                    <a:pt x="607" y="766"/>
                    <a:pt x="608" y="769"/>
                    <a:pt x="610" y="773"/>
                  </a:cubicBezTo>
                  <a:cubicBezTo>
                    <a:pt x="611" y="775"/>
                    <a:pt x="612" y="775"/>
                    <a:pt x="614" y="777"/>
                  </a:cubicBezTo>
                  <a:cubicBezTo>
                    <a:pt x="620" y="780"/>
                    <a:pt x="617" y="787"/>
                    <a:pt x="615" y="792"/>
                  </a:cubicBezTo>
                  <a:cubicBezTo>
                    <a:pt x="615" y="792"/>
                    <a:pt x="615" y="796"/>
                    <a:pt x="617" y="795"/>
                  </a:cubicBezTo>
                  <a:cubicBezTo>
                    <a:pt x="619" y="795"/>
                    <a:pt x="618" y="799"/>
                    <a:pt x="617" y="800"/>
                  </a:cubicBezTo>
                  <a:cubicBezTo>
                    <a:pt x="617" y="802"/>
                    <a:pt x="617" y="805"/>
                    <a:pt x="618" y="808"/>
                  </a:cubicBezTo>
                  <a:cubicBezTo>
                    <a:pt x="619" y="810"/>
                    <a:pt x="622" y="813"/>
                    <a:pt x="623" y="815"/>
                  </a:cubicBezTo>
                  <a:cubicBezTo>
                    <a:pt x="623" y="817"/>
                    <a:pt x="624" y="819"/>
                    <a:pt x="625" y="821"/>
                  </a:cubicBezTo>
                  <a:cubicBezTo>
                    <a:pt x="627" y="824"/>
                    <a:pt x="627" y="827"/>
                    <a:pt x="629" y="830"/>
                  </a:cubicBezTo>
                  <a:cubicBezTo>
                    <a:pt x="630" y="831"/>
                    <a:pt x="633" y="834"/>
                    <a:pt x="634" y="835"/>
                  </a:cubicBezTo>
                  <a:cubicBezTo>
                    <a:pt x="636" y="836"/>
                    <a:pt x="640" y="838"/>
                    <a:pt x="641" y="835"/>
                  </a:cubicBezTo>
                  <a:cubicBezTo>
                    <a:pt x="645" y="828"/>
                    <a:pt x="647" y="822"/>
                    <a:pt x="649" y="815"/>
                  </a:cubicBezTo>
                  <a:cubicBezTo>
                    <a:pt x="651" y="812"/>
                    <a:pt x="649" y="805"/>
                    <a:pt x="647" y="802"/>
                  </a:cubicBezTo>
                  <a:cubicBezTo>
                    <a:pt x="645" y="799"/>
                    <a:pt x="645" y="797"/>
                    <a:pt x="645" y="793"/>
                  </a:cubicBezTo>
                  <a:cubicBezTo>
                    <a:pt x="645" y="792"/>
                    <a:pt x="646" y="788"/>
                    <a:pt x="645" y="786"/>
                  </a:cubicBezTo>
                  <a:cubicBezTo>
                    <a:pt x="643" y="784"/>
                    <a:pt x="642" y="780"/>
                    <a:pt x="642" y="777"/>
                  </a:cubicBezTo>
                  <a:cubicBezTo>
                    <a:pt x="642" y="775"/>
                    <a:pt x="641" y="773"/>
                    <a:pt x="640" y="771"/>
                  </a:cubicBezTo>
                  <a:cubicBezTo>
                    <a:pt x="640" y="768"/>
                    <a:pt x="640" y="764"/>
                    <a:pt x="641" y="761"/>
                  </a:cubicBezTo>
                  <a:cubicBezTo>
                    <a:pt x="642" y="756"/>
                    <a:pt x="641" y="751"/>
                    <a:pt x="641" y="746"/>
                  </a:cubicBezTo>
                  <a:cubicBezTo>
                    <a:pt x="642" y="744"/>
                    <a:pt x="642" y="742"/>
                    <a:pt x="642" y="740"/>
                  </a:cubicBezTo>
                  <a:cubicBezTo>
                    <a:pt x="645" y="739"/>
                    <a:pt x="647" y="738"/>
                    <a:pt x="649" y="736"/>
                  </a:cubicBezTo>
                  <a:cubicBezTo>
                    <a:pt x="652" y="733"/>
                    <a:pt x="656" y="727"/>
                    <a:pt x="661" y="728"/>
                  </a:cubicBezTo>
                  <a:cubicBezTo>
                    <a:pt x="664" y="728"/>
                    <a:pt x="665" y="727"/>
                    <a:pt x="667" y="725"/>
                  </a:cubicBezTo>
                  <a:cubicBezTo>
                    <a:pt x="673" y="720"/>
                    <a:pt x="678" y="713"/>
                    <a:pt x="685" y="709"/>
                  </a:cubicBezTo>
                  <a:cubicBezTo>
                    <a:pt x="687" y="708"/>
                    <a:pt x="689" y="706"/>
                    <a:pt x="691" y="704"/>
                  </a:cubicBezTo>
                  <a:cubicBezTo>
                    <a:pt x="693" y="702"/>
                    <a:pt x="695" y="700"/>
                    <a:pt x="697" y="699"/>
                  </a:cubicBezTo>
                  <a:cubicBezTo>
                    <a:pt x="699" y="698"/>
                    <a:pt x="701" y="698"/>
                    <a:pt x="703" y="698"/>
                  </a:cubicBezTo>
                  <a:cubicBezTo>
                    <a:pt x="706" y="697"/>
                    <a:pt x="709" y="696"/>
                    <a:pt x="711" y="695"/>
                  </a:cubicBezTo>
                  <a:cubicBezTo>
                    <a:pt x="712" y="695"/>
                    <a:pt x="712" y="694"/>
                    <a:pt x="712" y="694"/>
                  </a:cubicBezTo>
                  <a:cubicBezTo>
                    <a:pt x="713" y="691"/>
                    <a:pt x="714" y="689"/>
                    <a:pt x="715" y="687"/>
                  </a:cubicBezTo>
                  <a:cubicBezTo>
                    <a:pt x="716" y="685"/>
                    <a:pt x="719" y="682"/>
                    <a:pt x="719" y="679"/>
                  </a:cubicBezTo>
                  <a:cubicBezTo>
                    <a:pt x="718" y="675"/>
                    <a:pt x="718" y="671"/>
                    <a:pt x="718" y="667"/>
                  </a:cubicBezTo>
                  <a:cubicBezTo>
                    <a:pt x="718" y="664"/>
                    <a:pt x="716" y="664"/>
                    <a:pt x="716" y="661"/>
                  </a:cubicBezTo>
                  <a:cubicBezTo>
                    <a:pt x="716" y="656"/>
                    <a:pt x="716" y="652"/>
                    <a:pt x="716" y="648"/>
                  </a:cubicBezTo>
                  <a:cubicBezTo>
                    <a:pt x="717" y="644"/>
                    <a:pt x="717" y="640"/>
                    <a:pt x="717" y="636"/>
                  </a:cubicBezTo>
                  <a:cubicBezTo>
                    <a:pt x="717" y="633"/>
                    <a:pt x="716" y="631"/>
                    <a:pt x="717" y="628"/>
                  </a:cubicBezTo>
                  <a:cubicBezTo>
                    <a:pt x="717" y="628"/>
                    <a:pt x="717" y="627"/>
                    <a:pt x="717" y="627"/>
                  </a:cubicBezTo>
                  <a:cubicBezTo>
                    <a:pt x="717" y="628"/>
                    <a:pt x="717" y="628"/>
                    <a:pt x="717" y="629"/>
                  </a:cubicBezTo>
                  <a:cubicBezTo>
                    <a:pt x="717" y="632"/>
                    <a:pt x="719" y="632"/>
                    <a:pt x="718" y="636"/>
                  </a:cubicBezTo>
                  <a:cubicBezTo>
                    <a:pt x="717" y="637"/>
                    <a:pt x="717" y="639"/>
                    <a:pt x="718" y="640"/>
                  </a:cubicBezTo>
                  <a:cubicBezTo>
                    <a:pt x="718" y="642"/>
                    <a:pt x="718" y="643"/>
                    <a:pt x="719" y="645"/>
                  </a:cubicBezTo>
                  <a:cubicBezTo>
                    <a:pt x="721" y="652"/>
                    <a:pt x="719" y="650"/>
                    <a:pt x="719" y="654"/>
                  </a:cubicBezTo>
                  <a:cubicBezTo>
                    <a:pt x="719" y="655"/>
                    <a:pt x="719" y="658"/>
                    <a:pt x="720" y="659"/>
                  </a:cubicBezTo>
                  <a:cubicBezTo>
                    <a:pt x="722" y="659"/>
                    <a:pt x="730" y="644"/>
                    <a:pt x="732" y="643"/>
                  </a:cubicBezTo>
                  <a:cubicBezTo>
                    <a:pt x="733" y="641"/>
                    <a:pt x="735" y="639"/>
                    <a:pt x="734" y="636"/>
                  </a:cubicBezTo>
                  <a:cubicBezTo>
                    <a:pt x="733" y="635"/>
                    <a:pt x="732" y="633"/>
                    <a:pt x="731" y="632"/>
                  </a:cubicBezTo>
                  <a:cubicBezTo>
                    <a:pt x="730" y="630"/>
                    <a:pt x="729" y="626"/>
                    <a:pt x="729" y="623"/>
                  </a:cubicBezTo>
                  <a:cubicBezTo>
                    <a:pt x="730" y="625"/>
                    <a:pt x="732" y="627"/>
                    <a:pt x="733" y="629"/>
                  </a:cubicBezTo>
                  <a:cubicBezTo>
                    <a:pt x="733" y="628"/>
                    <a:pt x="735" y="632"/>
                    <a:pt x="736" y="632"/>
                  </a:cubicBezTo>
                  <a:cubicBezTo>
                    <a:pt x="739" y="633"/>
                    <a:pt x="742" y="627"/>
                    <a:pt x="744" y="625"/>
                  </a:cubicBezTo>
                  <a:cubicBezTo>
                    <a:pt x="747" y="622"/>
                    <a:pt x="750" y="616"/>
                    <a:pt x="750" y="611"/>
                  </a:cubicBezTo>
                  <a:cubicBezTo>
                    <a:pt x="749" y="605"/>
                    <a:pt x="752" y="604"/>
                    <a:pt x="757" y="602"/>
                  </a:cubicBezTo>
                  <a:cubicBezTo>
                    <a:pt x="761" y="601"/>
                    <a:pt x="764" y="599"/>
                    <a:pt x="768" y="598"/>
                  </a:cubicBezTo>
                  <a:cubicBezTo>
                    <a:pt x="771" y="598"/>
                    <a:pt x="775" y="597"/>
                    <a:pt x="778" y="597"/>
                  </a:cubicBezTo>
                  <a:cubicBezTo>
                    <a:pt x="780" y="597"/>
                    <a:pt x="781" y="596"/>
                    <a:pt x="783" y="595"/>
                  </a:cubicBezTo>
                  <a:cubicBezTo>
                    <a:pt x="786" y="592"/>
                    <a:pt x="791" y="593"/>
                    <a:pt x="795" y="593"/>
                  </a:cubicBezTo>
                  <a:cubicBezTo>
                    <a:pt x="796" y="593"/>
                    <a:pt x="798" y="592"/>
                    <a:pt x="799" y="591"/>
                  </a:cubicBezTo>
                  <a:cubicBezTo>
                    <a:pt x="801" y="590"/>
                    <a:pt x="802" y="587"/>
                    <a:pt x="800" y="585"/>
                  </a:cubicBezTo>
                  <a:cubicBezTo>
                    <a:pt x="800" y="585"/>
                    <a:pt x="800" y="585"/>
                    <a:pt x="800" y="585"/>
                  </a:cubicBezTo>
                  <a:cubicBezTo>
                    <a:pt x="798" y="586"/>
                    <a:pt x="797" y="586"/>
                    <a:pt x="795" y="585"/>
                  </a:cubicBezTo>
                  <a:cubicBezTo>
                    <a:pt x="791" y="584"/>
                    <a:pt x="793" y="580"/>
                    <a:pt x="794" y="577"/>
                  </a:cubicBezTo>
                  <a:cubicBezTo>
                    <a:pt x="795" y="576"/>
                    <a:pt x="795" y="575"/>
                    <a:pt x="795" y="574"/>
                  </a:cubicBezTo>
                  <a:cubicBezTo>
                    <a:pt x="795" y="570"/>
                    <a:pt x="797" y="568"/>
                    <a:pt x="799" y="565"/>
                  </a:cubicBezTo>
                  <a:cubicBezTo>
                    <a:pt x="803" y="559"/>
                    <a:pt x="807" y="556"/>
                    <a:pt x="814" y="555"/>
                  </a:cubicBezTo>
                  <a:cubicBezTo>
                    <a:pt x="815" y="555"/>
                    <a:pt x="816" y="555"/>
                    <a:pt x="817" y="554"/>
                  </a:cubicBezTo>
                  <a:cubicBezTo>
                    <a:pt x="820" y="551"/>
                    <a:pt x="822" y="550"/>
                    <a:pt x="826" y="550"/>
                  </a:cubicBezTo>
                  <a:cubicBezTo>
                    <a:pt x="831" y="550"/>
                    <a:pt x="835" y="547"/>
                    <a:pt x="840" y="546"/>
                  </a:cubicBezTo>
                  <a:cubicBezTo>
                    <a:pt x="842" y="546"/>
                    <a:pt x="843" y="544"/>
                    <a:pt x="844" y="542"/>
                  </a:cubicBezTo>
                  <a:cubicBezTo>
                    <a:pt x="845" y="541"/>
                    <a:pt x="844" y="539"/>
                    <a:pt x="843" y="538"/>
                  </a:cubicBezTo>
                  <a:cubicBezTo>
                    <a:pt x="844" y="539"/>
                    <a:pt x="845" y="539"/>
                    <a:pt x="846" y="539"/>
                  </a:cubicBezTo>
                  <a:cubicBezTo>
                    <a:pt x="849" y="540"/>
                    <a:pt x="851" y="538"/>
                    <a:pt x="854" y="538"/>
                  </a:cubicBezTo>
                  <a:cubicBezTo>
                    <a:pt x="857" y="538"/>
                    <a:pt x="860" y="537"/>
                    <a:pt x="862" y="536"/>
                  </a:cubicBezTo>
                  <a:cubicBezTo>
                    <a:pt x="863" y="536"/>
                    <a:pt x="868" y="532"/>
                    <a:pt x="871" y="530"/>
                  </a:cubicBezTo>
                  <a:cubicBezTo>
                    <a:pt x="871" y="533"/>
                    <a:pt x="866" y="537"/>
                    <a:pt x="870" y="537"/>
                  </a:cubicBezTo>
                  <a:cubicBezTo>
                    <a:pt x="871" y="537"/>
                    <a:pt x="873" y="537"/>
                    <a:pt x="874" y="536"/>
                  </a:cubicBezTo>
                  <a:cubicBezTo>
                    <a:pt x="876" y="536"/>
                    <a:pt x="878" y="536"/>
                    <a:pt x="881" y="536"/>
                  </a:cubicBezTo>
                  <a:cubicBezTo>
                    <a:pt x="885" y="536"/>
                    <a:pt x="882" y="537"/>
                    <a:pt x="879" y="537"/>
                  </a:cubicBezTo>
                  <a:cubicBezTo>
                    <a:pt x="875" y="538"/>
                    <a:pt x="873" y="539"/>
                    <a:pt x="869" y="539"/>
                  </a:cubicBezTo>
                  <a:cubicBezTo>
                    <a:pt x="865" y="538"/>
                    <a:pt x="861" y="542"/>
                    <a:pt x="858" y="544"/>
                  </a:cubicBezTo>
                  <a:cubicBezTo>
                    <a:pt x="853" y="546"/>
                    <a:pt x="851" y="547"/>
                    <a:pt x="850" y="552"/>
                  </a:cubicBezTo>
                  <a:cubicBezTo>
                    <a:pt x="849" y="555"/>
                    <a:pt x="850" y="558"/>
                    <a:pt x="852" y="561"/>
                  </a:cubicBezTo>
                  <a:cubicBezTo>
                    <a:pt x="855" y="563"/>
                    <a:pt x="856" y="566"/>
                    <a:pt x="859" y="564"/>
                  </a:cubicBezTo>
                  <a:cubicBezTo>
                    <a:pt x="861" y="564"/>
                    <a:pt x="863" y="562"/>
                    <a:pt x="864" y="561"/>
                  </a:cubicBezTo>
                  <a:cubicBezTo>
                    <a:pt x="865" y="560"/>
                    <a:pt x="866" y="559"/>
                    <a:pt x="867" y="558"/>
                  </a:cubicBezTo>
                  <a:cubicBezTo>
                    <a:pt x="868" y="557"/>
                    <a:pt x="870" y="556"/>
                    <a:pt x="872" y="555"/>
                  </a:cubicBezTo>
                  <a:cubicBezTo>
                    <a:pt x="873" y="555"/>
                    <a:pt x="872" y="553"/>
                    <a:pt x="872" y="552"/>
                  </a:cubicBezTo>
                  <a:cubicBezTo>
                    <a:pt x="872" y="550"/>
                    <a:pt x="873" y="548"/>
                    <a:pt x="874" y="547"/>
                  </a:cubicBezTo>
                  <a:cubicBezTo>
                    <a:pt x="876" y="544"/>
                    <a:pt x="877" y="549"/>
                    <a:pt x="877" y="549"/>
                  </a:cubicBezTo>
                  <a:cubicBezTo>
                    <a:pt x="879" y="553"/>
                    <a:pt x="882" y="552"/>
                    <a:pt x="884" y="550"/>
                  </a:cubicBezTo>
                  <a:cubicBezTo>
                    <a:pt x="891" y="547"/>
                    <a:pt x="898" y="545"/>
                    <a:pt x="905" y="544"/>
                  </a:cubicBezTo>
                  <a:cubicBezTo>
                    <a:pt x="907" y="543"/>
                    <a:pt x="911" y="543"/>
                    <a:pt x="910" y="540"/>
                  </a:cubicBezTo>
                  <a:cubicBezTo>
                    <a:pt x="910" y="537"/>
                    <a:pt x="904" y="536"/>
                    <a:pt x="903" y="533"/>
                  </a:cubicBezTo>
                  <a:cubicBezTo>
                    <a:pt x="903" y="531"/>
                    <a:pt x="900" y="531"/>
                    <a:pt x="898" y="533"/>
                  </a:cubicBezTo>
                  <a:cubicBezTo>
                    <a:pt x="896" y="534"/>
                    <a:pt x="882" y="531"/>
                    <a:pt x="883" y="528"/>
                  </a:cubicBezTo>
                  <a:cubicBezTo>
                    <a:pt x="883" y="528"/>
                    <a:pt x="883" y="528"/>
                    <a:pt x="883" y="528"/>
                  </a:cubicBezTo>
                  <a:cubicBezTo>
                    <a:pt x="882" y="527"/>
                    <a:pt x="882" y="527"/>
                    <a:pt x="881" y="526"/>
                  </a:cubicBezTo>
                  <a:cubicBezTo>
                    <a:pt x="876" y="525"/>
                    <a:pt x="876" y="522"/>
                    <a:pt x="874" y="519"/>
                  </a:cubicBezTo>
                  <a:cubicBezTo>
                    <a:pt x="874" y="519"/>
                    <a:pt x="870" y="509"/>
                    <a:pt x="871" y="508"/>
                  </a:cubicBezTo>
                  <a:cubicBezTo>
                    <a:pt x="873" y="507"/>
                    <a:pt x="875" y="503"/>
                    <a:pt x="875" y="502"/>
                  </a:cubicBezTo>
                  <a:cubicBezTo>
                    <a:pt x="876" y="500"/>
                    <a:pt x="874" y="498"/>
                    <a:pt x="872" y="498"/>
                  </a:cubicBezTo>
                  <a:cubicBezTo>
                    <a:pt x="871" y="498"/>
                    <a:pt x="870" y="499"/>
                    <a:pt x="869" y="499"/>
                  </a:cubicBezTo>
                  <a:cubicBezTo>
                    <a:pt x="866" y="501"/>
                    <a:pt x="865" y="499"/>
                    <a:pt x="863" y="498"/>
                  </a:cubicBezTo>
                  <a:cubicBezTo>
                    <a:pt x="862" y="497"/>
                    <a:pt x="860" y="497"/>
                    <a:pt x="859" y="497"/>
                  </a:cubicBezTo>
                  <a:cubicBezTo>
                    <a:pt x="856" y="497"/>
                    <a:pt x="853" y="497"/>
                    <a:pt x="851" y="497"/>
                  </a:cubicBezTo>
                  <a:cubicBezTo>
                    <a:pt x="854" y="497"/>
                    <a:pt x="856" y="494"/>
                    <a:pt x="861" y="495"/>
                  </a:cubicBezTo>
                  <a:cubicBezTo>
                    <a:pt x="863" y="496"/>
                    <a:pt x="866" y="497"/>
                    <a:pt x="869" y="497"/>
                  </a:cubicBezTo>
                  <a:cubicBezTo>
                    <a:pt x="873" y="497"/>
                    <a:pt x="878" y="494"/>
                    <a:pt x="881" y="491"/>
                  </a:cubicBezTo>
                  <a:cubicBezTo>
                    <a:pt x="885" y="486"/>
                    <a:pt x="877" y="479"/>
                    <a:pt x="873" y="478"/>
                  </a:cubicBezTo>
                  <a:cubicBezTo>
                    <a:pt x="866" y="478"/>
                    <a:pt x="861" y="477"/>
                    <a:pt x="855" y="479"/>
                  </a:cubicBezTo>
                  <a:cubicBezTo>
                    <a:pt x="849" y="480"/>
                    <a:pt x="843" y="480"/>
                    <a:pt x="838" y="482"/>
                  </a:cubicBezTo>
                  <a:cubicBezTo>
                    <a:pt x="833" y="485"/>
                    <a:pt x="828" y="488"/>
                    <a:pt x="823" y="492"/>
                  </a:cubicBezTo>
                  <a:cubicBezTo>
                    <a:pt x="822" y="493"/>
                    <a:pt x="820" y="495"/>
                    <a:pt x="819" y="497"/>
                  </a:cubicBezTo>
                  <a:cubicBezTo>
                    <a:pt x="818" y="499"/>
                    <a:pt x="815" y="498"/>
                    <a:pt x="814" y="500"/>
                  </a:cubicBezTo>
                  <a:cubicBezTo>
                    <a:pt x="811" y="504"/>
                    <a:pt x="810" y="505"/>
                    <a:pt x="806" y="507"/>
                  </a:cubicBezTo>
                  <a:cubicBezTo>
                    <a:pt x="805" y="507"/>
                    <a:pt x="804" y="507"/>
                    <a:pt x="803" y="508"/>
                  </a:cubicBezTo>
                  <a:cubicBezTo>
                    <a:pt x="804" y="506"/>
                    <a:pt x="806" y="505"/>
                    <a:pt x="808" y="504"/>
                  </a:cubicBezTo>
                  <a:cubicBezTo>
                    <a:pt x="812" y="501"/>
                    <a:pt x="815" y="497"/>
                    <a:pt x="818" y="493"/>
                  </a:cubicBezTo>
                  <a:cubicBezTo>
                    <a:pt x="820" y="492"/>
                    <a:pt x="822" y="491"/>
                    <a:pt x="825" y="489"/>
                  </a:cubicBezTo>
                  <a:cubicBezTo>
                    <a:pt x="825" y="489"/>
                    <a:pt x="826" y="487"/>
                    <a:pt x="826" y="486"/>
                  </a:cubicBezTo>
                  <a:cubicBezTo>
                    <a:pt x="830" y="481"/>
                    <a:pt x="834" y="478"/>
                    <a:pt x="840" y="477"/>
                  </a:cubicBezTo>
                  <a:cubicBezTo>
                    <a:pt x="844" y="475"/>
                    <a:pt x="849" y="475"/>
                    <a:pt x="853" y="473"/>
                  </a:cubicBezTo>
                  <a:cubicBezTo>
                    <a:pt x="855" y="471"/>
                    <a:pt x="855" y="466"/>
                    <a:pt x="856" y="464"/>
                  </a:cubicBezTo>
                  <a:cubicBezTo>
                    <a:pt x="858" y="461"/>
                    <a:pt x="862" y="462"/>
                    <a:pt x="863" y="459"/>
                  </a:cubicBezTo>
                  <a:cubicBezTo>
                    <a:pt x="864" y="456"/>
                    <a:pt x="875" y="460"/>
                    <a:pt x="877" y="460"/>
                  </a:cubicBezTo>
                  <a:cubicBezTo>
                    <a:pt x="879" y="460"/>
                    <a:pt x="881" y="461"/>
                    <a:pt x="882" y="462"/>
                  </a:cubicBezTo>
                  <a:cubicBezTo>
                    <a:pt x="884" y="463"/>
                    <a:pt x="887" y="462"/>
                    <a:pt x="888" y="462"/>
                  </a:cubicBezTo>
                  <a:cubicBezTo>
                    <a:pt x="897" y="462"/>
                    <a:pt x="906" y="466"/>
                    <a:pt x="914" y="466"/>
                  </a:cubicBezTo>
                  <a:cubicBezTo>
                    <a:pt x="919" y="467"/>
                    <a:pt x="923" y="464"/>
                    <a:pt x="927" y="466"/>
                  </a:cubicBezTo>
                  <a:cubicBezTo>
                    <a:pt x="930" y="467"/>
                    <a:pt x="932" y="468"/>
                    <a:pt x="934" y="467"/>
                  </a:cubicBezTo>
                  <a:cubicBezTo>
                    <a:pt x="936" y="466"/>
                    <a:pt x="937" y="464"/>
                    <a:pt x="940" y="464"/>
                  </a:cubicBezTo>
                  <a:cubicBezTo>
                    <a:pt x="941" y="463"/>
                    <a:pt x="942" y="463"/>
                    <a:pt x="943" y="462"/>
                  </a:cubicBezTo>
                  <a:cubicBezTo>
                    <a:pt x="945" y="461"/>
                    <a:pt x="945" y="458"/>
                    <a:pt x="946" y="455"/>
                  </a:cubicBezTo>
                  <a:cubicBezTo>
                    <a:pt x="947" y="455"/>
                    <a:pt x="948" y="454"/>
                    <a:pt x="949" y="454"/>
                  </a:cubicBezTo>
                  <a:cubicBezTo>
                    <a:pt x="953" y="453"/>
                    <a:pt x="957" y="453"/>
                    <a:pt x="960" y="453"/>
                  </a:cubicBezTo>
                  <a:cubicBezTo>
                    <a:pt x="965" y="453"/>
                    <a:pt x="969" y="452"/>
                    <a:pt x="974" y="448"/>
                  </a:cubicBezTo>
                  <a:cubicBezTo>
                    <a:pt x="977" y="446"/>
                    <a:pt x="981" y="445"/>
                    <a:pt x="982" y="441"/>
                  </a:cubicBezTo>
                  <a:cubicBezTo>
                    <a:pt x="983" y="438"/>
                    <a:pt x="979" y="437"/>
                    <a:pt x="980" y="434"/>
                  </a:cubicBezTo>
                  <a:cubicBezTo>
                    <a:pt x="980" y="432"/>
                    <a:pt x="980" y="430"/>
                    <a:pt x="982" y="428"/>
                  </a:cubicBezTo>
                  <a:cubicBezTo>
                    <a:pt x="982" y="428"/>
                    <a:pt x="982" y="427"/>
                    <a:pt x="982" y="427"/>
                  </a:cubicBezTo>
                  <a:cubicBezTo>
                    <a:pt x="982" y="426"/>
                    <a:pt x="980" y="424"/>
                    <a:pt x="979" y="423"/>
                  </a:cubicBezTo>
                  <a:cubicBezTo>
                    <a:pt x="978" y="422"/>
                    <a:pt x="977" y="421"/>
                    <a:pt x="975" y="419"/>
                  </a:cubicBezTo>
                  <a:cubicBezTo>
                    <a:pt x="972" y="417"/>
                    <a:pt x="973" y="416"/>
                    <a:pt x="969" y="419"/>
                  </a:cubicBezTo>
                  <a:cubicBezTo>
                    <a:pt x="968" y="420"/>
                    <a:pt x="962" y="421"/>
                    <a:pt x="966" y="418"/>
                  </a:cubicBezTo>
                  <a:cubicBezTo>
                    <a:pt x="967" y="418"/>
                    <a:pt x="968" y="417"/>
                    <a:pt x="967" y="417"/>
                  </a:cubicBezTo>
                  <a:cubicBezTo>
                    <a:pt x="967" y="414"/>
                    <a:pt x="971" y="413"/>
                    <a:pt x="968" y="410"/>
                  </a:cubicBezTo>
                  <a:cubicBezTo>
                    <a:pt x="966" y="408"/>
                    <a:pt x="963" y="408"/>
                    <a:pt x="960" y="408"/>
                  </a:cubicBezTo>
                  <a:cubicBezTo>
                    <a:pt x="956" y="408"/>
                    <a:pt x="951" y="411"/>
                    <a:pt x="948" y="413"/>
                  </a:cubicBezTo>
                  <a:cubicBezTo>
                    <a:pt x="946" y="416"/>
                    <a:pt x="944" y="418"/>
                    <a:pt x="941" y="420"/>
                  </a:cubicBezTo>
                  <a:cubicBezTo>
                    <a:pt x="942" y="419"/>
                    <a:pt x="934" y="424"/>
                    <a:pt x="935" y="421"/>
                  </a:cubicBezTo>
                  <a:cubicBezTo>
                    <a:pt x="936" y="420"/>
                    <a:pt x="937" y="419"/>
                    <a:pt x="937" y="418"/>
                  </a:cubicBezTo>
                  <a:cubicBezTo>
                    <a:pt x="939" y="415"/>
                    <a:pt x="941" y="413"/>
                    <a:pt x="944" y="413"/>
                  </a:cubicBezTo>
                  <a:cubicBezTo>
                    <a:pt x="945" y="413"/>
                    <a:pt x="946" y="413"/>
                    <a:pt x="946" y="412"/>
                  </a:cubicBezTo>
                  <a:cubicBezTo>
                    <a:pt x="947" y="411"/>
                    <a:pt x="947" y="410"/>
                    <a:pt x="946" y="410"/>
                  </a:cubicBezTo>
                  <a:cubicBezTo>
                    <a:pt x="944" y="409"/>
                    <a:pt x="945" y="409"/>
                    <a:pt x="946" y="409"/>
                  </a:cubicBezTo>
                  <a:cubicBezTo>
                    <a:pt x="948" y="409"/>
                    <a:pt x="951" y="408"/>
                    <a:pt x="953" y="407"/>
                  </a:cubicBezTo>
                  <a:cubicBezTo>
                    <a:pt x="958" y="405"/>
                    <a:pt x="964" y="407"/>
                    <a:pt x="968" y="405"/>
                  </a:cubicBezTo>
                  <a:cubicBezTo>
                    <a:pt x="968" y="405"/>
                    <a:pt x="969" y="405"/>
                    <a:pt x="968" y="404"/>
                  </a:cubicBezTo>
                  <a:cubicBezTo>
                    <a:pt x="967" y="402"/>
                    <a:pt x="965" y="401"/>
                    <a:pt x="963" y="400"/>
                  </a:cubicBezTo>
                  <a:cubicBezTo>
                    <a:pt x="961" y="398"/>
                    <a:pt x="958" y="399"/>
                    <a:pt x="955" y="398"/>
                  </a:cubicBezTo>
                  <a:cubicBezTo>
                    <a:pt x="954" y="397"/>
                    <a:pt x="952" y="395"/>
                    <a:pt x="951" y="395"/>
                  </a:cubicBezTo>
                  <a:cubicBezTo>
                    <a:pt x="949" y="395"/>
                    <a:pt x="950" y="395"/>
                    <a:pt x="950" y="394"/>
                  </a:cubicBezTo>
                  <a:cubicBezTo>
                    <a:pt x="950" y="394"/>
                    <a:pt x="950" y="393"/>
                    <a:pt x="950" y="393"/>
                  </a:cubicBezTo>
                  <a:cubicBezTo>
                    <a:pt x="948" y="392"/>
                    <a:pt x="947" y="390"/>
                    <a:pt x="945" y="388"/>
                  </a:cubicBezTo>
                  <a:cubicBezTo>
                    <a:pt x="945" y="387"/>
                    <a:pt x="944" y="386"/>
                    <a:pt x="942" y="386"/>
                  </a:cubicBezTo>
                  <a:cubicBezTo>
                    <a:pt x="939" y="386"/>
                    <a:pt x="941" y="382"/>
                    <a:pt x="940" y="380"/>
                  </a:cubicBezTo>
                  <a:cubicBezTo>
                    <a:pt x="938" y="379"/>
                    <a:pt x="936" y="379"/>
                    <a:pt x="935" y="378"/>
                  </a:cubicBezTo>
                  <a:cubicBezTo>
                    <a:pt x="932" y="378"/>
                    <a:pt x="933" y="375"/>
                    <a:pt x="931" y="374"/>
                  </a:cubicBezTo>
                  <a:cubicBezTo>
                    <a:pt x="932" y="374"/>
                    <a:pt x="930" y="373"/>
                    <a:pt x="930" y="373"/>
                  </a:cubicBezTo>
                  <a:cubicBezTo>
                    <a:pt x="929" y="373"/>
                    <a:pt x="925" y="374"/>
                    <a:pt x="926" y="372"/>
                  </a:cubicBezTo>
                  <a:cubicBezTo>
                    <a:pt x="927" y="370"/>
                    <a:pt x="926" y="368"/>
                    <a:pt x="925" y="366"/>
                  </a:cubicBezTo>
                  <a:cubicBezTo>
                    <a:pt x="926" y="366"/>
                    <a:pt x="927" y="366"/>
                    <a:pt x="928" y="365"/>
                  </a:cubicBezTo>
                  <a:cubicBezTo>
                    <a:pt x="931" y="364"/>
                    <a:pt x="933" y="361"/>
                    <a:pt x="931" y="358"/>
                  </a:cubicBezTo>
                  <a:cubicBezTo>
                    <a:pt x="930" y="355"/>
                    <a:pt x="927" y="354"/>
                    <a:pt x="929" y="350"/>
                  </a:cubicBezTo>
                  <a:cubicBezTo>
                    <a:pt x="929" y="349"/>
                    <a:pt x="929" y="348"/>
                    <a:pt x="929" y="347"/>
                  </a:cubicBezTo>
                  <a:cubicBezTo>
                    <a:pt x="928" y="345"/>
                    <a:pt x="927" y="343"/>
                    <a:pt x="926" y="341"/>
                  </a:cubicBezTo>
                  <a:cubicBezTo>
                    <a:pt x="925" y="340"/>
                    <a:pt x="922" y="335"/>
                    <a:pt x="922" y="333"/>
                  </a:cubicBezTo>
                  <a:cubicBezTo>
                    <a:pt x="922" y="332"/>
                    <a:pt x="921" y="330"/>
                    <a:pt x="921" y="328"/>
                  </a:cubicBezTo>
                  <a:cubicBezTo>
                    <a:pt x="920" y="327"/>
                    <a:pt x="919" y="323"/>
                    <a:pt x="918" y="322"/>
                  </a:cubicBezTo>
                  <a:cubicBezTo>
                    <a:pt x="915" y="318"/>
                    <a:pt x="912" y="315"/>
                    <a:pt x="913" y="309"/>
                  </a:cubicBezTo>
                  <a:cubicBezTo>
                    <a:pt x="914" y="306"/>
                    <a:pt x="914" y="303"/>
                    <a:pt x="913" y="299"/>
                  </a:cubicBezTo>
                  <a:cubicBezTo>
                    <a:pt x="913" y="298"/>
                    <a:pt x="913" y="295"/>
                    <a:pt x="911" y="296"/>
                  </a:cubicBezTo>
                  <a:cubicBezTo>
                    <a:pt x="909" y="297"/>
                    <a:pt x="908" y="299"/>
                    <a:pt x="907" y="301"/>
                  </a:cubicBezTo>
                  <a:cubicBezTo>
                    <a:pt x="905" y="304"/>
                    <a:pt x="903" y="306"/>
                    <a:pt x="901" y="309"/>
                  </a:cubicBezTo>
                  <a:cubicBezTo>
                    <a:pt x="899" y="311"/>
                    <a:pt x="899" y="313"/>
                    <a:pt x="896" y="315"/>
                  </a:cubicBezTo>
                  <a:cubicBezTo>
                    <a:pt x="895" y="317"/>
                    <a:pt x="894" y="317"/>
                    <a:pt x="894" y="319"/>
                  </a:cubicBezTo>
                  <a:cubicBezTo>
                    <a:pt x="895" y="324"/>
                    <a:pt x="890" y="324"/>
                    <a:pt x="887" y="325"/>
                  </a:cubicBezTo>
                  <a:cubicBezTo>
                    <a:pt x="885" y="326"/>
                    <a:pt x="882" y="328"/>
                    <a:pt x="880" y="329"/>
                  </a:cubicBezTo>
                  <a:cubicBezTo>
                    <a:pt x="877" y="330"/>
                    <a:pt x="875" y="332"/>
                    <a:pt x="872" y="329"/>
                  </a:cubicBezTo>
                  <a:cubicBezTo>
                    <a:pt x="871" y="328"/>
                    <a:pt x="871" y="328"/>
                    <a:pt x="870" y="328"/>
                  </a:cubicBezTo>
                  <a:cubicBezTo>
                    <a:pt x="868" y="327"/>
                    <a:pt x="868" y="325"/>
                    <a:pt x="867" y="323"/>
                  </a:cubicBezTo>
                  <a:cubicBezTo>
                    <a:pt x="867" y="322"/>
                    <a:pt x="865" y="321"/>
                    <a:pt x="864" y="320"/>
                  </a:cubicBezTo>
                  <a:cubicBezTo>
                    <a:pt x="863" y="320"/>
                    <a:pt x="861" y="320"/>
                    <a:pt x="861" y="320"/>
                  </a:cubicBezTo>
                  <a:cubicBezTo>
                    <a:pt x="859" y="320"/>
                    <a:pt x="861" y="317"/>
                    <a:pt x="861" y="316"/>
                  </a:cubicBezTo>
                  <a:cubicBezTo>
                    <a:pt x="861" y="315"/>
                    <a:pt x="861" y="314"/>
                    <a:pt x="859" y="313"/>
                  </a:cubicBezTo>
                  <a:cubicBezTo>
                    <a:pt x="858" y="311"/>
                    <a:pt x="859" y="309"/>
                    <a:pt x="859" y="307"/>
                  </a:cubicBezTo>
                  <a:cubicBezTo>
                    <a:pt x="859" y="304"/>
                    <a:pt x="857" y="301"/>
                    <a:pt x="860" y="298"/>
                  </a:cubicBezTo>
                  <a:cubicBezTo>
                    <a:pt x="862" y="295"/>
                    <a:pt x="861" y="292"/>
                    <a:pt x="864" y="289"/>
                  </a:cubicBezTo>
                  <a:cubicBezTo>
                    <a:pt x="865" y="288"/>
                    <a:pt x="865" y="284"/>
                    <a:pt x="864" y="283"/>
                  </a:cubicBezTo>
                  <a:cubicBezTo>
                    <a:pt x="863" y="283"/>
                    <a:pt x="862" y="283"/>
                    <a:pt x="861" y="284"/>
                  </a:cubicBezTo>
                  <a:cubicBezTo>
                    <a:pt x="859" y="286"/>
                    <a:pt x="860" y="284"/>
                    <a:pt x="860" y="282"/>
                  </a:cubicBezTo>
                  <a:cubicBezTo>
                    <a:pt x="859" y="282"/>
                    <a:pt x="858" y="281"/>
                    <a:pt x="858" y="281"/>
                  </a:cubicBezTo>
                  <a:cubicBezTo>
                    <a:pt x="855" y="279"/>
                    <a:pt x="853" y="279"/>
                    <a:pt x="849" y="279"/>
                  </a:cubicBezTo>
                  <a:cubicBezTo>
                    <a:pt x="847" y="278"/>
                    <a:pt x="843" y="277"/>
                    <a:pt x="847" y="274"/>
                  </a:cubicBezTo>
                  <a:cubicBezTo>
                    <a:pt x="848" y="274"/>
                    <a:pt x="848" y="273"/>
                    <a:pt x="847" y="273"/>
                  </a:cubicBezTo>
                  <a:cubicBezTo>
                    <a:pt x="847" y="271"/>
                    <a:pt x="846" y="271"/>
                    <a:pt x="845" y="270"/>
                  </a:cubicBezTo>
                  <a:cubicBezTo>
                    <a:pt x="844" y="269"/>
                    <a:pt x="842" y="269"/>
                    <a:pt x="841" y="268"/>
                  </a:cubicBezTo>
                  <a:cubicBezTo>
                    <a:pt x="838" y="267"/>
                    <a:pt x="839" y="265"/>
                    <a:pt x="838" y="263"/>
                  </a:cubicBezTo>
                  <a:cubicBezTo>
                    <a:pt x="837" y="261"/>
                    <a:pt x="834" y="258"/>
                    <a:pt x="833" y="256"/>
                  </a:cubicBezTo>
                  <a:cubicBezTo>
                    <a:pt x="831" y="255"/>
                    <a:pt x="829" y="255"/>
                    <a:pt x="827" y="255"/>
                  </a:cubicBezTo>
                  <a:cubicBezTo>
                    <a:pt x="823" y="255"/>
                    <a:pt x="820" y="256"/>
                    <a:pt x="817" y="254"/>
                  </a:cubicBezTo>
                  <a:cubicBezTo>
                    <a:pt x="814" y="252"/>
                    <a:pt x="811" y="252"/>
                    <a:pt x="808" y="251"/>
                  </a:cubicBezTo>
                  <a:cubicBezTo>
                    <a:pt x="802" y="248"/>
                    <a:pt x="796" y="247"/>
                    <a:pt x="790" y="249"/>
                  </a:cubicBezTo>
                  <a:cubicBezTo>
                    <a:pt x="786" y="250"/>
                    <a:pt x="783" y="253"/>
                    <a:pt x="783" y="257"/>
                  </a:cubicBezTo>
                  <a:cubicBezTo>
                    <a:pt x="783" y="259"/>
                    <a:pt x="784" y="261"/>
                    <a:pt x="785" y="262"/>
                  </a:cubicBezTo>
                  <a:cubicBezTo>
                    <a:pt x="785" y="262"/>
                    <a:pt x="785" y="262"/>
                    <a:pt x="785" y="262"/>
                  </a:cubicBezTo>
                  <a:cubicBezTo>
                    <a:pt x="785" y="262"/>
                    <a:pt x="785" y="262"/>
                    <a:pt x="785" y="262"/>
                  </a:cubicBezTo>
                  <a:cubicBezTo>
                    <a:pt x="786" y="263"/>
                    <a:pt x="787" y="264"/>
                    <a:pt x="788" y="264"/>
                  </a:cubicBezTo>
                  <a:cubicBezTo>
                    <a:pt x="785" y="267"/>
                    <a:pt x="784" y="269"/>
                    <a:pt x="780" y="270"/>
                  </a:cubicBezTo>
                  <a:cubicBezTo>
                    <a:pt x="779" y="271"/>
                    <a:pt x="777" y="273"/>
                    <a:pt x="779" y="274"/>
                  </a:cubicBezTo>
                  <a:cubicBezTo>
                    <a:pt x="781" y="276"/>
                    <a:pt x="782" y="277"/>
                    <a:pt x="782" y="280"/>
                  </a:cubicBezTo>
                  <a:cubicBezTo>
                    <a:pt x="781" y="284"/>
                    <a:pt x="782" y="289"/>
                    <a:pt x="779" y="293"/>
                  </a:cubicBezTo>
                  <a:cubicBezTo>
                    <a:pt x="779" y="293"/>
                    <a:pt x="774" y="295"/>
                    <a:pt x="774" y="296"/>
                  </a:cubicBezTo>
                  <a:cubicBezTo>
                    <a:pt x="774" y="296"/>
                    <a:pt x="773" y="297"/>
                    <a:pt x="773" y="297"/>
                  </a:cubicBezTo>
                  <a:cubicBezTo>
                    <a:pt x="773" y="301"/>
                    <a:pt x="770" y="302"/>
                    <a:pt x="767" y="304"/>
                  </a:cubicBezTo>
                  <a:cubicBezTo>
                    <a:pt x="766" y="305"/>
                    <a:pt x="761" y="308"/>
                    <a:pt x="762" y="310"/>
                  </a:cubicBezTo>
                  <a:cubicBezTo>
                    <a:pt x="766" y="316"/>
                    <a:pt x="771" y="321"/>
                    <a:pt x="772" y="328"/>
                  </a:cubicBezTo>
                  <a:cubicBezTo>
                    <a:pt x="772" y="331"/>
                    <a:pt x="773" y="335"/>
                    <a:pt x="773" y="338"/>
                  </a:cubicBezTo>
                  <a:cubicBezTo>
                    <a:pt x="773" y="341"/>
                    <a:pt x="774" y="344"/>
                    <a:pt x="772" y="348"/>
                  </a:cubicBezTo>
                  <a:cubicBezTo>
                    <a:pt x="772" y="348"/>
                    <a:pt x="772" y="350"/>
                    <a:pt x="771" y="350"/>
                  </a:cubicBezTo>
                  <a:cubicBezTo>
                    <a:pt x="771" y="353"/>
                    <a:pt x="769" y="355"/>
                    <a:pt x="767" y="357"/>
                  </a:cubicBezTo>
                  <a:cubicBezTo>
                    <a:pt x="764" y="360"/>
                    <a:pt x="759" y="364"/>
                    <a:pt x="754" y="366"/>
                  </a:cubicBezTo>
                  <a:cubicBezTo>
                    <a:pt x="747" y="368"/>
                    <a:pt x="740" y="369"/>
                    <a:pt x="733" y="371"/>
                  </a:cubicBezTo>
                  <a:cubicBezTo>
                    <a:pt x="729" y="372"/>
                    <a:pt x="730" y="378"/>
                    <a:pt x="732" y="381"/>
                  </a:cubicBezTo>
                  <a:cubicBezTo>
                    <a:pt x="733" y="385"/>
                    <a:pt x="733" y="388"/>
                    <a:pt x="732" y="392"/>
                  </a:cubicBezTo>
                  <a:cubicBezTo>
                    <a:pt x="731" y="395"/>
                    <a:pt x="731" y="397"/>
                    <a:pt x="731" y="400"/>
                  </a:cubicBezTo>
                  <a:cubicBezTo>
                    <a:pt x="731" y="401"/>
                    <a:pt x="731" y="403"/>
                    <a:pt x="731" y="404"/>
                  </a:cubicBezTo>
                  <a:cubicBezTo>
                    <a:pt x="732" y="408"/>
                    <a:pt x="730" y="407"/>
                    <a:pt x="730" y="409"/>
                  </a:cubicBezTo>
                  <a:cubicBezTo>
                    <a:pt x="729" y="411"/>
                    <a:pt x="730" y="412"/>
                    <a:pt x="731" y="414"/>
                  </a:cubicBezTo>
                  <a:cubicBezTo>
                    <a:pt x="734" y="420"/>
                    <a:pt x="728" y="419"/>
                    <a:pt x="727" y="423"/>
                  </a:cubicBezTo>
                  <a:cubicBezTo>
                    <a:pt x="727" y="425"/>
                    <a:pt x="727" y="426"/>
                    <a:pt x="725" y="426"/>
                  </a:cubicBezTo>
                  <a:cubicBezTo>
                    <a:pt x="720" y="424"/>
                    <a:pt x="722" y="433"/>
                    <a:pt x="716" y="430"/>
                  </a:cubicBezTo>
                  <a:cubicBezTo>
                    <a:pt x="715" y="430"/>
                    <a:pt x="711" y="428"/>
                    <a:pt x="711" y="427"/>
                  </a:cubicBezTo>
                  <a:cubicBezTo>
                    <a:pt x="710" y="425"/>
                    <a:pt x="711" y="423"/>
                    <a:pt x="711" y="421"/>
                  </a:cubicBezTo>
                  <a:cubicBezTo>
                    <a:pt x="710" y="419"/>
                    <a:pt x="710" y="419"/>
                    <a:pt x="708" y="418"/>
                  </a:cubicBezTo>
                  <a:cubicBezTo>
                    <a:pt x="707" y="418"/>
                    <a:pt x="707" y="418"/>
                    <a:pt x="706" y="417"/>
                  </a:cubicBezTo>
                  <a:cubicBezTo>
                    <a:pt x="702" y="417"/>
                    <a:pt x="702" y="413"/>
                    <a:pt x="701" y="410"/>
                  </a:cubicBezTo>
                  <a:cubicBezTo>
                    <a:pt x="701" y="408"/>
                    <a:pt x="698" y="405"/>
                    <a:pt x="697" y="404"/>
                  </a:cubicBezTo>
                  <a:cubicBezTo>
                    <a:pt x="696" y="403"/>
                    <a:pt x="695" y="402"/>
                    <a:pt x="695" y="402"/>
                  </a:cubicBezTo>
                  <a:cubicBezTo>
                    <a:pt x="696" y="398"/>
                    <a:pt x="699" y="395"/>
                    <a:pt x="701" y="392"/>
                  </a:cubicBezTo>
                  <a:cubicBezTo>
                    <a:pt x="702" y="390"/>
                    <a:pt x="702" y="388"/>
                    <a:pt x="702" y="386"/>
                  </a:cubicBezTo>
                  <a:cubicBezTo>
                    <a:pt x="701" y="382"/>
                    <a:pt x="701" y="380"/>
                    <a:pt x="702" y="377"/>
                  </a:cubicBezTo>
                  <a:cubicBezTo>
                    <a:pt x="702" y="374"/>
                    <a:pt x="704" y="373"/>
                    <a:pt x="706" y="371"/>
                  </a:cubicBezTo>
                  <a:cubicBezTo>
                    <a:pt x="708" y="367"/>
                    <a:pt x="709" y="364"/>
                    <a:pt x="703" y="363"/>
                  </a:cubicBezTo>
                  <a:cubicBezTo>
                    <a:pt x="699" y="362"/>
                    <a:pt x="695" y="362"/>
                    <a:pt x="690" y="361"/>
                  </a:cubicBezTo>
                  <a:cubicBezTo>
                    <a:pt x="686" y="359"/>
                    <a:pt x="679" y="362"/>
                    <a:pt x="676" y="358"/>
                  </a:cubicBezTo>
                  <a:cubicBezTo>
                    <a:pt x="673" y="352"/>
                    <a:pt x="666" y="348"/>
                    <a:pt x="660" y="346"/>
                  </a:cubicBezTo>
                  <a:cubicBezTo>
                    <a:pt x="655" y="345"/>
                    <a:pt x="654" y="341"/>
                    <a:pt x="652" y="337"/>
                  </a:cubicBezTo>
                  <a:cubicBezTo>
                    <a:pt x="651" y="334"/>
                    <a:pt x="647" y="331"/>
                    <a:pt x="645" y="330"/>
                  </a:cubicBezTo>
                  <a:cubicBezTo>
                    <a:pt x="642" y="328"/>
                    <a:pt x="639" y="327"/>
                    <a:pt x="637" y="327"/>
                  </a:cubicBezTo>
                  <a:cubicBezTo>
                    <a:pt x="632" y="325"/>
                    <a:pt x="628" y="322"/>
                    <a:pt x="624" y="321"/>
                  </a:cubicBezTo>
                  <a:cubicBezTo>
                    <a:pt x="620" y="321"/>
                    <a:pt x="616" y="322"/>
                    <a:pt x="613" y="323"/>
                  </a:cubicBezTo>
                  <a:cubicBezTo>
                    <a:pt x="611" y="323"/>
                    <a:pt x="609" y="323"/>
                    <a:pt x="606" y="324"/>
                  </a:cubicBezTo>
                  <a:cubicBezTo>
                    <a:pt x="607" y="323"/>
                    <a:pt x="607" y="323"/>
                    <a:pt x="608" y="322"/>
                  </a:cubicBezTo>
                  <a:cubicBezTo>
                    <a:pt x="610" y="320"/>
                    <a:pt x="612" y="318"/>
                    <a:pt x="612" y="316"/>
                  </a:cubicBezTo>
                  <a:cubicBezTo>
                    <a:pt x="611" y="310"/>
                    <a:pt x="611" y="305"/>
                    <a:pt x="611" y="300"/>
                  </a:cubicBezTo>
                  <a:cubicBezTo>
                    <a:pt x="612" y="298"/>
                    <a:pt x="611" y="295"/>
                    <a:pt x="609" y="294"/>
                  </a:cubicBezTo>
                  <a:cubicBezTo>
                    <a:pt x="603" y="290"/>
                    <a:pt x="601" y="292"/>
                    <a:pt x="599" y="299"/>
                  </a:cubicBezTo>
                  <a:cubicBezTo>
                    <a:pt x="596" y="306"/>
                    <a:pt x="598" y="296"/>
                    <a:pt x="598" y="294"/>
                  </a:cubicBezTo>
                  <a:cubicBezTo>
                    <a:pt x="599" y="292"/>
                    <a:pt x="598" y="290"/>
                    <a:pt x="598" y="288"/>
                  </a:cubicBezTo>
                  <a:cubicBezTo>
                    <a:pt x="601" y="283"/>
                    <a:pt x="600" y="276"/>
                    <a:pt x="604" y="271"/>
                  </a:cubicBezTo>
                  <a:cubicBezTo>
                    <a:pt x="605" y="270"/>
                    <a:pt x="607" y="268"/>
                    <a:pt x="607" y="266"/>
                  </a:cubicBezTo>
                  <a:cubicBezTo>
                    <a:pt x="609" y="263"/>
                    <a:pt x="612" y="261"/>
                    <a:pt x="614" y="259"/>
                  </a:cubicBezTo>
                  <a:cubicBezTo>
                    <a:pt x="617" y="255"/>
                    <a:pt x="622" y="253"/>
                    <a:pt x="626" y="249"/>
                  </a:cubicBezTo>
                  <a:cubicBezTo>
                    <a:pt x="627" y="247"/>
                    <a:pt x="628" y="245"/>
                    <a:pt x="630" y="243"/>
                  </a:cubicBezTo>
                  <a:cubicBezTo>
                    <a:pt x="632" y="241"/>
                    <a:pt x="634" y="241"/>
                    <a:pt x="637" y="239"/>
                  </a:cubicBezTo>
                  <a:cubicBezTo>
                    <a:pt x="639" y="237"/>
                    <a:pt x="640" y="235"/>
                    <a:pt x="643" y="234"/>
                  </a:cubicBezTo>
                  <a:cubicBezTo>
                    <a:pt x="645" y="234"/>
                    <a:pt x="647" y="233"/>
                    <a:pt x="649" y="232"/>
                  </a:cubicBezTo>
                  <a:cubicBezTo>
                    <a:pt x="653" y="230"/>
                    <a:pt x="647" y="223"/>
                    <a:pt x="656" y="227"/>
                  </a:cubicBezTo>
                  <a:cubicBezTo>
                    <a:pt x="659" y="228"/>
                    <a:pt x="663" y="227"/>
                    <a:pt x="666" y="226"/>
                  </a:cubicBezTo>
                  <a:cubicBezTo>
                    <a:pt x="669" y="226"/>
                    <a:pt x="671" y="218"/>
                    <a:pt x="668" y="217"/>
                  </a:cubicBezTo>
                  <a:cubicBezTo>
                    <a:pt x="666" y="216"/>
                    <a:pt x="665" y="214"/>
                    <a:pt x="663" y="213"/>
                  </a:cubicBezTo>
                  <a:cubicBezTo>
                    <a:pt x="662" y="213"/>
                    <a:pt x="660" y="213"/>
                    <a:pt x="659" y="213"/>
                  </a:cubicBezTo>
                  <a:cubicBezTo>
                    <a:pt x="661" y="213"/>
                    <a:pt x="664" y="211"/>
                    <a:pt x="667" y="213"/>
                  </a:cubicBezTo>
                  <a:cubicBezTo>
                    <a:pt x="668" y="214"/>
                    <a:pt x="669" y="217"/>
                    <a:pt x="670" y="217"/>
                  </a:cubicBezTo>
                  <a:cubicBezTo>
                    <a:pt x="672" y="217"/>
                    <a:pt x="673" y="217"/>
                    <a:pt x="674" y="215"/>
                  </a:cubicBezTo>
                  <a:cubicBezTo>
                    <a:pt x="674" y="216"/>
                    <a:pt x="676" y="217"/>
                    <a:pt x="677" y="217"/>
                  </a:cubicBezTo>
                  <a:cubicBezTo>
                    <a:pt x="678" y="216"/>
                    <a:pt x="682" y="214"/>
                    <a:pt x="681" y="212"/>
                  </a:cubicBezTo>
                  <a:cubicBezTo>
                    <a:pt x="681" y="211"/>
                    <a:pt x="683" y="209"/>
                    <a:pt x="685" y="207"/>
                  </a:cubicBezTo>
                  <a:cubicBezTo>
                    <a:pt x="685" y="207"/>
                    <a:pt x="685" y="208"/>
                    <a:pt x="685" y="208"/>
                  </a:cubicBezTo>
                  <a:cubicBezTo>
                    <a:pt x="686" y="209"/>
                    <a:pt x="688" y="210"/>
                    <a:pt x="689" y="210"/>
                  </a:cubicBezTo>
                  <a:cubicBezTo>
                    <a:pt x="695" y="212"/>
                    <a:pt x="698" y="210"/>
                    <a:pt x="703" y="207"/>
                  </a:cubicBezTo>
                  <a:cubicBezTo>
                    <a:pt x="706" y="205"/>
                    <a:pt x="707" y="204"/>
                    <a:pt x="709" y="202"/>
                  </a:cubicBezTo>
                  <a:cubicBezTo>
                    <a:pt x="712" y="199"/>
                    <a:pt x="715" y="198"/>
                    <a:pt x="719" y="196"/>
                  </a:cubicBezTo>
                  <a:cubicBezTo>
                    <a:pt x="721" y="195"/>
                    <a:pt x="721" y="193"/>
                    <a:pt x="719" y="192"/>
                  </a:cubicBezTo>
                  <a:cubicBezTo>
                    <a:pt x="717" y="191"/>
                    <a:pt x="715" y="193"/>
                    <a:pt x="712" y="191"/>
                  </a:cubicBezTo>
                  <a:cubicBezTo>
                    <a:pt x="711" y="190"/>
                    <a:pt x="709" y="190"/>
                    <a:pt x="707" y="190"/>
                  </a:cubicBezTo>
                  <a:cubicBezTo>
                    <a:pt x="704" y="190"/>
                    <a:pt x="702" y="189"/>
                    <a:pt x="700" y="187"/>
                  </a:cubicBezTo>
                  <a:cubicBezTo>
                    <a:pt x="700" y="186"/>
                    <a:pt x="700" y="185"/>
                    <a:pt x="699" y="185"/>
                  </a:cubicBezTo>
                  <a:cubicBezTo>
                    <a:pt x="698" y="184"/>
                    <a:pt x="698" y="182"/>
                    <a:pt x="697" y="181"/>
                  </a:cubicBezTo>
                  <a:cubicBezTo>
                    <a:pt x="696" y="180"/>
                    <a:pt x="693" y="178"/>
                    <a:pt x="690" y="178"/>
                  </a:cubicBezTo>
                  <a:cubicBezTo>
                    <a:pt x="690" y="178"/>
                    <a:pt x="690" y="178"/>
                    <a:pt x="690" y="178"/>
                  </a:cubicBezTo>
                  <a:cubicBezTo>
                    <a:pt x="693" y="178"/>
                    <a:pt x="695" y="177"/>
                    <a:pt x="698" y="179"/>
                  </a:cubicBezTo>
                  <a:cubicBezTo>
                    <a:pt x="700" y="180"/>
                    <a:pt x="702" y="182"/>
                    <a:pt x="703" y="183"/>
                  </a:cubicBezTo>
                  <a:cubicBezTo>
                    <a:pt x="705" y="185"/>
                    <a:pt x="708" y="185"/>
                    <a:pt x="709" y="188"/>
                  </a:cubicBezTo>
                  <a:cubicBezTo>
                    <a:pt x="709" y="189"/>
                    <a:pt x="710" y="190"/>
                    <a:pt x="712" y="190"/>
                  </a:cubicBezTo>
                  <a:cubicBezTo>
                    <a:pt x="714" y="191"/>
                    <a:pt x="716" y="191"/>
                    <a:pt x="718" y="191"/>
                  </a:cubicBezTo>
                  <a:cubicBezTo>
                    <a:pt x="720" y="192"/>
                    <a:pt x="722" y="190"/>
                    <a:pt x="724" y="189"/>
                  </a:cubicBezTo>
                  <a:cubicBezTo>
                    <a:pt x="725" y="189"/>
                    <a:pt x="728" y="187"/>
                    <a:pt x="729" y="186"/>
                  </a:cubicBezTo>
                  <a:cubicBezTo>
                    <a:pt x="731" y="184"/>
                    <a:pt x="733" y="183"/>
                    <a:pt x="736" y="182"/>
                  </a:cubicBezTo>
                  <a:cubicBezTo>
                    <a:pt x="736" y="182"/>
                    <a:pt x="737" y="182"/>
                    <a:pt x="737" y="182"/>
                  </a:cubicBezTo>
                  <a:cubicBezTo>
                    <a:pt x="739" y="180"/>
                    <a:pt x="737" y="178"/>
                    <a:pt x="735" y="178"/>
                  </a:cubicBezTo>
                  <a:cubicBezTo>
                    <a:pt x="735" y="177"/>
                    <a:pt x="735" y="176"/>
                    <a:pt x="735" y="175"/>
                  </a:cubicBezTo>
                  <a:cubicBezTo>
                    <a:pt x="736" y="175"/>
                    <a:pt x="736" y="175"/>
                    <a:pt x="737" y="175"/>
                  </a:cubicBezTo>
                  <a:cubicBezTo>
                    <a:pt x="738" y="175"/>
                    <a:pt x="739" y="175"/>
                    <a:pt x="741" y="175"/>
                  </a:cubicBezTo>
                  <a:cubicBezTo>
                    <a:pt x="744" y="174"/>
                    <a:pt x="743" y="177"/>
                    <a:pt x="745" y="179"/>
                  </a:cubicBezTo>
                  <a:cubicBezTo>
                    <a:pt x="747" y="179"/>
                    <a:pt x="749" y="179"/>
                    <a:pt x="750" y="179"/>
                  </a:cubicBezTo>
                  <a:cubicBezTo>
                    <a:pt x="753" y="179"/>
                    <a:pt x="753" y="182"/>
                    <a:pt x="756" y="182"/>
                  </a:cubicBezTo>
                  <a:cubicBezTo>
                    <a:pt x="758" y="182"/>
                    <a:pt x="757" y="178"/>
                    <a:pt x="757" y="177"/>
                  </a:cubicBezTo>
                  <a:cubicBezTo>
                    <a:pt x="756" y="176"/>
                    <a:pt x="755" y="173"/>
                    <a:pt x="754" y="172"/>
                  </a:cubicBezTo>
                  <a:cubicBezTo>
                    <a:pt x="753" y="172"/>
                    <a:pt x="753" y="171"/>
                    <a:pt x="752" y="171"/>
                  </a:cubicBezTo>
                  <a:cubicBezTo>
                    <a:pt x="752" y="169"/>
                    <a:pt x="753" y="168"/>
                    <a:pt x="755" y="170"/>
                  </a:cubicBezTo>
                  <a:cubicBezTo>
                    <a:pt x="757" y="171"/>
                    <a:pt x="758" y="172"/>
                    <a:pt x="758" y="174"/>
                  </a:cubicBezTo>
                  <a:cubicBezTo>
                    <a:pt x="758" y="176"/>
                    <a:pt x="759" y="180"/>
                    <a:pt x="761" y="181"/>
                  </a:cubicBezTo>
                  <a:cubicBezTo>
                    <a:pt x="762" y="182"/>
                    <a:pt x="764" y="181"/>
                    <a:pt x="765" y="181"/>
                  </a:cubicBezTo>
                  <a:cubicBezTo>
                    <a:pt x="768" y="179"/>
                    <a:pt x="771" y="178"/>
                    <a:pt x="774" y="177"/>
                  </a:cubicBezTo>
                  <a:cubicBezTo>
                    <a:pt x="775" y="177"/>
                    <a:pt x="777" y="176"/>
                    <a:pt x="777" y="175"/>
                  </a:cubicBezTo>
                  <a:cubicBezTo>
                    <a:pt x="778" y="173"/>
                    <a:pt x="782" y="174"/>
                    <a:pt x="784" y="174"/>
                  </a:cubicBezTo>
                  <a:cubicBezTo>
                    <a:pt x="786" y="173"/>
                    <a:pt x="787" y="170"/>
                    <a:pt x="788" y="169"/>
                  </a:cubicBezTo>
                  <a:cubicBezTo>
                    <a:pt x="789" y="169"/>
                    <a:pt x="790" y="168"/>
                    <a:pt x="789" y="167"/>
                  </a:cubicBezTo>
                  <a:cubicBezTo>
                    <a:pt x="789" y="166"/>
                    <a:pt x="789" y="162"/>
                    <a:pt x="788" y="162"/>
                  </a:cubicBezTo>
                  <a:cubicBezTo>
                    <a:pt x="788" y="161"/>
                    <a:pt x="784" y="157"/>
                    <a:pt x="786" y="157"/>
                  </a:cubicBezTo>
                  <a:cubicBezTo>
                    <a:pt x="789" y="156"/>
                    <a:pt x="787" y="153"/>
                    <a:pt x="785" y="152"/>
                  </a:cubicBezTo>
                  <a:cubicBezTo>
                    <a:pt x="785" y="152"/>
                    <a:pt x="782" y="150"/>
                    <a:pt x="784" y="150"/>
                  </a:cubicBezTo>
                  <a:cubicBezTo>
                    <a:pt x="786" y="151"/>
                    <a:pt x="787" y="152"/>
                    <a:pt x="788" y="152"/>
                  </a:cubicBezTo>
                  <a:cubicBezTo>
                    <a:pt x="790" y="152"/>
                    <a:pt x="792" y="152"/>
                    <a:pt x="794" y="152"/>
                  </a:cubicBezTo>
                  <a:cubicBezTo>
                    <a:pt x="798" y="152"/>
                    <a:pt x="797" y="149"/>
                    <a:pt x="796" y="147"/>
                  </a:cubicBezTo>
                  <a:cubicBezTo>
                    <a:pt x="796" y="146"/>
                    <a:pt x="794" y="145"/>
                    <a:pt x="795" y="145"/>
                  </a:cubicBezTo>
                  <a:cubicBezTo>
                    <a:pt x="797" y="145"/>
                    <a:pt x="798" y="145"/>
                    <a:pt x="800" y="144"/>
                  </a:cubicBezTo>
                  <a:cubicBezTo>
                    <a:pt x="802" y="143"/>
                    <a:pt x="801" y="139"/>
                    <a:pt x="799" y="139"/>
                  </a:cubicBezTo>
                  <a:cubicBezTo>
                    <a:pt x="797" y="139"/>
                    <a:pt x="791" y="139"/>
                    <a:pt x="792" y="136"/>
                  </a:cubicBezTo>
                  <a:cubicBezTo>
                    <a:pt x="793" y="134"/>
                    <a:pt x="793" y="133"/>
                    <a:pt x="792" y="131"/>
                  </a:cubicBezTo>
                  <a:cubicBezTo>
                    <a:pt x="791" y="130"/>
                    <a:pt x="790" y="130"/>
                    <a:pt x="789" y="130"/>
                  </a:cubicBezTo>
                  <a:cubicBezTo>
                    <a:pt x="786" y="130"/>
                    <a:pt x="782" y="128"/>
                    <a:pt x="778" y="128"/>
                  </a:cubicBezTo>
                  <a:cubicBezTo>
                    <a:pt x="777" y="128"/>
                    <a:pt x="770" y="123"/>
                    <a:pt x="768" y="126"/>
                  </a:cubicBezTo>
                  <a:cubicBezTo>
                    <a:pt x="767" y="128"/>
                    <a:pt x="766" y="129"/>
                    <a:pt x="765" y="131"/>
                  </a:cubicBezTo>
                  <a:cubicBezTo>
                    <a:pt x="764" y="132"/>
                    <a:pt x="764" y="133"/>
                    <a:pt x="764" y="134"/>
                  </a:cubicBezTo>
                  <a:cubicBezTo>
                    <a:pt x="766" y="136"/>
                    <a:pt x="767" y="138"/>
                    <a:pt x="765" y="139"/>
                  </a:cubicBezTo>
                  <a:cubicBezTo>
                    <a:pt x="763" y="140"/>
                    <a:pt x="765" y="142"/>
                    <a:pt x="762" y="142"/>
                  </a:cubicBezTo>
                  <a:cubicBezTo>
                    <a:pt x="757" y="142"/>
                    <a:pt x="756" y="141"/>
                    <a:pt x="755" y="146"/>
                  </a:cubicBezTo>
                  <a:cubicBezTo>
                    <a:pt x="753" y="150"/>
                    <a:pt x="746" y="152"/>
                    <a:pt x="743" y="156"/>
                  </a:cubicBezTo>
                  <a:cubicBezTo>
                    <a:pt x="741" y="159"/>
                    <a:pt x="741" y="158"/>
                    <a:pt x="738" y="158"/>
                  </a:cubicBezTo>
                  <a:cubicBezTo>
                    <a:pt x="738" y="158"/>
                    <a:pt x="737" y="158"/>
                    <a:pt x="736" y="159"/>
                  </a:cubicBezTo>
                  <a:cubicBezTo>
                    <a:pt x="735" y="159"/>
                    <a:pt x="735" y="159"/>
                    <a:pt x="735" y="160"/>
                  </a:cubicBezTo>
                  <a:cubicBezTo>
                    <a:pt x="733" y="164"/>
                    <a:pt x="732" y="162"/>
                    <a:pt x="731" y="159"/>
                  </a:cubicBezTo>
                  <a:cubicBezTo>
                    <a:pt x="729" y="155"/>
                    <a:pt x="732" y="151"/>
                    <a:pt x="732" y="147"/>
                  </a:cubicBezTo>
                  <a:cubicBezTo>
                    <a:pt x="732" y="143"/>
                    <a:pt x="737" y="142"/>
                    <a:pt x="736" y="138"/>
                  </a:cubicBezTo>
                  <a:cubicBezTo>
                    <a:pt x="736" y="135"/>
                    <a:pt x="734" y="133"/>
                    <a:pt x="733" y="130"/>
                  </a:cubicBezTo>
                  <a:cubicBezTo>
                    <a:pt x="731" y="126"/>
                    <a:pt x="726" y="130"/>
                    <a:pt x="725" y="133"/>
                  </a:cubicBezTo>
                  <a:cubicBezTo>
                    <a:pt x="723" y="137"/>
                    <a:pt x="720" y="139"/>
                    <a:pt x="715" y="141"/>
                  </a:cubicBezTo>
                  <a:cubicBezTo>
                    <a:pt x="709" y="144"/>
                    <a:pt x="717" y="134"/>
                    <a:pt x="717" y="134"/>
                  </a:cubicBezTo>
                  <a:cubicBezTo>
                    <a:pt x="718" y="133"/>
                    <a:pt x="719" y="132"/>
                    <a:pt x="719" y="131"/>
                  </a:cubicBezTo>
                  <a:cubicBezTo>
                    <a:pt x="719" y="131"/>
                    <a:pt x="719" y="130"/>
                    <a:pt x="718" y="129"/>
                  </a:cubicBezTo>
                  <a:cubicBezTo>
                    <a:pt x="716" y="127"/>
                    <a:pt x="717" y="127"/>
                    <a:pt x="719" y="127"/>
                  </a:cubicBezTo>
                  <a:cubicBezTo>
                    <a:pt x="721" y="127"/>
                    <a:pt x="723" y="126"/>
                    <a:pt x="724" y="125"/>
                  </a:cubicBezTo>
                  <a:cubicBezTo>
                    <a:pt x="724" y="125"/>
                    <a:pt x="725" y="123"/>
                    <a:pt x="724" y="123"/>
                  </a:cubicBezTo>
                  <a:cubicBezTo>
                    <a:pt x="722" y="122"/>
                    <a:pt x="719" y="123"/>
                    <a:pt x="717" y="121"/>
                  </a:cubicBezTo>
                  <a:cubicBezTo>
                    <a:pt x="716" y="119"/>
                    <a:pt x="713" y="124"/>
                    <a:pt x="710" y="121"/>
                  </a:cubicBezTo>
                  <a:cubicBezTo>
                    <a:pt x="710" y="120"/>
                    <a:pt x="709" y="119"/>
                    <a:pt x="708" y="118"/>
                  </a:cubicBezTo>
                  <a:cubicBezTo>
                    <a:pt x="709" y="117"/>
                    <a:pt x="713" y="118"/>
                    <a:pt x="713" y="115"/>
                  </a:cubicBezTo>
                  <a:cubicBezTo>
                    <a:pt x="713" y="114"/>
                    <a:pt x="713" y="111"/>
                    <a:pt x="715" y="114"/>
                  </a:cubicBezTo>
                  <a:cubicBezTo>
                    <a:pt x="716" y="114"/>
                    <a:pt x="718" y="114"/>
                    <a:pt x="718" y="114"/>
                  </a:cubicBezTo>
                  <a:cubicBezTo>
                    <a:pt x="719" y="114"/>
                    <a:pt x="722" y="113"/>
                    <a:pt x="722" y="112"/>
                  </a:cubicBezTo>
                  <a:cubicBezTo>
                    <a:pt x="722" y="111"/>
                    <a:pt x="721" y="111"/>
                    <a:pt x="721" y="110"/>
                  </a:cubicBezTo>
                  <a:cubicBezTo>
                    <a:pt x="720" y="110"/>
                    <a:pt x="719" y="107"/>
                    <a:pt x="719" y="105"/>
                  </a:cubicBezTo>
                  <a:cubicBezTo>
                    <a:pt x="717" y="101"/>
                    <a:pt x="719" y="100"/>
                    <a:pt x="720" y="96"/>
                  </a:cubicBezTo>
                  <a:cubicBezTo>
                    <a:pt x="720" y="96"/>
                    <a:pt x="721" y="94"/>
                    <a:pt x="720" y="93"/>
                  </a:cubicBezTo>
                  <a:cubicBezTo>
                    <a:pt x="719" y="91"/>
                    <a:pt x="718" y="89"/>
                    <a:pt x="718" y="87"/>
                  </a:cubicBezTo>
                  <a:cubicBezTo>
                    <a:pt x="718" y="86"/>
                    <a:pt x="717" y="86"/>
                    <a:pt x="717" y="85"/>
                  </a:cubicBezTo>
                  <a:cubicBezTo>
                    <a:pt x="715" y="85"/>
                    <a:pt x="714" y="86"/>
                    <a:pt x="713" y="84"/>
                  </a:cubicBezTo>
                  <a:cubicBezTo>
                    <a:pt x="712" y="82"/>
                    <a:pt x="713" y="83"/>
                    <a:pt x="711" y="82"/>
                  </a:cubicBezTo>
                  <a:cubicBezTo>
                    <a:pt x="708" y="82"/>
                    <a:pt x="703" y="84"/>
                    <a:pt x="701" y="86"/>
                  </a:cubicBezTo>
                  <a:cubicBezTo>
                    <a:pt x="700" y="86"/>
                    <a:pt x="700" y="86"/>
                    <a:pt x="701" y="87"/>
                  </a:cubicBezTo>
                  <a:cubicBezTo>
                    <a:pt x="702" y="89"/>
                    <a:pt x="701" y="90"/>
                    <a:pt x="698" y="88"/>
                  </a:cubicBezTo>
                  <a:cubicBezTo>
                    <a:pt x="696" y="87"/>
                    <a:pt x="693" y="89"/>
                    <a:pt x="690" y="90"/>
                  </a:cubicBezTo>
                  <a:cubicBezTo>
                    <a:pt x="687" y="92"/>
                    <a:pt x="685" y="94"/>
                    <a:pt x="684" y="98"/>
                  </a:cubicBezTo>
                  <a:cubicBezTo>
                    <a:pt x="684" y="99"/>
                    <a:pt x="686" y="100"/>
                    <a:pt x="684" y="100"/>
                  </a:cubicBezTo>
                  <a:cubicBezTo>
                    <a:pt x="682" y="101"/>
                    <a:pt x="681" y="103"/>
                    <a:pt x="680" y="104"/>
                  </a:cubicBezTo>
                  <a:cubicBezTo>
                    <a:pt x="678" y="105"/>
                    <a:pt x="677" y="110"/>
                    <a:pt x="678" y="112"/>
                  </a:cubicBezTo>
                  <a:cubicBezTo>
                    <a:pt x="679" y="113"/>
                    <a:pt x="679" y="113"/>
                    <a:pt x="680" y="114"/>
                  </a:cubicBezTo>
                  <a:cubicBezTo>
                    <a:pt x="681" y="114"/>
                    <a:pt x="684" y="116"/>
                    <a:pt x="685" y="116"/>
                  </a:cubicBezTo>
                  <a:cubicBezTo>
                    <a:pt x="687" y="116"/>
                    <a:pt x="687" y="116"/>
                    <a:pt x="689" y="118"/>
                  </a:cubicBezTo>
                  <a:cubicBezTo>
                    <a:pt x="689" y="118"/>
                    <a:pt x="690" y="118"/>
                    <a:pt x="690" y="118"/>
                  </a:cubicBezTo>
                  <a:cubicBezTo>
                    <a:pt x="691" y="118"/>
                    <a:pt x="691" y="119"/>
                    <a:pt x="691" y="119"/>
                  </a:cubicBezTo>
                  <a:cubicBezTo>
                    <a:pt x="691" y="119"/>
                    <a:pt x="692" y="119"/>
                    <a:pt x="694" y="121"/>
                  </a:cubicBezTo>
                  <a:cubicBezTo>
                    <a:pt x="692" y="120"/>
                    <a:pt x="688" y="121"/>
                    <a:pt x="686" y="122"/>
                  </a:cubicBezTo>
                  <a:cubicBezTo>
                    <a:pt x="686" y="123"/>
                    <a:pt x="686" y="123"/>
                    <a:pt x="686" y="123"/>
                  </a:cubicBezTo>
                  <a:cubicBezTo>
                    <a:pt x="687" y="124"/>
                    <a:pt x="686" y="124"/>
                    <a:pt x="685" y="124"/>
                  </a:cubicBezTo>
                  <a:cubicBezTo>
                    <a:pt x="684" y="125"/>
                    <a:pt x="683" y="126"/>
                    <a:pt x="683" y="127"/>
                  </a:cubicBezTo>
                  <a:cubicBezTo>
                    <a:pt x="682" y="128"/>
                    <a:pt x="683" y="129"/>
                    <a:pt x="684" y="130"/>
                  </a:cubicBezTo>
                  <a:cubicBezTo>
                    <a:pt x="686" y="130"/>
                    <a:pt x="686" y="129"/>
                    <a:pt x="688" y="129"/>
                  </a:cubicBezTo>
                  <a:cubicBezTo>
                    <a:pt x="689" y="128"/>
                    <a:pt x="692" y="126"/>
                    <a:pt x="690" y="129"/>
                  </a:cubicBezTo>
                  <a:cubicBezTo>
                    <a:pt x="689" y="132"/>
                    <a:pt x="685" y="133"/>
                    <a:pt x="682" y="135"/>
                  </a:cubicBezTo>
                  <a:cubicBezTo>
                    <a:pt x="679" y="137"/>
                    <a:pt x="677" y="137"/>
                    <a:pt x="674" y="139"/>
                  </a:cubicBezTo>
                  <a:cubicBezTo>
                    <a:pt x="671" y="139"/>
                    <a:pt x="671" y="138"/>
                    <a:pt x="669" y="140"/>
                  </a:cubicBezTo>
                  <a:cubicBezTo>
                    <a:pt x="667" y="141"/>
                    <a:pt x="666" y="142"/>
                    <a:pt x="665" y="144"/>
                  </a:cubicBezTo>
                  <a:cubicBezTo>
                    <a:pt x="664" y="145"/>
                    <a:pt x="664" y="148"/>
                    <a:pt x="663" y="149"/>
                  </a:cubicBezTo>
                  <a:cubicBezTo>
                    <a:pt x="661" y="155"/>
                    <a:pt x="661" y="153"/>
                    <a:pt x="660" y="150"/>
                  </a:cubicBezTo>
                  <a:cubicBezTo>
                    <a:pt x="659" y="149"/>
                    <a:pt x="652" y="147"/>
                    <a:pt x="656" y="145"/>
                  </a:cubicBezTo>
                  <a:cubicBezTo>
                    <a:pt x="658" y="144"/>
                    <a:pt x="659" y="142"/>
                    <a:pt x="659" y="141"/>
                  </a:cubicBezTo>
                  <a:cubicBezTo>
                    <a:pt x="661" y="140"/>
                    <a:pt x="664" y="139"/>
                    <a:pt x="666" y="138"/>
                  </a:cubicBezTo>
                  <a:cubicBezTo>
                    <a:pt x="670" y="135"/>
                    <a:pt x="667" y="132"/>
                    <a:pt x="664" y="135"/>
                  </a:cubicBezTo>
                  <a:cubicBezTo>
                    <a:pt x="660" y="136"/>
                    <a:pt x="658" y="137"/>
                    <a:pt x="656" y="132"/>
                  </a:cubicBezTo>
                  <a:cubicBezTo>
                    <a:pt x="656" y="132"/>
                    <a:pt x="656" y="131"/>
                    <a:pt x="655" y="131"/>
                  </a:cubicBezTo>
                  <a:cubicBezTo>
                    <a:pt x="655" y="131"/>
                    <a:pt x="651" y="128"/>
                    <a:pt x="650" y="129"/>
                  </a:cubicBezTo>
                  <a:cubicBezTo>
                    <a:pt x="649" y="130"/>
                    <a:pt x="647" y="131"/>
                    <a:pt x="646" y="129"/>
                  </a:cubicBezTo>
                  <a:cubicBezTo>
                    <a:pt x="645" y="129"/>
                    <a:pt x="644" y="129"/>
                    <a:pt x="644" y="129"/>
                  </a:cubicBezTo>
                  <a:cubicBezTo>
                    <a:pt x="642" y="131"/>
                    <a:pt x="642" y="135"/>
                    <a:pt x="642" y="136"/>
                  </a:cubicBezTo>
                  <a:cubicBezTo>
                    <a:pt x="642" y="137"/>
                    <a:pt x="643" y="138"/>
                    <a:pt x="644" y="138"/>
                  </a:cubicBezTo>
                  <a:cubicBezTo>
                    <a:pt x="644" y="138"/>
                    <a:pt x="645" y="138"/>
                    <a:pt x="645" y="138"/>
                  </a:cubicBezTo>
                  <a:cubicBezTo>
                    <a:pt x="645" y="138"/>
                    <a:pt x="645" y="138"/>
                    <a:pt x="645" y="138"/>
                  </a:cubicBezTo>
                  <a:cubicBezTo>
                    <a:pt x="647" y="138"/>
                    <a:pt x="647" y="139"/>
                    <a:pt x="647" y="141"/>
                  </a:cubicBezTo>
                  <a:cubicBezTo>
                    <a:pt x="643" y="140"/>
                    <a:pt x="643" y="140"/>
                    <a:pt x="641" y="137"/>
                  </a:cubicBezTo>
                  <a:cubicBezTo>
                    <a:pt x="640" y="136"/>
                    <a:pt x="640" y="135"/>
                    <a:pt x="638" y="135"/>
                  </a:cubicBezTo>
                  <a:cubicBezTo>
                    <a:pt x="638" y="135"/>
                    <a:pt x="638" y="135"/>
                    <a:pt x="638" y="135"/>
                  </a:cubicBezTo>
                  <a:cubicBezTo>
                    <a:pt x="637" y="136"/>
                    <a:pt x="637" y="137"/>
                    <a:pt x="638" y="138"/>
                  </a:cubicBezTo>
                  <a:cubicBezTo>
                    <a:pt x="638" y="138"/>
                    <a:pt x="638" y="138"/>
                    <a:pt x="638" y="138"/>
                  </a:cubicBezTo>
                  <a:cubicBezTo>
                    <a:pt x="637" y="138"/>
                    <a:pt x="636" y="139"/>
                    <a:pt x="635" y="139"/>
                  </a:cubicBezTo>
                  <a:cubicBezTo>
                    <a:pt x="632" y="141"/>
                    <a:pt x="629" y="139"/>
                    <a:pt x="626" y="137"/>
                  </a:cubicBezTo>
                  <a:cubicBezTo>
                    <a:pt x="622" y="136"/>
                    <a:pt x="618" y="137"/>
                    <a:pt x="615" y="138"/>
                  </a:cubicBezTo>
                  <a:cubicBezTo>
                    <a:pt x="613" y="139"/>
                    <a:pt x="609" y="140"/>
                    <a:pt x="608" y="138"/>
                  </a:cubicBezTo>
                  <a:cubicBezTo>
                    <a:pt x="607" y="138"/>
                    <a:pt x="606" y="137"/>
                    <a:pt x="605" y="138"/>
                  </a:cubicBezTo>
                  <a:cubicBezTo>
                    <a:pt x="605" y="138"/>
                    <a:pt x="603" y="136"/>
                    <a:pt x="602" y="135"/>
                  </a:cubicBezTo>
                  <a:cubicBezTo>
                    <a:pt x="600" y="134"/>
                    <a:pt x="600" y="133"/>
                    <a:pt x="599" y="131"/>
                  </a:cubicBezTo>
                  <a:cubicBezTo>
                    <a:pt x="599" y="129"/>
                    <a:pt x="593" y="130"/>
                    <a:pt x="592" y="129"/>
                  </a:cubicBezTo>
                  <a:cubicBezTo>
                    <a:pt x="590" y="129"/>
                    <a:pt x="589" y="128"/>
                    <a:pt x="588" y="126"/>
                  </a:cubicBezTo>
                  <a:cubicBezTo>
                    <a:pt x="588" y="127"/>
                    <a:pt x="588" y="125"/>
                    <a:pt x="587" y="125"/>
                  </a:cubicBezTo>
                  <a:cubicBezTo>
                    <a:pt x="584" y="122"/>
                    <a:pt x="588" y="120"/>
                    <a:pt x="588" y="118"/>
                  </a:cubicBezTo>
                  <a:cubicBezTo>
                    <a:pt x="589" y="116"/>
                    <a:pt x="588" y="113"/>
                    <a:pt x="585" y="113"/>
                  </a:cubicBezTo>
                  <a:cubicBezTo>
                    <a:pt x="583" y="113"/>
                    <a:pt x="580" y="114"/>
                    <a:pt x="578" y="114"/>
                  </a:cubicBezTo>
                  <a:cubicBezTo>
                    <a:pt x="575" y="114"/>
                    <a:pt x="573" y="114"/>
                    <a:pt x="570" y="115"/>
                  </a:cubicBezTo>
                  <a:cubicBezTo>
                    <a:pt x="565" y="116"/>
                    <a:pt x="562" y="116"/>
                    <a:pt x="558" y="120"/>
                  </a:cubicBezTo>
                  <a:cubicBezTo>
                    <a:pt x="556" y="121"/>
                    <a:pt x="557" y="122"/>
                    <a:pt x="558" y="123"/>
                  </a:cubicBezTo>
                  <a:cubicBezTo>
                    <a:pt x="561" y="126"/>
                    <a:pt x="564" y="125"/>
                    <a:pt x="567" y="124"/>
                  </a:cubicBezTo>
                  <a:cubicBezTo>
                    <a:pt x="572" y="122"/>
                    <a:pt x="576" y="121"/>
                    <a:pt x="581" y="121"/>
                  </a:cubicBezTo>
                  <a:cubicBezTo>
                    <a:pt x="581" y="121"/>
                    <a:pt x="581" y="121"/>
                    <a:pt x="581" y="121"/>
                  </a:cubicBezTo>
                  <a:cubicBezTo>
                    <a:pt x="581" y="121"/>
                    <a:pt x="580" y="122"/>
                    <a:pt x="580" y="122"/>
                  </a:cubicBezTo>
                  <a:cubicBezTo>
                    <a:pt x="579" y="122"/>
                    <a:pt x="578" y="122"/>
                    <a:pt x="577" y="122"/>
                  </a:cubicBezTo>
                  <a:cubicBezTo>
                    <a:pt x="576" y="122"/>
                    <a:pt x="576" y="122"/>
                    <a:pt x="575" y="123"/>
                  </a:cubicBezTo>
                  <a:cubicBezTo>
                    <a:pt x="573" y="124"/>
                    <a:pt x="573" y="125"/>
                    <a:pt x="571" y="124"/>
                  </a:cubicBezTo>
                  <a:cubicBezTo>
                    <a:pt x="571" y="124"/>
                    <a:pt x="570" y="124"/>
                    <a:pt x="569" y="124"/>
                  </a:cubicBezTo>
                  <a:cubicBezTo>
                    <a:pt x="565" y="127"/>
                    <a:pt x="561" y="128"/>
                    <a:pt x="556" y="129"/>
                  </a:cubicBezTo>
                  <a:cubicBezTo>
                    <a:pt x="556" y="129"/>
                    <a:pt x="556" y="129"/>
                    <a:pt x="556" y="129"/>
                  </a:cubicBezTo>
                  <a:cubicBezTo>
                    <a:pt x="555" y="133"/>
                    <a:pt x="554" y="136"/>
                    <a:pt x="552" y="139"/>
                  </a:cubicBezTo>
                  <a:cubicBezTo>
                    <a:pt x="551" y="140"/>
                    <a:pt x="551" y="142"/>
                    <a:pt x="552" y="144"/>
                  </a:cubicBezTo>
                  <a:cubicBezTo>
                    <a:pt x="552" y="149"/>
                    <a:pt x="548" y="145"/>
                    <a:pt x="547" y="144"/>
                  </a:cubicBezTo>
                  <a:cubicBezTo>
                    <a:pt x="547" y="144"/>
                    <a:pt x="547" y="144"/>
                    <a:pt x="547" y="145"/>
                  </a:cubicBezTo>
                  <a:cubicBezTo>
                    <a:pt x="545" y="146"/>
                    <a:pt x="545" y="148"/>
                    <a:pt x="544" y="150"/>
                  </a:cubicBezTo>
                  <a:cubicBezTo>
                    <a:pt x="544" y="150"/>
                    <a:pt x="544" y="149"/>
                    <a:pt x="544" y="149"/>
                  </a:cubicBezTo>
                  <a:cubicBezTo>
                    <a:pt x="544" y="147"/>
                    <a:pt x="543" y="146"/>
                    <a:pt x="544" y="144"/>
                  </a:cubicBezTo>
                  <a:cubicBezTo>
                    <a:pt x="544" y="144"/>
                    <a:pt x="543" y="143"/>
                    <a:pt x="543" y="142"/>
                  </a:cubicBezTo>
                  <a:cubicBezTo>
                    <a:pt x="543" y="142"/>
                    <a:pt x="547" y="142"/>
                    <a:pt x="547" y="142"/>
                  </a:cubicBezTo>
                  <a:cubicBezTo>
                    <a:pt x="549" y="142"/>
                    <a:pt x="549" y="141"/>
                    <a:pt x="549" y="139"/>
                  </a:cubicBezTo>
                  <a:cubicBezTo>
                    <a:pt x="549" y="138"/>
                    <a:pt x="548" y="134"/>
                    <a:pt x="546" y="133"/>
                  </a:cubicBezTo>
                  <a:cubicBezTo>
                    <a:pt x="543" y="131"/>
                    <a:pt x="542" y="127"/>
                    <a:pt x="539" y="125"/>
                  </a:cubicBezTo>
                  <a:cubicBezTo>
                    <a:pt x="538" y="124"/>
                    <a:pt x="532" y="126"/>
                    <a:pt x="531" y="127"/>
                  </a:cubicBezTo>
                  <a:cubicBezTo>
                    <a:pt x="530" y="127"/>
                    <a:pt x="529" y="128"/>
                    <a:pt x="528" y="128"/>
                  </a:cubicBezTo>
                  <a:cubicBezTo>
                    <a:pt x="527" y="128"/>
                    <a:pt x="526" y="128"/>
                    <a:pt x="525" y="128"/>
                  </a:cubicBezTo>
                  <a:cubicBezTo>
                    <a:pt x="521" y="128"/>
                    <a:pt x="517" y="128"/>
                    <a:pt x="513" y="129"/>
                  </a:cubicBezTo>
                  <a:cubicBezTo>
                    <a:pt x="511" y="129"/>
                    <a:pt x="509" y="128"/>
                    <a:pt x="508" y="127"/>
                  </a:cubicBezTo>
                  <a:cubicBezTo>
                    <a:pt x="505" y="126"/>
                    <a:pt x="502" y="128"/>
                    <a:pt x="498" y="126"/>
                  </a:cubicBezTo>
                  <a:cubicBezTo>
                    <a:pt x="498" y="126"/>
                    <a:pt x="493" y="123"/>
                    <a:pt x="497" y="122"/>
                  </a:cubicBezTo>
                  <a:cubicBezTo>
                    <a:pt x="497" y="122"/>
                    <a:pt x="498" y="122"/>
                    <a:pt x="498" y="122"/>
                  </a:cubicBezTo>
                  <a:cubicBezTo>
                    <a:pt x="501" y="120"/>
                    <a:pt x="503" y="120"/>
                    <a:pt x="507" y="120"/>
                  </a:cubicBezTo>
                  <a:cubicBezTo>
                    <a:pt x="509" y="121"/>
                    <a:pt x="512" y="121"/>
                    <a:pt x="513" y="119"/>
                  </a:cubicBezTo>
                  <a:cubicBezTo>
                    <a:pt x="517" y="114"/>
                    <a:pt x="516" y="110"/>
                    <a:pt x="511" y="106"/>
                  </a:cubicBezTo>
                  <a:cubicBezTo>
                    <a:pt x="509" y="105"/>
                    <a:pt x="507" y="105"/>
                    <a:pt x="505" y="106"/>
                  </a:cubicBezTo>
                  <a:cubicBezTo>
                    <a:pt x="503" y="107"/>
                    <a:pt x="502" y="110"/>
                    <a:pt x="499" y="108"/>
                  </a:cubicBezTo>
                  <a:cubicBezTo>
                    <a:pt x="497" y="107"/>
                    <a:pt x="496" y="106"/>
                    <a:pt x="494" y="106"/>
                  </a:cubicBezTo>
                  <a:cubicBezTo>
                    <a:pt x="490" y="104"/>
                    <a:pt x="487" y="102"/>
                    <a:pt x="483" y="101"/>
                  </a:cubicBezTo>
                  <a:cubicBezTo>
                    <a:pt x="480" y="100"/>
                    <a:pt x="478" y="100"/>
                    <a:pt x="477" y="96"/>
                  </a:cubicBezTo>
                  <a:cubicBezTo>
                    <a:pt x="477" y="96"/>
                    <a:pt x="476" y="94"/>
                    <a:pt x="475" y="94"/>
                  </a:cubicBezTo>
                  <a:cubicBezTo>
                    <a:pt x="472" y="92"/>
                    <a:pt x="469" y="91"/>
                    <a:pt x="466" y="91"/>
                  </a:cubicBezTo>
                  <a:cubicBezTo>
                    <a:pt x="462" y="91"/>
                    <a:pt x="459" y="96"/>
                    <a:pt x="456" y="97"/>
                  </a:cubicBezTo>
                  <a:cubicBezTo>
                    <a:pt x="454" y="97"/>
                    <a:pt x="452" y="97"/>
                    <a:pt x="450" y="98"/>
                  </a:cubicBezTo>
                  <a:cubicBezTo>
                    <a:pt x="447" y="98"/>
                    <a:pt x="450" y="96"/>
                    <a:pt x="451" y="95"/>
                  </a:cubicBezTo>
                  <a:cubicBezTo>
                    <a:pt x="455" y="94"/>
                    <a:pt x="456" y="91"/>
                    <a:pt x="458" y="87"/>
                  </a:cubicBezTo>
                  <a:cubicBezTo>
                    <a:pt x="458" y="87"/>
                    <a:pt x="458" y="87"/>
                    <a:pt x="457" y="87"/>
                  </a:cubicBezTo>
                  <a:cubicBezTo>
                    <a:pt x="455" y="86"/>
                    <a:pt x="453" y="87"/>
                    <a:pt x="452" y="89"/>
                  </a:cubicBezTo>
                  <a:cubicBezTo>
                    <a:pt x="450" y="90"/>
                    <a:pt x="449" y="92"/>
                    <a:pt x="448" y="93"/>
                  </a:cubicBezTo>
                  <a:cubicBezTo>
                    <a:pt x="445" y="96"/>
                    <a:pt x="447" y="94"/>
                    <a:pt x="443" y="96"/>
                  </a:cubicBezTo>
                  <a:cubicBezTo>
                    <a:pt x="443" y="96"/>
                    <a:pt x="443" y="96"/>
                    <a:pt x="443" y="96"/>
                  </a:cubicBezTo>
                  <a:cubicBezTo>
                    <a:pt x="442" y="97"/>
                    <a:pt x="440" y="97"/>
                    <a:pt x="439" y="95"/>
                  </a:cubicBezTo>
                  <a:cubicBezTo>
                    <a:pt x="440" y="93"/>
                    <a:pt x="439" y="91"/>
                    <a:pt x="441" y="89"/>
                  </a:cubicBezTo>
                  <a:cubicBezTo>
                    <a:pt x="442" y="88"/>
                    <a:pt x="443" y="87"/>
                    <a:pt x="443" y="86"/>
                  </a:cubicBezTo>
                  <a:cubicBezTo>
                    <a:pt x="443" y="85"/>
                    <a:pt x="445" y="79"/>
                    <a:pt x="443" y="78"/>
                  </a:cubicBezTo>
                  <a:cubicBezTo>
                    <a:pt x="439" y="78"/>
                    <a:pt x="438" y="82"/>
                    <a:pt x="436" y="84"/>
                  </a:cubicBezTo>
                  <a:cubicBezTo>
                    <a:pt x="434" y="85"/>
                    <a:pt x="431" y="86"/>
                    <a:pt x="429" y="87"/>
                  </a:cubicBezTo>
                  <a:cubicBezTo>
                    <a:pt x="427" y="88"/>
                    <a:pt x="424" y="91"/>
                    <a:pt x="422" y="91"/>
                  </a:cubicBezTo>
                  <a:cubicBezTo>
                    <a:pt x="420" y="91"/>
                    <a:pt x="418" y="91"/>
                    <a:pt x="416" y="92"/>
                  </a:cubicBezTo>
                  <a:cubicBezTo>
                    <a:pt x="413" y="92"/>
                    <a:pt x="411" y="93"/>
                    <a:pt x="409" y="95"/>
                  </a:cubicBezTo>
                  <a:cubicBezTo>
                    <a:pt x="407" y="95"/>
                    <a:pt x="405" y="97"/>
                    <a:pt x="403" y="98"/>
                  </a:cubicBezTo>
                  <a:cubicBezTo>
                    <a:pt x="400" y="98"/>
                    <a:pt x="397" y="98"/>
                    <a:pt x="394" y="98"/>
                  </a:cubicBezTo>
                  <a:cubicBezTo>
                    <a:pt x="393" y="98"/>
                    <a:pt x="393" y="99"/>
                    <a:pt x="393" y="99"/>
                  </a:cubicBezTo>
                  <a:cubicBezTo>
                    <a:pt x="395" y="98"/>
                    <a:pt x="397" y="96"/>
                    <a:pt x="399" y="96"/>
                  </a:cubicBezTo>
                  <a:cubicBezTo>
                    <a:pt x="403" y="94"/>
                    <a:pt x="408" y="93"/>
                    <a:pt x="412" y="91"/>
                  </a:cubicBezTo>
                  <a:cubicBezTo>
                    <a:pt x="414" y="91"/>
                    <a:pt x="424" y="88"/>
                    <a:pt x="425" y="85"/>
                  </a:cubicBezTo>
                  <a:cubicBezTo>
                    <a:pt x="425" y="85"/>
                    <a:pt x="425" y="84"/>
                    <a:pt x="424" y="84"/>
                  </a:cubicBezTo>
                  <a:cubicBezTo>
                    <a:pt x="422" y="83"/>
                    <a:pt x="418" y="84"/>
                    <a:pt x="416" y="85"/>
                  </a:cubicBezTo>
                  <a:cubicBezTo>
                    <a:pt x="410" y="86"/>
                    <a:pt x="405" y="88"/>
                    <a:pt x="400" y="90"/>
                  </a:cubicBezTo>
                  <a:cubicBezTo>
                    <a:pt x="394" y="93"/>
                    <a:pt x="389" y="94"/>
                    <a:pt x="383" y="97"/>
                  </a:cubicBezTo>
                  <a:cubicBezTo>
                    <a:pt x="381" y="99"/>
                    <a:pt x="378" y="100"/>
                    <a:pt x="375" y="101"/>
                  </a:cubicBezTo>
                  <a:cubicBezTo>
                    <a:pt x="373" y="103"/>
                    <a:pt x="371" y="104"/>
                    <a:pt x="368" y="105"/>
                  </a:cubicBezTo>
                  <a:cubicBezTo>
                    <a:pt x="368" y="106"/>
                    <a:pt x="367" y="106"/>
                    <a:pt x="367" y="107"/>
                  </a:cubicBezTo>
                  <a:cubicBezTo>
                    <a:pt x="364" y="108"/>
                    <a:pt x="366" y="105"/>
                    <a:pt x="368" y="104"/>
                  </a:cubicBezTo>
                  <a:cubicBezTo>
                    <a:pt x="370" y="102"/>
                    <a:pt x="373" y="102"/>
                    <a:pt x="376" y="100"/>
                  </a:cubicBezTo>
                  <a:cubicBezTo>
                    <a:pt x="378" y="99"/>
                    <a:pt x="384" y="97"/>
                    <a:pt x="385" y="94"/>
                  </a:cubicBezTo>
                  <a:cubicBezTo>
                    <a:pt x="386" y="89"/>
                    <a:pt x="372" y="97"/>
                    <a:pt x="371" y="98"/>
                  </a:cubicBezTo>
                  <a:cubicBezTo>
                    <a:pt x="369" y="99"/>
                    <a:pt x="361" y="105"/>
                    <a:pt x="358" y="104"/>
                  </a:cubicBezTo>
                  <a:cubicBezTo>
                    <a:pt x="356" y="104"/>
                    <a:pt x="355" y="104"/>
                    <a:pt x="353" y="104"/>
                  </a:cubicBezTo>
                  <a:cubicBezTo>
                    <a:pt x="350" y="105"/>
                    <a:pt x="351" y="99"/>
                    <a:pt x="351" y="97"/>
                  </a:cubicBezTo>
                  <a:cubicBezTo>
                    <a:pt x="350" y="95"/>
                    <a:pt x="348" y="96"/>
                    <a:pt x="346" y="96"/>
                  </a:cubicBezTo>
                  <a:cubicBezTo>
                    <a:pt x="344" y="95"/>
                    <a:pt x="341" y="95"/>
                    <a:pt x="339" y="95"/>
                  </a:cubicBezTo>
                  <a:cubicBezTo>
                    <a:pt x="336" y="94"/>
                    <a:pt x="336" y="93"/>
                    <a:pt x="336" y="91"/>
                  </a:cubicBezTo>
                  <a:cubicBezTo>
                    <a:pt x="336" y="89"/>
                    <a:pt x="333" y="90"/>
                    <a:pt x="331" y="90"/>
                  </a:cubicBezTo>
                  <a:cubicBezTo>
                    <a:pt x="326" y="92"/>
                    <a:pt x="321" y="93"/>
                    <a:pt x="316" y="93"/>
                  </a:cubicBezTo>
                  <a:cubicBezTo>
                    <a:pt x="313" y="93"/>
                    <a:pt x="310" y="93"/>
                    <a:pt x="307" y="91"/>
                  </a:cubicBezTo>
                  <a:cubicBezTo>
                    <a:pt x="307" y="91"/>
                    <a:pt x="305" y="90"/>
                    <a:pt x="304" y="91"/>
                  </a:cubicBezTo>
                  <a:cubicBezTo>
                    <a:pt x="302" y="91"/>
                    <a:pt x="301" y="92"/>
                    <a:pt x="299" y="93"/>
                  </a:cubicBezTo>
                  <a:cubicBezTo>
                    <a:pt x="297" y="93"/>
                    <a:pt x="300" y="89"/>
                    <a:pt x="300" y="89"/>
                  </a:cubicBezTo>
                  <a:cubicBezTo>
                    <a:pt x="301" y="88"/>
                    <a:pt x="300" y="88"/>
                    <a:pt x="300" y="88"/>
                  </a:cubicBezTo>
                  <a:cubicBezTo>
                    <a:pt x="297" y="87"/>
                    <a:pt x="293" y="88"/>
                    <a:pt x="290" y="88"/>
                  </a:cubicBezTo>
                  <a:cubicBezTo>
                    <a:pt x="288" y="88"/>
                    <a:pt x="287" y="90"/>
                    <a:pt x="285" y="91"/>
                  </a:cubicBezTo>
                  <a:cubicBezTo>
                    <a:pt x="282" y="93"/>
                    <a:pt x="279" y="94"/>
                    <a:pt x="275" y="95"/>
                  </a:cubicBezTo>
                  <a:cubicBezTo>
                    <a:pt x="272" y="96"/>
                    <a:pt x="269" y="98"/>
                    <a:pt x="266" y="100"/>
                  </a:cubicBezTo>
                  <a:cubicBezTo>
                    <a:pt x="266" y="100"/>
                    <a:pt x="266" y="100"/>
                    <a:pt x="266" y="100"/>
                  </a:cubicBezTo>
                  <a:cubicBezTo>
                    <a:pt x="258" y="104"/>
                    <a:pt x="250" y="109"/>
                    <a:pt x="242" y="114"/>
                  </a:cubicBezTo>
                  <a:cubicBezTo>
                    <a:pt x="242" y="114"/>
                    <a:pt x="242" y="114"/>
                    <a:pt x="242" y="114"/>
                  </a:cubicBezTo>
                  <a:cubicBezTo>
                    <a:pt x="242" y="114"/>
                    <a:pt x="241" y="114"/>
                    <a:pt x="241" y="114"/>
                  </a:cubicBezTo>
                  <a:cubicBezTo>
                    <a:pt x="220" y="127"/>
                    <a:pt x="199" y="141"/>
                    <a:pt x="180" y="156"/>
                  </a:cubicBezTo>
                  <a:cubicBezTo>
                    <a:pt x="178" y="158"/>
                    <a:pt x="176" y="160"/>
                    <a:pt x="177" y="162"/>
                  </a:cubicBezTo>
                  <a:cubicBezTo>
                    <a:pt x="178" y="164"/>
                    <a:pt x="180" y="163"/>
                    <a:pt x="182" y="163"/>
                  </a:cubicBezTo>
                  <a:cubicBezTo>
                    <a:pt x="179" y="165"/>
                    <a:pt x="175" y="164"/>
                    <a:pt x="173" y="167"/>
                  </a:cubicBezTo>
                  <a:cubicBezTo>
                    <a:pt x="171" y="169"/>
                    <a:pt x="171" y="170"/>
                    <a:pt x="168" y="172"/>
                  </a:cubicBezTo>
                  <a:cubicBezTo>
                    <a:pt x="167" y="173"/>
                    <a:pt x="164" y="174"/>
                    <a:pt x="162" y="175"/>
                  </a:cubicBezTo>
                  <a:cubicBezTo>
                    <a:pt x="164" y="173"/>
                    <a:pt x="165" y="172"/>
                    <a:pt x="166" y="170"/>
                  </a:cubicBezTo>
                  <a:cubicBezTo>
                    <a:pt x="166" y="170"/>
                    <a:pt x="165" y="169"/>
                    <a:pt x="165" y="169"/>
                  </a:cubicBezTo>
                  <a:cubicBezTo>
                    <a:pt x="162" y="170"/>
                    <a:pt x="159" y="173"/>
                    <a:pt x="157" y="175"/>
                  </a:cubicBezTo>
                  <a:cubicBezTo>
                    <a:pt x="155" y="176"/>
                    <a:pt x="153" y="178"/>
                    <a:pt x="151" y="179"/>
                  </a:cubicBezTo>
                  <a:cubicBezTo>
                    <a:pt x="144" y="185"/>
                    <a:pt x="136" y="191"/>
                    <a:pt x="129" y="198"/>
                  </a:cubicBezTo>
                  <a:cubicBezTo>
                    <a:pt x="129" y="199"/>
                    <a:pt x="128" y="200"/>
                    <a:pt x="127" y="201"/>
                  </a:cubicBezTo>
                  <a:cubicBezTo>
                    <a:pt x="125" y="202"/>
                    <a:pt x="122" y="208"/>
                    <a:pt x="127" y="207"/>
                  </a:cubicBezTo>
                  <a:cubicBezTo>
                    <a:pt x="128" y="207"/>
                    <a:pt x="130" y="205"/>
                    <a:pt x="131" y="204"/>
                  </a:cubicBezTo>
                  <a:cubicBezTo>
                    <a:pt x="133" y="203"/>
                    <a:pt x="136" y="202"/>
                    <a:pt x="138" y="201"/>
                  </a:cubicBezTo>
                  <a:cubicBezTo>
                    <a:pt x="139" y="201"/>
                    <a:pt x="140" y="200"/>
                    <a:pt x="141" y="199"/>
                  </a:cubicBezTo>
                  <a:cubicBezTo>
                    <a:pt x="141" y="199"/>
                    <a:pt x="141" y="199"/>
                    <a:pt x="141" y="200"/>
                  </a:cubicBezTo>
                  <a:cubicBezTo>
                    <a:pt x="140" y="203"/>
                    <a:pt x="137" y="205"/>
                    <a:pt x="135" y="208"/>
                  </a:cubicBezTo>
                  <a:cubicBezTo>
                    <a:pt x="132" y="211"/>
                    <a:pt x="129" y="213"/>
                    <a:pt x="126" y="215"/>
                  </a:cubicBezTo>
                  <a:cubicBezTo>
                    <a:pt x="124" y="216"/>
                    <a:pt x="121" y="216"/>
                    <a:pt x="120" y="217"/>
                  </a:cubicBezTo>
                  <a:cubicBezTo>
                    <a:pt x="116" y="220"/>
                    <a:pt x="114" y="223"/>
                    <a:pt x="109" y="224"/>
                  </a:cubicBezTo>
                  <a:cubicBezTo>
                    <a:pt x="104" y="226"/>
                    <a:pt x="100" y="232"/>
                    <a:pt x="97" y="236"/>
                  </a:cubicBezTo>
                  <a:cubicBezTo>
                    <a:pt x="93" y="241"/>
                    <a:pt x="89" y="247"/>
                    <a:pt x="83" y="251"/>
                  </a:cubicBezTo>
                  <a:cubicBezTo>
                    <a:pt x="80" y="253"/>
                    <a:pt x="75" y="258"/>
                    <a:pt x="75" y="262"/>
                  </a:cubicBezTo>
                  <a:cubicBezTo>
                    <a:pt x="75" y="263"/>
                    <a:pt x="76" y="264"/>
                    <a:pt x="77" y="264"/>
                  </a:cubicBezTo>
                  <a:cubicBezTo>
                    <a:pt x="77" y="264"/>
                    <a:pt x="74" y="265"/>
                    <a:pt x="73" y="266"/>
                  </a:cubicBezTo>
                  <a:cubicBezTo>
                    <a:pt x="71" y="267"/>
                    <a:pt x="70" y="268"/>
                    <a:pt x="69" y="270"/>
                  </a:cubicBezTo>
                  <a:cubicBezTo>
                    <a:pt x="68" y="273"/>
                    <a:pt x="66" y="275"/>
                    <a:pt x="65" y="278"/>
                  </a:cubicBezTo>
                  <a:cubicBezTo>
                    <a:pt x="65" y="278"/>
                    <a:pt x="65" y="279"/>
                    <a:pt x="66" y="279"/>
                  </a:cubicBezTo>
                  <a:cubicBezTo>
                    <a:pt x="68" y="280"/>
                    <a:pt x="72" y="277"/>
                    <a:pt x="74" y="276"/>
                  </a:cubicBezTo>
                  <a:cubicBezTo>
                    <a:pt x="74" y="276"/>
                    <a:pt x="74" y="276"/>
                    <a:pt x="74" y="276"/>
                  </a:cubicBezTo>
                  <a:cubicBezTo>
                    <a:pt x="72" y="278"/>
                    <a:pt x="70" y="280"/>
                    <a:pt x="68" y="282"/>
                  </a:cubicBezTo>
                  <a:cubicBezTo>
                    <a:pt x="66" y="284"/>
                    <a:pt x="65" y="286"/>
                    <a:pt x="64" y="288"/>
                  </a:cubicBezTo>
                  <a:cubicBezTo>
                    <a:pt x="63" y="292"/>
                    <a:pt x="60" y="295"/>
                    <a:pt x="58" y="299"/>
                  </a:cubicBezTo>
                  <a:cubicBezTo>
                    <a:pt x="57" y="300"/>
                    <a:pt x="58" y="300"/>
                    <a:pt x="59" y="300"/>
                  </a:cubicBezTo>
                  <a:cubicBezTo>
                    <a:pt x="62" y="299"/>
                    <a:pt x="64" y="296"/>
                    <a:pt x="66" y="294"/>
                  </a:cubicBezTo>
                  <a:cubicBezTo>
                    <a:pt x="67" y="293"/>
                    <a:pt x="68" y="293"/>
                    <a:pt x="69" y="292"/>
                  </a:cubicBezTo>
                  <a:cubicBezTo>
                    <a:pt x="70" y="291"/>
                    <a:pt x="69" y="296"/>
                    <a:pt x="69" y="296"/>
                  </a:cubicBezTo>
                  <a:cubicBezTo>
                    <a:pt x="68" y="297"/>
                    <a:pt x="70" y="298"/>
                    <a:pt x="71" y="297"/>
                  </a:cubicBezTo>
                  <a:cubicBezTo>
                    <a:pt x="73" y="293"/>
                    <a:pt x="75" y="290"/>
                    <a:pt x="78" y="287"/>
                  </a:cubicBezTo>
                  <a:cubicBezTo>
                    <a:pt x="78" y="289"/>
                    <a:pt x="77" y="290"/>
                    <a:pt x="76" y="291"/>
                  </a:cubicBezTo>
                  <a:cubicBezTo>
                    <a:pt x="75" y="292"/>
                    <a:pt x="77" y="293"/>
                    <a:pt x="78" y="292"/>
                  </a:cubicBezTo>
                  <a:cubicBezTo>
                    <a:pt x="80" y="290"/>
                    <a:pt x="83" y="287"/>
                    <a:pt x="85" y="285"/>
                  </a:cubicBezTo>
                  <a:cubicBezTo>
                    <a:pt x="83" y="288"/>
                    <a:pt x="80" y="292"/>
                    <a:pt x="78" y="293"/>
                  </a:cubicBezTo>
                  <a:cubicBezTo>
                    <a:pt x="74" y="296"/>
                    <a:pt x="71" y="301"/>
                    <a:pt x="68" y="305"/>
                  </a:cubicBezTo>
                  <a:cubicBezTo>
                    <a:pt x="64" y="309"/>
                    <a:pt x="61" y="313"/>
                    <a:pt x="57" y="316"/>
                  </a:cubicBezTo>
                  <a:cubicBezTo>
                    <a:pt x="53" y="320"/>
                    <a:pt x="49" y="325"/>
                    <a:pt x="45" y="329"/>
                  </a:cubicBezTo>
                  <a:cubicBezTo>
                    <a:pt x="42" y="333"/>
                    <a:pt x="38" y="337"/>
                    <a:pt x="34" y="341"/>
                  </a:cubicBezTo>
                  <a:cubicBezTo>
                    <a:pt x="32" y="343"/>
                    <a:pt x="30" y="343"/>
                    <a:pt x="28" y="344"/>
                  </a:cubicBezTo>
                  <a:cubicBezTo>
                    <a:pt x="26" y="346"/>
                    <a:pt x="25" y="347"/>
                    <a:pt x="23" y="348"/>
                  </a:cubicBezTo>
                  <a:cubicBezTo>
                    <a:pt x="20" y="352"/>
                    <a:pt x="17" y="356"/>
                    <a:pt x="13" y="359"/>
                  </a:cubicBezTo>
                  <a:cubicBezTo>
                    <a:pt x="10" y="362"/>
                    <a:pt x="7" y="365"/>
                    <a:pt x="4" y="368"/>
                  </a:cubicBezTo>
                  <a:cubicBezTo>
                    <a:pt x="3" y="369"/>
                    <a:pt x="2" y="370"/>
                    <a:pt x="1" y="371"/>
                  </a:cubicBezTo>
                  <a:cubicBezTo>
                    <a:pt x="0" y="372"/>
                    <a:pt x="2" y="373"/>
                    <a:pt x="2" y="373"/>
                  </a:cubicBezTo>
                  <a:cubicBezTo>
                    <a:pt x="4" y="372"/>
                    <a:pt x="5" y="371"/>
                    <a:pt x="6" y="370"/>
                  </a:cubicBezTo>
                  <a:cubicBezTo>
                    <a:pt x="7" y="369"/>
                    <a:pt x="9" y="368"/>
                    <a:pt x="10" y="367"/>
                  </a:cubicBezTo>
                  <a:cubicBezTo>
                    <a:pt x="12" y="365"/>
                    <a:pt x="14" y="363"/>
                    <a:pt x="16" y="360"/>
                  </a:cubicBezTo>
                  <a:cubicBezTo>
                    <a:pt x="20" y="354"/>
                    <a:pt x="26" y="351"/>
                    <a:pt x="32" y="347"/>
                  </a:cubicBezTo>
                  <a:cubicBezTo>
                    <a:pt x="35" y="345"/>
                    <a:pt x="36" y="343"/>
                    <a:pt x="39" y="341"/>
                  </a:cubicBezTo>
                  <a:cubicBezTo>
                    <a:pt x="41" y="339"/>
                    <a:pt x="45" y="338"/>
                    <a:pt x="47" y="336"/>
                  </a:cubicBezTo>
                  <a:cubicBezTo>
                    <a:pt x="51" y="331"/>
                    <a:pt x="56" y="327"/>
                    <a:pt x="61" y="322"/>
                  </a:cubicBezTo>
                  <a:cubicBezTo>
                    <a:pt x="66" y="318"/>
                    <a:pt x="71" y="314"/>
                    <a:pt x="76" y="310"/>
                  </a:cubicBezTo>
                  <a:cubicBezTo>
                    <a:pt x="79" y="308"/>
                    <a:pt x="81" y="305"/>
                    <a:pt x="83" y="303"/>
                  </a:cubicBezTo>
                  <a:cubicBezTo>
                    <a:pt x="85" y="301"/>
                    <a:pt x="88" y="299"/>
                    <a:pt x="90" y="296"/>
                  </a:cubicBezTo>
                  <a:cubicBezTo>
                    <a:pt x="92" y="293"/>
                    <a:pt x="95" y="291"/>
                    <a:pt x="98" y="289"/>
                  </a:cubicBezTo>
                  <a:cubicBezTo>
                    <a:pt x="100" y="287"/>
                    <a:pt x="103" y="287"/>
                    <a:pt x="105" y="285"/>
                  </a:cubicBezTo>
                  <a:cubicBezTo>
                    <a:pt x="106" y="284"/>
                    <a:pt x="108" y="283"/>
                    <a:pt x="108" y="281"/>
                  </a:cubicBezTo>
                  <a:cubicBezTo>
                    <a:pt x="108" y="281"/>
                    <a:pt x="107" y="281"/>
                    <a:pt x="107" y="280"/>
                  </a:cubicBezTo>
                  <a:cubicBezTo>
                    <a:pt x="106" y="278"/>
                    <a:pt x="106" y="276"/>
                    <a:pt x="106" y="274"/>
                  </a:cubicBezTo>
                  <a:cubicBezTo>
                    <a:pt x="108" y="273"/>
                    <a:pt x="109" y="273"/>
                    <a:pt x="111" y="272"/>
                  </a:cubicBezTo>
                  <a:cubicBezTo>
                    <a:pt x="112" y="272"/>
                    <a:pt x="114" y="272"/>
                    <a:pt x="115" y="271"/>
                  </a:cubicBezTo>
                  <a:cubicBezTo>
                    <a:pt x="116" y="270"/>
                    <a:pt x="117" y="268"/>
                    <a:pt x="119" y="267"/>
                  </a:cubicBezTo>
                  <a:cubicBezTo>
                    <a:pt x="120" y="266"/>
                    <a:pt x="122" y="264"/>
                    <a:pt x="122" y="262"/>
                  </a:cubicBezTo>
                  <a:cubicBezTo>
                    <a:pt x="122" y="261"/>
                    <a:pt x="122" y="261"/>
                    <a:pt x="122" y="260"/>
                  </a:cubicBezTo>
                  <a:cubicBezTo>
                    <a:pt x="124" y="260"/>
                    <a:pt x="126" y="260"/>
                    <a:pt x="128" y="258"/>
                  </a:cubicBezTo>
                  <a:cubicBezTo>
                    <a:pt x="129" y="257"/>
                    <a:pt x="129" y="255"/>
                    <a:pt x="131" y="254"/>
                  </a:cubicBezTo>
                  <a:cubicBezTo>
                    <a:pt x="133" y="253"/>
                    <a:pt x="135" y="251"/>
                    <a:pt x="137" y="250"/>
                  </a:cubicBezTo>
                  <a:cubicBezTo>
                    <a:pt x="141" y="246"/>
                    <a:pt x="145" y="244"/>
                    <a:pt x="150" y="242"/>
                  </a:cubicBezTo>
                  <a:cubicBezTo>
                    <a:pt x="150" y="243"/>
                    <a:pt x="150" y="243"/>
                    <a:pt x="150" y="244"/>
                  </a:cubicBezTo>
                  <a:cubicBezTo>
                    <a:pt x="149" y="246"/>
                    <a:pt x="143" y="247"/>
                    <a:pt x="142" y="248"/>
                  </a:cubicBezTo>
                  <a:cubicBezTo>
                    <a:pt x="138" y="251"/>
                    <a:pt x="134" y="253"/>
                    <a:pt x="132" y="257"/>
                  </a:cubicBezTo>
                  <a:cubicBezTo>
                    <a:pt x="129" y="262"/>
                    <a:pt x="124" y="264"/>
                    <a:pt x="121" y="269"/>
                  </a:cubicBezTo>
                  <a:cubicBezTo>
                    <a:pt x="119" y="272"/>
                    <a:pt x="117" y="274"/>
                    <a:pt x="114" y="277"/>
                  </a:cubicBezTo>
                  <a:cubicBezTo>
                    <a:pt x="113" y="277"/>
                    <a:pt x="112" y="278"/>
                    <a:pt x="112" y="279"/>
                  </a:cubicBezTo>
                  <a:cubicBezTo>
                    <a:pt x="112" y="280"/>
                    <a:pt x="112" y="280"/>
                    <a:pt x="113" y="280"/>
                  </a:cubicBezTo>
                  <a:cubicBezTo>
                    <a:pt x="118" y="281"/>
                    <a:pt x="123" y="274"/>
                    <a:pt x="127" y="271"/>
                  </a:cubicBezTo>
                  <a:cubicBezTo>
                    <a:pt x="130" y="269"/>
                    <a:pt x="134" y="269"/>
                    <a:pt x="137" y="266"/>
                  </a:cubicBezTo>
                  <a:cubicBezTo>
                    <a:pt x="139" y="263"/>
                    <a:pt x="144" y="263"/>
                    <a:pt x="147" y="260"/>
                  </a:cubicBezTo>
                  <a:cubicBezTo>
                    <a:pt x="149" y="259"/>
                    <a:pt x="150" y="257"/>
                    <a:pt x="152" y="256"/>
                  </a:cubicBezTo>
                  <a:cubicBezTo>
                    <a:pt x="153" y="256"/>
                    <a:pt x="154" y="255"/>
                    <a:pt x="155" y="254"/>
                  </a:cubicBezTo>
                  <a:cubicBezTo>
                    <a:pt x="156" y="252"/>
                    <a:pt x="156" y="253"/>
                    <a:pt x="156" y="251"/>
                  </a:cubicBezTo>
                  <a:cubicBezTo>
                    <a:pt x="156" y="251"/>
                    <a:pt x="157" y="243"/>
                    <a:pt x="158" y="245"/>
                  </a:cubicBezTo>
                  <a:cubicBezTo>
                    <a:pt x="159" y="246"/>
                    <a:pt x="160" y="247"/>
                    <a:pt x="161" y="247"/>
                  </a:cubicBezTo>
                  <a:cubicBezTo>
                    <a:pt x="162" y="246"/>
                    <a:pt x="164" y="246"/>
                    <a:pt x="165" y="245"/>
                  </a:cubicBezTo>
                  <a:cubicBezTo>
                    <a:pt x="165" y="246"/>
                    <a:pt x="165" y="247"/>
                    <a:pt x="166" y="248"/>
                  </a:cubicBezTo>
                  <a:cubicBezTo>
                    <a:pt x="166" y="249"/>
                    <a:pt x="167" y="252"/>
                    <a:pt x="168" y="253"/>
                  </a:cubicBezTo>
                  <a:cubicBezTo>
                    <a:pt x="169" y="254"/>
                    <a:pt x="169" y="253"/>
                    <a:pt x="170" y="255"/>
                  </a:cubicBezTo>
                  <a:cubicBezTo>
                    <a:pt x="171" y="258"/>
                    <a:pt x="175" y="258"/>
                    <a:pt x="178" y="258"/>
                  </a:cubicBezTo>
                  <a:cubicBezTo>
                    <a:pt x="180" y="257"/>
                    <a:pt x="184" y="257"/>
                    <a:pt x="186" y="258"/>
                  </a:cubicBezTo>
                  <a:cubicBezTo>
                    <a:pt x="188" y="259"/>
                    <a:pt x="189" y="258"/>
                    <a:pt x="190" y="258"/>
                  </a:cubicBezTo>
                  <a:cubicBezTo>
                    <a:pt x="188" y="259"/>
                    <a:pt x="191" y="261"/>
                    <a:pt x="192" y="262"/>
                  </a:cubicBezTo>
                  <a:cubicBezTo>
                    <a:pt x="194" y="262"/>
                    <a:pt x="198" y="260"/>
                    <a:pt x="196" y="263"/>
                  </a:cubicBezTo>
                  <a:cubicBezTo>
                    <a:pt x="194" y="264"/>
                    <a:pt x="193" y="266"/>
                    <a:pt x="193" y="268"/>
                  </a:cubicBezTo>
                  <a:cubicBezTo>
                    <a:pt x="192" y="272"/>
                    <a:pt x="199" y="275"/>
                    <a:pt x="199" y="279"/>
                  </a:cubicBezTo>
                  <a:cubicBezTo>
                    <a:pt x="199" y="281"/>
                    <a:pt x="200" y="285"/>
                    <a:pt x="204" y="284"/>
                  </a:cubicBezTo>
                  <a:cubicBezTo>
                    <a:pt x="207" y="283"/>
                    <a:pt x="210" y="280"/>
                    <a:pt x="210" y="277"/>
                  </a:cubicBezTo>
                  <a:cubicBezTo>
                    <a:pt x="210" y="279"/>
                    <a:pt x="209" y="281"/>
                    <a:pt x="210" y="282"/>
                  </a:cubicBezTo>
                  <a:cubicBezTo>
                    <a:pt x="211" y="283"/>
                    <a:pt x="211" y="283"/>
                    <a:pt x="212" y="283"/>
                  </a:cubicBezTo>
                  <a:cubicBezTo>
                    <a:pt x="214" y="284"/>
                    <a:pt x="214" y="287"/>
                    <a:pt x="214" y="289"/>
                  </a:cubicBezTo>
                  <a:cubicBezTo>
                    <a:pt x="214" y="291"/>
                    <a:pt x="214" y="292"/>
                    <a:pt x="215" y="293"/>
                  </a:cubicBezTo>
                  <a:cubicBezTo>
                    <a:pt x="217" y="295"/>
                    <a:pt x="221" y="294"/>
                    <a:pt x="219" y="298"/>
                  </a:cubicBezTo>
                  <a:cubicBezTo>
                    <a:pt x="217" y="300"/>
                    <a:pt x="213" y="304"/>
                    <a:pt x="216" y="306"/>
                  </a:cubicBezTo>
                  <a:cubicBezTo>
                    <a:pt x="218" y="307"/>
                    <a:pt x="222" y="316"/>
                    <a:pt x="218" y="318"/>
                  </a:cubicBezTo>
                  <a:cubicBezTo>
                    <a:pt x="217" y="319"/>
                    <a:pt x="216" y="321"/>
                    <a:pt x="215" y="323"/>
                  </a:cubicBezTo>
                  <a:cubicBezTo>
                    <a:pt x="213" y="328"/>
                    <a:pt x="212" y="332"/>
                    <a:pt x="214" y="338"/>
                  </a:cubicBezTo>
                  <a:cubicBezTo>
                    <a:pt x="215" y="339"/>
                    <a:pt x="215" y="346"/>
                    <a:pt x="214" y="347"/>
                  </a:cubicBezTo>
                  <a:cubicBezTo>
                    <a:pt x="212" y="349"/>
                    <a:pt x="212" y="351"/>
                    <a:pt x="211" y="353"/>
                  </a:cubicBezTo>
                  <a:cubicBezTo>
                    <a:pt x="210" y="354"/>
                    <a:pt x="211" y="355"/>
                    <a:pt x="211" y="357"/>
                  </a:cubicBezTo>
                  <a:cubicBezTo>
                    <a:pt x="213" y="360"/>
                    <a:pt x="212" y="363"/>
                    <a:pt x="211" y="367"/>
                  </a:cubicBezTo>
                  <a:cubicBezTo>
                    <a:pt x="211" y="369"/>
                    <a:pt x="219" y="371"/>
                    <a:pt x="214" y="374"/>
                  </a:cubicBezTo>
                  <a:cubicBezTo>
                    <a:pt x="213" y="374"/>
                    <a:pt x="210" y="375"/>
                    <a:pt x="211" y="378"/>
                  </a:cubicBezTo>
                  <a:cubicBezTo>
                    <a:pt x="211" y="379"/>
                    <a:pt x="212" y="380"/>
                    <a:pt x="212" y="382"/>
                  </a:cubicBezTo>
                  <a:cubicBezTo>
                    <a:pt x="213" y="384"/>
                    <a:pt x="215" y="384"/>
                    <a:pt x="215" y="387"/>
                  </a:cubicBezTo>
                  <a:cubicBezTo>
                    <a:pt x="216" y="389"/>
                    <a:pt x="216" y="390"/>
                    <a:pt x="216" y="392"/>
                  </a:cubicBezTo>
                  <a:cubicBezTo>
                    <a:pt x="217" y="396"/>
                    <a:pt x="214" y="395"/>
                    <a:pt x="213" y="397"/>
                  </a:cubicBezTo>
                  <a:cubicBezTo>
                    <a:pt x="211" y="400"/>
                    <a:pt x="211" y="402"/>
                    <a:pt x="211" y="406"/>
                  </a:cubicBezTo>
                  <a:cubicBezTo>
                    <a:pt x="211" y="409"/>
                    <a:pt x="212" y="412"/>
                    <a:pt x="214" y="414"/>
                  </a:cubicBezTo>
                  <a:cubicBezTo>
                    <a:pt x="216" y="415"/>
                    <a:pt x="218" y="416"/>
                    <a:pt x="219" y="418"/>
                  </a:cubicBezTo>
                  <a:cubicBezTo>
                    <a:pt x="220" y="419"/>
                    <a:pt x="220" y="419"/>
                    <a:pt x="221" y="420"/>
                  </a:cubicBezTo>
                  <a:cubicBezTo>
                    <a:pt x="221" y="421"/>
                    <a:pt x="222" y="421"/>
                    <a:pt x="222" y="421"/>
                  </a:cubicBezTo>
                  <a:cubicBezTo>
                    <a:pt x="228" y="421"/>
                    <a:pt x="228" y="426"/>
                    <a:pt x="229" y="430"/>
                  </a:cubicBezTo>
                  <a:cubicBezTo>
                    <a:pt x="229" y="433"/>
                    <a:pt x="232" y="435"/>
                    <a:pt x="233" y="437"/>
                  </a:cubicBezTo>
                  <a:cubicBezTo>
                    <a:pt x="234" y="439"/>
                    <a:pt x="236" y="436"/>
                    <a:pt x="236" y="441"/>
                  </a:cubicBezTo>
                  <a:cubicBezTo>
                    <a:pt x="236" y="444"/>
                    <a:pt x="237" y="446"/>
                    <a:pt x="237" y="448"/>
                  </a:cubicBezTo>
                  <a:cubicBezTo>
                    <a:pt x="238" y="450"/>
                    <a:pt x="240" y="452"/>
                    <a:pt x="240" y="455"/>
                  </a:cubicBezTo>
                  <a:cubicBezTo>
                    <a:pt x="240" y="457"/>
                    <a:pt x="239" y="460"/>
                    <a:pt x="239" y="463"/>
                  </a:cubicBezTo>
                  <a:cubicBezTo>
                    <a:pt x="239" y="464"/>
                    <a:pt x="238" y="465"/>
                    <a:pt x="237" y="466"/>
                  </a:cubicBezTo>
                  <a:cubicBezTo>
                    <a:pt x="237" y="465"/>
                    <a:pt x="237" y="465"/>
                    <a:pt x="237" y="464"/>
                  </a:cubicBezTo>
                  <a:cubicBezTo>
                    <a:pt x="236" y="463"/>
                    <a:pt x="235" y="462"/>
                    <a:pt x="234" y="461"/>
                  </a:cubicBezTo>
                  <a:cubicBezTo>
                    <a:pt x="230" y="459"/>
                    <a:pt x="226" y="462"/>
                    <a:pt x="222" y="458"/>
                  </a:cubicBezTo>
                  <a:cubicBezTo>
                    <a:pt x="221" y="457"/>
                    <a:pt x="219" y="454"/>
                    <a:pt x="217" y="456"/>
                  </a:cubicBezTo>
                  <a:cubicBezTo>
                    <a:pt x="215" y="457"/>
                    <a:pt x="215" y="461"/>
                    <a:pt x="216" y="464"/>
                  </a:cubicBezTo>
                  <a:cubicBezTo>
                    <a:pt x="213" y="468"/>
                    <a:pt x="214" y="478"/>
                    <a:pt x="214" y="482"/>
                  </a:cubicBezTo>
                  <a:cubicBezTo>
                    <a:pt x="214" y="494"/>
                    <a:pt x="207" y="505"/>
                    <a:pt x="202" y="517"/>
                  </a:cubicBezTo>
                  <a:cubicBezTo>
                    <a:pt x="201" y="522"/>
                    <a:pt x="199" y="528"/>
                    <a:pt x="196" y="533"/>
                  </a:cubicBezTo>
                  <a:cubicBezTo>
                    <a:pt x="194" y="535"/>
                    <a:pt x="193" y="538"/>
                    <a:pt x="192" y="540"/>
                  </a:cubicBezTo>
                  <a:cubicBezTo>
                    <a:pt x="191" y="543"/>
                    <a:pt x="189" y="545"/>
                    <a:pt x="188" y="547"/>
                  </a:cubicBezTo>
                  <a:cubicBezTo>
                    <a:pt x="186" y="550"/>
                    <a:pt x="184" y="554"/>
                    <a:pt x="184" y="558"/>
                  </a:cubicBezTo>
                  <a:cubicBezTo>
                    <a:pt x="184" y="565"/>
                    <a:pt x="183" y="572"/>
                    <a:pt x="182" y="578"/>
                  </a:cubicBezTo>
                  <a:cubicBezTo>
                    <a:pt x="181" y="581"/>
                    <a:pt x="180" y="584"/>
                    <a:pt x="178" y="587"/>
                  </a:cubicBezTo>
                  <a:cubicBezTo>
                    <a:pt x="178" y="588"/>
                    <a:pt x="177" y="589"/>
                    <a:pt x="178" y="590"/>
                  </a:cubicBezTo>
                  <a:cubicBezTo>
                    <a:pt x="178" y="592"/>
                    <a:pt x="178" y="595"/>
                    <a:pt x="178" y="597"/>
                  </a:cubicBezTo>
                  <a:cubicBezTo>
                    <a:pt x="179" y="601"/>
                    <a:pt x="181" y="604"/>
                    <a:pt x="179" y="607"/>
                  </a:cubicBezTo>
                  <a:cubicBezTo>
                    <a:pt x="178" y="612"/>
                    <a:pt x="177" y="615"/>
                    <a:pt x="178" y="621"/>
                  </a:cubicBezTo>
                  <a:cubicBezTo>
                    <a:pt x="178" y="626"/>
                    <a:pt x="182" y="630"/>
                    <a:pt x="183" y="635"/>
                  </a:cubicBezTo>
                  <a:cubicBezTo>
                    <a:pt x="183" y="638"/>
                    <a:pt x="184" y="640"/>
                    <a:pt x="184" y="643"/>
                  </a:cubicBezTo>
                  <a:cubicBezTo>
                    <a:pt x="184" y="644"/>
                    <a:pt x="184" y="647"/>
                    <a:pt x="185" y="648"/>
                  </a:cubicBezTo>
                  <a:cubicBezTo>
                    <a:pt x="186" y="651"/>
                    <a:pt x="188" y="652"/>
                    <a:pt x="188" y="656"/>
                  </a:cubicBezTo>
                  <a:cubicBezTo>
                    <a:pt x="188" y="658"/>
                    <a:pt x="188" y="660"/>
                    <a:pt x="187" y="662"/>
                  </a:cubicBezTo>
                  <a:cubicBezTo>
                    <a:pt x="186" y="664"/>
                    <a:pt x="190" y="669"/>
                    <a:pt x="191" y="671"/>
                  </a:cubicBezTo>
                  <a:cubicBezTo>
                    <a:pt x="191" y="671"/>
                    <a:pt x="191" y="671"/>
                    <a:pt x="192" y="672"/>
                  </a:cubicBezTo>
                  <a:cubicBezTo>
                    <a:pt x="192" y="675"/>
                    <a:pt x="192" y="679"/>
                    <a:pt x="192" y="683"/>
                  </a:cubicBezTo>
                  <a:cubicBezTo>
                    <a:pt x="192" y="685"/>
                    <a:pt x="193" y="686"/>
                    <a:pt x="195" y="687"/>
                  </a:cubicBezTo>
                  <a:cubicBezTo>
                    <a:pt x="199" y="689"/>
                    <a:pt x="201" y="692"/>
                    <a:pt x="204" y="693"/>
                  </a:cubicBezTo>
                  <a:cubicBezTo>
                    <a:pt x="207" y="694"/>
                    <a:pt x="210" y="695"/>
                    <a:pt x="212" y="697"/>
                  </a:cubicBezTo>
                  <a:cubicBezTo>
                    <a:pt x="215" y="700"/>
                    <a:pt x="217" y="702"/>
                    <a:pt x="219" y="705"/>
                  </a:cubicBezTo>
                  <a:cubicBezTo>
                    <a:pt x="222" y="710"/>
                    <a:pt x="220" y="714"/>
                    <a:pt x="221" y="719"/>
                  </a:cubicBezTo>
                  <a:cubicBezTo>
                    <a:pt x="222" y="723"/>
                    <a:pt x="223" y="727"/>
                    <a:pt x="224" y="732"/>
                  </a:cubicBezTo>
                  <a:cubicBezTo>
                    <a:pt x="226" y="736"/>
                    <a:pt x="226" y="741"/>
                    <a:pt x="227" y="745"/>
                  </a:cubicBezTo>
                  <a:cubicBezTo>
                    <a:pt x="228" y="747"/>
                    <a:pt x="229" y="748"/>
                    <a:pt x="230" y="749"/>
                  </a:cubicBezTo>
                  <a:cubicBezTo>
                    <a:pt x="231" y="752"/>
                    <a:pt x="231" y="754"/>
                    <a:pt x="231" y="757"/>
                  </a:cubicBezTo>
                  <a:cubicBezTo>
                    <a:pt x="232" y="760"/>
                    <a:pt x="234" y="762"/>
                    <a:pt x="236" y="765"/>
                  </a:cubicBezTo>
                  <a:cubicBezTo>
                    <a:pt x="239" y="768"/>
                    <a:pt x="241" y="773"/>
                    <a:pt x="243" y="776"/>
                  </a:cubicBezTo>
                  <a:cubicBezTo>
                    <a:pt x="244" y="778"/>
                    <a:pt x="247" y="782"/>
                    <a:pt x="245" y="784"/>
                  </a:cubicBezTo>
                  <a:cubicBezTo>
                    <a:pt x="244" y="785"/>
                    <a:pt x="243" y="786"/>
                    <a:pt x="243" y="787"/>
                  </a:cubicBezTo>
                  <a:cubicBezTo>
                    <a:pt x="241" y="789"/>
                    <a:pt x="238" y="787"/>
                    <a:pt x="237" y="789"/>
                  </a:cubicBezTo>
                  <a:cubicBezTo>
                    <a:pt x="236" y="790"/>
                    <a:pt x="237" y="791"/>
                    <a:pt x="238" y="792"/>
                  </a:cubicBezTo>
                  <a:cubicBezTo>
                    <a:pt x="239" y="794"/>
                    <a:pt x="241" y="796"/>
                    <a:pt x="242" y="798"/>
                  </a:cubicBezTo>
                  <a:cubicBezTo>
                    <a:pt x="242" y="799"/>
                    <a:pt x="242" y="800"/>
                    <a:pt x="243" y="800"/>
                  </a:cubicBezTo>
                  <a:cubicBezTo>
                    <a:pt x="245" y="802"/>
                    <a:pt x="248" y="804"/>
                    <a:pt x="251" y="804"/>
                  </a:cubicBezTo>
                  <a:cubicBezTo>
                    <a:pt x="251" y="805"/>
                    <a:pt x="252" y="805"/>
                    <a:pt x="252" y="805"/>
                  </a:cubicBezTo>
                  <a:cubicBezTo>
                    <a:pt x="253" y="807"/>
                    <a:pt x="254" y="808"/>
                    <a:pt x="255" y="809"/>
                  </a:cubicBezTo>
                  <a:cubicBezTo>
                    <a:pt x="256" y="810"/>
                    <a:pt x="257" y="811"/>
                    <a:pt x="258" y="811"/>
                  </a:cubicBezTo>
                  <a:cubicBezTo>
                    <a:pt x="261" y="817"/>
                    <a:pt x="266" y="822"/>
                    <a:pt x="260" y="828"/>
                  </a:cubicBezTo>
                  <a:cubicBezTo>
                    <a:pt x="259" y="830"/>
                    <a:pt x="259" y="833"/>
                    <a:pt x="261" y="835"/>
                  </a:cubicBezTo>
                  <a:cubicBezTo>
                    <a:pt x="263" y="836"/>
                    <a:pt x="264" y="836"/>
                    <a:pt x="266" y="835"/>
                  </a:cubicBezTo>
                  <a:cubicBezTo>
                    <a:pt x="268" y="835"/>
                    <a:pt x="270" y="841"/>
                    <a:pt x="272" y="842"/>
                  </a:cubicBezTo>
                  <a:cubicBezTo>
                    <a:pt x="274" y="845"/>
                    <a:pt x="277" y="847"/>
                    <a:pt x="278" y="850"/>
                  </a:cubicBezTo>
                  <a:cubicBezTo>
                    <a:pt x="280" y="853"/>
                    <a:pt x="280" y="856"/>
                    <a:pt x="282" y="858"/>
                  </a:cubicBezTo>
                  <a:cubicBezTo>
                    <a:pt x="286" y="863"/>
                    <a:pt x="292" y="853"/>
                    <a:pt x="289" y="849"/>
                  </a:cubicBezTo>
                  <a:cubicBezTo>
                    <a:pt x="287" y="847"/>
                    <a:pt x="285" y="846"/>
                    <a:pt x="284" y="844"/>
                  </a:cubicBezTo>
                  <a:cubicBezTo>
                    <a:pt x="283" y="843"/>
                    <a:pt x="283" y="840"/>
                    <a:pt x="282" y="839"/>
                  </a:cubicBezTo>
                  <a:cubicBezTo>
                    <a:pt x="280" y="838"/>
                    <a:pt x="278" y="839"/>
                    <a:pt x="276" y="837"/>
                  </a:cubicBezTo>
                  <a:cubicBezTo>
                    <a:pt x="276" y="835"/>
                    <a:pt x="276" y="834"/>
                    <a:pt x="276" y="832"/>
                  </a:cubicBezTo>
                  <a:cubicBezTo>
                    <a:pt x="276" y="829"/>
                    <a:pt x="274" y="826"/>
                    <a:pt x="274" y="823"/>
                  </a:cubicBezTo>
                  <a:cubicBezTo>
                    <a:pt x="274" y="821"/>
                    <a:pt x="274" y="819"/>
                    <a:pt x="273" y="816"/>
                  </a:cubicBezTo>
                  <a:cubicBezTo>
                    <a:pt x="272" y="812"/>
                    <a:pt x="273" y="809"/>
                    <a:pt x="272" y="805"/>
                  </a:cubicBezTo>
                  <a:cubicBezTo>
                    <a:pt x="272" y="804"/>
                    <a:pt x="271" y="803"/>
                    <a:pt x="270" y="802"/>
                  </a:cubicBezTo>
                  <a:cubicBezTo>
                    <a:pt x="270" y="802"/>
                    <a:pt x="269" y="803"/>
                    <a:pt x="268" y="803"/>
                  </a:cubicBezTo>
                  <a:cubicBezTo>
                    <a:pt x="267" y="803"/>
                    <a:pt x="266" y="796"/>
                    <a:pt x="266" y="796"/>
                  </a:cubicBezTo>
                  <a:cubicBezTo>
                    <a:pt x="266" y="789"/>
                    <a:pt x="260" y="787"/>
                    <a:pt x="259" y="781"/>
                  </a:cubicBezTo>
                  <a:cubicBezTo>
                    <a:pt x="258" y="779"/>
                    <a:pt x="259" y="776"/>
                    <a:pt x="257" y="774"/>
                  </a:cubicBezTo>
                  <a:cubicBezTo>
                    <a:pt x="256" y="771"/>
                    <a:pt x="252" y="772"/>
                    <a:pt x="251" y="767"/>
                  </a:cubicBezTo>
                  <a:cubicBezTo>
                    <a:pt x="251" y="765"/>
                    <a:pt x="251" y="763"/>
                    <a:pt x="250" y="761"/>
                  </a:cubicBezTo>
                  <a:cubicBezTo>
                    <a:pt x="249" y="759"/>
                    <a:pt x="247" y="756"/>
                    <a:pt x="246" y="754"/>
                  </a:cubicBezTo>
                  <a:cubicBezTo>
                    <a:pt x="245" y="753"/>
                    <a:pt x="248" y="747"/>
                    <a:pt x="248" y="745"/>
                  </a:cubicBezTo>
                  <a:cubicBezTo>
                    <a:pt x="249" y="742"/>
                    <a:pt x="244" y="741"/>
                    <a:pt x="247" y="737"/>
                  </a:cubicBezTo>
                  <a:cubicBezTo>
                    <a:pt x="248" y="735"/>
                    <a:pt x="249" y="734"/>
                    <a:pt x="249" y="732"/>
                  </a:cubicBezTo>
                  <a:cubicBezTo>
                    <a:pt x="250" y="734"/>
                    <a:pt x="251" y="735"/>
                    <a:pt x="252" y="737"/>
                  </a:cubicBezTo>
                  <a:cubicBezTo>
                    <a:pt x="252" y="738"/>
                    <a:pt x="253" y="738"/>
                    <a:pt x="255" y="739"/>
                  </a:cubicBezTo>
                  <a:cubicBezTo>
                    <a:pt x="258" y="739"/>
                    <a:pt x="257" y="741"/>
                    <a:pt x="259" y="743"/>
                  </a:cubicBezTo>
                  <a:cubicBezTo>
                    <a:pt x="259" y="745"/>
                    <a:pt x="259" y="746"/>
                    <a:pt x="260" y="747"/>
                  </a:cubicBezTo>
                  <a:cubicBezTo>
                    <a:pt x="263" y="751"/>
                    <a:pt x="264" y="754"/>
                    <a:pt x="264" y="758"/>
                  </a:cubicBezTo>
                  <a:cubicBezTo>
                    <a:pt x="264" y="761"/>
                    <a:pt x="266" y="763"/>
                    <a:pt x="266" y="766"/>
                  </a:cubicBezTo>
                  <a:cubicBezTo>
                    <a:pt x="267" y="769"/>
                    <a:pt x="268" y="773"/>
                    <a:pt x="269" y="775"/>
                  </a:cubicBezTo>
                  <a:cubicBezTo>
                    <a:pt x="270" y="778"/>
                    <a:pt x="272" y="780"/>
                    <a:pt x="273" y="782"/>
                  </a:cubicBezTo>
                  <a:cubicBezTo>
                    <a:pt x="274" y="784"/>
                    <a:pt x="276" y="786"/>
                    <a:pt x="278" y="787"/>
                  </a:cubicBezTo>
                  <a:cubicBezTo>
                    <a:pt x="282" y="789"/>
                    <a:pt x="281" y="792"/>
                    <a:pt x="281" y="795"/>
                  </a:cubicBezTo>
                  <a:cubicBezTo>
                    <a:pt x="282" y="798"/>
                    <a:pt x="284" y="799"/>
                    <a:pt x="285" y="801"/>
                  </a:cubicBezTo>
                  <a:cubicBezTo>
                    <a:pt x="287" y="803"/>
                    <a:pt x="289" y="805"/>
                    <a:pt x="291" y="807"/>
                  </a:cubicBezTo>
                  <a:cubicBezTo>
                    <a:pt x="292" y="808"/>
                    <a:pt x="294" y="809"/>
                    <a:pt x="295" y="810"/>
                  </a:cubicBezTo>
                  <a:cubicBezTo>
                    <a:pt x="297" y="811"/>
                    <a:pt x="292" y="818"/>
                    <a:pt x="295" y="820"/>
                  </a:cubicBezTo>
                  <a:cubicBezTo>
                    <a:pt x="297" y="823"/>
                    <a:pt x="299" y="825"/>
                    <a:pt x="301" y="827"/>
                  </a:cubicBezTo>
                  <a:cubicBezTo>
                    <a:pt x="302" y="829"/>
                    <a:pt x="303" y="831"/>
                    <a:pt x="304" y="832"/>
                  </a:cubicBezTo>
                  <a:cubicBezTo>
                    <a:pt x="307" y="834"/>
                    <a:pt x="309" y="836"/>
                    <a:pt x="309" y="840"/>
                  </a:cubicBezTo>
                  <a:cubicBezTo>
                    <a:pt x="309" y="840"/>
                    <a:pt x="310" y="841"/>
                    <a:pt x="310" y="841"/>
                  </a:cubicBezTo>
                  <a:cubicBezTo>
                    <a:pt x="312" y="844"/>
                    <a:pt x="315" y="846"/>
                    <a:pt x="317" y="849"/>
                  </a:cubicBezTo>
                  <a:cubicBezTo>
                    <a:pt x="318" y="851"/>
                    <a:pt x="320" y="854"/>
                    <a:pt x="322" y="856"/>
                  </a:cubicBezTo>
                  <a:cubicBezTo>
                    <a:pt x="325" y="859"/>
                    <a:pt x="326" y="862"/>
                    <a:pt x="327" y="865"/>
                  </a:cubicBezTo>
                  <a:cubicBezTo>
                    <a:pt x="328" y="869"/>
                    <a:pt x="330" y="871"/>
                    <a:pt x="330" y="875"/>
                  </a:cubicBezTo>
                  <a:cubicBezTo>
                    <a:pt x="330" y="878"/>
                    <a:pt x="332" y="881"/>
                    <a:pt x="333" y="884"/>
                  </a:cubicBezTo>
                  <a:cubicBezTo>
                    <a:pt x="334" y="887"/>
                    <a:pt x="331" y="888"/>
                    <a:pt x="330" y="890"/>
                  </a:cubicBezTo>
                  <a:cubicBezTo>
                    <a:pt x="330" y="892"/>
                    <a:pt x="330" y="894"/>
                    <a:pt x="329" y="896"/>
                  </a:cubicBezTo>
                  <a:cubicBezTo>
                    <a:pt x="327" y="900"/>
                    <a:pt x="333" y="907"/>
                    <a:pt x="335" y="910"/>
                  </a:cubicBezTo>
                  <a:cubicBezTo>
                    <a:pt x="336" y="911"/>
                    <a:pt x="337" y="914"/>
                    <a:pt x="338" y="914"/>
                  </a:cubicBezTo>
                  <a:cubicBezTo>
                    <a:pt x="341" y="915"/>
                    <a:pt x="343" y="917"/>
                    <a:pt x="345" y="919"/>
                  </a:cubicBezTo>
                  <a:cubicBezTo>
                    <a:pt x="348" y="921"/>
                    <a:pt x="350" y="924"/>
                    <a:pt x="352" y="927"/>
                  </a:cubicBezTo>
                  <a:cubicBezTo>
                    <a:pt x="353" y="929"/>
                    <a:pt x="354" y="930"/>
                    <a:pt x="357" y="930"/>
                  </a:cubicBezTo>
                  <a:cubicBezTo>
                    <a:pt x="359" y="931"/>
                    <a:pt x="362" y="930"/>
                    <a:pt x="365" y="931"/>
                  </a:cubicBezTo>
                  <a:cubicBezTo>
                    <a:pt x="367" y="931"/>
                    <a:pt x="370" y="932"/>
                    <a:pt x="372" y="933"/>
                  </a:cubicBezTo>
                  <a:cubicBezTo>
                    <a:pt x="373" y="934"/>
                    <a:pt x="373" y="935"/>
                    <a:pt x="373" y="936"/>
                  </a:cubicBezTo>
                  <a:cubicBezTo>
                    <a:pt x="374" y="936"/>
                    <a:pt x="374" y="937"/>
                    <a:pt x="375" y="937"/>
                  </a:cubicBezTo>
                  <a:cubicBezTo>
                    <a:pt x="376" y="938"/>
                    <a:pt x="376" y="938"/>
                    <a:pt x="377" y="938"/>
                  </a:cubicBezTo>
                  <a:cubicBezTo>
                    <a:pt x="381" y="939"/>
                    <a:pt x="382" y="940"/>
                    <a:pt x="384" y="942"/>
                  </a:cubicBezTo>
                  <a:cubicBezTo>
                    <a:pt x="388" y="945"/>
                    <a:pt x="392" y="944"/>
                    <a:pt x="397" y="946"/>
                  </a:cubicBezTo>
                  <a:cubicBezTo>
                    <a:pt x="400" y="948"/>
                    <a:pt x="402" y="951"/>
                    <a:pt x="406" y="953"/>
                  </a:cubicBezTo>
                  <a:cubicBezTo>
                    <a:pt x="410" y="954"/>
                    <a:pt x="414" y="956"/>
                    <a:pt x="418" y="957"/>
                  </a:cubicBezTo>
                  <a:cubicBezTo>
                    <a:pt x="422" y="959"/>
                    <a:pt x="427" y="961"/>
                    <a:pt x="431" y="961"/>
                  </a:cubicBezTo>
                  <a:cubicBezTo>
                    <a:pt x="436" y="961"/>
                    <a:pt x="440" y="962"/>
                    <a:pt x="444" y="960"/>
                  </a:cubicBezTo>
                  <a:cubicBezTo>
                    <a:pt x="446" y="959"/>
                    <a:pt x="448" y="959"/>
                    <a:pt x="450" y="959"/>
                  </a:cubicBezTo>
                  <a:cubicBezTo>
                    <a:pt x="451" y="958"/>
                    <a:pt x="456" y="956"/>
                    <a:pt x="457" y="957"/>
                  </a:cubicBezTo>
                  <a:cubicBezTo>
                    <a:pt x="460" y="960"/>
                    <a:pt x="465" y="959"/>
                    <a:pt x="469" y="962"/>
                  </a:cubicBezTo>
                  <a:cubicBezTo>
                    <a:pt x="472" y="965"/>
                    <a:pt x="474" y="970"/>
                    <a:pt x="478" y="973"/>
                  </a:cubicBezTo>
                  <a:cubicBezTo>
                    <a:pt x="484" y="977"/>
                    <a:pt x="488" y="984"/>
                    <a:pt x="495" y="988"/>
                  </a:cubicBezTo>
                  <a:cubicBezTo>
                    <a:pt x="496" y="988"/>
                    <a:pt x="497" y="988"/>
                    <a:pt x="498" y="988"/>
                  </a:cubicBezTo>
                  <a:cubicBezTo>
                    <a:pt x="502" y="989"/>
                    <a:pt x="505" y="989"/>
                    <a:pt x="509" y="990"/>
                  </a:cubicBezTo>
                  <a:cubicBezTo>
                    <a:pt x="512" y="991"/>
                    <a:pt x="514" y="992"/>
                    <a:pt x="517" y="993"/>
                  </a:cubicBezTo>
                  <a:cubicBezTo>
                    <a:pt x="519" y="994"/>
                    <a:pt x="522" y="994"/>
                    <a:pt x="524" y="995"/>
                  </a:cubicBezTo>
                  <a:cubicBezTo>
                    <a:pt x="528" y="996"/>
                    <a:pt x="532" y="998"/>
                    <a:pt x="536" y="999"/>
                  </a:cubicBezTo>
                  <a:cubicBezTo>
                    <a:pt x="538" y="999"/>
                    <a:pt x="540" y="999"/>
                    <a:pt x="542" y="998"/>
                  </a:cubicBezTo>
                  <a:cubicBezTo>
                    <a:pt x="541" y="999"/>
                    <a:pt x="541" y="1000"/>
                    <a:pt x="541" y="1001"/>
                  </a:cubicBezTo>
                  <a:cubicBezTo>
                    <a:pt x="542" y="1002"/>
                    <a:pt x="543" y="1004"/>
                    <a:pt x="545" y="1005"/>
                  </a:cubicBezTo>
                  <a:cubicBezTo>
                    <a:pt x="547" y="1006"/>
                    <a:pt x="549" y="1009"/>
                    <a:pt x="551" y="1012"/>
                  </a:cubicBezTo>
                  <a:cubicBezTo>
                    <a:pt x="554" y="1015"/>
                    <a:pt x="562" y="1018"/>
                    <a:pt x="563" y="1022"/>
                  </a:cubicBezTo>
                  <a:cubicBezTo>
                    <a:pt x="564" y="1026"/>
                    <a:pt x="562" y="1029"/>
                    <a:pt x="562" y="1033"/>
                  </a:cubicBezTo>
                  <a:cubicBezTo>
                    <a:pt x="562" y="1037"/>
                    <a:pt x="575" y="1046"/>
                    <a:pt x="576" y="1040"/>
                  </a:cubicBezTo>
                  <a:cubicBezTo>
                    <a:pt x="577" y="1037"/>
                    <a:pt x="576" y="1037"/>
                    <a:pt x="575" y="1035"/>
                  </a:cubicBezTo>
                  <a:cubicBezTo>
                    <a:pt x="574" y="1031"/>
                    <a:pt x="577" y="1038"/>
                    <a:pt x="578" y="1038"/>
                  </a:cubicBezTo>
                  <a:cubicBezTo>
                    <a:pt x="579" y="1040"/>
                    <a:pt x="581" y="1042"/>
                    <a:pt x="582" y="1043"/>
                  </a:cubicBezTo>
                  <a:cubicBezTo>
                    <a:pt x="585" y="1045"/>
                    <a:pt x="589" y="1046"/>
                    <a:pt x="588" y="1050"/>
                  </a:cubicBezTo>
                  <a:cubicBezTo>
                    <a:pt x="586" y="1054"/>
                    <a:pt x="590" y="1056"/>
                    <a:pt x="593" y="1058"/>
                  </a:cubicBezTo>
                  <a:cubicBezTo>
                    <a:pt x="594" y="1058"/>
                    <a:pt x="595" y="1058"/>
                    <a:pt x="595" y="1057"/>
                  </a:cubicBezTo>
                  <a:cubicBezTo>
                    <a:pt x="596" y="1056"/>
                    <a:pt x="596" y="1056"/>
                    <a:pt x="597" y="1055"/>
                  </a:cubicBezTo>
                  <a:cubicBezTo>
                    <a:pt x="599" y="1052"/>
                    <a:pt x="600" y="1057"/>
                    <a:pt x="601" y="1058"/>
                  </a:cubicBezTo>
                  <a:cubicBezTo>
                    <a:pt x="602" y="1061"/>
                    <a:pt x="610" y="1058"/>
                    <a:pt x="613" y="1059"/>
                  </a:cubicBezTo>
                  <a:cubicBezTo>
                    <a:pt x="615" y="1060"/>
                    <a:pt x="616" y="1061"/>
                    <a:pt x="617" y="1063"/>
                  </a:cubicBezTo>
                  <a:cubicBezTo>
                    <a:pt x="617" y="1064"/>
                    <a:pt x="617" y="1064"/>
                    <a:pt x="617" y="1065"/>
                  </a:cubicBezTo>
                  <a:cubicBezTo>
                    <a:pt x="618" y="1066"/>
                    <a:pt x="618" y="1066"/>
                    <a:pt x="620" y="1066"/>
                  </a:cubicBezTo>
                  <a:cubicBezTo>
                    <a:pt x="621" y="1065"/>
                    <a:pt x="622" y="1062"/>
                    <a:pt x="623" y="1065"/>
                  </a:cubicBezTo>
                  <a:cubicBezTo>
                    <a:pt x="623" y="1066"/>
                    <a:pt x="624" y="1069"/>
                    <a:pt x="625" y="1069"/>
                  </a:cubicBezTo>
                  <a:cubicBezTo>
                    <a:pt x="626" y="1070"/>
                    <a:pt x="628" y="1069"/>
                    <a:pt x="629" y="1069"/>
                  </a:cubicBezTo>
                  <a:cubicBezTo>
                    <a:pt x="631" y="1068"/>
                    <a:pt x="634" y="1068"/>
                    <a:pt x="636" y="1067"/>
                  </a:cubicBezTo>
                  <a:cubicBezTo>
                    <a:pt x="639" y="1065"/>
                    <a:pt x="637" y="1062"/>
                    <a:pt x="635" y="1061"/>
                  </a:cubicBezTo>
                  <a:cubicBezTo>
                    <a:pt x="631" y="1057"/>
                    <a:pt x="637" y="1058"/>
                    <a:pt x="638" y="1057"/>
                  </a:cubicBezTo>
                  <a:cubicBezTo>
                    <a:pt x="640" y="1056"/>
                    <a:pt x="641" y="1054"/>
                    <a:pt x="642" y="1052"/>
                  </a:cubicBezTo>
                  <a:cubicBezTo>
                    <a:pt x="642" y="1052"/>
                    <a:pt x="642" y="1051"/>
                    <a:pt x="642" y="1050"/>
                  </a:cubicBezTo>
                  <a:cubicBezTo>
                    <a:pt x="641" y="1047"/>
                    <a:pt x="648" y="1049"/>
                    <a:pt x="648" y="1050"/>
                  </a:cubicBezTo>
                  <a:cubicBezTo>
                    <a:pt x="649" y="1051"/>
                    <a:pt x="650" y="1052"/>
                    <a:pt x="651" y="1052"/>
                  </a:cubicBezTo>
                  <a:cubicBezTo>
                    <a:pt x="652" y="1053"/>
                    <a:pt x="653" y="1054"/>
                    <a:pt x="654" y="1054"/>
                  </a:cubicBezTo>
                  <a:cubicBezTo>
                    <a:pt x="655" y="1055"/>
                    <a:pt x="659" y="1054"/>
                    <a:pt x="657" y="1057"/>
                  </a:cubicBezTo>
                  <a:cubicBezTo>
                    <a:pt x="657" y="1058"/>
                    <a:pt x="655" y="1060"/>
                    <a:pt x="655" y="1061"/>
                  </a:cubicBezTo>
                  <a:cubicBezTo>
                    <a:pt x="657" y="1064"/>
                    <a:pt x="657" y="1067"/>
                    <a:pt x="659" y="1069"/>
                  </a:cubicBezTo>
                  <a:cubicBezTo>
                    <a:pt x="660" y="1071"/>
                    <a:pt x="661" y="1073"/>
                    <a:pt x="662" y="1075"/>
                  </a:cubicBezTo>
                  <a:cubicBezTo>
                    <a:pt x="664" y="1078"/>
                    <a:pt x="667" y="1076"/>
                    <a:pt x="669" y="1079"/>
                  </a:cubicBezTo>
                  <a:cubicBezTo>
                    <a:pt x="668" y="1080"/>
                    <a:pt x="667" y="1080"/>
                    <a:pt x="667" y="1081"/>
                  </a:cubicBezTo>
                  <a:cubicBezTo>
                    <a:pt x="664" y="1082"/>
                    <a:pt x="667" y="1088"/>
                    <a:pt x="666" y="1090"/>
                  </a:cubicBezTo>
                  <a:cubicBezTo>
                    <a:pt x="664" y="1094"/>
                    <a:pt x="666" y="1098"/>
                    <a:pt x="665" y="1103"/>
                  </a:cubicBezTo>
                  <a:cubicBezTo>
                    <a:pt x="665" y="1105"/>
                    <a:pt x="665" y="1108"/>
                    <a:pt x="667" y="1109"/>
                  </a:cubicBezTo>
                  <a:cubicBezTo>
                    <a:pt x="673" y="1112"/>
                    <a:pt x="662" y="1116"/>
                    <a:pt x="661" y="1119"/>
                  </a:cubicBezTo>
                  <a:cubicBezTo>
                    <a:pt x="658" y="1123"/>
                    <a:pt x="655" y="1127"/>
                    <a:pt x="652" y="1131"/>
                  </a:cubicBezTo>
                  <a:cubicBezTo>
                    <a:pt x="650" y="1134"/>
                    <a:pt x="648" y="1137"/>
                    <a:pt x="645" y="1139"/>
                  </a:cubicBezTo>
                  <a:cubicBezTo>
                    <a:pt x="645" y="1139"/>
                    <a:pt x="644" y="1140"/>
                    <a:pt x="644" y="1141"/>
                  </a:cubicBezTo>
                  <a:cubicBezTo>
                    <a:pt x="642" y="1143"/>
                    <a:pt x="638" y="1143"/>
                    <a:pt x="636" y="1143"/>
                  </a:cubicBezTo>
                  <a:cubicBezTo>
                    <a:pt x="632" y="1144"/>
                    <a:pt x="627" y="1148"/>
                    <a:pt x="631" y="1152"/>
                  </a:cubicBezTo>
                  <a:cubicBezTo>
                    <a:pt x="635" y="1156"/>
                    <a:pt x="627" y="1160"/>
                    <a:pt x="628" y="1164"/>
                  </a:cubicBezTo>
                  <a:cubicBezTo>
                    <a:pt x="628" y="1166"/>
                    <a:pt x="626" y="1168"/>
                    <a:pt x="624" y="1170"/>
                  </a:cubicBezTo>
                  <a:cubicBezTo>
                    <a:pt x="623" y="1170"/>
                    <a:pt x="623" y="1171"/>
                    <a:pt x="623" y="1172"/>
                  </a:cubicBezTo>
                  <a:cubicBezTo>
                    <a:pt x="623" y="1174"/>
                    <a:pt x="624" y="1175"/>
                    <a:pt x="624" y="1177"/>
                  </a:cubicBezTo>
                  <a:cubicBezTo>
                    <a:pt x="624" y="1180"/>
                    <a:pt x="623" y="1182"/>
                    <a:pt x="623" y="1184"/>
                  </a:cubicBezTo>
                  <a:cubicBezTo>
                    <a:pt x="623" y="1185"/>
                    <a:pt x="627" y="1188"/>
                    <a:pt x="628" y="1189"/>
                  </a:cubicBezTo>
                  <a:cubicBezTo>
                    <a:pt x="630" y="1190"/>
                    <a:pt x="632" y="1189"/>
                    <a:pt x="633" y="1187"/>
                  </a:cubicBezTo>
                  <a:cubicBezTo>
                    <a:pt x="634" y="1185"/>
                    <a:pt x="636" y="1183"/>
                    <a:pt x="637" y="1182"/>
                  </a:cubicBezTo>
                  <a:cubicBezTo>
                    <a:pt x="637" y="1183"/>
                    <a:pt x="637" y="1184"/>
                    <a:pt x="637" y="1184"/>
                  </a:cubicBezTo>
                  <a:cubicBezTo>
                    <a:pt x="637" y="1186"/>
                    <a:pt x="637" y="1186"/>
                    <a:pt x="637" y="1188"/>
                  </a:cubicBezTo>
                  <a:cubicBezTo>
                    <a:pt x="639" y="1191"/>
                    <a:pt x="637" y="1193"/>
                    <a:pt x="635" y="1195"/>
                  </a:cubicBezTo>
                  <a:cubicBezTo>
                    <a:pt x="632" y="1198"/>
                    <a:pt x="628" y="1200"/>
                    <a:pt x="625" y="1202"/>
                  </a:cubicBezTo>
                  <a:cubicBezTo>
                    <a:pt x="623" y="1203"/>
                    <a:pt x="621" y="1204"/>
                    <a:pt x="619" y="1205"/>
                  </a:cubicBezTo>
                  <a:cubicBezTo>
                    <a:pt x="616" y="1208"/>
                    <a:pt x="615" y="1211"/>
                    <a:pt x="618" y="1214"/>
                  </a:cubicBezTo>
                  <a:cubicBezTo>
                    <a:pt x="619" y="1215"/>
                    <a:pt x="623" y="1222"/>
                    <a:pt x="622" y="1224"/>
                  </a:cubicBezTo>
                  <a:cubicBezTo>
                    <a:pt x="620" y="1226"/>
                    <a:pt x="619" y="1226"/>
                    <a:pt x="619" y="1228"/>
                  </a:cubicBezTo>
                  <a:cubicBezTo>
                    <a:pt x="620" y="1231"/>
                    <a:pt x="626" y="1233"/>
                    <a:pt x="628" y="1233"/>
                  </a:cubicBezTo>
                  <a:cubicBezTo>
                    <a:pt x="631" y="1234"/>
                    <a:pt x="634" y="1233"/>
                    <a:pt x="637" y="1236"/>
                  </a:cubicBezTo>
                  <a:cubicBezTo>
                    <a:pt x="639" y="1237"/>
                    <a:pt x="639" y="1240"/>
                    <a:pt x="641" y="1242"/>
                  </a:cubicBezTo>
                  <a:cubicBezTo>
                    <a:pt x="643" y="1244"/>
                    <a:pt x="645" y="1245"/>
                    <a:pt x="647" y="1247"/>
                  </a:cubicBezTo>
                  <a:cubicBezTo>
                    <a:pt x="651" y="1249"/>
                    <a:pt x="651" y="1254"/>
                    <a:pt x="653" y="1258"/>
                  </a:cubicBezTo>
                  <a:cubicBezTo>
                    <a:pt x="654" y="1261"/>
                    <a:pt x="655" y="1263"/>
                    <a:pt x="657" y="1265"/>
                  </a:cubicBezTo>
                  <a:cubicBezTo>
                    <a:pt x="659" y="1268"/>
                    <a:pt x="659" y="1270"/>
                    <a:pt x="660" y="1273"/>
                  </a:cubicBezTo>
                  <a:cubicBezTo>
                    <a:pt x="661" y="1275"/>
                    <a:pt x="662" y="1276"/>
                    <a:pt x="663" y="1277"/>
                  </a:cubicBezTo>
                  <a:cubicBezTo>
                    <a:pt x="666" y="1281"/>
                    <a:pt x="669" y="1283"/>
                    <a:pt x="670" y="1287"/>
                  </a:cubicBezTo>
                  <a:cubicBezTo>
                    <a:pt x="672" y="1292"/>
                    <a:pt x="678" y="1295"/>
                    <a:pt x="680" y="1300"/>
                  </a:cubicBezTo>
                  <a:cubicBezTo>
                    <a:pt x="682" y="1305"/>
                    <a:pt x="681" y="1309"/>
                    <a:pt x="686" y="1313"/>
                  </a:cubicBezTo>
                  <a:cubicBezTo>
                    <a:pt x="688" y="1315"/>
                    <a:pt x="690" y="1317"/>
                    <a:pt x="692" y="1319"/>
                  </a:cubicBezTo>
                  <a:cubicBezTo>
                    <a:pt x="694" y="1321"/>
                    <a:pt x="695" y="1323"/>
                    <a:pt x="697" y="1324"/>
                  </a:cubicBezTo>
                  <a:cubicBezTo>
                    <a:pt x="700" y="1325"/>
                    <a:pt x="702" y="1326"/>
                    <a:pt x="705" y="1326"/>
                  </a:cubicBezTo>
                  <a:cubicBezTo>
                    <a:pt x="709" y="1326"/>
                    <a:pt x="711" y="1327"/>
                    <a:pt x="714" y="1330"/>
                  </a:cubicBezTo>
                  <a:cubicBezTo>
                    <a:pt x="719" y="1334"/>
                    <a:pt x="724" y="1335"/>
                    <a:pt x="730" y="1337"/>
                  </a:cubicBezTo>
                  <a:cubicBezTo>
                    <a:pt x="735" y="1340"/>
                    <a:pt x="740" y="1343"/>
                    <a:pt x="746" y="1346"/>
                  </a:cubicBezTo>
                  <a:cubicBezTo>
                    <a:pt x="747" y="1347"/>
                    <a:pt x="749" y="1348"/>
                    <a:pt x="751" y="1349"/>
                  </a:cubicBezTo>
                  <a:cubicBezTo>
                    <a:pt x="751" y="1352"/>
                    <a:pt x="751" y="1354"/>
                    <a:pt x="752" y="1357"/>
                  </a:cubicBezTo>
                  <a:cubicBezTo>
                    <a:pt x="753" y="1359"/>
                    <a:pt x="753" y="1362"/>
                    <a:pt x="753" y="1365"/>
                  </a:cubicBezTo>
                  <a:cubicBezTo>
                    <a:pt x="754" y="1367"/>
                    <a:pt x="753" y="1370"/>
                    <a:pt x="754" y="1372"/>
                  </a:cubicBezTo>
                  <a:cubicBezTo>
                    <a:pt x="754" y="1375"/>
                    <a:pt x="755" y="1378"/>
                    <a:pt x="755" y="1382"/>
                  </a:cubicBezTo>
                  <a:cubicBezTo>
                    <a:pt x="755" y="1385"/>
                    <a:pt x="753" y="1388"/>
                    <a:pt x="753" y="1391"/>
                  </a:cubicBezTo>
                  <a:cubicBezTo>
                    <a:pt x="752" y="1393"/>
                    <a:pt x="753" y="1395"/>
                    <a:pt x="753" y="1397"/>
                  </a:cubicBezTo>
                  <a:cubicBezTo>
                    <a:pt x="754" y="1401"/>
                    <a:pt x="753" y="1404"/>
                    <a:pt x="753" y="1407"/>
                  </a:cubicBezTo>
                  <a:cubicBezTo>
                    <a:pt x="753" y="1410"/>
                    <a:pt x="753" y="1412"/>
                    <a:pt x="753" y="1415"/>
                  </a:cubicBezTo>
                  <a:cubicBezTo>
                    <a:pt x="754" y="1417"/>
                    <a:pt x="752" y="1419"/>
                    <a:pt x="752" y="1422"/>
                  </a:cubicBezTo>
                  <a:cubicBezTo>
                    <a:pt x="752" y="1424"/>
                    <a:pt x="751" y="1425"/>
                    <a:pt x="751" y="1428"/>
                  </a:cubicBezTo>
                  <a:cubicBezTo>
                    <a:pt x="751" y="1430"/>
                    <a:pt x="751" y="1432"/>
                    <a:pt x="750" y="1434"/>
                  </a:cubicBezTo>
                  <a:cubicBezTo>
                    <a:pt x="749" y="1439"/>
                    <a:pt x="747" y="1442"/>
                    <a:pt x="746" y="1447"/>
                  </a:cubicBezTo>
                  <a:cubicBezTo>
                    <a:pt x="746" y="1449"/>
                    <a:pt x="748" y="1452"/>
                    <a:pt x="748" y="1453"/>
                  </a:cubicBezTo>
                  <a:cubicBezTo>
                    <a:pt x="748" y="1453"/>
                    <a:pt x="746" y="1458"/>
                    <a:pt x="746" y="1458"/>
                  </a:cubicBezTo>
                  <a:cubicBezTo>
                    <a:pt x="745" y="1462"/>
                    <a:pt x="747" y="1467"/>
                    <a:pt x="748" y="1471"/>
                  </a:cubicBezTo>
                  <a:cubicBezTo>
                    <a:pt x="749" y="1474"/>
                    <a:pt x="748" y="1477"/>
                    <a:pt x="747" y="1481"/>
                  </a:cubicBezTo>
                  <a:cubicBezTo>
                    <a:pt x="747" y="1483"/>
                    <a:pt x="749" y="1484"/>
                    <a:pt x="746" y="1486"/>
                  </a:cubicBezTo>
                  <a:cubicBezTo>
                    <a:pt x="743" y="1489"/>
                    <a:pt x="742" y="1495"/>
                    <a:pt x="741" y="1498"/>
                  </a:cubicBezTo>
                  <a:cubicBezTo>
                    <a:pt x="741" y="1502"/>
                    <a:pt x="740" y="1505"/>
                    <a:pt x="738" y="1508"/>
                  </a:cubicBezTo>
                  <a:cubicBezTo>
                    <a:pt x="738" y="1510"/>
                    <a:pt x="736" y="1510"/>
                    <a:pt x="735" y="1512"/>
                  </a:cubicBezTo>
                  <a:cubicBezTo>
                    <a:pt x="733" y="1514"/>
                    <a:pt x="732" y="1517"/>
                    <a:pt x="733" y="1519"/>
                  </a:cubicBezTo>
                  <a:cubicBezTo>
                    <a:pt x="734" y="1521"/>
                    <a:pt x="736" y="1521"/>
                    <a:pt x="737" y="1524"/>
                  </a:cubicBezTo>
                  <a:cubicBezTo>
                    <a:pt x="738" y="1527"/>
                    <a:pt x="737" y="1529"/>
                    <a:pt x="736" y="1531"/>
                  </a:cubicBezTo>
                  <a:cubicBezTo>
                    <a:pt x="734" y="1537"/>
                    <a:pt x="742" y="1538"/>
                    <a:pt x="748" y="1539"/>
                  </a:cubicBezTo>
                  <a:cubicBezTo>
                    <a:pt x="748" y="1541"/>
                    <a:pt x="746" y="1542"/>
                    <a:pt x="746" y="1544"/>
                  </a:cubicBezTo>
                  <a:cubicBezTo>
                    <a:pt x="744" y="1546"/>
                    <a:pt x="745" y="1549"/>
                    <a:pt x="745" y="1552"/>
                  </a:cubicBezTo>
                  <a:cubicBezTo>
                    <a:pt x="746" y="1556"/>
                    <a:pt x="744" y="1555"/>
                    <a:pt x="744" y="1558"/>
                  </a:cubicBezTo>
                  <a:cubicBezTo>
                    <a:pt x="743" y="1561"/>
                    <a:pt x="741" y="1561"/>
                    <a:pt x="738" y="1561"/>
                  </a:cubicBezTo>
                  <a:cubicBezTo>
                    <a:pt x="736" y="1560"/>
                    <a:pt x="734" y="1560"/>
                    <a:pt x="732" y="1562"/>
                  </a:cubicBezTo>
                  <a:cubicBezTo>
                    <a:pt x="730" y="1565"/>
                    <a:pt x="731" y="1567"/>
                    <a:pt x="735" y="1568"/>
                  </a:cubicBezTo>
                  <a:cubicBezTo>
                    <a:pt x="738" y="1568"/>
                    <a:pt x="736" y="1571"/>
                    <a:pt x="736" y="1573"/>
                  </a:cubicBezTo>
                  <a:cubicBezTo>
                    <a:pt x="737" y="1575"/>
                    <a:pt x="739" y="1577"/>
                    <a:pt x="741" y="1578"/>
                  </a:cubicBezTo>
                  <a:cubicBezTo>
                    <a:pt x="743" y="1580"/>
                    <a:pt x="745" y="1582"/>
                    <a:pt x="747" y="1583"/>
                  </a:cubicBezTo>
                  <a:cubicBezTo>
                    <a:pt x="750" y="1585"/>
                    <a:pt x="754" y="1584"/>
                    <a:pt x="756" y="1584"/>
                  </a:cubicBezTo>
                  <a:cubicBezTo>
                    <a:pt x="760" y="1584"/>
                    <a:pt x="763" y="1586"/>
                    <a:pt x="767" y="1586"/>
                  </a:cubicBezTo>
                  <a:cubicBezTo>
                    <a:pt x="769" y="1586"/>
                    <a:pt x="772" y="1585"/>
                    <a:pt x="775" y="1585"/>
                  </a:cubicBezTo>
                  <a:cubicBezTo>
                    <a:pt x="777" y="1585"/>
                    <a:pt x="778" y="1586"/>
                    <a:pt x="780" y="1586"/>
                  </a:cubicBezTo>
                  <a:cubicBezTo>
                    <a:pt x="784" y="1586"/>
                    <a:pt x="789" y="1585"/>
                    <a:pt x="793" y="1584"/>
                  </a:cubicBezTo>
                  <a:cubicBezTo>
                    <a:pt x="794" y="1584"/>
                    <a:pt x="795" y="1584"/>
                    <a:pt x="795" y="1584"/>
                  </a:cubicBezTo>
                  <a:cubicBezTo>
                    <a:pt x="801" y="1583"/>
                    <a:pt x="806" y="1582"/>
                    <a:pt x="811" y="1581"/>
                  </a:cubicBezTo>
                  <a:cubicBezTo>
                    <a:pt x="813" y="1580"/>
                    <a:pt x="814" y="1580"/>
                    <a:pt x="815" y="1579"/>
                  </a:cubicBezTo>
                  <a:close/>
                  <a:moveTo>
                    <a:pt x="1201" y="208"/>
                  </a:moveTo>
                  <a:cubicBezTo>
                    <a:pt x="1201" y="208"/>
                    <a:pt x="1201" y="208"/>
                    <a:pt x="1201" y="208"/>
                  </a:cubicBezTo>
                  <a:cubicBezTo>
                    <a:pt x="1201" y="208"/>
                    <a:pt x="1200" y="208"/>
                    <a:pt x="1200" y="208"/>
                  </a:cubicBezTo>
                  <a:cubicBezTo>
                    <a:pt x="1200" y="209"/>
                    <a:pt x="1200" y="210"/>
                    <a:pt x="1200" y="211"/>
                  </a:cubicBezTo>
                  <a:cubicBezTo>
                    <a:pt x="1201" y="212"/>
                    <a:pt x="1202" y="212"/>
                    <a:pt x="1202" y="213"/>
                  </a:cubicBezTo>
                  <a:cubicBezTo>
                    <a:pt x="1203" y="213"/>
                    <a:pt x="1203" y="213"/>
                    <a:pt x="1204" y="213"/>
                  </a:cubicBezTo>
                  <a:cubicBezTo>
                    <a:pt x="1205" y="213"/>
                    <a:pt x="1205" y="214"/>
                    <a:pt x="1206" y="215"/>
                  </a:cubicBezTo>
                  <a:cubicBezTo>
                    <a:pt x="1206" y="216"/>
                    <a:pt x="1207" y="217"/>
                    <a:pt x="1207" y="217"/>
                  </a:cubicBezTo>
                  <a:cubicBezTo>
                    <a:pt x="1208" y="217"/>
                    <a:pt x="1209" y="216"/>
                    <a:pt x="1209" y="216"/>
                  </a:cubicBezTo>
                  <a:cubicBezTo>
                    <a:pt x="1209" y="215"/>
                    <a:pt x="1208" y="214"/>
                    <a:pt x="1207" y="213"/>
                  </a:cubicBezTo>
                  <a:cubicBezTo>
                    <a:pt x="1206" y="212"/>
                    <a:pt x="1206" y="212"/>
                    <a:pt x="1204" y="211"/>
                  </a:cubicBezTo>
                  <a:cubicBezTo>
                    <a:pt x="1203" y="211"/>
                    <a:pt x="1202" y="210"/>
                    <a:pt x="1201" y="208"/>
                  </a:cubicBezTo>
                  <a:cubicBezTo>
                    <a:pt x="1201" y="208"/>
                    <a:pt x="1201" y="208"/>
                    <a:pt x="1201" y="208"/>
                  </a:cubicBezTo>
                  <a:close/>
                  <a:moveTo>
                    <a:pt x="215" y="294"/>
                  </a:moveTo>
                  <a:cubicBezTo>
                    <a:pt x="213" y="293"/>
                    <a:pt x="212" y="295"/>
                    <a:pt x="211" y="296"/>
                  </a:cubicBezTo>
                  <a:cubicBezTo>
                    <a:pt x="211" y="297"/>
                    <a:pt x="211" y="298"/>
                    <a:pt x="210" y="299"/>
                  </a:cubicBezTo>
                  <a:cubicBezTo>
                    <a:pt x="210" y="300"/>
                    <a:pt x="210" y="300"/>
                    <a:pt x="210" y="301"/>
                  </a:cubicBezTo>
                  <a:cubicBezTo>
                    <a:pt x="208" y="302"/>
                    <a:pt x="207" y="305"/>
                    <a:pt x="208" y="306"/>
                  </a:cubicBezTo>
                  <a:cubicBezTo>
                    <a:pt x="209" y="307"/>
                    <a:pt x="210" y="306"/>
                    <a:pt x="211" y="305"/>
                  </a:cubicBezTo>
                  <a:cubicBezTo>
                    <a:pt x="212" y="304"/>
                    <a:pt x="212" y="303"/>
                    <a:pt x="212" y="303"/>
                  </a:cubicBezTo>
                  <a:cubicBezTo>
                    <a:pt x="213" y="302"/>
                    <a:pt x="214" y="301"/>
                    <a:pt x="216" y="300"/>
                  </a:cubicBezTo>
                  <a:cubicBezTo>
                    <a:pt x="218" y="299"/>
                    <a:pt x="217" y="294"/>
                    <a:pt x="215" y="294"/>
                  </a:cubicBezTo>
                  <a:close/>
                  <a:moveTo>
                    <a:pt x="97" y="301"/>
                  </a:moveTo>
                  <a:cubicBezTo>
                    <a:pt x="97" y="297"/>
                    <a:pt x="100" y="295"/>
                    <a:pt x="102" y="293"/>
                  </a:cubicBezTo>
                  <a:cubicBezTo>
                    <a:pt x="104" y="291"/>
                    <a:pt x="104" y="290"/>
                    <a:pt x="104" y="288"/>
                  </a:cubicBezTo>
                  <a:cubicBezTo>
                    <a:pt x="103" y="287"/>
                    <a:pt x="102" y="287"/>
                    <a:pt x="102" y="288"/>
                  </a:cubicBezTo>
                  <a:cubicBezTo>
                    <a:pt x="101" y="288"/>
                    <a:pt x="101" y="288"/>
                    <a:pt x="101" y="288"/>
                  </a:cubicBezTo>
                  <a:cubicBezTo>
                    <a:pt x="99" y="290"/>
                    <a:pt x="89" y="304"/>
                    <a:pt x="87" y="303"/>
                  </a:cubicBezTo>
                  <a:cubicBezTo>
                    <a:pt x="87" y="303"/>
                    <a:pt x="87" y="303"/>
                    <a:pt x="86" y="303"/>
                  </a:cubicBezTo>
                  <a:cubicBezTo>
                    <a:pt x="82" y="306"/>
                    <a:pt x="70" y="315"/>
                    <a:pt x="75" y="322"/>
                  </a:cubicBezTo>
                  <a:cubicBezTo>
                    <a:pt x="75" y="322"/>
                    <a:pt x="76" y="322"/>
                    <a:pt x="76" y="322"/>
                  </a:cubicBezTo>
                  <a:cubicBezTo>
                    <a:pt x="81" y="319"/>
                    <a:pt x="83" y="312"/>
                    <a:pt x="88" y="310"/>
                  </a:cubicBezTo>
                  <a:cubicBezTo>
                    <a:pt x="91" y="309"/>
                    <a:pt x="93" y="306"/>
                    <a:pt x="96" y="304"/>
                  </a:cubicBezTo>
                  <a:cubicBezTo>
                    <a:pt x="96" y="303"/>
                    <a:pt x="97" y="302"/>
                    <a:pt x="97" y="301"/>
                  </a:cubicBezTo>
                  <a:close/>
                  <a:moveTo>
                    <a:pt x="1198" y="237"/>
                  </a:moveTo>
                  <a:cubicBezTo>
                    <a:pt x="1196" y="236"/>
                    <a:pt x="1194" y="236"/>
                    <a:pt x="1192" y="236"/>
                  </a:cubicBezTo>
                  <a:cubicBezTo>
                    <a:pt x="1191" y="236"/>
                    <a:pt x="1190" y="236"/>
                    <a:pt x="1189" y="237"/>
                  </a:cubicBezTo>
                  <a:cubicBezTo>
                    <a:pt x="1189" y="237"/>
                    <a:pt x="1189" y="237"/>
                    <a:pt x="1189" y="237"/>
                  </a:cubicBezTo>
                  <a:cubicBezTo>
                    <a:pt x="1189" y="237"/>
                    <a:pt x="1189" y="237"/>
                    <a:pt x="1189" y="237"/>
                  </a:cubicBezTo>
                  <a:cubicBezTo>
                    <a:pt x="1189" y="238"/>
                    <a:pt x="1189" y="238"/>
                    <a:pt x="1189" y="238"/>
                  </a:cubicBezTo>
                  <a:cubicBezTo>
                    <a:pt x="1189" y="239"/>
                    <a:pt x="1190" y="239"/>
                    <a:pt x="1191" y="239"/>
                  </a:cubicBezTo>
                  <a:cubicBezTo>
                    <a:pt x="1193" y="240"/>
                    <a:pt x="1195" y="241"/>
                    <a:pt x="1197" y="242"/>
                  </a:cubicBezTo>
                  <a:cubicBezTo>
                    <a:pt x="1199" y="243"/>
                    <a:pt x="1202" y="245"/>
                    <a:pt x="1203" y="242"/>
                  </a:cubicBezTo>
                  <a:cubicBezTo>
                    <a:pt x="1203" y="241"/>
                    <a:pt x="1202" y="240"/>
                    <a:pt x="1201" y="239"/>
                  </a:cubicBezTo>
                  <a:cubicBezTo>
                    <a:pt x="1201" y="239"/>
                    <a:pt x="1199" y="237"/>
                    <a:pt x="1198" y="237"/>
                  </a:cubicBezTo>
                  <a:close/>
                  <a:moveTo>
                    <a:pt x="807" y="232"/>
                  </a:moveTo>
                  <a:cubicBezTo>
                    <a:pt x="806" y="231"/>
                    <a:pt x="804" y="231"/>
                    <a:pt x="803" y="230"/>
                  </a:cubicBezTo>
                  <a:cubicBezTo>
                    <a:pt x="802" y="230"/>
                    <a:pt x="800" y="230"/>
                    <a:pt x="799" y="230"/>
                  </a:cubicBezTo>
                  <a:cubicBezTo>
                    <a:pt x="798" y="230"/>
                    <a:pt x="798" y="231"/>
                    <a:pt x="799" y="232"/>
                  </a:cubicBezTo>
                  <a:cubicBezTo>
                    <a:pt x="799" y="232"/>
                    <a:pt x="800" y="233"/>
                    <a:pt x="801" y="233"/>
                  </a:cubicBezTo>
                  <a:cubicBezTo>
                    <a:pt x="802" y="233"/>
                    <a:pt x="803" y="234"/>
                    <a:pt x="803" y="234"/>
                  </a:cubicBezTo>
                  <a:cubicBezTo>
                    <a:pt x="804" y="236"/>
                    <a:pt x="804" y="236"/>
                    <a:pt x="805" y="237"/>
                  </a:cubicBezTo>
                  <a:cubicBezTo>
                    <a:pt x="806" y="237"/>
                    <a:pt x="808" y="237"/>
                    <a:pt x="808" y="235"/>
                  </a:cubicBezTo>
                  <a:cubicBezTo>
                    <a:pt x="808" y="235"/>
                    <a:pt x="808" y="234"/>
                    <a:pt x="808" y="234"/>
                  </a:cubicBezTo>
                  <a:cubicBezTo>
                    <a:pt x="808" y="233"/>
                    <a:pt x="807" y="233"/>
                    <a:pt x="807" y="232"/>
                  </a:cubicBezTo>
                  <a:close/>
                  <a:moveTo>
                    <a:pt x="958" y="212"/>
                  </a:moveTo>
                  <a:cubicBezTo>
                    <a:pt x="957" y="210"/>
                    <a:pt x="954" y="208"/>
                    <a:pt x="953" y="206"/>
                  </a:cubicBezTo>
                  <a:cubicBezTo>
                    <a:pt x="951" y="205"/>
                    <a:pt x="950" y="204"/>
                    <a:pt x="950" y="202"/>
                  </a:cubicBezTo>
                  <a:cubicBezTo>
                    <a:pt x="950" y="202"/>
                    <a:pt x="949" y="202"/>
                    <a:pt x="949" y="202"/>
                  </a:cubicBezTo>
                  <a:cubicBezTo>
                    <a:pt x="949" y="201"/>
                    <a:pt x="949" y="201"/>
                    <a:pt x="949" y="201"/>
                  </a:cubicBezTo>
                  <a:cubicBezTo>
                    <a:pt x="948" y="202"/>
                    <a:pt x="947" y="202"/>
                    <a:pt x="947" y="203"/>
                  </a:cubicBezTo>
                  <a:cubicBezTo>
                    <a:pt x="946" y="204"/>
                    <a:pt x="944" y="204"/>
                    <a:pt x="946" y="202"/>
                  </a:cubicBezTo>
                  <a:cubicBezTo>
                    <a:pt x="947" y="201"/>
                    <a:pt x="946" y="199"/>
                    <a:pt x="945" y="199"/>
                  </a:cubicBezTo>
                  <a:cubicBezTo>
                    <a:pt x="945" y="199"/>
                    <a:pt x="944" y="199"/>
                    <a:pt x="944" y="199"/>
                  </a:cubicBezTo>
                  <a:cubicBezTo>
                    <a:pt x="943" y="199"/>
                    <a:pt x="941" y="199"/>
                    <a:pt x="940" y="199"/>
                  </a:cubicBezTo>
                  <a:cubicBezTo>
                    <a:pt x="939" y="199"/>
                    <a:pt x="938" y="199"/>
                    <a:pt x="937" y="198"/>
                  </a:cubicBezTo>
                  <a:cubicBezTo>
                    <a:pt x="936" y="198"/>
                    <a:pt x="936" y="198"/>
                    <a:pt x="936" y="198"/>
                  </a:cubicBezTo>
                  <a:cubicBezTo>
                    <a:pt x="937" y="198"/>
                    <a:pt x="937" y="198"/>
                    <a:pt x="937" y="197"/>
                  </a:cubicBezTo>
                  <a:cubicBezTo>
                    <a:pt x="937" y="195"/>
                    <a:pt x="936" y="193"/>
                    <a:pt x="935" y="191"/>
                  </a:cubicBezTo>
                  <a:cubicBezTo>
                    <a:pt x="935" y="190"/>
                    <a:pt x="934" y="190"/>
                    <a:pt x="933" y="189"/>
                  </a:cubicBezTo>
                  <a:cubicBezTo>
                    <a:pt x="932" y="189"/>
                    <a:pt x="933" y="187"/>
                    <a:pt x="932" y="186"/>
                  </a:cubicBezTo>
                  <a:cubicBezTo>
                    <a:pt x="930" y="186"/>
                    <a:pt x="929" y="186"/>
                    <a:pt x="928" y="185"/>
                  </a:cubicBezTo>
                  <a:cubicBezTo>
                    <a:pt x="926" y="185"/>
                    <a:pt x="926" y="187"/>
                    <a:pt x="924" y="185"/>
                  </a:cubicBezTo>
                  <a:cubicBezTo>
                    <a:pt x="924" y="186"/>
                    <a:pt x="919" y="181"/>
                    <a:pt x="920" y="183"/>
                  </a:cubicBezTo>
                  <a:cubicBezTo>
                    <a:pt x="919" y="181"/>
                    <a:pt x="917" y="180"/>
                    <a:pt x="915" y="179"/>
                  </a:cubicBezTo>
                  <a:cubicBezTo>
                    <a:pt x="912" y="179"/>
                    <a:pt x="918" y="179"/>
                    <a:pt x="919" y="178"/>
                  </a:cubicBezTo>
                  <a:cubicBezTo>
                    <a:pt x="919" y="178"/>
                    <a:pt x="919" y="178"/>
                    <a:pt x="919" y="178"/>
                  </a:cubicBezTo>
                  <a:cubicBezTo>
                    <a:pt x="919" y="178"/>
                    <a:pt x="919" y="177"/>
                    <a:pt x="919" y="177"/>
                  </a:cubicBezTo>
                  <a:cubicBezTo>
                    <a:pt x="919" y="177"/>
                    <a:pt x="919" y="177"/>
                    <a:pt x="919" y="177"/>
                  </a:cubicBezTo>
                  <a:cubicBezTo>
                    <a:pt x="915" y="176"/>
                    <a:pt x="911" y="175"/>
                    <a:pt x="909" y="172"/>
                  </a:cubicBezTo>
                  <a:cubicBezTo>
                    <a:pt x="910" y="172"/>
                    <a:pt x="910" y="172"/>
                    <a:pt x="910" y="172"/>
                  </a:cubicBezTo>
                  <a:cubicBezTo>
                    <a:pt x="911" y="172"/>
                    <a:pt x="912" y="172"/>
                    <a:pt x="913" y="171"/>
                  </a:cubicBezTo>
                  <a:cubicBezTo>
                    <a:pt x="913" y="171"/>
                    <a:pt x="913" y="170"/>
                    <a:pt x="913" y="170"/>
                  </a:cubicBezTo>
                  <a:cubicBezTo>
                    <a:pt x="912" y="170"/>
                    <a:pt x="912" y="170"/>
                    <a:pt x="911" y="170"/>
                  </a:cubicBezTo>
                  <a:cubicBezTo>
                    <a:pt x="910" y="169"/>
                    <a:pt x="913" y="169"/>
                    <a:pt x="913" y="169"/>
                  </a:cubicBezTo>
                  <a:cubicBezTo>
                    <a:pt x="914" y="168"/>
                    <a:pt x="914" y="167"/>
                    <a:pt x="913" y="167"/>
                  </a:cubicBezTo>
                  <a:cubicBezTo>
                    <a:pt x="912" y="166"/>
                    <a:pt x="912" y="166"/>
                    <a:pt x="911" y="166"/>
                  </a:cubicBezTo>
                  <a:cubicBezTo>
                    <a:pt x="912" y="165"/>
                    <a:pt x="913" y="165"/>
                    <a:pt x="914" y="166"/>
                  </a:cubicBezTo>
                  <a:cubicBezTo>
                    <a:pt x="915" y="166"/>
                    <a:pt x="914" y="166"/>
                    <a:pt x="915" y="167"/>
                  </a:cubicBezTo>
                  <a:cubicBezTo>
                    <a:pt x="918" y="167"/>
                    <a:pt x="920" y="169"/>
                    <a:pt x="923" y="168"/>
                  </a:cubicBezTo>
                  <a:cubicBezTo>
                    <a:pt x="923" y="168"/>
                    <a:pt x="923" y="168"/>
                    <a:pt x="924" y="168"/>
                  </a:cubicBezTo>
                  <a:cubicBezTo>
                    <a:pt x="925" y="163"/>
                    <a:pt x="921" y="161"/>
                    <a:pt x="917" y="159"/>
                  </a:cubicBezTo>
                  <a:cubicBezTo>
                    <a:pt x="916" y="159"/>
                    <a:pt x="916" y="159"/>
                    <a:pt x="915" y="159"/>
                  </a:cubicBezTo>
                  <a:cubicBezTo>
                    <a:pt x="914" y="157"/>
                    <a:pt x="914" y="157"/>
                    <a:pt x="916" y="158"/>
                  </a:cubicBezTo>
                  <a:cubicBezTo>
                    <a:pt x="917" y="158"/>
                    <a:pt x="917" y="159"/>
                    <a:pt x="918" y="159"/>
                  </a:cubicBezTo>
                  <a:cubicBezTo>
                    <a:pt x="919" y="159"/>
                    <a:pt x="922" y="159"/>
                    <a:pt x="922" y="158"/>
                  </a:cubicBezTo>
                  <a:cubicBezTo>
                    <a:pt x="923" y="156"/>
                    <a:pt x="922" y="155"/>
                    <a:pt x="921" y="154"/>
                  </a:cubicBezTo>
                  <a:cubicBezTo>
                    <a:pt x="920" y="152"/>
                    <a:pt x="917" y="148"/>
                    <a:pt x="916" y="148"/>
                  </a:cubicBezTo>
                  <a:cubicBezTo>
                    <a:pt x="914" y="148"/>
                    <a:pt x="909" y="150"/>
                    <a:pt x="909" y="150"/>
                  </a:cubicBezTo>
                  <a:cubicBezTo>
                    <a:pt x="908" y="148"/>
                    <a:pt x="906" y="149"/>
                    <a:pt x="904" y="149"/>
                  </a:cubicBezTo>
                  <a:cubicBezTo>
                    <a:pt x="902" y="149"/>
                    <a:pt x="905" y="149"/>
                    <a:pt x="905" y="149"/>
                  </a:cubicBezTo>
                  <a:cubicBezTo>
                    <a:pt x="906" y="149"/>
                    <a:pt x="907" y="148"/>
                    <a:pt x="908" y="148"/>
                  </a:cubicBezTo>
                  <a:cubicBezTo>
                    <a:pt x="910" y="147"/>
                    <a:pt x="913" y="148"/>
                    <a:pt x="914" y="147"/>
                  </a:cubicBezTo>
                  <a:cubicBezTo>
                    <a:pt x="916" y="144"/>
                    <a:pt x="911" y="141"/>
                    <a:pt x="909" y="139"/>
                  </a:cubicBezTo>
                  <a:cubicBezTo>
                    <a:pt x="906" y="138"/>
                    <a:pt x="904" y="138"/>
                    <a:pt x="902" y="137"/>
                  </a:cubicBezTo>
                  <a:cubicBezTo>
                    <a:pt x="901" y="136"/>
                    <a:pt x="897" y="139"/>
                    <a:pt x="899" y="137"/>
                  </a:cubicBezTo>
                  <a:cubicBezTo>
                    <a:pt x="899" y="136"/>
                    <a:pt x="899" y="136"/>
                    <a:pt x="899" y="135"/>
                  </a:cubicBezTo>
                  <a:cubicBezTo>
                    <a:pt x="898" y="135"/>
                    <a:pt x="896" y="133"/>
                    <a:pt x="896" y="133"/>
                  </a:cubicBezTo>
                  <a:cubicBezTo>
                    <a:pt x="896" y="132"/>
                    <a:pt x="897" y="132"/>
                    <a:pt x="898" y="131"/>
                  </a:cubicBezTo>
                  <a:cubicBezTo>
                    <a:pt x="898" y="131"/>
                    <a:pt x="898" y="131"/>
                    <a:pt x="898" y="131"/>
                  </a:cubicBezTo>
                  <a:cubicBezTo>
                    <a:pt x="897" y="129"/>
                    <a:pt x="894" y="126"/>
                    <a:pt x="891" y="125"/>
                  </a:cubicBezTo>
                  <a:cubicBezTo>
                    <a:pt x="891" y="125"/>
                    <a:pt x="890" y="124"/>
                    <a:pt x="890" y="124"/>
                  </a:cubicBezTo>
                  <a:cubicBezTo>
                    <a:pt x="889" y="123"/>
                    <a:pt x="887" y="121"/>
                    <a:pt x="886" y="121"/>
                  </a:cubicBezTo>
                  <a:cubicBezTo>
                    <a:pt x="883" y="121"/>
                    <a:pt x="881" y="125"/>
                    <a:pt x="878" y="122"/>
                  </a:cubicBezTo>
                  <a:cubicBezTo>
                    <a:pt x="877" y="121"/>
                    <a:pt x="878" y="120"/>
                    <a:pt x="878" y="118"/>
                  </a:cubicBezTo>
                  <a:cubicBezTo>
                    <a:pt x="877" y="117"/>
                    <a:pt x="870" y="120"/>
                    <a:pt x="873" y="118"/>
                  </a:cubicBezTo>
                  <a:cubicBezTo>
                    <a:pt x="874" y="117"/>
                    <a:pt x="874" y="114"/>
                    <a:pt x="873" y="113"/>
                  </a:cubicBezTo>
                  <a:cubicBezTo>
                    <a:pt x="873" y="112"/>
                    <a:pt x="869" y="112"/>
                    <a:pt x="870" y="111"/>
                  </a:cubicBezTo>
                  <a:cubicBezTo>
                    <a:pt x="874" y="106"/>
                    <a:pt x="861" y="103"/>
                    <a:pt x="860" y="102"/>
                  </a:cubicBezTo>
                  <a:cubicBezTo>
                    <a:pt x="858" y="100"/>
                    <a:pt x="857" y="100"/>
                    <a:pt x="855" y="100"/>
                  </a:cubicBezTo>
                  <a:cubicBezTo>
                    <a:pt x="853" y="100"/>
                    <a:pt x="851" y="99"/>
                    <a:pt x="849" y="99"/>
                  </a:cubicBezTo>
                  <a:cubicBezTo>
                    <a:pt x="848" y="99"/>
                    <a:pt x="845" y="100"/>
                    <a:pt x="844" y="100"/>
                  </a:cubicBezTo>
                  <a:cubicBezTo>
                    <a:pt x="842" y="100"/>
                    <a:pt x="841" y="101"/>
                    <a:pt x="840" y="102"/>
                  </a:cubicBezTo>
                  <a:cubicBezTo>
                    <a:pt x="836" y="106"/>
                    <a:pt x="839" y="102"/>
                    <a:pt x="837" y="101"/>
                  </a:cubicBezTo>
                  <a:cubicBezTo>
                    <a:pt x="835" y="100"/>
                    <a:pt x="831" y="101"/>
                    <a:pt x="830" y="101"/>
                  </a:cubicBezTo>
                  <a:cubicBezTo>
                    <a:pt x="829" y="101"/>
                    <a:pt x="825" y="103"/>
                    <a:pt x="827" y="100"/>
                  </a:cubicBezTo>
                  <a:cubicBezTo>
                    <a:pt x="827" y="99"/>
                    <a:pt x="827" y="99"/>
                    <a:pt x="827" y="98"/>
                  </a:cubicBezTo>
                  <a:cubicBezTo>
                    <a:pt x="826" y="96"/>
                    <a:pt x="830" y="96"/>
                    <a:pt x="831" y="95"/>
                  </a:cubicBezTo>
                  <a:cubicBezTo>
                    <a:pt x="832" y="95"/>
                    <a:pt x="832" y="95"/>
                    <a:pt x="832" y="95"/>
                  </a:cubicBezTo>
                  <a:cubicBezTo>
                    <a:pt x="831" y="93"/>
                    <a:pt x="831" y="94"/>
                    <a:pt x="830" y="93"/>
                  </a:cubicBezTo>
                  <a:cubicBezTo>
                    <a:pt x="830" y="93"/>
                    <a:pt x="832" y="91"/>
                    <a:pt x="833" y="90"/>
                  </a:cubicBezTo>
                  <a:cubicBezTo>
                    <a:pt x="833" y="89"/>
                    <a:pt x="833" y="89"/>
                    <a:pt x="832" y="88"/>
                  </a:cubicBezTo>
                  <a:cubicBezTo>
                    <a:pt x="829" y="85"/>
                    <a:pt x="832" y="85"/>
                    <a:pt x="833" y="83"/>
                  </a:cubicBezTo>
                  <a:cubicBezTo>
                    <a:pt x="835" y="80"/>
                    <a:pt x="827" y="79"/>
                    <a:pt x="822" y="80"/>
                  </a:cubicBezTo>
                  <a:cubicBezTo>
                    <a:pt x="821" y="79"/>
                    <a:pt x="820" y="78"/>
                    <a:pt x="818" y="78"/>
                  </a:cubicBezTo>
                  <a:cubicBezTo>
                    <a:pt x="817" y="78"/>
                    <a:pt x="815" y="78"/>
                    <a:pt x="814" y="79"/>
                  </a:cubicBezTo>
                  <a:cubicBezTo>
                    <a:pt x="812" y="80"/>
                    <a:pt x="811" y="79"/>
                    <a:pt x="809" y="79"/>
                  </a:cubicBezTo>
                  <a:cubicBezTo>
                    <a:pt x="808" y="78"/>
                    <a:pt x="803" y="77"/>
                    <a:pt x="802" y="78"/>
                  </a:cubicBezTo>
                  <a:cubicBezTo>
                    <a:pt x="801" y="80"/>
                    <a:pt x="798" y="83"/>
                    <a:pt x="797" y="83"/>
                  </a:cubicBezTo>
                  <a:cubicBezTo>
                    <a:pt x="796" y="83"/>
                    <a:pt x="795" y="83"/>
                    <a:pt x="793" y="83"/>
                  </a:cubicBezTo>
                  <a:cubicBezTo>
                    <a:pt x="791" y="85"/>
                    <a:pt x="789" y="90"/>
                    <a:pt x="793" y="90"/>
                  </a:cubicBezTo>
                  <a:cubicBezTo>
                    <a:pt x="793" y="90"/>
                    <a:pt x="796" y="90"/>
                    <a:pt x="796" y="90"/>
                  </a:cubicBezTo>
                  <a:cubicBezTo>
                    <a:pt x="796" y="90"/>
                    <a:pt x="794" y="92"/>
                    <a:pt x="794" y="93"/>
                  </a:cubicBezTo>
                  <a:cubicBezTo>
                    <a:pt x="794" y="93"/>
                    <a:pt x="795" y="96"/>
                    <a:pt x="795" y="96"/>
                  </a:cubicBezTo>
                  <a:cubicBezTo>
                    <a:pt x="793" y="95"/>
                    <a:pt x="792" y="92"/>
                    <a:pt x="789" y="92"/>
                  </a:cubicBezTo>
                  <a:cubicBezTo>
                    <a:pt x="788" y="92"/>
                    <a:pt x="784" y="92"/>
                    <a:pt x="783" y="94"/>
                  </a:cubicBezTo>
                  <a:cubicBezTo>
                    <a:pt x="783" y="95"/>
                    <a:pt x="783" y="98"/>
                    <a:pt x="784" y="99"/>
                  </a:cubicBezTo>
                  <a:cubicBezTo>
                    <a:pt x="785" y="100"/>
                    <a:pt x="788" y="103"/>
                    <a:pt x="787" y="104"/>
                  </a:cubicBezTo>
                  <a:cubicBezTo>
                    <a:pt x="786" y="104"/>
                    <a:pt x="786" y="105"/>
                    <a:pt x="786" y="105"/>
                  </a:cubicBezTo>
                  <a:cubicBezTo>
                    <a:pt x="785" y="107"/>
                    <a:pt x="782" y="109"/>
                    <a:pt x="782" y="111"/>
                  </a:cubicBezTo>
                  <a:cubicBezTo>
                    <a:pt x="782" y="110"/>
                    <a:pt x="781" y="108"/>
                    <a:pt x="780" y="108"/>
                  </a:cubicBezTo>
                  <a:cubicBezTo>
                    <a:pt x="778" y="108"/>
                    <a:pt x="776" y="108"/>
                    <a:pt x="773" y="108"/>
                  </a:cubicBezTo>
                  <a:cubicBezTo>
                    <a:pt x="776" y="107"/>
                    <a:pt x="774" y="107"/>
                    <a:pt x="778" y="107"/>
                  </a:cubicBezTo>
                  <a:cubicBezTo>
                    <a:pt x="780" y="107"/>
                    <a:pt x="783" y="107"/>
                    <a:pt x="785" y="105"/>
                  </a:cubicBezTo>
                  <a:cubicBezTo>
                    <a:pt x="785" y="105"/>
                    <a:pt x="785" y="105"/>
                    <a:pt x="785" y="104"/>
                  </a:cubicBezTo>
                  <a:cubicBezTo>
                    <a:pt x="784" y="102"/>
                    <a:pt x="781" y="99"/>
                    <a:pt x="779" y="98"/>
                  </a:cubicBezTo>
                  <a:cubicBezTo>
                    <a:pt x="775" y="97"/>
                    <a:pt x="782" y="90"/>
                    <a:pt x="783" y="89"/>
                  </a:cubicBezTo>
                  <a:cubicBezTo>
                    <a:pt x="785" y="88"/>
                    <a:pt x="782" y="87"/>
                    <a:pt x="785" y="84"/>
                  </a:cubicBezTo>
                  <a:cubicBezTo>
                    <a:pt x="788" y="83"/>
                    <a:pt x="790" y="82"/>
                    <a:pt x="793" y="80"/>
                  </a:cubicBezTo>
                  <a:cubicBezTo>
                    <a:pt x="795" y="79"/>
                    <a:pt x="798" y="77"/>
                    <a:pt x="801" y="77"/>
                  </a:cubicBezTo>
                  <a:cubicBezTo>
                    <a:pt x="803" y="76"/>
                    <a:pt x="807" y="76"/>
                    <a:pt x="806" y="73"/>
                  </a:cubicBezTo>
                  <a:cubicBezTo>
                    <a:pt x="806" y="73"/>
                    <a:pt x="806" y="73"/>
                    <a:pt x="806" y="73"/>
                  </a:cubicBezTo>
                  <a:cubicBezTo>
                    <a:pt x="805" y="73"/>
                    <a:pt x="803" y="72"/>
                    <a:pt x="802" y="72"/>
                  </a:cubicBezTo>
                  <a:cubicBezTo>
                    <a:pt x="799" y="72"/>
                    <a:pt x="796" y="71"/>
                    <a:pt x="794" y="70"/>
                  </a:cubicBezTo>
                  <a:cubicBezTo>
                    <a:pt x="790" y="70"/>
                    <a:pt x="786" y="70"/>
                    <a:pt x="783" y="71"/>
                  </a:cubicBezTo>
                  <a:cubicBezTo>
                    <a:pt x="780" y="71"/>
                    <a:pt x="778" y="71"/>
                    <a:pt x="776" y="72"/>
                  </a:cubicBezTo>
                  <a:cubicBezTo>
                    <a:pt x="774" y="72"/>
                    <a:pt x="772" y="74"/>
                    <a:pt x="770" y="74"/>
                  </a:cubicBezTo>
                  <a:cubicBezTo>
                    <a:pt x="766" y="76"/>
                    <a:pt x="764" y="78"/>
                    <a:pt x="761" y="80"/>
                  </a:cubicBezTo>
                  <a:cubicBezTo>
                    <a:pt x="754" y="85"/>
                    <a:pt x="749" y="90"/>
                    <a:pt x="746" y="97"/>
                  </a:cubicBezTo>
                  <a:cubicBezTo>
                    <a:pt x="744" y="102"/>
                    <a:pt x="758" y="103"/>
                    <a:pt x="760" y="104"/>
                  </a:cubicBezTo>
                  <a:cubicBezTo>
                    <a:pt x="760" y="104"/>
                    <a:pt x="761" y="105"/>
                    <a:pt x="761" y="105"/>
                  </a:cubicBezTo>
                  <a:cubicBezTo>
                    <a:pt x="761" y="105"/>
                    <a:pt x="760" y="105"/>
                    <a:pt x="760" y="105"/>
                  </a:cubicBezTo>
                  <a:cubicBezTo>
                    <a:pt x="757" y="106"/>
                    <a:pt x="754" y="106"/>
                    <a:pt x="751" y="104"/>
                  </a:cubicBezTo>
                  <a:cubicBezTo>
                    <a:pt x="750" y="103"/>
                    <a:pt x="747" y="103"/>
                    <a:pt x="747" y="103"/>
                  </a:cubicBezTo>
                  <a:cubicBezTo>
                    <a:pt x="744" y="103"/>
                    <a:pt x="744" y="104"/>
                    <a:pt x="744" y="106"/>
                  </a:cubicBezTo>
                  <a:cubicBezTo>
                    <a:pt x="744" y="107"/>
                    <a:pt x="744" y="109"/>
                    <a:pt x="744" y="110"/>
                  </a:cubicBezTo>
                  <a:cubicBezTo>
                    <a:pt x="745" y="112"/>
                    <a:pt x="748" y="113"/>
                    <a:pt x="749" y="115"/>
                  </a:cubicBezTo>
                  <a:cubicBezTo>
                    <a:pt x="750" y="118"/>
                    <a:pt x="754" y="117"/>
                    <a:pt x="757" y="118"/>
                  </a:cubicBezTo>
                  <a:cubicBezTo>
                    <a:pt x="760" y="119"/>
                    <a:pt x="763" y="121"/>
                    <a:pt x="764" y="122"/>
                  </a:cubicBezTo>
                  <a:cubicBezTo>
                    <a:pt x="765" y="123"/>
                    <a:pt x="765" y="123"/>
                    <a:pt x="766" y="123"/>
                  </a:cubicBezTo>
                  <a:cubicBezTo>
                    <a:pt x="768" y="123"/>
                    <a:pt x="770" y="122"/>
                    <a:pt x="772" y="123"/>
                  </a:cubicBezTo>
                  <a:cubicBezTo>
                    <a:pt x="773" y="124"/>
                    <a:pt x="774" y="123"/>
                    <a:pt x="774" y="123"/>
                  </a:cubicBezTo>
                  <a:cubicBezTo>
                    <a:pt x="775" y="123"/>
                    <a:pt x="779" y="121"/>
                    <a:pt x="776" y="124"/>
                  </a:cubicBezTo>
                  <a:cubicBezTo>
                    <a:pt x="775" y="124"/>
                    <a:pt x="775" y="124"/>
                    <a:pt x="775" y="125"/>
                  </a:cubicBezTo>
                  <a:cubicBezTo>
                    <a:pt x="775" y="125"/>
                    <a:pt x="775" y="125"/>
                    <a:pt x="775" y="126"/>
                  </a:cubicBezTo>
                  <a:cubicBezTo>
                    <a:pt x="778" y="128"/>
                    <a:pt x="782" y="125"/>
                    <a:pt x="785" y="128"/>
                  </a:cubicBezTo>
                  <a:cubicBezTo>
                    <a:pt x="786" y="129"/>
                    <a:pt x="788" y="128"/>
                    <a:pt x="789" y="128"/>
                  </a:cubicBezTo>
                  <a:cubicBezTo>
                    <a:pt x="789" y="128"/>
                    <a:pt x="789" y="128"/>
                    <a:pt x="789" y="128"/>
                  </a:cubicBezTo>
                  <a:cubicBezTo>
                    <a:pt x="793" y="128"/>
                    <a:pt x="793" y="129"/>
                    <a:pt x="795" y="130"/>
                  </a:cubicBezTo>
                  <a:cubicBezTo>
                    <a:pt x="798" y="131"/>
                    <a:pt x="800" y="131"/>
                    <a:pt x="802" y="132"/>
                  </a:cubicBezTo>
                  <a:cubicBezTo>
                    <a:pt x="803" y="133"/>
                    <a:pt x="805" y="133"/>
                    <a:pt x="807" y="133"/>
                  </a:cubicBezTo>
                  <a:cubicBezTo>
                    <a:pt x="807" y="133"/>
                    <a:pt x="807" y="133"/>
                    <a:pt x="807" y="133"/>
                  </a:cubicBezTo>
                  <a:cubicBezTo>
                    <a:pt x="809" y="127"/>
                    <a:pt x="815" y="134"/>
                    <a:pt x="818" y="135"/>
                  </a:cubicBezTo>
                  <a:cubicBezTo>
                    <a:pt x="821" y="135"/>
                    <a:pt x="825" y="136"/>
                    <a:pt x="828" y="135"/>
                  </a:cubicBezTo>
                  <a:cubicBezTo>
                    <a:pt x="830" y="133"/>
                    <a:pt x="827" y="129"/>
                    <a:pt x="826" y="128"/>
                  </a:cubicBezTo>
                  <a:cubicBezTo>
                    <a:pt x="825" y="127"/>
                    <a:pt x="820" y="125"/>
                    <a:pt x="824" y="124"/>
                  </a:cubicBezTo>
                  <a:cubicBezTo>
                    <a:pt x="825" y="123"/>
                    <a:pt x="827" y="122"/>
                    <a:pt x="827" y="125"/>
                  </a:cubicBezTo>
                  <a:cubicBezTo>
                    <a:pt x="827" y="127"/>
                    <a:pt x="829" y="130"/>
                    <a:pt x="831" y="131"/>
                  </a:cubicBezTo>
                  <a:cubicBezTo>
                    <a:pt x="832" y="131"/>
                    <a:pt x="837" y="131"/>
                    <a:pt x="836" y="133"/>
                  </a:cubicBezTo>
                  <a:cubicBezTo>
                    <a:pt x="836" y="133"/>
                    <a:pt x="832" y="137"/>
                    <a:pt x="833" y="139"/>
                  </a:cubicBezTo>
                  <a:cubicBezTo>
                    <a:pt x="833" y="139"/>
                    <a:pt x="833" y="140"/>
                    <a:pt x="834" y="140"/>
                  </a:cubicBezTo>
                  <a:cubicBezTo>
                    <a:pt x="837" y="141"/>
                    <a:pt x="836" y="142"/>
                    <a:pt x="838" y="144"/>
                  </a:cubicBezTo>
                  <a:cubicBezTo>
                    <a:pt x="838" y="144"/>
                    <a:pt x="840" y="144"/>
                    <a:pt x="840" y="144"/>
                  </a:cubicBezTo>
                  <a:cubicBezTo>
                    <a:pt x="840" y="145"/>
                    <a:pt x="842" y="146"/>
                    <a:pt x="842" y="147"/>
                  </a:cubicBezTo>
                  <a:cubicBezTo>
                    <a:pt x="843" y="149"/>
                    <a:pt x="845" y="149"/>
                    <a:pt x="847" y="150"/>
                  </a:cubicBezTo>
                  <a:cubicBezTo>
                    <a:pt x="846" y="150"/>
                    <a:pt x="845" y="151"/>
                    <a:pt x="845" y="151"/>
                  </a:cubicBezTo>
                  <a:cubicBezTo>
                    <a:pt x="843" y="152"/>
                    <a:pt x="841" y="152"/>
                    <a:pt x="839" y="152"/>
                  </a:cubicBezTo>
                  <a:cubicBezTo>
                    <a:pt x="837" y="152"/>
                    <a:pt x="837" y="154"/>
                    <a:pt x="838" y="155"/>
                  </a:cubicBezTo>
                  <a:cubicBezTo>
                    <a:pt x="838" y="157"/>
                    <a:pt x="851" y="156"/>
                    <a:pt x="850" y="157"/>
                  </a:cubicBezTo>
                  <a:cubicBezTo>
                    <a:pt x="850" y="158"/>
                    <a:pt x="851" y="159"/>
                    <a:pt x="851" y="159"/>
                  </a:cubicBezTo>
                  <a:cubicBezTo>
                    <a:pt x="853" y="159"/>
                    <a:pt x="851" y="161"/>
                    <a:pt x="852" y="162"/>
                  </a:cubicBezTo>
                  <a:cubicBezTo>
                    <a:pt x="854" y="163"/>
                    <a:pt x="855" y="163"/>
                    <a:pt x="857" y="163"/>
                  </a:cubicBezTo>
                  <a:cubicBezTo>
                    <a:pt x="857" y="162"/>
                    <a:pt x="857" y="162"/>
                    <a:pt x="858" y="162"/>
                  </a:cubicBezTo>
                  <a:cubicBezTo>
                    <a:pt x="860" y="163"/>
                    <a:pt x="859" y="165"/>
                    <a:pt x="859" y="167"/>
                  </a:cubicBezTo>
                  <a:cubicBezTo>
                    <a:pt x="859" y="167"/>
                    <a:pt x="859" y="167"/>
                    <a:pt x="860" y="167"/>
                  </a:cubicBezTo>
                  <a:cubicBezTo>
                    <a:pt x="861" y="168"/>
                    <a:pt x="863" y="168"/>
                    <a:pt x="864" y="169"/>
                  </a:cubicBezTo>
                  <a:cubicBezTo>
                    <a:pt x="864" y="170"/>
                    <a:pt x="865" y="170"/>
                    <a:pt x="865" y="170"/>
                  </a:cubicBezTo>
                  <a:cubicBezTo>
                    <a:pt x="870" y="171"/>
                    <a:pt x="865" y="172"/>
                    <a:pt x="866" y="174"/>
                  </a:cubicBezTo>
                  <a:cubicBezTo>
                    <a:pt x="866" y="175"/>
                    <a:pt x="865" y="177"/>
                    <a:pt x="867" y="179"/>
                  </a:cubicBezTo>
                  <a:cubicBezTo>
                    <a:pt x="868" y="179"/>
                    <a:pt x="868" y="180"/>
                    <a:pt x="869" y="180"/>
                  </a:cubicBezTo>
                  <a:cubicBezTo>
                    <a:pt x="870" y="179"/>
                    <a:pt x="871" y="178"/>
                    <a:pt x="872" y="179"/>
                  </a:cubicBezTo>
                  <a:cubicBezTo>
                    <a:pt x="874" y="180"/>
                    <a:pt x="874" y="181"/>
                    <a:pt x="872" y="182"/>
                  </a:cubicBezTo>
                  <a:cubicBezTo>
                    <a:pt x="871" y="182"/>
                    <a:pt x="871" y="182"/>
                    <a:pt x="871" y="181"/>
                  </a:cubicBezTo>
                  <a:cubicBezTo>
                    <a:pt x="870" y="181"/>
                    <a:pt x="869" y="181"/>
                    <a:pt x="868" y="180"/>
                  </a:cubicBezTo>
                  <a:cubicBezTo>
                    <a:pt x="866" y="180"/>
                    <a:pt x="865" y="183"/>
                    <a:pt x="866" y="184"/>
                  </a:cubicBezTo>
                  <a:cubicBezTo>
                    <a:pt x="866" y="185"/>
                    <a:pt x="869" y="185"/>
                    <a:pt x="864" y="185"/>
                  </a:cubicBezTo>
                  <a:cubicBezTo>
                    <a:pt x="863" y="184"/>
                    <a:pt x="862" y="184"/>
                    <a:pt x="861" y="185"/>
                  </a:cubicBezTo>
                  <a:cubicBezTo>
                    <a:pt x="859" y="186"/>
                    <a:pt x="856" y="187"/>
                    <a:pt x="855" y="189"/>
                  </a:cubicBezTo>
                  <a:cubicBezTo>
                    <a:pt x="855" y="189"/>
                    <a:pt x="855" y="189"/>
                    <a:pt x="855" y="190"/>
                  </a:cubicBezTo>
                  <a:cubicBezTo>
                    <a:pt x="857" y="192"/>
                    <a:pt x="861" y="192"/>
                    <a:pt x="863" y="192"/>
                  </a:cubicBezTo>
                  <a:cubicBezTo>
                    <a:pt x="866" y="193"/>
                    <a:pt x="869" y="195"/>
                    <a:pt x="872" y="194"/>
                  </a:cubicBezTo>
                  <a:cubicBezTo>
                    <a:pt x="873" y="192"/>
                    <a:pt x="873" y="193"/>
                    <a:pt x="874" y="192"/>
                  </a:cubicBezTo>
                  <a:cubicBezTo>
                    <a:pt x="874" y="191"/>
                    <a:pt x="874" y="191"/>
                    <a:pt x="874" y="191"/>
                  </a:cubicBezTo>
                  <a:cubicBezTo>
                    <a:pt x="874" y="188"/>
                    <a:pt x="878" y="191"/>
                    <a:pt x="877" y="193"/>
                  </a:cubicBezTo>
                  <a:cubicBezTo>
                    <a:pt x="877" y="195"/>
                    <a:pt x="878" y="196"/>
                    <a:pt x="880" y="197"/>
                  </a:cubicBezTo>
                  <a:cubicBezTo>
                    <a:pt x="882" y="198"/>
                    <a:pt x="884" y="197"/>
                    <a:pt x="886" y="200"/>
                  </a:cubicBezTo>
                  <a:cubicBezTo>
                    <a:pt x="887" y="200"/>
                    <a:pt x="888" y="200"/>
                    <a:pt x="887" y="201"/>
                  </a:cubicBezTo>
                  <a:cubicBezTo>
                    <a:pt x="886" y="202"/>
                    <a:pt x="884" y="204"/>
                    <a:pt x="883" y="203"/>
                  </a:cubicBezTo>
                  <a:cubicBezTo>
                    <a:pt x="883" y="202"/>
                    <a:pt x="882" y="202"/>
                    <a:pt x="882" y="202"/>
                  </a:cubicBezTo>
                  <a:cubicBezTo>
                    <a:pt x="879" y="202"/>
                    <a:pt x="879" y="203"/>
                    <a:pt x="876" y="201"/>
                  </a:cubicBezTo>
                  <a:cubicBezTo>
                    <a:pt x="875" y="200"/>
                    <a:pt x="871" y="204"/>
                    <a:pt x="872" y="204"/>
                  </a:cubicBezTo>
                  <a:cubicBezTo>
                    <a:pt x="871" y="205"/>
                    <a:pt x="870" y="205"/>
                    <a:pt x="869" y="206"/>
                  </a:cubicBezTo>
                  <a:cubicBezTo>
                    <a:pt x="869" y="205"/>
                    <a:pt x="869" y="205"/>
                    <a:pt x="869" y="205"/>
                  </a:cubicBezTo>
                  <a:cubicBezTo>
                    <a:pt x="870" y="203"/>
                    <a:pt x="872" y="201"/>
                    <a:pt x="872" y="200"/>
                  </a:cubicBezTo>
                  <a:cubicBezTo>
                    <a:pt x="874" y="194"/>
                    <a:pt x="864" y="193"/>
                    <a:pt x="861" y="193"/>
                  </a:cubicBezTo>
                  <a:cubicBezTo>
                    <a:pt x="857" y="192"/>
                    <a:pt x="855" y="190"/>
                    <a:pt x="852" y="192"/>
                  </a:cubicBezTo>
                  <a:cubicBezTo>
                    <a:pt x="848" y="194"/>
                    <a:pt x="844" y="194"/>
                    <a:pt x="841" y="198"/>
                  </a:cubicBezTo>
                  <a:cubicBezTo>
                    <a:pt x="841" y="198"/>
                    <a:pt x="842" y="201"/>
                    <a:pt x="843" y="201"/>
                  </a:cubicBezTo>
                  <a:cubicBezTo>
                    <a:pt x="844" y="202"/>
                    <a:pt x="845" y="206"/>
                    <a:pt x="846" y="209"/>
                  </a:cubicBezTo>
                  <a:cubicBezTo>
                    <a:pt x="844" y="209"/>
                    <a:pt x="843" y="208"/>
                    <a:pt x="841" y="207"/>
                  </a:cubicBezTo>
                  <a:cubicBezTo>
                    <a:pt x="840" y="206"/>
                    <a:pt x="839" y="207"/>
                    <a:pt x="838" y="208"/>
                  </a:cubicBezTo>
                  <a:cubicBezTo>
                    <a:pt x="833" y="210"/>
                    <a:pt x="836" y="208"/>
                    <a:pt x="834" y="207"/>
                  </a:cubicBezTo>
                  <a:cubicBezTo>
                    <a:pt x="833" y="206"/>
                    <a:pt x="831" y="208"/>
                    <a:pt x="830" y="208"/>
                  </a:cubicBezTo>
                  <a:cubicBezTo>
                    <a:pt x="828" y="209"/>
                    <a:pt x="818" y="206"/>
                    <a:pt x="819" y="206"/>
                  </a:cubicBezTo>
                  <a:cubicBezTo>
                    <a:pt x="817" y="205"/>
                    <a:pt x="816" y="205"/>
                    <a:pt x="814" y="204"/>
                  </a:cubicBezTo>
                  <a:cubicBezTo>
                    <a:pt x="813" y="204"/>
                    <a:pt x="812" y="202"/>
                    <a:pt x="811" y="202"/>
                  </a:cubicBezTo>
                  <a:cubicBezTo>
                    <a:pt x="809" y="202"/>
                    <a:pt x="806" y="203"/>
                    <a:pt x="808" y="206"/>
                  </a:cubicBezTo>
                  <a:cubicBezTo>
                    <a:pt x="808" y="207"/>
                    <a:pt x="802" y="207"/>
                    <a:pt x="802" y="208"/>
                  </a:cubicBezTo>
                  <a:cubicBezTo>
                    <a:pt x="801" y="208"/>
                    <a:pt x="800" y="210"/>
                    <a:pt x="800" y="211"/>
                  </a:cubicBezTo>
                  <a:cubicBezTo>
                    <a:pt x="797" y="213"/>
                    <a:pt x="798" y="217"/>
                    <a:pt x="801" y="219"/>
                  </a:cubicBezTo>
                  <a:cubicBezTo>
                    <a:pt x="805" y="222"/>
                    <a:pt x="807" y="223"/>
                    <a:pt x="812" y="222"/>
                  </a:cubicBezTo>
                  <a:cubicBezTo>
                    <a:pt x="813" y="222"/>
                    <a:pt x="813" y="222"/>
                    <a:pt x="814" y="222"/>
                  </a:cubicBezTo>
                  <a:cubicBezTo>
                    <a:pt x="816" y="221"/>
                    <a:pt x="818" y="222"/>
                    <a:pt x="820" y="222"/>
                  </a:cubicBezTo>
                  <a:cubicBezTo>
                    <a:pt x="821" y="221"/>
                    <a:pt x="821" y="221"/>
                    <a:pt x="821" y="221"/>
                  </a:cubicBezTo>
                  <a:cubicBezTo>
                    <a:pt x="824" y="222"/>
                    <a:pt x="826" y="223"/>
                    <a:pt x="829" y="224"/>
                  </a:cubicBezTo>
                  <a:cubicBezTo>
                    <a:pt x="832" y="224"/>
                    <a:pt x="834" y="221"/>
                    <a:pt x="838" y="223"/>
                  </a:cubicBezTo>
                  <a:cubicBezTo>
                    <a:pt x="839" y="224"/>
                    <a:pt x="842" y="223"/>
                    <a:pt x="842" y="225"/>
                  </a:cubicBezTo>
                  <a:cubicBezTo>
                    <a:pt x="841" y="227"/>
                    <a:pt x="842" y="228"/>
                    <a:pt x="844" y="229"/>
                  </a:cubicBezTo>
                  <a:cubicBezTo>
                    <a:pt x="846" y="232"/>
                    <a:pt x="846" y="236"/>
                    <a:pt x="849" y="238"/>
                  </a:cubicBezTo>
                  <a:cubicBezTo>
                    <a:pt x="849" y="238"/>
                    <a:pt x="850" y="238"/>
                    <a:pt x="850" y="238"/>
                  </a:cubicBezTo>
                  <a:cubicBezTo>
                    <a:pt x="852" y="237"/>
                    <a:pt x="855" y="239"/>
                    <a:pt x="857" y="240"/>
                  </a:cubicBezTo>
                  <a:cubicBezTo>
                    <a:pt x="855" y="239"/>
                    <a:pt x="851" y="241"/>
                    <a:pt x="850" y="243"/>
                  </a:cubicBezTo>
                  <a:cubicBezTo>
                    <a:pt x="849" y="244"/>
                    <a:pt x="853" y="247"/>
                    <a:pt x="854" y="247"/>
                  </a:cubicBezTo>
                  <a:cubicBezTo>
                    <a:pt x="856" y="248"/>
                    <a:pt x="859" y="249"/>
                    <a:pt x="861" y="251"/>
                  </a:cubicBezTo>
                  <a:cubicBezTo>
                    <a:pt x="862" y="252"/>
                    <a:pt x="863" y="253"/>
                    <a:pt x="864" y="254"/>
                  </a:cubicBezTo>
                  <a:cubicBezTo>
                    <a:pt x="868" y="257"/>
                    <a:pt x="872" y="259"/>
                    <a:pt x="875" y="262"/>
                  </a:cubicBezTo>
                  <a:cubicBezTo>
                    <a:pt x="876" y="263"/>
                    <a:pt x="877" y="265"/>
                    <a:pt x="879" y="265"/>
                  </a:cubicBezTo>
                  <a:cubicBezTo>
                    <a:pt x="882" y="266"/>
                    <a:pt x="884" y="267"/>
                    <a:pt x="887" y="268"/>
                  </a:cubicBezTo>
                  <a:cubicBezTo>
                    <a:pt x="891" y="271"/>
                    <a:pt x="895" y="272"/>
                    <a:pt x="899" y="275"/>
                  </a:cubicBezTo>
                  <a:cubicBezTo>
                    <a:pt x="900" y="277"/>
                    <a:pt x="902" y="277"/>
                    <a:pt x="904" y="276"/>
                  </a:cubicBezTo>
                  <a:cubicBezTo>
                    <a:pt x="905" y="274"/>
                    <a:pt x="905" y="272"/>
                    <a:pt x="903" y="270"/>
                  </a:cubicBezTo>
                  <a:cubicBezTo>
                    <a:pt x="901" y="267"/>
                    <a:pt x="900" y="264"/>
                    <a:pt x="897" y="262"/>
                  </a:cubicBezTo>
                  <a:cubicBezTo>
                    <a:pt x="893" y="260"/>
                    <a:pt x="892" y="255"/>
                    <a:pt x="889" y="253"/>
                  </a:cubicBezTo>
                  <a:cubicBezTo>
                    <a:pt x="886" y="251"/>
                    <a:pt x="887" y="250"/>
                    <a:pt x="886" y="248"/>
                  </a:cubicBezTo>
                  <a:cubicBezTo>
                    <a:pt x="885" y="247"/>
                    <a:pt x="885" y="247"/>
                    <a:pt x="884" y="246"/>
                  </a:cubicBezTo>
                  <a:cubicBezTo>
                    <a:pt x="883" y="245"/>
                    <a:pt x="882" y="244"/>
                    <a:pt x="882" y="242"/>
                  </a:cubicBezTo>
                  <a:cubicBezTo>
                    <a:pt x="884" y="243"/>
                    <a:pt x="885" y="243"/>
                    <a:pt x="886" y="245"/>
                  </a:cubicBezTo>
                  <a:cubicBezTo>
                    <a:pt x="887" y="245"/>
                    <a:pt x="887" y="246"/>
                    <a:pt x="888" y="246"/>
                  </a:cubicBezTo>
                  <a:cubicBezTo>
                    <a:pt x="891" y="246"/>
                    <a:pt x="893" y="250"/>
                    <a:pt x="895" y="252"/>
                  </a:cubicBezTo>
                  <a:cubicBezTo>
                    <a:pt x="896" y="254"/>
                    <a:pt x="898" y="253"/>
                    <a:pt x="899" y="256"/>
                  </a:cubicBezTo>
                  <a:cubicBezTo>
                    <a:pt x="899" y="257"/>
                    <a:pt x="900" y="258"/>
                    <a:pt x="900" y="258"/>
                  </a:cubicBezTo>
                  <a:cubicBezTo>
                    <a:pt x="901" y="259"/>
                    <a:pt x="902" y="257"/>
                    <a:pt x="904" y="258"/>
                  </a:cubicBezTo>
                  <a:cubicBezTo>
                    <a:pt x="904" y="259"/>
                    <a:pt x="907" y="260"/>
                    <a:pt x="908" y="261"/>
                  </a:cubicBezTo>
                  <a:cubicBezTo>
                    <a:pt x="909" y="262"/>
                    <a:pt x="909" y="264"/>
                    <a:pt x="910" y="266"/>
                  </a:cubicBezTo>
                  <a:cubicBezTo>
                    <a:pt x="911" y="267"/>
                    <a:pt x="912" y="269"/>
                    <a:pt x="913" y="268"/>
                  </a:cubicBezTo>
                  <a:cubicBezTo>
                    <a:pt x="915" y="267"/>
                    <a:pt x="915" y="266"/>
                    <a:pt x="915" y="264"/>
                  </a:cubicBezTo>
                  <a:cubicBezTo>
                    <a:pt x="914" y="262"/>
                    <a:pt x="916" y="264"/>
                    <a:pt x="916" y="264"/>
                  </a:cubicBezTo>
                  <a:cubicBezTo>
                    <a:pt x="918" y="264"/>
                    <a:pt x="917" y="264"/>
                    <a:pt x="918" y="264"/>
                  </a:cubicBezTo>
                  <a:cubicBezTo>
                    <a:pt x="919" y="264"/>
                    <a:pt x="919" y="263"/>
                    <a:pt x="919" y="263"/>
                  </a:cubicBezTo>
                  <a:cubicBezTo>
                    <a:pt x="919" y="261"/>
                    <a:pt x="918" y="260"/>
                    <a:pt x="917" y="258"/>
                  </a:cubicBezTo>
                  <a:cubicBezTo>
                    <a:pt x="917" y="257"/>
                    <a:pt x="916" y="256"/>
                    <a:pt x="915" y="255"/>
                  </a:cubicBezTo>
                  <a:cubicBezTo>
                    <a:pt x="916" y="256"/>
                    <a:pt x="917" y="256"/>
                    <a:pt x="917" y="256"/>
                  </a:cubicBezTo>
                  <a:cubicBezTo>
                    <a:pt x="918" y="256"/>
                    <a:pt x="918" y="257"/>
                    <a:pt x="918" y="257"/>
                  </a:cubicBezTo>
                  <a:cubicBezTo>
                    <a:pt x="920" y="259"/>
                    <a:pt x="921" y="257"/>
                    <a:pt x="922" y="255"/>
                  </a:cubicBezTo>
                  <a:cubicBezTo>
                    <a:pt x="922" y="254"/>
                    <a:pt x="921" y="251"/>
                    <a:pt x="921" y="249"/>
                  </a:cubicBezTo>
                  <a:cubicBezTo>
                    <a:pt x="921" y="248"/>
                    <a:pt x="918" y="244"/>
                    <a:pt x="918" y="243"/>
                  </a:cubicBezTo>
                  <a:cubicBezTo>
                    <a:pt x="918" y="240"/>
                    <a:pt x="917" y="239"/>
                    <a:pt x="916" y="236"/>
                  </a:cubicBezTo>
                  <a:cubicBezTo>
                    <a:pt x="915" y="234"/>
                    <a:pt x="911" y="233"/>
                    <a:pt x="910" y="231"/>
                  </a:cubicBezTo>
                  <a:cubicBezTo>
                    <a:pt x="909" y="230"/>
                    <a:pt x="909" y="230"/>
                    <a:pt x="908" y="230"/>
                  </a:cubicBezTo>
                  <a:cubicBezTo>
                    <a:pt x="908" y="230"/>
                    <a:pt x="907" y="230"/>
                    <a:pt x="907" y="230"/>
                  </a:cubicBezTo>
                  <a:cubicBezTo>
                    <a:pt x="907" y="231"/>
                    <a:pt x="905" y="227"/>
                    <a:pt x="905" y="227"/>
                  </a:cubicBezTo>
                  <a:cubicBezTo>
                    <a:pt x="904" y="224"/>
                    <a:pt x="904" y="222"/>
                    <a:pt x="903" y="220"/>
                  </a:cubicBezTo>
                  <a:cubicBezTo>
                    <a:pt x="903" y="219"/>
                    <a:pt x="902" y="218"/>
                    <a:pt x="902" y="218"/>
                  </a:cubicBezTo>
                  <a:cubicBezTo>
                    <a:pt x="898" y="218"/>
                    <a:pt x="901" y="216"/>
                    <a:pt x="900" y="214"/>
                  </a:cubicBezTo>
                  <a:cubicBezTo>
                    <a:pt x="899" y="213"/>
                    <a:pt x="897" y="214"/>
                    <a:pt x="898" y="212"/>
                  </a:cubicBezTo>
                  <a:cubicBezTo>
                    <a:pt x="898" y="211"/>
                    <a:pt x="893" y="208"/>
                    <a:pt x="892" y="206"/>
                  </a:cubicBezTo>
                  <a:cubicBezTo>
                    <a:pt x="892" y="206"/>
                    <a:pt x="892" y="206"/>
                    <a:pt x="892" y="206"/>
                  </a:cubicBezTo>
                  <a:cubicBezTo>
                    <a:pt x="893" y="207"/>
                    <a:pt x="893" y="207"/>
                    <a:pt x="893" y="207"/>
                  </a:cubicBezTo>
                  <a:cubicBezTo>
                    <a:pt x="897" y="208"/>
                    <a:pt x="904" y="214"/>
                    <a:pt x="906" y="212"/>
                  </a:cubicBezTo>
                  <a:cubicBezTo>
                    <a:pt x="907" y="212"/>
                    <a:pt x="907" y="211"/>
                    <a:pt x="907" y="210"/>
                  </a:cubicBezTo>
                  <a:cubicBezTo>
                    <a:pt x="907" y="210"/>
                    <a:pt x="902" y="205"/>
                    <a:pt x="904" y="205"/>
                  </a:cubicBezTo>
                  <a:cubicBezTo>
                    <a:pt x="905" y="205"/>
                    <a:pt x="905" y="205"/>
                    <a:pt x="906" y="205"/>
                  </a:cubicBezTo>
                  <a:cubicBezTo>
                    <a:pt x="907" y="204"/>
                    <a:pt x="913" y="211"/>
                    <a:pt x="914" y="212"/>
                  </a:cubicBezTo>
                  <a:cubicBezTo>
                    <a:pt x="916" y="212"/>
                    <a:pt x="921" y="209"/>
                    <a:pt x="918" y="212"/>
                  </a:cubicBezTo>
                  <a:cubicBezTo>
                    <a:pt x="917" y="213"/>
                    <a:pt x="915" y="214"/>
                    <a:pt x="916" y="215"/>
                  </a:cubicBezTo>
                  <a:cubicBezTo>
                    <a:pt x="917" y="216"/>
                    <a:pt x="920" y="215"/>
                    <a:pt x="921" y="215"/>
                  </a:cubicBezTo>
                  <a:cubicBezTo>
                    <a:pt x="922" y="215"/>
                    <a:pt x="923" y="214"/>
                    <a:pt x="924" y="214"/>
                  </a:cubicBezTo>
                  <a:cubicBezTo>
                    <a:pt x="925" y="213"/>
                    <a:pt x="926" y="212"/>
                    <a:pt x="927" y="212"/>
                  </a:cubicBezTo>
                  <a:cubicBezTo>
                    <a:pt x="927" y="212"/>
                    <a:pt x="927" y="212"/>
                    <a:pt x="927" y="212"/>
                  </a:cubicBezTo>
                  <a:cubicBezTo>
                    <a:pt x="926" y="213"/>
                    <a:pt x="925" y="213"/>
                    <a:pt x="924" y="214"/>
                  </a:cubicBezTo>
                  <a:cubicBezTo>
                    <a:pt x="923" y="215"/>
                    <a:pt x="919" y="215"/>
                    <a:pt x="919" y="218"/>
                  </a:cubicBezTo>
                  <a:cubicBezTo>
                    <a:pt x="919" y="219"/>
                    <a:pt x="919" y="220"/>
                    <a:pt x="919" y="222"/>
                  </a:cubicBezTo>
                  <a:cubicBezTo>
                    <a:pt x="919" y="223"/>
                    <a:pt x="923" y="226"/>
                    <a:pt x="922" y="226"/>
                  </a:cubicBezTo>
                  <a:cubicBezTo>
                    <a:pt x="923" y="228"/>
                    <a:pt x="926" y="228"/>
                    <a:pt x="928" y="230"/>
                  </a:cubicBezTo>
                  <a:cubicBezTo>
                    <a:pt x="930" y="231"/>
                    <a:pt x="931" y="235"/>
                    <a:pt x="934" y="235"/>
                  </a:cubicBezTo>
                  <a:cubicBezTo>
                    <a:pt x="935" y="235"/>
                    <a:pt x="936" y="234"/>
                    <a:pt x="936" y="232"/>
                  </a:cubicBezTo>
                  <a:cubicBezTo>
                    <a:pt x="937" y="230"/>
                    <a:pt x="934" y="225"/>
                    <a:pt x="936" y="223"/>
                  </a:cubicBezTo>
                  <a:cubicBezTo>
                    <a:pt x="938" y="225"/>
                    <a:pt x="940" y="226"/>
                    <a:pt x="944" y="226"/>
                  </a:cubicBezTo>
                  <a:cubicBezTo>
                    <a:pt x="944" y="226"/>
                    <a:pt x="944" y="225"/>
                    <a:pt x="944" y="225"/>
                  </a:cubicBezTo>
                  <a:cubicBezTo>
                    <a:pt x="945" y="223"/>
                    <a:pt x="943" y="221"/>
                    <a:pt x="946" y="221"/>
                  </a:cubicBezTo>
                  <a:cubicBezTo>
                    <a:pt x="948" y="221"/>
                    <a:pt x="950" y="222"/>
                    <a:pt x="950" y="220"/>
                  </a:cubicBezTo>
                  <a:cubicBezTo>
                    <a:pt x="951" y="220"/>
                    <a:pt x="951" y="220"/>
                    <a:pt x="950" y="220"/>
                  </a:cubicBezTo>
                  <a:cubicBezTo>
                    <a:pt x="950" y="219"/>
                    <a:pt x="950" y="219"/>
                    <a:pt x="950" y="219"/>
                  </a:cubicBezTo>
                  <a:cubicBezTo>
                    <a:pt x="948" y="217"/>
                    <a:pt x="952" y="218"/>
                    <a:pt x="953" y="218"/>
                  </a:cubicBezTo>
                  <a:cubicBezTo>
                    <a:pt x="954" y="218"/>
                    <a:pt x="955" y="218"/>
                    <a:pt x="956" y="217"/>
                  </a:cubicBezTo>
                  <a:cubicBezTo>
                    <a:pt x="956" y="217"/>
                    <a:pt x="956" y="217"/>
                    <a:pt x="956" y="217"/>
                  </a:cubicBezTo>
                  <a:cubicBezTo>
                    <a:pt x="953" y="213"/>
                    <a:pt x="959" y="216"/>
                    <a:pt x="958" y="212"/>
                  </a:cubicBezTo>
                  <a:close/>
                  <a:moveTo>
                    <a:pt x="661" y="8"/>
                  </a:moveTo>
                  <a:cubicBezTo>
                    <a:pt x="661" y="8"/>
                    <a:pt x="661" y="8"/>
                    <a:pt x="662" y="8"/>
                  </a:cubicBezTo>
                  <a:cubicBezTo>
                    <a:pt x="665" y="9"/>
                    <a:pt x="666" y="10"/>
                    <a:pt x="669" y="10"/>
                  </a:cubicBezTo>
                  <a:cubicBezTo>
                    <a:pt x="674" y="9"/>
                    <a:pt x="680" y="11"/>
                    <a:pt x="684" y="8"/>
                  </a:cubicBezTo>
                  <a:cubicBezTo>
                    <a:pt x="684" y="8"/>
                    <a:pt x="684" y="8"/>
                    <a:pt x="684" y="8"/>
                  </a:cubicBezTo>
                  <a:cubicBezTo>
                    <a:pt x="684" y="7"/>
                    <a:pt x="688" y="7"/>
                    <a:pt x="690" y="7"/>
                  </a:cubicBezTo>
                  <a:cubicBezTo>
                    <a:pt x="690" y="7"/>
                    <a:pt x="691" y="7"/>
                    <a:pt x="691" y="7"/>
                  </a:cubicBezTo>
                  <a:cubicBezTo>
                    <a:pt x="691" y="7"/>
                    <a:pt x="691" y="7"/>
                    <a:pt x="691" y="7"/>
                  </a:cubicBezTo>
                  <a:cubicBezTo>
                    <a:pt x="691" y="7"/>
                    <a:pt x="691" y="7"/>
                    <a:pt x="691" y="7"/>
                  </a:cubicBezTo>
                  <a:cubicBezTo>
                    <a:pt x="692" y="7"/>
                    <a:pt x="692" y="7"/>
                    <a:pt x="692" y="7"/>
                  </a:cubicBezTo>
                  <a:cubicBezTo>
                    <a:pt x="692" y="7"/>
                    <a:pt x="692" y="7"/>
                    <a:pt x="692" y="6"/>
                  </a:cubicBezTo>
                  <a:cubicBezTo>
                    <a:pt x="692" y="3"/>
                    <a:pt x="680" y="4"/>
                    <a:pt x="678" y="4"/>
                  </a:cubicBezTo>
                  <a:cubicBezTo>
                    <a:pt x="675" y="4"/>
                    <a:pt x="662" y="2"/>
                    <a:pt x="661" y="8"/>
                  </a:cubicBezTo>
                  <a:close/>
                  <a:moveTo>
                    <a:pt x="824" y="172"/>
                  </a:moveTo>
                  <a:cubicBezTo>
                    <a:pt x="824" y="174"/>
                    <a:pt x="826" y="176"/>
                    <a:pt x="828" y="176"/>
                  </a:cubicBezTo>
                  <a:cubicBezTo>
                    <a:pt x="831" y="176"/>
                    <a:pt x="835" y="177"/>
                    <a:pt x="838" y="177"/>
                  </a:cubicBezTo>
                  <a:cubicBezTo>
                    <a:pt x="840" y="177"/>
                    <a:pt x="841" y="176"/>
                    <a:pt x="842" y="175"/>
                  </a:cubicBezTo>
                  <a:cubicBezTo>
                    <a:pt x="843" y="174"/>
                    <a:pt x="844" y="172"/>
                    <a:pt x="845" y="171"/>
                  </a:cubicBezTo>
                  <a:cubicBezTo>
                    <a:pt x="846" y="170"/>
                    <a:pt x="848" y="168"/>
                    <a:pt x="847" y="166"/>
                  </a:cubicBezTo>
                  <a:cubicBezTo>
                    <a:pt x="845" y="164"/>
                    <a:pt x="839" y="160"/>
                    <a:pt x="836" y="161"/>
                  </a:cubicBezTo>
                  <a:cubicBezTo>
                    <a:pt x="836" y="160"/>
                    <a:pt x="836" y="160"/>
                    <a:pt x="836" y="160"/>
                  </a:cubicBezTo>
                  <a:cubicBezTo>
                    <a:pt x="832" y="161"/>
                    <a:pt x="830" y="163"/>
                    <a:pt x="828" y="165"/>
                  </a:cubicBezTo>
                  <a:cubicBezTo>
                    <a:pt x="826" y="167"/>
                    <a:pt x="823" y="169"/>
                    <a:pt x="824" y="172"/>
                  </a:cubicBezTo>
                  <a:close/>
                  <a:moveTo>
                    <a:pt x="1196" y="215"/>
                  </a:moveTo>
                  <a:cubicBezTo>
                    <a:pt x="1195" y="215"/>
                    <a:pt x="1195" y="214"/>
                    <a:pt x="1195" y="214"/>
                  </a:cubicBezTo>
                  <a:cubicBezTo>
                    <a:pt x="1195" y="214"/>
                    <a:pt x="1195" y="214"/>
                    <a:pt x="1195" y="214"/>
                  </a:cubicBezTo>
                  <a:cubicBezTo>
                    <a:pt x="1193" y="212"/>
                    <a:pt x="1191" y="211"/>
                    <a:pt x="1189" y="211"/>
                  </a:cubicBezTo>
                  <a:cubicBezTo>
                    <a:pt x="1189" y="211"/>
                    <a:pt x="1188" y="212"/>
                    <a:pt x="1189" y="212"/>
                  </a:cubicBezTo>
                  <a:cubicBezTo>
                    <a:pt x="1189" y="212"/>
                    <a:pt x="1189" y="212"/>
                    <a:pt x="1189" y="212"/>
                  </a:cubicBezTo>
                  <a:cubicBezTo>
                    <a:pt x="1189" y="212"/>
                    <a:pt x="1189" y="212"/>
                    <a:pt x="1189" y="212"/>
                  </a:cubicBezTo>
                  <a:cubicBezTo>
                    <a:pt x="1192" y="215"/>
                    <a:pt x="1194" y="217"/>
                    <a:pt x="1196" y="220"/>
                  </a:cubicBezTo>
                  <a:cubicBezTo>
                    <a:pt x="1196" y="220"/>
                    <a:pt x="1196" y="220"/>
                    <a:pt x="1196" y="220"/>
                  </a:cubicBezTo>
                  <a:cubicBezTo>
                    <a:pt x="1198" y="222"/>
                    <a:pt x="1199" y="224"/>
                    <a:pt x="1201" y="226"/>
                  </a:cubicBezTo>
                  <a:cubicBezTo>
                    <a:pt x="1202" y="227"/>
                    <a:pt x="1210" y="234"/>
                    <a:pt x="1211" y="231"/>
                  </a:cubicBezTo>
                  <a:cubicBezTo>
                    <a:pt x="1211" y="230"/>
                    <a:pt x="1210" y="228"/>
                    <a:pt x="1209" y="227"/>
                  </a:cubicBezTo>
                  <a:cubicBezTo>
                    <a:pt x="1207" y="225"/>
                    <a:pt x="1204" y="223"/>
                    <a:pt x="1202" y="221"/>
                  </a:cubicBezTo>
                  <a:cubicBezTo>
                    <a:pt x="1200" y="219"/>
                    <a:pt x="1198" y="217"/>
                    <a:pt x="1196" y="215"/>
                  </a:cubicBezTo>
                  <a:close/>
                  <a:moveTo>
                    <a:pt x="824" y="143"/>
                  </a:moveTo>
                  <a:cubicBezTo>
                    <a:pt x="822" y="144"/>
                    <a:pt x="819" y="144"/>
                    <a:pt x="816" y="146"/>
                  </a:cubicBezTo>
                  <a:cubicBezTo>
                    <a:pt x="816" y="147"/>
                    <a:pt x="814" y="148"/>
                    <a:pt x="814" y="149"/>
                  </a:cubicBezTo>
                  <a:cubicBezTo>
                    <a:pt x="814" y="151"/>
                    <a:pt x="817" y="150"/>
                    <a:pt x="818" y="150"/>
                  </a:cubicBezTo>
                  <a:cubicBezTo>
                    <a:pt x="821" y="150"/>
                    <a:pt x="826" y="148"/>
                    <a:pt x="828" y="145"/>
                  </a:cubicBezTo>
                  <a:cubicBezTo>
                    <a:pt x="829" y="144"/>
                    <a:pt x="829" y="143"/>
                    <a:pt x="829" y="142"/>
                  </a:cubicBezTo>
                  <a:cubicBezTo>
                    <a:pt x="828" y="141"/>
                    <a:pt x="826" y="142"/>
                    <a:pt x="824" y="143"/>
                  </a:cubicBezTo>
                  <a:close/>
                  <a:moveTo>
                    <a:pt x="962" y="54"/>
                  </a:moveTo>
                  <a:cubicBezTo>
                    <a:pt x="960" y="53"/>
                    <a:pt x="958" y="52"/>
                    <a:pt x="956" y="52"/>
                  </a:cubicBezTo>
                  <a:cubicBezTo>
                    <a:pt x="955" y="52"/>
                    <a:pt x="955" y="53"/>
                    <a:pt x="955" y="53"/>
                  </a:cubicBezTo>
                  <a:cubicBezTo>
                    <a:pt x="955" y="54"/>
                    <a:pt x="956" y="54"/>
                    <a:pt x="956" y="54"/>
                  </a:cubicBezTo>
                  <a:cubicBezTo>
                    <a:pt x="960" y="56"/>
                    <a:pt x="962" y="57"/>
                    <a:pt x="966" y="58"/>
                  </a:cubicBezTo>
                  <a:cubicBezTo>
                    <a:pt x="967" y="58"/>
                    <a:pt x="968" y="59"/>
                    <a:pt x="970" y="59"/>
                  </a:cubicBezTo>
                  <a:cubicBezTo>
                    <a:pt x="970" y="59"/>
                    <a:pt x="969" y="59"/>
                    <a:pt x="969" y="59"/>
                  </a:cubicBezTo>
                  <a:cubicBezTo>
                    <a:pt x="965" y="59"/>
                    <a:pt x="963" y="61"/>
                    <a:pt x="959" y="59"/>
                  </a:cubicBezTo>
                  <a:cubicBezTo>
                    <a:pt x="956" y="58"/>
                    <a:pt x="952" y="56"/>
                    <a:pt x="948" y="55"/>
                  </a:cubicBezTo>
                  <a:cubicBezTo>
                    <a:pt x="945" y="54"/>
                    <a:pt x="942" y="56"/>
                    <a:pt x="939" y="55"/>
                  </a:cubicBezTo>
                  <a:cubicBezTo>
                    <a:pt x="936" y="54"/>
                    <a:pt x="932" y="52"/>
                    <a:pt x="929" y="52"/>
                  </a:cubicBezTo>
                  <a:cubicBezTo>
                    <a:pt x="927" y="51"/>
                    <a:pt x="924" y="52"/>
                    <a:pt x="921" y="51"/>
                  </a:cubicBezTo>
                  <a:cubicBezTo>
                    <a:pt x="920" y="51"/>
                    <a:pt x="920" y="51"/>
                    <a:pt x="919" y="51"/>
                  </a:cubicBezTo>
                  <a:cubicBezTo>
                    <a:pt x="918" y="51"/>
                    <a:pt x="914" y="53"/>
                    <a:pt x="917" y="54"/>
                  </a:cubicBezTo>
                  <a:cubicBezTo>
                    <a:pt x="919" y="55"/>
                    <a:pt x="921" y="57"/>
                    <a:pt x="923" y="58"/>
                  </a:cubicBezTo>
                  <a:cubicBezTo>
                    <a:pt x="925" y="58"/>
                    <a:pt x="927" y="59"/>
                    <a:pt x="929" y="61"/>
                  </a:cubicBezTo>
                  <a:cubicBezTo>
                    <a:pt x="930" y="62"/>
                    <a:pt x="931" y="62"/>
                    <a:pt x="932" y="63"/>
                  </a:cubicBezTo>
                  <a:cubicBezTo>
                    <a:pt x="934" y="64"/>
                    <a:pt x="936" y="65"/>
                    <a:pt x="938" y="65"/>
                  </a:cubicBezTo>
                  <a:cubicBezTo>
                    <a:pt x="941" y="65"/>
                    <a:pt x="943" y="67"/>
                    <a:pt x="946" y="68"/>
                  </a:cubicBezTo>
                  <a:cubicBezTo>
                    <a:pt x="948" y="68"/>
                    <a:pt x="950" y="68"/>
                    <a:pt x="951" y="69"/>
                  </a:cubicBezTo>
                  <a:cubicBezTo>
                    <a:pt x="956" y="72"/>
                    <a:pt x="948" y="69"/>
                    <a:pt x="947" y="69"/>
                  </a:cubicBezTo>
                  <a:cubicBezTo>
                    <a:pt x="944" y="67"/>
                    <a:pt x="941" y="66"/>
                    <a:pt x="939" y="66"/>
                  </a:cubicBezTo>
                  <a:cubicBezTo>
                    <a:pt x="938" y="66"/>
                    <a:pt x="938" y="67"/>
                    <a:pt x="938" y="67"/>
                  </a:cubicBezTo>
                  <a:cubicBezTo>
                    <a:pt x="939" y="69"/>
                    <a:pt x="942" y="70"/>
                    <a:pt x="943" y="70"/>
                  </a:cubicBezTo>
                  <a:cubicBezTo>
                    <a:pt x="945" y="71"/>
                    <a:pt x="946" y="72"/>
                    <a:pt x="947" y="73"/>
                  </a:cubicBezTo>
                  <a:cubicBezTo>
                    <a:pt x="946" y="72"/>
                    <a:pt x="944" y="71"/>
                    <a:pt x="942" y="70"/>
                  </a:cubicBezTo>
                  <a:cubicBezTo>
                    <a:pt x="938" y="68"/>
                    <a:pt x="935" y="66"/>
                    <a:pt x="930" y="65"/>
                  </a:cubicBezTo>
                  <a:cubicBezTo>
                    <a:pt x="929" y="64"/>
                    <a:pt x="925" y="63"/>
                    <a:pt x="923" y="64"/>
                  </a:cubicBezTo>
                  <a:cubicBezTo>
                    <a:pt x="922" y="65"/>
                    <a:pt x="922" y="66"/>
                    <a:pt x="923" y="67"/>
                  </a:cubicBezTo>
                  <a:cubicBezTo>
                    <a:pt x="924" y="68"/>
                    <a:pt x="929" y="70"/>
                    <a:pt x="929" y="69"/>
                  </a:cubicBezTo>
                  <a:cubicBezTo>
                    <a:pt x="929" y="70"/>
                    <a:pt x="930" y="71"/>
                    <a:pt x="931" y="72"/>
                  </a:cubicBezTo>
                  <a:cubicBezTo>
                    <a:pt x="933" y="73"/>
                    <a:pt x="934" y="73"/>
                    <a:pt x="936" y="74"/>
                  </a:cubicBezTo>
                  <a:cubicBezTo>
                    <a:pt x="939" y="76"/>
                    <a:pt x="935" y="74"/>
                    <a:pt x="935" y="74"/>
                  </a:cubicBezTo>
                  <a:cubicBezTo>
                    <a:pt x="932" y="73"/>
                    <a:pt x="929" y="73"/>
                    <a:pt x="927" y="74"/>
                  </a:cubicBezTo>
                  <a:cubicBezTo>
                    <a:pt x="927" y="74"/>
                    <a:pt x="927" y="74"/>
                    <a:pt x="927" y="75"/>
                  </a:cubicBezTo>
                  <a:cubicBezTo>
                    <a:pt x="931" y="77"/>
                    <a:pt x="934" y="79"/>
                    <a:pt x="938" y="80"/>
                  </a:cubicBezTo>
                  <a:cubicBezTo>
                    <a:pt x="940" y="82"/>
                    <a:pt x="942" y="82"/>
                    <a:pt x="944" y="84"/>
                  </a:cubicBezTo>
                  <a:cubicBezTo>
                    <a:pt x="945" y="85"/>
                    <a:pt x="946" y="85"/>
                    <a:pt x="947" y="85"/>
                  </a:cubicBezTo>
                  <a:cubicBezTo>
                    <a:pt x="947" y="84"/>
                    <a:pt x="947" y="84"/>
                    <a:pt x="947" y="84"/>
                  </a:cubicBezTo>
                  <a:cubicBezTo>
                    <a:pt x="947" y="83"/>
                    <a:pt x="947" y="82"/>
                    <a:pt x="947" y="81"/>
                  </a:cubicBezTo>
                  <a:cubicBezTo>
                    <a:pt x="948" y="81"/>
                    <a:pt x="948" y="82"/>
                    <a:pt x="948" y="82"/>
                  </a:cubicBezTo>
                  <a:cubicBezTo>
                    <a:pt x="950" y="83"/>
                    <a:pt x="952" y="83"/>
                    <a:pt x="953" y="85"/>
                  </a:cubicBezTo>
                  <a:cubicBezTo>
                    <a:pt x="954" y="87"/>
                    <a:pt x="956" y="84"/>
                    <a:pt x="957" y="86"/>
                  </a:cubicBezTo>
                  <a:cubicBezTo>
                    <a:pt x="958" y="86"/>
                    <a:pt x="959" y="86"/>
                    <a:pt x="959" y="86"/>
                  </a:cubicBezTo>
                  <a:cubicBezTo>
                    <a:pt x="963" y="85"/>
                    <a:pt x="960" y="87"/>
                    <a:pt x="962" y="88"/>
                  </a:cubicBezTo>
                  <a:cubicBezTo>
                    <a:pt x="963" y="88"/>
                    <a:pt x="963" y="88"/>
                    <a:pt x="964" y="88"/>
                  </a:cubicBezTo>
                  <a:cubicBezTo>
                    <a:pt x="969" y="86"/>
                    <a:pt x="970" y="89"/>
                    <a:pt x="973" y="91"/>
                  </a:cubicBezTo>
                  <a:cubicBezTo>
                    <a:pt x="975" y="93"/>
                    <a:pt x="978" y="91"/>
                    <a:pt x="981" y="93"/>
                  </a:cubicBezTo>
                  <a:cubicBezTo>
                    <a:pt x="982" y="95"/>
                    <a:pt x="984" y="96"/>
                    <a:pt x="986" y="97"/>
                  </a:cubicBezTo>
                  <a:cubicBezTo>
                    <a:pt x="988" y="98"/>
                    <a:pt x="990" y="99"/>
                    <a:pt x="992" y="101"/>
                  </a:cubicBezTo>
                  <a:cubicBezTo>
                    <a:pt x="995" y="103"/>
                    <a:pt x="999" y="104"/>
                    <a:pt x="997" y="109"/>
                  </a:cubicBezTo>
                  <a:cubicBezTo>
                    <a:pt x="996" y="111"/>
                    <a:pt x="1001" y="112"/>
                    <a:pt x="1002" y="113"/>
                  </a:cubicBezTo>
                  <a:cubicBezTo>
                    <a:pt x="1003" y="114"/>
                    <a:pt x="1004" y="115"/>
                    <a:pt x="1004" y="116"/>
                  </a:cubicBezTo>
                  <a:cubicBezTo>
                    <a:pt x="1002" y="116"/>
                    <a:pt x="1001" y="116"/>
                    <a:pt x="1000" y="117"/>
                  </a:cubicBezTo>
                  <a:cubicBezTo>
                    <a:pt x="1000" y="117"/>
                    <a:pt x="1000" y="117"/>
                    <a:pt x="1000" y="117"/>
                  </a:cubicBezTo>
                  <a:cubicBezTo>
                    <a:pt x="1001" y="119"/>
                    <a:pt x="1003" y="119"/>
                    <a:pt x="1004" y="120"/>
                  </a:cubicBezTo>
                  <a:cubicBezTo>
                    <a:pt x="1005" y="120"/>
                    <a:pt x="1005" y="124"/>
                    <a:pt x="1006" y="125"/>
                  </a:cubicBezTo>
                  <a:cubicBezTo>
                    <a:pt x="1007" y="126"/>
                    <a:pt x="1008" y="126"/>
                    <a:pt x="1009" y="127"/>
                  </a:cubicBezTo>
                  <a:cubicBezTo>
                    <a:pt x="1010" y="128"/>
                    <a:pt x="1012" y="132"/>
                    <a:pt x="1012" y="133"/>
                  </a:cubicBezTo>
                  <a:cubicBezTo>
                    <a:pt x="1014" y="137"/>
                    <a:pt x="1011" y="137"/>
                    <a:pt x="1014" y="139"/>
                  </a:cubicBezTo>
                  <a:cubicBezTo>
                    <a:pt x="1015" y="139"/>
                    <a:pt x="1015" y="139"/>
                    <a:pt x="1016" y="140"/>
                  </a:cubicBezTo>
                  <a:cubicBezTo>
                    <a:pt x="1018" y="140"/>
                    <a:pt x="1018" y="140"/>
                    <a:pt x="1017" y="142"/>
                  </a:cubicBezTo>
                  <a:cubicBezTo>
                    <a:pt x="1015" y="141"/>
                    <a:pt x="1015" y="142"/>
                    <a:pt x="1014" y="143"/>
                  </a:cubicBezTo>
                  <a:cubicBezTo>
                    <a:pt x="1012" y="144"/>
                    <a:pt x="1014" y="147"/>
                    <a:pt x="1015" y="148"/>
                  </a:cubicBezTo>
                  <a:cubicBezTo>
                    <a:pt x="1016" y="149"/>
                    <a:pt x="1013" y="155"/>
                    <a:pt x="1012" y="155"/>
                  </a:cubicBezTo>
                  <a:cubicBezTo>
                    <a:pt x="1011" y="156"/>
                    <a:pt x="1011" y="158"/>
                    <a:pt x="1013" y="159"/>
                  </a:cubicBezTo>
                  <a:cubicBezTo>
                    <a:pt x="1015" y="160"/>
                    <a:pt x="1017" y="164"/>
                    <a:pt x="1020" y="164"/>
                  </a:cubicBezTo>
                  <a:cubicBezTo>
                    <a:pt x="1021" y="164"/>
                    <a:pt x="1024" y="164"/>
                    <a:pt x="1025" y="162"/>
                  </a:cubicBezTo>
                  <a:cubicBezTo>
                    <a:pt x="1025" y="162"/>
                    <a:pt x="1025" y="159"/>
                    <a:pt x="1026" y="160"/>
                  </a:cubicBezTo>
                  <a:cubicBezTo>
                    <a:pt x="1028" y="160"/>
                    <a:pt x="1031" y="161"/>
                    <a:pt x="1031" y="163"/>
                  </a:cubicBezTo>
                  <a:cubicBezTo>
                    <a:pt x="1031" y="164"/>
                    <a:pt x="1031" y="169"/>
                    <a:pt x="1032" y="169"/>
                  </a:cubicBezTo>
                  <a:cubicBezTo>
                    <a:pt x="1033" y="170"/>
                    <a:pt x="1035" y="171"/>
                    <a:pt x="1035" y="171"/>
                  </a:cubicBezTo>
                  <a:cubicBezTo>
                    <a:pt x="1035" y="172"/>
                    <a:pt x="1035" y="172"/>
                    <a:pt x="1036" y="173"/>
                  </a:cubicBezTo>
                  <a:cubicBezTo>
                    <a:pt x="1037" y="174"/>
                    <a:pt x="1037" y="175"/>
                    <a:pt x="1038" y="176"/>
                  </a:cubicBezTo>
                  <a:cubicBezTo>
                    <a:pt x="1038" y="177"/>
                    <a:pt x="1038" y="178"/>
                    <a:pt x="1037" y="177"/>
                  </a:cubicBezTo>
                  <a:cubicBezTo>
                    <a:pt x="1036" y="176"/>
                    <a:pt x="1035" y="175"/>
                    <a:pt x="1033" y="175"/>
                  </a:cubicBezTo>
                  <a:cubicBezTo>
                    <a:pt x="1027" y="173"/>
                    <a:pt x="1031" y="172"/>
                    <a:pt x="1028" y="171"/>
                  </a:cubicBezTo>
                  <a:cubicBezTo>
                    <a:pt x="1027" y="170"/>
                    <a:pt x="1024" y="170"/>
                    <a:pt x="1023" y="169"/>
                  </a:cubicBezTo>
                  <a:cubicBezTo>
                    <a:pt x="1021" y="168"/>
                    <a:pt x="1018" y="168"/>
                    <a:pt x="1016" y="170"/>
                  </a:cubicBezTo>
                  <a:cubicBezTo>
                    <a:pt x="1016" y="170"/>
                    <a:pt x="1016" y="170"/>
                    <a:pt x="1016" y="170"/>
                  </a:cubicBezTo>
                  <a:cubicBezTo>
                    <a:pt x="1017" y="172"/>
                    <a:pt x="1017" y="171"/>
                    <a:pt x="1019" y="172"/>
                  </a:cubicBezTo>
                  <a:cubicBezTo>
                    <a:pt x="1023" y="174"/>
                    <a:pt x="1020" y="175"/>
                    <a:pt x="1022" y="177"/>
                  </a:cubicBezTo>
                  <a:cubicBezTo>
                    <a:pt x="1022" y="177"/>
                    <a:pt x="1023" y="177"/>
                    <a:pt x="1024" y="178"/>
                  </a:cubicBezTo>
                  <a:cubicBezTo>
                    <a:pt x="1027" y="179"/>
                    <a:pt x="1029" y="180"/>
                    <a:pt x="1030" y="182"/>
                  </a:cubicBezTo>
                  <a:cubicBezTo>
                    <a:pt x="1033" y="185"/>
                    <a:pt x="1037" y="188"/>
                    <a:pt x="1040" y="189"/>
                  </a:cubicBezTo>
                  <a:cubicBezTo>
                    <a:pt x="1043" y="191"/>
                    <a:pt x="1046" y="191"/>
                    <a:pt x="1047" y="193"/>
                  </a:cubicBezTo>
                  <a:cubicBezTo>
                    <a:pt x="1045" y="194"/>
                    <a:pt x="1044" y="196"/>
                    <a:pt x="1041" y="197"/>
                  </a:cubicBezTo>
                  <a:cubicBezTo>
                    <a:pt x="1041" y="198"/>
                    <a:pt x="1041" y="198"/>
                    <a:pt x="1041" y="198"/>
                  </a:cubicBezTo>
                  <a:cubicBezTo>
                    <a:pt x="1042" y="202"/>
                    <a:pt x="1040" y="204"/>
                    <a:pt x="1036" y="204"/>
                  </a:cubicBezTo>
                  <a:cubicBezTo>
                    <a:pt x="1035" y="204"/>
                    <a:pt x="1033" y="204"/>
                    <a:pt x="1032" y="205"/>
                  </a:cubicBezTo>
                  <a:cubicBezTo>
                    <a:pt x="1032" y="206"/>
                    <a:pt x="1032" y="207"/>
                    <a:pt x="1033" y="208"/>
                  </a:cubicBezTo>
                  <a:cubicBezTo>
                    <a:pt x="1031" y="207"/>
                    <a:pt x="1029" y="206"/>
                    <a:pt x="1027" y="206"/>
                  </a:cubicBezTo>
                  <a:cubicBezTo>
                    <a:pt x="1027" y="206"/>
                    <a:pt x="1026" y="206"/>
                    <a:pt x="1026" y="206"/>
                  </a:cubicBezTo>
                  <a:cubicBezTo>
                    <a:pt x="1026" y="210"/>
                    <a:pt x="1023" y="214"/>
                    <a:pt x="1021" y="216"/>
                  </a:cubicBezTo>
                  <a:cubicBezTo>
                    <a:pt x="1018" y="219"/>
                    <a:pt x="1019" y="219"/>
                    <a:pt x="1022" y="222"/>
                  </a:cubicBezTo>
                  <a:cubicBezTo>
                    <a:pt x="1026" y="227"/>
                    <a:pt x="1021" y="228"/>
                    <a:pt x="1020" y="231"/>
                  </a:cubicBezTo>
                  <a:cubicBezTo>
                    <a:pt x="1019" y="234"/>
                    <a:pt x="1022" y="235"/>
                    <a:pt x="1022" y="238"/>
                  </a:cubicBezTo>
                  <a:cubicBezTo>
                    <a:pt x="1022" y="239"/>
                    <a:pt x="1022" y="239"/>
                    <a:pt x="1023" y="240"/>
                  </a:cubicBezTo>
                  <a:cubicBezTo>
                    <a:pt x="1026" y="241"/>
                    <a:pt x="1027" y="242"/>
                    <a:pt x="1028" y="245"/>
                  </a:cubicBezTo>
                  <a:cubicBezTo>
                    <a:pt x="1029" y="245"/>
                    <a:pt x="1031" y="246"/>
                    <a:pt x="1029" y="247"/>
                  </a:cubicBezTo>
                  <a:cubicBezTo>
                    <a:pt x="1029" y="248"/>
                    <a:pt x="1028" y="248"/>
                    <a:pt x="1028" y="249"/>
                  </a:cubicBezTo>
                  <a:cubicBezTo>
                    <a:pt x="1028" y="251"/>
                    <a:pt x="1029" y="253"/>
                    <a:pt x="1030" y="255"/>
                  </a:cubicBezTo>
                  <a:cubicBezTo>
                    <a:pt x="1031" y="258"/>
                    <a:pt x="1030" y="256"/>
                    <a:pt x="1030" y="258"/>
                  </a:cubicBezTo>
                  <a:cubicBezTo>
                    <a:pt x="1029" y="259"/>
                    <a:pt x="1030" y="260"/>
                    <a:pt x="1030" y="262"/>
                  </a:cubicBezTo>
                  <a:cubicBezTo>
                    <a:pt x="1030" y="267"/>
                    <a:pt x="1035" y="264"/>
                    <a:pt x="1038" y="264"/>
                  </a:cubicBezTo>
                  <a:cubicBezTo>
                    <a:pt x="1040" y="264"/>
                    <a:pt x="1044" y="260"/>
                    <a:pt x="1044" y="264"/>
                  </a:cubicBezTo>
                  <a:cubicBezTo>
                    <a:pt x="1044" y="265"/>
                    <a:pt x="1044" y="265"/>
                    <a:pt x="1044" y="266"/>
                  </a:cubicBezTo>
                  <a:cubicBezTo>
                    <a:pt x="1045" y="266"/>
                    <a:pt x="1045" y="267"/>
                    <a:pt x="1044" y="267"/>
                  </a:cubicBezTo>
                  <a:cubicBezTo>
                    <a:pt x="1041" y="267"/>
                    <a:pt x="1038" y="268"/>
                    <a:pt x="1035" y="268"/>
                  </a:cubicBezTo>
                  <a:cubicBezTo>
                    <a:pt x="1033" y="268"/>
                    <a:pt x="1035" y="272"/>
                    <a:pt x="1035" y="272"/>
                  </a:cubicBezTo>
                  <a:cubicBezTo>
                    <a:pt x="1036" y="274"/>
                    <a:pt x="1038" y="274"/>
                    <a:pt x="1038" y="276"/>
                  </a:cubicBezTo>
                  <a:cubicBezTo>
                    <a:pt x="1038" y="278"/>
                    <a:pt x="1038" y="280"/>
                    <a:pt x="1039" y="282"/>
                  </a:cubicBezTo>
                  <a:cubicBezTo>
                    <a:pt x="1040" y="283"/>
                    <a:pt x="1041" y="285"/>
                    <a:pt x="1043" y="286"/>
                  </a:cubicBezTo>
                  <a:cubicBezTo>
                    <a:pt x="1046" y="288"/>
                    <a:pt x="1045" y="289"/>
                    <a:pt x="1046" y="291"/>
                  </a:cubicBezTo>
                  <a:cubicBezTo>
                    <a:pt x="1047" y="296"/>
                    <a:pt x="1053" y="303"/>
                    <a:pt x="1051" y="307"/>
                  </a:cubicBezTo>
                  <a:cubicBezTo>
                    <a:pt x="1050" y="310"/>
                    <a:pt x="1053" y="312"/>
                    <a:pt x="1054" y="313"/>
                  </a:cubicBezTo>
                  <a:cubicBezTo>
                    <a:pt x="1056" y="314"/>
                    <a:pt x="1057" y="316"/>
                    <a:pt x="1058" y="317"/>
                  </a:cubicBezTo>
                  <a:cubicBezTo>
                    <a:pt x="1063" y="318"/>
                    <a:pt x="1063" y="319"/>
                    <a:pt x="1063" y="323"/>
                  </a:cubicBezTo>
                  <a:cubicBezTo>
                    <a:pt x="1062" y="326"/>
                    <a:pt x="1064" y="326"/>
                    <a:pt x="1066" y="326"/>
                  </a:cubicBezTo>
                  <a:cubicBezTo>
                    <a:pt x="1069" y="325"/>
                    <a:pt x="1072" y="323"/>
                    <a:pt x="1075" y="323"/>
                  </a:cubicBezTo>
                  <a:cubicBezTo>
                    <a:pt x="1075" y="323"/>
                    <a:pt x="1080" y="321"/>
                    <a:pt x="1079" y="323"/>
                  </a:cubicBezTo>
                  <a:cubicBezTo>
                    <a:pt x="1079" y="324"/>
                    <a:pt x="1079" y="325"/>
                    <a:pt x="1079" y="326"/>
                  </a:cubicBezTo>
                  <a:cubicBezTo>
                    <a:pt x="1079" y="328"/>
                    <a:pt x="1079" y="330"/>
                    <a:pt x="1079" y="332"/>
                  </a:cubicBezTo>
                  <a:cubicBezTo>
                    <a:pt x="1080" y="333"/>
                    <a:pt x="1082" y="334"/>
                    <a:pt x="1083" y="334"/>
                  </a:cubicBezTo>
                  <a:cubicBezTo>
                    <a:pt x="1085" y="336"/>
                    <a:pt x="1085" y="337"/>
                    <a:pt x="1086" y="338"/>
                  </a:cubicBezTo>
                  <a:cubicBezTo>
                    <a:pt x="1087" y="339"/>
                    <a:pt x="1089" y="339"/>
                    <a:pt x="1090" y="340"/>
                  </a:cubicBezTo>
                  <a:cubicBezTo>
                    <a:pt x="1092" y="342"/>
                    <a:pt x="1094" y="342"/>
                    <a:pt x="1095" y="345"/>
                  </a:cubicBezTo>
                  <a:cubicBezTo>
                    <a:pt x="1099" y="350"/>
                    <a:pt x="1106" y="335"/>
                    <a:pt x="1106" y="333"/>
                  </a:cubicBezTo>
                  <a:cubicBezTo>
                    <a:pt x="1107" y="332"/>
                    <a:pt x="1106" y="330"/>
                    <a:pt x="1106" y="328"/>
                  </a:cubicBezTo>
                  <a:cubicBezTo>
                    <a:pt x="1105" y="324"/>
                    <a:pt x="1107" y="323"/>
                    <a:pt x="1108" y="320"/>
                  </a:cubicBezTo>
                  <a:cubicBezTo>
                    <a:pt x="1109" y="317"/>
                    <a:pt x="1109" y="314"/>
                    <a:pt x="1108" y="312"/>
                  </a:cubicBezTo>
                  <a:cubicBezTo>
                    <a:pt x="1109" y="312"/>
                    <a:pt x="1111" y="311"/>
                    <a:pt x="1111" y="310"/>
                  </a:cubicBezTo>
                  <a:cubicBezTo>
                    <a:pt x="1114" y="306"/>
                    <a:pt x="1114" y="303"/>
                    <a:pt x="1118" y="300"/>
                  </a:cubicBezTo>
                  <a:cubicBezTo>
                    <a:pt x="1119" y="299"/>
                    <a:pt x="1121" y="295"/>
                    <a:pt x="1121" y="294"/>
                  </a:cubicBezTo>
                  <a:cubicBezTo>
                    <a:pt x="1121" y="292"/>
                    <a:pt x="1121" y="291"/>
                    <a:pt x="1120" y="290"/>
                  </a:cubicBezTo>
                  <a:cubicBezTo>
                    <a:pt x="1119" y="287"/>
                    <a:pt x="1120" y="287"/>
                    <a:pt x="1122" y="287"/>
                  </a:cubicBezTo>
                  <a:cubicBezTo>
                    <a:pt x="1124" y="287"/>
                    <a:pt x="1123" y="284"/>
                    <a:pt x="1123" y="284"/>
                  </a:cubicBezTo>
                  <a:cubicBezTo>
                    <a:pt x="1123" y="283"/>
                    <a:pt x="1122" y="279"/>
                    <a:pt x="1123" y="279"/>
                  </a:cubicBezTo>
                  <a:cubicBezTo>
                    <a:pt x="1123" y="278"/>
                    <a:pt x="1124" y="279"/>
                    <a:pt x="1124" y="278"/>
                  </a:cubicBezTo>
                  <a:cubicBezTo>
                    <a:pt x="1125" y="277"/>
                    <a:pt x="1124" y="272"/>
                    <a:pt x="1127" y="273"/>
                  </a:cubicBezTo>
                  <a:cubicBezTo>
                    <a:pt x="1129" y="274"/>
                    <a:pt x="1131" y="274"/>
                    <a:pt x="1132" y="275"/>
                  </a:cubicBezTo>
                  <a:cubicBezTo>
                    <a:pt x="1133" y="276"/>
                    <a:pt x="1133" y="276"/>
                    <a:pt x="1134" y="276"/>
                  </a:cubicBezTo>
                  <a:cubicBezTo>
                    <a:pt x="1136" y="276"/>
                    <a:pt x="1137" y="275"/>
                    <a:pt x="1138" y="272"/>
                  </a:cubicBezTo>
                  <a:cubicBezTo>
                    <a:pt x="1138" y="269"/>
                    <a:pt x="1139" y="272"/>
                    <a:pt x="1141" y="273"/>
                  </a:cubicBezTo>
                  <a:cubicBezTo>
                    <a:pt x="1144" y="274"/>
                    <a:pt x="1146" y="276"/>
                    <a:pt x="1150" y="276"/>
                  </a:cubicBezTo>
                  <a:cubicBezTo>
                    <a:pt x="1151" y="276"/>
                    <a:pt x="1152" y="276"/>
                    <a:pt x="1152" y="275"/>
                  </a:cubicBezTo>
                  <a:cubicBezTo>
                    <a:pt x="1154" y="274"/>
                    <a:pt x="1157" y="275"/>
                    <a:pt x="1158" y="274"/>
                  </a:cubicBezTo>
                  <a:cubicBezTo>
                    <a:pt x="1165" y="272"/>
                    <a:pt x="1164" y="262"/>
                    <a:pt x="1171" y="261"/>
                  </a:cubicBezTo>
                  <a:cubicBezTo>
                    <a:pt x="1172" y="260"/>
                    <a:pt x="1173" y="259"/>
                    <a:pt x="1172" y="257"/>
                  </a:cubicBezTo>
                  <a:cubicBezTo>
                    <a:pt x="1172" y="255"/>
                    <a:pt x="1171" y="253"/>
                    <a:pt x="1169" y="251"/>
                  </a:cubicBezTo>
                  <a:cubicBezTo>
                    <a:pt x="1170" y="252"/>
                    <a:pt x="1171" y="253"/>
                    <a:pt x="1171" y="253"/>
                  </a:cubicBezTo>
                  <a:cubicBezTo>
                    <a:pt x="1173" y="256"/>
                    <a:pt x="1174" y="257"/>
                    <a:pt x="1176" y="258"/>
                  </a:cubicBezTo>
                  <a:cubicBezTo>
                    <a:pt x="1181" y="261"/>
                    <a:pt x="1186" y="262"/>
                    <a:pt x="1192" y="262"/>
                  </a:cubicBezTo>
                  <a:cubicBezTo>
                    <a:pt x="1195" y="262"/>
                    <a:pt x="1198" y="263"/>
                    <a:pt x="1201" y="264"/>
                  </a:cubicBezTo>
                  <a:cubicBezTo>
                    <a:pt x="1203" y="264"/>
                    <a:pt x="1205" y="265"/>
                    <a:pt x="1206" y="264"/>
                  </a:cubicBezTo>
                  <a:cubicBezTo>
                    <a:pt x="1209" y="262"/>
                    <a:pt x="1212" y="260"/>
                    <a:pt x="1216" y="260"/>
                  </a:cubicBezTo>
                  <a:cubicBezTo>
                    <a:pt x="1217" y="259"/>
                    <a:pt x="1219" y="259"/>
                    <a:pt x="1220" y="258"/>
                  </a:cubicBezTo>
                  <a:cubicBezTo>
                    <a:pt x="1221" y="258"/>
                    <a:pt x="1221" y="258"/>
                    <a:pt x="1221" y="258"/>
                  </a:cubicBezTo>
                  <a:cubicBezTo>
                    <a:pt x="1220" y="256"/>
                    <a:pt x="1217" y="255"/>
                    <a:pt x="1216" y="254"/>
                  </a:cubicBezTo>
                  <a:cubicBezTo>
                    <a:pt x="1212" y="251"/>
                    <a:pt x="1209" y="250"/>
                    <a:pt x="1205" y="247"/>
                  </a:cubicBezTo>
                  <a:cubicBezTo>
                    <a:pt x="1204" y="247"/>
                    <a:pt x="1204" y="247"/>
                    <a:pt x="1203" y="247"/>
                  </a:cubicBezTo>
                  <a:cubicBezTo>
                    <a:pt x="1201" y="246"/>
                    <a:pt x="1199" y="245"/>
                    <a:pt x="1197" y="245"/>
                  </a:cubicBezTo>
                  <a:cubicBezTo>
                    <a:pt x="1194" y="245"/>
                    <a:pt x="1192" y="244"/>
                    <a:pt x="1191" y="243"/>
                  </a:cubicBezTo>
                  <a:cubicBezTo>
                    <a:pt x="1192" y="243"/>
                    <a:pt x="1193" y="243"/>
                    <a:pt x="1194" y="244"/>
                  </a:cubicBezTo>
                  <a:cubicBezTo>
                    <a:pt x="1195" y="244"/>
                    <a:pt x="1197" y="244"/>
                    <a:pt x="1198" y="244"/>
                  </a:cubicBezTo>
                  <a:cubicBezTo>
                    <a:pt x="1198" y="244"/>
                    <a:pt x="1199" y="243"/>
                    <a:pt x="1198" y="243"/>
                  </a:cubicBezTo>
                  <a:cubicBezTo>
                    <a:pt x="1197" y="242"/>
                    <a:pt x="1193" y="241"/>
                    <a:pt x="1191" y="240"/>
                  </a:cubicBezTo>
                  <a:cubicBezTo>
                    <a:pt x="1190" y="240"/>
                    <a:pt x="1189" y="238"/>
                    <a:pt x="1187" y="237"/>
                  </a:cubicBezTo>
                  <a:cubicBezTo>
                    <a:pt x="1186" y="237"/>
                    <a:pt x="1185" y="237"/>
                    <a:pt x="1184" y="237"/>
                  </a:cubicBezTo>
                  <a:cubicBezTo>
                    <a:pt x="1184" y="237"/>
                    <a:pt x="1184" y="237"/>
                    <a:pt x="1184" y="237"/>
                  </a:cubicBezTo>
                  <a:cubicBezTo>
                    <a:pt x="1185" y="237"/>
                    <a:pt x="1188" y="237"/>
                    <a:pt x="1188" y="235"/>
                  </a:cubicBezTo>
                  <a:cubicBezTo>
                    <a:pt x="1187" y="234"/>
                    <a:pt x="1187" y="233"/>
                    <a:pt x="1186" y="232"/>
                  </a:cubicBezTo>
                  <a:cubicBezTo>
                    <a:pt x="1187" y="232"/>
                    <a:pt x="1188" y="232"/>
                    <a:pt x="1189" y="233"/>
                  </a:cubicBezTo>
                  <a:cubicBezTo>
                    <a:pt x="1190" y="234"/>
                    <a:pt x="1191" y="234"/>
                    <a:pt x="1192" y="235"/>
                  </a:cubicBezTo>
                  <a:cubicBezTo>
                    <a:pt x="1194" y="236"/>
                    <a:pt x="1197" y="236"/>
                    <a:pt x="1198" y="236"/>
                  </a:cubicBezTo>
                  <a:cubicBezTo>
                    <a:pt x="1199" y="236"/>
                    <a:pt x="1199" y="235"/>
                    <a:pt x="1199" y="235"/>
                  </a:cubicBezTo>
                  <a:cubicBezTo>
                    <a:pt x="1198" y="235"/>
                    <a:pt x="1198" y="234"/>
                    <a:pt x="1198" y="234"/>
                  </a:cubicBezTo>
                  <a:cubicBezTo>
                    <a:pt x="1198" y="233"/>
                    <a:pt x="1195" y="231"/>
                    <a:pt x="1195" y="231"/>
                  </a:cubicBezTo>
                  <a:cubicBezTo>
                    <a:pt x="1193" y="230"/>
                    <a:pt x="1192" y="229"/>
                    <a:pt x="1190" y="228"/>
                  </a:cubicBezTo>
                  <a:cubicBezTo>
                    <a:pt x="1190" y="228"/>
                    <a:pt x="1190" y="228"/>
                    <a:pt x="1190" y="228"/>
                  </a:cubicBezTo>
                  <a:cubicBezTo>
                    <a:pt x="1189" y="227"/>
                    <a:pt x="1188" y="227"/>
                    <a:pt x="1187" y="227"/>
                  </a:cubicBezTo>
                  <a:cubicBezTo>
                    <a:pt x="1186" y="226"/>
                    <a:pt x="1183" y="227"/>
                    <a:pt x="1185" y="226"/>
                  </a:cubicBezTo>
                  <a:cubicBezTo>
                    <a:pt x="1186" y="225"/>
                    <a:pt x="1184" y="222"/>
                    <a:pt x="1184" y="222"/>
                  </a:cubicBezTo>
                  <a:cubicBezTo>
                    <a:pt x="1185" y="223"/>
                    <a:pt x="1187" y="224"/>
                    <a:pt x="1189" y="226"/>
                  </a:cubicBezTo>
                  <a:cubicBezTo>
                    <a:pt x="1191" y="228"/>
                    <a:pt x="1194" y="228"/>
                    <a:pt x="1195" y="230"/>
                  </a:cubicBezTo>
                  <a:cubicBezTo>
                    <a:pt x="1197" y="231"/>
                    <a:pt x="1201" y="234"/>
                    <a:pt x="1201" y="236"/>
                  </a:cubicBezTo>
                  <a:cubicBezTo>
                    <a:pt x="1201" y="239"/>
                    <a:pt x="1205" y="242"/>
                    <a:pt x="1207" y="245"/>
                  </a:cubicBezTo>
                  <a:cubicBezTo>
                    <a:pt x="1208" y="247"/>
                    <a:pt x="1212" y="252"/>
                    <a:pt x="1215" y="252"/>
                  </a:cubicBezTo>
                  <a:cubicBezTo>
                    <a:pt x="1217" y="253"/>
                    <a:pt x="1219" y="256"/>
                    <a:pt x="1221" y="256"/>
                  </a:cubicBezTo>
                  <a:cubicBezTo>
                    <a:pt x="1221" y="256"/>
                    <a:pt x="1221" y="256"/>
                    <a:pt x="1221" y="255"/>
                  </a:cubicBezTo>
                  <a:cubicBezTo>
                    <a:pt x="1222" y="250"/>
                    <a:pt x="1217" y="245"/>
                    <a:pt x="1214" y="241"/>
                  </a:cubicBezTo>
                  <a:cubicBezTo>
                    <a:pt x="1214" y="240"/>
                    <a:pt x="1213" y="239"/>
                    <a:pt x="1212" y="237"/>
                  </a:cubicBezTo>
                  <a:cubicBezTo>
                    <a:pt x="1211" y="236"/>
                    <a:pt x="1209" y="238"/>
                    <a:pt x="1209" y="234"/>
                  </a:cubicBezTo>
                  <a:cubicBezTo>
                    <a:pt x="1209" y="232"/>
                    <a:pt x="1206" y="231"/>
                    <a:pt x="1205" y="230"/>
                  </a:cubicBezTo>
                  <a:cubicBezTo>
                    <a:pt x="1203" y="229"/>
                    <a:pt x="1200" y="224"/>
                    <a:pt x="1198" y="223"/>
                  </a:cubicBezTo>
                  <a:cubicBezTo>
                    <a:pt x="1195" y="223"/>
                    <a:pt x="1194" y="223"/>
                    <a:pt x="1194" y="221"/>
                  </a:cubicBezTo>
                  <a:cubicBezTo>
                    <a:pt x="1194" y="219"/>
                    <a:pt x="1192" y="216"/>
                    <a:pt x="1190" y="216"/>
                  </a:cubicBezTo>
                  <a:cubicBezTo>
                    <a:pt x="1190" y="216"/>
                    <a:pt x="1190" y="215"/>
                    <a:pt x="1189" y="215"/>
                  </a:cubicBezTo>
                  <a:cubicBezTo>
                    <a:pt x="1189" y="215"/>
                    <a:pt x="1190" y="215"/>
                    <a:pt x="1190" y="215"/>
                  </a:cubicBezTo>
                  <a:cubicBezTo>
                    <a:pt x="1190" y="215"/>
                    <a:pt x="1190" y="214"/>
                    <a:pt x="1190" y="214"/>
                  </a:cubicBezTo>
                  <a:cubicBezTo>
                    <a:pt x="1189" y="213"/>
                    <a:pt x="1188" y="211"/>
                    <a:pt x="1186" y="210"/>
                  </a:cubicBezTo>
                  <a:cubicBezTo>
                    <a:pt x="1187" y="208"/>
                    <a:pt x="1189" y="208"/>
                    <a:pt x="1192" y="210"/>
                  </a:cubicBezTo>
                  <a:cubicBezTo>
                    <a:pt x="1193" y="211"/>
                    <a:pt x="1193" y="212"/>
                    <a:pt x="1194" y="213"/>
                  </a:cubicBezTo>
                  <a:cubicBezTo>
                    <a:pt x="1196" y="214"/>
                    <a:pt x="1197" y="215"/>
                    <a:pt x="1199" y="216"/>
                  </a:cubicBezTo>
                  <a:cubicBezTo>
                    <a:pt x="1200" y="218"/>
                    <a:pt x="1205" y="224"/>
                    <a:pt x="1208" y="222"/>
                  </a:cubicBezTo>
                  <a:cubicBezTo>
                    <a:pt x="1208" y="222"/>
                    <a:pt x="1208" y="222"/>
                    <a:pt x="1208" y="222"/>
                  </a:cubicBezTo>
                  <a:cubicBezTo>
                    <a:pt x="1207" y="219"/>
                    <a:pt x="1206" y="216"/>
                    <a:pt x="1203" y="215"/>
                  </a:cubicBezTo>
                  <a:cubicBezTo>
                    <a:pt x="1201" y="212"/>
                    <a:pt x="1198" y="212"/>
                    <a:pt x="1199" y="208"/>
                  </a:cubicBezTo>
                  <a:cubicBezTo>
                    <a:pt x="1199" y="207"/>
                    <a:pt x="1199" y="207"/>
                    <a:pt x="1200" y="207"/>
                  </a:cubicBezTo>
                  <a:cubicBezTo>
                    <a:pt x="1200" y="207"/>
                    <a:pt x="1200" y="206"/>
                    <a:pt x="1200" y="206"/>
                  </a:cubicBezTo>
                  <a:cubicBezTo>
                    <a:pt x="1200" y="204"/>
                    <a:pt x="1199" y="203"/>
                    <a:pt x="1198" y="202"/>
                  </a:cubicBezTo>
                  <a:cubicBezTo>
                    <a:pt x="1130" y="140"/>
                    <a:pt x="1051" y="90"/>
                    <a:pt x="964" y="55"/>
                  </a:cubicBezTo>
                  <a:cubicBezTo>
                    <a:pt x="964" y="54"/>
                    <a:pt x="963" y="54"/>
                    <a:pt x="962" y="54"/>
                  </a:cubicBezTo>
                  <a:close/>
                  <a:moveTo>
                    <a:pt x="1203" y="207"/>
                  </a:moveTo>
                  <a:cubicBezTo>
                    <a:pt x="1203" y="207"/>
                    <a:pt x="1203" y="207"/>
                    <a:pt x="1203" y="207"/>
                  </a:cubicBezTo>
                  <a:cubicBezTo>
                    <a:pt x="1202" y="208"/>
                    <a:pt x="1203" y="208"/>
                    <a:pt x="1203" y="208"/>
                  </a:cubicBezTo>
                  <a:cubicBezTo>
                    <a:pt x="1203" y="209"/>
                    <a:pt x="1203" y="209"/>
                    <a:pt x="1203" y="209"/>
                  </a:cubicBezTo>
                  <a:cubicBezTo>
                    <a:pt x="1203" y="209"/>
                    <a:pt x="1203" y="209"/>
                    <a:pt x="1203" y="209"/>
                  </a:cubicBezTo>
                  <a:cubicBezTo>
                    <a:pt x="1203" y="209"/>
                    <a:pt x="1203" y="209"/>
                    <a:pt x="1204" y="209"/>
                  </a:cubicBezTo>
                  <a:cubicBezTo>
                    <a:pt x="1204" y="209"/>
                    <a:pt x="1204" y="210"/>
                    <a:pt x="1204" y="210"/>
                  </a:cubicBezTo>
                  <a:cubicBezTo>
                    <a:pt x="1205" y="210"/>
                    <a:pt x="1205" y="210"/>
                    <a:pt x="1205" y="210"/>
                  </a:cubicBezTo>
                  <a:cubicBezTo>
                    <a:pt x="1206" y="211"/>
                    <a:pt x="1207" y="211"/>
                    <a:pt x="1207" y="212"/>
                  </a:cubicBezTo>
                  <a:cubicBezTo>
                    <a:pt x="1208" y="212"/>
                    <a:pt x="1208" y="212"/>
                    <a:pt x="1208" y="211"/>
                  </a:cubicBezTo>
                  <a:cubicBezTo>
                    <a:pt x="1207" y="210"/>
                    <a:pt x="1205" y="209"/>
                    <a:pt x="1204" y="207"/>
                  </a:cubicBezTo>
                  <a:cubicBezTo>
                    <a:pt x="1204" y="207"/>
                    <a:pt x="1203" y="207"/>
                    <a:pt x="1203" y="207"/>
                  </a:cubicBezTo>
                  <a:close/>
                  <a:moveTo>
                    <a:pt x="853" y="173"/>
                  </a:moveTo>
                  <a:cubicBezTo>
                    <a:pt x="853" y="173"/>
                    <a:pt x="854" y="174"/>
                    <a:pt x="854" y="174"/>
                  </a:cubicBezTo>
                  <a:cubicBezTo>
                    <a:pt x="855" y="174"/>
                    <a:pt x="857" y="174"/>
                    <a:pt x="857" y="173"/>
                  </a:cubicBezTo>
                  <a:cubicBezTo>
                    <a:pt x="859" y="172"/>
                    <a:pt x="858" y="170"/>
                    <a:pt x="856" y="169"/>
                  </a:cubicBezTo>
                  <a:cubicBezTo>
                    <a:pt x="855" y="167"/>
                    <a:pt x="852" y="167"/>
                    <a:pt x="850" y="167"/>
                  </a:cubicBezTo>
                  <a:cubicBezTo>
                    <a:pt x="849" y="167"/>
                    <a:pt x="849" y="168"/>
                    <a:pt x="849" y="168"/>
                  </a:cubicBezTo>
                  <a:cubicBezTo>
                    <a:pt x="849" y="170"/>
                    <a:pt x="849" y="171"/>
                    <a:pt x="850" y="171"/>
                  </a:cubicBezTo>
                  <a:cubicBezTo>
                    <a:pt x="851" y="172"/>
                    <a:pt x="852" y="172"/>
                    <a:pt x="853" y="173"/>
                  </a:cubicBezTo>
                  <a:close/>
                  <a:moveTo>
                    <a:pt x="996" y="527"/>
                  </a:moveTo>
                  <a:cubicBezTo>
                    <a:pt x="997" y="528"/>
                    <a:pt x="1002" y="529"/>
                    <a:pt x="1003" y="526"/>
                  </a:cubicBezTo>
                  <a:cubicBezTo>
                    <a:pt x="1003" y="522"/>
                    <a:pt x="1007" y="518"/>
                    <a:pt x="1005" y="513"/>
                  </a:cubicBezTo>
                  <a:cubicBezTo>
                    <a:pt x="1005" y="513"/>
                    <a:pt x="1004" y="513"/>
                    <a:pt x="1003" y="513"/>
                  </a:cubicBezTo>
                  <a:cubicBezTo>
                    <a:pt x="998" y="515"/>
                    <a:pt x="1001" y="512"/>
                    <a:pt x="1002" y="508"/>
                  </a:cubicBezTo>
                  <a:cubicBezTo>
                    <a:pt x="1002" y="508"/>
                    <a:pt x="1002" y="506"/>
                    <a:pt x="1000" y="507"/>
                  </a:cubicBezTo>
                  <a:cubicBezTo>
                    <a:pt x="998" y="508"/>
                    <a:pt x="997" y="510"/>
                    <a:pt x="995" y="512"/>
                  </a:cubicBezTo>
                  <a:cubicBezTo>
                    <a:pt x="995" y="511"/>
                    <a:pt x="994" y="509"/>
                    <a:pt x="994" y="508"/>
                  </a:cubicBezTo>
                  <a:cubicBezTo>
                    <a:pt x="994" y="505"/>
                    <a:pt x="995" y="503"/>
                    <a:pt x="998" y="502"/>
                  </a:cubicBezTo>
                  <a:cubicBezTo>
                    <a:pt x="999" y="501"/>
                    <a:pt x="1000" y="499"/>
                    <a:pt x="1001" y="498"/>
                  </a:cubicBezTo>
                  <a:cubicBezTo>
                    <a:pt x="1002" y="498"/>
                    <a:pt x="1002" y="497"/>
                    <a:pt x="1001" y="496"/>
                  </a:cubicBezTo>
                  <a:cubicBezTo>
                    <a:pt x="999" y="496"/>
                    <a:pt x="997" y="497"/>
                    <a:pt x="995" y="498"/>
                  </a:cubicBezTo>
                  <a:cubicBezTo>
                    <a:pt x="987" y="506"/>
                    <a:pt x="993" y="497"/>
                    <a:pt x="993" y="495"/>
                  </a:cubicBezTo>
                  <a:cubicBezTo>
                    <a:pt x="993" y="492"/>
                    <a:pt x="1003" y="483"/>
                    <a:pt x="993" y="483"/>
                  </a:cubicBezTo>
                  <a:cubicBezTo>
                    <a:pt x="989" y="483"/>
                    <a:pt x="985" y="483"/>
                    <a:pt x="981" y="483"/>
                  </a:cubicBezTo>
                  <a:cubicBezTo>
                    <a:pt x="973" y="482"/>
                    <a:pt x="974" y="480"/>
                    <a:pt x="977" y="475"/>
                  </a:cubicBezTo>
                  <a:cubicBezTo>
                    <a:pt x="980" y="470"/>
                    <a:pt x="971" y="471"/>
                    <a:pt x="969" y="472"/>
                  </a:cubicBezTo>
                  <a:cubicBezTo>
                    <a:pt x="968" y="473"/>
                    <a:pt x="966" y="475"/>
                    <a:pt x="965" y="476"/>
                  </a:cubicBezTo>
                  <a:cubicBezTo>
                    <a:pt x="959" y="481"/>
                    <a:pt x="969" y="468"/>
                    <a:pt x="970" y="467"/>
                  </a:cubicBezTo>
                  <a:cubicBezTo>
                    <a:pt x="971" y="466"/>
                    <a:pt x="974" y="465"/>
                    <a:pt x="975" y="464"/>
                  </a:cubicBezTo>
                  <a:cubicBezTo>
                    <a:pt x="976" y="463"/>
                    <a:pt x="979" y="457"/>
                    <a:pt x="979" y="457"/>
                  </a:cubicBezTo>
                  <a:cubicBezTo>
                    <a:pt x="981" y="455"/>
                    <a:pt x="982" y="448"/>
                    <a:pt x="977" y="451"/>
                  </a:cubicBezTo>
                  <a:cubicBezTo>
                    <a:pt x="973" y="452"/>
                    <a:pt x="966" y="454"/>
                    <a:pt x="964" y="457"/>
                  </a:cubicBezTo>
                  <a:cubicBezTo>
                    <a:pt x="962" y="463"/>
                    <a:pt x="958" y="468"/>
                    <a:pt x="955" y="473"/>
                  </a:cubicBezTo>
                  <a:cubicBezTo>
                    <a:pt x="953" y="475"/>
                    <a:pt x="947" y="486"/>
                    <a:pt x="947" y="486"/>
                  </a:cubicBezTo>
                  <a:cubicBezTo>
                    <a:pt x="943" y="487"/>
                    <a:pt x="938" y="490"/>
                    <a:pt x="936" y="493"/>
                  </a:cubicBezTo>
                  <a:cubicBezTo>
                    <a:pt x="935" y="493"/>
                    <a:pt x="935" y="494"/>
                    <a:pt x="936" y="494"/>
                  </a:cubicBezTo>
                  <a:cubicBezTo>
                    <a:pt x="936" y="496"/>
                    <a:pt x="938" y="496"/>
                    <a:pt x="939" y="496"/>
                  </a:cubicBezTo>
                  <a:cubicBezTo>
                    <a:pt x="936" y="500"/>
                    <a:pt x="932" y="504"/>
                    <a:pt x="937" y="508"/>
                  </a:cubicBezTo>
                  <a:cubicBezTo>
                    <a:pt x="938" y="509"/>
                    <a:pt x="941" y="509"/>
                    <a:pt x="942" y="509"/>
                  </a:cubicBezTo>
                  <a:cubicBezTo>
                    <a:pt x="947" y="508"/>
                    <a:pt x="946" y="509"/>
                    <a:pt x="952" y="509"/>
                  </a:cubicBezTo>
                  <a:cubicBezTo>
                    <a:pt x="956" y="509"/>
                    <a:pt x="961" y="508"/>
                    <a:pt x="965" y="509"/>
                  </a:cubicBezTo>
                  <a:cubicBezTo>
                    <a:pt x="970" y="510"/>
                    <a:pt x="972" y="512"/>
                    <a:pt x="977" y="512"/>
                  </a:cubicBezTo>
                  <a:cubicBezTo>
                    <a:pt x="980" y="512"/>
                    <a:pt x="974" y="518"/>
                    <a:pt x="973" y="518"/>
                  </a:cubicBezTo>
                  <a:cubicBezTo>
                    <a:pt x="973" y="520"/>
                    <a:pt x="971" y="520"/>
                    <a:pt x="970" y="522"/>
                  </a:cubicBezTo>
                  <a:cubicBezTo>
                    <a:pt x="970" y="523"/>
                    <a:pt x="970" y="523"/>
                    <a:pt x="971" y="523"/>
                  </a:cubicBezTo>
                  <a:cubicBezTo>
                    <a:pt x="977" y="526"/>
                    <a:pt x="981" y="517"/>
                    <a:pt x="986" y="516"/>
                  </a:cubicBezTo>
                  <a:cubicBezTo>
                    <a:pt x="987" y="516"/>
                    <a:pt x="988" y="515"/>
                    <a:pt x="988" y="514"/>
                  </a:cubicBezTo>
                  <a:cubicBezTo>
                    <a:pt x="988" y="517"/>
                    <a:pt x="987" y="523"/>
                    <a:pt x="987" y="524"/>
                  </a:cubicBezTo>
                  <a:cubicBezTo>
                    <a:pt x="987" y="524"/>
                    <a:pt x="988" y="525"/>
                    <a:pt x="988" y="525"/>
                  </a:cubicBezTo>
                  <a:cubicBezTo>
                    <a:pt x="991" y="525"/>
                    <a:pt x="997" y="519"/>
                    <a:pt x="993" y="524"/>
                  </a:cubicBezTo>
                  <a:cubicBezTo>
                    <a:pt x="992" y="525"/>
                    <a:pt x="994" y="527"/>
                    <a:pt x="996" y="527"/>
                  </a:cubicBezTo>
                  <a:close/>
                  <a:moveTo>
                    <a:pt x="1017" y="186"/>
                  </a:moveTo>
                  <a:cubicBezTo>
                    <a:pt x="1019" y="188"/>
                    <a:pt x="1020" y="190"/>
                    <a:pt x="1023" y="192"/>
                  </a:cubicBezTo>
                  <a:cubicBezTo>
                    <a:pt x="1025" y="192"/>
                    <a:pt x="1026" y="194"/>
                    <a:pt x="1028" y="194"/>
                  </a:cubicBezTo>
                  <a:cubicBezTo>
                    <a:pt x="1030" y="194"/>
                    <a:pt x="1031" y="194"/>
                    <a:pt x="1032" y="193"/>
                  </a:cubicBezTo>
                  <a:cubicBezTo>
                    <a:pt x="1034" y="194"/>
                    <a:pt x="1036" y="194"/>
                    <a:pt x="1037" y="193"/>
                  </a:cubicBezTo>
                  <a:cubicBezTo>
                    <a:pt x="1039" y="190"/>
                    <a:pt x="1036" y="190"/>
                    <a:pt x="1035" y="189"/>
                  </a:cubicBezTo>
                  <a:cubicBezTo>
                    <a:pt x="1032" y="186"/>
                    <a:pt x="1029" y="183"/>
                    <a:pt x="1025" y="180"/>
                  </a:cubicBezTo>
                  <a:cubicBezTo>
                    <a:pt x="1024" y="179"/>
                    <a:pt x="1021" y="178"/>
                    <a:pt x="1019" y="177"/>
                  </a:cubicBezTo>
                  <a:cubicBezTo>
                    <a:pt x="1019" y="176"/>
                    <a:pt x="1017" y="175"/>
                    <a:pt x="1016" y="175"/>
                  </a:cubicBezTo>
                  <a:cubicBezTo>
                    <a:pt x="1014" y="175"/>
                    <a:pt x="1013" y="177"/>
                    <a:pt x="1015" y="179"/>
                  </a:cubicBezTo>
                  <a:cubicBezTo>
                    <a:pt x="1017" y="181"/>
                    <a:pt x="1017" y="181"/>
                    <a:pt x="1016" y="184"/>
                  </a:cubicBezTo>
                  <a:cubicBezTo>
                    <a:pt x="1016" y="185"/>
                    <a:pt x="1016" y="186"/>
                    <a:pt x="1017" y="186"/>
                  </a:cubicBezTo>
                  <a:close/>
                  <a:moveTo>
                    <a:pt x="217" y="450"/>
                  </a:moveTo>
                  <a:cubicBezTo>
                    <a:pt x="218" y="456"/>
                    <a:pt x="227" y="459"/>
                    <a:pt x="232" y="459"/>
                  </a:cubicBezTo>
                  <a:cubicBezTo>
                    <a:pt x="232" y="459"/>
                    <a:pt x="232" y="459"/>
                    <a:pt x="233" y="459"/>
                  </a:cubicBezTo>
                  <a:cubicBezTo>
                    <a:pt x="235" y="454"/>
                    <a:pt x="234" y="447"/>
                    <a:pt x="233" y="443"/>
                  </a:cubicBezTo>
                  <a:cubicBezTo>
                    <a:pt x="232" y="440"/>
                    <a:pt x="231" y="439"/>
                    <a:pt x="229" y="437"/>
                  </a:cubicBezTo>
                  <a:cubicBezTo>
                    <a:pt x="227" y="436"/>
                    <a:pt x="227" y="433"/>
                    <a:pt x="226" y="431"/>
                  </a:cubicBezTo>
                  <a:cubicBezTo>
                    <a:pt x="224" y="429"/>
                    <a:pt x="225" y="424"/>
                    <a:pt x="224" y="423"/>
                  </a:cubicBezTo>
                  <a:cubicBezTo>
                    <a:pt x="222" y="421"/>
                    <a:pt x="219" y="421"/>
                    <a:pt x="217" y="421"/>
                  </a:cubicBezTo>
                  <a:cubicBezTo>
                    <a:pt x="213" y="419"/>
                    <a:pt x="210" y="414"/>
                    <a:pt x="205" y="415"/>
                  </a:cubicBezTo>
                  <a:cubicBezTo>
                    <a:pt x="203" y="414"/>
                    <a:pt x="204" y="414"/>
                    <a:pt x="202" y="414"/>
                  </a:cubicBezTo>
                  <a:cubicBezTo>
                    <a:pt x="201" y="414"/>
                    <a:pt x="201" y="414"/>
                    <a:pt x="201" y="415"/>
                  </a:cubicBezTo>
                  <a:cubicBezTo>
                    <a:pt x="201" y="418"/>
                    <a:pt x="203" y="421"/>
                    <a:pt x="203" y="424"/>
                  </a:cubicBezTo>
                  <a:cubicBezTo>
                    <a:pt x="202" y="425"/>
                    <a:pt x="201" y="428"/>
                    <a:pt x="202" y="430"/>
                  </a:cubicBezTo>
                  <a:cubicBezTo>
                    <a:pt x="203" y="431"/>
                    <a:pt x="204" y="433"/>
                    <a:pt x="206" y="433"/>
                  </a:cubicBezTo>
                  <a:cubicBezTo>
                    <a:pt x="209" y="434"/>
                    <a:pt x="208" y="436"/>
                    <a:pt x="209" y="437"/>
                  </a:cubicBezTo>
                  <a:cubicBezTo>
                    <a:pt x="211" y="439"/>
                    <a:pt x="212" y="444"/>
                    <a:pt x="214" y="445"/>
                  </a:cubicBezTo>
                  <a:cubicBezTo>
                    <a:pt x="214" y="446"/>
                    <a:pt x="215" y="447"/>
                    <a:pt x="216" y="447"/>
                  </a:cubicBezTo>
                  <a:cubicBezTo>
                    <a:pt x="218" y="448"/>
                    <a:pt x="216" y="449"/>
                    <a:pt x="217" y="450"/>
                  </a:cubicBezTo>
                  <a:close/>
                  <a:moveTo>
                    <a:pt x="674" y="810"/>
                  </a:moveTo>
                  <a:cubicBezTo>
                    <a:pt x="673" y="810"/>
                    <a:pt x="672" y="810"/>
                    <a:pt x="671" y="810"/>
                  </a:cubicBezTo>
                  <a:cubicBezTo>
                    <a:pt x="670" y="810"/>
                    <a:pt x="669" y="810"/>
                    <a:pt x="668" y="811"/>
                  </a:cubicBezTo>
                  <a:cubicBezTo>
                    <a:pt x="667" y="811"/>
                    <a:pt x="666" y="812"/>
                    <a:pt x="665" y="813"/>
                  </a:cubicBezTo>
                  <a:cubicBezTo>
                    <a:pt x="664" y="815"/>
                    <a:pt x="667" y="818"/>
                    <a:pt x="669" y="817"/>
                  </a:cubicBezTo>
                  <a:cubicBezTo>
                    <a:pt x="670" y="817"/>
                    <a:pt x="671" y="816"/>
                    <a:pt x="672" y="815"/>
                  </a:cubicBezTo>
                  <a:cubicBezTo>
                    <a:pt x="672" y="815"/>
                    <a:pt x="673" y="813"/>
                    <a:pt x="674" y="814"/>
                  </a:cubicBezTo>
                  <a:cubicBezTo>
                    <a:pt x="674" y="814"/>
                    <a:pt x="675" y="815"/>
                    <a:pt x="676" y="815"/>
                  </a:cubicBezTo>
                  <a:cubicBezTo>
                    <a:pt x="678" y="813"/>
                    <a:pt x="676" y="809"/>
                    <a:pt x="674" y="810"/>
                  </a:cubicBezTo>
                  <a:close/>
                  <a:moveTo>
                    <a:pt x="683" y="824"/>
                  </a:moveTo>
                  <a:cubicBezTo>
                    <a:pt x="683" y="825"/>
                    <a:pt x="685" y="825"/>
                    <a:pt x="685" y="824"/>
                  </a:cubicBezTo>
                  <a:cubicBezTo>
                    <a:pt x="685" y="822"/>
                    <a:pt x="690" y="820"/>
                    <a:pt x="688" y="817"/>
                  </a:cubicBezTo>
                  <a:cubicBezTo>
                    <a:pt x="687" y="815"/>
                    <a:pt x="686" y="814"/>
                    <a:pt x="685" y="812"/>
                  </a:cubicBezTo>
                  <a:cubicBezTo>
                    <a:pt x="684" y="811"/>
                    <a:pt x="683" y="810"/>
                    <a:pt x="681" y="810"/>
                  </a:cubicBezTo>
                  <a:cubicBezTo>
                    <a:pt x="680" y="810"/>
                    <a:pt x="680" y="812"/>
                    <a:pt x="681" y="812"/>
                  </a:cubicBezTo>
                  <a:cubicBezTo>
                    <a:pt x="682" y="812"/>
                    <a:pt x="683" y="813"/>
                    <a:pt x="683" y="814"/>
                  </a:cubicBezTo>
                  <a:cubicBezTo>
                    <a:pt x="683" y="815"/>
                    <a:pt x="683" y="815"/>
                    <a:pt x="683" y="815"/>
                  </a:cubicBezTo>
                  <a:cubicBezTo>
                    <a:pt x="684" y="817"/>
                    <a:pt x="684" y="818"/>
                    <a:pt x="683" y="819"/>
                  </a:cubicBezTo>
                  <a:cubicBezTo>
                    <a:pt x="683" y="821"/>
                    <a:pt x="683" y="822"/>
                    <a:pt x="683" y="824"/>
                  </a:cubicBezTo>
                  <a:close/>
                  <a:moveTo>
                    <a:pt x="671" y="844"/>
                  </a:moveTo>
                  <a:cubicBezTo>
                    <a:pt x="673" y="845"/>
                    <a:pt x="676" y="844"/>
                    <a:pt x="676" y="841"/>
                  </a:cubicBezTo>
                  <a:cubicBezTo>
                    <a:pt x="676" y="840"/>
                    <a:pt x="675" y="839"/>
                    <a:pt x="675" y="838"/>
                  </a:cubicBezTo>
                  <a:cubicBezTo>
                    <a:pt x="674" y="837"/>
                    <a:pt x="674" y="836"/>
                    <a:pt x="673" y="835"/>
                  </a:cubicBezTo>
                  <a:cubicBezTo>
                    <a:pt x="673" y="834"/>
                    <a:pt x="671" y="835"/>
                    <a:pt x="671" y="835"/>
                  </a:cubicBezTo>
                  <a:cubicBezTo>
                    <a:pt x="670" y="835"/>
                    <a:pt x="670" y="836"/>
                    <a:pt x="670" y="836"/>
                  </a:cubicBezTo>
                  <a:cubicBezTo>
                    <a:pt x="670" y="836"/>
                    <a:pt x="670" y="836"/>
                    <a:pt x="670" y="836"/>
                  </a:cubicBezTo>
                  <a:cubicBezTo>
                    <a:pt x="670" y="837"/>
                    <a:pt x="670" y="838"/>
                    <a:pt x="670" y="838"/>
                  </a:cubicBezTo>
                  <a:cubicBezTo>
                    <a:pt x="670" y="838"/>
                    <a:pt x="670" y="839"/>
                    <a:pt x="670" y="839"/>
                  </a:cubicBezTo>
                  <a:cubicBezTo>
                    <a:pt x="669" y="840"/>
                    <a:pt x="669" y="842"/>
                    <a:pt x="671" y="844"/>
                  </a:cubicBezTo>
                  <a:close/>
                  <a:moveTo>
                    <a:pt x="679" y="848"/>
                  </a:moveTo>
                  <a:cubicBezTo>
                    <a:pt x="678" y="847"/>
                    <a:pt x="677" y="846"/>
                    <a:pt x="676" y="847"/>
                  </a:cubicBezTo>
                  <a:cubicBezTo>
                    <a:pt x="675" y="847"/>
                    <a:pt x="675" y="848"/>
                    <a:pt x="674" y="849"/>
                  </a:cubicBezTo>
                  <a:cubicBezTo>
                    <a:pt x="673" y="850"/>
                    <a:pt x="672" y="852"/>
                    <a:pt x="672" y="854"/>
                  </a:cubicBezTo>
                  <a:cubicBezTo>
                    <a:pt x="673" y="857"/>
                    <a:pt x="676" y="859"/>
                    <a:pt x="678" y="856"/>
                  </a:cubicBezTo>
                  <a:cubicBezTo>
                    <a:pt x="678" y="855"/>
                    <a:pt x="678" y="853"/>
                    <a:pt x="678" y="852"/>
                  </a:cubicBezTo>
                  <a:cubicBezTo>
                    <a:pt x="678" y="851"/>
                    <a:pt x="678" y="850"/>
                    <a:pt x="678" y="850"/>
                  </a:cubicBezTo>
                  <a:cubicBezTo>
                    <a:pt x="679" y="849"/>
                    <a:pt x="679" y="849"/>
                    <a:pt x="679" y="848"/>
                  </a:cubicBezTo>
                  <a:close/>
                  <a:moveTo>
                    <a:pt x="702" y="843"/>
                  </a:moveTo>
                  <a:cubicBezTo>
                    <a:pt x="702" y="843"/>
                    <a:pt x="702" y="843"/>
                    <a:pt x="702" y="843"/>
                  </a:cubicBezTo>
                  <a:cubicBezTo>
                    <a:pt x="702" y="842"/>
                    <a:pt x="701" y="842"/>
                    <a:pt x="700" y="843"/>
                  </a:cubicBezTo>
                  <a:cubicBezTo>
                    <a:pt x="700" y="845"/>
                    <a:pt x="701" y="845"/>
                    <a:pt x="702" y="847"/>
                  </a:cubicBezTo>
                  <a:cubicBezTo>
                    <a:pt x="702" y="847"/>
                    <a:pt x="702" y="847"/>
                    <a:pt x="702" y="848"/>
                  </a:cubicBezTo>
                  <a:cubicBezTo>
                    <a:pt x="702" y="848"/>
                    <a:pt x="702" y="849"/>
                    <a:pt x="702" y="849"/>
                  </a:cubicBezTo>
                  <a:cubicBezTo>
                    <a:pt x="702" y="850"/>
                    <a:pt x="703" y="852"/>
                    <a:pt x="704" y="853"/>
                  </a:cubicBezTo>
                  <a:cubicBezTo>
                    <a:pt x="705" y="853"/>
                    <a:pt x="706" y="853"/>
                    <a:pt x="706" y="853"/>
                  </a:cubicBezTo>
                  <a:cubicBezTo>
                    <a:pt x="706" y="852"/>
                    <a:pt x="706" y="852"/>
                    <a:pt x="706" y="852"/>
                  </a:cubicBezTo>
                  <a:cubicBezTo>
                    <a:pt x="707" y="851"/>
                    <a:pt x="707" y="849"/>
                    <a:pt x="706" y="847"/>
                  </a:cubicBezTo>
                  <a:cubicBezTo>
                    <a:pt x="705" y="846"/>
                    <a:pt x="704" y="843"/>
                    <a:pt x="702" y="843"/>
                  </a:cubicBezTo>
                  <a:close/>
                  <a:moveTo>
                    <a:pt x="696" y="841"/>
                  </a:moveTo>
                  <a:cubicBezTo>
                    <a:pt x="696" y="839"/>
                    <a:pt x="697" y="836"/>
                    <a:pt x="695" y="834"/>
                  </a:cubicBezTo>
                  <a:cubicBezTo>
                    <a:pt x="694" y="833"/>
                    <a:pt x="693" y="831"/>
                    <a:pt x="691" y="832"/>
                  </a:cubicBezTo>
                  <a:cubicBezTo>
                    <a:pt x="690" y="832"/>
                    <a:pt x="690" y="832"/>
                    <a:pt x="690" y="833"/>
                  </a:cubicBezTo>
                  <a:cubicBezTo>
                    <a:pt x="690" y="833"/>
                    <a:pt x="690" y="833"/>
                    <a:pt x="690" y="833"/>
                  </a:cubicBezTo>
                  <a:cubicBezTo>
                    <a:pt x="690" y="834"/>
                    <a:pt x="692" y="834"/>
                    <a:pt x="692" y="834"/>
                  </a:cubicBezTo>
                  <a:cubicBezTo>
                    <a:pt x="692" y="834"/>
                    <a:pt x="693" y="834"/>
                    <a:pt x="693" y="834"/>
                  </a:cubicBezTo>
                  <a:cubicBezTo>
                    <a:pt x="693" y="835"/>
                    <a:pt x="694" y="835"/>
                    <a:pt x="694" y="835"/>
                  </a:cubicBezTo>
                  <a:cubicBezTo>
                    <a:pt x="695" y="837"/>
                    <a:pt x="694" y="839"/>
                    <a:pt x="694" y="840"/>
                  </a:cubicBezTo>
                  <a:cubicBezTo>
                    <a:pt x="694" y="842"/>
                    <a:pt x="696" y="842"/>
                    <a:pt x="696" y="841"/>
                  </a:cubicBezTo>
                  <a:close/>
                  <a:moveTo>
                    <a:pt x="607" y="885"/>
                  </a:moveTo>
                  <a:cubicBezTo>
                    <a:pt x="608" y="886"/>
                    <a:pt x="609" y="885"/>
                    <a:pt x="610" y="885"/>
                  </a:cubicBezTo>
                  <a:cubicBezTo>
                    <a:pt x="611" y="884"/>
                    <a:pt x="612" y="884"/>
                    <a:pt x="612" y="883"/>
                  </a:cubicBezTo>
                  <a:cubicBezTo>
                    <a:pt x="613" y="881"/>
                    <a:pt x="612" y="880"/>
                    <a:pt x="611" y="879"/>
                  </a:cubicBezTo>
                  <a:cubicBezTo>
                    <a:pt x="609" y="878"/>
                    <a:pt x="607" y="878"/>
                    <a:pt x="605" y="879"/>
                  </a:cubicBezTo>
                  <a:cubicBezTo>
                    <a:pt x="605" y="880"/>
                    <a:pt x="604" y="881"/>
                    <a:pt x="605" y="882"/>
                  </a:cubicBezTo>
                  <a:cubicBezTo>
                    <a:pt x="605" y="882"/>
                    <a:pt x="605" y="882"/>
                    <a:pt x="606" y="882"/>
                  </a:cubicBezTo>
                  <a:cubicBezTo>
                    <a:pt x="606" y="883"/>
                    <a:pt x="606" y="883"/>
                    <a:pt x="606" y="883"/>
                  </a:cubicBezTo>
                  <a:cubicBezTo>
                    <a:pt x="606" y="883"/>
                    <a:pt x="606" y="883"/>
                    <a:pt x="606" y="883"/>
                  </a:cubicBezTo>
                  <a:cubicBezTo>
                    <a:pt x="606" y="884"/>
                    <a:pt x="606" y="885"/>
                    <a:pt x="607" y="885"/>
                  </a:cubicBezTo>
                  <a:close/>
                  <a:moveTo>
                    <a:pt x="796" y="930"/>
                  </a:moveTo>
                  <a:cubicBezTo>
                    <a:pt x="793" y="937"/>
                    <a:pt x="799" y="934"/>
                    <a:pt x="803" y="934"/>
                  </a:cubicBezTo>
                  <a:cubicBezTo>
                    <a:pt x="806" y="933"/>
                    <a:pt x="809" y="934"/>
                    <a:pt x="811" y="934"/>
                  </a:cubicBezTo>
                  <a:cubicBezTo>
                    <a:pt x="812" y="935"/>
                    <a:pt x="814" y="935"/>
                    <a:pt x="815" y="935"/>
                  </a:cubicBezTo>
                  <a:cubicBezTo>
                    <a:pt x="816" y="934"/>
                    <a:pt x="822" y="931"/>
                    <a:pt x="822" y="930"/>
                  </a:cubicBezTo>
                  <a:cubicBezTo>
                    <a:pt x="824" y="925"/>
                    <a:pt x="817" y="925"/>
                    <a:pt x="814" y="926"/>
                  </a:cubicBezTo>
                  <a:cubicBezTo>
                    <a:pt x="810" y="926"/>
                    <a:pt x="805" y="925"/>
                    <a:pt x="802" y="927"/>
                  </a:cubicBezTo>
                  <a:cubicBezTo>
                    <a:pt x="799" y="928"/>
                    <a:pt x="800" y="931"/>
                    <a:pt x="798" y="932"/>
                  </a:cubicBezTo>
                  <a:cubicBezTo>
                    <a:pt x="798" y="933"/>
                    <a:pt x="798" y="933"/>
                    <a:pt x="798" y="933"/>
                  </a:cubicBezTo>
                  <a:cubicBezTo>
                    <a:pt x="797" y="933"/>
                    <a:pt x="797" y="932"/>
                    <a:pt x="797" y="931"/>
                  </a:cubicBezTo>
                  <a:cubicBezTo>
                    <a:pt x="798" y="930"/>
                    <a:pt x="797" y="930"/>
                    <a:pt x="796" y="930"/>
                  </a:cubicBezTo>
                  <a:close/>
                  <a:moveTo>
                    <a:pt x="861" y="1033"/>
                  </a:moveTo>
                  <a:cubicBezTo>
                    <a:pt x="864" y="1032"/>
                    <a:pt x="868" y="1035"/>
                    <a:pt x="870" y="1032"/>
                  </a:cubicBezTo>
                  <a:cubicBezTo>
                    <a:pt x="872" y="1030"/>
                    <a:pt x="872" y="1025"/>
                    <a:pt x="870" y="1024"/>
                  </a:cubicBezTo>
                  <a:cubicBezTo>
                    <a:pt x="869" y="1022"/>
                    <a:pt x="865" y="1022"/>
                    <a:pt x="864" y="1024"/>
                  </a:cubicBezTo>
                  <a:cubicBezTo>
                    <a:pt x="863" y="1025"/>
                    <a:pt x="863" y="1027"/>
                    <a:pt x="863" y="1028"/>
                  </a:cubicBezTo>
                  <a:cubicBezTo>
                    <a:pt x="862" y="1029"/>
                    <a:pt x="860" y="1029"/>
                    <a:pt x="860" y="1031"/>
                  </a:cubicBezTo>
                  <a:cubicBezTo>
                    <a:pt x="860" y="1031"/>
                    <a:pt x="860" y="1031"/>
                    <a:pt x="860" y="1031"/>
                  </a:cubicBezTo>
                  <a:cubicBezTo>
                    <a:pt x="859" y="1032"/>
                    <a:pt x="860" y="1034"/>
                    <a:pt x="861" y="1033"/>
                  </a:cubicBezTo>
                  <a:close/>
                  <a:moveTo>
                    <a:pt x="698" y="909"/>
                  </a:moveTo>
                  <a:cubicBezTo>
                    <a:pt x="700" y="909"/>
                    <a:pt x="699" y="909"/>
                    <a:pt x="701" y="908"/>
                  </a:cubicBezTo>
                  <a:cubicBezTo>
                    <a:pt x="703" y="907"/>
                    <a:pt x="707" y="907"/>
                    <a:pt x="709" y="907"/>
                  </a:cubicBezTo>
                  <a:cubicBezTo>
                    <a:pt x="711" y="907"/>
                    <a:pt x="713" y="906"/>
                    <a:pt x="715" y="905"/>
                  </a:cubicBezTo>
                  <a:cubicBezTo>
                    <a:pt x="717" y="903"/>
                    <a:pt x="714" y="901"/>
                    <a:pt x="712" y="900"/>
                  </a:cubicBezTo>
                  <a:cubicBezTo>
                    <a:pt x="710" y="899"/>
                    <a:pt x="709" y="896"/>
                    <a:pt x="707" y="896"/>
                  </a:cubicBezTo>
                  <a:cubicBezTo>
                    <a:pt x="705" y="895"/>
                    <a:pt x="702" y="895"/>
                    <a:pt x="699" y="895"/>
                  </a:cubicBezTo>
                  <a:cubicBezTo>
                    <a:pt x="696" y="895"/>
                    <a:pt x="700" y="894"/>
                    <a:pt x="700" y="893"/>
                  </a:cubicBezTo>
                  <a:cubicBezTo>
                    <a:pt x="701" y="892"/>
                    <a:pt x="701" y="892"/>
                    <a:pt x="700" y="891"/>
                  </a:cubicBezTo>
                  <a:cubicBezTo>
                    <a:pt x="700" y="890"/>
                    <a:pt x="698" y="891"/>
                    <a:pt x="697" y="891"/>
                  </a:cubicBezTo>
                  <a:cubicBezTo>
                    <a:pt x="693" y="891"/>
                    <a:pt x="689" y="888"/>
                    <a:pt x="685" y="886"/>
                  </a:cubicBezTo>
                  <a:cubicBezTo>
                    <a:pt x="680" y="884"/>
                    <a:pt x="678" y="879"/>
                    <a:pt x="673" y="878"/>
                  </a:cubicBezTo>
                  <a:cubicBezTo>
                    <a:pt x="670" y="878"/>
                    <a:pt x="667" y="875"/>
                    <a:pt x="664" y="874"/>
                  </a:cubicBezTo>
                  <a:cubicBezTo>
                    <a:pt x="661" y="873"/>
                    <a:pt x="657" y="873"/>
                    <a:pt x="653" y="873"/>
                  </a:cubicBezTo>
                  <a:cubicBezTo>
                    <a:pt x="651" y="872"/>
                    <a:pt x="650" y="869"/>
                    <a:pt x="648" y="867"/>
                  </a:cubicBezTo>
                  <a:cubicBezTo>
                    <a:pt x="645" y="866"/>
                    <a:pt x="642" y="865"/>
                    <a:pt x="639" y="865"/>
                  </a:cubicBezTo>
                  <a:cubicBezTo>
                    <a:pt x="636" y="864"/>
                    <a:pt x="633" y="865"/>
                    <a:pt x="630" y="865"/>
                  </a:cubicBezTo>
                  <a:cubicBezTo>
                    <a:pt x="627" y="865"/>
                    <a:pt x="622" y="862"/>
                    <a:pt x="620" y="861"/>
                  </a:cubicBezTo>
                  <a:cubicBezTo>
                    <a:pt x="616" y="860"/>
                    <a:pt x="612" y="862"/>
                    <a:pt x="609" y="863"/>
                  </a:cubicBezTo>
                  <a:cubicBezTo>
                    <a:pt x="605" y="864"/>
                    <a:pt x="601" y="866"/>
                    <a:pt x="598" y="867"/>
                  </a:cubicBezTo>
                  <a:cubicBezTo>
                    <a:pt x="595" y="867"/>
                    <a:pt x="592" y="869"/>
                    <a:pt x="590" y="871"/>
                  </a:cubicBezTo>
                  <a:cubicBezTo>
                    <a:pt x="588" y="873"/>
                    <a:pt x="588" y="874"/>
                    <a:pt x="586" y="876"/>
                  </a:cubicBezTo>
                  <a:cubicBezTo>
                    <a:pt x="584" y="877"/>
                    <a:pt x="583" y="877"/>
                    <a:pt x="582" y="878"/>
                  </a:cubicBezTo>
                  <a:cubicBezTo>
                    <a:pt x="582" y="879"/>
                    <a:pt x="582" y="879"/>
                    <a:pt x="582" y="879"/>
                  </a:cubicBezTo>
                  <a:cubicBezTo>
                    <a:pt x="585" y="881"/>
                    <a:pt x="588" y="880"/>
                    <a:pt x="590" y="878"/>
                  </a:cubicBezTo>
                  <a:cubicBezTo>
                    <a:pt x="592" y="877"/>
                    <a:pt x="594" y="877"/>
                    <a:pt x="596" y="877"/>
                  </a:cubicBezTo>
                  <a:cubicBezTo>
                    <a:pt x="596" y="878"/>
                    <a:pt x="597" y="878"/>
                    <a:pt x="598" y="878"/>
                  </a:cubicBezTo>
                  <a:cubicBezTo>
                    <a:pt x="601" y="876"/>
                    <a:pt x="603" y="874"/>
                    <a:pt x="606" y="873"/>
                  </a:cubicBezTo>
                  <a:cubicBezTo>
                    <a:pt x="609" y="873"/>
                    <a:pt x="608" y="870"/>
                    <a:pt x="612" y="870"/>
                  </a:cubicBezTo>
                  <a:cubicBezTo>
                    <a:pt x="614" y="870"/>
                    <a:pt x="617" y="872"/>
                    <a:pt x="620" y="872"/>
                  </a:cubicBezTo>
                  <a:cubicBezTo>
                    <a:pt x="617" y="872"/>
                    <a:pt x="616" y="874"/>
                    <a:pt x="616" y="876"/>
                  </a:cubicBezTo>
                  <a:cubicBezTo>
                    <a:pt x="616" y="876"/>
                    <a:pt x="617" y="876"/>
                    <a:pt x="617" y="876"/>
                  </a:cubicBezTo>
                  <a:cubicBezTo>
                    <a:pt x="618" y="876"/>
                    <a:pt x="620" y="876"/>
                    <a:pt x="622" y="876"/>
                  </a:cubicBezTo>
                  <a:cubicBezTo>
                    <a:pt x="625" y="876"/>
                    <a:pt x="628" y="877"/>
                    <a:pt x="632" y="878"/>
                  </a:cubicBezTo>
                  <a:cubicBezTo>
                    <a:pt x="635" y="878"/>
                    <a:pt x="637" y="877"/>
                    <a:pt x="640" y="879"/>
                  </a:cubicBezTo>
                  <a:cubicBezTo>
                    <a:pt x="641" y="880"/>
                    <a:pt x="641" y="880"/>
                    <a:pt x="642" y="880"/>
                  </a:cubicBezTo>
                  <a:cubicBezTo>
                    <a:pt x="642" y="884"/>
                    <a:pt x="645" y="883"/>
                    <a:pt x="648" y="883"/>
                  </a:cubicBezTo>
                  <a:cubicBezTo>
                    <a:pt x="652" y="883"/>
                    <a:pt x="657" y="882"/>
                    <a:pt x="658" y="886"/>
                  </a:cubicBezTo>
                  <a:cubicBezTo>
                    <a:pt x="658" y="888"/>
                    <a:pt x="660" y="889"/>
                    <a:pt x="661" y="889"/>
                  </a:cubicBezTo>
                  <a:cubicBezTo>
                    <a:pt x="664" y="890"/>
                    <a:pt x="663" y="898"/>
                    <a:pt x="667" y="897"/>
                  </a:cubicBezTo>
                  <a:cubicBezTo>
                    <a:pt x="671" y="897"/>
                    <a:pt x="674" y="897"/>
                    <a:pt x="677" y="899"/>
                  </a:cubicBezTo>
                  <a:cubicBezTo>
                    <a:pt x="678" y="899"/>
                    <a:pt x="683" y="902"/>
                    <a:pt x="679" y="903"/>
                  </a:cubicBezTo>
                  <a:cubicBezTo>
                    <a:pt x="677" y="903"/>
                    <a:pt x="676" y="904"/>
                    <a:pt x="675" y="905"/>
                  </a:cubicBezTo>
                  <a:cubicBezTo>
                    <a:pt x="674" y="905"/>
                    <a:pt x="670" y="907"/>
                    <a:pt x="672" y="909"/>
                  </a:cubicBezTo>
                  <a:cubicBezTo>
                    <a:pt x="673" y="910"/>
                    <a:pt x="678" y="909"/>
                    <a:pt x="681" y="908"/>
                  </a:cubicBezTo>
                  <a:cubicBezTo>
                    <a:pt x="683" y="908"/>
                    <a:pt x="684" y="907"/>
                    <a:pt x="687" y="907"/>
                  </a:cubicBezTo>
                  <a:cubicBezTo>
                    <a:pt x="688" y="907"/>
                    <a:pt x="690" y="908"/>
                    <a:pt x="691" y="908"/>
                  </a:cubicBezTo>
                  <a:cubicBezTo>
                    <a:pt x="693" y="909"/>
                    <a:pt x="696" y="910"/>
                    <a:pt x="698" y="909"/>
                  </a:cubicBezTo>
                  <a:close/>
                  <a:moveTo>
                    <a:pt x="706" y="858"/>
                  </a:moveTo>
                  <a:cubicBezTo>
                    <a:pt x="705" y="857"/>
                    <a:pt x="705" y="857"/>
                    <a:pt x="705" y="858"/>
                  </a:cubicBezTo>
                  <a:cubicBezTo>
                    <a:pt x="704" y="858"/>
                    <a:pt x="704" y="858"/>
                    <a:pt x="704" y="858"/>
                  </a:cubicBezTo>
                  <a:cubicBezTo>
                    <a:pt x="704" y="857"/>
                    <a:pt x="703" y="858"/>
                    <a:pt x="703" y="859"/>
                  </a:cubicBezTo>
                  <a:cubicBezTo>
                    <a:pt x="703" y="859"/>
                    <a:pt x="703" y="859"/>
                    <a:pt x="703" y="859"/>
                  </a:cubicBezTo>
                  <a:cubicBezTo>
                    <a:pt x="703" y="860"/>
                    <a:pt x="703" y="860"/>
                    <a:pt x="704" y="860"/>
                  </a:cubicBezTo>
                  <a:cubicBezTo>
                    <a:pt x="704" y="861"/>
                    <a:pt x="704" y="863"/>
                    <a:pt x="705" y="864"/>
                  </a:cubicBezTo>
                  <a:cubicBezTo>
                    <a:pt x="705" y="865"/>
                    <a:pt x="707" y="867"/>
                    <a:pt x="708" y="866"/>
                  </a:cubicBezTo>
                  <a:cubicBezTo>
                    <a:pt x="710" y="865"/>
                    <a:pt x="709" y="863"/>
                    <a:pt x="708" y="862"/>
                  </a:cubicBezTo>
                  <a:cubicBezTo>
                    <a:pt x="708" y="861"/>
                    <a:pt x="708" y="861"/>
                    <a:pt x="707" y="860"/>
                  </a:cubicBezTo>
                  <a:cubicBezTo>
                    <a:pt x="707" y="859"/>
                    <a:pt x="707" y="858"/>
                    <a:pt x="706" y="858"/>
                  </a:cubicBezTo>
                  <a:close/>
                  <a:moveTo>
                    <a:pt x="681" y="925"/>
                  </a:moveTo>
                  <a:cubicBezTo>
                    <a:pt x="678" y="922"/>
                    <a:pt x="674" y="923"/>
                    <a:pt x="671" y="925"/>
                  </a:cubicBezTo>
                  <a:cubicBezTo>
                    <a:pt x="671" y="925"/>
                    <a:pt x="671" y="925"/>
                    <a:pt x="671" y="925"/>
                  </a:cubicBezTo>
                  <a:cubicBezTo>
                    <a:pt x="670" y="925"/>
                    <a:pt x="670" y="925"/>
                    <a:pt x="670" y="926"/>
                  </a:cubicBezTo>
                  <a:cubicBezTo>
                    <a:pt x="667" y="926"/>
                    <a:pt x="664" y="925"/>
                    <a:pt x="662" y="926"/>
                  </a:cubicBezTo>
                  <a:cubicBezTo>
                    <a:pt x="660" y="927"/>
                    <a:pt x="660" y="928"/>
                    <a:pt x="661" y="929"/>
                  </a:cubicBezTo>
                  <a:cubicBezTo>
                    <a:pt x="662" y="932"/>
                    <a:pt x="666" y="934"/>
                    <a:pt x="669" y="935"/>
                  </a:cubicBezTo>
                  <a:cubicBezTo>
                    <a:pt x="672" y="936"/>
                    <a:pt x="674" y="939"/>
                    <a:pt x="677" y="937"/>
                  </a:cubicBezTo>
                  <a:cubicBezTo>
                    <a:pt x="678" y="937"/>
                    <a:pt x="693" y="935"/>
                    <a:pt x="689" y="931"/>
                  </a:cubicBezTo>
                  <a:cubicBezTo>
                    <a:pt x="688" y="930"/>
                    <a:pt x="687" y="930"/>
                    <a:pt x="686" y="930"/>
                  </a:cubicBezTo>
                  <a:cubicBezTo>
                    <a:pt x="685" y="930"/>
                    <a:pt x="682" y="926"/>
                    <a:pt x="681" y="925"/>
                  </a:cubicBezTo>
                  <a:close/>
                  <a:moveTo>
                    <a:pt x="1433" y="645"/>
                  </a:moveTo>
                  <a:cubicBezTo>
                    <a:pt x="1433" y="647"/>
                    <a:pt x="1432" y="649"/>
                    <a:pt x="1432" y="650"/>
                  </a:cubicBezTo>
                  <a:cubicBezTo>
                    <a:pt x="1432" y="652"/>
                    <a:pt x="1433" y="653"/>
                    <a:pt x="1433" y="655"/>
                  </a:cubicBezTo>
                  <a:cubicBezTo>
                    <a:pt x="1434" y="656"/>
                    <a:pt x="1434" y="660"/>
                    <a:pt x="1435" y="660"/>
                  </a:cubicBezTo>
                  <a:cubicBezTo>
                    <a:pt x="1436" y="660"/>
                    <a:pt x="1436" y="660"/>
                    <a:pt x="1436" y="660"/>
                  </a:cubicBezTo>
                  <a:cubicBezTo>
                    <a:pt x="1436" y="657"/>
                    <a:pt x="1436" y="654"/>
                    <a:pt x="1436" y="651"/>
                  </a:cubicBezTo>
                  <a:cubicBezTo>
                    <a:pt x="1435" y="649"/>
                    <a:pt x="1436" y="645"/>
                    <a:pt x="1435" y="643"/>
                  </a:cubicBezTo>
                  <a:cubicBezTo>
                    <a:pt x="1434" y="643"/>
                    <a:pt x="1434" y="643"/>
                    <a:pt x="1434" y="643"/>
                  </a:cubicBezTo>
                  <a:cubicBezTo>
                    <a:pt x="1433" y="643"/>
                    <a:pt x="1433" y="644"/>
                    <a:pt x="1434" y="644"/>
                  </a:cubicBezTo>
                  <a:cubicBezTo>
                    <a:pt x="1434" y="644"/>
                    <a:pt x="1434" y="644"/>
                    <a:pt x="1434" y="645"/>
                  </a:cubicBezTo>
                  <a:cubicBezTo>
                    <a:pt x="1434" y="644"/>
                    <a:pt x="1433" y="644"/>
                    <a:pt x="1433" y="645"/>
                  </a:cubicBezTo>
                  <a:close/>
                  <a:moveTo>
                    <a:pt x="1343" y="452"/>
                  </a:moveTo>
                  <a:cubicBezTo>
                    <a:pt x="1343" y="453"/>
                    <a:pt x="1343" y="453"/>
                    <a:pt x="1344" y="453"/>
                  </a:cubicBezTo>
                  <a:cubicBezTo>
                    <a:pt x="1344" y="453"/>
                    <a:pt x="1344" y="454"/>
                    <a:pt x="1344" y="454"/>
                  </a:cubicBezTo>
                  <a:cubicBezTo>
                    <a:pt x="1344" y="455"/>
                    <a:pt x="1344" y="456"/>
                    <a:pt x="1345" y="456"/>
                  </a:cubicBezTo>
                  <a:cubicBezTo>
                    <a:pt x="1345" y="457"/>
                    <a:pt x="1346" y="458"/>
                    <a:pt x="1346" y="459"/>
                  </a:cubicBezTo>
                  <a:cubicBezTo>
                    <a:pt x="1347" y="459"/>
                    <a:pt x="1347" y="459"/>
                    <a:pt x="1347" y="458"/>
                  </a:cubicBezTo>
                  <a:cubicBezTo>
                    <a:pt x="1347" y="457"/>
                    <a:pt x="1347" y="457"/>
                    <a:pt x="1346" y="456"/>
                  </a:cubicBezTo>
                  <a:cubicBezTo>
                    <a:pt x="1346" y="454"/>
                    <a:pt x="1346" y="453"/>
                    <a:pt x="1345" y="452"/>
                  </a:cubicBezTo>
                  <a:cubicBezTo>
                    <a:pt x="1344" y="452"/>
                    <a:pt x="1343" y="449"/>
                    <a:pt x="1342" y="451"/>
                  </a:cubicBezTo>
                  <a:cubicBezTo>
                    <a:pt x="1342" y="451"/>
                    <a:pt x="1342" y="451"/>
                    <a:pt x="1342" y="451"/>
                  </a:cubicBezTo>
                  <a:cubicBezTo>
                    <a:pt x="1342" y="451"/>
                    <a:pt x="1342" y="451"/>
                    <a:pt x="1342" y="451"/>
                  </a:cubicBezTo>
                  <a:cubicBezTo>
                    <a:pt x="1342" y="452"/>
                    <a:pt x="1342" y="452"/>
                    <a:pt x="1343" y="452"/>
                  </a:cubicBezTo>
                  <a:close/>
                  <a:moveTo>
                    <a:pt x="1343" y="439"/>
                  </a:moveTo>
                  <a:cubicBezTo>
                    <a:pt x="1342" y="439"/>
                    <a:pt x="1342" y="439"/>
                    <a:pt x="1341" y="440"/>
                  </a:cubicBezTo>
                  <a:cubicBezTo>
                    <a:pt x="1341" y="440"/>
                    <a:pt x="1340" y="441"/>
                    <a:pt x="1340" y="441"/>
                  </a:cubicBezTo>
                  <a:cubicBezTo>
                    <a:pt x="1340" y="442"/>
                    <a:pt x="1339" y="442"/>
                    <a:pt x="1338" y="443"/>
                  </a:cubicBezTo>
                  <a:cubicBezTo>
                    <a:pt x="1338" y="444"/>
                    <a:pt x="1338" y="445"/>
                    <a:pt x="1339" y="445"/>
                  </a:cubicBezTo>
                  <a:cubicBezTo>
                    <a:pt x="1340" y="446"/>
                    <a:pt x="1340" y="446"/>
                    <a:pt x="1340" y="447"/>
                  </a:cubicBezTo>
                  <a:cubicBezTo>
                    <a:pt x="1340" y="447"/>
                    <a:pt x="1340" y="448"/>
                    <a:pt x="1341" y="448"/>
                  </a:cubicBezTo>
                  <a:cubicBezTo>
                    <a:pt x="1341" y="448"/>
                    <a:pt x="1342" y="448"/>
                    <a:pt x="1341" y="447"/>
                  </a:cubicBezTo>
                  <a:cubicBezTo>
                    <a:pt x="1341" y="447"/>
                    <a:pt x="1341" y="447"/>
                    <a:pt x="1341" y="447"/>
                  </a:cubicBezTo>
                  <a:cubicBezTo>
                    <a:pt x="1343" y="446"/>
                    <a:pt x="1343" y="444"/>
                    <a:pt x="1343" y="442"/>
                  </a:cubicBezTo>
                  <a:cubicBezTo>
                    <a:pt x="1343" y="441"/>
                    <a:pt x="1344" y="440"/>
                    <a:pt x="1343" y="439"/>
                  </a:cubicBezTo>
                  <a:close/>
                  <a:moveTo>
                    <a:pt x="712" y="931"/>
                  </a:moveTo>
                  <a:cubicBezTo>
                    <a:pt x="713" y="932"/>
                    <a:pt x="714" y="934"/>
                    <a:pt x="716" y="934"/>
                  </a:cubicBezTo>
                  <a:cubicBezTo>
                    <a:pt x="716" y="934"/>
                    <a:pt x="716" y="934"/>
                    <a:pt x="716" y="934"/>
                  </a:cubicBezTo>
                  <a:cubicBezTo>
                    <a:pt x="721" y="930"/>
                    <a:pt x="726" y="933"/>
                    <a:pt x="731" y="933"/>
                  </a:cubicBezTo>
                  <a:cubicBezTo>
                    <a:pt x="733" y="933"/>
                    <a:pt x="735" y="932"/>
                    <a:pt x="737" y="932"/>
                  </a:cubicBezTo>
                  <a:cubicBezTo>
                    <a:pt x="740" y="932"/>
                    <a:pt x="741" y="935"/>
                    <a:pt x="742" y="937"/>
                  </a:cubicBezTo>
                  <a:cubicBezTo>
                    <a:pt x="743" y="938"/>
                    <a:pt x="746" y="937"/>
                    <a:pt x="746" y="937"/>
                  </a:cubicBezTo>
                  <a:cubicBezTo>
                    <a:pt x="749" y="937"/>
                    <a:pt x="752" y="934"/>
                    <a:pt x="753" y="932"/>
                  </a:cubicBezTo>
                  <a:cubicBezTo>
                    <a:pt x="756" y="926"/>
                    <a:pt x="755" y="931"/>
                    <a:pt x="758" y="932"/>
                  </a:cubicBezTo>
                  <a:cubicBezTo>
                    <a:pt x="760" y="932"/>
                    <a:pt x="762" y="932"/>
                    <a:pt x="764" y="930"/>
                  </a:cubicBezTo>
                  <a:cubicBezTo>
                    <a:pt x="767" y="926"/>
                    <a:pt x="772" y="929"/>
                    <a:pt x="776" y="928"/>
                  </a:cubicBezTo>
                  <a:cubicBezTo>
                    <a:pt x="780" y="928"/>
                    <a:pt x="785" y="929"/>
                    <a:pt x="788" y="927"/>
                  </a:cubicBezTo>
                  <a:cubicBezTo>
                    <a:pt x="792" y="925"/>
                    <a:pt x="788" y="920"/>
                    <a:pt x="785" y="920"/>
                  </a:cubicBezTo>
                  <a:cubicBezTo>
                    <a:pt x="781" y="920"/>
                    <a:pt x="783" y="918"/>
                    <a:pt x="780" y="917"/>
                  </a:cubicBezTo>
                  <a:cubicBezTo>
                    <a:pt x="778" y="916"/>
                    <a:pt x="776" y="916"/>
                    <a:pt x="775" y="914"/>
                  </a:cubicBezTo>
                  <a:cubicBezTo>
                    <a:pt x="773" y="913"/>
                    <a:pt x="773" y="912"/>
                    <a:pt x="771" y="911"/>
                  </a:cubicBezTo>
                  <a:cubicBezTo>
                    <a:pt x="771" y="911"/>
                    <a:pt x="769" y="910"/>
                    <a:pt x="768" y="910"/>
                  </a:cubicBezTo>
                  <a:cubicBezTo>
                    <a:pt x="765" y="910"/>
                    <a:pt x="763" y="909"/>
                    <a:pt x="760" y="908"/>
                  </a:cubicBezTo>
                  <a:cubicBezTo>
                    <a:pt x="757" y="907"/>
                    <a:pt x="752" y="906"/>
                    <a:pt x="750" y="908"/>
                  </a:cubicBezTo>
                  <a:cubicBezTo>
                    <a:pt x="744" y="911"/>
                    <a:pt x="741" y="906"/>
                    <a:pt x="737" y="906"/>
                  </a:cubicBezTo>
                  <a:cubicBezTo>
                    <a:pt x="732" y="906"/>
                    <a:pt x="728" y="904"/>
                    <a:pt x="725" y="907"/>
                  </a:cubicBezTo>
                  <a:cubicBezTo>
                    <a:pt x="724" y="907"/>
                    <a:pt x="724" y="908"/>
                    <a:pt x="725" y="908"/>
                  </a:cubicBezTo>
                  <a:cubicBezTo>
                    <a:pt x="725" y="909"/>
                    <a:pt x="725" y="909"/>
                    <a:pt x="727" y="909"/>
                  </a:cubicBezTo>
                  <a:cubicBezTo>
                    <a:pt x="733" y="910"/>
                    <a:pt x="730" y="916"/>
                    <a:pt x="731" y="920"/>
                  </a:cubicBezTo>
                  <a:cubicBezTo>
                    <a:pt x="731" y="922"/>
                    <a:pt x="734" y="922"/>
                    <a:pt x="735" y="924"/>
                  </a:cubicBezTo>
                  <a:cubicBezTo>
                    <a:pt x="733" y="924"/>
                    <a:pt x="730" y="924"/>
                    <a:pt x="727" y="925"/>
                  </a:cubicBezTo>
                  <a:cubicBezTo>
                    <a:pt x="724" y="925"/>
                    <a:pt x="721" y="924"/>
                    <a:pt x="718" y="924"/>
                  </a:cubicBezTo>
                  <a:cubicBezTo>
                    <a:pt x="715" y="923"/>
                    <a:pt x="713" y="924"/>
                    <a:pt x="711" y="925"/>
                  </a:cubicBezTo>
                  <a:cubicBezTo>
                    <a:pt x="710" y="925"/>
                    <a:pt x="707" y="926"/>
                    <a:pt x="708" y="927"/>
                  </a:cubicBezTo>
                  <a:cubicBezTo>
                    <a:pt x="708" y="929"/>
                    <a:pt x="711" y="930"/>
                    <a:pt x="712" y="931"/>
                  </a:cubicBezTo>
                  <a:close/>
                  <a:moveTo>
                    <a:pt x="1365" y="421"/>
                  </a:moveTo>
                  <a:cubicBezTo>
                    <a:pt x="1365" y="422"/>
                    <a:pt x="1366" y="424"/>
                    <a:pt x="1366" y="425"/>
                  </a:cubicBezTo>
                  <a:cubicBezTo>
                    <a:pt x="1367" y="427"/>
                    <a:pt x="1366" y="429"/>
                    <a:pt x="1367" y="431"/>
                  </a:cubicBezTo>
                  <a:cubicBezTo>
                    <a:pt x="1368" y="432"/>
                    <a:pt x="1370" y="435"/>
                    <a:pt x="1369" y="436"/>
                  </a:cubicBezTo>
                  <a:cubicBezTo>
                    <a:pt x="1369" y="437"/>
                    <a:pt x="1369" y="438"/>
                    <a:pt x="1370" y="439"/>
                  </a:cubicBezTo>
                  <a:cubicBezTo>
                    <a:pt x="1371" y="440"/>
                    <a:pt x="1376" y="446"/>
                    <a:pt x="1376" y="447"/>
                  </a:cubicBezTo>
                  <a:cubicBezTo>
                    <a:pt x="1376" y="450"/>
                    <a:pt x="1376" y="454"/>
                    <a:pt x="1378" y="456"/>
                  </a:cubicBezTo>
                  <a:cubicBezTo>
                    <a:pt x="1380" y="459"/>
                    <a:pt x="1379" y="461"/>
                    <a:pt x="1380" y="464"/>
                  </a:cubicBezTo>
                  <a:cubicBezTo>
                    <a:pt x="1381" y="467"/>
                    <a:pt x="1384" y="469"/>
                    <a:pt x="1385" y="471"/>
                  </a:cubicBezTo>
                  <a:cubicBezTo>
                    <a:pt x="1385" y="471"/>
                    <a:pt x="1388" y="478"/>
                    <a:pt x="1389" y="476"/>
                  </a:cubicBezTo>
                  <a:cubicBezTo>
                    <a:pt x="1390" y="475"/>
                    <a:pt x="1391" y="473"/>
                    <a:pt x="1391" y="472"/>
                  </a:cubicBezTo>
                  <a:cubicBezTo>
                    <a:pt x="1391" y="472"/>
                    <a:pt x="1391" y="472"/>
                    <a:pt x="1391" y="472"/>
                  </a:cubicBezTo>
                  <a:cubicBezTo>
                    <a:pt x="1392" y="474"/>
                    <a:pt x="1394" y="477"/>
                    <a:pt x="1395" y="479"/>
                  </a:cubicBezTo>
                  <a:cubicBezTo>
                    <a:pt x="1398" y="483"/>
                    <a:pt x="1399" y="488"/>
                    <a:pt x="1401" y="493"/>
                  </a:cubicBezTo>
                  <a:cubicBezTo>
                    <a:pt x="1402" y="498"/>
                    <a:pt x="1404" y="502"/>
                    <a:pt x="1406" y="506"/>
                  </a:cubicBezTo>
                  <a:cubicBezTo>
                    <a:pt x="1407" y="510"/>
                    <a:pt x="1406" y="514"/>
                    <a:pt x="1409" y="517"/>
                  </a:cubicBezTo>
                  <a:cubicBezTo>
                    <a:pt x="1410" y="518"/>
                    <a:pt x="1411" y="517"/>
                    <a:pt x="1411" y="516"/>
                  </a:cubicBezTo>
                  <a:cubicBezTo>
                    <a:pt x="1399" y="482"/>
                    <a:pt x="1383" y="449"/>
                    <a:pt x="1366" y="417"/>
                  </a:cubicBezTo>
                  <a:cubicBezTo>
                    <a:pt x="1366" y="419"/>
                    <a:pt x="1366" y="420"/>
                    <a:pt x="1365" y="421"/>
                  </a:cubicBezTo>
                  <a:close/>
                  <a:moveTo>
                    <a:pt x="1419" y="1032"/>
                  </a:moveTo>
                  <a:cubicBezTo>
                    <a:pt x="1418" y="1034"/>
                    <a:pt x="1417" y="1036"/>
                    <a:pt x="1416" y="1038"/>
                  </a:cubicBezTo>
                  <a:cubicBezTo>
                    <a:pt x="1416" y="1042"/>
                    <a:pt x="1415" y="1045"/>
                    <a:pt x="1414" y="1048"/>
                  </a:cubicBezTo>
                  <a:cubicBezTo>
                    <a:pt x="1413" y="1054"/>
                    <a:pt x="1410" y="1059"/>
                    <a:pt x="1410" y="1065"/>
                  </a:cubicBezTo>
                  <a:cubicBezTo>
                    <a:pt x="1410" y="1066"/>
                    <a:pt x="1410" y="1067"/>
                    <a:pt x="1410" y="1067"/>
                  </a:cubicBezTo>
                  <a:cubicBezTo>
                    <a:pt x="1409" y="1070"/>
                    <a:pt x="1408" y="1074"/>
                    <a:pt x="1407" y="1077"/>
                  </a:cubicBezTo>
                  <a:cubicBezTo>
                    <a:pt x="1406" y="1082"/>
                    <a:pt x="1403" y="1087"/>
                    <a:pt x="1403" y="1093"/>
                  </a:cubicBezTo>
                  <a:cubicBezTo>
                    <a:pt x="1403" y="1094"/>
                    <a:pt x="1403" y="1095"/>
                    <a:pt x="1402" y="1097"/>
                  </a:cubicBezTo>
                  <a:cubicBezTo>
                    <a:pt x="1440" y="1004"/>
                    <a:pt x="1461" y="902"/>
                    <a:pt x="1461" y="795"/>
                  </a:cubicBezTo>
                  <a:cubicBezTo>
                    <a:pt x="1461" y="791"/>
                    <a:pt x="1461" y="786"/>
                    <a:pt x="1461" y="782"/>
                  </a:cubicBezTo>
                  <a:cubicBezTo>
                    <a:pt x="1461" y="783"/>
                    <a:pt x="1461" y="783"/>
                    <a:pt x="1460" y="784"/>
                  </a:cubicBezTo>
                  <a:cubicBezTo>
                    <a:pt x="1459" y="780"/>
                    <a:pt x="1459" y="776"/>
                    <a:pt x="1460" y="772"/>
                  </a:cubicBezTo>
                  <a:cubicBezTo>
                    <a:pt x="1460" y="771"/>
                    <a:pt x="1459" y="770"/>
                    <a:pt x="1459" y="769"/>
                  </a:cubicBezTo>
                  <a:cubicBezTo>
                    <a:pt x="1457" y="767"/>
                    <a:pt x="1458" y="765"/>
                    <a:pt x="1458" y="762"/>
                  </a:cubicBezTo>
                  <a:cubicBezTo>
                    <a:pt x="1458" y="760"/>
                    <a:pt x="1458" y="759"/>
                    <a:pt x="1458" y="757"/>
                  </a:cubicBezTo>
                  <a:cubicBezTo>
                    <a:pt x="1457" y="755"/>
                    <a:pt x="1455" y="753"/>
                    <a:pt x="1454" y="753"/>
                  </a:cubicBezTo>
                  <a:cubicBezTo>
                    <a:pt x="1454" y="752"/>
                    <a:pt x="1453" y="752"/>
                    <a:pt x="1452" y="752"/>
                  </a:cubicBezTo>
                  <a:cubicBezTo>
                    <a:pt x="1450" y="751"/>
                    <a:pt x="1450" y="750"/>
                    <a:pt x="1449" y="748"/>
                  </a:cubicBezTo>
                  <a:cubicBezTo>
                    <a:pt x="1448" y="746"/>
                    <a:pt x="1447" y="745"/>
                    <a:pt x="1446" y="743"/>
                  </a:cubicBezTo>
                  <a:cubicBezTo>
                    <a:pt x="1445" y="740"/>
                    <a:pt x="1447" y="737"/>
                    <a:pt x="1448" y="734"/>
                  </a:cubicBezTo>
                  <a:cubicBezTo>
                    <a:pt x="1449" y="731"/>
                    <a:pt x="1448" y="725"/>
                    <a:pt x="1447" y="723"/>
                  </a:cubicBezTo>
                  <a:cubicBezTo>
                    <a:pt x="1445" y="719"/>
                    <a:pt x="1449" y="716"/>
                    <a:pt x="1448" y="712"/>
                  </a:cubicBezTo>
                  <a:cubicBezTo>
                    <a:pt x="1448" y="711"/>
                    <a:pt x="1445" y="710"/>
                    <a:pt x="1445" y="709"/>
                  </a:cubicBezTo>
                  <a:cubicBezTo>
                    <a:pt x="1444" y="708"/>
                    <a:pt x="1444" y="707"/>
                    <a:pt x="1443" y="707"/>
                  </a:cubicBezTo>
                  <a:cubicBezTo>
                    <a:pt x="1443" y="706"/>
                    <a:pt x="1442" y="706"/>
                    <a:pt x="1442" y="707"/>
                  </a:cubicBezTo>
                  <a:cubicBezTo>
                    <a:pt x="1440" y="707"/>
                    <a:pt x="1440" y="710"/>
                    <a:pt x="1437" y="709"/>
                  </a:cubicBezTo>
                  <a:cubicBezTo>
                    <a:pt x="1435" y="708"/>
                    <a:pt x="1433" y="708"/>
                    <a:pt x="1431" y="709"/>
                  </a:cubicBezTo>
                  <a:cubicBezTo>
                    <a:pt x="1428" y="710"/>
                    <a:pt x="1426" y="706"/>
                    <a:pt x="1424" y="708"/>
                  </a:cubicBezTo>
                  <a:cubicBezTo>
                    <a:pt x="1421" y="709"/>
                    <a:pt x="1419" y="709"/>
                    <a:pt x="1416" y="710"/>
                  </a:cubicBezTo>
                  <a:cubicBezTo>
                    <a:pt x="1414" y="710"/>
                    <a:pt x="1413" y="713"/>
                    <a:pt x="1412" y="714"/>
                  </a:cubicBezTo>
                  <a:cubicBezTo>
                    <a:pt x="1412" y="716"/>
                    <a:pt x="1413" y="716"/>
                    <a:pt x="1410" y="716"/>
                  </a:cubicBezTo>
                  <a:cubicBezTo>
                    <a:pt x="1410" y="717"/>
                    <a:pt x="1409" y="717"/>
                    <a:pt x="1409" y="718"/>
                  </a:cubicBezTo>
                  <a:cubicBezTo>
                    <a:pt x="1408" y="719"/>
                    <a:pt x="1407" y="721"/>
                    <a:pt x="1406" y="723"/>
                  </a:cubicBezTo>
                  <a:cubicBezTo>
                    <a:pt x="1405" y="725"/>
                    <a:pt x="1402" y="720"/>
                    <a:pt x="1402" y="720"/>
                  </a:cubicBezTo>
                  <a:cubicBezTo>
                    <a:pt x="1401" y="719"/>
                    <a:pt x="1400" y="718"/>
                    <a:pt x="1399" y="719"/>
                  </a:cubicBezTo>
                  <a:cubicBezTo>
                    <a:pt x="1396" y="720"/>
                    <a:pt x="1389" y="722"/>
                    <a:pt x="1390" y="716"/>
                  </a:cubicBezTo>
                  <a:cubicBezTo>
                    <a:pt x="1390" y="715"/>
                    <a:pt x="1389" y="714"/>
                    <a:pt x="1388" y="714"/>
                  </a:cubicBezTo>
                  <a:cubicBezTo>
                    <a:pt x="1383" y="712"/>
                    <a:pt x="1385" y="726"/>
                    <a:pt x="1384" y="728"/>
                  </a:cubicBezTo>
                  <a:cubicBezTo>
                    <a:pt x="1383" y="731"/>
                    <a:pt x="1379" y="738"/>
                    <a:pt x="1376" y="739"/>
                  </a:cubicBezTo>
                  <a:cubicBezTo>
                    <a:pt x="1374" y="741"/>
                    <a:pt x="1371" y="744"/>
                    <a:pt x="1369" y="746"/>
                  </a:cubicBezTo>
                  <a:cubicBezTo>
                    <a:pt x="1367" y="749"/>
                    <a:pt x="1368" y="752"/>
                    <a:pt x="1368" y="755"/>
                  </a:cubicBezTo>
                  <a:cubicBezTo>
                    <a:pt x="1367" y="758"/>
                    <a:pt x="1366" y="760"/>
                    <a:pt x="1365" y="764"/>
                  </a:cubicBezTo>
                  <a:cubicBezTo>
                    <a:pt x="1365" y="766"/>
                    <a:pt x="1366" y="768"/>
                    <a:pt x="1365" y="771"/>
                  </a:cubicBezTo>
                  <a:cubicBezTo>
                    <a:pt x="1364" y="774"/>
                    <a:pt x="1364" y="776"/>
                    <a:pt x="1365" y="779"/>
                  </a:cubicBezTo>
                  <a:cubicBezTo>
                    <a:pt x="1366" y="781"/>
                    <a:pt x="1362" y="785"/>
                    <a:pt x="1362" y="787"/>
                  </a:cubicBezTo>
                  <a:cubicBezTo>
                    <a:pt x="1360" y="790"/>
                    <a:pt x="1362" y="790"/>
                    <a:pt x="1358" y="794"/>
                  </a:cubicBezTo>
                  <a:cubicBezTo>
                    <a:pt x="1357" y="795"/>
                    <a:pt x="1355" y="797"/>
                    <a:pt x="1354" y="798"/>
                  </a:cubicBezTo>
                  <a:cubicBezTo>
                    <a:pt x="1351" y="801"/>
                    <a:pt x="1348" y="801"/>
                    <a:pt x="1346" y="804"/>
                  </a:cubicBezTo>
                  <a:cubicBezTo>
                    <a:pt x="1345" y="805"/>
                    <a:pt x="1342" y="809"/>
                    <a:pt x="1342" y="811"/>
                  </a:cubicBezTo>
                  <a:cubicBezTo>
                    <a:pt x="1342" y="813"/>
                    <a:pt x="1342" y="815"/>
                    <a:pt x="1340" y="816"/>
                  </a:cubicBezTo>
                  <a:cubicBezTo>
                    <a:pt x="1339" y="817"/>
                    <a:pt x="1337" y="818"/>
                    <a:pt x="1336" y="819"/>
                  </a:cubicBezTo>
                  <a:cubicBezTo>
                    <a:pt x="1334" y="820"/>
                    <a:pt x="1334" y="823"/>
                    <a:pt x="1333" y="824"/>
                  </a:cubicBezTo>
                  <a:cubicBezTo>
                    <a:pt x="1333" y="828"/>
                    <a:pt x="1332" y="830"/>
                    <a:pt x="1331" y="833"/>
                  </a:cubicBezTo>
                  <a:cubicBezTo>
                    <a:pt x="1330" y="836"/>
                    <a:pt x="1329" y="839"/>
                    <a:pt x="1327" y="842"/>
                  </a:cubicBezTo>
                  <a:cubicBezTo>
                    <a:pt x="1326" y="844"/>
                    <a:pt x="1325" y="846"/>
                    <a:pt x="1325" y="848"/>
                  </a:cubicBezTo>
                  <a:cubicBezTo>
                    <a:pt x="1324" y="851"/>
                    <a:pt x="1324" y="852"/>
                    <a:pt x="1323" y="855"/>
                  </a:cubicBezTo>
                  <a:cubicBezTo>
                    <a:pt x="1323" y="856"/>
                    <a:pt x="1322" y="857"/>
                    <a:pt x="1321" y="858"/>
                  </a:cubicBezTo>
                  <a:cubicBezTo>
                    <a:pt x="1321" y="860"/>
                    <a:pt x="1320" y="862"/>
                    <a:pt x="1321" y="864"/>
                  </a:cubicBezTo>
                  <a:cubicBezTo>
                    <a:pt x="1319" y="865"/>
                    <a:pt x="1318" y="867"/>
                    <a:pt x="1318" y="868"/>
                  </a:cubicBezTo>
                  <a:cubicBezTo>
                    <a:pt x="1317" y="871"/>
                    <a:pt x="1317" y="873"/>
                    <a:pt x="1315" y="876"/>
                  </a:cubicBezTo>
                  <a:cubicBezTo>
                    <a:pt x="1314" y="878"/>
                    <a:pt x="1313" y="880"/>
                    <a:pt x="1313" y="882"/>
                  </a:cubicBezTo>
                  <a:cubicBezTo>
                    <a:pt x="1314" y="883"/>
                    <a:pt x="1314" y="883"/>
                    <a:pt x="1315" y="884"/>
                  </a:cubicBezTo>
                  <a:cubicBezTo>
                    <a:pt x="1317" y="885"/>
                    <a:pt x="1317" y="884"/>
                    <a:pt x="1318" y="886"/>
                  </a:cubicBezTo>
                  <a:cubicBezTo>
                    <a:pt x="1319" y="889"/>
                    <a:pt x="1320" y="892"/>
                    <a:pt x="1319" y="896"/>
                  </a:cubicBezTo>
                  <a:cubicBezTo>
                    <a:pt x="1318" y="898"/>
                    <a:pt x="1318" y="902"/>
                    <a:pt x="1318" y="904"/>
                  </a:cubicBezTo>
                  <a:cubicBezTo>
                    <a:pt x="1317" y="909"/>
                    <a:pt x="1318" y="914"/>
                    <a:pt x="1317" y="919"/>
                  </a:cubicBezTo>
                  <a:cubicBezTo>
                    <a:pt x="1315" y="924"/>
                    <a:pt x="1315" y="930"/>
                    <a:pt x="1314" y="935"/>
                  </a:cubicBezTo>
                  <a:cubicBezTo>
                    <a:pt x="1314" y="939"/>
                    <a:pt x="1312" y="942"/>
                    <a:pt x="1310" y="945"/>
                  </a:cubicBezTo>
                  <a:cubicBezTo>
                    <a:pt x="1309" y="946"/>
                    <a:pt x="1308" y="948"/>
                    <a:pt x="1308" y="950"/>
                  </a:cubicBezTo>
                  <a:cubicBezTo>
                    <a:pt x="1308" y="953"/>
                    <a:pt x="1309" y="955"/>
                    <a:pt x="1311" y="956"/>
                  </a:cubicBezTo>
                  <a:cubicBezTo>
                    <a:pt x="1311" y="961"/>
                    <a:pt x="1309" y="965"/>
                    <a:pt x="1309" y="969"/>
                  </a:cubicBezTo>
                  <a:cubicBezTo>
                    <a:pt x="1309" y="972"/>
                    <a:pt x="1310" y="976"/>
                    <a:pt x="1312" y="978"/>
                  </a:cubicBezTo>
                  <a:cubicBezTo>
                    <a:pt x="1313" y="981"/>
                    <a:pt x="1315" y="981"/>
                    <a:pt x="1318" y="981"/>
                  </a:cubicBezTo>
                  <a:cubicBezTo>
                    <a:pt x="1320" y="981"/>
                    <a:pt x="1318" y="982"/>
                    <a:pt x="1318" y="982"/>
                  </a:cubicBezTo>
                  <a:cubicBezTo>
                    <a:pt x="1318" y="984"/>
                    <a:pt x="1318" y="984"/>
                    <a:pt x="1318" y="986"/>
                  </a:cubicBezTo>
                  <a:cubicBezTo>
                    <a:pt x="1319" y="986"/>
                    <a:pt x="1321" y="988"/>
                    <a:pt x="1321" y="989"/>
                  </a:cubicBezTo>
                  <a:cubicBezTo>
                    <a:pt x="1320" y="991"/>
                    <a:pt x="1321" y="992"/>
                    <a:pt x="1321" y="994"/>
                  </a:cubicBezTo>
                  <a:cubicBezTo>
                    <a:pt x="1322" y="997"/>
                    <a:pt x="1326" y="997"/>
                    <a:pt x="1327" y="1000"/>
                  </a:cubicBezTo>
                  <a:cubicBezTo>
                    <a:pt x="1328" y="1002"/>
                    <a:pt x="1329" y="1004"/>
                    <a:pt x="1330" y="1007"/>
                  </a:cubicBezTo>
                  <a:cubicBezTo>
                    <a:pt x="1330" y="1009"/>
                    <a:pt x="1329" y="1012"/>
                    <a:pt x="1330" y="1014"/>
                  </a:cubicBezTo>
                  <a:cubicBezTo>
                    <a:pt x="1330" y="1017"/>
                    <a:pt x="1332" y="1023"/>
                    <a:pt x="1335" y="1025"/>
                  </a:cubicBezTo>
                  <a:cubicBezTo>
                    <a:pt x="1337" y="1027"/>
                    <a:pt x="1339" y="1027"/>
                    <a:pt x="1341" y="1028"/>
                  </a:cubicBezTo>
                  <a:cubicBezTo>
                    <a:pt x="1344" y="1029"/>
                    <a:pt x="1342" y="1032"/>
                    <a:pt x="1343" y="1034"/>
                  </a:cubicBezTo>
                  <a:cubicBezTo>
                    <a:pt x="1346" y="1037"/>
                    <a:pt x="1350" y="1039"/>
                    <a:pt x="1352" y="1042"/>
                  </a:cubicBezTo>
                  <a:cubicBezTo>
                    <a:pt x="1354" y="1043"/>
                    <a:pt x="1356" y="1045"/>
                    <a:pt x="1358" y="1044"/>
                  </a:cubicBezTo>
                  <a:cubicBezTo>
                    <a:pt x="1362" y="1040"/>
                    <a:pt x="1367" y="1037"/>
                    <a:pt x="1372" y="1034"/>
                  </a:cubicBezTo>
                  <a:cubicBezTo>
                    <a:pt x="1374" y="1033"/>
                    <a:pt x="1376" y="1033"/>
                    <a:pt x="1378" y="1032"/>
                  </a:cubicBezTo>
                  <a:cubicBezTo>
                    <a:pt x="1380" y="1030"/>
                    <a:pt x="1383" y="1031"/>
                    <a:pt x="1386" y="1030"/>
                  </a:cubicBezTo>
                  <a:cubicBezTo>
                    <a:pt x="1389" y="1029"/>
                    <a:pt x="1392" y="1026"/>
                    <a:pt x="1395" y="1024"/>
                  </a:cubicBezTo>
                  <a:cubicBezTo>
                    <a:pt x="1396" y="1024"/>
                    <a:pt x="1396" y="1023"/>
                    <a:pt x="1397" y="1022"/>
                  </a:cubicBezTo>
                  <a:cubicBezTo>
                    <a:pt x="1398" y="1017"/>
                    <a:pt x="1401" y="1017"/>
                    <a:pt x="1403" y="1015"/>
                  </a:cubicBezTo>
                  <a:cubicBezTo>
                    <a:pt x="1406" y="1013"/>
                    <a:pt x="1405" y="1011"/>
                    <a:pt x="1408" y="1009"/>
                  </a:cubicBezTo>
                  <a:cubicBezTo>
                    <a:pt x="1409" y="1008"/>
                    <a:pt x="1410" y="1008"/>
                    <a:pt x="1412" y="1007"/>
                  </a:cubicBezTo>
                  <a:cubicBezTo>
                    <a:pt x="1412" y="1008"/>
                    <a:pt x="1412" y="1009"/>
                    <a:pt x="1412" y="1010"/>
                  </a:cubicBezTo>
                  <a:cubicBezTo>
                    <a:pt x="1412" y="1012"/>
                    <a:pt x="1413" y="1014"/>
                    <a:pt x="1413" y="1016"/>
                  </a:cubicBezTo>
                  <a:cubicBezTo>
                    <a:pt x="1413" y="1018"/>
                    <a:pt x="1411" y="1021"/>
                    <a:pt x="1413" y="1023"/>
                  </a:cubicBezTo>
                  <a:cubicBezTo>
                    <a:pt x="1414" y="1024"/>
                    <a:pt x="1416" y="1021"/>
                    <a:pt x="1417" y="1021"/>
                  </a:cubicBezTo>
                  <a:cubicBezTo>
                    <a:pt x="1418" y="1019"/>
                    <a:pt x="1419" y="1019"/>
                    <a:pt x="1420" y="1018"/>
                  </a:cubicBezTo>
                  <a:cubicBezTo>
                    <a:pt x="1421" y="1017"/>
                    <a:pt x="1421" y="1017"/>
                    <a:pt x="1421" y="1017"/>
                  </a:cubicBezTo>
                  <a:cubicBezTo>
                    <a:pt x="1422" y="1018"/>
                    <a:pt x="1423" y="1020"/>
                    <a:pt x="1422" y="1023"/>
                  </a:cubicBezTo>
                  <a:cubicBezTo>
                    <a:pt x="1421" y="1026"/>
                    <a:pt x="1421" y="1030"/>
                    <a:pt x="1419" y="1032"/>
                  </a:cubicBezTo>
                  <a:close/>
                  <a:moveTo>
                    <a:pt x="1365" y="492"/>
                  </a:moveTo>
                  <a:cubicBezTo>
                    <a:pt x="1364" y="492"/>
                    <a:pt x="1364" y="493"/>
                    <a:pt x="1365" y="493"/>
                  </a:cubicBezTo>
                  <a:cubicBezTo>
                    <a:pt x="1365" y="495"/>
                    <a:pt x="1366" y="496"/>
                    <a:pt x="1367" y="498"/>
                  </a:cubicBezTo>
                  <a:cubicBezTo>
                    <a:pt x="1367" y="499"/>
                    <a:pt x="1367" y="499"/>
                    <a:pt x="1367" y="499"/>
                  </a:cubicBezTo>
                  <a:cubicBezTo>
                    <a:pt x="1368" y="500"/>
                    <a:pt x="1368" y="500"/>
                    <a:pt x="1369" y="500"/>
                  </a:cubicBezTo>
                  <a:cubicBezTo>
                    <a:pt x="1370" y="501"/>
                    <a:pt x="1369" y="505"/>
                    <a:pt x="1370" y="506"/>
                  </a:cubicBezTo>
                  <a:cubicBezTo>
                    <a:pt x="1370" y="509"/>
                    <a:pt x="1369" y="508"/>
                    <a:pt x="1367" y="508"/>
                  </a:cubicBezTo>
                  <a:cubicBezTo>
                    <a:pt x="1367" y="508"/>
                    <a:pt x="1366" y="508"/>
                    <a:pt x="1366" y="509"/>
                  </a:cubicBezTo>
                  <a:cubicBezTo>
                    <a:pt x="1366" y="510"/>
                    <a:pt x="1365" y="512"/>
                    <a:pt x="1365" y="513"/>
                  </a:cubicBezTo>
                  <a:cubicBezTo>
                    <a:pt x="1365" y="514"/>
                    <a:pt x="1366" y="514"/>
                    <a:pt x="1366" y="514"/>
                  </a:cubicBezTo>
                  <a:cubicBezTo>
                    <a:pt x="1368" y="513"/>
                    <a:pt x="1368" y="516"/>
                    <a:pt x="1368" y="517"/>
                  </a:cubicBezTo>
                  <a:cubicBezTo>
                    <a:pt x="1368" y="520"/>
                    <a:pt x="1367" y="521"/>
                    <a:pt x="1365" y="522"/>
                  </a:cubicBezTo>
                  <a:cubicBezTo>
                    <a:pt x="1365" y="522"/>
                    <a:pt x="1365" y="522"/>
                    <a:pt x="1365" y="523"/>
                  </a:cubicBezTo>
                  <a:cubicBezTo>
                    <a:pt x="1365" y="524"/>
                    <a:pt x="1365" y="525"/>
                    <a:pt x="1366" y="526"/>
                  </a:cubicBezTo>
                  <a:cubicBezTo>
                    <a:pt x="1368" y="527"/>
                    <a:pt x="1369" y="527"/>
                    <a:pt x="1370" y="529"/>
                  </a:cubicBezTo>
                  <a:cubicBezTo>
                    <a:pt x="1370" y="530"/>
                    <a:pt x="1371" y="532"/>
                    <a:pt x="1373" y="533"/>
                  </a:cubicBezTo>
                  <a:cubicBezTo>
                    <a:pt x="1372" y="533"/>
                    <a:pt x="1370" y="533"/>
                    <a:pt x="1370" y="534"/>
                  </a:cubicBezTo>
                  <a:cubicBezTo>
                    <a:pt x="1370" y="538"/>
                    <a:pt x="1365" y="541"/>
                    <a:pt x="1368" y="544"/>
                  </a:cubicBezTo>
                  <a:cubicBezTo>
                    <a:pt x="1368" y="545"/>
                    <a:pt x="1368" y="545"/>
                    <a:pt x="1368" y="545"/>
                  </a:cubicBezTo>
                  <a:cubicBezTo>
                    <a:pt x="1370" y="544"/>
                    <a:pt x="1370" y="544"/>
                    <a:pt x="1372" y="545"/>
                  </a:cubicBezTo>
                  <a:cubicBezTo>
                    <a:pt x="1373" y="545"/>
                    <a:pt x="1374" y="546"/>
                    <a:pt x="1375" y="545"/>
                  </a:cubicBezTo>
                  <a:cubicBezTo>
                    <a:pt x="1379" y="541"/>
                    <a:pt x="1379" y="543"/>
                    <a:pt x="1382" y="543"/>
                  </a:cubicBezTo>
                  <a:cubicBezTo>
                    <a:pt x="1385" y="543"/>
                    <a:pt x="1388" y="545"/>
                    <a:pt x="1391" y="544"/>
                  </a:cubicBezTo>
                  <a:cubicBezTo>
                    <a:pt x="1393" y="544"/>
                    <a:pt x="1396" y="543"/>
                    <a:pt x="1394" y="540"/>
                  </a:cubicBezTo>
                  <a:cubicBezTo>
                    <a:pt x="1394" y="540"/>
                    <a:pt x="1393" y="540"/>
                    <a:pt x="1393" y="540"/>
                  </a:cubicBezTo>
                  <a:cubicBezTo>
                    <a:pt x="1387" y="538"/>
                    <a:pt x="1391" y="537"/>
                    <a:pt x="1392" y="535"/>
                  </a:cubicBezTo>
                  <a:cubicBezTo>
                    <a:pt x="1392" y="533"/>
                    <a:pt x="1393" y="530"/>
                    <a:pt x="1392" y="528"/>
                  </a:cubicBezTo>
                  <a:cubicBezTo>
                    <a:pt x="1392" y="525"/>
                    <a:pt x="1391" y="524"/>
                    <a:pt x="1389" y="522"/>
                  </a:cubicBezTo>
                  <a:cubicBezTo>
                    <a:pt x="1387" y="520"/>
                    <a:pt x="1386" y="519"/>
                    <a:pt x="1385" y="516"/>
                  </a:cubicBezTo>
                  <a:cubicBezTo>
                    <a:pt x="1384" y="513"/>
                    <a:pt x="1383" y="512"/>
                    <a:pt x="1382" y="509"/>
                  </a:cubicBezTo>
                  <a:cubicBezTo>
                    <a:pt x="1381" y="507"/>
                    <a:pt x="1381" y="506"/>
                    <a:pt x="1380" y="504"/>
                  </a:cubicBezTo>
                  <a:cubicBezTo>
                    <a:pt x="1379" y="502"/>
                    <a:pt x="1378" y="500"/>
                    <a:pt x="1377" y="498"/>
                  </a:cubicBezTo>
                  <a:cubicBezTo>
                    <a:pt x="1375" y="496"/>
                    <a:pt x="1373" y="494"/>
                    <a:pt x="1373" y="491"/>
                  </a:cubicBezTo>
                  <a:cubicBezTo>
                    <a:pt x="1372" y="488"/>
                    <a:pt x="1370" y="484"/>
                    <a:pt x="1369" y="481"/>
                  </a:cubicBezTo>
                  <a:cubicBezTo>
                    <a:pt x="1368" y="479"/>
                    <a:pt x="1367" y="478"/>
                    <a:pt x="1365" y="477"/>
                  </a:cubicBezTo>
                  <a:cubicBezTo>
                    <a:pt x="1363" y="476"/>
                    <a:pt x="1362" y="478"/>
                    <a:pt x="1360" y="476"/>
                  </a:cubicBezTo>
                  <a:cubicBezTo>
                    <a:pt x="1360" y="476"/>
                    <a:pt x="1363" y="476"/>
                    <a:pt x="1363" y="476"/>
                  </a:cubicBezTo>
                  <a:cubicBezTo>
                    <a:pt x="1364" y="476"/>
                    <a:pt x="1364" y="476"/>
                    <a:pt x="1364" y="476"/>
                  </a:cubicBezTo>
                  <a:cubicBezTo>
                    <a:pt x="1364" y="473"/>
                    <a:pt x="1364" y="471"/>
                    <a:pt x="1365" y="469"/>
                  </a:cubicBezTo>
                  <a:cubicBezTo>
                    <a:pt x="1365" y="467"/>
                    <a:pt x="1364" y="466"/>
                    <a:pt x="1364" y="464"/>
                  </a:cubicBezTo>
                  <a:cubicBezTo>
                    <a:pt x="1362" y="458"/>
                    <a:pt x="1359" y="457"/>
                    <a:pt x="1354" y="455"/>
                  </a:cubicBezTo>
                  <a:cubicBezTo>
                    <a:pt x="1354" y="454"/>
                    <a:pt x="1354" y="453"/>
                    <a:pt x="1354" y="452"/>
                  </a:cubicBezTo>
                  <a:cubicBezTo>
                    <a:pt x="1353" y="451"/>
                    <a:pt x="1355" y="451"/>
                    <a:pt x="1356" y="450"/>
                  </a:cubicBezTo>
                  <a:cubicBezTo>
                    <a:pt x="1356" y="449"/>
                    <a:pt x="1355" y="446"/>
                    <a:pt x="1355" y="445"/>
                  </a:cubicBezTo>
                  <a:cubicBezTo>
                    <a:pt x="1353" y="443"/>
                    <a:pt x="1349" y="442"/>
                    <a:pt x="1347" y="441"/>
                  </a:cubicBezTo>
                  <a:cubicBezTo>
                    <a:pt x="1346" y="441"/>
                    <a:pt x="1346" y="441"/>
                    <a:pt x="1346" y="441"/>
                  </a:cubicBezTo>
                  <a:cubicBezTo>
                    <a:pt x="1345" y="444"/>
                    <a:pt x="1348" y="446"/>
                    <a:pt x="1346" y="449"/>
                  </a:cubicBezTo>
                  <a:cubicBezTo>
                    <a:pt x="1345" y="451"/>
                    <a:pt x="1347" y="453"/>
                    <a:pt x="1347" y="455"/>
                  </a:cubicBezTo>
                  <a:cubicBezTo>
                    <a:pt x="1348" y="457"/>
                    <a:pt x="1349" y="460"/>
                    <a:pt x="1347" y="462"/>
                  </a:cubicBezTo>
                  <a:cubicBezTo>
                    <a:pt x="1347" y="463"/>
                    <a:pt x="1347" y="463"/>
                    <a:pt x="1347" y="464"/>
                  </a:cubicBezTo>
                  <a:cubicBezTo>
                    <a:pt x="1347" y="465"/>
                    <a:pt x="1349" y="466"/>
                    <a:pt x="1350" y="467"/>
                  </a:cubicBezTo>
                  <a:cubicBezTo>
                    <a:pt x="1351" y="467"/>
                    <a:pt x="1352" y="466"/>
                    <a:pt x="1352" y="466"/>
                  </a:cubicBezTo>
                  <a:cubicBezTo>
                    <a:pt x="1352" y="468"/>
                    <a:pt x="1352" y="470"/>
                    <a:pt x="1352" y="472"/>
                  </a:cubicBezTo>
                  <a:cubicBezTo>
                    <a:pt x="1352" y="473"/>
                    <a:pt x="1353" y="476"/>
                    <a:pt x="1355" y="477"/>
                  </a:cubicBezTo>
                  <a:cubicBezTo>
                    <a:pt x="1356" y="477"/>
                    <a:pt x="1355" y="478"/>
                    <a:pt x="1356" y="479"/>
                  </a:cubicBezTo>
                  <a:cubicBezTo>
                    <a:pt x="1357" y="484"/>
                    <a:pt x="1356" y="488"/>
                    <a:pt x="1362" y="490"/>
                  </a:cubicBezTo>
                  <a:cubicBezTo>
                    <a:pt x="1363" y="490"/>
                    <a:pt x="1366" y="489"/>
                    <a:pt x="1365" y="492"/>
                  </a:cubicBezTo>
                  <a:close/>
                  <a:moveTo>
                    <a:pt x="1438" y="626"/>
                  </a:moveTo>
                  <a:cubicBezTo>
                    <a:pt x="1438" y="628"/>
                    <a:pt x="1439" y="631"/>
                    <a:pt x="1439" y="632"/>
                  </a:cubicBezTo>
                  <a:cubicBezTo>
                    <a:pt x="1439" y="633"/>
                    <a:pt x="1439" y="633"/>
                    <a:pt x="1440" y="633"/>
                  </a:cubicBezTo>
                  <a:cubicBezTo>
                    <a:pt x="1440" y="632"/>
                    <a:pt x="1441" y="631"/>
                    <a:pt x="1441" y="630"/>
                  </a:cubicBezTo>
                  <a:cubicBezTo>
                    <a:pt x="1443" y="640"/>
                    <a:pt x="1445" y="650"/>
                    <a:pt x="1449" y="659"/>
                  </a:cubicBezTo>
                  <a:cubicBezTo>
                    <a:pt x="1450" y="663"/>
                    <a:pt x="1451" y="666"/>
                    <a:pt x="1451" y="669"/>
                  </a:cubicBezTo>
                  <a:cubicBezTo>
                    <a:pt x="1451" y="672"/>
                    <a:pt x="1452" y="675"/>
                    <a:pt x="1453" y="677"/>
                  </a:cubicBezTo>
                  <a:cubicBezTo>
                    <a:pt x="1445" y="628"/>
                    <a:pt x="1434" y="581"/>
                    <a:pt x="1418" y="535"/>
                  </a:cubicBezTo>
                  <a:cubicBezTo>
                    <a:pt x="1418" y="535"/>
                    <a:pt x="1418" y="536"/>
                    <a:pt x="1418" y="536"/>
                  </a:cubicBezTo>
                  <a:cubicBezTo>
                    <a:pt x="1417" y="535"/>
                    <a:pt x="1416" y="534"/>
                    <a:pt x="1415" y="532"/>
                  </a:cubicBezTo>
                  <a:cubicBezTo>
                    <a:pt x="1414" y="531"/>
                    <a:pt x="1415" y="529"/>
                    <a:pt x="1414" y="528"/>
                  </a:cubicBezTo>
                  <a:cubicBezTo>
                    <a:pt x="1414" y="528"/>
                    <a:pt x="1414" y="527"/>
                    <a:pt x="1413" y="528"/>
                  </a:cubicBezTo>
                  <a:cubicBezTo>
                    <a:pt x="1412" y="528"/>
                    <a:pt x="1411" y="527"/>
                    <a:pt x="1410" y="526"/>
                  </a:cubicBezTo>
                  <a:cubicBezTo>
                    <a:pt x="1409" y="523"/>
                    <a:pt x="1409" y="519"/>
                    <a:pt x="1407" y="515"/>
                  </a:cubicBezTo>
                  <a:cubicBezTo>
                    <a:pt x="1405" y="513"/>
                    <a:pt x="1404" y="512"/>
                    <a:pt x="1404" y="509"/>
                  </a:cubicBezTo>
                  <a:cubicBezTo>
                    <a:pt x="1404" y="507"/>
                    <a:pt x="1404" y="505"/>
                    <a:pt x="1402" y="503"/>
                  </a:cubicBezTo>
                  <a:cubicBezTo>
                    <a:pt x="1402" y="502"/>
                    <a:pt x="1402" y="501"/>
                    <a:pt x="1402" y="500"/>
                  </a:cubicBezTo>
                  <a:cubicBezTo>
                    <a:pt x="1401" y="499"/>
                    <a:pt x="1401" y="497"/>
                    <a:pt x="1400" y="496"/>
                  </a:cubicBezTo>
                  <a:cubicBezTo>
                    <a:pt x="1400" y="496"/>
                    <a:pt x="1400" y="496"/>
                    <a:pt x="1400" y="496"/>
                  </a:cubicBezTo>
                  <a:cubicBezTo>
                    <a:pt x="1400" y="495"/>
                    <a:pt x="1400" y="495"/>
                    <a:pt x="1400" y="495"/>
                  </a:cubicBezTo>
                  <a:cubicBezTo>
                    <a:pt x="1400" y="493"/>
                    <a:pt x="1399" y="492"/>
                    <a:pt x="1398" y="490"/>
                  </a:cubicBezTo>
                  <a:cubicBezTo>
                    <a:pt x="1398" y="490"/>
                    <a:pt x="1398" y="490"/>
                    <a:pt x="1398" y="490"/>
                  </a:cubicBezTo>
                  <a:cubicBezTo>
                    <a:pt x="1398" y="490"/>
                    <a:pt x="1398" y="489"/>
                    <a:pt x="1398" y="488"/>
                  </a:cubicBezTo>
                  <a:cubicBezTo>
                    <a:pt x="1398" y="488"/>
                    <a:pt x="1397" y="488"/>
                    <a:pt x="1397" y="488"/>
                  </a:cubicBezTo>
                  <a:cubicBezTo>
                    <a:pt x="1396" y="487"/>
                    <a:pt x="1395" y="488"/>
                    <a:pt x="1395" y="488"/>
                  </a:cubicBezTo>
                  <a:cubicBezTo>
                    <a:pt x="1395" y="489"/>
                    <a:pt x="1395" y="489"/>
                    <a:pt x="1395" y="489"/>
                  </a:cubicBezTo>
                  <a:cubicBezTo>
                    <a:pt x="1395" y="489"/>
                    <a:pt x="1395" y="489"/>
                    <a:pt x="1395" y="489"/>
                  </a:cubicBezTo>
                  <a:cubicBezTo>
                    <a:pt x="1395" y="489"/>
                    <a:pt x="1395" y="490"/>
                    <a:pt x="1395" y="490"/>
                  </a:cubicBezTo>
                  <a:cubicBezTo>
                    <a:pt x="1395" y="491"/>
                    <a:pt x="1395" y="491"/>
                    <a:pt x="1396" y="491"/>
                  </a:cubicBezTo>
                  <a:cubicBezTo>
                    <a:pt x="1396" y="492"/>
                    <a:pt x="1396" y="492"/>
                    <a:pt x="1396" y="493"/>
                  </a:cubicBezTo>
                  <a:cubicBezTo>
                    <a:pt x="1396" y="493"/>
                    <a:pt x="1397" y="493"/>
                    <a:pt x="1397" y="493"/>
                  </a:cubicBezTo>
                  <a:cubicBezTo>
                    <a:pt x="1396" y="494"/>
                    <a:pt x="1396" y="494"/>
                    <a:pt x="1396" y="495"/>
                  </a:cubicBezTo>
                  <a:cubicBezTo>
                    <a:pt x="1397" y="497"/>
                    <a:pt x="1398" y="500"/>
                    <a:pt x="1399" y="501"/>
                  </a:cubicBezTo>
                  <a:cubicBezTo>
                    <a:pt x="1399" y="502"/>
                    <a:pt x="1399" y="503"/>
                    <a:pt x="1399" y="503"/>
                  </a:cubicBezTo>
                  <a:cubicBezTo>
                    <a:pt x="1400" y="503"/>
                    <a:pt x="1400" y="503"/>
                    <a:pt x="1400" y="504"/>
                  </a:cubicBezTo>
                  <a:cubicBezTo>
                    <a:pt x="1400" y="504"/>
                    <a:pt x="1400" y="504"/>
                    <a:pt x="1400" y="504"/>
                  </a:cubicBezTo>
                  <a:cubicBezTo>
                    <a:pt x="1399" y="504"/>
                    <a:pt x="1399" y="504"/>
                    <a:pt x="1399" y="505"/>
                  </a:cubicBezTo>
                  <a:cubicBezTo>
                    <a:pt x="1400" y="506"/>
                    <a:pt x="1400" y="508"/>
                    <a:pt x="1401" y="508"/>
                  </a:cubicBezTo>
                  <a:cubicBezTo>
                    <a:pt x="1401" y="508"/>
                    <a:pt x="1401" y="508"/>
                    <a:pt x="1401" y="509"/>
                  </a:cubicBezTo>
                  <a:cubicBezTo>
                    <a:pt x="1402" y="509"/>
                    <a:pt x="1402" y="510"/>
                    <a:pt x="1402" y="511"/>
                  </a:cubicBezTo>
                  <a:cubicBezTo>
                    <a:pt x="1402" y="514"/>
                    <a:pt x="1404" y="515"/>
                    <a:pt x="1405" y="517"/>
                  </a:cubicBezTo>
                  <a:cubicBezTo>
                    <a:pt x="1406" y="520"/>
                    <a:pt x="1407" y="524"/>
                    <a:pt x="1408" y="527"/>
                  </a:cubicBezTo>
                  <a:cubicBezTo>
                    <a:pt x="1408" y="527"/>
                    <a:pt x="1408" y="527"/>
                    <a:pt x="1408" y="527"/>
                  </a:cubicBezTo>
                  <a:cubicBezTo>
                    <a:pt x="1406" y="529"/>
                    <a:pt x="1407" y="528"/>
                    <a:pt x="1407" y="527"/>
                  </a:cubicBezTo>
                  <a:cubicBezTo>
                    <a:pt x="1406" y="526"/>
                    <a:pt x="1406" y="525"/>
                    <a:pt x="1405" y="525"/>
                  </a:cubicBezTo>
                  <a:cubicBezTo>
                    <a:pt x="1404" y="524"/>
                    <a:pt x="1404" y="525"/>
                    <a:pt x="1402" y="526"/>
                  </a:cubicBezTo>
                  <a:cubicBezTo>
                    <a:pt x="1402" y="526"/>
                    <a:pt x="1401" y="526"/>
                    <a:pt x="1401" y="526"/>
                  </a:cubicBezTo>
                  <a:cubicBezTo>
                    <a:pt x="1397" y="529"/>
                    <a:pt x="1399" y="534"/>
                    <a:pt x="1399" y="537"/>
                  </a:cubicBezTo>
                  <a:cubicBezTo>
                    <a:pt x="1398" y="539"/>
                    <a:pt x="1398" y="541"/>
                    <a:pt x="1398" y="542"/>
                  </a:cubicBezTo>
                  <a:cubicBezTo>
                    <a:pt x="1399" y="543"/>
                    <a:pt x="1399" y="543"/>
                    <a:pt x="1399" y="543"/>
                  </a:cubicBezTo>
                  <a:cubicBezTo>
                    <a:pt x="1398" y="544"/>
                    <a:pt x="1396" y="545"/>
                    <a:pt x="1395" y="546"/>
                  </a:cubicBezTo>
                  <a:cubicBezTo>
                    <a:pt x="1394" y="547"/>
                    <a:pt x="1396" y="551"/>
                    <a:pt x="1396" y="552"/>
                  </a:cubicBezTo>
                  <a:cubicBezTo>
                    <a:pt x="1396" y="553"/>
                    <a:pt x="1396" y="554"/>
                    <a:pt x="1396" y="555"/>
                  </a:cubicBezTo>
                  <a:cubicBezTo>
                    <a:pt x="1396" y="556"/>
                    <a:pt x="1396" y="555"/>
                    <a:pt x="1395" y="555"/>
                  </a:cubicBezTo>
                  <a:cubicBezTo>
                    <a:pt x="1392" y="555"/>
                    <a:pt x="1391" y="559"/>
                    <a:pt x="1392" y="560"/>
                  </a:cubicBezTo>
                  <a:cubicBezTo>
                    <a:pt x="1390" y="558"/>
                    <a:pt x="1390" y="553"/>
                    <a:pt x="1386" y="553"/>
                  </a:cubicBezTo>
                  <a:cubicBezTo>
                    <a:pt x="1385" y="553"/>
                    <a:pt x="1385" y="554"/>
                    <a:pt x="1385" y="554"/>
                  </a:cubicBezTo>
                  <a:cubicBezTo>
                    <a:pt x="1384" y="559"/>
                    <a:pt x="1389" y="563"/>
                    <a:pt x="1388" y="567"/>
                  </a:cubicBezTo>
                  <a:cubicBezTo>
                    <a:pt x="1388" y="567"/>
                    <a:pt x="1386" y="565"/>
                    <a:pt x="1386" y="565"/>
                  </a:cubicBezTo>
                  <a:cubicBezTo>
                    <a:pt x="1384" y="564"/>
                    <a:pt x="1384" y="562"/>
                    <a:pt x="1382" y="561"/>
                  </a:cubicBezTo>
                  <a:cubicBezTo>
                    <a:pt x="1382" y="560"/>
                    <a:pt x="1381" y="561"/>
                    <a:pt x="1381" y="561"/>
                  </a:cubicBezTo>
                  <a:cubicBezTo>
                    <a:pt x="1379" y="563"/>
                    <a:pt x="1378" y="562"/>
                    <a:pt x="1376" y="563"/>
                  </a:cubicBezTo>
                  <a:cubicBezTo>
                    <a:pt x="1376" y="563"/>
                    <a:pt x="1375" y="563"/>
                    <a:pt x="1375" y="563"/>
                  </a:cubicBezTo>
                  <a:cubicBezTo>
                    <a:pt x="1375" y="565"/>
                    <a:pt x="1375" y="566"/>
                    <a:pt x="1376" y="567"/>
                  </a:cubicBezTo>
                  <a:cubicBezTo>
                    <a:pt x="1377" y="569"/>
                    <a:pt x="1378" y="569"/>
                    <a:pt x="1378" y="571"/>
                  </a:cubicBezTo>
                  <a:cubicBezTo>
                    <a:pt x="1378" y="572"/>
                    <a:pt x="1377" y="573"/>
                    <a:pt x="1378" y="573"/>
                  </a:cubicBezTo>
                  <a:cubicBezTo>
                    <a:pt x="1378" y="574"/>
                    <a:pt x="1379" y="575"/>
                    <a:pt x="1380" y="575"/>
                  </a:cubicBezTo>
                  <a:cubicBezTo>
                    <a:pt x="1382" y="575"/>
                    <a:pt x="1383" y="580"/>
                    <a:pt x="1385" y="581"/>
                  </a:cubicBezTo>
                  <a:cubicBezTo>
                    <a:pt x="1386" y="582"/>
                    <a:pt x="1388" y="584"/>
                    <a:pt x="1389" y="586"/>
                  </a:cubicBezTo>
                  <a:cubicBezTo>
                    <a:pt x="1389" y="588"/>
                    <a:pt x="1388" y="590"/>
                    <a:pt x="1390" y="592"/>
                  </a:cubicBezTo>
                  <a:cubicBezTo>
                    <a:pt x="1391" y="593"/>
                    <a:pt x="1392" y="594"/>
                    <a:pt x="1394" y="596"/>
                  </a:cubicBezTo>
                  <a:cubicBezTo>
                    <a:pt x="1395" y="598"/>
                    <a:pt x="1394" y="599"/>
                    <a:pt x="1394" y="601"/>
                  </a:cubicBezTo>
                  <a:cubicBezTo>
                    <a:pt x="1395" y="603"/>
                    <a:pt x="1395" y="605"/>
                    <a:pt x="1396" y="607"/>
                  </a:cubicBezTo>
                  <a:cubicBezTo>
                    <a:pt x="1396" y="607"/>
                    <a:pt x="1396" y="607"/>
                    <a:pt x="1396" y="608"/>
                  </a:cubicBezTo>
                  <a:cubicBezTo>
                    <a:pt x="1395" y="609"/>
                    <a:pt x="1395" y="612"/>
                    <a:pt x="1396" y="614"/>
                  </a:cubicBezTo>
                  <a:cubicBezTo>
                    <a:pt x="1396" y="617"/>
                    <a:pt x="1396" y="619"/>
                    <a:pt x="1396" y="622"/>
                  </a:cubicBezTo>
                  <a:cubicBezTo>
                    <a:pt x="1397" y="623"/>
                    <a:pt x="1398" y="629"/>
                    <a:pt x="1394" y="627"/>
                  </a:cubicBezTo>
                  <a:cubicBezTo>
                    <a:pt x="1393" y="626"/>
                    <a:pt x="1393" y="626"/>
                    <a:pt x="1392" y="626"/>
                  </a:cubicBezTo>
                  <a:cubicBezTo>
                    <a:pt x="1390" y="625"/>
                    <a:pt x="1389" y="623"/>
                    <a:pt x="1387" y="623"/>
                  </a:cubicBezTo>
                  <a:cubicBezTo>
                    <a:pt x="1387" y="623"/>
                    <a:pt x="1386" y="623"/>
                    <a:pt x="1386" y="623"/>
                  </a:cubicBezTo>
                  <a:cubicBezTo>
                    <a:pt x="1383" y="624"/>
                    <a:pt x="1381" y="622"/>
                    <a:pt x="1379" y="620"/>
                  </a:cubicBezTo>
                  <a:cubicBezTo>
                    <a:pt x="1377" y="618"/>
                    <a:pt x="1374" y="619"/>
                    <a:pt x="1371" y="619"/>
                  </a:cubicBezTo>
                  <a:cubicBezTo>
                    <a:pt x="1371" y="618"/>
                    <a:pt x="1369" y="616"/>
                    <a:pt x="1368" y="617"/>
                  </a:cubicBezTo>
                  <a:cubicBezTo>
                    <a:pt x="1366" y="617"/>
                    <a:pt x="1366" y="618"/>
                    <a:pt x="1366" y="619"/>
                  </a:cubicBezTo>
                  <a:cubicBezTo>
                    <a:pt x="1365" y="622"/>
                    <a:pt x="1362" y="620"/>
                    <a:pt x="1361" y="622"/>
                  </a:cubicBezTo>
                  <a:cubicBezTo>
                    <a:pt x="1360" y="623"/>
                    <a:pt x="1360" y="624"/>
                    <a:pt x="1361" y="625"/>
                  </a:cubicBezTo>
                  <a:cubicBezTo>
                    <a:pt x="1361" y="626"/>
                    <a:pt x="1362" y="628"/>
                    <a:pt x="1363" y="629"/>
                  </a:cubicBezTo>
                  <a:cubicBezTo>
                    <a:pt x="1364" y="631"/>
                    <a:pt x="1366" y="632"/>
                    <a:pt x="1364" y="634"/>
                  </a:cubicBezTo>
                  <a:cubicBezTo>
                    <a:pt x="1363" y="635"/>
                    <a:pt x="1364" y="636"/>
                    <a:pt x="1364" y="637"/>
                  </a:cubicBezTo>
                  <a:cubicBezTo>
                    <a:pt x="1365" y="643"/>
                    <a:pt x="1366" y="647"/>
                    <a:pt x="1366" y="652"/>
                  </a:cubicBezTo>
                  <a:cubicBezTo>
                    <a:pt x="1366" y="656"/>
                    <a:pt x="1366" y="659"/>
                    <a:pt x="1366" y="663"/>
                  </a:cubicBezTo>
                  <a:cubicBezTo>
                    <a:pt x="1365" y="666"/>
                    <a:pt x="1364" y="668"/>
                    <a:pt x="1362" y="671"/>
                  </a:cubicBezTo>
                  <a:cubicBezTo>
                    <a:pt x="1362" y="673"/>
                    <a:pt x="1362" y="676"/>
                    <a:pt x="1365" y="676"/>
                  </a:cubicBezTo>
                  <a:cubicBezTo>
                    <a:pt x="1365" y="676"/>
                    <a:pt x="1366" y="676"/>
                    <a:pt x="1366" y="676"/>
                  </a:cubicBezTo>
                  <a:cubicBezTo>
                    <a:pt x="1366" y="676"/>
                    <a:pt x="1366" y="676"/>
                    <a:pt x="1366" y="677"/>
                  </a:cubicBezTo>
                  <a:cubicBezTo>
                    <a:pt x="1365" y="679"/>
                    <a:pt x="1365" y="680"/>
                    <a:pt x="1366" y="681"/>
                  </a:cubicBezTo>
                  <a:cubicBezTo>
                    <a:pt x="1366" y="681"/>
                    <a:pt x="1367" y="682"/>
                    <a:pt x="1367" y="681"/>
                  </a:cubicBezTo>
                  <a:cubicBezTo>
                    <a:pt x="1367" y="681"/>
                    <a:pt x="1368" y="681"/>
                    <a:pt x="1368" y="681"/>
                  </a:cubicBezTo>
                  <a:cubicBezTo>
                    <a:pt x="1368" y="683"/>
                    <a:pt x="1368" y="684"/>
                    <a:pt x="1368" y="686"/>
                  </a:cubicBezTo>
                  <a:cubicBezTo>
                    <a:pt x="1369" y="690"/>
                    <a:pt x="1367" y="692"/>
                    <a:pt x="1369" y="696"/>
                  </a:cubicBezTo>
                  <a:cubicBezTo>
                    <a:pt x="1369" y="696"/>
                    <a:pt x="1369" y="697"/>
                    <a:pt x="1370" y="697"/>
                  </a:cubicBezTo>
                  <a:cubicBezTo>
                    <a:pt x="1372" y="696"/>
                    <a:pt x="1373" y="698"/>
                    <a:pt x="1375" y="698"/>
                  </a:cubicBezTo>
                  <a:cubicBezTo>
                    <a:pt x="1377" y="697"/>
                    <a:pt x="1379" y="697"/>
                    <a:pt x="1380" y="701"/>
                  </a:cubicBezTo>
                  <a:cubicBezTo>
                    <a:pt x="1381" y="704"/>
                    <a:pt x="1383" y="709"/>
                    <a:pt x="1387" y="710"/>
                  </a:cubicBezTo>
                  <a:cubicBezTo>
                    <a:pt x="1389" y="711"/>
                    <a:pt x="1388" y="709"/>
                    <a:pt x="1390" y="708"/>
                  </a:cubicBezTo>
                  <a:cubicBezTo>
                    <a:pt x="1391" y="707"/>
                    <a:pt x="1393" y="704"/>
                    <a:pt x="1394" y="704"/>
                  </a:cubicBezTo>
                  <a:cubicBezTo>
                    <a:pt x="1395" y="704"/>
                    <a:pt x="1396" y="702"/>
                    <a:pt x="1398" y="705"/>
                  </a:cubicBezTo>
                  <a:cubicBezTo>
                    <a:pt x="1398" y="705"/>
                    <a:pt x="1399" y="705"/>
                    <a:pt x="1399" y="706"/>
                  </a:cubicBezTo>
                  <a:cubicBezTo>
                    <a:pt x="1400" y="706"/>
                    <a:pt x="1400" y="706"/>
                    <a:pt x="1401" y="705"/>
                  </a:cubicBezTo>
                  <a:cubicBezTo>
                    <a:pt x="1401" y="705"/>
                    <a:pt x="1401" y="705"/>
                    <a:pt x="1401" y="704"/>
                  </a:cubicBezTo>
                  <a:cubicBezTo>
                    <a:pt x="1401" y="704"/>
                    <a:pt x="1401" y="704"/>
                    <a:pt x="1402" y="705"/>
                  </a:cubicBezTo>
                  <a:cubicBezTo>
                    <a:pt x="1402" y="705"/>
                    <a:pt x="1403" y="705"/>
                    <a:pt x="1403" y="704"/>
                  </a:cubicBezTo>
                  <a:cubicBezTo>
                    <a:pt x="1404" y="699"/>
                    <a:pt x="1408" y="697"/>
                    <a:pt x="1409" y="691"/>
                  </a:cubicBezTo>
                  <a:cubicBezTo>
                    <a:pt x="1409" y="690"/>
                    <a:pt x="1409" y="688"/>
                    <a:pt x="1410" y="686"/>
                  </a:cubicBezTo>
                  <a:cubicBezTo>
                    <a:pt x="1410" y="686"/>
                    <a:pt x="1411" y="686"/>
                    <a:pt x="1411" y="685"/>
                  </a:cubicBezTo>
                  <a:cubicBezTo>
                    <a:pt x="1411" y="683"/>
                    <a:pt x="1409" y="680"/>
                    <a:pt x="1408" y="678"/>
                  </a:cubicBezTo>
                  <a:cubicBezTo>
                    <a:pt x="1407" y="672"/>
                    <a:pt x="1409" y="667"/>
                    <a:pt x="1411" y="661"/>
                  </a:cubicBezTo>
                  <a:cubicBezTo>
                    <a:pt x="1412" y="656"/>
                    <a:pt x="1417" y="656"/>
                    <a:pt x="1417" y="651"/>
                  </a:cubicBezTo>
                  <a:cubicBezTo>
                    <a:pt x="1416" y="648"/>
                    <a:pt x="1417" y="645"/>
                    <a:pt x="1416" y="642"/>
                  </a:cubicBezTo>
                  <a:cubicBezTo>
                    <a:pt x="1416" y="639"/>
                    <a:pt x="1415" y="638"/>
                    <a:pt x="1416" y="636"/>
                  </a:cubicBezTo>
                  <a:cubicBezTo>
                    <a:pt x="1417" y="635"/>
                    <a:pt x="1417" y="634"/>
                    <a:pt x="1417" y="633"/>
                  </a:cubicBezTo>
                  <a:cubicBezTo>
                    <a:pt x="1417" y="631"/>
                    <a:pt x="1421" y="636"/>
                    <a:pt x="1421" y="637"/>
                  </a:cubicBezTo>
                  <a:cubicBezTo>
                    <a:pt x="1422" y="639"/>
                    <a:pt x="1421" y="640"/>
                    <a:pt x="1423" y="642"/>
                  </a:cubicBezTo>
                  <a:cubicBezTo>
                    <a:pt x="1426" y="643"/>
                    <a:pt x="1427" y="639"/>
                    <a:pt x="1427" y="638"/>
                  </a:cubicBezTo>
                  <a:cubicBezTo>
                    <a:pt x="1427" y="635"/>
                    <a:pt x="1429" y="634"/>
                    <a:pt x="1430" y="632"/>
                  </a:cubicBezTo>
                  <a:cubicBezTo>
                    <a:pt x="1430" y="632"/>
                    <a:pt x="1430" y="631"/>
                    <a:pt x="1430" y="631"/>
                  </a:cubicBezTo>
                  <a:cubicBezTo>
                    <a:pt x="1433" y="634"/>
                    <a:pt x="1434" y="640"/>
                    <a:pt x="1435" y="642"/>
                  </a:cubicBezTo>
                  <a:cubicBezTo>
                    <a:pt x="1437" y="645"/>
                    <a:pt x="1437" y="650"/>
                    <a:pt x="1438" y="653"/>
                  </a:cubicBezTo>
                  <a:cubicBezTo>
                    <a:pt x="1439" y="657"/>
                    <a:pt x="1440" y="662"/>
                    <a:pt x="1442" y="665"/>
                  </a:cubicBezTo>
                  <a:cubicBezTo>
                    <a:pt x="1443" y="667"/>
                    <a:pt x="1445" y="668"/>
                    <a:pt x="1445" y="669"/>
                  </a:cubicBezTo>
                  <a:cubicBezTo>
                    <a:pt x="1446" y="674"/>
                    <a:pt x="1447" y="678"/>
                    <a:pt x="1448" y="682"/>
                  </a:cubicBezTo>
                  <a:cubicBezTo>
                    <a:pt x="1449" y="686"/>
                    <a:pt x="1451" y="691"/>
                    <a:pt x="1451" y="695"/>
                  </a:cubicBezTo>
                  <a:cubicBezTo>
                    <a:pt x="1451" y="697"/>
                    <a:pt x="1453" y="700"/>
                    <a:pt x="1450" y="701"/>
                  </a:cubicBezTo>
                  <a:cubicBezTo>
                    <a:pt x="1449" y="702"/>
                    <a:pt x="1448" y="702"/>
                    <a:pt x="1447" y="701"/>
                  </a:cubicBezTo>
                  <a:cubicBezTo>
                    <a:pt x="1447" y="701"/>
                    <a:pt x="1447" y="702"/>
                    <a:pt x="1446" y="702"/>
                  </a:cubicBezTo>
                  <a:cubicBezTo>
                    <a:pt x="1446" y="703"/>
                    <a:pt x="1446" y="703"/>
                    <a:pt x="1447" y="704"/>
                  </a:cubicBezTo>
                  <a:cubicBezTo>
                    <a:pt x="1448" y="706"/>
                    <a:pt x="1448" y="707"/>
                    <a:pt x="1449" y="710"/>
                  </a:cubicBezTo>
                  <a:cubicBezTo>
                    <a:pt x="1449" y="713"/>
                    <a:pt x="1450" y="716"/>
                    <a:pt x="1453" y="718"/>
                  </a:cubicBezTo>
                  <a:cubicBezTo>
                    <a:pt x="1453" y="718"/>
                    <a:pt x="1454" y="718"/>
                    <a:pt x="1454" y="718"/>
                  </a:cubicBezTo>
                  <a:cubicBezTo>
                    <a:pt x="1454" y="717"/>
                    <a:pt x="1454" y="716"/>
                    <a:pt x="1454" y="714"/>
                  </a:cubicBezTo>
                  <a:cubicBezTo>
                    <a:pt x="1454" y="711"/>
                    <a:pt x="1453" y="709"/>
                    <a:pt x="1453" y="706"/>
                  </a:cubicBezTo>
                  <a:cubicBezTo>
                    <a:pt x="1454" y="704"/>
                    <a:pt x="1454" y="702"/>
                    <a:pt x="1454" y="699"/>
                  </a:cubicBezTo>
                  <a:cubicBezTo>
                    <a:pt x="1454" y="695"/>
                    <a:pt x="1454" y="691"/>
                    <a:pt x="1453" y="687"/>
                  </a:cubicBezTo>
                  <a:cubicBezTo>
                    <a:pt x="1453" y="684"/>
                    <a:pt x="1453" y="680"/>
                    <a:pt x="1451" y="676"/>
                  </a:cubicBezTo>
                  <a:cubicBezTo>
                    <a:pt x="1450" y="672"/>
                    <a:pt x="1450" y="667"/>
                    <a:pt x="1449" y="663"/>
                  </a:cubicBezTo>
                  <a:cubicBezTo>
                    <a:pt x="1448" y="661"/>
                    <a:pt x="1447" y="659"/>
                    <a:pt x="1447" y="657"/>
                  </a:cubicBezTo>
                  <a:cubicBezTo>
                    <a:pt x="1447" y="655"/>
                    <a:pt x="1446" y="653"/>
                    <a:pt x="1445" y="651"/>
                  </a:cubicBezTo>
                  <a:cubicBezTo>
                    <a:pt x="1445" y="650"/>
                    <a:pt x="1443" y="649"/>
                    <a:pt x="1442" y="647"/>
                  </a:cubicBezTo>
                  <a:cubicBezTo>
                    <a:pt x="1442" y="645"/>
                    <a:pt x="1442" y="642"/>
                    <a:pt x="1441" y="640"/>
                  </a:cubicBezTo>
                  <a:cubicBezTo>
                    <a:pt x="1441" y="638"/>
                    <a:pt x="1439" y="636"/>
                    <a:pt x="1438" y="635"/>
                  </a:cubicBezTo>
                  <a:cubicBezTo>
                    <a:pt x="1437" y="631"/>
                    <a:pt x="1437" y="629"/>
                    <a:pt x="1437" y="625"/>
                  </a:cubicBezTo>
                  <a:cubicBezTo>
                    <a:pt x="1437" y="624"/>
                    <a:pt x="1437" y="623"/>
                    <a:pt x="1437" y="622"/>
                  </a:cubicBezTo>
                  <a:cubicBezTo>
                    <a:pt x="1438" y="624"/>
                    <a:pt x="1438" y="624"/>
                    <a:pt x="1438" y="626"/>
                  </a:cubicBezTo>
                  <a:close/>
                  <a:moveTo>
                    <a:pt x="1453" y="682"/>
                  </a:moveTo>
                  <a:cubicBezTo>
                    <a:pt x="1453" y="683"/>
                    <a:pt x="1453" y="684"/>
                    <a:pt x="1454" y="686"/>
                  </a:cubicBezTo>
                  <a:cubicBezTo>
                    <a:pt x="1454" y="684"/>
                    <a:pt x="1453" y="683"/>
                    <a:pt x="1453" y="682"/>
                  </a:cubicBezTo>
                  <a:close/>
                  <a:moveTo>
                    <a:pt x="903" y="482"/>
                  </a:moveTo>
                  <a:cubicBezTo>
                    <a:pt x="905" y="483"/>
                    <a:pt x="908" y="485"/>
                    <a:pt x="910" y="484"/>
                  </a:cubicBezTo>
                  <a:cubicBezTo>
                    <a:pt x="912" y="484"/>
                    <a:pt x="913" y="482"/>
                    <a:pt x="911" y="480"/>
                  </a:cubicBezTo>
                  <a:cubicBezTo>
                    <a:pt x="909" y="478"/>
                    <a:pt x="906" y="476"/>
                    <a:pt x="904" y="474"/>
                  </a:cubicBezTo>
                  <a:cubicBezTo>
                    <a:pt x="903" y="472"/>
                    <a:pt x="902" y="471"/>
                    <a:pt x="900" y="470"/>
                  </a:cubicBezTo>
                  <a:cubicBezTo>
                    <a:pt x="897" y="468"/>
                    <a:pt x="894" y="468"/>
                    <a:pt x="892" y="467"/>
                  </a:cubicBezTo>
                  <a:cubicBezTo>
                    <a:pt x="889" y="467"/>
                    <a:pt x="885" y="466"/>
                    <a:pt x="882" y="466"/>
                  </a:cubicBezTo>
                  <a:cubicBezTo>
                    <a:pt x="882" y="466"/>
                    <a:pt x="881" y="466"/>
                    <a:pt x="881" y="467"/>
                  </a:cubicBezTo>
                  <a:cubicBezTo>
                    <a:pt x="881" y="470"/>
                    <a:pt x="884" y="471"/>
                    <a:pt x="886" y="472"/>
                  </a:cubicBezTo>
                  <a:cubicBezTo>
                    <a:pt x="889" y="474"/>
                    <a:pt x="890" y="474"/>
                    <a:pt x="891" y="476"/>
                  </a:cubicBezTo>
                  <a:cubicBezTo>
                    <a:pt x="892" y="478"/>
                    <a:pt x="892" y="477"/>
                    <a:pt x="893" y="478"/>
                  </a:cubicBezTo>
                  <a:cubicBezTo>
                    <a:pt x="895" y="480"/>
                    <a:pt x="899" y="480"/>
                    <a:pt x="902" y="482"/>
                  </a:cubicBezTo>
                  <a:cubicBezTo>
                    <a:pt x="902" y="482"/>
                    <a:pt x="903" y="482"/>
                    <a:pt x="903" y="482"/>
                  </a:cubicBezTo>
                  <a:close/>
                  <a:moveTo>
                    <a:pt x="1437" y="690"/>
                  </a:moveTo>
                  <a:cubicBezTo>
                    <a:pt x="1437" y="690"/>
                    <a:pt x="1438" y="690"/>
                    <a:pt x="1438" y="690"/>
                  </a:cubicBezTo>
                  <a:cubicBezTo>
                    <a:pt x="1439" y="688"/>
                    <a:pt x="1438" y="687"/>
                    <a:pt x="1439" y="685"/>
                  </a:cubicBezTo>
                  <a:cubicBezTo>
                    <a:pt x="1441" y="684"/>
                    <a:pt x="1439" y="679"/>
                    <a:pt x="1439" y="677"/>
                  </a:cubicBezTo>
                  <a:cubicBezTo>
                    <a:pt x="1440" y="673"/>
                    <a:pt x="1440" y="665"/>
                    <a:pt x="1436" y="662"/>
                  </a:cubicBezTo>
                  <a:cubicBezTo>
                    <a:pt x="1436" y="662"/>
                    <a:pt x="1436" y="662"/>
                    <a:pt x="1436" y="662"/>
                  </a:cubicBezTo>
                  <a:cubicBezTo>
                    <a:pt x="1435" y="662"/>
                    <a:pt x="1435" y="662"/>
                    <a:pt x="1435" y="662"/>
                  </a:cubicBezTo>
                  <a:cubicBezTo>
                    <a:pt x="1435" y="662"/>
                    <a:pt x="1435" y="663"/>
                    <a:pt x="1435" y="663"/>
                  </a:cubicBezTo>
                  <a:cubicBezTo>
                    <a:pt x="1435" y="663"/>
                    <a:pt x="1435" y="663"/>
                    <a:pt x="1435" y="663"/>
                  </a:cubicBezTo>
                  <a:cubicBezTo>
                    <a:pt x="1434" y="665"/>
                    <a:pt x="1433" y="666"/>
                    <a:pt x="1433" y="669"/>
                  </a:cubicBezTo>
                  <a:cubicBezTo>
                    <a:pt x="1434" y="671"/>
                    <a:pt x="1434" y="675"/>
                    <a:pt x="1435" y="677"/>
                  </a:cubicBezTo>
                  <a:cubicBezTo>
                    <a:pt x="1436" y="681"/>
                    <a:pt x="1434" y="688"/>
                    <a:pt x="1437" y="690"/>
                  </a:cubicBezTo>
                  <a:close/>
                  <a:moveTo>
                    <a:pt x="1343" y="506"/>
                  </a:moveTo>
                  <a:cubicBezTo>
                    <a:pt x="1342" y="507"/>
                    <a:pt x="1340" y="508"/>
                    <a:pt x="1339" y="509"/>
                  </a:cubicBezTo>
                  <a:cubicBezTo>
                    <a:pt x="1339" y="509"/>
                    <a:pt x="1339" y="510"/>
                    <a:pt x="1339" y="511"/>
                  </a:cubicBezTo>
                  <a:cubicBezTo>
                    <a:pt x="1341" y="512"/>
                    <a:pt x="1341" y="512"/>
                    <a:pt x="1342" y="514"/>
                  </a:cubicBezTo>
                  <a:cubicBezTo>
                    <a:pt x="1343" y="516"/>
                    <a:pt x="1345" y="522"/>
                    <a:pt x="1348" y="521"/>
                  </a:cubicBezTo>
                  <a:cubicBezTo>
                    <a:pt x="1350" y="521"/>
                    <a:pt x="1351" y="519"/>
                    <a:pt x="1353" y="518"/>
                  </a:cubicBezTo>
                  <a:cubicBezTo>
                    <a:pt x="1355" y="516"/>
                    <a:pt x="1357" y="518"/>
                    <a:pt x="1359" y="518"/>
                  </a:cubicBezTo>
                  <a:cubicBezTo>
                    <a:pt x="1359" y="518"/>
                    <a:pt x="1359" y="518"/>
                    <a:pt x="1359" y="517"/>
                  </a:cubicBezTo>
                  <a:cubicBezTo>
                    <a:pt x="1360" y="515"/>
                    <a:pt x="1360" y="509"/>
                    <a:pt x="1359" y="507"/>
                  </a:cubicBezTo>
                  <a:cubicBezTo>
                    <a:pt x="1358" y="504"/>
                    <a:pt x="1358" y="502"/>
                    <a:pt x="1357" y="499"/>
                  </a:cubicBezTo>
                  <a:cubicBezTo>
                    <a:pt x="1357" y="497"/>
                    <a:pt x="1356" y="496"/>
                    <a:pt x="1356" y="494"/>
                  </a:cubicBezTo>
                  <a:cubicBezTo>
                    <a:pt x="1356" y="494"/>
                    <a:pt x="1357" y="493"/>
                    <a:pt x="1357" y="492"/>
                  </a:cubicBezTo>
                  <a:cubicBezTo>
                    <a:pt x="1357" y="491"/>
                    <a:pt x="1356" y="487"/>
                    <a:pt x="1355" y="487"/>
                  </a:cubicBezTo>
                  <a:cubicBezTo>
                    <a:pt x="1355" y="487"/>
                    <a:pt x="1355" y="486"/>
                    <a:pt x="1355" y="486"/>
                  </a:cubicBezTo>
                  <a:cubicBezTo>
                    <a:pt x="1355" y="485"/>
                    <a:pt x="1354" y="485"/>
                    <a:pt x="1353" y="484"/>
                  </a:cubicBezTo>
                  <a:cubicBezTo>
                    <a:pt x="1353" y="483"/>
                    <a:pt x="1353" y="483"/>
                    <a:pt x="1352" y="483"/>
                  </a:cubicBezTo>
                  <a:cubicBezTo>
                    <a:pt x="1352" y="482"/>
                    <a:pt x="1352" y="482"/>
                    <a:pt x="1352" y="481"/>
                  </a:cubicBezTo>
                  <a:cubicBezTo>
                    <a:pt x="1351" y="480"/>
                    <a:pt x="1351" y="480"/>
                    <a:pt x="1351" y="480"/>
                  </a:cubicBezTo>
                  <a:cubicBezTo>
                    <a:pt x="1350" y="479"/>
                    <a:pt x="1350" y="480"/>
                    <a:pt x="1349" y="480"/>
                  </a:cubicBezTo>
                  <a:cubicBezTo>
                    <a:pt x="1349" y="480"/>
                    <a:pt x="1348" y="478"/>
                    <a:pt x="1348" y="478"/>
                  </a:cubicBezTo>
                  <a:cubicBezTo>
                    <a:pt x="1348" y="477"/>
                    <a:pt x="1346" y="476"/>
                    <a:pt x="1345" y="476"/>
                  </a:cubicBezTo>
                  <a:cubicBezTo>
                    <a:pt x="1344" y="476"/>
                    <a:pt x="1344" y="478"/>
                    <a:pt x="1343" y="478"/>
                  </a:cubicBezTo>
                  <a:cubicBezTo>
                    <a:pt x="1342" y="479"/>
                    <a:pt x="1341" y="479"/>
                    <a:pt x="1341" y="480"/>
                  </a:cubicBezTo>
                  <a:cubicBezTo>
                    <a:pt x="1341" y="483"/>
                    <a:pt x="1344" y="482"/>
                    <a:pt x="1344" y="485"/>
                  </a:cubicBezTo>
                  <a:cubicBezTo>
                    <a:pt x="1343" y="486"/>
                    <a:pt x="1341" y="485"/>
                    <a:pt x="1340" y="484"/>
                  </a:cubicBezTo>
                  <a:cubicBezTo>
                    <a:pt x="1339" y="483"/>
                    <a:pt x="1338" y="483"/>
                    <a:pt x="1336" y="483"/>
                  </a:cubicBezTo>
                  <a:cubicBezTo>
                    <a:pt x="1336" y="483"/>
                    <a:pt x="1336" y="484"/>
                    <a:pt x="1336" y="484"/>
                  </a:cubicBezTo>
                  <a:cubicBezTo>
                    <a:pt x="1336" y="485"/>
                    <a:pt x="1336" y="488"/>
                    <a:pt x="1337" y="488"/>
                  </a:cubicBezTo>
                  <a:cubicBezTo>
                    <a:pt x="1340" y="490"/>
                    <a:pt x="1337" y="492"/>
                    <a:pt x="1338" y="495"/>
                  </a:cubicBezTo>
                  <a:cubicBezTo>
                    <a:pt x="1339" y="496"/>
                    <a:pt x="1341" y="498"/>
                    <a:pt x="1342" y="499"/>
                  </a:cubicBezTo>
                  <a:cubicBezTo>
                    <a:pt x="1344" y="500"/>
                    <a:pt x="1342" y="502"/>
                    <a:pt x="1342" y="504"/>
                  </a:cubicBezTo>
                  <a:cubicBezTo>
                    <a:pt x="1341" y="504"/>
                    <a:pt x="1342" y="504"/>
                    <a:pt x="1342" y="505"/>
                  </a:cubicBezTo>
                  <a:cubicBezTo>
                    <a:pt x="1343" y="506"/>
                    <a:pt x="1349" y="506"/>
                    <a:pt x="1343" y="506"/>
                  </a:cubicBezTo>
                  <a:close/>
                  <a:moveTo>
                    <a:pt x="711" y="65"/>
                  </a:moveTo>
                  <a:cubicBezTo>
                    <a:pt x="710" y="65"/>
                    <a:pt x="709" y="65"/>
                    <a:pt x="709" y="66"/>
                  </a:cubicBezTo>
                  <a:cubicBezTo>
                    <a:pt x="708" y="66"/>
                    <a:pt x="708" y="68"/>
                    <a:pt x="709" y="69"/>
                  </a:cubicBezTo>
                  <a:cubicBezTo>
                    <a:pt x="711" y="69"/>
                    <a:pt x="712" y="68"/>
                    <a:pt x="712" y="67"/>
                  </a:cubicBezTo>
                  <a:cubicBezTo>
                    <a:pt x="712" y="67"/>
                    <a:pt x="712" y="67"/>
                    <a:pt x="712" y="67"/>
                  </a:cubicBezTo>
                  <a:cubicBezTo>
                    <a:pt x="713" y="67"/>
                    <a:pt x="714" y="65"/>
                    <a:pt x="713" y="65"/>
                  </a:cubicBezTo>
                  <a:cubicBezTo>
                    <a:pt x="712" y="64"/>
                    <a:pt x="711" y="64"/>
                    <a:pt x="711" y="65"/>
                  </a:cubicBezTo>
                  <a:close/>
                  <a:moveTo>
                    <a:pt x="682" y="89"/>
                  </a:moveTo>
                  <a:cubicBezTo>
                    <a:pt x="682" y="89"/>
                    <a:pt x="682" y="89"/>
                    <a:pt x="683" y="88"/>
                  </a:cubicBezTo>
                  <a:cubicBezTo>
                    <a:pt x="684" y="85"/>
                    <a:pt x="687" y="84"/>
                    <a:pt x="690" y="84"/>
                  </a:cubicBezTo>
                  <a:cubicBezTo>
                    <a:pt x="692" y="85"/>
                    <a:pt x="696" y="84"/>
                    <a:pt x="697" y="83"/>
                  </a:cubicBezTo>
                  <a:cubicBezTo>
                    <a:pt x="698" y="83"/>
                    <a:pt x="701" y="83"/>
                    <a:pt x="702" y="82"/>
                  </a:cubicBezTo>
                  <a:cubicBezTo>
                    <a:pt x="704" y="80"/>
                    <a:pt x="701" y="79"/>
                    <a:pt x="705" y="77"/>
                  </a:cubicBezTo>
                  <a:cubicBezTo>
                    <a:pt x="706" y="77"/>
                    <a:pt x="709" y="74"/>
                    <a:pt x="710" y="73"/>
                  </a:cubicBezTo>
                  <a:cubicBezTo>
                    <a:pt x="711" y="71"/>
                    <a:pt x="710" y="71"/>
                    <a:pt x="708" y="71"/>
                  </a:cubicBezTo>
                  <a:cubicBezTo>
                    <a:pt x="707" y="71"/>
                    <a:pt x="708" y="68"/>
                    <a:pt x="707" y="67"/>
                  </a:cubicBezTo>
                  <a:cubicBezTo>
                    <a:pt x="707" y="67"/>
                    <a:pt x="706" y="66"/>
                    <a:pt x="705" y="66"/>
                  </a:cubicBezTo>
                  <a:cubicBezTo>
                    <a:pt x="705" y="65"/>
                    <a:pt x="705" y="65"/>
                    <a:pt x="704" y="65"/>
                  </a:cubicBezTo>
                  <a:cubicBezTo>
                    <a:pt x="704" y="64"/>
                    <a:pt x="701" y="63"/>
                    <a:pt x="703" y="63"/>
                  </a:cubicBezTo>
                  <a:cubicBezTo>
                    <a:pt x="705" y="63"/>
                    <a:pt x="707" y="63"/>
                    <a:pt x="709" y="63"/>
                  </a:cubicBezTo>
                  <a:cubicBezTo>
                    <a:pt x="710" y="63"/>
                    <a:pt x="711" y="62"/>
                    <a:pt x="711" y="61"/>
                  </a:cubicBezTo>
                  <a:cubicBezTo>
                    <a:pt x="712" y="58"/>
                    <a:pt x="717" y="59"/>
                    <a:pt x="718" y="57"/>
                  </a:cubicBezTo>
                  <a:cubicBezTo>
                    <a:pt x="719" y="56"/>
                    <a:pt x="719" y="56"/>
                    <a:pt x="718" y="56"/>
                  </a:cubicBezTo>
                  <a:cubicBezTo>
                    <a:pt x="716" y="54"/>
                    <a:pt x="712" y="55"/>
                    <a:pt x="710" y="56"/>
                  </a:cubicBezTo>
                  <a:cubicBezTo>
                    <a:pt x="703" y="58"/>
                    <a:pt x="699" y="50"/>
                    <a:pt x="693" y="51"/>
                  </a:cubicBezTo>
                  <a:cubicBezTo>
                    <a:pt x="690" y="51"/>
                    <a:pt x="685" y="51"/>
                    <a:pt x="684" y="54"/>
                  </a:cubicBezTo>
                  <a:cubicBezTo>
                    <a:pt x="684" y="55"/>
                    <a:pt x="685" y="56"/>
                    <a:pt x="682" y="56"/>
                  </a:cubicBezTo>
                  <a:cubicBezTo>
                    <a:pt x="682" y="56"/>
                    <a:pt x="680" y="56"/>
                    <a:pt x="680" y="57"/>
                  </a:cubicBezTo>
                  <a:cubicBezTo>
                    <a:pt x="679" y="59"/>
                    <a:pt x="682" y="60"/>
                    <a:pt x="684" y="60"/>
                  </a:cubicBezTo>
                  <a:cubicBezTo>
                    <a:pt x="687" y="61"/>
                    <a:pt x="685" y="61"/>
                    <a:pt x="683" y="62"/>
                  </a:cubicBezTo>
                  <a:cubicBezTo>
                    <a:pt x="682" y="62"/>
                    <a:pt x="681" y="63"/>
                    <a:pt x="681" y="64"/>
                  </a:cubicBezTo>
                  <a:cubicBezTo>
                    <a:pt x="679" y="70"/>
                    <a:pt x="675" y="62"/>
                    <a:pt x="674" y="61"/>
                  </a:cubicBezTo>
                  <a:cubicBezTo>
                    <a:pt x="673" y="60"/>
                    <a:pt x="671" y="60"/>
                    <a:pt x="670" y="60"/>
                  </a:cubicBezTo>
                  <a:cubicBezTo>
                    <a:pt x="668" y="60"/>
                    <a:pt x="662" y="62"/>
                    <a:pt x="662" y="65"/>
                  </a:cubicBezTo>
                  <a:cubicBezTo>
                    <a:pt x="662" y="66"/>
                    <a:pt x="663" y="68"/>
                    <a:pt x="663" y="68"/>
                  </a:cubicBezTo>
                  <a:cubicBezTo>
                    <a:pt x="663" y="69"/>
                    <a:pt x="661" y="70"/>
                    <a:pt x="662" y="71"/>
                  </a:cubicBezTo>
                  <a:cubicBezTo>
                    <a:pt x="662" y="72"/>
                    <a:pt x="663" y="73"/>
                    <a:pt x="664" y="73"/>
                  </a:cubicBezTo>
                  <a:cubicBezTo>
                    <a:pt x="669" y="74"/>
                    <a:pt x="672" y="81"/>
                    <a:pt x="672" y="85"/>
                  </a:cubicBezTo>
                  <a:cubicBezTo>
                    <a:pt x="672" y="87"/>
                    <a:pt x="676" y="91"/>
                    <a:pt x="678" y="91"/>
                  </a:cubicBezTo>
                  <a:cubicBezTo>
                    <a:pt x="679" y="91"/>
                    <a:pt x="681" y="90"/>
                    <a:pt x="682" y="89"/>
                  </a:cubicBezTo>
                  <a:close/>
                  <a:moveTo>
                    <a:pt x="687" y="30"/>
                  </a:moveTo>
                  <a:cubicBezTo>
                    <a:pt x="685" y="30"/>
                    <a:pt x="685" y="31"/>
                    <a:pt x="684" y="31"/>
                  </a:cubicBezTo>
                  <a:cubicBezTo>
                    <a:pt x="683" y="32"/>
                    <a:pt x="682" y="32"/>
                    <a:pt x="681" y="33"/>
                  </a:cubicBezTo>
                  <a:cubicBezTo>
                    <a:pt x="681" y="33"/>
                    <a:pt x="680" y="33"/>
                    <a:pt x="680" y="33"/>
                  </a:cubicBezTo>
                  <a:cubicBezTo>
                    <a:pt x="680" y="33"/>
                    <a:pt x="680" y="34"/>
                    <a:pt x="680" y="34"/>
                  </a:cubicBezTo>
                  <a:cubicBezTo>
                    <a:pt x="680" y="35"/>
                    <a:pt x="681" y="35"/>
                    <a:pt x="682" y="35"/>
                  </a:cubicBezTo>
                  <a:cubicBezTo>
                    <a:pt x="683" y="35"/>
                    <a:pt x="684" y="35"/>
                    <a:pt x="685" y="36"/>
                  </a:cubicBezTo>
                  <a:cubicBezTo>
                    <a:pt x="686" y="36"/>
                    <a:pt x="687" y="36"/>
                    <a:pt x="688" y="35"/>
                  </a:cubicBezTo>
                  <a:cubicBezTo>
                    <a:pt x="688" y="35"/>
                    <a:pt x="688" y="35"/>
                    <a:pt x="688" y="34"/>
                  </a:cubicBezTo>
                  <a:cubicBezTo>
                    <a:pt x="688" y="34"/>
                    <a:pt x="689" y="33"/>
                    <a:pt x="688" y="32"/>
                  </a:cubicBezTo>
                  <a:cubicBezTo>
                    <a:pt x="687" y="31"/>
                    <a:pt x="688" y="30"/>
                    <a:pt x="687" y="30"/>
                  </a:cubicBezTo>
                  <a:close/>
                  <a:moveTo>
                    <a:pt x="905" y="33"/>
                  </a:moveTo>
                  <a:cubicBezTo>
                    <a:pt x="902" y="33"/>
                    <a:pt x="899" y="32"/>
                    <a:pt x="897" y="32"/>
                  </a:cubicBezTo>
                  <a:cubicBezTo>
                    <a:pt x="893" y="31"/>
                    <a:pt x="889" y="30"/>
                    <a:pt x="886" y="29"/>
                  </a:cubicBezTo>
                  <a:cubicBezTo>
                    <a:pt x="884" y="27"/>
                    <a:pt x="881" y="26"/>
                    <a:pt x="878" y="27"/>
                  </a:cubicBezTo>
                  <a:cubicBezTo>
                    <a:pt x="878" y="27"/>
                    <a:pt x="878" y="27"/>
                    <a:pt x="878" y="27"/>
                  </a:cubicBezTo>
                  <a:cubicBezTo>
                    <a:pt x="878" y="29"/>
                    <a:pt x="873" y="26"/>
                    <a:pt x="872" y="26"/>
                  </a:cubicBezTo>
                  <a:cubicBezTo>
                    <a:pt x="869" y="24"/>
                    <a:pt x="866" y="24"/>
                    <a:pt x="864" y="23"/>
                  </a:cubicBezTo>
                  <a:cubicBezTo>
                    <a:pt x="863" y="23"/>
                    <a:pt x="862" y="23"/>
                    <a:pt x="861" y="23"/>
                  </a:cubicBezTo>
                  <a:cubicBezTo>
                    <a:pt x="858" y="22"/>
                    <a:pt x="856" y="20"/>
                    <a:pt x="853" y="21"/>
                  </a:cubicBezTo>
                  <a:cubicBezTo>
                    <a:pt x="853" y="21"/>
                    <a:pt x="853" y="22"/>
                    <a:pt x="853" y="22"/>
                  </a:cubicBezTo>
                  <a:cubicBezTo>
                    <a:pt x="854" y="23"/>
                    <a:pt x="854" y="23"/>
                    <a:pt x="855" y="24"/>
                  </a:cubicBezTo>
                  <a:cubicBezTo>
                    <a:pt x="855" y="24"/>
                    <a:pt x="856" y="27"/>
                    <a:pt x="856" y="27"/>
                  </a:cubicBezTo>
                  <a:cubicBezTo>
                    <a:pt x="857" y="28"/>
                    <a:pt x="856" y="27"/>
                    <a:pt x="855" y="28"/>
                  </a:cubicBezTo>
                  <a:cubicBezTo>
                    <a:pt x="854" y="28"/>
                    <a:pt x="854" y="29"/>
                    <a:pt x="854" y="29"/>
                  </a:cubicBezTo>
                  <a:cubicBezTo>
                    <a:pt x="855" y="30"/>
                    <a:pt x="854" y="29"/>
                    <a:pt x="854" y="29"/>
                  </a:cubicBezTo>
                  <a:cubicBezTo>
                    <a:pt x="852" y="29"/>
                    <a:pt x="849" y="27"/>
                    <a:pt x="847" y="27"/>
                  </a:cubicBezTo>
                  <a:cubicBezTo>
                    <a:pt x="843" y="27"/>
                    <a:pt x="840" y="28"/>
                    <a:pt x="836" y="28"/>
                  </a:cubicBezTo>
                  <a:cubicBezTo>
                    <a:pt x="836" y="28"/>
                    <a:pt x="826" y="27"/>
                    <a:pt x="829" y="30"/>
                  </a:cubicBezTo>
                  <a:cubicBezTo>
                    <a:pt x="831" y="32"/>
                    <a:pt x="834" y="32"/>
                    <a:pt x="835" y="32"/>
                  </a:cubicBezTo>
                  <a:cubicBezTo>
                    <a:pt x="839" y="33"/>
                    <a:pt x="840" y="34"/>
                    <a:pt x="843" y="33"/>
                  </a:cubicBezTo>
                  <a:cubicBezTo>
                    <a:pt x="845" y="33"/>
                    <a:pt x="846" y="32"/>
                    <a:pt x="848" y="31"/>
                  </a:cubicBezTo>
                  <a:cubicBezTo>
                    <a:pt x="848" y="31"/>
                    <a:pt x="848" y="32"/>
                    <a:pt x="847" y="32"/>
                  </a:cubicBezTo>
                  <a:cubicBezTo>
                    <a:pt x="846" y="33"/>
                    <a:pt x="845" y="34"/>
                    <a:pt x="843" y="34"/>
                  </a:cubicBezTo>
                  <a:cubicBezTo>
                    <a:pt x="842" y="34"/>
                    <a:pt x="840" y="34"/>
                    <a:pt x="839" y="35"/>
                  </a:cubicBezTo>
                  <a:cubicBezTo>
                    <a:pt x="839" y="35"/>
                    <a:pt x="839" y="36"/>
                    <a:pt x="839" y="36"/>
                  </a:cubicBezTo>
                  <a:cubicBezTo>
                    <a:pt x="842" y="38"/>
                    <a:pt x="845" y="39"/>
                    <a:pt x="848" y="40"/>
                  </a:cubicBezTo>
                  <a:cubicBezTo>
                    <a:pt x="844" y="39"/>
                    <a:pt x="841" y="38"/>
                    <a:pt x="838" y="37"/>
                  </a:cubicBezTo>
                  <a:cubicBezTo>
                    <a:pt x="837" y="36"/>
                    <a:pt x="836" y="34"/>
                    <a:pt x="834" y="34"/>
                  </a:cubicBezTo>
                  <a:cubicBezTo>
                    <a:pt x="833" y="33"/>
                    <a:pt x="831" y="33"/>
                    <a:pt x="829" y="32"/>
                  </a:cubicBezTo>
                  <a:cubicBezTo>
                    <a:pt x="827" y="31"/>
                    <a:pt x="824" y="30"/>
                    <a:pt x="822" y="31"/>
                  </a:cubicBezTo>
                  <a:cubicBezTo>
                    <a:pt x="822" y="31"/>
                    <a:pt x="822" y="31"/>
                    <a:pt x="822" y="32"/>
                  </a:cubicBezTo>
                  <a:cubicBezTo>
                    <a:pt x="822" y="34"/>
                    <a:pt x="822" y="34"/>
                    <a:pt x="824" y="35"/>
                  </a:cubicBezTo>
                  <a:cubicBezTo>
                    <a:pt x="824" y="35"/>
                    <a:pt x="825" y="36"/>
                    <a:pt x="825" y="36"/>
                  </a:cubicBezTo>
                  <a:cubicBezTo>
                    <a:pt x="826" y="37"/>
                    <a:pt x="831" y="38"/>
                    <a:pt x="827" y="38"/>
                  </a:cubicBezTo>
                  <a:cubicBezTo>
                    <a:pt x="822" y="36"/>
                    <a:pt x="816" y="35"/>
                    <a:pt x="811" y="35"/>
                  </a:cubicBezTo>
                  <a:cubicBezTo>
                    <a:pt x="808" y="35"/>
                    <a:pt x="802" y="36"/>
                    <a:pt x="801" y="40"/>
                  </a:cubicBezTo>
                  <a:cubicBezTo>
                    <a:pt x="800" y="41"/>
                    <a:pt x="801" y="41"/>
                    <a:pt x="802" y="42"/>
                  </a:cubicBezTo>
                  <a:cubicBezTo>
                    <a:pt x="802" y="42"/>
                    <a:pt x="803" y="42"/>
                    <a:pt x="803" y="42"/>
                  </a:cubicBezTo>
                  <a:cubicBezTo>
                    <a:pt x="806" y="41"/>
                    <a:pt x="805" y="43"/>
                    <a:pt x="807" y="44"/>
                  </a:cubicBezTo>
                  <a:cubicBezTo>
                    <a:pt x="808" y="44"/>
                    <a:pt x="809" y="43"/>
                    <a:pt x="811" y="44"/>
                  </a:cubicBezTo>
                  <a:cubicBezTo>
                    <a:pt x="812" y="46"/>
                    <a:pt x="814" y="45"/>
                    <a:pt x="816" y="46"/>
                  </a:cubicBezTo>
                  <a:cubicBezTo>
                    <a:pt x="817" y="48"/>
                    <a:pt x="821" y="47"/>
                    <a:pt x="823" y="48"/>
                  </a:cubicBezTo>
                  <a:cubicBezTo>
                    <a:pt x="824" y="50"/>
                    <a:pt x="827" y="50"/>
                    <a:pt x="828" y="50"/>
                  </a:cubicBezTo>
                  <a:cubicBezTo>
                    <a:pt x="831" y="50"/>
                    <a:pt x="830" y="48"/>
                    <a:pt x="829" y="47"/>
                  </a:cubicBezTo>
                  <a:cubicBezTo>
                    <a:pt x="827" y="46"/>
                    <a:pt x="831" y="48"/>
                    <a:pt x="832" y="48"/>
                  </a:cubicBezTo>
                  <a:cubicBezTo>
                    <a:pt x="833" y="48"/>
                    <a:pt x="834" y="48"/>
                    <a:pt x="835" y="47"/>
                  </a:cubicBezTo>
                  <a:cubicBezTo>
                    <a:pt x="835" y="49"/>
                    <a:pt x="837" y="50"/>
                    <a:pt x="838" y="50"/>
                  </a:cubicBezTo>
                  <a:cubicBezTo>
                    <a:pt x="841" y="50"/>
                    <a:pt x="844" y="54"/>
                    <a:pt x="847" y="52"/>
                  </a:cubicBezTo>
                  <a:cubicBezTo>
                    <a:pt x="849" y="49"/>
                    <a:pt x="856" y="57"/>
                    <a:pt x="858" y="58"/>
                  </a:cubicBezTo>
                  <a:cubicBezTo>
                    <a:pt x="861" y="59"/>
                    <a:pt x="864" y="58"/>
                    <a:pt x="867" y="59"/>
                  </a:cubicBezTo>
                  <a:cubicBezTo>
                    <a:pt x="869" y="59"/>
                    <a:pt x="870" y="57"/>
                    <a:pt x="872" y="59"/>
                  </a:cubicBezTo>
                  <a:cubicBezTo>
                    <a:pt x="873" y="59"/>
                    <a:pt x="873" y="59"/>
                    <a:pt x="874" y="59"/>
                  </a:cubicBezTo>
                  <a:cubicBezTo>
                    <a:pt x="876" y="58"/>
                    <a:pt x="879" y="59"/>
                    <a:pt x="880" y="58"/>
                  </a:cubicBezTo>
                  <a:cubicBezTo>
                    <a:pt x="882" y="56"/>
                    <a:pt x="879" y="54"/>
                    <a:pt x="877" y="54"/>
                  </a:cubicBezTo>
                  <a:cubicBezTo>
                    <a:pt x="876" y="53"/>
                    <a:pt x="872" y="54"/>
                    <a:pt x="873" y="52"/>
                  </a:cubicBezTo>
                  <a:cubicBezTo>
                    <a:pt x="873" y="52"/>
                    <a:pt x="873" y="51"/>
                    <a:pt x="873" y="51"/>
                  </a:cubicBezTo>
                  <a:cubicBezTo>
                    <a:pt x="873" y="50"/>
                    <a:pt x="873" y="50"/>
                    <a:pt x="873" y="50"/>
                  </a:cubicBezTo>
                  <a:cubicBezTo>
                    <a:pt x="873" y="50"/>
                    <a:pt x="873" y="50"/>
                    <a:pt x="873" y="50"/>
                  </a:cubicBezTo>
                  <a:cubicBezTo>
                    <a:pt x="877" y="50"/>
                    <a:pt x="883" y="51"/>
                    <a:pt x="886" y="48"/>
                  </a:cubicBezTo>
                  <a:cubicBezTo>
                    <a:pt x="886" y="48"/>
                    <a:pt x="886" y="48"/>
                    <a:pt x="886" y="48"/>
                  </a:cubicBezTo>
                  <a:cubicBezTo>
                    <a:pt x="885" y="45"/>
                    <a:pt x="897" y="51"/>
                    <a:pt x="899" y="50"/>
                  </a:cubicBezTo>
                  <a:cubicBezTo>
                    <a:pt x="901" y="50"/>
                    <a:pt x="901" y="51"/>
                    <a:pt x="903" y="50"/>
                  </a:cubicBezTo>
                  <a:cubicBezTo>
                    <a:pt x="904" y="50"/>
                    <a:pt x="906" y="49"/>
                    <a:pt x="907" y="49"/>
                  </a:cubicBezTo>
                  <a:cubicBezTo>
                    <a:pt x="909" y="49"/>
                    <a:pt x="912" y="49"/>
                    <a:pt x="912" y="47"/>
                  </a:cubicBezTo>
                  <a:cubicBezTo>
                    <a:pt x="912" y="47"/>
                    <a:pt x="912" y="46"/>
                    <a:pt x="912" y="46"/>
                  </a:cubicBezTo>
                  <a:cubicBezTo>
                    <a:pt x="909" y="44"/>
                    <a:pt x="906" y="43"/>
                    <a:pt x="903" y="41"/>
                  </a:cubicBezTo>
                  <a:cubicBezTo>
                    <a:pt x="901" y="40"/>
                    <a:pt x="900" y="40"/>
                    <a:pt x="899" y="40"/>
                  </a:cubicBezTo>
                  <a:cubicBezTo>
                    <a:pt x="901" y="40"/>
                    <a:pt x="903" y="40"/>
                    <a:pt x="905" y="40"/>
                  </a:cubicBezTo>
                  <a:cubicBezTo>
                    <a:pt x="910" y="40"/>
                    <a:pt x="914" y="43"/>
                    <a:pt x="918" y="44"/>
                  </a:cubicBezTo>
                  <a:cubicBezTo>
                    <a:pt x="921" y="45"/>
                    <a:pt x="923" y="44"/>
                    <a:pt x="926" y="45"/>
                  </a:cubicBezTo>
                  <a:cubicBezTo>
                    <a:pt x="930" y="46"/>
                    <a:pt x="931" y="49"/>
                    <a:pt x="935" y="48"/>
                  </a:cubicBezTo>
                  <a:cubicBezTo>
                    <a:pt x="938" y="47"/>
                    <a:pt x="945" y="49"/>
                    <a:pt x="948" y="49"/>
                  </a:cubicBezTo>
                  <a:cubicBezTo>
                    <a:pt x="949" y="50"/>
                    <a:pt x="951" y="50"/>
                    <a:pt x="953" y="50"/>
                  </a:cubicBezTo>
                  <a:cubicBezTo>
                    <a:pt x="937" y="44"/>
                    <a:pt x="921" y="38"/>
                    <a:pt x="905" y="33"/>
                  </a:cubicBezTo>
                  <a:cubicBezTo>
                    <a:pt x="905" y="33"/>
                    <a:pt x="905" y="33"/>
                    <a:pt x="905" y="33"/>
                  </a:cubicBezTo>
                  <a:close/>
                  <a:moveTo>
                    <a:pt x="740" y="155"/>
                  </a:moveTo>
                  <a:cubicBezTo>
                    <a:pt x="741" y="155"/>
                    <a:pt x="742" y="154"/>
                    <a:pt x="743" y="153"/>
                  </a:cubicBezTo>
                  <a:cubicBezTo>
                    <a:pt x="745" y="152"/>
                    <a:pt x="745" y="151"/>
                    <a:pt x="745" y="150"/>
                  </a:cubicBezTo>
                  <a:cubicBezTo>
                    <a:pt x="746" y="149"/>
                    <a:pt x="746" y="148"/>
                    <a:pt x="746" y="146"/>
                  </a:cubicBezTo>
                  <a:cubicBezTo>
                    <a:pt x="745" y="146"/>
                    <a:pt x="745" y="145"/>
                    <a:pt x="744" y="146"/>
                  </a:cubicBezTo>
                  <a:cubicBezTo>
                    <a:pt x="743" y="146"/>
                    <a:pt x="741" y="146"/>
                    <a:pt x="741" y="147"/>
                  </a:cubicBezTo>
                  <a:cubicBezTo>
                    <a:pt x="740" y="147"/>
                    <a:pt x="740" y="147"/>
                    <a:pt x="740" y="148"/>
                  </a:cubicBezTo>
                  <a:cubicBezTo>
                    <a:pt x="740" y="149"/>
                    <a:pt x="740" y="150"/>
                    <a:pt x="740" y="150"/>
                  </a:cubicBezTo>
                  <a:cubicBezTo>
                    <a:pt x="740" y="150"/>
                    <a:pt x="739" y="151"/>
                    <a:pt x="740" y="151"/>
                  </a:cubicBezTo>
                  <a:cubicBezTo>
                    <a:pt x="739" y="151"/>
                    <a:pt x="739" y="152"/>
                    <a:pt x="739" y="153"/>
                  </a:cubicBezTo>
                  <a:cubicBezTo>
                    <a:pt x="738" y="154"/>
                    <a:pt x="739" y="155"/>
                    <a:pt x="740" y="155"/>
                  </a:cubicBezTo>
                  <a:close/>
                  <a:moveTo>
                    <a:pt x="680" y="121"/>
                  </a:moveTo>
                  <a:cubicBezTo>
                    <a:pt x="681" y="121"/>
                    <a:pt x="683" y="119"/>
                    <a:pt x="683" y="117"/>
                  </a:cubicBezTo>
                  <a:cubicBezTo>
                    <a:pt x="683" y="116"/>
                    <a:pt x="679" y="116"/>
                    <a:pt x="678" y="116"/>
                  </a:cubicBezTo>
                  <a:cubicBezTo>
                    <a:pt x="678" y="117"/>
                    <a:pt x="677" y="117"/>
                    <a:pt x="677" y="118"/>
                  </a:cubicBezTo>
                  <a:cubicBezTo>
                    <a:pt x="678" y="118"/>
                    <a:pt x="678" y="118"/>
                    <a:pt x="678" y="119"/>
                  </a:cubicBezTo>
                  <a:cubicBezTo>
                    <a:pt x="678" y="119"/>
                    <a:pt x="678" y="119"/>
                    <a:pt x="679" y="119"/>
                  </a:cubicBezTo>
                  <a:cubicBezTo>
                    <a:pt x="678" y="120"/>
                    <a:pt x="678" y="121"/>
                    <a:pt x="680" y="121"/>
                  </a:cubicBezTo>
                  <a:close/>
                  <a:moveTo>
                    <a:pt x="642" y="58"/>
                  </a:moveTo>
                  <a:cubicBezTo>
                    <a:pt x="642" y="59"/>
                    <a:pt x="642" y="61"/>
                    <a:pt x="644" y="61"/>
                  </a:cubicBezTo>
                  <a:cubicBezTo>
                    <a:pt x="646" y="60"/>
                    <a:pt x="649" y="59"/>
                    <a:pt x="651" y="57"/>
                  </a:cubicBezTo>
                  <a:cubicBezTo>
                    <a:pt x="653" y="55"/>
                    <a:pt x="658" y="56"/>
                    <a:pt x="660" y="54"/>
                  </a:cubicBezTo>
                  <a:cubicBezTo>
                    <a:pt x="661" y="53"/>
                    <a:pt x="660" y="50"/>
                    <a:pt x="660" y="50"/>
                  </a:cubicBezTo>
                  <a:cubicBezTo>
                    <a:pt x="659" y="48"/>
                    <a:pt x="656" y="48"/>
                    <a:pt x="655" y="48"/>
                  </a:cubicBezTo>
                  <a:cubicBezTo>
                    <a:pt x="653" y="48"/>
                    <a:pt x="651" y="49"/>
                    <a:pt x="649" y="48"/>
                  </a:cubicBezTo>
                  <a:cubicBezTo>
                    <a:pt x="647" y="48"/>
                    <a:pt x="647" y="47"/>
                    <a:pt x="646" y="48"/>
                  </a:cubicBezTo>
                  <a:cubicBezTo>
                    <a:pt x="644" y="48"/>
                    <a:pt x="642" y="49"/>
                    <a:pt x="641" y="49"/>
                  </a:cubicBezTo>
                  <a:cubicBezTo>
                    <a:pt x="640" y="49"/>
                    <a:pt x="639" y="49"/>
                    <a:pt x="638" y="50"/>
                  </a:cubicBezTo>
                  <a:cubicBezTo>
                    <a:pt x="638" y="50"/>
                    <a:pt x="638" y="51"/>
                    <a:pt x="638" y="51"/>
                  </a:cubicBezTo>
                  <a:cubicBezTo>
                    <a:pt x="640" y="51"/>
                    <a:pt x="641" y="53"/>
                    <a:pt x="642" y="54"/>
                  </a:cubicBezTo>
                  <a:cubicBezTo>
                    <a:pt x="642" y="55"/>
                    <a:pt x="642" y="56"/>
                    <a:pt x="642" y="58"/>
                  </a:cubicBezTo>
                  <a:close/>
                  <a:moveTo>
                    <a:pt x="644" y="123"/>
                  </a:moveTo>
                  <a:cubicBezTo>
                    <a:pt x="650" y="124"/>
                    <a:pt x="655" y="129"/>
                    <a:pt x="662" y="131"/>
                  </a:cubicBezTo>
                  <a:cubicBezTo>
                    <a:pt x="664" y="131"/>
                    <a:pt x="667" y="131"/>
                    <a:pt x="669" y="130"/>
                  </a:cubicBezTo>
                  <a:cubicBezTo>
                    <a:pt x="675" y="127"/>
                    <a:pt x="671" y="130"/>
                    <a:pt x="674" y="129"/>
                  </a:cubicBezTo>
                  <a:cubicBezTo>
                    <a:pt x="675" y="129"/>
                    <a:pt x="675" y="129"/>
                    <a:pt x="675" y="129"/>
                  </a:cubicBezTo>
                  <a:cubicBezTo>
                    <a:pt x="676" y="130"/>
                    <a:pt x="678" y="130"/>
                    <a:pt x="679" y="128"/>
                  </a:cubicBezTo>
                  <a:cubicBezTo>
                    <a:pt x="679" y="126"/>
                    <a:pt x="677" y="123"/>
                    <a:pt x="677" y="121"/>
                  </a:cubicBezTo>
                  <a:cubicBezTo>
                    <a:pt x="677" y="119"/>
                    <a:pt x="675" y="118"/>
                    <a:pt x="674" y="117"/>
                  </a:cubicBezTo>
                  <a:cubicBezTo>
                    <a:pt x="674" y="116"/>
                    <a:pt x="673" y="115"/>
                    <a:pt x="672" y="115"/>
                  </a:cubicBezTo>
                  <a:cubicBezTo>
                    <a:pt x="671" y="114"/>
                    <a:pt x="670" y="112"/>
                    <a:pt x="669" y="110"/>
                  </a:cubicBezTo>
                  <a:cubicBezTo>
                    <a:pt x="669" y="109"/>
                    <a:pt x="667" y="109"/>
                    <a:pt x="666" y="109"/>
                  </a:cubicBezTo>
                  <a:cubicBezTo>
                    <a:pt x="664" y="110"/>
                    <a:pt x="663" y="110"/>
                    <a:pt x="662" y="112"/>
                  </a:cubicBezTo>
                  <a:cubicBezTo>
                    <a:pt x="661" y="113"/>
                    <a:pt x="658" y="112"/>
                    <a:pt x="656" y="113"/>
                  </a:cubicBezTo>
                  <a:cubicBezTo>
                    <a:pt x="655" y="114"/>
                    <a:pt x="653" y="116"/>
                    <a:pt x="652" y="117"/>
                  </a:cubicBezTo>
                  <a:cubicBezTo>
                    <a:pt x="650" y="118"/>
                    <a:pt x="647" y="117"/>
                    <a:pt x="645" y="117"/>
                  </a:cubicBezTo>
                  <a:cubicBezTo>
                    <a:pt x="644" y="118"/>
                    <a:pt x="642" y="118"/>
                    <a:pt x="641" y="119"/>
                  </a:cubicBezTo>
                  <a:cubicBezTo>
                    <a:pt x="638" y="121"/>
                    <a:pt x="642" y="122"/>
                    <a:pt x="644" y="123"/>
                  </a:cubicBezTo>
                  <a:close/>
                  <a:moveTo>
                    <a:pt x="607" y="18"/>
                  </a:moveTo>
                  <a:cubicBezTo>
                    <a:pt x="608" y="17"/>
                    <a:pt x="609" y="17"/>
                    <a:pt x="610" y="16"/>
                  </a:cubicBezTo>
                  <a:cubicBezTo>
                    <a:pt x="610" y="16"/>
                    <a:pt x="610" y="16"/>
                    <a:pt x="610" y="16"/>
                  </a:cubicBezTo>
                  <a:cubicBezTo>
                    <a:pt x="610" y="16"/>
                    <a:pt x="610" y="15"/>
                    <a:pt x="610" y="15"/>
                  </a:cubicBezTo>
                  <a:cubicBezTo>
                    <a:pt x="610" y="15"/>
                    <a:pt x="609" y="15"/>
                    <a:pt x="609" y="15"/>
                  </a:cubicBezTo>
                  <a:cubicBezTo>
                    <a:pt x="609" y="15"/>
                    <a:pt x="609" y="15"/>
                    <a:pt x="609" y="15"/>
                  </a:cubicBezTo>
                  <a:cubicBezTo>
                    <a:pt x="605" y="16"/>
                    <a:pt x="601" y="17"/>
                    <a:pt x="597" y="18"/>
                  </a:cubicBezTo>
                  <a:cubicBezTo>
                    <a:pt x="595" y="18"/>
                    <a:pt x="591" y="19"/>
                    <a:pt x="589" y="21"/>
                  </a:cubicBezTo>
                  <a:cubicBezTo>
                    <a:pt x="589" y="21"/>
                    <a:pt x="589" y="22"/>
                    <a:pt x="589" y="22"/>
                  </a:cubicBezTo>
                  <a:cubicBezTo>
                    <a:pt x="593" y="22"/>
                    <a:pt x="597" y="21"/>
                    <a:pt x="600" y="20"/>
                  </a:cubicBezTo>
                  <a:cubicBezTo>
                    <a:pt x="602" y="19"/>
                    <a:pt x="605" y="18"/>
                    <a:pt x="607" y="18"/>
                  </a:cubicBezTo>
                  <a:close/>
                  <a:moveTo>
                    <a:pt x="861" y="21"/>
                  </a:moveTo>
                  <a:cubicBezTo>
                    <a:pt x="865" y="22"/>
                    <a:pt x="869" y="24"/>
                    <a:pt x="873" y="25"/>
                  </a:cubicBezTo>
                  <a:cubicBezTo>
                    <a:pt x="876" y="25"/>
                    <a:pt x="878" y="24"/>
                    <a:pt x="881" y="26"/>
                  </a:cubicBezTo>
                  <a:cubicBezTo>
                    <a:pt x="883" y="27"/>
                    <a:pt x="885" y="28"/>
                    <a:pt x="887" y="28"/>
                  </a:cubicBezTo>
                  <a:cubicBezTo>
                    <a:pt x="890" y="29"/>
                    <a:pt x="892" y="29"/>
                    <a:pt x="895" y="31"/>
                  </a:cubicBezTo>
                  <a:cubicBezTo>
                    <a:pt x="896" y="31"/>
                    <a:pt x="898" y="31"/>
                    <a:pt x="899" y="31"/>
                  </a:cubicBezTo>
                  <a:cubicBezTo>
                    <a:pt x="886" y="27"/>
                    <a:pt x="874" y="24"/>
                    <a:pt x="861" y="20"/>
                  </a:cubicBezTo>
                  <a:cubicBezTo>
                    <a:pt x="861" y="21"/>
                    <a:pt x="861" y="21"/>
                    <a:pt x="861" y="21"/>
                  </a:cubicBezTo>
                  <a:close/>
                  <a:moveTo>
                    <a:pt x="644" y="4"/>
                  </a:moveTo>
                  <a:cubicBezTo>
                    <a:pt x="642" y="4"/>
                    <a:pt x="640" y="3"/>
                    <a:pt x="639" y="4"/>
                  </a:cubicBezTo>
                  <a:cubicBezTo>
                    <a:pt x="638" y="5"/>
                    <a:pt x="637" y="5"/>
                    <a:pt x="635" y="5"/>
                  </a:cubicBezTo>
                  <a:cubicBezTo>
                    <a:pt x="627" y="5"/>
                    <a:pt x="619" y="5"/>
                    <a:pt x="611" y="7"/>
                  </a:cubicBezTo>
                  <a:cubicBezTo>
                    <a:pt x="607" y="8"/>
                    <a:pt x="603" y="9"/>
                    <a:pt x="599" y="9"/>
                  </a:cubicBezTo>
                  <a:cubicBezTo>
                    <a:pt x="595" y="10"/>
                    <a:pt x="591" y="10"/>
                    <a:pt x="586" y="11"/>
                  </a:cubicBezTo>
                  <a:cubicBezTo>
                    <a:pt x="582" y="11"/>
                    <a:pt x="578" y="13"/>
                    <a:pt x="575" y="16"/>
                  </a:cubicBezTo>
                  <a:cubicBezTo>
                    <a:pt x="575" y="16"/>
                    <a:pt x="575" y="17"/>
                    <a:pt x="576" y="17"/>
                  </a:cubicBezTo>
                  <a:cubicBezTo>
                    <a:pt x="577" y="17"/>
                    <a:pt x="579" y="17"/>
                    <a:pt x="580" y="16"/>
                  </a:cubicBezTo>
                  <a:cubicBezTo>
                    <a:pt x="581" y="16"/>
                    <a:pt x="584" y="18"/>
                    <a:pt x="585" y="17"/>
                  </a:cubicBezTo>
                  <a:cubicBezTo>
                    <a:pt x="586" y="16"/>
                    <a:pt x="588" y="15"/>
                    <a:pt x="590" y="15"/>
                  </a:cubicBezTo>
                  <a:cubicBezTo>
                    <a:pt x="591" y="14"/>
                    <a:pt x="591" y="14"/>
                    <a:pt x="592" y="14"/>
                  </a:cubicBezTo>
                  <a:cubicBezTo>
                    <a:pt x="591" y="14"/>
                    <a:pt x="591" y="15"/>
                    <a:pt x="590" y="15"/>
                  </a:cubicBezTo>
                  <a:cubicBezTo>
                    <a:pt x="590" y="15"/>
                    <a:pt x="589" y="16"/>
                    <a:pt x="588" y="17"/>
                  </a:cubicBezTo>
                  <a:cubicBezTo>
                    <a:pt x="588" y="17"/>
                    <a:pt x="588" y="18"/>
                    <a:pt x="589" y="18"/>
                  </a:cubicBezTo>
                  <a:cubicBezTo>
                    <a:pt x="591" y="18"/>
                    <a:pt x="593" y="17"/>
                    <a:pt x="596" y="17"/>
                  </a:cubicBezTo>
                  <a:cubicBezTo>
                    <a:pt x="596" y="16"/>
                    <a:pt x="601" y="14"/>
                    <a:pt x="601" y="15"/>
                  </a:cubicBezTo>
                  <a:cubicBezTo>
                    <a:pt x="601" y="15"/>
                    <a:pt x="601" y="15"/>
                    <a:pt x="602" y="15"/>
                  </a:cubicBezTo>
                  <a:cubicBezTo>
                    <a:pt x="604" y="16"/>
                    <a:pt x="608" y="14"/>
                    <a:pt x="609" y="13"/>
                  </a:cubicBezTo>
                  <a:cubicBezTo>
                    <a:pt x="610" y="13"/>
                    <a:pt x="610" y="12"/>
                    <a:pt x="610" y="12"/>
                  </a:cubicBezTo>
                  <a:cubicBezTo>
                    <a:pt x="609" y="11"/>
                    <a:pt x="613" y="11"/>
                    <a:pt x="614" y="11"/>
                  </a:cubicBezTo>
                  <a:cubicBezTo>
                    <a:pt x="615" y="11"/>
                    <a:pt x="617" y="11"/>
                    <a:pt x="618" y="10"/>
                  </a:cubicBezTo>
                  <a:cubicBezTo>
                    <a:pt x="617" y="11"/>
                    <a:pt x="616" y="12"/>
                    <a:pt x="615" y="12"/>
                  </a:cubicBezTo>
                  <a:cubicBezTo>
                    <a:pt x="613" y="13"/>
                    <a:pt x="612" y="13"/>
                    <a:pt x="610" y="14"/>
                  </a:cubicBezTo>
                  <a:cubicBezTo>
                    <a:pt x="610" y="14"/>
                    <a:pt x="610" y="14"/>
                    <a:pt x="610" y="15"/>
                  </a:cubicBezTo>
                  <a:cubicBezTo>
                    <a:pt x="615" y="17"/>
                    <a:pt x="619" y="15"/>
                    <a:pt x="622" y="13"/>
                  </a:cubicBezTo>
                  <a:cubicBezTo>
                    <a:pt x="625" y="11"/>
                    <a:pt x="629" y="14"/>
                    <a:pt x="632" y="12"/>
                  </a:cubicBezTo>
                  <a:cubicBezTo>
                    <a:pt x="633" y="11"/>
                    <a:pt x="632" y="10"/>
                    <a:pt x="635" y="10"/>
                  </a:cubicBezTo>
                  <a:cubicBezTo>
                    <a:pt x="635" y="10"/>
                    <a:pt x="636" y="10"/>
                    <a:pt x="637" y="10"/>
                  </a:cubicBezTo>
                  <a:cubicBezTo>
                    <a:pt x="637" y="9"/>
                    <a:pt x="637" y="9"/>
                    <a:pt x="637" y="9"/>
                  </a:cubicBezTo>
                  <a:cubicBezTo>
                    <a:pt x="637" y="8"/>
                    <a:pt x="645" y="8"/>
                    <a:pt x="645" y="8"/>
                  </a:cubicBezTo>
                  <a:cubicBezTo>
                    <a:pt x="648" y="7"/>
                    <a:pt x="647" y="4"/>
                    <a:pt x="644" y="4"/>
                  </a:cubicBezTo>
                  <a:close/>
                  <a:moveTo>
                    <a:pt x="648" y="10"/>
                  </a:moveTo>
                  <a:cubicBezTo>
                    <a:pt x="647" y="10"/>
                    <a:pt x="646" y="10"/>
                    <a:pt x="645" y="10"/>
                  </a:cubicBezTo>
                  <a:cubicBezTo>
                    <a:pt x="644" y="10"/>
                    <a:pt x="643" y="10"/>
                    <a:pt x="641" y="10"/>
                  </a:cubicBezTo>
                  <a:cubicBezTo>
                    <a:pt x="641" y="10"/>
                    <a:pt x="641" y="11"/>
                    <a:pt x="641" y="11"/>
                  </a:cubicBezTo>
                  <a:cubicBezTo>
                    <a:pt x="641" y="11"/>
                    <a:pt x="641" y="11"/>
                    <a:pt x="641" y="12"/>
                  </a:cubicBezTo>
                  <a:cubicBezTo>
                    <a:pt x="641" y="12"/>
                    <a:pt x="643" y="12"/>
                    <a:pt x="643" y="12"/>
                  </a:cubicBezTo>
                  <a:cubicBezTo>
                    <a:pt x="643" y="13"/>
                    <a:pt x="644" y="13"/>
                    <a:pt x="644" y="13"/>
                  </a:cubicBezTo>
                  <a:cubicBezTo>
                    <a:pt x="645" y="13"/>
                    <a:pt x="647" y="13"/>
                    <a:pt x="648" y="13"/>
                  </a:cubicBezTo>
                  <a:cubicBezTo>
                    <a:pt x="648" y="13"/>
                    <a:pt x="649" y="13"/>
                    <a:pt x="649" y="12"/>
                  </a:cubicBezTo>
                  <a:cubicBezTo>
                    <a:pt x="650" y="11"/>
                    <a:pt x="649" y="10"/>
                    <a:pt x="648" y="10"/>
                  </a:cubicBezTo>
                  <a:close/>
                  <a:moveTo>
                    <a:pt x="658" y="5"/>
                  </a:moveTo>
                  <a:cubicBezTo>
                    <a:pt x="659" y="6"/>
                    <a:pt x="661" y="5"/>
                    <a:pt x="662" y="5"/>
                  </a:cubicBezTo>
                  <a:cubicBezTo>
                    <a:pt x="662" y="5"/>
                    <a:pt x="663" y="4"/>
                    <a:pt x="663" y="4"/>
                  </a:cubicBezTo>
                  <a:cubicBezTo>
                    <a:pt x="664" y="4"/>
                    <a:pt x="666" y="4"/>
                    <a:pt x="666" y="3"/>
                  </a:cubicBezTo>
                  <a:cubicBezTo>
                    <a:pt x="666" y="3"/>
                    <a:pt x="666" y="2"/>
                    <a:pt x="666" y="2"/>
                  </a:cubicBezTo>
                  <a:cubicBezTo>
                    <a:pt x="666" y="2"/>
                    <a:pt x="665" y="2"/>
                    <a:pt x="665" y="2"/>
                  </a:cubicBezTo>
                  <a:cubicBezTo>
                    <a:pt x="665" y="2"/>
                    <a:pt x="665" y="2"/>
                    <a:pt x="665" y="2"/>
                  </a:cubicBezTo>
                  <a:cubicBezTo>
                    <a:pt x="665" y="1"/>
                    <a:pt x="665" y="1"/>
                    <a:pt x="665" y="1"/>
                  </a:cubicBezTo>
                  <a:cubicBezTo>
                    <a:pt x="664" y="0"/>
                    <a:pt x="663" y="1"/>
                    <a:pt x="662" y="2"/>
                  </a:cubicBezTo>
                  <a:cubicBezTo>
                    <a:pt x="660" y="2"/>
                    <a:pt x="657" y="3"/>
                    <a:pt x="658" y="5"/>
                  </a:cubicBezTo>
                  <a:close/>
                  <a:moveTo>
                    <a:pt x="755" y="191"/>
                  </a:moveTo>
                  <a:cubicBezTo>
                    <a:pt x="756" y="192"/>
                    <a:pt x="760" y="192"/>
                    <a:pt x="760" y="190"/>
                  </a:cubicBezTo>
                  <a:cubicBezTo>
                    <a:pt x="760" y="189"/>
                    <a:pt x="759" y="188"/>
                    <a:pt x="758" y="188"/>
                  </a:cubicBezTo>
                  <a:cubicBezTo>
                    <a:pt x="756" y="187"/>
                    <a:pt x="754" y="185"/>
                    <a:pt x="753" y="184"/>
                  </a:cubicBezTo>
                  <a:cubicBezTo>
                    <a:pt x="753" y="183"/>
                    <a:pt x="752" y="182"/>
                    <a:pt x="751" y="182"/>
                  </a:cubicBezTo>
                  <a:cubicBezTo>
                    <a:pt x="750" y="182"/>
                    <a:pt x="750" y="183"/>
                    <a:pt x="750" y="184"/>
                  </a:cubicBezTo>
                  <a:cubicBezTo>
                    <a:pt x="751" y="185"/>
                    <a:pt x="752" y="187"/>
                    <a:pt x="753" y="188"/>
                  </a:cubicBezTo>
                  <a:cubicBezTo>
                    <a:pt x="753" y="189"/>
                    <a:pt x="754" y="190"/>
                    <a:pt x="755" y="190"/>
                  </a:cubicBezTo>
                  <a:cubicBezTo>
                    <a:pt x="755" y="190"/>
                    <a:pt x="755" y="191"/>
                    <a:pt x="755" y="191"/>
                  </a:cubicBezTo>
                  <a:close/>
                  <a:moveTo>
                    <a:pt x="858" y="20"/>
                  </a:moveTo>
                  <a:cubicBezTo>
                    <a:pt x="855" y="19"/>
                    <a:pt x="853" y="18"/>
                    <a:pt x="850" y="18"/>
                  </a:cubicBezTo>
                  <a:cubicBezTo>
                    <a:pt x="853" y="19"/>
                    <a:pt x="855" y="20"/>
                    <a:pt x="857" y="20"/>
                  </a:cubicBezTo>
                  <a:cubicBezTo>
                    <a:pt x="858" y="20"/>
                    <a:pt x="858" y="20"/>
                    <a:pt x="858" y="20"/>
                  </a:cubicBezTo>
                  <a:close/>
                  <a:moveTo>
                    <a:pt x="760" y="227"/>
                  </a:moveTo>
                  <a:cubicBezTo>
                    <a:pt x="762" y="228"/>
                    <a:pt x="765" y="229"/>
                    <a:pt x="767" y="229"/>
                  </a:cubicBezTo>
                  <a:cubicBezTo>
                    <a:pt x="767" y="229"/>
                    <a:pt x="768" y="229"/>
                    <a:pt x="768" y="229"/>
                  </a:cubicBezTo>
                  <a:cubicBezTo>
                    <a:pt x="769" y="226"/>
                    <a:pt x="772" y="227"/>
                    <a:pt x="774" y="225"/>
                  </a:cubicBezTo>
                  <a:cubicBezTo>
                    <a:pt x="775" y="224"/>
                    <a:pt x="772" y="221"/>
                    <a:pt x="771" y="220"/>
                  </a:cubicBezTo>
                  <a:cubicBezTo>
                    <a:pt x="769" y="217"/>
                    <a:pt x="767" y="218"/>
                    <a:pt x="764" y="218"/>
                  </a:cubicBezTo>
                  <a:cubicBezTo>
                    <a:pt x="759" y="218"/>
                    <a:pt x="762" y="216"/>
                    <a:pt x="763" y="213"/>
                  </a:cubicBezTo>
                  <a:cubicBezTo>
                    <a:pt x="763" y="212"/>
                    <a:pt x="763" y="210"/>
                    <a:pt x="762" y="209"/>
                  </a:cubicBezTo>
                  <a:cubicBezTo>
                    <a:pt x="761" y="207"/>
                    <a:pt x="758" y="204"/>
                    <a:pt x="756" y="203"/>
                  </a:cubicBezTo>
                  <a:cubicBezTo>
                    <a:pt x="754" y="203"/>
                    <a:pt x="754" y="200"/>
                    <a:pt x="753" y="199"/>
                  </a:cubicBezTo>
                  <a:cubicBezTo>
                    <a:pt x="751" y="197"/>
                    <a:pt x="748" y="197"/>
                    <a:pt x="747" y="194"/>
                  </a:cubicBezTo>
                  <a:cubicBezTo>
                    <a:pt x="746" y="192"/>
                    <a:pt x="743" y="191"/>
                    <a:pt x="741" y="192"/>
                  </a:cubicBezTo>
                  <a:cubicBezTo>
                    <a:pt x="740" y="193"/>
                    <a:pt x="739" y="186"/>
                    <a:pt x="739" y="185"/>
                  </a:cubicBezTo>
                  <a:cubicBezTo>
                    <a:pt x="739" y="185"/>
                    <a:pt x="739" y="184"/>
                    <a:pt x="739" y="184"/>
                  </a:cubicBezTo>
                  <a:cubicBezTo>
                    <a:pt x="736" y="183"/>
                    <a:pt x="731" y="185"/>
                    <a:pt x="729" y="188"/>
                  </a:cubicBezTo>
                  <a:cubicBezTo>
                    <a:pt x="728" y="190"/>
                    <a:pt x="726" y="193"/>
                    <a:pt x="725" y="196"/>
                  </a:cubicBezTo>
                  <a:cubicBezTo>
                    <a:pt x="724" y="198"/>
                    <a:pt x="725" y="201"/>
                    <a:pt x="722" y="203"/>
                  </a:cubicBezTo>
                  <a:cubicBezTo>
                    <a:pt x="720" y="204"/>
                    <a:pt x="720" y="204"/>
                    <a:pt x="719" y="206"/>
                  </a:cubicBezTo>
                  <a:cubicBezTo>
                    <a:pt x="719" y="207"/>
                    <a:pt x="719" y="208"/>
                    <a:pt x="719" y="209"/>
                  </a:cubicBezTo>
                  <a:cubicBezTo>
                    <a:pt x="719" y="212"/>
                    <a:pt x="718" y="211"/>
                    <a:pt x="716" y="212"/>
                  </a:cubicBezTo>
                  <a:cubicBezTo>
                    <a:pt x="714" y="212"/>
                    <a:pt x="711" y="215"/>
                    <a:pt x="711" y="218"/>
                  </a:cubicBezTo>
                  <a:cubicBezTo>
                    <a:pt x="710" y="218"/>
                    <a:pt x="710" y="219"/>
                    <a:pt x="710" y="220"/>
                  </a:cubicBezTo>
                  <a:cubicBezTo>
                    <a:pt x="710" y="220"/>
                    <a:pt x="710" y="220"/>
                    <a:pt x="710" y="221"/>
                  </a:cubicBezTo>
                  <a:cubicBezTo>
                    <a:pt x="712" y="221"/>
                    <a:pt x="713" y="219"/>
                    <a:pt x="715" y="219"/>
                  </a:cubicBezTo>
                  <a:cubicBezTo>
                    <a:pt x="717" y="219"/>
                    <a:pt x="722" y="220"/>
                    <a:pt x="721" y="221"/>
                  </a:cubicBezTo>
                  <a:cubicBezTo>
                    <a:pt x="721" y="222"/>
                    <a:pt x="716" y="227"/>
                    <a:pt x="719" y="229"/>
                  </a:cubicBezTo>
                  <a:cubicBezTo>
                    <a:pt x="722" y="231"/>
                    <a:pt x="727" y="229"/>
                    <a:pt x="730" y="227"/>
                  </a:cubicBezTo>
                  <a:cubicBezTo>
                    <a:pt x="733" y="226"/>
                    <a:pt x="733" y="223"/>
                    <a:pt x="736" y="222"/>
                  </a:cubicBezTo>
                  <a:cubicBezTo>
                    <a:pt x="738" y="222"/>
                    <a:pt x="741" y="222"/>
                    <a:pt x="742" y="220"/>
                  </a:cubicBezTo>
                  <a:cubicBezTo>
                    <a:pt x="743" y="219"/>
                    <a:pt x="742" y="215"/>
                    <a:pt x="745" y="216"/>
                  </a:cubicBezTo>
                  <a:cubicBezTo>
                    <a:pt x="746" y="216"/>
                    <a:pt x="749" y="215"/>
                    <a:pt x="749" y="217"/>
                  </a:cubicBezTo>
                  <a:cubicBezTo>
                    <a:pt x="748" y="220"/>
                    <a:pt x="753" y="219"/>
                    <a:pt x="754" y="221"/>
                  </a:cubicBezTo>
                  <a:cubicBezTo>
                    <a:pt x="755" y="222"/>
                    <a:pt x="751" y="223"/>
                    <a:pt x="754" y="226"/>
                  </a:cubicBezTo>
                  <a:cubicBezTo>
                    <a:pt x="755" y="227"/>
                    <a:pt x="758" y="226"/>
                    <a:pt x="760" y="227"/>
                  </a:cubicBezTo>
                  <a:close/>
                  <a:moveTo>
                    <a:pt x="914" y="534"/>
                  </a:moveTo>
                  <a:cubicBezTo>
                    <a:pt x="913" y="534"/>
                    <a:pt x="913" y="535"/>
                    <a:pt x="913" y="536"/>
                  </a:cubicBezTo>
                  <a:cubicBezTo>
                    <a:pt x="913" y="536"/>
                    <a:pt x="913" y="537"/>
                    <a:pt x="913" y="537"/>
                  </a:cubicBezTo>
                  <a:cubicBezTo>
                    <a:pt x="918" y="539"/>
                    <a:pt x="924" y="534"/>
                    <a:pt x="928" y="532"/>
                  </a:cubicBezTo>
                  <a:cubicBezTo>
                    <a:pt x="929" y="531"/>
                    <a:pt x="930" y="530"/>
                    <a:pt x="929" y="529"/>
                  </a:cubicBezTo>
                  <a:cubicBezTo>
                    <a:pt x="928" y="527"/>
                    <a:pt x="925" y="528"/>
                    <a:pt x="924" y="528"/>
                  </a:cubicBezTo>
                  <a:cubicBezTo>
                    <a:pt x="923" y="528"/>
                    <a:pt x="920" y="529"/>
                    <a:pt x="920" y="527"/>
                  </a:cubicBezTo>
                  <a:cubicBezTo>
                    <a:pt x="920" y="525"/>
                    <a:pt x="920" y="523"/>
                    <a:pt x="920" y="521"/>
                  </a:cubicBezTo>
                  <a:cubicBezTo>
                    <a:pt x="921" y="519"/>
                    <a:pt x="921" y="517"/>
                    <a:pt x="920" y="515"/>
                  </a:cubicBezTo>
                  <a:cubicBezTo>
                    <a:pt x="919" y="513"/>
                    <a:pt x="917" y="514"/>
                    <a:pt x="916" y="514"/>
                  </a:cubicBezTo>
                  <a:cubicBezTo>
                    <a:pt x="915" y="515"/>
                    <a:pt x="915" y="516"/>
                    <a:pt x="914" y="516"/>
                  </a:cubicBezTo>
                  <a:cubicBezTo>
                    <a:pt x="914" y="517"/>
                    <a:pt x="914" y="517"/>
                    <a:pt x="914" y="517"/>
                  </a:cubicBezTo>
                  <a:cubicBezTo>
                    <a:pt x="914" y="520"/>
                    <a:pt x="913" y="522"/>
                    <a:pt x="911" y="524"/>
                  </a:cubicBezTo>
                  <a:cubicBezTo>
                    <a:pt x="910" y="524"/>
                    <a:pt x="910" y="524"/>
                    <a:pt x="909" y="525"/>
                  </a:cubicBezTo>
                  <a:cubicBezTo>
                    <a:pt x="907" y="526"/>
                    <a:pt x="906" y="528"/>
                    <a:pt x="906" y="530"/>
                  </a:cubicBezTo>
                  <a:cubicBezTo>
                    <a:pt x="905" y="532"/>
                    <a:pt x="908" y="534"/>
                    <a:pt x="909" y="535"/>
                  </a:cubicBezTo>
                  <a:cubicBezTo>
                    <a:pt x="910" y="536"/>
                    <a:pt x="911" y="535"/>
                    <a:pt x="911" y="535"/>
                  </a:cubicBezTo>
                  <a:cubicBezTo>
                    <a:pt x="911" y="534"/>
                    <a:pt x="911" y="534"/>
                    <a:pt x="911" y="533"/>
                  </a:cubicBezTo>
                  <a:cubicBezTo>
                    <a:pt x="910" y="531"/>
                    <a:pt x="914" y="532"/>
                    <a:pt x="914" y="532"/>
                  </a:cubicBezTo>
                  <a:cubicBezTo>
                    <a:pt x="916" y="532"/>
                    <a:pt x="914" y="534"/>
                    <a:pt x="914" y="534"/>
                  </a:cubicBezTo>
                  <a:close/>
                  <a:moveTo>
                    <a:pt x="763" y="257"/>
                  </a:moveTo>
                  <a:cubicBezTo>
                    <a:pt x="764" y="257"/>
                    <a:pt x="764" y="257"/>
                    <a:pt x="764" y="259"/>
                  </a:cubicBezTo>
                  <a:cubicBezTo>
                    <a:pt x="765" y="259"/>
                    <a:pt x="765" y="260"/>
                    <a:pt x="766" y="260"/>
                  </a:cubicBezTo>
                  <a:cubicBezTo>
                    <a:pt x="768" y="260"/>
                    <a:pt x="767" y="258"/>
                    <a:pt x="768" y="257"/>
                  </a:cubicBezTo>
                  <a:cubicBezTo>
                    <a:pt x="768" y="256"/>
                    <a:pt x="769" y="256"/>
                    <a:pt x="769" y="255"/>
                  </a:cubicBezTo>
                  <a:cubicBezTo>
                    <a:pt x="770" y="255"/>
                    <a:pt x="772" y="255"/>
                    <a:pt x="772" y="254"/>
                  </a:cubicBezTo>
                  <a:cubicBezTo>
                    <a:pt x="773" y="253"/>
                    <a:pt x="774" y="252"/>
                    <a:pt x="774" y="251"/>
                  </a:cubicBezTo>
                  <a:cubicBezTo>
                    <a:pt x="775" y="250"/>
                    <a:pt x="775" y="250"/>
                    <a:pt x="775" y="249"/>
                  </a:cubicBezTo>
                  <a:cubicBezTo>
                    <a:pt x="775" y="247"/>
                    <a:pt x="772" y="247"/>
                    <a:pt x="771" y="246"/>
                  </a:cubicBezTo>
                  <a:cubicBezTo>
                    <a:pt x="769" y="245"/>
                    <a:pt x="767" y="247"/>
                    <a:pt x="765" y="247"/>
                  </a:cubicBezTo>
                  <a:cubicBezTo>
                    <a:pt x="765" y="248"/>
                    <a:pt x="764" y="248"/>
                    <a:pt x="764" y="249"/>
                  </a:cubicBezTo>
                  <a:cubicBezTo>
                    <a:pt x="763" y="250"/>
                    <a:pt x="763" y="251"/>
                    <a:pt x="763" y="252"/>
                  </a:cubicBezTo>
                  <a:cubicBezTo>
                    <a:pt x="762" y="252"/>
                    <a:pt x="762" y="252"/>
                    <a:pt x="762" y="253"/>
                  </a:cubicBezTo>
                  <a:cubicBezTo>
                    <a:pt x="762" y="254"/>
                    <a:pt x="761" y="256"/>
                    <a:pt x="763" y="257"/>
                  </a:cubicBezTo>
                  <a:close/>
                  <a:moveTo>
                    <a:pt x="713" y="401"/>
                  </a:moveTo>
                  <a:cubicBezTo>
                    <a:pt x="712" y="400"/>
                    <a:pt x="712" y="399"/>
                    <a:pt x="710" y="398"/>
                  </a:cubicBezTo>
                  <a:cubicBezTo>
                    <a:pt x="709" y="397"/>
                    <a:pt x="708" y="396"/>
                    <a:pt x="706" y="396"/>
                  </a:cubicBezTo>
                  <a:cubicBezTo>
                    <a:pt x="704" y="396"/>
                    <a:pt x="699" y="398"/>
                    <a:pt x="700" y="401"/>
                  </a:cubicBezTo>
                  <a:cubicBezTo>
                    <a:pt x="700" y="402"/>
                    <a:pt x="702" y="403"/>
                    <a:pt x="703" y="404"/>
                  </a:cubicBezTo>
                  <a:cubicBezTo>
                    <a:pt x="704" y="405"/>
                    <a:pt x="707" y="406"/>
                    <a:pt x="708" y="406"/>
                  </a:cubicBezTo>
                  <a:cubicBezTo>
                    <a:pt x="710" y="406"/>
                    <a:pt x="711" y="407"/>
                    <a:pt x="713" y="406"/>
                  </a:cubicBezTo>
                  <a:cubicBezTo>
                    <a:pt x="713" y="405"/>
                    <a:pt x="714" y="404"/>
                    <a:pt x="714" y="403"/>
                  </a:cubicBezTo>
                  <a:cubicBezTo>
                    <a:pt x="714" y="403"/>
                    <a:pt x="714" y="402"/>
                    <a:pt x="714" y="402"/>
                  </a:cubicBezTo>
                  <a:cubicBezTo>
                    <a:pt x="714" y="402"/>
                    <a:pt x="714" y="402"/>
                    <a:pt x="714" y="402"/>
                  </a:cubicBezTo>
                  <a:cubicBezTo>
                    <a:pt x="714" y="401"/>
                    <a:pt x="713" y="401"/>
                    <a:pt x="713" y="401"/>
                  </a:cubicBezTo>
                  <a:close/>
                  <a:moveTo>
                    <a:pt x="753" y="236"/>
                  </a:moveTo>
                  <a:cubicBezTo>
                    <a:pt x="751" y="235"/>
                    <a:pt x="742" y="237"/>
                    <a:pt x="742" y="236"/>
                  </a:cubicBezTo>
                  <a:cubicBezTo>
                    <a:pt x="741" y="234"/>
                    <a:pt x="738" y="235"/>
                    <a:pt x="736" y="236"/>
                  </a:cubicBezTo>
                  <a:cubicBezTo>
                    <a:pt x="734" y="238"/>
                    <a:pt x="732" y="238"/>
                    <a:pt x="730" y="239"/>
                  </a:cubicBezTo>
                  <a:cubicBezTo>
                    <a:pt x="729" y="240"/>
                    <a:pt x="729" y="240"/>
                    <a:pt x="728" y="241"/>
                  </a:cubicBezTo>
                  <a:cubicBezTo>
                    <a:pt x="728" y="241"/>
                    <a:pt x="729" y="242"/>
                    <a:pt x="729" y="242"/>
                  </a:cubicBezTo>
                  <a:cubicBezTo>
                    <a:pt x="731" y="244"/>
                    <a:pt x="730" y="245"/>
                    <a:pt x="731" y="246"/>
                  </a:cubicBezTo>
                  <a:cubicBezTo>
                    <a:pt x="731" y="247"/>
                    <a:pt x="731" y="247"/>
                    <a:pt x="730" y="247"/>
                  </a:cubicBezTo>
                  <a:cubicBezTo>
                    <a:pt x="730" y="248"/>
                    <a:pt x="731" y="248"/>
                    <a:pt x="731" y="248"/>
                  </a:cubicBezTo>
                  <a:cubicBezTo>
                    <a:pt x="733" y="249"/>
                    <a:pt x="734" y="246"/>
                    <a:pt x="735" y="245"/>
                  </a:cubicBezTo>
                  <a:cubicBezTo>
                    <a:pt x="735" y="245"/>
                    <a:pt x="736" y="247"/>
                    <a:pt x="737" y="247"/>
                  </a:cubicBezTo>
                  <a:cubicBezTo>
                    <a:pt x="739" y="247"/>
                    <a:pt x="740" y="245"/>
                    <a:pt x="742" y="245"/>
                  </a:cubicBezTo>
                  <a:cubicBezTo>
                    <a:pt x="744" y="244"/>
                    <a:pt x="757" y="238"/>
                    <a:pt x="753" y="236"/>
                  </a:cubicBezTo>
                  <a:close/>
                  <a:moveTo>
                    <a:pt x="877" y="513"/>
                  </a:moveTo>
                  <a:cubicBezTo>
                    <a:pt x="877" y="513"/>
                    <a:pt x="877" y="513"/>
                    <a:pt x="877" y="513"/>
                  </a:cubicBezTo>
                  <a:cubicBezTo>
                    <a:pt x="877" y="514"/>
                    <a:pt x="877" y="514"/>
                    <a:pt x="877" y="514"/>
                  </a:cubicBezTo>
                  <a:cubicBezTo>
                    <a:pt x="877" y="515"/>
                    <a:pt x="878" y="516"/>
                    <a:pt x="879" y="517"/>
                  </a:cubicBezTo>
                  <a:cubicBezTo>
                    <a:pt x="879" y="518"/>
                    <a:pt x="881" y="520"/>
                    <a:pt x="882" y="521"/>
                  </a:cubicBezTo>
                  <a:cubicBezTo>
                    <a:pt x="882" y="521"/>
                    <a:pt x="883" y="522"/>
                    <a:pt x="883" y="523"/>
                  </a:cubicBezTo>
                  <a:cubicBezTo>
                    <a:pt x="884" y="524"/>
                    <a:pt x="887" y="525"/>
                    <a:pt x="888" y="526"/>
                  </a:cubicBezTo>
                  <a:cubicBezTo>
                    <a:pt x="890" y="527"/>
                    <a:pt x="891" y="527"/>
                    <a:pt x="893" y="528"/>
                  </a:cubicBezTo>
                  <a:cubicBezTo>
                    <a:pt x="893" y="529"/>
                    <a:pt x="894" y="530"/>
                    <a:pt x="894" y="530"/>
                  </a:cubicBezTo>
                  <a:cubicBezTo>
                    <a:pt x="897" y="529"/>
                    <a:pt x="899" y="527"/>
                    <a:pt x="901" y="525"/>
                  </a:cubicBezTo>
                  <a:cubicBezTo>
                    <a:pt x="902" y="524"/>
                    <a:pt x="903" y="523"/>
                    <a:pt x="902" y="521"/>
                  </a:cubicBezTo>
                  <a:cubicBezTo>
                    <a:pt x="901" y="520"/>
                    <a:pt x="898" y="521"/>
                    <a:pt x="896" y="521"/>
                  </a:cubicBezTo>
                  <a:cubicBezTo>
                    <a:pt x="894" y="521"/>
                    <a:pt x="890" y="522"/>
                    <a:pt x="888" y="520"/>
                  </a:cubicBezTo>
                  <a:cubicBezTo>
                    <a:pt x="887" y="519"/>
                    <a:pt x="886" y="518"/>
                    <a:pt x="885" y="518"/>
                  </a:cubicBezTo>
                  <a:cubicBezTo>
                    <a:pt x="884" y="517"/>
                    <a:pt x="883" y="518"/>
                    <a:pt x="883" y="519"/>
                  </a:cubicBezTo>
                  <a:cubicBezTo>
                    <a:pt x="883" y="519"/>
                    <a:pt x="883" y="519"/>
                    <a:pt x="883" y="518"/>
                  </a:cubicBezTo>
                  <a:cubicBezTo>
                    <a:pt x="882" y="518"/>
                    <a:pt x="882" y="518"/>
                    <a:pt x="881" y="517"/>
                  </a:cubicBezTo>
                  <a:cubicBezTo>
                    <a:pt x="882" y="517"/>
                    <a:pt x="882" y="517"/>
                    <a:pt x="882" y="516"/>
                  </a:cubicBezTo>
                  <a:cubicBezTo>
                    <a:pt x="882" y="516"/>
                    <a:pt x="882" y="515"/>
                    <a:pt x="881" y="515"/>
                  </a:cubicBezTo>
                  <a:cubicBezTo>
                    <a:pt x="882" y="514"/>
                    <a:pt x="882" y="513"/>
                    <a:pt x="883" y="512"/>
                  </a:cubicBezTo>
                  <a:cubicBezTo>
                    <a:pt x="883" y="510"/>
                    <a:pt x="880" y="509"/>
                    <a:pt x="878" y="510"/>
                  </a:cubicBezTo>
                  <a:cubicBezTo>
                    <a:pt x="878" y="511"/>
                    <a:pt x="878" y="511"/>
                    <a:pt x="878" y="511"/>
                  </a:cubicBezTo>
                  <a:cubicBezTo>
                    <a:pt x="878" y="512"/>
                    <a:pt x="878" y="512"/>
                    <a:pt x="878" y="512"/>
                  </a:cubicBezTo>
                  <a:cubicBezTo>
                    <a:pt x="877" y="512"/>
                    <a:pt x="877" y="512"/>
                    <a:pt x="877" y="513"/>
                  </a:cubicBezTo>
                  <a:close/>
                  <a:moveTo>
                    <a:pt x="805" y="8"/>
                  </a:moveTo>
                  <a:cubicBezTo>
                    <a:pt x="805" y="8"/>
                    <a:pt x="805" y="8"/>
                    <a:pt x="805" y="9"/>
                  </a:cubicBezTo>
                  <a:cubicBezTo>
                    <a:pt x="803" y="9"/>
                    <a:pt x="802" y="10"/>
                    <a:pt x="800" y="12"/>
                  </a:cubicBezTo>
                  <a:cubicBezTo>
                    <a:pt x="797" y="15"/>
                    <a:pt x="807" y="16"/>
                    <a:pt x="808" y="16"/>
                  </a:cubicBezTo>
                  <a:cubicBezTo>
                    <a:pt x="809" y="17"/>
                    <a:pt x="810" y="17"/>
                    <a:pt x="812" y="17"/>
                  </a:cubicBezTo>
                  <a:cubicBezTo>
                    <a:pt x="810" y="17"/>
                    <a:pt x="808" y="17"/>
                    <a:pt x="806" y="17"/>
                  </a:cubicBezTo>
                  <a:cubicBezTo>
                    <a:pt x="805" y="17"/>
                    <a:pt x="801" y="16"/>
                    <a:pt x="800" y="17"/>
                  </a:cubicBezTo>
                  <a:cubicBezTo>
                    <a:pt x="797" y="19"/>
                    <a:pt x="802" y="23"/>
                    <a:pt x="803" y="24"/>
                  </a:cubicBezTo>
                  <a:cubicBezTo>
                    <a:pt x="806" y="25"/>
                    <a:pt x="808" y="26"/>
                    <a:pt x="810" y="27"/>
                  </a:cubicBezTo>
                  <a:cubicBezTo>
                    <a:pt x="812" y="27"/>
                    <a:pt x="815" y="28"/>
                    <a:pt x="817" y="27"/>
                  </a:cubicBezTo>
                  <a:cubicBezTo>
                    <a:pt x="817" y="26"/>
                    <a:pt x="820" y="29"/>
                    <a:pt x="821" y="29"/>
                  </a:cubicBezTo>
                  <a:cubicBezTo>
                    <a:pt x="823" y="29"/>
                    <a:pt x="825" y="27"/>
                    <a:pt x="827" y="27"/>
                  </a:cubicBezTo>
                  <a:cubicBezTo>
                    <a:pt x="829" y="27"/>
                    <a:pt x="832" y="26"/>
                    <a:pt x="834" y="26"/>
                  </a:cubicBezTo>
                  <a:cubicBezTo>
                    <a:pt x="836" y="26"/>
                    <a:pt x="838" y="24"/>
                    <a:pt x="840" y="25"/>
                  </a:cubicBezTo>
                  <a:cubicBezTo>
                    <a:pt x="842" y="26"/>
                    <a:pt x="845" y="26"/>
                    <a:pt x="847" y="26"/>
                  </a:cubicBezTo>
                  <a:cubicBezTo>
                    <a:pt x="849" y="26"/>
                    <a:pt x="851" y="28"/>
                    <a:pt x="853" y="27"/>
                  </a:cubicBezTo>
                  <a:cubicBezTo>
                    <a:pt x="854" y="26"/>
                    <a:pt x="854" y="26"/>
                    <a:pt x="854" y="26"/>
                  </a:cubicBezTo>
                  <a:cubicBezTo>
                    <a:pt x="853" y="25"/>
                    <a:pt x="852" y="24"/>
                    <a:pt x="851" y="23"/>
                  </a:cubicBezTo>
                  <a:cubicBezTo>
                    <a:pt x="850" y="23"/>
                    <a:pt x="849" y="22"/>
                    <a:pt x="848" y="22"/>
                  </a:cubicBezTo>
                  <a:cubicBezTo>
                    <a:pt x="847" y="22"/>
                    <a:pt x="849" y="22"/>
                    <a:pt x="850" y="21"/>
                  </a:cubicBezTo>
                  <a:cubicBezTo>
                    <a:pt x="853" y="20"/>
                    <a:pt x="849" y="18"/>
                    <a:pt x="848" y="18"/>
                  </a:cubicBezTo>
                  <a:cubicBezTo>
                    <a:pt x="846" y="17"/>
                    <a:pt x="843" y="17"/>
                    <a:pt x="841" y="16"/>
                  </a:cubicBezTo>
                  <a:cubicBezTo>
                    <a:pt x="841" y="16"/>
                    <a:pt x="841" y="16"/>
                    <a:pt x="840" y="15"/>
                  </a:cubicBezTo>
                  <a:cubicBezTo>
                    <a:pt x="829" y="13"/>
                    <a:pt x="817" y="10"/>
                    <a:pt x="806" y="8"/>
                  </a:cubicBezTo>
                  <a:cubicBezTo>
                    <a:pt x="806" y="8"/>
                    <a:pt x="805" y="8"/>
                    <a:pt x="805" y="8"/>
                  </a:cubicBezTo>
                  <a:close/>
                  <a:moveTo>
                    <a:pt x="737" y="356"/>
                  </a:moveTo>
                  <a:cubicBezTo>
                    <a:pt x="737" y="356"/>
                    <a:pt x="738" y="356"/>
                    <a:pt x="739" y="355"/>
                  </a:cubicBezTo>
                  <a:cubicBezTo>
                    <a:pt x="740" y="355"/>
                    <a:pt x="742" y="355"/>
                    <a:pt x="743" y="354"/>
                  </a:cubicBezTo>
                  <a:cubicBezTo>
                    <a:pt x="745" y="354"/>
                    <a:pt x="746" y="353"/>
                    <a:pt x="746" y="351"/>
                  </a:cubicBezTo>
                  <a:cubicBezTo>
                    <a:pt x="747" y="349"/>
                    <a:pt x="746" y="347"/>
                    <a:pt x="745" y="345"/>
                  </a:cubicBezTo>
                  <a:cubicBezTo>
                    <a:pt x="745" y="345"/>
                    <a:pt x="744" y="345"/>
                    <a:pt x="744" y="345"/>
                  </a:cubicBezTo>
                  <a:cubicBezTo>
                    <a:pt x="743" y="345"/>
                    <a:pt x="742" y="346"/>
                    <a:pt x="742" y="347"/>
                  </a:cubicBezTo>
                  <a:cubicBezTo>
                    <a:pt x="741" y="347"/>
                    <a:pt x="740" y="347"/>
                    <a:pt x="739" y="348"/>
                  </a:cubicBezTo>
                  <a:cubicBezTo>
                    <a:pt x="737" y="349"/>
                    <a:pt x="736" y="351"/>
                    <a:pt x="736" y="353"/>
                  </a:cubicBezTo>
                  <a:cubicBezTo>
                    <a:pt x="736" y="353"/>
                    <a:pt x="736" y="353"/>
                    <a:pt x="736" y="353"/>
                  </a:cubicBezTo>
                  <a:cubicBezTo>
                    <a:pt x="735" y="354"/>
                    <a:pt x="735" y="355"/>
                    <a:pt x="737" y="356"/>
                  </a:cubicBezTo>
                  <a:close/>
                  <a:moveTo>
                    <a:pt x="795" y="233"/>
                  </a:moveTo>
                  <a:cubicBezTo>
                    <a:pt x="795" y="233"/>
                    <a:pt x="795" y="233"/>
                    <a:pt x="795" y="233"/>
                  </a:cubicBezTo>
                  <a:cubicBezTo>
                    <a:pt x="794" y="232"/>
                    <a:pt x="794" y="232"/>
                    <a:pt x="792" y="231"/>
                  </a:cubicBezTo>
                  <a:cubicBezTo>
                    <a:pt x="791" y="231"/>
                    <a:pt x="788" y="231"/>
                    <a:pt x="787" y="231"/>
                  </a:cubicBezTo>
                  <a:cubicBezTo>
                    <a:pt x="786" y="231"/>
                    <a:pt x="786" y="232"/>
                    <a:pt x="786" y="233"/>
                  </a:cubicBezTo>
                  <a:cubicBezTo>
                    <a:pt x="786" y="234"/>
                    <a:pt x="787" y="234"/>
                    <a:pt x="787" y="234"/>
                  </a:cubicBezTo>
                  <a:cubicBezTo>
                    <a:pt x="788" y="235"/>
                    <a:pt x="788" y="235"/>
                    <a:pt x="789" y="235"/>
                  </a:cubicBezTo>
                  <a:cubicBezTo>
                    <a:pt x="789" y="236"/>
                    <a:pt x="789" y="236"/>
                    <a:pt x="790" y="237"/>
                  </a:cubicBezTo>
                  <a:cubicBezTo>
                    <a:pt x="791" y="240"/>
                    <a:pt x="794" y="240"/>
                    <a:pt x="797" y="238"/>
                  </a:cubicBezTo>
                  <a:cubicBezTo>
                    <a:pt x="799" y="236"/>
                    <a:pt x="798" y="232"/>
                    <a:pt x="795" y="233"/>
                  </a:cubicBezTo>
                  <a:close/>
                </a:path>
              </a:pathLst>
            </a:cu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1722" tIns="30861" rIns="61722" bIns="3086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113110CB-6C9B-6C4E-BA75-274823215709}"/>
              </a:ext>
            </a:extLst>
          </p:cNvPr>
          <p:cNvSpPr>
            <a:spLocks noGrp="1"/>
          </p:cNvSpPr>
          <p:nvPr>
            <p:ph type="title"/>
          </p:nvPr>
        </p:nvSpPr>
        <p:spPr>
          <a:xfrm>
            <a:off x="588263" y="457200"/>
            <a:ext cx="11018520" cy="553998"/>
          </a:xfrm>
        </p:spPr>
        <p:txBody>
          <a:bodyPr/>
          <a:lstStyle/>
          <a:p>
            <a:r>
              <a:rPr lang="en-US"/>
              <a:t>The Firstline Landscape</a:t>
            </a:r>
          </a:p>
        </p:txBody>
      </p:sp>
      <p:sp>
        <p:nvSpPr>
          <p:cNvPr id="6" name="Rectangle 5">
            <a:extLst>
              <a:ext uri="{FF2B5EF4-FFF2-40B4-BE49-F238E27FC236}">
                <a16:creationId xmlns:a16="http://schemas.microsoft.com/office/drawing/2014/main" id="{FC921471-3EC3-0F42-8F8A-AE36805347A1}"/>
              </a:ext>
            </a:extLst>
          </p:cNvPr>
          <p:cNvSpPr/>
          <p:nvPr/>
        </p:nvSpPr>
        <p:spPr>
          <a:xfrm>
            <a:off x="588263" y="1082339"/>
            <a:ext cx="1770678" cy="341632"/>
          </a:xfrm>
          <a:prstGeom prst="rect">
            <a:avLst/>
          </a:prstGeom>
        </p:spPr>
        <p:txBody>
          <a:bodyPr wrap="none" lIns="0">
            <a:spAutoFit/>
          </a:bodyPr>
          <a:lstStyle/>
          <a:p>
            <a:pPr lvl="0" defTabSz="932472" eaLnBrk="1" hangingPunct="1">
              <a:lnSpc>
                <a:spcPct val="90000"/>
              </a:lnSpc>
              <a:defRPr/>
            </a:pPr>
            <a:r>
              <a:rPr lang="en-GB">
                <a:solidFill>
                  <a:schemeClr val="accent1"/>
                </a:solidFill>
                <a:latin typeface="Segoe UI"/>
              </a:rPr>
              <a:t>New Challenges:</a:t>
            </a:r>
          </a:p>
        </p:txBody>
      </p:sp>
      <p:sp>
        <p:nvSpPr>
          <p:cNvPr id="25" name="Rectangle: Rounded Corners 36">
            <a:extLst>
              <a:ext uri="{FF2B5EF4-FFF2-40B4-BE49-F238E27FC236}">
                <a16:creationId xmlns:a16="http://schemas.microsoft.com/office/drawing/2014/main" id="{9767A327-338D-7C49-BBB7-5B3C38DAB63E}"/>
              </a:ext>
            </a:extLst>
          </p:cNvPr>
          <p:cNvSpPr/>
          <p:nvPr/>
        </p:nvSpPr>
        <p:spPr>
          <a:xfrm>
            <a:off x="3518264" y="1858092"/>
            <a:ext cx="1355944" cy="372066"/>
          </a:xfrm>
          <a:prstGeom prst="roundRect">
            <a:avLst>
              <a:gd name="adj" fmla="val 50000"/>
            </a:avLst>
          </a:prstGeom>
          <a:solidFill>
            <a:schemeClr val="accent1"/>
          </a:solidFill>
          <a:ln w="22225" cap="flat" cmpd="sng" algn="ctr">
            <a:solidFill>
              <a:srgbClr val="FFFFFF"/>
            </a:solidFill>
            <a:prstDash val="solid"/>
            <a:miter lim="800000"/>
          </a:ln>
          <a:effectLst/>
        </p:spPr>
        <p:txBody>
          <a:bodyPr wrap="square" lIns="0" tIns="0" rIns="144000" bIns="0" rtlCol="0" anchor="ctr">
            <a:noAutofit/>
          </a:bodyPr>
          <a:lstStyle/>
          <a:p>
            <a:pPr marL="114300" algn="ctr" defTabSz="914400" eaLnBrk="1" fontAlgn="auto" hangingPunct="1">
              <a:spcBef>
                <a:spcPts val="0"/>
              </a:spcBef>
              <a:spcAft>
                <a:spcPts val="0"/>
              </a:spcAft>
            </a:pPr>
            <a:r>
              <a:rPr lang="en-US" sz="1000" kern="0">
                <a:solidFill>
                  <a:srgbClr val="FFFFFF"/>
                </a:solidFill>
                <a:latin typeface="+mj-lt"/>
              </a:rPr>
              <a:t>COVID</a:t>
            </a:r>
          </a:p>
        </p:txBody>
      </p:sp>
      <p:sp>
        <p:nvSpPr>
          <p:cNvPr id="26" name="Rectangle: Rounded Corners 36">
            <a:extLst>
              <a:ext uri="{FF2B5EF4-FFF2-40B4-BE49-F238E27FC236}">
                <a16:creationId xmlns:a16="http://schemas.microsoft.com/office/drawing/2014/main" id="{65CD61F4-1A03-6F47-9241-1C26B41A276F}"/>
              </a:ext>
            </a:extLst>
          </p:cNvPr>
          <p:cNvSpPr/>
          <p:nvPr/>
        </p:nvSpPr>
        <p:spPr>
          <a:xfrm>
            <a:off x="1908900" y="3215349"/>
            <a:ext cx="2183761" cy="372066"/>
          </a:xfrm>
          <a:prstGeom prst="roundRect">
            <a:avLst>
              <a:gd name="adj" fmla="val 50000"/>
            </a:avLst>
          </a:prstGeom>
          <a:solidFill>
            <a:schemeClr val="accent1"/>
          </a:solidFill>
          <a:ln w="22225" cap="flat" cmpd="sng" algn="ctr">
            <a:solidFill>
              <a:srgbClr val="FFFFFF"/>
            </a:solidFill>
            <a:prstDash val="solid"/>
            <a:miter lim="800000"/>
          </a:ln>
          <a:effectLst/>
        </p:spPr>
        <p:txBody>
          <a:bodyPr wrap="square" lIns="0" tIns="0" rIns="144000" bIns="0" rtlCol="0" anchor="ctr">
            <a:noAutofit/>
          </a:bodyPr>
          <a:lstStyle/>
          <a:p>
            <a:pPr marL="114300" algn="ctr" defTabSz="914400" eaLnBrk="1" fontAlgn="auto" hangingPunct="1">
              <a:spcBef>
                <a:spcPts val="0"/>
              </a:spcBef>
              <a:spcAft>
                <a:spcPts val="0"/>
              </a:spcAft>
            </a:pPr>
            <a:r>
              <a:rPr lang="en-US" sz="1000" kern="0">
                <a:solidFill>
                  <a:srgbClr val="FFFFFF"/>
                </a:solidFill>
                <a:latin typeface="+mj-lt"/>
              </a:rPr>
              <a:t>Remote work is the new norm</a:t>
            </a:r>
          </a:p>
        </p:txBody>
      </p:sp>
      <p:sp>
        <p:nvSpPr>
          <p:cNvPr id="27" name="Rectangle: Rounded Corners 36">
            <a:extLst>
              <a:ext uri="{FF2B5EF4-FFF2-40B4-BE49-F238E27FC236}">
                <a16:creationId xmlns:a16="http://schemas.microsoft.com/office/drawing/2014/main" id="{F5E86A68-FD34-D144-97E2-E68963224CEC}"/>
              </a:ext>
            </a:extLst>
          </p:cNvPr>
          <p:cNvSpPr/>
          <p:nvPr/>
        </p:nvSpPr>
        <p:spPr>
          <a:xfrm>
            <a:off x="2629180" y="4620342"/>
            <a:ext cx="1640692" cy="372066"/>
          </a:xfrm>
          <a:prstGeom prst="roundRect">
            <a:avLst>
              <a:gd name="adj" fmla="val 50000"/>
            </a:avLst>
          </a:prstGeom>
          <a:solidFill>
            <a:schemeClr val="accent1"/>
          </a:solidFill>
          <a:ln w="22225" cap="flat" cmpd="sng" algn="ctr">
            <a:solidFill>
              <a:srgbClr val="FFFFFF"/>
            </a:solidFill>
            <a:prstDash val="solid"/>
            <a:miter lim="800000"/>
          </a:ln>
          <a:effectLst/>
        </p:spPr>
        <p:txBody>
          <a:bodyPr wrap="square" lIns="0" tIns="0" rIns="144000" bIns="0" rtlCol="0" anchor="ctr">
            <a:noAutofit/>
          </a:bodyPr>
          <a:lstStyle/>
          <a:p>
            <a:pPr marL="114300" algn="ctr" defTabSz="914400" eaLnBrk="1" fontAlgn="auto" hangingPunct="1">
              <a:spcBef>
                <a:spcPts val="0"/>
              </a:spcBef>
              <a:spcAft>
                <a:spcPts val="0"/>
              </a:spcAft>
            </a:pPr>
            <a:r>
              <a:rPr lang="en-US" sz="1000" kern="0">
                <a:solidFill>
                  <a:srgbClr val="FFFFFF"/>
                </a:solidFill>
                <a:latin typeface="+mj-lt"/>
              </a:rPr>
              <a:t>Safety, new protocols</a:t>
            </a:r>
          </a:p>
        </p:txBody>
      </p:sp>
      <p:sp>
        <p:nvSpPr>
          <p:cNvPr id="28" name="Rectangle: Rounded Corners 36">
            <a:extLst>
              <a:ext uri="{FF2B5EF4-FFF2-40B4-BE49-F238E27FC236}">
                <a16:creationId xmlns:a16="http://schemas.microsoft.com/office/drawing/2014/main" id="{A6D10B80-BEDA-B34E-858E-A3450AAF6518}"/>
              </a:ext>
            </a:extLst>
          </p:cNvPr>
          <p:cNvSpPr/>
          <p:nvPr/>
        </p:nvSpPr>
        <p:spPr>
          <a:xfrm>
            <a:off x="4883708" y="5706192"/>
            <a:ext cx="2402137" cy="372066"/>
          </a:xfrm>
          <a:prstGeom prst="roundRect">
            <a:avLst>
              <a:gd name="adj" fmla="val 50000"/>
            </a:avLst>
          </a:prstGeom>
          <a:solidFill>
            <a:schemeClr val="accent1"/>
          </a:solidFill>
          <a:ln w="22225" cap="flat" cmpd="sng" algn="ctr">
            <a:solidFill>
              <a:srgbClr val="FFFFFF"/>
            </a:solidFill>
            <a:prstDash val="solid"/>
            <a:miter lim="800000"/>
          </a:ln>
          <a:effectLst/>
        </p:spPr>
        <p:txBody>
          <a:bodyPr wrap="square" lIns="0" tIns="0" rIns="144000" bIns="0" rtlCol="0" anchor="ctr">
            <a:noAutofit/>
          </a:bodyPr>
          <a:lstStyle/>
          <a:p>
            <a:pPr marL="114300" algn="ctr" defTabSz="914400" eaLnBrk="1" fontAlgn="auto" hangingPunct="1">
              <a:spcBef>
                <a:spcPts val="0"/>
              </a:spcBef>
              <a:spcAft>
                <a:spcPts val="0"/>
              </a:spcAft>
            </a:pPr>
            <a:r>
              <a:rPr lang="en-US" sz="1000" kern="0">
                <a:solidFill>
                  <a:srgbClr val="FFFFFF"/>
                </a:solidFill>
                <a:latin typeface="+mj-lt"/>
              </a:rPr>
              <a:t>Personal devices, personal privacy vs. Contact Tracing   </a:t>
            </a:r>
          </a:p>
        </p:txBody>
      </p:sp>
      <p:sp>
        <p:nvSpPr>
          <p:cNvPr id="29" name="Rectangle: Rounded Corners 36">
            <a:extLst>
              <a:ext uri="{FF2B5EF4-FFF2-40B4-BE49-F238E27FC236}">
                <a16:creationId xmlns:a16="http://schemas.microsoft.com/office/drawing/2014/main" id="{A79EFAB5-ECEC-DF48-A6CE-CC96A70FDE1C}"/>
              </a:ext>
            </a:extLst>
          </p:cNvPr>
          <p:cNvSpPr/>
          <p:nvPr/>
        </p:nvSpPr>
        <p:spPr>
          <a:xfrm>
            <a:off x="7540484" y="1858092"/>
            <a:ext cx="1674485" cy="372066"/>
          </a:xfrm>
          <a:prstGeom prst="roundRect">
            <a:avLst>
              <a:gd name="adj" fmla="val 50000"/>
            </a:avLst>
          </a:prstGeom>
          <a:solidFill>
            <a:schemeClr val="accent1"/>
          </a:solidFill>
          <a:ln w="22225" cap="flat" cmpd="sng" algn="ctr">
            <a:solidFill>
              <a:srgbClr val="FFFFFF"/>
            </a:solidFill>
            <a:prstDash val="solid"/>
            <a:miter lim="800000"/>
          </a:ln>
          <a:effectLst/>
        </p:spPr>
        <p:txBody>
          <a:bodyPr wrap="square" lIns="0" tIns="0" rIns="144000" bIns="0" rtlCol="0" anchor="ctr">
            <a:noAutofit/>
          </a:bodyPr>
          <a:lstStyle/>
          <a:p>
            <a:pPr marL="114300" algn="ctr" defTabSz="914400" eaLnBrk="1" fontAlgn="auto" hangingPunct="1">
              <a:spcBef>
                <a:spcPts val="0"/>
              </a:spcBef>
              <a:spcAft>
                <a:spcPts val="0"/>
              </a:spcAft>
            </a:pPr>
            <a:r>
              <a:rPr lang="en-US" sz="1000" kern="0">
                <a:solidFill>
                  <a:srgbClr val="FFFFFF"/>
                </a:solidFill>
                <a:latin typeface="+mj-lt"/>
              </a:rPr>
              <a:t>Gig economy at scale</a:t>
            </a:r>
          </a:p>
        </p:txBody>
      </p:sp>
      <p:sp>
        <p:nvSpPr>
          <p:cNvPr id="30" name="Rectangle: Rounded Corners 36">
            <a:extLst>
              <a:ext uri="{FF2B5EF4-FFF2-40B4-BE49-F238E27FC236}">
                <a16:creationId xmlns:a16="http://schemas.microsoft.com/office/drawing/2014/main" id="{D3DA9739-1D75-E94D-9886-4FB46DA1A242}"/>
              </a:ext>
            </a:extLst>
          </p:cNvPr>
          <p:cNvSpPr/>
          <p:nvPr/>
        </p:nvSpPr>
        <p:spPr>
          <a:xfrm>
            <a:off x="8308754" y="3215349"/>
            <a:ext cx="2575146" cy="372066"/>
          </a:xfrm>
          <a:prstGeom prst="roundRect">
            <a:avLst>
              <a:gd name="adj" fmla="val 50000"/>
            </a:avLst>
          </a:prstGeom>
          <a:solidFill>
            <a:schemeClr val="accent1"/>
          </a:solidFill>
          <a:ln w="22225" cap="flat" cmpd="sng" algn="ctr">
            <a:solidFill>
              <a:srgbClr val="FFFFFF"/>
            </a:solidFill>
            <a:prstDash val="solid"/>
            <a:miter lim="800000"/>
          </a:ln>
          <a:effectLst/>
        </p:spPr>
        <p:txBody>
          <a:bodyPr wrap="square" lIns="0" tIns="0" rIns="144000" bIns="0" rtlCol="0" anchor="ctr">
            <a:noAutofit/>
          </a:bodyPr>
          <a:lstStyle/>
          <a:p>
            <a:pPr marL="114300" algn="ctr" defTabSz="914400" eaLnBrk="1" fontAlgn="auto" hangingPunct="1">
              <a:spcBef>
                <a:spcPts val="0"/>
              </a:spcBef>
              <a:spcAft>
                <a:spcPts val="0"/>
              </a:spcAft>
            </a:pPr>
            <a:r>
              <a:rPr lang="en-US" sz="1000" kern="0">
                <a:solidFill>
                  <a:srgbClr val="FFFFFF"/>
                </a:solidFill>
                <a:latin typeface="+mj-lt"/>
              </a:rPr>
              <a:t>Was rapid growth, now stupid growth</a:t>
            </a:r>
          </a:p>
        </p:txBody>
      </p:sp>
      <p:sp>
        <p:nvSpPr>
          <p:cNvPr id="31" name="Rectangle: Rounded Corners 36">
            <a:extLst>
              <a:ext uri="{FF2B5EF4-FFF2-40B4-BE49-F238E27FC236}">
                <a16:creationId xmlns:a16="http://schemas.microsoft.com/office/drawing/2014/main" id="{96F54B5C-9FDF-D545-B420-3EE15272B292}"/>
              </a:ext>
            </a:extLst>
          </p:cNvPr>
          <p:cNvSpPr/>
          <p:nvPr/>
        </p:nvSpPr>
        <p:spPr>
          <a:xfrm>
            <a:off x="8023290" y="4620342"/>
            <a:ext cx="2794312" cy="372066"/>
          </a:xfrm>
          <a:prstGeom prst="roundRect">
            <a:avLst>
              <a:gd name="adj" fmla="val 50000"/>
            </a:avLst>
          </a:prstGeom>
          <a:solidFill>
            <a:schemeClr val="accent1"/>
          </a:solidFill>
          <a:ln w="22225" cap="flat" cmpd="sng" algn="ctr">
            <a:solidFill>
              <a:srgbClr val="FFFFFF"/>
            </a:solidFill>
            <a:prstDash val="solid"/>
            <a:miter lim="800000"/>
          </a:ln>
          <a:effectLst/>
        </p:spPr>
        <p:txBody>
          <a:bodyPr wrap="square" lIns="0" tIns="0" rIns="144000" bIns="0" rtlCol="0" anchor="ctr">
            <a:noAutofit/>
          </a:bodyPr>
          <a:lstStyle/>
          <a:p>
            <a:pPr marL="114300" algn="ctr" defTabSz="914400" eaLnBrk="1" fontAlgn="auto" hangingPunct="1">
              <a:spcBef>
                <a:spcPts val="0"/>
              </a:spcBef>
              <a:spcAft>
                <a:spcPts val="0"/>
              </a:spcAft>
            </a:pPr>
            <a:r>
              <a:rPr lang="en-US" sz="1000" kern="0">
                <a:solidFill>
                  <a:srgbClr val="FFFFFF"/>
                </a:solidFill>
                <a:latin typeface="+mj-lt"/>
              </a:rPr>
              <a:t>Decentralized identity, evolving standards </a:t>
            </a:r>
          </a:p>
        </p:txBody>
      </p:sp>
    </p:spTree>
    <p:extLst>
      <p:ext uri="{BB962C8B-B14F-4D97-AF65-F5344CB8AC3E}">
        <p14:creationId xmlns:p14="http://schemas.microsoft.com/office/powerpoint/2010/main" val="1230266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360"/>
                                          </p:val>
                                        </p:tav>
                                        <p:tav tm="100000">
                                          <p:val>
                                            <p:fltVal val="0"/>
                                          </p:val>
                                        </p:tav>
                                      </p:tavLst>
                                    </p:anim>
                                    <p:animEffect transition="in" filter="fade">
                                      <p:cBhvr>
                                        <p:cTn id="10" dur="1000"/>
                                        <p:tgtEl>
                                          <p:spTgt spid="19"/>
                                        </p:tgtEl>
                                      </p:cBhvr>
                                    </p:animEffect>
                                  </p:childTnLst>
                                </p:cTn>
                              </p:par>
                              <p:par>
                                <p:cTn id="11" presetID="49" presetClass="entr" presetSubtype="0" decel="100000" fill="hold" grpId="0" nodeType="withEffect">
                                  <p:stCondLst>
                                    <p:cond delay="30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360"/>
                                          </p:val>
                                        </p:tav>
                                        <p:tav tm="100000">
                                          <p:val>
                                            <p:fltVal val="0"/>
                                          </p:val>
                                        </p:tav>
                                      </p:tavLst>
                                    </p:anim>
                                    <p:animEffect transition="in" filter="fade">
                                      <p:cBhvr>
                                        <p:cTn id="16" dur="1000"/>
                                        <p:tgtEl>
                                          <p:spTgt spid="17"/>
                                        </p:tgtEl>
                                      </p:cBhvr>
                                    </p:animEffect>
                                  </p:childTnLst>
                                </p:cTn>
                              </p:par>
                              <p:par>
                                <p:cTn id="17" presetID="49" presetClass="entr" presetSubtype="0" decel="10000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360"/>
                                          </p:val>
                                        </p:tav>
                                        <p:tav tm="100000">
                                          <p:val>
                                            <p:fltVal val="0"/>
                                          </p:val>
                                        </p:tav>
                                      </p:tavLst>
                                    </p:anim>
                                    <p:animEffect transition="in" filter="fade">
                                      <p:cBhvr>
                                        <p:cTn id="22" dur="1000"/>
                                        <p:tgtEl>
                                          <p:spTgt spid="18"/>
                                        </p:tgtEl>
                                      </p:cBhvr>
                                    </p:animEffect>
                                  </p:childTnLst>
                                </p:cTn>
                              </p:par>
                              <p:par>
                                <p:cTn id="23" presetID="49" presetClass="entr" presetSubtype="0" decel="100000" fill="hold" grpId="0" nodeType="withEffect">
                                  <p:stCondLst>
                                    <p:cond delay="2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childTnLst>
                          </p:cTn>
                        </p:par>
                        <p:par>
                          <p:cTn id="29" fill="hold">
                            <p:stCondLst>
                              <p:cond delay="1400"/>
                            </p:stCondLst>
                            <p:childTnLst>
                              <p:par>
                                <p:cTn id="30" presetID="2" presetClass="entr" presetSubtype="8" fill="hold" grpId="0" nodeType="afterEffect">
                                  <p:stCondLst>
                                    <p:cond delay="50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0-#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2400"/>
                            </p:stCondLst>
                            <p:childTnLst>
                              <p:par>
                                <p:cTn id="35" presetID="2" presetClass="entr" presetSubtype="2" fill="hold" grpId="0" nodeType="afterEffect">
                                  <p:stCondLst>
                                    <p:cond delay="100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par>
                          <p:cTn id="39" fill="hold">
                            <p:stCondLst>
                              <p:cond delay="3900"/>
                            </p:stCondLst>
                            <p:childTnLst>
                              <p:par>
                                <p:cTn id="40" presetID="2" presetClass="entr" presetSubtype="8" fill="hold" grpId="0" nodeType="afterEffect">
                                  <p:stCondLst>
                                    <p:cond delay="100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0-#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par>
                          <p:cTn id="44" fill="hold">
                            <p:stCondLst>
                              <p:cond delay="5400"/>
                            </p:stCondLst>
                            <p:childTnLst>
                              <p:par>
                                <p:cTn id="45" presetID="2" presetClass="entr" presetSubtype="2" fill="hold" grpId="0" nodeType="afterEffect">
                                  <p:stCondLst>
                                    <p:cond delay="100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1+#ppt_w/2"/>
                                          </p:val>
                                        </p:tav>
                                        <p:tav tm="100000">
                                          <p:val>
                                            <p:strVal val="#ppt_x"/>
                                          </p:val>
                                        </p:tav>
                                      </p:tavLst>
                                    </p:anim>
                                    <p:anim calcmode="lin" valueType="num">
                                      <p:cBhvr additive="base">
                                        <p:cTn id="48" dur="500" fill="hold"/>
                                        <p:tgtEl>
                                          <p:spTgt spid="30"/>
                                        </p:tgtEl>
                                        <p:attrNameLst>
                                          <p:attrName>ppt_y</p:attrName>
                                        </p:attrNameLst>
                                      </p:cBhvr>
                                      <p:tavLst>
                                        <p:tav tm="0">
                                          <p:val>
                                            <p:strVal val="#ppt_y"/>
                                          </p:val>
                                        </p:tav>
                                        <p:tav tm="100000">
                                          <p:val>
                                            <p:strVal val="#ppt_y"/>
                                          </p:val>
                                        </p:tav>
                                      </p:tavLst>
                                    </p:anim>
                                  </p:childTnLst>
                                </p:cTn>
                              </p:par>
                            </p:childTnLst>
                          </p:cTn>
                        </p:par>
                        <p:par>
                          <p:cTn id="49" fill="hold">
                            <p:stCondLst>
                              <p:cond delay="6900"/>
                            </p:stCondLst>
                            <p:childTnLst>
                              <p:par>
                                <p:cTn id="50" presetID="2" presetClass="entr" presetSubtype="8" fill="hold" grpId="0" nodeType="afterEffect">
                                  <p:stCondLst>
                                    <p:cond delay="100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0-#ppt_w/2"/>
                                          </p:val>
                                        </p:tav>
                                        <p:tav tm="100000">
                                          <p:val>
                                            <p:strVal val="#ppt_x"/>
                                          </p:val>
                                        </p:tav>
                                      </p:tavLst>
                                    </p:anim>
                                    <p:anim calcmode="lin" valueType="num">
                                      <p:cBhvr additive="base">
                                        <p:cTn id="53" dur="500" fill="hold"/>
                                        <p:tgtEl>
                                          <p:spTgt spid="27"/>
                                        </p:tgtEl>
                                        <p:attrNameLst>
                                          <p:attrName>ppt_y</p:attrName>
                                        </p:attrNameLst>
                                      </p:cBhvr>
                                      <p:tavLst>
                                        <p:tav tm="0">
                                          <p:val>
                                            <p:strVal val="#ppt_y"/>
                                          </p:val>
                                        </p:tav>
                                        <p:tav tm="100000">
                                          <p:val>
                                            <p:strVal val="#ppt_y"/>
                                          </p:val>
                                        </p:tav>
                                      </p:tavLst>
                                    </p:anim>
                                  </p:childTnLst>
                                </p:cTn>
                              </p:par>
                            </p:childTnLst>
                          </p:cTn>
                        </p:par>
                        <p:par>
                          <p:cTn id="54" fill="hold">
                            <p:stCondLst>
                              <p:cond delay="8400"/>
                            </p:stCondLst>
                            <p:childTnLst>
                              <p:par>
                                <p:cTn id="55" presetID="2" presetClass="entr" presetSubtype="2" fill="hold" grpId="0" nodeType="afterEffect">
                                  <p:stCondLst>
                                    <p:cond delay="100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1+#ppt_w/2"/>
                                          </p:val>
                                        </p:tav>
                                        <p:tav tm="100000">
                                          <p:val>
                                            <p:strVal val="#ppt_x"/>
                                          </p:val>
                                        </p:tav>
                                      </p:tavLst>
                                    </p:anim>
                                    <p:anim calcmode="lin" valueType="num">
                                      <p:cBhvr additive="base">
                                        <p:cTn id="58" dur="500" fill="hold"/>
                                        <p:tgtEl>
                                          <p:spTgt spid="31"/>
                                        </p:tgtEl>
                                        <p:attrNameLst>
                                          <p:attrName>ppt_y</p:attrName>
                                        </p:attrNameLst>
                                      </p:cBhvr>
                                      <p:tavLst>
                                        <p:tav tm="0">
                                          <p:val>
                                            <p:strVal val="#ppt_y"/>
                                          </p:val>
                                        </p:tav>
                                        <p:tav tm="100000">
                                          <p:val>
                                            <p:strVal val="#ppt_y"/>
                                          </p:val>
                                        </p:tav>
                                      </p:tavLst>
                                    </p:anim>
                                  </p:childTnLst>
                                </p:cTn>
                              </p:par>
                            </p:childTnLst>
                          </p:cTn>
                        </p:par>
                        <p:par>
                          <p:cTn id="59" fill="hold">
                            <p:stCondLst>
                              <p:cond delay="9900"/>
                            </p:stCondLst>
                            <p:childTnLst>
                              <p:par>
                                <p:cTn id="60" presetID="2" presetClass="entr" presetSubtype="8" fill="hold" grpId="0" nodeType="afterEffect">
                                  <p:stCondLst>
                                    <p:cond delay="100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fill="hold"/>
                                        <p:tgtEl>
                                          <p:spTgt spid="28"/>
                                        </p:tgtEl>
                                        <p:attrNameLst>
                                          <p:attrName>ppt_x</p:attrName>
                                        </p:attrNameLst>
                                      </p:cBhvr>
                                      <p:tavLst>
                                        <p:tav tm="0">
                                          <p:val>
                                            <p:strVal val="0-#ppt_w/2"/>
                                          </p:val>
                                        </p:tav>
                                        <p:tav tm="100000">
                                          <p:val>
                                            <p:strVal val="#ppt_x"/>
                                          </p:val>
                                        </p:tav>
                                      </p:tavLst>
                                    </p:anim>
                                    <p:anim calcmode="lin" valueType="num">
                                      <p:cBhvr additive="base">
                                        <p:cTn id="6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5" grpId="0" animBg="1"/>
      <p:bldP spid="26" grpId="0" animBg="1"/>
      <p:bldP spid="27" grpId="0" animBg="1"/>
      <p:bldP spid="28"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7FFD7332-B7B8-0A4F-A95D-A6087B7575DB}"/>
              </a:ext>
            </a:extLst>
          </p:cNvPr>
          <p:cNvSpPr txBox="1">
            <a:spLocks/>
          </p:cNvSpPr>
          <p:nvPr/>
        </p:nvSpPr>
        <p:spPr>
          <a:xfrm>
            <a:off x="585217" y="457200"/>
            <a:ext cx="11018520" cy="553998"/>
          </a:xfrm>
          <a:prstGeom prst="rect">
            <a:avLst/>
          </a:prstGeom>
        </p:spPr>
        <p:txBody>
          <a:bodyPr vert="horz" wrap="square" lIns="0" tIns="0" rIns="0" bIns="0" rtlCol="0" anchor="t">
            <a:spAutoFit/>
          </a:bodyPr>
          <a:lstStyle>
            <a:lvl1pPr defTabSz="932742" eaLnBrk="1" latinLnBrk="0" hangingPunct="1">
              <a:lnSpc>
                <a:spcPct val="100000"/>
              </a:lnSpc>
              <a:buNone/>
              <a:defRPr lang="en-US" sz="3600" b="0" cap="none" spc="-50" baseline="0" dirty="0" smtClean="0">
                <a:ln w="3175">
                  <a:noFill/>
                </a:ln>
                <a:gradFill>
                  <a:gsLst>
                    <a:gs pos="1250">
                      <a:schemeClr val="tx1"/>
                    </a:gs>
                    <a:gs pos="100000">
                      <a:schemeClr val="tx1"/>
                    </a:gs>
                  </a:gsLst>
                  <a:lin ang="5400000" scaled="0"/>
                </a:gradFill>
                <a:effectLst/>
                <a:latin typeface="+mj-lt"/>
                <a:cs typeface="Segoe UI" pitchFamily="34" charset="0"/>
              </a:defRPr>
            </a:lvl1pPr>
          </a:lstStyle>
          <a:p>
            <a:r>
              <a:rPr lang="en-US"/>
              <a:t>Firstline Workers are the backbone of your business</a:t>
            </a:r>
          </a:p>
        </p:txBody>
      </p:sp>
      <p:sp>
        <p:nvSpPr>
          <p:cNvPr id="12" name="Rectangle 11">
            <a:extLst>
              <a:ext uri="{FF2B5EF4-FFF2-40B4-BE49-F238E27FC236}">
                <a16:creationId xmlns:a16="http://schemas.microsoft.com/office/drawing/2014/main" id="{3E116B36-B3CA-6F4D-9AC4-BAB8F38E79B4}"/>
              </a:ext>
            </a:extLst>
          </p:cNvPr>
          <p:cNvSpPr/>
          <p:nvPr/>
        </p:nvSpPr>
        <p:spPr bwMode="auto">
          <a:xfrm>
            <a:off x="1042916" y="1436754"/>
            <a:ext cx="2599632" cy="127649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32026" rtl="0" eaLnBrk="1" fontAlgn="auto" latinLnBrk="0" hangingPunct="1">
              <a:lnSpc>
                <a:spcPct val="90000"/>
              </a:lnSpc>
              <a:spcBef>
                <a:spcPct val="20000"/>
              </a:spcBef>
              <a:spcAft>
                <a:spcPts val="588"/>
              </a:spcAft>
              <a:buClrTx/>
              <a:buSzPct val="90000"/>
              <a:buFontTx/>
              <a:buNone/>
              <a:tabLst/>
              <a:defRPr/>
            </a:pPr>
            <a:r>
              <a:rPr kumimoji="0" lang="en-US" sz="2800" b="1" i="0" u="none" strike="noStrike" kern="1200" cap="none" spc="-50" normalizeH="0" baseline="0" noProof="0">
                <a:ln w="3175">
                  <a:noFill/>
                </a:ln>
                <a:solidFill>
                  <a:schemeClr val="accent1"/>
                </a:solidFill>
                <a:effectLst/>
                <a:uLnTx/>
                <a:uFillTx/>
                <a:latin typeface="Segoe UI Semibold" charset="0"/>
                <a:ea typeface="+mn-ea"/>
                <a:cs typeface="Segoe UI Semibold" charset="0"/>
              </a:rPr>
              <a:t>People</a:t>
            </a:r>
            <a:endParaRPr kumimoji="0" lang="en-US" b="0" i="0" u="none" strike="noStrike" kern="0" cap="none" spc="0" normalizeH="0" baseline="0" noProof="0">
              <a:ln>
                <a:noFill/>
              </a:ln>
              <a:solidFill>
                <a:schemeClr val="accent1"/>
              </a:solidFill>
              <a:effectLst/>
              <a:uLnTx/>
              <a:uFillTx/>
              <a:latin typeface="Segoe UI" panose="020B0502040204020203" pitchFamily="34" charset="0"/>
              <a:ea typeface="+mn-ea"/>
              <a:cs typeface="Segoe UI" panose="020B0502040204020203" pitchFamily="34" charset="0"/>
            </a:endParaRPr>
          </a:p>
        </p:txBody>
      </p:sp>
      <p:sp>
        <p:nvSpPr>
          <p:cNvPr id="16" name="Rectangle 15">
            <a:extLst>
              <a:ext uri="{FF2B5EF4-FFF2-40B4-BE49-F238E27FC236}">
                <a16:creationId xmlns:a16="http://schemas.microsoft.com/office/drawing/2014/main" id="{6844E379-768E-5F45-9878-121F05D47B6E}"/>
              </a:ext>
            </a:extLst>
          </p:cNvPr>
          <p:cNvSpPr/>
          <p:nvPr/>
        </p:nvSpPr>
        <p:spPr bwMode="auto">
          <a:xfrm>
            <a:off x="4666513" y="1436754"/>
            <a:ext cx="2986155" cy="127649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32026" rtl="0" eaLnBrk="1" fontAlgn="auto" latinLnBrk="0" hangingPunct="1">
              <a:lnSpc>
                <a:spcPct val="90000"/>
              </a:lnSpc>
              <a:spcBef>
                <a:spcPct val="20000"/>
              </a:spcBef>
              <a:spcAft>
                <a:spcPts val="588"/>
              </a:spcAft>
              <a:buClrTx/>
              <a:buSzPct val="90000"/>
              <a:buFontTx/>
              <a:buNone/>
              <a:tabLst/>
              <a:defRPr/>
            </a:pPr>
            <a:r>
              <a:rPr kumimoji="0" lang="en-US" sz="2800" b="1" i="0" u="none" strike="noStrike" kern="1200" cap="none" spc="-50" normalizeH="0" baseline="0" noProof="0">
                <a:ln w="3175">
                  <a:noFill/>
                </a:ln>
                <a:solidFill>
                  <a:schemeClr val="accent1"/>
                </a:solidFill>
                <a:effectLst/>
                <a:uLnTx/>
                <a:uFillTx/>
                <a:latin typeface="Segoe UI Semibold" charset="0"/>
                <a:ea typeface="+mn-ea"/>
                <a:cs typeface="Segoe UI Semibold" charset="0"/>
              </a:rPr>
              <a:t>Product</a:t>
            </a:r>
            <a:endParaRPr kumimoji="0" lang="en-US" sz="2400" b="0" i="0" u="none" strike="noStrike" kern="1200" cap="none" spc="0" normalizeH="0" baseline="0" noProof="0">
              <a:ln w="3175">
                <a:noFill/>
              </a:ln>
              <a:solidFill>
                <a:schemeClr val="accent1"/>
              </a:solidFill>
              <a:effectLst/>
              <a:uLnTx/>
              <a:uFillTx/>
              <a:latin typeface="Segoe UI"/>
              <a:ea typeface="+mn-ea"/>
              <a:cs typeface="Calibri" panose="020F0502020204030204" pitchFamily="34" charset="0"/>
            </a:endParaRPr>
          </a:p>
        </p:txBody>
      </p:sp>
      <p:sp>
        <p:nvSpPr>
          <p:cNvPr id="18" name="Rectangle 17">
            <a:extLst>
              <a:ext uri="{FF2B5EF4-FFF2-40B4-BE49-F238E27FC236}">
                <a16:creationId xmlns:a16="http://schemas.microsoft.com/office/drawing/2014/main" id="{8EE943CA-A9C1-2A46-96EF-78662FD75BCC}"/>
              </a:ext>
            </a:extLst>
          </p:cNvPr>
          <p:cNvSpPr/>
          <p:nvPr/>
        </p:nvSpPr>
        <p:spPr bwMode="auto">
          <a:xfrm>
            <a:off x="8710907" y="1436754"/>
            <a:ext cx="2599632" cy="127649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32026" rtl="0" eaLnBrk="1" fontAlgn="auto" latinLnBrk="0" hangingPunct="1">
              <a:lnSpc>
                <a:spcPct val="90000"/>
              </a:lnSpc>
              <a:spcBef>
                <a:spcPct val="20000"/>
              </a:spcBef>
              <a:spcAft>
                <a:spcPts val="588"/>
              </a:spcAft>
              <a:buClrTx/>
              <a:buSzPct val="90000"/>
              <a:buFontTx/>
              <a:buNone/>
              <a:tabLst/>
              <a:defRPr/>
            </a:pPr>
            <a:r>
              <a:rPr kumimoji="0" lang="en-US" sz="2800" b="1" i="0" u="none" strike="noStrike" kern="1200" cap="none" spc="-50" normalizeH="0" baseline="0" noProof="0">
                <a:ln w="3175">
                  <a:noFill/>
                </a:ln>
                <a:solidFill>
                  <a:schemeClr val="accent1"/>
                </a:solidFill>
                <a:effectLst/>
                <a:uLnTx/>
                <a:uFillTx/>
                <a:latin typeface="Segoe UI Semibold" charset="0"/>
                <a:ea typeface="+mn-ea"/>
                <a:cs typeface="Segoe UI Semibold" charset="0"/>
              </a:rPr>
              <a:t>Brand</a:t>
            </a:r>
          </a:p>
        </p:txBody>
      </p:sp>
      <p:sp>
        <p:nvSpPr>
          <p:cNvPr id="13" name="Rectangle 12">
            <a:extLst>
              <a:ext uri="{FF2B5EF4-FFF2-40B4-BE49-F238E27FC236}">
                <a16:creationId xmlns:a16="http://schemas.microsoft.com/office/drawing/2014/main" id="{80E4774C-E222-4A5D-B1DF-76668B1A4D96}"/>
              </a:ext>
            </a:extLst>
          </p:cNvPr>
          <p:cNvSpPr/>
          <p:nvPr/>
        </p:nvSpPr>
        <p:spPr bwMode="auto">
          <a:xfrm>
            <a:off x="1042916" y="4329116"/>
            <a:ext cx="2651760" cy="169901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097280"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1765"/>
              </a:spcBef>
              <a:spcAft>
                <a:spcPts val="400"/>
              </a:spcAft>
              <a:buClrTx/>
              <a:buSzTx/>
              <a:buFontTx/>
              <a:buNone/>
              <a:tabLst/>
              <a:defRPr/>
            </a:pPr>
            <a:r>
              <a:rPr kumimoji="0" lang="en-US" sz="1372"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Firstline Workers define </a:t>
            </a:r>
            <a:br>
              <a:rPr kumimoji="0" lang="en-US" sz="1372"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br>
            <a:r>
              <a:rPr kumimoji="0" lang="en-US" sz="1372"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your customer experience</a:t>
            </a:r>
          </a:p>
        </p:txBody>
      </p:sp>
      <p:sp>
        <p:nvSpPr>
          <p:cNvPr id="14" name="Rectangle 13">
            <a:extLst>
              <a:ext uri="{FF2B5EF4-FFF2-40B4-BE49-F238E27FC236}">
                <a16:creationId xmlns:a16="http://schemas.microsoft.com/office/drawing/2014/main" id="{B8E1D043-F984-4AA5-B74C-0D4916C3C96D}"/>
              </a:ext>
            </a:extLst>
          </p:cNvPr>
          <p:cNvSpPr/>
          <p:nvPr/>
        </p:nvSpPr>
        <p:spPr bwMode="auto">
          <a:xfrm>
            <a:off x="4770120" y="4329116"/>
            <a:ext cx="2651760" cy="169901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097280"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1765"/>
              </a:spcBef>
              <a:spcAft>
                <a:spcPts val="400"/>
              </a:spcAft>
              <a:buClrTx/>
              <a:buSzTx/>
              <a:buFontTx/>
              <a:buNone/>
              <a:tabLst/>
              <a:defRPr/>
            </a:pPr>
            <a:r>
              <a:rPr kumimoji="0" lang="en-US" sz="1372"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Firstline Workers are at the heart of your organization</a:t>
            </a:r>
          </a:p>
        </p:txBody>
      </p:sp>
      <p:sp>
        <p:nvSpPr>
          <p:cNvPr id="15" name="Rectangle 14">
            <a:extLst>
              <a:ext uri="{FF2B5EF4-FFF2-40B4-BE49-F238E27FC236}">
                <a16:creationId xmlns:a16="http://schemas.microsoft.com/office/drawing/2014/main" id="{67B4E273-0024-4C9E-A865-BA363B5DC814}"/>
              </a:ext>
            </a:extLst>
          </p:cNvPr>
          <p:cNvSpPr/>
          <p:nvPr/>
        </p:nvSpPr>
        <p:spPr bwMode="auto">
          <a:xfrm>
            <a:off x="8710907" y="4329116"/>
            <a:ext cx="2651760" cy="169901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097280"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ts val="1765"/>
              </a:spcBef>
              <a:spcAft>
                <a:spcPts val="0"/>
              </a:spcAft>
              <a:buClrTx/>
              <a:buSzTx/>
              <a:buFontTx/>
              <a:buNone/>
              <a:tabLst/>
              <a:defRPr/>
            </a:pPr>
            <a:r>
              <a:rPr kumimoji="0" lang="en-US" sz="1372"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Firstline Workers are the face </a:t>
            </a:r>
            <a:br>
              <a:rPr kumimoji="0" lang="en-US" sz="1372"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br>
            <a:r>
              <a:rPr kumimoji="0" lang="en-US" sz="1372"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of your business</a:t>
            </a:r>
          </a:p>
        </p:txBody>
      </p:sp>
      <p:pic>
        <p:nvPicPr>
          <p:cNvPr id="5" name="Picture 4" descr="A person standing in a room&#10;&#10;Description automatically generated">
            <a:extLst>
              <a:ext uri="{FF2B5EF4-FFF2-40B4-BE49-F238E27FC236}">
                <a16:creationId xmlns:a16="http://schemas.microsoft.com/office/drawing/2014/main" id="{4F77DACB-D7D0-4B3F-92E4-1E9E96C17122}"/>
              </a:ext>
            </a:extLst>
          </p:cNvPr>
          <p:cNvPicPr>
            <a:picLocks noChangeAspect="1"/>
          </p:cNvPicPr>
          <p:nvPr/>
        </p:nvPicPr>
        <p:blipFill rotWithShape="1">
          <a:blip r:embed="rId3"/>
          <a:srcRect r="29885"/>
          <a:stretch/>
        </p:blipFill>
        <p:spPr>
          <a:xfrm>
            <a:off x="8483371" y="2219860"/>
            <a:ext cx="3054704" cy="2904444"/>
          </a:xfrm>
          <a:prstGeom prst="ellipse">
            <a:avLst/>
          </a:prstGeom>
          <a:ln w="57150">
            <a:solidFill>
              <a:schemeClr val="bg1"/>
            </a:solidFill>
          </a:ln>
          <a:effectLst>
            <a:outerShdw blurRad="50800" dist="38100" dir="2700000" algn="tl" rotWithShape="0">
              <a:prstClr val="black">
                <a:alpha val="40000"/>
              </a:prstClr>
            </a:outerShdw>
          </a:effectLst>
        </p:spPr>
      </p:pic>
      <p:pic>
        <p:nvPicPr>
          <p:cNvPr id="9" name="Picture 8" descr="A person standing in a room&#10;&#10;Description automatically generated">
            <a:extLst>
              <a:ext uri="{FF2B5EF4-FFF2-40B4-BE49-F238E27FC236}">
                <a16:creationId xmlns:a16="http://schemas.microsoft.com/office/drawing/2014/main" id="{928ED63C-4E75-4944-8AB8-9847724B2D90}"/>
              </a:ext>
            </a:extLst>
          </p:cNvPr>
          <p:cNvPicPr>
            <a:picLocks noChangeAspect="1"/>
          </p:cNvPicPr>
          <p:nvPr/>
        </p:nvPicPr>
        <p:blipFill rotWithShape="1">
          <a:blip r:embed="rId4"/>
          <a:srcRect l="31339"/>
          <a:stretch/>
        </p:blipFill>
        <p:spPr>
          <a:xfrm>
            <a:off x="849655" y="2226950"/>
            <a:ext cx="2986155" cy="2899429"/>
          </a:xfrm>
          <a:prstGeom prst="ellipse">
            <a:avLst/>
          </a:prstGeom>
          <a:ln w="57150">
            <a:solidFill>
              <a:schemeClr val="bg1"/>
            </a:solidFill>
          </a:ln>
          <a:effectLst>
            <a:outerShdw blurRad="50800" dist="38100" dir="2700000" algn="tl" rotWithShape="0">
              <a:prstClr val="black">
                <a:alpha val="40000"/>
              </a:prstClr>
            </a:outerShdw>
          </a:effectLst>
        </p:spPr>
      </p:pic>
      <p:pic>
        <p:nvPicPr>
          <p:cNvPr id="11" name="Picture 10" descr="A person wearing a hat&#10;&#10;Description automatically generated">
            <a:extLst>
              <a:ext uri="{FF2B5EF4-FFF2-40B4-BE49-F238E27FC236}">
                <a16:creationId xmlns:a16="http://schemas.microsoft.com/office/drawing/2014/main" id="{891AEC8F-2669-465F-8D07-39FB5C999BA9}"/>
              </a:ext>
            </a:extLst>
          </p:cNvPr>
          <p:cNvPicPr>
            <a:picLocks noChangeAspect="1"/>
          </p:cNvPicPr>
          <p:nvPr/>
        </p:nvPicPr>
        <p:blipFill rotWithShape="1">
          <a:blip r:embed="rId5"/>
          <a:srcRect l="32086"/>
          <a:stretch/>
        </p:blipFill>
        <p:spPr>
          <a:xfrm>
            <a:off x="4666513" y="2245211"/>
            <a:ext cx="2986155" cy="2933414"/>
          </a:xfrm>
          <a:prstGeom prst="ellipse">
            <a:avLst/>
          </a:prstGeom>
          <a:ln w="571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9614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913B74E-E2D3-EB41-8391-D0BD90D9BBA9}"/>
              </a:ext>
            </a:extLst>
          </p:cNvPr>
          <p:cNvGrpSpPr/>
          <p:nvPr/>
        </p:nvGrpSpPr>
        <p:grpSpPr>
          <a:xfrm>
            <a:off x="510727" y="1262170"/>
            <a:ext cx="4929554" cy="5246914"/>
            <a:chOff x="12692743" y="1389230"/>
            <a:chExt cx="4593771" cy="5246914"/>
          </a:xfrm>
        </p:grpSpPr>
        <p:sp>
          <p:nvSpPr>
            <p:cNvPr id="21" name="Rectangle: Rounded Corners 205">
              <a:extLst>
                <a:ext uri="{FF2B5EF4-FFF2-40B4-BE49-F238E27FC236}">
                  <a16:creationId xmlns:a16="http://schemas.microsoft.com/office/drawing/2014/main" id="{86732B7E-6990-E84D-9FF0-F2C1C3C7B713}"/>
                </a:ext>
              </a:extLst>
            </p:cNvPr>
            <p:cNvSpPr/>
            <p:nvPr/>
          </p:nvSpPr>
          <p:spPr>
            <a:xfrm>
              <a:off x="12692743" y="1389230"/>
              <a:ext cx="4593771" cy="5246914"/>
            </a:xfrm>
            <a:prstGeom prst="roundRect">
              <a:avLst>
                <a:gd name="adj" fmla="val 4345"/>
              </a:avLst>
            </a:prstGeom>
            <a:solidFill>
              <a:srgbClr val="FFFFFF"/>
            </a:solidFill>
            <a:ln w="19050" cap="rnd" cmpd="sng" algn="ctr">
              <a:noFill/>
              <a:prstDash val="solid"/>
            </a:ln>
            <a:effectLst>
              <a:outerShdw blurRad="482600" dist="165100" dir="5400000" algn="t" rotWithShape="0">
                <a:srgbClr val="272E3A">
                  <a:lumMod val="90000"/>
                  <a:lumOff val="10000"/>
                  <a:alpha val="18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Light"/>
                <a:ea typeface="+mn-ea"/>
                <a:cs typeface="+mn-cs"/>
              </a:endParaRPr>
            </a:p>
          </p:txBody>
        </p:sp>
        <p:sp>
          <p:nvSpPr>
            <p:cNvPr id="23" name="TextBox 22">
              <a:extLst>
                <a:ext uri="{FF2B5EF4-FFF2-40B4-BE49-F238E27FC236}">
                  <a16:creationId xmlns:a16="http://schemas.microsoft.com/office/drawing/2014/main" id="{1EC999EF-582B-0141-A1FF-D0C8AF3573E9}"/>
                </a:ext>
              </a:extLst>
            </p:cNvPr>
            <p:cNvSpPr txBox="1"/>
            <p:nvPr/>
          </p:nvSpPr>
          <p:spPr>
            <a:xfrm>
              <a:off x="13087350" y="2672661"/>
              <a:ext cx="3728212" cy="2920992"/>
            </a:xfrm>
            <a:prstGeom prst="rect">
              <a:avLst/>
            </a:prstGeom>
            <a:noFill/>
          </p:spPr>
          <p:txBody>
            <a:bodyPr wrap="square" rtlCol="0" anchor="t">
              <a:spAutoFit/>
            </a:bodyPr>
            <a:lstStyle/>
            <a:p>
              <a:pPr marL="0" marR="0" lvl="0" indent="0" defTabSz="457200" eaLnBrk="1" fontAlgn="auto" latinLnBrk="0" hangingPunct="1">
                <a:lnSpc>
                  <a:spcPts val="2160"/>
                </a:lnSpc>
                <a:spcBef>
                  <a:spcPts val="0"/>
                </a:spcBef>
                <a:spcAft>
                  <a:spcPts val="1200"/>
                </a:spcAft>
                <a:buClrTx/>
                <a:buSzTx/>
                <a:buFontTx/>
                <a:buNone/>
                <a:tabLst/>
                <a:defRPr/>
              </a:pPr>
              <a:r>
                <a:rPr lang="en-US" b="1" kern="0">
                  <a:latin typeface="+mn-lt"/>
                </a:rPr>
                <a:t>Empathy</a:t>
              </a:r>
              <a:r>
                <a:rPr lang="en-US" kern="0">
                  <a:latin typeface="+mn-lt"/>
                </a:rPr>
                <a:t> – getting to know today’s problems vs. applying last decade solutions</a:t>
              </a:r>
            </a:p>
            <a:p>
              <a:pPr defTabSz="457200" eaLnBrk="1" fontAlgn="auto" hangingPunct="1">
                <a:lnSpc>
                  <a:spcPts val="2160"/>
                </a:lnSpc>
                <a:spcBef>
                  <a:spcPts val="0"/>
                </a:spcBef>
                <a:spcAft>
                  <a:spcPts val="1200"/>
                </a:spcAft>
                <a:defRPr/>
              </a:pPr>
              <a:r>
                <a:rPr lang="en-US" b="1" kern="0">
                  <a:latin typeface="+mn-lt"/>
                </a:rPr>
                <a:t>Digital Inclusion</a:t>
              </a:r>
              <a:r>
                <a:rPr lang="en-US" kern="0">
                  <a:latin typeface="+mn-lt"/>
                </a:rPr>
                <a:t> – give FLW and FLM modern communications and collaboration tools to drive efficiency </a:t>
              </a:r>
              <a:endParaRPr lang="en-US" kern="0">
                <a:latin typeface="+mn-lt"/>
                <a:cs typeface="Segoe UI"/>
              </a:endParaRPr>
            </a:p>
            <a:p>
              <a:pPr defTabSz="457200" eaLnBrk="1" fontAlgn="auto" hangingPunct="1">
                <a:lnSpc>
                  <a:spcPts val="2160"/>
                </a:lnSpc>
                <a:spcBef>
                  <a:spcPts val="0"/>
                </a:spcBef>
                <a:spcAft>
                  <a:spcPts val="1200"/>
                </a:spcAft>
                <a:defRPr/>
              </a:pPr>
              <a:r>
                <a:rPr lang="en-US" b="1" kern="0">
                  <a:latin typeface="+mn-lt"/>
                </a:rPr>
                <a:t>Motivation equation</a:t>
              </a:r>
              <a:r>
                <a:rPr lang="en-US" kern="0">
                  <a:latin typeface="+mn-lt"/>
                </a:rPr>
                <a:t> – what is the 'formula' to inspire a move away from Shadow IT? </a:t>
              </a:r>
              <a:endParaRPr lang="en-US" kern="0">
                <a:latin typeface="+mn-lt"/>
                <a:cs typeface="Segoe UI"/>
              </a:endParaRPr>
            </a:p>
          </p:txBody>
        </p:sp>
        <p:sp>
          <p:nvSpPr>
            <p:cNvPr id="24" name="Rectangle 23">
              <a:extLst>
                <a:ext uri="{FF2B5EF4-FFF2-40B4-BE49-F238E27FC236}">
                  <a16:creationId xmlns:a16="http://schemas.microsoft.com/office/drawing/2014/main" id="{3B7980DE-0F6E-9045-A43F-4AEF7346151B}"/>
                </a:ext>
              </a:extLst>
            </p:cNvPr>
            <p:cNvSpPr/>
            <p:nvPr/>
          </p:nvSpPr>
          <p:spPr>
            <a:xfrm>
              <a:off x="13104983" y="1775358"/>
              <a:ext cx="1580881" cy="646331"/>
            </a:xfrm>
            <a:prstGeom prst="rect">
              <a:avLst/>
            </a:prstGeom>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chemeClr val="accent1"/>
                  </a:solidFill>
                  <a:effectLst/>
                  <a:uLnTx/>
                  <a:uFillTx/>
                  <a:latin typeface="+mn-lt"/>
                </a:rPr>
                <a:t>People</a:t>
              </a:r>
            </a:p>
          </p:txBody>
        </p:sp>
      </p:grpSp>
      <p:grpSp>
        <p:nvGrpSpPr>
          <p:cNvPr id="25" name="Group 24">
            <a:extLst>
              <a:ext uri="{FF2B5EF4-FFF2-40B4-BE49-F238E27FC236}">
                <a16:creationId xmlns:a16="http://schemas.microsoft.com/office/drawing/2014/main" id="{D3E9F72D-8615-DB47-839F-DF90F9944DD6}"/>
              </a:ext>
            </a:extLst>
          </p:cNvPr>
          <p:cNvGrpSpPr/>
          <p:nvPr/>
        </p:nvGrpSpPr>
        <p:grpSpPr>
          <a:xfrm>
            <a:off x="6547178" y="1262170"/>
            <a:ext cx="4929554" cy="5246914"/>
            <a:chOff x="17702893" y="3027371"/>
            <a:chExt cx="4593771" cy="5246914"/>
          </a:xfrm>
        </p:grpSpPr>
        <p:sp>
          <p:nvSpPr>
            <p:cNvPr id="26" name="Rectangle: Rounded Corners 215">
              <a:extLst>
                <a:ext uri="{FF2B5EF4-FFF2-40B4-BE49-F238E27FC236}">
                  <a16:creationId xmlns:a16="http://schemas.microsoft.com/office/drawing/2014/main" id="{B641E819-2C82-4843-BA70-16B7567B9F7C}"/>
                </a:ext>
              </a:extLst>
            </p:cNvPr>
            <p:cNvSpPr/>
            <p:nvPr/>
          </p:nvSpPr>
          <p:spPr>
            <a:xfrm>
              <a:off x="17702893" y="3027371"/>
              <a:ext cx="4593771" cy="5246914"/>
            </a:xfrm>
            <a:prstGeom prst="roundRect">
              <a:avLst>
                <a:gd name="adj" fmla="val 4345"/>
              </a:avLst>
            </a:prstGeom>
            <a:solidFill>
              <a:srgbClr val="FFFFFF"/>
            </a:solidFill>
            <a:ln w="19050" cap="rnd" cmpd="sng" algn="ctr">
              <a:noFill/>
              <a:prstDash val="solid"/>
            </a:ln>
            <a:effectLst>
              <a:outerShdw blurRad="482600" dist="165100" dir="5400000" algn="t" rotWithShape="0">
                <a:srgbClr val="272E3A">
                  <a:lumMod val="90000"/>
                  <a:lumOff val="10000"/>
                  <a:alpha val="18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Light"/>
                <a:ea typeface="+mn-ea"/>
                <a:cs typeface="+mn-cs"/>
              </a:endParaRPr>
            </a:p>
          </p:txBody>
        </p:sp>
        <p:sp>
          <p:nvSpPr>
            <p:cNvPr id="27" name="TextBox 26">
              <a:extLst>
                <a:ext uri="{FF2B5EF4-FFF2-40B4-BE49-F238E27FC236}">
                  <a16:creationId xmlns:a16="http://schemas.microsoft.com/office/drawing/2014/main" id="{96AF0613-7064-F94A-924A-CA0AB5C03C15}"/>
                </a:ext>
              </a:extLst>
            </p:cNvPr>
            <p:cNvSpPr txBox="1"/>
            <p:nvPr/>
          </p:nvSpPr>
          <p:spPr>
            <a:xfrm>
              <a:off x="18192750" y="4310802"/>
              <a:ext cx="3634428" cy="3074881"/>
            </a:xfrm>
            <a:prstGeom prst="rect">
              <a:avLst/>
            </a:prstGeom>
            <a:noFill/>
          </p:spPr>
          <p:txBody>
            <a:bodyPr wrap="square" rtlCol="0">
              <a:spAutoFit/>
            </a:bodyPr>
            <a:lstStyle/>
            <a:p>
              <a:pPr lvl="0" defTabSz="457200" eaLnBrk="1" fontAlgn="auto" hangingPunct="1">
                <a:lnSpc>
                  <a:spcPts val="2160"/>
                </a:lnSpc>
                <a:spcBef>
                  <a:spcPts val="0"/>
                </a:spcBef>
                <a:spcAft>
                  <a:spcPts val="1200"/>
                </a:spcAft>
                <a:defRPr/>
              </a:pPr>
              <a:r>
                <a:rPr lang="en-US" b="1" kern="0">
                  <a:solidFill>
                    <a:srgbClr val="000000"/>
                  </a:solidFill>
                  <a:latin typeface="Segoe UI"/>
                </a:rPr>
                <a:t>Simplicity</a:t>
              </a:r>
              <a:r>
                <a:rPr lang="en-US" kern="0">
                  <a:solidFill>
                    <a:srgbClr val="000000"/>
                  </a:solidFill>
                  <a:latin typeface="Segoe UI"/>
                </a:rPr>
                <a:t> – KISSS OFF = Keep It Sufficiently Simple for the Security Officer From the Future </a:t>
              </a:r>
            </a:p>
            <a:p>
              <a:pPr lvl="0" defTabSz="457200" eaLnBrk="1" fontAlgn="auto" hangingPunct="1">
                <a:lnSpc>
                  <a:spcPts val="2160"/>
                </a:lnSpc>
                <a:spcBef>
                  <a:spcPts val="0"/>
                </a:spcBef>
                <a:spcAft>
                  <a:spcPts val="1200"/>
                </a:spcAft>
                <a:defRPr/>
              </a:pPr>
              <a:r>
                <a:rPr lang="en-US" b="1" kern="0">
                  <a:solidFill>
                    <a:srgbClr val="000000"/>
                  </a:solidFill>
                  <a:latin typeface="Segoe UI"/>
                </a:rPr>
                <a:t>Security</a:t>
              </a:r>
              <a:r>
                <a:rPr lang="en-US" kern="0">
                  <a:solidFill>
                    <a:srgbClr val="000000"/>
                  </a:solidFill>
                  <a:latin typeface="Segoe UI"/>
                </a:rPr>
                <a:t> – is job one, unless it costs too much </a:t>
              </a:r>
            </a:p>
            <a:p>
              <a:pPr lvl="0" defTabSz="457200" eaLnBrk="1" fontAlgn="auto" hangingPunct="1">
                <a:lnSpc>
                  <a:spcPts val="2160"/>
                </a:lnSpc>
                <a:spcBef>
                  <a:spcPts val="0"/>
                </a:spcBef>
                <a:spcAft>
                  <a:spcPts val="1200"/>
                </a:spcAft>
                <a:defRPr/>
              </a:pPr>
              <a:r>
                <a:rPr lang="en-US" b="1" kern="0">
                  <a:solidFill>
                    <a:srgbClr val="000000"/>
                  </a:solidFill>
                  <a:latin typeface="Segoe UI"/>
                </a:rPr>
                <a:t>Standards</a:t>
              </a:r>
              <a:r>
                <a:rPr lang="en-US" kern="0">
                  <a:solidFill>
                    <a:srgbClr val="000000"/>
                  </a:solidFill>
                  <a:latin typeface="Segoe UI"/>
                </a:rPr>
                <a:t> – yes, we have them. </a:t>
              </a:r>
            </a:p>
            <a:p>
              <a:pPr lvl="0" defTabSz="457200" eaLnBrk="1" fontAlgn="auto" hangingPunct="1">
                <a:lnSpc>
                  <a:spcPts val="2160"/>
                </a:lnSpc>
                <a:spcBef>
                  <a:spcPts val="0"/>
                </a:spcBef>
                <a:spcAft>
                  <a:spcPts val="1200"/>
                </a:spcAft>
                <a:defRPr/>
              </a:pPr>
              <a:r>
                <a:rPr lang="en-US" b="1" kern="0">
                  <a:solidFill>
                    <a:srgbClr val="000000"/>
                  </a:solidFill>
                  <a:latin typeface="Segoe UI"/>
                </a:rPr>
                <a:t>Devices</a:t>
              </a:r>
              <a:r>
                <a:rPr lang="en-US" kern="0">
                  <a:solidFill>
                    <a:srgbClr val="000000"/>
                  </a:solidFill>
                  <a:latin typeface="Segoe UI"/>
                </a:rPr>
                <a:t> – sharing, managing, deploying at scale, personal vs work, MDM refusal, regulations </a:t>
              </a:r>
            </a:p>
          </p:txBody>
        </p:sp>
        <p:sp>
          <p:nvSpPr>
            <p:cNvPr id="29" name="Rectangle 28">
              <a:extLst>
                <a:ext uri="{FF2B5EF4-FFF2-40B4-BE49-F238E27FC236}">
                  <a16:creationId xmlns:a16="http://schemas.microsoft.com/office/drawing/2014/main" id="{1E95A89D-5359-A14D-A63D-B800BF55D9FE}"/>
                </a:ext>
              </a:extLst>
            </p:cNvPr>
            <p:cNvSpPr/>
            <p:nvPr/>
          </p:nvSpPr>
          <p:spPr>
            <a:xfrm>
              <a:off x="18161904" y="3434853"/>
              <a:ext cx="2157963" cy="646331"/>
            </a:xfrm>
            <a:prstGeom prst="rect">
              <a:avLst/>
            </a:prstGeom>
          </p:spPr>
          <p:txBody>
            <a:bodyPr wrap="none">
              <a:spAutoFit/>
            </a:bodyPr>
            <a:lstStyle/>
            <a:p>
              <a:pPr lvl="0" algn="ctr" defTabSz="457200" eaLnBrk="1" fontAlgn="auto" hangingPunct="1">
                <a:spcBef>
                  <a:spcPts val="0"/>
                </a:spcBef>
                <a:spcAft>
                  <a:spcPts val="0"/>
                </a:spcAft>
                <a:defRPr/>
              </a:pPr>
              <a:r>
                <a:rPr lang="en-US" sz="3600" kern="0">
                  <a:solidFill>
                    <a:srgbClr val="0078D4"/>
                  </a:solidFill>
                  <a:latin typeface="Segoe UI"/>
                </a:rPr>
                <a:t>Processes</a:t>
              </a:r>
            </a:p>
          </p:txBody>
        </p:sp>
      </p:grpSp>
      <p:sp>
        <p:nvSpPr>
          <p:cNvPr id="5" name="Title 4">
            <a:extLst>
              <a:ext uri="{FF2B5EF4-FFF2-40B4-BE49-F238E27FC236}">
                <a16:creationId xmlns:a16="http://schemas.microsoft.com/office/drawing/2014/main" id="{6A87C593-212F-B849-AE54-1A3BD0D2DBAF}"/>
              </a:ext>
            </a:extLst>
          </p:cNvPr>
          <p:cNvSpPr>
            <a:spLocks noGrp="1"/>
          </p:cNvSpPr>
          <p:nvPr>
            <p:ph type="title"/>
          </p:nvPr>
        </p:nvSpPr>
        <p:spPr/>
        <p:txBody>
          <a:bodyPr/>
          <a:lstStyle/>
          <a:p>
            <a:r>
              <a:rPr lang="en-US"/>
              <a:t>Opportunities</a:t>
            </a:r>
          </a:p>
        </p:txBody>
      </p:sp>
      <p:grpSp>
        <p:nvGrpSpPr>
          <p:cNvPr id="6" name="Group 5">
            <a:extLst>
              <a:ext uri="{FF2B5EF4-FFF2-40B4-BE49-F238E27FC236}">
                <a16:creationId xmlns:a16="http://schemas.microsoft.com/office/drawing/2014/main" id="{F58AAC67-6CC0-C04D-8393-9CFF3C476B42}"/>
              </a:ext>
            </a:extLst>
          </p:cNvPr>
          <p:cNvGrpSpPr/>
          <p:nvPr/>
        </p:nvGrpSpPr>
        <p:grpSpPr>
          <a:xfrm>
            <a:off x="3946752" y="1461846"/>
            <a:ext cx="7170097" cy="958269"/>
            <a:chOff x="3946752" y="1461846"/>
            <a:chExt cx="7170097" cy="958269"/>
          </a:xfrm>
        </p:grpSpPr>
        <p:pic>
          <p:nvPicPr>
            <p:cNvPr id="30" name="Picture 29">
              <a:extLst>
                <a:ext uri="{FF2B5EF4-FFF2-40B4-BE49-F238E27FC236}">
                  <a16:creationId xmlns:a16="http://schemas.microsoft.com/office/drawing/2014/main" id="{3F4893EC-5585-F146-BE02-75D1AD4D7CCF}"/>
                </a:ext>
              </a:extLst>
            </p:cNvPr>
            <p:cNvPicPr>
              <a:picLocks noChangeAspect="1"/>
            </p:cNvPicPr>
            <p:nvPr/>
          </p:nvPicPr>
          <p:blipFill>
            <a:blip r:embed="rId3"/>
            <a:stretch>
              <a:fillRect/>
            </a:stretch>
          </p:blipFill>
          <p:spPr>
            <a:xfrm>
              <a:off x="3946752" y="1461846"/>
              <a:ext cx="958269" cy="958269"/>
            </a:xfrm>
            <a:prstGeom prst="rect">
              <a:avLst/>
            </a:prstGeom>
          </p:spPr>
        </p:pic>
        <p:pic>
          <p:nvPicPr>
            <p:cNvPr id="31" name="Picture 30">
              <a:extLst>
                <a:ext uri="{FF2B5EF4-FFF2-40B4-BE49-F238E27FC236}">
                  <a16:creationId xmlns:a16="http://schemas.microsoft.com/office/drawing/2014/main" id="{1069E40E-2576-7242-9D97-F30C2F62960C}"/>
                </a:ext>
              </a:extLst>
            </p:cNvPr>
            <p:cNvPicPr>
              <a:picLocks noChangeAspect="1"/>
            </p:cNvPicPr>
            <p:nvPr/>
          </p:nvPicPr>
          <p:blipFill>
            <a:blip r:embed="rId4"/>
            <a:stretch>
              <a:fillRect/>
            </a:stretch>
          </p:blipFill>
          <p:spPr>
            <a:xfrm>
              <a:off x="10462338" y="1576630"/>
              <a:ext cx="654511" cy="654511"/>
            </a:xfrm>
            <a:prstGeom prst="rect">
              <a:avLst/>
            </a:prstGeom>
          </p:spPr>
        </p:pic>
      </p:grpSp>
    </p:spTree>
    <p:extLst>
      <p:ext uri="{BB962C8B-B14F-4D97-AF65-F5344CB8AC3E}">
        <p14:creationId xmlns:p14="http://schemas.microsoft.com/office/powerpoint/2010/main" val="173481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5">
            <a:extLst>
              <a:ext uri="{FF2B5EF4-FFF2-40B4-BE49-F238E27FC236}">
                <a16:creationId xmlns:a16="http://schemas.microsoft.com/office/drawing/2014/main" id="{933E90BF-8E37-8E48-BB20-12A4AAFD7B80}"/>
              </a:ext>
            </a:extLst>
          </p:cNvPr>
          <p:cNvSpPr txBox="1">
            <a:spLocks/>
          </p:cNvSpPr>
          <p:nvPr/>
        </p:nvSpPr>
        <p:spPr>
          <a:xfrm>
            <a:off x="5073655" y="2499813"/>
            <a:ext cx="6400795" cy="2499146"/>
          </a:xfrm>
          <a:prstGeom prst="rect">
            <a:avLst/>
          </a:prstGeom>
          <a:solidFill>
            <a:schemeClr val="bg1">
              <a:lumMod val="95000"/>
            </a:schemeClr>
          </a:solidFill>
        </p:spPr>
        <p:txBody>
          <a:bodyPr vert="horz" wrap="square" lIns="1188720" tIns="274320" rIns="274320" bIns="27432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sz="2000" b="1">
                <a:solidFill>
                  <a:schemeClr val="tx1"/>
                </a:solidFill>
              </a:rPr>
              <a:t>Moving the needle</a:t>
            </a:r>
          </a:p>
          <a:p>
            <a:pPr>
              <a:spcAft>
                <a:spcPts val="1200"/>
              </a:spcAft>
            </a:pPr>
            <a:r>
              <a:rPr lang="en-US">
                <a:solidFill>
                  <a:schemeClr val="tx1"/>
                </a:solidFill>
              </a:rPr>
              <a:t>72% of respondents agree that making sign-in seamless and secure for Firstline Workers will improve their productivity.</a:t>
            </a:r>
          </a:p>
          <a:p>
            <a:pPr>
              <a:spcAft>
                <a:spcPts val="1200"/>
              </a:spcAft>
            </a:pPr>
            <a:r>
              <a:rPr lang="en-US">
                <a:solidFill>
                  <a:schemeClr val="tx1"/>
                </a:solidFill>
              </a:rPr>
              <a:t>25% strongly agree that a simpler sign-in process would help move the needle.</a:t>
            </a:r>
          </a:p>
        </p:txBody>
      </p:sp>
      <p:sp>
        <p:nvSpPr>
          <p:cNvPr id="6" name="Title 5">
            <a:extLst>
              <a:ext uri="{FF2B5EF4-FFF2-40B4-BE49-F238E27FC236}">
                <a16:creationId xmlns:a16="http://schemas.microsoft.com/office/drawing/2014/main" id="{3EBF8287-2130-3345-BEAB-6CBD03F7CAC1}"/>
              </a:ext>
            </a:extLst>
          </p:cNvPr>
          <p:cNvSpPr>
            <a:spLocks noGrp="1"/>
          </p:cNvSpPr>
          <p:nvPr>
            <p:ph type="title"/>
          </p:nvPr>
        </p:nvSpPr>
        <p:spPr/>
        <p:txBody>
          <a:bodyPr/>
          <a:lstStyle/>
          <a:p>
            <a:r>
              <a:rPr lang="en-US"/>
              <a:t>Tension between security and simplicity</a:t>
            </a:r>
          </a:p>
        </p:txBody>
      </p:sp>
      <p:grpSp>
        <p:nvGrpSpPr>
          <p:cNvPr id="18" name="Group 17">
            <a:extLst>
              <a:ext uri="{FF2B5EF4-FFF2-40B4-BE49-F238E27FC236}">
                <a16:creationId xmlns:a16="http://schemas.microsoft.com/office/drawing/2014/main" id="{CCD173D3-C874-E645-8074-8E84359AC3DA}"/>
              </a:ext>
            </a:extLst>
          </p:cNvPr>
          <p:cNvGrpSpPr/>
          <p:nvPr/>
        </p:nvGrpSpPr>
        <p:grpSpPr>
          <a:xfrm>
            <a:off x="361514" y="1211746"/>
            <a:ext cx="5189054" cy="5189054"/>
            <a:chOff x="361514" y="1211746"/>
            <a:chExt cx="8639044" cy="8639044"/>
          </a:xfrm>
        </p:grpSpPr>
        <p:graphicFrame>
          <p:nvGraphicFramePr>
            <p:cNvPr id="13" name="2D Pie Chart">
              <a:extLst>
                <a:ext uri="{FF2B5EF4-FFF2-40B4-BE49-F238E27FC236}">
                  <a16:creationId xmlns:a16="http://schemas.microsoft.com/office/drawing/2014/main" id="{3025466F-92FB-9A43-BCF4-70702B0F429D}"/>
                </a:ext>
              </a:extLst>
            </p:cNvPr>
            <p:cNvGraphicFramePr/>
            <p:nvPr/>
          </p:nvGraphicFramePr>
          <p:xfrm>
            <a:off x="361514" y="1211746"/>
            <a:ext cx="8639044" cy="8639044"/>
          </p:xfrm>
          <a:graphic>
            <a:graphicData uri="http://schemas.openxmlformats.org/drawingml/2006/chart">
              <c:chart xmlns:c="http://schemas.openxmlformats.org/drawingml/2006/chart" xmlns:r="http://schemas.openxmlformats.org/officeDocument/2006/relationships" r:id="rId3"/>
            </a:graphicData>
          </a:graphic>
        </p:graphicFrame>
        <p:sp>
          <p:nvSpPr>
            <p:cNvPr id="14" name="Circle">
              <a:extLst>
                <a:ext uri="{FF2B5EF4-FFF2-40B4-BE49-F238E27FC236}">
                  <a16:creationId xmlns:a16="http://schemas.microsoft.com/office/drawing/2014/main" id="{609856B8-BC40-CB45-8C7E-930062EE44B5}"/>
                </a:ext>
              </a:extLst>
            </p:cNvPr>
            <p:cNvSpPr/>
            <p:nvPr/>
          </p:nvSpPr>
          <p:spPr>
            <a:xfrm>
              <a:off x="789150" y="1659224"/>
              <a:ext cx="7747001" cy="7747001"/>
            </a:xfrm>
            <a:prstGeom prst="ellipse">
              <a:avLst/>
            </a:prstGeom>
            <a:solidFill>
              <a:srgbClr val="262E3A"/>
            </a:solidFill>
            <a:ln w="12700">
              <a:miter lim="400000"/>
            </a:ln>
          </p:spPr>
          <p:txBody>
            <a:bodyPr lIns="45719" rIns="45719" anchor="ctr"/>
            <a:lstStyle/>
            <a:p>
              <a:pPr marL="0" marR="0" lvl="0" indent="0" defTabSz="1492300" eaLnBrk="1" fontAlgn="auto" latinLnBrk="0" hangingPunct="1">
                <a:lnSpc>
                  <a:spcPct val="100000"/>
                </a:lnSpc>
                <a:spcBef>
                  <a:spcPts val="0"/>
                </a:spcBef>
                <a:spcAft>
                  <a:spcPts val="0"/>
                </a:spcAft>
                <a:buClrTx/>
                <a:buSzTx/>
                <a:buFontTx/>
                <a:buNone/>
                <a:tabLst/>
                <a:defRPr sz="2900" b="0">
                  <a:latin typeface="Calibri"/>
                  <a:ea typeface="Calibri"/>
                  <a:cs typeface="Calibri"/>
                  <a:sym typeface="Calibri"/>
                </a:defRPr>
              </a:pPr>
              <a:endParaRPr kumimoji="0" sz="2900" b="0" i="0" u="none" strike="noStrike" kern="0" cap="none" spc="0" normalizeH="0" baseline="0" noProof="0">
                <a:ln>
                  <a:noFill/>
                </a:ln>
                <a:solidFill>
                  <a:srgbClr val="272E3A"/>
                </a:solidFill>
                <a:effectLst/>
                <a:uLnTx/>
                <a:uFillTx/>
                <a:latin typeface="Calibri"/>
                <a:ea typeface="Calibri"/>
                <a:cs typeface="Calibri"/>
                <a:sym typeface="Calibri"/>
              </a:endParaRPr>
            </a:p>
          </p:txBody>
        </p:sp>
        <p:sp>
          <p:nvSpPr>
            <p:cNvPr id="15" name="Yellow…">
              <a:extLst>
                <a:ext uri="{FF2B5EF4-FFF2-40B4-BE49-F238E27FC236}">
                  <a16:creationId xmlns:a16="http://schemas.microsoft.com/office/drawing/2014/main" id="{5A20FE72-1BD1-7644-A3EF-16224669EBB1}"/>
                </a:ext>
              </a:extLst>
            </p:cNvPr>
            <p:cNvSpPr txBox="1"/>
            <p:nvPr/>
          </p:nvSpPr>
          <p:spPr>
            <a:xfrm>
              <a:off x="1559257" y="4301946"/>
              <a:ext cx="2460610" cy="210085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defTabSz="457200" eaLnBrk="1" fontAlgn="auto" hangingPunct="1">
                <a:spcBef>
                  <a:spcPts val="0"/>
                </a:spcBef>
                <a:spcAft>
                  <a:spcPts val="0"/>
                </a:spcAft>
                <a:defRPr sz="6400">
                  <a:solidFill>
                    <a:srgbClr val="F6FAFF"/>
                  </a:solidFill>
                  <a:latin typeface="Aileron"/>
                  <a:ea typeface="Aileron"/>
                  <a:cs typeface="Aileron"/>
                  <a:sym typeface="Aileron"/>
                </a:defRPr>
              </a:pPr>
              <a:r>
                <a:rPr lang="en-US" sz="6400">
                  <a:solidFill>
                    <a:schemeClr val="accent1"/>
                  </a:solidFill>
                  <a:latin typeface="Segoe UI Light" panose="020B0502040204020203" pitchFamily="34" charset="0"/>
                  <a:ea typeface="Aileron"/>
                  <a:cs typeface="Segoe UI Light" panose="020B0502040204020203" pitchFamily="34" charset="0"/>
                  <a:sym typeface="Aileron"/>
                </a:rPr>
                <a:t>72</a:t>
              </a:r>
              <a:r>
                <a:rPr sz="6400">
                  <a:solidFill>
                    <a:schemeClr val="accent1"/>
                  </a:solidFill>
                  <a:latin typeface="Segoe UI Light" panose="020B0502040204020203" pitchFamily="34" charset="0"/>
                  <a:ea typeface="Aileron"/>
                  <a:cs typeface="Segoe UI Light" panose="020B0502040204020203" pitchFamily="34" charset="0"/>
                  <a:sym typeface="Aileron"/>
                </a:rPr>
                <a:t>%</a:t>
              </a:r>
            </a:p>
            <a:p>
              <a:pPr defTabSz="457200" eaLnBrk="1" fontAlgn="auto" hangingPunct="1">
                <a:spcBef>
                  <a:spcPts val="0"/>
                </a:spcBef>
                <a:spcAft>
                  <a:spcPts val="0"/>
                </a:spcAft>
                <a:defRPr sz="1800">
                  <a:solidFill>
                    <a:srgbClr val="F6FAFF"/>
                  </a:solidFill>
                  <a:latin typeface="Aileron"/>
                  <a:ea typeface="Aileron"/>
                  <a:cs typeface="Aileron"/>
                  <a:sym typeface="Aileron"/>
                </a:defRPr>
              </a:pPr>
              <a:r>
                <a:rPr lang="en-US">
                  <a:solidFill>
                    <a:schemeClr val="accent1"/>
                  </a:solidFill>
                  <a:latin typeface="Segoe UI Light" panose="020B0502040204020203" pitchFamily="34" charset="0"/>
                  <a:ea typeface="Aileron"/>
                  <a:cs typeface="Segoe UI Light" panose="020B0502040204020203" pitchFamily="34" charset="0"/>
                  <a:sym typeface="Aileron"/>
                </a:rPr>
                <a:t>Agree</a:t>
              </a:r>
              <a:endParaRPr>
                <a:solidFill>
                  <a:schemeClr val="accent1"/>
                </a:solidFill>
                <a:latin typeface="Segoe UI Light" panose="020B0502040204020203" pitchFamily="34" charset="0"/>
                <a:ea typeface="Aileron"/>
                <a:cs typeface="Segoe UI Light" panose="020B0502040204020203" pitchFamily="34" charset="0"/>
                <a:sym typeface="Aileron"/>
              </a:endParaRPr>
            </a:p>
          </p:txBody>
        </p:sp>
        <p:sp>
          <p:nvSpPr>
            <p:cNvPr id="16" name="Black…">
              <a:extLst>
                <a:ext uri="{FF2B5EF4-FFF2-40B4-BE49-F238E27FC236}">
                  <a16:creationId xmlns:a16="http://schemas.microsoft.com/office/drawing/2014/main" id="{D64FE1D1-9429-F646-BFDB-B8F72496ED5E}"/>
                </a:ext>
              </a:extLst>
            </p:cNvPr>
            <p:cNvSpPr txBox="1"/>
            <p:nvPr/>
          </p:nvSpPr>
          <p:spPr>
            <a:xfrm>
              <a:off x="5341126" y="4301946"/>
              <a:ext cx="2481960" cy="210085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defTabSz="457200" eaLnBrk="1" fontAlgn="auto" hangingPunct="1">
                <a:spcBef>
                  <a:spcPts val="0"/>
                </a:spcBef>
                <a:spcAft>
                  <a:spcPts val="0"/>
                </a:spcAft>
                <a:defRPr sz="6400">
                  <a:solidFill>
                    <a:srgbClr val="F6FAFF"/>
                  </a:solidFill>
                  <a:latin typeface="Aileron"/>
                  <a:ea typeface="Aileron"/>
                  <a:cs typeface="Aileron"/>
                  <a:sym typeface="Aileron"/>
                </a:defRPr>
              </a:pPr>
              <a:r>
                <a:rPr lang="en-US" sz="6400">
                  <a:solidFill>
                    <a:srgbClr val="FFFFFF"/>
                  </a:solidFill>
                  <a:latin typeface="Segoe UI Light" panose="020B0502040204020203" pitchFamily="34" charset="0"/>
                  <a:ea typeface="Aileron"/>
                  <a:cs typeface="Segoe UI Light" panose="020B0502040204020203" pitchFamily="34" charset="0"/>
                  <a:sym typeface="Aileron"/>
                </a:rPr>
                <a:t>25</a:t>
              </a:r>
              <a:r>
                <a:rPr sz="6400">
                  <a:solidFill>
                    <a:srgbClr val="FFFFFF"/>
                  </a:solidFill>
                  <a:latin typeface="Segoe UI Light" panose="020B0502040204020203" pitchFamily="34" charset="0"/>
                  <a:ea typeface="Aileron"/>
                  <a:cs typeface="Segoe UI Light" panose="020B0502040204020203" pitchFamily="34" charset="0"/>
                  <a:sym typeface="Aileron"/>
                </a:rPr>
                <a:t>%</a:t>
              </a:r>
            </a:p>
            <a:p>
              <a:pPr defTabSz="457200" eaLnBrk="1" fontAlgn="auto" hangingPunct="1">
                <a:spcBef>
                  <a:spcPts val="0"/>
                </a:spcBef>
                <a:spcAft>
                  <a:spcPts val="0"/>
                </a:spcAft>
                <a:defRPr sz="1800">
                  <a:solidFill>
                    <a:srgbClr val="F6FAFF"/>
                  </a:solidFill>
                  <a:latin typeface="Aileron"/>
                  <a:ea typeface="Aileron"/>
                  <a:cs typeface="Aileron"/>
                  <a:sym typeface="Aileron"/>
                </a:defRPr>
              </a:pPr>
              <a:r>
                <a:rPr lang="en-US">
                  <a:solidFill>
                    <a:srgbClr val="FFFFFF"/>
                  </a:solidFill>
                  <a:latin typeface="Segoe UI Light" panose="020B0502040204020203" pitchFamily="34" charset="0"/>
                  <a:ea typeface="Aileron"/>
                  <a:cs typeface="Segoe UI Light" panose="020B0502040204020203" pitchFamily="34" charset="0"/>
                  <a:sym typeface="Aileron"/>
                </a:rPr>
                <a:t>Strongly agree</a:t>
              </a:r>
              <a:endParaRPr>
                <a:solidFill>
                  <a:srgbClr val="FFFFFF"/>
                </a:solidFill>
                <a:latin typeface="Segoe UI Light" panose="020B0502040204020203" pitchFamily="34" charset="0"/>
                <a:ea typeface="Aileron"/>
                <a:cs typeface="Segoe UI Light" panose="020B0502040204020203" pitchFamily="34" charset="0"/>
                <a:sym typeface="Aileron"/>
              </a:endParaRPr>
            </a:p>
          </p:txBody>
        </p:sp>
        <p:sp>
          <p:nvSpPr>
            <p:cNvPr id="17" name="Line">
              <a:extLst>
                <a:ext uri="{FF2B5EF4-FFF2-40B4-BE49-F238E27FC236}">
                  <a16:creationId xmlns:a16="http://schemas.microsoft.com/office/drawing/2014/main" id="{FD0DD774-DF3D-0646-9F1E-6350CAB0AEA2}"/>
                </a:ext>
              </a:extLst>
            </p:cNvPr>
            <p:cNvSpPr/>
            <p:nvPr/>
          </p:nvSpPr>
          <p:spPr>
            <a:xfrm flipV="1">
              <a:off x="4647662" y="4301944"/>
              <a:ext cx="3103" cy="2310222"/>
            </a:xfrm>
            <a:prstGeom prst="line">
              <a:avLst/>
            </a:prstGeom>
            <a:ln w="12700" cap="sq">
              <a:solidFill>
                <a:schemeClr val="bg2"/>
              </a:solidFill>
              <a:prstDash val="solid"/>
              <a:miter lim="400000"/>
            </a:ln>
          </p:spPr>
          <p:txBody>
            <a:bodyPr lIns="0" tIns="0" rIns="0" bIns="0" anchor="ctr"/>
            <a:lstStyle/>
            <a:p>
              <a:pPr defTabSz="457200" eaLnBrk="1" fontAlgn="auto" hangingPunct="1">
                <a:spcBef>
                  <a:spcPts val="0"/>
                </a:spcBef>
                <a:spcAft>
                  <a:spcPts val="0"/>
                </a:spcAft>
                <a:defRPr sz="3200" b="0">
                  <a:solidFill>
                    <a:srgbClr val="FFFFFF"/>
                  </a:solidFill>
                  <a:latin typeface="+mn-lt"/>
                  <a:ea typeface="+mn-ea"/>
                  <a:cs typeface="+mn-cs"/>
                  <a:sym typeface="Helvetica Neue Medium"/>
                </a:defRPr>
              </a:pPr>
              <a:endParaRPr sz="3200">
                <a:solidFill>
                  <a:srgbClr val="FFFFFF"/>
                </a:solidFill>
                <a:latin typeface="Open Sans Light"/>
                <a:sym typeface="Helvetica Neue Medium"/>
              </a:endParaRPr>
            </a:p>
          </p:txBody>
        </p:sp>
      </p:grpSp>
      <p:sp>
        <p:nvSpPr>
          <p:cNvPr id="2" name="Rectangle 1">
            <a:extLst>
              <a:ext uri="{FF2B5EF4-FFF2-40B4-BE49-F238E27FC236}">
                <a16:creationId xmlns:a16="http://schemas.microsoft.com/office/drawing/2014/main" id="{CA284639-930A-4D4C-9426-BF62554CC435}"/>
              </a:ext>
            </a:extLst>
          </p:cNvPr>
          <p:cNvSpPr/>
          <p:nvPr/>
        </p:nvSpPr>
        <p:spPr>
          <a:xfrm>
            <a:off x="8168847" y="6581001"/>
            <a:ext cx="4023153" cy="276999"/>
          </a:xfrm>
          <a:prstGeom prst="rect">
            <a:avLst/>
          </a:prstGeom>
        </p:spPr>
        <p:txBody>
          <a:bodyPr wrap="none">
            <a:spAutoFit/>
          </a:bodyPr>
          <a:lstStyle/>
          <a:p>
            <a:pPr marL="0" marR="0">
              <a:spcBef>
                <a:spcPts val="0"/>
              </a:spcBef>
              <a:spcAft>
                <a:spcPts val="0"/>
              </a:spcAft>
            </a:pPr>
            <a:r>
              <a:rPr lang="en-US" sz="1200" i="1">
                <a:latin typeface="+mn-lt"/>
                <a:cs typeface="Segoe UI Semilight" panose="020B0402040204020203" pitchFamily="34" charset="0"/>
              </a:rPr>
              <a:t>Source: Microsoft February 2020 research study with Pulse</a:t>
            </a:r>
          </a:p>
        </p:txBody>
      </p:sp>
    </p:spTree>
    <p:extLst>
      <p:ext uri="{BB962C8B-B14F-4D97-AF65-F5344CB8AC3E}">
        <p14:creationId xmlns:p14="http://schemas.microsoft.com/office/powerpoint/2010/main" val="298175473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553998"/>
          </a:xfrm>
        </p:spPr>
        <p:txBody>
          <a:bodyPr/>
          <a:lstStyle/>
          <a:p>
            <a:r>
              <a:rPr lang="en-US"/>
              <a:t>Objectives</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76058" y="2309812"/>
            <a:ext cx="7150416" cy="1912318"/>
          </a:xfrm>
        </p:spPr>
        <p:txBody>
          <a:bodyPr/>
          <a:lstStyle/>
          <a:p>
            <a:pPr marL="514350" indent="-514350">
              <a:buFont typeface="+mj-lt"/>
              <a:buAutoNum type="arabicPeriod"/>
            </a:pPr>
            <a:r>
              <a:rPr lang="en-US">
                <a:cs typeface="Segoe UI"/>
              </a:rPr>
              <a:t>Learn how identity empowers Firstline Workers productivity and controls</a:t>
            </a:r>
          </a:p>
          <a:p>
            <a:pPr marL="514350" indent="-514350">
              <a:buFont typeface="+mj-lt"/>
              <a:buAutoNum type="arabicPeriod"/>
            </a:pPr>
            <a:r>
              <a:rPr lang="en-US">
                <a:cs typeface="Segoe UI"/>
              </a:rPr>
              <a:t>Demo how to manage Firstline Workers with Azure Active Directory</a:t>
            </a:r>
          </a:p>
        </p:txBody>
      </p:sp>
    </p:spTree>
    <p:extLst>
      <p:ext uri="{BB962C8B-B14F-4D97-AF65-F5344CB8AC3E}">
        <p14:creationId xmlns:p14="http://schemas.microsoft.com/office/powerpoint/2010/main" val="4178565498"/>
      </p:ext>
    </p:extLst>
  </p:cSld>
  <p:clrMapOvr>
    <a:masterClrMapping/>
  </p:clrMapOvr>
  <p:transition advTm="22255">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5656C8-BBB8-6F47-A04E-EAE5DEFD16E4}"/>
              </a:ext>
            </a:extLst>
          </p:cNvPr>
          <p:cNvSpPr/>
          <p:nvPr/>
        </p:nvSpPr>
        <p:spPr bwMode="auto">
          <a:xfrm>
            <a:off x="612774" y="1574800"/>
            <a:ext cx="6327776" cy="4825999"/>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E62084D2-E561-7845-9D1D-D4D3C490C8D4}"/>
              </a:ext>
            </a:extLst>
          </p:cNvPr>
          <p:cNvCxnSpPr>
            <a:cxnSpLocks/>
          </p:cNvCxnSpPr>
          <p:nvPr/>
        </p:nvCxnSpPr>
        <p:spPr>
          <a:xfrm flipH="1">
            <a:off x="0" y="6400799"/>
            <a:ext cx="7105650" cy="0"/>
          </a:xfrm>
          <a:prstGeom prst="line">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691A9F1-36A0-4FDF-8243-F00605B70E20}"/>
              </a:ext>
            </a:extLst>
          </p:cNvPr>
          <p:cNvSpPr txBox="1"/>
          <p:nvPr/>
        </p:nvSpPr>
        <p:spPr>
          <a:xfrm>
            <a:off x="7738316" y="1724681"/>
            <a:ext cx="3738430" cy="3644075"/>
          </a:xfrm>
          <a:prstGeom prst="rect">
            <a:avLst/>
          </a:prstGeom>
          <a:noFill/>
        </p:spPr>
        <p:txBody>
          <a:bodyPr wrap="square" lIns="0" tIns="0" rIns="0" bIns="0" rtlCol="0">
            <a:spAutoFit/>
          </a:bodyPr>
          <a:lstStyle/>
          <a:p>
            <a:pPr lvl="0" algn="ctr" defTabSz="932742" eaLnBrk="1" fontAlgn="auto" hangingPunct="1">
              <a:spcBef>
                <a:spcPct val="20000"/>
              </a:spcBef>
              <a:spcAft>
                <a:spcPts val="1200"/>
              </a:spcAft>
              <a:buSzPct val="90000"/>
              <a:defRPr/>
            </a:pPr>
            <a:r>
              <a:rPr lang="en-US" sz="2000">
                <a:latin typeface="+mn-lt"/>
                <a:cs typeface="Segoe UI Semilight" panose="020B0402040204020203" pitchFamily="34" charset="0"/>
              </a:rPr>
              <a:t>Let’s acknowledge this </a:t>
            </a:r>
            <a:br>
              <a:rPr lang="en-US" sz="2000">
                <a:latin typeface="+mn-lt"/>
                <a:cs typeface="Segoe UI Semilight" panose="020B0402040204020203" pitchFamily="34" charset="0"/>
              </a:rPr>
            </a:br>
            <a:r>
              <a:rPr lang="en-US" sz="2000">
                <a:latin typeface="+mn-lt"/>
                <a:cs typeface="Segoe UI Semilight" panose="020B0402040204020203" pitchFamily="34" charset="0"/>
              </a:rPr>
              <a:t>tension by adopting two context-driven concepts:</a:t>
            </a:r>
            <a:endParaRPr kumimoji="0" lang="en-US" sz="2000" i="0" u="none" strike="noStrike" kern="1200" cap="none" spc="0" normalizeH="0" baseline="0" noProof="0">
              <a:ln>
                <a:noFill/>
              </a:ln>
              <a:gradFill>
                <a:gsLst>
                  <a:gs pos="2917">
                    <a:srgbClr val="000000"/>
                  </a:gs>
                  <a:gs pos="30000">
                    <a:srgbClr val="000000"/>
                  </a:gs>
                </a:gsLst>
                <a:lin ang="5400000" scaled="0"/>
              </a:gradFill>
              <a:effectLst/>
              <a:uLnTx/>
              <a:uFillTx/>
              <a:latin typeface="Segoe UI" panose="020B0502040204020203" pitchFamily="34" charset="0"/>
              <a:cs typeface="Segoe UI" panose="020B0502040204020203" pitchFamily="34" charset="0"/>
            </a:endParaRPr>
          </a:p>
          <a:p>
            <a:pPr lvl="0" algn="ctr" defTabSz="932742" eaLnBrk="1" fontAlgn="auto" hangingPunct="1">
              <a:spcBef>
                <a:spcPct val="20000"/>
              </a:spcBef>
              <a:spcAft>
                <a:spcPts val="600"/>
              </a:spcAft>
              <a:buSzPct val="90000"/>
              <a:defRPr/>
            </a:pPr>
            <a:r>
              <a:rPr lang="en-US" sz="2800" b="1">
                <a:solidFill>
                  <a:schemeClr val="accent1"/>
                </a:solidFill>
                <a:latin typeface="+mn-lt"/>
                <a:cs typeface="Segoe UI Semilight" panose="020B0402040204020203" pitchFamily="34" charset="0"/>
              </a:rPr>
              <a:t>SUFFICIENT SIMPLICITY</a:t>
            </a:r>
          </a:p>
          <a:p>
            <a:pPr lvl="0" algn="ctr" defTabSz="932742" eaLnBrk="1" fontAlgn="auto" hangingPunct="1">
              <a:spcBef>
                <a:spcPct val="20000"/>
              </a:spcBef>
              <a:spcAft>
                <a:spcPts val="600"/>
              </a:spcAft>
              <a:buSzPct val="90000"/>
              <a:defRPr/>
            </a:pPr>
            <a:r>
              <a:rPr lang="en-US" sz="2800" b="1">
                <a:solidFill>
                  <a:schemeClr val="accent1"/>
                </a:solidFill>
                <a:latin typeface="+mn-lt"/>
                <a:cs typeface="Segoe UI Semilight" panose="020B0402040204020203" pitchFamily="34" charset="0"/>
              </a:rPr>
              <a:t>&amp;</a:t>
            </a:r>
          </a:p>
          <a:p>
            <a:pPr lvl="0" algn="ctr" defTabSz="932742" eaLnBrk="1" fontAlgn="auto" hangingPunct="1">
              <a:spcBef>
                <a:spcPct val="20000"/>
              </a:spcBef>
              <a:spcAft>
                <a:spcPts val="600"/>
              </a:spcAft>
              <a:buSzPct val="90000"/>
              <a:defRPr/>
            </a:pPr>
            <a:r>
              <a:rPr lang="en-US" sz="2800" b="1">
                <a:solidFill>
                  <a:schemeClr val="accent1"/>
                </a:solidFill>
                <a:latin typeface="+mn-lt"/>
                <a:cs typeface="Segoe UI Semilight" panose="020B0402040204020203" pitchFamily="34" charset="0"/>
              </a:rPr>
              <a:t>SUFFICIENT </a:t>
            </a:r>
            <a:br>
              <a:rPr lang="en-US" sz="2800" b="1">
                <a:solidFill>
                  <a:schemeClr val="accent1"/>
                </a:solidFill>
                <a:latin typeface="+mn-lt"/>
                <a:cs typeface="Segoe UI Semilight" panose="020B0402040204020203" pitchFamily="34" charset="0"/>
              </a:rPr>
            </a:br>
            <a:r>
              <a:rPr lang="en-US" sz="2800" b="1">
                <a:solidFill>
                  <a:schemeClr val="accent1"/>
                </a:solidFill>
                <a:latin typeface="+mn-lt"/>
                <a:cs typeface="Segoe UI Semilight" panose="020B0402040204020203" pitchFamily="34" charset="0"/>
              </a:rPr>
              <a:t>SECURITY</a:t>
            </a:r>
          </a:p>
        </p:txBody>
      </p:sp>
      <p:sp>
        <p:nvSpPr>
          <p:cNvPr id="7" name="Title 6">
            <a:extLst>
              <a:ext uri="{FF2B5EF4-FFF2-40B4-BE49-F238E27FC236}">
                <a16:creationId xmlns:a16="http://schemas.microsoft.com/office/drawing/2014/main" id="{8DF897C3-694C-E94E-B692-61E308460198}"/>
              </a:ext>
            </a:extLst>
          </p:cNvPr>
          <p:cNvSpPr>
            <a:spLocks noGrp="1"/>
          </p:cNvSpPr>
          <p:nvPr>
            <p:ph type="title"/>
          </p:nvPr>
        </p:nvSpPr>
        <p:spPr/>
        <p:txBody>
          <a:bodyPr/>
          <a:lstStyle/>
          <a:p>
            <a:r>
              <a:rPr lang="en-US"/>
              <a:t>Tension Simple vs. Secure </a:t>
            </a:r>
          </a:p>
        </p:txBody>
      </p:sp>
      <p:cxnSp>
        <p:nvCxnSpPr>
          <p:cNvPr id="12" name="Straight Connector 11">
            <a:extLst>
              <a:ext uri="{FF2B5EF4-FFF2-40B4-BE49-F238E27FC236}">
                <a16:creationId xmlns:a16="http://schemas.microsoft.com/office/drawing/2014/main" id="{7FB620FF-8935-B74D-9A1C-B5B440924DC7}"/>
              </a:ext>
            </a:extLst>
          </p:cNvPr>
          <p:cNvCxnSpPr>
            <a:cxnSpLocks/>
          </p:cNvCxnSpPr>
          <p:nvPr/>
        </p:nvCxnSpPr>
        <p:spPr>
          <a:xfrm>
            <a:off x="619124" y="1270000"/>
            <a:ext cx="0" cy="5588000"/>
          </a:xfrm>
          <a:prstGeom prst="line">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970C78-C190-2540-85D2-9D6606A4356C}"/>
              </a:ext>
            </a:extLst>
          </p:cNvPr>
          <p:cNvCxnSpPr>
            <a:cxnSpLocks/>
          </p:cNvCxnSpPr>
          <p:nvPr/>
        </p:nvCxnSpPr>
        <p:spPr>
          <a:xfrm>
            <a:off x="3776662" y="1888626"/>
            <a:ext cx="0" cy="4198347"/>
          </a:xfrm>
          <a:prstGeom prst="line">
            <a:avLst/>
          </a:prstGeom>
          <a:ln>
            <a:solidFill>
              <a:schemeClr val="bg1">
                <a:lumMod val="65000"/>
              </a:schemeClr>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383B69-D5C2-7A48-96A3-68AFC148A093}"/>
              </a:ext>
            </a:extLst>
          </p:cNvPr>
          <p:cNvCxnSpPr>
            <a:cxnSpLocks/>
          </p:cNvCxnSpPr>
          <p:nvPr/>
        </p:nvCxnSpPr>
        <p:spPr>
          <a:xfrm flipH="1">
            <a:off x="927100" y="3981449"/>
            <a:ext cx="5670550" cy="0"/>
          </a:xfrm>
          <a:prstGeom prst="line">
            <a:avLst/>
          </a:prstGeom>
          <a:ln>
            <a:solidFill>
              <a:schemeClr val="bg1">
                <a:lumMod val="65000"/>
              </a:schemeClr>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FBA04A3-304C-6849-AD9D-715CF54F1FB2}"/>
              </a:ext>
            </a:extLst>
          </p:cNvPr>
          <p:cNvPicPr>
            <a:picLocks noChangeAspect="1"/>
          </p:cNvPicPr>
          <p:nvPr/>
        </p:nvPicPr>
        <p:blipFill rotWithShape="1">
          <a:blip r:embed="rId3"/>
          <a:srcRect l="55457" t="40558" r="6161"/>
          <a:stretch/>
        </p:blipFill>
        <p:spPr>
          <a:xfrm>
            <a:off x="3885284" y="1407232"/>
            <a:ext cx="3061616" cy="2549982"/>
          </a:xfrm>
          <a:prstGeom prst="rect">
            <a:avLst/>
          </a:prstGeom>
          <a:effectLst>
            <a:outerShdw blurRad="50800" dist="38100" dir="2700000" algn="tl" rotWithShape="0">
              <a:prstClr val="black">
                <a:alpha val="40000"/>
              </a:prstClr>
            </a:outerShdw>
          </a:effectLst>
        </p:spPr>
      </p:pic>
      <p:sp>
        <p:nvSpPr>
          <p:cNvPr id="19" name="Rectangle: Rounded Corners 36">
            <a:extLst>
              <a:ext uri="{FF2B5EF4-FFF2-40B4-BE49-F238E27FC236}">
                <a16:creationId xmlns:a16="http://schemas.microsoft.com/office/drawing/2014/main" id="{DA34A8FD-89D0-7442-8DDF-CAEE6DA366EB}"/>
              </a:ext>
            </a:extLst>
          </p:cNvPr>
          <p:cNvSpPr/>
          <p:nvPr/>
        </p:nvSpPr>
        <p:spPr>
          <a:xfrm>
            <a:off x="4266726" y="2684384"/>
            <a:ext cx="2183761" cy="372066"/>
          </a:xfrm>
          <a:prstGeom prst="roundRect">
            <a:avLst>
              <a:gd name="adj" fmla="val 0"/>
            </a:avLst>
          </a:prstGeom>
          <a:noFill/>
          <a:ln w="22225" cap="flat" cmpd="sng" algn="ctr">
            <a:noFill/>
            <a:prstDash val="solid"/>
            <a:miter lim="800000"/>
          </a:ln>
          <a:effectLst/>
        </p:spPr>
        <p:txBody>
          <a:bodyPr wrap="square" lIns="0" tIns="0" rIns="144000" bIns="0" rtlCol="0" anchor="ctr">
            <a:noAutofit/>
          </a:bodyPr>
          <a:lstStyle/>
          <a:p>
            <a:pPr marL="114300" algn="ctr" defTabSz="914400" eaLnBrk="1" fontAlgn="auto" hangingPunct="1">
              <a:spcBef>
                <a:spcPts val="0"/>
              </a:spcBef>
              <a:spcAft>
                <a:spcPts val="0"/>
              </a:spcAft>
            </a:pPr>
            <a:r>
              <a:rPr lang="en-US" sz="1600" kern="0">
                <a:solidFill>
                  <a:schemeClr val="accent1"/>
                </a:solidFill>
                <a:latin typeface="+mj-lt"/>
              </a:rPr>
              <a:t>LIVING</a:t>
            </a:r>
          </a:p>
          <a:p>
            <a:pPr marL="114300" algn="ctr" defTabSz="914400" eaLnBrk="1" fontAlgn="auto" hangingPunct="1">
              <a:spcBef>
                <a:spcPts val="0"/>
              </a:spcBef>
              <a:spcAft>
                <a:spcPts val="0"/>
              </a:spcAft>
            </a:pPr>
            <a:r>
              <a:rPr lang="en-US" sz="1600" kern="0">
                <a:solidFill>
                  <a:schemeClr val="accent1"/>
                </a:solidFill>
                <a:latin typeface="+mj-lt"/>
              </a:rPr>
              <a:t>THE</a:t>
            </a:r>
          </a:p>
          <a:p>
            <a:pPr marL="114300" algn="ctr" defTabSz="914400" eaLnBrk="1" fontAlgn="auto" hangingPunct="1">
              <a:spcBef>
                <a:spcPts val="0"/>
              </a:spcBef>
              <a:spcAft>
                <a:spcPts val="0"/>
              </a:spcAft>
            </a:pPr>
            <a:r>
              <a:rPr lang="en-US" sz="1600" kern="0">
                <a:solidFill>
                  <a:schemeClr val="accent1"/>
                </a:solidFill>
                <a:latin typeface="+mj-lt"/>
              </a:rPr>
              <a:t>DREAM</a:t>
            </a:r>
          </a:p>
        </p:txBody>
      </p:sp>
      <p:sp>
        <p:nvSpPr>
          <p:cNvPr id="20" name="Rectangle 19">
            <a:extLst>
              <a:ext uri="{FF2B5EF4-FFF2-40B4-BE49-F238E27FC236}">
                <a16:creationId xmlns:a16="http://schemas.microsoft.com/office/drawing/2014/main" id="{9321F9B1-CEDE-E84A-B300-8C2A22FC3ABC}"/>
              </a:ext>
            </a:extLst>
          </p:cNvPr>
          <p:cNvSpPr/>
          <p:nvPr/>
        </p:nvSpPr>
        <p:spPr>
          <a:xfrm>
            <a:off x="6355133" y="6420198"/>
            <a:ext cx="585417" cy="237757"/>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mn-lt"/>
                <a:ea typeface="+mn-ea"/>
                <a:cs typeface="Calibri" panose="020F0502020204030204" pitchFamily="34" charset="0"/>
              </a:rPr>
              <a:t>Simple</a:t>
            </a:r>
          </a:p>
        </p:txBody>
      </p:sp>
      <p:sp>
        <p:nvSpPr>
          <p:cNvPr id="21" name="Rectangle 20">
            <a:extLst>
              <a:ext uri="{FF2B5EF4-FFF2-40B4-BE49-F238E27FC236}">
                <a16:creationId xmlns:a16="http://schemas.microsoft.com/office/drawing/2014/main" id="{236E1EF4-BD17-9146-825E-D966DB9D9D39}"/>
              </a:ext>
            </a:extLst>
          </p:cNvPr>
          <p:cNvSpPr/>
          <p:nvPr/>
        </p:nvSpPr>
        <p:spPr>
          <a:xfrm rot="16200000">
            <a:off x="208339" y="1747827"/>
            <a:ext cx="583814" cy="237757"/>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mn-lt"/>
                <a:ea typeface="+mn-ea"/>
                <a:cs typeface="Calibri" panose="020F0502020204030204" pitchFamily="34" charset="0"/>
              </a:rPr>
              <a:t>Secure</a:t>
            </a:r>
          </a:p>
        </p:txBody>
      </p:sp>
      <p:grpSp>
        <p:nvGrpSpPr>
          <p:cNvPr id="32" name="Group 31">
            <a:extLst>
              <a:ext uri="{FF2B5EF4-FFF2-40B4-BE49-F238E27FC236}">
                <a16:creationId xmlns:a16="http://schemas.microsoft.com/office/drawing/2014/main" id="{560FB7D2-E019-7B42-B896-B28A52296554}"/>
              </a:ext>
            </a:extLst>
          </p:cNvPr>
          <p:cNvGrpSpPr/>
          <p:nvPr/>
        </p:nvGrpSpPr>
        <p:grpSpPr>
          <a:xfrm>
            <a:off x="1330482" y="4530983"/>
            <a:ext cx="2042798" cy="1444801"/>
            <a:chOff x="474112" y="3527239"/>
            <a:chExt cx="2042798" cy="1444801"/>
          </a:xfrm>
        </p:grpSpPr>
        <p:grpSp>
          <p:nvGrpSpPr>
            <p:cNvPr id="22" name="Group 21">
              <a:extLst>
                <a:ext uri="{FF2B5EF4-FFF2-40B4-BE49-F238E27FC236}">
                  <a16:creationId xmlns:a16="http://schemas.microsoft.com/office/drawing/2014/main" id="{51C109D5-3D34-DE44-8FA9-27CBA0059E27}"/>
                </a:ext>
              </a:extLst>
            </p:cNvPr>
            <p:cNvGrpSpPr/>
            <p:nvPr/>
          </p:nvGrpSpPr>
          <p:grpSpPr>
            <a:xfrm>
              <a:off x="572906" y="3527239"/>
              <a:ext cx="1583494" cy="1444801"/>
              <a:chOff x="806089" y="2293254"/>
              <a:chExt cx="1583494" cy="1444801"/>
            </a:xfrm>
          </p:grpSpPr>
          <p:grpSp>
            <p:nvGrpSpPr>
              <p:cNvPr id="25" name="Group 24">
                <a:extLst>
                  <a:ext uri="{FF2B5EF4-FFF2-40B4-BE49-F238E27FC236}">
                    <a16:creationId xmlns:a16="http://schemas.microsoft.com/office/drawing/2014/main" id="{20574C36-26CE-DC43-8B64-A6D820473992}"/>
                  </a:ext>
                </a:extLst>
              </p:cNvPr>
              <p:cNvGrpSpPr/>
              <p:nvPr/>
            </p:nvGrpSpPr>
            <p:grpSpPr>
              <a:xfrm>
                <a:off x="806089" y="2293254"/>
                <a:ext cx="1583494" cy="1444801"/>
                <a:chOff x="426425" y="4868683"/>
                <a:chExt cx="1583494" cy="1444801"/>
              </a:xfrm>
            </p:grpSpPr>
            <p:sp>
              <p:nvSpPr>
                <p:cNvPr id="27" name="Rectangle 26">
                  <a:extLst>
                    <a:ext uri="{FF2B5EF4-FFF2-40B4-BE49-F238E27FC236}">
                      <a16:creationId xmlns:a16="http://schemas.microsoft.com/office/drawing/2014/main" id="{23D3E3E7-009C-2949-9BC7-039B82188F48}"/>
                    </a:ext>
                  </a:extLst>
                </p:cNvPr>
                <p:cNvSpPr>
                  <a:spLocks/>
                </p:cNvSpPr>
                <p:nvPr/>
              </p:nvSpPr>
              <p:spPr bwMode="auto">
                <a:xfrm>
                  <a:off x="426425" y="4868683"/>
                  <a:ext cx="1583494" cy="1444801"/>
                </a:xfrm>
                <a:prstGeom prst="rect">
                  <a:avLst/>
                </a:prstGeom>
                <a:solidFill>
                  <a:schemeClr val="tx2"/>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28" name="Group 27">
                  <a:extLst>
                    <a:ext uri="{FF2B5EF4-FFF2-40B4-BE49-F238E27FC236}">
                      <a16:creationId xmlns:a16="http://schemas.microsoft.com/office/drawing/2014/main" id="{5C3B0C7C-741C-5349-8674-0EC105B05883}"/>
                    </a:ext>
                  </a:extLst>
                </p:cNvPr>
                <p:cNvGrpSpPr/>
                <p:nvPr/>
              </p:nvGrpSpPr>
              <p:grpSpPr>
                <a:xfrm>
                  <a:off x="517864" y="5296678"/>
                  <a:ext cx="1365885" cy="638141"/>
                  <a:chOff x="1729019" y="5156796"/>
                  <a:chExt cx="1365885" cy="638141"/>
                </a:xfrm>
              </p:grpSpPr>
              <p:sp>
                <p:nvSpPr>
                  <p:cNvPr id="29" name="Rectangle 28">
                    <a:extLst>
                      <a:ext uri="{FF2B5EF4-FFF2-40B4-BE49-F238E27FC236}">
                        <a16:creationId xmlns:a16="http://schemas.microsoft.com/office/drawing/2014/main" id="{CD1D7E15-F7EA-9548-9442-BFE0EC7467E7}"/>
                      </a:ext>
                    </a:extLst>
                  </p:cNvPr>
                  <p:cNvSpPr/>
                  <p:nvPr/>
                </p:nvSpPr>
                <p:spPr bwMode="auto">
                  <a:xfrm>
                    <a:off x="1729019" y="5156796"/>
                    <a:ext cx="1365885" cy="308831"/>
                  </a:xfrm>
                  <a:prstGeom prst="rect">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000" err="1">
                        <a:solidFill>
                          <a:schemeClr val="tx1"/>
                        </a:solidFill>
                        <a:latin typeface="Consolas" panose="020B0609020204030204" pitchFamily="49" charset="0"/>
                        <a:ea typeface="Segoe UI" pitchFamily="34" charset="0"/>
                        <a:cs typeface="Segoe UI" pitchFamily="34" charset="0"/>
                      </a:rPr>
                      <a:t>JimBo@hotmail.com</a:t>
                    </a:r>
                    <a:endParaRPr lang="en-US" sz="1000">
                      <a:solidFill>
                        <a:schemeClr val="tx1"/>
                      </a:solidFill>
                      <a:latin typeface="Consolas" panose="020B0609020204030204" pitchFamily="49" charset="0"/>
                      <a:ea typeface="Segoe UI" pitchFamily="34" charset="0"/>
                      <a:cs typeface="Segoe UI" pitchFamily="34" charset="0"/>
                    </a:endParaRPr>
                  </a:p>
                </p:txBody>
              </p:sp>
              <p:sp>
                <p:nvSpPr>
                  <p:cNvPr id="30" name="Rectangle 29">
                    <a:extLst>
                      <a:ext uri="{FF2B5EF4-FFF2-40B4-BE49-F238E27FC236}">
                        <a16:creationId xmlns:a16="http://schemas.microsoft.com/office/drawing/2014/main" id="{97B20BFA-B42B-C144-A7E7-6F0CEC1EE7DB}"/>
                      </a:ext>
                    </a:extLst>
                  </p:cNvPr>
                  <p:cNvSpPr/>
                  <p:nvPr/>
                </p:nvSpPr>
                <p:spPr bwMode="auto">
                  <a:xfrm>
                    <a:off x="1729019" y="5486106"/>
                    <a:ext cx="1365885" cy="308831"/>
                  </a:xfrm>
                  <a:prstGeom prst="rect">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US" sz="1050">
                      <a:solidFill>
                        <a:schemeClr val="tx1"/>
                      </a:solidFill>
                      <a:latin typeface="Consolas" panose="020B0609020204030204" pitchFamily="49" charset="0"/>
                      <a:ea typeface="Segoe UI" pitchFamily="34" charset="0"/>
                      <a:cs typeface="Segoe UI" pitchFamily="34" charset="0"/>
                    </a:endParaRPr>
                  </a:p>
                </p:txBody>
              </p:sp>
            </p:grpSp>
          </p:grpSp>
          <p:sp>
            <p:nvSpPr>
              <p:cNvPr id="24" name="Freeform 23">
                <a:extLst>
                  <a:ext uri="{FF2B5EF4-FFF2-40B4-BE49-F238E27FC236}">
                    <a16:creationId xmlns:a16="http://schemas.microsoft.com/office/drawing/2014/main" id="{121852DE-AC63-7A40-B79F-AC935FD30289}"/>
                  </a:ext>
                </a:extLst>
              </p:cNvPr>
              <p:cNvSpPr>
                <a:spLocks/>
              </p:cNvSpPr>
              <p:nvPr/>
            </p:nvSpPr>
            <p:spPr bwMode="auto">
              <a:xfrm>
                <a:off x="921293" y="2392477"/>
                <a:ext cx="203797" cy="244988"/>
              </a:xfrm>
              <a:custGeom>
                <a:avLst/>
                <a:gdLst>
                  <a:gd name="connsiteX0" fmla="*/ 444914 w 889827"/>
                  <a:gd name="connsiteY0" fmla="*/ 643541 h 1069674"/>
                  <a:gd name="connsiteX1" fmla="*/ 889827 w 889827"/>
                  <a:gd name="connsiteY1" fmla="*/ 1069674 h 1069674"/>
                  <a:gd name="connsiteX2" fmla="*/ 0 w 889827"/>
                  <a:gd name="connsiteY2" fmla="*/ 1069674 h 1069674"/>
                  <a:gd name="connsiteX3" fmla="*/ 444914 w 889827"/>
                  <a:gd name="connsiteY3" fmla="*/ 643541 h 1069674"/>
                  <a:gd name="connsiteX4" fmla="*/ 446577 w 889827"/>
                  <a:gd name="connsiteY4" fmla="*/ 0 h 1069674"/>
                  <a:gd name="connsiteX5" fmla="*/ 569157 w 889827"/>
                  <a:gd name="connsiteY5" fmla="*/ 26821 h 1069674"/>
                  <a:gd name="connsiteX6" fmla="*/ 747456 w 889827"/>
                  <a:gd name="connsiteY6" fmla="*/ 284303 h 1069674"/>
                  <a:gd name="connsiteX7" fmla="*/ 446577 w 889827"/>
                  <a:gd name="connsiteY7" fmla="*/ 573970 h 1069674"/>
                  <a:gd name="connsiteX8" fmla="*/ 151270 w 889827"/>
                  <a:gd name="connsiteY8" fmla="*/ 284303 h 1069674"/>
                  <a:gd name="connsiteX9" fmla="*/ 323997 w 889827"/>
                  <a:gd name="connsiteY9" fmla="*/ 26821 h 1069674"/>
                  <a:gd name="connsiteX10" fmla="*/ 446577 w 889827"/>
                  <a:gd name="connsiteY10" fmla="*/ 0 h 1069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827" h="1069674">
                    <a:moveTo>
                      <a:pt x="444914" y="643541"/>
                    </a:moveTo>
                    <a:cubicBezTo>
                      <a:pt x="689616" y="643541"/>
                      <a:pt x="889827" y="835301"/>
                      <a:pt x="889827" y="1069674"/>
                    </a:cubicBezTo>
                    <a:lnTo>
                      <a:pt x="0" y="1069674"/>
                    </a:lnTo>
                    <a:cubicBezTo>
                      <a:pt x="0" y="835301"/>
                      <a:pt x="200211" y="643541"/>
                      <a:pt x="444914" y="643541"/>
                    </a:cubicBezTo>
                    <a:close/>
                    <a:moveTo>
                      <a:pt x="446577" y="0"/>
                    </a:moveTo>
                    <a:cubicBezTo>
                      <a:pt x="491152" y="0"/>
                      <a:pt x="535726" y="10728"/>
                      <a:pt x="569157" y="26821"/>
                    </a:cubicBezTo>
                    <a:cubicBezTo>
                      <a:pt x="675022" y="69735"/>
                      <a:pt x="747456" y="171655"/>
                      <a:pt x="747456" y="284303"/>
                    </a:cubicBezTo>
                    <a:cubicBezTo>
                      <a:pt x="747456" y="445229"/>
                      <a:pt x="613732" y="573970"/>
                      <a:pt x="446577" y="573970"/>
                    </a:cubicBezTo>
                    <a:cubicBezTo>
                      <a:pt x="284994" y="573970"/>
                      <a:pt x="151270" y="445229"/>
                      <a:pt x="151270" y="284303"/>
                    </a:cubicBezTo>
                    <a:cubicBezTo>
                      <a:pt x="151270" y="171655"/>
                      <a:pt x="223704" y="69735"/>
                      <a:pt x="323997" y="26821"/>
                    </a:cubicBezTo>
                    <a:cubicBezTo>
                      <a:pt x="363000" y="10728"/>
                      <a:pt x="402003" y="0"/>
                      <a:pt x="446577" y="0"/>
                    </a:cubicBez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noAutofit/>
              </a:bodyPr>
              <a:lstStyle/>
              <a:p>
                <a:pPr defTabSz="896386">
                  <a:defRPr/>
                </a:pPr>
                <a:endParaRPr lang="en-US" sz="1765" kern="0">
                  <a:solidFill>
                    <a:srgbClr val="1A1A1A"/>
                  </a:solidFill>
                  <a:latin typeface="Segoe UI"/>
                </a:endParaRPr>
              </a:p>
            </p:txBody>
          </p:sp>
        </p:grpSp>
        <p:sp>
          <p:nvSpPr>
            <p:cNvPr id="31" name="Rectangle 30">
              <a:extLst>
                <a:ext uri="{FF2B5EF4-FFF2-40B4-BE49-F238E27FC236}">
                  <a16:creationId xmlns:a16="http://schemas.microsoft.com/office/drawing/2014/main" id="{89E0550E-7235-5249-87BA-AF82871A8492}"/>
                </a:ext>
              </a:extLst>
            </p:cNvPr>
            <p:cNvSpPr/>
            <p:nvPr/>
          </p:nvSpPr>
          <p:spPr bwMode="auto">
            <a:xfrm>
              <a:off x="688110" y="4283610"/>
              <a:ext cx="1828800" cy="308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r>
                <a:rPr lang="en-US" sz="1000">
                  <a:solidFill>
                    <a:schemeClr val="tx1"/>
                  </a:solidFill>
                  <a:latin typeface="Consolas" panose="020B0609020204030204" pitchFamily="49" charset="0"/>
                  <a:ea typeface="Segoe UI" pitchFamily="34" charset="0"/>
                  <a:cs typeface="Segoe UI" pitchFamily="34" charset="0"/>
                </a:rPr>
                <a:t>password1123</a:t>
              </a:r>
              <a:endParaRPr lang="en-US" sz="1100">
                <a:solidFill>
                  <a:schemeClr val="tx1"/>
                </a:solidFill>
                <a:latin typeface="Consolas" panose="020B0609020204030204" pitchFamily="49" charset="0"/>
                <a:ea typeface="Segoe UI" pitchFamily="34" charset="0"/>
                <a:cs typeface="Segoe UI" pitchFamily="34" charset="0"/>
              </a:endParaRPr>
            </a:p>
          </p:txBody>
        </p:sp>
        <p:sp>
          <p:nvSpPr>
            <p:cNvPr id="33" name="Rectangle 32">
              <a:extLst>
                <a:ext uri="{FF2B5EF4-FFF2-40B4-BE49-F238E27FC236}">
                  <a16:creationId xmlns:a16="http://schemas.microsoft.com/office/drawing/2014/main" id="{357FA490-934E-6A47-9623-336899D764C5}"/>
                </a:ext>
              </a:extLst>
            </p:cNvPr>
            <p:cNvSpPr/>
            <p:nvPr/>
          </p:nvSpPr>
          <p:spPr bwMode="auto">
            <a:xfrm>
              <a:off x="474112" y="4626510"/>
              <a:ext cx="1534386" cy="308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algn="r"/>
              <a:r>
                <a:rPr lang="en-US" sz="1050">
                  <a:solidFill>
                    <a:schemeClr val="bg1"/>
                  </a:solidFill>
                  <a:latin typeface="Consolas" panose="020B0609020204030204" pitchFamily="49" charset="0"/>
                  <a:ea typeface="Segoe UI" pitchFamily="34" charset="0"/>
                  <a:cs typeface="Segoe UI" pitchFamily="34" charset="0"/>
                </a:rPr>
                <a:t>Sign in</a:t>
              </a:r>
              <a:endParaRPr lang="en-US" sz="1200">
                <a:solidFill>
                  <a:schemeClr val="bg1"/>
                </a:solidFill>
                <a:latin typeface="Consolas" panose="020B0609020204030204" pitchFamily="49" charset="0"/>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70E7C634-53ED-E541-A6E5-CEE3DFD29419}"/>
              </a:ext>
            </a:extLst>
          </p:cNvPr>
          <p:cNvGrpSpPr/>
          <p:nvPr/>
        </p:nvGrpSpPr>
        <p:grpSpPr>
          <a:xfrm>
            <a:off x="865841" y="2194242"/>
            <a:ext cx="1688263" cy="1194050"/>
            <a:chOff x="474112" y="3527239"/>
            <a:chExt cx="2042798" cy="1444801"/>
          </a:xfrm>
        </p:grpSpPr>
        <p:grpSp>
          <p:nvGrpSpPr>
            <p:cNvPr id="35" name="Group 34">
              <a:extLst>
                <a:ext uri="{FF2B5EF4-FFF2-40B4-BE49-F238E27FC236}">
                  <a16:creationId xmlns:a16="http://schemas.microsoft.com/office/drawing/2014/main" id="{20512AE5-DAFC-6E4F-86EC-0A960108084B}"/>
                </a:ext>
              </a:extLst>
            </p:cNvPr>
            <p:cNvGrpSpPr/>
            <p:nvPr/>
          </p:nvGrpSpPr>
          <p:grpSpPr>
            <a:xfrm>
              <a:off x="572906" y="3527239"/>
              <a:ext cx="1583494" cy="1444801"/>
              <a:chOff x="806089" y="2293254"/>
              <a:chExt cx="1583494" cy="1444801"/>
            </a:xfrm>
          </p:grpSpPr>
          <p:grpSp>
            <p:nvGrpSpPr>
              <p:cNvPr id="38" name="Group 37">
                <a:extLst>
                  <a:ext uri="{FF2B5EF4-FFF2-40B4-BE49-F238E27FC236}">
                    <a16:creationId xmlns:a16="http://schemas.microsoft.com/office/drawing/2014/main" id="{0E23FF25-8BB9-C249-8CFE-D6DDC9160B8A}"/>
                  </a:ext>
                </a:extLst>
              </p:cNvPr>
              <p:cNvGrpSpPr/>
              <p:nvPr/>
            </p:nvGrpSpPr>
            <p:grpSpPr>
              <a:xfrm>
                <a:off x="806089" y="2293254"/>
                <a:ext cx="1583494" cy="1444801"/>
                <a:chOff x="426425" y="4868683"/>
                <a:chExt cx="1583494" cy="1444801"/>
              </a:xfrm>
            </p:grpSpPr>
            <p:sp>
              <p:nvSpPr>
                <p:cNvPr id="40" name="Rectangle 39">
                  <a:extLst>
                    <a:ext uri="{FF2B5EF4-FFF2-40B4-BE49-F238E27FC236}">
                      <a16:creationId xmlns:a16="http://schemas.microsoft.com/office/drawing/2014/main" id="{AE18AE8B-5380-AD42-9978-A161B0FE667D}"/>
                    </a:ext>
                  </a:extLst>
                </p:cNvPr>
                <p:cNvSpPr>
                  <a:spLocks/>
                </p:cNvSpPr>
                <p:nvPr/>
              </p:nvSpPr>
              <p:spPr bwMode="auto">
                <a:xfrm>
                  <a:off x="426425" y="4868683"/>
                  <a:ext cx="1583494" cy="1444801"/>
                </a:xfrm>
                <a:prstGeom prst="rect">
                  <a:avLst/>
                </a:prstGeom>
                <a:solidFill>
                  <a:schemeClr val="tx2"/>
                </a:solidFill>
                <a:ln>
                  <a:noFill/>
                  <a:headEnd type="none" w="med" len="med"/>
                  <a:tailEnd type="none" w="med" len="med"/>
                </a:ln>
                <a:effectLst>
                  <a:outerShdw blurRad="635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err="1">
                    <a:gradFill>
                      <a:gsLst>
                        <a:gs pos="0">
                          <a:srgbClr val="FFFFFF"/>
                        </a:gs>
                        <a:gs pos="100000">
                          <a:srgbClr val="FFFFFF"/>
                        </a:gs>
                      </a:gsLst>
                      <a:lin ang="5400000" scaled="0"/>
                    </a:gradFill>
                    <a:ea typeface="Segoe UI" pitchFamily="34" charset="0"/>
                    <a:cs typeface="Segoe UI" pitchFamily="34" charset="0"/>
                  </a:endParaRPr>
                </a:p>
              </p:txBody>
            </p:sp>
            <p:grpSp>
              <p:nvGrpSpPr>
                <p:cNvPr id="41" name="Group 40">
                  <a:extLst>
                    <a:ext uri="{FF2B5EF4-FFF2-40B4-BE49-F238E27FC236}">
                      <a16:creationId xmlns:a16="http://schemas.microsoft.com/office/drawing/2014/main" id="{E0C72040-BCDA-7148-90CA-2549E3A37018}"/>
                    </a:ext>
                  </a:extLst>
                </p:cNvPr>
                <p:cNvGrpSpPr/>
                <p:nvPr/>
              </p:nvGrpSpPr>
              <p:grpSpPr>
                <a:xfrm>
                  <a:off x="517864" y="5296678"/>
                  <a:ext cx="1365885" cy="638141"/>
                  <a:chOff x="1729019" y="5156796"/>
                  <a:chExt cx="1365885" cy="638141"/>
                </a:xfrm>
              </p:grpSpPr>
              <p:sp>
                <p:nvSpPr>
                  <p:cNvPr id="42" name="Rectangle 41">
                    <a:extLst>
                      <a:ext uri="{FF2B5EF4-FFF2-40B4-BE49-F238E27FC236}">
                        <a16:creationId xmlns:a16="http://schemas.microsoft.com/office/drawing/2014/main" id="{44573851-AA0C-4446-A173-A4333213B6BC}"/>
                      </a:ext>
                    </a:extLst>
                  </p:cNvPr>
                  <p:cNvSpPr/>
                  <p:nvPr/>
                </p:nvSpPr>
                <p:spPr bwMode="auto">
                  <a:xfrm>
                    <a:off x="1729019" y="5156796"/>
                    <a:ext cx="1365885" cy="308831"/>
                  </a:xfrm>
                  <a:prstGeom prst="rect">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800" err="1">
                        <a:solidFill>
                          <a:schemeClr val="tx1"/>
                        </a:solidFill>
                        <a:latin typeface="Consolas" panose="020B0609020204030204" pitchFamily="49" charset="0"/>
                        <a:ea typeface="Segoe UI" pitchFamily="34" charset="0"/>
                        <a:cs typeface="Segoe UI" pitchFamily="34" charset="0"/>
                      </a:rPr>
                      <a:t>JimBo@hotmail.com</a:t>
                    </a:r>
                    <a:endParaRPr lang="en-US" sz="800">
                      <a:solidFill>
                        <a:schemeClr val="tx1"/>
                      </a:solidFill>
                      <a:latin typeface="Consolas" panose="020B0609020204030204" pitchFamily="49" charset="0"/>
                      <a:ea typeface="Segoe UI" pitchFamily="34" charset="0"/>
                      <a:cs typeface="Segoe UI" pitchFamily="34" charset="0"/>
                    </a:endParaRPr>
                  </a:p>
                </p:txBody>
              </p:sp>
              <p:sp>
                <p:nvSpPr>
                  <p:cNvPr id="43" name="Rectangle 42">
                    <a:extLst>
                      <a:ext uri="{FF2B5EF4-FFF2-40B4-BE49-F238E27FC236}">
                        <a16:creationId xmlns:a16="http://schemas.microsoft.com/office/drawing/2014/main" id="{D53E7891-9E5A-EE40-B823-734B0414134C}"/>
                      </a:ext>
                    </a:extLst>
                  </p:cNvPr>
                  <p:cNvSpPr/>
                  <p:nvPr/>
                </p:nvSpPr>
                <p:spPr bwMode="auto">
                  <a:xfrm>
                    <a:off x="1729019" y="5486106"/>
                    <a:ext cx="1365885" cy="308831"/>
                  </a:xfrm>
                  <a:prstGeom prst="rect">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US" sz="900">
                      <a:solidFill>
                        <a:schemeClr val="tx1"/>
                      </a:solidFill>
                      <a:latin typeface="Consolas" panose="020B0609020204030204" pitchFamily="49" charset="0"/>
                      <a:ea typeface="Segoe UI" pitchFamily="34" charset="0"/>
                      <a:cs typeface="Segoe UI" pitchFamily="34" charset="0"/>
                    </a:endParaRPr>
                  </a:p>
                </p:txBody>
              </p:sp>
            </p:grpSp>
          </p:grpSp>
          <p:sp>
            <p:nvSpPr>
              <p:cNvPr id="39" name="Freeform 38">
                <a:extLst>
                  <a:ext uri="{FF2B5EF4-FFF2-40B4-BE49-F238E27FC236}">
                    <a16:creationId xmlns:a16="http://schemas.microsoft.com/office/drawing/2014/main" id="{9228B3C8-6C3E-734A-B631-988B380D03AD}"/>
                  </a:ext>
                </a:extLst>
              </p:cNvPr>
              <p:cNvSpPr>
                <a:spLocks/>
              </p:cNvSpPr>
              <p:nvPr/>
            </p:nvSpPr>
            <p:spPr bwMode="auto">
              <a:xfrm>
                <a:off x="921293" y="2392477"/>
                <a:ext cx="203797" cy="244988"/>
              </a:xfrm>
              <a:custGeom>
                <a:avLst/>
                <a:gdLst>
                  <a:gd name="connsiteX0" fmla="*/ 444914 w 889827"/>
                  <a:gd name="connsiteY0" fmla="*/ 643541 h 1069674"/>
                  <a:gd name="connsiteX1" fmla="*/ 889827 w 889827"/>
                  <a:gd name="connsiteY1" fmla="*/ 1069674 h 1069674"/>
                  <a:gd name="connsiteX2" fmla="*/ 0 w 889827"/>
                  <a:gd name="connsiteY2" fmla="*/ 1069674 h 1069674"/>
                  <a:gd name="connsiteX3" fmla="*/ 444914 w 889827"/>
                  <a:gd name="connsiteY3" fmla="*/ 643541 h 1069674"/>
                  <a:gd name="connsiteX4" fmla="*/ 446577 w 889827"/>
                  <a:gd name="connsiteY4" fmla="*/ 0 h 1069674"/>
                  <a:gd name="connsiteX5" fmla="*/ 569157 w 889827"/>
                  <a:gd name="connsiteY5" fmla="*/ 26821 h 1069674"/>
                  <a:gd name="connsiteX6" fmla="*/ 747456 w 889827"/>
                  <a:gd name="connsiteY6" fmla="*/ 284303 h 1069674"/>
                  <a:gd name="connsiteX7" fmla="*/ 446577 w 889827"/>
                  <a:gd name="connsiteY7" fmla="*/ 573970 h 1069674"/>
                  <a:gd name="connsiteX8" fmla="*/ 151270 w 889827"/>
                  <a:gd name="connsiteY8" fmla="*/ 284303 h 1069674"/>
                  <a:gd name="connsiteX9" fmla="*/ 323997 w 889827"/>
                  <a:gd name="connsiteY9" fmla="*/ 26821 h 1069674"/>
                  <a:gd name="connsiteX10" fmla="*/ 446577 w 889827"/>
                  <a:gd name="connsiteY10" fmla="*/ 0 h 1069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827" h="1069674">
                    <a:moveTo>
                      <a:pt x="444914" y="643541"/>
                    </a:moveTo>
                    <a:cubicBezTo>
                      <a:pt x="689616" y="643541"/>
                      <a:pt x="889827" y="835301"/>
                      <a:pt x="889827" y="1069674"/>
                    </a:cubicBezTo>
                    <a:lnTo>
                      <a:pt x="0" y="1069674"/>
                    </a:lnTo>
                    <a:cubicBezTo>
                      <a:pt x="0" y="835301"/>
                      <a:pt x="200211" y="643541"/>
                      <a:pt x="444914" y="643541"/>
                    </a:cubicBezTo>
                    <a:close/>
                    <a:moveTo>
                      <a:pt x="446577" y="0"/>
                    </a:moveTo>
                    <a:cubicBezTo>
                      <a:pt x="491152" y="0"/>
                      <a:pt x="535726" y="10728"/>
                      <a:pt x="569157" y="26821"/>
                    </a:cubicBezTo>
                    <a:cubicBezTo>
                      <a:pt x="675022" y="69735"/>
                      <a:pt x="747456" y="171655"/>
                      <a:pt x="747456" y="284303"/>
                    </a:cubicBezTo>
                    <a:cubicBezTo>
                      <a:pt x="747456" y="445229"/>
                      <a:pt x="613732" y="573970"/>
                      <a:pt x="446577" y="573970"/>
                    </a:cubicBezTo>
                    <a:cubicBezTo>
                      <a:pt x="284994" y="573970"/>
                      <a:pt x="151270" y="445229"/>
                      <a:pt x="151270" y="284303"/>
                    </a:cubicBezTo>
                    <a:cubicBezTo>
                      <a:pt x="151270" y="171655"/>
                      <a:pt x="223704" y="69735"/>
                      <a:pt x="323997" y="26821"/>
                    </a:cubicBezTo>
                    <a:cubicBezTo>
                      <a:pt x="363000" y="10728"/>
                      <a:pt x="402003" y="0"/>
                      <a:pt x="446577" y="0"/>
                    </a:cubicBez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noAutofit/>
              </a:bodyPr>
              <a:lstStyle/>
              <a:p>
                <a:pPr defTabSz="896386">
                  <a:defRPr/>
                </a:pPr>
                <a:endParaRPr lang="en-US" sz="1400" kern="0">
                  <a:solidFill>
                    <a:srgbClr val="1A1A1A"/>
                  </a:solidFill>
                  <a:latin typeface="Segoe UI"/>
                </a:endParaRPr>
              </a:p>
            </p:txBody>
          </p:sp>
        </p:grpSp>
        <p:sp>
          <p:nvSpPr>
            <p:cNvPr id="36" name="Rectangle 35">
              <a:extLst>
                <a:ext uri="{FF2B5EF4-FFF2-40B4-BE49-F238E27FC236}">
                  <a16:creationId xmlns:a16="http://schemas.microsoft.com/office/drawing/2014/main" id="{0419AAE1-FD54-E148-ADE8-6FB5A0FC7D2A}"/>
                </a:ext>
              </a:extLst>
            </p:cNvPr>
            <p:cNvSpPr/>
            <p:nvPr/>
          </p:nvSpPr>
          <p:spPr bwMode="auto">
            <a:xfrm>
              <a:off x="688110" y="4283610"/>
              <a:ext cx="1828800" cy="308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r>
                <a:rPr lang="en-US" sz="800">
                  <a:solidFill>
                    <a:schemeClr val="tx1"/>
                  </a:solidFill>
                  <a:latin typeface="Consolas" panose="020B0609020204030204" pitchFamily="49" charset="0"/>
                  <a:ea typeface="Segoe UI" pitchFamily="34" charset="0"/>
                  <a:cs typeface="Segoe UI" pitchFamily="34" charset="0"/>
                </a:rPr>
                <a:t>password1123</a:t>
              </a:r>
              <a:endParaRPr lang="en-US" sz="1000">
                <a:solidFill>
                  <a:schemeClr val="tx1"/>
                </a:solidFill>
                <a:latin typeface="Consolas" panose="020B0609020204030204" pitchFamily="49" charset="0"/>
                <a:ea typeface="Segoe UI" pitchFamily="34" charset="0"/>
                <a:cs typeface="Segoe UI" pitchFamily="34" charset="0"/>
              </a:endParaRPr>
            </a:p>
          </p:txBody>
        </p:sp>
        <p:sp>
          <p:nvSpPr>
            <p:cNvPr id="37" name="Rectangle 36">
              <a:extLst>
                <a:ext uri="{FF2B5EF4-FFF2-40B4-BE49-F238E27FC236}">
                  <a16:creationId xmlns:a16="http://schemas.microsoft.com/office/drawing/2014/main" id="{E3DA0890-90AD-5148-8A23-D23BBF53F52F}"/>
                </a:ext>
              </a:extLst>
            </p:cNvPr>
            <p:cNvSpPr/>
            <p:nvPr/>
          </p:nvSpPr>
          <p:spPr bwMode="auto">
            <a:xfrm>
              <a:off x="474112" y="4626510"/>
              <a:ext cx="1534386" cy="308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ctr" anchorCtr="0" forceAA="0" compatLnSpc="1">
              <a:prstTxWarp prst="textNoShape">
                <a:avLst/>
              </a:prstTxWarp>
              <a:noAutofit/>
            </a:bodyPr>
            <a:lstStyle/>
            <a:p>
              <a:pPr algn="r"/>
              <a:r>
                <a:rPr lang="en-US" sz="900">
                  <a:solidFill>
                    <a:schemeClr val="bg1"/>
                  </a:solidFill>
                  <a:latin typeface="Consolas" panose="020B0609020204030204" pitchFamily="49" charset="0"/>
                  <a:ea typeface="Segoe UI" pitchFamily="34" charset="0"/>
                  <a:cs typeface="Segoe UI" pitchFamily="34" charset="0"/>
                </a:rPr>
                <a:t>Sign in</a:t>
              </a:r>
              <a:endParaRPr lang="en-US" sz="1050">
                <a:solidFill>
                  <a:schemeClr val="bg1"/>
                </a:solidFill>
                <a:latin typeface="Consolas" panose="020B0609020204030204" pitchFamily="49" charset="0"/>
                <a:ea typeface="Segoe UI" pitchFamily="34" charset="0"/>
                <a:cs typeface="Segoe UI" pitchFamily="34" charset="0"/>
              </a:endParaRPr>
            </a:p>
          </p:txBody>
        </p:sp>
      </p:grpSp>
      <p:sp>
        <p:nvSpPr>
          <p:cNvPr id="44" name="Rectangle: Rounded Corners 36">
            <a:extLst>
              <a:ext uri="{FF2B5EF4-FFF2-40B4-BE49-F238E27FC236}">
                <a16:creationId xmlns:a16="http://schemas.microsoft.com/office/drawing/2014/main" id="{84C439DE-F9F0-6E4B-8CD2-BFEE98D45FD3}"/>
              </a:ext>
            </a:extLst>
          </p:cNvPr>
          <p:cNvSpPr/>
          <p:nvPr/>
        </p:nvSpPr>
        <p:spPr>
          <a:xfrm>
            <a:off x="2088155" y="2587841"/>
            <a:ext cx="805780" cy="372066"/>
          </a:xfrm>
          <a:prstGeom prst="roundRect">
            <a:avLst>
              <a:gd name="adj" fmla="val 0"/>
            </a:avLst>
          </a:prstGeom>
          <a:noFill/>
          <a:ln w="22225" cap="flat" cmpd="sng" algn="ctr">
            <a:noFill/>
            <a:prstDash val="solid"/>
            <a:miter lim="800000"/>
          </a:ln>
          <a:effectLst/>
        </p:spPr>
        <p:txBody>
          <a:bodyPr wrap="square" lIns="0" tIns="0" rIns="144000" bIns="0" rtlCol="0" anchor="ctr">
            <a:noAutofit/>
          </a:bodyPr>
          <a:lstStyle/>
          <a:p>
            <a:pPr marL="114300" algn="ctr" defTabSz="914400" eaLnBrk="1" fontAlgn="auto" hangingPunct="1">
              <a:spcBef>
                <a:spcPts val="0"/>
              </a:spcBef>
              <a:spcAft>
                <a:spcPts val="0"/>
              </a:spcAft>
            </a:pPr>
            <a:r>
              <a:rPr lang="en-US" sz="3200" kern="0">
                <a:solidFill>
                  <a:schemeClr val="tx2"/>
                </a:solidFill>
                <a:latin typeface="+mj-lt"/>
              </a:rPr>
              <a:t>+</a:t>
            </a:r>
          </a:p>
        </p:txBody>
      </p:sp>
      <p:grpSp>
        <p:nvGrpSpPr>
          <p:cNvPr id="48" name="Group 47">
            <a:extLst>
              <a:ext uri="{FF2B5EF4-FFF2-40B4-BE49-F238E27FC236}">
                <a16:creationId xmlns:a16="http://schemas.microsoft.com/office/drawing/2014/main" id="{B86EB36C-4170-574C-B7C6-90DA58E19D67}"/>
              </a:ext>
            </a:extLst>
          </p:cNvPr>
          <p:cNvGrpSpPr/>
          <p:nvPr/>
        </p:nvGrpSpPr>
        <p:grpSpPr>
          <a:xfrm>
            <a:off x="2606748" y="2107321"/>
            <a:ext cx="923198" cy="1439398"/>
            <a:chOff x="2502874" y="2120021"/>
            <a:chExt cx="923198" cy="1439398"/>
          </a:xfrm>
        </p:grpSpPr>
        <p:sp>
          <p:nvSpPr>
            <p:cNvPr id="46" name="Rectangle: Rounded Corners 36">
              <a:extLst>
                <a:ext uri="{FF2B5EF4-FFF2-40B4-BE49-F238E27FC236}">
                  <a16:creationId xmlns:a16="http://schemas.microsoft.com/office/drawing/2014/main" id="{8FD33DB7-E232-1744-98A3-3FAC3C3155E9}"/>
                </a:ext>
              </a:extLst>
            </p:cNvPr>
            <p:cNvSpPr/>
            <p:nvPr/>
          </p:nvSpPr>
          <p:spPr>
            <a:xfrm>
              <a:off x="2668566" y="2368672"/>
              <a:ext cx="605395" cy="933327"/>
            </a:xfrm>
            <a:prstGeom prst="roundRect">
              <a:avLst>
                <a:gd name="adj" fmla="val 0"/>
              </a:avLst>
            </a:prstGeom>
            <a:solidFill>
              <a:schemeClr val="tx2"/>
            </a:solidFill>
            <a:ln w="22225" cap="flat" cmpd="sng" algn="ctr">
              <a:noFill/>
              <a:prstDash val="solid"/>
              <a:miter lim="800000"/>
            </a:ln>
            <a:effectLst/>
          </p:spPr>
          <p:txBody>
            <a:bodyPr wrap="none" lIns="0" tIns="91440" rIns="144000" bIns="0" rtlCol="0" anchor="t" anchorCtr="0">
              <a:noAutofit/>
            </a:bodyPr>
            <a:lstStyle/>
            <a:p>
              <a:pPr marL="114300" algn="ctr" defTabSz="914400" eaLnBrk="1" fontAlgn="auto" hangingPunct="1">
                <a:spcBef>
                  <a:spcPts val="0"/>
                </a:spcBef>
                <a:spcAft>
                  <a:spcPts val="0"/>
                </a:spcAft>
              </a:pPr>
              <a:r>
                <a:rPr lang="en-US" sz="1600" kern="0">
                  <a:solidFill>
                    <a:schemeClr val="bg1"/>
                  </a:solidFill>
                  <a:latin typeface="+mj-lt"/>
                </a:rPr>
                <a:t>SMS</a:t>
              </a:r>
            </a:p>
          </p:txBody>
        </p:sp>
        <p:pic>
          <p:nvPicPr>
            <p:cNvPr id="45" name="Picture 44">
              <a:extLst>
                <a:ext uri="{FF2B5EF4-FFF2-40B4-BE49-F238E27FC236}">
                  <a16:creationId xmlns:a16="http://schemas.microsoft.com/office/drawing/2014/main" id="{8A339896-3DB2-B84B-987E-04E6628DC9C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7430" r="18432"/>
            <a:stretch/>
          </p:blipFill>
          <p:spPr>
            <a:xfrm>
              <a:off x="2502874" y="2120021"/>
              <a:ext cx="923198" cy="1439398"/>
            </a:xfrm>
            <a:prstGeom prst="rect">
              <a:avLst/>
            </a:prstGeom>
            <a:effectLst/>
          </p:spPr>
        </p:pic>
        <p:sp>
          <p:nvSpPr>
            <p:cNvPr id="47" name="Rectangle 46">
              <a:extLst>
                <a:ext uri="{FF2B5EF4-FFF2-40B4-BE49-F238E27FC236}">
                  <a16:creationId xmlns:a16="http://schemas.microsoft.com/office/drawing/2014/main" id="{756F0A91-2BA5-704E-B976-6067B7F398BA}"/>
                </a:ext>
              </a:extLst>
            </p:cNvPr>
            <p:cNvSpPr/>
            <p:nvPr/>
          </p:nvSpPr>
          <p:spPr bwMode="auto">
            <a:xfrm>
              <a:off x="2754546" y="2926211"/>
              <a:ext cx="435213" cy="191759"/>
            </a:xfrm>
            <a:prstGeom prst="rect">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800">
                  <a:solidFill>
                    <a:schemeClr val="tx1"/>
                  </a:solidFill>
                  <a:latin typeface="Consolas" panose="020B0609020204030204" pitchFamily="49" charset="0"/>
                  <a:ea typeface="Segoe UI" pitchFamily="34" charset="0"/>
                  <a:cs typeface="Segoe UI" pitchFamily="34" charset="0"/>
                </a:rPr>
                <a:t>43561</a:t>
              </a:r>
            </a:p>
          </p:txBody>
        </p:sp>
      </p:grpSp>
      <p:grpSp>
        <p:nvGrpSpPr>
          <p:cNvPr id="49" name="Group 48">
            <a:extLst>
              <a:ext uri="{FF2B5EF4-FFF2-40B4-BE49-F238E27FC236}">
                <a16:creationId xmlns:a16="http://schemas.microsoft.com/office/drawing/2014/main" id="{4899F547-6163-CB46-807B-793425FA50FC}"/>
              </a:ext>
            </a:extLst>
          </p:cNvPr>
          <p:cNvGrpSpPr/>
          <p:nvPr/>
        </p:nvGrpSpPr>
        <p:grpSpPr>
          <a:xfrm>
            <a:off x="4755414" y="4488402"/>
            <a:ext cx="1015518" cy="1583338"/>
            <a:chOff x="2502874" y="2120021"/>
            <a:chExt cx="923198" cy="1439398"/>
          </a:xfrm>
        </p:grpSpPr>
        <p:sp>
          <p:nvSpPr>
            <p:cNvPr id="50" name="Rectangle: Rounded Corners 36">
              <a:extLst>
                <a:ext uri="{FF2B5EF4-FFF2-40B4-BE49-F238E27FC236}">
                  <a16:creationId xmlns:a16="http://schemas.microsoft.com/office/drawing/2014/main" id="{8443158D-E9DE-2044-9D48-A34A80320112}"/>
                </a:ext>
              </a:extLst>
            </p:cNvPr>
            <p:cNvSpPr/>
            <p:nvPr/>
          </p:nvSpPr>
          <p:spPr>
            <a:xfrm>
              <a:off x="2668566" y="2368672"/>
              <a:ext cx="605395" cy="933327"/>
            </a:xfrm>
            <a:prstGeom prst="roundRect">
              <a:avLst>
                <a:gd name="adj" fmla="val 0"/>
              </a:avLst>
            </a:prstGeom>
            <a:solidFill>
              <a:schemeClr val="tx2"/>
            </a:solidFill>
            <a:ln w="22225" cap="flat" cmpd="sng" algn="ctr">
              <a:noFill/>
              <a:prstDash val="solid"/>
              <a:miter lim="800000"/>
            </a:ln>
            <a:effectLst/>
          </p:spPr>
          <p:txBody>
            <a:bodyPr wrap="none" lIns="0" tIns="91440" rIns="144000" bIns="0" rtlCol="0" anchor="t" anchorCtr="0">
              <a:noAutofit/>
            </a:bodyPr>
            <a:lstStyle/>
            <a:p>
              <a:pPr marL="114300" algn="ctr" defTabSz="914400" eaLnBrk="1" fontAlgn="auto" hangingPunct="1">
                <a:spcBef>
                  <a:spcPts val="0"/>
                </a:spcBef>
                <a:spcAft>
                  <a:spcPts val="0"/>
                </a:spcAft>
              </a:pPr>
              <a:r>
                <a:rPr lang="en-US" kern="0">
                  <a:solidFill>
                    <a:schemeClr val="bg1"/>
                  </a:solidFill>
                  <a:latin typeface="+mj-lt"/>
                </a:rPr>
                <a:t>SMS</a:t>
              </a:r>
            </a:p>
          </p:txBody>
        </p:sp>
        <p:pic>
          <p:nvPicPr>
            <p:cNvPr id="51" name="Picture 44">
              <a:extLst>
                <a:ext uri="{FF2B5EF4-FFF2-40B4-BE49-F238E27FC236}">
                  <a16:creationId xmlns:a16="http://schemas.microsoft.com/office/drawing/2014/main" id="{600F3438-5741-3D46-8C3A-EB90382444C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7430" r="18432"/>
            <a:stretch/>
          </p:blipFill>
          <p:spPr>
            <a:xfrm>
              <a:off x="2502874" y="2120021"/>
              <a:ext cx="923198" cy="1439398"/>
            </a:xfrm>
            <a:prstGeom prst="rect">
              <a:avLst/>
            </a:prstGeom>
            <a:effectLst/>
          </p:spPr>
        </p:pic>
        <p:sp>
          <p:nvSpPr>
            <p:cNvPr id="52" name="Rectangle 51">
              <a:extLst>
                <a:ext uri="{FF2B5EF4-FFF2-40B4-BE49-F238E27FC236}">
                  <a16:creationId xmlns:a16="http://schemas.microsoft.com/office/drawing/2014/main" id="{738B94C7-A374-DF47-8BD4-F4BEC27E5350}"/>
                </a:ext>
              </a:extLst>
            </p:cNvPr>
            <p:cNvSpPr/>
            <p:nvPr/>
          </p:nvSpPr>
          <p:spPr bwMode="auto">
            <a:xfrm>
              <a:off x="2754546" y="2926211"/>
              <a:ext cx="435213" cy="191759"/>
            </a:xfrm>
            <a:prstGeom prst="rect">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900">
                  <a:solidFill>
                    <a:schemeClr val="tx1"/>
                  </a:solidFill>
                  <a:latin typeface="Consolas" panose="020B0609020204030204" pitchFamily="49" charset="0"/>
                  <a:ea typeface="Segoe UI" pitchFamily="34" charset="0"/>
                  <a:cs typeface="Segoe UI" pitchFamily="34" charset="0"/>
                </a:rPr>
                <a:t>43561</a:t>
              </a:r>
            </a:p>
          </p:txBody>
        </p:sp>
      </p:grpSp>
      <p:sp>
        <p:nvSpPr>
          <p:cNvPr id="2" name="TextBox 1">
            <a:extLst>
              <a:ext uri="{FF2B5EF4-FFF2-40B4-BE49-F238E27FC236}">
                <a16:creationId xmlns:a16="http://schemas.microsoft.com/office/drawing/2014/main" id="{57F562B6-F2AF-4F70-A676-820F0FE85B72}"/>
              </a:ext>
            </a:extLst>
          </p:cNvPr>
          <p:cNvSpPr txBox="1"/>
          <p:nvPr/>
        </p:nvSpPr>
        <p:spPr>
          <a:xfrm>
            <a:off x="849824" y="1740975"/>
            <a:ext cx="2743199"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a:solidFill>
                  <a:schemeClr val="accent1"/>
                </a:solidFill>
                <a:latin typeface="Gill Sans MT"/>
              </a:rPr>
              <a:t>critical / sensitive data</a:t>
            </a:r>
            <a:endParaRPr lang="en-US">
              <a:solidFill>
                <a:schemeClr val="accent1"/>
              </a:solidFill>
            </a:endParaRPr>
          </a:p>
        </p:txBody>
      </p:sp>
      <p:sp>
        <p:nvSpPr>
          <p:cNvPr id="53" name="TextBox 52">
            <a:extLst>
              <a:ext uri="{FF2B5EF4-FFF2-40B4-BE49-F238E27FC236}">
                <a16:creationId xmlns:a16="http://schemas.microsoft.com/office/drawing/2014/main" id="{B2E294F8-1723-4E30-899C-6227B10573EA}"/>
              </a:ext>
            </a:extLst>
          </p:cNvPr>
          <p:cNvSpPr txBox="1"/>
          <p:nvPr/>
        </p:nvSpPr>
        <p:spPr>
          <a:xfrm>
            <a:off x="3652433" y="6067584"/>
            <a:ext cx="3221063"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000">
                <a:solidFill>
                  <a:schemeClr val="accent1"/>
                </a:solidFill>
                <a:latin typeface="Gill Sans MT"/>
              </a:rPr>
              <a:t>quick start: FLW first week</a:t>
            </a:r>
            <a:endParaRPr lang="en-US">
              <a:solidFill>
                <a:schemeClr val="accent1"/>
              </a:solidFill>
            </a:endParaRPr>
          </a:p>
        </p:txBody>
      </p:sp>
    </p:spTree>
    <p:extLst>
      <p:ext uri="{BB962C8B-B14F-4D97-AF65-F5344CB8AC3E}">
        <p14:creationId xmlns:p14="http://schemas.microsoft.com/office/powerpoint/2010/main" val="1023757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900" decel="100000" fill="hold"/>
                                        <p:tgtEl>
                                          <p:spTgt spid="3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900" decel="100000" fill="hold"/>
                                        <p:tgtEl>
                                          <p:spTgt spid="3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anim calcmode="lin" valueType="num">
                                      <p:cBhvr>
                                        <p:cTn id="46" dur="1000" fill="hold"/>
                                        <p:tgtEl>
                                          <p:spTgt spid="44"/>
                                        </p:tgtEl>
                                        <p:attrNameLst>
                                          <p:attrName>ppt_x</p:attrName>
                                        </p:attrNameLst>
                                      </p:cBhvr>
                                      <p:tavLst>
                                        <p:tav tm="0">
                                          <p:val>
                                            <p:strVal val="#ppt_x"/>
                                          </p:val>
                                        </p:tav>
                                        <p:tav tm="100000">
                                          <p:val>
                                            <p:strVal val="#ppt_x"/>
                                          </p:val>
                                        </p:tav>
                                      </p:tavLst>
                                    </p:anim>
                                    <p:anim calcmode="lin" valueType="num">
                                      <p:cBhvr>
                                        <p:cTn id="47" dur="900" decel="100000" fill="hold"/>
                                        <p:tgtEl>
                                          <p:spTgt spid="4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anim calcmode="lin" valueType="num">
                                      <p:cBhvr>
                                        <p:cTn id="52" dur="1000" fill="hold"/>
                                        <p:tgtEl>
                                          <p:spTgt spid="48"/>
                                        </p:tgtEl>
                                        <p:attrNameLst>
                                          <p:attrName>ppt_x</p:attrName>
                                        </p:attrNameLst>
                                      </p:cBhvr>
                                      <p:tavLst>
                                        <p:tav tm="0">
                                          <p:val>
                                            <p:strVal val="#ppt_x"/>
                                          </p:val>
                                        </p:tav>
                                        <p:tav tm="100000">
                                          <p:val>
                                            <p:strVal val="#ppt_x"/>
                                          </p:val>
                                        </p:tav>
                                      </p:tavLst>
                                    </p:anim>
                                    <p:anim calcmode="lin" valueType="num">
                                      <p:cBhvr>
                                        <p:cTn id="53" dur="900" decel="100000" fill="hold"/>
                                        <p:tgtEl>
                                          <p:spTgt spid="4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900" decel="100000" fill="hold"/>
                                        <p:tgtEl>
                                          <p:spTgt spid="49"/>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 calcmode="lin" valueType="num">
                                      <p:cBhvr>
                                        <p:cTn id="69" dur="500" fill="hold"/>
                                        <p:tgtEl>
                                          <p:spTgt spid="19"/>
                                        </p:tgtEl>
                                        <p:attrNameLst>
                                          <p:attrName>style.rotation</p:attrName>
                                        </p:attrNameLst>
                                      </p:cBhvr>
                                      <p:tavLst>
                                        <p:tav tm="0">
                                          <p:val>
                                            <p:fltVal val="360"/>
                                          </p:val>
                                        </p:tav>
                                        <p:tav tm="100000">
                                          <p:val>
                                            <p:fltVal val="0"/>
                                          </p:val>
                                        </p:tav>
                                      </p:tavLst>
                                    </p:anim>
                                    <p:animEffect transition="in" filter="fade">
                                      <p:cBhvr>
                                        <p:cTn id="70" dur="500"/>
                                        <p:tgtEl>
                                          <p:spTgt spid="19"/>
                                        </p:tgtEl>
                                      </p:cBhvr>
                                    </p:animEffect>
                                  </p:childTnLst>
                                </p:cTn>
                              </p:par>
                              <p:par>
                                <p:cTn id="71" presetID="49" presetClass="entr" presetSubtype="0" decel="10000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 calcmode="lin" valueType="num">
                                      <p:cBhvr>
                                        <p:cTn id="75" dur="500" fill="hold"/>
                                        <p:tgtEl>
                                          <p:spTgt spid="18"/>
                                        </p:tgtEl>
                                        <p:attrNameLst>
                                          <p:attrName>style.rotation</p:attrName>
                                        </p:attrNameLst>
                                      </p:cBhvr>
                                      <p:tavLst>
                                        <p:tav tm="0">
                                          <p:val>
                                            <p:fltVal val="360"/>
                                          </p:val>
                                        </p:tav>
                                        <p:tav tm="100000">
                                          <p:val>
                                            <p:fltVal val="0"/>
                                          </p:val>
                                        </p:tav>
                                      </p:tavLst>
                                    </p:anim>
                                    <p:animEffect transition="in" filter="fade">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P spid="21"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BAABFE2-080B-D940-891E-0BC0B79ACA04}"/>
              </a:ext>
            </a:extLst>
          </p:cNvPr>
          <p:cNvSpPr/>
          <p:nvPr/>
        </p:nvSpPr>
        <p:spPr bwMode="auto">
          <a:xfrm>
            <a:off x="612774" y="1813780"/>
            <a:ext cx="5339763" cy="4098824"/>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34D5F198-2BFA-B443-ACA9-44DF91350A82}"/>
              </a:ext>
            </a:extLst>
          </p:cNvPr>
          <p:cNvCxnSpPr>
            <a:cxnSpLocks/>
          </p:cNvCxnSpPr>
          <p:nvPr/>
        </p:nvCxnSpPr>
        <p:spPr>
          <a:xfrm>
            <a:off x="2704453" y="2378991"/>
            <a:ext cx="0" cy="162731"/>
          </a:xfrm>
          <a:prstGeom prst="line">
            <a:avLst/>
          </a:prstGeom>
          <a:noFill/>
          <a:ln w="9525" cap="flat" cmpd="sng" algn="ctr">
            <a:solidFill>
              <a:srgbClr val="282828"/>
            </a:solidFill>
            <a:prstDash val="solid"/>
            <a:headEnd type="none" w="lg" len="med"/>
            <a:tailEnd type="none" w="lg" len="med"/>
          </a:ln>
          <a:effectLst/>
        </p:spPr>
      </p:cxnSp>
      <p:pic>
        <p:nvPicPr>
          <p:cNvPr id="4" name="Picture 3">
            <a:extLst>
              <a:ext uri="{FF2B5EF4-FFF2-40B4-BE49-F238E27FC236}">
                <a16:creationId xmlns:a16="http://schemas.microsoft.com/office/drawing/2014/main" id="{8A4691F5-FA63-41B4-907A-288E9B2F2AFD}"/>
              </a:ext>
            </a:extLst>
          </p:cNvPr>
          <p:cNvPicPr>
            <a:picLocks noChangeAspect="1"/>
          </p:cNvPicPr>
          <p:nvPr/>
        </p:nvPicPr>
        <p:blipFill>
          <a:blip r:embed="rId3"/>
          <a:stretch>
            <a:fillRect/>
          </a:stretch>
        </p:blipFill>
        <p:spPr>
          <a:xfrm>
            <a:off x="5673907" y="2045288"/>
            <a:ext cx="6169749" cy="3446424"/>
          </a:xfrm>
          <a:prstGeom prst="rect">
            <a:avLst/>
          </a:prstGeom>
          <a:ln>
            <a:solidFill>
              <a:schemeClr val="accent1"/>
            </a:solidFill>
          </a:ln>
        </p:spPr>
      </p:pic>
      <p:sp>
        <p:nvSpPr>
          <p:cNvPr id="7" name="Title 6">
            <a:extLst>
              <a:ext uri="{FF2B5EF4-FFF2-40B4-BE49-F238E27FC236}">
                <a16:creationId xmlns:a16="http://schemas.microsoft.com/office/drawing/2014/main" id="{AA9A7987-F604-294F-B535-D6B8EAA87E61}"/>
              </a:ext>
            </a:extLst>
          </p:cNvPr>
          <p:cNvSpPr>
            <a:spLocks noGrp="1"/>
          </p:cNvSpPr>
          <p:nvPr>
            <p:ph type="title"/>
          </p:nvPr>
        </p:nvSpPr>
        <p:spPr>
          <a:xfrm>
            <a:off x="588263" y="457200"/>
            <a:ext cx="11018520" cy="1107996"/>
          </a:xfrm>
        </p:spPr>
        <p:txBody>
          <a:bodyPr/>
          <a:lstStyle/>
          <a:p>
            <a:r>
              <a:rPr lang="en-US"/>
              <a:t>We say we want more security, but what does that mean for this role/user?</a:t>
            </a:r>
          </a:p>
        </p:txBody>
      </p:sp>
      <p:cxnSp>
        <p:nvCxnSpPr>
          <p:cNvPr id="11" name="Straight Connector 10">
            <a:extLst>
              <a:ext uri="{FF2B5EF4-FFF2-40B4-BE49-F238E27FC236}">
                <a16:creationId xmlns:a16="http://schemas.microsoft.com/office/drawing/2014/main" id="{AD4B9D1E-AE53-7A4C-8A09-802E6608C1FF}"/>
              </a:ext>
            </a:extLst>
          </p:cNvPr>
          <p:cNvCxnSpPr>
            <a:cxnSpLocks/>
          </p:cNvCxnSpPr>
          <p:nvPr/>
        </p:nvCxnSpPr>
        <p:spPr>
          <a:xfrm>
            <a:off x="537029" y="5911043"/>
            <a:ext cx="5436125"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0F822C-E9B3-B049-A004-40880DDF69F0}"/>
              </a:ext>
            </a:extLst>
          </p:cNvPr>
          <p:cNvCxnSpPr>
            <a:cxnSpLocks/>
          </p:cNvCxnSpPr>
          <p:nvPr/>
        </p:nvCxnSpPr>
        <p:spPr>
          <a:xfrm>
            <a:off x="1621233" y="2482042"/>
            <a:ext cx="594813" cy="0"/>
          </a:xfrm>
          <a:prstGeom prst="line">
            <a:avLst/>
          </a:prstGeom>
          <a:ln w="190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9B77A44-2B3F-314A-9348-39BBAF5C2F6B}"/>
              </a:ext>
            </a:extLst>
          </p:cNvPr>
          <p:cNvSpPr/>
          <p:nvPr/>
        </p:nvSpPr>
        <p:spPr bwMode="auto">
          <a:xfrm>
            <a:off x="2160288" y="2069213"/>
            <a:ext cx="2444465" cy="871300"/>
          </a:xfrm>
          <a:prstGeom prst="rect">
            <a:avLst/>
          </a:prstGeom>
          <a:solidFill>
            <a:schemeClr val="accent3"/>
          </a:solidFill>
          <a:ln w="22225">
            <a:solidFill>
              <a:schemeClr val="bg1"/>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82880" rIns="182880" bIns="146304"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32472" fontAlgn="base">
              <a:spcBef>
                <a:spcPct val="0"/>
              </a:spcBef>
              <a:spcAft>
                <a:spcPct val="0"/>
              </a:spcAft>
            </a:pPr>
            <a:r>
              <a:rPr lang="en-US" sz="1200">
                <a:gradFill>
                  <a:gsLst>
                    <a:gs pos="0">
                      <a:srgbClr val="FFFFFF"/>
                    </a:gs>
                    <a:gs pos="100000">
                      <a:srgbClr val="FFFFFF"/>
                    </a:gs>
                  </a:gsLst>
                  <a:lin ang="5400000" scaled="0"/>
                </a:gradFill>
                <a:cs typeface="Segoe UI" pitchFamily="34" charset="0"/>
              </a:rPr>
              <a:t>Biggest concern for IT teams when introducing new tech to </a:t>
            </a:r>
            <a:r>
              <a:rPr lang="en-US" sz="1200" err="1">
                <a:gradFill>
                  <a:gsLst>
                    <a:gs pos="0">
                      <a:srgbClr val="FFFFFF"/>
                    </a:gs>
                    <a:gs pos="100000">
                      <a:srgbClr val="FFFFFF"/>
                    </a:gs>
                  </a:gsLst>
                  <a:lin ang="5400000" scaled="0"/>
                </a:gradFill>
                <a:cs typeface="Segoe UI" pitchFamily="34" charset="0"/>
              </a:rPr>
              <a:t>firstline</a:t>
            </a:r>
            <a:r>
              <a:rPr lang="en-US" sz="1200">
                <a:gradFill>
                  <a:gsLst>
                    <a:gs pos="0">
                      <a:srgbClr val="FFFFFF"/>
                    </a:gs>
                    <a:gs pos="100000">
                      <a:srgbClr val="FFFFFF"/>
                    </a:gs>
                  </a:gsLst>
                  <a:lin ang="5400000" scaled="0"/>
                </a:gradFill>
                <a:cs typeface="Segoe UI" pitchFamily="34" charset="0"/>
              </a:rPr>
              <a:t> workers.</a:t>
            </a:r>
          </a:p>
        </p:txBody>
      </p:sp>
      <p:sp>
        <p:nvSpPr>
          <p:cNvPr id="39" name="Rectangle 38">
            <a:extLst>
              <a:ext uri="{FF2B5EF4-FFF2-40B4-BE49-F238E27FC236}">
                <a16:creationId xmlns:a16="http://schemas.microsoft.com/office/drawing/2014/main" id="{84370661-BE37-0F43-A4A3-1287DB6181FB}"/>
              </a:ext>
            </a:extLst>
          </p:cNvPr>
          <p:cNvSpPr/>
          <p:nvPr/>
        </p:nvSpPr>
        <p:spPr bwMode="auto">
          <a:xfrm>
            <a:off x="1007279" y="2177512"/>
            <a:ext cx="649772" cy="3735091"/>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a:extLst>
              <a:ext uri="{FF2B5EF4-FFF2-40B4-BE49-F238E27FC236}">
                <a16:creationId xmlns:a16="http://schemas.microsoft.com/office/drawing/2014/main" id="{66D491CA-988A-B64C-9D3F-FDC21C9B748A}"/>
              </a:ext>
            </a:extLst>
          </p:cNvPr>
          <p:cNvSpPr/>
          <p:nvPr/>
        </p:nvSpPr>
        <p:spPr bwMode="auto">
          <a:xfrm>
            <a:off x="1825885" y="4564743"/>
            <a:ext cx="649772" cy="134786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a:extLst>
              <a:ext uri="{FF2B5EF4-FFF2-40B4-BE49-F238E27FC236}">
                <a16:creationId xmlns:a16="http://schemas.microsoft.com/office/drawing/2014/main" id="{8DB4F74F-B7F1-0A42-A29A-2C6517678159}"/>
              </a:ext>
            </a:extLst>
          </p:cNvPr>
          <p:cNvSpPr/>
          <p:nvPr/>
        </p:nvSpPr>
        <p:spPr bwMode="auto">
          <a:xfrm>
            <a:off x="2644491" y="4851133"/>
            <a:ext cx="649772" cy="10614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a:extLst>
              <a:ext uri="{FF2B5EF4-FFF2-40B4-BE49-F238E27FC236}">
                <a16:creationId xmlns:a16="http://schemas.microsoft.com/office/drawing/2014/main" id="{AB0C4D41-37EF-4046-A464-3B4E1E970A47}"/>
              </a:ext>
            </a:extLst>
          </p:cNvPr>
          <p:cNvSpPr/>
          <p:nvPr/>
        </p:nvSpPr>
        <p:spPr bwMode="auto">
          <a:xfrm>
            <a:off x="3463097" y="4851133"/>
            <a:ext cx="649772" cy="10614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a:extLst>
              <a:ext uri="{FF2B5EF4-FFF2-40B4-BE49-F238E27FC236}">
                <a16:creationId xmlns:a16="http://schemas.microsoft.com/office/drawing/2014/main" id="{3F9F8B1F-EF60-7141-AB05-D01C7906C7E1}"/>
              </a:ext>
            </a:extLst>
          </p:cNvPr>
          <p:cNvSpPr/>
          <p:nvPr/>
        </p:nvSpPr>
        <p:spPr bwMode="auto">
          <a:xfrm>
            <a:off x="4281703" y="5254171"/>
            <a:ext cx="649772" cy="6584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a:extLst>
              <a:ext uri="{FF2B5EF4-FFF2-40B4-BE49-F238E27FC236}">
                <a16:creationId xmlns:a16="http://schemas.microsoft.com/office/drawing/2014/main" id="{AC04AB5D-7A30-1049-9EE4-67E899C5F2FB}"/>
              </a:ext>
            </a:extLst>
          </p:cNvPr>
          <p:cNvSpPr/>
          <p:nvPr/>
        </p:nvSpPr>
        <p:spPr bwMode="auto">
          <a:xfrm>
            <a:off x="5100309" y="5742923"/>
            <a:ext cx="649772" cy="16967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5" name="Title 3">
            <a:extLst>
              <a:ext uri="{FF2B5EF4-FFF2-40B4-BE49-F238E27FC236}">
                <a16:creationId xmlns:a16="http://schemas.microsoft.com/office/drawing/2014/main" id="{0144CF18-16B7-3C48-8E6F-74BE33CFDD37}"/>
              </a:ext>
            </a:extLst>
          </p:cNvPr>
          <p:cNvSpPr txBox="1">
            <a:spLocks/>
          </p:cNvSpPr>
          <p:nvPr/>
        </p:nvSpPr>
        <p:spPr>
          <a:xfrm>
            <a:off x="1000995" y="2177193"/>
            <a:ext cx="649772" cy="643890"/>
          </a:xfrm>
          <a:prstGeom prst="rect">
            <a:avLst/>
          </a:prstGeom>
        </p:spPr>
        <p:txBody>
          <a:bodyPr vert="horz" wrap="square" lIns="0" tIns="0" rIns="0" bIns="0" rtlCol="0" anchor="ctr" anchorCtr="0">
            <a:no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gn="ctr">
              <a:lnSpc>
                <a:spcPct val="100000"/>
              </a:lnSpc>
              <a:spcBef>
                <a:spcPts val="0"/>
              </a:spcBef>
            </a:pPr>
            <a:r>
              <a:rPr lang="en-US" sz="1800" b="1" spc="0">
                <a:ln>
                  <a:noFill/>
                </a:ln>
                <a:solidFill>
                  <a:schemeClr val="bg1"/>
                </a:solidFill>
                <a:latin typeface="Segoe UI" panose="020B0502040204020203" pitchFamily="34" charset="0"/>
              </a:rPr>
              <a:t>48%</a:t>
            </a:r>
            <a:endParaRPr lang="en-US" sz="1600" b="1" spc="0" baseline="30000">
              <a:ln>
                <a:noFill/>
              </a:ln>
              <a:solidFill>
                <a:schemeClr val="bg1"/>
              </a:solidFill>
              <a:latin typeface="Segoe UI" panose="020B0502040204020203" pitchFamily="34" charset="0"/>
            </a:endParaRPr>
          </a:p>
        </p:txBody>
      </p:sp>
      <p:sp>
        <p:nvSpPr>
          <p:cNvPr id="46" name="Title 3">
            <a:extLst>
              <a:ext uri="{FF2B5EF4-FFF2-40B4-BE49-F238E27FC236}">
                <a16:creationId xmlns:a16="http://schemas.microsoft.com/office/drawing/2014/main" id="{05EB27AA-C8AC-5345-99DA-6E13809C24EA}"/>
              </a:ext>
            </a:extLst>
          </p:cNvPr>
          <p:cNvSpPr txBox="1">
            <a:spLocks/>
          </p:cNvSpPr>
          <p:nvPr/>
        </p:nvSpPr>
        <p:spPr>
          <a:xfrm>
            <a:off x="1828310" y="4564793"/>
            <a:ext cx="649772" cy="643890"/>
          </a:xfrm>
          <a:prstGeom prst="rect">
            <a:avLst/>
          </a:prstGeom>
        </p:spPr>
        <p:txBody>
          <a:bodyPr vert="horz" wrap="square" lIns="0" tIns="0" rIns="0" bIns="0" rtlCol="0" anchor="ctr" anchorCtr="0">
            <a:no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gn="ctr">
              <a:lnSpc>
                <a:spcPct val="100000"/>
              </a:lnSpc>
              <a:spcBef>
                <a:spcPts val="0"/>
              </a:spcBef>
            </a:pPr>
            <a:r>
              <a:rPr lang="en-US" sz="1800" b="1" spc="0">
                <a:ln>
                  <a:noFill/>
                </a:ln>
                <a:solidFill>
                  <a:schemeClr val="bg1"/>
                </a:solidFill>
                <a:latin typeface="Segoe UI" panose="020B0502040204020203" pitchFamily="34" charset="0"/>
              </a:rPr>
              <a:t>17%</a:t>
            </a:r>
            <a:endParaRPr lang="en-US" sz="1600" b="1" spc="0" baseline="30000">
              <a:ln>
                <a:noFill/>
              </a:ln>
              <a:solidFill>
                <a:schemeClr val="bg1"/>
              </a:solidFill>
              <a:latin typeface="Segoe UI" panose="020B0502040204020203" pitchFamily="34" charset="0"/>
            </a:endParaRPr>
          </a:p>
        </p:txBody>
      </p:sp>
      <p:sp>
        <p:nvSpPr>
          <p:cNvPr id="47" name="Title 3">
            <a:extLst>
              <a:ext uri="{FF2B5EF4-FFF2-40B4-BE49-F238E27FC236}">
                <a16:creationId xmlns:a16="http://schemas.microsoft.com/office/drawing/2014/main" id="{EC765DD4-26CC-FF47-9C34-AA991DAFDCBC}"/>
              </a:ext>
            </a:extLst>
          </p:cNvPr>
          <p:cNvSpPr txBox="1">
            <a:spLocks/>
          </p:cNvSpPr>
          <p:nvPr/>
        </p:nvSpPr>
        <p:spPr>
          <a:xfrm>
            <a:off x="2641110" y="4847822"/>
            <a:ext cx="649772" cy="643890"/>
          </a:xfrm>
          <a:prstGeom prst="rect">
            <a:avLst/>
          </a:prstGeom>
        </p:spPr>
        <p:txBody>
          <a:bodyPr vert="horz" wrap="square" lIns="0" tIns="0" rIns="0" bIns="0" rtlCol="0" anchor="ctr" anchorCtr="0">
            <a:no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gn="ctr">
              <a:lnSpc>
                <a:spcPct val="100000"/>
              </a:lnSpc>
              <a:spcBef>
                <a:spcPts val="0"/>
              </a:spcBef>
            </a:pPr>
            <a:r>
              <a:rPr lang="en-US" sz="1800" b="1" spc="0">
                <a:ln>
                  <a:noFill/>
                </a:ln>
                <a:solidFill>
                  <a:schemeClr val="bg1"/>
                </a:solidFill>
                <a:latin typeface="Segoe UI" panose="020B0502040204020203" pitchFamily="34" charset="0"/>
              </a:rPr>
              <a:t>13%</a:t>
            </a:r>
            <a:endParaRPr lang="en-US" sz="1600" b="1" spc="0" baseline="30000">
              <a:ln>
                <a:noFill/>
              </a:ln>
              <a:solidFill>
                <a:schemeClr val="bg1"/>
              </a:solidFill>
              <a:latin typeface="Segoe UI" panose="020B0502040204020203" pitchFamily="34" charset="0"/>
            </a:endParaRPr>
          </a:p>
        </p:txBody>
      </p:sp>
      <p:sp>
        <p:nvSpPr>
          <p:cNvPr id="48" name="Title 3">
            <a:extLst>
              <a:ext uri="{FF2B5EF4-FFF2-40B4-BE49-F238E27FC236}">
                <a16:creationId xmlns:a16="http://schemas.microsoft.com/office/drawing/2014/main" id="{015FB6B0-C245-8543-9BB9-F46052958EBC}"/>
              </a:ext>
            </a:extLst>
          </p:cNvPr>
          <p:cNvSpPr txBox="1">
            <a:spLocks/>
          </p:cNvSpPr>
          <p:nvPr/>
        </p:nvSpPr>
        <p:spPr>
          <a:xfrm>
            <a:off x="3461167" y="4847822"/>
            <a:ext cx="649772" cy="643890"/>
          </a:xfrm>
          <a:prstGeom prst="rect">
            <a:avLst/>
          </a:prstGeom>
        </p:spPr>
        <p:txBody>
          <a:bodyPr vert="horz" wrap="square" lIns="0" tIns="0" rIns="0" bIns="0" rtlCol="0" anchor="ctr" anchorCtr="0">
            <a:no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gn="ctr">
              <a:lnSpc>
                <a:spcPct val="100000"/>
              </a:lnSpc>
              <a:spcBef>
                <a:spcPts val="0"/>
              </a:spcBef>
            </a:pPr>
            <a:r>
              <a:rPr lang="en-US" sz="1800" b="1" spc="0">
                <a:ln>
                  <a:noFill/>
                </a:ln>
                <a:solidFill>
                  <a:schemeClr val="bg1"/>
                </a:solidFill>
                <a:latin typeface="Segoe UI" panose="020B0502040204020203" pitchFamily="34" charset="0"/>
              </a:rPr>
              <a:t>13%</a:t>
            </a:r>
            <a:endParaRPr lang="en-US" sz="1600" b="1" spc="0" baseline="30000">
              <a:ln>
                <a:noFill/>
              </a:ln>
              <a:solidFill>
                <a:schemeClr val="bg1"/>
              </a:solidFill>
              <a:latin typeface="Segoe UI" panose="020B0502040204020203" pitchFamily="34" charset="0"/>
            </a:endParaRPr>
          </a:p>
        </p:txBody>
      </p:sp>
      <p:sp>
        <p:nvSpPr>
          <p:cNvPr id="49" name="Title 3">
            <a:extLst>
              <a:ext uri="{FF2B5EF4-FFF2-40B4-BE49-F238E27FC236}">
                <a16:creationId xmlns:a16="http://schemas.microsoft.com/office/drawing/2014/main" id="{9511AE4C-3E33-0E43-BF15-414E2C3B288C}"/>
              </a:ext>
            </a:extLst>
          </p:cNvPr>
          <p:cNvSpPr txBox="1">
            <a:spLocks/>
          </p:cNvSpPr>
          <p:nvPr/>
        </p:nvSpPr>
        <p:spPr>
          <a:xfrm>
            <a:off x="4288481" y="5261479"/>
            <a:ext cx="649772" cy="643890"/>
          </a:xfrm>
          <a:prstGeom prst="rect">
            <a:avLst/>
          </a:prstGeom>
        </p:spPr>
        <p:txBody>
          <a:bodyPr vert="horz" wrap="square" lIns="0" tIns="0" rIns="0" bIns="0" rtlCol="0" anchor="ctr" anchorCtr="0">
            <a:no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gn="ctr">
              <a:lnSpc>
                <a:spcPct val="100000"/>
              </a:lnSpc>
              <a:spcBef>
                <a:spcPts val="0"/>
              </a:spcBef>
            </a:pPr>
            <a:r>
              <a:rPr lang="en-US" sz="1800" b="1" spc="0">
                <a:ln>
                  <a:noFill/>
                </a:ln>
                <a:solidFill>
                  <a:schemeClr val="bg1"/>
                </a:solidFill>
                <a:latin typeface="Segoe UI" panose="020B0502040204020203" pitchFamily="34" charset="0"/>
              </a:rPr>
              <a:t>8%</a:t>
            </a:r>
            <a:endParaRPr lang="en-US" sz="1600" b="1" spc="0" baseline="30000">
              <a:ln>
                <a:noFill/>
              </a:ln>
              <a:solidFill>
                <a:schemeClr val="bg1"/>
              </a:solidFill>
              <a:latin typeface="Segoe UI" panose="020B0502040204020203" pitchFamily="34" charset="0"/>
            </a:endParaRPr>
          </a:p>
        </p:txBody>
      </p:sp>
      <p:sp>
        <p:nvSpPr>
          <p:cNvPr id="50" name="Title 3">
            <a:extLst>
              <a:ext uri="{FF2B5EF4-FFF2-40B4-BE49-F238E27FC236}">
                <a16:creationId xmlns:a16="http://schemas.microsoft.com/office/drawing/2014/main" id="{4202FA01-10E3-4249-88EB-EF5622977BA6}"/>
              </a:ext>
            </a:extLst>
          </p:cNvPr>
          <p:cNvSpPr txBox="1">
            <a:spLocks/>
          </p:cNvSpPr>
          <p:nvPr/>
        </p:nvSpPr>
        <p:spPr>
          <a:xfrm>
            <a:off x="5101281" y="5261479"/>
            <a:ext cx="649772" cy="643890"/>
          </a:xfrm>
          <a:prstGeom prst="rect">
            <a:avLst/>
          </a:prstGeom>
        </p:spPr>
        <p:txBody>
          <a:bodyPr vert="horz" wrap="square" lIns="0" tIns="0" rIns="0" bIns="0" rtlCol="0" anchor="ctr" anchorCtr="0">
            <a:no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gn="ctr">
              <a:lnSpc>
                <a:spcPct val="100000"/>
              </a:lnSpc>
              <a:spcBef>
                <a:spcPts val="0"/>
              </a:spcBef>
            </a:pPr>
            <a:r>
              <a:rPr lang="en-US" sz="1800" b="1" spc="0">
                <a:ln>
                  <a:noFill/>
                </a:ln>
                <a:solidFill>
                  <a:schemeClr val="tx1"/>
                </a:solidFill>
                <a:latin typeface="Segoe UI" panose="020B0502040204020203" pitchFamily="34" charset="0"/>
              </a:rPr>
              <a:t>1%</a:t>
            </a:r>
            <a:endParaRPr lang="en-US" sz="1600" b="1" spc="0" baseline="30000">
              <a:ln>
                <a:noFill/>
              </a:ln>
              <a:solidFill>
                <a:schemeClr val="tx1"/>
              </a:solidFill>
              <a:latin typeface="Segoe UI" panose="020B0502040204020203" pitchFamily="34" charset="0"/>
            </a:endParaRPr>
          </a:p>
        </p:txBody>
      </p:sp>
      <p:sp>
        <p:nvSpPr>
          <p:cNvPr id="51" name="Rectangle 50">
            <a:extLst>
              <a:ext uri="{FF2B5EF4-FFF2-40B4-BE49-F238E27FC236}">
                <a16:creationId xmlns:a16="http://schemas.microsoft.com/office/drawing/2014/main" id="{C2D2E6E7-CB9B-F741-A9D9-E9970DA8548C}"/>
              </a:ext>
            </a:extLst>
          </p:cNvPr>
          <p:cNvSpPr/>
          <p:nvPr/>
        </p:nvSpPr>
        <p:spPr>
          <a:xfrm>
            <a:off x="985886" y="5952996"/>
            <a:ext cx="679994" cy="244682"/>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mn-lt"/>
                <a:ea typeface="+mn-ea"/>
                <a:cs typeface="Calibri" panose="020F0502020204030204" pitchFamily="34" charset="0"/>
              </a:rPr>
              <a:t>Security</a:t>
            </a:r>
          </a:p>
        </p:txBody>
      </p:sp>
      <p:sp>
        <p:nvSpPr>
          <p:cNvPr id="52" name="Rectangle 51">
            <a:extLst>
              <a:ext uri="{FF2B5EF4-FFF2-40B4-BE49-F238E27FC236}">
                <a16:creationId xmlns:a16="http://schemas.microsoft.com/office/drawing/2014/main" id="{BBB12552-9143-0D4C-97E9-A3C6E75DD40E}"/>
              </a:ext>
            </a:extLst>
          </p:cNvPr>
          <p:cNvSpPr/>
          <p:nvPr/>
        </p:nvSpPr>
        <p:spPr>
          <a:xfrm>
            <a:off x="1682383" y="5952996"/>
            <a:ext cx="883575" cy="237757"/>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mn-lt"/>
                <a:ea typeface="+mn-ea"/>
                <a:cs typeface="Calibri" panose="020F0502020204030204" pitchFamily="34" charset="0"/>
              </a:rPr>
              <a:t>Compliance</a:t>
            </a:r>
          </a:p>
        </p:txBody>
      </p:sp>
      <p:sp>
        <p:nvSpPr>
          <p:cNvPr id="53" name="Rectangle 52">
            <a:extLst>
              <a:ext uri="{FF2B5EF4-FFF2-40B4-BE49-F238E27FC236}">
                <a16:creationId xmlns:a16="http://schemas.microsoft.com/office/drawing/2014/main" id="{22EA06A9-387B-D046-84B6-5C34E22793E4}"/>
              </a:ext>
            </a:extLst>
          </p:cNvPr>
          <p:cNvSpPr/>
          <p:nvPr/>
        </p:nvSpPr>
        <p:spPr>
          <a:xfrm>
            <a:off x="2726903" y="5952996"/>
            <a:ext cx="449162" cy="237757"/>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mn-lt"/>
                <a:ea typeface="+mn-ea"/>
                <a:cs typeface="Calibri" panose="020F0502020204030204" pitchFamily="34" charset="0"/>
              </a:rPr>
              <a:t>Cost</a:t>
            </a:r>
          </a:p>
        </p:txBody>
      </p:sp>
      <p:sp>
        <p:nvSpPr>
          <p:cNvPr id="54" name="Rectangle 53">
            <a:extLst>
              <a:ext uri="{FF2B5EF4-FFF2-40B4-BE49-F238E27FC236}">
                <a16:creationId xmlns:a16="http://schemas.microsoft.com/office/drawing/2014/main" id="{56E4A613-911D-C74A-9DBC-5C73D4CD1F1F}"/>
              </a:ext>
            </a:extLst>
          </p:cNvPr>
          <p:cNvSpPr/>
          <p:nvPr/>
        </p:nvSpPr>
        <p:spPr>
          <a:xfrm>
            <a:off x="3384257" y="5952996"/>
            <a:ext cx="774571" cy="237757"/>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mn-lt"/>
                <a:ea typeface="+mn-ea"/>
                <a:cs typeface="Calibri" panose="020F0502020204030204" pitchFamily="34" charset="0"/>
              </a:rPr>
              <a:t>Scalability</a:t>
            </a:r>
          </a:p>
        </p:txBody>
      </p:sp>
      <p:sp>
        <p:nvSpPr>
          <p:cNvPr id="55" name="Rectangle 54">
            <a:extLst>
              <a:ext uri="{FF2B5EF4-FFF2-40B4-BE49-F238E27FC236}">
                <a16:creationId xmlns:a16="http://schemas.microsoft.com/office/drawing/2014/main" id="{4D9E26F6-EED0-5449-9E9F-D9467E46FC42}"/>
              </a:ext>
            </a:extLst>
          </p:cNvPr>
          <p:cNvSpPr/>
          <p:nvPr/>
        </p:nvSpPr>
        <p:spPr>
          <a:xfrm>
            <a:off x="4284421" y="5952996"/>
            <a:ext cx="599844" cy="237757"/>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mn-lt"/>
                <a:ea typeface="+mn-ea"/>
                <a:cs typeface="Calibri" panose="020F0502020204030204" pitchFamily="34" charset="0"/>
              </a:rPr>
              <a:t>Privacy</a:t>
            </a:r>
          </a:p>
        </p:txBody>
      </p:sp>
      <p:sp>
        <p:nvSpPr>
          <p:cNvPr id="56" name="Rectangle 55">
            <a:extLst>
              <a:ext uri="{FF2B5EF4-FFF2-40B4-BE49-F238E27FC236}">
                <a16:creationId xmlns:a16="http://schemas.microsoft.com/office/drawing/2014/main" id="{0F2866CC-CA29-9F46-BE85-CDCE4DC8273B}"/>
              </a:ext>
            </a:extLst>
          </p:cNvPr>
          <p:cNvSpPr/>
          <p:nvPr/>
        </p:nvSpPr>
        <p:spPr>
          <a:xfrm>
            <a:off x="5149403" y="5952996"/>
            <a:ext cx="524504" cy="237757"/>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effectLst/>
                <a:uLnTx/>
                <a:uFillTx/>
                <a:latin typeface="+mn-lt"/>
                <a:ea typeface="+mn-ea"/>
                <a:cs typeface="Calibri" panose="020F0502020204030204" pitchFamily="34" charset="0"/>
              </a:rPr>
              <a:t>Other</a:t>
            </a:r>
          </a:p>
        </p:txBody>
      </p:sp>
      <p:sp>
        <p:nvSpPr>
          <p:cNvPr id="27" name="Rectangle 26">
            <a:extLst>
              <a:ext uri="{FF2B5EF4-FFF2-40B4-BE49-F238E27FC236}">
                <a16:creationId xmlns:a16="http://schemas.microsoft.com/office/drawing/2014/main" id="{21E5C5F8-C118-4049-96A6-580D1151727D}"/>
              </a:ext>
            </a:extLst>
          </p:cNvPr>
          <p:cNvSpPr/>
          <p:nvPr/>
        </p:nvSpPr>
        <p:spPr>
          <a:xfrm>
            <a:off x="8168847" y="6581001"/>
            <a:ext cx="4023153" cy="276999"/>
          </a:xfrm>
          <a:prstGeom prst="rect">
            <a:avLst/>
          </a:prstGeom>
        </p:spPr>
        <p:txBody>
          <a:bodyPr wrap="none">
            <a:spAutoFit/>
          </a:bodyPr>
          <a:lstStyle/>
          <a:p>
            <a:pPr marL="0" marR="0">
              <a:spcBef>
                <a:spcPts val="0"/>
              </a:spcBef>
              <a:spcAft>
                <a:spcPts val="0"/>
              </a:spcAft>
            </a:pPr>
            <a:r>
              <a:rPr lang="en-US" sz="1200" i="1">
                <a:latin typeface="+mn-lt"/>
                <a:cs typeface="Segoe UI Semilight" panose="020B0402040204020203" pitchFamily="34" charset="0"/>
              </a:rPr>
              <a:t>Source: Microsoft February 2020 research study with Pulse</a:t>
            </a:r>
          </a:p>
        </p:txBody>
      </p:sp>
    </p:spTree>
    <p:extLst>
      <p:ext uri="{BB962C8B-B14F-4D97-AF65-F5344CB8AC3E}">
        <p14:creationId xmlns:p14="http://schemas.microsoft.com/office/powerpoint/2010/main" val="337491660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person&#10;&#10;Description automatically generated">
            <a:extLst>
              <a:ext uri="{FF2B5EF4-FFF2-40B4-BE49-F238E27FC236}">
                <a16:creationId xmlns:a16="http://schemas.microsoft.com/office/drawing/2014/main" id="{8EC44C90-3D9A-4FD0-B3E8-9C6F6A82FF6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r="6982"/>
          <a:stretch/>
        </p:blipFill>
        <p:spPr>
          <a:xfrm>
            <a:off x="6779399" y="1740104"/>
            <a:ext cx="5412602" cy="4849857"/>
          </a:xfrm>
          <a:prstGeom prst="rect">
            <a:avLst/>
          </a:prstGeom>
        </p:spPr>
      </p:pic>
      <p:sp>
        <p:nvSpPr>
          <p:cNvPr id="10" name="Text Placeholder 5">
            <a:extLst>
              <a:ext uri="{FF2B5EF4-FFF2-40B4-BE49-F238E27FC236}">
                <a16:creationId xmlns:a16="http://schemas.microsoft.com/office/drawing/2014/main" id="{C52009AF-EF4E-3545-8CF8-92E654421AEC}"/>
              </a:ext>
            </a:extLst>
          </p:cNvPr>
          <p:cNvSpPr txBox="1">
            <a:spLocks/>
          </p:cNvSpPr>
          <p:nvPr/>
        </p:nvSpPr>
        <p:spPr>
          <a:xfrm>
            <a:off x="3174212" y="1595056"/>
            <a:ext cx="5119453" cy="2523768"/>
          </a:xfrm>
          <a:prstGeom prst="rect">
            <a:avLst/>
          </a:prstGeom>
          <a:solidFill>
            <a:schemeClr val="accent1"/>
          </a:solidFill>
        </p:spPr>
        <p:txBody>
          <a:bodyPr vert="horz" wrap="square" lIns="548640" tIns="274320" rIns="274320" bIns="27432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a:solidFill>
                  <a:schemeClr val="bg1"/>
                </a:solidFill>
              </a:rPr>
              <a:t>One of the reasons IT executives may be in support of a more seamless, secure sign-in experience is to proactively discourage Firstline Workers from unsanctioned technology or tools. 54% of IT executives suspected that Firstline Workers use a variety of unsanctioned “Shadow IT” including social messaging apps and document or file-sharing tools.</a:t>
            </a:r>
          </a:p>
        </p:txBody>
      </p:sp>
      <p:sp>
        <p:nvSpPr>
          <p:cNvPr id="7" name="Title 6">
            <a:extLst>
              <a:ext uri="{FF2B5EF4-FFF2-40B4-BE49-F238E27FC236}">
                <a16:creationId xmlns:a16="http://schemas.microsoft.com/office/drawing/2014/main" id="{3674F2B6-2E36-B148-955D-4D5928DF83B7}"/>
              </a:ext>
            </a:extLst>
          </p:cNvPr>
          <p:cNvSpPr>
            <a:spLocks noGrp="1"/>
          </p:cNvSpPr>
          <p:nvPr>
            <p:ph type="title"/>
          </p:nvPr>
        </p:nvSpPr>
        <p:spPr/>
        <p:txBody>
          <a:bodyPr/>
          <a:lstStyle/>
          <a:p>
            <a:r>
              <a:rPr lang="en-US"/>
              <a:t>Shadow IT... the risk of making things too complex</a:t>
            </a:r>
          </a:p>
        </p:txBody>
      </p:sp>
      <p:sp>
        <p:nvSpPr>
          <p:cNvPr id="14" name="Oval 13">
            <a:extLst>
              <a:ext uri="{FF2B5EF4-FFF2-40B4-BE49-F238E27FC236}">
                <a16:creationId xmlns:a16="http://schemas.microsoft.com/office/drawing/2014/main" id="{0FEDBA22-558D-B046-9A6D-6E01D389E28D}"/>
              </a:ext>
            </a:extLst>
          </p:cNvPr>
          <p:cNvSpPr/>
          <p:nvPr/>
        </p:nvSpPr>
        <p:spPr bwMode="auto">
          <a:xfrm>
            <a:off x="3040234" y="2871332"/>
            <a:ext cx="477585" cy="40187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 name="Oval 14">
            <a:extLst>
              <a:ext uri="{FF2B5EF4-FFF2-40B4-BE49-F238E27FC236}">
                <a16:creationId xmlns:a16="http://schemas.microsoft.com/office/drawing/2014/main" id="{E41DD5E0-36BC-264E-BD67-3ED3C0CA41FE}"/>
              </a:ext>
            </a:extLst>
          </p:cNvPr>
          <p:cNvSpPr/>
          <p:nvPr/>
        </p:nvSpPr>
        <p:spPr bwMode="auto">
          <a:xfrm>
            <a:off x="3011113" y="3331444"/>
            <a:ext cx="477585" cy="40187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7FE54F2C-90C3-0048-AA39-55FD488DC0F2}"/>
              </a:ext>
            </a:extLst>
          </p:cNvPr>
          <p:cNvSpPr/>
          <p:nvPr/>
        </p:nvSpPr>
        <p:spPr bwMode="auto">
          <a:xfrm>
            <a:off x="3011113" y="3762435"/>
            <a:ext cx="477585" cy="401871"/>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9" name="Graphic 8">
            <a:extLst>
              <a:ext uri="{FF2B5EF4-FFF2-40B4-BE49-F238E27FC236}">
                <a16:creationId xmlns:a16="http://schemas.microsoft.com/office/drawing/2014/main" id="{CB8BF431-EF6B-1C46-8E75-C318167F4E7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7366" y="1424927"/>
            <a:ext cx="4962321" cy="4962321"/>
          </a:xfrm>
          <a:prstGeom prst="rect">
            <a:avLst/>
          </a:prstGeom>
        </p:spPr>
      </p:pic>
      <p:sp>
        <p:nvSpPr>
          <p:cNvPr id="11" name="Title 3">
            <a:extLst>
              <a:ext uri="{FF2B5EF4-FFF2-40B4-BE49-F238E27FC236}">
                <a16:creationId xmlns:a16="http://schemas.microsoft.com/office/drawing/2014/main" id="{E9A58EA0-7FDB-1E41-A606-DFC91AF3663D}"/>
              </a:ext>
            </a:extLst>
          </p:cNvPr>
          <p:cNvSpPr txBox="1">
            <a:spLocks/>
          </p:cNvSpPr>
          <p:nvPr/>
        </p:nvSpPr>
        <p:spPr>
          <a:xfrm>
            <a:off x="1061925" y="1222214"/>
            <a:ext cx="2327224" cy="2276319"/>
          </a:xfrm>
          <a:prstGeom prst="rect">
            <a:avLst/>
          </a:prstGeom>
        </p:spPr>
        <p:txBody>
          <a:bodyPr vert="horz" wrap="square" lIns="0" tIns="0" rIns="0" bIns="0" rtlCol="0" anchor="ctr" anchorCtr="0">
            <a:no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gn="ctr">
              <a:lnSpc>
                <a:spcPct val="100000"/>
              </a:lnSpc>
              <a:spcBef>
                <a:spcPts val="0"/>
              </a:spcBef>
            </a:pPr>
            <a:r>
              <a:rPr lang="en-US" sz="7200" b="1" spc="0">
                <a:ln>
                  <a:noFill/>
                </a:ln>
                <a:solidFill>
                  <a:srgbClr val="0078D4"/>
                </a:solidFill>
                <a:latin typeface="Segoe UI" panose="020B0502040204020203" pitchFamily="34" charset="0"/>
              </a:rPr>
              <a:t>54</a:t>
            </a:r>
            <a:r>
              <a:rPr lang="en-US" sz="6600" b="1" spc="0" baseline="30000">
                <a:ln>
                  <a:noFill/>
                </a:ln>
                <a:solidFill>
                  <a:srgbClr val="0078D4"/>
                </a:solidFill>
                <a:latin typeface="Segoe UI" panose="020B0502040204020203" pitchFamily="34" charset="0"/>
              </a:rPr>
              <a:t>%</a:t>
            </a:r>
          </a:p>
        </p:txBody>
      </p:sp>
      <p:pic>
        <p:nvPicPr>
          <p:cNvPr id="13" name="Graphic 12">
            <a:extLst>
              <a:ext uri="{FF2B5EF4-FFF2-40B4-BE49-F238E27FC236}">
                <a16:creationId xmlns:a16="http://schemas.microsoft.com/office/drawing/2014/main" id="{0D182C97-365E-7347-9601-2325F2C7C0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0791" y="2920610"/>
            <a:ext cx="1394556" cy="1394556"/>
          </a:xfrm>
          <a:prstGeom prst="rect">
            <a:avLst/>
          </a:prstGeom>
        </p:spPr>
      </p:pic>
      <p:sp>
        <p:nvSpPr>
          <p:cNvPr id="12" name="Rectangle 11">
            <a:extLst>
              <a:ext uri="{FF2B5EF4-FFF2-40B4-BE49-F238E27FC236}">
                <a16:creationId xmlns:a16="http://schemas.microsoft.com/office/drawing/2014/main" id="{6CB2BDE3-16CD-4B59-B00E-1C1E148F633B}"/>
              </a:ext>
            </a:extLst>
          </p:cNvPr>
          <p:cNvSpPr/>
          <p:nvPr/>
        </p:nvSpPr>
        <p:spPr>
          <a:xfrm>
            <a:off x="8168847" y="6581001"/>
            <a:ext cx="4023153" cy="276999"/>
          </a:xfrm>
          <a:prstGeom prst="rect">
            <a:avLst/>
          </a:prstGeom>
        </p:spPr>
        <p:txBody>
          <a:bodyPr wrap="none">
            <a:spAutoFit/>
          </a:bodyPr>
          <a:lstStyle/>
          <a:p>
            <a:pPr marL="0" marR="0">
              <a:spcBef>
                <a:spcPts val="0"/>
              </a:spcBef>
              <a:spcAft>
                <a:spcPts val="0"/>
              </a:spcAft>
            </a:pPr>
            <a:r>
              <a:rPr lang="en-US" sz="1200" i="1">
                <a:latin typeface="+mn-lt"/>
                <a:cs typeface="Segoe UI Semilight" panose="020B0402040204020203" pitchFamily="34" charset="0"/>
              </a:rPr>
              <a:t>Source: Microsoft February 2020 research study with Pulse</a:t>
            </a:r>
          </a:p>
        </p:txBody>
      </p:sp>
    </p:spTree>
    <p:extLst>
      <p:ext uri="{BB962C8B-B14F-4D97-AF65-F5344CB8AC3E}">
        <p14:creationId xmlns:p14="http://schemas.microsoft.com/office/powerpoint/2010/main" val="21703237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08CFF0DF-9A53-4647-B2CD-3A8F33A70343}"/>
              </a:ext>
            </a:extLst>
          </p:cNvPr>
          <p:cNvSpPr/>
          <p:nvPr/>
        </p:nvSpPr>
        <p:spPr bwMode="auto">
          <a:xfrm>
            <a:off x="1105982" y="19778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43" name="Oval 42">
            <a:extLst>
              <a:ext uri="{FF2B5EF4-FFF2-40B4-BE49-F238E27FC236}">
                <a16:creationId xmlns:a16="http://schemas.microsoft.com/office/drawing/2014/main" id="{610E2614-90D1-7E43-B866-30AD013BE0C9}"/>
              </a:ext>
            </a:extLst>
          </p:cNvPr>
          <p:cNvSpPr/>
          <p:nvPr/>
        </p:nvSpPr>
        <p:spPr bwMode="auto">
          <a:xfrm>
            <a:off x="2842072" y="19778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55" name="Oval 54">
            <a:extLst>
              <a:ext uri="{FF2B5EF4-FFF2-40B4-BE49-F238E27FC236}">
                <a16:creationId xmlns:a16="http://schemas.microsoft.com/office/drawing/2014/main" id="{9D553AF5-D220-F84F-AFF3-CC8EDE49B1BE}"/>
              </a:ext>
            </a:extLst>
          </p:cNvPr>
          <p:cNvSpPr/>
          <p:nvPr/>
        </p:nvSpPr>
        <p:spPr bwMode="auto">
          <a:xfrm>
            <a:off x="4578162" y="19778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56" name="Oval 55">
            <a:extLst>
              <a:ext uri="{FF2B5EF4-FFF2-40B4-BE49-F238E27FC236}">
                <a16:creationId xmlns:a16="http://schemas.microsoft.com/office/drawing/2014/main" id="{396E2C5F-31AC-4841-89DB-B84739E2A1D9}"/>
              </a:ext>
            </a:extLst>
          </p:cNvPr>
          <p:cNvSpPr/>
          <p:nvPr/>
        </p:nvSpPr>
        <p:spPr bwMode="auto">
          <a:xfrm>
            <a:off x="6314252" y="19778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57" name="Oval 56">
            <a:extLst>
              <a:ext uri="{FF2B5EF4-FFF2-40B4-BE49-F238E27FC236}">
                <a16:creationId xmlns:a16="http://schemas.microsoft.com/office/drawing/2014/main" id="{0E595BAC-48E0-8D4E-A880-94D98B8692CB}"/>
              </a:ext>
            </a:extLst>
          </p:cNvPr>
          <p:cNvSpPr/>
          <p:nvPr/>
        </p:nvSpPr>
        <p:spPr bwMode="auto">
          <a:xfrm>
            <a:off x="8050342" y="19778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58" name="Oval 57">
            <a:extLst>
              <a:ext uri="{FF2B5EF4-FFF2-40B4-BE49-F238E27FC236}">
                <a16:creationId xmlns:a16="http://schemas.microsoft.com/office/drawing/2014/main" id="{12A4A4A7-B349-9046-91C7-AA11CEE84657}"/>
              </a:ext>
            </a:extLst>
          </p:cNvPr>
          <p:cNvSpPr/>
          <p:nvPr/>
        </p:nvSpPr>
        <p:spPr bwMode="auto">
          <a:xfrm>
            <a:off x="9786432" y="19778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59" name="Oval 58">
            <a:extLst>
              <a:ext uri="{FF2B5EF4-FFF2-40B4-BE49-F238E27FC236}">
                <a16:creationId xmlns:a16="http://schemas.microsoft.com/office/drawing/2014/main" id="{61B70074-6EAF-E14C-A470-42B172E4B7E6}"/>
              </a:ext>
            </a:extLst>
          </p:cNvPr>
          <p:cNvSpPr/>
          <p:nvPr/>
        </p:nvSpPr>
        <p:spPr bwMode="auto">
          <a:xfrm>
            <a:off x="1105982" y="39717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61" name="Oval 60">
            <a:extLst>
              <a:ext uri="{FF2B5EF4-FFF2-40B4-BE49-F238E27FC236}">
                <a16:creationId xmlns:a16="http://schemas.microsoft.com/office/drawing/2014/main" id="{F486EF4E-5657-3540-B9F6-FB8D96FED123}"/>
              </a:ext>
            </a:extLst>
          </p:cNvPr>
          <p:cNvSpPr/>
          <p:nvPr/>
        </p:nvSpPr>
        <p:spPr bwMode="auto">
          <a:xfrm>
            <a:off x="2842072" y="39717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65" name="Oval 64">
            <a:extLst>
              <a:ext uri="{FF2B5EF4-FFF2-40B4-BE49-F238E27FC236}">
                <a16:creationId xmlns:a16="http://schemas.microsoft.com/office/drawing/2014/main" id="{EBD9FA9B-4E89-7744-8715-88BB3B8DF518}"/>
              </a:ext>
            </a:extLst>
          </p:cNvPr>
          <p:cNvSpPr/>
          <p:nvPr/>
        </p:nvSpPr>
        <p:spPr bwMode="auto">
          <a:xfrm>
            <a:off x="4578162" y="39717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67" name="Oval 66">
            <a:extLst>
              <a:ext uri="{FF2B5EF4-FFF2-40B4-BE49-F238E27FC236}">
                <a16:creationId xmlns:a16="http://schemas.microsoft.com/office/drawing/2014/main" id="{C8832844-E0FA-1E4A-9118-9ADE92B0F35E}"/>
              </a:ext>
            </a:extLst>
          </p:cNvPr>
          <p:cNvSpPr/>
          <p:nvPr/>
        </p:nvSpPr>
        <p:spPr bwMode="auto">
          <a:xfrm>
            <a:off x="6314252" y="39717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71" name="Oval 70">
            <a:extLst>
              <a:ext uri="{FF2B5EF4-FFF2-40B4-BE49-F238E27FC236}">
                <a16:creationId xmlns:a16="http://schemas.microsoft.com/office/drawing/2014/main" id="{2A54AF2E-BFFD-224C-B05F-8172D3190D87}"/>
              </a:ext>
            </a:extLst>
          </p:cNvPr>
          <p:cNvSpPr/>
          <p:nvPr/>
        </p:nvSpPr>
        <p:spPr bwMode="auto">
          <a:xfrm>
            <a:off x="8050342" y="39717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72" name="Oval 71">
            <a:extLst>
              <a:ext uri="{FF2B5EF4-FFF2-40B4-BE49-F238E27FC236}">
                <a16:creationId xmlns:a16="http://schemas.microsoft.com/office/drawing/2014/main" id="{DEEEC19A-E5BC-084C-BA7B-6856CC8E0F74}"/>
              </a:ext>
            </a:extLst>
          </p:cNvPr>
          <p:cNvSpPr/>
          <p:nvPr/>
        </p:nvSpPr>
        <p:spPr bwMode="auto">
          <a:xfrm>
            <a:off x="9786432" y="3971706"/>
            <a:ext cx="1007604" cy="1007604"/>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32" name="ShoppingCart_E7BF" title="Icon of a shopping cart">
            <a:extLst>
              <a:ext uri="{FF2B5EF4-FFF2-40B4-BE49-F238E27FC236}">
                <a16:creationId xmlns:a16="http://schemas.microsoft.com/office/drawing/2014/main" id="{9E43471C-C994-48FD-AF6C-24B55B5FA793}"/>
              </a:ext>
            </a:extLst>
          </p:cNvPr>
          <p:cNvSpPr>
            <a:spLocks noChangeAspect="1" noEditPoints="1"/>
          </p:cNvSpPr>
          <p:nvPr/>
        </p:nvSpPr>
        <p:spPr bwMode="auto">
          <a:xfrm>
            <a:off x="1323741" y="2267811"/>
            <a:ext cx="531454" cy="451923"/>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gradFill>
                <a:gsLst>
                  <a:gs pos="0">
                    <a:srgbClr val="505050"/>
                  </a:gs>
                  <a:gs pos="100000">
                    <a:srgbClr val="505050"/>
                  </a:gs>
                </a:gsLst>
                <a:lin ang="5400000" scaled="1"/>
              </a:gradFill>
              <a:effectLst/>
              <a:uLnTx/>
              <a:uFillTx/>
              <a:latin typeface="Calibri" panose="020F0502020204030204" pitchFamily="34" charset="0"/>
              <a:ea typeface="+mn-ea"/>
              <a:cs typeface="Calibri" panose="020F0502020204030204" pitchFamily="34" charset="0"/>
            </a:endParaRPr>
          </a:p>
        </p:txBody>
      </p:sp>
      <p:sp>
        <p:nvSpPr>
          <p:cNvPr id="40" name="Rectangle 39">
            <a:extLst>
              <a:ext uri="{FF2B5EF4-FFF2-40B4-BE49-F238E27FC236}">
                <a16:creationId xmlns:a16="http://schemas.microsoft.com/office/drawing/2014/main" id="{1B625B85-A5C0-467A-B15A-6AD66F77A458}"/>
              </a:ext>
            </a:extLst>
          </p:cNvPr>
          <p:cNvSpPr/>
          <p:nvPr/>
        </p:nvSpPr>
        <p:spPr>
          <a:xfrm>
            <a:off x="945709" y="3119816"/>
            <a:ext cx="1287532" cy="418063"/>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cs typeface="Segoe UI Light" panose="020B0502040204020203" pitchFamily="34" charset="0"/>
              </a:rPr>
              <a:t>Retail &amp; </a:t>
            </a: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cs typeface="Segoe UI Light" panose="020B0502040204020203" pitchFamily="34" charset="0"/>
              </a:rPr>
              <a:t>Consumer Goods</a:t>
            </a:r>
          </a:p>
        </p:txBody>
      </p:sp>
      <p:sp>
        <p:nvSpPr>
          <p:cNvPr id="37" name="Manufacturing_E99C" title="Icon of a robotic arm">
            <a:extLst>
              <a:ext uri="{FF2B5EF4-FFF2-40B4-BE49-F238E27FC236}">
                <a16:creationId xmlns:a16="http://schemas.microsoft.com/office/drawing/2014/main" id="{E83570EF-FF9F-4D7F-9074-CB22D8927413}"/>
              </a:ext>
            </a:extLst>
          </p:cNvPr>
          <p:cNvSpPr>
            <a:spLocks noChangeAspect="1" noEditPoints="1"/>
          </p:cNvSpPr>
          <p:nvPr/>
        </p:nvSpPr>
        <p:spPr bwMode="auto">
          <a:xfrm>
            <a:off x="3042476" y="2206798"/>
            <a:ext cx="587134" cy="573949"/>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solidFill>
                <a:srgbClr val="282828"/>
              </a:solidFill>
              <a:effectLst/>
              <a:uLnTx/>
              <a:uFillTx/>
              <a:latin typeface="Calibri" panose="020F0502020204030204" pitchFamily="34" charset="0"/>
              <a:ea typeface="+mn-ea"/>
              <a:cs typeface="Calibri" panose="020F0502020204030204" pitchFamily="34" charset="0"/>
            </a:endParaRPr>
          </a:p>
        </p:txBody>
      </p:sp>
      <p:sp>
        <p:nvSpPr>
          <p:cNvPr id="41" name="Rectangle 40">
            <a:extLst>
              <a:ext uri="{FF2B5EF4-FFF2-40B4-BE49-F238E27FC236}">
                <a16:creationId xmlns:a16="http://schemas.microsoft.com/office/drawing/2014/main" id="{8441AC1E-434A-4CE4-95CE-255ACA1DC61E}"/>
              </a:ext>
            </a:extLst>
          </p:cNvPr>
          <p:cNvSpPr/>
          <p:nvPr/>
        </p:nvSpPr>
        <p:spPr>
          <a:xfrm>
            <a:off x="2329806" y="3119816"/>
            <a:ext cx="1936497" cy="416383"/>
          </a:xfrm>
          <a:prstGeom prst="rect">
            <a:avLst/>
          </a:prstGeom>
        </p:spPr>
        <p:txBody>
          <a:bodyPr wrap="squar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cs typeface="Segoe UI Light" panose="020B0502040204020203" pitchFamily="34" charset="0"/>
              </a:rPr>
              <a:t>Manufacturing &amp;</a:t>
            </a: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cs typeface="Segoe UI Light" panose="020B0502040204020203" pitchFamily="34" charset="0"/>
              </a:rPr>
              <a:t> Resource</a:t>
            </a:r>
          </a:p>
        </p:txBody>
      </p:sp>
      <p:sp>
        <p:nvSpPr>
          <p:cNvPr id="35" name="Airplane_E709" title="Icon of an airplane">
            <a:extLst>
              <a:ext uri="{FF2B5EF4-FFF2-40B4-BE49-F238E27FC236}">
                <a16:creationId xmlns:a16="http://schemas.microsoft.com/office/drawing/2014/main" id="{79AE3A17-07BB-4692-AE6E-8B39CCB65676}"/>
              </a:ext>
            </a:extLst>
          </p:cNvPr>
          <p:cNvSpPr>
            <a:spLocks noChangeAspect="1"/>
          </p:cNvSpPr>
          <p:nvPr/>
        </p:nvSpPr>
        <p:spPr bwMode="auto">
          <a:xfrm>
            <a:off x="4866211" y="2228873"/>
            <a:ext cx="522876" cy="529798"/>
          </a:xfrm>
          <a:custGeom>
            <a:avLst/>
            <a:gdLst>
              <a:gd name="T0" fmla="*/ 1002 w 3707"/>
              <a:gd name="T1" fmla="*/ 3755 h 3755"/>
              <a:gd name="T2" fmla="*/ 1502 w 3707"/>
              <a:gd name="T3" fmla="*/ 2253 h 3755"/>
              <a:gd name="T4" fmla="*/ 751 w 3707"/>
              <a:gd name="T5" fmla="*/ 2253 h 3755"/>
              <a:gd name="T6" fmla="*/ 625 w 3707"/>
              <a:gd name="T7" fmla="*/ 2503 h 3755"/>
              <a:gd name="T8" fmla="*/ 0 w 3707"/>
              <a:gd name="T9" fmla="*/ 2503 h 3755"/>
              <a:gd name="T10" fmla="*/ 209 w 3707"/>
              <a:gd name="T11" fmla="*/ 1877 h 3755"/>
              <a:gd name="T12" fmla="*/ 0 w 3707"/>
              <a:gd name="T13" fmla="*/ 1251 h 3755"/>
              <a:gd name="T14" fmla="*/ 625 w 3707"/>
              <a:gd name="T15" fmla="*/ 1251 h 3755"/>
              <a:gd name="T16" fmla="*/ 751 w 3707"/>
              <a:gd name="T17" fmla="*/ 1502 h 3755"/>
              <a:gd name="T18" fmla="*/ 1502 w 3707"/>
              <a:gd name="T19" fmla="*/ 1502 h 3755"/>
              <a:gd name="T20" fmla="*/ 1002 w 3707"/>
              <a:gd name="T21" fmla="*/ 0 h 3755"/>
              <a:gd name="T22" fmla="*/ 1627 w 3707"/>
              <a:gd name="T23" fmla="*/ 0 h 3755"/>
              <a:gd name="T24" fmla="*/ 2378 w 3707"/>
              <a:gd name="T25" fmla="*/ 1502 h 3755"/>
              <a:gd name="T26" fmla="*/ 3331 w 3707"/>
              <a:gd name="T27" fmla="*/ 1502 h 3755"/>
              <a:gd name="T28" fmla="*/ 3707 w 3707"/>
              <a:gd name="T29" fmla="*/ 1877 h 3755"/>
              <a:gd name="T30" fmla="*/ 3331 w 3707"/>
              <a:gd name="T31" fmla="*/ 2253 h 3755"/>
              <a:gd name="T32" fmla="*/ 2378 w 3707"/>
              <a:gd name="T33" fmla="*/ 2253 h 3755"/>
              <a:gd name="T34" fmla="*/ 1627 w 3707"/>
              <a:gd name="T35" fmla="*/ 3755 h 3755"/>
              <a:gd name="T36" fmla="*/ 1002 w 3707"/>
              <a:gd name="T37" fmla="*/ 3755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07" h="3755">
                <a:moveTo>
                  <a:pt x="1002" y="3755"/>
                </a:moveTo>
                <a:cubicBezTo>
                  <a:pt x="1502" y="2253"/>
                  <a:pt x="1502" y="2253"/>
                  <a:pt x="1502" y="2253"/>
                </a:cubicBezTo>
                <a:cubicBezTo>
                  <a:pt x="751" y="2253"/>
                  <a:pt x="751" y="2253"/>
                  <a:pt x="751" y="2253"/>
                </a:cubicBezTo>
                <a:cubicBezTo>
                  <a:pt x="625" y="2503"/>
                  <a:pt x="625" y="2503"/>
                  <a:pt x="625" y="2503"/>
                </a:cubicBezTo>
                <a:cubicBezTo>
                  <a:pt x="0" y="2503"/>
                  <a:pt x="0" y="2503"/>
                  <a:pt x="0" y="2503"/>
                </a:cubicBezTo>
                <a:cubicBezTo>
                  <a:pt x="209" y="1877"/>
                  <a:pt x="209" y="1877"/>
                  <a:pt x="209" y="1877"/>
                </a:cubicBezTo>
                <a:cubicBezTo>
                  <a:pt x="0" y="1251"/>
                  <a:pt x="0" y="1251"/>
                  <a:pt x="0" y="1251"/>
                </a:cubicBezTo>
                <a:cubicBezTo>
                  <a:pt x="625" y="1251"/>
                  <a:pt x="625" y="1251"/>
                  <a:pt x="625" y="1251"/>
                </a:cubicBezTo>
                <a:cubicBezTo>
                  <a:pt x="751" y="1502"/>
                  <a:pt x="751" y="1502"/>
                  <a:pt x="751" y="1502"/>
                </a:cubicBezTo>
                <a:cubicBezTo>
                  <a:pt x="1502" y="1502"/>
                  <a:pt x="1502" y="1502"/>
                  <a:pt x="1502" y="1502"/>
                </a:cubicBezTo>
                <a:cubicBezTo>
                  <a:pt x="1002" y="0"/>
                  <a:pt x="1002" y="0"/>
                  <a:pt x="1002" y="0"/>
                </a:cubicBezTo>
                <a:cubicBezTo>
                  <a:pt x="1627" y="0"/>
                  <a:pt x="1627" y="0"/>
                  <a:pt x="1627" y="0"/>
                </a:cubicBezTo>
                <a:cubicBezTo>
                  <a:pt x="2378" y="1502"/>
                  <a:pt x="2378" y="1502"/>
                  <a:pt x="2378" y="1502"/>
                </a:cubicBezTo>
                <a:cubicBezTo>
                  <a:pt x="3331" y="1502"/>
                  <a:pt x="3331" y="1502"/>
                  <a:pt x="3331" y="1502"/>
                </a:cubicBezTo>
                <a:cubicBezTo>
                  <a:pt x="3538" y="1502"/>
                  <a:pt x="3707" y="1670"/>
                  <a:pt x="3707" y="1877"/>
                </a:cubicBezTo>
                <a:cubicBezTo>
                  <a:pt x="3707" y="2084"/>
                  <a:pt x="3538" y="2253"/>
                  <a:pt x="3331" y="2253"/>
                </a:cubicBezTo>
                <a:cubicBezTo>
                  <a:pt x="2378" y="2253"/>
                  <a:pt x="2378" y="2253"/>
                  <a:pt x="2378" y="2253"/>
                </a:cubicBezTo>
                <a:cubicBezTo>
                  <a:pt x="1627" y="3755"/>
                  <a:pt x="1627" y="3755"/>
                  <a:pt x="1627" y="3755"/>
                </a:cubicBezTo>
                <a:lnTo>
                  <a:pt x="1002" y="3755"/>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gradFill>
                <a:gsLst>
                  <a:gs pos="0">
                    <a:srgbClr val="505050"/>
                  </a:gs>
                  <a:gs pos="100000">
                    <a:srgbClr val="505050"/>
                  </a:gs>
                </a:gsLst>
                <a:lin ang="5400000" scaled="1"/>
              </a:gradFill>
              <a:effectLst/>
              <a:uLnTx/>
              <a:uFillTx/>
              <a:latin typeface="Calibri" panose="020F0502020204030204" pitchFamily="34" charset="0"/>
              <a:ea typeface="+mn-ea"/>
              <a:cs typeface="Calibri" panose="020F0502020204030204" pitchFamily="34" charset="0"/>
            </a:endParaRPr>
          </a:p>
        </p:txBody>
      </p:sp>
      <p:sp>
        <p:nvSpPr>
          <p:cNvPr id="42" name="Rectangle 41">
            <a:extLst>
              <a:ext uri="{FF2B5EF4-FFF2-40B4-BE49-F238E27FC236}">
                <a16:creationId xmlns:a16="http://schemas.microsoft.com/office/drawing/2014/main" id="{A7E17A77-F238-463D-B786-4E9279E2CE2F}"/>
              </a:ext>
            </a:extLst>
          </p:cNvPr>
          <p:cNvSpPr/>
          <p:nvPr/>
        </p:nvSpPr>
        <p:spPr>
          <a:xfrm>
            <a:off x="4493500" y="3119816"/>
            <a:ext cx="1176925" cy="418063"/>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cs typeface="Segoe UI Light" panose="020B0502040204020203" pitchFamily="34" charset="0"/>
              </a:rPr>
              <a:t>Travel &amp; </a:t>
            </a: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cs typeface="Segoe UI Light" panose="020B0502040204020203" pitchFamily="34" charset="0"/>
              </a:rPr>
              <a:t>Transportation*</a:t>
            </a:r>
          </a:p>
        </p:txBody>
      </p:sp>
      <p:sp>
        <p:nvSpPr>
          <p:cNvPr id="36" name="building_9" title="Icon of a building with columns in a row and a triangular top and a flag atop it">
            <a:extLst>
              <a:ext uri="{FF2B5EF4-FFF2-40B4-BE49-F238E27FC236}">
                <a16:creationId xmlns:a16="http://schemas.microsoft.com/office/drawing/2014/main" id="{CC1FDF9C-346D-4A2C-BE21-E190D90FE0C4}"/>
              </a:ext>
            </a:extLst>
          </p:cNvPr>
          <p:cNvSpPr>
            <a:spLocks noChangeAspect="1" noEditPoints="1"/>
          </p:cNvSpPr>
          <p:nvPr/>
        </p:nvSpPr>
        <p:spPr bwMode="auto">
          <a:xfrm>
            <a:off x="6556615" y="2227240"/>
            <a:ext cx="522878" cy="533064"/>
          </a:xfrm>
          <a:custGeom>
            <a:avLst/>
            <a:gdLst>
              <a:gd name="T0" fmla="*/ 337 w 462"/>
              <a:gd name="T1" fmla="*/ 130 h 471"/>
              <a:gd name="T2" fmla="*/ 462 w 462"/>
              <a:gd name="T3" fmla="*/ 194 h 471"/>
              <a:gd name="T4" fmla="*/ 0 w 462"/>
              <a:gd name="T5" fmla="*/ 194 h 471"/>
              <a:gd name="T6" fmla="*/ 231 w 462"/>
              <a:gd name="T7" fmla="*/ 78 h 471"/>
              <a:gd name="T8" fmla="*/ 337 w 462"/>
              <a:gd name="T9" fmla="*/ 130 h 471"/>
              <a:gd name="T10" fmla="*/ 37 w 462"/>
              <a:gd name="T11" fmla="*/ 434 h 471"/>
              <a:gd name="T12" fmla="*/ 24 w 462"/>
              <a:gd name="T13" fmla="*/ 471 h 471"/>
              <a:gd name="T14" fmla="*/ 439 w 462"/>
              <a:gd name="T15" fmla="*/ 471 h 471"/>
              <a:gd name="T16" fmla="*/ 411 w 462"/>
              <a:gd name="T17" fmla="*/ 399 h 471"/>
              <a:gd name="T18" fmla="*/ 51 w 462"/>
              <a:gd name="T19" fmla="*/ 399 h 471"/>
              <a:gd name="T20" fmla="*/ 37 w 462"/>
              <a:gd name="T21" fmla="*/ 434 h 471"/>
              <a:gd name="T22" fmla="*/ 51 w 462"/>
              <a:gd name="T23" fmla="*/ 399 h 471"/>
              <a:gd name="T24" fmla="*/ 51 w 462"/>
              <a:gd name="T25" fmla="*/ 194 h 471"/>
              <a:gd name="T26" fmla="*/ 411 w 462"/>
              <a:gd name="T27" fmla="*/ 399 h 471"/>
              <a:gd name="T28" fmla="*/ 411 w 462"/>
              <a:gd name="T29" fmla="*/ 194 h 471"/>
              <a:gd name="T30" fmla="*/ 351 w 462"/>
              <a:gd name="T31" fmla="*/ 399 h 471"/>
              <a:gd name="T32" fmla="*/ 351 w 462"/>
              <a:gd name="T33" fmla="*/ 194 h 471"/>
              <a:gd name="T34" fmla="*/ 292 w 462"/>
              <a:gd name="T35" fmla="*/ 399 h 471"/>
              <a:gd name="T36" fmla="*/ 292 w 462"/>
              <a:gd name="T37" fmla="*/ 194 h 471"/>
              <a:gd name="T38" fmla="*/ 231 w 462"/>
              <a:gd name="T39" fmla="*/ 399 h 471"/>
              <a:gd name="T40" fmla="*/ 231 w 462"/>
              <a:gd name="T41" fmla="*/ 194 h 471"/>
              <a:gd name="T42" fmla="*/ 171 w 462"/>
              <a:gd name="T43" fmla="*/ 399 h 471"/>
              <a:gd name="T44" fmla="*/ 171 w 462"/>
              <a:gd name="T45" fmla="*/ 194 h 471"/>
              <a:gd name="T46" fmla="*/ 112 w 462"/>
              <a:gd name="T47" fmla="*/ 399 h 471"/>
              <a:gd name="T48" fmla="*/ 112 w 462"/>
              <a:gd name="T49" fmla="*/ 194 h 471"/>
              <a:gd name="T50" fmla="*/ 233 w 462"/>
              <a:gd name="T51" fmla="*/ 39 h 471"/>
              <a:gd name="T52" fmla="*/ 299 w 462"/>
              <a:gd name="T53" fmla="*/ 39 h 471"/>
              <a:gd name="T54" fmla="*/ 299 w 462"/>
              <a:gd name="T55" fmla="*/ 0 h 471"/>
              <a:gd name="T56" fmla="*/ 231 w 462"/>
              <a:gd name="T57" fmla="*/ 0 h 471"/>
              <a:gd name="T58" fmla="*/ 231 w 462"/>
              <a:gd name="T59" fmla="*/ 7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2" h="471">
                <a:moveTo>
                  <a:pt x="337" y="130"/>
                </a:moveTo>
                <a:lnTo>
                  <a:pt x="462" y="194"/>
                </a:lnTo>
                <a:lnTo>
                  <a:pt x="0" y="194"/>
                </a:lnTo>
                <a:lnTo>
                  <a:pt x="231" y="78"/>
                </a:lnTo>
                <a:lnTo>
                  <a:pt x="337" y="130"/>
                </a:lnTo>
                <a:moveTo>
                  <a:pt x="37" y="434"/>
                </a:moveTo>
                <a:lnTo>
                  <a:pt x="24" y="471"/>
                </a:lnTo>
                <a:lnTo>
                  <a:pt x="439" y="471"/>
                </a:lnTo>
                <a:lnTo>
                  <a:pt x="411" y="399"/>
                </a:lnTo>
                <a:lnTo>
                  <a:pt x="51" y="399"/>
                </a:lnTo>
                <a:lnTo>
                  <a:pt x="37" y="434"/>
                </a:lnTo>
                <a:moveTo>
                  <a:pt x="51" y="399"/>
                </a:moveTo>
                <a:lnTo>
                  <a:pt x="51" y="194"/>
                </a:lnTo>
                <a:moveTo>
                  <a:pt x="411" y="399"/>
                </a:moveTo>
                <a:lnTo>
                  <a:pt x="411" y="194"/>
                </a:lnTo>
                <a:moveTo>
                  <a:pt x="351" y="399"/>
                </a:moveTo>
                <a:lnTo>
                  <a:pt x="351" y="194"/>
                </a:lnTo>
                <a:moveTo>
                  <a:pt x="292" y="399"/>
                </a:moveTo>
                <a:lnTo>
                  <a:pt x="292" y="194"/>
                </a:lnTo>
                <a:moveTo>
                  <a:pt x="231" y="399"/>
                </a:moveTo>
                <a:lnTo>
                  <a:pt x="231" y="194"/>
                </a:lnTo>
                <a:moveTo>
                  <a:pt x="171" y="399"/>
                </a:moveTo>
                <a:lnTo>
                  <a:pt x="171" y="194"/>
                </a:lnTo>
                <a:moveTo>
                  <a:pt x="112" y="399"/>
                </a:moveTo>
                <a:lnTo>
                  <a:pt x="112" y="194"/>
                </a:lnTo>
                <a:moveTo>
                  <a:pt x="233" y="39"/>
                </a:moveTo>
                <a:lnTo>
                  <a:pt x="299" y="39"/>
                </a:lnTo>
                <a:lnTo>
                  <a:pt x="299" y="0"/>
                </a:lnTo>
                <a:lnTo>
                  <a:pt x="231" y="0"/>
                </a:lnTo>
                <a:lnTo>
                  <a:pt x="231" y="78"/>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solidFill>
                <a:srgbClr val="282828"/>
              </a:solidFill>
              <a:effectLst/>
              <a:uLnTx/>
              <a:uFillTx/>
              <a:latin typeface="Calibri" panose="020F0502020204030204" pitchFamily="34" charset="0"/>
              <a:ea typeface="+mn-ea"/>
              <a:cs typeface="Calibri" panose="020F0502020204030204" pitchFamily="34" charset="0"/>
            </a:endParaRPr>
          </a:p>
        </p:txBody>
      </p:sp>
      <p:sp>
        <p:nvSpPr>
          <p:cNvPr id="44" name="Rectangle 43">
            <a:extLst>
              <a:ext uri="{FF2B5EF4-FFF2-40B4-BE49-F238E27FC236}">
                <a16:creationId xmlns:a16="http://schemas.microsoft.com/office/drawing/2014/main" id="{B1A5BB85-6BD4-48A5-98FF-1F6A46283D16}"/>
              </a:ext>
            </a:extLst>
          </p:cNvPr>
          <p:cNvSpPr/>
          <p:nvPr/>
        </p:nvSpPr>
        <p:spPr>
          <a:xfrm>
            <a:off x="6333787" y="3119816"/>
            <a:ext cx="968535" cy="255198"/>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Government</a:t>
            </a:r>
          </a:p>
        </p:txBody>
      </p:sp>
      <p:sp>
        <p:nvSpPr>
          <p:cNvPr id="39" name="Hospital_E91D" title="Icon of a first-aid box">
            <a:extLst>
              <a:ext uri="{FF2B5EF4-FFF2-40B4-BE49-F238E27FC236}">
                <a16:creationId xmlns:a16="http://schemas.microsoft.com/office/drawing/2014/main" id="{02A6F43A-5EDD-424A-9E4E-91686CC06E56}"/>
              </a:ext>
            </a:extLst>
          </p:cNvPr>
          <p:cNvSpPr>
            <a:spLocks noChangeAspect="1" noEditPoints="1"/>
          </p:cNvSpPr>
          <p:nvPr/>
        </p:nvSpPr>
        <p:spPr bwMode="auto">
          <a:xfrm>
            <a:off x="8307886" y="2280289"/>
            <a:ext cx="492516" cy="426966"/>
          </a:xfrm>
          <a:custGeom>
            <a:avLst/>
            <a:gdLst>
              <a:gd name="T0" fmla="*/ 3500 w 3750"/>
              <a:gd name="T1" fmla="*/ 3250 h 3250"/>
              <a:gd name="T2" fmla="*/ 250 w 3750"/>
              <a:gd name="T3" fmla="*/ 3250 h 3250"/>
              <a:gd name="T4" fmla="*/ 0 w 3750"/>
              <a:gd name="T5" fmla="*/ 3000 h 3250"/>
              <a:gd name="T6" fmla="*/ 0 w 3750"/>
              <a:gd name="T7" fmla="*/ 750 h 3250"/>
              <a:gd name="T8" fmla="*/ 250 w 3750"/>
              <a:gd name="T9" fmla="*/ 500 h 3250"/>
              <a:gd name="T10" fmla="*/ 3500 w 3750"/>
              <a:gd name="T11" fmla="*/ 500 h 3250"/>
              <a:gd name="T12" fmla="*/ 3750 w 3750"/>
              <a:gd name="T13" fmla="*/ 750 h 3250"/>
              <a:gd name="T14" fmla="*/ 3750 w 3750"/>
              <a:gd name="T15" fmla="*/ 3000 h 3250"/>
              <a:gd name="T16" fmla="*/ 3500 w 3750"/>
              <a:gd name="T17" fmla="*/ 3250 h 3250"/>
              <a:gd name="T18" fmla="*/ 2250 w 3750"/>
              <a:gd name="T19" fmla="*/ 2750 h 3250"/>
              <a:gd name="T20" fmla="*/ 2250 w 3750"/>
              <a:gd name="T21" fmla="*/ 2250 h 3250"/>
              <a:gd name="T22" fmla="*/ 2750 w 3750"/>
              <a:gd name="T23" fmla="*/ 2250 h 3250"/>
              <a:gd name="T24" fmla="*/ 2750 w 3750"/>
              <a:gd name="T25" fmla="*/ 1500 h 3250"/>
              <a:gd name="T26" fmla="*/ 2250 w 3750"/>
              <a:gd name="T27" fmla="*/ 1500 h 3250"/>
              <a:gd name="T28" fmla="*/ 2250 w 3750"/>
              <a:gd name="T29" fmla="*/ 1000 h 3250"/>
              <a:gd name="T30" fmla="*/ 1500 w 3750"/>
              <a:gd name="T31" fmla="*/ 1000 h 3250"/>
              <a:gd name="T32" fmla="*/ 1500 w 3750"/>
              <a:gd name="T33" fmla="*/ 1500 h 3250"/>
              <a:gd name="T34" fmla="*/ 1000 w 3750"/>
              <a:gd name="T35" fmla="*/ 1500 h 3250"/>
              <a:gd name="T36" fmla="*/ 1000 w 3750"/>
              <a:gd name="T37" fmla="*/ 2250 h 3250"/>
              <a:gd name="T38" fmla="*/ 1500 w 3750"/>
              <a:gd name="T39" fmla="*/ 2250 h 3250"/>
              <a:gd name="T40" fmla="*/ 1500 w 3750"/>
              <a:gd name="T41" fmla="*/ 2750 h 3250"/>
              <a:gd name="T42" fmla="*/ 2250 w 3750"/>
              <a:gd name="T43" fmla="*/ 2750 h 3250"/>
              <a:gd name="T44" fmla="*/ 2750 w 3750"/>
              <a:gd name="T45" fmla="*/ 500 h 3250"/>
              <a:gd name="T46" fmla="*/ 2750 w 3750"/>
              <a:gd name="T47" fmla="*/ 2 h 3250"/>
              <a:gd name="T48" fmla="*/ 2748 w 3750"/>
              <a:gd name="T49" fmla="*/ 0 h 3250"/>
              <a:gd name="T50" fmla="*/ 1002 w 3750"/>
              <a:gd name="T51" fmla="*/ 0 h 3250"/>
              <a:gd name="T52" fmla="*/ 1000 w 3750"/>
              <a:gd name="T53" fmla="*/ 2 h 3250"/>
              <a:gd name="T54" fmla="*/ 1000 w 3750"/>
              <a:gd name="T55" fmla="*/ 500 h 3250"/>
              <a:gd name="T56" fmla="*/ 2750 w 3750"/>
              <a:gd name="T57" fmla="*/ 500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50" h="3250">
                <a:moveTo>
                  <a:pt x="3500" y="3250"/>
                </a:moveTo>
                <a:cubicBezTo>
                  <a:pt x="250" y="3250"/>
                  <a:pt x="250" y="3250"/>
                  <a:pt x="250" y="3250"/>
                </a:cubicBezTo>
                <a:cubicBezTo>
                  <a:pt x="112" y="3250"/>
                  <a:pt x="0" y="3138"/>
                  <a:pt x="0" y="3000"/>
                </a:cubicBezTo>
                <a:cubicBezTo>
                  <a:pt x="0" y="750"/>
                  <a:pt x="0" y="750"/>
                  <a:pt x="0" y="750"/>
                </a:cubicBezTo>
                <a:cubicBezTo>
                  <a:pt x="0" y="612"/>
                  <a:pt x="112" y="500"/>
                  <a:pt x="250" y="500"/>
                </a:cubicBezTo>
                <a:cubicBezTo>
                  <a:pt x="3500" y="500"/>
                  <a:pt x="3500" y="500"/>
                  <a:pt x="3500" y="500"/>
                </a:cubicBezTo>
                <a:cubicBezTo>
                  <a:pt x="3638" y="500"/>
                  <a:pt x="3750" y="612"/>
                  <a:pt x="3750" y="750"/>
                </a:cubicBezTo>
                <a:cubicBezTo>
                  <a:pt x="3750" y="3000"/>
                  <a:pt x="3750" y="3000"/>
                  <a:pt x="3750" y="3000"/>
                </a:cubicBezTo>
                <a:cubicBezTo>
                  <a:pt x="3750" y="3138"/>
                  <a:pt x="3638" y="3250"/>
                  <a:pt x="3500" y="3250"/>
                </a:cubicBezTo>
                <a:close/>
                <a:moveTo>
                  <a:pt x="2250" y="2750"/>
                </a:moveTo>
                <a:cubicBezTo>
                  <a:pt x="2250" y="2250"/>
                  <a:pt x="2250" y="2250"/>
                  <a:pt x="2250" y="2250"/>
                </a:cubicBezTo>
                <a:cubicBezTo>
                  <a:pt x="2750" y="2250"/>
                  <a:pt x="2750" y="2250"/>
                  <a:pt x="2750" y="2250"/>
                </a:cubicBezTo>
                <a:cubicBezTo>
                  <a:pt x="2750" y="1500"/>
                  <a:pt x="2750" y="1500"/>
                  <a:pt x="2750" y="1500"/>
                </a:cubicBezTo>
                <a:cubicBezTo>
                  <a:pt x="2250" y="1500"/>
                  <a:pt x="2250" y="1500"/>
                  <a:pt x="2250" y="1500"/>
                </a:cubicBezTo>
                <a:cubicBezTo>
                  <a:pt x="2250" y="1000"/>
                  <a:pt x="2250" y="1000"/>
                  <a:pt x="2250" y="1000"/>
                </a:cubicBezTo>
                <a:cubicBezTo>
                  <a:pt x="1500" y="1000"/>
                  <a:pt x="1500" y="1000"/>
                  <a:pt x="1500" y="1000"/>
                </a:cubicBezTo>
                <a:cubicBezTo>
                  <a:pt x="1500" y="1500"/>
                  <a:pt x="1500" y="1500"/>
                  <a:pt x="1500" y="1500"/>
                </a:cubicBezTo>
                <a:cubicBezTo>
                  <a:pt x="1000" y="1500"/>
                  <a:pt x="1000" y="1500"/>
                  <a:pt x="1000" y="1500"/>
                </a:cubicBezTo>
                <a:cubicBezTo>
                  <a:pt x="1000" y="2250"/>
                  <a:pt x="1000" y="2250"/>
                  <a:pt x="1000" y="2250"/>
                </a:cubicBezTo>
                <a:cubicBezTo>
                  <a:pt x="1500" y="2250"/>
                  <a:pt x="1500" y="2250"/>
                  <a:pt x="1500" y="2250"/>
                </a:cubicBezTo>
                <a:cubicBezTo>
                  <a:pt x="1500" y="2750"/>
                  <a:pt x="1500" y="2750"/>
                  <a:pt x="1500" y="2750"/>
                </a:cubicBezTo>
                <a:lnTo>
                  <a:pt x="2250" y="2750"/>
                </a:lnTo>
                <a:close/>
                <a:moveTo>
                  <a:pt x="2750" y="500"/>
                </a:moveTo>
                <a:cubicBezTo>
                  <a:pt x="2750" y="2"/>
                  <a:pt x="2750" y="2"/>
                  <a:pt x="2750" y="2"/>
                </a:cubicBezTo>
                <a:cubicBezTo>
                  <a:pt x="2750" y="1"/>
                  <a:pt x="2749" y="0"/>
                  <a:pt x="2748" y="0"/>
                </a:cubicBezTo>
                <a:cubicBezTo>
                  <a:pt x="1002" y="0"/>
                  <a:pt x="1002" y="0"/>
                  <a:pt x="1002" y="0"/>
                </a:cubicBezTo>
                <a:cubicBezTo>
                  <a:pt x="1001" y="0"/>
                  <a:pt x="1000" y="1"/>
                  <a:pt x="1000" y="2"/>
                </a:cubicBezTo>
                <a:cubicBezTo>
                  <a:pt x="1000" y="500"/>
                  <a:pt x="1000" y="500"/>
                  <a:pt x="1000" y="500"/>
                </a:cubicBezTo>
                <a:lnTo>
                  <a:pt x="2750" y="500"/>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solidFill>
                <a:srgbClr val="282828"/>
              </a:solidFill>
              <a:effectLst/>
              <a:uLnTx/>
              <a:uFillTx/>
              <a:latin typeface="Calibri" panose="020F0502020204030204" pitchFamily="34" charset="0"/>
              <a:ea typeface="+mn-ea"/>
              <a:cs typeface="Calibri" panose="020F0502020204030204" pitchFamily="34" charset="0"/>
            </a:endParaRPr>
          </a:p>
        </p:txBody>
      </p:sp>
      <p:sp>
        <p:nvSpPr>
          <p:cNvPr id="45" name="Rectangle 44">
            <a:extLst>
              <a:ext uri="{FF2B5EF4-FFF2-40B4-BE49-F238E27FC236}">
                <a16:creationId xmlns:a16="http://schemas.microsoft.com/office/drawing/2014/main" id="{3EB67D36-3EEE-4573-B179-018797ECDBC6}"/>
              </a:ext>
            </a:extLst>
          </p:cNvPr>
          <p:cNvSpPr/>
          <p:nvPr/>
        </p:nvSpPr>
        <p:spPr>
          <a:xfrm>
            <a:off x="8260903" y="3119816"/>
            <a:ext cx="586481" cy="253450"/>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Health</a:t>
            </a:r>
          </a:p>
        </p:txBody>
      </p:sp>
      <p:sp>
        <p:nvSpPr>
          <p:cNvPr id="31" name="graph_9" title="Icon of a line chart with connected circles at varying points">
            <a:extLst>
              <a:ext uri="{FF2B5EF4-FFF2-40B4-BE49-F238E27FC236}">
                <a16:creationId xmlns:a16="http://schemas.microsoft.com/office/drawing/2014/main" id="{DC26EDAD-432E-4962-A98C-FF79A911BEAB}"/>
              </a:ext>
            </a:extLst>
          </p:cNvPr>
          <p:cNvSpPr>
            <a:spLocks noChangeAspect="1" noEditPoints="1"/>
          </p:cNvSpPr>
          <p:nvPr/>
        </p:nvSpPr>
        <p:spPr bwMode="auto">
          <a:xfrm>
            <a:off x="10036940" y="2252955"/>
            <a:ext cx="533758" cy="481635"/>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gradFill>
                <a:gsLst>
                  <a:gs pos="0">
                    <a:srgbClr val="505050"/>
                  </a:gs>
                  <a:gs pos="100000">
                    <a:srgbClr val="505050"/>
                  </a:gs>
                </a:gsLst>
              </a:gradFill>
              <a:effectLst/>
              <a:uLnTx/>
              <a:uFillTx/>
              <a:latin typeface="Calibri" panose="020F0502020204030204" pitchFamily="34" charset="0"/>
              <a:ea typeface="+mn-ea"/>
              <a:cs typeface="Calibri" panose="020F0502020204030204" pitchFamily="34" charset="0"/>
            </a:endParaRPr>
          </a:p>
        </p:txBody>
      </p:sp>
      <p:sp>
        <p:nvSpPr>
          <p:cNvPr id="46" name="Rectangle 45">
            <a:extLst>
              <a:ext uri="{FF2B5EF4-FFF2-40B4-BE49-F238E27FC236}">
                <a16:creationId xmlns:a16="http://schemas.microsoft.com/office/drawing/2014/main" id="{494C7F24-9E58-4A2E-95BA-87FC9E30A95E}"/>
              </a:ext>
            </a:extLst>
          </p:cNvPr>
          <p:cNvSpPr/>
          <p:nvPr/>
        </p:nvSpPr>
        <p:spPr>
          <a:xfrm>
            <a:off x="9663146" y="3119816"/>
            <a:ext cx="1254176" cy="253450"/>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Financial Services</a:t>
            </a:r>
          </a:p>
        </p:txBody>
      </p:sp>
      <p:sp>
        <p:nvSpPr>
          <p:cNvPr id="62" name="Rectangle 61">
            <a:extLst>
              <a:ext uri="{FF2B5EF4-FFF2-40B4-BE49-F238E27FC236}">
                <a16:creationId xmlns:a16="http://schemas.microsoft.com/office/drawing/2014/main" id="{548A40BF-3EB0-4FBC-AE4F-C6F3D8EB709F}"/>
              </a:ext>
            </a:extLst>
          </p:cNvPr>
          <p:cNvSpPr/>
          <p:nvPr/>
        </p:nvSpPr>
        <p:spPr>
          <a:xfrm>
            <a:off x="320538" y="6400800"/>
            <a:ext cx="1912703" cy="230832"/>
          </a:xfrm>
          <a:prstGeom prst="rect">
            <a:avLst/>
          </a:prstGeom>
        </p:spPr>
        <p:txBody>
          <a:bodyPr wrap="none">
            <a:spAutoFit/>
          </a:bodyPr>
          <a:lstStyle/>
          <a:p>
            <a:pPr algn="ctr" defTabSz="914102" eaLnBrk="1" hangingPunct="1">
              <a:lnSpc>
                <a:spcPct val="90000"/>
              </a:lnSpc>
            </a:pPr>
            <a:r>
              <a:rPr lang="en-US" sz="1000">
                <a:latin typeface="Segoe UI Light" panose="020B0502040204020203" pitchFamily="34" charset="0"/>
                <a:cs typeface="Segoe UI Light" panose="020B0502040204020203" pitchFamily="34" charset="0"/>
              </a:rPr>
              <a:t>*Include Airlines, Hospitality, etc.</a:t>
            </a:r>
          </a:p>
        </p:txBody>
      </p:sp>
      <p:sp>
        <p:nvSpPr>
          <p:cNvPr id="50" name="Broadcasting_F1B5" title="Icon of a communication dish with signal lines">
            <a:extLst>
              <a:ext uri="{FF2B5EF4-FFF2-40B4-BE49-F238E27FC236}">
                <a16:creationId xmlns:a16="http://schemas.microsoft.com/office/drawing/2014/main" id="{6AE333DC-43C1-4FC6-BFFB-8FFAAE6C66C8}"/>
              </a:ext>
            </a:extLst>
          </p:cNvPr>
          <p:cNvSpPr>
            <a:spLocks noChangeAspect="1" noEditPoints="1"/>
          </p:cNvSpPr>
          <p:nvPr/>
        </p:nvSpPr>
        <p:spPr bwMode="auto">
          <a:xfrm>
            <a:off x="4840942" y="4248348"/>
            <a:ext cx="482044" cy="482267"/>
          </a:xfrm>
          <a:custGeom>
            <a:avLst/>
            <a:gdLst>
              <a:gd name="T0" fmla="*/ 1786 w 3913"/>
              <a:gd name="T1" fmla="*/ 2127 h 3913"/>
              <a:gd name="T2" fmla="*/ 2198 w 3913"/>
              <a:gd name="T3" fmla="*/ 1715 h 3913"/>
              <a:gd name="T4" fmla="*/ 2286 w 3913"/>
              <a:gd name="T5" fmla="*/ 1502 h 3913"/>
              <a:gd name="T6" fmla="*/ 2161 w 3913"/>
              <a:gd name="T7" fmla="*/ 1627 h 3913"/>
              <a:gd name="T8" fmla="*/ 2286 w 3913"/>
              <a:gd name="T9" fmla="*/ 1752 h 3913"/>
              <a:gd name="T10" fmla="*/ 2411 w 3913"/>
              <a:gd name="T11" fmla="*/ 1627 h 3913"/>
              <a:gd name="T12" fmla="*/ 2286 w 3913"/>
              <a:gd name="T13" fmla="*/ 1502 h 3913"/>
              <a:gd name="T14" fmla="*/ 3162 w 3913"/>
              <a:gd name="T15" fmla="*/ 1877 h 3913"/>
              <a:gd name="T16" fmla="*/ 2036 w 3913"/>
              <a:gd name="T17" fmla="*/ 751 h 3913"/>
              <a:gd name="T18" fmla="*/ 3913 w 3913"/>
              <a:gd name="T19" fmla="*/ 1877 h 3913"/>
              <a:gd name="T20" fmla="*/ 2036 w 3913"/>
              <a:gd name="T21" fmla="*/ 0 h 3913"/>
              <a:gd name="T22" fmla="*/ 636 w 3913"/>
              <a:gd name="T23" fmla="*/ 977 h 3913"/>
              <a:gd name="T24" fmla="*/ 636 w 3913"/>
              <a:gd name="T25" fmla="*/ 3277 h 3913"/>
              <a:gd name="T26" fmla="*/ 2936 w 3913"/>
              <a:gd name="T27" fmla="*/ 3277 h 3913"/>
              <a:gd name="T28" fmla="*/ 636 w 3913"/>
              <a:gd name="T29" fmla="*/ 977 h 3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3" h="3913">
                <a:moveTo>
                  <a:pt x="1786" y="2127"/>
                </a:moveTo>
                <a:cubicBezTo>
                  <a:pt x="2198" y="1715"/>
                  <a:pt x="2198" y="1715"/>
                  <a:pt x="2198" y="1715"/>
                </a:cubicBezTo>
                <a:moveTo>
                  <a:pt x="2286" y="1502"/>
                </a:moveTo>
                <a:cubicBezTo>
                  <a:pt x="2217" y="1502"/>
                  <a:pt x="2161" y="1558"/>
                  <a:pt x="2161" y="1627"/>
                </a:cubicBezTo>
                <a:cubicBezTo>
                  <a:pt x="2161" y="1696"/>
                  <a:pt x="2217" y="1752"/>
                  <a:pt x="2286" y="1752"/>
                </a:cubicBezTo>
                <a:cubicBezTo>
                  <a:pt x="2355" y="1752"/>
                  <a:pt x="2411" y="1696"/>
                  <a:pt x="2411" y="1627"/>
                </a:cubicBezTo>
                <a:cubicBezTo>
                  <a:pt x="2411" y="1558"/>
                  <a:pt x="2355" y="1502"/>
                  <a:pt x="2286" y="1502"/>
                </a:cubicBezTo>
                <a:close/>
                <a:moveTo>
                  <a:pt x="3162" y="1877"/>
                </a:moveTo>
                <a:cubicBezTo>
                  <a:pt x="3162" y="1255"/>
                  <a:pt x="2658" y="751"/>
                  <a:pt x="2036" y="751"/>
                </a:cubicBezTo>
                <a:moveTo>
                  <a:pt x="3913" y="1877"/>
                </a:moveTo>
                <a:cubicBezTo>
                  <a:pt x="3913" y="840"/>
                  <a:pt x="3073" y="0"/>
                  <a:pt x="2036" y="0"/>
                </a:cubicBezTo>
                <a:moveTo>
                  <a:pt x="636" y="977"/>
                </a:moveTo>
                <a:cubicBezTo>
                  <a:pt x="0" y="1612"/>
                  <a:pt x="0" y="2642"/>
                  <a:pt x="636" y="3277"/>
                </a:cubicBezTo>
                <a:cubicBezTo>
                  <a:pt x="1271" y="3913"/>
                  <a:pt x="2301" y="3913"/>
                  <a:pt x="2936" y="3277"/>
                </a:cubicBezTo>
                <a:lnTo>
                  <a:pt x="636" y="977"/>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gradFill>
                <a:gsLst>
                  <a:gs pos="0">
                    <a:srgbClr val="505050"/>
                  </a:gs>
                  <a:gs pos="100000">
                    <a:srgbClr val="505050"/>
                  </a:gs>
                </a:gsLst>
                <a:lin ang="5400000" scaled="1"/>
              </a:gradFill>
              <a:effectLst/>
              <a:uLnTx/>
              <a:uFillTx/>
              <a:latin typeface="Calibri" panose="020F0502020204030204" pitchFamily="34" charset="0"/>
              <a:ea typeface="+mn-ea"/>
              <a:cs typeface="Calibri" panose="020F0502020204030204" pitchFamily="34" charset="0"/>
            </a:endParaRPr>
          </a:p>
        </p:txBody>
      </p:sp>
      <p:sp>
        <p:nvSpPr>
          <p:cNvPr id="51" name="Rectangle 50">
            <a:extLst>
              <a:ext uri="{FF2B5EF4-FFF2-40B4-BE49-F238E27FC236}">
                <a16:creationId xmlns:a16="http://schemas.microsoft.com/office/drawing/2014/main" id="{B6AA9196-28E3-443A-8A86-C0D448F46AA2}"/>
              </a:ext>
            </a:extLst>
          </p:cNvPr>
          <p:cNvSpPr/>
          <p:nvPr/>
        </p:nvSpPr>
        <p:spPr>
          <a:xfrm>
            <a:off x="4532774" y="5182105"/>
            <a:ext cx="1098379" cy="255198"/>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Media &amp; Telco</a:t>
            </a:r>
          </a:p>
        </p:txBody>
      </p:sp>
      <p:sp>
        <p:nvSpPr>
          <p:cNvPr id="48" name="Rectangle 47">
            <a:extLst>
              <a:ext uri="{FF2B5EF4-FFF2-40B4-BE49-F238E27FC236}">
                <a16:creationId xmlns:a16="http://schemas.microsoft.com/office/drawing/2014/main" id="{E72D90A4-63E4-4129-9B4F-117A43B53F08}"/>
              </a:ext>
            </a:extLst>
          </p:cNvPr>
          <p:cNvSpPr/>
          <p:nvPr/>
        </p:nvSpPr>
        <p:spPr>
          <a:xfrm>
            <a:off x="2867559" y="5182105"/>
            <a:ext cx="872355" cy="255198"/>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Agriculture</a:t>
            </a:r>
          </a:p>
        </p:txBody>
      </p:sp>
      <p:sp>
        <p:nvSpPr>
          <p:cNvPr id="52" name="plant_3" title="Icon of three stalks of wheat">
            <a:extLst>
              <a:ext uri="{FF2B5EF4-FFF2-40B4-BE49-F238E27FC236}">
                <a16:creationId xmlns:a16="http://schemas.microsoft.com/office/drawing/2014/main" id="{5AA4B36F-FDCF-477D-9531-3CB6988BEFBC}"/>
              </a:ext>
            </a:extLst>
          </p:cNvPr>
          <p:cNvSpPr>
            <a:spLocks noChangeAspect="1" noEditPoints="1"/>
          </p:cNvSpPr>
          <p:nvPr/>
        </p:nvSpPr>
        <p:spPr bwMode="auto">
          <a:xfrm>
            <a:off x="3204584" y="4203267"/>
            <a:ext cx="282580" cy="482267"/>
          </a:xfrm>
          <a:custGeom>
            <a:avLst/>
            <a:gdLst>
              <a:gd name="T0" fmla="*/ 130 w 205"/>
              <a:gd name="T1" fmla="*/ 78 h 355"/>
              <a:gd name="T2" fmla="*/ 102 w 205"/>
              <a:gd name="T3" fmla="*/ 106 h 355"/>
              <a:gd name="T4" fmla="*/ 73 w 205"/>
              <a:gd name="T5" fmla="*/ 77 h 355"/>
              <a:gd name="T6" fmla="*/ 73 w 205"/>
              <a:gd name="T7" fmla="*/ 47 h 355"/>
              <a:gd name="T8" fmla="*/ 102 w 205"/>
              <a:gd name="T9" fmla="*/ 76 h 355"/>
              <a:gd name="T10" fmla="*/ 130 w 205"/>
              <a:gd name="T11" fmla="*/ 48 h 355"/>
              <a:gd name="T12" fmla="*/ 73 w 205"/>
              <a:gd name="T13" fmla="*/ 17 h 355"/>
              <a:gd name="T14" fmla="*/ 102 w 205"/>
              <a:gd name="T15" fmla="*/ 46 h 355"/>
              <a:gd name="T16" fmla="*/ 130 w 205"/>
              <a:gd name="T17" fmla="*/ 18 h 355"/>
              <a:gd name="T18" fmla="*/ 102 w 205"/>
              <a:gd name="T19" fmla="*/ 0 h 355"/>
              <a:gd name="T20" fmla="*/ 102 w 205"/>
              <a:gd name="T21" fmla="*/ 46 h 355"/>
              <a:gd name="T22" fmla="*/ 146 w 205"/>
              <a:gd name="T23" fmla="*/ 137 h 355"/>
              <a:gd name="T24" fmla="*/ 174 w 205"/>
              <a:gd name="T25" fmla="*/ 166 h 355"/>
              <a:gd name="T26" fmla="*/ 202 w 205"/>
              <a:gd name="T27" fmla="*/ 138 h 355"/>
              <a:gd name="T28" fmla="*/ 146 w 205"/>
              <a:gd name="T29" fmla="*/ 107 h 355"/>
              <a:gd name="T30" fmla="*/ 174 w 205"/>
              <a:gd name="T31" fmla="*/ 136 h 355"/>
              <a:gd name="T32" fmla="*/ 202 w 205"/>
              <a:gd name="T33" fmla="*/ 108 h 355"/>
              <a:gd name="T34" fmla="*/ 146 w 205"/>
              <a:gd name="T35" fmla="*/ 77 h 355"/>
              <a:gd name="T36" fmla="*/ 174 w 205"/>
              <a:gd name="T37" fmla="*/ 106 h 355"/>
              <a:gd name="T38" fmla="*/ 202 w 205"/>
              <a:gd name="T39" fmla="*/ 78 h 355"/>
              <a:gd name="T40" fmla="*/ 174 w 205"/>
              <a:gd name="T41" fmla="*/ 60 h 355"/>
              <a:gd name="T42" fmla="*/ 174 w 205"/>
              <a:gd name="T43" fmla="*/ 106 h 355"/>
              <a:gd name="T44" fmla="*/ 5 w 205"/>
              <a:gd name="T45" fmla="*/ 137 h 355"/>
              <a:gd name="T46" fmla="*/ 34 w 205"/>
              <a:gd name="T47" fmla="*/ 166 h 355"/>
              <a:gd name="T48" fmla="*/ 62 w 205"/>
              <a:gd name="T49" fmla="*/ 138 h 355"/>
              <a:gd name="T50" fmla="*/ 5 w 205"/>
              <a:gd name="T51" fmla="*/ 107 h 355"/>
              <a:gd name="T52" fmla="*/ 34 w 205"/>
              <a:gd name="T53" fmla="*/ 136 h 355"/>
              <a:gd name="T54" fmla="*/ 62 w 205"/>
              <a:gd name="T55" fmla="*/ 108 h 355"/>
              <a:gd name="T56" fmla="*/ 5 w 205"/>
              <a:gd name="T57" fmla="*/ 77 h 355"/>
              <a:gd name="T58" fmla="*/ 34 w 205"/>
              <a:gd name="T59" fmla="*/ 106 h 355"/>
              <a:gd name="T60" fmla="*/ 62 w 205"/>
              <a:gd name="T61" fmla="*/ 78 h 355"/>
              <a:gd name="T62" fmla="*/ 34 w 205"/>
              <a:gd name="T63" fmla="*/ 60 h 355"/>
              <a:gd name="T64" fmla="*/ 34 w 205"/>
              <a:gd name="T65" fmla="*/ 106 h 355"/>
              <a:gd name="T66" fmla="*/ 34 w 205"/>
              <a:gd name="T67" fmla="*/ 208 h 355"/>
              <a:gd name="T68" fmla="*/ 34 w 205"/>
              <a:gd name="T69" fmla="*/ 166 h 355"/>
              <a:gd name="T70" fmla="*/ 102 w 205"/>
              <a:gd name="T71" fmla="*/ 106 h 355"/>
              <a:gd name="T72" fmla="*/ 102 w 205"/>
              <a:gd name="T73" fmla="*/ 252 h 355"/>
              <a:gd name="T74" fmla="*/ 174 w 205"/>
              <a:gd name="T75" fmla="*/ 166 h 355"/>
              <a:gd name="T76" fmla="*/ 174 w 205"/>
              <a:gd name="T77" fmla="*/ 204 h 355"/>
              <a:gd name="T78" fmla="*/ 31 w 205"/>
              <a:gd name="T79" fmla="*/ 294 h 355"/>
              <a:gd name="T80" fmla="*/ 88 w 205"/>
              <a:gd name="T81" fmla="*/ 349 h 355"/>
              <a:gd name="T82" fmla="*/ 78 w 205"/>
              <a:gd name="T83" fmla="*/ 270 h 355"/>
              <a:gd name="T84" fmla="*/ 2 w 205"/>
              <a:gd name="T85" fmla="*/ 173 h 355"/>
              <a:gd name="T86" fmla="*/ 31 w 205"/>
              <a:gd name="T87" fmla="*/ 294 h 355"/>
              <a:gd name="T88" fmla="*/ 174 w 205"/>
              <a:gd name="T89" fmla="*/ 294 h 355"/>
              <a:gd name="T90" fmla="*/ 203 w 205"/>
              <a:gd name="T91" fmla="*/ 173 h 355"/>
              <a:gd name="T92" fmla="*/ 127 w 205"/>
              <a:gd name="T93" fmla="*/ 270 h 355"/>
              <a:gd name="T94" fmla="*/ 117 w 205"/>
              <a:gd name="T95" fmla="*/ 349 h 355"/>
              <a:gd name="T96" fmla="*/ 174 w 205"/>
              <a:gd name="T97" fmla="*/ 29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5" h="355">
                <a:moveTo>
                  <a:pt x="130" y="78"/>
                </a:moveTo>
                <a:cubicBezTo>
                  <a:pt x="102" y="106"/>
                  <a:pt x="102" y="106"/>
                  <a:pt x="102" y="106"/>
                </a:cubicBezTo>
                <a:cubicBezTo>
                  <a:pt x="73" y="77"/>
                  <a:pt x="73" y="77"/>
                  <a:pt x="73" y="77"/>
                </a:cubicBezTo>
                <a:moveTo>
                  <a:pt x="73" y="47"/>
                </a:moveTo>
                <a:cubicBezTo>
                  <a:pt x="102" y="76"/>
                  <a:pt x="102" y="76"/>
                  <a:pt x="102" y="76"/>
                </a:cubicBezTo>
                <a:cubicBezTo>
                  <a:pt x="130" y="48"/>
                  <a:pt x="130" y="48"/>
                  <a:pt x="130" y="48"/>
                </a:cubicBezTo>
                <a:moveTo>
                  <a:pt x="73" y="17"/>
                </a:moveTo>
                <a:cubicBezTo>
                  <a:pt x="102" y="46"/>
                  <a:pt x="102" y="46"/>
                  <a:pt x="102" y="46"/>
                </a:cubicBezTo>
                <a:cubicBezTo>
                  <a:pt x="130" y="18"/>
                  <a:pt x="130" y="18"/>
                  <a:pt x="130" y="18"/>
                </a:cubicBezTo>
                <a:moveTo>
                  <a:pt x="102" y="0"/>
                </a:moveTo>
                <a:cubicBezTo>
                  <a:pt x="102" y="46"/>
                  <a:pt x="102" y="46"/>
                  <a:pt x="102" y="46"/>
                </a:cubicBezTo>
                <a:moveTo>
                  <a:pt x="146" y="137"/>
                </a:moveTo>
                <a:cubicBezTo>
                  <a:pt x="174" y="166"/>
                  <a:pt x="174" y="166"/>
                  <a:pt x="174" y="166"/>
                </a:cubicBezTo>
                <a:cubicBezTo>
                  <a:pt x="202" y="138"/>
                  <a:pt x="202" y="138"/>
                  <a:pt x="202" y="138"/>
                </a:cubicBezTo>
                <a:moveTo>
                  <a:pt x="146" y="107"/>
                </a:moveTo>
                <a:cubicBezTo>
                  <a:pt x="174" y="136"/>
                  <a:pt x="174" y="136"/>
                  <a:pt x="174" y="136"/>
                </a:cubicBezTo>
                <a:cubicBezTo>
                  <a:pt x="202" y="108"/>
                  <a:pt x="202" y="108"/>
                  <a:pt x="202" y="108"/>
                </a:cubicBezTo>
                <a:moveTo>
                  <a:pt x="146" y="77"/>
                </a:moveTo>
                <a:cubicBezTo>
                  <a:pt x="174" y="106"/>
                  <a:pt x="174" y="106"/>
                  <a:pt x="174" y="106"/>
                </a:cubicBezTo>
                <a:cubicBezTo>
                  <a:pt x="202" y="78"/>
                  <a:pt x="202" y="78"/>
                  <a:pt x="202" y="78"/>
                </a:cubicBezTo>
                <a:moveTo>
                  <a:pt x="174" y="60"/>
                </a:moveTo>
                <a:cubicBezTo>
                  <a:pt x="174" y="106"/>
                  <a:pt x="174" y="106"/>
                  <a:pt x="174" y="106"/>
                </a:cubicBezTo>
                <a:moveTo>
                  <a:pt x="5" y="137"/>
                </a:moveTo>
                <a:cubicBezTo>
                  <a:pt x="34" y="166"/>
                  <a:pt x="34" y="166"/>
                  <a:pt x="34" y="166"/>
                </a:cubicBezTo>
                <a:cubicBezTo>
                  <a:pt x="62" y="138"/>
                  <a:pt x="62" y="138"/>
                  <a:pt x="62" y="138"/>
                </a:cubicBezTo>
                <a:moveTo>
                  <a:pt x="5" y="107"/>
                </a:moveTo>
                <a:cubicBezTo>
                  <a:pt x="34" y="136"/>
                  <a:pt x="34" y="136"/>
                  <a:pt x="34" y="136"/>
                </a:cubicBezTo>
                <a:cubicBezTo>
                  <a:pt x="62" y="108"/>
                  <a:pt x="62" y="108"/>
                  <a:pt x="62" y="108"/>
                </a:cubicBezTo>
                <a:moveTo>
                  <a:pt x="5" y="77"/>
                </a:moveTo>
                <a:cubicBezTo>
                  <a:pt x="34" y="106"/>
                  <a:pt x="34" y="106"/>
                  <a:pt x="34" y="106"/>
                </a:cubicBezTo>
                <a:cubicBezTo>
                  <a:pt x="62" y="78"/>
                  <a:pt x="62" y="78"/>
                  <a:pt x="62" y="78"/>
                </a:cubicBezTo>
                <a:moveTo>
                  <a:pt x="34" y="60"/>
                </a:moveTo>
                <a:cubicBezTo>
                  <a:pt x="34" y="106"/>
                  <a:pt x="34" y="106"/>
                  <a:pt x="34" y="106"/>
                </a:cubicBezTo>
                <a:moveTo>
                  <a:pt x="34" y="208"/>
                </a:moveTo>
                <a:cubicBezTo>
                  <a:pt x="34" y="166"/>
                  <a:pt x="34" y="166"/>
                  <a:pt x="34" y="166"/>
                </a:cubicBezTo>
                <a:moveTo>
                  <a:pt x="102" y="106"/>
                </a:moveTo>
                <a:cubicBezTo>
                  <a:pt x="102" y="252"/>
                  <a:pt x="102" y="252"/>
                  <a:pt x="102" y="252"/>
                </a:cubicBezTo>
                <a:moveTo>
                  <a:pt x="174" y="166"/>
                </a:moveTo>
                <a:cubicBezTo>
                  <a:pt x="174" y="204"/>
                  <a:pt x="174" y="204"/>
                  <a:pt x="174" y="204"/>
                </a:cubicBezTo>
                <a:moveTo>
                  <a:pt x="31" y="294"/>
                </a:moveTo>
                <a:cubicBezTo>
                  <a:pt x="45" y="323"/>
                  <a:pt x="75" y="355"/>
                  <a:pt x="88" y="349"/>
                </a:cubicBezTo>
                <a:cubicBezTo>
                  <a:pt x="101" y="342"/>
                  <a:pt x="97" y="307"/>
                  <a:pt x="78" y="270"/>
                </a:cubicBezTo>
                <a:cubicBezTo>
                  <a:pt x="60" y="233"/>
                  <a:pt x="3" y="173"/>
                  <a:pt x="2" y="173"/>
                </a:cubicBezTo>
                <a:cubicBezTo>
                  <a:pt x="0" y="172"/>
                  <a:pt x="17" y="264"/>
                  <a:pt x="31" y="294"/>
                </a:cubicBezTo>
                <a:close/>
                <a:moveTo>
                  <a:pt x="174" y="294"/>
                </a:moveTo>
                <a:cubicBezTo>
                  <a:pt x="189" y="264"/>
                  <a:pt x="205" y="172"/>
                  <a:pt x="203" y="173"/>
                </a:cubicBezTo>
                <a:cubicBezTo>
                  <a:pt x="202" y="173"/>
                  <a:pt x="145" y="233"/>
                  <a:pt x="127" y="270"/>
                </a:cubicBezTo>
                <a:cubicBezTo>
                  <a:pt x="109" y="307"/>
                  <a:pt x="104" y="342"/>
                  <a:pt x="117" y="349"/>
                </a:cubicBezTo>
                <a:cubicBezTo>
                  <a:pt x="130" y="355"/>
                  <a:pt x="160" y="323"/>
                  <a:pt x="174" y="294"/>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gradFill>
                <a:gsLst>
                  <a:gs pos="0">
                    <a:srgbClr val="505050"/>
                  </a:gs>
                  <a:gs pos="100000">
                    <a:srgbClr val="505050"/>
                  </a:gs>
                </a:gsLst>
              </a:gradFill>
              <a:effectLst/>
              <a:uLnTx/>
              <a:uFillTx/>
              <a:latin typeface="Calibri" panose="020F0502020204030204" pitchFamily="34" charset="0"/>
              <a:ea typeface="+mn-ea"/>
              <a:cs typeface="Calibri" panose="020F0502020204030204" pitchFamily="34" charset="0"/>
            </a:endParaRPr>
          </a:p>
        </p:txBody>
      </p:sp>
      <p:sp>
        <p:nvSpPr>
          <p:cNvPr id="47" name="Rectangle 46">
            <a:extLst>
              <a:ext uri="{FF2B5EF4-FFF2-40B4-BE49-F238E27FC236}">
                <a16:creationId xmlns:a16="http://schemas.microsoft.com/office/drawing/2014/main" id="{CFB8614F-B4E4-4D9E-88F1-D9B9E513D2FD}"/>
              </a:ext>
            </a:extLst>
          </p:cNvPr>
          <p:cNvSpPr/>
          <p:nvPr/>
        </p:nvSpPr>
        <p:spPr>
          <a:xfrm>
            <a:off x="1151168" y="5182105"/>
            <a:ext cx="917239" cy="255198"/>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Automotive</a:t>
            </a:r>
          </a:p>
        </p:txBody>
      </p:sp>
      <p:sp>
        <p:nvSpPr>
          <p:cNvPr id="53" name="car_3" title="Icon of a car with signal lines on top">
            <a:extLst>
              <a:ext uri="{FF2B5EF4-FFF2-40B4-BE49-F238E27FC236}">
                <a16:creationId xmlns:a16="http://schemas.microsoft.com/office/drawing/2014/main" id="{12F4B545-71F8-4F5D-99F6-A87777436F3B}"/>
              </a:ext>
            </a:extLst>
          </p:cNvPr>
          <p:cNvSpPr>
            <a:spLocks noChangeAspect="1" noEditPoints="1"/>
          </p:cNvSpPr>
          <p:nvPr/>
        </p:nvSpPr>
        <p:spPr bwMode="auto">
          <a:xfrm>
            <a:off x="1336282" y="4263507"/>
            <a:ext cx="547004" cy="410839"/>
          </a:xfrm>
          <a:custGeom>
            <a:avLst/>
            <a:gdLst>
              <a:gd name="T0" fmla="*/ 27 w 339"/>
              <a:gd name="T1" fmla="*/ 121 h 255"/>
              <a:gd name="T2" fmla="*/ 287 w 339"/>
              <a:gd name="T3" fmla="*/ 121 h 255"/>
              <a:gd name="T4" fmla="*/ 339 w 339"/>
              <a:gd name="T5" fmla="*/ 173 h 255"/>
              <a:gd name="T6" fmla="*/ 339 w 339"/>
              <a:gd name="T7" fmla="*/ 211 h 255"/>
              <a:gd name="T8" fmla="*/ 318 w 339"/>
              <a:gd name="T9" fmla="*/ 233 h 255"/>
              <a:gd name="T10" fmla="*/ 294 w 339"/>
              <a:gd name="T11" fmla="*/ 233 h 255"/>
              <a:gd name="T12" fmla="*/ 297 w 339"/>
              <a:gd name="T13" fmla="*/ 219 h 255"/>
              <a:gd name="T14" fmla="*/ 261 w 339"/>
              <a:gd name="T15" fmla="*/ 182 h 255"/>
              <a:gd name="T16" fmla="*/ 224 w 339"/>
              <a:gd name="T17" fmla="*/ 219 h 255"/>
              <a:gd name="T18" fmla="*/ 261 w 339"/>
              <a:gd name="T19" fmla="*/ 255 h 255"/>
              <a:gd name="T20" fmla="*/ 297 w 339"/>
              <a:gd name="T21" fmla="*/ 219 h 255"/>
              <a:gd name="T22" fmla="*/ 95 w 339"/>
              <a:gd name="T23" fmla="*/ 219 h 255"/>
              <a:gd name="T24" fmla="*/ 59 w 339"/>
              <a:gd name="T25" fmla="*/ 182 h 255"/>
              <a:gd name="T26" fmla="*/ 22 w 339"/>
              <a:gd name="T27" fmla="*/ 219 h 255"/>
              <a:gd name="T28" fmla="*/ 59 w 339"/>
              <a:gd name="T29" fmla="*/ 255 h 255"/>
              <a:gd name="T30" fmla="*/ 95 w 339"/>
              <a:gd name="T31" fmla="*/ 219 h 255"/>
              <a:gd name="T32" fmla="*/ 63 w 339"/>
              <a:gd name="T33" fmla="*/ 51 h 255"/>
              <a:gd name="T34" fmla="*/ 10 w 339"/>
              <a:gd name="T35" fmla="*/ 156 h 255"/>
              <a:gd name="T36" fmla="*/ 0 w 339"/>
              <a:gd name="T37" fmla="*/ 190 h 255"/>
              <a:gd name="T38" fmla="*/ 24 w 339"/>
              <a:gd name="T39" fmla="*/ 229 h 255"/>
              <a:gd name="T40" fmla="*/ 271 w 339"/>
              <a:gd name="T41" fmla="*/ 121 h 255"/>
              <a:gd name="T42" fmla="*/ 222 w 339"/>
              <a:gd name="T43" fmla="*/ 66 h 255"/>
              <a:gd name="T44" fmla="*/ 194 w 339"/>
              <a:gd name="T45" fmla="*/ 51 h 255"/>
              <a:gd name="T46" fmla="*/ 37 w 339"/>
              <a:gd name="T47" fmla="*/ 51 h 255"/>
              <a:gd name="T48" fmla="*/ 227 w 339"/>
              <a:gd name="T49" fmla="*/ 233 h 255"/>
              <a:gd name="T50" fmla="*/ 92 w 339"/>
              <a:gd name="T51" fmla="*/ 233 h 255"/>
              <a:gd name="T52" fmla="*/ 134 w 339"/>
              <a:gd name="T53" fmla="*/ 233 h 255"/>
              <a:gd name="T54" fmla="*/ 134 w 339"/>
              <a:gd name="T55" fmla="*/ 51 h 255"/>
              <a:gd name="T56" fmla="*/ 258 w 339"/>
              <a:gd name="T57" fmla="*/ 66 h 255"/>
              <a:gd name="T58" fmla="*/ 269 w 339"/>
              <a:gd name="T59" fmla="*/ 70 h 255"/>
              <a:gd name="T60" fmla="*/ 273 w 339"/>
              <a:gd name="T61" fmla="*/ 79 h 255"/>
              <a:gd name="T62" fmla="*/ 305 w 339"/>
              <a:gd name="T63" fmla="*/ 79 h 255"/>
              <a:gd name="T64" fmla="*/ 292 w 339"/>
              <a:gd name="T65" fmla="*/ 47 h 255"/>
              <a:gd name="T66" fmla="*/ 258 w 339"/>
              <a:gd name="T67" fmla="*/ 33 h 255"/>
              <a:gd name="T68" fmla="*/ 339 w 339"/>
              <a:gd name="T69" fmla="*/ 79 h 255"/>
              <a:gd name="T70" fmla="*/ 316 w 339"/>
              <a:gd name="T71" fmla="*/ 23 h 255"/>
              <a:gd name="T72" fmla="*/ 258 w 339"/>
              <a:gd name="T7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9" h="255">
                <a:moveTo>
                  <a:pt x="27" y="121"/>
                </a:moveTo>
                <a:cubicBezTo>
                  <a:pt x="287" y="121"/>
                  <a:pt x="287" y="121"/>
                  <a:pt x="287" y="121"/>
                </a:cubicBezTo>
                <a:cubicBezTo>
                  <a:pt x="316" y="121"/>
                  <a:pt x="339" y="145"/>
                  <a:pt x="339" y="173"/>
                </a:cubicBezTo>
                <a:cubicBezTo>
                  <a:pt x="339" y="211"/>
                  <a:pt x="339" y="211"/>
                  <a:pt x="339" y="211"/>
                </a:cubicBezTo>
                <a:cubicBezTo>
                  <a:pt x="339" y="223"/>
                  <a:pt x="330" y="233"/>
                  <a:pt x="318" y="233"/>
                </a:cubicBezTo>
                <a:cubicBezTo>
                  <a:pt x="294" y="233"/>
                  <a:pt x="294" y="233"/>
                  <a:pt x="294" y="233"/>
                </a:cubicBezTo>
                <a:moveTo>
                  <a:pt x="297" y="219"/>
                </a:moveTo>
                <a:cubicBezTo>
                  <a:pt x="297" y="199"/>
                  <a:pt x="281" y="182"/>
                  <a:pt x="261" y="182"/>
                </a:cubicBezTo>
                <a:cubicBezTo>
                  <a:pt x="241" y="182"/>
                  <a:pt x="224" y="199"/>
                  <a:pt x="224" y="219"/>
                </a:cubicBezTo>
                <a:cubicBezTo>
                  <a:pt x="224" y="239"/>
                  <a:pt x="241" y="255"/>
                  <a:pt x="261" y="255"/>
                </a:cubicBezTo>
                <a:cubicBezTo>
                  <a:pt x="281" y="255"/>
                  <a:pt x="297" y="239"/>
                  <a:pt x="297" y="219"/>
                </a:cubicBezTo>
                <a:close/>
                <a:moveTo>
                  <a:pt x="95" y="219"/>
                </a:moveTo>
                <a:cubicBezTo>
                  <a:pt x="95" y="199"/>
                  <a:pt x="79" y="182"/>
                  <a:pt x="59" y="182"/>
                </a:cubicBezTo>
                <a:cubicBezTo>
                  <a:pt x="39" y="182"/>
                  <a:pt x="22" y="199"/>
                  <a:pt x="22" y="219"/>
                </a:cubicBezTo>
                <a:cubicBezTo>
                  <a:pt x="22" y="239"/>
                  <a:pt x="39" y="255"/>
                  <a:pt x="59" y="255"/>
                </a:cubicBezTo>
                <a:cubicBezTo>
                  <a:pt x="79" y="255"/>
                  <a:pt x="95" y="239"/>
                  <a:pt x="95" y="219"/>
                </a:cubicBezTo>
                <a:close/>
                <a:moveTo>
                  <a:pt x="63" y="51"/>
                </a:moveTo>
                <a:cubicBezTo>
                  <a:pt x="63" y="51"/>
                  <a:pt x="20" y="135"/>
                  <a:pt x="10" y="156"/>
                </a:cubicBezTo>
                <a:cubicBezTo>
                  <a:pt x="0" y="178"/>
                  <a:pt x="0" y="190"/>
                  <a:pt x="0" y="190"/>
                </a:cubicBezTo>
                <a:cubicBezTo>
                  <a:pt x="0" y="205"/>
                  <a:pt x="9" y="224"/>
                  <a:pt x="24" y="229"/>
                </a:cubicBezTo>
                <a:moveTo>
                  <a:pt x="271" y="121"/>
                </a:moveTo>
                <a:cubicBezTo>
                  <a:pt x="222" y="66"/>
                  <a:pt x="222" y="66"/>
                  <a:pt x="222" y="66"/>
                </a:cubicBezTo>
                <a:cubicBezTo>
                  <a:pt x="214" y="56"/>
                  <a:pt x="206" y="51"/>
                  <a:pt x="194" y="51"/>
                </a:cubicBezTo>
                <a:cubicBezTo>
                  <a:pt x="37" y="51"/>
                  <a:pt x="37" y="51"/>
                  <a:pt x="37" y="51"/>
                </a:cubicBezTo>
                <a:moveTo>
                  <a:pt x="227" y="233"/>
                </a:moveTo>
                <a:cubicBezTo>
                  <a:pt x="92" y="233"/>
                  <a:pt x="92" y="233"/>
                  <a:pt x="92" y="233"/>
                </a:cubicBezTo>
                <a:moveTo>
                  <a:pt x="134" y="233"/>
                </a:moveTo>
                <a:cubicBezTo>
                  <a:pt x="134" y="51"/>
                  <a:pt x="134" y="51"/>
                  <a:pt x="134" y="51"/>
                </a:cubicBezTo>
                <a:moveTo>
                  <a:pt x="258" y="66"/>
                </a:moveTo>
                <a:cubicBezTo>
                  <a:pt x="262" y="66"/>
                  <a:pt x="266" y="67"/>
                  <a:pt x="269" y="70"/>
                </a:cubicBezTo>
                <a:cubicBezTo>
                  <a:pt x="271" y="73"/>
                  <a:pt x="273" y="76"/>
                  <a:pt x="273" y="79"/>
                </a:cubicBezTo>
                <a:moveTo>
                  <a:pt x="305" y="79"/>
                </a:moveTo>
                <a:cubicBezTo>
                  <a:pt x="305" y="67"/>
                  <a:pt x="301" y="56"/>
                  <a:pt x="292" y="47"/>
                </a:cubicBezTo>
                <a:cubicBezTo>
                  <a:pt x="283" y="38"/>
                  <a:pt x="270" y="33"/>
                  <a:pt x="258" y="33"/>
                </a:cubicBezTo>
                <a:moveTo>
                  <a:pt x="339" y="79"/>
                </a:moveTo>
                <a:cubicBezTo>
                  <a:pt x="339" y="59"/>
                  <a:pt x="331" y="39"/>
                  <a:pt x="316" y="23"/>
                </a:cubicBezTo>
                <a:cubicBezTo>
                  <a:pt x="300" y="7"/>
                  <a:pt x="279" y="0"/>
                  <a:pt x="258" y="0"/>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solidFill>
                <a:srgbClr val="282828"/>
              </a:solidFill>
              <a:effectLst/>
              <a:uLnTx/>
              <a:uFillTx/>
              <a:latin typeface="Calibri" panose="020F0502020204030204" pitchFamily="34" charset="0"/>
              <a:ea typeface="+mn-ea"/>
              <a:cs typeface="Calibri" panose="020F0502020204030204" pitchFamily="34" charset="0"/>
            </a:endParaRPr>
          </a:p>
        </p:txBody>
      </p:sp>
      <p:sp>
        <p:nvSpPr>
          <p:cNvPr id="49" name="Rectangle 48">
            <a:extLst>
              <a:ext uri="{FF2B5EF4-FFF2-40B4-BE49-F238E27FC236}">
                <a16:creationId xmlns:a16="http://schemas.microsoft.com/office/drawing/2014/main" id="{B9F372DE-D001-48FA-A2C3-990020C0A119}"/>
              </a:ext>
            </a:extLst>
          </p:cNvPr>
          <p:cNvSpPr/>
          <p:nvPr/>
        </p:nvSpPr>
        <p:spPr>
          <a:xfrm>
            <a:off x="6325772" y="5182105"/>
            <a:ext cx="984565" cy="255198"/>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Construction</a:t>
            </a:r>
          </a:p>
        </p:txBody>
      </p:sp>
      <p:sp>
        <p:nvSpPr>
          <p:cNvPr id="54" name="construction" title="Icon of a construction helmet">
            <a:extLst>
              <a:ext uri="{FF2B5EF4-FFF2-40B4-BE49-F238E27FC236}">
                <a16:creationId xmlns:a16="http://schemas.microsoft.com/office/drawing/2014/main" id="{92439001-9850-4880-B4C9-69B33FB36BC5}"/>
              </a:ext>
            </a:extLst>
          </p:cNvPr>
          <p:cNvSpPr>
            <a:spLocks noChangeAspect="1" noEditPoints="1"/>
          </p:cNvSpPr>
          <p:nvPr/>
        </p:nvSpPr>
        <p:spPr bwMode="auto">
          <a:xfrm>
            <a:off x="6568327" y="4311572"/>
            <a:ext cx="499455" cy="314708"/>
          </a:xfrm>
          <a:custGeom>
            <a:avLst/>
            <a:gdLst>
              <a:gd name="T0" fmla="*/ 253 w 286"/>
              <a:gd name="T1" fmla="*/ 150 h 180"/>
              <a:gd name="T2" fmla="*/ 286 w 286"/>
              <a:gd name="T3" fmla="*/ 150 h 180"/>
              <a:gd name="T4" fmla="*/ 286 w 286"/>
              <a:gd name="T5" fmla="*/ 180 h 180"/>
              <a:gd name="T6" fmla="*/ 0 w 286"/>
              <a:gd name="T7" fmla="*/ 180 h 180"/>
              <a:gd name="T8" fmla="*/ 0 w 286"/>
              <a:gd name="T9" fmla="*/ 150 h 180"/>
              <a:gd name="T10" fmla="*/ 33 w 286"/>
              <a:gd name="T11" fmla="*/ 150 h 180"/>
              <a:gd name="T12" fmla="*/ 143 w 286"/>
              <a:gd name="T13" fmla="*/ 0 h 180"/>
              <a:gd name="T14" fmla="*/ 143 w 286"/>
              <a:gd name="T15" fmla="*/ 54 h 180"/>
              <a:gd name="T16" fmla="*/ 177 w 286"/>
              <a:gd name="T17" fmla="*/ 70 h 180"/>
              <a:gd name="T18" fmla="*/ 177 w 286"/>
              <a:gd name="T19" fmla="*/ 0 h 180"/>
              <a:gd name="T20" fmla="*/ 108 w 286"/>
              <a:gd name="T21" fmla="*/ 0 h 180"/>
              <a:gd name="T22" fmla="*/ 108 w 286"/>
              <a:gd name="T23" fmla="*/ 70 h 180"/>
              <a:gd name="T24" fmla="*/ 69 w 286"/>
              <a:gd name="T25" fmla="*/ 150 h 180"/>
              <a:gd name="T26" fmla="*/ 217 w 286"/>
              <a:gd name="T27" fmla="*/ 150 h 180"/>
              <a:gd name="T28" fmla="*/ 265 w 286"/>
              <a:gd name="T29" fmla="*/ 150 h 180"/>
              <a:gd name="T30" fmla="*/ 266 w 286"/>
              <a:gd name="T31" fmla="*/ 145 h 180"/>
              <a:gd name="T32" fmla="*/ 177 w 286"/>
              <a:gd name="T33" fmla="*/ 27 h 180"/>
              <a:gd name="T34" fmla="*/ 108 w 286"/>
              <a:gd name="T35" fmla="*/ 26 h 180"/>
              <a:gd name="T36" fmla="*/ 18 w 286"/>
              <a:gd name="T37" fmla="*/ 145 h 180"/>
              <a:gd name="T38" fmla="*/ 19 w 286"/>
              <a:gd name="T39" fmla="*/ 150 h 180"/>
              <a:gd name="T40" fmla="*/ 142 w 286"/>
              <a:gd name="T41" fmla="*/ 90 h 180"/>
              <a:gd name="T42" fmla="*/ 122 w 286"/>
              <a:gd name="T43" fmla="*/ 110 h 180"/>
              <a:gd name="T44" fmla="*/ 142 w 286"/>
              <a:gd name="T45" fmla="*/ 130 h 180"/>
              <a:gd name="T46" fmla="*/ 162 w 286"/>
              <a:gd name="T47" fmla="*/ 110 h 180"/>
              <a:gd name="T48" fmla="*/ 142 w 286"/>
              <a:gd name="T49"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180">
                <a:moveTo>
                  <a:pt x="253" y="150"/>
                </a:moveTo>
                <a:cubicBezTo>
                  <a:pt x="286" y="150"/>
                  <a:pt x="286" y="150"/>
                  <a:pt x="286" y="150"/>
                </a:cubicBezTo>
                <a:cubicBezTo>
                  <a:pt x="286" y="180"/>
                  <a:pt x="286" y="180"/>
                  <a:pt x="286" y="180"/>
                </a:cubicBezTo>
                <a:cubicBezTo>
                  <a:pt x="0" y="180"/>
                  <a:pt x="0" y="180"/>
                  <a:pt x="0" y="180"/>
                </a:cubicBezTo>
                <a:cubicBezTo>
                  <a:pt x="0" y="150"/>
                  <a:pt x="0" y="150"/>
                  <a:pt x="0" y="150"/>
                </a:cubicBezTo>
                <a:cubicBezTo>
                  <a:pt x="33" y="150"/>
                  <a:pt x="33" y="150"/>
                  <a:pt x="33" y="150"/>
                </a:cubicBezTo>
                <a:moveTo>
                  <a:pt x="143" y="0"/>
                </a:moveTo>
                <a:cubicBezTo>
                  <a:pt x="143" y="54"/>
                  <a:pt x="143" y="54"/>
                  <a:pt x="143" y="54"/>
                </a:cubicBezTo>
                <a:moveTo>
                  <a:pt x="177" y="70"/>
                </a:moveTo>
                <a:cubicBezTo>
                  <a:pt x="177" y="0"/>
                  <a:pt x="177" y="0"/>
                  <a:pt x="177" y="0"/>
                </a:cubicBezTo>
                <a:cubicBezTo>
                  <a:pt x="108" y="0"/>
                  <a:pt x="108" y="0"/>
                  <a:pt x="108" y="0"/>
                </a:cubicBezTo>
                <a:cubicBezTo>
                  <a:pt x="108" y="70"/>
                  <a:pt x="108" y="70"/>
                  <a:pt x="108" y="70"/>
                </a:cubicBezTo>
                <a:moveTo>
                  <a:pt x="69" y="150"/>
                </a:moveTo>
                <a:cubicBezTo>
                  <a:pt x="217" y="150"/>
                  <a:pt x="217" y="150"/>
                  <a:pt x="217" y="150"/>
                </a:cubicBezTo>
                <a:moveTo>
                  <a:pt x="265" y="150"/>
                </a:moveTo>
                <a:cubicBezTo>
                  <a:pt x="265" y="148"/>
                  <a:pt x="266" y="147"/>
                  <a:pt x="266" y="145"/>
                </a:cubicBezTo>
                <a:cubicBezTo>
                  <a:pt x="266" y="89"/>
                  <a:pt x="228" y="42"/>
                  <a:pt x="177" y="27"/>
                </a:cubicBezTo>
                <a:moveTo>
                  <a:pt x="108" y="26"/>
                </a:moveTo>
                <a:cubicBezTo>
                  <a:pt x="56" y="39"/>
                  <a:pt x="18" y="89"/>
                  <a:pt x="18" y="145"/>
                </a:cubicBezTo>
                <a:cubicBezTo>
                  <a:pt x="18" y="147"/>
                  <a:pt x="18" y="148"/>
                  <a:pt x="19" y="150"/>
                </a:cubicBezTo>
                <a:moveTo>
                  <a:pt x="142" y="90"/>
                </a:moveTo>
                <a:cubicBezTo>
                  <a:pt x="131" y="90"/>
                  <a:pt x="122" y="99"/>
                  <a:pt x="122" y="110"/>
                </a:cubicBezTo>
                <a:cubicBezTo>
                  <a:pt x="122" y="121"/>
                  <a:pt x="131" y="130"/>
                  <a:pt x="142" y="130"/>
                </a:cubicBezTo>
                <a:cubicBezTo>
                  <a:pt x="153" y="130"/>
                  <a:pt x="162" y="121"/>
                  <a:pt x="162" y="110"/>
                </a:cubicBezTo>
                <a:cubicBezTo>
                  <a:pt x="162" y="99"/>
                  <a:pt x="153" y="90"/>
                  <a:pt x="142" y="90"/>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gradFill>
                <a:gsLst>
                  <a:gs pos="0">
                    <a:srgbClr val="505050"/>
                  </a:gs>
                  <a:gs pos="100000">
                    <a:srgbClr val="505050"/>
                  </a:gs>
                </a:gsLst>
              </a:gradFill>
              <a:effectLst/>
              <a:uLnTx/>
              <a:uFillTx/>
              <a:latin typeface="Calibri" panose="020F0502020204030204" pitchFamily="34" charset="0"/>
              <a:ea typeface="+mn-ea"/>
              <a:cs typeface="Calibri" panose="020F0502020204030204" pitchFamily="34" charset="0"/>
            </a:endParaRPr>
          </a:p>
        </p:txBody>
      </p:sp>
      <p:sp>
        <p:nvSpPr>
          <p:cNvPr id="63" name="Rectangle 62">
            <a:extLst>
              <a:ext uri="{FF2B5EF4-FFF2-40B4-BE49-F238E27FC236}">
                <a16:creationId xmlns:a16="http://schemas.microsoft.com/office/drawing/2014/main" id="{2A521F9F-E225-4988-802D-90B79A1A24C8}"/>
              </a:ext>
            </a:extLst>
          </p:cNvPr>
          <p:cNvSpPr/>
          <p:nvPr/>
        </p:nvSpPr>
        <p:spPr>
          <a:xfrm>
            <a:off x="9865278" y="5182105"/>
            <a:ext cx="849913" cy="255198"/>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GB"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N</a:t>
            </a: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on-Profit</a:t>
            </a:r>
          </a:p>
        </p:txBody>
      </p:sp>
      <p:sp>
        <p:nvSpPr>
          <p:cNvPr id="64" name="globe_4" title="Icon of the earth">
            <a:extLst>
              <a:ext uri="{FF2B5EF4-FFF2-40B4-BE49-F238E27FC236}">
                <a16:creationId xmlns:a16="http://schemas.microsoft.com/office/drawing/2014/main" id="{8AD314C8-DF8F-4939-888E-28762FB16F92}"/>
              </a:ext>
            </a:extLst>
          </p:cNvPr>
          <p:cNvSpPr>
            <a:spLocks noChangeAspect="1" noEditPoints="1"/>
          </p:cNvSpPr>
          <p:nvPr/>
        </p:nvSpPr>
        <p:spPr bwMode="auto">
          <a:xfrm>
            <a:off x="10052090" y="4230150"/>
            <a:ext cx="476288" cy="482267"/>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38 w 332"/>
              <a:gd name="T21" fmla="*/ 255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38" y="255"/>
                  <a:pt x="38" y="255"/>
                  <a:pt x="38" y="255"/>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gradFill>
                <a:gsLst>
                  <a:gs pos="0">
                    <a:srgbClr val="505050"/>
                  </a:gs>
                  <a:gs pos="100000">
                    <a:srgbClr val="505050"/>
                  </a:gs>
                </a:gsLst>
                <a:lin ang="5400000" scaled="1"/>
              </a:gradFill>
              <a:effectLst/>
              <a:uLnTx/>
              <a:uFillTx/>
              <a:latin typeface="Calibri" panose="020F0502020204030204" pitchFamily="34" charset="0"/>
              <a:ea typeface="+mn-ea"/>
              <a:cs typeface="Calibri" panose="020F0502020204030204" pitchFamily="34" charset="0"/>
            </a:endParaRPr>
          </a:p>
        </p:txBody>
      </p:sp>
      <p:sp>
        <p:nvSpPr>
          <p:cNvPr id="60" name="Rectangle 59">
            <a:extLst>
              <a:ext uri="{FF2B5EF4-FFF2-40B4-BE49-F238E27FC236}">
                <a16:creationId xmlns:a16="http://schemas.microsoft.com/office/drawing/2014/main" id="{869BDA20-0CD4-4549-8132-79F21514F926}"/>
              </a:ext>
            </a:extLst>
          </p:cNvPr>
          <p:cNvSpPr/>
          <p:nvPr/>
        </p:nvSpPr>
        <p:spPr>
          <a:xfrm>
            <a:off x="8050342" y="5182105"/>
            <a:ext cx="971741" cy="418063"/>
          </a:xfrm>
          <a:prstGeom prst="rect">
            <a:avLst/>
          </a:prstGeom>
        </p:spPr>
        <p:txBody>
          <a:bodyPr wrap="none">
            <a:sp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Professional </a:t>
            </a:r>
          </a:p>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176" u="none" strike="noStrike" kern="1200" cap="none" spc="0" normalizeH="0" baseline="0" noProof="0">
                <a:ln>
                  <a:noFill/>
                </a:ln>
                <a:effectLst/>
                <a:uLnTx/>
                <a:uFillTx/>
                <a:latin typeface="Segoe UI Light" panose="020B0502040204020203" pitchFamily="34" charset="0"/>
                <a:ea typeface="Segoe UI" pitchFamily="34" charset="0"/>
                <a:cs typeface="Segoe UI Light" panose="020B0502040204020203" pitchFamily="34" charset="0"/>
              </a:rPr>
              <a:t>Services</a:t>
            </a:r>
          </a:p>
        </p:txBody>
      </p:sp>
      <p:sp>
        <p:nvSpPr>
          <p:cNvPr id="66" name="people_19" title="Icon of a person standing on a circle">
            <a:extLst>
              <a:ext uri="{FF2B5EF4-FFF2-40B4-BE49-F238E27FC236}">
                <a16:creationId xmlns:a16="http://schemas.microsoft.com/office/drawing/2014/main" id="{47C5C07D-5482-4E02-BCB1-E0D9B63D0BE1}"/>
              </a:ext>
            </a:extLst>
          </p:cNvPr>
          <p:cNvSpPr>
            <a:spLocks noChangeAspect="1" noEditPoints="1"/>
          </p:cNvSpPr>
          <p:nvPr/>
        </p:nvSpPr>
        <p:spPr bwMode="auto">
          <a:xfrm>
            <a:off x="8334719" y="4230136"/>
            <a:ext cx="419147" cy="542552"/>
          </a:xfrm>
          <a:custGeom>
            <a:avLst/>
            <a:gdLst>
              <a:gd name="T0" fmla="*/ 100 w 271"/>
              <a:gd name="T1" fmla="*/ 35 h 352"/>
              <a:gd name="T2" fmla="*/ 136 w 271"/>
              <a:gd name="T3" fmla="*/ 0 h 352"/>
              <a:gd name="T4" fmla="*/ 171 w 271"/>
              <a:gd name="T5" fmla="*/ 35 h 352"/>
              <a:gd name="T6" fmla="*/ 136 w 271"/>
              <a:gd name="T7" fmla="*/ 71 h 352"/>
              <a:gd name="T8" fmla="*/ 100 w 271"/>
              <a:gd name="T9" fmla="*/ 35 h 352"/>
              <a:gd name="T10" fmla="*/ 180 w 271"/>
              <a:gd name="T11" fmla="*/ 312 h 352"/>
              <a:gd name="T12" fmla="*/ 181 w 271"/>
              <a:gd name="T13" fmla="*/ 228 h 352"/>
              <a:gd name="T14" fmla="*/ 202 w 271"/>
              <a:gd name="T15" fmla="*/ 207 h 352"/>
              <a:gd name="T16" fmla="*/ 202 w 271"/>
              <a:gd name="T17" fmla="*/ 92 h 352"/>
              <a:gd name="T18" fmla="*/ 181 w 271"/>
              <a:gd name="T19" fmla="*/ 71 h 352"/>
              <a:gd name="T20" fmla="*/ 90 w 271"/>
              <a:gd name="T21" fmla="*/ 71 h 352"/>
              <a:gd name="T22" fmla="*/ 69 w 271"/>
              <a:gd name="T23" fmla="*/ 92 h 352"/>
              <a:gd name="T24" fmla="*/ 69 w 271"/>
              <a:gd name="T25" fmla="*/ 207 h 352"/>
              <a:gd name="T26" fmla="*/ 90 w 271"/>
              <a:gd name="T27" fmla="*/ 228 h 352"/>
              <a:gd name="T28" fmla="*/ 92 w 271"/>
              <a:gd name="T29" fmla="*/ 312 h 352"/>
              <a:gd name="T30" fmla="*/ 136 w 271"/>
              <a:gd name="T31" fmla="*/ 223 h 352"/>
              <a:gd name="T32" fmla="*/ 136 w 271"/>
              <a:gd name="T33" fmla="*/ 312 h 352"/>
              <a:gd name="T34" fmla="*/ 91 w 271"/>
              <a:gd name="T35" fmla="*/ 281 h 352"/>
              <a:gd name="T36" fmla="*/ 0 w 271"/>
              <a:gd name="T37" fmla="*/ 315 h 352"/>
              <a:gd name="T38" fmla="*/ 136 w 271"/>
              <a:gd name="T39" fmla="*/ 352 h 352"/>
              <a:gd name="T40" fmla="*/ 271 w 271"/>
              <a:gd name="T41" fmla="*/ 315 h 352"/>
              <a:gd name="T42" fmla="*/ 180 w 271"/>
              <a:gd name="T43" fmla="*/ 28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1" h="352">
                <a:moveTo>
                  <a:pt x="100" y="35"/>
                </a:moveTo>
                <a:cubicBezTo>
                  <a:pt x="100" y="16"/>
                  <a:pt x="116" y="0"/>
                  <a:pt x="136" y="0"/>
                </a:cubicBezTo>
                <a:cubicBezTo>
                  <a:pt x="155" y="0"/>
                  <a:pt x="171" y="16"/>
                  <a:pt x="171" y="35"/>
                </a:cubicBezTo>
                <a:cubicBezTo>
                  <a:pt x="171" y="55"/>
                  <a:pt x="155" y="71"/>
                  <a:pt x="136" y="71"/>
                </a:cubicBezTo>
                <a:cubicBezTo>
                  <a:pt x="116" y="71"/>
                  <a:pt x="100" y="55"/>
                  <a:pt x="100" y="35"/>
                </a:cubicBezTo>
                <a:close/>
                <a:moveTo>
                  <a:pt x="180" y="312"/>
                </a:moveTo>
                <a:cubicBezTo>
                  <a:pt x="181" y="228"/>
                  <a:pt x="181" y="228"/>
                  <a:pt x="181" y="228"/>
                </a:cubicBezTo>
                <a:cubicBezTo>
                  <a:pt x="193" y="228"/>
                  <a:pt x="202" y="218"/>
                  <a:pt x="202" y="207"/>
                </a:cubicBezTo>
                <a:cubicBezTo>
                  <a:pt x="202" y="92"/>
                  <a:pt x="202" y="92"/>
                  <a:pt x="202" y="92"/>
                </a:cubicBezTo>
                <a:cubicBezTo>
                  <a:pt x="202" y="80"/>
                  <a:pt x="193" y="71"/>
                  <a:pt x="181" y="71"/>
                </a:cubicBezTo>
                <a:cubicBezTo>
                  <a:pt x="90" y="71"/>
                  <a:pt x="90" y="71"/>
                  <a:pt x="90" y="71"/>
                </a:cubicBezTo>
                <a:cubicBezTo>
                  <a:pt x="78" y="71"/>
                  <a:pt x="69" y="80"/>
                  <a:pt x="69" y="92"/>
                </a:cubicBezTo>
                <a:cubicBezTo>
                  <a:pt x="69" y="207"/>
                  <a:pt x="69" y="207"/>
                  <a:pt x="69" y="207"/>
                </a:cubicBezTo>
                <a:cubicBezTo>
                  <a:pt x="69" y="218"/>
                  <a:pt x="78" y="228"/>
                  <a:pt x="90" y="228"/>
                </a:cubicBezTo>
                <a:cubicBezTo>
                  <a:pt x="92" y="312"/>
                  <a:pt x="92" y="312"/>
                  <a:pt x="92" y="312"/>
                </a:cubicBezTo>
                <a:moveTo>
                  <a:pt x="136" y="223"/>
                </a:moveTo>
                <a:cubicBezTo>
                  <a:pt x="136" y="312"/>
                  <a:pt x="136" y="312"/>
                  <a:pt x="136" y="312"/>
                </a:cubicBezTo>
                <a:moveTo>
                  <a:pt x="91" y="281"/>
                </a:moveTo>
                <a:cubicBezTo>
                  <a:pt x="36" y="283"/>
                  <a:pt x="0" y="300"/>
                  <a:pt x="0" y="315"/>
                </a:cubicBezTo>
                <a:cubicBezTo>
                  <a:pt x="0" y="336"/>
                  <a:pt x="61" y="352"/>
                  <a:pt x="136" y="352"/>
                </a:cubicBezTo>
                <a:cubicBezTo>
                  <a:pt x="211" y="352"/>
                  <a:pt x="271" y="336"/>
                  <a:pt x="271" y="315"/>
                </a:cubicBezTo>
                <a:cubicBezTo>
                  <a:pt x="271" y="300"/>
                  <a:pt x="237" y="284"/>
                  <a:pt x="180" y="28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0" lang="en-US" sz="1176" b="0" i="0" u="none" strike="noStrike" kern="1200" cap="none" spc="0" normalizeH="0" baseline="0" noProof="0">
              <a:ln>
                <a:noFill/>
              </a:ln>
              <a:solidFill>
                <a:srgbClr val="282828"/>
              </a:solidFill>
              <a:effectLst/>
              <a:uLnTx/>
              <a:uFillTx/>
              <a:latin typeface="Calibri" panose="020F0502020204030204" pitchFamily="34"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C3E1A4EC-9633-4451-BB17-3E09D1B98CD3}"/>
              </a:ext>
            </a:extLst>
          </p:cNvPr>
          <p:cNvSpPr/>
          <p:nvPr/>
        </p:nvSpPr>
        <p:spPr>
          <a:xfrm>
            <a:off x="588263" y="1082339"/>
            <a:ext cx="8388643" cy="341632"/>
          </a:xfrm>
          <a:prstGeom prst="rect">
            <a:avLst/>
          </a:prstGeom>
        </p:spPr>
        <p:txBody>
          <a:bodyPr wrap="none" lIns="0">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GB" b="0" i="0" u="none" strike="noStrike" kern="1200" cap="none" spc="0" normalizeH="0" baseline="0" noProof="0">
                <a:ln>
                  <a:noFill/>
                </a:ln>
                <a:solidFill>
                  <a:schemeClr val="accent1"/>
                </a:solidFill>
                <a:effectLst/>
                <a:uLnTx/>
                <a:uFillTx/>
                <a:latin typeface="Segoe UI"/>
                <a:ea typeface="+mn-ea"/>
                <a:cs typeface="+mn-cs"/>
              </a:rPr>
              <a:t>Particularly relevant in industries with distributed sites of employees and locations</a:t>
            </a:r>
          </a:p>
        </p:txBody>
      </p:sp>
      <p:sp>
        <p:nvSpPr>
          <p:cNvPr id="2" name="Title 1">
            <a:extLst>
              <a:ext uri="{FF2B5EF4-FFF2-40B4-BE49-F238E27FC236}">
                <a16:creationId xmlns:a16="http://schemas.microsoft.com/office/drawing/2014/main" id="{F6E0C765-8177-D547-8794-0D25EAFE3B37}"/>
              </a:ext>
            </a:extLst>
          </p:cNvPr>
          <p:cNvSpPr>
            <a:spLocks noGrp="1"/>
          </p:cNvSpPr>
          <p:nvPr>
            <p:ph type="title"/>
          </p:nvPr>
        </p:nvSpPr>
        <p:spPr>
          <a:xfrm>
            <a:off x="588263" y="457200"/>
            <a:ext cx="11018520" cy="553998"/>
          </a:xfrm>
        </p:spPr>
        <p:txBody>
          <a:bodyPr/>
          <a:lstStyle/>
          <a:p>
            <a:r>
              <a:rPr lang="en-US"/>
              <a:t>Firstline Workers are found in all major industries</a:t>
            </a:r>
          </a:p>
        </p:txBody>
      </p:sp>
    </p:spTree>
    <p:extLst>
      <p:ext uri="{BB962C8B-B14F-4D97-AF65-F5344CB8AC3E}">
        <p14:creationId xmlns:p14="http://schemas.microsoft.com/office/powerpoint/2010/main" val="12489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44D92EB-3F09-1E49-AB0A-19A06B8E2A60}"/>
              </a:ext>
            </a:extLst>
          </p:cNvPr>
          <p:cNvSpPr/>
          <p:nvPr/>
        </p:nvSpPr>
        <p:spPr bwMode="auto">
          <a:xfrm>
            <a:off x="9682480" y="2509520"/>
            <a:ext cx="2174240" cy="3891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D837FBC7-772B-234A-B0AD-F9391E041F2D}"/>
              </a:ext>
            </a:extLst>
          </p:cNvPr>
          <p:cNvSpPr/>
          <p:nvPr/>
        </p:nvSpPr>
        <p:spPr bwMode="auto">
          <a:xfrm>
            <a:off x="416560" y="2509520"/>
            <a:ext cx="2174240" cy="3891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96BBF9DC-2010-2D4D-B069-617209BD8BB0}"/>
              </a:ext>
            </a:extLst>
          </p:cNvPr>
          <p:cNvSpPr/>
          <p:nvPr/>
        </p:nvSpPr>
        <p:spPr bwMode="auto">
          <a:xfrm>
            <a:off x="2733040" y="2509520"/>
            <a:ext cx="2174240" cy="3891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DA87D66C-2CEB-E04D-A02A-07B408108674}"/>
              </a:ext>
            </a:extLst>
          </p:cNvPr>
          <p:cNvSpPr/>
          <p:nvPr/>
        </p:nvSpPr>
        <p:spPr bwMode="auto">
          <a:xfrm>
            <a:off x="5049520" y="2509520"/>
            <a:ext cx="2174240" cy="3891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D30FEF8D-D42A-BB4C-A5ED-0EB7496C41BF}"/>
              </a:ext>
            </a:extLst>
          </p:cNvPr>
          <p:cNvSpPr/>
          <p:nvPr/>
        </p:nvSpPr>
        <p:spPr bwMode="auto">
          <a:xfrm>
            <a:off x="7366000" y="2509520"/>
            <a:ext cx="2174240" cy="389128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0" name="Oval 19">
            <a:extLst>
              <a:ext uri="{FF2B5EF4-FFF2-40B4-BE49-F238E27FC236}">
                <a16:creationId xmlns:a16="http://schemas.microsoft.com/office/drawing/2014/main" id="{B6D21166-9CAF-6543-9DFC-38462FEDDD65}"/>
              </a:ext>
            </a:extLst>
          </p:cNvPr>
          <p:cNvSpPr/>
          <p:nvPr/>
        </p:nvSpPr>
        <p:spPr bwMode="auto">
          <a:xfrm>
            <a:off x="10099040" y="1811048"/>
            <a:ext cx="1341120" cy="1341120"/>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6" name="Title 5">
            <a:extLst>
              <a:ext uri="{FF2B5EF4-FFF2-40B4-BE49-F238E27FC236}">
                <a16:creationId xmlns:a16="http://schemas.microsoft.com/office/drawing/2014/main" id="{16C7629B-6755-0A43-8E31-9591E77525F5}"/>
              </a:ext>
            </a:extLst>
          </p:cNvPr>
          <p:cNvSpPr>
            <a:spLocks noGrp="1"/>
          </p:cNvSpPr>
          <p:nvPr>
            <p:ph type="title"/>
          </p:nvPr>
        </p:nvSpPr>
        <p:spPr/>
        <p:txBody>
          <a:bodyPr/>
          <a:lstStyle/>
          <a:p>
            <a:r>
              <a:rPr lang="en-US"/>
              <a:t>The Firstline Landscape</a:t>
            </a:r>
          </a:p>
        </p:txBody>
      </p:sp>
      <p:sp>
        <p:nvSpPr>
          <p:cNvPr id="9" name="Rectangle 8">
            <a:extLst>
              <a:ext uri="{FF2B5EF4-FFF2-40B4-BE49-F238E27FC236}">
                <a16:creationId xmlns:a16="http://schemas.microsoft.com/office/drawing/2014/main" id="{78AFF704-D4BE-254C-9F22-5A55F829AB99}"/>
              </a:ext>
            </a:extLst>
          </p:cNvPr>
          <p:cNvSpPr/>
          <p:nvPr/>
        </p:nvSpPr>
        <p:spPr>
          <a:xfrm>
            <a:off x="588263" y="1082339"/>
            <a:ext cx="4760599" cy="341632"/>
          </a:xfrm>
          <a:prstGeom prst="rect">
            <a:avLst/>
          </a:prstGeom>
        </p:spPr>
        <p:txBody>
          <a:bodyPr wrap="none" lIns="0">
            <a:spAutoFit/>
          </a:bodyPr>
          <a:lstStyle/>
          <a:p>
            <a:pPr lvl="0" defTabSz="932472" eaLnBrk="1" hangingPunct="1">
              <a:lnSpc>
                <a:spcPct val="90000"/>
              </a:lnSpc>
              <a:defRPr/>
            </a:pPr>
            <a:r>
              <a:rPr lang="en-GB">
                <a:solidFill>
                  <a:schemeClr val="accent1"/>
                </a:solidFill>
                <a:latin typeface="Segoe UI"/>
              </a:rPr>
              <a:t>Roles vs. Goals: both are expanding + blurring</a:t>
            </a:r>
          </a:p>
        </p:txBody>
      </p:sp>
      <p:sp>
        <p:nvSpPr>
          <p:cNvPr id="13" name="Rectangle 12">
            <a:extLst>
              <a:ext uri="{FF2B5EF4-FFF2-40B4-BE49-F238E27FC236}">
                <a16:creationId xmlns:a16="http://schemas.microsoft.com/office/drawing/2014/main" id="{80E4774C-E222-4A5D-B1DF-76668B1A4D96}"/>
              </a:ext>
            </a:extLst>
          </p:cNvPr>
          <p:cNvSpPr/>
          <p:nvPr/>
        </p:nvSpPr>
        <p:spPr bwMode="auto">
          <a:xfrm>
            <a:off x="201037" y="3152168"/>
            <a:ext cx="2597342" cy="52189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R="0" lvl="0" algn="ctr" defTabSz="913927" rtl="0" eaLnBrk="1" fontAlgn="base" latinLnBrk="0" hangingPunct="1">
              <a:lnSpc>
                <a:spcPct val="100000"/>
              </a:lnSpc>
              <a:spcBef>
                <a:spcPts val="0"/>
              </a:spcBef>
              <a:spcAft>
                <a:spcPts val="1600"/>
              </a:spcAft>
              <a:buClrTx/>
              <a:buSzTx/>
              <a:tabLst/>
              <a:defRPr/>
            </a:pPr>
            <a:r>
              <a:rPr kumimoji="0" lang="en-US" sz="1800" b="1"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Firstline </a:t>
            </a:r>
            <a:br>
              <a:rPr kumimoji="0" lang="en-US" sz="1800" b="1"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br>
            <a:r>
              <a:rPr kumimoji="0" lang="en-US" sz="1800" b="1"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Workers</a:t>
            </a:r>
            <a:endParaRPr kumimoji="0" lang="en-US" sz="1800"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id="{5B5C5849-8F4A-564F-B0F3-0E13EB9A827F}"/>
              </a:ext>
            </a:extLst>
          </p:cNvPr>
          <p:cNvSpPr/>
          <p:nvPr/>
        </p:nvSpPr>
        <p:spPr bwMode="auto">
          <a:xfrm>
            <a:off x="2727039" y="3152168"/>
            <a:ext cx="2146564" cy="52189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R="0" lvl="0" algn="ctr" defTabSz="913927" rtl="0" eaLnBrk="1" fontAlgn="base" latinLnBrk="0" hangingPunct="1">
              <a:lnSpc>
                <a:spcPct val="100000"/>
              </a:lnSpc>
              <a:spcBef>
                <a:spcPts val="0"/>
              </a:spcBef>
              <a:spcAft>
                <a:spcPts val="1600"/>
              </a:spcAft>
              <a:buClrTx/>
              <a:buSzTx/>
              <a:tabLst/>
              <a:defRPr/>
            </a:pPr>
            <a:r>
              <a:rPr kumimoji="0" lang="en-US" sz="1800" b="1"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Firstline Managers</a:t>
            </a:r>
            <a:endParaRPr kumimoji="0" lang="en-US" sz="1600"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3F921A3B-ADC3-A34D-9D77-6098235203F3}"/>
              </a:ext>
            </a:extLst>
          </p:cNvPr>
          <p:cNvSpPr/>
          <p:nvPr/>
        </p:nvSpPr>
        <p:spPr bwMode="auto">
          <a:xfrm>
            <a:off x="5027651" y="3152168"/>
            <a:ext cx="2146564" cy="52189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R="0" lvl="0" algn="ctr" defTabSz="913927" rtl="0" eaLnBrk="1" fontAlgn="base" latinLnBrk="0" hangingPunct="1">
              <a:lnSpc>
                <a:spcPct val="100000"/>
              </a:lnSpc>
              <a:spcBef>
                <a:spcPts val="0"/>
              </a:spcBef>
              <a:spcAft>
                <a:spcPts val="1600"/>
              </a:spcAft>
              <a:buClrTx/>
              <a:buSzTx/>
              <a:tabLst/>
              <a:defRPr/>
            </a:pPr>
            <a:r>
              <a:rPr kumimoji="0" lang="en-US" sz="1800" b="1"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IT</a:t>
            </a:r>
            <a:endParaRPr kumimoji="0" lang="en-US" sz="1800"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endParaRPr>
          </a:p>
        </p:txBody>
      </p:sp>
      <p:sp>
        <p:nvSpPr>
          <p:cNvPr id="12" name="Rectangle 11">
            <a:extLst>
              <a:ext uri="{FF2B5EF4-FFF2-40B4-BE49-F238E27FC236}">
                <a16:creationId xmlns:a16="http://schemas.microsoft.com/office/drawing/2014/main" id="{0B230C5D-6158-5746-A14A-6B490EB61008}"/>
              </a:ext>
            </a:extLst>
          </p:cNvPr>
          <p:cNvSpPr/>
          <p:nvPr/>
        </p:nvSpPr>
        <p:spPr bwMode="auto">
          <a:xfrm>
            <a:off x="7102875" y="3152168"/>
            <a:ext cx="2597342" cy="52189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R="0" lvl="0" algn="ctr" defTabSz="913927" rtl="0" eaLnBrk="1" fontAlgn="base" latinLnBrk="0" hangingPunct="1">
              <a:lnSpc>
                <a:spcPct val="100000"/>
              </a:lnSpc>
              <a:spcBef>
                <a:spcPts val="0"/>
              </a:spcBef>
              <a:spcAft>
                <a:spcPts val="1600"/>
              </a:spcAft>
              <a:buClrTx/>
              <a:buSzTx/>
              <a:tabLst/>
              <a:defRPr/>
            </a:pPr>
            <a:r>
              <a:rPr kumimoji="0" lang="en-US" sz="1800" b="1"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Executives</a:t>
            </a:r>
            <a:endParaRPr kumimoji="0" lang="en-US" sz="1600"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endParaRPr>
          </a:p>
        </p:txBody>
      </p:sp>
      <p:sp>
        <p:nvSpPr>
          <p:cNvPr id="14" name="Rectangle 13">
            <a:extLst>
              <a:ext uri="{FF2B5EF4-FFF2-40B4-BE49-F238E27FC236}">
                <a16:creationId xmlns:a16="http://schemas.microsoft.com/office/drawing/2014/main" id="{42F9BF17-A44B-784D-89C2-CC057B1AF7E7}"/>
              </a:ext>
            </a:extLst>
          </p:cNvPr>
          <p:cNvSpPr/>
          <p:nvPr/>
        </p:nvSpPr>
        <p:spPr bwMode="auto">
          <a:xfrm>
            <a:off x="9628876" y="3152168"/>
            <a:ext cx="2146564" cy="52189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R="0" lvl="0" algn="ctr" defTabSz="913927" rtl="0" eaLnBrk="1" fontAlgn="base" latinLnBrk="0" hangingPunct="1">
              <a:lnSpc>
                <a:spcPct val="100000"/>
              </a:lnSpc>
              <a:spcBef>
                <a:spcPts val="0"/>
              </a:spcBef>
              <a:spcAft>
                <a:spcPts val="1600"/>
              </a:spcAft>
              <a:buClrTx/>
              <a:buSzTx/>
              <a:tabLst/>
              <a:defRPr/>
            </a:pPr>
            <a:r>
              <a:rPr kumimoji="0" lang="en-US" sz="1800" b="1"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Customers</a:t>
            </a:r>
            <a:endParaRPr kumimoji="0" lang="en-US" b="0"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endParaRPr>
          </a:p>
        </p:txBody>
      </p:sp>
      <p:sp>
        <p:nvSpPr>
          <p:cNvPr id="15" name="Oval 14">
            <a:extLst>
              <a:ext uri="{FF2B5EF4-FFF2-40B4-BE49-F238E27FC236}">
                <a16:creationId xmlns:a16="http://schemas.microsoft.com/office/drawing/2014/main" id="{5B8F1EF4-EF0A-EA4D-98D8-6C7970979FA6}"/>
              </a:ext>
            </a:extLst>
          </p:cNvPr>
          <p:cNvSpPr/>
          <p:nvPr/>
        </p:nvSpPr>
        <p:spPr bwMode="auto">
          <a:xfrm>
            <a:off x="829148" y="1811048"/>
            <a:ext cx="1341120" cy="1341120"/>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BF4A2243-DBDE-0640-B6B9-6F0DCF43527D}"/>
              </a:ext>
            </a:extLst>
          </p:cNvPr>
          <p:cNvSpPr/>
          <p:nvPr/>
        </p:nvSpPr>
        <p:spPr bwMode="auto">
          <a:xfrm>
            <a:off x="3115148" y="1811048"/>
            <a:ext cx="1341120" cy="1341120"/>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18" name="Oval 17">
            <a:extLst>
              <a:ext uri="{FF2B5EF4-FFF2-40B4-BE49-F238E27FC236}">
                <a16:creationId xmlns:a16="http://schemas.microsoft.com/office/drawing/2014/main" id="{08D32B82-B791-5849-B9BA-25B66746790E}"/>
              </a:ext>
            </a:extLst>
          </p:cNvPr>
          <p:cNvSpPr/>
          <p:nvPr/>
        </p:nvSpPr>
        <p:spPr bwMode="auto">
          <a:xfrm>
            <a:off x="5441788" y="1811048"/>
            <a:ext cx="1341120" cy="1341120"/>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19" name="Oval 18">
            <a:extLst>
              <a:ext uri="{FF2B5EF4-FFF2-40B4-BE49-F238E27FC236}">
                <a16:creationId xmlns:a16="http://schemas.microsoft.com/office/drawing/2014/main" id="{8BDF65DA-8CF1-5C48-B190-FEE9A0BE3F28}"/>
              </a:ext>
            </a:extLst>
          </p:cNvPr>
          <p:cNvSpPr/>
          <p:nvPr/>
        </p:nvSpPr>
        <p:spPr bwMode="auto">
          <a:xfrm>
            <a:off x="7727788" y="1811048"/>
            <a:ext cx="1341120" cy="1341120"/>
          </a:xfrm>
          <a:prstGeom prst="ellipse">
            <a:avLst/>
          </a:prstGeom>
          <a:solidFill>
            <a:schemeClr val="bg1"/>
          </a:solidFill>
          <a:ln>
            <a:solidFill>
              <a:srgbClr val="0078D4"/>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endParaRPr lang="en-US" sz="1200">
              <a:solidFill>
                <a:schemeClr val="tx1"/>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F580F0B1-2BF7-D643-971F-A64D7D4FB33A}"/>
              </a:ext>
            </a:extLst>
          </p:cNvPr>
          <p:cNvSpPr/>
          <p:nvPr/>
        </p:nvSpPr>
        <p:spPr bwMode="auto">
          <a:xfrm>
            <a:off x="426426" y="4085946"/>
            <a:ext cx="2146564" cy="23148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eaLnBrk="1" hangingPunct="1">
              <a:spcBef>
                <a:spcPts val="0"/>
              </a:spcBef>
              <a:spcAft>
                <a:spcPts val="400"/>
              </a:spcAft>
              <a:defRPr/>
            </a:pPr>
            <a:r>
              <a:rPr lang="en-US" sz="1400" b="1" kern="0" dirty="0">
                <a:solidFill>
                  <a:schemeClr val="accent1"/>
                </a:solidFill>
                <a:latin typeface="Segoe UI" panose="020B0502040204020203" pitchFamily="34" charset="0"/>
                <a:cs typeface="Segoe UI" panose="020B0502040204020203" pitchFamily="34" charset="0"/>
              </a:rPr>
              <a:t>Focus </a:t>
            </a:r>
          </a:p>
          <a:p>
            <a:pPr marR="0" lvl="0" algn="ctr" defTabSz="913927" rtl="0" eaLnBrk="1" fontAlgn="base" latinLnBrk="0" hangingPunct="1">
              <a:lnSpc>
                <a:spcPct val="100000"/>
              </a:lnSpc>
              <a:spcBef>
                <a:spcPts val="0"/>
              </a:spcBef>
              <a:spcAft>
                <a:spcPts val="400"/>
              </a:spcAft>
              <a:buClrTx/>
              <a:buSzTx/>
              <a:tabLst/>
              <a:defRPr/>
            </a:pP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learning quickly, adding value immediately, ramping on tools &amp; technologies, staying employed </a:t>
            </a:r>
            <a:endParaRPr kumimoji="0" lang="en-US" sz="16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endParaRPr>
          </a:p>
        </p:txBody>
      </p:sp>
      <p:sp>
        <p:nvSpPr>
          <p:cNvPr id="22" name="Rectangle 21">
            <a:extLst>
              <a:ext uri="{FF2B5EF4-FFF2-40B4-BE49-F238E27FC236}">
                <a16:creationId xmlns:a16="http://schemas.microsoft.com/office/drawing/2014/main" id="{86349A27-C89F-874B-980C-B53AAD3575C6}"/>
              </a:ext>
            </a:extLst>
          </p:cNvPr>
          <p:cNvSpPr/>
          <p:nvPr/>
        </p:nvSpPr>
        <p:spPr bwMode="auto">
          <a:xfrm>
            <a:off x="2727039" y="4085946"/>
            <a:ext cx="2146564" cy="23148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eaLnBrk="1" hangingPunct="1">
              <a:spcBef>
                <a:spcPts val="0"/>
              </a:spcBef>
              <a:spcAft>
                <a:spcPts val="400"/>
              </a:spcAft>
              <a:defRPr/>
            </a:pPr>
            <a:r>
              <a:rPr lang="en-US" sz="1400" b="1" kern="0" dirty="0">
                <a:solidFill>
                  <a:schemeClr val="accent1"/>
                </a:solidFill>
                <a:latin typeface="Segoe UI" panose="020B0502040204020203" pitchFamily="34" charset="0"/>
                <a:cs typeface="Segoe UI" panose="020B0502040204020203" pitchFamily="34" charset="0"/>
              </a:rPr>
              <a:t>Focus </a:t>
            </a:r>
          </a:p>
          <a:p>
            <a:pPr marR="0" lvl="0" algn="ctr" defTabSz="913927" rtl="0" eaLnBrk="1" fontAlgn="base" latinLnBrk="0" hangingPunct="1">
              <a:lnSpc>
                <a:spcPct val="100000"/>
              </a:lnSpc>
              <a:spcBef>
                <a:spcPts val="0"/>
              </a:spcBef>
              <a:spcAft>
                <a:spcPts val="400"/>
              </a:spcAft>
              <a:buClrTx/>
              <a:buSzTx/>
              <a:tabLst/>
              <a:defRPr/>
            </a:pP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stress, </a:t>
            </a:r>
            <a:b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b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task and people mgmt, </a:t>
            </a:r>
            <a:b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b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juggling people, processes, products</a:t>
            </a:r>
          </a:p>
        </p:txBody>
      </p:sp>
      <p:sp>
        <p:nvSpPr>
          <p:cNvPr id="23" name="Rectangle 22">
            <a:extLst>
              <a:ext uri="{FF2B5EF4-FFF2-40B4-BE49-F238E27FC236}">
                <a16:creationId xmlns:a16="http://schemas.microsoft.com/office/drawing/2014/main" id="{268766E0-0E9A-AD45-80BB-4CD418A58BBD}"/>
              </a:ext>
            </a:extLst>
          </p:cNvPr>
          <p:cNvSpPr/>
          <p:nvPr/>
        </p:nvSpPr>
        <p:spPr bwMode="auto">
          <a:xfrm>
            <a:off x="5027651" y="4085946"/>
            <a:ext cx="2146564" cy="23148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eaLnBrk="1" hangingPunct="1">
              <a:spcBef>
                <a:spcPts val="0"/>
              </a:spcBef>
              <a:spcAft>
                <a:spcPts val="400"/>
              </a:spcAft>
              <a:defRPr/>
            </a:pPr>
            <a:r>
              <a:rPr lang="en-US" sz="1400" b="1" kern="0" dirty="0">
                <a:solidFill>
                  <a:schemeClr val="accent1"/>
                </a:solidFill>
                <a:latin typeface="Segoe UI" panose="020B0502040204020203" pitchFamily="34" charset="0"/>
                <a:cs typeface="Segoe UI" panose="020B0502040204020203" pitchFamily="34" charset="0"/>
              </a:rPr>
              <a:t>Focus</a:t>
            </a:r>
          </a:p>
          <a:p>
            <a:pPr marR="0" lvl="0" algn="ctr" defTabSz="913927" rtl="0" eaLnBrk="1" fontAlgn="base" latinLnBrk="0" hangingPunct="1">
              <a:lnSpc>
                <a:spcPct val="100000"/>
              </a:lnSpc>
              <a:spcBef>
                <a:spcPts val="0"/>
              </a:spcBef>
              <a:spcAft>
                <a:spcPts val="400"/>
              </a:spcAft>
              <a:buClrTx/>
              <a:buSzTx/>
              <a:tabLst/>
              <a:defRPr/>
            </a:pP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data management,</a:t>
            </a:r>
          </a:p>
          <a:p>
            <a:pPr marR="0" lvl="0" algn="ctr" defTabSz="913927" rtl="0" eaLnBrk="1" fontAlgn="base" latinLnBrk="0" hangingPunct="1">
              <a:lnSpc>
                <a:spcPct val="100000"/>
              </a:lnSpc>
              <a:spcBef>
                <a:spcPts val="0"/>
              </a:spcBef>
              <a:spcAft>
                <a:spcPts val="400"/>
              </a:spcAft>
              <a:buClrTx/>
              <a:buSzTx/>
              <a:tabLst/>
              <a:defRPr/>
            </a:pPr>
            <a:r>
              <a:rPr lang="en-US" sz="1400" kern="0" dirty="0">
                <a:solidFill>
                  <a:srgbClr val="282828"/>
                </a:solidFill>
                <a:latin typeface="Segoe UI" panose="020B0502040204020203" pitchFamily="34" charset="0"/>
                <a:cs typeface="Segoe UI" panose="020B0502040204020203" pitchFamily="34" charset="0"/>
              </a:rPr>
              <a:t>automation / scale</a:t>
            </a: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 </a:t>
            </a:r>
            <a:b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b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job security</a:t>
            </a:r>
            <a:endParaRPr kumimoji="0" lang="en-US" sz="16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endParaRPr>
          </a:p>
        </p:txBody>
      </p:sp>
      <p:sp>
        <p:nvSpPr>
          <p:cNvPr id="24" name="Rectangle 23">
            <a:extLst>
              <a:ext uri="{FF2B5EF4-FFF2-40B4-BE49-F238E27FC236}">
                <a16:creationId xmlns:a16="http://schemas.microsoft.com/office/drawing/2014/main" id="{331D349B-9FED-094E-91D2-D45E32C31356}"/>
              </a:ext>
            </a:extLst>
          </p:cNvPr>
          <p:cNvSpPr/>
          <p:nvPr/>
        </p:nvSpPr>
        <p:spPr bwMode="auto">
          <a:xfrm>
            <a:off x="7328264" y="4085946"/>
            <a:ext cx="2146564" cy="23148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eaLnBrk="1" hangingPunct="1">
              <a:spcBef>
                <a:spcPts val="0"/>
              </a:spcBef>
              <a:spcAft>
                <a:spcPts val="400"/>
              </a:spcAft>
              <a:defRPr/>
            </a:pPr>
            <a:r>
              <a:rPr lang="en-US" sz="1400" b="1" kern="0" dirty="0">
                <a:solidFill>
                  <a:schemeClr val="accent1"/>
                </a:solidFill>
                <a:latin typeface="Segoe UI" panose="020B0502040204020203" pitchFamily="34" charset="0"/>
                <a:cs typeface="Segoe UI" panose="020B0502040204020203" pitchFamily="34" charset="0"/>
              </a:rPr>
              <a:t>Focus </a:t>
            </a:r>
          </a:p>
          <a:p>
            <a:pPr marR="0" lvl="0" algn="ctr" defTabSz="913927" rtl="0" eaLnBrk="1" fontAlgn="base" latinLnBrk="0" hangingPunct="1">
              <a:lnSpc>
                <a:spcPct val="100000"/>
              </a:lnSpc>
              <a:spcBef>
                <a:spcPts val="0"/>
              </a:spcBef>
              <a:spcAft>
                <a:spcPts val="400"/>
              </a:spcAft>
              <a:buClrTx/>
              <a:buSzTx/>
              <a:tabLst/>
              <a:defRPr/>
            </a:pP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Shadow IT, data security, efficiency, </a:t>
            </a:r>
            <a:b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b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the bottom line, </a:t>
            </a:r>
            <a:b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b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they require clarity + security</a:t>
            </a:r>
          </a:p>
        </p:txBody>
      </p:sp>
      <p:sp>
        <p:nvSpPr>
          <p:cNvPr id="25" name="Rectangle 24">
            <a:extLst>
              <a:ext uri="{FF2B5EF4-FFF2-40B4-BE49-F238E27FC236}">
                <a16:creationId xmlns:a16="http://schemas.microsoft.com/office/drawing/2014/main" id="{BA36F0C0-4AD4-6343-99CC-E1F36AEF4CD2}"/>
              </a:ext>
            </a:extLst>
          </p:cNvPr>
          <p:cNvSpPr/>
          <p:nvPr/>
        </p:nvSpPr>
        <p:spPr bwMode="auto">
          <a:xfrm>
            <a:off x="9628876" y="4085946"/>
            <a:ext cx="2146564" cy="23148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R="0" lvl="0" algn="ctr" defTabSz="913927" rtl="0" eaLnBrk="1" fontAlgn="base" latinLnBrk="0" hangingPunct="1">
              <a:lnSpc>
                <a:spcPct val="100000"/>
              </a:lnSpc>
              <a:spcBef>
                <a:spcPts val="0"/>
              </a:spcBef>
              <a:spcAft>
                <a:spcPts val="400"/>
              </a:spcAft>
              <a:buClrTx/>
              <a:buSzTx/>
              <a:tabLst/>
              <a:defRPr/>
            </a:pPr>
            <a:r>
              <a:rPr kumimoji="0" lang="en-US" sz="1400" b="1" i="0" u="none" strike="noStrike" kern="0" cap="none" spc="0" normalizeH="0" baseline="0" noProof="0" dirty="0">
                <a:ln>
                  <a:noFill/>
                </a:ln>
                <a:solidFill>
                  <a:schemeClr val="accent1"/>
                </a:solidFill>
                <a:effectLst/>
                <a:uLnTx/>
                <a:uFillTx/>
                <a:latin typeface="Segoe UI" panose="020B0502040204020203" pitchFamily="34" charset="0"/>
                <a:ea typeface="+mn-ea"/>
                <a:cs typeface="Segoe UI" panose="020B0502040204020203" pitchFamily="34" charset="0"/>
              </a:rPr>
              <a:t>Focus </a:t>
            </a:r>
          </a:p>
          <a:p>
            <a:pPr marR="0" lvl="0" algn="ctr" defTabSz="913927" rtl="0" eaLnBrk="1" fontAlgn="base" latinLnBrk="0" hangingPunct="1">
              <a:lnSpc>
                <a:spcPct val="100000"/>
              </a:lnSpc>
              <a:spcBef>
                <a:spcPts val="0"/>
              </a:spcBef>
              <a:spcAft>
                <a:spcPts val="400"/>
              </a:spcAft>
              <a:buClrTx/>
              <a:buSzTx/>
              <a:tabLst/>
              <a:defRPr/>
            </a:pP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using your products and services w safety</a:t>
            </a:r>
            <a:b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br>
            <a:r>
              <a:rPr lang="en-US" sz="1400" kern="0" dirty="0">
                <a:solidFill>
                  <a:srgbClr val="282828"/>
                </a:solidFill>
                <a:latin typeface="Segoe UI" panose="020B0502040204020203" pitchFamily="34" charset="0"/>
                <a:cs typeface="Segoe UI" panose="020B0502040204020203" pitchFamily="34" charset="0"/>
              </a:rPr>
              <a:t>and security</a:t>
            </a:r>
            <a:r>
              <a:rPr kumimoji="0" lang="en-US" sz="14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 </a:t>
            </a:r>
          </a:p>
          <a:p>
            <a:pPr marR="0" lvl="1" indent="0" algn="ctr" defTabSz="913927" rtl="0" eaLnBrk="1" fontAlgn="base" latinLnBrk="0" hangingPunct="1">
              <a:lnSpc>
                <a:spcPct val="90000"/>
              </a:lnSpc>
              <a:spcBef>
                <a:spcPts val="0"/>
              </a:spcBef>
              <a:spcAft>
                <a:spcPts val="400"/>
              </a:spcAft>
              <a:buClrTx/>
              <a:buSzTx/>
              <a:tabLst/>
              <a:defRPr/>
            </a:pPr>
            <a:endParaRPr kumimoji="0" lang="en-US" sz="1600" b="0"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endParaRPr>
          </a:p>
        </p:txBody>
      </p:sp>
      <p:pic>
        <p:nvPicPr>
          <p:cNvPr id="30" name="Picture 29">
            <a:extLst>
              <a:ext uri="{FF2B5EF4-FFF2-40B4-BE49-F238E27FC236}">
                <a16:creationId xmlns:a16="http://schemas.microsoft.com/office/drawing/2014/main" id="{9CBDE243-88CC-6F4C-90EA-9583DA2B0C6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92008" y="2046030"/>
            <a:ext cx="871154" cy="871154"/>
          </a:xfrm>
          <a:prstGeom prst="rect">
            <a:avLst/>
          </a:prstGeom>
        </p:spPr>
      </p:pic>
      <p:pic>
        <p:nvPicPr>
          <p:cNvPr id="31" name="Picture 30">
            <a:extLst>
              <a:ext uri="{FF2B5EF4-FFF2-40B4-BE49-F238E27FC236}">
                <a16:creationId xmlns:a16="http://schemas.microsoft.com/office/drawing/2014/main" id="{82067409-A098-AF4B-B66D-3851AE565CD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55217" y="2125750"/>
            <a:ext cx="719962" cy="719962"/>
          </a:xfrm>
          <a:prstGeom prst="rect">
            <a:avLst/>
          </a:prstGeom>
        </p:spPr>
      </p:pic>
      <p:pic>
        <p:nvPicPr>
          <p:cNvPr id="32" name="Picture 29">
            <a:extLst>
              <a:ext uri="{FF2B5EF4-FFF2-40B4-BE49-F238E27FC236}">
                <a16:creationId xmlns:a16="http://schemas.microsoft.com/office/drawing/2014/main" id="{9A41CECC-3DCA-6943-9770-4C6509BD85E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83208" y="2046030"/>
            <a:ext cx="871154" cy="871154"/>
          </a:xfrm>
          <a:prstGeom prst="rect">
            <a:avLst/>
          </a:prstGeom>
        </p:spPr>
      </p:pic>
      <p:pic>
        <p:nvPicPr>
          <p:cNvPr id="33" name="Picture 29">
            <a:extLst>
              <a:ext uri="{FF2B5EF4-FFF2-40B4-BE49-F238E27FC236}">
                <a16:creationId xmlns:a16="http://schemas.microsoft.com/office/drawing/2014/main" id="{7D66AC78-6B88-B340-8C5E-47E55AA8A9A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369208" y="2046030"/>
            <a:ext cx="871154" cy="871154"/>
          </a:xfrm>
          <a:prstGeom prst="rect">
            <a:avLst/>
          </a:prstGeom>
        </p:spPr>
      </p:pic>
      <p:pic>
        <p:nvPicPr>
          <p:cNvPr id="34" name="Picture 29">
            <a:extLst>
              <a:ext uri="{FF2B5EF4-FFF2-40B4-BE49-F238E27FC236}">
                <a16:creationId xmlns:a16="http://schemas.microsoft.com/office/drawing/2014/main" id="{8E9266D3-B146-BB4B-9C99-01E7C6A709F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290465" y="2002472"/>
            <a:ext cx="958269" cy="958269"/>
          </a:xfrm>
          <a:prstGeom prst="rect">
            <a:avLst/>
          </a:prstGeom>
        </p:spPr>
      </p:pic>
    </p:spTree>
    <p:extLst>
      <p:ext uri="{BB962C8B-B14F-4D97-AF65-F5344CB8AC3E}">
        <p14:creationId xmlns:p14="http://schemas.microsoft.com/office/powerpoint/2010/main" val="38044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blue suitcase&#10;&#10;Description automatically generated">
            <a:extLst>
              <a:ext uri="{FF2B5EF4-FFF2-40B4-BE49-F238E27FC236}">
                <a16:creationId xmlns:a16="http://schemas.microsoft.com/office/drawing/2014/main" id="{53190992-1E66-3A4B-A7C8-92904893F30B}"/>
              </a:ext>
            </a:extLst>
          </p:cNvPr>
          <p:cNvPicPr>
            <a:picLocks noChangeAspect="1"/>
          </p:cNvPicPr>
          <p:nvPr/>
        </p:nvPicPr>
        <p:blipFill rotWithShape="1">
          <a:blip r:embed="rId3"/>
          <a:srcRect t="41691" r="39249" b="24136"/>
          <a:stretch/>
        </p:blipFill>
        <p:spPr>
          <a:xfrm>
            <a:off x="0" y="0"/>
            <a:ext cx="12192000" cy="4572000"/>
          </a:xfrm>
          <a:prstGeom prst="rect">
            <a:avLst/>
          </a:prstGeom>
        </p:spPr>
      </p:pic>
      <p:sp>
        <p:nvSpPr>
          <p:cNvPr id="10" name="Rectangle 9">
            <a:extLst>
              <a:ext uri="{FF2B5EF4-FFF2-40B4-BE49-F238E27FC236}">
                <a16:creationId xmlns:a16="http://schemas.microsoft.com/office/drawing/2014/main" id="{0E9908E5-E134-7743-82D6-C100D8F31C06}"/>
              </a:ext>
            </a:extLst>
          </p:cNvPr>
          <p:cNvSpPr/>
          <p:nvPr/>
        </p:nvSpPr>
        <p:spPr bwMode="auto">
          <a:xfrm>
            <a:off x="0" y="0"/>
            <a:ext cx="12192000" cy="4572000"/>
          </a:xfrm>
          <a:prstGeom prst="rect">
            <a:avLst/>
          </a:prstGeom>
          <a:gradFill>
            <a:gsLst>
              <a:gs pos="100000">
                <a:schemeClr val="bg2">
                  <a:lumMod val="10000"/>
                  <a:alpha val="20000"/>
                </a:schemeClr>
              </a:gs>
              <a:gs pos="10000">
                <a:srgbClr val="181717">
                  <a:alpha val="6700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80E4774C-E222-4A5D-B1DF-76668B1A4D96}"/>
              </a:ext>
            </a:extLst>
          </p:cNvPr>
          <p:cNvSpPr/>
          <p:nvPr/>
        </p:nvSpPr>
        <p:spPr bwMode="auto">
          <a:xfrm>
            <a:off x="447103" y="3239576"/>
            <a:ext cx="3474657" cy="214012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1765"/>
              </a:spcBef>
              <a:spcAft>
                <a:spcPts val="400"/>
              </a:spcAft>
              <a:buClrTx/>
              <a:buSzTx/>
              <a:buFontTx/>
              <a:buNone/>
              <a:tabLst/>
              <a:defRPr/>
            </a:pPr>
            <a:r>
              <a:rPr kumimoji="0" lang="en-US" sz="1600" b="1" i="0" u="none" strike="noStrike" kern="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Firstline Workers</a:t>
            </a:r>
          </a:p>
          <a:p>
            <a:pPr marL="285750" lvl="0" indent="-285750" defTabSz="932742" eaLnBrk="1" fontAlgn="auto" hangingPunct="1">
              <a:spcBef>
                <a:spcPct val="20000"/>
              </a:spcBef>
              <a:spcAft>
                <a:spcPts val="1200"/>
              </a:spcAft>
              <a:buSzPct val="90000"/>
              <a:buFont typeface="Arial" panose="020B0604020202020204" pitchFamily="34" charset="0"/>
              <a:buChar char="•"/>
              <a:defRPr/>
            </a:pPr>
            <a:r>
              <a:rPr lang="en-US" sz="1600" dirty="0">
                <a:solidFill>
                  <a:schemeClr val="tx1"/>
                </a:solidFill>
                <a:cs typeface="Segoe UI Semilight" panose="020B0402040204020203" pitchFamily="34" charset="0"/>
              </a:rPr>
              <a:t>High stress, long hours, huge learning curve</a:t>
            </a:r>
          </a:p>
          <a:p>
            <a:pPr marL="285750" lvl="0" indent="-285750" defTabSz="932742" eaLnBrk="1" fontAlgn="auto" hangingPunct="1">
              <a:spcBef>
                <a:spcPct val="20000"/>
              </a:spcBef>
              <a:spcAft>
                <a:spcPts val="1200"/>
              </a:spcAft>
              <a:buSzPct val="90000"/>
              <a:buFont typeface="Arial" panose="020B0604020202020204" pitchFamily="34" charset="0"/>
              <a:buChar char="•"/>
              <a:defRPr/>
            </a:pPr>
            <a:r>
              <a:rPr lang="en-US" sz="1600" dirty="0">
                <a:solidFill>
                  <a:schemeClr val="tx1"/>
                </a:solidFill>
                <a:cs typeface="Segoe UI Semilight" panose="020B0402040204020203" pitchFamily="34" charset="0"/>
              </a:rPr>
              <a:t>No time for remembering UN/PW</a:t>
            </a:r>
          </a:p>
        </p:txBody>
      </p:sp>
      <p:sp>
        <p:nvSpPr>
          <p:cNvPr id="2" name="Title 1">
            <a:extLst>
              <a:ext uri="{FF2B5EF4-FFF2-40B4-BE49-F238E27FC236}">
                <a16:creationId xmlns:a16="http://schemas.microsoft.com/office/drawing/2014/main" id="{BF18E9FA-FD2E-49A9-89F6-A07866D15E78}"/>
              </a:ext>
            </a:extLst>
          </p:cNvPr>
          <p:cNvSpPr txBox="1">
            <a:spLocks/>
          </p:cNvSpPr>
          <p:nvPr/>
        </p:nvSpPr>
        <p:spPr>
          <a:xfrm>
            <a:off x="3818369" y="5870119"/>
            <a:ext cx="7562622" cy="451144"/>
          </a:xfrm>
          <a:prstGeom prst="rect">
            <a:avLst/>
          </a:prstGeom>
        </p:spPr>
        <p:txBody>
          <a:bodyPr vert="horz" wrap="square" lIns="0" tIns="62733"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lgn="ctr" defTabSz="914102">
              <a:lnSpc>
                <a:spcPct val="90000"/>
              </a:lnSpc>
              <a:spcAft>
                <a:spcPts val="0"/>
              </a:spcAft>
              <a:defRPr/>
            </a:pPr>
            <a:r>
              <a:rPr kumimoji="0" lang="en-US" sz="2800" b="0" i="0" u="none" strike="noStrike" kern="1200" cap="none" spc="-49" normalizeH="0" baseline="0" noProof="0">
                <a:ln w="3175">
                  <a:noFill/>
                </a:ln>
                <a:solidFill>
                  <a:srgbClr val="0078D4"/>
                </a:solidFill>
                <a:effectLst/>
                <a:uLnTx/>
                <a:uFillTx/>
                <a:latin typeface="Segoe UI Semibold"/>
                <a:ea typeface="+mn-ea"/>
                <a:cs typeface="Segoe UI" pitchFamily="34" charset="0"/>
              </a:rPr>
              <a:t>Outdated </a:t>
            </a:r>
            <a:r>
              <a:rPr lang="en-US" sz="2800" spc="-49">
                <a:solidFill>
                  <a:srgbClr val="0078D4"/>
                </a:solidFill>
                <a:latin typeface="Segoe UI Semibold"/>
              </a:rPr>
              <a:t>&amp; Fragmented &amp; Complex</a:t>
            </a:r>
          </a:p>
        </p:txBody>
      </p:sp>
      <p:sp>
        <p:nvSpPr>
          <p:cNvPr id="5" name="Title 4">
            <a:extLst>
              <a:ext uri="{FF2B5EF4-FFF2-40B4-BE49-F238E27FC236}">
                <a16:creationId xmlns:a16="http://schemas.microsoft.com/office/drawing/2014/main" id="{D326F391-685E-854E-9045-72D5B129C906}"/>
              </a:ext>
            </a:extLst>
          </p:cNvPr>
          <p:cNvSpPr>
            <a:spLocks noGrp="1"/>
          </p:cNvSpPr>
          <p:nvPr>
            <p:ph type="title"/>
          </p:nvPr>
        </p:nvSpPr>
        <p:spPr/>
        <p:txBody>
          <a:bodyPr/>
          <a:lstStyle/>
          <a:p>
            <a:r>
              <a:rPr lang="en-US">
                <a:solidFill>
                  <a:schemeClr val="bg1"/>
                </a:solidFill>
              </a:rPr>
              <a:t>The Firstline Landscape</a:t>
            </a:r>
          </a:p>
        </p:txBody>
      </p:sp>
      <p:sp>
        <p:nvSpPr>
          <p:cNvPr id="16" name="Rectangle 15">
            <a:extLst>
              <a:ext uri="{FF2B5EF4-FFF2-40B4-BE49-F238E27FC236}">
                <a16:creationId xmlns:a16="http://schemas.microsoft.com/office/drawing/2014/main" id="{69DCA735-5E28-A845-8BB6-339FAAACE781}"/>
              </a:ext>
            </a:extLst>
          </p:cNvPr>
          <p:cNvSpPr/>
          <p:nvPr/>
        </p:nvSpPr>
        <p:spPr>
          <a:xfrm>
            <a:off x="588262" y="1082339"/>
            <a:ext cx="10166823" cy="563231"/>
          </a:xfrm>
          <a:prstGeom prst="rect">
            <a:avLst/>
          </a:prstGeom>
        </p:spPr>
        <p:txBody>
          <a:bodyPr wrap="square" lIns="0">
            <a:spAutoFit/>
          </a:bodyPr>
          <a:lstStyle/>
          <a:p>
            <a:pPr lvl="0" defTabSz="932472" eaLnBrk="1" hangingPunct="1">
              <a:lnSpc>
                <a:spcPct val="90000"/>
              </a:lnSpc>
              <a:defRPr/>
            </a:pPr>
            <a:r>
              <a:rPr lang="en-GB" b="1">
                <a:solidFill>
                  <a:schemeClr val="bg1"/>
                </a:solidFill>
                <a:latin typeface="Segoe UI"/>
              </a:rPr>
              <a:t>Less than 25% </a:t>
            </a:r>
            <a:r>
              <a:rPr lang="en-GB">
                <a:solidFill>
                  <a:schemeClr val="bg1"/>
                </a:solidFill>
                <a:latin typeface="Segoe UI"/>
              </a:rPr>
              <a:t>of Firstline Workers indicate they have the right technology to do their job</a:t>
            </a:r>
          </a:p>
          <a:p>
            <a:pPr lvl="0" defTabSz="932472" eaLnBrk="1" hangingPunct="1">
              <a:lnSpc>
                <a:spcPct val="90000"/>
              </a:lnSpc>
              <a:defRPr/>
            </a:pPr>
            <a:endParaRPr lang="en-GB" sz="1600">
              <a:solidFill>
                <a:schemeClr val="bg1"/>
              </a:solidFill>
              <a:latin typeface="Segoe UI"/>
            </a:endParaRPr>
          </a:p>
        </p:txBody>
      </p:sp>
      <p:sp>
        <p:nvSpPr>
          <p:cNvPr id="22" name="Rectangle 21">
            <a:extLst>
              <a:ext uri="{FF2B5EF4-FFF2-40B4-BE49-F238E27FC236}">
                <a16:creationId xmlns:a16="http://schemas.microsoft.com/office/drawing/2014/main" id="{A4BBD3F2-A127-984D-8211-D601AB01698B}"/>
              </a:ext>
            </a:extLst>
          </p:cNvPr>
          <p:cNvSpPr/>
          <p:nvPr/>
        </p:nvSpPr>
        <p:spPr bwMode="auto">
          <a:xfrm>
            <a:off x="4125023" y="3239576"/>
            <a:ext cx="3474657" cy="214012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1765"/>
              </a:spcBef>
              <a:spcAft>
                <a:spcPts val="400"/>
              </a:spcAft>
              <a:buClrTx/>
              <a:buSzTx/>
              <a:buFontTx/>
              <a:buNone/>
              <a:tabLst/>
              <a:defRPr/>
            </a:pPr>
            <a:r>
              <a:rPr kumimoji="0" lang="en-US" sz="1600" b="1"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Firstline Managers</a:t>
            </a:r>
          </a:p>
          <a:p>
            <a:pPr marL="285750" marR="0" indent="-285750" defTabSz="932742" eaLnBrk="1" fontAlgn="auto" latinLnBrk="0" hangingPunct="1">
              <a:lnSpc>
                <a:spcPct val="90000"/>
              </a:lnSpc>
              <a:spcBef>
                <a:spcPct val="20000"/>
              </a:spcBef>
              <a:spcAft>
                <a:spcPts val="1200"/>
              </a:spcAft>
              <a:buClrTx/>
              <a:buSzPct val="90000"/>
              <a:buFont typeface="Arial" panose="020B0604020202020204" pitchFamily="34" charset="0"/>
              <a:buChar char="•"/>
              <a:tabLst/>
              <a:defRPr/>
            </a:pPr>
            <a:r>
              <a:rPr lang="en-US" sz="1600">
                <a:solidFill>
                  <a:schemeClr val="tx1"/>
                </a:solidFill>
                <a:cs typeface="Segoe UI Semilight" panose="020B0402040204020203" pitchFamily="34" charset="0"/>
              </a:rPr>
              <a:t>Higher stress, longer hours, turnover</a:t>
            </a:r>
          </a:p>
          <a:p>
            <a:pPr marL="285750" marR="0" indent="-285750" defTabSz="932742" eaLnBrk="1" fontAlgn="auto" latinLnBrk="0" hangingPunct="1">
              <a:lnSpc>
                <a:spcPct val="90000"/>
              </a:lnSpc>
              <a:spcBef>
                <a:spcPct val="20000"/>
              </a:spcBef>
              <a:spcAft>
                <a:spcPts val="1200"/>
              </a:spcAft>
              <a:buClrTx/>
              <a:buSzPct val="90000"/>
              <a:buFont typeface="Arial" panose="020B0604020202020204" pitchFamily="34" charset="0"/>
              <a:buChar char="•"/>
              <a:tabLst/>
              <a:defRPr/>
            </a:pPr>
            <a:r>
              <a:rPr lang="en-US" sz="1600">
                <a:solidFill>
                  <a:schemeClr val="tx1"/>
                </a:solidFill>
                <a:cs typeface="Segoe UI Semilight" panose="020B0402040204020203" pitchFamily="34" charset="0"/>
              </a:rPr>
              <a:t>No IT training, limited tools, </a:t>
            </a:r>
            <a:br>
              <a:rPr lang="en-US" sz="1600">
                <a:solidFill>
                  <a:schemeClr val="tx1"/>
                </a:solidFill>
                <a:cs typeface="Segoe UI Semilight" panose="020B0402040204020203" pitchFamily="34" charset="0"/>
              </a:rPr>
            </a:br>
            <a:r>
              <a:rPr lang="en-US" sz="1600">
                <a:solidFill>
                  <a:schemeClr val="tx1"/>
                </a:solidFill>
                <a:cs typeface="Segoe UI Semilight" panose="020B0402040204020203" pitchFamily="34" charset="0"/>
              </a:rPr>
              <a:t>no time</a:t>
            </a:r>
          </a:p>
        </p:txBody>
      </p:sp>
      <p:sp>
        <p:nvSpPr>
          <p:cNvPr id="24" name="Rectangle 23">
            <a:extLst>
              <a:ext uri="{FF2B5EF4-FFF2-40B4-BE49-F238E27FC236}">
                <a16:creationId xmlns:a16="http://schemas.microsoft.com/office/drawing/2014/main" id="{CE140758-2234-5042-8631-C3CEADA518F6}"/>
              </a:ext>
            </a:extLst>
          </p:cNvPr>
          <p:cNvSpPr/>
          <p:nvPr/>
        </p:nvSpPr>
        <p:spPr bwMode="auto">
          <a:xfrm>
            <a:off x="7802943" y="3239576"/>
            <a:ext cx="3474657" cy="214012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90000"/>
              </a:lnSpc>
              <a:spcBef>
                <a:spcPts val="1765"/>
              </a:spcBef>
              <a:spcAft>
                <a:spcPts val="400"/>
              </a:spcAft>
              <a:buClrTx/>
              <a:buSzTx/>
              <a:buFontTx/>
              <a:buNone/>
              <a:tabLst/>
              <a:defRPr/>
            </a:pPr>
            <a:r>
              <a:rPr kumimoji="0" lang="en-US" sz="1600" b="1" i="0" u="none" strike="noStrike" kern="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IT</a:t>
            </a:r>
          </a:p>
          <a:p>
            <a:pPr marL="285750" lvl="0" indent="-285750" defTabSz="932742" eaLnBrk="1" fontAlgn="auto" hangingPunct="1">
              <a:lnSpc>
                <a:spcPct val="90000"/>
              </a:lnSpc>
              <a:spcBef>
                <a:spcPct val="20000"/>
              </a:spcBef>
              <a:spcAft>
                <a:spcPts val="1200"/>
              </a:spcAft>
              <a:buSzPct val="90000"/>
              <a:buFont typeface="Arial" panose="020B0604020202020204" pitchFamily="34" charset="0"/>
              <a:buChar char="•"/>
              <a:defRPr/>
            </a:pPr>
            <a:r>
              <a:rPr lang="en-US" sz="1600">
                <a:solidFill>
                  <a:schemeClr val="tx1"/>
                </a:solidFill>
                <a:cs typeface="Segoe UI Semilight" panose="020B0402040204020203" pitchFamily="34" charset="0"/>
              </a:rPr>
              <a:t>High stress, security focus, centralized </a:t>
            </a:r>
          </a:p>
          <a:p>
            <a:pPr marL="285750" lvl="0" indent="-285750" defTabSz="932742" eaLnBrk="1" fontAlgn="auto" hangingPunct="1">
              <a:lnSpc>
                <a:spcPct val="90000"/>
              </a:lnSpc>
              <a:spcBef>
                <a:spcPct val="20000"/>
              </a:spcBef>
              <a:spcAft>
                <a:spcPts val="1200"/>
              </a:spcAft>
              <a:buSzPct val="90000"/>
              <a:buFont typeface="Arial" panose="020B0604020202020204" pitchFamily="34" charset="0"/>
              <a:buChar char="•"/>
              <a:defRPr/>
            </a:pPr>
            <a:r>
              <a:rPr lang="en-US" sz="1600">
                <a:solidFill>
                  <a:schemeClr val="tx1"/>
                </a:solidFill>
                <a:cs typeface="Segoe UI Semilight" panose="020B0402040204020203" pitchFamily="34" charset="0"/>
              </a:rPr>
              <a:t>Scale, onboarding latency, complexity </a:t>
            </a:r>
          </a:p>
        </p:txBody>
      </p:sp>
      <p:sp>
        <p:nvSpPr>
          <p:cNvPr id="21" name="Rectangle 20">
            <a:extLst>
              <a:ext uri="{FF2B5EF4-FFF2-40B4-BE49-F238E27FC236}">
                <a16:creationId xmlns:a16="http://schemas.microsoft.com/office/drawing/2014/main" id="{A3E4D5C3-503C-4886-8FDE-DFAAB2ABD3AD}"/>
              </a:ext>
            </a:extLst>
          </p:cNvPr>
          <p:cNvSpPr/>
          <p:nvPr/>
        </p:nvSpPr>
        <p:spPr bwMode="auto">
          <a:xfrm>
            <a:off x="343926" y="5737511"/>
            <a:ext cx="6131160" cy="7376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defTabSz="914367"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147" normalizeH="0" baseline="0" noProof="0">
                <a:ln w="3175">
                  <a:noFill/>
                </a:ln>
                <a:solidFill>
                  <a:schemeClr val="tx2"/>
                </a:solidFill>
                <a:effectLst/>
                <a:uLnTx/>
                <a:uFillTx/>
                <a:latin typeface="Segoe UI Semibold"/>
                <a:ea typeface="+mn-ea"/>
                <a:cs typeface="Segoe UI"/>
              </a:rPr>
              <a:t>Today’s Firstline workplace is</a:t>
            </a:r>
          </a:p>
        </p:txBody>
      </p:sp>
      <p:sp>
        <p:nvSpPr>
          <p:cNvPr id="26" name="Rectangle 25">
            <a:extLst>
              <a:ext uri="{FF2B5EF4-FFF2-40B4-BE49-F238E27FC236}">
                <a16:creationId xmlns:a16="http://schemas.microsoft.com/office/drawing/2014/main" id="{0B18EB2D-6C5F-E548-9951-48C7F86C1C49}"/>
              </a:ext>
            </a:extLst>
          </p:cNvPr>
          <p:cNvSpPr/>
          <p:nvPr/>
        </p:nvSpPr>
        <p:spPr bwMode="auto">
          <a:xfrm>
            <a:off x="447103" y="2560989"/>
            <a:ext cx="3474657" cy="3630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32026" rtl="0" eaLnBrk="1" fontAlgn="auto" latinLnBrk="0" hangingPunct="1">
              <a:lnSpc>
                <a:spcPct val="90000"/>
              </a:lnSpc>
              <a:spcBef>
                <a:spcPct val="20000"/>
              </a:spcBef>
              <a:spcAft>
                <a:spcPts val="588"/>
              </a:spcAft>
              <a:buClrTx/>
              <a:buSzPct val="90000"/>
              <a:buFontTx/>
              <a:buNone/>
              <a:tabLst/>
              <a:defRPr/>
            </a:pPr>
            <a:r>
              <a:rPr kumimoji="0" lang="en-US" sz="2400" b="1" i="0" u="none" strike="noStrike" kern="1200" cap="none" spc="-50" normalizeH="0" baseline="0" noProof="0">
                <a:ln w="3175">
                  <a:noFill/>
                </a:ln>
                <a:solidFill>
                  <a:schemeClr val="bg1"/>
                </a:solidFill>
                <a:effectLst/>
                <a:uLnTx/>
                <a:uFillTx/>
                <a:latin typeface="Segoe UI Semibold" charset="0"/>
                <a:ea typeface="+mn-ea"/>
                <a:cs typeface="Segoe UI Semibold" charset="0"/>
              </a:rPr>
              <a:t>Known </a:t>
            </a:r>
            <a:r>
              <a:rPr kumimoji="0" lang="en-US" sz="2400" b="1" i="0" u="none" strike="noStrike" kern="1200" cap="none" spc="-50" normalizeH="0" baseline="0" noProof="0">
                <a:ln w="3175">
                  <a:noFill/>
                </a:ln>
                <a:solidFill>
                  <a:schemeClr val="bg1"/>
                </a:solidFill>
                <a:effectLst/>
                <a:uLnTx/>
                <a:uFillTx/>
                <a:latin typeface="Segoe UI Semibold" charset="0"/>
                <a:cs typeface="Segoe UI Semibold" charset="0"/>
              </a:rPr>
              <a:t>Challenges</a:t>
            </a:r>
            <a:endParaRPr lang="en-US" sz="2000">
              <a:solidFill>
                <a:schemeClr val="bg1"/>
              </a:solidFill>
              <a:cs typeface="Segoe UI Semilight" panose="020B0402040204020203" pitchFamily="34" charset="0"/>
            </a:endParaRPr>
          </a:p>
        </p:txBody>
      </p:sp>
    </p:spTree>
    <p:extLst>
      <p:ext uri="{BB962C8B-B14F-4D97-AF65-F5344CB8AC3E}">
        <p14:creationId xmlns:p14="http://schemas.microsoft.com/office/powerpoint/2010/main" val="778655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900" decel="100000" fill="hold"/>
                                        <p:tgtEl>
                                          <p:spTgt spid="1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900" decel="100000" fill="hold"/>
                                        <p:tgtEl>
                                          <p:spTgt spid="2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900" decel="100000" fill="hold"/>
                                        <p:tgtEl>
                                          <p:spTgt spid="2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900" decel="100000" fill="hold"/>
                                        <p:tgtEl>
                                          <p:spTgt spid="2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22" grpId="0" animBg="1"/>
      <p:bldP spid="24" grpId="0" animBg="1"/>
      <p:bldP spid="21"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033223"/>
            <a:ext cx="10122664" cy="498598"/>
          </a:xfrm>
        </p:spPr>
        <p:txBody>
          <a:bodyPr/>
          <a:lstStyle/>
          <a:p>
            <a:r>
              <a:rPr lang="en-US">
                <a:cs typeface="Segoe UI"/>
              </a:rPr>
              <a:t>Demo – Onboard remotely and securely</a:t>
            </a:r>
            <a:endParaRPr lang="en-US"/>
          </a:p>
        </p:txBody>
      </p:sp>
    </p:spTree>
    <p:extLst>
      <p:ext uri="{BB962C8B-B14F-4D97-AF65-F5344CB8AC3E}">
        <p14:creationId xmlns:p14="http://schemas.microsoft.com/office/powerpoint/2010/main" val="6275737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6FBB-ED39-4C50-87B2-210606C6F49F}"/>
              </a:ext>
            </a:extLst>
          </p:cNvPr>
          <p:cNvSpPr>
            <a:spLocks noGrp="1"/>
          </p:cNvSpPr>
          <p:nvPr>
            <p:ph type="title"/>
          </p:nvPr>
        </p:nvSpPr>
        <p:spPr/>
        <p:txBody>
          <a:bodyPr/>
          <a:lstStyle/>
          <a:p>
            <a:r>
              <a:rPr lang="en-US"/>
              <a:t>Tenant Configuration</a:t>
            </a:r>
          </a:p>
        </p:txBody>
      </p:sp>
      <p:sp>
        <p:nvSpPr>
          <p:cNvPr id="3" name="Text Placeholder 2">
            <a:extLst>
              <a:ext uri="{FF2B5EF4-FFF2-40B4-BE49-F238E27FC236}">
                <a16:creationId xmlns:a16="http://schemas.microsoft.com/office/drawing/2014/main" id="{0A3F33F0-4D05-40C6-9A1E-EBA3B0B0E98E}"/>
              </a:ext>
            </a:extLst>
          </p:cNvPr>
          <p:cNvSpPr>
            <a:spLocks noGrp="1"/>
          </p:cNvSpPr>
          <p:nvPr>
            <p:ph type="body" sz="quarter" idx="10"/>
          </p:nvPr>
        </p:nvSpPr>
        <p:spPr>
          <a:xfrm>
            <a:off x="586390" y="1434370"/>
            <a:ext cx="11018520" cy="5453801"/>
          </a:xfrm>
        </p:spPr>
        <p:txBody>
          <a:bodyPr/>
          <a:lstStyle/>
          <a:p>
            <a:pPr marL="457200" indent="-457200">
              <a:buFont typeface="Arial" panose="020B0604020202020204" pitchFamily="34" charset="0"/>
              <a:buChar char="•"/>
            </a:pPr>
            <a:r>
              <a:rPr lang="en-US"/>
              <a:t>Connection to Azure AD with their HR System</a:t>
            </a:r>
          </a:p>
          <a:p>
            <a:pPr marL="685800" lvl="1" indent="-457200">
              <a:buFont typeface="Arial" panose="020B0604020202020204" pitchFamily="34" charset="0"/>
              <a:buChar char="•"/>
            </a:pPr>
            <a:r>
              <a:rPr lang="en-US"/>
              <a:t>Workday OR</a:t>
            </a:r>
          </a:p>
          <a:p>
            <a:pPr marL="685800" lvl="1" indent="-457200">
              <a:buFont typeface="Arial" panose="020B0604020202020204" pitchFamily="34" charset="0"/>
              <a:buChar char="•"/>
            </a:pPr>
            <a:r>
              <a:rPr lang="en-US"/>
              <a:t>SAP SuccessFactors</a:t>
            </a:r>
          </a:p>
          <a:p>
            <a:pPr marL="457200" indent="-457200">
              <a:buFont typeface="Arial" panose="020B0604020202020204" pitchFamily="34" charset="0"/>
              <a:buChar char="•"/>
            </a:pPr>
            <a:r>
              <a:rPr lang="en-US"/>
              <a:t>The following settings in the HR inbound provisioning app: </a:t>
            </a:r>
          </a:p>
          <a:p>
            <a:pPr marL="685800" lvl="1" indent="-457200">
              <a:buFont typeface="Arial" panose="020B0604020202020204" pitchFamily="34" charset="0"/>
              <a:buChar char="•"/>
            </a:pPr>
            <a:r>
              <a:rPr lang="en-US"/>
              <a:t>Map users from different departments</a:t>
            </a:r>
          </a:p>
          <a:p>
            <a:pPr marL="685800" lvl="1" indent="-457200">
              <a:buFont typeface="Arial" panose="020B0604020202020204" pitchFamily="34" charset="0"/>
              <a:buChar char="•"/>
            </a:pPr>
            <a:r>
              <a:rPr lang="en-US"/>
              <a:t>Map Azure AD “mobile” attribute to phone number set in HR</a:t>
            </a:r>
          </a:p>
          <a:p>
            <a:pPr marL="685800" lvl="1" indent="-457200">
              <a:buFont typeface="Arial" panose="020B0604020202020204" pitchFamily="34" charset="0"/>
              <a:buChar char="•"/>
            </a:pPr>
            <a:r>
              <a:rPr lang="en-US"/>
              <a:t>Map Azure AD “department” attribute to the HR department</a:t>
            </a:r>
          </a:p>
          <a:p>
            <a:pPr marL="457200" indent="-457200">
              <a:buFont typeface="Arial" panose="020B0604020202020204" pitchFamily="34" charset="0"/>
              <a:buChar char="•"/>
            </a:pPr>
            <a:r>
              <a:rPr lang="en-US"/>
              <a:t>Set authentication policy</a:t>
            </a:r>
          </a:p>
          <a:p>
            <a:pPr marL="685800" lvl="1" indent="-457200">
              <a:buFont typeface="Arial" panose="020B0604020202020204" pitchFamily="34" charset="0"/>
              <a:buChar char="•"/>
            </a:pPr>
            <a:r>
              <a:rPr lang="en-US"/>
              <a:t>Enables the “Retail users” group to perform “SMS Sign-in”</a:t>
            </a:r>
          </a:p>
          <a:p>
            <a:pPr marL="457200" indent="-457200">
              <a:buFont typeface="Arial" panose="020B0604020202020204" pitchFamily="34" charset="0"/>
              <a:buChar char="•"/>
            </a:pPr>
            <a:r>
              <a:rPr lang="en-US"/>
              <a:t>A Power Automate Script</a:t>
            </a:r>
          </a:p>
          <a:p>
            <a:pPr marL="685800" lvl="1" indent="-457200">
              <a:buFont typeface="Arial" panose="020B0604020202020204" pitchFamily="34" charset="0"/>
              <a:buChar char="•"/>
            </a:pPr>
            <a:r>
              <a:rPr lang="en-US"/>
              <a:t>Queries Azure AD provisioning logs for new hires</a:t>
            </a:r>
          </a:p>
          <a:p>
            <a:pPr marL="685800" lvl="1" indent="-457200">
              <a:buFont typeface="Arial" panose="020B0604020202020204" pitchFamily="34" charset="0"/>
              <a:buChar char="•"/>
            </a:pPr>
            <a:r>
              <a:rPr lang="en-US"/>
              <a:t>Takes mobile phone and registers it as an authentication method</a:t>
            </a:r>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219291204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033223"/>
            <a:ext cx="9144000" cy="498598"/>
          </a:xfrm>
        </p:spPr>
        <p:txBody>
          <a:bodyPr/>
          <a:lstStyle/>
          <a:p>
            <a:r>
              <a:rPr lang="en-US">
                <a:cs typeface="Segoe UI"/>
              </a:rPr>
              <a:t>Demo – Make remote management seamless</a:t>
            </a:r>
            <a:endParaRPr lang="en-US"/>
          </a:p>
        </p:txBody>
      </p:sp>
    </p:spTree>
    <p:extLst>
      <p:ext uri="{BB962C8B-B14F-4D97-AF65-F5344CB8AC3E}">
        <p14:creationId xmlns:p14="http://schemas.microsoft.com/office/powerpoint/2010/main" val="272388784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16FBB-ED39-4C50-87B2-210606C6F49F}"/>
              </a:ext>
            </a:extLst>
          </p:cNvPr>
          <p:cNvSpPr>
            <a:spLocks noGrp="1"/>
          </p:cNvSpPr>
          <p:nvPr>
            <p:ph type="title"/>
          </p:nvPr>
        </p:nvSpPr>
        <p:spPr/>
        <p:txBody>
          <a:bodyPr/>
          <a:lstStyle/>
          <a:p>
            <a:r>
              <a:rPr lang="en-US"/>
              <a:t>Tenant Configuration</a:t>
            </a:r>
          </a:p>
        </p:txBody>
      </p:sp>
      <p:sp>
        <p:nvSpPr>
          <p:cNvPr id="3" name="Text Placeholder 2">
            <a:extLst>
              <a:ext uri="{FF2B5EF4-FFF2-40B4-BE49-F238E27FC236}">
                <a16:creationId xmlns:a16="http://schemas.microsoft.com/office/drawing/2014/main" id="{0A3F33F0-4D05-40C6-9A1E-EBA3B0B0E98E}"/>
              </a:ext>
            </a:extLst>
          </p:cNvPr>
          <p:cNvSpPr>
            <a:spLocks noGrp="1"/>
          </p:cNvSpPr>
          <p:nvPr>
            <p:ph type="body" sz="quarter" idx="10"/>
          </p:nvPr>
        </p:nvSpPr>
        <p:spPr>
          <a:xfrm>
            <a:off x="586390" y="1434370"/>
            <a:ext cx="11018520" cy="2634567"/>
          </a:xfrm>
        </p:spPr>
        <p:txBody>
          <a:bodyPr/>
          <a:lstStyle/>
          <a:p>
            <a:pPr marL="457200" indent="-457200">
              <a:buFont typeface="Arial" panose="020B0604020202020204" pitchFamily="34" charset="0"/>
              <a:buChar char="•"/>
            </a:pPr>
            <a:r>
              <a:rPr lang="en-US"/>
              <a:t>Administrative Units for each location: </a:t>
            </a:r>
          </a:p>
          <a:p>
            <a:pPr marL="685800" lvl="1" indent="-457200">
              <a:buFont typeface="Arial" panose="020B0604020202020204" pitchFamily="34" charset="0"/>
              <a:buChar char="•"/>
            </a:pPr>
            <a:r>
              <a:rPr lang="en-US"/>
              <a:t>Ex. Chicago, Seattle, New York, Houston, Atlanta</a:t>
            </a:r>
          </a:p>
          <a:p>
            <a:pPr marL="685800" lvl="1" indent="-457200">
              <a:buFont typeface="Arial" panose="020B0604020202020204" pitchFamily="34" charset="0"/>
              <a:buChar char="•"/>
            </a:pPr>
            <a:r>
              <a:rPr lang="en-US"/>
              <a:t>All employees of that area in their respective Administrative Units</a:t>
            </a:r>
          </a:p>
          <a:p>
            <a:pPr marL="457200" indent="-457200">
              <a:buFont typeface="Arial" panose="020B0604020202020204" pitchFamily="34" charset="0"/>
              <a:buChar char="•"/>
            </a:pPr>
            <a:r>
              <a:rPr lang="en-US"/>
              <a:t>Privileged authentication administrator access for each “area owner”</a:t>
            </a:r>
          </a:p>
          <a:p>
            <a:pPr marL="457200" indent="-457200">
              <a:buFont typeface="Arial" panose="020B0604020202020204" pitchFamily="34" charset="0"/>
              <a:buChar char="•"/>
            </a:pPr>
            <a:endParaRPr lang="en-US"/>
          </a:p>
        </p:txBody>
      </p:sp>
    </p:spTree>
    <p:extLst>
      <p:ext uri="{BB962C8B-B14F-4D97-AF65-F5344CB8AC3E}">
        <p14:creationId xmlns:p14="http://schemas.microsoft.com/office/powerpoint/2010/main" val="3339542215"/>
      </p:ext>
    </p:extLst>
  </p:cSld>
  <p:clrMapOvr>
    <a:masterClrMapping/>
  </p:clrMapOvr>
  <p:transition>
    <p:fade/>
  </p:transition>
</p:sld>
</file>

<file path=ppt/theme/_rels/themeOverride1.xml.rels><?xml version="1.0" encoding="UTF-8" standalone="yes"?>
<Relationships xmlns="http://schemas.openxmlformats.org/package/2006/relationships"><Relationship Id="rId1" Type="http://schemas.openxmlformats.org/officeDocument/2006/relationships/image" Target="../media/image53.jpeg"/></Relationships>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3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1.potx" id="{B8F53374-45FC-4FE2-A734-987B38B4F728}" vid="{CAE137C9-023A-427D-A19A-47A05D066660}"/>
    </a:ext>
  </a:extLst>
</a:theme>
</file>

<file path=ppt/theme/theme4.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el X">
    <a:dk1>
      <a:srgbClr val="272E3A"/>
    </a:dk1>
    <a:lt1>
      <a:srgbClr val="FFFFFF"/>
    </a:lt1>
    <a:dk2>
      <a:srgbClr val="00A3DA"/>
    </a:dk2>
    <a:lt2>
      <a:srgbClr val="0CA8DA"/>
    </a:lt2>
    <a:accent1>
      <a:srgbClr val="56CADC"/>
    </a:accent1>
    <a:accent2>
      <a:srgbClr val="49C4DB"/>
    </a:accent2>
    <a:accent3>
      <a:srgbClr val="3DBEDB"/>
    </a:accent3>
    <a:accent4>
      <a:srgbClr val="31B9DB"/>
    </a:accent4>
    <a:accent5>
      <a:srgbClr val="24B3DA"/>
    </a:accent5>
    <a:accent6>
      <a:srgbClr val="18AEDA"/>
    </a:accent6>
    <a:hlink>
      <a:srgbClr val="2F8299"/>
    </a:hlink>
    <a:folHlink>
      <a:srgbClr val="8C8C8C"/>
    </a:folHlink>
  </a:clrScheme>
  <a:fontScheme name="Model X">
    <a:majorFont>
      <a:latin typeface="Open Sans Light"/>
      <a:ea typeface=""/>
      <a:cs typeface=""/>
    </a:majorFont>
    <a:minorFont>
      <a:latin typeface="Open Sans Light"/>
      <a:ea typeface=""/>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F1D6DB14937644B77254EAED922A9F" ma:contentTypeVersion="16" ma:contentTypeDescription="Create a new document." ma:contentTypeScope="" ma:versionID="d9ae3cb32ed25df59c0a44420086152f">
  <xsd:schema xmlns:xsd="http://www.w3.org/2001/XMLSchema" xmlns:xs="http://www.w3.org/2001/XMLSchema" xmlns:p="http://schemas.microsoft.com/office/2006/metadata/properties" xmlns:ns1="http://schemas.microsoft.com/sharepoint/v3" xmlns:ns2="6277648b-a840-493d-b9fe-1528e2e60470" xmlns:ns3="83181714-38b3-4194-a1a4-b63cbd886a68" targetNamespace="http://schemas.microsoft.com/office/2006/metadata/properties" ma:root="true" ma:fieldsID="517ec0f01b97bc1be2a1f00c904aa30a" ns1:_="" ns2:_="" ns3:_="">
    <xsd:import namespace="http://schemas.microsoft.com/sharepoint/v3"/>
    <xsd:import namespace="6277648b-a840-493d-b9fe-1528e2e60470"/>
    <xsd:import namespace="83181714-38b3-4194-a1a4-b63cbd886a68"/>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3:LastSharedByUser" minOccurs="0"/>
                <xsd:element ref="ns3:LastSharedByTime" minOccurs="0"/>
                <xsd:element ref="ns2:MediaServiceDateTake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77648b-a840-493d-b9fe-1528e2e6047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fals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181714-38b3-4194-a1a4-b63cbd886a6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6277648b-a840-493d-b9fe-1528e2e60470" xsi:nil="true"/>
  </documentManagement>
</p:properties>
</file>

<file path=customXml/itemProps1.xml><?xml version="1.0" encoding="utf-8"?>
<ds:datastoreItem xmlns:ds="http://schemas.openxmlformats.org/officeDocument/2006/customXml" ds:itemID="{67853DCC-DAA3-45EB-8620-C69F16F6FC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277648b-a840-493d-b9fe-1528e2e60470"/>
    <ds:schemaRef ds:uri="83181714-38b3-4194-a1a4-b63cbd886a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230e9df3-be65-4c73-a93b-d1236ebd677e"/>
    <ds:schemaRef ds:uri="448b417a-ac8e-4b3b-8053-e5676d765f0c"/>
    <ds:schemaRef ds:uri="b62980eb-f755-461b-b096-5b415d9064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6277648b-a840-493d-b9fe-1528e2e60470"/>
  </ds:schemaRefs>
</ds:datastoreItem>
</file>

<file path=docProps/app.xml><?xml version="1.0" encoding="utf-8"?>
<Properties xmlns="http://schemas.openxmlformats.org/officeDocument/2006/extended-properties" xmlns:vt="http://schemas.openxmlformats.org/officeDocument/2006/docPropsVTypes">
  <Template>Blue_accent_white_background_Microsoft_template</Template>
  <TotalTime>29</TotalTime>
  <Words>2704</Words>
  <Application>Microsoft Office PowerPoint</Application>
  <PresentationFormat>Widescreen</PresentationFormat>
  <Paragraphs>301</Paragraphs>
  <Slides>22</Slides>
  <Notes>18</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White Template</vt:lpstr>
      <vt:lpstr>3_Microsoft 365 PPT Template - 2018</vt:lpstr>
      <vt:lpstr>1_White Template</vt:lpstr>
      <vt:lpstr>5-50203_Microsoft_Ignite_Template</vt:lpstr>
      <vt:lpstr>Identity for the Firstline Workforce: Empowering IT, managers, and Firstline Workers</vt:lpstr>
      <vt:lpstr>Objectives</vt:lpstr>
      <vt:lpstr>Firstline Workers are found in all major industries</vt:lpstr>
      <vt:lpstr>The Firstline Landscape</vt:lpstr>
      <vt:lpstr>The Firstline Landscape</vt:lpstr>
      <vt:lpstr>Demo – Onboard remotely and securely</vt:lpstr>
      <vt:lpstr>Tenant Configuration</vt:lpstr>
      <vt:lpstr>Demo – Make remote management seamless</vt:lpstr>
      <vt:lpstr>Tenant Configuration</vt:lpstr>
      <vt:lpstr>Demo – Secure shared device scenarios</vt:lpstr>
      <vt:lpstr>Tenant Configuration</vt:lpstr>
      <vt:lpstr>The way forward</vt:lpstr>
      <vt:lpstr>Get started today</vt:lpstr>
      <vt:lpstr>PowerPoint Presentation</vt:lpstr>
      <vt:lpstr>Thank you!!!</vt:lpstr>
      <vt:lpstr>The Firstline Landscape</vt:lpstr>
      <vt:lpstr>PowerPoint Presentation</vt:lpstr>
      <vt:lpstr>Opportunities</vt:lpstr>
      <vt:lpstr>Tension between security and simplicity</vt:lpstr>
      <vt:lpstr>Tension Simple vs. Secure </vt:lpstr>
      <vt:lpstr>We say we want more security, but what does that mean for this role/user?</vt:lpstr>
      <vt:lpstr>Shadow IT... the risk of making things too complex</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&lt;Event name&gt;</dc:subject>
  <dc:creator>Diane Nye (Clearwater Group)</dc:creator>
  <cp:keywords/>
  <dc:description/>
  <cp:lastModifiedBy>Steve Ball</cp:lastModifiedBy>
  <cp:revision>3</cp:revision>
  <dcterms:created xsi:type="dcterms:W3CDTF">2020-07-14T21:10:43Z</dcterms:created>
  <dcterms:modified xsi:type="dcterms:W3CDTF">2020-10-07T23:43:54Z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0x010100F2F1D6DB14937644B77254EAED922A9F</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_dlc_DocIdItemGuid">
    <vt:lpwstr>7ab3f561-1e2f-4a4a-bb4d-be993b060a95</vt:lpwstr>
  </property>
</Properties>
</file>