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83" r:id="rId4"/>
    <p:sldMasterId id="2147484220" r:id="rId5"/>
  </p:sldMasterIdLst>
  <p:notesMasterIdLst>
    <p:notesMasterId r:id="rId21"/>
  </p:notesMasterIdLst>
  <p:handoutMasterIdLst>
    <p:handoutMasterId r:id="rId22"/>
  </p:handoutMasterIdLst>
  <p:sldIdLst>
    <p:sldId id="941" r:id="rId6"/>
    <p:sldId id="938" r:id="rId7"/>
    <p:sldId id="942" r:id="rId8"/>
    <p:sldId id="893" r:id="rId9"/>
    <p:sldId id="905" r:id="rId10"/>
    <p:sldId id="910" r:id="rId11"/>
    <p:sldId id="904" r:id="rId12"/>
    <p:sldId id="913" r:id="rId13"/>
    <p:sldId id="921" r:id="rId14"/>
    <p:sldId id="900" r:id="rId15"/>
    <p:sldId id="899" r:id="rId16"/>
    <p:sldId id="911" r:id="rId17"/>
    <p:sldId id="898" r:id="rId18"/>
    <p:sldId id="936" r:id="rId19"/>
    <p:sldId id="933" r:id="rId20"/>
  </p:sldIdLst>
  <p:sldSz cx="12436475" cy="6994525"/>
  <p:notesSz cx="6858000" cy="9144000"/>
  <p:defaultTextStyle>
    <a:defPPr>
      <a:defRPr lang="en-US"/>
    </a:defPPr>
    <a:lvl1pPr marL="0" algn="l" defTabSz="932651" rtl="0" eaLnBrk="1" latinLnBrk="0" hangingPunct="1">
      <a:defRPr sz="1836" kern="1200">
        <a:solidFill>
          <a:schemeClr val="tx1"/>
        </a:solidFill>
        <a:latin typeface="+mn-lt"/>
        <a:ea typeface="+mn-ea"/>
        <a:cs typeface="+mn-cs"/>
      </a:defRPr>
    </a:lvl1pPr>
    <a:lvl2pPr marL="466325" algn="l" defTabSz="932651" rtl="0" eaLnBrk="1" latinLnBrk="0" hangingPunct="1">
      <a:defRPr sz="1836" kern="1200">
        <a:solidFill>
          <a:schemeClr val="tx1"/>
        </a:solidFill>
        <a:latin typeface="+mn-lt"/>
        <a:ea typeface="+mn-ea"/>
        <a:cs typeface="+mn-cs"/>
      </a:defRPr>
    </a:lvl2pPr>
    <a:lvl3pPr marL="932651" algn="l" defTabSz="932651" rtl="0" eaLnBrk="1" latinLnBrk="0" hangingPunct="1">
      <a:defRPr sz="1836" kern="1200">
        <a:solidFill>
          <a:schemeClr val="tx1"/>
        </a:solidFill>
        <a:latin typeface="+mn-lt"/>
        <a:ea typeface="+mn-ea"/>
        <a:cs typeface="+mn-cs"/>
      </a:defRPr>
    </a:lvl3pPr>
    <a:lvl4pPr marL="1398976" algn="l" defTabSz="932651" rtl="0" eaLnBrk="1" latinLnBrk="0" hangingPunct="1">
      <a:defRPr sz="1836" kern="1200">
        <a:solidFill>
          <a:schemeClr val="tx1"/>
        </a:solidFill>
        <a:latin typeface="+mn-lt"/>
        <a:ea typeface="+mn-ea"/>
        <a:cs typeface="+mn-cs"/>
      </a:defRPr>
    </a:lvl4pPr>
    <a:lvl5pPr marL="1865301" algn="l" defTabSz="932651" rtl="0" eaLnBrk="1" latinLnBrk="0" hangingPunct="1">
      <a:defRPr sz="1836" kern="1200">
        <a:solidFill>
          <a:schemeClr val="tx1"/>
        </a:solidFill>
        <a:latin typeface="+mn-lt"/>
        <a:ea typeface="+mn-ea"/>
        <a:cs typeface="+mn-cs"/>
      </a:defRPr>
    </a:lvl5pPr>
    <a:lvl6pPr marL="2331627" algn="l" defTabSz="932651" rtl="0" eaLnBrk="1" latinLnBrk="0" hangingPunct="1">
      <a:defRPr sz="1836" kern="1200">
        <a:solidFill>
          <a:schemeClr val="tx1"/>
        </a:solidFill>
        <a:latin typeface="+mn-lt"/>
        <a:ea typeface="+mn-ea"/>
        <a:cs typeface="+mn-cs"/>
      </a:defRPr>
    </a:lvl6pPr>
    <a:lvl7pPr marL="2797952" algn="l" defTabSz="932651" rtl="0" eaLnBrk="1" latinLnBrk="0" hangingPunct="1">
      <a:defRPr sz="1836" kern="1200">
        <a:solidFill>
          <a:schemeClr val="tx1"/>
        </a:solidFill>
        <a:latin typeface="+mn-lt"/>
        <a:ea typeface="+mn-ea"/>
        <a:cs typeface="+mn-cs"/>
      </a:defRPr>
    </a:lvl7pPr>
    <a:lvl8pPr marL="3264277" algn="l" defTabSz="932651" rtl="0" eaLnBrk="1" latinLnBrk="0" hangingPunct="1">
      <a:defRPr sz="1836" kern="1200">
        <a:solidFill>
          <a:schemeClr val="tx1"/>
        </a:solidFill>
        <a:latin typeface="+mn-lt"/>
        <a:ea typeface="+mn-ea"/>
        <a:cs typeface="+mn-cs"/>
      </a:defRPr>
    </a:lvl8pPr>
    <a:lvl9pPr marL="3730604" algn="l" defTabSz="932651" rtl="0" eaLnBrk="1" latinLnBrk="0" hangingPunct="1">
      <a:defRPr sz="1836"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3643" userDrawn="1">
          <p15:clr>
            <a:srgbClr val="A4A3A4"/>
          </p15:clr>
        </p15:guide>
        <p15:guide id="10"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60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C83400"/>
    <a:srgbClr val="007233"/>
    <a:srgbClr val="FFFFFF"/>
    <a:srgbClr val="7F7F7F"/>
    <a:srgbClr val="00188F"/>
    <a:srgbClr val="C9D2FF"/>
    <a:srgbClr val="584100"/>
    <a:srgbClr val="E0E0E0"/>
    <a:srgbClr val="C4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59" autoAdjust="0"/>
  </p:normalViewPr>
  <p:slideViewPr>
    <p:cSldViewPr snapToGrid="0">
      <p:cViewPr varScale="1">
        <p:scale>
          <a:sx n="63" d="100"/>
          <a:sy n="63" d="100"/>
        </p:scale>
        <p:origin x="558" y="66"/>
      </p:cViewPr>
      <p:guideLst>
        <p:guide orient="horz" pos="3643"/>
        <p:guide pos="3917"/>
      </p:guideLst>
    </p:cSldViewPr>
  </p:slideViewPr>
  <p:notesTextViewPr>
    <p:cViewPr>
      <p:scale>
        <a:sx n="3" d="2"/>
        <a:sy n="3" d="2"/>
      </p:scale>
      <p:origin x="0" y="0"/>
    </p:cViewPr>
  </p:notesTextViewPr>
  <p:sorterViewPr>
    <p:cViewPr varScale="1">
      <p:scale>
        <a:sx n="1" d="1"/>
        <a:sy n="1" d="1"/>
      </p:scale>
      <p:origin x="0" y="-2268"/>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latin typeface="Segoe UI Light" panose="020B0502040204020203" pitchFamily="34" charset="0"/>
              </a:rPr>
              <a:t>Microsoft Office365</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6B02E4-6671-4E51-A50D-4A737F6502A6}" type="datetime1">
              <a:rPr lang="en-US" smtClean="0">
                <a:latin typeface="Segoe UI Light" panose="020B0502040204020203" pitchFamily="34" charset="0"/>
              </a:rPr>
              <a:t>7/13/2017</a:t>
            </a:fld>
            <a:endParaRPr lang="en-US" dirty="0">
              <a:latin typeface="Segoe UI Light" panose="020B0502040204020203" pitchFamily="34" charset="0"/>
            </a:endParaRPr>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Light" panose="020B0502040204020203" pitchFamily="34" charset="0"/>
              </a:rPr>
              <a:t>‹#›</a:t>
            </a:fld>
            <a:endParaRPr lang="en-US" dirty="0">
              <a:latin typeface="Segoe UI Light" panose="020B0502040204020203"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Light" panose="020B0502040204020203" pitchFamily="34" charset="0"/>
              </a:defRPr>
            </a:lvl1pPr>
          </a:lstStyle>
          <a:p>
            <a:fld id="{4048F734-5FA8-458D-BAD2-7A785DF1B6D8}" type="datetime1">
              <a:rPr lang="en-US" smtClean="0"/>
              <a:t>7/13/2017</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Light" panose="020B0502040204020203" pitchFamily="34" charset="0"/>
              </a:defRPr>
            </a:lvl1pPr>
          </a:lstStyle>
          <a:p>
            <a:fld id="{B4008EB6-D09E-4580-8CD6-DDB14511944F}" type="slidenum">
              <a:rPr lang="en-US" smtClean="0"/>
              <a:pPr/>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Light" panose="020B0502040204020203" pitchFamily="34" charset="0"/>
              </a:defRPr>
            </a:lvl1pPr>
          </a:lstStyle>
          <a:p>
            <a:r>
              <a:rPr lang="en-US" dirty="0"/>
              <a:t>Microsoft Office365</a:t>
            </a:r>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651" rtl="0" eaLnBrk="1" latinLnBrk="0" hangingPunct="1">
      <a:lnSpc>
        <a:spcPct val="90000"/>
      </a:lnSpc>
      <a:spcAft>
        <a:spcPts val="340"/>
      </a:spcAft>
      <a:defRPr sz="918" kern="1200">
        <a:solidFill>
          <a:schemeClr val="tx1"/>
        </a:solidFill>
        <a:latin typeface="Segoe UI Light" pitchFamily="34" charset="0"/>
        <a:ea typeface="+mn-ea"/>
        <a:cs typeface="+mn-cs"/>
      </a:defRPr>
    </a:lvl1pPr>
    <a:lvl2pPr marL="217240" indent="-107945" algn="l" defTabSz="932651" rtl="0" eaLnBrk="1" latinLnBrk="0" hangingPunct="1">
      <a:lnSpc>
        <a:spcPct val="90000"/>
      </a:lnSpc>
      <a:spcAft>
        <a:spcPts val="340"/>
      </a:spcAft>
      <a:buFont typeface="Arial" pitchFamily="34" charset="0"/>
      <a:buChar char="•"/>
      <a:defRPr sz="918" kern="1200">
        <a:solidFill>
          <a:schemeClr val="tx1"/>
        </a:solidFill>
        <a:latin typeface="Segoe UI Light" pitchFamily="34" charset="0"/>
        <a:ea typeface="+mn-ea"/>
        <a:cs typeface="+mn-cs"/>
      </a:defRPr>
    </a:lvl2pPr>
    <a:lvl3pPr marL="334632" indent="-117391" algn="l" defTabSz="932651" rtl="0" eaLnBrk="1" latinLnBrk="0" hangingPunct="1">
      <a:lnSpc>
        <a:spcPct val="90000"/>
      </a:lnSpc>
      <a:spcAft>
        <a:spcPts val="340"/>
      </a:spcAft>
      <a:buFont typeface="Arial" pitchFamily="34" charset="0"/>
      <a:buChar char="•"/>
      <a:defRPr sz="918" kern="1200">
        <a:solidFill>
          <a:schemeClr val="tx1"/>
        </a:solidFill>
        <a:latin typeface="Segoe UI Light" pitchFamily="34" charset="0"/>
        <a:ea typeface="+mn-ea"/>
        <a:cs typeface="+mn-cs"/>
      </a:defRPr>
    </a:lvl3pPr>
    <a:lvl4pPr marL="492502" indent="-149774" algn="l" defTabSz="932651" rtl="0" eaLnBrk="1" latinLnBrk="0" hangingPunct="1">
      <a:lnSpc>
        <a:spcPct val="90000"/>
      </a:lnSpc>
      <a:spcAft>
        <a:spcPts val="340"/>
      </a:spcAft>
      <a:buFont typeface="Arial" pitchFamily="34" charset="0"/>
      <a:buChar char="•"/>
      <a:defRPr sz="918" kern="1200">
        <a:solidFill>
          <a:schemeClr val="tx1"/>
        </a:solidFill>
        <a:latin typeface="Segoe UI Light" pitchFamily="34" charset="0"/>
        <a:ea typeface="+mn-ea"/>
        <a:cs typeface="+mn-cs"/>
      </a:defRPr>
    </a:lvl4pPr>
    <a:lvl5pPr marL="627435" indent="-117391" algn="l" defTabSz="932651" rtl="0" eaLnBrk="1" latinLnBrk="0" hangingPunct="1">
      <a:lnSpc>
        <a:spcPct val="90000"/>
      </a:lnSpc>
      <a:spcAft>
        <a:spcPts val="340"/>
      </a:spcAft>
      <a:buFont typeface="Arial" pitchFamily="34" charset="0"/>
      <a:buChar char="•"/>
      <a:defRPr sz="918" kern="1200">
        <a:solidFill>
          <a:schemeClr val="tx1"/>
        </a:solidFill>
        <a:latin typeface="Segoe UI Light" pitchFamily="34" charset="0"/>
        <a:ea typeface="+mn-ea"/>
        <a:cs typeface="+mn-cs"/>
      </a:defRPr>
    </a:lvl5pPr>
    <a:lvl6pPr marL="2331627" algn="l" defTabSz="932651" rtl="0" eaLnBrk="1" latinLnBrk="0" hangingPunct="1">
      <a:defRPr sz="1224" kern="1200">
        <a:solidFill>
          <a:schemeClr val="tx1"/>
        </a:solidFill>
        <a:latin typeface="+mn-lt"/>
        <a:ea typeface="+mn-ea"/>
        <a:cs typeface="+mn-cs"/>
      </a:defRPr>
    </a:lvl6pPr>
    <a:lvl7pPr marL="2797952" algn="l" defTabSz="932651" rtl="0" eaLnBrk="1" latinLnBrk="0" hangingPunct="1">
      <a:defRPr sz="1224" kern="1200">
        <a:solidFill>
          <a:schemeClr val="tx1"/>
        </a:solidFill>
        <a:latin typeface="+mn-lt"/>
        <a:ea typeface="+mn-ea"/>
        <a:cs typeface="+mn-cs"/>
      </a:defRPr>
    </a:lvl7pPr>
    <a:lvl8pPr marL="3264277" algn="l" defTabSz="932651" rtl="0" eaLnBrk="1" latinLnBrk="0" hangingPunct="1">
      <a:defRPr sz="1224" kern="1200">
        <a:solidFill>
          <a:schemeClr val="tx1"/>
        </a:solidFill>
        <a:latin typeface="+mn-lt"/>
        <a:ea typeface="+mn-ea"/>
        <a:cs typeface="+mn-cs"/>
      </a:defRPr>
    </a:lvl8pPr>
    <a:lvl9pPr marL="3730604" algn="l" defTabSz="932651"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0691DC5-C790-4567-ACEA-4C43D78442CE}" type="datetime1">
              <a:rPr lang="en-US" smtClean="0"/>
              <a:t>7/13/2017</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pPr/>
              <a:t>1</a:t>
            </a:fld>
            <a:endParaRPr lang="en-US" dirty="0"/>
          </a:p>
        </p:txBody>
      </p:sp>
      <p:sp>
        <p:nvSpPr>
          <p:cNvPr id="6" name="Header Placeholder 5"/>
          <p:cNvSpPr>
            <a:spLocks noGrp="1"/>
          </p:cNvSpPr>
          <p:nvPr>
            <p:ph type="hdr" sz="quarter" idx="12"/>
          </p:nvPr>
        </p:nvSpPr>
        <p:spPr/>
        <p:txBody>
          <a:bodyPr/>
          <a:lstStyle/>
          <a:p>
            <a:r>
              <a:rPr lang="en-US"/>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66257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surveys to assess user satisfaction.</a:t>
            </a:r>
            <a:r>
              <a:rPr lang="en-US" baseline="0" dirty="0"/>
              <a:t> Data drives decisions. You will be able to take feedback into the next steps for adoption.</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4EA4BCFA-1130-4281-B64F-DEFA96E4DD6E}"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3276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chemeClr val="accent2"/>
              </a:buClr>
            </a:pPr>
            <a:r>
              <a:rPr lang="en-US" sz="1400" dirty="0">
                <a:cs typeface="Segoe UI Light"/>
              </a:rPr>
              <a:t>Success stories </a:t>
            </a:r>
            <a:r>
              <a:rPr lang="en-US" sz="900" dirty="0">
                <a:cs typeface="Segoe UI Light"/>
              </a:rPr>
              <a:t>can be just as valuable as quantitative measures when demonstrating Office 365 success. Survey</a:t>
            </a:r>
            <a:r>
              <a:rPr lang="en-US" sz="900" baseline="0" dirty="0">
                <a:cs typeface="Segoe UI Light"/>
              </a:rPr>
              <a:t> </a:t>
            </a:r>
            <a:r>
              <a:rPr lang="en-US" sz="900" dirty="0">
                <a:cs typeface="Segoe Pro Display Light"/>
              </a:rPr>
              <a:t>end users about the value they’ve achieved and how Office 365 is helping them meet their goals.</a:t>
            </a:r>
          </a:p>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D6DC3401-4906-4EF1-A5A5-9A6340CDB2BD}"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901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capture and share</a:t>
            </a:r>
            <a:r>
              <a:rPr lang="en-US" baseline="0" dirty="0"/>
              <a:t> success stories. Stories can be easily shared. They drive enthusiasm and help others see what’s possible.</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8EE09397-8C43-40AF-9686-ACC92F6C537A}"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7968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a:t>Driving adoption is a continuous cycle.</a:t>
            </a:r>
            <a:r>
              <a:rPr lang="en-US" sz="900" baseline="0" dirty="0"/>
              <a:t> Look </a:t>
            </a:r>
            <a:r>
              <a:rPr lang="en-US" sz="900" dirty="0"/>
              <a:t>for new ways that Office 365 can add business value to your organization to keep up with the evolving needs of your organization and with the changing needs of your users.</a:t>
            </a:r>
          </a:p>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E5AC843-6507-40CC-B7D5-9A25815E04FB}"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0644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A8A6A9BA-6927-4A77-AC77-7A03A73CF372}" type="datetime1">
              <a:rPr kumimoji="0" lang="en-US" sz="1800" b="0" i="0" u="none" strike="noStrike" kern="0" cap="none" spc="0" normalizeH="0" baseline="0" noProof="0" smtClean="0">
                <a:ln>
                  <a:noFill/>
                </a:ln>
                <a:solidFill>
                  <a:prstClr val="black"/>
                </a:solidFill>
                <a:effectLst/>
                <a:uLnTx/>
                <a:uFillTx/>
                <a:latin typeface="Segoe UI Light" panose="020B0502040204020203" pitchFamily="34" charset="0"/>
                <a:ea typeface="+mn-ea"/>
                <a:cs typeface="+mn-cs"/>
              </a:rPr>
              <a:t>7/13/2017</a:t>
            </a:fld>
            <a:endParaRPr kumimoji="0" lang="en-US" sz="1800" b="0" i="0" u="none" strike="noStrike" kern="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6252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54FBA94D-D508-48F1-A98B-3CD8152F65E6}" type="datetime1">
              <a:rPr kumimoji="0" lang="en-US" sz="12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t>7/13/2017</a:t>
            </a:fld>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32651"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Light" panose="020B0502040204020203" pitchFamily="34" charset="0"/>
                <a:ea typeface="+mn-ea"/>
                <a:cs typeface="+mn-cs"/>
              </a:rPr>
              <a:pPr marL="0" marR="0" lvl="0" indent="0" algn="r" defTabSz="93265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6" name="Header Placeholder 5"/>
          <p:cNvSpPr>
            <a:spLocks noGrp="1"/>
          </p:cNvSpPr>
          <p:nvPr>
            <p:ph type="hdr" sz="quarter" idx="12"/>
          </p:nvPr>
        </p:nvSpPr>
        <p:spPr/>
        <p:txBody>
          <a:bodyPr/>
          <a:lstStyle/>
          <a:p>
            <a:pPr marL="0" marR="0" lvl="0" indent="0" algn="l" defTabSz="932651"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Light" panose="020B0502040204020203" pitchFamily="34" charset="0"/>
                <a:ea typeface="+mn-ea"/>
                <a:cs typeface="+mn-cs"/>
              </a:rPr>
              <a:t>Microsoft Office365</a:t>
            </a:r>
            <a:endParaRPr kumimoji="0" lang="en-US" sz="12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mn-cs"/>
            </a:endParaRPr>
          </a:p>
        </p:txBody>
      </p:sp>
      <p:sp>
        <p:nvSpPr>
          <p:cNvPr id="7" name="Footer Placeholder 6"/>
          <p:cNvSpPr>
            <a:spLocks noGrp="1"/>
          </p:cNvSpPr>
          <p:nvPr>
            <p:ph type="ftr" sz="quarter" idx="13"/>
          </p:nvPr>
        </p:nvSpPr>
        <p:spPr/>
        <p:txBody>
          <a:bodyPr/>
          <a:lstStyle/>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rPr>
              <a:t>© 2012 Microsoft Corporation. All rights reserved. Microsoft, Windows, and other product names are or may be registered trademarks and/or trademarks in the U.S. and/or other countries.</a:t>
            </a:r>
          </a:p>
          <a:p>
            <a:pPr marL="231775" marR="0" lvl="0" indent="0" algn="l" defTabSz="914099" rtl="0" eaLnBrk="0" fontAlgn="auto" latinLnBrk="0" hangingPunct="0">
              <a:lnSpc>
                <a:spcPct val="100000"/>
              </a:lnSpc>
              <a:spcBef>
                <a:spcPts val="0"/>
              </a:spcBef>
              <a:spcAft>
                <a:spcPts val="0"/>
              </a:spcAft>
              <a:buClrTx/>
              <a:buSzTx/>
              <a:buFontTx/>
              <a:buNone/>
              <a:tabLst/>
              <a:defRPr/>
            </a:pPr>
            <a:r>
              <a:rPr kumimoji="0" lang="en-US" sz="500" b="0" i="0" u="none" strike="noStrike" kern="1200" cap="none" spc="0" normalizeH="0" baseline="0" noProof="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5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Light" panose="020B0502040204020203" pitchFamily="34" charset="0"/>
              <a:ea typeface="Segoe UI" pitchFamily="34" charset="0"/>
              <a:cs typeface="Segoe UI Light" panose="020B0502040204020203" pitchFamily="34" charset="0"/>
            </a:endParaRPr>
          </a:p>
        </p:txBody>
      </p:sp>
    </p:spTree>
    <p:extLst>
      <p:ext uri="{BB962C8B-B14F-4D97-AF65-F5344CB8AC3E}">
        <p14:creationId xmlns:p14="http://schemas.microsoft.com/office/powerpoint/2010/main" val="185834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3AB966B1-D16C-4736-BBC8-B94062007990}"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77880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entire project team, including your project manager(s), executive sponsor(s), and champions should be involved in this step. As you go about measuring your success, your analysis should be one that is both quantitative and qualitative, and should tie back to the vision, business scenarios and solutions that you developed in the previous steps of the adoption journey.</a:t>
            </a:r>
          </a:p>
          <a:p>
            <a:endParaRPr lang="en-US" dirty="0"/>
          </a:p>
          <a:p>
            <a:r>
              <a:rPr lang="en-US" dirty="0"/>
              <a:t>Quantitative success measures can refer to usage statistics of the various Office 365 tools, whereas qualitative measures represent the success stories that illustrate the business value Office 365 has enabled your users to achieve.</a:t>
            </a:r>
          </a:p>
          <a:p>
            <a:endParaRPr lang="en-US" dirty="0"/>
          </a:p>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DCA42345-1CAD-48E7-9581-615F322623A2}"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88904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criteria should be “SMART”.</a:t>
            </a:r>
          </a:p>
          <a:p>
            <a:endParaRPr lang="en-US" dirty="0"/>
          </a:p>
          <a:p>
            <a:pPr marL="0" lvl="1">
              <a:spcBef>
                <a:spcPts val="1224"/>
              </a:spcBef>
              <a:buSzPct val="80000"/>
            </a:pPr>
            <a:r>
              <a:rPr lang="en-US" sz="1835" dirty="0"/>
              <a:t>As you draft your success criteria, use the SMART mnemonic to guide you:</a:t>
            </a:r>
          </a:p>
          <a:p>
            <a:r>
              <a:rPr lang="en-US" sz="2855" b="1" dirty="0">
                <a:solidFill>
                  <a:schemeClr val="accent1"/>
                </a:solidFill>
              </a:rPr>
              <a:t>S</a:t>
            </a:r>
            <a:r>
              <a:rPr lang="en-US" sz="2855" dirty="0"/>
              <a:t>  - Specific </a:t>
            </a:r>
          </a:p>
          <a:p>
            <a:pPr lvl="1">
              <a:spcBef>
                <a:spcPts val="0"/>
              </a:spcBef>
            </a:pPr>
            <a:r>
              <a:rPr lang="en-US" sz="1428" dirty="0"/>
              <a:t>Clear and unambiguous; answers the questions, “What, why, who, and where?”</a:t>
            </a:r>
          </a:p>
          <a:p>
            <a:r>
              <a:rPr lang="en-US" sz="2855" b="1" dirty="0">
                <a:solidFill>
                  <a:schemeClr val="accent1"/>
                </a:solidFill>
              </a:rPr>
              <a:t>M</a:t>
            </a:r>
            <a:r>
              <a:rPr lang="en-US" sz="2855" dirty="0"/>
              <a:t> - Measurable</a:t>
            </a:r>
          </a:p>
          <a:p>
            <a:pPr lvl="1">
              <a:spcBef>
                <a:spcPts val="0"/>
              </a:spcBef>
            </a:pPr>
            <a:r>
              <a:rPr lang="en-US" sz="1428" dirty="0"/>
              <a:t>Concrete; clearly demonstrates progress.</a:t>
            </a:r>
          </a:p>
          <a:p>
            <a:r>
              <a:rPr lang="en-US" sz="2855" b="1" dirty="0">
                <a:solidFill>
                  <a:schemeClr val="accent1"/>
                </a:solidFill>
              </a:rPr>
              <a:t>A</a:t>
            </a:r>
            <a:r>
              <a:rPr lang="en-US" sz="2855" dirty="0"/>
              <a:t>  - Attainable </a:t>
            </a:r>
          </a:p>
          <a:p>
            <a:pPr lvl="1">
              <a:spcBef>
                <a:spcPts val="0"/>
              </a:spcBef>
            </a:pPr>
            <a:r>
              <a:rPr lang="en-US" sz="1428" dirty="0"/>
              <a:t>Realistic; not extreme.</a:t>
            </a:r>
          </a:p>
          <a:p>
            <a:r>
              <a:rPr lang="en-US" sz="2855" b="1" dirty="0">
                <a:solidFill>
                  <a:schemeClr val="accent1"/>
                </a:solidFill>
              </a:rPr>
              <a:t>R</a:t>
            </a:r>
            <a:r>
              <a:rPr lang="en-US" sz="2855" dirty="0"/>
              <a:t>  - Relevant </a:t>
            </a:r>
          </a:p>
          <a:p>
            <a:pPr lvl="1">
              <a:spcBef>
                <a:spcPts val="0"/>
              </a:spcBef>
            </a:pPr>
            <a:r>
              <a:rPr lang="en-US" sz="1428" dirty="0"/>
              <a:t>Matters to stakeholders.</a:t>
            </a:r>
          </a:p>
          <a:p>
            <a:r>
              <a:rPr lang="en-US" sz="2855" b="1" dirty="0">
                <a:solidFill>
                  <a:schemeClr val="accent1"/>
                </a:solidFill>
              </a:rPr>
              <a:t>T</a:t>
            </a:r>
            <a:r>
              <a:rPr lang="en-US" sz="2855" dirty="0"/>
              <a:t>  - Timely </a:t>
            </a:r>
          </a:p>
          <a:p>
            <a:pPr lvl="1">
              <a:spcBef>
                <a:spcPts val="0"/>
              </a:spcBef>
            </a:pPr>
            <a:r>
              <a:rPr lang="en-US" sz="1428" dirty="0"/>
              <a:t>Grounded to a specific target date; answers the question, “When?”</a:t>
            </a:r>
          </a:p>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D1BE229E-9B4F-461E-80EA-79309D53D0C1}"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3343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sample success</a:t>
            </a:r>
            <a:r>
              <a:rPr lang="en-US" baseline="0" dirty="0"/>
              <a:t> criteria goals and metrics.</a:t>
            </a: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9631E8BE-3B96-4A31-AB18-ABF3878947B8}"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7763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A2AE5D4B-2FD9-419D-AA63-C4AC0F78DEDC}" type="datetime1">
              <a:rPr lang="en-US" smtClean="0">
                <a:solidFill>
                  <a:prstClr val="black"/>
                </a:solidFill>
              </a:rPr>
              <a:t>7/13/2017</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3553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Slide 11: Matt - can you make sure this includes the latest screen shots for O365 reports - </a:t>
            </a:r>
            <a:r>
              <a:rPr lang="en-US" dirty="0" err="1"/>
              <a:t>preferrably</a:t>
            </a:r>
            <a:r>
              <a:rPr lang="en-US" dirty="0"/>
              <a:t> general and workload reports</a:t>
            </a:r>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734155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hoto">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6" name="Rectangle 5"/>
          <p:cNvSpPr/>
          <p:nvPr userDrawn="1"/>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109596229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907119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051620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715083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638690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6538508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863641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055485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001621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345268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324446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906" y="0"/>
            <a:ext cx="12428663" cy="6994525"/>
          </a:xfrm>
          <a:prstGeom prst="rect">
            <a:avLst/>
          </a:prstGeom>
        </p:spPr>
      </p:pic>
      <p:sp>
        <p:nvSpPr>
          <p:cNvPr id="6" name="Rectangle 5"/>
          <p:cNvSpPr/>
          <p:nvPr userDrawn="1"/>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2743197521"/>
      </p:ext>
    </p:extLst>
  </p:cSld>
  <p:clrMapOvr>
    <a:masterClrMapping/>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263059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408269869"/>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432"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14004357"/>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923892452"/>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eft, image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27470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274702" y="1214438"/>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7620265"/>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content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667543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6675432" y="1211263"/>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2993105"/>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se Case with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686800" cy="1788182"/>
          </a:xfrm>
        </p:spPr>
        <p:txBody>
          <a:bodyPr lIns="182880" tIns="146304" rIns="182880" bIns="146304"/>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4388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 Case with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7" y="1212850"/>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846652" y="1214438"/>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latin typeface="+mj-lt"/>
              </a:defRPr>
            </a:lvl1pPr>
            <a:lvl2pPr marL="0" indent="0">
              <a:buNone/>
              <a:defRPr sz="1800">
                <a:latin typeface="+mj-lt"/>
              </a:defRPr>
            </a:lvl2pPr>
            <a:lvl3pPr marL="174625" indent="-174625">
              <a:defRPr sz="1600"/>
            </a:lvl3pPr>
            <a:lvl4pPr marL="342900" indent="-168275">
              <a:defRPr sz="1400"/>
            </a:lvl4pPr>
            <a:lvl5pPr marL="517525" indent="-174625">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2386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 Cas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3" name="Rectangle 2"/>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01927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0423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photo">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6" name="Rectangle 5"/>
          <p:cNvSpPr/>
          <p:nvPr userDrawn="1"/>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10" name="Rectangle 9"/>
          <p:cNvSpPr/>
          <p:nvPr userDrawn="1"/>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spTree>
    <p:extLst>
      <p:ext uri="{BB962C8B-B14F-4D97-AF65-F5344CB8AC3E}">
        <p14:creationId xmlns:p14="http://schemas.microsoft.com/office/powerpoint/2010/main" val="1841717582"/>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Dar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779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2998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930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701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97101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grpSp>
        <p:nvGrpSpPr>
          <p:cNvPr id="5" name="Group 4"/>
          <p:cNvGrpSpPr>
            <a:grpSpLocks noChangeAspect="1"/>
          </p:cNvGrpSpPr>
          <p:nvPr userDrawn="1"/>
        </p:nvGrpSpPr>
        <p:grpSpPr bwMode="black">
          <a:xfrm>
            <a:off x="468308" y="479425"/>
            <a:ext cx="1448129" cy="310896"/>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11392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388830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ith photo">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6" name="Rectangle 5"/>
          <p:cNvSpPr/>
          <p:nvPr/>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436474" cy="6994525"/>
          </a:xfrm>
          <a:prstGeom prst="rect">
            <a:avLst/>
          </a:prstGeom>
        </p:spPr>
      </p:pic>
      <p:sp>
        <p:nvSpPr>
          <p:cNvPr id="11" name="Rectangle 10"/>
          <p:cNvSpPr/>
          <p:nvPr userDrawn="1"/>
        </p:nvSpPr>
        <p:spPr>
          <a:xfrm>
            <a:off x="0" y="0"/>
            <a:ext cx="48463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3861260804"/>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with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06" y="0"/>
            <a:ext cx="12428663" cy="6994525"/>
          </a:xfrm>
          <a:prstGeom prst="rect">
            <a:avLst/>
          </a:prstGeom>
        </p:spPr>
      </p:pic>
      <p:sp>
        <p:nvSpPr>
          <p:cNvPr id="6" name="Rectangle 5"/>
          <p:cNvSpPr/>
          <p:nvPr/>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42976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42976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4297362"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stretch>
            <a:fillRect/>
          </a:stretch>
        </p:blipFill>
        <p:spPr>
          <a:xfrm>
            <a:off x="3906" y="0"/>
            <a:ext cx="12428663" cy="6994525"/>
          </a:xfrm>
          <a:prstGeom prst="rect">
            <a:avLst/>
          </a:prstGeom>
        </p:spPr>
      </p:pic>
      <p:sp>
        <p:nvSpPr>
          <p:cNvPr id="11" name="Rectangle 10"/>
          <p:cNvSpPr/>
          <p:nvPr userDrawn="1"/>
        </p:nvSpPr>
        <p:spPr>
          <a:xfrm>
            <a:off x="0" y="0"/>
            <a:ext cx="4846320" cy="6994525"/>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Tree>
    <p:extLst>
      <p:ext uri="{BB962C8B-B14F-4D97-AF65-F5344CB8AC3E}">
        <p14:creationId xmlns:p14="http://schemas.microsoft.com/office/powerpoint/2010/main" val="2695746649"/>
      </p:ext>
    </p:extLst>
  </p:cSld>
  <p:clrMapOvr>
    <a:masterClrMapping/>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with photo">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6" name="Rectangle 5"/>
          <p:cNvSpPr/>
          <p:nvPr/>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10" name="Rectangle 9"/>
          <p:cNvSpPr/>
          <p:nvPr/>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296897"/>
            <a:ext cx="1775441" cy="652822"/>
          </a:xfrm>
          <a:prstGeom prst="rect">
            <a:avLst/>
          </a:prstGeom>
        </p:spPr>
      </p:pic>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
        <p:nvSpPr>
          <p:cNvPr id="13" name="Rectangle 12"/>
          <p:cNvSpPr/>
          <p:nvPr userDrawn="1"/>
        </p:nvSpPr>
        <p:spPr>
          <a:xfrm>
            <a:off x="0" y="0"/>
            <a:ext cx="6217920" cy="6994525"/>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14" name="Rectangle 13"/>
          <p:cNvSpPr/>
          <p:nvPr userDrawn="1"/>
        </p:nvSpPr>
        <p:spPr bwMode="auto">
          <a:xfrm>
            <a:off x="8504238" y="0"/>
            <a:ext cx="3932237" cy="3932237"/>
          </a:xfrm>
          <a:prstGeom prst="rect">
            <a:avLst/>
          </a:prstGeom>
          <a:gradFill flip="none" rotWithShape="1">
            <a:gsLst>
              <a:gs pos="26000">
                <a:srgbClr val="FFFFFF">
                  <a:alpha val="95000"/>
                </a:srgbClr>
              </a:gs>
              <a:gs pos="49000">
                <a:srgbClr val="FFFFFF">
                  <a:alpha val="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5827674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with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6" name="Rectangle 5"/>
          <p:cNvSpPr/>
          <p:nvPr userDrawn="1"/>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Tree>
    <p:extLst>
      <p:ext uri="{BB962C8B-B14F-4D97-AF65-F5344CB8AC3E}">
        <p14:creationId xmlns:p14="http://schemas.microsoft.com/office/powerpoint/2010/main" val="1915765657"/>
      </p:ext>
    </p:extLst>
  </p:cSld>
  <p:clrMapOvr>
    <a:masterClrMapping/>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with photo">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6" name="Rectangle 5"/>
          <p:cNvSpPr/>
          <p:nvPr/>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296862"/>
            <a:ext cx="5669280" cy="3657601"/>
          </a:xfrm>
          <a:noFill/>
        </p:spPr>
        <p:txBody>
          <a:bodyPr vert="horz" lIns="146304" tIns="91440" rIns="146304" bIns="91440" rtlCol="0" anchor="b" anchorCtr="0">
            <a:norm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p:nvPr>
        </p:nvSpPr>
        <p:spPr>
          <a:xfrm>
            <a:off x="274702" y="3954458"/>
            <a:ext cx="5669280" cy="1828806"/>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a:t>Click to edit Master text styles</a:t>
            </a:r>
          </a:p>
        </p:txBody>
      </p:sp>
      <p:sp>
        <p:nvSpPr>
          <p:cNvPr id="3" name="Text Placeholder 2"/>
          <p:cNvSpPr>
            <a:spLocks noGrp="1"/>
          </p:cNvSpPr>
          <p:nvPr>
            <p:ph type="body" sz="quarter" idx="12" hasCustomPrompt="1"/>
          </p:nvPr>
        </p:nvSpPr>
        <p:spPr>
          <a:xfrm>
            <a:off x="274638" y="5783263"/>
            <a:ext cx="5669280" cy="91440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3" y="2"/>
            <a:ext cx="12444248" cy="6994524"/>
          </a:xfrm>
          <a:prstGeom prst="rect">
            <a:avLst/>
          </a:prstGeom>
        </p:spPr>
      </p:pic>
      <p:sp>
        <p:nvSpPr>
          <p:cNvPr id="12" name="Rectangle 11"/>
          <p:cNvSpPr/>
          <p:nvPr userDrawn="1"/>
        </p:nvSpPr>
        <p:spPr>
          <a:xfrm>
            <a:off x="0" y="0"/>
            <a:ext cx="6217920" cy="6994525"/>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chemeClr val="bg1"/>
              </a:solidFill>
            </a:endParaRP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389134" y="6045836"/>
            <a:ext cx="1772638" cy="651791"/>
          </a:xfrm>
          <a:prstGeom prst="rect">
            <a:avLst/>
          </a:prstGeom>
        </p:spPr>
      </p:pic>
    </p:spTree>
    <p:extLst>
      <p:ext uri="{BB962C8B-B14F-4D97-AF65-F5344CB8AC3E}">
        <p14:creationId xmlns:p14="http://schemas.microsoft.com/office/powerpoint/2010/main" val="1564899353"/>
      </p:ext>
    </p:extLst>
  </p:cSld>
  <p:clrMapOvr>
    <a:masterClrMapping/>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_Title with photo">
    <p:bg>
      <p:bgRef idx="1001">
        <a:schemeClr val="bg1"/>
      </p:bgRef>
    </p:bg>
    <p:spTree>
      <p:nvGrpSpPr>
        <p:cNvPr id="1" name=""/>
        <p:cNvGrpSpPr/>
        <p:nvPr/>
      </p:nvGrpSpPr>
      <p:grpSpPr>
        <a:xfrm>
          <a:off x="0" y="0"/>
          <a:ext cx="0" cy="0"/>
          <a:chOff x="0" y="0"/>
          <a:chExt cx="0" cy="0"/>
        </a:xfrm>
      </p:grpSpPr>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3" name="Rectangle 12"/>
          <p:cNvSpPr/>
          <p:nvPr userDrawn="1"/>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Tree>
    <p:extLst>
      <p:ext uri="{BB962C8B-B14F-4D97-AF65-F5344CB8AC3E}">
        <p14:creationId xmlns:p14="http://schemas.microsoft.com/office/powerpoint/2010/main" val="320560174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_Title with photo">
    <p:bg>
      <p:bgRef idx="1001">
        <a:schemeClr val="bg1"/>
      </p:bgRef>
    </p:bg>
    <p:spTree>
      <p:nvGrpSpPr>
        <p:cNvPr id="1" name=""/>
        <p:cNvGrpSpPr/>
        <p:nvPr/>
      </p:nvGrpSpPr>
      <p:grpSpPr>
        <a:xfrm>
          <a:off x="0" y="0"/>
          <a:ext cx="0" cy="0"/>
          <a:chOff x="0" y="0"/>
          <a:chExt cx="0" cy="0"/>
        </a:xfrm>
      </p:grpSpPr>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solidFill>
                <a:srgbClr val="FFFFFF"/>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
        <p:nvSpPr>
          <p:cNvPr id="2" name="Footer Placeholder 1"/>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12" name="Rectangle 11"/>
          <p:cNvSpPr/>
          <p:nvPr userDrawn="1"/>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lvl="0" algn="r"/>
            <a:endParaRPr lang="en-US" sz="1224" dirty="0" err="1">
              <a:solidFill>
                <a:schemeClr val="bg1"/>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Tree>
    <p:extLst>
      <p:ext uri="{BB962C8B-B14F-4D97-AF65-F5344CB8AC3E}">
        <p14:creationId xmlns:p14="http://schemas.microsoft.com/office/powerpoint/2010/main" val="87035645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p:nvGrpSpPr>
        <p:grpSpPr bwMode="black">
          <a:xfrm>
            <a:off x="468308" y="479425"/>
            <a:ext cx="1448129" cy="310896"/>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 name="Footer Placeholder 1"/>
          <p:cNvSpPr>
            <a:spLocks noGrp="1"/>
          </p:cNvSpPr>
          <p:nvPr>
            <p:ph type="ftr" sz="quarter" idx="13"/>
          </p:nvPr>
        </p:nvSpPr>
        <p:spPr/>
        <p:txBody>
          <a:bodyPr/>
          <a:lstStyle/>
          <a:p>
            <a:endParaRPr lang="en-US"/>
          </a:p>
        </p:txBody>
      </p:sp>
      <p:sp>
        <p:nvSpPr>
          <p:cNvPr id="3" name="Slide Number Placeholder 2"/>
          <p:cNvSpPr>
            <a:spLocks noGrp="1"/>
          </p:cNvSpPr>
          <p:nvPr>
            <p:ph type="sldNum" sz="quarter" idx="14"/>
          </p:nvPr>
        </p:nvSpPr>
        <p:spPr/>
        <p:txBody>
          <a:bodyPr/>
          <a:lstStyle/>
          <a:p>
            <a:fld id="{CF70A789-A4BF-46AC-BD1A-B99BD406E999}" type="slidenum">
              <a:rPr lang="en-US" smtClean="0"/>
              <a:t>‹#›</a:t>
            </a:fld>
            <a:endParaRPr lang="en-US"/>
          </a:p>
        </p:txBody>
      </p:sp>
      <p:grpSp>
        <p:nvGrpSpPr>
          <p:cNvPr id="11" name="Group 10"/>
          <p:cNvGrpSpPr>
            <a:grpSpLocks noChangeAspect="1"/>
          </p:cNvGrpSpPr>
          <p:nvPr userDrawn="1"/>
        </p:nvGrpSpPr>
        <p:grpSpPr bwMode="black">
          <a:xfrm>
            <a:off x="468308" y="479425"/>
            <a:ext cx="1448129" cy="310896"/>
            <a:chOff x="457200" y="1643393"/>
            <a:chExt cx="4492753" cy="964540"/>
          </a:xfrm>
        </p:grpSpPr>
        <p:pic>
          <p:nvPicPr>
            <p:cNvPr id="12" name="Picture 11"/>
            <p:cNvPicPr>
              <a:picLocks noChangeAspect="1"/>
            </p:cNvPicPr>
            <p:nvPr/>
          </p:nvPicPr>
          <p:blipFill>
            <a:blip r:embed="rId2"/>
            <a:stretch>
              <a:fillRect/>
            </a:stretch>
          </p:blipFill>
          <p:spPr bwMode="black">
            <a:xfrm>
              <a:off x="457200" y="1643393"/>
              <a:ext cx="964540" cy="964540"/>
            </a:xfrm>
            <a:prstGeom prst="rect">
              <a:avLst/>
            </a:prstGeom>
          </p:spPr>
        </p:pic>
        <p:sp>
          <p:nvSpPr>
            <p:cNvPr id="13"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192598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07697586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25165931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70309795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4846614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5814571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2263894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with photo">
    <p:bg>
      <p:bgRef idx="1001">
        <a:schemeClr val="bg1"/>
      </p:bgRef>
    </p:bg>
    <p:spTree>
      <p:nvGrpSpPr>
        <p:cNvPr id="1" name=""/>
        <p:cNvGrpSpPr/>
        <p:nvPr/>
      </p:nvGrpSpPr>
      <p:grpSpPr>
        <a:xfrm>
          <a:off x="0" y="0"/>
          <a:ext cx="0" cy="0"/>
          <a:chOff x="0" y="0"/>
          <a:chExt cx="0" cy="0"/>
        </a:xfrm>
      </p:grpSpPr>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userDrawn="1"/>
        </p:nvSpPr>
        <p:spPr>
          <a:xfrm>
            <a:off x="0" y="3954457"/>
            <a:ext cx="12435840" cy="3040068"/>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algn="r"/>
            <a:endParaRPr lang="en-US" sz="1224" dirty="0" err="1"/>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FFFFFF"/>
                    </a:gs>
                    <a:gs pos="100000">
                      <a:srgbClr val="FFFFFF"/>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FFFFFF"/>
                    </a:gs>
                    <a:gs pos="100000">
                      <a:srgbClr val="FFFFFF"/>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10389134" y="6045836"/>
            <a:ext cx="1772638" cy="651791"/>
          </a:xfrm>
          <a:prstGeom prst="rect">
            <a:avLst/>
          </a:prstGeom>
        </p:spPr>
      </p:pic>
    </p:spTree>
    <p:extLst>
      <p:ext uri="{BB962C8B-B14F-4D97-AF65-F5344CB8AC3E}">
        <p14:creationId xmlns:p14="http://schemas.microsoft.com/office/powerpoint/2010/main" val="3223571256"/>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10056812" cy="1181862"/>
          </a:xfrm>
          <a:noFill/>
        </p:spPr>
        <p:txBody>
          <a:bodyPr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42242602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10056812" cy="1181862"/>
          </a:xfrm>
          <a:noFill/>
        </p:spPr>
        <p:txBody>
          <a:bodyPr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0512900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87853964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Dar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0347598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2385048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8407631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2414422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042693923"/>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75432" y="3072531"/>
            <a:ext cx="5486399" cy="849463"/>
          </a:xfrm>
        </p:spPr>
        <p:txBody>
          <a:bodyPr anchor="ctr">
            <a:spAutoFit/>
          </a:bodyPr>
          <a:lstStyle>
            <a:lvl1pPr>
              <a:defRPr sz="48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050294536"/>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240571294"/>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with photo">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436475" cy="6994525"/>
          </a:xfrm>
          <a:prstGeom prst="rect">
            <a:avLst/>
          </a:prstGeom>
        </p:spPr>
      </p:pic>
      <p:sp>
        <p:nvSpPr>
          <p:cNvPr id="6" name="Rectangle 5"/>
          <p:cNvSpPr/>
          <p:nvPr userDrawn="1"/>
        </p:nvSpPr>
        <p:spPr>
          <a:xfrm>
            <a:off x="0" y="3954457"/>
            <a:ext cx="12435840" cy="3040068"/>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93260" rIns="93260" bIns="93260" numCol="1" spcCol="0" rtlCol="0" fromWordArt="0" anchor="b" anchorCtr="0" forceAA="0" compatLnSpc="1">
            <a:prstTxWarp prst="textNoShape">
              <a:avLst/>
            </a:prstTxWarp>
            <a:noAutofit/>
          </a:bodyPr>
          <a:lstStyle/>
          <a:p>
            <a:pPr lvl="0" algn="r"/>
            <a:endParaRPr lang="en-US" sz="1224" dirty="0" err="1">
              <a:solidFill>
                <a:schemeClr val="bg1"/>
              </a:solidFill>
            </a:endParaRPr>
          </a:p>
        </p:txBody>
      </p:sp>
      <p:sp>
        <p:nvSpPr>
          <p:cNvPr id="9" name="Title 1"/>
          <p:cNvSpPr>
            <a:spLocks noGrp="1"/>
          </p:cNvSpPr>
          <p:nvPr>
            <p:ph type="title" hasCustomPrompt="1"/>
          </p:nvPr>
        </p:nvSpPr>
        <p:spPr bwMode="ltGray">
          <a:xfrm>
            <a:off x="274702" y="4228774"/>
            <a:ext cx="11887200" cy="914400"/>
          </a:xfrm>
          <a:noFill/>
        </p:spPr>
        <p:txBody>
          <a:bodyPr vert="horz" lIns="146304" tIns="91440" rIns="146304" bIns="91440" rtlCol="0" anchor="b" anchorCtr="0">
            <a:noAutofit/>
          </a:bodyPr>
          <a:lstStyle>
            <a:lvl1pPr algn="l">
              <a:defRPr lang="en-US" sz="4800" b="0" spc="-102" baseline="0" dirty="0">
                <a:gradFill>
                  <a:gsLst>
                    <a:gs pos="1250">
                      <a:schemeClr val="accent1"/>
                    </a:gs>
                    <a:gs pos="100000">
                      <a:schemeClr val="accent1"/>
                    </a:gs>
                  </a:gsLst>
                  <a:lin ang="5400000" scaled="0"/>
                </a:gradFill>
                <a:latin typeface="+mj-lt"/>
                <a:cs typeface="Segoe UI Semibold" panose="020B0702040204020203" pitchFamily="34" charset="0"/>
              </a:defRPr>
            </a:lvl1pPr>
          </a:lstStyle>
          <a:p>
            <a:pPr lvl="0"/>
            <a:r>
              <a:rPr lang="en-US" dirty="0"/>
              <a:t>Presentation title</a:t>
            </a:r>
          </a:p>
        </p:txBody>
      </p:sp>
      <p:sp>
        <p:nvSpPr>
          <p:cNvPr id="5" name="Text Placeholder 4"/>
          <p:cNvSpPr>
            <a:spLocks noGrp="1"/>
          </p:cNvSpPr>
          <p:nvPr>
            <p:ph type="body" sz="quarter" idx="11" hasCustomPrompt="1"/>
          </p:nvPr>
        </p:nvSpPr>
        <p:spPr>
          <a:xfrm>
            <a:off x="274702" y="5143164"/>
            <a:ext cx="9143936" cy="640080"/>
          </a:xfrm>
        </p:spPr>
        <p:txBody>
          <a:bodyPr lIns="146304" tIns="91440" rIns="146304" bIns="91440">
            <a:noAutofit/>
          </a:bodyPr>
          <a:lstStyle>
            <a:lvl1pPr marL="0" indent="0">
              <a:buNone/>
              <a:defRPr sz="2400" spc="0" baseline="0">
                <a:gradFill>
                  <a:gsLst>
                    <a:gs pos="0">
                      <a:srgbClr val="505050"/>
                    </a:gs>
                    <a:gs pos="100000">
                      <a:srgbClr val="505050"/>
                    </a:gs>
                  </a:gsLst>
                  <a:lin ang="5400000" scaled="0"/>
                </a:gradFill>
                <a:latin typeface="+mn-lt"/>
              </a:defRPr>
            </a:lvl1pPr>
          </a:lstStyle>
          <a:p>
            <a:pPr lvl="0"/>
            <a:r>
              <a:rPr lang="en-US" dirty="0"/>
              <a:t>Click to edit Master text styles</a:t>
            </a:r>
          </a:p>
        </p:txBody>
      </p:sp>
      <p:sp>
        <p:nvSpPr>
          <p:cNvPr id="3" name="Text Placeholder 2"/>
          <p:cNvSpPr>
            <a:spLocks noGrp="1"/>
          </p:cNvSpPr>
          <p:nvPr>
            <p:ph type="body" sz="quarter" idx="12" hasCustomPrompt="1"/>
          </p:nvPr>
        </p:nvSpPr>
        <p:spPr>
          <a:xfrm>
            <a:off x="274638" y="5966115"/>
            <a:ext cx="9144000" cy="731520"/>
          </a:xfrm>
        </p:spPr>
        <p:txBody>
          <a:bodyPr anchor="b" anchorCtr="0">
            <a:noAutofit/>
          </a:bodyPr>
          <a:lstStyle>
            <a:lvl1pPr marL="0" indent="0">
              <a:lnSpc>
                <a:spcPct val="90000"/>
              </a:lnSpc>
              <a:spcBef>
                <a:spcPts val="400"/>
              </a:spcBef>
              <a:buNone/>
              <a:defRPr sz="1600">
                <a:gradFill>
                  <a:gsLst>
                    <a:gs pos="0">
                      <a:srgbClr val="505050"/>
                    </a:gs>
                    <a:gs pos="100000">
                      <a:srgbClr val="505050"/>
                    </a:gs>
                  </a:gsLst>
                  <a:lin ang="5400000" scaled="0"/>
                </a:gradFill>
                <a:latin typeface="+mn-lt"/>
              </a:defRPr>
            </a:lvl1pPr>
            <a:lvl2pPr marL="342900" indent="0">
              <a:buNone/>
              <a:defRPr sz="1600"/>
            </a:lvl2pPr>
            <a:lvl3pPr marL="571500" indent="0">
              <a:buNone/>
              <a:defRPr sz="1600"/>
            </a:lvl3pPr>
            <a:lvl4pPr marL="800100" indent="0">
              <a:buNone/>
              <a:defRPr sz="1600"/>
            </a:lvl4pPr>
            <a:lvl5pPr marL="974725" indent="0">
              <a:buNone/>
              <a:defRPr sz="1600"/>
            </a:lvl5pPr>
          </a:lstStyle>
          <a:p>
            <a:pPr lvl="0"/>
            <a:r>
              <a:rPr lang="en-US" dirty="0"/>
              <a:t>Speaker Name</a:t>
            </a:r>
          </a:p>
          <a:p>
            <a:pPr lvl="0"/>
            <a:r>
              <a:rPr lang="en-US" dirty="0"/>
              <a:t>Date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6331" y="6044805"/>
            <a:ext cx="1775441" cy="652822"/>
          </a:xfrm>
          <a:prstGeom prst="rect">
            <a:avLst/>
          </a:prstGeom>
        </p:spPr>
      </p:pic>
    </p:spTree>
    <p:extLst>
      <p:ext uri="{BB962C8B-B14F-4D97-AF65-F5344CB8AC3E}">
        <p14:creationId xmlns:p14="http://schemas.microsoft.com/office/powerpoint/2010/main" val="7744337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pos="4210">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left, image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27470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274702" y="1214438"/>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641285648"/>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mage left, content right">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3" name="Title 2"/>
          <p:cNvSpPr>
            <a:spLocks noGrp="1"/>
          </p:cNvSpPr>
          <p:nvPr>
            <p:ph type="title" hasCustomPrompt="1"/>
          </p:nvPr>
        </p:nvSpPr>
        <p:spPr>
          <a:xfrm>
            <a:off x="6675432" y="296897"/>
            <a:ext cx="5486400" cy="917575"/>
          </a:xfrm>
        </p:spPr>
        <p:txBody>
          <a:bodyPr/>
          <a:lstStyle/>
          <a:p>
            <a:r>
              <a:rPr lang="en-US" dirty="0"/>
              <a:t>Click to edit title</a:t>
            </a:r>
          </a:p>
        </p:txBody>
      </p:sp>
      <p:sp>
        <p:nvSpPr>
          <p:cNvPr id="6" name="Text Placeholder 5"/>
          <p:cNvSpPr>
            <a:spLocks noGrp="1"/>
          </p:cNvSpPr>
          <p:nvPr>
            <p:ph type="body" sz="quarter" idx="11"/>
          </p:nvPr>
        </p:nvSpPr>
        <p:spPr>
          <a:xfrm>
            <a:off x="6675432" y="1211263"/>
            <a:ext cx="5486400" cy="2092881"/>
          </a:xfrm>
        </p:spPr>
        <p:txBody>
          <a:bodyPr/>
          <a:lstStyle>
            <a:lvl1pPr marL="0" indent="0">
              <a:buNone/>
              <a:defRPr/>
            </a:lvl1pPr>
            <a:lvl2pPr marL="0" indent="0">
              <a:buNone/>
              <a:defRPr/>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p:txBody>
          <a:bodyPr/>
          <a:lstStyle/>
          <a:p>
            <a:endParaRPr lang="en-US"/>
          </a:p>
        </p:txBody>
      </p:sp>
      <p:sp>
        <p:nvSpPr>
          <p:cNvPr id="4" name="Slide Number Placeholder 3"/>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92392205"/>
      </p:ext>
    </p:extLst>
  </p:cSld>
  <p:clrMapOvr>
    <a:masterClrMapping/>
  </p:clrMapOvr>
  <p:transition>
    <p:fade/>
  </p:transition>
  <p:extLst mod="1">
    <p:ext uri="{DCECCB84-F9BA-43D5-87BE-67443E8EF086}">
      <p15:sldGuideLst xmlns:p15="http://schemas.microsoft.com/office/powerpoint/2012/main">
        <p15:guide id="1"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Use Case with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686800" cy="1788182"/>
          </a:xfrm>
        </p:spPr>
        <p:txBody>
          <a:bodyPr lIns="182880" tIns="146304" rIns="182880" bIns="146304"/>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1019019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Use Case with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7" y="1212850"/>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defRPr>
            </a:lvl1pPr>
            <a:lvl2pPr marL="0" indent="0">
              <a:buFontTx/>
              <a:buNone/>
              <a:defRPr sz="1800">
                <a:latin typeface="+mj-lt"/>
              </a:defRPr>
            </a:lvl2pPr>
            <a:lvl3pPr marL="169863" indent="-169863">
              <a:buFont typeface="Arial" panose="020B0604020202020204" pitchFamily="34" charset="0"/>
              <a:buChar char="•"/>
              <a:defRPr sz="1600"/>
            </a:lvl3pPr>
            <a:lvl4pPr marL="347663" indent="-177800">
              <a:buFont typeface="Arial" panose="020B0604020202020204" pitchFamily="34" charset="0"/>
              <a:buChar char="•"/>
              <a:defRPr sz="1400"/>
            </a:lvl4pPr>
            <a:lvl5pPr marL="514350" indent="-169863">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2"/>
          </p:nvPr>
        </p:nvSpPr>
        <p:spPr>
          <a:xfrm>
            <a:off x="4846652" y="1214438"/>
            <a:ext cx="4114800" cy="1732782"/>
          </a:xfrm>
        </p:spPr>
        <p:txBody>
          <a:bodyPr lIns="182880" tIns="146304" rIns="182880" bIns="146304">
            <a:spAutoFit/>
          </a:bodyPr>
          <a:lstStyle>
            <a:lvl1pPr marL="0" indent="0">
              <a:buNone/>
              <a:defRPr sz="2800">
                <a:gradFill>
                  <a:gsLst>
                    <a:gs pos="100000">
                      <a:schemeClr val="accent1"/>
                    </a:gs>
                    <a:gs pos="0">
                      <a:schemeClr val="accent1"/>
                    </a:gs>
                  </a:gsLst>
                  <a:lin ang="5400000" scaled="0"/>
                </a:gradFill>
                <a:latin typeface="+mj-lt"/>
              </a:defRPr>
            </a:lvl1pPr>
            <a:lvl2pPr marL="0" indent="0">
              <a:buNone/>
              <a:defRPr sz="1800">
                <a:latin typeface="+mj-lt"/>
              </a:defRPr>
            </a:lvl2pPr>
            <a:lvl3pPr marL="174625" indent="-174625">
              <a:defRPr sz="1600"/>
            </a:lvl3pPr>
            <a:lvl4pPr marL="342900" indent="-168275">
              <a:defRPr sz="1400"/>
            </a:lvl4pPr>
            <a:lvl5pPr marL="517525" indent="-17462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3"/>
          </p:nvPr>
        </p:nvSpPr>
        <p:spPr/>
        <p:txBody>
          <a:bodyPr/>
          <a:lstStyle/>
          <a:p>
            <a:endParaRPr lang="en-US"/>
          </a:p>
        </p:txBody>
      </p:sp>
      <p:sp>
        <p:nvSpPr>
          <p:cNvPr id="9" name="Slide Number Placeholder 8"/>
          <p:cNvSpPr>
            <a:spLocks noGrp="1"/>
          </p:cNvSpPr>
          <p:nvPr>
            <p:ph type="sldNum" sz="quarter" idx="14"/>
          </p:nvPr>
        </p:nvSpPr>
        <p:spPr/>
        <p:txBody>
          <a:bodyPr/>
          <a:lstStyle/>
          <a:p>
            <a:fld id="{CF70A789-A4BF-46AC-BD1A-B99BD406E999}" type="slidenum">
              <a:rPr lang="en-US" smtClean="0"/>
              <a:t>‹#›</a:t>
            </a:fld>
            <a:endParaRPr lang="en-US"/>
          </a:p>
        </p:txBody>
      </p:sp>
      <p:sp>
        <p:nvSpPr>
          <p:cNvPr id="10" name="Rectangle 9"/>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945130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Use Cas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702" y="296897"/>
            <a:ext cx="8686800" cy="917575"/>
          </a:xfrm>
        </p:spPr>
        <p:txBody>
          <a:bodyPr/>
          <a:lstStyle/>
          <a:p>
            <a:r>
              <a:rPr lang="en-US"/>
              <a:t>Click to edit Master title style</a:t>
            </a:r>
            <a:endParaRPr lang="en-US" dirty="0"/>
          </a:p>
        </p:txBody>
      </p:sp>
      <p:sp>
        <p:nvSpPr>
          <p:cNvPr id="3" name="Rectangle 2"/>
          <p:cNvSpPr/>
          <p:nvPr/>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7"/>
          <p:cNvSpPr>
            <a:spLocks noGrp="1"/>
          </p:cNvSpPr>
          <p:nvPr>
            <p:ph type="body" sz="quarter" idx="11"/>
          </p:nvPr>
        </p:nvSpPr>
        <p:spPr>
          <a:xfrm>
            <a:off x="9418638" y="4137025"/>
            <a:ext cx="2743200" cy="1458861"/>
          </a:xfrm>
        </p:spPr>
        <p:txBody>
          <a:bodyPr lIns="182880" tIns="146304" rIns="182880" bIns="146304"/>
          <a:lstStyle>
            <a:lvl1pPr marL="0" indent="0">
              <a:buNone/>
              <a:defRPr sz="1800">
                <a:gradFill>
                  <a:gsLst>
                    <a:gs pos="0">
                      <a:srgbClr val="FFFFFF"/>
                    </a:gs>
                    <a:gs pos="100000">
                      <a:srgbClr val="FFFFFF"/>
                    </a:gs>
                  </a:gsLst>
                  <a:lin ang="5400000" scaled="0"/>
                </a:gradFill>
              </a:defRPr>
            </a:lvl1pPr>
            <a:lvl2pPr marL="174625" indent="-174625">
              <a:defRPr sz="1600">
                <a:gradFill>
                  <a:gsLst>
                    <a:gs pos="0">
                      <a:srgbClr val="FFFFFF"/>
                    </a:gs>
                    <a:gs pos="100000">
                      <a:srgbClr val="FFFFFF"/>
                    </a:gs>
                  </a:gsLst>
                  <a:lin ang="5400000" scaled="0"/>
                </a:gradFill>
              </a:defRPr>
            </a:lvl2pPr>
            <a:lvl3pPr marL="342900" indent="-168275">
              <a:defRPr sz="1400">
                <a:gradFill>
                  <a:gsLst>
                    <a:gs pos="0">
                      <a:srgbClr val="FFFFFF"/>
                    </a:gs>
                    <a:gs pos="100000">
                      <a:srgbClr val="FFFFFF"/>
                    </a:gs>
                  </a:gsLst>
                  <a:lin ang="5400000" scaled="0"/>
                </a:gradFill>
              </a:defRPr>
            </a:lvl3pPr>
            <a:lvl4pPr marL="517525" indent="-174625">
              <a:tabLst/>
              <a:defRPr sz="1200">
                <a:gradFill>
                  <a:gsLst>
                    <a:gs pos="0">
                      <a:srgbClr val="FFFFFF"/>
                    </a:gs>
                    <a:gs pos="100000">
                      <a:srgbClr val="FFFFFF"/>
                    </a:gs>
                  </a:gsLst>
                  <a:lin ang="5400000" scaled="0"/>
                </a:gradFill>
              </a:defRPr>
            </a:lvl4pPr>
            <a:lvl5pPr marL="685800" indent="-168275">
              <a:defRPr sz="1200">
                <a:gradFill>
                  <a:gsLst>
                    <a:gs pos="0">
                      <a:srgbClr val="FFFFFF"/>
                    </a:gs>
                    <a:gs pos="100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CF70A789-A4BF-46AC-BD1A-B99BD406E999}" type="slidenum">
              <a:rPr lang="en-US" smtClean="0"/>
              <a:t>‹#›</a:t>
            </a:fld>
            <a:endParaRPr lang="en-US"/>
          </a:p>
        </p:txBody>
      </p:sp>
      <p:sp>
        <p:nvSpPr>
          <p:cNvPr id="9" name="Rectangle 8"/>
          <p:cNvSpPr/>
          <p:nvPr userDrawn="1"/>
        </p:nvSpPr>
        <p:spPr bwMode="auto">
          <a:xfrm>
            <a:off x="9235723" y="0"/>
            <a:ext cx="3200400" cy="6994525"/>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9235723" y="3954463"/>
            <a:ext cx="3200400" cy="3040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lvl="0"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2945478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70049334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Dark">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0673463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2864255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7889737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9881267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68308" y="479425"/>
            <a:ext cx="1448129" cy="310896"/>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110634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A789-A4BF-46AC-BD1A-B99BD406E999}" type="slidenum">
              <a:rPr lang="en-US" smtClean="0"/>
              <a:t>‹#›</a:t>
            </a:fld>
            <a:endParaRPr lang="en-US"/>
          </a:p>
        </p:txBody>
      </p:sp>
      <p:sp>
        <p:nvSpPr>
          <p:cNvPr id="7" name="Rectangle 6"/>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6665981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Copyright Microsoft Corporation. All rights reserved. </a:t>
            </a:r>
          </a:p>
        </p:txBody>
      </p:sp>
      <p:grpSp>
        <p:nvGrpSpPr>
          <p:cNvPr id="5" name="Group 4"/>
          <p:cNvGrpSpPr>
            <a:grpSpLocks noChangeAspect="1"/>
          </p:cNvGrpSpPr>
          <p:nvPr/>
        </p:nvGrpSpPr>
        <p:grpSpPr bwMode="black">
          <a:xfrm>
            <a:off x="468308" y="479425"/>
            <a:ext cx="1448129" cy="310896"/>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
        <p:nvSpPr>
          <p:cNvPr id="8"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grpSp>
        <p:nvGrpSpPr>
          <p:cNvPr id="9" name="Group 8"/>
          <p:cNvGrpSpPr>
            <a:grpSpLocks noChangeAspect="1"/>
          </p:cNvGrpSpPr>
          <p:nvPr userDrawn="1"/>
        </p:nvGrpSpPr>
        <p:grpSpPr bwMode="black">
          <a:xfrm>
            <a:off x="468308" y="479425"/>
            <a:ext cx="1448129" cy="310896"/>
            <a:chOff x="457200" y="1643393"/>
            <a:chExt cx="4492753" cy="964540"/>
          </a:xfrm>
        </p:grpSpPr>
        <p:pic>
          <p:nvPicPr>
            <p:cNvPr id="10" name="Picture 9"/>
            <p:cNvPicPr>
              <a:picLocks noChangeAspect="1"/>
            </p:cNvPicPr>
            <p:nvPr/>
          </p:nvPicPr>
          <p:blipFill>
            <a:blip r:embed="rId2"/>
            <a:stretch>
              <a:fillRect/>
            </a:stretch>
          </p:blipFill>
          <p:spPr bwMode="black">
            <a:xfrm>
              <a:off x="457200" y="1643393"/>
              <a:ext cx="964540" cy="964540"/>
            </a:xfrm>
            <a:prstGeom prst="rect">
              <a:avLst/>
            </a:prstGeom>
          </p:spPr>
        </p:pic>
        <p:sp>
          <p:nvSpPr>
            <p:cNvPr id="11"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533636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2" name="Footer Placeholder 1"/>
          <p:cNvSpPr>
            <a:spLocks noGrp="1"/>
          </p:cNvSpPr>
          <p:nvPr>
            <p:ph type="ftr" sz="quarter" idx="12"/>
          </p:nvPr>
        </p:nvSpPr>
        <p:spPr/>
        <p:txBody>
          <a:bodyPr/>
          <a:lstStyle/>
          <a:p>
            <a:endParaRPr lang="en-US"/>
          </a:p>
        </p:txBody>
      </p:sp>
      <p:sp>
        <p:nvSpPr>
          <p:cNvPr id="5" name="Slide Number Placeholder 4"/>
          <p:cNvSpPr>
            <a:spLocks noGrp="1"/>
          </p:cNvSpPr>
          <p:nvPr>
            <p:ph type="sldNum" sz="quarter" idx="13"/>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16085231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Punchy Slide Orange">
    <p:bg>
      <p:bgPr>
        <a:solidFill>
          <a:srgbClr val="DC3C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97" y="2526758"/>
            <a:ext cx="10972680" cy="1427699"/>
          </a:xfrm>
          <a:prstGeom prst="rect">
            <a:avLst/>
          </a:prstGeom>
        </p:spPr>
        <p:txBody>
          <a:bodyPr anchor="b" anchorCtr="0">
            <a:spAutoFit/>
          </a:bodyPr>
          <a:lstStyle>
            <a:lvl1pPr>
              <a:defRPr sz="8800" spc="-306" baseline="0">
                <a:gradFill>
                  <a:gsLst>
                    <a:gs pos="100000">
                      <a:schemeClr val="tx1"/>
                    </a:gs>
                    <a:gs pos="0">
                      <a:schemeClr val="tx1"/>
                    </a:gs>
                  </a:gsLst>
                  <a:lin ang="5400000" scaled="0"/>
                </a:gradFill>
              </a:defRPr>
            </a:lvl1pPr>
          </a:lstStyle>
          <a:p>
            <a:r>
              <a:rPr lang="en-US" dirty="0"/>
              <a:t>Click to edit title style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747" y="6277003"/>
            <a:ext cx="1215025" cy="420624"/>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CF70A789-A4BF-46AC-BD1A-B99BD406E999}" type="slidenum">
              <a:rPr lang="en-US" smtClean="0"/>
              <a:t>‹#›</a:t>
            </a:fld>
            <a:endParaRPr lang="en-US"/>
          </a:p>
        </p:txBody>
      </p:sp>
    </p:spTree>
    <p:extLst>
      <p:ext uri="{BB962C8B-B14F-4D97-AF65-F5344CB8AC3E}">
        <p14:creationId xmlns:p14="http://schemas.microsoft.com/office/powerpoint/2010/main" val="32634115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1392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2826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1.emf"/><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theme" Target="../theme/theme2.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7"/>
            <a:ext cx="11887200"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702" y="1212851"/>
            <a:ext cx="1188720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8"/>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2730857048"/>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7"/>
            <a:ext cx="11887200"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702" y="1212851"/>
            <a:ext cx="11887200"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39"/>
          <a:stretch>
            <a:fillRect/>
          </a:stretch>
        </p:blipFill>
        <p:spPr>
          <a:xfrm rot="5400000">
            <a:off x="9371795" y="3072299"/>
            <a:ext cx="6995160" cy="849926"/>
          </a:xfrm>
          <a:prstGeom prst="rect">
            <a:avLst/>
          </a:prstGeom>
        </p:spPr>
      </p:pic>
      <p:sp>
        <p:nvSpPr>
          <p:cNvPr id="3" name="Footer Placeholder 2"/>
          <p:cNvSpPr>
            <a:spLocks noGrp="1"/>
          </p:cNvSpPr>
          <p:nvPr>
            <p:ph type="ftr" sz="quarter" idx="3"/>
          </p:nvPr>
        </p:nvSpPr>
        <p:spPr>
          <a:xfrm>
            <a:off x="4119563" y="6483350"/>
            <a:ext cx="4197350" cy="371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83638" y="6483350"/>
            <a:ext cx="2797175" cy="37147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A789-A4BF-46AC-BD1A-B99BD406E999}" type="slidenum">
              <a:rPr lang="en-US" smtClean="0"/>
              <a:t>‹#›</a:t>
            </a:fld>
            <a:endParaRPr lang="en-US"/>
          </a:p>
        </p:txBody>
      </p:sp>
      <p:pic>
        <p:nvPicPr>
          <p:cNvPr id="7" name="Picture 6"/>
          <p:cNvPicPr>
            <a:picLocks noChangeAspect="1"/>
          </p:cNvPicPr>
          <p:nvPr userDrawn="1"/>
        </p:nvPicPr>
        <p:blipFill>
          <a:blip r:embed="rId39"/>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1099935368"/>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 id="2147484244" r:id="rId24"/>
    <p:sldLayoutId id="2147484245" r:id="rId25"/>
    <p:sldLayoutId id="2147484246" r:id="rId26"/>
    <p:sldLayoutId id="2147484247" r:id="rId27"/>
    <p:sldLayoutId id="2147484248" r:id="rId28"/>
    <p:sldLayoutId id="2147484249" r:id="rId29"/>
    <p:sldLayoutId id="2147484250" r:id="rId30"/>
    <p:sldLayoutId id="2147484251" r:id="rId31"/>
    <p:sldLayoutId id="2147484252" r:id="rId32"/>
    <p:sldLayoutId id="2147484253" r:id="rId33"/>
    <p:sldLayoutId id="2147484254" r:id="rId34"/>
    <p:sldLayoutId id="2147484255" r:id="rId35"/>
    <p:sldLayoutId id="2147484256" r:id="rId36"/>
    <p:sldLayoutId id="2147484257" r:id="rId37"/>
  </p:sldLayoutIdLst>
  <p:transition>
    <p:fade/>
  </p:transition>
  <p:hf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5.xml"/><Relationship Id="rId5" Type="http://schemas.microsoft.com/office/2007/relationships/hdphoto" Target="../media/hdphoto1.wdp"/><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hyperlink" Target="https://view.officeapps.live.com/op/view.aspx?src=https://fto365dev.blob.core.windows.net:443/media/Default/Resources/LocalizedResources/en-us/Adoption/Sample_User_Satisfaction_Surveys.xlsx"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hyperlink" Target="http://aka.ms/ProductivityLibrary" TargetMode="External"/><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8.xml"/><Relationship Id="rId6" Type="http://schemas.openxmlformats.org/officeDocument/2006/relationships/image" Target="../media/image27.png"/><Relationship Id="rId5" Type="http://schemas.openxmlformats.org/officeDocument/2006/relationships/hyperlink" Target="http://aka.ms/DriveAdoption"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629" r="22073"/>
          <a:stretch/>
        </p:blipFill>
        <p:spPr>
          <a:xfrm flipH="1">
            <a:off x="6218238" y="-1"/>
            <a:ext cx="6218237" cy="6994525"/>
          </a:xfrm>
          <a:prstGeom prst="rect">
            <a:avLst/>
          </a:prstGeom>
        </p:spPr>
      </p:pic>
      <p:sp>
        <p:nvSpPr>
          <p:cNvPr id="149" name="Freeform 27"/>
          <p:cNvSpPr>
            <a:spLocks noChangeAspect="1" noEditPoints="1"/>
          </p:cNvSpPr>
          <p:nvPr/>
        </p:nvSpPr>
        <p:spPr bwMode="auto">
          <a:xfrm>
            <a:off x="11155933" y="6429833"/>
            <a:ext cx="914400" cy="176355"/>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sz="1836">
              <a:solidFill>
                <a:srgbClr val="FFFFFF"/>
              </a:solidFill>
            </a:endParaRPr>
          </a:p>
        </p:txBody>
      </p:sp>
      <p:pic>
        <p:nvPicPr>
          <p:cNvPr id="151" name="Picture 150"/>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00684" y="6185564"/>
            <a:ext cx="1215025" cy="420624"/>
          </a:xfrm>
          <a:prstGeom prst="rect">
            <a:avLst/>
          </a:prstGeom>
        </p:spPr>
      </p:pic>
      <p:sp>
        <p:nvSpPr>
          <p:cNvPr id="152" name="Title 1"/>
          <p:cNvSpPr txBox="1">
            <a:spLocks/>
          </p:cNvSpPr>
          <p:nvPr/>
        </p:nvSpPr>
        <p:spPr>
          <a:xfrm>
            <a:off x="274701" y="1983001"/>
            <a:ext cx="6861123" cy="1514261"/>
          </a:xfrm>
          <a:prstGeom prst="rect">
            <a:avLst/>
          </a:prstGeom>
        </p:spPr>
        <p:txBody>
          <a:bodyPr vert="horz" wrap="square" lIns="146304" tIns="91440" rIns="146304" bIns="91440" rtlCol="0" anchor="b">
            <a:spAutoFit/>
          </a:bodyPr>
          <a:lstStyle>
            <a:lvl1pPr algn="l" defTabSz="932559" rtl="0" eaLnBrk="1" latinLnBrk="0" hangingPunct="1">
              <a:lnSpc>
                <a:spcPct val="90000"/>
              </a:lnSpc>
              <a:spcBef>
                <a:spcPct val="0"/>
              </a:spcBef>
              <a:buNone/>
              <a:defRPr lang="en-US" sz="44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fontAlgn="base">
              <a:spcAft>
                <a:spcPct val="0"/>
              </a:spcAft>
            </a:pPr>
            <a:r>
              <a:rPr lang="en-US" sz="4800" dirty="0">
                <a:gradFill>
                  <a:gsLst>
                    <a:gs pos="17593">
                      <a:schemeClr val="accent4"/>
                    </a:gs>
                    <a:gs pos="39000">
                      <a:schemeClr val="accent4"/>
                    </a:gs>
                  </a:gsLst>
                  <a:lin ang="5400000" scaled="0"/>
                </a:gradFill>
              </a:rPr>
              <a:t>Measure and share success guide</a:t>
            </a:r>
            <a:endParaRPr sz="1400" b="1" spc="0" dirty="0">
              <a:gradFill>
                <a:gsLst>
                  <a:gs pos="17593">
                    <a:schemeClr val="accent4"/>
                  </a:gs>
                  <a:gs pos="39000">
                    <a:schemeClr val="accent4"/>
                  </a:gs>
                </a:gsLst>
                <a:lin ang="5400000" scaled="0"/>
              </a:gradFill>
              <a:latin typeface="Segoe UI"/>
              <a:ea typeface="Segoe UI" pitchFamily="34" charset="0"/>
              <a:cs typeface="Segoe UI" pitchFamily="34" charset="0"/>
            </a:endParaRPr>
          </a:p>
        </p:txBody>
      </p:sp>
      <p:sp>
        <p:nvSpPr>
          <p:cNvPr id="153" name="Rectangle 152"/>
          <p:cNvSpPr/>
          <p:nvPr/>
        </p:nvSpPr>
        <p:spPr>
          <a:xfrm>
            <a:off x="274638" y="4245061"/>
            <a:ext cx="5683688" cy="627864"/>
          </a:xfrm>
          <a:prstGeom prst="rect">
            <a:avLst/>
          </a:prstGeom>
        </p:spPr>
        <p:txBody>
          <a:bodyPr wrap="square" lIns="146304" tIns="91440" rIns="146304" bIns="91440" anchor="ctr" anchorCtr="0">
            <a:spAutoFit/>
          </a:bodyPr>
          <a:lstStyle/>
          <a:p>
            <a:pPr defTabSz="932472" fontAlgn="base">
              <a:lnSpc>
                <a:spcPct val="120000"/>
              </a:lnSpc>
              <a:spcBef>
                <a:spcPct val="0"/>
              </a:spcBef>
              <a:spcAft>
                <a:spcPct val="0"/>
              </a:spcAft>
            </a:pPr>
            <a:r>
              <a:rPr lang="en-US" sz="2400" dirty="0">
                <a:gradFill>
                  <a:gsLst>
                    <a:gs pos="17593">
                      <a:schemeClr val="accent4"/>
                    </a:gs>
                    <a:gs pos="39000">
                      <a:schemeClr val="accent4"/>
                    </a:gs>
                  </a:gsLst>
                  <a:lin ang="5400000" scaled="0"/>
                </a:gradFill>
                <a:latin typeface="Segoe UI Semilight" panose="020B0402040204020203" pitchFamily="34" charset="0"/>
                <a:ea typeface="Segoe UI" pitchFamily="34" charset="0"/>
                <a:cs typeface="Segoe UI Semilight" panose="020B0402040204020203" pitchFamily="34" charset="0"/>
              </a:rPr>
              <a:t>Office 365 Adoption</a:t>
            </a:r>
          </a:p>
        </p:txBody>
      </p:sp>
      <p:sp>
        <p:nvSpPr>
          <p:cNvPr id="3" name="Slide Number Placeholder 2"/>
          <p:cNvSpPr>
            <a:spLocks noGrp="1"/>
          </p:cNvSpPr>
          <p:nvPr>
            <p:ph type="sldNum" sz="quarter" idx="11"/>
          </p:nvPr>
        </p:nvSpPr>
        <p:spPr/>
        <p:txBody>
          <a:bodyPr/>
          <a:lstStyle/>
          <a:p>
            <a:fld id="{CF70A789-A4BF-46AC-BD1A-B99BD406E999}" type="slidenum">
              <a:rPr lang="en-US" smtClean="0"/>
              <a:t>1</a:t>
            </a:fld>
            <a:endParaRPr lang="en-US"/>
          </a:p>
        </p:txBody>
      </p:sp>
    </p:spTree>
    <p:extLst>
      <p:ext uri="{BB962C8B-B14F-4D97-AF65-F5344CB8AC3E}">
        <p14:creationId xmlns:p14="http://schemas.microsoft.com/office/powerpoint/2010/main" val="179677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0" y="1362021"/>
            <a:ext cx="12433300" cy="511446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Assess user satisfaction through surveys</a:t>
            </a:r>
          </a:p>
        </p:txBody>
      </p:sp>
      <p:grpSp>
        <p:nvGrpSpPr>
          <p:cNvPr id="33" name="Group 32"/>
          <p:cNvGrpSpPr/>
          <p:nvPr/>
        </p:nvGrpSpPr>
        <p:grpSpPr>
          <a:xfrm>
            <a:off x="427037" y="3160589"/>
            <a:ext cx="11585516" cy="2844896"/>
            <a:chOff x="427037" y="1120120"/>
            <a:chExt cx="4504228" cy="450542"/>
          </a:xfrm>
        </p:grpSpPr>
        <p:cxnSp>
          <p:nvCxnSpPr>
            <p:cNvPr id="36" name="Straight Connector 35"/>
            <p:cNvCxnSpPr/>
            <p:nvPr/>
          </p:nvCxnSpPr>
          <p:spPr>
            <a:xfrm>
              <a:off x="427037" y="112012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7037" y="1570662"/>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00545" y="2202670"/>
            <a:ext cx="12018740" cy="4007630"/>
            <a:chOff x="200545" y="2202670"/>
            <a:chExt cx="12018740" cy="794685"/>
          </a:xfrm>
        </p:grpSpPr>
        <p:sp>
          <p:nvSpPr>
            <p:cNvPr id="41" name="Rectangle 40"/>
            <p:cNvSpPr/>
            <p:nvPr/>
          </p:nvSpPr>
          <p:spPr bwMode="auto">
            <a:xfrm>
              <a:off x="200545"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101878"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2003211"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 name="Title 1"/>
          <p:cNvSpPr txBox="1">
            <a:spLocks/>
          </p:cNvSpPr>
          <p:nvPr/>
        </p:nvSpPr>
        <p:spPr>
          <a:xfrm>
            <a:off x="301855" y="2710752"/>
            <a:ext cx="9248545" cy="366517"/>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6529" lvl="1" defTabSz="932190" fontAlgn="base">
              <a:lnSpc>
                <a:spcPct val="110000"/>
              </a:lnSpc>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Here are some suggestions for surveying end users during your launch:</a:t>
            </a:r>
          </a:p>
        </p:txBody>
      </p:sp>
      <p:sp>
        <p:nvSpPr>
          <p:cNvPr id="12" name="Rectangle 11"/>
          <p:cNvSpPr/>
          <p:nvPr/>
        </p:nvSpPr>
        <p:spPr>
          <a:xfrm>
            <a:off x="338137" y="3683410"/>
            <a:ext cx="5886629" cy="2226763"/>
          </a:xfrm>
          <a:prstGeom prst="rect">
            <a:avLst/>
          </a:prstGeom>
        </p:spPr>
        <p:txBody>
          <a:bodyPr wrap="square">
            <a:spAutoFit/>
          </a:bodyPr>
          <a:lstStyle/>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Circulate a baseline survey shortly before champions participating in </a:t>
            </a:r>
            <a:br>
              <a:rPr lang="en-US" sz="1300" dirty="0">
                <a:gradFill>
                  <a:gsLst>
                    <a:gs pos="13889">
                      <a:srgbClr val="505050"/>
                    </a:gs>
                    <a:gs pos="28704">
                      <a:srgbClr val="505050"/>
                    </a:gs>
                  </a:gsLst>
                  <a:lin ang="5400000" scaled="0"/>
                </a:gradFill>
                <a:ea typeface="Segoe UI" pitchFamily="34" charset="0"/>
                <a:cs typeface="Segoe UI" pitchFamily="34" charset="0"/>
              </a:rPr>
            </a:br>
            <a:r>
              <a:rPr lang="en-US" sz="1300" dirty="0">
                <a:gradFill>
                  <a:gsLst>
                    <a:gs pos="13889">
                      <a:srgbClr val="505050"/>
                    </a:gs>
                    <a:gs pos="28704">
                      <a:srgbClr val="505050"/>
                    </a:gs>
                  </a:gsLst>
                  <a:lin ang="5400000" scaled="0"/>
                </a:gradFill>
                <a:ea typeface="Segoe UI" pitchFamily="34" charset="0"/>
                <a:cs typeface="Segoe UI" pitchFamily="34" charset="0"/>
              </a:rPr>
              <a:t>your pilot receive activated accounts and devices, to gather data about their knowledge of Office 365.</a:t>
            </a:r>
          </a:p>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Release a survey halfway through your pilot to gather data about champions’ experiences with Office 365, and use the results to make </a:t>
            </a:r>
            <a:br>
              <a:rPr lang="en-US" sz="1300" dirty="0">
                <a:gradFill>
                  <a:gsLst>
                    <a:gs pos="13889">
                      <a:srgbClr val="505050"/>
                    </a:gs>
                    <a:gs pos="28704">
                      <a:srgbClr val="505050"/>
                    </a:gs>
                  </a:gsLst>
                  <a:lin ang="5400000" scaled="0"/>
                </a:gradFill>
                <a:ea typeface="Segoe UI" pitchFamily="34" charset="0"/>
                <a:cs typeface="Segoe UI" pitchFamily="34" charset="0"/>
              </a:rPr>
            </a:br>
            <a:r>
              <a:rPr lang="en-US" sz="1300" dirty="0">
                <a:gradFill>
                  <a:gsLst>
                    <a:gs pos="13889">
                      <a:srgbClr val="505050"/>
                    </a:gs>
                    <a:gs pos="28704">
                      <a:srgbClr val="505050"/>
                    </a:gs>
                  </a:gsLst>
                  <a:lin ang="5400000" scaled="0"/>
                </a:gradFill>
                <a:ea typeface="Segoe UI" pitchFamily="34" charset="0"/>
                <a:cs typeface="Segoe UI" pitchFamily="34" charset="0"/>
              </a:rPr>
              <a:t>any adjustments prior to a general rollout.</a:t>
            </a:r>
          </a:p>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Use a final survey immediately after the champions pilot period to determine whether you need to make further adjustments to your </a:t>
            </a:r>
            <a:br>
              <a:rPr lang="en-US" sz="1300" dirty="0">
                <a:gradFill>
                  <a:gsLst>
                    <a:gs pos="13889">
                      <a:srgbClr val="505050"/>
                    </a:gs>
                    <a:gs pos="28704">
                      <a:srgbClr val="505050"/>
                    </a:gs>
                  </a:gsLst>
                  <a:lin ang="5400000" scaled="0"/>
                </a:gradFill>
                <a:ea typeface="Segoe UI" pitchFamily="34" charset="0"/>
                <a:cs typeface="Segoe UI" pitchFamily="34" charset="0"/>
              </a:rPr>
            </a:br>
            <a:r>
              <a:rPr lang="en-US" sz="1300" dirty="0">
                <a:gradFill>
                  <a:gsLst>
                    <a:gs pos="13889">
                      <a:srgbClr val="505050"/>
                    </a:gs>
                    <a:gs pos="28704">
                      <a:srgbClr val="505050"/>
                    </a:gs>
                  </a:gsLst>
                  <a:lin ang="5400000" scaled="0"/>
                </a:gradFill>
                <a:ea typeface="Segoe UI" pitchFamily="34" charset="0"/>
                <a:cs typeface="Segoe UI" pitchFamily="34" charset="0"/>
              </a:rPr>
              <a:t>general training and awareness materials.</a:t>
            </a:r>
          </a:p>
        </p:txBody>
      </p:sp>
      <p:sp>
        <p:nvSpPr>
          <p:cNvPr id="27" name="Rectangle 26"/>
          <p:cNvSpPr/>
          <p:nvPr/>
        </p:nvSpPr>
        <p:spPr>
          <a:xfrm>
            <a:off x="6224765" y="3683410"/>
            <a:ext cx="5994519" cy="2226763"/>
          </a:xfrm>
          <a:prstGeom prst="rect">
            <a:avLst/>
          </a:prstGeom>
        </p:spPr>
        <p:txBody>
          <a:bodyPr wrap="square">
            <a:spAutoFit/>
          </a:bodyPr>
          <a:lstStyle/>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Circulate a baseline survey shortly before users receive activated accounts and devices, to gather data about their knowledge of Office 365.</a:t>
            </a:r>
          </a:p>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Release a survey halfway through your launch to gather data about users’ experiences with Office 365 and use the results to make any necessary adjustments.</a:t>
            </a:r>
          </a:p>
          <a:p>
            <a:pPr marL="285750" lvl="1" indent="-285750" defTabSz="932472" fontAlgn="base">
              <a:lnSpc>
                <a:spcPct val="110000"/>
              </a:lnSpc>
              <a:spcBef>
                <a:spcPct val="0"/>
              </a:spcBef>
              <a:spcAft>
                <a:spcPts val="600"/>
              </a:spcAft>
              <a:buClr>
                <a:srgbClr val="DC3C00"/>
              </a:buClr>
              <a:buFont typeface="Segoe UI Symbol" panose="020B0502040204020203" pitchFamily="34" charset="0"/>
              <a:buChar char=""/>
            </a:pPr>
            <a:r>
              <a:rPr lang="en-US" sz="1300" dirty="0">
                <a:gradFill>
                  <a:gsLst>
                    <a:gs pos="13889">
                      <a:srgbClr val="505050"/>
                    </a:gs>
                    <a:gs pos="28704">
                      <a:srgbClr val="505050"/>
                    </a:gs>
                  </a:gsLst>
                  <a:lin ang="5400000" scaled="0"/>
                </a:gradFill>
                <a:ea typeface="Segoe UI" pitchFamily="34" charset="0"/>
                <a:cs typeface="Segoe UI" pitchFamily="34" charset="0"/>
              </a:rPr>
              <a:t>After your organization-wide rollout, use a final survey to assess user satisfaction with the rollout process. You can release this survey 90 days after launch, and then in quarterly increments to help measure user adoption from a satisfaction and productivity standpoint.</a:t>
            </a:r>
          </a:p>
        </p:txBody>
      </p:sp>
      <p:sp>
        <p:nvSpPr>
          <p:cNvPr id="19" name="Rectangle 18"/>
          <p:cNvSpPr/>
          <p:nvPr/>
        </p:nvSpPr>
        <p:spPr>
          <a:xfrm>
            <a:off x="344054" y="1697476"/>
            <a:ext cx="11006117" cy="854080"/>
          </a:xfrm>
          <a:prstGeom prst="rect">
            <a:avLst/>
          </a:prstGeom>
        </p:spPr>
        <p:txBody>
          <a:bodyPr wrap="square">
            <a:spAutoFit/>
          </a:bodyPr>
          <a:lstStyle/>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At any point throughout your rollout, you’re encouraged to distribute </a:t>
            </a:r>
            <a:r>
              <a:rPr lang="en-US" sz="1500" dirty="0">
                <a:gradFill>
                  <a:gsLst>
                    <a:gs pos="13889">
                      <a:srgbClr val="505050"/>
                    </a:gs>
                    <a:gs pos="28704">
                      <a:srgbClr val="505050"/>
                    </a:gs>
                  </a:gsLst>
                  <a:lin ang="5400000" scaled="0"/>
                </a:gradFill>
                <a:ea typeface="Segoe UI" pitchFamily="34" charset="0"/>
                <a:cs typeface="Segoe UI" pitchFamily="34" charset="0"/>
                <a:hlinkClick r:id="rId3"/>
              </a:rPr>
              <a:t>satisfaction surveys</a:t>
            </a:r>
            <a:r>
              <a:rPr lang="en-US" sz="1500" dirty="0">
                <a:gradFill>
                  <a:gsLst>
                    <a:gs pos="13889">
                      <a:srgbClr val="505050"/>
                    </a:gs>
                    <a:gs pos="28704">
                      <a:srgbClr val="505050"/>
                    </a:gs>
                  </a:gsLst>
                  <a:lin ang="5400000" scaled="0"/>
                </a:gradFill>
                <a:ea typeface="Segoe UI" pitchFamily="34" charset="0"/>
                <a:cs typeface="Segoe UI" pitchFamily="34" charset="0"/>
              </a:rPr>
              <a:t> to gather data about your users’ knowledge of and sentiment towards the new Office 365 workflows. The results will help you determine how successful the rollout has been and start thinking about how you can put this feedback into actionable next steps.</a:t>
            </a:r>
          </a:p>
        </p:txBody>
      </p:sp>
      <p:sp>
        <p:nvSpPr>
          <p:cNvPr id="22" name="Title 1"/>
          <p:cNvSpPr txBox="1">
            <a:spLocks/>
          </p:cNvSpPr>
          <p:nvPr/>
        </p:nvSpPr>
        <p:spPr>
          <a:xfrm>
            <a:off x="427037" y="3322273"/>
            <a:ext cx="3094607" cy="328417"/>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fontAlgn="base">
              <a:lnSpc>
                <a:spcPct val="110000"/>
              </a:lnSpc>
              <a:spcAft>
                <a:spcPct val="0"/>
              </a:spcAft>
            </a:pPr>
            <a:r>
              <a:rPr sz="1500" b="1" spc="0" dirty="0">
                <a:gradFill>
                  <a:gsLst>
                    <a:gs pos="28704">
                      <a:srgbClr val="DC3C00"/>
                    </a:gs>
                    <a:gs pos="41000">
                      <a:srgbClr val="DC3C00"/>
                    </a:gs>
                  </a:gsLst>
                  <a:lin ang="5400000" scaled="0"/>
                </a:gradFill>
                <a:latin typeface="Segoe UI"/>
                <a:ea typeface="Segoe UI" pitchFamily="34" charset="0"/>
                <a:cs typeface="Segoe UI" pitchFamily="34" charset="0"/>
              </a:rPr>
              <a:t>Early adopters program</a:t>
            </a:r>
          </a:p>
        </p:txBody>
      </p:sp>
      <p:sp>
        <p:nvSpPr>
          <p:cNvPr id="23" name="Title 1"/>
          <p:cNvSpPr txBox="1">
            <a:spLocks/>
          </p:cNvSpPr>
          <p:nvPr/>
        </p:nvSpPr>
        <p:spPr>
          <a:xfrm>
            <a:off x="6303438" y="3322273"/>
            <a:ext cx="3094607" cy="328417"/>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fontAlgn="base">
              <a:lnSpc>
                <a:spcPct val="110000"/>
              </a:lnSpc>
              <a:spcAft>
                <a:spcPct val="0"/>
              </a:spcAft>
            </a:pPr>
            <a:r>
              <a:rPr sz="1500" b="1" spc="0" dirty="0">
                <a:gradFill>
                  <a:gsLst>
                    <a:gs pos="28704">
                      <a:srgbClr val="DC3C00"/>
                    </a:gs>
                    <a:gs pos="41000">
                      <a:srgbClr val="DC3C00"/>
                    </a:gs>
                  </a:gsLst>
                  <a:lin ang="5400000" scaled="0"/>
                </a:gradFill>
                <a:latin typeface="Segoe UI"/>
                <a:ea typeface="Segoe UI" pitchFamily="34" charset="0"/>
                <a:cs typeface="Segoe UI" pitchFamily="34" charset="0"/>
              </a:rPr>
              <a:t>Full launch</a:t>
            </a:r>
          </a:p>
        </p:txBody>
      </p:sp>
      <p:sp>
        <p:nvSpPr>
          <p:cNvPr id="3" name="Slide Number Placeholder 2"/>
          <p:cNvSpPr>
            <a:spLocks noGrp="1"/>
          </p:cNvSpPr>
          <p:nvPr>
            <p:ph type="sldNum" sz="quarter" idx="11"/>
          </p:nvPr>
        </p:nvSpPr>
        <p:spPr/>
        <p:txBody>
          <a:bodyPr/>
          <a:lstStyle/>
          <a:p>
            <a:fld id="{CF70A789-A4BF-46AC-BD1A-B99BD406E999}" type="slidenum">
              <a:rPr lang="en-US" smtClean="0"/>
              <a:t>10</a:t>
            </a:fld>
            <a:endParaRPr lang="en-US"/>
          </a:p>
        </p:txBody>
      </p:sp>
    </p:spTree>
    <p:extLst>
      <p:ext uri="{BB962C8B-B14F-4D97-AF65-F5344CB8AC3E}">
        <p14:creationId xmlns:p14="http://schemas.microsoft.com/office/powerpoint/2010/main" val="281838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1" y="0"/>
            <a:ext cx="4751614"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Title 1"/>
          <p:cNvSpPr txBox="1">
            <a:spLocks/>
          </p:cNvSpPr>
          <p:nvPr/>
        </p:nvSpPr>
        <p:spPr>
          <a:xfrm>
            <a:off x="274701" y="296897"/>
            <a:ext cx="4206240" cy="2012859"/>
          </a:xfrm>
          <a:prstGeom prst="rect">
            <a:avLst/>
          </a:prstGeom>
        </p:spPr>
        <p:txBody>
          <a:bodyPr vert="horz" wrap="square" lIns="146304" tIns="91440" rIns="146304" bIns="91440" rtlCol="0" anchor="t">
            <a:spAutoFit/>
          </a:bodyPr>
          <a:lstStyle>
            <a:lvl1pPr defTabSz="932559">
              <a:lnSpc>
                <a:spcPct val="90000"/>
              </a:lnSpc>
              <a:spcBef>
                <a:spcPct val="0"/>
              </a:spcBef>
              <a:buNone/>
              <a:defRPr lang="en-US" sz="3600" b="0" cap="none" spc="-102" baseline="0" dirty="0" smtClean="0">
                <a:ln w="3175">
                  <a:noFill/>
                </a:ln>
                <a:gradFill>
                  <a:gsLst>
                    <a:gs pos="0">
                      <a:schemeClr val="bg1"/>
                    </a:gs>
                    <a:gs pos="43000">
                      <a:schemeClr val="bg1"/>
                    </a:gs>
                  </a:gsLst>
                  <a:lin ang="5400000" scaled="0"/>
                </a:gradFill>
                <a:effectLst/>
                <a:latin typeface="+mj-lt"/>
                <a:cs typeface="Arial" charset="0"/>
              </a:defRPr>
            </a:lvl1pPr>
          </a:lstStyle>
          <a:p>
            <a:r>
              <a:rPr sz="4400" dirty="0">
                <a:gradFill>
                  <a:gsLst>
                    <a:gs pos="0">
                      <a:srgbClr val="FFFFFF"/>
                    </a:gs>
                    <a:gs pos="43000">
                      <a:srgbClr val="FFFFFF"/>
                    </a:gs>
                  </a:gsLst>
                  <a:lin ang="5400000" scaled="0"/>
                </a:gradFill>
              </a:rPr>
              <a:t>Capture qualitative </a:t>
            </a:r>
            <a:br>
              <a:rPr sz="4400" dirty="0">
                <a:gradFill>
                  <a:gsLst>
                    <a:gs pos="0">
                      <a:srgbClr val="FFFFFF"/>
                    </a:gs>
                    <a:gs pos="43000">
                      <a:srgbClr val="FFFFFF"/>
                    </a:gs>
                  </a:gsLst>
                  <a:lin ang="5400000" scaled="0"/>
                </a:gradFill>
              </a:rPr>
            </a:br>
            <a:r>
              <a:rPr sz="4400" dirty="0">
                <a:gradFill>
                  <a:gsLst>
                    <a:gs pos="0">
                      <a:srgbClr val="FFFFFF"/>
                    </a:gs>
                    <a:gs pos="43000">
                      <a:srgbClr val="FFFFFF"/>
                    </a:gs>
                  </a:gsLst>
                  <a:lin ang="5400000" scaled="0"/>
                </a:gradFill>
              </a:rPr>
              <a:t>successes</a:t>
            </a:r>
          </a:p>
        </p:txBody>
      </p:sp>
      <p:sp>
        <p:nvSpPr>
          <p:cNvPr id="36" name="Rectangle 35"/>
          <p:cNvSpPr/>
          <p:nvPr/>
        </p:nvSpPr>
        <p:spPr>
          <a:xfrm>
            <a:off x="326161" y="2366865"/>
            <a:ext cx="4410939" cy="3748719"/>
          </a:xfrm>
          <a:prstGeom prst="rect">
            <a:avLst/>
          </a:prstGeom>
        </p:spPr>
        <p:txBody>
          <a:bodyPr wrap="square">
            <a:spAutoFit/>
          </a:bodyPr>
          <a:lstStyle/>
          <a:p>
            <a:pPr defTabSz="932472" fontAlgn="base">
              <a:lnSpc>
                <a:spcPct val="120000"/>
              </a:lnSpc>
              <a:spcBef>
                <a:spcPct val="0"/>
              </a:spcBef>
              <a:buClr>
                <a:srgbClr val="FF8C00"/>
              </a:buClr>
            </a:pPr>
            <a:r>
              <a:rPr lang="en-US" sz="1300" b="1" dirty="0">
                <a:gradFill>
                  <a:gsLst>
                    <a:gs pos="0">
                      <a:srgbClr val="FFFFFF"/>
                    </a:gs>
                    <a:gs pos="43000">
                      <a:srgbClr val="FFFFFF"/>
                    </a:gs>
                  </a:gsLst>
                  <a:lin ang="5400000" scaled="0"/>
                </a:gradFill>
                <a:ea typeface="Segoe UI" pitchFamily="34" charset="0"/>
                <a:cs typeface="Segoe UI" pitchFamily="34" charset="0"/>
              </a:rPr>
              <a:t>Success stories </a:t>
            </a:r>
          </a:p>
          <a:p>
            <a:pPr marL="0" lvl="1" defTabSz="932742">
              <a:lnSpc>
                <a:spcPct val="110000"/>
              </a:lnSpc>
              <a:spcAft>
                <a:spcPts val="340"/>
              </a:spcAft>
              <a:buClr>
                <a:srgbClr val="FF8C00"/>
              </a:buClr>
              <a:defRPr/>
            </a:pPr>
            <a:r>
              <a:rPr lang="en-US" sz="1300" dirty="0">
                <a:gradFill>
                  <a:gsLst>
                    <a:gs pos="0">
                      <a:srgbClr val="FFFFFF"/>
                    </a:gs>
                    <a:gs pos="43000">
                      <a:srgbClr val="FFFFFF"/>
                    </a:gs>
                  </a:gsLst>
                  <a:lin ang="5400000" scaled="0"/>
                </a:gradFill>
                <a:ea typeface="Segoe UI" pitchFamily="34" charset="0"/>
                <a:cs typeface="Segoe UI" pitchFamily="34" charset="0"/>
              </a:rPr>
              <a:t>are oftentimes just as valuable as quantitative measures when demonstrating Office 365 success. Throughout </a:t>
            </a:r>
            <a:br>
              <a:rPr lang="en-US" sz="1300" dirty="0">
                <a:gradFill>
                  <a:gsLst>
                    <a:gs pos="0">
                      <a:srgbClr val="FFFFFF"/>
                    </a:gs>
                    <a:gs pos="43000">
                      <a:srgbClr val="FFFFFF"/>
                    </a:gs>
                  </a:gsLst>
                  <a:lin ang="5400000" scaled="0"/>
                </a:gradFill>
                <a:ea typeface="Segoe UI" pitchFamily="34" charset="0"/>
                <a:cs typeface="Segoe UI" pitchFamily="34" charset="0"/>
              </a:rPr>
            </a:br>
            <a:r>
              <a:rPr lang="en-US" sz="1300" dirty="0">
                <a:gradFill>
                  <a:gsLst>
                    <a:gs pos="0">
                      <a:srgbClr val="FFFFFF"/>
                    </a:gs>
                    <a:gs pos="43000">
                      <a:srgbClr val="FFFFFF"/>
                    </a:gs>
                  </a:gsLst>
                  <a:lin ang="5400000" scaled="0"/>
                </a:gradFill>
                <a:ea typeface="Segoe UI" pitchFamily="34" charset="0"/>
                <a:cs typeface="Segoe UI" pitchFamily="34" charset="0"/>
              </a:rPr>
              <a:t>your rollout, have your project team members and champions identify examples demonstrating cross-functional collaboration and teamwork. They can do </a:t>
            </a:r>
            <a:br>
              <a:rPr lang="en-US" sz="1300" dirty="0">
                <a:gradFill>
                  <a:gsLst>
                    <a:gs pos="0">
                      <a:srgbClr val="FFFFFF"/>
                    </a:gs>
                    <a:gs pos="43000">
                      <a:srgbClr val="FFFFFF"/>
                    </a:gs>
                  </a:gsLst>
                  <a:lin ang="5400000" scaled="0"/>
                </a:gradFill>
                <a:ea typeface="Segoe UI" pitchFamily="34" charset="0"/>
                <a:cs typeface="Segoe UI" pitchFamily="34" charset="0"/>
              </a:rPr>
            </a:br>
            <a:r>
              <a:rPr lang="en-US" sz="1300" dirty="0">
                <a:gradFill>
                  <a:gsLst>
                    <a:gs pos="0">
                      <a:srgbClr val="FFFFFF"/>
                    </a:gs>
                    <a:gs pos="43000">
                      <a:srgbClr val="FFFFFF"/>
                    </a:gs>
                  </a:gsLst>
                  <a:lin ang="5400000" scaled="0"/>
                </a:gradFill>
                <a:ea typeface="Segoe UI" pitchFamily="34" charset="0"/>
                <a:cs typeface="Segoe UI" pitchFamily="34" charset="0"/>
              </a:rPr>
              <a:t>this simply by surveying end-users about the personal value they have achieved and how Office 365 is helping them meet their goals.</a:t>
            </a:r>
          </a:p>
          <a:p>
            <a:pPr marL="0" lvl="1" defTabSz="932742">
              <a:spcAft>
                <a:spcPts val="340"/>
              </a:spcAft>
              <a:defRPr/>
            </a:pPr>
            <a:endParaRPr lang="en-US" sz="1300" dirty="0">
              <a:gradFill>
                <a:gsLst>
                  <a:gs pos="0">
                    <a:srgbClr val="FFFFFF"/>
                  </a:gs>
                  <a:gs pos="43000">
                    <a:srgbClr val="FFFFFF"/>
                  </a:gs>
                </a:gsLst>
                <a:lin ang="5400000" scaled="0"/>
              </a:gradFill>
              <a:ea typeface="Segoe UI" pitchFamily="34" charset="0"/>
              <a:cs typeface="Segoe UI" pitchFamily="34" charset="0"/>
            </a:endParaRPr>
          </a:p>
          <a:p>
            <a:pPr defTabSz="932472" fontAlgn="base">
              <a:lnSpc>
                <a:spcPct val="120000"/>
              </a:lnSpc>
              <a:spcBef>
                <a:spcPct val="0"/>
              </a:spcBef>
              <a:buClr>
                <a:srgbClr val="FF8C00"/>
              </a:buClr>
            </a:pPr>
            <a:r>
              <a:rPr lang="en-US" sz="1300" b="1" dirty="0">
                <a:gradFill>
                  <a:gsLst>
                    <a:gs pos="0">
                      <a:srgbClr val="FFFFFF"/>
                    </a:gs>
                    <a:gs pos="43000">
                      <a:srgbClr val="FFFFFF"/>
                    </a:gs>
                  </a:gsLst>
                  <a:lin ang="5400000" scaled="0"/>
                </a:gradFill>
                <a:ea typeface="Segoe UI" pitchFamily="34" charset="0"/>
                <a:cs typeface="Segoe UI" pitchFamily="34" charset="0"/>
              </a:rPr>
              <a:t>Using Yammer </a:t>
            </a:r>
          </a:p>
          <a:p>
            <a:pPr marL="0" lvl="1" defTabSz="932742">
              <a:lnSpc>
                <a:spcPct val="110000"/>
              </a:lnSpc>
              <a:spcAft>
                <a:spcPts val="340"/>
              </a:spcAft>
              <a:defRPr/>
            </a:pPr>
            <a:r>
              <a:rPr lang="en-US" sz="1300" dirty="0">
                <a:gradFill>
                  <a:gsLst>
                    <a:gs pos="0">
                      <a:srgbClr val="FFFFFF"/>
                    </a:gs>
                    <a:gs pos="43000">
                      <a:srgbClr val="FFFFFF"/>
                    </a:gs>
                  </a:gsLst>
                  <a:lin ang="5400000" scaled="0"/>
                </a:gradFill>
                <a:ea typeface="Segoe UI" pitchFamily="34" charset="0"/>
                <a:cs typeface="Segoe UI" pitchFamily="34" charset="0"/>
              </a:rPr>
              <a:t>you can easily tag conversations with a topic (such as #O365win) to follow their progression. When doing an analysis of the rollout, search for the topic to quickly surface the conversations demonstrating business value.</a:t>
            </a:r>
          </a:p>
          <a:p>
            <a:pPr marL="0" lvl="1" defTabSz="932742">
              <a:lnSpc>
                <a:spcPct val="110000"/>
              </a:lnSpc>
              <a:spcAft>
                <a:spcPts val="340"/>
              </a:spcAft>
              <a:defRPr/>
            </a:pPr>
            <a:endParaRPr lang="en-US" sz="1300" dirty="0">
              <a:gradFill>
                <a:gsLst>
                  <a:gs pos="0">
                    <a:srgbClr val="FFFFFF"/>
                  </a:gs>
                  <a:gs pos="43000">
                    <a:srgbClr val="FFFFFF"/>
                  </a:gs>
                </a:gsLst>
                <a:lin ang="5400000" scaled="0"/>
              </a:gradFill>
              <a:ea typeface="Segoe UI" pitchFamily="34" charset="0"/>
              <a:cs typeface="Segoe UI" pitchFamily="34" charset="0"/>
            </a:endParaRPr>
          </a:p>
        </p:txBody>
      </p:sp>
      <p:pic>
        <p:nvPicPr>
          <p:cNvPr id="48" name="Picture 47" descr="Screen Shot 2014-02-27 at 10.39.29 AM.png"/>
          <p:cNvPicPr>
            <a:picLocks noChangeAspect="1"/>
          </p:cNvPicPr>
          <p:nvPr/>
        </p:nvPicPr>
        <p:blipFill rotWithShape="1">
          <a:blip r:embed="rId3">
            <a:extLst>
              <a:ext uri="{28A0092B-C50C-407E-A947-70E740481C1C}">
                <a14:useLocalDpi xmlns:a14="http://schemas.microsoft.com/office/drawing/2010/main" val="0"/>
              </a:ext>
            </a:extLst>
          </a:blip>
          <a:srcRect l="11859"/>
          <a:stretch/>
        </p:blipFill>
        <p:spPr>
          <a:xfrm>
            <a:off x="7155543" y="349244"/>
            <a:ext cx="3465676" cy="6317908"/>
          </a:xfrm>
          <a:prstGeom prst="rect">
            <a:avLst/>
          </a:prstGeom>
          <a:noFill/>
          <a:ln>
            <a:noFill/>
          </a:ln>
        </p:spPr>
      </p:pic>
      <p:sp>
        <p:nvSpPr>
          <p:cNvPr id="54" name="TextBox 53"/>
          <p:cNvSpPr txBox="1"/>
          <p:nvPr/>
        </p:nvSpPr>
        <p:spPr>
          <a:xfrm>
            <a:off x="10609944" y="652389"/>
            <a:ext cx="1546238" cy="555264"/>
          </a:xfrm>
          <a:prstGeom prst="rect">
            <a:avLst/>
          </a:prstGeom>
          <a:noFill/>
        </p:spPr>
        <p:txBody>
          <a:bodyPr wrap="square" lIns="186521" tIns="149217" rIns="186521" bIns="149217" rtlCol="0">
            <a:spAutoFit/>
          </a:bodyPr>
          <a:lstStyle/>
          <a:p>
            <a:pPr marL="0" lvl="1" algn="r" defTabSz="932559" fontAlgn="base">
              <a:lnSpc>
                <a:spcPct val="110000"/>
              </a:lnSpc>
              <a:spcBef>
                <a:spcPct val="0"/>
              </a:spcBef>
              <a:spcAft>
                <a:spcPct val="0"/>
              </a:spcAft>
              <a:buClr>
                <a:srgbClr val="DC3C00"/>
              </a:buCl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Charleston</a:t>
            </a:r>
          </a:p>
        </p:txBody>
      </p:sp>
      <p:sp>
        <p:nvSpPr>
          <p:cNvPr id="71" name="TextBox 70"/>
          <p:cNvSpPr txBox="1"/>
          <p:nvPr/>
        </p:nvSpPr>
        <p:spPr>
          <a:xfrm>
            <a:off x="10609944" y="1430741"/>
            <a:ext cx="1546238" cy="555264"/>
          </a:xfrm>
          <a:prstGeom prst="rect">
            <a:avLst/>
          </a:prstGeom>
          <a:noFill/>
        </p:spPr>
        <p:txBody>
          <a:bodyPr wrap="square" lIns="186521" tIns="149217" rIns="186521" bIns="149217" rtlCol="0">
            <a:spAutoFit/>
          </a:bodyPr>
          <a:lstStyle/>
          <a:p>
            <a:pPr marL="0" lvl="1" algn="r" defTabSz="932559" fontAlgn="base">
              <a:lnSpc>
                <a:spcPct val="110000"/>
              </a:lnSpc>
              <a:spcBef>
                <a:spcPct val="0"/>
              </a:spcBef>
              <a:spcAft>
                <a:spcPct val="0"/>
              </a:spcAft>
              <a:buClr>
                <a:srgbClr val="DC3C00"/>
              </a:buCl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Dallas</a:t>
            </a:r>
          </a:p>
        </p:txBody>
      </p:sp>
      <p:sp>
        <p:nvSpPr>
          <p:cNvPr id="75" name="TextBox 74"/>
          <p:cNvSpPr txBox="1"/>
          <p:nvPr/>
        </p:nvSpPr>
        <p:spPr>
          <a:xfrm>
            <a:off x="10374479" y="2209092"/>
            <a:ext cx="1781703" cy="555264"/>
          </a:xfrm>
          <a:prstGeom prst="rect">
            <a:avLst/>
          </a:prstGeom>
          <a:noFill/>
        </p:spPr>
        <p:txBody>
          <a:bodyPr wrap="square" lIns="186521" tIns="149217" rIns="186521" bIns="149217" rtlCol="0">
            <a:spAutoFit/>
          </a:bodyPr>
          <a:lstStyle/>
          <a:p>
            <a:pPr marL="0" lvl="1" algn="r" defTabSz="932559" fontAlgn="base">
              <a:lnSpc>
                <a:spcPct val="110000"/>
              </a:lnSpc>
              <a:spcBef>
                <a:spcPct val="0"/>
              </a:spcBef>
              <a:spcAft>
                <a:spcPct val="0"/>
              </a:spcAft>
              <a:buClr>
                <a:srgbClr val="DC3C00"/>
              </a:buCl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Salt Lake City</a:t>
            </a:r>
          </a:p>
        </p:txBody>
      </p:sp>
      <p:sp>
        <p:nvSpPr>
          <p:cNvPr id="77" name="TextBox 76"/>
          <p:cNvSpPr txBox="1"/>
          <p:nvPr/>
        </p:nvSpPr>
        <p:spPr>
          <a:xfrm>
            <a:off x="10609944" y="3119285"/>
            <a:ext cx="1546238" cy="555264"/>
          </a:xfrm>
          <a:prstGeom prst="rect">
            <a:avLst/>
          </a:prstGeom>
          <a:noFill/>
        </p:spPr>
        <p:txBody>
          <a:bodyPr wrap="square" lIns="186521" tIns="149217" rIns="186521" bIns="149217" rtlCol="0">
            <a:spAutoFit/>
          </a:bodyPr>
          <a:lstStyle/>
          <a:p>
            <a:pPr marL="0" lvl="1" algn="r" defTabSz="932559" fontAlgn="base">
              <a:lnSpc>
                <a:spcPct val="110000"/>
              </a:lnSpc>
              <a:spcBef>
                <a:spcPct val="0"/>
              </a:spcBef>
              <a:spcAft>
                <a:spcPct val="0"/>
              </a:spcAft>
              <a:buClr>
                <a:srgbClr val="DC3C00"/>
              </a:buCl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Phoenix</a:t>
            </a:r>
          </a:p>
        </p:txBody>
      </p:sp>
      <p:grpSp>
        <p:nvGrpSpPr>
          <p:cNvPr id="9" name="Group 8"/>
          <p:cNvGrpSpPr/>
          <p:nvPr/>
        </p:nvGrpSpPr>
        <p:grpSpPr>
          <a:xfrm>
            <a:off x="10566399" y="1167624"/>
            <a:ext cx="1451227" cy="3471179"/>
            <a:chOff x="10272611" y="1167624"/>
            <a:chExt cx="1672445" cy="3471179"/>
          </a:xfrm>
        </p:grpSpPr>
        <p:cxnSp>
          <p:nvCxnSpPr>
            <p:cNvPr id="53" name="Straight Connector 52"/>
            <p:cNvCxnSpPr/>
            <p:nvPr/>
          </p:nvCxnSpPr>
          <p:spPr>
            <a:xfrm>
              <a:off x="10272611" y="1167624"/>
              <a:ext cx="1672445"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272611" y="1945976"/>
              <a:ext cx="1672445"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272611" y="2724327"/>
              <a:ext cx="1672445"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272611" y="3634520"/>
              <a:ext cx="1672445"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272611" y="4638803"/>
              <a:ext cx="1672445"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10609944" y="4123568"/>
            <a:ext cx="1546238" cy="555264"/>
          </a:xfrm>
          <a:prstGeom prst="rect">
            <a:avLst/>
          </a:prstGeom>
          <a:noFill/>
        </p:spPr>
        <p:txBody>
          <a:bodyPr wrap="square" lIns="186521" tIns="149217" rIns="186521" bIns="149217" rtlCol="0">
            <a:spAutoFit/>
          </a:bodyPr>
          <a:lstStyle/>
          <a:p>
            <a:pPr marL="0" lvl="1" algn="r" defTabSz="932559" fontAlgn="base">
              <a:lnSpc>
                <a:spcPct val="110000"/>
              </a:lnSpc>
              <a:spcBef>
                <a:spcPct val="0"/>
              </a:spcBef>
              <a:spcAft>
                <a:spcPct val="0"/>
              </a:spcAft>
              <a:buClr>
                <a:srgbClr val="DC3C00"/>
              </a:buCl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Chicago</a:t>
            </a:r>
          </a:p>
        </p:txBody>
      </p:sp>
      <p:grpSp>
        <p:nvGrpSpPr>
          <p:cNvPr id="13" name="Group 12"/>
          <p:cNvGrpSpPr/>
          <p:nvPr/>
        </p:nvGrpSpPr>
        <p:grpSpPr>
          <a:xfrm>
            <a:off x="5036458" y="680283"/>
            <a:ext cx="1853585" cy="971886"/>
            <a:chOff x="5267708" y="798286"/>
            <a:chExt cx="1549763" cy="812584"/>
          </a:xfrm>
        </p:grpSpPr>
        <p:sp>
          <p:nvSpPr>
            <p:cNvPr id="57" name="Freeform 56"/>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ounded Rectangle 55"/>
            <p:cNvSpPr/>
            <p:nvPr/>
          </p:nvSpPr>
          <p:spPr bwMode="auto">
            <a:xfrm flipH="1">
              <a:off x="5267708" y="798286"/>
              <a:ext cx="1512664" cy="812584"/>
            </a:xfrm>
            <a:prstGeom prst="roundRect">
              <a:avLst>
                <a:gd name="adj" fmla="val 50000"/>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defTabSz="932597" eaLnBrk="0" fontAlgn="base" hangingPunct="0">
                <a:spcBef>
                  <a:spcPct val="0"/>
                </a:spcBef>
                <a:spcAft>
                  <a:spcPct val="0"/>
                </a:spcAft>
              </a:pPr>
              <a:r>
                <a:rPr lang="en-US" sz="1200" dirty="0">
                  <a:gradFill>
                    <a:gsLst>
                      <a:gs pos="13889">
                        <a:srgbClr val="505050"/>
                      </a:gs>
                      <a:gs pos="28704">
                        <a:srgbClr val="505050"/>
                      </a:gs>
                    </a:gsLst>
                    <a:lin ang="5400000" scaled="0"/>
                  </a:gradFill>
                  <a:ea typeface="Segoe UI" pitchFamily="34" charset="0"/>
                  <a:cs typeface="Segoe UI" pitchFamily="34" charset="0"/>
                </a:rPr>
                <a:t>An employee on the night crew flags a </a:t>
              </a:r>
              <a:br>
                <a:rPr lang="en-US" sz="1200" dirty="0">
                  <a:gradFill>
                    <a:gsLst>
                      <a:gs pos="13889">
                        <a:srgbClr val="505050"/>
                      </a:gs>
                      <a:gs pos="28704">
                        <a:srgbClr val="505050"/>
                      </a:gs>
                    </a:gsLst>
                    <a:lin ang="5400000" scaled="0"/>
                  </a:gradFill>
                  <a:ea typeface="Segoe UI" pitchFamily="34" charset="0"/>
                  <a:cs typeface="Segoe UI" pitchFamily="34" charset="0"/>
                </a:rPr>
              </a:br>
              <a:r>
                <a:rPr lang="en-US" sz="1200" dirty="0">
                  <a:gradFill>
                    <a:gsLst>
                      <a:gs pos="13889">
                        <a:srgbClr val="505050"/>
                      </a:gs>
                      <a:gs pos="28704">
                        <a:srgbClr val="505050"/>
                      </a:gs>
                    </a:gsLst>
                    <a:lin ang="5400000" scaled="0"/>
                  </a:gradFill>
                  <a:ea typeface="Segoe UI" pitchFamily="34" charset="0"/>
                  <a:cs typeface="Segoe UI" pitchFamily="34" charset="0"/>
                </a:rPr>
                <a:t>non-routine problem</a:t>
              </a:r>
            </a:p>
          </p:txBody>
        </p:sp>
      </p:grpSp>
      <p:grpSp>
        <p:nvGrpSpPr>
          <p:cNvPr id="80" name="Group 79"/>
          <p:cNvGrpSpPr/>
          <p:nvPr/>
        </p:nvGrpSpPr>
        <p:grpSpPr>
          <a:xfrm>
            <a:off x="5032805" y="2263899"/>
            <a:ext cx="1853585" cy="971886"/>
            <a:chOff x="5267708" y="798286"/>
            <a:chExt cx="1549763" cy="812584"/>
          </a:xfrm>
        </p:grpSpPr>
        <p:sp>
          <p:nvSpPr>
            <p:cNvPr id="81" name="Freeform 80"/>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2" name="Rounded Rectangle 81"/>
            <p:cNvSpPr/>
            <p:nvPr/>
          </p:nvSpPr>
          <p:spPr bwMode="auto">
            <a:xfrm flipH="1">
              <a:off x="5267708" y="798286"/>
              <a:ext cx="1512664" cy="812584"/>
            </a:xfrm>
            <a:prstGeom prst="roundRect">
              <a:avLst>
                <a:gd name="adj" fmla="val 50000"/>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defTabSz="932597" eaLnBrk="0" fontAlgn="base" hangingPunct="0">
                <a:spcBef>
                  <a:spcPct val="0"/>
                </a:spcBef>
                <a:spcAft>
                  <a:spcPct val="0"/>
                </a:spcAft>
              </a:pPr>
              <a:r>
                <a:rPr lang="en-US" sz="1200" dirty="0">
                  <a:gradFill>
                    <a:gsLst>
                      <a:gs pos="13889">
                        <a:srgbClr val="505050"/>
                      </a:gs>
                      <a:gs pos="28704">
                        <a:srgbClr val="505050"/>
                      </a:gs>
                    </a:gsLst>
                    <a:lin ang="5400000" scaled="0"/>
                  </a:gradFill>
                  <a:ea typeface="Segoe UI" pitchFamily="34" charset="0"/>
                  <a:cs typeface="Segoe UI" pitchFamily="34" charset="0"/>
                </a:rPr>
                <a:t>Other stores across the country confirm </a:t>
              </a:r>
              <a:br>
                <a:rPr lang="en-US" sz="1200" dirty="0">
                  <a:gradFill>
                    <a:gsLst>
                      <a:gs pos="13889">
                        <a:srgbClr val="505050"/>
                      </a:gs>
                      <a:gs pos="28704">
                        <a:srgbClr val="505050"/>
                      </a:gs>
                    </a:gsLst>
                    <a:lin ang="5400000" scaled="0"/>
                  </a:gradFill>
                  <a:ea typeface="Segoe UI" pitchFamily="34" charset="0"/>
                  <a:cs typeface="Segoe UI" pitchFamily="34" charset="0"/>
                </a:rPr>
              </a:br>
              <a:r>
                <a:rPr lang="en-US" sz="1200" dirty="0">
                  <a:gradFill>
                    <a:gsLst>
                      <a:gs pos="13889">
                        <a:srgbClr val="505050"/>
                      </a:gs>
                      <a:gs pos="28704">
                        <a:srgbClr val="505050"/>
                      </a:gs>
                    </a:gsLst>
                    <a:lin ang="5400000" scaled="0"/>
                  </a:gradFill>
                  <a:ea typeface="Segoe UI" pitchFamily="34" charset="0"/>
                  <a:cs typeface="Segoe UI" pitchFamily="34" charset="0"/>
                </a:rPr>
                <a:t>the problem</a:t>
              </a:r>
            </a:p>
          </p:txBody>
        </p:sp>
      </p:grpSp>
      <p:grpSp>
        <p:nvGrpSpPr>
          <p:cNvPr id="83" name="Group 82"/>
          <p:cNvGrpSpPr/>
          <p:nvPr/>
        </p:nvGrpSpPr>
        <p:grpSpPr>
          <a:xfrm>
            <a:off x="5032805" y="4178375"/>
            <a:ext cx="1853585" cy="971886"/>
            <a:chOff x="5267708" y="798286"/>
            <a:chExt cx="1549763" cy="812584"/>
          </a:xfrm>
        </p:grpSpPr>
        <p:sp>
          <p:nvSpPr>
            <p:cNvPr id="84" name="Freeform 83"/>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5" name="Rounded Rectangle 84"/>
            <p:cNvSpPr/>
            <p:nvPr/>
          </p:nvSpPr>
          <p:spPr bwMode="auto">
            <a:xfrm flipH="1">
              <a:off x="5267708" y="798286"/>
              <a:ext cx="1512664" cy="812584"/>
            </a:xfrm>
            <a:prstGeom prst="roundRect">
              <a:avLst>
                <a:gd name="adj" fmla="val 50000"/>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defTabSz="932597" eaLnBrk="0" fontAlgn="base" hangingPunct="0">
                <a:spcBef>
                  <a:spcPct val="0"/>
                </a:spcBef>
                <a:spcAft>
                  <a:spcPct val="0"/>
                </a:spcAft>
              </a:pPr>
              <a:r>
                <a:rPr lang="en-US" sz="1200" dirty="0">
                  <a:gradFill>
                    <a:gsLst>
                      <a:gs pos="13889">
                        <a:srgbClr val="505050"/>
                      </a:gs>
                      <a:gs pos="28704">
                        <a:srgbClr val="505050"/>
                      </a:gs>
                    </a:gsLst>
                    <a:lin ang="5400000" scaled="0"/>
                  </a:gradFill>
                  <a:ea typeface="Segoe UI" pitchFamily="34" charset="0"/>
                  <a:cs typeface="Segoe UI" pitchFamily="34" charset="0"/>
                </a:rPr>
                <a:t>An executive acknowledges </a:t>
              </a:r>
              <a:br>
                <a:rPr lang="en-US" sz="1200" dirty="0">
                  <a:gradFill>
                    <a:gsLst>
                      <a:gs pos="13889">
                        <a:srgbClr val="505050"/>
                      </a:gs>
                      <a:gs pos="28704">
                        <a:srgbClr val="505050"/>
                      </a:gs>
                    </a:gsLst>
                    <a:lin ang="5400000" scaled="0"/>
                  </a:gradFill>
                  <a:ea typeface="Segoe UI" pitchFamily="34" charset="0"/>
                  <a:cs typeface="Segoe UI" pitchFamily="34" charset="0"/>
                </a:rPr>
              </a:br>
              <a:r>
                <a:rPr lang="en-US" sz="1200" dirty="0">
                  <a:gradFill>
                    <a:gsLst>
                      <a:gs pos="13889">
                        <a:srgbClr val="505050"/>
                      </a:gs>
                      <a:gs pos="28704">
                        <a:srgbClr val="505050"/>
                      </a:gs>
                    </a:gsLst>
                    <a:lin ang="5400000" scaled="0"/>
                  </a:gradFill>
                  <a:ea typeface="Segoe UI" pitchFamily="34" charset="0"/>
                  <a:cs typeface="Segoe UI" pitchFamily="34" charset="0"/>
                </a:rPr>
                <a:t>the issue</a:t>
              </a:r>
            </a:p>
          </p:txBody>
        </p:sp>
      </p:grpSp>
      <p:grpSp>
        <p:nvGrpSpPr>
          <p:cNvPr id="86" name="Group 85"/>
          <p:cNvGrpSpPr/>
          <p:nvPr/>
        </p:nvGrpSpPr>
        <p:grpSpPr>
          <a:xfrm>
            <a:off x="5032805" y="5512063"/>
            <a:ext cx="1853585" cy="971886"/>
            <a:chOff x="5267708" y="798286"/>
            <a:chExt cx="1549763" cy="812584"/>
          </a:xfrm>
        </p:grpSpPr>
        <p:sp>
          <p:nvSpPr>
            <p:cNvPr id="87" name="Freeform 86"/>
            <p:cNvSpPr/>
            <p:nvPr/>
          </p:nvSpPr>
          <p:spPr bwMode="auto">
            <a:xfrm rot="8100000" flipH="1">
              <a:off x="6016155" y="804942"/>
              <a:ext cx="801316" cy="801317"/>
            </a:xfrm>
            <a:custGeom>
              <a:avLst/>
              <a:gdLst>
                <a:gd name="connsiteX0" fmla="*/ 419544 w 518144"/>
                <a:gd name="connsiteY0" fmla="*/ 98600 h 518144"/>
                <a:gd name="connsiteX1" fmla="*/ 100323 w 518144"/>
                <a:gd name="connsiteY1" fmla="*/ 98600 h 518144"/>
                <a:gd name="connsiteX2" fmla="*/ 100323 w 518144"/>
                <a:gd name="connsiteY2" fmla="*/ 417821 h 518144"/>
                <a:gd name="connsiteX3" fmla="*/ 419544 w 518144"/>
                <a:gd name="connsiteY3" fmla="*/ 417821 h 518144"/>
                <a:gd name="connsiteX4" fmla="*/ 419544 w 518144"/>
                <a:gd name="connsiteY4" fmla="*/ 98600 h 518144"/>
                <a:gd name="connsiteX5" fmla="*/ 518144 w 518144"/>
                <a:gd name="connsiteY5" fmla="*/ 0 h 518144"/>
                <a:gd name="connsiteX6" fmla="*/ 518144 w 518144"/>
                <a:gd name="connsiteY6" fmla="*/ 259072 h 518144"/>
                <a:gd name="connsiteX7" fmla="*/ 259072 w 518144"/>
                <a:gd name="connsiteY7" fmla="*/ 518144 h 518144"/>
                <a:gd name="connsiteX8" fmla="*/ 0 w 518144"/>
                <a:gd name="connsiteY8" fmla="*/ 259072 h 518144"/>
                <a:gd name="connsiteX9" fmla="*/ 259072 w 518144"/>
                <a:gd name="connsiteY9" fmla="*/ 0 h 51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44" h="518144">
                  <a:moveTo>
                    <a:pt x="419544" y="98600"/>
                  </a:moveTo>
                  <a:cubicBezTo>
                    <a:pt x="331393" y="10450"/>
                    <a:pt x="188473" y="10450"/>
                    <a:pt x="100323" y="98600"/>
                  </a:cubicBezTo>
                  <a:cubicBezTo>
                    <a:pt x="12173" y="186751"/>
                    <a:pt x="12173" y="329671"/>
                    <a:pt x="100323" y="417821"/>
                  </a:cubicBezTo>
                  <a:cubicBezTo>
                    <a:pt x="188473" y="505971"/>
                    <a:pt x="331393" y="505971"/>
                    <a:pt x="419544" y="417821"/>
                  </a:cubicBezTo>
                  <a:cubicBezTo>
                    <a:pt x="507694" y="329671"/>
                    <a:pt x="507694" y="186751"/>
                    <a:pt x="419544" y="98600"/>
                  </a:cubicBezTo>
                  <a:close/>
                  <a:moveTo>
                    <a:pt x="518144" y="0"/>
                  </a:moveTo>
                  <a:lnTo>
                    <a:pt x="518144" y="259072"/>
                  </a:lnTo>
                  <a:cubicBezTo>
                    <a:pt x="518144" y="402154"/>
                    <a:pt x="402154" y="518144"/>
                    <a:pt x="259072" y="518144"/>
                  </a:cubicBezTo>
                  <a:cubicBezTo>
                    <a:pt x="115990" y="518144"/>
                    <a:pt x="0" y="402154"/>
                    <a:pt x="0" y="259072"/>
                  </a:cubicBezTo>
                  <a:cubicBezTo>
                    <a:pt x="0" y="115990"/>
                    <a:pt x="115990" y="0"/>
                    <a:pt x="259072" y="0"/>
                  </a:cubicBezTo>
                  <a:close/>
                </a:path>
              </a:pathLst>
            </a:cu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8" name="Rounded Rectangle 87"/>
            <p:cNvSpPr/>
            <p:nvPr/>
          </p:nvSpPr>
          <p:spPr bwMode="auto">
            <a:xfrm flipH="1">
              <a:off x="5267708" y="798286"/>
              <a:ext cx="1512664" cy="812584"/>
            </a:xfrm>
            <a:prstGeom prst="roundRect">
              <a:avLst>
                <a:gd name="adj" fmla="val 50000"/>
              </a:avLst>
            </a:prstGeom>
            <a:solidFill>
              <a:srgbClr val="CCCC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pPr defTabSz="932597" eaLnBrk="0" fontAlgn="base" hangingPunct="0">
                <a:spcBef>
                  <a:spcPct val="0"/>
                </a:spcBef>
                <a:spcAft>
                  <a:spcPct val="0"/>
                </a:spcAft>
              </a:pPr>
              <a:r>
                <a:rPr lang="en-US" sz="1200" dirty="0">
                  <a:gradFill>
                    <a:gsLst>
                      <a:gs pos="13889">
                        <a:srgbClr val="505050"/>
                      </a:gs>
                      <a:gs pos="28704">
                        <a:srgbClr val="505050"/>
                      </a:gs>
                    </a:gsLst>
                    <a:lin ang="5400000" scaled="0"/>
                  </a:gradFill>
                  <a:ea typeface="Segoe UI" pitchFamily="34" charset="0"/>
                  <a:cs typeface="Segoe UI" pitchFamily="34" charset="0"/>
                </a:rPr>
                <a:t>The problem </a:t>
              </a:r>
              <a:br>
                <a:rPr lang="en-US" sz="1200" dirty="0">
                  <a:gradFill>
                    <a:gsLst>
                      <a:gs pos="13889">
                        <a:srgbClr val="505050"/>
                      </a:gs>
                      <a:gs pos="28704">
                        <a:srgbClr val="505050"/>
                      </a:gs>
                    </a:gsLst>
                    <a:lin ang="5400000" scaled="0"/>
                  </a:gradFill>
                  <a:ea typeface="Segoe UI" pitchFamily="34" charset="0"/>
                  <a:cs typeface="Segoe UI" pitchFamily="34" charset="0"/>
                </a:rPr>
              </a:br>
              <a:r>
                <a:rPr lang="en-US" sz="1200" dirty="0">
                  <a:gradFill>
                    <a:gsLst>
                      <a:gs pos="13889">
                        <a:srgbClr val="505050"/>
                      </a:gs>
                      <a:gs pos="28704">
                        <a:srgbClr val="505050"/>
                      </a:gs>
                    </a:gsLst>
                    <a:lin ang="5400000" scaled="0"/>
                  </a:gradFill>
                  <a:ea typeface="Segoe UI" pitchFamily="34" charset="0"/>
                  <a:cs typeface="Segoe UI" pitchFamily="34" charset="0"/>
                </a:rPr>
                <a:t>is resolved</a:t>
              </a:r>
            </a:p>
          </p:txBody>
        </p:sp>
      </p:gr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2" name="Slide Number Placeholder 1"/>
          <p:cNvSpPr>
            <a:spLocks noGrp="1"/>
          </p:cNvSpPr>
          <p:nvPr>
            <p:ph type="sldNum" sz="quarter" idx="11"/>
          </p:nvPr>
        </p:nvSpPr>
        <p:spPr/>
        <p:txBody>
          <a:bodyPr/>
          <a:lstStyle/>
          <a:p>
            <a:fld id="{CF70A789-A4BF-46AC-BD1A-B99BD406E999}" type="slidenum">
              <a:rPr lang="en-US" smtClean="0"/>
              <a:t>11</a:t>
            </a:fld>
            <a:endParaRPr lang="en-US"/>
          </a:p>
        </p:txBody>
      </p:sp>
    </p:spTree>
    <p:extLst>
      <p:ext uri="{BB962C8B-B14F-4D97-AF65-F5344CB8AC3E}">
        <p14:creationId xmlns:p14="http://schemas.microsoft.com/office/powerpoint/2010/main" val="240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1349829"/>
            <a:ext cx="12433300" cy="511446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Share stories</a:t>
            </a:r>
          </a:p>
        </p:txBody>
      </p:sp>
      <p:sp>
        <p:nvSpPr>
          <p:cNvPr id="97" name="Title 1"/>
          <p:cNvSpPr txBox="1">
            <a:spLocks/>
          </p:cNvSpPr>
          <p:nvPr/>
        </p:nvSpPr>
        <p:spPr>
          <a:xfrm>
            <a:off x="395845" y="1728768"/>
            <a:ext cx="11636498" cy="4608954"/>
          </a:xfrm>
          <a:prstGeom prst="rect">
            <a:avLst/>
          </a:prstGeom>
        </p:spPr>
        <p:txBody>
          <a:bodyPr vert="horz" wrap="square" lIns="0" tIns="0" rIns="0" bIns="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lvl="1" defTabSz="932190" fontAlgn="base">
              <a:lnSpc>
                <a:spcPct val="110000"/>
              </a:lnSpc>
              <a:spcBef>
                <a:spcPts val="600"/>
              </a:spcBef>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Capturing and sharing stories</a:t>
            </a:r>
          </a:p>
          <a:p>
            <a:pPr marL="0" lvl="1" defTabSz="932472" fontAlgn="base">
              <a:lnSpc>
                <a:spcPct val="120000"/>
              </a:lnSpc>
              <a:spcBef>
                <a:spcPct val="0"/>
              </a:spcBef>
              <a:spcAft>
                <a:spcPts val="1200"/>
              </a:spcAft>
              <a:buClr>
                <a:srgbClr val="DC3C00"/>
              </a:buClr>
              <a:defRPr/>
            </a:pP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about your Office 365 successes is one of the best ways to demonstrate business value.</a:t>
            </a:r>
          </a:p>
          <a:p>
            <a:pPr marL="0" lvl="1" defTabSz="932190" fontAlgn="base">
              <a:lnSpc>
                <a:spcPct val="110000"/>
              </a:lnSpc>
              <a:spcBef>
                <a:spcPts val="600"/>
              </a:spcBef>
              <a:spcAft>
                <a:spcPts val="600"/>
              </a:spcAft>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When sharing a story about your experience with Office 365, be sure to include these details:</a:t>
            </a:r>
          </a:p>
          <a:p>
            <a:pPr marL="0" lvl="1" defTabSz="932472" fontAlgn="base">
              <a:lnSpc>
                <a:spcPct val="120000"/>
              </a:lnSpc>
              <a:spcBef>
                <a:spcPct val="0"/>
              </a:spcBef>
              <a:spcAft>
                <a:spcPts val="250"/>
              </a:spcAft>
              <a:buClr>
                <a:srgbClr val="DC3C00"/>
              </a:buClr>
              <a:defRP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Time. </a:t>
            </a: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The story should begin with a time marker, so the audience knows when it happened.</a:t>
            </a:r>
          </a:p>
          <a:p>
            <a:pPr marL="0" lvl="1" defTabSz="932472" fontAlgn="base">
              <a:lnSpc>
                <a:spcPct val="120000"/>
              </a:lnSpc>
              <a:spcBef>
                <a:spcPct val="0"/>
              </a:spcBef>
              <a:spcAft>
                <a:spcPts val="250"/>
              </a:spcAft>
              <a:buClr>
                <a:srgbClr val="DC3C00"/>
              </a:buClr>
              <a:defRP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Characters. </a:t>
            </a: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The story should feature names, so the audience knows who was involved.</a:t>
            </a:r>
          </a:p>
          <a:p>
            <a:pPr marL="0" lvl="1" defTabSz="932472" fontAlgn="base">
              <a:lnSpc>
                <a:spcPct val="120000"/>
              </a:lnSpc>
              <a:spcBef>
                <a:spcPct val="0"/>
              </a:spcBef>
              <a:spcAft>
                <a:spcPts val="250"/>
              </a:spcAft>
              <a:buClr>
                <a:srgbClr val="DC3C00"/>
              </a:buClr>
              <a:defRP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Events. </a:t>
            </a: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The story should recount the events that took place.</a:t>
            </a:r>
          </a:p>
          <a:p>
            <a:pPr marL="0" lvl="1" defTabSz="932472" fontAlgn="base">
              <a:lnSpc>
                <a:spcPct val="120000"/>
              </a:lnSpc>
              <a:spcBef>
                <a:spcPct val="0"/>
              </a:spcBef>
              <a:spcAft>
                <a:spcPts val="1200"/>
              </a:spcAft>
              <a:buClr>
                <a:srgbClr val="DC3C00"/>
              </a:buClr>
              <a:defRPr/>
            </a:pPr>
            <a:r>
              <a:rPr lang="en-US" sz="1500" b="1" dirty="0">
                <a:ln w="3175">
                  <a:noFill/>
                </a:ln>
                <a:gradFill>
                  <a:gsLst>
                    <a:gs pos="28704">
                      <a:srgbClr val="DC3C00"/>
                    </a:gs>
                    <a:gs pos="41000">
                      <a:srgbClr val="DC3C00"/>
                    </a:gs>
                  </a:gsLst>
                  <a:lin ang="5400000" scaled="0"/>
                </a:gradFill>
                <a:ea typeface="Segoe UI" pitchFamily="34" charset="0"/>
                <a:cs typeface="Segoe UI" pitchFamily="34" charset="0"/>
              </a:rPr>
              <a:t>Visuals. </a:t>
            </a: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The audience should be able to picture what has happened.</a:t>
            </a:r>
          </a:p>
          <a:p>
            <a:pPr marL="0" lvl="1" defTabSz="932190" fontAlgn="base">
              <a:lnSpc>
                <a:spcPct val="110000"/>
              </a:lnSpc>
              <a:spcBef>
                <a:spcPts val="600"/>
              </a:spcBef>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Stories about business value can easily be shared </a:t>
            </a:r>
          </a:p>
          <a:p>
            <a:pPr marL="0" lvl="1" defTabSz="932472" fontAlgn="base">
              <a:lnSpc>
                <a:spcPct val="120000"/>
              </a:lnSpc>
              <a:spcBef>
                <a:spcPct val="0"/>
              </a:spcBef>
              <a:spcAft>
                <a:spcPts val="1200"/>
              </a:spcAft>
              <a:buClr>
                <a:srgbClr val="DC3C00"/>
              </a:buClr>
              <a:defRPr/>
            </a:pP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internally through an Office 365 Success Stories group in your Yammer network. You can also share success stories externally with the wider Office 365 community via the Office 365 Network and use them to make feature-function training more relevant.</a:t>
            </a:r>
          </a:p>
          <a:p>
            <a:pPr marL="0" lvl="1" defTabSz="932190" fontAlgn="base">
              <a:lnSpc>
                <a:spcPct val="110000"/>
              </a:lnSpc>
              <a:spcBef>
                <a:spcPts val="600"/>
              </a:spcBef>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Trainers should also use</a:t>
            </a:r>
          </a:p>
          <a:p>
            <a:pPr marL="0" lvl="1" defTabSz="932472" fontAlgn="base">
              <a:lnSpc>
                <a:spcPct val="120000"/>
              </a:lnSpc>
              <a:spcBef>
                <a:spcPct val="0"/>
              </a:spcBef>
              <a:spcAft>
                <a:spcPts val="1200"/>
              </a:spcAft>
              <a:buClr>
                <a:srgbClr val="DC3C00"/>
              </a:buClr>
              <a:defRPr/>
            </a:pPr>
            <a:r>
              <a:rPr lang="en-US" sz="1500" dirty="0">
                <a:ln w="3175">
                  <a:noFill/>
                </a:ln>
                <a:gradFill>
                  <a:gsLst>
                    <a:gs pos="13889">
                      <a:srgbClr val="505050"/>
                    </a:gs>
                    <a:gs pos="28704">
                      <a:srgbClr val="505050"/>
                    </a:gs>
                  </a:gsLst>
                  <a:lin ang="5400000" scaled="0"/>
                </a:gradFill>
                <a:ea typeface="Segoe UI" pitchFamily="34" charset="0"/>
                <a:cs typeface="Segoe UI" pitchFamily="34" charset="0"/>
              </a:rPr>
              <a:t>these success stories to make feature-function training sessions relevant to end-users.</a:t>
            </a:r>
            <a:endParaRPr lang="en-GB" sz="1500" dirty="0">
              <a:ln w="3175">
                <a:noFill/>
              </a:ln>
              <a:gradFill>
                <a:gsLst>
                  <a:gs pos="13889">
                    <a:srgbClr val="505050"/>
                  </a:gs>
                  <a:gs pos="28704">
                    <a:srgbClr val="505050"/>
                  </a:gs>
                </a:gsLst>
                <a:lin ang="5400000" scaled="0"/>
              </a:gradFill>
              <a:ea typeface="Segoe UI" pitchFamily="34" charset="0"/>
              <a:cs typeface="Segoe UI" pitchFamily="34" charset="0"/>
            </a:endParaRPr>
          </a:p>
        </p:txBody>
      </p:sp>
      <p:sp>
        <p:nvSpPr>
          <p:cNvPr id="3" name="Slide Number Placeholder 2"/>
          <p:cNvSpPr>
            <a:spLocks noGrp="1"/>
          </p:cNvSpPr>
          <p:nvPr>
            <p:ph type="sldNum" sz="quarter" idx="11"/>
          </p:nvPr>
        </p:nvSpPr>
        <p:spPr/>
        <p:txBody>
          <a:bodyPr/>
          <a:lstStyle/>
          <a:p>
            <a:fld id="{CF70A789-A4BF-46AC-BD1A-B99BD406E999}" type="slidenum">
              <a:rPr lang="en-US" smtClean="0"/>
              <a:t>12</a:t>
            </a:fld>
            <a:endParaRPr lang="en-US"/>
          </a:p>
        </p:txBody>
      </p:sp>
    </p:spTree>
    <p:extLst>
      <p:ext uri="{BB962C8B-B14F-4D97-AF65-F5344CB8AC3E}">
        <p14:creationId xmlns:p14="http://schemas.microsoft.com/office/powerpoint/2010/main" val="32009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1349829"/>
            <a:ext cx="12433300" cy="511446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Iterate</a:t>
            </a:r>
          </a:p>
        </p:txBody>
      </p:sp>
      <p:sp>
        <p:nvSpPr>
          <p:cNvPr id="97" name="Title 1"/>
          <p:cNvSpPr txBox="1">
            <a:spLocks/>
          </p:cNvSpPr>
          <p:nvPr/>
        </p:nvSpPr>
        <p:spPr>
          <a:xfrm>
            <a:off x="283393" y="1634783"/>
            <a:ext cx="11695882" cy="1015663"/>
          </a:xfrm>
          <a:prstGeom prst="rect">
            <a:avLst/>
          </a:prstGeom>
        </p:spPr>
        <p:txBody>
          <a:bodyPr vert="horz" wrap="square" lIns="0" tIns="0" rIns="0" bIns="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6529" lvl="1" defTabSz="932190" fontAlgn="base">
              <a:lnSpc>
                <a:spcPct val="110000"/>
              </a:lnSpc>
              <a:spcAft>
                <a:spcPct val="0"/>
              </a:spcAft>
              <a:buClr>
                <a:srgbClr val="DC3C00"/>
              </a:buClr>
            </a:pPr>
            <a:r>
              <a:rPr lang="en-US" sz="2000" dirty="0">
                <a:ln w="3175">
                  <a:noFill/>
                </a:ln>
                <a:gradFill>
                  <a:gsLst>
                    <a:gs pos="1250">
                      <a:srgbClr val="DC3C00"/>
                    </a:gs>
                    <a:gs pos="100000">
                      <a:srgbClr val="DC3C00"/>
                    </a:gs>
                  </a:gsLst>
                  <a:lin ang="5400000" scaled="0"/>
                </a:gradFill>
                <a:cs typeface="Segoe UI Semilight" panose="020B0402040204020203" pitchFamily="34" charset="0"/>
              </a:rPr>
              <a:t>Your adoption journey doesn’t end after launch day nor after measuring your launch impact. Driving adoption is a continuous cycle and you should constantly be looking for new ways that Office 365 can add business value to your organization to keep up with the evolving needs of your users.</a:t>
            </a:r>
          </a:p>
        </p:txBody>
      </p:sp>
      <p:sp>
        <p:nvSpPr>
          <p:cNvPr id="20" name="Rectangle 19"/>
          <p:cNvSpPr/>
          <p:nvPr/>
        </p:nvSpPr>
        <p:spPr>
          <a:xfrm>
            <a:off x="698823" y="2892567"/>
            <a:ext cx="10365681" cy="649224"/>
          </a:xfrm>
          <a:prstGeom prst="rect">
            <a:avLst/>
          </a:prstGeom>
        </p:spPr>
        <p:txBody>
          <a:bodyPr wrap="square" anchor="ctr" anchorCtr="0">
            <a:noAutofit/>
          </a:bodyPr>
          <a:lstStyle/>
          <a:p>
            <a:pPr defTabSz="932472" fontAlgn="base">
              <a:lnSpc>
                <a:spcPct val="120000"/>
              </a:lnSpc>
              <a:spcBef>
                <a:spcPct val="0"/>
              </a:spcBef>
              <a:spcAft>
                <a:spcPct val="0"/>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Use the insights from your evaluation process to kick off additional trainings to educate users about best practices and high-impact Office 365 solutions.</a:t>
            </a:r>
          </a:p>
        </p:txBody>
      </p:sp>
      <p:sp>
        <p:nvSpPr>
          <p:cNvPr id="21" name="Frame 20"/>
          <p:cNvSpPr/>
          <p:nvPr/>
        </p:nvSpPr>
        <p:spPr bwMode="auto">
          <a:xfrm>
            <a:off x="406033" y="2952196"/>
            <a:ext cx="264194" cy="264194"/>
          </a:xfrm>
          <a:prstGeom prst="frame">
            <a:avLst>
              <a:gd name="adj1" fmla="val 1880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a:xfrm>
            <a:off x="698823" y="3706273"/>
            <a:ext cx="11338560" cy="649224"/>
          </a:xfrm>
          <a:prstGeom prst="rect">
            <a:avLst/>
          </a:prstGeom>
        </p:spPr>
        <p:txBody>
          <a:bodyPr wrap="square" anchor="ctr" anchorCtr="0">
            <a:noAutofit/>
          </a:bodyPr>
          <a:lstStyle/>
          <a:p>
            <a:pPr defTabSz="932472" fontAlgn="base">
              <a:lnSpc>
                <a:spcPct val="120000"/>
              </a:lnSpc>
              <a:spcBef>
                <a:spcPct val="0"/>
              </a:spcBef>
              <a:spcAft>
                <a:spcPct val="0"/>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Organize additional business scenario and solutions development sessions with more departments in your organization (refer to </a:t>
            </a:r>
            <a:r>
              <a:rPr lang="en-US" sz="1500" dirty="0">
                <a:gradFill>
                  <a:gsLst>
                    <a:gs pos="13889">
                      <a:srgbClr val="505050"/>
                    </a:gs>
                    <a:gs pos="28704">
                      <a:srgbClr val="505050"/>
                    </a:gs>
                  </a:gsLst>
                  <a:lin ang="5400000" scaled="0"/>
                </a:gradFill>
                <a:ea typeface="Segoe UI" pitchFamily="34" charset="0"/>
                <a:cs typeface="Segoe UI" pitchFamily="34" charset="0"/>
                <a:hlinkClick r:id="rId3"/>
              </a:rPr>
              <a:t>http://aka.ms/ProductivityLibrary</a:t>
            </a:r>
            <a:r>
              <a:rPr lang="en-US" sz="1500" dirty="0">
                <a:gradFill>
                  <a:gsLst>
                    <a:gs pos="13889">
                      <a:srgbClr val="505050"/>
                    </a:gs>
                    <a:gs pos="28704">
                      <a:srgbClr val="505050"/>
                    </a:gs>
                  </a:gsLst>
                  <a:lin ang="5400000" scaled="0"/>
                </a:gradFill>
                <a:ea typeface="Segoe UI" pitchFamily="34" charset="0"/>
                <a:cs typeface="Segoe UI" pitchFamily="34" charset="0"/>
              </a:rPr>
              <a:t> for example scenarios). Afterwards, hold departmental trainings where you explain how Office 365 can drive success for each particular business line. </a:t>
            </a:r>
          </a:p>
        </p:txBody>
      </p:sp>
      <p:sp>
        <p:nvSpPr>
          <p:cNvPr id="23" name="Frame 22"/>
          <p:cNvSpPr/>
          <p:nvPr/>
        </p:nvSpPr>
        <p:spPr bwMode="auto">
          <a:xfrm>
            <a:off x="406033" y="3765902"/>
            <a:ext cx="264194" cy="264194"/>
          </a:xfrm>
          <a:prstGeom prst="frame">
            <a:avLst>
              <a:gd name="adj1" fmla="val 1880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a:xfrm>
            <a:off x="698823" y="4519979"/>
            <a:ext cx="10365681" cy="649224"/>
          </a:xfrm>
          <a:prstGeom prst="rect">
            <a:avLst/>
          </a:prstGeom>
        </p:spPr>
        <p:txBody>
          <a:bodyPr wrap="square" anchor="ctr" anchorCtr="0">
            <a:noAutofit/>
          </a:bodyPr>
          <a:lstStyle/>
          <a:p>
            <a:pPr defTabSz="932472" fontAlgn="base">
              <a:lnSpc>
                <a:spcPct val="120000"/>
              </a:lnSpc>
              <a:spcBef>
                <a:spcPct val="0"/>
              </a:spcBef>
              <a:spcAft>
                <a:spcPct val="0"/>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Periodically host additional engagement events, such as town hall style meetings or lunch and learns, to drive engagement in your network. Go back through Launch an Awareness Campaign to help you brainstorm event ideas.</a:t>
            </a:r>
          </a:p>
        </p:txBody>
      </p:sp>
      <p:sp>
        <p:nvSpPr>
          <p:cNvPr id="25" name="Frame 24"/>
          <p:cNvSpPr/>
          <p:nvPr/>
        </p:nvSpPr>
        <p:spPr bwMode="auto">
          <a:xfrm>
            <a:off x="406033" y="4579608"/>
            <a:ext cx="264194" cy="264194"/>
          </a:xfrm>
          <a:prstGeom prst="frame">
            <a:avLst>
              <a:gd name="adj1" fmla="val 1880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a:xfrm>
            <a:off x="698823" y="5333685"/>
            <a:ext cx="11338560" cy="649224"/>
          </a:xfrm>
          <a:prstGeom prst="rect">
            <a:avLst/>
          </a:prstGeom>
        </p:spPr>
        <p:txBody>
          <a:bodyPr wrap="square" anchor="ctr" anchorCtr="0">
            <a:noAutofit/>
          </a:bodyPr>
          <a:lstStyle/>
          <a:p>
            <a:pPr defTabSz="932472" fontAlgn="base">
              <a:lnSpc>
                <a:spcPct val="120000"/>
              </a:lnSpc>
              <a:spcBef>
                <a:spcPct val="0"/>
              </a:spcBef>
              <a:spcAft>
                <a:spcPct val="0"/>
              </a:spcAft>
              <a:buClr>
                <a:srgbClr val="DC3C00"/>
              </a:buClr>
            </a:pPr>
            <a:r>
              <a:rPr lang="en-US" sz="1500" dirty="0">
                <a:gradFill>
                  <a:gsLst>
                    <a:gs pos="13889">
                      <a:srgbClr val="505050"/>
                    </a:gs>
                    <a:gs pos="28704">
                      <a:srgbClr val="505050"/>
                    </a:gs>
                  </a:gsLst>
                  <a:lin ang="5400000" scaled="0"/>
                </a:gradFill>
                <a:ea typeface="Segoe UI" pitchFamily="34" charset="0"/>
                <a:cs typeface="Segoe UI" pitchFamily="34" charset="0"/>
              </a:rPr>
              <a:t>Make sure to encourage your users and champions to develop ideas for how Office 365 can improve business practices and to share them with others via a Yammer group. Use these ideas to generate additional solutions and kick off additional trainings.</a:t>
            </a:r>
          </a:p>
        </p:txBody>
      </p:sp>
      <p:sp>
        <p:nvSpPr>
          <p:cNvPr id="27" name="Frame 26"/>
          <p:cNvSpPr/>
          <p:nvPr/>
        </p:nvSpPr>
        <p:spPr bwMode="auto">
          <a:xfrm>
            <a:off x="406033" y="5393314"/>
            <a:ext cx="264194" cy="264194"/>
          </a:xfrm>
          <a:prstGeom prst="frame">
            <a:avLst>
              <a:gd name="adj1" fmla="val 18809"/>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0" name="Straight Connector 29"/>
          <p:cNvCxnSpPr/>
          <p:nvPr/>
        </p:nvCxnSpPr>
        <p:spPr>
          <a:xfrm>
            <a:off x="411604" y="2810326"/>
            <a:ext cx="1161009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1604" y="3624032"/>
            <a:ext cx="1161009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1604" y="4437738"/>
            <a:ext cx="1161009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1604" y="5251444"/>
            <a:ext cx="1161009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604" y="6065153"/>
            <a:ext cx="1161009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CF70A789-A4BF-46AC-BD1A-B99BD406E999}" type="slidenum">
              <a:rPr lang="en-US" smtClean="0"/>
              <a:t>13</a:t>
            </a:fld>
            <a:endParaRPr lang="en-US"/>
          </a:p>
        </p:txBody>
      </p:sp>
    </p:spTree>
    <p:extLst>
      <p:ext uri="{BB962C8B-B14F-4D97-AF65-F5344CB8AC3E}">
        <p14:creationId xmlns:p14="http://schemas.microsoft.com/office/powerpoint/2010/main" val="8823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71091"/>
            <a:ext cx="11887200" cy="917575"/>
          </a:xfrm>
        </p:spPr>
        <p:txBody>
          <a:bodyPr/>
          <a:lstStyle/>
          <a:p>
            <a:r>
              <a:rPr lang="en-US" sz="4000" dirty="0">
                <a:gradFill>
                  <a:gsLst>
                    <a:gs pos="13889">
                      <a:schemeClr val="tx1"/>
                    </a:gs>
                    <a:gs pos="28704">
                      <a:schemeClr val="tx1"/>
                    </a:gs>
                  </a:gsLst>
                  <a:lin ang="5400000" scaled="0"/>
                </a:gradFill>
              </a:rPr>
              <a:t>Microsoft FastTrack</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0" y="1465614"/>
            <a:ext cx="948804" cy="949608"/>
          </a:xfrm>
          <a:prstGeom prst="ellipse">
            <a:avLst/>
          </a:prstGeom>
          <a:ln w="19050">
            <a:solidFill>
              <a:srgbClr val="CCCCCC"/>
            </a:solidFill>
          </a:ln>
        </p:spPr>
      </p:pic>
      <p:grpSp>
        <p:nvGrpSpPr>
          <p:cNvPr id="5" name="Group 4"/>
          <p:cNvGrpSpPr/>
          <p:nvPr/>
        </p:nvGrpSpPr>
        <p:grpSpPr>
          <a:xfrm>
            <a:off x="1741487" y="1510757"/>
            <a:ext cx="5297613" cy="837722"/>
            <a:chOff x="6765665" y="502935"/>
            <a:chExt cx="5297613" cy="837722"/>
          </a:xfrm>
        </p:grpSpPr>
        <p:sp>
          <p:nvSpPr>
            <p:cNvPr id="6" name="Rectangle 5"/>
            <p:cNvSpPr/>
            <p:nvPr/>
          </p:nvSpPr>
          <p:spPr>
            <a:xfrm>
              <a:off x="6765665" y="860526"/>
              <a:ext cx="5297613" cy="480131"/>
            </a:xfrm>
            <a:prstGeom prst="rect">
              <a:avLst/>
            </a:prstGeom>
          </p:spPr>
          <p:txBody>
            <a:bodyPr wrap="square">
              <a:spAutoFit/>
            </a:bodyPr>
            <a:lstStyle/>
            <a:p>
              <a:pPr marL="0" marR="0" lvl="1" indent="0" defTabSz="931555" fontAlgn="base">
                <a:lnSpc>
                  <a:spcPct val="90000"/>
                </a:lnSpc>
                <a:spcBef>
                  <a:spcPct val="0"/>
                </a:spcBef>
                <a:spcAft>
                  <a:spcPts val="30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Scenarios inspire people to work in new ways using Office 365, along with related communication kits to support adoption.</a:t>
              </a:r>
            </a:p>
          </p:txBody>
        </p:sp>
        <p:sp>
          <p:nvSpPr>
            <p:cNvPr id="7" name="Rectangle 6"/>
            <p:cNvSpPr/>
            <p:nvPr/>
          </p:nvSpPr>
          <p:spPr>
            <a:xfrm>
              <a:off x="6765665" y="502935"/>
              <a:ext cx="2501575" cy="369332"/>
            </a:xfrm>
            <a:prstGeom prst="rect">
              <a:avLst/>
            </a:prstGeom>
          </p:spPr>
          <p:txBody>
            <a:bodyPr wrap="square">
              <a:spAutoFit/>
            </a:bodyPr>
            <a:lstStyle/>
            <a:p>
              <a:pPr defTabSz="896386"/>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Scenarios</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00" y="2785232"/>
            <a:ext cx="950976" cy="951504"/>
          </a:xfrm>
          <a:prstGeom prst="ellipse">
            <a:avLst/>
          </a:prstGeom>
          <a:ln w="19050">
            <a:solidFill>
              <a:srgbClr val="CCCCCC"/>
            </a:solidFill>
          </a:ln>
        </p:spPr>
      </p:pic>
      <p:grpSp>
        <p:nvGrpSpPr>
          <p:cNvPr id="10" name="Group 9"/>
          <p:cNvGrpSpPr/>
          <p:nvPr/>
        </p:nvGrpSpPr>
        <p:grpSpPr>
          <a:xfrm>
            <a:off x="1741487" y="2826701"/>
            <a:ext cx="5297613" cy="873944"/>
            <a:chOff x="6765665" y="2126416"/>
            <a:chExt cx="5297613" cy="873944"/>
          </a:xfrm>
        </p:grpSpPr>
        <p:sp>
          <p:nvSpPr>
            <p:cNvPr id="11" name="Rectangle 10"/>
            <p:cNvSpPr/>
            <p:nvPr/>
          </p:nvSpPr>
          <p:spPr>
            <a:xfrm>
              <a:off x="6765665" y="2520229"/>
              <a:ext cx="5297613" cy="480131"/>
            </a:xfrm>
            <a:prstGeom prst="rect">
              <a:avLst/>
            </a:prstGeom>
          </p:spPr>
          <p:txBody>
            <a:bodyPr wrap="square">
              <a:spAutoFit/>
            </a:bodyPr>
            <a:lstStyle/>
            <a:p>
              <a:pPr marL="0" lvl="1" defTabSz="931555" fontAlgn="base">
                <a:lnSpc>
                  <a:spcPct val="90000"/>
                </a:lnSpc>
                <a:spcBef>
                  <a:spcPct val="0"/>
                </a:spcBef>
                <a:spcAft>
                  <a:spcPts val="300"/>
                </a:spcAft>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A three-step approach to drive adoption supported by downloadable templates and best practices.</a:t>
              </a:r>
            </a:p>
          </p:txBody>
        </p:sp>
        <p:sp>
          <p:nvSpPr>
            <p:cNvPr id="12" name="Rectangle 11"/>
            <p:cNvSpPr/>
            <p:nvPr/>
          </p:nvSpPr>
          <p:spPr>
            <a:xfrm>
              <a:off x="6765665" y="2126416"/>
              <a:ext cx="2501575" cy="381451"/>
            </a:xfrm>
            <a:prstGeom prst="rect">
              <a:avLst/>
            </a:prstGeom>
          </p:spPr>
          <p:txBody>
            <a:bodyPr wrap="square">
              <a:spAutoFit/>
            </a:bodyPr>
            <a:lstStyle/>
            <a:p>
              <a:pPr marL="0" marR="0" lvl="1" indent="0" defTabSz="896386" fontAlgn="base">
                <a:lnSpc>
                  <a:spcPct val="114000"/>
                </a:lnSpc>
                <a:spcBef>
                  <a:spcPts val="612"/>
                </a:spcBef>
                <a:spcAft>
                  <a:spcPts val="306"/>
                </a:spcAft>
                <a:buClr>
                  <a:srgbClr val="DC3C00"/>
                </a:buClr>
                <a:buSzTx/>
                <a:buFontTx/>
                <a:buNone/>
                <a:tabLst/>
                <a:defRP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Approach</a:t>
              </a:r>
            </a:p>
          </p:txBody>
        </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00" y="4106746"/>
            <a:ext cx="950976" cy="951015"/>
          </a:xfrm>
          <a:prstGeom prst="ellipse">
            <a:avLst/>
          </a:prstGeom>
          <a:ln w="19050">
            <a:solidFill>
              <a:srgbClr val="CCCCCC"/>
            </a:solidFill>
          </a:ln>
        </p:spPr>
      </p:pic>
      <p:grpSp>
        <p:nvGrpSpPr>
          <p:cNvPr id="15" name="Group 14"/>
          <p:cNvGrpSpPr/>
          <p:nvPr/>
        </p:nvGrpSpPr>
        <p:grpSpPr>
          <a:xfrm>
            <a:off x="1741487" y="4193242"/>
            <a:ext cx="5297613" cy="864519"/>
            <a:chOff x="6765665" y="5373377"/>
            <a:chExt cx="5297613" cy="864519"/>
          </a:xfrm>
        </p:grpSpPr>
        <p:sp>
          <p:nvSpPr>
            <p:cNvPr id="16" name="Rectangle 15"/>
            <p:cNvSpPr/>
            <p:nvPr/>
          </p:nvSpPr>
          <p:spPr>
            <a:xfrm>
              <a:off x="6765665" y="5757765"/>
              <a:ext cx="5297613" cy="480131"/>
            </a:xfrm>
            <a:prstGeom prst="rect">
              <a:avLst/>
            </a:prstGeom>
          </p:spPr>
          <p:txBody>
            <a:bodyPr wrap="square">
              <a:spAutoFit/>
            </a:bodyPr>
            <a:lstStyle/>
            <a:p>
              <a:pPr marL="0" marR="0" lvl="1" indent="0" defTabSz="931555" fontAlgn="base">
                <a:lnSpc>
                  <a:spcPct val="90000"/>
                </a:lnSpc>
                <a:spcBef>
                  <a:spcPct val="0"/>
                </a:spcBef>
                <a:spcAft>
                  <a:spcPts val="30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Helpful resources to learn about other customer stories </a:t>
              </a:r>
              <a:b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b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and special offers to make it easier to get started.</a:t>
              </a:r>
            </a:p>
          </p:txBody>
        </p:sp>
        <p:sp>
          <p:nvSpPr>
            <p:cNvPr id="17" name="Rectangle 16"/>
            <p:cNvSpPr/>
            <p:nvPr/>
          </p:nvSpPr>
          <p:spPr>
            <a:xfrm>
              <a:off x="6765665" y="5373377"/>
              <a:ext cx="2501575" cy="381451"/>
            </a:xfrm>
            <a:prstGeom prst="rect">
              <a:avLst/>
            </a:prstGeom>
          </p:spPr>
          <p:txBody>
            <a:bodyPr wrap="square">
              <a:spAutoFit/>
            </a:bodyPr>
            <a:lstStyle/>
            <a:p>
              <a:pPr marL="0" lvl="1" defTabSz="896386" fontAlgn="base">
                <a:lnSpc>
                  <a:spcPct val="114000"/>
                </a:lnSpc>
                <a:spcBef>
                  <a:spcPts val="612"/>
                </a:spcBef>
                <a:spcAft>
                  <a:spcPts val="306"/>
                </a:spcAft>
                <a:buClr>
                  <a:srgbClr val="DC3C00"/>
                </a:buCl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Resources</a:t>
              </a:r>
            </a:p>
          </p:txBody>
        </p:sp>
      </p:grpSp>
      <p:grpSp>
        <p:nvGrpSpPr>
          <p:cNvPr id="20" name="Group 19"/>
          <p:cNvGrpSpPr/>
          <p:nvPr/>
        </p:nvGrpSpPr>
        <p:grpSpPr>
          <a:xfrm>
            <a:off x="1741487" y="5521608"/>
            <a:ext cx="5297613" cy="820568"/>
            <a:chOff x="6765665" y="5373377"/>
            <a:chExt cx="5297613" cy="820568"/>
          </a:xfrm>
        </p:grpSpPr>
        <p:sp>
          <p:nvSpPr>
            <p:cNvPr id="21" name="Rectangle 20"/>
            <p:cNvSpPr/>
            <p:nvPr/>
          </p:nvSpPr>
          <p:spPr>
            <a:xfrm>
              <a:off x="6765665" y="5713814"/>
              <a:ext cx="5297613" cy="480131"/>
            </a:xfrm>
            <a:prstGeom prst="rect">
              <a:avLst/>
            </a:prstGeom>
          </p:spPr>
          <p:txBody>
            <a:bodyPr wrap="square">
              <a:spAutoFit/>
            </a:bodyPr>
            <a:lstStyle/>
            <a:p>
              <a:pPr marL="0" marR="0" lvl="1" indent="0" algn="l" defTabSz="932472" rtl="0" eaLnBrk="1" fontAlgn="base" latinLnBrk="0" hangingPunct="1">
                <a:lnSpc>
                  <a:spcPct val="90000"/>
                </a:lnSpc>
                <a:spcBef>
                  <a:spcPct val="0"/>
                </a:spcBef>
                <a:spcAft>
                  <a:spcPct val="0"/>
                </a:spcAft>
                <a:buClrTx/>
                <a:buSzTx/>
                <a:buFontTx/>
                <a:buNone/>
                <a:tabLst/>
                <a:defRPr/>
              </a:pP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Talk to thousands of other Microsoft customers as part of the</a:t>
              </a:r>
              <a:b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b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driving adoption community at </a:t>
              </a: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hlinkClick r:id="rId5"/>
                </a:rPr>
                <a:t>http://aka.ms/DriveAdoption</a:t>
              </a:r>
              <a:r>
                <a:rPr lang="en-US" sz="1400" kern="0" dirty="0">
                  <a:gradFill>
                    <a:gsLst>
                      <a:gs pos="13889">
                        <a:schemeClr val="tx1"/>
                      </a:gs>
                      <a:gs pos="28704">
                        <a:schemeClr val="tx1"/>
                      </a:gs>
                    </a:gsLst>
                    <a:lin ang="5400000" scaled="0"/>
                  </a:gradFill>
                  <a:latin typeface="Segoe UI Semibold" panose="020B0702040204020203" pitchFamily="34" charset="0"/>
                  <a:cs typeface="Segoe UI Semibold" panose="020B0702040204020203" pitchFamily="34" charset="0"/>
                </a:rPr>
                <a:t>. </a:t>
              </a:r>
            </a:p>
          </p:txBody>
        </p:sp>
        <p:sp>
          <p:nvSpPr>
            <p:cNvPr id="22" name="Rectangle 21"/>
            <p:cNvSpPr/>
            <p:nvPr/>
          </p:nvSpPr>
          <p:spPr>
            <a:xfrm>
              <a:off x="6765665" y="5373377"/>
              <a:ext cx="2501575" cy="381451"/>
            </a:xfrm>
            <a:prstGeom prst="rect">
              <a:avLst/>
            </a:prstGeom>
          </p:spPr>
          <p:txBody>
            <a:bodyPr wrap="square">
              <a:spAutoFit/>
            </a:bodyPr>
            <a:lstStyle/>
            <a:p>
              <a:pPr marL="0" marR="0" lvl="1" indent="0" defTabSz="896386" fontAlgn="base">
                <a:lnSpc>
                  <a:spcPct val="114000"/>
                </a:lnSpc>
                <a:spcBef>
                  <a:spcPts val="612"/>
                </a:spcBef>
                <a:spcAft>
                  <a:spcPts val="306"/>
                </a:spcAft>
                <a:buClr>
                  <a:srgbClr val="DC3C00"/>
                </a:buClr>
                <a:buSzTx/>
                <a:buFontTx/>
                <a:buNone/>
                <a:tabLst/>
                <a:defRPr/>
              </a:pPr>
              <a:r>
                <a:rPr lang="en-US"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Community</a:t>
              </a:r>
            </a:p>
          </p:txBody>
        </p:sp>
      </p:grpSp>
      <p:pic>
        <p:nvPicPr>
          <p:cNvPr id="23" name="Picture 22"/>
          <p:cNvPicPr>
            <a:picLocks noChangeAspect="1"/>
          </p:cNvPicPr>
          <p:nvPr/>
        </p:nvPicPr>
        <p:blipFill rotWithShape="1">
          <a:blip r:embed="rId6" cstate="email">
            <a:extLst>
              <a:ext uri="{28A0092B-C50C-407E-A947-70E740481C1C}">
                <a14:useLocalDpi xmlns:a14="http://schemas.microsoft.com/office/drawing/2010/main"/>
              </a:ext>
            </a:extLst>
          </a:blip>
          <a:stretch/>
        </p:blipFill>
        <p:spPr>
          <a:xfrm>
            <a:off x="8504238" y="0"/>
            <a:ext cx="3934374" cy="6992326"/>
          </a:xfrm>
          <a:prstGeom prst="rect">
            <a:avLst/>
          </a:prstGeom>
        </p:spPr>
      </p:pic>
      <p:grpSp>
        <p:nvGrpSpPr>
          <p:cNvPr id="208" name="Group 207"/>
          <p:cNvGrpSpPr/>
          <p:nvPr/>
        </p:nvGrpSpPr>
        <p:grpSpPr>
          <a:xfrm>
            <a:off x="481200" y="5427770"/>
            <a:ext cx="950976" cy="1211104"/>
            <a:chOff x="381872" y="5624544"/>
            <a:chExt cx="950976" cy="1211104"/>
          </a:xfrm>
        </p:grpSpPr>
        <p:grpSp>
          <p:nvGrpSpPr>
            <p:cNvPr id="116" name="Group 115"/>
            <p:cNvGrpSpPr/>
            <p:nvPr/>
          </p:nvGrpSpPr>
          <p:grpSpPr>
            <a:xfrm>
              <a:off x="488281" y="5900593"/>
              <a:ext cx="738158" cy="747039"/>
              <a:chOff x="414338" y="5620290"/>
              <a:chExt cx="1055687" cy="1068388"/>
            </a:xfrm>
          </p:grpSpPr>
          <p:sp>
            <p:nvSpPr>
              <p:cNvPr id="117" name="Freeform: Shape 116"/>
              <p:cNvSpPr/>
              <p:nvPr/>
            </p:nvSpPr>
            <p:spPr bwMode="auto">
              <a:xfrm>
                <a:off x="468630" y="6364605"/>
                <a:ext cx="123825" cy="154305"/>
              </a:xfrm>
              <a:custGeom>
                <a:avLst/>
                <a:gdLst>
                  <a:gd name="connsiteX0" fmla="*/ 0 w 127635"/>
                  <a:gd name="connsiteY0" fmla="*/ 0 h 173355"/>
                  <a:gd name="connsiteX1" fmla="*/ 64770 w 127635"/>
                  <a:gd name="connsiteY1" fmla="*/ 9525 h 173355"/>
                  <a:gd name="connsiteX2" fmla="*/ 127635 w 127635"/>
                  <a:gd name="connsiteY2" fmla="*/ 13335 h 173355"/>
                  <a:gd name="connsiteX3" fmla="*/ 116205 w 127635"/>
                  <a:gd name="connsiteY3" fmla="*/ 70485 h 173355"/>
                  <a:gd name="connsiteX4" fmla="*/ 116205 w 127635"/>
                  <a:gd name="connsiteY4" fmla="*/ 154305 h 173355"/>
                  <a:gd name="connsiteX5" fmla="*/ 106680 w 127635"/>
                  <a:gd name="connsiteY5" fmla="*/ 173355 h 173355"/>
                  <a:gd name="connsiteX6" fmla="*/ 59055 w 127635"/>
                  <a:gd name="connsiteY6" fmla="*/ 125730 h 173355"/>
                  <a:gd name="connsiteX7" fmla="*/ 13335 w 127635"/>
                  <a:gd name="connsiteY7" fmla="*/ 64770 h 173355"/>
                  <a:gd name="connsiteX8" fmla="*/ 0 w 127635"/>
                  <a:gd name="connsiteY8" fmla="*/ 0 h 17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35" h="173355">
                    <a:moveTo>
                      <a:pt x="0" y="0"/>
                    </a:moveTo>
                    <a:lnTo>
                      <a:pt x="64770" y="9525"/>
                    </a:lnTo>
                    <a:lnTo>
                      <a:pt x="127635" y="13335"/>
                    </a:lnTo>
                    <a:lnTo>
                      <a:pt x="116205" y="70485"/>
                    </a:lnTo>
                    <a:lnTo>
                      <a:pt x="116205" y="154305"/>
                    </a:lnTo>
                    <a:lnTo>
                      <a:pt x="106680" y="173355"/>
                    </a:lnTo>
                    <a:lnTo>
                      <a:pt x="59055" y="125730"/>
                    </a:lnTo>
                    <a:lnTo>
                      <a:pt x="13335" y="64770"/>
                    </a:lnTo>
                    <a:lnTo>
                      <a:pt x="0" y="0"/>
                    </a:lnTo>
                    <a:close/>
                  </a:path>
                </a:pathLst>
              </a:custGeom>
              <a:solidFill>
                <a:srgbClr val="72594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8" name="AutoShape 3"/>
              <p:cNvSpPr>
                <a:spLocks noChangeAspect="1" noChangeArrowheads="1" noTextEdit="1"/>
              </p:cNvSpPr>
              <p:nvPr/>
            </p:nvSpPr>
            <p:spPr bwMode="auto">
              <a:xfrm>
                <a:off x="414338" y="5620290"/>
                <a:ext cx="10556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6"/>
              <p:cNvSpPr>
                <a:spLocks/>
              </p:cNvSpPr>
              <p:nvPr/>
            </p:nvSpPr>
            <p:spPr bwMode="auto">
              <a:xfrm>
                <a:off x="744538" y="6118765"/>
                <a:ext cx="222250" cy="174625"/>
              </a:xfrm>
              <a:custGeom>
                <a:avLst/>
                <a:gdLst>
                  <a:gd name="T0" fmla="*/ 115 w 140"/>
                  <a:gd name="T1" fmla="*/ 110 h 110"/>
                  <a:gd name="T2" fmla="*/ 0 w 140"/>
                  <a:gd name="T3" fmla="*/ 66 h 110"/>
                  <a:gd name="T4" fmla="*/ 25 w 140"/>
                  <a:gd name="T5" fmla="*/ 0 h 110"/>
                  <a:gd name="T6" fmla="*/ 140 w 140"/>
                  <a:gd name="T7" fmla="*/ 43 h 110"/>
                  <a:gd name="T8" fmla="*/ 115 w 140"/>
                  <a:gd name="T9" fmla="*/ 110 h 110"/>
                </a:gdLst>
                <a:ahLst/>
                <a:cxnLst>
                  <a:cxn ang="0">
                    <a:pos x="T0" y="T1"/>
                  </a:cxn>
                  <a:cxn ang="0">
                    <a:pos x="T2" y="T3"/>
                  </a:cxn>
                  <a:cxn ang="0">
                    <a:pos x="T4" y="T5"/>
                  </a:cxn>
                  <a:cxn ang="0">
                    <a:pos x="T6" y="T7"/>
                  </a:cxn>
                  <a:cxn ang="0">
                    <a:pos x="T8" y="T9"/>
                  </a:cxn>
                </a:cxnLst>
                <a:rect l="0" t="0" r="r" b="b"/>
                <a:pathLst>
                  <a:path w="140" h="110">
                    <a:moveTo>
                      <a:pt x="115" y="110"/>
                    </a:moveTo>
                    <a:lnTo>
                      <a:pt x="0" y="66"/>
                    </a:lnTo>
                    <a:lnTo>
                      <a:pt x="25" y="0"/>
                    </a:lnTo>
                    <a:lnTo>
                      <a:pt x="140" y="43"/>
                    </a:lnTo>
                    <a:lnTo>
                      <a:pt x="115" y="11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7"/>
              <p:cNvSpPr>
                <a:spLocks/>
              </p:cNvSpPr>
              <p:nvPr/>
            </p:nvSpPr>
            <p:spPr bwMode="auto">
              <a:xfrm>
                <a:off x="890588" y="6231478"/>
                <a:ext cx="133350" cy="163513"/>
              </a:xfrm>
              <a:custGeom>
                <a:avLst/>
                <a:gdLst>
                  <a:gd name="T0" fmla="*/ 14 w 90"/>
                  <a:gd name="T1" fmla="*/ 109 h 109"/>
                  <a:gd name="T2" fmla="*/ 0 w 90"/>
                  <a:gd name="T3" fmla="*/ 13 h 109"/>
                  <a:gd name="T4" fmla="*/ 75 w 90"/>
                  <a:gd name="T5" fmla="*/ 0 h 109"/>
                  <a:gd name="T6" fmla="*/ 90 w 90"/>
                  <a:gd name="T7" fmla="*/ 101 h 109"/>
                  <a:gd name="T8" fmla="*/ 14 w 90"/>
                  <a:gd name="T9" fmla="*/ 109 h 109"/>
                </a:gdLst>
                <a:ahLst/>
                <a:cxnLst>
                  <a:cxn ang="0">
                    <a:pos x="T0" y="T1"/>
                  </a:cxn>
                  <a:cxn ang="0">
                    <a:pos x="T2" y="T3"/>
                  </a:cxn>
                  <a:cxn ang="0">
                    <a:pos x="T4" y="T5"/>
                  </a:cxn>
                  <a:cxn ang="0">
                    <a:pos x="T6" y="T7"/>
                  </a:cxn>
                  <a:cxn ang="0">
                    <a:pos x="T8" y="T9"/>
                  </a:cxn>
                </a:cxnLst>
                <a:rect l="0" t="0" r="r" b="b"/>
                <a:pathLst>
                  <a:path w="90" h="109">
                    <a:moveTo>
                      <a:pt x="14" y="109"/>
                    </a:moveTo>
                    <a:cubicBezTo>
                      <a:pt x="11" y="77"/>
                      <a:pt x="1" y="19"/>
                      <a:pt x="0" y="13"/>
                    </a:cubicBezTo>
                    <a:cubicBezTo>
                      <a:pt x="75" y="0"/>
                      <a:pt x="75" y="0"/>
                      <a:pt x="75" y="0"/>
                    </a:cubicBezTo>
                    <a:cubicBezTo>
                      <a:pt x="76" y="7"/>
                      <a:pt x="86" y="66"/>
                      <a:pt x="90" y="101"/>
                    </a:cubicBezTo>
                    <a:lnTo>
                      <a:pt x="14" y="10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8"/>
              <p:cNvSpPr>
                <a:spLocks/>
              </p:cNvSpPr>
              <p:nvPr/>
            </p:nvSpPr>
            <p:spPr bwMode="auto">
              <a:xfrm>
                <a:off x="520700" y="6115590"/>
                <a:ext cx="223837" cy="176213"/>
              </a:xfrm>
              <a:custGeom>
                <a:avLst/>
                <a:gdLst>
                  <a:gd name="T0" fmla="*/ 26 w 141"/>
                  <a:gd name="T1" fmla="*/ 111 h 111"/>
                  <a:gd name="T2" fmla="*/ 0 w 141"/>
                  <a:gd name="T3" fmla="*/ 43 h 111"/>
                  <a:gd name="T4" fmla="*/ 115 w 141"/>
                  <a:gd name="T5" fmla="*/ 0 h 111"/>
                  <a:gd name="T6" fmla="*/ 141 w 141"/>
                  <a:gd name="T7" fmla="*/ 67 h 111"/>
                  <a:gd name="T8" fmla="*/ 26 w 141"/>
                  <a:gd name="T9" fmla="*/ 111 h 111"/>
                </a:gdLst>
                <a:ahLst/>
                <a:cxnLst>
                  <a:cxn ang="0">
                    <a:pos x="T0" y="T1"/>
                  </a:cxn>
                  <a:cxn ang="0">
                    <a:pos x="T2" y="T3"/>
                  </a:cxn>
                  <a:cxn ang="0">
                    <a:pos x="T4" y="T5"/>
                  </a:cxn>
                  <a:cxn ang="0">
                    <a:pos x="T6" y="T7"/>
                  </a:cxn>
                  <a:cxn ang="0">
                    <a:pos x="T8" y="T9"/>
                  </a:cxn>
                </a:cxnLst>
                <a:rect l="0" t="0" r="r" b="b"/>
                <a:pathLst>
                  <a:path w="141" h="111">
                    <a:moveTo>
                      <a:pt x="26" y="111"/>
                    </a:moveTo>
                    <a:lnTo>
                      <a:pt x="0" y="43"/>
                    </a:lnTo>
                    <a:lnTo>
                      <a:pt x="115" y="0"/>
                    </a:lnTo>
                    <a:lnTo>
                      <a:pt x="141" y="67"/>
                    </a:lnTo>
                    <a:lnTo>
                      <a:pt x="26" y="11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
              <p:cNvSpPr>
                <a:spLocks/>
              </p:cNvSpPr>
              <p:nvPr/>
            </p:nvSpPr>
            <p:spPr bwMode="auto">
              <a:xfrm>
                <a:off x="598488" y="5796503"/>
                <a:ext cx="303212" cy="444500"/>
              </a:xfrm>
              <a:custGeom>
                <a:avLst/>
                <a:gdLst>
                  <a:gd name="T0" fmla="*/ 152 w 204"/>
                  <a:gd name="T1" fmla="*/ 0 h 297"/>
                  <a:gd name="T2" fmla="*/ 151 w 204"/>
                  <a:gd name="T3" fmla="*/ 13 h 297"/>
                  <a:gd name="T4" fmla="*/ 103 w 204"/>
                  <a:gd name="T5" fmla="*/ 6 h 297"/>
                  <a:gd name="T6" fmla="*/ 6 w 204"/>
                  <a:gd name="T7" fmla="*/ 56 h 297"/>
                  <a:gd name="T8" fmla="*/ 8 w 204"/>
                  <a:gd name="T9" fmla="*/ 236 h 297"/>
                  <a:gd name="T10" fmla="*/ 183 w 204"/>
                  <a:gd name="T11" fmla="*/ 227 h 297"/>
                  <a:gd name="T12" fmla="*/ 189 w 204"/>
                  <a:gd name="T13" fmla="*/ 151 h 297"/>
                  <a:gd name="T14" fmla="*/ 152 w 204"/>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97">
                    <a:moveTo>
                      <a:pt x="152" y="0"/>
                    </a:moveTo>
                    <a:cubicBezTo>
                      <a:pt x="151" y="13"/>
                      <a:pt x="151" y="13"/>
                      <a:pt x="151" y="13"/>
                    </a:cubicBezTo>
                    <a:cubicBezTo>
                      <a:pt x="138" y="9"/>
                      <a:pt x="123" y="6"/>
                      <a:pt x="103" y="6"/>
                    </a:cubicBezTo>
                    <a:cubicBezTo>
                      <a:pt x="63" y="6"/>
                      <a:pt x="19" y="10"/>
                      <a:pt x="6" y="56"/>
                    </a:cubicBezTo>
                    <a:cubicBezTo>
                      <a:pt x="5" y="107"/>
                      <a:pt x="0" y="228"/>
                      <a:pt x="8" y="236"/>
                    </a:cubicBezTo>
                    <a:cubicBezTo>
                      <a:pt x="3" y="235"/>
                      <a:pt x="135" y="297"/>
                      <a:pt x="183" y="227"/>
                    </a:cubicBezTo>
                    <a:cubicBezTo>
                      <a:pt x="198" y="207"/>
                      <a:pt x="183" y="180"/>
                      <a:pt x="189" y="151"/>
                    </a:cubicBezTo>
                    <a:cubicBezTo>
                      <a:pt x="204" y="83"/>
                      <a:pt x="193" y="6"/>
                      <a:pt x="15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
              <p:cNvSpPr>
                <a:spLocks/>
              </p:cNvSpPr>
              <p:nvPr/>
            </p:nvSpPr>
            <p:spPr bwMode="auto">
              <a:xfrm>
                <a:off x="609600" y="6029865"/>
                <a:ext cx="274637" cy="155575"/>
              </a:xfrm>
              <a:custGeom>
                <a:avLst/>
                <a:gdLst>
                  <a:gd name="T0" fmla="*/ 131 w 186"/>
                  <a:gd name="T1" fmla="*/ 0 h 104"/>
                  <a:gd name="T2" fmla="*/ 135 w 186"/>
                  <a:gd name="T3" fmla="*/ 62 h 104"/>
                  <a:gd name="T4" fmla="*/ 186 w 186"/>
                  <a:gd name="T5" fmla="*/ 84 h 104"/>
                  <a:gd name="T6" fmla="*/ 92 w 186"/>
                  <a:gd name="T7" fmla="*/ 104 h 104"/>
                  <a:gd name="T8" fmla="*/ 0 w 186"/>
                  <a:gd name="T9" fmla="*/ 81 h 104"/>
                  <a:gd name="T10" fmla="*/ 41 w 186"/>
                  <a:gd name="T11" fmla="*/ 63 h 104"/>
                  <a:gd name="T12" fmla="*/ 44 w 186"/>
                  <a:gd name="T13" fmla="*/ 0 h 104"/>
                  <a:gd name="T14" fmla="*/ 131 w 186"/>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04">
                    <a:moveTo>
                      <a:pt x="131" y="0"/>
                    </a:moveTo>
                    <a:cubicBezTo>
                      <a:pt x="135" y="62"/>
                      <a:pt x="135" y="62"/>
                      <a:pt x="135" y="62"/>
                    </a:cubicBezTo>
                    <a:cubicBezTo>
                      <a:pt x="186" y="84"/>
                      <a:pt x="186" y="84"/>
                      <a:pt x="186" y="84"/>
                    </a:cubicBezTo>
                    <a:cubicBezTo>
                      <a:pt x="175" y="90"/>
                      <a:pt x="118" y="104"/>
                      <a:pt x="92" y="104"/>
                    </a:cubicBezTo>
                    <a:cubicBezTo>
                      <a:pt x="67" y="104"/>
                      <a:pt x="11" y="87"/>
                      <a:pt x="0" y="81"/>
                    </a:cubicBezTo>
                    <a:cubicBezTo>
                      <a:pt x="41" y="63"/>
                      <a:pt x="41" y="63"/>
                      <a:pt x="41" y="63"/>
                    </a:cubicBezTo>
                    <a:cubicBezTo>
                      <a:pt x="44" y="0"/>
                      <a:pt x="44" y="0"/>
                      <a:pt x="44" y="0"/>
                    </a:cubicBezTo>
                    <a:lnTo>
                      <a:pt x="131" y="0"/>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
              <p:cNvSpPr>
                <a:spLocks/>
              </p:cNvSpPr>
              <p:nvPr/>
            </p:nvSpPr>
            <p:spPr bwMode="auto">
              <a:xfrm>
                <a:off x="825500" y="5898103"/>
                <a:ext cx="47625" cy="109538"/>
              </a:xfrm>
              <a:custGeom>
                <a:avLst/>
                <a:gdLst>
                  <a:gd name="T0" fmla="*/ 5 w 32"/>
                  <a:gd name="T1" fmla="*/ 73 h 73"/>
                  <a:gd name="T2" fmla="*/ 30 w 32"/>
                  <a:gd name="T3" fmla="*/ 39 h 73"/>
                  <a:gd name="T4" fmla="*/ 0 w 32"/>
                  <a:gd name="T5" fmla="*/ 0 h 73"/>
                  <a:gd name="T6" fmla="*/ 5 w 32"/>
                  <a:gd name="T7" fmla="*/ 73 h 73"/>
                </a:gdLst>
                <a:ahLst/>
                <a:cxnLst>
                  <a:cxn ang="0">
                    <a:pos x="T0" y="T1"/>
                  </a:cxn>
                  <a:cxn ang="0">
                    <a:pos x="T2" y="T3"/>
                  </a:cxn>
                  <a:cxn ang="0">
                    <a:pos x="T4" y="T5"/>
                  </a:cxn>
                  <a:cxn ang="0">
                    <a:pos x="T6" y="T7"/>
                  </a:cxn>
                </a:cxnLst>
                <a:rect l="0" t="0" r="r" b="b"/>
                <a:pathLst>
                  <a:path w="32" h="73">
                    <a:moveTo>
                      <a:pt x="5" y="73"/>
                    </a:moveTo>
                    <a:cubicBezTo>
                      <a:pt x="21" y="73"/>
                      <a:pt x="32" y="60"/>
                      <a:pt x="30" y="39"/>
                    </a:cubicBezTo>
                    <a:cubicBezTo>
                      <a:pt x="28" y="19"/>
                      <a:pt x="14" y="0"/>
                      <a:pt x="0" y="0"/>
                    </a:cubicBezTo>
                    <a:lnTo>
                      <a:pt x="5" y="73"/>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
              <p:cNvSpPr>
                <a:spLocks/>
              </p:cNvSpPr>
              <p:nvPr/>
            </p:nvSpPr>
            <p:spPr bwMode="auto">
              <a:xfrm>
                <a:off x="606425" y="5898103"/>
                <a:ext cx="49212" cy="109538"/>
              </a:xfrm>
              <a:custGeom>
                <a:avLst/>
                <a:gdLst>
                  <a:gd name="T0" fmla="*/ 28 w 33"/>
                  <a:gd name="T1" fmla="*/ 73 h 73"/>
                  <a:gd name="T2" fmla="*/ 3 w 33"/>
                  <a:gd name="T3" fmla="*/ 39 h 73"/>
                  <a:gd name="T4" fmla="*/ 33 w 33"/>
                  <a:gd name="T5" fmla="*/ 0 h 73"/>
                  <a:gd name="T6" fmla="*/ 28 w 33"/>
                  <a:gd name="T7" fmla="*/ 73 h 73"/>
                </a:gdLst>
                <a:ahLst/>
                <a:cxnLst>
                  <a:cxn ang="0">
                    <a:pos x="T0" y="T1"/>
                  </a:cxn>
                  <a:cxn ang="0">
                    <a:pos x="T2" y="T3"/>
                  </a:cxn>
                  <a:cxn ang="0">
                    <a:pos x="T4" y="T5"/>
                  </a:cxn>
                  <a:cxn ang="0">
                    <a:pos x="T6" y="T7"/>
                  </a:cxn>
                </a:cxnLst>
                <a:rect l="0" t="0" r="r" b="b"/>
                <a:pathLst>
                  <a:path w="33" h="73">
                    <a:moveTo>
                      <a:pt x="28" y="73"/>
                    </a:moveTo>
                    <a:cubicBezTo>
                      <a:pt x="12" y="73"/>
                      <a:pt x="0" y="60"/>
                      <a:pt x="3" y="39"/>
                    </a:cubicBezTo>
                    <a:cubicBezTo>
                      <a:pt x="5" y="19"/>
                      <a:pt x="18" y="0"/>
                      <a:pt x="33" y="0"/>
                    </a:cubicBezTo>
                    <a:lnTo>
                      <a:pt x="28" y="73"/>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3"/>
              <p:cNvSpPr>
                <a:spLocks/>
              </p:cNvSpPr>
              <p:nvPr/>
            </p:nvSpPr>
            <p:spPr bwMode="auto">
              <a:xfrm>
                <a:off x="625475" y="5790153"/>
                <a:ext cx="228600" cy="311150"/>
              </a:xfrm>
              <a:custGeom>
                <a:avLst/>
                <a:gdLst>
                  <a:gd name="T0" fmla="*/ 77 w 154"/>
                  <a:gd name="T1" fmla="*/ 208 h 208"/>
                  <a:gd name="T2" fmla="*/ 98 w 154"/>
                  <a:gd name="T3" fmla="*/ 201 h 208"/>
                  <a:gd name="T4" fmla="*/ 154 w 154"/>
                  <a:gd name="T5" fmla="*/ 94 h 208"/>
                  <a:gd name="T6" fmla="*/ 146 w 154"/>
                  <a:gd name="T7" fmla="*/ 46 h 208"/>
                  <a:gd name="T8" fmla="*/ 77 w 154"/>
                  <a:gd name="T9" fmla="*/ 0 h 208"/>
                  <a:gd name="T10" fmla="*/ 9 w 154"/>
                  <a:gd name="T11" fmla="*/ 46 h 208"/>
                  <a:gd name="T12" fmla="*/ 0 w 154"/>
                  <a:gd name="T13" fmla="*/ 94 h 208"/>
                  <a:gd name="T14" fmla="*/ 57 w 154"/>
                  <a:gd name="T15" fmla="*/ 201 h 208"/>
                  <a:gd name="T16" fmla="*/ 77 w 154"/>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08">
                    <a:moveTo>
                      <a:pt x="77" y="208"/>
                    </a:moveTo>
                    <a:cubicBezTo>
                      <a:pt x="92" y="208"/>
                      <a:pt x="97" y="204"/>
                      <a:pt x="98" y="201"/>
                    </a:cubicBezTo>
                    <a:cubicBezTo>
                      <a:pt x="142" y="185"/>
                      <a:pt x="149" y="131"/>
                      <a:pt x="154" y="94"/>
                    </a:cubicBezTo>
                    <a:cubicBezTo>
                      <a:pt x="146" y="46"/>
                      <a:pt x="146" y="46"/>
                      <a:pt x="146" y="46"/>
                    </a:cubicBezTo>
                    <a:cubicBezTo>
                      <a:pt x="141" y="21"/>
                      <a:pt x="102" y="0"/>
                      <a:pt x="77" y="0"/>
                    </a:cubicBezTo>
                    <a:cubicBezTo>
                      <a:pt x="53" y="0"/>
                      <a:pt x="14" y="21"/>
                      <a:pt x="9" y="46"/>
                    </a:cubicBezTo>
                    <a:cubicBezTo>
                      <a:pt x="0" y="94"/>
                      <a:pt x="0" y="94"/>
                      <a:pt x="0" y="94"/>
                    </a:cubicBezTo>
                    <a:cubicBezTo>
                      <a:pt x="5" y="131"/>
                      <a:pt x="13" y="185"/>
                      <a:pt x="57" y="201"/>
                    </a:cubicBezTo>
                    <a:cubicBezTo>
                      <a:pt x="58" y="204"/>
                      <a:pt x="62" y="208"/>
                      <a:pt x="77" y="208"/>
                    </a:cubicBez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
              <p:cNvSpPr>
                <a:spLocks/>
              </p:cNvSpPr>
              <p:nvPr/>
            </p:nvSpPr>
            <p:spPr bwMode="auto">
              <a:xfrm>
                <a:off x="777875" y="5926678"/>
                <a:ext cx="15875" cy="17463"/>
              </a:xfrm>
              <a:custGeom>
                <a:avLst/>
                <a:gdLst>
                  <a:gd name="T0" fmla="*/ 6 w 11"/>
                  <a:gd name="T1" fmla="*/ 12 h 12"/>
                  <a:gd name="T2" fmla="*/ 0 w 11"/>
                  <a:gd name="T3" fmla="*/ 6 h 12"/>
                  <a:gd name="T4" fmla="*/ 6 w 11"/>
                  <a:gd name="T5" fmla="*/ 0 h 12"/>
                  <a:gd name="T6" fmla="*/ 11 w 11"/>
                  <a:gd name="T7" fmla="*/ 6 h 12"/>
                  <a:gd name="T8" fmla="*/ 6 w 11"/>
                  <a:gd name="T9" fmla="*/ 12 h 12"/>
                </a:gdLst>
                <a:ahLst/>
                <a:cxnLst>
                  <a:cxn ang="0">
                    <a:pos x="T0" y="T1"/>
                  </a:cxn>
                  <a:cxn ang="0">
                    <a:pos x="T2" y="T3"/>
                  </a:cxn>
                  <a:cxn ang="0">
                    <a:pos x="T4" y="T5"/>
                  </a:cxn>
                  <a:cxn ang="0">
                    <a:pos x="T6" y="T7"/>
                  </a:cxn>
                  <a:cxn ang="0">
                    <a:pos x="T8" y="T9"/>
                  </a:cxn>
                </a:cxnLst>
                <a:rect l="0" t="0" r="r" b="b"/>
                <a:pathLst>
                  <a:path w="11" h="12">
                    <a:moveTo>
                      <a:pt x="6" y="12"/>
                    </a:moveTo>
                    <a:cubicBezTo>
                      <a:pt x="2" y="12"/>
                      <a:pt x="0" y="9"/>
                      <a:pt x="0" y="6"/>
                    </a:cubicBezTo>
                    <a:cubicBezTo>
                      <a:pt x="0" y="3"/>
                      <a:pt x="3" y="0"/>
                      <a:pt x="6" y="0"/>
                    </a:cubicBezTo>
                    <a:cubicBezTo>
                      <a:pt x="9" y="1"/>
                      <a:pt x="11" y="3"/>
                      <a:pt x="11" y="6"/>
                    </a:cubicBezTo>
                    <a:cubicBezTo>
                      <a:pt x="11" y="9"/>
                      <a:pt x="9" y="12"/>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5"/>
              <p:cNvSpPr>
                <a:spLocks/>
              </p:cNvSpPr>
              <p:nvPr/>
            </p:nvSpPr>
            <p:spPr bwMode="auto">
              <a:xfrm>
                <a:off x="684213" y="5926678"/>
                <a:ext cx="17462" cy="1746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1"/>
                      <a:pt x="0" y="3"/>
                      <a:pt x="0" y="6"/>
                    </a:cubicBezTo>
                    <a:cubicBezTo>
                      <a:pt x="0" y="9"/>
                      <a:pt x="3" y="12"/>
                      <a:pt x="6"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
              <p:cNvSpPr>
                <a:spLocks/>
              </p:cNvSpPr>
              <p:nvPr/>
            </p:nvSpPr>
            <p:spPr bwMode="auto">
              <a:xfrm>
                <a:off x="604838" y="5763165"/>
                <a:ext cx="282575" cy="255588"/>
              </a:xfrm>
              <a:custGeom>
                <a:avLst/>
                <a:gdLst>
                  <a:gd name="T0" fmla="*/ 191 w 191"/>
                  <a:gd name="T1" fmla="*/ 106 h 171"/>
                  <a:gd name="T2" fmla="*/ 161 w 191"/>
                  <a:gd name="T3" fmla="*/ 27 h 171"/>
                  <a:gd name="T4" fmla="*/ 147 w 191"/>
                  <a:gd name="T5" fmla="*/ 21 h 171"/>
                  <a:gd name="T6" fmla="*/ 91 w 191"/>
                  <a:gd name="T7" fmla="*/ 0 h 171"/>
                  <a:gd name="T8" fmla="*/ 1 w 191"/>
                  <a:gd name="T9" fmla="*/ 94 h 171"/>
                  <a:gd name="T10" fmla="*/ 24 w 191"/>
                  <a:gd name="T11" fmla="*/ 127 h 171"/>
                  <a:gd name="T12" fmla="*/ 91 w 191"/>
                  <a:gd name="T13" fmla="*/ 31 h 171"/>
                  <a:gd name="T14" fmla="*/ 111 w 191"/>
                  <a:gd name="T15" fmla="*/ 28 h 171"/>
                  <a:gd name="T16" fmla="*/ 113 w 191"/>
                  <a:gd name="T17" fmla="*/ 28 h 171"/>
                  <a:gd name="T18" fmla="*/ 179 w 191"/>
                  <a:gd name="T19" fmla="*/ 132 h 171"/>
                  <a:gd name="T20" fmla="*/ 189 w 191"/>
                  <a:gd name="T21" fmla="*/ 121 h 171"/>
                  <a:gd name="T22" fmla="*/ 191 w 191"/>
                  <a:gd name="T23" fmla="*/ 10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71">
                    <a:moveTo>
                      <a:pt x="191" y="106"/>
                    </a:moveTo>
                    <a:cubicBezTo>
                      <a:pt x="190" y="70"/>
                      <a:pt x="180" y="39"/>
                      <a:pt x="161" y="27"/>
                    </a:cubicBezTo>
                    <a:cubicBezTo>
                      <a:pt x="157" y="23"/>
                      <a:pt x="152" y="21"/>
                      <a:pt x="147" y="21"/>
                    </a:cubicBezTo>
                    <a:cubicBezTo>
                      <a:pt x="147" y="21"/>
                      <a:pt x="139" y="0"/>
                      <a:pt x="91" y="0"/>
                    </a:cubicBezTo>
                    <a:cubicBezTo>
                      <a:pt x="48" y="0"/>
                      <a:pt x="1" y="20"/>
                      <a:pt x="1" y="94"/>
                    </a:cubicBezTo>
                    <a:cubicBezTo>
                      <a:pt x="0" y="111"/>
                      <a:pt x="25" y="171"/>
                      <a:pt x="24" y="127"/>
                    </a:cubicBezTo>
                    <a:cubicBezTo>
                      <a:pt x="29" y="79"/>
                      <a:pt x="35" y="24"/>
                      <a:pt x="91" y="31"/>
                    </a:cubicBezTo>
                    <a:cubicBezTo>
                      <a:pt x="97" y="31"/>
                      <a:pt x="104" y="28"/>
                      <a:pt x="111" y="28"/>
                    </a:cubicBezTo>
                    <a:cubicBezTo>
                      <a:pt x="112" y="28"/>
                      <a:pt x="112" y="28"/>
                      <a:pt x="113" y="28"/>
                    </a:cubicBezTo>
                    <a:cubicBezTo>
                      <a:pt x="167" y="34"/>
                      <a:pt x="147" y="117"/>
                      <a:pt x="179" y="132"/>
                    </a:cubicBezTo>
                    <a:cubicBezTo>
                      <a:pt x="179" y="132"/>
                      <a:pt x="186" y="135"/>
                      <a:pt x="189" y="121"/>
                    </a:cubicBezTo>
                    <a:cubicBezTo>
                      <a:pt x="190" y="115"/>
                      <a:pt x="191" y="106"/>
                      <a:pt x="191" y="10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7"/>
              <p:cNvSpPr>
                <a:spLocks/>
              </p:cNvSpPr>
              <p:nvPr/>
            </p:nvSpPr>
            <p:spPr bwMode="auto">
              <a:xfrm>
                <a:off x="673100" y="6067965"/>
                <a:ext cx="133350" cy="41275"/>
              </a:xfrm>
              <a:custGeom>
                <a:avLst/>
                <a:gdLst>
                  <a:gd name="T0" fmla="*/ 90 w 90"/>
                  <a:gd name="T1" fmla="*/ 1 h 28"/>
                  <a:gd name="T2" fmla="*/ 90 w 90"/>
                  <a:gd name="T3" fmla="*/ 1 h 28"/>
                  <a:gd name="T4" fmla="*/ 89 w 90"/>
                  <a:gd name="T5" fmla="*/ 1 h 28"/>
                  <a:gd name="T6" fmla="*/ 89 w 90"/>
                  <a:gd name="T7" fmla="*/ 1 h 28"/>
                  <a:gd name="T8" fmla="*/ 74 w 90"/>
                  <a:gd name="T9" fmla="*/ 12 h 28"/>
                  <a:gd name="T10" fmla="*/ 72 w 90"/>
                  <a:gd name="T11" fmla="*/ 13 h 28"/>
                  <a:gd name="T12" fmla="*/ 70 w 90"/>
                  <a:gd name="T13" fmla="*/ 14 h 28"/>
                  <a:gd name="T14" fmla="*/ 69 w 90"/>
                  <a:gd name="T15" fmla="*/ 14 h 28"/>
                  <a:gd name="T16" fmla="*/ 66 w 90"/>
                  <a:gd name="T17" fmla="*/ 16 h 28"/>
                  <a:gd name="T18" fmla="*/ 45 w 90"/>
                  <a:gd name="T19" fmla="*/ 23 h 28"/>
                  <a:gd name="T20" fmla="*/ 25 w 90"/>
                  <a:gd name="T21" fmla="*/ 16 h 28"/>
                  <a:gd name="T22" fmla="*/ 22 w 90"/>
                  <a:gd name="T23" fmla="*/ 15 h 28"/>
                  <a:gd name="T24" fmla="*/ 19 w 90"/>
                  <a:gd name="T25" fmla="*/ 14 h 28"/>
                  <a:gd name="T26" fmla="*/ 2 w 90"/>
                  <a:gd name="T27" fmla="*/ 1 h 28"/>
                  <a:gd name="T28" fmla="*/ 2 w 90"/>
                  <a:gd name="T29" fmla="*/ 1 h 28"/>
                  <a:gd name="T30" fmla="*/ 2 w 90"/>
                  <a:gd name="T31" fmla="*/ 1 h 28"/>
                  <a:gd name="T32" fmla="*/ 0 w 90"/>
                  <a:gd name="T33" fmla="*/ 0 h 28"/>
                  <a:gd name="T34" fmla="*/ 0 w 90"/>
                  <a:gd name="T35" fmla="*/ 5 h 28"/>
                  <a:gd name="T36" fmla="*/ 25 w 90"/>
                  <a:gd name="T37" fmla="*/ 21 h 28"/>
                  <a:gd name="T38" fmla="*/ 45 w 90"/>
                  <a:gd name="T39" fmla="*/ 28 h 28"/>
                  <a:gd name="T40" fmla="*/ 66 w 90"/>
                  <a:gd name="T41" fmla="*/ 21 h 28"/>
                  <a:gd name="T42" fmla="*/ 90 w 90"/>
                  <a:gd name="T43" fmla="*/ 5 h 28"/>
                  <a:gd name="T44" fmla="*/ 90 w 90"/>
                  <a:gd name="T4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28">
                    <a:moveTo>
                      <a:pt x="90" y="1"/>
                    </a:moveTo>
                    <a:cubicBezTo>
                      <a:pt x="90" y="1"/>
                      <a:pt x="90" y="1"/>
                      <a:pt x="90" y="1"/>
                    </a:cubicBezTo>
                    <a:cubicBezTo>
                      <a:pt x="89" y="1"/>
                      <a:pt x="89" y="1"/>
                      <a:pt x="89" y="1"/>
                    </a:cubicBezTo>
                    <a:cubicBezTo>
                      <a:pt x="89" y="1"/>
                      <a:pt x="89" y="1"/>
                      <a:pt x="89" y="1"/>
                    </a:cubicBezTo>
                    <a:cubicBezTo>
                      <a:pt x="83" y="6"/>
                      <a:pt x="78" y="10"/>
                      <a:pt x="74" y="12"/>
                    </a:cubicBezTo>
                    <a:cubicBezTo>
                      <a:pt x="73" y="13"/>
                      <a:pt x="72" y="13"/>
                      <a:pt x="72" y="13"/>
                    </a:cubicBezTo>
                    <a:cubicBezTo>
                      <a:pt x="71" y="14"/>
                      <a:pt x="71" y="14"/>
                      <a:pt x="70" y="14"/>
                    </a:cubicBezTo>
                    <a:cubicBezTo>
                      <a:pt x="70" y="14"/>
                      <a:pt x="70" y="14"/>
                      <a:pt x="69" y="14"/>
                    </a:cubicBezTo>
                    <a:cubicBezTo>
                      <a:pt x="68" y="15"/>
                      <a:pt x="67" y="15"/>
                      <a:pt x="66" y="16"/>
                    </a:cubicBezTo>
                    <a:cubicBezTo>
                      <a:pt x="65" y="19"/>
                      <a:pt x="60" y="23"/>
                      <a:pt x="45" y="23"/>
                    </a:cubicBezTo>
                    <a:cubicBezTo>
                      <a:pt x="30" y="23"/>
                      <a:pt x="26" y="19"/>
                      <a:pt x="25" y="16"/>
                    </a:cubicBezTo>
                    <a:cubicBezTo>
                      <a:pt x="24" y="16"/>
                      <a:pt x="23" y="15"/>
                      <a:pt x="22" y="15"/>
                    </a:cubicBezTo>
                    <a:cubicBezTo>
                      <a:pt x="21" y="14"/>
                      <a:pt x="20" y="14"/>
                      <a:pt x="19" y="14"/>
                    </a:cubicBezTo>
                    <a:cubicBezTo>
                      <a:pt x="14" y="11"/>
                      <a:pt x="9" y="8"/>
                      <a:pt x="2" y="1"/>
                    </a:cubicBezTo>
                    <a:cubicBezTo>
                      <a:pt x="2" y="1"/>
                      <a:pt x="2" y="1"/>
                      <a:pt x="2" y="1"/>
                    </a:cubicBezTo>
                    <a:cubicBezTo>
                      <a:pt x="2" y="1"/>
                      <a:pt x="2" y="1"/>
                      <a:pt x="2" y="1"/>
                    </a:cubicBezTo>
                    <a:cubicBezTo>
                      <a:pt x="1" y="1"/>
                      <a:pt x="1" y="0"/>
                      <a:pt x="0" y="0"/>
                    </a:cubicBezTo>
                    <a:cubicBezTo>
                      <a:pt x="0" y="5"/>
                      <a:pt x="0" y="5"/>
                      <a:pt x="0" y="5"/>
                    </a:cubicBezTo>
                    <a:cubicBezTo>
                      <a:pt x="11" y="14"/>
                      <a:pt x="17" y="18"/>
                      <a:pt x="25" y="21"/>
                    </a:cubicBezTo>
                    <a:cubicBezTo>
                      <a:pt x="26" y="24"/>
                      <a:pt x="30" y="28"/>
                      <a:pt x="45" y="28"/>
                    </a:cubicBezTo>
                    <a:cubicBezTo>
                      <a:pt x="60" y="28"/>
                      <a:pt x="65" y="24"/>
                      <a:pt x="66" y="21"/>
                    </a:cubicBezTo>
                    <a:cubicBezTo>
                      <a:pt x="73" y="18"/>
                      <a:pt x="80" y="14"/>
                      <a:pt x="90" y="5"/>
                    </a:cubicBezTo>
                    <a:lnTo>
                      <a:pt x="90" y="1"/>
                    </a:lnTo>
                    <a:close/>
                  </a:path>
                </a:pathLst>
              </a:custGeom>
              <a:solidFill>
                <a:srgbClr val="675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
              <p:cNvSpPr>
                <a:spLocks/>
              </p:cNvSpPr>
              <p:nvPr/>
            </p:nvSpPr>
            <p:spPr bwMode="auto">
              <a:xfrm>
                <a:off x="700088" y="6037803"/>
                <a:ext cx="80962" cy="14288"/>
              </a:xfrm>
              <a:custGeom>
                <a:avLst/>
                <a:gdLst>
                  <a:gd name="T0" fmla="*/ 27 w 55"/>
                  <a:gd name="T1" fmla="*/ 10 h 10"/>
                  <a:gd name="T2" fmla="*/ 3 w 55"/>
                  <a:gd name="T3" fmla="*/ 7 h 10"/>
                  <a:gd name="T4" fmla="*/ 1 w 55"/>
                  <a:gd name="T5" fmla="*/ 3 h 10"/>
                  <a:gd name="T6" fmla="*/ 5 w 55"/>
                  <a:gd name="T7" fmla="*/ 0 h 10"/>
                  <a:gd name="T8" fmla="*/ 50 w 55"/>
                  <a:gd name="T9" fmla="*/ 0 h 10"/>
                  <a:gd name="T10" fmla="*/ 54 w 55"/>
                  <a:gd name="T11" fmla="*/ 3 h 10"/>
                  <a:gd name="T12" fmla="*/ 52 w 55"/>
                  <a:gd name="T13" fmla="*/ 7 h 10"/>
                  <a:gd name="T14" fmla="*/ 27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27" y="10"/>
                    </a:moveTo>
                    <a:cubicBezTo>
                      <a:pt x="20" y="10"/>
                      <a:pt x="12" y="9"/>
                      <a:pt x="3" y="7"/>
                    </a:cubicBezTo>
                    <a:cubicBezTo>
                      <a:pt x="1" y="6"/>
                      <a:pt x="0" y="5"/>
                      <a:pt x="1" y="3"/>
                    </a:cubicBezTo>
                    <a:cubicBezTo>
                      <a:pt x="1" y="1"/>
                      <a:pt x="3" y="0"/>
                      <a:pt x="5" y="0"/>
                    </a:cubicBezTo>
                    <a:cubicBezTo>
                      <a:pt x="22" y="4"/>
                      <a:pt x="33" y="4"/>
                      <a:pt x="50" y="0"/>
                    </a:cubicBezTo>
                    <a:cubicBezTo>
                      <a:pt x="52" y="0"/>
                      <a:pt x="54" y="1"/>
                      <a:pt x="54" y="3"/>
                    </a:cubicBezTo>
                    <a:cubicBezTo>
                      <a:pt x="55" y="5"/>
                      <a:pt x="54" y="6"/>
                      <a:pt x="52" y="7"/>
                    </a:cubicBezTo>
                    <a:cubicBezTo>
                      <a:pt x="43" y="9"/>
                      <a:pt x="35" y="10"/>
                      <a:pt x="27" y="10"/>
                    </a:cubicBezTo>
                    <a:close/>
                  </a:path>
                </a:pathLst>
              </a:custGeom>
              <a:solidFill>
                <a:srgbClr val="DC9D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9"/>
              <p:cNvSpPr>
                <a:spLocks/>
              </p:cNvSpPr>
              <p:nvPr/>
            </p:nvSpPr>
            <p:spPr bwMode="auto">
              <a:xfrm>
                <a:off x="658813" y="5904453"/>
                <a:ext cx="58737" cy="14288"/>
              </a:xfrm>
              <a:custGeom>
                <a:avLst/>
                <a:gdLst>
                  <a:gd name="T0" fmla="*/ 2 w 39"/>
                  <a:gd name="T1" fmla="*/ 9 h 10"/>
                  <a:gd name="T2" fmla="*/ 0 w 39"/>
                  <a:gd name="T3" fmla="*/ 8 h 10"/>
                  <a:gd name="T4" fmla="*/ 1 w 39"/>
                  <a:gd name="T5" fmla="*/ 6 h 10"/>
                  <a:gd name="T6" fmla="*/ 38 w 39"/>
                  <a:gd name="T7" fmla="*/ 6 h 10"/>
                  <a:gd name="T8" fmla="*/ 38 w 39"/>
                  <a:gd name="T9" fmla="*/ 9 h 10"/>
                  <a:gd name="T10" fmla="*/ 36 w 39"/>
                  <a:gd name="T11" fmla="*/ 9 h 10"/>
                  <a:gd name="T12" fmla="*/ 2 w 39"/>
                  <a:gd name="T13" fmla="*/ 9 h 10"/>
                  <a:gd name="T14" fmla="*/ 2 w 3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2" y="9"/>
                    </a:moveTo>
                    <a:cubicBezTo>
                      <a:pt x="1" y="9"/>
                      <a:pt x="0" y="9"/>
                      <a:pt x="0" y="8"/>
                    </a:cubicBezTo>
                    <a:cubicBezTo>
                      <a:pt x="0" y="7"/>
                      <a:pt x="0" y="6"/>
                      <a:pt x="1" y="6"/>
                    </a:cubicBezTo>
                    <a:cubicBezTo>
                      <a:pt x="4" y="5"/>
                      <a:pt x="32" y="0"/>
                      <a:pt x="38" y="6"/>
                    </a:cubicBezTo>
                    <a:cubicBezTo>
                      <a:pt x="39" y="7"/>
                      <a:pt x="39" y="8"/>
                      <a:pt x="38" y="9"/>
                    </a:cubicBezTo>
                    <a:cubicBezTo>
                      <a:pt x="38" y="9"/>
                      <a:pt x="37" y="10"/>
                      <a:pt x="36" y="9"/>
                    </a:cubicBezTo>
                    <a:cubicBezTo>
                      <a:pt x="32" y="5"/>
                      <a:pt x="13" y="7"/>
                      <a:pt x="2" y="9"/>
                    </a:cubicBezTo>
                    <a:cubicBezTo>
                      <a:pt x="2" y="9"/>
                      <a:pt x="2" y="9"/>
                      <a:pt x="2"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0"/>
              <p:cNvSpPr>
                <a:spLocks/>
              </p:cNvSpPr>
              <p:nvPr/>
            </p:nvSpPr>
            <p:spPr bwMode="auto">
              <a:xfrm>
                <a:off x="762000" y="5904453"/>
                <a:ext cx="57150" cy="14288"/>
              </a:xfrm>
              <a:custGeom>
                <a:avLst/>
                <a:gdLst>
                  <a:gd name="T0" fmla="*/ 37 w 39"/>
                  <a:gd name="T1" fmla="*/ 9 h 10"/>
                  <a:gd name="T2" fmla="*/ 37 w 39"/>
                  <a:gd name="T3" fmla="*/ 9 h 10"/>
                  <a:gd name="T4" fmla="*/ 3 w 39"/>
                  <a:gd name="T5" fmla="*/ 9 h 10"/>
                  <a:gd name="T6" fmla="*/ 1 w 39"/>
                  <a:gd name="T7" fmla="*/ 9 h 10"/>
                  <a:gd name="T8" fmla="*/ 1 w 39"/>
                  <a:gd name="T9" fmla="*/ 6 h 10"/>
                  <a:gd name="T10" fmla="*/ 38 w 39"/>
                  <a:gd name="T11" fmla="*/ 6 h 10"/>
                  <a:gd name="T12" fmla="*/ 39 w 39"/>
                  <a:gd name="T13" fmla="*/ 8 h 10"/>
                  <a:gd name="T14" fmla="*/ 37 w 39"/>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7" y="9"/>
                    </a:moveTo>
                    <a:cubicBezTo>
                      <a:pt x="37" y="9"/>
                      <a:pt x="37" y="9"/>
                      <a:pt x="37" y="9"/>
                    </a:cubicBezTo>
                    <a:cubicBezTo>
                      <a:pt x="26" y="7"/>
                      <a:pt x="7" y="5"/>
                      <a:pt x="3" y="9"/>
                    </a:cubicBezTo>
                    <a:cubicBezTo>
                      <a:pt x="3" y="10"/>
                      <a:pt x="1" y="9"/>
                      <a:pt x="1" y="9"/>
                    </a:cubicBezTo>
                    <a:cubicBezTo>
                      <a:pt x="0" y="8"/>
                      <a:pt x="0" y="7"/>
                      <a:pt x="1" y="6"/>
                    </a:cubicBezTo>
                    <a:cubicBezTo>
                      <a:pt x="7" y="0"/>
                      <a:pt x="35" y="5"/>
                      <a:pt x="38" y="6"/>
                    </a:cubicBezTo>
                    <a:cubicBezTo>
                      <a:pt x="39" y="6"/>
                      <a:pt x="39" y="7"/>
                      <a:pt x="39" y="8"/>
                    </a:cubicBezTo>
                    <a:cubicBezTo>
                      <a:pt x="39" y="9"/>
                      <a:pt x="38" y="9"/>
                      <a:pt x="3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1"/>
              <p:cNvSpPr>
                <a:spLocks/>
              </p:cNvSpPr>
              <p:nvPr/>
            </p:nvSpPr>
            <p:spPr bwMode="auto">
              <a:xfrm>
                <a:off x="714375" y="5934615"/>
                <a:ext cx="25400" cy="65088"/>
              </a:xfrm>
              <a:custGeom>
                <a:avLst/>
                <a:gdLst>
                  <a:gd name="T0" fmla="*/ 17 w 17"/>
                  <a:gd name="T1" fmla="*/ 0 h 44"/>
                  <a:gd name="T2" fmla="*/ 17 w 17"/>
                  <a:gd name="T3" fmla="*/ 44 h 44"/>
                  <a:gd name="T4" fmla="*/ 0 w 17"/>
                  <a:gd name="T5" fmla="*/ 44 h 44"/>
                  <a:gd name="T6" fmla="*/ 3 w 17"/>
                  <a:gd name="T7" fmla="*/ 40 h 44"/>
                  <a:gd name="T8" fmla="*/ 9 w 17"/>
                  <a:gd name="T9" fmla="*/ 26 h 44"/>
                  <a:gd name="T10" fmla="*/ 10 w 17"/>
                  <a:gd name="T11" fmla="*/ 7 h 44"/>
                  <a:gd name="T12" fmla="*/ 17 w 17"/>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7" y="0"/>
                    </a:moveTo>
                    <a:cubicBezTo>
                      <a:pt x="17" y="44"/>
                      <a:pt x="17" y="44"/>
                      <a:pt x="17" y="44"/>
                    </a:cubicBezTo>
                    <a:cubicBezTo>
                      <a:pt x="0" y="44"/>
                      <a:pt x="0" y="44"/>
                      <a:pt x="0" y="44"/>
                    </a:cubicBezTo>
                    <a:cubicBezTo>
                      <a:pt x="1" y="42"/>
                      <a:pt x="1" y="41"/>
                      <a:pt x="3" y="40"/>
                    </a:cubicBezTo>
                    <a:cubicBezTo>
                      <a:pt x="6" y="37"/>
                      <a:pt x="8" y="32"/>
                      <a:pt x="9" y="26"/>
                    </a:cubicBezTo>
                    <a:cubicBezTo>
                      <a:pt x="10" y="7"/>
                      <a:pt x="10" y="7"/>
                      <a:pt x="10" y="7"/>
                    </a:cubicBezTo>
                    <a:cubicBezTo>
                      <a:pt x="10" y="2"/>
                      <a:pt x="16" y="0"/>
                      <a:pt x="17" y="0"/>
                    </a:cubicBezTo>
                    <a:close/>
                  </a:path>
                </a:pathLst>
              </a:custGeom>
              <a:solidFill>
                <a:srgbClr val="8F7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2"/>
              <p:cNvSpPr>
                <a:spLocks/>
              </p:cNvSpPr>
              <p:nvPr/>
            </p:nvSpPr>
            <p:spPr bwMode="auto">
              <a:xfrm>
                <a:off x="714375" y="5999703"/>
                <a:ext cx="50800" cy="17463"/>
              </a:xfrm>
              <a:custGeom>
                <a:avLst/>
                <a:gdLst>
                  <a:gd name="T0" fmla="*/ 34 w 34"/>
                  <a:gd name="T1" fmla="*/ 0 h 11"/>
                  <a:gd name="T2" fmla="*/ 28 w 34"/>
                  <a:gd name="T3" fmla="*/ 5 h 11"/>
                  <a:gd name="T4" fmla="*/ 25 w 34"/>
                  <a:gd name="T5" fmla="*/ 8 h 11"/>
                  <a:gd name="T6" fmla="*/ 17 w 34"/>
                  <a:gd name="T7" fmla="*/ 11 h 11"/>
                  <a:gd name="T8" fmla="*/ 10 w 34"/>
                  <a:gd name="T9" fmla="*/ 8 h 11"/>
                  <a:gd name="T10" fmla="*/ 7 w 34"/>
                  <a:gd name="T11" fmla="*/ 5 h 11"/>
                  <a:gd name="T12" fmla="*/ 0 w 34"/>
                  <a:gd name="T13" fmla="*/ 0 h 11"/>
                  <a:gd name="T14" fmla="*/ 0 w 34"/>
                  <a:gd name="T15" fmla="*/ 0 h 11"/>
                  <a:gd name="T16" fmla="*/ 34 w 34"/>
                  <a:gd name="T17" fmla="*/ 0 h 11"/>
                  <a:gd name="T18" fmla="*/ 34 w 3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
                    <a:moveTo>
                      <a:pt x="34" y="0"/>
                    </a:moveTo>
                    <a:cubicBezTo>
                      <a:pt x="34" y="3"/>
                      <a:pt x="32" y="5"/>
                      <a:pt x="28" y="5"/>
                    </a:cubicBezTo>
                    <a:cubicBezTo>
                      <a:pt x="27" y="5"/>
                      <a:pt x="27" y="7"/>
                      <a:pt x="25" y="8"/>
                    </a:cubicBezTo>
                    <a:cubicBezTo>
                      <a:pt x="23" y="10"/>
                      <a:pt x="20" y="11"/>
                      <a:pt x="17" y="11"/>
                    </a:cubicBezTo>
                    <a:cubicBezTo>
                      <a:pt x="15" y="11"/>
                      <a:pt x="12" y="10"/>
                      <a:pt x="10" y="8"/>
                    </a:cubicBezTo>
                    <a:cubicBezTo>
                      <a:pt x="8" y="7"/>
                      <a:pt x="7" y="5"/>
                      <a:pt x="7" y="5"/>
                    </a:cubicBezTo>
                    <a:cubicBezTo>
                      <a:pt x="3" y="5"/>
                      <a:pt x="0" y="3"/>
                      <a:pt x="0" y="0"/>
                    </a:cubicBezTo>
                    <a:cubicBezTo>
                      <a:pt x="0" y="0"/>
                      <a:pt x="0" y="0"/>
                      <a:pt x="0" y="0"/>
                    </a:cubicBezTo>
                    <a:cubicBezTo>
                      <a:pt x="34" y="0"/>
                      <a:pt x="34" y="0"/>
                      <a:pt x="34" y="0"/>
                    </a:cubicBezTo>
                    <a:cubicBezTo>
                      <a:pt x="34" y="0"/>
                      <a:pt x="34" y="0"/>
                      <a:pt x="34" y="0"/>
                    </a:cubicBezTo>
                    <a:close/>
                  </a:path>
                </a:pathLst>
              </a:custGeom>
              <a:solidFill>
                <a:srgbClr val="4F3F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3"/>
              <p:cNvSpPr>
                <a:spLocks/>
              </p:cNvSpPr>
              <p:nvPr/>
            </p:nvSpPr>
            <p:spPr bwMode="auto">
              <a:xfrm>
                <a:off x="628650" y="5993353"/>
                <a:ext cx="3175" cy="23813"/>
              </a:xfrm>
              <a:custGeom>
                <a:avLst/>
                <a:gdLst>
                  <a:gd name="T0" fmla="*/ 2 w 2"/>
                  <a:gd name="T1" fmla="*/ 13 h 15"/>
                  <a:gd name="T2" fmla="*/ 2 w 2"/>
                  <a:gd name="T3" fmla="*/ 1 h 15"/>
                  <a:gd name="T4" fmla="*/ 0 w 2"/>
                  <a:gd name="T5" fmla="*/ 1 h 15"/>
                  <a:gd name="T6" fmla="*/ 0 w 2"/>
                  <a:gd name="T7" fmla="*/ 13 h 15"/>
                  <a:gd name="T8" fmla="*/ 2 w 2"/>
                  <a:gd name="T9" fmla="*/ 13 h 15"/>
                </a:gdLst>
                <a:ahLst/>
                <a:cxnLst>
                  <a:cxn ang="0">
                    <a:pos x="T0" y="T1"/>
                  </a:cxn>
                  <a:cxn ang="0">
                    <a:pos x="T2" y="T3"/>
                  </a:cxn>
                  <a:cxn ang="0">
                    <a:pos x="T4" y="T5"/>
                  </a:cxn>
                  <a:cxn ang="0">
                    <a:pos x="T6" y="T7"/>
                  </a:cxn>
                  <a:cxn ang="0">
                    <a:pos x="T8" y="T9"/>
                  </a:cxn>
                </a:cxnLst>
                <a:rect l="0" t="0" r="r" b="b"/>
                <a:pathLst>
                  <a:path w="2" h="15">
                    <a:moveTo>
                      <a:pt x="2" y="13"/>
                    </a:moveTo>
                    <a:cubicBezTo>
                      <a:pt x="2" y="9"/>
                      <a:pt x="2" y="5"/>
                      <a:pt x="2" y="1"/>
                    </a:cubicBezTo>
                    <a:cubicBezTo>
                      <a:pt x="2" y="0"/>
                      <a:pt x="0" y="0"/>
                      <a:pt x="0" y="1"/>
                    </a:cubicBezTo>
                    <a:cubicBezTo>
                      <a:pt x="0" y="5"/>
                      <a:pt x="0" y="9"/>
                      <a:pt x="0" y="13"/>
                    </a:cubicBezTo>
                    <a:cubicBezTo>
                      <a:pt x="0" y="15"/>
                      <a:pt x="2" y="15"/>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24"/>
              <p:cNvSpPr>
                <a:spLocks noChangeArrowheads="1"/>
              </p:cNvSpPr>
              <p:nvPr/>
            </p:nvSpPr>
            <p:spPr bwMode="auto">
              <a:xfrm>
                <a:off x="620713" y="6010815"/>
                <a:ext cx="15875" cy="1587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5"/>
              <p:cNvSpPr>
                <a:spLocks/>
              </p:cNvSpPr>
              <p:nvPr/>
            </p:nvSpPr>
            <p:spPr bwMode="auto">
              <a:xfrm>
                <a:off x="847725" y="5991765"/>
                <a:ext cx="4762" cy="23813"/>
              </a:xfrm>
              <a:custGeom>
                <a:avLst/>
                <a:gdLst>
                  <a:gd name="T0" fmla="*/ 3 w 3"/>
                  <a:gd name="T1" fmla="*/ 13 h 15"/>
                  <a:gd name="T2" fmla="*/ 3 w 3"/>
                  <a:gd name="T3" fmla="*/ 2 h 15"/>
                  <a:gd name="T4" fmla="*/ 0 w 3"/>
                  <a:gd name="T5" fmla="*/ 2 h 15"/>
                  <a:gd name="T6" fmla="*/ 0 w 3"/>
                  <a:gd name="T7" fmla="*/ 13 h 15"/>
                  <a:gd name="T8" fmla="*/ 3 w 3"/>
                  <a:gd name="T9" fmla="*/ 13 h 15"/>
                </a:gdLst>
                <a:ahLst/>
                <a:cxnLst>
                  <a:cxn ang="0">
                    <a:pos x="T0" y="T1"/>
                  </a:cxn>
                  <a:cxn ang="0">
                    <a:pos x="T2" y="T3"/>
                  </a:cxn>
                  <a:cxn ang="0">
                    <a:pos x="T4" y="T5"/>
                  </a:cxn>
                  <a:cxn ang="0">
                    <a:pos x="T6" y="T7"/>
                  </a:cxn>
                  <a:cxn ang="0">
                    <a:pos x="T8" y="T9"/>
                  </a:cxn>
                </a:cxnLst>
                <a:rect l="0" t="0" r="r" b="b"/>
                <a:pathLst>
                  <a:path w="3" h="15">
                    <a:moveTo>
                      <a:pt x="3" y="13"/>
                    </a:moveTo>
                    <a:cubicBezTo>
                      <a:pt x="3" y="9"/>
                      <a:pt x="3" y="5"/>
                      <a:pt x="3" y="2"/>
                    </a:cubicBezTo>
                    <a:cubicBezTo>
                      <a:pt x="3" y="0"/>
                      <a:pt x="0" y="0"/>
                      <a:pt x="0" y="2"/>
                    </a:cubicBezTo>
                    <a:cubicBezTo>
                      <a:pt x="0" y="5"/>
                      <a:pt x="0" y="9"/>
                      <a:pt x="0" y="13"/>
                    </a:cubicBezTo>
                    <a:cubicBezTo>
                      <a:pt x="0" y="15"/>
                      <a:pt x="3" y="15"/>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26"/>
              <p:cNvSpPr>
                <a:spLocks noChangeArrowheads="1"/>
              </p:cNvSpPr>
              <p:nvPr/>
            </p:nvSpPr>
            <p:spPr bwMode="auto">
              <a:xfrm>
                <a:off x="841375" y="6009228"/>
                <a:ext cx="17462" cy="1587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7"/>
              <p:cNvSpPr>
                <a:spLocks/>
              </p:cNvSpPr>
              <p:nvPr/>
            </p:nvSpPr>
            <p:spPr bwMode="auto">
              <a:xfrm>
                <a:off x="630238" y="5790153"/>
                <a:ext cx="127000" cy="114300"/>
              </a:xfrm>
              <a:custGeom>
                <a:avLst/>
                <a:gdLst>
                  <a:gd name="T0" fmla="*/ 0 w 86"/>
                  <a:gd name="T1" fmla="*/ 76 h 76"/>
                  <a:gd name="T2" fmla="*/ 86 w 86"/>
                  <a:gd name="T3" fmla="*/ 10 h 76"/>
                  <a:gd name="T4" fmla="*/ 56 w 86"/>
                  <a:gd name="T5" fmla="*/ 0 h 76"/>
                  <a:gd name="T6" fmla="*/ 9 w 86"/>
                  <a:gd name="T7" fmla="*/ 15 h 76"/>
                  <a:gd name="T8" fmla="*/ 0 w 86"/>
                  <a:gd name="T9" fmla="*/ 58 h 76"/>
                  <a:gd name="T10" fmla="*/ 0 w 86"/>
                  <a:gd name="T11" fmla="*/ 76 h 76"/>
                </a:gdLst>
                <a:ahLst/>
                <a:cxnLst>
                  <a:cxn ang="0">
                    <a:pos x="T0" y="T1"/>
                  </a:cxn>
                  <a:cxn ang="0">
                    <a:pos x="T2" y="T3"/>
                  </a:cxn>
                  <a:cxn ang="0">
                    <a:pos x="T4" y="T5"/>
                  </a:cxn>
                  <a:cxn ang="0">
                    <a:pos x="T6" y="T7"/>
                  </a:cxn>
                  <a:cxn ang="0">
                    <a:pos x="T8" y="T9"/>
                  </a:cxn>
                  <a:cxn ang="0">
                    <a:pos x="T10" y="T11"/>
                  </a:cxn>
                </a:cxnLst>
                <a:rect l="0" t="0" r="r" b="b"/>
                <a:pathLst>
                  <a:path w="86" h="76">
                    <a:moveTo>
                      <a:pt x="0" y="76"/>
                    </a:moveTo>
                    <a:cubicBezTo>
                      <a:pt x="0" y="76"/>
                      <a:pt x="77" y="37"/>
                      <a:pt x="86" y="10"/>
                    </a:cubicBezTo>
                    <a:cubicBezTo>
                      <a:pt x="56" y="0"/>
                      <a:pt x="56" y="0"/>
                      <a:pt x="56" y="0"/>
                    </a:cubicBezTo>
                    <a:cubicBezTo>
                      <a:pt x="9" y="15"/>
                      <a:pt x="9" y="15"/>
                      <a:pt x="9" y="15"/>
                    </a:cubicBezTo>
                    <a:cubicBezTo>
                      <a:pt x="0" y="58"/>
                      <a:pt x="0" y="58"/>
                      <a:pt x="0" y="58"/>
                    </a:cubicBez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28"/>
              <p:cNvSpPr>
                <a:spLocks/>
              </p:cNvSpPr>
              <p:nvPr/>
            </p:nvSpPr>
            <p:spPr bwMode="auto">
              <a:xfrm>
                <a:off x="736600" y="5794915"/>
                <a:ext cx="109537" cy="96838"/>
              </a:xfrm>
              <a:custGeom>
                <a:avLst/>
                <a:gdLst>
                  <a:gd name="T0" fmla="*/ 74 w 74"/>
                  <a:gd name="T1" fmla="*/ 65 h 65"/>
                  <a:gd name="T2" fmla="*/ 0 w 74"/>
                  <a:gd name="T3" fmla="*/ 8 h 65"/>
                  <a:gd name="T4" fmla="*/ 25 w 74"/>
                  <a:gd name="T5" fmla="*/ 0 h 65"/>
                  <a:gd name="T6" fmla="*/ 66 w 74"/>
                  <a:gd name="T7" fmla="*/ 13 h 65"/>
                  <a:gd name="T8" fmla="*/ 74 w 74"/>
                  <a:gd name="T9" fmla="*/ 50 h 65"/>
                  <a:gd name="T10" fmla="*/ 74 w 74"/>
                  <a:gd name="T11" fmla="*/ 65 h 65"/>
                </a:gdLst>
                <a:ahLst/>
                <a:cxnLst>
                  <a:cxn ang="0">
                    <a:pos x="T0" y="T1"/>
                  </a:cxn>
                  <a:cxn ang="0">
                    <a:pos x="T2" y="T3"/>
                  </a:cxn>
                  <a:cxn ang="0">
                    <a:pos x="T4" y="T5"/>
                  </a:cxn>
                  <a:cxn ang="0">
                    <a:pos x="T6" y="T7"/>
                  </a:cxn>
                  <a:cxn ang="0">
                    <a:pos x="T8" y="T9"/>
                  </a:cxn>
                  <a:cxn ang="0">
                    <a:pos x="T10" y="T11"/>
                  </a:cxn>
                </a:cxnLst>
                <a:rect l="0" t="0" r="r" b="b"/>
                <a:pathLst>
                  <a:path w="74" h="65">
                    <a:moveTo>
                      <a:pt x="74" y="65"/>
                    </a:moveTo>
                    <a:cubicBezTo>
                      <a:pt x="74" y="65"/>
                      <a:pt x="8" y="32"/>
                      <a:pt x="0" y="8"/>
                    </a:cubicBezTo>
                    <a:cubicBezTo>
                      <a:pt x="25" y="0"/>
                      <a:pt x="25" y="0"/>
                      <a:pt x="25" y="0"/>
                    </a:cubicBezTo>
                    <a:cubicBezTo>
                      <a:pt x="66" y="13"/>
                      <a:pt x="66" y="13"/>
                      <a:pt x="66" y="13"/>
                    </a:cubicBezTo>
                    <a:cubicBezTo>
                      <a:pt x="74" y="50"/>
                      <a:pt x="74" y="50"/>
                      <a:pt x="74" y="50"/>
                    </a:cubicBezTo>
                    <a:lnTo>
                      <a:pt x="7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29"/>
              <p:cNvSpPr>
                <a:spLocks/>
              </p:cNvSpPr>
              <p:nvPr/>
            </p:nvSpPr>
            <p:spPr bwMode="auto">
              <a:xfrm>
                <a:off x="884238" y="6179090"/>
                <a:ext cx="123825" cy="125413"/>
              </a:xfrm>
              <a:custGeom>
                <a:avLst/>
                <a:gdLst>
                  <a:gd name="T0" fmla="*/ 6 w 84"/>
                  <a:gd name="T1" fmla="*/ 32 h 84"/>
                  <a:gd name="T2" fmla="*/ 33 w 84"/>
                  <a:gd name="T3" fmla="*/ 78 h 84"/>
                  <a:gd name="T4" fmla="*/ 79 w 84"/>
                  <a:gd name="T5" fmla="*/ 51 h 84"/>
                  <a:gd name="T6" fmla="*/ 52 w 84"/>
                  <a:gd name="T7" fmla="*/ 5 h 84"/>
                  <a:gd name="T8" fmla="*/ 6 w 84"/>
                  <a:gd name="T9" fmla="*/ 32 h 84"/>
                </a:gdLst>
                <a:ahLst/>
                <a:cxnLst>
                  <a:cxn ang="0">
                    <a:pos x="T0" y="T1"/>
                  </a:cxn>
                  <a:cxn ang="0">
                    <a:pos x="T2" y="T3"/>
                  </a:cxn>
                  <a:cxn ang="0">
                    <a:pos x="T4" y="T5"/>
                  </a:cxn>
                  <a:cxn ang="0">
                    <a:pos x="T6" y="T7"/>
                  </a:cxn>
                  <a:cxn ang="0">
                    <a:pos x="T8" y="T9"/>
                  </a:cxn>
                </a:cxnLst>
                <a:rect l="0" t="0" r="r" b="b"/>
                <a:pathLst>
                  <a:path w="84" h="84">
                    <a:moveTo>
                      <a:pt x="6" y="32"/>
                    </a:moveTo>
                    <a:cubicBezTo>
                      <a:pt x="0" y="52"/>
                      <a:pt x="12" y="73"/>
                      <a:pt x="33" y="78"/>
                    </a:cubicBezTo>
                    <a:cubicBezTo>
                      <a:pt x="53" y="84"/>
                      <a:pt x="74" y="71"/>
                      <a:pt x="79" y="51"/>
                    </a:cubicBezTo>
                    <a:cubicBezTo>
                      <a:pt x="84" y="31"/>
                      <a:pt x="72" y="10"/>
                      <a:pt x="52" y="5"/>
                    </a:cubicBezTo>
                    <a:cubicBezTo>
                      <a:pt x="32" y="0"/>
                      <a:pt x="11" y="12"/>
                      <a:pt x="6"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
              <p:cNvSpPr>
                <a:spLocks/>
              </p:cNvSpPr>
              <p:nvPr/>
            </p:nvSpPr>
            <p:spPr bwMode="auto">
              <a:xfrm>
                <a:off x="552450" y="6207665"/>
                <a:ext cx="192087" cy="441325"/>
              </a:xfrm>
              <a:custGeom>
                <a:avLst/>
                <a:gdLst>
                  <a:gd name="T0" fmla="*/ 129 w 129"/>
                  <a:gd name="T1" fmla="*/ 0 h 295"/>
                  <a:gd name="T2" fmla="*/ 129 w 129"/>
                  <a:gd name="T3" fmla="*/ 295 h 295"/>
                  <a:gd name="T4" fmla="*/ 128 w 129"/>
                  <a:gd name="T5" fmla="*/ 294 h 295"/>
                  <a:gd name="T6" fmla="*/ 106 w 129"/>
                  <a:gd name="T7" fmla="*/ 284 h 295"/>
                  <a:gd name="T8" fmla="*/ 92 w 129"/>
                  <a:gd name="T9" fmla="*/ 277 h 295"/>
                  <a:gd name="T10" fmla="*/ 91 w 129"/>
                  <a:gd name="T11" fmla="*/ 276 h 295"/>
                  <a:gd name="T12" fmla="*/ 7 w 129"/>
                  <a:gd name="T13" fmla="*/ 212 h 295"/>
                  <a:gd name="T14" fmla="*/ 7 w 129"/>
                  <a:gd name="T15" fmla="*/ 211 h 295"/>
                  <a:gd name="T16" fmla="*/ 5 w 129"/>
                  <a:gd name="T17" fmla="*/ 129 h 295"/>
                  <a:gd name="T18" fmla="*/ 5 w 129"/>
                  <a:gd name="T19" fmla="*/ 125 h 295"/>
                  <a:gd name="T20" fmla="*/ 5 w 129"/>
                  <a:gd name="T21" fmla="*/ 124 h 295"/>
                  <a:gd name="T22" fmla="*/ 2 w 129"/>
                  <a:gd name="T23" fmla="*/ 57 h 295"/>
                  <a:gd name="T24" fmla="*/ 1 w 129"/>
                  <a:gd name="T25" fmla="*/ 44 h 295"/>
                  <a:gd name="T26" fmla="*/ 0 w 129"/>
                  <a:gd name="T27" fmla="*/ 22 h 295"/>
                  <a:gd name="T28" fmla="*/ 0 w 129"/>
                  <a:gd name="T29" fmla="*/ 9 h 295"/>
                  <a:gd name="T30" fmla="*/ 28 w 129"/>
                  <a:gd name="T31" fmla="*/ 7 h 295"/>
                  <a:gd name="T32" fmla="*/ 92 w 129"/>
                  <a:gd name="T33" fmla="*/ 2 h 295"/>
                  <a:gd name="T34" fmla="*/ 113 w 129"/>
                  <a:gd name="T35" fmla="*/ 1 h 295"/>
                  <a:gd name="T36" fmla="*/ 125 w 129"/>
                  <a:gd name="T37" fmla="*/ 0 h 295"/>
                  <a:gd name="T38" fmla="*/ 128 w 129"/>
                  <a:gd name="T39" fmla="*/ 0 h 295"/>
                  <a:gd name="T40" fmla="*/ 129 w 129"/>
                  <a:gd name="T4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295">
                    <a:moveTo>
                      <a:pt x="129" y="0"/>
                    </a:moveTo>
                    <a:cubicBezTo>
                      <a:pt x="129" y="295"/>
                      <a:pt x="129" y="295"/>
                      <a:pt x="129" y="295"/>
                    </a:cubicBezTo>
                    <a:cubicBezTo>
                      <a:pt x="129" y="295"/>
                      <a:pt x="128" y="295"/>
                      <a:pt x="128" y="294"/>
                    </a:cubicBezTo>
                    <a:cubicBezTo>
                      <a:pt x="120" y="291"/>
                      <a:pt x="113" y="288"/>
                      <a:pt x="106" y="284"/>
                    </a:cubicBezTo>
                    <a:cubicBezTo>
                      <a:pt x="101" y="282"/>
                      <a:pt x="96" y="280"/>
                      <a:pt x="92" y="277"/>
                    </a:cubicBezTo>
                    <a:cubicBezTo>
                      <a:pt x="92" y="277"/>
                      <a:pt x="91" y="277"/>
                      <a:pt x="91" y="276"/>
                    </a:cubicBezTo>
                    <a:cubicBezTo>
                      <a:pt x="60" y="259"/>
                      <a:pt x="32" y="237"/>
                      <a:pt x="7" y="212"/>
                    </a:cubicBezTo>
                    <a:cubicBezTo>
                      <a:pt x="7" y="212"/>
                      <a:pt x="7" y="212"/>
                      <a:pt x="7" y="211"/>
                    </a:cubicBezTo>
                    <a:cubicBezTo>
                      <a:pt x="5" y="129"/>
                      <a:pt x="5" y="129"/>
                      <a:pt x="5" y="129"/>
                    </a:cubicBezTo>
                    <a:cubicBezTo>
                      <a:pt x="5" y="125"/>
                      <a:pt x="5" y="125"/>
                      <a:pt x="5" y="125"/>
                    </a:cubicBezTo>
                    <a:cubicBezTo>
                      <a:pt x="5" y="124"/>
                      <a:pt x="5" y="124"/>
                      <a:pt x="5" y="124"/>
                    </a:cubicBezTo>
                    <a:cubicBezTo>
                      <a:pt x="2" y="57"/>
                      <a:pt x="2" y="57"/>
                      <a:pt x="2" y="57"/>
                    </a:cubicBezTo>
                    <a:cubicBezTo>
                      <a:pt x="1" y="44"/>
                      <a:pt x="1" y="44"/>
                      <a:pt x="1" y="44"/>
                    </a:cubicBezTo>
                    <a:cubicBezTo>
                      <a:pt x="0" y="22"/>
                      <a:pt x="0" y="22"/>
                      <a:pt x="0" y="22"/>
                    </a:cubicBezTo>
                    <a:cubicBezTo>
                      <a:pt x="0" y="9"/>
                      <a:pt x="0" y="9"/>
                      <a:pt x="0" y="9"/>
                    </a:cubicBezTo>
                    <a:cubicBezTo>
                      <a:pt x="28" y="7"/>
                      <a:pt x="28" y="7"/>
                      <a:pt x="28" y="7"/>
                    </a:cubicBezTo>
                    <a:cubicBezTo>
                      <a:pt x="92" y="2"/>
                      <a:pt x="92" y="2"/>
                      <a:pt x="92" y="2"/>
                    </a:cubicBezTo>
                    <a:cubicBezTo>
                      <a:pt x="113" y="1"/>
                      <a:pt x="113" y="1"/>
                      <a:pt x="113" y="1"/>
                    </a:cubicBezTo>
                    <a:cubicBezTo>
                      <a:pt x="125" y="0"/>
                      <a:pt x="125" y="0"/>
                      <a:pt x="125" y="0"/>
                    </a:cubicBezTo>
                    <a:cubicBezTo>
                      <a:pt x="128" y="0"/>
                      <a:pt x="128" y="0"/>
                      <a:pt x="128" y="0"/>
                    </a:cubicBezTo>
                    <a:cubicBezTo>
                      <a:pt x="129" y="0"/>
                      <a:pt x="129" y="0"/>
                      <a:pt x="129"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1"/>
              <p:cNvSpPr>
                <a:spLocks/>
              </p:cNvSpPr>
              <p:nvPr/>
            </p:nvSpPr>
            <p:spPr bwMode="auto">
              <a:xfrm>
                <a:off x="742950" y="6207665"/>
                <a:ext cx="190500" cy="481013"/>
              </a:xfrm>
              <a:custGeom>
                <a:avLst/>
                <a:gdLst>
                  <a:gd name="T0" fmla="*/ 129 w 129"/>
                  <a:gd name="T1" fmla="*/ 9 h 321"/>
                  <a:gd name="T2" fmla="*/ 129 w 129"/>
                  <a:gd name="T3" fmla="*/ 24 h 321"/>
                  <a:gd name="T4" fmla="*/ 128 w 129"/>
                  <a:gd name="T5" fmla="*/ 30 h 321"/>
                  <a:gd name="T6" fmla="*/ 128 w 129"/>
                  <a:gd name="T7" fmla="*/ 48 h 321"/>
                  <a:gd name="T8" fmla="*/ 128 w 129"/>
                  <a:gd name="T9" fmla="*/ 49 h 321"/>
                  <a:gd name="T10" fmla="*/ 127 w 129"/>
                  <a:gd name="T11" fmla="*/ 57 h 321"/>
                  <a:gd name="T12" fmla="*/ 127 w 129"/>
                  <a:gd name="T13" fmla="*/ 57 h 321"/>
                  <a:gd name="T14" fmla="*/ 127 w 129"/>
                  <a:gd name="T15" fmla="*/ 59 h 321"/>
                  <a:gd name="T16" fmla="*/ 126 w 129"/>
                  <a:gd name="T17" fmla="*/ 71 h 321"/>
                  <a:gd name="T18" fmla="*/ 126 w 129"/>
                  <a:gd name="T19" fmla="*/ 73 h 321"/>
                  <a:gd name="T20" fmla="*/ 126 w 129"/>
                  <a:gd name="T21" fmla="*/ 79 h 321"/>
                  <a:gd name="T22" fmla="*/ 126 w 129"/>
                  <a:gd name="T23" fmla="*/ 82 h 321"/>
                  <a:gd name="T24" fmla="*/ 126 w 129"/>
                  <a:gd name="T25" fmla="*/ 82 h 321"/>
                  <a:gd name="T26" fmla="*/ 125 w 129"/>
                  <a:gd name="T27" fmla="*/ 102 h 321"/>
                  <a:gd name="T28" fmla="*/ 125 w 129"/>
                  <a:gd name="T29" fmla="*/ 104 h 321"/>
                  <a:gd name="T30" fmla="*/ 124 w 129"/>
                  <a:gd name="T31" fmla="*/ 122 h 321"/>
                  <a:gd name="T32" fmla="*/ 124 w 129"/>
                  <a:gd name="T33" fmla="*/ 124 h 321"/>
                  <a:gd name="T34" fmla="*/ 124 w 129"/>
                  <a:gd name="T35" fmla="*/ 124 h 321"/>
                  <a:gd name="T36" fmla="*/ 124 w 129"/>
                  <a:gd name="T37" fmla="*/ 129 h 321"/>
                  <a:gd name="T38" fmla="*/ 123 w 129"/>
                  <a:gd name="T39" fmla="*/ 146 h 321"/>
                  <a:gd name="T40" fmla="*/ 123 w 129"/>
                  <a:gd name="T41" fmla="*/ 169 h 321"/>
                  <a:gd name="T42" fmla="*/ 123 w 129"/>
                  <a:gd name="T43" fmla="*/ 197 h 321"/>
                  <a:gd name="T44" fmla="*/ 122 w 129"/>
                  <a:gd name="T45" fmla="*/ 208 h 321"/>
                  <a:gd name="T46" fmla="*/ 122 w 129"/>
                  <a:gd name="T47" fmla="*/ 209 h 321"/>
                  <a:gd name="T48" fmla="*/ 122 w 129"/>
                  <a:gd name="T49" fmla="*/ 211 h 321"/>
                  <a:gd name="T50" fmla="*/ 122 w 129"/>
                  <a:gd name="T51" fmla="*/ 211 h 321"/>
                  <a:gd name="T52" fmla="*/ 121 w 129"/>
                  <a:gd name="T53" fmla="*/ 272 h 321"/>
                  <a:gd name="T54" fmla="*/ 121 w 129"/>
                  <a:gd name="T55" fmla="*/ 274 h 321"/>
                  <a:gd name="T56" fmla="*/ 120 w 129"/>
                  <a:gd name="T57" fmla="*/ 321 h 321"/>
                  <a:gd name="T58" fmla="*/ 104 w 129"/>
                  <a:gd name="T59" fmla="*/ 320 h 321"/>
                  <a:gd name="T60" fmla="*/ 34 w 129"/>
                  <a:gd name="T61" fmla="*/ 306 h 321"/>
                  <a:gd name="T62" fmla="*/ 20 w 129"/>
                  <a:gd name="T63" fmla="*/ 302 h 321"/>
                  <a:gd name="T64" fmla="*/ 1 w 129"/>
                  <a:gd name="T65" fmla="*/ 295 h 321"/>
                  <a:gd name="T66" fmla="*/ 0 w 129"/>
                  <a:gd name="T67" fmla="*/ 294 h 321"/>
                  <a:gd name="T68" fmla="*/ 0 w 129"/>
                  <a:gd name="T69" fmla="*/ 0 h 321"/>
                  <a:gd name="T70" fmla="*/ 1 w 129"/>
                  <a:gd name="T71" fmla="*/ 0 h 321"/>
                  <a:gd name="T72" fmla="*/ 1 w 129"/>
                  <a:gd name="T73" fmla="*/ 0 h 321"/>
                  <a:gd name="T74" fmla="*/ 5 w 129"/>
                  <a:gd name="T75" fmla="*/ 0 h 321"/>
                  <a:gd name="T76" fmla="*/ 11 w 129"/>
                  <a:gd name="T77" fmla="*/ 0 h 321"/>
                  <a:gd name="T78" fmla="*/ 50 w 129"/>
                  <a:gd name="T79" fmla="*/ 3 h 321"/>
                  <a:gd name="T80" fmla="*/ 87 w 129"/>
                  <a:gd name="T81" fmla="*/ 6 h 321"/>
                  <a:gd name="T82" fmla="*/ 92 w 129"/>
                  <a:gd name="T83" fmla="*/ 6 h 321"/>
                  <a:gd name="T84" fmla="*/ 92 w 129"/>
                  <a:gd name="T85" fmla="*/ 6 h 321"/>
                  <a:gd name="T86" fmla="*/ 97 w 129"/>
                  <a:gd name="T87" fmla="*/ 7 h 321"/>
                  <a:gd name="T88" fmla="*/ 97 w 129"/>
                  <a:gd name="T89" fmla="*/ 7 h 321"/>
                  <a:gd name="T90" fmla="*/ 103 w 129"/>
                  <a:gd name="T91" fmla="*/ 7 h 321"/>
                  <a:gd name="T92" fmla="*/ 104 w 129"/>
                  <a:gd name="T93" fmla="*/ 7 h 321"/>
                  <a:gd name="T94" fmla="*/ 119 w 129"/>
                  <a:gd name="T95" fmla="*/ 8 h 321"/>
                  <a:gd name="T96" fmla="*/ 129 w 129"/>
                  <a:gd name="T97" fmla="*/ 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321">
                    <a:moveTo>
                      <a:pt x="129" y="9"/>
                    </a:moveTo>
                    <a:cubicBezTo>
                      <a:pt x="129" y="24"/>
                      <a:pt x="129" y="24"/>
                      <a:pt x="129" y="24"/>
                    </a:cubicBezTo>
                    <a:cubicBezTo>
                      <a:pt x="128" y="30"/>
                      <a:pt x="128" y="30"/>
                      <a:pt x="128" y="30"/>
                    </a:cubicBezTo>
                    <a:cubicBezTo>
                      <a:pt x="128" y="48"/>
                      <a:pt x="128" y="48"/>
                      <a:pt x="128" y="48"/>
                    </a:cubicBezTo>
                    <a:cubicBezTo>
                      <a:pt x="128" y="49"/>
                      <a:pt x="128" y="49"/>
                      <a:pt x="128" y="49"/>
                    </a:cubicBezTo>
                    <a:cubicBezTo>
                      <a:pt x="127" y="57"/>
                      <a:pt x="127" y="57"/>
                      <a:pt x="127" y="57"/>
                    </a:cubicBezTo>
                    <a:cubicBezTo>
                      <a:pt x="127" y="57"/>
                      <a:pt x="127" y="57"/>
                      <a:pt x="127" y="57"/>
                    </a:cubicBezTo>
                    <a:cubicBezTo>
                      <a:pt x="127" y="59"/>
                      <a:pt x="127" y="59"/>
                      <a:pt x="127" y="59"/>
                    </a:cubicBezTo>
                    <a:cubicBezTo>
                      <a:pt x="126" y="71"/>
                      <a:pt x="126" y="71"/>
                      <a:pt x="126" y="71"/>
                    </a:cubicBezTo>
                    <a:cubicBezTo>
                      <a:pt x="126" y="73"/>
                      <a:pt x="126" y="73"/>
                      <a:pt x="126" y="73"/>
                    </a:cubicBezTo>
                    <a:cubicBezTo>
                      <a:pt x="126" y="79"/>
                      <a:pt x="126" y="79"/>
                      <a:pt x="126" y="79"/>
                    </a:cubicBezTo>
                    <a:cubicBezTo>
                      <a:pt x="126" y="82"/>
                      <a:pt x="126" y="82"/>
                      <a:pt x="126" y="82"/>
                    </a:cubicBezTo>
                    <a:cubicBezTo>
                      <a:pt x="126" y="82"/>
                      <a:pt x="126" y="82"/>
                      <a:pt x="126" y="82"/>
                    </a:cubicBezTo>
                    <a:cubicBezTo>
                      <a:pt x="125" y="102"/>
                      <a:pt x="125" y="102"/>
                      <a:pt x="125" y="102"/>
                    </a:cubicBezTo>
                    <a:cubicBezTo>
                      <a:pt x="125" y="104"/>
                      <a:pt x="125" y="104"/>
                      <a:pt x="125" y="104"/>
                    </a:cubicBezTo>
                    <a:cubicBezTo>
                      <a:pt x="124" y="122"/>
                      <a:pt x="124" y="122"/>
                      <a:pt x="124" y="122"/>
                    </a:cubicBezTo>
                    <a:cubicBezTo>
                      <a:pt x="124" y="124"/>
                      <a:pt x="124" y="124"/>
                      <a:pt x="124" y="124"/>
                    </a:cubicBezTo>
                    <a:cubicBezTo>
                      <a:pt x="124" y="124"/>
                      <a:pt x="124" y="124"/>
                      <a:pt x="124" y="124"/>
                    </a:cubicBezTo>
                    <a:cubicBezTo>
                      <a:pt x="124" y="129"/>
                      <a:pt x="124" y="129"/>
                      <a:pt x="124" y="129"/>
                    </a:cubicBezTo>
                    <a:cubicBezTo>
                      <a:pt x="123" y="146"/>
                      <a:pt x="123" y="146"/>
                      <a:pt x="123" y="146"/>
                    </a:cubicBezTo>
                    <a:cubicBezTo>
                      <a:pt x="123" y="169"/>
                      <a:pt x="123" y="169"/>
                      <a:pt x="123" y="169"/>
                    </a:cubicBezTo>
                    <a:cubicBezTo>
                      <a:pt x="123" y="197"/>
                      <a:pt x="123" y="197"/>
                      <a:pt x="123" y="197"/>
                    </a:cubicBezTo>
                    <a:cubicBezTo>
                      <a:pt x="122" y="208"/>
                      <a:pt x="122" y="208"/>
                      <a:pt x="122" y="208"/>
                    </a:cubicBezTo>
                    <a:cubicBezTo>
                      <a:pt x="122" y="209"/>
                      <a:pt x="122" y="209"/>
                      <a:pt x="122" y="209"/>
                    </a:cubicBezTo>
                    <a:cubicBezTo>
                      <a:pt x="122" y="211"/>
                      <a:pt x="122" y="211"/>
                      <a:pt x="122" y="211"/>
                    </a:cubicBezTo>
                    <a:cubicBezTo>
                      <a:pt x="122" y="211"/>
                      <a:pt x="122" y="211"/>
                      <a:pt x="122" y="211"/>
                    </a:cubicBezTo>
                    <a:cubicBezTo>
                      <a:pt x="121" y="272"/>
                      <a:pt x="121" y="272"/>
                      <a:pt x="121" y="272"/>
                    </a:cubicBezTo>
                    <a:cubicBezTo>
                      <a:pt x="121" y="274"/>
                      <a:pt x="121" y="274"/>
                      <a:pt x="121" y="274"/>
                    </a:cubicBezTo>
                    <a:cubicBezTo>
                      <a:pt x="120" y="321"/>
                      <a:pt x="120" y="321"/>
                      <a:pt x="120" y="321"/>
                    </a:cubicBezTo>
                    <a:cubicBezTo>
                      <a:pt x="115" y="321"/>
                      <a:pt x="109" y="320"/>
                      <a:pt x="104" y="320"/>
                    </a:cubicBezTo>
                    <a:cubicBezTo>
                      <a:pt x="80" y="318"/>
                      <a:pt x="56" y="313"/>
                      <a:pt x="34" y="306"/>
                    </a:cubicBezTo>
                    <a:cubicBezTo>
                      <a:pt x="29" y="305"/>
                      <a:pt x="25" y="304"/>
                      <a:pt x="20" y="302"/>
                    </a:cubicBezTo>
                    <a:cubicBezTo>
                      <a:pt x="14" y="300"/>
                      <a:pt x="7" y="298"/>
                      <a:pt x="1" y="295"/>
                    </a:cubicBezTo>
                    <a:cubicBezTo>
                      <a:pt x="1" y="295"/>
                      <a:pt x="0" y="295"/>
                      <a:pt x="0" y="294"/>
                    </a:cubicBezTo>
                    <a:cubicBezTo>
                      <a:pt x="0" y="0"/>
                      <a:pt x="0" y="0"/>
                      <a:pt x="0" y="0"/>
                    </a:cubicBezTo>
                    <a:cubicBezTo>
                      <a:pt x="1" y="0"/>
                      <a:pt x="1" y="0"/>
                      <a:pt x="1" y="0"/>
                    </a:cubicBezTo>
                    <a:cubicBezTo>
                      <a:pt x="1" y="0"/>
                      <a:pt x="1" y="0"/>
                      <a:pt x="1" y="0"/>
                    </a:cubicBezTo>
                    <a:cubicBezTo>
                      <a:pt x="5" y="0"/>
                      <a:pt x="5" y="0"/>
                      <a:pt x="5" y="0"/>
                    </a:cubicBezTo>
                    <a:cubicBezTo>
                      <a:pt x="11" y="0"/>
                      <a:pt x="11" y="0"/>
                      <a:pt x="11" y="0"/>
                    </a:cubicBezTo>
                    <a:cubicBezTo>
                      <a:pt x="50" y="3"/>
                      <a:pt x="50" y="3"/>
                      <a:pt x="50" y="3"/>
                    </a:cubicBezTo>
                    <a:cubicBezTo>
                      <a:pt x="87" y="6"/>
                      <a:pt x="87" y="6"/>
                      <a:pt x="87" y="6"/>
                    </a:cubicBezTo>
                    <a:cubicBezTo>
                      <a:pt x="92" y="6"/>
                      <a:pt x="92" y="6"/>
                      <a:pt x="92" y="6"/>
                    </a:cubicBezTo>
                    <a:cubicBezTo>
                      <a:pt x="92" y="6"/>
                      <a:pt x="92" y="6"/>
                      <a:pt x="92" y="6"/>
                    </a:cubicBezTo>
                    <a:cubicBezTo>
                      <a:pt x="97" y="7"/>
                      <a:pt x="97" y="7"/>
                      <a:pt x="97" y="7"/>
                    </a:cubicBezTo>
                    <a:cubicBezTo>
                      <a:pt x="97" y="7"/>
                      <a:pt x="97" y="7"/>
                      <a:pt x="97" y="7"/>
                    </a:cubicBezTo>
                    <a:cubicBezTo>
                      <a:pt x="103" y="7"/>
                      <a:pt x="103" y="7"/>
                      <a:pt x="103" y="7"/>
                    </a:cubicBezTo>
                    <a:cubicBezTo>
                      <a:pt x="104" y="7"/>
                      <a:pt x="104" y="7"/>
                      <a:pt x="104" y="7"/>
                    </a:cubicBezTo>
                    <a:cubicBezTo>
                      <a:pt x="119" y="8"/>
                      <a:pt x="119" y="8"/>
                      <a:pt x="119" y="8"/>
                    </a:cubicBezTo>
                    <a:lnTo>
                      <a:pt x="129" y="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2"/>
              <p:cNvSpPr>
                <a:spLocks/>
              </p:cNvSpPr>
              <p:nvPr/>
            </p:nvSpPr>
            <p:spPr bwMode="auto">
              <a:xfrm>
                <a:off x="463550" y="6229890"/>
                <a:ext cx="133350" cy="165100"/>
              </a:xfrm>
              <a:custGeom>
                <a:avLst/>
                <a:gdLst>
                  <a:gd name="T0" fmla="*/ 75 w 90"/>
                  <a:gd name="T1" fmla="*/ 110 h 110"/>
                  <a:gd name="T2" fmla="*/ 0 w 90"/>
                  <a:gd name="T3" fmla="*/ 102 h 110"/>
                  <a:gd name="T4" fmla="*/ 15 w 90"/>
                  <a:gd name="T5" fmla="*/ 0 h 110"/>
                  <a:gd name="T6" fmla="*/ 90 w 90"/>
                  <a:gd name="T7" fmla="*/ 12 h 110"/>
                  <a:gd name="T8" fmla="*/ 75 w 90"/>
                  <a:gd name="T9" fmla="*/ 110 h 110"/>
                </a:gdLst>
                <a:ahLst/>
                <a:cxnLst>
                  <a:cxn ang="0">
                    <a:pos x="T0" y="T1"/>
                  </a:cxn>
                  <a:cxn ang="0">
                    <a:pos x="T2" y="T3"/>
                  </a:cxn>
                  <a:cxn ang="0">
                    <a:pos x="T4" y="T5"/>
                  </a:cxn>
                  <a:cxn ang="0">
                    <a:pos x="T6" y="T7"/>
                  </a:cxn>
                  <a:cxn ang="0">
                    <a:pos x="T8" y="T9"/>
                  </a:cxn>
                </a:cxnLst>
                <a:rect l="0" t="0" r="r" b="b"/>
                <a:pathLst>
                  <a:path w="90" h="110">
                    <a:moveTo>
                      <a:pt x="75" y="110"/>
                    </a:moveTo>
                    <a:cubicBezTo>
                      <a:pt x="0" y="102"/>
                      <a:pt x="0" y="102"/>
                      <a:pt x="0" y="102"/>
                    </a:cubicBezTo>
                    <a:cubicBezTo>
                      <a:pt x="3" y="73"/>
                      <a:pt x="11" y="24"/>
                      <a:pt x="15" y="0"/>
                    </a:cubicBezTo>
                    <a:cubicBezTo>
                      <a:pt x="90" y="12"/>
                      <a:pt x="90" y="12"/>
                      <a:pt x="90" y="12"/>
                    </a:cubicBezTo>
                    <a:cubicBezTo>
                      <a:pt x="86" y="34"/>
                      <a:pt x="78" y="84"/>
                      <a:pt x="75" y="11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
              <p:cNvSpPr>
                <a:spLocks/>
              </p:cNvSpPr>
              <p:nvPr/>
            </p:nvSpPr>
            <p:spPr bwMode="auto">
              <a:xfrm>
                <a:off x="477838" y="6175915"/>
                <a:ext cx="125412" cy="125413"/>
              </a:xfrm>
              <a:custGeom>
                <a:avLst/>
                <a:gdLst>
                  <a:gd name="T0" fmla="*/ 79 w 84"/>
                  <a:gd name="T1" fmla="*/ 32 h 84"/>
                  <a:gd name="T2" fmla="*/ 52 w 84"/>
                  <a:gd name="T3" fmla="*/ 78 h 84"/>
                  <a:gd name="T4" fmla="*/ 6 w 84"/>
                  <a:gd name="T5" fmla="*/ 52 h 84"/>
                  <a:gd name="T6" fmla="*/ 33 w 84"/>
                  <a:gd name="T7" fmla="*/ 5 h 84"/>
                  <a:gd name="T8" fmla="*/ 79 w 84"/>
                  <a:gd name="T9" fmla="*/ 32 h 84"/>
                </a:gdLst>
                <a:ahLst/>
                <a:cxnLst>
                  <a:cxn ang="0">
                    <a:pos x="T0" y="T1"/>
                  </a:cxn>
                  <a:cxn ang="0">
                    <a:pos x="T2" y="T3"/>
                  </a:cxn>
                  <a:cxn ang="0">
                    <a:pos x="T4" y="T5"/>
                  </a:cxn>
                  <a:cxn ang="0">
                    <a:pos x="T6" y="T7"/>
                  </a:cxn>
                  <a:cxn ang="0">
                    <a:pos x="T8" y="T9"/>
                  </a:cxn>
                </a:cxnLst>
                <a:rect l="0" t="0" r="r" b="b"/>
                <a:pathLst>
                  <a:path w="84" h="84">
                    <a:moveTo>
                      <a:pt x="79" y="32"/>
                    </a:moveTo>
                    <a:cubicBezTo>
                      <a:pt x="84" y="52"/>
                      <a:pt x="72" y="73"/>
                      <a:pt x="52" y="78"/>
                    </a:cubicBezTo>
                    <a:cubicBezTo>
                      <a:pt x="32" y="84"/>
                      <a:pt x="11" y="72"/>
                      <a:pt x="6" y="52"/>
                    </a:cubicBezTo>
                    <a:cubicBezTo>
                      <a:pt x="0" y="31"/>
                      <a:pt x="12" y="11"/>
                      <a:pt x="33" y="5"/>
                    </a:cubicBezTo>
                    <a:cubicBezTo>
                      <a:pt x="53" y="0"/>
                      <a:pt x="74" y="12"/>
                      <a:pt x="79" y="3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4"/>
              <p:cNvSpPr>
                <a:spLocks/>
              </p:cNvSpPr>
              <p:nvPr/>
            </p:nvSpPr>
            <p:spPr bwMode="auto">
              <a:xfrm>
                <a:off x="636588" y="6158453"/>
                <a:ext cx="247650" cy="474663"/>
              </a:xfrm>
              <a:custGeom>
                <a:avLst/>
                <a:gdLst>
                  <a:gd name="T0" fmla="*/ 166 w 166"/>
                  <a:gd name="T1" fmla="*/ 0 h 316"/>
                  <a:gd name="T2" fmla="*/ 165 w 166"/>
                  <a:gd name="T3" fmla="*/ 5 h 316"/>
                  <a:gd name="T4" fmla="*/ 164 w 166"/>
                  <a:gd name="T5" fmla="*/ 10 h 316"/>
                  <a:gd name="T6" fmla="*/ 163 w 166"/>
                  <a:gd name="T7" fmla="*/ 13 h 316"/>
                  <a:gd name="T8" fmla="*/ 163 w 166"/>
                  <a:gd name="T9" fmla="*/ 14 h 316"/>
                  <a:gd name="T10" fmla="*/ 160 w 166"/>
                  <a:gd name="T11" fmla="*/ 31 h 316"/>
                  <a:gd name="T12" fmla="*/ 158 w 166"/>
                  <a:gd name="T13" fmla="*/ 38 h 316"/>
                  <a:gd name="T14" fmla="*/ 152 w 166"/>
                  <a:gd name="T15" fmla="*/ 74 h 316"/>
                  <a:gd name="T16" fmla="*/ 141 w 166"/>
                  <a:gd name="T17" fmla="*/ 127 h 316"/>
                  <a:gd name="T18" fmla="*/ 140 w 166"/>
                  <a:gd name="T19" fmla="*/ 134 h 316"/>
                  <a:gd name="T20" fmla="*/ 138 w 166"/>
                  <a:gd name="T21" fmla="*/ 143 h 316"/>
                  <a:gd name="T22" fmla="*/ 136 w 166"/>
                  <a:gd name="T23" fmla="*/ 156 h 316"/>
                  <a:gd name="T24" fmla="*/ 135 w 166"/>
                  <a:gd name="T25" fmla="*/ 160 h 316"/>
                  <a:gd name="T26" fmla="*/ 129 w 166"/>
                  <a:gd name="T27" fmla="*/ 191 h 316"/>
                  <a:gd name="T28" fmla="*/ 124 w 166"/>
                  <a:gd name="T29" fmla="*/ 217 h 316"/>
                  <a:gd name="T30" fmla="*/ 93 w 166"/>
                  <a:gd name="T31" fmla="*/ 316 h 316"/>
                  <a:gd name="T32" fmla="*/ 49 w 166"/>
                  <a:gd name="T33" fmla="*/ 316 h 316"/>
                  <a:gd name="T34" fmla="*/ 35 w 166"/>
                  <a:gd name="T35" fmla="*/ 309 h 316"/>
                  <a:gd name="T36" fmla="*/ 34 w 166"/>
                  <a:gd name="T37" fmla="*/ 308 h 316"/>
                  <a:gd name="T38" fmla="*/ 0 w 166"/>
                  <a:gd name="T39" fmla="*/ 88 h 316"/>
                  <a:gd name="T40" fmla="*/ 17 w 166"/>
                  <a:gd name="T41" fmla="*/ 62 h 316"/>
                  <a:gd name="T42" fmla="*/ 35 w 166"/>
                  <a:gd name="T43" fmla="*/ 34 h 316"/>
                  <a:gd name="T44" fmla="*/ 47 w 166"/>
                  <a:gd name="T45" fmla="*/ 15 h 316"/>
                  <a:gd name="T46" fmla="*/ 48 w 166"/>
                  <a:gd name="T47" fmla="*/ 15 h 316"/>
                  <a:gd name="T48" fmla="*/ 48 w 166"/>
                  <a:gd name="T49" fmla="*/ 15 h 316"/>
                  <a:gd name="T50" fmla="*/ 53 w 166"/>
                  <a:gd name="T51" fmla="*/ 15 h 316"/>
                  <a:gd name="T52" fmla="*/ 53 w 166"/>
                  <a:gd name="T53" fmla="*/ 15 h 316"/>
                  <a:gd name="T54" fmla="*/ 62 w 166"/>
                  <a:gd name="T55" fmla="*/ 16 h 316"/>
                  <a:gd name="T56" fmla="*/ 83 w 166"/>
                  <a:gd name="T57" fmla="*/ 16 h 316"/>
                  <a:gd name="T58" fmla="*/ 85 w 166"/>
                  <a:gd name="T59" fmla="*/ 15 h 316"/>
                  <a:gd name="T60" fmla="*/ 120 w 166"/>
                  <a:gd name="T61" fmla="*/ 12 h 316"/>
                  <a:gd name="T62" fmla="*/ 120 w 166"/>
                  <a:gd name="T63" fmla="*/ 12 h 316"/>
                  <a:gd name="T64" fmla="*/ 124 w 166"/>
                  <a:gd name="T65" fmla="*/ 11 h 316"/>
                  <a:gd name="T66" fmla="*/ 124 w 166"/>
                  <a:gd name="T67" fmla="*/ 11 h 316"/>
                  <a:gd name="T68" fmla="*/ 127 w 166"/>
                  <a:gd name="T69" fmla="*/ 11 h 316"/>
                  <a:gd name="T70" fmla="*/ 155 w 166"/>
                  <a:gd name="T71" fmla="*/ 4 h 316"/>
                  <a:gd name="T72" fmla="*/ 160 w 166"/>
                  <a:gd name="T73" fmla="*/ 2 h 316"/>
                  <a:gd name="T74" fmla="*/ 164 w 166"/>
                  <a:gd name="T75" fmla="*/ 1 h 316"/>
                  <a:gd name="T76" fmla="*/ 166 w 166"/>
                  <a:gd name="T7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316">
                    <a:moveTo>
                      <a:pt x="166" y="0"/>
                    </a:moveTo>
                    <a:cubicBezTo>
                      <a:pt x="165" y="5"/>
                      <a:pt x="165" y="5"/>
                      <a:pt x="165" y="5"/>
                    </a:cubicBezTo>
                    <a:cubicBezTo>
                      <a:pt x="164" y="10"/>
                      <a:pt x="164" y="10"/>
                      <a:pt x="164" y="10"/>
                    </a:cubicBezTo>
                    <a:cubicBezTo>
                      <a:pt x="163" y="13"/>
                      <a:pt x="163" y="13"/>
                      <a:pt x="163" y="13"/>
                    </a:cubicBezTo>
                    <a:cubicBezTo>
                      <a:pt x="163" y="14"/>
                      <a:pt x="163" y="14"/>
                      <a:pt x="163" y="14"/>
                    </a:cubicBezTo>
                    <a:cubicBezTo>
                      <a:pt x="160" y="31"/>
                      <a:pt x="160" y="31"/>
                      <a:pt x="160" y="31"/>
                    </a:cubicBezTo>
                    <a:cubicBezTo>
                      <a:pt x="158" y="38"/>
                      <a:pt x="158" y="38"/>
                      <a:pt x="158" y="38"/>
                    </a:cubicBezTo>
                    <a:cubicBezTo>
                      <a:pt x="152" y="74"/>
                      <a:pt x="152" y="74"/>
                      <a:pt x="152" y="74"/>
                    </a:cubicBezTo>
                    <a:cubicBezTo>
                      <a:pt x="141" y="127"/>
                      <a:pt x="141" y="127"/>
                      <a:pt x="141" y="127"/>
                    </a:cubicBezTo>
                    <a:cubicBezTo>
                      <a:pt x="140" y="134"/>
                      <a:pt x="140" y="134"/>
                      <a:pt x="140" y="134"/>
                    </a:cubicBezTo>
                    <a:cubicBezTo>
                      <a:pt x="138" y="143"/>
                      <a:pt x="138" y="143"/>
                      <a:pt x="138" y="143"/>
                    </a:cubicBezTo>
                    <a:cubicBezTo>
                      <a:pt x="136" y="156"/>
                      <a:pt x="136" y="156"/>
                      <a:pt x="136" y="156"/>
                    </a:cubicBezTo>
                    <a:cubicBezTo>
                      <a:pt x="135" y="160"/>
                      <a:pt x="135" y="160"/>
                      <a:pt x="135" y="160"/>
                    </a:cubicBezTo>
                    <a:cubicBezTo>
                      <a:pt x="129" y="191"/>
                      <a:pt x="129" y="191"/>
                      <a:pt x="129" y="191"/>
                    </a:cubicBezTo>
                    <a:cubicBezTo>
                      <a:pt x="124" y="217"/>
                      <a:pt x="124" y="217"/>
                      <a:pt x="124" y="217"/>
                    </a:cubicBezTo>
                    <a:cubicBezTo>
                      <a:pt x="93" y="316"/>
                      <a:pt x="93" y="316"/>
                      <a:pt x="93" y="316"/>
                    </a:cubicBezTo>
                    <a:cubicBezTo>
                      <a:pt x="49" y="316"/>
                      <a:pt x="49" y="316"/>
                      <a:pt x="49" y="316"/>
                    </a:cubicBezTo>
                    <a:cubicBezTo>
                      <a:pt x="44" y="314"/>
                      <a:pt x="39" y="312"/>
                      <a:pt x="35" y="309"/>
                    </a:cubicBezTo>
                    <a:cubicBezTo>
                      <a:pt x="35" y="309"/>
                      <a:pt x="34" y="309"/>
                      <a:pt x="34" y="308"/>
                    </a:cubicBezTo>
                    <a:cubicBezTo>
                      <a:pt x="0" y="88"/>
                      <a:pt x="0" y="88"/>
                      <a:pt x="0" y="88"/>
                    </a:cubicBezTo>
                    <a:cubicBezTo>
                      <a:pt x="17" y="62"/>
                      <a:pt x="17" y="62"/>
                      <a:pt x="17" y="62"/>
                    </a:cubicBezTo>
                    <a:cubicBezTo>
                      <a:pt x="35" y="34"/>
                      <a:pt x="35" y="34"/>
                      <a:pt x="35" y="34"/>
                    </a:cubicBezTo>
                    <a:cubicBezTo>
                      <a:pt x="47" y="15"/>
                      <a:pt x="47" y="15"/>
                      <a:pt x="47" y="15"/>
                    </a:cubicBezTo>
                    <a:cubicBezTo>
                      <a:pt x="48" y="15"/>
                      <a:pt x="48" y="15"/>
                      <a:pt x="48" y="15"/>
                    </a:cubicBezTo>
                    <a:cubicBezTo>
                      <a:pt x="48" y="15"/>
                      <a:pt x="48" y="15"/>
                      <a:pt x="48" y="15"/>
                    </a:cubicBezTo>
                    <a:cubicBezTo>
                      <a:pt x="48" y="15"/>
                      <a:pt x="49" y="15"/>
                      <a:pt x="53" y="15"/>
                    </a:cubicBezTo>
                    <a:cubicBezTo>
                      <a:pt x="53" y="15"/>
                      <a:pt x="53" y="15"/>
                      <a:pt x="53" y="15"/>
                    </a:cubicBezTo>
                    <a:cubicBezTo>
                      <a:pt x="55" y="15"/>
                      <a:pt x="58" y="16"/>
                      <a:pt x="62" y="16"/>
                    </a:cubicBezTo>
                    <a:cubicBezTo>
                      <a:pt x="67" y="16"/>
                      <a:pt x="74" y="16"/>
                      <a:pt x="83" y="16"/>
                    </a:cubicBezTo>
                    <a:cubicBezTo>
                      <a:pt x="84" y="16"/>
                      <a:pt x="84" y="16"/>
                      <a:pt x="85" y="15"/>
                    </a:cubicBezTo>
                    <a:cubicBezTo>
                      <a:pt x="96" y="15"/>
                      <a:pt x="107" y="14"/>
                      <a:pt x="120" y="12"/>
                    </a:cubicBezTo>
                    <a:cubicBezTo>
                      <a:pt x="120" y="12"/>
                      <a:pt x="120" y="12"/>
                      <a:pt x="120" y="12"/>
                    </a:cubicBezTo>
                    <a:cubicBezTo>
                      <a:pt x="122" y="11"/>
                      <a:pt x="123" y="11"/>
                      <a:pt x="124" y="11"/>
                    </a:cubicBezTo>
                    <a:cubicBezTo>
                      <a:pt x="124" y="11"/>
                      <a:pt x="124" y="11"/>
                      <a:pt x="124" y="11"/>
                    </a:cubicBezTo>
                    <a:cubicBezTo>
                      <a:pt x="125" y="11"/>
                      <a:pt x="126" y="11"/>
                      <a:pt x="127" y="11"/>
                    </a:cubicBezTo>
                    <a:cubicBezTo>
                      <a:pt x="136" y="9"/>
                      <a:pt x="145" y="7"/>
                      <a:pt x="155" y="4"/>
                    </a:cubicBezTo>
                    <a:cubicBezTo>
                      <a:pt x="157" y="3"/>
                      <a:pt x="159" y="3"/>
                      <a:pt x="160" y="2"/>
                    </a:cubicBezTo>
                    <a:cubicBezTo>
                      <a:pt x="162" y="2"/>
                      <a:pt x="163" y="1"/>
                      <a:pt x="164" y="1"/>
                    </a:cubicBezTo>
                    <a:cubicBezTo>
                      <a:pt x="164" y="1"/>
                      <a:pt x="165" y="0"/>
                      <a:pt x="166" y="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5"/>
              <p:cNvSpPr>
                <a:spLocks/>
              </p:cNvSpPr>
              <p:nvPr/>
            </p:nvSpPr>
            <p:spPr bwMode="auto">
              <a:xfrm>
                <a:off x="714375" y="6158453"/>
                <a:ext cx="49212" cy="150813"/>
              </a:xfrm>
              <a:custGeom>
                <a:avLst/>
                <a:gdLst>
                  <a:gd name="T0" fmla="*/ 0 w 31"/>
                  <a:gd name="T1" fmla="*/ 15 h 95"/>
                  <a:gd name="T2" fmla="*/ 16 w 31"/>
                  <a:gd name="T3" fmla="*/ 95 h 95"/>
                  <a:gd name="T4" fmla="*/ 31 w 31"/>
                  <a:gd name="T5" fmla="*/ 15 h 95"/>
                  <a:gd name="T6" fmla="*/ 21 w 31"/>
                  <a:gd name="T7" fmla="*/ 0 h 95"/>
                  <a:gd name="T8" fmla="*/ 0 w 31"/>
                  <a:gd name="T9" fmla="*/ 15 h 95"/>
                </a:gdLst>
                <a:ahLst/>
                <a:cxnLst>
                  <a:cxn ang="0">
                    <a:pos x="T0" y="T1"/>
                  </a:cxn>
                  <a:cxn ang="0">
                    <a:pos x="T2" y="T3"/>
                  </a:cxn>
                  <a:cxn ang="0">
                    <a:pos x="T4" y="T5"/>
                  </a:cxn>
                  <a:cxn ang="0">
                    <a:pos x="T6" y="T7"/>
                  </a:cxn>
                  <a:cxn ang="0">
                    <a:pos x="T8" y="T9"/>
                  </a:cxn>
                </a:cxnLst>
                <a:rect l="0" t="0" r="r" b="b"/>
                <a:pathLst>
                  <a:path w="31" h="95">
                    <a:moveTo>
                      <a:pt x="0" y="15"/>
                    </a:moveTo>
                    <a:lnTo>
                      <a:pt x="16" y="95"/>
                    </a:lnTo>
                    <a:lnTo>
                      <a:pt x="31" y="15"/>
                    </a:lnTo>
                    <a:lnTo>
                      <a:pt x="21" y="0"/>
                    </a:lnTo>
                    <a:lnTo>
                      <a:pt x="0" y="15"/>
                    </a:lnTo>
                    <a:close/>
                  </a:path>
                </a:pathLst>
              </a:custGeom>
              <a:solidFill>
                <a:srgbClr val="7259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6"/>
              <p:cNvSpPr>
                <a:spLocks/>
              </p:cNvSpPr>
              <p:nvPr/>
            </p:nvSpPr>
            <p:spPr bwMode="auto">
              <a:xfrm>
                <a:off x="1004888" y="6241003"/>
                <a:ext cx="207962" cy="442913"/>
              </a:xfrm>
              <a:custGeom>
                <a:avLst/>
                <a:gdLst>
                  <a:gd name="T0" fmla="*/ 140 w 140"/>
                  <a:gd name="T1" fmla="*/ 0 h 295"/>
                  <a:gd name="T2" fmla="*/ 140 w 140"/>
                  <a:gd name="T3" fmla="*/ 248 h 295"/>
                  <a:gd name="T4" fmla="*/ 139 w 140"/>
                  <a:gd name="T5" fmla="*/ 249 h 295"/>
                  <a:gd name="T6" fmla="*/ 94 w 140"/>
                  <a:gd name="T7" fmla="*/ 272 h 295"/>
                  <a:gd name="T8" fmla="*/ 84 w 140"/>
                  <a:gd name="T9" fmla="*/ 275 h 295"/>
                  <a:gd name="T10" fmla="*/ 9 w 140"/>
                  <a:gd name="T11" fmla="*/ 295 h 295"/>
                  <a:gd name="T12" fmla="*/ 7 w 140"/>
                  <a:gd name="T13" fmla="*/ 141 h 295"/>
                  <a:gd name="T14" fmla="*/ 6 w 140"/>
                  <a:gd name="T15" fmla="*/ 139 h 295"/>
                  <a:gd name="T16" fmla="*/ 6 w 140"/>
                  <a:gd name="T17" fmla="*/ 127 h 295"/>
                  <a:gd name="T18" fmla="*/ 5 w 140"/>
                  <a:gd name="T19" fmla="*/ 102 h 295"/>
                  <a:gd name="T20" fmla="*/ 5 w 140"/>
                  <a:gd name="T21" fmla="*/ 101 h 295"/>
                  <a:gd name="T22" fmla="*/ 4 w 140"/>
                  <a:gd name="T23" fmla="*/ 96 h 295"/>
                  <a:gd name="T24" fmla="*/ 4 w 140"/>
                  <a:gd name="T25" fmla="*/ 96 h 295"/>
                  <a:gd name="T26" fmla="*/ 4 w 140"/>
                  <a:gd name="T27" fmla="*/ 95 h 295"/>
                  <a:gd name="T28" fmla="*/ 3 w 140"/>
                  <a:gd name="T29" fmla="*/ 72 h 295"/>
                  <a:gd name="T30" fmla="*/ 3 w 140"/>
                  <a:gd name="T31" fmla="*/ 68 h 295"/>
                  <a:gd name="T32" fmla="*/ 3 w 140"/>
                  <a:gd name="T33" fmla="*/ 63 h 295"/>
                  <a:gd name="T34" fmla="*/ 2 w 140"/>
                  <a:gd name="T35" fmla="*/ 55 h 295"/>
                  <a:gd name="T36" fmla="*/ 2 w 140"/>
                  <a:gd name="T37" fmla="*/ 54 h 295"/>
                  <a:gd name="T38" fmla="*/ 2 w 140"/>
                  <a:gd name="T39" fmla="*/ 49 h 295"/>
                  <a:gd name="T40" fmla="*/ 2 w 140"/>
                  <a:gd name="T41" fmla="*/ 47 h 295"/>
                  <a:gd name="T42" fmla="*/ 1 w 140"/>
                  <a:gd name="T43" fmla="*/ 35 h 295"/>
                  <a:gd name="T44" fmla="*/ 0 w 140"/>
                  <a:gd name="T45" fmla="*/ 13 h 295"/>
                  <a:gd name="T46" fmla="*/ 0 w 140"/>
                  <a:gd name="T47" fmla="*/ 13 h 295"/>
                  <a:gd name="T48" fmla="*/ 0 w 140"/>
                  <a:gd name="T49" fmla="*/ 10 h 295"/>
                  <a:gd name="T50" fmla="*/ 1 w 140"/>
                  <a:gd name="T51" fmla="*/ 10 h 295"/>
                  <a:gd name="T52" fmla="*/ 1 w 140"/>
                  <a:gd name="T53" fmla="*/ 10 h 295"/>
                  <a:gd name="T54" fmla="*/ 1 w 140"/>
                  <a:gd name="T55" fmla="*/ 10 h 295"/>
                  <a:gd name="T56" fmla="*/ 10 w 140"/>
                  <a:gd name="T57" fmla="*/ 10 h 295"/>
                  <a:gd name="T58" fmla="*/ 18 w 140"/>
                  <a:gd name="T59" fmla="*/ 9 h 295"/>
                  <a:gd name="T60" fmla="*/ 30 w 140"/>
                  <a:gd name="T61" fmla="*/ 8 h 295"/>
                  <a:gd name="T62" fmla="*/ 33 w 140"/>
                  <a:gd name="T63" fmla="*/ 8 h 295"/>
                  <a:gd name="T64" fmla="*/ 35 w 140"/>
                  <a:gd name="T65" fmla="*/ 8 h 295"/>
                  <a:gd name="T66" fmla="*/ 35 w 140"/>
                  <a:gd name="T67" fmla="*/ 8 h 295"/>
                  <a:gd name="T68" fmla="*/ 41 w 140"/>
                  <a:gd name="T69" fmla="*/ 7 h 295"/>
                  <a:gd name="T70" fmla="*/ 78 w 140"/>
                  <a:gd name="T71" fmla="*/ 5 h 295"/>
                  <a:gd name="T72" fmla="*/ 109 w 140"/>
                  <a:gd name="T73" fmla="*/ 2 h 295"/>
                  <a:gd name="T74" fmla="*/ 136 w 140"/>
                  <a:gd name="T75" fmla="*/ 0 h 295"/>
                  <a:gd name="T76" fmla="*/ 139 w 140"/>
                  <a:gd name="T77" fmla="*/ 0 h 295"/>
                  <a:gd name="T78" fmla="*/ 140 w 140"/>
                  <a:gd name="T79"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295">
                    <a:moveTo>
                      <a:pt x="140" y="0"/>
                    </a:moveTo>
                    <a:cubicBezTo>
                      <a:pt x="140" y="248"/>
                      <a:pt x="140" y="248"/>
                      <a:pt x="140" y="248"/>
                    </a:cubicBezTo>
                    <a:cubicBezTo>
                      <a:pt x="140" y="249"/>
                      <a:pt x="139" y="249"/>
                      <a:pt x="139" y="249"/>
                    </a:cubicBezTo>
                    <a:cubicBezTo>
                      <a:pt x="124" y="258"/>
                      <a:pt x="109" y="266"/>
                      <a:pt x="94" y="272"/>
                    </a:cubicBezTo>
                    <a:cubicBezTo>
                      <a:pt x="91" y="273"/>
                      <a:pt x="88" y="274"/>
                      <a:pt x="84" y="275"/>
                    </a:cubicBezTo>
                    <a:cubicBezTo>
                      <a:pt x="60" y="285"/>
                      <a:pt x="35" y="291"/>
                      <a:pt x="9" y="295"/>
                    </a:cubicBezTo>
                    <a:cubicBezTo>
                      <a:pt x="7" y="141"/>
                      <a:pt x="7" y="141"/>
                      <a:pt x="7" y="141"/>
                    </a:cubicBezTo>
                    <a:cubicBezTo>
                      <a:pt x="6" y="139"/>
                      <a:pt x="6" y="139"/>
                      <a:pt x="6" y="139"/>
                    </a:cubicBezTo>
                    <a:cubicBezTo>
                      <a:pt x="6" y="127"/>
                      <a:pt x="6" y="127"/>
                      <a:pt x="6" y="127"/>
                    </a:cubicBezTo>
                    <a:cubicBezTo>
                      <a:pt x="5" y="102"/>
                      <a:pt x="5" y="102"/>
                      <a:pt x="5" y="102"/>
                    </a:cubicBezTo>
                    <a:cubicBezTo>
                      <a:pt x="5" y="101"/>
                      <a:pt x="5" y="101"/>
                      <a:pt x="5" y="101"/>
                    </a:cubicBezTo>
                    <a:cubicBezTo>
                      <a:pt x="4" y="96"/>
                      <a:pt x="4" y="96"/>
                      <a:pt x="4" y="96"/>
                    </a:cubicBezTo>
                    <a:cubicBezTo>
                      <a:pt x="4" y="96"/>
                      <a:pt x="4" y="96"/>
                      <a:pt x="4" y="96"/>
                    </a:cubicBezTo>
                    <a:cubicBezTo>
                      <a:pt x="4" y="95"/>
                      <a:pt x="4" y="95"/>
                      <a:pt x="4" y="95"/>
                    </a:cubicBezTo>
                    <a:cubicBezTo>
                      <a:pt x="3" y="72"/>
                      <a:pt x="3" y="72"/>
                      <a:pt x="3" y="72"/>
                    </a:cubicBezTo>
                    <a:cubicBezTo>
                      <a:pt x="3" y="68"/>
                      <a:pt x="3" y="68"/>
                      <a:pt x="3" y="68"/>
                    </a:cubicBezTo>
                    <a:cubicBezTo>
                      <a:pt x="3" y="63"/>
                      <a:pt x="3" y="63"/>
                      <a:pt x="3" y="63"/>
                    </a:cubicBezTo>
                    <a:cubicBezTo>
                      <a:pt x="2" y="55"/>
                      <a:pt x="2" y="55"/>
                      <a:pt x="2" y="55"/>
                    </a:cubicBezTo>
                    <a:cubicBezTo>
                      <a:pt x="2" y="54"/>
                      <a:pt x="2" y="54"/>
                      <a:pt x="2" y="54"/>
                    </a:cubicBezTo>
                    <a:cubicBezTo>
                      <a:pt x="2" y="49"/>
                      <a:pt x="2" y="49"/>
                      <a:pt x="2" y="49"/>
                    </a:cubicBezTo>
                    <a:cubicBezTo>
                      <a:pt x="2" y="47"/>
                      <a:pt x="2" y="47"/>
                      <a:pt x="2" y="47"/>
                    </a:cubicBezTo>
                    <a:cubicBezTo>
                      <a:pt x="1" y="35"/>
                      <a:pt x="1" y="35"/>
                      <a:pt x="1" y="35"/>
                    </a:cubicBezTo>
                    <a:cubicBezTo>
                      <a:pt x="0" y="13"/>
                      <a:pt x="0" y="13"/>
                      <a:pt x="0" y="13"/>
                    </a:cubicBezTo>
                    <a:cubicBezTo>
                      <a:pt x="0" y="13"/>
                      <a:pt x="0" y="13"/>
                      <a:pt x="0" y="13"/>
                    </a:cubicBezTo>
                    <a:cubicBezTo>
                      <a:pt x="0" y="10"/>
                      <a:pt x="0" y="10"/>
                      <a:pt x="0" y="10"/>
                    </a:cubicBezTo>
                    <a:cubicBezTo>
                      <a:pt x="1" y="10"/>
                      <a:pt x="1" y="10"/>
                      <a:pt x="1" y="10"/>
                    </a:cubicBezTo>
                    <a:cubicBezTo>
                      <a:pt x="1" y="10"/>
                      <a:pt x="1" y="10"/>
                      <a:pt x="1" y="10"/>
                    </a:cubicBezTo>
                    <a:cubicBezTo>
                      <a:pt x="1" y="10"/>
                      <a:pt x="1" y="10"/>
                      <a:pt x="1" y="10"/>
                    </a:cubicBezTo>
                    <a:cubicBezTo>
                      <a:pt x="10" y="10"/>
                      <a:pt x="10" y="10"/>
                      <a:pt x="10" y="10"/>
                    </a:cubicBezTo>
                    <a:cubicBezTo>
                      <a:pt x="18" y="9"/>
                      <a:pt x="18" y="9"/>
                      <a:pt x="18" y="9"/>
                    </a:cubicBezTo>
                    <a:cubicBezTo>
                      <a:pt x="30" y="8"/>
                      <a:pt x="30" y="8"/>
                      <a:pt x="30" y="8"/>
                    </a:cubicBezTo>
                    <a:cubicBezTo>
                      <a:pt x="33" y="8"/>
                      <a:pt x="33" y="8"/>
                      <a:pt x="33" y="8"/>
                    </a:cubicBezTo>
                    <a:cubicBezTo>
                      <a:pt x="35" y="8"/>
                      <a:pt x="35" y="8"/>
                      <a:pt x="35" y="8"/>
                    </a:cubicBezTo>
                    <a:cubicBezTo>
                      <a:pt x="35" y="8"/>
                      <a:pt x="35" y="8"/>
                      <a:pt x="35" y="8"/>
                    </a:cubicBezTo>
                    <a:cubicBezTo>
                      <a:pt x="41" y="7"/>
                      <a:pt x="41" y="7"/>
                      <a:pt x="41" y="7"/>
                    </a:cubicBezTo>
                    <a:cubicBezTo>
                      <a:pt x="78" y="5"/>
                      <a:pt x="78" y="5"/>
                      <a:pt x="78" y="5"/>
                    </a:cubicBezTo>
                    <a:cubicBezTo>
                      <a:pt x="109" y="2"/>
                      <a:pt x="109" y="2"/>
                      <a:pt x="109" y="2"/>
                    </a:cubicBezTo>
                    <a:cubicBezTo>
                      <a:pt x="136" y="0"/>
                      <a:pt x="136" y="0"/>
                      <a:pt x="136" y="0"/>
                    </a:cubicBezTo>
                    <a:cubicBezTo>
                      <a:pt x="139" y="0"/>
                      <a:pt x="139" y="0"/>
                      <a:pt x="139" y="0"/>
                    </a:cubicBezTo>
                    <a:cubicBezTo>
                      <a:pt x="140" y="0"/>
                      <a:pt x="140" y="0"/>
                      <a:pt x="140" y="0"/>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7"/>
              <p:cNvSpPr>
                <a:spLocks/>
              </p:cNvSpPr>
              <p:nvPr/>
            </p:nvSpPr>
            <p:spPr bwMode="auto">
              <a:xfrm>
                <a:off x="1211263" y="6241003"/>
                <a:ext cx="207962" cy="374650"/>
              </a:xfrm>
              <a:custGeom>
                <a:avLst/>
                <a:gdLst>
                  <a:gd name="T0" fmla="*/ 140 w 140"/>
                  <a:gd name="T1" fmla="*/ 10 h 249"/>
                  <a:gd name="T2" fmla="*/ 140 w 140"/>
                  <a:gd name="T3" fmla="*/ 12 h 249"/>
                  <a:gd name="T4" fmla="*/ 140 w 140"/>
                  <a:gd name="T5" fmla="*/ 12 h 249"/>
                  <a:gd name="T6" fmla="*/ 140 w 140"/>
                  <a:gd name="T7" fmla="*/ 13 h 249"/>
                  <a:gd name="T8" fmla="*/ 140 w 140"/>
                  <a:gd name="T9" fmla="*/ 14 h 249"/>
                  <a:gd name="T10" fmla="*/ 140 w 140"/>
                  <a:gd name="T11" fmla="*/ 14 h 249"/>
                  <a:gd name="T12" fmla="*/ 138 w 140"/>
                  <a:gd name="T13" fmla="*/ 54 h 249"/>
                  <a:gd name="T14" fmla="*/ 135 w 140"/>
                  <a:gd name="T15" fmla="*/ 107 h 249"/>
                  <a:gd name="T16" fmla="*/ 135 w 140"/>
                  <a:gd name="T17" fmla="*/ 115 h 249"/>
                  <a:gd name="T18" fmla="*/ 134 w 140"/>
                  <a:gd name="T19" fmla="*/ 110 h 249"/>
                  <a:gd name="T20" fmla="*/ 128 w 140"/>
                  <a:gd name="T21" fmla="*/ 120 h 249"/>
                  <a:gd name="T22" fmla="*/ 10 w 140"/>
                  <a:gd name="T23" fmla="*/ 244 h 249"/>
                  <a:gd name="T24" fmla="*/ 1 w 140"/>
                  <a:gd name="T25" fmla="*/ 248 h 249"/>
                  <a:gd name="T26" fmla="*/ 0 w 140"/>
                  <a:gd name="T27" fmla="*/ 249 h 249"/>
                  <a:gd name="T28" fmla="*/ 0 w 140"/>
                  <a:gd name="T29" fmla="*/ 209 h 249"/>
                  <a:gd name="T30" fmla="*/ 0 w 140"/>
                  <a:gd name="T31" fmla="*/ 42 h 249"/>
                  <a:gd name="T32" fmla="*/ 0 w 140"/>
                  <a:gd name="T33" fmla="*/ 0 h 249"/>
                  <a:gd name="T34" fmla="*/ 1 w 140"/>
                  <a:gd name="T35" fmla="*/ 0 h 249"/>
                  <a:gd name="T36" fmla="*/ 1 w 140"/>
                  <a:gd name="T37" fmla="*/ 0 h 249"/>
                  <a:gd name="T38" fmla="*/ 4 w 140"/>
                  <a:gd name="T39" fmla="*/ 0 h 249"/>
                  <a:gd name="T40" fmla="*/ 24 w 140"/>
                  <a:gd name="T41" fmla="*/ 2 h 249"/>
                  <a:gd name="T42" fmla="*/ 100 w 140"/>
                  <a:gd name="T43" fmla="*/ 7 h 249"/>
                  <a:gd name="T44" fmla="*/ 107 w 140"/>
                  <a:gd name="T45" fmla="*/ 8 h 249"/>
                  <a:gd name="T46" fmla="*/ 122 w 140"/>
                  <a:gd name="T47" fmla="*/ 9 h 249"/>
                  <a:gd name="T48" fmla="*/ 140 w 140"/>
                  <a:gd name="T49" fmla="*/ 1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249">
                    <a:moveTo>
                      <a:pt x="140" y="10"/>
                    </a:moveTo>
                    <a:cubicBezTo>
                      <a:pt x="140" y="12"/>
                      <a:pt x="140" y="12"/>
                      <a:pt x="140" y="12"/>
                    </a:cubicBezTo>
                    <a:cubicBezTo>
                      <a:pt x="140" y="12"/>
                      <a:pt x="140" y="12"/>
                      <a:pt x="140" y="12"/>
                    </a:cubicBezTo>
                    <a:cubicBezTo>
                      <a:pt x="140" y="13"/>
                      <a:pt x="140" y="13"/>
                      <a:pt x="140" y="13"/>
                    </a:cubicBezTo>
                    <a:cubicBezTo>
                      <a:pt x="140" y="14"/>
                      <a:pt x="140" y="14"/>
                      <a:pt x="140" y="14"/>
                    </a:cubicBezTo>
                    <a:cubicBezTo>
                      <a:pt x="140" y="14"/>
                      <a:pt x="140" y="14"/>
                      <a:pt x="140" y="14"/>
                    </a:cubicBezTo>
                    <a:cubicBezTo>
                      <a:pt x="138" y="54"/>
                      <a:pt x="138" y="54"/>
                      <a:pt x="138" y="54"/>
                    </a:cubicBezTo>
                    <a:cubicBezTo>
                      <a:pt x="135" y="107"/>
                      <a:pt x="135" y="107"/>
                      <a:pt x="135" y="107"/>
                    </a:cubicBezTo>
                    <a:cubicBezTo>
                      <a:pt x="135" y="115"/>
                      <a:pt x="135" y="115"/>
                      <a:pt x="135" y="115"/>
                    </a:cubicBezTo>
                    <a:cubicBezTo>
                      <a:pt x="135" y="113"/>
                      <a:pt x="134" y="112"/>
                      <a:pt x="134" y="110"/>
                    </a:cubicBezTo>
                    <a:cubicBezTo>
                      <a:pt x="132" y="113"/>
                      <a:pt x="130" y="116"/>
                      <a:pt x="128" y="120"/>
                    </a:cubicBezTo>
                    <a:cubicBezTo>
                      <a:pt x="99" y="170"/>
                      <a:pt x="59" y="213"/>
                      <a:pt x="10" y="244"/>
                    </a:cubicBezTo>
                    <a:cubicBezTo>
                      <a:pt x="7" y="245"/>
                      <a:pt x="4" y="247"/>
                      <a:pt x="1" y="248"/>
                    </a:cubicBezTo>
                    <a:cubicBezTo>
                      <a:pt x="1" y="249"/>
                      <a:pt x="0" y="249"/>
                      <a:pt x="0" y="249"/>
                    </a:cubicBezTo>
                    <a:cubicBezTo>
                      <a:pt x="0" y="209"/>
                      <a:pt x="0" y="209"/>
                      <a:pt x="0" y="209"/>
                    </a:cubicBezTo>
                    <a:cubicBezTo>
                      <a:pt x="0" y="42"/>
                      <a:pt x="0" y="42"/>
                      <a:pt x="0" y="42"/>
                    </a:cubicBezTo>
                    <a:cubicBezTo>
                      <a:pt x="0" y="0"/>
                      <a:pt x="0" y="0"/>
                      <a:pt x="0" y="0"/>
                    </a:cubicBezTo>
                    <a:cubicBezTo>
                      <a:pt x="1" y="0"/>
                      <a:pt x="1" y="0"/>
                      <a:pt x="1" y="0"/>
                    </a:cubicBezTo>
                    <a:cubicBezTo>
                      <a:pt x="1" y="0"/>
                      <a:pt x="1" y="0"/>
                      <a:pt x="1" y="0"/>
                    </a:cubicBezTo>
                    <a:cubicBezTo>
                      <a:pt x="4" y="0"/>
                      <a:pt x="4" y="0"/>
                      <a:pt x="4" y="0"/>
                    </a:cubicBezTo>
                    <a:cubicBezTo>
                      <a:pt x="24" y="2"/>
                      <a:pt x="24" y="2"/>
                      <a:pt x="24" y="2"/>
                    </a:cubicBezTo>
                    <a:cubicBezTo>
                      <a:pt x="100" y="7"/>
                      <a:pt x="100" y="7"/>
                      <a:pt x="100" y="7"/>
                    </a:cubicBezTo>
                    <a:cubicBezTo>
                      <a:pt x="107" y="8"/>
                      <a:pt x="107" y="8"/>
                      <a:pt x="107" y="8"/>
                    </a:cubicBezTo>
                    <a:cubicBezTo>
                      <a:pt x="122" y="9"/>
                      <a:pt x="122" y="9"/>
                      <a:pt x="122" y="9"/>
                    </a:cubicBezTo>
                    <a:lnTo>
                      <a:pt x="140" y="10"/>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38"/>
              <p:cNvSpPr>
                <a:spLocks/>
              </p:cNvSpPr>
              <p:nvPr/>
            </p:nvSpPr>
            <p:spPr bwMode="auto">
              <a:xfrm>
                <a:off x="1368425" y="6210840"/>
                <a:ext cx="98425" cy="203200"/>
              </a:xfrm>
              <a:custGeom>
                <a:avLst/>
                <a:gdLst>
                  <a:gd name="T0" fmla="*/ 66 w 66"/>
                  <a:gd name="T1" fmla="*/ 24 h 136"/>
                  <a:gd name="T2" fmla="*/ 64 w 66"/>
                  <a:gd name="T3" fmla="*/ 25 h 136"/>
                  <a:gd name="T4" fmla="*/ 53 w 66"/>
                  <a:gd name="T5" fmla="*/ 71 h 136"/>
                  <a:gd name="T6" fmla="*/ 49 w 66"/>
                  <a:gd name="T7" fmla="*/ 84 h 136"/>
                  <a:gd name="T8" fmla="*/ 48 w 66"/>
                  <a:gd name="T9" fmla="*/ 85 h 136"/>
                  <a:gd name="T10" fmla="*/ 29 w 66"/>
                  <a:gd name="T11" fmla="*/ 128 h 136"/>
                  <a:gd name="T12" fmla="*/ 29 w 66"/>
                  <a:gd name="T13" fmla="*/ 136 h 136"/>
                  <a:gd name="T14" fmla="*/ 28 w 66"/>
                  <a:gd name="T15" fmla="*/ 131 h 136"/>
                  <a:gd name="T16" fmla="*/ 10 w 66"/>
                  <a:gd name="T17" fmla="*/ 71 h 136"/>
                  <a:gd name="T18" fmla="*/ 10 w 66"/>
                  <a:gd name="T19" fmla="*/ 71 h 136"/>
                  <a:gd name="T20" fmla="*/ 9 w 66"/>
                  <a:gd name="T21" fmla="*/ 66 h 136"/>
                  <a:gd name="T22" fmla="*/ 2 w 66"/>
                  <a:gd name="T23" fmla="*/ 43 h 136"/>
                  <a:gd name="T24" fmla="*/ 1 w 66"/>
                  <a:gd name="T25" fmla="*/ 29 h 136"/>
                  <a:gd name="T26" fmla="*/ 1 w 66"/>
                  <a:gd name="T27" fmla="*/ 27 h 136"/>
                  <a:gd name="T28" fmla="*/ 24 w 66"/>
                  <a:gd name="T29" fmla="*/ 1 h 136"/>
                  <a:gd name="T30" fmla="*/ 41 w 66"/>
                  <a:gd name="T31" fmla="*/ 1 h 136"/>
                  <a:gd name="T32" fmla="*/ 65 w 66"/>
                  <a:gd name="T33" fmla="*/ 22 h 136"/>
                  <a:gd name="T34" fmla="*/ 66 w 66"/>
                  <a:gd name="T35"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36">
                    <a:moveTo>
                      <a:pt x="66" y="24"/>
                    </a:moveTo>
                    <a:cubicBezTo>
                      <a:pt x="64" y="25"/>
                      <a:pt x="64" y="25"/>
                      <a:pt x="64" y="25"/>
                    </a:cubicBezTo>
                    <a:cubicBezTo>
                      <a:pt x="62" y="40"/>
                      <a:pt x="58" y="56"/>
                      <a:pt x="53" y="71"/>
                    </a:cubicBezTo>
                    <a:cubicBezTo>
                      <a:pt x="52" y="75"/>
                      <a:pt x="50" y="80"/>
                      <a:pt x="49" y="84"/>
                    </a:cubicBezTo>
                    <a:cubicBezTo>
                      <a:pt x="49" y="84"/>
                      <a:pt x="48" y="84"/>
                      <a:pt x="48" y="85"/>
                    </a:cubicBezTo>
                    <a:cubicBezTo>
                      <a:pt x="43" y="99"/>
                      <a:pt x="37" y="114"/>
                      <a:pt x="29" y="128"/>
                    </a:cubicBezTo>
                    <a:cubicBezTo>
                      <a:pt x="29" y="136"/>
                      <a:pt x="29" y="136"/>
                      <a:pt x="29" y="136"/>
                    </a:cubicBezTo>
                    <a:cubicBezTo>
                      <a:pt x="29" y="134"/>
                      <a:pt x="28" y="133"/>
                      <a:pt x="28" y="131"/>
                    </a:cubicBezTo>
                    <a:cubicBezTo>
                      <a:pt x="22" y="109"/>
                      <a:pt x="16" y="89"/>
                      <a:pt x="10" y="71"/>
                    </a:cubicBezTo>
                    <a:cubicBezTo>
                      <a:pt x="10" y="71"/>
                      <a:pt x="10" y="71"/>
                      <a:pt x="10" y="71"/>
                    </a:cubicBezTo>
                    <a:cubicBezTo>
                      <a:pt x="9" y="69"/>
                      <a:pt x="9" y="68"/>
                      <a:pt x="9" y="66"/>
                    </a:cubicBezTo>
                    <a:cubicBezTo>
                      <a:pt x="6" y="58"/>
                      <a:pt x="4" y="50"/>
                      <a:pt x="2" y="43"/>
                    </a:cubicBezTo>
                    <a:cubicBezTo>
                      <a:pt x="0" y="38"/>
                      <a:pt x="0" y="33"/>
                      <a:pt x="1" y="29"/>
                    </a:cubicBezTo>
                    <a:cubicBezTo>
                      <a:pt x="1" y="28"/>
                      <a:pt x="1" y="28"/>
                      <a:pt x="1" y="27"/>
                    </a:cubicBezTo>
                    <a:cubicBezTo>
                      <a:pt x="3" y="15"/>
                      <a:pt x="12" y="5"/>
                      <a:pt x="24" y="1"/>
                    </a:cubicBezTo>
                    <a:cubicBezTo>
                      <a:pt x="30" y="0"/>
                      <a:pt x="35" y="0"/>
                      <a:pt x="41" y="1"/>
                    </a:cubicBezTo>
                    <a:cubicBezTo>
                      <a:pt x="51" y="3"/>
                      <a:pt x="61" y="11"/>
                      <a:pt x="65" y="22"/>
                    </a:cubicBezTo>
                    <a:cubicBezTo>
                      <a:pt x="65" y="22"/>
                      <a:pt x="65" y="23"/>
                      <a:pt x="66" y="24"/>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39"/>
              <p:cNvSpPr>
                <a:spLocks/>
              </p:cNvSpPr>
              <p:nvPr/>
            </p:nvSpPr>
            <p:spPr bwMode="auto">
              <a:xfrm>
                <a:off x="1358900" y="6199728"/>
                <a:ext cx="109537" cy="122238"/>
              </a:xfrm>
              <a:custGeom>
                <a:avLst/>
                <a:gdLst>
                  <a:gd name="T0" fmla="*/ 72 w 74"/>
                  <a:gd name="T1" fmla="*/ 29 h 82"/>
                  <a:gd name="T2" fmla="*/ 73 w 74"/>
                  <a:gd name="T3" fmla="*/ 31 h 82"/>
                  <a:gd name="T4" fmla="*/ 71 w 74"/>
                  <a:gd name="T5" fmla="*/ 32 h 82"/>
                  <a:gd name="T6" fmla="*/ 60 w 74"/>
                  <a:gd name="T7" fmla="*/ 78 h 82"/>
                  <a:gd name="T8" fmla="*/ 52 w 74"/>
                  <a:gd name="T9" fmla="*/ 81 h 82"/>
                  <a:gd name="T10" fmla="*/ 52 w 74"/>
                  <a:gd name="T11" fmla="*/ 81 h 82"/>
                  <a:gd name="T12" fmla="*/ 43 w 74"/>
                  <a:gd name="T13" fmla="*/ 82 h 82"/>
                  <a:gd name="T14" fmla="*/ 39 w 74"/>
                  <a:gd name="T15" fmla="*/ 82 h 82"/>
                  <a:gd name="T16" fmla="*/ 27 w 74"/>
                  <a:gd name="T17" fmla="*/ 80 h 82"/>
                  <a:gd name="T18" fmla="*/ 16 w 74"/>
                  <a:gd name="T19" fmla="*/ 73 h 82"/>
                  <a:gd name="T20" fmla="*/ 2 w 74"/>
                  <a:gd name="T21" fmla="*/ 52 h 82"/>
                  <a:gd name="T22" fmla="*/ 0 w 74"/>
                  <a:gd name="T23" fmla="*/ 43 h 82"/>
                  <a:gd name="T24" fmla="*/ 1 w 74"/>
                  <a:gd name="T25" fmla="*/ 35 h 82"/>
                  <a:gd name="T26" fmla="*/ 1 w 74"/>
                  <a:gd name="T27" fmla="*/ 33 h 82"/>
                  <a:gd name="T28" fmla="*/ 40 w 74"/>
                  <a:gd name="T29" fmla="*/ 0 h 82"/>
                  <a:gd name="T30" fmla="*/ 49 w 74"/>
                  <a:gd name="T31" fmla="*/ 1 h 82"/>
                  <a:gd name="T32" fmla="*/ 74 w 74"/>
                  <a:gd name="T33" fmla="*/ 16 h 82"/>
                  <a:gd name="T34" fmla="*/ 72 w 74"/>
                  <a:gd name="T35"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82">
                    <a:moveTo>
                      <a:pt x="72" y="29"/>
                    </a:moveTo>
                    <a:cubicBezTo>
                      <a:pt x="72" y="29"/>
                      <a:pt x="72" y="30"/>
                      <a:pt x="73" y="31"/>
                    </a:cubicBezTo>
                    <a:cubicBezTo>
                      <a:pt x="71" y="32"/>
                      <a:pt x="71" y="32"/>
                      <a:pt x="71" y="32"/>
                    </a:cubicBezTo>
                    <a:cubicBezTo>
                      <a:pt x="69" y="47"/>
                      <a:pt x="65" y="63"/>
                      <a:pt x="60" y="78"/>
                    </a:cubicBezTo>
                    <a:cubicBezTo>
                      <a:pt x="58" y="79"/>
                      <a:pt x="55" y="80"/>
                      <a:pt x="52" y="81"/>
                    </a:cubicBezTo>
                    <a:cubicBezTo>
                      <a:pt x="52" y="81"/>
                      <a:pt x="52" y="81"/>
                      <a:pt x="52" y="81"/>
                    </a:cubicBezTo>
                    <a:cubicBezTo>
                      <a:pt x="49" y="82"/>
                      <a:pt x="46" y="82"/>
                      <a:pt x="43" y="82"/>
                    </a:cubicBezTo>
                    <a:cubicBezTo>
                      <a:pt x="42" y="82"/>
                      <a:pt x="40" y="82"/>
                      <a:pt x="39" y="82"/>
                    </a:cubicBezTo>
                    <a:cubicBezTo>
                      <a:pt x="35" y="82"/>
                      <a:pt x="31" y="81"/>
                      <a:pt x="27" y="80"/>
                    </a:cubicBezTo>
                    <a:cubicBezTo>
                      <a:pt x="23" y="78"/>
                      <a:pt x="19" y="76"/>
                      <a:pt x="16" y="73"/>
                    </a:cubicBezTo>
                    <a:cubicBezTo>
                      <a:pt x="9" y="68"/>
                      <a:pt x="4" y="60"/>
                      <a:pt x="2" y="52"/>
                    </a:cubicBezTo>
                    <a:cubicBezTo>
                      <a:pt x="1" y="49"/>
                      <a:pt x="1" y="46"/>
                      <a:pt x="0" y="43"/>
                    </a:cubicBezTo>
                    <a:cubicBezTo>
                      <a:pt x="0" y="40"/>
                      <a:pt x="0" y="38"/>
                      <a:pt x="1" y="35"/>
                    </a:cubicBezTo>
                    <a:cubicBezTo>
                      <a:pt x="1" y="34"/>
                      <a:pt x="1" y="33"/>
                      <a:pt x="1" y="33"/>
                    </a:cubicBezTo>
                    <a:cubicBezTo>
                      <a:pt x="5" y="15"/>
                      <a:pt x="21" y="1"/>
                      <a:pt x="40" y="0"/>
                    </a:cubicBezTo>
                    <a:cubicBezTo>
                      <a:pt x="43" y="0"/>
                      <a:pt x="46" y="0"/>
                      <a:pt x="49" y="1"/>
                    </a:cubicBezTo>
                    <a:cubicBezTo>
                      <a:pt x="59" y="3"/>
                      <a:pt x="68" y="8"/>
                      <a:pt x="74" y="16"/>
                    </a:cubicBezTo>
                    <a:cubicBezTo>
                      <a:pt x="73" y="20"/>
                      <a:pt x="72" y="24"/>
                      <a:pt x="72" y="29"/>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0"/>
              <p:cNvSpPr>
                <a:spLocks/>
              </p:cNvSpPr>
              <p:nvPr/>
            </p:nvSpPr>
            <p:spPr bwMode="auto">
              <a:xfrm>
                <a:off x="860425" y="6204490"/>
                <a:ext cx="201612" cy="415925"/>
              </a:xfrm>
              <a:custGeom>
                <a:avLst/>
                <a:gdLst>
                  <a:gd name="T0" fmla="*/ 36 w 136"/>
                  <a:gd name="T1" fmla="*/ 277 h 277"/>
                  <a:gd name="T2" fmla="*/ 30 w 136"/>
                  <a:gd name="T3" fmla="*/ 276 h 277"/>
                  <a:gd name="T4" fmla="*/ 4 w 136"/>
                  <a:gd name="T5" fmla="*/ 237 h 277"/>
                  <a:gd name="T6" fmla="*/ 57 w 136"/>
                  <a:gd name="T7" fmla="*/ 55 h 277"/>
                  <a:gd name="T8" fmla="*/ 67 w 136"/>
                  <a:gd name="T9" fmla="*/ 27 h 277"/>
                  <a:gd name="T10" fmla="*/ 109 w 136"/>
                  <a:gd name="T11" fmla="*/ 6 h 277"/>
                  <a:gd name="T12" fmla="*/ 130 w 136"/>
                  <a:gd name="T13" fmla="*/ 48 h 277"/>
                  <a:gd name="T14" fmla="*/ 120 w 136"/>
                  <a:gd name="T15" fmla="*/ 77 h 277"/>
                  <a:gd name="T16" fmla="*/ 69 w 136"/>
                  <a:gd name="T17" fmla="*/ 250 h 277"/>
                  <a:gd name="T18" fmla="*/ 36 w 136"/>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277">
                    <a:moveTo>
                      <a:pt x="36" y="277"/>
                    </a:moveTo>
                    <a:cubicBezTo>
                      <a:pt x="34" y="277"/>
                      <a:pt x="32" y="277"/>
                      <a:pt x="30" y="276"/>
                    </a:cubicBezTo>
                    <a:cubicBezTo>
                      <a:pt x="12" y="273"/>
                      <a:pt x="0" y="256"/>
                      <a:pt x="4" y="237"/>
                    </a:cubicBezTo>
                    <a:cubicBezTo>
                      <a:pt x="17" y="170"/>
                      <a:pt x="40" y="103"/>
                      <a:pt x="57" y="55"/>
                    </a:cubicBezTo>
                    <a:cubicBezTo>
                      <a:pt x="61" y="45"/>
                      <a:pt x="64" y="35"/>
                      <a:pt x="67" y="27"/>
                    </a:cubicBezTo>
                    <a:cubicBezTo>
                      <a:pt x="73" y="9"/>
                      <a:pt x="92" y="0"/>
                      <a:pt x="109" y="6"/>
                    </a:cubicBezTo>
                    <a:cubicBezTo>
                      <a:pt x="127" y="12"/>
                      <a:pt x="136" y="31"/>
                      <a:pt x="130" y="48"/>
                    </a:cubicBezTo>
                    <a:cubicBezTo>
                      <a:pt x="127" y="57"/>
                      <a:pt x="124" y="67"/>
                      <a:pt x="120" y="77"/>
                    </a:cubicBezTo>
                    <a:cubicBezTo>
                      <a:pt x="103" y="124"/>
                      <a:pt x="81" y="187"/>
                      <a:pt x="69" y="250"/>
                    </a:cubicBezTo>
                    <a:cubicBezTo>
                      <a:pt x="66" y="266"/>
                      <a:pt x="52" y="277"/>
                      <a:pt x="36" y="277"/>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1"/>
              <p:cNvSpPr>
                <a:spLocks/>
              </p:cNvSpPr>
              <p:nvPr/>
            </p:nvSpPr>
            <p:spPr bwMode="auto">
              <a:xfrm>
                <a:off x="993775" y="6156865"/>
                <a:ext cx="231775" cy="163513"/>
              </a:xfrm>
              <a:custGeom>
                <a:avLst/>
                <a:gdLst>
                  <a:gd name="T0" fmla="*/ 15 w 146"/>
                  <a:gd name="T1" fmla="*/ 103 h 103"/>
                  <a:gd name="T2" fmla="*/ 0 w 146"/>
                  <a:gd name="T3" fmla="*/ 27 h 103"/>
                  <a:gd name="T4" fmla="*/ 131 w 146"/>
                  <a:gd name="T5" fmla="*/ 0 h 103"/>
                  <a:gd name="T6" fmla="*/ 146 w 146"/>
                  <a:gd name="T7" fmla="*/ 77 h 103"/>
                  <a:gd name="T8" fmla="*/ 15 w 146"/>
                  <a:gd name="T9" fmla="*/ 103 h 103"/>
                </a:gdLst>
                <a:ahLst/>
                <a:cxnLst>
                  <a:cxn ang="0">
                    <a:pos x="T0" y="T1"/>
                  </a:cxn>
                  <a:cxn ang="0">
                    <a:pos x="T2" y="T3"/>
                  </a:cxn>
                  <a:cxn ang="0">
                    <a:pos x="T4" y="T5"/>
                  </a:cxn>
                  <a:cxn ang="0">
                    <a:pos x="T6" y="T7"/>
                  </a:cxn>
                  <a:cxn ang="0">
                    <a:pos x="T8" y="T9"/>
                  </a:cxn>
                </a:cxnLst>
                <a:rect l="0" t="0" r="r" b="b"/>
                <a:pathLst>
                  <a:path w="146" h="103">
                    <a:moveTo>
                      <a:pt x="15" y="103"/>
                    </a:moveTo>
                    <a:lnTo>
                      <a:pt x="0" y="27"/>
                    </a:lnTo>
                    <a:lnTo>
                      <a:pt x="131" y="0"/>
                    </a:lnTo>
                    <a:lnTo>
                      <a:pt x="146" y="77"/>
                    </a:lnTo>
                    <a:lnTo>
                      <a:pt x="15" y="103"/>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42"/>
              <p:cNvSpPr>
                <a:spLocks/>
              </p:cNvSpPr>
              <p:nvPr/>
            </p:nvSpPr>
            <p:spPr bwMode="auto">
              <a:xfrm>
                <a:off x="1201738" y="6156865"/>
                <a:ext cx="230187" cy="163513"/>
              </a:xfrm>
              <a:custGeom>
                <a:avLst/>
                <a:gdLst>
                  <a:gd name="T0" fmla="*/ 130 w 145"/>
                  <a:gd name="T1" fmla="*/ 103 h 103"/>
                  <a:gd name="T2" fmla="*/ 0 w 145"/>
                  <a:gd name="T3" fmla="*/ 77 h 103"/>
                  <a:gd name="T4" fmla="*/ 15 w 145"/>
                  <a:gd name="T5" fmla="*/ 0 h 103"/>
                  <a:gd name="T6" fmla="*/ 145 w 145"/>
                  <a:gd name="T7" fmla="*/ 27 h 103"/>
                  <a:gd name="T8" fmla="*/ 130 w 145"/>
                  <a:gd name="T9" fmla="*/ 103 h 103"/>
                </a:gdLst>
                <a:ahLst/>
                <a:cxnLst>
                  <a:cxn ang="0">
                    <a:pos x="T0" y="T1"/>
                  </a:cxn>
                  <a:cxn ang="0">
                    <a:pos x="T2" y="T3"/>
                  </a:cxn>
                  <a:cxn ang="0">
                    <a:pos x="T4" y="T5"/>
                  </a:cxn>
                  <a:cxn ang="0">
                    <a:pos x="T6" y="T7"/>
                  </a:cxn>
                  <a:cxn ang="0">
                    <a:pos x="T8" y="T9"/>
                  </a:cxn>
                </a:cxnLst>
                <a:rect l="0" t="0" r="r" b="b"/>
                <a:pathLst>
                  <a:path w="145" h="103">
                    <a:moveTo>
                      <a:pt x="130" y="103"/>
                    </a:moveTo>
                    <a:lnTo>
                      <a:pt x="0" y="77"/>
                    </a:lnTo>
                    <a:lnTo>
                      <a:pt x="15" y="0"/>
                    </a:lnTo>
                    <a:lnTo>
                      <a:pt x="145" y="27"/>
                    </a:lnTo>
                    <a:lnTo>
                      <a:pt x="130" y="103"/>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43"/>
              <p:cNvSpPr>
                <a:spLocks/>
              </p:cNvSpPr>
              <p:nvPr/>
            </p:nvSpPr>
            <p:spPr bwMode="auto">
              <a:xfrm>
                <a:off x="1422400" y="6271165"/>
                <a:ext cx="19050" cy="66675"/>
              </a:xfrm>
              <a:custGeom>
                <a:avLst/>
                <a:gdLst>
                  <a:gd name="T0" fmla="*/ 13 w 13"/>
                  <a:gd name="T1" fmla="*/ 43 h 44"/>
                  <a:gd name="T2" fmla="*/ 12 w 13"/>
                  <a:gd name="T3" fmla="*/ 44 h 44"/>
                  <a:gd name="T4" fmla="*/ 9 w 13"/>
                  <a:gd name="T5" fmla="*/ 33 h 44"/>
                  <a:gd name="T6" fmla="*/ 0 w 13"/>
                  <a:gd name="T7" fmla="*/ 0 h 44"/>
                  <a:gd name="T8" fmla="*/ 9 w 13"/>
                  <a:gd name="T9" fmla="*/ 33 h 44"/>
                  <a:gd name="T10" fmla="*/ 13 w 13"/>
                  <a:gd name="T11" fmla="*/ 43 h 44"/>
                </a:gdLst>
                <a:ahLst/>
                <a:cxnLst>
                  <a:cxn ang="0">
                    <a:pos x="T0" y="T1"/>
                  </a:cxn>
                  <a:cxn ang="0">
                    <a:pos x="T2" y="T3"/>
                  </a:cxn>
                  <a:cxn ang="0">
                    <a:pos x="T4" y="T5"/>
                  </a:cxn>
                  <a:cxn ang="0">
                    <a:pos x="T6" y="T7"/>
                  </a:cxn>
                  <a:cxn ang="0">
                    <a:pos x="T8" y="T9"/>
                  </a:cxn>
                  <a:cxn ang="0">
                    <a:pos x="T10" y="T11"/>
                  </a:cxn>
                </a:cxnLst>
                <a:rect l="0" t="0" r="r" b="b"/>
                <a:pathLst>
                  <a:path w="13" h="44">
                    <a:moveTo>
                      <a:pt x="13" y="43"/>
                    </a:moveTo>
                    <a:cubicBezTo>
                      <a:pt x="13" y="43"/>
                      <a:pt x="12" y="43"/>
                      <a:pt x="12" y="44"/>
                    </a:cubicBezTo>
                    <a:cubicBezTo>
                      <a:pt x="9" y="33"/>
                      <a:pt x="9" y="33"/>
                      <a:pt x="9" y="33"/>
                    </a:cubicBezTo>
                    <a:cubicBezTo>
                      <a:pt x="0" y="0"/>
                      <a:pt x="0" y="0"/>
                      <a:pt x="0" y="0"/>
                    </a:cubicBezTo>
                    <a:cubicBezTo>
                      <a:pt x="2" y="8"/>
                      <a:pt x="6" y="19"/>
                      <a:pt x="9" y="33"/>
                    </a:cubicBezTo>
                    <a:cubicBezTo>
                      <a:pt x="10" y="36"/>
                      <a:pt x="12" y="39"/>
                      <a:pt x="13" y="43"/>
                    </a:cubicBezTo>
                    <a:close/>
                  </a:path>
                </a:pathLst>
              </a:custGeom>
              <a:solidFill>
                <a:srgbClr val="A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44"/>
              <p:cNvSpPr>
                <a:spLocks/>
              </p:cNvSpPr>
              <p:nvPr/>
            </p:nvSpPr>
            <p:spPr bwMode="auto">
              <a:xfrm>
                <a:off x="1360488" y="6247353"/>
                <a:ext cx="103187" cy="174625"/>
              </a:xfrm>
              <a:custGeom>
                <a:avLst/>
                <a:gdLst>
                  <a:gd name="T0" fmla="*/ 70 w 70"/>
                  <a:gd name="T1" fmla="*/ 0 h 116"/>
                  <a:gd name="T2" fmla="*/ 59 w 70"/>
                  <a:gd name="T3" fmla="*/ 46 h 116"/>
                  <a:gd name="T4" fmla="*/ 55 w 70"/>
                  <a:gd name="T5" fmla="*/ 59 h 116"/>
                  <a:gd name="T6" fmla="*/ 54 w 70"/>
                  <a:gd name="T7" fmla="*/ 60 h 116"/>
                  <a:gd name="T8" fmla="*/ 35 w 70"/>
                  <a:gd name="T9" fmla="*/ 103 h 116"/>
                  <a:gd name="T10" fmla="*/ 35 w 70"/>
                  <a:gd name="T11" fmla="*/ 111 h 116"/>
                  <a:gd name="T12" fmla="*/ 34 w 70"/>
                  <a:gd name="T13" fmla="*/ 106 h 116"/>
                  <a:gd name="T14" fmla="*/ 28 w 70"/>
                  <a:gd name="T15" fmla="*/ 116 h 116"/>
                  <a:gd name="T16" fmla="*/ 8 w 70"/>
                  <a:gd name="T17" fmla="*/ 45 h 116"/>
                  <a:gd name="T18" fmla="*/ 7 w 70"/>
                  <a:gd name="T19" fmla="*/ 44 h 116"/>
                  <a:gd name="T20" fmla="*/ 0 w 70"/>
                  <a:gd name="T21" fmla="*/ 20 h 116"/>
                  <a:gd name="T22" fmla="*/ 1 w 70"/>
                  <a:gd name="T23" fmla="*/ 20 h 116"/>
                  <a:gd name="T24" fmla="*/ 8 w 70"/>
                  <a:gd name="T25" fmla="*/ 18 h 116"/>
                  <a:gd name="T26" fmla="*/ 40 w 70"/>
                  <a:gd name="T27" fmla="*/ 8 h 116"/>
                  <a:gd name="T28" fmla="*/ 40 w 70"/>
                  <a:gd name="T29" fmla="*/ 8 h 116"/>
                  <a:gd name="T30" fmla="*/ 40 w 70"/>
                  <a:gd name="T31" fmla="*/ 8 h 116"/>
                  <a:gd name="T32" fmla="*/ 40 w 70"/>
                  <a:gd name="T33" fmla="*/ 8 h 116"/>
                  <a:gd name="T34" fmla="*/ 70 w 70"/>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116">
                    <a:moveTo>
                      <a:pt x="70" y="0"/>
                    </a:moveTo>
                    <a:cubicBezTo>
                      <a:pt x="68" y="15"/>
                      <a:pt x="64" y="31"/>
                      <a:pt x="59" y="46"/>
                    </a:cubicBezTo>
                    <a:cubicBezTo>
                      <a:pt x="58" y="50"/>
                      <a:pt x="56" y="55"/>
                      <a:pt x="55" y="59"/>
                    </a:cubicBezTo>
                    <a:cubicBezTo>
                      <a:pt x="55" y="59"/>
                      <a:pt x="54" y="59"/>
                      <a:pt x="54" y="60"/>
                    </a:cubicBezTo>
                    <a:cubicBezTo>
                      <a:pt x="49" y="74"/>
                      <a:pt x="43" y="89"/>
                      <a:pt x="35" y="103"/>
                    </a:cubicBezTo>
                    <a:cubicBezTo>
                      <a:pt x="35" y="111"/>
                      <a:pt x="35" y="111"/>
                      <a:pt x="35" y="111"/>
                    </a:cubicBezTo>
                    <a:cubicBezTo>
                      <a:pt x="35" y="109"/>
                      <a:pt x="34" y="108"/>
                      <a:pt x="34" y="106"/>
                    </a:cubicBezTo>
                    <a:cubicBezTo>
                      <a:pt x="32" y="109"/>
                      <a:pt x="30" y="112"/>
                      <a:pt x="28" y="116"/>
                    </a:cubicBezTo>
                    <a:cubicBezTo>
                      <a:pt x="21" y="91"/>
                      <a:pt x="13" y="64"/>
                      <a:pt x="8" y="45"/>
                    </a:cubicBezTo>
                    <a:cubicBezTo>
                      <a:pt x="8" y="45"/>
                      <a:pt x="7" y="44"/>
                      <a:pt x="7" y="44"/>
                    </a:cubicBezTo>
                    <a:cubicBezTo>
                      <a:pt x="4" y="33"/>
                      <a:pt x="2" y="25"/>
                      <a:pt x="0" y="20"/>
                    </a:cubicBezTo>
                    <a:cubicBezTo>
                      <a:pt x="1" y="20"/>
                      <a:pt x="1" y="20"/>
                      <a:pt x="1" y="20"/>
                    </a:cubicBezTo>
                    <a:cubicBezTo>
                      <a:pt x="8" y="18"/>
                      <a:pt x="8" y="18"/>
                      <a:pt x="8" y="18"/>
                    </a:cubicBezTo>
                    <a:cubicBezTo>
                      <a:pt x="40" y="8"/>
                      <a:pt x="40" y="8"/>
                      <a:pt x="40" y="8"/>
                    </a:cubicBezTo>
                    <a:cubicBezTo>
                      <a:pt x="40" y="8"/>
                      <a:pt x="40" y="8"/>
                      <a:pt x="40" y="8"/>
                    </a:cubicBezTo>
                    <a:cubicBezTo>
                      <a:pt x="40" y="8"/>
                      <a:pt x="40" y="8"/>
                      <a:pt x="40" y="8"/>
                    </a:cubicBezTo>
                    <a:cubicBezTo>
                      <a:pt x="40" y="8"/>
                      <a:pt x="40" y="8"/>
                      <a:pt x="40" y="8"/>
                    </a:cubicBezTo>
                    <a:lnTo>
                      <a:pt x="70" y="0"/>
                    </a:ln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45"/>
              <p:cNvSpPr>
                <a:spLocks/>
              </p:cNvSpPr>
              <p:nvPr/>
            </p:nvSpPr>
            <p:spPr bwMode="auto">
              <a:xfrm>
                <a:off x="928688" y="6261640"/>
                <a:ext cx="76200" cy="242888"/>
              </a:xfrm>
              <a:custGeom>
                <a:avLst/>
                <a:gdLst>
                  <a:gd name="T0" fmla="*/ 52 w 52"/>
                  <a:gd name="T1" fmla="*/ 0 h 162"/>
                  <a:gd name="T2" fmla="*/ 0 w 52"/>
                  <a:gd name="T3" fmla="*/ 162 h 162"/>
                  <a:gd name="T4" fmla="*/ 52 w 52"/>
                  <a:gd name="T5" fmla="*/ 0 h 162"/>
                </a:gdLst>
                <a:ahLst/>
                <a:cxnLst>
                  <a:cxn ang="0">
                    <a:pos x="T0" y="T1"/>
                  </a:cxn>
                  <a:cxn ang="0">
                    <a:pos x="T2" y="T3"/>
                  </a:cxn>
                  <a:cxn ang="0">
                    <a:pos x="T4" y="T5"/>
                  </a:cxn>
                </a:cxnLst>
                <a:rect l="0" t="0" r="r" b="b"/>
                <a:pathLst>
                  <a:path w="52" h="162">
                    <a:moveTo>
                      <a:pt x="52" y="0"/>
                    </a:moveTo>
                    <a:cubicBezTo>
                      <a:pt x="44" y="23"/>
                      <a:pt x="8" y="133"/>
                      <a:pt x="0" y="162"/>
                    </a:cubicBezTo>
                    <a:lnTo>
                      <a:pt x="52" y="0"/>
                    </a:lnTo>
                    <a:close/>
                  </a:path>
                </a:pathLst>
              </a:custGeom>
              <a:solidFill>
                <a:srgbClr val="A71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46"/>
              <p:cNvSpPr>
                <a:spLocks/>
              </p:cNvSpPr>
              <p:nvPr/>
            </p:nvSpPr>
            <p:spPr bwMode="auto">
              <a:xfrm>
                <a:off x="869950" y="6239415"/>
                <a:ext cx="193675" cy="282575"/>
              </a:xfrm>
              <a:custGeom>
                <a:avLst/>
                <a:gdLst>
                  <a:gd name="T0" fmla="*/ 78 w 130"/>
                  <a:gd name="T1" fmla="*/ 188 h 188"/>
                  <a:gd name="T2" fmla="*/ 0 w 130"/>
                  <a:gd name="T3" fmla="*/ 165 h 188"/>
                  <a:gd name="T4" fmla="*/ 53 w 130"/>
                  <a:gd name="T5" fmla="*/ 0 h 188"/>
                  <a:gd name="T6" fmla="*/ 130 w 130"/>
                  <a:gd name="T7" fmla="*/ 27 h 188"/>
                  <a:gd name="T8" fmla="*/ 78 w 130"/>
                  <a:gd name="T9" fmla="*/ 188 h 188"/>
                </a:gdLst>
                <a:ahLst/>
                <a:cxnLst>
                  <a:cxn ang="0">
                    <a:pos x="T0" y="T1"/>
                  </a:cxn>
                  <a:cxn ang="0">
                    <a:pos x="T2" y="T3"/>
                  </a:cxn>
                  <a:cxn ang="0">
                    <a:pos x="T4" y="T5"/>
                  </a:cxn>
                  <a:cxn ang="0">
                    <a:pos x="T6" y="T7"/>
                  </a:cxn>
                  <a:cxn ang="0">
                    <a:pos x="T8" y="T9"/>
                  </a:cxn>
                </a:cxnLst>
                <a:rect l="0" t="0" r="r" b="b"/>
                <a:pathLst>
                  <a:path w="130" h="188">
                    <a:moveTo>
                      <a:pt x="78" y="188"/>
                    </a:moveTo>
                    <a:cubicBezTo>
                      <a:pt x="0" y="165"/>
                      <a:pt x="0" y="165"/>
                      <a:pt x="0" y="165"/>
                    </a:cubicBezTo>
                    <a:cubicBezTo>
                      <a:pt x="8" y="135"/>
                      <a:pt x="44" y="24"/>
                      <a:pt x="53" y="0"/>
                    </a:cubicBezTo>
                    <a:cubicBezTo>
                      <a:pt x="130" y="27"/>
                      <a:pt x="130" y="27"/>
                      <a:pt x="130" y="27"/>
                    </a:cubicBezTo>
                    <a:cubicBezTo>
                      <a:pt x="122" y="50"/>
                      <a:pt x="87" y="159"/>
                      <a:pt x="78" y="188"/>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7"/>
              <p:cNvSpPr>
                <a:spLocks/>
              </p:cNvSpPr>
              <p:nvPr/>
            </p:nvSpPr>
            <p:spPr bwMode="auto">
              <a:xfrm>
                <a:off x="862013" y="6517228"/>
                <a:ext cx="130175" cy="171450"/>
              </a:xfrm>
              <a:custGeom>
                <a:avLst/>
                <a:gdLst>
                  <a:gd name="T0" fmla="*/ 88 w 88"/>
                  <a:gd name="T1" fmla="*/ 113 h 114"/>
                  <a:gd name="T2" fmla="*/ 56 w 88"/>
                  <a:gd name="T3" fmla="*/ 114 h 114"/>
                  <a:gd name="T4" fmla="*/ 41 w 88"/>
                  <a:gd name="T5" fmla="*/ 114 h 114"/>
                  <a:gd name="T6" fmla="*/ 40 w 88"/>
                  <a:gd name="T7" fmla="*/ 114 h 114"/>
                  <a:gd name="T8" fmla="*/ 24 w 88"/>
                  <a:gd name="T9" fmla="*/ 113 h 114"/>
                  <a:gd name="T10" fmla="*/ 11 w 88"/>
                  <a:gd name="T11" fmla="*/ 75 h 114"/>
                  <a:gd name="T12" fmla="*/ 8 w 88"/>
                  <a:gd name="T13" fmla="*/ 62 h 114"/>
                  <a:gd name="T14" fmla="*/ 5 w 88"/>
                  <a:gd name="T15" fmla="*/ 51 h 114"/>
                  <a:gd name="T16" fmla="*/ 2 w 88"/>
                  <a:gd name="T17" fmla="*/ 43 h 114"/>
                  <a:gd name="T18" fmla="*/ 4 w 88"/>
                  <a:gd name="T19" fmla="*/ 21 h 114"/>
                  <a:gd name="T20" fmla="*/ 4 w 88"/>
                  <a:gd name="T21" fmla="*/ 21 h 114"/>
                  <a:gd name="T22" fmla="*/ 26 w 88"/>
                  <a:gd name="T23" fmla="*/ 2 h 114"/>
                  <a:gd name="T24" fmla="*/ 42 w 88"/>
                  <a:gd name="T25" fmla="*/ 2 h 114"/>
                  <a:gd name="T26" fmla="*/ 43 w 88"/>
                  <a:gd name="T27" fmla="*/ 2 h 114"/>
                  <a:gd name="T28" fmla="*/ 67 w 88"/>
                  <a:gd name="T29" fmla="*/ 25 h 114"/>
                  <a:gd name="T30" fmla="*/ 67 w 88"/>
                  <a:gd name="T31" fmla="*/ 28 h 114"/>
                  <a:gd name="T32" fmla="*/ 69 w 88"/>
                  <a:gd name="T33" fmla="*/ 36 h 114"/>
                  <a:gd name="T34" fmla="*/ 69 w 88"/>
                  <a:gd name="T35" fmla="*/ 36 h 114"/>
                  <a:gd name="T36" fmla="*/ 71 w 88"/>
                  <a:gd name="T37" fmla="*/ 46 h 114"/>
                  <a:gd name="T38" fmla="*/ 74 w 88"/>
                  <a:gd name="T39" fmla="*/ 58 h 114"/>
                  <a:gd name="T40" fmla="*/ 88 w 88"/>
                  <a:gd name="T41"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14">
                    <a:moveTo>
                      <a:pt x="88" y="113"/>
                    </a:moveTo>
                    <a:cubicBezTo>
                      <a:pt x="77" y="114"/>
                      <a:pt x="67" y="114"/>
                      <a:pt x="56" y="114"/>
                    </a:cubicBezTo>
                    <a:cubicBezTo>
                      <a:pt x="51" y="114"/>
                      <a:pt x="46" y="114"/>
                      <a:pt x="41" y="114"/>
                    </a:cubicBezTo>
                    <a:cubicBezTo>
                      <a:pt x="41" y="114"/>
                      <a:pt x="41" y="114"/>
                      <a:pt x="40" y="114"/>
                    </a:cubicBezTo>
                    <a:cubicBezTo>
                      <a:pt x="35" y="114"/>
                      <a:pt x="29" y="113"/>
                      <a:pt x="24" y="113"/>
                    </a:cubicBezTo>
                    <a:cubicBezTo>
                      <a:pt x="19" y="99"/>
                      <a:pt x="15" y="86"/>
                      <a:pt x="11" y="75"/>
                    </a:cubicBezTo>
                    <a:cubicBezTo>
                      <a:pt x="10" y="70"/>
                      <a:pt x="9" y="65"/>
                      <a:pt x="8" y="62"/>
                    </a:cubicBezTo>
                    <a:cubicBezTo>
                      <a:pt x="7" y="58"/>
                      <a:pt x="6" y="54"/>
                      <a:pt x="5" y="51"/>
                    </a:cubicBezTo>
                    <a:cubicBezTo>
                      <a:pt x="3" y="46"/>
                      <a:pt x="2" y="43"/>
                      <a:pt x="2" y="43"/>
                    </a:cubicBezTo>
                    <a:cubicBezTo>
                      <a:pt x="0" y="35"/>
                      <a:pt x="1" y="27"/>
                      <a:pt x="4" y="21"/>
                    </a:cubicBezTo>
                    <a:cubicBezTo>
                      <a:pt x="4" y="21"/>
                      <a:pt x="4" y="21"/>
                      <a:pt x="4" y="21"/>
                    </a:cubicBezTo>
                    <a:cubicBezTo>
                      <a:pt x="8" y="12"/>
                      <a:pt x="16" y="5"/>
                      <a:pt x="26" y="2"/>
                    </a:cubicBezTo>
                    <a:cubicBezTo>
                      <a:pt x="31" y="0"/>
                      <a:pt x="37" y="0"/>
                      <a:pt x="42" y="2"/>
                    </a:cubicBezTo>
                    <a:cubicBezTo>
                      <a:pt x="43" y="2"/>
                      <a:pt x="43" y="2"/>
                      <a:pt x="43" y="2"/>
                    </a:cubicBezTo>
                    <a:cubicBezTo>
                      <a:pt x="54" y="5"/>
                      <a:pt x="64" y="13"/>
                      <a:pt x="67" y="25"/>
                    </a:cubicBezTo>
                    <a:cubicBezTo>
                      <a:pt x="67" y="26"/>
                      <a:pt x="67" y="27"/>
                      <a:pt x="67" y="28"/>
                    </a:cubicBezTo>
                    <a:cubicBezTo>
                      <a:pt x="67" y="28"/>
                      <a:pt x="68" y="31"/>
                      <a:pt x="69" y="36"/>
                    </a:cubicBezTo>
                    <a:cubicBezTo>
                      <a:pt x="69" y="36"/>
                      <a:pt x="69" y="36"/>
                      <a:pt x="69" y="36"/>
                    </a:cubicBezTo>
                    <a:cubicBezTo>
                      <a:pt x="70" y="39"/>
                      <a:pt x="70" y="42"/>
                      <a:pt x="71" y="46"/>
                    </a:cubicBezTo>
                    <a:cubicBezTo>
                      <a:pt x="72" y="49"/>
                      <a:pt x="73" y="53"/>
                      <a:pt x="74" y="58"/>
                    </a:cubicBezTo>
                    <a:cubicBezTo>
                      <a:pt x="77" y="73"/>
                      <a:pt x="82" y="93"/>
                      <a:pt x="88" y="113"/>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8"/>
              <p:cNvSpPr>
                <a:spLocks/>
              </p:cNvSpPr>
              <p:nvPr/>
            </p:nvSpPr>
            <p:spPr bwMode="auto">
              <a:xfrm>
                <a:off x="941388" y="6196553"/>
                <a:ext cx="127000" cy="128588"/>
              </a:xfrm>
              <a:custGeom>
                <a:avLst/>
                <a:gdLst>
                  <a:gd name="T0" fmla="*/ 84 w 86"/>
                  <a:gd name="T1" fmla="*/ 39 h 86"/>
                  <a:gd name="T2" fmla="*/ 47 w 86"/>
                  <a:gd name="T3" fmla="*/ 83 h 86"/>
                  <a:gd name="T4" fmla="*/ 2 w 86"/>
                  <a:gd name="T5" fmla="*/ 47 h 86"/>
                  <a:gd name="T6" fmla="*/ 39 w 86"/>
                  <a:gd name="T7" fmla="*/ 2 h 86"/>
                  <a:gd name="T8" fmla="*/ 84 w 86"/>
                  <a:gd name="T9" fmla="*/ 39 h 86"/>
                </a:gdLst>
                <a:ahLst/>
                <a:cxnLst>
                  <a:cxn ang="0">
                    <a:pos x="T0" y="T1"/>
                  </a:cxn>
                  <a:cxn ang="0">
                    <a:pos x="T2" y="T3"/>
                  </a:cxn>
                  <a:cxn ang="0">
                    <a:pos x="T4" y="T5"/>
                  </a:cxn>
                  <a:cxn ang="0">
                    <a:pos x="T6" y="T7"/>
                  </a:cxn>
                  <a:cxn ang="0">
                    <a:pos x="T8" y="T9"/>
                  </a:cxn>
                </a:cxnLst>
                <a:rect l="0" t="0" r="r" b="b"/>
                <a:pathLst>
                  <a:path w="86" h="86">
                    <a:moveTo>
                      <a:pt x="84" y="39"/>
                    </a:moveTo>
                    <a:cubicBezTo>
                      <a:pt x="86" y="61"/>
                      <a:pt x="70" y="81"/>
                      <a:pt x="47" y="83"/>
                    </a:cubicBezTo>
                    <a:cubicBezTo>
                      <a:pt x="24" y="86"/>
                      <a:pt x="4" y="69"/>
                      <a:pt x="2" y="47"/>
                    </a:cubicBezTo>
                    <a:cubicBezTo>
                      <a:pt x="0" y="24"/>
                      <a:pt x="17" y="4"/>
                      <a:pt x="39" y="2"/>
                    </a:cubicBezTo>
                    <a:cubicBezTo>
                      <a:pt x="62" y="0"/>
                      <a:pt x="82" y="16"/>
                      <a:pt x="84" y="39"/>
                    </a:cubicBezTo>
                    <a:close/>
                  </a:path>
                </a:pathLst>
              </a:custGeom>
              <a:solidFill>
                <a:srgbClr val="1724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9"/>
              <p:cNvSpPr>
                <a:spLocks/>
              </p:cNvSpPr>
              <p:nvPr/>
            </p:nvSpPr>
            <p:spPr bwMode="auto">
              <a:xfrm>
                <a:off x="877888" y="6490240"/>
                <a:ext cx="98425" cy="49213"/>
              </a:xfrm>
              <a:custGeom>
                <a:avLst/>
                <a:gdLst>
                  <a:gd name="T0" fmla="*/ 2 w 62"/>
                  <a:gd name="T1" fmla="*/ 0 h 31"/>
                  <a:gd name="T2" fmla="*/ 62 w 62"/>
                  <a:gd name="T3" fmla="*/ 17 h 31"/>
                  <a:gd name="T4" fmla="*/ 59 w 62"/>
                  <a:gd name="T5" fmla="*/ 31 h 31"/>
                  <a:gd name="T6" fmla="*/ 0 w 62"/>
                  <a:gd name="T7" fmla="*/ 6 h 31"/>
                  <a:gd name="T8" fmla="*/ 2 w 62"/>
                  <a:gd name="T9" fmla="*/ 0 h 31"/>
                </a:gdLst>
                <a:ahLst/>
                <a:cxnLst>
                  <a:cxn ang="0">
                    <a:pos x="T0" y="T1"/>
                  </a:cxn>
                  <a:cxn ang="0">
                    <a:pos x="T2" y="T3"/>
                  </a:cxn>
                  <a:cxn ang="0">
                    <a:pos x="T4" y="T5"/>
                  </a:cxn>
                  <a:cxn ang="0">
                    <a:pos x="T6" y="T7"/>
                  </a:cxn>
                  <a:cxn ang="0">
                    <a:pos x="T8" y="T9"/>
                  </a:cxn>
                </a:cxnLst>
                <a:rect l="0" t="0" r="r" b="b"/>
                <a:pathLst>
                  <a:path w="62" h="31">
                    <a:moveTo>
                      <a:pt x="2" y="0"/>
                    </a:moveTo>
                    <a:lnTo>
                      <a:pt x="62" y="17"/>
                    </a:lnTo>
                    <a:lnTo>
                      <a:pt x="59" y="31"/>
                    </a:lnTo>
                    <a:lnTo>
                      <a:pt x="0" y="6"/>
                    </a:lnTo>
                    <a:lnTo>
                      <a:pt x="2" y="0"/>
                    </a:ln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50"/>
              <p:cNvSpPr>
                <a:spLocks/>
              </p:cNvSpPr>
              <p:nvPr/>
            </p:nvSpPr>
            <p:spPr bwMode="auto">
              <a:xfrm>
                <a:off x="1135063" y="6110828"/>
                <a:ext cx="142875" cy="127000"/>
              </a:xfrm>
              <a:custGeom>
                <a:avLst/>
                <a:gdLst>
                  <a:gd name="T0" fmla="*/ 48 w 97"/>
                  <a:gd name="T1" fmla="*/ 85 h 85"/>
                  <a:gd name="T2" fmla="*/ 0 w 97"/>
                  <a:gd name="T3" fmla="*/ 35 h 85"/>
                  <a:gd name="T4" fmla="*/ 0 w 97"/>
                  <a:gd name="T5" fmla="*/ 0 h 85"/>
                  <a:gd name="T6" fmla="*/ 97 w 97"/>
                  <a:gd name="T7" fmla="*/ 0 h 85"/>
                  <a:gd name="T8" fmla="*/ 97 w 97"/>
                  <a:gd name="T9" fmla="*/ 35 h 85"/>
                  <a:gd name="T10" fmla="*/ 48 w 97"/>
                  <a:gd name="T11" fmla="*/ 85 h 85"/>
                </a:gdLst>
                <a:ahLst/>
                <a:cxnLst>
                  <a:cxn ang="0">
                    <a:pos x="T0" y="T1"/>
                  </a:cxn>
                  <a:cxn ang="0">
                    <a:pos x="T2" y="T3"/>
                  </a:cxn>
                  <a:cxn ang="0">
                    <a:pos x="T4" y="T5"/>
                  </a:cxn>
                  <a:cxn ang="0">
                    <a:pos x="T6" y="T7"/>
                  </a:cxn>
                  <a:cxn ang="0">
                    <a:pos x="T8" y="T9"/>
                  </a:cxn>
                  <a:cxn ang="0">
                    <a:pos x="T10" y="T11"/>
                  </a:cxn>
                </a:cxnLst>
                <a:rect l="0" t="0" r="r" b="b"/>
                <a:pathLst>
                  <a:path w="97" h="85">
                    <a:moveTo>
                      <a:pt x="48" y="85"/>
                    </a:moveTo>
                    <a:cubicBezTo>
                      <a:pt x="22" y="85"/>
                      <a:pt x="0" y="62"/>
                      <a:pt x="0" y="35"/>
                    </a:cubicBezTo>
                    <a:cubicBezTo>
                      <a:pt x="0" y="0"/>
                      <a:pt x="0" y="0"/>
                      <a:pt x="0" y="0"/>
                    </a:cubicBezTo>
                    <a:cubicBezTo>
                      <a:pt x="97" y="0"/>
                      <a:pt x="97" y="0"/>
                      <a:pt x="97" y="0"/>
                    </a:cubicBezTo>
                    <a:cubicBezTo>
                      <a:pt x="97" y="35"/>
                      <a:pt x="97" y="35"/>
                      <a:pt x="97" y="35"/>
                    </a:cubicBezTo>
                    <a:cubicBezTo>
                      <a:pt x="97" y="62"/>
                      <a:pt x="75" y="85"/>
                      <a:pt x="48" y="85"/>
                    </a:cubicBez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51"/>
              <p:cNvSpPr>
                <a:spLocks/>
              </p:cNvSpPr>
              <p:nvPr/>
            </p:nvSpPr>
            <p:spPr bwMode="auto">
              <a:xfrm>
                <a:off x="1068388" y="5958428"/>
                <a:ext cx="269875" cy="80963"/>
              </a:xfrm>
              <a:custGeom>
                <a:avLst/>
                <a:gdLst>
                  <a:gd name="T0" fmla="*/ 181 w 181"/>
                  <a:gd name="T1" fmla="*/ 41 h 54"/>
                  <a:gd name="T2" fmla="*/ 172 w 181"/>
                  <a:gd name="T3" fmla="*/ 54 h 54"/>
                  <a:gd name="T4" fmla="*/ 9 w 181"/>
                  <a:gd name="T5" fmla="*/ 54 h 54"/>
                  <a:gd name="T6" fmla="*/ 0 w 181"/>
                  <a:gd name="T7" fmla="*/ 41 h 54"/>
                  <a:gd name="T8" fmla="*/ 0 w 181"/>
                  <a:gd name="T9" fmla="*/ 13 h 54"/>
                  <a:gd name="T10" fmla="*/ 9 w 181"/>
                  <a:gd name="T11" fmla="*/ 0 h 54"/>
                  <a:gd name="T12" fmla="*/ 172 w 181"/>
                  <a:gd name="T13" fmla="*/ 0 h 54"/>
                  <a:gd name="T14" fmla="*/ 181 w 181"/>
                  <a:gd name="T15" fmla="*/ 13 h 54"/>
                  <a:gd name="T16" fmla="*/ 181 w 181"/>
                  <a:gd name="T1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54">
                    <a:moveTo>
                      <a:pt x="181" y="41"/>
                    </a:moveTo>
                    <a:cubicBezTo>
                      <a:pt x="181" y="48"/>
                      <a:pt x="177" y="54"/>
                      <a:pt x="172" y="54"/>
                    </a:cubicBezTo>
                    <a:cubicBezTo>
                      <a:pt x="9" y="54"/>
                      <a:pt x="9" y="54"/>
                      <a:pt x="9" y="54"/>
                    </a:cubicBezTo>
                    <a:cubicBezTo>
                      <a:pt x="4" y="54"/>
                      <a:pt x="0" y="48"/>
                      <a:pt x="0" y="41"/>
                    </a:cubicBezTo>
                    <a:cubicBezTo>
                      <a:pt x="0" y="13"/>
                      <a:pt x="0" y="13"/>
                      <a:pt x="0" y="13"/>
                    </a:cubicBezTo>
                    <a:cubicBezTo>
                      <a:pt x="0" y="6"/>
                      <a:pt x="4" y="0"/>
                      <a:pt x="9" y="0"/>
                    </a:cubicBezTo>
                    <a:cubicBezTo>
                      <a:pt x="172" y="0"/>
                      <a:pt x="172" y="0"/>
                      <a:pt x="172" y="0"/>
                    </a:cubicBezTo>
                    <a:cubicBezTo>
                      <a:pt x="177" y="0"/>
                      <a:pt x="181" y="6"/>
                      <a:pt x="181" y="13"/>
                    </a:cubicBezTo>
                    <a:lnTo>
                      <a:pt x="181" y="41"/>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52"/>
              <p:cNvSpPr>
                <a:spLocks/>
              </p:cNvSpPr>
              <p:nvPr/>
            </p:nvSpPr>
            <p:spPr bwMode="auto">
              <a:xfrm>
                <a:off x="1095375" y="5907628"/>
                <a:ext cx="222250" cy="247650"/>
              </a:xfrm>
              <a:custGeom>
                <a:avLst/>
                <a:gdLst>
                  <a:gd name="T0" fmla="*/ 0 w 149"/>
                  <a:gd name="T1" fmla="*/ 0 h 165"/>
                  <a:gd name="T2" fmla="*/ 0 w 149"/>
                  <a:gd name="T3" fmla="*/ 123 h 165"/>
                  <a:gd name="T4" fmla="*/ 18 w 149"/>
                  <a:gd name="T5" fmla="*/ 151 h 165"/>
                  <a:gd name="T6" fmla="*/ 26 w 149"/>
                  <a:gd name="T7" fmla="*/ 155 h 165"/>
                  <a:gd name="T8" fmla="*/ 29 w 149"/>
                  <a:gd name="T9" fmla="*/ 156 h 165"/>
                  <a:gd name="T10" fmla="*/ 30 w 149"/>
                  <a:gd name="T11" fmla="*/ 157 h 165"/>
                  <a:gd name="T12" fmla="*/ 38 w 149"/>
                  <a:gd name="T13" fmla="*/ 159 h 165"/>
                  <a:gd name="T14" fmla="*/ 43 w 149"/>
                  <a:gd name="T15" fmla="*/ 161 h 165"/>
                  <a:gd name="T16" fmla="*/ 74 w 149"/>
                  <a:gd name="T17" fmla="*/ 165 h 165"/>
                  <a:gd name="T18" fmla="*/ 106 w 149"/>
                  <a:gd name="T19" fmla="*/ 161 h 165"/>
                  <a:gd name="T20" fmla="*/ 108 w 149"/>
                  <a:gd name="T21" fmla="*/ 160 h 165"/>
                  <a:gd name="T22" fmla="*/ 112 w 149"/>
                  <a:gd name="T23" fmla="*/ 159 h 165"/>
                  <a:gd name="T24" fmla="*/ 116 w 149"/>
                  <a:gd name="T25" fmla="*/ 157 h 165"/>
                  <a:gd name="T26" fmla="*/ 123 w 149"/>
                  <a:gd name="T27" fmla="*/ 155 h 165"/>
                  <a:gd name="T28" fmla="*/ 131 w 149"/>
                  <a:gd name="T29" fmla="*/ 151 h 165"/>
                  <a:gd name="T30" fmla="*/ 149 w 149"/>
                  <a:gd name="T31" fmla="*/ 123 h 165"/>
                  <a:gd name="T32" fmla="*/ 149 w 149"/>
                  <a:gd name="T33" fmla="*/ 0 h 165"/>
                  <a:gd name="T34" fmla="*/ 0 w 149"/>
                  <a:gd name="T3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65">
                    <a:moveTo>
                      <a:pt x="0" y="0"/>
                    </a:moveTo>
                    <a:cubicBezTo>
                      <a:pt x="0" y="123"/>
                      <a:pt x="0" y="123"/>
                      <a:pt x="0" y="123"/>
                    </a:cubicBezTo>
                    <a:cubicBezTo>
                      <a:pt x="0" y="135"/>
                      <a:pt x="7" y="146"/>
                      <a:pt x="18" y="151"/>
                    </a:cubicBezTo>
                    <a:cubicBezTo>
                      <a:pt x="20" y="153"/>
                      <a:pt x="23" y="154"/>
                      <a:pt x="26" y="155"/>
                    </a:cubicBezTo>
                    <a:cubicBezTo>
                      <a:pt x="27" y="156"/>
                      <a:pt x="28" y="156"/>
                      <a:pt x="29" y="156"/>
                    </a:cubicBezTo>
                    <a:cubicBezTo>
                      <a:pt x="30" y="157"/>
                      <a:pt x="30" y="157"/>
                      <a:pt x="30" y="157"/>
                    </a:cubicBezTo>
                    <a:cubicBezTo>
                      <a:pt x="33" y="158"/>
                      <a:pt x="36" y="159"/>
                      <a:pt x="38" y="159"/>
                    </a:cubicBezTo>
                    <a:cubicBezTo>
                      <a:pt x="40" y="160"/>
                      <a:pt x="41" y="160"/>
                      <a:pt x="43" y="161"/>
                    </a:cubicBezTo>
                    <a:cubicBezTo>
                      <a:pt x="53" y="163"/>
                      <a:pt x="63" y="165"/>
                      <a:pt x="74" y="165"/>
                    </a:cubicBezTo>
                    <a:cubicBezTo>
                      <a:pt x="85" y="165"/>
                      <a:pt x="96" y="163"/>
                      <a:pt x="106" y="161"/>
                    </a:cubicBezTo>
                    <a:cubicBezTo>
                      <a:pt x="107" y="160"/>
                      <a:pt x="107" y="160"/>
                      <a:pt x="108" y="160"/>
                    </a:cubicBezTo>
                    <a:cubicBezTo>
                      <a:pt x="109" y="160"/>
                      <a:pt x="110" y="159"/>
                      <a:pt x="112" y="159"/>
                    </a:cubicBezTo>
                    <a:cubicBezTo>
                      <a:pt x="113" y="158"/>
                      <a:pt x="115" y="158"/>
                      <a:pt x="116" y="157"/>
                    </a:cubicBezTo>
                    <a:cubicBezTo>
                      <a:pt x="119" y="157"/>
                      <a:pt x="121" y="156"/>
                      <a:pt x="123" y="155"/>
                    </a:cubicBezTo>
                    <a:cubicBezTo>
                      <a:pt x="126" y="154"/>
                      <a:pt x="129" y="153"/>
                      <a:pt x="131" y="151"/>
                    </a:cubicBezTo>
                    <a:cubicBezTo>
                      <a:pt x="142" y="146"/>
                      <a:pt x="149" y="135"/>
                      <a:pt x="149" y="123"/>
                    </a:cubicBezTo>
                    <a:cubicBezTo>
                      <a:pt x="149" y="0"/>
                      <a:pt x="149" y="0"/>
                      <a:pt x="149" y="0"/>
                    </a:cubicBezTo>
                    <a:lnTo>
                      <a:pt x="0" y="0"/>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53"/>
              <p:cNvSpPr>
                <a:spLocks/>
              </p:cNvSpPr>
              <p:nvPr/>
            </p:nvSpPr>
            <p:spPr bwMode="auto">
              <a:xfrm>
                <a:off x="1095375" y="5804440"/>
                <a:ext cx="222250" cy="214313"/>
              </a:xfrm>
              <a:custGeom>
                <a:avLst/>
                <a:gdLst>
                  <a:gd name="T0" fmla="*/ 149 w 149"/>
                  <a:gd name="T1" fmla="*/ 59 h 142"/>
                  <a:gd name="T2" fmla="*/ 149 w 149"/>
                  <a:gd name="T3" fmla="*/ 142 h 142"/>
                  <a:gd name="T4" fmla="*/ 137 w 149"/>
                  <a:gd name="T5" fmla="*/ 136 h 142"/>
                  <a:gd name="T6" fmla="*/ 135 w 149"/>
                  <a:gd name="T7" fmla="*/ 89 h 142"/>
                  <a:gd name="T8" fmla="*/ 15 w 149"/>
                  <a:gd name="T9" fmla="*/ 72 h 142"/>
                  <a:gd name="T10" fmla="*/ 10 w 149"/>
                  <a:gd name="T11" fmla="*/ 136 h 142"/>
                  <a:gd name="T12" fmla="*/ 0 w 149"/>
                  <a:gd name="T13" fmla="*/ 136 h 142"/>
                  <a:gd name="T14" fmla="*/ 0 w 149"/>
                  <a:gd name="T15" fmla="*/ 59 h 142"/>
                  <a:gd name="T16" fmla="*/ 69 w 149"/>
                  <a:gd name="T17" fmla="*/ 0 h 142"/>
                  <a:gd name="T18" fmla="*/ 81 w 149"/>
                  <a:gd name="T19" fmla="*/ 0 h 142"/>
                  <a:gd name="T20" fmla="*/ 149 w 149"/>
                  <a:gd name="T21" fmla="*/ 5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2">
                    <a:moveTo>
                      <a:pt x="149" y="59"/>
                    </a:moveTo>
                    <a:cubicBezTo>
                      <a:pt x="149" y="142"/>
                      <a:pt x="149" y="142"/>
                      <a:pt x="149" y="142"/>
                    </a:cubicBezTo>
                    <a:cubicBezTo>
                      <a:pt x="137" y="136"/>
                      <a:pt x="137" y="136"/>
                      <a:pt x="137" y="136"/>
                    </a:cubicBezTo>
                    <a:cubicBezTo>
                      <a:pt x="135" y="89"/>
                      <a:pt x="135" y="89"/>
                      <a:pt x="135" y="89"/>
                    </a:cubicBezTo>
                    <a:cubicBezTo>
                      <a:pt x="95" y="95"/>
                      <a:pt x="48" y="90"/>
                      <a:pt x="15" y="72"/>
                    </a:cubicBezTo>
                    <a:cubicBezTo>
                      <a:pt x="10" y="136"/>
                      <a:pt x="10" y="136"/>
                      <a:pt x="10" y="136"/>
                    </a:cubicBezTo>
                    <a:cubicBezTo>
                      <a:pt x="0" y="136"/>
                      <a:pt x="0" y="136"/>
                      <a:pt x="0" y="136"/>
                    </a:cubicBezTo>
                    <a:cubicBezTo>
                      <a:pt x="0" y="59"/>
                      <a:pt x="0" y="59"/>
                      <a:pt x="0" y="59"/>
                    </a:cubicBezTo>
                    <a:cubicBezTo>
                      <a:pt x="0" y="21"/>
                      <a:pt x="31" y="0"/>
                      <a:pt x="69" y="0"/>
                    </a:cubicBezTo>
                    <a:cubicBezTo>
                      <a:pt x="81" y="0"/>
                      <a:pt x="81" y="0"/>
                      <a:pt x="81" y="0"/>
                    </a:cubicBezTo>
                    <a:cubicBezTo>
                      <a:pt x="118" y="0"/>
                      <a:pt x="149" y="21"/>
                      <a:pt x="149" y="59"/>
                    </a:cubicBez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54"/>
              <p:cNvSpPr>
                <a:spLocks noChangeArrowheads="1"/>
              </p:cNvSpPr>
              <p:nvPr/>
            </p:nvSpPr>
            <p:spPr bwMode="auto">
              <a:xfrm>
                <a:off x="1149350" y="5969540"/>
                <a:ext cx="17462" cy="206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55"/>
              <p:cNvSpPr>
                <a:spLocks noChangeArrowheads="1"/>
              </p:cNvSpPr>
              <p:nvPr/>
            </p:nvSpPr>
            <p:spPr bwMode="auto">
              <a:xfrm>
                <a:off x="1244600" y="5969540"/>
                <a:ext cx="19050" cy="206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6"/>
              <p:cNvSpPr>
                <a:spLocks/>
              </p:cNvSpPr>
              <p:nvPr/>
            </p:nvSpPr>
            <p:spPr bwMode="auto">
              <a:xfrm>
                <a:off x="1128713" y="5960015"/>
                <a:ext cx="57150" cy="3175"/>
              </a:xfrm>
              <a:custGeom>
                <a:avLst/>
                <a:gdLst>
                  <a:gd name="T0" fmla="*/ 1 w 39"/>
                  <a:gd name="T1" fmla="*/ 3 h 3"/>
                  <a:gd name="T2" fmla="*/ 0 w 39"/>
                  <a:gd name="T3" fmla="*/ 2 h 3"/>
                  <a:gd name="T4" fmla="*/ 1 w 39"/>
                  <a:gd name="T5" fmla="*/ 1 h 3"/>
                  <a:gd name="T6" fmla="*/ 38 w 39"/>
                  <a:gd name="T7" fmla="*/ 0 h 3"/>
                  <a:gd name="T8" fmla="*/ 38 w 39"/>
                  <a:gd name="T9" fmla="*/ 0 h 3"/>
                  <a:gd name="T10" fmla="*/ 39 w 39"/>
                  <a:gd name="T11" fmla="*/ 1 h 3"/>
                  <a:gd name="T12" fmla="*/ 38 w 39"/>
                  <a:gd name="T13" fmla="*/ 2 h 3"/>
                  <a:gd name="T14" fmla="*/ 1 w 39"/>
                  <a:gd name="T15" fmla="*/ 3 h 3"/>
                  <a:gd name="T16" fmla="*/ 1 w 39"/>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
                    <a:moveTo>
                      <a:pt x="1" y="3"/>
                    </a:moveTo>
                    <a:cubicBezTo>
                      <a:pt x="0" y="3"/>
                      <a:pt x="0" y="3"/>
                      <a:pt x="0" y="2"/>
                    </a:cubicBezTo>
                    <a:cubicBezTo>
                      <a:pt x="0" y="1"/>
                      <a:pt x="0" y="1"/>
                      <a:pt x="1" y="1"/>
                    </a:cubicBezTo>
                    <a:cubicBezTo>
                      <a:pt x="38" y="0"/>
                      <a:pt x="38" y="0"/>
                      <a:pt x="38" y="0"/>
                    </a:cubicBezTo>
                    <a:cubicBezTo>
                      <a:pt x="38" y="0"/>
                      <a:pt x="38" y="0"/>
                      <a:pt x="38" y="0"/>
                    </a:cubicBezTo>
                    <a:cubicBezTo>
                      <a:pt x="39" y="0"/>
                      <a:pt x="39" y="0"/>
                      <a:pt x="39" y="1"/>
                    </a:cubicBezTo>
                    <a:cubicBezTo>
                      <a:pt x="39" y="2"/>
                      <a:pt x="39" y="2"/>
                      <a:pt x="38" y="2"/>
                    </a:cubicBezTo>
                    <a:cubicBezTo>
                      <a:pt x="1" y="3"/>
                      <a:pt x="1" y="3"/>
                      <a:pt x="1" y="3"/>
                    </a:cubicBezTo>
                    <a:cubicBezTo>
                      <a:pt x="1" y="3"/>
                      <a:pt x="1" y="3"/>
                      <a:pt x="1" y="3"/>
                    </a:cubicBezTo>
                    <a:close/>
                  </a:path>
                </a:pathLst>
              </a:custGeom>
              <a:solidFill>
                <a:srgbClr val="AA4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7"/>
              <p:cNvSpPr>
                <a:spLocks/>
              </p:cNvSpPr>
              <p:nvPr/>
            </p:nvSpPr>
            <p:spPr bwMode="auto">
              <a:xfrm>
                <a:off x="1225550" y="5960015"/>
                <a:ext cx="58737" cy="3175"/>
              </a:xfrm>
              <a:custGeom>
                <a:avLst/>
                <a:gdLst>
                  <a:gd name="T0" fmla="*/ 38 w 40"/>
                  <a:gd name="T1" fmla="*/ 3 h 3"/>
                  <a:gd name="T2" fmla="*/ 38 w 40"/>
                  <a:gd name="T3" fmla="*/ 3 h 3"/>
                  <a:gd name="T4" fmla="*/ 2 w 40"/>
                  <a:gd name="T5" fmla="*/ 2 h 3"/>
                  <a:gd name="T6" fmla="*/ 0 w 40"/>
                  <a:gd name="T7" fmla="*/ 1 h 3"/>
                  <a:gd name="T8" fmla="*/ 2 w 40"/>
                  <a:gd name="T9" fmla="*/ 0 h 3"/>
                  <a:gd name="T10" fmla="*/ 2 w 40"/>
                  <a:gd name="T11" fmla="*/ 0 h 3"/>
                  <a:gd name="T12" fmla="*/ 38 w 40"/>
                  <a:gd name="T13" fmla="*/ 1 h 3"/>
                  <a:gd name="T14" fmla="*/ 40 w 40"/>
                  <a:gd name="T15" fmla="*/ 2 h 3"/>
                  <a:gd name="T16" fmla="*/ 38 w 40"/>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
                    <a:moveTo>
                      <a:pt x="38" y="3"/>
                    </a:moveTo>
                    <a:cubicBezTo>
                      <a:pt x="38" y="3"/>
                      <a:pt x="38" y="3"/>
                      <a:pt x="38" y="3"/>
                    </a:cubicBezTo>
                    <a:cubicBezTo>
                      <a:pt x="2" y="2"/>
                      <a:pt x="2" y="2"/>
                      <a:pt x="2" y="2"/>
                    </a:cubicBezTo>
                    <a:cubicBezTo>
                      <a:pt x="1" y="2"/>
                      <a:pt x="0" y="2"/>
                      <a:pt x="0" y="1"/>
                    </a:cubicBezTo>
                    <a:cubicBezTo>
                      <a:pt x="0" y="0"/>
                      <a:pt x="1" y="0"/>
                      <a:pt x="2" y="0"/>
                    </a:cubicBezTo>
                    <a:cubicBezTo>
                      <a:pt x="2" y="0"/>
                      <a:pt x="2" y="0"/>
                      <a:pt x="2" y="0"/>
                    </a:cubicBezTo>
                    <a:cubicBezTo>
                      <a:pt x="38" y="1"/>
                      <a:pt x="38" y="1"/>
                      <a:pt x="38" y="1"/>
                    </a:cubicBezTo>
                    <a:cubicBezTo>
                      <a:pt x="39" y="1"/>
                      <a:pt x="40" y="1"/>
                      <a:pt x="40" y="2"/>
                    </a:cubicBezTo>
                    <a:cubicBezTo>
                      <a:pt x="40" y="3"/>
                      <a:pt x="39" y="3"/>
                      <a:pt x="38" y="3"/>
                    </a:cubicBezTo>
                    <a:close/>
                  </a:path>
                </a:pathLst>
              </a:custGeom>
              <a:solidFill>
                <a:srgbClr val="AA4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8"/>
              <p:cNvSpPr>
                <a:spLocks/>
              </p:cNvSpPr>
              <p:nvPr/>
            </p:nvSpPr>
            <p:spPr bwMode="auto">
              <a:xfrm>
                <a:off x="1125538" y="6171153"/>
                <a:ext cx="165100" cy="141288"/>
              </a:xfrm>
              <a:custGeom>
                <a:avLst/>
                <a:gdLst>
                  <a:gd name="T0" fmla="*/ 51 w 104"/>
                  <a:gd name="T1" fmla="*/ 89 h 89"/>
                  <a:gd name="T2" fmla="*/ 104 w 104"/>
                  <a:gd name="T3" fmla="*/ 0 h 89"/>
                  <a:gd name="T4" fmla="*/ 0 w 104"/>
                  <a:gd name="T5" fmla="*/ 1 h 89"/>
                  <a:gd name="T6" fmla="*/ 51 w 104"/>
                  <a:gd name="T7" fmla="*/ 89 h 89"/>
                </a:gdLst>
                <a:ahLst/>
                <a:cxnLst>
                  <a:cxn ang="0">
                    <a:pos x="T0" y="T1"/>
                  </a:cxn>
                  <a:cxn ang="0">
                    <a:pos x="T2" y="T3"/>
                  </a:cxn>
                  <a:cxn ang="0">
                    <a:pos x="T4" y="T5"/>
                  </a:cxn>
                  <a:cxn ang="0">
                    <a:pos x="T6" y="T7"/>
                  </a:cxn>
                </a:cxnLst>
                <a:rect l="0" t="0" r="r" b="b"/>
                <a:pathLst>
                  <a:path w="104" h="89">
                    <a:moveTo>
                      <a:pt x="51" y="89"/>
                    </a:moveTo>
                    <a:lnTo>
                      <a:pt x="104" y="0"/>
                    </a:lnTo>
                    <a:lnTo>
                      <a:pt x="0" y="1"/>
                    </a:lnTo>
                    <a:lnTo>
                      <a:pt x="51" y="89"/>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9"/>
              <p:cNvSpPr>
                <a:spLocks/>
              </p:cNvSpPr>
              <p:nvPr/>
            </p:nvSpPr>
            <p:spPr bwMode="auto">
              <a:xfrm>
                <a:off x="1135063" y="6139403"/>
                <a:ext cx="142875" cy="26988"/>
              </a:xfrm>
              <a:custGeom>
                <a:avLst/>
                <a:gdLst>
                  <a:gd name="T0" fmla="*/ 0 w 97"/>
                  <a:gd name="T1" fmla="*/ 9 h 18"/>
                  <a:gd name="T2" fmla="*/ 1 w 97"/>
                  <a:gd name="T3" fmla="*/ 10 h 18"/>
                  <a:gd name="T4" fmla="*/ 14 w 97"/>
                  <a:gd name="T5" fmla="*/ 14 h 18"/>
                  <a:gd name="T6" fmla="*/ 48 w 97"/>
                  <a:gd name="T7" fmla="*/ 18 h 18"/>
                  <a:gd name="T8" fmla="*/ 83 w 97"/>
                  <a:gd name="T9" fmla="*/ 14 h 18"/>
                  <a:gd name="T10" fmla="*/ 97 w 97"/>
                  <a:gd name="T11" fmla="*/ 9 h 18"/>
                  <a:gd name="T12" fmla="*/ 97 w 97"/>
                  <a:gd name="T13" fmla="*/ 0 h 18"/>
                  <a:gd name="T14" fmla="*/ 83 w 97"/>
                  <a:gd name="T15" fmla="*/ 5 h 18"/>
                  <a:gd name="T16" fmla="*/ 48 w 97"/>
                  <a:gd name="T17" fmla="*/ 9 h 18"/>
                  <a:gd name="T18" fmla="*/ 14 w 97"/>
                  <a:gd name="T19" fmla="*/ 5 h 18"/>
                  <a:gd name="T20" fmla="*/ 0 w 97"/>
                  <a:gd name="T21" fmla="*/ 0 h 18"/>
                  <a:gd name="T22" fmla="*/ 0 w 97"/>
                  <a:gd name="T2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
                    <a:moveTo>
                      <a:pt x="0" y="9"/>
                    </a:moveTo>
                    <a:cubicBezTo>
                      <a:pt x="0" y="9"/>
                      <a:pt x="0" y="10"/>
                      <a:pt x="1" y="10"/>
                    </a:cubicBezTo>
                    <a:cubicBezTo>
                      <a:pt x="5" y="11"/>
                      <a:pt x="10" y="13"/>
                      <a:pt x="14" y="14"/>
                    </a:cubicBezTo>
                    <a:cubicBezTo>
                      <a:pt x="25" y="17"/>
                      <a:pt x="37" y="18"/>
                      <a:pt x="48" y="18"/>
                    </a:cubicBezTo>
                    <a:cubicBezTo>
                      <a:pt x="60" y="18"/>
                      <a:pt x="72" y="17"/>
                      <a:pt x="83" y="14"/>
                    </a:cubicBezTo>
                    <a:cubicBezTo>
                      <a:pt x="88" y="13"/>
                      <a:pt x="92" y="11"/>
                      <a:pt x="97" y="9"/>
                    </a:cubicBezTo>
                    <a:cubicBezTo>
                      <a:pt x="97" y="0"/>
                      <a:pt x="97" y="0"/>
                      <a:pt x="97" y="0"/>
                    </a:cubicBezTo>
                    <a:cubicBezTo>
                      <a:pt x="97" y="0"/>
                      <a:pt x="87" y="4"/>
                      <a:pt x="83" y="5"/>
                    </a:cubicBezTo>
                    <a:cubicBezTo>
                      <a:pt x="72" y="8"/>
                      <a:pt x="60" y="9"/>
                      <a:pt x="48" y="9"/>
                    </a:cubicBezTo>
                    <a:cubicBezTo>
                      <a:pt x="37" y="9"/>
                      <a:pt x="25" y="8"/>
                      <a:pt x="14" y="5"/>
                    </a:cubicBezTo>
                    <a:cubicBezTo>
                      <a:pt x="9" y="4"/>
                      <a:pt x="5" y="2"/>
                      <a:pt x="0" y="0"/>
                    </a:cubicBezTo>
                    <a:lnTo>
                      <a:pt x="0" y="9"/>
                    </a:ln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0"/>
              <p:cNvSpPr>
                <a:spLocks/>
              </p:cNvSpPr>
              <p:nvPr/>
            </p:nvSpPr>
            <p:spPr bwMode="auto">
              <a:xfrm>
                <a:off x="1274763" y="6167978"/>
                <a:ext cx="15875" cy="4763"/>
              </a:xfrm>
              <a:custGeom>
                <a:avLst/>
                <a:gdLst>
                  <a:gd name="T0" fmla="*/ 0 w 10"/>
                  <a:gd name="T1" fmla="*/ 2 h 3"/>
                  <a:gd name="T2" fmla="*/ 7 w 10"/>
                  <a:gd name="T3" fmla="*/ 3 h 3"/>
                  <a:gd name="T4" fmla="*/ 10 w 10"/>
                  <a:gd name="T5" fmla="*/ 2 h 3"/>
                  <a:gd name="T6" fmla="*/ 0 w 10"/>
                  <a:gd name="T7" fmla="*/ 0 h 3"/>
                  <a:gd name="T8" fmla="*/ 0 w 10"/>
                  <a:gd name="T9" fmla="*/ 2 h 3"/>
                </a:gdLst>
                <a:ahLst/>
                <a:cxnLst>
                  <a:cxn ang="0">
                    <a:pos x="T0" y="T1"/>
                  </a:cxn>
                  <a:cxn ang="0">
                    <a:pos x="T2" y="T3"/>
                  </a:cxn>
                  <a:cxn ang="0">
                    <a:pos x="T4" y="T5"/>
                  </a:cxn>
                  <a:cxn ang="0">
                    <a:pos x="T6" y="T7"/>
                  </a:cxn>
                  <a:cxn ang="0">
                    <a:pos x="T8" y="T9"/>
                  </a:cxn>
                </a:cxnLst>
                <a:rect l="0" t="0" r="r" b="b"/>
                <a:pathLst>
                  <a:path w="10" h="3">
                    <a:moveTo>
                      <a:pt x="0" y="2"/>
                    </a:moveTo>
                    <a:lnTo>
                      <a:pt x="7" y="3"/>
                    </a:lnTo>
                    <a:lnTo>
                      <a:pt x="10" y="2"/>
                    </a:lnTo>
                    <a:lnTo>
                      <a:pt x="0" y="0"/>
                    </a:lnTo>
                    <a:lnTo>
                      <a:pt x="0" y="2"/>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1"/>
              <p:cNvSpPr>
                <a:spLocks/>
              </p:cNvSpPr>
              <p:nvPr/>
            </p:nvSpPr>
            <p:spPr bwMode="auto">
              <a:xfrm>
                <a:off x="1125538" y="6171153"/>
                <a:ext cx="14287" cy="6350"/>
              </a:xfrm>
              <a:custGeom>
                <a:avLst/>
                <a:gdLst>
                  <a:gd name="T0" fmla="*/ 8 w 9"/>
                  <a:gd name="T1" fmla="*/ 0 h 4"/>
                  <a:gd name="T2" fmla="*/ 0 w 9"/>
                  <a:gd name="T3" fmla="*/ 1 h 4"/>
                  <a:gd name="T4" fmla="*/ 7 w 9"/>
                  <a:gd name="T5" fmla="*/ 4 h 4"/>
                  <a:gd name="T6" fmla="*/ 9 w 9"/>
                  <a:gd name="T7" fmla="*/ 2 h 4"/>
                  <a:gd name="T8" fmla="*/ 8 w 9"/>
                  <a:gd name="T9" fmla="*/ 0 h 4"/>
                </a:gdLst>
                <a:ahLst/>
                <a:cxnLst>
                  <a:cxn ang="0">
                    <a:pos x="T0" y="T1"/>
                  </a:cxn>
                  <a:cxn ang="0">
                    <a:pos x="T2" y="T3"/>
                  </a:cxn>
                  <a:cxn ang="0">
                    <a:pos x="T4" y="T5"/>
                  </a:cxn>
                  <a:cxn ang="0">
                    <a:pos x="T6" y="T7"/>
                  </a:cxn>
                  <a:cxn ang="0">
                    <a:pos x="T8" y="T9"/>
                  </a:cxn>
                </a:cxnLst>
                <a:rect l="0" t="0" r="r" b="b"/>
                <a:pathLst>
                  <a:path w="9" h="4">
                    <a:moveTo>
                      <a:pt x="8" y="0"/>
                    </a:moveTo>
                    <a:lnTo>
                      <a:pt x="0" y="1"/>
                    </a:lnTo>
                    <a:lnTo>
                      <a:pt x="7" y="4"/>
                    </a:lnTo>
                    <a:lnTo>
                      <a:pt x="9" y="2"/>
                    </a:lnTo>
                    <a:lnTo>
                      <a:pt x="8" y="0"/>
                    </a:lnTo>
                    <a:close/>
                  </a:path>
                </a:pathLst>
              </a:custGeom>
              <a:solidFill>
                <a:srgbClr val="F6C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2"/>
              <p:cNvSpPr>
                <a:spLocks/>
              </p:cNvSpPr>
              <p:nvPr/>
            </p:nvSpPr>
            <p:spPr bwMode="auto">
              <a:xfrm>
                <a:off x="1206500" y="6045740"/>
                <a:ext cx="31750" cy="15875"/>
              </a:xfrm>
              <a:custGeom>
                <a:avLst/>
                <a:gdLst>
                  <a:gd name="T0" fmla="*/ 0 w 22"/>
                  <a:gd name="T1" fmla="*/ 0 h 11"/>
                  <a:gd name="T2" fmla="*/ 0 w 22"/>
                  <a:gd name="T3" fmla="*/ 11 h 11"/>
                  <a:gd name="T4" fmla="*/ 7 w 22"/>
                  <a:gd name="T5" fmla="*/ 9 h 11"/>
                  <a:gd name="T6" fmla="*/ 17 w 22"/>
                  <a:gd name="T7" fmla="*/ 5 h 11"/>
                  <a:gd name="T8" fmla="*/ 22 w 22"/>
                  <a:gd name="T9" fmla="*/ 0 h 11"/>
                  <a:gd name="T10" fmla="*/ 0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0" y="0"/>
                    </a:moveTo>
                    <a:cubicBezTo>
                      <a:pt x="0" y="11"/>
                      <a:pt x="0" y="11"/>
                      <a:pt x="0" y="11"/>
                    </a:cubicBezTo>
                    <a:cubicBezTo>
                      <a:pt x="2" y="11"/>
                      <a:pt x="5" y="10"/>
                      <a:pt x="7" y="9"/>
                    </a:cubicBezTo>
                    <a:cubicBezTo>
                      <a:pt x="9" y="6"/>
                      <a:pt x="12" y="5"/>
                      <a:pt x="17" y="5"/>
                    </a:cubicBezTo>
                    <a:cubicBezTo>
                      <a:pt x="20" y="5"/>
                      <a:pt x="22" y="3"/>
                      <a:pt x="22" y="0"/>
                    </a:cubicBezTo>
                    <a:lnTo>
                      <a:pt x="0" y="0"/>
                    </a:lnTo>
                    <a:close/>
                  </a:path>
                </a:pathLst>
              </a:custGeom>
              <a:solidFill>
                <a:srgbClr val="C09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63"/>
              <p:cNvSpPr>
                <a:spLocks/>
              </p:cNvSpPr>
              <p:nvPr/>
            </p:nvSpPr>
            <p:spPr bwMode="auto">
              <a:xfrm>
                <a:off x="1173163" y="6045740"/>
                <a:ext cx="33337" cy="15875"/>
              </a:xfrm>
              <a:custGeom>
                <a:avLst/>
                <a:gdLst>
                  <a:gd name="T0" fmla="*/ 22 w 22"/>
                  <a:gd name="T1" fmla="*/ 0 h 11"/>
                  <a:gd name="T2" fmla="*/ 22 w 22"/>
                  <a:gd name="T3" fmla="*/ 11 h 11"/>
                  <a:gd name="T4" fmla="*/ 16 w 22"/>
                  <a:gd name="T5" fmla="*/ 9 h 11"/>
                  <a:gd name="T6" fmla="*/ 6 w 22"/>
                  <a:gd name="T7" fmla="*/ 5 h 11"/>
                  <a:gd name="T8" fmla="*/ 0 w 22"/>
                  <a:gd name="T9" fmla="*/ 0 h 11"/>
                  <a:gd name="T10" fmla="*/ 22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22" y="0"/>
                    </a:moveTo>
                    <a:cubicBezTo>
                      <a:pt x="22" y="11"/>
                      <a:pt x="22" y="11"/>
                      <a:pt x="22" y="11"/>
                    </a:cubicBezTo>
                    <a:cubicBezTo>
                      <a:pt x="20" y="11"/>
                      <a:pt x="18" y="10"/>
                      <a:pt x="16" y="9"/>
                    </a:cubicBezTo>
                    <a:cubicBezTo>
                      <a:pt x="14" y="6"/>
                      <a:pt x="10" y="5"/>
                      <a:pt x="6" y="5"/>
                    </a:cubicBezTo>
                    <a:cubicBezTo>
                      <a:pt x="3" y="5"/>
                      <a:pt x="0" y="3"/>
                      <a:pt x="0" y="0"/>
                    </a:cubicBezTo>
                    <a:lnTo>
                      <a:pt x="22" y="0"/>
                    </a:lnTo>
                    <a:close/>
                  </a:path>
                </a:pathLst>
              </a:custGeom>
              <a:solidFill>
                <a:srgbClr val="C09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64"/>
              <p:cNvSpPr>
                <a:spLocks/>
              </p:cNvSpPr>
              <p:nvPr/>
            </p:nvSpPr>
            <p:spPr bwMode="auto">
              <a:xfrm>
                <a:off x="1173163" y="5987003"/>
                <a:ext cx="33337" cy="58738"/>
              </a:xfrm>
              <a:custGeom>
                <a:avLst/>
                <a:gdLst>
                  <a:gd name="T0" fmla="*/ 22 w 22"/>
                  <a:gd name="T1" fmla="*/ 0 h 39"/>
                  <a:gd name="T2" fmla="*/ 22 w 22"/>
                  <a:gd name="T3" fmla="*/ 39 h 39"/>
                  <a:gd name="T4" fmla="*/ 0 w 22"/>
                  <a:gd name="T5" fmla="*/ 39 h 39"/>
                  <a:gd name="T6" fmla="*/ 6 w 22"/>
                  <a:gd name="T7" fmla="*/ 34 h 39"/>
                  <a:gd name="T8" fmla="*/ 6 w 22"/>
                  <a:gd name="T9" fmla="*/ 34 h 39"/>
                  <a:gd name="T10" fmla="*/ 14 w 22"/>
                  <a:gd name="T11" fmla="*/ 8 h 39"/>
                  <a:gd name="T12" fmla="*/ 22 w 2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2" h="39">
                    <a:moveTo>
                      <a:pt x="22" y="0"/>
                    </a:moveTo>
                    <a:cubicBezTo>
                      <a:pt x="22" y="0"/>
                      <a:pt x="22" y="39"/>
                      <a:pt x="22" y="39"/>
                    </a:cubicBezTo>
                    <a:cubicBezTo>
                      <a:pt x="0" y="39"/>
                      <a:pt x="0" y="39"/>
                      <a:pt x="0" y="39"/>
                    </a:cubicBezTo>
                    <a:cubicBezTo>
                      <a:pt x="0" y="36"/>
                      <a:pt x="3" y="34"/>
                      <a:pt x="6" y="34"/>
                    </a:cubicBezTo>
                    <a:cubicBezTo>
                      <a:pt x="6" y="34"/>
                      <a:pt x="6" y="34"/>
                      <a:pt x="6" y="34"/>
                    </a:cubicBezTo>
                    <a:cubicBezTo>
                      <a:pt x="10" y="29"/>
                      <a:pt x="14" y="17"/>
                      <a:pt x="14" y="8"/>
                    </a:cubicBezTo>
                    <a:cubicBezTo>
                      <a:pt x="14" y="1"/>
                      <a:pt x="21" y="0"/>
                      <a:pt x="22" y="0"/>
                    </a:cubicBezTo>
                    <a:close/>
                  </a:path>
                </a:pathLst>
              </a:custGeom>
              <a:solidFill>
                <a:srgbClr val="DDB5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65"/>
              <p:cNvSpPr>
                <a:spLocks/>
              </p:cNvSpPr>
              <p:nvPr/>
            </p:nvSpPr>
            <p:spPr bwMode="auto">
              <a:xfrm>
                <a:off x="1176338" y="6101303"/>
                <a:ext cx="55562" cy="9525"/>
              </a:xfrm>
              <a:custGeom>
                <a:avLst/>
                <a:gdLst>
                  <a:gd name="T0" fmla="*/ 36 w 38"/>
                  <a:gd name="T1" fmla="*/ 5 h 7"/>
                  <a:gd name="T2" fmla="*/ 19 w 38"/>
                  <a:gd name="T3" fmla="*/ 7 h 7"/>
                  <a:gd name="T4" fmla="*/ 2 w 38"/>
                  <a:gd name="T5" fmla="*/ 5 h 7"/>
                  <a:gd name="T6" fmla="*/ 1 w 38"/>
                  <a:gd name="T7" fmla="*/ 2 h 7"/>
                  <a:gd name="T8" fmla="*/ 3 w 38"/>
                  <a:gd name="T9" fmla="*/ 1 h 7"/>
                  <a:gd name="T10" fmla="*/ 35 w 38"/>
                  <a:gd name="T11" fmla="*/ 1 h 7"/>
                  <a:gd name="T12" fmla="*/ 38 w 38"/>
                  <a:gd name="T13" fmla="*/ 2 h 7"/>
                  <a:gd name="T14" fmla="*/ 36 w 38"/>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
                    <a:moveTo>
                      <a:pt x="36" y="5"/>
                    </a:moveTo>
                    <a:cubicBezTo>
                      <a:pt x="29" y="7"/>
                      <a:pt x="24" y="7"/>
                      <a:pt x="19" y="7"/>
                    </a:cubicBezTo>
                    <a:cubicBezTo>
                      <a:pt x="14" y="7"/>
                      <a:pt x="9" y="7"/>
                      <a:pt x="2" y="5"/>
                    </a:cubicBezTo>
                    <a:cubicBezTo>
                      <a:pt x="1" y="5"/>
                      <a:pt x="0" y="4"/>
                      <a:pt x="1" y="2"/>
                    </a:cubicBezTo>
                    <a:cubicBezTo>
                      <a:pt x="1" y="1"/>
                      <a:pt x="2" y="0"/>
                      <a:pt x="3" y="1"/>
                    </a:cubicBezTo>
                    <a:cubicBezTo>
                      <a:pt x="15" y="3"/>
                      <a:pt x="23" y="3"/>
                      <a:pt x="35" y="1"/>
                    </a:cubicBezTo>
                    <a:cubicBezTo>
                      <a:pt x="36" y="0"/>
                      <a:pt x="37" y="1"/>
                      <a:pt x="38" y="2"/>
                    </a:cubicBezTo>
                    <a:cubicBezTo>
                      <a:pt x="38" y="4"/>
                      <a:pt x="37" y="5"/>
                      <a:pt x="36" y="5"/>
                    </a:cubicBezTo>
                    <a:close/>
                  </a:path>
                </a:pathLst>
              </a:custGeom>
              <a:solidFill>
                <a:srgbClr val="CC8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66"/>
              <p:cNvSpPr>
                <a:spLocks noEditPoints="1"/>
              </p:cNvSpPr>
              <p:nvPr/>
            </p:nvSpPr>
            <p:spPr bwMode="auto">
              <a:xfrm>
                <a:off x="1152525" y="6063203"/>
                <a:ext cx="103187" cy="98425"/>
              </a:xfrm>
              <a:custGeom>
                <a:avLst/>
                <a:gdLst>
                  <a:gd name="T0" fmla="*/ 68 w 70"/>
                  <a:gd name="T1" fmla="*/ 32 h 66"/>
                  <a:gd name="T2" fmla="*/ 35 w 70"/>
                  <a:gd name="T3" fmla="*/ 0 h 66"/>
                  <a:gd name="T4" fmla="*/ 2 w 70"/>
                  <a:gd name="T5" fmla="*/ 32 h 66"/>
                  <a:gd name="T6" fmla="*/ 0 w 70"/>
                  <a:gd name="T7" fmla="*/ 44 h 66"/>
                  <a:gd name="T8" fmla="*/ 0 w 70"/>
                  <a:gd name="T9" fmla="*/ 55 h 66"/>
                  <a:gd name="T10" fmla="*/ 0 w 70"/>
                  <a:gd name="T11" fmla="*/ 55 h 66"/>
                  <a:gd name="T12" fmla="*/ 1 w 70"/>
                  <a:gd name="T13" fmla="*/ 60 h 66"/>
                  <a:gd name="T14" fmla="*/ 24 w 70"/>
                  <a:gd name="T15" fmla="*/ 65 h 66"/>
                  <a:gd name="T16" fmla="*/ 24 w 70"/>
                  <a:gd name="T17" fmla="*/ 65 h 66"/>
                  <a:gd name="T18" fmla="*/ 33 w 70"/>
                  <a:gd name="T19" fmla="*/ 66 h 66"/>
                  <a:gd name="T20" fmla="*/ 35 w 70"/>
                  <a:gd name="T21" fmla="*/ 66 h 66"/>
                  <a:gd name="T22" fmla="*/ 49 w 70"/>
                  <a:gd name="T23" fmla="*/ 65 h 66"/>
                  <a:gd name="T24" fmla="*/ 54 w 70"/>
                  <a:gd name="T25" fmla="*/ 64 h 66"/>
                  <a:gd name="T26" fmla="*/ 70 w 70"/>
                  <a:gd name="T27" fmla="*/ 61 h 66"/>
                  <a:gd name="T28" fmla="*/ 70 w 70"/>
                  <a:gd name="T29" fmla="*/ 56 h 66"/>
                  <a:gd name="T30" fmla="*/ 70 w 70"/>
                  <a:gd name="T31" fmla="*/ 56 h 66"/>
                  <a:gd name="T32" fmla="*/ 70 w 70"/>
                  <a:gd name="T33" fmla="*/ 44 h 66"/>
                  <a:gd name="T34" fmla="*/ 68 w 70"/>
                  <a:gd name="T35" fmla="*/ 32 h 66"/>
                  <a:gd name="T36" fmla="*/ 35 w 70"/>
                  <a:gd name="T37" fmla="*/ 15 h 66"/>
                  <a:gd name="T38" fmla="*/ 56 w 70"/>
                  <a:gd name="T39" fmla="*/ 32 h 66"/>
                  <a:gd name="T40" fmla="*/ 56 w 70"/>
                  <a:gd name="T41" fmla="*/ 39 h 66"/>
                  <a:gd name="T42" fmla="*/ 56 w 70"/>
                  <a:gd name="T43" fmla="*/ 42 h 66"/>
                  <a:gd name="T44" fmla="*/ 35 w 70"/>
                  <a:gd name="T45" fmla="*/ 37 h 66"/>
                  <a:gd name="T46" fmla="*/ 14 w 70"/>
                  <a:gd name="T47" fmla="*/ 42 h 66"/>
                  <a:gd name="T48" fmla="*/ 14 w 70"/>
                  <a:gd name="T49" fmla="*/ 39 h 66"/>
                  <a:gd name="T50" fmla="*/ 14 w 70"/>
                  <a:gd name="T51" fmla="*/ 32 h 66"/>
                  <a:gd name="T52" fmla="*/ 35 w 70"/>
                  <a:gd name="T53"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66">
                    <a:moveTo>
                      <a:pt x="68" y="32"/>
                    </a:moveTo>
                    <a:cubicBezTo>
                      <a:pt x="64" y="16"/>
                      <a:pt x="51" y="0"/>
                      <a:pt x="35" y="0"/>
                    </a:cubicBezTo>
                    <a:cubicBezTo>
                      <a:pt x="20" y="0"/>
                      <a:pt x="6" y="16"/>
                      <a:pt x="2" y="32"/>
                    </a:cubicBezTo>
                    <a:cubicBezTo>
                      <a:pt x="1" y="36"/>
                      <a:pt x="0" y="40"/>
                      <a:pt x="0" y="44"/>
                    </a:cubicBezTo>
                    <a:cubicBezTo>
                      <a:pt x="0" y="44"/>
                      <a:pt x="0" y="50"/>
                      <a:pt x="0" y="55"/>
                    </a:cubicBezTo>
                    <a:cubicBezTo>
                      <a:pt x="0" y="55"/>
                      <a:pt x="0" y="55"/>
                      <a:pt x="0" y="55"/>
                    </a:cubicBezTo>
                    <a:cubicBezTo>
                      <a:pt x="0" y="58"/>
                      <a:pt x="0" y="60"/>
                      <a:pt x="1" y="60"/>
                    </a:cubicBezTo>
                    <a:cubicBezTo>
                      <a:pt x="8" y="63"/>
                      <a:pt x="16" y="64"/>
                      <a:pt x="24" y="65"/>
                    </a:cubicBezTo>
                    <a:cubicBezTo>
                      <a:pt x="24" y="65"/>
                      <a:pt x="24" y="65"/>
                      <a:pt x="24" y="65"/>
                    </a:cubicBezTo>
                    <a:cubicBezTo>
                      <a:pt x="27" y="65"/>
                      <a:pt x="30" y="65"/>
                      <a:pt x="33" y="66"/>
                    </a:cubicBezTo>
                    <a:cubicBezTo>
                      <a:pt x="34" y="66"/>
                      <a:pt x="35" y="66"/>
                      <a:pt x="35" y="66"/>
                    </a:cubicBezTo>
                    <a:cubicBezTo>
                      <a:pt x="40" y="66"/>
                      <a:pt x="44" y="65"/>
                      <a:pt x="49" y="65"/>
                    </a:cubicBezTo>
                    <a:cubicBezTo>
                      <a:pt x="50" y="65"/>
                      <a:pt x="52" y="64"/>
                      <a:pt x="54" y="64"/>
                    </a:cubicBezTo>
                    <a:cubicBezTo>
                      <a:pt x="59" y="63"/>
                      <a:pt x="64" y="62"/>
                      <a:pt x="70" y="61"/>
                    </a:cubicBezTo>
                    <a:cubicBezTo>
                      <a:pt x="70" y="60"/>
                      <a:pt x="70" y="59"/>
                      <a:pt x="70" y="56"/>
                    </a:cubicBezTo>
                    <a:cubicBezTo>
                      <a:pt x="70" y="56"/>
                      <a:pt x="70" y="56"/>
                      <a:pt x="70" y="56"/>
                    </a:cubicBezTo>
                    <a:cubicBezTo>
                      <a:pt x="70" y="53"/>
                      <a:pt x="70" y="49"/>
                      <a:pt x="70" y="44"/>
                    </a:cubicBezTo>
                    <a:cubicBezTo>
                      <a:pt x="70" y="40"/>
                      <a:pt x="69" y="36"/>
                      <a:pt x="68" y="32"/>
                    </a:cubicBezTo>
                    <a:close/>
                    <a:moveTo>
                      <a:pt x="35" y="15"/>
                    </a:moveTo>
                    <a:cubicBezTo>
                      <a:pt x="51" y="15"/>
                      <a:pt x="55" y="23"/>
                      <a:pt x="56" y="32"/>
                    </a:cubicBezTo>
                    <a:cubicBezTo>
                      <a:pt x="56" y="34"/>
                      <a:pt x="56" y="37"/>
                      <a:pt x="56" y="39"/>
                    </a:cubicBezTo>
                    <a:cubicBezTo>
                      <a:pt x="56" y="39"/>
                      <a:pt x="56" y="42"/>
                      <a:pt x="56" y="42"/>
                    </a:cubicBezTo>
                    <a:cubicBezTo>
                      <a:pt x="49" y="44"/>
                      <a:pt x="42" y="37"/>
                      <a:pt x="35" y="37"/>
                    </a:cubicBezTo>
                    <a:cubicBezTo>
                      <a:pt x="28" y="37"/>
                      <a:pt x="21" y="44"/>
                      <a:pt x="14" y="42"/>
                    </a:cubicBezTo>
                    <a:cubicBezTo>
                      <a:pt x="14" y="42"/>
                      <a:pt x="14" y="39"/>
                      <a:pt x="14" y="39"/>
                    </a:cubicBezTo>
                    <a:cubicBezTo>
                      <a:pt x="14" y="37"/>
                      <a:pt x="14" y="34"/>
                      <a:pt x="14" y="32"/>
                    </a:cubicBezTo>
                    <a:cubicBezTo>
                      <a:pt x="15" y="23"/>
                      <a:pt x="19" y="15"/>
                      <a:pt x="35" y="15"/>
                    </a:cubicBez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67"/>
              <p:cNvSpPr>
                <a:spLocks/>
              </p:cNvSpPr>
              <p:nvPr/>
            </p:nvSpPr>
            <p:spPr bwMode="auto">
              <a:xfrm>
                <a:off x="755650" y="6364828"/>
                <a:ext cx="92075" cy="95250"/>
              </a:xfrm>
              <a:custGeom>
                <a:avLst/>
                <a:gdLst>
                  <a:gd name="T0" fmla="*/ 53 w 62"/>
                  <a:gd name="T1" fmla="*/ 14 h 64"/>
                  <a:gd name="T2" fmla="*/ 49 w 62"/>
                  <a:gd name="T3" fmla="*/ 54 h 64"/>
                  <a:gd name="T4" fmla="*/ 10 w 62"/>
                  <a:gd name="T5" fmla="*/ 50 h 64"/>
                  <a:gd name="T6" fmla="*/ 14 w 62"/>
                  <a:gd name="T7" fmla="*/ 10 h 64"/>
                  <a:gd name="T8" fmla="*/ 53 w 62"/>
                  <a:gd name="T9" fmla="*/ 14 h 64"/>
                </a:gdLst>
                <a:ahLst/>
                <a:cxnLst>
                  <a:cxn ang="0">
                    <a:pos x="T0" y="T1"/>
                  </a:cxn>
                  <a:cxn ang="0">
                    <a:pos x="T2" y="T3"/>
                  </a:cxn>
                  <a:cxn ang="0">
                    <a:pos x="T4" y="T5"/>
                  </a:cxn>
                  <a:cxn ang="0">
                    <a:pos x="T6" y="T7"/>
                  </a:cxn>
                  <a:cxn ang="0">
                    <a:pos x="T8" y="T9"/>
                  </a:cxn>
                </a:cxnLst>
                <a:rect l="0" t="0" r="r" b="b"/>
                <a:pathLst>
                  <a:path w="62" h="64">
                    <a:moveTo>
                      <a:pt x="53" y="14"/>
                    </a:moveTo>
                    <a:cubicBezTo>
                      <a:pt x="62" y="26"/>
                      <a:pt x="61" y="44"/>
                      <a:pt x="49" y="54"/>
                    </a:cubicBezTo>
                    <a:cubicBezTo>
                      <a:pt x="37" y="64"/>
                      <a:pt x="19" y="62"/>
                      <a:pt x="10" y="50"/>
                    </a:cubicBezTo>
                    <a:cubicBezTo>
                      <a:pt x="0" y="37"/>
                      <a:pt x="2" y="19"/>
                      <a:pt x="14" y="10"/>
                    </a:cubicBezTo>
                    <a:cubicBezTo>
                      <a:pt x="26" y="0"/>
                      <a:pt x="43" y="2"/>
                      <a:pt x="53" y="14"/>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68"/>
              <p:cNvSpPr>
                <a:spLocks/>
              </p:cNvSpPr>
              <p:nvPr/>
            </p:nvSpPr>
            <p:spPr bwMode="auto">
              <a:xfrm>
                <a:off x="688975" y="6374353"/>
                <a:ext cx="153987" cy="285750"/>
              </a:xfrm>
              <a:custGeom>
                <a:avLst/>
                <a:gdLst>
                  <a:gd name="T0" fmla="*/ 103 w 104"/>
                  <a:gd name="T1" fmla="*/ 42 h 191"/>
                  <a:gd name="T2" fmla="*/ 93 w 104"/>
                  <a:gd name="T3" fmla="*/ 69 h 191"/>
                  <a:gd name="T4" fmla="*/ 56 w 104"/>
                  <a:gd name="T5" fmla="*/ 191 h 191"/>
                  <a:gd name="T6" fmla="*/ 37 w 104"/>
                  <a:gd name="T7" fmla="*/ 184 h 191"/>
                  <a:gd name="T8" fmla="*/ 36 w 104"/>
                  <a:gd name="T9" fmla="*/ 183 h 191"/>
                  <a:gd name="T10" fmla="*/ 14 w 104"/>
                  <a:gd name="T11" fmla="*/ 173 h 191"/>
                  <a:gd name="T12" fmla="*/ 0 w 104"/>
                  <a:gd name="T13" fmla="*/ 166 h 191"/>
                  <a:gd name="T14" fmla="*/ 36 w 104"/>
                  <a:gd name="T15" fmla="*/ 51 h 191"/>
                  <a:gd name="T16" fmla="*/ 36 w 104"/>
                  <a:gd name="T17" fmla="*/ 49 h 191"/>
                  <a:gd name="T18" fmla="*/ 37 w 104"/>
                  <a:gd name="T19" fmla="*/ 47 h 191"/>
                  <a:gd name="T20" fmla="*/ 45 w 104"/>
                  <a:gd name="T21" fmla="*/ 23 h 191"/>
                  <a:gd name="T22" fmla="*/ 52 w 104"/>
                  <a:gd name="T23" fmla="*/ 12 h 191"/>
                  <a:gd name="T24" fmla="*/ 52 w 104"/>
                  <a:gd name="T25" fmla="*/ 12 h 191"/>
                  <a:gd name="T26" fmla="*/ 52 w 104"/>
                  <a:gd name="T27" fmla="*/ 12 h 191"/>
                  <a:gd name="T28" fmla="*/ 83 w 104"/>
                  <a:gd name="T29" fmla="*/ 4 h 191"/>
                  <a:gd name="T30" fmla="*/ 100 w 104"/>
                  <a:gd name="T31" fmla="*/ 17 h 191"/>
                  <a:gd name="T32" fmla="*/ 104 w 104"/>
                  <a:gd name="T33" fmla="*/ 29 h 191"/>
                  <a:gd name="T34" fmla="*/ 104 w 104"/>
                  <a:gd name="T35" fmla="*/ 29 h 191"/>
                  <a:gd name="T36" fmla="*/ 103 w 104"/>
                  <a:gd name="T37" fmla="*/ 4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91">
                    <a:moveTo>
                      <a:pt x="103" y="42"/>
                    </a:moveTo>
                    <a:cubicBezTo>
                      <a:pt x="100" y="50"/>
                      <a:pt x="97" y="59"/>
                      <a:pt x="93" y="69"/>
                    </a:cubicBezTo>
                    <a:cubicBezTo>
                      <a:pt x="82" y="102"/>
                      <a:pt x="67" y="146"/>
                      <a:pt x="56" y="191"/>
                    </a:cubicBezTo>
                    <a:cubicBezTo>
                      <a:pt x="50" y="189"/>
                      <a:pt x="43" y="187"/>
                      <a:pt x="37" y="184"/>
                    </a:cubicBezTo>
                    <a:cubicBezTo>
                      <a:pt x="37" y="184"/>
                      <a:pt x="36" y="184"/>
                      <a:pt x="36" y="183"/>
                    </a:cubicBezTo>
                    <a:cubicBezTo>
                      <a:pt x="28" y="180"/>
                      <a:pt x="21" y="177"/>
                      <a:pt x="14" y="173"/>
                    </a:cubicBezTo>
                    <a:cubicBezTo>
                      <a:pt x="9" y="171"/>
                      <a:pt x="4" y="169"/>
                      <a:pt x="0" y="166"/>
                    </a:cubicBezTo>
                    <a:cubicBezTo>
                      <a:pt x="11" y="123"/>
                      <a:pt x="25" y="83"/>
                      <a:pt x="36" y="51"/>
                    </a:cubicBezTo>
                    <a:cubicBezTo>
                      <a:pt x="36" y="50"/>
                      <a:pt x="36" y="50"/>
                      <a:pt x="36" y="49"/>
                    </a:cubicBezTo>
                    <a:cubicBezTo>
                      <a:pt x="37" y="48"/>
                      <a:pt x="37" y="48"/>
                      <a:pt x="37" y="47"/>
                    </a:cubicBezTo>
                    <a:cubicBezTo>
                      <a:pt x="40" y="38"/>
                      <a:pt x="43" y="31"/>
                      <a:pt x="45" y="23"/>
                    </a:cubicBezTo>
                    <a:cubicBezTo>
                      <a:pt x="47" y="19"/>
                      <a:pt x="49" y="15"/>
                      <a:pt x="52" y="12"/>
                    </a:cubicBezTo>
                    <a:cubicBezTo>
                      <a:pt x="52" y="12"/>
                      <a:pt x="52" y="12"/>
                      <a:pt x="52" y="12"/>
                    </a:cubicBezTo>
                    <a:cubicBezTo>
                      <a:pt x="52" y="12"/>
                      <a:pt x="52" y="12"/>
                      <a:pt x="52" y="12"/>
                    </a:cubicBezTo>
                    <a:cubicBezTo>
                      <a:pt x="60" y="4"/>
                      <a:pt x="72" y="0"/>
                      <a:pt x="83" y="4"/>
                    </a:cubicBezTo>
                    <a:cubicBezTo>
                      <a:pt x="91" y="7"/>
                      <a:pt x="96" y="11"/>
                      <a:pt x="100" y="17"/>
                    </a:cubicBezTo>
                    <a:cubicBezTo>
                      <a:pt x="102" y="21"/>
                      <a:pt x="103" y="25"/>
                      <a:pt x="104" y="29"/>
                    </a:cubicBezTo>
                    <a:cubicBezTo>
                      <a:pt x="104" y="29"/>
                      <a:pt x="104" y="29"/>
                      <a:pt x="104" y="29"/>
                    </a:cubicBezTo>
                    <a:cubicBezTo>
                      <a:pt x="104" y="33"/>
                      <a:pt x="104" y="38"/>
                      <a:pt x="103" y="42"/>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69"/>
              <p:cNvSpPr>
                <a:spLocks/>
              </p:cNvSpPr>
              <p:nvPr/>
            </p:nvSpPr>
            <p:spPr bwMode="auto">
              <a:xfrm>
                <a:off x="1068388" y="6361653"/>
                <a:ext cx="158750" cy="287338"/>
              </a:xfrm>
              <a:custGeom>
                <a:avLst/>
                <a:gdLst>
                  <a:gd name="T0" fmla="*/ 107 w 107"/>
                  <a:gd name="T1" fmla="*/ 164 h 192"/>
                  <a:gd name="T2" fmla="*/ 98 w 107"/>
                  <a:gd name="T3" fmla="*/ 168 h 192"/>
                  <a:gd name="T4" fmla="*/ 97 w 107"/>
                  <a:gd name="T5" fmla="*/ 169 h 192"/>
                  <a:gd name="T6" fmla="*/ 52 w 107"/>
                  <a:gd name="T7" fmla="*/ 192 h 192"/>
                  <a:gd name="T8" fmla="*/ 14 w 107"/>
                  <a:gd name="T9" fmla="*/ 70 h 192"/>
                  <a:gd name="T10" fmla="*/ 5 w 107"/>
                  <a:gd name="T11" fmla="*/ 44 h 192"/>
                  <a:gd name="T12" fmla="*/ 24 w 107"/>
                  <a:gd name="T13" fmla="*/ 6 h 192"/>
                  <a:gd name="T14" fmla="*/ 62 w 107"/>
                  <a:gd name="T15" fmla="*/ 25 h 192"/>
                  <a:gd name="T16" fmla="*/ 71 w 107"/>
                  <a:gd name="T17" fmla="*/ 51 h 192"/>
                  <a:gd name="T18" fmla="*/ 97 w 107"/>
                  <a:gd name="T19" fmla="*/ 129 h 192"/>
                  <a:gd name="T20" fmla="*/ 98 w 107"/>
                  <a:gd name="T21" fmla="*/ 134 h 192"/>
                  <a:gd name="T22" fmla="*/ 107 w 107"/>
                  <a:gd name="T23" fmla="*/ 1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92">
                    <a:moveTo>
                      <a:pt x="107" y="164"/>
                    </a:moveTo>
                    <a:cubicBezTo>
                      <a:pt x="104" y="165"/>
                      <a:pt x="101" y="167"/>
                      <a:pt x="98" y="168"/>
                    </a:cubicBezTo>
                    <a:cubicBezTo>
                      <a:pt x="98" y="169"/>
                      <a:pt x="97" y="169"/>
                      <a:pt x="97" y="169"/>
                    </a:cubicBezTo>
                    <a:cubicBezTo>
                      <a:pt x="82" y="178"/>
                      <a:pt x="67" y="186"/>
                      <a:pt x="52" y="192"/>
                    </a:cubicBezTo>
                    <a:cubicBezTo>
                      <a:pt x="40" y="147"/>
                      <a:pt x="26" y="104"/>
                      <a:pt x="14" y="70"/>
                    </a:cubicBezTo>
                    <a:cubicBezTo>
                      <a:pt x="11" y="61"/>
                      <a:pt x="8" y="52"/>
                      <a:pt x="5" y="44"/>
                    </a:cubicBezTo>
                    <a:cubicBezTo>
                      <a:pt x="0" y="28"/>
                      <a:pt x="8" y="11"/>
                      <a:pt x="24" y="6"/>
                    </a:cubicBezTo>
                    <a:cubicBezTo>
                      <a:pt x="40" y="0"/>
                      <a:pt x="57" y="9"/>
                      <a:pt x="62" y="25"/>
                    </a:cubicBezTo>
                    <a:cubicBezTo>
                      <a:pt x="65" y="32"/>
                      <a:pt x="68" y="41"/>
                      <a:pt x="71" y="51"/>
                    </a:cubicBezTo>
                    <a:cubicBezTo>
                      <a:pt x="79" y="73"/>
                      <a:pt x="88" y="100"/>
                      <a:pt x="97" y="129"/>
                    </a:cubicBezTo>
                    <a:cubicBezTo>
                      <a:pt x="97" y="131"/>
                      <a:pt x="98" y="133"/>
                      <a:pt x="98" y="134"/>
                    </a:cubicBezTo>
                    <a:cubicBezTo>
                      <a:pt x="101" y="144"/>
                      <a:pt x="104" y="154"/>
                      <a:pt x="107" y="164"/>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70"/>
              <p:cNvSpPr>
                <a:spLocks/>
              </p:cNvSpPr>
              <p:nvPr/>
            </p:nvSpPr>
            <p:spPr bwMode="auto">
              <a:xfrm>
                <a:off x="788988" y="6352128"/>
                <a:ext cx="344487" cy="336550"/>
              </a:xfrm>
              <a:custGeom>
                <a:avLst/>
                <a:gdLst>
                  <a:gd name="T0" fmla="*/ 232 w 232"/>
                  <a:gd name="T1" fmla="*/ 132 h 224"/>
                  <a:gd name="T2" fmla="*/ 231 w 232"/>
                  <a:gd name="T3" fmla="*/ 167 h 224"/>
                  <a:gd name="T4" fmla="*/ 230 w 232"/>
                  <a:gd name="T5" fmla="*/ 201 h 224"/>
                  <a:gd name="T6" fmla="*/ 155 w 232"/>
                  <a:gd name="T7" fmla="*/ 221 h 224"/>
                  <a:gd name="T8" fmla="*/ 137 w 232"/>
                  <a:gd name="T9" fmla="*/ 223 h 224"/>
                  <a:gd name="T10" fmla="*/ 105 w 232"/>
                  <a:gd name="T11" fmla="*/ 224 h 224"/>
                  <a:gd name="T12" fmla="*/ 90 w 232"/>
                  <a:gd name="T13" fmla="*/ 224 h 224"/>
                  <a:gd name="T14" fmla="*/ 89 w 232"/>
                  <a:gd name="T15" fmla="*/ 224 h 224"/>
                  <a:gd name="T16" fmla="*/ 73 w 232"/>
                  <a:gd name="T17" fmla="*/ 223 h 224"/>
                  <a:gd name="T18" fmla="*/ 3 w 232"/>
                  <a:gd name="T19" fmla="*/ 209 h 224"/>
                  <a:gd name="T20" fmla="*/ 1 w 232"/>
                  <a:gd name="T21" fmla="*/ 161 h 224"/>
                  <a:gd name="T22" fmla="*/ 1 w 232"/>
                  <a:gd name="T23" fmla="*/ 156 h 224"/>
                  <a:gd name="T24" fmla="*/ 0 w 232"/>
                  <a:gd name="T25" fmla="*/ 132 h 224"/>
                  <a:gd name="T26" fmla="*/ 8 w 232"/>
                  <a:gd name="T27" fmla="*/ 17 h 224"/>
                  <a:gd name="T28" fmla="*/ 8 w 232"/>
                  <a:gd name="T29" fmla="*/ 11 h 224"/>
                  <a:gd name="T30" fmla="*/ 38 w 232"/>
                  <a:gd name="T31" fmla="*/ 5 h 224"/>
                  <a:gd name="T32" fmla="*/ 43 w 232"/>
                  <a:gd name="T33" fmla="*/ 4 h 224"/>
                  <a:gd name="T34" fmla="*/ 73 w 232"/>
                  <a:gd name="T35" fmla="*/ 31 h 224"/>
                  <a:gd name="T36" fmla="*/ 78 w 232"/>
                  <a:gd name="T37" fmla="*/ 36 h 224"/>
                  <a:gd name="T38" fmla="*/ 92 w 232"/>
                  <a:gd name="T39" fmla="*/ 49 h 224"/>
                  <a:gd name="T40" fmla="*/ 93 w 232"/>
                  <a:gd name="T41" fmla="*/ 50 h 224"/>
                  <a:gd name="T42" fmla="*/ 103 w 232"/>
                  <a:gd name="T43" fmla="*/ 58 h 224"/>
                  <a:gd name="T44" fmla="*/ 109 w 232"/>
                  <a:gd name="T45" fmla="*/ 54 h 224"/>
                  <a:gd name="T46" fmla="*/ 109 w 232"/>
                  <a:gd name="T47" fmla="*/ 53 h 224"/>
                  <a:gd name="T48" fmla="*/ 150 w 232"/>
                  <a:gd name="T49" fmla="*/ 22 h 224"/>
                  <a:gd name="T50" fmla="*/ 152 w 232"/>
                  <a:gd name="T51" fmla="*/ 20 h 224"/>
                  <a:gd name="T52" fmla="*/ 154 w 232"/>
                  <a:gd name="T53" fmla="*/ 19 h 224"/>
                  <a:gd name="T54" fmla="*/ 159 w 232"/>
                  <a:gd name="T55" fmla="*/ 15 h 224"/>
                  <a:gd name="T56" fmla="*/ 166 w 232"/>
                  <a:gd name="T57" fmla="*/ 9 h 224"/>
                  <a:gd name="T58" fmla="*/ 178 w 232"/>
                  <a:gd name="T59" fmla="*/ 0 h 224"/>
                  <a:gd name="T60" fmla="*/ 224 w 232"/>
                  <a:gd name="T61" fmla="*/ 9 h 224"/>
                  <a:gd name="T62" fmla="*/ 224 w 232"/>
                  <a:gd name="T63" fmla="*/ 10 h 224"/>
                  <a:gd name="T64" fmla="*/ 232 w 232"/>
                  <a:gd name="T65" fmla="*/ 1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24">
                    <a:moveTo>
                      <a:pt x="232" y="132"/>
                    </a:moveTo>
                    <a:cubicBezTo>
                      <a:pt x="231" y="167"/>
                      <a:pt x="231" y="167"/>
                      <a:pt x="231" y="167"/>
                    </a:cubicBezTo>
                    <a:cubicBezTo>
                      <a:pt x="230" y="201"/>
                      <a:pt x="230" y="201"/>
                      <a:pt x="230" y="201"/>
                    </a:cubicBezTo>
                    <a:cubicBezTo>
                      <a:pt x="206" y="211"/>
                      <a:pt x="181" y="217"/>
                      <a:pt x="155" y="221"/>
                    </a:cubicBezTo>
                    <a:cubicBezTo>
                      <a:pt x="149" y="222"/>
                      <a:pt x="143" y="222"/>
                      <a:pt x="137" y="223"/>
                    </a:cubicBezTo>
                    <a:cubicBezTo>
                      <a:pt x="126" y="224"/>
                      <a:pt x="116" y="224"/>
                      <a:pt x="105" y="224"/>
                    </a:cubicBezTo>
                    <a:cubicBezTo>
                      <a:pt x="100" y="224"/>
                      <a:pt x="95" y="224"/>
                      <a:pt x="90" y="224"/>
                    </a:cubicBezTo>
                    <a:cubicBezTo>
                      <a:pt x="90" y="224"/>
                      <a:pt x="90" y="224"/>
                      <a:pt x="89" y="224"/>
                    </a:cubicBezTo>
                    <a:cubicBezTo>
                      <a:pt x="84" y="224"/>
                      <a:pt x="78" y="223"/>
                      <a:pt x="73" y="223"/>
                    </a:cubicBezTo>
                    <a:cubicBezTo>
                      <a:pt x="49" y="221"/>
                      <a:pt x="25" y="216"/>
                      <a:pt x="3" y="209"/>
                    </a:cubicBezTo>
                    <a:cubicBezTo>
                      <a:pt x="1" y="161"/>
                      <a:pt x="1" y="161"/>
                      <a:pt x="1" y="161"/>
                    </a:cubicBezTo>
                    <a:cubicBezTo>
                      <a:pt x="1" y="156"/>
                      <a:pt x="1" y="156"/>
                      <a:pt x="1" y="156"/>
                    </a:cubicBezTo>
                    <a:cubicBezTo>
                      <a:pt x="0" y="132"/>
                      <a:pt x="0" y="132"/>
                      <a:pt x="0" y="132"/>
                    </a:cubicBezTo>
                    <a:cubicBezTo>
                      <a:pt x="11" y="101"/>
                      <a:pt x="9" y="37"/>
                      <a:pt x="8" y="17"/>
                    </a:cubicBezTo>
                    <a:cubicBezTo>
                      <a:pt x="8" y="13"/>
                      <a:pt x="8" y="11"/>
                      <a:pt x="8" y="11"/>
                    </a:cubicBezTo>
                    <a:cubicBezTo>
                      <a:pt x="38" y="5"/>
                      <a:pt x="38" y="5"/>
                      <a:pt x="38" y="5"/>
                    </a:cubicBezTo>
                    <a:cubicBezTo>
                      <a:pt x="43" y="4"/>
                      <a:pt x="43" y="4"/>
                      <a:pt x="43" y="4"/>
                    </a:cubicBezTo>
                    <a:cubicBezTo>
                      <a:pt x="73" y="31"/>
                      <a:pt x="73" y="31"/>
                      <a:pt x="73" y="31"/>
                    </a:cubicBezTo>
                    <a:cubicBezTo>
                      <a:pt x="78" y="36"/>
                      <a:pt x="78" y="36"/>
                      <a:pt x="78" y="36"/>
                    </a:cubicBezTo>
                    <a:cubicBezTo>
                      <a:pt x="92" y="49"/>
                      <a:pt x="92" y="49"/>
                      <a:pt x="92" y="49"/>
                    </a:cubicBezTo>
                    <a:cubicBezTo>
                      <a:pt x="93" y="50"/>
                      <a:pt x="93" y="50"/>
                      <a:pt x="93" y="50"/>
                    </a:cubicBezTo>
                    <a:cubicBezTo>
                      <a:pt x="103" y="58"/>
                      <a:pt x="103" y="58"/>
                      <a:pt x="103" y="58"/>
                    </a:cubicBezTo>
                    <a:cubicBezTo>
                      <a:pt x="109" y="54"/>
                      <a:pt x="109" y="54"/>
                      <a:pt x="109" y="54"/>
                    </a:cubicBezTo>
                    <a:cubicBezTo>
                      <a:pt x="109" y="53"/>
                      <a:pt x="109" y="53"/>
                      <a:pt x="109" y="53"/>
                    </a:cubicBezTo>
                    <a:cubicBezTo>
                      <a:pt x="150" y="22"/>
                      <a:pt x="150" y="22"/>
                      <a:pt x="150" y="22"/>
                    </a:cubicBezTo>
                    <a:cubicBezTo>
                      <a:pt x="152" y="20"/>
                      <a:pt x="152" y="20"/>
                      <a:pt x="152" y="20"/>
                    </a:cubicBezTo>
                    <a:cubicBezTo>
                      <a:pt x="154" y="19"/>
                      <a:pt x="154" y="19"/>
                      <a:pt x="154" y="19"/>
                    </a:cubicBezTo>
                    <a:cubicBezTo>
                      <a:pt x="159" y="15"/>
                      <a:pt x="159" y="15"/>
                      <a:pt x="159" y="15"/>
                    </a:cubicBezTo>
                    <a:cubicBezTo>
                      <a:pt x="166" y="9"/>
                      <a:pt x="166" y="9"/>
                      <a:pt x="166" y="9"/>
                    </a:cubicBezTo>
                    <a:cubicBezTo>
                      <a:pt x="178" y="0"/>
                      <a:pt x="178" y="0"/>
                      <a:pt x="178" y="0"/>
                    </a:cubicBezTo>
                    <a:cubicBezTo>
                      <a:pt x="224" y="9"/>
                      <a:pt x="224" y="9"/>
                      <a:pt x="224" y="9"/>
                    </a:cubicBezTo>
                    <a:cubicBezTo>
                      <a:pt x="224" y="9"/>
                      <a:pt x="224" y="9"/>
                      <a:pt x="224" y="10"/>
                    </a:cubicBezTo>
                    <a:cubicBezTo>
                      <a:pt x="223" y="21"/>
                      <a:pt x="220" y="98"/>
                      <a:pt x="232" y="132"/>
                    </a:cubicBezTo>
                    <a:close/>
                  </a:path>
                </a:pathLst>
              </a:custGeom>
              <a:solidFill>
                <a:srgbClr val="5C2D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71"/>
              <p:cNvSpPr>
                <a:spLocks/>
              </p:cNvSpPr>
              <p:nvPr/>
            </p:nvSpPr>
            <p:spPr bwMode="auto">
              <a:xfrm>
                <a:off x="842963" y="6345778"/>
                <a:ext cx="238125" cy="123825"/>
              </a:xfrm>
              <a:custGeom>
                <a:avLst/>
                <a:gdLst>
                  <a:gd name="T0" fmla="*/ 130 w 160"/>
                  <a:gd name="T1" fmla="*/ 15 h 83"/>
                  <a:gd name="T2" fmla="*/ 116 w 160"/>
                  <a:gd name="T3" fmla="*/ 3 h 83"/>
                  <a:gd name="T4" fmla="*/ 99 w 160"/>
                  <a:gd name="T5" fmla="*/ 0 h 83"/>
                  <a:gd name="T6" fmla="*/ 94 w 160"/>
                  <a:gd name="T7" fmla="*/ 10 h 83"/>
                  <a:gd name="T8" fmla="*/ 90 w 160"/>
                  <a:gd name="T9" fmla="*/ 12 h 83"/>
                  <a:gd name="T10" fmla="*/ 87 w 160"/>
                  <a:gd name="T11" fmla="*/ 8 h 83"/>
                  <a:gd name="T12" fmla="*/ 81 w 160"/>
                  <a:gd name="T13" fmla="*/ 11 h 83"/>
                  <a:gd name="T14" fmla="*/ 55 w 160"/>
                  <a:gd name="T15" fmla="*/ 13 h 83"/>
                  <a:gd name="T16" fmla="*/ 0 w 160"/>
                  <a:gd name="T17" fmla="*/ 22 h 83"/>
                  <a:gd name="T18" fmla="*/ 81 w 160"/>
                  <a:gd name="T19" fmla="*/ 80 h 83"/>
                  <a:gd name="T20" fmla="*/ 160 w 160"/>
                  <a:gd name="T21" fmla="*/ 19 h 83"/>
                  <a:gd name="T22" fmla="*/ 130 w 160"/>
                  <a:gd name="T23"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83">
                    <a:moveTo>
                      <a:pt x="130" y="15"/>
                    </a:moveTo>
                    <a:cubicBezTo>
                      <a:pt x="124" y="13"/>
                      <a:pt x="119" y="9"/>
                      <a:pt x="116" y="3"/>
                    </a:cubicBezTo>
                    <a:cubicBezTo>
                      <a:pt x="111" y="2"/>
                      <a:pt x="105" y="1"/>
                      <a:pt x="99" y="0"/>
                    </a:cubicBezTo>
                    <a:cubicBezTo>
                      <a:pt x="96" y="0"/>
                      <a:pt x="97" y="11"/>
                      <a:pt x="94" y="10"/>
                    </a:cubicBezTo>
                    <a:cubicBezTo>
                      <a:pt x="92" y="10"/>
                      <a:pt x="92" y="12"/>
                      <a:pt x="90" y="12"/>
                    </a:cubicBezTo>
                    <a:cubicBezTo>
                      <a:pt x="89" y="12"/>
                      <a:pt x="88" y="8"/>
                      <a:pt x="87" y="8"/>
                    </a:cubicBezTo>
                    <a:cubicBezTo>
                      <a:pt x="83" y="8"/>
                      <a:pt x="85" y="10"/>
                      <a:pt x="81" y="11"/>
                    </a:cubicBezTo>
                    <a:cubicBezTo>
                      <a:pt x="78" y="17"/>
                      <a:pt x="62" y="11"/>
                      <a:pt x="55" y="13"/>
                    </a:cubicBezTo>
                    <a:cubicBezTo>
                      <a:pt x="37" y="16"/>
                      <a:pt x="18" y="18"/>
                      <a:pt x="0" y="22"/>
                    </a:cubicBezTo>
                    <a:cubicBezTo>
                      <a:pt x="16" y="54"/>
                      <a:pt x="45" y="83"/>
                      <a:pt x="81" y="80"/>
                    </a:cubicBezTo>
                    <a:cubicBezTo>
                      <a:pt x="116" y="78"/>
                      <a:pt x="148" y="50"/>
                      <a:pt x="160" y="19"/>
                    </a:cubicBezTo>
                    <a:cubicBezTo>
                      <a:pt x="150" y="18"/>
                      <a:pt x="140" y="17"/>
                      <a:pt x="130" y="15"/>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2"/>
              <p:cNvSpPr>
                <a:spLocks/>
              </p:cNvSpPr>
              <p:nvPr/>
            </p:nvSpPr>
            <p:spPr bwMode="auto">
              <a:xfrm>
                <a:off x="838200" y="6344190"/>
                <a:ext cx="247650" cy="49213"/>
              </a:xfrm>
              <a:custGeom>
                <a:avLst/>
                <a:gdLst>
                  <a:gd name="T0" fmla="*/ 44 w 156"/>
                  <a:gd name="T1" fmla="*/ 7 h 31"/>
                  <a:gd name="T2" fmla="*/ 97 w 156"/>
                  <a:gd name="T3" fmla="*/ 18 h 31"/>
                  <a:gd name="T4" fmla="*/ 108 w 156"/>
                  <a:gd name="T5" fmla="*/ 0 h 31"/>
                  <a:gd name="T6" fmla="*/ 156 w 156"/>
                  <a:gd name="T7" fmla="*/ 10 h 31"/>
                  <a:gd name="T8" fmla="*/ 153 w 156"/>
                  <a:gd name="T9" fmla="*/ 19 h 31"/>
                  <a:gd name="T10" fmla="*/ 135 w 156"/>
                  <a:gd name="T11" fmla="*/ 31 h 31"/>
                  <a:gd name="T12" fmla="*/ 52 w 156"/>
                  <a:gd name="T13" fmla="*/ 31 h 31"/>
                  <a:gd name="T14" fmla="*/ 3 w 156"/>
                  <a:gd name="T15" fmla="*/ 21 h 31"/>
                  <a:gd name="T16" fmla="*/ 0 w 156"/>
                  <a:gd name="T17" fmla="*/ 11 h 31"/>
                  <a:gd name="T18" fmla="*/ 43 w 156"/>
                  <a:gd name="T19" fmla="*/ 2 h 31"/>
                  <a:gd name="T20" fmla="*/ 44 w 156"/>
                  <a:gd name="T2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31">
                    <a:moveTo>
                      <a:pt x="44" y="7"/>
                    </a:moveTo>
                    <a:lnTo>
                      <a:pt x="97" y="18"/>
                    </a:lnTo>
                    <a:lnTo>
                      <a:pt x="108" y="0"/>
                    </a:lnTo>
                    <a:lnTo>
                      <a:pt x="156" y="10"/>
                    </a:lnTo>
                    <a:lnTo>
                      <a:pt x="153" y="19"/>
                    </a:lnTo>
                    <a:lnTo>
                      <a:pt x="135" y="31"/>
                    </a:lnTo>
                    <a:lnTo>
                      <a:pt x="52" y="31"/>
                    </a:lnTo>
                    <a:lnTo>
                      <a:pt x="3" y="21"/>
                    </a:lnTo>
                    <a:lnTo>
                      <a:pt x="0" y="11"/>
                    </a:lnTo>
                    <a:lnTo>
                      <a:pt x="43" y="2"/>
                    </a:lnTo>
                    <a:lnTo>
                      <a:pt x="44" y="7"/>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3"/>
              <p:cNvSpPr>
                <a:spLocks/>
              </p:cNvSpPr>
              <p:nvPr/>
            </p:nvSpPr>
            <p:spPr bwMode="auto">
              <a:xfrm>
                <a:off x="847725" y="6252115"/>
                <a:ext cx="227012" cy="142875"/>
              </a:xfrm>
              <a:custGeom>
                <a:avLst/>
                <a:gdLst>
                  <a:gd name="T0" fmla="*/ 115 w 153"/>
                  <a:gd name="T1" fmla="*/ 0 h 95"/>
                  <a:gd name="T2" fmla="*/ 118 w 153"/>
                  <a:gd name="T3" fmla="*/ 56 h 95"/>
                  <a:gd name="T4" fmla="*/ 153 w 153"/>
                  <a:gd name="T5" fmla="*/ 73 h 95"/>
                  <a:gd name="T6" fmla="*/ 77 w 153"/>
                  <a:gd name="T7" fmla="*/ 95 h 95"/>
                  <a:gd name="T8" fmla="*/ 0 w 153"/>
                  <a:gd name="T9" fmla="*/ 74 h 95"/>
                  <a:gd name="T10" fmla="*/ 35 w 153"/>
                  <a:gd name="T11" fmla="*/ 57 h 95"/>
                  <a:gd name="T12" fmla="*/ 38 w 153"/>
                  <a:gd name="T13" fmla="*/ 0 h 95"/>
                  <a:gd name="T14" fmla="*/ 115 w 153"/>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95">
                    <a:moveTo>
                      <a:pt x="115" y="0"/>
                    </a:moveTo>
                    <a:cubicBezTo>
                      <a:pt x="118" y="56"/>
                      <a:pt x="118" y="56"/>
                      <a:pt x="118" y="56"/>
                    </a:cubicBezTo>
                    <a:cubicBezTo>
                      <a:pt x="153" y="73"/>
                      <a:pt x="153" y="73"/>
                      <a:pt x="153" y="73"/>
                    </a:cubicBezTo>
                    <a:cubicBezTo>
                      <a:pt x="144" y="78"/>
                      <a:pt x="100" y="95"/>
                      <a:pt x="77" y="95"/>
                    </a:cubicBezTo>
                    <a:cubicBezTo>
                      <a:pt x="55" y="95"/>
                      <a:pt x="10" y="80"/>
                      <a:pt x="0" y="74"/>
                    </a:cubicBezTo>
                    <a:cubicBezTo>
                      <a:pt x="35" y="57"/>
                      <a:pt x="35" y="57"/>
                      <a:pt x="35" y="57"/>
                    </a:cubicBezTo>
                    <a:cubicBezTo>
                      <a:pt x="38" y="0"/>
                      <a:pt x="38" y="0"/>
                      <a:pt x="38" y="0"/>
                    </a:cubicBezTo>
                    <a:lnTo>
                      <a:pt x="115" y="0"/>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4"/>
              <p:cNvSpPr>
                <a:spLocks/>
              </p:cNvSpPr>
              <p:nvPr/>
            </p:nvSpPr>
            <p:spPr bwMode="auto">
              <a:xfrm>
                <a:off x="912813" y="6247353"/>
                <a:ext cx="146050" cy="93663"/>
              </a:xfrm>
              <a:custGeom>
                <a:avLst/>
                <a:gdLst>
                  <a:gd name="T0" fmla="*/ 0 w 98"/>
                  <a:gd name="T1" fmla="*/ 36 h 62"/>
                  <a:gd name="T2" fmla="*/ 39 w 98"/>
                  <a:gd name="T3" fmla="*/ 53 h 62"/>
                  <a:gd name="T4" fmla="*/ 97 w 98"/>
                  <a:gd name="T5" fmla="*/ 5 h 62"/>
                  <a:gd name="T6" fmla="*/ 97 w 98"/>
                  <a:gd name="T7" fmla="*/ 0 h 62"/>
                  <a:gd name="T8" fmla="*/ 97 w 98"/>
                  <a:gd name="T9" fmla="*/ 8 h 62"/>
                  <a:gd name="T10" fmla="*/ 39 w 98"/>
                  <a:gd name="T11" fmla="*/ 61 h 62"/>
                  <a:gd name="T12" fmla="*/ 0 w 98"/>
                  <a:gd name="T13" fmla="*/ 44 h 62"/>
                  <a:gd name="T14" fmla="*/ 0 w 98"/>
                  <a:gd name="T15" fmla="*/ 3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62">
                    <a:moveTo>
                      <a:pt x="0" y="36"/>
                    </a:moveTo>
                    <a:cubicBezTo>
                      <a:pt x="13" y="47"/>
                      <a:pt x="29" y="54"/>
                      <a:pt x="39" y="53"/>
                    </a:cubicBezTo>
                    <a:cubicBezTo>
                      <a:pt x="56" y="53"/>
                      <a:pt x="92" y="28"/>
                      <a:pt x="97" y="5"/>
                    </a:cubicBezTo>
                    <a:cubicBezTo>
                      <a:pt x="97" y="0"/>
                      <a:pt x="97" y="0"/>
                      <a:pt x="97" y="0"/>
                    </a:cubicBezTo>
                    <a:cubicBezTo>
                      <a:pt x="97" y="8"/>
                      <a:pt x="97" y="8"/>
                      <a:pt x="97" y="8"/>
                    </a:cubicBezTo>
                    <a:cubicBezTo>
                      <a:pt x="98" y="32"/>
                      <a:pt x="57" y="61"/>
                      <a:pt x="39" y="61"/>
                    </a:cubicBezTo>
                    <a:cubicBezTo>
                      <a:pt x="29" y="62"/>
                      <a:pt x="14" y="55"/>
                      <a:pt x="0" y="44"/>
                    </a:cubicBezTo>
                    <a:lnTo>
                      <a:pt x="0" y="36"/>
                    </a:lnTo>
                    <a:close/>
                  </a:path>
                </a:pathLst>
              </a:custGeom>
              <a:solidFill>
                <a:srgbClr val="BA8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5"/>
              <p:cNvSpPr>
                <a:spLocks/>
              </p:cNvSpPr>
              <p:nvPr/>
            </p:nvSpPr>
            <p:spPr bwMode="auto">
              <a:xfrm>
                <a:off x="873125" y="6210840"/>
                <a:ext cx="50800" cy="139700"/>
              </a:xfrm>
              <a:custGeom>
                <a:avLst/>
                <a:gdLst>
                  <a:gd name="T0" fmla="*/ 13 w 34"/>
                  <a:gd name="T1" fmla="*/ 0 h 93"/>
                  <a:gd name="T2" fmla="*/ 21 w 34"/>
                  <a:gd name="T3" fmla="*/ 0 h 93"/>
                  <a:gd name="T4" fmla="*/ 34 w 34"/>
                  <a:gd name="T5" fmla="*/ 13 h 93"/>
                  <a:gd name="T6" fmla="*/ 34 w 34"/>
                  <a:gd name="T7" fmla="*/ 80 h 93"/>
                  <a:gd name="T8" fmla="*/ 21 w 34"/>
                  <a:gd name="T9" fmla="*/ 93 h 93"/>
                  <a:gd name="T10" fmla="*/ 13 w 34"/>
                  <a:gd name="T11" fmla="*/ 93 h 93"/>
                  <a:gd name="T12" fmla="*/ 0 w 34"/>
                  <a:gd name="T13" fmla="*/ 80 h 93"/>
                  <a:gd name="T14" fmla="*/ 0 w 34"/>
                  <a:gd name="T15" fmla="*/ 13 h 93"/>
                  <a:gd name="T16" fmla="*/ 13 w 34"/>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3">
                    <a:moveTo>
                      <a:pt x="13" y="0"/>
                    </a:moveTo>
                    <a:cubicBezTo>
                      <a:pt x="21" y="0"/>
                      <a:pt x="21" y="0"/>
                      <a:pt x="21" y="0"/>
                    </a:cubicBezTo>
                    <a:cubicBezTo>
                      <a:pt x="28" y="0"/>
                      <a:pt x="34" y="6"/>
                      <a:pt x="34" y="13"/>
                    </a:cubicBezTo>
                    <a:cubicBezTo>
                      <a:pt x="34" y="80"/>
                      <a:pt x="34" y="80"/>
                      <a:pt x="34" y="80"/>
                    </a:cubicBezTo>
                    <a:cubicBezTo>
                      <a:pt x="34" y="88"/>
                      <a:pt x="28" y="93"/>
                      <a:pt x="21" y="93"/>
                    </a:cubicBezTo>
                    <a:cubicBezTo>
                      <a:pt x="13" y="93"/>
                      <a:pt x="13" y="93"/>
                      <a:pt x="13" y="93"/>
                    </a:cubicBezTo>
                    <a:cubicBezTo>
                      <a:pt x="5" y="93"/>
                      <a:pt x="0" y="88"/>
                      <a:pt x="0" y="80"/>
                    </a:cubicBezTo>
                    <a:cubicBezTo>
                      <a:pt x="0" y="13"/>
                      <a:pt x="0" y="13"/>
                      <a:pt x="0" y="13"/>
                    </a:cubicBezTo>
                    <a:cubicBezTo>
                      <a:pt x="0" y="6"/>
                      <a:pt x="5" y="0"/>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76"/>
              <p:cNvSpPr>
                <a:spLocks/>
              </p:cNvSpPr>
              <p:nvPr/>
            </p:nvSpPr>
            <p:spPr bwMode="auto">
              <a:xfrm>
                <a:off x="1006475" y="6025103"/>
                <a:ext cx="119062" cy="339725"/>
              </a:xfrm>
              <a:custGeom>
                <a:avLst/>
                <a:gdLst>
                  <a:gd name="T0" fmla="*/ 7 w 80"/>
                  <a:gd name="T1" fmla="*/ 0 h 226"/>
                  <a:gd name="T2" fmla="*/ 80 w 80"/>
                  <a:gd name="T3" fmla="*/ 187 h 226"/>
                  <a:gd name="T4" fmla="*/ 0 w 80"/>
                  <a:gd name="T5" fmla="*/ 207 h 226"/>
                  <a:gd name="T6" fmla="*/ 0 w 80"/>
                  <a:gd name="T7" fmla="*/ 23 h 226"/>
                  <a:gd name="T8" fmla="*/ 7 w 80"/>
                  <a:gd name="T9" fmla="*/ 0 h 226"/>
                </a:gdLst>
                <a:ahLst/>
                <a:cxnLst>
                  <a:cxn ang="0">
                    <a:pos x="T0" y="T1"/>
                  </a:cxn>
                  <a:cxn ang="0">
                    <a:pos x="T2" y="T3"/>
                  </a:cxn>
                  <a:cxn ang="0">
                    <a:pos x="T4" y="T5"/>
                  </a:cxn>
                  <a:cxn ang="0">
                    <a:pos x="T6" y="T7"/>
                  </a:cxn>
                  <a:cxn ang="0">
                    <a:pos x="T8" y="T9"/>
                  </a:cxn>
                </a:cxnLst>
                <a:rect l="0" t="0" r="r" b="b"/>
                <a:pathLst>
                  <a:path w="80" h="226">
                    <a:moveTo>
                      <a:pt x="7" y="0"/>
                    </a:moveTo>
                    <a:cubicBezTo>
                      <a:pt x="40" y="14"/>
                      <a:pt x="79" y="100"/>
                      <a:pt x="80" y="187"/>
                    </a:cubicBezTo>
                    <a:cubicBezTo>
                      <a:pt x="80" y="226"/>
                      <a:pt x="0" y="207"/>
                      <a:pt x="0" y="207"/>
                    </a:cubicBezTo>
                    <a:cubicBezTo>
                      <a:pt x="0" y="23"/>
                      <a:pt x="0" y="23"/>
                      <a:pt x="0" y="23"/>
                    </a:cubicBez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77"/>
              <p:cNvSpPr>
                <a:spLocks/>
              </p:cNvSpPr>
              <p:nvPr/>
            </p:nvSpPr>
            <p:spPr bwMode="auto">
              <a:xfrm>
                <a:off x="885825" y="6037803"/>
                <a:ext cx="163512" cy="293688"/>
              </a:xfrm>
              <a:custGeom>
                <a:avLst/>
                <a:gdLst>
                  <a:gd name="T0" fmla="*/ 55 w 110"/>
                  <a:gd name="T1" fmla="*/ 196 h 196"/>
                  <a:gd name="T2" fmla="*/ 110 w 110"/>
                  <a:gd name="T3" fmla="*/ 146 h 196"/>
                  <a:gd name="T4" fmla="*/ 110 w 110"/>
                  <a:gd name="T5" fmla="*/ 73 h 196"/>
                  <a:gd name="T6" fmla="*/ 0 w 110"/>
                  <a:gd name="T7" fmla="*/ 73 h 196"/>
                  <a:gd name="T8" fmla="*/ 0 w 110"/>
                  <a:gd name="T9" fmla="*/ 146 h 196"/>
                  <a:gd name="T10" fmla="*/ 55 w 110"/>
                  <a:gd name="T11" fmla="*/ 196 h 196"/>
                </a:gdLst>
                <a:ahLst/>
                <a:cxnLst>
                  <a:cxn ang="0">
                    <a:pos x="T0" y="T1"/>
                  </a:cxn>
                  <a:cxn ang="0">
                    <a:pos x="T2" y="T3"/>
                  </a:cxn>
                  <a:cxn ang="0">
                    <a:pos x="T4" y="T5"/>
                  </a:cxn>
                  <a:cxn ang="0">
                    <a:pos x="T6" y="T7"/>
                  </a:cxn>
                  <a:cxn ang="0">
                    <a:pos x="T8" y="T9"/>
                  </a:cxn>
                  <a:cxn ang="0">
                    <a:pos x="T10" y="T11"/>
                  </a:cxn>
                </a:cxnLst>
                <a:rect l="0" t="0" r="r" b="b"/>
                <a:pathLst>
                  <a:path w="110" h="196">
                    <a:moveTo>
                      <a:pt x="55" y="196"/>
                    </a:moveTo>
                    <a:cubicBezTo>
                      <a:pt x="72" y="196"/>
                      <a:pt x="110" y="169"/>
                      <a:pt x="110" y="146"/>
                    </a:cubicBezTo>
                    <a:cubicBezTo>
                      <a:pt x="110" y="73"/>
                      <a:pt x="110" y="73"/>
                      <a:pt x="110" y="73"/>
                    </a:cubicBezTo>
                    <a:cubicBezTo>
                      <a:pt x="110" y="0"/>
                      <a:pt x="0" y="0"/>
                      <a:pt x="0" y="73"/>
                    </a:cubicBezTo>
                    <a:cubicBezTo>
                      <a:pt x="0" y="146"/>
                      <a:pt x="0" y="146"/>
                      <a:pt x="0" y="146"/>
                    </a:cubicBezTo>
                    <a:cubicBezTo>
                      <a:pt x="0" y="169"/>
                      <a:pt x="38" y="196"/>
                      <a:pt x="55" y="196"/>
                    </a:cubicBez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78"/>
              <p:cNvSpPr>
                <a:spLocks/>
              </p:cNvSpPr>
              <p:nvPr/>
            </p:nvSpPr>
            <p:spPr bwMode="auto">
              <a:xfrm>
                <a:off x="863600" y="6056853"/>
                <a:ext cx="128587" cy="117475"/>
              </a:xfrm>
              <a:custGeom>
                <a:avLst/>
                <a:gdLst>
                  <a:gd name="T0" fmla="*/ 86 w 86"/>
                  <a:gd name="T1" fmla="*/ 6 h 78"/>
                  <a:gd name="T2" fmla="*/ 13 w 86"/>
                  <a:gd name="T3" fmla="*/ 78 h 78"/>
                  <a:gd name="T4" fmla="*/ 0 w 86"/>
                  <a:gd name="T5" fmla="*/ 30 h 78"/>
                  <a:gd name="T6" fmla="*/ 15 w 86"/>
                  <a:gd name="T7" fmla="*/ 5 h 78"/>
                  <a:gd name="T8" fmla="*/ 65 w 86"/>
                  <a:gd name="T9" fmla="*/ 0 h 78"/>
                  <a:gd name="T10" fmla="*/ 86 w 86"/>
                  <a:gd name="T11" fmla="*/ 6 h 78"/>
                </a:gdLst>
                <a:ahLst/>
                <a:cxnLst>
                  <a:cxn ang="0">
                    <a:pos x="T0" y="T1"/>
                  </a:cxn>
                  <a:cxn ang="0">
                    <a:pos x="T2" y="T3"/>
                  </a:cxn>
                  <a:cxn ang="0">
                    <a:pos x="T4" y="T5"/>
                  </a:cxn>
                  <a:cxn ang="0">
                    <a:pos x="T6" y="T7"/>
                  </a:cxn>
                  <a:cxn ang="0">
                    <a:pos x="T8" y="T9"/>
                  </a:cxn>
                  <a:cxn ang="0">
                    <a:pos x="T10" y="T11"/>
                  </a:cxn>
                </a:cxnLst>
                <a:rect l="0" t="0" r="r" b="b"/>
                <a:pathLst>
                  <a:path w="86" h="78">
                    <a:moveTo>
                      <a:pt x="86" y="6"/>
                    </a:moveTo>
                    <a:cubicBezTo>
                      <a:pt x="86" y="6"/>
                      <a:pt x="48" y="63"/>
                      <a:pt x="13" y="78"/>
                    </a:cubicBezTo>
                    <a:cubicBezTo>
                      <a:pt x="0" y="30"/>
                      <a:pt x="0" y="30"/>
                      <a:pt x="0" y="30"/>
                    </a:cubicBezTo>
                    <a:cubicBezTo>
                      <a:pt x="15" y="5"/>
                      <a:pt x="15" y="5"/>
                      <a:pt x="15" y="5"/>
                    </a:cubicBezTo>
                    <a:cubicBezTo>
                      <a:pt x="65" y="0"/>
                      <a:pt x="65" y="0"/>
                      <a:pt x="65" y="0"/>
                    </a:cubicBezTo>
                    <a:lnTo>
                      <a:pt x="86" y="6"/>
                    </a:lnTo>
                    <a:close/>
                  </a:path>
                </a:pathLst>
              </a:custGeom>
              <a:solidFill>
                <a:srgbClr val="3A2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79"/>
              <p:cNvSpPr>
                <a:spLocks/>
              </p:cNvSpPr>
              <p:nvPr/>
            </p:nvSpPr>
            <p:spPr bwMode="auto">
              <a:xfrm>
                <a:off x="1004888" y="6171153"/>
                <a:ext cx="14287" cy="11113"/>
              </a:xfrm>
              <a:custGeom>
                <a:avLst/>
                <a:gdLst>
                  <a:gd name="T0" fmla="*/ 3 w 9"/>
                  <a:gd name="T1" fmla="*/ 8 h 8"/>
                  <a:gd name="T2" fmla="*/ 1 w 9"/>
                  <a:gd name="T3" fmla="*/ 3 h 8"/>
                  <a:gd name="T4" fmla="*/ 6 w 9"/>
                  <a:gd name="T5" fmla="*/ 0 h 8"/>
                  <a:gd name="T6" fmla="*/ 8 w 9"/>
                  <a:gd name="T7" fmla="*/ 5 h 8"/>
                  <a:gd name="T8" fmla="*/ 3 w 9"/>
                  <a:gd name="T9" fmla="*/ 8 h 8"/>
                </a:gdLst>
                <a:ahLst/>
                <a:cxnLst>
                  <a:cxn ang="0">
                    <a:pos x="T0" y="T1"/>
                  </a:cxn>
                  <a:cxn ang="0">
                    <a:pos x="T2" y="T3"/>
                  </a:cxn>
                  <a:cxn ang="0">
                    <a:pos x="T4" y="T5"/>
                  </a:cxn>
                  <a:cxn ang="0">
                    <a:pos x="T6" y="T7"/>
                  </a:cxn>
                  <a:cxn ang="0">
                    <a:pos x="T8" y="T9"/>
                  </a:cxn>
                </a:cxnLst>
                <a:rect l="0" t="0" r="r" b="b"/>
                <a:pathLst>
                  <a:path w="9" h="8">
                    <a:moveTo>
                      <a:pt x="3" y="8"/>
                    </a:moveTo>
                    <a:cubicBezTo>
                      <a:pt x="1" y="7"/>
                      <a:pt x="0" y="5"/>
                      <a:pt x="1" y="3"/>
                    </a:cubicBezTo>
                    <a:cubicBezTo>
                      <a:pt x="2" y="1"/>
                      <a:pt x="4" y="0"/>
                      <a:pt x="6" y="0"/>
                    </a:cubicBezTo>
                    <a:cubicBezTo>
                      <a:pt x="8" y="1"/>
                      <a:pt x="9" y="3"/>
                      <a:pt x="8" y="5"/>
                    </a:cubicBezTo>
                    <a:cubicBezTo>
                      <a:pt x="8" y="7"/>
                      <a:pt x="5"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0"/>
              <p:cNvSpPr>
                <a:spLocks/>
              </p:cNvSpPr>
              <p:nvPr/>
            </p:nvSpPr>
            <p:spPr bwMode="auto">
              <a:xfrm>
                <a:off x="917575" y="6169565"/>
                <a:ext cx="12700" cy="12700"/>
              </a:xfrm>
              <a:custGeom>
                <a:avLst/>
                <a:gdLst>
                  <a:gd name="T0" fmla="*/ 3 w 9"/>
                  <a:gd name="T1" fmla="*/ 8 h 9"/>
                  <a:gd name="T2" fmla="*/ 1 w 9"/>
                  <a:gd name="T3" fmla="*/ 3 h 9"/>
                  <a:gd name="T4" fmla="*/ 6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7"/>
                      <a:pt x="0" y="5"/>
                      <a:pt x="1" y="3"/>
                    </a:cubicBezTo>
                    <a:cubicBezTo>
                      <a:pt x="2" y="1"/>
                      <a:pt x="4" y="0"/>
                      <a:pt x="6" y="1"/>
                    </a:cubicBezTo>
                    <a:cubicBezTo>
                      <a:pt x="8" y="2"/>
                      <a:pt x="9" y="4"/>
                      <a:pt x="8" y="6"/>
                    </a:cubicBezTo>
                    <a:cubicBezTo>
                      <a:pt x="7" y="8"/>
                      <a:pt x="5" y="9"/>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1"/>
              <p:cNvSpPr>
                <a:spLocks/>
              </p:cNvSpPr>
              <p:nvPr/>
            </p:nvSpPr>
            <p:spPr bwMode="auto">
              <a:xfrm>
                <a:off x="793750" y="5993353"/>
                <a:ext cx="284162" cy="363538"/>
              </a:xfrm>
              <a:custGeom>
                <a:avLst/>
                <a:gdLst>
                  <a:gd name="T0" fmla="*/ 151 w 192"/>
                  <a:gd name="T1" fmla="*/ 21 h 242"/>
                  <a:gd name="T2" fmla="*/ 49 w 192"/>
                  <a:gd name="T3" fmla="*/ 48 h 242"/>
                  <a:gd name="T4" fmla="*/ 14 w 192"/>
                  <a:gd name="T5" fmla="*/ 228 h 242"/>
                  <a:gd name="T6" fmla="*/ 80 w 192"/>
                  <a:gd name="T7" fmla="*/ 238 h 242"/>
                  <a:gd name="T8" fmla="*/ 58 w 192"/>
                  <a:gd name="T9" fmla="*/ 124 h 242"/>
                  <a:gd name="T10" fmla="*/ 92 w 192"/>
                  <a:gd name="T11" fmla="*/ 74 h 242"/>
                  <a:gd name="T12" fmla="*/ 130 w 192"/>
                  <a:gd name="T13" fmla="*/ 51 h 242"/>
                  <a:gd name="T14" fmla="*/ 177 w 192"/>
                  <a:gd name="T15" fmla="*/ 96 h 242"/>
                  <a:gd name="T16" fmla="*/ 192 w 192"/>
                  <a:gd name="T17" fmla="*/ 96 h 242"/>
                  <a:gd name="T18" fmla="*/ 151 w 192"/>
                  <a:gd name="T19" fmla="*/ 2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42">
                    <a:moveTo>
                      <a:pt x="151" y="21"/>
                    </a:moveTo>
                    <a:cubicBezTo>
                      <a:pt x="122" y="7"/>
                      <a:pt x="78" y="0"/>
                      <a:pt x="49" y="48"/>
                    </a:cubicBezTo>
                    <a:cubicBezTo>
                      <a:pt x="20" y="96"/>
                      <a:pt x="0" y="214"/>
                      <a:pt x="14" y="228"/>
                    </a:cubicBezTo>
                    <a:cubicBezTo>
                      <a:pt x="28" y="242"/>
                      <a:pt x="80" y="238"/>
                      <a:pt x="80" y="238"/>
                    </a:cubicBezTo>
                    <a:cubicBezTo>
                      <a:pt x="58" y="124"/>
                      <a:pt x="58" y="124"/>
                      <a:pt x="58" y="124"/>
                    </a:cubicBezTo>
                    <a:cubicBezTo>
                      <a:pt x="92" y="74"/>
                      <a:pt x="92" y="74"/>
                      <a:pt x="92" y="74"/>
                    </a:cubicBezTo>
                    <a:cubicBezTo>
                      <a:pt x="130" y="51"/>
                      <a:pt x="130" y="51"/>
                      <a:pt x="130" y="51"/>
                    </a:cubicBezTo>
                    <a:cubicBezTo>
                      <a:pt x="135" y="52"/>
                      <a:pt x="177" y="65"/>
                      <a:pt x="177" y="96"/>
                    </a:cubicBezTo>
                    <a:cubicBezTo>
                      <a:pt x="192" y="96"/>
                      <a:pt x="192" y="96"/>
                      <a:pt x="192" y="96"/>
                    </a:cubicBezTo>
                    <a:lnTo>
                      <a:pt x="15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2"/>
              <p:cNvSpPr>
                <a:spLocks/>
              </p:cNvSpPr>
              <p:nvPr/>
            </p:nvSpPr>
            <p:spPr bwMode="auto">
              <a:xfrm>
                <a:off x="857250" y="6055265"/>
                <a:ext cx="139700" cy="119063"/>
              </a:xfrm>
              <a:custGeom>
                <a:avLst/>
                <a:gdLst>
                  <a:gd name="T0" fmla="*/ 94 w 94"/>
                  <a:gd name="T1" fmla="*/ 2 h 79"/>
                  <a:gd name="T2" fmla="*/ 15 w 94"/>
                  <a:gd name="T3" fmla="*/ 79 h 79"/>
                  <a:gd name="T4" fmla="*/ 0 w 94"/>
                  <a:gd name="T5" fmla="*/ 27 h 79"/>
                  <a:gd name="T6" fmla="*/ 16 w 94"/>
                  <a:gd name="T7" fmla="*/ 0 h 79"/>
                  <a:gd name="T8" fmla="*/ 71 w 94"/>
                  <a:gd name="T9" fmla="*/ 3 h 79"/>
                  <a:gd name="T10" fmla="*/ 94 w 94"/>
                  <a:gd name="T11" fmla="*/ 2 h 79"/>
                </a:gdLst>
                <a:ahLst/>
                <a:cxnLst>
                  <a:cxn ang="0">
                    <a:pos x="T0" y="T1"/>
                  </a:cxn>
                  <a:cxn ang="0">
                    <a:pos x="T2" y="T3"/>
                  </a:cxn>
                  <a:cxn ang="0">
                    <a:pos x="T4" y="T5"/>
                  </a:cxn>
                  <a:cxn ang="0">
                    <a:pos x="T6" y="T7"/>
                  </a:cxn>
                  <a:cxn ang="0">
                    <a:pos x="T8" y="T9"/>
                  </a:cxn>
                  <a:cxn ang="0">
                    <a:pos x="T10" y="T11"/>
                  </a:cxn>
                </a:cxnLst>
                <a:rect l="0" t="0" r="r" b="b"/>
                <a:pathLst>
                  <a:path w="94" h="79">
                    <a:moveTo>
                      <a:pt x="94" y="2"/>
                    </a:moveTo>
                    <a:cubicBezTo>
                      <a:pt x="94" y="2"/>
                      <a:pt x="53" y="63"/>
                      <a:pt x="15" y="79"/>
                    </a:cubicBezTo>
                    <a:cubicBezTo>
                      <a:pt x="0" y="27"/>
                      <a:pt x="0" y="27"/>
                      <a:pt x="0" y="27"/>
                    </a:cubicBezTo>
                    <a:cubicBezTo>
                      <a:pt x="16" y="0"/>
                      <a:pt x="16" y="0"/>
                      <a:pt x="16" y="0"/>
                    </a:cubicBezTo>
                    <a:cubicBezTo>
                      <a:pt x="71" y="3"/>
                      <a:pt x="71" y="3"/>
                      <a:pt x="71" y="3"/>
                    </a:cubicBezTo>
                    <a:lnTo>
                      <a:pt x="9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3"/>
              <p:cNvSpPr>
                <a:spLocks/>
              </p:cNvSpPr>
              <p:nvPr/>
            </p:nvSpPr>
            <p:spPr bwMode="auto">
              <a:xfrm>
                <a:off x="862013" y="6155278"/>
                <a:ext cx="36512" cy="85725"/>
              </a:xfrm>
              <a:custGeom>
                <a:avLst/>
                <a:gdLst>
                  <a:gd name="T0" fmla="*/ 17 w 24"/>
                  <a:gd name="T1" fmla="*/ 6 h 57"/>
                  <a:gd name="T2" fmla="*/ 8 w 24"/>
                  <a:gd name="T3" fmla="*/ 1 h 57"/>
                  <a:gd name="T4" fmla="*/ 3 w 24"/>
                  <a:gd name="T5" fmla="*/ 16 h 57"/>
                  <a:gd name="T6" fmla="*/ 5 w 24"/>
                  <a:gd name="T7" fmla="*/ 23 h 57"/>
                  <a:gd name="T8" fmla="*/ 7 w 24"/>
                  <a:gd name="T9" fmla="*/ 30 h 57"/>
                  <a:gd name="T10" fmla="*/ 9 w 24"/>
                  <a:gd name="T11" fmla="*/ 37 h 57"/>
                  <a:gd name="T12" fmla="*/ 11 w 24"/>
                  <a:gd name="T13" fmla="*/ 42 h 57"/>
                  <a:gd name="T14" fmla="*/ 13 w 24"/>
                  <a:gd name="T15" fmla="*/ 50 h 57"/>
                  <a:gd name="T16" fmla="*/ 18 w 24"/>
                  <a:gd name="T17" fmla="*/ 57 h 57"/>
                  <a:gd name="T18" fmla="*/ 23 w 24"/>
                  <a:gd name="T19" fmla="*/ 56 h 57"/>
                  <a:gd name="T20" fmla="*/ 24 w 24"/>
                  <a:gd name="T21" fmla="*/ 9 h 57"/>
                  <a:gd name="T22" fmla="*/ 17 w 24"/>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7">
                    <a:moveTo>
                      <a:pt x="17" y="6"/>
                    </a:moveTo>
                    <a:cubicBezTo>
                      <a:pt x="17" y="6"/>
                      <a:pt x="15" y="0"/>
                      <a:pt x="8" y="1"/>
                    </a:cubicBezTo>
                    <a:cubicBezTo>
                      <a:pt x="8" y="1"/>
                      <a:pt x="0" y="2"/>
                      <a:pt x="3" y="16"/>
                    </a:cubicBezTo>
                    <a:cubicBezTo>
                      <a:pt x="5" y="23"/>
                      <a:pt x="5" y="23"/>
                      <a:pt x="5" y="23"/>
                    </a:cubicBezTo>
                    <a:cubicBezTo>
                      <a:pt x="7" y="30"/>
                      <a:pt x="7" y="30"/>
                      <a:pt x="7" y="30"/>
                    </a:cubicBezTo>
                    <a:cubicBezTo>
                      <a:pt x="9" y="37"/>
                      <a:pt x="9" y="37"/>
                      <a:pt x="9" y="37"/>
                    </a:cubicBezTo>
                    <a:cubicBezTo>
                      <a:pt x="11" y="42"/>
                      <a:pt x="11" y="42"/>
                      <a:pt x="11" y="42"/>
                    </a:cubicBezTo>
                    <a:cubicBezTo>
                      <a:pt x="11" y="42"/>
                      <a:pt x="13" y="47"/>
                      <a:pt x="13" y="50"/>
                    </a:cubicBezTo>
                    <a:cubicBezTo>
                      <a:pt x="13" y="50"/>
                      <a:pt x="12" y="55"/>
                      <a:pt x="18" y="57"/>
                    </a:cubicBezTo>
                    <a:cubicBezTo>
                      <a:pt x="18" y="57"/>
                      <a:pt x="22" y="57"/>
                      <a:pt x="23" y="56"/>
                    </a:cubicBezTo>
                    <a:cubicBezTo>
                      <a:pt x="23" y="56"/>
                      <a:pt x="22" y="44"/>
                      <a:pt x="24" y="9"/>
                    </a:cubicBezTo>
                    <a:lnTo>
                      <a:pt x="17" y="6"/>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4"/>
              <p:cNvSpPr>
                <a:spLocks/>
              </p:cNvSpPr>
              <p:nvPr/>
            </p:nvSpPr>
            <p:spPr bwMode="auto">
              <a:xfrm>
                <a:off x="1039813" y="6155278"/>
                <a:ext cx="34925" cy="84138"/>
              </a:xfrm>
              <a:custGeom>
                <a:avLst/>
                <a:gdLst>
                  <a:gd name="T0" fmla="*/ 7 w 24"/>
                  <a:gd name="T1" fmla="*/ 6 h 57"/>
                  <a:gd name="T2" fmla="*/ 16 w 24"/>
                  <a:gd name="T3" fmla="*/ 1 h 57"/>
                  <a:gd name="T4" fmla="*/ 21 w 24"/>
                  <a:gd name="T5" fmla="*/ 16 h 57"/>
                  <a:gd name="T6" fmla="*/ 19 w 24"/>
                  <a:gd name="T7" fmla="*/ 23 h 57"/>
                  <a:gd name="T8" fmla="*/ 17 w 24"/>
                  <a:gd name="T9" fmla="*/ 30 h 57"/>
                  <a:gd name="T10" fmla="*/ 15 w 24"/>
                  <a:gd name="T11" fmla="*/ 37 h 57"/>
                  <a:gd name="T12" fmla="*/ 13 w 24"/>
                  <a:gd name="T13" fmla="*/ 42 h 57"/>
                  <a:gd name="T14" fmla="*/ 11 w 24"/>
                  <a:gd name="T15" fmla="*/ 50 h 57"/>
                  <a:gd name="T16" fmla="*/ 6 w 24"/>
                  <a:gd name="T17" fmla="*/ 57 h 57"/>
                  <a:gd name="T18" fmla="*/ 1 w 24"/>
                  <a:gd name="T19" fmla="*/ 56 h 57"/>
                  <a:gd name="T20" fmla="*/ 0 w 24"/>
                  <a:gd name="T21" fmla="*/ 9 h 57"/>
                  <a:gd name="T22" fmla="*/ 7 w 24"/>
                  <a:gd name="T2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57">
                    <a:moveTo>
                      <a:pt x="7" y="6"/>
                    </a:moveTo>
                    <a:cubicBezTo>
                      <a:pt x="7" y="6"/>
                      <a:pt x="9" y="0"/>
                      <a:pt x="16" y="1"/>
                    </a:cubicBezTo>
                    <a:cubicBezTo>
                      <a:pt x="16" y="1"/>
                      <a:pt x="24" y="2"/>
                      <a:pt x="21" y="16"/>
                    </a:cubicBezTo>
                    <a:cubicBezTo>
                      <a:pt x="19" y="23"/>
                      <a:pt x="19" y="23"/>
                      <a:pt x="19" y="23"/>
                    </a:cubicBezTo>
                    <a:cubicBezTo>
                      <a:pt x="17" y="30"/>
                      <a:pt x="17" y="30"/>
                      <a:pt x="17" y="30"/>
                    </a:cubicBezTo>
                    <a:cubicBezTo>
                      <a:pt x="15" y="37"/>
                      <a:pt x="15" y="37"/>
                      <a:pt x="15" y="37"/>
                    </a:cubicBezTo>
                    <a:cubicBezTo>
                      <a:pt x="13" y="42"/>
                      <a:pt x="13" y="42"/>
                      <a:pt x="13" y="42"/>
                    </a:cubicBezTo>
                    <a:cubicBezTo>
                      <a:pt x="13" y="42"/>
                      <a:pt x="11" y="47"/>
                      <a:pt x="11" y="50"/>
                    </a:cubicBezTo>
                    <a:cubicBezTo>
                      <a:pt x="11" y="50"/>
                      <a:pt x="12" y="55"/>
                      <a:pt x="6" y="57"/>
                    </a:cubicBezTo>
                    <a:cubicBezTo>
                      <a:pt x="6" y="57"/>
                      <a:pt x="2" y="57"/>
                      <a:pt x="1" y="56"/>
                    </a:cubicBezTo>
                    <a:cubicBezTo>
                      <a:pt x="1" y="56"/>
                      <a:pt x="2" y="44"/>
                      <a:pt x="0" y="9"/>
                    </a:cubicBezTo>
                    <a:lnTo>
                      <a:pt x="7" y="6"/>
                    </a:lnTo>
                    <a:close/>
                  </a:path>
                </a:pathLst>
              </a:custGeom>
              <a:solidFill>
                <a:srgbClr val="CE9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85"/>
              <p:cNvSpPr>
                <a:spLocks noChangeArrowheads="1"/>
              </p:cNvSpPr>
              <p:nvPr/>
            </p:nvSpPr>
            <p:spPr bwMode="auto">
              <a:xfrm>
                <a:off x="876300" y="6233065"/>
                <a:ext cx="9525" cy="95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86"/>
              <p:cNvSpPr>
                <a:spLocks/>
              </p:cNvSpPr>
              <p:nvPr/>
            </p:nvSpPr>
            <p:spPr bwMode="auto">
              <a:xfrm>
                <a:off x="933450" y="6271165"/>
                <a:ext cx="69850" cy="12700"/>
              </a:xfrm>
              <a:custGeom>
                <a:avLst/>
                <a:gdLst>
                  <a:gd name="T0" fmla="*/ 23 w 47"/>
                  <a:gd name="T1" fmla="*/ 8 h 8"/>
                  <a:gd name="T2" fmla="*/ 2 w 47"/>
                  <a:gd name="T3" fmla="*/ 6 h 8"/>
                  <a:gd name="T4" fmla="*/ 0 w 47"/>
                  <a:gd name="T5" fmla="*/ 2 h 8"/>
                  <a:gd name="T6" fmla="*/ 3 w 47"/>
                  <a:gd name="T7" fmla="*/ 0 h 8"/>
                  <a:gd name="T8" fmla="*/ 43 w 47"/>
                  <a:gd name="T9" fmla="*/ 0 h 8"/>
                  <a:gd name="T10" fmla="*/ 47 w 47"/>
                  <a:gd name="T11" fmla="*/ 2 h 8"/>
                  <a:gd name="T12" fmla="*/ 44 w 47"/>
                  <a:gd name="T13" fmla="*/ 6 h 8"/>
                  <a:gd name="T14" fmla="*/ 23 w 4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8">
                    <a:moveTo>
                      <a:pt x="23" y="8"/>
                    </a:moveTo>
                    <a:cubicBezTo>
                      <a:pt x="17" y="8"/>
                      <a:pt x="10" y="7"/>
                      <a:pt x="2" y="6"/>
                    </a:cubicBezTo>
                    <a:cubicBezTo>
                      <a:pt x="1" y="5"/>
                      <a:pt x="0" y="4"/>
                      <a:pt x="0" y="2"/>
                    </a:cubicBezTo>
                    <a:cubicBezTo>
                      <a:pt x="0" y="1"/>
                      <a:pt x="2" y="0"/>
                      <a:pt x="3" y="0"/>
                    </a:cubicBezTo>
                    <a:cubicBezTo>
                      <a:pt x="18" y="3"/>
                      <a:pt x="28" y="3"/>
                      <a:pt x="43" y="0"/>
                    </a:cubicBezTo>
                    <a:cubicBezTo>
                      <a:pt x="45" y="0"/>
                      <a:pt x="46" y="1"/>
                      <a:pt x="47" y="2"/>
                    </a:cubicBezTo>
                    <a:cubicBezTo>
                      <a:pt x="47" y="4"/>
                      <a:pt x="46" y="5"/>
                      <a:pt x="44" y="6"/>
                    </a:cubicBezTo>
                    <a:cubicBezTo>
                      <a:pt x="36" y="7"/>
                      <a:pt x="30" y="8"/>
                      <a:pt x="23" y="8"/>
                    </a:cubicBezTo>
                    <a:close/>
                  </a:path>
                </a:pathLst>
              </a:custGeom>
              <a:solidFill>
                <a:srgbClr val="CD0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87"/>
              <p:cNvSpPr>
                <a:spLocks/>
              </p:cNvSpPr>
              <p:nvPr/>
            </p:nvSpPr>
            <p:spPr bwMode="auto">
              <a:xfrm>
                <a:off x="887413" y="6148928"/>
                <a:ext cx="61912" cy="14288"/>
              </a:xfrm>
              <a:custGeom>
                <a:avLst/>
                <a:gdLst>
                  <a:gd name="T0" fmla="*/ 2 w 41"/>
                  <a:gd name="T1" fmla="*/ 10 h 10"/>
                  <a:gd name="T2" fmla="*/ 0 w 41"/>
                  <a:gd name="T3" fmla="*/ 8 h 10"/>
                  <a:gd name="T4" fmla="*/ 1 w 41"/>
                  <a:gd name="T5" fmla="*/ 6 h 10"/>
                  <a:gd name="T6" fmla="*/ 41 w 41"/>
                  <a:gd name="T7" fmla="*/ 7 h 10"/>
                  <a:gd name="T8" fmla="*/ 41 w 41"/>
                  <a:gd name="T9" fmla="*/ 9 h 10"/>
                  <a:gd name="T10" fmla="*/ 38 w 41"/>
                  <a:gd name="T11" fmla="*/ 9 h 10"/>
                  <a:gd name="T12" fmla="*/ 2 w 41"/>
                  <a:gd name="T13" fmla="*/ 10 h 10"/>
                  <a:gd name="T14" fmla="*/ 2 w 4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
                    <a:moveTo>
                      <a:pt x="2" y="10"/>
                    </a:moveTo>
                    <a:cubicBezTo>
                      <a:pt x="1" y="10"/>
                      <a:pt x="0" y="9"/>
                      <a:pt x="0" y="8"/>
                    </a:cubicBezTo>
                    <a:cubicBezTo>
                      <a:pt x="0" y="7"/>
                      <a:pt x="0" y="6"/>
                      <a:pt x="1" y="6"/>
                    </a:cubicBezTo>
                    <a:cubicBezTo>
                      <a:pt x="5" y="5"/>
                      <a:pt x="34" y="0"/>
                      <a:pt x="41" y="7"/>
                    </a:cubicBezTo>
                    <a:cubicBezTo>
                      <a:pt x="41" y="7"/>
                      <a:pt x="41" y="8"/>
                      <a:pt x="41" y="9"/>
                    </a:cubicBezTo>
                    <a:cubicBezTo>
                      <a:pt x="40" y="10"/>
                      <a:pt x="39" y="10"/>
                      <a:pt x="38" y="9"/>
                    </a:cubicBezTo>
                    <a:cubicBezTo>
                      <a:pt x="34" y="6"/>
                      <a:pt x="14" y="8"/>
                      <a:pt x="2" y="1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88"/>
              <p:cNvSpPr>
                <a:spLocks/>
              </p:cNvSpPr>
              <p:nvPr/>
            </p:nvSpPr>
            <p:spPr bwMode="auto">
              <a:xfrm>
                <a:off x="989013" y="6150515"/>
                <a:ext cx="53975" cy="12700"/>
              </a:xfrm>
              <a:custGeom>
                <a:avLst/>
                <a:gdLst>
                  <a:gd name="T0" fmla="*/ 34 w 36"/>
                  <a:gd name="T1" fmla="*/ 8 h 9"/>
                  <a:gd name="T2" fmla="*/ 34 w 36"/>
                  <a:gd name="T3" fmla="*/ 8 h 9"/>
                  <a:gd name="T4" fmla="*/ 3 w 36"/>
                  <a:gd name="T5" fmla="*/ 8 h 9"/>
                  <a:gd name="T6" fmla="*/ 1 w 36"/>
                  <a:gd name="T7" fmla="*/ 8 h 9"/>
                  <a:gd name="T8" fmla="*/ 1 w 36"/>
                  <a:gd name="T9" fmla="*/ 6 h 9"/>
                  <a:gd name="T10" fmla="*/ 35 w 36"/>
                  <a:gd name="T11" fmla="*/ 5 h 9"/>
                  <a:gd name="T12" fmla="*/ 36 w 36"/>
                  <a:gd name="T13" fmla="*/ 7 h 9"/>
                  <a:gd name="T14" fmla="*/ 34 w 36"/>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
                    <a:moveTo>
                      <a:pt x="34" y="8"/>
                    </a:moveTo>
                    <a:cubicBezTo>
                      <a:pt x="34" y="8"/>
                      <a:pt x="34" y="8"/>
                      <a:pt x="34" y="8"/>
                    </a:cubicBezTo>
                    <a:cubicBezTo>
                      <a:pt x="24" y="7"/>
                      <a:pt x="6" y="5"/>
                      <a:pt x="3" y="8"/>
                    </a:cubicBezTo>
                    <a:cubicBezTo>
                      <a:pt x="2" y="9"/>
                      <a:pt x="1" y="9"/>
                      <a:pt x="1" y="8"/>
                    </a:cubicBezTo>
                    <a:cubicBezTo>
                      <a:pt x="0" y="7"/>
                      <a:pt x="0" y="6"/>
                      <a:pt x="1" y="6"/>
                    </a:cubicBezTo>
                    <a:cubicBezTo>
                      <a:pt x="7" y="0"/>
                      <a:pt x="32" y="5"/>
                      <a:pt x="35" y="5"/>
                    </a:cubicBezTo>
                    <a:cubicBezTo>
                      <a:pt x="35" y="5"/>
                      <a:pt x="36" y="6"/>
                      <a:pt x="36" y="7"/>
                    </a:cubicBezTo>
                    <a:cubicBezTo>
                      <a:pt x="36" y="8"/>
                      <a:pt x="35" y="8"/>
                      <a:pt x="34"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89"/>
              <p:cNvSpPr>
                <a:spLocks/>
              </p:cNvSpPr>
              <p:nvPr/>
            </p:nvSpPr>
            <p:spPr bwMode="auto">
              <a:xfrm>
                <a:off x="944563" y="6174328"/>
                <a:ext cx="23812" cy="61913"/>
              </a:xfrm>
              <a:custGeom>
                <a:avLst/>
                <a:gdLst>
                  <a:gd name="T0" fmla="*/ 16 w 16"/>
                  <a:gd name="T1" fmla="*/ 0 h 41"/>
                  <a:gd name="T2" fmla="*/ 16 w 16"/>
                  <a:gd name="T3" fmla="*/ 41 h 41"/>
                  <a:gd name="T4" fmla="*/ 0 w 16"/>
                  <a:gd name="T5" fmla="*/ 41 h 41"/>
                  <a:gd name="T6" fmla="*/ 3 w 16"/>
                  <a:gd name="T7" fmla="*/ 37 h 41"/>
                  <a:gd name="T8" fmla="*/ 8 w 16"/>
                  <a:gd name="T9" fmla="*/ 25 h 41"/>
                  <a:gd name="T10" fmla="*/ 9 w 16"/>
                  <a:gd name="T11" fmla="*/ 7 h 41"/>
                  <a:gd name="T12" fmla="*/ 16 w 1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6" h="41">
                    <a:moveTo>
                      <a:pt x="16" y="0"/>
                    </a:moveTo>
                    <a:cubicBezTo>
                      <a:pt x="16" y="41"/>
                      <a:pt x="16" y="41"/>
                      <a:pt x="16" y="41"/>
                    </a:cubicBezTo>
                    <a:cubicBezTo>
                      <a:pt x="0" y="41"/>
                      <a:pt x="0" y="41"/>
                      <a:pt x="0" y="41"/>
                    </a:cubicBezTo>
                    <a:cubicBezTo>
                      <a:pt x="1" y="39"/>
                      <a:pt x="1" y="38"/>
                      <a:pt x="3" y="37"/>
                    </a:cubicBezTo>
                    <a:cubicBezTo>
                      <a:pt x="5" y="35"/>
                      <a:pt x="7" y="30"/>
                      <a:pt x="8" y="25"/>
                    </a:cubicBezTo>
                    <a:cubicBezTo>
                      <a:pt x="9" y="7"/>
                      <a:pt x="9" y="7"/>
                      <a:pt x="9" y="7"/>
                    </a:cubicBezTo>
                    <a:cubicBezTo>
                      <a:pt x="9" y="2"/>
                      <a:pt x="14" y="0"/>
                      <a:pt x="16" y="0"/>
                    </a:cubicBezTo>
                    <a:close/>
                  </a:path>
                </a:pathLst>
              </a:custGeom>
              <a:solidFill>
                <a:srgbClr val="D9B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90"/>
              <p:cNvSpPr>
                <a:spLocks/>
              </p:cNvSpPr>
              <p:nvPr/>
            </p:nvSpPr>
            <p:spPr bwMode="auto">
              <a:xfrm>
                <a:off x="944563" y="6236240"/>
                <a:ext cx="47625" cy="14288"/>
              </a:xfrm>
              <a:custGeom>
                <a:avLst/>
                <a:gdLst>
                  <a:gd name="T0" fmla="*/ 32 w 32"/>
                  <a:gd name="T1" fmla="*/ 0 h 10"/>
                  <a:gd name="T2" fmla="*/ 26 w 32"/>
                  <a:gd name="T3" fmla="*/ 5 h 10"/>
                  <a:gd name="T4" fmla="*/ 23 w 32"/>
                  <a:gd name="T5" fmla="*/ 7 h 10"/>
                  <a:gd name="T6" fmla="*/ 16 w 32"/>
                  <a:gd name="T7" fmla="*/ 10 h 10"/>
                  <a:gd name="T8" fmla="*/ 10 w 32"/>
                  <a:gd name="T9" fmla="*/ 7 h 10"/>
                  <a:gd name="T10" fmla="*/ 6 w 32"/>
                  <a:gd name="T11" fmla="*/ 5 h 10"/>
                  <a:gd name="T12" fmla="*/ 0 w 32"/>
                  <a:gd name="T13" fmla="*/ 0 h 10"/>
                  <a:gd name="T14" fmla="*/ 0 w 32"/>
                  <a:gd name="T15" fmla="*/ 0 h 10"/>
                  <a:gd name="T16" fmla="*/ 32 w 32"/>
                  <a:gd name="T17" fmla="*/ 0 h 10"/>
                  <a:gd name="T18" fmla="*/ 32 w 32"/>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0">
                    <a:moveTo>
                      <a:pt x="32" y="0"/>
                    </a:moveTo>
                    <a:cubicBezTo>
                      <a:pt x="32" y="2"/>
                      <a:pt x="30" y="5"/>
                      <a:pt x="26" y="5"/>
                    </a:cubicBezTo>
                    <a:cubicBezTo>
                      <a:pt x="25" y="5"/>
                      <a:pt x="25" y="6"/>
                      <a:pt x="23" y="7"/>
                    </a:cubicBezTo>
                    <a:cubicBezTo>
                      <a:pt x="21" y="9"/>
                      <a:pt x="19" y="10"/>
                      <a:pt x="16" y="10"/>
                    </a:cubicBezTo>
                    <a:cubicBezTo>
                      <a:pt x="14" y="10"/>
                      <a:pt x="11" y="9"/>
                      <a:pt x="10" y="7"/>
                    </a:cubicBezTo>
                    <a:cubicBezTo>
                      <a:pt x="8" y="6"/>
                      <a:pt x="7" y="5"/>
                      <a:pt x="6" y="5"/>
                    </a:cubicBezTo>
                    <a:cubicBezTo>
                      <a:pt x="3" y="5"/>
                      <a:pt x="0" y="2"/>
                      <a:pt x="0" y="0"/>
                    </a:cubicBezTo>
                    <a:cubicBezTo>
                      <a:pt x="0" y="0"/>
                      <a:pt x="0" y="0"/>
                      <a:pt x="0" y="0"/>
                    </a:cubicBezTo>
                    <a:cubicBezTo>
                      <a:pt x="32" y="0"/>
                      <a:pt x="32" y="0"/>
                      <a:pt x="32" y="0"/>
                    </a:cubicBezTo>
                    <a:cubicBezTo>
                      <a:pt x="32" y="0"/>
                      <a:pt x="32" y="0"/>
                      <a:pt x="32" y="0"/>
                    </a:cubicBezTo>
                    <a:close/>
                  </a:path>
                </a:pathLst>
              </a:custGeom>
              <a:solidFill>
                <a:srgbClr val="BA8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Freeform: Shape 206"/>
            <p:cNvSpPr/>
            <p:nvPr/>
          </p:nvSpPr>
          <p:spPr bwMode="auto">
            <a:xfrm>
              <a:off x="414207" y="6327648"/>
              <a:ext cx="914400" cy="508000"/>
            </a:xfrm>
            <a:custGeom>
              <a:avLst/>
              <a:gdLst>
                <a:gd name="connsiteX0" fmla="*/ 27940 w 914400"/>
                <a:gd name="connsiteY0" fmla="*/ 0 h 508000"/>
                <a:gd name="connsiteX1" fmla="*/ 101600 w 914400"/>
                <a:gd name="connsiteY1" fmla="*/ 93980 h 508000"/>
                <a:gd name="connsiteX2" fmla="*/ 162560 w 914400"/>
                <a:gd name="connsiteY2" fmla="*/ 147320 h 508000"/>
                <a:gd name="connsiteX3" fmla="*/ 251460 w 914400"/>
                <a:gd name="connsiteY3" fmla="*/ 203200 h 508000"/>
                <a:gd name="connsiteX4" fmla="*/ 340360 w 914400"/>
                <a:gd name="connsiteY4" fmla="*/ 228600 h 508000"/>
                <a:gd name="connsiteX5" fmla="*/ 434340 w 914400"/>
                <a:gd name="connsiteY5" fmla="*/ 246380 h 508000"/>
                <a:gd name="connsiteX6" fmla="*/ 530860 w 914400"/>
                <a:gd name="connsiteY6" fmla="*/ 236220 h 508000"/>
                <a:gd name="connsiteX7" fmla="*/ 640080 w 914400"/>
                <a:gd name="connsiteY7" fmla="*/ 200660 h 508000"/>
                <a:gd name="connsiteX8" fmla="*/ 716280 w 914400"/>
                <a:gd name="connsiteY8" fmla="*/ 160020 h 508000"/>
                <a:gd name="connsiteX9" fmla="*/ 764540 w 914400"/>
                <a:gd name="connsiteY9" fmla="*/ 114300 h 508000"/>
                <a:gd name="connsiteX10" fmla="*/ 817880 w 914400"/>
                <a:gd name="connsiteY10" fmla="*/ 55880 h 508000"/>
                <a:gd name="connsiteX11" fmla="*/ 855980 w 914400"/>
                <a:gd name="connsiteY11" fmla="*/ 5080 h 508000"/>
                <a:gd name="connsiteX12" fmla="*/ 914400 w 914400"/>
                <a:gd name="connsiteY12" fmla="*/ 256540 h 508000"/>
                <a:gd name="connsiteX13" fmla="*/ 629920 w 914400"/>
                <a:gd name="connsiteY13" fmla="*/ 508000 h 508000"/>
                <a:gd name="connsiteX14" fmla="*/ 208280 w 914400"/>
                <a:gd name="connsiteY14" fmla="*/ 393700 h 508000"/>
                <a:gd name="connsiteX15" fmla="*/ 60960 w 914400"/>
                <a:gd name="connsiteY15" fmla="*/ 279400 h 508000"/>
                <a:gd name="connsiteX16" fmla="*/ 0 w 914400"/>
                <a:gd name="connsiteY16" fmla="*/ 8636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 h="508000">
                  <a:moveTo>
                    <a:pt x="27940" y="0"/>
                  </a:moveTo>
                  <a:lnTo>
                    <a:pt x="101600" y="93980"/>
                  </a:lnTo>
                  <a:lnTo>
                    <a:pt x="162560" y="147320"/>
                  </a:lnTo>
                  <a:lnTo>
                    <a:pt x="251460" y="203200"/>
                  </a:lnTo>
                  <a:lnTo>
                    <a:pt x="340360" y="228600"/>
                  </a:lnTo>
                  <a:lnTo>
                    <a:pt x="434340" y="246380"/>
                  </a:lnTo>
                  <a:lnTo>
                    <a:pt x="530860" y="236220"/>
                  </a:lnTo>
                  <a:lnTo>
                    <a:pt x="640080" y="200660"/>
                  </a:lnTo>
                  <a:lnTo>
                    <a:pt x="716280" y="160020"/>
                  </a:lnTo>
                  <a:lnTo>
                    <a:pt x="764540" y="114300"/>
                  </a:lnTo>
                  <a:lnTo>
                    <a:pt x="817880" y="55880"/>
                  </a:lnTo>
                  <a:lnTo>
                    <a:pt x="855980" y="5080"/>
                  </a:lnTo>
                  <a:lnTo>
                    <a:pt x="914400" y="256540"/>
                  </a:lnTo>
                  <a:lnTo>
                    <a:pt x="629920" y="508000"/>
                  </a:lnTo>
                  <a:lnTo>
                    <a:pt x="208280" y="393700"/>
                  </a:lnTo>
                  <a:lnTo>
                    <a:pt x="60960" y="279400"/>
                  </a:lnTo>
                  <a:lnTo>
                    <a:pt x="0" y="86360"/>
                  </a:lnTo>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5" name="Oval 204"/>
            <p:cNvSpPr/>
            <p:nvPr/>
          </p:nvSpPr>
          <p:spPr bwMode="auto">
            <a:xfrm>
              <a:off x="381872" y="5624544"/>
              <a:ext cx="950976" cy="950976"/>
            </a:xfrm>
            <a:prstGeom prst="ellipse">
              <a:avLst/>
            </a:prstGeom>
            <a:noFill/>
            <a:ln w="19050">
              <a:solidFill>
                <a:srgbClr val="D0D0D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10" name="Rectangle 209"/>
          <p:cNvSpPr/>
          <p:nvPr/>
        </p:nvSpPr>
        <p:spPr>
          <a:xfrm>
            <a:off x="9659123" y="6517196"/>
            <a:ext cx="2362200" cy="363176"/>
          </a:xfrm>
          <a:prstGeom prst="rect">
            <a:avLst/>
          </a:prstGeom>
        </p:spPr>
        <p:txBody>
          <a:bodyPr wrap="square">
            <a:spAutoFit/>
          </a:bodyPr>
          <a:lstStyle/>
          <a:p>
            <a:pPr marL="0" marR="0" lvl="1" indent="0" algn="l" defTabSz="932651" rtl="0" eaLnBrk="1" fontAlgn="auto" latinLnBrk="0" hangingPunct="1">
              <a:lnSpc>
                <a:spcPct val="110000"/>
              </a:lnSpc>
              <a:spcBef>
                <a:spcPts val="306"/>
              </a:spcBef>
              <a:spcAft>
                <a:spcPts val="340"/>
              </a:spcAft>
              <a:buClrTx/>
              <a:buSzTx/>
              <a:buFontTx/>
              <a:buNone/>
              <a:tabLst/>
              <a:defRPr/>
            </a:pPr>
            <a:r>
              <a:rPr kumimoji="0" lang="en-US" sz="1500" b="1" i="0" u="none" strike="noStrike" kern="1200" cap="none" spc="0" normalizeH="0" baseline="0" noProof="0" dirty="0">
                <a:ln>
                  <a:noFill/>
                </a:ln>
                <a:gradFill>
                  <a:gsLst>
                    <a:gs pos="0">
                      <a:srgbClr val="FFFFFF"/>
                    </a:gs>
                    <a:gs pos="43000">
                      <a:srgbClr val="FFFFFF"/>
                    </a:gs>
                  </a:gsLst>
                  <a:lin ang="5400000" scaled="0"/>
                </a:gradFill>
                <a:effectLst/>
                <a:uLnTx/>
                <a:uFillTx/>
                <a:latin typeface="Segoe UI"/>
                <a:ea typeface="Segoe UI" pitchFamily="34" charset="0"/>
                <a:cs typeface="Segoe UI" pitchFamily="34" charset="0"/>
              </a:rPr>
              <a:t>fasttrack.office.com </a:t>
            </a:r>
            <a:r>
              <a:rPr kumimoji="0" lang="en-US" sz="1600" b="1" i="0" u="none" strike="noStrike" kern="1200" cap="none" spc="0" normalizeH="0" baseline="0" noProof="0" dirty="0">
                <a:ln>
                  <a:noFill/>
                </a:ln>
                <a:gradFill>
                  <a:gsLst>
                    <a:gs pos="63889">
                      <a:srgbClr val="FFFFFF"/>
                    </a:gs>
                    <a:gs pos="39000">
                      <a:srgbClr val="FFFFFF"/>
                    </a:gs>
                  </a:gsLst>
                  <a:lin ang="5400000" scaled="0"/>
                </a:gradFill>
                <a:effectLst/>
                <a:uLnTx/>
                <a:uFillTx/>
                <a:latin typeface="Segoe UI Symbol" panose="020B0502040204020203" pitchFamily="34" charset="0"/>
                <a:ea typeface="Segoe UI Symbol" panose="020B0502040204020203" pitchFamily="34" charset="0"/>
                <a:cs typeface="Segoe UI" pitchFamily="34" charset="0"/>
              </a:rPr>
              <a:t></a:t>
            </a:r>
            <a:endParaRPr kumimoji="0" lang="en-US" sz="1500" b="0" i="0" u="none" strike="noStrike" kern="1200" cap="none" spc="0" normalizeH="0" baseline="0" noProof="0" dirty="0">
              <a:ln>
                <a:noFill/>
              </a:ln>
              <a:gradFill>
                <a:gsLst>
                  <a:gs pos="0">
                    <a:srgbClr val="FFFFFF"/>
                  </a:gs>
                  <a:gs pos="43000">
                    <a:srgbClr val="FFFFFF"/>
                  </a:gs>
                </a:gsLst>
                <a:lin ang="5400000" scaled="0"/>
              </a:gradFill>
              <a:effectLst/>
              <a:uLnTx/>
              <a:uFillTx/>
              <a:latin typeface="Segoe UI"/>
              <a:ea typeface="Segoe UI" pitchFamily="34" charset="0"/>
              <a:cs typeface="Segoe UI" pitchFamily="34" charset="0"/>
            </a:endParaRPr>
          </a:p>
        </p:txBody>
      </p:sp>
      <p:sp>
        <p:nvSpPr>
          <p:cNvPr id="211" name="Rectangle 210"/>
          <p:cNvSpPr/>
          <p:nvPr/>
        </p:nvSpPr>
        <p:spPr>
          <a:xfrm>
            <a:off x="8710474" y="570906"/>
            <a:ext cx="2392638" cy="1040285"/>
          </a:xfrm>
          <a:prstGeom prst="rect">
            <a:avLst/>
          </a:prstGeom>
        </p:spPr>
        <p:txBody>
          <a:bodyPr wrap="square">
            <a:spAutoFit/>
          </a:bodyPr>
          <a:lstStyle/>
          <a:p>
            <a:pPr marL="0" marR="0" lvl="1" indent="0" algn="l" defTabSz="932472" rtl="0" eaLnBrk="1" fontAlgn="base" latinLnBrk="0" hangingPunct="1">
              <a:lnSpc>
                <a:spcPct val="110000"/>
              </a:lnSpc>
              <a:spcBef>
                <a:spcPct val="0"/>
              </a:spcBef>
              <a:spcAft>
                <a:spcPct val="0"/>
              </a:spcAft>
              <a:buClrTx/>
              <a:buSzTx/>
              <a:buFontTx/>
              <a:buNone/>
              <a:tabLst/>
              <a:defRPr/>
            </a:pPr>
            <a: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t>Learn how to get the most out of Office 365, quickly get your team onboard, </a:t>
            </a:r>
            <a:b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br>
            <a:r>
              <a:rPr kumimoji="0" lang="en-US" sz="1400" i="0" u="none" strike="noStrike" kern="1200" cap="none" spc="0" normalizeH="0" baseline="0" noProof="0" dirty="0">
                <a:ln>
                  <a:noFill/>
                </a:ln>
                <a:gradFill>
                  <a:gsLst>
                    <a:gs pos="13889">
                      <a:schemeClr val="tx1"/>
                    </a:gs>
                    <a:gs pos="28704">
                      <a:schemeClr val="tx1"/>
                    </a:gs>
                  </a:gsLst>
                  <a:lin ang="5400000" scaled="0"/>
                </a:gradFill>
                <a:effectLst/>
                <a:uLnTx/>
                <a:uFillTx/>
                <a:latin typeface="Segoe UI"/>
                <a:ea typeface="Segoe UI" pitchFamily="34" charset="0"/>
                <a:cs typeface="Segoe UI" pitchFamily="34" charset="0"/>
              </a:rPr>
              <a:t>and drive adoption. </a:t>
            </a:r>
          </a:p>
        </p:txBody>
      </p:sp>
    </p:spTree>
    <p:extLst>
      <p:ext uri="{BB962C8B-B14F-4D97-AF65-F5344CB8AC3E}">
        <p14:creationId xmlns:p14="http://schemas.microsoft.com/office/powerpoint/2010/main" val="15152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CF70A789-A4BF-46AC-BD1A-B99BD406E999}" type="slidenum">
              <a:rPr lang="en-US" smtClean="0"/>
              <a:t>15</a:t>
            </a:fld>
            <a:endParaRPr lang="en-US"/>
          </a:p>
        </p:txBody>
      </p:sp>
    </p:spTree>
    <p:extLst>
      <p:ext uri="{BB962C8B-B14F-4D97-AF65-F5344CB8AC3E}">
        <p14:creationId xmlns:p14="http://schemas.microsoft.com/office/powerpoint/2010/main" val="14848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p:cNvSpPr/>
          <p:nvPr/>
        </p:nvSpPr>
        <p:spPr bwMode="auto">
          <a:xfrm>
            <a:off x="6440614" y="1069748"/>
            <a:ext cx="5777306" cy="5777304"/>
          </a:xfrm>
          <a:prstGeom prst="ellipse">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54" name="Rectangle 53"/>
          <p:cNvSpPr/>
          <p:nvPr/>
        </p:nvSpPr>
        <p:spPr>
          <a:xfrm rot="4207652">
            <a:off x="11104349" y="2818907"/>
            <a:ext cx="1691761" cy="29983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p:nvSpPr>
          <p:cNvPr id="88" name="TextBox 87"/>
          <p:cNvSpPr txBox="1"/>
          <p:nvPr/>
        </p:nvSpPr>
        <p:spPr>
          <a:xfrm rot="4287653">
            <a:off x="7065312" y="1051734"/>
            <a:ext cx="4409868" cy="5639271"/>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lang="en-US" sz="900" b="1" kern="900" dirty="0">
                <a:gradFill>
                  <a:gsLst>
                    <a:gs pos="1250">
                      <a:schemeClr val="accent6"/>
                    </a:gs>
                    <a:gs pos="100000">
                      <a:schemeClr val="accent6"/>
                    </a:gs>
                  </a:gsLst>
                  <a:lin ang="5400000" scaled="0"/>
                </a:gradFill>
                <a:latin typeface="Segoe UI"/>
              </a:rPr>
              <a:t>EXECUTE</a:t>
            </a:r>
            <a:r>
              <a:rPr kumimoji="0" lang="en-US" sz="7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 </a:t>
            </a:r>
            <a:r>
              <a:rPr lang="en-US" sz="900" b="1" kern="900" dirty="0">
                <a:gradFill>
                  <a:gsLst>
                    <a:gs pos="1250">
                      <a:schemeClr val="accent6"/>
                    </a:gs>
                    <a:gs pos="100000">
                      <a:schemeClr val="accent6"/>
                    </a:gs>
                  </a:gsLst>
                  <a:lin ang="5400000" scaled="0"/>
                </a:gradFill>
                <a:latin typeface="Segoe UI"/>
              </a:rPr>
              <a:t>SUCCESS</a:t>
            </a:r>
            <a:r>
              <a:rPr kumimoji="0" lang="en-US" sz="7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 </a:t>
            </a:r>
            <a:r>
              <a:rPr lang="en-US" sz="900" b="1" kern="900" dirty="0">
                <a:gradFill>
                  <a:gsLst>
                    <a:gs pos="1250">
                      <a:schemeClr val="accent6"/>
                    </a:gs>
                    <a:gs pos="100000">
                      <a:schemeClr val="accent6"/>
                    </a:gs>
                  </a:gsLst>
                  <a:lin ang="5400000" scaled="0"/>
                </a:gradFill>
                <a:latin typeface="Segoe UI"/>
              </a:rPr>
              <a:t>PLAN</a:t>
            </a:r>
          </a:p>
        </p:txBody>
      </p:sp>
      <p:sp>
        <p:nvSpPr>
          <p:cNvPr id="70" name="TextBox 69"/>
          <p:cNvSpPr txBox="1"/>
          <p:nvPr/>
        </p:nvSpPr>
        <p:spPr>
          <a:xfrm rot="19192642">
            <a:off x="7171629" y="1639988"/>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IDENTIFY/PRIORITIZE </a:t>
            </a:r>
            <a:b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BUSINESS SCENARIOS</a:t>
            </a:r>
          </a:p>
        </p:txBody>
      </p:sp>
      <p:sp>
        <p:nvSpPr>
          <p:cNvPr id="86" name="TextBox 85"/>
          <p:cNvSpPr txBox="1"/>
          <p:nvPr/>
        </p:nvSpPr>
        <p:spPr>
          <a:xfrm rot="1839201">
            <a:off x="7140914" y="1607698"/>
            <a:ext cx="455544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8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PEOPLE ONBOADING</a:t>
            </a:r>
            <a:br>
              <a:rPr kumimoji="0" lang="en-US" sz="8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br>
            <a:r>
              <a:rPr kumimoji="0" lang="en-US" sz="800" b="1" i="0" u="none" strike="noStrike" kern="900" cap="none" spc="0" normalizeH="0" baseline="0" noProof="0" dirty="0">
                <a:ln>
                  <a:noFill/>
                </a:ln>
                <a:gradFill>
                  <a:gsLst>
                    <a:gs pos="1250">
                      <a:schemeClr val="accent6"/>
                    </a:gs>
                    <a:gs pos="100000">
                      <a:schemeClr val="accent6"/>
                    </a:gs>
                  </a:gsLst>
                  <a:lin ang="5400000" scaled="0"/>
                </a:gradFill>
                <a:effectLst/>
                <a:uLnTx/>
                <a:uFillTx/>
                <a:latin typeface="Segoe UI"/>
                <a:ea typeface="+mn-ea"/>
                <a:cs typeface="+mn-cs"/>
              </a:rPr>
              <a:t>                            TECHNICAL ONBOARDING</a:t>
            </a:r>
          </a:p>
        </p:txBody>
      </p:sp>
      <p:grpSp>
        <p:nvGrpSpPr>
          <p:cNvPr id="57" name="Group 56"/>
          <p:cNvGrpSpPr/>
          <p:nvPr/>
        </p:nvGrpSpPr>
        <p:grpSpPr>
          <a:xfrm>
            <a:off x="7307486" y="1949806"/>
            <a:ext cx="4068960" cy="4068960"/>
            <a:chOff x="5399925" y="1583457"/>
            <a:chExt cx="4663017" cy="4663017"/>
          </a:xfrm>
        </p:grpSpPr>
        <p:grpSp>
          <p:nvGrpSpPr>
            <p:cNvPr id="58" name="Group 57"/>
            <p:cNvGrpSpPr/>
            <p:nvPr/>
          </p:nvGrpSpPr>
          <p:grpSpPr>
            <a:xfrm rot="21432149">
              <a:off x="5399925" y="1583457"/>
              <a:ext cx="4663017" cy="4663017"/>
              <a:chOff x="3236545" y="1013492"/>
              <a:chExt cx="5958869" cy="5929695"/>
            </a:xfrm>
          </p:grpSpPr>
          <p:sp>
            <p:nvSpPr>
              <p:cNvPr id="63" name="Circular Arrow 62"/>
              <p:cNvSpPr/>
              <p:nvPr/>
            </p:nvSpPr>
            <p:spPr>
              <a:xfrm>
                <a:off x="3342295" y="1195818"/>
                <a:ext cx="5747369" cy="5747369"/>
              </a:xfrm>
              <a:prstGeom prst="circularArrow">
                <a:avLst>
                  <a:gd name="adj1" fmla="val 11864"/>
                  <a:gd name="adj2" fmla="val 327528"/>
                  <a:gd name="adj3" fmla="val 8917015"/>
                  <a:gd name="adj4" fmla="val 1800502"/>
                  <a:gd name="adj5" fmla="val 5932"/>
                </a:avLst>
              </a:prstGeom>
              <a:solidFill>
                <a:schemeClr val="accent1">
                  <a:alpha val="8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solidFill>
                    <a:schemeClr val="accent1"/>
                  </a:solidFill>
                </a:endParaRPr>
              </a:p>
            </p:txBody>
          </p:sp>
          <p:sp>
            <p:nvSpPr>
              <p:cNvPr id="62" name="Circular Arrow 61"/>
              <p:cNvSpPr/>
              <p:nvPr/>
            </p:nvSpPr>
            <p:spPr>
              <a:xfrm>
                <a:off x="3448045" y="1013492"/>
                <a:ext cx="5747369" cy="5747369"/>
              </a:xfrm>
              <a:prstGeom prst="circularArrow">
                <a:avLst>
                  <a:gd name="adj1" fmla="val 11864"/>
                  <a:gd name="adj2" fmla="val 327528"/>
                  <a:gd name="adj3" fmla="val 1706662"/>
                  <a:gd name="adj4" fmla="val 16199432"/>
                  <a:gd name="adj5" fmla="val 5932"/>
                </a:avLst>
              </a:prstGeom>
              <a:solidFill>
                <a:srgbClr val="CBCBC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64" name="Circular Arrow 63"/>
              <p:cNvSpPr/>
              <p:nvPr/>
            </p:nvSpPr>
            <p:spPr>
              <a:xfrm>
                <a:off x="3236545" y="1013492"/>
                <a:ext cx="5747369" cy="5747369"/>
              </a:xfrm>
              <a:prstGeom prst="circularArrow">
                <a:avLst>
                  <a:gd name="adj1" fmla="val 11864"/>
                  <a:gd name="adj2" fmla="val 327528"/>
                  <a:gd name="adj3" fmla="val 16114325"/>
                  <a:gd name="adj4" fmla="val 9000000"/>
                  <a:gd name="adj5" fmla="val 5932"/>
                </a:avLst>
              </a:prstGeom>
              <a:solidFill>
                <a:srgbClr val="CBCBC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endParaRPr lang="en-US" dirty="0"/>
              </a:p>
            </p:txBody>
          </p:sp>
        </p:grpSp>
        <p:grpSp>
          <p:nvGrpSpPr>
            <p:cNvPr id="59" name="Group 58"/>
            <p:cNvGrpSpPr/>
            <p:nvPr/>
          </p:nvGrpSpPr>
          <p:grpSpPr>
            <a:xfrm>
              <a:off x="5850155" y="2020052"/>
              <a:ext cx="3663129" cy="2539582"/>
              <a:chOff x="5850155" y="2020052"/>
              <a:chExt cx="3663129" cy="2539582"/>
            </a:xfrm>
          </p:grpSpPr>
          <p:sp>
            <p:nvSpPr>
              <p:cNvPr id="60" name="Step 1"/>
              <p:cNvSpPr txBox="1"/>
              <p:nvPr/>
            </p:nvSpPr>
            <p:spPr>
              <a:xfrm rot="1341914">
                <a:off x="5850155" y="2226348"/>
                <a:ext cx="1487075" cy="2333286"/>
              </a:xfrm>
              <a:prstGeom prst="rect">
                <a:avLst/>
              </a:prstGeom>
              <a:noFill/>
            </p:spPr>
            <p:txBody>
              <a:bodyPr spcFirstLastPara="1" wrap="square" lIns="182828" tIns="146262" rIns="182828" bIns="146262" numCol="1" rtlCol="0">
                <a:prstTxWarp prst="textArchUp">
                  <a:avLst>
                    <a:gd name="adj" fmla="val 9495673"/>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1836"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ENVISION</a:t>
                </a:r>
              </a:p>
            </p:txBody>
          </p:sp>
          <p:sp>
            <p:nvSpPr>
              <p:cNvPr id="61" name="Step 2"/>
              <p:cNvSpPr txBox="1"/>
              <p:nvPr/>
            </p:nvSpPr>
            <p:spPr>
              <a:xfrm rot="8785616">
                <a:off x="8026209" y="2020052"/>
                <a:ext cx="1487075" cy="2333286"/>
              </a:xfrm>
              <a:prstGeom prst="rect">
                <a:avLst/>
              </a:prstGeom>
              <a:noFill/>
            </p:spPr>
            <p:txBody>
              <a:bodyPr spcFirstLastPara="1" wrap="square" lIns="182828" tIns="146262" rIns="182828" bIns="146262" numCol="1" rtlCol="0">
                <a:prstTxWarp prst="textArchUp">
                  <a:avLst>
                    <a:gd name="adj" fmla="val 9495673"/>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1836"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ONBOARD</a:t>
                </a:r>
              </a:p>
            </p:txBody>
          </p:sp>
        </p:grpSp>
      </p:grpSp>
      <p:sp>
        <p:nvSpPr>
          <p:cNvPr id="73" name="TextBox 72"/>
          <p:cNvSpPr txBox="1"/>
          <p:nvPr/>
        </p:nvSpPr>
        <p:spPr>
          <a:xfrm rot="21089169">
            <a:off x="7238003" y="1639347"/>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CREATE</a:t>
            </a:r>
            <a:b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2586">
                      <a:schemeClr val="bg1">
                        <a:lumMod val="75000"/>
                      </a:schemeClr>
                    </a:gs>
                    <a:gs pos="36000">
                      <a:schemeClr val="bg1">
                        <a:lumMod val="75000"/>
                      </a:schemeClr>
                    </a:gs>
                  </a:gsLst>
                  <a:lin ang="5400000" scaled="0"/>
                </a:gradFill>
                <a:effectLst/>
                <a:uLnTx/>
                <a:uFillTx/>
                <a:latin typeface="Segoe UI"/>
                <a:ea typeface="+mn-ea"/>
                <a:cs typeface="+mn-cs"/>
              </a:rPr>
              <a:t>SUCCESS PLAN</a:t>
            </a:r>
          </a:p>
        </p:txBody>
      </p:sp>
      <p:sp>
        <p:nvSpPr>
          <p:cNvPr id="96" name="TextBox 95"/>
          <p:cNvSpPr txBox="1"/>
          <p:nvPr/>
        </p:nvSpPr>
        <p:spPr>
          <a:xfrm rot="3680684">
            <a:off x="7244169" y="1844719"/>
            <a:ext cx="4409868" cy="4457212"/>
          </a:xfrm>
          <a:prstGeom prst="rect">
            <a:avLst/>
          </a:prstGeom>
          <a:noFill/>
        </p:spPr>
        <p:txBody>
          <a:bodyPr wrap="square" lIns="0" tIns="0" rIns="0" bIns="0" rtlCol="0">
            <a:prstTxWarp prst="textArchDown">
              <a:avLst/>
            </a:prstTxWarp>
            <a:spAutoFit/>
          </a:bodyPr>
          <a:lstStyle/>
          <a:p>
            <a:pPr marL="1398976" marR="0" lvl="3" indent="0" algn="r" defTabSz="932418" rtl="0" eaLnBrk="1" fontAlgn="base" latinLnBrk="0" hangingPunct="1">
              <a:lnSpc>
                <a:spcPct val="110000"/>
              </a:lnSpc>
              <a:spcBef>
                <a:spcPct val="0"/>
              </a:spcBef>
              <a:spcAft>
                <a:spcPts val="500"/>
              </a:spcAft>
              <a:buClrTx/>
              <a:buSzTx/>
              <a:buFontTx/>
              <a:buNone/>
              <a:tabLst/>
              <a:defRPr/>
            </a:pPr>
            <a:r>
              <a:rPr kumimoji="0" lang="en-US" sz="700" b="1" i="0" u="none" strike="noStrike" kern="900" cap="none" spc="0" normalizeH="0" baseline="0" noProof="0" dirty="0">
                <a:ln>
                  <a:noFill/>
                </a:ln>
                <a:gradFill>
                  <a:gsLst>
                    <a:gs pos="1250">
                      <a:schemeClr val="bg1">
                        <a:lumMod val="75000"/>
                      </a:schemeClr>
                    </a:gs>
                    <a:gs pos="100000">
                      <a:schemeClr val="bg1">
                        <a:lumMod val="75000"/>
                      </a:schemeClr>
                    </a:gs>
                  </a:gsLst>
                  <a:lin ang="5400000" scaled="0"/>
                </a:gradFill>
                <a:effectLst/>
                <a:uLnTx/>
                <a:uFillTx/>
                <a:latin typeface="Segoe UI"/>
                <a:ea typeface="+mn-ea"/>
                <a:cs typeface="+mn-cs"/>
              </a:rPr>
              <a:t>BOOST USER ENGAGEMENT AND DRIVE ADOPTION</a:t>
            </a:r>
          </a:p>
          <a:p>
            <a:pPr marL="932651" marR="0" lvl="2" indent="0" algn="r" defTabSz="932418" rtl="0" eaLnBrk="1" fontAlgn="base" latinLnBrk="0" hangingPunct="1">
              <a:lnSpc>
                <a:spcPct val="110000"/>
              </a:lnSpc>
              <a:spcBef>
                <a:spcPct val="0"/>
              </a:spcBef>
              <a:spcAft>
                <a:spcPts val="500"/>
              </a:spcAft>
              <a:buClrTx/>
              <a:buSzTx/>
              <a:buFontTx/>
              <a:buNone/>
              <a:tabLst/>
              <a:defRPr/>
            </a:pPr>
            <a:r>
              <a:rPr kumimoji="0" lang="en-US" sz="700" b="1" i="0" u="none" strike="noStrike" kern="900" cap="none" spc="0" normalizeH="0" baseline="0" noProof="0" dirty="0">
                <a:ln>
                  <a:noFill/>
                </a:ln>
                <a:gradFill>
                  <a:gsLst>
                    <a:gs pos="1250">
                      <a:schemeClr val="bg1">
                        <a:lumMod val="75000"/>
                      </a:schemeClr>
                    </a:gs>
                    <a:gs pos="100000">
                      <a:schemeClr val="bg1">
                        <a:lumMod val="75000"/>
                      </a:schemeClr>
                    </a:gs>
                  </a:gsLst>
                  <a:lin ang="5400000" scaled="0"/>
                </a:gradFill>
                <a:effectLst/>
                <a:uLnTx/>
                <a:uFillTx/>
                <a:latin typeface="Segoe UI"/>
                <a:ea typeface="+mn-ea"/>
                <a:cs typeface="+mn-cs"/>
              </a:rPr>
              <a:t>MANAGE AND PREPARE FOR CHANGE</a:t>
            </a:r>
          </a:p>
          <a:p>
            <a:pPr marL="932651" marR="0" lvl="2" indent="0" algn="r" defTabSz="932418" rtl="0" eaLnBrk="1" fontAlgn="base" latinLnBrk="0" hangingPunct="1">
              <a:lnSpc>
                <a:spcPct val="110000"/>
              </a:lnSpc>
              <a:spcBef>
                <a:spcPct val="0"/>
              </a:spcBef>
              <a:spcAft>
                <a:spcPts val="500"/>
              </a:spcAft>
              <a:buClrTx/>
              <a:buSzTx/>
              <a:buFontTx/>
              <a:buNone/>
              <a:tabLst/>
              <a:defRPr/>
            </a:pPr>
            <a:r>
              <a:rPr kumimoji="0" lang="en-US" sz="1300" b="1" i="0" u="none" strike="noStrike" kern="900" cap="none" spc="0" normalizeH="0" baseline="0" noProof="0" dirty="0">
                <a:ln>
                  <a:noFill/>
                </a:ln>
                <a:gradFill>
                  <a:gsLst>
                    <a:gs pos="1250">
                      <a:schemeClr val="accent1"/>
                    </a:gs>
                    <a:gs pos="100000">
                      <a:schemeClr val="accent1"/>
                    </a:gs>
                  </a:gsLst>
                  <a:lin ang="5400000" scaled="0"/>
                </a:gradFill>
                <a:effectLst/>
                <a:uLnTx/>
                <a:uFillTx/>
                <a:latin typeface="Segoe UI"/>
                <a:ea typeface="+mn-ea"/>
                <a:cs typeface="+mn-cs"/>
              </a:rPr>
              <a:t>MEASURE, SHARE, SUCCESS, AND ITERATE</a:t>
            </a:r>
          </a:p>
        </p:txBody>
      </p:sp>
      <p:sp>
        <p:nvSpPr>
          <p:cNvPr id="68" name="Step 3"/>
          <p:cNvSpPr txBox="1"/>
          <p:nvPr/>
        </p:nvSpPr>
        <p:spPr>
          <a:xfrm rot="10634173">
            <a:off x="7507513" y="2045699"/>
            <a:ext cx="3794119" cy="3832061"/>
          </a:xfrm>
          <a:prstGeom prst="rect">
            <a:avLst/>
          </a:prstGeom>
          <a:noFill/>
        </p:spPr>
        <p:txBody>
          <a:bodyPr spcFirstLastPara="1" wrap="square" lIns="182828" tIns="146262" rIns="182828" bIns="146262" numCol="1" rtlCol="0">
            <a:prstTxWarp prst="textArchDown">
              <a:avLst>
                <a:gd name="adj" fmla="val 14889606"/>
              </a:avLst>
            </a:prstTxWarp>
            <a:spAutoFit/>
          </a:bodyPr>
          <a:lstStyle/>
          <a:p>
            <a:pPr marL="0" marR="0" lvl="0" indent="0" algn="l" defTabSz="932418" rtl="0" eaLnBrk="1" fontAlgn="auto" latinLnBrk="0" hangingPunct="1">
              <a:lnSpc>
                <a:spcPct val="90000"/>
              </a:lnSpc>
              <a:spcBef>
                <a:spcPts val="0"/>
              </a:spcBef>
              <a:spcAft>
                <a:spcPts val="600"/>
              </a:spcAft>
              <a:buClrTx/>
              <a:buSzTx/>
              <a:buFontTx/>
              <a:buNone/>
              <a:tabLst/>
              <a:defRPr/>
            </a:pPr>
            <a:r>
              <a:rPr kumimoji="0" lang="en-US" sz="4000" b="1" i="0" u="none" strike="noStrike" kern="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DRIVE VALUE</a:t>
            </a:r>
          </a:p>
        </p:txBody>
      </p:sp>
      <p:sp>
        <p:nvSpPr>
          <p:cNvPr id="71" name="TextBox 70"/>
          <p:cNvSpPr txBox="1"/>
          <p:nvPr/>
        </p:nvSpPr>
        <p:spPr>
          <a:xfrm rot="17100000">
            <a:off x="7005314" y="1786419"/>
            <a:ext cx="4409868" cy="4381552"/>
          </a:xfrm>
          <a:prstGeom prst="rect">
            <a:avLst/>
          </a:prstGeom>
          <a:noFill/>
        </p:spPr>
        <p:txBody>
          <a:bodyPr wrap="square" lIns="0" tIns="0" rIns="0" bIns="0" rtlCol="0">
            <a:prstTxWarp prst="textArchUp">
              <a:avLst/>
            </a:prstTxWarp>
            <a:spAutoFit/>
          </a:bodyPr>
          <a:lstStyle/>
          <a:p>
            <a:pPr marL="0" marR="0" lvl="0" indent="0" algn="ctr" defTabSz="932418" rtl="0" eaLnBrk="1" fontAlgn="base" latinLnBrk="0" hangingPunct="1">
              <a:lnSpc>
                <a:spcPct val="110000"/>
              </a:lnSpc>
              <a:spcBef>
                <a:spcPct val="0"/>
              </a:spcBef>
              <a:spcAft>
                <a:spcPts val="1199"/>
              </a:spcAft>
              <a:buClrTx/>
              <a:buSzTx/>
              <a:buFontTx/>
              <a:buNone/>
              <a:tabLst/>
              <a:defRPr/>
            </a:pPr>
            <a:endPar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endParaRPr>
          </a:p>
          <a:p>
            <a:pPr marL="0" marR="0" lvl="0" indent="0" algn="ctr" defTabSz="932418" rtl="0" eaLnBrk="1" fontAlgn="base" latinLnBrk="0" hangingPunct="1">
              <a:lnSpc>
                <a:spcPct val="110000"/>
              </a:lnSpc>
              <a:spcBef>
                <a:spcPct val="0"/>
              </a:spcBef>
              <a:spcAft>
                <a:spcPts val="1199"/>
              </a:spcAft>
              <a:buClrTx/>
              <a:buSzTx/>
              <a:buFontTx/>
              <a:buNone/>
              <a:tabLst/>
              <a:defRPr/>
            </a:pPr>
            <a:endPar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endParaRPr>
          </a:p>
          <a:p>
            <a:pPr marL="0" marR="0" lvl="0" indent="0" algn="ctr" defTabSz="932418" rtl="0" eaLnBrk="1" fontAlgn="base" latinLnBrk="0" hangingPunct="1">
              <a:lnSpc>
                <a:spcPct val="110000"/>
              </a:lnSpc>
              <a:spcBef>
                <a:spcPct val="0"/>
              </a:spcBef>
              <a:spcAft>
                <a:spcPts val="1199"/>
              </a:spcAft>
              <a:buClrTx/>
              <a:buSzTx/>
              <a:buFontTx/>
              <a:buNone/>
              <a:tabLst/>
              <a:defRPr/>
            </a:pPr>
            <a: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t>IDENTIFY</a:t>
            </a:r>
            <a:b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br>
            <a:r>
              <a:rPr kumimoji="0" lang="en-US" sz="700" b="1" i="0" u="none" strike="noStrike" kern="900" cap="none" spc="0" normalizeH="0" baseline="0" noProof="0" dirty="0">
                <a:ln>
                  <a:noFill/>
                </a:ln>
                <a:gradFill>
                  <a:gsLst>
                    <a:gs pos="72960">
                      <a:schemeClr val="accent6"/>
                    </a:gs>
                    <a:gs pos="60000">
                      <a:schemeClr val="accent6"/>
                    </a:gs>
                  </a:gsLst>
                  <a:lin ang="5400000" scaled="0"/>
                </a:gradFill>
                <a:effectLst/>
                <a:uLnTx/>
                <a:uFillTx/>
                <a:latin typeface="Segoe UI"/>
                <a:ea typeface="+mn-ea"/>
                <a:cs typeface="+mn-cs"/>
              </a:rPr>
              <a:t>KEY STAKEHOLDERS</a:t>
            </a:r>
          </a:p>
        </p:txBody>
      </p:sp>
      <p:sp>
        <p:nvSpPr>
          <p:cNvPr id="6" name="Rectangle 5"/>
          <p:cNvSpPr/>
          <p:nvPr/>
        </p:nvSpPr>
        <p:spPr bwMode="auto">
          <a:xfrm>
            <a:off x="274638" y="5893922"/>
            <a:ext cx="5479402" cy="81320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701" y="296897"/>
            <a:ext cx="5535005" cy="1747938"/>
          </a:xfrm>
        </p:spPr>
        <p:txBody>
          <a:bodyPr/>
          <a:lstStyle/>
          <a:p>
            <a:r>
              <a:rPr lang="en-US" sz="4000"/>
              <a:t>Where are you in the adoption process?</a:t>
            </a:r>
            <a:endParaRPr lang="en-US" sz="1800" spc="0" dirty="0">
              <a:gradFill>
                <a:gsLst>
                  <a:gs pos="2917">
                    <a:schemeClr val="tx1"/>
                  </a:gs>
                  <a:gs pos="30000">
                    <a:schemeClr val="tx1"/>
                  </a:gs>
                </a:gsLst>
                <a:lin ang="5400000" scaled="0"/>
              </a:gradFill>
              <a:latin typeface="Segoe UI Semibold" charset="0"/>
              <a:ea typeface="Segoe UI Semibold" charset="0"/>
              <a:cs typeface="Segoe UI Semibold" charset="0"/>
            </a:endParaRPr>
          </a:p>
        </p:txBody>
      </p:sp>
      <p:sp>
        <p:nvSpPr>
          <p:cNvPr id="44" name="Content Placeholder 3"/>
          <p:cNvSpPr txBox="1">
            <a:spLocks/>
          </p:cNvSpPr>
          <p:nvPr/>
        </p:nvSpPr>
        <p:spPr>
          <a:xfrm>
            <a:off x="683290" y="1840685"/>
            <a:ext cx="5971242" cy="5003724"/>
          </a:xfrm>
          <a:prstGeom prst="rect">
            <a:avLst/>
          </a:prstGeom>
        </p:spPr>
        <p:txBody>
          <a:bodyPr vert="horz" wrap="square" lIns="146304" tIns="91440" rIns="146304" bIns="91440" rtlCol="0" anchor="ctr" anchorCtr="0">
            <a:noAutofit/>
          </a:bodyPr>
          <a:lst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Identify key stakeholders</a:t>
            </a:r>
          </a:p>
          <a:p>
            <a:pPr marL="0" lvl="1" indent="0" defTabSz="932103" fontAlgn="base">
              <a:lnSpc>
                <a:spcPct val="110000"/>
              </a:lnSpc>
              <a:spcBef>
                <a:spcPct val="0"/>
              </a:spcBef>
              <a:spcAft>
                <a:spcPts val="600"/>
              </a:spcAft>
              <a:buClr>
                <a:srgbClr val="DC3C00"/>
              </a:buClr>
              <a:buNone/>
              <a:defRPr/>
            </a:pPr>
            <a:r>
              <a:rPr kumimoji="0" lang="en-US" sz="12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Create a dynamic</a:t>
            </a:r>
            <a:r>
              <a:rPr kumimoji="0" lang="en-US" sz="1200" b="0" i="0" u="none" strike="noStrike" kern="1200" cap="none" spc="0" normalizeH="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 team of the right people to drive and effect change</a:t>
            </a:r>
            <a:endParaRPr lang="en-US" sz="1200" dirty="0">
              <a:gradFill>
                <a:gsLst>
                  <a:gs pos="13889">
                    <a:srgbClr val="505050"/>
                  </a:gs>
                  <a:gs pos="28704">
                    <a:srgbClr val="505050"/>
                  </a:gs>
                </a:gsLst>
                <a:lin ang="5400000" scaled="0"/>
              </a:gradFill>
              <a:latin typeface="+mj-lt"/>
              <a:ea typeface="Segoe UI" pitchFamily="34" charset="0"/>
              <a:cs typeface="Segoe UI" pitchFamily="34" charset="0"/>
            </a:endParaRPr>
          </a:p>
          <a:p>
            <a:pPr marL="0" lvl="1" indent="0" defTabSz="932103" fontAlgn="base">
              <a:lnSpc>
                <a:spcPct val="110000"/>
              </a:lnSpc>
              <a:spcBef>
                <a:spcPct val="0"/>
              </a:spcBef>
              <a:spcAft>
                <a:spcPts val="600"/>
              </a:spcAft>
              <a:buClr>
                <a:srgbClr val="DC3C00"/>
              </a:buClr>
              <a:buNone/>
              <a:defRPr/>
            </a:pPr>
            <a:endPar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Identify &amp; prioritize business scenarios</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Determine how your organization will use Office 365 to addresses your </a:t>
            </a:r>
            <a:b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b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business goals and challenges</a:t>
            </a:r>
          </a:p>
          <a:p>
            <a:pPr marL="0" lvl="1" indent="0" defTabSz="932103" fontAlgn="base">
              <a:lnSpc>
                <a:spcPct val="110000"/>
              </a:lnSpc>
              <a:spcBef>
                <a:spcPct val="0"/>
              </a:spcBef>
              <a:spcAft>
                <a:spcPts val="600"/>
              </a:spcAft>
              <a:buClr>
                <a:srgbClr val="DC3C00"/>
              </a:buClr>
              <a:buNone/>
              <a:defRPr/>
            </a:pPr>
            <a:endParaRPr kumimoji="0" lang="en-US" sz="1400" b="0" i="0" u="none" strike="noStrike" kern="1200" cap="none" spc="0" normalizeH="0" noProof="0" dirty="0">
              <a:ln>
                <a:noFill/>
              </a:ln>
              <a:gradFill>
                <a:gsLst>
                  <a:gs pos="13889">
                    <a:srgbClr val="505050"/>
                  </a:gs>
                  <a:gs pos="28704">
                    <a:srgbClr val="505050"/>
                  </a:gs>
                </a:gsLst>
                <a:lin ang="5400000" scaled="0"/>
              </a:gradFill>
              <a:effectLst/>
              <a:uLnTx/>
              <a:uFillTx/>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Create success plan</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Create a plan for realizing your goals with Office 365</a:t>
            </a:r>
          </a:p>
          <a:p>
            <a:pPr marL="0" lvl="1" indent="0" defTabSz="932103" fontAlgn="base">
              <a:lnSpc>
                <a:spcPct val="110000"/>
              </a:lnSpc>
              <a:spcBef>
                <a:spcPct val="0"/>
              </a:spcBef>
              <a:spcAft>
                <a:spcPts val="600"/>
              </a:spcAft>
              <a:buClr>
                <a:srgbClr val="DC3C00"/>
              </a:buClr>
              <a:buNone/>
              <a:defRPr/>
            </a:pPr>
            <a:endParaRPr lang="en-US" sz="1600" dirty="0">
              <a:gradFill>
                <a:gsLst>
                  <a:gs pos="13889">
                    <a:srgbClr val="505050"/>
                  </a:gs>
                  <a:gs pos="28704">
                    <a:srgbClr val="505050"/>
                  </a:gs>
                </a:gsLst>
                <a:lin ang="5400000" scaled="0"/>
              </a:gradFill>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Execute success plan</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Implement Office 365 in your organization</a:t>
            </a:r>
          </a:p>
          <a:p>
            <a:pPr marL="0" lvl="1" indent="0" defTabSz="932103" fontAlgn="base">
              <a:lnSpc>
                <a:spcPct val="110000"/>
              </a:lnSpc>
              <a:spcBef>
                <a:spcPct val="0"/>
              </a:spcBef>
              <a:spcAft>
                <a:spcPts val="600"/>
              </a:spcAft>
              <a:buClr>
                <a:srgbClr val="DC3C00"/>
              </a:buClr>
              <a:buNone/>
              <a:defRPr/>
            </a:pPr>
            <a:endParaRPr lang="en-US" sz="1400" dirty="0">
              <a:gradFill>
                <a:gsLst>
                  <a:gs pos="13889">
                    <a:srgbClr val="505050"/>
                  </a:gs>
                  <a:gs pos="28704">
                    <a:srgbClr val="505050"/>
                  </a:gs>
                </a:gsLst>
                <a:lin ang="5400000" scaled="0"/>
              </a:gradFill>
              <a:latin typeface="Segoe UI"/>
              <a:ea typeface="Segoe UI" pitchFamily="34" charset="0"/>
              <a:cs typeface="Segoe UI" pitchFamily="34" charset="0"/>
            </a:endParaRPr>
          </a:p>
          <a:p>
            <a:pPr marL="0" lvl="1" indent="0" defTabSz="896386">
              <a:lnSpc>
                <a:spcPct val="100000"/>
              </a:lnSpc>
              <a:spcBef>
                <a:spcPts val="0"/>
              </a:spcBef>
              <a:buSzTx/>
              <a:buNone/>
              <a:defRPr/>
            </a:pPr>
            <a:r>
              <a:rPr lang="en-US" sz="2000" kern="0" spc="-49" dirty="0">
                <a:gradFill>
                  <a:gsLst>
                    <a:gs pos="89344">
                      <a:srgbClr val="D83B01"/>
                    </a:gs>
                    <a:gs pos="79508">
                      <a:srgbClr val="D83B01"/>
                    </a:gs>
                  </a:gsLst>
                  <a:lin ang="5400000" scaled="1"/>
                </a:gradFill>
                <a:latin typeface="Segoe UI Semibold" panose="020B0702040204020203" pitchFamily="34" charset="0"/>
                <a:cs typeface="Segoe UI Semibold" panose="020B0702040204020203" pitchFamily="34" charset="0"/>
              </a:rPr>
              <a:t>Sustainment </a:t>
            </a:r>
          </a:p>
          <a:p>
            <a:pPr marL="0" lvl="1" indent="0" defTabSz="932103" fontAlgn="base">
              <a:lnSpc>
                <a:spcPct val="110000"/>
              </a:lnSpc>
              <a:spcBef>
                <a:spcPct val="0"/>
              </a:spcBef>
              <a:spcAft>
                <a:spcPts val="600"/>
              </a:spcAft>
              <a:buClr>
                <a:srgbClr val="DC3C00"/>
              </a:buClr>
              <a:buSzTx/>
              <a:buNone/>
              <a:defRPr/>
            </a:pPr>
            <a:r>
              <a:rPr lang="en-US" sz="1200" dirty="0">
                <a:gradFill>
                  <a:gsLst>
                    <a:gs pos="13889">
                      <a:srgbClr val="505050"/>
                    </a:gs>
                    <a:gs pos="28704">
                      <a:srgbClr val="505050"/>
                    </a:gs>
                  </a:gsLst>
                  <a:lin ang="5400000" scaled="0"/>
                </a:gradFill>
                <a:latin typeface="Segoe UI Semibold"/>
                <a:ea typeface="Segoe UI" pitchFamily="34" charset="0"/>
                <a:cs typeface="Segoe UI" pitchFamily="34" charset="0"/>
              </a:rPr>
              <a:t>Drive ongoing adoption, manage change, measure and share success</a:t>
            </a:r>
            <a:endParaRPr lang="en-US" sz="1200" dirty="0">
              <a:gradFill>
                <a:gsLst>
                  <a:gs pos="13889">
                    <a:srgbClr val="505050"/>
                  </a:gs>
                  <a:gs pos="28704">
                    <a:srgbClr val="505050"/>
                  </a:gs>
                </a:gsLst>
                <a:lin ang="5400000" scaled="0"/>
              </a:gradFill>
              <a:latin typeface="+mj-lt"/>
              <a:ea typeface="Segoe UI" pitchFamily="34" charset="0"/>
              <a:cs typeface="Segoe UI" pitchFamily="34" charset="0"/>
            </a:endParaRPr>
          </a:p>
        </p:txBody>
      </p:sp>
      <p:sp>
        <p:nvSpPr>
          <p:cNvPr id="5" name="Rectangle 4"/>
          <p:cNvSpPr/>
          <p:nvPr/>
        </p:nvSpPr>
        <p:spPr>
          <a:xfrm>
            <a:off x="374446" y="2031840"/>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1</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2" name="Rectangle 51"/>
          <p:cNvSpPr/>
          <p:nvPr/>
        </p:nvSpPr>
        <p:spPr>
          <a:xfrm>
            <a:off x="366141" y="2907536"/>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2</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5" name="Rectangle 54"/>
          <p:cNvSpPr/>
          <p:nvPr/>
        </p:nvSpPr>
        <p:spPr>
          <a:xfrm>
            <a:off x="374446" y="4009450"/>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3</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56" name="Rectangle 55"/>
          <p:cNvSpPr/>
          <p:nvPr/>
        </p:nvSpPr>
        <p:spPr>
          <a:xfrm>
            <a:off x="366141" y="4934591"/>
            <a:ext cx="433132" cy="646331"/>
          </a:xfrm>
          <a:prstGeom prst="rect">
            <a:avLst/>
          </a:prstGeom>
        </p:spPr>
        <p:txBody>
          <a:bodyPr wrap="none" anchor="ctr">
            <a:spAutoFit/>
          </a:bodyPr>
          <a:lstStyle/>
          <a:p>
            <a:pPr lvl="0" defTabSz="914099" fontAlgn="base">
              <a:spcBef>
                <a:spcPct val="0"/>
              </a:spcBef>
              <a:spcAft>
                <a:spcPct val="0"/>
              </a:spcAft>
              <a:defRPr/>
            </a:pPr>
            <a:r>
              <a:rPr lang="en-US" sz="3600" kern="0" dirty="0">
                <a:gradFill>
                  <a:gsLst>
                    <a:gs pos="92623">
                      <a:srgbClr val="D83B01"/>
                    </a:gs>
                    <a:gs pos="79508">
                      <a:srgbClr val="D83B01"/>
                    </a:gs>
                  </a:gsLst>
                  <a:lin ang="5400000" scaled="1"/>
                </a:gradFill>
              </a:rPr>
              <a:t>4</a:t>
            </a:r>
            <a:endParaRPr lang="en-US" sz="3600" kern="0" dirty="0">
              <a:gradFill>
                <a:gsLst>
                  <a:gs pos="92623">
                    <a:srgbClr val="D83B01"/>
                  </a:gs>
                  <a:gs pos="79508">
                    <a:srgbClr val="D83B01"/>
                  </a:gs>
                </a:gsLst>
                <a:lin ang="5400000" scaled="1"/>
              </a:gradFill>
              <a:ea typeface="Segoe UI" pitchFamily="34" charset="0"/>
              <a:cs typeface="Segoe UI" pitchFamily="34" charset="0"/>
            </a:endParaRPr>
          </a:p>
        </p:txBody>
      </p:sp>
      <p:sp>
        <p:nvSpPr>
          <p:cNvPr id="65" name="Oval 64"/>
          <p:cNvSpPr/>
          <p:nvPr/>
        </p:nvSpPr>
        <p:spPr bwMode="auto">
          <a:xfrm>
            <a:off x="7789947" y="2395891"/>
            <a:ext cx="3136786" cy="3136784"/>
          </a:xfrm>
          <a:prstGeom prst="ellipse">
            <a:avLst/>
          </a:prstGeom>
          <a:noFill/>
          <a:ln w="1270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rtl="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mn-ea"/>
              <a:cs typeface="+mn-cs"/>
            </a:endParaRPr>
          </a:p>
        </p:txBody>
      </p:sp>
      <p:sp>
        <p:nvSpPr>
          <p:cNvPr id="69" name="TextBox 68"/>
          <p:cNvSpPr txBox="1"/>
          <p:nvPr/>
        </p:nvSpPr>
        <p:spPr>
          <a:xfrm>
            <a:off x="8347260" y="3641116"/>
            <a:ext cx="2022157" cy="646331"/>
          </a:xfrm>
          <a:prstGeom prst="rect">
            <a:avLst/>
          </a:prstGeom>
        </p:spPr>
        <p:txBody>
          <a:bodyPr wrap="none" rtlCol="0" anchor="ctr">
            <a:spAutoFit/>
          </a:bodyP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gradFill>
                  <a:gsLst>
                    <a:gs pos="0">
                      <a:srgbClr val="635D59"/>
                    </a:gs>
                    <a:gs pos="100000">
                      <a:srgbClr val="635D59"/>
                    </a:gs>
                  </a:gsLst>
                  <a:lin ang="5400000" scaled="1"/>
                </a:gradFill>
                <a:effectLst/>
                <a:uLnTx/>
                <a:uFillTx/>
                <a:latin typeface="Segoe UI"/>
                <a:ea typeface="+mn-ea"/>
                <a:cs typeface="Segoe UI Light" panose="020B0502040204020203" pitchFamily="34" charset="0"/>
              </a:rPr>
              <a:t>FastTrack</a:t>
            </a:r>
          </a:p>
        </p:txBody>
      </p:sp>
      <p:sp>
        <p:nvSpPr>
          <p:cNvPr id="74" name="Oval 73"/>
          <p:cNvSpPr/>
          <p:nvPr/>
        </p:nvSpPr>
        <p:spPr>
          <a:xfrm rot="16873052">
            <a:off x="6435507" y="3097095"/>
            <a:ext cx="222649" cy="222649"/>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wrap="none"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0" scaled="0"/>
                </a:gradFill>
                <a:effectLst/>
                <a:uLnTx/>
                <a:uFillTx/>
                <a:latin typeface="Segoe UI"/>
                <a:ea typeface="+mn-ea"/>
                <a:cs typeface="+mn-cs"/>
              </a:rPr>
              <a:t>1</a:t>
            </a:r>
          </a:p>
        </p:txBody>
      </p:sp>
      <p:sp>
        <p:nvSpPr>
          <p:cNvPr id="82" name="Oval 81"/>
          <p:cNvSpPr/>
          <p:nvPr/>
        </p:nvSpPr>
        <p:spPr>
          <a:xfrm rot="19229681">
            <a:off x="7388482" y="1596736"/>
            <a:ext cx="222649" cy="222649"/>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n-ea"/>
                <a:cs typeface="+mn-cs"/>
              </a:rPr>
              <a:t>2</a:t>
            </a:r>
          </a:p>
        </p:txBody>
      </p:sp>
      <p:sp>
        <p:nvSpPr>
          <p:cNvPr id="85" name="Oval 84"/>
          <p:cNvSpPr/>
          <p:nvPr/>
        </p:nvSpPr>
        <p:spPr>
          <a:xfrm rot="20777324">
            <a:off x="8922585" y="958422"/>
            <a:ext cx="222649" cy="222649"/>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gradFill>
                  <a:gsLst>
                    <a:gs pos="1250">
                      <a:srgbClr val="FFFFFF"/>
                    </a:gs>
                    <a:gs pos="100000">
                      <a:srgbClr val="FFFFFF"/>
                    </a:gs>
                  </a:gsLst>
                  <a:lin ang="0" scaled="0"/>
                </a:gradFill>
                <a:effectLst/>
                <a:uLnTx/>
                <a:uFillTx/>
                <a:latin typeface="Segoe UI"/>
                <a:ea typeface="+mn-ea"/>
                <a:cs typeface="+mn-cs"/>
              </a:rPr>
              <a:t>3</a:t>
            </a:r>
          </a:p>
        </p:txBody>
      </p:sp>
      <p:sp>
        <p:nvSpPr>
          <p:cNvPr id="89" name="Oval 88"/>
          <p:cNvSpPr/>
          <p:nvPr/>
        </p:nvSpPr>
        <p:spPr>
          <a:xfrm rot="3984443">
            <a:off x="12147843" y="2695181"/>
            <a:ext cx="222649" cy="222649"/>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defTabSz="932651"/>
            <a:r>
              <a:rPr lang="en-US" sz="1400" b="1" dirty="0">
                <a:gradFill>
                  <a:gsLst>
                    <a:gs pos="1250">
                      <a:srgbClr val="FFFFFF"/>
                    </a:gs>
                    <a:gs pos="100000">
                      <a:srgbClr val="FFFFFF"/>
                    </a:gs>
                  </a:gsLst>
                </a:gradFill>
                <a:latin typeface="Segoe UI"/>
              </a:rPr>
              <a:t>4</a:t>
            </a:r>
          </a:p>
        </p:txBody>
      </p:sp>
      <p:cxnSp>
        <p:nvCxnSpPr>
          <p:cNvPr id="97" name="Straight Connector 96"/>
          <p:cNvCxnSpPr/>
          <p:nvPr/>
        </p:nvCxnSpPr>
        <p:spPr>
          <a:xfrm flipH="1" flipV="1">
            <a:off x="10623203" y="5719813"/>
            <a:ext cx="380619" cy="59323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0714741" y="6166622"/>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0567136" y="5961974"/>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0499982" y="5822500"/>
            <a:ext cx="194974" cy="1153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Arc 100"/>
          <p:cNvSpPr/>
          <p:nvPr/>
        </p:nvSpPr>
        <p:spPr>
          <a:xfrm>
            <a:off x="6833278" y="1588992"/>
            <a:ext cx="4811330" cy="4686207"/>
          </a:xfrm>
          <a:prstGeom prst="arc">
            <a:avLst>
              <a:gd name="adj1" fmla="val 17643792"/>
              <a:gd name="adj2" fmla="val 2887658"/>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02" name="Straight Connector 101"/>
          <p:cNvCxnSpPr/>
          <p:nvPr/>
        </p:nvCxnSpPr>
        <p:spPr>
          <a:xfrm flipV="1">
            <a:off x="10202296" y="1619802"/>
            <a:ext cx="71155" cy="160337"/>
          </a:xfrm>
          <a:prstGeom prst="line">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03" name="Arc 102"/>
          <p:cNvSpPr/>
          <p:nvPr/>
        </p:nvSpPr>
        <p:spPr>
          <a:xfrm>
            <a:off x="7160782" y="1766099"/>
            <a:ext cx="4335643" cy="4327071"/>
          </a:xfrm>
          <a:prstGeom prst="arc">
            <a:avLst>
              <a:gd name="adj1" fmla="val 17010203"/>
              <a:gd name="adj2" fmla="val 2979736"/>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104" name="Straight Connector 103"/>
          <p:cNvCxnSpPr/>
          <p:nvPr/>
        </p:nvCxnSpPr>
        <p:spPr>
          <a:xfrm flipV="1">
            <a:off x="9834128" y="1326797"/>
            <a:ext cx="189502" cy="498930"/>
          </a:xfrm>
          <a:prstGeom prst="line">
            <a:avLst/>
          </a:prstGeom>
          <a:no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useBgFill="1">
        <p:nvSpPr>
          <p:cNvPr id="105" name="Rectangle 104"/>
          <p:cNvSpPr/>
          <p:nvPr/>
        </p:nvSpPr>
        <p:spPr>
          <a:xfrm rot="930177">
            <a:off x="9951451" y="1099681"/>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6" name="Rectangle 105"/>
          <p:cNvSpPr/>
          <p:nvPr/>
        </p:nvSpPr>
        <p:spPr>
          <a:xfrm rot="19935392">
            <a:off x="8202074" y="1172623"/>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7" name="Rectangle 106"/>
          <p:cNvSpPr/>
          <p:nvPr/>
        </p:nvSpPr>
        <p:spPr>
          <a:xfrm rot="17877496">
            <a:off x="6739576" y="2374527"/>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8" name="Rectangle 107"/>
          <p:cNvSpPr/>
          <p:nvPr/>
        </p:nvSpPr>
        <p:spPr>
          <a:xfrm rot="19642140">
            <a:off x="10971254" y="6140441"/>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sp useBgFill="1">
        <p:nvSpPr>
          <p:cNvPr id="109" name="Rectangle 108"/>
          <p:cNvSpPr/>
          <p:nvPr/>
        </p:nvSpPr>
        <p:spPr>
          <a:xfrm rot="15763507">
            <a:off x="6346275" y="4312509"/>
            <a:ext cx="273417" cy="1345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E4DED8"/>
              </a:solidFill>
              <a:effectLst/>
              <a:uLnTx/>
              <a:uFillTx/>
              <a:latin typeface="Segoe UI"/>
              <a:ea typeface="+mn-ea"/>
              <a:cs typeface="+mn-cs"/>
            </a:endParaRPr>
          </a:p>
        </p:txBody>
      </p:sp>
      <p:pic>
        <p:nvPicPr>
          <p:cNvPr id="4" name="Picture 3"/>
          <p:cNvPicPr>
            <a:picLocks noChangeAspect="1"/>
          </p:cNvPicPr>
          <p:nvPr/>
        </p:nvPicPr>
        <p:blipFill>
          <a:blip r:embed="rId3">
            <a:duotone>
              <a:schemeClr val="accent1">
                <a:shade val="45000"/>
                <a:satMod val="135000"/>
              </a:schemeClr>
              <a:prstClr val="white"/>
            </a:duotone>
          </a:blip>
          <a:stretch>
            <a:fillRect/>
          </a:stretch>
        </p:blipFill>
        <p:spPr>
          <a:xfrm>
            <a:off x="457254" y="5979155"/>
            <a:ext cx="275604" cy="343223"/>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2</a:t>
            </a:fld>
            <a:endParaRPr lang="en-US"/>
          </a:p>
        </p:txBody>
      </p:sp>
    </p:spTree>
    <p:extLst>
      <p:ext uri="{BB962C8B-B14F-4D97-AF65-F5344CB8AC3E}">
        <p14:creationId xmlns:p14="http://schemas.microsoft.com/office/powerpoint/2010/main" val="25891036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Resources available</a:t>
            </a:r>
          </a:p>
        </p:txBody>
      </p:sp>
      <p:sp>
        <p:nvSpPr>
          <p:cNvPr id="59" name="Rectangle 58"/>
          <p:cNvSpPr/>
          <p:nvPr/>
        </p:nvSpPr>
        <p:spPr bwMode="auto">
          <a:xfrm>
            <a:off x="7513615" y="1744662"/>
            <a:ext cx="4715140" cy="3987051"/>
          </a:xfrm>
          <a:prstGeom prst="rect">
            <a:avLst/>
          </a:prstGeom>
          <a:solidFill>
            <a:srgbClr val="EEEEE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w="3175">
                <a:noFill/>
              </a:ln>
              <a:solidFill>
                <a:srgbClr val="FFFFFF"/>
              </a:solidFill>
              <a:effectLst/>
              <a:uLnTx/>
              <a:uFillTx/>
              <a:latin typeface="Segoe UI"/>
              <a:ea typeface="+mn-ea"/>
              <a:cs typeface="Segoe UI Semilight" panose="020B0402040204020203" pitchFamily="34" charset="0"/>
            </a:endParaRPr>
          </a:p>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6" name="Rectangle 65"/>
          <p:cNvSpPr/>
          <p:nvPr/>
        </p:nvSpPr>
        <p:spPr bwMode="auto">
          <a:xfrm>
            <a:off x="317561" y="1744663"/>
            <a:ext cx="3470884"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1</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7" name="Rectangle 66"/>
          <p:cNvSpPr/>
          <p:nvPr/>
        </p:nvSpPr>
        <p:spPr>
          <a:xfrm>
            <a:off x="747575" y="2554614"/>
            <a:ext cx="2901512" cy="566309"/>
          </a:xfrm>
          <a:prstGeom prst="rect">
            <a:avLst/>
          </a:prstGeom>
        </p:spPr>
        <p:txBody>
          <a:bodyPr wrap="square">
            <a:spAutoFit/>
          </a:bodyPr>
          <a:lstStyle/>
          <a:p>
            <a:pPr marL="285637"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Identify Key </a:t>
            </a:r>
            <a:br>
              <a:rPr lang="en-US" sz="1400" dirty="0">
                <a:gradFill>
                  <a:gsLst>
                    <a:gs pos="13889">
                      <a:srgbClr val="505050"/>
                    </a:gs>
                    <a:gs pos="28704">
                      <a:srgbClr val="505050"/>
                    </a:gs>
                  </a:gsLst>
                  <a:lin ang="5400000" scaled="0"/>
                </a:gradFill>
                <a:latin typeface="+mj-lt"/>
                <a:ea typeface="Segoe UI" pitchFamily="34" charset="0"/>
                <a:cs typeface="Segoe UI" pitchFamily="34" charset="0"/>
              </a:rPr>
            </a:br>
            <a:r>
              <a:rPr lang="en-US" sz="1400" dirty="0">
                <a:gradFill>
                  <a:gsLst>
                    <a:gs pos="13889">
                      <a:srgbClr val="505050"/>
                    </a:gs>
                    <a:gs pos="28704">
                      <a:srgbClr val="505050"/>
                    </a:gs>
                  </a:gsLst>
                  <a:lin ang="5400000" scaled="0"/>
                </a:gradFill>
                <a:latin typeface="+mj-lt"/>
                <a:ea typeface="Segoe UI" pitchFamily="34" charset="0"/>
                <a:cs typeface="Segoe UI" pitchFamily="34" charset="0"/>
              </a:rPr>
              <a:t>Stakeholders Template</a:t>
            </a:r>
          </a:p>
        </p:txBody>
      </p:sp>
      <p:sp>
        <p:nvSpPr>
          <p:cNvPr id="68" name="Rectangle 67"/>
          <p:cNvSpPr/>
          <p:nvPr/>
        </p:nvSpPr>
        <p:spPr bwMode="auto">
          <a:xfrm>
            <a:off x="3918902" y="1744663"/>
            <a:ext cx="3474720"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2</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69" name="Rectangle 68"/>
          <p:cNvSpPr/>
          <p:nvPr/>
        </p:nvSpPr>
        <p:spPr>
          <a:xfrm>
            <a:off x="4345985" y="1817977"/>
            <a:ext cx="2971296" cy="809452"/>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Identify &amp; prioritize </a:t>
            </a:r>
            <a:b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b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business scenarios</a:t>
            </a:r>
          </a:p>
        </p:txBody>
      </p:sp>
      <p:sp>
        <p:nvSpPr>
          <p:cNvPr id="70" name="Rectangle 69"/>
          <p:cNvSpPr/>
          <p:nvPr/>
        </p:nvSpPr>
        <p:spPr>
          <a:xfrm>
            <a:off x="4345984" y="2558298"/>
            <a:ext cx="2654867" cy="803297"/>
          </a:xfrm>
          <a:prstGeom prst="rect">
            <a:avLst/>
          </a:prstGeom>
        </p:spPr>
        <p:txBody>
          <a:bodyPr wrap="square">
            <a:spAutoFit/>
          </a:bodyPr>
          <a:lstStyle/>
          <a:p>
            <a:pPr marL="285637" marR="0"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tabLst/>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Identify and </a:t>
            </a:r>
            <a:br>
              <a:rPr lang="en-US" sz="1400" dirty="0">
                <a:gradFill>
                  <a:gsLst>
                    <a:gs pos="13889">
                      <a:srgbClr val="505050"/>
                    </a:gs>
                    <a:gs pos="28704">
                      <a:srgbClr val="505050"/>
                    </a:gs>
                  </a:gsLst>
                  <a:lin ang="5400000" scaled="0"/>
                </a:gradFill>
                <a:latin typeface="+mj-lt"/>
                <a:ea typeface="Segoe UI" pitchFamily="34" charset="0"/>
                <a:cs typeface="Segoe UI" pitchFamily="34" charset="0"/>
              </a:rPr>
            </a:br>
            <a:r>
              <a:rPr lang="en-US" sz="1400" dirty="0">
                <a:gradFill>
                  <a:gsLst>
                    <a:gs pos="13889">
                      <a:srgbClr val="505050"/>
                    </a:gs>
                    <a:gs pos="28704">
                      <a:srgbClr val="505050"/>
                    </a:gs>
                  </a:gsLst>
                  <a:lin ang="5400000" scaled="0"/>
                </a:gradFill>
                <a:latin typeface="+mj-lt"/>
                <a:ea typeface="Segoe UI" pitchFamily="34" charset="0"/>
                <a:cs typeface="Segoe UI" pitchFamily="34" charset="0"/>
              </a:rPr>
              <a:t>Prioritize Business Scenarios Template</a:t>
            </a:r>
          </a:p>
        </p:txBody>
      </p:sp>
      <p:sp>
        <p:nvSpPr>
          <p:cNvPr id="71" name="Rectangle 70"/>
          <p:cNvSpPr/>
          <p:nvPr/>
        </p:nvSpPr>
        <p:spPr bwMode="auto">
          <a:xfrm>
            <a:off x="3918901" y="3793935"/>
            <a:ext cx="3474720" cy="1920240"/>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4</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72" name="Rectangle 71"/>
          <p:cNvSpPr/>
          <p:nvPr/>
        </p:nvSpPr>
        <p:spPr>
          <a:xfrm>
            <a:off x="4345985" y="3867249"/>
            <a:ext cx="2876215"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Execute success plan</a:t>
            </a:r>
          </a:p>
        </p:txBody>
      </p:sp>
      <p:sp>
        <p:nvSpPr>
          <p:cNvPr id="73" name="Rectangle 72"/>
          <p:cNvSpPr/>
          <p:nvPr/>
        </p:nvSpPr>
        <p:spPr>
          <a:xfrm>
            <a:off x="4345985" y="4345072"/>
            <a:ext cx="2654867" cy="310726"/>
          </a:xfrm>
          <a:prstGeom prst="rect">
            <a:avLst/>
          </a:prstGeom>
          <a:ln>
            <a:noFill/>
          </a:ln>
        </p:spPr>
        <p:txBody>
          <a:bodyPr wrap="square">
            <a:spAutoFit/>
          </a:bodyPr>
          <a:lstStyle/>
          <a:p>
            <a:pPr marL="285637" marR="0"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tabLst/>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Champions Program Guide</a:t>
            </a:r>
          </a:p>
        </p:txBody>
      </p:sp>
      <p:sp>
        <p:nvSpPr>
          <p:cNvPr id="74" name="Rectangle 73"/>
          <p:cNvSpPr/>
          <p:nvPr/>
        </p:nvSpPr>
        <p:spPr>
          <a:xfrm>
            <a:off x="747575" y="1817977"/>
            <a:ext cx="2830325" cy="809452"/>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Identify key stakeholders</a:t>
            </a:r>
          </a:p>
        </p:txBody>
      </p:sp>
      <p:sp>
        <p:nvSpPr>
          <p:cNvPr id="75" name="Freeform 9"/>
          <p:cNvSpPr>
            <a:spLocks noChangeAspect="1" noEditPoints="1"/>
          </p:cNvSpPr>
          <p:nvPr/>
        </p:nvSpPr>
        <p:spPr bwMode="auto">
          <a:xfrm>
            <a:off x="2989526" y="3071426"/>
            <a:ext cx="583565" cy="477806"/>
          </a:xfrm>
          <a:custGeom>
            <a:avLst/>
            <a:gdLst>
              <a:gd name="T0" fmla="*/ 116 w 128"/>
              <a:gd name="T1" fmla="*/ 36 h 104"/>
              <a:gd name="T2" fmla="*/ 124 w 128"/>
              <a:gd name="T3" fmla="*/ 20 h 104"/>
              <a:gd name="T4" fmla="*/ 104 w 128"/>
              <a:gd name="T5" fmla="*/ 0 h 104"/>
              <a:gd name="T6" fmla="*/ 84 w 128"/>
              <a:gd name="T7" fmla="*/ 20 h 104"/>
              <a:gd name="T8" fmla="*/ 92 w 128"/>
              <a:gd name="T9" fmla="*/ 36 h 104"/>
              <a:gd name="T10" fmla="*/ 84 w 128"/>
              <a:gd name="T11" fmla="*/ 43 h 104"/>
              <a:gd name="T12" fmla="*/ 64 w 128"/>
              <a:gd name="T13" fmla="*/ 32 h 104"/>
              <a:gd name="T14" fmla="*/ 44 w 128"/>
              <a:gd name="T15" fmla="*/ 43 h 104"/>
              <a:gd name="T16" fmla="*/ 36 w 128"/>
              <a:gd name="T17" fmla="*/ 36 h 104"/>
              <a:gd name="T18" fmla="*/ 44 w 128"/>
              <a:gd name="T19" fmla="*/ 20 h 104"/>
              <a:gd name="T20" fmla="*/ 24 w 128"/>
              <a:gd name="T21" fmla="*/ 0 h 104"/>
              <a:gd name="T22" fmla="*/ 4 w 128"/>
              <a:gd name="T23" fmla="*/ 20 h 104"/>
              <a:gd name="T24" fmla="*/ 12 w 128"/>
              <a:gd name="T25" fmla="*/ 36 h 104"/>
              <a:gd name="T26" fmla="*/ 0 w 128"/>
              <a:gd name="T27" fmla="*/ 56 h 104"/>
              <a:gd name="T28" fmla="*/ 8 w 128"/>
              <a:gd name="T29" fmla="*/ 56 h 104"/>
              <a:gd name="T30" fmla="*/ 24 w 128"/>
              <a:gd name="T31" fmla="*/ 40 h 104"/>
              <a:gd name="T32" fmla="*/ 40 w 128"/>
              <a:gd name="T33" fmla="*/ 56 h 104"/>
              <a:gd name="T34" fmla="*/ 50 w 128"/>
              <a:gd name="T35" fmla="*/ 76 h 104"/>
              <a:gd name="T36" fmla="*/ 32 w 128"/>
              <a:gd name="T37" fmla="*/ 104 h 104"/>
              <a:gd name="T38" fmla="*/ 40 w 128"/>
              <a:gd name="T39" fmla="*/ 104 h 104"/>
              <a:gd name="T40" fmla="*/ 64 w 128"/>
              <a:gd name="T41" fmla="*/ 80 h 104"/>
              <a:gd name="T42" fmla="*/ 88 w 128"/>
              <a:gd name="T43" fmla="*/ 104 h 104"/>
              <a:gd name="T44" fmla="*/ 96 w 128"/>
              <a:gd name="T45" fmla="*/ 104 h 104"/>
              <a:gd name="T46" fmla="*/ 78 w 128"/>
              <a:gd name="T47" fmla="*/ 76 h 104"/>
              <a:gd name="T48" fmla="*/ 88 w 128"/>
              <a:gd name="T49" fmla="*/ 56 h 104"/>
              <a:gd name="T50" fmla="*/ 104 w 128"/>
              <a:gd name="T51" fmla="*/ 40 h 104"/>
              <a:gd name="T52" fmla="*/ 120 w 128"/>
              <a:gd name="T53" fmla="*/ 56 h 104"/>
              <a:gd name="T54" fmla="*/ 128 w 128"/>
              <a:gd name="T55" fmla="*/ 56 h 104"/>
              <a:gd name="T56" fmla="*/ 116 w 128"/>
              <a:gd name="T57" fmla="*/ 36 h 104"/>
              <a:gd name="T58" fmla="*/ 12 w 128"/>
              <a:gd name="T59" fmla="*/ 20 h 104"/>
              <a:gd name="T60" fmla="*/ 24 w 128"/>
              <a:gd name="T61" fmla="*/ 8 h 104"/>
              <a:gd name="T62" fmla="*/ 36 w 128"/>
              <a:gd name="T63" fmla="*/ 20 h 104"/>
              <a:gd name="T64" fmla="*/ 24 w 128"/>
              <a:gd name="T65" fmla="*/ 32 h 104"/>
              <a:gd name="T66" fmla="*/ 12 w 128"/>
              <a:gd name="T67" fmla="*/ 20 h 104"/>
              <a:gd name="T68" fmla="*/ 64 w 128"/>
              <a:gd name="T69" fmla="*/ 72 h 104"/>
              <a:gd name="T70" fmla="*/ 48 w 128"/>
              <a:gd name="T71" fmla="*/ 56 h 104"/>
              <a:gd name="T72" fmla="*/ 64 w 128"/>
              <a:gd name="T73" fmla="*/ 40 h 104"/>
              <a:gd name="T74" fmla="*/ 80 w 128"/>
              <a:gd name="T75" fmla="*/ 56 h 104"/>
              <a:gd name="T76" fmla="*/ 64 w 128"/>
              <a:gd name="T77" fmla="*/ 72 h 104"/>
              <a:gd name="T78" fmla="*/ 92 w 128"/>
              <a:gd name="T79" fmla="*/ 20 h 104"/>
              <a:gd name="T80" fmla="*/ 104 w 128"/>
              <a:gd name="T81" fmla="*/ 8 h 104"/>
              <a:gd name="T82" fmla="*/ 116 w 128"/>
              <a:gd name="T83" fmla="*/ 20 h 104"/>
              <a:gd name="T84" fmla="*/ 104 w 128"/>
              <a:gd name="T85" fmla="*/ 32 h 104"/>
              <a:gd name="T86" fmla="*/ 92 w 128"/>
              <a:gd name="T87"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104">
                <a:moveTo>
                  <a:pt x="116" y="36"/>
                </a:moveTo>
                <a:cubicBezTo>
                  <a:pt x="121" y="32"/>
                  <a:pt x="124" y="26"/>
                  <a:pt x="124" y="20"/>
                </a:cubicBezTo>
                <a:cubicBezTo>
                  <a:pt x="124" y="9"/>
                  <a:pt x="115" y="0"/>
                  <a:pt x="104" y="0"/>
                </a:cubicBezTo>
                <a:cubicBezTo>
                  <a:pt x="93" y="0"/>
                  <a:pt x="84" y="9"/>
                  <a:pt x="84" y="20"/>
                </a:cubicBezTo>
                <a:cubicBezTo>
                  <a:pt x="84" y="26"/>
                  <a:pt x="87" y="32"/>
                  <a:pt x="92" y="36"/>
                </a:cubicBezTo>
                <a:cubicBezTo>
                  <a:pt x="89" y="38"/>
                  <a:pt x="86" y="40"/>
                  <a:pt x="84" y="43"/>
                </a:cubicBezTo>
                <a:cubicBezTo>
                  <a:pt x="80" y="36"/>
                  <a:pt x="72" y="32"/>
                  <a:pt x="64" y="32"/>
                </a:cubicBezTo>
                <a:cubicBezTo>
                  <a:pt x="56" y="32"/>
                  <a:pt x="48" y="36"/>
                  <a:pt x="44" y="43"/>
                </a:cubicBezTo>
                <a:cubicBezTo>
                  <a:pt x="42" y="40"/>
                  <a:pt x="39" y="38"/>
                  <a:pt x="36" y="36"/>
                </a:cubicBezTo>
                <a:cubicBezTo>
                  <a:pt x="41" y="32"/>
                  <a:pt x="44" y="26"/>
                  <a:pt x="44" y="20"/>
                </a:cubicBezTo>
                <a:cubicBezTo>
                  <a:pt x="44" y="9"/>
                  <a:pt x="35" y="0"/>
                  <a:pt x="24" y="0"/>
                </a:cubicBezTo>
                <a:cubicBezTo>
                  <a:pt x="13" y="0"/>
                  <a:pt x="4" y="9"/>
                  <a:pt x="4" y="20"/>
                </a:cubicBezTo>
                <a:cubicBezTo>
                  <a:pt x="4" y="26"/>
                  <a:pt x="7" y="32"/>
                  <a:pt x="12" y="36"/>
                </a:cubicBezTo>
                <a:cubicBezTo>
                  <a:pt x="5" y="40"/>
                  <a:pt x="0" y="48"/>
                  <a:pt x="0" y="56"/>
                </a:cubicBezTo>
                <a:cubicBezTo>
                  <a:pt x="8" y="56"/>
                  <a:pt x="8" y="56"/>
                  <a:pt x="8" y="56"/>
                </a:cubicBezTo>
                <a:cubicBezTo>
                  <a:pt x="8" y="47"/>
                  <a:pt x="15" y="40"/>
                  <a:pt x="24" y="40"/>
                </a:cubicBezTo>
                <a:cubicBezTo>
                  <a:pt x="33" y="40"/>
                  <a:pt x="40" y="47"/>
                  <a:pt x="40" y="56"/>
                </a:cubicBezTo>
                <a:cubicBezTo>
                  <a:pt x="40" y="64"/>
                  <a:pt x="44" y="71"/>
                  <a:pt x="50" y="76"/>
                </a:cubicBezTo>
                <a:cubicBezTo>
                  <a:pt x="39" y="81"/>
                  <a:pt x="32" y="92"/>
                  <a:pt x="32" y="104"/>
                </a:cubicBezTo>
                <a:cubicBezTo>
                  <a:pt x="40" y="104"/>
                  <a:pt x="40" y="104"/>
                  <a:pt x="40" y="104"/>
                </a:cubicBezTo>
                <a:cubicBezTo>
                  <a:pt x="40" y="91"/>
                  <a:pt x="51" y="80"/>
                  <a:pt x="64" y="80"/>
                </a:cubicBezTo>
                <a:cubicBezTo>
                  <a:pt x="77" y="80"/>
                  <a:pt x="88" y="91"/>
                  <a:pt x="88" y="104"/>
                </a:cubicBezTo>
                <a:cubicBezTo>
                  <a:pt x="96" y="104"/>
                  <a:pt x="96" y="104"/>
                  <a:pt x="96" y="104"/>
                </a:cubicBezTo>
                <a:cubicBezTo>
                  <a:pt x="96" y="92"/>
                  <a:pt x="89" y="81"/>
                  <a:pt x="78" y="76"/>
                </a:cubicBezTo>
                <a:cubicBezTo>
                  <a:pt x="84" y="71"/>
                  <a:pt x="88" y="64"/>
                  <a:pt x="88" y="56"/>
                </a:cubicBezTo>
                <a:cubicBezTo>
                  <a:pt x="88" y="47"/>
                  <a:pt x="95" y="40"/>
                  <a:pt x="104" y="40"/>
                </a:cubicBezTo>
                <a:cubicBezTo>
                  <a:pt x="113" y="40"/>
                  <a:pt x="120" y="47"/>
                  <a:pt x="120" y="56"/>
                </a:cubicBezTo>
                <a:cubicBezTo>
                  <a:pt x="128" y="56"/>
                  <a:pt x="128" y="56"/>
                  <a:pt x="128" y="56"/>
                </a:cubicBezTo>
                <a:cubicBezTo>
                  <a:pt x="128" y="48"/>
                  <a:pt x="123" y="40"/>
                  <a:pt x="116" y="36"/>
                </a:cubicBezTo>
                <a:moveTo>
                  <a:pt x="12" y="20"/>
                </a:moveTo>
                <a:cubicBezTo>
                  <a:pt x="12" y="14"/>
                  <a:pt x="17" y="8"/>
                  <a:pt x="24" y="8"/>
                </a:cubicBezTo>
                <a:cubicBezTo>
                  <a:pt x="31" y="8"/>
                  <a:pt x="36" y="14"/>
                  <a:pt x="36" y="20"/>
                </a:cubicBezTo>
                <a:cubicBezTo>
                  <a:pt x="36" y="27"/>
                  <a:pt x="31" y="32"/>
                  <a:pt x="24" y="32"/>
                </a:cubicBezTo>
                <a:cubicBezTo>
                  <a:pt x="17" y="32"/>
                  <a:pt x="12" y="27"/>
                  <a:pt x="12" y="20"/>
                </a:cubicBezTo>
                <a:moveTo>
                  <a:pt x="64" y="72"/>
                </a:moveTo>
                <a:cubicBezTo>
                  <a:pt x="55" y="72"/>
                  <a:pt x="48" y="65"/>
                  <a:pt x="48" y="56"/>
                </a:cubicBezTo>
                <a:cubicBezTo>
                  <a:pt x="48" y="47"/>
                  <a:pt x="55" y="40"/>
                  <a:pt x="64" y="40"/>
                </a:cubicBezTo>
                <a:cubicBezTo>
                  <a:pt x="73" y="40"/>
                  <a:pt x="80" y="47"/>
                  <a:pt x="80" y="56"/>
                </a:cubicBezTo>
                <a:cubicBezTo>
                  <a:pt x="80" y="65"/>
                  <a:pt x="73" y="72"/>
                  <a:pt x="64" y="72"/>
                </a:cubicBezTo>
                <a:moveTo>
                  <a:pt x="92" y="20"/>
                </a:moveTo>
                <a:cubicBezTo>
                  <a:pt x="92" y="14"/>
                  <a:pt x="97" y="8"/>
                  <a:pt x="104" y="8"/>
                </a:cubicBezTo>
                <a:cubicBezTo>
                  <a:pt x="111" y="8"/>
                  <a:pt x="116" y="14"/>
                  <a:pt x="116" y="20"/>
                </a:cubicBezTo>
                <a:cubicBezTo>
                  <a:pt x="116" y="27"/>
                  <a:pt x="111" y="32"/>
                  <a:pt x="104" y="32"/>
                </a:cubicBezTo>
                <a:cubicBezTo>
                  <a:pt x="97" y="32"/>
                  <a:pt x="92" y="27"/>
                  <a:pt x="92" y="20"/>
                </a:cubicBezTo>
              </a:path>
            </a:pathLst>
          </a:custGeom>
          <a:solidFill>
            <a:srgbClr val="2C292A"/>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292A"/>
              </a:solidFill>
              <a:effectLst/>
              <a:uLnTx/>
              <a:uFillTx/>
              <a:latin typeface="Segoe UI"/>
              <a:ea typeface="+mn-ea"/>
              <a:cs typeface="+mn-cs"/>
            </a:endParaRPr>
          </a:p>
        </p:txBody>
      </p:sp>
      <p:grpSp>
        <p:nvGrpSpPr>
          <p:cNvPr id="76" name="Group 11"/>
          <p:cNvGrpSpPr>
            <a:grpSpLocks noChangeAspect="1"/>
          </p:cNvGrpSpPr>
          <p:nvPr/>
        </p:nvGrpSpPr>
        <p:grpSpPr bwMode="auto">
          <a:xfrm>
            <a:off x="6656816" y="3058309"/>
            <a:ext cx="542445" cy="504041"/>
            <a:chOff x="2262" y="3299"/>
            <a:chExt cx="565" cy="525"/>
          </a:xfrm>
        </p:grpSpPr>
        <p:sp>
          <p:nvSpPr>
            <p:cNvPr id="77" name="Freeform 12"/>
            <p:cNvSpPr>
              <a:spLocks/>
            </p:cNvSpPr>
            <p:nvPr/>
          </p:nvSpPr>
          <p:spPr bwMode="auto">
            <a:xfrm>
              <a:off x="2427" y="3707"/>
              <a:ext cx="235" cy="117"/>
            </a:xfrm>
            <a:custGeom>
              <a:avLst/>
              <a:gdLst>
                <a:gd name="T0" fmla="*/ 58 w 58"/>
                <a:gd name="T1" fmla="*/ 29 h 29"/>
                <a:gd name="T2" fmla="*/ 29 w 58"/>
                <a:gd name="T3" fmla="*/ 0 h 29"/>
                <a:gd name="T4" fmla="*/ 0 w 58"/>
                <a:gd name="T5" fmla="*/ 29 h 29"/>
              </a:gdLst>
              <a:ahLst/>
              <a:cxnLst>
                <a:cxn ang="0">
                  <a:pos x="T0" y="T1"/>
                </a:cxn>
                <a:cxn ang="0">
                  <a:pos x="T2" y="T3"/>
                </a:cxn>
                <a:cxn ang="0">
                  <a:pos x="T4" y="T5"/>
                </a:cxn>
              </a:cxnLst>
              <a:rect l="0" t="0" r="r" b="b"/>
              <a:pathLst>
                <a:path w="58" h="29">
                  <a:moveTo>
                    <a:pt x="58" y="29"/>
                  </a:moveTo>
                  <a:cubicBezTo>
                    <a:pt x="58" y="13"/>
                    <a:pt x="45" y="0"/>
                    <a:pt x="29" y="0"/>
                  </a:cubicBezTo>
                  <a:cubicBezTo>
                    <a:pt x="13" y="0"/>
                    <a:pt x="0" y="13"/>
                    <a:pt x="0" y="29"/>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78" name="Oval 13"/>
            <p:cNvSpPr>
              <a:spLocks noChangeArrowheads="1"/>
            </p:cNvSpPr>
            <p:nvPr/>
          </p:nvSpPr>
          <p:spPr bwMode="auto">
            <a:xfrm>
              <a:off x="2468" y="3541"/>
              <a:ext cx="165" cy="166"/>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79" name="Oval 14"/>
            <p:cNvSpPr>
              <a:spLocks noChangeArrowheads="1"/>
            </p:cNvSpPr>
            <p:nvPr/>
          </p:nvSpPr>
          <p:spPr bwMode="auto">
            <a:xfrm>
              <a:off x="2278" y="3610"/>
              <a:ext cx="129" cy="129"/>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0" name="Oval 15"/>
            <p:cNvSpPr>
              <a:spLocks noChangeArrowheads="1"/>
            </p:cNvSpPr>
            <p:nvPr/>
          </p:nvSpPr>
          <p:spPr bwMode="auto">
            <a:xfrm>
              <a:off x="2682" y="3610"/>
              <a:ext cx="129" cy="129"/>
            </a:xfrm>
            <a:prstGeom prst="ellipse">
              <a:avLst/>
            </a:pr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1" name="Freeform 16"/>
            <p:cNvSpPr>
              <a:spLocks/>
            </p:cNvSpPr>
            <p:nvPr/>
          </p:nvSpPr>
          <p:spPr bwMode="auto">
            <a:xfrm>
              <a:off x="2262" y="3739"/>
              <a:ext cx="165" cy="85"/>
            </a:xfrm>
            <a:custGeom>
              <a:avLst/>
              <a:gdLst>
                <a:gd name="T0" fmla="*/ 41 w 41"/>
                <a:gd name="T1" fmla="*/ 21 h 21"/>
                <a:gd name="T2" fmla="*/ 20 w 41"/>
                <a:gd name="T3" fmla="*/ 0 h 21"/>
                <a:gd name="T4" fmla="*/ 0 w 41"/>
                <a:gd name="T5" fmla="*/ 21 h 21"/>
              </a:gdLst>
              <a:ahLst/>
              <a:cxnLst>
                <a:cxn ang="0">
                  <a:pos x="T0" y="T1"/>
                </a:cxn>
                <a:cxn ang="0">
                  <a:pos x="T2" y="T3"/>
                </a:cxn>
                <a:cxn ang="0">
                  <a:pos x="T4" y="T5"/>
                </a:cxn>
              </a:cxnLst>
              <a:rect l="0" t="0" r="r" b="b"/>
              <a:pathLst>
                <a:path w="41" h="21">
                  <a:moveTo>
                    <a:pt x="41" y="21"/>
                  </a:moveTo>
                  <a:cubicBezTo>
                    <a:pt x="41" y="9"/>
                    <a:pt x="32" y="0"/>
                    <a:pt x="20" y="0"/>
                  </a:cubicBezTo>
                  <a:cubicBezTo>
                    <a:pt x="9" y="0"/>
                    <a:pt x="0" y="9"/>
                    <a:pt x="0" y="21"/>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2" name="Freeform 17"/>
            <p:cNvSpPr>
              <a:spLocks/>
            </p:cNvSpPr>
            <p:nvPr/>
          </p:nvSpPr>
          <p:spPr bwMode="auto">
            <a:xfrm>
              <a:off x="2662" y="3739"/>
              <a:ext cx="165" cy="85"/>
            </a:xfrm>
            <a:custGeom>
              <a:avLst/>
              <a:gdLst>
                <a:gd name="T0" fmla="*/ 41 w 41"/>
                <a:gd name="T1" fmla="*/ 21 h 21"/>
                <a:gd name="T2" fmla="*/ 21 w 41"/>
                <a:gd name="T3" fmla="*/ 0 h 21"/>
                <a:gd name="T4" fmla="*/ 0 w 41"/>
                <a:gd name="T5" fmla="*/ 21 h 21"/>
              </a:gdLst>
              <a:ahLst/>
              <a:cxnLst>
                <a:cxn ang="0">
                  <a:pos x="T0" y="T1"/>
                </a:cxn>
                <a:cxn ang="0">
                  <a:pos x="T2" y="T3"/>
                </a:cxn>
                <a:cxn ang="0">
                  <a:pos x="T4" y="T5"/>
                </a:cxn>
              </a:cxnLst>
              <a:rect l="0" t="0" r="r" b="b"/>
              <a:pathLst>
                <a:path w="41" h="21">
                  <a:moveTo>
                    <a:pt x="41" y="21"/>
                  </a:moveTo>
                  <a:cubicBezTo>
                    <a:pt x="41" y="9"/>
                    <a:pt x="32" y="0"/>
                    <a:pt x="21" y="0"/>
                  </a:cubicBezTo>
                  <a:cubicBezTo>
                    <a:pt x="9" y="0"/>
                    <a:pt x="0" y="9"/>
                    <a:pt x="0" y="21"/>
                  </a:cubicBezTo>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sp>
          <p:nvSpPr>
            <p:cNvPr id="83" name="Freeform 18"/>
            <p:cNvSpPr>
              <a:spLocks/>
            </p:cNvSpPr>
            <p:nvPr/>
          </p:nvSpPr>
          <p:spPr bwMode="auto">
            <a:xfrm>
              <a:off x="2282" y="3299"/>
              <a:ext cx="525" cy="210"/>
            </a:xfrm>
            <a:custGeom>
              <a:avLst/>
              <a:gdLst>
                <a:gd name="T0" fmla="*/ 525 w 525"/>
                <a:gd name="T1" fmla="*/ 169 h 210"/>
                <a:gd name="T2" fmla="*/ 525 w 525"/>
                <a:gd name="T3" fmla="*/ 0 h 210"/>
                <a:gd name="T4" fmla="*/ 0 w 525"/>
                <a:gd name="T5" fmla="*/ 0 h 210"/>
                <a:gd name="T6" fmla="*/ 0 w 525"/>
                <a:gd name="T7" fmla="*/ 169 h 210"/>
                <a:gd name="T8" fmla="*/ 61 w 525"/>
                <a:gd name="T9" fmla="*/ 169 h 210"/>
                <a:gd name="T10" fmla="*/ 61 w 525"/>
                <a:gd name="T11" fmla="*/ 210 h 210"/>
                <a:gd name="T12" fmla="*/ 141 w 525"/>
                <a:gd name="T13" fmla="*/ 169 h 210"/>
                <a:gd name="T14" fmla="*/ 226 w 525"/>
                <a:gd name="T15" fmla="*/ 169 h 210"/>
                <a:gd name="T16" fmla="*/ 267 w 525"/>
                <a:gd name="T17" fmla="*/ 210 h 210"/>
                <a:gd name="T18" fmla="*/ 307 w 525"/>
                <a:gd name="T19" fmla="*/ 169 h 210"/>
                <a:gd name="T20" fmla="*/ 384 w 525"/>
                <a:gd name="T21" fmla="*/ 169 h 210"/>
                <a:gd name="T22" fmla="*/ 464 w 525"/>
                <a:gd name="T23" fmla="*/ 210 h 210"/>
                <a:gd name="T24" fmla="*/ 464 w 525"/>
                <a:gd name="T25" fmla="*/ 169 h 210"/>
                <a:gd name="T26" fmla="*/ 525 w 525"/>
                <a:gd name="T27" fmla="*/ 16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5" h="210">
                  <a:moveTo>
                    <a:pt x="525" y="169"/>
                  </a:moveTo>
                  <a:lnTo>
                    <a:pt x="525" y="0"/>
                  </a:lnTo>
                  <a:lnTo>
                    <a:pt x="0" y="0"/>
                  </a:lnTo>
                  <a:lnTo>
                    <a:pt x="0" y="169"/>
                  </a:lnTo>
                  <a:lnTo>
                    <a:pt x="61" y="169"/>
                  </a:lnTo>
                  <a:lnTo>
                    <a:pt x="61" y="210"/>
                  </a:lnTo>
                  <a:lnTo>
                    <a:pt x="141" y="169"/>
                  </a:lnTo>
                  <a:lnTo>
                    <a:pt x="226" y="169"/>
                  </a:lnTo>
                  <a:lnTo>
                    <a:pt x="267" y="210"/>
                  </a:lnTo>
                  <a:lnTo>
                    <a:pt x="307" y="169"/>
                  </a:lnTo>
                  <a:lnTo>
                    <a:pt x="384" y="169"/>
                  </a:lnTo>
                  <a:lnTo>
                    <a:pt x="464" y="210"/>
                  </a:lnTo>
                  <a:lnTo>
                    <a:pt x="464" y="169"/>
                  </a:lnTo>
                  <a:lnTo>
                    <a:pt x="525" y="169"/>
                  </a:lnTo>
                  <a:close/>
                </a:path>
              </a:pathLst>
            </a:custGeom>
            <a:noFill/>
            <a:ln w="349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292A"/>
                </a:solidFill>
                <a:effectLst/>
                <a:uLnTx/>
                <a:uFillTx/>
                <a:latin typeface="Segoe UI"/>
                <a:ea typeface="+mn-ea"/>
                <a:cs typeface="+mn-cs"/>
              </a:endParaRPr>
            </a:p>
          </p:txBody>
        </p:sp>
      </p:grpSp>
      <p:sp>
        <p:nvSpPr>
          <p:cNvPr id="84" name="Rectangle 83"/>
          <p:cNvSpPr/>
          <p:nvPr/>
        </p:nvSpPr>
        <p:spPr bwMode="auto">
          <a:xfrm>
            <a:off x="317560" y="3793186"/>
            <a:ext cx="3474720" cy="1938528"/>
          </a:xfrm>
          <a:prstGeom prst="rect">
            <a:avLst/>
          </a:prstGeom>
          <a:solidFill>
            <a:schemeClr val="tx1">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45720" bIns="45720" numCol="1" spcCol="0" rtlCol="0" fromWordArt="0" anchor="t" anchorCtr="0" forceAA="0" compatLnSpc="1">
            <a:prstTxWarp prst="textNoShape">
              <a:avLst/>
            </a:prstTxWarp>
            <a:noAutofit/>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mn-ea"/>
                <a:cs typeface="+mn-cs"/>
              </a:rPr>
              <a:t>3</a:t>
            </a:r>
            <a:endParaRPr kumimoji="0" lang="en-US" sz="2200" b="0" i="0" u="none" strike="noStrike" kern="0" cap="none" spc="0" normalizeH="0" baseline="0" noProof="0" dirty="0">
              <a:ln>
                <a:noFill/>
              </a:ln>
              <a:gradFill>
                <a:gsLst>
                  <a:gs pos="92623">
                    <a:srgbClr val="D83B01"/>
                  </a:gs>
                  <a:gs pos="79508">
                    <a:srgbClr val="D83B01"/>
                  </a:gs>
                </a:gsLst>
                <a:lin ang="5400000" scaled="1"/>
              </a:gradFill>
              <a:effectLst/>
              <a:uLnTx/>
              <a:uFillTx/>
              <a:latin typeface="Segoe UI"/>
              <a:ea typeface="Segoe UI" pitchFamily="34" charset="0"/>
              <a:cs typeface="Segoe UI" pitchFamily="34" charset="0"/>
            </a:endParaRPr>
          </a:p>
        </p:txBody>
      </p:sp>
      <p:sp>
        <p:nvSpPr>
          <p:cNvPr id="85" name="Rectangle 84"/>
          <p:cNvSpPr/>
          <p:nvPr/>
        </p:nvSpPr>
        <p:spPr>
          <a:xfrm>
            <a:off x="747574" y="4345072"/>
            <a:ext cx="2467129" cy="566309"/>
          </a:xfrm>
          <a:prstGeom prst="rect">
            <a:avLst/>
          </a:prstGeom>
        </p:spPr>
        <p:txBody>
          <a:bodyPr wrap="square">
            <a:spAutoFit/>
          </a:bodyPr>
          <a:lstStyle/>
          <a:p>
            <a:pPr marL="285637" lvl="1" indent="-285637" defTabSz="932103" fontAlgn="base">
              <a:lnSpc>
                <a:spcPct val="110000"/>
              </a:lnSpc>
              <a:spcBef>
                <a:spcPct val="0"/>
              </a:spcBef>
              <a:spcAft>
                <a:spcPts val="600"/>
              </a:spcAft>
              <a:buClr>
                <a:srgbClr val="DC3C00"/>
              </a:buClr>
              <a:buSzPct val="90000"/>
              <a:buFont typeface="Segoe UI Symbol" panose="020B0502040204020203" pitchFamily="34" charset="0"/>
              <a:buChar char=""/>
              <a:defRPr/>
            </a:pPr>
            <a:r>
              <a:rPr lang="en-US" sz="1400" dirty="0">
                <a:gradFill>
                  <a:gsLst>
                    <a:gs pos="13889">
                      <a:srgbClr val="505050"/>
                    </a:gs>
                    <a:gs pos="28704">
                      <a:srgbClr val="505050"/>
                    </a:gs>
                  </a:gsLst>
                  <a:lin ang="5400000" scaled="0"/>
                </a:gradFill>
                <a:latin typeface="+mj-lt"/>
                <a:ea typeface="Segoe UI" pitchFamily="34" charset="0"/>
                <a:cs typeface="Segoe UI" pitchFamily="34" charset="0"/>
              </a:rPr>
              <a:t>Create success plan at microsoft.fasttrack.com</a:t>
            </a:r>
          </a:p>
        </p:txBody>
      </p:sp>
      <p:sp>
        <p:nvSpPr>
          <p:cNvPr id="86" name="Rectangle 85"/>
          <p:cNvSpPr/>
          <p:nvPr/>
        </p:nvSpPr>
        <p:spPr>
          <a:xfrm>
            <a:off x="747575" y="3866500"/>
            <a:ext cx="2765867"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Create a success plan</a:t>
            </a:r>
          </a:p>
        </p:txBody>
      </p:sp>
      <p:grpSp>
        <p:nvGrpSpPr>
          <p:cNvPr id="87" name="Group 4"/>
          <p:cNvGrpSpPr>
            <a:grpSpLocks noChangeAspect="1"/>
          </p:cNvGrpSpPr>
          <p:nvPr/>
        </p:nvGrpSpPr>
        <p:grpSpPr bwMode="auto">
          <a:xfrm>
            <a:off x="3100836" y="5057706"/>
            <a:ext cx="472255" cy="509000"/>
            <a:chOff x="1911" y="1988"/>
            <a:chExt cx="347" cy="374"/>
          </a:xfrm>
          <a:solidFill>
            <a:srgbClr val="2C292A"/>
          </a:solidFill>
        </p:grpSpPr>
        <p:sp>
          <p:nvSpPr>
            <p:cNvPr id="88" name="Rectangle 5"/>
            <p:cNvSpPr>
              <a:spLocks noChangeArrowheads="1"/>
            </p:cNvSpPr>
            <p:nvPr/>
          </p:nvSpPr>
          <p:spPr bwMode="auto">
            <a:xfrm>
              <a:off x="1967" y="2085"/>
              <a:ext cx="69"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89" name="Rectangle 6"/>
            <p:cNvSpPr>
              <a:spLocks noChangeArrowheads="1"/>
            </p:cNvSpPr>
            <p:nvPr/>
          </p:nvSpPr>
          <p:spPr bwMode="auto">
            <a:xfrm>
              <a:off x="1967" y="2168"/>
              <a:ext cx="124"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0" name="Rectangle 7"/>
            <p:cNvSpPr>
              <a:spLocks noChangeArrowheads="1"/>
            </p:cNvSpPr>
            <p:nvPr/>
          </p:nvSpPr>
          <p:spPr bwMode="auto">
            <a:xfrm>
              <a:off x="1967" y="2251"/>
              <a:ext cx="83"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1" name="Freeform 8"/>
            <p:cNvSpPr>
              <a:spLocks/>
            </p:cNvSpPr>
            <p:nvPr/>
          </p:nvSpPr>
          <p:spPr bwMode="auto">
            <a:xfrm>
              <a:off x="2230" y="2099"/>
              <a:ext cx="28" cy="27"/>
            </a:xfrm>
            <a:custGeom>
              <a:avLst/>
              <a:gdLst>
                <a:gd name="T0" fmla="*/ 1 w 8"/>
                <a:gd name="T1" fmla="*/ 1 h 8"/>
                <a:gd name="T2" fmla="*/ 0 w 8"/>
                <a:gd name="T3" fmla="*/ 2 h 8"/>
                <a:gd name="T4" fmla="*/ 6 w 8"/>
                <a:gd name="T5" fmla="*/ 8 h 8"/>
                <a:gd name="T6" fmla="*/ 7 w 8"/>
                <a:gd name="T7" fmla="*/ 7 h 8"/>
                <a:gd name="T8" fmla="*/ 7 w 8"/>
                <a:gd name="T9" fmla="*/ 1 h 8"/>
                <a:gd name="T10" fmla="*/ 1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1" y="1"/>
                  </a:moveTo>
                  <a:cubicBezTo>
                    <a:pt x="0" y="2"/>
                    <a:pt x="0" y="2"/>
                    <a:pt x="0" y="2"/>
                  </a:cubicBezTo>
                  <a:cubicBezTo>
                    <a:pt x="6" y="8"/>
                    <a:pt x="6" y="8"/>
                    <a:pt x="6" y="8"/>
                  </a:cubicBezTo>
                  <a:cubicBezTo>
                    <a:pt x="7" y="7"/>
                    <a:pt x="7" y="7"/>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2" name="Freeform 9"/>
            <p:cNvSpPr>
              <a:spLocks noEditPoints="1"/>
            </p:cNvSpPr>
            <p:nvPr/>
          </p:nvSpPr>
          <p:spPr bwMode="auto">
            <a:xfrm>
              <a:off x="1911" y="1988"/>
              <a:ext cx="319" cy="374"/>
            </a:xfrm>
            <a:custGeom>
              <a:avLst/>
              <a:gdLst>
                <a:gd name="T0" fmla="*/ 298 w 319"/>
                <a:gd name="T1" fmla="*/ 138 h 374"/>
                <a:gd name="T2" fmla="*/ 277 w 319"/>
                <a:gd name="T3" fmla="*/ 159 h 374"/>
                <a:gd name="T4" fmla="*/ 277 w 319"/>
                <a:gd name="T5" fmla="*/ 97 h 374"/>
                <a:gd name="T6" fmla="*/ 180 w 319"/>
                <a:gd name="T7" fmla="*/ 0 h 374"/>
                <a:gd name="T8" fmla="*/ 0 w 319"/>
                <a:gd name="T9" fmla="*/ 0 h 374"/>
                <a:gd name="T10" fmla="*/ 0 w 319"/>
                <a:gd name="T11" fmla="*/ 374 h 374"/>
                <a:gd name="T12" fmla="*/ 277 w 319"/>
                <a:gd name="T13" fmla="*/ 374 h 374"/>
                <a:gd name="T14" fmla="*/ 277 w 319"/>
                <a:gd name="T15" fmla="*/ 201 h 374"/>
                <a:gd name="T16" fmla="*/ 319 w 319"/>
                <a:gd name="T17" fmla="*/ 159 h 374"/>
                <a:gd name="T18" fmla="*/ 298 w 319"/>
                <a:gd name="T19" fmla="*/ 138 h 374"/>
                <a:gd name="T20" fmla="*/ 239 w 319"/>
                <a:gd name="T21" fmla="*/ 97 h 374"/>
                <a:gd name="T22" fmla="*/ 180 w 319"/>
                <a:gd name="T23" fmla="*/ 97 h 374"/>
                <a:gd name="T24" fmla="*/ 180 w 319"/>
                <a:gd name="T25" fmla="*/ 38 h 374"/>
                <a:gd name="T26" fmla="*/ 239 w 319"/>
                <a:gd name="T27" fmla="*/ 97 h 374"/>
                <a:gd name="T28" fmla="*/ 250 w 319"/>
                <a:gd name="T29" fmla="*/ 346 h 374"/>
                <a:gd name="T30" fmla="*/ 28 w 319"/>
                <a:gd name="T31" fmla="*/ 346 h 374"/>
                <a:gd name="T32" fmla="*/ 28 w 319"/>
                <a:gd name="T33" fmla="*/ 28 h 374"/>
                <a:gd name="T34" fmla="*/ 153 w 319"/>
                <a:gd name="T35" fmla="*/ 28 h 374"/>
                <a:gd name="T36" fmla="*/ 153 w 319"/>
                <a:gd name="T37" fmla="*/ 125 h 374"/>
                <a:gd name="T38" fmla="*/ 250 w 319"/>
                <a:gd name="T39" fmla="*/ 125 h 374"/>
                <a:gd name="T40" fmla="*/ 250 w 319"/>
                <a:gd name="T41" fmla="*/ 187 h 374"/>
                <a:gd name="T42" fmla="*/ 167 w 319"/>
                <a:gd name="T43" fmla="*/ 270 h 374"/>
                <a:gd name="T44" fmla="*/ 167 w 319"/>
                <a:gd name="T45" fmla="*/ 291 h 374"/>
                <a:gd name="T46" fmla="*/ 187 w 319"/>
                <a:gd name="T47" fmla="*/ 291 h 374"/>
                <a:gd name="T48" fmla="*/ 250 w 319"/>
                <a:gd name="T49" fmla="*/ 228 h 374"/>
                <a:gd name="T50" fmla="*/ 250 w 319"/>
                <a:gd name="T51" fmla="*/ 3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9" h="374">
                  <a:moveTo>
                    <a:pt x="298" y="138"/>
                  </a:moveTo>
                  <a:lnTo>
                    <a:pt x="277" y="159"/>
                  </a:lnTo>
                  <a:lnTo>
                    <a:pt x="277" y="97"/>
                  </a:lnTo>
                  <a:lnTo>
                    <a:pt x="180" y="0"/>
                  </a:lnTo>
                  <a:lnTo>
                    <a:pt x="0" y="0"/>
                  </a:lnTo>
                  <a:lnTo>
                    <a:pt x="0" y="374"/>
                  </a:lnTo>
                  <a:lnTo>
                    <a:pt x="277" y="374"/>
                  </a:lnTo>
                  <a:lnTo>
                    <a:pt x="277" y="201"/>
                  </a:lnTo>
                  <a:lnTo>
                    <a:pt x="319" y="159"/>
                  </a:lnTo>
                  <a:lnTo>
                    <a:pt x="298" y="138"/>
                  </a:lnTo>
                  <a:close/>
                  <a:moveTo>
                    <a:pt x="239" y="97"/>
                  </a:moveTo>
                  <a:lnTo>
                    <a:pt x="180" y="97"/>
                  </a:lnTo>
                  <a:lnTo>
                    <a:pt x="180" y="38"/>
                  </a:lnTo>
                  <a:lnTo>
                    <a:pt x="239" y="97"/>
                  </a:lnTo>
                  <a:close/>
                  <a:moveTo>
                    <a:pt x="250" y="346"/>
                  </a:moveTo>
                  <a:lnTo>
                    <a:pt x="28" y="346"/>
                  </a:lnTo>
                  <a:lnTo>
                    <a:pt x="28" y="28"/>
                  </a:lnTo>
                  <a:lnTo>
                    <a:pt x="153" y="28"/>
                  </a:lnTo>
                  <a:lnTo>
                    <a:pt x="153" y="125"/>
                  </a:lnTo>
                  <a:lnTo>
                    <a:pt x="250" y="125"/>
                  </a:lnTo>
                  <a:lnTo>
                    <a:pt x="250" y="187"/>
                  </a:lnTo>
                  <a:lnTo>
                    <a:pt x="167" y="270"/>
                  </a:lnTo>
                  <a:lnTo>
                    <a:pt x="167" y="291"/>
                  </a:lnTo>
                  <a:lnTo>
                    <a:pt x="187" y="291"/>
                  </a:lnTo>
                  <a:lnTo>
                    <a:pt x="250" y="228"/>
                  </a:lnTo>
                  <a:lnTo>
                    <a:pt x="250" y="3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2C292A"/>
                </a:solidFill>
                <a:effectLst/>
                <a:uLnTx/>
                <a:uFillTx/>
                <a:latin typeface="Segoe UI"/>
                <a:ea typeface="+mn-ea"/>
                <a:cs typeface="+mn-cs"/>
              </a:endParaRPr>
            </a:p>
          </p:txBody>
        </p:sp>
      </p:grpSp>
      <p:grpSp>
        <p:nvGrpSpPr>
          <p:cNvPr id="93" name="Group 12"/>
          <p:cNvGrpSpPr>
            <a:grpSpLocks noChangeAspect="1"/>
          </p:cNvGrpSpPr>
          <p:nvPr/>
        </p:nvGrpSpPr>
        <p:grpSpPr bwMode="auto">
          <a:xfrm>
            <a:off x="6733446" y="5085961"/>
            <a:ext cx="469892" cy="452489"/>
            <a:chOff x="5381" y="3293"/>
            <a:chExt cx="324" cy="312"/>
          </a:xfrm>
        </p:grpSpPr>
        <p:sp>
          <p:nvSpPr>
            <p:cNvPr id="94" name="Freeform 13"/>
            <p:cNvSpPr>
              <a:spLocks/>
            </p:cNvSpPr>
            <p:nvPr/>
          </p:nvSpPr>
          <p:spPr bwMode="auto">
            <a:xfrm>
              <a:off x="5381" y="3331"/>
              <a:ext cx="324" cy="274"/>
            </a:xfrm>
            <a:custGeom>
              <a:avLst/>
              <a:gdLst>
                <a:gd name="T0" fmla="*/ 62 w 324"/>
                <a:gd name="T1" fmla="*/ 0 h 274"/>
                <a:gd name="T2" fmla="*/ 0 w 324"/>
                <a:gd name="T3" fmla="*/ 0 h 274"/>
                <a:gd name="T4" fmla="*/ 0 w 324"/>
                <a:gd name="T5" fmla="*/ 274 h 274"/>
                <a:gd name="T6" fmla="*/ 324 w 324"/>
                <a:gd name="T7" fmla="*/ 274 h 274"/>
                <a:gd name="T8" fmla="*/ 324 w 324"/>
                <a:gd name="T9" fmla="*/ 0 h 274"/>
                <a:gd name="T10" fmla="*/ 137 w 324"/>
                <a:gd name="T11" fmla="*/ 0 h 274"/>
              </a:gdLst>
              <a:ahLst/>
              <a:cxnLst>
                <a:cxn ang="0">
                  <a:pos x="T0" y="T1"/>
                </a:cxn>
                <a:cxn ang="0">
                  <a:pos x="T2" y="T3"/>
                </a:cxn>
                <a:cxn ang="0">
                  <a:pos x="T4" y="T5"/>
                </a:cxn>
                <a:cxn ang="0">
                  <a:pos x="T6" y="T7"/>
                </a:cxn>
                <a:cxn ang="0">
                  <a:pos x="T8" y="T9"/>
                </a:cxn>
                <a:cxn ang="0">
                  <a:pos x="T10" y="T11"/>
                </a:cxn>
              </a:cxnLst>
              <a:rect l="0" t="0" r="r" b="b"/>
              <a:pathLst>
                <a:path w="324" h="274">
                  <a:moveTo>
                    <a:pt x="62" y="0"/>
                  </a:moveTo>
                  <a:lnTo>
                    <a:pt x="0" y="0"/>
                  </a:lnTo>
                  <a:lnTo>
                    <a:pt x="0" y="274"/>
                  </a:lnTo>
                  <a:lnTo>
                    <a:pt x="324" y="274"/>
                  </a:lnTo>
                  <a:lnTo>
                    <a:pt x="324" y="0"/>
                  </a:lnTo>
                  <a:lnTo>
                    <a:pt x="137" y="0"/>
                  </a:lnTo>
                </a:path>
              </a:pathLst>
            </a:custGeom>
            <a:noFill/>
            <a:ln w="38100" cap="flat">
              <a:solidFill>
                <a:srgbClr val="2C29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2C292A"/>
                </a:solidFill>
                <a:effectLst/>
                <a:uLnTx/>
                <a:uFillTx/>
                <a:latin typeface="Segoe UI"/>
                <a:ea typeface="+mn-ea"/>
                <a:cs typeface="+mn-cs"/>
              </a:endParaRPr>
            </a:p>
          </p:txBody>
        </p:sp>
        <p:sp>
          <p:nvSpPr>
            <p:cNvPr id="95" name="Line 14"/>
            <p:cNvSpPr>
              <a:spLocks noChangeShapeType="1"/>
            </p:cNvSpPr>
            <p:nvPr/>
          </p:nvSpPr>
          <p:spPr bwMode="auto">
            <a:xfrm>
              <a:off x="5518" y="3406"/>
              <a:ext cx="187" cy="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6" name="Line 15"/>
            <p:cNvSpPr>
              <a:spLocks noChangeShapeType="1"/>
            </p:cNvSpPr>
            <p:nvPr/>
          </p:nvSpPr>
          <p:spPr bwMode="auto">
            <a:xfrm flipH="1">
              <a:off x="5381" y="3406"/>
              <a:ext cx="62" cy="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7" name="Line 16"/>
            <p:cNvSpPr>
              <a:spLocks noChangeShapeType="1"/>
            </p:cNvSpPr>
            <p:nvPr/>
          </p:nvSpPr>
          <p:spPr bwMode="auto">
            <a:xfrm>
              <a:off x="5481" y="3293"/>
              <a:ext cx="0" cy="250"/>
            </a:xfrm>
            <a:prstGeom prst="line">
              <a:avLst/>
            </a:prstGeom>
            <a:noFill/>
            <a:ln w="38100" cap="flat">
              <a:solidFill>
                <a:srgbClr val="2C292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8" name="Freeform 17"/>
            <p:cNvSpPr>
              <a:spLocks/>
            </p:cNvSpPr>
            <p:nvPr/>
          </p:nvSpPr>
          <p:spPr bwMode="auto">
            <a:xfrm>
              <a:off x="5431" y="3493"/>
              <a:ext cx="100" cy="50"/>
            </a:xfrm>
            <a:custGeom>
              <a:avLst/>
              <a:gdLst>
                <a:gd name="T0" fmla="*/ 100 w 100"/>
                <a:gd name="T1" fmla="*/ 0 h 50"/>
                <a:gd name="T2" fmla="*/ 50 w 100"/>
                <a:gd name="T3" fmla="*/ 50 h 50"/>
                <a:gd name="T4" fmla="*/ 0 w 100"/>
                <a:gd name="T5" fmla="*/ 0 h 50"/>
              </a:gdLst>
              <a:ahLst/>
              <a:cxnLst>
                <a:cxn ang="0">
                  <a:pos x="T0" y="T1"/>
                </a:cxn>
                <a:cxn ang="0">
                  <a:pos x="T2" y="T3"/>
                </a:cxn>
                <a:cxn ang="0">
                  <a:pos x="T4" y="T5"/>
                </a:cxn>
              </a:cxnLst>
              <a:rect l="0" t="0" r="r" b="b"/>
              <a:pathLst>
                <a:path w="100" h="50">
                  <a:moveTo>
                    <a:pt x="100" y="0"/>
                  </a:moveTo>
                  <a:lnTo>
                    <a:pt x="50" y="50"/>
                  </a:lnTo>
                  <a:lnTo>
                    <a:pt x="0" y="0"/>
                  </a:lnTo>
                </a:path>
              </a:pathLst>
            </a:custGeom>
            <a:noFill/>
            <a:ln w="38100" cap="flat">
              <a:solidFill>
                <a:srgbClr val="2C292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99" name="Oval 18"/>
            <p:cNvSpPr>
              <a:spLocks noChangeArrowheads="1"/>
            </p:cNvSpPr>
            <p:nvPr/>
          </p:nvSpPr>
          <p:spPr bwMode="auto">
            <a:xfrm>
              <a:off x="5568"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100" name="Oval 19"/>
            <p:cNvSpPr>
              <a:spLocks noChangeArrowheads="1"/>
            </p:cNvSpPr>
            <p:nvPr/>
          </p:nvSpPr>
          <p:spPr bwMode="auto">
            <a:xfrm>
              <a:off x="5605"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sp>
          <p:nvSpPr>
            <p:cNvPr id="101" name="Oval 20"/>
            <p:cNvSpPr>
              <a:spLocks noChangeArrowheads="1"/>
            </p:cNvSpPr>
            <p:nvPr/>
          </p:nvSpPr>
          <p:spPr bwMode="auto">
            <a:xfrm>
              <a:off x="5643" y="3356"/>
              <a:ext cx="25" cy="25"/>
            </a:xfrm>
            <a:prstGeom prst="ellipse">
              <a:avLst/>
            </a:prstGeom>
            <a:solidFill>
              <a:srgbClr val="2C2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6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2C292A"/>
                </a:solidFill>
                <a:effectLst/>
                <a:uLnTx/>
                <a:uFillTx/>
                <a:latin typeface="Segoe UI"/>
                <a:ea typeface="+mn-ea"/>
                <a:cs typeface="+mn-cs"/>
              </a:endParaRPr>
            </a:p>
          </p:txBody>
        </p:sp>
      </p:grpSp>
      <p:sp>
        <p:nvSpPr>
          <p:cNvPr id="115" name="Rectangle 114"/>
          <p:cNvSpPr/>
          <p:nvPr/>
        </p:nvSpPr>
        <p:spPr>
          <a:xfrm>
            <a:off x="8022946" y="1824629"/>
            <a:ext cx="2971296" cy="501676"/>
          </a:xfrm>
          <a:prstGeom prst="rect">
            <a:avLst/>
          </a:prstGeom>
        </p:spPr>
        <p:txBody>
          <a:bodyPr wrap="square" t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kumimoji="0" lang="en-US" sz="2000" b="0" i="0" u="none" strike="noStrike" kern="0" cap="none" spc="-49" normalizeH="0" baseline="0" noProof="0" dirty="0">
                <a:ln>
                  <a:noFill/>
                </a:ln>
                <a:gradFill>
                  <a:gsLst>
                    <a:gs pos="89344">
                      <a:srgbClr val="D83B01"/>
                    </a:gs>
                    <a:gs pos="79508">
                      <a:srgbClr val="D83B01"/>
                    </a:gs>
                  </a:gsLst>
                  <a:lin ang="5400000" scaled="1"/>
                </a:gradFill>
                <a:effectLst/>
                <a:uLnTx/>
                <a:uFillTx/>
                <a:latin typeface="Segoe UI Semibold" panose="020B0702040204020203" pitchFamily="34" charset="0"/>
                <a:ea typeface="+mn-ea"/>
                <a:cs typeface="Segoe UI Semibold" panose="020B0702040204020203" pitchFamily="34" charset="0"/>
              </a:rPr>
              <a:t>Sustainment</a:t>
            </a:r>
          </a:p>
        </p:txBody>
      </p:sp>
      <p:sp>
        <p:nvSpPr>
          <p:cNvPr id="117" name="Content Placeholder 3"/>
          <p:cNvSpPr txBox="1">
            <a:spLocks/>
          </p:cNvSpPr>
          <p:nvPr/>
        </p:nvSpPr>
        <p:spPr>
          <a:xfrm>
            <a:off x="8012905" y="2262192"/>
            <a:ext cx="3725055" cy="2161615"/>
          </a:xfrm>
          <a:prstGeom prst="rect">
            <a:avLst/>
          </a:prstGeom>
        </p:spPr>
        <p:txBody>
          <a:bodyPr vert="horz" wrap="square" lIns="146304" tIns="91440" rIns="146304" bIns="91440" rtlCol="0" anchor="t" anchorCtr="0">
            <a:noAutofit/>
          </a:bodyPr>
          <a:lstStyle>
            <a:lvl1pPr marL="346486" marR="0" indent="-346486" algn="l" defTabSz="932559" rtl="0" eaLnBrk="1" fontAlgn="auto" latinLnBrk="0" hangingPunct="1">
              <a:lnSpc>
                <a:spcPct val="90000"/>
              </a:lnSpc>
              <a:spcBef>
                <a:spcPct val="20000"/>
              </a:spcBef>
              <a:spcAft>
                <a:spcPts val="0"/>
              </a:spcAft>
              <a:buClrTx/>
              <a:buSzPct val="80000"/>
              <a:buFont typeface="Arial" pitchFamily="34" charset="0"/>
              <a:buChar char="•"/>
              <a:tabLst/>
              <a:defRPr sz="3672" kern="1200" spc="-71" baseline="0">
                <a:gradFill>
                  <a:gsLst>
                    <a:gs pos="1250">
                      <a:schemeClr val="bg2"/>
                    </a:gs>
                    <a:gs pos="100000">
                      <a:schemeClr val="bg2"/>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bg2"/>
                    </a:gs>
                    <a:gs pos="100000">
                      <a:schemeClr val="bg2"/>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bg2"/>
                    </a:gs>
                    <a:gs pos="100000">
                      <a:schemeClr val="bg2"/>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bg2"/>
                    </a:gs>
                    <a:gs pos="100000">
                      <a:schemeClr val="bg2"/>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bg2"/>
                    </a:gs>
                    <a:gs pos="100000">
                      <a:schemeClr val="bg2"/>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a:lstStyle>
          <a:p>
            <a:pPr marL="0" indent="0" defTabSz="931555" fontAlgn="base">
              <a:spcBef>
                <a:spcPct val="0"/>
              </a:spcBef>
              <a:spcAft>
                <a:spcPts val="600"/>
              </a:spcAft>
              <a:buSzTx/>
              <a:buNone/>
              <a:defRPr/>
            </a:pPr>
            <a:r>
              <a:rPr lang="en-US" sz="1600" kern="0" spc="0" dirty="0">
                <a:gradFill>
                  <a:gsLst>
                    <a:gs pos="89344">
                      <a:srgbClr val="2C292A"/>
                    </a:gs>
                    <a:gs pos="79000">
                      <a:srgbClr val="2C292A"/>
                    </a:gs>
                  </a:gsLst>
                </a:gradFill>
                <a:latin typeface="Segoe UI Semibold" panose="020B0702040204020203" pitchFamily="34" charset="0"/>
                <a:cs typeface="Segoe UI Semibold" panose="020B0702040204020203" pitchFamily="34" charset="0"/>
              </a:rPr>
              <a:t>Drive ongoing adoption, manage change, measure and share success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Communication templates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Training materials</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Office 356 Learning Center</a:t>
            </a: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Measure and </a:t>
            </a:r>
            <a:r>
              <a:rPr lang="en-US" sz="1400" dirty="0">
                <a:gradFill>
                  <a:gsLst>
                    <a:gs pos="13889">
                      <a:srgbClr val="505050"/>
                    </a:gs>
                    <a:gs pos="28704">
                      <a:srgbClr val="505050"/>
                    </a:gs>
                  </a:gsLst>
                  <a:lin ang="5400000" scaled="0"/>
                </a:gradFill>
                <a:latin typeface="+mj-lt"/>
                <a:ea typeface="Segoe UI" pitchFamily="34" charset="0"/>
                <a:cs typeface="Segoe UI" pitchFamily="34" charset="0"/>
              </a:rPr>
              <a:t>S</a:t>
            </a: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hare </a:t>
            </a:r>
            <a:r>
              <a:rPr lang="en-US" sz="1400" noProof="0" dirty="0">
                <a:gradFill>
                  <a:gsLst>
                    <a:gs pos="13889">
                      <a:srgbClr val="505050"/>
                    </a:gs>
                    <a:gs pos="28704">
                      <a:srgbClr val="505050"/>
                    </a:gs>
                  </a:gsLst>
                  <a:lin ang="5400000" scaled="0"/>
                </a:gradFill>
                <a:latin typeface="+mj-lt"/>
                <a:ea typeface="Segoe UI" pitchFamily="34" charset="0"/>
                <a:cs typeface="Segoe UI" pitchFamily="34" charset="0"/>
              </a:rPr>
              <a:t>Success</a:t>
            </a: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 </a:t>
            </a:r>
            <a:r>
              <a:rPr lang="en-US" sz="1400" noProof="0" dirty="0">
                <a:gradFill>
                  <a:gsLst>
                    <a:gs pos="13889">
                      <a:srgbClr val="505050"/>
                    </a:gs>
                    <a:gs pos="28704">
                      <a:srgbClr val="505050"/>
                    </a:gs>
                  </a:gsLst>
                  <a:lin ang="5400000" scaled="0"/>
                </a:gradFill>
                <a:latin typeface="+mj-lt"/>
                <a:ea typeface="Segoe UI" pitchFamily="34" charset="0"/>
                <a:cs typeface="Segoe UI" pitchFamily="34" charset="0"/>
              </a:rPr>
              <a:t>Guide</a:t>
            </a:r>
            <a:endPar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endParaRPr>
          </a:p>
          <a:p>
            <a:pPr marL="285637" marR="0" lvl="1" indent="-285637" algn="l" defTabSz="932103" rtl="0" eaLnBrk="1" fontAlgn="base" latinLnBrk="0" hangingPunct="1">
              <a:lnSpc>
                <a:spcPct val="110000"/>
              </a:lnSpc>
              <a:spcBef>
                <a:spcPct val="0"/>
              </a:spcBef>
              <a:spcAft>
                <a:spcPts val="600"/>
              </a:spcAft>
              <a:buClr>
                <a:srgbClr val="DC3C00"/>
              </a:buClr>
              <a:buSzPct val="90000"/>
              <a:buFont typeface="Segoe UI Symbol" panose="020B0502040204020203" pitchFamily="34" charset="0"/>
              <a:buChar char=""/>
              <a:tabLst/>
              <a:defRPr/>
            </a:pPr>
            <a:r>
              <a:rPr kumimoji="0" lang="en-US" sz="1400" b="0" i="0" u="none" strike="noStrike" kern="1200" cap="none" spc="0" normalizeH="0" baseline="0" noProof="0" dirty="0">
                <a:ln>
                  <a:noFill/>
                </a:ln>
                <a:gradFill>
                  <a:gsLst>
                    <a:gs pos="13889">
                      <a:srgbClr val="505050"/>
                    </a:gs>
                    <a:gs pos="28704">
                      <a:srgbClr val="505050"/>
                    </a:gs>
                  </a:gsLst>
                  <a:lin ang="5400000" scaled="0"/>
                </a:gradFill>
                <a:effectLst/>
                <a:uLnTx/>
                <a:uFillTx/>
                <a:latin typeface="+mj-lt"/>
                <a:ea typeface="Segoe UI" pitchFamily="34" charset="0"/>
                <a:cs typeface="Segoe UI" pitchFamily="34" charset="0"/>
              </a:rPr>
              <a:t>Sample user satisfaction surveys</a:t>
            </a:r>
          </a:p>
        </p:txBody>
      </p:sp>
      <p:sp>
        <p:nvSpPr>
          <p:cNvPr id="120" name="Rectangle 119"/>
          <p:cNvSpPr/>
          <p:nvPr/>
        </p:nvSpPr>
        <p:spPr>
          <a:xfrm>
            <a:off x="8044971" y="4496267"/>
            <a:ext cx="2062286" cy="263918"/>
          </a:xfrm>
          <a:prstGeom prst="rect">
            <a:avLst/>
          </a:prstGeom>
        </p:spPr>
        <p:txBody>
          <a:bodyPr wrap="square">
            <a:spAutoFit/>
          </a:bodyPr>
          <a:lstStyle/>
          <a:p>
            <a:pPr marL="0" marR="0" lvl="0" indent="0" algn="l" defTabSz="932651" rtl="0" eaLnBrk="1" fontAlgn="base" latinLnBrk="0" hangingPunct="1">
              <a:lnSpc>
                <a:spcPct val="110000"/>
              </a:lnSpc>
              <a:spcBef>
                <a:spcPct val="0"/>
              </a:spcBef>
              <a:spcAft>
                <a:spcPct val="0"/>
              </a:spcAft>
              <a:buClrTx/>
              <a:buSzTx/>
              <a:buFontTx/>
              <a:buNone/>
              <a:tabLst/>
              <a:defRPr/>
            </a:pPr>
            <a:r>
              <a:rPr kumimoji="0" lang="en-US" sz="1100" b="1" i="0" u="sng"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rPr>
              <a:t>microsoft.fasttrack.com</a:t>
            </a:r>
            <a:r>
              <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rPr>
              <a:t> </a:t>
            </a:r>
            <a:r>
              <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Symbol" panose="020B0502040204020203" pitchFamily="34" charset="0"/>
                <a:ea typeface="Segoe UI Symbol" panose="020B0502040204020203" pitchFamily="34" charset="0"/>
                <a:cs typeface="Segoe UI" pitchFamily="34" charset="0"/>
              </a:rPr>
              <a:t></a:t>
            </a:r>
            <a:endParaRPr kumimoji="0" lang="en-US" sz="1100" b="1" i="0" u="none" strike="noStrike" kern="1200" cap="none" spc="0" normalizeH="0" baseline="0" noProof="0" dirty="0">
              <a:ln>
                <a:noFill/>
              </a:ln>
              <a:gradFill>
                <a:gsLst>
                  <a:gs pos="63889">
                    <a:schemeClr val="tx1"/>
                  </a:gs>
                  <a:gs pos="39000">
                    <a:schemeClr val="tx1"/>
                  </a:gs>
                </a:gsLst>
                <a:lin ang="5400000" scaled="0"/>
              </a:gradFill>
              <a:effectLst/>
              <a:uLnTx/>
              <a:uFillTx/>
              <a:latin typeface="Segoe UI"/>
              <a:ea typeface="Segoe UI" pitchFamily="34" charset="0"/>
              <a:cs typeface="Segoe UI" pitchFamily="34" charset="0"/>
            </a:endParaRPr>
          </a:p>
        </p:txBody>
      </p:sp>
      <p:pic>
        <p:nvPicPr>
          <p:cNvPr id="44" name="Picture 43"/>
          <p:cNvPicPr>
            <a:picLocks noChangeAspect="1"/>
          </p:cNvPicPr>
          <p:nvPr/>
        </p:nvPicPr>
        <p:blipFill>
          <a:blip r:embed="rId3">
            <a:duotone>
              <a:schemeClr val="accent1">
                <a:shade val="45000"/>
                <a:satMod val="135000"/>
              </a:schemeClr>
              <a:prstClr val="white"/>
            </a:duotone>
          </a:blip>
          <a:stretch>
            <a:fillRect/>
          </a:stretch>
        </p:blipFill>
        <p:spPr>
          <a:xfrm>
            <a:off x="7652904" y="1928303"/>
            <a:ext cx="335601" cy="417940"/>
          </a:xfrm>
          <a:prstGeom prst="rect">
            <a:avLst/>
          </a:prstGeom>
        </p:spPr>
      </p:pic>
      <p:sp>
        <p:nvSpPr>
          <p:cNvPr id="2" name="Slide Number Placeholder 1"/>
          <p:cNvSpPr>
            <a:spLocks noGrp="1"/>
          </p:cNvSpPr>
          <p:nvPr>
            <p:ph type="sldNum" sz="quarter" idx="11"/>
          </p:nvPr>
        </p:nvSpPr>
        <p:spPr/>
        <p:txBody>
          <a:bodyPr/>
          <a:lstStyle/>
          <a:p>
            <a:fld id="{CF70A789-A4BF-46AC-BD1A-B99BD406E999}" type="slidenum">
              <a:rPr lang="en-US" smtClean="0"/>
              <a:t>3</a:t>
            </a:fld>
            <a:endParaRPr lang="en-US"/>
          </a:p>
        </p:txBody>
      </p:sp>
    </p:spTree>
    <p:extLst>
      <p:ext uri="{BB962C8B-B14F-4D97-AF65-F5344CB8AC3E}">
        <p14:creationId xmlns:p14="http://schemas.microsoft.com/office/powerpoint/2010/main" val="1755489166"/>
      </p:ext>
    </p:extLst>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1476620"/>
            <a:ext cx="12433300" cy="498767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What is this step all about?</a:t>
            </a:r>
          </a:p>
        </p:txBody>
      </p:sp>
      <p:grpSp>
        <p:nvGrpSpPr>
          <p:cNvPr id="9" name="Group 8"/>
          <p:cNvGrpSpPr/>
          <p:nvPr/>
        </p:nvGrpSpPr>
        <p:grpSpPr>
          <a:xfrm>
            <a:off x="200545" y="2202670"/>
            <a:ext cx="12018740" cy="4007630"/>
            <a:chOff x="200545" y="2202670"/>
            <a:chExt cx="12018740" cy="794685"/>
          </a:xfrm>
        </p:grpSpPr>
        <p:sp>
          <p:nvSpPr>
            <p:cNvPr id="4" name="Rectangle 3"/>
            <p:cNvSpPr/>
            <p:nvPr/>
          </p:nvSpPr>
          <p:spPr bwMode="auto">
            <a:xfrm>
              <a:off x="3151212"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200545"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101878"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9052544"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2003211"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1" name="Title 1"/>
          <p:cNvSpPr txBox="1">
            <a:spLocks/>
          </p:cNvSpPr>
          <p:nvPr/>
        </p:nvSpPr>
        <p:spPr>
          <a:xfrm>
            <a:off x="395846" y="1728768"/>
            <a:ext cx="7267697" cy="3520964"/>
          </a:xfrm>
          <a:prstGeom prst="rect">
            <a:avLst/>
          </a:prstGeom>
        </p:spPr>
        <p:txBody>
          <a:bodyPr vert="horz" wrap="square" lIns="0" tIns="0" rIns="0" bIns="0" rtlCol="0" anchor="t">
            <a:sp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lvl="1" defTabSz="932190" fontAlgn="base">
              <a:lnSpc>
                <a:spcPct val="110000"/>
              </a:lnSpc>
              <a:spcBef>
                <a:spcPts val="600"/>
              </a:spcBef>
              <a:buClr>
                <a:srgbClr val="DC3C00"/>
              </a:buClr>
            </a:pPr>
            <a:r>
              <a:rPr lang="en-US" sz="2000" b="1" dirty="0">
                <a:ln w="3175">
                  <a:noFill/>
                </a:ln>
                <a:gradFill>
                  <a:gsLst>
                    <a:gs pos="1250">
                      <a:srgbClr val="DC3C00"/>
                    </a:gs>
                    <a:gs pos="100000">
                      <a:srgbClr val="DC3C00"/>
                    </a:gs>
                  </a:gsLst>
                  <a:lin ang="5400000" scaled="0"/>
                </a:gradFill>
                <a:cs typeface="Segoe UI Semilight" panose="020B0402040204020203" pitchFamily="34" charset="0"/>
              </a:rPr>
              <a:t>Next steps in the Office 365 rollout process</a:t>
            </a:r>
          </a:p>
          <a:p>
            <a:pPr marL="0" lvl="1" defTabSz="932472" fontAlgn="base">
              <a:lnSpc>
                <a:spcPct val="120000"/>
              </a:lnSpc>
              <a:spcBef>
                <a:spcPct val="0"/>
              </a:spcBef>
              <a:spcAft>
                <a:spcPts val="1200"/>
              </a:spcAft>
              <a:buClr>
                <a:srgbClr val="DC3C00"/>
              </a:buClr>
              <a:defRPr/>
            </a:pPr>
            <a:r>
              <a:rPr lang="en-US" sz="1600" dirty="0">
                <a:ln w="3175">
                  <a:noFill/>
                </a:ln>
                <a:gradFill>
                  <a:gsLst>
                    <a:gs pos="13889">
                      <a:srgbClr val="505050"/>
                    </a:gs>
                    <a:gs pos="28704">
                      <a:srgbClr val="505050"/>
                    </a:gs>
                  </a:gsLst>
                  <a:lin ang="5400000" scaled="0"/>
                </a:gradFill>
                <a:ea typeface="Segoe UI" pitchFamily="34" charset="0"/>
                <a:cs typeface="Segoe UI" pitchFamily="34" charset="0"/>
              </a:rPr>
              <a:t>You have been monitoring your team’s usage as well as collecting their feedback, ideas, and value wins. The next step in your adoption journey is to consolidate this feedback, assess your levels of success, and prepare to iterate on your approach by identifying new business scenarios, solutions, and audiences.</a:t>
            </a:r>
          </a:p>
          <a:p>
            <a:pPr marL="0" lvl="1" defTabSz="932472" fontAlgn="base">
              <a:lnSpc>
                <a:spcPct val="120000"/>
              </a:lnSpc>
              <a:spcBef>
                <a:spcPct val="0"/>
              </a:spcBef>
              <a:spcAft>
                <a:spcPts val="1200"/>
              </a:spcAft>
              <a:buClr>
                <a:srgbClr val="DC3C00"/>
              </a:buClr>
              <a:defRPr/>
            </a:pPr>
            <a:r>
              <a:rPr lang="en-US" sz="2000" b="1" dirty="0">
                <a:ln w="3175">
                  <a:noFill/>
                </a:ln>
                <a:gradFill>
                  <a:gsLst>
                    <a:gs pos="1250">
                      <a:srgbClr val="DC3C00"/>
                    </a:gs>
                    <a:gs pos="100000">
                      <a:srgbClr val="DC3C00"/>
                    </a:gs>
                  </a:gsLst>
                  <a:lin ang="5400000" scaled="0"/>
                </a:gradFill>
                <a:cs typeface="Segoe UI Semilight" panose="020B0402040204020203" pitchFamily="34" charset="0"/>
              </a:rPr>
              <a:t>Sharing relevant facts and figures </a:t>
            </a:r>
            <a:br>
              <a:rPr lang="en-US" sz="1600" dirty="0">
                <a:ln w="3175">
                  <a:noFill/>
                </a:ln>
                <a:gradFill>
                  <a:gsLst>
                    <a:gs pos="13889">
                      <a:srgbClr val="505050"/>
                    </a:gs>
                    <a:gs pos="28704">
                      <a:srgbClr val="505050"/>
                    </a:gs>
                  </a:gsLst>
                  <a:lin ang="5400000" scaled="0"/>
                </a:gradFill>
                <a:ea typeface="Segoe UI" pitchFamily="34" charset="0"/>
                <a:cs typeface="Segoe UI" pitchFamily="34" charset="0"/>
              </a:rPr>
            </a:br>
            <a:r>
              <a:rPr lang="en-US" sz="1600" dirty="0">
                <a:ln w="3175">
                  <a:noFill/>
                </a:ln>
                <a:gradFill>
                  <a:gsLst>
                    <a:gs pos="13889">
                      <a:srgbClr val="505050"/>
                    </a:gs>
                    <a:gs pos="28704">
                      <a:srgbClr val="505050"/>
                    </a:gs>
                  </a:gsLst>
                  <a:lin ang="5400000" scaled="0"/>
                </a:gradFill>
                <a:ea typeface="Segoe UI" pitchFamily="34" charset="0"/>
                <a:cs typeface="Segoe UI" pitchFamily="34" charset="0"/>
              </a:rPr>
              <a:t>Showing the positive changes brought about by rolling out Office 365 will encourage continued adoption and satisfy management and/or relevant business owners by showcasing the return on investment. As you go through this exercise, be sure to relate it back to the success criteria you established in the earlier adoption phases.</a:t>
            </a: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02355" y="1476620"/>
            <a:ext cx="4434120" cy="4987679"/>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4</a:t>
            </a:fld>
            <a:endParaRPr lang="en-US"/>
          </a:p>
        </p:txBody>
      </p:sp>
    </p:spTree>
    <p:extLst>
      <p:ext uri="{BB962C8B-B14F-4D97-AF65-F5344CB8AC3E}">
        <p14:creationId xmlns:p14="http://schemas.microsoft.com/office/powerpoint/2010/main" val="30494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1481328"/>
            <a:ext cx="12433300" cy="4728972"/>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a:t>What do you need to showcase success?</a:t>
            </a:r>
            <a:br>
              <a:rPr lang="en-US" sz="4000" dirty="0"/>
            </a:br>
            <a:endParaRPr lang="en-US" sz="4000" dirty="0"/>
          </a:p>
        </p:txBody>
      </p:sp>
      <p:grpSp>
        <p:nvGrpSpPr>
          <p:cNvPr id="33" name="Group 32"/>
          <p:cNvGrpSpPr/>
          <p:nvPr/>
        </p:nvGrpSpPr>
        <p:grpSpPr>
          <a:xfrm>
            <a:off x="427037" y="2916840"/>
            <a:ext cx="11585516" cy="2565458"/>
            <a:chOff x="427037" y="1063130"/>
            <a:chExt cx="4504228" cy="406288"/>
          </a:xfrm>
        </p:grpSpPr>
        <p:cxnSp>
          <p:nvCxnSpPr>
            <p:cNvPr id="36" name="Straight Connector 35"/>
            <p:cNvCxnSpPr/>
            <p:nvPr/>
          </p:nvCxnSpPr>
          <p:spPr>
            <a:xfrm>
              <a:off x="427037" y="1063130"/>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7037" y="1469418"/>
              <a:ext cx="4504228"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00545" y="2202670"/>
            <a:ext cx="12018740" cy="4007630"/>
            <a:chOff x="200545" y="2202670"/>
            <a:chExt cx="12018740" cy="794685"/>
          </a:xfrm>
        </p:grpSpPr>
        <p:sp>
          <p:nvSpPr>
            <p:cNvPr id="4" name="Rectangle 3"/>
            <p:cNvSpPr/>
            <p:nvPr/>
          </p:nvSpPr>
          <p:spPr bwMode="auto">
            <a:xfrm>
              <a:off x="3151212"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200545"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6101878"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9052544"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2003211" y="2202670"/>
              <a:ext cx="216074" cy="794685"/>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8" name="Title 1"/>
          <p:cNvSpPr txBox="1">
            <a:spLocks/>
          </p:cNvSpPr>
          <p:nvPr/>
        </p:nvSpPr>
        <p:spPr>
          <a:xfrm>
            <a:off x="393192" y="1728216"/>
            <a:ext cx="5800023" cy="366517"/>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lvl="1" defTabSz="932190" fontAlgn="base">
              <a:lnSpc>
                <a:spcPct val="110000"/>
              </a:lnSpc>
              <a:buClr>
                <a:srgbClr val="DC3C00"/>
              </a:buClr>
            </a:pPr>
            <a:r>
              <a:rPr lang="en-US" sz="2000" b="1" dirty="0">
                <a:ln w="3175">
                  <a:noFill/>
                </a:ln>
                <a:gradFill>
                  <a:gsLst>
                    <a:gs pos="1250">
                      <a:srgbClr val="DC3C00"/>
                    </a:gs>
                    <a:gs pos="100000">
                      <a:srgbClr val="DC3C00"/>
                    </a:gs>
                  </a:gsLst>
                  <a:lin ang="5400000" scaled="0"/>
                </a:gradFill>
                <a:cs typeface="Segoe UI Semilight" panose="020B0402040204020203" pitchFamily="34" charset="0"/>
              </a:rPr>
              <a:t>A mix of qualitative &amp; quantitative results</a:t>
            </a:r>
          </a:p>
        </p:txBody>
      </p:sp>
      <p:sp>
        <p:nvSpPr>
          <p:cNvPr id="12" name="Rectangle 11"/>
          <p:cNvSpPr/>
          <p:nvPr/>
        </p:nvSpPr>
        <p:spPr>
          <a:xfrm>
            <a:off x="338137" y="3138683"/>
            <a:ext cx="2501575" cy="1088055"/>
          </a:xfrm>
          <a:prstGeom prst="rect">
            <a:avLst/>
          </a:prstGeom>
        </p:spPr>
        <p:txBody>
          <a:bodyPr wrap="square">
            <a:spAutoFit/>
          </a:bodyPr>
          <a:lstStyle/>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Evaluate where you are before getting started. </a:t>
            </a:r>
          </a:p>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Establish your benchmark and user surveys.</a:t>
            </a:r>
          </a:p>
        </p:txBody>
      </p:sp>
      <p:sp>
        <p:nvSpPr>
          <p:cNvPr id="27" name="Rectangle 26"/>
          <p:cNvSpPr/>
          <p:nvPr/>
        </p:nvSpPr>
        <p:spPr>
          <a:xfrm>
            <a:off x="6224766" y="3138683"/>
            <a:ext cx="2338664" cy="1107996"/>
          </a:xfrm>
          <a:prstGeom prst="rect">
            <a:avLst/>
          </a:prstGeom>
        </p:spPr>
        <p:txBody>
          <a:bodyPr wrap="square">
            <a:spAutoFit/>
          </a:bodyPr>
          <a:lstStyle/>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Identify success stories and gather quotes using interviews, roundtables, Yammer Groups, etc. </a:t>
            </a:r>
          </a:p>
        </p:txBody>
      </p:sp>
      <p:sp>
        <p:nvSpPr>
          <p:cNvPr id="34" name="Rectangle 33"/>
          <p:cNvSpPr/>
          <p:nvPr/>
        </p:nvSpPr>
        <p:spPr>
          <a:xfrm>
            <a:off x="9206179" y="3138683"/>
            <a:ext cx="2463308" cy="1107996"/>
          </a:xfrm>
          <a:prstGeom prst="rect">
            <a:avLst/>
          </a:prstGeom>
        </p:spPr>
        <p:txBody>
          <a:bodyPr wrap="square">
            <a:spAutoFit/>
          </a:bodyPr>
          <a:lstStyle/>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Measure progress against your KPIs to complement the qualitative analysis with data.</a:t>
            </a:r>
          </a:p>
        </p:txBody>
      </p:sp>
      <p:sp>
        <p:nvSpPr>
          <p:cNvPr id="20" name="Rectangle 19"/>
          <p:cNvSpPr/>
          <p:nvPr/>
        </p:nvSpPr>
        <p:spPr>
          <a:xfrm>
            <a:off x="3281452" y="3138683"/>
            <a:ext cx="2820426" cy="1107996"/>
          </a:xfrm>
          <a:prstGeom prst="rect">
            <a:avLst/>
          </a:prstGeom>
        </p:spPr>
        <p:txBody>
          <a:bodyPr wrap="square">
            <a:spAutoFit/>
          </a:bodyPr>
          <a:lstStyle/>
          <a:p>
            <a:pPr defTabSz="932472" fontAlgn="base">
              <a:lnSpc>
                <a:spcPct val="110000"/>
              </a:lnSpc>
              <a:spcBef>
                <a:spcPct val="0"/>
              </a:spcBef>
              <a:spcAft>
                <a:spcPct val="0"/>
              </a:spcAft>
            </a:pPr>
            <a:r>
              <a:rPr lang="en-US" sz="1500" dirty="0">
                <a:gradFill>
                  <a:gsLst>
                    <a:gs pos="13889">
                      <a:srgbClr val="505050"/>
                    </a:gs>
                    <a:gs pos="28704">
                      <a:srgbClr val="505050"/>
                    </a:gs>
                  </a:gsLst>
                  <a:lin ang="5400000" scaled="0"/>
                </a:gradFill>
                <a:ea typeface="Segoe UI" pitchFamily="34" charset="0"/>
                <a:cs typeface="Segoe UI" pitchFamily="34" charset="0"/>
              </a:rPr>
              <a:t>Identify business KPIs that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may improve based on desired outcomes (satisfaction, time to process an order, etc.).</a:t>
            </a:r>
          </a:p>
        </p:txBody>
      </p:sp>
      <p:sp>
        <p:nvSpPr>
          <p:cNvPr id="3" name="Slide Number Placeholder 2"/>
          <p:cNvSpPr>
            <a:spLocks noGrp="1"/>
          </p:cNvSpPr>
          <p:nvPr>
            <p:ph type="sldNum" sz="quarter" idx="11"/>
          </p:nvPr>
        </p:nvSpPr>
        <p:spPr/>
        <p:txBody>
          <a:bodyPr/>
          <a:lstStyle/>
          <a:p>
            <a:fld id="{CF70A789-A4BF-46AC-BD1A-B99BD406E999}" type="slidenum">
              <a:rPr lang="en-US" smtClean="0"/>
              <a:t>5</a:t>
            </a:fld>
            <a:endParaRPr lang="en-US"/>
          </a:p>
        </p:txBody>
      </p:sp>
    </p:spTree>
    <p:extLst>
      <p:ext uri="{BB962C8B-B14F-4D97-AF65-F5344CB8AC3E}">
        <p14:creationId xmlns:p14="http://schemas.microsoft.com/office/powerpoint/2010/main" val="392597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6863"/>
            <a:ext cx="4476750" cy="763587"/>
          </a:xfrm>
        </p:spPr>
        <p:txBody>
          <a:bodyPr/>
          <a:lstStyle/>
          <a:p>
            <a:r>
              <a:rPr lang="en-US" sz="4400" dirty="0">
                <a:gradFill>
                  <a:gsLst>
                    <a:gs pos="89344">
                      <a:srgbClr val="D83B01"/>
                    </a:gs>
                    <a:gs pos="79508">
                      <a:srgbClr val="D83B01"/>
                    </a:gs>
                  </a:gsLst>
                  <a:lin ang="5400000" scaled="0"/>
                </a:gradFill>
              </a:rPr>
              <a:t>Define your success criteria</a:t>
            </a:r>
          </a:p>
        </p:txBody>
      </p:sp>
      <p:sp>
        <p:nvSpPr>
          <p:cNvPr id="4" name="Rectangle 3"/>
          <p:cNvSpPr/>
          <p:nvPr/>
        </p:nvSpPr>
        <p:spPr>
          <a:xfrm>
            <a:off x="4997394" y="967226"/>
            <a:ext cx="6052897" cy="794064"/>
          </a:xfrm>
          <a:prstGeom prst="rect">
            <a:avLst/>
          </a:prstGeom>
        </p:spPr>
        <p:txBody>
          <a:bodyPr wrap="square">
            <a:spAutoFit/>
          </a:bodyPr>
          <a:lstStyle/>
          <a:p>
            <a:pPr marL="116529" lvl="1" defTabSz="932190" fontAlgn="base">
              <a:lnSpc>
                <a:spcPct val="114000"/>
              </a:lnSpc>
              <a:spcBef>
                <a:spcPts val="612"/>
              </a:spcBef>
              <a:spcAft>
                <a:spcPts val="306"/>
              </a:spcAft>
              <a:buClr>
                <a:srgbClr val="DC3C00"/>
              </a:buClr>
              <a:buSzPct val="80000"/>
            </a:pPr>
            <a:r>
              <a:rPr lang="en-US" sz="2000" dirty="0">
                <a:ln w="3175">
                  <a:noFill/>
                </a:ln>
                <a:gradFill>
                  <a:gsLst>
                    <a:gs pos="1250">
                      <a:srgbClr val="DC3C00"/>
                    </a:gs>
                    <a:gs pos="100000">
                      <a:srgbClr val="DC3C00"/>
                    </a:gs>
                  </a:gsLst>
                  <a:lin ang="5400000" scaled="0"/>
                </a:gradFill>
                <a:cs typeface="Segoe UI Semilight" panose="020B0402040204020203" pitchFamily="34" charset="0"/>
              </a:rPr>
              <a:t>As you draft your success criteria, </a:t>
            </a:r>
            <a:br>
              <a:rPr lang="en-US" sz="2000" dirty="0">
                <a:ln w="3175">
                  <a:noFill/>
                </a:ln>
                <a:gradFill>
                  <a:gsLst>
                    <a:gs pos="1250">
                      <a:srgbClr val="DC3C00"/>
                    </a:gs>
                    <a:gs pos="100000">
                      <a:srgbClr val="DC3C00"/>
                    </a:gs>
                  </a:gsLst>
                  <a:lin ang="5400000" scaled="0"/>
                </a:gradFill>
                <a:cs typeface="Segoe UI Semilight" panose="020B0402040204020203" pitchFamily="34" charset="0"/>
              </a:rPr>
            </a:br>
            <a:r>
              <a:rPr lang="en-US" sz="2000" dirty="0">
                <a:ln w="3175">
                  <a:noFill/>
                </a:ln>
                <a:gradFill>
                  <a:gsLst>
                    <a:gs pos="1250">
                      <a:srgbClr val="DC3C00"/>
                    </a:gs>
                    <a:gs pos="100000">
                      <a:srgbClr val="DC3C00"/>
                    </a:gs>
                  </a:gsLst>
                  <a:lin ang="5400000" scaled="0"/>
                </a:gradFill>
                <a:cs typeface="Segoe UI Semilight" panose="020B0402040204020203" pitchFamily="34" charset="0"/>
              </a:rPr>
              <a:t>use the SMART mnemonic to guide you:</a:t>
            </a:r>
          </a:p>
        </p:txBody>
      </p:sp>
      <p:sp>
        <p:nvSpPr>
          <p:cNvPr id="18" name="Rectangle 17"/>
          <p:cNvSpPr/>
          <p:nvPr/>
        </p:nvSpPr>
        <p:spPr>
          <a:xfrm>
            <a:off x="5791918" y="1981363"/>
            <a:ext cx="6509168"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b="1" dirty="0">
                <a:ln w="3175">
                  <a:noFill/>
                </a:ln>
                <a:gradFill>
                  <a:gsLst>
                    <a:gs pos="28704">
                      <a:schemeClr val="accent4"/>
                    </a:gs>
                    <a:gs pos="41000">
                      <a:schemeClr val="accent4"/>
                    </a:gs>
                  </a:gsLst>
                  <a:lin ang="5400000" scaled="0"/>
                </a:gradFill>
                <a:ea typeface="Segoe UI" pitchFamily="34" charset="0"/>
                <a:cs typeface="Segoe UI" pitchFamily="34" charset="0"/>
              </a:rPr>
              <a:t>Specific: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Clear and unambiguous; answers the questions, “What, why, who, where?”</a:t>
            </a:r>
          </a:p>
        </p:txBody>
      </p:sp>
      <p:sp>
        <p:nvSpPr>
          <p:cNvPr id="22" name="Rectangle 21"/>
          <p:cNvSpPr/>
          <p:nvPr/>
        </p:nvSpPr>
        <p:spPr>
          <a:xfrm>
            <a:off x="5791917" y="2792689"/>
            <a:ext cx="6309360"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b="1" dirty="0">
                <a:ln w="3175">
                  <a:noFill/>
                </a:ln>
                <a:gradFill>
                  <a:gsLst>
                    <a:gs pos="28704">
                      <a:schemeClr val="accent4"/>
                    </a:gs>
                    <a:gs pos="41000">
                      <a:schemeClr val="accent4"/>
                    </a:gs>
                  </a:gsLst>
                  <a:lin ang="5400000" scaled="0"/>
                </a:gradFill>
                <a:cs typeface="Segoe UI" pitchFamily="34" charset="0"/>
              </a:rPr>
              <a:t>Measurable: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Concrete; clearly demonstrates progress.</a:t>
            </a:r>
          </a:p>
        </p:txBody>
      </p:sp>
      <p:sp>
        <p:nvSpPr>
          <p:cNvPr id="24" name="Rectangle 23"/>
          <p:cNvSpPr/>
          <p:nvPr/>
        </p:nvSpPr>
        <p:spPr>
          <a:xfrm>
            <a:off x="5791917" y="3604015"/>
            <a:ext cx="6309360"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b="1" dirty="0">
                <a:ln w="3175">
                  <a:noFill/>
                </a:ln>
                <a:gradFill>
                  <a:gsLst>
                    <a:gs pos="28704">
                      <a:schemeClr val="accent4"/>
                    </a:gs>
                    <a:gs pos="41000">
                      <a:schemeClr val="accent4"/>
                    </a:gs>
                  </a:gsLst>
                  <a:lin ang="5400000" scaled="0"/>
                </a:gradFill>
                <a:cs typeface="Segoe UI" pitchFamily="34" charset="0"/>
              </a:rPr>
              <a:t>Attainable: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Realistic; not extreme.</a:t>
            </a:r>
          </a:p>
        </p:txBody>
      </p:sp>
      <p:sp>
        <p:nvSpPr>
          <p:cNvPr id="26" name="Rectangle 25"/>
          <p:cNvSpPr/>
          <p:nvPr/>
        </p:nvSpPr>
        <p:spPr>
          <a:xfrm>
            <a:off x="5791917" y="4415341"/>
            <a:ext cx="6309360"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b="1" dirty="0">
                <a:ln w="3175">
                  <a:noFill/>
                </a:ln>
                <a:gradFill>
                  <a:gsLst>
                    <a:gs pos="28704">
                      <a:schemeClr val="accent4"/>
                    </a:gs>
                    <a:gs pos="41000">
                      <a:schemeClr val="accent4"/>
                    </a:gs>
                  </a:gsLst>
                  <a:lin ang="5400000" scaled="0"/>
                </a:gradFill>
                <a:cs typeface="Segoe UI" pitchFamily="34" charset="0"/>
              </a:rPr>
              <a:t>Relevant: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Matters to stakeholders.</a:t>
            </a:r>
          </a:p>
        </p:txBody>
      </p:sp>
      <p:cxnSp>
        <p:nvCxnSpPr>
          <p:cNvPr id="30" name="Straight Connector 29"/>
          <p:cNvCxnSpPr/>
          <p:nvPr/>
        </p:nvCxnSpPr>
        <p:spPr>
          <a:xfrm>
            <a:off x="5212079" y="1900312"/>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2079" y="2711638"/>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12079" y="3522964"/>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12079" y="4334290"/>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12079" y="5145616"/>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91918" y="5226667"/>
            <a:ext cx="6309360" cy="649224"/>
          </a:xfrm>
          <a:prstGeom prst="rect">
            <a:avLst/>
          </a:prstGeom>
        </p:spPr>
        <p:txBody>
          <a:bodyPr wrap="square" anchor="ctr" anchorCtr="0">
            <a:noAutofit/>
          </a:bodyPr>
          <a:lstStyle/>
          <a:p>
            <a:pPr marL="0" lvl="1" defTabSz="932190" fontAlgn="base">
              <a:lnSpc>
                <a:spcPct val="120000"/>
              </a:lnSpc>
              <a:spcBef>
                <a:spcPts val="612"/>
              </a:spcBef>
              <a:spcAft>
                <a:spcPts val="306"/>
              </a:spcAft>
              <a:buClr>
                <a:srgbClr val="DC3C00"/>
              </a:buClr>
            </a:pPr>
            <a:r>
              <a:rPr lang="en-US" sz="1500" b="1" dirty="0">
                <a:ln w="3175">
                  <a:noFill/>
                </a:ln>
                <a:gradFill>
                  <a:gsLst>
                    <a:gs pos="28704">
                      <a:schemeClr val="accent4"/>
                    </a:gs>
                    <a:gs pos="41000">
                      <a:schemeClr val="accent4"/>
                    </a:gs>
                  </a:gsLst>
                  <a:lin ang="5400000" scaled="0"/>
                </a:gradFill>
                <a:cs typeface="Segoe UI" pitchFamily="34" charset="0"/>
              </a:rPr>
              <a:t>Timely: </a:t>
            </a:r>
            <a:br>
              <a:rPr lang="en-US" sz="1500" dirty="0">
                <a:gradFill>
                  <a:gsLst>
                    <a:gs pos="13889">
                      <a:srgbClr val="505050"/>
                    </a:gs>
                    <a:gs pos="28704">
                      <a:srgbClr val="505050"/>
                    </a:gs>
                  </a:gsLst>
                  <a:lin ang="5400000" scaled="0"/>
                </a:gradFill>
                <a:ea typeface="Segoe UI" pitchFamily="34" charset="0"/>
                <a:cs typeface="Segoe UI" pitchFamily="34" charset="0"/>
              </a:rPr>
            </a:br>
            <a:r>
              <a:rPr lang="en-US" sz="1500" dirty="0">
                <a:gradFill>
                  <a:gsLst>
                    <a:gs pos="13889">
                      <a:srgbClr val="505050"/>
                    </a:gs>
                    <a:gs pos="28704">
                      <a:srgbClr val="505050"/>
                    </a:gs>
                  </a:gsLst>
                  <a:lin ang="5400000" scaled="0"/>
                </a:gradFill>
                <a:ea typeface="Segoe UI" pitchFamily="34" charset="0"/>
                <a:cs typeface="Segoe UI" pitchFamily="34" charset="0"/>
              </a:rPr>
              <a:t>Grounded to a specific target date; answers the question, “When?”</a:t>
            </a:r>
          </a:p>
        </p:txBody>
      </p:sp>
      <p:cxnSp>
        <p:nvCxnSpPr>
          <p:cNvPr id="41" name="Straight Connector 40"/>
          <p:cNvCxnSpPr/>
          <p:nvPr/>
        </p:nvCxnSpPr>
        <p:spPr>
          <a:xfrm>
            <a:off x="5212079" y="5956941"/>
            <a:ext cx="6766560"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bwMode="auto">
          <a:xfrm>
            <a:off x="5223358" y="2049548"/>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S</a:t>
            </a:r>
          </a:p>
        </p:txBody>
      </p:sp>
      <p:sp>
        <p:nvSpPr>
          <p:cNvPr id="43" name="Oval 42"/>
          <p:cNvSpPr/>
          <p:nvPr/>
        </p:nvSpPr>
        <p:spPr bwMode="auto">
          <a:xfrm>
            <a:off x="5223358" y="2860874"/>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M</a:t>
            </a:r>
          </a:p>
        </p:txBody>
      </p:sp>
      <p:sp>
        <p:nvSpPr>
          <p:cNvPr id="44" name="Oval 43"/>
          <p:cNvSpPr/>
          <p:nvPr/>
        </p:nvSpPr>
        <p:spPr bwMode="auto">
          <a:xfrm>
            <a:off x="5223358" y="3672200"/>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a:t>
            </a:r>
          </a:p>
        </p:txBody>
      </p:sp>
      <p:sp>
        <p:nvSpPr>
          <p:cNvPr id="45" name="Oval 44"/>
          <p:cNvSpPr/>
          <p:nvPr/>
        </p:nvSpPr>
        <p:spPr bwMode="auto">
          <a:xfrm>
            <a:off x="5223358" y="4483526"/>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R</a:t>
            </a:r>
          </a:p>
        </p:txBody>
      </p:sp>
      <p:sp>
        <p:nvSpPr>
          <p:cNvPr id="46" name="Oval 45"/>
          <p:cNvSpPr/>
          <p:nvPr/>
        </p:nvSpPr>
        <p:spPr bwMode="auto">
          <a:xfrm>
            <a:off x="5223358" y="5294852"/>
            <a:ext cx="512854" cy="51285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a:t>
            </a:r>
          </a:p>
        </p:txBody>
      </p:sp>
      <p:sp>
        <p:nvSpPr>
          <p:cNvPr id="27" name="Rectangle 26"/>
          <p:cNvSpPr/>
          <p:nvPr/>
        </p:nvSpPr>
        <p:spPr>
          <a:xfrm>
            <a:off x="340676" y="1793691"/>
            <a:ext cx="4196818" cy="4262705"/>
          </a:xfrm>
          <a:prstGeom prst="rect">
            <a:avLst/>
          </a:prstGeom>
        </p:spPr>
        <p:txBody>
          <a:bodyPr wrap="square">
            <a:spAutoFit/>
          </a:bodyPr>
          <a:lstStyle/>
          <a:p>
            <a:pPr defTabSz="932472" fontAlgn="base">
              <a:lnSpc>
                <a:spcPct val="120000"/>
              </a:lnSpc>
              <a:spcBef>
                <a:spcPct val="0"/>
              </a:spcBef>
            </a:pPr>
            <a:r>
              <a:rPr lang="en-US" sz="2000" dirty="0">
                <a:gradFill>
                  <a:gsLst>
                    <a:gs pos="89344">
                      <a:srgbClr val="D83B01"/>
                    </a:gs>
                    <a:gs pos="79508">
                      <a:srgbClr val="D83B01"/>
                    </a:gs>
                  </a:gsLst>
                  <a:lin ang="5400000" scaled="0"/>
                </a:gradFill>
                <a:ea typeface="Segoe UI" pitchFamily="34" charset="0"/>
                <a:cs typeface="Segoe UI" pitchFamily="34" charset="0"/>
              </a:rPr>
              <a:t>When you develop</a:t>
            </a:r>
          </a:p>
          <a:p>
            <a:pPr marL="0" lvl="1" defTabSz="932742">
              <a:lnSpc>
                <a:spcPct val="110000"/>
              </a:lnSpc>
              <a:spcAft>
                <a:spcPts val="340"/>
              </a:spcAft>
              <a:defRPr/>
            </a:pPr>
            <a:r>
              <a:rPr lang="en-US" sz="1500" dirty="0">
                <a:gradFill>
                  <a:gsLst>
                    <a:gs pos="72956">
                      <a:schemeClr val="accent4"/>
                    </a:gs>
                    <a:gs pos="89344">
                      <a:schemeClr val="accent4"/>
                    </a:gs>
                  </a:gsLst>
                  <a:lin ang="5400000" scaled="0"/>
                </a:gradFill>
                <a:ea typeface="Segoe UI" pitchFamily="34" charset="0"/>
                <a:cs typeface="Segoe UI" pitchFamily="34" charset="0"/>
              </a:rPr>
              <a:t>your ideal business scenarios and solutions, </a:t>
            </a:r>
            <a:br>
              <a:rPr lang="en-US" sz="1500" dirty="0">
                <a:gradFill>
                  <a:gsLst>
                    <a:gs pos="72956">
                      <a:schemeClr val="accent4"/>
                    </a:gs>
                    <a:gs pos="89344">
                      <a:schemeClr val="accent4"/>
                    </a:gs>
                  </a:gsLst>
                  <a:lin ang="5400000" scaled="0"/>
                </a:gradFill>
                <a:ea typeface="Segoe UI" pitchFamily="34" charset="0"/>
                <a:cs typeface="Segoe UI" pitchFamily="34" charset="0"/>
              </a:rPr>
            </a:br>
            <a:r>
              <a:rPr lang="en-US" sz="1500" dirty="0">
                <a:gradFill>
                  <a:gsLst>
                    <a:gs pos="72956">
                      <a:schemeClr val="accent4"/>
                    </a:gs>
                    <a:gs pos="89344">
                      <a:schemeClr val="accent4"/>
                    </a:gs>
                  </a:gsLst>
                  <a:lin ang="5400000" scaled="0"/>
                </a:gradFill>
                <a:ea typeface="Segoe UI" pitchFamily="34" charset="0"/>
                <a:cs typeface="Segoe UI" pitchFamily="34" charset="0"/>
              </a:rPr>
              <a:t>it’s critical to come up with a formal set of success criteria to measure the impact resulting from your Office 365 rollout. You’ll need to determine what should be measured, and how you will go about collecting both quantitative and qualitative data.</a:t>
            </a:r>
          </a:p>
          <a:p>
            <a:pPr marL="0" lvl="1" defTabSz="932742">
              <a:spcAft>
                <a:spcPts val="340"/>
              </a:spcAft>
              <a:defRPr/>
            </a:pPr>
            <a:endParaRPr lang="en-US" sz="2000" dirty="0">
              <a:gradFill>
                <a:gsLst>
                  <a:gs pos="89344">
                    <a:srgbClr val="D83B01"/>
                  </a:gs>
                  <a:gs pos="79508">
                    <a:srgbClr val="D83B01"/>
                  </a:gs>
                </a:gsLst>
                <a:lin ang="5400000" scaled="0"/>
              </a:gradFill>
              <a:ea typeface="Segoe UI" pitchFamily="34" charset="0"/>
              <a:cs typeface="Segoe UI" pitchFamily="34" charset="0"/>
            </a:endParaRPr>
          </a:p>
          <a:p>
            <a:pPr defTabSz="932472" fontAlgn="base">
              <a:lnSpc>
                <a:spcPct val="120000"/>
              </a:lnSpc>
              <a:spcBef>
                <a:spcPct val="0"/>
              </a:spcBef>
            </a:pPr>
            <a:r>
              <a:rPr lang="en-US" sz="2000" dirty="0">
                <a:gradFill>
                  <a:gsLst>
                    <a:gs pos="89344">
                      <a:srgbClr val="D83B01"/>
                    </a:gs>
                    <a:gs pos="79508">
                      <a:srgbClr val="D83B01"/>
                    </a:gs>
                  </a:gsLst>
                  <a:lin ang="5400000" scaled="0"/>
                </a:gradFill>
                <a:ea typeface="Segoe UI" pitchFamily="34" charset="0"/>
                <a:cs typeface="Segoe UI" pitchFamily="34" charset="0"/>
              </a:rPr>
              <a:t>We recommend</a:t>
            </a:r>
          </a:p>
          <a:p>
            <a:pPr marL="0" lvl="1" defTabSz="932742">
              <a:lnSpc>
                <a:spcPct val="110000"/>
              </a:lnSpc>
              <a:spcAft>
                <a:spcPts val="340"/>
              </a:spcAft>
              <a:defRPr/>
            </a:pPr>
            <a:r>
              <a:rPr lang="en-US" sz="1500" dirty="0">
                <a:gradFill>
                  <a:gsLst>
                    <a:gs pos="89344">
                      <a:schemeClr val="accent4"/>
                    </a:gs>
                    <a:gs pos="79508">
                      <a:schemeClr val="accent4"/>
                    </a:gs>
                  </a:gsLst>
                  <a:lin ang="5400000" scaled="0"/>
                </a:gradFill>
                <a:ea typeface="Segoe UI" pitchFamily="34" charset="0"/>
                <a:cs typeface="Segoe UI" pitchFamily="34" charset="0"/>
              </a:rPr>
              <a:t>that you choose criteria that will help you showcase success to leadership, such as user satisfaction, employee engagement, adoption velocity, and figures related to your desired business scenarios. </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3" name="Slide Number Placeholder 2"/>
          <p:cNvSpPr>
            <a:spLocks noGrp="1"/>
          </p:cNvSpPr>
          <p:nvPr>
            <p:ph type="sldNum" sz="quarter" idx="11"/>
          </p:nvPr>
        </p:nvSpPr>
        <p:spPr/>
        <p:txBody>
          <a:bodyPr/>
          <a:lstStyle/>
          <a:p>
            <a:fld id="{CF70A789-A4BF-46AC-BD1A-B99BD406E999}" type="slidenum">
              <a:rPr lang="en-US" smtClean="0"/>
              <a:t>6</a:t>
            </a:fld>
            <a:endParaRPr lang="en-US"/>
          </a:p>
        </p:txBody>
      </p:sp>
    </p:spTree>
    <p:extLst>
      <p:ext uri="{BB962C8B-B14F-4D97-AF65-F5344CB8AC3E}">
        <p14:creationId xmlns:p14="http://schemas.microsoft.com/office/powerpoint/2010/main" val="180597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Success criteria examples</a:t>
            </a:r>
          </a:p>
        </p:txBody>
      </p:sp>
      <p:graphicFrame>
        <p:nvGraphicFramePr>
          <p:cNvPr id="13" name="Table 3"/>
          <p:cNvGraphicFramePr>
            <a:graphicFrameLocks noGrp="1"/>
          </p:cNvGraphicFramePr>
          <p:nvPr>
            <p:extLst>
              <p:ext uri="{D42A27DB-BD31-4B8C-83A1-F6EECF244321}">
                <p14:modId xmlns:p14="http://schemas.microsoft.com/office/powerpoint/2010/main" val="2527290422"/>
              </p:ext>
            </p:extLst>
          </p:nvPr>
        </p:nvGraphicFramePr>
        <p:xfrm>
          <a:off x="0" y="1211263"/>
          <a:ext cx="12435840" cy="4682022"/>
        </p:xfrm>
        <a:graphic>
          <a:graphicData uri="http://schemas.openxmlformats.org/drawingml/2006/table">
            <a:tbl>
              <a:tblPr firstRow="1" bandRow="1">
                <a:tableStyleId>{9D7B26C5-4107-4FEC-AEDC-1716B250A1EF}</a:tableStyleId>
              </a:tblPr>
              <a:tblGrid>
                <a:gridCol w="4297680">
                  <a:extLst>
                    <a:ext uri="{9D8B030D-6E8A-4147-A177-3AD203B41FA5}">
                      <a16:colId xmlns:a16="http://schemas.microsoft.com/office/drawing/2014/main" val="690375846"/>
                    </a:ext>
                  </a:extLst>
                </a:gridCol>
                <a:gridCol w="2194560">
                  <a:extLst>
                    <a:ext uri="{9D8B030D-6E8A-4147-A177-3AD203B41FA5}">
                      <a16:colId xmlns:a16="http://schemas.microsoft.com/office/drawing/2014/main" val="226680341"/>
                    </a:ext>
                  </a:extLst>
                </a:gridCol>
                <a:gridCol w="2286000">
                  <a:extLst>
                    <a:ext uri="{9D8B030D-6E8A-4147-A177-3AD203B41FA5}">
                      <a16:colId xmlns:a16="http://schemas.microsoft.com/office/drawing/2014/main" val="699826301"/>
                    </a:ext>
                  </a:extLst>
                </a:gridCol>
                <a:gridCol w="3657600">
                  <a:extLst>
                    <a:ext uri="{9D8B030D-6E8A-4147-A177-3AD203B41FA5}">
                      <a16:colId xmlns:a16="http://schemas.microsoft.com/office/drawing/2014/main" val="3171440610"/>
                    </a:ext>
                  </a:extLst>
                </a:gridCol>
              </a:tblGrid>
              <a:tr h="464946">
                <a:tc>
                  <a:txBody>
                    <a:bodyPr/>
                    <a:lstStyle/>
                    <a:p>
                      <a:pPr marL="3175" marR="0" lvl="7" indent="0" algn="l" defTabSz="914363" rtl="0" eaLnBrk="1" fontAlgn="auto" latinLnBrk="0" hangingPunct="1">
                        <a:lnSpc>
                          <a:spcPct val="100000"/>
                        </a:lnSpc>
                        <a:spcBef>
                          <a:spcPts val="0"/>
                        </a:spcBef>
                        <a:spcAft>
                          <a:spcPts val="0"/>
                        </a:spcAft>
                        <a:buClrTx/>
                        <a:buSzTx/>
                        <a:buFontTx/>
                        <a:buNone/>
                        <a:tabLst/>
                        <a:defRPr/>
                      </a:pPr>
                      <a:r>
                        <a:rPr lang="en-US" sz="2000" b="0" kern="1200" dirty="0">
                          <a:ln w="3175">
                            <a:noFill/>
                          </a:ln>
                          <a:gradFill>
                            <a:gsLst>
                              <a:gs pos="79630">
                                <a:schemeClr val="bg1"/>
                              </a:gs>
                              <a:gs pos="58000">
                                <a:schemeClr val="bg1"/>
                              </a:gs>
                            </a:gsLst>
                            <a:lin ang="5400000" scaled="0"/>
                          </a:gradFill>
                          <a:latin typeface="+mn-lt"/>
                          <a:ea typeface="+mn-ea"/>
                          <a:cs typeface="Segoe UI Semilight" panose="020B0402040204020203" pitchFamily="34" charset="0"/>
                        </a:rPr>
                        <a:t>Success criteria</a:t>
                      </a:r>
                    </a:p>
                  </a:txBody>
                  <a:tcPr marL="411480" marR="93223" marT="46623" marB="46623" anchor="ctr">
                    <a:lnL>
                      <a:noFill/>
                    </a:lnL>
                    <a:lnT w="12700" cmpd="sng">
                      <a:noFill/>
                    </a:lnT>
                    <a:lnB w="12700" cmpd="sng">
                      <a:noFill/>
                    </a:lnB>
                    <a:solidFill>
                      <a:schemeClr val="accent1"/>
                    </a:solidFill>
                  </a:tcPr>
                </a:tc>
                <a:tc>
                  <a:txBody>
                    <a:bodyPr/>
                    <a:lstStyle/>
                    <a:p>
                      <a:pPr marL="3175" marR="0" lvl="7" indent="0" algn="l" defTabSz="914363" rtl="0" eaLnBrk="1" fontAlgn="auto" latinLnBrk="0" hangingPunct="1">
                        <a:lnSpc>
                          <a:spcPct val="100000"/>
                        </a:lnSpc>
                        <a:spcBef>
                          <a:spcPts val="0"/>
                        </a:spcBef>
                        <a:spcAft>
                          <a:spcPts val="0"/>
                        </a:spcAft>
                        <a:buClrTx/>
                        <a:buSzTx/>
                        <a:buFontTx/>
                        <a:buNone/>
                        <a:tabLst/>
                        <a:defRPr/>
                      </a:pPr>
                      <a:r>
                        <a:rPr lang="en-US" sz="2000" b="0" kern="1200" dirty="0">
                          <a:ln w="3175">
                            <a:noFill/>
                          </a:ln>
                          <a:gradFill>
                            <a:gsLst>
                              <a:gs pos="79630">
                                <a:schemeClr val="bg1"/>
                              </a:gs>
                              <a:gs pos="58000">
                                <a:schemeClr val="bg1"/>
                              </a:gs>
                            </a:gsLst>
                            <a:lin ang="5400000" scaled="0"/>
                          </a:gradFill>
                          <a:latin typeface="+mn-lt"/>
                          <a:ea typeface="+mn-ea"/>
                          <a:cs typeface="Segoe UI Semilight" panose="020B0402040204020203" pitchFamily="34" charset="0"/>
                        </a:rPr>
                        <a:t>Method/source</a:t>
                      </a:r>
                    </a:p>
                  </a:txBody>
                  <a:tcPr marR="93223" marT="46623" marB="46623" anchor="ctr">
                    <a:lnT w="12700" cmpd="sng">
                      <a:noFill/>
                    </a:lnT>
                    <a:lnB w="12700" cmpd="sng">
                      <a:noFill/>
                    </a:lnB>
                    <a:solidFill>
                      <a:schemeClr val="accent1"/>
                    </a:solidFill>
                  </a:tcPr>
                </a:tc>
                <a:tc>
                  <a:txBody>
                    <a:bodyPr/>
                    <a:lstStyle/>
                    <a:p>
                      <a:pPr marL="3175" marR="0" lvl="7" indent="0" algn="l" defTabSz="914363" rtl="0" eaLnBrk="1" fontAlgn="auto" latinLnBrk="0" hangingPunct="1">
                        <a:lnSpc>
                          <a:spcPct val="100000"/>
                        </a:lnSpc>
                        <a:spcBef>
                          <a:spcPts val="0"/>
                        </a:spcBef>
                        <a:spcAft>
                          <a:spcPts val="0"/>
                        </a:spcAft>
                        <a:buClrTx/>
                        <a:buSzTx/>
                        <a:buFontTx/>
                        <a:buNone/>
                        <a:tabLst/>
                        <a:defRPr/>
                      </a:pPr>
                      <a:r>
                        <a:rPr lang="en-US" sz="2000" b="0" kern="1200" dirty="0">
                          <a:ln w="3175">
                            <a:noFill/>
                          </a:ln>
                          <a:gradFill>
                            <a:gsLst>
                              <a:gs pos="79630">
                                <a:schemeClr val="bg1"/>
                              </a:gs>
                              <a:gs pos="58000">
                                <a:schemeClr val="bg1"/>
                              </a:gs>
                            </a:gsLst>
                            <a:lin ang="5400000" scaled="0"/>
                          </a:gradFill>
                          <a:latin typeface="+mn-lt"/>
                          <a:ea typeface="+mn-ea"/>
                          <a:cs typeface="Segoe UI Semilight" panose="020B0402040204020203" pitchFamily="34" charset="0"/>
                        </a:rPr>
                        <a:t>Metrics</a:t>
                      </a:r>
                    </a:p>
                  </a:txBody>
                  <a:tcPr marR="93223" marT="46623" marB="46623" anchor="ctr">
                    <a:lnT w="12700" cmpd="sng">
                      <a:noFill/>
                    </a:lnT>
                    <a:lnB w="12700" cmpd="sng">
                      <a:noFill/>
                    </a:lnB>
                    <a:solidFill>
                      <a:schemeClr val="accent1"/>
                    </a:solidFill>
                  </a:tcPr>
                </a:tc>
                <a:tc>
                  <a:txBody>
                    <a:bodyPr/>
                    <a:lstStyle/>
                    <a:p>
                      <a:pPr marL="3175" marR="0" lvl="7" indent="0" algn="l" defTabSz="914363" rtl="0" eaLnBrk="1" fontAlgn="auto" latinLnBrk="0" hangingPunct="1">
                        <a:lnSpc>
                          <a:spcPct val="100000"/>
                        </a:lnSpc>
                        <a:spcBef>
                          <a:spcPts val="0"/>
                        </a:spcBef>
                        <a:spcAft>
                          <a:spcPts val="0"/>
                        </a:spcAft>
                        <a:buClrTx/>
                        <a:buSzTx/>
                        <a:buFontTx/>
                        <a:buNone/>
                        <a:tabLst/>
                        <a:defRPr/>
                      </a:pPr>
                      <a:r>
                        <a:rPr lang="en-US" sz="2000" b="0" kern="1200" dirty="0">
                          <a:ln w="3175">
                            <a:noFill/>
                          </a:ln>
                          <a:gradFill>
                            <a:gsLst>
                              <a:gs pos="79630">
                                <a:schemeClr val="bg1"/>
                              </a:gs>
                              <a:gs pos="58000">
                                <a:schemeClr val="bg1"/>
                              </a:gs>
                            </a:gsLst>
                            <a:lin ang="5400000" scaled="0"/>
                          </a:gradFill>
                          <a:latin typeface="+mn-lt"/>
                          <a:ea typeface="+mn-ea"/>
                          <a:cs typeface="Segoe UI Semilight" panose="020B0402040204020203" pitchFamily="34" charset="0"/>
                        </a:rPr>
                        <a:t>Example goal</a:t>
                      </a:r>
                    </a:p>
                  </a:txBody>
                  <a:tcPr marR="93223" marT="46623" marB="46623" anchor="ctr">
                    <a:lnT w="12700" cmpd="sng">
                      <a:noFill/>
                    </a:lnT>
                    <a:lnB w="12700" cmpd="sng">
                      <a:noFill/>
                    </a:lnB>
                    <a:solidFill>
                      <a:schemeClr val="accent1"/>
                    </a:solidFill>
                  </a:tcPr>
                </a:tc>
                <a:extLst>
                  <a:ext uri="{0D108BD9-81ED-4DB2-BD59-A6C34878D82A}">
                    <a16:rowId xmlns:a16="http://schemas.microsoft.com/office/drawing/2014/main" val="2797800472"/>
                  </a:ext>
                </a:extLst>
              </a:tr>
              <a:tr h="702846">
                <a:tc>
                  <a:txBody>
                    <a:bodyPr/>
                    <a:lstStyle/>
                    <a:p>
                      <a:r>
                        <a:rPr lang="en-US" sz="1000" b="0" dirty="0">
                          <a:gradFill>
                            <a:gsLst>
                              <a:gs pos="11111">
                                <a:srgbClr val="505050"/>
                              </a:gs>
                              <a:gs pos="33000">
                                <a:srgbClr val="505050"/>
                              </a:gs>
                            </a:gsLst>
                            <a:lin ang="5400000" scaled="0"/>
                          </a:gradFill>
                          <a:latin typeface="Segoe UI Semibold" panose="020B0702040204020203" pitchFamily="34" charset="0"/>
                          <a:cs typeface="Segoe UI Semibold" panose="020B0702040204020203" pitchFamily="34" charset="0"/>
                        </a:rPr>
                        <a:t>Increased adoption</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Increased usage correlates to user adoption of </a:t>
                      </a:r>
                      <a:br>
                        <a:rPr lang="en-US" sz="1000" b="0" dirty="0">
                          <a:gradFill>
                            <a:gsLst>
                              <a:gs pos="11111">
                                <a:srgbClr val="505050"/>
                              </a:gs>
                              <a:gs pos="33000">
                                <a:srgbClr val="505050"/>
                              </a:gs>
                            </a:gsLst>
                            <a:lin ang="5400000" scaled="0"/>
                          </a:gradFill>
                          <a:latin typeface="+mn-lt"/>
                          <a:cs typeface="Segoe UI Light" panose="020B0502040204020203" pitchFamily="34" charset="0"/>
                        </a:rPr>
                      </a:br>
                      <a:r>
                        <a:rPr lang="en-US" sz="1000" b="0" dirty="0">
                          <a:gradFill>
                            <a:gsLst>
                              <a:gs pos="11111">
                                <a:srgbClr val="505050"/>
                              </a:gs>
                              <a:gs pos="33000">
                                <a:srgbClr val="505050"/>
                              </a:gs>
                            </a:gsLst>
                            <a:lin ang="5400000" scaled="0"/>
                          </a:gradFill>
                          <a:latin typeface="+mn-lt"/>
                          <a:cs typeface="Segoe UI Light" panose="020B0502040204020203" pitchFamily="34" charset="0"/>
                        </a:rPr>
                        <a:t>the technology.</a:t>
                      </a:r>
                    </a:p>
                  </a:txBody>
                  <a:tcPr marL="411480" marT="46623" marB="46623" anchor="ctr">
                    <a:lnL>
                      <a:noFill/>
                    </a:lnL>
                    <a:lnT w="12700" cmpd="sng">
                      <a:noFill/>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Quantitative</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Office 365 reports</a:t>
                      </a:r>
                    </a:p>
                    <a:p>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txBody>
                  <a:tcPr marT="46623" marB="46623" anchor="ctr">
                    <a:lnT w="12700" cmpd="sng">
                      <a:noFill/>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Mailbox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SharePoint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Skype IMs and conferences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Minutes of Skype audio used</a:t>
                      </a:r>
                    </a:p>
                  </a:txBody>
                  <a:tcPr marT="46623" marB="46623" anchor="ctr">
                    <a:lnT w="12700" cmpd="sng">
                      <a:noFill/>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Comparison of pre and post-rollout usage reports will show increasing adoption of 10% per month.</a:t>
                      </a:r>
                    </a:p>
                  </a:txBody>
                  <a:tcPr marR="365760" marT="46623" marB="46623" anchor="ctr">
                    <a:lnT w="12700" cmpd="sng">
                      <a:noFill/>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263338861"/>
                  </a:ext>
                </a:extLst>
              </a:tr>
              <a:tr h="855246">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Training effectiveness</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Increased usage correlates to training effectiveness.</a:t>
                      </a:r>
                    </a:p>
                  </a:txBody>
                  <a:tcPr marL="411480" marT="46623" marB="46623" anchor="ctr">
                    <a:lnL>
                      <a:noFill/>
                    </a:lnL>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l" defTabSz="932559" rtl="0" eaLnBrk="1" latinLnBrk="0" hangingPunct="1"/>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Quantitative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Office 365 reports</a:t>
                      </a:r>
                    </a:p>
                    <a:p>
                      <a:pPr marL="0" algn="l" defTabSz="932559" rtl="0" eaLnBrk="1" latinLnBrk="0" hangingPunct="1"/>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Qualitative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End-user surveys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Yammer groups and feedback</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Mailbox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SharePoint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Skype IMs and conferences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Minutes of Skype audio used</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Employee satisfaction</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Comparison of pre and post-training usage reports will show increasing adoption per month.</a:t>
                      </a:r>
                    </a:p>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Employee net user satisfaction score is 130+ based on the final training survey.</a:t>
                      </a:r>
                    </a:p>
                  </a:txBody>
                  <a:tcPr marR="365760"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3072370059"/>
                  </a:ext>
                </a:extLst>
              </a:tr>
              <a:tr h="1007646">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Reduced operating costs</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Increased adoption correlates to reduced third-party </a:t>
                      </a:r>
                      <a:br>
                        <a:rPr lang="en-US" sz="1000" b="0" dirty="0">
                          <a:gradFill>
                            <a:gsLst>
                              <a:gs pos="11111">
                                <a:srgbClr val="505050"/>
                              </a:gs>
                              <a:gs pos="33000">
                                <a:srgbClr val="505050"/>
                              </a:gs>
                            </a:gsLst>
                            <a:lin ang="5400000" scaled="0"/>
                          </a:gradFill>
                          <a:latin typeface="+mn-lt"/>
                          <a:cs typeface="Segoe UI Light" panose="020B0502040204020203" pitchFamily="34" charset="0"/>
                        </a:rPr>
                      </a:br>
                      <a:r>
                        <a:rPr lang="en-US" sz="1000" b="0" dirty="0">
                          <a:gradFill>
                            <a:gsLst>
                              <a:gs pos="11111">
                                <a:srgbClr val="505050"/>
                              </a:gs>
                              <a:gs pos="33000">
                                <a:srgbClr val="505050"/>
                              </a:gs>
                            </a:gsLst>
                            <a:lin ang="5400000" scaled="0"/>
                          </a:gradFill>
                          <a:latin typeface="+mn-lt"/>
                          <a:cs typeface="Segoe UI Light" panose="020B0502040204020203" pitchFamily="34" charset="0"/>
                        </a:rPr>
                        <a:t>conferencing usage, travel time, and resource allocation.</a:t>
                      </a:r>
                    </a:p>
                  </a:txBody>
                  <a:tcPr marL="411480" marT="46623" marB="46623" anchor="ctr">
                    <a:lnL>
                      <a:noFill/>
                    </a:lnL>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Quantitative</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Office 365 reporting</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Finance/accounting reports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Help desk reports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Travel and phone expense reports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Output measures</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Mailbox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SharePoint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Audio conferencing billing and usage</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Travel and phone expenses</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Help desk calls</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Comparison of pre and post-Office 365 reports will </a:t>
                      </a:r>
                    </a:p>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\show cost savings. </a:t>
                      </a:r>
                    </a:p>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Post-rollout usage of third party phone</a:t>
                      </a:r>
                      <a:r>
                        <a:rPr lang="en-US" sz="1000" b="0" baseline="0" dirty="0">
                          <a:gradFill>
                            <a:gsLst>
                              <a:gs pos="11111">
                                <a:srgbClr val="505050"/>
                              </a:gs>
                              <a:gs pos="33000">
                                <a:srgbClr val="505050"/>
                              </a:gs>
                            </a:gsLst>
                            <a:lin ang="5400000" scaled="0"/>
                          </a:gradFill>
                          <a:latin typeface="+mn-lt"/>
                          <a:cs typeface="Segoe UI Light" panose="020B0502040204020203" pitchFamily="34" charset="0"/>
                        </a:rPr>
                        <a:t> </a:t>
                      </a:r>
                      <a:r>
                        <a:rPr lang="en-US" sz="1000" b="0" dirty="0">
                          <a:gradFill>
                            <a:gsLst>
                              <a:gs pos="11111">
                                <a:srgbClr val="505050"/>
                              </a:gs>
                              <a:gs pos="33000">
                                <a:srgbClr val="505050"/>
                              </a:gs>
                            </a:gsLst>
                            <a:lin ang="5400000" scaled="0"/>
                          </a:gradFill>
                          <a:latin typeface="+mn-lt"/>
                          <a:cs typeface="Segoe UI Light" panose="020B0502040204020203" pitchFamily="34" charset="0"/>
                        </a:rPr>
                        <a:t>conferencing should show decreasing usage of 10% per month.</a:t>
                      </a:r>
                    </a:p>
                  </a:txBody>
                  <a:tcPr marR="365760"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167046152"/>
                  </a:ext>
                </a:extLst>
              </a:tr>
              <a:tr h="550446">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Increased productivity</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Increased adoption correlates to faster communication and decision making, shorter time to complete tasks.</a:t>
                      </a:r>
                    </a:p>
                  </a:txBody>
                  <a:tcPr marL="411480" marT="46623" marB="46623" anchor="ctr">
                    <a:lnL>
                      <a:noFill/>
                    </a:lnL>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Qualitative</a:t>
                      </a:r>
                      <a:endPar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endParaRP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End-user surveys</a:t>
                      </a: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Yammer groups and feedback</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Time required to complete projects </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Time to complete customer orders should drop by </a:t>
                      </a:r>
                      <a:br>
                        <a:rPr lang="en-US" sz="1000" b="0" dirty="0">
                          <a:gradFill>
                            <a:gsLst>
                              <a:gs pos="11111">
                                <a:srgbClr val="505050"/>
                              </a:gs>
                              <a:gs pos="33000">
                                <a:srgbClr val="505050"/>
                              </a:gs>
                            </a:gsLst>
                            <a:lin ang="5400000" scaled="0"/>
                          </a:gradFill>
                          <a:latin typeface="+mn-lt"/>
                          <a:cs typeface="Segoe UI Light" panose="020B0502040204020203" pitchFamily="34" charset="0"/>
                        </a:rPr>
                      </a:br>
                      <a:r>
                        <a:rPr lang="en-US" sz="1000" b="0" dirty="0">
                          <a:gradFill>
                            <a:gsLst>
                              <a:gs pos="11111">
                                <a:srgbClr val="505050"/>
                              </a:gs>
                              <a:gs pos="33000">
                                <a:srgbClr val="505050"/>
                              </a:gs>
                            </a:gsLst>
                            <a:lin ang="5400000" scaled="0"/>
                          </a:gradFill>
                          <a:latin typeface="+mn-lt"/>
                          <a:cs typeface="Segoe UI Light" panose="020B0502040204020203" pitchFamily="34" charset="0"/>
                        </a:rPr>
                        <a:t>15% within 6 months.</a:t>
                      </a:r>
                    </a:p>
                  </a:txBody>
                  <a:tcPr marR="365760"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525268913"/>
                  </a:ext>
                </a:extLst>
              </a:tr>
              <a:tr h="550446">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Improved collaboration</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Increased cross-team and cross-location communications.</a:t>
                      </a:r>
                    </a:p>
                  </a:txBody>
                  <a:tcPr marL="411480" marT="46623" marB="46623" anchor="ctr">
                    <a:lnL>
                      <a:noFill/>
                    </a:lnL>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Qualitative</a:t>
                      </a:r>
                      <a:endPar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endParaRP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End-user surveys</a:t>
                      </a: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Yammer groups and feedback</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Employee satisfaction</a:t>
                      </a:r>
                    </a:p>
                    <a:p>
                      <a:r>
                        <a:rPr lang="en-US" sz="1000" b="0" dirty="0">
                          <a:gradFill>
                            <a:gsLst>
                              <a:gs pos="11111">
                                <a:srgbClr val="505050"/>
                              </a:gs>
                              <a:gs pos="33000">
                                <a:srgbClr val="505050"/>
                              </a:gs>
                            </a:gsLst>
                            <a:lin ang="5400000" scaled="0"/>
                          </a:gradFill>
                          <a:latin typeface="+mn-lt"/>
                          <a:cs typeface="Segoe UI Light" panose="020B0502040204020203" pitchFamily="34" charset="0"/>
                        </a:rPr>
                        <a:t>Time saved</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Teams that work from multiple locations will report improved feelings of connection with their teammates within 3 months of the Skype rollout.</a:t>
                      </a:r>
                    </a:p>
                  </a:txBody>
                  <a:tcPr marR="365760"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273823299"/>
                  </a:ext>
                </a:extLst>
              </a:tr>
              <a:tr h="550446">
                <a:tc>
                  <a:txBody>
                    <a:bodyPr/>
                    <a:lstStyle/>
                    <a:p>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Improved employee satisfaction</a:t>
                      </a:r>
                      <a:endParaRPr lang="en-US" sz="1000" b="0" dirty="0">
                        <a:gradFill>
                          <a:gsLst>
                            <a:gs pos="11111">
                              <a:srgbClr val="505050"/>
                            </a:gs>
                            <a:gs pos="33000">
                              <a:srgbClr val="505050"/>
                            </a:gs>
                          </a:gsLst>
                          <a:lin ang="5400000" scaled="0"/>
                        </a:gradFill>
                        <a:latin typeface="+mn-lt"/>
                        <a:cs typeface="Segoe UI Light" panose="020B0502040204020203" pitchFamily="34" charset="0"/>
                      </a:endParaRPr>
                    </a:p>
                    <a:p>
                      <a:r>
                        <a:rPr lang="en-US" sz="1000" b="0" dirty="0">
                          <a:gradFill>
                            <a:gsLst>
                              <a:gs pos="11111">
                                <a:srgbClr val="505050"/>
                              </a:gs>
                              <a:gs pos="33000">
                                <a:srgbClr val="505050"/>
                              </a:gs>
                            </a:gsLst>
                            <a:lin ang="5400000" scaled="0"/>
                          </a:gradFill>
                          <a:latin typeface="+mn-lt"/>
                          <a:cs typeface="Segoe UI Light" panose="020B0502040204020203" pitchFamily="34" charset="0"/>
                        </a:rPr>
                        <a:t>Flexible working options improve employee satisfaction through increased engagement, reduced stress, improved work-life balance.</a:t>
                      </a:r>
                    </a:p>
                  </a:txBody>
                  <a:tcPr marL="411480" marT="46623" marB="46623" anchor="ctr">
                    <a:lnL>
                      <a:noFill/>
                    </a:lnL>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Segoe UI Semibold" panose="020B0702040204020203" pitchFamily="34" charset="0"/>
                          <a:ea typeface="+mn-ea"/>
                          <a:cs typeface="Segoe UI Semibold" panose="020B0702040204020203" pitchFamily="34" charset="0"/>
                        </a:rPr>
                        <a:t>Qualitative</a:t>
                      </a:r>
                      <a:endPar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endParaRP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End-user surveys</a:t>
                      </a:r>
                    </a:p>
                    <a:p>
                      <a:pPr marL="0" marR="0" indent="0" algn="l" defTabSz="914192" rtl="0" eaLnBrk="1" fontAlgn="auto" latinLnBrk="0" hangingPunct="1">
                        <a:lnSpc>
                          <a:spcPct val="100000"/>
                        </a:lnSpc>
                        <a:spcBef>
                          <a:spcPts val="0"/>
                        </a:spcBef>
                        <a:spcAft>
                          <a:spcPts val="0"/>
                        </a:spcAft>
                        <a:buClrTx/>
                        <a:buSzTx/>
                        <a:buFontTx/>
                        <a:buNone/>
                        <a:tabLst/>
                        <a:defRPr/>
                      </a:pPr>
                      <a:r>
                        <a:rPr lang="en-US" sz="1000" b="0" kern="1200" dirty="0">
                          <a:gradFill>
                            <a:gsLst>
                              <a:gs pos="11111">
                                <a:srgbClr val="505050"/>
                              </a:gs>
                              <a:gs pos="33000">
                                <a:srgbClr val="505050"/>
                              </a:gs>
                            </a:gsLst>
                            <a:lin ang="5400000" scaled="0"/>
                          </a:gradFill>
                          <a:latin typeface="+mn-lt"/>
                          <a:ea typeface="+mn-ea"/>
                          <a:cs typeface="Segoe UI Light" panose="020B0502040204020203" pitchFamily="34" charset="0"/>
                        </a:rPr>
                        <a:t>Yammer groups and feedback</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r>
                        <a:rPr lang="en-US" sz="1000" b="0" dirty="0">
                          <a:gradFill>
                            <a:gsLst>
                              <a:gs pos="11111">
                                <a:srgbClr val="505050"/>
                              </a:gs>
                              <a:gs pos="33000">
                                <a:srgbClr val="505050"/>
                              </a:gs>
                            </a:gsLst>
                            <a:lin ang="5400000" scaled="0"/>
                          </a:gradFill>
                          <a:latin typeface="+mn-lt"/>
                          <a:cs typeface="Segoe UI Light" panose="020B0502040204020203" pitchFamily="34" charset="0"/>
                        </a:rPr>
                        <a:t>Employee satisfaction</a:t>
                      </a:r>
                    </a:p>
                  </a:txBody>
                  <a:tcPr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US" sz="1000" b="0" dirty="0">
                          <a:gradFill>
                            <a:gsLst>
                              <a:gs pos="11111">
                                <a:srgbClr val="505050"/>
                              </a:gs>
                              <a:gs pos="33000">
                                <a:srgbClr val="505050"/>
                              </a:gs>
                            </a:gsLst>
                            <a:lin ang="5400000" scaled="0"/>
                          </a:gradFill>
                          <a:latin typeface="+mn-lt"/>
                          <a:cs typeface="Segoe UI Light" panose="020B0502040204020203" pitchFamily="34" charset="0"/>
                        </a:rPr>
                        <a:t>Employee satisfaction improves by 15% within 6 months.</a:t>
                      </a:r>
                    </a:p>
                  </a:txBody>
                  <a:tcPr marR="365760" marT="46623" marB="46623" anchor="ct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406232903"/>
                  </a:ext>
                </a:extLst>
              </a:tr>
            </a:tbl>
          </a:graphicData>
        </a:graphic>
      </p:graphicFrame>
      <p:sp>
        <p:nvSpPr>
          <p:cNvPr id="3" name="Slide Number Placeholder 2"/>
          <p:cNvSpPr>
            <a:spLocks noGrp="1"/>
          </p:cNvSpPr>
          <p:nvPr>
            <p:ph type="sldNum" sz="quarter" idx="11"/>
          </p:nvPr>
        </p:nvSpPr>
        <p:spPr/>
        <p:txBody>
          <a:bodyPr/>
          <a:lstStyle/>
          <a:p>
            <a:fld id="{CF70A789-A4BF-46AC-BD1A-B99BD406E999}" type="slidenum">
              <a:rPr lang="en-US" smtClean="0"/>
              <a:t>7</a:t>
            </a:fld>
            <a:endParaRPr lang="en-US"/>
          </a:p>
        </p:txBody>
      </p:sp>
    </p:spTree>
    <p:extLst>
      <p:ext uri="{BB962C8B-B14F-4D97-AF65-F5344CB8AC3E}">
        <p14:creationId xmlns:p14="http://schemas.microsoft.com/office/powerpoint/2010/main" val="220108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6863"/>
            <a:ext cx="4411663" cy="1403350"/>
          </a:xfrm>
        </p:spPr>
        <p:txBody>
          <a:bodyPr/>
          <a:lstStyle/>
          <a:p>
            <a:r>
              <a:rPr lang="en-US" sz="4400" dirty="0">
                <a:gradFill>
                  <a:gsLst>
                    <a:gs pos="28704">
                      <a:schemeClr val="accent1"/>
                    </a:gs>
                    <a:gs pos="41000">
                      <a:schemeClr val="accent1"/>
                    </a:gs>
                  </a:gsLst>
                  <a:lin ang="5400000" scaled="0"/>
                </a:gradFill>
              </a:rPr>
              <a:t>Measurements framework</a:t>
            </a:r>
          </a:p>
        </p:txBody>
      </p:sp>
      <p:sp>
        <p:nvSpPr>
          <p:cNvPr id="27" name="Rectangle 26"/>
          <p:cNvSpPr/>
          <p:nvPr/>
        </p:nvSpPr>
        <p:spPr>
          <a:xfrm>
            <a:off x="340672" y="1793691"/>
            <a:ext cx="4048784" cy="4552015"/>
          </a:xfrm>
          <a:prstGeom prst="rect">
            <a:avLst/>
          </a:prstGeom>
        </p:spPr>
        <p:txBody>
          <a:bodyPr wrap="square">
            <a:spAutoFit/>
          </a:bodyPr>
          <a:lstStyle/>
          <a:p>
            <a:pPr lvl="0" defTabSz="932472" fontAlgn="base">
              <a:lnSpc>
                <a:spcPct val="95000"/>
              </a:lnSpc>
              <a:spcBef>
                <a:spcPct val="0"/>
              </a:spcBef>
              <a:spcAft>
                <a:spcPts val="1200"/>
              </a:spcAft>
            </a:pPr>
            <a:r>
              <a:rPr lang="en-US" sz="2000" dirty="0">
                <a:gradFill>
                  <a:gsLst>
                    <a:gs pos="28704">
                      <a:schemeClr val="accent1"/>
                    </a:gs>
                    <a:gs pos="41000">
                      <a:schemeClr val="accent1"/>
                    </a:gs>
                  </a:gsLst>
                  <a:lin ang="5400000" scaled="0"/>
                </a:gradFill>
                <a:ea typeface="Segoe UI" pitchFamily="34" charset="0"/>
                <a:cs typeface="Segoe UI" pitchFamily="34" charset="0"/>
              </a:rPr>
              <a:t>Based on the scenario, </a:t>
            </a:r>
            <a:r>
              <a:rPr lang="en-US" sz="1400" dirty="0">
                <a:gradFill>
                  <a:gsLst>
                    <a:gs pos="28704">
                      <a:schemeClr val="accent4"/>
                    </a:gs>
                    <a:gs pos="41000">
                      <a:schemeClr val="accent4"/>
                    </a:gs>
                  </a:gsLst>
                  <a:lin ang="5400000" scaled="0"/>
                </a:gradFill>
                <a:ea typeface="Segoe UI" pitchFamily="34" charset="0"/>
                <a:cs typeface="Segoe UI" pitchFamily="34" charset="0"/>
              </a:rPr>
              <a:t>it is important to identify a baseline of usage of the scenario.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By identifying goals to drive adoption, you can identify goals to improve (Good, Better, Best)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and measure accordingly. As you move from Good to Better, new plans can be driven to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help drive adoption in that area and move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up in maturity.</a:t>
            </a:r>
          </a:p>
          <a:p>
            <a:pPr defTabSz="932472" fontAlgn="base">
              <a:lnSpc>
                <a:spcPct val="95000"/>
              </a:lnSpc>
              <a:spcBef>
                <a:spcPct val="0"/>
              </a:spcBef>
              <a:spcAft>
                <a:spcPts val="1200"/>
              </a:spcAft>
            </a:pPr>
            <a:r>
              <a:rPr lang="en-US" sz="2000" dirty="0">
                <a:gradFill>
                  <a:gsLst>
                    <a:gs pos="28704">
                      <a:schemeClr val="accent1"/>
                    </a:gs>
                    <a:gs pos="41000">
                      <a:schemeClr val="accent1"/>
                    </a:gs>
                  </a:gsLst>
                  <a:lin ang="5400000" scaled="0"/>
                </a:gradFill>
                <a:cs typeface="Segoe UI" pitchFamily="34" charset="0"/>
              </a:rPr>
              <a:t>The capability areas </a:t>
            </a:r>
            <a:r>
              <a:rPr lang="en-US" sz="1400" dirty="0">
                <a:gradFill>
                  <a:gsLst>
                    <a:gs pos="28704">
                      <a:schemeClr val="accent4"/>
                    </a:gs>
                    <a:gs pos="41000">
                      <a:schemeClr val="accent4"/>
                    </a:gs>
                  </a:gsLst>
                  <a:lin ang="5400000" scaled="0"/>
                </a:gradFill>
                <a:ea typeface="Segoe UI" pitchFamily="34" charset="0"/>
                <a:cs typeface="Segoe UI" pitchFamily="34" charset="0"/>
              </a:rPr>
              <a:t>include technologies that are part of the scenario. Each scenario is comprised of multiple technologies when focusing on scenario-based activities, so identifying these can be critical in identifying which metrics to focus on</a:t>
            </a:r>
            <a:r>
              <a:rPr lang="en-US" sz="1400" dirty="0">
                <a:gradFill>
                  <a:gsLst>
                    <a:gs pos="28704">
                      <a:schemeClr val="accent1"/>
                    </a:gs>
                    <a:gs pos="41000">
                      <a:schemeClr val="accent1"/>
                    </a:gs>
                  </a:gsLst>
                  <a:lin ang="5400000" scaled="0"/>
                </a:gradFill>
                <a:ea typeface="Segoe UI" pitchFamily="34" charset="0"/>
                <a:cs typeface="Segoe UI" pitchFamily="34" charset="0"/>
              </a:rPr>
              <a:t>.</a:t>
            </a:r>
          </a:p>
          <a:p>
            <a:pPr defTabSz="932472" fontAlgn="base">
              <a:lnSpc>
                <a:spcPct val="95000"/>
              </a:lnSpc>
              <a:spcBef>
                <a:spcPct val="0"/>
              </a:spcBef>
              <a:spcAft>
                <a:spcPts val="1200"/>
              </a:spcAft>
            </a:pPr>
            <a:r>
              <a:rPr lang="en-US" sz="2000" dirty="0">
                <a:gradFill>
                  <a:gsLst>
                    <a:gs pos="28704">
                      <a:schemeClr val="accent1"/>
                    </a:gs>
                    <a:gs pos="41000">
                      <a:schemeClr val="accent1"/>
                    </a:gs>
                  </a:gsLst>
                  <a:lin ang="5400000" scaled="0"/>
                </a:gradFill>
                <a:cs typeface="Segoe UI" pitchFamily="34" charset="0"/>
              </a:rPr>
              <a:t>Benefit areas </a:t>
            </a:r>
            <a:r>
              <a:rPr lang="en-US" sz="1400" dirty="0">
                <a:gradFill>
                  <a:gsLst>
                    <a:gs pos="28704">
                      <a:schemeClr val="accent4"/>
                    </a:gs>
                    <a:gs pos="41000">
                      <a:schemeClr val="accent4"/>
                    </a:gs>
                  </a:gsLst>
                  <a:lin ang="5400000" scaled="0"/>
                </a:gradFill>
                <a:ea typeface="Segoe UI" pitchFamily="34" charset="0"/>
                <a:cs typeface="Segoe UI" pitchFamily="34" charset="0"/>
              </a:rPr>
              <a:t>are then quantified based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on the metrics or goals you have. These can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be equated to a specific benefit area and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measured over time to increase the value </a:t>
            </a:r>
            <a:br>
              <a:rPr lang="en-US" sz="1400" dirty="0">
                <a:gradFill>
                  <a:gsLst>
                    <a:gs pos="28704">
                      <a:schemeClr val="accent4"/>
                    </a:gs>
                    <a:gs pos="41000">
                      <a:schemeClr val="accent4"/>
                    </a:gs>
                  </a:gsLst>
                  <a:lin ang="5400000" scaled="0"/>
                </a:gradFill>
                <a:ea typeface="Segoe UI" pitchFamily="34" charset="0"/>
                <a:cs typeface="Segoe UI" pitchFamily="34" charset="0"/>
              </a:rPr>
            </a:br>
            <a:r>
              <a:rPr lang="en-US" sz="1400" dirty="0">
                <a:gradFill>
                  <a:gsLst>
                    <a:gs pos="28704">
                      <a:schemeClr val="accent4"/>
                    </a:gs>
                    <a:gs pos="41000">
                      <a:schemeClr val="accent4"/>
                    </a:gs>
                  </a:gsLst>
                  <a:lin ang="5400000" scaled="0"/>
                </a:gradFill>
                <a:ea typeface="Segoe UI" pitchFamily="34" charset="0"/>
                <a:cs typeface="Segoe UI" pitchFamily="34" charset="0"/>
              </a:rPr>
              <a:t>to the organization.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02" y="6277003"/>
            <a:ext cx="1215025" cy="420624"/>
          </a:xfrm>
          <a:prstGeom prst="rect">
            <a:avLst/>
          </a:prstGeom>
        </p:spPr>
      </p:pic>
      <p:sp>
        <p:nvSpPr>
          <p:cNvPr id="60" name="Title 1"/>
          <p:cNvSpPr txBox="1">
            <a:spLocks/>
          </p:cNvSpPr>
          <p:nvPr/>
        </p:nvSpPr>
        <p:spPr>
          <a:xfrm>
            <a:off x="5072190" y="951077"/>
            <a:ext cx="6786469" cy="273480"/>
          </a:xfrm>
          <a:prstGeom prst="rect">
            <a:avLst/>
          </a:prstGeom>
        </p:spPr>
        <p:txBody>
          <a:bodyPr vert="horz" wrap="square" lIns="9144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0" lvl="1" indent="-349842" defTabSz="932559" fontAlgn="base">
              <a:lnSpc>
                <a:spcPct val="110000"/>
              </a:lnSpc>
              <a:spcBef>
                <a:spcPct val="0"/>
              </a:spcBef>
              <a:spcAft>
                <a:spcPct val="0"/>
              </a:spcAft>
              <a:buClr>
                <a:srgbClr val="DC3C00"/>
              </a:buClr>
              <a:buSzPct val="80000"/>
            </a:pPr>
            <a:r>
              <a:rPr lang="en-US" sz="2000" dirty="0">
                <a:gradFill>
                  <a:gsLst>
                    <a:gs pos="28704">
                      <a:schemeClr val="accent1"/>
                    </a:gs>
                    <a:gs pos="41000">
                      <a:schemeClr val="accent1"/>
                    </a:gs>
                  </a:gsLst>
                  <a:lin ang="5400000" scaled="0"/>
                </a:gradFill>
                <a:cs typeface="Segoe UI" pitchFamily="34" charset="0"/>
              </a:rPr>
              <a:t>Scenarios</a:t>
            </a:r>
          </a:p>
        </p:txBody>
      </p:sp>
      <p:grpSp>
        <p:nvGrpSpPr>
          <p:cNvPr id="3" name="Group 2"/>
          <p:cNvGrpSpPr/>
          <p:nvPr/>
        </p:nvGrpSpPr>
        <p:grpSpPr>
          <a:xfrm>
            <a:off x="5072191" y="1508499"/>
            <a:ext cx="6886988" cy="1083494"/>
            <a:chOff x="5072191" y="1976804"/>
            <a:chExt cx="6886988" cy="1083494"/>
          </a:xfrm>
        </p:grpSpPr>
        <p:sp>
          <p:nvSpPr>
            <p:cNvPr id="77" name="Title 1"/>
            <p:cNvSpPr txBox="1">
              <a:spLocks/>
            </p:cNvSpPr>
            <p:nvPr/>
          </p:nvSpPr>
          <p:spPr>
            <a:xfrm>
              <a:off x="5072191" y="1976804"/>
              <a:ext cx="6886988" cy="315265"/>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6529" lvl="1" defTabSz="932190" fontAlgn="base">
                <a:lnSpc>
                  <a:spcPct val="110000"/>
                </a:lnSpc>
                <a:spcBef>
                  <a:spcPts val="1224"/>
                </a:spcBef>
                <a:spcAft>
                  <a:spcPct val="0"/>
                </a:spcAft>
                <a:buClr>
                  <a:srgbClr val="DC3C00"/>
                </a:buClr>
              </a:pPr>
              <a:r>
                <a:rPr lang="en-US" sz="1800" dirty="0">
                  <a:ln w="3175">
                    <a:noFill/>
                  </a:ln>
                  <a:gradFill>
                    <a:gsLst>
                      <a:gs pos="1250">
                        <a:schemeClr val="accent4"/>
                      </a:gs>
                      <a:gs pos="100000">
                        <a:schemeClr val="accent4"/>
                      </a:gs>
                    </a:gsLst>
                    <a:lin ang="5400000" scaled="0"/>
                  </a:gradFill>
                  <a:cs typeface="Segoe UI Semilight" panose="020B0402040204020203" pitchFamily="34" charset="0"/>
                </a:rPr>
                <a:t>Benefit areas</a:t>
              </a:r>
            </a:p>
          </p:txBody>
        </p:sp>
        <p:cxnSp>
          <p:nvCxnSpPr>
            <p:cNvPr id="81" name="Straight Connector 80"/>
            <p:cNvCxnSpPr/>
            <p:nvPr/>
          </p:nvCxnSpPr>
          <p:spPr>
            <a:xfrm>
              <a:off x="5205735" y="2286791"/>
              <a:ext cx="675344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5208479" y="2359694"/>
              <a:ext cx="2810525" cy="326884"/>
              <a:chOff x="5228575" y="1448923"/>
              <a:chExt cx="2810525" cy="326884"/>
            </a:xfrm>
          </p:grpSpPr>
          <p:sp>
            <p:nvSpPr>
              <p:cNvPr id="71" name="Rectangle 70"/>
              <p:cNvSpPr/>
              <p:nvPr/>
            </p:nvSpPr>
            <p:spPr>
              <a:xfrm>
                <a:off x="5533179" y="1448923"/>
                <a:ext cx="2505921" cy="326884"/>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Agility</a:t>
                </a:r>
              </a:p>
            </p:txBody>
          </p:sp>
          <p:grpSp>
            <p:nvGrpSpPr>
              <p:cNvPr id="9" name="Group 8"/>
              <p:cNvGrpSpPr/>
              <p:nvPr/>
            </p:nvGrpSpPr>
            <p:grpSpPr>
              <a:xfrm>
                <a:off x="5228575" y="1497036"/>
                <a:ext cx="264194" cy="264194"/>
                <a:chOff x="5228575" y="1551075"/>
                <a:chExt cx="264194" cy="264194"/>
              </a:xfrm>
            </p:grpSpPr>
            <p:sp>
              <p:nvSpPr>
                <p:cNvPr id="72" name="Rectangle 71"/>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4"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63">
                    <a:solidFill>
                      <a:srgbClr val="505050"/>
                    </a:solidFill>
                  </a:endParaRPr>
                </a:p>
              </p:txBody>
            </p:sp>
          </p:grpSp>
        </p:grpSp>
        <p:grpSp>
          <p:nvGrpSpPr>
            <p:cNvPr id="191" name="Group 190"/>
            <p:cNvGrpSpPr/>
            <p:nvPr/>
          </p:nvGrpSpPr>
          <p:grpSpPr>
            <a:xfrm>
              <a:off x="5208479" y="2733414"/>
              <a:ext cx="2810525" cy="326884"/>
              <a:chOff x="5228575" y="1822643"/>
              <a:chExt cx="2810525" cy="326884"/>
            </a:xfrm>
          </p:grpSpPr>
          <p:sp>
            <p:nvSpPr>
              <p:cNvPr id="93" name="Rectangle 92"/>
              <p:cNvSpPr/>
              <p:nvPr/>
            </p:nvSpPr>
            <p:spPr>
              <a:xfrm>
                <a:off x="5533179" y="1822643"/>
                <a:ext cx="2505921" cy="326884"/>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Financial</a:t>
                </a:r>
              </a:p>
            </p:txBody>
          </p:sp>
          <p:grpSp>
            <p:nvGrpSpPr>
              <p:cNvPr id="94" name="Group 93"/>
              <p:cNvGrpSpPr/>
              <p:nvPr/>
            </p:nvGrpSpPr>
            <p:grpSpPr>
              <a:xfrm>
                <a:off x="5228575" y="1870756"/>
                <a:ext cx="264194" cy="264194"/>
                <a:chOff x="5228575" y="1551075"/>
                <a:chExt cx="264194" cy="264194"/>
              </a:xfrm>
            </p:grpSpPr>
            <p:sp>
              <p:nvSpPr>
                <p:cNvPr id="95" name="Rectangle 94"/>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96"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63">
                    <a:solidFill>
                      <a:srgbClr val="505050"/>
                    </a:solidFill>
                  </a:endParaRPr>
                </a:p>
              </p:txBody>
            </p:sp>
          </p:grpSp>
        </p:grpSp>
        <p:grpSp>
          <p:nvGrpSpPr>
            <p:cNvPr id="105" name="Group 104"/>
            <p:cNvGrpSpPr/>
            <p:nvPr/>
          </p:nvGrpSpPr>
          <p:grpSpPr>
            <a:xfrm>
              <a:off x="8593740" y="2359694"/>
              <a:ext cx="2810525" cy="326884"/>
              <a:chOff x="8828622" y="1525633"/>
              <a:chExt cx="2810525" cy="326884"/>
            </a:xfrm>
          </p:grpSpPr>
          <p:sp>
            <p:nvSpPr>
              <p:cNvPr id="97" name="Rectangle 96"/>
              <p:cNvSpPr/>
              <p:nvPr/>
            </p:nvSpPr>
            <p:spPr>
              <a:xfrm>
                <a:off x="9133226" y="1525633"/>
                <a:ext cx="2505921" cy="326884"/>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Quality of service</a:t>
                </a:r>
              </a:p>
            </p:txBody>
          </p:sp>
          <p:grpSp>
            <p:nvGrpSpPr>
              <p:cNvPr id="98" name="Group 97"/>
              <p:cNvGrpSpPr/>
              <p:nvPr/>
            </p:nvGrpSpPr>
            <p:grpSpPr>
              <a:xfrm>
                <a:off x="8828622" y="1573746"/>
                <a:ext cx="264194" cy="264194"/>
                <a:chOff x="5228575" y="1551075"/>
                <a:chExt cx="264194" cy="264194"/>
              </a:xfrm>
            </p:grpSpPr>
            <p:sp>
              <p:nvSpPr>
                <p:cNvPr id="99" name="Rectangle 98"/>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0"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63">
                    <a:solidFill>
                      <a:srgbClr val="505050"/>
                    </a:solidFill>
                  </a:endParaRPr>
                </a:p>
              </p:txBody>
            </p:sp>
          </p:grpSp>
        </p:grpSp>
        <p:grpSp>
          <p:nvGrpSpPr>
            <p:cNvPr id="107" name="Group 106"/>
            <p:cNvGrpSpPr/>
            <p:nvPr/>
          </p:nvGrpSpPr>
          <p:grpSpPr>
            <a:xfrm>
              <a:off x="8593740" y="2733414"/>
              <a:ext cx="2810525" cy="326884"/>
              <a:chOff x="8828622" y="2101004"/>
              <a:chExt cx="2810525" cy="326884"/>
            </a:xfrm>
          </p:grpSpPr>
          <p:sp>
            <p:nvSpPr>
              <p:cNvPr id="101" name="Rectangle 100"/>
              <p:cNvSpPr/>
              <p:nvPr/>
            </p:nvSpPr>
            <p:spPr>
              <a:xfrm>
                <a:off x="9133226" y="2101004"/>
                <a:ext cx="2505921" cy="326884"/>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GRC</a:t>
                </a:r>
              </a:p>
            </p:txBody>
          </p:sp>
          <p:grpSp>
            <p:nvGrpSpPr>
              <p:cNvPr id="102" name="Group 101"/>
              <p:cNvGrpSpPr/>
              <p:nvPr/>
            </p:nvGrpSpPr>
            <p:grpSpPr>
              <a:xfrm>
                <a:off x="8828622" y="2149117"/>
                <a:ext cx="264194" cy="264194"/>
                <a:chOff x="5228575" y="1551075"/>
                <a:chExt cx="264194" cy="264194"/>
              </a:xfrm>
            </p:grpSpPr>
            <p:sp>
              <p:nvSpPr>
                <p:cNvPr id="103" name="Rectangle 102"/>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104"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63">
                    <a:solidFill>
                      <a:srgbClr val="505050"/>
                    </a:solidFill>
                  </a:endParaRPr>
                </a:p>
              </p:txBody>
            </p:sp>
          </p:grpSp>
        </p:grpSp>
      </p:grpSp>
      <p:grpSp>
        <p:nvGrpSpPr>
          <p:cNvPr id="4" name="Group 3"/>
          <p:cNvGrpSpPr/>
          <p:nvPr/>
        </p:nvGrpSpPr>
        <p:grpSpPr>
          <a:xfrm>
            <a:off x="5072190" y="3289583"/>
            <a:ext cx="7177867" cy="1146711"/>
            <a:chOff x="5072190" y="3490322"/>
            <a:chExt cx="7177867" cy="1146711"/>
          </a:xfrm>
        </p:grpSpPr>
        <p:grpSp>
          <p:nvGrpSpPr>
            <p:cNvPr id="194" name="Group 193"/>
            <p:cNvGrpSpPr/>
            <p:nvPr/>
          </p:nvGrpSpPr>
          <p:grpSpPr>
            <a:xfrm>
              <a:off x="5072190" y="3490322"/>
              <a:ext cx="6992671" cy="315265"/>
              <a:chOff x="5092286" y="2640434"/>
              <a:chExt cx="6992671" cy="315265"/>
            </a:xfrm>
          </p:grpSpPr>
          <p:sp>
            <p:nvSpPr>
              <p:cNvPr id="129" name="Title 1"/>
              <p:cNvSpPr txBox="1">
                <a:spLocks/>
              </p:cNvSpPr>
              <p:nvPr/>
            </p:nvSpPr>
            <p:spPr>
              <a:xfrm>
                <a:off x="5092286" y="2640434"/>
                <a:ext cx="6992671" cy="315265"/>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6529" lvl="1" defTabSz="932190" fontAlgn="base">
                  <a:lnSpc>
                    <a:spcPct val="110000"/>
                  </a:lnSpc>
                  <a:spcBef>
                    <a:spcPts val="1224"/>
                  </a:spcBef>
                  <a:spcAft>
                    <a:spcPct val="0"/>
                  </a:spcAft>
                  <a:buClr>
                    <a:srgbClr val="DC3C00"/>
                  </a:buClr>
                </a:pPr>
                <a:r>
                  <a:rPr lang="en-US" sz="1800" dirty="0">
                    <a:ln w="3175">
                      <a:noFill/>
                    </a:ln>
                    <a:gradFill>
                      <a:gsLst>
                        <a:gs pos="1250">
                          <a:schemeClr val="accent4"/>
                        </a:gs>
                        <a:gs pos="100000">
                          <a:schemeClr val="accent4"/>
                        </a:gs>
                      </a:gsLst>
                      <a:lin ang="5400000" scaled="0"/>
                    </a:gradFill>
                    <a:cs typeface="Segoe UI Semilight" panose="020B0402040204020203" pitchFamily="34" charset="0"/>
                  </a:rPr>
                  <a:t>Capability areas</a:t>
                </a:r>
              </a:p>
            </p:txBody>
          </p:sp>
          <p:cxnSp>
            <p:nvCxnSpPr>
              <p:cNvPr id="132" name="Straight Connector 131"/>
              <p:cNvCxnSpPr/>
              <p:nvPr/>
            </p:nvCxnSpPr>
            <p:spPr>
              <a:xfrm>
                <a:off x="5225831" y="2952505"/>
                <a:ext cx="675344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5208479" y="3898370"/>
              <a:ext cx="2810525" cy="326884"/>
              <a:chOff x="5228575" y="3419990"/>
              <a:chExt cx="2810525" cy="326884"/>
            </a:xfrm>
          </p:grpSpPr>
          <p:sp>
            <p:nvSpPr>
              <p:cNvPr id="131" name="Rectangle 130"/>
              <p:cNvSpPr/>
              <p:nvPr/>
            </p:nvSpPr>
            <p:spPr>
              <a:xfrm>
                <a:off x="5533179" y="3419990"/>
                <a:ext cx="2505921" cy="326884"/>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Email (Exchange)</a:t>
                </a:r>
              </a:p>
            </p:txBody>
          </p:sp>
          <p:grpSp>
            <p:nvGrpSpPr>
              <p:cNvPr id="133" name="Group 132"/>
              <p:cNvGrpSpPr/>
              <p:nvPr/>
            </p:nvGrpSpPr>
            <p:grpSpPr>
              <a:xfrm>
                <a:off x="5228575" y="3468103"/>
                <a:ext cx="264194" cy="264194"/>
                <a:chOff x="5228575" y="1551075"/>
                <a:chExt cx="264194" cy="264194"/>
              </a:xfrm>
            </p:grpSpPr>
            <p:sp>
              <p:nvSpPr>
                <p:cNvPr id="149" name="Rectangle 148"/>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50"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93" name="Group 192"/>
            <p:cNvGrpSpPr/>
            <p:nvPr/>
          </p:nvGrpSpPr>
          <p:grpSpPr>
            <a:xfrm>
              <a:off x="5208479" y="4286168"/>
              <a:ext cx="2977739" cy="350865"/>
              <a:chOff x="5228575" y="3820736"/>
              <a:chExt cx="2977739" cy="350865"/>
            </a:xfrm>
          </p:grpSpPr>
          <p:sp>
            <p:nvSpPr>
              <p:cNvPr id="135" name="Rectangle 134"/>
              <p:cNvSpPr/>
              <p:nvPr/>
            </p:nvSpPr>
            <p:spPr>
              <a:xfrm>
                <a:off x="5533179" y="3820736"/>
                <a:ext cx="2673135"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Collaboration (SharePoint)</a:t>
                </a:r>
              </a:p>
            </p:txBody>
          </p:sp>
          <p:grpSp>
            <p:nvGrpSpPr>
              <p:cNvPr id="136" name="Group 135"/>
              <p:cNvGrpSpPr/>
              <p:nvPr/>
            </p:nvGrpSpPr>
            <p:grpSpPr>
              <a:xfrm>
                <a:off x="5228575" y="3868849"/>
                <a:ext cx="264194" cy="264194"/>
                <a:chOff x="5228575" y="1551075"/>
                <a:chExt cx="264194" cy="264194"/>
              </a:xfrm>
            </p:grpSpPr>
            <p:sp>
              <p:nvSpPr>
                <p:cNvPr id="147" name="Rectangle 146"/>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48"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37" name="Group 136"/>
            <p:cNvGrpSpPr/>
            <p:nvPr/>
          </p:nvGrpSpPr>
          <p:grpSpPr>
            <a:xfrm>
              <a:off x="8593740" y="3898370"/>
              <a:ext cx="3656317" cy="350865"/>
              <a:chOff x="8828622" y="1525633"/>
              <a:chExt cx="3656317" cy="350865"/>
            </a:xfrm>
          </p:grpSpPr>
          <p:sp>
            <p:nvSpPr>
              <p:cNvPr id="143" name="Rectangle 142"/>
              <p:cNvSpPr/>
              <p:nvPr/>
            </p:nvSpPr>
            <p:spPr>
              <a:xfrm>
                <a:off x="9133226" y="1525633"/>
                <a:ext cx="3351713"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Real-time communications (Skype)</a:t>
                </a:r>
              </a:p>
            </p:txBody>
          </p:sp>
          <p:grpSp>
            <p:nvGrpSpPr>
              <p:cNvPr id="144" name="Group 143"/>
              <p:cNvGrpSpPr/>
              <p:nvPr/>
            </p:nvGrpSpPr>
            <p:grpSpPr>
              <a:xfrm>
                <a:off x="8828622" y="1573746"/>
                <a:ext cx="264194" cy="264194"/>
                <a:chOff x="5228575" y="1551075"/>
                <a:chExt cx="264194" cy="264194"/>
              </a:xfrm>
            </p:grpSpPr>
            <p:sp>
              <p:nvSpPr>
                <p:cNvPr id="145" name="Rectangle 144"/>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46"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38" name="Group 137"/>
            <p:cNvGrpSpPr/>
            <p:nvPr/>
          </p:nvGrpSpPr>
          <p:grpSpPr>
            <a:xfrm>
              <a:off x="8593740" y="4286168"/>
              <a:ext cx="3471121" cy="350865"/>
              <a:chOff x="8828622" y="2101004"/>
              <a:chExt cx="3471121" cy="350865"/>
            </a:xfrm>
          </p:grpSpPr>
          <p:sp>
            <p:nvSpPr>
              <p:cNvPr id="139" name="Rectangle 138"/>
              <p:cNvSpPr/>
              <p:nvPr/>
            </p:nvSpPr>
            <p:spPr>
              <a:xfrm>
                <a:off x="9133226" y="2101004"/>
                <a:ext cx="3166517"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Enterprise social (Yammer)</a:t>
                </a:r>
              </a:p>
            </p:txBody>
          </p:sp>
          <p:grpSp>
            <p:nvGrpSpPr>
              <p:cNvPr id="140" name="Group 139"/>
              <p:cNvGrpSpPr/>
              <p:nvPr/>
            </p:nvGrpSpPr>
            <p:grpSpPr>
              <a:xfrm>
                <a:off x="8828622" y="2149117"/>
                <a:ext cx="264194" cy="264194"/>
                <a:chOff x="5228575" y="1551075"/>
                <a:chExt cx="264194" cy="264194"/>
              </a:xfrm>
            </p:grpSpPr>
            <p:sp>
              <p:nvSpPr>
                <p:cNvPr id="141" name="Rectangle 140"/>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42"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grpSp>
        <p:nvGrpSpPr>
          <p:cNvPr id="5" name="Group 4"/>
          <p:cNvGrpSpPr/>
          <p:nvPr/>
        </p:nvGrpSpPr>
        <p:grpSpPr>
          <a:xfrm>
            <a:off x="5072191" y="5133885"/>
            <a:ext cx="6886988" cy="1518863"/>
            <a:chOff x="5072191" y="5133885"/>
            <a:chExt cx="6886988" cy="1518863"/>
          </a:xfrm>
        </p:grpSpPr>
        <p:grpSp>
          <p:nvGrpSpPr>
            <p:cNvPr id="198" name="Group 197"/>
            <p:cNvGrpSpPr/>
            <p:nvPr/>
          </p:nvGrpSpPr>
          <p:grpSpPr>
            <a:xfrm>
              <a:off x="5208479" y="5546327"/>
              <a:ext cx="2810525" cy="350865"/>
              <a:chOff x="5228575" y="5269809"/>
              <a:chExt cx="2810525" cy="350865"/>
            </a:xfrm>
          </p:grpSpPr>
          <p:sp>
            <p:nvSpPr>
              <p:cNvPr id="153" name="Rectangle 152"/>
              <p:cNvSpPr/>
              <p:nvPr/>
            </p:nvSpPr>
            <p:spPr>
              <a:xfrm>
                <a:off x="5533179" y="5269809"/>
                <a:ext cx="2505921"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Current methods</a:t>
                </a:r>
              </a:p>
            </p:txBody>
          </p:sp>
          <p:grpSp>
            <p:nvGrpSpPr>
              <p:cNvPr id="155" name="Group 154"/>
              <p:cNvGrpSpPr/>
              <p:nvPr/>
            </p:nvGrpSpPr>
            <p:grpSpPr>
              <a:xfrm>
                <a:off x="5228575" y="5317922"/>
                <a:ext cx="264194" cy="264194"/>
                <a:chOff x="5228575" y="1551075"/>
                <a:chExt cx="264194" cy="264194"/>
              </a:xfrm>
            </p:grpSpPr>
            <p:sp>
              <p:nvSpPr>
                <p:cNvPr id="156" name="Rectangle 155"/>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57"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200" name="Group 199"/>
            <p:cNvGrpSpPr/>
            <p:nvPr/>
          </p:nvGrpSpPr>
          <p:grpSpPr>
            <a:xfrm>
              <a:off x="8593740" y="5545483"/>
              <a:ext cx="3303566" cy="350865"/>
              <a:chOff x="5228575" y="5845180"/>
              <a:chExt cx="3303566" cy="350865"/>
            </a:xfrm>
          </p:grpSpPr>
          <p:sp>
            <p:nvSpPr>
              <p:cNvPr id="159" name="Rectangle 158"/>
              <p:cNvSpPr/>
              <p:nvPr/>
            </p:nvSpPr>
            <p:spPr>
              <a:xfrm>
                <a:off x="5533179" y="5845180"/>
                <a:ext cx="2998962"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Good</a:t>
                </a:r>
              </a:p>
            </p:txBody>
          </p:sp>
          <p:grpSp>
            <p:nvGrpSpPr>
              <p:cNvPr id="160" name="Group 159"/>
              <p:cNvGrpSpPr/>
              <p:nvPr/>
            </p:nvGrpSpPr>
            <p:grpSpPr>
              <a:xfrm>
                <a:off x="5228575" y="5893293"/>
                <a:ext cx="264194" cy="264194"/>
                <a:chOff x="5228575" y="1551075"/>
                <a:chExt cx="264194" cy="264194"/>
              </a:xfrm>
            </p:grpSpPr>
            <p:sp>
              <p:nvSpPr>
                <p:cNvPr id="161" name="Rectangle 160"/>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2"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63" name="Group 162"/>
            <p:cNvGrpSpPr/>
            <p:nvPr/>
          </p:nvGrpSpPr>
          <p:grpSpPr>
            <a:xfrm>
              <a:off x="8593740" y="5926865"/>
              <a:ext cx="3293527" cy="350865"/>
              <a:chOff x="8828622" y="1525633"/>
              <a:chExt cx="3293527" cy="350865"/>
            </a:xfrm>
          </p:grpSpPr>
          <p:sp>
            <p:nvSpPr>
              <p:cNvPr id="164" name="Rectangle 163"/>
              <p:cNvSpPr/>
              <p:nvPr/>
            </p:nvSpPr>
            <p:spPr>
              <a:xfrm>
                <a:off x="9133226" y="1525633"/>
                <a:ext cx="2988923"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Better</a:t>
                </a:r>
              </a:p>
            </p:txBody>
          </p:sp>
          <p:grpSp>
            <p:nvGrpSpPr>
              <p:cNvPr id="165" name="Group 164"/>
              <p:cNvGrpSpPr/>
              <p:nvPr/>
            </p:nvGrpSpPr>
            <p:grpSpPr>
              <a:xfrm>
                <a:off x="8828622" y="1573746"/>
                <a:ext cx="264194" cy="264194"/>
                <a:chOff x="5228575" y="1551075"/>
                <a:chExt cx="264194" cy="264194"/>
              </a:xfrm>
            </p:grpSpPr>
            <p:sp>
              <p:nvSpPr>
                <p:cNvPr id="166" name="Rectangle 165"/>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67"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68" name="Group 167"/>
            <p:cNvGrpSpPr/>
            <p:nvPr/>
          </p:nvGrpSpPr>
          <p:grpSpPr>
            <a:xfrm>
              <a:off x="8593740" y="6301883"/>
              <a:ext cx="3293527" cy="350865"/>
              <a:chOff x="8828622" y="2101004"/>
              <a:chExt cx="3293527" cy="350865"/>
            </a:xfrm>
          </p:grpSpPr>
          <p:sp>
            <p:nvSpPr>
              <p:cNvPr id="169" name="Rectangle 168"/>
              <p:cNvSpPr/>
              <p:nvPr/>
            </p:nvSpPr>
            <p:spPr>
              <a:xfrm>
                <a:off x="9133226" y="2101004"/>
                <a:ext cx="2988923" cy="350865"/>
              </a:xfrm>
              <a:prstGeom prst="rect">
                <a:avLst/>
              </a:prstGeom>
            </p:spPr>
            <p:txBody>
              <a:bodyPr wrap="square">
                <a:spAutoFit/>
              </a:bodyPr>
              <a:lstStyle/>
              <a:p>
                <a:pPr marL="0" lvl="1" defTabSz="932472" fontAlgn="base">
                  <a:lnSpc>
                    <a:spcPct val="120000"/>
                  </a:lnSpc>
                  <a:spcBef>
                    <a:spcPct val="0"/>
                  </a:spcBef>
                  <a:spcAft>
                    <a:spcPct val="0"/>
                  </a:spcAft>
                </a:pPr>
                <a:r>
                  <a:rPr lang="en-US" sz="1400" dirty="0">
                    <a:gradFill>
                      <a:gsLst>
                        <a:gs pos="13889">
                          <a:srgbClr val="505050"/>
                        </a:gs>
                        <a:gs pos="28704">
                          <a:srgbClr val="505050"/>
                        </a:gs>
                      </a:gsLst>
                      <a:lin ang="5400000" scaled="0"/>
                    </a:gradFill>
                    <a:ea typeface="Segoe UI" pitchFamily="34" charset="0"/>
                    <a:cs typeface="Segoe UI" pitchFamily="34" charset="0"/>
                  </a:rPr>
                  <a:t>Best</a:t>
                </a:r>
              </a:p>
            </p:txBody>
          </p:sp>
          <p:grpSp>
            <p:nvGrpSpPr>
              <p:cNvPr id="170" name="Group 169"/>
              <p:cNvGrpSpPr/>
              <p:nvPr/>
            </p:nvGrpSpPr>
            <p:grpSpPr>
              <a:xfrm>
                <a:off x="8828622" y="2149117"/>
                <a:ext cx="264194" cy="264194"/>
                <a:chOff x="5228575" y="1551075"/>
                <a:chExt cx="264194" cy="264194"/>
              </a:xfrm>
            </p:grpSpPr>
            <p:sp>
              <p:nvSpPr>
                <p:cNvPr id="171" name="Rectangle 170"/>
                <p:cNvSpPr/>
                <p:nvPr/>
              </p:nvSpPr>
              <p:spPr bwMode="auto">
                <a:xfrm>
                  <a:off x="5228575" y="1551075"/>
                  <a:ext cx="264194" cy="26419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172" name="Freeform 6"/>
                <p:cNvSpPr>
                  <a:spLocks/>
                </p:cNvSpPr>
                <p:nvPr/>
              </p:nvSpPr>
              <p:spPr bwMode="auto">
                <a:xfrm>
                  <a:off x="5271940" y="1604733"/>
                  <a:ext cx="175727" cy="162699"/>
                </a:xfrm>
                <a:custGeom>
                  <a:avLst/>
                  <a:gdLst>
                    <a:gd name="T0" fmla="*/ 211 w 256"/>
                    <a:gd name="T1" fmla="*/ 0 h 237"/>
                    <a:gd name="T2" fmla="*/ 103 w 256"/>
                    <a:gd name="T3" fmla="*/ 163 h 237"/>
                    <a:gd name="T4" fmla="*/ 34 w 256"/>
                    <a:gd name="T5" fmla="*/ 103 h 237"/>
                    <a:gd name="T6" fmla="*/ 0 w 256"/>
                    <a:gd name="T7" fmla="*/ 143 h 237"/>
                    <a:gd name="T8" fmla="*/ 108 w 256"/>
                    <a:gd name="T9" fmla="*/ 237 h 237"/>
                    <a:gd name="T10" fmla="*/ 256 w 256"/>
                    <a:gd name="T11" fmla="*/ 29 h 237"/>
                    <a:gd name="T12" fmla="*/ 211 w 256"/>
                    <a:gd name="T13" fmla="*/ 0 h 237"/>
                    <a:gd name="T14" fmla="*/ 211 w 256"/>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37">
                      <a:moveTo>
                        <a:pt x="211" y="0"/>
                      </a:moveTo>
                      <a:cubicBezTo>
                        <a:pt x="103" y="163"/>
                        <a:pt x="103" y="163"/>
                        <a:pt x="103" y="163"/>
                      </a:cubicBezTo>
                      <a:cubicBezTo>
                        <a:pt x="34" y="103"/>
                        <a:pt x="34" y="103"/>
                        <a:pt x="34" y="103"/>
                      </a:cubicBezTo>
                      <a:cubicBezTo>
                        <a:pt x="0" y="143"/>
                        <a:pt x="0" y="143"/>
                        <a:pt x="0" y="143"/>
                      </a:cubicBezTo>
                      <a:cubicBezTo>
                        <a:pt x="108" y="237"/>
                        <a:pt x="108" y="237"/>
                        <a:pt x="108" y="237"/>
                      </a:cubicBezTo>
                      <a:cubicBezTo>
                        <a:pt x="256" y="29"/>
                        <a:pt x="256" y="29"/>
                        <a:pt x="256" y="29"/>
                      </a:cubicBezTo>
                      <a:cubicBezTo>
                        <a:pt x="211" y="0"/>
                        <a:pt x="211" y="0"/>
                        <a:pt x="211" y="0"/>
                      </a:cubicBezTo>
                      <a:cubicBezTo>
                        <a:pt x="211" y="0"/>
                        <a:pt x="211" y="0"/>
                        <a:pt x="211" y="0"/>
                      </a:cubicBezTo>
                      <a:close/>
                    </a:path>
                  </a:pathLst>
                </a:custGeom>
                <a:solidFill>
                  <a:schemeClr val="bg1"/>
                </a:solidFill>
                <a:ln>
                  <a:noFill/>
                </a:ln>
                <a:extLst/>
              </p:spPr>
              <p:txBody>
                <a:bodyPr vert="horz" wrap="square" lIns="121871" tIns="60936" rIns="121871" bIns="60936" numCol="1" anchor="t" anchorCtr="0" compatLnSpc="1">
                  <a:prstTxWarp prst="textNoShape">
                    <a:avLst/>
                  </a:prstTxWarp>
                </a:bodyPr>
                <a:lstStyle/>
                <a:p>
                  <a:pPr defTabSz="1218623"/>
                  <a:endParaRPr lang="en-US" sz="3200">
                    <a:solidFill>
                      <a:srgbClr val="505050"/>
                    </a:solidFill>
                  </a:endParaRPr>
                </a:p>
              </p:txBody>
            </p:sp>
          </p:grpSp>
        </p:grpSp>
        <p:grpSp>
          <p:nvGrpSpPr>
            <p:cNvPr id="195" name="Group 194"/>
            <p:cNvGrpSpPr/>
            <p:nvPr/>
          </p:nvGrpSpPr>
          <p:grpSpPr>
            <a:xfrm>
              <a:off x="5072191" y="5133885"/>
              <a:ext cx="6886988" cy="315265"/>
              <a:chOff x="5092287" y="2640434"/>
              <a:chExt cx="6886988" cy="315265"/>
            </a:xfrm>
          </p:grpSpPr>
          <p:sp>
            <p:nvSpPr>
              <p:cNvPr id="196" name="Title 1"/>
              <p:cNvSpPr txBox="1">
                <a:spLocks/>
              </p:cNvSpPr>
              <p:nvPr/>
            </p:nvSpPr>
            <p:spPr>
              <a:xfrm>
                <a:off x="5092287" y="2640434"/>
                <a:ext cx="6886988" cy="315265"/>
              </a:xfrm>
              <a:prstGeom prst="rect">
                <a:avLst/>
              </a:prstGeom>
            </p:spPr>
            <p:txBody>
              <a:bodyPr vert="horz" wrap="square" lIns="0" tIns="0" rIns="0" bIns="0" rtlCol="0" anchor="t">
                <a:noAutofit/>
              </a:bodyPr>
              <a:lstStyle>
                <a:lvl1pPr algn="l" defTabSz="932559" rtl="0" eaLnBrk="1" latinLnBrk="0" hangingPunct="1">
                  <a:lnSpc>
                    <a:spcPct val="90000"/>
                  </a:lnSpc>
                  <a:spcBef>
                    <a:spcPct val="0"/>
                  </a:spcBef>
                  <a:buNone/>
                  <a:defRPr lang="en-US" sz="5507" b="0" kern="1200" cap="none" spc="-102" baseline="0">
                    <a:ln w="3175">
                      <a:noFill/>
                    </a:ln>
                    <a:gradFill>
                      <a:gsLst>
                        <a:gs pos="1250">
                          <a:schemeClr val="tx2"/>
                        </a:gs>
                        <a:gs pos="100000">
                          <a:schemeClr val="tx2"/>
                        </a:gs>
                      </a:gsLst>
                      <a:lin ang="5400000" scaled="0"/>
                    </a:gradFill>
                    <a:effectLst/>
                    <a:latin typeface="+mj-lt"/>
                    <a:ea typeface="+mn-ea"/>
                    <a:cs typeface="Arial" charset="0"/>
                  </a:defRPr>
                </a:lvl1pPr>
              </a:lstStyle>
              <a:p>
                <a:pPr marL="116529" lvl="1" defTabSz="932190" fontAlgn="base">
                  <a:lnSpc>
                    <a:spcPct val="110000"/>
                  </a:lnSpc>
                  <a:spcBef>
                    <a:spcPts val="1224"/>
                  </a:spcBef>
                  <a:spcAft>
                    <a:spcPct val="0"/>
                  </a:spcAft>
                  <a:buClr>
                    <a:srgbClr val="DC3C00"/>
                  </a:buClr>
                </a:pPr>
                <a:r>
                  <a:rPr lang="en-US" sz="1800" dirty="0">
                    <a:ln w="3175">
                      <a:noFill/>
                    </a:ln>
                    <a:gradFill>
                      <a:gsLst>
                        <a:gs pos="1250">
                          <a:schemeClr val="accent4"/>
                        </a:gs>
                        <a:gs pos="100000">
                          <a:schemeClr val="accent4"/>
                        </a:gs>
                      </a:gsLst>
                      <a:lin ang="5400000" scaled="0"/>
                    </a:gradFill>
                    <a:cs typeface="Segoe UI Semilight" panose="020B0402040204020203" pitchFamily="34" charset="0"/>
                  </a:rPr>
                  <a:t>Measurement maturity</a:t>
                </a:r>
              </a:p>
            </p:txBody>
          </p:sp>
          <p:cxnSp>
            <p:nvCxnSpPr>
              <p:cNvPr id="197" name="Straight Connector 196"/>
              <p:cNvCxnSpPr/>
              <p:nvPr/>
            </p:nvCxnSpPr>
            <p:spPr>
              <a:xfrm>
                <a:off x="5225831" y="2952505"/>
                <a:ext cx="6753443"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6" name="Slide Number Placeholder 5"/>
          <p:cNvSpPr>
            <a:spLocks noGrp="1"/>
          </p:cNvSpPr>
          <p:nvPr>
            <p:ph type="sldNum" sz="quarter" idx="11"/>
          </p:nvPr>
        </p:nvSpPr>
        <p:spPr/>
        <p:txBody>
          <a:bodyPr/>
          <a:lstStyle/>
          <a:p>
            <a:fld id="{CF70A789-A4BF-46AC-BD1A-B99BD406E999}" type="slidenum">
              <a:rPr lang="en-US" smtClean="0"/>
              <a:t>8</a:t>
            </a:fld>
            <a:endParaRPr lang="en-US"/>
          </a:p>
        </p:txBody>
      </p:sp>
    </p:spTree>
    <p:extLst>
      <p:ext uri="{BB962C8B-B14F-4D97-AF65-F5344CB8AC3E}">
        <p14:creationId xmlns:p14="http://schemas.microsoft.com/office/powerpoint/2010/main" val="38203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25436" y="1000011"/>
            <a:ext cx="11215775" cy="897618"/>
          </a:xfrm>
          <a:prstGeom prst="rect">
            <a:avLst/>
          </a:prstGeom>
        </p:spPr>
        <p:txBody>
          <a:bodyPr wrap="square">
            <a:spAutoFit/>
          </a:bodyPr>
          <a:lstStyle/>
          <a:p>
            <a:pPr defTabSz="932472" fontAlgn="base">
              <a:lnSpc>
                <a:spcPct val="120000"/>
              </a:lnSpc>
              <a:spcBef>
                <a:spcPct val="0"/>
              </a:spcBef>
              <a:spcAft>
                <a:spcPct val="0"/>
              </a:spcAft>
              <a:defRPr/>
            </a:pPr>
            <a:r>
              <a:rPr lang="en-US" sz="1500" dirty="0">
                <a:gradFill>
                  <a:gsLst>
                    <a:gs pos="13889">
                      <a:srgbClr val="505050"/>
                    </a:gs>
                    <a:gs pos="28704">
                      <a:srgbClr val="505050"/>
                    </a:gs>
                  </a:gsLst>
                  <a:lin ang="5400000" scaled="0"/>
                </a:gradFill>
                <a:ea typeface="Segoe UI" pitchFamily="34" charset="0"/>
                <a:cs typeface="Segoe UI" pitchFamily="34" charset="0"/>
              </a:rPr>
              <a:t>These graphs represent some of the reports available within the Office 365 Online Admin Portal that can tie to the metrics needed to represent consumption or adoption improvements. </a:t>
            </a:r>
            <a:br>
              <a:rPr lang="en-US" sz="1500" dirty="0">
                <a:gradFill>
                  <a:gsLst>
                    <a:gs pos="13889">
                      <a:srgbClr val="505050"/>
                    </a:gs>
                    <a:gs pos="28704">
                      <a:srgbClr val="505050"/>
                    </a:gs>
                  </a:gsLst>
                  <a:lin ang="5400000" scaled="0"/>
                </a:gradFill>
                <a:ea typeface="Segoe UI" pitchFamily="34" charset="0"/>
                <a:cs typeface="Segoe UI" pitchFamily="34" charset="0"/>
              </a:rPr>
            </a:br>
            <a:endParaRPr lang="en-US" sz="1500" dirty="0">
              <a:gradFill>
                <a:gsLst>
                  <a:gs pos="13889">
                    <a:srgbClr val="505050"/>
                  </a:gs>
                  <a:gs pos="28704">
                    <a:srgbClr val="505050"/>
                  </a:gs>
                </a:gsLst>
                <a:lin ang="5400000" scaled="0"/>
              </a:gradFill>
              <a:ea typeface="Segoe UI" pitchFamily="34" charset="0"/>
              <a:cs typeface="Segoe UI" pitchFamily="34" charset="0"/>
            </a:endParaRPr>
          </a:p>
        </p:txBody>
      </p:sp>
      <p:sp>
        <p:nvSpPr>
          <p:cNvPr id="13" name="Title 1"/>
          <p:cNvSpPr>
            <a:spLocks noGrp="1"/>
          </p:cNvSpPr>
          <p:nvPr>
            <p:ph type="title"/>
          </p:nvPr>
        </p:nvSpPr>
        <p:spPr/>
        <p:txBody>
          <a:bodyPr/>
          <a:lstStyle/>
          <a:p>
            <a:r>
              <a:rPr lang="en-US" sz="4000" dirty="0"/>
              <a:t>KPI dashboard sample to support capabilities</a:t>
            </a:r>
          </a:p>
        </p:txBody>
      </p:sp>
      <p:cxnSp>
        <p:nvCxnSpPr>
          <p:cNvPr id="16" name="Straight Connector 15"/>
          <p:cNvCxnSpPr/>
          <p:nvPr/>
        </p:nvCxnSpPr>
        <p:spPr>
          <a:xfrm>
            <a:off x="427037" y="2064965"/>
            <a:ext cx="11585516"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useBgFill="1">
        <p:nvSpPr>
          <p:cNvPr id="4" name="Rectangle 3"/>
          <p:cNvSpPr/>
          <p:nvPr/>
        </p:nvSpPr>
        <p:spPr bwMode="auto">
          <a:xfrm>
            <a:off x="4270961" y="1897629"/>
            <a:ext cx="224839" cy="71857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20" name="Rectangle 19"/>
          <p:cNvSpPr/>
          <p:nvPr/>
        </p:nvSpPr>
        <p:spPr bwMode="auto">
          <a:xfrm>
            <a:off x="8317049" y="1786208"/>
            <a:ext cx="224839" cy="71857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221937" y="1549432"/>
            <a:ext cx="3510597" cy="582131"/>
          </a:xfrm>
          <a:prstGeom prst="rect">
            <a:avLst/>
          </a:prstGeom>
          <a:noFill/>
        </p:spPr>
        <p:txBody>
          <a:bodyPr wrap="square" lIns="186521" tIns="149217" rIns="186521" bIns="149217" rtlCol="0">
            <a:spAutoFit/>
          </a:bodyPr>
          <a:lstStyle/>
          <a:p>
            <a:pPr marL="0" lvl="1" defTabSz="932190" fontAlgn="base">
              <a:lnSpc>
                <a:spcPct val="110000"/>
              </a:lnSpc>
              <a:spcAft>
                <a:spcPts val="600"/>
              </a:spcAft>
              <a:buClr>
                <a:srgbClr val="DC3C00"/>
              </a:buClr>
            </a:pPr>
            <a:r>
              <a:rPr lang="en-US" sz="1800" dirty="0">
                <a:ln w="3175">
                  <a:noFill/>
                </a:ln>
                <a:gradFill>
                  <a:gsLst>
                    <a:gs pos="1250">
                      <a:srgbClr val="DC3C00"/>
                    </a:gs>
                    <a:gs pos="100000">
                      <a:srgbClr val="DC3C00"/>
                    </a:gs>
                  </a:gsLst>
                  <a:lin ang="5400000" scaled="0"/>
                </a:gradFill>
                <a:cs typeface="Segoe UI Semilight" panose="020B0402040204020203" pitchFamily="34" charset="0"/>
              </a:rPr>
              <a:t>Activity Dashboard</a:t>
            </a:r>
          </a:p>
        </p:txBody>
      </p:sp>
      <p:sp>
        <p:nvSpPr>
          <p:cNvPr id="15" name="TextBox 14"/>
          <p:cNvSpPr txBox="1"/>
          <p:nvPr/>
        </p:nvSpPr>
        <p:spPr>
          <a:xfrm>
            <a:off x="4296361" y="1549432"/>
            <a:ext cx="3559243" cy="582131"/>
          </a:xfrm>
          <a:prstGeom prst="rect">
            <a:avLst/>
          </a:prstGeom>
          <a:noFill/>
        </p:spPr>
        <p:txBody>
          <a:bodyPr wrap="square" lIns="186521" tIns="149217" rIns="186521" bIns="149217" rtlCol="0">
            <a:spAutoFit/>
          </a:bodyPr>
          <a:lstStyle/>
          <a:p>
            <a:pPr marL="0" lvl="1" defTabSz="932190" fontAlgn="base">
              <a:lnSpc>
                <a:spcPct val="110000"/>
              </a:lnSpc>
              <a:spcAft>
                <a:spcPts val="600"/>
              </a:spcAft>
              <a:buClr>
                <a:srgbClr val="DC3C00"/>
              </a:buClr>
            </a:pPr>
            <a:r>
              <a:rPr lang="en-US" sz="1800" dirty="0">
                <a:ln w="3175">
                  <a:noFill/>
                </a:ln>
                <a:gradFill>
                  <a:gsLst>
                    <a:gs pos="1250">
                      <a:srgbClr val="DC3C00"/>
                    </a:gs>
                    <a:gs pos="100000">
                      <a:srgbClr val="DC3C00"/>
                    </a:gs>
                  </a:gsLst>
                  <a:lin ang="5400000" scaled="0"/>
                </a:gradFill>
                <a:cs typeface="Segoe UI Semilight" panose="020B0402040204020203" pitchFamily="34" charset="0"/>
              </a:rPr>
              <a:t>Exchange</a:t>
            </a:r>
          </a:p>
        </p:txBody>
      </p:sp>
      <p:sp>
        <p:nvSpPr>
          <p:cNvPr id="17" name="TextBox 16"/>
          <p:cNvSpPr txBox="1"/>
          <p:nvPr/>
        </p:nvSpPr>
        <p:spPr>
          <a:xfrm>
            <a:off x="8344051" y="1549432"/>
            <a:ext cx="4517445" cy="582131"/>
          </a:xfrm>
          <a:prstGeom prst="rect">
            <a:avLst/>
          </a:prstGeom>
          <a:noFill/>
        </p:spPr>
        <p:txBody>
          <a:bodyPr wrap="square" lIns="186521" tIns="149217" rIns="186521" bIns="149217" rtlCol="0">
            <a:spAutoFit/>
          </a:bodyPr>
          <a:lstStyle/>
          <a:p>
            <a:pPr marL="0" lvl="1" defTabSz="932190" fontAlgn="base">
              <a:lnSpc>
                <a:spcPct val="110000"/>
              </a:lnSpc>
              <a:spcAft>
                <a:spcPts val="600"/>
              </a:spcAft>
              <a:buClr>
                <a:srgbClr val="DC3C00"/>
              </a:buClr>
            </a:pPr>
            <a:r>
              <a:rPr lang="en-US" sz="1800" dirty="0">
                <a:ln w="3175">
                  <a:noFill/>
                </a:ln>
                <a:gradFill>
                  <a:gsLst>
                    <a:gs pos="1250">
                      <a:srgbClr val="DC3C00"/>
                    </a:gs>
                    <a:gs pos="100000">
                      <a:srgbClr val="DC3C00"/>
                    </a:gs>
                  </a:gsLst>
                  <a:lin ang="5400000" scaled="0"/>
                </a:gradFill>
                <a:cs typeface="Segoe UI Semilight" panose="020B0402040204020203" pitchFamily="34" charset="0"/>
              </a:rPr>
              <a:t>Skype</a:t>
            </a:r>
          </a:p>
        </p:txBody>
      </p:sp>
      <p:pic>
        <p:nvPicPr>
          <p:cNvPr id="3" name="Picture 2"/>
          <p:cNvPicPr>
            <a:picLocks noChangeAspect="1"/>
          </p:cNvPicPr>
          <p:nvPr/>
        </p:nvPicPr>
        <p:blipFill rotWithShape="1">
          <a:blip r:embed="rId3"/>
          <a:srcRect l="21777" t="5665" r="22940"/>
          <a:stretch/>
        </p:blipFill>
        <p:spPr>
          <a:xfrm>
            <a:off x="405977" y="2126042"/>
            <a:ext cx="2186310" cy="1865376"/>
          </a:xfrm>
          <a:prstGeom prst="rect">
            <a:avLst/>
          </a:prstGeom>
        </p:spPr>
      </p:pic>
      <p:cxnSp>
        <p:nvCxnSpPr>
          <p:cNvPr id="18" name="Straight Connector 17"/>
          <p:cNvCxnSpPr/>
          <p:nvPr/>
        </p:nvCxnSpPr>
        <p:spPr>
          <a:xfrm>
            <a:off x="427037" y="4457864"/>
            <a:ext cx="11585516" cy="0"/>
          </a:xfrm>
          <a:prstGeom prst="line">
            <a:avLst/>
          </a:prstGeom>
          <a:ln>
            <a:solidFill>
              <a:srgbClr val="CCCCCC"/>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1937" y="3972475"/>
            <a:ext cx="4400930" cy="582131"/>
          </a:xfrm>
          <a:prstGeom prst="rect">
            <a:avLst/>
          </a:prstGeom>
          <a:noFill/>
        </p:spPr>
        <p:txBody>
          <a:bodyPr wrap="square" lIns="186521" tIns="149217" rIns="186521" bIns="149217" rtlCol="0">
            <a:spAutoFit/>
          </a:bodyPr>
          <a:lstStyle/>
          <a:p>
            <a:pPr marL="0" lvl="1" defTabSz="932190" fontAlgn="base">
              <a:lnSpc>
                <a:spcPct val="110000"/>
              </a:lnSpc>
              <a:spcAft>
                <a:spcPts val="600"/>
              </a:spcAft>
              <a:buClr>
                <a:srgbClr val="DC3C00"/>
              </a:buClr>
            </a:pPr>
            <a:r>
              <a:rPr lang="en-US" sz="1800" dirty="0">
                <a:ln w="3175">
                  <a:noFill/>
                </a:ln>
                <a:gradFill>
                  <a:gsLst>
                    <a:gs pos="1250">
                      <a:srgbClr val="DC3C00"/>
                    </a:gs>
                    <a:gs pos="100000">
                      <a:srgbClr val="DC3C00"/>
                    </a:gs>
                  </a:gsLst>
                  <a:lin ang="5400000" scaled="0"/>
                </a:gradFill>
                <a:cs typeface="Segoe UI Semilight" panose="020B0402040204020203" pitchFamily="34" charset="0"/>
              </a:rPr>
              <a:t>SharePoint &amp; OneDrive for Business</a:t>
            </a:r>
          </a:p>
        </p:txBody>
      </p:sp>
      <p:pic>
        <p:nvPicPr>
          <p:cNvPr id="7" name="Picture 6"/>
          <p:cNvPicPr>
            <a:picLocks noChangeAspect="1"/>
          </p:cNvPicPr>
          <p:nvPr/>
        </p:nvPicPr>
        <p:blipFill rotWithShape="1">
          <a:blip r:embed="rId4"/>
          <a:srcRect l="18868" t="5651" r="19581"/>
          <a:stretch/>
        </p:blipFill>
        <p:spPr>
          <a:xfrm>
            <a:off x="8541888" y="2131686"/>
            <a:ext cx="2210378" cy="1865376"/>
          </a:xfrm>
          <a:prstGeom prst="rect">
            <a:avLst/>
          </a:prstGeom>
          <a:ln w="3175" cap="sq">
            <a:noFill/>
            <a:miter lim="800000"/>
          </a:ln>
        </p:spPr>
      </p:pic>
      <p:pic>
        <p:nvPicPr>
          <p:cNvPr id="10" name="Picture 9"/>
          <p:cNvPicPr>
            <a:picLocks noChangeAspect="1"/>
          </p:cNvPicPr>
          <p:nvPr/>
        </p:nvPicPr>
        <p:blipFill>
          <a:blip r:embed="rId5"/>
          <a:stretch>
            <a:fillRect/>
          </a:stretch>
        </p:blipFill>
        <p:spPr>
          <a:xfrm>
            <a:off x="4494457" y="2126042"/>
            <a:ext cx="2721200" cy="1865376"/>
          </a:xfrm>
          <a:prstGeom prst="rect">
            <a:avLst/>
          </a:prstGeom>
          <a:ln w="3175" cap="sq">
            <a:noFill/>
            <a:miter lim="800000"/>
          </a:ln>
        </p:spPr>
      </p:pic>
      <p:pic>
        <p:nvPicPr>
          <p:cNvPr id="14" name="Picture 13"/>
          <p:cNvPicPr>
            <a:picLocks noChangeAspect="1"/>
          </p:cNvPicPr>
          <p:nvPr/>
        </p:nvPicPr>
        <p:blipFill>
          <a:blip r:embed="rId6"/>
          <a:stretch>
            <a:fillRect/>
          </a:stretch>
        </p:blipFill>
        <p:spPr>
          <a:xfrm>
            <a:off x="4494457" y="4518940"/>
            <a:ext cx="3061594" cy="1865376"/>
          </a:xfrm>
          <a:prstGeom prst="rect">
            <a:avLst/>
          </a:prstGeom>
          <a:ln w="3175" cap="sq">
            <a:noFill/>
            <a:miter lim="800000"/>
          </a:ln>
        </p:spPr>
      </p:pic>
      <p:sp>
        <p:nvSpPr>
          <p:cNvPr id="22" name="TextBox 21"/>
          <p:cNvSpPr txBox="1"/>
          <p:nvPr/>
        </p:nvSpPr>
        <p:spPr>
          <a:xfrm>
            <a:off x="4296361" y="3972475"/>
            <a:ext cx="3510597" cy="582131"/>
          </a:xfrm>
          <a:prstGeom prst="rect">
            <a:avLst/>
          </a:prstGeom>
          <a:noFill/>
        </p:spPr>
        <p:txBody>
          <a:bodyPr wrap="square" lIns="186521" tIns="149217" rIns="186521" bIns="149217" rtlCol="0">
            <a:spAutoFit/>
          </a:bodyPr>
          <a:lstStyle/>
          <a:p>
            <a:pPr marL="0" lvl="1" defTabSz="932190" fontAlgn="base">
              <a:lnSpc>
                <a:spcPct val="110000"/>
              </a:lnSpc>
              <a:spcAft>
                <a:spcPts val="600"/>
              </a:spcAft>
              <a:buClr>
                <a:srgbClr val="DC3C00"/>
              </a:buClr>
            </a:pPr>
            <a:r>
              <a:rPr lang="en-US" sz="1800" dirty="0">
                <a:ln w="3175">
                  <a:noFill/>
                </a:ln>
                <a:gradFill>
                  <a:gsLst>
                    <a:gs pos="1250">
                      <a:srgbClr val="DC3C00"/>
                    </a:gs>
                    <a:gs pos="100000">
                      <a:srgbClr val="DC3C00"/>
                    </a:gs>
                  </a:gsLst>
                  <a:lin ang="5400000" scaled="0"/>
                </a:gradFill>
                <a:cs typeface="Segoe UI Semilight" panose="020B0402040204020203" pitchFamily="34" charset="0"/>
              </a:rPr>
              <a:t>Yammer</a:t>
            </a:r>
          </a:p>
        </p:txBody>
      </p:sp>
      <p:pic>
        <p:nvPicPr>
          <p:cNvPr id="23" name="Picture 22"/>
          <p:cNvPicPr>
            <a:picLocks noChangeAspect="1"/>
          </p:cNvPicPr>
          <p:nvPr/>
        </p:nvPicPr>
        <p:blipFill rotWithShape="1">
          <a:blip r:embed="rId7"/>
          <a:srcRect l="18509" t="5344" r="19897"/>
          <a:stretch/>
        </p:blipFill>
        <p:spPr>
          <a:xfrm>
            <a:off x="405977" y="4518940"/>
            <a:ext cx="2172011" cy="1865376"/>
          </a:xfrm>
          <a:prstGeom prst="rect">
            <a:avLst/>
          </a:prstGeom>
          <a:ln w="3175" cap="sq">
            <a:noFill/>
            <a:miter lim="800000"/>
          </a:ln>
        </p:spPr>
      </p:pic>
      <p:sp useBgFill="1">
        <p:nvSpPr>
          <p:cNvPr id="25" name="Rectangle 24"/>
          <p:cNvSpPr/>
          <p:nvPr/>
        </p:nvSpPr>
        <p:spPr bwMode="auto">
          <a:xfrm>
            <a:off x="4270961" y="4226546"/>
            <a:ext cx="224839" cy="718571"/>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2" name="Slide Number Placeholder 1"/>
          <p:cNvSpPr>
            <a:spLocks noGrp="1"/>
          </p:cNvSpPr>
          <p:nvPr>
            <p:ph type="sldNum" sz="quarter" idx="11"/>
          </p:nvPr>
        </p:nvSpPr>
        <p:spPr/>
        <p:txBody>
          <a:bodyPr/>
          <a:lstStyle/>
          <a:p>
            <a:fld id="{CF70A789-A4BF-46AC-BD1A-B99BD406E999}" type="slidenum">
              <a:rPr lang="en-US" smtClean="0"/>
              <a:t>9</a:t>
            </a:fld>
            <a:endParaRPr lang="en-US"/>
          </a:p>
        </p:txBody>
      </p:sp>
    </p:spTree>
    <p:extLst>
      <p:ext uri="{BB962C8B-B14F-4D97-AF65-F5344CB8AC3E}">
        <p14:creationId xmlns:p14="http://schemas.microsoft.com/office/powerpoint/2010/main" val="17531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50065 FY17 Enterprise Template 16x9 Light (Orange)">
  <a:themeElements>
    <a:clrScheme name="FY17 Enterprise (Orange)">
      <a:dk1>
        <a:srgbClr val="505050"/>
      </a:dk1>
      <a:lt1>
        <a:srgbClr val="FFFFFF"/>
      </a:lt1>
      <a:dk2>
        <a:srgbClr val="000000"/>
      </a:dk2>
      <a:lt2>
        <a:srgbClr val="E6E6E6"/>
      </a:lt2>
      <a:accent1>
        <a:srgbClr val="D83B01"/>
      </a:accent1>
      <a:accent2>
        <a:srgbClr val="FFB900"/>
      </a:accent2>
      <a:accent3>
        <a:srgbClr val="0078D7"/>
      </a:accent3>
      <a:accent4>
        <a:srgbClr val="505050"/>
      </a:accent4>
      <a:accent5>
        <a:srgbClr val="737373"/>
      </a:accent5>
      <a:accent6>
        <a:srgbClr val="D2D2D2"/>
      </a:accent6>
      <a:hlink>
        <a:srgbClr val="D83B01"/>
      </a:hlink>
      <a:folHlink>
        <a:srgbClr val="D83B01"/>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FY17 Enterprise Template 16x9 Light (Orange).potx" id="{16168859-0606-4ACE-877C-477B9E4F2AE9}" vid="{2C227477-05FE-4659-826C-77989F83CFC2}"/>
    </a:ext>
  </a:extLst>
</a:theme>
</file>

<file path=ppt/theme/theme2.xml><?xml version="1.0" encoding="utf-8"?>
<a:theme xmlns:a="http://schemas.openxmlformats.org/drawingml/2006/main" name="UpdatedSlideMaster_2017.02.17">
  <a:themeElements>
    <a:clrScheme name="FY17 Enterprise (Orange)">
      <a:dk1>
        <a:srgbClr val="505050"/>
      </a:dk1>
      <a:lt1>
        <a:srgbClr val="FFFFFF"/>
      </a:lt1>
      <a:dk2>
        <a:srgbClr val="000000"/>
      </a:dk2>
      <a:lt2>
        <a:srgbClr val="E6E6E6"/>
      </a:lt2>
      <a:accent1>
        <a:srgbClr val="D83B01"/>
      </a:accent1>
      <a:accent2>
        <a:srgbClr val="FFB900"/>
      </a:accent2>
      <a:accent3>
        <a:srgbClr val="0078D7"/>
      </a:accent3>
      <a:accent4>
        <a:srgbClr val="505050"/>
      </a:accent4>
      <a:accent5>
        <a:srgbClr val="737373"/>
      </a:accent5>
      <a:accent6>
        <a:srgbClr val="D2D2D2"/>
      </a:accent6>
      <a:hlink>
        <a:srgbClr val="D83B01"/>
      </a:hlink>
      <a:folHlink>
        <a:srgbClr val="D83B01"/>
      </a:folHlink>
    </a:clrScheme>
    <a:fontScheme name="Custom 1">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UpdatedSlideMaster_2017.02.17" id="{8589CA1C-658D-4398-9FB3-864EDCDC0FA6}" vid="{FB970474-FB0A-4EF6-B2F5-16A58A6C29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12B3F16D476C4CA472413CD3F0E947" ma:contentTypeVersion="6" ma:contentTypeDescription="Create a new document." ma:contentTypeScope="" ma:versionID="51efed1a3eb96267b52104c754f17fcc">
  <xsd:schema xmlns:xsd="http://www.w3.org/2001/XMLSchema" xmlns:xs="http://www.w3.org/2001/XMLSchema" xmlns:p="http://schemas.microsoft.com/office/2006/metadata/properties" xmlns:ns2="4479f173-bb4b-4e71-ab76-e0801a29d40c" xmlns:ns3="d3bf7a33-4da1-48f5-8380-a8751bd34624" targetNamespace="http://schemas.microsoft.com/office/2006/metadata/properties" ma:root="true" ma:fieldsID="07598e97a7b81072559aae8b0f9225d8" ns2:_="" ns3:_="">
    <xsd:import namespace="4479f173-bb4b-4e71-ab76-e0801a29d40c"/>
    <xsd:import namespace="d3bf7a33-4da1-48f5-8380-a8751bd3462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9f173-bb4b-4e71-ab76-e0801a29d4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bf7a33-4da1-48f5-8380-a8751bd3462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996B3A-F419-4A33-AF55-90980A5E8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79f173-bb4b-4e71-ab76-e0801a29d40c"/>
    <ds:schemaRef ds:uri="d3bf7a33-4da1-48f5-8380-a8751bd34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66618-9C9F-478A-B028-3CF972A647E7}">
  <ds:schemaRefs>
    <ds:schemaRef ds:uri="http://schemas.microsoft.com/office/2006/documentManagement/types"/>
    <ds:schemaRef ds:uri="http://schemas.microsoft.com/office/2006/metadata/properties"/>
    <ds:schemaRef ds:uri="d3bf7a33-4da1-48f5-8380-a8751bd34624"/>
    <ds:schemaRef ds:uri="4479f173-bb4b-4e71-ab76-e0801a29d40c"/>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F8164EA9-8194-450E-8CDB-E56174709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Office365_Template_16x9_WHITE</Template>
  <TotalTime>0</TotalTime>
  <Words>3225</Words>
  <PresentationFormat>Custom</PresentationFormat>
  <Paragraphs>313</Paragraphs>
  <Slides>15</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Consolas</vt:lpstr>
      <vt:lpstr>Segoe Pro Display Light</vt:lpstr>
      <vt:lpstr>Segoe UI</vt:lpstr>
      <vt:lpstr>Segoe UI Light</vt:lpstr>
      <vt:lpstr>Segoe UI Semibold</vt:lpstr>
      <vt:lpstr>Segoe UI Semilight</vt:lpstr>
      <vt:lpstr>Segoe UI Symbol</vt:lpstr>
      <vt:lpstr>Wingdings</vt:lpstr>
      <vt:lpstr>3-50065 FY17 Enterprise Template 16x9 Light (Orange)</vt:lpstr>
      <vt:lpstr>UpdatedSlideMaster_2017.02.17</vt:lpstr>
      <vt:lpstr>PowerPoint Presentation</vt:lpstr>
      <vt:lpstr>Where are you in the adoption process?</vt:lpstr>
      <vt:lpstr>Resources available</vt:lpstr>
      <vt:lpstr>What is this step all about?</vt:lpstr>
      <vt:lpstr>What do you need to showcase success? </vt:lpstr>
      <vt:lpstr>Define your success criteria</vt:lpstr>
      <vt:lpstr>Success criteria examples</vt:lpstr>
      <vt:lpstr>Measurements framework</vt:lpstr>
      <vt:lpstr>KPI dashboard sample to support capabilities</vt:lpstr>
      <vt:lpstr>Assess user satisfaction through surveys</vt:lpstr>
      <vt:lpstr>PowerPoint Presentation</vt:lpstr>
      <vt:lpstr>Share stories</vt:lpstr>
      <vt:lpstr>Iterate</vt:lpstr>
      <vt:lpstr>Microsoft FastTrack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2014-09-04T17:16:51Z</dcterms:created>
  <dcterms:modified xsi:type="dcterms:W3CDTF">2017-07-14T03:43:52Z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0x010100A812B3F16D476C4CA472413CD3F0E947</vt:lpwstr>
  </property>
</Properties>
</file>