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
  </p:notesMasterIdLst>
  <p:sldIdLst>
    <p:sldId id="152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50D06-89AA-41D8-8EFE-50B3A90D5D73}" v="1" dt="2018-11-06T19:55:08.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78846" autoAdjust="0"/>
  </p:normalViewPr>
  <p:slideViewPr>
    <p:cSldViewPr snapToGrid="0">
      <p:cViewPr varScale="1">
        <p:scale>
          <a:sx n="100" d="100"/>
          <a:sy n="100"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Wolodarsky" userId="99356ab2-d6c6-4013-9538-a530dfe301a2" providerId="ADAL" clId="{97B50D06-89AA-41D8-8EFE-50B3A90D5D73}"/>
    <pc:docChg chg="modSld">
      <pc:chgData name="Matt Wolodarsky" userId="99356ab2-d6c6-4013-9538-a530dfe301a2" providerId="ADAL" clId="{97B50D06-89AA-41D8-8EFE-50B3A90D5D73}" dt="2018-11-06T19:55:29.014" v="79" actId="20577"/>
      <pc:docMkLst>
        <pc:docMk/>
      </pc:docMkLst>
      <pc:sldChg chg="modNotesTx">
        <pc:chgData name="Matt Wolodarsky" userId="99356ab2-d6c6-4013-9538-a530dfe301a2" providerId="ADAL" clId="{97B50D06-89AA-41D8-8EFE-50B3A90D5D73}" dt="2018-11-06T19:55:29.014" v="79" actId="20577"/>
        <pc:sldMkLst>
          <pc:docMk/>
          <pc:sldMk cId="488940835" sldId="263"/>
        </pc:sldMkLst>
      </pc:sldChg>
    </pc:docChg>
  </pc:docChgLst>
  <pc:docChgLst>
    <pc:chgData name="Matt Wolodarsky" userId="99356ab2-d6c6-4013-9538-a530dfe301a2" providerId="ADAL" clId="{26FD903E-F43E-4B0B-AECA-713B79AF2949}"/>
    <pc:docChg chg="modSld">
      <pc:chgData name="Matt Wolodarsky" userId="99356ab2-d6c6-4013-9538-a530dfe301a2" providerId="ADAL" clId="{26FD903E-F43E-4B0B-AECA-713B79AF2949}" dt="2018-08-13T19:35:44.699" v="38" actId="20577"/>
      <pc:docMkLst>
        <pc:docMk/>
      </pc:docMkLst>
      <pc:sldChg chg="modSp">
        <pc:chgData name="Matt Wolodarsky" userId="99356ab2-d6c6-4013-9538-a530dfe301a2" providerId="ADAL" clId="{26FD903E-F43E-4B0B-AECA-713B79AF2949}" dt="2018-08-13T19:35:44.699" v="38" actId="20577"/>
        <pc:sldMkLst>
          <pc:docMk/>
          <pc:sldMk cId="488940835" sldId="263"/>
        </pc:sldMkLst>
        <pc:spChg chg="mod">
          <ac:chgData name="Matt Wolodarsky" userId="99356ab2-d6c6-4013-9538-a530dfe301a2" providerId="ADAL" clId="{26FD903E-F43E-4B0B-AECA-713B79AF2949}" dt="2018-08-13T19:35:36.469" v="30" actId="6549"/>
          <ac:spMkLst>
            <pc:docMk/>
            <pc:sldMk cId="488940835" sldId="263"/>
            <ac:spMk id="2" creationId="{00000000-0000-0000-0000-000000000000}"/>
          </ac:spMkLst>
        </pc:spChg>
        <pc:spChg chg="mod">
          <ac:chgData name="Matt Wolodarsky" userId="99356ab2-d6c6-4013-9538-a530dfe301a2" providerId="ADAL" clId="{26FD903E-F43E-4B0B-AECA-713B79AF2949}" dt="2018-08-13T19:35:44.699" v="38" actId="20577"/>
          <ac:spMkLst>
            <pc:docMk/>
            <pc:sldMk cId="488940835" sldId="263"/>
            <ac:spMk id="4" creationId="{00000000-0000-0000-0000-000000000000}"/>
          </ac:spMkLst>
        </pc:spChg>
      </pc:sldChg>
      <pc:sldChg chg="modSp">
        <pc:chgData name="Matt Wolodarsky" userId="99356ab2-d6c6-4013-9538-a530dfe301a2" providerId="ADAL" clId="{26FD903E-F43E-4B0B-AECA-713B79AF2949}" dt="2018-08-13T19:35:09.970" v="21" actId="6549"/>
        <pc:sldMkLst>
          <pc:docMk/>
          <pc:sldMk cId="3791138055" sldId="1520"/>
        </pc:sldMkLst>
        <pc:spChg chg="mod">
          <ac:chgData name="Matt Wolodarsky" userId="99356ab2-d6c6-4013-9538-a530dfe301a2" providerId="ADAL" clId="{26FD903E-F43E-4B0B-AECA-713B79AF2949}" dt="2018-08-13T19:35:09.970" v="21" actId="6549"/>
          <ac:spMkLst>
            <pc:docMk/>
            <pc:sldMk cId="3791138055" sldId="152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9C3AD-F24E-4E35-84B9-CD609432AEE6}" type="datetimeFigureOut">
              <a:rPr lang="en-CA" smtClean="0"/>
              <a:t>2018-11-06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A2FD6-0835-4AE5-AEE6-5C79403E2F79}" type="slidenum">
              <a:rPr lang="en-CA" smtClean="0"/>
              <a:t>‹#›</a:t>
            </a:fld>
            <a:endParaRPr lang="en-CA"/>
          </a:p>
        </p:txBody>
      </p:sp>
    </p:spTree>
    <p:extLst>
      <p:ext uri="{BB962C8B-B14F-4D97-AF65-F5344CB8AC3E}">
        <p14:creationId xmlns:p14="http://schemas.microsoft.com/office/powerpoint/2010/main" val="32709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11/6/2018 2:54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Practice for Buzz Events Across Multiple Locations:</a:t>
            </a:r>
          </a:p>
          <a:p>
            <a:r>
              <a:rPr lang="en-US" sz="1200" b="0" i="0" kern="1200" dirty="0">
                <a:solidFill>
                  <a:schemeClr val="tx1"/>
                </a:solidFill>
                <a:effectLst/>
                <a:latin typeface="+mn-lt"/>
                <a:ea typeface="+mn-ea"/>
                <a:cs typeface="+mn-cs"/>
              </a:rPr>
              <a:t>Utilize OneDrive champions to host the events at multiple locations. It would be important to have materials/hand-outs that are consistent across the various locations. It's also a good idea to try and tie the different sites together by having either a </a:t>
            </a:r>
            <a:r>
              <a:rPr lang="en-US" sz="1200" b="0" i="0" kern="1200" dirty="0" err="1">
                <a:solidFill>
                  <a:schemeClr val="tx1"/>
                </a:solidFill>
                <a:effectLst/>
                <a:latin typeface="+mn-lt"/>
                <a:ea typeface="+mn-ea"/>
                <a:cs typeface="+mn-cs"/>
              </a:rPr>
              <a:t>YamJam</a:t>
            </a:r>
            <a:r>
              <a:rPr lang="en-US" sz="1200" b="0" i="0" kern="1200" dirty="0">
                <a:solidFill>
                  <a:schemeClr val="tx1"/>
                </a:solidFill>
                <a:effectLst/>
                <a:latin typeface="+mn-lt"/>
                <a:ea typeface="+mn-ea"/>
                <a:cs typeface="+mn-cs"/>
              </a:rPr>
              <a:t>, and/or Live Event, at a set time focused on "What are the benefits to OneDrive" - this way the different locations can be more connected</a:t>
            </a:r>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5462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75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6609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2736-9C2F-4CE8-A969-B6DC311DCC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ADD069B-1713-443C-AFA8-31364B7A3E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4966D4-D69C-4A13-83E2-F1546086EE58}"/>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CB1E5D12-A67B-43AB-9D61-4497FEB4CF4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287F31-98BA-4D61-AAD7-411DD2ECBBE8}"/>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28744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3727-C68B-4514-8BFF-E7F26B031C4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555FC86-FF3C-4701-8E69-BA4B8FF2C5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6701C7-5808-4F28-AFAB-B1EAB0B1DF60}"/>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A3E482D2-1B07-4FB6-83B5-4822377D3E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506D79-708D-4E0C-B78E-566868A4DEBD}"/>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37221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91886-D39B-4D3E-9FAD-E10569CBE4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DA63A22-4A92-41AD-B51E-7A89FD5F52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E5A6D1-50FF-44D9-AB7E-18D7E8BA5D09}"/>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CEF70422-73D7-48C8-AD02-8F5E99C5F3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6825D8-7DD2-410D-99AD-609BA82C078C}"/>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943469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prstGeom prst="rect">
            <a:avLst/>
          </a:prstGeom>
          <a:noFill/>
        </p:spPr>
        <p:txBody>
          <a:bodyPr lIns="0" tIns="91440" rIns="146304" bIns="91440" anchor="b" anchorCtr="0"/>
          <a:lstStyle>
            <a:lvl1pPr>
              <a:defRPr sz="5294" spc="-147" baseline="0">
                <a:solidFill>
                  <a:schemeClr val="bg2"/>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1"/>
            <a:ext cx="8359808" cy="715931"/>
          </a:xfrm>
          <a:prstGeom prst="rect">
            <a:avLst/>
          </a:prstGeo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grpSp>
        <p:nvGrpSpPr>
          <p:cNvPr id="7" name="Group 6"/>
          <p:cNvGrpSpPr/>
          <p:nvPr userDrawn="1"/>
        </p:nvGrpSpPr>
        <p:grpSpPr>
          <a:xfrm>
            <a:off x="455996" y="440495"/>
            <a:ext cx="914788" cy="196431"/>
            <a:chOff x="465139" y="449264"/>
            <a:chExt cx="933131" cy="200341"/>
          </a:xfrm>
        </p:grpSpPr>
        <p:pic>
          <p:nvPicPr>
            <p:cNvPr id="97" name="Picture 96"/>
            <p:cNvPicPr>
              <a:picLocks noChangeAspect="1"/>
            </p:cNvPicPr>
            <p:nvPr userDrawn="1"/>
          </p:nvPicPr>
          <p:blipFill rotWithShape="1">
            <a:blip r:embed="rId2" cstate="screen">
              <a:extLst>
                <a:ext uri="{28A0092B-C50C-407E-A947-70E740481C1C}">
                  <a14:useLocalDpi xmlns:a14="http://schemas.microsoft.com/office/drawing/2010/main"/>
                </a:ext>
              </a:extLst>
            </a:blip>
            <a:srcRect l="26716" r="872" b="4064"/>
            <a:stretch/>
          </p:blipFill>
          <p:spPr bwMode="black">
            <a:xfrm>
              <a:off x="721996" y="459092"/>
              <a:ext cx="676274" cy="187779"/>
            </a:xfrm>
            <a:prstGeom prst="rect">
              <a:avLst/>
            </a:prstGeom>
          </p:spPr>
        </p:pic>
        <p:pic>
          <p:nvPicPr>
            <p:cNvPr id="64" name="MS logo gray - EMF"/>
            <p:cNvPicPr>
              <a:picLocks noChangeAspect="1"/>
            </p:cNvPicPr>
            <p:nvPr userDrawn="1"/>
          </p:nvPicPr>
          <p:blipFill rotWithShape="1">
            <a:blip r:embed="rId3" cstate="screen">
              <a:extLst>
                <a:ext uri="{28A0092B-C50C-407E-A947-70E740481C1C}">
                  <a14:useLocalDpi xmlns:a14="http://schemas.microsoft.com/office/drawing/2010/main"/>
                </a:ext>
              </a:extLst>
            </a:blip>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4024092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4">
    <p:bg>
      <p:bgPr>
        <a:solidFill>
          <a:schemeClr val="accent2"/>
        </a:solidFill>
        <a:effectLst/>
      </p:bgPr>
    </p:bg>
    <p:spTree>
      <p:nvGrpSpPr>
        <p:cNvPr id="1" name=""/>
        <p:cNvGrpSpPr/>
        <p:nvPr/>
      </p:nvGrpSpPr>
      <p:grpSpPr>
        <a:xfrm>
          <a:off x="0" y="0"/>
          <a:ext cx="0" cy="0"/>
          <a:chOff x="0" y="0"/>
          <a:chExt cx="0" cy="0"/>
        </a:xfrm>
      </p:grpSpPr>
      <p:pic>
        <p:nvPicPr>
          <p:cNvPr id="10" name="Picture 2" descr="C:\Users\Sarah\Documents\_SSD_Business\Clients\BridgePartners\1517_BP_BCS_Ppts_Jessica\_BCS Photos\MSC17_slumLoveSweaters_001.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1" y="0"/>
            <a:ext cx="12192001" cy="6858000"/>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prstGeom prst="rect">
            <a:avLst/>
          </a:prstGeom>
          <a:noFill/>
        </p:spPr>
        <p:txBody>
          <a:bodyPr lIns="0" tIns="91440" rIns="146304" bIns="91440" anchor="b" anchorCtr="0"/>
          <a:lstStyle>
            <a:lvl1pPr>
              <a:defRPr sz="5294"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1"/>
            <a:ext cx="8359808" cy="715931"/>
          </a:xfrm>
          <a:prstGeom prst="rect">
            <a:avLst/>
          </a:prstGeo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1"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5" cstate="screen">
            <a:extLst>
              <a:ext uri="{28A0092B-C50C-407E-A947-70E740481C1C}">
                <a14:useLocalDpi xmlns:a14="http://schemas.microsoft.com/office/drawing/2010/main"/>
              </a:ext>
            </a:extLst>
          </a:blip>
          <a:srcRect r="76414"/>
          <a:stretch/>
        </p:blipFill>
        <p:spPr bwMode="black">
          <a:xfrm>
            <a:off x="455996" y="440495"/>
            <a:ext cx="216323" cy="196431"/>
          </a:xfrm>
          <a:prstGeom prst="rect">
            <a:avLst/>
          </a:prstGeom>
        </p:spPr>
      </p:pic>
    </p:spTree>
    <p:extLst>
      <p:ext uri="{BB962C8B-B14F-4D97-AF65-F5344CB8AC3E}">
        <p14:creationId xmlns:p14="http://schemas.microsoft.com/office/powerpoint/2010/main" val="2946189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Title Slide 4">
    <p:bg>
      <p:bgPr>
        <a:solidFill>
          <a:schemeClr val="accent2"/>
        </a:solidFill>
        <a:effectLst/>
      </p:bgPr>
    </p:bg>
    <p:spTree>
      <p:nvGrpSpPr>
        <p:cNvPr id="1" name=""/>
        <p:cNvGrpSpPr/>
        <p:nvPr/>
      </p:nvGrpSpPr>
      <p:grpSpPr>
        <a:xfrm>
          <a:off x="0" y="0"/>
          <a:ext cx="0" cy="0"/>
          <a:chOff x="0" y="0"/>
          <a:chExt cx="0" cy="0"/>
        </a:xfrm>
      </p:grpSpPr>
      <p:pic>
        <p:nvPicPr>
          <p:cNvPr id="15" name="Picture 3" descr="C:\Users\Sarah\Documents\_SSD_Business\Clients\BridgePartners\1517_BP_BCS_Ppts_Jessica\_BCS Photos\MSC17_ILSI_006.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0" y="0"/>
            <a:ext cx="12192000" cy="6889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2" y="0"/>
            <a:ext cx="12192001" cy="6889221"/>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prstGeom prst="rect">
            <a:avLst/>
          </a:prstGeom>
          <a:noFill/>
        </p:spPr>
        <p:txBody>
          <a:bodyPr lIns="0" tIns="91440" rIns="146304" bIns="91440" anchor="b" anchorCtr="0"/>
          <a:lstStyle>
            <a:lvl1pPr>
              <a:defRPr sz="5294"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1"/>
            <a:ext cx="8359808" cy="715931"/>
          </a:xfrm>
          <a:prstGeom prst="rect">
            <a:avLst/>
          </a:prstGeo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1"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4" cstate="screen">
            <a:extLst>
              <a:ext uri="{28A0092B-C50C-407E-A947-70E740481C1C}">
                <a14:useLocalDpi xmlns:a14="http://schemas.microsoft.com/office/drawing/2010/main"/>
              </a:ext>
            </a:extLst>
          </a:blip>
          <a:srcRect r="76414"/>
          <a:stretch/>
        </p:blipFill>
        <p:spPr bwMode="black">
          <a:xfrm>
            <a:off x="455996" y="440495"/>
            <a:ext cx="216323" cy="196431"/>
          </a:xfrm>
          <a:prstGeom prst="rect">
            <a:avLst/>
          </a:prstGeom>
        </p:spPr>
      </p:pic>
    </p:spTree>
    <p:extLst>
      <p:ext uri="{BB962C8B-B14F-4D97-AF65-F5344CB8AC3E}">
        <p14:creationId xmlns:p14="http://schemas.microsoft.com/office/powerpoint/2010/main" val="1253946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78" y="6337005"/>
            <a:ext cx="1231052" cy="452717"/>
          </a:xfrm>
          <a:prstGeom prst="rect">
            <a:avLst/>
          </a:prstGeom>
        </p:spPr>
      </p:pic>
      <p:cxnSp>
        <p:nvCxnSpPr>
          <p:cNvPr id="5" name="Straight Connector 4"/>
          <p:cNvCxnSpPr>
            <a:cxnSpLocks/>
          </p:cNvCxnSpPr>
          <p:nvPr userDrawn="1"/>
        </p:nvCxnSpPr>
        <p:spPr>
          <a:xfrm>
            <a:off x="282371" y="6262581"/>
            <a:ext cx="11681029" cy="0"/>
          </a:xfrm>
          <a:prstGeom prst="line">
            <a:avLst/>
          </a:prstGeom>
          <a:ln>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32628"/>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grpSp>
        <p:nvGrpSpPr>
          <p:cNvPr id="6" name="Group 5"/>
          <p:cNvGrpSpPr/>
          <p:nvPr userDrawn="1"/>
        </p:nvGrpSpPr>
        <p:grpSpPr>
          <a:xfrm>
            <a:off x="186678" y="6262581"/>
            <a:ext cx="5682107" cy="527141"/>
            <a:chOff x="186678" y="6262581"/>
            <a:chExt cx="5682107" cy="527141"/>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78" y="6337005"/>
              <a:ext cx="1231052" cy="452717"/>
            </a:xfrm>
            <a:prstGeom prst="rect">
              <a:avLst/>
            </a:prstGeom>
          </p:spPr>
        </p:pic>
        <p:cxnSp>
          <p:nvCxnSpPr>
            <p:cNvPr id="8" name="Straight Connector 7"/>
            <p:cNvCxnSpPr>
              <a:cxnSpLocks/>
            </p:cNvCxnSpPr>
            <p:nvPr userDrawn="1"/>
          </p:nvCxnSpPr>
          <p:spPr>
            <a:xfrm>
              <a:off x="282371" y="6262581"/>
              <a:ext cx="5586414" cy="0"/>
            </a:xfrm>
            <a:prstGeom prst="line">
              <a:avLst/>
            </a:prstGeom>
            <a:ln>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4060696"/>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78" y="6337874"/>
            <a:ext cx="1231052" cy="450979"/>
          </a:xfrm>
          <a:prstGeom prst="rect">
            <a:avLst/>
          </a:prstGeom>
        </p:spPr>
      </p:pic>
      <p:cxnSp>
        <p:nvCxnSpPr>
          <p:cNvPr id="15" name="Straight Connector 14"/>
          <p:cNvCxnSpPr>
            <a:cxnSpLocks/>
          </p:cNvCxnSpPr>
          <p:nvPr userDrawn="1"/>
        </p:nvCxnSpPr>
        <p:spPr>
          <a:xfrm>
            <a:off x="282371" y="6262581"/>
            <a:ext cx="5586414" cy="0"/>
          </a:xfrm>
          <a:prstGeom prst="line">
            <a:avLst/>
          </a:prstGeom>
          <a:ln>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30105"/>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vice layout 1">
    <p:spTree>
      <p:nvGrpSpPr>
        <p:cNvPr id="1" name=""/>
        <p:cNvGrpSpPr/>
        <p:nvPr/>
      </p:nvGrpSpPr>
      <p:grpSpPr>
        <a:xfrm>
          <a:off x="0" y="0"/>
          <a:ext cx="0" cy="0"/>
          <a:chOff x="0" y="0"/>
          <a:chExt cx="0" cy="0"/>
        </a:xfrm>
      </p:grpSpPr>
      <p:cxnSp>
        <p:nvCxnSpPr>
          <p:cNvPr id="3" name="Straight Connector 2"/>
          <p:cNvCxnSpPr>
            <a:cxnSpLocks/>
          </p:cNvCxnSpPr>
          <p:nvPr userDrawn="1"/>
        </p:nvCxnSpPr>
        <p:spPr>
          <a:xfrm>
            <a:off x="282371" y="6262581"/>
            <a:ext cx="11806847" cy="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78" y="6337874"/>
            <a:ext cx="1231052" cy="450979"/>
          </a:xfrm>
          <a:prstGeom prst="rect">
            <a:avLst/>
          </a:prstGeom>
        </p:spPr>
      </p:pic>
      <p:cxnSp>
        <p:nvCxnSpPr>
          <p:cNvPr id="11" name="Straight Connector 10"/>
          <p:cNvCxnSpPr>
            <a:cxnSpLocks/>
          </p:cNvCxnSpPr>
          <p:nvPr userDrawn="1"/>
        </p:nvCxnSpPr>
        <p:spPr>
          <a:xfrm>
            <a:off x="282371" y="6262581"/>
            <a:ext cx="11681029" cy="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7071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78" y="6337005"/>
            <a:ext cx="1231052" cy="452717"/>
          </a:xfrm>
          <a:prstGeom prst="rect">
            <a:avLst/>
          </a:prstGeom>
        </p:spPr>
      </p:pic>
    </p:spTree>
    <p:extLst>
      <p:ext uri="{BB962C8B-B14F-4D97-AF65-F5344CB8AC3E}">
        <p14:creationId xmlns:p14="http://schemas.microsoft.com/office/powerpoint/2010/main" val="42044362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A13E-1838-4FCD-8F14-62BB9392C46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E1DC59E-16D5-4D21-B4ED-AB8BE63D15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946FB5-0CE5-4ADC-BEF2-35AFC1BA7ACC}"/>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F8E9B54A-4F2C-40CC-BC6C-D969BE8F93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830BEC-1B83-4E15-9818-FD5CBE388594}"/>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299155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8811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 name="Rectangle 1">
            <a:extLst/>
          </p:cNvPr>
          <p:cNvSpPr/>
          <p:nvPr userDrawn="1"/>
        </p:nvSpPr>
        <p:spPr bwMode="auto">
          <a:xfrm>
            <a:off x="4949096" y="0"/>
            <a:ext cx="7242905" cy="6857512"/>
          </a:xfrm>
          <a:prstGeom prst="rect">
            <a:avLst/>
          </a:prstGeom>
          <a:solidFill>
            <a:srgbClr val="E6E6E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Tree>
    <p:extLst>
      <p:ext uri="{BB962C8B-B14F-4D97-AF65-F5344CB8AC3E}">
        <p14:creationId xmlns:p14="http://schemas.microsoft.com/office/powerpoint/2010/main" val="8899979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114326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8" name="MS logo white - EMF"/>
          <p:cNvPicPr>
            <a:picLocks noChangeAspect="1"/>
          </p:cNvPicPr>
          <p:nvPr userDrawn="1"/>
        </p:nvPicPr>
        <p:blipFill>
          <a:blip r:embed="rId2"/>
          <a:stretch>
            <a:fillRect/>
          </a:stretch>
        </p:blipFill>
        <p:spPr bwMode="black">
          <a:xfrm>
            <a:off x="451632" y="6083105"/>
            <a:ext cx="1423303" cy="304828"/>
          </a:xfrm>
          <a:prstGeom prst="rect">
            <a:avLst/>
          </a:prstGeom>
        </p:spPr>
      </p:pic>
    </p:spTree>
    <p:extLst>
      <p:ext uri="{BB962C8B-B14F-4D97-AF65-F5344CB8AC3E}">
        <p14:creationId xmlns:p14="http://schemas.microsoft.com/office/powerpoint/2010/main" val="3725951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814789" y="6475250"/>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416598679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2" y="342900"/>
            <a:ext cx="11391900" cy="553998"/>
          </a:xfrm>
        </p:spPr>
        <p:txBody>
          <a:bodyPr vert="horz" wrap="square" lIns="0" tIns="0" rIns="0" bIns="0" rtlCol="0" anchor="t">
            <a:spAutoFit/>
          </a:bodyPr>
          <a:lstStyle>
            <a:lvl1pPr>
              <a:defRPr lang="en-US" sz="3998"/>
            </a:lvl1pPr>
          </a:lstStyle>
          <a:p>
            <a:pPr marL="0" lvl="0"/>
            <a:r>
              <a:rPr lang="en-US"/>
              <a:t>Click to edit Master title style</a:t>
            </a:r>
          </a:p>
        </p:txBody>
      </p:sp>
    </p:spTree>
    <p:extLst>
      <p:ext uri="{BB962C8B-B14F-4D97-AF65-F5344CB8AC3E}">
        <p14:creationId xmlns:p14="http://schemas.microsoft.com/office/powerpoint/2010/main" val="77277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2" y="342900"/>
            <a:ext cx="11391900" cy="553998"/>
          </a:xfrm>
        </p:spPr>
        <p:txBody>
          <a:bodyPr vert="horz" wrap="square" lIns="0" tIns="0" rIns="0" bIns="0" rtlCol="0" anchor="t">
            <a:spAutoFit/>
          </a:bodyPr>
          <a:lstStyle>
            <a:lvl1pPr>
              <a:defRPr lang="en-US" sz="3998"/>
            </a:lvl1pPr>
          </a:lstStyle>
          <a:p>
            <a:pPr marL="0" lvl="0"/>
            <a:r>
              <a:rPr lang="en-US"/>
              <a:t>Click to edit Master title style</a:t>
            </a:r>
          </a:p>
        </p:txBody>
      </p:sp>
    </p:spTree>
    <p:extLst>
      <p:ext uri="{BB962C8B-B14F-4D97-AF65-F5344CB8AC3E}">
        <p14:creationId xmlns:p14="http://schemas.microsoft.com/office/powerpoint/2010/main" val="3051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2" y="342900"/>
            <a:ext cx="11391900" cy="553998"/>
          </a:xfrm>
        </p:spPr>
        <p:txBody>
          <a:bodyPr vert="horz" wrap="square" lIns="0" tIns="0" rIns="0" bIns="0" rtlCol="0" anchor="t">
            <a:spAutoFit/>
          </a:bodyPr>
          <a:lstStyle>
            <a:lvl1pPr>
              <a:defRPr lang="en-US" sz="3998"/>
            </a:lvl1pPr>
          </a:lstStyle>
          <a:p>
            <a:pPr marL="0" lvl="0"/>
            <a:r>
              <a:rPr lang="en-US"/>
              <a:t>Click to edit Master title style</a:t>
            </a:r>
          </a:p>
        </p:txBody>
      </p:sp>
    </p:spTree>
    <p:extLst>
      <p:ext uri="{BB962C8B-B14F-4D97-AF65-F5344CB8AC3E}">
        <p14:creationId xmlns:p14="http://schemas.microsoft.com/office/powerpoint/2010/main" val="268183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2D3E-0848-4AF3-BD68-319B8BB42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7AFC557-0658-4EB1-8291-ED3C17BED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5A80E3-89E3-43F4-B053-34A0DFDBDA2D}"/>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227D867C-5139-42C7-93BC-95B25CB81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7721B8-8AB8-451F-A895-20EBA963A0F9}"/>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46817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1A0C-905F-4CDD-A8F1-66BCD1C303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02A18F-C1D7-4E29-8A30-1D03636A0F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7DB4C58-DB98-45D9-9F8A-52B5A2691C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D7E3EB-3E49-46E8-A69E-C9285142D222}"/>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6" name="Footer Placeholder 5">
            <a:extLst>
              <a:ext uri="{FF2B5EF4-FFF2-40B4-BE49-F238E27FC236}">
                <a16:creationId xmlns:a16="http://schemas.microsoft.com/office/drawing/2014/main" id="{1BAE7E85-FCD8-4110-BBEB-55516CB0E0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B59ED0-1E3B-4C09-81B6-567E8272D17A}"/>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26544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C05B-9DA4-4026-8686-D65494D15F6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FE31E9-7C56-4A12-ADC0-C83F07B96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DD4883-BDB5-48DC-8F9D-2DD4BDBE0F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6D5FCEB-7523-4C9D-A107-0E3BEA60A3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84D5F0-D86D-48DA-873D-824A547C95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2E086C7-BD52-419F-9577-EF666514402C}"/>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8" name="Footer Placeholder 7">
            <a:extLst>
              <a:ext uri="{FF2B5EF4-FFF2-40B4-BE49-F238E27FC236}">
                <a16:creationId xmlns:a16="http://schemas.microsoft.com/office/drawing/2014/main" id="{1E84ECE9-1D8E-4660-9974-8A79F1D2802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96F3269-A204-4BF4-A55C-F1E86DA8855B}"/>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83950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14E9-3DF0-4255-B878-55C54D2762C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EDFC8C5-0EA8-4C94-B6C6-F1B1708D75BD}"/>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4" name="Footer Placeholder 3">
            <a:extLst>
              <a:ext uri="{FF2B5EF4-FFF2-40B4-BE49-F238E27FC236}">
                <a16:creationId xmlns:a16="http://schemas.microsoft.com/office/drawing/2014/main" id="{A6608CDD-9FC1-458E-9C28-716DD8691E6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460AAD3-3FF1-4B4F-89F4-BB500E64DD9B}"/>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16968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5D253-8218-4797-A492-471CDEEB747A}"/>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3" name="Footer Placeholder 2">
            <a:extLst>
              <a:ext uri="{FF2B5EF4-FFF2-40B4-BE49-F238E27FC236}">
                <a16:creationId xmlns:a16="http://schemas.microsoft.com/office/drawing/2014/main" id="{68A02839-5FC4-4B8A-A4C6-CB75203B4E6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A201B8-70F4-469E-982E-56CD895B7CE1}"/>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153711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F4FE-9263-48B1-935A-4AC81FCB6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F3074C4-A73D-482B-83FC-B168F307A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3E5FF81-A06E-4623-A2B5-AB7704F76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B016AC-C72E-4D17-9370-330A0EC767D0}"/>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6" name="Footer Placeholder 5">
            <a:extLst>
              <a:ext uri="{FF2B5EF4-FFF2-40B4-BE49-F238E27FC236}">
                <a16:creationId xmlns:a16="http://schemas.microsoft.com/office/drawing/2014/main" id="{63DE13E9-73BD-44C6-A18B-DA8EE6A928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FF391E9-1314-4C63-9E93-704B5C6E03FA}"/>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307829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BFF5-856B-4D2A-8A91-125415931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3B69F20-003F-41E1-96E3-27A4CB358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3B93DFF-11B6-40DE-9AA0-FBD71735B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C98149-C2BF-4791-B3D5-2A8C689301D9}"/>
              </a:ext>
            </a:extLst>
          </p:cNvPr>
          <p:cNvSpPr>
            <a:spLocks noGrp="1"/>
          </p:cNvSpPr>
          <p:nvPr>
            <p:ph type="dt" sz="half" idx="10"/>
          </p:nvPr>
        </p:nvSpPr>
        <p:spPr/>
        <p:txBody>
          <a:bodyPr/>
          <a:lstStyle/>
          <a:p>
            <a:fld id="{205D694C-C96F-46BD-B264-725102173821}" type="datetimeFigureOut">
              <a:rPr lang="en-CA" smtClean="0"/>
              <a:t>2018-11-06</a:t>
            </a:fld>
            <a:endParaRPr lang="en-CA"/>
          </a:p>
        </p:txBody>
      </p:sp>
      <p:sp>
        <p:nvSpPr>
          <p:cNvPr id="6" name="Footer Placeholder 5">
            <a:extLst>
              <a:ext uri="{FF2B5EF4-FFF2-40B4-BE49-F238E27FC236}">
                <a16:creationId xmlns:a16="http://schemas.microsoft.com/office/drawing/2014/main" id="{967CF788-597C-445E-A497-A92CB03B44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7D05C46-3F4B-46E9-AF54-19F9C968B67A}"/>
              </a:ext>
            </a:extLst>
          </p:cNvPr>
          <p:cNvSpPr>
            <a:spLocks noGrp="1"/>
          </p:cNvSpPr>
          <p:nvPr>
            <p:ph type="sldNum" sz="quarter" idx="12"/>
          </p:nvPr>
        </p:nvSpPr>
        <p:spPr/>
        <p:txBody>
          <a:bodyPr/>
          <a:lstStyle/>
          <a:p>
            <a:fld id="{48847E12-E4FC-46F3-BD7F-1838C7F055BC}" type="slidenum">
              <a:rPr lang="en-CA" smtClean="0"/>
              <a:t>‹#›</a:t>
            </a:fld>
            <a:endParaRPr lang="en-CA"/>
          </a:p>
        </p:txBody>
      </p:sp>
    </p:spTree>
    <p:extLst>
      <p:ext uri="{BB962C8B-B14F-4D97-AF65-F5344CB8AC3E}">
        <p14:creationId xmlns:p14="http://schemas.microsoft.com/office/powerpoint/2010/main" val="418444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3F2B7-4AE1-4ED6-BBBD-16A8CAEEB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0B53503-BEE8-4037-923B-E60FC5350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232FE5-205F-46B6-B941-EC9F54EF4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D694C-C96F-46BD-B264-725102173821}" type="datetimeFigureOut">
              <a:rPr lang="en-CA" smtClean="0"/>
              <a:t>2018-11-06</a:t>
            </a:fld>
            <a:endParaRPr lang="en-CA"/>
          </a:p>
        </p:txBody>
      </p:sp>
      <p:sp>
        <p:nvSpPr>
          <p:cNvPr id="5" name="Footer Placeholder 4">
            <a:extLst>
              <a:ext uri="{FF2B5EF4-FFF2-40B4-BE49-F238E27FC236}">
                <a16:creationId xmlns:a16="http://schemas.microsoft.com/office/drawing/2014/main" id="{77BF2A6E-407A-459A-988B-45B3D87D2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0CC5F25-76E0-4093-8D26-7531FCC94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47E12-E4FC-46F3-BD7F-1838C7F055BC}" type="slidenum">
              <a:rPr lang="en-CA" smtClean="0"/>
              <a:t>‹#›</a:t>
            </a:fld>
            <a:endParaRPr lang="en-CA"/>
          </a:p>
        </p:txBody>
      </p:sp>
    </p:spTree>
    <p:extLst>
      <p:ext uri="{BB962C8B-B14F-4D97-AF65-F5344CB8AC3E}">
        <p14:creationId xmlns:p14="http://schemas.microsoft.com/office/powerpoint/2010/main" val="86264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5400000">
            <a:off x="9179298" y="3012080"/>
            <a:ext cx="6858623" cy="833218"/>
          </a:xfrm>
          <a:prstGeom prst="rect">
            <a:avLst/>
          </a:prstGeom>
        </p:spPr>
      </p:pic>
    </p:spTree>
    <p:extLst>
      <p:ext uri="{BB962C8B-B14F-4D97-AF65-F5344CB8AC3E}">
        <p14:creationId xmlns:p14="http://schemas.microsoft.com/office/powerpoint/2010/main" val="3883345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hf hdr="0" ftr="0" dt="0"/>
  <p:txStyles>
    <p:titleStyle>
      <a:lvl1pPr algn="l" defTabSz="914367" rtl="0" eaLnBrk="1" latinLnBrk="0" hangingPunct="1">
        <a:lnSpc>
          <a:spcPct val="90000"/>
        </a:lnSpc>
        <a:spcBef>
          <a:spcPct val="0"/>
        </a:spcBef>
        <a:buNone/>
        <a:defRPr lang="en-US" sz="3600" b="0" kern="1200" cap="none" spc="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81">
          <p15:clr>
            <a:srgbClr val="C35EA4"/>
          </p15:clr>
        </p15:guide>
        <p15:guide id="4" pos="1528">
          <p15:clr>
            <a:srgbClr val="C35EA4"/>
          </p15:clr>
        </p15:guide>
        <p15:guide id="5" pos="2618">
          <p15:clr>
            <a:srgbClr val="C35EA4"/>
          </p15:clr>
        </p15:guide>
        <p15:guide id="6" pos="2765">
          <p15:clr>
            <a:srgbClr val="C35EA4"/>
          </p15:clr>
        </p15:guide>
        <p15:guide id="7" pos="3854">
          <p15:clr>
            <a:srgbClr val="C35EA4"/>
          </p15:clr>
        </p15:guide>
        <p15:guide id="8" pos="4003">
          <p15:clr>
            <a:srgbClr val="C35EA4"/>
          </p15:clr>
        </p15:guide>
        <p15:guide id="9" pos="5083">
          <p15:clr>
            <a:srgbClr val="C35EA4"/>
          </p15:clr>
        </p15:guide>
        <p15:guide id="10" pos="5230">
          <p15:clr>
            <a:srgbClr val="C35EA4"/>
          </p15:clr>
        </p15:guide>
        <p15:guide id="11" pos="6323">
          <p15:clr>
            <a:srgbClr val="C35EA4"/>
          </p15:clr>
        </p15:guide>
        <p15:guide id="12" pos="6469">
          <p15:clr>
            <a:srgbClr val="C35EA4"/>
          </p15:clr>
        </p15:guide>
        <p15:guide id="16" pos="293">
          <p15:clr>
            <a:srgbClr val="F26B43"/>
          </p15:clr>
        </p15:guide>
        <p15:guide id="17" pos="7558">
          <p15:clr>
            <a:srgbClr val="F26B43"/>
          </p15:clr>
        </p15:guide>
        <p15:guide id="18" orient="horz" pos="751">
          <p15:clr>
            <a:srgbClr val="5ACBF0"/>
          </p15:clr>
        </p15:guide>
        <p15:guide id="19" orient="horz" pos="1366">
          <p15:clr>
            <a:srgbClr val="5ACBF0"/>
          </p15:clr>
        </p15:guide>
        <p15:guide id="20" orient="horz" pos="605">
          <p15:clr>
            <a:srgbClr val="5ACBF0"/>
          </p15:clr>
        </p15:guide>
        <p15:guide id="21" orient="horz" pos="1514">
          <p15:clr>
            <a:srgbClr val="5ACBF0"/>
          </p15:clr>
        </p15:guide>
        <p15:guide id="22" orient="horz" pos="2130">
          <p15:clr>
            <a:srgbClr val="5ACBF0"/>
          </p15:clr>
        </p15:guide>
        <p15:guide id="23" orient="horz" pos="2275">
          <p15:clr>
            <a:srgbClr val="5ACBF0"/>
          </p15:clr>
        </p15:guide>
        <p15:guide id="25" orient="horz" pos="283">
          <p15:clr>
            <a:srgbClr val="F26B43"/>
          </p15:clr>
        </p15:guide>
        <p15:guide id="26" orient="horz" pos="4120">
          <p15:clr>
            <a:srgbClr val="F26B43"/>
          </p15:clr>
        </p15:guide>
        <p15:guide id="27" orient="horz" pos="2891">
          <p15:clr>
            <a:srgbClr val="5ACBF0"/>
          </p15:clr>
        </p15:guide>
        <p15:guide id="28" orient="horz" pos="3038">
          <p15:clr>
            <a:srgbClr val="5ACBF0"/>
          </p15:clr>
        </p15:guide>
        <p15:guide id="29" orient="horz" pos="3654">
          <p15:clr>
            <a:srgbClr val="5ACBF0"/>
          </p15:clr>
        </p15:guide>
        <p15:guide id="30" orient="horz" pos="3800">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Launch/Buzz Event Planning</a:t>
            </a: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00" y="343704"/>
            <a:ext cx="11847600" cy="609398"/>
          </a:xfrm>
        </p:spPr>
        <p:txBody>
          <a:bodyPr/>
          <a:lstStyle/>
          <a:p>
            <a:r>
              <a:rPr lang="en-US" sz="4400" dirty="0">
                <a:solidFill>
                  <a:srgbClr val="C00000"/>
                </a:solidFill>
                <a:latin typeface="+mn-lt"/>
              </a:rPr>
              <a:t>Launch/Buzz event - key planning steps</a:t>
            </a:r>
          </a:p>
        </p:txBody>
      </p:sp>
      <p:sp>
        <p:nvSpPr>
          <p:cNvPr id="4" name="TextBox 3"/>
          <p:cNvSpPr txBox="1"/>
          <p:nvPr/>
        </p:nvSpPr>
        <p:spPr>
          <a:xfrm>
            <a:off x="471406" y="1104578"/>
            <a:ext cx="11028797" cy="5212377"/>
          </a:xfrm>
          <a:prstGeom prst="rect">
            <a:avLst/>
          </a:prstGeom>
          <a:noFill/>
        </p:spPr>
        <p:txBody>
          <a:bodyPr wrap="square" lIns="182832" tIns="146266" rIns="182832" bIns="146266" rtlCol="0">
            <a:spAutoFit/>
          </a:bodyPr>
          <a:lstStyle/>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Define objectives and success criteria</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Define event audience</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Identify scenarios of focus and the value they will provide to staff…not just to IT</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Create day-in-the-life scripts for scenarios of focus that showcase value they provide to staff </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Outline event flow/agenda </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Book event space</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Create event promotion/communications plan</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Develop event engagement plan</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Recruit and ready volunteers to help with the event </a:t>
            </a:r>
          </a:p>
          <a:p>
            <a:pPr marL="342797" marR="0" lvl="0" indent="-342797" algn="l" defTabSz="914089"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Post-event recap – capture success metrics and other collateral from event for </a:t>
            </a:r>
            <a:r>
              <a:rPr kumimoji="0" lang="en-US" sz="1999"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future OneDrive </a:t>
            </a:r>
            <a:r>
              <a:rPr kumimoji="0" lang="en-US" sz="19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project promotion </a:t>
            </a:r>
          </a:p>
          <a:p>
            <a:pPr marL="342797" marR="0" lvl="0" indent="-342797" algn="l" defTabSz="914089"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39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4889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00" y="343704"/>
            <a:ext cx="11388933" cy="609398"/>
          </a:xfrm>
        </p:spPr>
        <p:txBody>
          <a:bodyPr/>
          <a:lstStyle/>
          <a:p>
            <a:r>
              <a:rPr lang="en-US" sz="4400" dirty="0">
                <a:solidFill>
                  <a:srgbClr val="C00000"/>
                </a:solidFill>
                <a:latin typeface="+mn-lt"/>
              </a:rPr>
              <a:t>Buzz event outline - sample</a:t>
            </a:r>
          </a:p>
        </p:txBody>
      </p:sp>
      <p:sp>
        <p:nvSpPr>
          <p:cNvPr id="5" name="TextBox 4"/>
          <p:cNvSpPr txBox="1"/>
          <p:nvPr/>
        </p:nvSpPr>
        <p:spPr>
          <a:xfrm>
            <a:off x="161983" y="1035895"/>
            <a:ext cx="11569883" cy="7079021"/>
          </a:xfrm>
          <a:prstGeom prst="rect">
            <a:avLst/>
          </a:prstGeom>
          <a:noFill/>
        </p:spPr>
        <p:txBody>
          <a:bodyPr wrap="square" lIns="179191" tIns="143354" rIns="179191" bIns="143354" rtlCol="0">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505050"/>
                </a:solidFill>
                <a:effectLst/>
                <a:uLnTx/>
                <a:uFillTx/>
                <a:latin typeface="Segoe UI"/>
                <a:ea typeface="+mn-ea"/>
                <a:cs typeface="+mn-cs"/>
              </a:rPr>
              <a:t>Goal</a:t>
            </a:r>
          </a:p>
          <a:p>
            <a:pPr marL="342694" marR="0" lvl="0" indent="-34269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Buzz and launch event(s) to showcase the value Office 365 provides to employees – via high value scenarios identified, such as: </a:t>
            </a:r>
          </a:p>
          <a:p>
            <a:pPr marL="799860" marR="0" lvl="1" indent="-342797"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Save, share and collaborate on files anytime, anywhere (OneDrive)</a:t>
            </a:r>
          </a:p>
          <a:p>
            <a:pPr marL="799860" marR="0" lvl="1" indent="-342797"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Create impactful content together – from wherever you are working (Office)</a:t>
            </a:r>
          </a:p>
          <a:p>
            <a:pPr marL="799860" marR="0" lvl="1" indent="-342797"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Share sites and content (SharePoint)</a:t>
            </a:r>
          </a:p>
          <a:p>
            <a:pPr marL="0" marR="0" lvl="0" indent="0" algn="l" defTabSz="91385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505050"/>
                </a:solidFill>
                <a:effectLst/>
                <a:uLnTx/>
                <a:uFillTx/>
                <a:latin typeface="Segoe UI"/>
                <a:ea typeface="+mn-ea"/>
                <a:cs typeface="+mn-cs"/>
              </a:rPr>
              <a:t>Format</a:t>
            </a:r>
          </a:p>
          <a:p>
            <a:pPr marL="342694" marR="0" lvl="0" indent="-34269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Buzz event(s): In person </a:t>
            </a:r>
          </a:p>
          <a:p>
            <a:pPr marL="623701" marR="0" lvl="1" indent="-277730"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Key note from executive sponsor to kick off event </a:t>
            </a:r>
          </a:p>
          <a:p>
            <a:pPr marL="623701" marR="0" lvl="1" indent="-277730"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Booths/stations at onsite event that showcase/demo high-value Office 365 scenarios – scripted</a:t>
            </a:r>
          </a:p>
          <a:p>
            <a:pPr marL="623701" marR="0" lvl="1" indent="-277730"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IT Booth/station at onsite event to showcase help desk, hardware and roadmap items –such as  Windows 10, Surface and EMS</a:t>
            </a:r>
          </a:p>
          <a:p>
            <a:pPr marL="623701" marR="0" lvl="1" indent="-277730"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Stage in waves depending on audience so that those who attend have the time to visit each booth/station and see the scenario demo </a:t>
            </a:r>
          </a:p>
          <a:p>
            <a:pPr marL="345971" marR="0" lvl="1" indent="0" algn="l" defTabSz="91385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05050"/>
              </a:solidFill>
              <a:effectLst/>
              <a:uLnTx/>
              <a:uFillTx/>
              <a:latin typeface="Segoe UI"/>
              <a:ea typeface="+mn-ea"/>
              <a:cs typeface="+mn-cs"/>
            </a:endParaRPr>
          </a:p>
          <a:p>
            <a:pPr marL="345971" marR="0" lvl="1" indent="0" algn="l" defTabSz="91385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r>
              <a:rPr kumimoji="0" lang="en-US" sz="1799" b="1" i="0" u="none" strike="noStrike" kern="1200" cap="none" spc="0" normalizeH="0" baseline="0" noProof="0" dirty="0">
                <a:ln>
                  <a:noFill/>
                </a:ln>
                <a:solidFill>
                  <a:srgbClr val="505050"/>
                </a:solidFill>
                <a:effectLst/>
                <a:uLnTx/>
                <a:uFillTx/>
                <a:latin typeface="Segoe UI"/>
                <a:ea typeface="+mn-ea"/>
                <a:cs typeface="+mn-cs"/>
              </a:rPr>
              <a:t>Event themes</a:t>
            </a:r>
          </a:p>
          <a:p>
            <a:pPr marL="342694" marR="0" lvl="0" indent="-342694" algn="l" defTabSz="913852"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How Office 365 creates value for employees…showcase/demo scenarios (day in the life) </a:t>
            </a: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2351"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2351"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2351"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1600"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p:txBody>
      </p:sp>
    </p:spTree>
    <p:extLst>
      <p:ext uri="{BB962C8B-B14F-4D97-AF65-F5344CB8AC3E}">
        <p14:creationId xmlns:p14="http://schemas.microsoft.com/office/powerpoint/2010/main" val="87233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83" y="1035894"/>
            <a:ext cx="11569883" cy="6239459"/>
          </a:xfrm>
          <a:prstGeom prst="rect">
            <a:avLst/>
          </a:prstGeom>
          <a:noFill/>
        </p:spPr>
        <p:txBody>
          <a:bodyPr wrap="square" lIns="179191" tIns="143354" rIns="179191" bIns="143354" rtlCol="0">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505050"/>
                </a:solidFill>
                <a:effectLst/>
                <a:uLnTx/>
                <a:uFillTx/>
                <a:latin typeface="Segoe UI"/>
                <a:ea typeface="+mn-ea"/>
                <a:cs typeface="+mn-cs"/>
              </a:rPr>
              <a:t>Promotion </a:t>
            </a:r>
          </a:p>
          <a:p>
            <a:pPr marL="285664" marR="0" lvl="0" indent="-28566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Communications plan for event – promote event and its value to staff. Suggested ideas include: </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Brand event in relation to value O365 will provide to staff </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Intranet articles</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Digital banners</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Team meetings</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Emails </a:t>
            </a:r>
          </a:p>
          <a:p>
            <a:pPr marL="512609" marR="0" lvl="1" indent="-222183" algn="l" defTabSz="91385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Posters/tent cards </a:t>
            </a:r>
          </a:p>
          <a:p>
            <a:pPr marL="290426" marR="0" lvl="1" indent="0" algn="l" defTabSz="91385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05050"/>
              </a:solidFill>
              <a:effectLst/>
              <a:uLnTx/>
              <a:uFillTx/>
              <a:latin typeface="Segoe UI"/>
              <a:ea typeface="+mn-ea"/>
              <a:cs typeface="+mn-cs"/>
            </a:endParaRPr>
          </a:p>
          <a:p>
            <a:pPr marL="0" marR="0" lvl="0" indent="-166619" algn="l" defTabSz="91385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505050"/>
                </a:solidFill>
                <a:effectLst/>
                <a:uLnTx/>
                <a:uFillTx/>
                <a:latin typeface="Segoe UI"/>
                <a:ea typeface="+mn-ea"/>
                <a:cs typeface="+mn-cs"/>
              </a:rPr>
              <a:t>Event engagement </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Contests</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Swag</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User stories – not just IT</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Branding – t-shirts for those hosting events, posters, tent cards </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Treats – candy, cupcakes </a:t>
            </a:r>
          </a:p>
          <a:p>
            <a:pPr marL="290426" marR="0" lvl="1" indent="-290426"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99" b="0" i="0" u="none" strike="noStrike" kern="1200" cap="none" spc="0" normalizeH="0" baseline="0" noProof="0" dirty="0">
                <a:ln>
                  <a:noFill/>
                </a:ln>
                <a:solidFill>
                  <a:srgbClr val="505050"/>
                </a:solidFill>
                <a:effectLst/>
                <a:uLnTx/>
                <a:uFillTx/>
                <a:latin typeface="Segoe UI"/>
                <a:ea typeface="+mn-ea"/>
                <a:cs typeface="+mn-cs"/>
              </a:rPr>
              <a:t>Video – to harvest event moments for future promotion regarding Office 365 project </a:t>
            </a:r>
          </a:p>
          <a:p>
            <a:pPr marL="457045" marR="0" lvl="1" indent="-166619" algn="l" defTabSz="913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05050"/>
              </a:solidFill>
              <a:effectLst/>
              <a:uLnTx/>
              <a:uFillTx/>
              <a:latin typeface="Segoe UI"/>
              <a:ea typeface="+mn-ea"/>
              <a:cs typeface="+mn-cs"/>
            </a:endParaRPr>
          </a:p>
          <a:p>
            <a:pPr marL="0" marR="0" lvl="0" indent="-166619" algn="l" defTabSz="913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2351"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2351"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a:p>
            <a:pPr marL="0" marR="0" lvl="0" indent="0" algn="l" defTabSz="913852" rtl="0" eaLnBrk="1" fontAlgn="auto" latinLnBrk="0" hangingPunct="1">
              <a:lnSpc>
                <a:spcPct val="90000"/>
              </a:lnSpc>
              <a:spcBef>
                <a:spcPts val="0"/>
              </a:spcBef>
              <a:spcAft>
                <a:spcPts val="588"/>
              </a:spcAft>
              <a:buClrTx/>
              <a:buSzTx/>
              <a:buFontTx/>
              <a:buNone/>
              <a:tabLst/>
              <a:defRPr/>
            </a:pPr>
            <a:endParaRPr kumimoji="0" lang="en-US" sz="1600" b="0" i="0" u="none" strike="noStrike" kern="1200" cap="none" spc="0" normalizeH="0" baseline="0" noProof="0" dirty="0">
              <a:ln>
                <a:noFill/>
              </a:ln>
              <a:solidFill>
                <a:srgbClr val="004B50">
                  <a:lumMod val="90000"/>
                  <a:lumOff val="10000"/>
                </a:srgbClr>
              </a:solidFill>
              <a:effectLst/>
              <a:uLnTx/>
              <a:uFillTx/>
              <a:latin typeface="Segoe UI"/>
              <a:ea typeface="+mn-ea"/>
              <a:cs typeface="+mn-cs"/>
            </a:endParaRPr>
          </a:p>
        </p:txBody>
      </p:sp>
      <p:sp>
        <p:nvSpPr>
          <p:cNvPr id="6" name="Title 1">
            <a:extLst>
              <a:ext uri="{FF2B5EF4-FFF2-40B4-BE49-F238E27FC236}">
                <a16:creationId xmlns:a16="http://schemas.microsoft.com/office/drawing/2014/main" id="{AD565CEB-C14A-438F-A9AB-58F6C71CBE90}"/>
              </a:ext>
            </a:extLst>
          </p:cNvPr>
          <p:cNvSpPr>
            <a:spLocks noGrp="1"/>
          </p:cNvSpPr>
          <p:nvPr>
            <p:ph type="title"/>
          </p:nvPr>
        </p:nvSpPr>
        <p:spPr>
          <a:xfrm>
            <a:off x="344400" y="343704"/>
            <a:ext cx="11388933" cy="609398"/>
          </a:xfrm>
        </p:spPr>
        <p:txBody>
          <a:bodyPr/>
          <a:lstStyle/>
          <a:p>
            <a:r>
              <a:rPr lang="en-US" sz="4400" dirty="0">
                <a:solidFill>
                  <a:srgbClr val="C00000"/>
                </a:solidFill>
                <a:latin typeface="+mn-lt"/>
              </a:rPr>
              <a:t>Buzz event outline – sample continued</a:t>
            </a:r>
          </a:p>
        </p:txBody>
      </p:sp>
    </p:spTree>
    <p:extLst>
      <p:ext uri="{BB962C8B-B14F-4D97-AF65-F5344CB8AC3E}">
        <p14:creationId xmlns:p14="http://schemas.microsoft.com/office/powerpoint/2010/main" val="70697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CS PPT Template_Draft2">
  <a:themeElements>
    <a:clrScheme name="Custom 15">
      <a:dk1>
        <a:srgbClr val="2F2F2F"/>
      </a:dk1>
      <a:lt1>
        <a:srgbClr val="E6E6E6"/>
      </a:lt1>
      <a:dk2>
        <a:srgbClr val="2F2F2F"/>
      </a:dk2>
      <a:lt2>
        <a:srgbClr val="FFFFFF"/>
      </a:lt2>
      <a:accent1>
        <a:srgbClr val="2D78D7"/>
      </a:accent1>
      <a:accent2>
        <a:srgbClr val="2F2F2F"/>
      </a:accent2>
      <a:accent3>
        <a:srgbClr val="D2D2D2"/>
      </a:accent3>
      <a:accent4>
        <a:srgbClr val="E6E6E6"/>
      </a:accent4>
      <a:accent5>
        <a:srgbClr val="2F2F2F"/>
      </a:accent5>
      <a:accent6>
        <a:srgbClr val="D2D2D2"/>
      </a:accent6>
      <a:hlink>
        <a:srgbClr val="2D78D7"/>
      </a:hlink>
      <a:folHlink>
        <a:srgbClr val="1F59A3"/>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S PPT Template_Draft1" id="{25E5559C-20A3-F040-BBEC-26FBBCC18BE5}" vid="{E5B61576-542A-3346-8098-E9C2B93C65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8" ma:contentTypeDescription="Create a new document." ma:contentTypeScope="" ma:versionID="e90f6ca5896098465dc19e9bd4547883">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9f191a88757959d9bbf5a41cf2a8a451"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2926fa1-2335-45ee-9857-4ec1cf092574" xsi:nil="true"/>
  </documentManagement>
</p:properties>
</file>

<file path=customXml/itemProps1.xml><?xml version="1.0" encoding="utf-8"?>
<ds:datastoreItem xmlns:ds="http://schemas.openxmlformats.org/officeDocument/2006/customXml" ds:itemID="{CF9548EB-2523-453C-A239-20626EF44C67}"/>
</file>

<file path=customXml/itemProps2.xml><?xml version="1.0" encoding="utf-8"?>
<ds:datastoreItem xmlns:ds="http://schemas.openxmlformats.org/officeDocument/2006/customXml" ds:itemID="{EDFF40D0-4CD3-4C70-979B-2EE2802AC1D6}">
  <ds:schemaRefs>
    <ds:schemaRef ds:uri="http://schemas.microsoft.com/sharepoint/v3/contenttype/forms"/>
  </ds:schemaRefs>
</ds:datastoreItem>
</file>

<file path=customXml/itemProps3.xml><?xml version="1.0" encoding="utf-8"?>
<ds:datastoreItem xmlns:ds="http://schemas.openxmlformats.org/officeDocument/2006/customXml" ds:itemID="{A30ACC42-9827-4F7E-B742-33822984ABD5}">
  <ds:schemaRefs>
    <ds:schemaRef ds:uri="http://schemas.microsoft.com/office/2006/documentManagement/types"/>
    <ds:schemaRef ds:uri="http://schemas.openxmlformats.org/package/2006/metadata/core-properties"/>
    <ds:schemaRef ds:uri="d9570f83-d244-4d45-a810-2d950a86d09d"/>
    <ds:schemaRef ds:uri="http://schemas.microsoft.com/office/2006/metadata/properties"/>
    <ds:schemaRef ds:uri="http://schemas.microsoft.com/office/infopath/2007/PartnerControls"/>
    <ds:schemaRef ds:uri="http://purl.org/dc/elements/1.1/"/>
    <ds:schemaRef ds:uri="52926fa1-2335-45ee-9857-4ec1cf092574"/>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TotalTime>
  <Words>779</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Calibri Light</vt:lpstr>
      <vt:lpstr>Courier New</vt:lpstr>
      <vt:lpstr>Segoe UI</vt:lpstr>
      <vt:lpstr>Segoe UI Semibold</vt:lpstr>
      <vt:lpstr>Wingdings</vt:lpstr>
      <vt:lpstr>Office Theme</vt:lpstr>
      <vt:lpstr>3_BCS PPT Template_Draft2</vt:lpstr>
      <vt:lpstr>Launch/Buzz Event Planning</vt:lpstr>
      <vt:lpstr>Launch/Buzz event - key planning steps</vt:lpstr>
      <vt:lpstr>Buzz event outline - sample</vt:lpstr>
      <vt:lpstr>Buzz event outline – sample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event - key planning steps - sample</dc:title>
  <dc:creator>Matt Wolodarsky</dc:creator>
  <cp:lastModifiedBy>Matt Wolodarsky</cp:lastModifiedBy>
  <cp:revision>1</cp:revision>
  <dcterms:created xsi:type="dcterms:W3CDTF">2018-08-13T19:18:55Z</dcterms:created>
  <dcterms:modified xsi:type="dcterms:W3CDTF">2018-11-06T19:55:34Z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0x01010016B29A1E5A874F4BB9FF49B412C823A4</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