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56" r:id="rId5"/>
    <p:sldId id="257" r:id="rId6"/>
    <p:sldId id="2145707230" r:id="rId7"/>
    <p:sldId id="2145707213" r:id="rId8"/>
    <p:sldId id="2145707221" r:id="rId9"/>
    <p:sldId id="2145707222" r:id="rId10"/>
    <p:sldId id="259" r:id="rId11"/>
    <p:sldId id="2145707223" r:id="rId12"/>
    <p:sldId id="2145707224" r:id="rId13"/>
    <p:sldId id="2145707225" r:id="rId14"/>
    <p:sldId id="2145707226" r:id="rId15"/>
    <p:sldId id="2145707227" r:id="rId16"/>
    <p:sldId id="2145707229" r:id="rId17"/>
    <p:sldId id="2145707231" r:id="rId18"/>
    <p:sldId id="214570721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25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1706BC-1875-438A-AB20-163A08DF435B}" v="7" dt="2026-07-01T20:14:32.4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4336" autoAdjust="0"/>
  </p:normalViewPr>
  <p:slideViewPr>
    <p:cSldViewPr snapToGrid="0">
      <p:cViewPr varScale="1">
        <p:scale>
          <a:sx n="104" d="100"/>
          <a:sy n="104" d="100"/>
        </p:scale>
        <p:origin x="138" y="112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C255F2-1F0F-CA47-A463-FB37F5E7221B}"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98B331-869B-594A-AFBE-52FD161E0388}" type="slidenum">
              <a:rPr lang="en-US" smtClean="0"/>
              <a:t>‹#›</a:t>
            </a:fld>
            <a:endParaRPr lang="en-US"/>
          </a:p>
        </p:txBody>
      </p:sp>
    </p:spTree>
    <p:extLst>
      <p:ext uri="{BB962C8B-B14F-4D97-AF65-F5344CB8AC3E}">
        <p14:creationId xmlns:p14="http://schemas.microsoft.com/office/powerpoint/2010/main" val="4250485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a:t>
            </a:fld>
            <a:endParaRPr lang="en-US"/>
          </a:p>
        </p:txBody>
      </p:sp>
    </p:spTree>
    <p:extLst>
      <p:ext uri="{BB962C8B-B14F-4D97-AF65-F5344CB8AC3E}">
        <p14:creationId xmlns:p14="http://schemas.microsoft.com/office/powerpoint/2010/main" val="730887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D07BF-1394-48CC-D19B-F8FAC1415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386C1-B5FE-C9D8-B1EF-D6BD015F9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255C2F-C3F0-65C4-8C60-3175BB61EBFE}"/>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9E4DD7FA-B79A-BAE6-A354-8C1CAAC9B3DA}"/>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3AD468D8-AC97-D7FB-73AD-143934273A7C}"/>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E623BE5A-FE4D-2B1B-8593-E219ED01778C}"/>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1EF0AA34-77EE-FCEA-11A8-549A2ADF2DB7}"/>
              </a:ext>
            </a:extLst>
          </p:cNvPr>
          <p:cNvSpPr>
            <a:spLocks noGrp="1"/>
          </p:cNvSpPr>
          <p:nvPr>
            <p:ph type="sldNum" sz="quarter" idx="5"/>
          </p:nvPr>
        </p:nvSpPr>
        <p:spPr/>
        <p:txBody>
          <a:bodyPr/>
          <a:lstStyle/>
          <a:p>
            <a:fld id="{B4008EB6-D09E-4580-8CD6-DDB14511944F}" type="slidenum">
              <a:rPr lang="en-US" smtClean="0"/>
              <a:pPr/>
              <a:t>14</a:t>
            </a:fld>
            <a:endParaRPr lang="en-US"/>
          </a:p>
        </p:txBody>
      </p:sp>
    </p:spTree>
    <p:extLst>
      <p:ext uri="{BB962C8B-B14F-4D97-AF65-F5344CB8AC3E}">
        <p14:creationId xmlns:p14="http://schemas.microsoft.com/office/powerpoint/2010/main" val="612181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1D55A-0856-1A87-E378-1920F0BA9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9A00D3-E3B4-3359-BC7D-B4C540B74E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84507-6979-7EC2-F775-129136079A45}"/>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4175070A-6367-B32C-B7BE-47B0F7A5FDE5}"/>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B51EC971-E929-FD41-836B-7A9C34FEB56D}"/>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04CA07BA-5AC3-A685-46AF-27700863EDEC}"/>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464D1B8C-65CD-1893-E324-4F3030AD7D3E}"/>
              </a:ext>
            </a:extLst>
          </p:cNvPr>
          <p:cNvSpPr>
            <a:spLocks noGrp="1"/>
          </p:cNvSpPr>
          <p:nvPr>
            <p:ph type="sldNum" sz="quarter" idx="5"/>
          </p:nvPr>
        </p:nvSpPr>
        <p:spPr/>
        <p:txBody>
          <a:bodyPr/>
          <a:lstStyle/>
          <a:p>
            <a:fld id="{B4008EB6-D09E-4580-8CD6-DDB14511944F}" type="slidenum">
              <a:rPr lang="en-US" smtClean="0"/>
              <a:pPr/>
              <a:t>5</a:t>
            </a:fld>
            <a:endParaRPr lang="en-US"/>
          </a:p>
        </p:txBody>
      </p:sp>
    </p:spTree>
    <p:extLst>
      <p:ext uri="{BB962C8B-B14F-4D97-AF65-F5344CB8AC3E}">
        <p14:creationId xmlns:p14="http://schemas.microsoft.com/office/powerpoint/2010/main" val="3060598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33D-389B-25A9-CC90-451298E03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8397C-B280-CDB0-3F20-602EE4DCCE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4F212F-E1A7-4B6B-E329-F86D0683E010}"/>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E3E98F80-5722-B119-4563-B58B104D92DF}"/>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0DE9E286-B936-A441-B9C7-E4461223C1A0}"/>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BD9B179C-45B7-489D-8C7D-AF50F40A37A5}"/>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5D32B005-2C3D-E9E9-523A-A0344EAB62A1}"/>
              </a:ext>
            </a:extLst>
          </p:cNvPr>
          <p:cNvSpPr>
            <a:spLocks noGrp="1"/>
          </p:cNvSpPr>
          <p:nvPr>
            <p:ph type="sldNum" sz="quarter" idx="5"/>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3327442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06A00-2D38-B407-6ABA-576D3F4F03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5B7B2-EC4C-5502-0D07-D25361A1E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86CAA9-3298-41A6-F769-8CB9111CBDCF}"/>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7A037B27-D697-5713-474F-328590219D91}"/>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7272DF6B-93D8-564A-C52D-6845C1CFED17}"/>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DAA90441-F49F-E144-A00C-CB55254027F2}"/>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A930A3FB-42B7-41E6-F83B-A1B5E358F079}"/>
              </a:ext>
            </a:extLst>
          </p:cNvPr>
          <p:cNvSpPr>
            <a:spLocks noGrp="1"/>
          </p:cNvSpPr>
          <p:nvPr>
            <p:ph type="sldNum" sz="quarter" idx="5"/>
          </p:nvPr>
        </p:nvSpPr>
        <p:spPr/>
        <p:txBody>
          <a:bodyPr/>
          <a:lstStyle/>
          <a:p>
            <a:fld id="{B4008EB6-D09E-4580-8CD6-DDB14511944F}" type="slidenum">
              <a:rPr lang="en-US" smtClean="0"/>
              <a:pPr/>
              <a:t>8</a:t>
            </a:fld>
            <a:endParaRPr lang="en-US"/>
          </a:p>
        </p:txBody>
      </p:sp>
    </p:spTree>
    <p:extLst>
      <p:ext uri="{BB962C8B-B14F-4D97-AF65-F5344CB8AC3E}">
        <p14:creationId xmlns:p14="http://schemas.microsoft.com/office/powerpoint/2010/main" val="744782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EE15E-26A2-250A-D649-C1E5C20812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B0AE5-E376-9171-39B4-48C9F02371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E5891-212D-9B26-4D89-C84A924A1DDA}"/>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F5C7BCA9-1F19-E860-177E-93F9C75C674F}"/>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AF4216BB-433D-8FF0-B6F2-77BB46CE72EC}"/>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99ED51C2-EE00-BDCA-8175-976D312EE858}"/>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47DD096A-1FA7-9354-2CD2-B4EF008C6F1C}"/>
              </a:ext>
            </a:extLst>
          </p:cNvPr>
          <p:cNvSpPr>
            <a:spLocks noGrp="1"/>
          </p:cNvSpPr>
          <p:nvPr>
            <p:ph type="sldNum" sz="quarter" idx="5"/>
          </p:nvPr>
        </p:nvSpPr>
        <p:spPr/>
        <p:txBody>
          <a:bodyPr/>
          <a:lstStyle/>
          <a:p>
            <a:fld id="{B4008EB6-D09E-4580-8CD6-DDB14511944F}" type="slidenum">
              <a:rPr lang="en-US" smtClean="0"/>
              <a:pPr/>
              <a:t>9</a:t>
            </a:fld>
            <a:endParaRPr lang="en-US"/>
          </a:p>
        </p:txBody>
      </p:sp>
    </p:spTree>
    <p:extLst>
      <p:ext uri="{BB962C8B-B14F-4D97-AF65-F5344CB8AC3E}">
        <p14:creationId xmlns:p14="http://schemas.microsoft.com/office/powerpoint/2010/main" val="2645880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AAC12-7FCF-EA8E-C5FB-8F1E72126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D4892-09AD-1A19-A1F0-A720C5E11E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1C10E0-8E6D-3E66-B2C7-738CC59595A3}"/>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0AE6736C-FB9A-B7E9-2F88-571ECEFB2326}"/>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D72BCB26-B75F-3C35-29FE-7F9E3F61D554}"/>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6691C6EA-AF9F-51A3-95EA-1957C06E1CE8}"/>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CFECBFDF-4CE0-5612-500D-D079BC4C9540}"/>
              </a:ext>
            </a:extLst>
          </p:cNvPr>
          <p:cNvSpPr>
            <a:spLocks noGrp="1"/>
          </p:cNvSpPr>
          <p:nvPr>
            <p:ph type="sldNum" sz="quarter" idx="5"/>
          </p:nvPr>
        </p:nvSpPr>
        <p:spPr/>
        <p:txBody>
          <a:bodyPr/>
          <a:lstStyle/>
          <a:p>
            <a:fld id="{B4008EB6-D09E-4580-8CD6-DDB14511944F}" type="slidenum">
              <a:rPr lang="en-US" smtClean="0"/>
              <a:pPr/>
              <a:t>10</a:t>
            </a:fld>
            <a:endParaRPr lang="en-US"/>
          </a:p>
        </p:txBody>
      </p:sp>
    </p:spTree>
    <p:extLst>
      <p:ext uri="{BB962C8B-B14F-4D97-AF65-F5344CB8AC3E}">
        <p14:creationId xmlns:p14="http://schemas.microsoft.com/office/powerpoint/2010/main" val="1723009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3F559-D0AE-C369-FB19-7A436B638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85570A-C42B-DFA3-597B-EA9243D60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282512-7DA0-CE8B-84E9-07213DCD67CE}"/>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AE65F918-C0D4-5D19-2406-9F310428AE2B}"/>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5EF75679-1A5C-4345-19EA-DB68C8558D69}"/>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EAB44540-CCA7-0315-A4E5-7D5430017664}"/>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0A3DD7E6-FE88-4560-0A81-9DACEE179E0C}"/>
              </a:ext>
            </a:extLst>
          </p:cNvPr>
          <p:cNvSpPr>
            <a:spLocks noGrp="1"/>
          </p:cNvSpPr>
          <p:nvPr>
            <p:ph type="sldNum" sz="quarter" idx="5"/>
          </p:nvPr>
        </p:nvSpPr>
        <p:spPr/>
        <p:txBody>
          <a:bodyPr/>
          <a:lstStyle/>
          <a:p>
            <a:fld id="{B4008EB6-D09E-4580-8CD6-DDB14511944F}" type="slidenum">
              <a:rPr lang="en-US" smtClean="0"/>
              <a:pPr/>
              <a:t>11</a:t>
            </a:fld>
            <a:endParaRPr lang="en-US"/>
          </a:p>
        </p:txBody>
      </p:sp>
    </p:spTree>
    <p:extLst>
      <p:ext uri="{BB962C8B-B14F-4D97-AF65-F5344CB8AC3E}">
        <p14:creationId xmlns:p14="http://schemas.microsoft.com/office/powerpoint/2010/main" val="543669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9A70-E16C-1ACD-5AC9-932A44EF5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A42AFE-DB5C-A37A-1207-97D46A65CE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87E05E-394C-4A61-47DE-9889F9A2D8CF}"/>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751CCD43-0C1C-1D12-4853-41F78594F759}"/>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3CBF33C4-5FC2-267B-CDBF-6EAE6354D9BF}"/>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11B334C4-FA02-E380-A3C5-E2481945C273}"/>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428B7017-F445-6A77-59B6-0FD3AFB3B5D5}"/>
              </a:ext>
            </a:extLst>
          </p:cNvPr>
          <p:cNvSpPr>
            <a:spLocks noGrp="1"/>
          </p:cNvSpPr>
          <p:nvPr>
            <p:ph type="sldNum" sz="quarter" idx="5"/>
          </p:nvPr>
        </p:nvSpPr>
        <p:spPr/>
        <p:txBody>
          <a:bodyPr/>
          <a:lstStyle/>
          <a:p>
            <a:fld id="{B4008EB6-D09E-4580-8CD6-DDB14511944F}" type="slidenum">
              <a:rPr lang="en-US" smtClean="0"/>
              <a:pPr/>
              <a:t>12</a:t>
            </a:fld>
            <a:endParaRPr lang="en-US"/>
          </a:p>
        </p:txBody>
      </p:sp>
    </p:spTree>
    <p:extLst>
      <p:ext uri="{BB962C8B-B14F-4D97-AF65-F5344CB8AC3E}">
        <p14:creationId xmlns:p14="http://schemas.microsoft.com/office/powerpoint/2010/main" val="1202009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B924F-B2AF-1892-254F-B4351C883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23A862-BF00-7614-96E4-F46AA87E3C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DA043-104F-4583-7514-0C599C629AFB}"/>
              </a:ext>
            </a:extLst>
          </p:cNvPr>
          <p:cNvSpPr>
            <a:spLocks noGrp="1"/>
          </p:cNvSpPr>
          <p:nvPr>
            <p:ph type="body" idx="1"/>
          </p:nvPr>
        </p:nvSpPr>
        <p:spPr/>
        <p:txBody>
          <a:bodyPr/>
          <a:lstStyle/>
          <a:p>
            <a:endParaRPr lang="en-US"/>
          </a:p>
        </p:txBody>
      </p:sp>
      <p:sp>
        <p:nvSpPr>
          <p:cNvPr id="4" name="Header Placeholder 3">
            <a:extLst>
              <a:ext uri="{FF2B5EF4-FFF2-40B4-BE49-F238E27FC236}">
                <a16:creationId xmlns:a16="http://schemas.microsoft.com/office/drawing/2014/main" id="{43822382-BBC3-9BFF-62D2-1E7377B3114E}"/>
              </a:ext>
            </a:extLst>
          </p:cNvPr>
          <p:cNvSpPr>
            <a:spLocks noGrp="1"/>
          </p:cNvSpPr>
          <p:nvPr>
            <p:ph type="hdr" sz="quarter"/>
          </p:nvPr>
        </p:nvSpPr>
        <p:spPr/>
        <p:txBody>
          <a:bodyPr/>
          <a:lstStyle/>
          <a:p>
            <a:endParaRPr lang="en-US"/>
          </a:p>
        </p:txBody>
      </p:sp>
      <p:sp>
        <p:nvSpPr>
          <p:cNvPr id="5" name="Footer Placeholder 4">
            <a:extLst>
              <a:ext uri="{FF2B5EF4-FFF2-40B4-BE49-F238E27FC236}">
                <a16:creationId xmlns:a16="http://schemas.microsoft.com/office/drawing/2014/main" id="{B4A66DE5-E285-B702-B308-E1F01C5C8D82}"/>
              </a:ext>
            </a:extLst>
          </p:cNvPr>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ea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89BD8193-A4C8-F6A6-136F-C81B6A7A6FF2}"/>
              </a:ext>
            </a:extLst>
          </p:cNvPr>
          <p:cNvSpPr>
            <a:spLocks noGrp="1"/>
          </p:cNvSpPr>
          <p:nvPr>
            <p:ph type="dt" idx="1"/>
          </p:nvPr>
        </p:nvSpPr>
        <p:spPr/>
        <p:txBody>
          <a:bodyPr/>
          <a:lstStyle/>
          <a:p>
            <a:fld id="{386CE63F-9E7F-4C04-9D0D-FCA25A8E9E86}" type="datetime8">
              <a:rPr lang="en-US" smtClean="0"/>
              <a:t>7/8/2026 11:28 AM</a:t>
            </a:fld>
            <a:endParaRPr lang="en-US"/>
          </a:p>
        </p:txBody>
      </p:sp>
      <p:sp>
        <p:nvSpPr>
          <p:cNvPr id="7" name="Slide Number Placeholder 6">
            <a:extLst>
              <a:ext uri="{FF2B5EF4-FFF2-40B4-BE49-F238E27FC236}">
                <a16:creationId xmlns:a16="http://schemas.microsoft.com/office/drawing/2014/main" id="{B4411603-63B9-8BAB-DBBB-458D8C7DFDB0}"/>
              </a:ext>
            </a:extLst>
          </p:cNvPr>
          <p:cNvSpPr>
            <a:spLocks noGrp="1"/>
          </p:cNvSpPr>
          <p:nvPr>
            <p:ph type="sldNum" sz="quarter" idx="5"/>
          </p:nvPr>
        </p:nvSpPr>
        <p:spPr/>
        <p:txBody>
          <a:bodyPr/>
          <a:lstStyle/>
          <a:p>
            <a:fld id="{B4008EB6-D09E-4580-8CD6-DDB14511944F}" type="slidenum">
              <a:rPr lang="en-US" smtClean="0"/>
              <a:pPr/>
              <a:t>13</a:t>
            </a:fld>
            <a:endParaRPr lang="en-US"/>
          </a:p>
        </p:txBody>
      </p:sp>
    </p:spTree>
    <p:extLst>
      <p:ext uri="{BB962C8B-B14F-4D97-AF65-F5344CB8AC3E}">
        <p14:creationId xmlns:p14="http://schemas.microsoft.com/office/powerpoint/2010/main" val="2475693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F1903-DCFF-EA0C-E1F9-6CF0ACA0DB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0D44DF-1B7B-F86A-6CC1-177018459B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0F6A3B-4961-B04D-2DAF-A18BC0421ADB}"/>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5" name="Footer Placeholder 4">
            <a:extLst>
              <a:ext uri="{FF2B5EF4-FFF2-40B4-BE49-F238E27FC236}">
                <a16:creationId xmlns:a16="http://schemas.microsoft.com/office/drawing/2014/main" id="{92AB220F-2D20-34CA-4389-361690124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879107-D74F-87C9-69E4-7511C0EA1BC8}"/>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1129750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93A11-36E3-D313-D17D-0B46C5B8FB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F490BF-A2E0-8E42-1341-E34E61D797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BFE216-723E-659D-1BEB-AC19CCAFF99C}"/>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5" name="Footer Placeholder 4">
            <a:extLst>
              <a:ext uri="{FF2B5EF4-FFF2-40B4-BE49-F238E27FC236}">
                <a16:creationId xmlns:a16="http://schemas.microsoft.com/office/drawing/2014/main" id="{5EC9C53F-A8B9-B9BA-B78F-3C1D922371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4BDD3D-1E41-D530-1FFB-4B2EABF8FC7D}"/>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2058124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7B51E2-BB15-5CC5-2824-C3A2A0DE5B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B4DF76-6392-8C80-AB03-CC7B1FBB3E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71C68F-3480-A637-E8BC-0FE11410EA0F}"/>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5" name="Footer Placeholder 4">
            <a:extLst>
              <a:ext uri="{FF2B5EF4-FFF2-40B4-BE49-F238E27FC236}">
                <a16:creationId xmlns:a16="http://schemas.microsoft.com/office/drawing/2014/main" id="{55AE5F4D-AC7A-694E-DFBC-0A7C3528F9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3653CA-5DD7-EC25-6AF4-9522EFBEC0AC}"/>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2758249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ttom horizontal photo and title">
    <p:spTree>
      <p:nvGrpSpPr>
        <p:cNvPr id="1" name=""/>
        <p:cNvGrpSpPr/>
        <p:nvPr/>
      </p:nvGrpSpPr>
      <p:grpSpPr>
        <a:xfrm>
          <a:off x="0" y="0"/>
          <a:ext cx="0" cy="0"/>
          <a:chOff x="0" y="0"/>
          <a:chExt cx="0" cy="0"/>
        </a:xfrm>
      </p:grpSpPr>
      <p:sp>
        <p:nvSpPr>
          <p:cNvPr id="3" name="Picture Placeholder" descr="This photo is a 'placeholder' only. Drag or drop your photo here, or click and tap the center to insert a photo.">
            <a:extLst>
              <a:ext uri="{FF2B5EF4-FFF2-40B4-BE49-F238E27FC236}">
                <a16:creationId xmlns:a16="http://schemas.microsoft.com/office/drawing/2014/main" id="{F77AFD1A-5F7C-D140-CA9C-3DEEF4F70363}"/>
              </a:ext>
            </a:extLst>
          </p:cNvPr>
          <p:cNvSpPr>
            <a:spLocks noGrp="1"/>
          </p:cNvSpPr>
          <p:nvPr>
            <p:ph type="pic" sz="quarter" idx="12" hasCustomPrompt="1"/>
          </p:nvPr>
        </p:nvSpPr>
        <p:spPr bwMode="ltGray">
          <a:xfrm>
            <a:off x="0" y="2286000"/>
            <a:ext cx="12192000" cy="4572000"/>
          </a:xfrm>
          <a:blipFill dpi="0" rotWithShape="1">
            <a:blip r:embed="rId2">
              <a:extLst>
                <a:ext uri="{28A0092B-C50C-407E-A947-70E740481C1C}">
                  <a14:useLocalDpi xmlns:a14="http://schemas.microsoft.com/office/drawing/2010/main"/>
                </a:ext>
              </a:extLst>
            </a:blip>
            <a:srcRect/>
            <a:stretch>
              <a:fillRect/>
            </a:stretch>
          </a:blipFill>
        </p:spPr>
        <p:txBody>
          <a:bodyPr lIns="0" tIns="2560320" rIns="0" anchor="t" anchorCtr="0">
            <a:noAutofit/>
          </a:bodyPr>
          <a:lstStyle>
            <a:lvl1pPr marL="0" indent="0" algn="ctr">
              <a:lnSpc>
                <a:spcPts val="1150"/>
              </a:lnSpc>
              <a:buNone/>
              <a:defRPr sz="1100" b="0" i="0">
                <a:solidFill>
                  <a:schemeClr val="accent4"/>
                </a:solidFill>
                <a:latin typeface="Segoe UI" panose="020B0502040204020203" pitchFamily="34" charset="0"/>
                <a:cs typeface="Segoe UI" panose="020B0502040204020203" pitchFamily="34" charset="0"/>
              </a:defRPr>
            </a:lvl1pPr>
          </a:lstStyle>
          <a:p>
            <a:r>
              <a:rPr lang="en-US"/>
              <a:t>Drag &amp; drop your photo </a:t>
            </a:r>
            <a:br>
              <a:rPr lang="en-US"/>
            </a:br>
            <a:r>
              <a:rPr lang="en-US"/>
              <a:t>here or click or tap icon above </a:t>
            </a:r>
            <a:br>
              <a:rPr lang="en-US"/>
            </a:br>
            <a:r>
              <a:rPr lang="en-US"/>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927842"/>
            <a:ext cx="11018520" cy="430887"/>
          </a:xfrm>
        </p:spPr>
        <p:txBody>
          <a:bodyPr anchor="ctr"/>
          <a:lstStyle>
            <a:lvl1pPr algn="ctr">
              <a:defRPr sz="2800" b="1" i="0">
                <a:solidFill>
                  <a:schemeClr val="accent1"/>
                </a:solidFill>
                <a:latin typeface="Segoe UI Semibold" panose="020B0502040204020203" pitchFamily="34" charset="0"/>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2680664393"/>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D2830-AD19-777E-0E98-975A2ED42A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020227-7E45-C0C5-0A7B-7522FB7089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DC415B-D7B2-A4F5-4BF1-1D3C997B39B8}"/>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5" name="Footer Placeholder 4">
            <a:extLst>
              <a:ext uri="{FF2B5EF4-FFF2-40B4-BE49-F238E27FC236}">
                <a16:creationId xmlns:a16="http://schemas.microsoft.com/office/drawing/2014/main" id="{72476055-E685-6B3B-6E39-FCE416E6D8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7D7589-53BB-2AE1-09B9-2A60CBC45AE3}"/>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3143145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68C13-285A-F340-91C7-6A773689CC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28FB955-9CB3-6CF0-51F1-5B77125450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4BE740-1D5C-9889-5D8F-33FA8CCE5360}"/>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5" name="Footer Placeholder 4">
            <a:extLst>
              <a:ext uri="{FF2B5EF4-FFF2-40B4-BE49-F238E27FC236}">
                <a16:creationId xmlns:a16="http://schemas.microsoft.com/office/drawing/2014/main" id="{96A44556-B5EF-762B-7424-915BE00DC5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295FB7-3F58-49F3-F4AC-739551FAF851}"/>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3216973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EB126-2D91-B4CB-11AA-8B45ABC01F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336C86-7D83-B919-1096-915F3367BC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2960D3-E887-C98D-9946-8029F5F0A1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6D732F-BC20-0D18-048A-E757EFC7C138}"/>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6" name="Footer Placeholder 5">
            <a:extLst>
              <a:ext uri="{FF2B5EF4-FFF2-40B4-BE49-F238E27FC236}">
                <a16:creationId xmlns:a16="http://schemas.microsoft.com/office/drawing/2014/main" id="{3F38F8B8-811E-4DE2-19B3-6456A731C4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1A6A65-A051-D66B-6C82-9F886FE08353}"/>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2196554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D46CE-477D-BC15-1B9C-CF6DC0E546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DC1D6C-AD25-2E1B-AF28-55A3AE97D8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8F7649-450A-79A9-ACBA-48AAE989B2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33A5DF-8382-096B-13BA-C47B687E24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86691E-869C-886E-CF22-CDC2521E61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7666D4-318E-35DF-D469-814668B0C09C}"/>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8" name="Footer Placeholder 7">
            <a:extLst>
              <a:ext uri="{FF2B5EF4-FFF2-40B4-BE49-F238E27FC236}">
                <a16:creationId xmlns:a16="http://schemas.microsoft.com/office/drawing/2014/main" id="{36742EAD-AC1C-74BD-0BFC-2E83027B99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A55320-8EF2-C87D-AC51-E32586D21A19}"/>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315559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D6EEE-D19C-DE7D-5813-30CA7418189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99466-8F27-7311-1F3C-5F7A623C9AEF}"/>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4" name="Footer Placeholder 3">
            <a:extLst>
              <a:ext uri="{FF2B5EF4-FFF2-40B4-BE49-F238E27FC236}">
                <a16:creationId xmlns:a16="http://schemas.microsoft.com/office/drawing/2014/main" id="{4BC7EDC0-C425-5870-485D-AC1EFDCA26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7F1E58-1004-7575-C2FC-62A38347C917}"/>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2362138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7853F6-F199-9ADA-183E-03CFB438B9E7}"/>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3" name="Footer Placeholder 2">
            <a:extLst>
              <a:ext uri="{FF2B5EF4-FFF2-40B4-BE49-F238E27FC236}">
                <a16:creationId xmlns:a16="http://schemas.microsoft.com/office/drawing/2014/main" id="{923C4E46-50E1-3938-876E-1607E8CD88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FED1A7-6BF1-EF43-0B53-DDB9B1EC33CD}"/>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3070864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A3939-38A2-382F-3446-073E6D1F19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821E000-FC01-3F3C-0940-1B374141DC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CCEB74-B89F-CEAC-7B59-7C5E87EE4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76A40E-99A7-4713-C736-56FEED45C016}"/>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6" name="Footer Placeholder 5">
            <a:extLst>
              <a:ext uri="{FF2B5EF4-FFF2-40B4-BE49-F238E27FC236}">
                <a16:creationId xmlns:a16="http://schemas.microsoft.com/office/drawing/2014/main" id="{508EBB19-0125-B1D9-3136-668184C8BA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6C4643-469D-BA1D-1B8A-17FBAEDF45BA}"/>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847576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9F20F-2C91-39DA-A0CE-A3A1E8B859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4742D5-ECA3-07C1-4E4A-1587972050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9D55FB-9090-4C06-65DC-10D748958D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1A1A3-3042-CCDD-D2BE-10AA5FF17E39}"/>
              </a:ext>
            </a:extLst>
          </p:cNvPr>
          <p:cNvSpPr>
            <a:spLocks noGrp="1"/>
          </p:cNvSpPr>
          <p:nvPr>
            <p:ph type="dt" sz="half" idx="10"/>
          </p:nvPr>
        </p:nvSpPr>
        <p:spPr/>
        <p:txBody>
          <a:bodyPr/>
          <a:lstStyle/>
          <a:p>
            <a:fld id="{5C3F63CC-8ED9-F44E-A0F0-1515FDEC732E}" type="datetimeFigureOut">
              <a:rPr lang="en-US" smtClean="0"/>
              <a:t>7/8/2026</a:t>
            </a:fld>
            <a:endParaRPr lang="en-US"/>
          </a:p>
        </p:txBody>
      </p:sp>
      <p:sp>
        <p:nvSpPr>
          <p:cNvPr id="6" name="Footer Placeholder 5">
            <a:extLst>
              <a:ext uri="{FF2B5EF4-FFF2-40B4-BE49-F238E27FC236}">
                <a16:creationId xmlns:a16="http://schemas.microsoft.com/office/drawing/2014/main" id="{1036FBAE-8185-65A3-72C7-C05972B97D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423847-39ED-7C0A-2C99-FFE672F0B861}"/>
              </a:ext>
            </a:extLst>
          </p:cNvPr>
          <p:cNvSpPr>
            <a:spLocks noGrp="1"/>
          </p:cNvSpPr>
          <p:nvPr>
            <p:ph type="sldNum" sz="quarter" idx="12"/>
          </p:nvPr>
        </p:nvSpPr>
        <p:spPr/>
        <p:txBody>
          <a:bodyPr/>
          <a:lstStyle/>
          <a:p>
            <a:fld id="{57F08954-3A35-584B-8E87-6431A0B754D4}" type="slidenum">
              <a:rPr lang="en-US" smtClean="0"/>
              <a:t>‹#›</a:t>
            </a:fld>
            <a:endParaRPr lang="en-US"/>
          </a:p>
        </p:txBody>
      </p:sp>
    </p:spTree>
    <p:extLst>
      <p:ext uri="{BB962C8B-B14F-4D97-AF65-F5344CB8AC3E}">
        <p14:creationId xmlns:p14="http://schemas.microsoft.com/office/powerpoint/2010/main" val="2920024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F5AEFC-578C-AB5C-A33D-6E7CF566D0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627A12-AD1B-5B10-BB9E-6BC83323F7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90508-8D52-849C-D886-E6ADABED1C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3F63CC-8ED9-F44E-A0F0-1515FDEC732E}" type="datetimeFigureOut">
              <a:rPr lang="en-US" smtClean="0"/>
              <a:t>7/8/2026</a:t>
            </a:fld>
            <a:endParaRPr lang="en-US"/>
          </a:p>
        </p:txBody>
      </p:sp>
      <p:sp>
        <p:nvSpPr>
          <p:cNvPr id="5" name="Footer Placeholder 4">
            <a:extLst>
              <a:ext uri="{FF2B5EF4-FFF2-40B4-BE49-F238E27FC236}">
                <a16:creationId xmlns:a16="http://schemas.microsoft.com/office/drawing/2014/main" id="{0DCD3E68-861B-F68A-B849-873480D323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9EA2404-0E8B-822F-5F7D-FCF60C4FE3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F08954-3A35-584B-8E87-6431A0B754D4}" type="slidenum">
              <a:rPr lang="en-US" smtClean="0"/>
              <a:t>‹#›</a:t>
            </a:fld>
            <a:endParaRPr lang="en-US"/>
          </a:p>
        </p:txBody>
      </p:sp>
    </p:spTree>
    <p:extLst>
      <p:ext uri="{BB962C8B-B14F-4D97-AF65-F5344CB8AC3E}">
        <p14:creationId xmlns:p14="http://schemas.microsoft.com/office/powerpoint/2010/main" val="3767287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E1373D-7ECB-C273-56F4-68B36AB02CA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70699"/>
          </a:xfrm>
          <a:prstGeom prst="rect">
            <a:avLst/>
          </a:prstGeom>
        </p:spPr>
      </p:pic>
      <p:sp>
        <p:nvSpPr>
          <p:cNvPr id="2" name="Title 1">
            <a:extLst>
              <a:ext uri="{FF2B5EF4-FFF2-40B4-BE49-F238E27FC236}">
                <a16:creationId xmlns:a16="http://schemas.microsoft.com/office/drawing/2014/main" id="{B6AF792C-AE9A-6FFE-0F55-192B21B1154D}"/>
              </a:ext>
            </a:extLst>
          </p:cNvPr>
          <p:cNvSpPr>
            <a:spLocks noGrp="1"/>
          </p:cNvSpPr>
          <p:nvPr>
            <p:ph type="ctrTitle"/>
          </p:nvPr>
        </p:nvSpPr>
        <p:spPr>
          <a:xfrm>
            <a:off x="133676" y="1000363"/>
            <a:ext cx="6095999" cy="921630"/>
          </a:xfrm>
        </p:spPr>
        <p:txBody>
          <a:bodyPr>
            <a:noAutofit/>
          </a:bodyPr>
          <a:lstStyle/>
          <a:p>
            <a:pPr algn="l"/>
            <a:r>
              <a:rPr lang="en-US" sz="4600" b="1" dirty="0">
                <a:latin typeface="Segoe UI Semibold" panose="020B0702040204020203" pitchFamily="34" charset="0"/>
                <a:cs typeface="Segoe UI Semibold" panose="020B0702040204020203" pitchFamily="34" charset="0"/>
              </a:rPr>
              <a:t>Redesigned meeting controls</a:t>
            </a:r>
          </a:p>
        </p:txBody>
      </p:sp>
      <p:sp>
        <p:nvSpPr>
          <p:cNvPr id="3" name="Subtitle 2">
            <a:extLst>
              <a:ext uri="{FF2B5EF4-FFF2-40B4-BE49-F238E27FC236}">
                <a16:creationId xmlns:a16="http://schemas.microsoft.com/office/drawing/2014/main" id="{7E98A745-BFD6-C428-8FC4-20D29BE08986}"/>
              </a:ext>
            </a:extLst>
          </p:cNvPr>
          <p:cNvSpPr>
            <a:spLocks noGrp="1"/>
          </p:cNvSpPr>
          <p:nvPr>
            <p:ph type="subTitle" idx="1"/>
          </p:nvPr>
        </p:nvSpPr>
        <p:spPr>
          <a:xfrm>
            <a:off x="226041" y="2106809"/>
            <a:ext cx="6096000" cy="1631093"/>
          </a:xfrm>
        </p:spPr>
        <p:txBody>
          <a:bodyPr>
            <a:normAutofit/>
          </a:bodyPr>
          <a:lstStyle/>
          <a:p>
            <a:pPr algn="l"/>
            <a:r>
              <a:rPr lang="en-US" dirty="0"/>
              <a:t>Visual walkthrough guide</a:t>
            </a:r>
          </a:p>
        </p:txBody>
      </p:sp>
    </p:spTree>
    <p:extLst>
      <p:ext uri="{BB962C8B-B14F-4D97-AF65-F5344CB8AC3E}">
        <p14:creationId xmlns:p14="http://schemas.microsoft.com/office/powerpoint/2010/main" val="3056431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76F5-57C3-E980-C378-30F01D38A69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42E814C-E0BA-BB51-4102-573B046D4036}"/>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pic>
        <p:nvPicPr>
          <p:cNvPr id="2" name="Picture 1">
            <a:extLst>
              <a:ext uri="{FF2B5EF4-FFF2-40B4-BE49-F238E27FC236}">
                <a16:creationId xmlns:a16="http://schemas.microsoft.com/office/drawing/2014/main" id="{F45E7258-C7A0-3B53-B5E1-710C14568889}"/>
              </a:ext>
            </a:extLst>
          </p:cNvPr>
          <p:cNvPicPr>
            <a:picLocks noChangeAspect="1"/>
          </p:cNvPicPr>
          <p:nvPr/>
        </p:nvPicPr>
        <p:blipFill>
          <a:blip r:embed="rId4"/>
          <a:srcRect/>
          <a:stretch/>
        </p:blipFill>
        <p:spPr>
          <a:xfrm>
            <a:off x="4744633" y="1552668"/>
            <a:ext cx="7180567" cy="4111532"/>
          </a:xfrm>
          <a:prstGeom prst="rect">
            <a:avLst/>
          </a:prstGeom>
        </p:spPr>
      </p:pic>
      <p:sp>
        <p:nvSpPr>
          <p:cNvPr id="3" name="TextBox 2">
            <a:extLst>
              <a:ext uri="{FF2B5EF4-FFF2-40B4-BE49-F238E27FC236}">
                <a16:creationId xmlns:a16="http://schemas.microsoft.com/office/drawing/2014/main" id="{965D90A9-EA9C-3ED5-56D6-90524F8C5223}"/>
              </a:ext>
            </a:extLst>
          </p:cNvPr>
          <p:cNvSpPr txBox="1"/>
          <p:nvPr/>
        </p:nvSpPr>
        <p:spPr>
          <a:xfrm>
            <a:off x="641243" y="2208050"/>
            <a:ext cx="3625957" cy="2554545"/>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Access Copilot from the main controls</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Copilot</a:t>
            </a:r>
            <a:r>
              <a:rPr lang="en-US" sz="1600">
                <a:latin typeface="Segoe UI" panose="020B0502040204020203" pitchFamily="34" charset="0"/>
                <a:cs typeface="Segoe UI" panose="020B0502040204020203" pitchFamily="34" charset="0"/>
              </a:rPr>
              <a:t> is available directly from the main meeting controls area.</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Find more AI tools in More actions</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Facilitator and Interpreter </a:t>
            </a:r>
            <a:r>
              <a:rPr lang="en-US" sz="1600">
                <a:latin typeface="Segoe UI" panose="020B0502040204020203" pitchFamily="34" charset="0"/>
                <a:cs typeface="Segoe UI" panose="020B0502040204020203" pitchFamily="34" charset="0"/>
              </a:rPr>
              <a:t>are available in 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 alongside other meeting capabilities.</a:t>
            </a:r>
          </a:p>
        </p:txBody>
      </p:sp>
      <p:sp>
        <p:nvSpPr>
          <p:cNvPr id="5" name="Title 1">
            <a:extLst>
              <a:ext uri="{FF2B5EF4-FFF2-40B4-BE49-F238E27FC236}">
                <a16:creationId xmlns:a16="http://schemas.microsoft.com/office/drawing/2014/main" id="{69E645E5-3761-AAF2-DBE9-A77E1C9E7212}"/>
              </a:ext>
            </a:extLst>
          </p:cNvPr>
          <p:cNvSpPr txBox="1">
            <a:spLocks/>
          </p:cNvSpPr>
          <p:nvPr/>
        </p:nvSpPr>
        <p:spPr>
          <a:xfrm>
            <a:off x="641243" y="663651"/>
            <a:ext cx="666760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a:solidFill>
                  <a:srgbClr val="34258E"/>
                </a:solidFill>
                <a:latin typeface="Segoe UI Semibold"/>
                <a:cs typeface="Segoe UI Semilight" panose="020B0402040204020203" pitchFamily="34" charset="0"/>
              </a:rPr>
              <a:t>AI Tools are still easy to find</a:t>
            </a:r>
          </a:p>
        </p:txBody>
      </p:sp>
      <p:sp>
        <p:nvSpPr>
          <p:cNvPr id="6" name="Left Bracket 5">
            <a:extLst>
              <a:ext uri="{FF2B5EF4-FFF2-40B4-BE49-F238E27FC236}">
                <a16:creationId xmlns:a16="http://schemas.microsoft.com/office/drawing/2014/main" id="{4428819C-1714-3C61-3750-E998E345D28A}"/>
              </a:ext>
            </a:extLst>
          </p:cNvPr>
          <p:cNvSpPr/>
          <p:nvPr/>
        </p:nvSpPr>
        <p:spPr>
          <a:xfrm rot="5400000">
            <a:off x="9157408" y="1598492"/>
            <a:ext cx="45719" cy="308464"/>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7" name="Group 6">
            <a:extLst>
              <a:ext uri="{FF2B5EF4-FFF2-40B4-BE49-F238E27FC236}">
                <a16:creationId xmlns:a16="http://schemas.microsoft.com/office/drawing/2014/main" id="{AF908A1B-9379-D583-A188-379152CC32B6}"/>
              </a:ext>
            </a:extLst>
          </p:cNvPr>
          <p:cNvGrpSpPr/>
          <p:nvPr/>
        </p:nvGrpSpPr>
        <p:grpSpPr>
          <a:xfrm>
            <a:off x="9065432" y="1457695"/>
            <a:ext cx="261913" cy="200055"/>
            <a:chOff x="8724784" y="1293335"/>
            <a:chExt cx="261913" cy="200055"/>
          </a:xfrm>
        </p:grpSpPr>
        <p:sp>
          <p:nvSpPr>
            <p:cNvPr id="8" name="Oval 7">
              <a:extLst>
                <a:ext uri="{FF2B5EF4-FFF2-40B4-BE49-F238E27FC236}">
                  <a16:creationId xmlns:a16="http://schemas.microsoft.com/office/drawing/2014/main" id="{4244CC6C-2A9E-35FE-203F-4FB1AAD3381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C15997E-A0A4-30BD-8A5E-9D68C86FEC1C}"/>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10" name="Left Bracket 9">
            <a:extLst>
              <a:ext uri="{FF2B5EF4-FFF2-40B4-BE49-F238E27FC236}">
                <a16:creationId xmlns:a16="http://schemas.microsoft.com/office/drawing/2014/main" id="{7B99170D-8C94-587F-375C-7AA87A564617}"/>
              </a:ext>
            </a:extLst>
          </p:cNvPr>
          <p:cNvSpPr/>
          <p:nvPr/>
        </p:nvSpPr>
        <p:spPr>
          <a:xfrm rot="5400000">
            <a:off x="9814081" y="2140868"/>
            <a:ext cx="45719" cy="61913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1" name="Group 10">
            <a:extLst>
              <a:ext uri="{FF2B5EF4-FFF2-40B4-BE49-F238E27FC236}">
                <a16:creationId xmlns:a16="http://schemas.microsoft.com/office/drawing/2014/main" id="{3EACF255-0134-4FF6-82A6-E9D0498AE08E}"/>
              </a:ext>
            </a:extLst>
          </p:cNvPr>
          <p:cNvGrpSpPr/>
          <p:nvPr/>
        </p:nvGrpSpPr>
        <p:grpSpPr>
          <a:xfrm>
            <a:off x="9718683" y="2196597"/>
            <a:ext cx="261913" cy="200055"/>
            <a:chOff x="8724784" y="1293335"/>
            <a:chExt cx="261913" cy="200055"/>
          </a:xfrm>
        </p:grpSpPr>
        <p:sp>
          <p:nvSpPr>
            <p:cNvPr id="12" name="Oval 11">
              <a:extLst>
                <a:ext uri="{FF2B5EF4-FFF2-40B4-BE49-F238E27FC236}">
                  <a16:creationId xmlns:a16="http://schemas.microsoft.com/office/drawing/2014/main" id="{B9C5719F-5442-CACB-319E-37CF7475C5B7}"/>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11A0145-1B1B-6338-15F2-46BB07902FB1}"/>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grpSp>
        <p:nvGrpSpPr>
          <p:cNvPr id="14" name="Group 13">
            <a:extLst>
              <a:ext uri="{FF2B5EF4-FFF2-40B4-BE49-F238E27FC236}">
                <a16:creationId xmlns:a16="http://schemas.microsoft.com/office/drawing/2014/main" id="{0DB24740-46DA-0564-7109-197656266607}"/>
              </a:ext>
            </a:extLst>
          </p:cNvPr>
          <p:cNvGrpSpPr>
            <a:grpSpLocks noChangeAspect="1"/>
          </p:cNvGrpSpPr>
          <p:nvPr/>
        </p:nvGrpSpPr>
        <p:grpSpPr>
          <a:xfrm>
            <a:off x="359064" y="2242856"/>
            <a:ext cx="376622" cy="223642"/>
            <a:chOff x="8749821" y="1314938"/>
            <a:chExt cx="261913" cy="155527"/>
          </a:xfrm>
        </p:grpSpPr>
        <p:sp>
          <p:nvSpPr>
            <p:cNvPr id="15" name="Oval 14">
              <a:extLst>
                <a:ext uri="{FF2B5EF4-FFF2-40B4-BE49-F238E27FC236}">
                  <a16:creationId xmlns:a16="http://schemas.microsoft.com/office/drawing/2014/main" id="{ECB7D503-236C-E62B-7316-77ED4C579866}"/>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1A0C70D-1393-A4F9-A6FF-E065F7B0933F}"/>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17" name="Group 16">
            <a:extLst>
              <a:ext uri="{FF2B5EF4-FFF2-40B4-BE49-F238E27FC236}">
                <a16:creationId xmlns:a16="http://schemas.microsoft.com/office/drawing/2014/main" id="{36178F75-7E28-81AF-8FF1-CFD1F7912173}"/>
              </a:ext>
            </a:extLst>
          </p:cNvPr>
          <p:cNvGrpSpPr>
            <a:grpSpLocks noChangeAspect="1"/>
          </p:cNvGrpSpPr>
          <p:nvPr/>
        </p:nvGrpSpPr>
        <p:grpSpPr>
          <a:xfrm>
            <a:off x="341562" y="3723850"/>
            <a:ext cx="376622" cy="246221"/>
            <a:chOff x="8749821" y="1314938"/>
            <a:chExt cx="261913" cy="171229"/>
          </a:xfrm>
        </p:grpSpPr>
        <p:sp>
          <p:nvSpPr>
            <p:cNvPr id="18" name="Oval 17">
              <a:extLst>
                <a:ext uri="{FF2B5EF4-FFF2-40B4-BE49-F238E27FC236}">
                  <a16:creationId xmlns:a16="http://schemas.microsoft.com/office/drawing/2014/main" id="{B8E75718-2A5D-435C-9E18-5ABA7E0387A5}"/>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7D95836-F738-3848-DCF8-567368FD3468}"/>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spTree>
    <p:extLst>
      <p:ext uri="{BB962C8B-B14F-4D97-AF65-F5344CB8AC3E}">
        <p14:creationId xmlns:p14="http://schemas.microsoft.com/office/powerpoint/2010/main" val="6766817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D077B-78D4-B98C-D5A1-5230A1F59E5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C95BEAB-8A14-2CE5-9CB5-129F3106F6DF}"/>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pic>
        <p:nvPicPr>
          <p:cNvPr id="2" name="Picture 1">
            <a:extLst>
              <a:ext uri="{FF2B5EF4-FFF2-40B4-BE49-F238E27FC236}">
                <a16:creationId xmlns:a16="http://schemas.microsoft.com/office/drawing/2014/main" id="{EB6DAEE6-4CBA-2B9E-8DDD-56C74F6E8A88}"/>
              </a:ext>
            </a:extLst>
          </p:cNvPr>
          <p:cNvPicPr>
            <a:picLocks noChangeAspect="1"/>
          </p:cNvPicPr>
          <p:nvPr/>
        </p:nvPicPr>
        <p:blipFill>
          <a:blip r:embed="rId4"/>
          <a:srcRect l="48577"/>
          <a:stretch>
            <a:fillRect/>
          </a:stretch>
        </p:blipFill>
        <p:spPr>
          <a:xfrm>
            <a:off x="5736458" y="1525265"/>
            <a:ext cx="4130648" cy="4599431"/>
          </a:xfrm>
          <a:prstGeom prst="rect">
            <a:avLst/>
          </a:prstGeom>
        </p:spPr>
      </p:pic>
      <p:sp>
        <p:nvSpPr>
          <p:cNvPr id="3" name="TextBox 2">
            <a:extLst>
              <a:ext uri="{FF2B5EF4-FFF2-40B4-BE49-F238E27FC236}">
                <a16:creationId xmlns:a16="http://schemas.microsoft.com/office/drawing/2014/main" id="{BB2BCCEC-BA07-1274-4B4E-8A03F4749197}"/>
              </a:ext>
            </a:extLst>
          </p:cNvPr>
          <p:cNvSpPr txBox="1"/>
          <p:nvPr/>
        </p:nvSpPr>
        <p:spPr>
          <a:xfrm>
            <a:off x="583092" y="3068184"/>
            <a:ext cx="3688620" cy="1323439"/>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Find join details in one place</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Meeting info, Call me, and Call health</a:t>
            </a:r>
            <a:r>
              <a:rPr lang="en-US" sz="1600" b="1">
                <a:solidFill>
                  <a:srgbClr val="34258E"/>
                </a:solidFill>
                <a:latin typeface="Segoe UI" panose="020B0502040204020203" pitchFamily="34" charset="0"/>
                <a:cs typeface="Segoe UI" panose="020B0502040204020203" pitchFamily="34" charset="0"/>
              </a:rPr>
              <a:t> </a:t>
            </a:r>
            <a:r>
              <a:rPr lang="en-US" sz="1600">
                <a:latin typeface="Segoe UI" panose="020B0502040204020203" pitchFamily="34" charset="0"/>
                <a:cs typeface="Segoe UI" panose="020B0502040204020203" pitchFamily="34" charset="0"/>
              </a:rPr>
              <a:t>are now grouped under Join info in 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a:t>
            </a:r>
          </a:p>
          <a:p>
            <a:endParaRPr lang="en-US" sz="1600">
              <a:latin typeface="Segoe UI" panose="020B0502040204020203" pitchFamily="34" charset="0"/>
              <a:cs typeface="Segoe UI" panose="020B0502040204020203" pitchFamily="34" charset="0"/>
            </a:endParaRPr>
          </a:p>
        </p:txBody>
      </p:sp>
      <p:sp>
        <p:nvSpPr>
          <p:cNvPr id="5" name="Title 1">
            <a:extLst>
              <a:ext uri="{FF2B5EF4-FFF2-40B4-BE49-F238E27FC236}">
                <a16:creationId xmlns:a16="http://schemas.microsoft.com/office/drawing/2014/main" id="{49630808-C350-F997-8C26-ACA1A43F2F16}"/>
              </a:ext>
            </a:extLst>
          </p:cNvPr>
          <p:cNvSpPr txBox="1">
            <a:spLocks/>
          </p:cNvSpPr>
          <p:nvPr/>
        </p:nvSpPr>
        <p:spPr>
          <a:xfrm>
            <a:off x="666242" y="648592"/>
            <a:ext cx="578535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Meeting info is now in Join Info</a:t>
            </a:r>
            <a:endParaRPr sz="2800" b="1">
              <a:solidFill>
                <a:srgbClr val="34258E"/>
              </a:solidFill>
              <a:latin typeface="Segoe UI Semibold"/>
              <a:cs typeface="Segoe UI Semilight" panose="020B0402040204020203" pitchFamily="34" charset="0"/>
            </a:endParaRPr>
          </a:p>
        </p:txBody>
      </p:sp>
      <p:sp>
        <p:nvSpPr>
          <p:cNvPr id="6" name="Left Bracket 5">
            <a:extLst>
              <a:ext uri="{FF2B5EF4-FFF2-40B4-BE49-F238E27FC236}">
                <a16:creationId xmlns:a16="http://schemas.microsoft.com/office/drawing/2014/main" id="{5ACCC3D0-B1E6-2C21-396D-36BD6B015628}"/>
              </a:ext>
            </a:extLst>
          </p:cNvPr>
          <p:cNvSpPr/>
          <p:nvPr/>
        </p:nvSpPr>
        <p:spPr>
          <a:xfrm>
            <a:off x="5595959" y="4014437"/>
            <a:ext cx="65681" cy="659163"/>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7" name="Group 6">
            <a:extLst>
              <a:ext uri="{FF2B5EF4-FFF2-40B4-BE49-F238E27FC236}">
                <a16:creationId xmlns:a16="http://schemas.microsoft.com/office/drawing/2014/main" id="{CCCECE98-83B9-1420-1E36-71B911154761}"/>
              </a:ext>
            </a:extLst>
          </p:cNvPr>
          <p:cNvGrpSpPr/>
          <p:nvPr/>
        </p:nvGrpSpPr>
        <p:grpSpPr>
          <a:xfrm>
            <a:off x="5366886" y="4214493"/>
            <a:ext cx="261913" cy="200055"/>
            <a:chOff x="8724784" y="1293335"/>
            <a:chExt cx="261913" cy="200055"/>
          </a:xfrm>
        </p:grpSpPr>
        <p:sp>
          <p:nvSpPr>
            <p:cNvPr id="8" name="Oval 7">
              <a:extLst>
                <a:ext uri="{FF2B5EF4-FFF2-40B4-BE49-F238E27FC236}">
                  <a16:creationId xmlns:a16="http://schemas.microsoft.com/office/drawing/2014/main" id="{99B71992-BE73-5DD5-C98A-152C8E02B55E}"/>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6C5724E-33EA-5F69-4F80-51F656C57B37}"/>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grpSp>
        <p:nvGrpSpPr>
          <p:cNvPr id="10" name="Group 9">
            <a:extLst>
              <a:ext uri="{FF2B5EF4-FFF2-40B4-BE49-F238E27FC236}">
                <a16:creationId xmlns:a16="http://schemas.microsoft.com/office/drawing/2014/main" id="{48F9CC92-50C7-667E-C04B-9258F0F6CCE0}"/>
              </a:ext>
            </a:extLst>
          </p:cNvPr>
          <p:cNvGrpSpPr>
            <a:grpSpLocks noChangeAspect="1"/>
          </p:cNvGrpSpPr>
          <p:nvPr/>
        </p:nvGrpSpPr>
        <p:grpSpPr>
          <a:xfrm>
            <a:off x="338582" y="3129738"/>
            <a:ext cx="376622" cy="223642"/>
            <a:chOff x="8749821" y="1314938"/>
            <a:chExt cx="261913" cy="155527"/>
          </a:xfrm>
        </p:grpSpPr>
        <p:sp>
          <p:nvSpPr>
            <p:cNvPr id="11" name="Oval 10">
              <a:extLst>
                <a:ext uri="{FF2B5EF4-FFF2-40B4-BE49-F238E27FC236}">
                  <a16:creationId xmlns:a16="http://schemas.microsoft.com/office/drawing/2014/main" id="{3231A53D-AC3F-42A2-C5BC-F01C48069AA3}"/>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8C33A4F-5B2B-A4B6-D0DF-ED6493E38C70}"/>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spTree>
    <p:extLst>
      <p:ext uri="{BB962C8B-B14F-4D97-AF65-F5344CB8AC3E}">
        <p14:creationId xmlns:p14="http://schemas.microsoft.com/office/powerpoint/2010/main" val="40582955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42927-9A34-D7F3-DF5E-DB524E443E4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C00D1BA-8E57-577C-E651-714EE672E031}"/>
              </a:ext>
              <a:ext uri="{C183D7F6-B498-43B3-948B-1728B52AA6E4}">
                <adec:decorative xmlns:adec="http://schemas.microsoft.com/office/drawing/2017/decorative" val="1"/>
              </a:ext>
            </a:extLst>
          </p:cNvPr>
          <p:cNvPicPr>
            <a:picLocks noChangeAspect="1"/>
          </p:cNvPicPr>
          <p:nvPr/>
        </p:nvPicPr>
        <p:blipFill>
          <a:blip r:embed="rId5"/>
          <a:srcRect l="-1" r="41566" b="41589"/>
          <a:stretch>
            <a:fillRect/>
          </a:stretch>
        </p:blipFill>
        <p:spPr>
          <a:xfrm>
            <a:off x="-1" y="0"/>
            <a:ext cx="12192001" cy="6858000"/>
          </a:xfrm>
          <a:prstGeom prst="rect">
            <a:avLst/>
          </a:prstGeom>
        </p:spPr>
      </p:pic>
      <p:sp>
        <p:nvSpPr>
          <p:cNvPr id="3" name="TextBox 2">
            <a:extLst>
              <a:ext uri="{FF2B5EF4-FFF2-40B4-BE49-F238E27FC236}">
                <a16:creationId xmlns:a16="http://schemas.microsoft.com/office/drawing/2014/main" id="{887C9CF1-767E-D870-B1EB-BE85F912D3FB}"/>
              </a:ext>
            </a:extLst>
          </p:cNvPr>
          <p:cNvSpPr txBox="1"/>
          <p:nvPr/>
        </p:nvSpPr>
        <p:spPr>
          <a:xfrm>
            <a:off x="618874" y="1615434"/>
            <a:ext cx="3661026" cy="4031873"/>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Pin tools for quick access</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Drag controls from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to the main meeting controls area to access them quickly.</a:t>
            </a: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Rearrange your tools</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Drag controls into the order that works best for you. Core meeting controls, like mic, camera, and share, stay fixed.</a:t>
            </a: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Reset anytime</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To remove a pinned control, drag it back to </a:t>
            </a:r>
            <a:r>
              <a:rPr lang="en-US" sz="1600">
                <a:solidFill>
                  <a:srgbClr val="34258E"/>
                </a:solidFill>
                <a:latin typeface="Segoe UI" panose="020B0502040204020203" pitchFamily="34" charset="0"/>
                <a:cs typeface="Segoe UI" panose="020B0502040204020203" pitchFamily="34" charset="0"/>
              </a:rPr>
              <a:t>More actions</a:t>
            </a:r>
            <a:r>
              <a:rPr lang="en-US" sz="1600">
                <a:latin typeface="Segoe UI" panose="020B0502040204020203" pitchFamily="34" charset="0"/>
                <a:cs typeface="Segoe UI" panose="020B0502040204020203" pitchFamily="34" charset="0"/>
              </a:rPr>
              <a:t>. You can also right-click to </a:t>
            </a:r>
            <a:r>
              <a:rPr lang="en-US" sz="1600">
                <a:solidFill>
                  <a:srgbClr val="34258E"/>
                </a:solidFill>
                <a:latin typeface="Segoe UI" panose="020B0502040204020203" pitchFamily="34" charset="0"/>
                <a:cs typeface="Segoe UI" panose="020B0502040204020203" pitchFamily="34" charset="0"/>
              </a:rPr>
              <a:t>reset meeting controls </a:t>
            </a:r>
            <a:r>
              <a:rPr lang="en-US" sz="1600">
                <a:latin typeface="Segoe UI" panose="020B0502040204020203" pitchFamily="34" charset="0"/>
                <a:cs typeface="Segoe UI" panose="020B0502040204020203" pitchFamily="34" charset="0"/>
              </a:rPr>
              <a:t>to the default layout.</a:t>
            </a:r>
          </a:p>
        </p:txBody>
      </p:sp>
      <p:sp>
        <p:nvSpPr>
          <p:cNvPr id="5" name="Title 1">
            <a:extLst>
              <a:ext uri="{FF2B5EF4-FFF2-40B4-BE49-F238E27FC236}">
                <a16:creationId xmlns:a16="http://schemas.microsoft.com/office/drawing/2014/main" id="{23D21B17-BC52-5756-E031-FD04E85CD6A4}"/>
              </a:ext>
            </a:extLst>
          </p:cNvPr>
          <p:cNvSpPr txBox="1">
            <a:spLocks/>
          </p:cNvSpPr>
          <p:nvPr/>
        </p:nvSpPr>
        <p:spPr>
          <a:xfrm>
            <a:off x="651114" y="638987"/>
            <a:ext cx="963002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a:solidFill>
                  <a:srgbClr val="34258E"/>
                </a:solidFill>
                <a:latin typeface="Segoe UI Semibold"/>
                <a:cs typeface="Segoe UI Semilight" panose="020B0402040204020203" pitchFamily="34" charset="0"/>
              </a:rPr>
              <a:t>Customize your meeting controls with drag &amp; drop</a:t>
            </a:r>
          </a:p>
        </p:txBody>
      </p:sp>
      <p:pic>
        <p:nvPicPr>
          <p:cNvPr id="6" name="Picture 5" descr="The image displays a computer screen with a user interface featuring a 'Meeting Controls' button, a 'Record' button, and various other options.&#10;&#10;AI-generated content may be incorrect.">
            <a:extLst>
              <a:ext uri="{FF2B5EF4-FFF2-40B4-BE49-F238E27FC236}">
                <a16:creationId xmlns:a16="http://schemas.microsoft.com/office/drawing/2014/main" id="{67D59088-09EA-26D8-1518-08C65C3455A1}"/>
              </a:ext>
            </a:extLst>
          </p:cNvPr>
          <p:cNvPicPr>
            <a:picLocks noChangeAspect="1"/>
          </p:cNvPicPr>
          <p:nvPr/>
        </p:nvPicPr>
        <p:blipFill>
          <a:blip r:embed="rId6"/>
          <a:stretch>
            <a:fillRect/>
          </a:stretch>
        </p:blipFill>
        <p:spPr>
          <a:xfrm>
            <a:off x="4824560" y="5049487"/>
            <a:ext cx="7137474" cy="1192614"/>
          </a:xfrm>
          <a:prstGeom prst="rect">
            <a:avLst/>
          </a:prstGeom>
        </p:spPr>
      </p:pic>
      <p:sp>
        <p:nvSpPr>
          <p:cNvPr id="7" name="Left Bracket 6">
            <a:extLst>
              <a:ext uri="{FF2B5EF4-FFF2-40B4-BE49-F238E27FC236}">
                <a16:creationId xmlns:a16="http://schemas.microsoft.com/office/drawing/2014/main" id="{C5D22F4A-BD85-7715-E28B-CFFA5CEAD404}"/>
              </a:ext>
            </a:extLst>
          </p:cNvPr>
          <p:cNvSpPr/>
          <p:nvPr/>
        </p:nvSpPr>
        <p:spPr>
          <a:xfrm rot="5400000">
            <a:off x="8076564" y="-1579556"/>
            <a:ext cx="45719" cy="5949949"/>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8" name="Group 7">
            <a:extLst>
              <a:ext uri="{FF2B5EF4-FFF2-40B4-BE49-F238E27FC236}">
                <a16:creationId xmlns:a16="http://schemas.microsoft.com/office/drawing/2014/main" id="{713F54F0-7E74-05EE-40E5-AFA14DDC61BC}"/>
              </a:ext>
            </a:extLst>
          </p:cNvPr>
          <p:cNvGrpSpPr/>
          <p:nvPr/>
        </p:nvGrpSpPr>
        <p:grpSpPr>
          <a:xfrm>
            <a:off x="8131384" y="1142488"/>
            <a:ext cx="261913" cy="200055"/>
            <a:chOff x="8724784" y="1293335"/>
            <a:chExt cx="261913" cy="200055"/>
          </a:xfrm>
        </p:grpSpPr>
        <p:sp>
          <p:nvSpPr>
            <p:cNvPr id="9" name="Oval 8">
              <a:extLst>
                <a:ext uri="{FF2B5EF4-FFF2-40B4-BE49-F238E27FC236}">
                  <a16:creationId xmlns:a16="http://schemas.microsoft.com/office/drawing/2014/main" id="{4D4B2603-F6FC-224E-C2ED-4E98F032170D}"/>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B2AA207-EC64-8EC7-EADB-0C103ED237F3}"/>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grpSp>
        <p:nvGrpSpPr>
          <p:cNvPr id="11" name="Group 10">
            <a:extLst>
              <a:ext uri="{FF2B5EF4-FFF2-40B4-BE49-F238E27FC236}">
                <a16:creationId xmlns:a16="http://schemas.microsoft.com/office/drawing/2014/main" id="{A69C62AC-B4E5-092E-2816-C674FF83D43C}"/>
              </a:ext>
            </a:extLst>
          </p:cNvPr>
          <p:cNvGrpSpPr/>
          <p:nvPr/>
        </p:nvGrpSpPr>
        <p:grpSpPr>
          <a:xfrm>
            <a:off x="8436392" y="1142488"/>
            <a:ext cx="261913" cy="200055"/>
            <a:chOff x="8724784" y="1293335"/>
            <a:chExt cx="261913" cy="200055"/>
          </a:xfrm>
        </p:grpSpPr>
        <p:sp>
          <p:nvSpPr>
            <p:cNvPr id="12" name="Oval 11">
              <a:extLst>
                <a:ext uri="{FF2B5EF4-FFF2-40B4-BE49-F238E27FC236}">
                  <a16:creationId xmlns:a16="http://schemas.microsoft.com/office/drawing/2014/main" id="{71DD9C63-DF28-D32B-5E97-B9D3AF4BA8DB}"/>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E5B2B7B0-558C-0BE1-C703-20A6320BDCDD}"/>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sp>
        <p:nvSpPr>
          <p:cNvPr id="14" name="Left Bracket 13">
            <a:extLst>
              <a:ext uri="{FF2B5EF4-FFF2-40B4-BE49-F238E27FC236}">
                <a16:creationId xmlns:a16="http://schemas.microsoft.com/office/drawing/2014/main" id="{E8B4935D-8988-FC0E-1800-732AA0DFE1E6}"/>
              </a:ext>
            </a:extLst>
          </p:cNvPr>
          <p:cNvSpPr/>
          <p:nvPr/>
        </p:nvSpPr>
        <p:spPr>
          <a:xfrm rot="5400000">
            <a:off x="9275970" y="4116970"/>
            <a:ext cx="69850" cy="1749007"/>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5" name="Group 14">
            <a:extLst>
              <a:ext uri="{FF2B5EF4-FFF2-40B4-BE49-F238E27FC236}">
                <a16:creationId xmlns:a16="http://schemas.microsoft.com/office/drawing/2014/main" id="{3274BADF-466B-0078-0EEA-20E83F91F35D}"/>
              </a:ext>
            </a:extLst>
          </p:cNvPr>
          <p:cNvGrpSpPr/>
          <p:nvPr/>
        </p:nvGrpSpPr>
        <p:grpSpPr>
          <a:xfrm>
            <a:off x="9180231" y="4746969"/>
            <a:ext cx="261913" cy="200055"/>
            <a:chOff x="8724784" y="1293335"/>
            <a:chExt cx="261913" cy="200055"/>
          </a:xfrm>
        </p:grpSpPr>
        <p:sp>
          <p:nvSpPr>
            <p:cNvPr id="16" name="Oval 15">
              <a:extLst>
                <a:ext uri="{FF2B5EF4-FFF2-40B4-BE49-F238E27FC236}">
                  <a16:creationId xmlns:a16="http://schemas.microsoft.com/office/drawing/2014/main" id="{15B432AA-142A-9E94-BDA7-BB2657519DCC}"/>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A39521B-614F-1C83-93CB-3B3AF365042D}"/>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3</a:t>
              </a:r>
            </a:p>
          </p:txBody>
        </p:sp>
      </p:grpSp>
      <p:grpSp>
        <p:nvGrpSpPr>
          <p:cNvPr id="18" name="Group 17">
            <a:extLst>
              <a:ext uri="{FF2B5EF4-FFF2-40B4-BE49-F238E27FC236}">
                <a16:creationId xmlns:a16="http://schemas.microsoft.com/office/drawing/2014/main" id="{E53ADC0F-7E7C-CEFF-D3B7-6E306C2D134C}"/>
              </a:ext>
            </a:extLst>
          </p:cNvPr>
          <p:cNvGrpSpPr>
            <a:grpSpLocks noChangeAspect="1"/>
          </p:cNvGrpSpPr>
          <p:nvPr/>
        </p:nvGrpSpPr>
        <p:grpSpPr>
          <a:xfrm>
            <a:off x="358524" y="1660099"/>
            <a:ext cx="376622" cy="223642"/>
            <a:chOff x="8749821" y="1314938"/>
            <a:chExt cx="261913" cy="155527"/>
          </a:xfrm>
        </p:grpSpPr>
        <p:sp>
          <p:nvSpPr>
            <p:cNvPr id="19" name="Oval 18">
              <a:extLst>
                <a:ext uri="{FF2B5EF4-FFF2-40B4-BE49-F238E27FC236}">
                  <a16:creationId xmlns:a16="http://schemas.microsoft.com/office/drawing/2014/main" id="{8B6F052D-4401-5961-2310-B319A56AE4E6}"/>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CA7A9AB3-89CC-8CCF-3DF1-23D033703971}"/>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21" name="Group 20">
            <a:extLst>
              <a:ext uri="{FF2B5EF4-FFF2-40B4-BE49-F238E27FC236}">
                <a16:creationId xmlns:a16="http://schemas.microsoft.com/office/drawing/2014/main" id="{774D42D5-5D2A-E6F8-B7B7-2036F52B2BD4}"/>
              </a:ext>
            </a:extLst>
          </p:cNvPr>
          <p:cNvGrpSpPr>
            <a:grpSpLocks noChangeAspect="1"/>
          </p:cNvGrpSpPr>
          <p:nvPr/>
        </p:nvGrpSpPr>
        <p:grpSpPr>
          <a:xfrm>
            <a:off x="371224" y="2891036"/>
            <a:ext cx="376622" cy="246221"/>
            <a:chOff x="8749821" y="1314938"/>
            <a:chExt cx="261913" cy="171229"/>
          </a:xfrm>
        </p:grpSpPr>
        <p:sp>
          <p:nvSpPr>
            <p:cNvPr id="22" name="Oval 21">
              <a:extLst>
                <a:ext uri="{FF2B5EF4-FFF2-40B4-BE49-F238E27FC236}">
                  <a16:creationId xmlns:a16="http://schemas.microsoft.com/office/drawing/2014/main" id="{E7F4455D-089D-BE89-968F-F84DA873C57E}"/>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6FA07CE4-53EC-C4C2-9CB4-A363ABDDA4FC}"/>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grpSp>
        <p:nvGrpSpPr>
          <p:cNvPr id="24" name="Group 23">
            <a:extLst>
              <a:ext uri="{FF2B5EF4-FFF2-40B4-BE49-F238E27FC236}">
                <a16:creationId xmlns:a16="http://schemas.microsoft.com/office/drawing/2014/main" id="{DBD5F5AA-1123-5996-8D24-E7C4949FF504}"/>
              </a:ext>
            </a:extLst>
          </p:cNvPr>
          <p:cNvGrpSpPr>
            <a:grpSpLocks noChangeAspect="1"/>
          </p:cNvGrpSpPr>
          <p:nvPr/>
        </p:nvGrpSpPr>
        <p:grpSpPr>
          <a:xfrm>
            <a:off x="358524" y="4324311"/>
            <a:ext cx="376622" cy="246221"/>
            <a:chOff x="8749821" y="1314938"/>
            <a:chExt cx="261913" cy="171229"/>
          </a:xfrm>
        </p:grpSpPr>
        <p:sp>
          <p:nvSpPr>
            <p:cNvPr id="25" name="Oval 24">
              <a:extLst>
                <a:ext uri="{FF2B5EF4-FFF2-40B4-BE49-F238E27FC236}">
                  <a16:creationId xmlns:a16="http://schemas.microsoft.com/office/drawing/2014/main" id="{117E6B1B-9308-3E37-673C-BD6254A6FA76}"/>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F2A6408B-641E-3997-9B3B-81654863E8D2}"/>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3</a:t>
              </a:r>
            </a:p>
          </p:txBody>
        </p:sp>
      </p:grpSp>
      <p:pic>
        <p:nvPicPr>
          <p:cNvPr id="27" name="Ubar Grabbing Light Mode 1200X630 OPTIMIZED">
            <a:hlinkClick r:id="" action="ppaction://media"/>
            <a:extLst>
              <a:ext uri="{FF2B5EF4-FFF2-40B4-BE49-F238E27FC236}">
                <a16:creationId xmlns:a16="http://schemas.microsoft.com/office/drawing/2014/main" id="{02B17B79-64A1-6AEA-91E1-8CE52B1979E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124449" y="1531635"/>
            <a:ext cx="6014601" cy="3157666"/>
          </a:xfrm>
          <a:prstGeom prst="roundRect">
            <a:avLst/>
          </a:prstGeom>
        </p:spPr>
      </p:pic>
    </p:spTree>
    <p:extLst>
      <p:ext uri="{BB962C8B-B14F-4D97-AF65-F5344CB8AC3E}">
        <p14:creationId xmlns:p14="http://schemas.microsoft.com/office/powerpoint/2010/main" val="23174294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40"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7"/>
                </p:tgtEl>
              </p:cMediaNode>
            </p:video>
            <p:seq concurrent="1" nextAc="seek">
              <p:cTn id="8" restart="whenNotActive" fill="hold" evtFilter="cancelBubble" nodeType="interactiveSeq">
                <p:stCondLst>
                  <p:cond evt="onClick" delay="0">
                    <p:tgtEl>
                      <p:spTgt spid="2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7"/>
                                        </p:tgtEl>
                                      </p:cBhvr>
                                    </p:cmd>
                                  </p:childTnLst>
                                </p:cTn>
                              </p:par>
                            </p:childTnLst>
                          </p:cTn>
                        </p:par>
                      </p:childTnLst>
                    </p:cTn>
                  </p:par>
                </p:childTnLst>
              </p:cTn>
              <p:nextCondLst>
                <p:cond evt="onClick" delay="0">
                  <p:tgtEl>
                    <p:spTgt spid="2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627B-97A9-EAB0-EA42-CA40C8FFFF7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A32B58B-2A4B-281C-5013-E8A5CFAE9D03}"/>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pic>
        <p:nvPicPr>
          <p:cNvPr id="2" name="Picture 1">
            <a:extLst>
              <a:ext uri="{FF2B5EF4-FFF2-40B4-BE49-F238E27FC236}">
                <a16:creationId xmlns:a16="http://schemas.microsoft.com/office/drawing/2014/main" id="{B3A32E22-D011-4A34-7E6D-CC8808A2BBE1}"/>
              </a:ext>
            </a:extLst>
          </p:cNvPr>
          <p:cNvPicPr>
            <a:picLocks noChangeAspect="1"/>
          </p:cNvPicPr>
          <p:nvPr/>
        </p:nvPicPr>
        <p:blipFill>
          <a:blip r:embed="rId4"/>
          <a:srcRect/>
          <a:stretch/>
        </p:blipFill>
        <p:spPr>
          <a:xfrm>
            <a:off x="4708777" y="1574648"/>
            <a:ext cx="7280023" cy="4168479"/>
          </a:xfrm>
          <a:prstGeom prst="rect">
            <a:avLst/>
          </a:prstGeom>
        </p:spPr>
      </p:pic>
      <p:sp>
        <p:nvSpPr>
          <p:cNvPr id="3" name="TextBox 2">
            <a:extLst>
              <a:ext uri="{FF2B5EF4-FFF2-40B4-BE49-F238E27FC236}">
                <a16:creationId xmlns:a16="http://schemas.microsoft.com/office/drawing/2014/main" id="{665A92D5-B6A1-E5AB-1029-B1D0279AF91E}"/>
              </a:ext>
            </a:extLst>
          </p:cNvPr>
          <p:cNvSpPr txBox="1"/>
          <p:nvPr/>
        </p:nvSpPr>
        <p:spPr>
          <a:xfrm>
            <a:off x="565835" y="1971772"/>
            <a:ext cx="3742396" cy="2862322"/>
          </a:xfrm>
          <a:prstGeom prst="rect">
            <a:avLst/>
          </a:prstGeom>
          <a:noFill/>
        </p:spPr>
        <p:txBody>
          <a:bodyPr wrap="square" lIns="91440" tIns="45720" rIns="91440" bIns="45720" rtlCol="0" anchor="t">
            <a:spAutoFit/>
          </a:bodyPr>
          <a:lstStyle/>
          <a:p>
            <a:r>
              <a:rPr lang="en-US"/>
              <a:t>When you open certain meeting tools, like </a:t>
            </a:r>
            <a:r>
              <a:rPr lang="en-US">
                <a:solidFill>
                  <a:srgbClr val="34258E"/>
                </a:solidFill>
              </a:rPr>
              <a:t>Notes, captions, timer, RTT, Whiteboard, or rooms</a:t>
            </a:r>
            <a:r>
              <a:rPr lang="en-US"/>
              <a:t>, they appear in the main controls for that meeting so you can quickly return to their open panels without searching through </a:t>
            </a:r>
            <a:r>
              <a:rPr lang="en-US">
                <a:solidFill>
                  <a:srgbClr val="34258E"/>
                </a:solidFill>
              </a:rPr>
              <a:t>More actions</a:t>
            </a:r>
            <a:r>
              <a:rPr lang="en-US"/>
              <a:t>. They’re temporary and only show while open, keeping controls focused on what you’re using now.</a:t>
            </a:r>
          </a:p>
        </p:txBody>
      </p:sp>
      <p:sp>
        <p:nvSpPr>
          <p:cNvPr id="5" name="Title 1">
            <a:extLst>
              <a:ext uri="{FF2B5EF4-FFF2-40B4-BE49-F238E27FC236}">
                <a16:creationId xmlns:a16="http://schemas.microsoft.com/office/drawing/2014/main" id="{4CF90E57-3646-898C-28F5-F28C80AEB446}"/>
              </a:ext>
            </a:extLst>
          </p:cNvPr>
          <p:cNvSpPr txBox="1">
            <a:spLocks/>
          </p:cNvSpPr>
          <p:nvPr/>
        </p:nvSpPr>
        <p:spPr>
          <a:xfrm>
            <a:off x="625226" y="682036"/>
            <a:ext cx="8099674"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Get back to open panels faster</a:t>
            </a:r>
            <a:endParaRPr sz="2800" b="1">
              <a:solidFill>
                <a:srgbClr val="34258E"/>
              </a:solidFill>
              <a:latin typeface="Segoe UI Semibold"/>
              <a:cs typeface="Segoe UI Semilight" panose="020B0402040204020203" pitchFamily="34" charset="0"/>
            </a:endParaRPr>
          </a:p>
        </p:txBody>
      </p:sp>
      <p:grpSp>
        <p:nvGrpSpPr>
          <p:cNvPr id="6" name="Group 5">
            <a:extLst>
              <a:ext uri="{FF2B5EF4-FFF2-40B4-BE49-F238E27FC236}">
                <a16:creationId xmlns:a16="http://schemas.microsoft.com/office/drawing/2014/main" id="{E0280681-8352-AD23-164A-64A7E6D83D61}"/>
              </a:ext>
            </a:extLst>
          </p:cNvPr>
          <p:cNvGrpSpPr/>
          <p:nvPr/>
        </p:nvGrpSpPr>
        <p:grpSpPr>
          <a:xfrm>
            <a:off x="10410763" y="1205562"/>
            <a:ext cx="261913" cy="200055"/>
            <a:chOff x="8724784" y="1293335"/>
            <a:chExt cx="261913" cy="200055"/>
          </a:xfrm>
        </p:grpSpPr>
        <p:sp>
          <p:nvSpPr>
            <p:cNvPr id="7" name="Oval 6">
              <a:extLst>
                <a:ext uri="{FF2B5EF4-FFF2-40B4-BE49-F238E27FC236}">
                  <a16:creationId xmlns:a16="http://schemas.microsoft.com/office/drawing/2014/main" id="{2ECA61AE-5547-7388-2CAE-F834652AF4A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3F21C0D-6906-9C84-563E-84D5EEA89399}"/>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9" name="Left Bracket 8">
            <a:extLst>
              <a:ext uri="{FF2B5EF4-FFF2-40B4-BE49-F238E27FC236}">
                <a16:creationId xmlns:a16="http://schemas.microsoft.com/office/drawing/2014/main" id="{CD062B9D-A53C-602F-8D9A-FD69D7B9CAB5}"/>
              </a:ext>
            </a:extLst>
          </p:cNvPr>
          <p:cNvSpPr/>
          <p:nvPr/>
        </p:nvSpPr>
        <p:spPr>
          <a:xfrm rot="5400000">
            <a:off x="10485705" y="178283"/>
            <a:ext cx="91943" cy="2651087"/>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0" name="Group 9">
            <a:extLst>
              <a:ext uri="{FF2B5EF4-FFF2-40B4-BE49-F238E27FC236}">
                <a16:creationId xmlns:a16="http://schemas.microsoft.com/office/drawing/2014/main" id="{0316CF24-2986-8E97-430E-83D04DAD9BCD}"/>
              </a:ext>
            </a:extLst>
          </p:cNvPr>
          <p:cNvGrpSpPr>
            <a:grpSpLocks noChangeAspect="1"/>
          </p:cNvGrpSpPr>
          <p:nvPr/>
        </p:nvGrpSpPr>
        <p:grpSpPr>
          <a:xfrm>
            <a:off x="332801" y="2049275"/>
            <a:ext cx="376622" cy="223642"/>
            <a:chOff x="8749821" y="1314938"/>
            <a:chExt cx="261913" cy="155527"/>
          </a:xfrm>
        </p:grpSpPr>
        <p:sp>
          <p:nvSpPr>
            <p:cNvPr id="11" name="Oval 10">
              <a:extLst>
                <a:ext uri="{FF2B5EF4-FFF2-40B4-BE49-F238E27FC236}">
                  <a16:creationId xmlns:a16="http://schemas.microsoft.com/office/drawing/2014/main" id="{72AEA753-E0F4-E30D-DCCC-F9605A7852AC}"/>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9603C18-FDAB-4679-140A-00785054594C}"/>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spTree>
    <p:extLst>
      <p:ext uri="{BB962C8B-B14F-4D97-AF65-F5344CB8AC3E}">
        <p14:creationId xmlns:p14="http://schemas.microsoft.com/office/powerpoint/2010/main" val="31276951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E5F16-F119-1DAA-E90C-05A2D6C2F0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5B1AD7-17A2-9AB9-31A5-6FE4B14AC8FB}"/>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pic>
        <p:nvPicPr>
          <p:cNvPr id="14" name="Picture 13">
            <a:extLst>
              <a:ext uri="{FF2B5EF4-FFF2-40B4-BE49-F238E27FC236}">
                <a16:creationId xmlns:a16="http://schemas.microsoft.com/office/drawing/2014/main" id="{28707964-4F7E-E269-4D6D-ACCE0CE848E7}"/>
              </a:ext>
            </a:extLst>
          </p:cNvPr>
          <p:cNvPicPr>
            <a:picLocks noChangeAspect="1"/>
          </p:cNvPicPr>
          <p:nvPr/>
        </p:nvPicPr>
        <p:blipFill>
          <a:blip r:embed="rId4"/>
          <a:srcRect/>
          <a:stretch/>
        </p:blipFill>
        <p:spPr>
          <a:xfrm>
            <a:off x="4725584" y="1592483"/>
            <a:ext cx="7237816" cy="4144312"/>
          </a:xfrm>
          <a:prstGeom prst="rect">
            <a:avLst/>
          </a:prstGeom>
        </p:spPr>
      </p:pic>
      <p:sp>
        <p:nvSpPr>
          <p:cNvPr id="16" name="TextBox 15">
            <a:extLst>
              <a:ext uri="{FF2B5EF4-FFF2-40B4-BE49-F238E27FC236}">
                <a16:creationId xmlns:a16="http://schemas.microsoft.com/office/drawing/2014/main" id="{C22AEEAB-3CA6-E62C-390F-921403739B3B}"/>
              </a:ext>
            </a:extLst>
          </p:cNvPr>
          <p:cNvSpPr txBox="1"/>
          <p:nvPr/>
        </p:nvSpPr>
        <p:spPr>
          <a:xfrm>
            <a:off x="667330" y="2633587"/>
            <a:ext cx="3664836" cy="2062103"/>
          </a:xfrm>
          <a:prstGeom prst="rect">
            <a:avLst/>
          </a:prstGeom>
          <a:noFill/>
        </p:spPr>
        <p:txBody>
          <a:bodyPr wrap="square" lIns="91440" tIns="45720" rIns="91440" bIns="45720" rtlCol="0" anchor="t">
            <a:spAutoFit/>
          </a:bodyPr>
          <a:lstStyle/>
          <a:p>
            <a:r>
              <a:rPr lang="en-US" sz="1600">
                <a:latin typeface="Segoe UI" panose="020B0502040204020203" pitchFamily="34" charset="0"/>
                <a:cs typeface="Segoe UI" panose="020B0502040204020203" pitchFamily="34" charset="0"/>
              </a:rPr>
              <a:t>After users move to the new meeting controls, in-meeting guidance will help them find Raise hand in the React menu.</a:t>
            </a:r>
          </a:p>
          <a:p>
            <a:endParaRPr lang="en-US" sz="1600">
              <a:latin typeface="Segoe UI" panose="020B0502040204020203" pitchFamily="34" charset="0"/>
              <a:cs typeface="Segoe UI" panose="020B0502040204020203" pitchFamily="34" charset="0"/>
            </a:endParaRPr>
          </a:p>
          <a:p>
            <a:r>
              <a:rPr lang="en-US" sz="1600">
                <a:latin typeface="Segoe UI" panose="020B0502040204020203" pitchFamily="34" charset="0"/>
                <a:cs typeface="Segoe UI" panose="020B0502040204020203" pitchFamily="34" charset="0"/>
              </a:rPr>
              <a:t>The guidance also shows users how to pin Raise hand to the main meeting controls area if they use it often.</a:t>
            </a:r>
          </a:p>
        </p:txBody>
      </p:sp>
      <p:sp>
        <p:nvSpPr>
          <p:cNvPr id="18" name="Title 1">
            <a:extLst>
              <a:ext uri="{FF2B5EF4-FFF2-40B4-BE49-F238E27FC236}">
                <a16:creationId xmlns:a16="http://schemas.microsoft.com/office/drawing/2014/main" id="{C0431DBA-D086-02D5-883B-5B8DBFAF63D0}"/>
              </a:ext>
            </a:extLst>
          </p:cNvPr>
          <p:cNvSpPr txBox="1">
            <a:spLocks/>
          </p:cNvSpPr>
          <p:nvPr/>
        </p:nvSpPr>
        <p:spPr>
          <a:xfrm>
            <a:off x="667330" y="638047"/>
            <a:ext cx="716368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lang="en-US" sz="2800" b="1">
                <a:solidFill>
                  <a:srgbClr val="34258E"/>
                </a:solidFill>
                <a:latin typeface="Segoe UI Semibold"/>
                <a:cs typeface="Segoe UI Semilight" panose="020B0402040204020203" pitchFamily="34" charset="0"/>
              </a:rPr>
              <a:t>In-meeting Raise hand guidance</a:t>
            </a:r>
            <a:endParaRPr sz="2800" b="1">
              <a:solidFill>
                <a:srgbClr val="34258E"/>
              </a:solidFill>
              <a:latin typeface="Segoe UI Semibold"/>
              <a:cs typeface="Segoe UI Semilight" panose="020B0402040204020203" pitchFamily="34" charset="0"/>
            </a:endParaRPr>
          </a:p>
        </p:txBody>
      </p:sp>
    </p:spTree>
    <p:extLst>
      <p:ext uri="{BB962C8B-B14F-4D97-AF65-F5344CB8AC3E}">
        <p14:creationId xmlns:p14="http://schemas.microsoft.com/office/powerpoint/2010/main" val="556149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61FD7-7692-2849-CF1E-354E751E5DFA}"/>
              </a:ext>
            </a:extLst>
          </p:cNvPr>
          <p:cNvSpPr>
            <a:spLocks noGrp="1"/>
          </p:cNvSpPr>
          <p:nvPr>
            <p:ph type="title"/>
          </p:nvPr>
        </p:nvSpPr>
        <p:spPr>
          <a:xfrm>
            <a:off x="3782860" y="365125"/>
            <a:ext cx="7570940" cy="1325563"/>
          </a:xfrm>
        </p:spPr>
        <p:txBody>
          <a:bodyPr/>
          <a:lstStyle/>
          <a:p>
            <a:r>
              <a:rPr lang="en-US" b="1" dirty="0">
                <a:solidFill>
                  <a:srgbClr val="34258E"/>
                </a:solidFill>
                <a:latin typeface="Segoe UI Semibold" panose="020B0702040204020203" pitchFamily="34" charset="0"/>
                <a:cs typeface="Segoe UI Semibold" panose="020B0702040204020203" pitchFamily="34" charset="0"/>
              </a:rPr>
              <a:t>FAQ</a:t>
            </a:r>
          </a:p>
        </p:txBody>
      </p:sp>
      <p:sp>
        <p:nvSpPr>
          <p:cNvPr id="3" name="Content Placeholder 2">
            <a:extLst>
              <a:ext uri="{FF2B5EF4-FFF2-40B4-BE49-F238E27FC236}">
                <a16:creationId xmlns:a16="http://schemas.microsoft.com/office/drawing/2014/main" id="{70DA1CD7-C933-B63F-ED82-51E36FA63D12}"/>
              </a:ext>
            </a:extLst>
          </p:cNvPr>
          <p:cNvSpPr>
            <a:spLocks noGrp="1"/>
          </p:cNvSpPr>
          <p:nvPr>
            <p:ph idx="1"/>
          </p:nvPr>
        </p:nvSpPr>
        <p:spPr>
          <a:xfrm>
            <a:off x="3782860" y="1825625"/>
            <a:ext cx="7570940" cy="4351338"/>
          </a:xfrm>
        </p:spPr>
        <p:txBody>
          <a:bodyPr>
            <a:normAutofit/>
          </a:bodyPr>
          <a:lstStyle/>
          <a:p>
            <a:pPr marL="0" indent="0">
              <a:lnSpc>
                <a:spcPct val="110000"/>
              </a:lnSpc>
              <a:buNone/>
            </a:pPr>
            <a:r>
              <a:rPr lang="en-US" sz="2000" b="1" dirty="0">
                <a:solidFill>
                  <a:srgbClr val="34258E"/>
                </a:solidFill>
                <a:latin typeface="Segoe UI" panose="020B0502040204020203" pitchFamily="34" charset="0"/>
                <a:cs typeface="Segoe UI" panose="020B0502040204020203" pitchFamily="34" charset="0"/>
              </a:rPr>
              <a:t>Q: Do configuration changes persist between meetings and across desktop and web? </a:t>
            </a:r>
          </a:p>
          <a:p>
            <a:pPr marL="0" indent="0">
              <a:lnSpc>
                <a:spcPct val="110000"/>
              </a:lnSpc>
              <a:buNone/>
            </a:pPr>
            <a:r>
              <a:rPr lang="en-US" sz="2000" dirty="0">
                <a:latin typeface="Segoe UI" panose="020B0502040204020203" pitchFamily="34" charset="0"/>
                <a:cs typeface="Segoe UI" panose="020B0502040204020203" pitchFamily="34" charset="0"/>
              </a:rPr>
              <a:t>Customizations you make to meeting controls, such as drag-and-drop changes or pinned controls, will persist between meetings. Meeting control changes made on desktop will also appear on web, and vice versa, when using the same device. These settings do not roam across devices, and the redesigned meeting controls are not supported on mobile. </a:t>
            </a:r>
            <a:endParaRPr lang="en-US" sz="2000" b="1" dirty="0">
              <a:solidFill>
                <a:srgbClr val="34258E"/>
              </a:solidFill>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3C35C443-FFE5-B577-3C46-9E58262F2538}"/>
              </a:ext>
              <a:ext uri="{C183D7F6-B498-43B3-948B-1728B52AA6E4}">
                <adec:decorative xmlns:adec="http://schemas.microsoft.com/office/drawing/2017/decorative" val="1"/>
              </a:ext>
            </a:extLst>
          </p:cNvPr>
          <p:cNvPicPr>
            <a:picLocks noChangeAspect="1"/>
          </p:cNvPicPr>
          <p:nvPr/>
        </p:nvPicPr>
        <p:blipFill>
          <a:blip r:embed="rId2"/>
          <a:srcRect l="60309" r="12842"/>
          <a:stretch>
            <a:fillRect/>
          </a:stretch>
        </p:blipFill>
        <p:spPr>
          <a:xfrm>
            <a:off x="0" y="0"/>
            <a:ext cx="3273467" cy="6858000"/>
          </a:xfrm>
          <a:prstGeom prst="rect">
            <a:avLst/>
          </a:prstGeom>
        </p:spPr>
      </p:pic>
    </p:spTree>
    <p:extLst>
      <p:ext uri="{BB962C8B-B14F-4D97-AF65-F5344CB8AC3E}">
        <p14:creationId xmlns:p14="http://schemas.microsoft.com/office/powerpoint/2010/main" val="4003753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C92EB-9D61-6A76-6983-1A0E6C2F91B6}"/>
              </a:ext>
            </a:extLst>
          </p:cNvPr>
          <p:cNvSpPr>
            <a:spLocks noGrp="1"/>
          </p:cNvSpPr>
          <p:nvPr>
            <p:ph type="title"/>
          </p:nvPr>
        </p:nvSpPr>
        <p:spPr>
          <a:xfrm>
            <a:off x="3782860" y="365125"/>
            <a:ext cx="7570940" cy="1325563"/>
          </a:xfrm>
        </p:spPr>
        <p:txBody>
          <a:bodyPr>
            <a:normAutofit/>
          </a:bodyPr>
          <a:lstStyle/>
          <a:p>
            <a:r>
              <a:rPr lang="en-US" sz="4000" b="1" dirty="0">
                <a:solidFill>
                  <a:srgbClr val="34258E"/>
                </a:solidFill>
                <a:latin typeface="Segoe UI Semibold" panose="020B0702040204020203" pitchFamily="34" charset="0"/>
                <a:cs typeface="Segoe UI Semibold" panose="020B0702040204020203" pitchFamily="34" charset="0"/>
              </a:rPr>
              <a:t>About the redesigned meeting controls</a:t>
            </a:r>
          </a:p>
        </p:txBody>
      </p:sp>
      <p:sp>
        <p:nvSpPr>
          <p:cNvPr id="3" name="Content Placeholder 2">
            <a:extLst>
              <a:ext uri="{FF2B5EF4-FFF2-40B4-BE49-F238E27FC236}">
                <a16:creationId xmlns:a16="http://schemas.microsoft.com/office/drawing/2014/main" id="{A05F18A2-6A94-8F17-1DA0-B61283FA9204}"/>
              </a:ext>
            </a:extLst>
          </p:cNvPr>
          <p:cNvSpPr>
            <a:spLocks noGrp="1"/>
          </p:cNvSpPr>
          <p:nvPr>
            <p:ph idx="1"/>
          </p:nvPr>
        </p:nvSpPr>
        <p:spPr>
          <a:xfrm>
            <a:off x="3782860" y="2379807"/>
            <a:ext cx="7570940" cy="3346739"/>
          </a:xfrm>
        </p:spPr>
        <p:txBody>
          <a:bodyPr>
            <a:normAutofit fontScale="92500" lnSpcReduction="10000"/>
          </a:bodyPr>
          <a:lstStyle/>
          <a:p>
            <a:pPr marL="0" indent="0">
              <a:buNone/>
            </a:pPr>
            <a:r>
              <a:rPr lang="en-US" sz="2600" dirty="0">
                <a:latin typeface="Segoe UI" panose="020B0502040204020203" pitchFamily="34" charset="0"/>
                <a:cs typeface="Segoe UI" panose="020B0502040204020203" pitchFamily="34" charset="0"/>
              </a:rPr>
              <a:t>The redesigned Microsoft Teams meeting controls experience gives users a cleaner, more organized way to manage meetings. Core actions are easier to find, related tools are grouped in more predictable places, and users can personalize the controls they rely on most. The updated experience also helps reduce accidental clicks, keeps important meeting status information visible, and makes it easier to stay focused on the conversation while accessing the right tools when needed.</a:t>
            </a:r>
          </a:p>
        </p:txBody>
      </p:sp>
      <p:pic>
        <p:nvPicPr>
          <p:cNvPr id="5" name="Picture 4">
            <a:extLst>
              <a:ext uri="{FF2B5EF4-FFF2-40B4-BE49-F238E27FC236}">
                <a16:creationId xmlns:a16="http://schemas.microsoft.com/office/drawing/2014/main" id="{E2D79AF7-6C8F-B24F-8E08-20E93D3B2ED8}"/>
              </a:ext>
              <a:ext uri="{C183D7F6-B498-43B3-948B-1728B52AA6E4}">
                <adec:decorative xmlns:adec="http://schemas.microsoft.com/office/drawing/2017/decorative" val="1"/>
              </a:ext>
            </a:extLst>
          </p:cNvPr>
          <p:cNvPicPr>
            <a:picLocks noChangeAspect="1"/>
          </p:cNvPicPr>
          <p:nvPr/>
        </p:nvPicPr>
        <p:blipFill>
          <a:blip r:embed="rId2"/>
          <a:srcRect r="73142"/>
          <a:stretch>
            <a:fillRect/>
          </a:stretch>
        </p:blipFill>
        <p:spPr>
          <a:xfrm>
            <a:off x="0" y="0"/>
            <a:ext cx="3274541" cy="6858000"/>
          </a:xfrm>
          <a:prstGeom prst="rect">
            <a:avLst/>
          </a:prstGeom>
        </p:spPr>
      </p:pic>
    </p:spTree>
    <p:extLst>
      <p:ext uri="{BB962C8B-B14F-4D97-AF65-F5344CB8AC3E}">
        <p14:creationId xmlns:p14="http://schemas.microsoft.com/office/powerpoint/2010/main" val="827380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664D7-C8C7-CEA8-3EB0-5240BE5A0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1DD49D-B79E-62C5-2F60-37A653484864}"/>
              </a:ext>
            </a:extLst>
          </p:cNvPr>
          <p:cNvSpPr>
            <a:spLocks noGrp="1"/>
          </p:cNvSpPr>
          <p:nvPr>
            <p:ph type="title"/>
          </p:nvPr>
        </p:nvSpPr>
        <p:spPr>
          <a:xfrm>
            <a:off x="3588897" y="2918690"/>
            <a:ext cx="8289067" cy="872547"/>
          </a:xfrm>
        </p:spPr>
        <p:txBody>
          <a:bodyPr>
            <a:normAutofit fontScale="90000"/>
          </a:bodyPr>
          <a:lstStyle/>
          <a:p>
            <a:r>
              <a:rPr lang="en-US" sz="4000" b="1" dirty="0">
                <a:solidFill>
                  <a:srgbClr val="34258E"/>
                </a:solidFill>
                <a:latin typeface="Segoe UI Semibold" panose="020B0702040204020203" pitchFamily="34" charset="0"/>
                <a:cs typeface="Segoe UI Semibold" panose="020B0702040204020203" pitchFamily="34" charset="0"/>
              </a:rPr>
              <a:t>Redesigned Meeting Controls </a:t>
            </a:r>
            <a:br>
              <a:rPr lang="en-US" sz="4000" b="1" dirty="0">
                <a:solidFill>
                  <a:srgbClr val="34258E"/>
                </a:solidFill>
                <a:latin typeface="Segoe UI Semibold" panose="020B0702040204020203" pitchFamily="34" charset="0"/>
                <a:cs typeface="Segoe UI Semibold" panose="020B0702040204020203" pitchFamily="34" charset="0"/>
              </a:rPr>
            </a:br>
            <a:r>
              <a:rPr lang="en-US" sz="4000" b="1" dirty="0">
                <a:solidFill>
                  <a:srgbClr val="34258E"/>
                </a:solidFill>
                <a:latin typeface="Segoe UI Semibold" panose="020B0702040204020203" pitchFamily="34" charset="0"/>
                <a:cs typeface="Segoe UI Semibold" panose="020B0702040204020203" pitchFamily="34" charset="0"/>
              </a:rPr>
              <a:t>Overview</a:t>
            </a:r>
          </a:p>
        </p:txBody>
      </p:sp>
      <p:pic>
        <p:nvPicPr>
          <p:cNvPr id="5" name="Picture 4">
            <a:extLst>
              <a:ext uri="{FF2B5EF4-FFF2-40B4-BE49-F238E27FC236}">
                <a16:creationId xmlns:a16="http://schemas.microsoft.com/office/drawing/2014/main" id="{C36AEB31-B1E3-F621-DA67-0CCF30601927}"/>
              </a:ext>
              <a:ext uri="{C183D7F6-B498-43B3-948B-1728B52AA6E4}">
                <adec:decorative xmlns:adec="http://schemas.microsoft.com/office/drawing/2017/decorative" val="1"/>
              </a:ext>
            </a:extLst>
          </p:cNvPr>
          <p:cNvPicPr>
            <a:picLocks noChangeAspect="1"/>
          </p:cNvPicPr>
          <p:nvPr/>
        </p:nvPicPr>
        <p:blipFill>
          <a:blip r:embed="rId2"/>
          <a:srcRect l="60309" r="12842"/>
          <a:stretch>
            <a:fillRect/>
          </a:stretch>
        </p:blipFill>
        <p:spPr>
          <a:xfrm>
            <a:off x="0" y="0"/>
            <a:ext cx="3273467" cy="6858000"/>
          </a:xfrm>
          <a:prstGeom prst="rect">
            <a:avLst/>
          </a:prstGeom>
        </p:spPr>
      </p:pic>
    </p:spTree>
    <p:extLst>
      <p:ext uri="{BB962C8B-B14F-4D97-AF65-F5344CB8AC3E}">
        <p14:creationId xmlns:p14="http://schemas.microsoft.com/office/powerpoint/2010/main" val="954227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9C4B18-B720-739B-663E-95889C9DC8F7}"/>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sp>
        <p:nvSpPr>
          <p:cNvPr id="2" name="Title 1">
            <a:extLst>
              <a:ext uri="{FF2B5EF4-FFF2-40B4-BE49-F238E27FC236}">
                <a16:creationId xmlns:a16="http://schemas.microsoft.com/office/drawing/2014/main" id="{DBC93750-BF18-8287-7DA4-82967C43150B}"/>
              </a:ext>
            </a:extLst>
          </p:cNvPr>
          <p:cNvSpPr>
            <a:spLocks noGrp="1"/>
          </p:cNvSpPr>
          <p:nvPr>
            <p:ph type="title"/>
          </p:nvPr>
        </p:nvSpPr>
        <p:spPr>
          <a:xfrm>
            <a:off x="586739" y="542562"/>
            <a:ext cx="11018520" cy="530421"/>
          </a:xfrm>
        </p:spPr>
        <p:txBody>
          <a:bodyPr>
            <a:normAutofit fontScale="90000"/>
          </a:bodyPr>
          <a:lstStyle/>
          <a:p>
            <a:pPr algn="l"/>
            <a:r>
              <a:rPr lang="en-US" dirty="0">
                <a:solidFill>
                  <a:srgbClr val="34258E"/>
                </a:solidFill>
                <a:latin typeface="Segoe UI" panose="020B0502040204020203" pitchFamily="34" charset="0"/>
                <a:cs typeface="Segoe UI" panose="020B0502040204020203" pitchFamily="34" charset="0"/>
              </a:rPr>
              <a:t>The redesigned meeting controls layout makes key actions easier to find and helps reduce accidental clicks. </a:t>
            </a:r>
            <a:br>
              <a:rPr lang="en-US" dirty="0">
                <a:latin typeface="Segoe UI" panose="020B0502040204020203" pitchFamily="34" charset="0"/>
                <a:cs typeface="Segoe UI" panose="020B0502040204020203" pitchFamily="34" charset="0"/>
              </a:rPr>
            </a:br>
            <a:endParaRPr lang="en-US" dirty="0">
              <a:solidFill>
                <a:schemeClr val="accent1"/>
              </a:solidFill>
              <a:latin typeface="+mn-lt"/>
            </a:endParaRPr>
          </a:p>
        </p:txBody>
      </p:sp>
      <p:pic>
        <p:nvPicPr>
          <p:cNvPr id="7" name="Picture 6">
            <a:extLst>
              <a:ext uri="{FF2B5EF4-FFF2-40B4-BE49-F238E27FC236}">
                <a16:creationId xmlns:a16="http://schemas.microsoft.com/office/drawing/2014/main" id="{8827EA72-0822-27FD-0665-6986DCBAFD2C}"/>
              </a:ext>
            </a:extLst>
          </p:cNvPr>
          <p:cNvPicPr>
            <a:picLocks noChangeAspect="1"/>
          </p:cNvPicPr>
          <p:nvPr/>
        </p:nvPicPr>
        <p:blipFill>
          <a:blip r:embed="rId4"/>
          <a:srcRect/>
          <a:stretch/>
        </p:blipFill>
        <p:spPr>
          <a:xfrm>
            <a:off x="4750044" y="1578465"/>
            <a:ext cx="7212739" cy="4129953"/>
          </a:xfrm>
          <a:prstGeom prst="rect">
            <a:avLst/>
          </a:prstGeom>
        </p:spPr>
      </p:pic>
      <p:sp>
        <p:nvSpPr>
          <p:cNvPr id="8" name="TextBox 7">
            <a:extLst>
              <a:ext uri="{FF2B5EF4-FFF2-40B4-BE49-F238E27FC236}">
                <a16:creationId xmlns:a16="http://schemas.microsoft.com/office/drawing/2014/main" id="{C2C036B9-4D3B-A502-438E-2E682EB887A8}"/>
              </a:ext>
            </a:extLst>
          </p:cNvPr>
          <p:cNvSpPr txBox="1"/>
          <p:nvPr/>
        </p:nvSpPr>
        <p:spPr>
          <a:xfrm>
            <a:off x="536129" y="1578465"/>
            <a:ext cx="3743202" cy="4031873"/>
          </a:xfrm>
          <a:prstGeom prst="rect">
            <a:avLst/>
          </a:prstGeom>
          <a:noFill/>
        </p:spPr>
        <p:txBody>
          <a:bodyPr wrap="square">
            <a:spAutoFit/>
          </a:bodyPr>
          <a:lstStyle/>
          <a:p>
            <a:endParaRPr lang="en-US" sz="1600" dirty="0">
              <a:latin typeface="Segoe UI" panose="020B0502040204020203" pitchFamily="34" charset="0"/>
              <a:cs typeface="Segoe UI" panose="020B0502040204020203" pitchFamily="34" charset="0"/>
            </a:endParaRPr>
          </a:p>
          <a:p>
            <a:endParaRPr lang="en-US" sz="1600" dirty="0">
              <a:latin typeface="Segoe UI" panose="020B0502040204020203" pitchFamily="34" charset="0"/>
              <a:cs typeface="Segoe UI" panose="020B0502040204020203" pitchFamily="34" charset="0"/>
            </a:endParaRPr>
          </a:p>
          <a:p>
            <a:endParaRPr lang="en-US" sz="1600" dirty="0">
              <a:latin typeface="Segoe UI" panose="020B0502040204020203" pitchFamily="34" charset="0"/>
              <a:cs typeface="Segoe UI" panose="020B0502040204020203" pitchFamily="34" charset="0"/>
            </a:endParaRPr>
          </a:p>
          <a:p>
            <a:br>
              <a:rPr lang="en-US" sz="1600" dirty="0">
                <a:latin typeface="Segoe UI" panose="020B0502040204020203" pitchFamily="34" charset="0"/>
                <a:cs typeface="Segoe UI" panose="020B0502040204020203" pitchFamily="34" charset="0"/>
              </a:rPr>
            </a:br>
            <a:endParaRPr lang="en-US" sz="1600" dirty="0">
              <a:latin typeface="Segoe UI" panose="020B0502040204020203" pitchFamily="34" charset="0"/>
              <a:cs typeface="Segoe UI" panose="020B0502040204020203" pitchFamily="34" charset="0"/>
            </a:endParaRPr>
          </a:p>
          <a:p>
            <a:r>
              <a:rPr lang="en-US" sz="1600" b="1" dirty="0">
                <a:solidFill>
                  <a:srgbClr val="34258E"/>
                </a:solidFill>
                <a:latin typeface="Segoe UI" panose="020B0502040204020203" pitchFamily="34" charset="0"/>
                <a:cs typeface="Segoe UI" panose="020B0502040204020203" pitchFamily="34" charset="0"/>
              </a:rPr>
              <a:t>Stay focused on the essentials</a:t>
            </a:r>
            <a:br>
              <a:rPr lang="en-US" sz="1600" dirty="0">
                <a:latin typeface="Segoe UI" panose="020B0502040204020203" pitchFamily="34" charset="0"/>
                <a:cs typeface="Segoe UI" panose="020B0502040204020203" pitchFamily="34" charset="0"/>
              </a:rPr>
            </a:br>
            <a:r>
              <a:rPr lang="en-US" sz="1600" dirty="0">
                <a:solidFill>
                  <a:srgbClr val="34258E"/>
                </a:solidFill>
                <a:latin typeface="Segoe UI" panose="020B0502040204020203" pitchFamily="34" charset="0"/>
                <a:cs typeface="Segoe UI" panose="020B0502040204020203" pitchFamily="34" charset="0"/>
              </a:rPr>
              <a:t>Mic, camera, and share </a:t>
            </a:r>
            <a:r>
              <a:rPr lang="en-US" sz="1600" dirty="0">
                <a:latin typeface="Segoe UI" panose="020B0502040204020203" pitchFamily="34" charset="0"/>
                <a:cs typeface="Segoe UI" panose="020B0502040204020203" pitchFamily="34" charset="0"/>
              </a:rPr>
              <a:t>are now centered, with mic placed before camera for a more predictable flow.</a:t>
            </a:r>
          </a:p>
          <a:p>
            <a:endParaRPr lang="en-US" sz="1600" dirty="0">
              <a:latin typeface="Segoe UI" panose="020B0502040204020203" pitchFamily="34" charset="0"/>
              <a:cs typeface="Segoe UI" panose="020B0502040204020203" pitchFamily="34" charset="0"/>
            </a:endParaRPr>
          </a:p>
          <a:p>
            <a:endParaRPr lang="en-US" sz="1600" dirty="0">
              <a:latin typeface="Segoe UI" panose="020B0502040204020203" pitchFamily="34" charset="0"/>
              <a:cs typeface="Segoe UI" panose="020B0502040204020203" pitchFamily="34" charset="0"/>
            </a:endParaRPr>
          </a:p>
          <a:p>
            <a:r>
              <a:rPr lang="en-US" sz="1600" b="1" dirty="0">
                <a:solidFill>
                  <a:srgbClr val="34258E"/>
                </a:solidFill>
                <a:latin typeface="Segoe UI" panose="020B0502040204020203" pitchFamily="34" charset="0"/>
                <a:cs typeface="Segoe UI" panose="020B0502040204020203" pitchFamily="34" charset="0"/>
              </a:rPr>
              <a:t>Find tools faster</a:t>
            </a:r>
            <a:br>
              <a:rPr lang="en-US" sz="1600" dirty="0">
                <a:latin typeface="Segoe UI" panose="020B0502040204020203" pitchFamily="34" charset="0"/>
                <a:cs typeface="Segoe UI" panose="020B0502040204020203" pitchFamily="34" charset="0"/>
              </a:rPr>
            </a:br>
            <a:r>
              <a:rPr lang="en-US" sz="1600" dirty="0">
                <a:solidFill>
                  <a:srgbClr val="34258E"/>
                </a:solidFill>
                <a:latin typeface="Segoe UI" panose="020B0502040204020203" pitchFamily="34" charset="0"/>
                <a:cs typeface="Segoe UI" panose="020B0502040204020203" pitchFamily="34" charset="0"/>
              </a:rPr>
              <a:t>Chat, reactions, apps, agents, and AI tools</a:t>
            </a:r>
            <a:r>
              <a:rPr lang="en-US" sz="1600" dirty="0">
                <a:latin typeface="Segoe UI" panose="020B0502040204020203" pitchFamily="34" charset="0"/>
                <a:cs typeface="Segoe UI" panose="020B0502040204020203" pitchFamily="34" charset="0"/>
              </a:rPr>
              <a:t> are grouped together for quick access during meetings.</a:t>
            </a:r>
          </a:p>
          <a:p>
            <a:endParaRPr lang="en-US" sz="1600" dirty="0">
              <a:latin typeface="Segoe UI" panose="020B0502040204020203" pitchFamily="34" charset="0"/>
              <a:cs typeface="Segoe UI" panose="020B0502040204020203" pitchFamily="34" charset="0"/>
            </a:endParaRPr>
          </a:p>
        </p:txBody>
      </p:sp>
      <p:grpSp>
        <p:nvGrpSpPr>
          <p:cNvPr id="9" name="Group 8">
            <a:extLst>
              <a:ext uri="{FF2B5EF4-FFF2-40B4-BE49-F238E27FC236}">
                <a16:creationId xmlns:a16="http://schemas.microsoft.com/office/drawing/2014/main" id="{1E502D5F-D8B7-BDAA-F7D8-57BCAB78AF35}"/>
              </a:ext>
            </a:extLst>
          </p:cNvPr>
          <p:cNvGrpSpPr/>
          <p:nvPr/>
        </p:nvGrpSpPr>
        <p:grpSpPr>
          <a:xfrm>
            <a:off x="8752095" y="1230746"/>
            <a:ext cx="261913" cy="200055"/>
            <a:chOff x="8725590" y="1295715"/>
            <a:chExt cx="261913" cy="200055"/>
          </a:xfrm>
        </p:grpSpPr>
        <p:sp>
          <p:nvSpPr>
            <p:cNvPr id="10" name="Oval 9">
              <a:extLst>
                <a:ext uri="{FF2B5EF4-FFF2-40B4-BE49-F238E27FC236}">
                  <a16:creationId xmlns:a16="http://schemas.microsoft.com/office/drawing/2014/main" id="{10CFD55D-9536-2613-1CDB-E1E311A4A9ED}"/>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9367D68-010E-80D4-5D06-D4F062EC07D5}"/>
                </a:ext>
              </a:extLst>
            </p:cNvPr>
            <p:cNvSpPr txBox="1"/>
            <p:nvPr/>
          </p:nvSpPr>
          <p:spPr>
            <a:xfrm>
              <a:off x="8725590" y="129571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grpSp>
        <p:nvGrpSpPr>
          <p:cNvPr id="12" name="Group 11">
            <a:extLst>
              <a:ext uri="{FF2B5EF4-FFF2-40B4-BE49-F238E27FC236}">
                <a16:creationId xmlns:a16="http://schemas.microsoft.com/office/drawing/2014/main" id="{2200984B-00A9-1877-2713-BCB6A31DD112}"/>
              </a:ext>
            </a:extLst>
          </p:cNvPr>
          <p:cNvGrpSpPr/>
          <p:nvPr/>
        </p:nvGrpSpPr>
        <p:grpSpPr>
          <a:xfrm>
            <a:off x="7433308" y="1228366"/>
            <a:ext cx="261913" cy="200055"/>
            <a:chOff x="8724784" y="1293335"/>
            <a:chExt cx="261913" cy="200055"/>
          </a:xfrm>
        </p:grpSpPr>
        <p:sp>
          <p:nvSpPr>
            <p:cNvPr id="13" name="Oval 12">
              <a:extLst>
                <a:ext uri="{FF2B5EF4-FFF2-40B4-BE49-F238E27FC236}">
                  <a16:creationId xmlns:a16="http://schemas.microsoft.com/office/drawing/2014/main" id="{51BB979A-2E24-17BA-A09C-65C172F20BC2}"/>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C23E2C0-81D7-76D0-F72E-EBB4E1EC765C}"/>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15" name="Left Bracket 14">
            <a:extLst>
              <a:ext uri="{FF2B5EF4-FFF2-40B4-BE49-F238E27FC236}">
                <a16:creationId xmlns:a16="http://schemas.microsoft.com/office/drawing/2014/main" id="{88382B46-C851-EFBD-27FB-36C653C0E38F}"/>
              </a:ext>
            </a:extLst>
          </p:cNvPr>
          <p:cNvSpPr/>
          <p:nvPr/>
        </p:nvSpPr>
        <p:spPr>
          <a:xfrm rot="5400000">
            <a:off x="7523118" y="1095789"/>
            <a:ext cx="45719" cy="832589"/>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6" name="Left Bracket 15">
            <a:extLst>
              <a:ext uri="{FF2B5EF4-FFF2-40B4-BE49-F238E27FC236}">
                <a16:creationId xmlns:a16="http://schemas.microsoft.com/office/drawing/2014/main" id="{88B40F3C-368C-850E-45C2-E69B9F7D0AD0}"/>
              </a:ext>
            </a:extLst>
          </p:cNvPr>
          <p:cNvSpPr/>
          <p:nvPr/>
        </p:nvSpPr>
        <p:spPr>
          <a:xfrm rot="5400000">
            <a:off x="8843524" y="810085"/>
            <a:ext cx="45719" cy="1404000"/>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7" name="Group 16">
            <a:extLst>
              <a:ext uri="{FF2B5EF4-FFF2-40B4-BE49-F238E27FC236}">
                <a16:creationId xmlns:a16="http://schemas.microsoft.com/office/drawing/2014/main" id="{D327C61C-E7A6-EA61-54FD-FA44ECC27263}"/>
              </a:ext>
            </a:extLst>
          </p:cNvPr>
          <p:cNvGrpSpPr>
            <a:grpSpLocks noChangeAspect="1"/>
          </p:cNvGrpSpPr>
          <p:nvPr/>
        </p:nvGrpSpPr>
        <p:grpSpPr>
          <a:xfrm>
            <a:off x="305421" y="2835199"/>
            <a:ext cx="376622" cy="229646"/>
            <a:chOff x="8749823" y="1310763"/>
            <a:chExt cx="261913" cy="159702"/>
          </a:xfrm>
        </p:grpSpPr>
        <p:sp>
          <p:nvSpPr>
            <p:cNvPr id="18" name="Oval 17">
              <a:extLst>
                <a:ext uri="{FF2B5EF4-FFF2-40B4-BE49-F238E27FC236}">
                  <a16:creationId xmlns:a16="http://schemas.microsoft.com/office/drawing/2014/main" id="{4ECA3264-834A-B523-DD23-36F178360C1C}"/>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3A0BD3D-0191-0245-9DA6-57FDF2408D7F}"/>
                </a:ext>
              </a:extLst>
            </p:cNvPr>
            <p:cNvSpPr txBox="1"/>
            <p:nvPr/>
          </p:nvSpPr>
          <p:spPr>
            <a:xfrm>
              <a:off x="8749823" y="1310763"/>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20" name="Group 19">
            <a:extLst>
              <a:ext uri="{FF2B5EF4-FFF2-40B4-BE49-F238E27FC236}">
                <a16:creationId xmlns:a16="http://schemas.microsoft.com/office/drawing/2014/main" id="{D0262544-F951-91B0-B76A-1C378A3A8471}"/>
              </a:ext>
            </a:extLst>
          </p:cNvPr>
          <p:cNvGrpSpPr>
            <a:grpSpLocks noChangeAspect="1"/>
          </p:cNvGrpSpPr>
          <p:nvPr/>
        </p:nvGrpSpPr>
        <p:grpSpPr>
          <a:xfrm>
            <a:off x="305421" y="4328214"/>
            <a:ext cx="376622" cy="246221"/>
            <a:chOff x="8749823" y="1312850"/>
            <a:chExt cx="261913" cy="171229"/>
          </a:xfrm>
        </p:grpSpPr>
        <p:sp>
          <p:nvSpPr>
            <p:cNvPr id="21" name="Oval 20">
              <a:extLst>
                <a:ext uri="{FF2B5EF4-FFF2-40B4-BE49-F238E27FC236}">
                  <a16:creationId xmlns:a16="http://schemas.microsoft.com/office/drawing/2014/main" id="{01E0792E-3C56-19E4-6367-9C4ACE6A2777}"/>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F8808C9-FE99-0BBE-C404-3746E0645574}"/>
                </a:ext>
              </a:extLst>
            </p:cNvPr>
            <p:cNvSpPr txBox="1"/>
            <p:nvPr/>
          </p:nvSpPr>
          <p:spPr>
            <a:xfrm>
              <a:off x="8749823" y="1312850"/>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spTree>
    <p:extLst>
      <p:ext uri="{BB962C8B-B14F-4D97-AF65-F5344CB8AC3E}">
        <p14:creationId xmlns:p14="http://schemas.microsoft.com/office/powerpoint/2010/main" val="41706894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69991-32DE-B3F3-7FAC-230E639BC49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A369C23-C5BF-39BC-1459-89604359E7DC}"/>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pic>
        <p:nvPicPr>
          <p:cNvPr id="6" name="Picture 5">
            <a:extLst>
              <a:ext uri="{FF2B5EF4-FFF2-40B4-BE49-F238E27FC236}">
                <a16:creationId xmlns:a16="http://schemas.microsoft.com/office/drawing/2014/main" id="{AFC0CDF2-1E66-E416-50AD-5C431867EEBF}"/>
              </a:ext>
            </a:extLst>
          </p:cNvPr>
          <p:cNvPicPr>
            <a:picLocks noChangeAspect="1"/>
          </p:cNvPicPr>
          <p:nvPr/>
        </p:nvPicPr>
        <p:blipFill>
          <a:blip r:embed="rId4"/>
          <a:srcRect/>
          <a:stretch/>
        </p:blipFill>
        <p:spPr>
          <a:xfrm>
            <a:off x="4672206" y="1227820"/>
            <a:ext cx="7241280" cy="4146296"/>
          </a:xfrm>
          <a:prstGeom prst="rect">
            <a:avLst/>
          </a:prstGeom>
        </p:spPr>
      </p:pic>
      <p:sp>
        <p:nvSpPr>
          <p:cNvPr id="24" name="TextBox 23">
            <a:extLst>
              <a:ext uri="{FF2B5EF4-FFF2-40B4-BE49-F238E27FC236}">
                <a16:creationId xmlns:a16="http://schemas.microsoft.com/office/drawing/2014/main" id="{8AC82E2D-A761-F934-6EC7-7EE1CFB75647}"/>
              </a:ext>
            </a:extLst>
          </p:cNvPr>
          <p:cNvSpPr txBox="1"/>
          <p:nvPr/>
        </p:nvSpPr>
        <p:spPr>
          <a:xfrm>
            <a:off x="557914" y="1860665"/>
            <a:ext cx="3683886" cy="3293209"/>
          </a:xfrm>
          <a:prstGeom prst="rect">
            <a:avLst/>
          </a:prstGeom>
          <a:noFill/>
        </p:spPr>
        <p:txBody>
          <a:bodyPr wrap="square">
            <a:spAutoFit/>
          </a:bodyPr>
          <a:lstStyle/>
          <a:p>
            <a:r>
              <a:rPr lang="en-US" sz="1600" b="1">
                <a:solidFill>
                  <a:srgbClr val="34258E"/>
                </a:solidFill>
                <a:latin typeface="Segoe UI" panose="020B0502040204020203" pitchFamily="34" charset="0"/>
                <a:cs typeface="Segoe UI" panose="020B0502040204020203" pitchFamily="34" charset="0"/>
              </a:rPr>
              <a:t>Find tools faster</a:t>
            </a:r>
            <a:endParaRPr lang="en-US" sz="1600">
              <a:solidFill>
                <a:srgbClr val="34258E"/>
              </a:solidFill>
              <a:latin typeface="Segoe UI" panose="020B0502040204020203" pitchFamily="34" charset="0"/>
              <a:cs typeface="Segoe UI" panose="020B0502040204020203" pitchFamily="34" charset="0"/>
            </a:endParaRPr>
          </a:p>
          <a:p>
            <a:r>
              <a:rPr lang="en-US" sz="1600">
                <a:latin typeface="Segoe UI" panose="020B0502040204020203" pitchFamily="34" charset="0"/>
                <a:cs typeface="Segoe UI" panose="020B0502040204020203" pitchFamily="34" charset="0"/>
              </a:rPr>
              <a:t>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 is now easier to scan, with related actions grouped into clear sections. Buttons turn purple when active, giving users a clear visual cue that a setting or action is currently on.</a:t>
            </a:r>
          </a:p>
          <a:p>
            <a:br>
              <a:rPr lang="en-US" sz="1600">
                <a:latin typeface="Segoe UI" panose="020B0502040204020203" pitchFamily="34" charset="0"/>
                <a:cs typeface="Segoe UI" panose="020B0502040204020203" pitchFamily="34" charset="0"/>
              </a:rPr>
            </a:br>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Access settings in one place</a:t>
            </a:r>
            <a:br>
              <a:rPr lang="en-US" sz="1600">
                <a:latin typeface="Segoe UI" panose="020B0502040204020203" pitchFamily="34" charset="0"/>
                <a:cs typeface="Segoe UI" panose="020B0502040204020203" pitchFamily="34" charset="0"/>
              </a:rPr>
            </a:br>
            <a:r>
              <a:rPr lang="en-US" sz="1600">
                <a:solidFill>
                  <a:srgbClr val="34258E"/>
                </a:solidFill>
                <a:latin typeface="Segoe UI" panose="020B0502040204020203" pitchFamily="34" charset="0"/>
                <a:cs typeface="Segoe UI" panose="020B0502040204020203" pitchFamily="34" charset="0"/>
              </a:rPr>
              <a:t>View, join, settings, and help</a:t>
            </a:r>
            <a:r>
              <a:rPr lang="en-US" sz="1600">
                <a:latin typeface="Segoe UI" panose="020B0502040204020203" pitchFamily="34" charset="0"/>
                <a:cs typeface="Segoe UI" panose="020B0502040204020203" pitchFamily="34" charset="0"/>
              </a:rPr>
              <a:t> options are grouped together at the bottom of the menu.</a:t>
            </a:r>
          </a:p>
        </p:txBody>
      </p:sp>
      <p:sp>
        <p:nvSpPr>
          <p:cNvPr id="25" name="Left Bracket 24">
            <a:extLst>
              <a:ext uri="{FF2B5EF4-FFF2-40B4-BE49-F238E27FC236}">
                <a16:creationId xmlns:a16="http://schemas.microsoft.com/office/drawing/2014/main" id="{D39482F2-9A2C-7601-5D7E-0C3587427F6D}"/>
              </a:ext>
            </a:extLst>
          </p:cNvPr>
          <p:cNvSpPr/>
          <p:nvPr/>
        </p:nvSpPr>
        <p:spPr>
          <a:xfrm rot="5400000">
            <a:off x="9963281" y="428738"/>
            <a:ext cx="78772" cy="147354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26" name="Group 25">
            <a:extLst>
              <a:ext uri="{FF2B5EF4-FFF2-40B4-BE49-F238E27FC236}">
                <a16:creationId xmlns:a16="http://schemas.microsoft.com/office/drawing/2014/main" id="{3B99A84C-A535-7FBD-D901-D72062513534}"/>
              </a:ext>
            </a:extLst>
          </p:cNvPr>
          <p:cNvGrpSpPr/>
          <p:nvPr/>
        </p:nvGrpSpPr>
        <p:grpSpPr>
          <a:xfrm>
            <a:off x="9914149" y="869431"/>
            <a:ext cx="261913" cy="200055"/>
            <a:chOff x="8724784" y="1293335"/>
            <a:chExt cx="261913" cy="200055"/>
          </a:xfrm>
        </p:grpSpPr>
        <p:sp>
          <p:nvSpPr>
            <p:cNvPr id="27" name="Oval 26">
              <a:extLst>
                <a:ext uri="{FF2B5EF4-FFF2-40B4-BE49-F238E27FC236}">
                  <a16:creationId xmlns:a16="http://schemas.microsoft.com/office/drawing/2014/main" id="{01F56046-B772-1C8B-E9DC-5F4B85AF34CF}"/>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64BA6C25-017F-0CA8-4731-F1BA3A2D85E1}"/>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3</a:t>
              </a:r>
            </a:p>
          </p:txBody>
        </p:sp>
      </p:grpSp>
      <p:sp>
        <p:nvSpPr>
          <p:cNvPr id="29" name="Left Bracket 28">
            <a:extLst>
              <a:ext uri="{FF2B5EF4-FFF2-40B4-BE49-F238E27FC236}">
                <a16:creationId xmlns:a16="http://schemas.microsoft.com/office/drawing/2014/main" id="{F529E099-0F02-A978-CA0E-EE1FE524CC1E}"/>
              </a:ext>
            </a:extLst>
          </p:cNvPr>
          <p:cNvSpPr/>
          <p:nvPr/>
        </p:nvSpPr>
        <p:spPr>
          <a:xfrm flipH="1">
            <a:off x="9914149" y="3304418"/>
            <a:ext cx="71226" cy="676275"/>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30" name="Group 29">
            <a:extLst>
              <a:ext uri="{FF2B5EF4-FFF2-40B4-BE49-F238E27FC236}">
                <a16:creationId xmlns:a16="http://schemas.microsoft.com/office/drawing/2014/main" id="{D0AA1F4E-0650-0EBE-3C47-C0AD31BE8BE5}"/>
              </a:ext>
            </a:extLst>
          </p:cNvPr>
          <p:cNvGrpSpPr/>
          <p:nvPr/>
        </p:nvGrpSpPr>
        <p:grpSpPr>
          <a:xfrm>
            <a:off x="9996308" y="3507269"/>
            <a:ext cx="261913" cy="200055"/>
            <a:chOff x="8724784" y="1293335"/>
            <a:chExt cx="261913" cy="200055"/>
          </a:xfrm>
        </p:grpSpPr>
        <p:sp>
          <p:nvSpPr>
            <p:cNvPr id="31" name="Oval 30">
              <a:extLst>
                <a:ext uri="{FF2B5EF4-FFF2-40B4-BE49-F238E27FC236}">
                  <a16:creationId xmlns:a16="http://schemas.microsoft.com/office/drawing/2014/main" id="{441CC52B-106E-81E7-D184-D172DFBD898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B606359A-156B-633E-0A4A-2BBB86E28A2F}"/>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4</a:t>
              </a:r>
            </a:p>
          </p:txBody>
        </p:sp>
      </p:grpSp>
      <p:grpSp>
        <p:nvGrpSpPr>
          <p:cNvPr id="33" name="Group 32">
            <a:extLst>
              <a:ext uri="{FF2B5EF4-FFF2-40B4-BE49-F238E27FC236}">
                <a16:creationId xmlns:a16="http://schemas.microsoft.com/office/drawing/2014/main" id="{F8D6AAFC-B2CD-717F-C2F6-CA4C178824F5}"/>
              </a:ext>
            </a:extLst>
          </p:cNvPr>
          <p:cNvGrpSpPr>
            <a:grpSpLocks noChangeAspect="1"/>
          </p:cNvGrpSpPr>
          <p:nvPr/>
        </p:nvGrpSpPr>
        <p:grpSpPr>
          <a:xfrm>
            <a:off x="278514" y="1907750"/>
            <a:ext cx="376622" cy="246221"/>
            <a:chOff x="8749821" y="1314938"/>
            <a:chExt cx="261913" cy="171229"/>
          </a:xfrm>
        </p:grpSpPr>
        <p:sp>
          <p:nvSpPr>
            <p:cNvPr id="34" name="Oval 33">
              <a:extLst>
                <a:ext uri="{FF2B5EF4-FFF2-40B4-BE49-F238E27FC236}">
                  <a16:creationId xmlns:a16="http://schemas.microsoft.com/office/drawing/2014/main" id="{801CE569-0E6A-6103-BECE-83719726601F}"/>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7315F93D-C956-9E60-9A26-9900954F01A4}"/>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3</a:t>
              </a:r>
            </a:p>
          </p:txBody>
        </p:sp>
      </p:grpSp>
      <p:grpSp>
        <p:nvGrpSpPr>
          <p:cNvPr id="36" name="Group 35">
            <a:extLst>
              <a:ext uri="{FF2B5EF4-FFF2-40B4-BE49-F238E27FC236}">
                <a16:creationId xmlns:a16="http://schemas.microsoft.com/office/drawing/2014/main" id="{C35D8A5D-FCE0-6495-2E0E-52D664334EC3}"/>
              </a:ext>
            </a:extLst>
          </p:cNvPr>
          <p:cNvGrpSpPr>
            <a:grpSpLocks noChangeAspect="1"/>
          </p:cNvGrpSpPr>
          <p:nvPr/>
        </p:nvGrpSpPr>
        <p:grpSpPr>
          <a:xfrm>
            <a:off x="278514" y="4104850"/>
            <a:ext cx="376622" cy="246221"/>
            <a:chOff x="8749821" y="1314938"/>
            <a:chExt cx="261913" cy="171229"/>
          </a:xfrm>
        </p:grpSpPr>
        <p:sp>
          <p:nvSpPr>
            <p:cNvPr id="37" name="Oval 36">
              <a:extLst>
                <a:ext uri="{FF2B5EF4-FFF2-40B4-BE49-F238E27FC236}">
                  <a16:creationId xmlns:a16="http://schemas.microsoft.com/office/drawing/2014/main" id="{65D1ED9E-8364-84E7-F71B-8BA0EB1CCEF8}"/>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A2167580-63B2-74D6-9892-4B1BD32BE635}"/>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4</a:t>
              </a:r>
            </a:p>
          </p:txBody>
        </p:sp>
      </p:grpSp>
    </p:spTree>
    <p:extLst>
      <p:ext uri="{BB962C8B-B14F-4D97-AF65-F5344CB8AC3E}">
        <p14:creationId xmlns:p14="http://schemas.microsoft.com/office/powerpoint/2010/main" val="3281447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BC35F-213A-B4E7-0242-6240BFF7545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A873470-6B08-1445-ACC2-74D06286DFF2}"/>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pic>
        <p:nvPicPr>
          <p:cNvPr id="2" name="Picture 1">
            <a:extLst>
              <a:ext uri="{FF2B5EF4-FFF2-40B4-BE49-F238E27FC236}">
                <a16:creationId xmlns:a16="http://schemas.microsoft.com/office/drawing/2014/main" id="{B3E5D02A-BC2E-4EC5-CD6D-E03A5FD20EF4}"/>
              </a:ext>
            </a:extLst>
          </p:cNvPr>
          <p:cNvPicPr>
            <a:picLocks noChangeAspect="1"/>
          </p:cNvPicPr>
          <p:nvPr/>
        </p:nvPicPr>
        <p:blipFill>
          <a:blip r:embed="rId4"/>
          <a:srcRect/>
          <a:stretch/>
        </p:blipFill>
        <p:spPr>
          <a:xfrm>
            <a:off x="4730994" y="1364023"/>
            <a:ext cx="7212739" cy="4129953"/>
          </a:xfrm>
          <a:prstGeom prst="rect">
            <a:avLst/>
          </a:prstGeom>
        </p:spPr>
      </p:pic>
      <p:sp>
        <p:nvSpPr>
          <p:cNvPr id="3" name="TextBox 2">
            <a:extLst>
              <a:ext uri="{FF2B5EF4-FFF2-40B4-BE49-F238E27FC236}">
                <a16:creationId xmlns:a16="http://schemas.microsoft.com/office/drawing/2014/main" id="{1E9DA910-2A18-D42A-52C9-AC295ED2011F}"/>
              </a:ext>
            </a:extLst>
          </p:cNvPr>
          <p:cNvSpPr txBox="1"/>
          <p:nvPr/>
        </p:nvSpPr>
        <p:spPr>
          <a:xfrm>
            <a:off x="518777" y="2028615"/>
            <a:ext cx="3743202" cy="3046988"/>
          </a:xfrm>
          <a:prstGeom prst="rect">
            <a:avLst/>
          </a:prstGeom>
          <a:noFill/>
        </p:spPr>
        <p:txBody>
          <a:bodyPr wrap="square">
            <a:spAutoFit/>
          </a:bodyPr>
          <a:lstStyle/>
          <a:p>
            <a:r>
              <a:rPr lang="en-US" sz="1600" b="1">
                <a:solidFill>
                  <a:srgbClr val="34258E"/>
                </a:solidFill>
                <a:latin typeface="Segoe UI" panose="020B0502040204020203" pitchFamily="34" charset="0"/>
                <a:cs typeface="Segoe UI" panose="020B0502040204020203" pitchFamily="34" charset="0"/>
              </a:rPr>
              <a:t>Avoid accidental exits</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The </a:t>
            </a:r>
            <a:r>
              <a:rPr lang="en-US" sz="1600">
                <a:solidFill>
                  <a:srgbClr val="34258E"/>
                </a:solidFill>
                <a:latin typeface="Segoe UI" panose="020B0502040204020203" pitchFamily="34" charset="0"/>
                <a:cs typeface="Segoe UI" panose="020B0502040204020203" pitchFamily="34" charset="0"/>
              </a:rPr>
              <a:t>Leave</a:t>
            </a:r>
            <a:r>
              <a:rPr lang="en-US" sz="1600">
                <a:latin typeface="Segoe UI" panose="020B0502040204020203" pitchFamily="34" charset="0"/>
                <a:cs typeface="Segoe UI" panose="020B0502040204020203" pitchFamily="34" charset="0"/>
              </a:rPr>
              <a:t> </a:t>
            </a:r>
            <a:r>
              <a:rPr lang="en-US" sz="1600">
                <a:solidFill>
                  <a:srgbClr val="34258E"/>
                </a:solidFill>
                <a:latin typeface="Segoe UI" panose="020B0502040204020203" pitchFamily="34" charset="0"/>
                <a:cs typeface="Segoe UI" panose="020B0502040204020203" pitchFamily="34" charset="0"/>
              </a:rPr>
              <a:t>meeting</a:t>
            </a:r>
            <a:r>
              <a:rPr lang="en-US" sz="1600">
                <a:latin typeface="Segoe UI" panose="020B0502040204020203" pitchFamily="34" charset="0"/>
                <a:cs typeface="Segoe UI" panose="020B0502040204020203" pitchFamily="34" charset="0"/>
              </a:rPr>
              <a:t> control is separated on the far right to reduce the risk of leaving or ending a meeting unintentionally.</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Keep meeting status visible</a:t>
            </a:r>
          </a:p>
          <a:p>
            <a:r>
              <a:rPr lang="en-US" sz="1600">
                <a:latin typeface="Segoe UI" panose="020B0502040204020203" pitchFamily="34" charset="0"/>
                <a:cs typeface="Segoe UI" panose="020B0502040204020203" pitchFamily="34" charset="0"/>
              </a:rPr>
              <a:t>Meeting status indicators remain unchanged, including </a:t>
            </a:r>
            <a:r>
              <a:rPr lang="en-US" sz="1600">
                <a:solidFill>
                  <a:srgbClr val="34258E"/>
                </a:solidFill>
                <a:latin typeface="Segoe UI" panose="020B0502040204020203" pitchFamily="34" charset="0"/>
                <a:cs typeface="Segoe UI" panose="020B0502040204020203" pitchFamily="34" charset="0"/>
              </a:rPr>
              <a:t>encryption, recording, transcription, AI status, and meeting timer.</a:t>
            </a:r>
          </a:p>
        </p:txBody>
      </p:sp>
      <p:grpSp>
        <p:nvGrpSpPr>
          <p:cNvPr id="5" name="Group 4">
            <a:extLst>
              <a:ext uri="{FF2B5EF4-FFF2-40B4-BE49-F238E27FC236}">
                <a16:creationId xmlns:a16="http://schemas.microsoft.com/office/drawing/2014/main" id="{C23139E6-B99B-E34E-28F1-E639A72D1CAE}"/>
              </a:ext>
            </a:extLst>
          </p:cNvPr>
          <p:cNvGrpSpPr/>
          <p:nvPr/>
        </p:nvGrpSpPr>
        <p:grpSpPr>
          <a:xfrm>
            <a:off x="11545289" y="1033389"/>
            <a:ext cx="261913" cy="200055"/>
            <a:chOff x="8724784" y="1293335"/>
            <a:chExt cx="261913" cy="200055"/>
          </a:xfrm>
        </p:grpSpPr>
        <p:sp>
          <p:nvSpPr>
            <p:cNvPr id="6" name="Oval 5">
              <a:extLst>
                <a:ext uri="{FF2B5EF4-FFF2-40B4-BE49-F238E27FC236}">
                  <a16:creationId xmlns:a16="http://schemas.microsoft.com/office/drawing/2014/main" id="{76B17CCD-322A-E917-5D1E-BCFE5089B2AB}"/>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EC8B6BF-A711-C29C-4C64-8B5E3B9C4BF2}"/>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5</a:t>
              </a:r>
            </a:p>
          </p:txBody>
        </p:sp>
      </p:grpSp>
      <p:grpSp>
        <p:nvGrpSpPr>
          <p:cNvPr id="8" name="Group 7">
            <a:extLst>
              <a:ext uri="{FF2B5EF4-FFF2-40B4-BE49-F238E27FC236}">
                <a16:creationId xmlns:a16="http://schemas.microsoft.com/office/drawing/2014/main" id="{6BC9250B-313E-7CE3-7A1A-39996CE179A8}"/>
              </a:ext>
            </a:extLst>
          </p:cNvPr>
          <p:cNvGrpSpPr/>
          <p:nvPr/>
        </p:nvGrpSpPr>
        <p:grpSpPr>
          <a:xfrm>
            <a:off x="5153658" y="1037170"/>
            <a:ext cx="261913" cy="200055"/>
            <a:chOff x="8724784" y="1297114"/>
            <a:chExt cx="261913" cy="200055"/>
          </a:xfrm>
        </p:grpSpPr>
        <p:sp>
          <p:nvSpPr>
            <p:cNvPr id="9" name="Oval 8">
              <a:extLst>
                <a:ext uri="{FF2B5EF4-FFF2-40B4-BE49-F238E27FC236}">
                  <a16:creationId xmlns:a16="http://schemas.microsoft.com/office/drawing/2014/main" id="{F161B3AC-01CC-965B-7BCE-32BDB46D99F4}"/>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CA2BCD1-415F-14F0-DF30-1BA8D8E315BD}"/>
                </a:ext>
              </a:extLst>
            </p:cNvPr>
            <p:cNvSpPr txBox="1"/>
            <p:nvPr/>
          </p:nvSpPr>
          <p:spPr>
            <a:xfrm>
              <a:off x="8724784" y="1297114"/>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6</a:t>
              </a:r>
            </a:p>
          </p:txBody>
        </p:sp>
      </p:grpSp>
      <p:sp>
        <p:nvSpPr>
          <p:cNvPr id="11" name="Left Bracket 10">
            <a:extLst>
              <a:ext uri="{FF2B5EF4-FFF2-40B4-BE49-F238E27FC236}">
                <a16:creationId xmlns:a16="http://schemas.microsoft.com/office/drawing/2014/main" id="{D5251638-DBA4-643A-BB69-FA9E4E3A1FF5}"/>
              </a:ext>
            </a:extLst>
          </p:cNvPr>
          <p:cNvSpPr/>
          <p:nvPr/>
        </p:nvSpPr>
        <p:spPr>
          <a:xfrm rot="5400000">
            <a:off x="5243468" y="900814"/>
            <a:ext cx="45719" cy="832589"/>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2" name="Left Bracket 11">
            <a:extLst>
              <a:ext uri="{FF2B5EF4-FFF2-40B4-BE49-F238E27FC236}">
                <a16:creationId xmlns:a16="http://schemas.microsoft.com/office/drawing/2014/main" id="{2E8D10CB-6E82-C6E7-DD3A-AC970157988C}"/>
              </a:ext>
            </a:extLst>
          </p:cNvPr>
          <p:cNvSpPr/>
          <p:nvPr/>
        </p:nvSpPr>
        <p:spPr>
          <a:xfrm rot="5400000">
            <a:off x="11644732" y="1181117"/>
            <a:ext cx="45719" cy="271984"/>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3" name="Group 12">
            <a:extLst>
              <a:ext uri="{FF2B5EF4-FFF2-40B4-BE49-F238E27FC236}">
                <a16:creationId xmlns:a16="http://schemas.microsoft.com/office/drawing/2014/main" id="{D2C0EC53-DC01-851C-9FD3-263206AF0B0E}"/>
              </a:ext>
            </a:extLst>
          </p:cNvPr>
          <p:cNvGrpSpPr>
            <a:grpSpLocks noChangeAspect="1"/>
          </p:cNvGrpSpPr>
          <p:nvPr/>
        </p:nvGrpSpPr>
        <p:grpSpPr>
          <a:xfrm>
            <a:off x="248267" y="2079200"/>
            <a:ext cx="376622" cy="246221"/>
            <a:chOff x="8749821" y="1314938"/>
            <a:chExt cx="261913" cy="171229"/>
          </a:xfrm>
        </p:grpSpPr>
        <p:sp>
          <p:nvSpPr>
            <p:cNvPr id="14" name="Oval 13">
              <a:extLst>
                <a:ext uri="{FF2B5EF4-FFF2-40B4-BE49-F238E27FC236}">
                  <a16:creationId xmlns:a16="http://schemas.microsoft.com/office/drawing/2014/main" id="{A0D2443B-B30B-6332-CF18-4B4AD05C16B1}"/>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F5DA055-0329-5E6A-E7C1-51C2AC3C2CFD}"/>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5</a:t>
              </a:r>
            </a:p>
          </p:txBody>
        </p:sp>
      </p:grpSp>
      <p:grpSp>
        <p:nvGrpSpPr>
          <p:cNvPr id="16" name="Group 15">
            <a:extLst>
              <a:ext uri="{FF2B5EF4-FFF2-40B4-BE49-F238E27FC236}">
                <a16:creationId xmlns:a16="http://schemas.microsoft.com/office/drawing/2014/main" id="{71C68B8E-D7C0-9898-1026-AF999F77C68B}"/>
              </a:ext>
            </a:extLst>
          </p:cNvPr>
          <p:cNvGrpSpPr>
            <a:grpSpLocks noChangeAspect="1"/>
          </p:cNvGrpSpPr>
          <p:nvPr/>
        </p:nvGrpSpPr>
        <p:grpSpPr>
          <a:xfrm>
            <a:off x="270473" y="3546050"/>
            <a:ext cx="376622" cy="246221"/>
            <a:chOff x="8749821" y="1314938"/>
            <a:chExt cx="261913" cy="171229"/>
          </a:xfrm>
        </p:grpSpPr>
        <p:sp>
          <p:nvSpPr>
            <p:cNvPr id="17" name="Oval 16">
              <a:extLst>
                <a:ext uri="{FF2B5EF4-FFF2-40B4-BE49-F238E27FC236}">
                  <a16:creationId xmlns:a16="http://schemas.microsoft.com/office/drawing/2014/main" id="{C3377A55-9897-6C0A-A5F1-262D23C5AF03}"/>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37C01CA-2479-BD11-CC04-DCE08F9D58BE}"/>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6</a:t>
              </a:r>
            </a:p>
          </p:txBody>
        </p:sp>
      </p:grpSp>
    </p:spTree>
    <p:extLst>
      <p:ext uri="{BB962C8B-B14F-4D97-AF65-F5344CB8AC3E}">
        <p14:creationId xmlns:p14="http://schemas.microsoft.com/office/powerpoint/2010/main" val="36561106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043DE-7E43-60DA-7F9C-1330AA1E7CE1}"/>
              </a:ext>
            </a:extLst>
          </p:cNvPr>
          <p:cNvSpPr>
            <a:spLocks noGrp="1"/>
          </p:cNvSpPr>
          <p:nvPr>
            <p:ph type="title"/>
          </p:nvPr>
        </p:nvSpPr>
        <p:spPr>
          <a:xfrm>
            <a:off x="3782860" y="18472"/>
            <a:ext cx="8289067" cy="872547"/>
          </a:xfrm>
        </p:spPr>
        <p:txBody>
          <a:bodyPr>
            <a:normAutofit fontScale="90000"/>
          </a:bodyPr>
          <a:lstStyle/>
          <a:p>
            <a:r>
              <a:rPr lang="en-US" sz="4000" b="1" dirty="0">
                <a:solidFill>
                  <a:srgbClr val="34258E"/>
                </a:solidFill>
                <a:latin typeface="Segoe UI Semibold" panose="020B0702040204020203" pitchFamily="34" charset="0"/>
                <a:cs typeface="Segoe UI Semibold" panose="020B0702040204020203" pitchFamily="34" charset="0"/>
              </a:rPr>
              <a:t>Value of redesigned meeting controls</a:t>
            </a:r>
          </a:p>
        </p:txBody>
      </p:sp>
      <p:sp>
        <p:nvSpPr>
          <p:cNvPr id="3" name="Content Placeholder 2">
            <a:extLst>
              <a:ext uri="{FF2B5EF4-FFF2-40B4-BE49-F238E27FC236}">
                <a16:creationId xmlns:a16="http://schemas.microsoft.com/office/drawing/2014/main" id="{89AE7BB7-FD49-04E7-0988-C5EAC67B2485}"/>
              </a:ext>
            </a:extLst>
          </p:cNvPr>
          <p:cNvSpPr>
            <a:spLocks noGrp="1"/>
          </p:cNvSpPr>
          <p:nvPr>
            <p:ph idx="1"/>
          </p:nvPr>
        </p:nvSpPr>
        <p:spPr>
          <a:xfrm>
            <a:off x="3782860" y="1099127"/>
            <a:ext cx="8024129" cy="5532293"/>
          </a:xfrm>
        </p:spPr>
        <p:txBody>
          <a:bodyPr>
            <a:noAutofit/>
          </a:bodyPr>
          <a:lstStyle/>
          <a:p>
            <a:pPr marL="0" indent="0">
              <a:buNone/>
            </a:pPr>
            <a:r>
              <a:rPr lang="en-US" sz="2000" b="1" dirty="0">
                <a:solidFill>
                  <a:srgbClr val="34258E"/>
                </a:solidFill>
                <a:latin typeface="Segoe UI" panose="020B0502040204020203" pitchFamily="34" charset="0"/>
                <a:cs typeface="Segoe UI" panose="020B0502040204020203" pitchFamily="34" charset="0"/>
              </a:rPr>
              <a:t>Stay focus on the essentials</a:t>
            </a:r>
          </a:p>
          <a:p>
            <a:pPr marL="0" indent="0">
              <a:buNone/>
            </a:pPr>
            <a:r>
              <a:rPr lang="en-US" sz="2000" dirty="0">
                <a:latin typeface="Segoe UI" panose="020B0502040204020203" pitchFamily="34" charset="0"/>
                <a:cs typeface="Segoe UI" panose="020B0502040204020203" pitchFamily="34" charset="0"/>
              </a:rPr>
              <a:t>The redesigned meeting controls put the most common actions, like mic, camera, and share, in a clearer, more predictable layout. This helps people stay focused on the meeting instead of hunting for the controls they need.</a:t>
            </a:r>
          </a:p>
          <a:p>
            <a:pPr marL="0" indent="0">
              <a:buNone/>
            </a:pPr>
            <a:endParaRPr lang="en-US" sz="2000" dirty="0">
              <a:latin typeface="Segoe UI" panose="020B0502040204020203" pitchFamily="34" charset="0"/>
              <a:cs typeface="Segoe UI" panose="020B0502040204020203" pitchFamily="34" charset="0"/>
            </a:endParaRPr>
          </a:p>
          <a:p>
            <a:pPr marL="0" indent="0">
              <a:buNone/>
            </a:pPr>
            <a:r>
              <a:rPr lang="en-US" sz="2000" b="1" dirty="0">
                <a:solidFill>
                  <a:srgbClr val="34258E"/>
                </a:solidFill>
                <a:latin typeface="Segoe UI" panose="020B0502040204020203" pitchFamily="34" charset="0"/>
                <a:cs typeface="Segoe UI" panose="020B0502040204020203" pitchFamily="34" charset="0"/>
              </a:rPr>
              <a:t>Find tools faster</a:t>
            </a:r>
          </a:p>
          <a:p>
            <a:pPr marL="0" indent="0">
              <a:buNone/>
            </a:pPr>
            <a:r>
              <a:rPr lang="en-US" sz="2000" dirty="0">
                <a:latin typeface="Segoe UI" panose="020B0502040204020203" pitchFamily="34" charset="0"/>
                <a:cs typeface="Segoe UI" panose="020B0502040204020203" pitchFamily="34" charset="0"/>
              </a:rPr>
              <a:t>Related meeting tools are grouped together in More actions, making it easier to scan and find options like view, notes, rooms, apps, and AI tools. The cleaner organization helps users get to the right feature quickly without interrupting the flow of the meeting.</a:t>
            </a:r>
          </a:p>
          <a:p>
            <a:pPr marL="0" indent="0">
              <a:buNone/>
            </a:pPr>
            <a:endParaRPr lang="en-US" sz="2000" dirty="0">
              <a:latin typeface="Segoe UI" panose="020B0502040204020203" pitchFamily="34" charset="0"/>
              <a:cs typeface="Segoe UI" panose="020B0502040204020203" pitchFamily="34" charset="0"/>
            </a:endParaRPr>
          </a:p>
          <a:p>
            <a:pPr marL="0" indent="0">
              <a:buNone/>
            </a:pPr>
            <a:r>
              <a:rPr lang="en-US" sz="2000" b="1" dirty="0">
                <a:solidFill>
                  <a:srgbClr val="34258E"/>
                </a:solidFill>
                <a:effectLst/>
                <a:latin typeface="Segoe UI" panose="020B0502040204020203" pitchFamily="34" charset="0"/>
                <a:cs typeface="Segoe UI" panose="020B0502040204020203" pitchFamily="34" charset="0"/>
              </a:rPr>
              <a:t>Make controls work your way</a:t>
            </a:r>
          </a:p>
          <a:p>
            <a:pPr marL="0" indent="0">
              <a:buNone/>
            </a:pPr>
            <a:r>
              <a:rPr lang="en-US" sz="2000" dirty="0">
                <a:latin typeface="Segoe UI" panose="020B0502040204020203" pitchFamily="34" charset="0"/>
                <a:cs typeface="Segoe UI" panose="020B0502040204020203" pitchFamily="34" charset="0"/>
              </a:rPr>
              <a:t>Users can drag frequently used tools into the main meeting controls area and arrange them in the order that works best for them. This makes important actions easier to reach while keeping the default layout simple for everyone.</a:t>
            </a:r>
          </a:p>
          <a:p>
            <a:pPr marL="0" indent="0">
              <a:buNone/>
            </a:pPr>
            <a:r>
              <a:rPr lang="en-US" sz="2000" dirty="0">
                <a:effectLst/>
                <a:latin typeface="Segoe UI" panose="020B0502040204020203" pitchFamily="34" charset="0"/>
                <a:cs typeface="Segoe UI" panose="020B0502040204020203" pitchFamily="34" charset="0"/>
              </a:rPr>
              <a:t> </a:t>
            </a:r>
          </a:p>
        </p:txBody>
      </p:sp>
      <p:pic>
        <p:nvPicPr>
          <p:cNvPr id="5" name="Picture 4">
            <a:extLst>
              <a:ext uri="{FF2B5EF4-FFF2-40B4-BE49-F238E27FC236}">
                <a16:creationId xmlns:a16="http://schemas.microsoft.com/office/drawing/2014/main" id="{2580E261-87A0-B01A-BA2D-B35D875BF222}"/>
              </a:ext>
              <a:ext uri="{C183D7F6-B498-43B3-948B-1728B52AA6E4}">
                <adec:decorative xmlns:adec="http://schemas.microsoft.com/office/drawing/2017/decorative" val="1"/>
              </a:ext>
            </a:extLst>
          </p:cNvPr>
          <p:cNvPicPr>
            <a:picLocks noChangeAspect="1"/>
          </p:cNvPicPr>
          <p:nvPr/>
        </p:nvPicPr>
        <p:blipFill>
          <a:blip r:embed="rId2"/>
          <a:srcRect l="60309" r="12842"/>
          <a:stretch>
            <a:fillRect/>
          </a:stretch>
        </p:blipFill>
        <p:spPr>
          <a:xfrm>
            <a:off x="0" y="0"/>
            <a:ext cx="3273467" cy="6858000"/>
          </a:xfrm>
          <a:prstGeom prst="rect">
            <a:avLst/>
          </a:prstGeom>
        </p:spPr>
      </p:pic>
    </p:spTree>
    <p:extLst>
      <p:ext uri="{BB962C8B-B14F-4D97-AF65-F5344CB8AC3E}">
        <p14:creationId xmlns:p14="http://schemas.microsoft.com/office/powerpoint/2010/main" val="3156407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B43DB-19D3-087E-383A-805CAEF0A0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3D98891-0EBD-75A3-5DE3-FD7E91ED385B}"/>
              </a:ext>
              <a:ext uri="{C183D7F6-B498-43B3-948B-1728B52AA6E4}">
                <adec:decorative xmlns:adec="http://schemas.microsoft.com/office/drawing/2017/decorative" val="1"/>
              </a:ext>
            </a:extLst>
          </p:cNvPr>
          <p:cNvPicPr>
            <a:picLocks noChangeAspect="1"/>
          </p:cNvPicPr>
          <p:nvPr/>
        </p:nvPicPr>
        <p:blipFill>
          <a:blip r:embed="rId5"/>
          <a:srcRect l="-1" r="41566" b="41589"/>
          <a:stretch>
            <a:fillRect/>
          </a:stretch>
        </p:blipFill>
        <p:spPr>
          <a:xfrm>
            <a:off x="-1" y="0"/>
            <a:ext cx="12192001" cy="6858000"/>
          </a:xfrm>
          <a:prstGeom prst="rect">
            <a:avLst/>
          </a:prstGeom>
        </p:spPr>
      </p:pic>
      <p:sp>
        <p:nvSpPr>
          <p:cNvPr id="3" name="TextBox 2">
            <a:extLst>
              <a:ext uri="{FF2B5EF4-FFF2-40B4-BE49-F238E27FC236}">
                <a16:creationId xmlns:a16="http://schemas.microsoft.com/office/drawing/2014/main" id="{8382DC4F-6EB7-3451-6074-DC69268C3DB9}"/>
              </a:ext>
            </a:extLst>
          </p:cNvPr>
          <p:cNvSpPr txBox="1"/>
          <p:nvPr/>
        </p:nvSpPr>
        <p:spPr>
          <a:xfrm>
            <a:off x="600973" y="1900107"/>
            <a:ext cx="3659877" cy="3539430"/>
          </a:xfrm>
          <a:prstGeom prst="rect">
            <a:avLst/>
          </a:prstGeom>
          <a:noFill/>
        </p:spPr>
        <p:txBody>
          <a:bodyPr wrap="square" lIns="91440" tIns="45720" rIns="91440" bIns="45720" rtlCol="0" anchor="t">
            <a:spAutoFit/>
          </a:bodyPr>
          <a:lstStyle/>
          <a:p>
            <a:r>
              <a:rPr lang="en-US" sz="1600">
                <a:solidFill>
                  <a:srgbClr val="34258E"/>
                </a:solidFill>
                <a:latin typeface="Segoe UI" panose="020B0502040204020203" pitchFamily="34" charset="0"/>
                <a:cs typeface="Segoe UI" panose="020B0502040204020203" pitchFamily="34" charset="0"/>
              </a:rPr>
              <a:t>Raise hand </a:t>
            </a:r>
            <a:r>
              <a:rPr lang="en-US" sz="1600">
                <a:latin typeface="Segoe UI" panose="020B0502040204020203" pitchFamily="34" charset="0"/>
                <a:cs typeface="Segoe UI" panose="020B0502040204020203" pitchFamily="34" charset="0"/>
              </a:rPr>
              <a:t>is now located in the </a:t>
            </a:r>
            <a:r>
              <a:rPr lang="en-US" sz="1600">
                <a:solidFill>
                  <a:srgbClr val="34258E"/>
                </a:solidFill>
                <a:latin typeface="Segoe UI" panose="020B0502040204020203" pitchFamily="34" charset="0"/>
                <a:cs typeface="Segoe UI" panose="020B0502040204020203" pitchFamily="34" charset="0"/>
              </a:rPr>
              <a:t>React</a:t>
            </a:r>
            <a:r>
              <a:rPr lang="en-US" sz="1600">
                <a:latin typeface="Segoe UI" panose="020B0502040204020203" pitchFamily="34" charset="0"/>
                <a:cs typeface="Segoe UI" panose="020B0502040204020203" pitchFamily="34" charset="0"/>
              </a:rPr>
              <a:t> menu by default to help reduce accidental clicks.</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Keep Raise hand within reach</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If you use raise your hand often, drag it out of the React menu and pin it to the main meeting controls area.</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Move it back anytime</a:t>
            </a:r>
            <a:br>
              <a:rPr lang="en-US" sz="1600">
                <a:solidFill>
                  <a:srgbClr val="34258E"/>
                </a:solidFill>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To return Raise hand to the React menu, drag it back over </a:t>
            </a:r>
            <a:r>
              <a:rPr lang="en-US" sz="1600">
                <a:solidFill>
                  <a:srgbClr val="34258E"/>
                </a:solidFill>
                <a:latin typeface="Segoe UI" panose="020B0502040204020203" pitchFamily="34" charset="0"/>
                <a:cs typeface="Segoe UI" panose="020B0502040204020203" pitchFamily="34" charset="0"/>
              </a:rPr>
              <a:t>More actions</a:t>
            </a:r>
            <a:r>
              <a:rPr lang="en-US" sz="1600">
                <a:latin typeface="Segoe UI" panose="020B0502040204020203" pitchFamily="34" charset="0"/>
                <a:cs typeface="Segoe UI" panose="020B0502040204020203" pitchFamily="34" charset="0"/>
              </a:rPr>
              <a:t>.</a:t>
            </a:r>
          </a:p>
        </p:txBody>
      </p:sp>
      <p:sp>
        <p:nvSpPr>
          <p:cNvPr id="6" name="Title 1">
            <a:extLst>
              <a:ext uri="{FF2B5EF4-FFF2-40B4-BE49-F238E27FC236}">
                <a16:creationId xmlns:a16="http://schemas.microsoft.com/office/drawing/2014/main" id="{5DD2CAAF-9B3E-2C5C-3F3E-6ACF6303B943}"/>
              </a:ext>
            </a:extLst>
          </p:cNvPr>
          <p:cNvSpPr txBox="1">
            <a:spLocks/>
          </p:cNvSpPr>
          <p:nvPr/>
        </p:nvSpPr>
        <p:spPr>
          <a:xfrm>
            <a:off x="609765" y="653353"/>
            <a:ext cx="7558777"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dirty="0">
                <a:solidFill>
                  <a:srgbClr val="34258E"/>
                </a:solidFill>
                <a:latin typeface="Segoe UI Semibold"/>
                <a:cs typeface="Segoe UI Semilight" panose="020B0402040204020203" pitchFamily="34" charset="0"/>
              </a:rPr>
              <a:t>Raise hand is now in the React menu</a:t>
            </a:r>
          </a:p>
        </p:txBody>
      </p:sp>
      <p:pic>
        <p:nvPicPr>
          <p:cNvPr id="2" name="Raise-Menu-V4">
            <a:hlinkClick r:id="" action="ppaction://media"/>
            <a:extLst>
              <a:ext uri="{FF2B5EF4-FFF2-40B4-BE49-F238E27FC236}">
                <a16:creationId xmlns:a16="http://schemas.microsoft.com/office/drawing/2014/main" id="{1BF8A223-F693-EED9-8260-1BF00F1FC36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443060" y="2140086"/>
            <a:ext cx="7480348" cy="3203642"/>
          </a:xfrm>
          <a:prstGeom prst="roundRect">
            <a:avLst/>
          </a:prstGeom>
        </p:spPr>
      </p:pic>
    </p:spTree>
    <p:extLst>
      <p:ext uri="{BB962C8B-B14F-4D97-AF65-F5344CB8AC3E}">
        <p14:creationId xmlns:p14="http://schemas.microsoft.com/office/powerpoint/2010/main" val="2075606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B2ACE-A8C0-95FC-DDF6-894EEA6AC2F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C049DBA-E8ED-D723-9EC9-33D61A1C787F}"/>
              </a:ext>
              <a:ext uri="{C183D7F6-B498-43B3-948B-1728B52AA6E4}">
                <adec:decorative xmlns:adec="http://schemas.microsoft.com/office/drawing/2017/decorative" val="1"/>
              </a:ext>
            </a:extLst>
          </p:cNvPr>
          <p:cNvPicPr>
            <a:picLocks noChangeAspect="1"/>
          </p:cNvPicPr>
          <p:nvPr/>
        </p:nvPicPr>
        <p:blipFill>
          <a:blip r:embed="rId3"/>
          <a:srcRect l="-1" r="41566" b="41589"/>
          <a:stretch>
            <a:fillRect/>
          </a:stretch>
        </p:blipFill>
        <p:spPr>
          <a:xfrm>
            <a:off x="-1" y="0"/>
            <a:ext cx="12192001" cy="6858000"/>
          </a:xfrm>
          <a:prstGeom prst="rect">
            <a:avLst/>
          </a:prstGeom>
        </p:spPr>
      </p:pic>
      <p:sp>
        <p:nvSpPr>
          <p:cNvPr id="2" name="TextBox 1">
            <a:extLst>
              <a:ext uri="{FF2B5EF4-FFF2-40B4-BE49-F238E27FC236}">
                <a16:creationId xmlns:a16="http://schemas.microsoft.com/office/drawing/2014/main" id="{9546FBE9-FF3F-7D18-8030-C3D7AF141817}"/>
              </a:ext>
            </a:extLst>
          </p:cNvPr>
          <p:cNvSpPr txBox="1"/>
          <p:nvPr/>
        </p:nvSpPr>
        <p:spPr>
          <a:xfrm>
            <a:off x="606547" y="1782395"/>
            <a:ext cx="3695787" cy="3293209"/>
          </a:xfrm>
          <a:prstGeom prst="rect">
            <a:avLst/>
          </a:prstGeom>
          <a:noFill/>
        </p:spPr>
        <p:txBody>
          <a:bodyPr wrap="square" lIns="91440" tIns="45720" rIns="91440" bIns="45720" rtlCol="0" anchor="t">
            <a:spAutoFit/>
          </a:bodyPr>
          <a:lstStyle/>
          <a:p>
            <a:r>
              <a:rPr lang="en-US" sz="1600" b="1">
                <a:solidFill>
                  <a:srgbClr val="34258E"/>
                </a:solidFill>
                <a:latin typeface="Segoe UI" panose="020B0502040204020203" pitchFamily="34" charset="0"/>
                <a:cs typeface="Segoe UI" panose="020B0502040204020203" pitchFamily="34" charset="0"/>
              </a:rPr>
              <a:t>Some controls have moved</a:t>
            </a:r>
          </a:p>
          <a:p>
            <a:r>
              <a:rPr lang="en-US" sz="1600">
                <a:latin typeface="Segoe UI" panose="020B0502040204020203" pitchFamily="34" charset="0"/>
                <a:cs typeface="Segoe UI" panose="020B0502040204020203" pitchFamily="34" charset="0"/>
              </a:rPr>
              <a:t>Meeting tools such as View, Notes, Rooms, and Apps have moved into the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menu to keep the main meeting controls area cleaner and easier to scan.</a:t>
            </a:r>
          </a:p>
          <a:p>
            <a:endParaRPr lang="en-US" sz="1600">
              <a:latin typeface="Segoe UI" panose="020B0502040204020203" pitchFamily="34" charset="0"/>
              <a:cs typeface="Segoe UI" panose="020B0502040204020203" pitchFamily="34" charset="0"/>
            </a:endParaRPr>
          </a:p>
          <a:p>
            <a:endParaRPr lang="en-US" sz="1600">
              <a:latin typeface="Segoe UI" panose="020B0502040204020203" pitchFamily="34" charset="0"/>
              <a:cs typeface="Segoe UI" panose="020B0502040204020203" pitchFamily="34" charset="0"/>
            </a:endParaRPr>
          </a:p>
          <a:p>
            <a:r>
              <a:rPr lang="en-US" sz="1600" b="1">
                <a:solidFill>
                  <a:srgbClr val="34258E"/>
                </a:solidFill>
                <a:latin typeface="Segoe UI" panose="020B0502040204020203" pitchFamily="34" charset="0"/>
                <a:cs typeface="Segoe UI" panose="020B0502040204020203" pitchFamily="34" charset="0"/>
              </a:rPr>
              <a:t>Find tools in one place</a:t>
            </a:r>
            <a:br>
              <a:rPr lang="en-US" sz="1600">
                <a:latin typeface="Segoe UI" panose="020B0502040204020203" pitchFamily="34" charset="0"/>
                <a:cs typeface="Segoe UI" panose="020B0502040204020203" pitchFamily="34" charset="0"/>
              </a:rPr>
            </a:br>
            <a:r>
              <a:rPr lang="en-US" sz="1600">
                <a:latin typeface="Segoe UI" panose="020B0502040204020203" pitchFamily="34" charset="0"/>
                <a:cs typeface="Segoe UI" panose="020B0502040204020203" pitchFamily="34" charset="0"/>
              </a:rPr>
              <a:t>Open </a:t>
            </a:r>
            <a:r>
              <a:rPr lang="en-US" sz="1600">
                <a:solidFill>
                  <a:srgbClr val="34258E"/>
                </a:solidFill>
                <a:latin typeface="Segoe UI" panose="020B0502040204020203" pitchFamily="34" charset="0"/>
                <a:cs typeface="Segoe UI" panose="020B0502040204020203" pitchFamily="34" charset="0"/>
              </a:rPr>
              <a:t>More actions </a:t>
            </a:r>
            <a:r>
              <a:rPr lang="en-US" sz="1600">
                <a:latin typeface="Segoe UI" panose="020B0502040204020203" pitchFamily="34" charset="0"/>
                <a:cs typeface="Segoe UI" panose="020B0502040204020203" pitchFamily="34" charset="0"/>
              </a:rPr>
              <a:t>to find these meeting tools alongside apps, agents, and other meeting capabilities.</a:t>
            </a:r>
          </a:p>
          <a:p>
            <a:endParaRPr lang="en-US" sz="1600">
              <a:latin typeface="Segoe UI" panose="020B0502040204020203" pitchFamily="34" charset="0"/>
              <a:cs typeface="Segoe UI" panose="020B0502040204020203" pitchFamily="34" charset="0"/>
            </a:endParaRPr>
          </a:p>
        </p:txBody>
      </p:sp>
      <p:sp>
        <p:nvSpPr>
          <p:cNvPr id="5" name="Title 1">
            <a:extLst>
              <a:ext uri="{FF2B5EF4-FFF2-40B4-BE49-F238E27FC236}">
                <a16:creationId xmlns:a16="http://schemas.microsoft.com/office/drawing/2014/main" id="{85B3584F-5E69-74E6-059A-32D2F0A1F0B2}"/>
              </a:ext>
            </a:extLst>
          </p:cNvPr>
          <p:cNvSpPr txBox="1">
            <a:spLocks/>
          </p:cNvSpPr>
          <p:nvPr/>
        </p:nvSpPr>
        <p:spPr>
          <a:xfrm>
            <a:off x="606547" y="643102"/>
            <a:ext cx="771625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a:spcBef>
                <a:spcPts val="0"/>
              </a:spcBef>
            </a:pPr>
            <a:r>
              <a:rPr sz="2800" b="1">
                <a:solidFill>
                  <a:srgbClr val="34258E"/>
                </a:solidFill>
                <a:latin typeface="Segoe UI Semibold"/>
                <a:cs typeface="Segoe UI Semilight" panose="020B0402040204020203" pitchFamily="34" charset="0"/>
              </a:rPr>
              <a:t>Meeting Tools are now in More actions</a:t>
            </a:r>
          </a:p>
        </p:txBody>
      </p:sp>
      <p:pic>
        <p:nvPicPr>
          <p:cNvPr id="7" name="Picture 6">
            <a:extLst>
              <a:ext uri="{FF2B5EF4-FFF2-40B4-BE49-F238E27FC236}">
                <a16:creationId xmlns:a16="http://schemas.microsoft.com/office/drawing/2014/main" id="{3503F65C-DEEA-D480-C001-D2BE550B66FC}"/>
              </a:ext>
            </a:extLst>
          </p:cNvPr>
          <p:cNvPicPr>
            <a:picLocks noChangeAspect="1"/>
          </p:cNvPicPr>
          <p:nvPr/>
        </p:nvPicPr>
        <p:blipFill>
          <a:blip r:embed="rId4"/>
          <a:srcRect b="76597"/>
          <a:stretch>
            <a:fillRect/>
          </a:stretch>
        </p:blipFill>
        <p:spPr>
          <a:xfrm>
            <a:off x="4754161" y="1567332"/>
            <a:ext cx="7266390" cy="986314"/>
          </a:xfrm>
          <a:prstGeom prst="rect">
            <a:avLst/>
          </a:prstGeom>
        </p:spPr>
      </p:pic>
      <p:pic>
        <p:nvPicPr>
          <p:cNvPr id="9" name="Picture 8">
            <a:extLst>
              <a:ext uri="{FF2B5EF4-FFF2-40B4-BE49-F238E27FC236}">
                <a16:creationId xmlns:a16="http://schemas.microsoft.com/office/drawing/2014/main" id="{8F8FFE5E-7581-8F4C-FE2C-B7D4A3FE4DF1}"/>
              </a:ext>
            </a:extLst>
          </p:cNvPr>
          <p:cNvPicPr>
            <a:picLocks noChangeAspect="1"/>
          </p:cNvPicPr>
          <p:nvPr/>
        </p:nvPicPr>
        <p:blipFill>
          <a:blip r:embed="rId5"/>
          <a:srcRect b="33554"/>
          <a:stretch>
            <a:fillRect/>
          </a:stretch>
        </p:blipFill>
        <p:spPr>
          <a:xfrm>
            <a:off x="4760510" y="2801044"/>
            <a:ext cx="7215590" cy="2745280"/>
          </a:xfrm>
          <a:prstGeom prst="rect">
            <a:avLst/>
          </a:prstGeom>
        </p:spPr>
      </p:pic>
      <p:sp>
        <p:nvSpPr>
          <p:cNvPr id="10" name="Left Bracket 9">
            <a:extLst>
              <a:ext uri="{FF2B5EF4-FFF2-40B4-BE49-F238E27FC236}">
                <a16:creationId xmlns:a16="http://schemas.microsoft.com/office/drawing/2014/main" id="{9B9E1766-1FDA-65A3-1A76-6E6027C45493}"/>
              </a:ext>
            </a:extLst>
          </p:cNvPr>
          <p:cNvSpPr/>
          <p:nvPr/>
        </p:nvSpPr>
        <p:spPr>
          <a:xfrm rot="5400000">
            <a:off x="9278057" y="1154622"/>
            <a:ext cx="45719" cy="1108561"/>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1" name="Group 10">
            <a:extLst>
              <a:ext uri="{FF2B5EF4-FFF2-40B4-BE49-F238E27FC236}">
                <a16:creationId xmlns:a16="http://schemas.microsoft.com/office/drawing/2014/main" id="{B642EBE1-1724-9F53-6813-8E0C41785DF9}"/>
              </a:ext>
            </a:extLst>
          </p:cNvPr>
          <p:cNvGrpSpPr/>
          <p:nvPr/>
        </p:nvGrpSpPr>
        <p:grpSpPr>
          <a:xfrm>
            <a:off x="9190843" y="1438645"/>
            <a:ext cx="261913" cy="200055"/>
            <a:chOff x="8724784" y="1293335"/>
            <a:chExt cx="261913" cy="200055"/>
          </a:xfrm>
        </p:grpSpPr>
        <p:sp>
          <p:nvSpPr>
            <p:cNvPr id="12" name="Oval 11">
              <a:extLst>
                <a:ext uri="{FF2B5EF4-FFF2-40B4-BE49-F238E27FC236}">
                  <a16:creationId xmlns:a16="http://schemas.microsoft.com/office/drawing/2014/main" id="{3F687511-14CC-AAB1-5114-292ED8EABF2A}"/>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F6B7050-F2BB-491D-CB78-383286586CEC}"/>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1</a:t>
              </a:r>
            </a:p>
          </p:txBody>
        </p:sp>
      </p:grpSp>
      <p:sp>
        <p:nvSpPr>
          <p:cNvPr id="14" name="Left Bracket 13">
            <a:extLst>
              <a:ext uri="{FF2B5EF4-FFF2-40B4-BE49-F238E27FC236}">
                <a16:creationId xmlns:a16="http://schemas.microsoft.com/office/drawing/2014/main" id="{F2CB1269-D98C-53FD-B66A-3E13E69DAB2D}"/>
              </a:ext>
            </a:extLst>
          </p:cNvPr>
          <p:cNvSpPr/>
          <p:nvPr/>
        </p:nvSpPr>
        <p:spPr>
          <a:xfrm rot="5400000">
            <a:off x="9501237" y="2877971"/>
            <a:ext cx="45719" cy="292318"/>
          </a:xfrm>
          <a:prstGeom prst="leftBracket">
            <a:avLst/>
          </a:prstGeom>
          <a:ln w="6350">
            <a:solidFill>
              <a:srgbClr val="34258E"/>
            </a:solidFill>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nvGrpSpPr>
          <p:cNvPr id="15" name="Group 14">
            <a:extLst>
              <a:ext uri="{FF2B5EF4-FFF2-40B4-BE49-F238E27FC236}">
                <a16:creationId xmlns:a16="http://schemas.microsoft.com/office/drawing/2014/main" id="{A157E7E3-CF72-D439-71BC-15052FB034FB}"/>
              </a:ext>
            </a:extLst>
          </p:cNvPr>
          <p:cNvGrpSpPr/>
          <p:nvPr/>
        </p:nvGrpSpPr>
        <p:grpSpPr>
          <a:xfrm>
            <a:off x="9393139" y="2753872"/>
            <a:ext cx="261913" cy="200055"/>
            <a:chOff x="8724784" y="1293335"/>
            <a:chExt cx="261913" cy="200055"/>
          </a:xfrm>
        </p:grpSpPr>
        <p:sp>
          <p:nvSpPr>
            <p:cNvPr id="16" name="Oval 15">
              <a:extLst>
                <a:ext uri="{FF2B5EF4-FFF2-40B4-BE49-F238E27FC236}">
                  <a16:creationId xmlns:a16="http://schemas.microsoft.com/office/drawing/2014/main" id="{EADF9F39-4704-B0DF-C502-0C6581B5061B}"/>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638AC71-ABAA-C792-E5FE-F4DB2548202A}"/>
                </a:ext>
              </a:extLst>
            </p:cNvPr>
            <p:cNvSpPr txBox="1"/>
            <p:nvPr/>
          </p:nvSpPr>
          <p:spPr>
            <a:xfrm>
              <a:off x="8724784" y="1293335"/>
              <a:ext cx="261913" cy="200055"/>
            </a:xfrm>
            <a:prstGeom prst="rect">
              <a:avLst/>
            </a:prstGeom>
            <a:noFill/>
          </p:spPr>
          <p:txBody>
            <a:bodyPr wrap="square">
              <a:spAutoFit/>
            </a:bodyPr>
            <a:lstStyle/>
            <a:p>
              <a:r>
                <a:rPr lang="en-US" sz="700">
                  <a:solidFill>
                    <a:schemeClr val="bg1"/>
                  </a:solidFill>
                  <a:latin typeface="Segoe UI" panose="020B0502040204020203" pitchFamily="34" charset="0"/>
                  <a:cs typeface="Segoe UI" panose="020B0502040204020203" pitchFamily="34" charset="0"/>
                </a:rPr>
                <a:t>2</a:t>
              </a:r>
            </a:p>
          </p:txBody>
        </p:sp>
      </p:grpSp>
      <p:grpSp>
        <p:nvGrpSpPr>
          <p:cNvPr id="18" name="Group 17">
            <a:extLst>
              <a:ext uri="{FF2B5EF4-FFF2-40B4-BE49-F238E27FC236}">
                <a16:creationId xmlns:a16="http://schemas.microsoft.com/office/drawing/2014/main" id="{02988A9A-E0DA-6C09-6860-5B0187FFF1BD}"/>
              </a:ext>
            </a:extLst>
          </p:cNvPr>
          <p:cNvGrpSpPr>
            <a:grpSpLocks noChangeAspect="1"/>
          </p:cNvGrpSpPr>
          <p:nvPr/>
        </p:nvGrpSpPr>
        <p:grpSpPr>
          <a:xfrm>
            <a:off x="330818" y="1836847"/>
            <a:ext cx="376622" cy="223642"/>
            <a:chOff x="8749821" y="1314938"/>
            <a:chExt cx="261913" cy="155527"/>
          </a:xfrm>
        </p:grpSpPr>
        <p:sp>
          <p:nvSpPr>
            <p:cNvPr id="19" name="Oval 18">
              <a:extLst>
                <a:ext uri="{FF2B5EF4-FFF2-40B4-BE49-F238E27FC236}">
                  <a16:creationId xmlns:a16="http://schemas.microsoft.com/office/drawing/2014/main" id="{177284B6-7ACD-DD23-C045-04327A2EE4C9}"/>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E296993-7045-F8C8-7268-131AD91951AC}"/>
                </a:ext>
              </a:extLst>
            </p:cNvPr>
            <p:cNvSpPr txBox="1"/>
            <p:nvPr/>
          </p:nvSpPr>
          <p:spPr>
            <a:xfrm>
              <a:off x="8749821" y="1314938"/>
              <a:ext cx="261913" cy="131563"/>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1</a:t>
              </a:r>
            </a:p>
          </p:txBody>
        </p:sp>
      </p:grpSp>
      <p:grpSp>
        <p:nvGrpSpPr>
          <p:cNvPr id="21" name="Group 20">
            <a:extLst>
              <a:ext uri="{FF2B5EF4-FFF2-40B4-BE49-F238E27FC236}">
                <a16:creationId xmlns:a16="http://schemas.microsoft.com/office/drawing/2014/main" id="{1E666E1E-71D8-5B44-AD35-3215512342C7}"/>
              </a:ext>
            </a:extLst>
          </p:cNvPr>
          <p:cNvGrpSpPr>
            <a:grpSpLocks noChangeAspect="1"/>
          </p:cNvGrpSpPr>
          <p:nvPr/>
        </p:nvGrpSpPr>
        <p:grpSpPr>
          <a:xfrm>
            <a:off x="330818" y="3787350"/>
            <a:ext cx="376622" cy="246221"/>
            <a:chOff x="8749821" y="1314938"/>
            <a:chExt cx="261913" cy="171229"/>
          </a:xfrm>
        </p:grpSpPr>
        <p:sp>
          <p:nvSpPr>
            <p:cNvPr id="22" name="Oval 21">
              <a:extLst>
                <a:ext uri="{FF2B5EF4-FFF2-40B4-BE49-F238E27FC236}">
                  <a16:creationId xmlns:a16="http://schemas.microsoft.com/office/drawing/2014/main" id="{E7AEE868-92AD-21AE-1A6C-8F161254F68F}"/>
                </a:ext>
              </a:extLst>
            </p:cNvPr>
            <p:cNvSpPr>
              <a:spLocks noChangeAspect="1"/>
            </p:cNvSpPr>
            <p:nvPr/>
          </p:nvSpPr>
          <p:spPr>
            <a:xfrm>
              <a:off x="8767879" y="1326465"/>
              <a:ext cx="144000" cy="144000"/>
            </a:xfrm>
            <a:prstGeom prst="ellipse">
              <a:avLst/>
            </a:prstGeom>
            <a:solidFill>
              <a:srgbClr val="3425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940AA49-F18E-89C7-D40F-AD312B9A004B}"/>
                </a:ext>
              </a:extLst>
            </p:cNvPr>
            <p:cNvSpPr txBox="1"/>
            <p:nvPr/>
          </p:nvSpPr>
          <p:spPr>
            <a:xfrm>
              <a:off x="8749821" y="1314938"/>
              <a:ext cx="261913" cy="171229"/>
            </a:xfrm>
            <a:prstGeom prst="rect">
              <a:avLst/>
            </a:prstGeom>
            <a:noFill/>
          </p:spPr>
          <p:txBody>
            <a:bodyPr wrap="square">
              <a:spAutoFit/>
            </a:bodyPr>
            <a:lstStyle/>
            <a:p>
              <a:r>
                <a:rPr lang="en-US" sz="1000">
                  <a:solidFill>
                    <a:schemeClr val="bg1"/>
                  </a:solidFill>
                  <a:latin typeface="Segoe UI" panose="020B0502040204020203" pitchFamily="34" charset="0"/>
                  <a:cs typeface="Segoe UI" panose="020B0502040204020203" pitchFamily="34" charset="0"/>
                </a:rPr>
                <a:t>2</a:t>
              </a:r>
            </a:p>
          </p:txBody>
        </p:sp>
      </p:grpSp>
    </p:spTree>
    <p:extLst>
      <p:ext uri="{BB962C8B-B14F-4D97-AF65-F5344CB8AC3E}">
        <p14:creationId xmlns:p14="http://schemas.microsoft.com/office/powerpoint/2010/main" val="3019330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30A22D99A00247A6BA62F8F4B02F21" ma:contentTypeVersion="32" ma:contentTypeDescription="Create a new document." ma:contentTypeScope="" ma:versionID="4f2c2d705bb600999a7800863d12d42e">
  <xsd:schema xmlns:xsd="http://www.w3.org/2001/XMLSchema" xmlns:xs="http://www.w3.org/2001/XMLSchema" xmlns:p="http://schemas.microsoft.com/office/2006/metadata/properties" xmlns:ns1="http://schemas.microsoft.com/sharepoint/v3" xmlns:ns2="3e7edc9a-f81f-49aa-9e82-1d647d087199" xmlns:ns3="f84390e1-eb3c-44a5-8ce2-b36f1ff2f447" xmlns:ns4="230e9df3-be65-4c73-a93b-d1236ebd677e" targetNamespace="http://schemas.microsoft.com/office/2006/metadata/properties" ma:root="true" ma:fieldsID="65dbe25c371fc23ca7960aaf3dc6a7a2" ns1:_="" ns2:_="" ns3:_="" ns4:_="">
    <xsd:import namespace="http://schemas.microsoft.com/sharepoint/v3"/>
    <xsd:import namespace="3e7edc9a-f81f-49aa-9e82-1d647d087199"/>
    <xsd:import namespace="f84390e1-eb3c-44a5-8ce2-b36f1ff2f447"/>
    <xsd:import namespace="230e9df3-be65-4c73-a93b-d1236ebd677e"/>
    <xsd:element name="properties">
      <xsd:complexType>
        <xsd:sequence>
          <xsd:element name="documentManagement">
            <xsd:complexType>
              <xsd:all>
                <xsd:element ref="ns2:Notes0" minOccurs="0"/>
                <xsd:element ref="ns2:MediaServiceKeyPoints" minOccurs="0"/>
                <xsd:element ref="ns2:_Flow_SignoffStatus" minOccurs="0"/>
                <xsd:element ref="ns2:OneNoteFluid_FileOrder" minOccurs="0"/>
                <xsd:element ref="ns2:OneNoteFluid_Labels" minOccurs="0"/>
                <xsd:element ref="ns2:OneNoteFluid_Teams_Conversation_Id" minOccurs="0"/>
                <xsd:element ref="ns3:SharedWithDetails" minOccurs="0"/>
                <xsd:element ref="ns3:LastSharedByUser" minOccurs="0"/>
                <xsd:element ref="ns3:LastSharedByTime" minOccurs="0"/>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2:MediaServiceEventHashCode" minOccurs="0"/>
                <xsd:element ref="ns2:MediaServiceGenerationTime" minOccurs="0"/>
                <xsd:element ref="ns2:MediaServiceAutoKeyPoints" minOccurs="0"/>
                <xsd:element ref="ns1:_ip_UnifiedCompliancePolicyProperties" minOccurs="0"/>
                <xsd:element ref="ns1:_ip_UnifiedCompliancePolicyUIAction" minOccurs="0"/>
                <xsd:element ref="ns2:MediaLengthInSeconds" minOccurs="0"/>
                <xsd:element ref="ns3:SharedWithUsers" minOccurs="0"/>
                <xsd:element ref="ns2:lcf76f155ced4ddcb4097134ff3c332f" minOccurs="0"/>
                <xsd:element ref="ns4:TaxCatchAll"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ma:readOnly="false">
      <xsd:simpleType>
        <xsd:restriction base="dms:Note"/>
      </xsd:simpleType>
    </xsd:element>
    <xsd:element name="_ip_UnifiedCompliancePolicyUIAction" ma:index="23"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7edc9a-f81f-49aa-9e82-1d647d087199" elementFormDefault="qualified">
    <xsd:import namespace="http://schemas.microsoft.com/office/2006/documentManagement/types"/>
    <xsd:import namespace="http://schemas.microsoft.com/office/infopath/2007/PartnerControls"/>
    <xsd:element name="Notes0" ma:index="2" nillable="true" ma:displayName="Notes" ma:internalName="Notes0" ma:readOnly="false">
      <xsd:simpleType>
        <xsd:restriction base="dms:Text">
          <xsd:maxLength value="255"/>
        </xsd:restriction>
      </xsd:simpleType>
    </xsd:element>
    <xsd:element name="MediaServiceKeyPoints" ma:index="3" nillable="true" ma:displayName="KeyPoints" ma:internalName="MediaServiceKeyPoints" ma:readOnly="false">
      <xsd:simpleType>
        <xsd:restriction base="dms:Note">
          <xsd:maxLength value="255"/>
        </xsd:restriction>
      </xsd:simpleType>
    </xsd:element>
    <xsd:element name="_Flow_SignoffStatus" ma:index="4" nillable="true" ma:displayName="Sign-off status" ma:internalName="Sign_x002d_off_x0020_status" ma:readOnly="false">
      <xsd:simpleType>
        <xsd:restriction base="dms:Text"/>
      </xsd:simpleType>
    </xsd:element>
    <xsd:element name="OneNoteFluid_FileOrder" ma:index="5" nillable="true" ma:displayName="OneNoteFluid_FileOrder" ma:default="=" ma:internalName="OneNoteFluid_FileOrder" ma:readOnly="false">
      <xsd:simpleType>
        <xsd:restriction base="dms:Text">
          <xsd:maxLength value="255"/>
        </xsd:restriction>
      </xsd:simpleType>
    </xsd:element>
    <xsd:element name="OneNoteFluid_Labels" ma:index="6" nillable="true" ma:displayName="OneNoteFluid_Labels" ma:internalName="OneNoteFluid_Labels" ma:readOnly="false">
      <xsd:simpleType>
        <xsd:restriction base="dms:Note"/>
      </xsd:simpleType>
    </xsd:element>
    <xsd:element name="OneNoteFluid_Teams_Conversation_Id" ma:index="7" nillable="true" ma:displayName="OneNoteFluid_Teams_Conversation_Id" ma:internalName="OneNoteFluid_Teams_Conversation_Id" ma:readOnly="false">
      <xsd:simpleType>
        <xsd:restriction base="dms:Text">
          <xsd:maxLength value="255"/>
        </xsd:restriction>
      </xsd:simpleType>
    </xsd:element>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Location" ma:index="15" nillable="true" ma:displayName="MediaServiceLocation" ma:description="" ma:hidden="true" ma:internalName="MediaServiceLocation" ma:readOnly="true">
      <xsd:simpleType>
        <xsd:restriction base="dms:Text"/>
      </xsd:simpleType>
    </xsd:element>
    <xsd:element name="MediaServiceAutoTags" ma:index="16" nillable="true" ma:displayName="MediaServiceAutoTags" ma:description="" ma:hidden="true" ma:internalName="MediaServiceAutoTags" ma:readOnly="true">
      <xsd:simpleType>
        <xsd:restriction base="dms:Text"/>
      </xsd:simpleType>
    </xsd:element>
    <xsd:element name="MediaServiceOCR" ma:index="17" nillable="true" ma:displayName="MediaServiceOCR" ma:description="" ma:hidden="true" ma:internalName="MediaServiceOCR" ma:readOnly="true">
      <xsd:simpleType>
        <xsd:restriction base="dms:Note"/>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DocTags" ma:index="34" nillable="true" ma:displayName="MediaServiceDocTags" ma:hidden="true" ma:internalName="MediaServiceDocTags" ma:readOnly="true">
      <xsd:simpleType>
        <xsd:restriction base="dms:Note"/>
      </xsd:simpleType>
    </xsd:element>
    <xsd:element name="MediaServiceObjectDetectorVersions" ma:index="35" nillable="true" ma:displayName="MediaServiceObjectDetectorVersions" ma:description="" ma:hidden="true" ma:indexed="true" ma:internalName="MediaServiceObjectDetectorVersions" ma:readOnly="true">
      <xsd:simpleType>
        <xsd:restriction base="dms:Text"/>
      </xsd:simpleType>
    </xsd:element>
    <xsd:element name="MediaServiceSystemTags" ma:index="36" nillable="true" ma:displayName="MediaServiceSystemTags" ma:hidden="true" ma:internalName="MediaServiceSystemTags" ma:readOnly="true">
      <xsd:simpleType>
        <xsd:restriction base="dms:Note"/>
      </xsd:simpleType>
    </xsd:element>
    <xsd:element name="MediaServiceBillingMetadata" ma:index="37"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84390e1-eb3c-44a5-8ce2-b36f1ff2f447" elementFormDefault="qualified">
    <xsd:import namespace="http://schemas.microsoft.com/office/2006/documentManagement/types"/>
    <xsd:import namespace="http://schemas.microsoft.com/office/infopath/2007/PartnerControls"/>
    <xsd:element name="SharedWithDetails" ma:index="9" nillable="true" ma:displayName="Shared With Details" ma:description="" ma:hidden="true" ma:internalName="SharedWithDetails" ma:readOnly="true">
      <xsd:simpleType>
        <xsd:restriction base="dms:Note"/>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element name="SharedWithUsers" ma:index="29" nillable="true" ma:displayName="Shared With" ma:description=""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5f7e7072-7e9e-4888-b1c7-603729be1c94}" ma:internalName="TaxCatchAll" ma:readOnly="false" ma:showField="CatchAllData" ma:web="f84390e1-eb3c-44a5-8ce2-b36f1ff2f4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neNoteFluid_FileOrder xmlns="3e7edc9a-f81f-49aa-9e82-1d647d087199">=</OneNoteFluid_FileOrder>
    <Notes0 xmlns="3e7edc9a-f81f-49aa-9e82-1d647d087199" xsi:nil="true"/>
    <_ip_UnifiedCompliancePolicyUIAction xmlns="http://schemas.microsoft.com/sharepoint/v3" xsi:nil="true"/>
    <lcf76f155ced4ddcb4097134ff3c332f xmlns="3e7edc9a-f81f-49aa-9e82-1d647d087199">
      <Terms xmlns="http://schemas.microsoft.com/office/infopath/2007/PartnerControls"/>
    </lcf76f155ced4ddcb4097134ff3c332f>
    <MediaServiceKeyPoints xmlns="3e7edc9a-f81f-49aa-9e82-1d647d087199" xsi:nil="true"/>
    <_ip_UnifiedCompliancePolicyProperties xmlns="http://schemas.microsoft.com/sharepoint/v3" xsi:nil="true"/>
    <OneNoteFluid_Teams_Conversation_Id xmlns="3e7edc9a-f81f-49aa-9e82-1d647d087199" xsi:nil="true"/>
    <_Flow_SignoffStatus xmlns="3e7edc9a-f81f-49aa-9e82-1d647d087199" xsi:nil="true"/>
    <OneNoteFluid_Labels xmlns="3e7edc9a-f81f-49aa-9e82-1d647d087199" xsi:nil="true"/>
    <TaxCatchAll xmlns="230e9df3-be65-4c73-a93b-d1236ebd677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0D5761-107D-41B1-8494-636A68672F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e7edc9a-f81f-49aa-9e82-1d647d087199"/>
    <ds:schemaRef ds:uri="f84390e1-eb3c-44a5-8ce2-b36f1ff2f44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1CE207-BF4B-4A80-8C21-CB8F12EF7489}">
  <ds:schemaRefs>
    <ds:schemaRef ds:uri="http://purl.org/dc/elements/1.1/"/>
    <ds:schemaRef ds:uri="3e7edc9a-f81f-49aa-9e82-1d647d087199"/>
    <ds:schemaRef ds:uri="http://schemas.microsoft.com/office/2006/documentManagement/types"/>
    <ds:schemaRef ds:uri="http://purl.org/dc/dcmitype/"/>
    <ds:schemaRef ds:uri="http://www.w3.org/XML/1998/namespace"/>
    <ds:schemaRef ds:uri="http://schemas.microsoft.com/office/infopath/2007/PartnerControls"/>
    <ds:schemaRef ds:uri="http://schemas.openxmlformats.org/package/2006/metadata/core-properties"/>
    <ds:schemaRef ds:uri="f84390e1-eb3c-44a5-8ce2-b36f1ff2f447"/>
    <ds:schemaRef ds:uri="http://purl.org/dc/terms/"/>
    <ds:schemaRef ds:uri="230e9df3-be65-4c73-a93b-d1236ebd677e"/>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7F3394A4-CCA5-499C-BAF8-F27A44957855}">
  <ds:schemaRefs>
    <ds:schemaRef ds:uri="http://schemas.microsoft.com/sharepoint/v3/contenttype/forms"/>
  </ds:schemaRefs>
</ds:datastoreItem>
</file>

<file path=docMetadata/LabelInfo.xml><?xml version="1.0" encoding="utf-8"?>
<clbl:labelList xmlns:clbl="http://schemas.microsoft.com/office/2020/mipLabelMetadata">
  <clbl:label id="{87ba5c36-b7cf-4793-bbc2-bd5b3a9f95ca}"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1327</TotalTime>
  <Words>1264</Words>
  <Application>Microsoft Office PowerPoint</Application>
  <PresentationFormat>Widescreen</PresentationFormat>
  <Paragraphs>129</Paragraphs>
  <Slides>15</Slides>
  <Notes>10</Notes>
  <HiddenSlides>0</HiddenSlides>
  <MMClips>2</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Redesigned meeting controls</vt:lpstr>
      <vt:lpstr>About the redesigned meeting controls</vt:lpstr>
      <vt:lpstr>Redesigned Meeting Controls  Overview</vt:lpstr>
      <vt:lpstr>The redesigned meeting controls layout makes key actions easier to find and helps reduce accidental clicks.  </vt:lpstr>
      <vt:lpstr>PowerPoint Presentation</vt:lpstr>
      <vt:lpstr>PowerPoint Presentation</vt:lpstr>
      <vt:lpstr>Value of redesigned meeting controls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FAQ</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Allie Constance</dc:creator>
  <cp:lastModifiedBy>Michelle Maislen</cp:lastModifiedBy>
  <cp:revision>3</cp:revision>
  <dcterms:created xsi:type="dcterms:W3CDTF">2025-08-08T20:46:18Z</dcterms:created>
  <dcterms:modified xsi:type="dcterms:W3CDTF">2026-07-08T18:28:59Z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0x0101000830A22D99A00247A6BA62F8F4B02F21</vt:lpwstr>
  </property>
  <property fmtid="{D5CDD505-2E9C-101B-9397-08002B2CF9AE}" pid="3" name="MediaServiceImageTags">
    <vt:lpwstr/>
  </property>
</Properties>
</file>