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72_27C8F7EA.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2"/>
  </p:notesMasterIdLst>
  <p:sldIdLst>
    <p:sldId id="2147479484" r:id="rId5"/>
    <p:sldId id="257" r:id="rId6"/>
    <p:sldId id="352" r:id="rId7"/>
    <p:sldId id="2147479487" r:id="rId8"/>
    <p:sldId id="2147479483" r:id="rId9"/>
    <p:sldId id="328" r:id="rId10"/>
    <p:sldId id="368" r:id="rId11"/>
    <p:sldId id="329" r:id="rId12"/>
    <p:sldId id="327" r:id="rId13"/>
    <p:sldId id="2147479410" r:id="rId14"/>
    <p:sldId id="326" r:id="rId15"/>
    <p:sldId id="353" r:id="rId16"/>
    <p:sldId id="369" r:id="rId17"/>
    <p:sldId id="2147479488" r:id="rId18"/>
    <p:sldId id="2147479392" r:id="rId19"/>
    <p:sldId id="280" r:id="rId20"/>
    <p:sldId id="318" r:id="rId21"/>
    <p:sldId id="324" r:id="rId22"/>
    <p:sldId id="2147479331" r:id="rId23"/>
    <p:sldId id="286" r:id="rId24"/>
    <p:sldId id="319" r:id="rId25"/>
    <p:sldId id="293" r:id="rId26"/>
    <p:sldId id="2147479399" r:id="rId27"/>
    <p:sldId id="295" r:id="rId28"/>
    <p:sldId id="320" r:id="rId29"/>
    <p:sldId id="296" r:id="rId30"/>
    <p:sldId id="2147479489" r:id="rId31"/>
    <p:sldId id="2147479226" r:id="rId32"/>
    <p:sldId id="2147479228" r:id="rId33"/>
    <p:sldId id="2147479374" r:id="rId34"/>
    <p:sldId id="270" r:id="rId35"/>
    <p:sldId id="323" r:id="rId36"/>
    <p:sldId id="365" r:id="rId37"/>
    <p:sldId id="2147479390" r:id="rId38"/>
    <p:sldId id="309" r:id="rId39"/>
    <p:sldId id="313" r:id="rId40"/>
    <p:sldId id="310" r:id="rId41"/>
    <p:sldId id="315" r:id="rId42"/>
    <p:sldId id="260" r:id="rId43"/>
    <p:sldId id="322" r:id="rId44"/>
    <p:sldId id="2147479221" r:id="rId45"/>
    <p:sldId id="2147479222" r:id="rId46"/>
    <p:sldId id="259" r:id="rId47"/>
    <p:sldId id="2147479490" r:id="rId48"/>
    <p:sldId id="2147479414" r:id="rId49"/>
    <p:sldId id="2147479296" r:id="rId50"/>
    <p:sldId id="2147479295" r:id="rId51"/>
    <p:sldId id="332" r:id="rId52"/>
    <p:sldId id="331" r:id="rId53"/>
    <p:sldId id="330" r:id="rId54"/>
    <p:sldId id="2147479418" r:id="rId55"/>
    <p:sldId id="2123258967" r:id="rId56"/>
    <p:sldId id="2123258963" r:id="rId57"/>
    <p:sldId id="333" r:id="rId58"/>
    <p:sldId id="334" r:id="rId59"/>
    <p:sldId id="2147479485" r:id="rId60"/>
    <p:sldId id="2123258938" r:id="rId61"/>
    <p:sldId id="2123258941" r:id="rId62"/>
    <p:sldId id="2147479417" r:id="rId63"/>
    <p:sldId id="335" r:id="rId64"/>
    <p:sldId id="336" r:id="rId65"/>
    <p:sldId id="2147479345" r:id="rId66"/>
    <p:sldId id="342" r:id="rId67"/>
    <p:sldId id="341" r:id="rId68"/>
    <p:sldId id="337" r:id="rId69"/>
    <p:sldId id="339" r:id="rId70"/>
    <p:sldId id="2147479491" r:id="rId71"/>
    <p:sldId id="340" r:id="rId72"/>
    <p:sldId id="363" r:id="rId73"/>
    <p:sldId id="366" r:id="rId74"/>
    <p:sldId id="2147479486" r:id="rId75"/>
    <p:sldId id="2147479468" r:id="rId76"/>
    <p:sldId id="343" r:id="rId77"/>
    <p:sldId id="348" r:id="rId78"/>
    <p:sldId id="359" r:id="rId79"/>
    <p:sldId id="346" r:id="rId80"/>
    <p:sldId id="370" r:id="rId81"/>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C9500D-E787-43C6-9653-A7698D684847}">
          <p14:sldIdLst>
            <p14:sldId id="2147479484"/>
            <p14:sldId id="257"/>
          </p14:sldIdLst>
        </p14:section>
        <p14:section name="Features menu" id="{D865669F-447C-4E04-8E63-D62730B8975F}">
          <p14:sldIdLst>
            <p14:sldId id="352"/>
          </p14:sldIdLst>
        </p14:section>
        <p14:section name="Intelligent Meetings" id="{00096EAC-5E12-4A3A-8324-0B33A13CB568}">
          <p14:sldIdLst>
            <p14:sldId id="2147479487"/>
          </p14:sldIdLst>
        </p14:section>
        <p14:section name="Intelligent recap" id="{51639AD4-00E9-405D-9AE9-EF51D7E29750}">
          <p14:sldIdLst>
            <p14:sldId id="2147479483"/>
            <p14:sldId id="328"/>
            <p14:sldId id="368"/>
            <p14:sldId id="329"/>
          </p14:sldIdLst>
        </p14:section>
        <p14:section name="Live translation captions" id="{C8F2DD69-5340-448E-AF9F-BA0760DB035E}">
          <p14:sldIdLst>
            <p14:sldId id="327"/>
            <p14:sldId id="2147479410"/>
            <p14:sldId id="326"/>
            <p14:sldId id="353"/>
            <p14:sldId id="369"/>
          </p14:sldIdLst>
        </p14:section>
        <p14:section name="Personelized meetings" id="{27DB7375-8481-4C49-9ED4-2E853D2D178E}">
          <p14:sldIdLst>
            <p14:sldId id="2147479488"/>
          </p14:sldIdLst>
        </p14:section>
        <p14:section name="Meeting Templates" id="{39AE23F4-2C05-4187-9DD7-1153D9F70A75}">
          <p14:sldIdLst>
            <p14:sldId id="2147479392"/>
            <p14:sldId id="280"/>
            <p14:sldId id="318"/>
          </p14:sldIdLst>
        </p14:section>
        <p14:section name="Branded Meetings" id="{DCAC0E50-2BC4-4646-9412-95D25E1DEADE}">
          <p14:sldIdLst>
            <p14:sldId id="324"/>
            <p14:sldId id="2147479331"/>
            <p14:sldId id="286"/>
            <p14:sldId id="319"/>
          </p14:sldIdLst>
        </p14:section>
        <p14:section name="Organizational-defined backgrounds" id="{C2FE2754-6FA5-45F6-B2A7-7513EA2A30BD}">
          <p14:sldIdLst>
            <p14:sldId id="293"/>
            <p14:sldId id="2147479399"/>
            <p14:sldId id="295"/>
          </p14:sldIdLst>
        </p14:section>
        <p14:section name="Together Mode Scenes" id="{F20CB757-CE35-4333-99A2-A8F0AE1333C8}">
          <p14:sldIdLst>
            <p14:sldId id="320"/>
            <p14:sldId id="296"/>
          </p14:sldIdLst>
        </p14:section>
        <p14:section name="Protected meetings" id="{A94FA993-690B-4F6C-880D-B5196B44E9AF}">
          <p14:sldIdLst>
            <p14:sldId id="2147479489"/>
          </p14:sldIdLst>
        </p14:section>
        <p14:section name="Watermark" id="{31DFD47E-3CA2-4D47-97B8-6AF822454D71}">
          <p14:sldIdLst>
            <p14:sldId id="2147479226"/>
            <p14:sldId id="2147479228"/>
            <p14:sldId id="2147479374"/>
            <p14:sldId id="270"/>
            <p14:sldId id="323"/>
          </p14:sldIdLst>
        </p14:section>
        <p14:section name="Sesitivity labels" id="{E693131C-73F6-4C10-9186-E633E11599E3}">
          <p14:sldIdLst>
            <p14:sldId id="365"/>
            <p14:sldId id="2147479390"/>
            <p14:sldId id="309"/>
            <p14:sldId id="313"/>
            <p14:sldId id="310"/>
          </p14:sldIdLst>
        </p14:section>
        <p14:section name="Who can record" id="{4D5C5BC3-050A-4876-8325-4E9532F86BFD}">
          <p14:sldIdLst>
            <p14:sldId id="315"/>
            <p14:sldId id="260"/>
          </p14:sldIdLst>
        </p14:section>
        <p14:section name="End-to-End Encryption" id="{A372DCB8-F979-4120-B944-F72F3C4B2E4A}">
          <p14:sldIdLst>
            <p14:sldId id="322"/>
            <p14:sldId id="2147479221"/>
            <p14:sldId id="2147479222"/>
            <p14:sldId id="259"/>
          </p14:sldIdLst>
        </p14:section>
        <p14:section name="Advanced Webinars" id="{AFC44A60-6D84-4853-B684-9F9DD8E5BDB7}">
          <p14:sldIdLst>
            <p14:sldId id="2147479490"/>
          </p14:sldIdLst>
        </p14:section>
        <p14:section name="How to get started" id="{E620ADDF-4AA2-4A10-AB21-88B9D4DD1A65}">
          <p14:sldIdLst>
            <p14:sldId id="2147479414"/>
            <p14:sldId id="2147479296"/>
            <p14:sldId id="2147479295"/>
            <p14:sldId id="332"/>
          </p14:sldIdLst>
        </p14:section>
        <p14:section name="Advanced webinars - registrations and reminders" id="{EBCEF0CD-B46D-4F69-8110-8D9EC2F2AC8E}">
          <p14:sldIdLst>
            <p14:sldId id="331"/>
            <p14:sldId id="330"/>
          </p14:sldIdLst>
        </p14:section>
        <p14:section name="Advanced Webinars - Virtual green room" id="{793AA7F7-37C0-4F2D-A841-6C21F1667833}">
          <p14:sldIdLst>
            <p14:sldId id="2147479418"/>
            <p14:sldId id="2123258967"/>
            <p14:sldId id="2123258963"/>
            <p14:sldId id="333"/>
            <p14:sldId id="334"/>
          </p14:sldIdLst>
        </p14:section>
        <p14:section name="Advanced Webinars - Manage what attendees see" id="{0742508F-0F83-4C8A-A3CA-690CBF4B7331}">
          <p14:sldIdLst>
            <p14:sldId id="2147479485"/>
            <p14:sldId id="2123258938"/>
            <p14:sldId id="2123258941"/>
            <p14:sldId id="2147479417"/>
            <p14:sldId id="335"/>
            <p14:sldId id="336"/>
          </p14:sldIdLst>
        </p14:section>
        <p14:section name="Advanced webinars - RTMP-in" id="{7C15B4AD-1113-4646-920A-E855E5EB10D5}">
          <p14:sldIdLst>
            <p14:sldId id="2147479345"/>
            <p14:sldId id="342"/>
            <p14:sldId id="341"/>
          </p14:sldIdLst>
        </p14:section>
        <p14:section name="Microsoft eCDN for Teams Live Events" id="{CB5D9120-B0EC-4CA6-9CAE-7B47A174D869}">
          <p14:sldIdLst>
            <p14:sldId id="337"/>
            <p14:sldId id="339"/>
          </p14:sldIdLst>
        </p14:section>
        <p14:section name="Advanced Virtual Appoitments" id="{99243ED2-1C20-42BF-A5BD-C9CB9BC92CD9}">
          <p14:sldIdLst>
            <p14:sldId id="2147479491"/>
            <p14:sldId id="340"/>
            <p14:sldId id="363"/>
            <p14:sldId id="366"/>
          </p14:sldIdLst>
        </p14:section>
        <p14:section name="Virtual Appoitment App" id="{2D8AC0DD-9775-4DAB-82E9-060D2CB4B995}">
          <p14:sldIdLst>
            <p14:sldId id="2147479486"/>
            <p14:sldId id="2147479468"/>
            <p14:sldId id="343"/>
          </p14:sldIdLst>
        </p14:section>
        <p14:section name="Advanced VIrtual Appoitments- SMS reminder" id="{B85D1286-51C2-4578-AB82-4F9B814BDE2D}">
          <p14:sldIdLst>
            <p14:sldId id="348"/>
          </p14:sldIdLst>
        </p14:section>
        <p14:section name="Virtual lobby with branding and logos" id="{3B9A563D-B518-47B1-ABCE-5903C9C97819}">
          <p14:sldIdLst>
            <p14:sldId id="359"/>
          </p14:sldIdLst>
        </p14:section>
        <p14:section name="Virtual Appointment Department-level Analytics" id="{F1BD7021-F94C-488A-AFF9-AF135CE8EBB4}">
          <p14:sldIdLst>
            <p14:sldId id="346"/>
          </p14:sldIdLst>
        </p14:section>
        <p14:section name="Resources and feedback request" id="{E0D076A3-0018-4E2C-A076-017503234246}">
          <p14:sldIdLst>
            <p14:sldId id="370"/>
          </p14:sldIdLst>
        </p14:section>
      </p14:sectionLst>
    </p:ext>
    <p:ext uri="{EFAFB233-063F-42B5-8137-9DF3F51BA10A}">
      <p15:sldGuideLst xmlns:p15="http://schemas.microsoft.com/office/powerpoint/2012/main">
        <p15:guide id="1" orient="horz" pos="5925" userDrawn="1">
          <p15:clr>
            <a:srgbClr val="A4A3A4"/>
          </p15:clr>
        </p15:guide>
        <p15:guide id="3" pos="469" userDrawn="1">
          <p15:clr>
            <a:srgbClr val="A4A3A4"/>
          </p15:clr>
        </p15:guide>
        <p15:guide id="4" pos="4419" userDrawn="1">
          <p15:clr>
            <a:srgbClr val="A4A3A4"/>
          </p15:clr>
        </p15:guide>
        <p15:guide id="5" orient="horz" pos="411" userDrawn="1">
          <p15:clr>
            <a:srgbClr val="A4A3A4"/>
          </p15:clr>
        </p15:guide>
        <p15:guide id="6" orient="horz" pos="699" userDrawn="1">
          <p15:clr>
            <a:srgbClr val="A4A3A4"/>
          </p15:clr>
        </p15:guide>
        <p15:guide id="7" orient="horz" pos="6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60404-CCDF-C91C-F003-F9A0388D57CB}" name="Tanja Petrovic" initials="TP" userId="S::tpetrovic@microsoft.com::0f8d50e7-81b8-485f-bfc6-c29ece0dcebe" providerId="AD"/>
  <p188:author id="{235A1C08-E6DE-A9F0-FB25-1E3CE2C727A4}" name="Sadaf Badar" initials="" userId="S::sadafbadar@microsoft.com::f748febd-d7db-4809-b92c-ed4dc3474296" providerId="AD"/>
  <p188:author id="{51F2AD08-8B39-E491-7074-DAF2A617BAE0}" name="Maryam Ahmad" initials="" userId="S::maahma@microsoft.com::0db6c2c8-6e01-46da-96cc-00f3e138e689" providerId="AD"/>
  <p188:author id="{F77C631B-2FCF-4912-30CF-7A9DFC48B2FF}" name="Stephanie Evans (Inviso Corporation)" initials="" userId="v-steeva@microsoft.com" providerId="O365"/>
  <p188:author id="{4109B733-86C2-B869-08BA-6F0B90FE57CD}" name="John Quinn" initials="JQ" userId="S::joquinn@microsoft.com::9b327282-0397-4972-a5c3-32adfdae0f0c" providerId="AD"/>
  <p188:author id="{11043B3E-8E87-F34F-C8E4-7847531C2234}" name="Bryan Nyce" initials="" userId="S::bryanyce@microsoft.com::8d36c3c3-52f9-4ea2-b465-d95b2835a3fe" providerId="AD"/>
  <p188:author id="{CB02EB3F-4502-9A60-810A-45AE7935FB7D}" name="Stephanie Evans" initials="SE" userId="S::sevans@invisocorp.com::278a5bad-a396-4eab-a6ab-36ac0d0ffa56" providerId="AD"/>
  <p188:author id="{E0C82441-4E14-94FD-84E7-3600E06B3EA1}" name="Kristin M. Lawson" initials="KML" userId="S::krlawson@microsoft.com::a0dac198-cacf-4e20-abd4-ddee9b1c4b70" providerId="AD"/>
  <p188:author id="{27141C68-F9C8-6F7B-E72A-D608E9F96B79}" name="XiXi Chen" initials="XC" userId="S::xixichen@microsoft.com::28e62cf0-b59f-4137-a0fc-7fb9d58f5bc6" providerId="AD"/>
  <p188:author id="{BB9D3A75-B046-E0FF-0E13-E7F93571D30F}" name="Juliana Bassit Lavorini" initials="JBL" userId="S::jlavorini@invisocorp.com::eaca4b8a-a39d-4b20-80ef-ccff92936010" providerId="AD"/>
  <p188:author id="{24F10D78-9698-0062-6165-BE28928EAEDC}" name="XiXi Chen" initials="" userId="xixichen@microsoft.com" providerId="O365"/>
  <p188:author id="{F3A5ED81-4AF7-8078-80A6-DB4D37702549}" name="Ronit Ben-Sheffer" initials="" userId="S::robenshe@microsoft.com::d25f0585-7cab-43e2-a10d-7e8081bede76" providerId="AD"/>
  <p188:author id="{8F49B58F-881B-3F41-3331-D4750480669D}" name="Sanjay Ramaswamy" initials="SR" userId="S::sanjayra@microsoft.com::45cad1a5-d63a-423c-b489-a9e91bdc8332" providerId="AD"/>
  <p188:author id="{903E2293-A3FF-35A0-5EC0-06D5E43F9388}" name="Einav Blumenfeld" initials="EB" userId="S::eblumenfeld@microsoft.com::5e39e2b2-237f-4dbd-b625-cdc9637e44a2" providerId="AD"/>
  <p188:author id="{E475D6A0-9145-2BD1-A08A-41C5ABC02663}" name="Ralph Maamari" initials="" userId="S::ralphmaamari@microsoft.com::2a9a071f-b105-442f-ad70-a8b9d48bc13c" providerId="AD"/>
  <p188:author id="{69A1B7B5-2FE3-E41A-8AFF-4E734EA87882}" name="Rute Santos" initials="" userId="S::rusanto@microsoft.com::81957f06-c84f-45a9-8185-4040d9c52583" providerId="AD"/>
  <p188:author id="{497769CD-CEA1-E7EF-BE0F-1653A530B586}" name="Stephanie Evans" initials="SE" userId="S::v-steeva@microsoft.com::b01e7238-1c62-4c3f-b4c3-928a943f4396" providerId="AD"/>
  <p188:author id="{00AF80EE-F55E-3DB5-5D94-A5D6C34F1C36}" name="Brian McGough" initials="BM" userId="S::brimcg@microsoft.com::47cff655-8409-45dd-a6a5-09d3a0ee091e" providerId="AD"/>
  <p188:author id="{8B128EF6-97D4-B5CA-FD66-7064AF99B251}" name="Pragathi Raj" initials="PR" userId="S::praj@microsoft.com::6d0af6f8-f65b-44f1-bde0-e8b4fae4190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A5FC7"/>
    <a:srgbClr val="F2F2F2"/>
    <a:srgbClr val="000000"/>
    <a:srgbClr val="225B62"/>
    <a:srgbClr val="007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3084" y="66"/>
      </p:cViewPr>
      <p:guideLst>
        <p:guide orient="horz" pos="5925"/>
        <p:guide pos="469"/>
        <p:guide pos="4419"/>
        <p:guide orient="horz" pos="411"/>
        <p:guide orient="horz" pos="699"/>
        <p:guide orient="horz" pos="6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 Id="rId61" Type="http://schemas.openxmlformats.org/officeDocument/2006/relationships/slide" Target="slides/slide57.xml"/><Relationship Id="rId82" Type="http://schemas.openxmlformats.org/officeDocument/2006/relationships/notesMaster" Target="notesMasters/notesMaster1.xml"/></Relationships>
</file>

<file path=ppt/comments/modernComment_172_27C8F7EA.xml><?xml version="1.0" encoding="utf-8"?>
<p188:cmLst xmlns:a="http://schemas.openxmlformats.org/drawingml/2006/main" xmlns:r="http://schemas.openxmlformats.org/officeDocument/2006/relationships" xmlns:p188="http://schemas.microsoft.com/office/powerpoint/2018/8/main">
  <p188:cm id="{38A9AC53-FF20-45F5-9286-F2DE738D7F3A}" authorId="{E0C82441-4E14-94FD-84E7-3600E06B3EA1}" created="2023-05-25T23:36:26.341">
    <pc:sldMkLst xmlns:pc="http://schemas.microsoft.com/office/powerpoint/2013/main/command">
      <pc:docMk/>
      <pc:sldMk cId="667482090" sldId="370"/>
    </pc:sldMkLst>
    <p188:txBody>
      <a:bodyPr/>
      <a:lstStyle/>
      <a:p>
        <a:r>
          <a:rPr lang="en-US"/>
          <a:t>Please be sure to Accessibility check this content before publishing &amp; let me know if I can help set up an aka for it ☺️ [@Ronit Ben-Sheffer]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80FBF-72B0-4DD0-828E-E6EFE1283A72}" type="datetimeFigureOut">
              <a:rPr lang="en-US" smtClean="0"/>
              <a:t>6/16/2023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A82E7-6F66-4FCE-970C-14067A0615AD}" type="slidenum">
              <a:rPr lang="en-US" smtClean="0"/>
              <a:t>‹#›</a:t>
            </a:fld>
            <a:endParaRPr lang="en-US"/>
          </a:p>
        </p:txBody>
      </p:sp>
    </p:spTree>
    <p:extLst>
      <p:ext uri="{BB962C8B-B14F-4D97-AF65-F5344CB8AC3E}">
        <p14:creationId xmlns:p14="http://schemas.microsoft.com/office/powerpoint/2010/main" val="120103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aka.ms/ecdn"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upport.microsoft.com/en-us/office/use-live-captions-in-a-teams-meeting-4be2d304-f675-4b57-8347-cbd000a2126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upport.microsoft.com/en-us/office/use-live-captions-in-a-teams-meeting-4be2d304-f675-4b57-8347-cbd000a2126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A82E7-6F66-4FCE-970C-14067A0615AD}" type="slidenum">
              <a:rPr lang="en-US" smtClean="0"/>
              <a:t>3</a:t>
            </a:fld>
            <a:endParaRPr lang="en-US"/>
          </a:p>
        </p:txBody>
      </p:sp>
    </p:spTree>
    <p:extLst>
      <p:ext uri="{BB962C8B-B14F-4D97-AF65-F5344CB8AC3E}">
        <p14:creationId xmlns:p14="http://schemas.microsoft.com/office/powerpoint/2010/main" val="2882363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76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6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07E01-E3F8-4A2F-8927-674AE110A214}" type="slidenum">
              <a:rPr lang="en-US" smtClean="0"/>
              <a:t>34</a:t>
            </a:fld>
            <a:endParaRPr lang="en-US"/>
          </a:p>
        </p:txBody>
      </p:sp>
    </p:spTree>
    <p:extLst>
      <p:ext uri="{BB962C8B-B14F-4D97-AF65-F5344CB8AC3E}">
        <p14:creationId xmlns:p14="http://schemas.microsoft.com/office/powerpoint/2010/main" val="2024456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809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A82E7-6F66-4FCE-970C-14067A0615AD}" type="slidenum">
              <a:rPr lang="en-US" smtClean="0"/>
              <a:t>38</a:t>
            </a:fld>
            <a:endParaRPr lang="en-US"/>
          </a:p>
        </p:txBody>
      </p:sp>
    </p:spTree>
    <p:extLst>
      <p:ext uri="{BB962C8B-B14F-4D97-AF65-F5344CB8AC3E}">
        <p14:creationId xmlns:p14="http://schemas.microsoft.com/office/powerpoint/2010/main" val="1299933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 more link -&gt; https://go.microsoft.com/fwlink/?linkid=2210535 </a:t>
            </a:r>
          </a:p>
          <a:p>
            <a:endParaRPr lang="en-US"/>
          </a:p>
        </p:txBody>
      </p:sp>
      <p:sp>
        <p:nvSpPr>
          <p:cNvPr id="4" name="Slide Number Placeholder 3"/>
          <p:cNvSpPr>
            <a:spLocks noGrp="1"/>
          </p:cNvSpPr>
          <p:nvPr>
            <p:ph type="sldNum" sz="quarter" idx="5"/>
          </p:nvPr>
        </p:nvSpPr>
        <p:spPr/>
        <p:txBody>
          <a:bodyPr/>
          <a:lstStyle/>
          <a:p>
            <a:fld id="{94707E01-E3F8-4A2F-8927-674AE110A214}" type="slidenum">
              <a:rPr lang="en-US" smtClean="0"/>
              <a:t>41</a:t>
            </a:fld>
            <a:endParaRPr lang="en-US"/>
          </a:p>
        </p:txBody>
      </p:sp>
    </p:spTree>
    <p:extLst>
      <p:ext uri="{BB962C8B-B14F-4D97-AF65-F5344CB8AC3E}">
        <p14:creationId xmlns:p14="http://schemas.microsoft.com/office/powerpoint/2010/main" val="2277955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https://go.microsoft.com/fwlink/?linkid=2210535</a:t>
            </a:r>
          </a:p>
          <a:p>
            <a:endParaRPr lang="en-US"/>
          </a:p>
        </p:txBody>
      </p:sp>
      <p:sp>
        <p:nvSpPr>
          <p:cNvPr id="4" name="Slide Number Placeholder 3"/>
          <p:cNvSpPr>
            <a:spLocks noGrp="1"/>
          </p:cNvSpPr>
          <p:nvPr>
            <p:ph type="sldNum" sz="quarter" idx="5"/>
          </p:nvPr>
        </p:nvSpPr>
        <p:spPr/>
        <p:txBody>
          <a:bodyPr/>
          <a:lstStyle/>
          <a:p>
            <a:fld id="{94707E01-E3F8-4A2F-8927-674AE110A214}" type="slidenum">
              <a:rPr lang="en-US" smtClean="0"/>
              <a:t>42</a:t>
            </a:fld>
            <a:endParaRPr lang="en-US"/>
          </a:p>
        </p:txBody>
      </p:sp>
    </p:spTree>
    <p:extLst>
      <p:ext uri="{BB962C8B-B14F-4D97-AF65-F5344CB8AC3E}">
        <p14:creationId xmlns:p14="http://schemas.microsoft.com/office/powerpoint/2010/main" val="2038591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fld id="{D6CA82E7-6F66-4FCE-970C-14067A0615AD}" type="slidenum">
              <a:rPr lang="en-US" smtClean="0"/>
              <a:t>43</a:t>
            </a:fld>
            <a:endParaRPr lang="en-US"/>
          </a:p>
        </p:txBody>
      </p:sp>
    </p:spTree>
    <p:extLst>
      <p:ext uri="{BB962C8B-B14F-4D97-AF65-F5344CB8AC3E}">
        <p14:creationId xmlns:p14="http://schemas.microsoft.com/office/powerpoint/2010/main" val="2432852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153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07E01-E3F8-4A2F-8927-674AE110A214}" type="slidenum">
              <a:rPr lang="en-US" smtClean="0"/>
              <a:t>46</a:t>
            </a:fld>
            <a:endParaRPr lang="en-US"/>
          </a:p>
        </p:txBody>
      </p:sp>
    </p:spTree>
    <p:extLst>
      <p:ext uri="{BB962C8B-B14F-4D97-AF65-F5344CB8AC3E}">
        <p14:creationId xmlns:p14="http://schemas.microsoft.com/office/powerpoint/2010/main" val="233659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auto" latinLnBrk="0" hangingPunct="1">
              <a:spcBef>
                <a:spcPts val="0"/>
              </a:spcBef>
              <a:spcAft>
                <a:spcPts val="0"/>
              </a:spcAft>
            </a:pPr>
            <a:endParaRPr lang="en-US" b="1" i="0" u="none" strike="noStrike" kern="1200" dirty="0">
              <a:solidFill>
                <a:srgbClr val="000000"/>
              </a:solidFill>
              <a:effectLst/>
              <a:latin typeface="Segoe UI" panose="020B0502040204020203" pitchFamily="34" charset="0"/>
              <a:cs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567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07E01-E3F8-4A2F-8927-674AE110A214}" type="slidenum">
              <a:rPr lang="en-US" smtClean="0"/>
              <a:t>47</a:t>
            </a:fld>
            <a:endParaRPr lang="en-US"/>
          </a:p>
        </p:txBody>
      </p:sp>
    </p:spTree>
    <p:extLst>
      <p:ext uri="{BB962C8B-B14F-4D97-AF65-F5344CB8AC3E}">
        <p14:creationId xmlns:p14="http://schemas.microsoft.com/office/powerpoint/2010/main" val="1760680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73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937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604F048-580A-4815-8A32-8E5A4704B61D}"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777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604F048-580A-4815-8A32-8E5A4704B61D}"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317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604F048-580A-4815-8A32-8E5A4704B61D}"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863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355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pPr defTabSz="966612">
              <a:defRPr/>
            </a:pPr>
            <a:fld id="{3604F048-580A-4815-8A32-8E5A4704B61D}" type="slidenum">
              <a:rPr lang="es-ES">
                <a:solidFill>
                  <a:prstClr val="black"/>
                </a:solidFill>
                <a:latin typeface="Calibri" panose="020F0502020204030204"/>
              </a:rPr>
              <a:pPr defTabSz="966612">
                <a:defRPr/>
              </a:pPr>
              <a:t>57</a:t>
            </a:fld>
            <a:endParaRPr lang="es-ES">
              <a:solidFill>
                <a:prstClr val="black"/>
              </a:solidFill>
              <a:latin typeface="Calibri" panose="020F0502020204030204"/>
            </a:endParaRPr>
          </a:p>
        </p:txBody>
      </p:sp>
    </p:spTree>
    <p:extLst>
      <p:ext uri="{BB962C8B-B14F-4D97-AF65-F5344CB8AC3E}">
        <p14:creationId xmlns:p14="http://schemas.microsoft.com/office/powerpoint/2010/main" val="3125371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pPr defTabSz="966612">
              <a:defRPr/>
            </a:pPr>
            <a:fld id="{3604F048-580A-4815-8A32-8E5A4704B61D}" type="slidenum">
              <a:rPr lang="es-ES">
                <a:solidFill>
                  <a:prstClr val="black"/>
                </a:solidFill>
                <a:latin typeface="Calibri" panose="020F0502020204030204"/>
              </a:rPr>
              <a:pPr defTabSz="966612">
                <a:defRPr/>
              </a:pPr>
              <a:t>58</a:t>
            </a:fld>
            <a:endParaRPr lang="es-ES">
              <a:solidFill>
                <a:prstClr val="black"/>
              </a:solidFill>
              <a:latin typeface="Calibri" panose="020F0502020204030204"/>
            </a:endParaRPr>
          </a:p>
        </p:txBody>
      </p:sp>
    </p:spTree>
    <p:extLst>
      <p:ext uri="{BB962C8B-B14F-4D97-AF65-F5344CB8AC3E}">
        <p14:creationId xmlns:p14="http://schemas.microsoft.com/office/powerpoint/2010/main" val="1104094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604F048-580A-4815-8A32-8E5A4704B61D}"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26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r>
              <a:rPr lang="en-US" b="1" dirty="0"/>
              <a:t>Coming soon</a:t>
            </a:r>
          </a:p>
          <a:p>
            <a:pPr marL="285750" indent="-285750">
              <a:spcBef>
                <a:spcPts val="0"/>
              </a:spcBef>
              <a:spcAft>
                <a:spcPts val="1200"/>
              </a:spcAft>
              <a:buFont typeface="Arial" panose="020B0604020202020204" pitchFamily="34" charset="0"/>
              <a:buChar char="•"/>
            </a:pPr>
            <a:r>
              <a:rPr lang="en-US" dirty="0"/>
              <a:t>Y</a:t>
            </a:r>
            <a:r>
              <a:rPr lang="en-US" sz="1200" dirty="0"/>
              <a:t>ou can see when you joined or left a meeting in the meeting recording, so you can easily click and listen in where you left off. </a:t>
            </a:r>
            <a:endParaRPr lang="en-US" dirty="0"/>
          </a:p>
          <a:p>
            <a:pPr marL="285750" indent="-285750">
              <a:spcBef>
                <a:spcPts val="0"/>
              </a:spcBef>
              <a:spcAft>
                <a:spcPts val="1200"/>
              </a:spcAft>
              <a:buFont typeface="Arial" panose="020B0604020202020204" pitchFamily="34" charset="0"/>
              <a:buChar char="•"/>
            </a:pPr>
            <a:r>
              <a:rPr lang="en-US" sz="1200" i="0" u="none" strike="noStrike" kern="1200" dirty="0">
                <a:effectLst/>
                <a:cs typeface="Segoe UI Semilight" panose="020B0402040204020203" pitchFamily="34" charset="0"/>
              </a:rPr>
              <a:t>Personalized </a:t>
            </a:r>
            <a:r>
              <a:rPr lang="en-US" sz="1200" dirty="0"/>
              <a:t>timeline markers like when your name was mentioned, when a screen was shared, as well as speaker timeline markers for all speakers - organized by those you work most closely with. </a:t>
            </a:r>
            <a:endParaRPr lang="en-US" dirty="0"/>
          </a:p>
          <a:p>
            <a:pPr marL="285750" indent="-285750">
              <a:spcBef>
                <a:spcPts val="0"/>
              </a:spcBef>
              <a:spcAft>
                <a:spcPts val="1200"/>
              </a:spcAft>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ea typeface="+mn-ea"/>
                <a:cs typeface="+mn-cs"/>
              </a:rPr>
              <a:t>Easily navigate Teams meeting recordings with automatically generated chapters to help you understand the content of a meeting discussion.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57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662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118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954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hlinkClick r:id="rId3"/>
              </a:rPr>
              <a:t>https://aka.ms/ecdn</a:t>
            </a:r>
            <a:endParaRPr lang="en-US" sz="1200">
              <a:latin typeface="Segoe UI" panose="020B0502040204020203" pitchFamily="34" charset="0"/>
              <a:cs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589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309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253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31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276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615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57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707E01-E3F8-4A2F-8927-674AE110A214}" type="slidenum">
              <a:rPr lang="en-US" smtClean="0"/>
              <a:t>10</a:t>
            </a:fld>
            <a:endParaRPr lang="en-US"/>
          </a:p>
        </p:txBody>
      </p:sp>
    </p:spTree>
    <p:extLst>
      <p:ext uri="{BB962C8B-B14F-4D97-AF65-F5344CB8AC3E}">
        <p14:creationId xmlns:p14="http://schemas.microsoft.com/office/powerpoint/2010/main" val="3330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36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12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3"/>
              </a:rPr>
              <a:t>Use live captions in a Teams meeting - Microsoft Support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75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3"/>
              </a:rPr>
              <a:t>Use live captions in a Teams meeting - Microsoft Support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A82E7-6F66-4FCE-970C-14067A061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85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07E01-E3F8-4A2F-8927-674AE110A214}" type="slidenum">
              <a:rPr lang="en-US" smtClean="0"/>
              <a:t>15</a:t>
            </a:fld>
            <a:endParaRPr lang="en-US"/>
          </a:p>
        </p:txBody>
      </p:sp>
    </p:spTree>
    <p:extLst>
      <p:ext uri="{BB962C8B-B14F-4D97-AF65-F5344CB8AC3E}">
        <p14:creationId xmlns:p14="http://schemas.microsoft.com/office/powerpoint/2010/main" val="2023338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07E01-E3F8-4A2F-8927-674AE110A214}" type="slidenum">
              <a:rPr lang="en-US" smtClean="0"/>
              <a:t>28</a:t>
            </a:fld>
            <a:endParaRPr lang="en-US"/>
          </a:p>
        </p:txBody>
      </p:sp>
    </p:spTree>
    <p:extLst>
      <p:ext uri="{BB962C8B-B14F-4D97-AF65-F5344CB8AC3E}">
        <p14:creationId xmlns:p14="http://schemas.microsoft.com/office/powerpoint/2010/main" val="372306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A2EEA328-CFE0-43B1-887A-CB9EC3B31A51}"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382125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EA328-CFE0-43B1-887A-CB9EC3B31A51}"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261472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EA328-CFE0-43B1-887A-CB9EC3B31A51}"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2717880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367246" y="2329502"/>
            <a:ext cx="2747038" cy="6628493"/>
          </a:xfrm>
          <a:prstGeom prst="rect">
            <a:avLst/>
          </a:prstGeo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3239338" y="2329186"/>
            <a:ext cx="4177942" cy="5400029"/>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893" b="1" kern="1200" spc="0" baseline="0" dirty="0">
                <a:solidFill>
                  <a:srgbClr val="000000"/>
                </a:solidFill>
                <a:latin typeface="+mn-lt"/>
                <a:ea typeface="+mn-ea"/>
                <a:cs typeface="Segoe UI" panose="020B0502040204020203" pitchFamily="34" charset="0"/>
              </a:defRPr>
            </a:lvl1pPr>
          </a:lstStyle>
          <a:p>
            <a:pPr marL="145733" marR="0" lvl="0" indent="-145733" algn="ctr" defTabSz="59462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145733" marR="0" lvl="0" indent="-145733" algn="ctr" defTabSz="594623"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2" name="TextBox 1">
            <a:extLst>
              <a:ext uri="{FF2B5EF4-FFF2-40B4-BE49-F238E27FC236}">
                <a16:creationId xmlns:a16="http://schemas.microsoft.com/office/drawing/2014/main" id="{6B687266-7716-BD9A-9EAE-62579628FA26}"/>
              </a:ext>
            </a:extLst>
          </p:cNvPr>
          <p:cNvSpPr txBox="1"/>
          <p:nvPr userDrawn="1"/>
        </p:nvSpPr>
        <p:spPr>
          <a:xfrm>
            <a:off x="1055874" y="9944531"/>
            <a:ext cx="65" cy="196208"/>
          </a:xfrm>
          <a:prstGeom prst="rect">
            <a:avLst/>
          </a:prstGeom>
          <a:noFill/>
        </p:spPr>
        <p:txBody>
          <a:bodyPr wrap="none" lIns="0" tIns="0" rIns="0" bIns="0" rtlCol="0">
            <a:spAutoFit/>
          </a:bodyPr>
          <a:lstStyle/>
          <a:p>
            <a:pPr algn="l"/>
            <a:endParaRPr lang="en-US" sz="1275"/>
          </a:p>
        </p:txBody>
      </p:sp>
      <p:sp>
        <p:nvSpPr>
          <p:cNvPr id="4" name="TextBox 3">
            <a:extLst>
              <a:ext uri="{FF2B5EF4-FFF2-40B4-BE49-F238E27FC236}">
                <a16:creationId xmlns:a16="http://schemas.microsoft.com/office/drawing/2014/main" id="{8D7C1EA4-1532-85D9-DC01-79A4FF67064F}"/>
              </a:ext>
            </a:extLst>
          </p:cNvPr>
          <p:cNvSpPr txBox="1"/>
          <p:nvPr userDrawn="1"/>
        </p:nvSpPr>
        <p:spPr>
          <a:xfrm>
            <a:off x="929389" y="9919226"/>
            <a:ext cx="65" cy="196208"/>
          </a:xfrm>
          <a:prstGeom prst="rect">
            <a:avLst/>
          </a:prstGeom>
          <a:noFill/>
        </p:spPr>
        <p:txBody>
          <a:bodyPr wrap="none" lIns="0" tIns="0" rIns="0" bIns="0" rtlCol="0">
            <a:spAutoFit/>
          </a:bodyPr>
          <a:lstStyle/>
          <a:p>
            <a:pPr algn="l"/>
            <a:endParaRPr lang="en-US" sz="1275"/>
          </a:p>
        </p:txBody>
      </p:sp>
    </p:spTree>
    <p:extLst>
      <p:ext uri="{BB962C8B-B14F-4D97-AF65-F5344CB8AC3E}">
        <p14:creationId xmlns:p14="http://schemas.microsoft.com/office/powerpoint/2010/main" val="8947413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73823" y="2103743"/>
            <a:ext cx="7024307" cy="1568956"/>
          </a:xfrm>
        </p:spPr>
        <p:txBody>
          <a:bodyPr wrap="square">
            <a:spAutoFit/>
          </a:bodyPr>
          <a:lstStyle>
            <a:lvl1pPr marL="0" indent="0">
              <a:buNone/>
              <a:defRPr/>
            </a:lvl1pPr>
            <a:lvl2pPr marL="145733" indent="0">
              <a:buNone/>
              <a:defRPr/>
            </a:lvl2pPr>
            <a:lvl3pPr marL="291465" indent="0">
              <a:buNone/>
              <a:defRPr/>
            </a:lvl3pPr>
            <a:lvl4pPr marL="437198" indent="0">
              <a:buNone/>
              <a:defRPr/>
            </a:lvl4pPr>
            <a:lvl5pPr marL="58293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B723419-900B-7BCE-304B-E73A13049267}"/>
              </a:ext>
            </a:extLst>
          </p:cNvPr>
          <p:cNvSpPr/>
          <p:nvPr userDrawn="1"/>
        </p:nvSpPr>
        <p:spPr bwMode="auto">
          <a:xfrm>
            <a:off x="0" y="9659689"/>
            <a:ext cx="1252512" cy="3987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l" defTabSz="594451" fontAlgn="base">
              <a:spcBef>
                <a:spcPct val="0"/>
              </a:spcBef>
              <a:spcAft>
                <a:spcPct val="0"/>
              </a:spcAft>
            </a:pPr>
            <a:endParaRPr lang="en-US" sz="1275">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9939464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367246" y="2329502"/>
            <a:ext cx="2747038" cy="6628493"/>
          </a:xfrm>
          <a:prstGeom prst="rect">
            <a:avLst/>
          </a:prstGeo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3239338" y="2329186"/>
            <a:ext cx="4177942" cy="5400029"/>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893" b="1" kern="1200" spc="0" baseline="0" dirty="0">
                <a:solidFill>
                  <a:srgbClr val="000000"/>
                </a:solidFill>
                <a:latin typeface="+mn-lt"/>
                <a:ea typeface="+mn-ea"/>
                <a:cs typeface="Segoe UI" panose="020B0502040204020203" pitchFamily="34" charset="0"/>
              </a:defRPr>
            </a:lvl1pPr>
          </a:lstStyle>
          <a:p>
            <a:pPr marL="145733" marR="0" lvl="0" indent="-145733" algn="ctr" defTabSz="59462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145733" marR="0" lvl="0" indent="-145733" algn="ctr" defTabSz="594623"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367246" y="778017"/>
            <a:ext cx="2151311" cy="1393492"/>
          </a:xfrm>
          <a:prstGeom prst="rect">
            <a:avLst/>
          </a:prstGeom>
        </p:spPr>
        <p:txBody>
          <a:bodyPr/>
          <a:lstStyle>
            <a:lvl1pPr>
              <a:defRPr sz="1658"/>
            </a:lvl1pPr>
          </a:lstStyle>
          <a:p>
            <a:r>
              <a:rPr lang="en-US"/>
              <a:t>Click to edit Master title style</a:t>
            </a:r>
          </a:p>
        </p:txBody>
      </p:sp>
      <p:sp>
        <p:nvSpPr>
          <p:cNvPr id="2" name="Rectangle 1">
            <a:extLst>
              <a:ext uri="{FF2B5EF4-FFF2-40B4-BE49-F238E27FC236}">
                <a16:creationId xmlns:a16="http://schemas.microsoft.com/office/drawing/2014/main" id="{6A131FB8-45CD-6306-F4B8-0CC742A07CD7}"/>
              </a:ext>
            </a:extLst>
          </p:cNvPr>
          <p:cNvSpPr/>
          <p:nvPr userDrawn="1"/>
        </p:nvSpPr>
        <p:spPr bwMode="auto">
          <a:xfrm>
            <a:off x="0" y="9727159"/>
            <a:ext cx="1425720" cy="3312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l" defTabSz="594451" fontAlgn="base">
              <a:spcBef>
                <a:spcPct val="0"/>
              </a:spcBef>
              <a:spcAft>
                <a:spcPct val="0"/>
              </a:spcAft>
            </a:pPr>
            <a:endParaRPr lang="en-US" sz="1275">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5020269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373823" y="1804999"/>
            <a:ext cx="7024307" cy="304250"/>
          </a:xfrm>
        </p:spPr>
        <p:txBody>
          <a:bodyPr wrap="square">
            <a:spAutoFit/>
          </a:bodyPr>
          <a:lstStyle>
            <a:lvl1pPr marL="0" indent="0">
              <a:spcBef>
                <a:spcPts val="383"/>
              </a:spcBef>
              <a:spcAft>
                <a:spcPts val="0"/>
              </a:spcAft>
              <a:buNone/>
              <a:defRPr sz="1530">
                <a:solidFill>
                  <a:schemeClr val="tx1"/>
                </a:solidFill>
                <a:latin typeface="+mn-lt"/>
                <a:cs typeface="Segoe UI" panose="020B0502040204020203" pitchFamily="34" charset="0"/>
              </a:defRPr>
            </a:lvl1pPr>
            <a:lvl2pPr marL="145689" indent="0">
              <a:buNone/>
              <a:defRPr sz="1530">
                <a:solidFill>
                  <a:srgbClr val="2F2F2F"/>
                </a:solidFill>
                <a:latin typeface="Segoe UI" panose="020B0502040204020203" pitchFamily="34" charset="0"/>
                <a:cs typeface="Segoe UI" panose="020B0502040204020203" pitchFamily="34" charset="0"/>
              </a:defRPr>
            </a:lvl2pPr>
            <a:lvl3pPr marL="291378" indent="0">
              <a:buNone/>
              <a:defRPr/>
            </a:lvl3pPr>
            <a:lvl4pPr marL="437066" indent="0">
              <a:buNone/>
              <a:defRPr/>
            </a:lvl4pPr>
            <a:lvl5pPr marL="58275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4146469"/>
            <a:ext cx="7772400" cy="591193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l" defTabSz="594451" fontAlgn="base">
              <a:spcBef>
                <a:spcPct val="0"/>
              </a:spcBef>
              <a:spcAft>
                <a:spcPct val="0"/>
              </a:spcAft>
            </a:pPr>
            <a:endParaRPr lang="en-US" sz="1275">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4146469"/>
            <a:ext cx="2415078" cy="65435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274">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373823" y="5120455"/>
            <a:ext cx="7024307" cy="541687"/>
          </a:xfrm>
        </p:spPr>
        <p:txBody>
          <a:bodyPr/>
          <a:lstStyle>
            <a:lvl1pPr marL="0" indent="0">
              <a:buNone/>
              <a:tabLst/>
              <a:defRPr sz="1530">
                <a:solidFill>
                  <a:srgbClr val="000000"/>
                </a:solidFill>
                <a:latin typeface="Consolas" panose="020B0609020204030204" pitchFamily="49" charset="0"/>
                <a:cs typeface="Consolas" panose="020B0609020204030204" pitchFamily="49" charset="0"/>
              </a:defRPr>
            </a:lvl1pPr>
            <a:lvl2pPr marL="220861" indent="0">
              <a:buNone/>
              <a:defRPr sz="152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372575" indent="0">
              <a:buNone/>
              <a:defRPr sz="127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519128" indent="0">
              <a:buNone/>
              <a:defRPr sz="11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669810" indent="0">
              <a:buNone/>
              <a:defRPr sz="11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381655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EA328-CFE0-43B1-887A-CB9EC3B31A51}"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285391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EEA328-CFE0-43B1-887A-CB9EC3B31A51}"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129775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EEA328-CFE0-43B1-887A-CB9EC3B31A51}"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346965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EEA328-CFE0-43B1-887A-CB9EC3B31A51}" type="datetimeFigureOut">
              <a:rPr lang="en-US" smtClean="0"/>
              <a:t>6/16/2023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12485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EEA328-CFE0-43B1-887A-CB9EC3B31A51}" type="datetimeFigureOut">
              <a:rPr lang="en-US" smtClean="0"/>
              <a:t>6/16/2023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406324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EEA328-CFE0-43B1-887A-CB9EC3B31A51}" type="datetimeFigureOut">
              <a:rPr lang="en-US" smtClean="0"/>
              <a:t>6/16/2023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2962335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A2EEA328-CFE0-43B1-887A-CB9EC3B31A51}"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164528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A2EEA328-CFE0-43B1-887A-CB9EC3B31A51}"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4634E3-2560-4B49-839C-AA5933E854C4}" type="slidenum">
              <a:rPr lang="en-US" smtClean="0"/>
              <a:t>‹#›</a:t>
            </a:fld>
            <a:endParaRPr lang="en-US"/>
          </a:p>
        </p:txBody>
      </p:sp>
    </p:spTree>
    <p:extLst>
      <p:ext uri="{BB962C8B-B14F-4D97-AF65-F5344CB8AC3E}">
        <p14:creationId xmlns:p14="http://schemas.microsoft.com/office/powerpoint/2010/main" val="2672650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A2EEA328-CFE0-43B1-887A-CB9EC3B31A51}" type="datetimeFigureOut">
              <a:rPr lang="en-US" smtClean="0"/>
              <a:t>6/16/2023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504634E3-2560-4B49-839C-AA5933E854C4}" type="slidenum">
              <a:rPr lang="en-US" smtClean="0"/>
              <a:t>‹#›</a:t>
            </a:fld>
            <a:endParaRPr lang="en-US"/>
          </a:p>
        </p:txBody>
      </p:sp>
      <p:sp>
        <p:nvSpPr>
          <p:cNvPr id="7" name="Rectangle 6">
            <a:extLst>
              <a:ext uri="{FF2B5EF4-FFF2-40B4-BE49-F238E27FC236}">
                <a16:creationId xmlns:a16="http://schemas.microsoft.com/office/drawing/2014/main" id="{2E7AC3AE-8603-4478-D844-059872FE8BFB}"/>
              </a:ext>
            </a:extLst>
          </p:cNvPr>
          <p:cNvSpPr/>
          <p:nvPr userDrawn="1"/>
        </p:nvSpPr>
        <p:spPr>
          <a:xfrm>
            <a:off x="0" y="9858166"/>
            <a:ext cx="7772400" cy="200234"/>
          </a:xfrm>
          <a:prstGeom prst="rect">
            <a:avLst/>
          </a:prstGeom>
          <a:solidFill>
            <a:srgbClr val="5A5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659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7" r:id="rId15"/>
  </p:sldLayoutIdLst>
  <p:txStyles>
    <p:titleStyle>
      <a:lvl1pPr algn="l" defTabSz="777240" rtl="0" eaLnBrk="1" latinLnBrk="0" hangingPunct="1">
        <a:lnSpc>
          <a:spcPct val="90000"/>
        </a:lnSpc>
        <a:spcBef>
          <a:spcPct val="0"/>
        </a:spcBef>
        <a:buNone/>
        <a:defRPr sz="374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support.microsoft.com/en-us/office/use-live-captions-in-a-teams-meeting-4be2d304-f675-4b57-8347-cbd000a21260" TargetMode="External"/><Relationship Id="rId5" Type="http://schemas.openxmlformats.org/officeDocument/2006/relationships/slide" Target="slide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support.microsoft.com/en-us/office/use-live-captions-in-a-teams-meeting-4be2d304-f675-4b57-8347-cbd000a21260#:~:text=To%20get%20access%20to%20Teams%20Premium%2C%20contact%20your,the%20meeting%20captions%2C%20select%20More%20options%20%3E%20Subtitle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hyperlink" Target="https://support.microsoft.com/en-us/office/use-live-captions-in-a-teams-meeting-4be2d304-f675-4b57-8347-cbd000a21260#:~:text=To%20get%20access%20to%20Teams%20Premium%2C%20contact%20your,the%20meeting%20captions%2C%20select%20More%20options%20%3E%20Subtitle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support.microsoft.com/en-us/topic/use-education-templates-for-teams-meetings-9567d25f-3ac5-4fcf-9b66-18f70e5d42b3"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7.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aka.ms/setupteamspremium" TargetMode="External"/><Relationship Id="rId2" Type="http://schemas.openxmlformats.org/officeDocument/2006/relationships/hyperlink" Target="https://www.microsoft.com/microsoft-teams/premium" TargetMode="External"/><Relationship Id="rId1" Type="http://schemas.openxmlformats.org/officeDocument/2006/relationships/slideLayout" Target="../slideLayouts/slideLayout1.xml"/><Relationship Id="rId5" Type="http://schemas.openxmlformats.org/officeDocument/2006/relationships/hyperlink" Target="https://www.microsoft.com/en-us/microsoft-365/blog/2023/02/01/microsoft-teams-premium-cut-costs-and-add-ai-powered-productivity/" TargetMode="External"/><Relationship Id="rId4" Type="http://schemas.openxmlformats.org/officeDocument/2006/relationships/hyperlink" Target="https://aka.ms/teamspremiumstory" TargetMode="External"/></Relationships>
</file>

<file path=ppt/slides/_rels/slide2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slide" Target="slide3.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4.xml"/><Relationship Id="rId18" Type="http://schemas.openxmlformats.org/officeDocument/2006/relationships/slide" Target="slide49.xml"/><Relationship Id="rId26" Type="http://schemas.openxmlformats.org/officeDocument/2006/relationships/slide" Target="slide75.xml"/><Relationship Id="rId3" Type="http://schemas.openxmlformats.org/officeDocument/2006/relationships/slide" Target="slide27.xml"/><Relationship Id="rId21" Type="http://schemas.openxmlformats.org/officeDocument/2006/relationships/slide" Target="slide63.xml"/><Relationship Id="rId7" Type="http://schemas.openxmlformats.org/officeDocument/2006/relationships/slide" Target="slide40.xml"/><Relationship Id="rId12" Type="http://schemas.openxmlformats.org/officeDocument/2006/relationships/slide" Target="slide25.xml"/><Relationship Id="rId17" Type="http://schemas.openxmlformats.org/officeDocument/2006/relationships/slide" Target="slide45.xml"/><Relationship Id="rId25" Type="http://schemas.openxmlformats.org/officeDocument/2006/relationships/slide" Target="slide74.xml"/><Relationship Id="rId2" Type="http://schemas.openxmlformats.org/officeDocument/2006/relationships/notesSlide" Target="../notesSlides/notesSlide1.xml"/><Relationship Id="rId16" Type="http://schemas.openxmlformats.org/officeDocument/2006/relationships/slide" Target="slide44.xml"/><Relationship Id="rId20" Type="http://schemas.openxmlformats.org/officeDocument/2006/relationships/slide" Target="slide56.xml"/><Relationship Id="rId29" Type="http://schemas.openxmlformats.org/officeDocument/2006/relationships/slide" Target="slide67.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slide" Target="slide22.xml"/><Relationship Id="rId24" Type="http://schemas.openxmlformats.org/officeDocument/2006/relationships/slide" Target="slide71.xml"/><Relationship Id="rId5" Type="http://schemas.openxmlformats.org/officeDocument/2006/relationships/slide" Target="slide33.xml"/><Relationship Id="rId15" Type="http://schemas.openxmlformats.org/officeDocument/2006/relationships/slide" Target="slide9.xml"/><Relationship Id="rId23" Type="http://schemas.openxmlformats.org/officeDocument/2006/relationships/slide" Target="slide68.xml"/><Relationship Id="rId28" Type="http://schemas.openxmlformats.org/officeDocument/2006/relationships/slide" Target="slide3.xml"/><Relationship Id="rId10" Type="http://schemas.openxmlformats.org/officeDocument/2006/relationships/slide" Target="slide18.xml"/><Relationship Id="rId19" Type="http://schemas.openxmlformats.org/officeDocument/2006/relationships/slide" Target="slide51.xml"/><Relationship Id="rId4" Type="http://schemas.openxmlformats.org/officeDocument/2006/relationships/slide" Target="slide28.xml"/><Relationship Id="rId9" Type="http://schemas.openxmlformats.org/officeDocument/2006/relationships/slide" Target="slide15.xml"/><Relationship Id="rId14" Type="http://schemas.openxmlformats.org/officeDocument/2006/relationships/slide" Target="slide5.xml"/><Relationship Id="rId22" Type="http://schemas.openxmlformats.org/officeDocument/2006/relationships/slide" Target="slide65.xml"/><Relationship Id="rId27" Type="http://schemas.openxmlformats.org/officeDocument/2006/relationships/slide" Target="slide7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learn.microsoft.com/en-us/MicrosoftTeams/cloud-video-interop" TargetMode="External"/><Relationship Id="rId2" Type="http://schemas.openxmlformats.org/officeDocument/2006/relationships/hyperlink" Target="https://learn.microsoft.com/en-us/microsoftteams/rooms/third-party-join" TargetMode="Externa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slide" Target="slide3.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en-us/office365/servicedescriptions/microsoft-365-service-descriptions/microsoft-365-tenantlevel-services-licensing-guidance/microsoft-365-security-compliance-licensing-guidance#microsoft-purview-information-protection-sensitivity-labeling" TargetMode="External"/><Relationship Id="rId2" Type="http://schemas.openxmlformats.org/officeDocument/2006/relationships/hyperlink" Target="https://compliance.microsoft.com/" TargetMode="External"/><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hyperlink" Target="https://learn.microsoft.com/en-us/microsoft-365/compliance/sensitivity-labels-meetings?view=o365-worldwide#requirement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microsoft-365/compliance/sensitivity-labels-meetings?view=o365-worldwide" TargetMode="External"/><Relationship Id="rId2" Type="http://schemas.openxmlformats.org/officeDocument/2006/relationships/hyperlink" Target="https://learn.microsoft.com/en-us/office365/servicedescriptions/teams-service-description" TargetMode="External"/><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hyperlink" Target="https://learn.microsoft.com/en-us/microsoftteams/sensitivity-label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microsoft.com/en-us/office/roles-in-a-teams-meeting-c16fa7d0-1666-4dde-8686-0a0bfe16e019"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slide" Target="slide3.xml"/></Relationships>
</file>

<file path=ppt/slides/_rels/slide43.xml.rels><?xml version="1.0" encoding="UTF-8" standalone="yes"?>
<Relationships xmlns="http://schemas.openxmlformats.org/package/2006/relationships"><Relationship Id="rId3" Type="http://schemas.openxmlformats.org/officeDocument/2006/relationships/hyperlink" Target="https://learn.microsoft.com/en-us/MicrosoftTeams/teams-security-guide#media-encryption"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4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slide" Target="slide3.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slide" Target="slide3.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slide" Target="slide3.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admin.teams.microsoft.com/" TargetMode="External"/><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slide" Target="slide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slide" Target="slide3.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3.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slide" Target="slide3.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blogs.microsoft.com/on-the-issues/2023/05/01/responsible-ai-standards-principles-governance-progress/" TargetMode="Externa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 Id="rId5" Type="http://schemas.openxmlformats.org/officeDocument/2006/relationships/slide" Target="slide3.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96.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99.png"/><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77.xml.rels><?xml version="1.0" encoding="UTF-8" standalone="yes"?>
<Relationships xmlns="http://schemas.openxmlformats.org/package/2006/relationships"><Relationship Id="rId8" Type="http://schemas.openxmlformats.org/officeDocument/2006/relationships/hyperlink" Target="https://aka.ms/setupteamspremium" TargetMode="External"/><Relationship Id="rId13" Type="http://schemas.openxmlformats.org/officeDocument/2006/relationships/slide" Target="slide3.xml"/><Relationship Id="rId3" Type="http://schemas.openxmlformats.org/officeDocument/2006/relationships/hyperlink" Target="https://www.microsoft.com/en-us/microsoft-teams/premium" TargetMode="External"/><Relationship Id="rId7" Type="http://schemas.openxmlformats.org/officeDocument/2006/relationships/hyperlink" Target="https://admin.microsoft.com/Adminportal/Home#/catalog" TargetMode="External"/><Relationship Id="rId12" Type="http://schemas.openxmlformats.org/officeDocument/2006/relationships/image" Target="../media/image101.png"/><Relationship Id="rId2" Type="http://schemas.microsoft.com/office/2018/10/relationships/comments" Target="../comments/modernComment_172_27C8F7EA.xml"/><Relationship Id="rId1" Type="http://schemas.openxmlformats.org/officeDocument/2006/relationships/slideLayout" Target="../slideLayouts/slideLayout1.xml"/><Relationship Id="rId6" Type="http://schemas.openxmlformats.org/officeDocument/2006/relationships/hyperlink" Target="https://techcommunity.microsoft.com/t5/microsoft-teams-blog/get-started-with-microsoft-teams-premium/ba-p/3699262" TargetMode="External"/><Relationship Id="rId11" Type="http://schemas.openxmlformats.org/officeDocument/2006/relationships/hyperlink" Target="http://aka.ms/TeamsPlaybookFeedback" TargetMode="External"/><Relationship Id="rId5" Type="http://schemas.openxmlformats.org/officeDocument/2006/relationships/hyperlink" Target="https://www.microsoft.com/en-us/microsoft-365/blog/2023/02/01/microsoft-teams-premium-cut-costs-and-add-ai-powered-productivity/" TargetMode="External"/><Relationship Id="rId10" Type="http://schemas.openxmlformats.org/officeDocument/2006/relationships/hyperlink" Target="mailto:AskTeamsPremium@service.microsoft.com" TargetMode="External"/><Relationship Id="rId4" Type="http://schemas.openxmlformats.org/officeDocument/2006/relationships/hyperlink" Target="https://www.microsoft.com/en-us/microsoft-365/blog/2022/10/12/introducing-microsoft-teams-premium-the-better-way-to-meet/" TargetMode="External"/><Relationship Id="rId9" Type="http://schemas.openxmlformats.org/officeDocument/2006/relationships/hyperlink" Target="https://aka.ms/teamspremiumstory" TargetMode="External"/></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slide" Target="slide12.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C191FA-5487-D89C-16E1-4CFF42A028E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9341"/>
          <a:stretch/>
        </p:blipFill>
        <p:spPr>
          <a:xfrm>
            <a:off x="0" y="0"/>
            <a:ext cx="7772380" cy="10058390"/>
          </a:xfrm>
          <a:prstGeom prst="rect">
            <a:avLst/>
          </a:prstGeom>
        </p:spPr>
      </p:pic>
      <p:sp>
        <p:nvSpPr>
          <p:cNvPr id="5" name="Title 1">
            <a:extLst>
              <a:ext uri="{FF2B5EF4-FFF2-40B4-BE49-F238E27FC236}">
                <a16:creationId xmlns:a16="http://schemas.microsoft.com/office/drawing/2014/main" id="{6533F125-0506-7780-D0DA-AB82ECDF26B4}"/>
              </a:ext>
            </a:extLst>
          </p:cNvPr>
          <p:cNvSpPr txBox="1">
            <a:spLocks/>
          </p:cNvSpPr>
          <p:nvPr/>
        </p:nvSpPr>
        <p:spPr>
          <a:xfrm>
            <a:off x="827932" y="3924140"/>
            <a:ext cx="6353937" cy="1457636"/>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Segoe UI Semibold" panose="020B0702040204020203" pitchFamily="34" charset="0"/>
                <a:ea typeface="+mj-ea"/>
                <a:cs typeface="Segoe UI Semibold" panose="020B0702040204020203" pitchFamily="34" charset="0"/>
              </a:defRPr>
            </a:lvl1pPr>
          </a:lstStyle>
          <a:p>
            <a:pPr algn="ctr"/>
            <a:r>
              <a:rPr lang="en-US" sz="3500"/>
              <a:t>Teams Premium </a:t>
            </a:r>
            <a:br>
              <a:rPr lang="en-US" sz="3500"/>
            </a:br>
            <a:r>
              <a:rPr lang="en-US" sz="3500"/>
              <a:t>User Guide</a:t>
            </a:r>
          </a:p>
        </p:txBody>
      </p:sp>
      <p:sp>
        <p:nvSpPr>
          <p:cNvPr id="6" name="Subtitle 2">
            <a:extLst>
              <a:ext uri="{FF2B5EF4-FFF2-40B4-BE49-F238E27FC236}">
                <a16:creationId xmlns:a16="http://schemas.microsoft.com/office/drawing/2014/main" id="{CD000AF7-0B3A-FD6D-D56A-4C9C33E8ED5C}"/>
              </a:ext>
            </a:extLst>
          </p:cNvPr>
          <p:cNvSpPr txBox="1">
            <a:spLocks/>
          </p:cNvSpPr>
          <p:nvPr/>
        </p:nvSpPr>
        <p:spPr>
          <a:xfrm>
            <a:off x="1489557" y="5634041"/>
            <a:ext cx="5030686" cy="404071"/>
          </a:xfrm>
          <a:prstGeom prst="rect">
            <a:avLst/>
          </a:prstGeom>
          <a:ln>
            <a:noFill/>
          </a:ln>
        </p:spPr>
        <p:txBody>
          <a:bodyPr vert="horz" lIns="91440" tIns="45720" rIns="91440" bIns="45720" rtlCol="0">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2000">
                <a:latin typeface="Segoe UI Semibold" panose="020B0702040204020203" pitchFamily="34" charset="0"/>
                <a:cs typeface="Segoe UI Semibold" panose="020B0702040204020203" pitchFamily="34" charset="0"/>
              </a:rPr>
              <a:t>Last updated: June</a:t>
            </a:r>
            <a:r>
              <a:rPr lang="en-US" sz="2000"/>
              <a:t> 2023</a:t>
            </a:r>
          </a:p>
        </p:txBody>
      </p:sp>
      <p:cxnSp>
        <p:nvCxnSpPr>
          <p:cNvPr id="12" name="Straight Connector 11">
            <a:extLst>
              <a:ext uri="{FF2B5EF4-FFF2-40B4-BE49-F238E27FC236}">
                <a16:creationId xmlns:a16="http://schemas.microsoft.com/office/drawing/2014/main" id="{3EAC483B-6D5C-1914-4006-5D18BA45077B}"/>
              </a:ext>
            </a:extLst>
          </p:cNvPr>
          <p:cNvCxnSpPr/>
          <p:nvPr/>
        </p:nvCxnSpPr>
        <p:spPr>
          <a:xfrm>
            <a:off x="942975" y="3714750"/>
            <a:ext cx="623889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0371C98-3CB8-BEB4-88BF-924062385062}"/>
              </a:ext>
            </a:extLst>
          </p:cNvPr>
          <p:cNvCxnSpPr/>
          <p:nvPr/>
        </p:nvCxnSpPr>
        <p:spPr>
          <a:xfrm>
            <a:off x="971551" y="5381776"/>
            <a:ext cx="6238894"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017693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067101-EA14-4258-0039-BC6DFB6D5106}"/>
              </a:ext>
            </a:extLst>
          </p:cNvPr>
          <p:cNvSpPr txBox="1">
            <a:spLocks noGrp="1"/>
          </p:cNvSpPr>
          <p:nvPr>
            <p:ph type="title" idx="4294967295"/>
          </p:nvPr>
        </p:nvSpPr>
        <p:spPr>
          <a:xfrm>
            <a:off x="429578" y="5457836"/>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a:defRPr/>
            </a:pPr>
            <a:r>
              <a:rPr lang="en-US" sz="1600">
                <a:solidFill>
                  <a:srgbClr val="000000"/>
                </a:solidFill>
                <a:latin typeface="Segoe UI Semibold"/>
              </a:rPr>
              <a:t>User Guidance: Turn on Live Captions and select language (3 of 3)</a:t>
            </a:r>
          </a:p>
        </p:txBody>
      </p:sp>
      <p:sp>
        <p:nvSpPr>
          <p:cNvPr id="4" name="TextBox 3">
            <a:extLst>
              <a:ext uri="{FF2B5EF4-FFF2-40B4-BE49-F238E27FC236}">
                <a16:creationId xmlns:a16="http://schemas.microsoft.com/office/drawing/2014/main" id="{16A9B52A-5719-660A-4FD8-BC1BC343DF15}"/>
              </a:ext>
            </a:extLst>
          </p:cNvPr>
          <p:cNvSpPr txBox="1"/>
          <p:nvPr/>
        </p:nvSpPr>
        <p:spPr>
          <a:xfrm>
            <a:off x="369103" y="656227"/>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a:solidFill>
                  <a:schemeClr val="tx1"/>
                </a:solidFill>
                <a:latin typeface="Segoe UI Semibold"/>
                <a:cs typeface="Segoe UI Semibold"/>
              </a:rPr>
              <a:t>Live Translation Captions</a:t>
            </a:r>
          </a:p>
        </p:txBody>
      </p:sp>
      <p:sp>
        <p:nvSpPr>
          <p:cNvPr id="6" name="Text Placeholder 1">
            <a:extLst>
              <a:ext uri="{FF2B5EF4-FFF2-40B4-BE49-F238E27FC236}">
                <a16:creationId xmlns:a16="http://schemas.microsoft.com/office/drawing/2014/main" id="{074F0645-D547-8BF1-26BE-79265BE2A2F9}"/>
              </a:ext>
            </a:extLst>
          </p:cNvPr>
          <p:cNvSpPr txBox="1">
            <a:spLocks/>
          </p:cNvSpPr>
          <p:nvPr/>
        </p:nvSpPr>
        <p:spPr>
          <a:xfrm>
            <a:off x="429578" y="5935153"/>
            <a:ext cx="2391744" cy="157479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a:spcBef>
                <a:spcPts val="0"/>
              </a:spcBef>
              <a:spcAft>
                <a:spcPts val="1148"/>
              </a:spcAft>
            </a:pPr>
            <a:r>
              <a:rPr lang="en-US" sz="1200">
                <a:latin typeface="+mj-lt"/>
                <a:ea typeface="+mn-lt"/>
                <a:cs typeface="+mn-lt"/>
              </a:rPr>
              <a:t>Change T</a:t>
            </a:r>
            <a:r>
              <a:rPr lang="en-US" sz="1200" i="1">
                <a:latin typeface="+mj-lt"/>
                <a:ea typeface="+mn-lt"/>
                <a:cs typeface="+mn-lt"/>
              </a:rPr>
              <a:t>ranslation </a:t>
            </a:r>
            <a:r>
              <a:rPr lang="en-US" sz="1200">
                <a:latin typeface="+mj-lt"/>
                <a:ea typeface="+mn-lt"/>
                <a:cs typeface="+mn-lt"/>
              </a:rPr>
              <a:t>language for captions</a:t>
            </a:r>
          </a:p>
          <a:p>
            <a:pPr>
              <a:spcBef>
                <a:spcPts val="0"/>
              </a:spcBef>
              <a:spcAft>
                <a:spcPts val="1148"/>
              </a:spcAft>
            </a:pPr>
            <a:r>
              <a:rPr lang="en-US" sz="1200">
                <a:solidFill>
                  <a:srgbClr val="6568B7"/>
                </a:solidFill>
                <a:latin typeface="+mj-lt"/>
                <a:ea typeface="+mn-lt"/>
                <a:cs typeface="+mn-lt"/>
              </a:rPr>
              <a:t>Step 1</a:t>
            </a:r>
            <a:r>
              <a:rPr lang="en-US" sz="1200">
                <a:latin typeface="Segoe UI"/>
                <a:cs typeface="Segoe UI"/>
              </a:rPr>
              <a:t>:</a:t>
            </a:r>
            <a:r>
              <a:rPr lang="en-US" sz="1200">
                <a:solidFill>
                  <a:srgbClr val="6568B7"/>
                </a:solidFill>
                <a:latin typeface="+mj-lt"/>
                <a:ea typeface="+mn-lt"/>
                <a:cs typeface="+mn-lt"/>
              </a:rPr>
              <a:t> </a:t>
            </a:r>
            <a:r>
              <a:rPr lang="en-US" sz="1200">
                <a:ea typeface="+mn-lt"/>
                <a:cs typeface="+mn-lt"/>
              </a:rPr>
              <a:t>Select</a:t>
            </a:r>
            <a:r>
              <a:rPr lang="en-US" sz="1200">
                <a:latin typeface="+mj-lt"/>
                <a:ea typeface="+mn-lt"/>
                <a:cs typeface="+mn-lt"/>
              </a:rPr>
              <a:t> </a:t>
            </a:r>
            <a:r>
              <a:rPr lang="en-US" sz="1200" b="1">
                <a:latin typeface="Segoe UI"/>
                <a:cs typeface="Segoe UI"/>
              </a:rPr>
              <a:t>Captions settings </a:t>
            </a:r>
            <a:r>
              <a:rPr lang="en-US" sz="1200">
                <a:latin typeface="Segoe UI"/>
                <a:cs typeface="Segoe UI"/>
              </a:rPr>
              <a:t>(to the right of the captions) and select</a:t>
            </a:r>
            <a:r>
              <a:rPr lang="en-US" sz="1200">
                <a:ea typeface="+mn-lt"/>
                <a:cs typeface="+mn-lt"/>
              </a:rPr>
              <a:t> </a:t>
            </a:r>
            <a:r>
              <a:rPr lang="en-US" sz="1200" b="1">
                <a:ea typeface="+mn-lt"/>
                <a:cs typeface="+mn-lt"/>
              </a:rPr>
              <a:t>‘Subtitles’</a:t>
            </a:r>
            <a:r>
              <a:rPr lang="en-US" sz="1200">
                <a:latin typeface="Segoe UI"/>
                <a:cs typeface="Segoe UI"/>
              </a:rPr>
              <a:t>.</a:t>
            </a:r>
          </a:p>
          <a:p>
            <a:pPr>
              <a:spcBef>
                <a:spcPts val="0"/>
              </a:spcBef>
              <a:spcAft>
                <a:spcPts val="1148"/>
              </a:spcAft>
            </a:pPr>
            <a:r>
              <a:rPr lang="en-US" sz="1200">
                <a:solidFill>
                  <a:srgbClr val="6568B7"/>
                </a:solidFill>
                <a:latin typeface="+mj-lt"/>
                <a:cs typeface="Segoe UI"/>
              </a:rPr>
              <a:t>Step 2</a:t>
            </a:r>
            <a:r>
              <a:rPr lang="en-US" sz="1200">
                <a:latin typeface="Segoe UI"/>
                <a:cs typeface="Segoe UI"/>
              </a:rPr>
              <a:t>:</a:t>
            </a:r>
            <a:r>
              <a:rPr lang="en-US" sz="1200">
                <a:solidFill>
                  <a:srgbClr val="6568B7"/>
                </a:solidFill>
                <a:latin typeface="+mj-lt"/>
                <a:cs typeface="Segoe UI"/>
              </a:rPr>
              <a:t> </a:t>
            </a:r>
            <a:r>
              <a:rPr lang="en-US" sz="1200">
                <a:ea typeface="+mn-lt"/>
                <a:cs typeface="+mn-lt"/>
              </a:rPr>
              <a:t>C</a:t>
            </a:r>
            <a:r>
              <a:rPr lang="en-US" sz="1200">
                <a:latin typeface="Segoe UI"/>
                <a:cs typeface="Segoe UI"/>
              </a:rPr>
              <a:t>hoose the language you want your captions translated to.</a:t>
            </a:r>
          </a:p>
        </p:txBody>
      </p:sp>
      <p:pic>
        <p:nvPicPr>
          <p:cNvPr id="7" name="Picture 6" descr="Screenshot of in meeting, click Captions setting and select subtitles, options are highlighted with a red border.">
            <a:extLst>
              <a:ext uri="{FF2B5EF4-FFF2-40B4-BE49-F238E27FC236}">
                <a16:creationId xmlns:a16="http://schemas.microsoft.com/office/drawing/2014/main" id="{65B25350-2469-E24F-C083-C1D2C20AAF69}"/>
              </a:ext>
            </a:extLst>
          </p:cNvPr>
          <p:cNvPicPr>
            <a:picLocks/>
          </p:cNvPicPr>
          <p:nvPr/>
        </p:nvPicPr>
        <p:blipFill>
          <a:blip r:embed="rId3"/>
          <a:stretch>
            <a:fillRect/>
          </a:stretch>
        </p:blipFill>
        <p:spPr>
          <a:xfrm>
            <a:off x="3025704" y="5967778"/>
            <a:ext cx="4433767" cy="2506599"/>
          </a:xfrm>
          <a:prstGeom prst="rect">
            <a:avLst/>
          </a:prstGeom>
          <a:effectLst>
            <a:outerShdw blurRad="127000" sx="102000" sy="102000" algn="ctr" rotWithShape="0">
              <a:prstClr val="black">
                <a:alpha val="25000"/>
              </a:prstClr>
            </a:outerShdw>
          </a:effectLst>
        </p:spPr>
      </p:pic>
      <p:pic>
        <p:nvPicPr>
          <p:cNvPr id="9" name="Picture 8" descr="Screenshot of in meeting, choose cations translate options are highlighted with a red border.">
            <a:extLst>
              <a:ext uri="{FF2B5EF4-FFF2-40B4-BE49-F238E27FC236}">
                <a16:creationId xmlns:a16="http://schemas.microsoft.com/office/drawing/2014/main" id="{1454202F-1ED1-6C93-F5DB-7AF8244C6B34}"/>
              </a:ext>
            </a:extLst>
          </p:cNvPr>
          <p:cNvPicPr>
            <a:picLocks noChangeAspect="1"/>
          </p:cNvPicPr>
          <p:nvPr/>
        </p:nvPicPr>
        <p:blipFill>
          <a:blip r:embed="rId4"/>
          <a:stretch>
            <a:fillRect/>
          </a:stretch>
        </p:blipFill>
        <p:spPr>
          <a:xfrm>
            <a:off x="2834164" y="7782079"/>
            <a:ext cx="2556918" cy="1447757"/>
          </a:xfrm>
          <a:prstGeom prst="rect">
            <a:avLst/>
          </a:prstGeom>
          <a:effectLst>
            <a:outerShdw blurRad="127000" sx="102000" sy="102000" algn="ctr" rotWithShape="0">
              <a:prstClr val="black">
                <a:alpha val="25000"/>
              </a:prstClr>
            </a:outerShdw>
          </a:effectLst>
        </p:spPr>
      </p:pic>
      <p:cxnSp>
        <p:nvCxnSpPr>
          <p:cNvPr id="11" name="Straight Arrow Connector 10">
            <a:extLst>
              <a:ext uri="{FF2B5EF4-FFF2-40B4-BE49-F238E27FC236}">
                <a16:creationId xmlns:a16="http://schemas.microsoft.com/office/drawing/2014/main" id="{64BC5700-65BD-8C9A-E4C9-F0D75FE26C21}"/>
              </a:ext>
              <a:ext uri="{C183D7F6-B498-43B3-948B-1728B52AA6E4}">
                <adec:decorative xmlns:adec="http://schemas.microsoft.com/office/drawing/2017/decorative" val="1"/>
              </a:ext>
            </a:extLst>
          </p:cNvPr>
          <p:cNvCxnSpPr>
            <a:cxnSpLocks/>
          </p:cNvCxnSpPr>
          <p:nvPr/>
        </p:nvCxnSpPr>
        <p:spPr>
          <a:xfrm>
            <a:off x="2662280" y="6578924"/>
            <a:ext cx="3915273" cy="1424591"/>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16BAF3B-C30D-9565-9D33-E47D8F8CE61B}"/>
              </a:ext>
              <a:ext uri="{C183D7F6-B498-43B3-948B-1728B52AA6E4}">
                <adec:decorative xmlns:adec="http://schemas.microsoft.com/office/drawing/2017/decorative" val="1"/>
              </a:ext>
            </a:extLst>
          </p:cNvPr>
          <p:cNvCxnSpPr>
            <a:cxnSpLocks/>
          </p:cNvCxnSpPr>
          <p:nvPr/>
        </p:nvCxnSpPr>
        <p:spPr>
          <a:xfrm>
            <a:off x="2648963" y="7267637"/>
            <a:ext cx="1772066" cy="1446762"/>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 name="Action Button: Go Home 1">
            <a:hlinkClick r:id="rId5" action="ppaction://hlinksldjump" highlightClick="1"/>
            <a:extLst>
              <a:ext uri="{FF2B5EF4-FFF2-40B4-BE49-F238E27FC236}">
                <a16:creationId xmlns:a16="http://schemas.microsoft.com/office/drawing/2014/main" id="{93000350-C1F4-1B60-18EB-29847A1FDA72}"/>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83B37A8-7B0E-B24C-86CD-667B05657BCA}"/>
              </a:ext>
            </a:extLst>
          </p:cNvPr>
          <p:cNvSpPr txBox="1">
            <a:spLocks/>
          </p:cNvSpPr>
          <p:nvPr/>
        </p:nvSpPr>
        <p:spPr>
          <a:xfrm>
            <a:off x="368217" y="1157660"/>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a:defRPr/>
            </a:pPr>
            <a:r>
              <a:rPr lang="en-US" sz="1600">
                <a:solidFill>
                  <a:srgbClr val="000000"/>
                </a:solidFill>
                <a:latin typeface="Segoe UI Semibold"/>
              </a:rPr>
              <a:t>User Guidance: Turn on Live Captions and select language (2 of 3)</a:t>
            </a:r>
          </a:p>
        </p:txBody>
      </p:sp>
      <p:sp>
        <p:nvSpPr>
          <p:cNvPr id="8" name="Text Placeholder 1">
            <a:extLst>
              <a:ext uri="{FF2B5EF4-FFF2-40B4-BE49-F238E27FC236}">
                <a16:creationId xmlns:a16="http://schemas.microsoft.com/office/drawing/2014/main" id="{AD43FD93-19BD-2AA9-4DFE-A0CCDBF04D76}"/>
              </a:ext>
            </a:extLst>
          </p:cNvPr>
          <p:cNvSpPr txBox="1">
            <a:spLocks/>
          </p:cNvSpPr>
          <p:nvPr/>
        </p:nvSpPr>
        <p:spPr>
          <a:xfrm>
            <a:off x="476014" y="1848877"/>
            <a:ext cx="2548295" cy="171585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a:spcBef>
                <a:spcPts val="0"/>
              </a:spcBef>
              <a:spcAft>
                <a:spcPts val="1148"/>
              </a:spcAft>
            </a:pPr>
            <a:r>
              <a:rPr lang="en-US" sz="1200">
                <a:latin typeface="+mj-lt"/>
                <a:ea typeface="+mn-lt"/>
                <a:cs typeface="+mn-lt"/>
              </a:rPr>
              <a:t>Change S</a:t>
            </a:r>
            <a:r>
              <a:rPr lang="en-US" sz="1200" i="1">
                <a:latin typeface="+mj-lt"/>
                <a:ea typeface="+mn-lt"/>
                <a:cs typeface="+mn-lt"/>
              </a:rPr>
              <a:t>poken</a:t>
            </a:r>
            <a:r>
              <a:rPr lang="en-US" sz="1200">
                <a:latin typeface="+mj-lt"/>
                <a:ea typeface="+mn-lt"/>
                <a:cs typeface="+mn-lt"/>
              </a:rPr>
              <a:t> language</a:t>
            </a:r>
          </a:p>
          <a:p>
            <a:pPr>
              <a:spcBef>
                <a:spcPts val="0"/>
              </a:spcBef>
              <a:spcAft>
                <a:spcPts val="1148"/>
              </a:spcAft>
            </a:pPr>
            <a:r>
              <a:rPr lang="en-US" sz="1200">
                <a:solidFill>
                  <a:srgbClr val="6568B7"/>
                </a:solidFill>
                <a:latin typeface="+mj-lt"/>
                <a:ea typeface="+mn-lt"/>
                <a:cs typeface="+mn-lt"/>
              </a:rPr>
              <a:t>Step 1</a:t>
            </a:r>
            <a:r>
              <a:rPr lang="en-US" sz="1200">
                <a:latin typeface="Segoe UI"/>
                <a:cs typeface="Segoe UI"/>
              </a:rPr>
              <a:t>:</a:t>
            </a:r>
            <a:r>
              <a:rPr lang="en-US" sz="1200">
                <a:ea typeface="+mn-lt"/>
                <a:cs typeface="+mn-lt"/>
              </a:rPr>
              <a:t> </a:t>
            </a:r>
            <a:r>
              <a:rPr lang="en-US" sz="1200">
                <a:latin typeface="Segoe UI"/>
                <a:ea typeface="+mn-lt"/>
                <a:cs typeface="+mn-lt"/>
              </a:rPr>
              <a:t>S</a:t>
            </a:r>
            <a:r>
              <a:rPr lang="en-US" sz="1200">
                <a:latin typeface="Segoe UI"/>
                <a:cs typeface="Segoe UI"/>
              </a:rPr>
              <a:t>elect </a:t>
            </a:r>
            <a:r>
              <a:rPr lang="en-US" sz="1200" b="1">
                <a:latin typeface="Segoe UI"/>
                <a:cs typeface="Segoe UI"/>
              </a:rPr>
              <a:t>Captions settings</a:t>
            </a:r>
            <a:br>
              <a:rPr lang="en-US" sz="1200" b="1">
                <a:latin typeface="Segoe UI"/>
                <a:cs typeface="Segoe UI"/>
              </a:rPr>
            </a:br>
            <a:r>
              <a:rPr lang="en-US" sz="1200">
                <a:latin typeface="Segoe UI"/>
                <a:cs typeface="Segoe UI"/>
              </a:rPr>
              <a:t>(to the right of the captions) and</a:t>
            </a:r>
            <a:br>
              <a:rPr lang="en-US" sz="1200">
                <a:latin typeface="Segoe UI"/>
                <a:cs typeface="Segoe UI"/>
              </a:rPr>
            </a:br>
            <a:r>
              <a:rPr lang="en-US" sz="1200">
                <a:latin typeface="Segoe UI"/>
                <a:cs typeface="Segoe UI"/>
              </a:rPr>
              <a:t>click on</a:t>
            </a:r>
            <a:r>
              <a:rPr lang="en-US" sz="1200">
                <a:ea typeface="+mn-lt"/>
                <a:cs typeface="+mn-lt"/>
              </a:rPr>
              <a:t> </a:t>
            </a:r>
            <a:r>
              <a:rPr lang="en-US" sz="1200" b="1">
                <a:ea typeface="+mn-lt"/>
                <a:cs typeface="+mn-lt"/>
              </a:rPr>
              <a:t>Change spoken language</a:t>
            </a:r>
            <a:r>
              <a:rPr lang="en-US" sz="1200">
                <a:latin typeface="Segoe UI"/>
                <a:cs typeface="Segoe UI"/>
              </a:rPr>
              <a:t>.</a:t>
            </a:r>
          </a:p>
          <a:p>
            <a:pPr>
              <a:spcBef>
                <a:spcPts val="0"/>
              </a:spcBef>
              <a:spcAft>
                <a:spcPts val="1148"/>
              </a:spcAft>
            </a:pPr>
            <a:r>
              <a:rPr lang="en-US" sz="1200" b="1">
                <a:solidFill>
                  <a:srgbClr val="6568B7"/>
                </a:solidFill>
                <a:latin typeface="+mj-lt"/>
                <a:ea typeface="+mn-lt"/>
                <a:cs typeface="+mn-lt"/>
              </a:rPr>
              <a:t>Step 2</a:t>
            </a:r>
            <a:r>
              <a:rPr lang="en-US" sz="1200">
                <a:latin typeface="Segoe UI"/>
                <a:cs typeface="Segoe UI"/>
              </a:rPr>
              <a:t>:</a:t>
            </a:r>
            <a:r>
              <a:rPr lang="en-US" sz="1200" b="1">
                <a:ea typeface="+mn-lt"/>
                <a:cs typeface="+mn-lt"/>
              </a:rPr>
              <a:t> </a:t>
            </a:r>
            <a:r>
              <a:rPr lang="en-US" sz="1200">
                <a:ea typeface="+mn-lt"/>
                <a:cs typeface="+mn-lt"/>
              </a:rPr>
              <a:t>Choose and set language (select from </a:t>
            </a:r>
            <a:r>
              <a:rPr lang="en-US" sz="1200">
                <a:ea typeface="+mn-lt"/>
                <a:cs typeface="+mn-lt"/>
                <a:hlinkClick r:id="rId6"/>
              </a:rPr>
              <a:t>40 languages</a:t>
            </a:r>
            <a:r>
              <a:rPr lang="en-US" sz="1200">
                <a:ea typeface="+mn-lt"/>
                <a:cs typeface="+mn-lt"/>
              </a:rPr>
              <a:t>!).</a:t>
            </a:r>
          </a:p>
          <a:p>
            <a:pPr>
              <a:spcBef>
                <a:spcPts val="0"/>
              </a:spcBef>
              <a:spcAft>
                <a:spcPts val="1148"/>
              </a:spcAft>
            </a:pPr>
            <a:r>
              <a:rPr lang="en-US" sz="1200" b="1">
                <a:solidFill>
                  <a:srgbClr val="6568B7"/>
                </a:solidFill>
                <a:latin typeface="+mj-lt"/>
                <a:ea typeface="+mn-lt"/>
                <a:cs typeface="+mn-lt"/>
              </a:rPr>
              <a:t>Step 3</a:t>
            </a:r>
            <a:r>
              <a:rPr lang="en-US" sz="1200">
                <a:latin typeface="Segoe UI"/>
                <a:cs typeface="Segoe UI"/>
              </a:rPr>
              <a:t>:</a:t>
            </a:r>
            <a:r>
              <a:rPr lang="en-US" sz="1200" b="1">
                <a:solidFill>
                  <a:srgbClr val="6568B7"/>
                </a:solidFill>
                <a:latin typeface="+mj-lt"/>
                <a:ea typeface="+mn-lt"/>
                <a:cs typeface="+mn-lt"/>
              </a:rPr>
              <a:t> </a:t>
            </a:r>
            <a:r>
              <a:rPr lang="en-US" sz="1200">
                <a:ea typeface="+mn-lt"/>
                <a:cs typeface="+mn-lt"/>
              </a:rPr>
              <a:t>Click </a:t>
            </a:r>
            <a:r>
              <a:rPr lang="en-US" sz="1200" b="1">
                <a:ea typeface="+mn-lt"/>
                <a:cs typeface="+mn-lt"/>
              </a:rPr>
              <a:t>Confirm/Update</a:t>
            </a:r>
            <a:r>
              <a:rPr lang="en-US" sz="1200">
                <a:latin typeface="Segoe UI"/>
                <a:cs typeface="Segoe UI"/>
              </a:rPr>
              <a:t>.</a:t>
            </a:r>
          </a:p>
        </p:txBody>
      </p:sp>
      <p:pic>
        <p:nvPicPr>
          <p:cNvPr id="10" name="Picture 9" descr="Screenshot of in meeting, click three dots more icon to Captions setting and change spoken language options are highlighted with a red border.">
            <a:extLst>
              <a:ext uri="{FF2B5EF4-FFF2-40B4-BE49-F238E27FC236}">
                <a16:creationId xmlns:a16="http://schemas.microsoft.com/office/drawing/2014/main" id="{3B0CC9C6-E118-162A-3A4D-FD80D6607E78}"/>
              </a:ext>
            </a:extLst>
          </p:cNvPr>
          <p:cNvPicPr>
            <a:picLocks/>
          </p:cNvPicPr>
          <p:nvPr/>
        </p:nvPicPr>
        <p:blipFill>
          <a:blip r:embed="rId7"/>
          <a:stretch>
            <a:fillRect/>
          </a:stretch>
        </p:blipFill>
        <p:spPr>
          <a:xfrm>
            <a:off x="3072140" y="1881502"/>
            <a:ext cx="4433767" cy="2506599"/>
          </a:xfrm>
          <a:prstGeom prst="rect">
            <a:avLst/>
          </a:prstGeom>
          <a:effectLst>
            <a:outerShdw blurRad="127000" sx="102000" sy="102000" algn="ctr" rotWithShape="0">
              <a:prstClr val="black">
                <a:alpha val="25000"/>
              </a:prstClr>
            </a:outerShdw>
          </a:effectLst>
        </p:spPr>
      </p:pic>
      <p:cxnSp>
        <p:nvCxnSpPr>
          <p:cNvPr id="12" name="Straight Arrow Connector 11">
            <a:extLst>
              <a:ext uri="{FF2B5EF4-FFF2-40B4-BE49-F238E27FC236}">
                <a16:creationId xmlns:a16="http://schemas.microsoft.com/office/drawing/2014/main" id="{CFC40D67-5134-F1D7-3123-5108ACC322E9}"/>
              </a:ext>
              <a:ext uri="{C183D7F6-B498-43B3-948B-1728B52AA6E4}">
                <adec:decorative xmlns:adec="http://schemas.microsoft.com/office/drawing/2017/decorative" val="1"/>
              </a:ext>
            </a:extLst>
          </p:cNvPr>
          <p:cNvCxnSpPr>
            <a:cxnSpLocks/>
          </p:cNvCxnSpPr>
          <p:nvPr/>
        </p:nvCxnSpPr>
        <p:spPr>
          <a:xfrm>
            <a:off x="2726771" y="2721456"/>
            <a:ext cx="3588663" cy="1020128"/>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Screenshot of confirm button to apply new caption language.">
            <a:extLst>
              <a:ext uri="{FF2B5EF4-FFF2-40B4-BE49-F238E27FC236}">
                <a16:creationId xmlns:a16="http://schemas.microsoft.com/office/drawing/2014/main" id="{BC12DF28-746C-70FD-CF68-13F7ADF9B966}"/>
              </a:ext>
            </a:extLst>
          </p:cNvPr>
          <p:cNvPicPr>
            <a:picLocks noChangeAspect="1"/>
          </p:cNvPicPr>
          <p:nvPr/>
        </p:nvPicPr>
        <p:blipFill>
          <a:blip r:embed="rId8"/>
          <a:stretch>
            <a:fillRect/>
          </a:stretch>
        </p:blipFill>
        <p:spPr>
          <a:xfrm>
            <a:off x="2880600" y="3812364"/>
            <a:ext cx="2356226" cy="1331196"/>
          </a:xfrm>
          <a:prstGeom prst="rect">
            <a:avLst/>
          </a:prstGeom>
          <a:effectLst>
            <a:outerShdw blurRad="127000" sx="102000" sy="102000" algn="ctr" rotWithShape="0">
              <a:prstClr val="black">
                <a:alpha val="25000"/>
              </a:prstClr>
            </a:outerShdw>
          </a:effectLst>
        </p:spPr>
      </p:pic>
      <p:cxnSp>
        <p:nvCxnSpPr>
          <p:cNvPr id="14" name="Straight Arrow Connector 13">
            <a:extLst>
              <a:ext uri="{FF2B5EF4-FFF2-40B4-BE49-F238E27FC236}">
                <a16:creationId xmlns:a16="http://schemas.microsoft.com/office/drawing/2014/main" id="{784D7D6A-97DA-C92D-FABD-68975865DBB4}"/>
              </a:ext>
              <a:ext uri="{C183D7F6-B498-43B3-948B-1728B52AA6E4}">
                <adec:decorative xmlns:adec="http://schemas.microsoft.com/office/drawing/2017/decorative" val="1"/>
              </a:ext>
            </a:extLst>
          </p:cNvPr>
          <p:cNvCxnSpPr>
            <a:cxnSpLocks/>
          </p:cNvCxnSpPr>
          <p:nvPr/>
        </p:nvCxnSpPr>
        <p:spPr>
          <a:xfrm>
            <a:off x="2517846" y="3524382"/>
            <a:ext cx="1099513" cy="682736"/>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71D3C3-EABE-6F60-6E0B-0B35F8F5EEED}"/>
              </a:ext>
              <a:ext uri="{C183D7F6-B498-43B3-948B-1728B52AA6E4}">
                <adec:decorative xmlns:adec="http://schemas.microsoft.com/office/drawing/2017/decorative" val="1"/>
              </a:ext>
            </a:extLst>
          </p:cNvPr>
          <p:cNvSpPr/>
          <p:nvPr/>
        </p:nvSpPr>
        <p:spPr bwMode="auto">
          <a:xfrm>
            <a:off x="5946548" y="2096021"/>
            <a:ext cx="279321" cy="194310"/>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sp>
        <p:nvSpPr>
          <p:cNvPr id="16" name="Title 1">
            <a:extLst>
              <a:ext uri="{FF2B5EF4-FFF2-40B4-BE49-F238E27FC236}">
                <a16:creationId xmlns:a16="http://schemas.microsoft.com/office/drawing/2014/main" id="{FB6BEE85-C6C9-1EC8-DE8F-253A0A68D4F1}"/>
              </a:ext>
            </a:extLst>
          </p:cNvPr>
          <p:cNvSpPr txBox="1">
            <a:spLocks/>
          </p:cNvSpPr>
          <p:nvPr/>
        </p:nvSpPr>
        <p:spPr>
          <a:xfrm>
            <a:off x="313913" y="179599"/>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INTELLIGENT MEETINGS   </a:t>
            </a:r>
          </a:p>
        </p:txBody>
      </p:sp>
    </p:spTree>
    <p:extLst>
      <p:ext uri="{BB962C8B-B14F-4D97-AF65-F5344CB8AC3E}">
        <p14:creationId xmlns:p14="http://schemas.microsoft.com/office/powerpoint/2010/main" val="277420502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INTELLIGENT MEETINGS</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4488933"/>
          </a:xfrm>
        </p:spPr>
        <p:txBody>
          <a:bodyPr vert="horz" lIns="91440" tIns="45720" rIns="91440" bIns="45720" rtlCol="0" anchor="t">
            <a:noAutofit/>
          </a:bodyPr>
          <a:lstStyle/>
          <a:p>
            <a:pPr algn="l">
              <a:lnSpc>
                <a:spcPct val="108000"/>
              </a:lnSpc>
              <a:spcBef>
                <a:spcPts val="0"/>
              </a:spcBef>
              <a:spcAft>
                <a:spcPts val="1800"/>
              </a:spcAft>
            </a:pPr>
            <a:r>
              <a:rPr lang="en-US" sz="1400" b="0" i="0">
                <a:effectLst/>
                <a:latin typeface="Segoe UI Semibold"/>
                <a:cs typeface="Segoe UI Semibold"/>
              </a:rPr>
              <a:t>Live Translation Captions</a:t>
            </a:r>
            <a:endParaRPr lang="en-US" sz="1400">
              <a:latin typeface="Segoe UI Semibold"/>
              <a:cs typeface="Segoe UI Semibold"/>
            </a:endParaRPr>
          </a:p>
          <a:p>
            <a:pPr algn="l">
              <a:lnSpc>
                <a:spcPct val="108000"/>
              </a:lnSpc>
              <a:spcBef>
                <a:spcPts val="0"/>
              </a:spcBef>
              <a:spcAft>
                <a:spcPts val="600"/>
              </a:spcAft>
            </a:pPr>
            <a:r>
              <a:rPr lang="en-US" sz="1200">
                <a:solidFill>
                  <a:srgbClr val="5A5FC7"/>
                </a:solidFill>
                <a:latin typeface="Segoe UI Semibold"/>
                <a:cs typeface="Segoe UI Semibold"/>
              </a:rPr>
              <a:t>Overview and Benefits</a:t>
            </a:r>
          </a:p>
          <a:p>
            <a:pPr algn="l" fontAlgn="base">
              <a:lnSpc>
                <a:spcPct val="108000"/>
              </a:lnSpc>
              <a:spcBef>
                <a:spcPts val="0"/>
              </a:spcBef>
              <a:spcAft>
                <a:spcPts val="600"/>
              </a:spcAft>
            </a:pPr>
            <a:r>
              <a:rPr lang="en-US" sz="1200">
                <a:latin typeface="Segoe UI"/>
                <a:cs typeface="Segoe UI"/>
              </a:rPr>
              <a:t>I</a:t>
            </a:r>
            <a:r>
              <a:rPr lang="en-US" sz="1200" b="0" i="0">
                <a:effectLst/>
                <a:latin typeface="Segoe UI"/>
                <a:cs typeface="Segoe UI"/>
              </a:rPr>
              <a:t>deal for meetings with multi-lingual users and global audiences, Live Translation</a:t>
            </a:r>
            <a:r>
              <a:rPr lang="en-US" sz="1200">
                <a:latin typeface="Segoe UI"/>
                <a:cs typeface="Segoe UI"/>
              </a:rPr>
              <a:t> breaks down language barriers and</a:t>
            </a:r>
            <a:r>
              <a:rPr lang="en-US" sz="1200" b="0" i="0">
                <a:effectLst/>
                <a:latin typeface="Segoe UI"/>
                <a:cs typeface="Segoe UI"/>
              </a:rPr>
              <a:t> allows users to fully participate in meetings by reading live captions translated in their native language or language of preference.</a:t>
            </a:r>
            <a:endParaRPr lang="en-US" sz="1200">
              <a:latin typeface="Segoe UI"/>
              <a:cs typeface="Segoe UI"/>
            </a:endParaRPr>
          </a:p>
          <a:p>
            <a:pPr algn="l" fontAlgn="base">
              <a:lnSpc>
                <a:spcPct val="108000"/>
              </a:lnSpc>
              <a:spcBef>
                <a:spcPts val="0"/>
              </a:spcBef>
              <a:spcAft>
                <a:spcPts val="1800"/>
              </a:spcAft>
            </a:pPr>
            <a:r>
              <a:rPr lang="en-US" sz="1200">
                <a:latin typeface="Segoe UI"/>
                <a:cs typeface="Segoe UI"/>
              </a:rPr>
              <a:t>Live translation for captions will include speaker attribution as well—so you'll see not only what's being said, but who's saying it. </a:t>
            </a:r>
          </a:p>
          <a:p>
            <a:pPr algn="l">
              <a:lnSpc>
                <a:spcPct val="108000"/>
              </a:lnSpc>
              <a:spcBef>
                <a:spcPts val="0"/>
              </a:spcBef>
              <a:spcAft>
                <a:spcPts val="600"/>
              </a:spcAft>
            </a:pPr>
            <a:r>
              <a:rPr lang="en-US" sz="1200">
                <a:solidFill>
                  <a:srgbClr val="5A5FC7"/>
                </a:solidFill>
                <a:latin typeface="Segoe UI Semibold"/>
                <a:cs typeface="Segoe UI Semibold"/>
              </a:rPr>
              <a:t>Feature Visibility</a:t>
            </a:r>
          </a:p>
          <a:p>
            <a:pPr algn="l">
              <a:lnSpc>
                <a:spcPct val="108000"/>
              </a:lnSpc>
              <a:spcBef>
                <a:spcPts val="0"/>
              </a:spcBef>
              <a:spcAft>
                <a:spcPts val="1800"/>
              </a:spcAft>
            </a:pPr>
            <a:r>
              <a:rPr lang="en-US" sz="1200">
                <a:latin typeface="Segoe UI"/>
                <a:cs typeface="Segoe UI"/>
              </a:rPr>
              <a:t>If the meeting organizer is licensed with Teams premium, Live translated captions will be available for all meeting participants.</a:t>
            </a:r>
            <a:r>
              <a:rPr lang="en-US" sz="1200" i="1">
                <a:latin typeface="Segoe UI"/>
                <a:cs typeface="Segoe UI"/>
              </a:rPr>
              <a:t> </a:t>
            </a:r>
          </a:p>
          <a:p>
            <a:pPr algn="l">
              <a:lnSpc>
                <a:spcPct val="108000"/>
              </a:lnSpc>
              <a:spcBef>
                <a:spcPts val="0"/>
              </a:spcBef>
              <a:spcAft>
                <a:spcPts val="1800"/>
              </a:spcAft>
            </a:pPr>
            <a:r>
              <a:rPr kumimoji="0" lang="en-US" sz="1200" b="0" i="0" u="none" strike="noStrike" kern="1200" cap="none" spc="0" normalizeH="0" baseline="0" noProof="0">
                <a:ln>
                  <a:noFill/>
                </a:ln>
                <a:solidFill>
                  <a:prstClr val="black"/>
                </a:solidFill>
                <a:effectLst/>
                <a:uLnTx/>
                <a:uFillTx/>
                <a:latin typeface="Segoe UI"/>
                <a:ea typeface="+mn-ea"/>
                <a:cs typeface="Segoe UI"/>
              </a:rPr>
              <a:t>Meeting organizer should be licensed with Teams premium license for participants to use this capability of feature.</a:t>
            </a:r>
            <a:endParaRPr kumimoji="0" lang="en-US" sz="1200" b="0" i="0" u="none" strike="noStrike" kern="1200" cap="none" spc="0" normalizeH="0" baseline="0" noProof="0">
              <a:ln>
                <a:noFill/>
              </a:ln>
              <a:solidFill>
                <a:prstClr val="black"/>
              </a:solidFill>
              <a:effectLst/>
              <a:highlight>
                <a:srgbClr val="FFFF00"/>
              </a:highlight>
              <a:uLnTx/>
              <a:uFillTx/>
              <a:latin typeface="Segoe UI" panose="020B0502040204020203" pitchFamily="34" charset="0"/>
              <a:ea typeface="+mn-ea"/>
              <a:cs typeface="+mn-cs"/>
            </a:endParaRPr>
          </a:p>
          <a:p>
            <a:pPr algn="l">
              <a:lnSpc>
                <a:spcPct val="108000"/>
              </a:lnSpc>
              <a:spcBef>
                <a:spcPts val="0"/>
              </a:spcBef>
              <a:spcAft>
                <a:spcPts val="1800"/>
              </a:spcAft>
            </a:pPr>
            <a:endParaRPr lang="en-US" sz="1200" i="1">
              <a:latin typeface="Segoe UI" panose="020B0502040204020203" pitchFamily="34" charset="0"/>
              <a:cs typeface="Segoe UI" panose="020B0502040204020203" pitchFamily="34" charset="0"/>
            </a:endParaRPr>
          </a:p>
          <a:p>
            <a:pPr algn="l">
              <a:lnSpc>
                <a:spcPct val="108000"/>
              </a:lnSpc>
              <a:spcBef>
                <a:spcPts val="0"/>
              </a:spcBef>
              <a:spcAft>
                <a:spcPts val="600"/>
              </a:spcAft>
            </a:pPr>
            <a:r>
              <a:rPr lang="en-US" sz="1200">
                <a:solidFill>
                  <a:srgbClr val="5A5FC7"/>
                </a:solidFill>
                <a:latin typeface="Segoe UI Semibold"/>
                <a:cs typeface="Segoe UI Semibold"/>
              </a:rPr>
              <a:t>Use Cases</a:t>
            </a:r>
          </a:p>
          <a:p>
            <a:pPr algn="l">
              <a:lnSpc>
                <a:spcPct val="108000"/>
              </a:lnSpc>
              <a:spcBef>
                <a:spcPts val="0"/>
              </a:spcBef>
              <a:spcAft>
                <a:spcPts val="600"/>
              </a:spcAft>
            </a:pPr>
            <a:r>
              <a:rPr lang="en-US" sz="1200">
                <a:latin typeface="Segoe UI"/>
                <a:cs typeface="Segoe UI"/>
              </a:rPr>
              <a:t>Below are the primary use cases:</a:t>
            </a:r>
            <a:endParaRPr lang="en-US" sz="1400" b="0" i="0">
              <a:solidFill>
                <a:srgbClr val="333333"/>
              </a:solidFill>
              <a:effectLst/>
              <a:latin typeface="Segoe UI Semibold" panose="020B0702040204020203" pitchFamily="34" charset="0"/>
              <a:cs typeface="Segoe UI Semibold" panose="020B0702040204020203" pitchFamily="34" charset="0"/>
            </a:endParaRPr>
          </a:p>
        </p:txBody>
      </p:sp>
      <p:graphicFrame>
        <p:nvGraphicFramePr>
          <p:cNvPr id="7" name="Table 6">
            <a:extLst>
              <a:ext uri="{FF2B5EF4-FFF2-40B4-BE49-F238E27FC236}">
                <a16:creationId xmlns:a16="http://schemas.microsoft.com/office/drawing/2014/main" id="{6DE97F91-0AB8-9652-F10B-87F68C4E4821}"/>
              </a:ext>
            </a:extLst>
          </p:cNvPr>
          <p:cNvGraphicFramePr>
            <a:graphicFrameLocks noGrp="1"/>
          </p:cNvGraphicFramePr>
          <p:nvPr>
            <p:extLst>
              <p:ext uri="{D42A27DB-BD31-4B8C-83A1-F6EECF244321}">
                <p14:modId xmlns:p14="http://schemas.microsoft.com/office/powerpoint/2010/main" val="3615206552"/>
              </p:ext>
            </p:extLst>
          </p:nvPr>
        </p:nvGraphicFramePr>
        <p:xfrm>
          <a:off x="845820" y="5702913"/>
          <a:ext cx="6080760" cy="1783080"/>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4001914310"/>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365760">
                <a:tc>
                  <a:txBody>
                    <a:bodyPr/>
                    <a:lstStyle/>
                    <a:p>
                      <a:r>
                        <a:rPr lang="en-US" sz="1200">
                          <a:solidFill>
                            <a:schemeClr val="tx1"/>
                          </a:solidFill>
                          <a:latin typeface="Segoe UI" panose="020B0502040204020203" pitchFamily="34" charset="0"/>
                          <a:cs typeface="Segoe UI" panose="020B0502040204020203" pitchFamily="34" charset="0"/>
                        </a:rPr>
                        <a:t>All</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Global meetings where not all attendees first language is the same.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548640">
                <a:tc>
                  <a:txBody>
                    <a:bodyPr/>
                    <a:lstStyle/>
                    <a:p>
                      <a:r>
                        <a:rPr lang="en-US" sz="1200">
                          <a:solidFill>
                            <a:schemeClr val="tx1"/>
                          </a:solidFill>
                          <a:latin typeface="Segoe UI" panose="020B0502040204020203" pitchFamily="34" charset="0"/>
                          <a:cs typeface="Segoe UI" panose="020B0502040204020203" pitchFamily="34" charset="0"/>
                        </a:rPr>
                        <a:t>All</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panose="020B0502040204020203" pitchFamily="34" charset="0"/>
                          <a:cs typeface="Segoe UI" panose="020B0502040204020203" pitchFamily="34" charset="0"/>
                        </a:rPr>
                        <a:t>Clearly understand what is being said while taking notes during meetings when the spoken language isn’t your first language.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7477362"/>
                  </a:ext>
                </a:extLst>
              </a:tr>
              <a:tr h="548640">
                <a:tc>
                  <a:txBody>
                    <a:bodyPr/>
                    <a:lstStyle/>
                    <a:p>
                      <a:r>
                        <a:rPr lang="en-US" sz="1200">
                          <a:solidFill>
                            <a:schemeClr val="tx1"/>
                          </a:solidFill>
                          <a:latin typeface="Segoe UI" panose="020B0502040204020203" pitchFamily="34" charset="0"/>
                          <a:cs typeface="Segoe UI" panose="020B0502040204020203" pitchFamily="34" charset="0"/>
                        </a:rPr>
                        <a:t>Education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panose="020B0502040204020203" pitchFamily="34" charset="0"/>
                          <a:cs typeface="Segoe UI" panose="020B0502040204020203" pitchFamily="34" charset="0"/>
                        </a:rPr>
                        <a:t>Parent-Teacher meeting where the parent’s first language is different than the spoken language.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7870632"/>
                  </a:ext>
                </a:extLst>
              </a:tr>
            </a:tbl>
          </a:graphicData>
        </a:graphic>
      </p:graphicFrame>
      <p:sp>
        <p:nvSpPr>
          <p:cNvPr id="2" name="Action Button: Go Home 1">
            <a:hlinkClick r:id="rId3" action="ppaction://hlinksldjump" highlightClick="1"/>
            <a:extLst>
              <a:ext uri="{FF2B5EF4-FFF2-40B4-BE49-F238E27FC236}">
                <a16:creationId xmlns:a16="http://schemas.microsoft.com/office/drawing/2014/main" id="{F66E96C2-D540-C482-A690-96664ACB84B1}"/>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254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INTELLIGENT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8158544"/>
          </a:xfrm>
        </p:spPr>
        <p:txBody>
          <a:bodyPr vert="horz" lIns="91440" tIns="45720" rIns="91440" bIns="45720" rtlCol="0" anchor="t">
            <a:noAutofit/>
          </a:bodyPr>
          <a:lstStyle/>
          <a:p>
            <a:pPr algn="l">
              <a:lnSpc>
                <a:spcPct val="108000"/>
              </a:lnSpc>
              <a:spcBef>
                <a:spcPts val="0"/>
              </a:spcBef>
              <a:spcAft>
                <a:spcPts val="1800"/>
              </a:spcAft>
            </a:pPr>
            <a:r>
              <a:rPr lang="en-US" sz="1400" b="0" i="0">
                <a:effectLst/>
                <a:latin typeface="Segoe UI Semibold"/>
                <a:cs typeface="Segoe UI Semibold"/>
              </a:rPr>
              <a:t>Live Translation Captions</a:t>
            </a:r>
            <a:endParaRPr lang="en-US" sz="1400">
              <a:latin typeface="Segoe UI Semibold"/>
              <a:cs typeface="Segoe UI Semibold"/>
            </a:endParaRPr>
          </a:p>
          <a:p>
            <a:pPr algn="l">
              <a:lnSpc>
                <a:spcPct val="108000"/>
              </a:lnSpc>
              <a:spcBef>
                <a:spcPts val="0"/>
              </a:spcBef>
              <a:spcAft>
                <a:spcPts val="600"/>
              </a:spcAft>
            </a:pPr>
            <a:r>
              <a:rPr lang="en-US" sz="1200">
                <a:solidFill>
                  <a:srgbClr val="5A5FC7"/>
                </a:solidFill>
                <a:latin typeface="Segoe UI Semibold"/>
                <a:cs typeface="Segoe UI Semibold"/>
              </a:rPr>
              <a:t>Supported Spoken Languages</a:t>
            </a:r>
            <a:endParaRPr lang="en-US" sz="1200">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latin typeface="Segoe UI"/>
                <a:cs typeface="Segoe UI"/>
              </a:rPr>
              <a:t>If you do not see a specific language below, click </a:t>
            </a:r>
            <a:r>
              <a:rPr lang="en-US" sz="1200">
                <a:latin typeface="Segoe UI"/>
                <a:cs typeface="Segoe UI"/>
                <a:hlinkClick r:id="rId3"/>
              </a:rPr>
              <a:t>here</a:t>
            </a:r>
            <a:r>
              <a:rPr lang="en-US" sz="1200">
                <a:latin typeface="Segoe UI"/>
                <a:cs typeface="Segoe UI"/>
              </a:rPr>
              <a:t> to see if it’s been added recently.</a:t>
            </a:r>
            <a:endParaRPr lang="en-US" sz="1400" b="0" i="0">
              <a:solidFill>
                <a:srgbClr val="333333"/>
              </a:solidFill>
              <a:effectLst/>
              <a:latin typeface="Segoe UI Semibold" panose="020B07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2DFBD8BC-6279-862C-E712-687E50CCDDA0}"/>
              </a:ext>
            </a:extLst>
          </p:cNvPr>
          <p:cNvSpPr txBox="1"/>
          <p:nvPr/>
        </p:nvSpPr>
        <p:spPr>
          <a:xfrm>
            <a:off x="754380" y="2102934"/>
            <a:ext cx="3323625" cy="5044843"/>
          </a:xfrm>
          <a:prstGeom prst="rect">
            <a:avLst/>
          </a:prstGeom>
          <a:noFill/>
        </p:spPr>
        <p:txBody>
          <a:bodyPr wrap="square">
            <a:spAutoFit/>
          </a:bodyPr>
          <a:lstStyle/>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English (US)</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English (Canada)</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English (India)</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English (UK)</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English (Australia)</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English (New Zealand)</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Arabic (Arab Emirates)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Arabic (Saudi Arabia)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Chinese (Simplified China)</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Chinese (Traditional, Hong Kong SAR)</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Chinese (Traditional, Taiwan)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Czech (Czechia)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Danish (Denmark)</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Dutch (Belgium)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Dutch (Netherlands)</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French (Canada)</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French (France)</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Finnish (Finland)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German (Germany)</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Greek (Greece) (Preview)</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3646181-D0F5-D387-261B-A3345DED3D14}"/>
              </a:ext>
            </a:extLst>
          </p:cNvPr>
          <p:cNvSpPr txBox="1"/>
          <p:nvPr/>
        </p:nvSpPr>
        <p:spPr>
          <a:xfrm>
            <a:off x="4297879" y="2102934"/>
            <a:ext cx="2720141" cy="5040226"/>
          </a:xfrm>
          <a:prstGeom prst="rect">
            <a:avLst/>
          </a:prstGeom>
          <a:noFill/>
        </p:spPr>
        <p:txBody>
          <a:bodyPr wrap="square">
            <a:spAutoFit/>
          </a:bodyPr>
          <a:lstStyle/>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Hebrew (Israel)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Hindi (India)</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Hungarian (Hungary)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Italian (Italy)</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Japanese (Japan)</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Korean (Korea)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Norwegian (Norway)</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Polish (Poland)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Portuguese (Brazil)</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Portuguese (Portugal)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Romanian (Romania)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Russian (Russia)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Slovak (Slovakia)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Spanish (Mexico)</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Spanish (Spain)</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Swedish (Sweden)</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Thai (Thailand)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Turkish (Turkey)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Ukrainian (Ukraine)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Vietnamese (Vietnam)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(Preview)</a:t>
            </a:r>
          </a:p>
        </p:txBody>
      </p:sp>
      <p:sp>
        <p:nvSpPr>
          <p:cNvPr id="4" name="Action Button: Go Home 3">
            <a:hlinkClick r:id="rId4" action="ppaction://hlinksldjump" highlightClick="1"/>
            <a:extLst>
              <a:ext uri="{FF2B5EF4-FFF2-40B4-BE49-F238E27FC236}">
                <a16:creationId xmlns:a16="http://schemas.microsoft.com/office/drawing/2014/main" id="{9A42B769-3C22-FA46-D854-CE1954C9BD4E}"/>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598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INTELLIGENT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8158544"/>
          </a:xfrm>
        </p:spPr>
        <p:txBody>
          <a:bodyPr vert="horz" lIns="91440" tIns="45720" rIns="91440" bIns="45720" rtlCol="0" anchor="t">
            <a:noAutofit/>
          </a:bodyPr>
          <a:lstStyle/>
          <a:p>
            <a:pPr algn="l">
              <a:lnSpc>
                <a:spcPct val="108000"/>
              </a:lnSpc>
              <a:spcBef>
                <a:spcPts val="0"/>
              </a:spcBef>
              <a:spcAft>
                <a:spcPts val="1800"/>
              </a:spcAft>
            </a:pPr>
            <a:r>
              <a:rPr lang="en-US" sz="1400" b="0" i="0">
                <a:effectLst/>
                <a:latin typeface="Segoe UI Semibold"/>
                <a:cs typeface="Segoe UI Semibold"/>
              </a:rPr>
              <a:t>Live Translation Captions</a:t>
            </a:r>
            <a:endParaRPr lang="en-US" sz="1400">
              <a:latin typeface="Segoe UI Semibold"/>
              <a:cs typeface="Segoe UI Semibold"/>
            </a:endParaRPr>
          </a:p>
          <a:p>
            <a:pPr algn="l">
              <a:lnSpc>
                <a:spcPct val="108000"/>
              </a:lnSpc>
              <a:spcBef>
                <a:spcPts val="0"/>
              </a:spcBef>
              <a:spcAft>
                <a:spcPts val="600"/>
              </a:spcAft>
            </a:pPr>
            <a:r>
              <a:rPr lang="en-US" sz="1200">
                <a:solidFill>
                  <a:srgbClr val="5A5FC7"/>
                </a:solidFill>
                <a:latin typeface="Segoe UI Semibold"/>
                <a:cs typeface="Segoe UI Semibold"/>
              </a:rPr>
              <a:t>Supported Translation Languages</a:t>
            </a:r>
            <a:endParaRPr lang="en-US" sz="1200">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latin typeface="Segoe UI"/>
                <a:cs typeface="Segoe UI"/>
              </a:rPr>
              <a:t>If you do not see a specific language below, click </a:t>
            </a:r>
            <a:r>
              <a:rPr lang="en-US" sz="1200">
                <a:latin typeface="Segoe UI"/>
                <a:cs typeface="Segoe UI"/>
                <a:hlinkClick r:id="rId3"/>
              </a:rPr>
              <a:t>here</a:t>
            </a:r>
            <a:r>
              <a:rPr lang="en-US" sz="1200">
                <a:latin typeface="Segoe UI"/>
                <a:cs typeface="Segoe UI"/>
              </a:rPr>
              <a:t> to see if it’s been added recently.</a:t>
            </a:r>
            <a:endParaRPr lang="en-US" sz="1400" b="0" i="0">
              <a:solidFill>
                <a:srgbClr val="333333"/>
              </a:solidFill>
              <a:effectLst/>
              <a:latin typeface="Segoe UI Semibold" panose="020B07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2DFBD8BC-6279-862C-E712-687E50CCDDA0}"/>
              </a:ext>
            </a:extLst>
          </p:cNvPr>
          <p:cNvSpPr txBox="1"/>
          <p:nvPr/>
        </p:nvSpPr>
        <p:spPr>
          <a:xfrm>
            <a:off x="754380" y="2102934"/>
            <a:ext cx="3323625" cy="3786678"/>
          </a:xfrm>
          <a:prstGeom prst="rect">
            <a:avLst/>
          </a:prstGeom>
          <a:noFill/>
        </p:spPr>
        <p:txBody>
          <a:bodyPr wrap="square" lIns="91440" tIns="45720" rIns="91440" bIns="45720" anchor="t">
            <a:spAutoFit/>
          </a:bodyPr>
          <a:lstStyle/>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Arabic</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Chinese Simplified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Chinese Traditional </a:t>
            </a:r>
            <a:r>
              <a:rPr kumimoji="0" lang="en-US" sz="1200" b="0" i="1" u="none" strike="noStrike" kern="1200" cap="none" spc="0" normalizeH="0" baseline="0" noProof="0">
                <a:ln>
                  <a:noFill/>
                </a:ln>
                <a:solidFill>
                  <a:prstClr val="black"/>
                </a:solidFill>
                <a:effectLst/>
                <a:uLnTx/>
                <a:uFillTx/>
                <a:latin typeface="Segoe UI"/>
                <a:ea typeface="+mn-lt"/>
                <a:cs typeface="Segoe UI"/>
              </a:rPr>
              <a:t>(Preview) </a:t>
            </a:r>
            <a:endParaRPr kumimoji="0" lang="en-US" sz="1200" b="0" i="1"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Czech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Danish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Dutch </a:t>
            </a:r>
            <a:r>
              <a:rPr kumimoji="0" lang="en-US" sz="1200" b="0" i="1" u="none" strike="noStrike" kern="1200" cap="none" spc="0" normalizeH="0" baseline="0" noProof="0">
                <a:ln>
                  <a:noFill/>
                </a:ln>
                <a:solidFill>
                  <a:prstClr val="black"/>
                </a:solidFill>
                <a:effectLst/>
                <a:uLnTx/>
                <a:uFillTx/>
                <a:latin typeface="Segoe UI"/>
                <a:ea typeface="+mn-lt"/>
                <a:cs typeface="Segoe UI"/>
              </a:rPr>
              <a:t>(Preview)</a:t>
            </a:r>
            <a:endParaRPr kumimoji="0" lang="en-US" sz="1200" b="0" i="1"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English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Finnish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French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French (Canada)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German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Greek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Hebrew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Hindi </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457200" rtl="0" eaLnBrk="1" fontAlgn="auto" latinLnBrk="0" hangingPunct="1">
              <a:lnSpc>
                <a:spcPct val="108000"/>
              </a:lnSpc>
              <a:spcBef>
                <a:spcPts val="0"/>
              </a:spcBef>
              <a:spcAft>
                <a:spcPts val="4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lt"/>
                <a:cs typeface="Segoe UI"/>
              </a:rPr>
              <a:t>Hungarian (Preview) </a:t>
            </a: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TextBox 6">
            <a:extLst>
              <a:ext uri="{FF2B5EF4-FFF2-40B4-BE49-F238E27FC236}">
                <a16:creationId xmlns:a16="http://schemas.microsoft.com/office/drawing/2014/main" id="{83646181-D0F5-D387-261B-A3345DED3D14}"/>
              </a:ext>
            </a:extLst>
          </p:cNvPr>
          <p:cNvSpPr txBox="1"/>
          <p:nvPr/>
        </p:nvSpPr>
        <p:spPr>
          <a:xfrm>
            <a:off x="4297879" y="2102934"/>
            <a:ext cx="2720141" cy="3786678"/>
          </a:xfrm>
          <a:prstGeom prst="rect">
            <a:avLst/>
          </a:prstGeom>
          <a:noFill/>
        </p:spPr>
        <p:txBody>
          <a:bodyPr wrap="square" lIns="91440" tIns="45720" rIns="91440" bIns="45720" anchor="t">
            <a:spAutoFit/>
          </a:bodyPr>
          <a:lstStyle/>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Italian</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Japanese </a:t>
            </a:r>
            <a:r>
              <a:rPr kumimoji="0" lang="en-US" sz="1200" b="0" i="1" u="none" strike="noStrike" kern="1200" cap="none" spc="0" normalizeH="0" baseline="0" noProof="0">
                <a:ln>
                  <a:noFill/>
                </a:ln>
                <a:solidFill>
                  <a:prstClr val="black"/>
                </a:solidFill>
                <a:effectLst/>
                <a:uLnTx/>
                <a:uFillTx/>
                <a:latin typeface="Segoe UI"/>
                <a:ea typeface="+mn-ea"/>
                <a:cs typeface="Segoe UI"/>
              </a:rPr>
              <a:t>(Preview) </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Korean </a:t>
            </a:r>
            <a:r>
              <a:rPr kumimoji="0" lang="en-US" sz="1200" b="0" i="1" u="none" strike="noStrike" kern="1200" cap="none" spc="0" normalizeH="0" baseline="0" noProof="0">
                <a:ln>
                  <a:noFill/>
                </a:ln>
                <a:solidFill>
                  <a:prstClr val="black"/>
                </a:solidFill>
                <a:effectLst/>
                <a:uLnTx/>
                <a:uFillTx/>
                <a:latin typeface="Segoe UI"/>
                <a:ea typeface="+mn-ea"/>
                <a:cs typeface="Segoe UI"/>
              </a:rPr>
              <a:t>(Preview)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Norwegian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Polish </a:t>
            </a:r>
            <a:r>
              <a:rPr kumimoji="0" lang="en-US" sz="1200" b="0" i="1" u="none" strike="noStrike" kern="1200" cap="none" spc="0" normalizeH="0" baseline="0" noProof="0">
                <a:ln>
                  <a:noFill/>
                </a:ln>
                <a:solidFill>
                  <a:prstClr val="black"/>
                </a:solidFill>
                <a:effectLst/>
                <a:uLnTx/>
                <a:uFillTx/>
                <a:latin typeface="Segoe UI"/>
                <a:ea typeface="+mn-ea"/>
                <a:cs typeface="Segoe UI"/>
              </a:rPr>
              <a:t>(Preview)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Portuguese (Brazil)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Portuguese (Portugal)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Romanian </a:t>
            </a:r>
            <a:r>
              <a:rPr kumimoji="0" lang="en-US" sz="1200" b="0" i="1" u="none" strike="noStrike" kern="1200" cap="none" spc="0" normalizeH="0" baseline="0" noProof="0">
                <a:ln>
                  <a:noFill/>
                </a:ln>
                <a:solidFill>
                  <a:prstClr val="black"/>
                </a:solidFill>
                <a:effectLst/>
                <a:uLnTx/>
                <a:uFillTx/>
                <a:latin typeface="Segoe UI"/>
                <a:ea typeface="+mn-ea"/>
                <a:cs typeface="Segoe UI"/>
              </a:rPr>
              <a:t>(Preview)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Russian </a:t>
            </a:r>
            <a:r>
              <a:rPr kumimoji="0" lang="en-US" sz="1200" b="0" i="1" u="none" strike="noStrike" kern="1200" cap="none" spc="0" normalizeH="0" baseline="0" noProof="0">
                <a:ln>
                  <a:noFill/>
                </a:ln>
                <a:solidFill>
                  <a:prstClr val="black"/>
                </a:solidFill>
                <a:effectLst/>
                <a:uLnTx/>
                <a:uFillTx/>
                <a:latin typeface="Segoe UI"/>
                <a:ea typeface="+mn-ea"/>
                <a:cs typeface="Segoe UI"/>
              </a:rPr>
              <a:t>(Preview)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Slovak </a:t>
            </a:r>
            <a:r>
              <a:rPr kumimoji="0" lang="en-US" sz="1200" b="0" i="1" u="none" strike="noStrike" kern="1200" cap="none" spc="0" normalizeH="0" baseline="0" noProof="0">
                <a:ln>
                  <a:noFill/>
                </a:ln>
                <a:solidFill>
                  <a:prstClr val="black"/>
                </a:solidFill>
                <a:effectLst/>
                <a:uLnTx/>
                <a:uFillTx/>
                <a:latin typeface="Segoe UI"/>
                <a:ea typeface="+mn-ea"/>
                <a:cs typeface="Segoe UI"/>
              </a:rPr>
              <a:t>(Preview)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Spanish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Swedish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Thai </a:t>
            </a:r>
            <a:r>
              <a:rPr kumimoji="0" lang="en-US" sz="1200" b="0" i="1" u="none" strike="noStrike" kern="1200" cap="none" spc="0" normalizeH="0" baseline="0" noProof="0">
                <a:ln>
                  <a:noFill/>
                </a:ln>
                <a:solidFill>
                  <a:prstClr val="black"/>
                </a:solidFill>
                <a:effectLst/>
                <a:uLnTx/>
                <a:uFillTx/>
                <a:latin typeface="Segoe UI"/>
                <a:ea typeface="+mn-ea"/>
                <a:cs typeface="Segoe UI"/>
              </a:rPr>
              <a:t>(Preview)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Turkish </a:t>
            </a:r>
            <a:r>
              <a:rPr kumimoji="0" lang="en-US" sz="1200" b="0" i="1" u="none" strike="noStrike" kern="1200" cap="none" spc="0" normalizeH="0" baseline="0" noProof="0">
                <a:ln>
                  <a:noFill/>
                </a:ln>
                <a:solidFill>
                  <a:prstClr val="black"/>
                </a:solidFill>
                <a:effectLst/>
                <a:uLnTx/>
                <a:uFillTx/>
                <a:latin typeface="Segoe UI"/>
                <a:ea typeface="+mn-ea"/>
                <a:cs typeface="Segoe UI"/>
              </a:rPr>
              <a:t>(Preview)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Ukrainian Vietnamese </a:t>
            </a:r>
            <a:r>
              <a:rPr kumimoji="0" lang="en-US" sz="1200" b="0" i="1" u="none" strike="noStrike" kern="1200" cap="none" spc="0" normalizeH="0" baseline="0" noProof="0">
                <a:ln>
                  <a:noFill/>
                </a:ln>
                <a:solidFill>
                  <a:prstClr val="black"/>
                </a:solidFill>
                <a:effectLst/>
                <a:uLnTx/>
                <a:uFillTx/>
                <a:latin typeface="Segoe UI"/>
                <a:ea typeface="+mn-ea"/>
                <a:cs typeface="Segoe UI"/>
              </a:rPr>
              <a:t>(Preview)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a:endParaRPr>
          </a:p>
        </p:txBody>
      </p:sp>
      <p:sp>
        <p:nvSpPr>
          <p:cNvPr id="4" name="Subtitle 2">
            <a:extLst>
              <a:ext uri="{FF2B5EF4-FFF2-40B4-BE49-F238E27FC236}">
                <a16:creationId xmlns:a16="http://schemas.microsoft.com/office/drawing/2014/main" id="{563C0DAF-D941-CB94-8E3B-0478D74C3627}"/>
              </a:ext>
            </a:extLst>
          </p:cNvPr>
          <p:cNvSpPr txBox="1">
            <a:spLocks/>
          </p:cNvSpPr>
          <p:nvPr/>
        </p:nvSpPr>
        <p:spPr>
          <a:xfrm>
            <a:off x="754380" y="5900519"/>
            <a:ext cx="6263640" cy="3686318"/>
          </a:xfrm>
          <a:prstGeom prst="rect">
            <a:avLst/>
          </a:prstGeom>
        </p:spPr>
        <p:txBody>
          <a:bodyPr vert="horz" lIns="91440" tIns="45720" rIns="91440" bIns="4572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8000"/>
              </a:lnSpc>
              <a:spcBef>
                <a:spcPts val="0"/>
              </a:spcBef>
              <a:spcAft>
                <a:spcPts val="400"/>
              </a:spcAft>
            </a:pPr>
            <a:r>
              <a:rPr lang="en-US" sz="1200">
                <a:solidFill>
                  <a:srgbClr val="5A5FC7"/>
                </a:solidFill>
                <a:latin typeface="Segoe UI Semibold"/>
                <a:cs typeface="Segoe UI Semibold"/>
              </a:rPr>
              <a:t>Dependencies and Limitations</a:t>
            </a:r>
          </a:p>
          <a:p>
            <a:pPr marL="171450" indent="-171450" algn="l">
              <a:lnSpc>
                <a:spcPct val="108000"/>
              </a:lnSpc>
              <a:spcBef>
                <a:spcPts val="0"/>
              </a:spcBef>
              <a:spcAft>
                <a:spcPts val="400"/>
              </a:spcAft>
              <a:buClr>
                <a:schemeClr val="tx1"/>
              </a:buClr>
              <a:buSzPct val="108000"/>
              <a:buFont typeface="Arial" panose="020B0604020202020204" pitchFamily="34" charset="0"/>
              <a:buChar char="•"/>
            </a:pPr>
            <a:r>
              <a:rPr lang="en-US" sz="1200">
                <a:latin typeface="Segoe UI"/>
                <a:cs typeface="Segoe UI"/>
              </a:rPr>
              <a:t>There is no individual policy for translated captions; it is part of Live captions all-up.</a:t>
            </a:r>
          </a:p>
          <a:p>
            <a:pPr marL="171450" indent="-171450" algn="l">
              <a:lnSpc>
                <a:spcPct val="108000"/>
              </a:lnSpc>
              <a:spcBef>
                <a:spcPts val="0"/>
              </a:spcBef>
              <a:spcAft>
                <a:spcPts val="400"/>
              </a:spcAft>
              <a:buClr>
                <a:schemeClr val="tx1"/>
              </a:buClr>
              <a:buSzPct val="108000"/>
              <a:buFont typeface="Arial,Sans-Serif" panose="020B0604020202020204" pitchFamily="34" charset="0"/>
              <a:buChar char="•"/>
            </a:pPr>
            <a:r>
              <a:rPr lang="en-US" sz="1200">
                <a:latin typeface="Segoe UI"/>
                <a:cs typeface="Segoe UI"/>
              </a:rPr>
              <a:t>Make sure the language you select is the language everyone is speaking in the meeting.</a:t>
            </a:r>
          </a:p>
          <a:p>
            <a:pPr marL="171450" indent="-171450" algn="l">
              <a:lnSpc>
                <a:spcPct val="108000"/>
              </a:lnSpc>
              <a:spcBef>
                <a:spcPts val="0"/>
              </a:spcBef>
              <a:spcAft>
                <a:spcPts val="400"/>
              </a:spcAft>
              <a:buClr>
                <a:schemeClr val="tx1"/>
              </a:buClr>
              <a:buFont typeface="Arial,Sans-Serif" panose="020B0604020202020204" pitchFamily="34" charset="0"/>
              <a:buChar char="•"/>
            </a:pPr>
            <a:r>
              <a:rPr lang="en-US" sz="1200">
                <a:latin typeface="Segoe UI"/>
                <a:cs typeface="Segoe UI"/>
              </a:rPr>
              <a:t>When you change the spoken language setting, it affects everyone. The captions and transcript language will change for all meeting participants.</a:t>
            </a:r>
            <a:endParaRPr lang="en-US" sz="1200"/>
          </a:p>
          <a:p>
            <a:pPr marL="171450" indent="-171450" algn="l">
              <a:lnSpc>
                <a:spcPct val="108000"/>
              </a:lnSpc>
              <a:spcBef>
                <a:spcPts val="0"/>
              </a:spcBef>
              <a:spcAft>
                <a:spcPts val="400"/>
              </a:spcAft>
              <a:buClr>
                <a:schemeClr val="tx1"/>
              </a:buClr>
              <a:buFont typeface="Arial,Sans-Serif" panose="020B0604020202020204" pitchFamily="34" charset="0"/>
              <a:buChar char="•"/>
            </a:pPr>
            <a:r>
              <a:rPr lang="en-US" sz="1200">
                <a:latin typeface="Segoe UI"/>
                <a:cs typeface="Segoe UI"/>
              </a:rPr>
              <a:t>Teams doesn't save captions</a:t>
            </a:r>
            <a:r>
              <a:rPr lang="en-US" sz="1200">
                <a:latin typeface="Segoe UI"/>
                <a:ea typeface="Times New Roman" panose="02020603050405020304" pitchFamily="18" charset="0"/>
                <a:cs typeface="Segoe UI"/>
              </a:rPr>
              <a:t>.</a:t>
            </a:r>
            <a:endParaRPr lang="en-US" sz="1200">
              <a:ea typeface="Times New Roman" panose="02020603050405020304" pitchFamily="18" charset="0"/>
            </a:endParaRPr>
          </a:p>
          <a:p>
            <a:pPr marL="171450" indent="-171450" algn="l">
              <a:lnSpc>
                <a:spcPct val="108000"/>
              </a:lnSpc>
              <a:spcBef>
                <a:spcPts val="0"/>
              </a:spcBef>
              <a:spcAft>
                <a:spcPts val="400"/>
              </a:spcAft>
              <a:buClr>
                <a:schemeClr val="tx1"/>
              </a:buClr>
              <a:buSzPct val="108000"/>
              <a:buFont typeface="Arial" panose="020B0604020202020204" pitchFamily="34" charset="0"/>
              <a:buChar char="•"/>
            </a:pPr>
            <a:r>
              <a:rPr lang="en-US" sz="1200">
                <a:latin typeface="Segoe UI"/>
                <a:ea typeface="Times New Roman" panose="02020603050405020304" pitchFamily="18" charset="0"/>
                <a:cs typeface="Segoe UI"/>
              </a:rPr>
              <a:t>Obscenities will be obscured by asterisks.</a:t>
            </a:r>
            <a:endParaRPr lang="en-US" sz="1200">
              <a:ea typeface="Times New Roman" panose="02020603050405020304" pitchFamily="18" charset="0"/>
            </a:endParaRPr>
          </a:p>
          <a:p>
            <a:pPr marL="171450" indent="-171450" algn="l">
              <a:lnSpc>
                <a:spcPct val="108000"/>
              </a:lnSpc>
              <a:spcBef>
                <a:spcPts val="0"/>
              </a:spcBef>
              <a:spcAft>
                <a:spcPts val="1800"/>
              </a:spcAft>
              <a:buClr>
                <a:schemeClr val="tx1"/>
              </a:buClr>
              <a:buSzPct val="108000"/>
              <a:buFont typeface="Arial" panose="020B0604020202020204" pitchFamily="34" charset="0"/>
              <a:buChar char="•"/>
            </a:pPr>
            <a:r>
              <a:rPr lang="en-US" sz="1200">
                <a:latin typeface="Segoe UI"/>
                <a:ea typeface="Times New Roman" panose="02020603050405020304" pitchFamily="18" charset="0"/>
                <a:cs typeface="Segoe UI"/>
              </a:rPr>
              <a:t>Teams may use a meeting's subject, invitation, participant names, and attachments to improve caption accuracy.</a:t>
            </a:r>
            <a:endParaRPr lang="en-US" sz="1200"/>
          </a:p>
          <a:p>
            <a:pPr algn="l">
              <a:lnSpc>
                <a:spcPct val="108000"/>
              </a:lnSpc>
              <a:spcBef>
                <a:spcPts val="0"/>
              </a:spcBef>
              <a:spcAft>
                <a:spcPts val="400"/>
              </a:spcAft>
            </a:pPr>
            <a:r>
              <a:rPr lang="en-US" sz="1200">
                <a:latin typeface="Segoe UI Semibold"/>
                <a:cs typeface="Segoe UI Semibold"/>
              </a:rPr>
              <a:t>Supported platforms:</a:t>
            </a:r>
          </a:p>
          <a:p>
            <a:pPr marL="171450" indent="-171450" algn="l">
              <a:lnSpc>
                <a:spcPct val="108000"/>
              </a:lnSpc>
              <a:spcBef>
                <a:spcPts val="0"/>
              </a:spcBef>
              <a:spcAft>
                <a:spcPts val="400"/>
              </a:spcAft>
              <a:buClr>
                <a:schemeClr val="tx1"/>
              </a:buClr>
              <a:buSzPct val="108000"/>
              <a:buFont typeface="Arial,Sans-Serif" panose="020B0604020202020204" pitchFamily="34" charset="0"/>
              <a:buChar char="•"/>
            </a:pPr>
            <a:r>
              <a:rPr lang="en-US" sz="1200">
                <a:latin typeface="Segoe UI"/>
                <a:cs typeface="Segoe UI"/>
              </a:rPr>
              <a:t>Desktop (Windows and Mac)</a:t>
            </a:r>
          </a:p>
          <a:p>
            <a:pPr marL="171450" indent="-171450" algn="l">
              <a:lnSpc>
                <a:spcPct val="108000"/>
              </a:lnSpc>
              <a:spcBef>
                <a:spcPts val="0"/>
              </a:spcBef>
              <a:spcAft>
                <a:spcPts val="400"/>
              </a:spcAft>
              <a:buClr>
                <a:schemeClr val="tx1"/>
              </a:buClr>
              <a:buFont typeface="Arial,Sans-Serif" panose="020B0604020202020204" pitchFamily="34" charset="0"/>
              <a:buChar char="•"/>
            </a:pPr>
            <a:r>
              <a:rPr lang="en-US" sz="1200">
                <a:latin typeface="Segoe UI"/>
                <a:cs typeface="Segoe UI"/>
              </a:rPr>
              <a:t>Mobile (iOS and Android)</a:t>
            </a:r>
            <a:endParaRPr lang="en-US" sz="1200"/>
          </a:p>
          <a:p>
            <a:pPr marL="171450" indent="-171450" algn="l">
              <a:lnSpc>
                <a:spcPct val="108000"/>
              </a:lnSpc>
              <a:spcBef>
                <a:spcPts val="0"/>
              </a:spcBef>
              <a:spcAft>
                <a:spcPts val="400"/>
              </a:spcAft>
              <a:buClr>
                <a:schemeClr val="tx1"/>
              </a:buClr>
              <a:buFont typeface="Arial,Sans-Serif" panose="020B0604020202020204" pitchFamily="34" charset="0"/>
              <a:buChar char="•"/>
            </a:pPr>
            <a:r>
              <a:rPr lang="en-US" sz="1200">
                <a:latin typeface="Segoe UI"/>
                <a:cs typeface="Segoe UI"/>
              </a:rPr>
              <a:t>Teams on Web (Edge and Chrome browsers)</a:t>
            </a:r>
          </a:p>
          <a:p>
            <a:pPr marL="171450" indent="-171450" algn="l">
              <a:lnSpc>
                <a:spcPct val="108000"/>
              </a:lnSpc>
              <a:spcBef>
                <a:spcPts val="0"/>
              </a:spcBef>
              <a:spcAft>
                <a:spcPts val="1800"/>
              </a:spcAft>
              <a:buClr>
                <a:schemeClr val="tx1"/>
              </a:buClr>
              <a:buFont typeface="Arial,Sans-Serif" panose="020B0604020202020204" pitchFamily="34" charset="0"/>
              <a:buChar char="•"/>
            </a:pPr>
            <a:r>
              <a:rPr lang="en-US" sz="1200">
                <a:latin typeface="Segoe UI"/>
                <a:cs typeface="Segoe UI"/>
              </a:rPr>
              <a:t>Virtual Desktop</a:t>
            </a:r>
          </a:p>
        </p:txBody>
      </p:sp>
      <p:sp>
        <p:nvSpPr>
          <p:cNvPr id="5" name="TextBox 4">
            <a:extLst>
              <a:ext uri="{FF2B5EF4-FFF2-40B4-BE49-F238E27FC236}">
                <a16:creationId xmlns:a16="http://schemas.microsoft.com/office/drawing/2014/main" id="{2547EDED-1D4C-550C-3DC1-F85587636DC3}"/>
              </a:ext>
            </a:extLst>
          </p:cNvPr>
          <p:cNvSpPr txBox="1"/>
          <p:nvPr/>
        </p:nvSpPr>
        <p:spPr>
          <a:xfrm>
            <a:off x="4792379" y="8207405"/>
            <a:ext cx="2679982" cy="1504643"/>
          </a:xfrm>
          <a:prstGeom prst="rect">
            <a:avLst/>
          </a:prstGeom>
          <a:noFill/>
        </p:spPr>
        <p:txBody>
          <a:bodyPr wrap="square" rtlCol="0">
            <a:spAutoFit/>
          </a:bodyPr>
          <a:lstStyle/>
          <a:p>
            <a:pPr defTabSz="777240">
              <a:lnSpc>
                <a:spcPct val="108000"/>
              </a:lnSpc>
              <a:spcAft>
                <a:spcPts val="600"/>
              </a:spcAft>
            </a:pPr>
            <a:r>
              <a:rPr lang="en-US" sz="1200" b="1">
                <a:latin typeface="Segoe UI Semibold"/>
                <a:cs typeface="Segoe UI Semibold"/>
              </a:rPr>
              <a:t>Unsupported platforms:</a:t>
            </a:r>
          </a:p>
          <a:p>
            <a:pPr marL="171450" indent="-171450" defTabSz="777240">
              <a:lnSpc>
                <a:spcPct val="108000"/>
              </a:lnSpc>
              <a:spcAft>
                <a:spcPts val="600"/>
              </a:spcAft>
              <a:buClr>
                <a:schemeClr val="tx1"/>
              </a:buClr>
              <a:buFont typeface="Arial" panose="020B0604020202020204" pitchFamily="34" charset="0"/>
              <a:buChar char="•"/>
            </a:pPr>
            <a:r>
              <a:rPr lang="en-US" sz="1200">
                <a:latin typeface="Segoe UI Semibold"/>
                <a:cs typeface="Segoe UI Semibold"/>
              </a:rPr>
              <a:t>Microsoft Teams Rooms</a:t>
            </a:r>
          </a:p>
          <a:p>
            <a:pPr marL="171450" indent="-171450" defTabSz="777240">
              <a:lnSpc>
                <a:spcPct val="108000"/>
              </a:lnSpc>
              <a:spcAft>
                <a:spcPts val="600"/>
              </a:spcAft>
              <a:buClr>
                <a:schemeClr val="tx1"/>
              </a:buClr>
              <a:buFont typeface="Arial" panose="020B0604020202020204" pitchFamily="34" charset="0"/>
              <a:buChar char="•"/>
            </a:pPr>
            <a:r>
              <a:rPr lang="en-US" sz="1200">
                <a:latin typeface="Segoe UI Semibold"/>
                <a:cs typeface="Segoe UI Semibold"/>
              </a:rPr>
              <a:t>Captions aren't yet available in government clouds on the Teams mobile app</a:t>
            </a:r>
          </a:p>
          <a:p>
            <a:pPr marL="171450" indent="-171450" defTabSz="777240">
              <a:lnSpc>
                <a:spcPct val="108000"/>
              </a:lnSpc>
              <a:spcAft>
                <a:spcPts val="1800"/>
              </a:spcAft>
              <a:buClr>
                <a:schemeClr val="tx1"/>
              </a:buClr>
              <a:buFont typeface="Arial" panose="020B0604020202020204" pitchFamily="34" charset="0"/>
              <a:buChar char="•"/>
            </a:pPr>
            <a:r>
              <a:rPr lang="en-US" sz="1200">
                <a:latin typeface="Segoe UI Semibold"/>
                <a:cs typeface="Segoe UI Semibold"/>
              </a:rPr>
              <a:t>Cloud Video Interop</a:t>
            </a:r>
            <a:endParaRPr lang="en-US"/>
          </a:p>
        </p:txBody>
      </p:sp>
      <p:sp>
        <p:nvSpPr>
          <p:cNvPr id="8" name="Action Button: Go Home 7">
            <a:hlinkClick r:id="rId4" action="ppaction://hlinksldjump" highlightClick="1"/>
            <a:extLst>
              <a:ext uri="{FF2B5EF4-FFF2-40B4-BE49-F238E27FC236}">
                <a16:creationId xmlns:a16="http://schemas.microsoft.com/office/drawing/2014/main" id="{76F143DF-FE48-69D2-DFAB-435859A2CBFE}"/>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069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1AC9-7C41-A6D8-6292-BAD902BDE8C4}"/>
              </a:ext>
            </a:extLst>
          </p:cNvPr>
          <p:cNvSpPr>
            <a:spLocks noGrp="1"/>
          </p:cNvSpPr>
          <p:nvPr>
            <p:ph type="title"/>
          </p:nvPr>
        </p:nvSpPr>
        <p:spPr>
          <a:xfrm>
            <a:off x="534352" y="2835806"/>
            <a:ext cx="6703695" cy="1944159"/>
          </a:xfrm>
        </p:spPr>
        <p:txBody>
          <a:bodyPr/>
          <a:lstStyle/>
          <a:p>
            <a:r>
              <a:rPr lang="en-US"/>
              <a:t>Personalized meetings</a:t>
            </a:r>
          </a:p>
        </p:txBody>
      </p:sp>
      <p:sp>
        <p:nvSpPr>
          <p:cNvPr id="3" name="Action Button: Go Home 2">
            <a:hlinkClick r:id="rId2" action="ppaction://hlinksldjump" highlightClick="1"/>
            <a:extLst>
              <a:ext uri="{FF2B5EF4-FFF2-40B4-BE49-F238E27FC236}">
                <a16:creationId xmlns:a16="http://schemas.microsoft.com/office/drawing/2014/main" id="{7C2E7F59-9741-8079-3F77-B46F2C9C65BD}"/>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375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F18FD1-1973-0239-FB26-C83204D56637}"/>
              </a:ext>
            </a:extLst>
          </p:cNvPr>
          <p:cNvSpPr txBox="1">
            <a:spLocks noGrp="1"/>
          </p:cNvSpPr>
          <p:nvPr>
            <p:ph type="title" idx="4294967295"/>
          </p:nvPr>
        </p:nvSpPr>
        <p:spPr>
          <a:xfrm>
            <a:off x="558163" y="8129285"/>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latin typeface="Segoe UI Semibold" panose="020B0702040204020203" pitchFamily="34" charset="0"/>
                <a:cs typeface="Segoe UI Semibold" panose="020B0702040204020203" pitchFamily="34" charset="0"/>
              </a:rPr>
              <a:t>User Guidance</a:t>
            </a:r>
          </a:p>
        </p:txBody>
      </p:sp>
      <p:sp>
        <p:nvSpPr>
          <p:cNvPr id="3" name="Title 1">
            <a:extLst>
              <a:ext uri="{FF2B5EF4-FFF2-40B4-BE49-F238E27FC236}">
                <a16:creationId xmlns:a16="http://schemas.microsoft.com/office/drawing/2014/main" id="{A1B8A5F1-4107-23A9-7A0B-22FCF770CE93}"/>
              </a:ext>
            </a:extLst>
          </p:cNvPr>
          <p:cNvSpPr txBox="1">
            <a:spLocks/>
          </p:cNvSpPr>
          <p:nvPr/>
        </p:nvSpPr>
        <p:spPr>
          <a:xfrm>
            <a:off x="558163" y="8685089"/>
            <a:ext cx="7035965" cy="18716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a:lnSpc>
                <a:spcPct val="110000"/>
              </a:lnSpc>
            </a:pPr>
            <a:r>
              <a:rPr lang="en-US" sz="1200" spc="0">
                <a:latin typeface="+mn-lt"/>
              </a:rPr>
              <a:t>There is no user guidance, specifically. The Meeting Organizer is simply using the templates.</a:t>
            </a:r>
          </a:p>
        </p:txBody>
      </p:sp>
      <p:sp>
        <p:nvSpPr>
          <p:cNvPr id="2" name="Title 1">
            <a:extLst>
              <a:ext uri="{FF2B5EF4-FFF2-40B4-BE49-F238E27FC236}">
                <a16:creationId xmlns:a16="http://schemas.microsoft.com/office/drawing/2014/main" id="{48A2BE84-8160-F512-84E3-5CEFABCD57BF}"/>
              </a:ext>
            </a:extLst>
          </p:cNvPr>
          <p:cNvSpPr txBox="1">
            <a:spLocks/>
          </p:cNvSpPr>
          <p:nvPr/>
        </p:nvSpPr>
        <p:spPr>
          <a:xfrm>
            <a:off x="772475" y="2863026"/>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latin typeface="Segoe UI Semibold" panose="020B0702040204020203" pitchFamily="34" charset="0"/>
                <a:cs typeface="Segoe UI Semibold" panose="020B0702040204020203" pitchFamily="34" charset="0"/>
              </a:rPr>
              <a:t>Organizer Guidance    </a:t>
            </a:r>
          </a:p>
        </p:txBody>
      </p:sp>
      <p:sp>
        <p:nvSpPr>
          <p:cNvPr id="4" name="Text Placeholder 1">
            <a:extLst>
              <a:ext uri="{FF2B5EF4-FFF2-40B4-BE49-F238E27FC236}">
                <a16:creationId xmlns:a16="http://schemas.microsoft.com/office/drawing/2014/main" id="{C7DDA348-D0E9-5639-AD65-FA9950FFA76A}"/>
              </a:ext>
            </a:extLst>
          </p:cNvPr>
          <p:cNvSpPr txBox="1">
            <a:spLocks/>
          </p:cNvSpPr>
          <p:nvPr/>
        </p:nvSpPr>
        <p:spPr>
          <a:xfrm>
            <a:off x="640076" y="3315516"/>
            <a:ext cx="2660333" cy="1707006"/>
          </a:xfrm>
          <a:prstGeom prst="rect">
            <a:avLst/>
          </a:prstGeom>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spcBef>
                <a:spcPts val="0"/>
              </a:spcBef>
              <a:spcAft>
                <a:spcPts val="1148"/>
              </a:spcAft>
            </a:pPr>
            <a:r>
              <a:rPr lang="en-US" sz="1200"/>
              <a:t>When a meeting template is made available to an organizer through a custom meeting template policy assignment, the template will be available in the </a:t>
            </a:r>
            <a:r>
              <a:rPr lang="en-US" sz="1200" b="1"/>
              <a:t>Teams calendar and Outlook</a:t>
            </a:r>
            <a:r>
              <a:rPr lang="en-US" sz="1200"/>
              <a:t>.</a:t>
            </a:r>
          </a:p>
          <a:p>
            <a:pPr>
              <a:spcBef>
                <a:spcPts val="0"/>
              </a:spcBef>
              <a:spcAft>
                <a:spcPts val="1148"/>
              </a:spcAft>
            </a:pPr>
            <a:r>
              <a:rPr lang="en-US" sz="1200"/>
              <a:t>The settings are automatically applied based on the template (and in this case, sensitivity label).</a:t>
            </a:r>
          </a:p>
          <a:p>
            <a:pPr>
              <a:spcBef>
                <a:spcPts val="0"/>
              </a:spcBef>
              <a:spcAft>
                <a:spcPts val="1148"/>
              </a:spcAft>
            </a:pPr>
            <a:r>
              <a:rPr lang="en-US" sz="1200" i="1">
                <a:latin typeface="+mj-lt"/>
              </a:rPr>
              <a:t>Note</a:t>
            </a:r>
            <a:r>
              <a:rPr lang="en-US" sz="1200"/>
              <a:t>: “Schedule meeting”, “Live event” and “Webinar” are built-in templates, controlled through other policies.</a:t>
            </a:r>
          </a:p>
        </p:txBody>
      </p:sp>
      <p:pic>
        <p:nvPicPr>
          <p:cNvPr id="5" name="Picture 4" descr="Screenshot of the New Meeting option in the Outlook Calendar, showing the available custom meeting template named Highly Sensitive Meeting.">
            <a:extLst>
              <a:ext uri="{FF2B5EF4-FFF2-40B4-BE49-F238E27FC236}">
                <a16:creationId xmlns:a16="http://schemas.microsoft.com/office/drawing/2014/main" id="{CB7BF437-2BB9-4F06-67D0-C45CFE5F1719}"/>
              </a:ext>
            </a:extLst>
          </p:cNvPr>
          <p:cNvPicPr>
            <a:picLocks noChangeAspect="1"/>
          </p:cNvPicPr>
          <p:nvPr/>
        </p:nvPicPr>
        <p:blipFill>
          <a:blip r:embed="rId3"/>
          <a:stretch>
            <a:fillRect/>
          </a:stretch>
        </p:blipFill>
        <p:spPr>
          <a:xfrm>
            <a:off x="915354" y="6503177"/>
            <a:ext cx="1839607" cy="822357"/>
          </a:xfrm>
          <a:prstGeom prst="rect">
            <a:avLst/>
          </a:prstGeom>
          <a:ln>
            <a:noFill/>
          </a:ln>
          <a:effectLst>
            <a:outerShdw blurRad="127000" sx="102000" sy="102000" algn="ctr" rotWithShape="0">
              <a:prstClr val="black">
                <a:alpha val="25000"/>
              </a:prstClr>
            </a:outerShdw>
          </a:effectLst>
        </p:spPr>
      </p:pic>
      <p:grpSp>
        <p:nvGrpSpPr>
          <p:cNvPr id="6" name="Group 5" descr="Screenshot of the New Meeting option in the Teams Calendar, showing the available custom meeting template named Highly Sensitive Meeting.&#10;&#10;Screenshot of the Teams Calendar invite after choosing the Highly Sensitive Meeting template. There is a red border around the options that are applied by the template.&#10;">
            <a:extLst>
              <a:ext uri="{FF2B5EF4-FFF2-40B4-BE49-F238E27FC236}">
                <a16:creationId xmlns:a16="http://schemas.microsoft.com/office/drawing/2014/main" id="{A3F86F7D-23F2-127C-7C49-B19AD048A9EF}"/>
              </a:ext>
            </a:extLst>
          </p:cNvPr>
          <p:cNvGrpSpPr/>
          <p:nvPr/>
        </p:nvGrpSpPr>
        <p:grpSpPr>
          <a:xfrm>
            <a:off x="3231651" y="2986136"/>
            <a:ext cx="4054018" cy="4635472"/>
            <a:chOff x="5252243" y="588962"/>
            <a:chExt cx="6359239" cy="7271329"/>
          </a:xfrm>
        </p:grpSpPr>
        <p:pic>
          <p:nvPicPr>
            <p:cNvPr id="8" name="Picture 7" descr="Screenshot of the Teams Calendar invite after choosing the Highly Sensitive Meeting template. There is a red border around the options that are applied by the template.&#10;">
              <a:extLst>
                <a:ext uri="{FF2B5EF4-FFF2-40B4-BE49-F238E27FC236}">
                  <a16:creationId xmlns:a16="http://schemas.microsoft.com/office/drawing/2014/main" id="{E8DC5C0C-64D8-499E-691F-559A2EB6DD0E}"/>
                </a:ext>
              </a:extLst>
            </p:cNvPr>
            <p:cNvPicPr>
              <a:picLocks noChangeAspect="1"/>
            </p:cNvPicPr>
            <p:nvPr/>
          </p:nvPicPr>
          <p:blipFill>
            <a:blip r:embed="rId4"/>
            <a:stretch>
              <a:fillRect/>
            </a:stretch>
          </p:blipFill>
          <p:spPr>
            <a:xfrm>
              <a:off x="5893648" y="588962"/>
              <a:ext cx="5717834" cy="5680076"/>
            </a:xfrm>
            <a:prstGeom prst="rect">
              <a:avLst/>
            </a:prstGeom>
            <a:ln>
              <a:noFill/>
            </a:ln>
            <a:effectLst>
              <a:outerShdw blurRad="127000" sx="102000" sy="102000" algn="ctr" rotWithShape="0">
                <a:prstClr val="black">
                  <a:alpha val="25000"/>
                </a:prstClr>
              </a:outerShdw>
            </a:effectLst>
          </p:spPr>
        </p:pic>
        <p:pic>
          <p:nvPicPr>
            <p:cNvPr id="10" name="Picture 9" descr="Screenshot of the New Meeting option in the Teams Calendar, showing the available custom meeting template named Highly Sensitive Meeting.">
              <a:extLst>
                <a:ext uri="{FF2B5EF4-FFF2-40B4-BE49-F238E27FC236}">
                  <a16:creationId xmlns:a16="http://schemas.microsoft.com/office/drawing/2014/main" id="{3BE5CA31-97F1-6D2B-0364-F191B4E83451}"/>
                </a:ext>
              </a:extLst>
            </p:cNvPr>
            <p:cNvPicPr>
              <a:picLocks noChangeAspect="1"/>
            </p:cNvPicPr>
            <p:nvPr/>
          </p:nvPicPr>
          <p:blipFill>
            <a:blip r:embed="rId5"/>
            <a:stretch>
              <a:fillRect/>
            </a:stretch>
          </p:blipFill>
          <p:spPr>
            <a:xfrm>
              <a:off x="5252243" y="6109618"/>
              <a:ext cx="2443796" cy="1750673"/>
            </a:xfrm>
            <a:prstGeom prst="rect">
              <a:avLst/>
            </a:prstGeom>
            <a:ln>
              <a:noFill/>
            </a:ln>
            <a:effectLst>
              <a:outerShdw blurRad="127000" sx="102000" sy="102000" algn="ctr" rotWithShape="0">
                <a:prstClr val="black">
                  <a:alpha val="25000"/>
                </a:prstClr>
              </a:outerShdw>
            </a:effectLst>
          </p:spPr>
        </p:pic>
      </p:grpSp>
      <p:sp>
        <p:nvSpPr>
          <p:cNvPr id="11" name="Title 1">
            <a:extLst>
              <a:ext uri="{FF2B5EF4-FFF2-40B4-BE49-F238E27FC236}">
                <a16:creationId xmlns:a16="http://schemas.microsoft.com/office/drawing/2014/main" id="{508D21BA-5ECD-1BC2-E835-81FE08405E10}"/>
              </a:ext>
            </a:extLst>
          </p:cNvPr>
          <p:cNvSpPr txBox="1">
            <a:spLocks/>
          </p:cNvSpPr>
          <p:nvPr/>
        </p:nvSpPr>
        <p:spPr>
          <a:xfrm>
            <a:off x="754380" y="314058"/>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PERSONALIZED MEETINGS </a:t>
            </a:r>
          </a:p>
        </p:txBody>
      </p:sp>
      <p:sp>
        <p:nvSpPr>
          <p:cNvPr id="12" name="Subtitle 2">
            <a:extLst>
              <a:ext uri="{FF2B5EF4-FFF2-40B4-BE49-F238E27FC236}">
                <a16:creationId xmlns:a16="http://schemas.microsoft.com/office/drawing/2014/main" id="{7D3D2CB1-BAA1-D3A3-29A5-786FD0F96B1D}"/>
              </a:ext>
            </a:extLst>
          </p:cNvPr>
          <p:cNvSpPr txBox="1">
            <a:spLocks/>
          </p:cNvSpPr>
          <p:nvPr/>
        </p:nvSpPr>
        <p:spPr>
          <a:xfrm>
            <a:off x="786209" y="761099"/>
            <a:ext cx="6263640" cy="255946"/>
          </a:xfrm>
          <a:prstGeom prst="rect">
            <a:avLst/>
          </a:prstGeom>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08000"/>
              </a:lnSpc>
              <a:spcBef>
                <a:spcPts val="0"/>
              </a:spcBef>
              <a:spcAft>
                <a:spcPts val="1800"/>
              </a:spcAft>
              <a:buNone/>
            </a:pPr>
            <a:r>
              <a:rPr lang="en-US" sz="1400">
                <a:latin typeface="Segoe UI Semibold" panose="020B0702040204020203" pitchFamily="34" charset="0"/>
                <a:cs typeface="Segoe UI Semibold" panose="020B0702040204020203" pitchFamily="34" charset="0"/>
              </a:rPr>
              <a:t>Meeting Template</a:t>
            </a:r>
            <a:endParaRPr lang="en-US" sz="1200">
              <a:solidFill>
                <a:srgbClr val="333333"/>
              </a:solidFill>
              <a:latin typeface="SegoeUI"/>
            </a:endParaRPr>
          </a:p>
        </p:txBody>
      </p:sp>
      <p:sp>
        <p:nvSpPr>
          <p:cNvPr id="15" name="Action Button: Go Home 14">
            <a:hlinkClick r:id="rId6" action="ppaction://hlinksldjump" highlightClick="1"/>
            <a:extLst>
              <a:ext uri="{FF2B5EF4-FFF2-40B4-BE49-F238E27FC236}">
                <a16:creationId xmlns:a16="http://schemas.microsoft.com/office/drawing/2014/main" id="{8704CC12-47DB-7B57-3656-57FBCA6A7A86}"/>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6CB8F2-BF06-33DF-A33E-C8A74F5190B3}"/>
              </a:ext>
            </a:extLst>
          </p:cNvPr>
          <p:cNvSpPr txBox="1"/>
          <p:nvPr/>
        </p:nvSpPr>
        <p:spPr>
          <a:xfrm>
            <a:off x="714772" y="1385895"/>
            <a:ext cx="6299834" cy="830997"/>
          </a:xfrm>
          <a:prstGeom prst="rect">
            <a:avLst/>
          </a:prstGeom>
          <a:noFill/>
        </p:spPr>
        <p:txBody>
          <a:bodyPr wrap="square" rtlCol="0">
            <a:spAutoFit/>
          </a:bodyPr>
          <a:lstStyle/>
          <a:p>
            <a:r>
              <a:rPr lang="en-US" sz="1200" b="0" i="0">
                <a:solidFill>
                  <a:srgbClr val="000000"/>
                </a:solidFill>
                <a:effectLst/>
                <a:latin typeface="Segoe UI" panose="020B0502040204020203" pitchFamily="34" charset="0"/>
              </a:rPr>
              <a:t>Customized </a:t>
            </a:r>
            <a:r>
              <a:rPr lang="en-US" sz="1200" i="0">
                <a:solidFill>
                  <a:srgbClr val="000000"/>
                </a:solidFill>
                <a:effectLst/>
                <a:latin typeface="Segoe UI" panose="020B0502040204020203" pitchFamily="34" charset="0"/>
              </a:rPr>
              <a:t>meeting templates are predefined for you</a:t>
            </a:r>
            <a:r>
              <a:rPr lang="en-US" sz="1200" b="1" i="0">
                <a:solidFill>
                  <a:srgbClr val="000000"/>
                </a:solidFill>
                <a:effectLst/>
                <a:latin typeface="Segoe UI" panose="020B0502040204020203" pitchFamily="34" charset="0"/>
              </a:rPr>
              <a:t> </a:t>
            </a:r>
            <a:r>
              <a:rPr lang="en-US" sz="1200" b="0" i="0">
                <a:solidFill>
                  <a:srgbClr val="000000"/>
                </a:solidFill>
                <a:effectLst/>
                <a:latin typeface="Segoe UI" panose="020B0502040204020203" pitchFamily="34" charset="0"/>
              </a:rPr>
              <a:t>, to automatically include the correct settings, reducing the time and thought process it takes to create and get the meeting right. With templates, leaders can ensure that their meetings adhere to company best practices and policies</a:t>
            </a:r>
            <a:endParaRPr lang="en-US" sz="1200"/>
          </a:p>
        </p:txBody>
      </p:sp>
      <p:sp>
        <p:nvSpPr>
          <p:cNvPr id="13" name="TextBox 12">
            <a:extLst>
              <a:ext uri="{FF2B5EF4-FFF2-40B4-BE49-F238E27FC236}">
                <a16:creationId xmlns:a16="http://schemas.microsoft.com/office/drawing/2014/main" id="{A6974CE5-9EEF-7EBD-EC55-BBB2243A246B}"/>
              </a:ext>
            </a:extLst>
          </p:cNvPr>
          <p:cNvSpPr txBox="1"/>
          <p:nvPr/>
        </p:nvSpPr>
        <p:spPr>
          <a:xfrm>
            <a:off x="754380" y="1099345"/>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228421274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PERSONALIZED MEETINGS</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3349787"/>
          </a:xfrm>
        </p:spPr>
        <p:txBody>
          <a:bodyPr>
            <a:no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Meeting Templates</a:t>
            </a:r>
            <a:endParaRPr lang="en-US" sz="1400">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a:lnSpc>
                <a:spcPct val="108000"/>
              </a:lnSpc>
              <a:spcBef>
                <a:spcPts val="0"/>
              </a:spcBef>
              <a:spcAft>
                <a:spcPts val="400"/>
              </a:spcAft>
            </a:pPr>
            <a:r>
              <a:rPr lang="en-US" sz="1200" b="0" i="0">
                <a:effectLst/>
                <a:latin typeface="Segoe UI" panose="020B0502040204020203" pitchFamily="34" charset="0"/>
              </a:rPr>
              <a:t>Meeting Templates allows IT Admins to customize and manage meeting settings, create standardized meeting templates, and make them available to meeting organizers when sending meeting invites. </a:t>
            </a:r>
          </a:p>
          <a:p>
            <a:pPr marL="171450" indent="-171450" algn="l">
              <a:lnSpc>
                <a:spcPct val="108000"/>
              </a:lnSpc>
              <a:spcBef>
                <a:spcPts val="0"/>
              </a:spcBef>
              <a:spcAft>
                <a:spcPts val="400"/>
              </a:spcAft>
              <a:buFont typeface="Arial" panose="020B0604020202020204" pitchFamily="34" charset="0"/>
              <a:buChar char="•"/>
            </a:pPr>
            <a:r>
              <a:rPr lang="en-US" sz="1200"/>
              <a:t>C</a:t>
            </a:r>
            <a:r>
              <a:rPr lang="en-US" sz="1200" b="0" i="0">
                <a:effectLst/>
                <a:latin typeface="Segoe UI" panose="020B0502040204020203" pitchFamily="34" charset="0"/>
              </a:rPr>
              <a:t>reate </a:t>
            </a:r>
            <a:r>
              <a:rPr lang="en-US" sz="1200" i="0">
                <a:effectLst/>
              </a:rPr>
              <a:t>a consistent meeting experiences for your organization.</a:t>
            </a:r>
          </a:p>
          <a:p>
            <a:pPr marL="171450" indent="-171450" algn="l">
              <a:lnSpc>
                <a:spcPct val="108000"/>
              </a:lnSpc>
              <a:spcBef>
                <a:spcPts val="0"/>
              </a:spcBef>
              <a:spcAft>
                <a:spcPts val="400"/>
              </a:spcAft>
              <a:buFont typeface="Arial" panose="020B0604020202020204" pitchFamily="34" charset="0"/>
              <a:buChar char="•"/>
            </a:pPr>
            <a:r>
              <a:rPr lang="en-US" sz="1200"/>
              <a:t>H</a:t>
            </a:r>
            <a:r>
              <a:rPr lang="en-US" sz="1200" i="0">
                <a:effectLst/>
              </a:rPr>
              <a:t>elp ensure adherence to compliance requirements. </a:t>
            </a:r>
          </a:p>
          <a:p>
            <a:pPr marL="171450" indent="-171450" algn="l">
              <a:lnSpc>
                <a:spcPct val="108000"/>
              </a:lnSpc>
              <a:spcBef>
                <a:spcPts val="0"/>
              </a:spcBef>
              <a:spcAft>
                <a:spcPts val="600"/>
              </a:spcAft>
              <a:buFont typeface="Arial" panose="020B0604020202020204" pitchFamily="34" charset="0"/>
              <a:buChar char="•"/>
            </a:pPr>
            <a:r>
              <a:rPr lang="en-US" sz="1200"/>
              <a:t>Allow organizers to select the right template for their meeting, reducing the time and thought process of getting the meeting right.</a:t>
            </a:r>
          </a:p>
          <a:p>
            <a:pPr algn="l">
              <a:lnSpc>
                <a:spcPct val="108000"/>
              </a:lnSpc>
              <a:spcBef>
                <a:spcPts val="0"/>
              </a:spcBef>
              <a:spcAft>
                <a:spcPts val="600"/>
              </a:spcAft>
            </a:pPr>
            <a:r>
              <a:rPr lang="en-US" sz="1200"/>
              <a:t>Meeting templates can be used to enforce settings or to set defaults. Each template setting can be locked so the meeting organizer can't change it, or can be left unlocked for the meeting organizer to change if needed</a:t>
            </a:r>
          </a:p>
          <a:p>
            <a:pPr algn="l">
              <a:lnSpc>
                <a:spcPct val="108000"/>
              </a:lnSpc>
              <a:spcBef>
                <a:spcPts val="0"/>
              </a:spcBef>
              <a:spcAft>
                <a:spcPts val="600"/>
              </a:spcAft>
            </a:pPr>
            <a:r>
              <a:rPr kumimoji="0" lang="en-US" altLang="en-US" sz="1200" b="0" i="0" u="none" strike="noStrike" cap="none" normalizeH="0" baseline="0">
                <a:ln>
                  <a:noFill/>
                </a:ln>
                <a:effectLst/>
                <a:latin typeface="Segoe UI" panose="020B0502040204020203" pitchFamily="34" charset="0"/>
                <a:cs typeface="Segoe UI" panose="020B0502040204020203" pitchFamily="34" charset="0"/>
              </a:rPr>
              <a:t>The following meeting settings can be controlled by using a meeting template:</a:t>
            </a:r>
            <a:endParaRPr lang="en-US" sz="1200" kern="100">
              <a:latin typeface="Calibri"/>
              <a:ea typeface="Malgun Gothic"/>
              <a:cs typeface="Arial"/>
            </a:endParaRPr>
          </a:p>
        </p:txBody>
      </p:sp>
      <p:graphicFrame>
        <p:nvGraphicFramePr>
          <p:cNvPr id="12" name="Table 11">
            <a:extLst>
              <a:ext uri="{FF2B5EF4-FFF2-40B4-BE49-F238E27FC236}">
                <a16:creationId xmlns:a16="http://schemas.microsoft.com/office/drawing/2014/main" id="{11F48540-B60C-A104-B7C6-2515621E1C08}"/>
              </a:ext>
            </a:extLst>
          </p:cNvPr>
          <p:cNvGraphicFramePr>
            <a:graphicFrameLocks noGrp="1"/>
          </p:cNvGraphicFramePr>
          <p:nvPr/>
        </p:nvGraphicFramePr>
        <p:xfrm>
          <a:off x="845820" y="4466454"/>
          <a:ext cx="6080760" cy="5111496"/>
        </p:xfrm>
        <a:graphic>
          <a:graphicData uri="http://schemas.openxmlformats.org/drawingml/2006/table">
            <a:tbl>
              <a:tblPr firstRow="1"/>
              <a:tblGrid>
                <a:gridCol w="1322614">
                  <a:extLst>
                    <a:ext uri="{9D8B030D-6E8A-4147-A177-3AD203B41FA5}">
                      <a16:colId xmlns:a16="http://schemas.microsoft.com/office/drawing/2014/main" val="27601112"/>
                    </a:ext>
                  </a:extLst>
                </a:gridCol>
                <a:gridCol w="4758146">
                  <a:extLst>
                    <a:ext uri="{9D8B030D-6E8A-4147-A177-3AD203B41FA5}">
                      <a16:colId xmlns:a16="http://schemas.microsoft.com/office/drawing/2014/main" val="3124599286"/>
                    </a:ext>
                  </a:extLst>
                </a:gridCol>
              </a:tblGrid>
              <a:tr h="320040">
                <a:tc>
                  <a:txBody>
                    <a:bodyPr/>
                    <a:lstStyle/>
                    <a:p>
                      <a:pPr marL="0" algn="l" fontAlgn="t"/>
                      <a:r>
                        <a:rPr lang="en-US" sz="1200">
                          <a:solidFill>
                            <a:schemeClr val="bg1"/>
                          </a:solidFill>
                          <a:effectLst/>
                          <a:latin typeface="Segoe UI Semibold" panose="020B0702040204020203" pitchFamily="34" charset="0"/>
                          <a:cs typeface="Segoe UI Semibold" panose="020B0702040204020203" pitchFamily="34" charset="0"/>
                        </a:rPr>
                        <a:t>Setting</a:t>
                      </a:r>
                    </a:p>
                  </a:txBody>
                  <a:tcPr marT="18288"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marL="0" algn="l" fontAlgn="t"/>
                      <a:r>
                        <a:rPr lang="en-US" sz="1200">
                          <a:solidFill>
                            <a:schemeClr val="bg1"/>
                          </a:solidFill>
                          <a:effectLst/>
                          <a:latin typeface="Segoe UI Semibold" panose="020B0702040204020203" pitchFamily="34" charset="0"/>
                          <a:cs typeface="Segoe UI Semibold" panose="020B0702040204020203" pitchFamily="34" charset="0"/>
                        </a:rPr>
                        <a:t>Description</a:t>
                      </a:r>
                    </a:p>
                  </a:txBody>
                  <a:tcPr marT="18288"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1044526840"/>
                  </a:ext>
                </a:extLst>
              </a:tr>
              <a:tr h="45720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Chat</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if the meeting chat is available. Can also be used to prevent chat before and after the meeting.</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521856"/>
                  </a:ext>
                </a:extLst>
              </a:tr>
              <a:tr h="45720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End-to-end encryption</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if the meeting is encrypted.</a:t>
                      </a:r>
                    </a:p>
                  </a:txBody>
                  <a:tcPr marT="18288" marB="18288"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13999054"/>
                  </a:ext>
                </a:extLst>
              </a:tr>
              <a:tr h="27432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Lobby</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who can bypass the lobby and join the meeting directly.</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83147152"/>
                  </a:ext>
                </a:extLst>
              </a:tr>
              <a:tr h="45720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Manage what attendees see</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if meeting organizers can preview and approve content being shared on screen </a:t>
                      </a:r>
                      <a:r>
                        <a:rPr lang="en-US" sz="1200" i="1">
                          <a:solidFill>
                            <a:schemeClr val="tx1"/>
                          </a:solidFill>
                          <a:effectLst/>
                          <a:latin typeface="Segoe UI" panose="020B0502040204020203" pitchFamily="34" charset="0"/>
                          <a:cs typeface="Segoe UI" panose="020B0502040204020203" pitchFamily="34" charset="0"/>
                        </a:rPr>
                        <a:t>before</a:t>
                      </a:r>
                      <a:r>
                        <a:rPr lang="en-US" sz="1200">
                          <a:solidFill>
                            <a:schemeClr val="tx1"/>
                          </a:solidFill>
                          <a:effectLst/>
                          <a:latin typeface="Segoe UI" panose="020B0502040204020203" pitchFamily="34" charset="0"/>
                          <a:cs typeface="Segoe UI" panose="020B0502040204020203" pitchFamily="34" charset="0"/>
                        </a:rPr>
                        <a:t> other meeting participants can see it.</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42627311"/>
                  </a:ext>
                </a:extLst>
              </a:tr>
              <a:tr h="45720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Mic and camera for attendees</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if attendees can unmute and use their camera.</a:t>
                      </a:r>
                    </a:p>
                  </a:txBody>
                  <a:tcPr marT="18288" marB="18288"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78810293"/>
                  </a:ext>
                </a:extLst>
              </a:tr>
              <a:tr h="9144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Notify when callers join and leave</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if a sound plays when people calling in by phone join or leave the meeting.</a:t>
                      </a:r>
                    </a:p>
                  </a:txBody>
                  <a:tcPr marT="18288" marB="18288"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2109465"/>
                  </a:ext>
                </a:extLst>
              </a:tr>
              <a:tr h="45720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Q&amp;A</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if attendees can use the Q&amp;A feature to ask questions during the meeting.</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7298746"/>
                  </a:ext>
                </a:extLst>
              </a:tr>
              <a:tr h="45720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Reactions</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if attendees can use reactions or raise their hand in the meeting.</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5765918"/>
                  </a:ext>
                </a:extLst>
              </a:tr>
              <a:tr h="45720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Recording</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who can record and if the meeting is recorded automatically.</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4480144"/>
                  </a:ext>
                </a:extLst>
              </a:tr>
              <a:tr h="27432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Sensitivity label</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the sensitivity label to be used for the meeting.</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29215241"/>
                  </a:ext>
                </a:extLst>
              </a:tr>
              <a:tr h="457200">
                <a:tc>
                  <a:txBody>
                    <a:bodyPr/>
                    <a:lstStyle/>
                    <a:p>
                      <a:pPr marL="0" algn="l" fontAlgn="t"/>
                      <a:r>
                        <a:rPr lang="en-US" sz="1200">
                          <a:solidFill>
                            <a:schemeClr val="tx1"/>
                          </a:solidFill>
                          <a:effectLst/>
                          <a:latin typeface="Segoe UI Semibold" panose="020B0702040204020203" pitchFamily="34" charset="0"/>
                          <a:cs typeface="Segoe UI Semibold" panose="020B0702040204020203" pitchFamily="34" charset="0"/>
                        </a:rPr>
                        <a:t>Watermark</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fontAlgn="t"/>
                      <a:r>
                        <a:rPr lang="en-US" sz="1200">
                          <a:solidFill>
                            <a:schemeClr val="tx1"/>
                          </a:solidFill>
                          <a:effectLst/>
                          <a:latin typeface="Segoe UI" panose="020B0502040204020203" pitchFamily="34" charset="0"/>
                          <a:cs typeface="Segoe UI" panose="020B0502040204020203" pitchFamily="34" charset="0"/>
                        </a:rPr>
                        <a:t>Specifies if watermarks are used for camera feeds and content that is shared on screen in the meeting.</a:t>
                      </a:r>
                    </a:p>
                  </a:txBody>
                  <a:tcPr marT="18288" marB="18288">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01863302"/>
                  </a:ext>
                </a:extLst>
              </a:tr>
            </a:tbl>
          </a:graphicData>
        </a:graphic>
      </p:graphicFrame>
      <p:sp>
        <p:nvSpPr>
          <p:cNvPr id="4" name="Action Button: Go Home 3">
            <a:hlinkClick r:id="rId2" action="ppaction://hlinksldjump" highlightClick="1"/>
            <a:extLst>
              <a:ext uri="{FF2B5EF4-FFF2-40B4-BE49-F238E27FC236}">
                <a16:creationId xmlns:a16="http://schemas.microsoft.com/office/drawing/2014/main" id="{AAB8E26D-1E95-5C4E-931C-904CF9E5FCBC}"/>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96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PERSONALIZED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2011680"/>
          </a:xfrm>
        </p:spPr>
        <p:txBody>
          <a:bodyPr>
            <a:no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Meeting Templates</a:t>
            </a:r>
            <a:endParaRPr lang="en-US" sz="1400">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a:lnSpc>
                <a:spcPct val="108000"/>
              </a:lnSpc>
              <a:spcBef>
                <a:spcPts val="0"/>
              </a:spcBef>
              <a:spcAft>
                <a:spcPts val="1800"/>
              </a:spcAft>
            </a:pPr>
            <a:r>
              <a:rPr lang="en-US" sz="1200"/>
              <a:t>Meeting templates are assigned by policy by the IT Admin. By default, the Global policy allows users (licensed with Teams Premium) to see all available templates.</a:t>
            </a:r>
          </a:p>
          <a:p>
            <a:pPr marR="0" lvl="0"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endParaRPr lang="en-US" sz="1200" i="1">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b="0" i="0">
                <a:effectLst/>
                <a:latin typeface="Segoe UI" panose="020B0502040204020203" pitchFamily="34" charset="0"/>
                <a:cs typeface="Segoe UI" panose="020B0502040204020203" pitchFamily="34" charset="0"/>
              </a:rPr>
              <a:t>Below are the primary use cases:</a:t>
            </a:r>
            <a:endParaRPr lang="en-US" sz="1200" i="0">
              <a:effectLst/>
              <a:latin typeface="Segoe UI" panose="020B0502040204020203" pitchFamily="34" charset="0"/>
              <a:cs typeface="Segoe UI" panose="020B0502040204020203" pitchFamily="34" charset="0"/>
            </a:endParaRPr>
          </a:p>
          <a:p>
            <a:pPr algn="l">
              <a:lnSpc>
                <a:spcPct val="108000"/>
              </a:lnSpc>
              <a:spcBef>
                <a:spcPts val="0"/>
              </a:spcBef>
              <a:spcAft>
                <a:spcPts val="600"/>
              </a:spcAft>
            </a:pPr>
            <a:endParaRPr lang="en-US" sz="1200" b="0">
              <a:solidFill>
                <a:srgbClr val="333333"/>
              </a:solidFill>
              <a:effectLst/>
              <a:latin typeface="SegoeUI"/>
            </a:endParaRPr>
          </a:p>
          <a:p>
            <a:pPr algn="l">
              <a:lnSpc>
                <a:spcPct val="108000"/>
              </a:lnSpc>
              <a:spcBef>
                <a:spcPts val="500"/>
              </a:spcBef>
              <a:spcAft>
                <a:spcPts val="850"/>
              </a:spcAft>
            </a:pPr>
            <a:endParaRPr lang="en-US" sz="1200" i="0">
              <a:solidFill>
                <a:srgbClr val="333333"/>
              </a:solidFill>
              <a:effectLst/>
            </a:endParaRPr>
          </a:p>
        </p:txBody>
      </p:sp>
      <p:graphicFrame>
        <p:nvGraphicFramePr>
          <p:cNvPr id="7" name="Table 6">
            <a:extLst>
              <a:ext uri="{FF2B5EF4-FFF2-40B4-BE49-F238E27FC236}">
                <a16:creationId xmlns:a16="http://schemas.microsoft.com/office/drawing/2014/main" id="{27D4198A-C34F-EB9B-2B80-26F4587D34B5}"/>
              </a:ext>
            </a:extLst>
          </p:cNvPr>
          <p:cNvGraphicFramePr>
            <a:graphicFrameLocks noGrp="1"/>
          </p:cNvGraphicFramePr>
          <p:nvPr>
            <p:extLst>
              <p:ext uri="{D42A27DB-BD31-4B8C-83A1-F6EECF244321}">
                <p14:modId xmlns:p14="http://schemas.microsoft.com/office/powerpoint/2010/main" val="965977902"/>
              </p:ext>
            </p:extLst>
          </p:nvPr>
        </p:nvGraphicFramePr>
        <p:xfrm>
          <a:off x="845820" y="3068728"/>
          <a:ext cx="6080760" cy="2148840"/>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4001914310"/>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731520">
                <a:tc>
                  <a:txBody>
                    <a:bodyPr/>
                    <a:lstStyle/>
                    <a:p>
                      <a:r>
                        <a:rPr lang="en-US" sz="1200">
                          <a:solidFill>
                            <a:schemeClr val="tx1"/>
                          </a:solidFill>
                          <a:latin typeface="Segoe UI" panose="020B0502040204020203" pitchFamily="34" charset="0"/>
                          <a:cs typeface="Segoe UI" panose="020B0502040204020203" pitchFamily="34" charset="0"/>
                        </a:rPr>
                        <a:t>Sales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Specialized Sales Templates for ensuring critical company information represented to close special deals are secure through Meetings that have Watermark and </a:t>
                      </a:r>
                      <a:r>
                        <a:rPr lang="en-US" sz="1200" err="1">
                          <a:solidFill>
                            <a:schemeClr val="tx1"/>
                          </a:solidFill>
                          <a:latin typeface="Segoe UI" panose="020B0502040204020203" pitchFamily="34" charset="0"/>
                          <a:cs typeface="Segoe UI" panose="020B0502040204020203" pitchFamily="34" charset="0"/>
                        </a:rPr>
                        <a:t>E2EE</a:t>
                      </a:r>
                      <a:r>
                        <a:rPr lang="en-US" sz="1200">
                          <a:solidFill>
                            <a:schemeClr val="tx1"/>
                          </a:solidFill>
                          <a:latin typeface="Segoe UI" panose="020B0502040204020203" pitchFamily="34" charset="0"/>
                          <a:cs typeface="Segoe UI" panose="020B0502040204020203" pitchFamily="34" charset="0"/>
                        </a:rPr>
                        <a:t> enabled by default</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7477362"/>
                  </a:ext>
                </a:extLst>
              </a:tr>
              <a:tr h="548640">
                <a:tc>
                  <a:txBody>
                    <a:bodyPr/>
                    <a:lstStyle/>
                    <a:p>
                      <a:r>
                        <a:rPr lang="en-US" sz="1200">
                          <a:solidFill>
                            <a:schemeClr val="tx1"/>
                          </a:solidFill>
                          <a:latin typeface="Segoe UI" panose="020B0502040204020203" pitchFamily="34" charset="0"/>
                          <a:cs typeface="Segoe UI" panose="020B0502040204020203" pitchFamily="34" charset="0"/>
                        </a:rPr>
                        <a:t>Education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Specialized </a:t>
                      </a:r>
                      <a:r>
                        <a:rPr lang="en-US" sz="1200">
                          <a:solidFill>
                            <a:schemeClr val="tx1"/>
                          </a:solidFill>
                          <a:latin typeface="Segoe UI" panose="020B0502040204020203" pitchFamily="34" charset="0"/>
                          <a:cs typeface="Segoe UI" panose="020B0502040204020203" pitchFamily="34" charset="0"/>
                          <a:hlinkClick r:id="rId2"/>
                        </a:rPr>
                        <a:t>Class and Lecture Templates</a:t>
                      </a:r>
                      <a:r>
                        <a:rPr lang="en-US" sz="1200">
                          <a:solidFill>
                            <a:schemeClr val="tx1"/>
                          </a:solidFill>
                          <a:latin typeface="Segoe UI" panose="020B0502040204020203" pitchFamily="34" charset="0"/>
                          <a:cs typeface="Segoe UI" panose="020B0502040204020203" pitchFamily="34" charset="0"/>
                        </a:rPr>
                        <a:t> to provide educators a hassle-free set-up experience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7870632"/>
                  </a:ext>
                </a:extLst>
              </a:tr>
              <a:tr h="548640">
                <a:tc>
                  <a:txBody>
                    <a:bodyPr/>
                    <a:lstStyle/>
                    <a:p>
                      <a:r>
                        <a:rPr lang="en-US" sz="1200">
                          <a:solidFill>
                            <a:schemeClr val="tx1"/>
                          </a:solidFill>
                          <a:latin typeface="Segoe UI" panose="020B0502040204020203" pitchFamily="34" charset="0"/>
                          <a:cs typeface="Segoe UI" panose="020B0502040204020203" pitchFamily="34" charset="0"/>
                        </a:rPr>
                        <a:t>Recruiting</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Specialized Recruiting Templates for interviews to ensure that meetings can’t be recorded, and chat can’t be copied</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0952381"/>
                  </a:ext>
                </a:extLst>
              </a:tr>
            </a:tbl>
          </a:graphicData>
        </a:graphic>
      </p:graphicFrame>
      <p:sp>
        <p:nvSpPr>
          <p:cNvPr id="17" name="Action Button: Go Home 16">
            <a:hlinkClick r:id="rId3" action="ppaction://hlinksldjump" highlightClick="1"/>
            <a:extLst>
              <a:ext uri="{FF2B5EF4-FFF2-40B4-BE49-F238E27FC236}">
                <a16:creationId xmlns:a16="http://schemas.microsoft.com/office/drawing/2014/main" id="{D4AF0D50-A018-17C0-C9EF-8553EBA92267}"/>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67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654364" y="305701"/>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PERSONALIZED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654364" y="688401"/>
            <a:ext cx="6263640" cy="452491"/>
          </a:xfrm>
        </p:spPr>
        <p:txBody>
          <a:bodyPr>
            <a:noAutofit/>
          </a:body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Branded Meetings</a:t>
            </a:r>
            <a:endParaRPr lang="en-US" sz="1200">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endParaRPr lang="en-US" sz="1200">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endParaRPr lang="en-US" sz="1200">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endParaRPr lang="en-US" sz="1200">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endParaRPr lang="en-US" sz="1200">
              <a:solidFill>
                <a:srgbClr val="5A5FC7"/>
              </a:solidFill>
              <a:latin typeface="Segoe UI Semibold" panose="020B0702040204020203" pitchFamily="34" charset="0"/>
              <a:cs typeface="Segoe UI Semibold" panose="020B0702040204020203" pitchFamily="34" charset="0"/>
            </a:endParaRPr>
          </a:p>
        </p:txBody>
      </p:sp>
      <p:sp>
        <p:nvSpPr>
          <p:cNvPr id="5" name="Title 1">
            <a:extLst>
              <a:ext uri="{FF2B5EF4-FFF2-40B4-BE49-F238E27FC236}">
                <a16:creationId xmlns:a16="http://schemas.microsoft.com/office/drawing/2014/main" id="{53A22976-B8E6-D68E-2F5E-439D12D41F4A}"/>
              </a:ext>
            </a:extLst>
          </p:cNvPr>
          <p:cNvSpPr txBox="1">
            <a:spLocks/>
          </p:cNvSpPr>
          <p:nvPr/>
        </p:nvSpPr>
        <p:spPr>
          <a:xfrm>
            <a:off x="793903" y="2241090"/>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Pre-Join Experience</a:t>
            </a:r>
          </a:p>
        </p:txBody>
      </p:sp>
      <p:grpSp>
        <p:nvGrpSpPr>
          <p:cNvPr id="7" name="Group 6">
            <a:extLst>
              <a:ext uri="{FF2B5EF4-FFF2-40B4-BE49-F238E27FC236}">
                <a16:creationId xmlns:a16="http://schemas.microsoft.com/office/drawing/2014/main" id="{6C22BC63-504A-6497-2B50-75E796F642FE}"/>
              </a:ext>
              <a:ext uri="{C183D7F6-B498-43B3-948B-1728B52AA6E4}">
                <adec:decorative xmlns:adec="http://schemas.microsoft.com/office/drawing/2017/decorative" val="1"/>
              </a:ext>
            </a:extLst>
          </p:cNvPr>
          <p:cNvGrpSpPr/>
          <p:nvPr/>
        </p:nvGrpSpPr>
        <p:grpSpPr>
          <a:xfrm>
            <a:off x="640076" y="2586747"/>
            <a:ext cx="4082670" cy="2678911"/>
            <a:chOff x="342903" y="1433512"/>
            <a:chExt cx="6404188" cy="4202213"/>
          </a:xfrm>
        </p:grpSpPr>
        <p:grpSp>
          <p:nvGrpSpPr>
            <p:cNvPr id="8" name="Group 7">
              <a:extLst>
                <a:ext uri="{FF2B5EF4-FFF2-40B4-BE49-F238E27FC236}">
                  <a16:creationId xmlns:a16="http://schemas.microsoft.com/office/drawing/2014/main" id="{D4D3398F-AC62-650E-1AB7-4D95752F2AA5}"/>
                </a:ext>
                <a:ext uri="{C183D7F6-B498-43B3-948B-1728B52AA6E4}">
                  <adec:decorative xmlns:adec="http://schemas.microsoft.com/office/drawing/2017/decorative" val="1"/>
                </a:ext>
              </a:extLst>
            </p:cNvPr>
            <p:cNvGrpSpPr/>
            <p:nvPr/>
          </p:nvGrpSpPr>
          <p:grpSpPr>
            <a:xfrm>
              <a:off x="342903" y="1433512"/>
              <a:ext cx="6404188" cy="4202213"/>
              <a:chOff x="328613" y="1429486"/>
              <a:chExt cx="6410325" cy="4206240"/>
            </a:xfrm>
          </p:grpSpPr>
          <p:pic>
            <p:nvPicPr>
              <p:cNvPr id="11" name="Picture 10" descr="A picture containing text, electronics, computer&#10;&#10;Description automatically generated">
                <a:extLst>
                  <a:ext uri="{FF2B5EF4-FFF2-40B4-BE49-F238E27FC236}">
                    <a16:creationId xmlns:a16="http://schemas.microsoft.com/office/drawing/2014/main" id="{866E201D-A108-5D36-04CA-43D0AEAD868F}"/>
                  </a:ext>
                </a:extLst>
              </p:cNvPr>
              <p:cNvPicPr>
                <a:picLocks noChangeAspect="1"/>
              </p:cNvPicPr>
              <p:nvPr/>
            </p:nvPicPr>
            <p:blipFill rotWithShape="1">
              <a:blip r:embed="rId2">
                <a:extLst>
                  <a:ext uri="{28A0092B-C50C-407E-A947-70E740481C1C}">
                    <a14:useLocalDpi xmlns:a14="http://schemas.microsoft.com/office/drawing/2010/main" val="0"/>
                  </a:ext>
                </a:extLst>
              </a:blip>
              <a:srcRect l="12352" t="12116" r="12216" b="13131"/>
              <a:stretch/>
            </p:blipFill>
            <p:spPr>
              <a:xfrm>
                <a:off x="569329" y="1429486"/>
                <a:ext cx="5942171" cy="4206240"/>
              </a:xfrm>
              <a:prstGeom prst="rect">
                <a:avLst/>
              </a:prstGeom>
            </p:spPr>
          </p:pic>
          <p:sp>
            <p:nvSpPr>
              <p:cNvPr id="12" name="Freeform: Shape 11">
                <a:extLst>
                  <a:ext uri="{FF2B5EF4-FFF2-40B4-BE49-F238E27FC236}">
                    <a16:creationId xmlns:a16="http://schemas.microsoft.com/office/drawing/2014/main" id="{B9DC0AAD-46C8-03CF-C3D1-F31907F47CCD}"/>
                  </a:ext>
                </a:extLst>
              </p:cNvPr>
              <p:cNvSpPr/>
              <p:nvPr/>
            </p:nvSpPr>
            <p:spPr bwMode="auto">
              <a:xfrm>
                <a:off x="328613" y="3124200"/>
                <a:ext cx="704850" cy="1500188"/>
              </a:xfrm>
              <a:custGeom>
                <a:avLst/>
                <a:gdLst>
                  <a:gd name="connsiteX0" fmla="*/ 700087 w 704850"/>
                  <a:gd name="connsiteY0" fmla="*/ 300038 h 1500188"/>
                  <a:gd name="connsiteX1" fmla="*/ 704850 w 704850"/>
                  <a:gd name="connsiteY1" fmla="*/ 1252538 h 1500188"/>
                  <a:gd name="connsiteX2" fmla="*/ 590550 w 704850"/>
                  <a:gd name="connsiteY2" fmla="*/ 1500188 h 1500188"/>
                  <a:gd name="connsiteX3" fmla="*/ 0 w 704850"/>
                  <a:gd name="connsiteY3" fmla="*/ 1495425 h 1500188"/>
                  <a:gd name="connsiteX4" fmla="*/ 71437 w 704850"/>
                  <a:gd name="connsiteY4" fmla="*/ 0 h 1500188"/>
                  <a:gd name="connsiteX5" fmla="*/ 700087 w 704850"/>
                  <a:gd name="connsiteY5" fmla="*/ 300038 h 15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850" h="1500188">
                    <a:moveTo>
                      <a:pt x="700087" y="300038"/>
                    </a:moveTo>
                    <a:cubicBezTo>
                      <a:pt x="701675" y="617538"/>
                      <a:pt x="703262" y="935038"/>
                      <a:pt x="704850" y="1252538"/>
                    </a:cubicBezTo>
                    <a:lnTo>
                      <a:pt x="590550" y="1500188"/>
                    </a:lnTo>
                    <a:lnTo>
                      <a:pt x="0" y="1495425"/>
                    </a:lnTo>
                    <a:lnTo>
                      <a:pt x="71437" y="0"/>
                    </a:lnTo>
                    <a:lnTo>
                      <a:pt x="700087" y="30003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B1F14E4F-E6F7-40B7-68DA-DC4EA06CAA9A}"/>
                  </a:ext>
                </a:extLst>
              </p:cNvPr>
              <p:cNvSpPr/>
              <p:nvPr/>
            </p:nvSpPr>
            <p:spPr bwMode="auto">
              <a:xfrm flipH="1">
                <a:off x="6034088" y="3124200"/>
                <a:ext cx="704850" cy="1500188"/>
              </a:xfrm>
              <a:custGeom>
                <a:avLst/>
                <a:gdLst>
                  <a:gd name="connsiteX0" fmla="*/ 700087 w 704850"/>
                  <a:gd name="connsiteY0" fmla="*/ 300038 h 1500188"/>
                  <a:gd name="connsiteX1" fmla="*/ 704850 w 704850"/>
                  <a:gd name="connsiteY1" fmla="*/ 1252538 h 1500188"/>
                  <a:gd name="connsiteX2" fmla="*/ 590550 w 704850"/>
                  <a:gd name="connsiteY2" fmla="*/ 1500188 h 1500188"/>
                  <a:gd name="connsiteX3" fmla="*/ 0 w 704850"/>
                  <a:gd name="connsiteY3" fmla="*/ 1495425 h 1500188"/>
                  <a:gd name="connsiteX4" fmla="*/ 71437 w 704850"/>
                  <a:gd name="connsiteY4" fmla="*/ 0 h 1500188"/>
                  <a:gd name="connsiteX5" fmla="*/ 700087 w 704850"/>
                  <a:gd name="connsiteY5" fmla="*/ 300038 h 15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850" h="1500188">
                    <a:moveTo>
                      <a:pt x="700087" y="300038"/>
                    </a:moveTo>
                    <a:cubicBezTo>
                      <a:pt x="701675" y="617538"/>
                      <a:pt x="703262" y="935038"/>
                      <a:pt x="704850" y="1252538"/>
                    </a:cubicBezTo>
                    <a:lnTo>
                      <a:pt x="590550" y="1500188"/>
                    </a:lnTo>
                    <a:lnTo>
                      <a:pt x="0" y="1495425"/>
                    </a:lnTo>
                    <a:lnTo>
                      <a:pt x="71437" y="0"/>
                    </a:lnTo>
                    <a:lnTo>
                      <a:pt x="700087" y="30003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grpSp>
        <p:sp>
          <p:nvSpPr>
            <p:cNvPr id="10" name="Rectangle 9">
              <a:extLst>
                <a:ext uri="{FF2B5EF4-FFF2-40B4-BE49-F238E27FC236}">
                  <a16:creationId xmlns:a16="http://schemas.microsoft.com/office/drawing/2014/main" id="{6FFC006F-120E-2A61-86E8-BC5998AE2839}"/>
                </a:ext>
                <a:ext uri="{C183D7F6-B498-43B3-948B-1728B52AA6E4}">
                  <adec:decorative xmlns:adec="http://schemas.microsoft.com/office/drawing/2017/decorative" val="1"/>
                </a:ext>
              </a:extLst>
            </p:cNvPr>
            <p:cNvSpPr/>
            <p:nvPr/>
          </p:nvSpPr>
          <p:spPr bwMode="auto">
            <a:xfrm>
              <a:off x="5925637" y="2667000"/>
              <a:ext cx="45719" cy="1690688"/>
            </a:xfrm>
            <a:prstGeom prst="rect">
              <a:avLst/>
            </a:prstGeom>
            <a:solidFill>
              <a:srgbClr val="D7D7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grpSp>
      <p:pic>
        <p:nvPicPr>
          <p:cNvPr id="14" name="Picture 13" descr="Screenshot of the Teams Desktop / Web Client Join now mockup.">
            <a:extLst>
              <a:ext uri="{FF2B5EF4-FFF2-40B4-BE49-F238E27FC236}">
                <a16:creationId xmlns:a16="http://schemas.microsoft.com/office/drawing/2014/main" id="{DADDD4F1-A0BA-2800-BEF3-9BFC4E7CC7B8}"/>
              </a:ext>
            </a:extLst>
          </p:cNvPr>
          <p:cNvPicPr>
            <a:picLocks noChangeAspect="1"/>
          </p:cNvPicPr>
          <p:nvPr/>
        </p:nvPicPr>
        <p:blipFill rotWithShape="1">
          <a:blip r:embed="rId3"/>
          <a:srcRect l="435" t="388" r="435" b="11138"/>
          <a:stretch/>
        </p:blipFill>
        <p:spPr>
          <a:xfrm>
            <a:off x="1137472" y="2708259"/>
            <a:ext cx="3082036" cy="1730594"/>
          </a:xfrm>
          <a:prstGeom prst="rect">
            <a:avLst/>
          </a:prstGeom>
        </p:spPr>
      </p:pic>
      <p:sp>
        <p:nvSpPr>
          <p:cNvPr id="15" name="TextBox 14">
            <a:extLst>
              <a:ext uri="{FF2B5EF4-FFF2-40B4-BE49-F238E27FC236}">
                <a16:creationId xmlns:a16="http://schemas.microsoft.com/office/drawing/2014/main" id="{A7D71FA1-F1A1-62FE-03B3-5D50F6886136}"/>
              </a:ext>
            </a:extLst>
          </p:cNvPr>
          <p:cNvSpPr txBox="1"/>
          <p:nvPr/>
        </p:nvSpPr>
        <p:spPr>
          <a:xfrm>
            <a:off x="1300335" y="5435784"/>
            <a:ext cx="2762151" cy="196208"/>
          </a:xfrm>
          <a:prstGeom prst="rect">
            <a:avLst/>
          </a:prstGeom>
          <a:noFill/>
        </p:spPr>
        <p:txBody>
          <a:bodyPr wrap="square" lIns="0" tIns="0" rIns="0" bIns="0" rtlCol="0">
            <a:spAutoFit/>
          </a:bodyPr>
          <a:lstStyle/>
          <a:p>
            <a:pPr algn="ctr"/>
            <a:r>
              <a:rPr lang="en-US" sz="1275">
                <a:solidFill>
                  <a:srgbClr val="6568B7"/>
                </a:solidFill>
                <a:latin typeface="+mj-lt"/>
              </a:rPr>
              <a:t>Teams Desktop / Web Client</a:t>
            </a:r>
          </a:p>
        </p:txBody>
      </p:sp>
      <p:grpSp>
        <p:nvGrpSpPr>
          <p:cNvPr id="16" name="Group 15" descr="Screenshot of the Teams mobile client Join now mockup.">
            <a:extLst>
              <a:ext uri="{FF2B5EF4-FFF2-40B4-BE49-F238E27FC236}">
                <a16:creationId xmlns:a16="http://schemas.microsoft.com/office/drawing/2014/main" id="{69D6B46E-B6F4-E5BD-CDF9-FBF34ED11FF7}"/>
              </a:ext>
            </a:extLst>
          </p:cNvPr>
          <p:cNvGrpSpPr/>
          <p:nvPr/>
        </p:nvGrpSpPr>
        <p:grpSpPr>
          <a:xfrm>
            <a:off x="5761900" y="2586746"/>
            <a:ext cx="1368553" cy="2820535"/>
            <a:chOff x="8377137" y="1433512"/>
            <a:chExt cx="2146750" cy="4424368"/>
          </a:xfrm>
        </p:grpSpPr>
        <p:pic>
          <p:nvPicPr>
            <p:cNvPr id="17" name="Picture 16">
              <a:extLst>
                <a:ext uri="{FF2B5EF4-FFF2-40B4-BE49-F238E27FC236}">
                  <a16:creationId xmlns:a16="http://schemas.microsoft.com/office/drawing/2014/main" id="{1635A1EC-C45F-F378-B60C-7BD38E9D023F}"/>
                </a:ext>
              </a:extLst>
            </p:cNvPr>
            <p:cNvPicPr>
              <a:picLocks noChangeAspect="1"/>
            </p:cNvPicPr>
            <p:nvPr/>
          </p:nvPicPr>
          <p:blipFill>
            <a:blip r:embed="rId4"/>
            <a:stretch>
              <a:fillRect/>
            </a:stretch>
          </p:blipFill>
          <p:spPr>
            <a:xfrm>
              <a:off x="8517404" y="1535790"/>
              <a:ext cx="1883047" cy="4077610"/>
            </a:xfrm>
            <a:prstGeom prst="rect">
              <a:avLst/>
            </a:prstGeom>
          </p:spPr>
        </p:pic>
        <p:pic>
          <p:nvPicPr>
            <p:cNvPr id="18" name="Picture 17" descr="A picture containing text, electronics, screenshot, cellphone&#10;&#10;Description automatically generated">
              <a:extLst>
                <a:ext uri="{FF2B5EF4-FFF2-40B4-BE49-F238E27FC236}">
                  <a16:creationId xmlns:a16="http://schemas.microsoft.com/office/drawing/2014/main" id="{AF0CCA34-6BF2-5A07-739C-2F7461302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7137" y="1433512"/>
              <a:ext cx="2146750" cy="4424368"/>
            </a:xfrm>
            <a:prstGeom prst="rect">
              <a:avLst/>
            </a:prstGeom>
          </p:spPr>
        </p:pic>
      </p:grpSp>
      <p:sp>
        <p:nvSpPr>
          <p:cNvPr id="19" name="TextBox 18">
            <a:extLst>
              <a:ext uri="{FF2B5EF4-FFF2-40B4-BE49-F238E27FC236}">
                <a16:creationId xmlns:a16="http://schemas.microsoft.com/office/drawing/2014/main" id="{FD05E03D-05CB-EFCC-A065-62751A1D0481}"/>
              </a:ext>
            </a:extLst>
          </p:cNvPr>
          <p:cNvSpPr txBox="1"/>
          <p:nvPr/>
        </p:nvSpPr>
        <p:spPr>
          <a:xfrm>
            <a:off x="5651588" y="5435784"/>
            <a:ext cx="1589178" cy="196208"/>
          </a:xfrm>
          <a:prstGeom prst="rect">
            <a:avLst/>
          </a:prstGeom>
          <a:noFill/>
        </p:spPr>
        <p:txBody>
          <a:bodyPr wrap="square" lIns="0" tIns="0" rIns="0" bIns="0" rtlCol="0">
            <a:spAutoFit/>
          </a:bodyPr>
          <a:lstStyle/>
          <a:p>
            <a:pPr algn="ctr"/>
            <a:r>
              <a:rPr lang="en-US" sz="1275">
                <a:solidFill>
                  <a:srgbClr val="6568B7"/>
                </a:solidFill>
                <a:latin typeface="+mj-lt"/>
              </a:rPr>
              <a:t>Teams Mobile Client</a:t>
            </a:r>
          </a:p>
        </p:txBody>
      </p:sp>
      <p:sp>
        <p:nvSpPr>
          <p:cNvPr id="20" name="Rectangle 19">
            <a:extLst>
              <a:ext uri="{FF2B5EF4-FFF2-40B4-BE49-F238E27FC236}">
                <a16:creationId xmlns:a16="http://schemas.microsoft.com/office/drawing/2014/main" id="{D6C66B9F-E440-6100-4F6C-A4098F7901ED}"/>
              </a:ext>
              <a:ext uri="{C183D7F6-B498-43B3-948B-1728B52AA6E4}">
                <adec:decorative xmlns:adec="http://schemas.microsoft.com/office/drawing/2017/decorative" val="1"/>
              </a:ext>
            </a:extLst>
          </p:cNvPr>
          <p:cNvSpPr/>
          <p:nvPr/>
        </p:nvSpPr>
        <p:spPr bwMode="auto">
          <a:xfrm>
            <a:off x="1111362" y="3373095"/>
            <a:ext cx="29146" cy="1077814"/>
          </a:xfrm>
          <a:prstGeom prst="rect">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sp>
        <p:nvSpPr>
          <p:cNvPr id="21" name="Title 1">
            <a:extLst>
              <a:ext uri="{FF2B5EF4-FFF2-40B4-BE49-F238E27FC236}">
                <a16:creationId xmlns:a16="http://schemas.microsoft.com/office/drawing/2014/main" id="{053EF265-3954-3C3C-0AC6-7DF898EB9E66}"/>
              </a:ext>
            </a:extLst>
          </p:cNvPr>
          <p:cNvSpPr txBox="1">
            <a:spLocks/>
          </p:cNvSpPr>
          <p:nvPr/>
        </p:nvSpPr>
        <p:spPr>
          <a:xfrm>
            <a:off x="793903" y="5933858"/>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Meeting Lobby</a:t>
            </a:r>
          </a:p>
        </p:txBody>
      </p:sp>
      <p:grpSp>
        <p:nvGrpSpPr>
          <p:cNvPr id="22" name="Group 21">
            <a:extLst>
              <a:ext uri="{FF2B5EF4-FFF2-40B4-BE49-F238E27FC236}">
                <a16:creationId xmlns:a16="http://schemas.microsoft.com/office/drawing/2014/main" id="{79186B78-9130-B2DA-5C55-1B6BA078F465}"/>
              </a:ext>
              <a:ext uri="{C183D7F6-B498-43B3-948B-1728B52AA6E4}">
                <adec:decorative xmlns:adec="http://schemas.microsoft.com/office/drawing/2017/decorative" val="1"/>
              </a:ext>
            </a:extLst>
          </p:cNvPr>
          <p:cNvGrpSpPr/>
          <p:nvPr/>
        </p:nvGrpSpPr>
        <p:grpSpPr>
          <a:xfrm>
            <a:off x="640076" y="6279516"/>
            <a:ext cx="4082670" cy="2678911"/>
            <a:chOff x="342903" y="1433512"/>
            <a:chExt cx="6404188" cy="4202213"/>
          </a:xfrm>
        </p:grpSpPr>
        <p:grpSp>
          <p:nvGrpSpPr>
            <p:cNvPr id="23" name="Group 22">
              <a:extLst>
                <a:ext uri="{FF2B5EF4-FFF2-40B4-BE49-F238E27FC236}">
                  <a16:creationId xmlns:a16="http://schemas.microsoft.com/office/drawing/2014/main" id="{63E8D502-30AD-AC9A-0FCC-0214B7EA4F67}"/>
                </a:ext>
                <a:ext uri="{C183D7F6-B498-43B3-948B-1728B52AA6E4}">
                  <adec:decorative xmlns:adec="http://schemas.microsoft.com/office/drawing/2017/decorative" val="1"/>
                </a:ext>
              </a:extLst>
            </p:cNvPr>
            <p:cNvGrpSpPr/>
            <p:nvPr/>
          </p:nvGrpSpPr>
          <p:grpSpPr>
            <a:xfrm>
              <a:off x="342903" y="1433512"/>
              <a:ext cx="6404188" cy="4202213"/>
              <a:chOff x="328613" y="1429486"/>
              <a:chExt cx="6410325" cy="4206240"/>
            </a:xfrm>
          </p:grpSpPr>
          <p:pic>
            <p:nvPicPr>
              <p:cNvPr id="25" name="Picture 24" descr="A picture containing text, electronics, computer&#10;&#10;Description automatically generated">
                <a:extLst>
                  <a:ext uri="{FF2B5EF4-FFF2-40B4-BE49-F238E27FC236}">
                    <a16:creationId xmlns:a16="http://schemas.microsoft.com/office/drawing/2014/main" id="{048A03EE-C584-7B65-DCCB-E643BA227D99}"/>
                  </a:ext>
                </a:extLst>
              </p:cNvPr>
              <p:cNvPicPr>
                <a:picLocks noChangeAspect="1"/>
              </p:cNvPicPr>
              <p:nvPr/>
            </p:nvPicPr>
            <p:blipFill rotWithShape="1">
              <a:blip r:embed="rId2">
                <a:extLst>
                  <a:ext uri="{28A0092B-C50C-407E-A947-70E740481C1C}">
                    <a14:useLocalDpi xmlns:a14="http://schemas.microsoft.com/office/drawing/2010/main" val="0"/>
                  </a:ext>
                </a:extLst>
              </a:blip>
              <a:srcRect l="12352" t="12116" r="12216" b="13131"/>
              <a:stretch/>
            </p:blipFill>
            <p:spPr>
              <a:xfrm>
                <a:off x="569329" y="1429486"/>
                <a:ext cx="5942171" cy="4206240"/>
              </a:xfrm>
              <a:prstGeom prst="rect">
                <a:avLst/>
              </a:prstGeom>
            </p:spPr>
          </p:pic>
          <p:sp>
            <p:nvSpPr>
              <p:cNvPr id="26" name="Freeform: Shape 25">
                <a:extLst>
                  <a:ext uri="{FF2B5EF4-FFF2-40B4-BE49-F238E27FC236}">
                    <a16:creationId xmlns:a16="http://schemas.microsoft.com/office/drawing/2014/main" id="{EF1CB92B-51CC-4F52-A565-C43086E7A707}"/>
                  </a:ext>
                </a:extLst>
              </p:cNvPr>
              <p:cNvSpPr/>
              <p:nvPr/>
            </p:nvSpPr>
            <p:spPr bwMode="auto">
              <a:xfrm>
                <a:off x="328613" y="3124200"/>
                <a:ext cx="704850" cy="1500188"/>
              </a:xfrm>
              <a:custGeom>
                <a:avLst/>
                <a:gdLst>
                  <a:gd name="connsiteX0" fmla="*/ 700087 w 704850"/>
                  <a:gd name="connsiteY0" fmla="*/ 300038 h 1500188"/>
                  <a:gd name="connsiteX1" fmla="*/ 704850 w 704850"/>
                  <a:gd name="connsiteY1" fmla="*/ 1252538 h 1500188"/>
                  <a:gd name="connsiteX2" fmla="*/ 590550 w 704850"/>
                  <a:gd name="connsiteY2" fmla="*/ 1500188 h 1500188"/>
                  <a:gd name="connsiteX3" fmla="*/ 0 w 704850"/>
                  <a:gd name="connsiteY3" fmla="*/ 1495425 h 1500188"/>
                  <a:gd name="connsiteX4" fmla="*/ 71437 w 704850"/>
                  <a:gd name="connsiteY4" fmla="*/ 0 h 1500188"/>
                  <a:gd name="connsiteX5" fmla="*/ 700087 w 704850"/>
                  <a:gd name="connsiteY5" fmla="*/ 300038 h 15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850" h="1500188">
                    <a:moveTo>
                      <a:pt x="700087" y="300038"/>
                    </a:moveTo>
                    <a:cubicBezTo>
                      <a:pt x="701675" y="617538"/>
                      <a:pt x="703262" y="935038"/>
                      <a:pt x="704850" y="1252538"/>
                    </a:cubicBezTo>
                    <a:lnTo>
                      <a:pt x="590550" y="1500188"/>
                    </a:lnTo>
                    <a:lnTo>
                      <a:pt x="0" y="1495425"/>
                    </a:lnTo>
                    <a:lnTo>
                      <a:pt x="71437" y="0"/>
                    </a:lnTo>
                    <a:lnTo>
                      <a:pt x="700087" y="30003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sp>
            <p:nvSpPr>
              <p:cNvPr id="27" name="Freeform: Shape 26">
                <a:extLst>
                  <a:ext uri="{FF2B5EF4-FFF2-40B4-BE49-F238E27FC236}">
                    <a16:creationId xmlns:a16="http://schemas.microsoft.com/office/drawing/2014/main" id="{8EEDC186-C475-3AF6-0E72-447E49CC1D8E}"/>
                  </a:ext>
                </a:extLst>
              </p:cNvPr>
              <p:cNvSpPr/>
              <p:nvPr/>
            </p:nvSpPr>
            <p:spPr bwMode="auto">
              <a:xfrm flipH="1">
                <a:off x="6034088" y="3124200"/>
                <a:ext cx="704850" cy="1500188"/>
              </a:xfrm>
              <a:custGeom>
                <a:avLst/>
                <a:gdLst>
                  <a:gd name="connsiteX0" fmla="*/ 700087 w 704850"/>
                  <a:gd name="connsiteY0" fmla="*/ 300038 h 1500188"/>
                  <a:gd name="connsiteX1" fmla="*/ 704850 w 704850"/>
                  <a:gd name="connsiteY1" fmla="*/ 1252538 h 1500188"/>
                  <a:gd name="connsiteX2" fmla="*/ 590550 w 704850"/>
                  <a:gd name="connsiteY2" fmla="*/ 1500188 h 1500188"/>
                  <a:gd name="connsiteX3" fmla="*/ 0 w 704850"/>
                  <a:gd name="connsiteY3" fmla="*/ 1495425 h 1500188"/>
                  <a:gd name="connsiteX4" fmla="*/ 71437 w 704850"/>
                  <a:gd name="connsiteY4" fmla="*/ 0 h 1500188"/>
                  <a:gd name="connsiteX5" fmla="*/ 700087 w 704850"/>
                  <a:gd name="connsiteY5" fmla="*/ 300038 h 15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850" h="1500188">
                    <a:moveTo>
                      <a:pt x="700087" y="300038"/>
                    </a:moveTo>
                    <a:cubicBezTo>
                      <a:pt x="701675" y="617538"/>
                      <a:pt x="703262" y="935038"/>
                      <a:pt x="704850" y="1252538"/>
                    </a:cubicBezTo>
                    <a:lnTo>
                      <a:pt x="590550" y="1500188"/>
                    </a:lnTo>
                    <a:lnTo>
                      <a:pt x="0" y="1495425"/>
                    </a:lnTo>
                    <a:lnTo>
                      <a:pt x="71437" y="0"/>
                    </a:lnTo>
                    <a:lnTo>
                      <a:pt x="700087" y="30003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grpSp>
        <p:sp>
          <p:nvSpPr>
            <p:cNvPr id="24" name="Rectangle 23">
              <a:extLst>
                <a:ext uri="{FF2B5EF4-FFF2-40B4-BE49-F238E27FC236}">
                  <a16:creationId xmlns:a16="http://schemas.microsoft.com/office/drawing/2014/main" id="{4DA875FB-DC1C-72C1-FFA1-EEA837289429}"/>
                </a:ext>
                <a:ext uri="{C183D7F6-B498-43B3-948B-1728B52AA6E4}">
                  <adec:decorative xmlns:adec="http://schemas.microsoft.com/office/drawing/2017/decorative" val="1"/>
                </a:ext>
              </a:extLst>
            </p:cNvPr>
            <p:cNvSpPr/>
            <p:nvPr/>
          </p:nvSpPr>
          <p:spPr bwMode="auto">
            <a:xfrm>
              <a:off x="5925637" y="2667000"/>
              <a:ext cx="45719" cy="1690688"/>
            </a:xfrm>
            <a:prstGeom prst="rect">
              <a:avLst/>
            </a:prstGeom>
            <a:solidFill>
              <a:srgbClr val="D7D7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grpSp>
      <p:pic>
        <p:nvPicPr>
          <p:cNvPr id="28" name="Picture 27" descr="Screenshot of the meeting lobby Teams Desktop / Web Client mockup.">
            <a:extLst>
              <a:ext uri="{FF2B5EF4-FFF2-40B4-BE49-F238E27FC236}">
                <a16:creationId xmlns:a16="http://schemas.microsoft.com/office/drawing/2014/main" id="{751F5F3E-ACF3-1F53-587F-41CD4CDF7945}"/>
              </a:ext>
            </a:extLst>
          </p:cNvPr>
          <p:cNvPicPr>
            <a:picLocks/>
          </p:cNvPicPr>
          <p:nvPr/>
        </p:nvPicPr>
        <p:blipFill rotWithShape="1">
          <a:blip r:embed="rId6"/>
          <a:srcRect b="11578"/>
          <a:stretch/>
        </p:blipFill>
        <p:spPr>
          <a:xfrm>
            <a:off x="1137471" y="6401028"/>
            <a:ext cx="3083700" cy="1730594"/>
          </a:xfrm>
          <a:prstGeom prst="rect">
            <a:avLst/>
          </a:prstGeom>
        </p:spPr>
      </p:pic>
      <p:sp>
        <p:nvSpPr>
          <p:cNvPr id="29" name="TextBox 28">
            <a:extLst>
              <a:ext uri="{FF2B5EF4-FFF2-40B4-BE49-F238E27FC236}">
                <a16:creationId xmlns:a16="http://schemas.microsoft.com/office/drawing/2014/main" id="{5DA950D6-FC7D-A5C4-5F39-78E3C8AFC32E}"/>
              </a:ext>
            </a:extLst>
          </p:cNvPr>
          <p:cNvSpPr txBox="1"/>
          <p:nvPr/>
        </p:nvSpPr>
        <p:spPr>
          <a:xfrm>
            <a:off x="1297413" y="9242857"/>
            <a:ext cx="2762151" cy="196208"/>
          </a:xfrm>
          <a:prstGeom prst="rect">
            <a:avLst/>
          </a:prstGeom>
          <a:noFill/>
        </p:spPr>
        <p:txBody>
          <a:bodyPr wrap="square" lIns="0" tIns="0" rIns="0" bIns="0" rtlCol="0">
            <a:spAutoFit/>
          </a:bodyPr>
          <a:lstStyle/>
          <a:p>
            <a:pPr algn="ctr"/>
            <a:r>
              <a:rPr lang="en-US" sz="1275">
                <a:solidFill>
                  <a:srgbClr val="6568B7"/>
                </a:solidFill>
                <a:latin typeface="+mj-lt"/>
              </a:rPr>
              <a:t>Teams Desktop / Web Client</a:t>
            </a:r>
          </a:p>
        </p:txBody>
      </p:sp>
      <p:grpSp>
        <p:nvGrpSpPr>
          <p:cNvPr id="30" name="Group 29" descr="Screenshot of the meeting lobby Teams mobile client mockup.">
            <a:extLst>
              <a:ext uri="{FF2B5EF4-FFF2-40B4-BE49-F238E27FC236}">
                <a16:creationId xmlns:a16="http://schemas.microsoft.com/office/drawing/2014/main" id="{00A8B72E-9B7F-483E-9466-59E8129A1605}"/>
              </a:ext>
            </a:extLst>
          </p:cNvPr>
          <p:cNvGrpSpPr/>
          <p:nvPr/>
        </p:nvGrpSpPr>
        <p:grpSpPr>
          <a:xfrm>
            <a:off x="5761900" y="6279515"/>
            <a:ext cx="1368553" cy="2820535"/>
            <a:chOff x="8377137" y="1433512"/>
            <a:chExt cx="2146750" cy="4424368"/>
          </a:xfrm>
        </p:grpSpPr>
        <p:grpSp>
          <p:nvGrpSpPr>
            <p:cNvPr id="31" name="Group 30">
              <a:extLst>
                <a:ext uri="{FF2B5EF4-FFF2-40B4-BE49-F238E27FC236}">
                  <a16:creationId xmlns:a16="http://schemas.microsoft.com/office/drawing/2014/main" id="{433B2DC7-21BF-770E-BFBF-64E566292DDC}"/>
                </a:ext>
              </a:extLst>
            </p:cNvPr>
            <p:cNvGrpSpPr/>
            <p:nvPr/>
          </p:nvGrpSpPr>
          <p:grpSpPr>
            <a:xfrm>
              <a:off x="8506525" y="1552667"/>
              <a:ext cx="1908633" cy="4073430"/>
              <a:chOff x="6799522" y="243440"/>
              <a:chExt cx="2619692" cy="5669280"/>
            </a:xfrm>
          </p:grpSpPr>
          <p:sp>
            <p:nvSpPr>
              <p:cNvPr id="33" name="TextBox 32">
                <a:extLst>
                  <a:ext uri="{FF2B5EF4-FFF2-40B4-BE49-F238E27FC236}">
                    <a16:creationId xmlns:a16="http://schemas.microsoft.com/office/drawing/2014/main" id="{0A375C3F-50E6-B403-E755-8BBC9A288824}"/>
                  </a:ext>
                </a:extLst>
              </p:cNvPr>
              <p:cNvSpPr txBox="1"/>
              <p:nvPr/>
            </p:nvSpPr>
            <p:spPr>
              <a:xfrm>
                <a:off x="7903675" y="3340728"/>
                <a:ext cx="140" cy="428355"/>
              </a:xfrm>
              <a:prstGeom prst="rect">
                <a:avLst/>
              </a:prstGeom>
              <a:noFill/>
            </p:spPr>
            <p:txBody>
              <a:bodyPr wrap="none" lIns="0" tIns="0" rIns="0" bIns="0" rtlCol="0">
                <a:spAutoFit/>
              </a:bodyPr>
              <a:lstStyle/>
              <a:p>
                <a:pPr algn="l"/>
                <a:endParaRPr lang="en-US" sz="1275"/>
              </a:p>
            </p:txBody>
          </p:sp>
          <p:pic>
            <p:nvPicPr>
              <p:cNvPr id="34" name="Picture 33">
                <a:extLst>
                  <a:ext uri="{FF2B5EF4-FFF2-40B4-BE49-F238E27FC236}">
                    <a16:creationId xmlns:a16="http://schemas.microsoft.com/office/drawing/2014/main" id="{2E4C1617-BAF1-6EE4-1A7A-59D38FA71F47}"/>
                  </a:ext>
                </a:extLst>
              </p:cNvPr>
              <p:cNvPicPr>
                <a:picLocks noChangeAspect="1"/>
              </p:cNvPicPr>
              <p:nvPr/>
            </p:nvPicPr>
            <p:blipFill>
              <a:blip r:embed="rId7"/>
              <a:stretch>
                <a:fillRect/>
              </a:stretch>
            </p:blipFill>
            <p:spPr>
              <a:xfrm>
                <a:off x="6799522" y="243440"/>
                <a:ext cx="2619692" cy="5669280"/>
              </a:xfrm>
              <a:prstGeom prst="rect">
                <a:avLst/>
              </a:prstGeom>
            </p:spPr>
          </p:pic>
        </p:grpSp>
        <p:pic>
          <p:nvPicPr>
            <p:cNvPr id="32" name="Picture 31" descr="A picture containing text, electronics, screenshot, cellphone&#10;&#10;Description automatically generated">
              <a:extLst>
                <a:ext uri="{FF2B5EF4-FFF2-40B4-BE49-F238E27FC236}">
                  <a16:creationId xmlns:a16="http://schemas.microsoft.com/office/drawing/2014/main" id="{93DE4848-1932-C4FA-AB88-3426449F0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7137" y="1433512"/>
              <a:ext cx="2146750" cy="4424368"/>
            </a:xfrm>
            <a:prstGeom prst="rect">
              <a:avLst/>
            </a:prstGeom>
          </p:spPr>
        </p:pic>
      </p:grpSp>
      <p:sp>
        <p:nvSpPr>
          <p:cNvPr id="35" name="TextBox 34">
            <a:extLst>
              <a:ext uri="{FF2B5EF4-FFF2-40B4-BE49-F238E27FC236}">
                <a16:creationId xmlns:a16="http://schemas.microsoft.com/office/drawing/2014/main" id="{C5BCBE9E-AE14-C912-407B-66716C7E1112}"/>
              </a:ext>
            </a:extLst>
          </p:cNvPr>
          <p:cNvSpPr txBox="1"/>
          <p:nvPr/>
        </p:nvSpPr>
        <p:spPr>
          <a:xfrm>
            <a:off x="5651588" y="9242857"/>
            <a:ext cx="1589178" cy="196208"/>
          </a:xfrm>
          <a:prstGeom prst="rect">
            <a:avLst/>
          </a:prstGeom>
          <a:noFill/>
        </p:spPr>
        <p:txBody>
          <a:bodyPr wrap="square" lIns="0" tIns="0" rIns="0" bIns="0" rtlCol="0">
            <a:spAutoFit/>
          </a:bodyPr>
          <a:lstStyle/>
          <a:p>
            <a:pPr algn="ctr"/>
            <a:r>
              <a:rPr lang="en-US" sz="1275">
                <a:solidFill>
                  <a:srgbClr val="6568B7"/>
                </a:solidFill>
                <a:latin typeface="+mj-lt"/>
              </a:rPr>
              <a:t>Teams Mobile Client</a:t>
            </a:r>
          </a:p>
        </p:txBody>
      </p:sp>
      <p:sp>
        <p:nvSpPr>
          <p:cNvPr id="36" name="Action Button: Go Home 35">
            <a:hlinkClick r:id="rId8" action="ppaction://hlinksldjump" highlightClick="1"/>
            <a:extLst>
              <a:ext uri="{FF2B5EF4-FFF2-40B4-BE49-F238E27FC236}">
                <a16:creationId xmlns:a16="http://schemas.microsoft.com/office/drawing/2014/main" id="{E8EB0C82-0ADC-BA43-8882-7BB6339D8B93}"/>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9B011A-A8EA-E7AE-D017-DB36B89E4221}"/>
              </a:ext>
            </a:extLst>
          </p:cNvPr>
          <p:cNvSpPr txBox="1"/>
          <p:nvPr/>
        </p:nvSpPr>
        <p:spPr>
          <a:xfrm>
            <a:off x="628924" y="1427879"/>
            <a:ext cx="6124618" cy="461665"/>
          </a:xfrm>
          <a:prstGeom prst="rect">
            <a:avLst/>
          </a:prstGeom>
          <a:noFill/>
        </p:spPr>
        <p:txBody>
          <a:bodyPr wrap="square" rtlCol="0">
            <a:spAutoFit/>
          </a:bodyPr>
          <a:lstStyle/>
          <a:p>
            <a:r>
              <a:rPr lang="en-US" sz="1200">
                <a:latin typeface="Segoe UI"/>
                <a:cs typeface="Segoe UI"/>
              </a:rPr>
              <a:t>Branded</a:t>
            </a:r>
            <a:r>
              <a:rPr lang="en-US" sz="1200" b="0" i="0">
                <a:effectLst/>
                <a:latin typeface="Segoe UI"/>
                <a:cs typeface="Segoe UI"/>
              </a:rPr>
              <a:t> Meetings l</a:t>
            </a:r>
            <a:r>
              <a:rPr lang="en-US" sz="1200" b="0" i="0">
                <a:solidFill>
                  <a:srgbClr val="000000"/>
                </a:solidFill>
                <a:effectLst/>
                <a:latin typeface="Segoe UI" panose="020B0502040204020203" pitchFamily="34" charset="0"/>
              </a:rPr>
              <a:t>et everyone see the logo and colors of your company when you join the meeting and allow your brand colors to be infused in the meeting itself.</a:t>
            </a:r>
            <a:endParaRPr lang="en-US" sz="1200"/>
          </a:p>
        </p:txBody>
      </p:sp>
      <p:sp>
        <p:nvSpPr>
          <p:cNvPr id="6" name="TextBox 5">
            <a:extLst>
              <a:ext uri="{FF2B5EF4-FFF2-40B4-BE49-F238E27FC236}">
                <a16:creationId xmlns:a16="http://schemas.microsoft.com/office/drawing/2014/main" id="{22A7ABE9-76C1-0B98-9B09-0504A7B5BA9E}"/>
              </a:ext>
            </a:extLst>
          </p:cNvPr>
          <p:cNvSpPr txBox="1"/>
          <p:nvPr/>
        </p:nvSpPr>
        <p:spPr>
          <a:xfrm>
            <a:off x="654364" y="1088861"/>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2031322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40894F-74EE-C2AB-338D-0AA92B5A2BBF}"/>
              </a:ext>
            </a:extLst>
          </p:cNvPr>
          <p:cNvSpPr txBox="1">
            <a:spLocks noGrp="1"/>
          </p:cNvSpPr>
          <p:nvPr>
            <p:ph type="title" idx="4294967295"/>
          </p:nvPr>
        </p:nvSpPr>
        <p:spPr>
          <a:xfrm>
            <a:off x="372428" y="1425438"/>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In Meeting Experience</a:t>
            </a:r>
          </a:p>
        </p:txBody>
      </p:sp>
      <p:sp>
        <p:nvSpPr>
          <p:cNvPr id="10" name="TextBox 9">
            <a:extLst>
              <a:ext uri="{FF2B5EF4-FFF2-40B4-BE49-F238E27FC236}">
                <a16:creationId xmlns:a16="http://schemas.microsoft.com/office/drawing/2014/main" id="{165922FA-C442-A76D-8049-25E2C425CAC3}"/>
              </a:ext>
            </a:extLst>
          </p:cNvPr>
          <p:cNvSpPr txBox="1"/>
          <p:nvPr/>
        </p:nvSpPr>
        <p:spPr>
          <a:xfrm>
            <a:off x="372428" y="743414"/>
            <a:ext cx="4311253" cy="215187"/>
          </a:xfrm>
          <a:prstGeom prst="rect">
            <a:avLst/>
          </a:prstGeom>
          <a:noFill/>
        </p:spPr>
        <p:txBody>
          <a:bodyPr wrap="square" lIns="0" tIns="0" rIns="0" bIns="0">
            <a:spAutoFit/>
          </a:bodyPr>
          <a:lstStyle>
            <a:defPPr>
              <a:defRPr lang="en-US"/>
            </a:defPPr>
            <a:lvl1pPr>
              <a:defRPr sz="2000">
                <a:solidFill>
                  <a:srgbClr val="6568B7"/>
                </a:solidFill>
              </a:defRPr>
            </a:lvl1pPr>
          </a:lstStyle>
          <a:p>
            <a:pPr defTabSz="777240">
              <a:lnSpc>
                <a:spcPct val="108000"/>
              </a:lnSpc>
              <a:spcAft>
                <a:spcPts val="1800"/>
              </a:spcAft>
            </a:pPr>
            <a:r>
              <a:rPr lang="en-US" sz="1400">
                <a:solidFill>
                  <a:schemeClr val="tx1"/>
                </a:solidFill>
                <a:latin typeface="Segoe UI Semibold" panose="020B0702040204020203" pitchFamily="34" charset="0"/>
                <a:cs typeface="Segoe UI Semibold" panose="020B0702040204020203" pitchFamily="34" charset="0"/>
              </a:rPr>
              <a:t>Branded Meetings</a:t>
            </a:r>
          </a:p>
        </p:txBody>
      </p:sp>
      <p:grpSp>
        <p:nvGrpSpPr>
          <p:cNvPr id="8" name="Group 7">
            <a:extLst>
              <a:ext uri="{FF2B5EF4-FFF2-40B4-BE49-F238E27FC236}">
                <a16:creationId xmlns:a16="http://schemas.microsoft.com/office/drawing/2014/main" id="{FD0E4983-C265-7CA0-BDF4-60403DE471A9}"/>
              </a:ext>
              <a:ext uri="{C183D7F6-B498-43B3-948B-1728B52AA6E4}">
                <adec:decorative xmlns:adec="http://schemas.microsoft.com/office/drawing/2017/decorative" val="1"/>
              </a:ext>
            </a:extLst>
          </p:cNvPr>
          <p:cNvGrpSpPr/>
          <p:nvPr/>
        </p:nvGrpSpPr>
        <p:grpSpPr>
          <a:xfrm>
            <a:off x="218601" y="1928264"/>
            <a:ext cx="4082670" cy="2678911"/>
            <a:chOff x="342903" y="1433512"/>
            <a:chExt cx="6404188" cy="4202213"/>
          </a:xfrm>
        </p:grpSpPr>
        <p:grpSp>
          <p:nvGrpSpPr>
            <p:cNvPr id="11" name="Group 10">
              <a:extLst>
                <a:ext uri="{FF2B5EF4-FFF2-40B4-BE49-F238E27FC236}">
                  <a16:creationId xmlns:a16="http://schemas.microsoft.com/office/drawing/2014/main" id="{D5450B16-84DA-C78F-AA50-94C75D091EC9}"/>
                </a:ext>
                <a:ext uri="{C183D7F6-B498-43B3-948B-1728B52AA6E4}">
                  <adec:decorative xmlns:adec="http://schemas.microsoft.com/office/drawing/2017/decorative" val="1"/>
                </a:ext>
              </a:extLst>
            </p:cNvPr>
            <p:cNvGrpSpPr/>
            <p:nvPr/>
          </p:nvGrpSpPr>
          <p:grpSpPr>
            <a:xfrm>
              <a:off x="342903" y="1433512"/>
              <a:ext cx="6404188" cy="4202213"/>
              <a:chOff x="328613" y="1429486"/>
              <a:chExt cx="6410325" cy="4206240"/>
            </a:xfrm>
          </p:grpSpPr>
          <p:pic>
            <p:nvPicPr>
              <p:cNvPr id="14" name="Picture 13" descr="A picture containing text, electronics, computer&#10;&#10;Description automatically generated">
                <a:extLst>
                  <a:ext uri="{FF2B5EF4-FFF2-40B4-BE49-F238E27FC236}">
                    <a16:creationId xmlns:a16="http://schemas.microsoft.com/office/drawing/2014/main" id="{D1ECA06A-E484-1A8B-524E-225E3D2ED6A6}"/>
                  </a:ext>
                </a:extLst>
              </p:cNvPr>
              <p:cNvPicPr>
                <a:picLocks noChangeAspect="1"/>
              </p:cNvPicPr>
              <p:nvPr/>
            </p:nvPicPr>
            <p:blipFill rotWithShape="1">
              <a:blip r:embed="rId2">
                <a:extLst>
                  <a:ext uri="{28A0092B-C50C-407E-A947-70E740481C1C}">
                    <a14:useLocalDpi xmlns:a14="http://schemas.microsoft.com/office/drawing/2010/main" val="0"/>
                  </a:ext>
                </a:extLst>
              </a:blip>
              <a:srcRect l="12352" t="12116" r="12216" b="13131"/>
              <a:stretch/>
            </p:blipFill>
            <p:spPr>
              <a:xfrm>
                <a:off x="569329" y="1429486"/>
                <a:ext cx="5942171" cy="4206240"/>
              </a:xfrm>
              <a:prstGeom prst="rect">
                <a:avLst/>
              </a:prstGeom>
            </p:spPr>
          </p:pic>
          <p:sp>
            <p:nvSpPr>
              <p:cNvPr id="15" name="Freeform: Shape 14">
                <a:extLst>
                  <a:ext uri="{FF2B5EF4-FFF2-40B4-BE49-F238E27FC236}">
                    <a16:creationId xmlns:a16="http://schemas.microsoft.com/office/drawing/2014/main" id="{A19D411C-DD94-230F-7F1D-3E6F54BF0EDA}"/>
                  </a:ext>
                </a:extLst>
              </p:cNvPr>
              <p:cNvSpPr/>
              <p:nvPr/>
            </p:nvSpPr>
            <p:spPr bwMode="auto">
              <a:xfrm>
                <a:off x="328613" y="3124200"/>
                <a:ext cx="704850" cy="1500188"/>
              </a:xfrm>
              <a:custGeom>
                <a:avLst/>
                <a:gdLst>
                  <a:gd name="connsiteX0" fmla="*/ 700087 w 704850"/>
                  <a:gd name="connsiteY0" fmla="*/ 300038 h 1500188"/>
                  <a:gd name="connsiteX1" fmla="*/ 704850 w 704850"/>
                  <a:gd name="connsiteY1" fmla="*/ 1252538 h 1500188"/>
                  <a:gd name="connsiteX2" fmla="*/ 590550 w 704850"/>
                  <a:gd name="connsiteY2" fmla="*/ 1500188 h 1500188"/>
                  <a:gd name="connsiteX3" fmla="*/ 0 w 704850"/>
                  <a:gd name="connsiteY3" fmla="*/ 1495425 h 1500188"/>
                  <a:gd name="connsiteX4" fmla="*/ 71437 w 704850"/>
                  <a:gd name="connsiteY4" fmla="*/ 0 h 1500188"/>
                  <a:gd name="connsiteX5" fmla="*/ 700087 w 704850"/>
                  <a:gd name="connsiteY5" fmla="*/ 300038 h 15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850" h="1500188">
                    <a:moveTo>
                      <a:pt x="700087" y="300038"/>
                    </a:moveTo>
                    <a:cubicBezTo>
                      <a:pt x="701675" y="617538"/>
                      <a:pt x="703262" y="935038"/>
                      <a:pt x="704850" y="1252538"/>
                    </a:cubicBezTo>
                    <a:lnTo>
                      <a:pt x="590550" y="1500188"/>
                    </a:lnTo>
                    <a:lnTo>
                      <a:pt x="0" y="1495425"/>
                    </a:lnTo>
                    <a:lnTo>
                      <a:pt x="71437" y="0"/>
                    </a:lnTo>
                    <a:lnTo>
                      <a:pt x="700087" y="30003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1962B57B-5942-BBD6-000C-5BF344A1D7B8}"/>
                  </a:ext>
                </a:extLst>
              </p:cNvPr>
              <p:cNvSpPr/>
              <p:nvPr/>
            </p:nvSpPr>
            <p:spPr bwMode="auto">
              <a:xfrm flipH="1">
                <a:off x="6034088" y="3124200"/>
                <a:ext cx="704850" cy="1500188"/>
              </a:xfrm>
              <a:custGeom>
                <a:avLst/>
                <a:gdLst>
                  <a:gd name="connsiteX0" fmla="*/ 700087 w 704850"/>
                  <a:gd name="connsiteY0" fmla="*/ 300038 h 1500188"/>
                  <a:gd name="connsiteX1" fmla="*/ 704850 w 704850"/>
                  <a:gd name="connsiteY1" fmla="*/ 1252538 h 1500188"/>
                  <a:gd name="connsiteX2" fmla="*/ 590550 w 704850"/>
                  <a:gd name="connsiteY2" fmla="*/ 1500188 h 1500188"/>
                  <a:gd name="connsiteX3" fmla="*/ 0 w 704850"/>
                  <a:gd name="connsiteY3" fmla="*/ 1495425 h 1500188"/>
                  <a:gd name="connsiteX4" fmla="*/ 71437 w 704850"/>
                  <a:gd name="connsiteY4" fmla="*/ 0 h 1500188"/>
                  <a:gd name="connsiteX5" fmla="*/ 700087 w 704850"/>
                  <a:gd name="connsiteY5" fmla="*/ 300038 h 15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850" h="1500188">
                    <a:moveTo>
                      <a:pt x="700087" y="300038"/>
                    </a:moveTo>
                    <a:cubicBezTo>
                      <a:pt x="701675" y="617538"/>
                      <a:pt x="703262" y="935038"/>
                      <a:pt x="704850" y="1252538"/>
                    </a:cubicBezTo>
                    <a:lnTo>
                      <a:pt x="590550" y="1500188"/>
                    </a:lnTo>
                    <a:lnTo>
                      <a:pt x="0" y="1495425"/>
                    </a:lnTo>
                    <a:lnTo>
                      <a:pt x="71437" y="0"/>
                    </a:lnTo>
                    <a:lnTo>
                      <a:pt x="700087" y="30003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419628CC-491B-929B-4CBE-F021B316E3B5}"/>
                </a:ext>
                <a:ext uri="{C183D7F6-B498-43B3-948B-1728B52AA6E4}">
                  <adec:decorative xmlns:adec="http://schemas.microsoft.com/office/drawing/2017/decorative" val="1"/>
                </a:ext>
              </a:extLst>
            </p:cNvPr>
            <p:cNvSpPr/>
            <p:nvPr/>
          </p:nvSpPr>
          <p:spPr bwMode="auto">
            <a:xfrm>
              <a:off x="5925637" y="2667000"/>
              <a:ext cx="45719" cy="1690688"/>
            </a:xfrm>
            <a:prstGeom prst="rect">
              <a:avLst/>
            </a:prstGeom>
            <a:solidFill>
              <a:srgbClr val="D7D7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grpSp>
      <p:grpSp>
        <p:nvGrpSpPr>
          <p:cNvPr id="4" name="Group 3" descr="Screenshot of the Meeting Experience Teams Desktop / Web Client mockup.">
            <a:extLst>
              <a:ext uri="{FF2B5EF4-FFF2-40B4-BE49-F238E27FC236}">
                <a16:creationId xmlns:a16="http://schemas.microsoft.com/office/drawing/2014/main" id="{871CE8EE-A3ED-9AB9-E8A3-80966A91DE6C}"/>
              </a:ext>
            </a:extLst>
          </p:cNvPr>
          <p:cNvGrpSpPr/>
          <p:nvPr/>
        </p:nvGrpSpPr>
        <p:grpSpPr>
          <a:xfrm>
            <a:off x="715996" y="2049069"/>
            <a:ext cx="3083700" cy="1731303"/>
            <a:chOff x="3365499" y="585948"/>
            <a:chExt cx="4837176" cy="2715769"/>
          </a:xfrm>
        </p:grpSpPr>
        <p:pic>
          <p:nvPicPr>
            <p:cNvPr id="6" name="Picture 5">
              <a:extLst>
                <a:ext uri="{FF2B5EF4-FFF2-40B4-BE49-F238E27FC236}">
                  <a16:creationId xmlns:a16="http://schemas.microsoft.com/office/drawing/2014/main" id="{C5CC4BCF-972D-203D-01F7-BEB7CB87B471}"/>
                </a:ext>
              </a:extLst>
            </p:cNvPr>
            <p:cNvPicPr>
              <a:picLocks/>
            </p:cNvPicPr>
            <p:nvPr/>
          </p:nvPicPr>
          <p:blipFill rotWithShape="1">
            <a:blip r:embed="rId3"/>
            <a:srcRect t="-1" b="16255"/>
            <a:stretch/>
          </p:blipFill>
          <p:spPr>
            <a:xfrm>
              <a:off x="3365499" y="585948"/>
              <a:ext cx="4837176" cy="2715768"/>
            </a:xfrm>
            <a:prstGeom prst="rect">
              <a:avLst/>
            </a:prstGeom>
          </p:spPr>
        </p:pic>
        <p:pic>
          <p:nvPicPr>
            <p:cNvPr id="9" name="Picture 8">
              <a:extLst>
                <a:ext uri="{FF2B5EF4-FFF2-40B4-BE49-F238E27FC236}">
                  <a16:creationId xmlns:a16="http://schemas.microsoft.com/office/drawing/2014/main" id="{763CF266-0653-1B8B-A8B0-51A55929DCFF}"/>
                </a:ext>
              </a:extLst>
            </p:cNvPr>
            <p:cNvPicPr>
              <a:picLocks noChangeAspect="1"/>
            </p:cNvPicPr>
            <p:nvPr/>
          </p:nvPicPr>
          <p:blipFill rotWithShape="1">
            <a:blip r:embed="rId3"/>
            <a:srcRect t="77877" b="978"/>
            <a:stretch/>
          </p:blipFill>
          <p:spPr>
            <a:xfrm>
              <a:off x="3422295" y="2571987"/>
              <a:ext cx="4755334" cy="729730"/>
            </a:xfrm>
            <a:prstGeom prst="rect">
              <a:avLst/>
            </a:prstGeom>
          </p:spPr>
        </p:pic>
      </p:grpSp>
      <p:sp>
        <p:nvSpPr>
          <p:cNvPr id="21" name="TextBox 20">
            <a:extLst>
              <a:ext uri="{FF2B5EF4-FFF2-40B4-BE49-F238E27FC236}">
                <a16:creationId xmlns:a16="http://schemas.microsoft.com/office/drawing/2014/main" id="{35917EDA-D127-98F4-73C9-FA0B681B513E}"/>
              </a:ext>
            </a:extLst>
          </p:cNvPr>
          <p:cNvSpPr txBox="1"/>
          <p:nvPr/>
        </p:nvSpPr>
        <p:spPr>
          <a:xfrm>
            <a:off x="875938" y="4891605"/>
            <a:ext cx="2762151" cy="196208"/>
          </a:xfrm>
          <a:prstGeom prst="rect">
            <a:avLst/>
          </a:prstGeom>
          <a:noFill/>
        </p:spPr>
        <p:txBody>
          <a:bodyPr wrap="square" lIns="0" tIns="0" rIns="0" bIns="0" rtlCol="0">
            <a:spAutoFit/>
          </a:bodyPr>
          <a:lstStyle/>
          <a:p>
            <a:pPr algn="ctr"/>
            <a:r>
              <a:rPr lang="en-US" sz="1275">
                <a:solidFill>
                  <a:srgbClr val="6568B7"/>
                </a:solidFill>
                <a:latin typeface="+mj-lt"/>
              </a:rPr>
              <a:t>Teams Desktop / Web Client</a:t>
            </a:r>
          </a:p>
        </p:txBody>
      </p:sp>
      <p:sp>
        <p:nvSpPr>
          <p:cNvPr id="7" name="Rectangle 6">
            <a:extLst>
              <a:ext uri="{FF2B5EF4-FFF2-40B4-BE49-F238E27FC236}">
                <a16:creationId xmlns:a16="http://schemas.microsoft.com/office/drawing/2014/main" id="{AF513E13-D354-F365-911E-50C3444B4803}"/>
              </a:ext>
              <a:ext uri="{C183D7F6-B498-43B3-948B-1728B52AA6E4}">
                <adec:decorative xmlns:adec="http://schemas.microsoft.com/office/drawing/2017/decorative" val="1"/>
              </a:ext>
            </a:extLst>
          </p:cNvPr>
          <p:cNvSpPr/>
          <p:nvPr/>
        </p:nvSpPr>
        <p:spPr bwMode="auto">
          <a:xfrm>
            <a:off x="701338" y="2044070"/>
            <a:ext cx="29146" cy="1737119"/>
          </a:xfrm>
          <a:prstGeom prst="rect">
            <a:avLst/>
          </a:prstGeom>
          <a:solidFill>
            <a:srgbClr val="E7E7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grpSp>
        <p:nvGrpSpPr>
          <p:cNvPr id="33" name="Group 32" descr="Screenshot of the Meeting Experience Teams mobile client mockup.">
            <a:extLst>
              <a:ext uri="{FF2B5EF4-FFF2-40B4-BE49-F238E27FC236}">
                <a16:creationId xmlns:a16="http://schemas.microsoft.com/office/drawing/2014/main" id="{79E227CB-9DBE-45F1-044B-04D0C4E2FB4E}"/>
              </a:ext>
            </a:extLst>
          </p:cNvPr>
          <p:cNvGrpSpPr/>
          <p:nvPr/>
        </p:nvGrpSpPr>
        <p:grpSpPr>
          <a:xfrm>
            <a:off x="5340425" y="1928263"/>
            <a:ext cx="1368553" cy="2820535"/>
            <a:chOff x="8377137" y="1433512"/>
            <a:chExt cx="2146750" cy="4424368"/>
          </a:xfrm>
        </p:grpSpPr>
        <p:sp>
          <p:nvSpPr>
            <p:cNvPr id="2" name="TextBox 1">
              <a:extLst>
                <a:ext uri="{FF2B5EF4-FFF2-40B4-BE49-F238E27FC236}">
                  <a16:creationId xmlns:a16="http://schemas.microsoft.com/office/drawing/2014/main" id="{0DCA8796-6C34-817A-7805-533B438D49D6}"/>
                </a:ext>
              </a:extLst>
            </p:cNvPr>
            <p:cNvSpPr txBox="1"/>
            <p:nvPr/>
          </p:nvSpPr>
          <p:spPr>
            <a:xfrm>
              <a:off x="8574627" y="3863941"/>
              <a:ext cx="102" cy="307777"/>
            </a:xfrm>
            <a:prstGeom prst="rect">
              <a:avLst/>
            </a:prstGeom>
            <a:noFill/>
          </p:spPr>
          <p:txBody>
            <a:bodyPr wrap="none" lIns="0" tIns="0" rIns="0" bIns="0" rtlCol="0">
              <a:spAutoFit/>
            </a:bodyPr>
            <a:lstStyle/>
            <a:p>
              <a:pPr algn="l"/>
              <a:endParaRPr lang="en-US" sz="1275"/>
            </a:p>
          </p:txBody>
        </p:sp>
        <p:pic>
          <p:nvPicPr>
            <p:cNvPr id="12" name="Picture 11">
              <a:extLst>
                <a:ext uri="{FF2B5EF4-FFF2-40B4-BE49-F238E27FC236}">
                  <a16:creationId xmlns:a16="http://schemas.microsoft.com/office/drawing/2014/main" id="{5E69106B-7623-0362-E997-0ED9DF65C9EB}"/>
                </a:ext>
              </a:extLst>
            </p:cNvPr>
            <p:cNvPicPr>
              <a:picLocks noChangeAspect="1"/>
            </p:cNvPicPr>
            <p:nvPr/>
          </p:nvPicPr>
          <p:blipFill>
            <a:blip r:embed="rId4"/>
            <a:stretch>
              <a:fillRect/>
            </a:stretch>
          </p:blipFill>
          <p:spPr>
            <a:xfrm>
              <a:off x="8506813" y="1554357"/>
              <a:ext cx="1913286" cy="4071743"/>
            </a:xfrm>
            <a:prstGeom prst="rect">
              <a:avLst/>
            </a:prstGeom>
          </p:spPr>
        </p:pic>
        <p:pic>
          <p:nvPicPr>
            <p:cNvPr id="16" name="Picture 15" descr="A picture containing text, electronics, screenshot, cellphone&#10;&#10;Description automatically generated">
              <a:extLst>
                <a:ext uri="{FF2B5EF4-FFF2-40B4-BE49-F238E27FC236}">
                  <a16:creationId xmlns:a16="http://schemas.microsoft.com/office/drawing/2014/main" id="{60355329-9D75-AACC-E087-F80D7EE36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7137" y="1433512"/>
              <a:ext cx="2146750" cy="4424368"/>
            </a:xfrm>
            <a:prstGeom prst="rect">
              <a:avLst/>
            </a:prstGeom>
          </p:spPr>
        </p:pic>
      </p:grpSp>
      <p:sp>
        <p:nvSpPr>
          <p:cNvPr id="22" name="TextBox 21">
            <a:extLst>
              <a:ext uri="{FF2B5EF4-FFF2-40B4-BE49-F238E27FC236}">
                <a16:creationId xmlns:a16="http://schemas.microsoft.com/office/drawing/2014/main" id="{E584501E-5EE9-92E0-3A84-0D9455BCBF3E}"/>
              </a:ext>
            </a:extLst>
          </p:cNvPr>
          <p:cNvSpPr txBox="1"/>
          <p:nvPr/>
        </p:nvSpPr>
        <p:spPr>
          <a:xfrm>
            <a:off x="5230113" y="4891605"/>
            <a:ext cx="1589178" cy="196208"/>
          </a:xfrm>
          <a:prstGeom prst="rect">
            <a:avLst/>
          </a:prstGeom>
          <a:noFill/>
        </p:spPr>
        <p:txBody>
          <a:bodyPr wrap="square" lIns="0" tIns="0" rIns="0" bIns="0" rtlCol="0">
            <a:spAutoFit/>
          </a:bodyPr>
          <a:lstStyle/>
          <a:p>
            <a:pPr algn="ctr"/>
            <a:r>
              <a:rPr lang="en-US" sz="1275">
                <a:solidFill>
                  <a:srgbClr val="6568B7"/>
                </a:solidFill>
                <a:latin typeface="+mj-lt"/>
              </a:rPr>
              <a:t>Teams Mobile Client</a:t>
            </a:r>
          </a:p>
        </p:txBody>
      </p:sp>
      <p:sp>
        <p:nvSpPr>
          <p:cNvPr id="3" name="Action Button: Go Home 2">
            <a:hlinkClick r:id="rId6" action="ppaction://hlinksldjump" highlightClick="1"/>
            <a:extLst>
              <a:ext uri="{FF2B5EF4-FFF2-40B4-BE49-F238E27FC236}">
                <a16:creationId xmlns:a16="http://schemas.microsoft.com/office/drawing/2014/main" id="{45CCED66-19DD-9A44-AFA3-406FDDA03A76}"/>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05CA355-B5B0-2CAC-C5EB-E60DDDAA8155}"/>
              </a:ext>
            </a:extLst>
          </p:cNvPr>
          <p:cNvSpPr txBox="1">
            <a:spLocks/>
          </p:cNvSpPr>
          <p:nvPr/>
        </p:nvSpPr>
        <p:spPr>
          <a:xfrm>
            <a:off x="291862" y="295331"/>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PERSONALIZED MEETINGS     </a:t>
            </a:r>
          </a:p>
        </p:txBody>
      </p:sp>
    </p:spTree>
    <p:extLst>
      <p:ext uri="{BB962C8B-B14F-4D97-AF65-F5344CB8AC3E}">
        <p14:creationId xmlns:p14="http://schemas.microsoft.com/office/powerpoint/2010/main" val="35072138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D680-6FE1-3521-43C2-46479F118815}"/>
              </a:ext>
            </a:extLst>
          </p:cNvPr>
          <p:cNvSpPr>
            <a:spLocks noGrp="1"/>
          </p:cNvSpPr>
          <p:nvPr>
            <p:ph type="ctrTitle"/>
          </p:nvPr>
        </p:nvSpPr>
        <p:spPr>
          <a:xfrm>
            <a:off x="754380" y="662893"/>
            <a:ext cx="6263640" cy="452490"/>
          </a:xfrm>
        </p:spPr>
        <p:txBody>
          <a:bodyPr vert="horz" lIns="91440" tIns="45720" rIns="91440" bIns="45720" rtlCol="0" anchor="ctr">
            <a:noAutofit/>
          </a:bodyPr>
          <a:lstStyle/>
          <a:p>
            <a:pPr algn="l"/>
            <a:r>
              <a:rPr lang="en-US" sz="1400">
                <a:solidFill>
                  <a:srgbClr val="5A5FC7"/>
                </a:solidFill>
              </a:rPr>
              <a:t>OVERVIEW</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122726"/>
            <a:ext cx="6263640" cy="7680158"/>
          </a:xfrm>
        </p:spPr>
        <p:txBody>
          <a:bodyPr>
            <a:normAutofit/>
          </a:bodyPr>
          <a:lstStyle/>
          <a:p>
            <a:pPr algn="l">
              <a:lnSpc>
                <a:spcPct val="108000"/>
              </a:lnSpc>
              <a:spcBef>
                <a:spcPts val="0"/>
              </a:spcBef>
              <a:spcAft>
                <a:spcPts val="600"/>
              </a:spcAft>
            </a:pPr>
            <a:r>
              <a:rPr lang="en-US" sz="1200" b="0" i="0">
                <a:effectLst/>
                <a:latin typeface="Segoe UI" panose="020B0502040204020203" pitchFamily="34" charset="0"/>
              </a:rPr>
              <a:t>As part of our continuous innovation, </a:t>
            </a:r>
            <a:r>
              <a:rPr lang="en-US" sz="1200" i="0">
                <a:effectLst/>
                <a:latin typeface="Segoe UI" panose="020B0502040204020203" pitchFamily="34" charset="0"/>
              </a:rPr>
              <a:t>we have launched</a:t>
            </a:r>
            <a:r>
              <a:rPr lang="en-US" sz="1200" i="0">
                <a:solidFill>
                  <a:srgbClr val="000000"/>
                </a:solidFill>
                <a:effectLst/>
                <a:latin typeface="Segoe UI" panose="020B0502040204020203" pitchFamily="34" charset="0"/>
              </a:rPr>
              <a:t> </a:t>
            </a:r>
            <a:r>
              <a:rPr lang="en-US" sz="1200" b="1" i="0" u="sng">
                <a:solidFill>
                  <a:srgbClr val="0067B8"/>
                </a:solidFill>
                <a:effectLst/>
                <a:latin typeface="Segoe UI Semibold" panose="020B0702040204020203" pitchFamily="34" charset="0"/>
                <a:cs typeface="Segoe UI Semibold" panose="020B0702040204020203" pitchFamily="34" charset="0"/>
                <a:hlinkClick r:id="rId2"/>
              </a:rPr>
              <a:t>Microsoft Teams Premium</a:t>
            </a:r>
            <a:r>
              <a:rPr lang="en-US" sz="1200"/>
              <a:t>.</a:t>
            </a:r>
            <a:r>
              <a:rPr lang="en-US" sz="1200" b="0" i="0">
                <a:solidFill>
                  <a:srgbClr val="000000"/>
                </a:solidFill>
                <a:effectLst/>
                <a:latin typeface="Segoe UI Semibold" panose="020B0702040204020203" pitchFamily="34" charset="0"/>
                <a:cs typeface="Segoe UI Semibold" panose="020B0702040204020203" pitchFamily="34" charset="0"/>
              </a:rPr>
              <a:t> </a:t>
            </a:r>
            <a:r>
              <a:rPr lang="en-US" sz="1200" b="0" i="0">
                <a:effectLst/>
                <a:latin typeface="Segoe UI" panose="020B0502040204020203" pitchFamily="34" charset="0"/>
              </a:rPr>
              <a:t>Built on the familiar, all-in-one collaborative experience of Microsoft Teams, Teams Premium makes meetings more </a:t>
            </a:r>
            <a:r>
              <a:rPr lang="en-US" sz="1200" b="0" i="0">
                <a:effectLst/>
                <a:latin typeface="Segoe UI Semibold" panose="020B0702040204020203" pitchFamily="34" charset="0"/>
                <a:cs typeface="Segoe UI Semibold" panose="020B0702040204020203" pitchFamily="34" charset="0"/>
              </a:rPr>
              <a:t>intelligent, personalized, and protected</a:t>
            </a:r>
            <a:r>
              <a:rPr lang="en-US" sz="1200" b="0" i="0">
                <a:effectLst/>
                <a:latin typeface="Segoe UI" panose="020B0502040204020203" pitchFamily="34" charset="0"/>
              </a:rPr>
              <a:t>—whether it’s one-on-one, large meetings, virtual appointments, or webinars.</a:t>
            </a:r>
            <a:endParaRPr lang="en-US" sz="1200" baseline="30000"/>
          </a:p>
          <a:p>
            <a:pPr algn="l">
              <a:lnSpc>
                <a:spcPct val="108000"/>
              </a:lnSpc>
              <a:spcBef>
                <a:spcPts val="0"/>
              </a:spcBef>
              <a:spcAft>
                <a:spcPts val="600"/>
              </a:spcAft>
            </a:pPr>
            <a:r>
              <a:rPr lang="en-US" sz="1200" i="0">
                <a:effectLst/>
              </a:rPr>
              <a:t>Microsoft Teams Premium is generally available for our commercial customers, you can enjoy Teams Premium features </a:t>
            </a:r>
            <a:r>
              <a:rPr lang="en-US" sz="1200"/>
              <a:t>with the following conditions: </a:t>
            </a:r>
          </a:p>
          <a:p>
            <a:pPr marL="228600" indent="-228600" algn="l">
              <a:lnSpc>
                <a:spcPct val="108000"/>
              </a:lnSpc>
              <a:spcBef>
                <a:spcPts val="0"/>
              </a:spcBef>
              <a:spcAft>
                <a:spcPts val="600"/>
              </a:spcAft>
              <a:buAutoNum type="arabicPeriod"/>
            </a:pPr>
            <a:r>
              <a:rPr lang="en-US" sz="1200"/>
              <a:t>Your Microsoft Teams Administrator, within your organization, has personally assigned you to have a Teams Premium license. </a:t>
            </a:r>
          </a:p>
          <a:p>
            <a:pPr marL="228600" indent="-228600" algn="l">
              <a:lnSpc>
                <a:spcPct val="108000"/>
              </a:lnSpc>
              <a:spcBef>
                <a:spcPts val="0"/>
              </a:spcBef>
              <a:spcAft>
                <a:spcPts val="600"/>
              </a:spcAft>
              <a:buAutoNum type="arabicPeriod"/>
            </a:pPr>
            <a:r>
              <a:rPr lang="en-US" sz="1200" i="0">
                <a:effectLst/>
              </a:rPr>
              <a:t>The </a:t>
            </a:r>
            <a:r>
              <a:rPr lang="en-US" sz="1200"/>
              <a:t>Teams Premium feature you are looking to utilize was configured and enabled by your Microsoft Teams Administrator. (Excluding Intelligence features.)</a:t>
            </a:r>
          </a:p>
          <a:p>
            <a:pPr marL="228600" indent="-228600" algn="l">
              <a:lnSpc>
                <a:spcPct val="108000"/>
              </a:lnSpc>
              <a:spcBef>
                <a:spcPts val="0"/>
              </a:spcBef>
              <a:spcAft>
                <a:spcPts val="600"/>
              </a:spcAft>
              <a:buAutoNum type="arabicPeriod"/>
            </a:pPr>
            <a:r>
              <a:rPr lang="en-US" sz="1200"/>
              <a:t>To leverage the Intelligence Recap feature, the meeting should be recorded. </a:t>
            </a:r>
          </a:p>
          <a:p>
            <a:pPr algn="l">
              <a:lnSpc>
                <a:spcPct val="108000"/>
              </a:lnSpc>
              <a:spcBef>
                <a:spcPts val="0"/>
              </a:spcBef>
              <a:spcAft>
                <a:spcPts val="600"/>
              </a:spcAft>
            </a:pPr>
            <a:endParaRPr kumimoji="0" lang="en-US" sz="1200" b="0" i="0" u="none" strike="noStrike" kern="1200" cap="none" normalizeH="0" baseline="0" noProof="0">
              <a:ln>
                <a:noFill/>
              </a:ln>
              <a:effectLst/>
              <a:uLnTx/>
              <a:uFillTx/>
              <a:latin typeface="Segoe UI"/>
              <a:ea typeface="+mn-ea"/>
              <a:cs typeface="+mn-cs"/>
            </a:endParaRPr>
          </a:p>
          <a:p>
            <a:pPr algn="l">
              <a:lnSpc>
                <a:spcPct val="108000"/>
              </a:lnSpc>
              <a:spcBef>
                <a:spcPts val="0"/>
              </a:spcBef>
              <a:spcAft>
                <a:spcPts val="600"/>
              </a:spcAft>
            </a:pPr>
            <a:r>
              <a:rPr kumimoji="0" lang="en-US" sz="1200" b="0" i="0" u="none" strike="noStrike" kern="1200" cap="none" normalizeH="0" baseline="0" noProof="0">
                <a:ln>
                  <a:noFill/>
                </a:ln>
                <a:effectLst/>
                <a:uLnTx/>
                <a:uFillTx/>
                <a:latin typeface="Segoe UI"/>
                <a:ea typeface="+mn-ea"/>
                <a:cs typeface="+mn-cs"/>
              </a:rPr>
              <a:t>This guide will </a:t>
            </a:r>
            <a:r>
              <a:rPr lang="en-US" sz="1200">
                <a:latin typeface="Segoe UI"/>
                <a:cs typeface="+mn-cs"/>
              </a:rPr>
              <a:t>provide an overview of </a:t>
            </a:r>
            <a:r>
              <a:rPr kumimoji="0" lang="en-US" sz="1200" b="0" i="0" u="none" strike="noStrike" kern="1200" cap="none" normalizeH="0" baseline="0" noProof="0">
                <a:ln>
                  <a:noFill/>
                </a:ln>
                <a:effectLst/>
                <a:uLnTx/>
                <a:uFillTx/>
                <a:latin typeface="Segoe UI"/>
                <a:ea typeface="+mn-ea"/>
                <a:cs typeface="+mn-cs"/>
              </a:rPr>
              <a:t>Microsoft Teams Premium features and their value. </a:t>
            </a:r>
            <a:r>
              <a:rPr lang="en-US" sz="1200">
                <a:latin typeface="Segoe UI"/>
                <a:cs typeface="+mn-cs"/>
              </a:rPr>
              <a:t>It will </a:t>
            </a:r>
            <a:r>
              <a:rPr kumimoji="0" lang="en-US" sz="1200" b="0" i="0" u="none" strike="noStrike" kern="1200" cap="none" normalizeH="0" baseline="0" noProof="0">
                <a:ln>
                  <a:noFill/>
                </a:ln>
                <a:effectLst/>
                <a:uLnTx/>
                <a:uFillTx/>
                <a:latin typeface="Segoe UI"/>
                <a:ea typeface="+mn-ea"/>
                <a:cs typeface="+mn-cs"/>
              </a:rPr>
              <a:t>guide you step-by-step how to utilize each of the features. For each feature, it will explain:</a:t>
            </a:r>
            <a:endParaRPr lang="en-US" sz="1200" b="0" i="0">
              <a:effectLst/>
              <a:latin typeface="+mn-lt"/>
            </a:endParaRPr>
          </a:p>
          <a:p>
            <a:pPr marL="274320" indent="-274320" algn="l" rtl="0">
              <a:lnSpc>
                <a:spcPct val="108000"/>
              </a:lnSpc>
              <a:spcBef>
                <a:spcPts val="0"/>
              </a:spcBef>
              <a:spcAft>
                <a:spcPts val="600"/>
              </a:spcAft>
              <a:buFont typeface="+mj-lt"/>
              <a:buAutoNum type="arabicPeriod"/>
            </a:pPr>
            <a:r>
              <a:rPr lang="en-US" sz="1200">
                <a:latin typeface="+mn-lt"/>
              </a:rPr>
              <a:t>Feature Introduction and user’s step by step guide</a:t>
            </a:r>
          </a:p>
          <a:p>
            <a:pPr marL="274320" indent="-274320" algn="l" rtl="0">
              <a:lnSpc>
                <a:spcPct val="108000"/>
              </a:lnSpc>
              <a:spcBef>
                <a:spcPts val="0"/>
              </a:spcBef>
              <a:spcAft>
                <a:spcPts val="600"/>
              </a:spcAft>
              <a:buFont typeface="+mj-lt"/>
              <a:buAutoNum type="arabicPeriod"/>
            </a:pPr>
            <a:r>
              <a:rPr lang="en-US" sz="1200">
                <a:latin typeface="+mn-lt"/>
              </a:rPr>
              <a:t>Overview and benefit of the feature</a:t>
            </a:r>
          </a:p>
          <a:p>
            <a:pPr marL="274320" indent="-274320" algn="l">
              <a:lnSpc>
                <a:spcPct val="108000"/>
              </a:lnSpc>
              <a:spcBef>
                <a:spcPts val="0"/>
              </a:spcBef>
              <a:spcAft>
                <a:spcPts val="600"/>
              </a:spcAft>
              <a:buFont typeface="+mj-lt"/>
              <a:buAutoNum type="arabicPeriod"/>
            </a:pPr>
            <a:r>
              <a:rPr lang="en-US" sz="1200">
                <a:latin typeface="+mn-lt"/>
              </a:rPr>
              <a:t>Feature visibility – who will see the feature within their Teams experience</a:t>
            </a:r>
          </a:p>
          <a:p>
            <a:pPr marL="274320" indent="-274320" algn="l">
              <a:lnSpc>
                <a:spcPct val="108000"/>
              </a:lnSpc>
              <a:spcBef>
                <a:spcPts val="0"/>
              </a:spcBef>
              <a:spcAft>
                <a:spcPts val="600"/>
              </a:spcAft>
              <a:buFont typeface="+mj-lt"/>
              <a:buAutoNum type="arabicPeriod"/>
            </a:pPr>
            <a:r>
              <a:rPr lang="en-US" sz="1200">
                <a:latin typeface="+mn-lt"/>
              </a:rPr>
              <a:t>Dependencies and limitations</a:t>
            </a:r>
          </a:p>
          <a:p>
            <a:pPr algn="l" rtl="0">
              <a:lnSpc>
                <a:spcPct val="108000"/>
              </a:lnSpc>
              <a:spcBef>
                <a:spcPts val="0"/>
              </a:spcBef>
              <a:spcAft>
                <a:spcPts val="600"/>
              </a:spcAft>
            </a:pPr>
            <a:endParaRPr lang="en-US" sz="1200" i="1">
              <a:latin typeface="+mn-lt"/>
            </a:endParaRPr>
          </a:p>
          <a:p>
            <a:pPr algn="l" rtl="0">
              <a:lnSpc>
                <a:spcPct val="108000"/>
              </a:lnSpc>
              <a:spcBef>
                <a:spcPts val="0"/>
              </a:spcBef>
              <a:spcAft>
                <a:spcPts val="600"/>
              </a:spcAft>
            </a:pPr>
            <a:r>
              <a:rPr lang="en-US" sz="1200" i="1">
                <a:latin typeface="+mn-lt"/>
                <a:hlinkClick r:id="rId3"/>
              </a:rPr>
              <a:t>aka.ms/</a:t>
            </a:r>
            <a:r>
              <a:rPr lang="en-US" sz="1200" i="1" err="1">
                <a:latin typeface="+mn-lt"/>
                <a:hlinkClick r:id="rId3"/>
              </a:rPr>
              <a:t>SetUpTeamsPremium</a:t>
            </a:r>
            <a:endParaRPr lang="en-US" sz="1200" i="1">
              <a:latin typeface="+mn-lt"/>
            </a:endParaRPr>
          </a:p>
          <a:p>
            <a:pPr algn="l" rtl="0">
              <a:lnSpc>
                <a:spcPct val="108000"/>
              </a:lnSpc>
              <a:spcBef>
                <a:spcPts val="0"/>
              </a:spcBef>
              <a:spcAft>
                <a:spcPts val="600"/>
              </a:spcAft>
            </a:pPr>
            <a:r>
              <a:rPr lang="en-US" sz="1200" i="1">
                <a:latin typeface="+mn-lt"/>
              </a:rPr>
              <a:t>Tell us how you are using Teams Premium! </a:t>
            </a:r>
            <a:r>
              <a:rPr lang="en-US" sz="1200" i="1">
                <a:latin typeface="+mn-lt"/>
                <a:hlinkClick r:id="rId4"/>
              </a:rPr>
              <a:t>aka.ms/</a:t>
            </a:r>
            <a:r>
              <a:rPr lang="en-US" sz="1200" i="1" err="1">
                <a:latin typeface="+mn-lt"/>
                <a:hlinkClick r:id="rId4"/>
              </a:rPr>
              <a:t>TeamsPremiumStory</a:t>
            </a:r>
            <a:r>
              <a:rPr lang="en-US" sz="1200" i="1">
                <a:latin typeface="+mn-lt"/>
                <a:hlinkClick r:id="rId4"/>
              </a:rPr>
              <a:t> </a:t>
            </a:r>
            <a:endParaRPr lang="en-US" sz="1200" i="1">
              <a:latin typeface="+mn-lt"/>
            </a:endParaRPr>
          </a:p>
        </p:txBody>
      </p:sp>
      <p:sp>
        <p:nvSpPr>
          <p:cNvPr id="6" name="TextBox 5">
            <a:extLst>
              <a:ext uri="{FF2B5EF4-FFF2-40B4-BE49-F238E27FC236}">
                <a16:creationId xmlns:a16="http://schemas.microsoft.com/office/drawing/2014/main" id="{DF86DAB5-74DF-1E9B-4430-E1FB410FCD3B}"/>
              </a:ext>
            </a:extLst>
          </p:cNvPr>
          <p:cNvSpPr txBox="1"/>
          <p:nvPr/>
        </p:nvSpPr>
        <p:spPr>
          <a:xfrm>
            <a:off x="754380" y="8947104"/>
            <a:ext cx="6263640" cy="276999"/>
          </a:xfrm>
          <a:prstGeom prst="rect">
            <a:avLst/>
          </a:prstGeom>
          <a:noFill/>
        </p:spPr>
        <p:txBody>
          <a:bodyPr wrap="square">
            <a:spAutoFit/>
          </a:bodyPr>
          <a:lstStyle/>
          <a:p>
            <a:pPr algn="l">
              <a:lnSpc>
                <a:spcPct val="108000"/>
              </a:lnSpc>
            </a:pPr>
            <a:r>
              <a:rPr lang="en-US" sz="1200">
                <a:latin typeface="Segoe UI" panose="020B0502040204020203" pitchFamily="34" charset="0"/>
                <a:cs typeface="Segoe UI" panose="020B0502040204020203" pitchFamily="34" charset="0"/>
                <a:hlinkClick r:id="rId5"/>
              </a:rPr>
              <a:t>Microsoft Teams Premium: Cut costs and add AI-powered productivity | Microsoft 365 Blog</a:t>
            </a:r>
            <a:endParaRPr lang="en-US" sz="12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67003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PERSONALIZED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8542068"/>
          </a:xfrm>
        </p:spPr>
        <p:txBody>
          <a:bodyPr vert="horz" lIns="91440" tIns="45720" rIns="91440" bIns="45720" rtlCol="0" anchor="t">
            <a:noAutofit/>
          </a:bodyPr>
          <a:lstStyle/>
          <a:p>
            <a:pPr algn="l">
              <a:lnSpc>
                <a:spcPct val="108000"/>
              </a:lnSpc>
              <a:spcBef>
                <a:spcPts val="0"/>
              </a:spcBef>
              <a:spcAft>
                <a:spcPts val="1800"/>
              </a:spcAft>
            </a:pPr>
            <a:r>
              <a:rPr lang="en-US" sz="1400">
                <a:latin typeface="Segoe UI Semibold"/>
                <a:cs typeface="Segoe UI Semibold"/>
              </a:rPr>
              <a:t>Branded Meetings</a:t>
            </a:r>
          </a:p>
          <a:p>
            <a:pPr algn="l">
              <a:lnSpc>
                <a:spcPct val="108000"/>
              </a:lnSpc>
              <a:spcBef>
                <a:spcPts val="0"/>
              </a:spcBef>
              <a:spcAft>
                <a:spcPts val="600"/>
              </a:spcAft>
            </a:pPr>
            <a:r>
              <a:rPr lang="en-US" sz="1200">
                <a:solidFill>
                  <a:srgbClr val="5A5FC7"/>
                </a:solidFill>
                <a:latin typeface="Segoe UI Semibold"/>
                <a:cs typeface="Segoe UI Semibold"/>
              </a:rPr>
              <a:t>Overview and Benefits</a:t>
            </a:r>
          </a:p>
          <a:p>
            <a:pPr algn="l">
              <a:lnSpc>
                <a:spcPct val="108000"/>
              </a:lnSpc>
              <a:spcBef>
                <a:spcPts val="0"/>
              </a:spcBef>
              <a:spcAft>
                <a:spcPts val="400"/>
              </a:spcAft>
            </a:pPr>
            <a:r>
              <a:rPr lang="en-US" sz="1200">
                <a:latin typeface="Segoe UI"/>
                <a:cs typeface="Segoe UI"/>
              </a:rPr>
              <a:t>Branded</a:t>
            </a:r>
            <a:r>
              <a:rPr lang="en-US" sz="1200" b="0" i="0">
                <a:effectLst/>
                <a:latin typeface="Segoe UI"/>
                <a:cs typeface="Segoe UI"/>
              </a:rPr>
              <a:t> Meetings </a:t>
            </a:r>
            <a:r>
              <a:rPr lang="en-US" sz="1200">
                <a:latin typeface="Segoe UI"/>
                <a:cs typeface="Segoe UI"/>
              </a:rPr>
              <a:t>allows</a:t>
            </a:r>
            <a:r>
              <a:rPr lang="en-US" sz="1200" b="0" i="0">
                <a:effectLst/>
                <a:latin typeface="Segoe UI"/>
                <a:cs typeface="Segoe UI"/>
              </a:rPr>
              <a:t> your organization to extend their branding to Teams meetings: personalize with your company's logo, brand imagery, and color </a:t>
            </a:r>
            <a:r>
              <a:rPr lang="en-US" sz="1200" i="0">
                <a:effectLst/>
                <a:latin typeface="Segoe UI"/>
                <a:cs typeface="Segoe UI"/>
              </a:rPr>
              <a:t>palette, s</a:t>
            </a:r>
            <a:r>
              <a:rPr lang="en-US" sz="1200">
                <a:latin typeface="Segoe UI"/>
                <a:ea typeface="Malgun Gothic"/>
                <a:cs typeface="Segoe UI"/>
              </a:rPr>
              <a:t>et branding organization wide, per group, or individually, and a</a:t>
            </a:r>
            <a:r>
              <a:rPr lang="en-US" sz="1200">
                <a:latin typeface="Segoe UI"/>
                <a:cs typeface="Segoe UI"/>
              </a:rPr>
              <a:t>pply to p</a:t>
            </a:r>
            <a:r>
              <a:rPr lang="en-US" sz="1200" b="0" i="0">
                <a:effectLst/>
                <a:latin typeface="Segoe UI"/>
                <a:cs typeface="Segoe UI"/>
              </a:rPr>
              <a:t>re-join, lobby </a:t>
            </a:r>
            <a:r>
              <a:rPr lang="en-US" sz="1200" b="0" i="1">
                <a:effectLst/>
                <a:latin typeface="Segoe UI"/>
                <a:cs typeface="Segoe UI"/>
              </a:rPr>
              <a:t>and</a:t>
            </a:r>
            <a:r>
              <a:rPr lang="en-US" sz="1200" b="0" i="0">
                <a:effectLst/>
                <a:latin typeface="Segoe UI"/>
                <a:cs typeface="Segoe UI"/>
              </a:rPr>
              <a:t> in-meeting experiences.</a:t>
            </a:r>
          </a:p>
          <a:p>
            <a:pPr marL="171450" indent="-171450" algn="l">
              <a:lnSpc>
                <a:spcPct val="108000"/>
              </a:lnSpc>
              <a:spcBef>
                <a:spcPts val="0"/>
              </a:spcBef>
              <a:spcAft>
                <a:spcPts val="400"/>
              </a:spcAft>
              <a:buFont typeface="Arial" panose="020B0604020202020204" pitchFamily="34" charset="0"/>
              <a:buChar char="•"/>
            </a:pPr>
            <a:r>
              <a:rPr lang="en-US" sz="1200">
                <a:latin typeface="Segoe UI"/>
                <a:cs typeface="Segoe UI"/>
              </a:rPr>
              <a:t>F</a:t>
            </a:r>
            <a:r>
              <a:rPr lang="en-US" sz="1200" b="0" i="0">
                <a:effectLst/>
                <a:latin typeface="Segoe UI"/>
                <a:cs typeface="Segoe UI"/>
              </a:rPr>
              <a:t>oster internal corporate culture building and increase overall brand awareness with a </a:t>
            </a:r>
            <a:r>
              <a:rPr lang="en-US" sz="1200">
                <a:latin typeface="Segoe UI"/>
                <a:cs typeface="Segoe UI"/>
              </a:rPr>
              <a:t>consistent "look and feel“</a:t>
            </a:r>
            <a:endParaRPr lang="en-US" sz="1200" b="0" i="0">
              <a:effectLst/>
              <a:latin typeface="Segoe UI"/>
              <a:cs typeface="Segoe UI"/>
            </a:endParaRPr>
          </a:p>
          <a:p>
            <a:pPr marL="171450" indent="-171450" algn="l">
              <a:lnSpc>
                <a:spcPct val="108000"/>
              </a:lnSpc>
              <a:spcBef>
                <a:spcPts val="0"/>
              </a:spcBef>
              <a:spcAft>
                <a:spcPts val="400"/>
              </a:spcAft>
              <a:buFont typeface="Arial" panose="020B0604020202020204" pitchFamily="34" charset="0"/>
              <a:buChar char="•"/>
            </a:pPr>
            <a:r>
              <a:rPr lang="en-US" sz="1200">
                <a:latin typeface="Segoe UI"/>
                <a:cs typeface="Segoe UI"/>
              </a:rPr>
              <a:t>Make a great first impression and provide a sense of professionalism and polish for all client and external meetings</a:t>
            </a:r>
          </a:p>
          <a:p>
            <a:pPr marL="171450" indent="-171450" algn="l">
              <a:lnSpc>
                <a:spcPct val="108000"/>
              </a:lnSpc>
              <a:spcBef>
                <a:spcPts val="0"/>
              </a:spcBef>
              <a:spcAft>
                <a:spcPts val="1800"/>
              </a:spcAft>
              <a:buFont typeface="Arial" panose="020B0604020202020204" pitchFamily="34" charset="0"/>
              <a:buChar char="•"/>
            </a:pPr>
            <a:r>
              <a:rPr lang="en-US" sz="1200">
                <a:latin typeface="SegoeUI"/>
                <a:cs typeface="Segoe UI"/>
              </a:rPr>
              <a:t>S</a:t>
            </a:r>
            <a:r>
              <a:rPr lang="en-US" sz="1200" b="0" i="0">
                <a:effectLst/>
                <a:latin typeface="SegoeUI"/>
                <a:cs typeface="Segoe UI"/>
              </a:rPr>
              <a:t>upport marketing moments, product launches, company-events, culture, and holidays</a:t>
            </a:r>
            <a:endParaRPr lang="en-US" sz="1200" b="0" i="0">
              <a:effectLst/>
              <a:cs typeface="Segoe UI"/>
            </a:endParaRPr>
          </a:p>
          <a:p>
            <a:pPr algn="l">
              <a:lnSpc>
                <a:spcPct val="108000"/>
              </a:lnSpc>
              <a:spcBef>
                <a:spcPts val="0"/>
              </a:spcBef>
              <a:spcAft>
                <a:spcPts val="600"/>
              </a:spcAft>
            </a:pPr>
            <a:r>
              <a:rPr lang="en-US" sz="1200">
                <a:solidFill>
                  <a:srgbClr val="5A5FC7"/>
                </a:solidFill>
                <a:latin typeface="Segoe UI Semibold"/>
                <a:cs typeface="Segoe UI Semibold"/>
              </a:rPr>
              <a:t>Feature Visibility</a:t>
            </a:r>
          </a:p>
          <a:p>
            <a:pPr algn="l">
              <a:lnSpc>
                <a:spcPct val="108000"/>
              </a:lnSpc>
              <a:spcBef>
                <a:spcPts val="0"/>
              </a:spcBef>
              <a:spcAft>
                <a:spcPts val="1800"/>
              </a:spcAft>
            </a:pPr>
            <a:r>
              <a:rPr lang="en-US" sz="1200">
                <a:latin typeface="Segoe UI"/>
                <a:cs typeface="Segoe UI"/>
              </a:rPr>
              <a:t>Branded meetings are visible to all meeting attendees running supported Teams clients.</a:t>
            </a:r>
          </a:p>
          <a:p>
            <a:pPr algn="l">
              <a:lnSpc>
                <a:spcPct val="108000"/>
              </a:lnSpc>
              <a:spcBef>
                <a:spcPts val="0"/>
              </a:spcBef>
              <a:spcAft>
                <a:spcPts val="600"/>
              </a:spcAft>
            </a:pPr>
            <a:r>
              <a:rPr lang="en-US" sz="1200">
                <a:solidFill>
                  <a:srgbClr val="5A5FC7"/>
                </a:solidFill>
                <a:latin typeface="Segoe UI Semibold"/>
                <a:cs typeface="Segoe UI Semibold"/>
              </a:rPr>
              <a:t>Use Cases</a:t>
            </a:r>
          </a:p>
          <a:p>
            <a:pPr algn="l">
              <a:lnSpc>
                <a:spcPct val="108000"/>
              </a:lnSpc>
              <a:spcBef>
                <a:spcPts val="0"/>
              </a:spcBef>
              <a:spcAft>
                <a:spcPts val="600"/>
              </a:spcAft>
            </a:pPr>
            <a:r>
              <a:rPr lang="en-US" sz="1200">
                <a:latin typeface="Segoe UI"/>
                <a:cs typeface="Segoe UI"/>
              </a:rPr>
              <a:t>Below</a:t>
            </a:r>
            <a:r>
              <a:rPr lang="en-US" sz="1200" b="0">
                <a:effectLst/>
                <a:latin typeface="Segoe UI"/>
                <a:cs typeface="Segoe UI"/>
              </a:rPr>
              <a:t> are the primary use cases:</a:t>
            </a:r>
            <a:endParaRPr lang="en-US" sz="1200" b="0" i="0">
              <a:solidFill>
                <a:srgbClr val="333333"/>
              </a:solidFill>
              <a:effectLst/>
            </a:endParaRPr>
          </a:p>
        </p:txBody>
      </p:sp>
      <p:graphicFrame>
        <p:nvGraphicFramePr>
          <p:cNvPr id="7" name="Table 6">
            <a:extLst>
              <a:ext uri="{FF2B5EF4-FFF2-40B4-BE49-F238E27FC236}">
                <a16:creationId xmlns:a16="http://schemas.microsoft.com/office/drawing/2014/main" id="{FB4BB3D1-1DDA-A15E-252F-396A9DCCBD51}"/>
              </a:ext>
            </a:extLst>
          </p:cNvPr>
          <p:cNvGraphicFramePr>
            <a:graphicFrameLocks noGrp="1"/>
          </p:cNvGraphicFramePr>
          <p:nvPr/>
        </p:nvGraphicFramePr>
        <p:xfrm>
          <a:off x="845820" y="5302477"/>
          <a:ext cx="6080760" cy="2331720"/>
        </p:xfrm>
        <a:graphic>
          <a:graphicData uri="http://schemas.openxmlformats.org/drawingml/2006/table">
            <a:tbl>
              <a:tblPr firstRow="1" bandRow="1">
                <a:tableStyleId>{5C22544A-7EE6-4342-B048-85BDC9FD1C3A}</a:tableStyleId>
              </a:tblPr>
              <a:tblGrid>
                <a:gridCol w="1233555">
                  <a:extLst>
                    <a:ext uri="{9D8B030D-6E8A-4147-A177-3AD203B41FA5}">
                      <a16:colId xmlns:a16="http://schemas.microsoft.com/office/drawing/2014/main" val="4001914310"/>
                    </a:ext>
                  </a:extLst>
                </a:gridCol>
                <a:gridCol w="4847205">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731520">
                <a:tc>
                  <a:txBody>
                    <a:bodyPr/>
                    <a:lstStyle/>
                    <a:p>
                      <a:r>
                        <a:rPr lang="en-US" sz="1200">
                          <a:solidFill>
                            <a:schemeClr val="tx1"/>
                          </a:solidFill>
                          <a:effectLst/>
                          <a:latin typeface="Segoe UI Semibold" panose="020B0702040204020203" pitchFamily="34" charset="0"/>
                          <a:cs typeface="Segoe UI Semibold" panose="020B0702040204020203" pitchFamily="34" charset="0"/>
                        </a:rPr>
                        <a:t>Healthcare, Financial Services, Retail</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Make a great first impression with your organization's branding prominently displayed in the meeting, providing a sense of professionalism for all client and external meetings.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7477362"/>
                  </a:ext>
                </a:extLst>
              </a:tr>
              <a:tr h="548640">
                <a:tc>
                  <a:txBody>
                    <a:bodyPr/>
                    <a:lstStyle/>
                    <a:p>
                      <a:r>
                        <a:rPr lang="en-US" sz="1200">
                          <a:solidFill>
                            <a:schemeClr val="tx1"/>
                          </a:solidFill>
                          <a:effectLst/>
                          <a:latin typeface="Segoe UI Semibold" panose="020B0702040204020203" pitchFamily="34" charset="0"/>
                          <a:cs typeface="Segoe UI Semibold" panose="020B0702040204020203" pitchFamily="34" charset="0"/>
                        </a:rPr>
                        <a:t>Enterprise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Champion brand pride and foster corporate culture with a consistent "look and feel" for your internal and external meetings. </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7870632"/>
                  </a:ext>
                </a:extLst>
              </a:tr>
              <a:tr h="731520">
                <a:tc>
                  <a:txBody>
                    <a:bodyPr/>
                    <a:lstStyle/>
                    <a:p>
                      <a:r>
                        <a:rPr lang="en-US" sz="1200">
                          <a:solidFill>
                            <a:schemeClr val="tx1"/>
                          </a:solidFill>
                          <a:effectLst/>
                          <a:latin typeface="Segoe UI Semibold" panose="020B0702040204020203" pitchFamily="34" charset="0"/>
                          <a:cs typeface="Segoe UI Semibold" panose="020B0702040204020203" pitchFamily="34" charset="0"/>
                        </a:rPr>
                        <a:t>Banking</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Create trust with external customers when discussing financial information by having your organization’s branding in the pre-join meeting lobby.</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0952381"/>
                  </a:ext>
                </a:extLst>
              </a:tr>
            </a:tbl>
          </a:graphicData>
        </a:graphic>
      </p:graphicFrame>
      <p:sp>
        <p:nvSpPr>
          <p:cNvPr id="4" name="Action Button: Go Home 3">
            <a:hlinkClick r:id="rId2" action="ppaction://hlinksldjump" highlightClick="1"/>
            <a:extLst>
              <a:ext uri="{FF2B5EF4-FFF2-40B4-BE49-F238E27FC236}">
                <a16:creationId xmlns:a16="http://schemas.microsoft.com/office/drawing/2014/main" id="{BAC82BC8-8D0B-5FAE-8E19-6B433A6AD1EF}"/>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331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616403" y="37714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PERSONALIZED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488509"/>
            <a:ext cx="6263640" cy="7162620"/>
          </a:xfrm>
        </p:spPr>
        <p:txBody>
          <a:bodyPr vert="horz" lIns="91440" tIns="45720" rIns="91440" bIns="45720" rtlCol="0" anchor="t">
            <a:noAutofit/>
          </a:bodyPr>
          <a:lstStyle/>
          <a:p>
            <a:pPr marR="0" lvl="0" algn="l">
              <a:lnSpc>
                <a:spcPct val="108000"/>
              </a:lnSpc>
              <a:spcBef>
                <a:spcPts val="0"/>
              </a:spcBef>
              <a:spcAft>
                <a:spcPts val="600"/>
              </a:spcAft>
            </a:pPr>
            <a:r>
              <a:rPr lang="en-US" sz="1200">
                <a:solidFill>
                  <a:srgbClr val="5A5FC7"/>
                </a:solidFill>
                <a:latin typeface="Segoe UI Semibold"/>
                <a:cs typeface="Segoe UI Semibold"/>
              </a:rPr>
              <a:t>Prerequisites</a:t>
            </a:r>
          </a:p>
          <a:p>
            <a:pPr algn="l">
              <a:lnSpc>
                <a:spcPct val="108000"/>
              </a:lnSpc>
              <a:spcBef>
                <a:spcPts val="0"/>
              </a:spcBef>
              <a:spcAft>
                <a:spcPts val="1800"/>
              </a:spcAft>
            </a:pPr>
            <a:r>
              <a:rPr lang="en-US" sz="1200">
                <a:latin typeface="Segoe UI"/>
                <a:cs typeface="Segoe UI"/>
              </a:rPr>
              <a:t>Meeting</a:t>
            </a:r>
            <a:r>
              <a:rPr lang="en-US" sz="1200" b="0" i="0">
                <a:effectLst/>
                <a:latin typeface="Segoe UI"/>
                <a:cs typeface="Segoe UI"/>
              </a:rPr>
              <a:t> </a:t>
            </a:r>
            <a:r>
              <a:rPr lang="en-US" sz="1200">
                <a:latin typeface="Segoe UI"/>
                <a:cs typeface="Segoe UI"/>
              </a:rPr>
              <a:t>organizers applying branding within</a:t>
            </a:r>
            <a:r>
              <a:rPr lang="en-US" sz="1200" b="0" i="0">
                <a:effectLst/>
                <a:latin typeface="Segoe UI"/>
                <a:cs typeface="Segoe UI"/>
              </a:rPr>
              <a:t> your organization </a:t>
            </a:r>
            <a:r>
              <a:rPr lang="en-US" sz="1200" i="0">
                <a:effectLst/>
                <a:latin typeface="Segoe UI"/>
                <a:cs typeface="Segoe UI"/>
              </a:rPr>
              <a:t>mus</a:t>
            </a:r>
            <a:r>
              <a:rPr lang="en-US" sz="1200">
                <a:latin typeface="Segoe UI"/>
                <a:cs typeface="Segoe UI"/>
              </a:rPr>
              <a:t>t </a:t>
            </a:r>
            <a:r>
              <a:rPr lang="en-US" sz="1200" i="0">
                <a:effectLst/>
                <a:latin typeface="Segoe UI"/>
                <a:cs typeface="Segoe UI"/>
              </a:rPr>
              <a:t>have a Teams Premium License</a:t>
            </a:r>
            <a:r>
              <a:rPr lang="en-US" sz="1200">
                <a:latin typeface="Segoe UI"/>
                <a:cs typeface="Segoe UI"/>
              </a:rPr>
              <a:t>. </a:t>
            </a:r>
            <a:endParaRPr lang="en-US" sz="1200" i="1">
              <a:latin typeface="Segoe UI"/>
              <a:cs typeface="Segoe UI"/>
            </a:endParaRPr>
          </a:p>
          <a:p>
            <a:pPr marR="0" lvl="0" algn="l">
              <a:lnSpc>
                <a:spcPct val="108000"/>
              </a:lnSpc>
              <a:spcBef>
                <a:spcPts val="0"/>
              </a:spcBef>
              <a:spcAft>
                <a:spcPts val="600"/>
              </a:spcAft>
            </a:pPr>
            <a:r>
              <a:rPr lang="en-US" sz="1200">
                <a:solidFill>
                  <a:srgbClr val="5A5FC7"/>
                </a:solidFill>
                <a:latin typeface="Segoe UI Semibold"/>
                <a:cs typeface="Segoe UI Semibold"/>
              </a:rPr>
              <a:t>Dependencies and Limitations</a:t>
            </a:r>
          </a:p>
          <a:p>
            <a:pPr algn="l">
              <a:lnSpc>
                <a:spcPct val="108000"/>
              </a:lnSpc>
              <a:spcBef>
                <a:spcPts val="0"/>
              </a:spcBef>
              <a:spcAft>
                <a:spcPts val="400"/>
              </a:spcAft>
              <a:buSzPts val="1000"/>
              <a:tabLst>
                <a:tab pos="457200" algn="l"/>
              </a:tabLst>
            </a:pPr>
            <a:r>
              <a:rPr lang="en-US" sz="1200">
                <a:latin typeface="Segoe UI Semibold"/>
                <a:ea typeface="Malgun Gothic"/>
                <a:cs typeface="Segoe UI Semibold"/>
              </a:rPr>
              <a:t>Settings available include:</a:t>
            </a:r>
          </a:p>
          <a:p>
            <a:pPr marL="171450" lvl="1" indent="-171450" algn="l">
              <a:lnSpc>
                <a:spcPct val="108000"/>
              </a:lnSpc>
              <a:spcBef>
                <a:spcPts val="0"/>
              </a:spcBef>
              <a:spcAft>
                <a:spcPts val="400"/>
              </a:spcAft>
              <a:buSzPct val="100000"/>
              <a:buFont typeface="Arial" panose="020B0604020202020204" pitchFamily="34" charset="0"/>
              <a:buChar char="•"/>
              <a:tabLst>
                <a:tab pos="457200" algn="l"/>
              </a:tabLst>
            </a:pPr>
            <a:r>
              <a:rPr lang="en-US" sz="1200">
                <a:latin typeface="Segoe UI"/>
                <a:cs typeface="Segoe UI"/>
              </a:rPr>
              <a:t>Enforcing a theme, or enabling users to control whether a theme is applied through meeting options</a:t>
            </a:r>
          </a:p>
          <a:p>
            <a:pPr marL="171450" lvl="1" indent="-171450" algn="l">
              <a:lnSpc>
                <a:spcPct val="108000"/>
              </a:lnSpc>
              <a:spcBef>
                <a:spcPts val="0"/>
              </a:spcBef>
              <a:spcAft>
                <a:spcPts val="400"/>
              </a:spcAft>
              <a:buSzPct val="100000"/>
              <a:buFont typeface="Arial" panose="020B0604020202020204" pitchFamily="34" charset="0"/>
              <a:buChar char="•"/>
              <a:tabLst>
                <a:tab pos="457200" algn="l"/>
              </a:tabLst>
            </a:pPr>
            <a:r>
              <a:rPr lang="en-US" sz="1200">
                <a:latin typeface="Segoe UI"/>
                <a:cs typeface="Segoe UI"/>
              </a:rPr>
              <a:t>Defining a theme containing visual components can include:</a:t>
            </a:r>
          </a:p>
          <a:p>
            <a:pPr marL="365760" lvl="2" indent="-182880" algn="l">
              <a:lnSpc>
                <a:spcPct val="108000"/>
              </a:lnSpc>
              <a:spcBef>
                <a:spcPts val="0"/>
              </a:spcBef>
              <a:spcAft>
                <a:spcPts val="400"/>
              </a:spcAft>
              <a:buSzPct val="100000"/>
              <a:buFont typeface="Courier New" panose="02070309020205020404" pitchFamily="49" charset="0"/>
              <a:buChar char="o"/>
              <a:tabLst>
                <a:tab pos="457200" algn="l"/>
              </a:tabLst>
            </a:pPr>
            <a:r>
              <a:rPr lang="en-US" sz="1200">
                <a:latin typeface="Segoe UI"/>
                <a:ea typeface="Malgun Gothic"/>
                <a:cs typeface="Segoe UI"/>
              </a:rPr>
              <a:t>Organization logo</a:t>
            </a:r>
          </a:p>
          <a:p>
            <a:pPr marL="365760" lvl="2" indent="-182880" algn="l">
              <a:lnSpc>
                <a:spcPct val="108000"/>
              </a:lnSpc>
              <a:spcBef>
                <a:spcPts val="0"/>
              </a:spcBef>
              <a:spcAft>
                <a:spcPts val="400"/>
              </a:spcAft>
              <a:buSzPct val="100000"/>
              <a:buFont typeface="Courier New" panose="02070309020205020404" pitchFamily="49" charset="0"/>
              <a:buChar char="o"/>
              <a:tabLst>
                <a:tab pos="457200" algn="l"/>
              </a:tabLst>
            </a:pPr>
            <a:r>
              <a:rPr lang="en-US" sz="1200">
                <a:latin typeface="Segoe UI"/>
                <a:ea typeface="Malgun Gothic"/>
                <a:cs typeface="Segoe UI"/>
              </a:rPr>
              <a:t>Organization image</a:t>
            </a:r>
          </a:p>
          <a:p>
            <a:pPr marL="365760" lvl="2" indent="-182880" algn="l">
              <a:lnSpc>
                <a:spcPct val="108000"/>
              </a:lnSpc>
              <a:spcBef>
                <a:spcPts val="0"/>
              </a:spcBef>
              <a:spcAft>
                <a:spcPts val="600"/>
              </a:spcAft>
              <a:buSzPct val="100000"/>
              <a:buFont typeface="Courier New" panose="02070309020205020404" pitchFamily="49" charset="0"/>
              <a:buChar char="o"/>
              <a:tabLst>
                <a:tab pos="457200" algn="l"/>
              </a:tabLst>
            </a:pPr>
            <a:r>
              <a:rPr lang="en-US" sz="1200">
                <a:latin typeface="Segoe UI"/>
                <a:ea typeface="Malgun Gothic"/>
                <a:cs typeface="Segoe UI"/>
              </a:rPr>
              <a:t>Custom color</a:t>
            </a:r>
          </a:p>
          <a:p>
            <a:pPr algn="l">
              <a:lnSpc>
                <a:spcPct val="108000"/>
              </a:lnSpc>
              <a:spcBef>
                <a:spcPts val="0"/>
              </a:spcBef>
              <a:spcAft>
                <a:spcPts val="400"/>
              </a:spcAft>
            </a:pPr>
            <a:r>
              <a:rPr lang="en-US" sz="1200">
                <a:latin typeface="Segoe UI Semibold"/>
                <a:cs typeface="Segoe UI Semibold"/>
              </a:rPr>
              <a:t>Supported platforms: </a:t>
            </a:r>
            <a:endParaRPr lang="en-US" sz="1200">
              <a:latin typeface="Segoe UI Semibold" panose="020B0702040204020203" pitchFamily="34" charset="0"/>
              <a:cs typeface="Segoe UI Semibold" panose="020B0702040204020203" pitchFamily="34" charset="0"/>
            </a:endParaRPr>
          </a:p>
          <a:p>
            <a:pPr marL="171450" marR="0" lvl="0" indent="-171450" algn="l">
              <a:lnSpc>
                <a:spcPct val="108000"/>
              </a:lnSpc>
              <a:spcBef>
                <a:spcPts val="0"/>
              </a:spcBef>
              <a:spcAft>
                <a:spcPts val="400"/>
              </a:spcAft>
              <a:buFont typeface="Arial" panose="020B0604020202020204" pitchFamily="34" charset="0"/>
              <a:buChar char="•"/>
            </a:pPr>
            <a:r>
              <a:rPr lang="en-US" sz="1200">
                <a:latin typeface="Segoe UI"/>
                <a:cs typeface="Segoe UI"/>
              </a:rPr>
              <a:t>Desktop (Windows and Mac)</a:t>
            </a:r>
          </a:p>
          <a:p>
            <a:pPr marL="171450" indent="-171450" algn="l">
              <a:lnSpc>
                <a:spcPct val="108000"/>
              </a:lnSpc>
              <a:spcBef>
                <a:spcPts val="0"/>
              </a:spcBef>
              <a:spcAft>
                <a:spcPts val="400"/>
              </a:spcAft>
              <a:buFont typeface="Arial" panose="020B0604020202020204" pitchFamily="34" charset="0"/>
              <a:buChar char="•"/>
            </a:pPr>
            <a:r>
              <a:rPr lang="en-US" sz="1200">
                <a:latin typeface="Segoe UI"/>
                <a:cs typeface="Segoe UI"/>
              </a:rPr>
              <a:t>Mobile (Android 11+ and iOS only)</a:t>
            </a:r>
          </a:p>
          <a:p>
            <a:pPr marL="171450" indent="-171450" algn="l">
              <a:lnSpc>
                <a:spcPct val="108000"/>
              </a:lnSpc>
              <a:spcBef>
                <a:spcPts val="0"/>
              </a:spcBef>
              <a:spcAft>
                <a:spcPts val="600"/>
              </a:spcAft>
              <a:buFont typeface="Arial" panose="020B0604020202020204" pitchFamily="34" charset="0"/>
              <a:buChar char="•"/>
            </a:pPr>
            <a:r>
              <a:rPr lang="en-US" sz="1200">
                <a:latin typeface="Segoe UI"/>
                <a:cs typeface="Segoe UI"/>
              </a:rPr>
              <a:t>Teams Web Client</a:t>
            </a:r>
          </a:p>
          <a:p>
            <a:pPr marR="0" lvl="0" algn="l">
              <a:lnSpc>
                <a:spcPct val="108000"/>
              </a:lnSpc>
              <a:spcBef>
                <a:spcPts val="0"/>
              </a:spcBef>
              <a:spcAft>
                <a:spcPts val="400"/>
              </a:spcAft>
            </a:pPr>
            <a:r>
              <a:rPr lang="en-US" sz="1200">
                <a:latin typeface="Segoe UI Semibold"/>
                <a:cs typeface="Segoe UI Semibold"/>
              </a:rPr>
              <a:t>Unsupported platforms:</a:t>
            </a:r>
          </a:p>
          <a:p>
            <a:pPr marL="171450" marR="0" lvl="0" indent="-171450" algn="l">
              <a:lnSpc>
                <a:spcPct val="108000"/>
              </a:lnSpc>
              <a:spcBef>
                <a:spcPts val="0"/>
              </a:spcBef>
              <a:spcAft>
                <a:spcPts val="600"/>
              </a:spcAft>
              <a:buFont typeface="Arial" panose="020B0604020202020204" pitchFamily="34" charset="0"/>
              <a:buChar char="•"/>
            </a:pPr>
            <a:r>
              <a:rPr lang="en-US" sz="1200">
                <a:latin typeface="Segoe UI"/>
                <a:cs typeface="Segoe UI"/>
              </a:rPr>
              <a:t>Teams Rooms</a:t>
            </a:r>
          </a:p>
          <a:p>
            <a:pPr algn="l" fontAlgn="auto">
              <a:lnSpc>
                <a:spcPct val="108000"/>
              </a:lnSpc>
              <a:spcBef>
                <a:spcPts val="0"/>
              </a:spcBef>
              <a:spcAft>
                <a:spcPts val="600"/>
              </a:spcAft>
              <a:buClrTx/>
              <a:buSzPct val="90000"/>
              <a:tabLst/>
              <a:defRPr/>
            </a:pPr>
            <a:r>
              <a:rPr lang="en-US" sz="1200">
                <a:latin typeface="Segoe UI Semibold"/>
                <a:cs typeface="Segoe UI Semibold"/>
              </a:rPr>
              <a:t>Branding will show during the following times:</a:t>
            </a:r>
            <a:endParaRPr lang="en-US" sz="1200" b="0" i="0">
              <a:solidFill>
                <a:srgbClr val="333333"/>
              </a:solidFill>
              <a:effectLst/>
            </a:endParaRPr>
          </a:p>
        </p:txBody>
      </p:sp>
      <p:graphicFrame>
        <p:nvGraphicFramePr>
          <p:cNvPr id="5" name="Table 4">
            <a:extLst>
              <a:ext uri="{FF2B5EF4-FFF2-40B4-BE49-F238E27FC236}">
                <a16:creationId xmlns:a16="http://schemas.microsoft.com/office/drawing/2014/main" id="{AC5077E1-CD3D-127C-89C4-EE6BB40F57C7}"/>
              </a:ext>
            </a:extLst>
          </p:cNvPr>
          <p:cNvGraphicFramePr>
            <a:graphicFrameLocks noGrp="1"/>
          </p:cNvGraphicFramePr>
          <p:nvPr>
            <p:extLst>
              <p:ext uri="{D42A27DB-BD31-4B8C-83A1-F6EECF244321}">
                <p14:modId xmlns:p14="http://schemas.microsoft.com/office/powerpoint/2010/main" val="1318575279"/>
              </p:ext>
            </p:extLst>
          </p:nvPr>
        </p:nvGraphicFramePr>
        <p:xfrm>
          <a:off x="892356" y="6323832"/>
          <a:ext cx="5987687" cy="1280160"/>
        </p:xfrm>
        <a:graphic>
          <a:graphicData uri="http://schemas.openxmlformats.org/drawingml/2006/table">
            <a:tbl>
              <a:tblPr firstRow="1" bandRow="1">
                <a:tableStyleId>{5C22544A-7EE6-4342-B048-85BDC9FD1C3A}</a:tableStyleId>
              </a:tblPr>
              <a:tblGrid>
                <a:gridCol w="1065856">
                  <a:extLst>
                    <a:ext uri="{9D8B030D-6E8A-4147-A177-3AD203B41FA5}">
                      <a16:colId xmlns:a16="http://schemas.microsoft.com/office/drawing/2014/main" val="1802915354"/>
                    </a:ext>
                  </a:extLst>
                </a:gridCol>
                <a:gridCol w="1541431">
                  <a:extLst>
                    <a:ext uri="{9D8B030D-6E8A-4147-A177-3AD203B41FA5}">
                      <a16:colId xmlns:a16="http://schemas.microsoft.com/office/drawing/2014/main" val="251407790"/>
                    </a:ext>
                  </a:extLst>
                </a:gridCol>
                <a:gridCol w="1828209">
                  <a:extLst>
                    <a:ext uri="{9D8B030D-6E8A-4147-A177-3AD203B41FA5}">
                      <a16:colId xmlns:a16="http://schemas.microsoft.com/office/drawing/2014/main" val="1166547742"/>
                    </a:ext>
                  </a:extLst>
                </a:gridCol>
                <a:gridCol w="1552191">
                  <a:extLst>
                    <a:ext uri="{9D8B030D-6E8A-4147-A177-3AD203B41FA5}">
                      <a16:colId xmlns:a16="http://schemas.microsoft.com/office/drawing/2014/main" val="3801827968"/>
                    </a:ext>
                  </a:extLst>
                </a:gridCol>
              </a:tblGrid>
              <a:tr h="320040">
                <a:tc>
                  <a:txBody>
                    <a:bodyPr/>
                    <a:lstStyle/>
                    <a:p>
                      <a:pPr algn="ctr"/>
                      <a:endParaRPr lang="en-GB" sz="1200">
                        <a:latin typeface="Segoe UI Semibold" panose="020B0702040204020203" pitchFamily="34" charset="0"/>
                        <a:cs typeface="Segoe UI Semibold" panose="020B07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algn="ctr"/>
                      <a:r>
                        <a:rPr lang="en-GB" sz="1200">
                          <a:latin typeface="Segoe UI Semibold" panose="020B0702040204020203" pitchFamily="34" charset="0"/>
                          <a:cs typeface="Segoe UI Semibold" panose="020B0702040204020203" pitchFamily="34" charset="0"/>
                        </a:rPr>
                        <a:t>Join Launcher</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algn="ctr"/>
                      <a:r>
                        <a:rPr lang="en-GB" sz="1200">
                          <a:latin typeface="Segoe UI Semibold" panose="020B0702040204020203" pitchFamily="34" charset="0"/>
                          <a:cs typeface="Segoe UI Semibold" panose="020B0702040204020203" pitchFamily="34" charset="0"/>
                        </a:rPr>
                        <a:t>Meeting Pre-Join</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algn="ctr"/>
                      <a:r>
                        <a:rPr lang="en-GB" sz="1200">
                          <a:latin typeface="Segoe UI Semibold" panose="020B0702040204020203" pitchFamily="34" charset="0"/>
                          <a:cs typeface="Segoe UI Semibold" panose="020B0702040204020203" pitchFamily="34" charset="0"/>
                        </a:rPr>
                        <a:t>Meeting Lobby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107523877"/>
                  </a:ext>
                </a:extLst>
              </a:tr>
              <a:tr h="320040">
                <a:tc>
                  <a:txBody>
                    <a:bodyPr/>
                    <a:lstStyle/>
                    <a:p>
                      <a:pPr algn="l"/>
                      <a:r>
                        <a:rPr lang="en-GB" sz="1200" b="0">
                          <a:solidFill>
                            <a:schemeClr val="tx1"/>
                          </a:solidFill>
                          <a:latin typeface="Segoe UI Semibold" panose="020B0702040204020203" pitchFamily="34" charset="0"/>
                          <a:cs typeface="Segoe UI Semibold" panose="020B0702040204020203" pitchFamily="34" charset="0"/>
                        </a:rPr>
                        <a:t>Logo</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gn="ctr"/>
                      <a:r>
                        <a:rPr lang="en-GB" sz="1200">
                          <a:solidFill>
                            <a:schemeClr val="tx1"/>
                          </a:solidFill>
                          <a:latin typeface="Segoe UI" panose="020B0502040204020203" pitchFamily="34" charset="0"/>
                          <a:cs typeface="Segoe UI" panose="020B0502040204020203" pitchFamily="34" charset="0"/>
                        </a:rPr>
                        <a:t>No</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gn="ctr"/>
                      <a:r>
                        <a:rPr lang="en-GB" sz="1200">
                          <a:solidFill>
                            <a:schemeClr val="tx1"/>
                          </a:solidFill>
                          <a:latin typeface="Segoe UI" panose="020B0502040204020203" pitchFamily="34" charset="0"/>
                          <a:cs typeface="Segoe UI" panose="020B0502040204020203" pitchFamily="34" charset="0"/>
                        </a:rPr>
                        <a:t>Yes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gn="ctr"/>
                      <a:r>
                        <a:rPr lang="en-GB" sz="1200">
                          <a:solidFill>
                            <a:schemeClr val="tx1"/>
                          </a:solidFill>
                          <a:latin typeface="Segoe UI" panose="020B0502040204020203" pitchFamily="34" charset="0"/>
                          <a:cs typeface="Segoe UI" panose="020B0502040204020203" pitchFamily="34" charset="0"/>
                        </a:rPr>
                        <a:t>Yes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12647276"/>
                  </a:ext>
                </a:extLst>
              </a:tr>
              <a:tr h="320040">
                <a:tc>
                  <a:txBody>
                    <a:bodyPr/>
                    <a:lstStyle/>
                    <a:p>
                      <a:pPr algn="l"/>
                      <a:r>
                        <a:rPr lang="en-GB" sz="1200" b="0">
                          <a:solidFill>
                            <a:schemeClr val="tx1"/>
                          </a:solidFill>
                          <a:latin typeface="Segoe UI Semibold" panose="020B0702040204020203" pitchFamily="34" charset="0"/>
                          <a:cs typeface="Segoe UI Semibold" panose="020B0702040204020203" pitchFamily="34" charset="0"/>
                        </a:rPr>
                        <a:t>Image</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gn="ctr"/>
                      <a:r>
                        <a:rPr lang="en-GB" sz="1200">
                          <a:solidFill>
                            <a:schemeClr val="tx1"/>
                          </a:solidFill>
                          <a:latin typeface="Segoe UI" panose="020B0502040204020203" pitchFamily="34" charset="0"/>
                          <a:cs typeface="Segoe UI" panose="020B0502040204020203" pitchFamily="34" charset="0"/>
                        </a:rPr>
                        <a:t>No</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gn="ctr"/>
                      <a:r>
                        <a:rPr lang="en-GB" sz="1200">
                          <a:solidFill>
                            <a:schemeClr val="tx1"/>
                          </a:solidFill>
                          <a:latin typeface="Segoe UI" panose="020B0502040204020203" pitchFamily="34" charset="0"/>
                          <a:cs typeface="Segoe UI" panose="020B0502040204020203" pitchFamily="34" charset="0"/>
                        </a:rPr>
                        <a:t>Yes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gn="ctr"/>
                      <a:r>
                        <a:rPr lang="en-GB" sz="1200">
                          <a:solidFill>
                            <a:schemeClr val="tx1"/>
                          </a:solidFill>
                          <a:latin typeface="Segoe UI" panose="020B0502040204020203" pitchFamily="34" charset="0"/>
                          <a:cs typeface="Segoe UI" panose="020B0502040204020203" pitchFamily="34" charset="0"/>
                        </a:rPr>
                        <a:t>Yes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8427521"/>
                  </a:ext>
                </a:extLst>
              </a:tr>
              <a:tr h="320040">
                <a:tc>
                  <a:txBody>
                    <a:bodyPr/>
                    <a:lstStyle/>
                    <a:p>
                      <a:pPr algn="l"/>
                      <a:r>
                        <a:rPr lang="en-GB" sz="1200" b="0">
                          <a:solidFill>
                            <a:schemeClr val="tx1"/>
                          </a:solidFill>
                          <a:latin typeface="Segoe UI Semibold" panose="020B0702040204020203" pitchFamily="34" charset="0"/>
                          <a:cs typeface="Segoe UI Semibold" panose="020B0702040204020203" pitchFamily="34" charset="0"/>
                        </a:rPr>
                        <a:t>Color</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gn="ctr"/>
                      <a:r>
                        <a:rPr lang="en-GB" sz="1200">
                          <a:solidFill>
                            <a:schemeClr val="tx1"/>
                          </a:solidFill>
                          <a:latin typeface="Segoe UI" panose="020B0502040204020203" pitchFamily="34" charset="0"/>
                          <a:cs typeface="Segoe UI" panose="020B0502040204020203" pitchFamily="34" charset="0"/>
                        </a:rPr>
                        <a:t>Yes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gn="ctr"/>
                      <a:r>
                        <a:rPr lang="en-GB" sz="1200">
                          <a:solidFill>
                            <a:schemeClr val="tx1"/>
                          </a:solidFill>
                          <a:latin typeface="Segoe UI" panose="020B0502040204020203" pitchFamily="34" charset="0"/>
                          <a:cs typeface="Segoe UI" panose="020B0502040204020203" pitchFamily="34" charset="0"/>
                        </a:rPr>
                        <a:t>Yes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gn="ctr"/>
                      <a:r>
                        <a:rPr lang="en-GB" sz="1200">
                          <a:solidFill>
                            <a:schemeClr val="tx1"/>
                          </a:solidFill>
                          <a:latin typeface="Segoe UI" panose="020B0502040204020203" pitchFamily="34" charset="0"/>
                          <a:cs typeface="Segoe UI" panose="020B0502040204020203" pitchFamily="34" charset="0"/>
                        </a:rPr>
                        <a:t>Yes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10766898"/>
                  </a:ext>
                </a:extLst>
              </a:tr>
            </a:tbl>
          </a:graphicData>
        </a:graphic>
      </p:graphicFrame>
      <p:sp>
        <p:nvSpPr>
          <p:cNvPr id="4" name="Action Button: Go Home 3">
            <a:hlinkClick r:id="rId2" action="ppaction://hlinksldjump" highlightClick="1"/>
            <a:extLst>
              <a:ext uri="{FF2B5EF4-FFF2-40B4-BE49-F238E27FC236}">
                <a16:creationId xmlns:a16="http://schemas.microsoft.com/office/drawing/2014/main" id="{3255BEB5-70B7-86E4-08AB-26E246D07104}"/>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B8AED6-0D16-88D8-B5C4-226146D524EA}"/>
              </a:ext>
            </a:extLst>
          </p:cNvPr>
          <p:cNvSpPr txBox="1"/>
          <p:nvPr/>
        </p:nvSpPr>
        <p:spPr>
          <a:xfrm>
            <a:off x="616403" y="795971"/>
            <a:ext cx="3886200" cy="338298"/>
          </a:xfrm>
          <a:prstGeom prst="rect">
            <a:avLst/>
          </a:prstGeom>
          <a:noFill/>
        </p:spPr>
        <p:txBody>
          <a:bodyPr wrap="square">
            <a:spAutoFit/>
          </a:bodyPr>
          <a:lstStyle/>
          <a:p>
            <a:pPr algn="l">
              <a:lnSpc>
                <a:spcPct val="108000"/>
              </a:lnSpc>
              <a:spcBef>
                <a:spcPts val="0"/>
              </a:spcBef>
              <a:spcAft>
                <a:spcPts val="1800"/>
              </a:spcAft>
            </a:pPr>
            <a:r>
              <a:rPr lang="en-US" sz="1600">
                <a:latin typeface="Segoe UI Semibold"/>
                <a:cs typeface="Segoe UI Semibold"/>
              </a:rPr>
              <a:t>Branded Meetings</a:t>
            </a:r>
          </a:p>
        </p:txBody>
      </p:sp>
    </p:spTree>
    <p:extLst>
      <p:ext uri="{BB962C8B-B14F-4D97-AF65-F5344CB8AC3E}">
        <p14:creationId xmlns:p14="http://schemas.microsoft.com/office/powerpoint/2010/main" val="2093787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606936-98D3-B2DE-83DB-B0544739772D}"/>
              </a:ext>
            </a:extLst>
          </p:cNvPr>
          <p:cNvSpPr txBox="1">
            <a:spLocks noGrp="1"/>
          </p:cNvSpPr>
          <p:nvPr>
            <p:ph type="title" idx="4294967295"/>
          </p:nvPr>
        </p:nvSpPr>
        <p:spPr>
          <a:xfrm>
            <a:off x="660551" y="387097"/>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PERSONALIZED MEETINGS       </a:t>
            </a:r>
          </a:p>
        </p:txBody>
      </p:sp>
      <p:sp>
        <p:nvSpPr>
          <p:cNvPr id="2" name="Title 1">
            <a:extLst>
              <a:ext uri="{FF2B5EF4-FFF2-40B4-BE49-F238E27FC236}">
                <a16:creationId xmlns:a16="http://schemas.microsoft.com/office/drawing/2014/main" id="{4CE2537B-1251-EE42-7753-0AA0230B7880}"/>
              </a:ext>
            </a:extLst>
          </p:cNvPr>
          <p:cNvSpPr txBox="1">
            <a:spLocks/>
          </p:cNvSpPr>
          <p:nvPr/>
        </p:nvSpPr>
        <p:spPr>
          <a:xfrm>
            <a:off x="750111" y="2788255"/>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t>Using custom background in meetings for </a:t>
            </a:r>
            <a:r>
              <a:rPr lang="en-US" sz="1600" i="1" spc="-32"/>
              <a:t>Desktop</a:t>
            </a:r>
            <a:endParaRPr lang="en-US" sz="1600" i="1" spc="-32">
              <a:solidFill>
                <a:srgbClr val="000000"/>
              </a:solidFill>
              <a:latin typeface="Segoe UI Semibold"/>
            </a:endParaRPr>
          </a:p>
        </p:txBody>
      </p:sp>
      <p:sp>
        <p:nvSpPr>
          <p:cNvPr id="4" name="Text Placeholder 1">
            <a:extLst>
              <a:ext uri="{FF2B5EF4-FFF2-40B4-BE49-F238E27FC236}">
                <a16:creationId xmlns:a16="http://schemas.microsoft.com/office/drawing/2014/main" id="{6E6B50BA-090D-A0DF-23AE-7F7B54925D94}"/>
              </a:ext>
            </a:extLst>
          </p:cNvPr>
          <p:cNvSpPr txBox="1">
            <a:spLocks/>
          </p:cNvSpPr>
          <p:nvPr/>
        </p:nvSpPr>
        <p:spPr>
          <a:xfrm>
            <a:off x="750111" y="3265572"/>
            <a:ext cx="2485627" cy="470898"/>
          </a:xfrm>
          <a:prstGeom prst="rect">
            <a:avLst/>
          </a:prstGeom>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Bef>
                <a:spcPts val="0"/>
              </a:spcBef>
              <a:spcAft>
                <a:spcPts val="383"/>
              </a:spcAft>
              <a:buNone/>
            </a:pPr>
            <a:r>
              <a:rPr lang="en-US" sz="1200"/>
              <a:t>Org-defined backgrounds will appear on licensed user’s interface, ordered by time of upload.</a:t>
            </a:r>
          </a:p>
        </p:txBody>
      </p:sp>
      <p:sp>
        <p:nvSpPr>
          <p:cNvPr id="6" name="Rectangle 1">
            <a:extLst>
              <a:ext uri="{FF2B5EF4-FFF2-40B4-BE49-F238E27FC236}">
                <a16:creationId xmlns:a16="http://schemas.microsoft.com/office/drawing/2014/main" id="{F13BA7FD-0401-25E1-0C36-C5F6054B8BCC}"/>
              </a:ext>
            </a:extLst>
          </p:cNvPr>
          <p:cNvSpPr>
            <a:spLocks noChangeArrowheads="1"/>
          </p:cNvSpPr>
          <p:nvPr/>
        </p:nvSpPr>
        <p:spPr bwMode="auto">
          <a:xfrm>
            <a:off x="717703" y="4545053"/>
            <a:ext cx="2451544" cy="365228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582930" eaLnBrk="0" fontAlgn="base" hangingPunct="0">
              <a:spcAft>
                <a:spcPts val="383"/>
              </a:spcAft>
            </a:pPr>
            <a:r>
              <a:rPr lang="en-US" altLang="en-US" sz="1200">
                <a:solidFill>
                  <a:srgbClr val="6568B7"/>
                </a:solidFill>
                <a:latin typeface="+mj-lt"/>
                <a:cs typeface="Segoe UI" panose="020B0502040204020203" pitchFamily="34" charset="0"/>
              </a:rPr>
              <a:t>Desktop </a:t>
            </a:r>
          </a:p>
          <a:p>
            <a:pPr defTabSz="582930" eaLnBrk="0" fontAlgn="base" hangingPunct="0">
              <a:spcAft>
                <a:spcPts val="383"/>
              </a:spcAft>
            </a:pPr>
            <a:r>
              <a:rPr lang="en-US" altLang="en-US" sz="1200">
                <a:latin typeface="+mj-lt"/>
                <a:cs typeface="Segoe UI" panose="020B0502040204020203" pitchFamily="34" charset="0"/>
              </a:rPr>
              <a:t>Pre-join experience</a:t>
            </a:r>
          </a:p>
          <a:p>
            <a:pPr marL="174879" indent="-174879" defTabSz="582930" eaLnBrk="0" fontAlgn="base" hangingPunct="0">
              <a:spcAft>
                <a:spcPts val="383"/>
              </a:spcAft>
              <a:buFontTx/>
              <a:buAutoNum type="arabicPeriod"/>
            </a:pPr>
            <a:r>
              <a:rPr lang="en-US" altLang="en-US" sz="1200">
                <a:latin typeface="Segoe UI" panose="020B0502040204020203" pitchFamily="34" charset="0"/>
                <a:cs typeface="Segoe UI" panose="020B0502040204020203" pitchFamily="34" charset="0"/>
              </a:rPr>
              <a:t>Join a meeting in your calendar.</a:t>
            </a:r>
          </a:p>
          <a:p>
            <a:pPr marL="174879" indent="-174879" defTabSz="582930" eaLnBrk="0" fontAlgn="base" hangingPunct="0">
              <a:spcAft>
                <a:spcPts val="383"/>
              </a:spcAft>
              <a:buFontTx/>
              <a:buAutoNum type="arabicPeriod" startAt="2"/>
            </a:pPr>
            <a:r>
              <a:rPr lang="en-US" altLang="en-US" sz="1200">
                <a:latin typeface="Segoe UI" panose="020B0502040204020203" pitchFamily="34" charset="0"/>
                <a:cs typeface="Segoe UI" panose="020B0502040204020203" pitchFamily="34" charset="0"/>
              </a:rPr>
              <a:t>Enable camera.</a:t>
            </a:r>
          </a:p>
          <a:p>
            <a:pPr marL="174879" indent="-174879" defTabSz="582930" eaLnBrk="0" fontAlgn="base" hangingPunct="0">
              <a:spcAft>
                <a:spcPts val="383"/>
              </a:spcAft>
              <a:buFontTx/>
              <a:buAutoNum type="arabicPeriod" startAt="3"/>
            </a:pPr>
            <a:r>
              <a:rPr lang="en-US" altLang="en-US" sz="1200">
                <a:latin typeface="Segoe UI" panose="020B0502040204020203" pitchFamily="34" charset="0"/>
                <a:cs typeface="Segoe UI" panose="020B0502040204020203" pitchFamily="34" charset="0"/>
              </a:rPr>
              <a:t>Select </a:t>
            </a:r>
            <a:r>
              <a:rPr lang="en-US" altLang="en-US" sz="1200" b="1">
                <a:latin typeface="Segoe UI" panose="020B0502040204020203" pitchFamily="34" charset="0"/>
                <a:cs typeface="Segoe UI" panose="020B0502040204020203" pitchFamily="34" charset="0"/>
              </a:rPr>
              <a:t>Background filters</a:t>
            </a:r>
            <a:r>
              <a:rPr lang="en-US" altLang="en-US" sz="1200">
                <a:latin typeface="Segoe UI" panose="020B0502040204020203" pitchFamily="34" charset="0"/>
                <a:cs typeface="Segoe UI" panose="020B0502040204020203" pitchFamily="34" charset="0"/>
              </a:rPr>
              <a:t>.</a:t>
            </a:r>
          </a:p>
          <a:p>
            <a:pPr marL="174879" indent="-174879" defTabSz="582930" eaLnBrk="0" fontAlgn="base" hangingPunct="0">
              <a:spcAft>
                <a:spcPts val="383"/>
              </a:spcAft>
              <a:buFontTx/>
              <a:buAutoNum type="arabicPeriod" startAt="4"/>
            </a:pPr>
            <a:r>
              <a:rPr lang="en-US" altLang="en-US" sz="1200">
                <a:latin typeface="Segoe UI" panose="020B0502040204020203" pitchFamily="34" charset="0"/>
                <a:cs typeface="Segoe UI" panose="020B0502040204020203" pitchFamily="34" charset="0"/>
              </a:rPr>
              <a:t>Choose one of the org-defined backgrounds.</a:t>
            </a:r>
          </a:p>
          <a:p>
            <a:pPr marL="174879" indent="-174879" defTabSz="582930" eaLnBrk="0" fontAlgn="base" hangingPunct="0">
              <a:buFontTx/>
              <a:buAutoNum type="arabicPeriod" startAt="5"/>
            </a:pPr>
            <a:r>
              <a:rPr lang="en-US" altLang="en-US" sz="1200">
                <a:latin typeface="Segoe UI" panose="020B0502040204020203" pitchFamily="34" charset="0"/>
                <a:cs typeface="Segoe UI" panose="020B0502040204020203" pitchFamily="34" charset="0"/>
              </a:rPr>
              <a:t>Close and click </a:t>
            </a:r>
            <a:r>
              <a:rPr lang="en-US" altLang="en-US" sz="1200" b="1">
                <a:latin typeface="Segoe UI" panose="020B0502040204020203" pitchFamily="34" charset="0"/>
                <a:cs typeface="Segoe UI" panose="020B0502040204020203" pitchFamily="34" charset="0"/>
              </a:rPr>
              <a:t>Join Now </a:t>
            </a:r>
            <a:r>
              <a:rPr lang="en-US" altLang="en-US" sz="1200">
                <a:latin typeface="Segoe UI" panose="020B0502040204020203" pitchFamily="34" charset="0"/>
                <a:cs typeface="Segoe UI" panose="020B0502040204020203" pitchFamily="34" charset="0"/>
              </a:rPr>
              <a:t>to enter the meeting.</a:t>
            </a:r>
          </a:p>
          <a:p>
            <a:pPr defTabSz="582930" eaLnBrk="0" fontAlgn="base" hangingPunct="0"/>
            <a:endParaRPr lang="en-US" altLang="en-US" sz="1200">
              <a:latin typeface="Segoe UI" panose="020B0502040204020203" pitchFamily="34" charset="0"/>
              <a:cs typeface="Segoe UI" panose="020B0502040204020203" pitchFamily="34" charset="0"/>
            </a:endParaRPr>
          </a:p>
          <a:p>
            <a:pPr defTabSz="582930" eaLnBrk="0" fontAlgn="base" hangingPunct="0">
              <a:spcAft>
                <a:spcPts val="383"/>
              </a:spcAft>
            </a:pPr>
            <a:r>
              <a:rPr lang="en-US" altLang="en-US" sz="1200">
                <a:latin typeface="+mj-lt"/>
                <a:cs typeface="Segoe UI" panose="020B0502040204020203" pitchFamily="34" charset="0"/>
              </a:rPr>
              <a:t>In-Meeting Experience</a:t>
            </a:r>
          </a:p>
          <a:p>
            <a:pPr marL="174879" indent="-174879">
              <a:spcAft>
                <a:spcPts val="383"/>
              </a:spcAft>
              <a:buFont typeface="+mj-lt"/>
              <a:buAutoNum type="arabicPeriod"/>
            </a:pPr>
            <a:r>
              <a:rPr lang="en-US" sz="1200">
                <a:latin typeface="Segoe UI" panose="020B0502040204020203" pitchFamily="34" charset="0"/>
              </a:rPr>
              <a:t>Go to </a:t>
            </a:r>
            <a:r>
              <a:rPr lang="en-US" sz="1200" b="1">
                <a:latin typeface="Segoe UI" panose="020B0502040204020203" pitchFamily="34" charset="0"/>
              </a:rPr>
              <a:t>More </a:t>
            </a:r>
            <a:r>
              <a:rPr lang="en-US" sz="1200">
                <a:latin typeface="Segoe UI" panose="020B0502040204020203" pitchFamily="34" charset="0"/>
              </a:rPr>
              <a:t>on the top meeting toolbar.</a:t>
            </a:r>
          </a:p>
          <a:p>
            <a:pPr marL="174879" indent="-174879">
              <a:spcAft>
                <a:spcPts val="383"/>
              </a:spcAft>
              <a:buFont typeface="+mj-lt"/>
              <a:buAutoNum type="arabicPeriod"/>
            </a:pPr>
            <a:r>
              <a:rPr lang="en-US" altLang="en-US" sz="1200">
                <a:latin typeface="Segoe UI" panose="020B0502040204020203" pitchFamily="34" charset="0"/>
              </a:rPr>
              <a:t>Select </a:t>
            </a:r>
            <a:r>
              <a:rPr lang="en-US" altLang="en-US" sz="1200" b="1">
                <a:latin typeface="Segoe UI" panose="020B0502040204020203" pitchFamily="34" charset="0"/>
              </a:rPr>
              <a:t>Background effects</a:t>
            </a:r>
            <a:r>
              <a:rPr lang="en-US" altLang="en-US" sz="1200">
                <a:latin typeface="Segoe UI" panose="020B0502040204020203" pitchFamily="34" charset="0"/>
              </a:rPr>
              <a:t>.</a:t>
            </a:r>
          </a:p>
          <a:p>
            <a:pPr marL="174879" indent="-174879">
              <a:spcAft>
                <a:spcPts val="383"/>
              </a:spcAft>
              <a:buFont typeface="+mj-lt"/>
              <a:buAutoNum type="arabicPeriod"/>
            </a:pPr>
            <a:r>
              <a:rPr lang="en-US" altLang="en-US" sz="1200">
                <a:latin typeface="Segoe UI" panose="020B0502040204020203" pitchFamily="34" charset="0"/>
                <a:cs typeface="Segoe UI" panose="020B0502040204020203" pitchFamily="34" charset="0"/>
              </a:rPr>
              <a:t>Choose one of the org-defined backgrounds.</a:t>
            </a:r>
          </a:p>
          <a:p>
            <a:pPr marL="174879" indent="-174879">
              <a:spcAft>
                <a:spcPts val="383"/>
              </a:spcAft>
              <a:buFont typeface="+mj-lt"/>
              <a:buAutoNum type="arabicPeriod"/>
            </a:pPr>
            <a:r>
              <a:rPr lang="en-US" altLang="en-US" sz="1200">
                <a:latin typeface="Segoe UI" panose="020B0502040204020203" pitchFamily="34" charset="0"/>
                <a:cs typeface="Segoe UI" panose="020B0502040204020203" pitchFamily="34" charset="0"/>
              </a:rPr>
              <a:t>Hit </a:t>
            </a:r>
            <a:r>
              <a:rPr lang="en-US" altLang="en-US" sz="1200" b="1">
                <a:latin typeface="Segoe UI" panose="020B0502040204020203" pitchFamily="34" charset="0"/>
                <a:cs typeface="Segoe UI" panose="020B0502040204020203" pitchFamily="34" charset="0"/>
              </a:rPr>
              <a:t>Apply</a:t>
            </a:r>
            <a:r>
              <a:rPr lang="en-US" altLang="en-US" sz="1200">
                <a:latin typeface="Segoe UI" panose="020B0502040204020203" pitchFamily="34" charset="0"/>
                <a:cs typeface="Segoe UI" panose="020B0502040204020203" pitchFamily="34" charset="0"/>
              </a:rPr>
              <a:t>.</a:t>
            </a:r>
            <a:endParaRPr lang="en-US" altLang="en-US" sz="1200">
              <a:latin typeface="Arial" panose="020B0604020202020204" pitchFamily="34" charset="0"/>
            </a:endParaRPr>
          </a:p>
        </p:txBody>
      </p:sp>
      <p:grpSp>
        <p:nvGrpSpPr>
          <p:cNvPr id="7" name="Group 6" descr="Screenshot of the Pre-join experience of Teams background filters setting highlighted in a red border.">
            <a:extLst>
              <a:ext uri="{FF2B5EF4-FFF2-40B4-BE49-F238E27FC236}">
                <a16:creationId xmlns:a16="http://schemas.microsoft.com/office/drawing/2014/main" id="{D408F299-869D-3AC8-DB69-F3A3F7C2D9B4}"/>
              </a:ext>
            </a:extLst>
          </p:cNvPr>
          <p:cNvGrpSpPr/>
          <p:nvPr/>
        </p:nvGrpSpPr>
        <p:grpSpPr>
          <a:xfrm>
            <a:off x="3328733" y="3298197"/>
            <a:ext cx="3889086" cy="2025311"/>
            <a:chOff x="5024673" y="2467069"/>
            <a:chExt cx="7167327" cy="3838524"/>
          </a:xfrm>
        </p:grpSpPr>
        <p:grpSp>
          <p:nvGrpSpPr>
            <p:cNvPr id="8" name="Group 7">
              <a:extLst>
                <a:ext uri="{FF2B5EF4-FFF2-40B4-BE49-F238E27FC236}">
                  <a16:creationId xmlns:a16="http://schemas.microsoft.com/office/drawing/2014/main" id="{9151617B-1197-31CA-4888-218A9C1B8E1E}"/>
                </a:ext>
              </a:extLst>
            </p:cNvPr>
            <p:cNvGrpSpPr/>
            <p:nvPr/>
          </p:nvGrpSpPr>
          <p:grpSpPr>
            <a:xfrm>
              <a:off x="5024673" y="2467069"/>
              <a:ext cx="7167327" cy="3838524"/>
              <a:chOff x="5024673" y="2467069"/>
              <a:chExt cx="7167327" cy="3838524"/>
            </a:xfrm>
          </p:grpSpPr>
          <p:pic>
            <p:nvPicPr>
              <p:cNvPr id="11" name="Picture 10">
                <a:extLst>
                  <a:ext uri="{FF2B5EF4-FFF2-40B4-BE49-F238E27FC236}">
                    <a16:creationId xmlns:a16="http://schemas.microsoft.com/office/drawing/2014/main" id="{C3B58DA6-A94B-6888-83A9-BDFAD03A894D}"/>
                  </a:ext>
                </a:extLst>
              </p:cNvPr>
              <p:cNvPicPr>
                <a:picLocks noChangeAspect="1"/>
              </p:cNvPicPr>
              <p:nvPr/>
            </p:nvPicPr>
            <p:blipFill rotWithShape="1">
              <a:blip r:embed="rId2"/>
              <a:srcRect t="706" b="13814"/>
              <a:stretch/>
            </p:blipFill>
            <p:spPr>
              <a:xfrm>
                <a:off x="5024673" y="2467069"/>
                <a:ext cx="7167327" cy="3838524"/>
              </a:xfrm>
              <a:prstGeom prst="rect">
                <a:avLst/>
              </a:prstGeom>
              <a:effectLst>
                <a:outerShdw blurRad="127000" sx="102000" sy="102000" algn="ctr" rotWithShape="0">
                  <a:prstClr val="black">
                    <a:alpha val="25000"/>
                  </a:prstClr>
                </a:outerShdw>
              </a:effectLst>
            </p:spPr>
          </p:pic>
          <p:cxnSp>
            <p:nvCxnSpPr>
              <p:cNvPr id="12" name="Straight Arrow Connector 11">
                <a:extLst>
                  <a:ext uri="{FF2B5EF4-FFF2-40B4-BE49-F238E27FC236}">
                    <a16:creationId xmlns:a16="http://schemas.microsoft.com/office/drawing/2014/main" id="{4F646256-C99A-9A1F-6F52-7D2476EA4A7C}"/>
                  </a:ext>
                  <a:ext uri="{C183D7F6-B498-43B3-948B-1728B52AA6E4}">
                    <adec:decorative xmlns:adec="http://schemas.microsoft.com/office/drawing/2017/decorative" val="1"/>
                  </a:ext>
                </a:extLst>
              </p:cNvPr>
              <p:cNvCxnSpPr>
                <a:cxnSpLocks/>
              </p:cNvCxnSpPr>
              <p:nvPr/>
            </p:nvCxnSpPr>
            <p:spPr>
              <a:xfrm>
                <a:off x="9868278" y="3684760"/>
                <a:ext cx="638077" cy="244365"/>
              </a:xfrm>
              <a:prstGeom prst="straightConnector1">
                <a:avLst/>
              </a:prstGeom>
              <a:ln w="38100">
                <a:solidFill>
                  <a:srgbClr val="FF0000"/>
                </a:solidFill>
                <a:miter lim="800000"/>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5FDFDF5-10FC-FEAA-371F-B6FE7FC00C83}"/>
                </a:ext>
              </a:extLst>
            </p:cNvPr>
            <p:cNvSpPr/>
            <p:nvPr/>
          </p:nvSpPr>
          <p:spPr bwMode="auto">
            <a:xfrm>
              <a:off x="5098966" y="5563747"/>
              <a:ext cx="1723732" cy="290589"/>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grpSp>
      <p:grpSp>
        <p:nvGrpSpPr>
          <p:cNvPr id="13" name="Group 12" descr="Screenshot of the In-meeting experience of Teams Background effects highlighted in a red border.">
            <a:extLst>
              <a:ext uri="{FF2B5EF4-FFF2-40B4-BE49-F238E27FC236}">
                <a16:creationId xmlns:a16="http://schemas.microsoft.com/office/drawing/2014/main" id="{57F46395-9238-A64A-A959-0C735918F26B}"/>
              </a:ext>
            </a:extLst>
          </p:cNvPr>
          <p:cNvGrpSpPr/>
          <p:nvPr/>
        </p:nvGrpSpPr>
        <p:grpSpPr>
          <a:xfrm>
            <a:off x="3483876" y="5505332"/>
            <a:ext cx="2771803" cy="1239878"/>
            <a:chOff x="7648575" y="4470601"/>
            <a:chExt cx="4347927" cy="1944907"/>
          </a:xfrm>
          <a:effectLst>
            <a:outerShdw blurRad="63500" sx="102000" sy="102000" algn="ctr" rotWithShape="0">
              <a:prstClr val="black">
                <a:alpha val="40000"/>
              </a:prstClr>
            </a:outerShdw>
          </a:effectLst>
        </p:grpSpPr>
        <p:pic>
          <p:nvPicPr>
            <p:cNvPr id="14" name="Picture 13">
              <a:extLst>
                <a:ext uri="{FF2B5EF4-FFF2-40B4-BE49-F238E27FC236}">
                  <a16:creationId xmlns:a16="http://schemas.microsoft.com/office/drawing/2014/main" id="{7AB4BDE4-10FA-91D7-DB4D-D301E04AB149}"/>
                </a:ext>
              </a:extLst>
            </p:cNvPr>
            <p:cNvPicPr>
              <a:picLocks noChangeAspect="1"/>
            </p:cNvPicPr>
            <p:nvPr/>
          </p:nvPicPr>
          <p:blipFill rotWithShape="1">
            <a:blip r:embed="rId3"/>
            <a:srcRect l="37894"/>
            <a:stretch/>
          </p:blipFill>
          <p:spPr>
            <a:xfrm>
              <a:off x="7648575" y="4470601"/>
              <a:ext cx="4347927" cy="1944907"/>
            </a:xfrm>
            <a:prstGeom prst="rect">
              <a:avLst/>
            </a:prstGeom>
            <a:effectLst>
              <a:outerShdw blurRad="127000" sx="102000" sy="102000" algn="ctr" rotWithShape="0">
                <a:prstClr val="black">
                  <a:alpha val="25000"/>
                </a:prstClr>
              </a:outerShdw>
            </a:effectLst>
          </p:spPr>
        </p:pic>
        <p:sp>
          <p:nvSpPr>
            <p:cNvPr id="15" name="Rectangle 14">
              <a:extLst>
                <a:ext uri="{FF2B5EF4-FFF2-40B4-BE49-F238E27FC236}">
                  <a16:creationId xmlns:a16="http://schemas.microsoft.com/office/drawing/2014/main" id="{528E18D6-3DA0-DD95-65DC-5E307E73A610}"/>
                </a:ext>
              </a:extLst>
            </p:cNvPr>
            <p:cNvSpPr/>
            <p:nvPr/>
          </p:nvSpPr>
          <p:spPr bwMode="auto">
            <a:xfrm>
              <a:off x="10075798" y="5470945"/>
              <a:ext cx="1134417" cy="188119"/>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grpSp>
      <p:pic>
        <p:nvPicPr>
          <p:cNvPr id="16" name="Picture 15" descr="Screenshot of the Background setting apply button highlighted with a red border.">
            <a:extLst>
              <a:ext uri="{FF2B5EF4-FFF2-40B4-BE49-F238E27FC236}">
                <a16:creationId xmlns:a16="http://schemas.microsoft.com/office/drawing/2014/main" id="{9B6A33CE-76F9-0D42-4D82-E013757EAAC2}"/>
              </a:ext>
            </a:extLst>
          </p:cNvPr>
          <p:cNvPicPr>
            <a:picLocks noChangeAspect="1"/>
          </p:cNvPicPr>
          <p:nvPr/>
        </p:nvPicPr>
        <p:blipFill>
          <a:blip r:embed="rId4"/>
          <a:stretch>
            <a:fillRect/>
          </a:stretch>
        </p:blipFill>
        <p:spPr>
          <a:xfrm>
            <a:off x="6454265" y="4991492"/>
            <a:ext cx="1182859" cy="2096618"/>
          </a:xfrm>
          <a:prstGeom prst="rect">
            <a:avLst/>
          </a:prstGeom>
          <a:effectLst>
            <a:outerShdw blurRad="127000" sx="102000" sy="102000" algn="ctr" rotWithShape="0">
              <a:prstClr val="black">
                <a:alpha val="25000"/>
              </a:prstClr>
            </a:outerShdw>
          </a:effectLst>
        </p:spPr>
      </p:pic>
      <p:sp>
        <p:nvSpPr>
          <p:cNvPr id="17" name="Rectangle 16">
            <a:extLst>
              <a:ext uri="{FF2B5EF4-FFF2-40B4-BE49-F238E27FC236}">
                <a16:creationId xmlns:a16="http://schemas.microsoft.com/office/drawing/2014/main" id="{01E12BDC-C5BF-11DB-979D-D022E032415B}"/>
              </a:ext>
              <a:ext uri="{C183D7F6-B498-43B3-948B-1728B52AA6E4}">
                <adec:decorative xmlns:adec="http://schemas.microsoft.com/office/drawing/2017/decorative" val="1"/>
              </a:ext>
            </a:extLst>
          </p:cNvPr>
          <p:cNvSpPr/>
          <p:nvPr/>
        </p:nvSpPr>
        <p:spPr bwMode="auto">
          <a:xfrm>
            <a:off x="6683527" y="6881817"/>
            <a:ext cx="1029789" cy="133588"/>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sp>
        <p:nvSpPr>
          <p:cNvPr id="18" name="Action Button: Go Home 17">
            <a:hlinkClick r:id="rId5" action="ppaction://hlinksldjump" highlightClick="1"/>
            <a:extLst>
              <a:ext uri="{FF2B5EF4-FFF2-40B4-BE49-F238E27FC236}">
                <a16:creationId xmlns:a16="http://schemas.microsoft.com/office/drawing/2014/main" id="{E9A0E6F6-0ACC-432B-FF5B-1A90D0C649CF}"/>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D271F76-BFCF-3035-8F33-5884B080A5A0}"/>
              </a:ext>
            </a:extLst>
          </p:cNvPr>
          <p:cNvSpPr txBox="1"/>
          <p:nvPr/>
        </p:nvSpPr>
        <p:spPr>
          <a:xfrm>
            <a:off x="660551" y="1716620"/>
            <a:ext cx="6436502" cy="738664"/>
          </a:xfrm>
          <a:prstGeom prst="rect">
            <a:avLst/>
          </a:prstGeom>
          <a:noFill/>
        </p:spPr>
        <p:txBody>
          <a:bodyPr wrap="square" rtlCol="0">
            <a:spAutoFit/>
          </a:bodyPr>
          <a:lstStyle/>
          <a:p>
            <a:r>
              <a:rPr lang="en-US" sz="1400"/>
              <a:t>You can now enable during the meeting a brand approved </a:t>
            </a:r>
            <a:r>
              <a:rPr lang="en-US" sz="1400" b="0" i="0">
                <a:effectLst/>
                <a:latin typeface="SegoeUI"/>
              </a:rPr>
              <a:t>custom background images from a predefined organizational background your admin was place for you to choose from. </a:t>
            </a:r>
            <a:endParaRPr lang="en-US" sz="1400"/>
          </a:p>
        </p:txBody>
      </p:sp>
      <p:sp>
        <p:nvSpPr>
          <p:cNvPr id="22" name="TextBox 21">
            <a:extLst>
              <a:ext uri="{FF2B5EF4-FFF2-40B4-BE49-F238E27FC236}">
                <a16:creationId xmlns:a16="http://schemas.microsoft.com/office/drawing/2014/main" id="{86F794A9-7DB8-F08A-E8F4-151786CEC8DE}"/>
              </a:ext>
            </a:extLst>
          </p:cNvPr>
          <p:cNvSpPr txBox="1"/>
          <p:nvPr/>
        </p:nvSpPr>
        <p:spPr>
          <a:xfrm>
            <a:off x="750111" y="888121"/>
            <a:ext cx="4311253" cy="215187"/>
          </a:xfrm>
          <a:prstGeom prst="rect">
            <a:avLst/>
          </a:prstGeom>
          <a:noFill/>
        </p:spPr>
        <p:txBody>
          <a:bodyPr wrap="square" lIns="0" tIns="0" rIns="0" bIns="0">
            <a:spAutoFit/>
          </a:bodyPr>
          <a:lstStyle>
            <a:defPPr>
              <a:defRPr lang="en-US"/>
            </a:defPPr>
            <a:lvl1pPr>
              <a:defRPr sz="2000">
                <a:solidFill>
                  <a:srgbClr val="6568B7"/>
                </a:solidFill>
              </a:defRPr>
            </a:lvl1pPr>
          </a:lstStyle>
          <a:p>
            <a:pPr defTabSz="777240">
              <a:lnSpc>
                <a:spcPct val="108000"/>
              </a:lnSpc>
              <a:spcAft>
                <a:spcPts val="1800"/>
              </a:spcAft>
            </a:pPr>
            <a:r>
              <a:rPr lang="en-US" sz="1400">
                <a:solidFill>
                  <a:schemeClr val="tx1"/>
                </a:solidFill>
                <a:latin typeface="Segoe UI Semibold" panose="020B0702040204020203" pitchFamily="34" charset="0"/>
                <a:cs typeface="Segoe UI Semibold" panose="020B0702040204020203" pitchFamily="34" charset="0"/>
              </a:rPr>
              <a:t>Org-defined backgrounds</a:t>
            </a:r>
          </a:p>
        </p:txBody>
      </p:sp>
      <p:sp>
        <p:nvSpPr>
          <p:cNvPr id="23" name="TextBox 22">
            <a:extLst>
              <a:ext uri="{FF2B5EF4-FFF2-40B4-BE49-F238E27FC236}">
                <a16:creationId xmlns:a16="http://schemas.microsoft.com/office/drawing/2014/main" id="{5460AAF5-BD6A-AAE8-3705-985019A31134}"/>
              </a:ext>
            </a:extLst>
          </p:cNvPr>
          <p:cNvSpPr txBox="1"/>
          <p:nvPr/>
        </p:nvSpPr>
        <p:spPr>
          <a:xfrm>
            <a:off x="660551" y="1485524"/>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1339546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D0D830-CF03-DACE-57E9-39B1E8FD7ABF}"/>
              </a:ext>
            </a:extLst>
          </p:cNvPr>
          <p:cNvSpPr txBox="1">
            <a:spLocks noGrp="1"/>
          </p:cNvSpPr>
          <p:nvPr>
            <p:ph type="title" idx="4294967295"/>
          </p:nvPr>
        </p:nvSpPr>
        <p:spPr>
          <a:xfrm>
            <a:off x="358141" y="1311157"/>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t>Using custom background in meetings for </a:t>
            </a:r>
            <a:r>
              <a:rPr lang="en-US" sz="1600" i="1" spc="-32"/>
              <a:t>Mobile</a:t>
            </a:r>
            <a:endParaRPr lang="en-US" sz="1600" i="1" spc="-32">
              <a:solidFill>
                <a:srgbClr val="000000"/>
              </a:solidFill>
              <a:latin typeface="Segoe UI Semibold"/>
            </a:endParaRPr>
          </a:p>
        </p:txBody>
      </p:sp>
      <p:sp>
        <p:nvSpPr>
          <p:cNvPr id="4" name="TextBox 3">
            <a:extLst>
              <a:ext uri="{FF2B5EF4-FFF2-40B4-BE49-F238E27FC236}">
                <a16:creationId xmlns:a16="http://schemas.microsoft.com/office/drawing/2014/main" id="{DB8329AE-0F41-8E3C-5C3B-DBBBE33E930F}"/>
              </a:ext>
            </a:extLst>
          </p:cNvPr>
          <p:cNvSpPr txBox="1"/>
          <p:nvPr/>
        </p:nvSpPr>
        <p:spPr>
          <a:xfrm>
            <a:off x="358141" y="671988"/>
            <a:ext cx="4311253" cy="215187"/>
          </a:xfrm>
          <a:prstGeom prst="rect">
            <a:avLst/>
          </a:prstGeom>
          <a:noFill/>
        </p:spPr>
        <p:txBody>
          <a:bodyPr wrap="square" lIns="0" tIns="0" rIns="0" bIns="0">
            <a:spAutoFit/>
          </a:bodyPr>
          <a:lstStyle>
            <a:defPPr>
              <a:defRPr lang="en-US"/>
            </a:defPPr>
            <a:lvl1pPr>
              <a:defRPr sz="2000">
                <a:solidFill>
                  <a:srgbClr val="6568B7"/>
                </a:solidFill>
              </a:defRPr>
            </a:lvl1pPr>
          </a:lstStyle>
          <a:p>
            <a:pPr defTabSz="777240">
              <a:lnSpc>
                <a:spcPct val="108000"/>
              </a:lnSpc>
              <a:spcAft>
                <a:spcPts val="1800"/>
              </a:spcAft>
            </a:pPr>
            <a:r>
              <a:rPr lang="en-US" sz="1400">
                <a:solidFill>
                  <a:schemeClr val="tx1"/>
                </a:solidFill>
                <a:latin typeface="Segoe UI Semibold" panose="020B0702040204020203" pitchFamily="34" charset="0"/>
                <a:cs typeface="Segoe UI Semibold" panose="020B0702040204020203" pitchFamily="34" charset="0"/>
              </a:rPr>
              <a:t>Org-defined backgrounds</a:t>
            </a:r>
          </a:p>
        </p:txBody>
      </p:sp>
      <p:sp>
        <p:nvSpPr>
          <p:cNvPr id="10" name="Text Placeholder 1">
            <a:extLst>
              <a:ext uri="{FF2B5EF4-FFF2-40B4-BE49-F238E27FC236}">
                <a16:creationId xmlns:a16="http://schemas.microsoft.com/office/drawing/2014/main" id="{6CBA872F-5CBA-46B5-B864-2DFC0F9CF215}"/>
              </a:ext>
            </a:extLst>
          </p:cNvPr>
          <p:cNvSpPr>
            <a:spLocks noGrp="1"/>
          </p:cNvSpPr>
          <p:nvPr>
            <p:ph type="body" sz="half" idx="2"/>
          </p:nvPr>
        </p:nvSpPr>
        <p:spPr>
          <a:xfrm>
            <a:off x="358722" y="1659595"/>
            <a:ext cx="5981518" cy="223295"/>
          </a:xfrm>
        </p:spPr>
        <p:txBody>
          <a:bodyPr>
            <a:noAutofit/>
          </a:bodyPr>
          <a:lstStyle/>
          <a:p>
            <a:pPr>
              <a:spcBef>
                <a:spcPts val="0"/>
              </a:spcBef>
              <a:spcAft>
                <a:spcPts val="383"/>
              </a:spcAft>
            </a:pPr>
            <a:r>
              <a:rPr lang="en-US" sz="1200"/>
              <a:t>Images will appear on licensed user’s interface, ordered by time of upload</a:t>
            </a:r>
          </a:p>
        </p:txBody>
      </p:sp>
      <p:sp>
        <p:nvSpPr>
          <p:cNvPr id="9" name="Rectangle 1">
            <a:extLst>
              <a:ext uri="{FF2B5EF4-FFF2-40B4-BE49-F238E27FC236}">
                <a16:creationId xmlns:a16="http://schemas.microsoft.com/office/drawing/2014/main" id="{439B440F-2ADE-A584-1AF9-B03FDC9EDE70}"/>
              </a:ext>
            </a:extLst>
          </p:cNvPr>
          <p:cNvSpPr>
            <a:spLocks noChangeArrowheads="1"/>
          </p:cNvSpPr>
          <p:nvPr/>
        </p:nvSpPr>
        <p:spPr bwMode="auto">
          <a:xfrm>
            <a:off x="358141" y="2048939"/>
            <a:ext cx="2742202" cy="341632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582930" eaLnBrk="0" fontAlgn="base" hangingPunct="0">
              <a:spcAft>
                <a:spcPts val="383"/>
              </a:spcAft>
            </a:pPr>
            <a:r>
              <a:rPr lang="en-US" altLang="en-US" sz="1200">
                <a:solidFill>
                  <a:srgbClr val="6568B7"/>
                </a:solidFill>
                <a:latin typeface="+mj-lt"/>
                <a:cs typeface="Segoe UI" panose="020B0502040204020203" pitchFamily="34" charset="0"/>
              </a:rPr>
              <a:t>Mobile </a:t>
            </a:r>
          </a:p>
          <a:p>
            <a:pPr defTabSz="582930" eaLnBrk="0" fontAlgn="base" hangingPunct="0">
              <a:spcAft>
                <a:spcPts val="383"/>
              </a:spcAft>
            </a:pPr>
            <a:r>
              <a:rPr lang="en-US" altLang="en-US" sz="1200">
                <a:latin typeface="+mj-lt"/>
                <a:cs typeface="Segoe UI" panose="020B0502040204020203" pitchFamily="34" charset="0"/>
              </a:rPr>
              <a:t>Pre-join experience</a:t>
            </a:r>
          </a:p>
          <a:p>
            <a:pPr marL="174879" indent="-174879" defTabSz="582930" eaLnBrk="0" fontAlgn="base" hangingPunct="0">
              <a:spcAft>
                <a:spcPts val="383"/>
              </a:spcAft>
              <a:buFontTx/>
              <a:buAutoNum type="arabicPeriod"/>
            </a:pPr>
            <a:r>
              <a:rPr lang="en-US" altLang="en-US" sz="1200">
                <a:latin typeface="Segoe UI" panose="020B0502040204020203" pitchFamily="34" charset="0"/>
                <a:cs typeface="Segoe UI" panose="020B0502040204020203" pitchFamily="34" charset="0"/>
              </a:rPr>
              <a:t>Join a meeting in your calendar.</a:t>
            </a:r>
          </a:p>
          <a:p>
            <a:pPr marL="174879" indent="-174879" defTabSz="582930" eaLnBrk="0" fontAlgn="base" hangingPunct="0">
              <a:spcAft>
                <a:spcPts val="383"/>
              </a:spcAft>
              <a:buFontTx/>
              <a:buAutoNum type="arabicPeriod" startAt="2"/>
            </a:pPr>
            <a:r>
              <a:rPr lang="en-US" altLang="en-US" sz="1200">
                <a:latin typeface="Segoe UI" panose="020B0502040204020203" pitchFamily="34" charset="0"/>
                <a:cs typeface="Segoe UI" panose="020B0502040204020203" pitchFamily="34" charset="0"/>
              </a:rPr>
              <a:t>Select </a:t>
            </a:r>
            <a:r>
              <a:rPr lang="en-US" altLang="en-US" sz="1200" b="1">
                <a:latin typeface="Segoe UI" panose="020B0502040204020203" pitchFamily="34" charset="0"/>
                <a:cs typeface="Segoe UI" panose="020B0502040204020203" pitchFamily="34" charset="0"/>
              </a:rPr>
              <a:t>Background effects</a:t>
            </a:r>
            <a:r>
              <a:rPr lang="en-US" altLang="en-US" sz="1200">
                <a:latin typeface="Segoe UI" panose="020B0502040204020203" pitchFamily="34" charset="0"/>
                <a:cs typeface="Segoe UI" panose="020B0502040204020203" pitchFamily="34" charset="0"/>
              </a:rPr>
              <a:t>.</a:t>
            </a:r>
          </a:p>
          <a:p>
            <a:pPr marL="174879" indent="-174879" defTabSz="582930" eaLnBrk="0" fontAlgn="base" hangingPunct="0">
              <a:spcAft>
                <a:spcPts val="383"/>
              </a:spcAft>
              <a:buFontTx/>
              <a:buAutoNum type="arabicPeriod" startAt="4"/>
            </a:pPr>
            <a:r>
              <a:rPr lang="en-US" altLang="en-US" sz="1200">
                <a:latin typeface="Segoe UI" panose="020B0502040204020203" pitchFamily="34" charset="0"/>
                <a:cs typeface="Segoe UI" panose="020B0502040204020203" pitchFamily="34" charset="0"/>
              </a:rPr>
              <a:t>Choose one of the org-defined backgrounds.</a:t>
            </a:r>
          </a:p>
          <a:p>
            <a:pPr marL="174879" indent="-174879" defTabSz="582930" eaLnBrk="0" fontAlgn="base" hangingPunct="0">
              <a:buFontTx/>
              <a:buAutoNum type="arabicPeriod" startAt="5"/>
            </a:pPr>
            <a:r>
              <a:rPr lang="en-US" altLang="en-US" sz="1200">
                <a:latin typeface="Segoe UI" panose="020B0502040204020203" pitchFamily="34" charset="0"/>
                <a:cs typeface="Segoe UI" panose="020B0502040204020203" pitchFamily="34" charset="0"/>
              </a:rPr>
              <a:t>Click </a:t>
            </a:r>
            <a:r>
              <a:rPr lang="en-US" altLang="en-US" sz="1200" b="1">
                <a:latin typeface="Segoe UI" panose="020B0502040204020203" pitchFamily="34" charset="0"/>
                <a:cs typeface="Segoe UI" panose="020B0502040204020203" pitchFamily="34" charset="0"/>
              </a:rPr>
              <a:t>Done </a:t>
            </a:r>
            <a:r>
              <a:rPr lang="en-US" altLang="en-US" sz="1200">
                <a:latin typeface="Segoe UI" panose="020B0502040204020203" pitchFamily="34" charset="0"/>
                <a:cs typeface="Segoe UI" panose="020B0502040204020203" pitchFamily="34" charset="0"/>
              </a:rPr>
              <a:t>and hit </a:t>
            </a:r>
            <a:r>
              <a:rPr lang="en-US" altLang="en-US" sz="1200" b="1">
                <a:latin typeface="Segoe UI" panose="020B0502040204020203" pitchFamily="34" charset="0"/>
                <a:cs typeface="Segoe UI" panose="020B0502040204020203" pitchFamily="34" charset="0"/>
              </a:rPr>
              <a:t>Join Now </a:t>
            </a:r>
            <a:r>
              <a:rPr lang="en-US" altLang="en-US" sz="1200">
                <a:latin typeface="Segoe UI" panose="020B0502040204020203" pitchFamily="34" charset="0"/>
                <a:cs typeface="Segoe UI" panose="020B0502040204020203" pitchFamily="34" charset="0"/>
              </a:rPr>
              <a:t>to enter the meeting.</a:t>
            </a:r>
          </a:p>
          <a:p>
            <a:pPr defTabSz="582930" eaLnBrk="0" fontAlgn="base" hangingPunct="0"/>
            <a:endParaRPr lang="en-US" altLang="en-US" sz="1200">
              <a:latin typeface="Segoe UI" panose="020B0502040204020203" pitchFamily="34" charset="0"/>
              <a:cs typeface="Segoe UI" panose="020B0502040204020203" pitchFamily="34" charset="0"/>
            </a:endParaRPr>
          </a:p>
          <a:p>
            <a:pPr defTabSz="582930" eaLnBrk="0" fontAlgn="base" hangingPunct="0">
              <a:spcAft>
                <a:spcPts val="383"/>
              </a:spcAft>
            </a:pPr>
            <a:r>
              <a:rPr lang="en-US" altLang="en-US" sz="1200">
                <a:latin typeface="+mj-lt"/>
                <a:cs typeface="Segoe UI" panose="020B0502040204020203" pitchFamily="34" charset="0"/>
              </a:rPr>
              <a:t>In-Meeting Experience</a:t>
            </a:r>
          </a:p>
          <a:p>
            <a:pPr marL="174879" indent="-174879">
              <a:spcAft>
                <a:spcPts val="383"/>
              </a:spcAft>
              <a:buFont typeface="+mj-lt"/>
              <a:buAutoNum type="arabicPeriod"/>
            </a:pPr>
            <a:r>
              <a:rPr lang="en-US" sz="1200">
                <a:latin typeface="Segoe UI" panose="020B0502040204020203" pitchFamily="34" charset="0"/>
              </a:rPr>
              <a:t>Click the three dots “…” on the bottom toolbar.</a:t>
            </a:r>
          </a:p>
          <a:p>
            <a:pPr marL="174879" indent="-174879">
              <a:spcAft>
                <a:spcPts val="383"/>
              </a:spcAft>
              <a:buFont typeface="+mj-lt"/>
              <a:buAutoNum type="arabicPeriod"/>
            </a:pPr>
            <a:r>
              <a:rPr lang="en-US" sz="1200">
                <a:latin typeface="Segoe UI" panose="020B0502040204020203" pitchFamily="34" charset="0"/>
              </a:rPr>
              <a:t>Select </a:t>
            </a:r>
            <a:r>
              <a:rPr lang="en-US" sz="1200" b="1">
                <a:latin typeface="Segoe UI" panose="020B0502040204020203" pitchFamily="34" charset="0"/>
              </a:rPr>
              <a:t>Background effects</a:t>
            </a:r>
            <a:r>
              <a:rPr lang="en-US" sz="1200">
                <a:latin typeface="Segoe UI" panose="020B0502040204020203" pitchFamily="34" charset="0"/>
              </a:rPr>
              <a:t>.</a:t>
            </a:r>
            <a:endParaRPr lang="en-US" sz="1200" b="1">
              <a:latin typeface="Segoe UI" panose="020B0502040204020203" pitchFamily="34" charset="0"/>
            </a:endParaRPr>
          </a:p>
          <a:p>
            <a:pPr marL="174879" indent="-174879">
              <a:spcAft>
                <a:spcPts val="383"/>
              </a:spcAft>
              <a:buFont typeface="+mj-lt"/>
              <a:buAutoNum type="arabicPeriod"/>
            </a:pPr>
            <a:r>
              <a:rPr lang="en-US" altLang="en-US" sz="1200">
                <a:latin typeface="Segoe UI" panose="020B0502040204020203" pitchFamily="34" charset="0"/>
                <a:cs typeface="Segoe UI" panose="020B0502040204020203" pitchFamily="34" charset="0"/>
              </a:rPr>
              <a:t>Choose one of the org-defined backgrounds.</a:t>
            </a:r>
          </a:p>
          <a:p>
            <a:pPr marL="174879" indent="-174879" defTabSz="582930" eaLnBrk="0" fontAlgn="base" hangingPunct="0">
              <a:spcAft>
                <a:spcPts val="383"/>
              </a:spcAft>
              <a:buFontTx/>
              <a:buAutoNum type="arabicPeriod" startAt="4"/>
            </a:pPr>
            <a:r>
              <a:rPr lang="en-US" altLang="en-US" sz="1200">
                <a:latin typeface="Segoe UI" panose="020B0502040204020203" pitchFamily="34" charset="0"/>
                <a:cs typeface="Segoe UI" panose="020B0502040204020203" pitchFamily="34" charset="0"/>
              </a:rPr>
              <a:t>Click </a:t>
            </a:r>
            <a:r>
              <a:rPr lang="en-US" altLang="en-US" sz="1200" b="1">
                <a:latin typeface="Segoe UI" panose="020B0502040204020203" pitchFamily="34" charset="0"/>
                <a:cs typeface="Segoe UI" panose="020B0502040204020203" pitchFamily="34" charset="0"/>
              </a:rPr>
              <a:t>Done</a:t>
            </a:r>
            <a:endParaRPr lang="en-US" altLang="en-US" sz="1200">
              <a:latin typeface="Segoe UI" panose="020B0502040204020203" pitchFamily="34" charset="0"/>
              <a:cs typeface="Segoe UI" panose="020B0502040204020203" pitchFamily="34" charset="0"/>
            </a:endParaRPr>
          </a:p>
        </p:txBody>
      </p:sp>
      <p:pic>
        <p:nvPicPr>
          <p:cNvPr id="21" name="Picture 20">
            <a:extLst>
              <a:ext uri="{FF2B5EF4-FFF2-40B4-BE49-F238E27FC236}">
                <a16:creationId xmlns:a16="http://schemas.microsoft.com/office/drawing/2014/main" id="{1F9FDC19-DF85-AEBE-9246-99934190C3B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705" y="3413050"/>
            <a:ext cx="943517" cy="1943988"/>
          </a:xfrm>
          <a:prstGeom prst="rect">
            <a:avLst/>
          </a:prstGeom>
        </p:spPr>
      </p:pic>
      <p:sp>
        <p:nvSpPr>
          <p:cNvPr id="22" name="Rectangle 21">
            <a:extLst>
              <a:ext uri="{FF2B5EF4-FFF2-40B4-BE49-F238E27FC236}">
                <a16:creationId xmlns:a16="http://schemas.microsoft.com/office/drawing/2014/main" id="{B88572CF-D7DF-4140-F4A7-0AC5C5F2BA8D}"/>
              </a:ext>
              <a:ext uri="{C183D7F6-B498-43B3-948B-1728B52AA6E4}">
                <adec:decorative xmlns:adec="http://schemas.microsoft.com/office/drawing/2017/decorative" val="1"/>
              </a:ext>
            </a:extLst>
          </p:cNvPr>
          <p:cNvSpPr/>
          <p:nvPr/>
        </p:nvSpPr>
        <p:spPr bwMode="auto">
          <a:xfrm>
            <a:off x="6527494" y="4590458"/>
            <a:ext cx="567416" cy="136693"/>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grpSp>
        <p:nvGrpSpPr>
          <p:cNvPr id="14" name="Group 13">
            <a:extLst>
              <a:ext uri="{FF2B5EF4-FFF2-40B4-BE49-F238E27FC236}">
                <a16:creationId xmlns:a16="http://schemas.microsoft.com/office/drawing/2014/main" id="{6F4D0E6C-CA74-0E4F-45C4-499221B6E4C0}"/>
              </a:ext>
              <a:ext uri="{C183D7F6-B498-43B3-948B-1728B52AA6E4}">
                <adec:decorative xmlns:adec="http://schemas.microsoft.com/office/drawing/2017/decorative" val="1"/>
              </a:ext>
            </a:extLst>
          </p:cNvPr>
          <p:cNvGrpSpPr/>
          <p:nvPr/>
        </p:nvGrpSpPr>
        <p:grpSpPr>
          <a:xfrm>
            <a:off x="3223150" y="2222039"/>
            <a:ext cx="896282" cy="1908995"/>
            <a:chOff x="5460913" y="1489278"/>
            <a:chExt cx="1637262" cy="3173256"/>
          </a:xfrm>
        </p:grpSpPr>
        <p:pic>
          <p:nvPicPr>
            <p:cNvPr id="12" name="Picture 11" descr="A screenshot of a computer&#10;&#10;Description automatically generated with low confidence">
              <a:extLst>
                <a:ext uri="{FF2B5EF4-FFF2-40B4-BE49-F238E27FC236}">
                  <a16:creationId xmlns:a16="http://schemas.microsoft.com/office/drawing/2014/main" id="{E2CB7A22-077C-7091-267D-0EE56125BEE2}"/>
                </a:ext>
              </a:extLst>
            </p:cNvPr>
            <p:cNvPicPr>
              <a:picLocks noChangeAspect="1"/>
            </p:cNvPicPr>
            <p:nvPr/>
          </p:nvPicPr>
          <p:blipFill rotWithShape="1">
            <a:blip r:embed="rId3">
              <a:extLst>
                <a:ext uri="{28A0092B-C50C-407E-A947-70E740481C1C}">
                  <a14:useLocalDpi xmlns:a14="http://schemas.microsoft.com/office/drawing/2010/main" val="0"/>
                </a:ext>
              </a:extLst>
            </a:blip>
            <a:srcRect l="5243" r="4750"/>
            <a:stretch/>
          </p:blipFill>
          <p:spPr>
            <a:xfrm>
              <a:off x="5460913" y="1489278"/>
              <a:ext cx="1637262" cy="3173256"/>
            </a:xfrm>
            <a:prstGeom prst="rect">
              <a:avLst/>
            </a:prstGeom>
          </p:spPr>
        </p:pic>
        <p:sp>
          <p:nvSpPr>
            <p:cNvPr id="13" name="Rectangle 12">
              <a:extLst>
                <a:ext uri="{FF2B5EF4-FFF2-40B4-BE49-F238E27FC236}">
                  <a16:creationId xmlns:a16="http://schemas.microsoft.com/office/drawing/2014/main" id="{298B9387-B0FA-F828-B02F-9FBC5EC64A63}"/>
                </a:ext>
              </a:extLst>
            </p:cNvPr>
            <p:cNvSpPr/>
            <p:nvPr/>
          </p:nvSpPr>
          <p:spPr bwMode="auto">
            <a:xfrm>
              <a:off x="5537345" y="2039883"/>
              <a:ext cx="825356" cy="179441"/>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00">
                <a:solidFill>
                  <a:srgbClr val="FFFFFF"/>
                </a:solidFill>
                <a:cs typeface="Segoe UI" pitchFamily="34" charset="0"/>
              </a:endParaRPr>
            </a:p>
          </p:txBody>
        </p:sp>
      </p:grpSp>
      <p:grpSp>
        <p:nvGrpSpPr>
          <p:cNvPr id="8" name="Group 7" descr="Screenshot of the in mobile view of Pre-join experience of Teams background filters setting highlighted in a red border.">
            <a:extLst>
              <a:ext uri="{FF2B5EF4-FFF2-40B4-BE49-F238E27FC236}">
                <a16:creationId xmlns:a16="http://schemas.microsoft.com/office/drawing/2014/main" id="{4AF78633-6686-E5BA-2FAB-DAB5DE3C7D50}"/>
              </a:ext>
              <a:ext uri="{C183D7F6-B498-43B3-948B-1728B52AA6E4}">
                <adec:decorative xmlns:adec="http://schemas.microsoft.com/office/drawing/2017/decorative" val="0"/>
              </a:ext>
            </a:extLst>
          </p:cNvPr>
          <p:cNvGrpSpPr>
            <a:grpSpLocks noChangeAspect="1"/>
          </p:cNvGrpSpPr>
          <p:nvPr/>
        </p:nvGrpSpPr>
        <p:grpSpPr>
          <a:xfrm>
            <a:off x="3178850" y="2169205"/>
            <a:ext cx="991909" cy="2063506"/>
            <a:chOff x="5820897" y="1642052"/>
            <a:chExt cx="2939353" cy="6061601"/>
          </a:xfrm>
        </p:grpSpPr>
        <p:sp>
          <p:nvSpPr>
            <p:cNvPr id="20" name="TextBox 19">
              <a:extLst>
                <a:ext uri="{FF2B5EF4-FFF2-40B4-BE49-F238E27FC236}">
                  <a16:creationId xmlns:a16="http://schemas.microsoft.com/office/drawing/2014/main" id="{BD48C8D0-90C9-DA78-DC38-EBA316E2F53A}"/>
                </a:ext>
              </a:extLst>
            </p:cNvPr>
            <p:cNvSpPr txBox="1"/>
            <p:nvPr/>
          </p:nvSpPr>
          <p:spPr>
            <a:xfrm>
              <a:off x="7903676" y="3340729"/>
              <a:ext cx="193" cy="542461"/>
            </a:xfrm>
            <a:prstGeom prst="rect">
              <a:avLst/>
            </a:prstGeom>
            <a:noFill/>
          </p:spPr>
          <p:txBody>
            <a:bodyPr wrap="none" lIns="0" tIns="0" rIns="0" bIns="0" rtlCol="0">
              <a:spAutoFit/>
            </a:bodyPr>
            <a:lstStyle/>
            <a:p>
              <a:pPr algn="l"/>
              <a:endParaRPr lang="en-US" sz="1200" b="1"/>
            </a:p>
          </p:txBody>
        </p:sp>
        <p:pic>
          <p:nvPicPr>
            <p:cNvPr id="17" name="Picture 16" descr="A picture containing text, electronics, screenshot, cellphone&#10;&#10;Description automatically generated">
              <a:extLst>
                <a:ext uri="{FF2B5EF4-FFF2-40B4-BE49-F238E27FC236}">
                  <a16:creationId xmlns:a16="http://schemas.microsoft.com/office/drawing/2014/main" id="{FABA6403-6D7A-11DE-0C93-189DC2461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897" y="1642052"/>
              <a:ext cx="2939353" cy="6061601"/>
            </a:xfrm>
            <a:prstGeom prst="rect">
              <a:avLst/>
            </a:prstGeom>
          </p:spPr>
        </p:pic>
      </p:grpSp>
      <p:grpSp>
        <p:nvGrpSpPr>
          <p:cNvPr id="27" name="Group 26" descr="Screenshot of the in mobile view of Pre-join experience of background filters select done button, highlighted in a red border.">
            <a:extLst>
              <a:ext uri="{FF2B5EF4-FFF2-40B4-BE49-F238E27FC236}">
                <a16:creationId xmlns:a16="http://schemas.microsoft.com/office/drawing/2014/main" id="{534EF1E8-0FB8-960D-F8BC-31E7EA766B7C}"/>
              </a:ext>
            </a:extLst>
          </p:cNvPr>
          <p:cNvGrpSpPr/>
          <p:nvPr/>
        </p:nvGrpSpPr>
        <p:grpSpPr>
          <a:xfrm>
            <a:off x="4203210" y="2169205"/>
            <a:ext cx="991909" cy="2063506"/>
            <a:chOff x="7120924" y="1749690"/>
            <a:chExt cx="1619135" cy="3368350"/>
          </a:xfrm>
        </p:grpSpPr>
        <p:grpSp>
          <p:nvGrpSpPr>
            <p:cNvPr id="16" name="Group 15">
              <a:extLst>
                <a:ext uri="{FF2B5EF4-FFF2-40B4-BE49-F238E27FC236}">
                  <a16:creationId xmlns:a16="http://schemas.microsoft.com/office/drawing/2014/main" id="{47EFB747-DE9F-2373-B93F-54B2970B076A}"/>
                </a:ext>
              </a:extLst>
            </p:cNvPr>
            <p:cNvGrpSpPr/>
            <p:nvPr/>
          </p:nvGrpSpPr>
          <p:grpSpPr>
            <a:xfrm>
              <a:off x="7179158" y="1842372"/>
              <a:ext cx="1461184" cy="3106146"/>
              <a:chOff x="7391332" y="1489278"/>
              <a:chExt cx="1461184" cy="3106146"/>
            </a:xfrm>
          </p:grpSpPr>
          <p:pic>
            <p:nvPicPr>
              <p:cNvPr id="6" name="Picture 5">
                <a:extLst>
                  <a:ext uri="{FF2B5EF4-FFF2-40B4-BE49-F238E27FC236}">
                    <a16:creationId xmlns:a16="http://schemas.microsoft.com/office/drawing/2014/main" id="{54EF949A-C9B6-F89E-50A4-8039A2F14BD6}"/>
                  </a:ext>
                </a:extLst>
              </p:cNvPr>
              <p:cNvPicPr>
                <a:picLocks noChangeAspect="1"/>
              </p:cNvPicPr>
              <p:nvPr/>
            </p:nvPicPr>
            <p:blipFill rotWithShape="1">
              <a:blip r:embed="rId5"/>
              <a:srcRect l="8064" t="7190" r="-1" b="1963"/>
              <a:stretch/>
            </p:blipFill>
            <p:spPr>
              <a:xfrm>
                <a:off x="7391332" y="1489278"/>
                <a:ext cx="1461184" cy="3106146"/>
              </a:xfrm>
              <a:prstGeom prst="rect">
                <a:avLst/>
              </a:prstGeom>
            </p:spPr>
          </p:pic>
          <p:sp>
            <p:nvSpPr>
              <p:cNvPr id="15" name="Rectangle 14">
                <a:extLst>
                  <a:ext uri="{FF2B5EF4-FFF2-40B4-BE49-F238E27FC236}">
                    <a16:creationId xmlns:a16="http://schemas.microsoft.com/office/drawing/2014/main" id="{F0E77751-D21C-FB45-03AE-0B4E3581BBE5}"/>
                  </a:ext>
                </a:extLst>
              </p:cNvPr>
              <p:cNvSpPr/>
              <p:nvPr/>
            </p:nvSpPr>
            <p:spPr bwMode="auto">
              <a:xfrm>
                <a:off x="8526653" y="1538965"/>
                <a:ext cx="325863" cy="158576"/>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grpSp>
        <p:grpSp>
          <p:nvGrpSpPr>
            <p:cNvPr id="24" name="Group 23">
              <a:extLst>
                <a:ext uri="{FF2B5EF4-FFF2-40B4-BE49-F238E27FC236}">
                  <a16:creationId xmlns:a16="http://schemas.microsoft.com/office/drawing/2014/main" id="{C3AE0CDF-1C79-E760-EA69-7B054EA332C3}"/>
                </a:ext>
              </a:extLst>
            </p:cNvPr>
            <p:cNvGrpSpPr>
              <a:grpSpLocks noChangeAspect="1"/>
            </p:cNvGrpSpPr>
            <p:nvPr/>
          </p:nvGrpSpPr>
          <p:grpSpPr>
            <a:xfrm>
              <a:off x="7120924" y="1749690"/>
              <a:ext cx="1619135" cy="3368350"/>
              <a:chOff x="5784819" y="1642052"/>
              <a:chExt cx="2939353" cy="6061601"/>
            </a:xfrm>
          </p:grpSpPr>
          <p:sp>
            <p:nvSpPr>
              <p:cNvPr id="25" name="TextBox 24">
                <a:extLst>
                  <a:ext uri="{FF2B5EF4-FFF2-40B4-BE49-F238E27FC236}">
                    <a16:creationId xmlns:a16="http://schemas.microsoft.com/office/drawing/2014/main" id="{6F07C988-DDAB-0261-885C-4B8B5B8712B3}"/>
                  </a:ext>
                </a:extLst>
              </p:cNvPr>
              <p:cNvSpPr txBox="1"/>
              <p:nvPr/>
            </p:nvSpPr>
            <p:spPr>
              <a:xfrm>
                <a:off x="7903676" y="3340729"/>
                <a:ext cx="193" cy="576366"/>
              </a:xfrm>
              <a:prstGeom prst="rect">
                <a:avLst/>
              </a:prstGeom>
              <a:noFill/>
            </p:spPr>
            <p:txBody>
              <a:bodyPr wrap="none" lIns="0" tIns="0" rIns="0" bIns="0" rtlCol="0">
                <a:spAutoFit/>
              </a:bodyPr>
              <a:lstStyle/>
              <a:p>
                <a:pPr algn="l"/>
                <a:endParaRPr lang="en-US" sz="1275" b="1"/>
              </a:p>
            </p:txBody>
          </p:sp>
          <p:pic>
            <p:nvPicPr>
              <p:cNvPr id="26" name="Picture 25" descr="A picture containing text, electronics, screenshot, cellphone&#10;&#10;Description automatically generated">
                <a:extLst>
                  <a:ext uri="{FF2B5EF4-FFF2-40B4-BE49-F238E27FC236}">
                    <a16:creationId xmlns:a16="http://schemas.microsoft.com/office/drawing/2014/main" id="{90CFB1CC-C5E9-2B31-640A-0F100DAD7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819" y="1642052"/>
                <a:ext cx="2939353" cy="6061601"/>
              </a:xfrm>
              <a:prstGeom prst="rect">
                <a:avLst/>
              </a:prstGeom>
            </p:spPr>
          </p:pic>
        </p:grpSp>
      </p:grpSp>
      <p:grpSp>
        <p:nvGrpSpPr>
          <p:cNvPr id="45" name="Group 44" descr="Screenshot of the in mobile view of In-Meeting of Teams background filters three dots setting icon highlighted in a red border.">
            <a:extLst>
              <a:ext uri="{FF2B5EF4-FFF2-40B4-BE49-F238E27FC236}">
                <a16:creationId xmlns:a16="http://schemas.microsoft.com/office/drawing/2014/main" id="{F37334EA-08E6-0655-A9C4-4A5C4A09143F}"/>
              </a:ext>
            </a:extLst>
          </p:cNvPr>
          <p:cNvGrpSpPr/>
          <p:nvPr/>
        </p:nvGrpSpPr>
        <p:grpSpPr>
          <a:xfrm>
            <a:off x="5343409" y="3346783"/>
            <a:ext cx="1068852" cy="2123620"/>
            <a:chOff x="8703268" y="3064959"/>
            <a:chExt cx="1744734" cy="3466477"/>
          </a:xfrm>
        </p:grpSpPr>
        <p:pic>
          <p:nvPicPr>
            <p:cNvPr id="18" name="Picture 17" descr="A screenshot of a computer&#10;&#10;Description automatically generated with low confidence">
              <a:extLst>
                <a:ext uri="{FF2B5EF4-FFF2-40B4-BE49-F238E27FC236}">
                  <a16:creationId xmlns:a16="http://schemas.microsoft.com/office/drawing/2014/main" id="{3A19F8C9-2415-D44F-C2DA-29B93C0256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9305" y="3173128"/>
              <a:ext cx="1571134" cy="3173256"/>
            </a:xfrm>
            <a:prstGeom prst="rect">
              <a:avLst/>
            </a:prstGeom>
          </p:spPr>
        </p:pic>
        <p:sp>
          <p:nvSpPr>
            <p:cNvPr id="19" name="Rectangle 18">
              <a:extLst>
                <a:ext uri="{FF2B5EF4-FFF2-40B4-BE49-F238E27FC236}">
                  <a16:creationId xmlns:a16="http://schemas.microsoft.com/office/drawing/2014/main" id="{917078CC-1C2B-9F1C-660D-C9A9E4C51E06}"/>
                </a:ext>
              </a:extLst>
            </p:cNvPr>
            <p:cNvSpPr/>
            <p:nvPr/>
          </p:nvSpPr>
          <p:spPr bwMode="auto">
            <a:xfrm>
              <a:off x="9707753" y="5974849"/>
              <a:ext cx="255448" cy="157175"/>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grpSp>
          <p:nvGrpSpPr>
            <p:cNvPr id="37" name="Group 36">
              <a:extLst>
                <a:ext uri="{FF2B5EF4-FFF2-40B4-BE49-F238E27FC236}">
                  <a16:creationId xmlns:a16="http://schemas.microsoft.com/office/drawing/2014/main" id="{F72FEEB6-A8D4-E769-8001-195A5E9C9FAB}"/>
                </a:ext>
              </a:extLst>
            </p:cNvPr>
            <p:cNvGrpSpPr/>
            <p:nvPr/>
          </p:nvGrpSpPr>
          <p:grpSpPr>
            <a:xfrm>
              <a:off x="8703268" y="3064959"/>
              <a:ext cx="1744734" cy="3466477"/>
              <a:chOff x="8488064" y="3429000"/>
              <a:chExt cx="1744734" cy="3466477"/>
            </a:xfrm>
          </p:grpSpPr>
          <p:grpSp>
            <p:nvGrpSpPr>
              <p:cNvPr id="28" name="Group 27">
                <a:extLst>
                  <a:ext uri="{FF2B5EF4-FFF2-40B4-BE49-F238E27FC236}">
                    <a16:creationId xmlns:a16="http://schemas.microsoft.com/office/drawing/2014/main" id="{11231BC4-80A5-76F0-826D-F5F086BF2FC8}"/>
                  </a:ext>
                </a:extLst>
              </p:cNvPr>
              <p:cNvGrpSpPr>
                <a:grpSpLocks noChangeAspect="1"/>
              </p:cNvGrpSpPr>
              <p:nvPr/>
            </p:nvGrpSpPr>
            <p:grpSpPr>
              <a:xfrm>
                <a:off x="8488064" y="3429000"/>
                <a:ext cx="1743684" cy="3152033"/>
                <a:chOff x="5544885" y="1514141"/>
                <a:chExt cx="2939353" cy="5291072"/>
              </a:xfrm>
            </p:grpSpPr>
            <p:sp>
              <p:nvSpPr>
                <p:cNvPr id="29" name="TextBox 28">
                  <a:extLst>
                    <a:ext uri="{FF2B5EF4-FFF2-40B4-BE49-F238E27FC236}">
                      <a16:creationId xmlns:a16="http://schemas.microsoft.com/office/drawing/2014/main" id="{6D7E6EB5-9A1B-CD52-7AFD-EB2BD0FC6B11}"/>
                    </a:ext>
                  </a:extLst>
                </p:cNvPr>
                <p:cNvSpPr txBox="1"/>
                <p:nvPr/>
              </p:nvSpPr>
              <p:spPr>
                <a:xfrm>
                  <a:off x="7903675" y="3340729"/>
                  <a:ext cx="179" cy="537627"/>
                </a:xfrm>
                <a:prstGeom prst="rect">
                  <a:avLst/>
                </a:prstGeom>
                <a:noFill/>
              </p:spPr>
              <p:txBody>
                <a:bodyPr wrap="none" lIns="0" tIns="0" rIns="0" bIns="0" rtlCol="0">
                  <a:spAutoFit/>
                </a:bodyPr>
                <a:lstStyle/>
                <a:p>
                  <a:pPr algn="l"/>
                  <a:endParaRPr lang="en-US" sz="1275" b="1"/>
                </a:p>
              </p:txBody>
            </p:sp>
            <p:pic>
              <p:nvPicPr>
                <p:cNvPr id="30" name="Picture 29" descr="A picture containing text, electronics, screenshot, cellphone&#10;&#10;Description automatically generated">
                  <a:extLst>
                    <a:ext uri="{FF2B5EF4-FFF2-40B4-BE49-F238E27FC236}">
                      <a16:creationId xmlns:a16="http://schemas.microsoft.com/office/drawing/2014/main" id="{22887812-0E58-9EBE-FAE8-1E3E4F0CCC40}"/>
                    </a:ext>
                  </a:extLst>
                </p:cNvPr>
                <p:cNvPicPr>
                  <a:picLocks noChangeAspect="1"/>
                </p:cNvPicPr>
                <p:nvPr/>
              </p:nvPicPr>
              <p:blipFill rotWithShape="1">
                <a:blip r:embed="rId4">
                  <a:extLst>
                    <a:ext uri="{28A0092B-C50C-407E-A947-70E740481C1C}">
                      <a14:useLocalDpi xmlns:a14="http://schemas.microsoft.com/office/drawing/2010/main" val="0"/>
                    </a:ext>
                  </a:extLst>
                </a:blip>
                <a:srcRect b="12711"/>
                <a:stretch/>
              </p:blipFill>
              <p:spPr>
                <a:xfrm>
                  <a:off x="5544885" y="1514141"/>
                  <a:ext cx="2939353" cy="5291072"/>
                </a:xfrm>
                <a:prstGeom prst="rect">
                  <a:avLst/>
                </a:prstGeom>
              </p:spPr>
            </p:pic>
          </p:grpSp>
          <p:grpSp>
            <p:nvGrpSpPr>
              <p:cNvPr id="34" name="Group 33">
                <a:extLst>
                  <a:ext uri="{FF2B5EF4-FFF2-40B4-BE49-F238E27FC236}">
                    <a16:creationId xmlns:a16="http://schemas.microsoft.com/office/drawing/2014/main" id="{A4561FD2-7E3A-DBB0-1045-BF2FBC83BBD9}"/>
                  </a:ext>
                </a:extLst>
              </p:cNvPr>
              <p:cNvGrpSpPr>
                <a:grpSpLocks noChangeAspect="1"/>
              </p:cNvGrpSpPr>
              <p:nvPr/>
            </p:nvGrpSpPr>
            <p:grpSpPr>
              <a:xfrm>
                <a:off x="8489114" y="4296368"/>
                <a:ext cx="1743684" cy="2599109"/>
                <a:chOff x="5820897" y="3340729"/>
                <a:chExt cx="2939353" cy="4362922"/>
              </a:xfrm>
            </p:grpSpPr>
            <p:sp>
              <p:nvSpPr>
                <p:cNvPr id="35" name="TextBox 34">
                  <a:extLst>
                    <a:ext uri="{FF2B5EF4-FFF2-40B4-BE49-F238E27FC236}">
                      <a16:creationId xmlns:a16="http://schemas.microsoft.com/office/drawing/2014/main" id="{D77AAADD-0826-F59A-D43D-606E98ECAC73}"/>
                    </a:ext>
                  </a:extLst>
                </p:cNvPr>
                <p:cNvSpPr txBox="1"/>
                <p:nvPr/>
              </p:nvSpPr>
              <p:spPr>
                <a:xfrm>
                  <a:off x="7903676" y="3340729"/>
                  <a:ext cx="179" cy="537627"/>
                </a:xfrm>
                <a:prstGeom prst="rect">
                  <a:avLst/>
                </a:prstGeom>
                <a:noFill/>
              </p:spPr>
              <p:txBody>
                <a:bodyPr wrap="none" lIns="0" tIns="0" rIns="0" bIns="0" rtlCol="0">
                  <a:spAutoFit/>
                </a:bodyPr>
                <a:lstStyle/>
                <a:p>
                  <a:pPr algn="l"/>
                  <a:endParaRPr lang="en-US" sz="1275" b="1"/>
                </a:p>
              </p:txBody>
            </p:sp>
            <p:pic>
              <p:nvPicPr>
                <p:cNvPr id="36" name="Picture 35" descr="A picture containing text, electronics, screenshot, cellphone&#10;&#10;Description automatically generated">
                  <a:extLst>
                    <a:ext uri="{FF2B5EF4-FFF2-40B4-BE49-F238E27FC236}">
                      <a16:creationId xmlns:a16="http://schemas.microsoft.com/office/drawing/2014/main" id="{B7DDC973-2F04-DE6C-E678-68504FFB3AA4}"/>
                    </a:ext>
                  </a:extLst>
                </p:cNvPr>
                <p:cNvPicPr>
                  <a:picLocks noChangeAspect="1"/>
                </p:cNvPicPr>
                <p:nvPr/>
              </p:nvPicPr>
              <p:blipFill rotWithShape="1">
                <a:blip r:embed="rId4">
                  <a:extLst>
                    <a:ext uri="{28A0092B-C50C-407E-A947-70E740481C1C}">
                      <a14:useLocalDpi xmlns:a14="http://schemas.microsoft.com/office/drawing/2010/main" val="0"/>
                    </a:ext>
                  </a:extLst>
                </a:blip>
                <a:srcRect t="86761"/>
                <a:stretch/>
              </p:blipFill>
              <p:spPr>
                <a:xfrm>
                  <a:off x="5820897" y="6901148"/>
                  <a:ext cx="2939353" cy="802503"/>
                </a:xfrm>
                <a:prstGeom prst="rect">
                  <a:avLst/>
                </a:prstGeom>
              </p:spPr>
            </p:pic>
          </p:grpSp>
        </p:grpSp>
      </p:grpSp>
      <p:grpSp>
        <p:nvGrpSpPr>
          <p:cNvPr id="38" name="Group 37" descr="Screenshot of the in mobile view of Background effects of background effects select done button, highlighted in a red border.">
            <a:extLst>
              <a:ext uri="{FF2B5EF4-FFF2-40B4-BE49-F238E27FC236}">
                <a16:creationId xmlns:a16="http://schemas.microsoft.com/office/drawing/2014/main" id="{2C702CA6-9406-85B9-946E-B378D38E3558}"/>
              </a:ext>
            </a:extLst>
          </p:cNvPr>
          <p:cNvGrpSpPr/>
          <p:nvPr/>
        </p:nvGrpSpPr>
        <p:grpSpPr>
          <a:xfrm>
            <a:off x="6444697" y="3346783"/>
            <a:ext cx="1068852" cy="2123620"/>
            <a:chOff x="8488065" y="3429000"/>
            <a:chExt cx="1744733" cy="3466477"/>
          </a:xfrm>
        </p:grpSpPr>
        <p:grpSp>
          <p:nvGrpSpPr>
            <p:cNvPr id="39" name="Group 38">
              <a:extLst>
                <a:ext uri="{FF2B5EF4-FFF2-40B4-BE49-F238E27FC236}">
                  <a16:creationId xmlns:a16="http://schemas.microsoft.com/office/drawing/2014/main" id="{94893A64-C82E-A832-1025-F2760508CB1E}"/>
                </a:ext>
              </a:extLst>
            </p:cNvPr>
            <p:cNvGrpSpPr>
              <a:grpSpLocks noChangeAspect="1"/>
            </p:cNvGrpSpPr>
            <p:nvPr/>
          </p:nvGrpSpPr>
          <p:grpSpPr>
            <a:xfrm>
              <a:off x="8488065" y="3429000"/>
              <a:ext cx="1743684" cy="3152033"/>
              <a:chOff x="5544886" y="1514141"/>
              <a:chExt cx="2939353" cy="5291072"/>
            </a:xfrm>
          </p:grpSpPr>
          <p:sp>
            <p:nvSpPr>
              <p:cNvPr id="43" name="TextBox 42">
                <a:extLst>
                  <a:ext uri="{FF2B5EF4-FFF2-40B4-BE49-F238E27FC236}">
                    <a16:creationId xmlns:a16="http://schemas.microsoft.com/office/drawing/2014/main" id="{B355B1C6-4FC4-7181-91A1-6327B9A1D036}"/>
                  </a:ext>
                </a:extLst>
              </p:cNvPr>
              <p:cNvSpPr txBox="1"/>
              <p:nvPr/>
            </p:nvSpPr>
            <p:spPr>
              <a:xfrm>
                <a:off x="7903676" y="3340729"/>
                <a:ext cx="179" cy="537627"/>
              </a:xfrm>
              <a:prstGeom prst="rect">
                <a:avLst/>
              </a:prstGeom>
              <a:noFill/>
            </p:spPr>
            <p:txBody>
              <a:bodyPr wrap="none" lIns="0" tIns="0" rIns="0" bIns="0" rtlCol="0">
                <a:spAutoFit/>
              </a:bodyPr>
              <a:lstStyle/>
              <a:p>
                <a:pPr algn="l"/>
                <a:endParaRPr lang="en-US" sz="1275" b="1"/>
              </a:p>
            </p:txBody>
          </p:sp>
          <p:pic>
            <p:nvPicPr>
              <p:cNvPr id="44" name="Picture 43" descr="A picture containing text, electronics, screenshot, cellphone&#10;&#10;Description automatically generated">
                <a:extLst>
                  <a:ext uri="{FF2B5EF4-FFF2-40B4-BE49-F238E27FC236}">
                    <a16:creationId xmlns:a16="http://schemas.microsoft.com/office/drawing/2014/main" id="{DBE5E001-E738-8105-87B1-D16A64B83E59}"/>
                  </a:ext>
                </a:extLst>
              </p:cNvPr>
              <p:cNvPicPr>
                <a:picLocks noChangeAspect="1"/>
              </p:cNvPicPr>
              <p:nvPr/>
            </p:nvPicPr>
            <p:blipFill rotWithShape="1">
              <a:blip r:embed="rId4">
                <a:extLst>
                  <a:ext uri="{28A0092B-C50C-407E-A947-70E740481C1C}">
                    <a14:useLocalDpi xmlns:a14="http://schemas.microsoft.com/office/drawing/2010/main" val="0"/>
                  </a:ext>
                </a:extLst>
              </a:blip>
              <a:srcRect b="12711"/>
              <a:stretch/>
            </p:blipFill>
            <p:spPr>
              <a:xfrm>
                <a:off x="5544886" y="1514141"/>
                <a:ext cx="2939353" cy="5291072"/>
              </a:xfrm>
              <a:prstGeom prst="rect">
                <a:avLst/>
              </a:prstGeom>
            </p:spPr>
          </p:pic>
        </p:grpSp>
        <p:grpSp>
          <p:nvGrpSpPr>
            <p:cNvPr id="40" name="Group 39">
              <a:extLst>
                <a:ext uri="{FF2B5EF4-FFF2-40B4-BE49-F238E27FC236}">
                  <a16:creationId xmlns:a16="http://schemas.microsoft.com/office/drawing/2014/main" id="{7E95A42C-D902-9DCB-83DE-24E30D702A79}"/>
                </a:ext>
              </a:extLst>
            </p:cNvPr>
            <p:cNvGrpSpPr>
              <a:grpSpLocks noChangeAspect="1"/>
            </p:cNvGrpSpPr>
            <p:nvPr/>
          </p:nvGrpSpPr>
          <p:grpSpPr>
            <a:xfrm>
              <a:off x="8489114" y="4296368"/>
              <a:ext cx="1743684" cy="2599109"/>
              <a:chOff x="5820897" y="3340729"/>
              <a:chExt cx="2939353" cy="4362922"/>
            </a:xfrm>
          </p:grpSpPr>
          <p:sp>
            <p:nvSpPr>
              <p:cNvPr id="41" name="TextBox 40">
                <a:extLst>
                  <a:ext uri="{FF2B5EF4-FFF2-40B4-BE49-F238E27FC236}">
                    <a16:creationId xmlns:a16="http://schemas.microsoft.com/office/drawing/2014/main" id="{34ED52A9-B3CF-91A3-8B67-A51326293DAC}"/>
                  </a:ext>
                </a:extLst>
              </p:cNvPr>
              <p:cNvSpPr txBox="1"/>
              <p:nvPr/>
            </p:nvSpPr>
            <p:spPr>
              <a:xfrm>
                <a:off x="7903676" y="3340729"/>
                <a:ext cx="179" cy="537627"/>
              </a:xfrm>
              <a:prstGeom prst="rect">
                <a:avLst/>
              </a:prstGeom>
              <a:noFill/>
            </p:spPr>
            <p:txBody>
              <a:bodyPr wrap="none" lIns="0" tIns="0" rIns="0" bIns="0" rtlCol="0">
                <a:spAutoFit/>
              </a:bodyPr>
              <a:lstStyle/>
              <a:p>
                <a:pPr algn="l"/>
                <a:endParaRPr lang="en-US" sz="1275" b="1"/>
              </a:p>
            </p:txBody>
          </p:sp>
          <p:pic>
            <p:nvPicPr>
              <p:cNvPr id="42" name="Picture 41" descr="A picture containing text, electronics, screenshot, cellphone&#10;&#10;Description automatically generated">
                <a:extLst>
                  <a:ext uri="{FF2B5EF4-FFF2-40B4-BE49-F238E27FC236}">
                    <a16:creationId xmlns:a16="http://schemas.microsoft.com/office/drawing/2014/main" id="{B9524AC4-60D6-659A-9F1C-EFFBC8A5059D}"/>
                  </a:ext>
                </a:extLst>
              </p:cNvPr>
              <p:cNvPicPr>
                <a:picLocks noChangeAspect="1"/>
              </p:cNvPicPr>
              <p:nvPr/>
            </p:nvPicPr>
            <p:blipFill rotWithShape="1">
              <a:blip r:embed="rId4">
                <a:extLst>
                  <a:ext uri="{28A0092B-C50C-407E-A947-70E740481C1C}">
                    <a14:useLocalDpi xmlns:a14="http://schemas.microsoft.com/office/drawing/2010/main" val="0"/>
                  </a:ext>
                </a:extLst>
              </a:blip>
              <a:srcRect t="86761"/>
              <a:stretch/>
            </p:blipFill>
            <p:spPr>
              <a:xfrm>
                <a:off x="5820897" y="6901148"/>
                <a:ext cx="2939353" cy="802503"/>
              </a:xfrm>
              <a:prstGeom prst="rect">
                <a:avLst/>
              </a:prstGeom>
            </p:spPr>
          </p:pic>
        </p:grpSp>
      </p:grpSp>
      <p:cxnSp>
        <p:nvCxnSpPr>
          <p:cNvPr id="48" name="Straight Arrow Connector 47">
            <a:extLst>
              <a:ext uri="{FF2B5EF4-FFF2-40B4-BE49-F238E27FC236}">
                <a16:creationId xmlns:a16="http://schemas.microsoft.com/office/drawing/2014/main" id="{C8D2E255-1510-1F5B-3138-8A490EF8F327}"/>
              </a:ext>
              <a:ext uri="{C183D7F6-B498-43B3-948B-1728B52AA6E4}">
                <adec:decorative xmlns:adec="http://schemas.microsoft.com/office/drawing/2017/decorative" val="1"/>
              </a:ext>
            </a:extLst>
          </p:cNvPr>
          <p:cNvCxnSpPr>
            <a:cxnSpLocks/>
          </p:cNvCxnSpPr>
          <p:nvPr/>
        </p:nvCxnSpPr>
        <p:spPr>
          <a:xfrm flipV="1">
            <a:off x="1360139" y="5196416"/>
            <a:ext cx="3979086" cy="149640"/>
          </a:xfrm>
          <a:prstGeom prst="straightConnector1">
            <a:avLst/>
          </a:prstGeom>
          <a:ln w="34925">
            <a:solidFill>
              <a:srgbClr val="FF0000"/>
            </a:solidFill>
            <a:miter lim="800000"/>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 name="Action Button: Go Home 1">
            <a:hlinkClick r:id="rId7" action="ppaction://hlinksldjump" highlightClick="1"/>
            <a:extLst>
              <a:ext uri="{FF2B5EF4-FFF2-40B4-BE49-F238E27FC236}">
                <a16:creationId xmlns:a16="http://schemas.microsoft.com/office/drawing/2014/main" id="{2140AFBA-60CE-2BF6-4035-9AFCAF77F0F7}"/>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D1BA5E1-2F88-940A-2229-C03039C327A8}"/>
              </a:ext>
            </a:extLst>
          </p:cNvPr>
          <p:cNvSpPr txBox="1">
            <a:spLocks/>
          </p:cNvSpPr>
          <p:nvPr/>
        </p:nvSpPr>
        <p:spPr>
          <a:xfrm>
            <a:off x="263854" y="193081"/>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PERSONALIZED MEETINGS       </a:t>
            </a:r>
          </a:p>
        </p:txBody>
      </p:sp>
    </p:spTree>
    <p:extLst>
      <p:ext uri="{BB962C8B-B14F-4D97-AF65-F5344CB8AC3E}">
        <p14:creationId xmlns:p14="http://schemas.microsoft.com/office/powerpoint/2010/main" val="29612056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748664" y="485072"/>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PERSONALIZED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75453" y="1355620"/>
            <a:ext cx="6263640" cy="8134488"/>
          </a:xfrm>
        </p:spPr>
        <p:txBody>
          <a:bodyPr>
            <a:noAutofit/>
          </a:bodyPr>
          <a:lstStyle/>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a:lnSpc>
                <a:spcPct val="108000"/>
              </a:lnSpc>
              <a:spcBef>
                <a:spcPts val="0"/>
              </a:spcBef>
              <a:spcAft>
                <a:spcPts val="1200"/>
              </a:spcAft>
            </a:pPr>
            <a:r>
              <a:rPr lang="en-US" sz="1200" b="0" i="0">
                <a:effectLst/>
                <a:latin typeface="SegoeUI"/>
              </a:rPr>
              <a:t>Organizational backgrounds enable IT Admins to upload custom background images at a tenant level, making them visible to users in their org. Organizational backgrounds can support marketing moments, product launches, company-events, culture, and holidays.</a:t>
            </a:r>
            <a:endParaRPr lang="en-US" sz="1050">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a:lnSpc>
                <a:spcPct val="108000"/>
              </a:lnSpc>
              <a:spcBef>
                <a:spcPts val="0"/>
              </a:spcBef>
              <a:spcAft>
                <a:spcPts val="1200"/>
              </a:spcAft>
            </a:pPr>
            <a:r>
              <a:rPr lang="en-US" sz="1200"/>
              <a:t>Meeting participants must have a Team Premium license to have the ability to choose </a:t>
            </a:r>
            <a:r>
              <a:rPr lang="en-US" sz="1200" err="1"/>
              <a:t>yuor</a:t>
            </a:r>
            <a:r>
              <a:rPr lang="en-US" sz="1200"/>
              <a:t> own background from the provided organizational-defined backgrounds</a:t>
            </a:r>
            <a:r>
              <a:rPr lang="en-US" sz="1200" i="1"/>
              <a:t>. </a:t>
            </a:r>
            <a:endParaRPr lang="en-US" sz="1200" i="1">
              <a:highlight>
                <a:srgbClr val="FFFF00"/>
              </a:highlight>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1200"/>
              </a:spcAft>
            </a:pPr>
            <a:r>
              <a:rPr lang="en-US" sz="1200" b="0" i="0">
                <a:effectLst/>
                <a:latin typeface="Segoe UI" panose="020B0502040204020203" pitchFamily="34" charset="0"/>
                <a:cs typeface="Segoe UI" panose="020B0502040204020203" pitchFamily="34" charset="0"/>
              </a:rPr>
              <a:t>Below are the primary use cases:</a:t>
            </a:r>
          </a:p>
          <a:p>
            <a:pPr algn="l">
              <a:lnSpc>
                <a:spcPct val="108000"/>
              </a:lnSpc>
              <a:spcBef>
                <a:spcPts val="0"/>
              </a:spcBef>
              <a:spcAft>
                <a:spcPts val="600"/>
              </a:spcAft>
            </a:pPr>
            <a:endParaRPr lang="en-US" sz="1200"/>
          </a:p>
          <a:p>
            <a:pPr algn="l">
              <a:lnSpc>
                <a:spcPct val="108000"/>
              </a:lnSpc>
              <a:spcBef>
                <a:spcPts val="0"/>
              </a:spcBef>
              <a:spcAft>
                <a:spcPts val="600"/>
              </a:spcAft>
            </a:pPr>
            <a:endParaRPr lang="en-US" sz="1200"/>
          </a:p>
          <a:p>
            <a:pPr algn="l">
              <a:lnSpc>
                <a:spcPct val="108000"/>
              </a:lnSpc>
              <a:spcBef>
                <a:spcPts val="0"/>
              </a:spcBef>
              <a:spcAft>
                <a:spcPts val="600"/>
              </a:spcAft>
            </a:pPr>
            <a:endParaRPr lang="en-US" sz="1200"/>
          </a:p>
          <a:p>
            <a:pPr algn="l">
              <a:lnSpc>
                <a:spcPct val="108000"/>
              </a:lnSpc>
              <a:spcBef>
                <a:spcPts val="0"/>
              </a:spcBef>
              <a:spcAft>
                <a:spcPts val="600"/>
              </a:spcAft>
            </a:pPr>
            <a:endParaRPr lang="en-US" sz="1200"/>
          </a:p>
          <a:p>
            <a:pPr algn="l">
              <a:lnSpc>
                <a:spcPct val="108000"/>
              </a:lnSpc>
              <a:spcBef>
                <a:spcPts val="0"/>
              </a:spcBef>
              <a:spcAft>
                <a:spcPts val="600"/>
              </a:spcAft>
            </a:pPr>
            <a:endParaRPr lang="en-US" sz="1200"/>
          </a:p>
          <a:p>
            <a:pPr algn="l">
              <a:lnSpc>
                <a:spcPct val="108000"/>
              </a:lnSpc>
              <a:spcBef>
                <a:spcPts val="0"/>
              </a:spcBef>
              <a:spcAft>
                <a:spcPts val="600"/>
              </a:spcAft>
            </a:pPr>
            <a:endParaRPr lang="en-US" sz="1200">
              <a:solidFill>
                <a:srgbClr val="333333"/>
              </a:solidFill>
              <a:latin typeface="SegoeUI"/>
            </a:endParaRPr>
          </a:p>
          <a:p>
            <a:pPr algn="l">
              <a:lnSpc>
                <a:spcPct val="108000"/>
              </a:lnSpc>
              <a:spcBef>
                <a:spcPts val="0"/>
              </a:spcBef>
              <a:spcAft>
                <a:spcPts val="600"/>
              </a:spcAft>
            </a:pPr>
            <a:endParaRPr lang="en-US" sz="1200">
              <a:solidFill>
                <a:srgbClr val="333333"/>
              </a:solidFill>
              <a:latin typeface="SegoeUI"/>
            </a:endParaRPr>
          </a:p>
          <a:p>
            <a:pPr algn="l">
              <a:lnSpc>
                <a:spcPct val="108000"/>
              </a:lnSpc>
              <a:spcBef>
                <a:spcPts val="0"/>
              </a:spcBef>
              <a:spcAft>
                <a:spcPts val="600"/>
              </a:spcAft>
            </a:pPr>
            <a:endParaRPr lang="en-US" sz="1200">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endParaRPr lang="en-US" sz="1200" b="0" i="0">
              <a:solidFill>
                <a:srgbClr val="333333"/>
              </a:solidFill>
              <a:effectLst/>
            </a:endParaRPr>
          </a:p>
        </p:txBody>
      </p:sp>
      <p:graphicFrame>
        <p:nvGraphicFramePr>
          <p:cNvPr id="4" name="Table 6">
            <a:extLst>
              <a:ext uri="{FF2B5EF4-FFF2-40B4-BE49-F238E27FC236}">
                <a16:creationId xmlns:a16="http://schemas.microsoft.com/office/drawing/2014/main" id="{D8D85D86-CAB0-72DD-EF96-F0C392C34347}"/>
              </a:ext>
            </a:extLst>
          </p:cNvPr>
          <p:cNvGraphicFramePr>
            <a:graphicFrameLocks noGrp="1"/>
          </p:cNvGraphicFramePr>
          <p:nvPr/>
        </p:nvGraphicFramePr>
        <p:xfrm>
          <a:off x="845820" y="3999093"/>
          <a:ext cx="6080760" cy="1870593"/>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4001914310"/>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panose="020B0502040204020203" pitchFamily="34" charset="0"/>
                          <a:cs typeface="Segoe UI" panose="020B05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panose="020B0502040204020203" pitchFamily="34" charset="0"/>
                          <a:cs typeface="Segoe UI" panose="020B05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731520">
                <a:tc>
                  <a:txBody>
                    <a:bodyPr/>
                    <a:lstStyle/>
                    <a:p>
                      <a:pPr>
                        <a:lnSpc>
                          <a:spcPct val="108000"/>
                        </a:lnSpc>
                      </a:pPr>
                      <a:r>
                        <a:rPr lang="en-US" sz="1200">
                          <a:solidFill>
                            <a:schemeClr val="tx1"/>
                          </a:solidFill>
                          <a:latin typeface="Segoe UI Semibold" panose="020B0702040204020203" pitchFamily="34" charset="0"/>
                          <a:cs typeface="Segoe UI Semibold" panose="020B0702040204020203" pitchFamily="34" charset="0"/>
                        </a:rPr>
                        <a:t>All</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nSpc>
                          <a:spcPct val="108000"/>
                        </a:lnSpc>
                      </a:pPr>
                      <a:r>
                        <a:rPr lang="en-US" sz="1200">
                          <a:solidFill>
                            <a:schemeClr val="tx1"/>
                          </a:solidFill>
                          <a:latin typeface="Segoe UI" panose="020B0502040204020203" pitchFamily="34" charset="0"/>
                          <a:cs typeface="Segoe UI" panose="020B0502040204020203" pitchFamily="34" charset="0"/>
                        </a:rPr>
                        <a:t>Virtual Birthday Parties, Unique/iconic office spaces on your company’s campus, townhalls, All-hands in company auditoriums, Offsites in locations like the Grand Canyon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347482">
                <a:tc>
                  <a:txBody>
                    <a:bodyPr/>
                    <a:lstStyle/>
                    <a:p>
                      <a:pPr>
                        <a:lnSpc>
                          <a:spcPct val="108000"/>
                        </a:lnSpc>
                      </a:pPr>
                      <a:r>
                        <a:rPr lang="en-US" sz="1200">
                          <a:solidFill>
                            <a:schemeClr val="tx1"/>
                          </a:solidFill>
                          <a:latin typeface="Segoe UI Semibold" panose="020B0702040204020203" pitchFamily="34" charset="0"/>
                          <a:cs typeface="Segoe UI Semibold" panose="020B0702040204020203" pitchFamily="34" charset="0"/>
                        </a:rPr>
                        <a:t>Government</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lnSpc>
                          <a:spcPct val="108000"/>
                        </a:lnSpc>
                      </a:pPr>
                      <a:r>
                        <a:rPr lang="en-US" sz="1200">
                          <a:solidFill>
                            <a:schemeClr val="tx1"/>
                          </a:solidFill>
                          <a:latin typeface="Segoe UI" panose="020B0502040204020203" pitchFamily="34" charset="0"/>
                          <a:cs typeface="Segoe UI" panose="020B0502040204020203" pitchFamily="34" charset="0"/>
                        </a:rPr>
                        <a:t>Courtroom</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7477362"/>
                  </a:ext>
                </a:extLst>
              </a:tr>
              <a:tr h="457200">
                <a:tc>
                  <a:txBody>
                    <a:bodyPr/>
                    <a:lstStyle/>
                    <a:p>
                      <a:pPr>
                        <a:lnSpc>
                          <a:spcPct val="108000"/>
                        </a:lnSpc>
                      </a:pPr>
                      <a:r>
                        <a:rPr lang="en-US" sz="1200">
                          <a:solidFill>
                            <a:schemeClr val="tx1"/>
                          </a:solidFill>
                          <a:latin typeface="Segoe UI Semibold" panose="020B0702040204020203" pitchFamily="34" charset="0"/>
                          <a:cs typeface="Segoe UI Semibold" panose="020B0702040204020203" pitchFamily="34" charset="0"/>
                        </a:rPr>
                        <a:t>Education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US" sz="1200">
                          <a:solidFill>
                            <a:schemeClr val="tx1"/>
                          </a:solidFill>
                          <a:latin typeface="Segoe UI" panose="020B0502040204020203" pitchFamily="34" charset="0"/>
                          <a:cs typeface="Segoe UI" panose="020B0502040204020203" pitchFamily="34" charset="0"/>
                        </a:rPr>
                        <a:t>Classroom; University; branded certification or continuing education themes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7870632"/>
                  </a:ext>
                </a:extLst>
              </a:tr>
            </a:tbl>
          </a:graphicData>
        </a:graphic>
      </p:graphicFrame>
      <p:sp>
        <p:nvSpPr>
          <p:cNvPr id="5" name="Subtitle 2">
            <a:extLst>
              <a:ext uri="{FF2B5EF4-FFF2-40B4-BE49-F238E27FC236}">
                <a16:creationId xmlns:a16="http://schemas.microsoft.com/office/drawing/2014/main" id="{4D1E2177-EF04-8B99-1C52-B2895957205D}"/>
              </a:ext>
            </a:extLst>
          </p:cNvPr>
          <p:cNvSpPr txBox="1">
            <a:spLocks/>
          </p:cNvSpPr>
          <p:nvPr/>
        </p:nvSpPr>
        <p:spPr>
          <a:xfrm>
            <a:off x="754380" y="5981577"/>
            <a:ext cx="6263640" cy="1028871"/>
          </a:xfrm>
          <a:prstGeom prst="rect">
            <a:avLst/>
          </a:prstGeom>
        </p:spPr>
        <p:txBody>
          <a:bodyPr vert="horz" lIns="91440" tIns="45720" rIns="91440" bIns="45720" rtlCol="0">
            <a:sp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marL="0" marR="0" lvl="0" indent="0" algn="l" defTabSz="777240" rtl="0" eaLnBrk="1" fontAlgn="auto" latinLnBrk="0" hangingPunct="1">
              <a:lnSpc>
                <a:spcPct val="108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Prerequisites</a:t>
            </a:r>
          </a:p>
          <a:p>
            <a:pPr marL="0" marR="0" lvl="0" indent="0" algn="l" defTabSz="777240" rtl="0" eaLnBrk="1" fontAlgn="auto" latinLnBrk="0" hangingPunct="1">
              <a:lnSpc>
                <a:spcPct val="108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Each meeting attendee or user must have a Teams Premium license to benefit from the feature.</a:t>
            </a:r>
            <a:endPar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777240" rtl="0" eaLnBrk="1" fontAlgn="auto" latinLnBrk="0" hangingPunct="1">
              <a:lnSpc>
                <a:spcPct val="108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333333"/>
              </a:solidFill>
              <a:effectLst/>
              <a:uLnTx/>
              <a:uFillTx/>
              <a:latin typeface="Segoe UI" panose="020B0502040204020203" pitchFamily="34" charset="0"/>
              <a:ea typeface="+mn-ea"/>
              <a:cs typeface="Segoe UI" panose="020B0502040204020203" pitchFamily="34" charset="0"/>
            </a:endParaRPr>
          </a:p>
        </p:txBody>
      </p:sp>
      <p:sp>
        <p:nvSpPr>
          <p:cNvPr id="6" name="Action Button: Go Home 5">
            <a:hlinkClick r:id="rId2" action="ppaction://hlinksldjump" highlightClick="1"/>
            <a:extLst>
              <a:ext uri="{FF2B5EF4-FFF2-40B4-BE49-F238E27FC236}">
                <a16:creationId xmlns:a16="http://schemas.microsoft.com/office/drawing/2014/main" id="{E9D02F0C-BC5F-AF11-8DD2-A4622585794C}"/>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4E613847-A31D-EF77-287F-A16DF75DD600}"/>
              </a:ext>
            </a:extLst>
          </p:cNvPr>
          <p:cNvSpPr txBox="1">
            <a:spLocks/>
          </p:cNvSpPr>
          <p:nvPr/>
        </p:nvSpPr>
        <p:spPr>
          <a:xfrm>
            <a:off x="751522" y="6878952"/>
            <a:ext cx="6263640" cy="5418827"/>
          </a:xfrm>
          <a:prstGeom prst="rect">
            <a:avLst/>
          </a:prstGeom>
        </p:spPr>
        <p:txBody>
          <a:bodyPr vert="horz" lIns="91440" tIns="45720" rIns="91440" bIns="4572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Dependencies and Limitations</a:t>
            </a:r>
            <a:endParaRPr lang="en-US" sz="1200">
              <a:solidFill>
                <a:srgbClr val="333333"/>
              </a:solidFill>
              <a:highlight>
                <a:srgbClr val="FFFF00"/>
              </a:highlight>
            </a:endParaRPr>
          </a:p>
          <a:p>
            <a:pPr algn="l">
              <a:lnSpc>
                <a:spcPct val="108000"/>
              </a:lnSpc>
              <a:spcBef>
                <a:spcPts val="0"/>
              </a:spcBef>
              <a:spcAft>
                <a:spcPts val="400"/>
              </a:spcAft>
            </a:pPr>
            <a:r>
              <a:rPr lang="en-US" sz="1200">
                <a:latin typeface="Segoe UI Semibold" panose="020B0702040204020203" pitchFamily="34" charset="0"/>
                <a:cs typeface="Segoe UI Semibold" panose="020B0702040204020203" pitchFamily="34" charset="0"/>
              </a:rPr>
              <a:t>Supported platforms: </a:t>
            </a:r>
          </a:p>
          <a:p>
            <a:pPr marL="171450" indent="-171450" algn="l">
              <a:lnSpc>
                <a:spcPct val="108000"/>
              </a:lnSpc>
              <a:spcBef>
                <a:spcPts val="0"/>
              </a:spcBef>
              <a:spcAft>
                <a:spcPts val="400"/>
              </a:spcAft>
              <a:buFont typeface="Arial" panose="020B0604020202020204" pitchFamily="34" charset="0"/>
              <a:buChar char="•"/>
            </a:pPr>
            <a:r>
              <a:rPr lang="en-US" sz="1200"/>
              <a:t>Desktop (Windows and Mac)</a:t>
            </a:r>
          </a:p>
          <a:p>
            <a:pPr marL="171450" indent="-171450" algn="l">
              <a:lnSpc>
                <a:spcPct val="108000"/>
              </a:lnSpc>
              <a:spcBef>
                <a:spcPts val="0"/>
              </a:spcBef>
              <a:spcAft>
                <a:spcPts val="400"/>
              </a:spcAft>
              <a:buFont typeface="Arial" panose="020B0604020202020204" pitchFamily="34" charset="0"/>
              <a:buChar char="•"/>
            </a:pPr>
            <a:r>
              <a:rPr lang="en-US" sz="1200"/>
              <a:t>Mobile (Android 11+ and iOS only)</a:t>
            </a:r>
          </a:p>
          <a:p>
            <a:pPr marL="171450" indent="-171450" algn="l">
              <a:lnSpc>
                <a:spcPct val="108000"/>
              </a:lnSpc>
              <a:spcBef>
                <a:spcPts val="0"/>
              </a:spcBef>
              <a:spcAft>
                <a:spcPts val="1200"/>
              </a:spcAft>
              <a:buFont typeface="Arial" panose="020B0604020202020204" pitchFamily="34" charset="0"/>
              <a:buChar char="•"/>
            </a:pPr>
            <a:r>
              <a:rPr lang="en-US" sz="1200"/>
              <a:t>Teams Web Client</a:t>
            </a:r>
          </a:p>
          <a:p>
            <a:pPr algn="l">
              <a:lnSpc>
                <a:spcPct val="108000"/>
              </a:lnSpc>
              <a:spcBef>
                <a:spcPts val="0"/>
              </a:spcBef>
              <a:spcAft>
                <a:spcPts val="400"/>
              </a:spcAft>
            </a:pPr>
            <a:r>
              <a:rPr lang="en-US" sz="1200">
                <a:latin typeface="Segoe UI Semibold" panose="020B0702040204020203" pitchFamily="34" charset="0"/>
                <a:cs typeface="Segoe UI Semibold" panose="020B0702040204020203" pitchFamily="34" charset="0"/>
              </a:rPr>
              <a:t>Unsupported platforms:</a:t>
            </a:r>
          </a:p>
          <a:p>
            <a:pPr marL="171450" indent="-171450" algn="l">
              <a:lnSpc>
                <a:spcPct val="108000"/>
              </a:lnSpc>
              <a:spcBef>
                <a:spcPts val="0"/>
              </a:spcBef>
              <a:spcAft>
                <a:spcPts val="1800"/>
              </a:spcAft>
              <a:buFont typeface="Arial" panose="020B0604020202020204" pitchFamily="34" charset="0"/>
              <a:buChar char="•"/>
            </a:pPr>
            <a:r>
              <a:rPr lang="en-US" sz="1200"/>
              <a:t>Teams Rooms</a:t>
            </a:r>
            <a:endParaRPr lang="en-US" sz="1200">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52474F3D-FFFC-0F40-81C0-F4EE2E62750C}"/>
              </a:ext>
            </a:extLst>
          </p:cNvPr>
          <p:cNvSpPr txBox="1"/>
          <p:nvPr/>
        </p:nvSpPr>
        <p:spPr>
          <a:xfrm>
            <a:off x="845820" y="885914"/>
            <a:ext cx="4311253" cy="215187"/>
          </a:xfrm>
          <a:prstGeom prst="rect">
            <a:avLst/>
          </a:prstGeom>
          <a:noFill/>
        </p:spPr>
        <p:txBody>
          <a:bodyPr wrap="square" lIns="0" tIns="0" rIns="0" bIns="0">
            <a:spAutoFit/>
          </a:bodyPr>
          <a:lstStyle>
            <a:defPPr>
              <a:defRPr lang="en-US"/>
            </a:defPPr>
            <a:lvl1pPr>
              <a:defRPr sz="2000">
                <a:solidFill>
                  <a:srgbClr val="6568B7"/>
                </a:solidFill>
              </a:defRPr>
            </a:lvl1pPr>
          </a:lstStyle>
          <a:p>
            <a:pPr defTabSz="777240">
              <a:lnSpc>
                <a:spcPct val="108000"/>
              </a:lnSpc>
              <a:spcAft>
                <a:spcPts val="1800"/>
              </a:spcAft>
            </a:pPr>
            <a:r>
              <a:rPr lang="en-US" sz="1400">
                <a:solidFill>
                  <a:schemeClr val="tx1"/>
                </a:solidFill>
                <a:latin typeface="Segoe UI Semibold" panose="020B0702040204020203" pitchFamily="34" charset="0"/>
                <a:cs typeface="Segoe UI Semibold" panose="020B0702040204020203" pitchFamily="34" charset="0"/>
              </a:rPr>
              <a:t>Org-defined backgrounds</a:t>
            </a:r>
          </a:p>
        </p:txBody>
      </p:sp>
    </p:spTree>
    <p:extLst>
      <p:ext uri="{BB962C8B-B14F-4D97-AF65-F5344CB8AC3E}">
        <p14:creationId xmlns:p14="http://schemas.microsoft.com/office/powerpoint/2010/main" val="893308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454337" y="332671"/>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PERSONALIZED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504042" y="817987"/>
            <a:ext cx="6263640" cy="326007"/>
          </a:xfrm>
        </p:spPr>
        <p:txBody>
          <a:bodyPr>
            <a:noAutofit/>
          </a:body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Together Mode Scenes</a:t>
            </a:r>
            <a:endParaRPr lang="en-US" sz="1200">
              <a:latin typeface="Segoe UI Semibold" panose="020B0702040204020203" pitchFamily="34" charset="0"/>
              <a:cs typeface="Segoe UI Semibold" panose="020B0702040204020203" pitchFamily="34" charset="0"/>
            </a:endParaRPr>
          </a:p>
        </p:txBody>
      </p:sp>
      <p:sp>
        <p:nvSpPr>
          <p:cNvPr id="4" name="Title 1">
            <a:extLst>
              <a:ext uri="{FF2B5EF4-FFF2-40B4-BE49-F238E27FC236}">
                <a16:creationId xmlns:a16="http://schemas.microsoft.com/office/drawing/2014/main" id="{05880D56-5B00-C2F6-DF04-5EFBCE322BCF}"/>
              </a:ext>
            </a:extLst>
          </p:cNvPr>
          <p:cNvSpPr txBox="1">
            <a:spLocks/>
          </p:cNvSpPr>
          <p:nvPr/>
        </p:nvSpPr>
        <p:spPr>
          <a:xfrm>
            <a:off x="643321" y="2255395"/>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panose="020B0702040204020203" pitchFamily="34" charset="0"/>
                <a:cs typeface="Segoe UI Semibold" panose="020B0702040204020203" pitchFamily="34" charset="0"/>
              </a:rPr>
              <a:t>Organizer Guidance: Changing </a:t>
            </a:r>
            <a:r>
              <a:rPr lang="en-US" sz="1600" spc="-32"/>
              <a:t>together mode scenes</a:t>
            </a:r>
            <a:endParaRPr lang="en-US" sz="1600" i="1" spc="-32">
              <a:solidFill>
                <a:srgbClr val="000000"/>
              </a:solidFill>
              <a:latin typeface="Segoe UI Semibold"/>
            </a:endParaRPr>
          </a:p>
        </p:txBody>
      </p:sp>
      <p:sp>
        <p:nvSpPr>
          <p:cNvPr id="5" name="Text Placeholder 1">
            <a:extLst>
              <a:ext uri="{FF2B5EF4-FFF2-40B4-BE49-F238E27FC236}">
                <a16:creationId xmlns:a16="http://schemas.microsoft.com/office/drawing/2014/main" id="{933CA999-17B6-0A13-1B2A-D533C742B2DA}"/>
              </a:ext>
            </a:extLst>
          </p:cNvPr>
          <p:cNvSpPr txBox="1">
            <a:spLocks/>
          </p:cNvSpPr>
          <p:nvPr/>
        </p:nvSpPr>
        <p:spPr>
          <a:xfrm>
            <a:off x="568641" y="2597280"/>
            <a:ext cx="6114282" cy="353174"/>
          </a:xfrm>
          <a:prstGeom prst="rect">
            <a:avLst/>
          </a:prstGeom>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Bef>
                <a:spcPts val="0"/>
              </a:spcBef>
              <a:buNone/>
            </a:pPr>
            <a:r>
              <a:rPr lang="en-GB" sz="1200"/>
              <a:t>To change scenes for all participants in the meeting, organizers and presenters can check </a:t>
            </a:r>
            <a:r>
              <a:rPr lang="en-GB" sz="1200" b="1"/>
              <a:t>select together mode for everyone</a:t>
            </a:r>
            <a:r>
              <a:rPr lang="en-GB" sz="1200"/>
              <a:t> box and hit </a:t>
            </a:r>
            <a:r>
              <a:rPr lang="en-GB" sz="1200" b="1"/>
              <a:t>Apply</a:t>
            </a:r>
            <a:r>
              <a:rPr lang="en-GB" sz="1200"/>
              <a:t>. </a:t>
            </a:r>
          </a:p>
        </p:txBody>
      </p:sp>
      <p:grpSp>
        <p:nvGrpSpPr>
          <p:cNvPr id="6" name="Group 5" descr="Screenshot of apply custom mode scenes option highlighted with a red border.">
            <a:extLst>
              <a:ext uri="{FF2B5EF4-FFF2-40B4-BE49-F238E27FC236}">
                <a16:creationId xmlns:a16="http://schemas.microsoft.com/office/drawing/2014/main" id="{383CCE30-8109-ECCA-A34A-90EAB5D27237}"/>
              </a:ext>
            </a:extLst>
          </p:cNvPr>
          <p:cNvGrpSpPr/>
          <p:nvPr/>
        </p:nvGrpSpPr>
        <p:grpSpPr>
          <a:xfrm>
            <a:off x="716787" y="3293059"/>
            <a:ext cx="3305736" cy="2011865"/>
            <a:chOff x="744630" y="1551873"/>
            <a:chExt cx="6009181" cy="3566160"/>
          </a:xfrm>
        </p:grpSpPr>
        <p:pic>
          <p:nvPicPr>
            <p:cNvPr id="7" name="Picture 6">
              <a:extLst>
                <a:ext uri="{FF2B5EF4-FFF2-40B4-BE49-F238E27FC236}">
                  <a16:creationId xmlns:a16="http://schemas.microsoft.com/office/drawing/2014/main" id="{F506E2E9-C4DF-5BB6-A034-BFD2FD92B9D3}"/>
                </a:ext>
              </a:extLst>
            </p:cNvPr>
            <p:cNvPicPr>
              <a:picLocks noChangeAspect="1"/>
            </p:cNvPicPr>
            <p:nvPr/>
          </p:nvPicPr>
          <p:blipFill rotWithShape="1">
            <a:blip r:embed="rId2"/>
            <a:srcRect l="9374" t="5949" r="9242" b="18300"/>
            <a:stretch/>
          </p:blipFill>
          <p:spPr>
            <a:xfrm>
              <a:off x="744630" y="1551873"/>
              <a:ext cx="6009181" cy="3566160"/>
            </a:xfrm>
            <a:prstGeom prst="rect">
              <a:avLst/>
            </a:prstGeom>
            <a:effectLst>
              <a:outerShdw blurRad="127000" sx="102000" sy="102000" algn="ctr" rotWithShape="0">
                <a:prstClr val="black">
                  <a:alpha val="25000"/>
                </a:prstClr>
              </a:outerShdw>
            </a:effectLst>
          </p:spPr>
        </p:pic>
        <p:sp>
          <p:nvSpPr>
            <p:cNvPr id="8" name="Rectangle 7">
              <a:extLst>
                <a:ext uri="{FF2B5EF4-FFF2-40B4-BE49-F238E27FC236}">
                  <a16:creationId xmlns:a16="http://schemas.microsoft.com/office/drawing/2014/main" id="{A9D6CE8A-B9EE-B7BB-8425-D8F7C8F5AD66}"/>
                </a:ext>
              </a:extLst>
            </p:cNvPr>
            <p:cNvSpPr/>
            <p:nvPr/>
          </p:nvSpPr>
          <p:spPr bwMode="auto">
            <a:xfrm>
              <a:off x="4519061" y="4365071"/>
              <a:ext cx="442021" cy="169485"/>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grpSp>
      <p:pic>
        <p:nvPicPr>
          <p:cNvPr id="9" name="Picture 8" descr="Screenshot of view of custom mode scenes In-Meeting Experience">
            <a:extLst>
              <a:ext uri="{FF2B5EF4-FFF2-40B4-BE49-F238E27FC236}">
                <a16:creationId xmlns:a16="http://schemas.microsoft.com/office/drawing/2014/main" id="{6B77D941-20CD-F3C6-0EB9-DE4523A7BED0}"/>
              </a:ext>
            </a:extLst>
          </p:cNvPr>
          <p:cNvPicPr>
            <a:picLocks noChangeAspect="1"/>
          </p:cNvPicPr>
          <p:nvPr/>
        </p:nvPicPr>
        <p:blipFill rotWithShape="1">
          <a:blip r:embed="rId3"/>
          <a:srcRect t="4071"/>
          <a:stretch/>
        </p:blipFill>
        <p:spPr>
          <a:xfrm>
            <a:off x="3798275" y="3900067"/>
            <a:ext cx="3305247" cy="2014715"/>
          </a:xfrm>
          <a:prstGeom prst="rect">
            <a:avLst/>
          </a:prstGeom>
          <a:effectLst>
            <a:outerShdw blurRad="952500" sx="102000" sy="102000" algn="ctr" rotWithShape="0">
              <a:prstClr val="black">
                <a:alpha val="25000"/>
              </a:prstClr>
            </a:outerShdw>
          </a:effectLst>
        </p:spPr>
      </p:pic>
      <p:sp>
        <p:nvSpPr>
          <p:cNvPr id="10" name="Rectangle 9">
            <a:extLst>
              <a:ext uri="{FF2B5EF4-FFF2-40B4-BE49-F238E27FC236}">
                <a16:creationId xmlns:a16="http://schemas.microsoft.com/office/drawing/2014/main" id="{89FB6870-71F5-9DAB-24F8-12C325110DD7}"/>
              </a:ext>
              <a:ext uri="{C183D7F6-B498-43B3-948B-1728B52AA6E4}">
                <adec:decorative xmlns:adec="http://schemas.microsoft.com/office/drawing/2017/decorative" val="1"/>
              </a:ext>
            </a:extLst>
          </p:cNvPr>
          <p:cNvSpPr/>
          <p:nvPr/>
        </p:nvSpPr>
        <p:spPr bwMode="auto">
          <a:xfrm>
            <a:off x="1667320" y="4895169"/>
            <a:ext cx="727754" cy="112398"/>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sp>
        <p:nvSpPr>
          <p:cNvPr id="11" name="Title 1">
            <a:extLst>
              <a:ext uri="{FF2B5EF4-FFF2-40B4-BE49-F238E27FC236}">
                <a16:creationId xmlns:a16="http://schemas.microsoft.com/office/drawing/2014/main" id="{71DD606E-154B-209D-B8C9-948DF144F2AB}"/>
              </a:ext>
            </a:extLst>
          </p:cNvPr>
          <p:cNvSpPr txBox="1">
            <a:spLocks/>
          </p:cNvSpPr>
          <p:nvPr/>
        </p:nvSpPr>
        <p:spPr>
          <a:xfrm>
            <a:off x="726412" y="6201259"/>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panose="020B0702040204020203" pitchFamily="34" charset="0"/>
                <a:cs typeface="Segoe UI Semibold" panose="020B0702040204020203" pitchFamily="34" charset="0"/>
              </a:rPr>
              <a:t>User Guidance: Use </a:t>
            </a:r>
            <a:r>
              <a:rPr lang="en-US" sz="1600" spc="-32"/>
              <a:t>together mode scenes</a:t>
            </a:r>
            <a:endParaRPr lang="en-US" sz="1600" i="1" spc="-32">
              <a:solidFill>
                <a:srgbClr val="000000"/>
              </a:solidFill>
              <a:latin typeface="Segoe UI Semibold"/>
            </a:endParaRPr>
          </a:p>
        </p:txBody>
      </p:sp>
      <p:sp>
        <p:nvSpPr>
          <p:cNvPr id="12" name="Text Placeholder 1">
            <a:extLst>
              <a:ext uri="{FF2B5EF4-FFF2-40B4-BE49-F238E27FC236}">
                <a16:creationId xmlns:a16="http://schemas.microsoft.com/office/drawing/2014/main" id="{AFF22346-15EC-76B7-61AF-3F04AE7FF61F}"/>
              </a:ext>
            </a:extLst>
          </p:cNvPr>
          <p:cNvSpPr txBox="1">
            <a:spLocks/>
          </p:cNvSpPr>
          <p:nvPr/>
        </p:nvSpPr>
        <p:spPr>
          <a:xfrm>
            <a:off x="654368" y="6538870"/>
            <a:ext cx="6966570" cy="128064"/>
          </a:xfrm>
          <a:prstGeom prst="rect">
            <a:avLst/>
          </a:prstGeom>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Bef>
                <a:spcPts val="0"/>
              </a:spcBef>
              <a:buNone/>
            </a:pPr>
            <a:r>
              <a:rPr lang="en-GB" sz="1200"/>
              <a:t>To use, select </a:t>
            </a:r>
            <a:r>
              <a:rPr lang="en-GB" sz="1200" b="1"/>
              <a:t>Together Mode </a:t>
            </a:r>
            <a:r>
              <a:rPr lang="en-GB" sz="1200"/>
              <a:t>in </a:t>
            </a:r>
            <a:r>
              <a:rPr lang="en-GB" sz="1200" b="1"/>
              <a:t>View</a:t>
            </a:r>
            <a:r>
              <a:rPr lang="en-GB" sz="1200"/>
              <a:t>.</a:t>
            </a:r>
            <a:r>
              <a:rPr lang="en-GB" sz="1200" b="1"/>
              <a:t> </a:t>
            </a:r>
            <a:r>
              <a:rPr lang="en-GB" sz="1200"/>
              <a:t>This will allow users to change the scene to the one created.</a:t>
            </a:r>
          </a:p>
        </p:txBody>
      </p:sp>
      <p:grpSp>
        <p:nvGrpSpPr>
          <p:cNvPr id="13" name="Group 12" descr="Screenshot of toggle together mode view In-Meeting Experience, options are highlighted with a red border.&#10;">
            <a:extLst>
              <a:ext uri="{FF2B5EF4-FFF2-40B4-BE49-F238E27FC236}">
                <a16:creationId xmlns:a16="http://schemas.microsoft.com/office/drawing/2014/main" id="{9A6D05AB-0F6F-EE28-2DF4-DF25A548FD81}"/>
              </a:ext>
            </a:extLst>
          </p:cNvPr>
          <p:cNvGrpSpPr>
            <a:grpSpLocks noChangeAspect="1"/>
          </p:cNvGrpSpPr>
          <p:nvPr/>
        </p:nvGrpSpPr>
        <p:grpSpPr>
          <a:xfrm>
            <a:off x="705806" y="7005073"/>
            <a:ext cx="3970493" cy="2494411"/>
            <a:chOff x="0" y="1842775"/>
            <a:chExt cx="7983011" cy="5015225"/>
          </a:xfrm>
          <a:effectLst>
            <a:outerShdw blurRad="127000" sx="102000" sy="102000" algn="ctr" rotWithShape="0">
              <a:prstClr val="black">
                <a:alpha val="25000"/>
              </a:prstClr>
            </a:outerShdw>
          </a:effectLst>
        </p:grpSpPr>
        <p:pic>
          <p:nvPicPr>
            <p:cNvPr id="14" name="Picture 13">
              <a:extLst>
                <a:ext uri="{FF2B5EF4-FFF2-40B4-BE49-F238E27FC236}">
                  <a16:creationId xmlns:a16="http://schemas.microsoft.com/office/drawing/2014/main" id="{4C2C98B8-E326-A759-0BD8-196DF2731767}"/>
                </a:ext>
              </a:extLst>
            </p:cNvPr>
            <p:cNvPicPr>
              <a:picLocks noChangeAspect="1"/>
            </p:cNvPicPr>
            <p:nvPr/>
          </p:nvPicPr>
          <p:blipFill>
            <a:blip r:embed="rId4"/>
            <a:stretch>
              <a:fillRect/>
            </a:stretch>
          </p:blipFill>
          <p:spPr>
            <a:xfrm>
              <a:off x="0" y="1842775"/>
              <a:ext cx="7983011" cy="5015225"/>
            </a:xfrm>
            <a:prstGeom prst="rect">
              <a:avLst/>
            </a:prstGeom>
            <a:effectLst/>
          </p:spPr>
        </p:pic>
        <p:sp>
          <p:nvSpPr>
            <p:cNvPr id="15" name="Rectangle 14">
              <a:extLst>
                <a:ext uri="{FF2B5EF4-FFF2-40B4-BE49-F238E27FC236}">
                  <a16:creationId xmlns:a16="http://schemas.microsoft.com/office/drawing/2014/main" id="{A2103628-8F4A-5C20-496F-1426A8035DF1}"/>
                </a:ext>
              </a:extLst>
            </p:cNvPr>
            <p:cNvSpPr/>
            <p:nvPr/>
          </p:nvSpPr>
          <p:spPr bwMode="auto">
            <a:xfrm>
              <a:off x="4480764" y="2778771"/>
              <a:ext cx="1110987" cy="198391"/>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grpSp>
      <p:grpSp>
        <p:nvGrpSpPr>
          <p:cNvPr id="16" name="Group 15" descr="Screenshot of change toggle together mode view In-Meeting Experience, options are highlighted with a red border.&#10;">
            <a:extLst>
              <a:ext uri="{FF2B5EF4-FFF2-40B4-BE49-F238E27FC236}">
                <a16:creationId xmlns:a16="http://schemas.microsoft.com/office/drawing/2014/main" id="{C4C4CB3F-DACA-0112-2BE4-98FE17DFB56D}"/>
              </a:ext>
            </a:extLst>
          </p:cNvPr>
          <p:cNvGrpSpPr>
            <a:grpSpLocks noChangeAspect="1"/>
          </p:cNvGrpSpPr>
          <p:nvPr/>
        </p:nvGrpSpPr>
        <p:grpSpPr>
          <a:xfrm>
            <a:off x="4849673" y="7679827"/>
            <a:ext cx="2771265" cy="1732925"/>
            <a:chOff x="5963281" y="2149859"/>
            <a:chExt cx="6159103" cy="3851405"/>
          </a:xfrm>
        </p:grpSpPr>
        <p:pic>
          <p:nvPicPr>
            <p:cNvPr id="17" name="Picture 16">
              <a:extLst>
                <a:ext uri="{FF2B5EF4-FFF2-40B4-BE49-F238E27FC236}">
                  <a16:creationId xmlns:a16="http://schemas.microsoft.com/office/drawing/2014/main" id="{C5913DAA-ED21-04C0-D79B-B411B9B4C7EA}"/>
                </a:ext>
              </a:extLst>
            </p:cNvPr>
            <p:cNvPicPr>
              <a:picLocks noChangeAspect="1"/>
            </p:cNvPicPr>
            <p:nvPr/>
          </p:nvPicPr>
          <p:blipFill>
            <a:blip r:embed="rId5"/>
            <a:stretch>
              <a:fillRect/>
            </a:stretch>
          </p:blipFill>
          <p:spPr>
            <a:xfrm>
              <a:off x="5963281" y="2149859"/>
              <a:ext cx="6159103" cy="3851405"/>
            </a:xfrm>
            <a:prstGeom prst="rect">
              <a:avLst/>
            </a:prstGeom>
            <a:effectLst>
              <a:outerShdw blurRad="127000" sx="102000" sy="102000" algn="ctr" rotWithShape="0">
                <a:prstClr val="black">
                  <a:alpha val="25000"/>
                </a:prstClr>
              </a:outerShdw>
            </a:effectLst>
          </p:spPr>
        </p:pic>
        <p:sp>
          <p:nvSpPr>
            <p:cNvPr id="18" name="Rectangle 17">
              <a:extLst>
                <a:ext uri="{FF2B5EF4-FFF2-40B4-BE49-F238E27FC236}">
                  <a16:creationId xmlns:a16="http://schemas.microsoft.com/office/drawing/2014/main" id="{38A77FD8-5C6D-8704-AF08-E4B54C4D24C4}"/>
                </a:ext>
              </a:extLst>
            </p:cNvPr>
            <p:cNvSpPr/>
            <p:nvPr/>
          </p:nvSpPr>
          <p:spPr bwMode="auto">
            <a:xfrm>
              <a:off x="6096003" y="5729654"/>
              <a:ext cx="593782" cy="205804"/>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grpSp>
      <p:cxnSp>
        <p:nvCxnSpPr>
          <p:cNvPr id="19" name="Straight Arrow Connector 18">
            <a:extLst>
              <a:ext uri="{FF2B5EF4-FFF2-40B4-BE49-F238E27FC236}">
                <a16:creationId xmlns:a16="http://schemas.microsoft.com/office/drawing/2014/main" id="{F29CAF4F-A37F-9E51-B132-21F2E1A38173}"/>
              </a:ext>
              <a:ext uri="{C183D7F6-B498-43B3-948B-1728B52AA6E4}">
                <adec:decorative xmlns:adec="http://schemas.microsoft.com/office/drawing/2017/decorative" val="1"/>
              </a:ext>
            </a:extLst>
          </p:cNvPr>
          <p:cNvCxnSpPr>
            <a:cxnSpLocks/>
            <a:stCxn id="15" idx="3"/>
            <a:endCxn id="18" idx="1"/>
          </p:cNvCxnSpPr>
          <p:nvPr/>
        </p:nvCxnSpPr>
        <p:spPr>
          <a:xfrm>
            <a:off x="3486963" y="7519944"/>
            <a:ext cx="1422428" cy="1816899"/>
          </a:xfrm>
          <a:prstGeom prst="straightConnector1">
            <a:avLst/>
          </a:prstGeom>
          <a:ln w="3492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Action Button: Go Home 20">
            <a:hlinkClick r:id="rId6" action="ppaction://hlinksldjump" highlightClick="1"/>
            <a:extLst>
              <a:ext uri="{FF2B5EF4-FFF2-40B4-BE49-F238E27FC236}">
                <a16:creationId xmlns:a16="http://schemas.microsoft.com/office/drawing/2014/main" id="{A34A10EA-A490-40DD-A8BB-4AE3CCAD1035}"/>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5C8E948-F566-1B44-02AD-695585DED07B}"/>
              </a:ext>
            </a:extLst>
          </p:cNvPr>
          <p:cNvSpPr txBox="1"/>
          <p:nvPr/>
        </p:nvSpPr>
        <p:spPr>
          <a:xfrm>
            <a:off x="529017" y="1486898"/>
            <a:ext cx="6574505" cy="523220"/>
          </a:xfrm>
          <a:prstGeom prst="rect">
            <a:avLst/>
          </a:prstGeom>
          <a:noFill/>
        </p:spPr>
        <p:txBody>
          <a:bodyPr wrap="square" rtlCol="0">
            <a:spAutoFit/>
          </a:bodyPr>
          <a:lstStyle/>
          <a:p>
            <a:r>
              <a:rPr lang="en-US" sz="1400" b="0" i="0">
                <a:effectLst/>
                <a:latin typeface="SegoeUI"/>
              </a:rPr>
              <a:t>Provide you to choose a branded approved together mode scenes, as an immersive and engaging meeting environment in Teams Meetings.</a:t>
            </a:r>
          </a:p>
        </p:txBody>
      </p:sp>
      <p:sp>
        <p:nvSpPr>
          <p:cNvPr id="22" name="TextBox 21">
            <a:extLst>
              <a:ext uri="{FF2B5EF4-FFF2-40B4-BE49-F238E27FC236}">
                <a16:creationId xmlns:a16="http://schemas.microsoft.com/office/drawing/2014/main" id="{5EE8EA06-A346-3AE1-280D-15D32D56054A}"/>
              </a:ext>
            </a:extLst>
          </p:cNvPr>
          <p:cNvSpPr txBox="1"/>
          <p:nvPr/>
        </p:nvSpPr>
        <p:spPr>
          <a:xfrm>
            <a:off x="504042" y="1188673"/>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3704069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PERSONALIZED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6916981"/>
          </a:xfrm>
        </p:spPr>
        <p:txBody>
          <a:bodyPr>
            <a:noAutofit/>
          </a:body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Together Mode Scenes</a:t>
            </a:r>
            <a:endParaRPr lang="en-US" sz="1200"/>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a:lnSpc>
                <a:spcPct val="108000"/>
              </a:lnSpc>
              <a:spcBef>
                <a:spcPts val="0"/>
              </a:spcBef>
              <a:spcAft>
                <a:spcPts val="400"/>
              </a:spcAft>
            </a:pPr>
            <a:r>
              <a:rPr lang="en-US" sz="1200" b="0" i="0">
                <a:effectLst/>
                <a:latin typeface="SegoeUI"/>
              </a:rPr>
              <a:t>Custom Together Mode Scenes provide an immersive and engaging meeting environment in Teams Meetings.</a:t>
            </a:r>
          </a:p>
          <a:p>
            <a:pPr marL="171450" indent="-171450" algn="l">
              <a:lnSpc>
                <a:spcPct val="108000"/>
              </a:lnSpc>
              <a:spcBef>
                <a:spcPts val="0"/>
              </a:spcBef>
              <a:spcAft>
                <a:spcPts val="400"/>
              </a:spcAft>
              <a:buFont typeface="Arial" panose="020B0604020202020204" pitchFamily="34" charset="0"/>
              <a:buChar char="•"/>
            </a:pPr>
            <a:r>
              <a:rPr lang="en-US" sz="1200" b="0" i="0">
                <a:effectLst/>
                <a:latin typeface="SegoeUI"/>
              </a:rPr>
              <a:t>Bring people together and encourage them to turn on their video.</a:t>
            </a:r>
          </a:p>
          <a:p>
            <a:pPr marL="171450" indent="-171450" algn="l">
              <a:lnSpc>
                <a:spcPct val="108000"/>
              </a:lnSpc>
              <a:spcBef>
                <a:spcPts val="0"/>
              </a:spcBef>
              <a:spcAft>
                <a:spcPts val="400"/>
              </a:spcAft>
              <a:buFont typeface="Arial" panose="020B0604020202020204" pitchFamily="34" charset="0"/>
              <a:buChar char="•"/>
            </a:pPr>
            <a:r>
              <a:rPr lang="en-US" sz="1200" b="0" i="0">
                <a:effectLst/>
                <a:latin typeface="SegoeUI"/>
              </a:rPr>
              <a:t>Combine participants digitally into a single virtual scene.</a:t>
            </a:r>
          </a:p>
          <a:p>
            <a:pPr marL="171450" indent="-171450" algn="l">
              <a:lnSpc>
                <a:spcPct val="108000"/>
              </a:lnSpc>
              <a:spcBef>
                <a:spcPts val="0"/>
              </a:spcBef>
              <a:spcAft>
                <a:spcPts val="1800"/>
              </a:spcAft>
              <a:buFont typeface="Arial" panose="020B0604020202020204" pitchFamily="34" charset="0"/>
              <a:buChar char="•"/>
            </a:pPr>
            <a:r>
              <a:rPr lang="en-US" sz="1200">
                <a:latin typeface="SegoeUI"/>
              </a:rPr>
              <a:t>Place the participants' video streams in pre-determined seats designed and fixed by the scene creator.</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a:lnSpc>
                <a:spcPct val="108000"/>
              </a:lnSpc>
              <a:spcBef>
                <a:spcPts val="0"/>
              </a:spcBef>
              <a:spcAft>
                <a:spcPts val="1800"/>
              </a:spcAft>
            </a:pPr>
            <a:r>
              <a:rPr lang="en-US" sz="1200">
                <a:latin typeface="Segoe UI" panose="020B0502040204020203" pitchFamily="34" charset="0"/>
                <a:cs typeface="Segoe UI" panose="020B0502040204020203" pitchFamily="34" charset="0"/>
              </a:rPr>
              <a:t>Meeting participants must have a Team Premium license to be able to select a custom Together Mode scene. </a:t>
            </a:r>
            <a:endParaRPr lang="en-US" sz="1200" i="1">
              <a:highlight>
                <a:srgbClr val="FFFF00"/>
              </a:highlight>
              <a:latin typeface="Segoe UI" panose="020B0502040204020203" pitchFamily="34" charset="0"/>
              <a:cs typeface="Segoe UI" panose="020B0502040204020203"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600"/>
              </a:spcAft>
            </a:pPr>
            <a:r>
              <a:rPr lang="en-US" sz="1200" b="0" i="0">
                <a:effectLst/>
                <a:latin typeface="Segoe UI" panose="020B0502040204020203" pitchFamily="34" charset="0"/>
                <a:cs typeface="Segoe UI" panose="020B0502040204020203" pitchFamily="34" charset="0"/>
              </a:rPr>
              <a:t>Below are the primary use cases:</a:t>
            </a:r>
            <a:endParaRPr lang="en-US" sz="1200" b="0" i="0">
              <a:effectLst/>
            </a:endParaRPr>
          </a:p>
          <a:p>
            <a:pPr algn="l">
              <a:lnSpc>
                <a:spcPct val="108000"/>
              </a:lnSpc>
              <a:spcBef>
                <a:spcPts val="0"/>
              </a:spcBef>
            </a:pPr>
            <a:endParaRPr lang="en-US" sz="1200" b="0" i="0">
              <a:solidFill>
                <a:srgbClr val="333333"/>
              </a:solidFill>
              <a:effectLst/>
            </a:endParaRPr>
          </a:p>
        </p:txBody>
      </p:sp>
      <p:graphicFrame>
        <p:nvGraphicFramePr>
          <p:cNvPr id="4" name="Table 6">
            <a:extLst>
              <a:ext uri="{FF2B5EF4-FFF2-40B4-BE49-F238E27FC236}">
                <a16:creationId xmlns:a16="http://schemas.microsoft.com/office/drawing/2014/main" id="{BBA7C0C6-2113-127D-7E79-93158F7205F5}"/>
              </a:ext>
            </a:extLst>
          </p:cNvPr>
          <p:cNvGraphicFramePr>
            <a:graphicFrameLocks noGrp="1"/>
          </p:cNvGraphicFramePr>
          <p:nvPr/>
        </p:nvGraphicFramePr>
        <p:xfrm>
          <a:off x="845820" y="4897527"/>
          <a:ext cx="6080760" cy="1877725"/>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4001914310"/>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732204">
                <a:tc>
                  <a:txBody>
                    <a:bodyPr/>
                    <a:lstStyle/>
                    <a:p>
                      <a:r>
                        <a:rPr lang="en-US" sz="1200">
                          <a:solidFill>
                            <a:schemeClr val="tx1"/>
                          </a:solidFill>
                          <a:latin typeface="Segoe UI Semibold" panose="020B0702040204020203" pitchFamily="34" charset="0"/>
                          <a:cs typeface="Segoe UI Semibold" panose="020B0702040204020203" pitchFamily="34" charset="0"/>
                        </a:rPr>
                        <a:t>All</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Virtual Birthday Parties, Unique/iconic office spaces on your company’s campus, townhalls, All-hands in company auditoriums, Offsites in location like the Grand Canyon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368281">
                <a:tc>
                  <a:txBody>
                    <a:bodyPr/>
                    <a:lstStyle/>
                    <a:p>
                      <a:r>
                        <a:rPr lang="en-US" sz="1200">
                          <a:solidFill>
                            <a:schemeClr val="tx1"/>
                          </a:solidFill>
                          <a:latin typeface="Segoe UI Semibold" panose="020B0702040204020203" pitchFamily="34" charset="0"/>
                          <a:cs typeface="Segoe UI Semibold" panose="020B0702040204020203" pitchFamily="34" charset="0"/>
                        </a:rPr>
                        <a:t>Government</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Courtroom</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7477362"/>
                  </a:ext>
                </a:extLst>
              </a:tr>
              <a:tr h="368281">
                <a:tc>
                  <a:txBody>
                    <a:bodyPr/>
                    <a:lstStyle/>
                    <a:p>
                      <a:r>
                        <a:rPr lang="en-US" sz="1200">
                          <a:solidFill>
                            <a:schemeClr val="tx1"/>
                          </a:solidFill>
                          <a:latin typeface="Segoe UI Semibold" panose="020B0702040204020203" pitchFamily="34" charset="0"/>
                          <a:cs typeface="Segoe UI Semibold" panose="020B0702040204020203" pitchFamily="34" charset="0"/>
                        </a:rPr>
                        <a:t>Education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Classroom; University; branded certification or continuing education themes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7870632"/>
                  </a:ext>
                </a:extLst>
              </a:tr>
            </a:tbl>
          </a:graphicData>
        </a:graphic>
      </p:graphicFrame>
      <p:sp>
        <p:nvSpPr>
          <p:cNvPr id="5" name="Action Button: Go Home 4">
            <a:hlinkClick r:id="rId2" action="ppaction://hlinksldjump" highlightClick="1"/>
            <a:extLst>
              <a:ext uri="{FF2B5EF4-FFF2-40B4-BE49-F238E27FC236}">
                <a16:creationId xmlns:a16="http://schemas.microsoft.com/office/drawing/2014/main" id="{F707A09B-5CFE-5A4A-CF92-D84515B255A2}"/>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648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1AC9-7C41-A6D8-6292-BAD902BDE8C4}"/>
              </a:ext>
            </a:extLst>
          </p:cNvPr>
          <p:cNvSpPr>
            <a:spLocks noGrp="1"/>
          </p:cNvSpPr>
          <p:nvPr>
            <p:ph type="title"/>
          </p:nvPr>
        </p:nvSpPr>
        <p:spPr>
          <a:xfrm>
            <a:off x="534352" y="2835806"/>
            <a:ext cx="6703695" cy="1944159"/>
          </a:xfrm>
        </p:spPr>
        <p:txBody>
          <a:bodyPr/>
          <a:lstStyle/>
          <a:p>
            <a:r>
              <a:rPr lang="en-US"/>
              <a:t>Protected meetings</a:t>
            </a:r>
          </a:p>
        </p:txBody>
      </p:sp>
      <p:sp>
        <p:nvSpPr>
          <p:cNvPr id="3" name="Action Button: Go Home 2">
            <a:hlinkClick r:id="rId2" action="ppaction://hlinksldjump" highlightClick="1"/>
            <a:extLst>
              <a:ext uri="{FF2B5EF4-FFF2-40B4-BE49-F238E27FC236}">
                <a16:creationId xmlns:a16="http://schemas.microsoft.com/office/drawing/2014/main" id="{D4A02305-190F-1C9E-05FB-742D8BE0EBED}"/>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026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7C7DB0-0A47-3FEE-98DE-5483CC5A338C}"/>
              </a:ext>
            </a:extLst>
          </p:cNvPr>
          <p:cNvSpPr>
            <a:spLocks noGrp="1"/>
          </p:cNvSpPr>
          <p:nvPr>
            <p:ph type="title" idx="4294967295"/>
          </p:nvPr>
        </p:nvSpPr>
        <p:spPr>
          <a:xfrm>
            <a:off x="343853" y="2037739"/>
            <a:ext cx="7035965" cy="221599"/>
          </a:xfrm>
        </p:spPr>
        <p:txBody>
          <a:bodyPr vert="horz" wrap="square" lIns="0" tIns="0" rIns="0" bIns="0" rtlCol="0" anchor="t">
            <a:spAutoFit/>
          </a:bodyPr>
          <a:lstStyle/>
          <a:p>
            <a:r>
              <a:rPr lang="en-US" sz="1600"/>
              <a:t>Organizer Guidance </a:t>
            </a:r>
          </a:p>
        </p:txBody>
      </p:sp>
      <p:sp>
        <p:nvSpPr>
          <p:cNvPr id="10" name="Text Placeholder 1">
            <a:extLst>
              <a:ext uri="{FF2B5EF4-FFF2-40B4-BE49-F238E27FC236}">
                <a16:creationId xmlns:a16="http://schemas.microsoft.com/office/drawing/2014/main" id="{6CBA872F-5CBA-46B5-B864-2DFC0F9CF215}"/>
              </a:ext>
            </a:extLst>
          </p:cNvPr>
          <p:cNvSpPr>
            <a:spLocks noGrp="1"/>
          </p:cNvSpPr>
          <p:nvPr>
            <p:ph type="body" sz="half" idx="2"/>
          </p:nvPr>
        </p:nvSpPr>
        <p:spPr>
          <a:xfrm>
            <a:off x="274021" y="2457888"/>
            <a:ext cx="3792359" cy="2454343"/>
          </a:xfrm>
        </p:spPr>
        <p:txBody>
          <a:bodyPr vert="horz" lIns="91440" tIns="45720" rIns="91440" bIns="45720" rtlCol="0" anchor="t">
            <a:normAutofit fontScale="85000" lnSpcReduction="20000"/>
          </a:bodyPr>
          <a:lstStyle/>
          <a:p>
            <a:pPr defTabSz="582930">
              <a:spcBef>
                <a:spcPct val="0"/>
              </a:spcBef>
              <a:spcAft>
                <a:spcPts val="1148"/>
              </a:spcAft>
            </a:pPr>
            <a:r>
              <a:rPr lang="en-US" sz="1400">
                <a:latin typeface="Segoe UI"/>
                <a:cs typeface="Segoe UI"/>
              </a:rPr>
              <a:t>Watermark functionality is accessible to users with a Teams Premium license. When an organizer have Teams premium license, they can apply watermarks in their meetings by applying them to shared content or video feeds.</a:t>
            </a:r>
          </a:p>
          <a:p>
            <a:pPr marL="203835" indent="-203835" defTabSz="582930" eaLnBrk="0" fontAlgn="base" hangingPunct="0">
              <a:spcBef>
                <a:spcPct val="0"/>
              </a:spcBef>
              <a:spcAft>
                <a:spcPts val="1148"/>
              </a:spcAft>
              <a:buFontTx/>
              <a:buAutoNum type="arabicPeriod"/>
            </a:pPr>
            <a:r>
              <a:rPr lang="en-US" altLang="en-US" sz="1400">
                <a:latin typeface="Segoe UI"/>
                <a:cs typeface="Segoe UI"/>
              </a:rPr>
              <a:t>Create or open a meeting from your Outlook or Teams Calendar.</a:t>
            </a:r>
          </a:p>
          <a:p>
            <a:pPr marL="203835" indent="-203835" defTabSz="582930" eaLnBrk="0" fontAlgn="base" hangingPunct="0">
              <a:spcBef>
                <a:spcPct val="0"/>
              </a:spcBef>
              <a:spcAft>
                <a:spcPts val="1148"/>
              </a:spcAft>
              <a:buFontTx/>
              <a:buAutoNum type="arabicPeriod" startAt="2"/>
            </a:pPr>
            <a:r>
              <a:rPr lang="en-US" altLang="en-US" sz="1400">
                <a:latin typeface="Segoe UI"/>
                <a:cs typeface="Segoe UI"/>
              </a:rPr>
              <a:t>In </a:t>
            </a:r>
            <a:r>
              <a:rPr lang="en-US" altLang="en-US" sz="1400" b="1">
                <a:latin typeface="Segoe UI"/>
                <a:cs typeface="Segoe UI"/>
              </a:rPr>
              <a:t>Details</a:t>
            </a:r>
            <a:r>
              <a:rPr lang="en-US" altLang="en-US" sz="1400">
                <a:latin typeface="Segoe UI"/>
                <a:cs typeface="Segoe UI"/>
              </a:rPr>
              <a:t>, select </a:t>
            </a:r>
            <a:r>
              <a:rPr lang="en-US" altLang="en-US" sz="1400" b="1">
                <a:latin typeface="Segoe UI"/>
                <a:cs typeface="Segoe UI"/>
              </a:rPr>
              <a:t>Meeting Options</a:t>
            </a:r>
            <a:r>
              <a:rPr lang="en-US" altLang="en-US" sz="1400">
                <a:latin typeface="Segoe UI"/>
                <a:cs typeface="Segoe UI"/>
              </a:rPr>
              <a:t>.</a:t>
            </a:r>
          </a:p>
          <a:p>
            <a:pPr marL="203835" indent="-203835" defTabSz="582930" eaLnBrk="0" fontAlgn="base" hangingPunct="0">
              <a:spcBef>
                <a:spcPct val="0"/>
              </a:spcBef>
              <a:spcAft>
                <a:spcPts val="1148"/>
              </a:spcAft>
              <a:buFontTx/>
              <a:buAutoNum type="arabicPeriod" startAt="2"/>
            </a:pPr>
            <a:r>
              <a:rPr lang="en-US" altLang="en-US" sz="1400">
                <a:latin typeface="Segoe UI"/>
                <a:cs typeface="Segoe UI"/>
              </a:rPr>
              <a:t>Select</a:t>
            </a:r>
            <a:r>
              <a:rPr lang="en-US" altLang="en-US" sz="1400" b="1">
                <a:latin typeface="Segoe UI"/>
                <a:cs typeface="Segoe UI"/>
              </a:rPr>
              <a:t> Apply Watermark </a:t>
            </a:r>
            <a:r>
              <a:rPr lang="en-US" altLang="en-US" sz="1400">
                <a:latin typeface="Segoe UI"/>
                <a:cs typeface="Segoe UI"/>
              </a:rPr>
              <a:t>and turn on toggle(s) for shared content, video feed or both.</a:t>
            </a:r>
            <a:endParaRPr lang="en-US" altLang="en-US" sz="1400" b="1">
              <a:latin typeface="Segoe UI"/>
              <a:cs typeface="Segoe UI"/>
            </a:endParaRPr>
          </a:p>
          <a:p>
            <a:pPr marL="203835" indent="-203835" defTabSz="582930" eaLnBrk="0" fontAlgn="base" hangingPunct="0">
              <a:spcBef>
                <a:spcPct val="0"/>
              </a:spcBef>
              <a:spcAft>
                <a:spcPts val="1148"/>
              </a:spcAft>
              <a:buFontTx/>
              <a:buAutoNum type="arabicPeriod" startAt="4"/>
            </a:pPr>
            <a:r>
              <a:rPr lang="en-US" altLang="en-US" sz="1400">
                <a:latin typeface="Segoe UI"/>
                <a:cs typeface="Segoe UI"/>
              </a:rPr>
              <a:t>Select </a:t>
            </a:r>
            <a:r>
              <a:rPr lang="en-US" altLang="en-US" sz="1400" b="1">
                <a:latin typeface="Segoe UI"/>
                <a:cs typeface="Segoe UI"/>
              </a:rPr>
              <a:t>Save</a:t>
            </a:r>
            <a:r>
              <a:rPr lang="en-US" altLang="en-US" sz="1400">
                <a:latin typeface="Segoe UI"/>
                <a:cs typeface="Segoe UI"/>
              </a:rPr>
              <a:t> to apply the watermark to your meeting.</a:t>
            </a:r>
          </a:p>
          <a:p>
            <a:pPr>
              <a:spcAft>
                <a:spcPts val="1148"/>
              </a:spcAft>
            </a:pPr>
            <a:endParaRPr lang="en-US" sz="1000"/>
          </a:p>
        </p:txBody>
      </p:sp>
      <p:pic>
        <p:nvPicPr>
          <p:cNvPr id="12" name="Picture 11" descr="Screenshot of the available meeting options, apply Watermark and turn on toggle(s) for shared content, video feed or both highlighted with a red border.">
            <a:extLst>
              <a:ext uri="{FF2B5EF4-FFF2-40B4-BE49-F238E27FC236}">
                <a16:creationId xmlns:a16="http://schemas.microsoft.com/office/drawing/2014/main" id="{3D3A889C-642F-71F8-A1B4-01E745D659C5}"/>
              </a:ext>
            </a:extLst>
          </p:cNvPr>
          <p:cNvPicPr>
            <a:picLocks noChangeAspect="1"/>
          </p:cNvPicPr>
          <p:nvPr/>
        </p:nvPicPr>
        <p:blipFill rotWithShape="1">
          <a:blip r:embed="rId3"/>
          <a:srcRect t="2234" b="4729"/>
          <a:stretch/>
        </p:blipFill>
        <p:spPr>
          <a:xfrm>
            <a:off x="2418630" y="5039785"/>
            <a:ext cx="1890247" cy="928102"/>
          </a:xfrm>
          <a:prstGeom prst="rect">
            <a:avLst/>
          </a:prstGeom>
          <a:effectLst>
            <a:outerShdw blurRad="127000" sx="102000" sy="102000" algn="ctr" rotWithShape="0">
              <a:prstClr val="black">
                <a:alpha val="25000"/>
              </a:prstClr>
            </a:outerShdw>
          </a:effectLst>
        </p:spPr>
      </p:pic>
      <p:pic>
        <p:nvPicPr>
          <p:cNvPr id="4" name="Picture 3" descr="Screenshot of the available meeting options, with the watermark options highlighted with a red border.">
            <a:extLst>
              <a:ext uri="{FF2B5EF4-FFF2-40B4-BE49-F238E27FC236}">
                <a16:creationId xmlns:a16="http://schemas.microsoft.com/office/drawing/2014/main" id="{36C1E7D8-4E19-0CE3-B514-6501025AFB76}"/>
              </a:ext>
            </a:extLst>
          </p:cNvPr>
          <p:cNvPicPr>
            <a:picLocks noChangeAspect="1"/>
          </p:cNvPicPr>
          <p:nvPr/>
        </p:nvPicPr>
        <p:blipFill>
          <a:blip r:embed="rId4"/>
          <a:stretch>
            <a:fillRect/>
          </a:stretch>
        </p:blipFill>
        <p:spPr>
          <a:xfrm>
            <a:off x="4551879" y="2156069"/>
            <a:ext cx="2820531" cy="3811818"/>
          </a:xfrm>
          <a:prstGeom prst="rect">
            <a:avLst/>
          </a:prstGeom>
          <a:ln>
            <a:noFill/>
          </a:ln>
          <a:effectLst>
            <a:outerShdw blurRad="127000" sx="102000" sy="102000" algn="ctr" rotWithShape="0">
              <a:prstClr val="black">
                <a:alpha val="25000"/>
              </a:prstClr>
            </a:outerShdw>
          </a:effectLst>
        </p:spPr>
      </p:pic>
      <p:sp>
        <p:nvSpPr>
          <p:cNvPr id="6" name="Title 1">
            <a:extLst>
              <a:ext uri="{FF2B5EF4-FFF2-40B4-BE49-F238E27FC236}">
                <a16:creationId xmlns:a16="http://schemas.microsoft.com/office/drawing/2014/main" id="{4FD6B4CE-3A90-4E09-7F2B-B99B0C7B509A}"/>
              </a:ext>
            </a:extLst>
          </p:cNvPr>
          <p:cNvSpPr txBox="1">
            <a:spLocks/>
          </p:cNvSpPr>
          <p:nvPr/>
        </p:nvSpPr>
        <p:spPr>
          <a:xfrm>
            <a:off x="399991" y="6228516"/>
            <a:ext cx="7035965"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sz="3200" b="0" kern="1200" cap="none" spc="-50" baseline="0">
                <a:ln w="3175">
                  <a:noFill/>
                </a:ln>
                <a:solidFill>
                  <a:schemeClr val="tx1"/>
                </a:solidFill>
                <a:effectLst/>
                <a:latin typeface="+mj-lt"/>
                <a:ea typeface="+mj-ea"/>
                <a:cs typeface="Segoe UI" pitchFamily="34" charset="0"/>
              </a:defRPr>
            </a:lvl1pPr>
          </a:lstStyle>
          <a:p>
            <a:pPr defTabSz="594623">
              <a:defRPr/>
            </a:pPr>
            <a:r>
              <a:rPr lang="en-US" sz="1600" spc="-32">
                <a:ea typeface="+mn-ea"/>
              </a:rPr>
              <a:t>Attendee View: Watermark on video </a:t>
            </a:r>
            <a:r>
              <a:rPr lang="en-US" sz="1800" spc="-32">
                <a:ea typeface="+mn-ea"/>
              </a:rPr>
              <a:t>feed</a:t>
            </a:r>
            <a:endParaRPr lang="en-US" sz="1600" spc="-32">
              <a:ea typeface="+mn-ea"/>
            </a:endParaRPr>
          </a:p>
        </p:txBody>
      </p:sp>
      <p:sp>
        <p:nvSpPr>
          <p:cNvPr id="9" name="Title 1">
            <a:extLst>
              <a:ext uri="{FF2B5EF4-FFF2-40B4-BE49-F238E27FC236}">
                <a16:creationId xmlns:a16="http://schemas.microsoft.com/office/drawing/2014/main" id="{3117909F-93F2-C035-687C-191621F206EF}"/>
              </a:ext>
            </a:extLst>
          </p:cNvPr>
          <p:cNvSpPr>
            <a:spLocks/>
          </p:cNvSpPr>
          <p:nvPr/>
        </p:nvSpPr>
        <p:spPr>
          <a:xfrm>
            <a:off x="399990" y="6846486"/>
            <a:ext cx="2122207"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94623">
              <a:spcBef>
                <a:spcPct val="0"/>
              </a:spcBef>
              <a:defRPr/>
            </a:pPr>
            <a:r>
              <a:rPr lang="en-US" sz="1200">
                <a:ln w="3175">
                  <a:noFill/>
                </a:ln>
                <a:solidFill>
                  <a:srgbClr val="6568B7"/>
                </a:solidFill>
                <a:latin typeface="+mj-lt"/>
                <a:cs typeface="Segoe UI" pitchFamily="34" charset="0"/>
              </a:rPr>
              <a:t>When watermark is applied to everyone’s video feed </a:t>
            </a:r>
            <a:r>
              <a:rPr lang="en-US" sz="1200" i="1">
                <a:ln w="3175">
                  <a:noFill/>
                </a:ln>
                <a:cs typeface="Segoe UI" pitchFamily="34" charset="0"/>
              </a:rPr>
              <a:t>(set to yes in Meeting Options), </a:t>
            </a:r>
            <a:r>
              <a:rPr lang="en-US" sz="1200">
                <a:ln w="3175">
                  <a:noFill/>
                </a:ln>
                <a:cs typeface="Segoe UI" pitchFamily="34" charset="0"/>
              </a:rPr>
              <a:t>all incoming video feeds will have the viewer’s email address as the personalized watermark.</a:t>
            </a:r>
          </a:p>
        </p:txBody>
      </p:sp>
      <p:pic>
        <p:nvPicPr>
          <p:cNvPr id="11" name="Picture 10" descr="Screenshot of the meeting experience, showing a watermark across the video feed for Adele.">
            <a:extLst>
              <a:ext uri="{FF2B5EF4-FFF2-40B4-BE49-F238E27FC236}">
                <a16:creationId xmlns:a16="http://schemas.microsoft.com/office/drawing/2014/main" id="{60428478-4208-9E98-EA90-18FDFEC25BB6}"/>
              </a:ext>
            </a:extLst>
          </p:cNvPr>
          <p:cNvPicPr>
            <a:picLocks noChangeAspect="1"/>
          </p:cNvPicPr>
          <p:nvPr/>
        </p:nvPicPr>
        <p:blipFill>
          <a:blip r:embed="rId5"/>
          <a:stretch>
            <a:fillRect/>
          </a:stretch>
        </p:blipFill>
        <p:spPr>
          <a:xfrm>
            <a:off x="2804577" y="6637819"/>
            <a:ext cx="4397847" cy="2749067"/>
          </a:xfrm>
          <a:prstGeom prst="rect">
            <a:avLst/>
          </a:prstGeom>
          <a:effectLst>
            <a:outerShdw blurRad="127000" sx="102000" sy="102000" algn="ctr" rotWithShape="0">
              <a:prstClr val="black">
                <a:alpha val="30000"/>
              </a:prstClr>
            </a:outerShdw>
          </a:effectLst>
        </p:spPr>
      </p:pic>
      <p:sp>
        <p:nvSpPr>
          <p:cNvPr id="2" name="Action Button: Go Home 1">
            <a:hlinkClick r:id="rId6" action="ppaction://hlinksldjump" highlightClick="1"/>
            <a:extLst>
              <a:ext uri="{FF2B5EF4-FFF2-40B4-BE49-F238E27FC236}">
                <a16:creationId xmlns:a16="http://schemas.microsoft.com/office/drawing/2014/main" id="{A397CCE7-A146-FB09-8967-D75194F0306E}"/>
              </a:ext>
            </a:extLst>
          </p:cNvPr>
          <p:cNvSpPr/>
          <p:nvPr/>
        </p:nvSpPr>
        <p:spPr>
          <a:xfrm>
            <a:off x="7186613" y="9386886"/>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9CC33D-9739-DA49-4923-AF53069E57EC}"/>
              </a:ext>
            </a:extLst>
          </p:cNvPr>
          <p:cNvSpPr txBox="1"/>
          <p:nvPr/>
        </p:nvSpPr>
        <p:spPr>
          <a:xfrm>
            <a:off x="308048" y="553021"/>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Watermark</a:t>
            </a:r>
          </a:p>
        </p:txBody>
      </p:sp>
      <p:sp>
        <p:nvSpPr>
          <p:cNvPr id="5" name="Title 1">
            <a:extLst>
              <a:ext uri="{FF2B5EF4-FFF2-40B4-BE49-F238E27FC236}">
                <a16:creationId xmlns:a16="http://schemas.microsoft.com/office/drawing/2014/main" id="{9E9BEA1F-CA0E-90D6-4500-CE6D71C2D679}"/>
              </a:ext>
            </a:extLst>
          </p:cNvPr>
          <p:cNvSpPr txBox="1">
            <a:spLocks/>
          </p:cNvSpPr>
          <p:nvPr/>
        </p:nvSpPr>
        <p:spPr>
          <a:xfrm>
            <a:off x="228598" y="164442"/>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PROTECTED MEETINGS</a:t>
            </a:r>
          </a:p>
        </p:txBody>
      </p:sp>
      <p:sp>
        <p:nvSpPr>
          <p:cNvPr id="8" name="TextBox 7">
            <a:extLst>
              <a:ext uri="{FF2B5EF4-FFF2-40B4-BE49-F238E27FC236}">
                <a16:creationId xmlns:a16="http://schemas.microsoft.com/office/drawing/2014/main" id="{E88A1745-88BC-10DC-7EE1-8D11E681F15E}"/>
              </a:ext>
            </a:extLst>
          </p:cNvPr>
          <p:cNvSpPr txBox="1"/>
          <p:nvPr/>
        </p:nvSpPr>
        <p:spPr>
          <a:xfrm>
            <a:off x="200975" y="1111376"/>
            <a:ext cx="7157085" cy="830997"/>
          </a:xfrm>
          <a:prstGeom prst="rect">
            <a:avLst/>
          </a:prstGeom>
          <a:noFill/>
        </p:spPr>
        <p:txBody>
          <a:bodyPr wrap="square" lIns="91440" tIns="45720" rIns="91440" bIns="45720" rtlCol="0" anchor="t">
            <a:spAutoFit/>
          </a:bodyPr>
          <a:lstStyle/>
          <a:p>
            <a:r>
              <a:rPr lang="en-US" sz="1200" b="0" i="0">
                <a:solidFill>
                  <a:srgbClr val="000000"/>
                </a:solidFill>
                <a:effectLst/>
                <a:latin typeface="Segoe UI"/>
                <a:cs typeface="Segoe UI"/>
              </a:rPr>
              <a:t>Meeting organizers can leverage a unique watermark over attendee screen shares and video feeds to confidently present and display sensitive information, aiming to deter of content leaks. This will </a:t>
            </a:r>
            <a:r>
              <a:rPr lang="en-US" sz="1200">
                <a:solidFill>
                  <a:srgbClr val="000000"/>
                </a:solidFill>
                <a:latin typeface="Segoe UI"/>
                <a:cs typeface="Segoe UI"/>
              </a:rPr>
              <a:t>help to p</a:t>
            </a:r>
            <a:r>
              <a:rPr lang="en-US" sz="1200">
                <a:latin typeface="Segoe UI"/>
                <a:cs typeface="Segoe UI"/>
              </a:rPr>
              <a:t>rotect </a:t>
            </a:r>
            <a:r>
              <a:rPr lang="en-US" sz="1200" b="0" i="0">
                <a:effectLst/>
                <a:latin typeface="Segoe UI"/>
                <a:cs typeface="Segoe UI"/>
              </a:rPr>
              <a:t>shared content during meetings by generating </a:t>
            </a:r>
            <a:r>
              <a:rPr lang="en-US" sz="1200">
                <a:latin typeface="Segoe UI"/>
                <a:cs typeface="Segoe UI"/>
              </a:rPr>
              <a:t>an overlay</a:t>
            </a:r>
            <a:r>
              <a:rPr lang="en-US" sz="1200" b="0" i="0">
                <a:effectLst/>
                <a:latin typeface="Segoe UI"/>
                <a:cs typeface="Segoe UI"/>
              </a:rPr>
              <a:t> (or watermark) with each individual participant’s email.</a:t>
            </a:r>
            <a:r>
              <a:rPr lang="en-US" sz="1200">
                <a:latin typeface="Segoe UI"/>
                <a:cs typeface="Segoe UI"/>
              </a:rPr>
              <a:t> </a:t>
            </a:r>
            <a:endParaRPr lang="en-US" sz="1200"/>
          </a:p>
        </p:txBody>
      </p:sp>
      <p:sp>
        <p:nvSpPr>
          <p:cNvPr id="13" name="TextBox 12">
            <a:extLst>
              <a:ext uri="{FF2B5EF4-FFF2-40B4-BE49-F238E27FC236}">
                <a16:creationId xmlns:a16="http://schemas.microsoft.com/office/drawing/2014/main" id="{2A5B8DF6-396B-76D7-F70F-E54FD6A2D991}"/>
              </a:ext>
            </a:extLst>
          </p:cNvPr>
          <p:cNvSpPr txBox="1"/>
          <p:nvPr/>
        </p:nvSpPr>
        <p:spPr>
          <a:xfrm>
            <a:off x="191035" y="912826"/>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22181385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62BFE3-B2F7-40BF-4773-4AC4D75986D8}"/>
              </a:ext>
            </a:extLst>
          </p:cNvPr>
          <p:cNvSpPr txBox="1">
            <a:spLocks noGrp="1"/>
          </p:cNvSpPr>
          <p:nvPr>
            <p:ph type="title" idx="4294967295"/>
          </p:nvPr>
        </p:nvSpPr>
        <p:spPr>
          <a:xfrm>
            <a:off x="315278" y="1153992"/>
            <a:ext cx="7034630"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defTabSz="932742">
              <a:lnSpc>
                <a:spcPct val="100000"/>
              </a:lnSpc>
              <a:spcBef>
                <a:spcPct val="0"/>
              </a:spcBef>
              <a:buNone/>
              <a:defRPr sz="3200" b="0" cap="none" spc="-50" baseline="0">
                <a:ln w="3175">
                  <a:noFill/>
                </a:ln>
                <a:effectLst/>
                <a:latin typeface="+mj-lt"/>
                <a:cs typeface="Segoe UI" pitchFamily="34" charset="0"/>
              </a:defRPr>
            </a:lvl1pPr>
          </a:lstStyle>
          <a:p>
            <a:pPr defTabSz="594623">
              <a:defRPr/>
            </a:pPr>
            <a:r>
              <a:rPr lang="en-US" sz="1600" spc="-32">
                <a:ea typeface="+mn-ea"/>
              </a:rPr>
              <a:t>Applying watermark to shared content</a:t>
            </a:r>
          </a:p>
        </p:txBody>
      </p:sp>
      <p:sp>
        <p:nvSpPr>
          <p:cNvPr id="12" name="Title 1">
            <a:extLst>
              <a:ext uri="{FF2B5EF4-FFF2-40B4-BE49-F238E27FC236}">
                <a16:creationId xmlns:a16="http://schemas.microsoft.com/office/drawing/2014/main" id="{5871B0A0-052E-E5F3-07DD-46B8B56C325F}"/>
              </a:ext>
            </a:extLst>
          </p:cNvPr>
          <p:cNvSpPr>
            <a:spLocks/>
          </p:cNvSpPr>
          <p:nvPr/>
        </p:nvSpPr>
        <p:spPr>
          <a:xfrm>
            <a:off x="315278" y="2057716"/>
            <a:ext cx="2073629"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94623">
              <a:spcBef>
                <a:spcPct val="0"/>
              </a:spcBef>
              <a:spcAft>
                <a:spcPts val="765"/>
              </a:spcAft>
              <a:defRPr/>
            </a:pPr>
            <a:r>
              <a:rPr lang="en-US" sz="1200">
                <a:ln w="3175">
                  <a:noFill/>
                </a:ln>
                <a:solidFill>
                  <a:srgbClr val="6568B7"/>
                </a:solidFill>
                <a:latin typeface="+mj-lt"/>
                <a:cs typeface="Segoe UI" pitchFamily="34" charset="0"/>
              </a:rPr>
              <a:t>The sharing tray will adjust to only show screen and window options </a:t>
            </a:r>
            <a:r>
              <a:rPr lang="en-US" sz="1200">
                <a:ln w="3175">
                  <a:noFill/>
                </a:ln>
                <a:cs typeface="Segoe UI" pitchFamily="34" charset="0"/>
              </a:rPr>
              <a:t>when “apply watermark to shared content” is set to </a:t>
            </a:r>
            <a:r>
              <a:rPr lang="en-US" sz="1200" b="1">
                <a:ln w="3175">
                  <a:noFill/>
                </a:ln>
                <a:cs typeface="Segoe UI" pitchFamily="34" charset="0"/>
              </a:rPr>
              <a:t>Yes</a:t>
            </a:r>
            <a:r>
              <a:rPr lang="en-US" sz="1200">
                <a:ln w="3175">
                  <a:noFill/>
                </a:ln>
                <a:cs typeface="Segoe UI" pitchFamily="34" charset="0"/>
              </a:rPr>
              <a:t>. </a:t>
            </a:r>
            <a:br>
              <a:rPr lang="en-US" sz="1200">
                <a:ln w="3175">
                  <a:noFill/>
                </a:ln>
                <a:cs typeface="Segoe UI" pitchFamily="34" charset="0"/>
              </a:rPr>
            </a:br>
            <a:br>
              <a:rPr lang="en-US" sz="1200">
                <a:ln w="3175">
                  <a:noFill/>
                </a:ln>
                <a:cs typeface="Segoe UI" pitchFamily="34" charset="0"/>
              </a:rPr>
            </a:br>
            <a:r>
              <a:rPr lang="en-US" sz="1200">
                <a:ln w="3175">
                  <a:noFill/>
                </a:ln>
                <a:cs typeface="Segoe UI" pitchFamily="34" charset="0"/>
              </a:rPr>
              <a:t>PowerPoint Live and Excel Live are not available.</a:t>
            </a:r>
          </a:p>
        </p:txBody>
      </p:sp>
      <p:pic>
        <p:nvPicPr>
          <p:cNvPr id="4" name="Picture 3" descr="Screenshot of the Teams meeting experience, showing the sharing experience when watermark is enabled.">
            <a:extLst>
              <a:ext uri="{FF2B5EF4-FFF2-40B4-BE49-F238E27FC236}">
                <a16:creationId xmlns:a16="http://schemas.microsoft.com/office/drawing/2014/main" id="{4EEDAF85-515D-6FE1-B19D-51919289D055}"/>
              </a:ext>
            </a:extLst>
          </p:cNvPr>
          <p:cNvPicPr>
            <a:picLocks noChangeAspect="1"/>
          </p:cNvPicPr>
          <p:nvPr/>
        </p:nvPicPr>
        <p:blipFill>
          <a:blip r:embed="rId3"/>
          <a:stretch>
            <a:fillRect/>
          </a:stretch>
        </p:blipFill>
        <p:spPr>
          <a:xfrm>
            <a:off x="2719864" y="1849049"/>
            <a:ext cx="4623971" cy="2890416"/>
          </a:xfrm>
          <a:prstGeom prst="rect">
            <a:avLst/>
          </a:prstGeom>
          <a:effectLst>
            <a:outerShdw blurRad="127000" sx="102000" sy="102000" algn="ctr" rotWithShape="0">
              <a:prstClr val="black">
                <a:alpha val="30000"/>
              </a:prstClr>
            </a:outerShdw>
          </a:effectLst>
        </p:spPr>
      </p:pic>
      <p:sp>
        <p:nvSpPr>
          <p:cNvPr id="2" name="Title 1">
            <a:extLst>
              <a:ext uri="{FF2B5EF4-FFF2-40B4-BE49-F238E27FC236}">
                <a16:creationId xmlns:a16="http://schemas.microsoft.com/office/drawing/2014/main" id="{D2FC2A80-33C0-467C-D35D-ACF3A71A5226}"/>
              </a:ext>
            </a:extLst>
          </p:cNvPr>
          <p:cNvSpPr txBox="1">
            <a:spLocks/>
          </p:cNvSpPr>
          <p:nvPr/>
        </p:nvSpPr>
        <p:spPr>
          <a:xfrm>
            <a:off x="307870" y="5155109"/>
            <a:ext cx="7035965"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sz="3200" b="0" kern="1200" cap="none" spc="-50" baseline="0">
                <a:ln w="3175">
                  <a:noFill/>
                </a:ln>
                <a:solidFill>
                  <a:schemeClr val="tx1"/>
                </a:solidFill>
                <a:effectLst/>
                <a:latin typeface="+mj-lt"/>
                <a:ea typeface="+mj-ea"/>
                <a:cs typeface="Segoe UI" pitchFamily="34" charset="0"/>
              </a:defRPr>
            </a:lvl1pPr>
          </a:lstStyle>
          <a:p>
            <a:pPr defTabSz="594623">
              <a:defRPr/>
            </a:pPr>
            <a:r>
              <a:rPr lang="en-US" sz="1600" spc="-32">
                <a:ea typeface="+mn-ea"/>
              </a:rPr>
              <a:t>Attendee View: Watermark on shared </a:t>
            </a:r>
            <a:r>
              <a:rPr lang="en-US" sz="1800" spc="-32">
                <a:ea typeface="+mn-ea"/>
              </a:rPr>
              <a:t>content</a:t>
            </a:r>
            <a:endParaRPr lang="en-US" sz="1600" spc="-32">
              <a:ea typeface="+mn-ea"/>
            </a:endParaRPr>
          </a:p>
        </p:txBody>
      </p:sp>
      <p:sp>
        <p:nvSpPr>
          <p:cNvPr id="3" name="Title 1">
            <a:extLst>
              <a:ext uri="{FF2B5EF4-FFF2-40B4-BE49-F238E27FC236}">
                <a16:creationId xmlns:a16="http://schemas.microsoft.com/office/drawing/2014/main" id="{5D73E2DD-4DB9-AFBA-D9D5-369FFA1A94D0}"/>
              </a:ext>
            </a:extLst>
          </p:cNvPr>
          <p:cNvSpPr>
            <a:spLocks/>
          </p:cNvSpPr>
          <p:nvPr/>
        </p:nvSpPr>
        <p:spPr>
          <a:xfrm>
            <a:off x="307870" y="6058833"/>
            <a:ext cx="2073629"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94623">
              <a:spcBef>
                <a:spcPct val="0"/>
              </a:spcBef>
              <a:defRPr/>
            </a:pPr>
            <a:r>
              <a:rPr lang="en-US" sz="1200">
                <a:ln w="3175">
                  <a:noFill/>
                </a:ln>
                <a:solidFill>
                  <a:srgbClr val="6568B7"/>
                </a:solidFill>
                <a:latin typeface="+mj-lt"/>
                <a:cs typeface="Segoe UI" pitchFamily="34" charset="0"/>
              </a:rPr>
              <a:t>When watermark is applied to shared content </a:t>
            </a:r>
            <a:r>
              <a:rPr lang="en-US" sz="1200" i="1">
                <a:ln w="3175">
                  <a:noFill/>
                </a:ln>
                <a:cs typeface="Segoe UI" pitchFamily="34" charset="0"/>
              </a:rPr>
              <a:t>(set to yes in Meeting Options), </a:t>
            </a:r>
            <a:r>
              <a:rPr lang="en-US" sz="1200">
                <a:ln w="3175">
                  <a:noFill/>
                </a:ln>
                <a:cs typeface="Segoe UI" pitchFamily="34" charset="0"/>
              </a:rPr>
              <a:t>all incoming shared content feeds will have the viewer’s email address as the personalized watermark</a:t>
            </a:r>
          </a:p>
        </p:txBody>
      </p:sp>
      <p:pic>
        <p:nvPicPr>
          <p:cNvPr id="5" name="Picture 4" descr="Screenshot of the Teams meeting experience, showing the attendee  experience when a watermark is applied to shared content.">
            <a:extLst>
              <a:ext uri="{FF2B5EF4-FFF2-40B4-BE49-F238E27FC236}">
                <a16:creationId xmlns:a16="http://schemas.microsoft.com/office/drawing/2014/main" id="{C0F5CA1B-0F6D-2620-39D3-AFE1395E3A3A}"/>
              </a:ext>
            </a:extLst>
          </p:cNvPr>
          <p:cNvPicPr>
            <a:picLocks noChangeAspect="1"/>
          </p:cNvPicPr>
          <p:nvPr/>
        </p:nvPicPr>
        <p:blipFill>
          <a:blip r:embed="rId4"/>
          <a:stretch>
            <a:fillRect/>
          </a:stretch>
        </p:blipFill>
        <p:spPr>
          <a:xfrm>
            <a:off x="2712456" y="5850167"/>
            <a:ext cx="4623971" cy="2893484"/>
          </a:xfrm>
          <a:prstGeom prst="rect">
            <a:avLst/>
          </a:prstGeom>
          <a:ln>
            <a:noFill/>
          </a:ln>
          <a:effectLst>
            <a:outerShdw blurRad="127000" sx="102000" sy="102000" algn="ctr" rotWithShape="0">
              <a:prstClr val="black">
                <a:alpha val="30000"/>
              </a:prstClr>
            </a:outerShdw>
          </a:effectLst>
        </p:spPr>
      </p:pic>
      <p:sp>
        <p:nvSpPr>
          <p:cNvPr id="8" name="Action Button: Go Home 7">
            <a:hlinkClick r:id="rId5" action="ppaction://hlinksldjump" highlightClick="1"/>
            <a:extLst>
              <a:ext uri="{FF2B5EF4-FFF2-40B4-BE49-F238E27FC236}">
                <a16:creationId xmlns:a16="http://schemas.microsoft.com/office/drawing/2014/main" id="{41A6609F-1EB4-7566-E6DF-E834D9F83229}"/>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A973305-B114-DBA6-B42F-4E14F6FE7536}"/>
              </a:ext>
            </a:extLst>
          </p:cNvPr>
          <p:cNvSpPr txBox="1"/>
          <p:nvPr/>
        </p:nvSpPr>
        <p:spPr>
          <a:xfrm>
            <a:off x="387320" y="556452"/>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Watermark</a:t>
            </a:r>
          </a:p>
        </p:txBody>
      </p:sp>
      <p:sp>
        <p:nvSpPr>
          <p:cNvPr id="10" name="Title 1">
            <a:extLst>
              <a:ext uri="{FF2B5EF4-FFF2-40B4-BE49-F238E27FC236}">
                <a16:creationId xmlns:a16="http://schemas.microsoft.com/office/drawing/2014/main" id="{E089471C-E873-112C-4505-A0B3266F8983}"/>
              </a:ext>
            </a:extLst>
          </p:cNvPr>
          <p:cNvSpPr txBox="1">
            <a:spLocks/>
          </p:cNvSpPr>
          <p:nvPr/>
        </p:nvSpPr>
        <p:spPr>
          <a:xfrm>
            <a:off x="307870" y="16787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PROTECTED MEETINGS</a:t>
            </a:r>
          </a:p>
        </p:txBody>
      </p:sp>
    </p:spTree>
    <p:extLst>
      <p:ext uri="{BB962C8B-B14F-4D97-AF65-F5344CB8AC3E}">
        <p14:creationId xmlns:p14="http://schemas.microsoft.com/office/powerpoint/2010/main" val="13953762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DD29-9F9F-61DE-21B1-DAC038FBCA2D}"/>
              </a:ext>
            </a:extLst>
          </p:cNvPr>
          <p:cNvSpPr>
            <a:spLocks noGrp="1"/>
          </p:cNvSpPr>
          <p:nvPr>
            <p:ph type="title"/>
          </p:nvPr>
        </p:nvSpPr>
        <p:spPr>
          <a:xfrm>
            <a:off x="705276" y="232862"/>
            <a:ext cx="6263640" cy="869535"/>
          </a:xfrm>
        </p:spPr>
        <p:txBody>
          <a:bodyPr>
            <a:noAutofit/>
          </a:bodyPr>
          <a:lstStyle/>
          <a:p>
            <a:r>
              <a:rPr lang="en-US" sz="2800"/>
              <a:t>Table of contents – Feature’s menu</a:t>
            </a:r>
          </a:p>
        </p:txBody>
      </p:sp>
      <p:sp>
        <p:nvSpPr>
          <p:cNvPr id="8" name="Rectangle 7">
            <a:extLst>
              <a:ext uri="{FF2B5EF4-FFF2-40B4-BE49-F238E27FC236}">
                <a16:creationId xmlns:a16="http://schemas.microsoft.com/office/drawing/2014/main" id="{10E2856E-4E38-85D7-2E74-6276C4C75742}"/>
              </a:ext>
            </a:extLst>
          </p:cNvPr>
          <p:cNvSpPr>
            <a:spLocks/>
          </p:cNvSpPr>
          <p:nvPr/>
        </p:nvSpPr>
        <p:spPr>
          <a:xfrm>
            <a:off x="705276" y="5572006"/>
            <a:ext cx="6263640" cy="35807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a:solidFill>
                  <a:schemeClr val="tx1"/>
                </a:solidFill>
                <a:latin typeface="Segoe UI Semibold" panose="020B0702040204020203" pitchFamily="34" charset="0"/>
                <a:cs typeface="Segoe UI Semibold" panose="020B0702040204020203" pitchFamily="34" charset="0"/>
                <a:hlinkClick r:id="rId3" action="ppaction://hlinksldjump"/>
              </a:rPr>
              <a:t>PROTECTED MEETINGS</a:t>
            </a:r>
            <a:endParaRPr lang="en-US" sz="1200">
              <a:solidFill>
                <a:schemeClr val="tx1"/>
              </a:solidFill>
              <a:latin typeface="Segoe UI Semibold" panose="020B0702040204020203"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CE9A25B4-E308-0790-5EEE-E2BE4EF58D44}"/>
              </a:ext>
            </a:extLst>
          </p:cNvPr>
          <p:cNvSpPr txBox="1"/>
          <p:nvPr/>
        </p:nvSpPr>
        <p:spPr>
          <a:xfrm>
            <a:off x="705276" y="5989183"/>
            <a:ext cx="6263640" cy="1323439"/>
          </a:xfrm>
          <a:prstGeom prst="rect">
            <a:avLst/>
          </a:prstGeom>
          <a:noFill/>
        </p:spPr>
        <p:txBody>
          <a:bodyPr wrap="square" rtlCol="0">
            <a:spAutoFit/>
          </a:bodyPr>
          <a:lstStyle/>
          <a:p>
            <a:pPr marL="91440">
              <a:spcAft>
                <a:spcPts val="600"/>
              </a:spcAft>
            </a:pPr>
            <a:r>
              <a:rPr lang="en-US" sz="1200">
                <a:solidFill>
                  <a:srgbClr val="333333"/>
                </a:solidFill>
                <a:latin typeface="Segoe UI" panose="020B0502040204020203" pitchFamily="34" charset="0"/>
                <a:cs typeface="Segoe UI" panose="020B0502040204020203" pitchFamily="34" charset="0"/>
                <a:hlinkClick r:id="rId4" action="ppaction://hlinksldjump"/>
              </a:rPr>
              <a:t>Watermark</a:t>
            </a:r>
            <a:endParaRPr lang="en-US" sz="1200">
              <a:solidFill>
                <a:srgbClr val="333333"/>
              </a:solidFill>
              <a:latin typeface="Segoe UI" panose="020B0502040204020203" pitchFamily="34" charset="0"/>
              <a:cs typeface="Segoe UI" panose="020B0502040204020203" pitchFamily="34" charset="0"/>
            </a:endParaRPr>
          </a:p>
          <a:p>
            <a:pPr marL="91440">
              <a:spcAft>
                <a:spcPts val="600"/>
              </a:spcAft>
            </a:pPr>
            <a:r>
              <a:rPr lang="en-US" sz="1200">
                <a:solidFill>
                  <a:srgbClr val="333333"/>
                </a:solidFill>
                <a:latin typeface="Segoe UI" panose="020B0502040204020203" pitchFamily="34" charset="0"/>
                <a:cs typeface="Segoe UI" panose="020B0502040204020203" pitchFamily="34" charset="0"/>
                <a:hlinkClick r:id="rId5" action="ppaction://hlinksldjump"/>
              </a:rPr>
              <a:t>Sensitivity labels</a:t>
            </a:r>
            <a:endParaRPr lang="en-US" sz="1200">
              <a:solidFill>
                <a:srgbClr val="333333"/>
              </a:solidFill>
              <a:latin typeface="Segoe UI" panose="020B0502040204020203" pitchFamily="34" charset="0"/>
              <a:cs typeface="Segoe UI" panose="020B0502040204020203" pitchFamily="34" charset="0"/>
            </a:endParaRPr>
          </a:p>
          <a:p>
            <a:pPr marL="91440">
              <a:spcAft>
                <a:spcPts val="600"/>
              </a:spcAft>
            </a:pPr>
            <a:r>
              <a:rPr lang="en-US" sz="1200">
                <a:solidFill>
                  <a:srgbClr val="333333"/>
                </a:solidFill>
                <a:latin typeface="Segoe UI" panose="020B0502040204020203" pitchFamily="34" charset="0"/>
                <a:cs typeface="Segoe UI" panose="020B0502040204020203" pitchFamily="34" charset="0"/>
                <a:hlinkClick r:id="rId6" action="ppaction://hlinksldjump"/>
              </a:rPr>
              <a:t>Who can record</a:t>
            </a:r>
            <a:endParaRPr lang="en-US" sz="1200">
              <a:solidFill>
                <a:srgbClr val="333333"/>
              </a:solidFill>
              <a:latin typeface="Segoe UI" panose="020B0502040204020203" pitchFamily="34" charset="0"/>
              <a:cs typeface="Segoe UI" panose="020B0502040204020203" pitchFamily="34" charset="0"/>
            </a:endParaRPr>
          </a:p>
          <a:p>
            <a:pPr marL="91440">
              <a:spcAft>
                <a:spcPts val="600"/>
              </a:spcAft>
            </a:pPr>
            <a:r>
              <a:rPr lang="en-US" sz="1200">
                <a:solidFill>
                  <a:srgbClr val="333333"/>
                </a:solidFill>
                <a:latin typeface="Segoe UI" panose="020B0502040204020203" pitchFamily="34" charset="0"/>
                <a:cs typeface="Segoe UI" panose="020B0502040204020203" pitchFamily="34" charset="0"/>
                <a:hlinkClick r:id="rId7" action="ppaction://hlinksldjump"/>
              </a:rPr>
              <a:t>End-to-end encryption (E2EE)</a:t>
            </a:r>
            <a:endParaRPr lang="en-US" sz="1200">
              <a:solidFill>
                <a:srgbClr val="333333"/>
              </a:solidFill>
              <a:latin typeface="Segoe UI" panose="020B0502040204020203" pitchFamily="34" charset="0"/>
              <a:cs typeface="Segoe UI" panose="020B0502040204020203" pitchFamily="34" charset="0"/>
            </a:endParaRPr>
          </a:p>
          <a:p>
            <a:pPr marL="91440">
              <a:spcAft>
                <a:spcPts val="600"/>
              </a:spcAft>
            </a:pPr>
            <a:endParaRPr lang="en-US" sz="1200">
              <a:solidFill>
                <a:srgbClr val="333333"/>
              </a:solidFill>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E070F542-C6BF-C58C-4C0E-93BAD16CC15C}"/>
              </a:ext>
            </a:extLst>
          </p:cNvPr>
          <p:cNvSpPr/>
          <p:nvPr/>
        </p:nvSpPr>
        <p:spPr>
          <a:xfrm>
            <a:off x="705276" y="3849776"/>
            <a:ext cx="6263640" cy="35807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a:solidFill>
                  <a:schemeClr val="tx1"/>
                </a:solidFill>
                <a:latin typeface="Segoe UI Semibold" panose="020B0702040204020203" pitchFamily="34" charset="0"/>
                <a:cs typeface="Segoe UI Semibold" panose="020B0702040204020203" pitchFamily="34" charset="0"/>
                <a:hlinkClick r:id="rId8" action="ppaction://hlinksldjump"/>
              </a:rPr>
              <a:t>PERSONALIZED MEETINGS</a:t>
            </a:r>
            <a:endParaRPr lang="en-US" sz="1200">
              <a:solidFill>
                <a:schemeClr val="tx1"/>
              </a:solidFill>
              <a:latin typeface="Segoe UI Semibold" panose="020B0702040204020203" pitchFamily="34" charset="0"/>
              <a:cs typeface="Segoe UI Semibold" panose="020B0702040204020203" pitchFamily="34" charset="0"/>
            </a:endParaRPr>
          </a:p>
        </p:txBody>
      </p:sp>
      <p:sp>
        <p:nvSpPr>
          <p:cNvPr id="15" name="TextBox 14">
            <a:extLst>
              <a:ext uri="{FF2B5EF4-FFF2-40B4-BE49-F238E27FC236}">
                <a16:creationId xmlns:a16="http://schemas.microsoft.com/office/drawing/2014/main" id="{74159A0B-84E1-1DFF-A618-7B8ADFCA9E3C}"/>
              </a:ext>
            </a:extLst>
          </p:cNvPr>
          <p:cNvSpPr txBox="1"/>
          <p:nvPr/>
        </p:nvSpPr>
        <p:spPr>
          <a:xfrm>
            <a:off x="705276" y="4264640"/>
            <a:ext cx="6263640" cy="1061829"/>
          </a:xfrm>
          <a:prstGeom prst="rect">
            <a:avLst/>
          </a:prstGeom>
          <a:noFill/>
        </p:spPr>
        <p:txBody>
          <a:bodyPr wrap="square">
            <a:spAutoFit/>
          </a:bodyPr>
          <a:lstStyle/>
          <a:p>
            <a:pPr marL="91440">
              <a:spcAft>
                <a:spcPts val="600"/>
              </a:spcAft>
            </a:pPr>
            <a:r>
              <a:rPr lang="en-US" sz="1200" b="0" i="0">
                <a:solidFill>
                  <a:srgbClr val="333333"/>
                </a:solidFill>
                <a:effectLst/>
                <a:latin typeface="Segoe UI" panose="020B0502040204020203" pitchFamily="34" charset="0"/>
                <a:cs typeface="Segoe UI" panose="020B0502040204020203" pitchFamily="34" charset="0"/>
                <a:hlinkClick r:id="rId9" action="ppaction://hlinksldjump"/>
              </a:rPr>
              <a:t>Meeting templates</a:t>
            </a:r>
            <a:endParaRPr lang="en-US" sz="1200" b="0" i="0">
              <a:solidFill>
                <a:srgbClr val="333333"/>
              </a:solidFill>
              <a:effectLst/>
              <a:latin typeface="Segoe UI" panose="020B0502040204020203" pitchFamily="34" charset="0"/>
              <a:cs typeface="Segoe UI" panose="020B0502040204020203" pitchFamily="34" charset="0"/>
            </a:endParaRPr>
          </a:p>
          <a:p>
            <a:pPr marL="91440">
              <a:spcAft>
                <a:spcPts val="600"/>
              </a:spcAft>
            </a:pPr>
            <a:r>
              <a:rPr lang="en-US" sz="1200">
                <a:solidFill>
                  <a:srgbClr val="333333"/>
                </a:solidFill>
                <a:latin typeface="Segoe UI" panose="020B0502040204020203" pitchFamily="34" charset="0"/>
                <a:cs typeface="Segoe UI" panose="020B0502040204020203" pitchFamily="34" charset="0"/>
                <a:hlinkClick r:id="rId10" action="ppaction://hlinksldjump"/>
              </a:rPr>
              <a:t>Branded meetings</a:t>
            </a:r>
            <a:endParaRPr lang="en-US" sz="1200">
              <a:solidFill>
                <a:srgbClr val="333333"/>
              </a:solidFill>
              <a:latin typeface="Segoe UI" panose="020B0502040204020203" pitchFamily="34" charset="0"/>
              <a:cs typeface="Segoe UI" panose="020B0502040204020203" pitchFamily="34" charset="0"/>
            </a:endParaRPr>
          </a:p>
          <a:p>
            <a:pPr marL="91440">
              <a:spcAft>
                <a:spcPts val="600"/>
              </a:spcAft>
            </a:pPr>
            <a:r>
              <a:rPr lang="en-US" sz="1200" b="0" i="0">
                <a:solidFill>
                  <a:srgbClr val="333333"/>
                </a:solidFill>
                <a:effectLst/>
                <a:latin typeface="Segoe UI" panose="020B0502040204020203" pitchFamily="34" charset="0"/>
                <a:cs typeface="Segoe UI" panose="020B0502040204020203" pitchFamily="34" charset="0"/>
                <a:hlinkClick r:id="rId11" action="ppaction://hlinksldjump"/>
              </a:rPr>
              <a:t>Organizational-defined backgrounds</a:t>
            </a:r>
            <a:endParaRPr lang="en-US" sz="1200" b="0" i="0">
              <a:solidFill>
                <a:srgbClr val="333333"/>
              </a:solidFill>
              <a:effectLst/>
              <a:latin typeface="Segoe UI" panose="020B0502040204020203" pitchFamily="34" charset="0"/>
              <a:cs typeface="Segoe UI" panose="020B0502040204020203" pitchFamily="34" charset="0"/>
            </a:endParaRPr>
          </a:p>
          <a:p>
            <a:pPr marL="91440">
              <a:spcAft>
                <a:spcPts val="600"/>
              </a:spcAft>
            </a:pPr>
            <a:r>
              <a:rPr lang="en-US" sz="1200">
                <a:solidFill>
                  <a:srgbClr val="333333"/>
                </a:solidFill>
                <a:latin typeface="Segoe UI" panose="020B0502040204020203" pitchFamily="34" charset="0"/>
                <a:cs typeface="Segoe UI" panose="020B0502040204020203" pitchFamily="34" charset="0"/>
                <a:hlinkClick r:id="rId12" action="ppaction://hlinksldjump"/>
              </a:rPr>
              <a:t>Together mode scenes</a:t>
            </a:r>
            <a:endParaRPr lang="en-US" sz="1200" b="0" i="0">
              <a:solidFill>
                <a:srgbClr val="333333"/>
              </a:solidFill>
              <a:effectLst/>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1DDC7872-C92B-0597-98A7-27F8B7E52952}"/>
              </a:ext>
            </a:extLst>
          </p:cNvPr>
          <p:cNvSpPr/>
          <p:nvPr/>
        </p:nvSpPr>
        <p:spPr>
          <a:xfrm>
            <a:off x="762426" y="1647305"/>
            <a:ext cx="6263640" cy="35807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a:solidFill>
                  <a:schemeClr val="tx1"/>
                </a:solidFill>
                <a:latin typeface="Segoe UI Semibold" panose="020B0702040204020203" pitchFamily="34" charset="0"/>
                <a:cs typeface="Segoe UI Semibold" panose="020B0702040204020203" pitchFamily="34" charset="0"/>
                <a:hlinkClick r:id="rId13" action="ppaction://hlinksldjump"/>
              </a:rPr>
              <a:t>INTELLIGENT MEETINGS</a:t>
            </a:r>
            <a:endParaRPr lang="en-US" sz="1200">
              <a:solidFill>
                <a:schemeClr val="tx1"/>
              </a:solidFill>
              <a:latin typeface="Segoe UI Semibold" panose="020B0702040204020203"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E2D0D7D1-2D8A-07E2-4726-4359A292C1F4}"/>
              </a:ext>
            </a:extLst>
          </p:cNvPr>
          <p:cNvSpPr txBox="1"/>
          <p:nvPr/>
        </p:nvSpPr>
        <p:spPr>
          <a:xfrm>
            <a:off x="762426" y="2065171"/>
            <a:ext cx="6263640" cy="1585049"/>
          </a:xfrm>
          <a:prstGeom prst="rect">
            <a:avLst/>
          </a:prstGeom>
          <a:noFill/>
        </p:spPr>
        <p:txBody>
          <a:bodyPr wrap="square">
            <a:spAutoFit/>
          </a:bodyPr>
          <a:lstStyle/>
          <a:p>
            <a:pPr marL="91440">
              <a:spcAft>
                <a:spcPts val="600"/>
              </a:spcAft>
            </a:pPr>
            <a:r>
              <a:rPr lang="en-US" sz="1200">
                <a:solidFill>
                  <a:srgbClr val="333333"/>
                </a:solidFill>
                <a:latin typeface="Segoe UI" panose="020B0502040204020203" pitchFamily="34" charset="0"/>
                <a:cs typeface="Segoe UI" panose="020B0502040204020203" pitchFamily="34" charset="0"/>
                <a:hlinkClick r:id="rId14" action="ppaction://hlinksldjump"/>
              </a:rPr>
              <a:t>Meeting recap features: </a:t>
            </a:r>
            <a:endParaRPr lang="en-US" sz="1200">
              <a:solidFill>
                <a:srgbClr val="FF0000"/>
              </a:solidFill>
              <a:latin typeface="Segoe UI" panose="020B0502040204020203" pitchFamily="34" charset="0"/>
              <a:cs typeface="Segoe UI" panose="020B0502040204020203" pitchFamily="34" charset="0"/>
            </a:endParaRPr>
          </a:p>
          <a:p>
            <a:pPr marL="182880" lvl="1">
              <a:spcAft>
                <a:spcPts val="600"/>
              </a:spcAft>
            </a:pPr>
            <a:r>
              <a:rPr lang="en-US" sz="1200">
                <a:latin typeface="Segoe UI" panose="020B0502040204020203" pitchFamily="34" charset="0"/>
                <a:cs typeface="Segoe UI" panose="020B0502040204020203" pitchFamily="34" charset="0"/>
              </a:rPr>
              <a:t>Auto-generated chapters</a:t>
            </a:r>
            <a:endParaRPr lang="en-US" sz="1200">
              <a:highlight>
                <a:srgbClr val="FFFF00"/>
              </a:highlight>
              <a:latin typeface="Segoe UI" panose="020B0502040204020203" pitchFamily="34" charset="0"/>
              <a:cs typeface="Segoe UI" panose="020B0502040204020203" pitchFamily="34" charset="0"/>
            </a:endParaRPr>
          </a:p>
          <a:p>
            <a:pPr marL="182880" lvl="4">
              <a:spcAft>
                <a:spcPts val="600"/>
              </a:spcAft>
            </a:pPr>
            <a:r>
              <a:rPr lang="en-US" sz="1200">
                <a:latin typeface="Segoe UI" panose="020B0502040204020203" pitchFamily="34" charset="0"/>
                <a:cs typeface="Segoe UI" panose="020B0502040204020203" pitchFamily="34" charset="0"/>
              </a:rPr>
              <a:t>AI-generated notes and tasks</a:t>
            </a:r>
          </a:p>
          <a:p>
            <a:pPr marL="182880" lvl="4">
              <a:spcAft>
                <a:spcPts val="600"/>
              </a:spcAft>
            </a:pPr>
            <a:r>
              <a:rPr lang="en-US" sz="1200">
                <a:latin typeface="Segoe UI" panose="020B0502040204020203" pitchFamily="34" charset="0"/>
                <a:cs typeface="Segoe UI" panose="020B0502040204020203" pitchFamily="34" charset="0"/>
              </a:rPr>
              <a:t>Personalized timeline markers</a:t>
            </a:r>
            <a:endParaRPr lang="en-US" sz="1200">
              <a:highlight>
                <a:srgbClr val="FFFF00"/>
              </a:highlight>
              <a:latin typeface="Segoe UI" panose="020B0502040204020203" pitchFamily="34" charset="0"/>
              <a:cs typeface="Segoe UI" panose="020B0502040204020203" pitchFamily="34" charset="0"/>
            </a:endParaRPr>
          </a:p>
          <a:p>
            <a:pPr marL="182880" lvl="4">
              <a:spcAft>
                <a:spcPts val="600"/>
              </a:spcAft>
            </a:pPr>
            <a:r>
              <a:rPr lang="en-US" sz="1200">
                <a:latin typeface="Segoe UI" panose="020B0502040204020203" pitchFamily="34" charset="0"/>
                <a:cs typeface="Segoe UI" panose="020B0502040204020203" pitchFamily="34" charset="0"/>
              </a:rPr>
              <a:t>Speaker timeline markers</a:t>
            </a:r>
          </a:p>
          <a:p>
            <a:pPr marL="91440" lvl="4">
              <a:spcAft>
                <a:spcPts val="600"/>
              </a:spcAft>
            </a:pPr>
            <a:r>
              <a:rPr lang="en-US" sz="1200">
                <a:solidFill>
                  <a:srgbClr val="5A5FC7"/>
                </a:solidFill>
                <a:latin typeface="Segoe UI" panose="020B0502040204020203" pitchFamily="34" charset="0"/>
                <a:cs typeface="Segoe UI" panose="020B0502040204020203" pitchFamily="34" charset="0"/>
                <a:hlinkClick r:id="rId15" action="ppaction://hlinksldjump">
                  <a:extLst>
                    <a:ext uri="{A12FA001-AC4F-418D-AE19-62706E023703}">
                      <ahyp:hlinkClr xmlns:ahyp="http://schemas.microsoft.com/office/drawing/2018/hyperlinkcolor" val="tx"/>
                    </a:ext>
                  </a:extLst>
                </a:hlinkClick>
              </a:rPr>
              <a:t>Live Translation </a:t>
            </a:r>
            <a:endParaRPr lang="en-US" sz="1200">
              <a:solidFill>
                <a:srgbClr val="5A5FC7"/>
              </a:solidFill>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1F52A3C1-54D1-36A5-5B82-B6220FAA3A35}"/>
              </a:ext>
            </a:extLst>
          </p:cNvPr>
          <p:cNvSpPr/>
          <p:nvPr/>
        </p:nvSpPr>
        <p:spPr>
          <a:xfrm>
            <a:off x="762426" y="7414441"/>
            <a:ext cx="1817370" cy="35807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a:solidFill>
                  <a:schemeClr val="tx1"/>
                </a:solidFill>
                <a:latin typeface="Segoe UI Semibold" panose="020B0702040204020203" pitchFamily="34" charset="0"/>
                <a:cs typeface="Segoe UI Semibold" panose="020B0702040204020203" pitchFamily="34" charset="0"/>
                <a:hlinkClick r:id="rId16" action="ppaction://hlinksldjump"/>
              </a:rPr>
              <a:t>ADVANCED Webinars</a:t>
            </a:r>
            <a:endParaRPr lang="en-US" sz="1200">
              <a:solidFill>
                <a:schemeClr val="tx1"/>
              </a:solidFill>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AB4B0587-C246-5AE2-5ECF-1D0159BFE383}"/>
              </a:ext>
            </a:extLst>
          </p:cNvPr>
          <p:cNvSpPr txBox="1"/>
          <p:nvPr/>
        </p:nvSpPr>
        <p:spPr>
          <a:xfrm>
            <a:off x="754380" y="7874339"/>
            <a:ext cx="3038867" cy="1585049"/>
          </a:xfrm>
          <a:prstGeom prst="rect">
            <a:avLst/>
          </a:prstGeom>
          <a:noFill/>
        </p:spPr>
        <p:txBody>
          <a:bodyPr wrap="square">
            <a:spAutoFit/>
          </a:bodyPr>
          <a:lstStyle/>
          <a:p>
            <a:pPr>
              <a:spcAft>
                <a:spcPts val="600"/>
              </a:spcAft>
            </a:pPr>
            <a:r>
              <a:rPr lang="en-US" sz="1200">
                <a:latin typeface="Segoe UI" panose="020B0502040204020203" pitchFamily="34" charset="0"/>
                <a:cs typeface="Segoe UI" panose="020B0502040204020203" pitchFamily="34" charset="0"/>
                <a:hlinkClick r:id="rId17" action="ppaction://hlinksldjump"/>
              </a:rPr>
              <a:t>How to get started</a:t>
            </a:r>
            <a:r>
              <a:rPr lang="en-US" sz="1200">
                <a:latin typeface="Segoe UI" panose="020B0502040204020203" pitchFamily="34" charset="0"/>
                <a:cs typeface="Segoe UI" panose="020B0502040204020203" pitchFamily="34" charset="0"/>
              </a:rPr>
              <a:t> - overview</a:t>
            </a:r>
          </a:p>
          <a:p>
            <a:pPr>
              <a:spcAft>
                <a:spcPts val="600"/>
              </a:spcAft>
            </a:pPr>
            <a:r>
              <a:rPr lang="en-US" sz="1200" b="0" i="0">
                <a:effectLst/>
                <a:latin typeface="Segoe UI" panose="020B0502040204020203" pitchFamily="34" charset="0"/>
                <a:cs typeface="Segoe UI" panose="020B0502040204020203" pitchFamily="34" charset="0"/>
                <a:hlinkClick r:id="rId18" action="ppaction://hlinksldjump"/>
              </a:rPr>
              <a:t>Registration and </a:t>
            </a:r>
            <a:r>
              <a:rPr lang="en-US" sz="1200">
                <a:latin typeface="Segoe UI" panose="020B0502040204020203" pitchFamily="34" charset="0"/>
                <a:cs typeface="Segoe UI" panose="020B0502040204020203" pitchFamily="34" charset="0"/>
                <a:hlinkClick r:id="rId18" action="ppaction://hlinksldjump"/>
              </a:rPr>
              <a:t>reminders</a:t>
            </a:r>
            <a:endParaRPr lang="en-US" sz="1200" b="0" i="0">
              <a:effectLst/>
              <a:latin typeface="Segoe UI" panose="020B0502040204020203" pitchFamily="34" charset="0"/>
              <a:cs typeface="Segoe UI" panose="020B0502040204020203" pitchFamily="34" charset="0"/>
            </a:endParaRPr>
          </a:p>
          <a:p>
            <a:pPr>
              <a:spcAft>
                <a:spcPts val="600"/>
              </a:spcAft>
            </a:pPr>
            <a:r>
              <a:rPr lang="en-US" sz="1200">
                <a:latin typeface="Segoe UI" panose="020B0502040204020203" pitchFamily="34" charset="0"/>
                <a:cs typeface="Segoe UI" panose="020B0502040204020203" pitchFamily="34" charset="0"/>
                <a:hlinkClick r:id="rId19" action="ppaction://hlinksldjump"/>
              </a:rPr>
              <a:t>Virtual Green Room </a:t>
            </a:r>
            <a:endParaRPr lang="en-US" sz="1200">
              <a:latin typeface="Segoe UI" panose="020B0502040204020203" pitchFamily="34" charset="0"/>
              <a:cs typeface="Segoe UI" panose="020B0502040204020203" pitchFamily="34" charset="0"/>
            </a:endParaRPr>
          </a:p>
          <a:p>
            <a:pPr>
              <a:spcAft>
                <a:spcPts val="600"/>
              </a:spcAft>
            </a:pPr>
            <a:r>
              <a:rPr lang="en-US" sz="1200">
                <a:latin typeface="Segoe UI" panose="020B0502040204020203" pitchFamily="34" charset="0"/>
                <a:cs typeface="Segoe UI" panose="020B0502040204020203" pitchFamily="34" charset="0"/>
                <a:hlinkClick r:id="rId20" action="ppaction://hlinksldjump"/>
              </a:rPr>
              <a:t>Manage what attendees see</a:t>
            </a:r>
            <a:endParaRPr lang="en-US" sz="1200">
              <a:latin typeface="Segoe UI" panose="020B0502040204020203" pitchFamily="34" charset="0"/>
              <a:cs typeface="Segoe UI" panose="020B0502040204020203" pitchFamily="34" charset="0"/>
            </a:endParaRPr>
          </a:p>
          <a:p>
            <a:pPr>
              <a:spcAft>
                <a:spcPts val="600"/>
              </a:spcAft>
            </a:pPr>
            <a:r>
              <a:rPr lang="en-US" sz="1200">
                <a:latin typeface="Segoe UI" panose="020B0502040204020203" pitchFamily="34" charset="0"/>
                <a:cs typeface="Segoe UI" panose="020B0502040204020203" pitchFamily="34" charset="0"/>
                <a:hlinkClick r:id="rId21" action="ppaction://hlinksldjump"/>
              </a:rPr>
              <a:t>RTMP-in</a:t>
            </a:r>
            <a:endParaRPr lang="en-US" sz="1200">
              <a:latin typeface="Segoe UI" panose="020B0502040204020203" pitchFamily="34" charset="0"/>
              <a:cs typeface="Segoe UI" panose="020B0502040204020203" pitchFamily="34" charset="0"/>
            </a:endParaRPr>
          </a:p>
          <a:p>
            <a:pPr>
              <a:spcAft>
                <a:spcPts val="600"/>
              </a:spcAft>
            </a:pPr>
            <a:r>
              <a:rPr lang="en-US" sz="1200">
                <a:solidFill>
                  <a:srgbClr val="333333"/>
                </a:solidFill>
                <a:latin typeface="Segoe UI" panose="020B0502040204020203" pitchFamily="34" charset="0"/>
                <a:cs typeface="Segoe UI" panose="020B0502040204020203" pitchFamily="34" charset="0"/>
                <a:hlinkClick r:id="rId22" action="ppaction://hlinksldjump"/>
              </a:rPr>
              <a:t>eCDN for Teams live Events</a:t>
            </a:r>
            <a:endParaRPr lang="en-US" sz="1200">
              <a:solidFill>
                <a:srgbClr val="333333"/>
              </a:solidFill>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AA5A135A-0241-6BAD-E7D3-F705D733253F}"/>
              </a:ext>
            </a:extLst>
          </p:cNvPr>
          <p:cNvSpPr txBox="1"/>
          <p:nvPr/>
        </p:nvSpPr>
        <p:spPr>
          <a:xfrm>
            <a:off x="3979155" y="7960066"/>
            <a:ext cx="3046911" cy="1325940"/>
          </a:xfrm>
          <a:prstGeom prst="rect">
            <a:avLst/>
          </a:prstGeom>
          <a:noFill/>
        </p:spPr>
        <p:txBody>
          <a:bodyPr wrap="square">
            <a:spAutoFit/>
          </a:bodyPr>
          <a:lstStyle/>
          <a:p>
            <a:pPr>
              <a:spcAft>
                <a:spcPts val="600"/>
              </a:spcAft>
            </a:pPr>
            <a:r>
              <a:rPr lang="en-US" sz="1200">
                <a:latin typeface="Segoe UI" panose="020B0502040204020203" pitchFamily="34" charset="0"/>
                <a:cs typeface="Segoe UI" panose="020B0502040204020203" pitchFamily="34" charset="0"/>
                <a:hlinkClick r:id="rId23" action="ppaction://hlinksldjump"/>
              </a:rPr>
              <a:t>Overview: Getting started</a:t>
            </a:r>
            <a:endParaRPr lang="en-US" sz="1200">
              <a:latin typeface="Segoe UI" panose="020B0502040204020203" pitchFamily="34" charset="0"/>
              <a:cs typeface="Segoe UI" panose="020B0502040204020203" pitchFamily="34" charset="0"/>
            </a:endParaRPr>
          </a:p>
          <a:p>
            <a:pPr>
              <a:spcAft>
                <a:spcPts val="600"/>
              </a:spcAft>
            </a:pPr>
            <a:r>
              <a:rPr lang="en-US" sz="1200">
                <a:latin typeface="Segoe UI" panose="020B0502040204020203" pitchFamily="34" charset="0"/>
                <a:cs typeface="Segoe UI" panose="020B0502040204020203" pitchFamily="34" charset="0"/>
                <a:hlinkClick r:id="rId24" action="ppaction://hlinksldjump"/>
              </a:rPr>
              <a:t>Virtual Appointments app</a:t>
            </a:r>
            <a:endParaRPr lang="en-US" sz="1200">
              <a:latin typeface="Segoe UI" panose="020B0502040204020203" pitchFamily="34" charset="0"/>
              <a:cs typeface="Segoe UI" panose="020B0502040204020203" pitchFamily="34" charset="0"/>
            </a:endParaRPr>
          </a:p>
          <a:p>
            <a:pPr>
              <a:spcAft>
                <a:spcPts val="600"/>
              </a:spcAft>
            </a:pPr>
            <a:r>
              <a:rPr lang="en-US" sz="1200">
                <a:latin typeface="Segoe UI" panose="020B0502040204020203" pitchFamily="34" charset="0"/>
                <a:cs typeface="Segoe UI" panose="020B0502040204020203" pitchFamily="34" charset="0"/>
                <a:hlinkClick r:id="rId25" action="ppaction://hlinksldjump"/>
              </a:rPr>
              <a:t>Premium SMS Reminders</a:t>
            </a:r>
            <a:endParaRPr lang="en-US" sz="1200"/>
          </a:p>
          <a:p>
            <a:pPr>
              <a:spcAft>
                <a:spcPts val="600"/>
              </a:spcAft>
            </a:pPr>
            <a:r>
              <a:rPr lang="en-US" sz="1200">
                <a:latin typeface="Segoe UI" panose="020B0502040204020203" pitchFamily="34" charset="0"/>
                <a:cs typeface="Segoe UI" panose="020B0502040204020203" pitchFamily="34" charset="0"/>
                <a:hlinkClick r:id="rId26" action="ppaction://hlinksldjump"/>
              </a:rPr>
              <a:t>Virtual lobby with branding and logos</a:t>
            </a:r>
            <a:endParaRPr lang="en-US" sz="1200">
              <a:latin typeface="Segoe UI" panose="020B0502040204020203" pitchFamily="34" charset="0"/>
              <a:cs typeface="Segoe UI" panose="020B0502040204020203" pitchFamily="34" charset="0"/>
            </a:endParaRPr>
          </a:p>
          <a:p>
            <a:pPr>
              <a:lnSpc>
                <a:spcPct val="110000"/>
              </a:lnSpc>
              <a:spcAft>
                <a:spcPts val="600"/>
              </a:spcAft>
            </a:pPr>
            <a:r>
              <a:rPr lang="en-US" sz="1200">
                <a:latin typeface="Segoe UI" panose="020B0502040204020203" pitchFamily="34" charset="0"/>
                <a:cs typeface="Segoe UI" panose="020B0502040204020203" pitchFamily="34" charset="0"/>
                <a:hlinkClick r:id="rId27" action="ppaction://hlinksldjump"/>
              </a:rPr>
              <a:t>Org-level analytics in Teams Admin Center</a:t>
            </a:r>
            <a:endParaRPr lang="en-US" sz="1200"/>
          </a:p>
        </p:txBody>
      </p:sp>
      <p:sp>
        <p:nvSpPr>
          <p:cNvPr id="4" name="TextBox 3">
            <a:extLst>
              <a:ext uri="{FF2B5EF4-FFF2-40B4-BE49-F238E27FC236}">
                <a16:creationId xmlns:a16="http://schemas.microsoft.com/office/drawing/2014/main" id="{EC9AACA9-94B3-86F2-9014-1D68A7BC6C72}"/>
              </a:ext>
            </a:extLst>
          </p:cNvPr>
          <p:cNvSpPr txBox="1"/>
          <p:nvPr/>
        </p:nvSpPr>
        <p:spPr>
          <a:xfrm>
            <a:off x="754380" y="1014410"/>
            <a:ext cx="6017895" cy="461665"/>
          </a:xfrm>
          <a:prstGeom prst="rect">
            <a:avLst/>
          </a:prstGeom>
          <a:noFill/>
        </p:spPr>
        <p:txBody>
          <a:bodyPr wrap="square" rtlCol="0">
            <a:spAutoFit/>
          </a:bodyPr>
          <a:lstStyle/>
          <a:p>
            <a:r>
              <a:rPr lang="en-US" sz="1200"/>
              <a:t>Link to learn about the feature and walkthrough of how to utilize it in your meetings, (then press the link        to go back here.  </a:t>
            </a:r>
          </a:p>
        </p:txBody>
      </p:sp>
      <p:sp>
        <p:nvSpPr>
          <p:cNvPr id="5" name="Action Button: Go Home 4">
            <a:hlinkClick r:id="rId28" action="ppaction://hlinksldjump" highlightClick="1"/>
            <a:extLst>
              <a:ext uri="{FF2B5EF4-FFF2-40B4-BE49-F238E27FC236}">
                <a16:creationId xmlns:a16="http://schemas.microsoft.com/office/drawing/2014/main" id="{2A476FD3-19E5-19C5-6FA7-5C0B99EADB2C}"/>
              </a:ext>
            </a:extLst>
          </p:cNvPr>
          <p:cNvSpPr/>
          <p:nvPr/>
        </p:nvSpPr>
        <p:spPr>
          <a:xfrm>
            <a:off x="2173800" y="1245088"/>
            <a:ext cx="200025" cy="188644"/>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B30431-9B6E-FFAF-B6EB-145EAF93CF8C}"/>
              </a:ext>
            </a:extLst>
          </p:cNvPr>
          <p:cNvSpPr/>
          <p:nvPr/>
        </p:nvSpPr>
        <p:spPr>
          <a:xfrm>
            <a:off x="3979155" y="7414441"/>
            <a:ext cx="3046910" cy="35807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a:solidFill>
                  <a:schemeClr val="tx1"/>
                </a:solidFill>
                <a:latin typeface="Segoe UI Semibold" panose="020B0702040204020203" pitchFamily="34" charset="0"/>
                <a:cs typeface="Segoe UI Semibold" panose="020B0702040204020203" pitchFamily="34" charset="0"/>
                <a:hlinkClick r:id="rId29" action="ppaction://hlinksldjump"/>
              </a:rPr>
              <a:t>Advanced Virtual Appointments</a:t>
            </a:r>
            <a:endParaRPr lang="en-US" sz="120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3534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FEDEDB-C3CE-010F-ACE6-D4810C19B7A9}"/>
              </a:ext>
              <a:ext uri="{C183D7F6-B498-43B3-948B-1728B52AA6E4}">
                <adec:decorative xmlns:adec="http://schemas.microsoft.com/office/drawing/2017/decorative" val="0"/>
              </a:ext>
            </a:extLst>
          </p:cNvPr>
          <p:cNvSpPr txBox="1">
            <a:spLocks noGrp="1"/>
          </p:cNvSpPr>
          <p:nvPr>
            <p:ph type="title" idx="4294967295"/>
          </p:nvPr>
        </p:nvSpPr>
        <p:spPr>
          <a:xfrm>
            <a:off x="329565" y="1325443"/>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defTabSz="932742">
              <a:lnSpc>
                <a:spcPct val="100000"/>
              </a:lnSpc>
              <a:spcBef>
                <a:spcPct val="0"/>
              </a:spcBef>
              <a:buNone/>
              <a:defRPr sz="3200" b="0" cap="none" spc="-50" baseline="0">
                <a:ln w="3175">
                  <a:noFill/>
                </a:ln>
                <a:effectLst/>
                <a:latin typeface="+mj-lt"/>
                <a:cs typeface="Segoe UI" pitchFamily="34" charset="0"/>
              </a:defRPr>
            </a:lvl1pPr>
          </a:lstStyle>
          <a:p>
            <a:pPr defTabSz="594623">
              <a:defRPr/>
            </a:pPr>
            <a:r>
              <a:rPr lang="en-US" sz="1600" spc="-32">
                <a:ea typeface="+mn-ea"/>
              </a:rPr>
              <a:t>Attendee View: When attendee is using an unsupported meeting platform</a:t>
            </a:r>
          </a:p>
        </p:txBody>
      </p:sp>
      <p:sp>
        <p:nvSpPr>
          <p:cNvPr id="2" name="Title 1">
            <a:extLst>
              <a:ext uri="{FF2B5EF4-FFF2-40B4-BE49-F238E27FC236}">
                <a16:creationId xmlns:a16="http://schemas.microsoft.com/office/drawing/2014/main" id="{67BB2F55-C790-43CF-B21B-6F5DA4776A6D}"/>
              </a:ext>
              <a:ext uri="{C183D7F6-B498-43B3-948B-1728B52AA6E4}">
                <adec:decorative xmlns:adec="http://schemas.microsoft.com/office/drawing/2017/decorative" val="0"/>
              </a:ext>
            </a:extLst>
          </p:cNvPr>
          <p:cNvSpPr>
            <a:spLocks/>
          </p:cNvSpPr>
          <p:nvPr/>
        </p:nvSpPr>
        <p:spPr>
          <a:xfrm>
            <a:off x="329565" y="2229167"/>
            <a:ext cx="2073629"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94623">
              <a:spcBef>
                <a:spcPct val="0"/>
              </a:spcBef>
              <a:defRPr/>
            </a:pPr>
            <a:r>
              <a:rPr lang="en-US" sz="1200">
                <a:ln w="3175">
                  <a:noFill/>
                </a:ln>
                <a:cs typeface="Segoe UI" pitchFamily="34" charset="0"/>
              </a:rPr>
              <a:t>When watermark option is turned on in Meeting Options, but attendee is using an unsupported meeting platform, </a:t>
            </a:r>
            <a:r>
              <a:rPr lang="en-US" sz="1200">
                <a:ln w="3175">
                  <a:noFill/>
                </a:ln>
                <a:solidFill>
                  <a:srgbClr val="6568B7"/>
                </a:solidFill>
                <a:latin typeface="+mj-lt"/>
                <a:cs typeface="Segoe UI" pitchFamily="34" charset="0"/>
              </a:rPr>
              <a:t>the attendee will have an audio only experience</a:t>
            </a:r>
            <a:r>
              <a:rPr lang="en-US" sz="1200">
                <a:ln w="3175">
                  <a:noFill/>
                </a:ln>
                <a:cs typeface="Segoe UI" pitchFamily="34" charset="0"/>
              </a:rPr>
              <a:t>.</a:t>
            </a:r>
          </a:p>
        </p:txBody>
      </p:sp>
      <p:pic>
        <p:nvPicPr>
          <p:cNvPr id="3" name="Picture 2" descr="Screenshot of the Teams meeting experience, showing the attendee  experience when a watermark is applied to shared content, and using an unsupported client (audio only mode).">
            <a:extLst>
              <a:ext uri="{FF2B5EF4-FFF2-40B4-BE49-F238E27FC236}">
                <a16:creationId xmlns:a16="http://schemas.microsoft.com/office/drawing/2014/main" id="{B08C1C11-754C-9C8F-20A4-A01033051C9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734151" y="2020500"/>
            <a:ext cx="4623971" cy="2945641"/>
          </a:xfrm>
          <a:prstGeom prst="rect">
            <a:avLst/>
          </a:prstGeom>
          <a:effectLst>
            <a:outerShdw blurRad="127000" sx="102000" sy="102000" algn="ctr" rotWithShape="0">
              <a:prstClr val="black">
                <a:alpha val="30000"/>
              </a:prstClr>
            </a:outerShdw>
          </a:effectLst>
        </p:spPr>
      </p:pic>
      <p:sp>
        <p:nvSpPr>
          <p:cNvPr id="4" name="Action Button: Go Home 3">
            <a:hlinkClick r:id="rId4" action="ppaction://hlinksldjump" highlightClick="1"/>
            <a:extLst>
              <a:ext uri="{FF2B5EF4-FFF2-40B4-BE49-F238E27FC236}">
                <a16:creationId xmlns:a16="http://schemas.microsoft.com/office/drawing/2014/main" id="{8F41F631-C7CB-1272-2017-0ABC84A9ABB2}"/>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321A4A7-25D2-2DE8-3F16-0B7376C9B672}"/>
              </a:ext>
            </a:extLst>
          </p:cNvPr>
          <p:cNvSpPr txBox="1"/>
          <p:nvPr/>
        </p:nvSpPr>
        <p:spPr>
          <a:xfrm>
            <a:off x="409015" y="661163"/>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Watermark</a:t>
            </a:r>
          </a:p>
        </p:txBody>
      </p:sp>
      <p:sp>
        <p:nvSpPr>
          <p:cNvPr id="6" name="Title 1">
            <a:extLst>
              <a:ext uri="{FF2B5EF4-FFF2-40B4-BE49-F238E27FC236}">
                <a16:creationId xmlns:a16="http://schemas.microsoft.com/office/drawing/2014/main" id="{191A7ED4-03A1-46B5-3D21-D9883AF8F17E}"/>
              </a:ext>
            </a:extLst>
          </p:cNvPr>
          <p:cNvSpPr txBox="1">
            <a:spLocks/>
          </p:cNvSpPr>
          <p:nvPr/>
        </p:nvSpPr>
        <p:spPr>
          <a:xfrm>
            <a:off x="329565" y="272584"/>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PROTECTED MEETINGS</a:t>
            </a:r>
          </a:p>
        </p:txBody>
      </p:sp>
    </p:spTree>
    <p:extLst>
      <p:ext uri="{BB962C8B-B14F-4D97-AF65-F5344CB8AC3E}">
        <p14:creationId xmlns:p14="http://schemas.microsoft.com/office/powerpoint/2010/main" val="342719473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PROTECTED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309360" cy="8158544"/>
          </a:xfrm>
        </p:spPr>
        <p:txBody>
          <a:bodyPr vert="horz" lIns="91440" tIns="45720" rIns="91440" bIns="45720" rtlCol="0" anchor="t">
            <a:noAutofit/>
          </a:bodyPr>
          <a:lstStyle/>
          <a:p>
            <a:pPr algn="l">
              <a:lnSpc>
                <a:spcPct val="108000"/>
              </a:lnSpc>
              <a:spcBef>
                <a:spcPts val="0"/>
              </a:spcBef>
              <a:spcAft>
                <a:spcPts val="1800"/>
              </a:spcAft>
            </a:pPr>
            <a:r>
              <a:rPr lang="en-US" sz="1400" b="0" i="0">
                <a:effectLst/>
                <a:latin typeface="Segoe UI Semibold"/>
                <a:cs typeface="Segoe UI Semibold"/>
              </a:rPr>
              <a:t>Watermark</a:t>
            </a:r>
            <a:endParaRPr lang="en-US" sz="1400">
              <a:latin typeface="Segoe UI Semibold"/>
              <a:cs typeface="Segoe UI Semibold"/>
            </a:endParaRPr>
          </a:p>
          <a:p>
            <a:pPr algn="l">
              <a:lnSpc>
                <a:spcPct val="108000"/>
              </a:lnSpc>
              <a:spcBef>
                <a:spcPts val="0"/>
              </a:spcBef>
              <a:spcAft>
                <a:spcPts val="600"/>
              </a:spcAft>
            </a:pPr>
            <a:r>
              <a:rPr lang="en-US" sz="1200">
                <a:solidFill>
                  <a:srgbClr val="5A5FC7"/>
                </a:solidFill>
                <a:latin typeface="Segoe UI Semibold"/>
                <a:cs typeface="Segoe UI Semibold"/>
              </a:rPr>
              <a:t>Overview and </a:t>
            </a:r>
            <a:r>
              <a:rPr lang="en-US" sz="1200" b="1">
                <a:solidFill>
                  <a:srgbClr val="5A5FC7"/>
                </a:solidFill>
                <a:latin typeface="Segoe UI Semibold"/>
                <a:cs typeface="Segoe UI Semibold"/>
              </a:rPr>
              <a:t>Benefits</a:t>
            </a:r>
          </a:p>
          <a:p>
            <a:pPr algn="l" fontAlgn="base">
              <a:lnSpc>
                <a:spcPct val="108000"/>
              </a:lnSpc>
              <a:spcBef>
                <a:spcPts val="0"/>
              </a:spcBef>
              <a:spcAft>
                <a:spcPts val="400"/>
              </a:spcAft>
            </a:pPr>
            <a:r>
              <a:rPr lang="en-US" sz="1200">
                <a:latin typeface="Segoe UI"/>
                <a:cs typeface="Segoe UI"/>
              </a:rPr>
              <a:t>Watermark helps to protect</a:t>
            </a:r>
            <a:r>
              <a:rPr lang="en-US" sz="1200" b="0" i="0">
                <a:effectLst/>
                <a:latin typeface="Segoe UI"/>
                <a:cs typeface="Segoe UI"/>
              </a:rPr>
              <a:t> shared content during meetings by generating</a:t>
            </a:r>
            <a:r>
              <a:rPr lang="en-US" sz="1200">
                <a:latin typeface="Segoe UI"/>
                <a:cs typeface="Segoe UI"/>
              </a:rPr>
              <a:t> an </a:t>
            </a:r>
            <a:r>
              <a:rPr lang="en-US" sz="1200" b="0" i="0">
                <a:effectLst/>
                <a:latin typeface="Segoe UI"/>
                <a:cs typeface="Segoe UI"/>
              </a:rPr>
              <a:t>overlay (or watermark) with each individual participant’s email to safeguard confidential meetings. The watermark</a:t>
            </a:r>
            <a:r>
              <a:rPr lang="en-US" sz="1200">
                <a:latin typeface="Segoe UI"/>
                <a:cs typeface="Segoe UI"/>
              </a:rPr>
              <a:t> </a:t>
            </a:r>
            <a:r>
              <a:rPr lang="en-US" sz="1200" b="0" i="0">
                <a:effectLst/>
                <a:latin typeface="Segoe UI"/>
                <a:cs typeface="Segoe UI"/>
              </a:rPr>
              <a:t>will be washed out and sit behind your text and pictures, so that it doesn't interfere with what's on the screen. </a:t>
            </a:r>
            <a:endParaRPr lang="en-US" sz="1200">
              <a:latin typeface="Segoe UI"/>
              <a:ea typeface="Calibri" panose="020F0502020204030204" pitchFamily="34" charset="0"/>
              <a:cs typeface="Segoe UI"/>
            </a:endParaRPr>
          </a:p>
          <a:p>
            <a:pPr marL="171450" indent="-171450" algn="l">
              <a:lnSpc>
                <a:spcPct val="108000"/>
              </a:lnSpc>
              <a:spcBef>
                <a:spcPts val="0"/>
              </a:spcBef>
              <a:spcAft>
                <a:spcPts val="400"/>
              </a:spcAft>
              <a:buFont typeface="Arial" panose="020B0604020202020204" pitchFamily="34" charset="0"/>
              <a:buChar char="•"/>
            </a:pPr>
            <a:r>
              <a:rPr lang="en-US" sz="1200">
                <a:latin typeface="Segoe UI"/>
                <a:cs typeface="Segoe UI"/>
              </a:rPr>
              <a:t>D</a:t>
            </a:r>
            <a:r>
              <a:rPr lang="en-US" sz="1200" b="0" i="0">
                <a:effectLst/>
                <a:latin typeface="Segoe UI"/>
                <a:cs typeface="Segoe UI"/>
              </a:rPr>
              <a:t>eters participants from taking unauthorized screenshots and </a:t>
            </a:r>
            <a:r>
              <a:rPr lang="en-US" sz="1200">
                <a:latin typeface="Segoe UI"/>
                <a:ea typeface="Calibri" panose="020F0502020204030204" pitchFamily="34" charset="0"/>
                <a:cs typeface="Segoe UI"/>
              </a:rPr>
              <a:t>leaking sensitive or confidential content</a:t>
            </a:r>
          </a:p>
          <a:p>
            <a:pPr marL="171450" indent="-171450" algn="l">
              <a:lnSpc>
                <a:spcPct val="108000"/>
              </a:lnSpc>
              <a:spcBef>
                <a:spcPts val="0"/>
              </a:spcBef>
              <a:spcAft>
                <a:spcPts val="1800"/>
              </a:spcAft>
              <a:buFont typeface="Arial" panose="020B0604020202020204" pitchFamily="34" charset="0"/>
              <a:buChar char="•"/>
            </a:pPr>
            <a:r>
              <a:rPr lang="en-US" sz="1200" b="0" i="0">
                <a:effectLst/>
                <a:latin typeface="Segoe UI"/>
                <a:cs typeface="Segoe UI"/>
              </a:rPr>
              <a:t>Makes it easier to identify the source of leaked information</a:t>
            </a:r>
            <a:endParaRPr lang="en-US" sz="1200">
              <a:latin typeface="Segoe UI"/>
              <a:cs typeface="Segoe UI"/>
            </a:endParaRPr>
          </a:p>
          <a:p>
            <a:pPr algn="l">
              <a:lnSpc>
                <a:spcPct val="108000"/>
              </a:lnSpc>
              <a:spcBef>
                <a:spcPts val="0"/>
              </a:spcBef>
              <a:spcAft>
                <a:spcPts val="600"/>
              </a:spcAft>
            </a:pPr>
            <a:r>
              <a:rPr lang="en-US" sz="1200">
                <a:solidFill>
                  <a:srgbClr val="5A5FC7"/>
                </a:solidFill>
                <a:latin typeface="Segoe UI Semibold"/>
                <a:cs typeface="Segoe UI Semibold"/>
              </a:rPr>
              <a:t>Feature Visibility</a:t>
            </a:r>
          </a:p>
          <a:p>
            <a:pPr algn="l">
              <a:lnSpc>
                <a:spcPct val="108000"/>
              </a:lnSpc>
              <a:spcBef>
                <a:spcPts val="0"/>
              </a:spcBef>
              <a:spcAft>
                <a:spcPts val="1800"/>
              </a:spcAft>
            </a:pPr>
            <a:r>
              <a:rPr lang="en-US" sz="1200">
                <a:latin typeface="Segoe UI"/>
                <a:cs typeface="Segoe UI"/>
              </a:rPr>
              <a:t>Watermarking is visible to all meeting participants if you are as the organizer has a Teams Premium license. Only organizer requires the premium license. </a:t>
            </a:r>
          </a:p>
          <a:p>
            <a:pPr marR="0" lvl="0" algn="l">
              <a:lnSpc>
                <a:spcPct val="108000"/>
              </a:lnSpc>
              <a:spcBef>
                <a:spcPts val="0"/>
              </a:spcBef>
              <a:spcAft>
                <a:spcPts val="600"/>
              </a:spcAft>
            </a:pPr>
            <a:r>
              <a:rPr lang="en-US" sz="1200">
                <a:solidFill>
                  <a:srgbClr val="5A5FC7"/>
                </a:solidFill>
                <a:latin typeface="Segoe UI Semibold"/>
                <a:cs typeface="Segoe UI Semibold"/>
              </a:rPr>
              <a:t>Dependencies and Limitations</a:t>
            </a:r>
          </a:p>
          <a:p>
            <a:pPr algn="l">
              <a:lnSpc>
                <a:spcPct val="108000"/>
              </a:lnSpc>
              <a:spcBef>
                <a:spcPts val="0"/>
              </a:spcBef>
              <a:spcAft>
                <a:spcPts val="1800"/>
              </a:spcAft>
            </a:pPr>
            <a:r>
              <a:rPr lang="en-US" sz="1200">
                <a:latin typeface="Segoe UI"/>
                <a:cs typeface="Segoe UI"/>
              </a:rPr>
              <a:t>T</a:t>
            </a:r>
            <a:r>
              <a:rPr lang="en-US" sz="1200">
                <a:effectLst/>
                <a:latin typeface="Segoe UI"/>
                <a:cs typeface="Segoe UI"/>
              </a:rPr>
              <a:t>he policy will be enabled by default for Teams Premium licensed users. IT admin will have the capability to disable the policy from the Teams Admin Center or </a:t>
            </a:r>
            <a:r>
              <a:rPr lang="en-US" sz="1200" err="1">
                <a:effectLst/>
                <a:latin typeface="Segoe UI"/>
                <a:cs typeface="Segoe UI"/>
              </a:rPr>
              <a:t>Powershell</a:t>
            </a:r>
            <a:r>
              <a:rPr lang="en-US" sz="1200">
                <a:effectLst/>
                <a:latin typeface="Segoe UI"/>
                <a:cs typeface="Segoe UI"/>
              </a:rPr>
              <a:t>.</a:t>
            </a:r>
            <a:endParaRPr lang="en-US" sz="1200">
              <a:latin typeface="Segoe UI"/>
              <a:cs typeface="Segoe UI"/>
            </a:endParaRPr>
          </a:p>
          <a:p>
            <a:pPr algn="l">
              <a:lnSpc>
                <a:spcPct val="108000"/>
              </a:lnSpc>
              <a:spcBef>
                <a:spcPts val="0"/>
              </a:spcBef>
              <a:spcAft>
                <a:spcPts val="400"/>
              </a:spcAft>
            </a:pPr>
            <a:r>
              <a:rPr lang="en-US" sz="1200">
                <a:latin typeface="Segoe UI Semibold"/>
                <a:cs typeface="Segoe UI Semibold"/>
              </a:rPr>
              <a:t>Watermark can be turned on for:</a:t>
            </a:r>
          </a:p>
          <a:p>
            <a:pPr marL="171450" indent="-171450" algn="l">
              <a:lnSpc>
                <a:spcPct val="108000"/>
              </a:lnSpc>
              <a:spcBef>
                <a:spcPts val="0"/>
              </a:spcBef>
              <a:spcAft>
                <a:spcPts val="400"/>
              </a:spcAft>
              <a:buFont typeface="Arial" panose="020B0604020202020204" pitchFamily="34" charset="0"/>
              <a:buChar char="•"/>
            </a:pPr>
            <a:r>
              <a:rPr lang="en-US" sz="1200">
                <a:latin typeface="SegoeUI"/>
                <a:cs typeface="Segoe UI"/>
              </a:rPr>
              <a:t>Shared Content (desktop/window sharing only)</a:t>
            </a:r>
          </a:p>
          <a:p>
            <a:pPr marL="171450" indent="-171450" algn="l">
              <a:lnSpc>
                <a:spcPct val="108000"/>
              </a:lnSpc>
              <a:spcBef>
                <a:spcPts val="0"/>
              </a:spcBef>
              <a:spcAft>
                <a:spcPts val="1400"/>
              </a:spcAft>
              <a:buFont typeface="Arial" panose="020B0604020202020204" pitchFamily="34" charset="0"/>
              <a:buChar char="•"/>
            </a:pPr>
            <a:r>
              <a:rPr lang="en-US" sz="1200">
                <a:latin typeface="SegoeUI"/>
                <a:cs typeface="Segoe UI"/>
              </a:rPr>
              <a:t>Video feeds</a:t>
            </a:r>
          </a:p>
          <a:p>
            <a:pPr algn="l">
              <a:lnSpc>
                <a:spcPct val="108000"/>
              </a:lnSpc>
              <a:spcBef>
                <a:spcPts val="0"/>
              </a:spcBef>
              <a:spcAft>
                <a:spcPts val="400"/>
              </a:spcAft>
            </a:pPr>
            <a:r>
              <a:rPr lang="en-US" sz="1200" b="0" i="0">
                <a:effectLst/>
                <a:latin typeface="Segoe UI Semibold"/>
                <a:cs typeface="Segoe UI Semibold"/>
              </a:rPr>
              <a:t>Supported platforms:</a:t>
            </a:r>
          </a:p>
          <a:p>
            <a:pPr marL="171450" indent="-171450" algn="l">
              <a:lnSpc>
                <a:spcPct val="108000"/>
              </a:lnSpc>
              <a:spcBef>
                <a:spcPts val="0"/>
              </a:spcBef>
              <a:spcAft>
                <a:spcPts val="400"/>
              </a:spcAft>
              <a:buFont typeface="Arial" panose="020B0604020202020204" pitchFamily="34" charset="0"/>
              <a:buChar char="•"/>
            </a:pPr>
            <a:r>
              <a:rPr lang="en-US" sz="1200">
                <a:latin typeface="SegoeUI"/>
                <a:cs typeface="Segoe UI"/>
              </a:rPr>
              <a:t>Desktop (Windows and Mac)</a:t>
            </a:r>
          </a:p>
          <a:p>
            <a:pPr marL="171450" indent="-171450" algn="l">
              <a:lnSpc>
                <a:spcPct val="108000"/>
              </a:lnSpc>
              <a:spcBef>
                <a:spcPts val="0"/>
              </a:spcBef>
              <a:spcAft>
                <a:spcPts val="400"/>
              </a:spcAft>
              <a:buFont typeface="Arial" panose="020B0604020202020204" pitchFamily="34" charset="0"/>
              <a:buChar char="•"/>
            </a:pPr>
            <a:r>
              <a:rPr lang="en-US" sz="1200">
                <a:latin typeface="SegoeUI"/>
                <a:cs typeface="Segoe UI"/>
              </a:rPr>
              <a:t>Mobile (iOS and Android)</a:t>
            </a:r>
          </a:p>
          <a:p>
            <a:pPr marL="171450" indent="-171450" algn="l">
              <a:lnSpc>
                <a:spcPct val="108000"/>
              </a:lnSpc>
              <a:spcBef>
                <a:spcPts val="0"/>
              </a:spcBef>
              <a:spcAft>
                <a:spcPts val="1400"/>
              </a:spcAft>
              <a:buFont typeface="Arial" panose="020B0604020202020204" pitchFamily="34" charset="0"/>
              <a:buChar char="•"/>
            </a:pPr>
            <a:r>
              <a:rPr lang="en-US" sz="1200">
                <a:latin typeface="SegoeUI"/>
                <a:cs typeface="Segoe UI"/>
              </a:rPr>
              <a:t>Teams Room Systems (Windows and Android)</a:t>
            </a:r>
          </a:p>
          <a:p>
            <a:pPr algn="l">
              <a:lnSpc>
                <a:spcPct val="108000"/>
              </a:lnSpc>
              <a:spcBef>
                <a:spcPts val="0"/>
              </a:spcBef>
              <a:spcAft>
                <a:spcPts val="1800"/>
              </a:spcAft>
            </a:pPr>
            <a:endParaRPr lang="en-US" sz="1200">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1200"/>
              </a:spcAft>
            </a:pPr>
            <a:endParaRPr lang="en-US" sz="1200">
              <a:solidFill>
                <a:srgbClr val="333333"/>
              </a:solidFill>
            </a:endParaRPr>
          </a:p>
          <a:p>
            <a:pPr algn="l">
              <a:lnSpc>
                <a:spcPct val="108000"/>
              </a:lnSpc>
              <a:spcBef>
                <a:spcPts val="0"/>
              </a:spcBef>
              <a:spcAft>
                <a:spcPts val="1200"/>
              </a:spcAft>
            </a:pPr>
            <a:endParaRPr lang="en-US" sz="1200" b="0" i="0">
              <a:solidFill>
                <a:srgbClr val="333333"/>
              </a:solidFill>
              <a:effectLst/>
              <a:latin typeface="Segoe UI" panose="020B0502040204020203" pitchFamily="34" charset="0"/>
              <a:cs typeface="Segoe UI" panose="020B0502040204020203" pitchFamily="34" charset="0"/>
            </a:endParaRPr>
          </a:p>
          <a:p>
            <a:pPr algn="l">
              <a:lnSpc>
                <a:spcPct val="108000"/>
              </a:lnSpc>
              <a:spcBef>
                <a:spcPts val="0"/>
              </a:spcBef>
              <a:spcAft>
                <a:spcPts val="1200"/>
              </a:spcAft>
            </a:pPr>
            <a:endParaRPr lang="en-US" sz="1200">
              <a:solidFill>
                <a:srgbClr val="333333"/>
              </a:solidFill>
            </a:endParaRPr>
          </a:p>
          <a:p>
            <a:pPr algn="l">
              <a:lnSpc>
                <a:spcPct val="108000"/>
              </a:lnSpc>
              <a:spcBef>
                <a:spcPts val="0"/>
              </a:spcBef>
            </a:pPr>
            <a:endParaRPr lang="en-US" sz="1200">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500"/>
              </a:spcAft>
            </a:pPr>
            <a:endParaRPr lang="en-US" sz="1200">
              <a:solidFill>
                <a:srgbClr val="5A5FC7"/>
              </a:solidFill>
              <a:latin typeface="Segoe UI Semibold" panose="020B0702040204020203" pitchFamily="34" charset="0"/>
              <a:cs typeface="Segoe UI Semibold" panose="020B0702040204020203" pitchFamily="34" charset="0"/>
            </a:endParaRPr>
          </a:p>
          <a:p>
            <a:pPr algn="l"/>
            <a:endParaRPr lang="en-US" sz="1400" b="0" i="0">
              <a:solidFill>
                <a:srgbClr val="333333"/>
              </a:solidFill>
              <a:effectLst/>
              <a:latin typeface="Segoe UI Semibold" panose="020B0702040204020203" pitchFamily="34" charset="0"/>
              <a:cs typeface="Segoe UI Semibold" panose="020B0702040204020203" pitchFamily="34" charset="0"/>
            </a:endParaRPr>
          </a:p>
        </p:txBody>
      </p:sp>
      <p:sp>
        <p:nvSpPr>
          <p:cNvPr id="4" name="Action Button: Go Home 3">
            <a:hlinkClick r:id="rId2" action="ppaction://hlinksldjump" highlightClick="1"/>
            <a:extLst>
              <a:ext uri="{FF2B5EF4-FFF2-40B4-BE49-F238E27FC236}">
                <a16:creationId xmlns:a16="http://schemas.microsoft.com/office/drawing/2014/main" id="{2F1073FF-5E93-1F1C-D71B-D80CDCFF683B}"/>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388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98EA833-E09A-510B-CD19-E0A2A9398E40}"/>
              </a:ext>
            </a:extLst>
          </p:cNvPr>
          <p:cNvGraphicFramePr>
            <a:graphicFrameLocks noGrp="1"/>
          </p:cNvGraphicFramePr>
          <p:nvPr>
            <p:extLst>
              <p:ext uri="{D42A27DB-BD31-4B8C-83A1-F6EECF244321}">
                <p14:modId xmlns:p14="http://schemas.microsoft.com/office/powerpoint/2010/main" val="3620490515"/>
              </p:ext>
            </p:extLst>
          </p:nvPr>
        </p:nvGraphicFramePr>
        <p:xfrm>
          <a:off x="754380" y="1403848"/>
          <a:ext cx="6080760" cy="4663440"/>
        </p:xfrm>
        <a:graphic>
          <a:graphicData uri="http://schemas.openxmlformats.org/drawingml/2006/table">
            <a:tbl>
              <a:tblPr firstRow="1"/>
              <a:tblGrid>
                <a:gridCol w="1649730">
                  <a:extLst>
                    <a:ext uri="{9D8B030D-6E8A-4147-A177-3AD203B41FA5}">
                      <a16:colId xmlns:a16="http://schemas.microsoft.com/office/drawing/2014/main" val="3737370744"/>
                    </a:ext>
                  </a:extLst>
                </a:gridCol>
                <a:gridCol w="4431030">
                  <a:extLst>
                    <a:ext uri="{9D8B030D-6E8A-4147-A177-3AD203B41FA5}">
                      <a16:colId xmlns:a16="http://schemas.microsoft.com/office/drawing/2014/main" val="3443612623"/>
                    </a:ext>
                  </a:extLst>
                </a:gridCol>
              </a:tblGrid>
              <a:tr h="320040">
                <a:tc>
                  <a:txBody>
                    <a:bodyPr/>
                    <a:lstStyle/>
                    <a:p>
                      <a:pPr algn="l"/>
                      <a:r>
                        <a:rPr lang="en-US" sz="1200" b="1">
                          <a:solidFill>
                            <a:schemeClr val="bg1"/>
                          </a:solidFill>
                          <a:effectLst/>
                          <a:latin typeface="Segoe UI Semibold"/>
                          <a:cs typeface="Segoe UI Semibold"/>
                        </a:rPr>
                        <a:t>Watermark enabled?</a:t>
                      </a:r>
                      <a:endParaRPr lang="en-US" sz="1200" b="0">
                        <a:solidFill>
                          <a:schemeClr val="bg1"/>
                        </a:solidFill>
                        <a:effectLst/>
                        <a:latin typeface="Segoe UI Semibold"/>
                        <a:cs typeface="Segoe UI Semibold"/>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algn="l"/>
                      <a:r>
                        <a:rPr lang="en-US" sz="1200" b="1">
                          <a:solidFill>
                            <a:schemeClr val="bg1"/>
                          </a:solidFill>
                          <a:effectLst/>
                          <a:latin typeface="Segoe UI Semibold"/>
                          <a:cs typeface="Segoe UI Semibold"/>
                        </a:rPr>
                        <a:t>Meeting limitations</a:t>
                      </a:r>
                      <a:endParaRPr lang="en-US" sz="1200" b="0">
                        <a:solidFill>
                          <a:schemeClr val="bg1"/>
                        </a:solidFill>
                        <a:effectLst/>
                        <a:latin typeface="Segoe UI Semibold"/>
                        <a:cs typeface="Segoe UI Semibold"/>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139171551"/>
                  </a:ext>
                </a:extLst>
              </a:tr>
              <a:tr h="1783080">
                <a:tc>
                  <a:txBody>
                    <a:bodyPr/>
                    <a:lstStyle/>
                    <a:p>
                      <a:pPr algn="l" fontAlgn="t"/>
                      <a:r>
                        <a:rPr lang="en-US" sz="1200">
                          <a:solidFill>
                            <a:schemeClr val="tx1"/>
                          </a:solidFill>
                          <a:effectLst/>
                          <a:latin typeface="Segoe UI Semibold"/>
                          <a:cs typeface="Segoe UI Semibold"/>
                        </a:rPr>
                        <a:t>For shared content...</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4F4"/>
                    </a:solidFill>
                  </a:tcPr>
                </a:tc>
                <a:tc>
                  <a:txBody>
                    <a:bodyPr/>
                    <a:lstStyle/>
                    <a:p>
                      <a:pPr algn="l" fontAlgn="t">
                        <a:spcAft>
                          <a:spcPts val="300"/>
                        </a:spcAft>
                      </a:pPr>
                      <a:r>
                        <a:rPr lang="en-US" sz="1200">
                          <a:solidFill>
                            <a:schemeClr val="tx1"/>
                          </a:solidFill>
                          <a:effectLst/>
                          <a:latin typeface="Segoe UI"/>
                        </a:rPr>
                        <a:t>Disabled features: </a:t>
                      </a:r>
                      <a:endParaRPr lang="en-US" sz="1200">
                        <a:solidFill>
                          <a:schemeClr val="tx1"/>
                        </a:solidFill>
                        <a:effectLst/>
                        <a:latin typeface="Segoe UI" panose="020B0502040204020203" pitchFamily="34" charset="0"/>
                      </a:endParaRPr>
                    </a:p>
                    <a:p>
                      <a:pPr marL="171450" indent="-171450" algn="l" defTabSz="777240" rtl="0" eaLnBrk="1" fontAlgn="t" latinLnBrk="0" hangingPunct="1">
                        <a:lnSpc>
                          <a:spcPct val="108000"/>
                        </a:lnSpc>
                        <a:spcBef>
                          <a:spcPts val="0"/>
                        </a:spcBef>
                        <a:spcAft>
                          <a:spcPts val="0"/>
                        </a:spcAft>
                        <a:buFont typeface="Arial" panose="020B0604020202020204" pitchFamily="34" charset="0"/>
                        <a:buChar char="•"/>
                      </a:pPr>
                      <a:r>
                        <a:rPr lang="en-US" sz="1200" kern="1200">
                          <a:solidFill>
                            <a:schemeClr val="tx1"/>
                          </a:solidFill>
                          <a:latin typeface="SegoeUI"/>
                          <a:ea typeface="+mn-ea"/>
                          <a:cs typeface="Segoe UI" panose="020B0502040204020203" pitchFamily="34" charset="0"/>
                        </a:rPr>
                        <a:t>Meeting recording</a:t>
                      </a:r>
                    </a:p>
                    <a:p>
                      <a:pPr marL="171450" indent="-171450" algn="l" defTabSz="777240" rtl="0" eaLnBrk="1" fontAlgn="t" latinLnBrk="0" hangingPunct="1">
                        <a:lnSpc>
                          <a:spcPct val="108000"/>
                        </a:lnSpc>
                        <a:spcBef>
                          <a:spcPts val="0"/>
                        </a:spcBef>
                        <a:spcAft>
                          <a:spcPts val="0"/>
                        </a:spcAft>
                        <a:buFont typeface="Arial" panose="020B0604020202020204" pitchFamily="34" charset="0"/>
                        <a:buChar char="•"/>
                      </a:pPr>
                      <a:r>
                        <a:rPr lang="en-US" sz="1200" kern="1200">
                          <a:solidFill>
                            <a:schemeClr val="tx1"/>
                          </a:solidFill>
                          <a:latin typeface="SegoeUI"/>
                          <a:ea typeface="+mn-ea"/>
                          <a:cs typeface="Segoe UI" panose="020B0502040204020203" pitchFamily="34" charset="0"/>
                        </a:rPr>
                        <a:t>Together mode</a:t>
                      </a:r>
                    </a:p>
                    <a:p>
                      <a:pPr marL="171450" indent="-171450" algn="l" defTabSz="777240" rtl="0" eaLnBrk="1" fontAlgn="t" latinLnBrk="0" hangingPunct="1">
                        <a:lnSpc>
                          <a:spcPct val="108000"/>
                        </a:lnSpc>
                        <a:spcBef>
                          <a:spcPts val="0"/>
                        </a:spcBef>
                        <a:spcAft>
                          <a:spcPts val="0"/>
                        </a:spcAft>
                        <a:buFont typeface="Arial" panose="020B0604020202020204" pitchFamily="34" charset="0"/>
                        <a:buChar char="•"/>
                      </a:pPr>
                      <a:r>
                        <a:rPr lang="en-US" sz="1200" kern="1200">
                          <a:solidFill>
                            <a:schemeClr val="tx1"/>
                          </a:solidFill>
                          <a:latin typeface="SegoeUI"/>
                          <a:ea typeface="+mn-ea"/>
                          <a:cs typeface="Segoe UI" panose="020B0502040204020203" pitchFamily="34" charset="0"/>
                        </a:rPr>
                        <a:t>Large gallery view</a:t>
                      </a:r>
                    </a:p>
                    <a:p>
                      <a:pPr marL="171450" indent="-171450" algn="l" defTabSz="777240" rtl="0" eaLnBrk="1" fontAlgn="t" latinLnBrk="0" hangingPunct="1">
                        <a:lnSpc>
                          <a:spcPct val="108000"/>
                        </a:lnSpc>
                        <a:spcBef>
                          <a:spcPts val="0"/>
                        </a:spcBef>
                        <a:spcAft>
                          <a:spcPts val="0"/>
                        </a:spcAft>
                        <a:buFont typeface="Arial" panose="020B0604020202020204" pitchFamily="34" charset="0"/>
                        <a:buChar char="•"/>
                      </a:pPr>
                      <a:r>
                        <a:rPr lang="en-US" sz="1200" kern="1200">
                          <a:solidFill>
                            <a:schemeClr val="tx1"/>
                          </a:solidFill>
                          <a:latin typeface="SegoeUI"/>
                          <a:ea typeface="+mn-ea"/>
                          <a:cs typeface="Segoe UI" panose="020B0502040204020203" pitchFamily="34" charset="0"/>
                        </a:rPr>
                        <a:t>PowerPoint Live </a:t>
                      </a:r>
                    </a:p>
                    <a:p>
                      <a:pPr marL="171450" indent="-171450" algn="l" defTabSz="777240" rtl="0" eaLnBrk="1" fontAlgn="t" latinLnBrk="0" hangingPunct="1">
                        <a:lnSpc>
                          <a:spcPct val="108000"/>
                        </a:lnSpc>
                        <a:spcBef>
                          <a:spcPts val="0"/>
                        </a:spcBef>
                        <a:spcAft>
                          <a:spcPts val="0"/>
                        </a:spcAft>
                        <a:buFont typeface="Arial" panose="020B0604020202020204" pitchFamily="34" charset="0"/>
                        <a:buChar char="•"/>
                      </a:pPr>
                      <a:r>
                        <a:rPr lang="en-US" sz="1200" kern="1200">
                          <a:solidFill>
                            <a:schemeClr val="tx1"/>
                          </a:solidFill>
                          <a:latin typeface="SegoeUI"/>
                          <a:ea typeface="+mn-ea"/>
                          <a:cs typeface="Segoe UI" panose="020B0502040204020203" pitchFamily="34" charset="0"/>
                        </a:rPr>
                        <a:t>Excel Live</a:t>
                      </a:r>
                    </a:p>
                    <a:p>
                      <a:pPr marL="171450" indent="-171450" algn="l" defTabSz="777240" rtl="0" eaLnBrk="1" fontAlgn="t" latinLnBrk="0" hangingPunct="1">
                        <a:lnSpc>
                          <a:spcPct val="108000"/>
                        </a:lnSpc>
                        <a:spcBef>
                          <a:spcPts val="0"/>
                        </a:spcBef>
                        <a:spcAft>
                          <a:spcPts val="0"/>
                        </a:spcAft>
                        <a:buFont typeface="Arial" panose="020B0604020202020204" pitchFamily="34" charset="0"/>
                        <a:buChar char="•"/>
                      </a:pPr>
                      <a:r>
                        <a:rPr lang="en-US" sz="1200" kern="1200">
                          <a:solidFill>
                            <a:schemeClr val="tx1"/>
                          </a:solidFill>
                          <a:latin typeface="SegoeUI"/>
                          <a:ea typeface="+mn-ea"/>
                          <a:cs typeface="Segoe UI" panose="020B0502040204020203" pitchFamily="34" charset="0"/>
                        </a:rPr>
                        <a:t>Whiteboard</a:t>
                      </a:r>
                    </a:p>
                    <a:p>
                      <a:pPr marL="171450" indent="-171450" algn="l" defTabSz="777240" rtl="0" eaLnBrk="1" fontAlgn="t" latinLnBrk="0" hangingPunct="1">
                        <a:lnSpc>
                          <a:spcPct val="108000"/>
                        </a:lnSpc>
                        <a:spcBef>
                          <a:spcPts val="0"/>
                        </a:spcBef>
                        <a:spcAft>
                          <a:spcPts val="0"/>
                        </a:spcAft>
                        <a:buFont typeface="Arial" panose="020B0604020202020204" pitchFamily="34" charset="0"/>
                        <a:buChar char="•"/>
                      </a:pPr>
                      <a:r>
                        <a:rPr lang="en-US" sz="1200" kern="1200">
                          <a:solidFill>
                            <a:schemeClr val="tx1"/>
                          </a:solidFill>
                          <a:latin typeface="SegoeUI"/>
                          <a:ea typeface="+mn-ea"/>
                          <a:cs typeface="Segoe UI" panose="020B0502040204020203" pitchFamily="34" charset="0"/>
                        </a:rPr>
                        <a:t>Shared content from cameras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4F4"/>
                    </a:solidFill>
                  </a:tcPr>
                </a:tc>
                <a:extLst>
                  <a:ext uri="{0D108BD9-81ED-4DB2-BD59-A6C34878D82A}">
                    <a16:rowId xmlns:a16="http://schemas.microsoft.com/office/drawing/2014/main" val="408978921"/>
                  </a:ext>
                </a:extLst>
              </a:tr>
              <a:tr h="914400">
                <a:tc>
                  <a:txBody>
                    <a:bodyPr/>
                    <a:lstStyle/>
                    <a:p>
                      <a:pPr algn="l" fontAlgn="t"/>
                      <a:r>
                        <a:rPr lang="en-US" sz="1200">
                          <a:solidFill>
                            <a:schemeClr val="tx1"/>
                          </a:solidFill>
                          <a:effectLst/>
                          <a:latin typeface="Segoe UI Semibold"/>
                          <a:cs typeface="Segoe UI Semibold"/>
                        </a:rPr>
                        <a:t>For video feed...</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4F4"/>
                    </a:solidFill>
                  </a:tcPr>
                </a:tc>
                <a:tc>
                  <a:txBody>
                    <a:bodyPr/>
                    <a:lstStyle/>
                    <a:p>
                      <a:pPr algn="l" fontAlgn="t">
                        <a:spcAft>
                          <a:spcPts val="300"/>
                        </a:spcAft>
                      </a:pPr>
                      <a:r>
                        <a:rPr lang="en-US" sz="1200">
                          <a:solidFill>
                            <a:schemeClr val="tx1"/>
                          </a:solidFill>
                          <a:effectLst/>
                          <a:latin typeface="Segoe UI"/>
                        </a:rPr>
                        <a:t>Disabled features: </a:t>
                      </a:r>
                      <a:endParaRPr lang="en-US" sz="1200">
                        <a:solidFill>
                          <a:schemeClr val="tx1"/>
                        </a:solidFill>
                        <a:effectLst/>
                        <a:latin typeface="Segoe UI" panose="020B0502040204020203" pitchFamily="34" charset="0"/>
                      </a:endParaRPr>
                    </a:p>
                    <a:p>
                      <a:pPr marL="171450" indent="-171450" algn="l" fontAlgn="t">
                        <a:buFont typeface="Arial" panose="020B0604020202020204" pitchFamily="34" charset="0"/>
                        <a:buChar char="•"/>
                      </a:pPr>
                      <a:r>
                        <a:rPr lang="en-US" sz="1200">
                          <a:solidFill>
                            <a:schemeClr val="tx1"/>
                          </a:solidFill>
                          <a:effectLst/>
                          <a:latin typeface="Segoe UI"/>
                        </a:rPr>
                        <a:t>Recording</a:t>
                      </a:r>
                    </a:p>
                    <a:p>
                      <a:pPr marL="171450" indent="-171450" algn="l" fontAlgn="t">
                        <a:buFont typeface="Arial" panose="020B0604020202020204" pitchFamily="34" charset="0"/>
                        <a:buChar char="•"/>
                      </a:pPr>
                      <a:r>
                        <a:rPr lang="en-US" sz="1200">
                          <a:solidFill>
                            <a:schemeClr val="tx1"/>
                          </a:solidFill>
                          <a:effectLst/>
                          <a:latin typeface="Segoe UI"/>
                        </a:rPr>
                        <a:t>Together mode</a:t>
                      </a:r>
                    </a:p>
                    <a:p>
                      <a:pPr marL="171450" indent="-171450" algn="l" fontAlgn="t">
                        <a:buFont typeface="Arial" panose="020B0604020202020204" pitchFamily="34" charset="0"/>
                        <a:buChar char="•"/>
                      </a:pPr>
                      <a:r>
                        <a:rPr lang="en-US" sz="1200">
                          <a:solidFill>
                            <a:schemeClr val="tx1"/>
                          </a:solidFill>
                          <a:effectLst/>
                          <a:latin typeface="Segoe UI"/>
                        </a:rPr>
                        <a:t>Large gallery view</a:t>
                      </a:r>
                      <a:endParaRPr lang="en-US" sz="1200">
                        <a:solidFill>
                          <a:schemeClr val="tx1"/>
                        </a:solidFill>
                        <a:effectLst/>
                        <a:latin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4F4"/>
                    </a:solidFill>
                  </a:tcPr>
                </a:tc>
                <a:extLst>
                  <a:ext uri="{0D108BD9-81ED-4DB2-BD59-A6C34878D82A}">
                    <a16:rowId xmlns:a16="http://schemas.microsoft.com/office/drawing/2014/main" val="1186627897"/>
                  </a:ext>
                </a:extLst>
              </a:tr>
              <a:tr h="1645920">
                <a:tc>
                  <a:txBody>
                    <a:bodyPr/>
                    <a:lstStyle/>
                    <a:p>
                      <a:pPr algn="l" fontAlgn="t"/>
                      <a:r>
                        <a:rPr lang="en-US" sz="1200">
                          <a:solidFill>
                            <a:schemeClr val="tx1"/>
                          </a:solidFill>
                          <a:effectLst/>
                          <a:latin typeface="Segoe UI Semibold"/>
                          <a:cs typeface="Segoe UI Semibold"/>
                        </a:rPr>
                        <a:t>Platforms that are not supported...</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4F4"/>
                    </a:solidFill>
                  </a:tcPr>
                </a:tc>
                <a:tc>
                  <a:txBody>
                    <a:bodyPr/>
                    <a:lstStyle/>
                    <a:p>
                      <a:pPr algn="l" fontAlgn="t">
                        <a:spcAft>
                          <a:spcPts val="300"/>
                        </a:spcAft>
                      </a:pPr>
                      <a:r>
                        <a:rPr lang="en-US" sz="1200">
                          <a:solidFill>
                            <a:schemeClr val="tx1"/>
                          </a:solidFill>
                          <a:effectLst/>
                          <a:latin typeface="Segoe UI"/>
                        </a:rPr>
                        <a:t>Audio only (no viewable shared content) for participants using: </a:t>
                      </a:r>
                      <a:endParaRPr lang="en-US" sz="1200">
                        <a:solidFill>
                          <a:schemeClr val="tx1"/>
                        </a:solidFill>
                        <a:effectLst/>
                        <a:latin typeface="Segoe UI" panose="020B0502040204020203" pitchFamily="34" charset="0"/>
                      </a:endParaRPr>
                    </a:p>
                    <a:p>
                      <a:pPr marL="171450" indent="-171450" algn="l" fontAlgn="t">
                        <a:buClr>
                          <a:schemeClr val="tx1"/>
                        </a:buClr>
                        <a:buFont typeface="Arial" panose="020B0604020202020204" pitchFamily="34" charset="0"/>
                        <a:buChar char="•"/>
                      </a:pPr>
                      <a:r>
                        <a:rPr lang="en-US" sz="1200">
                          <a:solidFill>
                            <a:schemeClr val="tx1"/>
                          </a:solidFill>
                          <a:effectLst/>
                          <a:latin typeface="Segoe UI"/>
                        </a:rPr>
                        <a:t>Teams for web client</a:t>
                      </a:r>
                    </a:p>
                    <a:p>
                      <a:pPr marL="171450" indent="-171450" algn="l" fontAlgn="t">
                        <a:buClr>
                          <a:schemeClr val="tx1"/>
                        </a:buClr>
                        <a:buFont typeface="Arial" panose="020B0604020202020204" pitchFamily="34" charset="0"/>
                        <a:buChar char="•"/>
                      </a:pPr>
                      <a:r>
                        <a:rPr lang="en-US" sz="1200" kern="1200">
                          <a:solidFill>
                            <a:schemeClr val="tx1"/>
                          </a:solidFill>
                          <a:effectLst/>
                          <a:latin typeface="Segoe UI"/>
                          <a:ea typeface="+mn-ea"/>
                          <a:cs typeface="+mn-cs"/>
                        </a:rPr>
                        <a:t>Virtual Desktop Infrastructure (VDI)</a:t>
                      </a:r>
                    </a:p>
                    <a:p>
                      <a:pPr marL="171450" lvl="0" indent="-171450" algn="l">
                        <a:buClr>
                          <a:schemeClr val="tx1"/>
                        </a:buClr>
                        <a:buFont typeface="Arial" panose="020B0604020202020204" pitchFamily="34" charset="0"/>
                        <a:buChar char="•"/>
                      </a:pPr>
                      <a:r>
                        <a:rPr lang="en-US" sz="1200" kern="1200">
                          <a:solidFill>
                            <a:schemeClr val="tx1"/>
                          </a:solidFill>
                          <a:effectLst/>
                          <a:latin typeface="Segoe UI"/>
                          <a:ea typeface="+mn-ea"/>
                          <a:cs typeface="+mn-cs"/>
                        </a:rPr>
                        <a:t>Participants who are not signed in (anonymous participants)</a:t>
                      </a:r>
                    </a:p>
                    <a:p>
                      <a:pPr marL="171450" indent="-171450" fontAlgn="t">
                        <a:buClr>
                          <a:schemeClr val="tx1"/>
                        </a:buClr>
                        <a:buFont typeface="Arial" panose="020B0604020202020204" pitchFamily="34" charset="0"/>
                        <a:buChar char="•"/>
                      </a:pPr>
                      <a:r>
                        <a:rPr lang="en-US" sz="1200" u="none" strike="noStrike">
                          <a:solidFill>
                            <a:srgbClr val="006CAC"/>
                          </a:solidFill>
                          <a:effectLst/>
                          <a:latin typeface="Segoe UI"/>
                          <a:hlinkClick r:id="rId2"/>
                        </a:rPr>
                        <a:t>Direct Guest Join</a:t>
                      </a:r>
                      <a:endParaRPr lang="en-US" sz="1200">
                        <a:solidFill>
                          <a:srgbClr val="1E1E1E"/>
                        </a:solidFill>
                        <a:effectLst/>
                        <a:latin typeface="Segoe UI"/>
                      </a:endParaRPr>
                    </a:p>
                    <a:p>
                      <a:pPr marL="171450" lvl="0" indent="-171450" algn="l">
                        <a:buClr>
                          <a:schemeClr val="tx1"/>
                        </a:buClr>
                        <a:buFont typeface="Arial" panose="020B0604020202020204" pitchFamily="34" charset="0"/>
                        <a:buChar char="•"/>
                      </a:pPr>
                      <a:r>
                        <a:rPr lang="en-US" sz="1200">
                          <a:solidFill>
                            <a:schemeClr val="tx1"/>
                          </a:solidFill>
                          <a:effectLst/>
                          <a:latin typeface="Segoe UI"/>
                        </a:rPr>
                        <a:t>Meeting overflow (greater than 1,000 participants)</a:t>
                      </a:r>
                      <a:endParaRPr lang="en-US" sz="1200">
                        <a:solidFill>
                          <a:schemeClr val="tx1"/>
                        </a:solidFill>
                      </a:endParaRPr>
                    </a:p>
                    <a:p>
                      <a:pPr marL="171450" indent="-171450" algn="l" fontAlgn="t">
                        <a:buClr>
                          <a:schemeClr val="tx1"/>
                        </a:buClr>
                        <a:buFont typeface="Arial" panose="020B0604020202020204" pitchFamily="34" charset="0"/>
                        <a:buChar char="•"/>
                      </a:pPr>
                      <a:r>
                        <a:rPr lang="en-US" sz="1200">
                          <a:solidFill>
                            <a:schemeClr val="tx1"/>
                          </a:solidFill>
                          <a:effectLst/>
                          <a:latin typeface="Segoe UI"/>
                        </a:rPr>
                        <a:t>Older Teams versions, Microsoft Teams (preview)</a:t>
                      </a:r>
                    </a:p>
                    <a:p>
                      <a:pPr marL="171450" indent="-171450" fontAlgn="t">
                        <a:buClr>
                          <a:schemeClr val="tx1"/>
                        </a:buClr>
                        <a:buFont typeface="Arial" panose="020B0604020202020204" pitchFamily="34" charset="0"/>
                        <a:buChar char="•"/>
                      </a:pPr>
                      <a:r>
                        <a:rPr lang="en-US" sz="1200" u="none" strike="noStrike">
                          <a:solidFill>
                            <a:srgbClr val="006CAC"/>
                          </a:solidFill>
                          <a:effectLst/>
                          <a:latin typeface="Segoe UI"/>
                          <a:hlinkClick r:id="rId3"/>
                        </a:rPr>
                        <a:t>Cloud Video Interop</a:t>
                      </a:r>
                      <a:r>
                        <a:rPr lang="en-US" sz="1200">
                          <a:solidFill>
                            <a:schemeClr val="tx1"/>
                          </a:solidFill>
                          <a:effectLst/>
                          <a:latin typeface="+mn-lt"/>
                        </a:rPr>
                        <a:t> (</a:t>
                      </a:r>
                      <a:r>
                        <a:rPr lang="en-US" sz="1200">
                          <a:solidFill>
                            <a:schemeClr val="tx1"/>
                          </a:solidFill>
                          <a:effectLst/>
                          <a:latin typeface="Segoe UI"/>
                        </a:rPr>
                        <a:t>CVI)</a:t>
                      </a:r>
                      <a:r>
                        <a:rPr lang="en-US" sz="1200" baseline="30000">
                          <a:solidFill>
                            <a:schemeClr val="tx1"/>
                          </a:solidFill>
                          <a:effectLst/>
                          <a:latin typeface="Segoe UI"/>
                        </a:rPr>
                        <a:t>2</a:t>
                      </a:r>
                      <a:endParaRPr lang="en-US" sz="1200">
                        <a:solidFill>
                          <a:schemeClr val="tx1"/>
                        </a:solidFill>
                        <a:effectLst/>
                        <a:latin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4F4"/>
                    </a:solidFill>
                  </a:tcPr>
                </a:tc>
                <a:extLst>
                  <a:ext uri="{0D108BD9-81ED-4DB2-BD59-A6C34878D82A}">
                    <a16:rowId xmlns:a16="http://schemas.microsoft.com/office/drawing/2014/main" val="897936124"/>
                  </a:ext>
                </a:extLst>
              </a:tr>
            </a:tbl>
          </a:graphicData>
        </a:graphic>
      </p:graphicFrame>
      <p:sp>
        <p:nvSpPr>
          <p:cNvPr id="7" name="TextBox 6">
            <a:extLst>
              <a:ext uri="{FF2B5EF4-FFF2-40B4-BE49-F238E27FC236}">
                <a16:creationId xmlns:a16="http://schemas.microsoft.com/office/drawing/2014/main" id="{AE63E8CA-2174-0E89-9527-129F01EF17E2}"/>
              </a:ext>
            </a:extLst>
          </p:cNvPr>
          <p:cNvSpPr txBox="1"/>
          <p:nvPr/>
        </p:nvSpPr>
        <p:spPr>
          <a:xfrm>
            <a:off x="754380" y="9394017"/>
            <a:ext cx="6263640"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effectLst/>
                <a:uLnTx/>
                <a:uFillTx/>
                <a:latin typeface="Segoe UI" panose="020B0502040204020203" pitchFamily="34" charset="0"/>
                <a:ea typeface="+mn-ea"/>
                <a:cs typeface="+mn-cs"/>
              </a:rPr>
              <a:t>2 </a:t>
            </a:r>
            <a:r>
              <a:rPr kumimoji="0" lang="en-US" sz="900" b="0" i="0" u="none" strike="noStrike" kern="1200" cap="none" spc="0" normalizeH="0" baseline="0" noProof="0">
                <a:ln>
                  <a:noFill/>
                </a:ln>
                <a:effectLst/>
                <a:uLnTx/>
                <a:uFillTx/>
                <a:latin typeface="Segoe UI" panose="020B0502040204020203" pitchFamily="34" charset="0"/>
                <a:ea typeface="+mn-ea"/>
                <a:cs typeface="+mn-cs"/>
              </a:rPr>
              <a:t>Check with your CVI partner for watermark support information.</a:t>
            </a:r>
            <a:endParaRPr kumimoji="0" lang="en-US" sz="900" b="0" i="0" u="none" strike="noStrike" kern="1200" cap="none" spc="0" normalizeH="0" baseline="0" noProof="0">
              <a:ln>
                <a:noFill/>
              </a:ln>
              <a:effectLst/>
              <a:uLnTx/>
              <a:uFillTx/>
              <a:latin typeface="Calibri" panose="020F0502020204030204"/>
              <a:ea typeface="+mn-ea"/>
              <a:cs typeface="+mn-cs"/>
            </a:endParaRPr>
          </a:p>
        </p:txBody>
      </p:sp>
      <p:sp>
        <p:nvSpPr>
          <p:cNvPr id="3" name="Action Button: Go Home 2">
            <a:hlinkClick r:id="rId4" action="ppaction://hlinksldjump" highlightClick="1"/>
            <a:extLst>
              <a:ext uri="{FF2B5EF4-FFF2-40B4-BE49-F238E27FC236}">
                <a16:creationId xmlns:a16="http://schemas.microsoft.com/office/drawing/2014/main" id="{8CBE49F5-93A1-032C-51A9-C3DE00F717F8}"/>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E7428F-ACF6-9675-EF9C-EE7F57D44141}"/>
              </a:ext>
            </a:extLst>
          </p:cNvPr>
          <p:cNvSpPr txBox="1"/>
          <p:nvPr/>
        </p:nvSpPr>
        <p:spPr>
          <a:xfrm>
            <a:off x="650950" y="695901"/>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Watermark</a:t>
            </a:r>
          </a:p>
        </p:txBody>
      </p:sp>
      <p:sp>
        <p:nvSpPr>
          <p:cNvPr id="6" name="Title 1">
            <a:extLst>
              <a:ext uri="{FF2B5EF4-FFF2-40B4-BE49-F238E27FC236}">
                <a16:creationId xmlns:a16="http://schemas.microsoft.com/office/drawing/2014/main" id="{5258168D-519A-B73B-5EB1-307EB522D33D}"/>
              </a:ext>
            </a:extLst>
          </p:cNvPr>
          <p:cNvSpPr txBox="1">
            <a:spLocks/>
          </p:cNvSpPr>
          <p:nvPr/>
        </p:nvSpPr>
        <p:spPr>
          <a:xfrm>
            <a:off x="571500" y="207306"/>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PROTECTED MEETINGS</a:t>
            </a:r>
          </a:p>
        </p:txBody>
      </p:sp>
    </p:spTree>
    <p:extLst>
      <p:ext uri="{BB962C8B-B14F-4D97-AF65-F5344CB8AC3E}">
        <p14:creationId xmlns:p14="http://schemas.microsoft.com/office/powerpoint/2010/main" val="215769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358143" y="333178"/>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PROTECTED MEETINGS        </a:t>
            </a:r>
          </a:p>
        </p:txBody>
      </p:sp>
      <p:sp>
        <p:nvSpPr>
          <p:cNvPr id="4" name="Title 1">
            <a:extLst>
              <a:ext uri="{FF2B5EF4-FFF2-40B4-BE49-F238E27FC236}">
                <a16:creationId xmlns:a16="http://schemas.microsoft.com/office/drawing/2014/main" id="{9D268C86-8033-511B-CD00-18FE4DAE39E6}"/>
              </a:ext>
            </a:extLst>
          </p:cNvPr>
          <p:cNvSpPr txBox="1">
            <a:spLocks/>
          </p:cNvSpPr>
          <p:nvPr/>
        </p:nvSpPr>
        <p:spPr>
          <a:xfrm>
            <a:off x="358143" y="2439871"/>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a:t>
            </a:r>
          </a:p>
        </p:txBody>
      </p:sp>
      <p:sp>
        <p:nvSpPr>
          <p:cNvPr id="5" name="TextBox 4">
            <a:extLst>
              <a:ext uri="{FF2B5EF4-FFF2-40B4-BE49-F238E27FC236}">
                <a16:creationId xmlns:a16="http://schemas.microsoft.com/office/drawing/2014/main" id="{82C88415-CAA2-BBD9-2D9F-6E31DD29C778}"/>
              </a:ext>
            </a:extLst>
          </p:cNvPr>
          <p:cNvSpPr txBox="1"/>
          <p:nvPr/>
        </p:nvSpPr>
        <p:spPr>
          <a:xfrm>
            <a:off x="442852" y="776438"/>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Sensitivity labels</a:t>
            </a:r>
          </a:p>
        </p:txBody>
      </p:sp>
      <p:sp>
        <p:nvSpPr>
          <p:cNvPr id="6" name="Text Placeholder 1">
            <a:extLst>
              <a:ext uri="{FF2B5EF4-FFF2-40B4-BE49-F238E27FC236}">
                <a16:creationId xmlns:a16="http://schemas.microsoft.com/office/drawing/2014/main" id="{7BE2535E-9831-724C-3B4F-78616EEDF647}"/>
              </a:ext>
            </a:extLst>
          </p:cNvPr>
          <p:cNvSpPr txBox="1">
            <a:spLocks/>
          </p:cNvSpPr>
          <p:nvPr/>
        </p:nvSpPr>
        <p:spPr>
          <a:xfrm>
            <a:off x="372431" y="2917189"/>
            <a:ext cx="4149524" cy="1628522"/>
          </a:xfrm>
          <a:prstGeom prst="rect">
            <a:avLst/>
          </a:prstGeom>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spcBef>
                <a:spcPts val="0"/>
              </a:spcBef>
              <a:spcAft>
                <a:spcPts val="765"/>
              </a:spcAft>
            </a:pPr>
            <a:r>
              <a:rPr lang="en-US" sz="1200"/>
              <a:t>Once published by IT Admin, the meeting organizer can choose the desired sensitivity label</a:t>
            </a:r>
          </a:p>
          <a:p>
            <a:pPr>
              <a:spcBef>
                <a:spcPts val="0"/>
              </a:spcBef>
              <a:spcAft>
                <a:spcPts val="765"/>
              </a:spcAft>
            </a:pPr>
            <a:r>
              <a:rPr lang="en-US" sz="1200"/>
              <a:t>Sensitivity labels can also be applied automatically:</a:t>
            </a:r>
          </a:p>
          <a:p>
            <a:pPr marL="182166" indent="-182166">
              <a:spcBef>
                <a:spcPts val="0"/>
              </a:spcBef>
              <a:spcAft>
                <a:spcPts val="765"/>
              </a:spcAft>
            </a:pPr>
            <a:r>
              <a:rPr lang="en-US" sz="1200"/>
              <a:t>As a default (configured in the published sensitivity label)</a:t>
            </a:r>
          </a:p>
          <a:p>
            <a:pPr marL="182166" indent="-182166">
              <a:spcBef>
                <a:spcPts val="0"/>
              </a:spcBef>
              <a:spcAft>
                <a:spcPts val="765"/>
              </a:spcAft>
            </a:pPr>
            <a:r>
              <a:rPr lang="en-US" sz="1200"/>
              <a:t>As part of a template</a:t>
            </a:r>
          </a:p>
          <a:p>
            <a:pPr>
              <a:spcBef>
                <a:spcPts val="0"/>
              </a:spcBef>
              <a:spcAft>
                <a:spcPts val="765"/>
              </a:spcAft>
            </a:pPr>
            <a:r>
              <a:rPr lang="en-US" sz="1200"/>
              <a:t>When there are overlapping settings between a template and sensitivity label, the sensitivity label configuration will override it.</a:t>
            </a:r>
          </a:p>
        </p:txBody>
      </p:sp>
      <p:pic>
        <p:nvPicPr>
          <p:cNvPr id="7" name="Picture 6" descr="Screenshot of the meeting options showing the sensitivity labels available for manual selection.">
            <a:extLst>
              <a:ext uri="{FF2B5EF4-FFF2-40B4-BE49-F238E27FC236}">
                <a16:creationId xmlns:a16="http://schemas.microsoft.com/office/drawing/2014/main" id="{0A84A757-3DEA-B128-F31E-08635BB9B212}"/>
              </a:ext>
            </a:extLst>
          </p:cNvPr>
          <p:cNvPicPr>
            <a:picLocks noChangeAspect="1"/>
          </p:cNvPicPr>
          <p:nvPr/>
        </p:nvPicPr>
        <p:blipFill>
          <a:blip r:embed="rId2"/>
          <a:stretch>
            <a:fillRect/>
          </a:stretch>
        </p:blipFill>
        <p:spPr>
          <a:xfrm>
            <a:off x="372431" y="5059599"/>
            <a:ext cx="3878187" cy="965745"/>
          </a:xfrm>
          <a:prstGeom prst="rect">
            <a:avLst/>
          </a:prstGeom>
          <a:effectLst>
            <a:outerShdw blurRad="127000" sx="102000" sy="102000" algn="ctr" rotWithShape="0">
              <a:prstClr val="black">
                <a:alpha val="25000"/>
              </a:prstClr>
            </a:outerShdw>
          </a:effectLst>
        </p:spPr>
      </p:pic>
      <p:pic>
        <p:nvPicPr>
          <p:cNvPr id="8" name="Picture 7" descr="Screenshot of the meeting options with a sensitivity label applied.">
            <a:extLst>
              <a:ext uri="{FF2B5EF4-FFF2-40B4-BE49-F238E27FC236}">
                <a16:creationId xmlns:a16="http://schemas.microsoft.com/office/drawing/2014/main" id="{54D87804-5A98-3D8C-05BF-460AC85DE21F}"/>
              </a:ext>
            </a:extLst>
          </p:cNvPr>
          <p:cNvPicPr>
            <a:picLocks noChangeAspect="1"/>
          </p:cNvPicPr>
          <p:nvPr/>
        </p:nvPicPr>
        <p:blipFill>
          <a:blip r:embed="rId3"/>
          <a:stretch>
            <a:fillRect/>
          </a:stretch>
        </p:blipFill>
        <p:spPr>
          <a:xfrm>
            <a:off x="4560587" y="2402273"/>
            <a:ext cx="2768961" cy="3811310"/>
          </a:xfrm>
          <a:prstGeom prst="rect">
            <a:avLst/>
          </a:prstGeom>
          <a:effectLst>
            <a:outerShdw blurRad="127000" sx="102000" sy="102000" algn="ctr" rotWithShape="0">
              <a:prstClr val="black">
                <a:alpha val="25000"/>
              </a:prstClr>
            </a:outerShdw>
          </a:effectLst>
        </p:spPr>
      </p:pic>
      <p:sp>
        <p:nvSpPr>
          <p:cNvPr id="9" name="Title 1">
            <a:extLst>
              <a:ext uri="{FF2B5EF4-FFF2-40B4-BE49-F238E27FC236}">
                <a16:creationId xmlns:a16="http://schemas.microsoft.com/office/drawing/2014/main" id="{2FBDB38C-B8CA-63AB-00F1-BA5ED3DB9DB2}"/>
              </a:ext>
            </a:extLst>
          </p:cNvPr>
          <p:cNvSpPr txBox="1">
            <a:spLocks/>
          </p:cNvSpPr>
          <p:nvPr/>
        </p:nvSpPr>
        <p:spPr>
          <a:xfrm>
            <a:off x="418701" y="6375475"/>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t>Attendee: Meeting Experience</a:t>
            </a:r>
          </a:p>
        </p:txBody>
      </p:sp>
      <p:sp>
        <p:nvSpPr>
          <p:cNvPr id="11" name="Title 1">
            <a:extLst>
              <a:ext uri="{FF2B5EF4-FFF2-40B4-BE49-F238E27FC236}">
                <a16:creationId xmlns:a16="http://schemas.microsoft.com/office/drawing/2014/main" id="{DA53C6AF-06C1-801B-41FE-9CD8CF9122B7}"/>
              </a:ext>
            </a:extLst>
          </p:cNvPr>
          <p:cNvSpPr txBox="1">
            <a:spLocks/>
          </p:cNvSpPr>
          <p:nvPr/>
        </p:nvSpPr>
        <p:spPr>
          <a:xfrm>
            <a:off x="442852" y="7309752"/>
            <a:ext cx="1812145"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r>
              <a:rPr lang="en-US" sz="1200" spc="0">
                <a:latin typeface="+mn-lt"/>
              </a:rPr>
              <a:t>The </a:t>
            </a:r>
            <a:r>
              <a:rPr lang="en-US" sz="1200" spc="0">
                <a:solidFill>
                  <a:srgbClr val="6568B7"/>
                </a:solidFill>
              </a:rPr>
              <a:t>security indicator in the upper left </a:t>
            </a:r>
            <a:r>
              <a:rPr lang="en-US" sz="1200" spc="0">
                <a:latin typeface="+mn-lt"/>
              </a:rPr>
              <a:t>will show that a sensitivity label has been applied to the current meeting.</a:t>
            </a:r>
          </a:p>
        </p:txBody>
      </p:sp>
      <p:pic>
        <p:nvPicPr>
          <p:cNvPr id="12" name="Picture 11" descr="Screenshot of the Teams meeting experience, showing that a sensitivity label has been applied.">
            <a:extLst>
              <a:ext uri="{FF2B5EF4-FFF2-40B4-BE49-F238E27FC236}">
                <a16:creationId xmlns:a16="http://schemas.microsoft.com/office/drawing/2014/main" id="{1A3E6A67-99B4-496D-3C7A-47E9109D45D7}"/>
              </a:ext>
            </a:extLst>
          </p:cNvPr>
          <p:cNvPicPr>
            <a:picLocks noChangeAspect="1"/>
          </p:cNvPicPr>
          <p:nvPr/>
        </p:nvPicPr>
        <p:blipFill>
          <a:blip r:embed="rId4"/>
          <a:stretch>
            <a:fillRect/>
          </a:stretch>
        </p:blipFill>
        <p:spPr>
          <a:xfrm>
            <a:off x="3225838" y="6796764"/>
            <a:ext cx="3868634" cy="2418259"/>
          </a:xfrm>
          <a:prstGeom prst="rect">
            <a:avLst/>
          </a:prstGeom>
          <a:effectLst>
            <a:outerShdw blurRad="127000" sx="102000" sy="102000" algn="ctr" rotWithShape="0">
              <a:prstClr val="black">
                <a:alpha val="25000"/>
              </a:prstClr>
            </a:outerShdw>
          </a:effectLst>
        </p:spPr>
      </p:pic>
      <p:sp>
        <p:nvSpPr>
          <p:cNvPr id="15" name="Action Button: Go Home 14">
            <a:hlinkClick r:id="rId5" action="ppaction://hlinksldjump" highlightClick="1"/>
            <a:extLst>
              <a:ext uri="{FF2B5EF4-FFF2-40B4-BE49-F238E27FC236}">
                <a16:creationId xmlns:a16="http://schemas.microsoft.com/office/drawing/2014/main" id="{45585441-FF31-C808-E3B3-DEA873703CAA}"/>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44DDEF-A03D-40AE-7B4E-1D4A32E1AF17}"/>
              </a:ext>
            </a:extLst>
          </p:cNvPr>
          <p:cNvSpPr txBox="1"/>
          <p:nvPr/>
        </p:nvSpPr>
        <p:spPr>
          <a:xfrm>
            <a:off x="372431" y="1360205"/>
            <a:ext cx="7128507" cy="646331"/>
          </a:xfrm>
          <a:prstGeom prst="rect">
            <a:avLst/>
          </a:prstGeom>
          <a:noFill/>
        </p:spPr>
        <p:txBody>
          <a:bodyPr wrap="square" rtlCol="0">
            <a:spAutoFit/>
          </a:bodyPr>
          <a:lstStyle/>
          <a:p>
            <a:r>
              <a:rPr lang="en-US" sz="1200" b="0" i="0">
                <a:solidFill>
                  <a:srgbClr val="000000"/>
                </a:solidFill>
                <a:effectLst/>
                <a:latin typeface="Segoe UI" panose="020B0502040204020203" pitchFamily="34" charset="0"/>
              </a:rPr>
              <a:t>For meetings that include discussing business-sensitive information that needs an extra layer of protection</a:t>
            </a:r>
            <a:r>
              <a:rPr lang="en-US" sz="1200">
                <a:solidFill>
                  <a:srgbClr val="000000"/>
                </a:solidFill>
                <a:latin typeface="Segoe UI" panose="020B0502040204020203" pitchFamily="34" charset="0"/>
              </a:rPr>
              <a:t>, m</a:t>
            </a:r>
            <a:r>
              <a:rPr lang="en-US" sz="1200" b="0" i="0">
                <a:solidFill>
                  <a:srgbClr val="000000"/>
                </a:solidFill>
                <a:effectLst/>
                <a:latin typeface="Segoe UI" panose="020B0502040204020203" pitchFamily="34" charset="0"/>
              </a:rPr>
              <a:t>eeting organizers can leverage sensitivity labels to automatically apply the most relevant and important meeting options based on the sensitivity of meeting content. </a:t>
            </a:r>
            <a:endParaRPr lang="en-US" sz="1200"/>
          </a:p>
        </p:txBody>
      </p:sp>
      <p:sp>
        <p:nvSpPr>
          <p:cNvPr id="13" name="TextBox 12">
            <a:extLst>
              <a:ext uri="{FF2B5EF4-FFF2-40B4-BE49-F238E27FC236}">
                <a16:creationId xmlns:a16="http://schemas.microsoft.com/office/drawing/2014/main" id="{CDE2762F-5C8F-71B9-BA79-91AB9153C44E}"/>
              </a:ext>
            </a:extLst>
          </p:cNvPr>
          <p:cNvSpPr txBox="1"/>
          <p:nvPr/>
        </p:nvSpPr>
        <p:spPr>
          <a:xfrm>
            <a:off x="372431" y="1161185"/>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1619011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7E8B94-0AA2-834F-54F4-C9C27BD3D687}"/>
              </a:ext>
            </a:extLst>
          </p:cNvPr>
          <p:cNvSpPr txBox="1">
            <a:spLocks noGrp="1"/>
          </p:cNvSpPr>
          <p:nvPr>
            <p:ph type="title" idx="4294967295"/>
          </p:nvPr>
        </p:nvSpPr>
        <p:spPr>
          <a:xfrm>
            <a:off x="378295" y="1209211"/>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t>Attendee: In-Meeting Application</a:t>
            </a:r>
          </a:p>
        </p:txBody>
      </p:sp>
      <p:sp>
        <p:nvSpPr>
          <p:cNvPr id="3" name="Title 1">
            <a:extLst>
              <a:ext uri="{FF2B5EF4-FFF2-40B4-BE49-F238E27FC236}">
                <a16:creationId xmlns:a16="http://schemas.microsoft.com/office/drawing/2014/main" id="{75E0996C-8952-BABF-D897-E4831261C773}"/>
              </a:ext>
            </a:extLst>
          </p:cNvPr>
          <p:cNvSpPr txBox="1">
            <a:spLocks/>
          </p:cNvSpPr>
          <p:nvPr/>
        </p:nvSpPr>
        <p:spPr>
          <a:xfrm>
            <a:off x="358140" y="1842087"/>
            <a:ext cx="1959293"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r>
              <a:rPr lang="en-US" sz="1200" spc="0">
                <a:latin typeface="+mn-lt"/>
              </a:rPr>
              <a:t>The meeting organizer can </a:t>
            </a:r>
            <a:r>
              <a:rPr lang="en-US" sz="1200" spc="0">
                <a:solidFill>
                  <a:srgbClr val="6568B7"/>
                </a:solidFill>
              </a:rPr>
              <a:t>apply/change the sensitivity label during the meeting;</a:t>
            </a:r>
            <a:r>
              <a:rPr lang="en-US" sz="1200" spc="0"/>
              <a:t> </a:t>
            </a:r>
            <a:r>
              <a:rPr lang="en-US" sz="1200" spc="0">
                <a:latin typeface="+mn-lt"/>
              </a:rPr>
              <a:t>however, some settings require the meeting to end and restart.</a:t>
            </a:r>
          </a:p>
        </p:txBody>
      </p:sp>
      <p:pic>
        <p:nvPicPr>
          <p:cNvPr id="2" name="Picture 1" descr="Screenshot of the Teams meeting experience, showing that a sensitivity label has been updated.">
            <a:extLst>
              <a:ext uri="{FF2B5EF4-FFF2-40B4-BE49-F238E27FC236}">
                <a16:creationId xmlns:a16="http://schemas.microsoft.com/office/drawing/2014/main" id="{9DF85561-613B-DCEF-37F6-BC4149D95524}"/>
              </a:ext>
            </a:extLst>
          </p:cNvPr>
          <p:cNvPicPr>
            <a:picLocks noChangeAspect="1"/>
          </p:cNvPicPr>
          <p:nvPr/>
        </p:nvPicPr>
        <p:blipFill>
          <a:blip r:embed="rId3"/>
          <a:stretch>
            <a:fillRect/>
          </a:stretch>
        </p:blipFill>
        <p:spPr>
          <a:xfrm>
            <a:off x="2984189" y="1878975"/>
            <a:ext cx="4516749" cy="2823393"/>
          </a:xfrm>
          <a:prstGeom prst="rect">
            <a:avLst/>
          </a:prstGeom>
          <a:effectLst>
            <a:outerShdw blurRad="127000" sx="102000" sy="102000" algn="ctr" rotWithShape="0">
              <a:prstClr val="black">
                <a:alpha val="25000"/>
              </a:prstClr>
            </a:outerShdw>
          </a:effectLst>
        </p:spPr>
      </p:pic>
      <p:sp>
        <p:nvSpPr>
          <p:cNvPr id="4" name="Action Button: Go Home 3">
            <a:hlinkClick r:id="rId4" action="ppaction://hlinksldjump" highlightClick="1"/>
            <a:extLst>
              <a:ext uri="{FF2B5EF4-FFF2-40B4-BE49-F238E27FC236}">
                <a16:creationId xmlns:a16="http://schemas.microsoft.com/office/drawing/2014/main" id="{2140715B-E621-3CAF-A9E3-103DC5ED08F5}"/>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7A4CC33-0419-7480-2A01-EC61A4552159}"/>
              </a:ext>
            </a:extLst>
          </p:cNvPr>
          <p:cNvSpPr txBox="1">
            <a:spLocks/>
          </p:cNvSpPr>
          <p:nvPr/>
        </p:nvSpPr>
        <p:spPr>
          <a:xfrm>
            <a:off x="358143" y="333178"/>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PROTECTED MEETINGS        </a:t>
            </a:r>
          </a:p>
        </p:txBody>
      </p:sp>
      <p:sp>
        <p:nvSpPr>
          <p:cNvPr id="8" name="TextBox 7">
            <a:extLst>
              <a:ext uri="{FF2B5EF4-FFF2-40B4-BE49-F238E27FC236}">
                <a16:creationId xmlns:a16="http://schemas.microsoft.com/office/drawing/2014/main" id="{13304DE2-8F9D-206D-6E3F-EE2BCEE9039A}"/>
              </a:ext>
            </a:extLst>
          </p:cNvPr>
          <p:cNvSpPr txBox="1"/>
          <p:nvPr/>
        </p:nvSpPr>
        <p:spPr>
          <a:xfrm>
            <a:off x="378295" y="757041"/>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Sensitivity labels</a:t>
            </a:r>
          </a:p>
        </p:txBody>
      </p:sp>
    </p:spTree>
    <p:extLst>
      <p:ext uri="{BB962C8B-B14F-4D97-AF65-F5344CB8AC3E}">
        <p14:creationId xmlns:p14="http://schemas.microsoft.com/office/powerpoint/2010/main" val="62359450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PROTECTED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2418291"/>
          </a:xfrm>
        </p:spPr>
        <p:txBody>
          <a:bodyPr>
            <a:sp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Sensitivity </a:t>
            </a:r>
            <a:r>
              <a:rPr lang="en-US" sz="1400">
                <a:latin typeface="Segoe UI Semibold" panose="020B0702040204020203" pitchFamily="34" charset="0"/>
                <a:cs typeface="Segoe UI Semibold" panose="020B0702040204020203" pitchFamily="34" charset="0"/>
              </a:rPr>
              <a:t>L</a:t>
            </a:r>
            <a:r>
              <a:rPr lang="en-US" sz="1400" b="0" i="0">
                <a:effectLst/>
                <a:latin typeface="Segoe UI Semibold" panose="020B0702040204020203" pitchFamily="34" charset="0"/>
                <a:cs typeface="Segoe UI Semibold" panose="020B0702040204020203" pitchFamily="34" charset="0"/>
              </a:rPr>
              <a:t>abels</a:t>
            </a:r>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a:lnSpc>
                <a:spcPct val="108000"/>
              </a:lnSpc>
              <a:spcBef>
                <a:spcPts val="0"/>
              </a:spcBef>
              <a:spcAft>
                <a:spcPts val="400"/>
              </a:spcAft>
            </a:pPr>
            <a:r>
              <a:rPr lang="en-US" sz="1200" b="0" i="0" strike="noStrike">
                <a:effectLst/>
                <a:latin typeface="Segoe UI" panose="020B0502040204020203" pitchFamily="34" charset="0"/>
              </a:rPr>
              <a:t>Sensitivity labels make it even easier to protect information and meeting invites from Outlook and/or Teams.</a:t>
            </a:r>
            <a:r>
              <a:rPr lang="en-US" sz="1200" b="0" i="0">
                <a:effectLst/>
                <a:latin typeface="Segoe UI" panose="020B0502040204020203" pitchFamily="34" charset="0"/>
              </a:rPr>
              <a:t> </a:t>
            </a:r>
            <a:endParaRPr lang="en-US" sz="1200">
              <a:ea typeface="Calibri" panose="020F0502020204030204" pitchFamily="34" charset="0"/>
            </a:endParaRPr>
          </a:p>
          <a:p>
            <a:pPr marL="171450" indent="-171450" algn="l">
              <a:lnSpc>
                <a:spcPct val="108000"/>
              </a:lnSpc>
              <a:spcBef>
                <a:spcPts val="0"/>
              </a:spcBef>
              <a:spcAft>
                <a:spcPts val="400"/>
              </a:spcAft>
              <a:buFont typeface="Arial" panose="020B0604020202020204" pitchFamily="34" charset="0"/>
              <a:buChar char="•"/>
            </a:pPr>
            <a:r>
              <a:rPr lang="en-US" sz="1200">
                <a:ea typeface="Calibri" panose="020F0502020204030204" pitchFamily="34" charset="0"/>
              </a:rPr>
              <a:t>Prevent attendees from leaking sensitive or confidential information </a:t>
            </a:r>
          </a:p>
          <a:p>
            <a:pPr marL="171450" indent="-171450" algn="l">
              <a:lnSpc>
                <a:spcPct val="108000"/>
              </a:lnSpc>
              <a:spcBef>
                <a:spcPts val="0"/>
              </a:spcBef>
              <a:spcAft>
                <a:spcPts val="400"/>
              </a:spcAft>
              <a:buFont typeface="Arial" panose="020B0604020202020204" pitchFamily="34" charset="0"/>
              <a:buChar char="•"/>
            </a:pPr>
            <a:r>
              <a:rPr lang="en-US" sz="1200"/>
              <a:t>Keep </a:t>
            </a:r>
            <a:r>
              <a:rPr lang="en-US" sz="1200">
                <a:latin typeface="Segoe UI" panose="020B0502040204020203" pitchFamily="34" charset="0"/>
                <a:cs typeface="Segoe UI" panose="020B0502040204020203" pitchFamily="34" charset="0"/>
              </a:rPr>
              <a:t>meeting subject, time, location and participants confidential</a:t>
            </a:r>
          </a:p>
          <a:p>
            <a:pPr marL="171450" indent="-171450" algn="l">
              <a:lnSpc>
                <a:spcPct val="108000"/>
              </a:lnSpc>
              <a:spcBef>
                <a:spcPts val="0"/>
              </a:spcBef>
              <a:spcAft>
                <a:spcPts val="400"/>
              </a:spcAft>
              <a:buFont typeface="Arial" panose="020B0604020202020204" pitchFamily="34" charset="0"/>
              <a:buChar char="•"/>
            </a:pPr>
            <a:r>
              <a:rPr lang="en-US" sz="1200"/>
              <a:t>Prevent the meeting invite from being forwarded</a:t>
            </a:r>
            <a:endParaRPr lang="en-US" sz="1200">
              <a:latin typeface="Segoe UI" panose="020B0502040204020203" pitchFamily="34" charset="0"/>
              <a:cs typeface="Segoe UI" panose="020B0502040204020203" pitchFamily="34" charset="0"/>
            </a:endParaRPr>
          </a:p>
          <a:p>
            <a:pPr marL="171450" indent="-171450" algn="l">
              <a:lnSpc>
                <a:spcPct val="108000"/>
              </a:lnSpc>
              <a:spcBef>
                <a:spcPts val="0"/>
              </a:spcBef>
              <a:spcAft>
                <a:spcPts val="400"/>
              </a:spcAft>
              <a:buFont typeface="Arial" panose="020B0604020202020204" pitchFamily="34" charset="0"/>
              <a:buChar char="•"/>
            </a:pPr>
            <a:r>
              <a:rPr lang="en-US" sz="1200">
                <a:ea typeface="Calibri" panose="020F0502020204030204" pitchFamily="34" charset="0"/>
              </a:rPr>
              <a:t>Ensure s</a:t>
            </a:r>
            <a:r>
              <a:rPr lang="en-US" sz="1200" b="0" i="0">
                <a:effectLst/>
                <a:latin typeface="Segoe UI" panose="020B0502040204020203" pitchFamily="34" charset="0"/>
                <a:cs typeface="Segoe UI" panose="020B0502040204020203" pitchFamily="34" charset="0"/>
              </a:rPr>
              <a:t>ettings are enforced when </a:t>
            </a:r>
            <a:r>
              <a:rPr lang="en-US" sz="1200"/>
              <a:t>sensitivity </a:t>
            </a:r>
            <a:r>
              <a:rPr lang="en-US" sz="1200" b="0" i="0">
                <a:effectLst/>
                <a:latin typeface="Segoe UI" panose="020B0502040204020203" pitchFamily="34" charset="0"/>
                <a:cs typeface="Segoe UI" panose="020B0502040204020203" pitchFamily="34" charset="0"/>
              </a:rPr>
              <a:t>labels are applied (labels are locked; cannot be changed)</a:t>
            </a:r>
          </a:p>
        </p:txBody>
      </p:sp>
      <p:sp>
        <p:nvSpPr>
          <p:cNvPr id="9" name="Rectangle 12">
            <a:extLst>
              <a:ext uri="{FF2B5EF4-FFF2-40B4-BE49-F238E27FC236}">
                <a16:creationId xmlns:a16="http://schemas.microsoft.com/office/drawing/2014/main" id="{72DD9C4A-D004-E9A3-EE1E-562A8709BDE3}"/>
              </a:ext>
              <a:ext uri="{C183D7F6-B498-43B3-948B-1728B52AA6E4}">
                <adec:decorative xmlns:adec="http://schemas.microsoft.com/office/drawing/2017/decorative" val="1"/>
              </a:ext>
            </a:extLst>
          </p:cNvPr>
          <p:cNvSpPr>
            <a:spLocks noChangeArrowheads="1"/>
          </p:cNvSpPr>
          <p:nvPr/>
        </p:nvSpPr>
        <p:spPr bwMode="auto">
          <a:xfrm>
            <a:off x="9160042" y="20633155"/>
            <a:ext cx="77724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13E7AB0-AC46-3EA2-13FC-320A4F20CB4F}"/>
              </a:ext>
              <a:ext uri="{C183D7F6-B498-43B3-948B-1728B52AA6E4}">
                <adec:decorative xmlns:adec="http://schemas.microsoft.com/office/drawing/2017/decorative" val="1"/>
              </a:ext>
            </a:extLst>
          </p:cNvPr>
          <p:cNvSpPr/>
          <p:nvPr/>
        </p:nvSpPr>
        <p:spPr>
          <a:xfrm>
            <a:off x="754380" y="3643317"/>
            <a:ext cx="6263640" cy="2950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TextBox 6">
            <a:extLst>
              <a:ext uri="{FF2B5EF4-FFF2-40B4-BE49-F238E27FC236}">
                <a16:creationId xmlns:a16="http://schemas.microsoft.com/office/drawing/2014/main" id="{D22E0C7D-4409-E320-8C0B-F16D447110E5}"/>
              </a:ext>
            </a:extLst>
          </p:cNvPr>
          <p:cNvSpPr txBox="1"/>
          <p:nvPr/>
        </p:nvSpPr>
        <p:spPr>
          <a:xfrm>
            <a:off x="875082" y="3681658"/>
            <a:ext cx="5917440" cy="279166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When the meeting starts, any meeting options configured in the label are enforced. They include:</a:t>
            </a:r>
          </a:p>
          <a:p>
            <a:pPr marL="173736" marR="0" lvl="0" indent="-173736" algn="l" defTabSz="932742" rtl="0" eaLnBrk="1" fontAlgn="auto" latinLnBrk="0" hangingPunct="1">
              <a:lnSpc>
                <a:spcPct val="108000"/>
              </a:lnSpc>
              <a:spcBef>
                <a:spcPts val="0"/>
              </a:spcBef>
              <a:spcAft>
                <a:spcPts val="600"/>
              </a:spcAft>
              <a:buClr>
                <a:prstClr val="black"/>
              </a:buClr>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Who can bypass the lobby</a:t>
            </a:r>
          </a:p>
          <a:p>
            <a:pPr marL="173736" marR="0" lvl="0" indent="-173736" algn="l" defTabSz="932742" rtl="0" eaLnBrk="1" fontAlgn="auto" latinLnBrk="0" hangingPunct="1">
              <a:lnSpc>
                <a:spcPct val="108000"/>
              </a:lnSpc>
              <a:spcBef>
                <a:spcPts val="0"/>
              </a:spcBef>
              <a:spcAft>
                <a:spcPts val="600"/>
              </a:spcAft>
              <a:buClr>
                <a:prstClr val="black"/>
              </a:buClr>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Who can present</a:t>
            </a:r>
          </a:p>
          <a:p>
            <a:pPr marL="173736" marR="0" lvl="0" indent="-173736" algn="l" defTabSz="932742" rtl="0" eaLnBrk="1" fontAlgn="auto" latinLnBrk="0" hangingPunct="1">
              <a:lnSpc>
                <a:spcPct val="108000"/>
              </a:lnSpc>
              <a:spcBef>
                <a:spcPts val="0"/>
              </a:spcBef>
              <a:spcAft>
                <a:spcPts val="600"/>
              </a:spcAft>
              <a:buClr>
                <a:prstClr val="black"/>
              </a:buClr>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Who can record</a:t>
            </a:r>
          </a:p>
          <a:p>
            <a:pPr marL="173736" marR="0" lvl="0" indent="-173736" algn="l" defTabSz="932742" rtl="0" eaLnBrk="1" fontAlgn="auto" latinLnBrk="0" hangingPunct="1">
              <a:lnSpc>
                <a:spcPct val="108000"/>
              </a:lnSpc>
              <a:spcBef>
                <a:spcPts val="0"/>
              </a:spcBef>
              <a:spcAft>
                <a:spcPts val="600"/>
              </a:spcAft>
              <a:buClr>
                <a:prstClr val="black"/>
              </a:buClr>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End-to-end encryption for meetings</a:t>
            </a:r>
          </a:p>
          <a:p>
            <a:pPr marL="173736" marR="0" lvl="0" indent="-173736" algn="l" defTabSz="932742" rtl="0" eaLnBrk="1" fontAlgn="auto" latinLnBrk="0" hangingPunct="1">
              <a:lnSpc>
                <a:spcPct val="108000"/>
              </a:lnSpc>
              <a:spcBef>
                <a:spcPts val="0"/>
              </a:spcBef>
              <a:spcAft>
                <a:spcPts val="600"/>
              </a:spcAft>
              <a:buClr>
                <a:prstClr val="black"/>
              </a:buClr>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Automatically record</a:t>
            </a:r>
          </a:p>
          <a:p>
            <a:pPr marL="173736" marR="0" lvl="0" indent="-173736" algn="l" defTabSz="932742" rtl="0" eaLnBrk="1" fontAlgn="auto" latinLnBrk="0" hangingPunct="1">
              <a:lnSpc>
                <a:spcPct val="108000"/>
              </a:lnSpc>
              <a:spcBef>
                <a:spcPts val="0"/>
              </a:spcBef>
              <a:spcAft>
                <a:spcPts val="600"/>
              </a:spcAft>
              <a:buClr>
                <a:prstClr val="black"/>
              </a:buClr>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Watermark (video and screen sharing)</a:t>
            </a:r>
          </a:p>
          <a:p>
            <a:pPr marL="173736" marR="0" lvl="0" indent="-173736" algn="l" defTabSz="932742" rtl="0" eaLnBrk="1" fontAlgn="auto" latinLnBrk="0" hangingPunct="1">
              <a:lnSpc>
                <a:spcPct val="108000"/>
              </a:lnSpc>
              <a:spcBef>
                <a:spcPts val="0"/>
              </a:spcBef>
              <a:spcAft>
                <a:spcPts val="600"/>
              </a:spcAft>
              <a:buClr>
                <a:prstClr val="black"/>
              </a:buClr>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Prevent or allow chat</a:t>
            </a:r>
          </a:p>
          <a:p>
            <a:pPr marL="173736" marR="0" lvl="0" indent="-173736" algn="l" defTabSz="932742" rtl="0" eaLnBrk="1" fontAlgn="auto" latinLnBrk="0" hangingPunct="1">
              <a:lnSpc>
                <a:spcPct val="108000"/>
              </a:lnSpc>
              <a:spcBef>
                <a:spcPts val="0"/>
              </a:spcBef>
              <a:spcAft>
                <a:spcPts val="0"/>
              </a:spcAft>
              <a:buClr>
                <a:prstClr val="black"/>
              </a:buClr>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Prevent or allow copying chat contents to clipboard</a:t>
            </a:r>
          </a:p>
        </p:txBody>
      </p:sp>
      <p:sp>
        <p:nvSpPr>
          <p:cNvPr id="8" name="TextBox 7">
            <a:extLst>
              <a:ext uri="{FF2B5EF4-FFF2-40B4-BE49-F238E27FC236}">
                <a16:creationId xmlns:a16="http://schemas.microsoft.com/office/drawing/2014/main" id="{FE9B2301-0022-94A4-D981-80F50E81E50A}"/>
              </a:ext>
            </a:extLst>
          </p:cNvPr>
          <p:cNvSpPr txBox="1"/>
          <p:nvPr/>
        </p:nvSpPr>
        <p:spPr>
          <a:xfrm>
            <a:off x="754380" y="7707154"/>
            <a:ext cx="6263640" cy="752514"/>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Feature Visibility</a:t>
            </a:r>
          </a:p>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Sensitivity labels</a:t>
            </a:r>
            <a:r>
              <a:rPr kumimoji="0" lang="en-US" sz="1200" b="0" i="0" u="none" strike="noStrike" kern="1200" cap="none" spc="0" normalizeH="0" baseline="0" noProof="0">
                <a:ln>
                  <a:noFill/>
                </a:ln>
                <a:solidFill>
                  <a:prstClr val="black"/>
                </a:solidFill>
                <a:effectLst/>
                <a:uLnTx/>
                <a:uFillTx/>
                <a:latin typeface="Segoe UI"/>
                <a:ea typeface="+mn-ea"/>
                <a:cs typeface="Segoe UI"/>
              </a:rPr>
              <a:t> are visible / applicable to all meeting participants once they are enabled/applied.</a:t>
            </a:r>
          </a:p>
        </p:txBody>
      </p:sp>
      <p:sp>
        <p:nvSpPr>
          <p:cNvPr id="5" name="TextBox 4">
            <a:extLst>
              <a:ext uri="{FF2B5EF4-FFF2-40B4-BE49-F238E27FC236}">
                <a16:creationId xmlns:a16="http://schemas.microsoft.com/office/drawing/2014/main" id="{2E4085B8-29B3-2D55-8AE0-AAB8FA8E97B5}"/>
              </a:ext>
            </a:extLst>
          </p:cNvPr>
          <p:cNvSpPr txBox="1"/>
          <p:nvPr/>
        </p:nvSpPr>
        <p:spPr>
          <a:xfrm>
            <a:off x="754380" y="8711005"/>
            <a:ext cx="6263640" cy="529889"/>
          </a:xfrm>
          <a:prstGeom prst="rect">
            <a:avLst/>
          </a:prstGeom>
          <a:noFill/>
        </p:spPr>
        <p:txBody>
          <a:bodyPr wrap="square">
            <a:spAutoFit/>
          </a:bodyPr>
          <a:lstStyle/>
          <a:p>
            <a:pPr marL="0" marR="0" lvl="1" indent="0" algn="l" defTabSz="457200" rtl="0" eaLnBrk="1" fontAlgn="auto" latinLnBrk="0" hangingPunct="1">
              <a:lnSpc>
                <a:spcPct val="108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Note: </a:t>
            </a:r>
            <a:r>
              <a:rPr kumimoji="0" lang="en-US" sz="900" b="0" i="0" u="none" strike="noStrike" kern="1200" cap="none" spc="0" normalizeH="0" baseline="0" noProof="0">
                <a:ln>
                  <a:noFill/>
                </a:ln>
                <a:solidFill>
                  <a:prstClr val="black"/>
                </a:solidFill>
                <a:effectLst/>
                <a:uLnTx/>
                <a:uFillTx/>
                <a:latin typeface="SegoeUI"/>
                <a:ea typeface="+mn-ea"/>
                <a:cs typeface="+mn-cs"/>
              </a:rPr>
              <a:t>Some of the meeting protection options will not change while the meeting is ongoing but will take effect for the next instance after everyone leaves and re-joins.</a:t>
            </a:r>
            <a:r>
              <a:rPr kumimoji="0" lang="en-US" sz="900" b="0" i="0" u="none" strike="noStrike" kern="1200" cap="none" spc="0" normalizeH="0" baseline="0" noProof="0">
                <a:ln>
                  <a:noFill/>
                </a:ln>
                <a:solidFill>
                  <a:prstClr val="black"/>
                </a:solidFill>
                <a:effectLst/>
                <a:uLnTx/>
                <a:uFillTx/>
                <a:latin typeface="Segoe UI"/>
                <a:ea typeface="+mn-ea"/>
                <a:cs typeface="+mn-cs"/>
              </a:rPr>
              <a:t> </a:t>
            </a: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Support for copy prevention for external meeting joiners, and for meeting chats on Safari, Firefox, and Mobile will come in a few months.</a:t>
            </a:r>
          </a:p>
        </p:txBody>
      </p:sp>
      <p:sp>
        <p:nvSpPr>
          <p:cNvPr id="2" name="TextBox 1">
            <a:extLst>
              <a:ext uri="{FF2B5EF4-FFF2-40B4-BE49-F238E27FC236}">
                <a16:creationId xmlns:a16="http://schemas.microsoft.com/office/drawing/2014/main" id="{2FA3C985-52FD-72B8-F67D-15C6FA4BAAC9}"/>
              </a:ext>
            </a:extLst>
          </p:cNvPr>
          <p:cNvSpPr txBox="1"/>
          <p:nvPr/>
        </p:nvSpPr>
        <p:spPr>
          <a:xfrm>
            <a:off x="754811" y="6721568"/>
            <a:ext cx="604946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Sensitivity labels configure and/or enforce meeting options  when it's applied to the meeting. A user selects one of the company's existing sensitivity labels and applies it when setting up/editing the meeting. Compliance admins will need to enable their existing labels for Teams meetings in the Purview portal</a:t>
            </a:r>
          </a:p>
        </p:txBody>
      </p:sp>
      <p:sp>
        <p:nvSpPr>
          <p:cNvPr id="10" name="Action Button: Go Home 9">
            <a:hlinkClick r:id="rId3" action="ppaction://hlinksldjump" highlightClick="1"/>
            <a:extLst>
              <a:ext uri="{FF2B5EF4-FFF2-40B4-BE49-F238E27FC236}">
                <a16:creationId xmlns:a16="http://schemas.microsoft.com/office/drawing/2014/main" id="{622C5354-383A-20FD-83A7-6D113917DBB0}"/>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583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4AF3DAC-B0BB-2068-C587-2F53AB1409B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PROTECTED MEETINGS</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1572717"/>
          </a:xfrm>
        </p:spPr>
        <p:txBody>
          <a:bodyPr>
            <a:no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Sensitivity </a:t>
            </a:r>
            <a:r>
              <a:rPr lang="en-US" sz="1400">
                <a:latin typeface="Segoe UI Semibold" panose="020B0702040204020203" pitchFamily="34" charset="0"/>
                <a:cs typeface="Segoe UI Semibold" panose="020B0702040204020203" pitchFamily="34" charset="0"/>
              </a:rPr>
              <a:t>L</a:t>
            </a:r>
            <a:r>
              <a:rPr lang="en-US" sz="1400" b="0" i="0">
                <a:effectLst/>
                <a:latin typeface="Segoe UI Semibold" panose="020B0702040204020203" pitchFamily="34" charset="0"/>
                <a:cs typeface="Segoe UI Semibold" panose="020B0702040204020203" pitchFamily="34" charset="0"/>
              </a:rPr>
              <a:t>abels</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800"/>
              </a:spcAft>
            </a:pPr>
            <a:r>
              <a:rPr kumimoji="0" lang="en-US" sz="1200" b="0" i="0" u="none" strike="noStrike" kern="1200" cap="none" normalizeH="0" baseline="0" noProof="0">
                <a:ln>
                  <a:noFill/>
                </a:ln>
                <a:effectLst/>
                <a:uLnTx/>
                <a:uFillTx/>
                <a:latin typeface="Segoe UI" panose="020B0502040204020203" pitchFamily="34" charset="0"/>
                <a:ea typeface="+mn-ea"/>
                <a:cs typeface="Segoe UI" panose="020B0502040204020203" pitchFamily="34" charset="0"/>
              </a:rPr>
              <a:t>Below are the primary use cases for Sensitivity labels for meetings:</a:t>
            </a:r>
          </a:p>
          <a:p>
            <a:pPr marR="0" lvl="0" algn="l">
              <a:lnSpc>
                <a:spcPct val="108000"/>
              </a:lnSpc>
              <a:spcBef>
                <a:spcPts val="0"/>
              </a:spcBef>
              <a:spcAft>
                <a:spcPts val="1200"/>
              </a:spcAft>
            </a:pPr>
            <a:endParaRPr lang="en-US" sz="1200">
              <a:solidFill>
                <a:srgbClr val="5A5FC7"/>
              </a:solidFill>
              <a:latin typeface="Segoe UI Semibold" panose="020B0702040204020203" pitchFamily="34" charset="0"/>
              <a:cs typeface="Segoe UI Semibold" panose="020B0702040204020203" pitchFamily="34" charset="0"/>
            </a:endParaRPr>
          </a:p>
          <a:p>
            <a:pPr marL="91440" algn="l">
              <a:lnSpc>
                <a:spcPct val="108000"/>
              </a:lnSpc>
              <a:spcBef>
                <a:spcPts val="0"/>
              </a:spcBef>
              <a:spcAft>
                <a:spcPts val="800"/>
              </a:spcAft>
            </a:pPr>
            <a:endParaRPr lang="en-US" sz="1200" b="0" i="0">
              <a:solidFill>
                <a:srgbClr val="333333"/>
              </a:solidFill>
              <a:effectLst/>
              <a:latin typeface="SegoeUI"/>
            </a:endParaRPr>
          </a:p>
          <a:p>
            <a:pPr algn="l">
              <a:lnSpc>
                <a:spcPct val="108000"/>
              </a:lnSpc>
              <a:spcBef>
                <a:spcPts val="0"/>
              </a:spcBef>
              <a:spcAft>
                <a:spcPts val="800"/>
              </a:spcAft>
            </a:pPr>
            <a:endParaRPr lang="en-US" sz="1200" b="0" i="0">
              <a:solidFill>
                <a:srgbClr val="333333"/>
              </a:solidFill>
              <a:effectLst/>
              <a:latin typeface="SegoeUI"/>
            </a:endParaRPr>
          </a:p>
          <a:p>
            <a:pPr algn="l">
              <a:lnSpc>
                <a:spcPct val="108000"/>
              </a:lnSpc>
              <a:spcBef>
                <a:spcPts val="0"/>
              </a:spcBef>
              <a:spcAft>
                <a:spcPts val="800"/>
              </a:spcAft>
            </a:pPr>
            <a:endParaRPr lang="en-US" sz="1200">
              <a:solidFill>
                <a:srgbClr val="333333"/>
              </a:solidFill>
              <a:latin typeface="SegoeUI"/>
            </a:endParaRPr>
          </a:p>
          <a:p>
            <a:pPr algn="l">
              <a:lnSpc>
                <a:spcPct val="108000"/>
              </a:lnSpc>
              <a:spcBef>
                <a:spcPts val="0"/>
              </a:spcBef>
              <a:spcAft>
                <a:spcPts val="800"/>
              </a:spcAft>
            </a:pPr>
            <a:endParaRPr lang="en-US" sz="1200" b="0" i="0">
              <a:solidFill>
                <a:srgbClr val="333333"/>
              </a:solidFill>
              <a:effectLst/>
              <a:latin typeface="SegoeUI"/>
            </a:endParaRPr>
          </a:p>
          <a:p>
            <a:pPr marR="0" lvl="0" algn="l">
              <a:lnSpc>
                <a:spcPct val="108000"/>
              </a:lnSpc>
              <a:spcBef>
                <a:spcPts val="0"/>
              </a:spcBef>
              <a:spcAft>
                <a:spcPts val="800"/>
              </a:spcAft>
            </a:pPr>
            <a:endParaRPr lang="en-US" sz="1200">
              <a:ea typeface="Calibri" panose="020F0502020204030204" pitchFamily="34" charset="0"/>
            </a:endParaRPr>
          </a:p>
          <a:p>
            <a:pPr marR="0" lvl="0" algn="l">
              <a:lnSpc>
                <a:spcPct val="108000"/>
              </a:lnSpc>
              <a:spcBef>
                <a:spcPts val="0"/>
              </a:spcBef>
              <a:spcAft>
                <a:spcPts val="800"/>
              </a:spcAft>
            </a:pPr>
            <a:endParaRPr lang="en-US" sz="1200">
              <a:ea typeface="Calibri" panose="020F0502020204030204" pitchFamily="34" charset="0"/>
            </a:endParaRPr>
          </a:p>
          <a:p>
            <a:pPr marR="0" lvl="0" algn="l">
              <a:lnSpc>
                <a:spcPct val="108000"/>
              </a:lnSpc>
              <a:spcBef>
                <a:spcPts val="0"/>
              </a:spcBef>
              <a:spcAft>
                <a:spcPts val="800"/>
              </a:spcAft>
            </a:pPr>
            <a:endParaRPr lang="en-US" sz="1200">
              <a:ea typeface="Calibri" panose="020F0502020204030204" pitchFamily="34" charset="0"/>
            </a:endParaRPr>
          </a:p>
          <a:p>
            <a:pPr algn="l">
              <a:lnSpc>
                <a:spcPct val="108000"/>
              </a:lnSpc>
              <a:spcBef>
                <a:spcPts val="0"/>
              </a:spcBef>
              <a:spcAft>
                <a:spcPts val="800"/>
              </a:spcAft>
            </a:pPr>
            <a:endParaRPr lang="en-US" sz="1200" i="1">
              <a:solidFill>
                <a:srgbClr val="5A5FC7"/>
              </a:solidFill>
              <a:latin typeface="Segoe UI Semibold" panose="020B0702040204020203" pitchFamily="34" charset="0"/>
              <a:cs typeface="Segoe UI Semibold" panose="020B0702040204020203" pitchFamily="34" charset="0"/>
            </a:endParaRPr>
          </a:p>
          <a:p>
            <a:pPr marR="0" lvl="0" algn="l">
              <a:lnSpc>
                <a:spcPct val="108000"/>
              </a:lnSpc>
              <a:spcBef>
                <a:spcPts val="0"/>
              </a:spcBef>
              <a:spcAft>
                <a:spcPts val="800"/>
              </a:spcAft>
            </a:pPr>
            <a:endParaRPr lang="en-US" sz="1200">
              <a:ea typeface="Calibri" panose="020F0502020204030204" pitchFamily="34" charset="0"/>
            </a:endParaRPr>
          </a:p>
          <a:p>
            <a:pPr algn="l"/>
            <a:r>
              <a:rPr lang="en-US" sz="1200" b="0" i="0">
                <a:solidFill>
                  <a:srgbClr val="333333"/>
                </a:solidFill>
                <a:effectLst/>
                <a:latin typeface="SegoeUI"/>
              </a:rPr>
              <a:t> </a:t>
            </a:r>
          </a:p>
        </p:txBody>
      </p:sp>
      <p:graphicFrame>
        <p:nvGraphicFramePr>
          <p:cNvPr id="4" name="Table 6">
            <a:extLst>
              <a:ext uri="{FF2B5EF4-FFF2-40B4-BE49-F238E27FC236}">
                <a16:creationId xmlns:a16="http://schemas.microsoft.com/office/drawing/2014/main" id="{C45042FB-CBF7-4D4A-66F3-17E4B64BFE3E}"/>
              </a:ext>
            </a:extLst>
          </p:cNvPr>
          <p:cNvGraphicFramePr>
            <a:graphicFrameLocks noGrp="1"/>
          </p:cNvGraphicFramePr>
          <p:nvPr/>
        </p:nvGraphicFramePr>
        <p:xfrm>
          <a:off x="845820" y="2161224"/>
          <a:ext cx="6080760" cy="2148840"/>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4001914310"/>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 / Stories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914400">
                <a:tc>
                  <a:txBody>
                    <a:bodyPr/>
                    <a:lstStyle/>
                    <a:p>
                      <a:r>
                        <a:rPr lang="en-US" sz="1200">
                          <a:solidFill>
                            <a:schemeClr val="tx1"/>
                          </a:solidFill>
                          <a:latin typeface="Segoe UI Semibold" panose="020B0702040204020203" pitchFamily="34" charset="0"/>
                          <a:cs typeface="Segoe UI Semibold" panose="020B0702040204020203" pitchFamily="34" charset="0"/>
                        </a:rPr>
                        <a:t>Any Enterprise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Scheduling a private Executive Leadership meeting and want to ensure that highly sensitive information is not inadvertently shared. Labels can be used to restrict who can bypass the lobby, block copying from the meeting chat and enable end-to-end encryption.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280830"/>
                  </a:ext>
                </a:extLst>
              </a:tr>
              <a:tr h="432157">
                <a:tc>
                  <a:txBody>
                    <a:bodyPr/>
                    <a:lstStyle/>
                    <a:p>
                      <a:r>
                        <a:rPr lang="en-US" sz="1200">
                          <a:solidFill>
                            <a:schemeClr val="tx1"/>
                          </a:solidFill>
                          <a:latin typeface="Segoe UI Semibold" panose="020B0702040204020203" pitchFamily="34" charset="0"/>
                          <a:cs typeface="Segoe UI Semibold" panose="020B0702040204020203" pitchFamily="34" charset="0"/>
                        </a:rPr>
                        <a:t>Consumer Goods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Financial team working with investors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31080846"/>
                  </a:ext>
                </a:extLst>
              </a:tr>
              <a:tr h="432157">
                <a:tc>
                  <a:txBody>
                    <a:bodyPr/>
                    <a:lstStyle/>
                    <a:p>
                      <a:r>
                        <a:rPr lang="en-US" sz="1200">
                          <a:solidFill>
                            <a:schemeClr val="tx1"/>
                          </a:solidFill>
                          <a:latin typeface="Segoe UI Semibold" panose="020B0702040204020203" pitchFamily="34" charset="0"/>
                          <a:cs typeface="Segoe UI Semibold" panose="020B0702040204020203" pitchFamily="34" charset="0"/>
                        </a:rPr>
                        <a:t>Human Resources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HR having an internal discussion or conducting an interview</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29158071"/>
                  </a:ext>
                </a:extLst>
              </a:tr>
            </a:tbl>
          </a:graphicData>
        </a:graphic>
      </p:graphicFrame>
      <p:sp>
        <p:nvSpPr>
          <p:cNvPr id="5" name="TextBox 4">
            <a:extLst>
              <a:ext uri="{FF2B5EF4-FFF2-40B4-BE49-F238E27FC236}">
                <a16:creationId xmlns:a16="http://schemas.microsoft.com/office/drawing/2014/main" id="{F68C76EE-E2CD-5EEF-42D4-F00BB64E5E85}"/>
              </a:ext>
            </a:extLst>
          </p:cNvPr>
          <p:cNvSpPr txBox="1"/>
          <p:nvPr/>
        </p:nvSpPr>
        <p:spPr>
          <a:xfrm>
            <a:off x="754380" y="4558937"/>
            <a:ext cx="6263640" cy="238501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Additional Roles Needed</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457200" rtl="0" eaLnBrk="1" fontAlgn="auto" latinLnBrk="0" hangingPunct="1">
              <a:lnSpc>
                <a:spcPct val="108000"/>
              </a:lnSpc>
              <a:spcBef>
                <a:spcPts val="0"/>
              </a:spcBef>
              <a:spcAft>
                <a:spcPts val="1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UI"/>
                <a:ea typeface="+mn-ea"/>
                <a:cs typeface="+mn-cs"/>
              </a:rPr>
              <a:t>Compliance Admin (configured through </a:t>
            </a:r>
            <a:r>
              <a:rPr kumimoji="0" lang="en-US" sz="1200" b="0" i="0" u="none" strike="noStrike" kern="1200" cap="none" spc="0" normalizeH="0" baseline="0" noProof="0">
                <a:ln>
                  <a:noFill/>
                </a:ln>
                <a:solidFill>
                  <a:srgbClr val="333333"/>
                </a:solidFill>
                <a:effectLst/>
                <a:uLnTx/>
                <a:uFillTx/>
                <a:latin typeface="SegoeUI"/>
                <a:ea typeface="+mn-ea"/>
                <a:cs typeface="+mn-cs"/>
                <a:hlinkClick r:id="rId2"/>
              </a:rPr>
              <a:t>Purview Portal</a:t>
            </a:r>
            <a:r>
              <a:rPr kumimoji="0" lang="en-US" sz="1200" b="0" i="0" u="none" strike="noStrike" kern="1200" cap="none" spc="0" normalizeH="0" baseline="0" noProof="0">
                <a:ln>
                  <a:noFill/>
                </a:ln>
                <a:solidFill>
                  <a:srgbClr val="333333"/>
                </a:solidFill>
                <a:effectLst/>
                <a:uLnTx/>
                <a:uFillTx/>
                <a:latin typeface="SegoeUI"/>
                <a:ea typeface="+mn-ea"/>
                <a:cs typeface="+mn-cs"/>
              </a:rPr>
              <a:t>) </a:t>
            </a:r>
          </a:p>
          <a:p>
            <a:pPr marL="0" marR="0" lvl="0" indent="0" algn="l" defTabSz="457200" rtl="0" eaLnBrk="1" fontAlgn="auto" latinLnBrk="0" hangingPunct="1">
              <a:lnSpc>
                <a:spcPct val="108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Prerequisites</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Compliance Admin must have access to the Purview Portal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https://compliance.microsoft.com</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E3 + Microsoft 365 E5 Compliance </a:t>
            </a: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OR</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E5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licensing</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Teams Premium license</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Labels can be applied to meeting invites in Teams or Outlook. Version support is noted </a:t>
            </a:r>
            <a:r>
              <a:rPr kumimoji="0" lang="en-US" sz="1200" b="0" i="0" u="none" strike="noStrike" kern="1200" cap="none" spc="0" normalizeH="0" baseline="0" noProof="0">
                <a:ln>
                  <a:noFill/>
                </a:ln>
                <a:solidFill>
                  <a:srgbClr val="333333"/>
                </a:solidFill>
                <a:effectLst/>
                <a:uLnTx/>
                <a:uFillTx/>
                <a:latin typeface="Segoe UI" panose="020B0502040204020203" pitchFamily="34" charset="0"/>
                <a:ea typeface="+mn-ea"/>
                <a:cs typeface="Segoe UI" panose="020B0502040204020203" pitchFamily="34" charset="0"/>
                <a:hlinkClick r:id="rId4"/>
              </a:rPr>
              <a:t>here</a:t>
            </a:r>
            <a:r>
              <a:rPr kumimoji="0" lang="en-US" sz="1200" b="0" i="0" u="none" strike="noStrike" kern="1200" cap="none" spc="0" normalizeH="0" baseline="0" noProof="0">
                <a:ln>
                  <a:noFill/>
                </a:ln>
                <a:solidFill>
                  <a:srgbClr val="333333"/>
                </a:solidFill>
                <a:effectLst/>
                <a:uLnTx/>
                <a:uFillTx/>
                <a:latin typeface="Segoe UI" panose="020B0502040204020203" pitchFamily="34" charset="0"/>
                <a:ea typeface="+mn-ea"/>
                <a:cs typeface="Segoe UI" panose="020B0502040204020203" pitchFamily="34" charset="0"/>
              </a:rPr>
              <a:t>.</a:t>
            </a:r>
            <a:endParaRPr kumimoji="0" lang="en-US" sz="1200" b="0" i="0" u="none" strike="noStrike" kern="1200" cap="none" spc="0" normalizeH="0" baseline="0" noProof="0">
              <a:ln>
                <a:noFill/>
              </a:ln>
              <a:solidFill>
                <a:srgbClr val="333333"/>
              </a:solidFill>
              <a:effectLst/>
              <a:uLnTx/>
              <a:uFillTx/>
              <a:latin typeface="SegoeUI"/>
              <a:ea typeface="+mn-ea"/>
              <a:cs typeface="+mn-cs"/>
            </a:endParaRPr>
          </a:p>
        </p:txBody>
      </p:sp>
      <p:sp>
        <p:nvSpPr>
          <p:cNvPr id="2" name="Action Button: Go Home 1">
            <a:hlinkClick r:id="rId5" action="ppaction://hlinksldjump" highlightClick="1"/>
            <a:extLst>
              <a:ext uri="{FF2B5EF4-FFF2-40B4-BE49-F238E27FC236}">
                <a16:creationId xmlns:a16="http://schemas.microsoft.com/office/drawing/2014/main" id="{0121A55C-7D6B-5E5E-8164-0676B419B183}"/>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955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PROTECTED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4443845"/>
          </a:xfrm>
        </p:spPr>
        <p:txBody>
          <a:bodyPr>
            <a:sp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Sensitivity </a:t>
            </a:r>
            <a:r>
              <a:rPr lang="en-US" sz="1400">
                <a:latin typeface="Segoe UI Semibold" panose="020B0702040204020203" pitchFamily="34" charset="0"/>
                <a:cs typeface="Segoe UI Semibold" panose="020B0702040204020203" pitchFamily="34" charset="0"/>
              </a:rPr>
              <a:t>L</a:t>
            </a:r>
            <a:r>
              <a:rPr lang="en-US" sz="1400" b="0" i="0">
                <a:effectLst/>
                <a:latin typeface="Segoe UI Semibold" panose="020B0702040204020203" pitchFamily="34" charset="0"/>
                <a:cs typeface="Segoe UI Semibold" panose="020B0702040204020203" pitchFamily="34" charset="0"/>
              </a:rPr>
              <a:t>abels</a:t>
            </a:r>
          </a:p>
          <a:p>
            <a:pPr marR="0" lvl="0"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Dependencies and Limitations</a:t>
            </a:r>
            <a:endParaRPr lang="en-US" sz="1200">
              <a:solidFill>
                <a:srgbClr val="333333"/>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400"/>
              </a:spcAft>
            </a:pPr>
            <a:r>
              <a:rPr lang="en-US" sz="1200" b="0" i="0">
                <a:effectLst/>
                <a:latin typeface="Segoe UI" panose="020B0502040204020203" pitchFamily="34" charset="0"/>
              </a:rPr>
              <a:t>Before you use sensitivity labels for Teams, be aware of the following limitations:</a:t>
            </a:r>
          </a:p>
          <a:p>
            <a:pPr marL="173736" indent="-173736" algn="l">
              <a:lnSpc>
                <a:spcPct val="108000"/>
              </a:lnSpc>
              <a:spcBef>
                <a:spcPts val="0"/>
              </a:spcBef>
              <a:spcAft>
                <a:spcPts val="400"/>
              </a:spcAft>
              <a:buFont typeface="Arial" panose="020B0604020202020204" pitchFamily="34" charset="0"/>
              <a:buChar char="•"/>
            </a:pPr>
            <a:r>
              <a:rPr lang="en-US" sz="1200" b="1" i="0">
                <a:effectLst/>
                <a:latin typeface="Segoe UI Semibold" panose="020B0702040204020203" pitchFamily="34" charset="0"/>
                <a:cs typeface="Segoe UI Semibold" panose="020B0702040204020203" pitchFamily="34" charset="0"/>
              </a:rPr>
              <a:t>Prevent copying chat limitations</a:t>
            </a:r>
            <a:r>
              <a:rPr lang="en-US" sz="1200">
                <a:latin typeface="Segoe UI Semibold" panose="020B0702040204020203" pitchFamily="34" charset="0"/>
                <a:cs typeface="Segoe UI Semibold" panose="020B0702040204020203" pitchFamily="34" charset="0"/>
              </a:rPr>
              <a:t>. </a:t>
            </a:r>
            <a:r>
              <a:rPr lang="en-US" sz="1200" b="0" i="0">
                <a:effectLst/>
                <a:latin typeface="Segoe UI" panose="020B0502040204020203" pitchFamily="34" charset="0"/>
              </a:rPr>
              <a:t>The label setting to prevent copying chat to the clipboard is enforced for all channel chats, even outside channel meetings. For non-channel meetings, it's enforced only for meetings. This setting is currently unsupported for virtual desktop infrastructure (VDI). The methods supported to prevent copying chat: Select the text and then right-click &gt; Copy or </a:t>
            </a:r>
            <a:r>
              <a:rPr lang="en-US" sz="1200" b="0" i="0" err="1">
                <a:effectLst/>
                <a:latin typeface="Segoe UI" panose="020B0502040204020203" pitchFamily="34" charset="0"/>
              </a:rPr>
              <a:t>Ctrl+C</a:t>
            </a:r>
            <a:r>
              <a:rPr lang="en-US" sz="1200" b="0" i="0">
                <a:effectLst/>
                <a:latin typeface="Segoe UI" panose="020B0502040204020203" pitchFamily="34" charset="0"/>
              </a:rPr>
              <a:t>. Copying using developer tools or third-party apps won't be prevented.</a:t>
            </a:r>
          </a:p>
          <a:p>
            <a:pPr marL="173736" indent="-173736" algn="l">
              <a:lnSpc>
                <a:spcPct val="108000"/>
              </a:lnSpc>
              <a:spcBef>
                <a:spcPts val="0"/>
              </a:spcBef>
              <a:spcAft>
                <a:spcPts val="400"/>
              </a:spcAft>
              <a:buFont typeface="Arial" panose="020B0604020202020204" pitchFamily="34" charset="0"/>
              <a:buChar char="•"/>
            </a:pPr>
            <a:r>
              <a:rPr lang="en-US" sz="1200" b="1">
                <a:latin typeface="Segoe UI Semibold" panose="020B0702040204020203" pitchFamily="34" charset="0"/>
                <a:cs typeface="Segoe UI Semibold" panose="020B0702040204020203" pitchFamily="34" charset="0"/>
              </a:rPr>
              <a:t>iOS and Android mobile devices don’t support labeling calendar items and Teams meetings.</a:t>
            </a:r>
          </a:p>
          <a:p>
            <a:pPr marL="173736" indent="-173736" algn="l">
              <a:lnSpc>
                <a:spcPct val="108000"/>
              </a:lnSpc>
              <a:spcBef>
                <a:spcPts val="0"/>
              </a:spcBef>
              <a:spcAft>
                <a:spcPts val="400"/>
              </a:spcAft>
              <a:buFont typeface="Arial" panose="020B0604020202020204" pitchFamily="34" charset="0"/>
              <a:buChar char="•"/>
            </a:pPr>
            <a:r>
              <a:rPr lang="en-US" sz="1200" b="1">
                <a:latin typeface="Segoe UI Semibold" panose="020B0702040204020203" pitchFamily="34" charset="0"/>
                <a:cs typeface="Segoe UI Semibold" panose="020B0702040204020203" pitchFamily="34" charset="0"/>
              </a:rPr>
              <a:t>Sensitivity labels are currently </a:t>
            </a:r>
            <a:r>
              <a:rPr lang="en-US" sz="1200" b="0" i="0">
                <a:effectLst/>
                <a:latin typeface="Segoe UI Semibold" panose="020B0702040204020203" pitchFamily="34" charset="0"/>
                <a:cs typeface="Segoe UI Semibold" panose="020B0702040204020203" pitchFamily="34" charset="0"/>
              </a:rPr>
              <a:t>unsupported for customers using Teams Education </a:t>
            </a:r>
            <a:r>
              <a:rPr lang="en-US" sz="1200" b="0" i="0">
                <a:effectLst/>
                <a:latin typeface="Segoe UI" panose="020B0502040204020203" pitchFamily="34" charset="0"/>
              </a:rPr>
              <a:t>SKUs. For more information, see </a:t>
            </a:r>
            <a:r>
              <a:rPr lang="en-US" sz="1200" b="0" i="0" u="none" strike="noStrike">
                <a:effectLst/>
                <a:latin typeface="Segoe UI" panose="020B0502040204020203" pitchFamily="34" charset="0"/>
                <a:hlinkClick r:id="rId2"/>
              </a:rPr>
              <a:t>Microsoft Teams service description</a:t>
            </a:r>
            <a:r>
              <a:rPr lang="en-US" sz="1200" b="0" i="0">
                <a:solidFill>
                  <a:srgbClr val="161616"/>
                </a:solidFill>
                <a:effectLst/>
                <a:latin typeface="Segoe UI" panose="020B0502040204020203" pitchFamily="34" charset="0"/>
              </a:rPr>
              <a:t>.</a:t>
            </a:r>
          </a:p>
          <a:p>
            <a:pPr marL="173736" indent="-173736" algn="l">
              <a:lnSpc>
                <a:spcPct val="108000"/>
              </a:lnSpc>
              <a:spcBef>
                <a:spcPts val="0"/>
              </a:spcBef>
              <a:spcAft>
                <a:spcPts val="1200"/>
              </a:spcAft>
              <a:buFont typeface="Arial" panose="020B0604020202020204" pitchFamily="34" charset="0"/>
              <a:buChar char="•"/>
            </a:pPr>
            <a:r>
              <a:rPr lang="en-US" sz="1200"/>
              <a:t>Additional limitations, specifically related to Outlook and Teams, are documented at </a:t>
            </a:r>
            <a:r>
              <a:rPr lang="en-US" sz="1200">
                <a:hlinkClick r:id="rId3"/>
              </a:rPr>
              <a:t>Use sensitivity labels to protect calendar items, Teams meetings, and chat - Microsoft Purview (compliance) | Microsoft Learn</a:t>
            </a:r>
            <a:r>
              <a:rPr lang="en-US" sz="1200"/>
              <a:t>.</a:t>
            </a:r>
          </a:p>
          <a:p>
            <a:pPr algn="l">
              <a:lnSpc>
                <a:spcPct val="108000"/>
              </a:lnSpc>
              <a:spcBef>
                <a:spcPts val="0"/>
              </a:spcBef>
              <a:spcAft>
                <a:spcPts val="600"/>
              </a:spcAft>
            </a:pPr>
            <a:r>
              <a:rPr lang="en-US" sz="1200">
                <a:solidFill>
                  <a:srgbClr val="333333"/>
                </a:solidFill>
                <a:latin typeface="Segoe UI Semibold" panose="020B0702040204020203" pitchFamily="34" charset="0"/>
                <a:cs typeface="Segoe UI Semibold" panose="020B0702040204020203" pitchFamily="34" charset="0"/>
              </a:rPr>
              <a:t>Platforms supported</a:t>
            </a:r>
          </a:p>
          <a:p>
            <a:pPr algn="l">
              <a:lnSpc>
                <a:spcPct val="108000"/>
              </a:lnSpc>
              <a:spcBef>
                <a:spcPts val="0"/>
              </a:spcBef>
              <a:spcAft>
                <a:spcPts val="10200"/>
              </a:spcAft>
            </a:pPr>
            <a:endParaRPr lang="en-US" sz="1200">
              <a:solidFill>
                <a:srgbClr val="333333"/>
              </a:solidFill>
              <a:latin typeface="Segoe UI Semibold" panose="020B0702040204020203" pitchFamily="34" charset="0"/>
              <a:cs typeface="Segoe UI Semibold" panose="020B0702040204020203" pitchFamily="34" charset="0"/>
            </a:endParaRPr>
          </a:p>
        </p:txBody>
      </p:sp>
      <p:graphicFrame>
        <p:nvGraphicFramePr>
          <p:cNvPr id="5" name="Table 5">
            <a:extLst>
              <a:ext uri="{FF2B5EF4-FFF2-40B4-BE49-F238E27FC236}">
                <a16:creationId xmlns:a16="http://schemas.microsoft.com/office/drawing/2014/main" id="{E2C1AA19-2055-7FEC-21C0-9E069C5E3D8F}"/>
              </a:ext>
            </a:extLst>
          </p:cNvPr>
          <p:cNvGraphicFramePr>
            <a:graphicFrameLocks noGrp="1"/>
          </p:cNvGraphicFramePr>
          <p:nvPr/>
        </p:nvGraphicFramePr>
        <p:xfrm>
          <a:off x="845820" y="5250226"/>
          <a:ext cx="6080760" cy="1855216"/>
        </p:xfrm>
        <a:graphic>
          <a:graphicData uri="http://schemas.openxmlformats.org/drawingml/2006/table">
            <a:tbl>
              <a:tblPr firstRow="1" bandRow="1">
                <a:tableStyleId>{5C22544A-7EE6-4342-B048-85BDC9FD1C3A}</a:tableStyleId>
              </a:tblPr>
              <a:tblGrid>
                <a:gridCol w="3040380">
                  <a:extLst>
                    <a:ext uri="{9D8B030D-6E8A-4147-A177-3AD203B41FA5}">
                      <a16:colId xmlns:a16="http://schemas.microsoft.com/office/drawing/2014/main" val="1625997146"/>
                    </a:ext>
                  </a:extLst>
                </a:gridCol>
                <a:gridCol w="3040380">
                  <a:extLst>
                    <a:ext uri="{9D8B030D-6E8A-4147-A177-3AD203B41FA5}">
                      <a16:colId xmlns:a16="http://schemas.microsoft.com/office/drawing/2014/main" val="3060423820"/>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Meeting Sensitivity Label</a:t>
                      </a:r>
                      <a:endParaRPr lang="en-US" sz="1200">
                        <a:solidFill>
                          <a:schemeClr val="bg1"/>
                        </a:solidFill>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1" i="0">
                          <a:solidFill>
                            <a:schemeClr val="bg1"/>
                          </a:solidFill>
                          <a:effectLst/>
                          <a:latin typeface="Segoe UI Semibold" panose="020B0702040204020203" pitchFamily="34" charset="0"/>
                          <a:cs typeface="Segoe UI Semibold" panose="020B0702040204020203" pitchFamily="34" charset="0"/>
                        </a:rPr>
                        <a:t>‘Prevent copy/paste of meeting chat’</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27158493"/>
                  </a:ext>
                </a:extLst>
              </a:tr>
              <a:tr h="1188720">
                <a:tc>
                  <a:txBody>
                    <a:bodyPr/>
                    <a:lstStyle/>
                    <a:p>
                      <a:pPr marL="173736" indent="-173736" algn="l">
                        <a:lnSpc>
                          <a:spcPct val="108000"/>
                        </a:lnSpc>
                        <a:spcBef>
                          <a:spcPts val="0"/>
                        </a:spcBef>
                        <a:spcAft>
                          <a:spcPts val="200"/>
                        </a:spcAft>
                        <a:buFont typeface="Arial" panose="020B0604020202020204" pitchFamily="34" charset="0"/>
                        <a:buChar char="•"/>
                      </a:pPr>
                      <a:r>
                        <a:rPr lang="en-US" sz="1200" b="0" i="0">
                          <a:solidFill>
                            <a:schemeClr val="tx1"/>
                          </a:solidFill>
                          <a:effectLst/>
                          <a:latin typeface="SegoeUI"/>
                        </a:rPr>
                        <a:t>Desktop (Windows/Mac)</a:t>
                      </a:r>
                    </a:p>
                    <a:p>
                      <a:pPr marL="173736" indent="-173736" algn="l">
                        <a:lnSpc>
                          <a:spcPct val="108000"/>
                        </a:lnSpc>
                        <a:spcBef>
                          <a:spcPts val="0"/>
                        </a:spcBef>
                        <a:spcAft>
                          <a:spcPts val="200"/>
                        </a:spcAft>
                        <a:buFont typeface="Arial" panose="020B0604020202020204" pitchFamily="34" charset="0"/>
                        <a:buChar char="•"/>
                      </a:pPr>
                      <a:r>
                        <a:rPr lang="en-US" sz="1200" b="0" i="0">
                          <a:solidFill>
                            <a:schemeClr val="tx1"/>
                          </a:solidFill>
                          <a:effectLst/>
                          <a:latin typeface="SegoeUI"/>
                        </a:rPr>
                        <a:t>Web (Edge/Chrome)</a:t>
                      </a:r>
                    </a:p>
                    <a:p>
                      <a:pPr marL="173736" indent="-173736" algn="l">
                        <a:lnSpc>
                          <a:spcPct val="108000"/>
                        </a:lnSpc>
                        <a:spcBef>
                          <a:spcPts val="0"/>
                        </a:spcBef>
                        <a:spcAft>
                          <a:spcPts val="200"/>
                        </a:spcAft>
                        <a:buFont typeface="Arial" panose="020B0604020202020204" pitchFamily="34" charset="0"/>
                        <a:buChar char="•"/>
                      </a:pPr>
                      <a:r>
                        <a:rPr lang="en-US" sz="1200">
                          <a:solidFill>
                            <a:schemeClr val="tx1"/>
                          </a:solidFill>
                          <a:latin typeface="SegoeUI"/>
                        </a:rPr>
                        <a:t>M</a:t>
                      </a:r>
                      <a:r>
                        <a:rPr lang="en-US" sz="1200" b="0" i="0">
                          <a:solidFill>
                            <a:schemeClr val="tx1"/>
                          </a:solidFill>
                          <a:effectLst/>
                          <a:latin typeface="SegoeUI"/>
                        </a:rPr>
                        <a:t>obile (iOS, Android can only join labeled meeting but not schedule labeled meetings)</a:t>
                      </a:r>
                    </a:p>
                    <a:p>
                      <a:pPr marL="173736" marR="0" lvl="0" indent="-173736" algn="l" defTabSz="777240" rtl="0" eaLnBrk="1" fontAlgn="auto" latinLnBrk="0" hangingPunct="1">
                        <a:lnSpc>
                          <a:spcPct val="108000"/>
                        </a:lnSpc>
                        <a:spcBef>
                          <a:spcPts val="0"/>
                        </a:spcBef>
                        <a:spcAft>
                          <a:spcPts val="200"/>
                        </a:spcAft>
                        <a:buClrTx/>
                        <a:buSzTx/>
                        <a:buFont typeface="Arial" panose="020B0604020202020204" pitchFamily="34" charset="0"/>
                        <a:buChar char="•"/>
                        <a:tabLst/>
                        <a:defRPr/>
                      </a:pPr>
                      <a:r>
                        <a:rPr lang="en-US" sz="1200">
                          <a:latin typeface="SegoeUI"/>
                        </a:rPr>
                        <a:t>Teams Room Systems (Windows and Android)</a:t>
                      </a:r>
                      <a:endParaRPr lang="en-US" sz="1200" b="0" i="0">
                        <a:solidFill>
                          <a:schemeClr val="tx1"/>
                        </a:solidFill>
                        <a:effectLst/>
                        <a:latin typeface="SegoeUI"/>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3736" indent="-173736" algn="l">
                        <a:lnSpc>
                          <a:spcPct val="108000"/>
                        </a:lnSpc>
                        <a:spcBef>
                          <a:spcPts val="0"/>
                        </a:spcBef>
                        <a:spcAft>
                          <a:spcPts val="200"/>
                        </a:spcAft>
                        <a:buFont typeface="Arial" panose="020B0604020202020204" pitchFamily="34" charset="0"/>
                        <a:buChar char="•"/>
                      </a:pPr>
                      <a:r>
                        <a:rPr lang="en-US" sz="1200">
                          <a:solidFill>
                            <a:schemeClr val="tx1"/>
                          </a:solidFill>
                          <a:latin typeface="SegoeUI"/>
                        </a:rPr>
                        <a:t>Desktop (Windows/Mac)</a:t>
                      </a:r>
                    </a:p>
                    <a:p>
                      <a:pPr marL="173736" indent="-173736" algn="l">
                        <a:lnSpc>
                          <a:spcPct val="108000"/>
                        </a:lnSpc>
                        <a:spcBef>
                          <a:spcPts val="0"/>
                        </a:spcBef>
                        <a:spcAft>
                          <a:spcPts val="200"/>
                        </a:spcAft>
                        <a:buFont typeface="Arial" panose="020B0604020202020204" pitchFamily="34" charset="0"/>
                        <a:buChar char="•"/>
                      </a:pPr>
                      <a:r>
                        <a:rPr lang="en-US" sz="1200">
                          <a:solidFill>
                            <a:schemeClr val="tx1"/>
                          </a:solidFill>
                          <a:latin typeface="SegoeUI"/>
                        </a:rPr>
                        <a:t>Web (Edge/Chrome)</a:t>
                      </a:r>
                      <a:endParaRPr lang="en-US" sz="1200">
                        <a:solidFill>
                          <a:schemeClr val="tx1"/>
                        </a:solidFill>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36919842"/>
                  </a:ext>
                </a:extLst>
              </a:tr>
            </a:tbl>
          </a:graphicData>
        </a:graphic>
      </p:graphicFrame>
      <p:sp>
        <p:nvSpPr>
          <p:cNvPr id="4" name="Subtitle 2">
            <a:extLst>
              <a:ext uri="{FF2B5EF4-FFF2-40B4-BE49-F238E27FC236}">
                <a16:creationId xmlns:a16="http://schemas.microsoft.com/office/drawing/2014/main" id="{98736A74-2480-901C-2E65-47DBDA1EC881}"/>
              </a:ext>
            </a:extLst>
          </p:cNvPr>
          <p:cNvSpPr txBox="1">
            <a:spLocks/>
          </p:cNvSpPr>
          <p:nvPr/>
        </p:nvSpPr>
        <p:spPr>
          <a:xfrm>
            <a:off x="754380" y="7114680"/>
            <a:ext cx="6263640" cy="476156"/>
          </a:xfrm>
          <a:prstGeom prst="rect">
            <a:avLst/>
          </a:prstGeom>
        </p:spPr>
        <p:txBody>
          <a:bodyPr vert="horz" lIns="91440" tIns="45720" rIns="91440" bIns="45720" rtlCol="0">
            <a:sp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marL="0" marR="0" lvl="0" indent="0" algn="l" defTabSz="77724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For information on the difference between sensitivity labels and Teams Classification, see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4"/>
              </a:rPr>
              <a:t>Sensitivity labels for Microsoft Teams - Microsoft Teams | Microsoft Learn</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
            </a:r>
            <a:endParaRPr kumimoji="0" lang="en-US" sz="1400" b="0" i="0" u="none" strike="noStrike" kern="1200" cap="none" spc="0" normalizeH="0" baseline="0" noProof="0">
              <a:ln>
                <a:noFill/>
              </a:ln>
              <a:solidFill>
                <a:srgbClr val="333333"/>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FAAD79F9-35D8-E341-7E4E-AF7C539F33E6}"/>
              </a:ext>
            </a:extLst>
          </p:cNvPr>
          <p:cNvSpPr txBox="1"/>
          <p:nvPr/>
        </p:nvSpPr>
        <p:spPr>
          <a:xfrm>
            <a:off x="754380" y="9129136"/>
            <a:ext cx="6263640" cy="380297"/>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Note: </a:t>
            </a:r>
            <a:r>
              <a:rPr kumimoji="0" lang="en-US" sz="900" b="0" i="0" u="none" strike="noStrike" kern="1200" cap="none" spc="0" normalizeH="0" baseline="0" noProof="0">
                <a:ln>
                  <a:noFill/>
                </a:ln>
                <a:solidFill>
                  <a:prstClr val="black"/>
                </a:solidFill>
                <a:effectLst/>
                <a:uLnTx/>
                <a:uFillTx/>
                <a:latin typeface="SegoeUI"/>
                <a:ea typeface="+mn-ea"/>
                <a:cs typeface="+mn-cs"/>
              </a:rPr>
              <a:t>It can take up to 3 days for SCC to allow management of Sensitivity labels for use with Teams meetings, once Teams Premium license has been procured.</a:t>
            </a:r>
          </a:p>
        </p:txBody>
      </p:sp>
      <p:sp>
        <p:nvSpPr>
          <p:cNvPr id="6" name="Action Button: Go Home 5">
            <a:hlinkClick r:id="rId5" action="ppaction://hlinksldjump" highlightClick="1"/>
            <a:extLst>
              <a:ext uri="{FF2B5EF4-FFF2-40B4-BE49-F238E27FC236}">
                <a16:creationId xmlns:a16="http://schemas.microsoft.com/office/drawing/2014/main" id="{AE027784-9AF8-3084-0D22-8D3E87CBAA01}"/>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035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372426" y="501752"/>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PROTECTED MEETINGS          </a:t>
            </a:r>
          </a:p>
        </p:txBody>
      </p:sp>
      <p:sp>
        <p:nvSpPr>
          <p:cNvPr id="6" name="Title 1">
            <a:extLst>
              <a:ext uri="{FF2B5EF4-FFF2-40B4-BE49-F238E27FC236}">
                <a16:creationId xmlns:a16="http://schemas.microsoft.com/office/drawing/2014/main" id="{1C80A855-2E61-A2C8-A4FB-60739711176E}"/>
              </a:ext>
            </a:extLst>
          </p:cNvPr>
          <p:cNvSpPr txBox="1">
            <a:spLocks/>
          </p:cNvSpPr>
          <p:nvPr/>
        </p:nvSpPr>
        <p:spPr>
          <a:xfrm>
            <a:off x="501015" y="2540373"/>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latin typeface="Segoe UI Semibold" panose="020B0702040204020203" pitchFamily="34" charset="0"/>
                <a:cs typeface="Segoe UI Semibold" panose="020B0702040204020203" pitchFamily="34" charset="0"/>
              </a:rPr>
              <a:t>Organizer Guidance   </a:t>
            </a:r>
          </a:p>
        </p:txBody>
      </p:sp>
      <p:sp>
        <p:nvSpPr>
          <p:cNvPr id="7" name="TextBox 6">
            <a:extLst>
              <a:ext uri="{FF2B5EF4-FFF2-40B4-BE49-F238E27FC236}">
                <a16:creationId xmlns:a16="http://schemas.microsoft.com/office/drawing/2014/main" id="{BBEFDDEE-9B57-F3EF-AD77-912A5055D3A4}"/>
              </a:ext>
            </a:extLst>
          </p:cNvPr>
          <p:cNvSpPr txBox="1"/>
          <p:nvPr/>
        </p:nvSpPr>
        <p:spPr>
          <a:xfrm>
            <a:off x="501014" y="1028832"/>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Who can record</a:t>
            </a:r>
          </a:p>
        </p:txBody>
      </p:sp>
      <p:sp>
        <p:nvSpPr>
          <p:cNvPr id="8" name="Text Placeholder 1">
            <a:extLst>
              <a:ext uri="{FF2B5EF4-FFF2-40B4-BE49-F238E27FC236}">
                <a16:creationId xmlns:a16="http://schemas.microsoft.com/office/drawing/2014/main" id="{38799FE0-116D-CB0E-9DFA-7677C8CA89DF}"/>
              </a:ext>
            </a:extLst>
          </p:cNvPr>
          <p:cNvSpPr txBox="1">
            <a:spLocks/>
          </p:cNvSpPr>
          <p:nvPr/>
        </p:nvSpPr>
        <p:spPr>
          <a:xfrm>
            <a:off x="501014" y="3017690"/>
            <a:ext cx="3920609" cy="2629181"/>
          </a:xfrm>
          <a:prstGeom prst="rect">
            <a:avLst/>
          </a:prstGeom>
        </p:spPr>
        <p:txBody>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spcBef>
                <a:spcPts val="0"/>
              </a:spcBef>
              <a:spcAft>
                <a:spcPts val="765"/>
              </a:spcAft>
            </a:pPr>
            <a:r>
              <a:rPr lang="en-US" sz="1200"/>
              <a:t>The meeting organizer can determine which roles have the ability to start and stop the recording on a </a:t>
            </a:r>
            <a:r>
              <a:rPr lang="en-US" sz="1200" i="1"/>
              <a:t>per-meeting</a:t>
            </a:r>
            <a:r>
              <a:rPr lang="en-US" sz="1200"/>
              <a:t> basis. </a:t>
            </a:r>
          </a:p>
          <a:p>
            <a:pPr>
              <a:spcBef>
                <a:spcPts val="0"/>
              </a:spcBef>
              <a:spcAft>
                <a:spcPts val="765"/>
              </a:spcAft>
            </a:pPr>
            <a:r>
              <a:rPr lang="en-US" sz="1200"/>
              <a:t>To apply, follow these steps.</a:t>
            </a:r>
          </a:p>
          <a:p>
            <a:pPr marL="233172" indent="-233172" defTabSz="582930" eaLnBrk="0" fontAlgn="base" hangingPunct="0">
              <a:spcBef>
                <a:spcPts val="0"/>
              </a:spcBef>
              <a:spcAft>
                <a:spcPts val="765"/>
              </a:spcAft>
              <a:buFontTx/>
              <a:buAutoNum type="arabicPeriod"/>
            </a:pPr>
            <a:r>
              <a:rPr lang="en-US" altLang="en-US" sz="1200"/>
              <a:t>Create or open a meeting from your Teams Calendar.</a:t>
            </a:r>
          </a:p>
          <a:p>
            <a:pPr marL="233172" indent="-233172" defTabSz="582930" eaLnBrk="0" fontAlgn="base" hangingPunct="0">
              <a:spcBef>
                <a:spcPts val="0"/>
              </a:spcBef>
              <a:spcAft>
                <a:spcPts val="765"/>
              </a:spcAft>
              <a:buFontTx/>
              <a:buAutoNum type="arabicPeriod" startAt="2"/>
            </a:pPr>
            <a:r>
              <a:rPr lang="en-US" altLang="en-US" sz="1200"/>
              <a:t>In </a:t>
            </a:r>
            <a:r>
              <a:rPr lang="en-US" altLang="en-US" sz="1200" b="1"/>
              <a:t>Details</a:t>
            </a:r>
            <a:r>
              <a:rPr lang="en-US" altLang="en-US" sz="1200"/>
              <a:t>, select </a:t>
            </a:r>
            <a:r>
              <a:rPr lang="en-US" altLang="en-US" sz="1200" b="1"/>
              <a:t>Meeting options</a:t>
            </a:r>
            <a:r>
              <a:rPr lang="en-US" altLang="en-US" sz="1200"/>
              <a:t>.</a:t>
            </a:r>
          </a:p>
          <a:p>
            <a:pPr marL="233172" indent="-233172" defTabSz="582930" eaLnBrk="0" fontAlgn="base" hangingPunct="0">
              <a:spcBef>
                <a:spcPts val="0"/>
              </a:spcBef>
              <a:spcAft>
                <a:spcPts val="383"/>
              </a:spcAft>
              <a:buFontTx/>
              <a:buAutoNum type="arabicPeriod" startAt="2"/>
            </a:pPr>
            <a:r>
              <a:rPr lang="en-US" altLang="en-US" sz="1200"/>
              <a:t>Go to </a:t>
            </a:r>
            <a:r>
              <a:rPr lang="en-US" altLang="en-US" sz="1200" b="1"/>
              <a:t>Who can record </a:t>
            </a:r>
            <a:r>
              <a:rPr lang="en-US" altLang="en-US" sz="1200"/>
              <a:t>and select from the drop down. You can </a:t>
            </a:r>
            <a:r>
              <a:rPr lang="en-US" sz="1200"/>
              <a:t>choose from:</a:t>
            </a:r>
          </a:p>
          <a:p>
            <a:pPr marL="437198" indent="-174879">
              <a:spcBef>
                <a:spcPts val="0"/>
              </a:spcBef>
              <a:spcAft>
                <a:spcPts val="383"/>
              </a:spcAft>
            </a:pPr>
            <a:r>
              <a:rPr lang="en-US" sz="1200"/>
              <a:t>Organizers and presenters </a:t>
            </a:r>
            <a:r>
              <a:rPr lang="en-US" sz="1200" i="1"/>
              <a:t>(default), or </a:t>
            </a:r>
          </a:p>
          <a:p>
            <a:pPr marL="437198" indent="-174879">
              <a:spcBef>
                <a:spcPts val="0"/>
              </a:spcBef>
              <a:spcAft>
                <a:spcPts val="765"/>
              </a:spcAft>
            </a:pPr>
            <a:r>
              <a:rPr lang="en-US" sz="1200"/>
              <a:t>Organizers and co-organizers</a:t>
            </a:r>
            <a:endParaRPr lang="en-US" altLang="en-US" sz="1200" b="1"/>
          </a:p>
          <a:p>
            <a:pPr marL="233172" indent="-233172" defTabSz="582930" eaLnBrk="0" fontAlgn="base" hangingPunct="0">
              <a:spcBef>
                <a:spcPts val="0"/>
              </a:spcBef>
              <a:spcAft>
                <a:spcPts val="765"/>
              </a:spcAft>
              <a:buFontTx/>
              <a:buAutoNum type="arabicPeriod" startAt="4"/>
            </a:pPr>
            <a:r>
              <a:rPr lang="en-US" altLang="en-US" sz="1200"/>
              <a:t>Select </a:t>
            </a:r>
            <a:r>
              <a:rPr lang="en-US" altLang="en-US" sz="1200" b="1"/>
              <a:t>Save</a:t>
            </a:r>
            <a:r>
              <a:rPr lang="en-US" altLang="en-US" sz="1200"/>
              <a:t>.</a:t>
            </a:r>
            <a:endParaRPr lang="en-US" sz="2400"/>
          </a:p>
        </p:txBody>
      </p:sp>
      <p:sp>
        <p:nvSpPr>
          <p:cNvPr id="9" name="TextBox 8">
            <a:extLst>
              <a:ext uri="{FF2B5EF4-FFF2-40B4-BE49-F238E27FC236}">
                <a16:creationId xmlns:a16="http://schemas.microsoft.com/office/drawing/2014/main" id="{8EB9F0B9-FA89-5B83-70FE-B5737CDE228B}"/>
              </a:ext>
            </a:extLst>
          </p:cNvPr>
          <p:cNvSpPr txBox="1"/>
          <p:nvPr/>
        </p:nvSpPr>
        <p:spPr>
          <a:xfrm>
            <a:off x="501014" y="5877967"/>
            <a:ext cx="3732371" cy="534698"/>
          </a:xfrm>
          <a:prstGeom prst="rect">
            <a:avLst/>
          </a:prstGeom>
          <a:noFill/>
        </p:spPr>
        <p:txBody>
          <a:bodyPr wrap="square" lIns="0" tIns="0" rIns="0" bIns="0">
            <a:spAutoFit/>
          </a:bodyPr>
          <a:lstStyle/>
          <a:p>
            <a:pPr>
              <a:lnSpc>
                <a:spcPct val="108000"/>
              </a:lnSpc>
              <a:spcAft>
                <a:spcPts val="1530"/>
              </a:spcAft>
            </a:pPr>
            <a:r>
              <a:rPr lang="en-US" sz="1100">
                <a:solidFill>
                  <a:srgbClr val="1E1E1E"/>
                </a:solidFill>
                <a:latin typeface="Segoe UI" panose="020B0502040204020203" pitchFamily="34" charset="0"/>
              </a:rPr>
              <a:t>See </a:t>
            </a:r>
            <a:r>
              <a:rPr lang="en-US" sz="1100">
                <a:solidFill>
                  <a:srgbClr val="006CAC"/>
                </a:solidFill>
                <a:latin typeface="Segoe UI" panose="020B0502040204020203" pitchFamily="34" charset="0"/>
                <a:hlinkClick r:id="rId3"/>
              </a:rPr>
              <a:t>Roles in a Teams meeting</a:t>
            </a:r>
            <a:r>
              <a:rPr lang="en-US" sz="1100">
                <a:solidFill>
                  <a:srgbClr val="1E1E1E"/>
                </a:solidFill>
                <a:latin typeface="Segoe UI" panose="020B0502040204020203" pitchFamily="34" charset="0"/>
              </a:rPr>
              <a:t> for details about selecting presenters and changing someone's role before and during a meeting. </a:t>
            </a:r>
          </a:p>
        </p:txBody>
      </p:sp>
      <p:pic>
        <p:nvPicPr>
          <p:cNvPr id="11" name="Picture 10" descr="Screenshot of the available meeting options, with the &quot;Who can record&quot; option highlighted with a red border.">
            <a:extLst>
              <a:ext uri="{FF2B5EF4-FFF2-40B4-BE49-F238E27FC236}">
                <a16:creationId xmlns:a16="http://schemas.microsoft.com/office/drawing/2014/main" id="{AEE0C84A-472F-7644-62CA-C44A4AF6432C}"/>
              </a:ext>
            </a:extLst>
          </p:cNvPr>
          <p:cNvPicPr>
            <a:picLocks noChangeAspect="1"/>
          </p:cNvPicPr>
          <p:nvPr/>
        </p:nvPicPr>
        <p:blipFill>
          <a:blip r:embed="rId4"/>
          <a:stretch>
            <a:fillRect/>
          </a:stretch>
        </p:blipFill>
        <p:spPr>
          <a:xfrm>
            <a:off x="4684614" y="2502775"/>
            <a:ext cx="2846293" cy="3811310"/>
          </a:xfrm>
          <a:prstGeom prst="rect">
            <a:avLst/>
          </a:prstGeom>
          <a:effectLst>
            <a:outerShdw blurRad="127000" sx="102000" sy="102000" algn="ctr" rotWithShape="0">
              <a:prstClr val="black">
                <a:alpha val="25000"/>
              </a:prstClr>
            </a:outerShdw>
          </a:effectLst>
        </p:spPr>
      </p:pic>
      <p:sp>
        <p:nvSpPr>
          <p:cNvPr id="14" name="Title 1">
            <a:extLst>
              <a:ext uri="{FF2B5EF4-FFF2-40B4-BE49-F238E27FC236}">
                <a16:creationId xmlns:a16="http://schemas.microsoft.com/office/drawing/2014/main" id="{6468DB4F-6B27-0641-D7AD-942D7C03F028}"/>
              </a:ext>
            </a:extLst>
          </p:cNvPr>
          <p:cNvSpPr txBox="1">
            <a:spLocks/>
          </p:cNvSpPr>
          <p:nvPr/>
        </p:nvSpPr>
        <p:spPr>
          <a:xfrm>
            <a:off x="501018" y="6500907"/>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latin typeface="Segoe UI Semibold" panose="020B0702040204020203" pitchFamily="34" charset="0"/>
                <a:cs typeface="Segoe UI Semibold" panose="020B0702040204020203" pitchFamily="34" charset="0"/>
              </a:rPr>
              <a:t>Presenter view</a:t>
            </a:r>
          </a:p>
        </p:txBody>
      </p:sp>
      <p:sp>
        <p:nvSpPr>
          <p:cNvPr id="16" name="Title 1">
            <a:extLst>
              <a:ext uri="{FF2B5EF4-FFF2-40B4-BE49-F238E27FC236}">
                <a16:creationId xmlns:a16="http://schemas.microsoft.com/office/drawing/2014/main" id="{6966DE3E-C235-C441-0658-62BD2DEE45E3}"/>
              </a:ext>
            </a:extLst>
          </p:cNvPr>
          <p:cNvSpPr txBox="1">
            <a:spLocks/>
          </p:cNvSpPr>
          <p:nvPr/>
        </p:nvSpPr>
        <p:spPr>
          <a:xfrm>
            <a:off x="501018" y="7391989"/>
            <a:ext cx="2230949"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r>
              <a:rPr lang="en-US" sz="1200" spc="0">
                <a:latin typeface="+mn-lt"/>
              </a:rPr>
              <a:t>When this option is set to </a:t>
            </a:r>
            <a:r>
              <a:rPr lang="en-US" sz="1200" b="1" spc="0">
                <a:solidFill>
                  <a:srgbClr val="6568B7"/>
                </a:solidFill>
              </a:rPr>
              <a:t>Organizers and Co-organizers</a:t>
            </a:r>
            <a:r>
              <a:rPr lang="en-US" sz="1200" spc="0">
                <a:solidFill>
                  <a:srgbClr val="6568B7"/>
                </a:solidFill>
              </a:rPr>
              <a:t> </a:t>
            </a:r>
            <a:r>
              <a:rPr lang="en-US" sz="1200" spc="0">
                <a:latin typeface="+mn-lt"/>
              </a:rPr>
              <a:t>in Meeting Options, participants that are assigned the presenter role will not be able to start recording.</a:t>
            </a:r>
          </a:p>
        </p:txBody>
      </p:sp>
      <p:pic>
        <p:nvPicPr>
          <p:cNvPr id="17" name="Picture 16" descr="Screenshot of the Teams meeting experience, showing the presenter experience when the &quot;who can record&quot; option is set to &quot;organizers and co-organizers&quot;.">
            <a:extLst>
              <a:ext uri="{FF2B5EF4-FFF2-40B4-BE49-F238E27FC236}">
                <a16:creationId xmlns:a16="http://schemas.microsoft.com/office/drawing/2014/main" id="{8B0648BF-41B8-351A-26C2-D580B8DB2B52}"/>
              </a:ext>
            </a:extLst>
          </p:cNvPr>
          <p:cNvPicPr>
            <a:picLocks noChangeAspect="1"/>
          </p:cNvPicPr>
          <p:nvPr/>
        </p:nvPicPr>
        <p:blipFill>
          <a:blip r:embed="rId5"/>
          <a:stretch>
            <a:fillRect/>
          </a:stretch>
        </p:blipFill>
        <p:spPr>
          <a:xfrm>
            <a:off x="3347568" y="6683219"/>
            <a:ext cx="4167662" cy="2607947"/>
          </a:xfrm>
          <a:prstGeom prst="rect">
            <a:avLst/>
          </a:prstGeom>
          <a:effectLst>
            <a:outerShdw blurRad="127000" sx="102000" sy="102000" algn="ctr" rotWithShape="0">
              <a:prstClr val="black">
                <a:alpha val="25000"/>
              </a:prstClr>
            </a:outerShdw>
          </a:effectLst>
        </p:spPr>
      </p:pic>
      <p:sp>
        <p:nvSpPr>
          <p:cNvPr id="18" name="Action Button: Go Home 17">
            <a:hlinkClick r:id="rId6" action="ppaction://hlinksldjump" highlightClick="1"/>
            <a:extLst>
              <a:ext uri="{FF2B5EF4-FFF2-40B4-BE49-F238E27FC236}">
                <a16:creationId xmlns:a16="http://schemas.microsoft.com/office/drawing/2014/main" id="{67307C4A-5467-032B-1557-DBFA0A574498}"/>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261A1E-E424-0E0C-F4A4-7DE5D76C6592}"/>
              </a:ext>
            </a:extLst>
          </p:cNvPr>
          <p:cNvSpPr txBox="1"/>
          <p:nvPr/>
        </p:nvSpPr>
        <p:spPr>
          <a:xfrm>
            <a:off x="347185" y="1716867"/>
            <a:ext cx="6770372" cy="461665"/>
          </a:xfrm>
          <a:prstGeom prst="rect">
            <a:avLst/>
          </a:prstGeom>
          <a:noFill/>
        </p:spPr>
        <p:txBody>
          <a:bodyPr wrap="square" rtlCol="0">
            <a:spAutoFit/>
          </a:bodyPr>
          <a:lstStyle/>
          <a:p>
            <a:r>
              <a:rPr lang="en-US" sz="1200" b="0" i="0">
                <a:solidFill>
                  <a:srgbClr val="000000"/>
                </a:solidFill>
                <a:effectLst/>
                <a:latin typeface="Segoe UI" panose="020B0502040204020203" pitchFamily="34" charset="0"/>
              </a:rPr>
              <a:t>Give you, as the organizer, additional protections to keep the discussion private,  by </a:t>
            </a:r>
            <a:r>
              <a:rPr lang="en-US" sz="1200" b="0">
                <a:effectLst/>
                <a:latin typeface="Segoe UI" panose="020B0502040204020203" pitchFamily="34" charset="0"/>
              </a:rPr>
              <a:t>easily manage </a:t>
            </a:r>
            <a:r>
              <a:rPr lang="en-US" sz="1200" b="0" i="1">
                <a:effectLst/>
                <a:latin typeface="Segoe UI Semibold" panose="020B0702040204020203" pitchFamily="34" charset="0"/>
                <a:cs typeface="Segoe UI Semibold" panose="020B0702040204020203" pitchFamily="34" charset="0"/>
              </a:rPr>
              <a:t>who</a:t>
            </a:r>
            <a:r>
              <a:rPr lang="en-US" sz="1200" b="0">
                <a:effectLst/>
                <a:latin typeface="Segoe UI" panose="020B0502040204020203" pitchFamily="34" charset="0"/>
              </a:rPr>
              <a:t> can record when scheduling Teams meetings.</a:t>
            </a:r>
            <a:r>
              <a:rPr lang="en-US" sz="1200" b="0" i="0">
                <a:solidFill>
                  <a:srgbClr val="000000"/>
                </a:solidFill>
                <a:effectLst/>
                <a:latin typeface="Segoe UI" panose="020B0502040204020203" pitchFamily="34" charset="0"/>
              </a:rPr>
              <a:t>  </a:t>
            </a:r>
            <a:endParaRPr lang="en-US" sz="1200"/>
          </a:p>
        </p:txBody>
      </p:sp>
      <p:sp>
        <p:nvSpPr>
          <p:cNvPr id="5" name="TextBox 4">
            <a:extLst>
              <a:ext uri="{FF2B5EF4-FFF2-40B4-BE49-F238E27FC236}">
                <a16:creationId xmlns:a16="http://schemas.microsoft.com/office/drawing/2014/main" id="{C9C00F55-BF93-962C-F940-8C237AEEE292}"/>
              </a:ext>
            </a:extLst>
          </p:cNvPr>
          <p:cNvSpPr txBox="1"/>
          <p:nvPr/>
        </p:nvSpPr>
        <p:spPr>
          <a:xfrm>
            <a:off x="372426" y="1355026"/>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3853817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90D7-A4A8-A3ED-A0D1-9254A7FAB585}"/>
              </a:ext>
            </a:extLst>
          </p:cNvPr>
          <p:cNvSpPr txBox="1">
            <a:spLocks noGrp="1"/>
          </p:cNvSpPr>
          <p:nvPr>
            <p:ph type="title" idx="4294967295"/>
          </p:nvPr>
        </p:nvSpPr>
        <p:spPr>
          <a:xfrm>
            <a:off x="754380" y="605741"/>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PROTECTED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8158544"/>
          </a:xfrm>
        </p:spPr>
        <p:txBody>
          <a:bodyPr>
            <a:noAutofit/>
          </a:bodyPr>
          <a:lstStyle/>
          <a:p>
            <a:pPr algn="l">
              <a:lnSpc>
                <a:spcPct val="108000"/>
              </a:lnSpc>
              <a:spcBef>
                <a:spcPts val="0"/>
              </a:spcBef>
              <a:spcAft>
                <a:spcPts val="1800"/>
              </a:spcAft>
            </a:pPr>
            <a:r>
              <a:rPr lang="en-US" sz="1400" b="0">
                <a:effectLst/>
                <a:latin typeface="Segoe UI Semibold" panose="020B0702040204020203" pitchFamily="34" charset="0"/>
                <a:cs typeface="Segoe UI Semibold" panose="020B0702040204020203" pitchFamily="34" charset="0"/>
              </a:rPr>
              <a:t>Who can record</a:t>
            </a:r>
            <a:endParaRPr lang="en-US" sz="1400">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a:lnSpc>
                <a:spcPct val="108000"/>
              </a:lnSpc>
              <a:spcBef>
                <a:spcPts val="0"/>
              </a:spcBef>
              <a:spcAft>
                <a:spcPts val="400"/>
              </a:spcAft>
            </a:pPr>
            <a:r>
              <a:rPr lang="en-US" sz="1200" b="0">
                <a:effectLst/>
                <a:latin typeface="Segoe UI" panose="020B0502040204020203" pitchFamily="34" charset="0"/>
              </a:rPr>
              <a:t>With Teams Premium, meeting organizers can easily manage </a:t>
            </a:r>
            <a:r>
              <a:rPr lang="en-US" sz="1200" b="0" i="1">
                <a:effectLst/>
                <a:latin typeface="Segoe UI Semibold" panose="020B0702040204020203" pitchFamily="34" charset="0"/>
                <a:cs typeface="Segoe UI Semibold" panose="020B0702040204020203" pitchFamily="34" charset="0"/>
              </a:rPr>
              <a:t>who</a:t>
            </a:r>
            <a:r>
              <a:rPr lang="en-US" sz="1200" b="0">
                <a:effectLst/>
                <a:latin typeface="Segoe UI" panose="020B0502040204020203" pitchFamily="34" charset="0"/>
              </a:rPr>
              <a:t> can record when scheduling Teams meetings. </a:t>
            </a:r>
            <a:r>
              <a:rPr lang="en-US" sz="1200"/>
              <a:t>This gives meeting organizers the ability to plan in advance for sensitive meetings and keep discussions private. </a:t>
            </a:r>
            <a:r>
              <a:rPr lang="en-US" sz="1200" b="0">
                <a:effectLst/>
                <a:latin typeface="Segoe UI" panose="020B0502040204020203" pitchFamily="34" charset="0"/>
              </a:rPr>
              <a:t>There are two options for who can record a meeting:</a:t>
            </a:r>
          </a:p>
          <a:p>
            <a:pPr marL="171450" indent="-171450" algn="l">
              <a:lnSpc>
                <a:spcPct val="108000"/>
              </a:lnSpc>
              <a:spcBef>
                <a:spcPts val="0"/>
              </a:spcBef>
              <a:spcAft>
                <a:spcPts val="400"/>
              </a:spcAft>
              <a:buFont typeface="Arial" panose="020B0604020202020204" pitchFamily="34" charset="0"/>
              <a:buChar char="•"/>
            </a:pPr>
            <a:r>
              <a:rPr lang="en-US" sz="1200"/>
              <a:t>O</a:t>
            </a:r>
            <a:r>
              <a:rPr lang="en-US" sz="1200" b="0">
                <a:effectLst/>
                <a:latin typeface="Segoe UI" panose="020B0502040204020203" pitchFamily="34" charset="0"/>
              </a:rPr>
              <a:t>rganizers and co-organizers, or</a:t>
            </a:r>
            <a:endParaRPr lang="en-US" sz="1200"/>
          </a:p>
          <a:p>
            <a:pPr marL="171450" indent="-171450" algn="l">
              <a:lnSpc>
                <a:spcPct val="108000"/>
              </a:lnSpc>
              <a:spcBef>
                <a:spcPts val="0"/>
              </a:spcBef>
              <a:spcAft>
                <a:spcPts val="1800"/>
              </a:spcAft>
              <a:buFont typeface="Arial" panose="020B0604020202020204" pitchFamily="34" charset="0"/>
              <a:buChar char="•"/>
            </a:pPr>
            <a:r>
              <a:rPr lang="en-US" sz="1200"/>
              <a:t>O</a:t>
            </a:r>
            <a:r>
              <a:rPr lang="en-US" sz="1200" b="0">
                <a:effectLst/>
                <a:latin typeface="Segoe UI" panose="020B0502040204020203" pitchFamily="34" charset="0"/>
              </a:rPr>
              <a:t>rganizers and presenters.</a:t>
            </a:r>
            <a:endParaRPr lang="en-US" sz="1200"/>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a:lnSpc>
                <a:spcPct val="108000"/>
              </a:lnSpc>
              <a:spcBef>
                <a:spcPts val="0"/>
              </a:spcBef>
              <a:spcAft>
                <a:spcPts val="1800"/>
              </a:spcAft>
            </a:pPr>
            <a:r>
              <a:rPr lang="en-US" sz="1200">
                <a:latin typeface="Segoe UI" panose="020B0502040204020203" pitchFamily="34" charset="0"/>
                <a:cs typeface="Segoe UI" panose="020B0502040204020203" pitchFamily="34" charset="0"/>
              </a:rPr>
              <a:t>The ‘Who can record’ meeting option is </a:t>
            </a:r>
            <a:r>
              <a:rPr lang="en-US" sz="1200"/>
              <a:t>visible to the meeting organizer. The ability to record will be available based on the option selected.</a:t>
            </a:r>
            <a:endParaRPr lang="en-US" sz="1200" b="0" i="1">
              <a:effectLst/>
              <a:latin typeface="SegoeUI"/>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2400"/>
              </a:spcAft>
            </a:pPr>
            <a:r>
              <a:rPr lang="en-US" sz="1200" b="0">
                <a:effectLst/>
                <a:latin typeface="Segoe UI" panose="020B0502040204020203" pitchFamily="34" charset="0"/>
                <a:cs typeface="Segoe UI" panose="020B0502040204020203" pitchFamily="34" charset="0"/>
              </a:rPr>
              <a:t>Below are the primary use cases:</a:t>
            </a:r>
          </a:p>
          <a:p>
            <a:pPr algn="l">
              <a:lnSpc>
                <a:spcPct val="108000"/>
              </a:lnSpc>
              <a:spcBef>
                <a:spcPts val="0"/>
              </a:spcBef>
              <a:spcAft>
                <a:spcPts val="1800"/>
              </a:spcAft>
            </a:pPr>
            <a:endParaRPr lang="en-US" sz="1200" i="1">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1800"/>
              </a:spcAft>
            </a:pPr>
            <a:endParaRPr lang="en-US" sz="1200" i="1">
              <a:solidFill>
                <a:srgbClr val="5A5FC7"/>
              </a:solidFill>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endParaRPr lang="en-US" sz="1200" i="1">
              <a:solidFill>
                <a:srgbClr val="5A5FC7"/>
              </a:solidFill>
              <a:latin typeface="Segoe UI Semibold" panose="020B0702040204020203" pitchFamily="34" charset="0"/>
              <a:cs typeface="Segoe UI Semibold" panose="020B0702040204020203" pitchFamily="34" charset="0"/>
            </a:endParaRPr>
          </a:p>
        </p:txBody>
      </p:sp>
      <p:graphicFrame>
        <p:nvGraphicFramePr>
          <p:cNvPr id="6" name="Table 6">
            <a:extLst>
              <a:ext uri="{FF2B5EF4-FFF2-40B4-BE49-F238E27FC236}">
                <a16:creationId xmlns:a16="http://schemas.microsoft.com/office/drawing/2014/main" id="{03807413-B571-07A5-574C-FB4A41A7D56C}"/>
              </a:ext>
            </a:extLst>
          </p:cNvPr>
          <p:cNvGraphicFramePr>
            <a:graphicFrameLocks noGrp="1"/>
          </p:cNvGraphicFramePr>
          <p:nvPr/>
        </p:nvGraphicFramePr>
        <p:xfrm>
          <a:off x="845820" y="4845277"/>
          <a:ext cx="6080760" cy="1324221"/>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4001914310"/>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546981">
                <a:tc>
                  <a:txBody>
                    <a:bodyPr/>
                    <a:lstStyle/>
                    <a:p>
                      <a:r>
                        <a:rPr lang="en-US" sz="1200">
                          <a:solidFill>
                            <a:schemeClr val="tx1"/>
                          </a:solidFill>
                          <a:latin typeface="Segoe UI" panose="020B0502040204020203" pitchFamily="34" charset="0"/>
                          <a:cs typeface="Segoe UI" panose="020B0502040204020203" pitchFamily="34" charset="0"/>
                        </a:rPr>
                        <a:t>Any Enterprise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In meetings with sensitive information being shared, limit the ability to record to the organizer or co-organizers only.</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7477362"/>
                  </a:ext>
                </a:extLst>
              </a:tr>
              <a:tr h="395457">
                <a:tc>
                  <a:txBody>
                    <a:bodyPr/>
                    <a:lstStyle/>
                    <a:p>
                      <a:r>
                        <a:rPr lang="en-US" sz="1200">
                          <a:solidFill>
                            <a:schemeClr val="tx1"/>
                          </a:solidFill>
                          <a:latin typeface="Segoe UI" panose="020B0502040204020203" pitchFamily="34" charset="0"/>
                          <a:cs typeface="Segoe UI" panose="020B0502040204020203" pitchFamily="34" charset="0"/>
                        </a:rPr>
                        <a:t>Education</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Remote teacher preventing students from recording classroom lessons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7870632"/>
                  </a:ext>
                </a:extLst>
              </a:tr>
            </a:tbl>
          </a:graphicData>
        </a:graphic>
      </p:graphicFrame>
      <p:sp>
        <p:nvSpPr>
          <p:cNvPr id="5" name="TextBox 4">
            <a:extLst>
              <a:ext uri="{FF2B5EF4-FFF2-40B4-BE49-F238E27FC236}">
                <a16:creationId xmlns:a16="http://schemas.microsoft.com/office/drawing/2014/main" id="{3405C355-53FA-A9E9-5F16-A108F2F66778}"/>
              </a:ext>
            </a:extLst>
          </p:cNvPr>
          <p:cNvSpPr txBox="1"/>
          <p:nvPr/>
        </p:nvSpPr>
        <p:spPr>
          <a:xfrm>
            <a:off x="754380" y="6449696"/>
            <a:ext cx="6263640" cy="2231124"/>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Dependencies and Limitations</a:t>
            </a:r>
          </a:p>
          <a:p>
            <a:pPr marL="0" marR="0" lvl="0" indent="0" algn="l" defTabSz="457200" rtl="0" eaLnBrk="1" fontAlgn="auto" latinLnBrk="0" hangingPunct="1">
              <a:lnSpc>
                <a:spcPct val="108000"/>
              </a:lnSpc>
              <a:spcBef>
                <a:spcPts val="0"/>
              </a:spcBef>
              <a:spcAft>
                <a:spcPts val="400"/>
              </a:spcAft>
              <a:buClrTx/>
              <a:buSzTx/>
              <a:buFontTx/>
              <a:buNone/>
              <a:tabLst/>
              <a:defRPr/>
            </a:pPr>
            <a:r>
              <a:rPr kumimoji="0" lang="en-US" sz="1200" b="0" i="1" u="none" strike="noStrike" kern="1200" cap="none" spc="0" normalizeH="0" baseline="0" noProof="0">
                <a:ln>
                  <a:noFill/>
                </a:ln>
                <a:solidFill>
                  <a:prstClr val="black"/>
                </a:solidFill>
                <a:effectLst/>
                <a:uLnTx/>
                <a:uFillTx/>
                <a:latin typeface="Segoe UI"/>
                <a:ea typeface="+mn-ea"/>
                <a:cs typeface="+mn-cs"/>
              </a:rPr>
              <a:t>If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any of the following meeting options are set to </a:t>
            </a: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Yes</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the </a:t>
            </a: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who can record</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option will be </a:t>
            </a: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unavailable</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(greyed out):</a:t>
            </a:r>
          </a:p>
          <a:p>
            <a:pPr marL="173736" marR="0" lvl="0" indent="-173736"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Record automatically</a:t>
            </a:r>
          </a:p>
          <a:p>
            <a:pPr marL="173736" marR="0" lvl="0" indent="-173736"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Apply a watermark to shared content</a:t>
            </a:r>
          </a:p>
          <a:p>
            <a:pPr marL="173736" marR="0" lvl="0" indent="-173736"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Apply a watermark to everyone’s video feed</a:t>
            </a:r>
          </a:p>
          <a:p>
            <a:pPr marL="173736" marR="0" lvl="0" indent="-173736" algn="l" defTabSz="457200" rtl="0" eaLnBrk="1" fontAlgn="auto" latinLnBrk="0" hangingPunct="1">
              <a:lnSpc>
                <a:spcPct val="108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Enable end-to-end encryption</a:t>
            </a:r>
          </a:p>
          <a:p>
            <a:pPr marL="0" marR="0" lvl="0" indent="0" algn="l" defTabSz="457200" rtl="0" eaLnBrk="1" fontAlgn="auto" latinLnBrk="0" hangingPunct="1">
              <a:lnSpc>
                <a:spcPct val="108000"/>
              </a:lnSpc>
              <a:spcBef>
                <a:spcPts val="0"/>
              </a:spcBef>
              <a:spcAft>
                <a:spcPts val="1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 is recommended that organizations set security guidelines and instructions for usage of this feature.</a:t>
            </a:r>
          </a:p>
        </p:txBody>
      </p:sp>
      <p:sp>
        <p:nvSpPr>
          <p:cNvPr id="7" name="Action Button: Go Home 6">
            <a:hlinkClick r:id="rId2" action="ppaction://hlinksldjump" highlightClick="1"/>
            <a:extLst>
              <a:ext uri="{FF2B5EF4-FFF2-40B4-BE49-F238E27FC236}">
                <a16:creationId xmlns:a16="http://schemas.microsoft.com/office/drawing/2014/main" id="{5A3231E2-695A-E9A0-3621-9EA6FEE41DA9}"/>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10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1AC9-7C41-A6D8-6292-BAD902BDE8C4}"/>
              </a:ext>
            </a:extLst>
          </p:cNvPr>
          <p:cNvSpPr>
            <a:spLocks noGrp="1"/>
          </p:cNvSpPr>
          <p:nvPr>
            <p:ph type="title"/>
          </p:nvPr>
        </p:nvSpPr>
        <p:spPr>
          <a:xfrm>
            <a:off x="534352" y="2835806"/>
            <a:ext cx="6703695" cy="1944159"/>
          </a:xfrm>
        </p:spPr>
        <p:txBody>
          <a:bodyPr/>
          <a:lstStyle/>
          <a:p>
            <a:r>
              <a:rPr lang="en-US"/>
              <a:t>Intelligent meetings</a:t>
            </a:r>
          </a:p>
        </p:txBody>
      </p:sp>
      <p:sp>
        <p:nvSpPr>
          <p:cNvPr id="3" name="Action Button: Go Home 2">
            <a:hlinkClick r:id="rId2" action="ppaction://hlinksldjump" highlightClick="1"/>
            <a:extLst>
              <a:ext uri="{FF2B5EF4-FFF2-40B4-BE49-F238E27FC236}">
                <a16:creationId xmlns:a16="http://schemas.microsoft.com/office/drawing/2014/main" id="{C022E0EA-F5E2-EB90-4724-963E6DD1D86D}"/>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877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E29D13-DCCE-9741-74BF-6FC7A65280EA}"/>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PROTECTED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8158544"/>
          </a:xfrm>
        </p:spPr>
        <p:txBody>
          <a:bodyPr>
            <a:no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End-to-end encryption (E2EE)</a:t>
            </a:r>
            <a:endParaRPr lang="en-US" sz="1400">
              <a:latin typeface="Segoe UI Semibold" panose="020B0702040204020203" pitchFamily="34" charset="0"/>
              <a:cs typeface="Segoe UI Semibold" panose="020B0702040204020203" pitchFamily="34" charset="0"/>
            </a:endParaRPr>
          </a:p>
          <a:p>
            <a:pPr marL="0" marR="0" lvl="0" indent="0" algn="l" defTabSz="457200" rtl="0" eaLnBrk="1" fontAlgn="auto" latinLnBrk="0" hangingPunct="1">
              <a:lnSpc>
                <a:spcPct val="108000"/>
              </a:lnSpc>
              <a:spcBef>
                <a:spcPts val="0"/>
              </a:spcBef>
              <a:spcAft>
                <a:spcPts val="600"/>
              </a:spcAft>
              <a:buClrTx/>
              <a:buSzTx/>
              <a:buFontTx/>
              <a:buNone/>
              <a:tabLst/>
              <a:defRPr/>
            </a:pPr>
            <a:endParaRPr kumimoji="0" lang="en-US" sz="1200" b="0" i="0" u="none" strike="noStrike" kern="1200" cap="none"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endParaRPr>
          </a:p>
        </p:txBody>
      </p:sp>
      <p:sp>
        <p:nvSpPr>
          <p:cNvPr id="2" name="Title 1">
            <a:extLst>
              <a:ext uri="{FF2B5EF4-FFF2-40B4-BE49-F238E27FC236}">
                <a16:creationId xmlns:a16="http://schemas.microsoft.com/office/drawing/2014/main" id="{B59F6F28-D750-D3A4-06FF-9BCEEAF75EB1}"/>
              </a:ext>
            </a:extLst>
          </p:cNvPr>
          <p:cNvSpPr txBox="1">
            <a:spLocks/>
          </p:cNvSpPr>
          <p:nvPr/>
        </p:nvSpPr>
        <p:spPr>
          <a:xfrm>
            <a:off x="825820" y="3652406"/>
            <a:ext cx="7035965" cy="221599"/>
          </a:xfrm>
          <a:prstGeom prst="rect">
            <a:avLst/>
          </a:prstGeom>
        </p:spPr>
        <p:txBody>
          <a:bodyPr vert="horz" wrap="square" lIns="0" tIns="0" rIns="0" bIns="0" rtlCol="0" anchor="t">
            <a:spAutoFit/>
          </a:bodyPr>
          <a:lstStyle>
            <a:lvl1pPr algn="l" defTabSz="777240" rtl="0" eaLnBrk="1" latinLnBrk="0" hangingPunct="1">
              <a:lnSpc>
                <a:spcPct val="90000"/>
              </a:lnSpc>
              <a:spcBef>
                <a:spcPct val="0"/>
              </a:spcBef>
              <a:buNone/>
              <a:defRPr sz="3740" kern="1200">
                <a:solidFill>
                  <a:schemeClr val="tx1"/>
                </a:solidFill>
                <a:latin typeface="Segoe UI Semibold" panose="020B0702040204020203" pitchFamily="34" charset="0"/>
                <a:ea typeface="+mj-ea"/>
                <a:cs typeface="Segoe UI Semibold" panose="020B0702040204020203" pitchFamily="34" charset="0"/>
              </a:defRPr>
            </a:lvl1pPr>
          </a:lstStyle>
          <a:p>
            <a:r>
              <a:rPr lang="en-US" sz="1600"/>
              <a:t>Organizer Guidance</a:t>
            </a:r>
          </a:p>
        </p:txBody>
      </p:sp>
      <p:sp>
        <p:nvSpPr>
          <p:cNvPr id="5" name="TextBox 4">
            <a:extLst>
              <a:ext uri="{FF2B5EF4-FFF2-40B4-BE49-F238E27FC236}">
                <a16:creationId xmlns:a16="http://schemas.microsoft.com/office/drawing/2014/main" id="{1282961E-9B80-51E5-D38B-3F3A8C3AAF02}"/>
              </a:ext>
            </a:extLst>
          </p:cNvPr>
          <p:cNvSpPr txBox="1"/>
          <p:nvPr/>
        </p:nvSpPr>
        <p:spPr>
          <a:xfrm>
            <a:off x="815378" y="4074788"/>
            <a:ext cx="3552230" cy="369332"/>
          </a:xfrm>
          <a:prstGeom prst="rect">
            <a:avLst/>
          </a:prstGeom>
          <a:noFill/>
        </p:spPr>
        <p:txBody>
          <a:bodyPr wrap="square" lIns="0" tIns="0" rIns="0" bIns="0">
            <a:spAutoFit/>
          </a:bodyPr>
          <a:lstStyle/>
          <a:p>
            <a:r>
              <a:rPr lang="en-US" sz="1200">
                <a:latin typeface="Segoe UI" panose="020B0502040204020203" pitchFamily="34" charset="0"/>
              </a:rPr>
              <a:t>End-to-end encryption in a meeting can only be turned on or off before it starts. </a:t>
            </a:r>
            <a:endParaRPr lang="en-US" sz="1200"/>
          </a:p>
        </p:txBody>
      </p:sp>
      <p:sp>
        <p:nvSpPr>
          <p:cNvPr id="6" name="Rectangle 1">
            <a:extLst>
              <a:ext uri="{FF2B5EF4-FFF2-40B4-BE49-F238E27FC236}">
                <a16:creationId xmlns:a16="http://schemas.microsoft.com/office/drawing/2014/main" id="{5E7B472C-AB93-90F5-0CB0-11CFF78A150D}"/>
              </a:ext>
            </a:extLst>
          </p:cNvPr>
          <p:cNvSpPr>
            <a:spLocks noChangeArrowheads="1"/>
          </p:cNvSpPr>
          <p:nvPr/>
        </p:nvSpPr>
        <p:spPr bwMode="auto">
          <a:xfrm>
            <a:off x="765489" y="4657394"/>
            <a:ext cx="4016916" cy="269048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582930" eaLnBrk="0" fontAlgn="base" hangingPunct="0">
              <a:spcBef>
                <a:spcPct val="0"/>
              </a:spcBef>
              <a:spcAft>
                <a:spcPts val="383"/>
              </a:spcAft>
            </a:pPr>
            <a:r>
              <a:rPr lang="en-US" altLang="en-US" sz="1200">
                <a:solidFill>
                  <a:srgbClr val="6568B7"/>
                </a:solidFill>
                <a:latin typeface="+mj-lt"/>
                <a:cs typeface="Segoe UI" panose="020B0502040204020203" pitchFamily="34" charset="0"/>
              </a:rPr>
              <a:t>Desktop</a:t>
            </a:r>
          </a:p>
          <a:p>
            <a:pPr marL="174879" indent="-174879" defTabSz="582930" eaLnBrk="0" fontAlgn="base" hangingPunct="0">
              <a:spcBef>
                <a:spcPct val="0"/>
              </a:spcBef>
              <a:spcAft>
                <a:spcPts val="255"/>
              </a:spcAft>
              <a:buFontTx/>
              <a:buAutoNum type="arabicPeriod"/>
            </a:pPr>
            <a:r>
              <a:rPr lang="en-US" altLang="en-US" sz="1200">
                <a:latin typeface="Segoe UI" panose="020B0502040204020203" pitchFamily="34" charset="0"/>
                <a:cs typeface="Segoe UI" panose="020B0502040204020203" pitchFamily="34" charset="0"/>
              </a:rPr>
              <a:t>Go to your Outlook or Teams Calendar and select </a:t>
            </a:r>
            <a:r>
              <a:rPr lang="en-US" altLang="en-US" sz="1200" b="1">
                <a:latin typeface="Segoe UI" panose="020B0502040204020203" pitchFamily="34" charset="0"/>
                <a:cs typeface="Segoe UI" panose="020B0502040204020203" pitchFamily="34" charset="0"/>
              </a:rPr>
              <a:t>New meeting</a:t>
            </a:r>
            <a:r>
              <a:rPr lang="en-US" altLang="en-US" sz="1200">
                <a:latin typeface="Segoe UI" panose="020B0502040204020203" pitchFamily="34" charset="0"/>
                <a:cs typeface="Segoe UI" panose="020B0502040204020203" pitchFamily="34" charset="0"/>
              </a:rPr>
              <a:t>.</a:t>
            </a:r>
          </a:p>
          <a:p>
            <a:pPr marL="174879" indent="-174879" defTabSz="582930" eaLnBrk="0" fontAlgn="base" hangingPunct="0">
              <a:spcBef>
                <a:spcPct val="0"/>
              </a:spcBef>
              <a:spcAft>
                <a:spcPts val="255"/>
              </a:spcAft>
              <a:buFontTx/>
              <a:buAutoNum type="arabicPeriod" startAt="2"/>
            </a:pPr>
            <a:r>
              <a:rPr lang="en-US" altLang="en-US" sz="1200">
                <a:latin typeface="Segoe UI" panose="020B0502040204020203" pitchFamily="34" charset="0"/>
                <a:cs typeface="Segoe UI" panose="020B0502040204020203" pitchFamily="34" charset="0"/>
              </a:rPr>
              <a:t>Go to </a:t>
            </a:r>
            <a:r>
              <a:rPr lang="en-US" altLang="en-US" sz="1200" b="1">
                <a:latin typeface="Segoe UI" panose="020B0502040204020203" pitchFamily="34" charset="0"/>
                <a:cs typeface="Segoe UI" panose="020B0502040204020203" pitchFamily="34" charset="0"/>
              </a:rPr>
              <a:t>Meeting options</a:t>
            </a:r>
            <a:r>
              <a:rPr lang="en-US" altLang="en-US" sz="1200">
                <a:latin typeface="Segoe UI" panose="020B0502040204020203" pitchFamily="34" charset="0"/>
                <a:cs typeface="Segoe UI" panose="020B0502040204020203" pitchFamily="34" charset="0"/>
              </a:rPr>
              <a:t>.</a:t>
            </a:r>
          </a:p>
          <a:p>
            <a:pPr marL="174879" indent="-174879" defTabSz="582930" eaLnBrk="0" fontAlgn="base" hangingPunct="0">
              <a:spcBef>
                <a:spcPct val="0"/>
              </a:spcBef>
              <a:spcAft>
                <a:spcPts val="255"/>
              </a:spcAft>
              <a:buFontTx/>
              <a:buAutoNum type="arabicPeriod" startAt="3"/>
            </a:pPr>
            <a:r>
              <a:rPr lang="en-US" altLang="en-US" sz="1200">
                <a:latin typeface="Segoe UI" panose="020B0502040204020203" pitchFamily="34" charset="0"/>
                <a:cs typeface="Segoe UI" panose="020B0502040204020203" pitchFamily="34" charset="0"/>
              </a:rPr>
              <a:t>Turn on the </a:t>
            </a:r>
            <a:r>
              <a:rPr lang="en-US" altLang="en-US" sz="1200" b="1">
                <a:latin typeface="Segoe UI" panose="020B0502040204020203" pitchFamily="34" charset="0"/>
                <a:cs typeface="Segoe UI" panose="020B0502040204020203" pitchFamily="34" charset="0"/>
              </a:rPr>
              <a:t>Enable end-to-end Encryption</a:t>
            </a:r>
            <a:r>
              <a:rPr lang="en-US" altLang="en-US" sz="1200">
                <a:latin typeface="Segoe UI" panose="020B0502040204020203" pitchFamily="34" charset="0"/>
                <a:cs typeface="Segoe UI" panose="020B0502040204020203" pitchFamily="34" charset="0"/>
              </a:rPr>
              <a:t> toggle.</a:t>
            </a:r>
          </a:p>
          <a:p>
            <a:pPr marL="174879" indent="-174879" defTabSz="582930" eaLnBrk="0" fontAlgn="base" hangingPunct="0">
              <a:spcBef>
                <a:spcPct val="0"/>
              </a:spcBef>
              <a:spcAft>
                <a:spcPts val="255"/>
              </a:spcAft>
              <a:buFontTx/>
              <a:buAutoNum type="arabicPeriod" startAt="4"/>
            </a:pPr>
            <a:r>
              <a:rPr lang="en-US" altLang="en-US" sz="1200">
                <a:latin typeface="Segoe UI" panose="020B0502040204020203" pitchFamily="34" charset="0"/>
                <a:cs typeface="Segoe UI" panose="020B0502040204020203" pitchFamily="34" charset="0"/>
              </a:rPr>
              <a:t>Select </a:t>
            </a:r>
            <a:r>
              <a:rPr lang="en-US" altLang="en-US" sz="1200" b="1">
                <a:latin typeface="Segoe UI" panose="020B0502040204020203" pitchFamily="34" charset="0"/>
                <a:cs typeface="Segoe UI" panose="020B0502040204020203" pitchFamily="34" charset="0"/>
              </a:rPr>
              <a:t>Save</a:t>
            </a:r>
            <a:r>
              <a:rPr lang="en-US" altLang="en-US" sz="1200">
                <a:latin typeface="Segoe UI" panose="020B0502040204020203" pitchFamily="34" charset="0"/>
                <a:cs typeface="Segoe UI" panose="020B0502040204020203" pitchFamily="34" charset="0"/>
              </a:rPr>
              <a:t>.</a:t>
            </a:r>
          </a:p>
          <a:p>
            <a:pPr marL="174879" indent="-174879" defTabSz="582930" eaLnBrk="0" fontAlgn="base" hangingPunct="0">
              <a:spcBef>
                <a:spcPct val="0"/>
              </a:spcBef>
              <a:spcAft>
                <a:spcPts val="255"/>
              </a:spcAft>
              <a:buFontTx/>
              <a:buAutoNum type="arabicPeriod" startAt="5"/>
            </a:pPr>
            <a:r>
              <a:rPr lang="en-US" altLang="en-US" sz="1200">
                <a:latin typeface="Segoe UI" panose="020B0502040204020203" pitchFamily="34" charset="0"/>
                <a:cs typeface="Segoe UI" panose="020B0502040204020203" pitchFamily="34" charset="0"/>
              </a:rPr>
              <a:t>Enter the rest of your meeting details.</a:t>
            </a:r>
          </a:p>
          <a:p>
            <a:pPr marL="174879" indent="-174879" defTabSz="582930" eaLnBrk="0" fontAlgn="base" hangingPunct="0">
              <a:spcBef>
                <a:spcPct val="0"/>
              </a:spcBef>
              <a:spcAft>
                <a:spcPts val="765"/>
              </a:spcAft>
              <a:buFontTx/>
              <a:buAutoNum type="arabicPeriod" startAt="6"/>
            </a:pPr>
            <a:r>
              <a:rPr lang="en-US" altLang="en-US" sz="1200">
                <a:latin typeface="Segoe UI" panose="020B0502040204020203" pitchFamily="34" charset="0"/>
                <a:cs typeface="Segoe UI" panose="020B0502040204020203" pitchFamily="34" charset="0"/>
              </a:rPr>
              <a:t>Select </a:t>
            </a:r>
            <a:r>
              <a:rPr lang="en-US" altLang="en-US" sz="1200" b="1">
                <a:latin typeface="Segoe UI" panose="020B0502040204020203" pitchFamily="34" charset="0"/>
                <a:cs typeface="Segoe UI" panose="020B0502040204020203" pitchFamily="34" charset="0"/>
              </a:rPr>
              <a:t>Save </a:t>
            </a:r>
            <a:r>
              <a:rPr lang="en-US" altLang="en-US" sz="1200">
                <a:latin typeface="Segoe UI" panose="020B0502040204020203" pitchFamily="34" charset="0"/>
                <a:cs typeface="Segoe UI" panose="020B0502040204020203" pitchFamily="34" charset="0"/>
              </a:rPr>
              <a:t>to schedule.</a:t>
            </a:r>
          </a:p>
          <a:p>
            <a:pPr defTabSz="582930" eaLnBrk="0" fontAlgn="base" hangingPunct="0">
              <a:spcBef>
                <a:spcPct val="0"/>
              </a:spcBef>
              <a:spcAft>
                <a:spcPts val="383"/>
              </a:spcAft>
            </a:pPr>
            <a:r>
              <a:rPr lang="en-US" altLang="en-US" sz="1200">
                <a:solidFill>
                  <a:srgbClr val="6568B7"/>
                </a:solidFill>
                <a:latin typeface="+mj-lt"/>
                <a:cs typeface="Segoe UI" panose="020B0502040204020203" pitchFamily="34" charset="0"/>
              </a:rPr>
              <a:t>Mobile</a:t>
            </a:r>
          </a:p>
          <a:p>
            <a:pPr marL="174879" indent="-174879">
              <a:spcAft>
                <a:spcPts val="255"/>
              </a:spcAft>
              <a:buFont typeface="+mj-lt"/>
              <a:buAutoNum type="arabicPeriod"/>
            </a:pPr>
            <a:r>
              <a:rPr lang="en-US" sz="1200">
                <a:latin typeface="Segoe UI" panose="020B0502040204020203" pitchFamily="34" charset="0"/>
              </a:rPr>
              <a:t>Open your Teams mobile app.</a:t>
            </a:r>
          </a:p>
          <a:p>
            <a:pPr marL="174879" indent="-174879">
              <a:spcAft>
                <a:spcPts val="255"/>
              </a:spcAft>
              <a:buFont typeface="+mj-lt"/>
              <a:buAutoNum type="arabicPeriod"/>
            </a:pPr>
            <a:r>
              <a:rPr lang="en-US" sz="1200">
                <a:latin typeface="Segoe UI" panose="020B0502040204020203" pitchFamily="34" charset="0"/>
              </a:rPr>
              <a:t>Go to </a:t>
            </a:r>
            <a:r>
              <a:rPr lang="en-US" sz="1200" b="1">
                <a:latin typeface="Segoe UI" panose="020B0502040204020203" pitchFamily="34" charset="0"/>
              </a:rPr>
              <a:t>Details </a:t>
            </a:r>
            <a:r>
              <a:rPr lang="en-US" sz="1200">
                <a:latin typeface="Segoe UI" panose="020B0502040204020203" pitchFamily="34" charset="0"/>
              </a:rPr>
              <a:t>&gt; </a:t>
            </a:r>
            <a:r>
              <a:rPr lang="en-US" sz="1200" b="1">
                <a:latin typeface="Segoe UI" panose="020B0502040204020203" pitchFamily="34" charset="0"/>
              </a:rPr>
              <a:t>Meeting options</a:t>
            </a:r>
            <a:r>
              <a:rPr lang="en-US" sz="1200">
                <a:latin typeface="Segoe UI" panose="020B0502040204020203" pitchFamily="34" charset="0"/>
              </a:rPr>
              <a:t>.</a:t>
            </a:r>
          </a:p>
          <a:p>
            <a:pPr marL="174879" indent="-174879">
              <a:spcAft>
                <a:spcPts val="255"/>
              </a:spcAft>
              <a:buFont typeface="+mj-lt"/>
              <a:buAutoNum type="arabicPeriod"/>
            </a:pPr>
            <a:r>
              <a:rPr lang="en-US" sz="1200">
                <a:latin typeface="Segoe UI" panose="020B0502040204020203" pitchFamily="34" charset="0"/>
              </a:rPr>
              <a:t>Enable end-to-end Encryption.</a:t>
            </a:r>
            <a:endParaRPr lang="en-US" altLang="en-US" sz="1200">
              <a:latin typeface="Arial" panose="020B0604020202020204" pitchFamily="34" charset="0"/>
            </a:endParaRPr>
          </a:p>
        </p:txBody>
      </p:sp>
      <p:sp>
        <p:nvSpPr>
          <p:cNvPr id="7" name="TextBox 6">
            <a:extLst>
              <a:ext uri="{FF2B5EF4-FFF2-40B4-BE49-F238E27FC236}">
                <a16:creationId xmlns:a16="http://schemas.microsoft.com/office/drawing/2014/main" id="{63ABCB99-3705-A1B1-6EDC-C66D70FDCB7C}"/>
              </a:ext>
            </a:extLst>
          </p:cNvPr>
          <p:cNvSpPr txBox="1"/>
          <p:nvPr/>
        </p:nvSpPr>
        <p:spPr>
          <a:xfrm>
            <a:off x="765489" y="7869173"/>
            <a:ext cx="4016916" cy="1292662"/>
          </a:xfrm>
          <a:prstGeom prst="rect">
            <a:avLst/>
          </a:prstGeom>
          <a:noFill/>
        </p:spPr>
        <p:txBody>
          <a:bodyPr wrap="square" lIns="0" tIns="0" rIns="0" bIns="0">
            <a:spAutoFit/>
          </a:bodyPr>
          <a:lstStyle/>
          <a:p>
            <a:r>
              <a:rPr lang="en-US" sz="1200">
                <a:solidFill>
                  <a:srgbClr val="6568B7"/>
                </a:solidFill>
                <a:latin typeface="+mj-lt"/>
              </a:rPr>
              <a:t>To verify end-to-end encryption is turned on for both parties</a:t>
            </a:r>
            <a:r>
              <a:rPr lang="en-US" sz="1200">
                <a:latin typeface="Segoe UI" panose="020B0502040204020203" pitchFamily="34" charset="0"/>
              </a:rPr>
              <a:t>,</a:t>
            </a:r>
            <a:r>
              <a:rPr lang="en-US" sz="1200">
                <a:latin typeface="+mj-lt"/>
              </a:rPr>
              <a:t> </a:t>
            </a:r>
            <a:r>
              <a:rPr lang="en-US" sz="1200">
                <a:latin typeface="Segoe UI" panose="020B0502040204020203" pitchFamily="34" charset="0"/>
              </a:rPr>
              <a:t>check whether your meeting is being encrypted successfully for both parties and look for the encryption indicator (a symbol of a shield and lock) on your meeting screen. Tap the indicator to see your meeting’s end-to-end encryption code and make sure the code is the same for both parties.</a:t>
            </a:r>
          </a:p>
        </p:txBody>
      </p:sp>
      <p:pic>
        <p:nvPicPr>
          <p:cNvPr id="8" name="Picture 7" descr="Screenshot of the available meeting options, with the &quot;Enable end-to-end encryption&quot; option highlighted with a red border.">
            <a:extLst>
              <a:ext uri="{FF2B5EF4-FFF2-40B4-BE49-F238E27FC236}">
                <a16:creationId xmlns:a16="http://schemas.microsoft.com/office/drawing/2014/main" id="{D5030BF7-F187-A6DC-523D-A116C3F9BE5E}"/>
              </a:ext>
            </a:extLst>
          </p:cNvPr>
          <p:cNvPicPr>
            <a:picLocks noChangeAspect="1"/>
          </p:cNvPicPr>
          <p:nvPr/>
        </p:nvPicPr>
        <p:blipFill>
          <a:blip r:embed="rId2"/>
          <a:stretch>
            <a:fillRect/>
          </a:stretch>
        </p:blipFill>
        <p:spPr>
          <a:xfrm>
            <a:off x="4782405" y="4444120"/>
            <a:ext cx="2821867" cy="3617301"/>
          </a:xfrm>
          <a:prstGeom prst="rect">
            <a:avLst/>
          </a:prstGeom>
          <a:ln>
            <a:noFill/>
          </a:ln>
          <a:effectLst>
            <a:outerShdw blurRad="127000" sx="102000" sy="102000" algn="ctr" rotWithShape="0">
              <a:prstClr val="black">
                <a:alpha val="25000"/>
              </a:prstClr>
            </a:outerShdw>
          </a:effectLst>
        </p:spPr>
      </p:pic>
      <p:sp>
        <p:nvSpPr>
          <p:cNvPr id="4" name="Action Button: Go Home 3">
            <a:hlinkClick r:id="rId3" action="ppaction://hlinksldjump" highlightClick="1"/>
            <a:extLst>
              <a:ext uri="{FF2B5EF4-FFF2-40B4-BE49-F238E27FC236}">
                <a16:creationId xmlns:a16="http://schemas.microsoft.com/office/drawing/2014/main" id="{908F84C9-A7F2-18E1-A761-5EA6691C00F8}"/>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A0C069-7D40-7DD2-F059-C859B1AF173C}"/>
              </a:ext>
            </a:extLst>
          </p:cNvPr>
          <p:cNvSpPr txBox="1"/>
          <p:nvPr/>
        </p:nvSpPr>
        <p:spPr>
          <a:xfrm>
            <a:off x="754380" y="1498311"/>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
        <p:nvSpPr>
          <p:cNvPr id="11" name="TextBox 10">
            <a:extLst>
              <a:ext uri="{FF2B5EF4-FFF2-40B4-BE49-F238E27FC236}">
                <a16:creationId xmlns:a16="http://schemas.microsoft.com/office/drawing/2014/main" id="{A29000B1-F3CD-6FE9-CFE6-8C6ABFA9FFE0}"/>
              </a:ext>
            </a:extLst>
          </p:cNvPr>
          <p:cNvSpPr txBox="1"/>
          <p:nvPr/>
        </p:nvSpPr>
        <p:spPr>
          <a:xfrm>
            <a:off x="754380" y="1820492"/>
            <a:ext cx="6485535" cy="1310615"/>
          </a:xfrm>
          <a:prstGeom prst="rect">
            <a:avLst/>
          </a:prstGeom>
          <a:noFill/>
        </p:spPr>
        <p:txBody>
          <a:bodyPr wrap="square" rtlCol="0">
            <a:spAutoFit/>
          </a:bodyPr>
          <a:lstStyle/>
          <a:p>
            <a:pPr algn="l">
              <a:lnSpc>
                <a:spcPct val="108000"/>
              </a:lnSpc>
              <a:spcBef>
                <a:spcPts val="0"/>
              </a:spcBef>
              <a:spcAft>
                <a:spcPts val="400"/>
              </a:spcAft>
            </a:pPr>
            <a:r>
              <a:rPr lang="en-US" sz="1200" b="0" i="0">
                <a:solidFill>
                  <a:srgbClr val="000000"/>
                </a:solidFill>
                <a:effectLst/>
                <a:latin typeface="Segoe UI" panose="020B0502040204020203" pitchFamily="34" charset="0"/>
              </a:rPr>
              <a:t>For the extremely sensitive meetings that require disabling some of the core meeting features for an advanced encryption option, E2EE can be </a:t>
            </a:r>
            <a:r>
              <a:rPr lang="en-US" sz="1200">
                <a:solidFill>
                  <a:srgbClr val="000000"/>
                </a:solidFill>
                <a:latin typeface="Segoe UI" panose="020B0502040204020203" pitchFamily="34" charset="0"/>
              </a:rPr>
              <a:t>a</a:t>
            </a:r>
            <a:r>
              <a:rPr lang="en-US" sz="1200" b="0" i="0">
                <a:solidFill>
                  <a:srgbClr val="000000"/>
                </a:solidFill>
                <a:effectLst/>
                <a:latin typeface="Segoe UI" panose="020B0502040204020203" pitchFamily="34" charset="0"/>
              </a:rPr>
              <a:t>pply to a meeting,. The additional layer of encryption provides s</a:t>
            </a:r>
            <a:r>
              <a:rPr lang="en-US" sz="1200">
                <a:latin typeface="SegoeUI"/>
              </a:rPr>
              <a:t>ecure of  the audio, video and screen sharing content </a:t>
            </a:r>
            <a:r>
              <a:rPr lang="en-US" sz="1200" b="0" i="0">
                <a:effectLst/>
                <a:latin typeface="Segoe UI" panose="020B0502040204020203" pitchFamily="34" charset="0"/>
              </a:rPr>
              <a:t>in the meeting and e</a:t>
            </a:r>
            <a:r>
              <a:rPr lang="en-US" sz="1200" b="0" i="0">
                <a:effectLst/>
                <a:latin typeface="Segoe UI" panose="020B0502040204020203" pitchFamily="34" charset="0"/>
                <a:cs typeface="Segoe UI" panose="020B0502040204020203" pitchFamily="34" charset="0"/>
              </a:rPr>
              <a:t>nsures only participants in the meeting can hear or see the communication.</a:t>
            </a:r>
            <a:endParaRPr lang="en-US" sz="1200">
              <a:solidFill>
                <a:srgbClr val="000000"/>
              </a:solidFill>
              <a:latin typeface="Segoe UI" panose="020B0502040204020203" pitchFamily="34" charset="0"/>
            </a:endParaRPr>
          </a:p>
          <a:p>
            <a:r>
              <a:rPr lang="en-US" sz="1200" b="0" i="0">
                <a:solidFill>
                  <a:srgbClr val="000000"/>
                </a:solidFill>
                <a:effectLst/>
                <a:latin typeface="Segoe UI" panose="020B0502040204020203" pitchFamily="34" charset="0"/>
              </a:rPr>
              <a:t>As a reminder, data exchanged during Teams calls or meetings is always secured using industry-standard encryption in transit and at rest.</a:t>
            </a:r>
            <a:endParaRPr lang="en-US" sz="1200"/>
          </a:p>
        </p:txBody>
      </p:sp>
    </p:spTree>
    <p:extLst>
      <p:ext uri="{BB962C8B-B14F-4D97-AF65-F5344CB8AC3E}">
        <p14:creationId xmlns:p14="http://schemas.microsoft.com/office/powerpoint/2010/main" val="3420449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056B-BD1D-CBA0-C443-F9B7E8C8502E}"/>
              </a:ext>
            </a:extLst>
          </p:cNvPr>
          <p:cNvSpPr>
            <a:spLocks noGrp="1"/>
          </p:cNvSpPr>
          <p:nvPr>
            <p:ph type="title" idx="4294967295"/>
          </p:nvPr>
        </p:nvSpPr>
        <p:spPr>
          <a:xfrm>
            <a:off x="358141" y="1096430"/>
            <a:ext cx="7035965" cy="221599"/>
          </a:xfrm>
        </p:spPr>
        <p:txBody>
          <a:bodyPr vert="horz" wrap="square" lIns="0" tIns="0" rIns="0" bIns="0" rtlCol="0" anchor="t">
            <a:spAutoFit/>
          </a:bodyPr>
          <a:lstStyle/>
          <a:p>
            <a:r>
              <a:rPr lang="en-US" sz="1600"/>
              <a:t>User Guidance: First Attendee Joins Meeting</a:t>
            </a:r>
          </a:p>
        </p:txBody>
      </p:sp>
      <p:sp>
        <p:nvSpPr>
          <p:cNvPr id="3" name="TextBox 2">
            <a:extLst>
              <a:ext uri="{FF2B5EF4-FFF2-40B4-BE49-F238E27FC236}">
                <a16:creationId xmlns:a16="http://schemas.microsoft.com/office/drawing/2014/main" id="{03F8B8E5-31F6-379C-25E0-B27DBF92E8F2}"/>
              </a:ext>
            </a:extLst>
          </p:cNvPr>
          <p:cNvSpPr txBox="1"/>
          <p:nvPr/>
        </p:nvSpPr>
        <p:spPr>
          <a:xfrm>
            <a:off x="429580" y="612636"/>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End-to-End Encryption</a:t>
            </a:r>
          </a:p>
        </p:txBody>
      </p:sp>
      <p:sp>
        <p:nvSpPr>
          <p:cNvPr id="9" name="Text Placeholder 1">
            <a:extLst>
              <a:ext uri="{FF2B5EF4-FFF2-40B4-BE49-F238E27FC236}">
                <a16:creationId xmlns:a16="http://schemas.microsoft.com/office/drawing/2014/main" id="{746120A9-FF82-066A-9A6E-0D9C4566D3A3}"/>
              </a:ext>
            </a:extLst>
          </p:cNvPr>
          <p:cNvSpPr>
            <a:spLocks noGrp="1"/>
          </p:cNvSpPr>
          <p:nvPr>
            <p:ph type="body" sz="half" idx="2"/>
          </p:nvPr>
        </p:nvSpPr>
        <p:spPr>
          <a:xfrm>
            <a:off x="358141" y="1573747"/>
            <a:ext cx="2275191" cy="2962734"/>
          </a:xfrm>
        </p:spPr>
        <p:txBody>
          <a:bodyPr>
            <a:normAutofit lnSpcReduction="10000"/>
          </a:bodyPr>
          <a:lstStyle/>
          <a:p>
            <a:pPr>
              <a:spcBef>
                <a:spcPts val="0"/>
              </a:spcBef>
              <a:spcAft>
                <a:spcPts val="765"/>
              </a:spcAft>
            </a:pPr>
            <a:r>
              <a:rPr lang="en-US" sz="1200" i="1">
                <a:latin typeface="+mj-lt"/>
              </a:rPr>
              <a:t>Example: Allan is the first attendee to join meeting</a:t>
            </a:r>
          </a:p>
          <a:p>
            <a:pPr marL="145733" indent="-145733">
              <a:spcBef>
                <a:spcPts val="0"/>
              </a:spcBef>
              <a:spcAft>
                <a:spcPts val="765"/>
              </a:spcAft>
              <a:buClr>
                <a:schemeClr val="tx1"/>
              </a:buClr>
              <a:buSzPct val="100000"/>
              <a:buFont typeface="Arial" panose="020B0604020202020204" pitchFamily="34" charset="0"/>
              <a:buChar char="•"/>
            </a:pPr>
            <a:r>
              <a:rPr lang="en-US" sz="1200"/>
              <a:t>The encryption indicator in the upper left will show the current status</a:t>
            </a:r>
          </a:p>
          <a:p>
            <a:pPr marL="145733" indent="-145733">
              <a:spcBef>
                <a:spcPts val="0"/>
              </a:spcBef>
              <a:spcAft>
                <a:spcPts val="765"/>
              </a:spcAft>
              <a:buClr>
                <a:schemeClr val="tx1"/>
              </a:buClr>
              <a:buSzPct val="100000"/>
              <a:buFont typeface="Arial" panose="020B0604020202020204" pitchFamily="34" charset="0"/>
              <a:buChar char="•"/>
            </a:pPr>
            <a:r>
              <a:rPr lang="en-US" sz="1200"/>
              <a:t>Click the indicator to reveal detailed status, including the code currently in use</a:t>
            </a:r>
          </a:p>
          <a:p>
            <a:pPr marL="145733" indent="-145733">
              <a:spcBef>
                <a:spcPts val="0"/>
              </a:spcBef>
              <a:spcAft>
                <a:spcPts val="765"/>
              </a:spcAft>
              <a:buClr>
                <a:schemeClr val="tx1"/>
              </a:buClr>
              <a:buSzPct val="100000"/>
              <a:buFont typeface="Arial" panose="020B0604020202020204" pitchFamily="34" charset="0"/>
              <a:buChar char="•"/>
            </a:pPr>
            <a:r>
              <a:rPr lang="en-US" sz="1200"/>
              <a:t>The code will change when a new participant joins</a:t>
            </a:r>
          </a:p>
          <a:p>
            <a:pPr marL="145733" indent="-145733">
              <a:spcBef>
                <a:spcPts val="0"/>
              </a:spcBef>
              <a:spcAft>
                <a:spcPts val="765"/>
              </a:spcAft>
              <a:buClr>
                <a:schemeClr val="tx1"/>
              </a:buClr>
              <a:buSzPct val="100000"/>
              <a:buFont typeface="Arial" panose="020B0604020202020204" pitchFamily="34" charset="0"/>
              <a:buChar char="•"/>
            </a:pPr>
            <a:r>
              <a:rPr lang="en-US" sz="1200"/>
              <a:t>The code will be the same for all participants</a:t>
            </a:r>
          </a:p>
          <a:p>
            <a:pPr marL="145733" indent="-145733">
              <a:spcBef>
                <a:spcPts val="0"/>
              </a:spcBef>
              <a:spcAft>
                <a:spcPts val="765"/>
              </a:spcAft>
              <a:buClr>
                <a:schemeClr val="tx1"/>
              </a:buClr>
              <a:buSzPct val="100000"/>
              <a:buFont typeface="Arial" panose="020B0604020202020204" pitchFamily="34" charset="0"/>
              <a:buChar char="•"/>
            </a:pPr>
            <a:r>
              <a:rPr lang="en-US" sz="1200"/>
              <a:t>Desktop (Windows and Mac) and mobile (iOS and Android) only.</a:t>
            </a:r>
          </a:p>
        </p:txBody>
      </p:sp>
      <p:pic>
        <p:nvPicPr>
          <p:cNvPr id="5" name="Picture 4" descr="Screenshot of the Teams client. showing the notification that the meeting is end-to-end encrypted.">
            <a:extLst>
              <a:ext uri="{FF2B5EF4-FFF2-40B4-BE49-F238E27FC236}">
                <a16:creationId xmlns:a16="http://schemas.microsoft.com/office/drawing/2014/main" id="{D79032DF-E426-79F1-4284-68C0EC569DFF}"/>
              </a:ext>
            </a:extLst>
          </p:cNvPr>
          <p:cNvPicPr>
            <a:picLocks noChangeAspect="1"/>
          </p:cNvPicPr>
          <p:nvPr/>
        </p:nvPicPr>
        <p:blipFill>
          <a:blip r:embed="rId3"/>
          <a:stretch>
            <a:fillRect/>
          </a:stretch>
        </p:blipFill>
        <p:spPr>
          <a:xfrm>
            <a:off x="2762727" y="1607051"/>
            <a:ext cx="4623971" cy="2890416"/>
          </a:xfrm>
          <a:prstGeom prst="rect">
            <a:avLst/>
          </a:prstGeom>
          <a:ln>
            <a:noFill/>
          </a:ln>
          <a:effectLst>
            <a:outerShdw blurRad="127000" sx="102000" sy="102000" algn="ctr" rotWithShape="0">
              <a:prstClr val="black">
                <a:alpha val="30000"/>
              </a:prstClr>
            </a:outerShdw>
          </a:effectLst>
        </p:spPr>
      </p:pic>
      <p:sp>
        <p:nvSpPr>
          <p:cNvPr id="10" name="Title 1">
            <a:extLst>
              <a:ext uri="{FF2B5EF4-FFF2-40B4-BE49-F238E27FC236}">
                <a16:creationId xmlns:a16="http://schemas.microsoft.com/office/drawing/2014/main" id="{576C1F8D-0FEF-BDA6-DA5E-FD5559E9C849}"/>
              </a:ext>
            </a:extLst>
          </p:cNvPr>
          <p:cNvSpPr txBox="1">
            <a:spLocks/>
          </p:cNvSpPr>
          <p:nvPr/>
        </p:nvSpPr>
        <p:spPr>
          <a:xfrm>
            <a:off x="486728" y="5100640"/>
            <a:ext cx="7035965" cy="221599"/>
          </a:xfrm>
          <a:prstGeom prst="rect">
            <a:avLst/>
          </a:prstGeom>
        </p:spPr>
        <p:txBody>
          <a:bodyPr vert="horz" wrap="square" lIns="0" tIns="0" rIns="0" bIns="0" rtlCol="0" anchor="t">
            <a:spAutoFit/>
          </a:bodyPr>
          <a:lstStyle>
            <a:lvl1pPr algn="l" defTabSz="777240" rtl="0" eaLnBrk="1" latinLnBrk="0" hangingPunct="1">
              <a:lnSpc>
                <a:spcPct val="90000"/>
              </a:lnSpc>
              <a:spcBef>
                <a:spcPct val="0"/>
              </a:spcBef>
              <a:buNone/>
              <a:defRPr sz="3740" kern="1200">
                <a:solidFill>
                  <a:schemeClr val="tx1"/>
                </a:solidFill>
                <a:latin typeface="Segoe UI Semibold" panose="020B0702040204020203" pitchFamily="34" charset="0"/>
                <a:ea typeface="+mj-ea"/>
                <a:cs typeface="Segoe UI Semibold" panose="020B0702040204020203" pitchFamily="34" charset="0"/>
              </a:defRPr>
            </a:lvl1pPr>
          </a:lstStyle>
          <a:p>
            <a:r>
              <a:rPr lang="en-US" sz="1600"/>
              <a:t>User Guidance: Second Attendee Joins Meeting</a:t>
            </a:r>
          </a:p>
        </p:txBody>
      </p:sp>
      <p:sp>
        <p:nvSpPr>
          <p:cNvPr id="11" name="Text Placeholder 1">
            <a:extLst>
              <a:ext uri="{FF2B5EF4-FFF2-40B4-BE49-F238E27FC236}">
                <a16:creationId xmlns:a16="http://schemas.microsoft.com/office/drawing/2014/main" id="{6393A220-DF06-CB12-DB0E-5996057C2B6B}"/>
              </a:ext>
            </a:extLst>
          </p:cNvPr>
          <p:cNvSpPr txBox="1">
            <a:spLocks/>
          </p:cNvSpPr>
          <p:nvPr/>
        </p:nvSpPr>
        <p:spPr>
          <a:xfrm>
            <a:off x="486728" y="5577958"/>
            <a:ext cx="1990673" cy="1432315"/>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20" kern="1200">
                <a:solidFill>
                  <a:schemeClr val="tx1"/>
                </a:solidFill>
                <a:latin typeface="Segoe UI" panose="020B0502040204020203" pitchFamily="34" charset="0"/>
                <a:ea typeface="+mn-ea"/>
                <a:cs typeface="Segoe UI" panose="020B0502040204020203" pitchFamily="34" charset="0"/>
              </a:defRPr>
            </a:lvl1pPr>
            <a:lvl2pPr marL="291465" indent="0" algn="l" defTabSz="777240" rtl="0" eaLnBrk="1" latinLnBrk="0" hangingPunct="1">
              <a:lnSpc>
                <a:spcPct val="90000"/>
              </a:lnSpc>
              <a:spcBef>
                <a:spcPts val="425"/>
              </a:spcBef>
              <a:buFont typeface="Arial" panose="020B0604020202020204" pitchFamily="34" charset="0"/>
              <a:buNone/>
              <a:defRPr sz="893" kern="1200">
                <a:solidFill>
                  <a:schemeClr val="tx1"/>
                </a:solidFill>
                <a:latin typeface="Segoe UI" panose="020B0502040204020203" pitchFamily="34" charset="0"/>
                <a:ea typeface="+mn-ea"/>
                <a:cs typeface="Segoe UI" panose="020B0502040204020203" pitchFamily="34" charset="0"/>
              </a:defRPr>
            </a:lvl2pPr>
            <a:lvl3pPr marL="582930" indent="0" algn="l" defTabSz="777240" rtl="0" eaLnBrk="1" latinLnBrk="0" hangingPunct="1">
              <a:lnSpc>
                <a:spcPct val="90000"/>
              </a:lnSpc>
              <a:spcBef>
                <a:spcPts val="425"/>
              </a:spcBef>
              <a:buFont typeface="Arial" panose="020B0604020202020204" pitchFamily="34" charset="0"/>
              <a:buNone/>
              <a:defRPr sz="765" kern="1200">
                <a:solidFill>
                  <a:schemeClr val="tx1"/>
                </a:solidFill>
                <a:latin typeface="Segoe UI" panose="020B0502040204020203" pitchFamily="34" charset="0"/>
                <a:ea typeface="+mn-ea"/>
                <a:cs typeface="Segoe UI" panose="020B0502040204020203" pitchFamily="34" charset="0"/>
              </a:defRPr>
            </a:lvl3pPr>
            <a:lvl4pPr marL="874395"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Segoe UI" panose="020B0502040204020203" pitchFamily="34" charset="0"/>
                <a:ea typeface="+mn-ea"/>
                <a:cs typeface="Segoe UI" panose="020B0502040204020203" pitchFamily="34" charset="0"/>
              </a:defRPr>
            </a:lvl4pPr>
            <a:lvl5pPr marL="1165860"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Segoe UI" panose="020B0502040204020203" pitchFamily="34" charset="0"/>
                <a:ea typeface="+mn-ea"/>
                <a:cs typeface="Segoe UI" panose="020B0502040204020203" pitchFamily="34" charset="0"/>
              </a:defRPr>
            </a:lvl5pPr>
            <a:lvl6pPr marL="1457325"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mn-lt"/>
                <a:ea typeface="+mn-ea"/>
                <a:cs typeface="+mn-cs"/>
              </a:defRPr>
            </a:lvl6pPr>
            <a:lvl7pPr marL="1748790"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mn-lt"/>
                <a:ea typeface="+mn-ea"/>
                <a:cs typeface="+mn-cs"/>
              </a:defRPr>
            </a:lvl7pPr>
            <a:lvl8pPr marL="2040255"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mn-lt"/>
                <a:ea typeface="+mn-ea"/>
                <a:cs typeface="+mn-cs"/>
              </a:defRPr>
            </a:lvl8pPr>
            <a:lvl9pPr marL="2331720"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mn-lt"/>
                <a:ea typeface="+mn-ea"/>
                <a:cs typeface="+mn-cs"/>
              </a:defRPr>
            </a:lvl9pPr>
          </a:lstStyle>
          <a:p>
            <a:pPr>
              <a:spcBef>
                <a:spcPts val="0"/>
              </a:spcBef>
              <a:spcAft>
                <a:spcPts val="765"/>
              </a:spcAft>
            </a:pPr>
            <a:r>
              <a:rPr lang="en-US" sz="1200" i="1">
                <a:latin typeface="+mj-lt"/>
              </a:rPr>
              <a:t>Example: Adele is the second attendee to join the meeting</a:t>
            </a:r>
          </a:p>
          <a:p>
            <a:pPr marL="145733" indent="-145733">
              <a:spcBef>
                <a:spcPts val="0"/>
              </a:spcBef>
              <a:spcAft>
                <a:spcPts val="765"/>
              </a:spcAft>
              <a:buFont typeface="Arial" panose="020B0604020202020204" pitchFamily="34" charset="0"/>
              <a:buChar char="•"/>
            </a:pPr>
            <a:r>
              <a:rPr lang="en-US" sz="1200"/>
              <a:t>When additional attendees join, the meeting code will change</a:t>
            </a:r>
          </a:p>
          <a:p>
            <a:pPr marL="145733" indent="-145733">
              <a:spcBef>
                <a:spcPts val="0"/>
              </a:spcBef>
              <a:spcAft>
                <a:spcPts val="765"/>
              </a:spcAft>
              <a:buFont typeface="Arial" panose="020B0604020202020204" pitchFamily="34" charset="0"/>
              <a:buChar char="•"/>
            </a:pPr>
            <a:r>
              <a:rPr lang="en-US" sz="1200"/>
              <a:t>Click on the indicator to view the new code.</a:t>
            </a:r>
          </a:p>
        </p:txBody>
      </p:sp>
      <p:pic>
        <p:nvPicPr>
          <p:cNvPr id="12" name="Picture 11" descr="Screenshot of a Teams meeting, showing the security indicator status, including the current key in use.">
            <a:extLst>
              <a:ext uri="{FF2B5EF4-FFF2-40B4-BE49-F238E27FC236}">
                <a16:creationId xmlns:a16="http://schemas.microsoft.com/office/drawing/2014/main" id="{806808C5-C590-E0E8-D545-AC9934EC88A9}"/>
              </a:ext>
            </a:extLst>
          </p:cNvPr>
          <p:cNvPicPr>
            <a:picLocks noChangeAspect="1"/>
          </p:cNvPicPr>
          <p:nvPr/>
        </p:nvPicPr>
        <p:blipFill>
          <a:blip r:embed="rId4"/>
          <a:stretch>
            <a:fillRect/>
          </a:stretch>
        </p:blipFill>
        <p:spPr>
          <a:xfrm>
            <a:off x="2770135" y="5577958"/>
            <a:ext cx="4623971" cy="2890681"/>
          </a:xfrm>
          <a:prstGeom prst="rect">
            <a:avLst/>
          </a:prstGeom>
          <a:effectLst>
            <a:outerShdw blurRad="127000" sx="102000" sy="102000" algn="ctr" rotWithShape="0">
              <a:prstClr val="black">
                <a:alpha val="30000"/>
              </a:prstClr>
            </a:outerShdw>
          </a:effectLst>
        </p:spPr>
      </p:pic>
      <p:sp>
        <p:nvSpPr>
          <p:cNvPr id="13" name="Rectangle 12">
            <a:extLst>
              <a:ext uri="{FF2B5EF4-FFF2-40B4-BE49-F238E27FC236}">
                <a16:creationId xmlns:a16="http://schemas.microsoft.com/office/drawing/2014/main" id="{5FC52EAE-2CE7-3AEA-5E82-22A76D7821C3}"/>
              </a:ext>
              <a:ext uri="{C183D7F6-B498-43B3-948B-1728B52AA6E4}">
                <adec:decorative xmlns:adec="http://schemas.microsoft.com/office/drawing/2017/decorative" val="1"/>
              </a:ext>
            </a:extLst>
          </p:cNvPr>
          <p:cNvSpPr/>
          <p:nvPr/>
        </p:nvSpPr>
        <p:spPr bwMode="auto">
          <a:xfrm>
            <a:off x="2984950" y="6584124"/>
            <a:ext cx="908275" cy="170022"/>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sp>
        <p:nvSpPr>
          <p:cNvPr id="4" name="Action Button: Go Home 3">
            <a:hlinkClick r:id="rId5" action="ppaction://hlinksldjump" highlightClick="1"/>
            <a:extLst>
              <a:ext uri="{FF2B5EF4-FFF2-40B4-BE49-F238E27FC236}">
                <a16:creationId xmlns:a16="http://schemas.microsoft.com/office/drawing/2014/main" id="{52C26A30-8C96-6F76-40E1-896DE182F4F7}"/>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BE5BA5F-EE83-B360-38BB-A9685AA6E504}"/>
              </a:ext>
            </a:extLst>
          </p:cNvPr>
          <p:cNvSpPr txBox="1">
            <a:spLocks/>
          </p:cNvSpPr>
          <p:nvPr/>
        </p:nvSpPr>
        <p:spPr>
          <a:xfrm>
            <a:off x="307267" y="224057"/>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PROTECTED MEETINGS</a:t>
            </a:r>
          </a:p>
        </p:txBody>
      </p:sp>
    </p:spTree>
    <p:extLst>
      <p:ext uri="{BB962C8B-B14F-4D97-AF65-F5344CB8AC3E}">
        <p14:creationId xmlns:p14="http://schemas.microsoft.com/office/powerpoint/2010/main" val="115801697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71858E-EA36-70A7-2642-C473CA7350D2}"/>
              </a:ext>
            </a:extLst>
          </p:cNvPr>
          <p:cNvSpPr txBox="1">
            <a:spLocks/>
          </p:cNvSpPr>
          <p:nvPr/>
        </p:nvSpPr>
        <p:spPr>
          <a:xfrm>
            <a:off x="315278" y="1302784"/>
            <a:ext cx="7035965" cy="221599"/>
          </a:xfrm>
          <a:prstGeom prst="rect">
            <a:avLst/>
          </a:prstGeom>
        </p:spPr>
        <p:txBody>
          <a:bodyPr vert="horz" wrap="square" lIns="0" tIns="0" rIns="0" bIns="0" rtlCol="0" anchor="t">
            <a:spAutoFit/>
          </a:bodyPr>
          <a:lstStyle>
            <a:lvl1pPr algn="l" defTabSz="777240" rtl="0" eaLnBrk="1" latinLnBrk="0" hangingPunct="1">
              <a:lnSpc>
                <a:spcPct val="90000"/>
              </a:lnSpc>
              <a:spcBef>
                <a:spcPct val="0"/>
              </a:spcBef>
              <a:buNone/>
              <a:defRPr sz="3740" kern="1200">
                <a:solidFill>
                  <a:schemeClr val="tx1"/>
                </a:solidFill>
                <a:latin typeface="Segoe UI Semibold" panose="020B0702040204020203" pitchFamily="34" charset="0"/>
                <a:ea typeface="+mj-ea"/>
                <a:cs typeface="Segoe UI Semibold" panose="020B0702040204020203" pitchFamily="34" charset="0"/>
              </a:defRPr>
            </a:lvl1pPr>
          </a:lstStyle>
          <a:p>
            <a:r>
              <a:rPr lang="en-US" sz="1600"/>
              <a:t>User Guidance: Verification</a:t>
            </a:r>
          </a:p>
        </p:txBody>
      </p:sp>
      <p:sp>
        <p:nvSpPr>
          <p:cNvPr id="7" name="Text Placeholder 1">
            <a:extLst>
              <a:ext uri="{FF2B5EF4-FFF2-40B4-BE49-F238E27FC236}">
                <a16:creationId xmlns:a16="http://schemas.microsoft.com/office/drawing/2014/main" id="{6E02DD00-EC3F-CDC0-63FA-07FF31DB68D4}"/>
              </a:ext>
            </a:extLst>
          </p:cNvPr>
          <p:cNvSpPr txBox="1">
            <a:spLocks/>
          </p:cNvSpPr>
          <p:nvPr/>
        </p:nvSpPr>
        <p:spPr>
          <a:xfrm>
            <a:off x="315278" y="1780101"/>
            <a:ext cx="2182494" cy="1608902"/>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20" kern="1200">
                <a:solidFill>
                  <a:schemeClr val="tx1"/>
                </a:solidFill>
                <a:latin typeface="Segoe UI" panose="020B0502040204020203" pitchFamily="34" charset="0"/>
                <a:ea typeface="+mn-ea"/>
                <a:cs typeface="Segoe UI" panose="020B0502040204020203" pitchFamily="34" charset="0"/>
              </a:defRPr>
            </a:lvl1pPr>
            <a:lvl2pPr marL="291465" indent="0" algn="l" defTabSz="777240" rtl="0" eaLnBrk="1" latinLnBrk="0" hangingPunct="1">
              <a:lnSpc>
                <a:spcPct val="90000"/>
              </a:lnSpc>
              <a:spcBef>
                <a:spcPts val="425"/>
              </a:spcBef>
              <a:buFont typeface="Arial" panose="020B0604020202020204" pitchFamily="34" charset="0"/>
              <a:buNone/>
              <a:defRPr sz="893" kern="1200">
                <a:solidFill>
                  <a:schemeClr val="tx1"/>
                </a:solidFill>
                <a:latin typeface="Segoe UI" panose="020B0502040204020203" pitchFamily="34" charset="0"/>
                <a:ea typeface="+mn-ea"/>
                <a:cs typeface="Segoe UI" panose="020B0502040204020203" pitchFamily="34" charset="0"/>
              </a:defRPr>
            </a:lvl2pPr>
            <a:lvl3pPr marL="582930" indent="0" algn="l" defTabSz="777240" rtl="0" eaLnBrk="1" latinLnBrk="0" hangingPunct="1">
              <a:lnSpc>
                <a:spcPct val="90000"/>
              </a:lnSpc>
              <a:spcBef>
                <a:spcPts val="425"/>
              </a:spcBef>
              <a:buFont typeface="Arial" panose="020B0604020202020204" pitchFamily="34" charset="0"/>
              <a:buNone/>
              <a:defRPr sz="765" kern="1200">
                <a:solidFill>
                  <a:schemeClr val="tx1"/>
                </a:solidFill>
                <a:latin typeface="Segoe UI" panose="020B0502040204020203" pitchFamily="34" charset="0"/>
                <a:ea typeface="+mn-ea"/>
                <a:cs typeface="Segoe UI" panose="020B0502040204020203" pitchFamily="34" charset="0"/>
              </a:defRPr>
            </a:lvl3pPr>
            <a:lvl4pPr marL="874395"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Segoe UI" panose="020B0502040204020203" pitchFamily="34" charset="0"/>
                <a:ea typeface="+mn-ea"/>
                <a:cs typeface="Segoe UI" panose="020B0502040204020203" pitchFamily="34" charset="0"/>
              </a:defRPr>
            </a:lvl4pPr>
            <a:lvl5pPr marL="1165860"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Segoe UI" panose="020B0502040204020203" pitchFamily="34" charset="0"/>
                <a:ea typeface="+mn-ea"/>
                <a:cs typeface="Segoe UI" panose="020B0502040204020203" pitchFamily="34" charset="0"/>
              </a:defRPr>
            </a:lvl5pPr>
            <a:lvl6pPr marL="1457325"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mn-lt"/>
                <a:ea typeface="+mn-ea"/>
                <a:cs typeface="+mn-cs"/>
              </a:defRPr>
            </a:lvl6pPr>
            <a:lvl7pPr marL="1748790"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mn-lt"/>
                <a:ea typeface="+mn-ea"/>
                <a:cs typeface="+mn-cs"/>
              </a:defRPr>
            </a:lvl7pPr>
            <a:lvl8pPr marL="2040255"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mn-lt"/>
                <a:ea typeface="+mn-ea"/>
                <a:cs typeface="+mn-cs"/>
              </a:defRPr>
            </a:lvl8pPr>
            <a:lvl9pPr marL="2331720" indent="0" algn="l" defTabSz="777240" rtl="0" eaLnBrk="1" latinLnBrk="0" hangingPunct="1">
              <a:lnSpc>
                <a:spcPct val="90000"/>
              </a:lnSpc>
              <a:spcBef>
                <a:spcPts val="425"/>
              </a:spcBef>
              <a:buFont typeface="Arial" panose="020B0604020202020204" pitchFamily="34" charset="0"/>
              <a:buNone/>
              <a:defRPr sz="638" kern="1200">
                <a:solidFill>
                  <a:schemeClr val="tx1"/>
                </a:solidFill>
                <a:latin typeface="+mn-lt"/>
                <a:ea typeface="+mn-ea"/>
                <a:cs typeface="+mn-cs"/>
              </a:defRPr>
            </a:lvl9pPr>
          </a:lstStyle>
          <a:p>
            <a:pPr marL="145733" indent="-145733">
              <a:spcBef>
                <a:spcPts val="0"/>
              </a:spcBef>
              <a:spcAft>
                <a:spcPts val="765"/>
              </a:spcAft>
              <a:buFont typeface="Arial" panose="020B0604020202020204" pitchFamily="34" charset="0"/>
              <a:buChar char="•"/>
            </a:pPr>
            <a:r>
              <a:rPr lang="en-US" sz="1200"/>
              <a:t>When additional attendees join, the meeting code will change</a:t>
            </a:r>
          </a:p>
          <a:p>
            <a:pPr marL="145733" indent="-145733">
              <a:spcBef>
                <a:spcPts val="0"/>
              </a:spcBef>
              <a:spcAft>
                <a:spcPts val="765"/>
              </a:spcAft>
              <a:buFont typeface="Arial" panose="020B0604020202020204" pitchFamily="34" charset="0"/>
              <a:buChar char="•"/>
            </a:pPr>
            <a:r>
              <a:rPr lang="en-US" sz="1200"/>
              <a:t>Click on the indicator to view the new code</a:t>
            </a:r>
          </a:p>
          <a:p>
            <a:pPr marL="145733" indent="-145733">
              <a:spcBef>
                <a:spcPts val="0"/>
              </a:spcBef>
              <a:spcAft>
                <a:spcPts val="765"/>
              </a:spcAft>
              <a:buFont typeface="Arial" panose="020B0604020202020204" pitchFamily="34" charset="0"/>
              <a:buChar char="•"/>
            </a:pPr>
            <a:r>
              <a:rPr lang="en-US" sz="1200"/>
              <a:t>Notice this code (that Allan is viewing) is the same code that Adele saw when she joined (previous slide).</a:t>
            </a:r>
          </a:p>
        </p:txBody>
      </p:sp>
      <p:pic>
        <p:nvPicPr>
          <p:cNvPr id="8" name="Picture 7" descr="Screenshot of a Teams meeting, showing the security indicator status, including the current key in use.">
            <a:extLst>
              <a:ext uri="{FF2B5EF4-FFF2-40B4-BE49-F238E27FC236}">
                <a16:creationId xmlns:a16="http://schemas.microsoft.com/office/drawing/2014/main" id="{B66A6906-93AC-E957-425E-54EB1BECC555}"/>
              </a:ext>
            </a:extLst>
          </p:cNvPr>
          <p:cNvPicPr>
            <a:picLocks noChangeAspect="1"/>
          </p:cNvPicPr>
          <p:nvPr/>
        </p:nvPicPr>
        <p:blipFill>
          <a:blip r:embed="rId3"/>
          <a:stretch>
            <a:fillRect/>
          </a:stretch>
        </p:blipFill>
        <p:spPr>
          <a:xfrm>
            <a:off x="2719864" y="1813406"/>
            <a:ext cx="4623971" cy="2890681"/>
          </a:xfrm>
          <a:prstGeom prst="rect">
            <a:avLst/>
          </a:prstGeom>
          <a:effectLst>
            <a:outerShdw blurRad="127000" sx="102000" sy="102000" algn="ctr" rotWithShape="0">
              <a:prstClr val="black">
                <a:alpha val="30000"/>
              </a:prstClr>
            </a:outerShdw>
          </a:effectLst>
        </p:spPr>
      </p:pic>
      <p:sp>
        <p:nvSpPr>
          <p:cNvPr id="10" name="Rectangle 9">
            <a:extLst>
              <a:ext uri="{FF2B5EF4-FFF2-40B4-BE49-F238E27FC236}">
                <a16:creationId xmlns:a16="http://schemas.microsoft.com/office/drawing/2014/main" id="{748DE156-84A7-B47C-561F-D12697DE44D2}"/>
              </a:ext>
              <a:ext uri="{C183D7F6-B498-43B3-948B-1728B52AA6E4}">
                <adec:decorative xmlns:adec="http://schemas.microsoft.com/office/drawing/2017/decorative" val="1"/>
              </a:ext>
            </a:extLst>
          </p:cNvPr>
          <p:cNvSpPr/>
          <p:nvPr/>
        </p:nvSpPr>
        <p:spPr bwMode="auto">
          <a:xfrm>
            <a:off x="2813500" y="2786268"/>
            <a:ext cx="908275" cy="170022"/>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sp>
        <p:nvSpPr>
          <p:cNvPr id="3" name="Action Button: Go Home 2">
            <a:hlinkClick r:id="rId4" action="ppaction://hlinksldjump" highlightClick="1"/>
            <a:extLst>
              <a:ext uri="{FF2B5EF4-FFF2-40B4-BE49-F238E27FC236}">
                <a16:creationId xmlns:a16="http://schemas.microsoft.com/office/drawing/2014/main" id="{63370A59-ED5F-F864-0A3A-C08BC3C031AA}"/>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15E13A-1332-F283-8F8A-8C6A3A6A67B9}"/>
              </a:ext>
            </a:extLst>
          </p:cNvPr>
          <p:cNvSpPr txBox="1"/>
          <p:nvPr/>
        </p:nvSpPr>
        <p:spPr>
          <a:xfrm>
            <a:off x="358141" y="612636"/>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End-to-End Encryption</a:t>
            </a:r>
          </a:p>
        </p:txBody>
      </p:sp>
      <p:sp>
        <p:nvSpPr>
          <p:cNvPr id="18" name="Title 1">
            <a:extLst>
              <a:ext uri="{FF2B5EF4-FFF2-40B4-BE49-F238E27FC236}">
                <a16:creationId xmlns:a16="http://schemas.microsoft.com/office/drawing/2014/main" id="{5645E64F-ED88-835A-1412-1A81431B1048}"/>
              </a:ext>
            </a:extLst>
          </p:cNvPr>
          <p:cNvSpPr txBox="1">
            <a:spLocks/>
          </p:cNvSpPr>
          <p:nvPr/>
        </p:nvSpPr>
        <p:spPr>
          <a:xfrm>
            <a:off x="278691" y="224057"/>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PROTECTED MEETINGS</a:t>
            </a:r>
          </a:p>
        </p:txBody>
      </p:sp>
    </p:spTree>
    <p:extLst>
      <p:ext uri="{BB962C8B-B14F-4D97-AF65-F5344CB8AC3E}">
        <p14:creationId xmlns:p14="http://schemas.microsoft.com/office/powerpoint/2010/main" val="80622893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47CFAE-E291-5E07-D2F9-EECB5DD2C350}"/>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PROTECTED MEETINGS</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4488933"/>
          </a:xfrm>
        </p:spPr>
        <p:txBody>
          <a:bodyPr>
            <a:no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End-to-end encryption (E2EE)</a:t>
            </a:r>
            <a:endParaRPr lang="en-US" sz="1400">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a:lnSpc>
                <a:spcPct val="108000"/>
              </a:lnSpc>
              <a:spcBef>
                <a:spcPts val="0"/>
              </a:spcBef>
              <a:spcAft>
                <a:spcPts val="400"/>
              </a:spcAft>
            </a:pPr>
            <a:r>
              <a:rPr lang="en-US" sz="1200"/>
              <a:t>For meetings that require heightened confidentiality, end-to-end encryption (E2EE) is an extra layer of security that:</a:t>
            </a:r>
          </a:p>
          <a:p>
            <a:pPr marL="171450" indent="-171450" algn="l">
              <a:lnSpc>
                <a:spcPct val="108000"/>
              </a:lnSpc>
              <a:spcBef>
                <a:spcPts val="0"/>
              </a:spcBef>
              <a:spcAft>
                <a:spcPts val="400"/>
              </a:spcAft>
              <a:buFont typeface="Arial" panose="020B0604020202020204" pitchFamily="34" charset="0"/>
              <a:buChar char="•"/>
            </a:pPr>
            <a:r>
              <a:rPr lang="en-US" sz="1200">
                <a:latin typeface="SegoeUI"/>
              </a:rPr>
              <a:t>Encrypts data at its origin and decrypts it at its destination.</a:t>
            </a:r>
          </a:p>
          <a:p>
            <a:pPr marL="171450" indent="-171450" algn="l">
              <a:lnSpc>
                <a:spcPct val="108000"/>
              </a:lnSpc>
              <a:spcBef>
                <a:spcPts val="0"/>
              </a:spcBef>
              <a:spcAft>
                <a:spcPts val="400"/>
              </a:spcAft>
              <a:buFont typeface="Arial" panose="020B0604020202020204" pitchFamily="34" charset="0"/>
              <a:buChar char="•"/>
            </a:pPr>
            <a:r>
              <a:rPr lang="en-US" sz="1200">
                <a:latin typeface="SegoeUI"/>
              </a:rPr>
              <a:t>Secures the audio, video and screen sharing content </a:t>
            </a:r>
            <a:r>
              <a:rPr lang="en-US" sz="1200" b="0" i="0">
                <a:effectLst/>
                <a:latin typeface="Segoe UI" panose="020B0502040204020203" pitchFamily="34" charset="0"/>
              </a:rPr>
              <a:t>in the meeting.</a:t>
            </a:r>
            <a:r>
              <a:rPr lang="en-US" sz="1200" baseline="30000">
                <a:latin typeface="Segoe UI" panose="020B0502040204020203" pitchFamily="34" charset="0"/>
              </a:rPr>
              <a:t>1</a:t>
            </a:r>
          </a:p>
          <a:p>
            <a:pPr marL="171450" indent="-171450" algn="l">
              <a:lnSpc>
                <a:spcPct val="108000"/>
              </a:lnSpc>
              <a:spcBef>
                <a:spcPts val="0"/>
              </a:spcBef>
              <a:spcAft>
                <a:spcPts val="600"/>
              </a:spcAft>
              <a:buFont typeface="Arial" panose="020B0604020202020204" pitchFamily="34" charset="0"/>
              <a:buChar char="•"/>
            </a:pPr>
            <a:r>
              <a:rPr lang="en-US" sz="1200" b="0" i="0">
                <a:effectLst/>
                <a:latin typeface="Segoe UI" panose="020B0502040204020203" pitchFamily="34" charset="0"/>
                <a:cs typeface="Segoe UI" panose="020B0502040204020203" pitchFamily="34" charset="0"/>
              </a:rPr>
              <a:t>Ensures only participants in the meeting can hear or see the communication.</a:t>
            </a:r>
            <a:endParaRPr lang="en-US" sz="1200"/>
          </a:p>
          <a:p>
            <a:pPr algn="l">
              <a:lnSpc>
                <a:spcPct val="108000"/>
              </a:lnSpc>
              <a:spcBef>
                <a:spcPts val="0"/>
              </a:spcBef>
              <a:spcAft>
                <a:spcPts val="1800"/>
              </a:spcAft>
            </a:pPr>
            <a:r>
              <a:rPr lang="en-US" sz="1200" b="0" i="1">
                <a:effectLst/>
                <a:latin typeface="Segoe UI Semibold" panose="020B0702040204020203" pitchFamily="34" charset="0"/>
                <a:cs typeface="Segoe UI Semibold" panose="020B0702040204020203" pitchFamily="34" charset="0"/>
              </a:rPr>
              <a:t>Note: </a:t>
            </a:r>
            <a:r>
              <a:rPr lang="en-US" sz="1200" b="0" i="0">
                <a:effectLst/>
                <a:latin typeface="Segoe UI" panose="020B0502040204020203" pitchFamily="34" charset="0"/>
                <a:cs typeface="Segoe UI" panose="020B0502040204020203" pitchFamily="34" charset="0"/>
              </a:rPr>
              <a:t>No other party, including Microsoft, has access to the decrypted conversations.</a:t>
            </a:r>
            <a:endParaRPr lang="en-US" sz="1200"/>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a:lnSpc>
                <a:spcPct val="108000"/>
              </a:lnSpc>
              <a:spcBef>
                <a:spcPts val="0"/>
              </a:spcBef>
              <a:spcAft>
                <a:spcPts val="1800"/>
              </a:spcAft>
            </a:pPr>
            <a:r>
              <a:rPr lang="en-US" sz="1200">
                <a:latin typeface="Segoe UI" panose="020B0502040204020203" pitchFamily="34" charset="0"/>
                <a:cs typeface="Segoe UI" panose="020B0502040204020203" pitchFamily="34" charset="0"/>
              </a:rPr>
              <a:t>E2EE is visible to all meeting participants if  you as the organizer has a Teams Premium license. </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Dependencies and Limitations</a:t>
            </a:r>
            <a:endParaRPr lang="en-US" sz="1200">
              <a:latin typeface="Segoe UI" panose="020B0502040204020203" pitchFamily="34" charset="0"/>
              <a:cs typeface="Segoe UI" panose="020B0502040204020203" pitchFamily="34" charset="0"/>
            </a:endParaRPr>
          </a:p>
          <a:p>
            <a:pPr algn="l">
              <a:lnSpc>
                <a:spcPct val="108000"/>
              </a:lnSpc>
              <a:spcBef>
                <a:spcPts val="0"/>
              </a:spcBef>
              <a:spcAft>
                <a:spcPts val="400"/>
              </a:spcAft>
            </a:pPr>
            <a:r>
              <a:rPr lang="en-US" sz="1200" b="0" i="0">
                <a:effectLst/>
                <a:latin typeface="SegoeUI"/>
              </a:rPr>
              <a:t>When the E2EE option is enabled for meetings, it introduces feature and functionality tradeoffs. For this reason, </a:t>
            </a:r>
            <a:r>
              <a:rPr lang="en-US" sz="1200">
                <a:latin typeface="SegoeUI"/>
              </a:rPr>
              <a:t>the E2EE option should be used for very specific and targeted use cases defined by the customer's IT, Security and/or Compliance teams. E2EE </a:t>
            </a:r>
            <a:r>
              <a:rPr lang="en-US" sz="1200" b="0" i="0">
                <a:effectLst/>
                <a:latin typeface="SegoeUI"/>
              </a:rPr>
              <a:t>can impact both the user experience and IT’s ability to govern the meeting. </a:t>
            </a:r>
          </a:p>
          <a:p>
            <a:pPr marL="171450" indent="-171450" algn="l">
              <a:lnSpc>
                <a:spcPct val="108000"/>
              </a:lnSpc>
              <a:spcBef>
                <a:spcPts val="0"/>
              </a:spcBef>
              <a:spcAft>
                <a:spcPts val="400"/>
              </a:spcAft>
              <a:buFont typeface="Arial" panose="020B0604020202020204" pitchFamily="34" charset="0"/>
              <a:buChar char="•"/>
            </a:pPr>
            <a:r>
              <a:rPr lang="en-US" sz="1200"/>
              <a:t>Supports 50 participants maximum</a:t>
            </a:r>
            <a:endParaRPr lang="en-US" sz="1200" b="0" i="0">
              <a:effectLst/>
              <a:latin typeface="SegoeUI"/>
            </a:endParaRPr>
          </a:p>
          <a:p>
            <a:pPr marL="171450" indent="-171450" algn="l">
              <a:lnSpc>
                <a:spcPct val="108000"/>
              </a:lnSpc>
              <a:spcBef>
                <a:spcPts val="0"/>
              </a:spcBef>
              <a:spcAft>
                <a:spcPts val="400"/>
              </a:spcAft>
              <a:buFont typeface="Arial" panose="020B0604020202020204" pitchFamily="34" charset="0"/>
              <a:buChar char="•"/>
            </a:pPr>
            <a:r>
              <a:rPr lang="en-US" sz="1200" b="0" i="0">
                <a:effectLst/>
                <a:latin typeface="SegoeUI"/>
              </a:rPr>
              <a:t>E2EE communications become non-discoverable in compliance tooling. P</a:t>
            </a:r>
            <a:r>
              <a:rPr lang="en-US" sz="1200"/>
              <a:t>articipants that are configured with a compliance recording policy will be unable to join</a:t>
            </a:r>
            <a:r>
              <a:rPr lang="en-US" sz="1200" b="0" i="0">
                <a:effectLst/>
                <a:latin typeface="SegoeUI"/>
              </a:rPr>
              <a:t>.</a:t>
            </a:r>
            <a:r>
              <a:rPr lang="en-US" sz="1200" b="0" i="0" baseline="30000">
                <a:effectLst/>
                <a:latin typeface="SegoeUI"/>
              </a:rPr>
              <a:t>2</a:t>
            </a:r>
            <a:r>
              <a:rPr lang="en-US" sz="1200" b="0" i="0">
                <a:effectLst/>
                <a:latin typeface="Segoe UI" panose="020B0502040204020203" pitchFamily="34" charset="0"/>
              </a:rPr>
              <a:t> </a:t>
            </a:r>
          </a:p>
          <a:p>
            <a:pPr marL="171450" indent="-171450" algn="l">
              <a:lnSpc>
                <a:spcPct val="108000"/>
              </a:lnSpc>
              <a:spcBef>
                <a:spcPts val="0"/>
              </a:spcBef>
              <a:spcAft>
                <a:spcPts val="400"/>
              </a:spcAft>
              <a:buFont typeface="Arial" panose="020B0604020202020204" pitchFamily="34" charset="0"/>
              <a:buChar char="•"/>
            </a:pPr>
            <a:r>
              <a:rPr lang="en-US" sz="1200" b="0" i="0">
                <a:effectLst/>
                <a:latin typeface="Segoe UI" panose="020B0502040204020203" pitchFamily="34" charset="0"/>
              </a:rPr>
              <a:t>An end-to-end encrypted meeting might take slightly longer to join.</a:t>
            </a:r>
          </a:p>
          <a:p>
            <a:pPr marL="171450" indent="-171450" algn="l">
              <a:lnSpc>
                <a:spcPct val="108000"/>
              </a:lnSpc>
              <a:spcBef>
                <a:spcPts val="0"/>
              </a:spcBef>
              <a:spcAft>
                <a:spcPts val="400"/>
              </a:spcAft>
              <a:buFont typeface="Arial" panose="020B0604020202020204" pitchFamily="34" charset="0"/>
              <a:buChar char="•"/>
            </a:pPr>
            <a:r>
              <a:rPr lang="en-US" sz="1200">
                <a:latin typeface="SegoeUI"/>
              </a:rPr>
              <a:t>The </a:t>
            </a:r>
            <a:r>
              <a:rPr lang="en-US" sz="1200" b="0" i="0">
                <a:effectLst/>
                <a:latin typeface="SegoeUI"/>
              </a:rPr>
              <a:t>below features become unavailable in Teams meetings when E2EE is enabled:</a:t>
            </a:r>
          </a:p>
          <a:p>
            <a:pPr marL="365760" indent="-182880" algn="l">
              <a:lnSpc>
                <a:spcPct val="108000"/>
              </a:lnSpc>
              <a:spcBef>
                <a:spcPts val="0"/>
              </a:spcBef>
              <a:spcAft>
                <a:spcPts val="400"/>
              </a:spcAft>
              <a:buFont typeface="Courier New" panose="02070309020205020404" pitchFamily="49" charset="0"/>
              <a:buChar char="o"/>
            </a:pPr>
            <a:r>
              <a:rPr lang="en-US" sz="1200" b="0" i="0">
                <a:effectLst/>
                <a:latin typeface="SegoeUI"/>
              </a:rPr>
              <a:t>Recording</a:t>
            </a:r>
          </a:p>
          <a:p>
            <a:pPr marL="365760" indent="-182880" algn="l">
              <a:lnSpc>
                <a:spcPct val="108000"/>
              </a:lnSpc>
              <a:spcBef>
                <a:spcPts val="0"/>
              </a:spcBef>
              <a:spcAft>
                <a:spcPts val="400"/>
              </a:spcAft>
              <a:buFont typeface="Courier New" panose="02070309020205020404" pitchFamily="49" charset="0"/>
              <a:buChar char="o"/>
            </a:pPr>
            <a:r>
              <a:rPr lang="en-US" sz="1200" b="0" i="0">
                <a:effectLst/>
                <a:latin typeface="SegoeUI"/>
              </a:rPr>
              <a:t>Live captions, CART captions and transcription</a:t>
            </a:r>
          </a:p>
          <a:p>
            <a:pPr marL="365760" indent="-182880" algn="l">
              <a:lnSpc>
                <a:spcPct val="108000"/>
              </a:lnSpc>
              <a:spcBef>
                <a:spcPts val="0"/>
              </a:spcBef>
              <a:spcAft>
                <a:spcPts val="400"/>
              </a:spcAft>
              <a:buFont typeface="Courier New" panose="02070309020205020404" pitchFamily="49" charset="0"/>
              <a:buChar char="o"/>
            </a:pPr>
            <a:r>
              <a:rPr lang="en-US" sz="1200">
                <a:latin typeface="SegoeUI"/>
              </a:rPr>
              <a:t>Language interpretation</a:t>
            </a:r>
            <a:endParaRPr lang="en-US" sz="1200" b="0" i="0">
              <a:effectLst/>
              <a:latin typeface="SegoeUI"/>
            </a:endParaRPr>
          </a:p>
          <a:p>
            <a:pPr marL="365760" indent="-182880" algn="l">
              <a:lnSpc>
                <a:spcPct val="108000"/>
              </a:lnSpc>
              <a:spcBef>
                <a:spcPts val="0"/>
              </a:spcBef>
              <a:spcAft>
                <a:spcPts val="400"/>
              </a:spcAft>
              <a:buFont typeface="Courier New" panose="02070309020205020404" pitchFamily="49" charset="0"/>
              <a:buChar char="o"/>
            </a:pPr>
            <a:r>
              <a:rPr lang="en-US" sz="1200" b="0" i="0">
                <a:effectLst/>
                <a:latin typeface="SegoeUI"/>
              </a:rPr>
              <a:t>Companion mode</a:t>
            </a:r>
            <a:endParaRPr lang="en-US" sz="1200">
              <a:latin typeface="SegoeUI"/>
            </a:endParaRPr>
          </a:p>
          <a:p>
            <a:pPr marL="365760" indent="-182880" algn="l">
              <a:lnSpc>
                <a:spcPct val="108000"/>
              </a:lnSpc>
              <a:spcBef>
                <a:spcPts val="0"/>
              </a:spcBef>
              <a:spcAft>
                <a:spcPts val="400"/>
              </a:spcAft>
              <a:buFont typeface="Courier New" panose="02070309020205020404" pitchFamily="49" charset="0"/>
              <a:buChar char="o"/>
            </a:pPr>
            <a:r>
              <a:rPr lang="en-US" sz="1200" b="0" i="0">
                <a:effectLst/>
                <a:latin typeface="SegoeUI"/>
              </a:rPr>
              <a:t>Together mode and Large Gallery views</a:t>
            </a:r>
          </a:p>
          <a:p>
            <a:pPr marL="365760" indent="-182880" algn="l">
              <a:lnSpc>
                <a:spcPct val="108000"/>
              </a:lnSpc>
              <a:spcBef>
                <a:spcPts val="0"/>
              </a:spcBef>
              <a:spcAft>
                <a:spcPts val="400"/>
              </a:spcAft>
              <a:buFont typeface="Courier New" panose="02070309020205020404" pitchFamily="49" charset="0"/>
              <a:buChar char="o"/>
            </a:pPr>
            <a:r>
              <a:rPr lang="en-US" sz="1200">
                <a:latin typeface="SegoeUI"/>
              </a:rPr>
              <a:t>PSTN Scenarios</a:t>
            </a:r>
            <a:endParaRPr lang="en-US" sz="1200" b="0" i="0">
              <a:effectLst/>
              <a:latin typeface="SegoeUI"/>
            </a:endParaRPr>
          </a:p>
          <a:p>
            <a:pPr marL="365760" indent="-182880" algn="l">
              <a:lnSpc>
                <a:spcPct val="108000"/>
              </a:lnSpc>
              <a:spcBef>
                <a:spcPts val="0"/>
              </a:spcBef>
              <a:spcAft>
                <a:spcPts val="400"/>
              </a:spcAft>
              <a:buFont typeface="Courier New" panose="02070309020205020404" pitchFamily="49" charset="0"/>
              <a:buChar char="o"/>
            </a:pPr>
            <a:r>
              <a:rPr lang="en-US" sz="1200">
                <a:latin typeface="SegoeUI"/>
              </a:rPr>
              <a:t>Breakout rooms</a:t>
            </a:r>
          </a:p>
          <a:p>
            <a:pPr marL="365760" indent="-182880" algn="l">
              <a:lnSpc>
                <a:spcPct val="108000"/>
              </a:lnSpc>
              <a:spcBef>
                <a:spcPts val="0"/>
              </a:spcBef>
              <a:spcAft>
                <a:spcPts val="400"/>
              </a:spcAft>
              <a:buFont typeface="Courier New" panose="02070309020205020404" pitchFamily="49" charset="0"/>
              <a:buChar char="o"/>
            </a:pPr>
            <a:r>
              <a:rPr lang="en-US" sz="1200">
                <a:latin typeface="SegoeUI"/>
                <a:cs typeface="Segoe UI Semibold" panose="020B0702040204020203" pitchFamily="34" charset="0"/>
              </a:rPr>
              <a:t>PowerPoint Live</a:t>
            </a:r>
          </a:p>
          <a:p>
            <a:pPr marL="365760" indent="-182880" algn="l">
              <a:lnSpc>
                <a:spcPct val="108000"/>
              </a:lnSpc>
              <a:spcBef>
                <a:spcPts val="0"/>
              </a:spcBef>
              <a:spcAft>
                <a:spcPts val="400"/>
              </a:spcAft>
              <a:buFont typeface="Courier New" panose="02070309020205020404" pitchFamily="49" charset="0"/>
              <a:buChar char="o"/>
            </a:pPr>
            <a:r>
              <a:rPr lang="en-US" sz="1200">
                <a:latin typeface="SegoeUI"/>
                <a:cs typeface="Segoe UI Semibold" panose="020B0702040204020203" pitchFamily="34" charset="0"/>
              </a:rPr>
              <a:t>Excel Live</a:t>
            </a:r>
            <a:endParaRPr lang="en-US" sz="1200">
              <a:highlight>
                <a:srgbClr val="FFFF00"/>
              </a:highlight>
              <a:latin typeface="Segoe UI" panose="020B0502040204020203" pitchFamily="34" charset="0"/>
              <a:cs typeface="Segoe UI" panose="020B0502040204020203" pitchFamily="34" charset="0"/>
            </a:endParaRPr>
          </a:p>
          <a:p>
            <a:pPr algn="l"/>
            <a:endParaRPr lang="en-US" sz="1400" b="0" i="0">
              <a:solidFill>
                <a:srgbClr val="333333"/>
              </a:solidFill>
              <a:effectLst/>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98D948CD-7E9E-F2BE-BFF2-DFD6E6E8F778}"/>
              </a:ext>
            </a:extLst>
          </p:cNvPr>
          <p:cNvSpPr txBox="1"/>
          <p:nvPr/>
        </p:nvSpPr>
        <p:spPr>
          <a:xfrm>
            <a:off x="754380" y="9012807"/>
            <a:ext cx="6263640" cy="734175"/>
          </a:xfrm>
          <a:prstGeom prst="rect">
            <a:avLst/>
          </a:prstGeom>
          <a:noFill/>
        </p:spPr>
        <p:txBody>
          <a:bodyPr wrap="square">
            <a:spAutoFit/>
          </a:bodyPr>
          <a:lstStyle/>
          <a:p>
            <a:pPr>
              <a:lnSpc>
                <a:spcPct val="108000"/>
              </a:lnSpc>
              <a:spcAft>
                <a:spcPts val="400"/>
              </a:spcAft>
            </a:pPr>
            <a:r>
              <a:rPr lang="en-US" sz="900" b="1" i="1">
                <a:latin typeface="Segoe UI Semibold" panose="020B0702040204020203" pitchFamily="34" charset="0"/>
                <a:cs typeface="Segoe UI Semibold" panose="020B0702040204020203" pitchFamily="34" charset="0"/>
              </a:rPr>
              <a:t>Note: </a:t>
            </a:r>
            <a:r>
              <a:rPr lang="en-US" sz="900">
                <a:latin typeface="SegoeUI"/>
              </a:rPr>
              <a:t>When E2EE is not used, Teams data exchanged during calls or meeting is </a:t>
            </a:r>
            <a:r>
              <a:rPr lang="en-US" sz="900" i="1">
                <a:latin typeface="SegoeUI"/>
              </a:rPr>
              <a:t>still</a:t>
            </a:r>
            <a:r>
              <a:rPr lang="en-US" sz="900">
                <a:latin typeface="SegoeUI"/>
              </a:rPr>
              <a:t> protected with </a:t>
            </a:r>
            <a:r>
              <a:rPr lang="en-US" sz="900" b="0" i="0">
                <a:effectLst/>
                <a:latin typeface="SegoeUI"/>
              </a:rPr>
              <a:t>industry standard encryption in transit and at rest. Chat for end-to-end encrypted calls / meetings is protected with M365 encryption.</a:t>
            </a:r>
            <a:r>
              <a:rPr lang="en-US" sz="900" b="0" i="0">
                <a:effectLst/>
                <a:latin typeface="Segoe UI" panose="020B0502040204020203" pitchFamily="34" charset="0"/>
                <a:cs typeface="Segoe UI" panose="020B0502040204020203" pitchFamily="34" charset="0"/>
              </a:rPr>
              <a:t> For more information, see </a:t>
            </a:r>
            <a:r>
              <a:rPr lang="en-US" sz="900" b="0" i="0" u="none" strike="noStrike">
                <a:effectLst/>
                <a:latin typeface="Segoe UI" panose="020B0502040204020203" pitchFamily="34" charset="0"/>
                <a:cs typeface="Segoe UI" panose="020B0502040204020203" pitchFamily="34" charset="0"/>
                <a:hlinkClick r:id="rId3"/>
              </a:rPr>
              <a:t>Media encryption for Teams</a:t>
            </a:r>
            <a:r>
              <a:rPr lang="en-US" sz="900" b="0" i="0">
                <a:solidFill>
                  <a:srgbClr val="161616"/>
                </a:solidFill>
                <a:effectLst/>
                <a:latin typeface="Segoe UI" panose="020B0502040204020203" pitchFamily="34" charset="0"/>
                <a:cs typeface="Segoe UI" panose="020B0502040204020203" pitchFamily="34" charset="0"/>
              </a:rPr>
              <a:t>.</a:t>
            </a:r>
            <a:endParaRPr lang="en-US" sz="900" baseline="30000">
              <a:solidFill>
                <a:srgbClr val="161616"/>
              </a:solidFill>
              <a:latin typeface="Segoe UI" panose="020B0502040204020203" pitchFamily="34" charset="0"/>
            </a:endParaRPr>
          </a:p>
          <a:p>
            <a:pPr algn="l">
              <a:lnSpc>
                <a:spcPct val="108000"/>
              </a:lnSpc>
              <a:spcAft>
                <a:spcPts val="400"/>
              </a:spcAft>
            </a:pPr>
            <a:r>
              <a:rPr lang="en-US" sz="900" b="0" i="0" baseline="30000">
                <a:effectLst/>
                <a:latin typeface="Segoe UI" panose="020B0502040204020203" pitchFamily="34" charset="0"/>
              </a:rPr>
              <a:t>1 </a:t>
            </a:r>
            <a:r>
              <a:rPr lang="en-US" sz="900" b="0" i="0">
                <a:effectLst/>
                <a:latin typeface="Segoe UI" panose="020B0502040204020203" pitchFamily="34" charset="0"/>
              </a:rPr>
              <a:t>Apps, avatars, reactions, chat, and Q&amp;A are not end-to-end encrypted, but are still secured with encryption.</a:t>
            </a:r>
            <a:endParaRPr lang="en-US" sz="1000">
              <a:effectLst/>
              <a:ea typeface="Calibri" panose="020F0502020204030204" pitchFamily="34" charset="0"/>
            </a:endParaRPr>
          </a:p>
        </p:txBody>
      </p:sp>
      <p:sp>
        <p:nvSpPr>
          <p:cNvPr id="2" name="Action Button: Go Home 1">
            <a:hlinkClick r:id="rId4" action="ppaction://hlinksldjump" highlightClick="1"/>
            <a:extLst>
              <a:ext uri="{FF2B5EF4-FFF2-40B4-BE49-F238E27FC236}">
                <a16:creationId xmlns:a16="http://schemas.microsoft.com/office/drawing/2014/main" id="{73A15BAD-9DDA-85C8-D2CD-A175C38682A7}"/>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242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1AC9-7C41-A6D8-6292-BAD902BDE8C4}"/>
              </a:ext>
            </a:extLst>
          </p:cNvPr>
          <p:cNvSpPr>
            <a:spLocks noGrp="1"/>
          </p:cNvSpPr>
          <p:nvPr>
            <p:ph type="title"/>
          </p:nvPr>
        </p:nvSpPr>
        <p:spPr>
          <a:xfrm>
            <a:off x="534352" y="2835806"/>
            <a:ext cx="6703695" cy="1944159"/>
          </a:xfrm>
        </p:spPr>
        <p:txBody>
          <a:bodyPr/>
          <a:lstStyle/>
          <a:p>
            <a:r>
              <a:rPr lang="en-US"/>
              <a:t>Advanced Webinars</a:t>
            </a:r>
          </a:p>
        </p:txBody>
      </p:sp>
      <p:sp>
        <p:nvSpPr>
          <p:cNvPr id="3" name="Action Button: Go Home 2">
            <a:hlinkClick r:id="rId2" action="ppaction://hlinksldjump" highlightClick="1"/>
            <a:extLst>
              <a:ext uri="{FF2B5EF4-FFF2-40B4-BE49-F238E27FC236}">
                <a16:creationId xmlns:a16="http://schemas.microsoft.com/office/drawing/2014/main" id="{39C7C2E5-2B21-2721-8EE7-966ED25A6D08}"/>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386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5D9DC84-C1AF-EAEF-C2F0-E4B08EF854E3}"/>
              </a:ext>
            </a:extLst>
          </p:cNvPr>
          <p:cNvSpPr txBox="1"/>
          <p:nvPr/>
        </p:nvSpPr>
        <p:spPr>
          <a:xfrm>
            <a:off x="335641" y="826030"/>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Advanced Webinars: How to get started</a:t>
            </a:r>
          </a:p>
        </p:txBody>
      </p:sp>
      <p:sp>
        <p:nvSpPr>
          <p:cNvPr id="6" name="Title 1">
            <a:extLst>
              <a:ext uri="{FF2B5EF4-FFF2-40B4-BE49-F238E27FC236}">
                <a16:creationId xmlns:a16="http://schemas.microsoft.com/office/drawing/2014/main" id="{9C376C07-376E-4EA8-63AA-72F3E892A957}"/>
              </a:ext>
            </a:extLst>
          </p:cNvPr>
          <p:cNvSpPr txBox="1">
            <a:spLocks/>
          </p:cNvSpPr>
          <p:nvPr/>
        </p:nvSpPr>
        <p:spPr>
          <a:xfrm>
            <a:off x="397479" y="2590317"/>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Setting up new event (1 of 3)</a:t>
            </a:r>
          </a:p>
        </p:txBody>
      </p:sp>
      <p:sp>
        <p:nvSpPr>
          <p:cNvPr id="9" name="Text Placeholder 1">
            <a:extLst>
              <a:ext uri="{FF2B5EF4-FFF2-40B4-BE49-F238E27FC236}">
                <a16:creationId xmlns:a16="http://schemas.microsoft.com/office/drawing/2014/main" id="{EDC2A111-447F-C20A-72E0-319403FB2C4B}"/>
              </a:ext>
            </a:extLst>
          </p:cNvPr>
          <p:cNvSpPr txBox="1">
            <a:spLocks/>
          </p:cNvSpPr>
          <p:nvPr/>
        </p:nvSpPr>
        <p:spPr>
          <a:xfrm>
            <a:off x="214878" y="3071209"/>
            <a:ext cx="2522692" cy="1662083"/>
          </a:xfrm>
          <a:prstGeom prst="rect">
            <a:avLst/>
          </a:prstGeom>
        </p:spPr>
        <p:txBody>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spcBef>
                <a:spcPts val="0"/>
              </a:spcBef>
              <a:spcAft>
                <a:spcPts val="1148"/>
              </a:spcAft>
            </a:pPr>
            <a:r>
              <a:rPr lang="en-US" sz="1200">
                <a:solidFill>
                  <a:srgbClr val="5A5FC7"/>
                </a:solidFill>
                <a:latin typeface="+mj-lt"/>
              </a:rPr>
              <a:t>Step 1</a:t>
            </a:r>
            <a:r>
              <a:rPr lang="en-US" sz="1200"/>
              <a:t>: In Teams Calendar, click the down arrow next to New meeting and select </a:t>
            </a:r>
            <a:r>
              <a:rPr lang="en-US" sz="1200" b="1"/>
              <a:t>Webinar</a:t>
            </a:r>
            <a:r>
              <a:rPr lang="en-US" sz="1200"/>
              <a:t>.</a:t>
            </a:r>
          </a:p>
          <a:p>
            <a:pPr>
              <a:spcBef>
                <a:spcPts val="0"/>
              </a:spcBef>
              <a:spcAft>
                <a:spcPts val="1148"/>
              </a:spcAft>
            </a:pPr>
            <a:r>
              <a:rPr lang="en-US" sz="1200">
                <a:solidFill>
                  <a:srgbClr val="5A5FC7"/>
                </a:solidFill>
                <a:latin typeface="+mj-lt"/>
              </a:rPr>
              <a:t>Step 2</a:t>
            </a:r>
            <a:r>
              <a:rPr lang="en-US" sz="1200"/>
              <a:t>: Fill in the event </a:t>
            </a:r>
            <a:r>
              <a:rPr lang="en-US" sz="1200" b="1"/>
              <a:t>details</a:t>
            </a:r>
            <a:r>
              <a:rPr lang="en-US" sz="1200"/>
              <a:t>.</a:t>
            </a:r>
          </a:p>
          <a:p>
            <a:pPr>
              <a:spcBef>
                <a:spcPts val="0"/>
              </a:spcBef>
              <a:spcAft>
                <a:spcPts val="1148"/>
              </a:spcAft>
            </a:pPr>
            <a:r>
              <a:rPr lang="en-US" sz="1200">
                <a:solidFill>
                  <a:srgbClr val="5A5FC7"/>
                </a:solidFill>
                <a:latin typeface="+mj-lt"/>
              </a:rPr>
              <a:t>Step 3</a:t>
            </a:r>
            <a:r>
              <a:rPr lang="en-US" sz="1200"/>
              <a:t>: Select your </a:t>
            </a:r>
            <a:r>
              <a:rPr lang="en-US" sz="1200" b="1"/>
              <a:t>level of access </a:t>
            </a:r>
            <a:r>
              <a:rPr lang="en-US" sz="1200"/>
              <a:t>for attendees.</a:t>
            </a:r>
          </a:p>
          <a:p>
            <a:pPr>
              <a:spcBef>
                <a:spcPts val="0"/>
              </a:spcBef>
              <a:spcAft>
                <a:spcPts val="1148"/>
              </a:spcAft>
            </a:pPr>
            <a:r>
              <a:rPr lang="en-US" sz="1200">
                <a:solidFill>
                  <a:srgbClr val="5A5FC7"/>
                </a:solidFill>
                <a:latin typeface="+mj-lt"/>
              </a:rPr>
              <a:t>Step 4</a:t>
            </a:r>
            <a:r>
              <a:rPr lang="en-US" sz="1200"/>
              <a:t>: </a:t>
            </a:r>
            <a:r>
              <a:rPr lang="en-US" sz="1200">
                <a:latin typeface="+mj-lt"/>
              </a:rPr>
              <a:t>Hit</a:t>
            </a:r>
            <a:r>
              <a:rPr lang="en-US" sz="1200"/>
              <a:t> </a:t>
            </a:r>
            <a:r>
              <a:rPr lang="en-US" sz="1200" b="1"/>
              <a:t>Save</a:t>
            </a:r>
            <a:r>
              <a:rPr lang="en-US" sz="1200"/>
              <a:t>.</a:t>
            </a:r>
          </a:p>
          <a:p>
            <a:pPr>
              <a:spcBef>
                <a:spcPts val="0"/>
              </a:spcBef>
              <a:spcAft>
                <a:spcPts val="383"/>
              </a:spcAft>
            </a:pPr>
            <a:r>
              <a:rPr lang="en-US" sz="1200" b="1" i="1">
                <a:solidFill>
                  <a:srgbClr val="FF0000"/>
                </a:solidFill>
                <a:latin typeface="+mj-lt"/>
              </a:rPr>
              <a:t>Notes</a:t>
            </a:r>
            <a:endParaRPr lang="en-US" sz="1200" i="1">
              <a:solidFill>
                <a:srgbClr val="FF0000"/>
              </a:solidFill>
              <a:latin typeface="+mj-lt"/>
            </a:endParaRPr>
          </a:p>
          <a:p>
            <a:pPr marL="116586" indent="-116586">
              <a:spcBef>
                <a:spcPts val="0"/>
              </a:spcBef>
              <a:spcAft>
                <a:spcPts val="383"/>
              </a:spcAft>
            </a:pPr>
            <a:r>
              <a:rPr lang="en-US" sz="1200"/>
              <a:t>Hold to send invites until </a:t>
            </a:r>
            <a:r>
              <a:rPr lang="en-US" sz="1200" i="1"/>
              <a:t>after</a:t>
            </a:r>
            <a:r>
              <a:rPr lang="en-US" sz="1200"/>
              <a:t> you add additional presenters/</a:t>
            </a:r>
            <a:br>
              <a:rPr lang="en-US" sz="1200"/>
            </a:br>
            <a:r>
              <a:rPr lang="en-US" sz="1200"/>
              <a:t>co-organizers).</a:t>
            </a:r>
          </a:p>
          <a:p>
            <a:pPr marL="116586" indent="-116586">
              <a:spcBef>
                <a:spcPts val="0"/>
              </a:spcBef>
              <a:spcAft>
                <a:spcPts val="383"/>
              </a:spcAft>
            </a:pPr>
            <a:r>
              <a:rPr lang="en-US" sz="1200"/>
              <a:t>Once published, the </a:t>
            </a:r>
            <a:r>
              <a:rPr lang="en-US" sz="1200" b="1"/>
              <a:t>Event access </a:t>
            </a:r>
            <a:r>
              <a:rPr lang="en-US" sz="1200"/>
              <a:t>type </a:t>
            </a:r>
            <a:r>
              <a:rPr lang="en-US" sz="1200" u="sng"/>
              <a:t>cannot be changed</a:t>
            </a:r>
            <a:r>
              <a:rPr lang="en-US" sz="1200"/>
              <a:t>.</a:t>
            </a:r>
          </a:p>
        </p:txBody>
      </p:sp>
      <p:grpSp>
        <p:nvGrpSpPr>
          <p:cNvPr id="10" name="Group 9" descr="Screenshot of the first page of the webinar UI, including details and event access.">
            <a:extLst>
              <a:ext uri="{FF2B5EF4-FFF2-40B4-BE49-F238E27FC236}">
                <a16:creationId xmlns:a16="http://schemas.microsoft.com/office/drawing/2014/main" id="{456DBC80-64DF-50C6-0A16-1362146332F6}"/>
              </a:ext>
            </a:extLst>
          </p:cNvPr>
          <p:cNvGrpSpPr/>
          <p:nvPr/>
        </p:nvGrpSpPr>
        <p:grpSpPr>
          <a:xfrm>
            <a:off x="2914649" y="3134197"/>
            <a:ext cx="4450885" cy="2848737"/>
            <a:chOff x="3388433" y="1725449"/>
            <a:chExt cx="7418702" cy="4567819"/>
          </a:xfrm>
        </p:grpSpPr>
        <p:grpSp>
          <p:nvGrpSpPr>
            <p:cNvPr id="11" name="Group 10">
              <a:extLst>
                <a:ext uri="{FF2B5EF4-FFF2-40B4-BE49-F238E27FC236}">
                  <a16:creationId xmlns:a16="http://schemas.microsoft.com/office/drawing/2014/main" id="{848B498E-4FCF-C195-E640-FE91918D2064}"/>
                </a:ext>
              </a:extLst>
            </p:cNvPr>
            <p:cNvGrpSpPr/>
            <p:nvPr/>
          </p:nvGrpSpPr>
          <p:grpSpPr>
            <a:xfrm>
              <a:off x="3388433" y="1725449"/>
              <a:ext cx="7418702" cy="4567819"/>
              <a:chOff x="3388433" y="1725449"/>
              <a:chExt cx="7418702" cy="4567819"/>
            </a:xfrm>
          </p:grpSpPr>
          <p:grpSp>
            <p:nvGrpSpPr>
              <p:cNvPr id="15" name="Group 14">
                <a:extLst>
                  <a:ext uri="{FF2B5EF4-FFF2-40B4-BE49-F238E27FC236}">
                    <a16:creationId xmlns:a16="http://schemas.microsoft.com/office/drawing/2014/main" id="{C3EC214C-F3FD-F308-5563-56A6DA2EE341}"/>
                  </a:ext>
                </a:extLst>
              </p:cNvPr>
              <p:cNvGrpSpPr/>
              <p:nvPr/>
            </p:nvGrpSpPr>
            <p:grpSpPr>
              <a:xfrm>
                <a:off x="3388433" y="1725449"/>
                <a:ext cx="7418702" cy="4567819"/>
                <a:chOff x="5094141" y="1677282"/>
                <a:chExt cx="7418702" cy="4567819"/>
              </a:xfrm>
            </p:grpSpPr>
            <p:grpSp>
              <p:nvGrpSpPr>
                <p:cNvPr id="17" name="Group 16">
                  <a:extLst>
                    <a:ext uri="{FF2B5EF4-FFF2-40B4-BE49-F238E27FC236}">
                      <a16:creationId xmlns:a16="http://schemas.microsoft.com/office/drawing/2014/main" id="{D1224650-F1C1-920E-CD24-F8D34EBB2368}"/>
                    </a:ext>
                  </a:extLst>
                </p:cNvPr>
                <p:cNvGrpSpPr/>
                <p:nvPr/>
              </p:nvGrpSpPr>
              <p:grpSpPr>
                <a:xfrm>
                  <a:off x="5094141" y="1677282"/>
                  <a:ext cx="7418702" cy="4567819"/>
                  <a:chOff x="5094141" y="1677282"/>
                  <a:chExt cx="7418702" cy="4567819"/>
                </a:xfrm>
              </p:grpSpPr>
              <p:grpSp>
                <p:nvGrpSpPr>
                  <p:cNvPr id="19" name="Group 18">
                    <a:extLst>
                      <a:ext uri="{FF2B5EF4-FFF2-40B4-BE49-F238E27FC236}">
                        <a16:creationId xmlns:a16="http://schemas.microsoft.com/office/drawing/2014/main" id="{74261FBD-4D23-8791-0968-7C5483DF34A0}"/>
                      </a:ext>
                    </a:extLst>
                  </p:cNvPr>
                  <p:cNvGrpSpPr/>
                  <p:nvPr/>
                </p:nvGrpSpPr>
                <p:grpSpPr>
                  <a:xfrm>
                    <a:off x="5094141" y="1677282"/>
                    <a:ext cx="7418702" cy="4567819"/>
                    <a:chOff x="5094141" y="1677282"/>
                    <a:chExt cx="7418702" cy="4567819"/>
                  </a:xfrm>
                </p:grpSpPr>
                <p:grpSp>
                  <p:nvGrpSpPr>
                    <p:cNvPr id="21" name="Group 20">
                      <a:extLst>
                        <a:ext uri="{FF2B5EF4-FFF2-40B4-BE49-F238E27FC236}">
                          <a16:creationId xmlns:a16="http://schemas.microsoft.com/office/drawing/2014/main" id="{D67BAFCF-D272-0C19-3F60-8F07322AB5F3}"/>
                        </a:ext>
                      </a:extLst>
                    </p:cNvPr>
                    <p:cNvGrpSpPr/>
                    <p:nvPr/>
                  </p:nvGrpSpPr>
                  <p:grpSpPr>
                    <a:xfrm>
                      <a:off x="5094141" y="1677282"/>
                      <a:ext cx="7418702" cy="4567819"/>
                      <a:chOff x="5094141" y="1666577"/>
                      <a:chExt cx="7418702" cy="4567819"/>
                    </a:xfrm>
                  </p:grpSpPr>
                  <p:pic>
                    <p:nvPicPr>
                      <p:cNvPr id="23" name="Picture 22" descr="Screenshot of the first page of the webinar UI, including details and event access.">
                        <a:extLst>
                          <a:ext uri="{FF2B5EF4-FFF2-40B4-BE49-F238E27FC236}">
                            <a16:creationId xmlns:a16="http://schemas.microsoft.com/office/drawing/2014/main" id="{E7968FCF-B0E3-1BB1-5EFE-794303F91459}"/>
                          </a:ext>
                        </a:extLst>
                      </p:cNvPr>
                      <p:cNvPicPr>
                        <a:picLocks noChangeAspect="1"/>
                      </p:cNvPicPr>
                      <p:nvPr/>
                    </p:nvPicPr>
                    <p:blipFill>
                      <a:blip r:embed="rId3"/>
                      <a:stretch>
                        <a:fillRect/>
                      </a:stretch>
                    </p:blipFill>
                    <p:spPr>
                      <a:xfrm>
                        <a:off x="5094141" y="1666577"/>
                        <a:ext cx="7418702" cy="4567819"/>
                      </a:xfrm>
                      <a:prstGeom prst="rect">
                        <a:avLst/>
                      </a:prstGeom>
                      <a:ln>
                        <a:noFill/>
                      </a:ln>
                      <a:effectLst>
                        <a:outerShdw blurRad="127000" sx="102000" sy="102000" algn="ctr" rotWithShape="0">
                          <a:prstClr val="black">
                            <a:alpha val="25000"/>
                          </a:prstClr>
                        </a:outerShdw>
                      </a:effectLst>
                    </p:spPr>
                  </p:pic>
                  <p:sp>
                    <p:nvSpPr>
                      <p:cNvPr id="24" name="Rectangle 23">
                        <a:extLst>
                          <a:ext uri="{FF2B5EF4-FFF2-40B4-BE49-F238E27FC236}">
                            <a16:creationId xmlns:a16="http://schemas.microsoft.com/office/drawing/2014/main" id="{00C61AFC-A361-5CBC-77AF-B42E462E95B8}"/>
                          </a:ext>
                        </a:extLst>
                      </p:cNvPr>
                      <p:cNvSpPr/>
                      <p:nvPr/>
                    </p:nvSpPr>
                    <p:spPr bwMode="auto">
                      <a:xfrm>
                        <a:off x="6427693" y="5218319"/>
                        <a:ext cx="3003178" cy="903002"/>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sp>
                  <p:nvSpPr>
                    <p:cNvPr id="22" name="Rectangle 21">
                      <a:extLst>
                        <a:ext uri="{FF2B5EF4-FFF2-40B4-BE49-F238E27FC236}">
                          <a16:creationId xmlns:a16="http://schemas.microsoft.com/office/drawing/2014/main" id="{4E9A507F-D489-0D9C-9F72-FE346420F144}"/>
                        </a:ext>
                      </a:extLst>
                    </p:cNvPr>
                    <p:cNvSpPr/>
                    <p:nvPr/>
                  </p:nvSpPr>
                  <p:spPr bwMode="auto">
                    <a:xfrm>
                      <a:off x="9971821" y="5362693"/>
                      <a:ext cx="2471191" cy="617500"/>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sp>
                <p:nvSpPr>
                  <p:cNvPr id="20" name="Rectangle 19">
                    <a:extLst>
                      <a:ext uri="{FF2B5EF4-FFF2-40B4-BE49-F238E27FC236}">
                        <a16:creationId xmlns:a16="http://schemas.microsoft.com/office/drawing/2014/main" id="{20BF933D-955D-0BBF-636C-D7EA3C19EC18}"/>
                      </a:ext>
                    </a:extLst>
                  </p:cNvPr>
                  <p:cNvSpPr/>
                  <p:nvPr/>
                </p:nvSpPr>
                <p:spPr bwMode="auto">
                  <a:xfrm>
                    <a:off x="6415117" y="2292501"/>
                    <a:ext cx="1242983" cy="361941"/>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cxnSp>
              <p:nvCxnSpPr>
                <p:cNvPr id="18" name="Straight Arrow Connector 17">
                  <a:extLst>
                    <a:ext uri="{FF2B5EF4-FFF2-40B4-BE49-F238E27FC236}">
                      <a16:creationId xmlns:a16="http://schemas.microsoft.com/office/drawing/2014/main" id="{72769BD7-AC31-B431-953F-28EA307E1E48}"/>
                    </a:ext>
                  </a:extLst>
                </p:cNvPr>
                <p:cNvCxnSpPr>
                  <a:cxnSpLocks/>
                </p:cNvCxnSpPr>
                <p:nvPr/>
              </p:nvCxnSpPr>
              <p:spPr>
                <a:xfrm flipH="1" flipV="1">
                  <a:off x="9430871" y="5680996"/>
                  <a:ext cx="541804" cy="0"/>
                </a:xfrm>
                <a:prstGeom prst="straightConnector1">
                  <a:avLst/>
                </a:prstGeom>
                <a:ln w="4762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469DE8C8-BA51-7C0D-4FD5-2346E3A7E5E0}"/>
                  </a:ext>
                </a:extLst>
              </p:cNvPr>
              <p:cNvSpPr/>
              <p:nvPr/>
            </p:nvSpPr>
            <p:spPr bwMode="auto">
              <a:xfrm>
                <a:off x="9262865" y="3908437"/>
                <a:ext cx="877598" cy="272284"/>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sp>
          <p:nvSpPr>
            <p:cNvPr id="13" name="Right Bracket 12">
              <a:extLst>
                <a:ext uri="{FF2B5EF4-FFF2-40B4-BE49-F238E27FC236}">
                  <a16:creationId xmlns:a16="http://schemas.microsoft.com/office/drawing/2014/main" id="{6793EE4D-8878-C398-6BA4-515899CF3D2B}"/>
                </a:ext>
              </a:extLst>
            </p:cNvPr>
            <p:cNvSpPr/>
            <p:nvPr/>
          </p:nvSpPr>
          <p:spPr>
            <a:xfrm>
              <a:off x="8851500" y="2882513"/>
              <a:ext cx="259826" cy="2351686"/>
            </a:xfrm>
            <a:prstGeom prst="rightBracket">
              <a:avLst>
                <a:gd name="adj" fmla="val 0"/>
              </a:avLst>
            </a:prstGeom>
            <a:noFill/>
            <a:ln w="41275">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pic>
        <p:nvPicPr>
          <p:cNvPr id="25" name="Picture 24" descr="Screenshot of the Teams calendar showing the New Webinar entry point.">
            <a:extLst>
              <a:ext uri="{FF2B5EF4-FFF2-40B4-BE49-F238E27FC236}">
                <a16:creationId xmlns:a16="http://schemas.microsoft.com/office/drawing/2014/main" id="{2729F5FF-E08E-3FB7-A466-99C6CF7F5D15}"/>
              </a:ext>
            </a:extLst>
          </p:cNvPr>
          <p:cNvPicPr>
            <a:picLocks noChangeAspect="1"/>
          </p:cNvPicPr>
          <p:nvPr/>
        </p:nvPicPr>
        <p:blipFill>
          <a:blip r:embed="rId4"/>
          <a:stretch>
            <a:fillRect/>
          </a:stretch>
        </p:blipFill>
        <p:spPr>
          <a:xfrm>
            <a:off x="5611609" y="2719221"/>
            <a:ext cx="1653823" cy="1046784"/>
          </a:xfrm>
          <a:prstGeom prst="rect">
            <a:avLst/>
          </a:prstGeom>
          <a:ln>
            <a:noFill/>
          </a:ln>
          <a:effectLst>
            <a:outerShdw blurRad="127000" sx="102000" sy="102000" algn="ctr" rotWithShape="0">
              <a:prstClr val="black">
                <a:alpha val="25000"/>
              </a:prstClr>
            </a:outerShdw>
          </a:effectLst>
        </p:spPr>
      </p:pic>
      <p:sp>
        <p:nvSpPr>
          <p:cNvPr id="26" name="Action Button: Go Home 25">
            <a:hlinkClick r:id="rId5" action="ppaction://hlinksldjump" highlightClick="1"/>
            <a:extLst>
              <a:ext uri="{FF2B5EF4-FFF2-40B4-BE49-F238E27FC236}">
                <a16:creationId xmlns:a16="http://schemas.microsoft.com/office/drawing/2014/main" id="{CC2932B9-C8E1-D943-C611-CC56AB429446}"/>
              </a:ext>
            </a:extLst>
          </p:cNvPr>
          <p:cNvSpPr/>
          <p:nvPr/>
        </p:nvSpPr>
        <p:spPr>
          <a:xfrm>
            <a:off x="7265432" y="9578428"/>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689B4BEF-9885-6942-F11D-086FFC2D783A}"/>
              </a:ext>
            </a:extLst>
          </p:cNvPr>
          <p:cNvSpPr txBox="1">
            <a:spLocks/>
          </p:cNvSpPr>
          <p:nvPr/>
        </p:nvSpPr>
        <p:spPr>
          <a:xfrm>
            <a:off x="422552" y="6230153"/>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Setting up new event (2 of 3)</a:t>
            </a:r>
          </a:p>
        </p:txBody>
      </p:sp>
      <p:sp>
        <p:nvSpPr>
          <p:cNvPr id="28" name="Text Placeholder 1">
            <a:extLst>
              <a:ext uri="{FF2B5EF4-FFF2-40B4-BE49-F238E27FC236}">
                <a16:creationId xmlns:a16="http://schemas.microsoft.com/office/drawing/2014/main" id="{D27D99A5-8A2E-1895-CC4C-1376A604AC3D}"/>
              </a:ext>
            </a:extLst>
          </p:cNvPr>
          <p:cNvSpPr txBox="1">
            <a:spLocks/>
          </p:cNvSpPr>
          <p:nvPr/>
        </p:nvSpPr>
        <p:spPr>
          <a:xfrm>
            <a:off x="465416" y="6636031"/>
            <a:ext cx="3427628" cy="69506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a:spcBef>
                <a:spcPts val="0"/>
              </a:spcBef>
              <a:spcAft>
                <a:spcPts val="1148"/>
              </a:spcAft>
            </a:pPr>
            <a:r>
              <a:rPr lang="en-US" sz="1200">
                <a:solidFill>
                  <a:srgbClr val="5A5FC7"/>
                </a:solidFill>
                <a:latin typeface="+mj-lt"/>
              </a:rPr>
              <a:t>Step 5</a:t>
            </a:r>
            <a:r>
              <a:rPr lang="en-US" sz="1200"/>
              <a:t>: Click on </a:t>
            </a:r>
            <a:r>
              <a:rPr lang="en-US" sz="1200" b="1"/>
              <a:t>Manage apps </a:t>
            </a:r>
            <a:r>
              <a:rPr lang="en-US" sz="1200"/>
              <a:t>to bring up the webinar details.</a:t>
            </a:r>
          </a:p>
          <a:p>
            <a:pPr>
              <a:spcBef>
                <a:spcPts val="0"/>
              </a:spcBef>
              <a:spcAft>
                <a:spcPts val="1148"/>
              </a:spcAft>
            </a:pPr>
            <a:r>
              <a:rPr lang="en-US" sz="1200">
                <a:solidFill>
                  <a:srgbClr val="5A5FC7"/>
                </a:solidFill>
                <a:latin typeface="+mj-lt"/>
              </a:rPr>
              <a:t>Step 6</a:t>
            </a:r>
            <a:r>
              <a:rPr lang="en-US" sz="1200"/>
              <a:t>: Click the </a:t>
            </a:r>
            <a:r>
              <a:rPr lang="en-US" sz="1200" b="1"/>
              <a:t>+ sign </a:t>
            </a:r>
            <a:r>
              <a:rPr lang="en-US" sz="1200"/>
              <a:t>to add apps.</a:t>
            </a:r>
          </a:p>
        </p:txBody>
      </p:sp>
      <p:grpSp>
        <p:nvGrpSpPr>
          <p:cNvPr id="29" name="Group 28" descr="Screenshot of the webinar UI, details tab - with a blue box around the Manage apps and Meeting options buttons.">
            <a:extLst>
              <a:ext uri="{FF2B5EF4-FFF2-40B4-BE49-F238E27FC236}">
                <a16:creationId xmlns:a16="http://schemas.microsoft.com/office/drawing/2014/main" id="{6441F7F4-2656-49E0-A726-9A91CF87F449}"/>
              </a:ext>
            </a:extLst>
          </p:cNvPr>
          <p:cNvGrpSpPr>
            <a:grpSpLocks noChangeAspect="1"/>
          </p:cNvGrpSpPr>
          <p:nvPr/>
        </p:nvGrpSpPr>
        <p:grpSpPr>
          <a:xfrm>
            <a:off x="3967363" y="6665140"/>
            <a:ext cx="3313626" cy="2040255"/>
            <a:chOff x="5672184" y="1294940"/>
            <a:chExt cx="4359901" cy="2684465"/>
          </a:xfrm>
        </p:grpSpPr>
        <p:pic>
          <p:nvPicPr>
            <p:cNvPr id="30" name="Picture 29" descr="Screenshot of the webinar UI, details tab - with a blue box around the Manage apps and Meeting options buttons.">
              <a:extLst>
                <a:ext uri="{FF2B5EF4-FFF2-40B4-BE49-F238E27FC236}">
                  <a16:creationId xmlns:a16="http://schemas.microsoft.com/office/drawing/2014/main" id="{E2290773-5FE1-3650-3265-53BA073ADEAF}"/>
                </a:ext>
              </a:extLst>
            </p:cNvPr>
            <p:cNvPicPr>
              <a:picLocks noChangeAspect="1"/>
            </p:cNvPicPr>
            <p:nvPr/>
          </p:nvPicPr>
          <p:blipFill>
            <a:blip r:embed="rId6"/>
            <a:stretch>
              <a:fillRect/>
            </a:stretch>
          </p:blipFill>
          <p:spPr>
            <a:xfrm>
              <a:off x="5672184" y="1294940"/>
              <a:ext cx="4359901" cy="2684465"/>
            </a:xfrm>
            <a:prstGeom prst="rect">
              <a:avLst/>
            </a:prstGeom>
            <a:ln>
              <a:noFill/>
            </a:ln>
            <a:effectLst>
              <a:outerShdw blurRad="127000" sx="102000" sy="102000" algn="ctr" rotWithShape="0">
                <a:prstClr val="black">
                  <a:alpha val="25000"/>
                </a:prstClr>
              </a:outerShdw>
            </a:effectLst>
          </p:spPr>
        </p:pic>
        <p:sp>
          <p:nvSpPr>
            <p:cNvPr id="31" name="Rectangle 30">
              <a:extLst>
                <a:ext uri="{FF2B5EF4-FFF2-40B4-BE49-F238E27FC236}">
                  <a16:creationId xmlns:a16="http://schemas.microsoft.com/office/drawing/2014/main" id="{625EC8F0-E17C-1E1F-4F13-A366C4829025}"/>
                </a:ext>
                <a:ext uri="{C183D7F6-B498-43B3-948B-1728B52AA6E4}">
                  <adec:decorative xmlns:adec="http://schemas.microsoft.com/office/drawing/2017/decorative" val="1"/>
                </a:ext>
              </a:extLst>
            </p:cNvPr>
            <p:cNvSpPr/>
            <p:nvPr/>
          </p:nvSpPr>
          <p:spPr bwMode="auto">
            <a:xfrm>
              <a:off x="6767958" y="1675696"/>
              <a:ext cx="509329" cy="161788"/>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cxnSp>
        <p:nvCxnSpPr>
          <p:cNvPr id="32" name="Straight Arrow Connector 31">
            <a:extLst>
              <a:ext uri="{FF2B5EF4-FFF2-40B4-BE49-F238E27FC236}">
                <a16:creationId xmlns:a16="http://schemas.microsoft.com/office/drawing/2014/main" id="{03D8183E-331D-1EB7-B0A6-F6E9E4CB1F32}"/>
              </a:ext>
              <a:ext uri="{C183D7F6-B498-43B3-948B-1728B52AA6E4}">
                <adec:decorative xmlns:adec="http://schemas.microsoft.com/office/drawing/2017/decorative" val="1"/>
              </a:ext>
            </a:extLst>
          </p:cNvPr>
          <p:cNvCxnSpPr>
            <a:cxnSpLocks/>
            <a:endCxn id="31" idx="1"/>
          </p:cNvCxnSpPr>
          <p:nvPr/>
        </p:nvCxnSpPr>
        <p:spPr>
          <a:xfrm>
            <a:off x="3550556" y="6778061"/>
            <a:ext cx="1249621" cy="237944"/>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33" name="Picture 32" descr="Screenshot of the meeting details, with a focus on the Add apps plus sign.">
            <a:extLst>
              <a:ext uri="{FF2B5EF4-FFF2-40B4-BE49-F238E27FC236}">
                <a16:creationId xmlns:a16="http://schemas.microsoft.com/office/drawing/2014/main" id="{9236D4A7-1748-2671-06D4-97A9CF73C740}"/>
              </a:ext>
            </a:extLst>
          </p:cNvPr>
          <p:cNvPicPr>
            <a:picLocks noChangeAspect="1"/>
          </p:cNvPicPr>
          <p:nvPr/>
        </p:nvPicPr>
        <p:blipFill>
          <a:blip r:embed="rId7"/>
          <a:stretch>
            <a:fillRect/>
          </a:stretch>
        </p:blipFill>
        <p:spPr>
          <a:xfrm>
            <a:off x="2303589" y="8202712"/>
            <a:ext cx="2574973" cy="1727811"/>
          </a:xfrm>
          <a:prstGeom prst="rect">
            <a:avLst/>
          </a:prstGeom>
          <a:ln>
            <a:noFill/>
          </a:ln>
          <a:effectLst>
            <a:outerShdw blurRad="127000" sx="102000" sy="102000" algn="ctr" rotWithShape="0">
              <a:prstClr val="black">
                <a:alpha val="25000"/>
              </a:prstClr>
            </a:outerShdw>
          </a:effectLst>
        </p:spPr>
      </p:pic>
      <p:sp>
        <p:nvSpPr>
          <p:cNvPr id="34" name="Title 1">
            <a:extLst>
              <a:ext uri="{FF2B5EF4-FFF2-40B4-BE49-F238E27FC236}">
                <a16:creationId xmlns:a16="http://schemas.microsoft.com/office/drawing/2014/main" id="{C74D8FCF-E051-1931-11E9-29D22EC0C24B}"/>
              </a:ext>
            </a:extLst>
          </p:cNvPr>
          <p:cNvSpPr txBox="1">
            <a:spLocks/>
          </p:cNvSpPr>
          <p:nvPr/>
        </p:nvSpPr>
        <p:spPr>
          <a:xfrm>
            <a:off x="286751" y="234131"/>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a:t>
            </a:r>
          </a:p>
        </p:txBody>
      </p:sp>
      <p:sp>
        <p:nvSpPr>
          <p:cNvPr id="35" name="TextBox 34">
            <a:extLst>
              <a:ext uri="{FF2B5EF4-FFF2-40B4-BE49-F238E27FC236}">
                <a16:creationId xmlns:a16="http://schemas.microsoft.com/office/drawing/2014/main" id="{AF0374CA-15B3-F943-5001-C3961961A574}"/>
              </a:ext>
            </a:extLst>
          </p:cNvPr>
          <p:cNvSpPr txBox="1"/>
          <p:nvPr/>
        </p:nvSpPr>
        <p:spPr>
          <a:xfrm>
            <a:off x="236130" y="1126319"/>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
        <p:nvSpPr>
          <p:cNvPr id="2" name="TextBox 1">
            <a:extLst>
              <a:ext uri="{FF2B5EF4-FFF2-40B4-BE49-F238E27FC236}">
                <a16:creationId xmlns:a16="http://schemas.microsoft.com/office/drawing/2014/main" id="{9742AB4C-6EFB-968B-8A54-64E6C794265B}"/>
              </a:ext>
            </a:extLst>
          </p:cNvPr>
          <p:cNvSpPr txBox="1"/>
          <p:nvPr/>
        </p:nvSpPr>
        <p:spPr>
          <a:xfrm>
            <a:off x="335641" y="1474934"/>
            <a:ext cx="7061038" cy="738664"/>
          </a:xfrm>
          <a:prstGeom prst="rect">
            <a:avLst/>
          </a:prstGeom>
          <a:noFill/>
        </p:spPr>
        <p:txBody>
          <a:bodyPr wrap="square" rtlCol="0">
            <a:spAutoFit/>
          </a:bodyPr>
          <a:lstStyle/>
          <a:p>
            <a:r>
              <a:rPr lang="en-US" sz="1400" i="0">
                <a:solidFill>
                  <a:srgbClr val="000000"/>
                </a:solidFill>
                <a:effectLst/>
                <a:latin typeface="Segoe UI" panose="020B0502040204020203" pitchFamily="34" charset="0"/>
              </a:rPr>
              <a:t>Host events with seamless registration and customized experiences getting </a:t>
            </a:r>
            <a:r>
              <a:rPr lang="en-US" sz="1400" b="0" i="0">
                <a:solidFill>
                  <a:srgbClr val="333333"/>
                </a:solidFill>
                <a:effectLst/>
                <a:latin typeface="SegoeUI"/>
              </a:rPr>
              <a:t>the familiar and secure experience of Teams webinars combined with new host controls and event management controls that make it seamless to connect with any audience.</a:t>
            </a:r>
            <a:endParaRPr lang="en-US" sz="1400"/>
          </a:p>
        </p:txBody>
      </p:sp>
    </p:spTree>
    <p:extLst>
      <p:ext uri="{BB962C8B-B14F-4D97-AF65-F5344CB8AC3E}">
        <p14:creationId xmlns:p14="http://schemas.microsoft.com/office/powerpoint/2010/main" val="418622339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9F370B-4EC4-4B20-4FF9-0B6FF18D8751}"/>
              </a:ext>
            </a:extLst>
          </p:cNvPr>
          <p:cNvSpPr txBox="1"/>
          <p:nvPr/>
        </p:nvSpPr>
        <p:spPr>
          <a:xfrm>
            <a:off x="368217" y="781469"/>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Advanced Webinars: How to get started</a:t>
            </a:r>
          </a:p>
        </p:txBody>
      </p:sp>
      <p:sp>
        <p:nvSpPr>
          <p:cNvPr id="7" name="Title 1">
            <a:extLst>
              <a:ext uri="{FF2B5EF4-FFF2-40B4-BE49-F238E27FC236}">
                <a16:creationId xmlns:a16="http://schemas.microsoft.com/office/drawing/2014/main" id="{A0C6B0B6-6E9E-9A32-B6AD-E52B6E112DCB}"/>
              </a:ext>
            </a:extLst>
          </p:cNvPr>
          <p:cNvSpPr txBox="1">
            <a:spLocks/>
          </p:cNvSpPr>
          <p:nvPr/>
        </p:nvSpPr>
        <p:spPr>
          <a:xfrm>
            <a:off x="368217" y="1256610"/>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Setting up new event (3 of 3)</a:t>
            </a:r>
          </a:p>
        </p:txBody>
      </p:sp>
      <p:sp>
        <p:nvSpPr>
          <p:cNvPr id="9" name="Text Placeholder 1">
            <a:extLst>
              <a:ext uri="{FF2B5EF4-FFF2-40B4-BE49-F238E27FC236}">
                <a16:creationId xmlns:a16="http://schemas.microsoft.com/office/drawing/2014/main" id="{557C78F7-E898-AB02-6B91-8C5866ADBBEE}"/>
              </a:ext>
            </a:extLst>
          </p:cNvPr>
          <p:cNvSpPr txBox="1">
            <a:spLocks/>
          </p:cNvSpPr>
          <p:nvPr/>
        </p:nvSpPr>
        <p:spPr>
          <a:xfrm>
            <a:off x="439652" y="1734708"/>
            <a:ext cx="1980796" cy="175945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a:spcBef>
                <a:spcPts val="0"/>
              </a:spcBef>
              <a:spcAft>
                <a:spcPts val="1148"/>
              </a:spcAft>
            </a:pPr>
            <a:r>
              <a:rPr lang="en-US" sz="1200">
                <a:solidFill>
                  <a:srgbClr val="5A5FC7"/>
                </a:solidFill>
                <a:latin typeface="+mj-lt"/>
              </a:rPr>
              <a:t>Step 7</a:t>
            </a:r>
            <a:r>
              <a:rPr lang="en-US" sz="1200"/>
              <a:t>: Click </a:t>
            </a:r>
            <a:r>
              <a:rPr lang="en-US" sz="1200" b="1"/>
              <a:t>Meeting options </a:t>
            </a:r>
            <a:r>
              <a:rPr lang="en-US" sz="1200"/>
              <a:t>to bring up webinar meeting options.</a:t>
            </a:r>
            <a:r>
              <a:rPr lang="en-US" sz="1200">
                <a:solidFill>
                  <a:srgbClr val="5A5FC7"/>
                </a:solidFill>
                <a:latin typeface="+mj-lt"/>
              </a:rPr>
              <a:t> </a:t>
            </a:r>
          </a:p>
          <a:p>
            <a:pPr>
              <a:spcBef>
                <a:spcPts val="0"/>
              </a:spcBef>
              <a:spcAft>
                <a:spcPts val="1148"/>
              </a:spcAft>
            </a:pPr>
            <a:r>
              <a:rPr lang="en-US" sz="1200">
                <a:solidFill>
                  <a:srgbClr val="5A5FC7"/>
                </a:solidFill>
                <a:latin typeface="+mj-lt"/>
              </a:rPr>
              <a:t>Step 8</a:t>
            </a:r>
            <a:r>
              <a:rPr lang="en-US" sz="1200"/>
              <a:t>: Toggle </a:t>
            </a:r>
            <a:r>
              <a:rPr lang="en-US" sz="1200" b="1"/>
              <a:t>on</a:t>
            </a:r>
            <a:r>
              <a:rPr lang="en-US" sz="1200"/>
              <a:t> </a:t>
            </a:r>
            <a:r>
              <a:rPr lang="en-US" sz="1200" b="1"/>
              <a:t>Manage what attendees see </a:t>
            </a:r>
            <a:r>
              <a:rPr lang="en-US" sz="1200"/>
              <a:t>and </a:t>
            </a:r>
            <a:r>
              <a:rPr lang="en-US" sz="1200" b="1"/>
              <a:t>Enable Green Room </a:t>
            </a:r>
            <a:r>
              <a:rPr lang="en-US" sz="1200" i="1"/>
              <a:t>(recommended).</a:t>
            </a:r>
          </a:p>
          <a:p>
            <a:pPr>
              <a:spcBef>
                <a:spcPts val="0"/>
              </a:spcBef>
              <a:spcAft>
                <a:spcPts val="1148"/>
              </a:spcAft>
            </a:pPr>
            <a:r>
              <a:rPr lang="en-US" sz="1200">
                <a:solidFill>
                  <a:srgbClr val="5A5FC7"/>
                </a:solidFill>
                <a:latin typeface="+mj-lt"/>
              </a:rPr>
              <a:t>Step 9</a:t>
            </a:r>
            <a:r>
              <a:rPr lang="en-US" sz="1200"/>
              <a:t>: Click </a:t>
            </a:r>
            <a:r>
              <a:rPr lang="en-US" sz="1200" b="1"/>
              <a:t>Save</a:t>
            </a:r>
            <a:r>
              <a:rPr lang="en-US" sz="1200"/>
              <a:t>.</a:t>
            </a:r>
            <a:endParaRPr lang="en-US" sz="1050"/>
          </a:p>
        </p:txBody>
      </p:sp>
      <p:grpSp>
        <p:nvGrpSpPr>
          <p:cNvPr id="10" name="Group 9" descr="Screenshot of the Meeting options within Manage what attendees see and Enable Green Room highlighting&#10;&#10;Screenshot of the webinar UI, details tab - with a blue box around the Manage apps and Meeting options buttons.">
            <a:extLst>
              <a:ext uri="{FF2B5EF4-FFF2-40B4-BE49-F238E27FC236}">
                <a16:creationId xmlns:a16="http://schemas.microsoft.com/office/drawing/2014/main" id="{14DFD88C-ABF9-D909-68E2-65EACF00D1C8}"/>
              </a:ext>
            </a:extLst>
          </p:cNvPr>
          <p:cNvGrpSpPr/>
          <p:nvPr/>
        </p:nvGrpSpPr>
        <p:grpSpPr>
          <a:xfrm>
            <a:off x="2639958" y="1762528"/>
            <a:ext cx="4742523" cy="3266672"/>
            <a:chOff x="4170137" y="1437137"/>
            <a:chExt cx="7439251" cy="5124192"/>
          </a:xfrm>
        </p:grpSpPr>
        <p:grpSp>
          <p:nvGrpSpPr>
            <p:cNvPr id="11" name="Group 10">
              <a:extLst>
                <a:ext uri="{FF2B5EF4-FFF2-40B4-BE49-F238E27FC236}">
                  <a16:creationId xmlns:a16="http://schemas.microsoft.com/office/drawing/2014/main" id="{1D7E68FC-B572-D43D-86D9-BD2BC4D8A33F}"/>
                </a:ext>
              </a:extLst>
            </p:cNvPr>
            <p:cNvGrpSpPr>
              <a:grpSpLocks noChangeAspect="1"/>
            </p:cNvGrpSpPr>
            <p:nvPr/>
          </p:nvGrpSpPr>
          <p:grpSpPr>
            <a:xfrm>
              <a:off x="6411544" y="1437137"/>
              <a:ext cx="5197844" cy="3200400"/>
              <a:chOff x="5672184" y="1294940"/>
              <a:chExt cx="4359901" cy="2684465"/>
            </a:xfrm>
          </p:grpSpPr>
          <p:pic>
            <p:nvPicPr>
              <p:cNvPr id="17" name="Picture 16" descr="Screenshot of the webinar UI, details tab - with a blue box around the Manage apps and Meeting options buttons.">
                <a:extLst>
                  <a:ext uri="{FF2B5EF4-FFF2-40B4-BE49-F238E27FC236}">
                    <a16:creationId xmlns:a16="http://schemas.microsoft.com/office/drawing/2014/main" id="{612DC44A-8A60-B8C8-A4DF-FBF3B4684026}"/>
                  </a:ext>
                </a:extLst>
              </p:cNvPr>
              <p:cNvPicPr>
                <a:picLocks noChangeAspect="1"/>
              </p:cNvPicPr>
              <p:nvPr/>
            </p:nvPicPr>
            <p:blipFill>
              <a:blip r:embed="rId3"/>
              <a:stretch>
                <a:fillRect/>
              </a:stretch>
            </p:blipFill>
            <p:spPr>
              <a:xfrm>
                <a:off x="5672184" y="1294940"/>
                <a:ext cx="4359901" cy="2684465"/>
              </a:xfrm>
              <a:prstGeom prst="rect">
                <a:avLst/>
              </a:prstGeom>
              <a:ln>
                <a:noFill/>
              </a:ln>
              <a:effectLst>
                <a:outerShdw blurRad="127000" sx="102000" sy="102000" algn="ctr" rotWithShape="0">
                  <a:prstClr val="black">
                    <a:alpha val="25000"/>
                  </a:prstClr>
                </a:outerShdw>
              </a:effectLst>
            </p:spPr>
          </p:pic>
          <p:sp>
            <p:nvSpPr>
              <p:cNvPr id="18" name="Rectangle 17">
                <a:extLst>
                  <a:ext uri="{FF2B5EF4-FFF2-40B4-BE49-F238E27FC236}">
                    <a16:creationId xmlns:a16="http://schemas.microsoft.com/office/drawing/2014/main" id="{DCA5DF06-3D63-FC7B-2805-12A76363C12F}"/>
                  </a:ext>
                  <a:ext uri="{C183D7F6-B498-43B3-948B-1728B52AA6E4}">
                    <adec:decorative xmlns:adec="http://schemas.microsoft.com/office/drawing/2017/decorative" val="1"/>
                  </a:ext>
                </a:extLst>
              </p:cNvPr>
              <p:cNvSpPr/>
              <p:nvPr/>
            </p:nvSpPr>
            <p:spPr bwMode="auto">
              <a:xfrm>
                <a:off x="7274130" y="1679390"/>
                <a:ext cx="589065" cy="159789"/>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pic>
          <p:nvPicPr>
            <p:cNvPr id="16" name="Picture 15" descr="Screenshot of the Meeting options within Manage what attendees see and Enable Green Room highlighting">
              <a:extLst>
                <a:ext uri="{FF2B5EF4-FFF2-40B4-BE49-F238E27FC236}">
                  <a16:creationId xmlns:a16="http://schemas.microsoft.com/office/drawing/2014/main" id="{706CBD34-7FF8-7C26-FD7D-A4A5C98E7D67}"/>
                </a:ext>
              </a:extLst>
            </p:cNvPr>
            <p:cNvPicPr>
              <a:picLocks noChangeAspect="1"/>
            </p:cNvPicPr>
            <p:nvPr/>
          </p:nvPicPr>
          <p:blipFill>
            <a:blip r:embed="rId4"/>
            <a:stretch>
              <a:fillRect/>
            </a:stretch>
          </p:blipFill>
          <p:spPr>
            <a:xfrm>
              <a:off x="4170137" y="2442807"/>
              <a:ext cx="3029673" cy="4118522"/>
            </a:xfrm>
            <a:prstGeom prst="rect">
              <a:avLst/>
            </a:prstGeom>
            <a:ln>
              <a:noFill/>
            </a:ln>
            <a:effectLst>
              <a:outerShdw blurRad="127000" sx="102000" sy="102000" algn="ctr" rotWithShape="0">
                <a:prstClr val="black">
                  <a:alpha val="25000"/>
                </a:prstClr>
              </a:outerShdw>
            </a:effectLst>
          </p:spPr>
        </p:pic>
      </p:grpSp>
      <p:cxnSp>
        <p:nvCxnSpPr>
          <p:cNvPr id="19" name="Straight Arrow Connector 18">
            <a:extLst>
              <a:ext uri="{FF2B5EF4-FFF2-40B4-BE49-F238E27FC236}">
                <a16:creationId xmlns:a16="http://schemas.microsoft.com/office/drawing/2014/main" id="{BF5206D8-7EDF-1418-0F40-77AE7B82B51E}"/>
              </a:ext>
              <a:ext uri="{C183D7F6-B498-43B3-948B-1728B52AA6E4}">
                <adec:decorative xmlns:adec="http://schemas.microsoft.com/office/drawing/2017/decorative" val="1"/>
              </a:ext>
            </a:extLst>
          </p:cNvPr>
          <p:cNvCxnSpPr>
            <a:cxnSpLocks/>
          </p:cNvCxnSpPr>
          <p:nvPr/>
        </p:nvCxnSpPr>
        <p:spPr>
          <a:xfrm>
            <a:off x="2420448" y="1959586"/>
            <a:ext cx="2452195" cy="158890"/>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Action Button: Go Home 20">
            <a:hlinkClick r:id="rId5" action="ppaction://hlinksldjump" highlightClick="1"/>
            <a:extLst>
              <a:ext uri="{FF2B5EF4-FFF2-40B4-BE49-F238E27FC236}">
                <a16:creationId xmlns:a16="http://schemas.microsoft.com/office/drawing/2014/main" id="{C6F0B4AF-E661-7FD9-033F-22E9BD70001D}"/>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BEF3AF-0435-9F37-0F33-56C28B4A9BA4}"/>
              </a:ext>
            </a:extLst>
          </p:cNvPr>
          <p:cNvSpPr txBox="1">
            <a:spLocks/>
          </p:cNvSpPr>
          <p:nvPr/>
        </p:nvSpPr>
        <p:spPr>
          <a:xfrm>
            <a:off x="439652" y="5686330"/>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Adding presenter bios</a:t>
            </a:r>
          </a:p>
        </p:txBody>
      </p:sp>
      <p:sp>
        <p:nvSpPr>
          <p:cNvPr id="6" name="Text Placeholder 1">
            <a:extLst>
              <a:ext uri="{FF2B5EF4-FFF2-40B4-BE49-F238E27FC236}">
                <a16:creationId xmlns:a16="http://schemas.microsoft.com/office/drawing/2014/main" id="{F98AF67E-340B-2BD9-FB0B-22BF468AE9CB}"/>
              </a:ext>
            </a:extLst>
          </p:cNvPr>
          <p:cNvSpPr txBox="1">
            <a:spLocks/>
          </p:cNvSpPr>
          <p:nvPr/>
        </p:nvSpPr>
        <p:spPr>
          <a:xfrm>
            <a:off x="439652" y="6163647"/>
            <a:ext cx="3427628"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a:spcBef>
                <a:spcPts val="0"/>
              </a:spcBef>
            </a:pPr>
            <a:r>
              <a:rPr lang="en-US" sz="1200">
                <a:solidFill>
                  <a:srgbClr val="5A5FC7"/>
                </a:solidFill>
                <a:latin typeface="+mj-lt"/>
              </a:rPr>
              <a:t>Step 1</a:t>
            </a:r>
            <a:r>
              <a:rPr lang="en-US" sz="1200"/>
              <a:t>: Presenters that were added on the Details page will appear here. Click </a:t>
            </a:r>
            <a:r>
              <a:rPr lang="en-US" sz="1200" b="1"/>
              <a:t>Edit</a:t>
            </a:r>
            <a:r>
              <a:rPr lang="en-US" sz="1200"/>
              <a:t> to provide additional details. These details will appear on the event registration portal.</a:t>
            </a:r>
          </a:p>
        </p:txBody>
      </p:sp>
      <p:pic>
        <p:nvPicPr>
          <p:cNvPr id="20" name="Picture 19" descr="Screenshot of the webinar UI, showing the Presenter bios section.">
            <a:extLst>
              <a:ext uri="{FF2B5EF4-FFF2-40B4-BE49-F238E27FC236}">
                <a16:creationId xmlns:a16="http://schemas.microsoft.com/office/drawing/2014/main" id="{53D322AB-743F-7EC1-4EFC-0852E63A1551}"/>
              </a:ext>
            </a:extLst>
          </p:cNvPr>
          <p:cNvPicPr>
            <a:picLocks noChangeAspect="1"/>
          </p:cNvPicPr>
          <p:nvPr/>
        </p:nvPicPr>
        <p:blipFill>
          <a:blip r:embed="rId6"/>
          <a:stretch>
            <a:fillRect/>
          </a:stretch>
        </p:blipFill>
        <p:spPr>
          <a:xfrm>
            <a:off x="439652" y="7043590"/>
            <a:ext cx="3427628" cy="2110448"/>
          </a:xfrm>
          <a:prstGeom prst="rect">
            <a:avLst/>
          </a:prstGeom>
          <a:ln>
            <a:noFill/>
          </a:ln>
          <a:effectLst>
            <a:outerShdw blurRad="127000" sx="102000" sy="102000" algn="ctr" rotWithShape="0">
              <a:prstClr val="black">
                <a:alpha val="25000"/>
              </a:prstClr>
            </a:outerShdw>
          </a:effectLst>
        </p:spPr>
      </p:pic>
      <p:sp>
        <p:nvSpPr>
          <p:cNvPr id="22" name="Text Placeholder 1">
            <a:extLst>
              <a:ext uri="{FF2B5EF4-FFF2-40B4-BE49-F238E27FC236}">
                <a16:creationId xmlns:a16="http://schemas.microsoft.com/office/drawing/2014/main" id="{4103B10B-EF3C-02FF-E110-A7A147E67E0D}"/>
              </a:ext>
            </a:extLst>
          </p:cNvPr>
          <p:cNvSpPr>
            <a:spLocks noGrp="1"/>
          </p:cNvSpPr>
          <p:nvPr>
            <p:ph type="body" sz="half" idx="2"/>
          </p:nvPr>
        </p:nvSpPr>
        <p:spPr>
          <a:xfrm>
            <a:off x="4047989" y="6163647"/>
            <a:ext cx="3427628" cy="470898"/>
          </a:xfrm>
        </p:spPr>
        <p:txBody>
          <a:bodyPr>
            <a:noAutofit/>
          </a:bodyPr>
          <a:lstStyle/>
          <a:p>
            <a:pPr>
              <a:spcBef>
                <a:spcPts val="0"/>
              </a:spcBef>
            </a:pPr>
            <a:r>
              <a:rPr lang="en-US" sz="1200">
                <a:solidFill>
                  <a:srgbClr val="5A5FC7"/>
                </a:solidFill>
                <a:latin typeface="+mj-lt"/>
              </a:rPr>
              <a:t>Step 2</a:t>
            </a:r>
            <a:r>
              <a:rPr lang="en-US" sz="1200"/>
              <a:t>: Enter relevant information in the ‘Edit bio’ screen and click </a:t>
            </a:r>
            <a:r>
              <a:rPr lang="en-US" sz="1200" b="1"/>
              <a:t>Save</a:t>
            </a:r>
            <a:r>
              <a:rPr lang="en-US" sz="1200"/>
              <a:t>. Repeat as necessary for additional presenters.</a:t>
            </a:r>
          </a:p>
        </p:txBody>
      </p:sp>
      <p:pic>
        <p:nvPicPr>
          <p:cNvPr id="23" name="Picture 22" descr="Screenshot of the Edit bio page in the webinar UI.">
            <a:extLst>
              <a:ext uri="{FF2B5EF4-FFF2-40B4-BE49-F238E27FC236}">
                <a16:creationId xmlns:a16="http://schemas.microsoft.com/office/drawing/2014/main" id="{4A9DDB25-99E5-1567-E79F-04FB7896FB20}"/>
              </a:ext>
            </a:extLst>
          </p:cNvPr>
          <p:cNvPicPr>
            <a:picLocks noChangeAspect="1"/>
          </p:cNvPicPr>
          <p:nvPr/>
        </p:nvPicPr>
        <p:blipFill>
          <a:blip r:embed="rId7"/>
          <a:stretch>
            <a:fillRect/>
          </a:stretch>
        </p:blipFill>
        <p:spPr>
          <a:xfrm>
            <a:off x="4045520" y="7043590"/>
            <a:ext cx="3422689" cy="2083761"/>
          </a:xfrm>
          <a:prstGeom prst="rect">
            <a:avLst/>
          </a:prstGeom>
          <a:effectLst>
            <a:outerShdw blurRad="127000" sx="102000" sy="102000" algn="ctr" rotWithShape="0">
              <a:prstClr val="black">
                <a:alpha val="25000"/>
              </a:prstClr>
            </a:outerShdw>
          </a:effectLst>
        </p:spPr>
      </p:pic>
      <p:sp>
        <p:nvSpPr>
          <p:cNvPr id="24" name="Title 1">
            <a:extLst>
              <a:ext uri="{FF2B5EF4-FFF2-40B4-BE49-F238E27FC236}">
                <a16:creationId xmlns:a16="http://schemas.microsoft.com/office/drawing/2014/main" id="{35F9D51C-917A-AE25-4505-1349E9F7E1F3}"/>
              </a:ext>
            </a:extLst>
          </p:cNvPr>
          <p:cNvSpPr txBox="1">
            <a:spLocks/>
          </p:cNvSpPr>
          <p:nvPr/>
        </p:nvSpPr>
        <p:spPr>
          <a:xfrm>
            <a:off x="368217" y="146179"/>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a:t>
            </a:r>
          </a:p>
        </p:txBody>
      </p:sp>
    </p:spTree>
    <p:extLst>
      <p:ext uri="{BB962C8B-B14F-4D97-AF65-F5344CB8AC3E}">
        <p14:creationId xmlns:p14="http://schemas.microsoft.com/office/powerpoint/2010/main" val="348185895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025F38-E6F2-4095-8B39-A66579DDC1F8}"/>
              </a:ext>
            </a:extLst>
          </p:cNvPr>
          <p:cNvSpPr txBox="1"/>
          <p:nvPr/>
        </p:nvSpPr>
        <p:spPr>
          <a:xfrm>
            <a:off x="429580" y="986305"/>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Advanced Webinars: How to get started</a:t>
            </a:r>
          </a:p>
        </p:txBody>
      </p:sp>
      <p:sp>
        <p:nvSpPr>
          <p:cNvPr id="2" name="Title 1">
            <a:extLst>
              <a:ext uri="{FF2B5EF4-FFF2-40B4-BE49-F238E27FC236}">
                <a16:creationId xmlns:a16="http://schemas.microsoft.com/office/drawing/2014/main" id="{6B6AD280-7971-971A-F1EC-8E6F0B5BBAEF}"/>
              </a:ext>
            </a:extLst>
          </p:cNvPr>
          <p:cNvSpPr txBox="1">
            <a:spLocks/>
          </p:cNvSpPr>
          <p:nvPr/>
        </p:nvSpPr>
        <p:spPr>
          <a:xfrm>
            <a:off x="368217" y="1528762"/>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Adding event theming</a:t>
            </a:r>
          </a:p>
        </p:txBody>
      </p:sp>
      <p:sp>
        <p:nvSpPr>
          <p:cNvPr id="3" name="Text Placeholder 1">
            <a:extLst>
              <a:ext uri="{FF2B5EF4-FFF2-40B4-BE49-F238E27FC236}">
                <a16:creationId xmlns:a16="http://schemas.microsoft.com/office/drawing/2014/main" id="{9C5B70B6-16D8-DFDB-1B86-847AEE5F4899}"/>
              </a:ext>
            </a:extLst>
          </p:cNvPr>
          <p:cNvSpPr txBox="1">
            <a:spLocks/>
          </p:cNvSpPr>
          <p:nvPr/>
        </p:nvSpPr>
        <p:spPr>
          <a:xfrm>
            <a:off x="368217" y="2006079"/>
            <a:ext cx="703596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a:spcBef>
                <a:spcPts val="0"/>
              </a:spcBef>
            </a:pPr>
            <a:r>
              <a:rPr lang="en-US" sz="1200"/>
              <a:t>The theming page allows meeting attendees to customize the background image on the registration page. It also allows you to upload a logo and theme color. </a:t>
            </a:r>
          </a:p>
        </p:txBody>
      </p:sp>
      <p:sp>
        <p:nvSpPr>
          <p:cNvPr id="7" name="TextBox 6">
            <a:extLst>
              <a:ext uri="{FF2B5EF4-FFF2-40B4-BE49-F238E27FC236}">
                <a16:creationId xmlns:a16="http://schemas.microsoft.com/office/drawing/2014/main" id="{1CAADFD1-0150-7E5B-1977-A53FA2683A2D}"/>
              </a:ext>
            </a:extLst>
          </p:cNvPr>
          <p:cNvSpPr txBox="1"/>
          <p:nvPr/>
        </p:nvSpPr>
        <p:spPr>
          <a:xfrm>
            <a:off x="368216" y="2589338"/>
            <a:ext cx="3513773" cy="553998"/>
          </a:xfrm>
          <a:prstGeom prst="rect">
            <a:avLst/>
          </a:prstGeom>
          <a:noFill/>
        </p:spPr>
        <p:txBody>
          <a:bodyPr wrap="square" lIns="0" tIns="0" rIns="0" bIns="0">
            <a:spAutoFit/>
          </a:bodyPr>
          <a:lstStyle/>
          <a:p>
            <a:r>
              <a:rPr lang="en-US" sz="1200">
                <a:solidFill>
                  <a:srgbClr val="5A5FC7"/>
                </a:solidFill>
                <a:latin typeface="+mj-lt"/>
              </a:rPr>
              <a:t>Step 1</a:t>
            </a:r>
            <a:r>
              <a:rPr lang="en-US" sz="1200"/>
              <a:t>: Click on </a:t>
            </a:r>
            <a:r>
              <a:rPr lang="en-US" sz="1200" b="1"/>
              <a:t>Change image </a:t>
            </a:r>
            <a:r>
              <a:rPr lang="en-US" sz="1200"/>
              <a:t>to upload a new background image </a:t>
            </a:r>
            <a:r>
              <a:rPr lang="en-US" sz="1200" i="1"/>
              <a:t>or</a:t>
            </a:r>
            <a:r>
              <a:rPr lang="en-US" sz="1200"/>
              <a:t> Click on the </a:t>
            </a:r>
            <a:r>
              <a:rPr lang="en-US" sz="1200" b="1"/>
              <a:t>Logo</a:t>
            </a:r>
            <a:r>
              <a:rPr lang="en-US" sz="1200"/>
              <a:t> or </a:t>
            </a:r>
            <a:r>
              <a:rPr lang="en-US" sz="1200" b="1"/>
              <a:t>Theme color </a:t>
            </a:r>
            <a:r>
              <a:rPr lang="en-US" sz="1200"/>
              <a:t>to change.</a:t>
            </a:r>
          </a:p>
        </p:txBody>
      </p:sp>
      <p:cxnSp>
        <p:nvCxnSpPr>
          <p:cNvPr id="11" name="Straight Arrow Connector 10">
            <a:extLst>
              <a:ext uri="{FF2B5EF4-FFF2-40B4-BE49-F238E27FC236}">
                <a16:creationId xmlns:a16="http://schemas.microsoft.com/office/drawing/2014/main" id="{56B60E20-9503-3280-DE95-4A93EAE7188B}"/>
              </a:ext>
              <a:ext uri="{C183D7F6-B498-43B3-948B-1728B52AA6E4}">
                <adec:decorative xmlns:adec="http://schemas.microsoft.com/office/drawing/2017/decorative" val="1"/>
              </a:ext>
            </a:extLst>
          </p:cNvPr>
          <p:cNvCxnSpPr>
            <a:cxnSpLocks/>
          </p:cNvCxnSpPr>
          <p:nvPr/>
        </p:nvCxnSpPr>
        <p:spPr>
          <a:xfrm>
            <a:off x="3801533" y="4717759"/>
            <a:ext cx="321239" cy="0"/>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2" name="Group 11" descr="Screenshot of the webinar UI, showing the Theming section.">
            <a:extLst>
              <a:ext uri="{FF2B5EF4-FFF2-40B4-BE49-F238E27FC236}">
                <a16:creationId xmlns:a16="http://schemas.microsoft.com/office/drawing/2014/main" id="{5593A242-111B-537F-3C27-C56C74488275}"/>
              </a:ext>
            </a:extLst>
          </p:cNvPr>
          <p:cNvGrpSpPr/>
          <p:nvPr/>
        </p:nvGrpSpPr>
        <p:grpSpPr>
          <a:xfrm>
            <a:off x="368217" y="3423623"/>
            <a:ext cx="3426227" cy="2097109"/>
            <a:chOff x="613414" y="2448029"/>
            <a:chExt cx="5228769" cy="3200400"/>
          </a:xfrm>
        </p:grpSpPr>
        <p:pic>
          <p:nvPicPr>
            <p:cNvPr id="13" name="Picture 12" descr="Screenshot of the webinar UI, showing the Theming section.">
              <a:extLst>
                <a:ext uri="{FF2B5EF4-FFF2-40B4-BE49-F238E27FC236}">
                  <a16:creationId xmlns:a16="http://schemas.microsoft.com/office/drawing/2014/main" id="{7DC9EFE9-2B9E-4D8C-DF81-D8126AF1F864}"/>
                </a:ext>
              </a:extLst>
            </p:cNvPr>
            <p:cNvPicPr>
              <a:picLocks noChangeAspect="1"/>
            </p:cNvPicPr>
            <p:nvPr/>
          </p:nvPicPr>
          <p:blipFill>
            <a:blip r:embed="rId3"/>
            <a:stretch>
              <a:fillRect/>
            </a:stretch>
          </p:blipFill>
          <p:spPr>
            <a:xfrm>
              <a:off x="613414" y="2448029"/>
              <a:ext cx="5228769" cy="3200400"/>
            </a:xfrm>
            <a:prstGeom prst="rect">
              <a:avLst/>
            </a:prstGeom>
            <a:ln>
              <a:noFill/>
            </a:ln>
            <a:effectLst>
              <a:outerShdw blurRad="127000" sx="102000" sy="102000" algn="ctr" rotWithShape="0">
                <a:prstClr val="black">
                  <a:alpha val="25000"/>
                </a:prstClr>
              </a:outerShdw>
            </a:effectLst>
          </p:spPr>
        </p:pic>
        <p:sp>
          <p:nvSpPr>
            <p:cNvPr id="14" name="Rectangle 13">
              <a:extLst>
                <a:ext uri="{FF2B5EF4-FFF2-40B4-BE49-F238E27FC236}">
                  <a16:creationId xmlns:a16="http://schemas.microsoft.com/office/drawing/2014/main" id="{5594AB23-2C43-606D-D6B1-DB958EFCE406}"/>
                </a:ext>
              </a:extLst>
            </p:cNvPr>
            <p:cNvSpPr/>
            <p:nvPr/>
          </p:nvSpPr>
          <p:spPr bwMode="auto">
            <a:xfrm>
              <a:off x="4954125" y="4342708"/>
              <a:ext cx="729759" cy="162168"/>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sp>
          <p:nvSpPr>
            <p:cNvPr id="15" name="Rectangle 14">
              <a:extLst>
                <a:ext uri="{FF2B5EF4-FFF2-40B4-BE49-F238E27FC236}">
                  <a16:creationId xmlns:a16="http://schemas.microsoft.com/office/drawing/2014/main" id="{553823C8-CDDF-E5B3-25F0-05F2F45F8B49}"/>
                </a:ext>
              </a:extLst>
            </p:cNvPr>
            <p:cNvSpPr/>
            <p:nvPr/>
          </p:nvSpPr>
          <p:spPr bwMode="auto">
            <a:xfrm>
              <a:off x="1530825" y="4603722"/>
              <a:ext cx="1207768" cy="704275"/>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sp>
        <p:nvSpPr>
          <p:cNvPr id="16" name="TextBox 15">
            <a:extLst>
              <a:ext uri="{FF2B5EF4-FFF2-40B4-BE49-F238E27FC236}">
                <a16:creationId xmlns:a16="http://schemas.microsoft.com/office/drawing/2014/main" id="{472E3EA8-021E-E446-0E67-9C129B50110D}"/>
              </a:ext>
            </a:extLst>
          </p:cNvPr>
          <p:cNvSpPr txBox="1"/>
          <p:nvPr/>
        </p:nvSpPr>
        <p:spPr>
          <a:xfrm>
            <a:off x="4144430" y="2589338"/>
            <a:ext cx="3253680" cy="369332"/>
          </a:xfrm>
          <a:prstGeom prst="rect">
            <a:avLst/>
          </a:prstGeom>
          <a:noFill/>
        </p:spPr>
        <p:txBody>
          <a:bodyPr wrap="square" lIns="0" tIns="0" rIns="0" bIns="0">
            <a:spAutoFit/>
          </a:bodyPr>
          <a:lstStyle/>
          <a:p>
            <a:r>
              <a:rPr lang="en-US" sz="1200">
                <a:solidFill>
                  <a:srgbClr val="5A5FC7"/>
                </a:solidFill>
                <a:latin typeface="+mj-lt"/>
              </a:rPr>
              <a:t>Step 2</a:t>
            </a:r>
            <a:r>
              <a:rPr lang="en-US" sz="1200"/>
              <a:t>: Preview, edit or resize image and click </a:t>
            </a:r>
            <a:r>
              <a:rPr lang="en-US" sz="1200" b="1"/>
              <a:t>Save</a:t>
            </a:r>
            <a:r>
              <a:rPr lang="en-US" sz="1200"/>
              <a:t>.</a:t>
            </a:r>
          </a:p>
        </p:txBody>
      </p:sp>
      <p:pic>
        <p:nvPicPr>
          <p:cNvPr id="17" name="Picture 16" descr="Screenshot of the Change image page in the webinar UI.">
            <a:extLst>
              <a:ext uri="{FF2B5EF4-FFF2-40B4-BE49-F238E27FC236}">
                <a16:creationId xmlns:a16="http://schemas.microsoft.com/office/drawing/2014/main" id="{DEA15CED-30CD-32E9-411C-0A0365A23F65}"/>
              </a:ext>
            </a:extLst>
          </p:cNvPr>
          <p:cNvPicPr>
            <a:picLocks noChangeAspect="1"/>
          </p:cNvPicPr>
          <p:nvPr/>
        </p:nvPicPr>
        <p:blipFill>
          <a:blip r:embed="rId4"/>
          <a:stretch>
            <a:fillRect/>
          </a:stretch>
        </p:blipFill>
        <p:spPr>
          <a:xfrm>
            <a:off x="4144430" y="3423623"/>
            <a:ext cx="3253680" cy="2096066"/>
          </a:xfrm>
          <a:prstGeom prst="rect">
            <a:avLst/>
          </a:prstGeom>
          <a:ln>
            <a:noFill/>
          </a:ln>
          <a:effectLst>
            <a:outerShdw blurRad="127000" sx="102000" sy="102000" algn="ctr" rotWithShape="0">
              <a:prstClr val="black">
                <a:alpha val="25000"/>
              </a:prstClr>
            </a:outerShdw>
          </a:effectLst>
        </p:spPr>
      </p:pic>
      <p:sp>
        <p:nvSpPr>
          <p:cNvPr id="18" name="Action Button: Go Home 17">
            <a:hlinkClick r:id="rId5" action="ppaction://hlinksldjump" highlightClick="1"/>
            <a:extLst>
              <a:ext uri="{FF2B5EF4-FFF2-40B4-BE49-F238E27FC236}">
                <a16:creationId xmlns:a16="http://schemas.microsoft.com/office/drawing/2014/main" id="{3178BAE5-4F38-FC5F-F17D-3F1013A4B55E}"/>
              </a:ext>
            </a:extLst>
          </p:cNvPr>
          <p:cNvSpPr/>
          <p:nvPr/>
        </p:nvSpPr>
        <p:spPr>
          <a:xfrm>
            <a:off x="7186613" y="10044112"/>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153ED9B9-880B-03B7-98E4-2CAD17A09CD6}"/>
              </a:ext>
            </a:extLst>
          </p:cNvPr>
          <p:cNvSpPr txBox="1">
            <a:spLocks/>
          </p:cNvSpPr>
          <p:nvPr/>
        </p:nvSpPr>
        <p:spPr>
          <a:xfrm>
            <a:off x="319803" y="515306"/>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a:t>
            </a:r>
          </a:p>
        </p:txBody>
      </p:sp>
    </p:spTree>
    <p:extLst>
      <p:ext uri="{BB962C8B-B14F-4D97-AF65-F5344CB8AC3E}">
        <p14:creationId xmlns:p14="http://schemas.microsoft.com/office/powerpoint/2010/main" val="262627257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5303984"/>
          </a:xfrm>
        </p:spPr>
        <p:txBody>
          <a:bodyPr>
            <a:noAutofit/>
          </a:bodyPr>
          <a:lstStyle/>
          <a:p>
            <a:pPr algn="l">
              <a:lnSpc>
                <a:spcPct val="108000"/>
              </a:lnSpc>
              <a:spcBef>
                <a:spcPts val="0"/>
              </a:spcBef>
              <a:spcAft>
                <a:spcPts val="600"/>
              </a:spcAft>
              <a:defRPr/>
            </a:pPr>
            <a:r>
              <a:rPr lang="en-US" sz="1200">
                <a:solidFill>
                  <a:srgbClr val="5A5FC7"/>
                </a:solidFill>
                <a:latin typeface="Segoe UI Semibold" panose="020B0702040204020203" pitchFamily="34" charset="0"/>
                <a:cs typeface="Segoe UI Semibold" panose="020B0702040204020203" pitchFamily="34" charset="0"/>
              </a:rPr>
              <a:t>Overview and Benefits</a:t>
            </a:r>
          </a:p>
          <a:p>
            <a:pPr algn="l" defTabSz="457200">
              <a:lnSpc>
                <a:spcPct val="108000"/>
              </a:lnSpc>
              <a:spcBef>
                <a:spcPts val="0"/>
              </a:spcBef>
              <a:spcAft>
                <a:spcPts val="600"/>
              </a:spcAft>
              <a:defRPr/>
            </a:pPr>
            <a:r>
              <a:rPr lang="en-US" sz="1200"/>
              <a:t>I</a:t>
            </a:r>
            <a:r>
              <a:rPr lang="en-US" sz="1200" b="0" i="0">
                <a:effectLst/>
                <a:latin typeface="Segoe UI" panose="020B0502040204020203" pitchFamily="34" charset="0"/>
              </a:rPr>
              <a:t>n today’s world, it’s hard to attract and engage attendees, whether it’s your own employees or potential customers. </a:t>
            </a:r>
          </a:p>
          <a:p>
            <a:pPr algn="l" defTabSz="457200">
              <a:lnSpc>
                <a:spcPct val="108000"/>
              </a:lnSpc>
              <a:spcBef>
                <a:spcPts val="0"/>
              </a:spcBef>
              <a:spcAft>
                <a:spcPts val="600"/>
              </a:spcAft>
              <a:defRPr/>
            </a:pPr>
            <a:r>
              <a:rPr lang="en-US" sz="1200" b="0" i="0">
                <a:effectLst/>
                <a:latin typeface="Segoe UI" panose="020B0502040204020203" pitchFamily="34" charset="0"/>
              </a:rPr>
              <a:t>Building upon the basic webinar functionality in Office 365 and Microsoft 365, </a:t>
            </a:r>
            <a:r>
              <a:rPr lang="en-US" sz="1200" i="0">
                <a:effectLst/>
                <a:latin typeface="Segoe UI" panose="020B0502040204020203" pitchFamily="34" charset="0"/>
              </a:rPr>
              <a:t>Advanced Webinars</a:t>
            </a:r>
            <a:r>
              <a:rPr lang="en-US" sz="1200" b="0" i="0">
                <a:effectLst/>
                <a:latin typeface="Segoe UI" panose="020B0502040204020203" pitchFamily="34" charset="0"/>
              </a:rPr>
              <a:t> give you new management controls that make it seamless to connect with your audience, whether internal or external. </a:t>
            </a:r>
            <a:endParaRPr lang="en-US" sz="1050" b="0" i="0">
              <a:effectLst/>
              <a:latin typeface="Segoe UI" panose="020B0502040204020203" pitchFamily="34" charset="0"/>
            </a:endParaRPr>
          </a:p>
          <a:p>
            <a:pPr algn="l" defTabSz="457200">
              <a:lnSpc>
                <a:spcPct val="108000"/>
              </a:lnSpc>
              <a:spcBef>
                <a:spcPts val="0"/>
              </a:spcBef>
              <a:spcAft>
                <a:spcPts val="400"/>
              </a:spcAft>
              <a:defRPr/>
            </a:pPr>
            <a:r>
              <a:rPr kumimoji="0" lang="en-US" sz="1200" b="0" i="0" u="none" strike="noStrike" kern="1200" cap="none" normalizeH="0" baseline="0" noProof="0">
                <a:ln>
                  <a:noFill/>
                </a:ln>
                <a:effectLst/>
                <a:uLnTx/>
                <a:uFillTx/>
                <a:latin typeface="Segoe UI" panose="020B0502040204020203" pitchFamily="34" charset="0"/>
                <a:ea typeface="+mn-ea"/>
                <a:cs typeface="+mn-cs"/>
              </a:rPr>
              <a:t>By enabling, you get access to a simplified user experience, meeting registrations, a management recap, and many new feature and benefits including:</a:t>
            </a:r>
          </a:p>
          <a:p>
            <a:pPr marL="173736" indent="-173736" algn="l" defTabSz="457200">
              <a:lnSpc>
                <a:spcPct val="108000"/>
              </a:lnSpc>
              <a:spcBef>
                <a:spcPts val="0"/>
              </a:spcBef>
              <a:spcAft>
                <a:spcPts val="400"/>
              </a:spcAft>
              <a:buFont typeface="Arial" panose="020B0604020202020204" pitchFamily="34" charset="0"/>
              <a:buChar char="•"/>
              <a:defRPr/>
            </a:pPr>
            <a:r>
              <a:rPr lang="en-US" sz="1200">
                <a:cs typeface="+mn-cs"/>
              </a:rPr>
              <a:t>A </a:t>
            </a:r>
            <a:r>
              <a:rPr kumimoji="0" lang="en-US" sz="1200" b="0" i="0" u="none" strike="noStrike" kern="1200" cap="none" normalizeH="0" baseline="0" noProof="0">
                <a:ln>
                  <a:noFill/>
                </a:ln>
                <a:effectLst/>
                <a:uLnTx/>
                <a:uFillTx/>
                <a:latin typeface="Segoe UI" panose="020B0502040204020203" pitchFamily="34" charset="0"/>
                <a:ea typeface="+mn-ea"/>
                <a:cs typeface="+mn-cs"/>
              </a:rPr>
              <a:t>registration page for your webinar</a:t>
            </a:r>
          </a:p>
          <a:p>
            <a:pPr marL="173736" indent="-173736" algn="l" defTabSz="457200">
              <a:lnSpc>
                <a:spcPct val="108000"/>
              </a:lnSpc>
              <a:spcBef>
                <a:spcPts val="0"/>
              </a:spcBef>
              <a:spcAft>
                <a:spcPts val="400"/>
              </a:spcAft>
              <a:buFont typeface="Arial" panose="020B0604020202020204" pitchFamily="34" charset="0"/>
              <a:buChar char="•"/>
              <a:defRPr/>
            </a:pPr>
            <a:r>
              <a:rPr lang="en-US" sz="1200">
                <a:cs typeface="+mn-cs"/>
              </a:rPr>
              <a:t>Ability to add co-organizers</a:t>
            </a:r>
          </a:p>
          <a:p>
            <a:pPr marL="173736" indent="-173736" algn="l" defTabSz="457200">
              <a:lnSpc>
                <a:spcPct val="108000"/>
              </a:lnSpc>
              <a:spcBef>
                <a:spcPts val="0"/>
              </a:spcBef>
              <a:spcAft>
                <a:spcPts val="400"/>
              </a:spcAft>
              <a:buFont typeface="Arial" panose="020B0604020202020204" pitchFamily="34" charset="0"/>
              <a:buChar char="•"/>
              <a:defRPr/>
            </a:pPr>
            <a:r>
              <a:rPr kumimoji="0" lang="en-US" sz="1200" b="0" i="0" u="none" strike="noStrike" kern="1200" cap="none" normalizeH="0" baseline="0" noProof="0">
                <a:ln>
                  <a:noFill/>
                </a:ln>
                <a:effectLst/>
                <a:uLnTx/>
                <a:uFillTx/>
                <a:latin typeface="Segoe UI" panose="020B0502040204020203" pitchFamily="34" charset="0"/>
                <a:ea typeface="+mn-ea"/>
                <a:cs typeface="+mn-cs"/>
              </a:rPr>
              <a:t>A dedicated event page with branding and presenter bios</a:t>
            </a:r>
          </a:p>
          <a:p>
            <a:pPr marL="173736" marR="0" lvl="0" indent="-173736"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normalizeH="0" baseline="0" noProof="0">
                <a:ln>
                  <a:noFill/>
                </a:ln>
                <a:effectLst/>
                <a:uLnTx/>
                <a:uFillTx/>
                <a:latin typeface="Segoe UI" panose="020B0502040204020203" pitchFamily="34" charset="0"/>
                <a:ea typeface="+mn-ea"/>
                <a:cs typeface="+mn-cs"/>
              </a:rPr>
              <a:t>Advanced registration configurability, waitlist and manual approvals</a:t>
            </a:r>
            <a:endParaRPr lang="en-US" sz="1200">
              <a:cs typeface="+mn-cs"/>
            </a:endParaRPr>
          </a:p>
          <a:p>
            <a:pPr marL="173736" marR="0" lvl="0" indent="-173736"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normalizeH="0" baseline="0" noProof="0">
                <a:ln>
                  <a:noFill/>
                </a:ln>
                <a:effectLst/>
                <a:uLnTx/>
                <a:uFillTx/>
                <a:latin typeface="Segoe UI" panose="020B0502040204020203" pitchFamily="34" charset="0"/>
                <a:ea typeface="+mn-ea"/>
                <a:cs typeface="+mn-cs"/>
              </a:rPr>
              <a:t>Registration status overview</a:t>
            </a:r>
            <a:endParaRPr lang="en-US" sz="1200"/>
          </a:p>
          <a:p>
            <a:pPr marL="173736" indent="-173736" algn="l" defTabSz="457200">
              <a:lnSpc>
                <a:spcPct val="108000"/>
              </a:lnSpc>
              <a:spcBef>
                <a:spcPts val="0"/>
              </a:spcBef>
              <a:spcAft>
                <a:spcPts val="400"/>
              </a:spcAft>
              <a:buSzPct val="100000"/>
              <a:buFont typeface="Arial" panose="020B0604020202020204" pitchFamily="34" charset="0"/>
              <a:buChar char="•"/>
              <a:tabLst>
                <a:tab pos="457200" algn="l"/>
              </a:tabLst>
              <a:defRPr/>
            </a:pPr>
            <a:r>
              <a:rPr lang="en-US" sz="1200">
                <a:cs typeface="+mn-cs"/>
              </a:rPr>
              <a:t>A virtual green room where presenters and meeting hosts can chat and stage content and a virtual waiting room where meeting attendees can engage while they wait for the event to start</a:t>
            </a:r>
          </a:p>
          <a:p>
            <a:pPr marL="173736" indent="-173736" algn="l" defTabSz="457200">
              <a:lnSpc>
                <a:spcPct val="108000"/>
              </a:lnSpc>
              <a:spcBef>
                <a:spcPts val="0"/>
              </a:spcBef>
              <a:spcAft>
                <a:spcPts val="400"/>
              </a:spcAft>
              <a:buSzPct val="100000"/>
              <a:buFont typeface="Arial" panose="020B0604020202020204" pitchFamily="34" charset="0"/>
              <a:buChar char="•"/>
              <a:tabLst>
                <a:tab pos="457200" algn="l"/>
              </a:tabLst>
              <a:defRPr/>
            </a:pPr>
            <a:r>
              <a:rPr lang="en-US" sz="1200">
                <a:cs typeface="+mn-cs"/>
              </a:rPr>
              <a:t>Manage what </a:t>
            </a:r>
            <a:r>
              <a:rPr lang="en-US" sz="1200" i="0">
                <a:effectLst/>
                <a:latin typeface="SegoeUI"/>
              </a:rPr>
              <a:t>your attendees can see or do during webinar</a:t>
            </a:r>
          </a:p>
          <a:p>
            <a:pPr marL="173736" indent="-173736" algn="l" defTabSz="457200">
              <a:lnSpc>
                <a:spcPct val="108000"/>
              </a:lnSpc>
              <a:spcBef>
                <a:spcPts val="0"/>
              </a:spcBef>
              <a:spcAft>
                <a:spcPts val="1800"/>
              </a:spcAft>
              <a:buSzPct val="100000"/>
              <a:buFont typeface="Arial" panose="020B0604020202020204" pitchFamily="34" charset="0"/>
              <a:buChar char="•"/>
              <a:tabLst>
                <a:tab pos="457200" algn="l"/>
              </a:tabLst>
              <a:defRPr/>
            </a:pPr>
            <a:r>
              <a:rPr lang="en-US" sz="1200" i="0">
                <a:effectLst/>
                <a:latin typeface="SegoeUI"/>
                <a:cs typeface="+mn-cs"/>
              </a:rPr>
              <a:t>Support for RTMP-IN, to </a:t>
            </a:r>
            <a:r>
              <a:rPr lang="en-US" sz="1200">
                <a:latin typeface="SegoeUI"/>
                <a:cs typeface="+mn-cs"/>
              </a:rPr>
              <a:t>bring externally produced content into your webinar</a:t>
            </a:r>
            <a:endParaRPr lang="en-US" sz="1200" i="0">
              <a:effectLst/>
              <a:latin typeface="SegoeUI"/>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600"/>
              </a:spcAft>
            </a:pPr>
            <a:r>
              <a:rPr lang="en-US" sz="1200">
                <a:latin typeface="Segoe UI" panose="020B0502040204020203" pitchFamily="34" charset="0"/>
                <a:cs typeface="Segoe UI" panose="020B0502040204020203" pitchFamily="34" charset="0"/>
              </a:rPr>
              <a:t>Below are the primary use cases:</a:t>
            </a:r>
          </a:p>
          <a:p>
            <a:pPr marL="182880" indent="-182880" algn="l" defTabSz="457200">
              <a:lnSpc>
                <a:spcPct val="100000"/>
              </a:lnSpc>
              <a:spcBef>
                <a:spcPts val="0"/>
              </a:spcBef>
              <a:spcAft>
                <a:spcPts val="600"/>
              </a:spcAft>
              <a:buSzPts val="1000"/>
              <a:buFont typeface="Arial" panose="020B0604020202020204" pitchFamily="34" charset="0"/>
              <a:buChar char="•"/>
              <a:tabLst>
                <a:tab pos="457200" algn="l"/>
              </a:tabLst>
              <a:defRPr/>
            </a:pPr>
            <a:endParaRPr lang="en-US" sz="1200">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F9B669AB-BC43-C312-7D6D-BED6EFE3FF00}"/>
              </a:ext>
            </a:extLst>
          </p:cNvPr>
          <p:cNvGraphicFramePr>
            <a:graphicFrameLocks noGrp="1"/>
          </p:cNvGraphicFramePr>
          <p:nvPr/>
        </p:nvGraphicFramePr>
        <p:xfrm>
          <a:off x="845820" y="6321380"/>
          <a:ext cx="6080760" cy="2184400"/>
        </p:xfrm>
        <a:graphic>
          <a:graphicData uri="http://schemas.openxmlformats.org/drawingml/2006/table">
            <a:tbl>
              <a:tblPr firstRow="1" bandRow="1">
                <a:tableStyleId>{5C22544A-7EE6-4342-B048-85BDC9FD1C3A}</a:tableStyleId>
              </a:tblPr>
              <a:tblGrid>
                <a:gridCol w="1570809">
                  <a:extLst>
                    <a:ext uri="{9D8B030D-6E8A-4147-A177-3AD203B41FA5}">
                      <a16:colId xmlns:a16="http://schemas.microsoft.com/office/drawing/2014/main" val="4001914310"/>
                    </a:ext>
                  </a:extLst>
                </a:gridCol>
                <a:gridCol w="4509951">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914400">
                <a:tc>
                  <a:txBody>
                    <a:bodyPr/>
                    <a:lstStyle/>
                    <a:p>
                      <a:pPr marL="0" algn="l" defTabSz="914400" rtl="0" eaLnBrk="1" latinLnBrk="0" hangingPunct="1">
                        <a:lnSpc>
                          <a:spcPct val="100000"/>
                        </a:lnSpc>
                        <a:spcAft>
                          <a:spcPts val="500"/>
                        </a:spcAft>
                      </a:pPr>
                      <a:r>
                        <a:rPr lang="en-US" sz="1200" kern="1200">
                          <a:solidFill>
                            <a:schemeClr val="tx1"/>
                          </a:solidFill>
                          <a:latin typeface="Segoe UI" panose="020B0502040204020203" pitchFamily="34" charset="0"/>
                          <a:ea typeface="+mn-ea"/>
                          <a:cs typeface="Segoe UI" panose="020B0502040204020203" pitchFamily="34" charset="0"/>
                        </a:rPr>
                        <a:t>All - Enterprise, Education, Government, Retail, Healthcare, Financial Services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3736" indent="-173736" algn="l" defTabSz="914400" rtl="0" eaLnBrk="1" latinLnBrk="0" hangingPunct="1">
                        <a:lnSpc>
                          <a:spcPct val="100000"/>
                        </a:lnSpc>
                        <a:spcAft>
                          <a:spcPts val="500"/>
                        </a:spcAft>
                        <a:buFont typeface="Arial" panose="020B0604020202020204" pitchFamily="34" charset="0"/>
                        <a:buChar char="•"/>
                      </a:pPr>
                      <a:r>
                        <a:rPr lang="en-US" sz="1200" kern="1200">
                          <a:solidFill>
                            <a:schemeClr val="tx1"/>
                          </a:solidFill>
                          <a:latin typeface="Segoe UI" panose="020B0502040204020203" pitchFamily="34" charset="0"/>
                          <a:ea typeface="+mn-ea"/>
                          <a:cs typeface="Segoe UI" panose="020B0502040204020203" pitchFamily="34" charset="0"/>
                        </a:rPr>
                        <a:t>Online trainings where attendees can register and join a learning session</a:t>
                      </a:r>
                    </a:p>
                    <a:p>
                      <a:pPr marL="173736" lvl="0" indent="-173736" algn="l" defTabSz="914400" rtl="0" eaLnBrk="1" latinLnBrk="0" hangingPunct="1">
                        <a:lnSpc>
                          <a:spcPct val="100000"/>
                        </a:lnSpc>
                        <a:spcAft>
                          <a:spcPts val="500"/>
                        </a:spcAft>
                        <a:buFont typeface="Arial" panose="020B0604020202020204" pitchFamily="34" charset="0"/>
                        <a:buChar char="•"/>
                      </a:pPr>
                      <a:r>
                        <a:rPr lang="en-US" sz="1200" kern="1200">
                          <a:solidFill>
                            <a:schemeClr val="tx1"/>
                          </a:solidFill>
                          <a:latin typeface="Segoe UI" panose="020B0502040204020203" pitchFamily="34" charset="0"/>
                          <a:ea typeface="+mn-ea"/>
                          <a:cs typeface="Segoe UI" panose="020B0502040204020203" pitchFamily="34" charset="0"/>
                        </a:rPr>
                        <a:t>Product demos and community webinars to connect with customers and do knowledge shares</a:t>
                      </a:r>
                    </a:p>
                    <a:p>
                      <a:pPr marL="173736" lvl="0" indent="-173736" algn="l" defTabSz="914400" rtl="0" eaLnBrk="1" latinLnBrk="0" hangingPunct="1">
                        <a:lnSpc>
                          <a:spcPct val="100000"/>
                        </a:lnSpc>
                        <a:spcAft>
                          <a:spcPts val="500"/>
                        </a:spcAft>
                        <a:buFont typeface="Arial" panose="020B0604020202020204" pitchFamily="34" charset="0"/>
                        <a:buChar char="•"/>
                      </a:pPr>
                      <a:r>
                        <a:rPr lang="en-US" sz="1200" kern="1200">
                          <a:solidFill>
                            <a:schemeClr val="tx1"/>
                          </a:solidFill>
                          <a:latin typeface="Segoe UI" panose="020B0502040204020203" pitchFamily="34" charset="0"/>
                          <a:ea typeface="+mn-ea"/>
                          <a:cs typeface="Segoe UI" panose="020B0502040204020203" pitchFamily="34" charset="0"/>
                        </a:rPr>
                        <a:t>Marketing and sales events </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365760">
                <a:tc>
                  <a:txBody>
                    <a:bodyPr/>
                    <a:lstStyle/>
                    <a:p>
                      <a:pPr marL="0" algn="l" defTabSz="914400" rtl="0" eaLnBrk="1" latinLnBrk="0" hangingPunct="1">
                        <a:lnSpc>
                          <a:spcPct val="100000"/>
                        </a:lnSpc>
                        <a:spcAft>
                          <a:spcPts val="500"/>
                        </a:spcAft>
                      </a:pPr>
                      <a:r>
                        <a:rPr lang="en-US" sz="1200" kern="1200">
                          <a:solidFill>
                            <a:schemeClr val="tx1"/>
                          </a:solidFill>
                          <a:latin typeface="Segoe UI" panose="020B0502040204020203" pitchFamily="34" charset="0"/>
                          <a:ea typeface="+mn-ea"/>
                          <a:cs typeface="Segoe UI" panose="020B0502040204020203" pitchFamily="34" charset="0"/>
                        </a:rPr>
                        <a:t>Sales and Marketing</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3736" lvl="0" indent="-173736" algn="l" defTabSz="914400" rtl="0" eaLnBrk="1" latinLnBrk="0" hangingPunct="1">
                        <a:lnSpc>
                          <a:spcPct val="100000"/>
                        </a:lnSpc>
                        <a:spcAft>
                          <a:spcPts val="500"/>
                        </a:spcAft>
                        <a:buFont typeface="Arial" panose="020B0604020202020204" pitchFamily="34" charset="0"/>
                        <a:buChar char="•"/>
                      </a:pPr>
                      <a:r>
                        <a:rPr lang="en-US" sz="1200" kern="1200">
                          <a:solidFill>
                            <a:schemeClr val="tx1"/>
                          </a:solidFill>
                          <a:latin typeface="Segoe UI" panose="020B0502040204020203" pitchFamily="34" charset="0"/>
                          <a:ea typeface="+mn-ea"/>
                          <a:cs typeface="Segoe UI" panose="020B0502040204020203" pitchFamily="34" charset="0"/>
                        </a:rPr>
                        <a:t>Connecting with potential leads to grow business </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45649724"/>
                  </a:ext>
                </a:extLst>
              </a:tr>
              <a:tr h="365760">
                <a:tc>
                  <a:txBody>
                    <a:bodyPr/>
                    <a:lstStyle/>
                    <a:p>
                      <a:pPr marL="0" algn="l" defTabSz="914400" rtl="0" eaLnBrk="1" latinLnBrk="0" hangingPunct="1">
                        <a:lnSpc>
                          <a:spcPct val="100000"/>
                        </a:lnSpc>
                        <a:spcAft>
                          <a:spcPts val="500"/>
                        </a:spcAft>
                      </a:pPr>
                      <a:r>
                        <a:rPr lang="en-US" sz="1200" kern="1200">
                          <a:solidFill>
                            <a:schemeClr val="tx1"/>
                          </a:solidFill>
                          <a:latin typeface="Segoe UI" panose="020B0502040204020203" pitchFamily="34" charset="0"/>
                          <a:ea typeface="+mn-ea"/>
                          <a:cs typeface="Segoe UI" panose="020B0502040204020203" pitchFamily="34" charset="0"/>
                        </a:rPr>
                        <a:t>HR</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3736" lvl="0" indent="-173736" algn="l" defTabSz="914400" rtl="0" eaLnBrk="1" latinLnBrk="0" hangingPunct="1">
                        <a:lnSpc>
                          <a:spcPct val="100000"/>
                        </a:lnSpc>
                        <a:spcAft>
                          <a:spcPts val="500"/>
                        </a:spcAft>
                        <a:buFont typeface="Arial" panose="020B0604020202020204" pitchFamily="34" charset="0"/>
                        <a:buChar char="•"/>
                      </a:pPr>
                      <a:r>
                        <a:rPr lang="en-US" sz="1200" kern="1200">
                          <a:solidFill>
                            <a:schemeClr val="tx1"/>
                          </a:solidFill>
                          <a:latin typeface="Segoe UI" panose="020B0502040204020203" pitchFamily="34" charset="0"/>
                          <a:ea typeface="+mn-ea"/>
                          <a:cs typeface="Segoe UI" panose="020B0502040204020203" pitchFamily="34" charset="0"/>
                        </a:rPr>
                        <a:t>Onboarding and training new team members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66399936"/>
                  </a:ext>
                </a:extLst>
              </a:tr>
            </a:tbl>
          </a:graphicData>
        </a:graphic>
      </p:graphicFrame>
      <p:sp>
        <p:nvSpPr>
          <p:cNvPr id="2" name="Action Button: Go Home 1">
            <a:hlinkClick r:id="rId3" action="ppaction://hlinksldjump" highlightClick="1"/>
            <a:extLst>
              <a:ext uri="{FF2B5EF4-FFF2-40B4-BE49-F238E27FC236}">
                <a16:creationId xmlns:a16="http://schemas.microsoft.com/office/drawing/2014/main" id="{F9073E12-83D7-CB4F-62D8-0F0B2EF8B54B}"/>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870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556131"/>
          </a:xfrm>
        </p:spPr>
        <p:txBody>
          <a:bodyPr>
            <a:noAutofit/>
          </a:bodyPr>
          <a:lstStyle/>
          <a:p>
            <a:pPr algn="l">
              <a:lnSpc>
                <a:spcPct val="108000"/>
              </a:lnSpc>
              <a:spcBef>
                <a:spcPts val="0"/>
              </a:spcBef>
              <a:spcAft>
                <a:spcPts val="1800"/>
              </a:spcAft>
            </a:pPr>
            <a:r>
              <a:rPr kumimoji="0" lang="en-US" sz="1400" b="0" i="0" u="none" strike="noStrike" cap="none" normalizeH="0" baseline="0" noProof="0">
                <a:ln>
                  <a:noFill/>
                </a:ln>
                <a:effectLst/>
                <a:uLnTx/>
                <a:uFillTx/>
                <a:latin typeface="Segoe UI Semibold" panose="020B0702040204020203" pitchFamily="34" charset="0"/>
                <a:ea typeface="+mj-ea"/>
                <a:cs typeface="Segoe UI Semibold" panose="020B0702040204020203" pitchFamily="34" charset="0"/>
              </a:rPr>
              <a:t>Registration and Reminders</a:t>
            </a:r>
          </a:p>
        </p:txBody>
      </p:sp>
      <p:sp>
        <p:nvSpPr>
          <p:cNvPr id="4" name="Title 1">
            <a:extLst>
              <a:ext uri="{FF2B5EF4-FFF2-40B4-BE49-F238E27FC236}">
                <a16:creationId xmlns:a16="http://schemas.microsoft.com/office/drawing/2014/main" id="{846BCB7D-5E0C-5D28-DE68-3C5A0B4626FC}"/>
              </a:ext>
            </a:extLst>
          </p:cNvPr>
          <p:cNvSpPr txBox="1">
            <a:spLocks/>
          </p:cNvSpPr>
          <p:nvPr/>
        </p:nvSpPr>
        <p:spPr>
          <a:xfrm>
            <a:off x="736435" y="3040097"/>
            <a:ext cx="7035965" cy="3139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2040" spc="-32">
                <a:solidFill>
                  <a:srgbClr val="000000"/>
                </a:solidFill>
                <a:latin typeface="Segoe UI Semibold"/>
              </a:rPr>
              <a:t>Organizer: Legacy Experience </a:t>
            </a:r>
            <a:r>
              <a:rPr lang="en-US" sz="2040" spc="-32">
                <a:solidFill>
                  <a:srgbClr val="222222"/>
                </a:solidFill>
              </a:rPr>
              <a:t>(v1) </a:t>
            </a:r>
            <a:endParaRPr lang="en-US" sz="2040" spc="-32">
              <a:solidFill>
                <a:srgbClr val="000000"/>
              </a:solidFill>
            </a:endParaRPr>
          </a:p>
        </p:txBody>
      </p:sp>
      <p:sp>
        <p:nvSpPr>
          <p:cNvPr id="5" name="TextBox 4">
            <a:extLst>
              <a:ext uri="{FF2B5EF4-FFF2-40B4-BE49-F238E27FC236}">
                <a16:creationId xmlns:a16="http://schemas.microsoft.com/office/drawing/2014/main" id="{07FFE7FA-CA26-95C7-14C7-8461217954E8}"/>
              </a:ext>
            </a:extLst>
          </p:cNvPr>
          <p:cNvSpPr txBox="1"/>
          <p:nvPr/>
        </p:nvSpPr>
        <p:spPr>
          <a:xfrm>
            <a:off x="788471" y="3492761"/>
            <a:ext cx="7243273" cy="187167"/>
          </a:xfrm>
          <a:prstGeom prst="rect">
            <a:avLst/>
          </a:prstGeom>
          <a:noFill/>
        </p:spPr>
        <p:txBody>
          <a:bodyPr wrap="square" lIns="0" tIns="0" rIns="0" bIns="0">
            <a:spAutoFit/>
          </a:bodyPr>
          <a:lstStyle/>
          <a:p>
            <a:pPr>
              <a:lnSpc>
                <a:spcPct val="110000"/>
              </a:lnSpc>
              <a:spcAft>
                <a:spcPts val="383"/>
              </a:spcAft>
            </a:pPr>
            <a:r>
              <a:rPr lang="en-GB" sz="1200">
                <a:solidFill>
                  <a:srgbClr val="222222"/>
                </a:solidFill>
                <a:latin typeface="Segoe UI" panose="020B0502040204020203" pitchFamily="34" charset="0"/>
                <a:cs typeface="Segoe UI" panose="020B0502040204020203" pitchFamily="34" charset="0"/>
              </a:rPr>
              <a:t>Feature can be turned on in </a:t>
            </a:r>
            <a:r>
              <a:rPr lang="en-US" sz="1200"/>
              <a:t>the Teams Admin Center (</a:t>
            </a:r>
            <a:r>
              <a:rPr lang="en-US" sz="1200">
                <a:hlinkClick r:id="rId2"/>
              </a:rPr>
              <a:t>https://admin.teams.microsoft.com</a:t>
            </a:r>
            <a:r>
              <a:rPr lang="en-US" sz="1200"/>
              <a:t>).</a:t>
            </a:r>
            <a:endParaRPr lang="en-US" sz="1200">
              <a:solidFill>
                <a:srgbClr val="6568B7"/>
              </a:solidFill>
              <a:latin typeface="+mj-lt"/>
            </a:endParaRPr>
          </a:p>
        </p:txBody>
      </p:sp>
      <p:sp>
        <p:nvSpPr>
          <p:cNvPr id="6" name="TextBox 5">
            <a:extLst>
              <a:ext uri="{FF2B5EF4-FFF2-40B4-BE49-F238E27FC236}">
                <a16:creationId xmlns:a16="http://schemas.microsoft.com/office/drawing/2014/main" id="{4080431C-1047-77F9-8FEC-DA3626C26ACB}"/>
              </a:ext>
            </a:extLst>
          </p:cNvPr>
          <p:cNvSpPr txBox="1"/>
          <p:nvPr/>
        </p:nvSpPr>
        <p:spPr>
          <a:xfrm>
            <a:off x="736435" y="3943708"/>
            <a:ext cx="2195859" cy="2932534"/>
          </a:xfrm>
          <a:prstGeom prst="rect">
            <a:avLst/>
          </a:prstGeom>
          <a:noFill/>
        </p:spPr>
        <p:txBody>
          <a:bodyPr wrap="square" lIns="0" tIns="0" rIns="0" bIns="0">
            <a:spAutoFit/>
          </a:bodyPr>
          <a:lstStyle/>
          <a:p>
            <a:pPr>
              <a:lnSpc>
                <a:spcPct val="110000"/>
              </a:lnSpc>
              <a:spcAft>
                <a:spcPts val="383"/>
              </a:spcAft>
            </a:pPr>
            <a:r>
              <a:rPr lang="en-US" sz="1200">
                <a:solidFill>
                  <a:srgbClr val="6568B7"/>
                </a:solidFill>
                <a:latin typeface="+mj-lt"/>
              </a:rPr>
              <a:t>Step 1</a:t>
            </a:r>
            <a:r>
              <a:rPr lang="en-US" sz="1200">
                <a:latin typeface="Segoe UI "/>
              </a:rPr>
              <a:t>:</a:t>
            </a:r>
            <a:r>
              <a:rPr lang="en-US" sz="1200">
                <a:solidFill>
                  <a:srgbClr val="6568B7"/>
                </a:solidFill>
                <a:latin typeface="+mj-lt"/>
              </a:rPr>
              <a:t> </a:t>
            </a:r>
            <a:r>
              <a:rPr lang="en-US" sz="1200">
                <a:latin typeface="Segoe UI "/>
              </a:rPr>
              <a:t>Go to </a:t>
            </a:r>
            <a:r>
              <a:rPr lang="en-US" sz="1200" b="1">
                <a:latin typeface="Segoe UI "/>
              </a:rPr>
              <a:t>Meeting Policies</a:t>
            </a:r>
            <a:r>
              <a:rPr lang="en-US" sz="1200">
                <a:latin typeface="Segoe UI "/>
              </a:rPr>
              <a:t>.</a:t>
            </a:r>
          </a:p>
          <a:p>
            <a:pPr>
              <a:lnSpc>
                <a:spcPct val="110000"/>
              </a:lnSpc>
              <a:spcAft>
                <a:spcPts val="383"/>
              </a:spcAft>
            </a:pPr>
            <a:r>
              <a:rPr lang="en-US" sz="1200">
                <a:solidFill>
                  <a:srgbClr val="5A5FC7"/>
                </a:solidFill>
                <a:latin typeface="+mj-lt"/>
              </a:rPr>
              <a:t>Step 2</a:t>
            </a:r>
            <a:r>
              <a:rPr lang="en-US" sz="1200">
                <a:latin typeface="Segoe UI "/>
              </a:rPr>
              <a:t>:</a:t>
            </a:r>
            <a:r>
              <a:rPr lang="en-US" sz="1200">
                <a:solidFill>
                  <a:srgbClr val="5A5FC7"/>
                </a:solidFill>
                <a:latin typeface="+mj-lt"/>
              </a:rPr>
              <a:t> </a:t>
            </a:r>
            <a:r>
              <a:rPr lang="en-US" sz="1200">
                <a:latin typeface="Segoe UI "/>
              </a:rPr>
              <a:t>Click on </a:t>
            </a:r>
            <a:r>
              <a:rPr lang="en-US" sz="1200" b="1">
                <a:latin typeface="Segoe UI "/>
              </a:rPr>
              <a:t>Global</a:t>
            </a:r>
            <a:r>
              <a:rPr lang="en-US" sz="1200">
                <a:latin typeface="Segoe UI "/>
              </a:rPr>
              <a:t> (Org-wide default.)</a:t>
            </a:r>
          </a:p>
          <a:p>
            <a:pPr>
              <a:lnSpc>
                <a:spcPct val="110000"/>
              </a:lnSpc>
              <a:spcAft>
                <a:spcPts val="383"/>
              </a:spcAft>
            </a:pPr>
            <a:r>
              <a:rPr lang="en-US" sz="1200">
                <a:solidFill>
                  <a:srgbClr val="6568B7"/>
                </a:solidFill>
                <a:latin typeface="+mj-lt"/>
              </a:rPr>
              <a:t>Step 3</a:t>
            </a:r>
            <a:r>
              <a:rPr lang="en-US" sz="1200">
                <a:latin typeface="Segoe UI "/>
              </a:rPr>
              <a:t>:</a:t>
            </a:r>
            <a:r>
              <a:rPr lang="en-US" sz="1200">
                <a:solidFill>
                  <a:srgbClr val="6568B7"/>
                </a:solidFill>
                <a:latin typeface="+mj-lt"/>
              </a:rPr>
              <a:t> </a:t>
            </a:r>
            <a:r>
              <a:rPr lang="en-US" sz="1200">
                <a:latin typeface="Segoe UI "/>
              </a:rPr>
              <a:t>Go to </a:t>
            </a:r>
            <a:r>
              <a:rPr lang="en-US" sz="1200" b="1">
                <a:latin typeface="Segoe UI "/>
              </a:rPr>
              <a:t>Meeting scheduling</a:t>
            </a:r>
            <a:r>
              <a:rPr lang="en-US" sz="1200">
                <a:latin typeface="Segoe UI "/>
              </a:rPr>
              <a:t>.</a:t>
            </a:r>
          </a:p>
          <a:p>
            <a:pPr>
              <a:lnSpc>
                <a:spcPct val="110000"/>
              </a:lnSpc>
              <a:spcAft>
                <a:spcPts val="383"/>
              </a:spcAft>
            </a:pPr>
            <a:r>
              <a:rPr lang="en-US" sz="1200">
                <a:solidFill>
                  <a:srgbClr val="6568B7"/>
                </a:solidFill>
                <a:latin typeface="+mj-lt"/>
              </a:rPr>
              <a:t>Step 4</a:t>
            </a:r>
            <a:r>
              <a:rPr lang="en-US" sz="1200">
                <a:latin typeface="Segoe UI "/>
              </a:rPr>
              <a:t>: </a:t>
            </a:r>
            <a:r>
              <a:rPr lang="en-US" sz="1200">
                <a:cs typeface="Segoe UI"/>
              </a:rPr>
              <a:t>Toggle </a:t>
            </a:r>
            <a:r>
              <a:rPr lang="en-US" sz="1200" b="1">
                <a:cs typeface="Segoe UI"/>
              </a:rPr>
              <a:t>on </a:t>
            </a:r>
            <a:r>
              <a:rPr lang="en-US" sz="1200">
                <a:cs typeface="Segoe UI"/>
              </a:rPr>
              <a:t>OR </a:t>
            </a:r>
            <a:r>
              <a:rPr lang="en-US" sz="1200" b="1">
                <a:cs typeface="Segoe UI"/>
              </a:rPr>
              <a:t>off </a:t>
            </a:r>
            <a:r>
              <a:rPr lang="en-US" sz="1200">
                <a:cs typeface="Segoe UI"/>
              </a:rPr>
              <a:t>(to enable / disable meeting registration).</a:t>
            </a:r>
          </a:p>
          <a:p>
            <a:pPr>
              <a:lnSpc>
                <a:spcPct val="110000"/>
              </a:lnSpc>
              <a:spcAft>
                <a:spcPts val="383"/>
              </a:spcAft>
            </a:pPr>
            <a:r>
              <a:rPr lang="en-US" sz="1200">
                <a:solidFill>
                  <a:srgbClr val="5A5FC7"/>
                </a:solidFill>
                <a:latin typeface="+mj-lt"/>
                <a:cs typeface="Segoe UI"/>
              </a:rPr>
              <a:t>Step 5</a:t>
            </a:r>
            <a:r>
              <a:rPr lang="en-US" sz="1200">
                <a:latin typeface="Segoe UI "/>
              </a:rPr>
              <a:t>:</a:t>
            </a:r>
            <a:r>
              <a:rPr lang="en-US" sz="1200">
                <a:solidFill>
                  <a:srgbClr val="5A5FC7"/>
                </a:solidFill>
                <a:latin typeface="+mj-lt"/>
                <a:cs typeface="Segoe UI"/>
              </a:rPr>
              <a:t> </a:t>
            </a:r>
            <a:r>
              <a:rPr lang="en-US" sz="1200">
                <a:cs typeface="Segoe UI"/>
              </a:rPr>
              <a:t>Go to </a:t>
            </a:r>
            <a:r>
              <a:rPr lang="en-US" sz="1200" b="1">
                <a:cs typeface="Segoe UI"/>
              </a:rPr>
              <a:t>Who can register</a:t>
            </a:r>
            <a:r>
              <a:rPr lang="en-US" sz="1200">
                <a:latin typeface="Segoe UI "/>
              </a:rPr>
              <a:t>.</a:t>
            </a:r>
          </a:p>
          <a:p>
            <a:pPr>
              <a:lnSpc>
                <a:spcPct val="110000"/>
              </a:lnSpc>
              <a:spcAft>
                <a:spcPts val="383"/>
              </a:spcAft>
            </a:pPr>
            <a:r>
              <a:rPr lang="en-US" sz="1200">
                <a:solidFill>
                  <a:srgbClr val="5A5FC7"/>
                </a:solidFill>
                <a:latin typeface="+mj-lt"/>
                <a:cs typeface="Segoe UI"/>
              </a:rPr>
              <a:t>Step 6</a:t>
            </a:r>
            <a:r>
              <a:rPr lang="en-US" sz="1200">
                <a:latin typeface="Segoe UI "/>
              </a:rPr>
              <a:t>:</a:t>
            </a:r>
            <a:r>
              <a:rPr lang="en-US" sz="1200">
                <a:solidFill>
                  <a:srgbClr val="5A5FC7"/>
                </a:solidFill>
                <a:latin typeface="+mj-lt"/>
                <a:cs typeface="Segoe UI"/>
              </a:rPr>
              <a:t> </a:t>
            </a:r>
            <a:r>
              <a:rPr lang="en-US" sz="1200">
                <a:cs typeface="Segoe UI"/>
              </a:rPr>
              <a:t>Select </a:t>
            </a:r>
            <a:r>
              <a:rPr lang="en-US" sz="1200" b="1">
                <a:cs typeface="Segoe UI"/>
              </a:rPr>
              <a:t>everyone</a:t>
            </a:r>
            <a:r>
              <a:rPr lang="en-US" sz="1200">
                <a:cs typeface="Segoe UI"/>
              </a:rPr>
              <a:t> or </a:t>
            </a:r>
            <a:r>
              <a:rPr lang="en-US" sz="1200" b="1">
                <a:cs typeface="Segoe UI"/>
              </a:rPr>
              <a:t>everyone in the organization</a:t>
            </a:r>
            <a:r>
              <a:rPr lang="en-US" sz="1200">
                <a:cs typeface="Segoe UI"/>
              </a:rPr>
              <a:t> from the drop down.</a:t>
            </a:r>
          </a:p>
          <a:p>
            <a:pPr>
              <a:lnSpc>
                <a:spcPct val="110000"/>
              </a:lnSpc>
              <a:spcAft>
                <a:spcPts val="383"/>
              </a:spcAft>
            </a:pPr>
            <a:r>
              <a:rPr lang="en-US" sz="1200">
                <a:solidFill>
                  <a:srgbClr val="5A5FC7"/>
                </a:solidFill>
                <a:latin typeface="+mj-lt"/>
                <a:cs typeface="Segoe UI"/>
              </a:rPr>
              <a:t>Step 7</a:t>
            </a:r>
            <a:r>
              <a:rPr lang="en-US" sz="1200">
                <a:latin typeface="Segoe UI "/>
              </a:rPr>
              <a:t>:</a:t>
            </a:r>
            <a:r>
              <a:rPr lang="en-US" sz="1200">
                <a:solidFill>
                  <a:srgbClr val="5A5FC7"/>
                </a:solidFill>
                <a:latin typeface="+mj-lt"/>
                <a:cs typeface="Segoe UI"/>
              </a:rPr>
              <a:t> </a:t>
            </a:r>
            <a:r>
              <a:rPr lang="en-US" sz="1200">
                <a:cs typeface="Segoe UI"/>
              </a:rPr>
              <a:t>Click </a:t>
            </a:r>
            <a:r>
              <a:rPr lang="en-US" sz="1200" b="1">
                <a:cs typeface="Segoe UI"/>
              </a:rPr>
              <a:t>Save</a:t>
            </a:r>
            <a:r>
              <a:rPr lang="en-US" sz="1200">
                <a:latin typeface="Segoe UI "/>
              </a:rPr>
              <a:t>.</a:t>
            </a:r>
          </a:p>
        </p:txBody>
      </p:sp>
      <p:pic>
        <p:nvPicPr>
          <p:cNvPr id="7" name="Picture 6" descr="Screenshot of the Teams Admin Center meeting policies, showing the Global (org-wide default) policy highlighted with a red box.">
            <a:extLst>
              <a:ext uri="{FF2B5EF4-FFF2-40B4-BE49-F238E27FC236}">
                <a16:creationId xmlns:a16="http://schemas.microsoft.com/office/drawing/2014/main" id="{064A1D8D-3FE5-7A6C-868D-9830C2C85C4A}"/>
              </a:ext>
            </a:extLst>
          </p:cNvPr>
          <p:cNvPicPr>
            <a:picLocks noChangeAspect="1"/>
          </p:cNvPicPr>
          <p:nvPr/>
        </p:nvPicPr>
        <p:blipFill>
          <a:blip r:embed="rId3"/>
          <a:stretch>
            <a:fillRect/>
          </a:stretch>
        </p:blipFill>
        <p:spPr>
          <a:xfrm>
            <a:off x="2620868" y="6889325"/>
            <a:ext cx="1789239" cy="1180093"/>
          </a:xfrm>
          <a:prstGeom prst="rect">
            <a:avLst/>
          </a:prstGeom>
          <a:ln>
            <a:noFill/>
          </a:ln>
          <a:effectLst>
            <a:outerShdw blurRad="127000" sx="102000" sy="102000" algn="ctr" rotWithShape="0">
              <a:prstClr val="black">
                <a:alpha val="25000"/>
              </a:prstClr>
            </a:outerShdw>
          </a:effectLst>
        </p:spPr>
      </p:pic>
      <p:grpSp>
        <p:nvGrpSpPr>
          <p:cNvPr id="8" name="Group 7" descr="Screenshot of the Teams Admin Center showing the v1 webinar policy settings.">
            <a:extLst>
              <a:ext uri="{FF2B5EF4-FFF2-40B4-BE49-F238E27FC236}">
                <a16:creationId xmlns:a16="http://schemas.microsoft.com/office/drawing/2014/main" id="{87ED1EDD-CFA3-21CE-760C-BA312CB7A1EA}"/>
              </a:ext>
            </a:extLst>
          </p:cNvPr>
          <p:cNvGrpSpPr>
            <a:grpSpLocks noChangeAspect="1"/>
          </p:cNvGrpSpPr>
          <p:nvPr/>
        </p:nvGrpSpPr>
        <p:grpSpPr>
          <a:xfrm>
            <a:off x="3068950" y="4007771"/>
            <a:ext cx="4279893" cy="2428221"/>
            <a:chOff x="6096000" y="1136093"/>
            <a:chExt cx="6096000" cy="3458600"/>
          </a:xfrm>
        </p:grpSpPr>
        <p:pic>
          <p:nvPicPr>
            <p:cNvPr id="9" name="Picture 8" descr="Screenshot of the Teams Admin Center showing the v1 webinar policy settings.">
              <a:extLst>
                <a:ext uri="{FF2B5EF4-FFF2-40B4-BE49-F238E27FC236}">
                  <a16:creationId xmlns:a16="http://schemas.microsoft.com/office/drawing/2014/main" id="{430A5947-D898-3743-E76F-B8446471DE64}"/>
                </a:ext>
              </a:extLst>
            </p:cNvPr>
            <p:cNvPicPr>
              <a:picLocks noChangeAspect="1"/>
            </p:cNvPicPr>
            <p:nvPr/>
          </p:nvPicPr>
          <p:blipFill>
            <a:blip r:embed="rId4"/>
            <a:stretch>
              <a:fillRect/>
            </a:stretch>
          </p:blipFill>
          <p:spPr>
            <a:xfrm>
              <a:off x="6096000" y="1136093"/>
              <a:ext cx="6096000" cy="3458600"/>
            </a:xfrm>
            <a:prstGeom prst="rect">
              <a:avLst/>
            </a:prstGeom>
            <a:effectLst>
              <a:outerShdw blurRad="127000" sx="102000" sy="102000" algn="ctr" rotWithShape="0">
                <a:prstClr val="black">
                  <a:alpha val="25000"/>
                </a:prstClr>
              </a:outerShdw>
            </a:effectLst>
          </p:spPr>
        </p:pic>
        <p:sp>
          <p:nvSpPr>
            <p:cNvPr id="10" name="Rectangle 9">
              <a:extLst>
                <a:ext uri="{FF2B5EF4-FFF2-40B4-BE49-F238E27FC236}">
                  <a16:creationId xmlns:a16="http://schemas.microsoft.com/office/drawing/2014/main" id="{4DCBC661-0D68-E016-286C-724B68B0B8C7}"/>
                </a:ext>
              </a:extLst>
            </p:cNvPr>
            <p:cNvSpPr/>
            <p:nvPr/>
          </p:nvSpPr>
          <p:spPr bwMode="auto">
            <a:xfrm>
              <a:off x="7411620" y="3443296"/>
              <a:ext cx="3584039" cy="420044"/>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sp>
          <p:nvSpPr>
            <p:cNvPr id="11" name="TextBox 10">
              <a:extLst>
                <a:ext uri="{FF2B5EF4-FFF2-40B4-BE49-F238E27FC236}">
                  <a16:creationId xmlns:a16="http://schemas.microsoft.com/office/drawing/2014/main" id="{CD040F1E-C2A8-FFE8-6CE5-975F09C401A7}"/>
                </a:ext>
              </a:extLst>
            </p:cNvPr>
            <p:cNvSpPr txBox="1"/>
            <p:nvPr/>
          </p:nvSpPr>
          <p:spPr>
            <a:xfrm>
              <a:off x="9427121" y="2624732"/>
              <a:ext cx="1693718" cy="125851"/>
            </a:xfrm>
            <a:prstGeom prst="rect">
              <a:avLst/>
            </a:prstGeom>
            <a:noFill/>
          </p:spPr>
          <p:txBody>
            <a:bodyPr wrap="square" lIns="0" tIns="0" rIns="0" bIns="0" rtlCol="0">
              <a:spAutoFit/>
            </a:bodyPr>
            <a:lstStyle/>
            <a:p>
              <a:pPr algn="ctr"/>
              <a:r>
                <a:rPr lang="en-US" sz="574"/>
                <a:t>Legacy webinar (v1) experience</a:t>
              </a:r>
            </a:p>
          </p:txBody>
        </p:sp>
        <p:sp>
          <p:nvSpPr>
            <p:cNvPr id="12" name="Rectangle 11">
              <a:extLst>
                <a:ext uri="{FF2B5EF4-FFF2-40B4-BE49-F238E27FC236}">
                  <a16:creationId xmlns:a16="http://schemas.microsoft.com/office/drawing/2014/main" id="{7409461D-E3B9-AB58-060A-D4985E84B37E}"/>
                </a:ext>
              </a:extLst>
            </p:cNvPr>
            <p:cNvSpPr/>
            <p:nvPr/>
          </p:nvSpPr>
          <p:spPr bwMode="auto">
            <a:xfrm>
              <a:off x="9476731" y="2528958"/>
              <a:ext cx="1578001" cy="316869"/>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cxnSp>
          <p:nvCxnSpPr>
            <p:cNvPr id="13" name="Straight Arrow Connector 12">
              <a:extLst>
                <a:ext uri="{FF2B5EF4-FFF2-40B4-BE49-F238E27FC236}">
                  <a16:creationId xmlns:a16="http://schemas.microsoft.com/office/drawing/2014/main" id="{3222699B-572C-EC57-08A9-E4235DD81111}"/>
                </a:ext>
                <a:ext uri="{C183D7F6-B498-43B3-948B-1728B52AA6E4}">
                  <adec:decorative xmlns:adec="http://schemas.microsoft.com/office/drawing/2017/decorative" val="1"/>
                </a:ext>
              </a:extLst>
            </p:cNvPr>
            <p:cNvCxnSpPr>
              <a:cxnSpLocks/>
              <a:stCxn id="12" idx="2"/>
            </p:cNvCxnSpPr>
            <p:nvPr/>
          </p:nvCxnSpPr>
          <p:spPr>
            <a:xfrm flipH="1">
              <a:off x="10265731" y="2845826"/>
              <a:ext cx="1" cy="540624"/>
            </a:xfrm>
            <a:prstGeom prst="straightConnector1">
              <a:avLst/>
            </a:prstGeom>
            <a:ln w="317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47FA8E2F-881B-1136-152C-255D94FA8E79}"/>
              </a:ext>
              <a:ext uri="{C183D7F6-B498-43B3-948B-1728B52AA6E4}">
                <adec:decorative xmlns:adec="http://schemas.microsoft.com/office/drawing/2017/decorative" val="1"/>
              </a:ext>
            </a:extLst>
          </p:cNvPr>
          <p:cNvCxnSpPr>
            <a:cxnSpLocks/>
          </p:cNvCxnSpPr>
          <p:nvPr/>
        </p:nvCxnSpPr>
        <p:spPr>
          <a:xfrm flipV="1">
            <a:off x="3093380" y="5962433"/>
            <a:ext cx="1161037" cy="1995705"/>
          </a:xfrm>
          <a:prstGeom prst="straightConnector1">
            <a:avLst/>
          </a:prstGeom>
          <a:ln w="3492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2" name="Action Button: Go Home 21">
            <a:hlinkClick r:id="rId5" action="ppaction://hlinksldjump" highlightClick="1"/>
            <a:extLst>
              <a:ext uri="{FF2B5EF4-FFF2-40B4-BE49-F238E27FC236}">
                <a16:creationId xmlns:a16="http://schemas.microsoft.com/office/drawing/2014/main" id="{67C3B642-C06B-2213-AEE7-2708D0E2986A}"/>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F09E696-4C13-FAD9-8D8E-0CD61F670B40}"/>
              </a:ext>
            </a:extLst>
          </p:cNvPr>
          <p:cNvSpPr txBox="1"/>
          <p:nvPr/>
        </p:nvSpPr>
        <p:spPr>
          <a:xfrm>
            <a:off x="754380" y="1498311"/>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
        <p:nvSpPr>
          <p:cNvPr id="16" name="TextBox 15">
            <a:extLst>
              <a:ext uri="{FF2B5EF4-FFF2-40B4-BE49-F238E27FC236}">
                <a16:creationId xmlns:a16="http://schemas.microsoft.com/office/drawing/2014/main" id="{8DC872DC-ED1C-A9A3-9FD5-A6EF30350931}"/>
              </a:ext>
            </a:extLst>
          </p:cNvPr>
          <p:cNvSpPr txBox="1"/>
          <p:nvPr/>
        </p:nvSpPr>
        <p:spPr>
          <a:xfrm>
            <a:off x="754380" y="1775053"/>
            <a:ext cx="6032183" cy="646331"/>
          </a:xfrm>
          <a:prstGeom prst="rect">
            <a:avLst/>
          </a:prstGeom>
          <a:noFill/>
        </p:spPr>
        <p:txBody>
          <a:bodyPr wrap="square" rtlCol="0">
            <a:spAutoFit/>
          </a:bodyPr>
          <a:lstStyle/>
          <a:p>
            <a:r>
              <a:rPr lang="en-US" sz="1200" i="0">
                <a:solidFill>
                  <a:srgbClr val="000000"/>
                </a:solidFill>
                <a:effectLst/>
                <a:latin typeface="Segoe UI" panose="020B0502040204020203" pitchFamily="34" charset="0"/>
              </a:rPr>
              <a:t>Improving registration experience with registration waitlist and manual approval and the ability to customize the registration start and end times for better event management.</a:t>
            </a:r>
            <a:endParaRPr lang="en-US" sz="1200"/>
          </a:p>
        </p:txBody>
      </p:sp>
    </p:spTree>
    <p:extLst>
      <p:ext uri="{BB962C8B-B14F-4D97-AF65-F5344CB8AC3E}">
        <p14:creationId xmlns:p14="http://schemas.microsoft.com/office/powerpoint/2010/main" val="984164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38A375-FF65-2293-4763-3750C4DB3251}"/>
              </a:ext>
            </a:extLst>
          </p:cNvPr>
          <p:cNvSpPr txBox="1">
            <a:spLocks noGrp="1"/>
          </p:cNvSpPr>
          <p:nvPr>
            <p:ph type="title" idx="4294967295"/>
          </p:nvPr>
        </p:nvSpPr>
        <p:spPr>
          <a:xfrm>
            <a:off x="386715" y="2425598"/>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a:solidFill>
                  <a:srgbClr val="000000"/>
                </a:solidFill>
                <a:latin typeface="Segoe UI Semibold"/>
              </a:rPr>
              <a:t>Organizer </a:t>
            </a:r>
            <a:r>
              <a:rPr lang="en-US" sz="1600" spc="-32">
                <a:solidFill>
                  <a:srgbClr val="000000"/>
                </a:solidFill>
                <a:latin typeface="Segoe UI Semibold"/>
              </a:rPr>
              <a:t>Guidance: Record the meeting </a:t>
            </a:r>
          </a:p>
        </p:txBody>
      </p:sp>
      <p:sp>
        <p:nvSpPr>
          <p:cNvPr id="4" name="TextBox 3">
            <a:extLst>
              <a:ext uri="{FF2B5EF4-FFF2-40B4-BE49-F238E27FC236}">
                <a16:creationId xmlns:a16="http://schemas.microsoft.com/office/drawing/2014/main" id="{7D835DE5-5162-080D-E862-7290BE676B2A}"/>
              </a:ext>
            </a:extLst>
          </p:cNvPr>
          <p:cNvSpPr txBox="1"/>
          <p:nvPr/>
        </p:nvSpPr>
        <p:spPr>
          <a:xfrm>
            <a:off x="474799" y="780583"/>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Intelligent Meeting Recap</a:t>
            </a:r>
          </a:p>
        </p:txBody>
      </p:sp>
      <p:sp>
        <p:nvSpPr>
          <p:cNvPr id="2" name="Text Placeholder 1">
            <a:extLst>
              <a:ext uri="{FF2B5EF4-FFF2-40B4-BE49-F238E27FC236}">
                <a16:creationId xmlns:a16="http://schemas.microsoft.com/office/drawing/2014/main" id="{C133670D-764B-993F-64C3-1DC7EC594FB0}"/>
              </a:ext>
            </a:extLst>
          </p:cNvPr>
          <p:cNvSpPr txBox="1">
            <a:spLocks/>
          </p:cNvSpPr>
          <p:nvPr/>
        </p:nvSpPr>
        <p:spPr>
          <a:xfrm>
            <a:off x="386714" y="3541822"/>
            <a:ext cx="1606383" cy="55399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a:spcBef>
                <a:spcPts val="0"/>
              </a:spcBef>
            </a:pPr>
            <a:r>
              <a:rPr lang="en-US" altLang="zh-CN" sz="1200">
                <a:latin typeface="Segoe UI" panose="020B0502040204020203" pitchFamily="34" charset="0"/>
                <a:ea typeface="Calibri" panose="020F0502020204030204" pitchFamily="34" charset="0"/>
                <a:cs typeface="+mn-cs"/>
              </a:rPr>
              <a:t>To record meeting, click </a:t>
            </a:r>
            <a:r>
              <a:rPr lang="en-US" altLang="zh-CN" sz="1200" b="1">
                <a:latin typeface="Segoe UI" panose="020B0502040204020203" pitchFamily="34" charset="0"/>
                <a:ea typeface="Calibri" panose="020F0502020204030204" pitchFamily="34" charset="0"/>
                <a:cs typeface="+mn-cs"/>
              </a:rPr>
              <a:t>Record and Transcribe </a:t>
            </a:r>
            <a:r>
              <a:rPr lang="en-US" altLang="zh-CN" sz="1200">
                <a:latin typeface="Segoe UI" panose="020B0502040204020203" pitchFamily="34" charset="0"/>
                <a:ea typeface="Calibri" panose="020F0502020204030204" pitchFamily="34" charset="0"/>
                <a:cs typeface="+mn-cs"/>
              </a:rPr>
              <a:t>and </a:t>
            </a:r>
            <a:r>
              <a:rPr lang="en-US" altLang="zh-CN" sz="1200" b="1">
                <a:latin typeface="Segoe UI" panose="020B0502040204020203" pitchFamily="34" charset="0"/>
                <a:ea typeface="Calibri" panose="020F0502020204030204" pitchFamily="34" charset="0"/>
                <a:cs typeface="+mn-cs"/>
              </a:rPr>
              <a:t>Start Recording</a:t>
            </a:r>
            <a:r>
              <a:rPr lang="en-US" altLang="zh-CN" sz="1200">
                <a:latin typeface="Segoe UI" panose="020B0502040204020203" pitchFamily="34" charset="0"/>
                <a:ea typeface="Calibri" panose="020F0502020204030204" pitchFamily="34" charset="0"/>
                <a:cs typeface="+mn-cs"/>
              </a:rPr>
              <a:t>. </a:t>
            </a:r>
          </a:p>
        </p:txBody>
      </p:sp>
      <p:pic>
        <p:nvPicPr>
          <p:cNvPr id="5" name="Picture 5" descr="Screenshot of in meeting, click to Record and Transcribe and Start Recording, options are highlighted with a red border.">
            <a:extLst>
              <a:ext uri="{FF2B5EF4-FFF2-40B4-BE49-F238E27FC236}">
                <a16:creationId xmlns:a16="http://schemas.microsoft.com/office/drawing/2014/main" id="{DDA002FC-3328-E61A-63B6-B6890E441E56}"/>
              </a:ext>
            </a:extLst>
          </p:cNvPr>
          <p:cNvPicPr>
            <a:picLocks noChangeAspect="1"/>
          </p:cNvPicPr>
          <p:nvPr/>
        </p:nvPicPr>
        <p:blipFill rotWithShape="1">
          <a:blip r:embed="rId3"/>
          <a:srcRect l="1241" t="753" r="912" b="2643"/>
          <a:stretch/>
        </p:blipFill>
        <p:spPr>
          <a:xfrm>
            <a:off x="2190154" y="2817836"/>
            <a:ext cx="5230714" cy="2933299"/>
          </a:xfrm>
          <a:prstGeom prst="rect">
            <a:avLst/>
          </a:prstGeom>
          <a:effectLst>
            <a:outerShdw blurRad="127000" sx="102000" sy="102000" algn="ctr" rotWithShape="0">
              <a:prstClr val="black">
                <a:alpha val="25000"/>
              </a:prstClr>
            </a:outerShdw>
          </a:effectLst>
        </p:spPr>
      </p:pic>
      <p:cxnSp>
        <p:nvCxnSpPr>
          <p:cNvPr id="6" name="Straight Arrow Connector 5">
            <a:extLst>
              <a:ext uri="{FF2B5EF4-FFF2-40B4-BE49-F238E27FC236}">
                <a16:creationId xmlns:a16="http://schemas.microsoft.com/office/drawing/2014/main" id="{09BD42D3-6E42-358E-C113-3954877D448E}"/>
              </a:ext>
              <a:ext uri="{C183D7F6-B498-43B3-948B-1728B52AA6E4}">
                <adec:decorative xmlns:adec="http://schemas.microsoft.com/office/drawing/2017/decorative" val="1"/>
              </a:ext>
            </a:extLst>
          </p:cNvPr>
          <p:cNvCxnSpPr>
            <a:cxnSpLocks/>
          </p:cNvCxnSpPr>
          <p:nvPr/>
        </p:nvCxnSpPr>
        <p:spPr>
          <a:xfrm flipV="1">
            <a:off x="1936135" y="3270141"/>
            <a:ext cx="3120497" cy="505629"/>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9F5E483-654F-865D-DEB3-7CC75FB18A52}"/>
              </a:ext>
              <a:ext uri="{C183D7F6-B498-43B3-948B-1728B52AA6E4}">
                <adec:decorative xmlns:adec="http://schemas.microsoft.com/office/drawing/2017/decorative" val="1"/>
              </a:ext>
            </a:extLst>
          </p:cNvPr>
          <p:cNvSpPr/>
          <p:nvPr/>
        </p:nvSpPr>
        <p:spPr bwMode="auto">
          <a:xfrm>
            <a:off x="5090401" y="3195655"/>
            <a:ext cx="1763193" cy="125493"/>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sp>
        <p:nvSpPr>
          <p:cNvPr id="8" name="Title 1">
            <a:extLst>
              <a:ext uri="{FF2B5EF4-FFF2-40B4-BE49-F238E27FC236}">
                <a16:creationId xmlns:a16="http://schemas.microsoft.com/office/drawing/2014/main" id="{E828BA5D-76CD-E2DB-2E7F-3D2285589C72}"/>
              </a:ext>
            </a:extLst>
          </p:cNvPr>
          <p:cNvSpPr txBox="1">
            <a:spLocks/>
          </p:cNvSpPr>
          <p:nvPr/>
        </p:nvSpPr>
        <p:spPr>
          <a:xfrm>
            <a:off x="372428" y="6040324"/>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User experience: Recap tab to find your intelligence </a:t>
            </a:r>
          </a:p>
        </p:txBody>
      </p:sp>
      <p:sp>
        <p:nvSpPr>
          <p:cNvPr id="10" name="Text Placeholder 1">
            <a:extLst>
              <a:ext uri="{FF2B5EF4-FFF2-40B4-BE49-F238E27FC236}">
                <a16:creationId xmlns:a16="http://schemas.microsoft.com/office/drawing/2014/main" id="{B289FEF5-6EB2-F8A9-0B58-6062EE91D371}"/>
              </a:ext>
            </a:extLst>
          </p:cNvPr>
          <p:cNvSpPr txBox="1">
            <a:spLocks/>
          </p:cNvSpPr>
          <p:nvPr/>
        </p:nvSpPr>
        <p:spPr>
          <a:xfrm>
            <a:off x="372427" y="7279300"/>
            <a:ext cx="1606383" cy="55399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a:spcBef>
                <a:spcPts val="0"/>
              </a:spcBef>
            </a:pPr>
            <a:r>
              <a:rPr lang="en-US" altLang="zh-CN" sz="1200">
                <a:solidFill>
                  <a:srgbClr val="000000"/>
                </a:solidFill>
                <a:latin typeface="Segoe UI" panose="020B0502040204020203" pitchFamily="34" charset="0"/>
                <a:ea typeface="Calibri" panose="020F0502020204030204" pitchFamily="34" charset="0"/>
                <a:cs typeface="+mn-cs"/>
              </a:rPr>
              <a:t>After the meeting ends, enter meeting’s </a:t>
            </a:r>
            <a:r>
              <a:rPr lang="en-US" altLang="zh-CN" sz="1200" b="1">
                <a:solidFill>
                  <a:srgbClr val="000000"/>
                </a:solidFill>
                <a:latin typeface="Segoe UI" panose="020B0502040204020203" pitchFamily="34" charset="0"/>
                <a:ea typeface="Calibri" panose="020F0502020204030204" pitchFamily="34" charset="0"/>
                <a:cs typeface="+mn-cs"/>
              </a:rPr>
              <a:t>Recap</a:t>
            </a:r>
            <a:r>
              <a:rPr lang="en-US" altLang="zh-CN" sz="1200">
                <a:solidFill>
                  <a:srgbClr val="000000"/>
                </a:solidFill>
                <a:latin typeface="Segoe UI" panose="020B0502040204020203" pitchFamily="34" charset="0"/>
                <a:ea typeface="Calibri" panose="020F0502020204030204" pitchFamily="34" charset="0"/>
                <a:cs typeface="+mn-cs"/>
              </a:rPr>
              <a:t> tab to recap and recall.</a:t>
            </a:r>
          </a:p>
        </p:txBody>
      </p:sp>
      <p:pic>
        <p:nvPicPr>
          <p:cNvPr id="11" name="Picture 10" descr="Screenshot of after the meeting, click to recap button options are highlighted with a red border.">
            <a:extLst>
              <a:ext uri="{FF2B5EF4-FFF2-40B4-BE49-F238E27FC236}">
                <a16:creationId xmlns:a16="http://schemas.microsoft.com/office/drawing/2014/main" id="{19C59684-1336-641A-073E-D5D8DE1BD238}"/>
              </a:ext>
            </a:extLst>
          </p:cNvPr>
          <p:cNvPicPr>
            <a:picLocks noChangeAspect="1"/>
          </p:cNvPicPr>
          <p:nvPr/>
        </p:nvPicPr>
        <p:blipFill rotWithShape="1">
          <a:blip r:embed="rId4"/>
          <a:srcRect b="3309"/>
          <a:stretch/>
        </p:blipFill>
        <p:spPr>
          <a:xfrm>
            <a:off x="2112400" y="6518023"/>
            <a:ext cx="5347305" cy="2962142"/>
          </a:xfrm>
          <a:prstGeom prst="rect">
            <a:avLst/>
          </a:prstGeom>
          <a:effectLst>
            <a:outerShdw blurRad="127000" sx="102000" sy="102000" algn="ctr" rotWithShape="0">
              <a:prstClr val="black">
                <a:alpha val="25000"/>
              </a:prstClr>
            </a:outerShdw>
          </a:effectLst>
        </p:spPr>
      </p:pic>
      <p:cxnSp>
        <p:nvCxnSpPr>
          <p:cNvPr id="12" name="Straight Arrow Connector 11">
            <a:extLst>
              <a:ext uri="{FF2B5EF4-FFF2-40B4-BE49-F238E27FC236}">
                <a16:creationId xmlns:a16="http://schemas.microsoft.com/office/drawing/2014/main" id="{19CDFAEA-16C8-FB57-26C3-9E5FE1452494}"/>
              </a:ext>
              <a:ext uri="{C183D7F6-B498-43B3-948B-1728B52AA6E4}">
                <adec:decorative xmlns:adec="http://schemas.microsoft.com/office/drawing/2017/decorative" val="1"/>
              </a:ext>
            </a:extLst>
          </p:cNvPr>
          <p:cNvCxnSpPr>
            <a:cxnSpLocks/>
          </p:cNvCxnSpPr>
          <p:nvPr/>
        </p:nvCxnSpPr>
        <p:spPr>
          <a:xfrm flipV="1">
            <a:off x="1985425" y="6886229"/>
            <a:ext cx="2050556" cy="693852"/>
          </a:xfrm>
          <a:prstGeom prst="straightConnector1">
            <a:avLst/>
          </a:prstGeom>
          <a:ln w="3492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34F6FCB-3099-BE85-99C7-35A5EFA83EA3}"/>
              </a:ext>
              <a:ext uri="{C183D7F6-B498-43B3-948B-1728B52AA6E4}">
                <adec:decorative xmlns:adec="http://schemas.microsoft.com/office/drawing/2017/decorative" val="1"/>
              </a:ext>
            </a:extLst>
          </p:cNvPr>
          <p:cNvSpPr/>
          <p:nvPr/>
        </p:nvSpPr>
        <p:spPr bwMode="auto">
          <a:xfrm>
            <a:off x="4068366" y="6772881"/>
            <a:ext cx="227707" cy="125492"/>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sp>
        <p:nvSpPr>
          <p:cNvPr id="14" name="Rectangle 13">
            <a:extLst>
              <a:ext uri="{FF2B5EF4-FFF2-40B4-BE49-F238E27FC236}">
                <a16:creationId xmlns:a16="http://schemas.microsoft.com/office/drawing/2014/main" id="{F5F55E44-709F-DD3E-B0C1-489C992DDFBD}"/>
              </a:ext>
              <a:ext uri="{C183D7F6-B498-43B3-948B-1728B52AA6E4}">
                <adec:decorative xmlns:adec="http://schemas.microsoft.com/office/drawing/2017/decorative" val="1"/>
              </a:ext>
            </a:extLst>
          </p:cNvPr>
          <p:cNvSpPr/>
          <p:nvPr/>
        </p:nvSpPr>
        <p:spPr bwMode="auto">
          <a:xfrm>
            <a:off x="5279767" y="7187614"/>
            <a:ext cx="2058471" cy="2285367"/>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sp>
        <p:nvSpPr>
          <p:cNvPr id="15" name="Rectangle 14">
            <a:extLst>
              <a:ext uri="{FF2B5EF4-FFF2-40B4-BE49-F238E27FC236}">
                <a16:creationId xmlns:a16="http://schemas.microsoft.com/office/drawing/2014/main" id="{A965C24A-97DB-86A9-34B3-D648F3BC0DD1}"/>
              </a:ext>
              <a:ext uri="{C183D7F6-B498-43B3-948B-1728B52AA6E4}">
                <adec:decorative xmlns:adec="http://schemas.microsoft.com/office/drawing/2017/decorative" val="1"/>
              </a:ext>
            </a:extLst>
          </p:cNvPr>
          <p:cNvSpPr/>
          <p:nvPr/>
        </p:nvSpPr>
        <p:spPr bwMode="auto">
          <a:xfrm>
            <a:off x="2471092" y="8770632"/>
            <a:ext cx="2759086" cy="702349"/>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sp>
        <p:nvSpPr>
          <p:cNvPr id="16" name="Action Button: Go Home 15">
            <a:hlinkClick r:id="rId5" action="ppaction://hlinksldjump" highlightClick="1"/>
            <a:extLst>
              <a:ext uri="{FF2B5EF4-FFF2-40B4-BE49-F238E27FC236}">
                <a16:creationId xmlns:a16="http://schemas.microsoft.com/office/drawing/2014/main" id="{E19B5255-C3B5-E987-21B0-54B77CFD4E4A}"/>
              </a:ext>
            </a:extLst>
          </p:cNvPr>
          <p:cNvSpPr/>
          <p:nvPr/>
        </p:nvSpPr>
        <p:spPr>
          <a:xfrm>
            <a:off x="7186613" y="9572625"/>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8147C2E-AC28-3C25-6E61-18F0F480D41E}"/>
              </a:ext>
            </a:extLst>
          </p:cNvPr>
          <p:cNvSpPr txBox="1">
            <a:spLocks/>
          </p:cNvSpPr>
          <p:nvPr/>
        </p:nvSpPr>
        <p:spPr>
          <a:xfrm>
            <a:off x="386714" y="276251"/>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INTELLIGENT MEETINGS    </a:t>
            </a:r>
          </a:p>
        </p:txBody>
      </p:sp>
      <p:sp>
        <p:nvSpPr>
          <p:cNvPr id="17" name="TextBox 16">
            <a:extLst>
              <a:ext uri="{FF2B5EF4-FFF2-40B4-BE49-F238E27FC236}">
                <a16:creationId xmlns:a16="http://schemas.microsoft.com/office/drawing/2014/main" id="{7EA55ABB-A541-E3D4-E9F7-5620F6E41A0C}"/>
              </a:ext>
            </a:extLst>
          </p:cNvPr>
          <p:cNvSpPr txBox="1"/>
          <p:nvPr/>
        </p:nvSpPr>
        <p:spPr>
          <a:xfrm>
            <a:off x="349720" y="1416761"/>
            <a:ext cx="6988518" cy="992579"/>
          </a:xfrm>
          <a:prstGeom prst="rect">
            <a:avLst/>
          </a:prstGeom>
          <a:noFill/>
        </p:spPr>
        <p:txBody>
          <a:bodyPr wrap="square" rtlCol="0">
            <a:spAutoFit/>
          </a:bodyPr>
          <a:lstStyle/>
          <a:p>
            <a:r>
              <a:rPr lang="en-US" sz="1200">
                <a:latin typeface="Segoe UI"/>
                <a:cs typeface="Segoe UI"/>
              </a:rPr>
              <a:t>Intelligent Meeting Recap </a:t>
            </a:r>
            <a:r>
              <a:rPr lang="en-US" sz="1200">
                <a:effectLst/>
                <a:latin typeface="Segoe UI"/>
                <a:ea typeface="Calibri" panose="020F0502020204030204" pitchFamily="34" charset="0"/>
                <a:cs typeface="Times New Roman"/>
              </a:rPr>
              <a:t>uses AI to deliver a more personalized and intelligent overview of each meeting. It </a:t>
            </a:r>
            <a:r>
              <a:rPr lang="en-US" sz="1200">
                <a:latin typeface="Segoe UI"/>
                <a:cs typeface="Segoe UI"/>
              </a:rPr>
              <a:t>can help reduce the time you spend sifting through meeting transcripts and recordings, generate insights to help you discover the information that matters most to you, and make meeting follow up easier.</a:t>
            </a:r>
          </a:p>
          <a:p>
            <a:endParaRPr lang="en-US" sz="1000"/>
          </a:p>
        </p:txBody>
      </p:sp>
      <p:sp>
        <p:nvSpPr>
          <p:cNvPr id="19" name="TextBox 18">
            <a:extLst>
              <a:ext uri="{FF2B5EF4-FFF2-40B4-BE49-F238E27FC236}">
                <a16:creationId xmlns:a16="http://schemas.microsoft.com/office/drawing/2014/main" id="{D6AA8EB5-2A0B-D2A4-9254-B9071B482BC8}"/>
              </a:ext>
            </a:extLst>
          </p:cNvPr>
          <p:cNvSpPr txBox="1"/>
          <p:nvPr/>
        </p:nvSpPr>
        <p:spPr>
          <a:xfrm>
            <a:off x="349720" y="1074356"/>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322722740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8" name="Title 1">
            <a:extLst>
              <a:ext uri="{FF2B5EF4-FFF2-40B4-BE49-F238E27FC236}">
                <a16:creationId xmlns:a16="http://schemas.microsoft.com/office/drawing/2014/main" id="{AA8A0EBC-AA65-7837-012C-C7E6DE0F6A9E}"/>
              </a:ext>
            </a:extLst>
          </p:cNvPr>
          <p:cNvSpPr txBox="1">
            <a:spLocks/>
          </p:cNvSpPr>
          <p:nvPr/>
        </p:nvSpPr>
        <p:spPr>
          <a:xfrm>
            <a:off x="754380" y="1045593"/>
            <a:ext cx="6263640" cy="452490"/>
          </a:xfrm>
          <a:prstGeom prst="rect">
            <a:avLst/>
          </a:prstGeom>
        </p:spPr>
        <p:txBody>
          <a:bodyPr vert="horz" lIns="91440" tIns="45720" rIns="91440" bIns="45720" rtlCol="0">
            <a:noAutofit/>
          </a:bodyPr>
          <a:lstStyle>
            <a:lvl1pPr indent="0">
              <a:lnSpc>
                <a:spcPct val="110000"/>
              </a:lnSpc>
              <a:spcBef>
                <a:spcPts val="0"/>
              </a:spcBef>
              <a:spcAft>
                <a:spcPts val="1800"/>
              </a:spcAft>
              <a:buFont typeface="Arial" panose="020B0604020202020204" pitchFamily="34" charset="0"/>
              <a:buNone/>
              <a:defRPr sz="1400" b="0" i="0">
                <a:solidFill>
                  <a:srgbClr val="333333"/>
                </a:solidFill>
                <a:effectLst/>
                <a:latin typeface="Segoe UI Semibold" panose="020B0702040204020203" pitchFamily="34" charset="0"/>
                <a:cs typeface="Segoe UI Semibold" panose="020B0702040204020203" pitchFamily="34" charset="0"/>
              </a:defRPr>
            </a:lvl1pPr>
            <a:lvl2pPr marL="388620" indent="0" algn="ctr" defTabSz="777240">
              <a:lnSpc>
                <a:spcPct val="90000"/>
              </a:lnSpc>
              <a:spcBef>
                <a:spcPts val="425"/>
              </a:spcBef>
              <a:buFont typeface="Arial" panose="020B0604020202020204" pitchFamily="34" charset="0"/>
              <a:buNone/>
              <a:defRPr sz="1700">
                <a:latin typeface="Segoe UI" panose="020B0502040204020203" pitchFamily="34" charset="0"/>
                <a:cs typeface="Segoe UI" panose="020B0502040204020203" pitchFamily="34" charset="0"/>
              </a:defRPr>
            </a:lvl2pPr>
            <a:lvl3pPr marL="777240" indent="0" algn="ctr" defTabSz="777240">
              <a:lnSpc>
                <a:spcPct val="90000"/>
              </a:lnSpc>
              <a:spcBef>
                <a:spcPts val="425"/>
              </a:spcBef>
              <a:buFont typeface="Arial" panose="020B0604020202020204" pitchFamily="34" charset="0"/>
              <a:buNone/>
              <a:defRPr sz="1530">
                <a:latin typeface="Segoe UI" panose="020B0502040204020203" pitchFamily="34" charset="0"/>
                <a:cs typeface="Segoe UI" panose="020B0502040204020203" pitchFamily="34" charset="0"/>
              </a:defRPr>
            </a:lvl3pPr>
            <a:lvl4pPr marL="1165860" indent="0" algn="ctr" defTabSz="777240">
              <a:lnSpc>
                <a:spcPct val="90000"/>
              </a:lnSpc>
              <a:spcBef>
                <a:spcPts val="425"/>
              </a:spcBef>
              <a:buFont typeface="Arial" panose="020B0604020202020204" pitchFamily="34" charset="0"/>
              <a:buNone/>
              <a:defRPr sz="1360">
                <a:latin typeface="Segoe UI" panose="020B0502040204020203" pitchFamily="34" charset="0"/>
                <a:cs typeface="Segoe UI" panose="020B0502040204020203" pitchFamily="34" charset="0"/>
              </a:defRPr>
            </a:lvl4pPr>
            <a:lvl5pPr marL="1554480" indent="0" algn="ctr" defTabSz="777240">
              <a:lnSpc>
                <a:spcPct val="90000"/>
              </a:lnSpc>
              <a:spcBef>
                <a:spcPts val="425"/>
              </a:spcBef>
              <a:buFont typeface="Arial" panose="020B0604020202020204" pitchFamily="34" charset="0"/>
              <a:buNone/>
              <a:defRPr sz="1360">
                <a:latin typeface="Segoe UI" panose="020B0502040204020203" pitchFamily="34" charset="0"/>
                <a:cs typeface="Segoe UI" panose="020B0502040204020203" pitchFamily="34" charset="0"/>
              </a:defRPr>
            </a:lvl5pPr>
            <a:lvl6pPr marL="1943100" indent="0" algn="ctr" defTabSz="777240">
              <a:lnSpc>
                <a:spcPct val="90000"/>
              </a:lnSpc>
              <a:spcBef>
                <a:spcPts val="425"/>
              </a:spcBef>
              <a:buFont typeface="Arial" panose="020B0604020202020204" pitchFamily="34" charset="0"/>
              <a:buNone/>
              <a:defRPr sz="1360"/>
            </a:lvl6pPr>
            <a:lvl7pPr marL="2331720" indent="0" algn="ctr" defTabSz="777240">
              <a:lnSpc>
                <a:spcPct val="90000"/>
              </a:lnSpc>
              <a:spcBef>
                <a:spcPts val="425"/>
              </a:spcBef>
              <a:buFont typeface="Arial" panose="020B0604020202020204" pitchFamily="34" charset="0"/>
              <a:buNone/>
              <a:defRPr sz="1360"/>
            </a:lvl7pPr>
            <a:lvl8pPr marL="2720340" indent="0" algn="ctr" defTabSz="777240">
              <a:lnSpc>
                <a:spcPct val="90000"/>
              </a:lnSpc>
              <a:spcBef>
                <a:spcPts val="425"/>
              </a:spcBef>
              <a:buFont typeface="Arial" panose="020B0604020202020204" pitchFamily="34" charset="0"/>
              <a:buNone/>
              <a:defRPr sz="1360"/>
            </a:lvl8pPr>
            <a:lvl9pPr marL="3108960" indent="0" algn="ctr" defTabSz="777240">
              <a:lnSpc>
                <a:spcPct val="90000"/>
              </a:lnSpc>
              <a:spcBef>
                <a:spcPts val="425"/>
              </a:spcBef>
              <a:buFont typeface="Arial" panose="020B0604020202020204" pitchFamily="34" charset="0"/>
              <a:buNone/>
              <a:defRPr sz="1360"/>
            </a:lvl9pPr>
          </a:lstStyle>
          <a:p>
            <a:pPr marL="0" marR="0" lvl="0" indent="0" algn="l" defTabSz="457200" rtl="0" eaLnBrk="1" fontAlgn="auto" latinLnBrk="0" hangingPunct="1">
              <a:lnSpc>
                <a:spcPct val="108000"/>
              </a:lnSpc>
              <a:spcBef>
                <a:spcPts val="0"/>
              </a:spcBef>
              <a:spcAft>
                <a:spcPts val="18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Registration and Reminders</a:t>
            </a:r>
          </a:p>
        </p:txBody>
      </p:sp>
      <p:graphicFrame>
        <p:nvGraphicFramePr>
          <p:cNvPr id="2" name="Table 5">
            <a:extLst>
              <a:ext uri="{FF2B5EF4-FFF2-40B4-BE49-F238E27FC236}">
                <a16:creationId xmlns:a16="http://schemas.microsoft.com/office/drawing/2014/main" id="{D8ED953A-F35D-59A5-F5D0-D203CD775972}"/>
              </a:ext>
            </a:extLst>
          </p:cNvPr>
          <p:cNvGraphicFramePr>
            <a:graphicFrameLocks noGrp="1"/>
          </p:cNvGraphicFramePr>
          <p:nvPr>
            <p:extLst>
              <p:ext uri="{D42A27DB-BD31-4B8C-83A1-F6EECF244321}">
                <p14:modId xmlns:p14="http://schemas.microsoft.com/office/powerpoint/2010/main" val="1019104640"/>
              </p:ext>
            </p:extLst>
          </p:nvPr>
        </p:nvGraphicFramePr>
        <p:xfrm>
          <a:off x="845819" y="1375682"/>
          <a:ext cx="6080761" cy="4937760"/>
        </p:xfrm>
        <a:graphic>
          <a:graphicData uri="http://schemas.openxmlformats.org/drawingml/2006/table">
            <a:tbl>
              <a:tblPr firstRow="1" bandRow="1">
                <a:tableStyleId>{5C22544A-7EE6-4342-B048-85BDC9FD1C3A}</a:tableStyleId>
              </a:tblPr>
              <a:tblGrid>
                <a:gridCol w="954405">
                  <a:extLst>
                    <a:ext uri="{9D8B030D-6E8A-4147-A177-3AD203B41FA5}">
                      <a16:colId xmlns:a16="http://schemas.microsoft.com/office/drawing/2014/main" val="1735367582"/>
                    </a:ext>
                  </a:extLst>
                </a:gridCol>
                <a:gridCol w="2727062">
                  <a:extLst>
                    <a:ext uri="{9D8B030D-6E8A-4147-A177-3AD203B41FA5}">
                      <a16:colId xmlns:a16="http://schemas.microsoft.com/office/drawing/2014/main" val="1039595911"/>
                    </a:ext>
                  </a:extLst>
                </a:gridCol>
                <a:gridCol w="2399294">
                  <a:extLst>
                    <a:ext uri="{9D8B030D-6E8A-4147-A177-3AD203B41FA5}">
                      <a16:colId xmlns:a16="http://schemas.microsoft.com/office/drawing/2014/main" val="2350708015"/>
                    </a:ext>
                  </a:extLst>
                </a:gridCol>
              </a:tblGrid>
              <a:tr h="548640">
                <a:tc>
                  <a:txBody>
                    <a:bodyPr/>
                    <a:lstStyle/>
                    <a:p>
                      <a:pPr>
                        <a:lnSpc>
                          <a:spcPct val="100000"/>
                        </a:lnSpc>
                        <a:spcAft>
                          <a:spcPts val="500"/>
                        </a:spcAft>
                      </a:pPr>
                      <a:endParaRPr lang="en-US" sz="1200">
                        <a:solidFill>
                          <a:schemeClr val="bg1"/>
                        </a:solidFill>
                        <a:latin typeface="Segoe UI Semibold" panose="020B0702040204020203" pitchFamily="34" charset="0"/>
                        <a:cs typeface="Segoe UI Semibold" panose="020B07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marL="0" marR="0" lvl="0" indent="0" algn="l" defTabSz="777240" rtl="0" eaLnBrk="1" fontAlgn="auto" latinLnBrk="0" hangingPunct="1">
                        <a:lnSpc>
                          <a:spcPct val="100000"/>
                        </a:lnSpc>
                        <a:spcBef>
                          <a:spcPts val="0"/>
                        </a:spcBef>
                        <a:spcAft>
                          <a:spcPts val="500"/>
                        </a:spcAft>
                        <a:buClrTx/>
                        <a:buSzTx/>
                        <a:buFontTx/>
                        <a:buNone/>
                        <a:tabLst/>
                        <a:defRPr/>
                      </a:pPr>
                      <a:r>
                        <a:rPr lang="en-US" sz="1200" b="0" i="0">
                          <a:solidFill>
                            <a:schemeClr val="bg1"/>
                          </a:solidFill>
                          <a:effectLst/>
                          <a:latin typeface="Segoe UI Semibold" panose="020B0702040204020203" pitchFamily="34" charset="0"/>
                          <a:cs typeface="Segoe UI Semibold" panose="020B0702040204020203" pitchFamily="34" charset="0"/>
                        </a:rPr>
                        <a:t>Registration waitlist &amp; manual approvals</a:t>
                      </a:r>
                      <a:endParaRPr lang="en-US" sz="1200">
                        <a:solidFill>
                          <a:schemeClr val="bg1"/>
                        </a:solidFill>
                        <a:latin typeface="Segoe UI Semibold" panose="020B0702040204020203" pitchFamily="34" charset="0"/>
                        <a:cs typeface="Segoe UI Semibold" panose="020B07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marL="0" marR="0" lvl="0" indent="0" algn="l" defTabSz="777240" rtl="0" eaLnBrk="1" fontAlgn="auto" latinLnBrk="0" hangingPunct="1">
                        <a:lnSpc>
                          <a:spcPct val="100000"/>
                        </a:lnSpc>
                        <a:spcBef>
                          <a:spcPts val="0"/>
                        </a:spcBef>
                        <a:spcAft>
                          <a:spcPts val="500"/>
                        </a:spcAft>
                        <a:buClrTx/>
                        <a:buSzTx/>
                        <a:buFontTx/>
                        <a:buNone/>
                        <a:tabLst/>
                        <a:defRPr/>
                      </a:pPr>
                      <a:r>
                        <a:rPr lang="en-US" sz="1200" b="0" i="0">
                          <a:solidFill>
                            <a:schemeClr val="bg1"/>
                          </a:solidFill>
                          <a:effectLst/>
                          <a:latin typeface="Segoe UI Semibold" panose="020B0702040204020203" pitchFamily="34" charset="0"/>
                          <a:cs typeface="Segoe UI Semibold" panose="020B0702040204020203" pitchFamily="34" charset="0"/>
                        </a:rPr>
                        <a:t>Automated reminder emails </a:t>
                      </a:r>
                      <a:r>
                        <a:rPr lang="en-US" sz="1200" b="0" i="1">
                          <a:solidFill>
                            <a:schemeClr val="bg1"/>
                          </a:solidFill>
                          <a:effectLst/>
                          <a:latin typeface="Segoe UI Semibold" panose="020B0702040204020203" pitchFamily="34" charset="0"/>
                          <a:cs typeface="Segoe UI Semibold" panose="020B0702040204020203" pitchFamily="34" charset="0"/>
                        </a:rPr>
                        <a:t>(COMING SOON)</a:t>
                      </a:r>
                      <a:endParaRPr lang="en-US" sz="1200" i="1">
                        <a:solidFill>
                          <a:schemeClr val="bg1"/>
                        </a:solidFill>
                        <a:latin typeface="Segoe UI Semibold" panose="020B0702040204020203" pitchFamily="34" charset="0"/>
                        <a:cs typeface="Segoe UI Semibold" panose="020B07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3203599505"/>
                  </a:ext>
                </a:extLst>
              </a:tr>
              <a:tr h="914400">
                <a:tc>
                  <a:txBody>
                    <a:bodyPr/>
                    <a:lstStyle/>
                    <a:p>
                      <a:pPr>
                        <a:lnSpc>
                          <a:spcPct val="100000"/>
                        </a:lnSpc>
                        <a:spcAft>
                          <a:spcPts val="500"/>
                        </a:spcAft>
                      </a:pPr>
                      <a:r>
                        <a:rPr lang="en-US" sz="1200">
                          <a:solidFill>
                            <a:schemeClr val="tx1"/>
                          </a:solidFill>
                          <a:latin typeface="Segoe UI Semibold" panose="020B0702040204020203" pitchFamily="34" charset="0"/>
                          <a:cs typeface="Segoe UI Semibold" panose="020B0702040204020203" pitchFamily="34" charset="0"/>
                        </a:rPr>
                        <a:t>Intro</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50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UI"/>
                          <a:ea typeface="+mn-ea"/>
                          <a:cs typeface="+mn-cs"/>
                        </a:rPr>
                        <a:t>Enable a waitlist for registered attendees to streamline capacity and manually approve registered attendees on the spot. </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500"/>
                        </a:spcAft>
                        <a:buClrTx/>
                        <a:buSzTx/>
                        <a:buFontTx/>
                        <a:buNone/>
                        <a:tabLst/>
                        <a:defRPr/>
                      </a:pPr>
                      <a:r>
                        <a:rPr lang="en-US" sz="1200" b="0" i="0">
                          <a:solidFill>
                            <a:schemeClr val="tx1"/>
                          </a:solidFill>
                          <a:effectLst/>
                          <a:latin typeface="SegoeUI"/>
                        </a:rPr>
                        <a:t>Ensure all registered attendees show up to your event by sending automated reminder emails.</a:t>
                      </a:r>
                      <a:endParaRPr lang="en-US" sz="1200">
                        <a:solidFill>
                          <a:schemeClr val="tx1"/>
                        </a:solidFill>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62611805"/>
                  </a:ext>
                </a:extLst>
              </a:tr>
              <a:tr h="2286000">
                <a:tc>
                  <a:txBody>
                    <a:bodyPr/>
                    <a:lstStyle/>
                    <a:p>
                      <a:pPr>
                        <a:lnSpc>
                          <a:spcPct val="100000"/>
                        </a:lnSpc>
                        <a:spcAft>
                          <a:spcPts val="500"/>
                        </a:spcAft>
                      </a:pPr>
                      <a:r>
                        <a:rPr lang="en-US" sz="1200">
                          <a:solidFill>
                            <a:schemeClr val="tx1"/>
                          </a:solidFill>
                          <a:latin typeface="Segoe UI Semibold" panose="020B0702040204020203" pitchFamily="34" charset="0"/>
                          <a:cs typeface="Segoe UI Semibold" panose="020B0702040204020203" pitchFamily="34" charset="0"/>
                        </a:rPr>
                        <a:t>Highlights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1450" indent="-171450" algn="l">
                        <a:lnSpc>
                          <a:spcPct val="100000"/>
                        </a:lnSpc>
                        <a:spcBef>
                          <a:spcPts val="0"/>
                        </a:spcBef>
                        <a:spcAft>
                          <a:spcPts val="500"/>
                        </a:spcAft>
                        <a:buFont typeface="Arial" panose="020B0604020202020204" pitchFamily="34" charset="0"/>
                        <a:buChar char="•"/>
                      </a:pPr>
                      <a:r>
                        <a:rPr lang="en-US" sz="1200">
                          <a:solidFill>
                            <a:schemeClr val="tx1"/>
                          </a:solidFill>
                          <a:latin typeface="Segoe UI" panose="020B0502040204020203" pitchFamily="34" charset="0"/>
                          <a:cs typeface="Segoe UI" panose="020B0502040204020203" pitchFamily="34" charset="0"/>
                        </a:rPr>
                        <a:t>R</a:t>
                      </a:r>
                      <a:r>
                        <a:rPr lang="en-US" sz="1200" b="0" i="0">
                          <a:solidFill>
                            <a:schemeClr val="tx1"/>
                          </a:solidFill>
                          <a:effectLst/>
                          <a:latin typeface="Segoe UI" panose="020B0502040204020203" pitchFamily="34" charset="0"/>
                          <a:cs typeface="Segoe UI" panose="020B0502040204020203" pitchFamily="34" charset="0"/>
                        </a:rPr>
                        <a:t>equire registrations and enables a </a:t>
                      </a:r>
                      <a:r>
                        <a:rPr lang="en-US" sz="1200" i="0">
                          <a:solidFill>
                            <a:schemeClr val="tx1"/>
                          </a:solidFill>
                          <a:effectLst/>
                          <a:latin typeface="Segoe UI" panose="020B0502040204020203" pitchFamily="34" charset="0"/>
                          <a:cs typeface="Segoe UI" panose="020B0502040204020203" pitchFamily="34" charset="0"/>
                        </a:rPr>
                        <a:t>waitlist </a:t>
                      </a:r>
                      <a:r>
                        <a:rPr lang="en-US" sz="1200" b="0" i="0">
                          <a:solidFill>
                            <a:schemeClr val="tx1"/>
                          </a:solidFill>
                          <a:effectLst/>
                          <a:latin typeface="Segoe UI" panose="020B0502040204020203" pitchFamily="34" charset="0"/>
                          <a:cs typeface="Segoe UI" panose="020B0502040204020203" pitchFamily="34" charset="0"/>
                        </a:rPr>
                        <a:t>after the event has reached capacity allowing additional people to register and be added as space becomes available</a:t>
                      </a:r>
                    </a:p>
                    <a:p>
                      <a:pPr marL="171450" indent="-171450" algn="l">
                        <a:lnSpc>
                          <a:spcPct val="100000"/>
                        </a:lnSpc>
                        <a:spcBef>
                          <a:spcPts val="0"/>
                        </a:spcBef>
                        <a:spcAft>
                          <a:spcPts val="500"/>
                        </a:spcAft>
                        <a:buFont typeface="Arial" panose="020B0604020202020204" pitchFamily="34" charset="0"/>
                        <a:buChar char="•"/>
                      </a:pPr>
                      <a:r>
                        <a:rPr lang="en-US" sz="1200">
                          <a:solidFill>
                            <a:schemeClr val="tx1"/>
                          </a:solidFill>
                          <a:latin typeface="Segoe UI" panose="020B0502040204020203" pitchFamily="34" charset="0"/>
                          <a:cs typeface="Segoe UI" panose="020B0502040204020203" pitchFamily="34" charset="0"/>
                        </a:rPr>
                        <a:t>Allow meeting organizers to review registration info and manually approve and reject registrants on a case-by-case basis</a:t>
                      </a:r>
                      <a:endParaRPr lang="en-US" sz="1200" i="0">
                        <a:solidFill>
                          <a:schemeClr val="tx1"/>
                        </a:solidFill>
                        <a:effectLst/>
                        <a:latin typeface="Segoe UI" panose="020B0502040204020203" pitchFamily="34" charset="0"/>
                        <a:cs typeface="Segoe UI" panose="020B0502040204020203" pitchFamily="34" charset="0"/>
                      </a:endParaRPr>
                    </a:p>
                    <a:p>
                      <a:pPr marL="171450" indent="-171450" algn="l">
                        <a:lnSpc>
                          <a:spcPct val="100000"/>
                        </a:lnSpc>
                        <a:spcBef>
                          <a:spcPts val="0"/>
                        </a:spcBef>
                        <a:spcAft>
                          <a:spcPts val="500"/>
                        </a:spcAft>
                        <a:buFont typeface="Arial" panose="020B0604020202020204" pitchFamily="34" charset="0"/>
                        <a:buChar char="•"/>
                      </a:pPr>
                      <a:r>
                        <a:rPr lang="en-US" sz="1200">
                          <a:solidFill>
                            <a:schemeClr val="tx1"/>
                          </a:solidFill>
                          <a:latin typeface="Segoe UI" panose="020B0502040204020203" pitchFamily="34" charset="0"/>
                          <a:cs typeface="Segoe UI" panose="020B0502040204020203" pitchFamily="34" charset="0"/>
                        </a:rPr>
                        <a:t>C</a:t>
                      </a:r>
                      <a:r>
                        <a:rPr lang="en-US" sz="1200" i="0">
                          <a:solidFill>
                            <a:schemeClr val="tx1"/>
                          </a:solidFill>
                          <a:effectLst/>
                          <a:latin typeface="Segoe UI" panose="020B0502040204020203" pitchFamily="34" charset="0"/>
                          <a:cs typeface="Segoe UI" panose="020B0502040204020203" pitchFamily="34" charset="0"/>
                        </a:rPr>
                        <a:t>ustomize start and end times for registrations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1450" indent="-171450" algn="l" defTabSz="777240" rtl="0" eaLnBrk="1" latinLnBrk="0" hangingPunct="1">
                        <a:lnSpc>
                          <a:spcPct val="100000"/>
                        </a:lnSpc>
                        <a:spcBef>
                          <a:spcPts val="0"/>
                        </a:spcBef>
                        <a:spcAft>
                          <a:spcPts val="500"/>
                        </a:spcAft>
                        <a:buFont typeface="Arial" panose="020B0604020202020204" pitchFamily="34" charset="0"/>
                        <a:buChar char="•"/>
                      </a:pPr>
                      <a:r>
                        <a:rPr lang="en-US" sz="1200" kern="1200">
                          <a:solidFill>
                            <a:schemeClr val="tx1"/>
                          </a:solidFill>
                          <a:latin typeface="SegoeUI"/>
                          <a:ea typeface="+mn-ea"/>
                          <a:cs typeface="+mn-cs"/>
                        </a:rPr>
                        <a:t>Send emails ahead of the event </a:t>
                      </a:r>
                    </a:p>
                    <a:p>
                      <a:pPr marL="171450" indent="-171450" algn="l" defTabSz="777240" rtl="0" eaLnBrk="1" latinLnBrk="0" hangingPunct="1">
                        <a:lnSpc>
                          <a:spcPct val="100000"/>
                        </a:lnSpc>
                        <a:spcBef>
                          <a:spcPts val="0"/>
                        </a:spcBef>
                        <a:spcAft>
                          <a:spcPts val="500"/>
                        </a:spcAft>
                        <a:buFont typeface="Arial" panose="020B0604020202020204" pitchFamily="34" charset="0"/>
                        <a:buChar char="•"/>
                      </a:pPr>
                      <a:r>
                        <a:rPr lang="en-US" sz="1200" kern="1200">
                          <a:solidFill>
                            <a:schemeClr val="tx1"/>
                          </a:solidFill>
                          <a:latin typeface="SegoeUI"/>
                          <a:ea typeface="+mn-ea"/>
                          <a:cs typeface="+mn-cs"/>
                        </a:rPr>
                        <a:t>Send emails to every confirmed registrant on the day of the event.</a:t>
                      </a:r>
                    </a:p>
                    <a:p>
                      <a:pPr marL="171450" indent="-171450" algn="l" defTabSz="777240" rtl="0" eaLnBrk="1" latinLnBrk="0" hangingPunct="1">
                        <a:lnSpc>
                          <a:spcPct val="100000"/>
                        </a:lnSpc>
                        <a:spcBef>
                          <a:spcPts val="0"/>
                        </a:spcBef>
                        <a:spcAft>
                          <a:spcPts val="500"/>
                        </a:spcAft>
                        <a:buFont typeface="Arial" panose="020B0604020202020204" pitchFamily="34" charset="0"/>
                        <a:buChar char="•"/>
                      </a:pPr>
                      <a:r>
                        <a:rPr lang="en-US" sz="1200" kern="1200">
                          <a:solidFill>
                            <a:schemeClr val="tx1"/>
                          </a:solidFill>
                          <a:latin typeface="SegoeUI"/>
                          <a:ea typeface="+mn-ea"/>
                          <a:cs typeface="+mn-cs"/>
                        </a:rPr>
                        <a:t>Emails will include a custom-branded header, webinar details, and a link to join the event.</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32045934"/>
                  </a:ext>
                </a:extLst>
              </a:tr>
              <a:tr h="731520">
                <a:tc>
                  <a:txBody>
                    <a:bodyPr/>
                    <a:lstStyle/>
                    <a:p>
                      <a:pPr>
                        <a:lnSpc>
                          <a:spcPct val="100000"/>
                        </a:lnSpc>
                        <a:spcAft>
                          <a:spcPts val="500"/>
                        </a:spcAft>
                      </a:pPr>
                      <a:r>
                        <a:rPr lang="en-US" sz="1200">
                          <a:solidFill>
                            <a:schemeClr val="tx1"/>
                          </a:solidFill>
                          <a:latin typeface="Segoe UI Semibold" panose="020B0702040204020203" pitchFamily="34" charset="0"/>
                          <a:cs typeface="Segoe UI Semibold" panose="020B0702040204020203" pitchFamily="34" charset="0"/>
                        </a:rPr>
                        <a:t>Benefits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1450" marR="0" lvl="0" indent="-171450" algn="l" defTabSz="77724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kern="1200">
                          <a:solidFill>
                            <a:schemeClr val="tx1"/>
                          </a:solidFill>
                          <a:latin typeface="SegoeUI"/>
                          <a:ea typeface="+mn-ea"/>
                          <a:cs typeface="+mn-cs"/>
                        </a:rPr>
                        <a:t>Make it easier to manage registration ahead of webinar</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1450" marR="0" lvl="0" indent="-171450" algn="l" defTabSz="77724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kern="1200">
                          <a:solidFill>
                            <a:schemeClr val="tx1"/>
                          </a:solidFill>
                          <a:latin typeface="SegoeUI"/>
                          <a:ea typeface="+mn-ea"/>
                          <a:cs typeface="+mn-cs"/>
                        </a:rPr>
                        <a:t>Drive attendance </a:t>
                      </a:r>
                    </a:p>
                    <a:p>
                      <a:pPr marL="171450" marR="0" lvl="0" indent="-171450" algn="l" defTabSz="77724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kern="1200">
                          <a:solidFill>
                            <a:schemeClr val="tx1"/>
                          </a:solidFill>
                          <a:latin typeface="SegoeUI"/>
                          <a:ea typeface="+mn-ea"/>
                          <a:cs typeface="+mn-cs"/>
                        </a:rPr>
                        <a:t>Build excitement and attract attendees to your webinar</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7135815"/>
                  </a:ext>
                </a:extLst>
              </a:tr>
              <a:tr h="274320">
                <a:tc>
                  <a:txBody>
                    <a:bodyPr/>
                    <a:lstStyle/>
                    <a:p>
                      <a:pPr>
                        <a:lnSpc>
                          <a:spcPct val="100000"/>
                        </a:lnSpc>
                        <a:spcAft>
                          <a:spcPts val="500"/>
                        </a:spcAft>
                      </a:pPr>
                      <a:r>
                        <a:rPr lang="en-US" sz="1200">
                          <a:solidFill>
                            <a:schemeClr val="tx1"/>
                          </a:solidFill>
                          <a:latin typeface="Segoe UI Semibold" panose="020B0702040204020203" pitchFamily="34" charset="0"/>
                          <a:cs typeface="Segoe UI Semibold" panose="020B0702040204020203" pitchFamily="34" charset="0"/>
                        </a:rPr>
                        <a:t>Visibility</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gridSpan="2">
                  <a:txBody>
                    <a:bodyPr/>
                    <a:lstStyle/>
                    <a:p>
                      <a:pPr marL="0" marR="0" lvl="0" indent="0" algn="l" defTabSz="777240" rtl="0" eaLnBrk="1" fontAlgn="auto" latinLnBrk="0" hangingPunct="1">
                        <a:lnSpc>
                          <a:spcPct val="100000"/>
                        </a:lnSpc>
                        <a:spcBef>
                          <a:spcPts val="0"/>
                        </a:spcBef>
                        <a:spcAft>
                          <a:spcPts val="500"/>
                        </a:spcAft>
                        <a:buClrTx/>
                        <a:buSzTx/>
                        <a:buFontTx/>
                        <a:buNone/>
                        <a:tabLst/>
                        <a:defRPr/>
                      </a:pPr>
                      <a:r>
                        <a:rPr lang="en-US" sz="1200" kern="1200">
                          <a:solidFill>
                            <a:schemeClr val="tx1"/>
                          </a:solidFill>
                          <a:latin typeface="SegoeUI"/>
                          <a:ea typeface="+mn-ea"/>
                          <a:cs typeface="+mn-cs"/>
                        </a:rPr>
                        <a:t>Once registration is set and invites are </a:t>
                      </a:r>
                      <a:r>
                        <a:rPr kumimoji="0" lang="en-US" sz="1200" b="0" i="0" u="none" strike="noStrike" kern="1200" cap="none" spc="0" normalizeH="0" baseline="0" noProof="0">
                          <a:ln>
                            <a:noFill/>
                          </a:ln>
                          <a:solidFill>
                            <a:prstClr val="black"/>
                          </a:solidFill>
                          <a:effectLst/>
                          <a:uLnTx/>
                          <a:uFillTx/>
                          <a:latin typeface="SegoeUI"/>
                          <a:ea typeface="+mn-ea"/>
                          <a:cs typeface="+mn-cs"/>
                        </a:rPr>
                        <a:t>sent to attendees, capabilities are visible to all the meeting attendees.</a:t>
                      </a:r>
                      <a:endParaRPr lang="en-US" sz="1200" kern="1200">
                        <a:solidFill>
                          <a:schemeClr val="tx1"/>
                        </a:solidFill>
                        <a:latin typeface="SegoeUI"/>
                        <a:ea typeface="+mn-ea"/>
                        <a:cs typeface="+mn-cs"/>
                      </a:endParaRPr>
                    </a:p>
                  </a:txBody>
                  <a:tcPr marR="0">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UI"/>
                          <a:ea typeface="+mn-ea"/>
                          <a:cs typeface="+mn-cs"/>
                        </a:rPr>
                        <a:t>sent to attendees, capabilities are </a:t>
                      </a:r>
                      <a:r>
                        <a:rPr kumimoji="0" lang="en-US" sz="1600" b="0" i="0" u="none" strike="noStrike" kern="1200" cap="none" spc="0" normalizeH="0" baseline="0" noProof="0">
                          <a:ln>
                            <a:noFill/>
                          </a:ln>
                          <a:solidFill>
                            <a:prstClr val="black"/>
                          </a:solidFill>
                          <a:effectLst/>
                          <a:uLnTx/>
                          <a:uFillTx/>
                          <a:latin typeface="SegoeUI"/>
                          <a:ea typeface="+mn-ea"/>
                          <a:cs typeface="+mn-cs"/>
                        </a:rPr>
                        <a:t>visible to all the meeting attendees.</a:t>
                      </a:r>
                      <a:endParaRPr lang="en-US" sz="1600" kern="1200">
                        <a:solidFill>
                          <a:schemeClr val="tx1"/>
                        </a:solidFill>
                        <a:latin typeface="SegoeUI"/>
                        <a:ea typeface="+mn-ea"/>
                        <a:cs typeface="+mn-cs"/>
                      </a:endParaRPr>
                    </a:p>
                    <a:p>
                      <a:endParaRPr lang="en-US"/>
                    </a:p>
                  </a:txBody>
                  <a:tcPr marL="0">
                    <a:lnL w="12700" cap="flat" cmpd="sng" algn="ctr">
                      <a:no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752374"/>
                  </a:ext>
                </a:extLst>
              </a:tr>
            </a:tbl>
          </a:graphicData>
        </a:graphic>
      </p:graphicFrame>
      <p:sp>
        <p:nvSpPr>
          <p:cNvPr id="3" name="Action Button: Go Home 2">
            <a:hlinkClick r:id="rId3" action="ppaction://hlinksldjump" highlightClick="1"/>
            <a:extLst>
              <a:ext uri="{FF2B5EF4-FFF2-40B4-BE49-F238E27FC236}">
                <a16:creationId xmlns:a16="http://schemas.microsoft.com/office/drawing/2014/main" id="{EA8DC4D0-EC25-5C1D-6D2B-2E53CC5D3374}"/>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F0588012-6CF8-D9A5-9B82-9E1E8024AA07}"/>
              </a:ext>
            </a:extLst>
          </p:cNvPr>
          <p:cNvSpPr>
            <a:spLocks noGrp="1"/>
          </p:cNvSpPr>
          <p:nvPr>
            <p:ph type="subTitle" idx="1"/>
          </p:nvPr>
        </p:nvSpPr>
        <p:spPr>
          <a:xfrm>
            <a:off x="754379" y="6657795"/>
            <a:ext cx="6263640" cy="2930571"/>
          </a:xfrm>
        </p:spPr>
        <p:txBody>
          <a:bodyPr>
            <a:noAutofit/>
          </a:bodyPr>
          <a:lstStyle/>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Dependencies and Limitations</a:t>
            </a:r>
            <a:endParaRPr lang="en-US" sz="1200">
              <a:latin typeface="Segoe UI" panose="020B0502040204020203" pitchFamily="34" charset="0"/>
              <a:cs typeface="Segoe UI" panose="020B0502040204020203" pitchFamily="34" charset="0"/>
            </a:endParaRPr>
          </a:p>
          <a:p>
            <a:pPr algn="l">
              <a:lnSpc>
                <a:spcPct val="108000"/>
              </a:lnSpc>
              <a:spcBef>
                <a:spcPts val="0"/>
              </a:spcBef>
              <a:spcAft>
                <a:spcPts val="1800"/>
              </a:spcAft>
            </a:pPr>
            <a:r>
              <a:rPr lang="en-US" sz="1200"/>
              <a:t>The new webinar experience is currently unavailable for on-premises users, Microsoft 365 GCC, Microsoft 365 GCC High, or Microsoft 365 DoD.</a:t>
            </a:r>
            <a:endParaRPr lang="en-US" sz="1200">
              <a:latin typeface="Segoe UI" panose="020B0502040204020203" pitchFamily="34" charset="0"/>
              <a:cs typeface="Segoe UI" panose="020B0502040204020203" pitchFamily="34" charset="0"/>
            </a:endParaRPr>
          </a:p>
          <a:p>
            <a:pPr algn="l">
              <a:lnSpc>
                <a:spcPct val="108000"/>
              </a:lnSpc>
              <a:spcBef>
                <a:spcPts val="0"/>
              </a:spcBef>
              <a:spcAft>
                <a:spcPts val="400"/>
              </a:spcAft>
            </a:pPr>
            <a:r>
              <a:rPr lang="en-US" sz="1200" b="0" i="0">
                <a:effectLst/>
                <a:latin typeface="Segoe UI Semibold" panose="020B0702040204020203" pitchFamily="34" charset="0"/>
                <a:cs typeface="Segoe UI Semibold" panose="020B0702040204020203" pitchFamily="34" charset="0"/>
              </a:rPr>
              <a:t>Supported platforms:</a:t>
            </a:r>
          </a:p>
          <a:p>
            <a:pPr marL="171450" indent="-171450" algn="l">
              <a:lnSpc>
                <a:spcPct val="108000"/>
              </a:lnSpc>
              <a:spcBef>
                <a:spcPts val="0"/>
              </a:spcBef>
              <a:spcAft>
                <a:spcPts val="400"/>
              </a:spcAft>
              <a:buFont typeface="Arial" panose="020B0604020202020204" pitchFamily="34" charset="0"/>
              <a:buChar char="•"/>
            </a:pPr>
            <a:r>
              <a:rPr lang="en-US" sz="1200">
                <a:latin typeface="SegoeUI"/>
              </a:rPr>
              <a:t>Scheduling a webinar is available on Teams desktop and web clients.</a:t>
            </a:r>
          </a:p>
          <a:p>
            <a:pPr marL="171450" indent="-171450" algn="l">
              <a:lnSpc>
                <a:spcPct val="108000"/>
              </a:lnSpc>
              <a:spcBef>
                <a:spcPts val="0"/>
              </a:spcBef>
              <a:spcAft>
                <a:spcPts val="1800"/>
              </a:spcAft>
              <a:buFont typeface="Arial" panose="020B0604020202020204" pitchFamily="34" charset="0"/>
              <a:buChar char="•"/>
            </a:pPr>
            <a:r>
              <a:rPr lang="en-US" sz="1200">
                <a:latin typeface="SegoeUI"/>
              </a:rPr>
              <a:t>Joining a webinar is available on Teams desktop, web and mobile (iOS and Android) devices.</a:t>
            </a:r>
            <a:endParaRPr lang="en-US" sz="1200">
              <a:highlight>
                <a:srgbClr val="FFFF00"/>
              </a:highlight>
              <a:latin typeface="SegoeUI"/>
            </a:endParaRPr>
          </a:p>
          <a:p>
            <a:pPr algn="l">
              <a:lnSpc>
                <a:spcPct val="108000"/>
              </a:lnSpc>
              <a:spcBef>
                <a:spcPts val="0"/>
              </a:spcBef>
              <a:spcAft>
                <a:spcPts val="400"/>
              </a:spcAft>
            </a:pPr>
            <a:r>
              <a:rPr lang="en-US" sz="1200">
                <a:latin typeface="Segoe UI Semibold" panose="020B0702040204020203" pitchFamily="34" charset="0"/>
                <a:cs typeface="Segoe UI Semibold" panose="020B0702040204020203" pitchFamily="34" charset="0"/>
              </a:rPr>
              <a:t>Unsupported platforms;</a:t>
            </a:r>
          </a:p>
          <a:p>
            <a:pPr marL="171450" indent="-171450" algn="l">
              <a:lnSpc>
                <a:spcPct val="108000"/>
              </a:lnSpc>
              <a:spcBef>
                <a:spcPts val="0"/>
              </a:spcBef>
              <a:spcAft>
                <a:spcPts val="400"/>
              </a:spcAft>
              <a:buFont typeface="Arial" panose="020B0604020202020204" pitchFamily="34" charset="0"/>
              <a:buChar char="•"/>
            </a:pPr>
            <a:r>
              <a:rPr lang="en-US" sz="1200">
                <a:latin typeface="SegoeUI"/>
              </a:rPr>
              <a:t>Cloud Video Interop (CVI) endpoints</a:t>
            </a:r>
          </a:p>
          <a:p>
            <a:pPr marL="171450" indent="-171450" algn="l">
              <a:lnSpc>
                <a:spcPct val="108000"/>
              </a:lnSpc>
              <a:spcBef>
                <a:spcPts val="0"/>
              </a:spcBef>
              <a:spcAft>
                <a:spcPts val="1800"/>
              </a:spcAft>
              <a:buFont typeface="Arial" panose="020B0604020202020204" pitchFamily="34" charset="0"/>
              <a:buChar char="•"/>
            </a:pPr>
            <a:r>
              <a:rPr lang="en-US" sz="1200">
                <a:latin typeface="SegoeUI"/>
              </a:rPr>
              <a:t>Microsoft Teams Rooms (MTRs) as attendees</a:t>
            </a:r>
          </a:p>
        </p:txBody>
      </p:sp>
    </p:spTree>
    <p:extLst>
      <p:ext uri="{BB962C8B-B14F-4D97-AF65-F5344CB8AC3E}">
        <p14:creationId xmlns:p14="http://schemas.microsoft.com/office/powerpoint/2010/main" val="3061425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A3635-8B01-B86F-8151-9B570A09066B}"/>
              </a:ext>
            </a:extLst>
          </p:cNvPr>
          <p:cNvSpPr txBox="1">
            <a:spLocks noGrp="1"/>
          </p:cNvSpPr>
          <p:nvPr>
            <p:ph type="title" idx="4294967295"/>
          </p:nvPr>
        </p:nvSpPr>
        <p:spPr>
          <a:xfrm>
            <a:off x="464973" y="2528639"/>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view: Getting started</a:t>
            </a:r>
          </a:p>
        </p:txBody>
      </p:sp>
      <p:sp>
        <p:nvSpPr>
          <p:cNvPr id="6" name="TextBox 5">
            <a:extLst>
              <a:ext uri="{FF2B5EF4-FFF2-40B4-BE49-F238E27FC236}">
                <a16:creationId xmlns:a16="http://schemas.microsoft.com/office/drawing/2014/main" id="{CBAFE835-CF76-0AA6-68C1-722809AA35D0}"/>
              </a:ext>
            </a:extLst>
          </p:cNvPr>
          <p:cNvSpPr txBox="1"/>
          <p:nvPr/>
        </p:nvSpPr>
        <p:spPr>
          <a:xfrm>
            <a:off x="464627" y="989794"/>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Advanced Webinars: Virtual Green Room</a:t>
            </a:r>
          </a:p>
        </p:txBody>
      </p:sp>
      <p:sp>
        <p:nvSpPr>
          <p:cNvPr id="7" name="TextBox 6">
            <a:extLst>
              <a:ext uri="{FF2B5EF4-FFF2-40B4-BE49-F238E27FC236}">
                <a16:creationId xmlns:a16="http://schemas.microsoft.com/office/drawing/2014/main" id="{39EE0F3E-7872-5519-D33D-3F9031866475}"/>
              </a:ext>
            </a:extLst>
          </p:cNvPr>
          <p:cNvSpPr txBox="1"/>
          <p:nvPr/>
        </p:nvSpPr>
        <p:spPr>
          <a:xfrm>
            <a:off x="422172" y="3246169"/>
            <a:ext cx="2346280" cy="1107996"/>
          </a:xfrm>
          <a:prstGeom prst="rect">
            <a:avLst/>
          </a:prstGeom>
          <a:noFill/>
        </p:spPr>
        <p:txBody>
          <a:bodyPr wrap="square" lIns="0" tIns="0" rIns="0" bIns="0">
            <a:spAutoFit/>
          </a:bodyPr>
          <a:lstStyle/>
          <a:p>
            <a:pPr marL="7143" defTabSz="514244">
              <a:tabLst>
                <a:tab pos="1049201" algn="l"/>
              </a:tabLst>
              <a:defRPr/>
            </a:pPr>
            <a:r>
              <a:rPr lang="en-US" sz="1200">
                <a:latin typeface="Segoe UI" panose="020B0502040204020203" pitchFamily="34" charset="0"/>
                <a:cs typeface="Segoe UI" panose="020B0502040204020203" pitchFamily="34" charset="0"/>
              </a:rPr>
              <a:t>Once the meeting has started and presenters join, organizers </a:t>
            </a:r>
            <a:r>
              <a:rPr lang="en-US" sz="1200" i="1">
                <a:latin typeface="Segoe UI" panose="020B0502040204020203" pitchFamily="34" charset="0"/>
                <a:cs typeface="Segoe UI" panose="020B0502040204020203" pitchFamily="34" charset="0"/>
              </a:rPr>
              <a:t>and</a:t>
            </a:r>
            <a:r>
              <a:rPr lang="en-US" sz="1200">
                <a:latin typeface="Segoe UI" panose="020B0502040204020203" pitchFamily="34" charset="0"/>
                <a:cs typeface="Segoe UI" panose="020B0502040204020203" pitchFamily="34" charset="0"/>
              </a:rPr>
              <a:t> defined presenters will be entered into the Green Room. Attendees will not be admitted until the meeting is started.</a:t>
            </a:r>
            <a:endParaRPr lang="en-US" sz="1050">
              <a:latin typeface="Segoe UI"/>
            </a:endParaRPr>
          </a:p>
        </p:txBody>
      </p:sp>
      <p:pic>
        <p:nvPicPr>
          <p:cNvPr id="8" name="Picture 7" descr="Snip of the screen experience for Organizers/Presenters whilst in a Microsoft Teams Live Event with Green Room">
            <a:extLst>
              <a:ext uri="{FF2B5EF4-FFF2-40B4-BE49-F238E27FC236}">
                <a16:creationId xmlns:a16="http://schemas.microsoft.com/office/drawing/2014/main" id="{67C86297-0C12-C59B-057C-9376DC9753DB}"/>
              </a:ext>
            </a:extLst>
          </p:cNvPr>
          <p:cNvPicPr>
            <a:picLocks noChangeAspect="1"/>
          </p:cNvPicPr>
          <p:nvPr/>
        </p:nvPicPr>
        <p:blipFill>
          <a:blip r:embed="rId3"/>
          <a:stretch>
            <a:fillRect/>
          </a:stretch>
        </p:blipFill>
        <p:spPr>
          <a:xfrm>
            <a:off x="3254263" y="2776225"/>
            <a:ext cx="4071601" cy="2545133"/>
          </a:xfrm>
          <a:prstGeom prst="rect">
            <a:avLst/>
          </a:prstGeom>
          <a:ln>
            <a:noFill/>
          </a:ln>
          <a:effectLst>
            <a:outerShdw blurRad="127000" sx="102000" sy="102000" algn="ctr" rotWithShape="0">
              <a:prstClr val="black">
                <a:alpha val="25000"/>
              </a:prstClr>
            </a:outerShdw>
          </a:effectLst>
        </p:spPr>
      </p:pic>
      <p:pic>
        <p:nvPicPr>
          <p:cNvPr id="4" name="Picture 3" descr="Snip of the Teams Live Event Participants panel highlighting Attendees ">
            <a:extLst>
              <a:ext uri="{FF2B5EF4-FFF2-40B4-BE49-F238E27FC236}">
                <a16:creationId xmlns:a16="http://schemas.microsoft.com/office/drawing/2014/main" id="{B1293AC1-948E-5B9B-D67A-8CF4EB7F028D}"/>
              </a:ext>
            </a:extLst>
          </p:cNvPr>
          <p:cNvPicPr>
            <a:picLocks noChangeAspect="1"/>
          </p:cNvPicPr>
          <p:nvPr/>
        </p:nvPicPr>
        <p:blipFill>
          <a:blip r:embed="rId4"/>
          <a:stretch>
            <a:fillRect/>
          </a:stretch>
        </p:blipFill>
        <p:spPr>
          <a:xfrm>
            <a:off x="3005272" y="3774634"/>
            <a:ext cx="1563780" cy="2040102"/>
          </a:xfrm>
          <a:prstGeom prst="rect">
            <a:avLst/>
          </a:prstGeom>
          <a:effectLst>
            <a:outerShdw blurRad="127000" sx="102000" sy="102000" algn="ctr" rotWithShape="0">
              <a:prstClr val="black">
                <a:alpha val="25000"/>
              </a:prstClr>
            </a:outerShdw>
          </a:effectLst>
        </p:spPr>
      </p:pic>
      <p:sp>
        <p:nvSpPr>
          <p:cNvPr id="2" name="Title 1">
            <a:extLst>
              <a:ext uri="{FF2B5EF4-FFF2-40B4-BE49-F238E27FC236}">
                <a16:creationId xmlns:a16="http://schemas.microsoft.com/office/drawing/2014/main" id="{9060DD18-D1EA-112A-82A6-93BF93421A68}"/>
              </a:ext>
            </a:extLst>
          </p:cNvPr>
          <p:cNvSpPr txBox="1">
            <a:spLocks/>
          </p:cNvSpPr>
          <p:nvPr/>
        </p:nvSpPr>
        <p:spPr>
          <a:xfrm>
            <a:off x="368217" y="430117"/>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    </a:t>
            </a:r>
          </a:p>
        </p:txBody>
      </p:sp>
      <p:sp>
        <p:nvSpPr>
          <p:cNvPr id="3" name="Title 1">
            <a:extLst>
              <a:ext uri="{FF2B5EF4-FFF2-40B4-BE49-F238E27FC236}">
                <a16:creationId xmlns:a16="http://schemas.microsoft.com/office/drawing/2014/main" id="{B5525B5A-6F92-D1CD-6AA2-359B0DBDF730}"/>
              </a:ext>
            </a:extLst>
          </p:cNvPr>
          <p:cNvSpPr txBox="1">
            <a:spLocks/>
          </p:cNvSpPr>
          <p:nvPr/>
        </p:nvSpPr>
        <p:spPr>
          <a:xfrm>
            <a:off x="422172" y="5915706"/>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Presenter view: Two presenters in Green Room</a:t>
            </a:r>
          </a:p>
        </p:txBody>
      </p:sp>
      <p:sp>
        <p:nvSpPr>
          <p:cNvPr id="9" name="TextBox 8">
            <a:extLst>
              <a:ext uri="{FF2B5EF4-FFF2-40B4-BE49-F238E27FC236}">
                <a16:creationId xmlns:a16="http://schemas.microsoft.com/office/drawing/2014/main" id="{D97D3D7F-0E06-DBED-E023-EA130BF0DC0B}"/>
              </a:ext>
            </a:extLst>
          </p:cNvPr>
          <p:cNvSpPr txBox="1"/>
          <p:nvPr/>
        </p:nvSpPr>
        <p:spPr>
          <a:xfrm>
            <a:off x="422172" y="6393023"/>
            <a:ext cx="1707232" cy="2585323"/>
          </a:xfrm>
          <a:prstGeom prst="rect">
            <a:avLst/>
          </a:prstGeom>
          <a:noFill/>
        </p:spPr>
        <p:txBody>
          <a:bodyPr wrap="square" lIns="0" tIns="0" rIns="0" bIns="0">
            <a:spAutoFit/>
          </a:bodyPr>
          <a:lstStyle/>
          <a:p>
            <a:pPr marL="7143" defTabSz="514244">
              <a:tabLst>
                <a:tab pos="1049201" algn="l"/>
              </a:tabLst>
              <a:defRPr/>
            </a:pPr>
            <a:r>
              <a:rPr lang="en-US" sz="1200" i="1">
                <a:solidFill>
                  <a:srgbClr val="000000"/>
                </a:solidFill>
                <a:latin typeface="Segoe UI" panose="020B0502040204020203" pitchFamily="34" charset="0"/>
                <a:cs typeface="Segoe UI" panose="020B0502040204020203" pitchFamily="34" charset="0"/>
              </a:rPr>
              <a:t>In this example, </a:t>
            </a:r>
            <a:r>
              <a:rPr lang="en-US" sz="1200">
                <a:solidFill>
                  <a:srgbClr val="000000"/>
                </a:solidFill>
                <a:latin typeface="Segoe UI" panose="020B0502040204020203" pitchFamily="34" charset="0"/>
                <a:cs typeface="Segoe UI" panose="020B0502040204020203" pitchFamily="34" charset="0"/>
              </a:rPr>
              <a:t>there are two presenters in the Green Room: Alan and Adele.</a:t>
            </a:r>
          </a:p>
          <a:p>
            <a:pPr marL="7143" defTabSz="514244">
              <a:tabLst>
                <a:tab pos="1049201" algn="l"/>
              </a:tabLst>
              <a:defRPr/>
            </a:pPr>
            <a:endParaRPr lang="en-US" sz="1200">
              <a:solidFill>
                <a:srgbClr val="000000"/>
              </a:solidFill>
              <a:latin typeface="Segoe UI" panose="020B0502040204020203" pitchFamily="34" charset="0"/>
              <a:cs typeface="Segoe UI" panose="020B0502040204020203" pitchFamily="34" charset="0"/>
            </a:endParaRPr>
          </a:p>
          <a:p>
            <a:pPr marL="7143" defTabSz="514244">
              <a:tabLst>
                <a:tab pos="1049201" algn="l"/>
              </a:tabLst>
              <a:defRPr/>
            </a:pPr>
            <a:r>
              <a:rPr lang="en-US" sz="1200">
                <a:solidFill>
                  <a:srgbClr val="000000"/>
                </a:solidFill>
                <a:latin typeface="Segoe UI"/>
                <a:cs typeface="Segoe UI" panose="020B0502040204020203" pitchFamily="34" charset="0"/>
              </a:rPr>
              <a:t>Alan and Adele can </a:t>
            </a:r>
            <a:r>
              <a:rPr lang="en-US" sz="1200">
                <a:solidFill>
                  <a:srgbClr val="000000"/>
                </a:solidFill>
                <a:latin typeface="Segoe UI" panose="020B0502040204020203" pitchFamily="34" charset="0"/>
                <a:cs typeface="Segoe UI" panose="020B0502040204020203" pitchFamily="34" charset="0"/>
              </a:rPr>
              <a:t>do A/V tech checks, etc. and prepare before going “live.”</a:t>
            </a:r>
          </a:p>
          <a:p>
            <a:pPr marL="7143" defTabSz="514244">
              <a:tabLst>
                <a:tab pos="1049201" algn="l"/>
              </a:tabLst>
              <a:defRPr/>
            </a:pPr>
            <a:endParaRPr lang="en-US" sz="1200">
              <a:solidFill>
                <a:srgbClr val="000000"/>
              </a:solidFill>
              <a:latin typeface="Segoe UI" panose="020B0502040204020203" pitchFamily="34" charset="0"/>
              <a:cs typeface="Segoe UI" panose="020B0502040204020203" pitchFamily="34" charset="0"/>
            </a:endParaRPr>
          </a:p>
          <a:p>
            <a:pPr marL="7143" defTabSz="514244">
              <a:tabLst>
                <a:tab pos="1049201" algn="l"/>
              </a:tabLst>
              <a:defRPr/>
            </a:pPr>
            <a:r>
              <a:rPr lang="en-US" sz="1200">
                <a:solidFill>
                  <a:srgbClr val="000000"/>
                </a:solidFill>
                <a:latin typeface="Segoe UI Semibold"/>
                <a:cs typeface="Segoe UI" panose="020B0502040204020203" pitchFamily="34" charset="0"/>
              </a:rPr>
              <a:t>Presenter 1</a:t>
            </a:r>
            <a:r>
              <a:rPr lang="en-US" sz="1200">
                <a:solidFill>
                  <a:srgbClr val="000000"/>
                </a:solidFill>
                <a:latin typeface="Segoe UI" panose="020B0502040204020203" pitchFamily="34" charset="0"/>
                <a:cs typeface="Segoe UI" panose="020B0502040204020203" pitchFamily="34" charset="0"/>
              </a:rPr>
              <a:t>: Alan is sharing via PowerPoint Live. This is his view of the Green Room.</a:t>
            </a:r>
          </a:p>
        </p:txBody>
      </p:sp>
      <p:pic>
        <p:nvPicPr>
          <p:cNvPr id="10" name="Picture 9" descr="Snip of the Live Event screen for Organizers/Presenters showing 2 people in the Green Room and one of their view of PowerPoint Live whilst in the Green Room (Allan)">
            <a:extLst>
              <a:ext uri="{FF2B5EF4-FFF2-40B4-BE49-F238E27FC236}">
                <a16:creationId xmlns:a16="http://schemas.microsoft.com/office/drawing/2014/main" id="{10F394E4-8D53-EBC2-454E-586C790AE6AB}"/>
              </a:ext>
            </a:extLst>
          </p:cNvPr>
          <p:cNvPicPr>
            <a:picLocks noChangeAspect="1"/>
          </p:cNvPicPr>
          <p:nvPr/>
        </p:nvPicPr>
        <p:blipFill>
          <a:blip r:embed="rId5"/>
          <a:stretch>
            <a:fillRect/>
          </a:stretch>
        </p:blipFill>
        <p:spPr>
          <a:xfrm>
            <a:off x="2390915" y="6420556"/>
            <a:ext cx="4672566" cy="2530974"/>
          </a:xfrm>
          <a:prstGeom prst="rect">
            <a:avLst/>
          </a:prstGeom>
          <a:ln>
            <a:noFill/>
          </a:ln>
          <a:effectLst>
            <a:outerShdw blurRad="127000" sx="102000" sy="102000" algn="ctr" rotWithShape="0">
              <a:prstClr val="black">
                <a:alpha val="25000"/>
              </a:prstClr>
            </a:outerShdw>
          </a:effectLst>
        </p:spPr>
      </p:pic>
      <p:sp>
        <p:nvSpPr>
          <p:cNvPr id="11" name="TextBox 10">
            <a:extLst>
              <a:ext uri="{FF2B5EF4-FFF2-40B4-BE49-F238E27FC236}">
                <a16:creationId xmlns:a16="http://schemas.microsoft.com/office/drawing/2014/main" id="{E1C37CB6-C2E0-9D86-A5B6-CD33F1E57A41}"/>
              </a:ext>
            </a:extLst>
          </p:cNvPr>
          <p:cNvSpPr txBox="1"/>
          <p:nvPr/>
        </p:nvSpPr>
        <p:spPr>
          <a:xfrm>
            <a:off x="2390914" y="9150157"/>
            <a:ext cx="2021843" cy="369332"/>
          </a:xfrm>
          <a:prstGeom prst="rect">
            <a:avLst/>
          </a:prstGeom>
          <a:noFill/>
        </p:spPr>
        <p:txBody>
          <a:bodyPr wrap="square" lIns="0" tIns="0" rIns="0" bIns="0">
            <a:spAutoFit/>
          </a:bodyPr>
          <a:lstStyle/>
          <a:p>
            <a:pPr marL="7143" defTabSz="514244">
              <a:tabLst>
                <a:tab pos="1049201" algn="l"/>
              </a:tabLst>
              <a:defRPr/>
            </a:pPr>
            <a:r>
              <a:rPr lang="en-US" sz="1200">
                <a:solidFill>
                  <a:srgbClr val="000000"/>
                </a:solidFill>
                <a:latin typeface="Segoe UI Semibold"/>
                <a:cs typeface="Segoe UI" panose="020B0502040204020203" pitchFamily="34" charset="0"/>
              </a:rPr>
              <a:t>Presenter 2</a:t>
            </a:r>
            <a:r>
              <a:rPr lang="en-US" sz="1200">
                <a:solidFill>
                  <a:srgbClr val="000000"/>
                </a:solidFill>
                <a:latin typeface="Segoe UI" panose="020B0502040204020203" pitchFamily="34" charset="0"/>
                <a:cs typeface="Segoe UI" panose="020B0502040204020203" pitchFamily="34" charset="0"/>
              </a:rPr>
              <a:t>: This is Adele’s view of the Green Room.</a:t>
            </a:r>
          </a:p>
        </p:txBody>
      </p:sp>
      <p:pic>
        <p:nvPicPr>
          <p:cNvPr id="12" name="Picture 11" descr="Snip of the Live Event screen for Organizers/Presenters showing 2 people in the Green Room and one of their view of PowerPoint Live whilst in the Green Room (Adele)">
            <a:extLst>
              <a:ext uri="{FF2B5EF4-FFF2-40B4-BE49-F238E27FC236}">
                <a16:creationId xmlns:a16="http://schemas.microsoft.com/office/drawing/2014/main" id="{7235B8C8-CD4D-AC90-26DF-397006861C81}"/>
              </a:ext>
            </a:extLst>
          </p:cNvPr>
          <p:cNvPicPr>
            <a:picLocks noChangeAspect="1"/>
          </p:cNvPicPr>
          <p:nvPr/>
        </p:nvPicPr>
        <p:blipFill>
          <a:blip r:embed="rId6"/>
          <a:stretch>
            <a:fillRect/>
          </a:stretch>
        </p:blipFill>
        <p:spPr>
          <a:xfrm>
            <a:off x="4565000" y="7662864"/>
            <a:ext cx="2885729" cy="1838315"/>
          </a:xfrm>
          <a:prstGeom prst="rect">
            <a:avLst/>
          </a:prstGeom>
          <a:ln>
            <a:noFill/>
          </a:ln>
          <a:effectLst>
            <a:outerShdw blurRad="127000" sx="102000" sy="102000" algn="ctr" rotWithShape="0">
              <a:prstClr val="black">
                <a:alpha val="25000"/>
              </a:prstClr>
            </a:outerShdw>
          </a:effectLst>
        </p:spPr>
      </p:pic>
      <p:cxnSp>
        <p:nvCxnSpPr>
          <p:cNvPr id="13" name="Straight Arrow Connector 12">
            <a:extLst>
              <a:ext uri="{FF2B5EF4-FFF2-40B4-BE49-F238E27FC236}">
                <a16:creationId xmlns:a16="http://schemas.microsoft.com/office/drawing/2014/main" id="{2E3DEECA-B3B9-3556-C2F1-CC27478E100E}"/>
              </a:ext>
              <a:ext uri="{C183D7F6-B498-43B3-948B-1728B52AA6E4}">
                <adec:decorative xmlns:adec="http://schemas.microsoft.com/office/drawing/2017/decorative" val="1"/>
              </a:ext>
            </a:extLst>
          </p:cNvPr>
          <p:cNvCxnSpPr>
            <a:cxnSpLocks/>
          </p:cNvCxnSpPr>
          <p:nvPr/>
        </p:nvCxnSpPr>
        <p:spPr>
          <a:xfrm flipV="1">
            <a:off x="1769676" y="8047305"/>
            <a:ext cx="850578" cy="177042"/>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11DFC19-FF68-0A04-5F8F-217DB7521C1E}"/>
              </a:ext>
              <a:ext uri="{C183D7F6-B498-43B3-948B-1728B52AA6E4}">
                <adec:decorative xmlns:adec="http://schemas.microsoft.com/office/drawing/2017/decorative" val="1"/>
              </a:ext>
            </a:extLst>
          </p:cNvPr>
          <p:cNvCxnSpPr>
            <a:cxnSpLocks/>
          </p:cNvCxnSpPr>
          <p:nvPr/>
        </p:nvCxnSpPr>
        <p:spPr>
          <a:xfrm flipV="1">
            <a:off x="4227409" y="9054192"/>
            <a:ext cx="757040" cy="203088"/>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Action Button: Go Home 14">
            <a:hlinkClick r:id="rId7" action="ppaction://hlinksldjump" highlightClick="1"/>
            <a:extLst>
              <a:ext uri="{FF2B5EF4-FFF2-40B4-BE49-F238E27FC236}">
                <a16:creationId xmlns:a16="http://schemas.microsoft.com/office/drawing/2014/main" id="{3861AE5A-7109-D674-D634-4BD6BA75E310}"/>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2339234-2C3B-6A2D-B849-5D12CEA56D70}"/>
              </a:ext>
            </a:extLst>
          </p:cNvPr>
          <p:cNvSpPr txBox="1"/>
          <p:nvPr/>
        </p:nvSpPr>
        <p:spPr>
          <a:xfrm>
            <a:off x="368217" y="1327327"/>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
        <p:nvSpPr>
          <p:cNvPr id="16" name="TextBox 15">
            <a:extLst>
              <a:ext uri="{FF2B5EF4-FFF2-40B4-BE49-F238E27FC236}">
                <a16:creationId xmlns:a16="http://schemas.microsoft.com/office/drawing/2014/main" id="{D5D32741-1806-733A-010D-6CBDCD191579}"/>
              </a:ext>
            </a:extLst>
          </p:cNvPr>
          <p:cNvSpPr txBox="1"/>
          <p:nvPr/>
        </p:nvSpPr>
        <p:spPr>
          <a:xfrm>
            <a:off x="368217" y="1604203"/>
            <a:ext cx="6957647" cy="830997"/>
          </a:xfrm>
          <a:prstGeom prst="rect">
            <a:avLst/>
          </a:prstGeom>
          <a:noFill/>
        </p:spPr>
        <p:txBody>
          <a:bodyPr wrap="square" rtlCol="0">
            <a:spAutoFit/>
          </a:bodyPr>
          <a:lstStyle/>
          <a:p>
            <a:r>
              <a:rPr lang="en-US" sz="1200" b="0" i="0">
                <a:solidFill>
                  <a:srgbClr val="000000"/>
                </a:solidFill>
                <a:effectLst/>
                <a:latin typeface="Segoe UI" panose="020B0502040204020203" pitchFamily="34" charset="0"/>
              </a:rPr>
              <a:t> Webinars allow presenters to join the </a:t>
            </a:r>
            <a:r>
              <a:rPr lang="en-US" sz="1200" b="1" i="0">
                <a:solidFill>
                  <a:srgbClr val="000000"/>
                </a:solidFill>
                <a:effectLst/>
                <a:latin typeface="Segoe UI" panose="020B0502040204020203" pitchFamily="34" charset="0"/>
              </a:rPr>
              <a:t>virtual green room</a:t>
            </a:r>
            <a:r>
              <a:rPr lang="en-US" sz="1200" b="0" i="0">
                <a:solidFill>
                  <a:srgbClr val="000000"/>
                </a:solidFill>
                <a:effectLst/>
                <a:latin typeface="Segoe UI" panose="020B0502040204020203" pitchFamily="34" charset="0"/>
              </a:rPr>
              <a:t> so that preparation before the webinar is seamless. Presenters have the time and space to connect and do a quick briefing or test run without disturbing attendees. While attendees wait for the event to start, they can engage with the presenters and one another through chat and Q&amp;A.</a:t>
            </a:r>
            <a:endParaRPr lang="en-US" sz="1200"/>
          </a:p>
        </p:txBody>
      </p:sp>
    </p:spTree>
    <p:extLst>
      <p:ext uri="{BB962C8B-B14F-4D97-AF65-F5344CB8AC3E}">
        <p14:creationId xmlns:p14="http://schemas.microsoft.com/office/powerpoint/2010/main" val="391980886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75F3BB-09ED-BE98-DF9F-8FFCEF55CB0B}"/>
              </a:ext>
            </a:extLst>
          </p:cNvPr>
          <p:cNvSpPr txBox="1">
            <a:spLocks noGrp="1"/>
          </p:cNvSpPr>
          <p:nvPr>
            <p:ph type="title" idx="4294967295"/>
          </p:nvPr>
        </p:nvSpPr>
        <p:spPr>
          <a:xfrm>
            <a:off x="368217" y="1439742"/>
            <a:ext cx="7035965" cy="2496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lnSpc>
                <a:spcPct val="110000"/>
              </a:lnSpc>
              <a:defRPr/>
            </a:pPr>
            <a:r>
              <a:rPr lang="en-US" sz="1600" spc="-32">
                <a:solidFill>
                  <a:srgbClr val="000000"/>
                </a:solidFill>
                <a:latin typeface="Segoe UI Semibold"/>
              </a:rPr>
              <a:t>Organizer Guidance: How to start meeting</a:t>
            </a:r>
          </a:p>
        </p:txBody>
      </p:sp>
      <p:sp>
        <p:nvSpPr>
          <p:cNvPr id="13" name="TextBox 12">
            <a:extLst>
              <a:ext uri="{FF2B5EF4-FFF2-40B4-BE49-F238E27FC236}">
                <a16:creationId xmlns:a16="http://schemas.microsoft.com/office/drawing/2014/main" id="{DCC27F08-007B-0BDE-7C99-029BB5666028}"/>
              </a:ext>
            </a:extLst>
          </p:cNvPr>
          <p:cNvSpPr txBox="1"/>
          <p:nvPr/>
        </p:nvSpPr>
        <p:spPr>
          <a:xfrm>
            <a:off x="368216" y="1917059"/>
            <a:ext cx="1934281" cy="1508105"/>
          </a:xfrm>
          <a:prstGeom prst="rect">
            <a:avLst/>
          </a:prstGeom>
          <a:noFill/>
        </p:spPr>
        <p:txBody>
          <a:bodyPr wrap="square" lIns="0" tIns="0" rIns="0" bIns="0">
            <a:spAutoFit/>
          </a:bodyPr>
          <a:lstStyle/>
          <a:p>
            <a:pPr marL="7143" defTabSz="514244">
              <a:tabLst>
                <a:tab pos="1049201" algn="l"/>
              </a:tabLst>
              <a:defRPr/>
            </a:pPr>
            <a:r>
              <a:rPr lang="en-US" sz="1400">
                <a:solidFill>
                  <a:srgbClr val="5A5FC7"/>
                </a:solidFill>
                <a:latin typeface="Segoe UI Semibold"/>
                <a:cs typeface="Segoe UI" panose="020B0502040204020203" pitchFamily="34" charset="0"/>
              </a:rPr>
              <a:t>Step 1</a:t>
            </a:r>
            <a:r>
              <a:rPr lang="en-US" sz="1400">
                <a:solidFill>
                  <a:srgbClr val="000000"/>
                </a:solidFill>
                <a:latin typeface="Segoe UI"/>
                <a:cs typeface="Segoe UI" panose="020B0502040204020203" pitchFamily="34" charset="0"/>
              </a:rPr>
              <a:t>: Click</a:t>
            </a:r>
            <a:r>
              <a:rPr lang="en-US" sz="1400">
                <a:solidFill>
                  <a:srgbClr val="5A5FC7"/>
                </a:solidFill>
                <a:latin typeface="Segoe UI Semibold"/>
                <a:cs typeface="Segoe UI" panose="020B0502040204020203" pitchFamily="34" charset="0"/>
              </a:rPr>
              <a:t> </a:t>
            </a:r>
            <a:r>
              <a:rPr lang="en-US" sz="1400" b="1">
                <a:solidFill>
                  <a:srgbClr val="000000"/>
                </a:solidFill>
                <a:latin typeface="Segoe UI" panose="020B0502040204020203" pitchFamily="34" charset="0"/>
                <a:cs typeface="Segoe UI" panose="020B0502040204020203" pitchFamily="34" charset="0"/>
              </a:rPr>
              <a:t>Start meeting </a:t>
            </a:r>
            <a:r>
              <a:rPr lang="en-US" sz="1400">
                <a:solidFill>
                  <a:srgbClr val="000000"/>
                </a:solidFill>
                <a:latin typeface="Segoe UI" panose="020B0502040204020203" pitchFamily="34" charset="0"/>
                <a:cs typeface="Segoe UI" panose="020B0502040204020203" pitchFamily="34" charset="0"/>
              </a:rPr>
              <a:t>(yellow button in upper right).</a:t>
            </a:r>
          </a:p>
          <a:p>
            <a:pPr marL="7143" defTabSz="514244">
              <a:tabLst>
                <a:tab pos="1049201" algn="l"/>
              </a:tabLst>
              <a:defRPr/>
            </a:pPr>
            <a:endParaRPr lang="en-US" sz="1400">
              <a:solidFill>
                <a:srgbClr val="000000"/>
              </a:solidFill>
              <a:latin typeface="Segoe UI" panose="020B0502040204020203" pitchFamily="34" charset="0"/>
              <a:cs typeface="Segoe UI" panose="020B0502040204020203" pitchFamily="34" charset="0"/>
            </a:endParaRPr>
          </a:p>
          <a:p>
            <a:pPr marL="7143" defTabSz="514244">
              <a:tabLst>
                <a:tab pos="1049201" algn="l"/>
              </a:tabLst>
              <a:defRPr/>
            </a:pPr>
            <a:r>
              <a:rPr lang="en-US" sz="1400">
                <a:solidFill>
                  <a:srgbClr val="5A5FC7"/>
                </a:solidFill>
                <a:latin typeface="Segoe UI Semibold"/>
                <a:cs typeface="Segoe UI" panose="020B0502040204020203" pitchFamily="34" charset="0"/>
              </a:rPr>
              <a:t>Step 2</a:t>
            </a:r>
            <a:r>
              <a:rPr lang="en-US" sz="1400">
                <a:solidFill>
                  <a:srgbClr val="000000"/>
                </a:solidFill>
                <a:latin typeface="Segoe UI"/>
                <a:cs typeface="Segoe UI" panose="020B0502040204020203" pitchFamily="34" charset="0"/>
              </a:rPr>
              <a:t>: C</a:t>
            </a:r>
            <a:r>
              <a:rPr lang="en-US" sz="1400">
                <a:solidFill>
                  <a:srgbClr val="000000"/>
                </a:solidFill>
                <a:latin typeface="Segoe UI" panose="020B0502040204020203" pitchFamily="34" charset="0"/>
                <a:cs typeface="Segoe UI" panose="020B0502040204020203" pitchFamily="34" charset="0"/>
              </a:rPr>
              <a:t>lick </a:t>
            </a:r>
            <a:r>
              <a:rPr lang="en-US" sz="1400" b="1">
                <a:solidFill>
                  <a:srgbClr val="000000"/>
                </a:solidFill>
                <a:latin typeface="Segoe UI" panose="020B0502040204020203" pitchFamily="34" charset="0"/>
                <a:cs typeface="Segoe UI" panose="020B0502040204020203" pitchFamily="34" charset="0"/>
              </a:rPr>
              <a:t>start meeting </a:t>
            </a:r>
            <a:r>
              <a:rPr lang="en-US" sz="1400">
                <a:solidFill>
                  <a:srgbClr val="000000"/>
                </a:solidFill>
                <a:latin typeface="Segoe UI" panose="020B0502040204020203" pitchFamily="34" charset="0"/>
                <a:cs typeface="Segoe UI" panose="020B0502040204020203" pitchFamily="34" charset="0"/>
              </a:rPr>
              <a:t>in the pop-up box to confirm. </a:t>
            </a:r>
          </a:p>
        </p:txBody>
      </p:sp>
      <p:grpSp>
        <p:nvGrpSpPr>
          <p:cNvPr id="21" name="Group 20" descr="Snip of Presenter view when they click the yellow Start meeting button in the upper right corner of a Live Event with focus on the Start meeting for everyone UFI that appears">
            <a:extLst>
              <a:ext uri="{FF2B5EF4-FFF2-40B4-BE49-F238E27FC236}">
                <a16:creationId xmlns:a16="http://schemas.microsoft.com/office/drawing/2014/main" id="{2492EF79-1431-9553-700A-D6C45198A5FC}"/>
              </a:ext>
            </a:extLst>
          </p:cNvPr>
          <p:cNvGrpSpPr>
            <a:grpSpLocks noChangeAspect="1"/>
          </p:cNvGrpSpPr>
          <p:nvPr/>
        </p:nvGrpSpPr>
        <p:grpSpPr>
          <a:xfrm>
            <a:off x="2553970" y="1944592"/>
            <a:ext cx="4842804" cy="2623185"/>
            <a:chOff x="3876223" y="1758165"/>
            <a:chExt cx="7934179" cy="4297680"/>
          </a:xfrm>
        </p:grpSpPr>
        <p:grpSp>
          <p:nvGrpSpPr>
            <p:cNvPr id="11" name="Group 10">
              <a:extLst>
                <a:ext uri="{FF2B5EF4-FFF2-40B4-BE49-F238E27FC236}">
                  <a16:creationId xmlns:a16="http://schemas.microsoft.com/office/drawing/2014/main" id="{4551BABD-0F7E-4C44-257C-260A787CCD4C}"/>
                </a:ext>
              </a:extLst>
            </p:cNvPr>
            <p:cNvGrpSpPr>
              <a:grpSpLocks noChangeAspect="1"/>
            </p:cNvGrpSpPr>
            <p:nvPr/>
          </p:nvGrpSpPr>
          <p:grpSpPr>
            <a:xfrm>
              <a:off x="3876223" y="1758165"/>
              <a:ext cx="7934179" cy="4297680"/>
              <a:chOff x="4321414" y="3530190"/>
              <a:chExt cx="8485322" cy="4596216"/>
            </a:xfrm>
          </p:grpSpPr>
          <p:pic>
            <p:nvPicPr>
              <p:cNvPr id="2" name="Picture 1" descr="Snip of Presenter view when they click the yellow Start meeting button in the upper right corner of a Live Event with focus on the Start meeting for everyone UFI that appears">
                <a:extLst>
                  <a:ext uri="{FF2B5EF4-FFF2-40B4-BE49-F238E27FC236}">
                    <a16:creationId xmlns:a16="http://schemas.microsoft.com/office/drawing/2014/main" id="{5EAA8DC9-90DD-F4B5-9892-32DED6350262}"/>
                  </a:ext>
                </a:extLst>
              </p:cNvPr>
              <p:cNvPicPr>
                <a:picLocks noChangeAspect="1"/>
              </p:cNvPicPr>
              <p:nvPr/>
            </p:nvPicPr>
            <p:blipFill>
              <a:blip r:embed="rId3"/>
              <a:stretch>
                <a:fillRect/>
              </a:stretch>
            </p:blipFill>
            <p:spPr>
              <a:xfrm>
                <a:off x="4321414" y="3530190"/>
                <a:ext cx="8485322" cy="4596216"/>
              </a:xfrm>
              <a:prstGeom prst="rect">
                <a:avLst/>
              </a:prstGeom>
              <a:ln>
                <a:noFill/>
              </a:ln>
              <a:effectLst>
                <a:outerShdw blurRad="127000" sx="102000" sy="102000" algn="ctr" rotWithShape="0">
                  <a:prstClr val="black">
                    <a:alpha val="25000"/>
                  </a:prstClr>
                </a:outerShdw>
              </a:effectLst>
            </p:spPr>
          </p:pic>
          <p:pic>
            <p:nvPicPr>
              <p:cNvPr id="4" name="Picture 3">
                <a:extLst>
                  <a:ext uri="{FF2B5EF4-FFF2-40B4-BE49-F238E27FC236}">
                    <a16:creationId xmlns:a16="http://schemas.microsoft.com/office/drawing/2014/main" id="{4AFF50CB-BA9F-F5EC-0875-E46A8EE77CFA}"/>
                  </a:ext>
                </a:extLst>
              </p:cNvPr>
              <p:cNvPicPr>
                <a:picLocks noChangeAspect="1"/>
              </p:cNvPicPr>
              <p:nvPr/>
            </p:nvPicPr>
            <p:blipFill>
              <a:blip r:embed="rId4"/>
              <a:stretch>
                <a:fillRect/>
              </a:stretch>
            </p:blipFill>
            <p:spPr>
              <a:xfrm>
                <a:off x="6693388" y="5317266"/>
                <a:ext cx="3741373" cy="1022064"/>
              </a:xfrm>
              <a:prstGeom prst="rect">
                <a:avLst/>
              </a:prstGeom>
            </p:spPr>
          </p:pic>
        </p:grpSp>
        <p:sp>
          <p:nvSpPr>
            <p:cNvPr id="5" name="Rectangle 4">
              <a:extLst>
                <a:ext uri="{FF2B5EF4-FFF2-40B4-BE49-F238E27FC236}">
                  <a16:creationId xmlns:a16="http://schemas.microsoft.com/office/drawing/2014/main" id="{8E51F1AE-C5A5-A46C-9F94-94C063C055A7}"/>
                </a:ext>
              </a:extLst>
            </p:cNvPr>
            <p:cNvSpPr/>
            <p:nvPr/>
          </p:nvSpPr>
          <p:spPr bwMode="auto">
            <a:xfrm>
              <a:off x="10590900" y="1942720"/>
              <a:ext cx="619286" cy="209570"/>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sp>
          <p:nvSpPr>
            <p:cNvPr id="18" name="Rectangle 17">
              <a:extLst>
                <a:ext uri="{FF2B5EF4-FFF2-40B4-BE49-F238E27FC236}">
                  <a16:creationId xmlns:a16="http://schemas.microsoft.com/office/drawing/2014/main" id="{636B84D7-6C7F-EE54-C221-E4DFB934183A}"/>
                </a:ext>
              </a:extLst>
            </p:cNvPr>
            <p:cNvSpPr/>
            <p:nvPr/>
          </p:nvSpPr>
          <p:spPr bwMode="auto">
            <a:xfrm>
              <a:off x="8641028" y="4015606"/>
              <a:ext cx="753586" cy="191506"/>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grpSp>
        <p:nvGrpSpPr>
          <p:cNvPr id="22" name="Group 21" descr="Attendee view of the webinar or meeting experience once the event is underway ">
            <a:extLst>
              <a:ext uri="{FF2B5EF4-FFF2-40B4-BE49-F238E27FC236}">
                <a16:creationId xmlns:a16="http://schemas.microsoft.com/office/drawing/2014/main" id="{AA79D71F-803A-0F2F-4552-003953D0D54A}"/>
              </a:ext>
            </a:extLst>
          </p:cNvPr>
          <p:cNvGrpSpPr>
            <a:grpSpLocks noChangeAspect="1"/>
          </p:cNvGrpSpPr>
          <p:nvPr/>
        </p:nvGrpSpPr>
        <p:grpSpPr>
          <a:xfrm>
            <a:off x="4571276" y="3796918"/>
            <a:ext cx="2431243" cy="1442677"/>
            <a:chOff x="1252539" y="1007310"/>
            <a:chExt cx="9686921" cy="5748139"/>
          </a:xfrm>
        </p:grpSpPr>
        <p:pic>
          <p:nvPicPr>
            <p:cNvPr id="23" name="Picture 22" descr="Attendee view of the webinar or meeting experience once the event is underway ">
              <a:extLst>
                <a:ext uri="{FF2B5EF4-FFF2-40B4-BE49-F238E27FC236}">
                  <a16:creationId xmlns:a16="http://schemas.microsoft.com/office/drawing/2014/main" id="{03A7597B-C13D-DA73-094B-F94E444F8B1F}"/>
                </a:ext>
              </a:extLst>
            </p:cNvPr>
            <p:cNvPicPr/>
            <p:nvPr/>
          </p:nvPicPr>
          <p:blipFill>
            <a:blip r:embed="rId5"/>
            <a:stretch>
              <a:fillRect/>
            </a:stretch>
          </p:blipFill>
          <p:spPr>
            <a:xfrm>
              <a:off x="1252539" y="1007310"/>
              <a:ext cx="9686921" cy="5748139"/>
            </a:xfrm>
            <a:prstGeom prst="rect">
              <a:avLst/>
            </a:prstGeom>
          </p:spPr>
        </p:pic>
        <p:pic>
          <p:nvPicPr>
            <p:cNvPr id="24" name="Picture 23" descr="Attendee view of the webinar or meeting experience once the event is underway ">
              <a:extLst>
                <a:ext uri="{FF2B5EF4-FFF2-40B4-BE49-F238E27FC236}">
                  <a16:creationId xmlns:a16="http://schemas.microsoft.com/office/drawing/2014/main" id="{CE16525A-9C02-4B08-9E6E-5203E5C688FB}"/>
                </a:ext>
              </a:extLst>
            </p:cNvPr>
            <p:cNvPicPr/>
            <p:nvPr/>
          </p:nvPicPr>
          <p:blipFill>
            <a:blip r:embed="rId6"/>
            <a:stretch>
              <a:fillRect/>
            </a:stretch>
          </p:blipFill>
          <p:spPr>
            <a:xfrm>
              <a:off x="2279500" y="2060795"/>
              <a:ext cx="7609996" cy="4324507"/>
            </a:xfrm>
            <a:prstGeom prst="rect">
              <a:avLst/>
            </a:prstGeom>
            <a:effectLst>
              <a:outerShdw blurRad="127000" sx="102000" sy="102000" algn="ctr" rotWithShape="0">
                <a:prstClr val="black">
                  <a:alpha val="25000"/>
                </a:prstClr>
              </a:outerShdw>
            </a:effectLst>
          </p:spPr>
        </p:pic>
      </p:grpSp>
      <p:sp>
        <p:nvSpPr>
          <p:cNvPr id="7" name="TextBox 6">
            <a:extLst>
              <a:ext uri="{FF2B5EF4-FFF2-40B4-BE49-F238E27FC236}">
                <a16:creationId xmlns:a16="http://schemas.microsoft.com/office/drawing/2014/main" id="{CA5E1C1F-C81A-173E-740F-517ED7ABF90D}"/>
              </a:ext>
            </a:extLst>
          </p:cNvPr>
          <p:cNvSpPr txBox="1"/>
          <p:nvPr/>
        </p:nvSpPr>
        <p:spPr>
          <a:xfrm>
            <a:off x="398343" y="889144"/>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Advanced Webinars: Virtual Green Room</a:t>
            </a:r>
          </a:p>
        </p:txBody>
      </p:sp>
      <p:sp>
        <p:nvSpPr>
          <p:cNvPr id="8" name="Title 1">
            <a:extLst>
              <a:ext uri="{FF2B5EF4-FFF2-40B4-BE49-F238E27FC236}">
                <a16:creationId xmlns:a16="http://schemas.microsoft.com/office/drawing/2014/main" id="{5A7A1967-0DAF-9F6F-F35D-C30DDEF60B9F}"/>
              </a:ext>
            </a:extLst>
          </p:cNvPr>
          <p:cNvSpPr txBox="1">
            <a:spLocks/>
          </p:cNvSpPr>
          <p:nvPr/>
        </p:nvSpPr>
        <p:spPr>
          <a:xfrm>
            <a:off x="325353" y="430117"/>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    </a:t>
            </a:r>
          </a:p>
        </p:txBody>
      </p:sp>
      <p:sp>
        <p:nvSpPr>
          <p:cNvPr id="9" name="Title 1">
            <a:extLst>
              <a:ext uri="{FF2B5EF4-FFF2-40B4-BE49-F238E27FC236}">
                <a16:creationId xmlns:a16="http://schemas.microsoft.com/office/drawing/2014/main" id="{5B62092B-E330-6395-911B-C7164AEA80E3}"/>
              </a:ext>
            </a:extLst>
          </p:cNvPr>
          <p:cNvSpPr txBox="1">
            <a:spLocks/>
          </p:cNvSpPr>
          <p:nvPr/>
        </p:nvSpPr>
        <p:spPr>
          <a:xfrm>
            <a:off x="360809" y="5731310"/>
            <a:ext cx="7035965" cy="2496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lnSpc>
                <a:spcPct val="110000"/>
              </a:lnSpc>
              <a:defRPr/>
            </a:pPr>
            <a:r>
              <a:rPr lang="en-US" sz="1600" spc="-32">
                <a:solidFill>
                  <a:srgbClr val="000000"/>
                </a:solidFill>
                <a:latin typeface="Segoe UI Semibold"/>
              </a:rPr>
              <a:t>Organizer Guidance: Merging experiences</a:t>
            </a:r>
          </a:p>
        </p:txBody>
      </p:sp>
      <p:sp>
        <p:nvSpPr>
          <p:cNvPr id="10" name="TextBox 9">
            <a:extLst>
              <a:ext uri="{FF2B5EF4-FFF2-40B4-BE49-F238E27FC236}">
                <a16:creationId xmlns:a16="http://schemas.microsoft.com/office/drawing/2014/main" id="{9ADAAA24-B307-48C2-3740-BCAD5A310A8C}"/>
              </a:ext>
            </a:extLst>
          </p:cNvPr>
          <p:cNvSpPr txBox="1"/>
          <p:nvPr/>
        </p:nvSpPr>
        <p:spPr>
          <a:xfrm>
            <a:off x="360809" y="6208627"/>
            <a:ext cx="3427750" cy="184666"/>
          </a:xfrm>
          <a:prstGeom prst="rect">
            <a:avLst/>
          </a:prstGeom>
          <a:noFill/>
        </p:spPr>
        <p:txBody>
          <a:bodyPr wrap="square" lIns="0" tIns="0" rIns="0" bIns="0" rtlCol="0">
            <a:spAutoFit/>
          </a:bodyPr>
          <a:lstStyle/>
          <a:p>
            <a:pPr defTabSz="582930">
              <a:defRPr/>
            </a:pPr>
            <a:r>
              <a:rPr lang="en-US" sz="1200">
                <a:solidFill>
                  <a:srgbClr val="5A5FC7"/>
                </a:solidFill>
                <a:latin typeface="Segoe UI Semibold"/>
              </a:rPr>
              <a:t>Meeting is starting….</a:t>
            </a:r>
          </a:p>
        </p:txBody>
      </p:sp>
      <p:grpSp>
        <p:nvGrpSpPr>
          <p:cNvPr id="12" name="Group 11" descr="Snip of Organizer/Presenter view of after clicking Start meeting button in upper right and then Start meeting button again on the pop-up, the &quot;Starting&quot; wheel appears and once complete, the Green Room merges with the Attendee meeting into a single meeting.">
            <a:extLst>
              <a:ext uri="{FF2B5EF4-FFF2-40B4-BE49-F238E27FC236}">
                <a16:creationId xmlns:a16="http://schemas.microsoft.com/office/drawing/2014/main" id="{8517355E-4AF5-DE6B-A6A4-58FA9BB88A38}"/>
              </a:ext>
            </a:extLst>
          </p:cNvPr>
          <p:cNvGrpSpPr/>
          <p:nvPr/>
        </p:nvGrpSpPr>
        <p:grpSpPr>
          <a:xfrm>
            <a:off x="360809" y="6488601"/>
            <a:ext cx="3427751" cy="1856699"/>
            <a:chOff x="453593" y="1934794"/>
            <a:chExt cx="5642407" cy="3056304"/>
          </a:xfrm>
        </p:grpSpPr>
        <p:pic>
          <p:nvPicPr>
            <p:cNvPr id="14" name="Picture 13" descr="Snip of Organizer/Presenter view of after clicking Start meeting button in upper right and then Start meeting button again on the pop-up, the &quot;Starting&quot; wheel appears and once complete, the Green Room merges with the Attendee meeting into a single meeting.">
              <a:extLst>
                <a:ext uri="{FF2B5EF4-FFF2-40B4-BE49-F238E27FC236}">
                  <a16:creationId xmlns:a16="http://schemas.microsoft.com/office/drawing/2014/main" id="{42CADE0C-EDEF-69FA-05F8-053402E0B8B2}"/>
                </a:ext>
              </a:extLst>
            </p:cNvPr>
            <p:cNvPicPr>
              <a:picLocks noChangeAspect="1"/>
            </p:cNvPicPr>
            <p:nvPr/>
          </p:nvPicPr>
          <p:blipFill>
            <a:blip r:embed="rId3"/>
            <a:stretch>
              <a:fillRect/>
            </a:stretch>
          </p:blipFill>
          <p:spPr>
            <a:xfrm>
              <a:off x="453593" y="1934794"/>
              <a:ext cx="5642407" cy="3056304"/>
            </a:xfrm>
            <a:prstGeom prst="rect">
              <a:avLst/>
            </a:prstGeom>
            <a:ln>
              <a:noFill/>
            </a:ln>
            <a:effectLst>
              <a:outerShdw blurRad="127000" sx="102000" sy="102000" algn="ctr" rotWithShape="0">
                <a:prstClr val="black">
                  <a:alpha val="25000"/>
                </a:prstClr>
              </a:outerShdw>
            </a:effectLst>
          </p:spPr>
        </p:pic>
        <p:pic>
          <p:nvPicPr>
            <p:cNvPr id="15" name="Picture 14">
              <a:extLst>
                <a:ext uri="{FF2B5EF4-FFF2-40B4-BE49-F238E27FC236}">
                  <a16:creationId xmlns:a16="http://schemas.microsoft.com/office/drawing/2014/main" id="{3B953EE9-CE61-2A11-3460-62253AFE04AC}"/>
                </a:ext>
              </a:extLst>
            </p:cNvPr>
            <p:cNvPicPr>
              <a:picLocks noChangeAspect="1"/>
            </p:cNvPicPr>
            <p:nvPr/>
          </p:nvPicPr>
          <p:blipFill>
            <a:blip r:embed="rId7"/>
            <a:stretch>
              <a:fillRect/>
            </a:stretch>
          </p:blipFill>
          <p:spPr>
            <a:xfrm>
              <a:off x="1618076" y="3060404"/>
              <a:ext cx="3313441" cy="805084"/>
            </a:xfrm>
            <a:prstGeom prst="rect">
              <a:avLst/>
            </a:prstGeom>
          </p:spPr>
        </p:pic>
      </p:grpSp>
      <p:sp>
        <p:nvSpPr>
          <p:cNvPr id="16" name="TextBox 15">
            <a:extLst>
              <a:ext uri="{FF2B5EF4-FFF2-40B4-BE49-F238E27FC236}">
                <a16:creationId xmlns:a16="http://schemas.microsoft.com/office/drawing/2014/main" id="{21DC803C-73E9-0606-8340-B313942FAD1F}"/>
              </a:ext>
            </a:extLst>
          </p:cNvPr>
          <p:cNvSpPr txBox="1"/>
          <p:nvPr/>
        </p:nvSpPr>
        <p:spPr>
          <a:xfrm>
            <a:off x="360809" y="8541392"/>
            <a:ext cx="3374112" cy="553998"/>
          </a:xfrm>
          <a:prstGeom prst="rect">
            <a:avLst/>
          </a:prstGeom>
          <a:noFill/>
        </p:spPr>
        <p:txBody>
          <a:bodyPr wrap="square" lIns="0" tIns="0" rIns="0" bIns="0">
            <a:spAutoFit/>
          </a:bodyPr>
          <a:lstStyle/>
          <a:p>
            <a:pPr marL="7143" defTabSz="514244">
              <a:tabLst>
                <a:tab pos="1049201" algn="l"/>
              </a:tabLst>
              <a:defRPr/>
            </a:pPr>
            <a:r>
              <a:rPr lang="en-US" sz="1200">
                <a:solidFill>
                  <a:srgbClr val="000000"/>
                </a:solidFill>
                <a:latin typeface="Segoe UI" panose="020B0502040204020203" pitchFamily="34" charset="0"/>
                <a:cs typeface="Segoe UI" panose="020B0502040204020203" pitchFamily="34" charset="0"/>
              </a:rPr>
              <a:t>During this time, the presenters and organizers are moved out of the Green Room and into the same experience as the attendees.</a:t>
            </a:r>
          </a:p>
        </p:txBody>
      </p:sp>
      <p:sp>
        <p:nvSpPr>
          <p:cNvPr id="17" name="TextBox 16">
            <a:extLst>
              <a:ext uri="{FF2B5EF4-FFF2-40B4-BE49-F238E27FC236}">
                <a16:creationId xmlns:a16="http://schemas.microsoft.com/office/drawing/2014/main" id="{31C6D28C-B186-C205-E619-83DF64686A0D}"/>
              </a:ext>
            </a:extLst>
          </p:cNvPr>
          <p:cNvSpPr txBox="1"/>
          <p:nvPr/>
        </p:nvSpPr>
        <p:spPr>
          <a:xfrm>
            <a:off x="3963072" y="6208627"/>
            <a:ext cx="3427628" cy="184666"/>
          </a:xfrm>
          <a:prstGeom prst="rect">
            <a:avLst/>
          </a:prstGeom>
          <a:noFill/>
        </p:spPr>
        <p:txBody>
          <a:bodyPr wrap="square" lIns="0" tIns="0" rIns="0" bIns="0" rtlCol="0">
            <a:spAutoFit/>
          </a:bodyPr>
          <a:lstStyle/>
          <a:p>
            <a:pPr defTabSz="582930">
              <a:defRPr/>
            </a:pPr>
            <a:r>
              <a:rPr lang="en-US" sz="1200">
                <a:solidFill>
                  <a:srgbClr val="5A5FC7"/>
                </a:solidFill>
                <a:latin typeface="Segoe UI Semibold"/>
              </a:rPr>
              <a:t>Meeting start complete / Green Room closed</a:t>
            </a:r>
          </a:p>
        </p:txBody>
      </p:sp>
      <p:pic>
        <p:nvPicPr>
          <p:cNvPr id="19" name="Picture 18" descr="Organizer/Presenter view of after the Green room has been merged with the Attendee meeting and the Green room is no longer available">
            <a:extLst>
              <a:ext uri="{FF2B5EF4-FFF2-40B4-BE49-F238E27FC236}">
                <a16:creationId xmlns:a16="http://schemas.microsoft.com/office/drawing/2014/main" id="{E75EFF95-094E-D7F6-0E15-133523A2FE69}"/>
              </a:ext>
            </a:extLst>
          </p:cNvPr>
          <p:cNvPicPr>
            <a:picLocks noChangeAspect="1"/>
          </p:cNvPicPr>
          <p:nvPr/>
        </p:nvPicPr>
        <p:blipFill>
          <a:blip r:embed="rId8"/>
          <a:stretch>
            <a:fillRect/>
          </a:stretch>
        </p:blipFill>
        <p:spPr>
          <a:xfrm>
            <a:off x="3966677" y="6488602"/>
            <a:ext cx="3422689" cy="1853956"/>
          </a:xfrm>
          <a:prstGeom prst="rect">
            <a:avLst/>
          </a:prstGeom>
          <a:ln>
            <a:noFill/>
          </a:ln>
          <a:effectLst>
            <a:outerShdw blurRad="127000" sx="102000" sy="102000" algn="ctr" rotWithShape="0">
              <a:prstClr val="black">
                <a:alpha val="25000"/>
              </a:prstClr>
            </a:outerShdw>
          </a:effectLst>
        </p:spPr>
      </p:pic>
      <p:sp>
        <p:nvSpPr>
          <p:cNvPr id="20" name="TextBox 19">
            <a:extLst>
              <a:ext uri="{FF2B5EF4-FFF2-40B4-BE49-F238E27FC236}">
                <a16:creationId xmlns:a16="http://schemas.microsoft.com/office/drawing/2014/main" id="{CB9B61DE-1501-5BA6-14DB-94CDB1FC36B8}"/>
              </a:ext>
            </a:extLst>
          </p:cNvPr>
          <p:cNvSpPr txBox="1"/>
          <p:nvPr/>
        </p:nvSpPr>
        <p:spPr>
          <a:xfrm>
            <a:off x="3968287" y="8541392"/>
            <a:ext cx="3427628" cy="923330"/>
          </a:xfrm>
          <a:prstGeom prst="rect">
            <a:avLst/>
          </a:prstGeom>
          <a:solidFill>
            <a:schemeClr val="bg1"/>
          </a:solidFill>
        </p:spPr>
        <p:txBody>
          <a:bodyPr wrap="square" lIns="0" tIns="0" rIns="0" bIns="0">
            <a:spAutoFit/>
          </a:bodyPr>
          <a:lstStyle/>
          <a:p>
            <a:pPr marL="7143" defTabSz="514244">
              <a:tabLst>
                <a:tab pos="1049201" algn="l"/>
              </a:tabLst>
              <a:defRPr/>
            </a:pPr>
            <a:r>
              <a:rPr lang="en-US" sz="1200">
                <a:solidFill>
                  <a:srgbClr val="000000"/>
                </a:solidFill>
                <a:latin typeface="Segoe UI" panose="020B0502040204020203" pitchFamily="34" charset="0"/>
                <a:cs typeface="Segoe UI" panose="020B0502040204020203" pitchFamily="34" charset="0"/>
              </a:rPr>
              <a:t>After meeting is started, all participants (organizers, presenters, attendees) will have in the same experience.</a:t>
            </a:r>
          </a:p>
          <a:p>
            <a:pPr marL="7143" defTabSz="514244">
              <a:tabLst>
                <a:tab pos="1049201" algn="l"/>
              </a:tabLst>
              <a:defRPr/>
            </a:pPr>
            <a:r>
              <a:rPr lang="en-US" sz="1200">
                <a:solidFill>
                  <a:srgbClr val="000000"/>
                </a:solidFill>
                <a:latin typeface="Segoe UI" panose="020B0502040204020203" pitchFamily="34" charset="0"/>
                <a:cs typeface="Segoe UI" panose="020B0502040204020203" pitchFamily="34" charset="0"/>
              </a:rPr>
              <a:t>Attendees can now see videos and content and hear audio from the presenters/organizers.</a:t>
            </a:r>
          </a:p>
        </p:txBody>
      </p:sp>
      <p:sp>
        <p:nvSpPr>
          <p:cNvPr id="25" name="Action Button: Go Home 24">
            <a:hlinkClick r:id="rId9" action="ppaction://hlinksldjump" highlightClick="1"/>
            <a:extLst>
              <a:ext uri="{FF2B5EF4-FFF2-40B4-BE49-F238E27FC236}">
                <a16:creationId xmlns:a16="http://schemas.microsoft.com/office/drawing/2014/main" id="{6E03396D-1089-A3B8-761C-9957C6CD504A}"/>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71148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73F0-7B4C-AA2C-E682-4730CC43F8C0}"/>
              </a:ext>
            </a:extLst>
          </p:cNvPr>
          <p:cNvSpPr txBox="1">
            <a:spLocks noGrp="1"/>
          </p:cNvSpPr>
          <p:nvPr>
            <p:ph type="title" idx="4294967295"/>
          </p:nvPr>
        </p:nvSpPr>
        <p:spPr>
          <a:xfrm>
            <a:off x="458450" y="1282576"/>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Attendee view</a:t>
            </a:r>
          </a:p>
        </p:txBody>
      </p:sp>
      <p:sp>
        <p:nvSpPr>
          <p:cNvPr id="7" name="TextBox 6">
            <a:extLst>
              <a:ext uri="{FF2B5EF4-FFF2-40B4-BE49-F238E27FC236}">
                <a16:creationId xmlns:a16="http://schemas.microsoft.com/office/drawing/2014/main" id="{77025BAA-A76A-19F1-B5CE-0121B764B3CF}"/>
              </a:ext>
            </a:extLst>
          </p:cNvPr>
          <p:cNvSpPr txBox="1"/>
          <p:nvPr/>
        </p:nvSpPr>
        <p:spPr>
          <a:xfrm>
            <a:off x="458450" y="1759893"/>
            <a:ext cx="3427628" cy="184666"/>
          </a:xfrm>
          <a:prstGeom prst="rect">
            <a:avLst/>
          </a:prstGeom>
          <a:noFill/>
        </p:spPr>
        <p:txBody>
          <a:bodyPr wrap="square" lIns="0" tIns="0" rIns="0" bIns="0" rtlCol="0">
            <a:spAutoFit/>
          </a:bodyPr>
          <a:lstStyle/>
          <a:p>
            <a:pPr defTabSz="582930">
              <a:defRPr/>
            </a:pPr>
            <a:r>
              <a:rPr lang="en-US" sz="1200">
                <a:solidFill>
                  <a:srgbClr val="5A5FC7"/>
                </a:solidFill>
                <a:latin typeface="Segoe UI Semibold"/>
              </a:rPr>
              <a:t>Pre-event </a:t>
            </a:r>
          </a:p>
        </p:txBody>
      </p:sp>
      <p:pic>
        <p:nvPicPr>
          <p:cNvPr id="12" name="Picture 11" descr="Snip of the Attendee view whilst in a webinar or meeting with Green Room (and the meeting has not yet started)">
            <a:extLst>
              <a:ext uri="{FF2B5EF4-FFF2-40B4-BE49-F238E27FC236}">
                <a16:creationId xmlns:a16="http://schemas.microsoft.com/office/drawing/2014/main" id="{C7C3B6D9-F019-4CCC-5136-D0099BC33A4A}"/>
              </a:ext>
            </a:extLst>
          </p:cNvPr>
          <p:cNvPicPr>
            <a:picLocks noChangeAspect="1"/>
          </p:cNvPicPr>
          <p:nvPr/>
        </p:nvPicPr>
        <p:blipFill>
          <a:blip r:embed="rId3"/>
          <a:stretch>
            <a:fillRect/>
          </a:stretch>
        </p:blipFill>
        <p:spPr>
          <a:xfrm>
            <a:off x="458449" y="2039867"/>
            <a:ext cx="3427751" cy="2142666"/>
          </a:xfrm>
          <a:prstGeom prst="rect">
            <a:avLst/>
          </a:prstGeom>
          <a:ln>
            <a:noFill/>
          </a:ln>
          <a:effectLst>
            <a:outerShdw blurRad="127000" sx="102000" sy="102000" algn="ctr" rotWithShape="0">
              <a:prstClr val="black">
                <a:alpha val="25000"/>
              </a:prstClr>
            </a:outerShdw>
          </a:effectLst>
        </p:spPr>
      </p:pic>
      <p:sp>
        <p:nvSpPr>
          <p:cNvPr id="9" name="TextBox 8">
            <a:extLst>
              <a:ext uri="{FF2B5EF4-FFF2-40B4-BE49-F238E27FC236}">
                <a16:creationId xmlns:a16="http://schemas.microsoft.com/office/drawing/2014/main" id="{449148BE-0ECB-4EC3-1B3B-1F66592AFA75}"/>
              </a:ext>
            </a:extLst>
          </p:cNvPr>
          <p:cNvSpPr txBox="1"/>
          <p:nvPr/>
        </p:nvSpPr>
        <p:spPr>
          <a:xfrm>
            <a:off x="4060714" y="1759893"/>
            <a:ext cx="3427628" cy="184666"/>
          </a:xfrm>
          <a:prstGeom prst="rect">
            <a:avLst/>
          </a:prstGeom>
          <a:noFill/>
        </p:spPr>
        <p:txBody>
          <a:bodyPr wrap="square" lIns="0" tIns="0" rIns="0" bIns="0" rtlCol="0">
            <a:spAutoFit/>
          </a:bodyPr>
          <a:lstStyle/>
          <a:p>
            <a:pPr defTabSz="582930">
              <a:defRPr/>
            </a:pPr>
            <a:r>
              <a:rPr lang="en-US" sz="1200">
                <a:solidFill>
                  <a:srgbClr val="5A5FC7"/>
                </a:solidFill>
                <a:latin typeface="Segoe UI Semibold"/>
              </a:rPr>
              <a:t>Meeting starting</a:t>
            </a:r>
          </a:p>
        </p:txBody>
      </p:sp>
      <p:pic>
        <p:nvPicPr>
          <p:cNvPr id="6" name="Picture 5" descr="Snip of Attendee view once the Organizer/Presenter clicks Start meeting and the Green Room merges with the Attendee meeting at start time">
            <a:extLst>
              <a:ext uri="{FF2B5EF4-FFF2-40B4-BE49-F238E27FC236}">
                <a16:creationId xmlns:a16="http://schemas.microsoft.com/office/drawing/2014/main" id="{775F3EAB-38B7-DAA0-AAD4-8166261C26EB}"/>
              </a:ext>
            </a:extLst>
          </p:cNvPr>
          <p:cNvPicPr>
            <a:picLocks noChangeAspect="1"/>
          </p:cNvPicPr>
          <p:nvPr/>
        </p:nvPicPr>
        <p:blipFill>
          <a:blip r:embed="rId4"/>
          <a:stretch>
            <a:fillRect/>
          </a:stretch>
        </p:blipFill>
        <p:spPr>
          <a:xfrm>
            <a:off x="4065329" y="2039867"/>
            <a:ext cx="3421678" cy="2142034"/>
          </a:xfrm>
          <a:prstGeom prst="rect">
            <a:avLst/>
          </a:prstGeom>
          <a:ln>
            <a:noFill/>
          </a:ln>
          <a:effectLst>
            <a:outerShdw blurRad="127000" sx="102000" sy="102000" algn="ctr" rotWithShape="0">
              <a:prstClr val="black">
                <a:alpha val="25000"/>
              </a:prstClr>
            </a:outerShdw>
          </a:effectLst>
        </p:spPr>
      </p:pic>
      <p:sp>
        <p:nvSpPr>
          <p:cNvPr id="4" name="TextBox 3">
            <a:extLst>
              <a:ext uri="{FF2B5EF4-FFF2-40B4-BE49-F238E27FC236}">
                <a16:creationId xmlns:a16="http://schemas.microsoft.com/office/drawing/2014/main" id="{3DA9CCA6-AD9B-08A0-97E4-978F7D16BD34}"/>
              </a:ext>
            </a:extLst>
          </p:cNvPr>
          <p:cNvSpPr txBox="1"/>
          <p:nvPr/>
        </p:nvSpPr>
        <p:spPr>
          <a:xfrm>
            <a:off x="398343" y="889144"/>
            <a:ext cx="4311253" cy="215444"/>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400" b="1">
                <a:solidFill>
                  <a:schemeClr val="tx1"/>
                </a:solidFill>
              </a:rPr>
              <a:t>Advanced Webinars: Virtual Green Room</a:t>
            </a:r>
          </a:p>
        </p:txBody>
      </p:sp>
      <p:sp>
        <p:nvSpPr>
          <p:cNvPr id="5" name="Title 1">
            <a:extLst>
              <a:ext uri="{FF2B5EF4-FFF2-40B4-BE49-F238E27FC236}">
                <a16:creationId xmlns:a16="http://schemas.microsoft.com/office/drawing/2014/main" id="{7F54DC2C-8520-4BD9-E5DD-CFBE89DD5B62}"/>
              </a:ext>
            </a:extLst>
          </p:cNvPr>
          <p:cNvSpPr txBox="1">
            <a:spLocks/>
          </p:cNvSpPr>
          <p:nvPr/>
        </p:nvSpPr>
        <p:spPr>
          <a:xfrm>
            <a:off x="368217" y="430117"/>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    </a:t>
            </a:r>
          </a:p>
        </p:txBody>
      </p:sp>
      <p:sp>
        <p:nvSpPr>
          <p:cNvPr id="8" name="Action Button: Go Home 7">
            <a:hlinkClick r:id="rId5" action="ppaction://hlinksldjump" highlightClick="1"/>
            <a:extLst>
              <a:ext uri="{FF2B5EF4-FFF2-40B4-BE49-F238E27FC236}">
                <a16:creationId xmlns:a16="http://schemas.microsoft.com/office/drawing/2014/main" id="{ECD03551-E662-273B-EF40-4B72BE9B194D}"/>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9252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3932399"/>
          </a:xfrm>
        </p:spPr>
        <p:txBody>
          <a:bodyPr>
            <a:no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Virtual Green Room</a:t>
            </a:r>
            <a:endParaRPr lang="en-US" sz="1400">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fontAlgn="base">
              <a:lnSpc>
                <a:spcPct val="108000"/>
              </a:lnSpc>
              <a:spcBef>
                <a:spcPts val="0"/>
              </a:spcBef>
              <a:spcAft>
                <a:spcPts val="600"/>
              </a:spcAft>
            </a:pPr>
            <a:r>
              <a:rPr lang="en-US" sz="1200" b="0" i="0">
                <a:effectLst/>
                <a:latin typeface="SegoeUI"/>
              </a:rPr>
              <a:t>On the day of the webinar, presenters and the meeting host are invited to join a </a:t>
            </a:r>
            <a:r>
              <a:rPr lang="en-US" sz="1200" i="0">
                <a:effectLst/>
                <a:latin typeface="SegoeUI"/>
              </a:rPr>
              <a:t>virtual green room</a:t>
            </a:r>
            <a:r>
              <a:rPr lang="en-US" sz="1200">
                <a:effectLst/>
                <a:ea typeface="Calibri" panose="020F0502020204030204" pitchFamily="34" charset="0"/>
              </a:rPr>
              <a:t>—</a:t>
            </a:r>
            <a:r>
              <a:rPr lang="en-US" sz="1200" b="0" i="0">
                <a:effectLst/>
                <a:latin typeface="SegoeUI"/>
              </a:rPr>
              <a:t>a dedicated space separate </a:t>
            </a:r>
            <a:r>
              <a:rPr lang="en-US" sz="1200" b="0" i="1">
                <a:effectLst/>
                <a:latin typeface="SegoeUI"/>
              </a:rPr>
              <a:t>from</a:t>
            </a:r>
            <a:r>
              <a:rPr lang="en-US" sz="1200" b="0" i="0">
                <a:effectLst/>
                <a:latin typeface="SegoeUI"/>
              </a:rPr>
              <a:t> attendees</a:t>
            </a:r>
            <a:r>
              <a:rPr lang="en-US" sz="1200">
                <a:effectLst/>
                <a:ea typeface="Calibri" panose="020F0502020204030204" pitchFamily="34" charset="0"/>
              </a:rPr>
              <a:t>—</a:t>
            </a:r>
            <a:r>
              <a:rPr lang="en-US" sz="1200" b="0" i="0">
                <a:effectLst/>
                <a:latin typeface="SegoeUI"/>
              </a:rPr>
              <a:t>where they can talk in real-time, stage content, do a quick briefing, and a test run of the webinar. </a:t>
            </a:r>
            <a:endParaRPr lang="en-US" sz="1200">
              <a:latin typeface="Calibri" panose="020F0502020204030204" pitchFamily="34" charset="0"/>
              <a:ea typeface="Calibri" panose="020F0502020204030204" pitchFamily="34" charset="0"/>
              <a:cs typeface="Arial" panose="020B0604020202020204" pitchFamily="34" charset="0"/>
            </a:endParaRPr>
          </a:p>
          <a:p>
            <a:pPr algn="l" fontAlgn="base">
              <a:lnSpc>
                <a:spcPct val="108000"/>
              </a:lnSpc>
              <a:spcBef>
                <a:spcPts val="0"/>
              </a:spcBef>
              <a:spcAft>
                <a:spcPts val="1200"/>
              </a:spcAft>
            </a:pPr>
            <a:r>
              <a:rPr lang="en-US" sz="1200" b="0" i="0">
                <a:effectLst/>
                <a:ea typeface="Calibri" panose="020F0502020204030204" pitchFamily="34" charset="0"/>
              </a:rPr>
              <a:t>Additionally, </a:t>
            </a:r>
            <a:r>
              <a:rPr lang="en-US" sz="1200" b="0" i="0">
                <a:effectLst/>
                <a:latin typeface="Calibri" panose="020F0502020204030204" pitchFamily="34" charset="0"/>
                <a:ea typeface="Calibri" panose="020F0502020204030204" pitchFamily="34" charset="0"/>
                <a:cs typeface="Arial" panose="020B0604020202020204" pitchFamily="34" charset="0"/>
              </a:rPr>
              <a:t>w</a:t>
            </a:r>
            <a:r>
              <a:rPr lang="en-US" sz="1200" b="0" i="0">
                <a:effectLst/>
                <a:latin typeface="SegoeUI"/>
              </a:rPr>
              <a:t>hile attendees join and wait for the event to start, they’re greeted with a welcome screen to inform them the event will start shortly and can engage with the presenters and one another through chat and Q&amp;A (if enabled).</a:t>
            </a:r>
            <a:endParaRPr lang="en-US" sz="1200">
              <a:latin typeface="Segoe UI" panose="020B0502040204020203" pitchFamily="34" charset="0"/>
              <a:cs typeface="Segoe UI" panose="020B0502040204020203"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a:lnSpc>
                <a:spcPct val="108000"/>
              </a:lnSpc>
              <a:spcBef>
                <a:spcPts val="0"/>
              </a:spcBef>
              <a:spcAft>
                <a:spcPts val="1200"/>
              </a:spcAft>
            </a:pPr>
            <a:r>
              <a:rPr lang="en-US" sz="1200">
                <a:latin typeface="SegoeUI"/>
              </a:rPr>
              <a:t>The Green Room feature will only show up on the Meeting Options page if the organizer has a Teams Premium license. The Virtual Green Room is available for meeting organizers and co-organizers to configure. The organizer, any co-organizers and defined meeting presenters will have access to the Green Room before the event begins. Additionally, the welcome screen is visible to all attendees until the event formally begins. </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600"/>
              </a:spcAft>
            </a:pPr>
            <a:r>
              <a:rPr lang="en-US" sz="1200">
                <a:latin typeface="Segoe UI" panose="020B0502040204020203" pitchFamily="34" charset="0"/>
                <a:cs typeface="Segoe UI" panose="020B0502040204020203" pitchFamily="34" charset="0"/>
              </a:rPr>
              <a:t>Below are the primary use cases:</a:t>
            </a:r>
            <a:endParaRPr lang="en-US" sz="1400" b="0" i="0">
              <a:solidFill>
                <a:srgbClr val="333333"/>
              </a:solidFill>
              <a:effectLst/>
              <a:latin typeface="Segoe UI Semibold" panose="020B0702040204020203" pitchFamily="34" charset="0"/>
              <a:cs typeface="Segoe UI Semibold" panose="020B0702040204020203" pitchFamily="34" charset="0"/>
            </a:endParaRPr>
          </a:p>
        </p:txBody>
      </p:sp>
      <p:graphicFrame>
        <p:nvGraphicFramePr>
          <p:cNvPr id="5" name="Table 4">
            <a:extLst>
              <a:ext uri="{FF2B5EF4-FFF2-40B4-BE49-F238E27FC236}">
                <a16:creationId xmlns:a16="http://schemas.microsoft.com/office/drawing/2014/main" id="{598D5E0D-F760-B720-7EE8-1B08BDEE633B}"/>
              </a:ext>
            </a:extLst>
          </p:cNvPr>
          <p:cNvGraphicFramePr>
            <a:graphicFrameLocks noGrp="1"/>
          </p:cNvGraphicFramePr>
          <p:nvPr>
            <p:extLst>
              <p:ext uri="{D42A27DB-BD31-4B8C-83A1-F6EECF244321}">
                <p14:modId xmlns:p14="http://schemas.microsoft.com/office/powerpoint/2010/main" val="3771968535"/>
              </p:ext>
            </p:extLst>
          </p:nvPr>
        </p:nvGraphicFramePr>
        <p:xfrm>
          <a:off x="845820" y="5237573"/>
          <a:ext cx="6080760" cy="1965960"/>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4001914310"/>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54864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Marketing</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Presenters huddle up to discuss and finalize agenda before the meeting officially starts </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54864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Education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Teachers (presenters) meet before a parent-teacher meeting / classroom session starts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47664608"/>
                  </a:ext>
                </a:extLst>
              </a:tr>
              <a:tr h="54864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All</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A chance for presenters to test audio quality with headsets and test sharing content before going live with the audience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61044039"/>
                  </a:ext>
                </a:extLst>
              </a:tr>
            </a:tbl>
          </a:graphicData>
        </a:graphic>
      </p:graphicFrame>
      <p:sp>
        <p:nvSpPr>
          <p:cNvPr id="2" name="Action Button: Go Home 1">
            <a:hlinkClick r:id="rId3" action="ppaction://hlinksldjump" highlightClick="1"/>
            <a:extLst>
              <a:ext uri="{FF2B5EF4-FFF2-40B4-BE49-F238E27FC236}">
                <a16:creationId xmlns:a16="http://schemas.microsoft.com/office/drawing/2014/main" id="{08E2DF64-EBDF-E071-F66D-E8AD31DAE386}"/>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018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8158544"/>
          </a:xfrm>
        </p:spPr>
        <p:txBody>
          <a:bodyPr>
            <a:no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Virtual Green Room</a:t>
            </a:r>
            <a:endParaRPr lang="en-US" sz="1400">
              <a:latin typeface="Segoe UI Semibold" panose="020B0702040204020203" pitchFamily="34" charset="0"/>
              <a:cs typeface="Segoe UI Semibold" panose="020B0702040204020203" pitchFamily="34" charset="0"/>
            </a:endParaRPr>
          </a:p>
          <a:p>
            <a:pPr marR="0" lvl="0"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Prerequisites</a:t>
            </a:r>
          </a:p>
          <a:p>
            <a:pPr algn="l">
              <a:lnSpc>
                <a:spcPct val="108000"/>
              </a:lnSpc>
              <a:spcBef>
                <a:spcPts val="0"/>
              </a:spcBef>
              <a:spcAft>
                <a:spcPts val="1800"/>
              </a:spcAft>
            </a:pPr>
            <a:r>
              <a:rPr lang="en-US" sz="1200"/>
              <a:t>Meeting organizers must define separate presenter/attendee roles before they can enable the Green Room feature.</a:t>
            </a:r>
            <a:endParaRPr lang="en-US" sz="1200">
              <a:effectLst/>
              <a:latin typeface="Segoe UI" panose="020B0502040204020203" pitchFamily="34" charset="0"/>
            </a:endParaRPr>
          </a:p>
          <a:p>
            <a:pPr algn="l">
              <a:lnSpc>
                <a:spcPct val="108000"/>
              </a:lnSpc>
              <a:spcBef>
                <a:spcPts val="0"/>
              </a:spcBef>
              <a:spcAft>
                <a:spcPts val="400"/>
              </a:spcAft>
            </a:pPr>
            <a:r>
              <a:rPr lang="en-US" sz="1200">
                <a:solidFill>
                  <a:srgbClr val="5A5FC7"/>
                </a:solidFill>
                <a:latin typeface="Segoe UI Semibold" panose="020B0702040204020203" pitchFamily="34" charset="0"/>
                <a:cs typeface="Segoe UI Semibold" panose="020B0702040204020203" pitchFamily="34" charset="0"/>
              </a:rPr>
              <a:t>Dependencies and Limitations</a:t>
            </a:r>
            <a:endParaRPr lang="en-US" sz="1200">
              <a:latin typeface="Segoe UI" panose="020B0502040204020203" pitchFamily="34" charset="0"/>
              <a:cs typeface="Segoe UI" panose="020B0502040204020203" pitchFamily="34" charset="0"/>
            </a:endParaRPr>
          </a:p>
          <a:p>
            <a:pPr marL="171450" indent="-171450" algn="l">
              <a:lnSpc>
                <a:spcPct val="108000"/>
              </a:lnSpc>
              <a:spcBef>
                <a:spcPts val="0"/>
              </a:spcBef>
              <a:spcAft>
                <a:spcPts val="400"/>
              </a:spcAft>
              <a:buFont typeface="Arial" panose="020B0604020202020204" pitchFamily="34" charset="0"/>
              <a:buChar char="•"/>
            </a:pPr>
            <a:r>
              <a:rPr lang="en-US" sz="1200"/>
              <a:t>Organizers can turn the </a:t>
            </a:r>
            <a:r>
              <a:rPr lang="en-US" sz="1200">
                <a:effectLst/>
                <a:latin typeface="Segoe UI" panose="020B0502040204020203" pitchFamily="34" charset="0"/>
              </a:rPr>
              <a:t>Green Room </a:t>
            </a:r>
            <a:r>
              <a:rPr lang="en-US" sz="1200"/>
              <a:t>on or off while a meeting/webinar is active, but the change will not be reflected unless they end and restart the meeting.</a:t>
            </a:r>
          </a:p>
          <a:p>
            <a:pPr marL="171450" indent="-171450" algn="l">
              <a:lnSpc>
                <a:spcPct val="108000"/>
              </a:lnSpc>
              <a:spcBef>
                <a:spcPts val="0"/>
              </a:spcBef>
              <a:spcAft>
                <a:spcPts val="400"/>
              </a:spcAft>
              <a:buFont typeface="Arial" panose="020B0604020202020204" pitchFamily="34" charset="0"/>
              <a:buChar char="•"/>
            </a:pPr>
            <a:r>
              <a:rPr lang="en-US" sz="1200">
                <a:effectLst/>
                <a:latin typeface="Segoe UI" panose="020B0502040204020203" pitchFamily="34" charset="0"/>
              </a:rPr>
              <a:t>CVI presenters who join will wait with attendees for the meeting to start and cannot interact with users in the green room. In this state, any audio shared by the CVI presenter will be audible to other attendees.</a:t>
            </a:r>
          </a:p>
          <a:p>
            <a:pPr marL="171450" indent="-171450" algn="l">
              <a:lnSpc>
                <a:spcPct val="108000"/>
              </a:lnSpc>
              <a:spcBef>
                <a:spcPts val="0"/>
              </a:spcBef>
              <a:spcAft>
                <a:spcPts val="400"/>
              </a:spcAft>
              <a:buFont typeface="Arial" panose="020B0604020202020204" pitchFamily="34" charset="0"/>
              <a:buChar char="•"/>
            </a:pPr>
            <a:r>
              <a:rPr lang="en-US" sz="1200">
                <a:effectLst/>
                <a:latin typeface="Segoe UI" panose="020B0502040204020203" pitchFamily="34" charset="0"/>
              </a:rPr>
              <a:t>If a user in the Green Room is made an attendee, they will be unable to speak or share their video.</a:t>
            </a:r>
          </a:p>
          <a:p>
            <a:pPr marL="171450" indent="-171450" algn="l">
              <a:lnSpc>
                <a:spcPct val="108000"/>
              </a:lnSpc>
              <a:spcBef>
                <a:spcPts val="0"/>
              </a:spcBef>
              <a:spcAft>
                <a:spcPts val="400"/>
              </a:spcAft>
              <a:buFont typeface="Arial" panose="020B0604020202020204" pitchFamily="34" charset="0"/>
              <a:buChar char="•"/>
            </a:pPr>
            <a:r>
              <a:rPr lang="en-US" sz="1200">
                <a:effectLst/>
                <a:latin typeface="Segoe UI" panose="020B0502040204020203" pitchFamily="34" charset="0"/>
              </a:rPr>
              <a:t>If an attendee waiting for a meeting to start is made a presenter, then other attendees who are waiting for the meeting to start will be able to hear them. We recommend removing a user if you would like to promote or demote them. If the attendee that was promoted rejoins the meeting, they will enter the Green Room.</a:t>
            </a:r>
          </a:p>
          <a:p>
            <a:pPr marL="171450" indent="-171450" algn="l">
              <a:lnSpc>
                <a:spcPct val="108000"/>
              </a:lnSpc>
              <a:spcBef>
                <a:spcPts val="0"/>
              </a:spcBef>
              <a:spcAft>
                <a:spcPts val="400"/>
              </a:spcAft>
              <a:buFont typeface="Arial" panose="020B0604020202020204" pitchFamily="34" charset="0"/>
              <a:buChar char="•"/>
            </a:pPr>
            <a:r>
              <a:rPr lang="en-US" sz="1200">
                <a:effectLst/>
                <a:latin typeface="Segoe UI" panose="020B0502040204020203" pitchFamily="34" charset="0"/>
              </a:rPr>
              <a:t>Compliance recording will not be available to those who join the Green </a:t>
            </a:r>
            <a:r>
              <a:rPr lang="en-US" sz="1200"/>
              <a:t>R</a:t>
            </a:r>
            <a:r>
              <a:rPr lang="en-US" sz="1200">
                <a:effectLst/>
                <a:latin typeface="Segoe UI" panose="020B0502040204020203" pitchFamily="34" charset="0"/>
              </a:rPr>
              <a:t>oom or attendees who are waiting for the meeting to start; however, compliance recording will start for all specified participants once the meeting has also started.</a:t>
            </a:r>
          </a:p>
          <a:p>
            <a:pPr marL="171450" indent="-171450" algn="l">
              <a:lnSpc>
                <a:spcPct val="108000"/>
              </a:lnSpc>
              <a:spcBef>
                <a:spcPts val="0"/>
              </a:spcBef>
              <a:spcAft>
                <a:spcPts val="1200"/>
              </a:spcAft>
              <a:buFont typeface="Arial" panose="020B0604020202020204" pitchFamily="34" charset="0"/>
              <a:buChar char="•"/>
            </a:pPr>
            <a:r>
              <a:rPr lang="en-US" sz="1200"/>
              <a:t>Green Room capacity is limited to 100 presenters at a time.</a:t>
            </a:r>
            <a:endParaRPr lang="en-US" sz="1200">
              <a:effectLst/>
              <a:latin typeface="Segoe UI" panose="020B0502040204020203" pitchFamily="34" charset="0"/>
            </a:endParaRPr>
          </a:p>
          <a:p>
            <a:pPr algn="l">
              <a:lnSpc>
                <a:spcPct val="108000"/>
              </a:lnSpc>
              <a:spcBef>
                <a:spcPts val="0"/>
              </a:spcBef>
              <a:spcAft>
                <a:spcPts val="400"/>
              </a:spcAft>
            </a:pPr>
            <a:r>
              <a:rPr lang="en-US" sz="1200" b="0" i="0">
                <a:effectLst/>
                <a:latin typeface="Segoe UI Semibold" panose="020B0702040204020203" pitchFamily="34" charset="0"/>
                <a:cs typeface="Segoe UI Semibold" panose="020B0702040204020203" pitchFamily="34" charset="0"/>
              </a:rPr>
              <a:t>Supported platforms:</a:t>
            </a:r>
          </a:p>
          <a:p>
            <a:pPr marL="171450" indent="-171450" algn="l">
              <a:lnSpc>
                <a:spcPct val="108000"/>
              </a:lnSpc>
              <a:spcBef>
                <a:spcPts val="0"/>
              </a:spcBef>
              <a:spcAft>
                <a:spcPts val="1800"/>
              </a:spcAft>
              <a:buFont typeface="Arial" panose="020B0604020202020204" pitchFamily="34" charset="0"/>
              <a:buChar char="•"/>
            </a:pPr>
            <a:r>
              <a:rPr lang="en-US" sz="1200">
                <a:latin typeface="SegoeUI"/>
              </a:rPr>
              <a:t>Teams for desktop, web (Edge and Chrome browsers only) and mobile</a:t>
            </a:r>
            <a:endParaRPr lang="en-US" sz="1200">
              <a:highlight>
                <a:srgbClr val="FFFF00"/>
              </a:highlight>
              <a:latin typeface="Segoe UI Semibold" panose="020B0702040204020203" pitchFamily="34" charset="0"/>
              <a:cs typeface="Segoe UI Semibold" panose="020B0702040204020203" pitchFamily="34" charset="0"/>
            </a:endParaRPr>
          </a:p>
          <a:p>
            <a:pPr algn="l"/>
            <a:endParaRPr lang="en-US" sz="1400" b="0" i="0">
              <a:solidFill>
                <a:srgbClr val="333333"/>
              </a:solidFill>
              <a:effectLst/>
              <a:latin typeface="Segoe UI Semibold" panose="020B0702040204020203" pitchFamily="34" charset="0"/>
              <a:cs typeface="Segoe UI Semibold" panose="020B0702040204020203" pitchFamily="34" charset="0"/>
            </a:endParaRPr>
          </a:p>
        </p:txBody>
      </p:sp>
      <p:sp>
        <p:nvSpPr>
          <p:cNvPr id="12" name="Action Button: Go Home 11">
            <a:hlinkClick r:id="rId2" action="ppaction://hlinksldjump" highlightClick="1"/>
            <a:extLst>
              <a:ext uri="{FF2B5EF4-FFF2-40B4-BE49-F238E27FC236}">
                <a16:creationId xmlns:a16="http://schemas.microsoft.com/office/drawing/2014/main" id="{616287AF-D953-D30E-F194-5C5BC1ED57B3}"/>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53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754380" y="347734"/>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4" name="Title 1">
            <a:extLst>
              <a:ext uri="{FF2B5EF4-FFF2-40B4-BE49-F238E27FC236}">
                <a16:creationId xmlns:a16="http://schemas.microsoft.com/office/drawing/2014/main" id="{3C59CE93-6695-0551-2D60-C8CFDA2841FA}"/>
              </a:ext>
            </a:extLst>
          </p:cNvPr>
          <p:cNvSpPr txBox="1">
            <a:spLocks/>
          </p:cNvSpPr>
          <p:nvPr/>
        </p:nvSpPr>
        <p:spPr>
          <a:xfrm>
            <a:off x="836447" y="3297106"/>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Getting started</a:t>
            </a:r>
          </a:p>
        </p:txBody>
      </p:sp>
      <p:sp>
        <p:nvSpPr>
          <p:cNvPr id="5" name="TextBox 4">
            <a:extLst>
              <a:ext uri="{FF2B5EF4-FFF2-40B4-BE49-F238E27FC236}">
                <a16:creationId xmlns:a16="http://schemas.microsoft.com/office/drawing/2014/main" id="{D4E2B08D-8900-F04A-243F-34632C507656}"/>
              </a:ext>
            </a:extLst>
          </p:cNvPr>
          <p:cNvSpPr txBox="1"/>
          <p:nvPr/>
        </p:nvSpPr>
        <p:spPr>
          <a:xfrm>
            <a:off x="836447" y="3717276"/>
            <a:ext cx="3460433" cy="3857466"/>
          </a:xfrm>
          <a:prstGeom prst="rect">
            <a:avLst/>
          </a:prstGeom>
          <a:noFill/>
        </p:spPr>
        <p:txBody>
          <a:bodyPr wrap="square" lIns="0" tIns="0" rIns="0" bIns="0">
            <a:spAutoFit/>
          </a:bodyPr>
          <a:lstStyle/>
          <a:p>
            <a:pPr marL="7143" defTabSz="514244">
              <a:spcAft>
                <a:spcPts val="765"/>
              </a:spcAft>
              <a:tabLst>
                <a:tab pos="1049201" algn="l"/>
              </a:tabLst>
              <a:defRPr/>
            </a:pPr>
            <a:r>
              <a:rPr lang="en-US" sz="1200">
                <a:solidFill>
                  <a:srgbClr val="000000"/>
                </a:solidFill>
                <a:latin typeface="Segoe UI" panose="020B0502040204020203" pitchFamily="34" charset="0"/>
                <a:cs typeface="Segoe UI" panose="020B0502040204020203" pitchFamily="34" charset="0"/>
              </a:rPr>
              <a:t>This meeting option allows presenter(s) to control what attendee can see. If they enable (change to </a:t>
            </a:r>
            <a:r>
              <a:rPr lang="en-US" sz="1200" b="1">
                <a:solidFill>
                  <a:srgbClr val="000000"/>
                </a:solidFill>
                <a:latin typeface="Segoe UI" panose="020B0502040204020203" pitchFamily="34" charset="0"/>
                <a:cs typeface="Segoe UI" panose="020B0502040204020203" pitchFamily="34" charset="0"/>
              </a:rPr>
              <a:t>yes</a:t>
            </a:r>
            <a:r>
              <a:rPr lang="en-US" sz="1200">
                <a:solidFill>
                  <a:srgbClr val="000000"/>
                </a:solidFill>
                <a:latin typeface="Segoe UI" panose="020B0502040204020203" pitchFamily="34" charset="0"/>
                <a:cs typeface="Segoe UI" panose="020B0502040204020203" pitchFamily="34" charset="0"/>
              </a:rPr>
              <a:t>), attendees will only see content that is shared and people who are brought on screen. </a:t>
            </a:r>
          </a:p>
          <a:p>
            <a:pPr marL="7143" defTabSz="514244">
              <a:spcAft>
                <a:spcPts val="765"/>
              </a:spcAft>
              <a:tabLst>
                <a:tab pos="1049201" algn="l"/>
              </a:tabLst>
              <a:defRPr/>
            </a:pPr>
            <a:r>
              <a:rPr lang="en-US" sz="1200" i="1">
                <a:solidFill>
                  <a:srgbClr val="000000"/>
                </a:solidFill>
                <a:latin typeface="Segoe UI" panose="020B0502040204020203" pitchFamily="34" charset="0"/>
                <a:cs typeface="Segoe UI" panose="020B0502040204020203" pitchFamily="34" charset="0"/>
              </a:rPr>
              <a:t>Note</a:t>
            </a:r>
            <a:r>
              <a:rPr lang="en-US" sz="1200">
                <a:solidFill>
                  <a:srgbClr val="000000"/>
                </a:solidFill>
                <a:latin typeface="Segoe UI" panose="020B0502040204020203" pitchFamily="34" charset="0"/>
                <a:cs typeface="Segoe UI" panose="020B0502040204020203" pitchFamily="34" charset="0"/>
              </a:rPr>
              <a:t>: It requires defined presenter/attendee roles (everyone cannot be a presenter).</a:t>
            </a:r>
            <a:endParaRPr lang="en-US" sz="1200">
              <a:solidFill>
                <a:srgbClr val="5A5FC7"/>
              </a:solidFill>
              <a:latin typeface="+mj-lt"/>
              <a:cs typeface="Segoe UI" panose="020B0502040204020203" pitchFamily="34" charset="0"/>
            </a:endParaRPr>
          </a:p>
          <a:p>
            <a:pPr marL="7143" defTabSz="514244">
              <a:spcAft>
                <a:spcPts val="765"/>
              </a:spcAft>
              <a:tabLst>
                <a:tab pos="1049201" algn="l"/>
              </a:tabLst>
              <a:defRPr/>
            </a:pPr>
            <a:r>
              <a:rPr lang="en-US" sz="1200">
                <a:solidFill>
                  <a:srgbClr val="5A5FC7"/>
                </a:solidFill>
                <a:latin typeface="+mj-lt"/>
                <a:cs typeface="Segoe UI" panose="020B0502040204020203" pitchFamily="34" charset="0"/>
              </a:rPr>
              <a:t>Step 1</a:t>
            </a:r>
            <a:r>
              <a:rPr lang="en-US" sz="1200"/>
              <a:t>: In Teams, go to </a:t>
            </a:r>
            <a:r>
              <a:rPr lang="en-US" sz="1200" b="1"/>
              <a:t>Calendar</a:t>
            </a:r>
            <a:r>
              <a:rPr lang="en-US" sz="1200"/>
              <a:t> and select a meeting.</a:t>
            </a:r>
            <a:endParaRPr lang="en-US" sz="1200">
              <a:solidFill>
                <a:srgbClr val="5A5FC7"/>
              </a:solidFill>
              <a:latin typeface="+mj-lt"/>
              <a:cs typeface="Segoe UI" panose="020B0502040204020203" pitchFamily="34" charset="0"/>
            </a:endParaRPr>
          </a:p>
          <a:p>
            <a:pPr marL="7143" defTabSz="514244">
              <a:spcAft>
                <a:spcPts val="765"/>
              </a:spcAft>
              <a:tabLst>
                <a:tab pos="1049201" algn="l"/>
              </a:tabLst>
              <a:defRPr/>
            </a:pPr>
            <a:r>
              <a:rPr lang="en-US" sz="1200">
                <a:solidFill>
                  <a:srgbClr val="5A5FC7"/>
                </a:solidFill>
                <a:latin typeface="+mj-lt"/>
                <a:cs typeface="Segoe UI" panose="020B0502040204020203" pitchFamily="34" charset="0"/>
              </a:rPr>
              <a:t>Step 2</a:t>
            </a:r>
            <a:r>
              <a:rPr lang="en-US" sz="1200"/>
              <a:t>: Cl</a:t>
            </a:r>
            <a:r>
              <a:rPr lang="en-US" sz="1200">
                <a:solidFill>
                  <a:srgbClr val="000000"/>
                </a:solidFill>
                <a:latin typeface="Segoe UI" panose="020B0502040204020203" pitchFamily="34" charset="0"/>
                <a:cs typeface="Segoe UI" panose="020B0502040204020203" pitchFamily="34" charset="0"/>
              </a:rPr>
              <a:t>ick on </a:t>
            </a:r>
            <a:r>
              <a:rPr lang="en-US" sz="1200" b="1">
                <a:solidFill>
                  <a:srgbClr val="000000"/>
                </a:solidFill>
                <a:latin typeface="Segoe UI" panose="020B0502040204020203" pitchFamily="34" charset="0"/>
                <a:cs typeface="Segoe UI" panose="020B0502040204020203" pitchFamily="34" charset="0"/>
              </a:rPr>
              <a:t>Meeting options</a:t>
            </a:r>
            <a:r>
              <a:rPr lang="en-US" sz="1200">
                <a:solidFill>
                  <a:srgbClr val="000000"/>
                </a:solidFill>
                <a:latin typeface="Segoe UI" panose="020B0502040204020203" pitchFamily="34" charset="0"/>
                <a:cs typeface="Segoe UI" panose="020B0502040204020203" pitchFamily="34" charset="0"/>
              </a:rPr>
              <a:t>.</a:t>
            </a:r>
          </a:p>
          <a:p>
            <a:pPr>
              <a:spcAft>
                <a:spcPts val="765"/>
              </a:spcAft>
            </a:pPr>
            <a:r>
              <a:rPr lang="en-US" sz="1200">
                <a:solidFill>
                  <a:srgbClr val="5A5FC7"/>
                </a:solidFill>
                <a:latin typeface="+mj-lt"/>
              </a:rPr>
              <a:t>Step 3</a:t>
            </a:r>
            <a:r>
              <a:rPr lang="en-US" sz="1200"/>
              <a:t>: Go to </a:t>
            </a:r>
            <a:r>
              <a:rPr lang="en-US" sz="1200" b="1"/>
              <a:t>Who can present, </a:t>
            </a:r>
            <a:r>
              <a:rPr lang="en-US" sz="1200"/>
              <a:t>select</a:t>
            </a:r>
            <a:r>
              <a:rPr lang="en-US" sz="1200" b="1"/>
              <a:t> Specific people</a:t>
            </a:r>
            <a:r>
              <a:rPr lang="en-US" sz="1200"/>
              <a:t>, and   add </a:t>
            </a:r>
            <a:r>
              <a:rPr lang="en-US" sz="1200" b="1"/>
              <a:t>presenter name/alias</a:t>
            </a:r>
            <a:r>
              <a:rPr lang="en-US" sz="1200"/>
              <a:t>.</a:t>
            </a:r>
          </a:p>
          <a:p>
            <a:pPr>
              <a:spcAft>
                <a:spcPts val="765"/>
              </a:spcAft>
            </a:pPr>
            <a:r>
              <a:rPr lang="en-US" sz="1200" b="1">
                <a:solidFill>
                  <a:srgbClr val="5A5FC7"/>
                </a:solidFill>
                <a:latin typeface="+mj-lt"/>
                <a:cs typeface="Segoe UI" panose="020B0502040204020203" pitchFamily="34" charset="0"/>
              </a:rPr>
              <a:t>Step 4</a:t>
            </a:r>
            <a:r>
              <a:rPr lang="en-US" sz="1200"/>
              <a:t>: Toggle </a:t>
            </a:r>
            <a:r>
              <a:rPr lang="en-US" sz="1200" b="1"/>
              <a:t>Yes</a:t>
            </a:r>
            <a:r>
              <a:rPr lang="en-US" sz="1200"/>
              <a:t> on </a:t>
            </a:r>
            <a:r>
              <a:rPr lang="en-US" sz="1200" b="1"/>
              <a:t>Manage what attendees see</a:t>
            </a:r>
            <a:r>
              <a:rPr lang="en-US" sz="1200"/>
              <a:t>.</a:t>
            </a:r>
            <a:endParaRPr lang="en-US" sz="1200" i="1"/>
          </a:p>
          <a:p>
            <a:pPr>
              <a:spcAft>
                <a:spcPts val="765"/>
              </a:spcAft>
            </a:pPr>
            <a:r>
              <a:rPr lang="en-US" sz="1200">
                <a:solidFill>
                  <a:srgbClr val="5A5FC7"/>
                </a:solidFill>
                <a:latin typeface="+mj-lt"/>
              </a:rPr>
              <a:t>Step 5</a:t>
            </a:r>
            <a:r>
              <a:rPr lang="en-US" sz="1200"/>
              <a:t>: For best experience, also make sure toggle is set to </a:t>
            </a:r>
            <a:r>
              <a:rPr lang="en-US" sz="1200" b="1"/>
              <a:t>No</a:t>
            </a:r>
            <a:r>
              <a:rPr lang="en-US" sz="1200"/>
              <a:t>  on </a:t>
            </a:r>
            <a:r>
              <a:rPr lang="en-US" sz="1200" b="1"/>
              <a:t>allow mic for attendees </a:t>
            </a:r>
            <a:r>
              <a:rPr lang="en-US" sz="1200"/>
              <a:t>and </a:t>
            </a:r>
            <a:r>
              <a:rPr lang="en-US" sz="1200" b="1"/>
              <a:t>allow camera for attendees</a:t>
            </a:r>
            <a:r>
              <a:rPr lang="en-US" sz="1200"/>
              <a:t>.</a:t>
            </a:r>
            <a:endParaRPr lang="en-US" sz="1200">
              <a:solidFill>
                <a:srgbClr val="5A5FC7"/>
              </a:solidFill>
              <a:highlight>
                <a:srgbClr val="FFFF00"/>
              </a:highlight>
              <a:latin typeface="+mj-lt"/>
            </a:endParaRPr>
          </a:p>
          <a:p>
            <a:pPr>
              <a:spcAft>
                <a:spcPts val="765"/>
              </a:spcAft>
            </a:pPr>
            <a:r>
              <a:rPr lang="en-US" sz="1200">
                <a:solidFill>
                  <a:srgbClr val="5A5FC7"/>
                </a:solidFill>
                <a:latin typeface="+mj-lt"/>
              </a:rPr>
              <a:t>Step 6</a:t>
            </a:r>
            <a:r>
              <a:rPr lang="en-US" sz="1200"/>
              <a:t>: Hit </a:t>
            </a:r>
            <a:r>
              <a:rPr lang="en-US" sz="1200" b="1"/>
              <a:t>Save</a:t>
            </a:r>
            <a:r>
              <a:rPr lang="en-US" sz="1200"/>
              <a:t>.</a:t>
            </a:r>
          </a:p>
        </p:txBody>
      </p:sp>
      <p:grpSp>
        <p:nvGrpSpPr>
          <p:cNvPr id="6" name="Group 5" descr="Screenshot of the Teams meeting options, with the new &quot;Manage what attendees see&quot; highlighted with a red box, and toggled on.">
            <a:extLst>
              <a:ext uri="{FF2B5EF4-FFF2-40B4-BE49-F238E27FC236}">
                <a16:creationId xmlns:a16="http://schemas.microsoft.com/office/drawing/2014/main" id="{0F546A07-2ED3-FAA7-A12A-871C617BDD2A}"/>
              </a:ext>
            </a:extLst>
          </p:cNvPr>
          <p:cNvGrpSpPr/>
          <p:nvPr/>
        </p:nvGrpSpPr>
        <p:grpSpPr>
          <a:xfrm>
            <a:off x="4806559" y="3739624"/>
            <a:ext cx="2686966" cy="3688393"/>
            <a:chOff x="7101839" y="733993"/>
            <a:chExt cx="4427383" cy="6077461"/>
          </a:xfrm>
        </p:grpSpPr>
        <p:grpSp>
          <p:nvGrpSpPr>
            <p:cNvPr id="7" name="Group 6">
              <a:extLst>
                <a:ext uri="{FF2B5EF4-FFF2-40B4-BE49-F238E27FC236}">
                  <a16:creationId xmlns:a16="http://schemas.microsoft.com/office/drawing/2014/main" id="{FE11B95C-ABF7-3815-99BB-986B92158BF9}"/>
                </a:ext>
              </a:extLst>
            </p:cNvPr>
            <p:cNvGrpSpPr/>
            <p:nvPr/>
          </p:nvGrpSpPr>
          <p:grpSpPr>
            <a:xfrm>
              <a:off x="7101839" y="733993"/>
              <a:ext cx="4427383" cy="6077461"/>
              <a:chOff x="7101839" y="733993"/>
              <a:chExt cx="4427383" cy="6077461"/>
            </a:xfrm>
          </p:grpSpPr>
          <p:pic>
            <p:nvPicPr>
              <p:cNvPr id="9" name="Picture 8" descr="Screenshot of the Teams meeting options, with the new &quot;Manage what attendees see&quot; highlighted with a red box, and toggled on.">
                <a:extLst>
                  <a:ext uri="{FF2B5EF4-FFF2-40B4-BE49-F238E27FC236}">
                    <a16:creationId xmlns:a16="http://schemas.microsoft.com/office/drawing/2014/main" id="{92C90BC5-5CDC-7830-A6D2-5E1FE74BD837}"/>
                  </a:ext>
                </a:extLst>
              </p:cNvPr>
              <p:cNvPicPr>
                <a:picLocks noChangeAspect="1"/>
              </p:cNvPicPr>
              <p:nvPr/>
            </p:nvPicPr>
            <p:blipFill rotWithShape="1">
              <a:blip r:embed="rId2"/>
              <a:srcRect t="98"/>
              <a:stretch/>
            </p:blipFill>
            <p:spPr>
              <a:xfrm>
                <a:off x="7101839" y="733993"/>
                <a:ext cx="4427383" cy="6077461"/>
              </a:xfrm>
              <a:prstGeom prst="rect">
                <a:avLst/>
              </a:prstGeom>
              <a:effectLst>
                <a:outerShdw blurRad="127000" sx="102000" sy="102000" algn="ctr" rotWithShape="0">
                  <a:prstClr val="black">
                    <a:alpha val="25000"/>
                  </a:prstClr>
                </a:outerShdw>
              </a:effectLst>
            </p:spPr>
          </p:pic>
          <p:sp>
            <p:nvSpPr>
              <p:cNvPr id="10" name="Rectangle 9">
                <a:extLst>
                  <a:ext uri="{FF2B5EF4-FFF2-40B4-BE49-F238E27FC236}">
                    <a16:creationId xmlns:a16="http://schemas.microsoft.com/office/drawing/2014/main" id="{46099C50-19B8-FEA4-A1C7-7AAF3BCE2597}"/>
                  </a:ext>
                </a:extLst>
              </p:cNvPr>
              <p:cNvSpPr/>
              <p:nvPr/>
            </p:nvSpPr>
            <p:spPr bwMode="auto">
              <a:xfrm>
                <a:off x="7111880" y="3051129"/>
                <a:ext cx="4405669" cy="377871"/>
              </a:xfrm>
              <a:prstGeom prst="rect">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grpSp>
        <p:sp>
          <p:nvSpPr>
            <p:cNvPr id="8" name="Rectangle 7">
              <a:extLst>
                <a:ext uri="{FF2B5EF4-FFF2-40B4-BE49-F238E27FC236}">
                  <a16:creationId xmlns:a16="http://schemas.microsoft.com/office/drawing/2014/main" id="{8C46271B-FE23-13E9-A1B9-6BE470C37557}"/>
                </a:ext>
              </a:extLst>
            </p:cNvPr>
            <p:cNvSpPr/>
            <p:nvPr/>
          </p:nvSpPr>
          <p:spPr bwMode="auto">
            <a:xfrm>
              <a:off x="7108544" y="2202140"/>
              <a:ext cx="4409250" cy="498804"/>
            </a:xfrm>
            <a:prstGeom prst="rect">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grpSp>
      <p:pic>
        <p:nvPicPr>
          <p:cNvPr id="11" name="Picture 10" descr="Screenshot showing the first run experience for the feature. Text indicates that attendees will only see content you share and presenters that you bring on screen. When a presenter is done, take them off screen.">
            <a:extLst>
              <a:ext uri="{FF2B5EF4-FFF2-40B4-BE49-F238E27FC236}">
                <a16:creationId xmlns:a16="http://schemas.microsoft.com/office/drawing/2014/main" id="{041CE7AF-32B0-90E2-D8F4-E377F93ED386}"/>
              </a:ext>
            </a:extLst>
          </p:cNvPr>
          <p:cNvPicPr>
            <a:picLocks noChangeAspect="1"/>
          </p:cNvPicPr>
          <p:nvPr/>
        </p:nvPicPr>
        <p:blipFill rotWithShape="1">
          <a:blip r:embed="rId3"/>
          <a:srcRect t="-1" b="4634"/>
          <a:stretch/>
        </p:blipFill>
        <p:spPr>
          <a:xfrm>
            <a:off x="6017507" y="6018308"/>
            <a:ext cx="1645043" cy="1084898"/>
          </a:xfrm>
          <a:prstGeom prst="rect">
            <a:avLst/>
          </a:prstGeom>
        </p:spPr>
      </p:pic>
      <p:sp>
        <p:nvSpPr>
          <p:cNvPr id="12" name="Action Button: Go Home 11">
            <a:hlinkClick r:id="rId4" action="ppaction://hlinksldjump" highlightClick="1"/>
            <a:extLst>
              <a:ext uri="{FF2B5EF4-FFF2-40B4-BE49-F238E27FC236}">
                <a16:creationId xmlns:a16="http://schemas.microsoft.com/office/drawing/2014/main" id="{5DD9A3CC-0B61-CB23-3411-74A34A2E7F42}"/>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EA4632-9392-C5A7-E812-620ED8A40B7C}"/>
              </a:ext>
            </a:extLst>
          </p:cNvPr>
          <p:cNvSpPr txBox="1"/>
          <p:nvPr/>
        </p:nvSpPr>
        <p:spPr>
          <a:xfrm>
            <a:off x="754380" y="726458"/>
            <a:ext cx="3886200" cy="307520"/>
          </a:xfrm>
          <a:prstGeom prst="rect">
            <a:avLst/>
          </a:prstGeom>
          <a:noFill/>
        </p:spPr>
        <p:txBody>
          <a:bodyPr wrap="square">
            <a:spAutoFit/>
          </a:bodyPr>
          <a:lstStyle/>
          <a:p>
            <a:pPr marR="0" lvl="0" algn="l">
              <a:lnSpc>
                <a:spcPct val="108000"/>
              </a:lnSpc>
              <a:spcBef>
                <a:spcPts val="0"/>
              </a:spcBef>
              <a:spcAft>
                <a:spcPts val="600"/>
              </a:spcAft>
            </a:pPr>
            <a:r>
              <a:rPr lang="en-US" sz="1400" b="0" i="0">
                <a:effectLst/>
                <a:latin typeface="Segoe UI Semibold" panose="020B0702040204020203" pitchFamily="34" charset="0"/>
                <a:cs typeface="Segoe UI Semibold" panose="020B0702040204020203" pitchFamily="34" charset="0"/>
              </a:rPr>
              <a:t>Manage what attendees see</a:t>
            </a:r>
            <a:endParaRPr lang="en-US" sz="1400">
              <a:solidFill>
                <a:srgbClr val="5A5FC7"/>
              </a:solidFill>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22FB1E05-3EB2-81D7-4095-747E6F40DAD6}"/>
              </a:ext>
            </a:extLst>
          </p:cNvPr>
          <p:cNvSpPr txBox="1"/>
          <p:nvPr/>
        </p:nvSpPr>
        <p:spPr>
          <a:xfrm>
            <a:off x="754380" y="1243220"/>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
        <p:nvSpPr>
          <p:cNvPr id="14" name="TextBox 13">
            <a:extLst>
              <a:ext uri="{FF2B5EF4-FFF2-40B4-BE49-F238E27FC236}">
                <a16:creationId xmlns:a16="http://schemas.microsoft.com/office/drawing/2014/main" id="{3CB36DA4-887D-F7B5-177D-9C9CE979E43A}"/>
              </a:ext>
            </a:extLst>
          </p:cNvPr>
          <p:cNvSpPr txBox="1"/>
          <p:nvPr/>
        </p:nvSpPr>
        <p:spPr>
          <a:xfrm>
            <a:off x="754380" y="1541518"/>
            <a:ext cx="6535903" cy="830997"/>
          </a:xfrm>
          <a:prstGeom prst="rect">
            <a:avLst/>
          </a:prstGeom>
          <a:noFill/>
        </p:spPr>
        <p:txBody>
          <a:bodyPr wrap="square" rtlCol="0">
            <a:spAutoFit/>
          </a:bodyPr>
          <a:lstStyle/>
          <a:p>
            <a:r>
              <a:rPr lang="en-US" sz="1200" i="0">
                <a:solidFill>
                  <a:srgbClr val="333333"/>
                </a:solidFill>
                <a:effectLst/>
                <a:latin typeface="SegoeUI"/>
              </a:rPr>
              <a:t>With the ability to manage what attendees see, you don’t have to worry about distractions in case someone’s video accidentally turns on or keeping focus while multiple profile photos of attendees show up on-screen. You can curate the attendee view, so attendees only see shared content and participants you bring on-screen.</a:t>
            </a:r>
            <a:endParaRPr lang="en-US" sz="1200"/>
          </a:p>
        </p:txBody>
      </p:sp>
    </p:spTree>
    <p:extLst>
      <p:ext uri="{BB962C8B-B14F-4D97-AF65-F5344CB8AC3E}">
        <p14:creationId xmlns:p14="http://schemas.microsoft.com/office/powerpoint/2010/main" val="2177971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0283A-8223-9BAC-4012-59E51960487B}"/>
              </a:ext>
            </a:extLst>
          </p:cNvPr>
          <p:cNvSpPr txBox="1">
            <a:spLocks noGrp="1"/>
          </p:cNvSpPr>
          <p:nvPr>
            <p:ph type="title" idx="4294967295"/>
          </p:nvPr>
        </p:nvSpPr>
        <p:spPr>
          <a:xfrm>
            <a:off x="453945" y="1041172"/>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Presenter Layout</a:t>
            </a:r>
          </a:p>
        </p:txBody>
      </p:sp>
      <p:sp>
        <p:nvSpPr>
          <p:cNvPr id="12" name="TextBox 11">
            <a:extLst>
              <a:ext uri="{FF2B5EF4-FFF2-40B4-BE49-F238E27FC236}">
                <a16:creationId xmlns:a16="http://schemas.microsoft.com/office/drawing/2014/main" id="{C3B07985-1CF8-9A21-CC99-B8034CB71003}"/>
              </a:ext>
            </a:extLst>
          </p:cNvPr>
          <p:cNvSpPr txBox="1"/>
          <p:nvPr/>
        </p:nvSpPr>
        <p:spPr>
          <a:xfrm>
            <a:off x="368216" y="1475625"/>
            <a:ext cx="2416267" cy="3180358"/>
          </a:xfrm>
          <a:prstGeom prst="rect">
            <a:avLst/>
          </a:prstGeom>
          <a:noFill/>
        </p:spPr>
        <p:txBody>
          <a:bodyPr wrap="square" lIns="0" tIns="0" rIns="0" bIns="0">
            <a:spAutoFit/>
          </a:bodyPr>
          <a:lstStyle/>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The “Off Screen” area is where the organizers/presenters will appear.</a:t>
            </a:r>
          </a:p>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If organizer/presenter cameras are on, attendees will see video; if they are off, users will see an avatar and initials.</a:t>
            </a:r>
          </a:p>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Anything inside the </a:t>
            </a:r>
            <a:r>
              <a:rPr lang="en-US" sz="1200" b="1">
                <a:solidFill>
                  <a:srgbClr val="FF0000"/>
                </a:solidFill>
                <a:latin typeface="+mj-lt"/>
                <a:cs typeface="Segoe UI" panose="020B0502040204020203" pitchFamily="34" charset="0"/>
              </a:rPr>
              <a:t>red border </a:t>
            </a:r>
            <a:r>
              <a:rPr lang="en-US" sz="1200">
                <a:solidFill>
                  <a:srgbClr val="000000"/>
                </a:solidFill>
                <a:latin typeface="Segoe UI" panose="020B0502040204020203" pitchFamily="34" charset="0"/>
                <a:cs typeface="Segoe UI" panose="020B0502040204020203" pitchFamily="34" charset="0"/>
              </a:rPr>
              <a:t>will be visible to attendees.</a:t>
            </a:r>
          </a:p>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The first person to join will not see any people or content (since neither are shared by default).</a:t>
            </a:r>
          </a:p>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Audio is always heard, regardless if the presenter is on screen or not.</a:t>
            </a:r>
          </a:p>
        </p:txBody>
      </p:sp>
      <p:grpSp>
        <p:nvGrpSpPr>
          <p:cNvPr id="9" name="Group 8" descr="Screenshot showing the presenter's view of the &quot;Manage what attendees see experience&quot;. Callouts highlight the Off Screen area on the left, and the stage/screen view on the right.">
            <a:extLst>
              <a:ext uri="{FF2B5EF4-FFF2-40B4-BE49-F238E27FC236}">
                <a16:creationId xmlns:a16="http://schemas.microsoft.com/office/drawing/2014/main" id="{6C62F6C2-0E89-D090-58F1-CA5EDC9858EB}"/>
              </a:ext>
            </a:extLst>
          </p:cNvPr>
          <p:cNvGrpSpPr/>
          <p:nvPr/>
        </p:nvGrpSpPr>
        <p:grpSpPr>
          <a:xfrm>
            <a:off x="2962745" y="1474582"/>
            <a:ext cx="4434029" cy="2623185"/>
            <a:chOff x="3517128" y="3179290"/>
            <a:chExt cx="6955340" cy="4114800"/>
          </a:xfrm>
        </p:grpSpPr>
        <p:pic>
          <p:nvPicPr>
            <p:cNvPr id="14" name="Picture 13" descr="Screenshot showing the presenter's view of the &quot;Manage what attendees see experience&quot;. Callouts highlight the Off Screen area on the left, and the stage/screen view on the right.">
              <a:extLst>
                <a:ext uri="{FF2B5EF4-FFF2-40B4-BE49-F238E27FC236}">
                  <a16:creationId xmlns:a16="http://schemas.microsoft.com/office/drawing/2014/main" id="{FE3826B0-DB24-972A-34F0-8D7E4331BADE}"/>
                </a:ext>
              </a:extLst>
            </p:cNvPr>
            <p:cNvPicPr>
              <a:picLocks noChangeAspect="1"/>
            </p:cNvPicPr>
            <p:nvPr/>
          </p:nvPicPr>
          <p:blipFill>
            <a:blip r:embed="rId3"/>
            <a:stretch>
              <a:fillRect/>
            </a:stretch>
          </p:blipFill>
          <p:spPr>
            <a:xfrm>
              <a:off x="3517128" y="3179290"/>
              <a:ext cx="6955340" cy="4114800"/>
            </a:xfrm>
            <a:prstGeom prst="rect">
              <a:avLst/>
            </a:prstGeom>
            <a:effectLst>
              <a:outerShdw blurRad="127000" sx="102000" sy="102000" algn="ctr" rotWithShape="0">
                <a:prstClr val="black">
                  <a:alpha val="25000"/>
                </a:prstClr>
              </a:outerShdw>
            </a:effectLst>
          </p:spPr>
        </p:pic>
        <p:sp>
          <p:nvSpPr>
            <p:cNvPr id="8" name="Rectangle 7">
              <a:extLst>
                <a:ext uri="{FF2B5EF4-FFF2-40B4-BE49-F238E27FC236}">
                  <a16:creationId xmlns:a16="http://schemas.microsoft.com/office/drawing/2014/main" id="{B12348F4-7C35-03BE-316D-BE45EE805324}"/>
                </a:ext>
              </a:extLst>
            </p:cNvPr>
            <p:cNvSpPr/>
            <p:nvPr/>
          </p:nvSpPr>
          <p:spPr bwMode="auto">
            <a:xfrm>
              <a:off x="7961190" y="4106174"/>
              <a:ext cx="1752153" cy="58060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638">
                <a:solidFill>
                  <a:schemeClr val="tx1"/>
                </a:soli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5CF49679-942A-A8C5-CEA7-D496EF2216C7}"/>
              </a:ext>
            </a:extLst>
          </p:cNvPr>
          <p:cNvSpPr/>
          <p:nvPr/>
        </p:nvSpPr>
        <p:spPr bwMode="auto">
          <a:xfrm>
            <a:off x="5234773" y="2343544"/>
            <a:ext cx="884070" cy="2861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ctr" anchorCtr="0" forceAA="0" compatLnSpc="1">
            <a:prstTxWarp prst="textNoShape">
              <a:avLst/>
            </a:prstTxWarp>
            <a:noAutofit/>
          </a:bodyPr>
          <a:lstStyle/>
          <a:p>
            <a:pPr algn="ctr" defTabSz="594451" fontAlgn="base">
              <a:spcBef>
                <a:spcPct val="0"/>
              </a:spcBef>
              <a:spcAft>
                <a:spcPct val="0"/>
              </a:spcAft>
            </a:pPr>
            <a:r>
              <a:rPr lang="en-US" sz="510">
                <a:solidFill>
                  <a:schemeClr val="tx1"/>
                </a:solidFill>
                <a:ea typeface="Segoe UI" pitchFamily="34" charset="0"/>
                <a:cs typeface="Segoe UI" pitchFamily="34" charset="0"/>
              </a:rPr>
              <a:t>This is the ”on screen” area visible to attendees.</a:t>
            </a:r>
          </a:p>
        </p:txBody>
      </p:sp>
      <p:sp>
        <p:nvSpPr>
          <p:cNvPr id="6" name="TextBox 5">
            <a:extLst>
              <a:ext uri="{FF2B5EF4-FFF2-40B4-BE49-F238E27FC236}">
                <a16:creationId xmlns:a16="http://schemas.microsoft.com/office/drawing/2014/main" id="{AEE93128-691E-8EAE-6103-B7B5831C3EAC}"/>
              </a:ext>
            </a:extLst>
          </p:cNvPr>
          <p:cNvSpPr txBox="1"/>
          <p:nvPr/>
        </p:nvSpPr>
        <p:spPr>
          <a:xfrm>
            <a:off x="3037290" y="4614393"/>
            <a:ext cx="1746606" cy="738664"/>
          </a:xfrm>
          <a:prstGeom prst="rect">
            <a:avLst/>
          </a:prstGeom>
          <a:noFill/>
        </p:spPr>
        <p:txBody>
          <a:bodyPr wrap="square" lIns="0" tIns="0" rIns="0" bIns="0" rtlCol="0">
            <a:spAutoFit/>
          </a:bodyPr>
          <a:lstStyle/>
          <a:p>
            <a:pPr marL="7143" defTabSz="514244">
              <a:tabLst>
                <a:tab pos="1049201" algn="l"/>
              </a:tabLst>
              <a:defRPr/>
            </a:pPr>
            <a:r>
              <a:rPr lang="en-US" sz="1200">
                <a:solidFill>
                  <a:srgbClr val="000000"/>
                </a:solidFill>
                <a:latin typeface="Segoe UI" panose="020B0502040204020203" pitchFamily="34" charset="0"/>
                <a:cs typeface="Segoe UI" panose="020B0502040204020203" pitchFamily="34" charset="0"/>
              </a:rPr>
              <a:t>When there is no content or people on screen, attendees will see a simple welcome message.</a:t>
            </a:r>
          </a:p>
        </p:txBody>
      </p:sp>
      <p:sp>
        <p:nvSpPr>
          <p:cNvPr id="10" name="Rectangle 9">
            <a:extLst>
              <a:ext uri="{FF2B5EF4-FFF2-40B4-BE49-F238E27FC236}">
                <a16:creationId xmlns:a16="http://schemas.microsoft.com/office/drawing/2014/main" id="{D78D8311-71BE-DC18-C5D9-3373016FE845}"/>
              </a:ext>
              <a:ext uri="{C183D7F6-B498-43B3-948B-1728B52AA6E4}">
                <adec:decorative xmlns:adec="http://schemas.microsoft.com/office/drawing/2017/decorative" val="1"/>
              </a:ext>
            </a:extLst>
          </p:cNvPr>
          <p:cNvSpPr/>
          <p:nvPr/>
        </p:nvSpPr>
        <p:spPr bwMode="auto">
          <a:xfrm>
            <a:off x="4980823" y="3007220"/>
            <a:ext cx="1138020" cy="456785"/>
          </a:xfrm>
          <a:prstGeom prst="rect">
            <a:avLst/>
          </a:prstGeom>
          <a:solidFill>
            <a:srgbClr val="1C1C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ctr" anchorCtr="0" forceAA="0" compatLnSpc="1">
            <a:prstTxWarp prst="textNoShape">
              <a:avLst/>
            </a:prstTxWarp>
            <a:noAutofit/>
          </a:bodyPr>
          <a:lstStyle/>
          <a:p>
            <a:pPr algn="ctr" defTabSz="594451" fontAlgn="base">
              <a:spcBef>
                <a:spcPct val="0"/>
              </a:spcBef>
              <a:spcAft>
                <a:spcPct val="0"/>
              </a:spcAft>
            </a:pPr>
            <a:endParaRPr lang="en-US" sz="510">
              <a:solidFill>
                <a:schemeClr val="tx1"/>
              </a:solidFill>
              <a:ea typeface="Segoe UI" pitchFamily="34" charset="0"/>
              <a:cs typeface="Segoe UI" pitchFamily="34" charset="0"/>
            </a:endParaRPr>
          </a:p>
        </p:txBody>
      </p:sp>
      <p:pic>
        <p:nvPicPr>
          <p:cNvPr id="4" name="Picture 3" descr="A screenshot of the Teams client showing the attendee's view in a meeting that is using the Manage what attendees see feature.">
            <a:extLst>
              <a:ext uri="{FF2B5EF4-FFF2-40B4-BE49-F238E27FC236}">
                <a16:creationId xmlns:a16="http://schemas.microsoft.com/office/drawing/2014/main" id="{71F7DAED-4E45-60DA-036F-CFF2EF31B3DD}"/>
              </a:ext>
            </a:extLst>
          </p:cNvPr>
          <p:cNvPicPr>
            <a:picLocks noChangeAspect="1"/>
          </p:cNvPicPr>
          <p:nvPr/>
        </p:nvPicPr>
        <p:blipFill>
          <a:blip r:embed="rId4"/>
          <a:stretch>
            <a:fillRect/>
          </a:stretch>
        </p:blipFill>
        <p:spPr>
          <a:xfrm>
            <a:off x="4943108" y="3976692"/>
            <a:ext cx="2453666" cy="1551433"/>
          </a:xfrm>
          <a:prstGeom prst="rect">
            <a:avLst/>
          </a:prstGeom>
          <a:effectLst>
            <a:outerShdw blurRad="127000" sx="102000" sy="102000" algn="ctr" rotWithShape="0">
              <a:prstClr val="black">
                <a:alpha val="25000"/>
              </a:prstClr>
            </a:outerShdw>
          </a:effectLst>
        </p:spPr>
      </p:pic>
      <p:sp>
        <p:nvSpPr>
          <p:cNvPr id="5" name="Title 1">
            <a:extLst>
              <a:ext uri="{FF2B5EF4-FFF2-40B4-BE49-F238E27FC236}">
                <a16:creationId xmlns:a16="http://schemas.microsoft.com/office/drawing/2014/main" id="{01336AF9-5576-334B-13EE-E3D8B1DE75E9}"/>
              </a:ext>
            </a:extLst>
          </p:cNvPr>
          <p:cNvSpPr txBox="1">
            <a:spLocks/>
          </p:cNvSpPr>
          <p:nvPr/>
        </p:nvSpPr>
        <p:spPr>
          <a:xfrm>
            <a:off x="368216" y="32957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      </a:t>
            </a:r>
          </a:p>
        </p:txBody>
      </p:sp>
      <p:sp>
        <p:nvSpPr>
          <p:cNvPr id="13" name="TextBox 12">
            <a:extLst>
              <a:ext uri="{FF2B5EF4-FFF2-40B4-BE49-F238E27FC236}">
                <a16:creationId xmlns:a16="http://schemas.microsoft.com/office/drawing/2014/main" id="{E30CF7D7-C099-4A62-EAD5-87E2EB549A42}"/>
              </a:ext>
            </a:extLst>
          </p:cNvPr>
          <p:cNvSpPr txBox="1"/>
          <p:nvPr/>
        </p:nvSpPr>
        <p:spPr>
          <a:xfrm>
            <a:off x="368216" y="703916"/>
            <a:ext cx="3886200" cy="307520"/>
          </a:xfrm>
          <a:prstGeom prst="rect">
            <a:avLst/>
          </a:prstGeom>
          <a:noFill/>
        </p:spPr>
        <p:txBody>
          <a:bodyPr wrap="square">
            <a:spAutoFit/>
          </a:bodyPr>
          <a:lstStyle/>
          <a:p>
            <a:pPr marR="0" lvl="0" algn="l">
              <a:lnSpc>
                <a:spcPct val="108000"/>
              </a:lnSpc>
              <a:spcBef>
                <a:spcPts val="0"/>
              </a:spcBef>
              <a:spcAft>
                <a:spcPts val="600"/>
              </a:spcAft>
            </a:pPr>
            <a:r>
              <a:rPr lang="en-US" sz="1400" b="0" i="0">
                <a:effectLst/>
                <a:latin typeface="Segoe UI Semibold" panose="020B0702040204020203" pitchFamily="34" charset="0"/>
                <a:cs typeface="Segoe UI Semibold" panose="020B0702040204020203" pitchFamily="34" charset="0"/>
              </a:rPr>
              <a:t>Manage what attendees see</a:t>
            </a:r>
            <a:endParaRPr lang="en-US" sz="1400">
              <a:solidFill>
                <a:srgbClr val="5A5FC7"/>
              </a:solidFill>
              <a:latin typeface="Segoe UI Semibold" panose="020B0702040204020203" pitchFamily="34" charset="0"/>
              <a:cs typeface="Segoe UI Semibold" panose="020B0702040204020203" pitchFamily="34" charset="0"/>
            </a:endParaRPr>
          </a:p>
        </p:txBody>
      </p:sp>
      <p:sp>
        <p:nvSpPr>
          <p:cNvPr id="15" name="Title 1">
            <a:extLst>
              <a:ext uri="{FF2B5EF4-FFF2-40B4-BE49-F238E27FC236}">
                <a16:creationId xmlns:a16="http://schemas.microsoft.com/office/drawing/2014/main" id="{274DED82-EFF8-B62A-B87C-A10A2EBEC2AC}"/>
              </a:ext>
            </a:extLst>
          </p:cNvPr>
          <p:cNvSpPr txBox="1">
            <a:spLocks/>
          </p:cNvSpPr>
          <p:nvPr/>
        </p:nvSpPr>
        <p:spPr>
          <a:xfrm>
            <a:off x="462394" y="5638394"/>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How to bring presenter on screen</a:t>
            </a:r>
          </a:p>
        </p:txBody>
      </p:sp>
      <p:sp>
        <p:nvSpPr>
          <p:cNvPr id="16" name="TextBox 15">
            <a:extLst>
              <a:ext uri="{FF2B5EF4-FFF2-40B4-BE49-F238E27FC236}">
                <a16:creationId xmlns:a16="http://schemas.microsoft.com/office/drawing/2014/main" id="{E9D60553-FBD1-1D2E-B3E4-31C092AE78F1}"/>
              </a:ext>
            </a:extLst>
          </p:cNvPr>
          <p:cNvSpPr txBox="1"/>
          <p:nvPr/>
        </p:nvSpPr>
        <p:spPr>
          <a:xfrm>
            <a:off x="394141" y="5952020"/>
            <a:ext cx="2559616" cy="3652282"/>
          </a:xfrm>
          <a:prstGeom prst="rect">
            <a:avLst/>
          </a:prstGeom>
          <a:noFill/>
        </p:spPr>
        <p:txBody>
          <a:bodyPr wrap="square" lIns="0" tIns="0" rIns="0" bIns="0">
            <a:spAutoFit/>
          </a:bodyPr>
          <a:lstStyle/>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The “Off Screen” area is where the organizers/presenters will appear.</a:t>
            </a:r>
          </a:p>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If organizer/presenter cameras are on, attendees will see video; if they are off, users will see an avatar and initials.</a:t>
            </a:r>
          </a:p>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Anything inside the </a:t>
            </a:r>
            <a:r>
              <a:rPr lang="en-US" sz="1200">
                <a:solidFill>
                  <a:srgbClr val="FF0000"/>
                </a:solidFill>
                <a:latin typeface="+mj-lt"/>
                <a:cs typeface="Segoe UI" panose="020B0502040204020203" pitchFamily="34" charset="0"/>
              </a:rPr>
              <a:t>red border </a:t>
            </a:r>
            <a:r>
              <a:rPr lang="en-US" sz="1200">
                <a:solidFill>
                  <a:srgbClr val="000000"/>
                </a:solidFill>
                <a:latin typeface="Segoe UI" panose="020B0502040204020203" pitchFamily="34" charset="0"/>
                <a:cs typeface="Segoe UI" panose="020B0502040204020203" pitchFamily="34" charset="0"/>
              </a:rPr>
              <a:t>will be visible to attendees.</a:t>
            </a:r>
          </a:p>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The first person to join will not see any people or content (since neither are shared by default).</a:t>
            </a:r>
          </a:p>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Audio is always heard, regardless if the presenter is on screen or not.</a:t>
            </a:r>
          </a:p>
          <a:p>
            <a:pPr marL="145733"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Right click a person from in the ‘Off Screen’ area and select </a:t>
            </a:r>
            <a:r>
              <a:rPr lang="en-US" sz="1200" b="1">
                <a:solidFill>
                  <a:srgbClr val="000000"/>
                </a:solidFill>
                <a:latin typeface="Segoe UI" panose="020B0502040204020203" pitchFamily="34" charset="0"/>
                <a:cs typeface="Segoe UI" panose="020B0502040204020203" pitchFamily="34" charset="0"/>
              </a:rPr>
              <a:t>Bring on screen</a:t>
            </a:r>
            <a:r>
              <a:rPr lang="en-US" sz="1200">
                <a:solidFill>
                  <a:srgbClr val="000000"/>
                </a:solidFill>
                <a:latin typeface="Segoe UI" panose="020B0502040204020203" pitchFamily="34" charset="0"/>
                <a:cs typeface="Segoe UI" panose="020B0502040204020203" pitchFamily="34" charset="0"/>
              </a:rPr>
              <a:t> (to make them visible to attendees).</a:t>
            </a:r>
          </a:p>
        </p:txBody>
      </p:sp>
      <p:pic>
        <p:nvPicPr>
          <p:cNvPr id="17" name="Picture 16" descr="Screenshot showing the presenter's view of the &quot;Manage what attendees see experience&quot;. Callouts show how to bring a person on screen.">
            <a:extLst>
              <a:ext uri="{FF2B5EF4-FFF2-40B4-BE49-F238E27FC236}">
                <a16:creationId xmlns:a16="http://schemas.microsoft.com/office/drawing/2014/main" id="{357F08D8-CB26-8C84-FF2E-3C94A65BF201}"/>
              </a:ext>
            </a:extLst>
          </p:cNvPr>
          <p:cNvPicPr>
            <a:picLocks noChangeAspect="1"/>
          </p:cNvPicPr>
          <p:nvPr/>
        </p:nvPicPr>
        <p:blipFill>
          <a:blip r:embed="rId5"/>
          <a:stretch>
            <a:fillRect/>
          </a:stretch>
        </p:blipFill>
        <p:spPr>
          <a:xfrm>
            <a:off x="3206117" y="6002905"/>
            <a:ext cx="4284834" cy="2534921"/>
          </a:xfrm>
          <a:prstGeom prst="rect">
            <a:avLst/>
          </a:prstGeom>
          <a:effectLst>
            <a:outerShdw blurRad="127000" sx="102000" sy="102000" algn="ctr" rotWithShape="0">
              <a:prstClr val="black">
                <a:alpha val="25000"/>
              </a:prstClr>
            </a:outerShdw>
          </a:effectLst>
        </p:spPr>
      </p:pic>
      <p:sp>
        <p:nvSpPr>
          <p:cNvPr id="18" name="TextBox 17">
            <a:extLst>
              <a:ext uri="{FF2B5EF4-FFF2-40B4-BE49-F238E27FC236}">
                <a16:creationId xmlns:a16="http://schemas.microsoft.com/office/drawing/2014/main" id="{0429AEF9-02ED-013D-34DB-59457D8DA559}"/>
              </a:ext>
            </a:extLst>
          </p:cNvPr>
          <p:cNvSpPr txBox="1"/>
          <p:nvPr/>
        </p:nvSpPr>
        <p:spPr>
          <a:xfrm>
            <a:off x="3578067" y="9183502"/>
            <a:ext cx="4435534" cy="184666"/>
          </a:xfrm>
          <a:prstGeom prst="rect">
            <a:avLst/>
          </a:prstGeom>
          <a:noFill/>
        </p:spPr>
        <p:txBody>
          <a:bodyPr wrap="square" lIns="0" tIns="0" rIns="0" bIns="0" rtlCol="0">
            <a:spAutoFit/>
          </a:bodyPr>
          <a:lstStyle/>
          <a:p>
            <a:pPr algn="l"/>
            <a:r>
              <a:rPr lang="en-US" sz="1200"/>
              <a:t>This screenshot shows when person is brought on screen</a:t>
            </a:r>
          </a:p>
        </p:txBody>
      </p:sp>
      <p:pic>
        <p:nvPicPr>
          <p:cNvPr id="19" name="Picture 18" descr="Screenshot showing the presenter's view of the &quot;Manage what attendees see experience&quot;.  There are two videos on the screen. There is a callout showing the notification to the presenter that &quot;You're on screen. Attendees can see you now.&quot;">
            <a:extLst>
              <a:ext uri="{FF2B5EF4-FFF2-40B4-BE49-F238E27FC236}">
                <a16:creationId xmlns:a16="http://schemas.microsoft.com/office/drawing/2014/main" id="{0F38B53A-F334-4C1E-0B0B-768CAC92EB60}"/>
              </a:ext>
            </a:extLst>
          </p:cNvPr>
          <p:cNvPicPr>
            <a:picLocks noChangeAspect="1"/>
          </p:cNvPicPr>
          <p:nvPr/>
        </p:nvPicPr>
        <p:blipFill>
          <a:blip r:embed="rId6"/>
          <a:stretch>
            <a:fillRect/>
          </a:stretch>
        </p:blipFill>
        <p:spPr>
          <a:xfrm>
            <a:off x="4898814" y="7600241"/>
            <a:ext cx="2676221" cy="1583261"/>
          </a:xfrm>
          <a:prstGeom prst="rect">
            <a:avLst/>
          </a:prstGeom>
          <a:effectLst>
            <a:outerShdw blurRad="127000" sx="102000" sy="102000" algn="ctr" rotWithShape="0">
              <a:prstClr val="black">
                <a:alpha val="25000"/>
              </a:prstClr>
            </a:outerShdw>
          </a:effectLst>
        </p:spPr>
      </p:pic>
      <p:sp>
        <p:nvSpPr>
          <p:cNvPr id="20" name="Action Button: Go Home 19">
            <a:hlinkClick r:id="rId7" action="ppaction://hlinksldjump" highlightClick="1"/>
            <a:extLst>
              <a:ext uri="{FF2B5EF4-FFF2-40B4-BE49-F238E27FC236}">
                <a16:creationId xmlns:a16="http://schemas.microsoft.com/office/drawing/2014/main" id="{1326EBAE-05BA-9A7E-9144-F6F249577CC0}"/>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04095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0597A3-F9C8-32A9-9A6A-16299C9D797B}"/>
              </a:ext>
            </a:extLst>
          </p:cNvPr>
          <p:cNvSpPr txBox="1">
            <a:spLocks noGrp="1"/>
          </p:cNvSpPr>
          <p:nvPr>
            <p:ph type="title" idx="4294967295"/>
          </p:nvPr>
        </p:nvSpPr>
        <p:spPr>
          <a:xfrm>
            <a:off x="372428" y="1209285"/>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How to take presenter off screen</a:t>
            </a:r>
          </a:p>
        </p:txBody>
      </p:sp>
      <p:sp>
        <p:nvSpPr>
          <p:cNvPr id="2" name="TextBox 1">
            <a:extLst>
              <a:ext uri="{FF2B5EF4-FFF2-40B4-BE49-F238E27FC236}">
                <a16:creationId xmlns:a16="http://schemas.microsoft.com/office/drawing/2014/main" id="{6D1B30FA-AA0F-BA31-F366-6868A5E49570}"/>
              </a:ext>
            </a:extLst>
          </p:cNvPr>
          <p:cNvSpPr txBox="1"/>
          <p:nvPr/>
        </p:nvSpPr>
        <p:spPr>
          <a:xfrm>
            <a:off x="372428" y="2152036"/>
            <a:ext cx="2300009" cy="1395254"/>
          </a:xfrm>
          <a:prstGeom prst="rect">
            <a:avLst/>
          </a:prstGeom>
          <a:noFill/>
        </p:spPr>
        <p:txBody>
          <a:bodyPr wrap="square" lIns="0" tIns="0" rIns="0" bIns="0">
            <a:spAutoFit/>
          </a:bodyPr>
          <a:lstStyle/>
          <a:p>
            <a:pPr defTabSz="514244">
              <a:spcAft>
                <a:spcPts val="765"/>
              </a:spcAft>
              <a:tabLst>
                <a:tab pos="1049201" algn="l"/>
              </a:tabLst>
              <a:defRPr/>
            </a:pPr>
            <a:r>
              <a:rPr lang="en-US" sz="1200">
                <a:latin typeface="Segoe UI" panose="020B0502040204020203" pitchFamily="34" charset="0"/>
                <a:cs typeface="Segoe UI" panose="020B0502040204020203" pitchFamily="34" charset="0"/>
              </a:rPr>
              <a:t>Right click a person in the stage area (inside the red border) and select </a:t>
            </a:r>
            <a:r>
              <a:rPr lang="en-US" sz="1200" b="1">
                <a:latin typeface="Segoe UI" panose="020B0502040204020203" pitchFamily="34" charset="0"/>
                <a:cs typeface="Segoe UI" panose="020B0502040204020203" pitchFamily="34" charset="0"/>
              </a:rPr>
              <a:t>Take off screen</a:t>
            </a:r>
            <a:r>
              <a:rPr lang="en-US" sz="1200">
                <a:latin typeface="Segoe UI" panose="020B0502040204020203" pitchFamily="34" charset="0"/>
                <a:cs typeface="Segoe UI" panose="020B0502040204020203" pitchFamily="34" charset="0"/>
              </a:rPr>
              <a:t>.</a:t>
            </a:r>
          </a:p>
          <a:p>
            <a:pPr marL="7143" defTabSz="514244">
              <a:spcAft>
                <a:spcPts val="765"/>
              </a:spcAft>
              <a:tabLst>
                <a:tab pos="1049201" algn="l"/>
              </a:tabLst>
              <a:defRPr/>
            </a:pPr>
            <a:r>
              <a:rPr lang="en-US" sz="1200">
                <a:latin typeface="Segoe UI" panose="020B0502040204020203" pitchFamily="34" charset="0"/>
                <a:cs typeface="Segoe UI" panose="020B0502040204020203" pitchFamily="34" charset="0"/>
              </a:rPr>
              <a:t>The person will no longer be visible to the attendees and will return to the ‘Off Screen’ area on the left.</a:t>
            </a:r>
          </a:p>
        </p:txBody>
      </p:sp>
      <p:pic>
        <p:nvPicPr>
          <p:cNvPr id="3" name="Picture 2" descr="Screenshot showing the presenter's view of the &quot;Manage what attendees see experience&quot;.  There are two videos on screen. There is a callout showing how to remove a video from the screen by selecting &quot;Take off screen&quot;.">
            <a:extLst>
              <a:ext uri="{FF2B5EF4-FFF2-40B4-BE49-F238E27FC236}">
                <a16:creationId xmlns:a16="http://schemas.microsoft.com/office/drawing/2014/main" id="{00846AD7-6FAB-20BE-52B1-9A7ABE02E280}"/>
              </a:ext>
            </a:extLst>
          </p:cNvPr>
          <p:cNvPicPr>
            <a:picLocks noChangeAspect="1"/>
          </p:cNvPicPr>
          <p:nvPr/>
        </p:nvPicPr>
        <p:blipFill>
          <a:blip r:embed="rId3"/>
          <a:stretch>
            <a:fillRect/>
          </a:stretch>
        </p:blipFill>
        <p:spPr>
          <a:xfrm>
            <a:off x="2966956" y="1714135"/>
            <a:ext cx="4434029" cy="2623185"/>
          </a:xfrm>
          <a:prstGeom prst="rect">
            <a:avLst/>
          </a:prstGeom>
          <a:effectLst>
            <a:outerShdw blurRad="127000" sx="102000" sy="102000" algn="ctr" rotWithShape="0">
              <a:prstClr val="black">
                <a:alpha val="25000"/>
              </a:prstClr>
            </a:outerShdw>
          </a:effectLst>
        </p:spPr>
      </p:pic>
      <p:pic>
        <p:nvPicPr>
          <p:cNvPr id="8" name="Picture 7" descr="Screenshot showing the presenter's view of the &quot;Manage what attendees see experience&quot;. There is one video on the screen, and one video in the Off Screen area on the left.">
            <a:extLst>
              <a:ext uri="{FF2B5EF4-FFF2-40B4-BE49-F238E27FC236}">
                <a16:creationId xmlns:a16="http://schemas.microsoft.com/office/drawing/2014/main" id="{F69B3997-44F2-AE0A-3EAF-61C0ED0C1D37}"/>
              </a:ext>
            </a:extLst>
          </p:cNvPr>
          <p:cNvPicPr>
            <a:picLocks noChangeAspect="1"/>
          </p:cNvPicPr>
          <p:nvPr/>
        </p:nvPicPr>
        <p:blipFill>
          <a:blip r:embed="rId4"/>
          <a:stretch>
            <a:fillRect/>
          </a:stretch>
        </p:blipFill>
        <p:spPr>
          <a:xfrm>
            <a:off x="3128233" y="3587523"/>
            <a:ext cx="2373961" cy="1395473"/>
          </a:xfrm>
          <a:prstGeom prst="rect">
            <a:avLst/>
          </a:prstGeom>
          <a:effectLst>
            <a:outerShdw blurRad="127000" sx="102000" sy="102000" algn="ctr" rotWithShape="0">
              <a:prstClr val="black">
                <a:alpha val="25000"/>
              </a:prstClr>
            </a:outerShdw>
          </a:effectLst>
        </p:spPr>
      </p:pic>
      <p:sp>
        <p:nvSpPr>
          <p:cNvPr id="6" name="TextBox 5">
            <a:extLst>
              <a:ext uri="{FF2B5EF4-FFF2-40B4-BE49-F238E27FC236}">
                <a16:creationId xmlns:a16="http://schemas.microsoft.com/office/drawing/2014/main" id="{CD45AA08-98C3-7100-4AE0-957FE7CAF957}"/>
              </a:ext>
            </a:extLst>
          </p:cNvPr>
          <p:cNvSpPr txBox="1"/>
          <p:nvPr/>
        </p:nvSpPr>
        <p:spPr>
          <a:xfrm>
            <a:off x="5758898" y="4479949"/>
            <a:ext cx="1623586" cy="553998"/>
          </a:xfrm>
          <a:prstGeom prst="rect">
            <a:avLst/>
          </a:prstGeom>
          <a:noFill/>
        </p:spPr>
        <p:txBody>
          <a:bodyPr wrap="square" lIns="0" tIns="0" rIns="0" bIns="0" rtlCol="0">
            <a:spAutoFit/>
          </a:bodyPr>
          <a:lstStyle/>
          <a:p>
            <a:pPr algn="l"/>
            <a:r>
              <a:rPr lang="en-US" sz="1200"/>
              <a:t>Screenshot to left shows when person is removed from screen</a:t>
            </a:r>
          </a:p>
        </p:txBody>
      </p:sp>
      <p:sp>
        <p:nvSpPr>
          <p:cNvPr id="7" name="Title 1">
            <a:extLst>
              <a:ext uri="{FF2B5EF4-FFF2-40B4-BE49-F238E27FC236}">
                <a16:creationId xmlns:a16="http://schemas.microsoft.com/office/drawing/2014/main" id="{53E403DD-FA20-018F-F1BB-195985714D8E}"/>
              </a:ext>
            </a:extLst>
          </p:cNvPr>
          <p:cNvSpPr txBox="1">
            <a:spLocks/>
          </p:cNvSpPr>
          <p:nvPr/>
        </p:nvSpPr>
        <p:spPr>
          <a:xfrm>
            <a:off x="368216" y="32957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      </a:t>
            </a:r>
          </a:p>
        </p:txBody>
      </p:sp>
      <p:sp>
        <p:nvSpPr>
          <p:cNvPr id="9" name="TextBox 8">
            <a:extLst>
              <a:ext uri="{FF2B5EF4-FFF2-40B4-BE49-F238E27FC236}">
                <a16:creationId xmlns:a16="http://schemas.microsoft.com/office/drawing/2014/main" id="{AE9826A4-FCE0-AC8B-8EE3-1A7D90B1E4DA}"/>
              </a:ext>
            </a:extLst>
          </p:cNvPr>
          <p:cNvSpPr txBox="1"/>
          <p:nvPr/>
        </p:nvSpPr>
        <p:spPr>
          <a:xfrm>
            <a:off x="368216" y="703916"/>
            <a:ext cx="3886200" cy="307520"/>
          </a:xfrm>
          <a:prstGeom prst="rect">
            <a:avLst/>
          </a:prstGeom>
          <a:noFill/>
        </p:spPr>
        <p:txBody>
          <a:bodyPr wrap="square">
            <a:spAutoFit/>
          </a:bodyPr>
          <a:lstStyle/>
          <a:p>
            <a:pPr marR="0" lvl="0" algn="l">
              <a:lnSpc>
                <a:spcPct val="108000"/>
              </a:lnSpc>
              <a:spcBef>
                <a:spcPts val="0"/>
              </a:spcBef>
              <a:spcAft>
                <a:spcPts val="600"/>
              </a:spcAft>
            </a:pPr>
            <a:r>
              <a:rPr lang="en-US" sz="1400" b="0" i="0">
                <a:effectLst/>
                <a:latin typeface="Segoe UI Semibold" panose="020B0702040204020203" pitchFamily="34" charset="0"/>
                <a:cs typeface="Segoe UI Semibold" panose="020B0702040204020203" pitchFamily="34" charset="0"/>
              </a:rPr>
              <a:t>Manage what attendees see</a:t>
            </a:r>
            <a:endParaRPr lang="en-US" sz="1400">
              <a:solidFill>
                <a:srgbClr val="5A5FC7"/>
              </a:solidFill>
              <a:latin typeface="Segoe UI Semibold" panose="020B0702040204020203" pitchFamily="34" charset="0"/>
              <a:cs typeface="Segoe UI Semibold" panose="020B0702040204020203" pitchFamily="34" charset="0"/>
            </a:endParaRPr>
          </a:p>
        </p:txBody>
      </p:sp>
      <p:sp>
        <p:nvSpPr>
          <p:cNvPr id="11" name="Title 1">
            <a:extLst>
              <a:ext uri="{FF2B5EF4-FFF2-40B4-BE49-F238E27FC236}">
                <a16:creationId xmlns:a16="http://schemas.microsoft.com/office/drawing/2014/main" id="{8B06021B-4705-E93D-5DBF-B3F98FD58E68}"/>
              </a:ext>
            </a:extLst>
          </p:cNvPr>
          <p:cNvSpPr txBox="1">
            <a:spLocks/>
          </p:cNvSpPr>
          <p:nvPr/>
        </p:nvSpPr>
        <p:spPr>
          <a:xfrm>
            <a:off x="389916" y="5266780"/>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How presenters can share content</a:t>
            </a:r>
          </a:p>
        </p:txBody>
      </p:sp>
      <p:sp>
        <p:nvSpPr>
          <p:cNvPr id="12" name="TextBox 11">
            <a:extLst>
              <a:ext uri="{FF2B5EF4-FFF2-40B4-BE49-F238E27FC236}">
                <a16:creationId xmlns:a16="http://schemas.microsoft.com/office/drawing/2014/main" id="{BFABE055-0247-7F49-1A2D-27AE03D95F73}"/>
              </a:ext>
            </a:extLst>
          </p:cNvPr>
          <p:cNvSpPr txBox="1"/>
          <p:nvPr/>
        </p:nvSpPr>
        <p:spPr>
          <a:xfrm>
            <a:off x="375971" y="5625139"/>
            <a:ext cx="2577040" cy="4103688"/>
          </a:xfrm>
          <a:prstGeom prst="rect">
            <a:avLst/>
          </a:prstGeom>
          <a:noFill/>
        </p:spPr>
        <p:txBody>
          <a:bodyPr wrap="square" lIns="0" tIns="0" rIns="0" bIns="0">
            <a:spAutoFit/>
          </a:bodyPr>
          <a:lstStyle/>
          <a:p>
            <a:pPr marL="7143" defTabSz="514244">
              <a:spcAft>
                <a:spcPts val="765"/>
              </a:spcAft>
              <a:tabLst>
                <a:tab pos="1049201" algn="l"/>
              </a:tabLst>
              <a:defRPr/>
            </a:pPr>
            <a:r>
              <a:rPr lang="en-US" sz="1200">
                <a:solidFill>
                  <a:srgbClr val="5A5FC7"/>
                </a:solidFill>
                <a:latin typeface="+mj-lt"/>
                <a:cs typeface="Segoe UI" panose="020B0502040204020203" pitchFamily="34" charset="0"/>
              </a:rPr>
              <a:t>Step 1</a:t>
            </a:r>
            <a:r>
              <a:rPr lang="en-US" sz="1200">
                <a:solidFill>
                  <a:srgbClr val="000000"/>
                </a:solidFill>
                <a:latin typeface="Segoe UI" panose="020B0502040204020203" pitchFamily="34" charset="0"/>
                <a:cs typeface="Segoe UI" panose="020B0502040204020203" pitchFamily="34" charset="0"/>
              </a:rPr>
              <a:t>: Click on the </a:t>
            </a:r>
            <a:r>
              <a:rPr lang="en-US" sz="1200" b="1">
                <a:solidFill>
                  <a:srgbClr val="000000"/>
                </a:solidFill>
                <a:latin typeface="Segoe UI" panose="020B0502040204020203" pitchFamily="34" charset="0"/>
                <a:cs typeface="Segoe UI" panose="020B0502040204020203" pitchFamily="34" charset="0"/>
              </a:rPr>
              <a:t>Share</a:t>
            </a:r>
            <a:r>
              <a:rPr lang="en-US" sz="1200">
                <a:solidFill>
                  <a:srgbClr val="000000"/>
                </a:solidFill>
                <a:latin typeface="Segoe UI" panose="020B0502040204020203" pitchFamily="34" charset="0"/>
                <a:cs typeface="Segoe UI" panose="020B0502040204020203" pitchFamily="34" charset="0"/>
              </a:rPr>
              <a:t> button.</a:t>
            </a:r>
          </a:p>
          <a:p>
            <a:pPr marL="7143" defTabSz="514244">
              <a:spcAft>
                <a:spcPts val="765"/>
              </a:spcAft>
              <a:tabLst>
                <a:tab pos="1049201" algn="l"/>
              </a:tabLst>
              <a:defRPr/>
            </a:pPr>
            <a:r>
              <a:rPr lang="en-US" sz="1200">
                <a:solidFill>
                  <a:srgbClr val="5A5FC7"/>
                </a:solidFill>
                <a:latin typeface="+mj-lt"/>
                <a:cs typeface="Segoe UI" panose="020B0502040204020203" pitchFamily="34" charset="0"/>
              </a:rPr>
              <a:t>Step 2</a:t>
            </a:r>
            <a:r>
              <a:rPr lang="en-US" sz="1200">
                <a:solidFill>
                  <a:srgbClr val="000000"/>
                </a:solidFill>
                <a:latin typeface="Segoe UI" panose="020B0502040204020203" pitchFamily="34" charset="0"/>
                <a:cs typeface="Segoe UI" panose="020B0502040204020203" pitchFamily="34" charset="0"/>
              </a:rPr>
              <a:t>: I</a:t>
            </a:r>
            <a:r>
              <a:rPr lang="en-US" sz="1200">
                <a:cs typeface="Segoe UI" panose="020B0502040204020203" pitchFamily="34" charset="0"/>
              </a:rPr>
              <a:t>n the </a:t>
            </a:r>
            <a:r>
              <a:rPr lang="en-US" sz="1200" b="1">
                <a:cs typeface="Segoe UI" panose="020B0502040204020203" pitchFamily="34" charset="0"/>
              </a:rPr>
              <a:t>Share content </a:t>
            </a:r>
            <a:r>
              <a:rPr lang="en-US" sz="1200">
                <a:cs typeface="Segoe UI" panose="020B0502040204020203" pitchFamily="34" charset="0"/>
              </a:rPr>
              <a:t>tray, i</a:t>
            </a:r>
            <a:r>
              <a:rPr lang="en-US" sz="1200">
                <a:solidFill>
                  <a:srgbClr val="000000"/>
                </a:solidFill>
                <a:latin typeface="Segoe UI" panose="020B0502040204020203" pitchFamily="34" charset="0"/>
                <a:cs typeface="Segoe UI" panose="020B0502040204020203" pitchFamily="34" charset="0"/>
              </a:rPr>
              <a:t>f you need to include audio with your sharing, toggle the </a:t>
            </a:r>
            <a:r>
              <a:rPr lang="en-US" sz="1200" b="1">
                <a:solidFill>
                  <a:srgbClr val="000000"/>
                </a:solidFill>
                <a:latin typeface="Segoe UI" panose="020B0502040204020203" pitchFamily="34" charset="0"/>
                <a:cs typeface="Segoe UI" panose="020B0502040204020203" pitchFamily="34" charset="0"/>
              </a:rPr>
              <a:t>Include computer sound</a:t>
            </a:r>
            <a:r>
              <a:rPr lang="en-US" sz="1200">
                <a:solidFill>
                  <a:srgbClr val="000000"/>
                </a:solidFill>
                <a:latin typeface="Segoe UI" panose="020B0502040204020203" pitchFamily="34" charset="0"/>
                <a:cs typeface="Segoe UI" panose="020B0502040204020203" pitchFamily="34" charset="0"/>
              </a:rPr>
              <a:t> option.</a:t>
            </a:r>
            <a:endParaRPr lang="en-US" sz="1200" b="1">
              <a:solidFill>
                <a:srgbClr val="000000"/>
              </a:solidFill>
              <a:highlight>
                <a:srgbClr val="FFFF00"/>
              </a:highlight>
              <a:latin typeface="Segoe UI" panose="020B0502040204020203" pitchFamily="34" charset="0"/>
              <a:cs typeface="Segoe UI" panose="020B0502040204020203" pitchFamily="34" charset="0"/>
            </a:endParaRPr>
          </a:p>
          <a:p>
            <a:pPr marL="7143" defTabSz="514244">
              <a:spcAft>
                <a:spcPts val="383"/>
              </a:spcAft>
              <a:tabLst>
                <a:tab pos="1049201" algn="l"/>
              </a:tabLst>
              <a:defRPr/>
            </a:pPr>
            <a:r>
              <a:rPr lang="en-US" sz="1200">
                <a:solidFill>
                  <a:srgbClr val="5A5FC7"/>
                </a:solidFill>
                <a:latin typeface="+mj-lt"/>
                <a:cs typeface="Segoe UI" panose="020B0502040204020203" pitchFamily="34" charset="0"/>
              </a:rPr>
              <a:t>Step 3</a:t>
            </a:r>
            <a:r>
              <a:rPr lang="en-US" sz="1200">
                <a:solidFill>
                  <a:srgbClr val="000000"/>
                </a:solidFill>
                <a:latin typeface="Segoe UI" panose="020B0502040204020203" pitchFamily="34" charset="0"/>
                <a:cs typeface="Segoe UI" panose="020B0502040204020203" pitchFamily="34" charset="0"/>
              </a:rPr>
              <a:t>: I</a:t>
            </a:r>
            <a:r>
              <a:rPr lang="en-US" sz="1200">
                <a:cs typeface="Segoe UI" panose="020B0502040204020203" pitchFamily="34" charset="0"/>
              </a:rPr>
              <a:t>n the </a:t>
            </a:r>
            <a:r>
              <a:rPr lang="en-US" sz="1200" b="1">
                <a:cs typeface="Segoe UI" panose="020B0502040204020203" pitchFamily="34" charset="0"/>
              </a:rPr>
              <a:t>Share content </a:t>
            </a:r>
            <a:r>
              <a:rPr lang="en-US" sz="1200">
                <a:cs typeface="Segoe UI" panose="020B0502040204020203" pitchFamily="34" charset="0"/>
              </a:rPr>
              <a:t>tray, </a:t>
            </a:r>
            <a:r>
              <a:rPr lang="en-US" sz="1200">
                <a:solidFill>
                  <a:srgbClr val="000000"/>
                </a:solidFill>
                <a:latin typeface="Segoe UI" panose="020B0502040204020203" pitchFamily="34" charset="0"/>
                <a:cs typeface="Segoe UI" panose="020B0502040204020203" pitchFamily="34" charset="0"/>
              </a:rPr>
              <a:t>select </a:t>
            </a:r>
            <a:r>
              <a:rPr lang="en-US" sz="1200" b="1">
                <a:solidFill>
                  <a:srgbClr val="000000"/>
                </a:solidFill>
                <a:latin typeface="Segoe UI" panose="020B0502040204020203" pitchFamily="34" charset="0"/>
                <a:cs typeface="Segoe UI" panose="020B0502040204020203" pitchFamily="34" charset="0"/>
              </a:rPr>
              <a:t>screen, window, PowerPoint Live</a:t>
            </a:r>
            <a:r>
              <a:rPr lang="en-US" sz="1200">
                <a:solidFill>
                  <a:srgbClr val="000000"/>
                </a:solidFill>
                <a:latin typeface="Segoe UI" panose="020B0502040204020203" pitchFamily="34" charset="0"/>
                <a:cs typeface="Segoe UI" panose="020B0502040204020203" pitchFamily="34" charset="0"/>
              </a:rPr>
              <a:t>, or</a:t>
            </a:r>
            <a:r>
              <a:rPr lang="en-US" sz="1200" b="1">
                <a:solidFill>
                  <a:srgbClr val="000000"/>
                </a:solidFill>
                <a:latin typeface="Segoe UI" panose="020B0502040204020203" pitchFamily="34" charset="0"/>
                <a:cs typeface="Segoe UI" panose="020B0502040204020203" pitchFamily="34" charset="0"/>
              </a:rPr>
              <a:t> Excel Live</a:t>
            </a:r>
            <a:r>
              <a:rPr lang="en-US" sz="1200">
                <a:solidFill>
                  <a:srgbClr val="000000"/>
                </a:solidFill>
                <a:latin typeface="Segoe UI" panose="020B0502040204020203" pitchFamily="34" charset="0"/>
                <a:cs typeface="Segoe UI" panose="020B0502040204020203" pitchFamily="34" charset="0"/>
              </a:rPr>
              <a:t>.</a:t>
            </a:r>
          </a:p>
          <a:p>
            <a:pPr marL="116586" indent="-116586" defTabSz="514244">
              <a:spcAft>
                <a:spcPts val="383"/>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PowerPoint and Excel files are from the ‘Most Recently Used’ (MRU) list in OneDrive and SharePoint. </a:t>
            </a:r>
          </a:p>
          <a:p>
            <a:pPr marL="116586" indent="-116586"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PowerPoint presentations will open in Presenter View by default </a:t>
            </a:r>
            <a:r>
              <a:rPr lang="en-US" sz="1200" i="1">
                <a:solidFill>
                  <a:srgbClr val="000000"/>
                </a:solidFill>
                <a:latin typeface="Segoe UI" panose="020B0502040204020203" pitchFamily="34" charset="0"/>
                <a:cs typeface="Segoe UI" panose="020B0502040204020203" pitchFamily="34" charset="0"/>
              </a:rPr>
              <a:t>(but you can change by toggling to </a:t>
            </a:r>
            <a:r>
              <a:rPr lang="en-US" sz="1200" b="1" i="1">
                <a:solidFill>
                  <a:srgbClr val="000000"/>
                </a:solidFill>
                <a:latin typeface="Segoe UI" panose="020B0502040204020203" pitchFamily="34" charset="0"/>
                <a:cs typeface="Segoe UI" panose="020B0502040204020203" pitchFamily="34" charset="0"/>
              </a:rPr>
              <a:t>No</a:t>
            </a:r>
            <a:r>
              <a:rPr lang="en-US" sz="1200" i="1">
                <a:solidFill>
                  <a:srgbClr val="000000"/>
                </a:solidFill>
                <a:latin typeface="Segoe UI" panose="020B0502040204020203" pitchFamily="34" charset="0"/>
                <a:cs typeface="Segoe UI" panose="020B0502040204020203" pitchFamily="34" charset="0"/>
              </a:rPr>
              <a:t> using the ellipsis (…) menu).</a:t>
            </a:r>
            <a:endParaRPr lang="en-US" sz="1200" b="1" i="1">
              <a:solidFill>
                <a:srgbClr val="000000"/>
              </a:solidFill>
              <a:latin typeface="Segoe UI" panose="020B0502040204020203" pitchFamily="34" charset="0"/>
              <a:cs typeface="Segoe UI" panose="020B0502040204020203" pitchFamily="34" charset="0"/>
            </a:endParaRPr>
          </a:p>
          <a:p>
            <a:pPr marL="7143" defTabSz="514244">
              <a:spcAft>
                <a:spcPts val="765"/>
              </a:spcAft>
              <a:tabLst>
                <a:tab pos="1049201" algn="l"/>
              </a:tabLst>
              <a:defRPr/>
            </a:pPr>
            <a:r>
              <a:rPr lang="en-US" sz="1200" b="1">
                <a:solidFill>
                  <a:srgbClr val="5A5FC7"/>
                </a:solidFill>
                <a:latin typeface="+mj-lt"/>
                <a:cs typeface="Segoe UI" panose="020B0502040204020203" pitchFamily="34" charset="0"/>
              </a:rPr>
              <a:t>Step 4</a:t>
            </a:r>
            <a:r>
              <a:rPr lang="en-US" sz="1200">
                <a:solidFill>
                  <a:srgbClr val="000000"/>
                </a:solidFill>
                <a:latin typeface="Segoe UI" panose="020B0502040204020203" pitchFamily="34" charset="0"/>
                <a:cs typeface="Segoe UI" panose="020B0502040204020203" pitchFamily="34" charset="0"/>
              </a:rPr>
              <a:t>: The content and customizations selected will automatically be shared. (Content does not have to be brought on screen manually).</a:t>
            </a:r>
          </a:p>
        </p:txBody>
      </p:sp>
      <p:grpSp>
        <p:nvGrpSpPr>
          <p:cNvPr id="13" name="Group 12" descr="Screenshot showing the presenter's view of the &quot;Manage what attendees see experience&quot;. ">
            <a:extLst>
              <a:ext uri="{FF2B5EF4-FFF2-40B4-BE49-F238E27FC236}">
                <a16:creationId xmlns:a16="http://schemas.microsoft.com/office/drawing/2014/main" id="{78A2B21D-D9B4-70D3-BE57-2F80F3F24C77}"/>
              </a:ext>
            </a:extLst>
          </p:cNvPr>
          <p:cNvGrpSpPr/>
          <p:nvPr/>
        </p:nvGrpSpPr>
        <p:grpSpPr>
          <a:xfrm>
            <a:off x="3128233" y="5745834"/>
            <a:ext cx="4434029" cy="2787511"/>
            <a:chOff x="4850890" y="1591753"/>
            <a:chExt cx="6995054" cy="4372566"/>
          </a:xfrm>
        </p:grpSpPr>
        <p:pic>
          <p:nvPicPr>
            <p:cNvPr id="14" name="Picture 13" descr="Screenshot showing the presenter's view of the &quot;Manage what attendees see experience&quot;. ">
              <a:extLst>
                <a:ext uri="{FF2B5EF4-FFF2-40B4-BE49-F238E27FC236}">
                  <a16:creationId xmlns:a16="http://schemas.microsoft.com/office/drawing/2014/main" id="{BB016650-75AF-369F-484E-DB5AF73C931E}"/>
                </a:ext>
              </a:extLst>
            </p:cNvPr>
            <p:cNvPicPr>
              <a:picLocks noChangeAspect="1"/>
            </p:cNvPicPr>
            <p:nvPr/>
          </p:nvPicPr>
          <p:blipFill>
            <a:blip r:embed="rId5"/>
            <a:stretch>
              <a:fillRect/>
            </a:stretch>
          </p:blipFill>
          <p:spPr>
            <a:xfrm>
              <a:off x="4850890" y="1591753"/>
              <a:ext cx="6995054" cy="4372566"/>
            </a:xfrm>
            <a:prstGeom prst="rect">
              <a:avLst/>
            </a:prstGeom>
            <a:ln>
              <a:noFill/>
            </a:ln>
            <a:effectLst>
              <a:outerShdw blurRad="127000" sx="102000" sy="102000" algn="ctr" rotWithShape="0">
                <a:prstClr val="black">
                  <a:alpha val="25000"/>
                </a:prstClr>
              </a:outerShdw>
            </a:effectLst>
          </p:spPr>
        </p:pic>
        <p:sp>
          <p:nvSpPr>
            <p:cNvPr id="15" name="Rectangle 14">
              <a:extLst>
                <a:ext uri="{FF2B5EF4-FFF2-40B4-BE49-F238E27FC236}">
                  <a16:creationId xmlns:a16="http://schemas.microsoft.com/office/drawing/2014/main" id="{1E07B898-96B0-8C6D-1348-FE5EAD2C1945}"/>
                </a:ext>
              </a:extLst>
            </p:cNvPr>
            <p:cNvSpPr/>
            <p:nvPr/>
          </p:nvSpPr>
          <p:spPr bwMode="auto">
            <a:xfrm>
              <a:off x="9183395" y="2208375"/>
              <a:ext cx="1962826" cy="2726232"/>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cxnSp>
        <p:nvCxnSpPr>
          <p:cNvPr id="16" name="Straight Arrow Connector 15">
            <a:extLst>
              <a:ext uri="{FF2B5EF4-FFF2-40B4-BE49-F238E27FC236}">
                <a16:creationId xmlns:a16="http://schemas.microsoft.com/office/drawing/2014/main" id="{326B76B0-2A26-9B54-9E2F-3D4F46F67D85}"/>
              </a:ext>
              <a:ext uri="{C183D7F6-B498-43B3-948B-1728B52AA6E4}">
                <adec:decorative xmlns:adec="http://schemas.microsoft.com/office/drawing/2017/decorative" val="1"/>
              </a:ext>
            </a:extLst>
          </p:cNvPr>
          <p:cNvCxnSpPr>
            <a:cxnSpLocks/>
          </p:cNvCxnSpPr>
          <p:nvPr/>
        </p:nvCxnSpPr>
        <p:spPr>
          <a:xfrm flipV="1">
            <a:off x="1943100" y="6970467"/>
            <a:ext cx="3724769" cy="169122"/>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screenshot of the Teams client showing the attendee's view in a meeting that is using the Manage what attendees see feature. The presenter is sharing using the PowerPoint Live feature.">
            <a:extLst>
              <a:ext uri="{FF2B5EF4-FFF2-40B4-BE49-F238E27FC236}">
                <a16:creationId xmlns:a16="http://schemas.microsoft.com/office/drawing/2014/main" id="{FD56803F-E055-C0F9-BB2D-DB6DE79F7726}"/>
              </a:ext>
            </a:extLst>
          </p:cNvPr>
          <p:cNvPicPr>
            <a:picLocks noChangeAspect="1"/>
          </p:cNvPicPr>
          <p:nvPr/>
        </p:nvPicPr>
        <p:blipFill>
          <a:blip r:embed="rId6"/>
          <a:stretch>
            <a:fillRect/>
          </a:stretch>
        </p:blipFill>
        <p:spPr>
          <a:xfrm>
            <a:off x="5463901" y="8604699"/>
            <a:ext cx="1777863" cy="1124128"/>
          </a:xfrm>
          <a:prstGeom prst="rect">
            <a:avLst/>
          </a:prstGeom>
          <a:effectLst>
            <a:outerShdw blurRad="127000" sx="102000" sy="102000" algn="ctr" rotWithShape="0">
              <a:prstClr val="black">
                <a:alpha val="25000"/>
              </a:prstClr>
            </a:outerShdw>
          </a:effectLst>
        </p:spPr>
      </p:pic>
      <p:sp>
        <p:nvSpPr>
          <p:cNvPr id="19" name="Action Button: Go Home 18">
            <a:hlinkClick r:id="rId7" action="ppaction://hlinksldjump" highlightClick="1"/>
            <a:extLst>
              <a:ext uri="{FF2B5EF4-FFF2-40B4-BE49-F238E27FC236}">
                <a16:creationId xmlns:a16="http://schemas.microsoft.com/office/drawing/2014/main" id="{810722C4-C27E-6189-8824-87830556D0C9}"/>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66483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0597A3-F9C8-32A9-9A6A-16299C9D797B}"/>
              </a:ext>
            </a:extLst>
          </p:cNvPr>
          <p:cNvSpPr txBox="1">
            <a:spLocks noGrp="1"/>
          </p:cNvSpPr>
          <p:nvPr>
            <p:ph type="title" idx="4294967295"/>
          </p:nvPr>
        </p:nvSpPr>
        <p:spPr>
          <a:xfrm>
            <a:off x="371093" y="1097502"/>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Using Presenter Modes</a:t>
            </a:r>
          </a:p>
        </p:txBody>
      </p:sp>
      <p:sp>
        <p:nvSpPr>
          <p:cNvPr id="2" name="TextBox 1">
            <a:extLst>
              <a:ext uri="{FF2B5EF4-FFF2-40B4-BE49-F238E27FC236}">
                <a16:creationId xmlns:a16="http://schemas.microsoft.com/office/drawing/2014/main" id="{6D1B30FA-AA0F-BA31-F366-6868A5E49570}"/>
              </a:ext>
            </a:extLst>
          </p:cNvPr>
          <p:cNvSpPr txBox="1"/>
          <p:nvPr/>
        </p:nvSpPr>
        <p:spPr>
          <a:xfrm>
            <a:off x="372428" y="1631312"/>
            <a:ext cx="2517934" cy="4093428"/>
          </a:xfrm>
          <a:prstGeom prst="rect">
            <a:avLst/>
          </a:prstGeom>
          <a:noFill/>
        </p:spPr>
        <p:txBody>
          <a:bodyPr wrap="square" lIns="0" tIns="0" rIns="0" bIns="0">
            <a:spAutoFit/>
          </a:bodyPr>
          <a:lstStyle/>
          <a:p>
            <a:pPr marL="7143" defTabSz="514244">
              <a:spcAft>
                <a:spcPts val="765"/>
              </a:spcAft>
              <a:tabLst>
                <a:tab pos="1049201" algn="l"/>
              </a:tabLst>
              <a:defRPr/>
            </a:pPr>
            <a:r>
              <a:rPr lang="en-US" sz="1200">
                <a:cs typeface="Segoe UI" panose="020B0502040204020203" pitchFamily="34" charset="0"/>
              </a:rPr>
              <a:t>When sharing content, presenters have the option of using three </a:t>
            </a:r>
            <a:r>
              <a:rPr lang="en-US" sz="1200" b="1">
                <a:cs typeface="Segoe UI" panose="020B0502040204020203" pitchFamily="34" charset="0"/>
              </a:rPr>
              <a:t>presenter</a:t>
            </a:r>
            <a:r>
              <a:rPr lang="en-US" sz="1200">
                <a:cs typeface="Segoe UI" panose="020B0502040204020203" pitchFamily="34" charset="0"/>
              </a:rPr>
              <a:t> </a:t>
            </a:r>
            <a:r>
              <a:rPr lang="en-US" sz="1200" b="1">
                <a:cs typeface="Segoe UI" panose="020B0502040204020203" pitchFamily="34" charset="0"/>
              </a:rPr>
              <a:t>modes</a:t>
            </a:r>
            <a:r>
              <a:rPr lang="en-US" sz="1200">
                <a:cs typeface="Segoe UI" panose="020B0502040204020203" pitchFamily="34" charset="0"/>
              </a:rPr>
              <a:t>:</a:t>
            </a:r>
          </a:p>
          <a:p>
            <a:pPr marL="7143" defTabSz="514244">
              <a:spcAft>
                <a:spcPts val="765"/>
              </a:spcAft>
              <a:tabLst>
                <a:tab pos="1049201" algn="l"/>
              </a:tabLst>
              <a:defRPr/>
            </a:pPr>
            <a:r>
              <a:rPr lang="en-US" sz="1200">
                <a:cs typeface="Segoe UI" panose="020B0502040204020203" pitchFamily="34" charset="0"/>
              </a:rPr>
              <a:t>They are accessible in the </a:t>
            </a:r>
            <a:r>
              <a:rPr lang="en-US" sz="1200" b="1">
                <a:cs typeface="Segoe UI" panose="020B0502040204020203" pitchFamily="34" charset="0"/>
              </a:rPr>
              <a:t>Share tray</a:t>
            </a:r>
            <a:r>
              <a:rPr lang="en-US" sz="1200">
                <a:cs typeface="Segoe UI" panose="020B0502040204020203" pitchFamily="34" charset="0"/>
              </a:rPr>
              <a:t>. </a:t>
            </a:r>
          </a:p>
          <a:p>
            <a:pPr marL="7143" defTabSz="514244">
              <a:spcAft>
                <a:spcPts val="765"/>
              </a:spcAft>
              <a:tabLst>
                <a:tab pos="1049201" algn="l"/>
              </a:tabLst>
              <a:defRPr/>
            </a:pPr>
            <a:r>
              <a:rPr lang="en-US" sz="1200">
                <a:solidFill>
                  <a:srgbClr val="5A5FC7"/>
                </a:solidFill>
                <a:latin typeface="+mj-lt"/>
                <a:cs typeface="Segoe UI" panose="020B0502040204020203" pitchFamily="34" charset="0"/>
              </a:rPr>
              <a:t>Step 1</a:t>
            </a:r>
            <a:r>
              <a:rPr lang="en-US" sz="1200">
                <a:cs typeface="Segoe UI" panose="020B0502040204020203" pitchFamily="34" charset="0"/>
              </a:rPr>
              <a:t>: </a:t>
            </a:r>
            <a:r>
              <a:rPr lang="en-US" sz="1200">
                <a:solidFill>
                  <a:srgbClr val="000000"/>
                </a:solidFill>
                <a:latin typeface="Segoe UI" panose="020B0502040204020203" pitchFamily="34" charset="0"/>
                <a:cs typeface="Segoe UI" panose="020B0502040204020203" pitchFamily="34" charset="0"/>
              </a:rPr>
              <a:t>Ensure your video camera is on.</a:t>
            </a:r>
          </a:p>
          <a:p>
            <a:pPr marL="7143" defTabSz="514244">
              <a:spcAft>
                <a:spcPts val="765"/>
              </a:spcAft>
              <a:tabLst>
                <a:tab pos="1049201" algn="l"/>
              </a:tabLst>
              <a:defRPr/>
            </a:pPr>
            <a:r>
              <a:rPr lang="en-US" sz="1200">
                <a:solidFill>
                  <a:srgbClr val="5A5FC7"/>
                </a:solidFill>
                <a:latin typeface="+mj-lt"/>
                <a:cs typeface="Segoe UI" panose="020B0502040204020203" pitchFamily="34" charset="0"/>
              </a:rPr>
              <a:t>Step 2</a:t>
            </a:r>
            <a:r>
              <a:rPr lang="en-US" sz="1200">
                <a:cs typeface="Segoe UI" panose="020B0502040204020203" pitchFamily="34" charset="0"/>
              </a:rPr>
              <a:t>: C</a:t>
            </a:r>
            <a:r>
              <a:rPr lang="en-US" sz="1200">
                <a:solidFill>
                  <a:srgbClr val="000000"/>
                </a:solidFill>
                <a:latin typeface="Segoe UI" panose="020B0502040204020203" pitchFamily="34" charset="0"/>
                <a:cs typeface="Segoe UI" panose="020B0502040204020203" pitchFamily="34" charset="0"/>
              </a:rPr>
              <a:t>lick on the </a:t>
            </a:r>
            <a:r>
              <a:rPr lang="en-US" sz="1200" b="1">
                <a:solidFill>
                  <a:srgbClr val="000000"/>
                </a:solidFill>
                <a:latin typeface="Segoe UI" panose="020B0502040204020203" pitchFamily="34" charset="0"/>
                <a:cs typeface="Segoe UI" panose="020B0502040204020203" pitchFamily="34" charset="0"/>
              </a:rPr>
              <a:t>Share</a:t>
            </a:r>
            <a:r>
              <a:rPr lang="en-US" sz="1200">
                <a:solidFill>
                  <a:srgbClr val="000000"/>
                </a:solidFill>
                <a:latin typeface="Segoe UI" panose="020B0502040204020203" pitchFamily="34" charset="0"/>
                <a:cs typeface="Segoe UI" panose="020B0502040204020203" pitchFamily="34" charset="0"/>
              </a:rPr>
              <a:t> button.</a:t>
            </a:r>
          </a:p>
          <a:p>
            <a:pPr marL="7143" defTabSz="514244">
              <a:spcAft>
                <a:spcPts val="383"/>
              </a:spcAft>
              <a:tabLst>
                <a:tab pos="1049201" algn="l"/>
              </a:tabLst>
              <a:defRPr/>
            </a:pPr>
            <a:r>
              <a:rPr lang="en-US" sz="1200">
                <a:solidFill>
                  <a:srgbClr val="5A5FC7"/>
                </a:solidFill>
                <a:latin typeface="+mj-lt"/>
                <a:cs typeface="Segoe UI" panose="020B0502040204020203" pitchFamily="34" charset="0"/>
              </a:rPr>
              <a:t>Step 3</a:t>
            </a:r>
            <a:r>
              <a:rPr lang="en-US" sz="1200">
                <a:cs typeface="Segoe UI" panose="020B0502040204020203" pitchFamily="34" charset="0"/>
              </a:rPr>
              <a:t>: C</a:t>
            </a:r>
            <a:r>
              <a:rPr lang="en-US" sz="1200">
                <a:solidFill>
                  <a:srgbClr val="000000"/>
                </a:solidFill>
                <a:latin typeface="Segoe UI" panose="020B0502040204020203" pitchFamily="34" charset="0"/>
                <a:cs typeface="Segoe UI" panose="020B0502040204020203" pitchFamily="34" charset="0"/>
              </a:rPr>
              <a:t>lick on presenter mode you want:</a:t>
            </a:r>
          </a:p>
          <a:p>
            <a:pPr marL="233172" indent="-116586" defTabSz="514244">
              <a:spcAft>
                <a:spcPts val="383"/>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Standout</a:t>
            </a:r>
          </a:p>
          <a:p>
            <a:pPr marL="233172" indent="-116586" defTabSz="514244">
              <a:spcAft>
                <a:spcPts val="383"/>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Side by side</a:t>
            </a:r>
          </a:p>
          <a:p>
            <a:pPr marL="233172" indent="-116586"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Reporter</a:t>
            </a:r>
          </a:p>
          <a:p>
            <a:pPr defTabSz="514244">
              <a:spcAft>
                <a:spcPts val="765"/>
              </a:spcAft>
              <a:tabLst>
                <a:tab pos="1049201" algn="l"/>
              </a:tabLst>
              <a:defRPr/>
            </a:pPr>
            <a:r>
              <a:rPr lang="en-US" sz="1200">
                <a:solidFill>
                  <a:srgbClr val="5A5FC7"/>
                </a:solidFill>
                <a:latin typeface="+mj-lt"/>
                <a:cs typeface="Segoe UI" panose="020B0502040204020203" pitchFamily="34" charset="0"/>
              </a:rPr>
              <a:t>Step 4 (Optional)</a:t>
            </a:r>
            <a:r>
              <a:rPr lang="en-US" sz="1200">
                <a:cs typeface="Segoe UI" panose="020B0502040204020203" pitchFamily="34" charset="0"/>
              </a:rPr>
              <a:t>: </a:t>
            </a:r>
            <a:r>
              <a:rPr lang="en-US" sz="1200">
                <a:solidFill>
                  <a:srgbClr val="000000"/>
                </a:solidFill>
                <a:latin typeface="Segoe UI" panose="020B0502040204020203" pitchFamily="34" charset="0"/>
                <a:cs typeface="Segoe UI" panose="020B0502040204020203" pitchFamily="34" charset="0"/>
              </a:rPr>
              <a:t>Click on </a:t>
            </a:r>
            <a:r>
              <a:rPr lang="en-US" sz="1200" b="1">
                <a:solidFill>
                  <a:srgbClr val="000000"/>
                </a:solidFill>
                <a:latin typeface="Segoe UI" panose="020B0502040204020203" pitchFamily="34" charset="0"/>
                <a:cs typeface="Segoe UI" panose="020B0502040204020203" pitchFamily="34" charset="0"/>
              </a:rPr>
              <a:t>Add background </a:t>
            </a:r>
            <a:r>
              <a:rPr lang="en-US" sz="1200">
                <a:solidFill>
                  <a:srgbClr val="000000"/>
                </a:solidFill>
                <a:latin typeface="Segoe UI" panose="020B0502040204020203" pitchFamily="34" charset="0"/>
                <a:cs typeface="Segoe UI" panose="020B0502040204020203" pitchFamily="34" charset="0"/>
              </a:rPr>
              <a:t>and select a predefined background image. Click the </a:t>
            </a:r>
            <a:r>
              <a:rPr lang="en-US" sz="1200" b="1">
                <a:solidFill>
                  <a:srgbClr val="000000"/>
                </a:solidFill>
                <a:latin typeface="Segoe UI" panose="020B0502040204020203" pitchFamily="34" charset="0"/>
                <a:cs typeface="Segoe UI" panose="020B0502040204020203" pitchFamily="34" charset="0"/>
              </a:rPr>
              <a:t>&lt;</a:t>
            </a:r>
            <a:r>
              <a:rPr lang="en-US" sz="1200">
                <a:solidFill>
                  <a:srgbClr val="000000"/>
                </a:solidFill>
                <a:latin typeface="Segoe UI" panose="020B0502040204020203" pitchFamily="34" charset="0"/>
                <a:cs typeface="Segoe UI" panose="020B0502040204020203" pitchFamily="34" charset="0"/>
              </a:rPr>
              <a:t> to return to the share content window.</a:t>
            </a:r>
          </a:p>
          <a:p>
            <a:pPr defTabSz="514244">
              <a:spcAft>
                <a:spcPts val="765"/>
              </a:spcAft>
              <a:tabLst>
                <a:tab pos="1049201" algn="l"/>
              </a:tabLst>
              <a:defRPr/>
            </a:pPr>
            <a:r>
              <a:rPr lang="en-US" sz="1200">
                <a:solidFill>
                  <a:srgbClr val="5A5FC7"/>
                </a:solidFill>
                <a:latin typeface="+mj-lt"/>
                <a:cs typeface="Segoe UI" panose="020B0502040204020203" pitchFamily="34" charset="0"/>
              </a:rPr>
              <a:t>Step 5</a:t>
            </a:r>
            <a:r>
              <a:rPr lang="en-US" sz="1200">
                <a:cs typeface="Segoe UI" panose="020B0502040204020203" pitchFamily="34" charset="0"/>
              </a:rPr>
              <a:t>: </a:t>
            </a:r>
            <a:r>
              <a:rPr lang="en-US" sz="1200">
                <a:solidFill>
                  <a:srgbClr val="000000"/>
                </a:solidFill>
                <a:latin typeface="Segoe UI" panose="020B0502040204020203" pitchFamily="34" charset="0"/>
                <a:cs typeface="Segoe UI" panose="020B0502040204020203" pitchFamily="34" charset="0"/>
              </a:rPr>
              <a:t>Click on the content you want to share.</a:t>
            </a:r>
          </a:p>
        </p:txBody>
      </p:sp>
      <p:grpSp>
        <p:nvGrpSpPr>
          <p:cNvPr id="16" name="Group 15" descr="Screenshot showing the presenter's view of the &quot;Manage what attendees see experience&quot;. ">
            <a:extLst>
              <a:ext uri="{FF2B5EF4-FFF2-40B4-BE49-F238E27FC236}">
                <a16:creationId xmlns:a16="http://schemas.microsoft.com/office/drawing/2014/main" id="{B29B0875-CAD5-2800-2FBD-ECA01380ADC2}"/>
              </a:ext>
            </a:extLst>
          </p:cNvPr>
          <p:cNvGrpSpPr/>
          <p:nvPr/>
        </p:nvGrpSpPr>
        <p:grpSpPr>
          <a:xfrm>
            <a:off x="2973029" y="1658845"/>
            <a:ext cx="4434029" cy="2787511"/>
            <a:chOff x="4850890" y="1591753"/>
            <a:chExt cx="6995054" cy="4372566"/>
          </a:xfrm>
        </p:grpSpPr>
        <p:pic>
          <p:nvPicPr>
            <p:cNvPr id="17" name="Picture 16" descr="Screenshot showing the presenter's view of the &quot;Manage what attendees see experience&quot;. ">
              <a:extLst>
                <a:ext uri="{FF2B5EF4-FFF2-40B4-BE49-F238E27FC236}">
                  <a16:creationId xmlns:a16="http://schemas.microsoft.com/office/drawing/2014/main" id="{3D5B3DB1-1A7F-9438-7D6E-20A72F21BBCC}"/>
                </a:ext>
              </a:extLst>
            </p:cNvPr>
            <p:cNvPicPr>
              <a:picLocks noChangeAspect="1"/>
            </p:cNvPicPr>
            <p:nvPr/>
          </p:nvPicPr>
          <p:blipFill>
            <a:blip r:embed="rId3"/>
            <a:stretch>
              <a:fillRect/>
            </a:stretch>
          </p:blipFill>
          <p:spPr>
            <a:xfrm>
              <a:off x="4850890" y="1591753"/>
              <a:ext cx="6995054" cy="4372566"/>
            </a:xfrm>
            <a:prstGeom prst="rect">
              <a:avLst/>
            </a:prstGeom>
            <a:ln>
              <a:noFill/>
            </a:ln>
            <a:effectLst>
              <a:outerShdw blurRad="127000" sx="102000" sy="102000" algn="ctr" rotWithShape="0">
                <a:prstClr val="black">
                  <a:alpha val="25000"/>
                </a:prstClr>
              </a:outerShdw>
            </a:effectLst>
          </p:spPr>
        </p:pic>
        <p:sp>
          <p:nvSpPr>
            <p:cNvPr id="18" name="Rectangle 17">
              <a:extLst>
                <a:ext uri="{FF2B5EF4-FFF2-40B4-BE49-F238E27FC236}">
                  <a16:creationId xmlns:a16="http://schemas.microsoft.com/office/drawing/2014/main" id="{3D4FE136-7DA1-4B1C-669D-B641DBDD10AE}"/>
                </a:ext>
              </a:extLst>
            </p:cNvPr>
            <p:cNvSpPr/>
            <p:nvPr/>
          </p:nvSpPr>
          <p:spPr bwMode="auto">
            <a:xfrm>
              <a:off x="9183395" y="2441748"/>
              <a:ext cx="1962826" cy="685800"/>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cs typeface="Segoe UI" pitchFamily="34" charset="0"/>
              </a:endParaRPr>
            </a:p>
          </p:txBody>
        </p:sp>
      </p:grpSp>
      <p:sp>
        <p:nvSpPr>
          <p:cNvPr id="14" name="TextBox 13">
            <a:extLst>
              <a:ext uri="{FF2B5EF4-FFF2-40B4-BE49-F238E27FC236}">
                <a16:creationId xmlns:a16="http://schemas.microsoft.com/office/drawing/2014/main" id="{00869BCE-4B9D-5826-6E6A-53539799E4E6}"/>
              </a:ext>
            </a:extLst>
          </p:cNvPr>
          <p:cNvSpPr txBox="1"/>
          <p:nvPr/>
        </p:nvSpPr>
        <p:spPr>
          <a:xfrm>
            <a:off x="4281626" y="4993285"/>
            <a:ext cx="2875387" cy="553998"/>
          </a:xfrm>
          <a:prstGeom prst="rect">
            <a:avLst/>
          </a:prstGeom>
          <a:noFill/>
        </p:spPr>
        <p:txBody>
          <a:bodyPr wrap="square" lIns="0" tIns="0" rIns="0" bIns="0" rtlCol="0">
            <a:spAutoFit/>
          </a:bodyPr>
          <a:lstStyle/>
          <a:p>
            <a:pPr algn="l"/>
            <a:r>
              <a:rPr lang="en-US" sz="1200" i="1"/>
              <a:t>Note: </a:t>
            </a:r>
            <a:r>
              <a:rPr lang="en-US" sz="1200"/>
              <a:t>When sharing using PowerPoint Live, the only Presenter Mode available is Standout.</a:t>
            </a:r>
          </a:p>
        </p:txBody>
      </p:sp>
      <p:pic>
        <p:nvPicPr>
          <p:cNvPr id="20" name="Picture 19">
            <a:extLst>
              <a:ext uri="{FF2B5EF4-FFF2-40B4-BE49-F238E27FC236}">
                <a16:creationId xmlns:a16="http://schemas.microsoft.com/office/drawing/2014/main" id="{24F02563-CD1F-6F55-4913-8FE9972C9F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11306" y="10885592"/>
            <a:ext cx="1858821" cy="1184998"/>
          </a:xfrm>
          <a:prstGeom prst="rect">
            <a:avLst/>
          </a:prstGeom>
          <a:effectLst>
            <a:outerShdw blurRad="63500" sx="102000" sy="102000" algn="ctr" rotWithShape="0">
              <a:prstClr val="black">
                <a:alpha val="40000"/>
              </a:prstClr>
            </a:outerShdw>
          </a:effectLst>
        </p:spPr>
      </p:pic>
      <p:cxnSp>
        <p:nvCxnSpPr>
          <p:cNvPr id="10" name="Straight Arrow Connector 9">
            <a:extLst>
              <a:ext uri="{FF2B5EF4-FFF2-40B4-BE49-F238E27FC236}">
                <a16:creationId xmlns:a16="http://schemas.microsoft.com/office/drawing/2014/main" id="{79F67976-4E04-1099-8750-E80156540062}"/>
              </a:ext>
              <a:ext uri="{C183D7F6-B498-43B3-948B-1728B52AA6E4}">
                <adec:decorative xmlns:adec="http://schemas.microsoft.com/office/drawing/2017/decorative" val="1"/>
              </a:ext>
            </a:extLst>
          </p:cNvPr>
          <p:cNvCxnSpPr>
            <a:cxnSpLocks/>
          </p:cNvCxnSpPr>
          <p:nvPr/>
        </p:nvCxnSpPr>
        <p:spPr>
          <a:xfrm>
            <a:off x="2568537" y="2133487"/>
            <a:ext cx="3111996" cy="242888"/>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24D6323-E45C-AD8E-5CB2-5116ECC2586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414" y="2649624"/>
            <a:ext cx="990983" cy="2278082"/>
          </a:xfrm>
          <a:prstGeom prst="rect">
            <a:avLst/>
          </a:prstGeom>
          <a:noFill/>
          <a:effectLst>
            <a:outerShdw blurRad="127000" sx="102000" sy="102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199E689-C821-6D82-9EAB-5062A99D9D19}"/>
              </a:ext>
            </a:extLst>
          </p:cNvPr>
          <p:cNvSpPr txBox="1">
            <a:spLocks/>
          </p:cNvSpPr>
          <p:nvPr/>
        </p:nvSpPr>
        <p:spPr>
          <a:xfrm>
            <a:off x="368216" y="32957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      </a:t>
            </a:r>
          </a:p>
        </p:txBody>
      </p:sp>
      <p:sp>
        <p:nvSpPr>
          <p:cNvPr id="6" name="TextBox 5">
            <a:extLst>
              <a:ext uri="{FF2B5EF4-FFF2-40B4-BE49-F238E27FC236}">
                <a16:creationId xmlns:a16="http://schemas.microsoft.com/office/drawing/2014/main" id="{335B555C-D9EE-DC01-F79E-63A8BFFB9868}"/>
              </a:ext>
            </a:extLst>
          </p:cNvPr>
          <p:cNvSpPr txBox="1"/>
          <p:nvPr/>
        </p:nvSpPr>
        <p:spPr>
          <a:xfrm>
            <a:off x="368216" y="703916"/>
            <a:ext cx="3886200" cy="307520"/>
          </a:xfrm>
          <a:prstGeom prst="rect">
            <a:avLst/>
          </a:prstGeom>
          <a:noFill/>
        </p:spPr>
        <p:txBody>
          <a:bodyPr wrap="square">
            <a:spAutoFit/>
          </a:bodyPr>
          <a:lstStyle/>
          <a:p>
            <a:pPr marR="0" lvl="0" algn="l">
              <a:lnSpc>
                <a:spcPct val="108000"/>
              </a:lnSpc>
              <a:spcBef>
                <a:spcPts val="0"/>
              </a:spcBef>
              <a:spcAft>
                <a:spcPts val="600"/>
              </a:spcAft>
            </a:pPr>
            <a:r>
              <a:rPr lang="en-US" sz="1400" b="0" i="0">
                <a:effectLst/>
                <a:latin typeface="Segoe UI Semibold" panose="020B0702040204020203" pitchFamily="34" charset="0"/>
                <a:cs typeface="Segoe UI Semibold" panose="020B0702040204020203" pitchFamily="34" charset="0"/>
              </a:rPr>
              <a:t>Manage what attendees see</a:t>
            </a:r>
            <a:endParaRPr lang="en-US" sz="1400">
              <a:solidFill>
                <a:srgbClr val="5A5FC7"/>
              </a:solidFill>
              <a:latin typeface="Segoe UI Semibold" panose="020B0702040204020203" pitchFamily="34" charset="0"/>
              <a:cs typeface="Segoe UI Semibold" panose="020B0702040204020203" pitchFamily="34" charset="0"/>
            </a:endParaRPr>
          </a:p>
        </p:txBody>
      </p:sp>
      <p:sp>
        <p:nvSpPr>
          <p:cNvPr id="7" name="Title 1">
            <a:extLst>
              <a:ext uri="{FF2B5EF4-FFF2-40B4-BE49-F238E27FC236}">
                <a16:creationId xmlns:a16="http://schemas.microsoft.com/office/drawing/2014/main" id="{7BA9E17C-8609-BEFD-B2D8-15EB0342E301}"/>
              </a:ext>
            </a:extLst>
          </p:cNvPr>
          <p:cNvSpPr txBox="1">
            <a:spLocks/>
          </p:cNvSpPr>
          <p:nvPr/>
        </p:nvSpPr>
        <p:spPr>
          <a:xfrm>
            <a:off x="364007" y="6069481"/>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Presenter Guidance: Managing Attendees</a:t>
            </a:r>
          </a:p>
        </p:txBody>
      </p:sp>
      <p:sp>
        <p:nvSpPr>
          <p:cNvPr id="8" name="TextBox 7">
            <a:extLst>
              <a:ext uri="{FF2B5EF4-FFF2-40B4-BE49-F238E27FC236}">
                <a16:creationId xmlns:a16="http://schemas.microsoft.com/office/drawing/2014/main" id="{6D38DC35-7DAE-827E-1C9E-AA88741A7FB3}"/>
              </a:ext>
            </a:extLst>
          </p:cNvPr>
          <p:cNvSpPr txBox="1"/>
          <p:nvPr/>
        </p:nvSpPr>
        <p:spPr>
          <a:xfrm>
            <a:off x="364007" y="6489646"/>
            <a:ext cx="7035965" cy="369332"/>
          </a:xfrm>
          <a:prstGeom prst="rect">
            <a:avLst/>
          </a:prstGeom>
          <a:noFill/>
        </p:spPr>
        <p:txBody>
          <a:bodyPr wrap="square" lIns="0" tIns="0" rIns="0" bIns="0">
            <a:spAutoFit/>
          </a:bodyPr>
          <a:lstStyle/>
          <a:p>
            <a:pPr marL="7143" defTabSz="514244">
              <a:spcAft>
                <a:spcPts val="765"/>
              </a:spcAft>
              <a:tabLst>
                <a:tab pos="1049201" algn="l"/>
              </a:tabLst>
              <a:defRPr/>
            </a:pPr>
            <a:r>
              <a:rPr lang="en-US" sz="1200">
                <a:solidFill>
                  <a:srgbClr val="000000"/>
                </a:solidFill>
                <a:latin typeface="Segoe UI" panose="020B0502040204020203" pitchFamily="34" charset="0"/>
                <a:cs typeface="Segoe UI" panose="020B0502040204020203" pitchFamily="34" charset="0"/>
              </a:rPr>
              <a:t>By default, attendees will not be visible in the off-screen</a:t>
            </a:r>
            <a:r>
              <a:rPr lang="en-US" sz="1200" b="1">
                <a:solidFill>
                  <a:srgbClr val="000000"/>
                </a:solidFill>
                <a:latin typeface="Segoe UI" panose="020B0502040204020203" pitchFamily="34" charset="0"/>
                <a:cs typeface="Segoe UI" panose="020B0502040204020203" pitchFamily="34" charset="0"/>
              </a:rPr>
              <a:t> </a:t>
            </a:r>
            <a:r>
              <a:rPr lang="en-US" sz="1200">
                <a:solidFill>
                  <a:srgbClr val="000000"/>
                </a:solidFill>
                <a:latin typeface="Segoe UI" panose="020B0502040204020203" pitchFamily="34" charset="0"/>
                <a:cs typeface="Segoe UI" panose="020B0502040204020203" pitchFamily="34" charset="0"/>
              </a:rPr>
              <a:t>area but occasionally presenters may want to bring individual attendees on screen. </a:t>
            </a:r>
          </a:p>
        </p:txBody>
      </p:sp>
      <p:sp>
        <p:nvSpPr>
          <p:cNvPr id="9" name="TextBox 8">
            <a:extLst>
              <a:ext uri="{FF2B5EF4-FFF2-40B4-BE49-F238E27FC236}">
                <a16:creationId xmlns:a16="http://schemas.microsoft.com/office/drawing/2014/main" id="{75B477CF-D528-92B8-54C2-FCDF77359A91}"/>
              </a:ext>
            </a:extLst>
          </p:cNvPr>
          <p:cNvSpPr txBox="1"/>
          <p:nvPr/>
        </p:nvSpPr>
        <p:spPr>
          <a:xfrm>
            <a:off x="364007" y="6896743"/>
            <a:ext cx="3007843" cy="2862322"/>
          </a:xfrm>
          <a:prstGeom prst="rect">
            <a:avLst/>
          </a:prstGeom>
          <a:noFill/>
        </p:spPr>
        <p:txBody>
          <a:bodyPr wrap="square" lIns="0" tIns="0" rIns="0" bIns="0">
            <a:spAutoFit/>
          </a:bodyPr>
          <a:lstStyle/>
          <a:p>
            <a:pPr marL="7143" defTabSz="514244">
              <a:spcAft>
                <a:spcPts val="765"/>
              </a:spcAft>
              <a:tabLst>
                <a:tab pos="1049201" algn="l"/>
              </a:tabLst>
              <a:defRPr/>
            </a:pPr>
            <a:r>
              <a:rPr lang="en-US" sz="1200">
                <a:solidFill>
                  <a:srgbClr val="000000"/>
                </a:solidFill>
                <a:latin typeface="Segoe UI" panose="020B0502040204020203" pitchFamily="34" charset="0"/>
                <a:cs typeface="Segoe UI" panose="020B0502040204020203" pitchFamily="34" charset="0"/>
              </a:rPr>
              <a:t>When an attendee uses the </a:t>
            </a:r>
            <a:r>
              <a:rPr lang="en-US" sz="1200" b="1">
                <a:solidFill>
                  <a:srgbClr val="000000"/>
                </a:solidFill>
                <a:latin typeface="Segoe UI" panose="020B0502040204020203" pitchFamily="34" charset="0"/>
                <a:cs typeface="Segoe UI" panose="020B0502040204020203" pitchFamily="34" charset="0"/>
              </a:rPr>
              <a:t>Raise Hands </a:t>
            </a:r>
            <a:r>
              <a:rPr lang="en-US" sz="1200">
                <a:solidFill>
                  <a:srgbClr val="000000"/>
                </a:solidFill>
                <a:latin typeface="Segoe UI" panose="020B0502040204020203" pitchFamily="34" charset="0"/>
                <a:cs typeface="Segoe UI" panose="020B0502040204020203" pitchFamily="34" charset="0"/>
              </a:rPr>
              <a:t>feature, they will appear in the off-screen area.</a:t>
            </a:r>
          </a:p>
          <a:p>
            <a:pPr marL="7143" defTabSz="514244">
              <a:spcAft>
                <a:spcPts val="383"/>
              </a:spcAft>
              <a:tabLst>
                <a:tab pos="1049201" algn="l"/>
              </a:tabLst>
              <a:defRPr/>
            </a:pPr>
            <a:r>
              <a:rPr lang="en-US" sz="1200">
                <a:solidFill>
                  <a:srgbClr val="000000"/>
                </a:solidFill>
                <a:latin typeface="Segoe UI" panose="020B0502040204020203" pitchFamily="34" charset="0"/>
                <a:cs typeface="Segoe UI" panose="020B0502040204020203" pitchFamily="34" charset="0"/>
              </a:rPr>
              <a:t>The presenter can do the following by right clicking on the attendee’s photo in the off-camera area and selecting from the menu.</a:t>
            </a:r>
          </a:p>
          <a:p>
            <a:pPr marL="145733" lvl="1" indent="-145733" defTabSz="514244">
              <a:spcAft>
                <a:spcPts val="383"/>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Mute participant</a:t>
            </a:r>
          </a:p>
          <a:p>
            <a:pPr marL="145733" lvl="1" indent="-145733" defTabSz="514244">
              <a:spcAft>
                <a:spcPts val="383"/>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Allow/Disable Mic</a:t>
            </a:r>
          </a:p>
          <a:p>
            <a:pPr marL="145733" lvl="1" indent="-145733" defTabSz="514244">
              <a:spcAft>
                <a:spcPts val="383"/>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Allow/Disable Camera</a:t>
            </a:r>
          </a:p>
          <a:p>
            <a:pPr marL="145733" lvl="1" indent="-145733" defTabSz="514244">
              <a:spcAft>
                <a:spcPts val="383"/>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Lower Hand</a:t>
            </a:r>
          </a:p>
          <a:p>
            <a:pPr marL="145733" lvl="1" indent="-145733" defTabSz="514244">
              <a:spcAft>
                <a:spcPts val="765"/>
              </a:spcAft>
              <a:buFont typeface="Arial" panose="020B0604020202020204" pitchFamily="34" charset="0"/>
              <a:buChar char="•"/>
              <a:tabLst>
                <a:tab pos="1049201" algn="l"/>
              </a:tabLst>
              <a:defRPr/>
            </a:pPr>
            <a:r>
              <a:rPr lang="en-US" sz="1200">
                <a:solidFill>
                  <a:srgbClr val="000000"/>
                </a:solidFill>
                <a:latin typeface="Segoe UI" panose="020B0502040204020203" pitchFamily="34" charset="0"/>
                <a:cs typeface="Segoe UI" panose="020B0502040204020203" pitchFamily="34" charset="0"/>
              </a:rPr>
              <a:t>Bring on screen</a:t>
            </a:r>
          </a:p>
          <a:p>
            <a:pPr marL="7143" defTabSz="514244">
              <a:spcAft>
                <a:spcPts val="765"/>
              </a:spcAft>
              <a:tabLst>
                <a:tab pos="1049201" algn="l"/>
              </a:tabLst>
              <a:defRPr/>
            </a:pPr>
            <a:r>
              <a:rPr lang="en-US" sz="1200">
                <a:solidFill>
                  <a:srgbClr val="000000"/>
                </a:solidFill>
                <a:latin typeface="Segoe UI" panose="020B0502040204020203" pitchFamily="34" charset="0"/>
                <a:cs typeface="Segoe UI" panose="020B0502040204020203" pitchFamily="34" charset="0"/>
              </a:rPr>
              <a:t>Select </a:t>
            </a:r>
            <a:r>
              <a:rPr lang="en-US" sz="1200" b="1">
                <a:solidFill>
                  <a:srgbClr val="000000"/>
                </a:solidFill>
                <a:latin typeface="Segoe UI" panose="020B0502040204020203" pitchFamily="34" charset="0"/>
                <a:cs typeface="Segoe UI" panose="020B0502040204020203" pitchFamily="34" charset="0"/>
              </a:rPr>
              <a:t>Bring on screen </a:t>
            </a:r>
            <a:r>
              <a:rPr lang="en-US" sz="1200">
                <a:solidFill>
                  <a:srgbClr val="000000"/>
                </a:solidFill>
                <a:latin typeface="Segoe UI" panose="020B0502040204020203" pitchFamily="34" charset="0"/>
                <a:cs typeface="Segoe UI" panose="020B0502040204020203" pitchFamily="34" charset="0"/>
              </a:rPr>
              <a:t>to make the attendee visible to the others. </a:t>
            </a:r>
          </a:p>
        </p:txBody>
      </p:sp>
      <p:pic>
        <p:nvPicPr>
          <p:cNvPr id="11" name="Picture 10" descr="Screenshot showing the presenter's view of the &quot;Manage what attendees see experience&quot;.  There is a callout outlining an attendee that has raised their hand - the attendee appears in the Off Screen area on the left. The presenter can take action on this attendee.">
            <a:extLst>
              <a:ext uri="{FF2B5EF4-FFF2-40B4-BE49-F238E27FC236}">
                <a16:creationId xmlns:a16="http://schemas.microsoft.com/office/drawing/2014/main" id="{7C521800-30B6-6E0D-A298-913803FD8C21}"/>
              </a:ext>
            </a:extLst>
          </p:cNvPr>
          <p:cNvPicPr>
            <a:picLocks noChangeAspect="1"/>
          </p:cNvPicPr>
          <p:nvPr/>
        </p:nvPicPr>
        <p:blipFill>
          <a:blip r:embed="rId6"/>
          <a:stretch>
            <a:fillRect/>
          </a:stretch>
        </p:blipFill>
        <p:spPr>
          <a:xfrm>
            <a:off x="3454238" y="6837186"/>
            <a:ext cx="3920701" cy="2123712"/>
          </a:xfrm>
          <a:prstGeom prst="rect">
            <a:avLst/>
          </a:prstGeom>
          <a:effectLst>
            <a:outerShdw blurRad="127000" sx="102000" sy="102000" algn="ctr" rotWithShape="0">
              <a:prstClr val="black">
                <a:alpha val="25000"/>
              </a:prstClr>
            </a:outerShdw>
          </a:effectLst>
        </p:spPr>
      </p:pic>
      <p:sp>
        <p:nvSpPr>
          <p:cNvPr id="12" name="Action Button: Go Home 11">
            <a:hlinkClick r:id="rId7" action="ppaction://hlinksldjump" highlightClick="1"/>
            <a:extLst>
              <a:ext uri="{FF2B5EF4-FFF2-40B4-BE49-F238E27FC236}">
                <a16:creationId xmlns:a16="http://schemas.microsoft.com/office/drawing/2014/main" id="{34C7C9BC-89ED-E620-1D5E-DEDF89FA07E6}"/>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53709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INTELLIGENT MEETINGS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6434885"/>
          </a:xfrm>
        </p:spPr>
        <p:txBody>
          <a:bodyPr vert="horz" lIns="91440" tIns="45720" rIns="91440" bIns="45720" rtlCol="0" anchor="t">
            <a:noAutofit/>
          </a:bodyPr>
          <a:lstStyle/>
          <a:p>
            <a:pPr algn="l">
              <a:lnSpc>
                <a:spcPct val="108000"/>
              </a:lnSpc>
              <a:spcBef>
                <a:spcPts val="0"/>
              </a:spcBef>
              <a:spcAft>
                <a:spcPts val="1800"/>
              </a:spcAft>
            </a:pPr>
            <a:r>
              <a:rPr lang="en-US" sz="1400" b="0" i="0">
                <a:effectLst/>
                <a:latin typeface="Segoe UI Semibold"/>
                <a:cs typeface="Segoe UI Semibold"/>
              </a:rPr>
              <a:t>Meeting Recap</a:t>
            </a:r>
            <a:endParaRPr lang="en-US" sz="1400">
              <a:latin typeface="Segoe UI Semibold"/>
              <a:cs typeface="Segoe UI Semibold"/>
            </a:endParaRPr>
          </a:p>
          <a:p>
            <a:pPr algn="l">
              <a:lnSpc>
                <a:spcPct val="108000"/>
              </a:lnSpc>
              <a:spcBef>
                <a:spcPts val="0"/>
              </a:spcBef>
              <a:spcAft>
                <a:spcPts val="600"/>
              </a:spcAft>
            </a:pPr>
            <a:r>
              <a:rPr lang="en-US" sz="1200">
                <a:solidFill>
                  <a:srgbClr val="5A5FC7"/>
                </a:solidFill>
                <a:latin typeface="Segoe UI Semibold"/>
                <a:cs typeface="Segoe UI Semibold"/>
              </a:rPr>
              <a:t>Overview and Benefits</a:t>
            </a:r>
          </a:p>
          <a:p>
            <a:pPr algn="l">
              <a:lnSpc>
                <a:spcPct val="108000"/>
              </a:lnSpc>
              <a:spcBef>
                <a:spcPts val="0"/>
              </a:spcBef>
              <a:spcAft>
                <a:spcPts val="600"/>
              </a:spcAft>
            </a:pPr>
            <a:r>
              <a:rPr lang="en-US" sz="1200">
                <a:latin typeface="Segoe UI"/>
                <a:cs typeface="Segoe UI"/>
              </a:rPr>
              <a:t>Smarter recordings and search will reduce meeting fatigue and help you stay in the know. Below is an overview of the Meeting Recap features and benefits:</a:t>
            </a:r>
            <a:endParaRPr lang="en-US" sz="1400" b="0" i="0">
              <a:solidFill>
                <a:srgbClr val="333333"/>
              </a:solidFill>
              <a:effectLst/>
              <a:latin typeface="Segoe UI Semibold" panose="020B0702040204020203" pitchFamily="34" charset="0"/>
              <a:cs typeface="Segoe UI Semibold" panose="020B0702040204020203" pitchFamily="34" charset="0"/>
            </a:endParaRPr>
          </a:p>
        </p:txBody>
      </p:sp>
      <p:graphicFrame>
        <p:nvGraphicFramePr>
          <p:cNvPr id="18" name="Table 18">
            <a:extLst>
              <a:ext uri="{FF2B5EF4-FFF2-40B4-BE49-F238E27FC236}">
                <a16:creationId xmlns:a16="http://schemas.microsoft.com/office/drawing/2014/main" id="{14155161-CABA-30CA-D309-73A66085C151}"/>
              </a:ext>
            </a:extLst>
          </p:cNvPr>
          <p:cNvGraphicFramePr>
            <a:graphicFrameLocks noGrp="1"/>
          </p:cNvGraphicFramePr>
          <p:nvPr>
            <p:extLst>
              <p:ext uri="{D42A27DB-BD31-4B8C-83A1-F6EECF244321}">
                <p14:modId xmlns:p14="http://schemas.microsoft.com/office/powerpoint/2010/main" val="1210104718"/>
              </p:ext>
            </p:extLst>
          </p:nvPr>
        </p:nvGraphicFramePr>
        <p:xfrm>
          <a:off x="845820" y="2354580"/>
          <a:ext cx="6080760" cy="5349240"/>
        </p:xfrm>
        <a:graphic>
          <a:graphicData uri="http://schemas.openxmlformats.org/drawingml/2006/table">
            <a:tbl>
              <a:tblPr firstRow="1" bandRow="1">
                <a:tableStyleId>{5C22544A-7EE6-4342-B048-85BDC9FD1C3A}</a:tableStyleId>
              </a:tblPr>
              <a:tblGrid>
                <a:gridCol w="289812">
                  <a:extLst>
                    <a:ext uri="{9D8B030D-6E8A-4147-A177-3AD203B41FA5}">
                      <a16:colId xmlns:a16="http://schemas.microsoft.com/office/drawing/2014/main" val="3138392793"/>
                    </a:ext>
                  </a:extLst>
                </a:gridCol>
                <a:gridCol w="1447737">
                  <a:extLst>
                    <a:ext uri="{9D8B030D-6E8A-4147-A177-3AD203B41FA5}">
                      <a16:colId xmlns:a16="http://schemas.microsoft.com/office/drawing/2014/main" val="1710886887"/>
                    </a:ext>
                  </a:extLst>
                </a:gridCol>
                <a:gridCol w="1447737">
                  <a:extLst>
                    <a:ext uri="{9D8B030D-6E8A-4147-A177-3AD203B41FA5}">
                      <a16:colId xmlns:a16="http://schemas.microsoft.com/office/drawing/2014/main" val="3124601300"/>
                    </a:ext>
                  </a:extLst>
                </a:gridCol>
                <a:gridCol w="1447737">
                  <a:extLst>
                    <a:ext uri="{9D8B030D-6E8A-4147-A177-3AD203B41FA5}">
                      <a16:colId xmlns:a16="http://schemas.microsoft.com/office/drawing/2014/main" val="246930227"/>
                    </a:ext>
                  </a:extLst>
                </a:gridCol>
                <a:gridCol w="1447737">
                  <a:extLst>
                    <a:ext uri="{9D8B030D-6E8A-4147-A177-3AD203B41FA5}">
                      <a16:colId xmlns:a16="http://schemas.microsoft.com/office/drawing/2014/main" val="2095994033"/>
                    </a:ext>
                  </a:extLst>
                </a:gridCol>
              </a:tblGrid>
              <a:tr h="502920">
                <a:tc>
                  <a:txBody>
                    <a:bodyPr/>
                    <a:lstStyle/>
                    <a:p>
                      <a:endParaRPr lang="en-US" sz="1100">
                        <a:solidFill>
                          <a:schemeClr val="bg1"/>
                        </a:solidFill>
                        <a:latin typeface="Segoe UI Semibold" panose="020B0702040204020203" pitchFamily="34" charset="0"/>
                        <a:cs typeface="Segoe UI Semibold" panose="020B07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lvl="0">
                        <a:buNone/>
                      </a:pPr>
                      <a:r>
                        <a:rPr lang="en-US" sz="1100" b="1" i="0">
                          <a:solidFill>
                            <a:schemeClr val="bg1"/>
                          </a:solidFill>
                          <a:effectLst/>
                          <a:latin typeface="Segoe UI Semibold"/>
                          <a:cs typeface="Segoe UI Semibold"/>
                        </a:rPr>
                        <a:t>Auto-generated chapters</a:t>
                      </a:r>
                      <a:r>
                        <a:rPr lang="en-US" sz="1100" b="0" i="0">
                          <a:solidFill>
                            <a:schemeClr val="bg1"/>
                          </a:solidFill>
                          <a:effectLst/>
                          <a:latin typeface="Segoe UI Semibold"/>
                          <a:cs typeface="Segoe UI Semibold"/>
                        </a:rPr>
                        <a:t> </a:t>
                      </a:r>
                      <a:endParaRPr lang="en-US" sz="1100">
                        <a:solidFill>
                          <a:schemeClr val="bg1"/>
                        </a:solidFill>
                        <a:latin typeface="Segoe UI Semibold"/>
                        <a:cs typeface="Segoe UI Semibold"/>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lvl="0">
                        <a:buNone/>
                      </a:pPr>
                      <a:r>
                        <a:rPr lang="en-US" sz="1100" b="1" i="0">
                          <a:solidFill>
                            <a:schemeClr val="bg1"/>
                          </a:solidFill>
                          <a:effectLst/>
                          <a:latin typeface="Segoe UI Semibold"/>
                          <a:cs typeface="Segoe UI Semibold"/>
                        </a:rPr>
                        <a:t>AI-generated  notes and tasks</a:t>
                      </a:r>
                      <a:endParaRPr lang="en-US" sz="1100">
                        <a:solidFill>
                          <a:schemeClr val="bg1"/>
                        </a:solidFill>
                        <a:latin typeface="Segoe UI Semibold"/>
                        <a:cs typeface="Segoe UI Semibold"/>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100" b="1" i="0">
                          <a:solidFill>
                            <a:schemeClr val="bg1"/>
                          </a:solidFill>
                          <a:effectLst/>
                          <a:latin typeface="Segoe UI Semibold"/>
                          <a:cs typeface="Segoe UI Semibold"/>
                        </a:rPr>
                        <a:t>Personalized timeline markers</a:t>
                      </a:r>
                      <a:r>
                        <a:rPr lang="en-US" sz="1100" b="0" i="0">
                          <a:solidFill>
                            <a:schemeClr val="bg1"/>
                          </a:solidFill>
                          <a:effectLst/>
                          <a:latin typeface="Segoe UI Semibold"/>
                          <a:cs typeface="Segoe UI Semibold"/>
                        </a:rPr>
                        <a:t> </a:t>
                      </a:r>
                      <a:endParaRPr lang="en-US" sz="1100">
                        <a:solidFill>
                          <a:schemeClr val="bg1"/>
                        </a:solidFill>
                        <a:latin typeface="Segoe UI Semibold"/>
                        <a:cs typeface="Segoe UI Semibold"/>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100">
                          <a:solidFill>
                            <a:schemeClr val="bg1"/>
                          </a:solidFill>
                          <a:latin typeface="Segoe UI Semibold"/>
                          <a:cs typeface="Segoe UI Semibold"/>
                        </a:rPr>
                        <a:t>Speaker        timeline markers</a:t>
                      </a:r>
                      <a:endParaRPr lang="en-US" sz="1100">
                        <a:solidFill>
                          <a:schemeClr val="bg1"/>
                        </a:solidFill>
                        <a:latin typeface="Segoe UI Semibold" panose="020B0702040204020203" pitchFamily="34" charset="0"/>
                        <a:cs typeface="Segoe UI Semibold" panose="020B07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2515074173"/>
                  </a:ext>
                </a:extLst>
              </a:tr>
              <a:tr h="2834640">
                <a:tc>
                  <a:txBody>
                    <a:bodyPr/>
                    <a:lstStyle/>
                    <a:p>
                      <a:pPr algn="ctr"/>
                      <a:r>
                        <a:rPr lang="en-US" sz="1100" b="0">
                          <a:solidFill>
                            <a:schemeClr val="tx1"/>
                          </a:solidFill>
                          <a:latin typeface="+mj-lt"/>
                          <a:cs typeface="Segoe UI Semibold"/>
                        </a:rPr>
                        <a:t>Intro and Benefits</a:t>
                      </a:r>
                    </a:p>
                  </a:txBody>
                  <a:tcPr vert="vert27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lvl="0">
                        <a:spcAft>
                          <a:spcPts val="600"/>
                        </a:spcAft>
                        <a:buNone/>
                      </a:pPr>
                      <a:r>
                        <a:rPr lang="en-US" sz="1100" i="0" kern="0">
                          <a:solidFill>
                            <a:schemeClr val="tx1"/>
                          </a:solidFill>
                          <a:effectLst/>
                          <a:latin typeface="Segoe UI" panose="020B0502040204020203" pitchFamily="34" charset="0"/>
                          <a:cs typeface="Segoe UI" panose="020B0502040204020203" pitchFamily="34" charset="0"/>
                        </a:rPr>
                        <a:t>Automatically segments meeting </a:t>
                      </a:r>
                      <a:r>
                        <a:rPr lang="en-US" sz="1100" kern="0">
                          <a:solidFill>
                            <a:schemeClr val="tx1"/>
                          </a:solidFill>
                          <a:effectLst/>
                          <a:latin typeface="Segoe UI" panose="020B0502040204020203" pitchFamily="34" charset="0"/>
                          <a:cs typeface="Segoe UI" panose="020B0502040204020203" pitchFamily="34" charset="0"/>
                        </a:rPr>
                        <a:t>recordings into chapters based on meeting transcript and PowerPoint Live that was shared.</a:t>
                      </a:r>
                      <a:r>
                        <a:rPr lang="en-US" sz="1100" kern="0" baseline="30000">
                          <a:solidFill>
                            <a:schemeClr val="tx1"/>
                          </a:solidFill>
                          <a:effectLst/>
                          <a:latin typeface="Segoe UI" panose="020B0502040204020203" pitchFamily="34" charset="0"/>
                          <a:cs typeface="Segoe UI" panose="020B0502040204020203" pitchFamily="34" charset="0"/>
                        </a:rPr>
                        <a:t>1</a:t>
                      </a:r>
                      <a:endParaRPr lang="en-US" sz="1100" b="0" i="0" kern="100" baseline="30000">
                        <a:solidFill>
                          <a:schemeClr val="tx1"/>
                        </a:solidFill>
                        <a:effectLst/>
                        <a:latin typeface="Segoe UI" panose="020B0502040204020203" pitchFamily="34" charset="0"/>
                        <a:cs typeface="Segoe UI" panose="020B0502040204020203" pitchFamily="34" charset="0"/>
                      </a:endParaRPr>
                    </a:p>
                    <a:p>
                      <a:pPr lvl="0">
                        <a:spcAft>
                          <a:spcPts val="600"/>
                        </a:spcAft>
                        <a:buNone/>
                      </a:pPr>
                      <a:r>
                        <a:rPr lang="en-US" sz="1100">
                          <a:solidFill>
                            <a:schemeClr val="tx1"/>
                          </a:solidFill>
                          <a:latin typeface="Segoe UI" panose="020B0502040204020203" pitchFamily="34" charset="0"/>
                          <a:cs typeface="Segoe UI" panose="020B0502040204020203" pitchFamily="34" charset="0"/>
                        </a:rPr>
                        <a:t>Makes it </a:t>
                      </a:r>
                      <a:r>
                        <a:rPr lang="en-US" sz="1100" b="0" i="0">
                          <a:solidFill>
                            <a:schemeClr val="tx1"/>
                          </a:solidFill>
                          <a:effectLst/>
                          <a:latin typeface="Segoe UI" panose="020B0502040204020203" pitchFamily="34" charset="0"/>
                          <a:cs typeface="Segoe UI" panose="020B0502040204020203" pitchFamily="34" charset="0"/>
                        </a:rPr>
                        <a:t>easy for you to navigate recordings and understand the content of the meeting discussion. </a:t>
                      </a:r>
                      <a:endParaRPr lang="en-US" sz="1100">
                        <a:solidFill>
                          <a:schemeClr val="tx1"/>
                        </a:solidFill>
                        <a:latin typeface="Segoe UI" panose="020B0502040204020203" pitchFamily="34" charset="0"/>
                        <a:cs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lvl="0">
                        <a:spcAft>
                          <a:spcPts val="600"/>
                        </a:spcAft>
                        <a:buNone/>
                      </a:pPr>
                      <a:r>
                        <a:rPr lang="en-US" sz="1100" b="0" i="0">
                          <a:solidFill>
                            <a:schemeClr val="tx1"/>
                          </a:solidFill>
                          <a:effectLst/>
                          <a:latin typeface="Segoe UI" panose="020B0502040204020203" pitchFamily="34" charset="0"/>
                          <a:cs typeface="Segoe UI" panose="020B0502040204020203" pitchFamily="34" charset="0"/>
                        </a:rPr>
                        <a:t>Make the meetings you attend (or miss) more productive and impactful with AI-suggested notes and tasks so that conclusions and follow-ups are not missed. It helps users easily recall or recap past meetings.</a:t>
                      </a:r>
                      <a:endParaRPr lang="en-US" sz="1100">
                        <a:solidFill>
                          <a:schemeClr val="tx1"/>
                        </a:solidFill>
                        <a:latin typeface="Segoe UI" panose="020B0502040204020203" pitchFamily="34" charset="0"/>
                        <a:cs typeface="Segoe UI" panose="020B0502040204020203" pitchFamily="34" charset="0"/>
                      </a:endParaRPr>
                    </a:p>
                    <a:p>
                      <a:pPr lvl="0">
                        <a:spcAft>
                          <a:spcPts val="600"/>
                        </a:spcAft>
                        <a:buNone/>
                      </a:pPr>
                      <a:r>
                        <a:rPr lang="en-US" sz="1100" b="0" i="0">
                          <a:solidFill>
                            <a:schemeClr val="tx1"/>
                          </a:solidFill>
                          <a:effectLst/>
                          <a:latin typeface="Segoe UI" panose="020B0502040204020203" pitchFamily="34" charset="0"/>
                          <a:cs typeface="Segoe UI" panose="020B0502040204020203" pitchFamily="34" charset="0"/>
                        </a:rPr>
                        <a:t>It’s like having your own virtual assistant at every meeting!</a:t>
                      </a:r>
                      <a:endParaRPr lang="en-US" sz="1100">
                        <a:solidFill>
                          <a:schemeClr val="tx1"/>
                        </a:solidFill>
                        <a:latin typeface="Segoe UI" panose="020B0502040204020203" pitchFamily="34" charset="0"/>
                        <a:cs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spcAft>
                          <a:spcPts val="600"/>
                        </a:spcAft>
                      </a:pPr>
                      <a:r>
                        <a:rPr lang="en-US" sz="1100" b="0" i="0">
                          <a:solidFill>
                            <a:schemeClr val="tx1"/>
                          </a:solidFill>
                          <a:effectLst/>
                          <a:latin typeface="Segoe UI" panose="020B0502040204020203" pitchFamily="34" charset="0"/>
                          <a:cs typeface="Segoe UI" panose="020B0502040204020203" pitchFamily="34" charset="0"/>
                        </a:rPr>
                        <a:t>These markers will call out important moments in the meeting recordings, such as when your name was mentioned, when a screen was shared, and when you joined </a:t>
                      </a:r>
                      <a:r>
                        <a:rPr lang="en-US" sz="1100">
                          <a:solidFill>
                            <a:schemeClr val="tx1"/>
                          </a:solidFill>
                          <a:latin typeface="Segoe UI" panose="020B0502040204020203" pitchFamily="34" charset="0"/>
                          <a:cs typeface="Segoe UI" panose="020B0502040204020203" pitchFamily="34" charset="0"/>
                        </a:rPr>
                        <a:t>the meeting late or left early. </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600"/>
                        </a:spcAft>
                        <a:buClrTx/>
                        <a:buSzTx/>
                        <a:buFontTx/>
                        <a:buNone/>
                      </a:pPr>
                      <a:r>
                        <a:rPr lang="en-US" sz="1100" i="0" kern="0" noProof="0" dirty="0">
                          <a:solidFill>
                            <a:schemeClr val="tx1"/>
                          </a:solidFill>
                          <a:effectLst/>
                          <a:latin typeface="Segoe UI" panose="020B0502040204020203" pitchFamily="34" charset="0"/>
                          <a:cs typeface="Segoe UI" panose="020B0502040204020203" pitchFamily="34" charset="0"/>
                        </a:rPr>
                        <a:t>Speaker timeline markers appear </a:t>
                      </a:r>
                      <a:br>
                        <a:rPr lang="en-US" sz="1100" i="0" kern="0" noProof="0" dirty="0">
                          <a:solidFill>
                            <a:schemeClr val="tx1"/>
                          </a:solidFill>
                          <a:effectLst/>
                          <a:latin typeface="Segoe UI" panose="020B0502040204020203" pitchFamily="34" charset="0"/>
                          <a:cs typeface="Segoe UI" panose="020B0502040204020203" pitchFamily="34" charset="0"/>
                        </a:rPr>
                      </a:br>
                      <a:r>
                        <a:rPr lang="en-US" sz="1100" i="0" kern="0" noProof="0" dirty="0">
                          <a:solidFill>
                            <a:schemeClr val="tx1"/>
                          </a:solidFill>
                          <a:effectLst/>
                          <a:latin typeface="Segoe UI" panose="020B0502040204020203" pitchFamily="34" charset="0"/>
                          <a:cs typeface="Segoe UI" panose="020B0502040204020203" pitchFamily="34" charset="0"/>
                        </a:rPr>
                        <a:t>below meeting </a:t>
                      </a:r>
                      <a:br>
                        <a:rPr lang="en-US" sz="1100" i="0" kern="0" noProof="0" dirty="0">
                          <a:solidFill>
                            <a:schemeClr val="tx1"/>
                          </a:solidFill>
                          <a:effectLst/>
                          <a:latin typeface="Segoe UI" panose="020B0502040204020203" pitchFamily="34" charset="0"/>
                          <a:cs typeface="Segoe UI" panose="020B0502040204020203" pitchFamily="34" charset="0"/>
                        </a:rPr>
                      </a:br>
                      <a:r>
                        <a:rPr lang="en-US" sz="1100" i="0" kern="0" noProof="0" dirty="0">
                          <a:solidFill>
                            <a:schemeClr val="tx1"/>
                          </a:solidFill>
                          <a:effectLst/>
                          <a:latin typeface="Segoe UI" panose="020B0502040204020203" pitchFamily="34" charset="0"/>
                          <a:cs typeface="Segoe UI" panose="020B0502040204020203" pitchFamily="34" charset="0"/>
                        </a:rPr>
                        <a:t>recording.</a:t>
                      </a:r>
                      <a:endParaRPr lang="en-US" sz="1100" i="0" kern="0" dirty="0">
                        <a:solidFill>
                          <a:schemeClr val="tx1"/>
                        </a:solidFill>
                        <a:effectLst/>
                        <a:latin typeface="Segoe UI" panose="020B0502040204020203" pitchFamily="34" charset="0"/>
                        <a:cs typeface="Segoe UI" panose="020B0502040204020203" pitchFamily="34" charset="0"/>
                      </a:endParaRPr>
                    </a:p>
                    <a:p>
                      <a:pPr marL="0" marR="0" lvl="0" indent="0" algn="l">
                        <a:lnSpc>
                          <a:spcPct val="100000"/>
                        </a:lnSpc>
                        <a:spcBef>
                          <a:spcPts val="0"/>
                        </a:spcBef>
                        <a:spcAft>
                          <a:spcPts val="600"/>
                        </a:spcAft>
                        <a:buClrTx/>
                        <a:buSzTx/>
                        <a:buFontTx/>
                        <a:buNone/>
                      </a:pPr>
                      <a:r>
                        <a:rPr lang="en-US" sz="1100" kern="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Organizes speakers in two ways: those you work closely with and most frequent speakers, allowing you to jump right to the moment when they spoke.</a:t>
                      </a:r>
                      <a:endParaRPr lang="en-US" sz="1100" dirty="0">
                        <a:solidFill>
                          <a:schemeClr val="tx1"/>
                        </a:solidFill>
                        <a:latin typeface="Segoe UI" panose="020B0502040204020203" pitchFamily="34" charset="0"/>
                        <a:cs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96565428"/>
                  </a:ext>
                </a:extLst>
              </a:tr>
              <a:tr h="2011680">
                <a:tc>
                  <a:txBody>
                    <a:bodyPr/>
                    <a:lstStyle/>
                    <a:p>
                      <a:pPr algn="ctr"/>
                      <a:r>
                        <a:rPr lang="en-US" sz="1100" b="0">
                          <a:solidFill>
                            <a:schemeClr val="tx1"/>
                          </a:solidFill>
                          <a:latin typeface="+mj-lt"/>
                          <a:cs typeface="Segoe UI Semibold"/>
                        </a:rPr>
                        <a:t>Feature Visibility</a:t>
                      </a:r>
                    </a:p>
                  </a:txBody>
                  <a:tcPr vert="vert27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lvl="0">
                        <a:spcAft>
                          <a:spcPts val="600"/>
                        </a:spcAft>
                        <a:buNone/>
                      </a:pPr>
                      <a:r>
                        <a:rPr lang="en-US" sz="1100">
                          <a:solidFill>
                            <a:schemeClr val="tx1"/>
                          </a:solidFill>
                          <a:effectLst/>
                          <a:latin typeface="Segoe UI" panose="020B0502040204020203" pitchFamily="34" charset="0"/>
                          <a:cs typeface="Segoe UI" panose="020B0502040204020203" pitchFamily="34" charset="0"/>
                        </a:rPr>
                        <a:t>If a meeting organizer/recorder has a Teams Premium license, chapters will be generated and visible to all attendees (regardless of their Premium license status).</a:t>
                      </a:r>
                      <a:endParaRPr lang="en-US" sz="1100">
                        <a:solidFill>
                          <a:schemeClr val="tx1"/>
                        </a:solidFill>
                        <a:latin typeface="Segoe UI" panose="020B0502040204020203" pitchFamily="34" charset="0"/>
                        <a:cs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lvl="0">
                        <a:spcAft>
                          <a:spcPts val="600"/>
                        </a:spcAft>
                        <a:buNone/>
                      </a:pPr>
                      <a:r>
                        <a:rPr lang="en-US" sz="1100" b="0" i="0" u="none" strike="noStrike" noProof="0">
                          <a:solidFill>
                            <a:schemeClr val="tx1"/>
                          </a:solidFill>
                          <a:latin typeface="Segoe UI" panose="020B0502040204020203" pitchFamily="34" charset="0"/>
                          <a:cs typeface="Segoe UI" panose="020B0502040204020203" pitchFamily="34" charset="0"/>
                        </a:rPr>
                        <a:t>Users must have a Teams Premium license to get visibility to AI-generated notes and tasks.</a:t>
                      </a:r>
                      <a:br>
                        <a:rPr lang="en-US" sz="1100" b="0" i="0" u="none" strike="noStrike" noProof="0">
                          <a:solidFill>
                            <a:schemeClr val="tx1"/>
                          </a:solidFill>
                          <a:latin typeface="Segoe UI" panose="020B0502040204020203" pitchFamily="34" charset="0"/>
                          <a:cs typeface="Segoe UI" panose="020B0502040204020203" pitchFamily="34" charset="0"/>
                        </a:rPr>
                      </a:br>
                      <a:endParaRPr lang="en-US" sz="1100" b="0" i="0" u="none" strike="noStrike" noProof="0">
                        <a:solidFill>
                          <a:schemeClr val="tx1"/>
                        </a:solidFill>
                        <a:latin typeface="Segoe UI" panose="020B0502040204020203" pitchFamily="34" charset="0"/>
                        <a:cs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spcAft>
                          <a:spcPts val="600"/>
                        </a:spcAft>
                      </a:pPr>
                      <a:r>
                        <a:rPr lang="en-US" sz="1100">
                          <a:solidFill>
                            <a:schemeClr val="tx1"/>
                          </a:solidFill>
                          <a:effectLst/>
                          <a:latin typeface="Segoe UI" panose="020B0502040204020203" pitchFamily="34" charset="0"/>
                          <a:cs typeface="Segoe UI" panose="020B0502040204020203" pitchFamily="34" charset="0"/>
                        </a:rPr>
                        <a:t>Users must have a Teams Premium license to get visibility to personalized timeline markers.</a:t>
                      </a:r>
                      <a:br>
                        <a:rPr lang="en-US" sz="1100">
                          <a:solidFill>
                            <a:schemeClr val="tx1"/>
                          </a:solidFill>
                          <a:effectLst/>
                          <a:latin typeface="Segoe UI" panose="020B0502040204020203" pitchFamily="34" charset="0"/>
                          <a:cs typeface="Segoe UI" panose="020B0502040204020203" pitchFamily="34" charset="0"/>
                        </a:rPr>
                      </a:br>
                      <a:endParaRPr lang="en-US" sz="1100">
                        <a:solidFill>
                          <a:schemeClr val="tx1"/>
                        </a:solidFill>
                        <a:latin typeface="Segoe UI" panose="020B0502040204020203" pitchFamily="34" charset="0"/>
                        <a:cs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spcAft>
                          <a:spcPts val="600"/>
                        </a:spcAft>
                      </a:pPr>
                      <a:r>
                        <a:rPr lang="en-US" sz="1100" dirty="0">
                          <a:solidFill>
                            <a:schemeClr val="tx1"/>
                          </a:solidFill>
                          <a:effectLst/>
                          <a:latin typeface="Segoe UI" panose="020B0502040204020203" pitchFamily="34" charset="0"/>
                          <a:cs typeface="Segoe UI" panose="020B0502040204020203" pitchFamily="34" charset="0"/>
                        </a:rPr>
                        <a:t>Users must have a Teams Premium license to get visibility to speaker timeline markers.</a:t>
                      </a:r>
                      <a:br>
                        <a:rPr lang="en-US" sz="1100" dirty="0">
                          <a:solidFill>
                            <a:schemeClr val="tx1"/>
                          </a:solidFill>
                          <a:effectLst/>
                          <a:latin typeface="Segoe UI" panose="020B0502040204020203" pitchFamily="34" charset="0"/>
                          <a:cs typeface="Segoe UI" panose="020B0502040204020203" pitchFamily="34" charset="0"/>
                        </a:rPr>
                      </a:br>
                      <a:endParaRPr lang="en-US" sz="1100" dirty="0">
                        <a:solidFill>
                          <a:schemeClr val="tx1"/>
                        </a:solidFill>
                        <a:latin typeface="Segoe UI" panose="020B0502040204020203" pitchFamily="34" charset="0"/>
                        <a:cs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11878597"/>
                  </a:ext>
                </a:extLst>
              </a:tr>
            </a:tbl>
          </a:graphicData>
        </a:graphic>
      </p:graphicFrame>
      <p:sp>
        <p:nvSpPr>
          <p:cNvPr id="23" name="TextBox 22">
            <a:extLst>
              <a:ext uri="{FF2B5EF4-FFF2-40B4-BE49-F238E27FC236}">
                <a16:creationId xmlns:a16="http://schemas.microsoft.com/office/drawing/2014/main" id="{DF613934-AF1D-7A81-0542-7040FEB7AE5B}"/>
              </a:ext>
            </a:extLst>
          </p:cNvPr>
          <p:cNvSpPr txBox="1"/>
          <p:nvPr/>
        </p:nvSpPr>
        <p:spPr>
          <a:xfrm>
            <a:off x="754380" y="9400415"/>
            <a:ext cx="6263640" cy="247375"/>
          </a:xfrm>
          <a:prstGeom prst="rect">
            <a:avLst/>
          </a:prstGeom>
          <a:noFill/>
        </p:spPr>
        <p:txBody>
          <a:bodyPr wrap="square">
            <a:spAutoFit/>
          </a:bodyPr>
          <a:lstStyle/>
          <a:p>
            <a:pPr marL="0" marR="0" lvl="0" indent="0" algn="l" defTabSz="457200" rtl="0" eaLnBrk="1" fontAlgn="auto" latinLnBrk="0" hangingPunct="1">
              <a:lnSpc>
                <a:spcPct val="107000"/>
              </a:lnSpc>
              <a:spcBef>
                <a:spcPts val="200"/>
              </a:spcBef>
              <a:spcAft>
                <a:spcPts val="0"/>
              </a:spcAft>
              <a:buClrTx/>
              <a:buSzTx/>
              <a:buFontTx/>
              <a:buNone/>
              <a:tabLst/>
              <a:defRPr/>
            </a:pPr>
            <a:r>
              <a:rPr kumimoji="0" lang="en-US" sz="1000" b="0" i="0" u="none" strike="noStrike" kern="1200" cap="none" spc="0" normalizeH="0" baseline="3000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1 </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Also included in Stream recordings</a:t>
            </a:r>
            <a:endParaRPr kumimoji="0" lang="en-US" sz="1000" b="0" i="0" u="none" strike="noStrike" kern="1200" cap="none" spc="0" normalizeH="0" baseline="0" noProof="0">
              <a:ln>
                <a:noFill/>
              </a:ln>
              <a:solidFill>
                <a:prstClr val="black"/>
              </a:solidFill>
              <a:effectLst/>
              <a:uLnTx/>
              <a:uFillTx/>
              <a:latin typeface="Segoe Pro" panose="020B0502040504020203" pitchFamily="34" charset="0"/>
              <a:ea typeface="Calibri" panose="020F0502020204030204" pitchFamily="34" charset="0"/>
              <a:cs typeface="Times New Roman" panose="02020603050405020304" pitchFamily="18" charset="0"/>
            </a:endParaRPr>
          </a:p>
        </p:txBody>
      </p:sp>
      <p:sp>
        <p:nvSpPr>
          <p:cNvPr id="2" name="Action Button: Go Home 1">
            <a:hlinkClick r:id="rId3" action="ppaction://hlinksldjump" highlightClick="1"/>
            <a:extLst>
              <a:ext uri="{FF2B5EF4-FFF2-40B4-BE49-F238E27FC236}">
                <a16:creationId xmlns:a16="http://schemas.microsoft.com/office/drawing/2014/main" id="{46A4A0FC-9DAA-9593-3378-F05EE1E872CD}"/>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832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4488933"/>
          </a:xfrm>
        </p:spPr>
        <p:txBody>
          <a:bodyPr>
            <a:no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Manage what attendees see</a:t>
            </a:r>
            <a:endParaRPr lang="en-US" sz="1400">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fontAlgn="base">
              <a:lnSpc>
                <a:spcPct val="108000"/>
              </a:lnSpc>
              <a:spcBef>
                <a:spcPts val="0"/>
              </a:spcBef>
              <a:spcAft>
                <a:spcPts val="400"/>
              </a:spcAft>
            </a:pPr>
            <a:r>
              <a:rPr lang="en-US" sz="1200" b="0" i="0">
                <a:effectLst/>
                <a:latin typeface="SegoeUI"/>
              </a:rPr>
              <a:t>Minimize distractions and keep your audience focused and engaged by curating and managing what </a:t>
            </a:r>
            <a:r>
              <a:rPr lang="en-US" sz="1200" i="0">
                <a:effectLst/>
                <a:latin typeface="SegoeUI"/>
              </a:rPr>
              <a:t>your attendees can see on screen, including shared content and presenter video</a:t>
            </a:r>
            <a:r>
              <a:rPr lang="en-US" sz="1200" b="0" i="0">
                <a:effectLst/>
                <a:latin typeface="SegoeUI"/>
              </a:rPr>
              <a:t>. By doing so, you elevate and manage the production of your webinar to showcase a more dynamic</a:t>
            </a:r>
            <a:r>
              <a:rPr lang="en-US" sz="1200">
                <a:latin typeface="SegoeUI"/>
              </a:rPr>
              <a:t> </a:t>
            </a:r>
            <a:r>
              <a:rPr lang="en-US" sz="1200" b="0" i="0">
                <a:effectLst/>
                <a:latin typeface="SegoeUI"/>
              </a:rPr>
              <a:t>presentation.</a:t>
            </a:r>
            <a:endParaRPr lang="en-US" sz="1200">
              <a:latin typeface="SegoeUI"/>
            </a:endParaRPr>
          </a:p>
          <a:p>
            <a:pPr marL="171450" indent="-171450" algn="l" fontAlgn="base">
              <a:lnSpc>
                <a:spcPct val="108000"/>
              </a:lnSpc>
              <a:spcBef>
                <a:spcPts val="0"/>
              </a:spcBef>
              <a:spcAft>
                <a:spcPts val="400"/>
              </a:spcAft>
              <a:buFont typeface="Arial" panose="020B0604020202020204" pitchFamily="34" charset="0"/>
              <a:buChar char="•"/>
            </a:pPr>
            <a:r>
              <a:rPr lang="en-US" sz="1200">
                <a:latin typeface="SegoeUI"/>
              </a:rPr>
              <a:t>Conduct more professional and polished webinars</a:t>
            </a:r>
            <a:endParaRPr lang="en-US" sz="1200">
              <a:highlight>
                <a:srgbClr val="FFFF00"/>
              </a:highlight>
              <a:latin typeface="SegoeUI"/>
            </a:endParaRPr>
          </a:p>
          <a:p>
            <a:pPr marL="171450" indent="-171450" algn="l" fontAlgn="base">
              <a:lnSpc>
                <a:spcPct val="108000"/>
              </a:lnSpc>
              <a:spcBef>
                <a:spcPts val="0"/>
              </a:spcBef>
              <a:spcAft>
                <a:spcPts val="400"/>
              </a:spcAft>
              <a:buFont typeface="Arial" panose="020B0604020202020204" pitchFamily="34" charset="0"/>
              <a:buChar char="•"/>
            </a:pPr>
            <a:r>
              <a:rPr lang="en-US" sz="1200">
                <a:latin typeface="SegoeUI"/>
              </a:rPr>
              <a:t>Determine who can present</a:t>
            </a:r>
          </a:p>
          <a:p>
            <a:pPr marL="171450" indent="-171450" algn="l" fontAlgn="base">
              <a:lnSpc>
                <a:spcPct val="108000"/>
              </a:lnSpc>
              <a:spcBef>
                <a:spcPts val="0"/>
              </a:spcBef>
              <a:spcAft>
                <a:spcPts val="400"/>
              </a:spcAft>
              <a:buFont typeface="Arial" panose="020B0604020202020204" pitchFamily="34" charset="0"/>
              <a:buChar char="•"/>
            </a:pPr>
            <a:r>
              <a:rPr lang="en-US" sz="1200" b="0" i="0">
                <a:effectLst/>
                <a:latin typeface="SegoeUI"/>
              </a:rPr>
              <a:t>Turn off or allow </a:t>
            </a:r>
            <a:r>
              <a:rPr lang="en-US" sz="1200">
                <a:latin typeface="SegoeUI"/>
              </a:rPr>
              <a:t>mic for attendees</a:t>
            </a:r>
          </a:p>
          <a:p>
            <a:pPr marL="171450" indent="-171450" algn="l" fontAlgn="base">
              <a:lnSpc>
                <a:spcPct val="108000"/>
              </a:lnSpc>
              <a:spcBef>
                <a:spcPts val="0"/>
              </a:spcBef>
              <a:spcAft>
                <a:spcPts val="400"/>
              </a:spcAft>
              <a:buFont typeface="Arial" panose="020B0604020202020204" pitchFamily="34" charset="0"/>
              <a:buChar char="•"/>
            </a:pPr>
            <a:r>
              <a:rPr lang="en-US" sz="1200" b="0" i="0">
                <a:effectLst/>
                <a:latin typeface="SegoeUI"/>
              </a:rPr>
              <a:t>Turn off or allow camera for attendees </a:t>
            </a:r>
          </a:p>
          <a:p>
            <a:pPr marL="171450" indent="-171450" algn="l" fontAlgn="base">
              <a:lnSpc>
                <a:spcPct val="108000"/>
              </a:lnSpc>
              <a:spcBef>
                <a:spcPts val="0"/>
              </a:spcBef>
              <a:spcAft>
                <a:spcPts val="1800"/>
              </a:spcAft>
              <a:buFont typeface="Arial" panose="020B0604020202020204" pitchFamily="34" charset="0"/>
              <a:buChar char="•"/>
            </a:pPr>
            <a:r>
              <a:rPr lang="en-US" sz="1200" b="0" i="0">
                <a:effectLst/>
                <a:latin typeface="Segoe UI" panose="020B0502040204020203" pitchFamily="34" charset="0"/>
              </a:rPr>
              <a:t>Decide whose avatars or video feeds to spotlight during webinar</a:t>
            </a:r>
            <a:endParaRPr lang="en-US" sz="1200">
              <a:effectLst/>
              <a:latin typeface="Segoe UI" panose="020B0502040204020203" pitchFamily="34" charset="0"/>
              <a:ea typeface="Calibri" panose="020F0502020204030204"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a:lnSpc>
                <a:spcPct val="108000"/>
              </a:lnSpc>
              <a:spcBef>
                <a:spcPts val="0"/>
              </a:spcBef>
              <a:spcAft>
                <a:spcPts val="1800"/>
              </a:spcAft>
            </a:pPr>
            <a:r>
              <a:rPr lang="en-US" sz="1200" b="0" i="0">
                <a:effectLst/>
                <a:latin typeface="SegoeUI"/>
              </a:rPr>
              <a:t>The meeting organizer requires a Teams Premium license to use this feature. Manage what attendees see </a:t>
            </a:r>
            <a:r>
              <a:rPr lang="en-US" sz="1200"/>
              <a:t>is </a:t>
            </a:r>
            <a:r>
              <a:rPr lang="en-US" sz="1200">
                <a:latin typeface="Segoe UI" panose="020B0502040204020203" pitchFamily="34" charset="0"/>
                <a:cs typeface="Segoe UI" panose="020B0502040204020203" pitchFamily="34" charset="0"/>
              </a:rPr>
              <a:t>available for meeting organizers and co-organizers to configure. </a:t>
            </a:r>
            <a:r>
              <a:rPr lang="en-US" sz="1200"/>
              <a:t>The organizer, any co-organizers and defined </a:t>
            </a:r>
            <a:r>
              <a:rPr lang="en-US" sz="1200">
                <a:latin typeface="Segoe UI" panose="020B0502040204020203" pitchFamily="34" charset="0"/>
                <a:cs typeface="Segoe UI" panose="020B0502040204020203" pitchFamily="34" charset="0"/>
              </a:rPr>
              <a:t>meeting presenters will have access to use this mode during the meeting. </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600"/>
              </a:spcAft>
            </a:pPr>
            <a:r>
              <a:rPr lang="en-US" sz="1200">
                <a:latin typeface="Segoe UI" panose="020B0502040204020203" pitchFamily="34" charset="0"/>
                <a:cs typeface="Segoe UI" panose="020B0502040204020203" pitchFamily="34" charset="0"/>
              </a:rPr>
              <a:t>Below are the primary use cases:</a:t>
            </a:r>
            <a:endParaRPr lang="en-US" sz="1400" b="0" i="0">
              <a:solidFill>
                <a:srgbClr val="333333"/>
              </a:solidFill>
              <a:effectLst/>
              <a:latin typeface="Segoe UI Semibold" panose="020B0702040204020203" pitchFamily="34" charset="0"/>
              <a:cs typeface="Segoe UI Semibold" panose="020B0702040204020203" pitchFamily="34" charset="0"/>
            </a:endParaRPr>
          </a:p>
        </p:txBody>
      </p:sp>
      <p:graphicFrame>
        <p:nvGraphicFramePr>
          <p:cNvPr id="5" name="Table 4">
            <a:extLst>
              <a:ext uri="{FF2B5EF4-FFF2-40B4-BE49-F238E27FC236}">
                <a16:creationId xmlns:a16="http://schemas.microsoft.com/office/drawing/2014/main" id="{598D5E0D-F760-B720-7EE8-1B08BDEE633B}"/>
              </a:ext>
            </a:extLst>
          </p:cNvPr>
          <p:cNvGraphicFramePr>
            <a:graphicFrameLocks noGrp="1"/>
          </p:cNvGraphicFramePr>
          <p:nvPr/>
        </p:nvGraphicFramePr>
        <p:xfrm>
          <a:off x="845820" y="5917226"/>
          <a:ext cx="6080760" cy="2697480"/>
        </p:xfrm>
        <a:graphic>
          <a:graphicData uri="http://schemas.openxmlformats.org/drawingml/2006/table">
            <a:tbl>
              <a:tblPr firstRow="1" bandRow="1">
                <a:tableStyleId>{5C22544A-7EE6-4342-B048-85BDC9FD1C3A}</a:tableStyleId>
              </a:tblPr>
              <a:tblGrid>
                <a:gridCol w="1193995">
                  <a:extLst>
                    <a:ext uri="{9D8B030D-6E8A-4147-A177-3AD203B41FA5}">
                      <a16:colId xmlns:a16="http://schemas.microsoft.com/office/drawing/2014/main" val="4001914310"/>
                    </a:ext>
                  </a:extLst>
                </a:gridCol>
                <a:gridCol w="4886765">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128016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Marketing</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A digital events specialist at a marketing agency, is hosting a webinar with her colleague to teach potential clients how to build a blog for their website. To make sure the webinar is highly engaging, she manages what the audiences sees by curating the attendee view to show the Presenter only. At the end, she allows attendees to raise their hand to ask questions live.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54864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HR/Recruiting</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Helps bring only the candidate on the stage and ensures that the interview panel is not visible to the candidate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47664608"/>
                  </a:ext>
                </a:extLst>
              </a:tr>
              <a:tr h="54864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Education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Teacher (acting as organizer) chooses a presenter and bring them on stage from a list of students </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61044039"/>
                  </a:ext>
                </a:extLst>
              </a:tr>
            </a:tbl>
          </a:graphicData>
        </a:graphic>
      </p:graphicFrame>
      <p:sp>
        <p:nvSpPr>
          <p:cNvPr id="2" name="Action Button: Go Home 1">
            <a:hlinkClick r:id="rId3" action="ppaction://hlinksldjump" highlightClick="1"/>
            <a:extLst>
              <a:ext uri="{FF2B5EF4-FFF2-40B4-BE49-F238E27FC236}">
                <a16:creationId xmlns:a16="http://schemas.microsoft.com/office/drawing/2014/main" id="{F7A1C75F-09AD-F812-7DA2-17984D159F36}"/>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0957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115383"/>
            <a:ext cx="6263640" cy="8158544"/>
          </a:xfrm>
        </p:spPr>
        <p:txBody>
          <a:bodyPr>
            <a:noAutofit/>
          </a:bodyPr>
          <a:lstStyle/>
          <a:p>
            <a:pPr marR="0" lvl="0" algn="l">
              <a:lnSpc>
                <a:spcPct val="108000"/>
              </a:lnSpc>
              <a:spcBef>
                <a:spcPts val="0"/>
              </a:spcBef>
              <a:spcAft>
                <a:spcPts val="600"/>
              </a:spcAft>
            </a:pPr>
            <a:r>
              <a:rPr lang="en-US" sz="1400" b="0" i="0">
                <a:effectLst/>
                <a:latin typeface="Segoe UI Semibold" panose="020B0702040204020203" pitchFamily="34" charset="0"/>
                <a:cs typeface="Segoe UI Semibold" panose="020B0702040204020203" pitchFamily="34" charset="0"/>
              </a:rPr>
              <a:t>Manage what attendees see</a:t>
            </a:r>
            <a:endParaRPr lang="en-US" sz="1400">
              <a:solidFill>
                <a:srgbClr val="5A5FC7"/>
              </a:solidFill>
              <a:latin typeface="Segoe UI Semibold" panose="020B0702040204020203" pitchFamily="34" charset="0"/>
              <a:cs typeface="Segoe UI Semibold" panose="020B0702040204020203" pitchFamily="34" charset="0"/>
            </a:endParaRPr>
          </a:p>
          <a:p>
            <a:pPr marR="0" lvl="0" algn="l">
              <a:lnSpc>
                <a:spcPct val="108000"/>
              </a:lnSpc>
              <a:spcBef>
                <a:spcPts val="0"/>
              </a:spcBef>
              <a:spcAft>
                <a:spcPts val="600"/>
              </a:spcAft>
            </a:pPr>
            <a:endParaRPr lang="en-US" sz="1200">
              <a:solidFill>
                <a:srgbClr val="5A5FC7"/>
              </a:solidFill>
              <a:latin typeface="Segoe UI Semibold" panose="020B0702040204020203" pitchFamily="34" charset="0"/>
              <a:cs typeface="Segoe UI Semibold" panose="020B0702040204020203" pitchFamily="34" charset="0"/>
            </a:endParaRPr>
          </a:p>
          <a:p>
            <a:pPr marR="0" lvl="0"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Prerequisites</a:t>
            </a:r>
          </a:p>
          <a:p>
            <a:pPr algn="l">
              <a:lnSpc>
                <a:spcPct val="108000"/>
              </a:lnSpc>
              <a:spcBef>
                <a:spcPts val="0"/>
              </a:spcBef>
              <a:spcAft>
                <a:spcPts val="1800"/>
              </a:spcAft>
            </a:pPr>
            <a:r>
              <a:rPr lang="en-US" sz="1200"/>
              <a:t>Meeting organizers must define separate presenter/attendee roles before they can enable the Manage what Attendees See feature.</a:t>
            </a:r>
            <a:endParaRPr lang="en-US" sz="1200">
              <a:effectLst/>
              <a:latin typeface="Segoe UI" panose="020B0502040204020203"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Dependencies and Limitations</a:t>
            </a:r>
            <a:endParaRPr lang="en-US" sz="1200">
              <a:latin typeface="Segoe UI" panose="020B0502040204020203" pitchFamily="34" charset="0"/>
              <a:cs typeface="Segoe UI" panose="020B0502040204020203" pitchFamily="34" charset="0"/>
            </a:endParaRPr>
          </a:p>
          <a:p>
            <a:pPr algn="l">
              <a:lnSpc>
                <a:spcPct val="108000"/>
              </a:lnSpc>
              <a:spcBef>
                <a:spcPts val="0"/>
              </a:spcBef>
              <a:spcAft>
                <a:spcPts val="1800"/>
              </a:spcAft>
            </a:pPr>
            <a:r>
              <a:rPr lang="en-US" sz="1200"/>
              <a:t>Presenters that are not “on screen” can still be heard in the meeting (if their microphone is active).</a:t>
            </a:r>
            <a:endParaRPr lang="en-US" sz="1200">
              <a:latin typeface="Segoe UI" panose="020B0502040204020203" pitchFamily="34" charset="0"/>
              <a:cs typeface="Segoe UI" panose="020B0502040204020203" pitchFamily="34" charset="0"/>
            </a:endParaRPr>
          </a:p>
          <a:p>
            <a:pPr algn="l">
              <a:lnSpc>
                <a:spcPct val="108000"/>
              </a:lnSpc>
              <a:spcBef>
                <a:spcPts val="0"/>
              </a:spcBef>
              <a:spcAft>
                <a:spcPts val="600"/>
              </a:spcAft>
            </a:pPr>
            <a:r>
              <a:rPr lang="en-US" sz="1200" b="0" i="0">
                <a:effectLst/>
                <a:latin typeface="Segoe UI Semibold" panose="020B0702040204020203" pitchFamily="34" charset="0"/>
                <a:cs typeface="Segoe UI Semibold" panose="020B0702040204020203" pitchFamily="34" charset="0"/>
              </a:rPr>
              <a:t>Supported platforms:</a:t>
            </a:r>
          </a:p>
          <a:p>
            <a:pPr algn="l">
              <a:lnSpc>
                <a:spcPct val="108000"/>
              </a:lnSpc>
              <a:spcBef>
                <a:spcPts val="0"/>
              </a:spcBef>
              <a:spcAft>
                <a:spcPts val="1800"/>
              </a:spcAft>
            </a:pPr>
            <a:r>
              <a:rPr lang="en-US" sz="1200">
                <a:latin typeface="SegoeUI"/>
              </a:rPr>
              <a:t>Presenter/organizer can use Teams desktop or web on Edge and Chrome</a:t>
            </a:r>
          </a:p>
        </p:txBody>
      </p:sp>
      <p:sp>
        <p:nvSpPr>
          <p:cNvPr id="12" name="Action Button: Go Home 11">
            <a:hlinkClick r:id="rId2" action="ppaction://hlinksldjump" highlightClick="1"/>
            <a:extLst>
              <a:ext uri="{FF2B5EF4-FFF2-40B4-BE49-F238E27FC236}">
                <a16:creationId xmlns:a16="http://schemas.microsoft.com/office/drawing/2014/main" id="{5DD9A3CC-0B61-CB23-3411-74A34A2E7F42}"/>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250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B792-072F-51FB-55AA-C0698406EAD1}"/>
              </a:ext>
            </a:extLst>
          </p:cNvPr>
          <p:cNvSpPr txBox="1">
            <a:spLocks/>
          </p:cNvSpPr>
          <p:nvPr/>
        </p:nvSpPr>
        <p:spPr>
          <a:xfrm>
            <a:off x="349721" y="335835"/>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algn="l">
              <a:defRPr/>
            </a:pPr>
            <a:r>
              <a:rPr lang="en-US" sz="1400">
                <a:solidFill>
                  <a:srgbClr val="5A5FC7"/>
                </a:solidFill>
              </a:rPr>
              <a:t>ADVANCED WEBINARS        </a:t>
            </a:r>
          </a:p>
        </p:txBody>
      </p:sp>
      <p:sp>
        <p:nvSpPr>
          <p:cNvPr id="3" name="Subtitle 2">
            <a:extLst>
              <a:ext uri="{FF2B5EF4-FFF2-40B4-BE49-F238E27FC236}">
                <a16:creationId xmlns:a16="http://schemas.microsoft.com/office/drawing/2014/main" id="{C9BD2926-2E63-C0B4-D3E0-5716CA6AD2E8}"/>
              </a:ext>
            </a:extLst>
          </p:cNvPr>
          <p:cNvSpPr txBox="1">
            <a:spLocks/>
          </p:cNvSpPr>
          <p:nvPr/>
        </p:nvSpPr>
        <p:spPr>
          <a:xfrm>
            <a:off x="349721" y="762601"/>
            <a:ext cx="6263640" cy="452490"/>
          </a:xfrm>
          <a:prstGeom prst="rect">
            <a:avLst/>
          </a:prstGeom>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UI" panose="020B0502040204020203" pitchFamily="34" charset="0"/>
                <a:ea typeface="+mn-ea"/>
                <a:cs typeface="Segoe UI" panose="020B0502040204020203"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UI" panose="020B0502040204020203" pitchFamily="34" charset="0"/>
                <a:ea typeface="+mn-ea"/>
                <a:cs typeface="Segoe UI" panose="020B0502040204020203"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UI" panose="020B0502040204020203" pitchFamily="34" charset="0"/>
                <a:ea typeface="+mn-ea"/>
                <a:cs typeface="Segoe UI" panose="020B0502040204020203"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08000"/>
              </a:lnSpc>
              <a:spcBef>
                <a:spcPts val="0"/>
              </a:spcBef>
              <a:spcAft>
                <a:spcPts val="1800"/>
              </a:spcAft>
              <a:buClr>
                <a:schemeClr val="tx1"/>
              </a:buClr>
              <a:buNone/>
            </a:pPr>
            <a:r>
              <a:rPr lang="en-US" sz="1400">
                <a:latin typeface="Segoe UI Semibold" panose="020B0702040204020203" pitchFamily="34" charset="0"/>
                <a:cs typeface="Segoe UI Semibold" panose="020B0702040204020203" pitchFamily="34" charset="0"/>
              </a:rPr>
              <a:t>RTMP-in</a:t>
            </a:r>
            <a:endParaRPr lang="en-US" sz="1400">
              <a:solidFill>
                <a:srgbClr val="333333"/>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11875429-5C3F-4210-C5F7-1F0F5875D023}"/>
              </a:ext>
            </a:extLst>
          </p:cNvPr>
          <p:cNvSpPr txBox="1"/>
          <p:nvPr/>
        </p:nvSpPr>
        <p:spPr>
          <a:xfrm>
            <a:off x="349721" y="1125252"/>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
        <p:nvSpPr>
          <p:cNvPr id="15" name="Title 1">
            <a:extLst>
              <a:ext uri="{FF2B5EF4-FFF2-40B4-BE49-F238E27FC236}">
                <a16:creationId xmlns:a16="http://schemas.microsoft.com/office/drawing/2014/main" id="{3D926D6E-5373-5750-1407-641A1CDC3BAD}"/>
              </a:ext>
            </a:extLst>
          </p:cNvPr>
          <p:cNvSpPr txBox="1">
            <a:spLocks/>
          </p:cNvSpPr>
          <p:nvPr/>
        </p:nvSpPr>
        <p:spPr>
          <a:xfrm>
            <a:off x="427434" y="2752921"/>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Getting started </a:t>
            </a:r>
          </a:p>
        </p:txBody>
      </p:sp>
      <p:sp>
        <p:nvSpPr>
          <p:cNvPr id="16" name="TextBox 15">
            <a:extLst>
              <a:ext uri="{FF2B5EF4-FFF2-40B4-BE49-F238E27FC236}">
                <a16:creationId xmlns:a16="http://schemas.microsoft.com/office/drawing/2014/main" id="{E40E4289-99DA-7F21-BD93-320DD2A347EC}"/>
              </a:ext>
            </a:extLst>
          </p:cNvPr>
          <p:cNvSpPr txBox="1"/>
          <p:nvPr/>
        </p:nvSpPr>
        <p:spPr>
          <a:xfrm>
            <a:off x="407074" y="3177257"/>
            <a:ext cx="7035965" cy="184666"/>
          </a:xfrm>
          <a:prstGeom prst="rect">
            <a:avLst/>
          </a:prstGeom>
          <a:noFill/>
        </p:spPr>
        <p:txBody>
          <a:bodyPr wrap="square" lIns="0" tIns="0" rIns="0" bIns="0">
            <a:spAutoFit/>
          </a:bodyPr>
          <a:lstStyle/>
          <a:p>
            <a:pPr marL="7143" defTabSz="514244">
              <a:spcAft>
                <a:spcPts val="765"/>
              </a:spcAft>
              <a:tabLst>
                <a:tab pos="1049201" algn="l"/>
              </a:tabLst>
              <a:defRPr/>
            </a:pPr>
            <a:r>
              <a:rPr lang="en-US" sz="1200">
                <a:solidFill>
                  <a:srgbClr val="000000"/>
                </a:solidFill>
                <a:latin typeface="Segoe UI" panose="020B0502040204020203" pitchFamily="34" charset="0"/>
                <a:cs typeface="Segoe UI" panose="020B0502040204020203" pitchFamily="34" charset="0"/>
              </a:rPr>
              <a:t>RTMP-In can be enabled through the Meetings Options of the scheduled event.</a:t>
            </a:r>
          </a:p>
        </p:txBody>
      </p:sp>
      <p:sp>
        <p:nvSpPr>
          <p:cNvPr id="17" name="TextBox 16">
            <a:extLst>
              <a:ext uri="{FF2B5EF4-FFF2-40B4-BE49-F238E27FC236}">
                <a16:creationId xmlns:a16="http://schemas.microsoft.com/office/drawing/2014/main" id="{D2C5B18E-1CA5-D74C-BE77-54877BEA21C0}"/>
              </a:ext>
            </a:extLst>
          </p:cNvPr>
          <p:cNvSpPr txBox="1"/>
          <p:nvPr/>
        </p:nvSpPr>
        <p:spPr>
          <a:xfrm>
            <a:off x="407074" y="3572123"/>
            <a:ext cx="3277159" cy="1856919"/>
          </a:xfrm>
          <a:prstGeom prst="rect">
            <a:avLst/>
          </a:prstGeom>
          <a:noFill/>
        </p:spPr>
        <p:txBody>
          <a:bodyPr wrap="square" lIns="0" tIns="0" rIns="0" bIns="0">
            <a:spAutoFit/>
          </a:bodyPr>
          <a:lstStyle/>
          <a:p>
            <a:pPr marL="7143" defTabSz="514244">
              <a:spcAft>
                <a:spcPts val="1148"/>
              </a:spcAft>
              <a:tabLst>
                <a:tab pos="1049201" algn="l"/>
              </a:tabLst>
              <a:defRPr/>
            </a:pPr>
            <a:r>
              <a:rPr lang="en-US" sz="1200">
                <a:solidFill>
                  <a:srgbClr val="5A5FC7"/>
                </a:solidFill>
                <a:latin typeface="+mj-lt"/>
                <a:cs typeface="Segoe UI" panose="020B0502040204020203" pitchFamily="34" charset="0"/>
              </a:rPr>
              <a:t>Step 1</a:t>
            </a:r>
            <a:r>
              <a:rPr lang="en-US" sz="1200"/>
              <a:t>: In Teams, go to </a:t>
            </a:r>
            <a:r>
              <a:rPr lang="en-US" sz="1200" b="1"/>
              <a:t>Calendar</a:t>
            </a:r>
            <a:r>
              <a:rPr lang="en-US" sz="1200"/>
              <a:t> and select a meeting.</a:t>
            </a:r>
            <a:endParaRPr lang="en-US" sz="1200">
              <a:solidFill>
                <a:srgbClr val="5A5FC7"/>
              </a:solidFill>
              <a:latin typeface="+mj-lt"/>
              <a:cs typeface="Segoe UI" panose="020B0502040204020203" pitchFamily="34" charset="0"/>
            </a:endParaRPr>
          </a:p>
          <a:p>
            <a:pPr marL="7143" defTabSz="514244">
              <a:spcAft>
                <a:spcPts val="1148"/>
              </a:spcAft>
              <a:tabLst>
                <a:tab pos="1049201" algn="l"/>
              </a:tabLst>
              <a:defRPr/>
            </a:pPr>
            <a:r>
              <a:rPr lang="en-US" sz="1200">
                <a:solidFill>
                  <a:srgbClr val="5A5FC7"/>
                </a:solidFill>
                <a:latin typeface="+mj-lt"/>
                <a:cs typeface="Segoe UI" panose="020B0502040204020203" pitchFamily="34" charset="0"/>
              </a:rPr>
              <a:t>Step 2</a:t>
            </a:r>
            <a:r>
              <a:rPr lang="en-US" sz="1200"/>
              <a:t>: C</a:t>
            </a:r>
            <a:r>
              <a:rPr lang="en-US" sz="1200">
                <a:solidFill>
                  <a:srgbClr val="000000"/>
                </a:solidFill>
                <a:latin typeface="Segoe UI" panose="020B0502040204020203" pitchFamily="34" charset="0"/>
                <a:cs typeface="Segoe UI" panose="020B0502040204020203" pitchFamily="34" charset="0"/>
              </a:rPr>
              <a:t>lick on </a:t>
            </a:r>
            <a:r>
              <a:rPr lang="en-US" sz="1200" b="1">
                <a:solidFill>
                  <a:srgbClr val="000000"/>
                </a:solidFill>
                <a:latin typeface="Segoe UI" panose="020B0502040204020203" pitchFamily="34" charset="0"/>
                <a:cs typeface="Segoe UI" panose="020B0502040204020203" pitchFamily="34" charset="0"/>
              </a:rPr>
              <a:t>Meeting options</a:t>
            </a:r>
            <a:r>
              <a:rPr lang="en-US" sz="1200"/>
              <a:t>.</a:t>
            </a:r>
          </a:p>
          <a:p>
            <a:pPr marL="7143" defTabSz="514244">
              <a:spcAft>
                <a:spcPts val="1148"/>
              </a:spcAft>
              <a:tabLst>
                <a:tab pos="1049201" algn="l"/>
              </a:tabLst>
              <a:defRPr/>
            </a:pPr>
            <a:r>
              <a:rPr lang="en-US" sz="1200">
                <a:solidFill>
                  <a:srgbClr val="5A5FC7"/>
                </a:solidFill>
                <a:latin typeface="+mj-lt"/>
              </a:rPr>
              <a:t>Step 3</a:t>
            </a:r>
            <a:r>
              <a:rPr lang="en-US" sz="1200"/>
              <a:t>: Go to </a:t>
            </a:r>
            <a:r>
              <a:rPr lang="en-US" sz="1200" b="1"/>
              <a:t>RTMP-In </a:t>
            </a:r>
            <a:r>
              <a:rPr lang="en-US" sz="1200"/>
              <a:t>and turn toggle</a:t>
            </a:r>
            <a:r>
              <a:rPr lang="en-US" sz="1200" b="1"/>
              <a:t> </a:t>
            </a:r>
            <a:r>
              <a:rPr lang="en-US" sz="1200"/>
              <a:t>to</a:t>
            </a:r>
            <a:r>
              <a:rPr lang="en-US" sz="1200" b="1"/>
              <a:t> Yes</a:t>
            </a:r>
            <a:r>
              <a:rPr lang="en-US" sz="1200"/>
              <a:t>. </a:t>
            </a:r>
          </a:p>
          <a:p>
            <a:pPr marL="7143" defTabSz="514244">
              <a:spcAft>
                <a:spcPts val="1148"/>
              </a:spcAft>
              <a:tabLst>
                <a:tab pos="1049201" algn="l"/>
              </a:tabLst>
              <a:defRPr/>
            </a:pPr>
            <a:r>
              <a:rPr lang="en-US" sz="1200">
                <a:solidFill>
                  <a:srgbClr val="5A5FC7"/>
                </a:solidFill>
                <a:latin typeface="+mj-lt"/>
                <a:cs typeface="Segoe UI" panose="020B0502040204020203" pitchFamily="34" charset="0"/>
              </a:rPr>
              <a:t>Step 4</a:t>
            </a:r>
            <a:r>
              <a:rPr lang="en-US" sz="1200"/>
              <a:t>: C</a:t>
            </a:r>
            <a:r>
              <a:rPr lang="en-US" sz="1200">
                <a:solidFill>
                  <a:srgbClr val="000000"/>
                </a:solidFill>
                <a:latin typeface="Segoe UI" panose="020B0502040204020203" pitchFamily="34" charset="0"/>
                <a:cs typeface="Segoe UI" panose="020B0502040204020203" pitchFamily="34" charset="0"/>
              </a:rPr>
              <a:t>lick </a:t>
            </a:r>
            <a:r>
              <a:rPr lang="en-US" sz="1200" b="1">
                <a:solidFill>
                  <a:srgbClr val="000000"/>
                </a:solidFill>
                <a:latin typeface="Segoe UI" panose="020B0502040204020203" pitchFamily="34" charset="0"/>
                <a:cs typeface="Segoe UI" panose="020B0502040204020203" pitchFamily="34" charset="0"/>
              </a:rPr>
              <a:t>Save</a:t>
            </a:r>
            <a:r>
              <a:rPr lang="en-US" sz="1200">
                <a:solidFill>
                  <a:srgbClr val="000000"/>
                </a:solidFill>
                <a:latin typeface="Segoe UI" panose="020B0502040204020203" pitchFamily="34" charset="0"/>
                <a:cs typeface="Segoe UI" panose="020B0502040204020203" pitchFamily="34" charset="0"/>
              </a:rPr>
              <a:t>.</a:t>
            </a:r>
          </a:p>
          <a:p>
            <a:pPr>
              <a:spcAft>
                <a:spcPts val="1148"/>
              </a:spcAft>
            </a:pPr>
            <a:r>
              <a:rPr lang="en-US" sz="1200"/>
              <a:t>RTMP-In is now enabled. You will see the Server ingest URL and Stream key listed.</a:t>
            </a:r>
          </a:p>
        </p:txBody>
      </p:sp>
      <p:pic>
        <p:nvPicPr>
          <p:cNvPr id="18" name="Picture 17" descr="Screenshot of the Teams meeting options, with the new &quot;RTMP-In&quot; highlighted with a green box, and toggled on.">
            <a:extLst>
              <a:ext uri="{FF2B5EF4-FFF2-40B4-BE49-F238E27FC236}">
                <a16:creationId xmlns:a16="http://schemas.microsoft.com/office/drawing/2014/main" id="{33906E0B-731C-727B-9883-B1ECEED5B3F3}"/>
              </a:ext>
            </a:extLst>
          </p:cNvPr>
          <p:cNvPicPr>
            <a:picLocks noChangeAspect="1"/>
          </p:cNvPicPr>
          <p:nvPr/>
        </p:nvPicPr>
        <p:blipFill rotWithShape="1">
          <a:blip r:embed="rId2"/>
          <a:srcRect l="49" t="47812" r="818" b="1573"/>
          <a:stretch/>
        </p:blipFill>
        <p:spPr>
          <a:xfrm>
            <a:off x="3797608" y="3602505"/>
            <a:ext cx="3638023" cy="1299961"/>
          </a:xfrm>
          <a:prstGeom prst="rect">
            <a:avLst/>
          </a:prstGeom>
          <a:ln>
            <a:noFill/>
          </a:ln>
          <a:effectLst>
            <a:outerShdw blurRad="127000" sx="102000" sy="102000" algn="ctr" rotWithShape="0">
              <a:prstClr val="black">
                <a:alpha val="25000"/>
              </a:prstClr>
            </a:outerShdw>
          </a:effectLst>
        </p:spPr>
      </p:pic>
      <p:sp>
        <p:nvSpPr>
          <p:cNvPr id="19" name="TextBox 18">
            <a:extLst>
              <a:ext uri="{FF2B5EF4-FFF2-40B4-BE49-F238E27FC236}">
                <a16:creationId xmlns:a16="http://schemas.microsoft.com/office/drawing/2014/main" id="{463633F6-024B-A059-81CA-648B8536EFA4}"/>
              </a:ext>
            </a:extLst>
          </p:cNvPr>
          <p:cNvSpPr txBox="1"/>
          <p:nvPr/>
        </p:nvSpPr>
        <p:spPr>
          <a:xfrm>
            <a:off x="407074" y="5937882"/>
            <a:ext cx="4124461" cy="369332"/>
          </a:xfrm>
          <a:prstGeom prst="rect">
            <a:avLst/>
          </a:prstGeom>
          <a:noFill/>
        </p:spPr>
        <p:txBody>
          <a:bodyPr wrap="square" lIns="0" tIns="0" rIns="0" bIns="0">
            <a:spAutoFit/>
          </a:bodyPr>
          <a:lstStyle/>
          <a:p>
            <a:pPr marL="7143" defTabSz="514244">
              <a:spcAft>
                <a:spcPts val="765"/>
              </a:spcAft>
              <a:tabLst>
                <a:tab pos="1049201" algn="l"/>
              </a:tabLst>
              <a:defRPr/>
            </a:pPr>
            <a:r>
              <a:rPr lang="en-US" sz="1200">
                <a:solidFill>
                  <a:srgbClr val="000000"/>
                </a:solidFill>
                <a:latin typeface="Segoe UI" panose="020B0502040204020203" pitchFamily="34" charset="0"/>
                <a:cs typeface="Segoe UI" panose="020B0502040204020203" pitchFamily="34" charset="0"/>
              </a:rPr>
              <a:t>Once enabled and configured, it appears as another video feed in the meeting </a:t>
            </a:r>
            <a:r>
              <a:rPr lang="en-US" sz="1200" i="1">
                <a:solidFill>
                  <a:srgbClr val="000000"/>
                </a:solidFill>
                <a:latin typeface="Segoe UI" panose="020B0502040204020203" pitchFamily="34" charset="0"/>
                <a:cs typeface="Segoe UI" panose="020B0502040204020203" pitchFamily="34" charset="0"/>
              </a:rPr>
              <a:t>(automatic fit-to-frame applied).</a:t>
            </a:r>
          </a:p>
        </p:txBody>
      </p:sp>
      <p:pic>
        <p:nvPicPr>
          <p:cNvPr id="20" name="Picture 19" descr="Screenshot of the Teams meeting options from within the running meeting, with the new &quot;RTMP-In&quot; highlighted with a green box, and toggled on.">
            <a:extLst>
              <a:ext uri="{FF2B5EF4-FFF2-40B4-BE49-F238E27FC236}">
                <a16:creationId xmlns:a16="http://schemas.microsoft.com/office/drawing/2014/main" id="{8C67A9B5-62E3-87C0-007E-AC5701ADD650}"/>
              </a:ext>
            </a:extLst>
          </p:cNvPr>
          <p:cNvPicPr>
            <a:picLocks noChangeAspect="1"/>
          </p:cNvPicPr>
          <p:nvPr/>
        </p:nvPicPr>
        <p:blipFill>
          <a:blip r:embed="rId3"/>
          <a:stretch>
            <a:fillRect/>
          </a:stretch>
        </p:blipFill>
        <p:spPr>
          <a:xfrm>
            <a:off x="4891985" y="5036350"/>
            <a:ext cx="2544982" cy="1590853"/>
          </a:xfrm>
          <a:prstGeom prst="rect">
            <a:avLst/>
          </a:prstGeom>
          <a:ln>
            <a:noFill/>
          </a:ln>
          <a:effectLst>
            <a:outerShdw blurRad="127000" sx="102000" sy="102000" algn="ctr" rotWithShape="0">
              <a:prstClr val="black">
                <a:alpha val="25000"/>
              </a:prstClr>
            </a:outerShdw>
          </a:effectLst>
        </p:spPr>
      </p:pic>
      <p:sp>
        <p:nvSpPr>
          <p:cNvPr id="21" name="Action Button: Go Home 20">
            <a:hlinkClick r:id="rId4" action="ppaction://hlinksldjump" highlightClick="1"/>
            <a:extLst>
              <a:ext uri="{FF2B5EF4-FFF2-40B4-BE49-F238E27FC236}">
                <a16:creationId xmlns:a16="http://schemas.microsoft.com/office/drawing/2014/main" id="{BB26AF99-59A2-5144-470D-6C8199D63E77}"/>
              </a:ext>
            </a:extLst>
          </p:cNvPr>
          <p:cNvSpPr/>
          <p:nvPr/>
        </p:nvSpPr>
        <p:spPr>
          <a:xfrm>
            <a:off x="7265516" y="9425385"/>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41630A9-A185-C687-6E41-734ED5C01F31}"/>
              </a:ext>
            </a:extLst>
          </p:cNvPr>
          <p:cNvSpPr txBox="1"/>
          <p:nvPr/>
        </p:nvSpPr>
        <p:spPr>
          <a:xfrm>
            <a:off x="407074" y="1514475"/>
            <a:ext cx="7035965" cy="752770"/>
          </a:xfrm>
          <a:prstGeom prst="rect">
            <a:avLst/>
          </a:prstGeom>
          <a:noFill/>
        </p:spPr>
        <p:txBody>
          <a:bodyPr wrap="square" rtlCol="0">
            <a:spAutoFit/>
          </a:bodyPr>
          <a:lstStyle/>
          <a:p>
            <a:pPr marL="0" marR="0" lvl="0" indent="0" algn="l" defTabSz="777240" rtl="0" eaLnBrk="1" fontAlgn="base" latinLnBrk="0" hangingPunct="1">
              <a:lnSpc>
                <a:spcPct val="108000"/>
              </a:lnSpc>
              <a:spcBef>
                <a:spcPts val="0"/>
              </a:spcBef>
              <a:spcAft>
                <a:spcPts val="600"/>
              </a:spcAft>
              <a:buClrTx/>
              <a:buSzTx/>
              <a:buFont typeface="Arial" panose="020B0604020202020204" pitchFamily="34" charset="0"/>
              <a:buNone/>
              <a:tabLst/>
              <a:defRPr/>
            </a:pPr>
            <a:r>
              <a:rPr kumimoji="0" lang="en-US" sz="1200" b="0" i="0" u="none" strike="noStrike" kern="1200" cap="none" normalizeH="0" baseline="0" noProof="0">
                <a:ln>
                  <a:noFill/>
                </a:ln>
                <a:effectLst/>
                <a:uLnTx/>
                <a:uFillTx/>
                <a:latin typeface="Segoe UI" panose="020B0502040204020203" pitchFamily="34" charset="0"/>
                <a:ea typeface="+mn-ea"/>
                <a:cs typeface="Segoe UI" panose="020B0502040204020203" pitchFamily="34" charset="0"/>
              </a:rPr>
              <a:t>RTMP-in provides the ability to bring external content into your event using a Real-Time Messaging Protocol (RTMP) stream (</a:t>
            </a:r>
            <a:r>
              <a:rPr lang="en-US" sz="1200">
                <a:latin typeface="Segoe UI" panose="020B0502040204020203" pitchFamily="34" charset="0"/>
                <a:cs typeface="Segoe UI" panose="020B0502040204020203" pitchFamily="34" charset="0"/>
              </a:rPr>
              <a:t>an ingest URL and key are provided).</a:t>
            </a:r>
            <a:endParaRPr kumimoji="0" lang="en-US" sz="1200" b="0" i="0" u="none" strike="noStrike" kern="1200" cap="none" normalizeH="0" baseline="0" noProof="0">
              <a:ln>
                <a:noFill/>
              </a:ln>
              <a:effectLst/>
              <a:uLnTx/>
              <a:uFillTx/>
              <a:latin typeface="Segoe UI" panose="020B0502040204020203" pitchFamily="34" charset="0"/>
              <a:ea typeface="+mn-ea"/>
              <a:cs typeface="Segoe UI" panose="020B0502040204020203" pitchFamily="34" charset="0"/>
            </a:endParaRPr>
          </a:p>
          <a:p>
            <a:endParaRPr lang="en-US" sz="1200"/>
          </a:p>
        </p:txBody>
      </p:sp>
    </p:spTree>
    <p:extLst>
      <p:ext uri="{BB962C8B-B14F-4D97-AF65-F5344CB8AC3E}">
        <p14:creationId xmlns:p14="http://schemas.microsoft.com/office/powerpoint/2010/main" val="46306952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340038"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10" name="Action Button: Go Home 9">
            <a:hlinkClick r:id="rId2" action="ppaction://hlinksldjump" highlightClick="1"/>
            <a:extLst>
              <a:ext uri="{FF2B5EF4-FFF2-40B4-BE49-F238E27FC236}">
                <a16:creationId xmlns:a16="http://schemas.microsoft.com/office/drawing/2014/main" id="{FFC177A3-BEA9-92B3-E1CC-C644F3DEFD07}"/>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F9C1360-DB1E-4445-DEBF-A314DBFD649B}"/>
              </a:ext>
            </a:extLst>
          </p:cNvPr>
          <p:cNvSpPr txBox="1">
            <a:spLocks/>
          </p:cNvSpPr>
          <p:nvPr/>
        </p:nvSpPr>
        <p:spPr>
          <a:xfrm>
            <a:off x="340038" y="6032307"/>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Presenter and User: Content view</a:t>
            </a:r>
          </a:p>
        </p:txBody>
      </p:sp>
      <p:sp>
        <p:nvSpPr>
          <p:cNvPr id="12" name="TextBox 11">
            <a:extLst>
              <a:ext uri="{FF2B5EF4-FFF2-40B4-BE49-F238E27FC236}">
                <a16:creationId xmlns:a16="http://schemas.microsoft.com/office/drawing/2014/main" id="{8D025284-8BF0-2722-9D99-93CC79479539}"/>
              </a:ext>
            </a:extLst>
          </p:cNvPr>
          <p:cNvSpPr txBox="1"/>
          <p:nvPr/>
        </p:nvSpPr>
        <p:spPr>
          <a:xfrm>
            <a:off x="340038" y="6466120"/>
            <a:ext cx="1544360" cy="923330"/>
          </a:xfrm>
          <a:prstGeom prst="rect">
            <a:avLst/>
          </a:prstGeom>
          <a:noFill/>
        </p:spPr>
        <p:txBody>
          <a:bodyPr wrap="square" lIns="0" tIns="0" rIns="0" bIns="0">
            <a:spAutoFit/>
          </a:bodyPr>
          <a:lstStyle/>
          <a:p>
            <a:r>
              <a:rPr lang="en-US" sz="1200">
                <a:latin typeface="Segoe UI" panose="020B0502040204020203" pitchFamily="34" charset="0"/>
                <a:cs typeface="Segoe UI" panose="020B0502040204020203" pitchFamily="34" charset="0"/>
              </a:rPr>
              <a:t>Custom RTMP feed </a:t>
            </a:r>
            <a:r>
              <a:rPr lang="en-US" sz="1200" i="1">
                <a:latin typeface="Segoe UI" panose="020B0502040204020203" pitchFamily="34" charset="0"/>
                <a:cs typeface="Segoe UI" panose="020B0502040204020203" pitchFamily="34" charset="0"/>
              </a:rPr>
              <a:t>after</a:t>
            </a:r>
            <a:r>
              <a:rPr lang="en-US" sz="1200">
                <a:latin typeface="Segoe UI" panose="020B0502040204020203" pitchFamily="34" charset="0"/>
                <a:cs typeface="Segoe UI" panose="020B0502040204020203" pitchFamily="34" charset="0"/>
              </a:rPr>
              <a:t> the presenter used </a:t>
            </a:r>
            <a:r>
              <a:rPr lang="en-US" sz="1200" b="1">
                <a:latin typeface="Segoe UI" panose="020B0502040204020203" pitchFamily="34" charset="0"/>
                <a:cs typeface="Segoe UI" panose="020B0502040204020203" pitchFamily="34" charset="0"/>
              </a:rPr>
              <a:t>Bring on Screen </a:t>
            </a:r>
            <a:r>
              <a:rPr lang="en-US" sz="1200">
                <a:latin typeface="Segoe UI" panose="020B0502040204020203" pitchFamily="34" charset="0"/>
                <a:cs typeface="Segoe UI" panose="020B0502040204020203" pitchFamily="34" charset="0"/>
              </a:rPr>
              <a:t>in the </a:t>
            </a:r>
            <a:r>
              <a:rPr lang="en-US" sz="1200" b="1">
                <a:latin typeface="Segoe UI" panose="020B0502040204020203" pitchFamily="34" charset="0"/>
                <a:cs typeface="Segoe UI" panose="020B0502040204020203" pitchFamily="34" charset="0"/>
              </a:rPr>
              <a:t>Manage what attendees see </a:t>
            </a:r>
            <a:r>
              <a:rPr lang="en-US" sz="1200">
                <a:latin typeface="Segoe UI" panose="020B0502040204020203" pitchFamily="34" charset="0"/>
                <a:cs typeface="Segoe UI" panose="020B0502040204020203" pitchFamily="34" charset="0"/>
              </a:rPr>
              <a:t>feature.</a:t>
            </a:r>
            <a:endParaRPr lang="en-US" sz="1200"/>
          </a:p>
        </p:txBody>
      </p:sp>
      <p:pic>
        <p:nvPicPr>
          <p:cNvPr id="13" name="Picture 12" descr="Screenshot of the Meeting UI showing the RTMP feed on the screen using the &quot;Manage what attendees see&quot; feature.">
            <a:extLst>
              <a:ext uri="{FF2B5EF4-FFF2-40B4-BE49-F238E27FC236}">
                <a16:creationId xmlns:a16="http://schemas.microsoft.com/office/drawing/2014/main" id="{A3D37C13-F2A3-01EB-DC9C-6EFE89150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186" y="6471058"/>
            <a:ext cx="4987744" cy="2701694"/>
          </a:xfrm>
          <a:prstGeom prst="rect">
            <a:avLst/>
          </a:prstGeom>
          <a:ln>
            <a:noFill/>
          </a:ln>
          <a:effectLst>
            <a:outerShdw blurRad="127000" sx="102000" sy="102000" algn="ctr" rotWithShape="0">
              <a:prstClr val="black">
                <a:alpha val="25000"/>
              </a:prstClr>
            </a:outerShdw>
          </a:effectLst>
        </p:spPr>
      </p:pic>
      <p:sp>
        <p:nvSpPr>
          <p:cNvPr id="17" name="Title 1">
            <a:extLst>
              <a:ext uri="{FF2B5EF4-FFF2-40B4-BE49-F238E27FC236}">
                <a16:creationId xmlns:a16="http://schemas.microsoft.com/office/drawing/2014/main" id="{B5E66F74-18EE-BA2C-F981-8BF01C739EF8}"/>
              </a:ext>
            </a:extLst>
          </p:cNvPr>
          <p:cNvSpPr txBox="1">
            <a:spLocks/>
          </p:cNvSpPr>
          <p:nvPr/>
        </p:nvSpPr>
        <p:spPr>
          <a:xfrm>
            <a:off x="462111" y="1177076"/>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Presenter view</a:t>
            </a:r>
          </a:p>
        </p:txBody>
      </p:sp>
      <p:sp>
        <p:nvSpPr>
          <p:cNvPr id="18" name="TextBox 17">
            <a:extLst>
              <a:ext uri="{FF2B5EF4-FFF2-40B4-BE49-F238E27FC236}">
                <a16:creationId xmlns:a16="http://schemas.microsoft.com/office/drawing/2014/main" id="{3F65B00F-C349-C046-DE6E-6FB90C89F22E}"/>
              </a:ext>
            </a:extLst>
          </p:cNvPr>
          <p:cNvSpPr txBox="1"/>
          <p:nvPr/>
        </p:nvSpPr>
        <p:spPr>
          <a:xfrm>
            <a:off x="453690" y="1591145"/>
            <a:ext cx="7035965" cy="184666"/>
          </a:xfrm>
          <a:prstGeom prst="rect">
            <a:avLst/>
          </a:prstGeom>
          <a:noFill/>
        </p:spPr>
        <p:txBody>
          <a:bodyPr wrap="square" lIns="0" tIns="0" rIns="0" bIns="0">
            <a:spAutoFit/>
          </a:bodyPr>
          <a:lstStyle/>
          <a:p>
            <a:pPr marL="7143" defTabSz="514244">
              <a:spcAft>
                <a:spcPts val="765"/>
              </a:spcAft>
              <a:tabLst>
                <a:tab pos="1049201" algn="l"/>
              </a:tabLst>
              <a:defRPr/>
            </a:pPr>
            <a:r>
              <a:rPr lang="en-US" sz="1200" i="1">
                <a:solidFill>
                  <a:srgbClr val="000000"/>
                </a:solidFill>
                <a:latin typeface="Segoe UI" panose="020B0502040204020203" pitchFamily="34" charset="0"/>
                <a:cs typeface="Segoe UI" panose="020B0502040204020203" pitchFamily="34" charset="0"/>
              </a:rPr>
              <a:t>While you can use a number of different encoders, example screenshots below show OBS.</a:t>
            </a:r>
          </a:p>
        </p:txBody>
      </p:sp>
      <p:sp>
        <p:nvSpPr>
          <p:cNvPr id="19" name="TextBox 18">
            <a:extLst>
              <a:ext uri="{FF2B5EF4-FFF2-40B4-BE49-F238E27FC236}">
                <a16:creationId xmlns:a16="http://schemas.microsoft.com/office/drawing/2014/main" id="{7FFE0766-5C90-1C3A-B56A-501E2527B3BD}"/>
              </a:ext>
            </a:extLst>
          </p:cNvPr>
          <p:cNvSpPr txBox="1"/>
          <p:nvPr/>
        </p:nvSpPr>
        <p:spPr>
          <a:xfrm>
            <a:off x="462111" y="2053807"/>
            <a:ext cx="2546520" cy="2595582"/>
          </a:xfrm>
          <a:prstGeom prst="rect">
            <a:avLst/>
          </a:prstGeom>
          <a:noFill/>
        </p:spPr>
        <p:txBody>
          <a:bodyPr wrap="square" lIns="0" tIns="0" rIns="0" bIns="0">
            <a:spAutoFit/>
          </a:bodyPr>
          <a:lstStyle/>
          <a:p>
            <a:pPr marL="7143" defTabSz="514244">
              <a:spcAft>
                <a:spcPts val="1148"/>
              </a:spcAft>
              <a:tabLst>
                <a:tab pos="1049201" algn="l"/>
              </a:tabLst>
              <a:defRPr/>
            </a:pPr>
            <a:r>
              <a:rPr lang="en-US" sz="1200">
                <a:solidFill>
                  <a:srgbClr val="000000"/>
                </a:solidFill>
                <a:latin typeface="+mj-lt"/>
                <a:cs typeface="Segoe UI" panose="020B0502040204020203" pitchFamily="34" charset="0"/>
              </a:rPr>
              <a:t>Once RTMP–In is enabled:</a:t>
            </a:r>
          </a:p>
          <a:p>
            <a:pPr marL="7143" defTabSz="514244">
              <a:spcAft>
                <a:spcPts val="1148"/>
              </a:spcAft>
              <a:tabLst>
                <a:tab pos="1049201" algn="l"/>
              </a:tabLst>
              <a:defRPr/>
            </a:pPr>
            <a:r>
              <a:rPr lang="en-US" sz="1200">
                <a:solidFill>
                  <a:srgbClr val="5A5FC7"/>
                </a:solidFill>
                <a:latin typeface="+mj-lt"/>
                <a:cs typeface="Segoe UI" panose="020B0502040204020203" pitchFamily="34" charset="0"/>
              </a:rPr>
              <a:t>Step 1</a:t>
            </a:r>
            <a:r>
              <a:rPr lang="en-US" sz="1200">
                <a:solidFill>
                  <a:srgbClr val="000000"/>
                </a:solidFill>
                <a:latin typeface="Segoe UI" panose="020B0502040204020203" pitchFamily="34" charset="0"/>
                <a:cs typeface="Segoe UI" panose="020B0502040204020203" pitchFamily="34" charset="0"/>
              </a:rPr>
              <a:t>: Input the </a:t>
            </a:r>
            <a:r>
              <a:rPr lang="en-US" sz="1200" b="1">
                <a:solidFill>
                  <a:srgbClr val="000000"/>
                </a:solidFill>
                <a:latin typeface="Segoe UI" panose="020B0502040204020203" pitchFamily="34" charset="0"/>
                <a:cs typeface="Segoe UI" panose="020B0502040204020203" pitchFamily="34" charset="0"/>
              </a:rPr>
              <a:t>Server Ingest URL and Key</a:t>
            </a:r>
            <a:r>
              <a:rPr lang="en-US" sz="1200">
                <a:solidFill>
                  <a:srgbClr val="000000"/>
                </a:solidFill>
                <a:latin typeface="Segoe UI" panose="020B0502040204020203" pitchFamily="34" charset="0"/>
                <a:cs typeface="Segoe UI" panose="020B0502040204020203" pitchFamily="34" charset="0"/>
              </a:rPr>
              <a:t> into the encoder.</a:t>
            </a:r>
          </a:p>
          <a:p>
            <a:pPr marL="7143" defTabSz="514244">
              <a:spcAft>
                <a:spcPts val="1148"/>
              </a:spcAft>
              <a:tabLst>
                <a:tab pos="1049201" algn="l"/>
              </a:tabLst>
              <a:defRPr/>
            </a:pPr>
            <a:r>
              <a:rPr lang="en-US" sz="1200">
                <a:solidFill>
                  <a:srgbClr val="5A5FC7"/>
                </a:solidFill>
                <a:latin typeface="+mj-lt"/>
                <a:cs typeface="Segoe UI" panose="020B0502040204020203" pitchFamily="34" charset="0"/>
              </a:rPr>
              <a:t>Step 2</a:t>
            </a:r>
            <a:r>
              <a:rPr lang="en-US" sz="1200"/>
              <a:t>: In</a:t>
            </a:r>
            <a:r>
              <a:rPr lang="en-US" sz="1200">
                <a:solidFill>
                  <a:srgbClr val="000000"/>
                </a:solidFill>
                <a:latin typeface="Segoe UI" panose="020B0502040204020203" pitchFamily="34" charset="0"/>
                <a:cs typeface="Segoe UI" panose="020B0502040204020203" pitchFamily="34" charset="0"/>
              </a:rPr>
              <a:t> the encoder, click </a:t>
            </a:r>
            <a:r>
              <a:rPr lang="en-US" sz="1200" b="1">
                <a:solidFill>
                  <a:srgbClr val="000000"/>
                </a:solidFill>
                <a:latin typeface="Segoe UI" panose="020B0502040204020203" pitchFamily="34" charset="0"/>
                <a:cs typeface="Segoe UI" panose="020B0502040204020203" pitchFamily="34" charset="0"/>
              </a:rPr>
              <a:t>Start Streaming</a:t>
            </a:r>
            <a:r>
              <a:rPr lang="en-US" sz="1200"/>
              <a:t>.</a:t>
            </a:r>
          </a:p>
          <a:p>
            <a:pPr marL="7143" defTabSz="514244">
              <a:spcAft>
                <a:spcPts val="1148"/>
              </a:spcAft>
              <a:tabLst>
                <a:tab pos="1049201" algn="l"/>
              </a:tabLst>
              <a:defRPr/>
            </a:pPr>
            <a:r>
              <a:rPr lang="en-US" sz="1200">
                <a:solidFill>
                  <a:srgbClr val="000000"/>
                </a:solidFill>
                <a:latin typeface="Segoe UI" panose="020B0502040204020203" pitchFamily="34" charset="0"/>
                <a:cs typeface="Segoe UI" panose="020B0502040204020203" pitchFamily="34" charset="0"/>
              </a:rPr>
              <a:t>The feed will appear in the meeting as “Custom RTMP”.</a:t>
            </a:r>
          </a:p>
          <a:p>
            <a:pPr marL="7143" defTabSz="514244">
              <a:spcAft>
                <a:spcPts val="1148"/>
              </a:spcAft>
              <a:tabLst>
                <a:tab pos="1049201" algn="l"/>
              </a:tabLst>
              <a:defRPr/>
            </a:pPr>
            <a:r>
              <a:rPr lang="en-US" sz="1200" i="1">
                <a:solidFill>
                  <a:srgbClr val="000000"/>
                </a:solidFill>
                <a:latin typeface="Segoe UI" panose="020B0502040204020203" pitchFamily="34" charset="0"/>
                <a:cs typeface="Segoe UI" panose="020B0502040204020203" pitchFamily="34" charset="0"/>
              </a:rPr>
              <a:t>Note: </a:t>
            </a:r>
            <a:r>
              <a:rPr lang="en-US" sz="1200">
                <a:solidFill>
                  <a:srgbClr val="000000"/>
                </a:solidFill>
                <a:latin typeface="Segoe UI" panose="020B0502040204020203" pitchFamily="34" charset="0"/>
                <a:cs typeface="Segoe UI" panose="020B0502040204020203" pitchFamily="34" charset="0"/>
              </a:rPr>
              <a:t>The screenshot to the right is using ‘Manage what attendees see.’ The Custom RTMP feed is in the </a:t>
            </a:r>
            <a:r>
              <a:rPr lang="en-US" sz="1200" b="1">
                <a:solidFill>
                  <a:srgbClr val="000000"/>
                </a:solidFill>
                <a:latin typeface="Segoe UI" panose="020B0502040204020203" pitchFamily="34" charset="0"/>
                <a:cs typeface="Segoe UI" panose="020B0502040204020203" pitchFamily="34" charset="0"/>
              </a:rPr>
              <a:t>Off Screen </a:t>
            </a:r>
            <a:r>
              <a:rPr lang="en-US" sz="1200">
                <a:solidFill>
                  <a:srgbClr val="000000"/>
                </a:solidFill>
                <a:latin typeface="Segoe UI" panose="020B0502040204020203" pitchFamily="34" charset="0"/>
                <a:cs typeface="Segoe UI" panose="020B0502040204020203" pitchFamily="34" charset="0"/>
              </a:rPr>
              <a:t>area.</a:t>
            </a:r>
          </a:p>
        </p:txBody>
      </p:sp>
      <p:pic>
        <p:nvPicPr>
          <p:cNvPr id="20" name="Picture 19" descr="Screenshot of the OBS Settings, showing where to configure the RTMP Ingest URL and Key.">
            <a:extLst>
              <a:ext uri="{FF2B5EF4-FFF2-40B4-BE49-F238E27FC236}">
                <a16:creationId xmlns:a16="http://schemas.microsoft.com/office/drawing/2014/main" id="{C682A7BC-3C10-B216-86DF-4A34B8B4C1B7}"/>
              </a:ext>
            </a:extLst>
          </p:cNvPr>
          <p:cNvPicPr>
            <a:picLocks noChangeAspect="1"/>
          </p:cNvPicPr>
          <p:nvPr/>
        </p:nvPicPr>
        <p:blipFill>
          <a:blip r:embed="rId4"/>
          <a:stretch>
            <a:fillRect/>
          </a:stretch>
        </p:blipFill>
        <p:spPr>
          <a:xfrm>
            <a:off x="3002558" y="2372340"/>
            <a:ext cx="3262583" cy="637171"/>
          </a:xfrm>
          <a:prstGeom prst="rect">
            <a:avLst/>
          </a:prstGeom>
          <a:ln>
            <a:noFill/>
          </a:ln>
          <a:effectLst>
            <a:outerShdw blurRad="127000" sx="102000" sy="102000" algn="ctr" rotWithShape="0">
              <a:prstClr val="black">
                <a:alpha val="25000"/>
              </a:prstClr>
            </a:outerShdw>
          </a:effectLst>
        </p:spPr>
      </p:pic>
      <p:pic>
        <p:nvPicPr>
          <p:cNvPr id="21" name="Picture 20" descr="Screenshot of the OBS Controls - Start Streaming button.">
            <a:extLst>
              <a:ext uri="{FF2B5EF4-FFF2-40B4-BE49-F238E27FC236}">
                <a16:creationId xmlns:a16="http://schemas.microsoft.com/office/drawing/2014/main" id="{7979455B-E000-968B-D733-FDEC16B093C0}"/>
              </a:ext>
            </a:extLst>
          </p:cNvPr>
          <p:cNvPicPr>
            <a:picLocks noChangeAspect="1"/>
          </p:cNvPicPr>
          <p:nvPr/>
        </p:nvPicPr>
        <p:blipFill>
          <a:blip r:embed="rId5"/>
          <a:stretch>
            <a:fillRect/>
          </a:stretch>
        </p:blipFill>
        <p:spPr>
          <a:xfrm>
            <a:off x="5403432" y="2087318"/>
            <a:ext cx="2088571" cy="497857"/>
          </a:xfrm>
          <a:prstGeom prst="rect">
            <a:avLst/>
          </a:prstGeom>
          <a:ln>
            <a:noFill/>
          </a:ln>
          <a:effectLst>
            <a:outerShdw blurRad="127000" sx="102000" sy="102000" algn="ctr" rotWithShape="0">
              <a:prstClr val="black">
                <a:alpha val="25000"/>
              </a:prstClr>
            </a:outerShdw>
          </a:effectLst>
        </p:spPr>
      </p:pic>
      <p:pic>
        <p:nvPicPr>
          <p:cNvPr id="22" name="Picture 21" descr="Screenshot of the Teams Meeting, showing the RMTP feed in the Off Screen area.">
            <a:extLst>
              <a:ext uri="{FF2B5EF4-FFF2-40B4-BE49-F238E27FC236}">
                <a16:creationId xmlns:a16="http://schemas.microsoft.com/office/drawing/2014/main" id="{6D70E5CF-2F8E-AF4F-5EB5-DA4E27331A26}"/>
              </a:ext>
            </a:extLst>
          </p:cNvPr>
          <p:cNvPicPr>
            <a:picLocks noChangeAspect="1"/>
          </p:cNvPicPr>
          <p:nvPr/>
        </p:nvPicPr>
        <p:blipFill>
          <a:blip r:embed="rId6"/>
          <a:stretch>
            <a:fillRect/>
          </a:stretch>
        </p:blipFill>
        <p:spPr>
          <a:xfrm>
            <a:off x="3585510" y="3092031"/>
            <a:ext cx="3454477" cy="2159373"/>
          </a:xfrm>
          <a:prstGeom prst="rect">
            <a:avLst/>
          </a:prstGeom>
          <a:ln>
            <a:noFill/>
          </a:ln>
          <a:effectLst>
            <a:outerShdw blurRad="127000" sx="102000" sy="102000" algn="ctr" rotWithShape="0">
              <a:prstClr val="black">
                <a:alpha val="25000"/>
              </a:prstClr>
            </a:outerShdw>
          </a:effectLst>
        </p:spPr>
      </p:pic>
    </p:spTree>
    <p:extLst>
      <p:ext uri="{BB962C8B-B14F-4D97-AF65-F5344CB8AC3E}">
        <p14:creationId xmlns:p14="http://schemas.microsoft.com/office/powerpoint/2010/main" val="3338023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3694047"/>
          </a:xfrm>
        </p:spPr>
        <p:txBody>
          <a:bodyPr>
            <a:noAutofit/>
          </a:bodyPr>
          <a:lstStyle/>
          <a:p>
            <a:pPr algn="l">
              <a:lnSpc>
                <a:spcPct val="108000"/>
              </a:lnSpc>
              <a:spcBef>
                <a:spcPts val="0"/>
              </a:spcBef>
              <a:spcAft>
                <a:spcPts val="1800"/>
              </a:spcAft>
            </a:pPr>
            <a:r>
              <a:rPr lang="en-US" sz="1400" b="0" i="0">
                <a:effectLst/>
                <a:latin typeface="Segoe UI Semibold" panose="020B0702040204020203" pitchFamily="34" charset="0"/>
                <a:cs typeface="Segoe UI Semibold" panose="020B0702040204020203" pitchFamily="34" charset="0"/>
              </a:rPr>
              <a:t>RTMP-in</a:t>
            </a:r>
            <a:endParaRPr lang="en-US" sz="1400">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marL="0" marR="0" lvl="0" indent="0" algn="l" defTabSz="777240" rtl="0" eaLnBrk="1" fontAlgn="base" latinLnBrk="0" hangingPunct="1">
              <a:lnSpc>
                <a:spcPct val="108000"/>
              </a:lnSpc>
              <a:spcBef>
                <a:spcPts val="0"/>
              </a:spcBef>
              <a:spcAft>
                <a:spcPts val="1800"/>
              </a:spcAft>
              <a:buClrTx/>
              <a:buSzTx/>
              <a:buFont typeface="Arial" panose="020B0604020202020204" pitchFamily="34" charset="0"/>
              <a:buNone/>
              <a:tabLst/>
              <a:defRPr/>
            </a:pPr>
            <a:r>
              <a:rPr kumimoji="0" lang="en-US" sz="1200" b="0" i="0" u="none" strike="noStrike" kern="1200" cap="none" normalizeH="0" baseline="0" noProof="0">
                <a:ln>
                  <a:noFill/>
                </a:ln>
                <a:effectLst/>
                <a:uLnTx/>
                <a:uFillTx/>
                <a:latin typeface="SegoeUI"/>
                <a:ea typeface="+mn-ea"/>
                <a:cs typeface="Segoe UI" panose="020B0502040204020203" pitchFamily="34" charset="0"/>
              </a:rPr>
              <a:t>You’ll be able to consume a stream from a custom RTMP source, whether it be a professionally produced event with more </a:t>
            </a:r>
            <a:r>
              <a:rPr lang="en-US" sz="1200">
                <a:latin typeface="SegoeUI"/>
              </a:rPr>
              <a:t>dynamic content like a </a:t>
            </a:r>
            <a:r>
              <a:rPr kumimoji="0" lang="en-US" sz="1200" b="0" i="0" u="none" strike="noStrike" kern="1200" cap="none" normalizeH="0" baseline="0" noProof="0">
                <a:ln>
                  <a:noFill/>
                </a:ln>
                <a:effectLst/>
                <a:uLnTx/>
                <a:uFillTx/>
                <a:latin typeface="SegoeUI"/>
                <a:ea typeface="+mn-ea"/>
                <a:cs typeface="Segoe UI" panose="020B0502040204020203" pitchFamily="34" charset="0"/>
              </a:rPr>
              <a:t>video or high-quality screen sharing, to all attendees in the event, by leveraging an external encoder and enabling RTMP-in.</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marL="0" marR="0" lvl="0" indent="0" algn="l" defTabSz="777240" rtl="0" eaLnBrk="1" fontAlgn="base" latinLnBrk="0" hangingPunct="1">
              <a:lnSpc>
                <a:spcPct val="108000"/>
              </a:lnSpc>
              <a:spcBef>
                <a:spcPts val="0"/>
              </a:spcBef>
              <a:spcAft>
                <a:spcPts val="1800"/>
              </a:spcAft>
              <a:buClrTx/>
              <a:buSzTx/>
              <a:buFont typeface="Arial" panose="020B0604020202020204" pitchFamily="34" charset="0"/>
              <a:buNone/>
              <a:tabLst/>
              <a:defRPr/>
            </a:pPr>
            <a:r>
              <a:rPr kumimoji="0" lang="en-US" sz="1200" b="0" i="0" u="none" strike="noStrike" kern="1200" cap="none" normalizeH="0" baseline="0" noProof="0">
                <a:ln>
                  <a:noFill/>
                </a:ln>
                <a:effectLst/>
                <a:uLnTx/>
                <a:uFillTx/>
                <a:latin typeface="Segoe UI" panose="020B0502040204020203" pitchFamily="34" charset="0"/>
                <a:ea typeface="+mn-ea"/>
                <a:cs typeface="Segoe UI" panose="020B0502040204020203" pitchFamily="34" charset="0"/>
              </a:rPr>
              <a:t>The meeting organizer configures this feature and is required to have a Teams Premium license. All meeting participants can consume the RTMP feed. </a:t>
            </a:r>
          </a:p>
          <a:p>
            <a:pPr marL="0" marR="0" lvl="0" indent="0" algn="l" defTabSz="777240" rtl="0" eaLnBrk="1" fontAlgn="base" latinLnBrk="0" hangingPunct="1">
              <a:lnSpc>
                <a:spcPct val="108000"/>
              </a:lnSpc>
              <a:spcBef>
                <a:spcPts val="0"/>
              </a:spcBef>
              <a:spcAft>
                <a:spcPts val="600"/>
              </a:spcAft>
              <a:buClrTx/>
              <a:buSzTx/>
              <a:buFont typeface="Arial" panose="020B0604020202020204" pitchFamily="34" charset="0"/>
              <a:buNone/>
              <a:tabLst/>
              <a:defRPr/>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600"/>
              </a:spcAft>
            </a:pPr>
            <a:r>
              <a:rPr lang="en-US" sz="1200">
                <a:latin typeface="Segoe UI" panose="020B0502040204020203" pitchFamily="34" charset="0"/>
                <a:cs typeface="Segoe UI" panose="020B0502040204020203" pitchFamily="34" charset="0"/>
              </a:rPr>
              <a:t>Below are the primary use cases:</a:t>
            </a:r>
            <a:endParaRPr lang="en-US" sz="1400" b="0" i="0">
              <a:effectLst/>
              <a:latin typeface="Segoe UI Semibold" panose="020B0702040204020203" pitchFamily="34" charset="0"/>
              <a:cs typeface="Segoe UI Semibold" panose="020B0702040204020203" pitchFamily="34" charset="0"/>
            </a:endParaRPr>
          </a:p>
        </p:txBody>
      </p:sp>
      <p:graphicFrame>
        <p:nvGraphicFramePr>
          <p:cNvPr id="5" name="Table 4">
            <a:extLst>
              <a:ext uri="{FF2B5EF4-FFF2-40B4-BE49-F238E27FC236}">
                <a16:creationId xmlns:a16="http://schemas.microsoft.com/office/drawing/2014/main" id="{598D5E0D-F760-B720-7EE8-1B08BDEE633B}"/>
              </a:ext>
            </a:extLst>
          </p:cNvPr>
          <p:cNvGraphicFramePr>
            <a:graphicFrameLocks noGrp="1"/>
          </p:cNvGraphicFramePr>
          <p:nvPr/>
        </p:nvGraphicFramePr>
        <p:xfrm>
          <a:off x="845820" y="4832214"/>
          <a:ext cx="6080760" cy="1600200"/>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4001914310"/>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64008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Marketing</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Helpful in streaming high quality recorded content during product launch events. </a:t>
                      </a:r>
                      <a:r>
                        <a:rPr lang="en-US" sz="1200" i="1" kern="1200">
                          <a:solidFill>
                            <a:schemeClr val="tx1"/>
                          </a:solidFill>
                          <a:latin typeface="Segoe UI" panose="020B0502040204020203" pitchFamily="34" charset="0"/>
                          <a:ea typeface="+mn-ea"/>
                          <a:cs typeface="Segoe UI" panose="020B0502040204020203" pitchFamily="34" charset="0"/>
                        </a:rPr>
                        <a:t>E.g., product demo</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64008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Any Enterprise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Ideal for IT Admins to ingest external live or pre-recorded content into large meetings. E</a:t>
                      </a:r>
                      <a:r>
                        <a:rPr lang="en-US" sz="1200" i="1" kern="1200">
                          <a:solidFill>
                            <a:schemeClr val="tx1"/>
                          </a:solidFill>
                          <a:latin typeface="Segoe UI" panose="020B0502040204020203" pitchFamily="34" charset="0"/>
                          <a:ea typeface="+mn-ea"/>
                          <a:cs typeface="Segoe UI" panose="020B0502040204020203" pitchFamily="34" charset="0"/>
                        </a:rPr>
                        <a:t>.g., CXO level townhalls </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47664608"/>
                  </a:ext>
                </a:extLst>
              </a:tr>
            </a:tbl>
          </a:graphicData>
        </a:graphic>
      </p:graphicFrame>
      <p:sp>
        <p:nvSpPr>
          <p:cNvPr id="2" name="Action Button: Go Home 1">
            <a:hlinkClick r:id="rId3" action="ppaction://hlinksldjump" highlightClick="1"/>
            <a:extLst>
              <a:ext uri="{FF2B5EF4-FFF2-40B4-BE49-F238E27FC236}">
                <a16:creationId xmlns:a16="http://schemas.microsoft.com/office/drawing/2014/main" id="{8F8073C7-5927-E0CC-6EF8-8C367827CF39}"/>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61FDD789-9CEE-AC4E-35AD-50349DE376F9}"/>
              </a:ext>
            </a:extLst>
          </p:cNvPr>
          <p:cNvSpPr txBox="1">
            <a:spLocks/>
          </p:cNvSpPr>
          <p:nvPr/>
        </p:nvSpPr>
        <p:spPr>
          <a:xfrm>
            <a:off x="754380" y="6760593"/>
            <a:ext cx="6263640" cy="1399910"/>
          </a:xfrm>
          <a:prstGeom prst="rect">
            <a:avLst/>
          </a:prstGeom>
        </p:spPr>
        <p:txBody>
          <a:bodyPr vert="horz" lIns="91440" tIns="45720" rIns="91440" bIns="4572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Dependencies and Limitations</a:t>
            </a:r>
            <a:endParaRPr lang="en-US" sz="1200"/>
          </a:p>
          <a:p>
            <a:pPr algn="l">
              <a:lnSpc>
                <a:spcPct val="108000"/>
              </a:lnSpc>
              <a:spcBef>
                <a:spcPts val="0"/>
              </a:spcBef>
              <a:spcAft>
                <a:spcPts val="1800"/>
              </a:spcAft>
            </a:pPr>
            <a:r>
              <a:rPr lang="en-US" sz="1200"/>
              <a:t>There is a delay of about 2-3 seconds for the RTMP feed from the source to the destination.</a:t>
            </a:r>
          </a:p>
          <a:p>
            <a:pPr algn="l"/>
            <a:endParaRPr lang="en-US" sz="1400">
              <a:solidFill>
                <a:srgbClr val="333333"/>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48827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37235" y="2495717"/>
            <a:ext cx="6263640" cy="4488933"/>
          </a:xfrm>
        </p:spPr>
        <p:txBody>
          <a:bodyPr>
            <a:noAutofit/>
          </a:bodyPr>
          <a:lstStyle/>
          <a:p>
            <a:pPr algn="l">
              <a:lnSpc>
                <a:spcPct val="108000"/>
              </a:lnSpc>
              <a:spcBef>
                <a:spcPts val="0"/>
              </a:spcBef>
              <a:spcAft>
                <a:spcPts val="1800"/>
              </a:spcAft>
            </a:pPr>
            <a:r>
              <a:rPr lang="en-US" sz="1200">
                <a:solidFill>
                  <a:srgbClr val="5A5FC7"/>
                </a:solidFill>
                <a:latin typeface="Segoe UI Semibold" panose="020B0702040204020203" pitchFamily="34" charset="0"/>
                <a:cs typeface="Segoe UI Semibold" panose="020B0702040204020203" pitchFamily="34" charset="0"/>
              </a:rPr>
              <a:t>User guide: </a:t>
            </a:r>
            <a:r>
              <a:rPr lang="en-US" sz="1200"/>
              <a:t>No user guide is required. </a:t>
            </a:r>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a:lnSpc>
                <a:spcPct val="108000"/>
              </a:lnSpc>
              <a:spcBef>
                <a:spcPts val="0"/>
              </a:spcBef>
              <a:spcAft>
                <a:spcPts val="600"/>
              </a:spcAft>
            </a:pPr>
            <a:r>
              <a:rPr lang="en-US" sz="1200">
                <a:latin typeface="SegoeUI"/>
              </a:rPr>
              <a:t>Microsoft Enterprise Content Delivery Network (</a:t>
            </a:r>
            <a:r>
              <a:rPr lang="en-US" sz="1200" err="1">
                <a:latin typeface="SegoeUI"/>
              </a:rPr>
              <a:t>eCDN</a:t>
            </a:r>
            <a:r>
              <a:rPr lang="en-US" sz="1200">
                <a:latin typeface="SegoeUI"/>
              </a:rPr>
              <a:t>) is a first-party offering that optimizes network performance for live video streaming and distribution within an enterprise.</a:t>
            </a:r>
          </a:p>
          <a:p>
            <a:pPr algn="l">
              <a:lnSpc>
                <a:spcPct val="108000"/>
              </a:lnSpc>
              <a:spcBef>
                <a:spcPts val="0"/>
              </a:spcBef>
              <a:spcAft>
                <a:spcPts val="1800"/>
              </a:spcAft>
            </a:pPr>
            <a:r>
              <a:rPr lang="en-US" sz="1200">
                <a:latin typeface="SegoeUI"/>
              </a:rPr>
              <a:t>Microsoft </a:t>
            </a:r>
            <a:r>
              <a:rPr lang="en-US" sz="1200" err="1">
                <a:latin typeface="SegoeUI"/>
              </a:rPr>
              <a:t>eCDN</a:t>
            </a:r>
            <a:r>
              <a:rPr lang="en-US" sz="1200">
                <a:latin typeface="SegoeUI"/>
              </a:rPr>
              <a:t> can help reduce the load on the corporate network, improve connectivity and video quality, and doesn’t require any additional installation on user endpoints and devices (is easy to install). It can also improve live event experiences in your organization.</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a:lnSpc>
                <a:spcPct val="108000"/>
              </a:lnSpc>
              <a:spcBef>
                <a:spcPts val="0"/>
              </a:spcBef>
              <a:spcAft>
                <a:spcPts val="1800"/>
              </a:spcAft>
            </a:pPr>
            <a:r>
              <a:rPr lang="en-US" sz="1200">
                <a:latin typeface="SegoeUI"/>
              </a:rPr>
              <a:t>Once enabled within the tenant, all internal attendees will be able to leverage the </a:t>
            </a:r>
            <a:r>
              <a:rPr lang="en-US" sz="1200" err="1">
                <a:latin typeface="SegoeUI"/>
              </a:rPr>
              <a:t>eCDN</a:t>
            </a:r>
            <a:r>
              <a:rPr lang="en-US" sz="1200">
                <a:latin typeface="SegoeUI"/>
              </a:rPr>
              <a:t>.</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p:txBody>
      </p:sp>
      <p:graphicFrame>
        <p:nvGraphicFramePr>
          <p:cNvPr id="5" name="Table 4">
            <a:extLst>
              <a:ext uri="{FF2B5EF4-FFF2-40B4-BE49-F238E27FC236}">
                <a16:creationId xmlns:a16="http://schemas.microsoft.com/office/drawing/2014/main" id="{598D5E0D-F760-B720-7EE8-1B08BDEE633B}"/>
              </a:ext>
            </a:extLst>
          </p:cNvPr>
          <p:cNvGraphicFramePr>
            <a:graphicFrameLocks noGrp="1"/>
          </p:cNvGraphicFramePr>
          <p:nvPr>
            <p:extLst>
              <p:ext uri="{D42A27DB-BD31-4B8C-83A1-F6EECF244321}">
                <p14:modId xmlns:p14="http://schemas.microsoft.com/office/powerpoint/2010/main" val="1081977140"/>
              </p:ext>
            </p:extLst>
          </p:nvPr>
        </p:nvGraphicFramePr>
        <p:xfrm>
          <a:off x="771525" y="5840499"/>
          <a:ext cx="6080760" cy="876840"/>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4001914310"/>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55680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Any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Global meetings, all hands and townhalls, company-wide trainings, live streaming event</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bl>
          </a:graphicData>
        </a:graphic>
      </p:graphicFrame>
      <p:sp>
        <p:nvSpPr>
          <p:cNvPr id="8" name="TextBox 7">
            <a:extLst>
              <a:ext uri="{FF2B5EF4-FFF2-40B4-BE49-F238E27FC236}">
                <a16:creationId xmlns:a16="http://schemas.microsoft.com/office/drawing/2014/main" id="{42C67444-1AEF-D5A6-1DFC-0F0BA13B284D}"/>
              </a:ext>
            </a:extLst>
          </p:cNvPr>
          <p:cNvSpPr txBox="1"/>
          <p:nvPr/>
        </p:nvSpPr>
        <p:spPr>
          <a:xfrm>
            <a:off x="680085" y="7138144"/>
            <a:ext cx="6263640" cy="2102883"/>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Prerequisites</a:t>
            </a:r>
          </a:p>
          <a:p>
            <a:pPr marL="11204" marR="0" lvl="0" indent="0" algn="l" defTabSz="806658" rtl="0" eaLnBrk="1" fontAlgn="auto" latinLnBrk="0" hangingPunct="1">
              <a:lnSpc>
                <a:spcPct val="108000"/>
              </a:lnSpc>
              <a:spcBef>
                <a:spcPts val="0"/>
              </a:spcBef>
              <a:spcAft>
                <a:spcPts val="400"/>
              </a:spcAft>
              <a:buClrTx/>
              <a:buSzTx/>
              <a:buFontTx/>
              <a:buNone/>
              <a:tabLst>
                <a:tab pos="1645806" algn="l"/>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Network Requirements:</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tab pos="1645806" algn="l"/>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https (443) to *.ecdn.microsoft.com (</a:t>
            </a:r>
            <a:r>
              <a:rPr kumimoji="0" lang="en-US" sz="1200" b="0" i="0" u="none" strike="noStrike" kern="1200" cap="none" spc="0" normalizeH="0" baseline="0" noProof="0" err="1">
                <a:ln>
                  <a:noFill/>
                </a:ln>
                <a:solidFill>
                  <a:prstClr val="black"/>
                </a:solidFill>
                <a:effectLst/>
                <a:uLnTx/>
                <a:uFillTx/>
                <a:latin typeface="Segoe UI" panose="020B0502040204020203" pitchFamily="34" charset="0"/>
                <a:ea typeface="+mn-ea"/>
                <a:cs typeface="Segoe UI" panose="020B0502040204020203" pitchFamily="34" charset="0"/>
              </a:rPr>
              <a:t>eCDN</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script download and WebSocket connection)</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tab pos="1645806" algn="l"/>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 of June 1st, 2023, we will be transitioning domains </a:t>
            </a: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from *.ecdn.microsoft.com to *.ecdn.teams.microsoft.com</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In preparation for the multi-week transition period, please add the new domain to any firewall, proxy, VPN or </a:t>
            </a:r>
            <a:r>
              <a:rPr kumimoji="0" lang="en-US" sz="1200" b="0" i="0" u="none" strike="noStrike" kern="1200" cap="none" spc="0" normalizeH="0" baseline="0" noProof="0" err="1">
                <a:ln>
                  <a:noFill/>
                </a:ln>
                <a:solidFill>
                  <a:prstClr val="black"/>
                </a:solidFill>
                <a:effectLst/>
                <a:uLnTx/>
                <a:uFillTx/>
                <a:latin typeface="Segoe UI" panose="020B0502040204020203" pitchFamily="34" charset="0"/>
                <a:ea typeface="+mn-ea"/>
                <a:cs typeface="Segoe UI" panose="020B0502040204020203" pitchFamily="34" charset="0"/>
              </a:rPr>
              <a:t>mDNS</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configurations you may have made. It's important to note that the transition will not be a clean cut-over, so both domains must be accounted for during the transition period</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tab pos="1645806" algn="l"/>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SCTP over DTLS over UDP for P2P connections (ports 1025-65535)</a:t>
            </a:r>
            <a:endParaRPr kumimoji="0" lang="en-US" sz="1200" b="0" i="0" u="none" strike="noStrike" kern="1200" cap="none" spc="0" normalizeH="0" baseline="0" noProof="0">
              <a:ln>
                <a:noFill/>
              </a:ln>
              <a:solidFill>
                <a:prstClr val="black"/>
              </a:soli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2" name="Action Button: Go Home 1">
            <a:hlinkClick r:id="rId3" action="ppaction://hlinksldjump" highlightClick="1"/>
            <a:extLst>
              <a:ext uri="{FF2B5EF4-FFF2-40B4-BE49-F238E27FC236}">
                <a16:creationId xmlns:a16="http://schemas.microsoft.com/office/drawing/2014/main" id="{44710C56-CA67-C4C4-B954-D14D96046664}"/>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74A86FB7-5140-DE4F-EF4C-78D9D0CE8A5D}"/>
              </a:ext>
            </a:extLst>
          </p:cNvPr>
          <p:cNvSpPr txBox="1">
            <a:spLocks/>
          </p:cNvSpPr>
          <p:nvPr/>
        </p:nvSpPr>
        <p:spPr>
          <a:xfrm>
            <a:off x="737235" y="1050847"/>
            <a:ext cx="6263640" cy="315796"/>
          </a:xfrm>
          <a:prstGeom prst="rect">
            <a:avLst/>
          </a:prstGeom>
        </p:spPr>
        <p:txBody>
          <a:bodyPr vert="horz" lIns="91440" tIns="45720" rIns="91440" bIns="4572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Microsoft </a:t>
            </a:r>
            <a:r>
              <a:rPr lang="en-US" sz="1400" err="1">
                <a:latin typeface="Segoe UI Semibold" panose="020B0702040204020203" pitchFamily="34" charset="0"/>
                <a:cs typeface="Segoe UI Semibold" panose="020B0702040204020203" pitchFamily="34" charset="0"/>
              </a:rPr>
              <a:t>eCDN</a:t>
            </a:r>
            <a:r>
              <a:rPr lang="en-US" sz="1400">
                <a:latin typeface="Segoe UI Semibold" panose="020B0702040204020203" pitchFamily="34" charset="0"/>
                <a:cs typeface="Segoe UI Semibold" panose="020B0702040204020203" pitchFamily="34" charset="0"/>
              </a:rPr>
              <a:t> for Teams Live Events </a:t>
            </a:r>
          </a:p>
        </p:txBody>
      </p:sp>
      <p:sp>
        <p:nvSpPr>
          <p:cNvPr id="10" name="TextBox 9">
            <a:extLst>
              <a:ext uri="{FF2B5EF4-FFF2-40B4-BE49-F238E27FC236}">
                <a16:creationId xmlns:a16="http://schemas.microsoft.com/office/drawing/2014/main" id="{4F66E3FF-AC9A-1D61-B52B-5EAE18DCB587}"/>
              </a:ext>
            </a:extLst>
          </p:cNvPr>
          <p:cNvSpPr txBox="1"/>
          <p:nvPr/>
        </p:nvSpPr>
        <p:spPr>
          <a:xfrm>
            <a:off x="754380" y="1386482"/>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
        <p:nvSpPr>
          <p:cNvPr id="11" name="TextBox 10">
            <a:extLst>
              <a:ext uri="{FF2B5EF4-FFF2-40B4-BE49-F238E27FC236}">
                <a16:creationId xmlns:a16="http://schemas.microsoft.com/office/drawing/2014/main" id="{77ED2EA2-916C-6DB5-7204-44CE553F4521}"/>
              </a:ext>
            </a:extLst>
          </p:cNvPr>
          <p:cNvSpPr txBox="1"/>
          <p:nvPr/>
        </p:nvSpPr>
        <p:spPr>
          <a:xfrm>
            <a:off x="737235" y="1695892"/>
            <a:ext cx="6620828" cy="646331"/>
          </a:xfrm>
          <a:prstGeom prst="rect">
            <a:avLst/>
          </a:prstGeom>
          <a:noFill/>
        </p:spPr>
        <p:txBody>
          <a:bodyPr wrap="square" rtlCol="0">
            <a:spAutoFit/>
          </a:bodyPr>
          <a:lstStyle/>
          <a:p>
            <a:r>
              <a:rPr lang="en-US" sz="1200" b="0" i="0">
                <a:solidFill>
                  <a:srgbClr val="333333"/>
                </a:solidFill>
                <a:effectLst/>
                <a:latin typeface="SegoeUI"/>
              </a:rPr>
              <a:t>With Microsoft </a:t>
            </a:r>
            <a:r>
              <a:rPr lang="en-US" sz="1200" b="0" i="0" err="1">
                <a:solidFill>
                  <a:srgbClr val="333333"/>
                </a:solidFill>
                <a:effectLst/>
                <a:latin typeface="SegoeUI"/>
              </a:rPr>
              <a:t>eCDN</a:t>
            </a:r>
            <a:r>
              <a:rPr lang="en-US" sz="1200" b="0" i="0">
                <a:solidFill>
                  <a:srgbClr val="333333"/>
                </a:solidFill>
                <a:effectLst/>
                <a:latin typeface="SegoeUI"/>
              </a:rPr>
              <a:t> (Enterprise Content Delivery Network) organizations can seamlessly and securely live stream global meetings, all hands and townhalls, and distribute company-wide trainings using Teams Live Events. </a:t>
            </a:r>
            <a:endParaRPr lang="en-US" sz="1200"/>
          </a:p>
        </p:txBody>
      </p:sp>
    </p:spTree>
    <p:extLst>
      <p:ext uri="{BB962C8B-B14F-4D97-AF65-F5344CB8AC3E}">
        <p14:creationId xmlns:p14="http://schemas.microsoft.com/office/powerpoint/2010/main" val="1145854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WEBINARS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3812157"/>
          </a:xfrm>
        </p:spPr>
        <p:txBody>
          <a:bodyPr>
            <a:noAutofit/>
          </a:bodyPr>
          <a:lstStyle/>
          <a:p>
            <a:pPr algn="l">
              <a:lnSpc>
                <a:spcPct val="108000"/>
              </a:lnSpc>
              <a:spcBef>
                <a:spcPts val="0"/>
              </a:spcBef>
              <a:spcAft>
                <a:spcPts val="1800"/>
              </a:spcAft>
              <a:buClr>
                <a:schemeClr val="tx1"/>
              </a:buClr>
            </a:pPr>
            <a:r>
              <a:rPr lang="en-US" sz="1400">
                <a:latin typeface="Segoe UI Semibold" panose="020B0702040204020203" pitchFamily="34" charset="0"/>
                <a:cs typeface="Segoe UI Semibold" panose="020B0702040204020203" pitchFamily="34" charset="0"/>
              </a:rPr>
              <a:t>Microsoft eCDN for Teams Live Events</a:t>
            </a:r>
          </a:p>
          <a:p>
            <a:pPr algn="l">
              <a:lnSpc>
                <a:spcPct val="108000"/>
              </a:lnSpc>
              <a:spcBef>
                <a:spcPts val="0"/>
              </a:spcBef>
              <a:spcAft>
                <a:spcPts val="400"/>
              </a:spcAft>
            </a:pPr>
            <a:r>
              <a:rPr lang="en-US" sz="1200">
                <a:solidFill>
                  <a:srgbClr val="5A5FC7"/>
                </a:solidFill>
                <a:latin typeface="Segoe UI Semibold" panose="020B0702040204020203" pitchFamily="34" charset="0"/>
                <a:cs typeface="Segoe UI Semibold" panose="020B0702040204020203" pitchFamily="34" charset="0"/>
              </a:rPr>
              <a:t>Dependencies and Limitations</a:t>
            </a:r>
            <a:endParaRPr lang="en-US" sz="1200">
              <a:latin typeface="Segoe UI" panose="020B0502040204020203" pitchFamily="34" charset="0"/>
              <a:cs typeface="Segoe UI" panose="020B0502040204020203" pitchFamily="34" charset="0"/>
            </a:endParaRPr>
          </a:p>
          <a:p>
            <a:pPr marL="171450" indent="-171450" algn="l">
              <a:lnSpc>
                <a:spcPct val="108000"/>
              </a:lnSpc>
              <a:spcBef>
                <a:spcPts val="0"/>
              </a:spcBef>
              <a:spcAft>
                <a:spcPts val="400"/>
              </a:spcAft>
              <a:buFont typeface="Arial" panose="020B0604020202020204" pitchFamily="34" charset="0"/>
              <a:buChar char="•"/>
            </a:pPr>
            <a:r>
              <a:rPr lang="en-US" sz="1200">
                <a:latin typeface="Segoe UI" panose="020B0502040204020203" pitchFamily="34" charset="0"/>
                <a:cs typeface="Segoe UI" panose="020B0502040204020203" pitchFamily="34" charset="0"/>
              </a:rPr>
              <a:t>Available in Premium as well as Standalone SKU</a:t>
            </a:r>
          </a:p>
          <a:p>
            <a:pPr marL="171450" indent="-171450" algn="l">
              <a:lnSpc>
                <a:spcPct val="108000"/>
              </a:lnSpc>
              <a:spcBef>
                <a:spcPts val="0"/>
              </a:spcBef>
              <a:spcAft>
                <a:spcPts val="400"/>
              </a:spcAft>
              <a:buFont typeface="Arial" panose="020B0604020202020204" pitchFamily="34" charset="0"/>
              <a:buChar char="•"/>
            </a:pPr>
            <a:r>
              <a:rPr lang="en-US" sz="1200">
                <a:latin typeface="Segoe UI" panose="020B0502040204020203" pitchFamily="34" charset="0"/>
                <a:cs typeface="Segoe UI" panose="020B0502040204020203" pitchFamily="34" charset="0"/>
              </a:rPr>
              <a:t>Integrated into first-party communication products (Teams, Yammer), but can also be used with third-party products</a:t>
            </a:r>
          </a:p>
          <a:p>
            <a:pPr marL="171450" indent="-171450" algn="l">
              <a:lnSpc>
                <a:spcPct val="108000"/>
              </a:lnSpc>
              <a:spcBef>
                <a:spcPts val="0"/>
              </a:spcBef>
              <a:spcAft>
                <a:spcPts val="400"/>
              </a:spcAft>
              <a:buFont typeface="Arial" panose="020B0604020202020204" pitchFamily="34" charset="0"/>
              <a:buChar char="•"/>
              <a:tabLst>
                <a:tab pos="1645806" algn="l"/>
              </a:tabLst>
              <a:defRPr/>
            </a:pPr>
            <a:r>
              <a:rPr lang="en-US" sz="1200"/>
              <a:t>Organizations that have densely populated locations (for example, 5000 attendees in a central site) can use an eCDN to optimize the bandwidth by leveraging Peer-to-Peer (P2P) technology based on WebRTC</a:t>
            </a:r>
          </a:p>
          <a:p>
            <a:pPr marL="365760" lvl="1" indent="-182880" algn="l">
              <a:lnSpc>
                <a:spcPct val="108000"/>
              </a:lnSpc>
              <a:spcBef>
                <a:spcPts val="0"/>
              </a:spcBef>
              <a:spcAft>
                <a:spcPts val="400"/>
              </a:spcAft>
              <a:buFont typeface="Courier New" panose="02070309020205020404" pitchFamily="49" charset="0"/>
              <a:buChar char="o"/>
              <a:tabLst>
                <a:tab pos="1645806" algn="l"/>
              </a:tabLst>
              <a:defRPr/>
            </a:pPr>
            <a:r>
              <a:rPr lang="en-US" sz="1200"/>
              <a:t>Without eCDN, 5000 attendees would pull in 5000 individual (unicast) stream – which could quickly saturate the ingress internet circuit</a:t>
            </a:r>
          </a:p>
          <a:p>
            <a:pPr marL="365760" lvl="1" indent="-182880" algn="l">
              <a:lnSpc>
                <a:spcPct val="108000"/>
              </a:lnSpc>
              <a:spcBef>
                <a:spcPts val="0"/>
              </a:spcBef>
              <a:spcAft>
                <a:spcPts val="1800"/>
              </a:spcAft>
              <a:buFont typeface="Courier New" panose="02070309020205020404" pitchFamily="49" charset="0"/>
              <a:buChar char="o"/>
              <a:tabLst>
                <a:tab pos="1645806" algn="l"/>
              </a:tabLst>
              <a:defRPr/>
            </a:pPr>
            <a:r>
              <a:rPr lang="en-US" sz="1200"/>
              <a:t>With eCDN, only a few streams would originate from the service, and other attendees would serve each other</a:t>
            </a:r>
            <a:endParaRPr lang="en-US" sz="1200">
              <a:latin typeface="Segoe UI" panose="020B0502040204020203" pitchFamily="34" charset="0"/>
              <a:cs typeface="Segoe UI" panose="020B0502040204020203" pitchFamily="34" charset="0"/>
            </a:endParaRPr>
          </a:p>
          <a:p>
            <a:pPr algn="l">
              <a:lnSpc>
                <a:spcPct val="108000"/>
              </a:lnSpc>
              <a:spcBef>
                <a:spcPts val="0"/>
              </a:spcBef>
              <a:spcAft>
                <a:spcPts val="600"/>
              </a:spcAft>
            </a:pPr>
            <a:r>
              <a:rPr lang="en-US" sz="1200" b="0" i="0">
                <a:effectLst/>
                <a:latin typeface="Segoe UI Semibold" panose="020B0702040204020203" pitchFamily="34" charset="0"/>
                <a:cs typeface="Segoe UI Semibold" panose="020B0702040204020203" pitchFamily="34" charset="0"/>
              </a:rPr>
              <a:t>Supported platforms:</a:t>
            </a:r>
          </a:p>
          <a:p>
            <a:pPr algn="l">
              <a:lnSpc>
                <a:spcPct val="108000"/>
              </a:lnSpc>
              <a:spcBef>
                <a:spcPts val="0"/>
              </a:spcBef>
              <a:spcAft>
                <a:spcPts val="1800"/>
              </a:spcAft>
            </a:pPr>
            <a:r>
              <a:rPr lang="en-US" sz="1200">
                <a:latin typeface="SegoeUI"/>
              </a:rPr>
              <a:t>Teams Live Event clients</a:t>
            </a:r>
          </a:p>
          <a:p>
            <a:pPr algn="l">
              <a:lnSpc>
                <a:spcPct val="108000"/>
              </a:lnSpc>
              <a:spcBef>
                <a:spcPts val="0"/>
              </a:spcBef>
              <a:spcAft>
                <a:spcPts val="1800"/>
              </a:spcAft>
            </a:pPr>
            <a:endParaRPr lang="en-US" sz="1200">
              <a:highlight>
                <a:srgbClr val="FFFF00"/>
              </a:highlight>
              <a:latin typeface="SegoeUI"/>
            </a:endParaRPr>
          </a:p>
        </p:txBody>
      </p:sp>
      <p:sp>
        <p:nvSpPr>
          <p:cNvPr id="4" name="Action Button: Go Home 3">
            <a:hlinkClick r:id="rId3" action="ppaction://hlinksldjump" highlightClick="1"/>
            <a:extLst>
              <a:ext uri="{FF2B5EF4-FFF2-40B4-BE49-F238E27FC236}">
                <a16:creationId xmlns:a16="http://schemas.microsoft.com/office/drawing/2014/main" id="{84C78484-6AEE-726B-6B85-A314BCA1CFD9}"/>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350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1AC9-7C41-A6D8-6292-BAD902BDE8C4}"/>
              </a:ext>
            </a:extLst>
          </p:cNvPr>
          <p:cNvSpPr>
            <a:spLocks noGrp="1"/>
          </p:cNvSpPr>
          <p:nvPr>
            <p:ph type="title"/>
          </p:nvPr>
        </p:nvSpPr>
        <p:spPr>
          <a:xfrm>
            <a:off x="534352" y="2835806"/>
            <a:ext cx="6866573" cy="1944159"/>
          </a:xfrm>
        </p:spPr>
        <p:txBody>
          <a:bodyPr/>
          <a:lstStyle/>
          <a:p>
            <a:r>
              <a:rPr lang="en-US"/>
              <a:t>Advanced Virtual Appointments</a:t>
            </a:r>
          </a:p>
        </p:txBody>
      </p:sp>
      <p:sp>
        <p:nvSpPr>
          <p:cNvPr id="3" name="Action Button: Go Home 2">
            <a:hlinkClick r:id="rId2" action="ppaction://hlinksldjump" highlightClick="1"/>
            <a:extLst>
              <a:ext uri="{FF2B5EF4-FFF2-40B4-BE49-F238E27FC236}">
                <a16:creationId xmlns:a16="http://schemas.microsoft.com/office/drawing/2014/main" id="{0B5420C4-ED92-88DD-32D5-19FEE584F04B}"/>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588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VIRTUAL APPOINTMENTS</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6879768"/>
          </a:xfrm>
        </p:spPr>
        <p:txBody>
          <a:bodyPr>
            <a:spAutoFit/>
          </a:bodyPr>
          <a:lstStyle/>
          <a:p>
            <a:pPr algn="l">
              <a:lnSpc>
                <a:spcPct val="108000"/>
              </a:lnSpc>
              <a:spcBef>
                <a:spcPts val="0"/>
              </a:spcBef>
              <a:spcAft>
                <a:spcPts val="1800"/>
              </a:spcAft>
              <a:buClr>
                <a:schemeClr val="tx1"/>
              </a:buClr>
              <a:defRPr/>
            </a:pPr>
            <a:r>
              <a:rPr lang="en-US" sz="1400">
                <a:latin typeface="Segoe UI Semibold" panose="020B0702040204020203" pitchFamily="34" charset="0"/>
                <a:cs typeface="Segoe UI Semibold" panose="020B0702040204020203" pitchFamily="34" charset="0"/>
              </a:rPr>
              <a:t>Overview</a:t>
            </a:r>
          </a:p>
          <a:p>
            <a:pPr algn="l" defTabSz="457200">
              <a:lnSpc>
                <a:spcPct val="108000"/>
              </a:lnSpc>
              <a:spcBef>
                <a:spcPts val="0"/>
              </a:spcBef>
              <a:spcAft>
                <a:spcPts val="400"/>
              </a:spcAft>
              <a:defRPr/>
            </a:pPr>
            <a:r>
              <a:rPr lang="en-US" sz="1200" b="0" i="0">
                <a:effectLst/>
                <a:latin typeface="SegoeUI"/>
              </a:rPr>
              <a:t>Advanced Virtual Appointments build on the </a:t>
            </a:r>
            <a:r>
              <a:rPr lang="en-US" sz="1200" b="0" i="1">
                <a:effectLst/>
                <a:latin typeface="Segoe UI Semibold" panose="020B0702040204020203" pitchFamily="34" charset="0"/>
                <a:cs typeface="Segoe UI Semibold" panose="020B0702040204020203" pitchFamily="34" charset="0"/>
              </a:rPr>
              <a:t>basic</a:t>
            </a:r>
            <a:r>
              <a:rPr lang="en-US" sz="1200" b="0" i="0">
                <a:effectLst/>
                <a:latin typeface="SegoeUI"/>
              </a:rPr>
              <a:t> capabilities available in Microsoft Teams today and provides an end-to-end solution designed to help you drive better customer experiences and operational excellence for business-to-customer (</a:t>
            </a:r>
            <a:r>
              <a:rPr lang="en-US" sz="1200">
                <a:latin typeface="SegoeUI"/>
              </a:rPr>
              <a:t>B2C) </a:t>
            </a:r>
            <a:r>
              <a:rPr lang="en-US" sz="1200" b="0" i="0">
                <a:effectLst/>
                <a:latin typeface="SegoeUI"/>
              </a:rPr>
              <a:t>engagements. </a:t>
            </a:r>
          </a:p>
          <a:p>
            <a:pPr marL="171450" indent="-171450" algn="l">
              <a:lnSpc>
                <a:spcPct val="108000"/>
              </a:lnSpc>
              <a:spcBef>
                <a:spcPts val="0"/>
              </a:spcBef>
              <a:spcAft>
                <a:spcPts val="400"/>
              </a:spcAft>
              <a:buFont typeface="Arial" panose="020B0604020202020204" pitchFamily="34" charset="0"/>
              <a:buChar char="•"/>
            </a:pPr>
            <a:r>
              <a:rPr lang="en-GB" sz="1200"/>
              <a:t>The</a:t>
            </a:r>
            <a:r>
              <a:rPr lang="en-GB" sz="1200">
                <a:latin typeface="Segoe UI Semibold" panose="020B0702040204020203" pitchFamily="34" charset="0"/>
                <a:cs typeface="Segoe UI Semibold" panose="020B0702040204020203" pitchFamily="34" charset="0"/>
              </a:rPr>
              <a:t> Virtual Appointments app </a:t>
            </a:r>
            <a:r>
              <a:rPr lang="en-GB" sz="1200"/>
              <a:t>helps you streamline appointment management and allow administrators to set up and manage scheduled and on-demand virtual appointment in one location with advanced capabilities like appointment queuing.</a:t>
            </a:r>
          </a:p>
          <a:p>
            <a:pPr marL="171450" indent="-171450" algn="l">
              <a:lnSpc>
                <a:spcPct val="108000"/>
              </a:lnSpc>
              <a:spcBef>
                <a:spcPts val="0"/>
              </a:spcBef>
              <a:spcAft>
                <a:spcPts val="400"/>
              </a:spcAft>
              <a:buFont typeface="Arial" panose="020B0604020202020204" pitchFamily="34" charset="0"/>
              <a:buChar char="•"/>
            </a:pPr>
            <a:r>
              <a:rPr lang="en-US" sz="1200" b="0" i="0">
                <a:effectLst/>
                <a:latin typeface="Segoe UI Semibold" panose="020B0702040204020203" pitchFamily="34" charset="0"/>
                <a:cs typeface="Segoe UI Semibold" panose="020B0702040204020203" pitchFamily="34" charset="0"/>
              </a:rPr>
              <a:t>SMS notifications </a:t>
            </a:r>
            <a:r>
              <a:rPr lang="en-US" sz="1200" b="0" i="0">
                <a:effectLst/>
                <a:latin typeface="+mn-lt"/>
                <a:cs typeface="Segoe UI Semibold" panose="020B0702040204020203" pitchFamily="34" charset="0"/>
              </a:rPr>
              <a:t>–</a:t>
            </a:r>
            <a:r>
              <a:rPr lang="en-US" sz="1200" b="0" i="0">
                <a:effectLst/>
                <a:latin typeface="Segoe UI Semibold" panose="020B0702040204020203" pitchFamily="34" charset="0"/>
                <a:cs typeface="Segoe UI Semibold" panose="020B0702040204020203" pitchFamily="34" charset="0"/>
              </a:rPr>
              <a:t> </a:t>
            </a:r>
            <a:r>
              <a:rPr lang="en-US" sz="1200">
                <a:latin typeface="+mn-lt"/>
                <a:cs typeface="Segoe UI Semibold" panose="020B0702040204020203" pitchFamily="34" charset="0"/>
              </a:rPr>
              <a:t>D</a:t>
            </a:r>
            <a:r>
              <a:rPr lang="en-US" sz="1200" b="0" i="0">
                <a:effectLst/>
              </a:rPr>
              <a:t>eliver a frictionless customer experience that allows external attendees to receive text reminders of virtual appointments </a:t>
            </a:r>
          </a:p>
          <a:p>
            <a:pPr marL="171450" indent="-171450" algn="l">
              <a:lnSpc>
                <a:spcPct val="108000"/>
              </a:lnSpc>
              <a:spcBef>
                <a:spcPts val="0"/>
              </a:spcBef>
              <a:spcAft>
                <a:spcPts val="400"/>
              </a:spcAft>
              <a:buFont typeface="Arial" panose="020B0604020202020204" pitchFamily="34" charset="0"/>
              <a:buChar char="•"/>
            </a:pPr>
            <a:r>
              <a:rPr lang="en-US" sz="1200" b="1">
                <a:latin typeface="Segoe UI Semibold" panose="020B0702040204020203" pitchFamily="34" charset="0"/>
                <a:cs typeface="Segoe UI Semibold" panose="020B0702040204020203" pitchFamily="34" charset="0"/>
              </a:rPr>
              <a:t>Branded virtual lobby </a:t>
            </a:r>
            <a:r>
              <a:rPr lang="en-US" sz="1200">
                <a:latin typeface="+mn-lt"/>
                <a:cs typeface="Segoe UI Semibold" panose="020B0702040204020203" pitchFamily="34" charset="0"/>
              </a:rPr>
              <a:t>– </a:t>
            </a:r>
            <a:r>
              <a:rPr lang="en-US" sz="1200"/>
              <a:t>Delight customer with a personalized and customer branded experience </a:t>
            </a:r>
          </a:p>
          <a:p>
            <a:pPr marL="171450" indent="-171450" algn="l">
              <a:lnSpc>
                <a:spcPct val="108000"/>
              </a:lnSpc>
              <a:spcBef>
                <a:spcPts val="0"/>
              </a:spcBef>
              <a:spcAft>
                <a:spcPts val="2400"/>
              </a:spcAft>
              <a:buFont typeface="Arial" panose="020B0604020202020204" pitchFamily="34" charset="0"/>
              <a:buChar char="•"/>
            </a:pPr>
            <a:r>
              <a:rPr lang="en-US" sz="1200">
                <a:latin typeface="Segoe UI Semibold" panose="020B0702040204020203" pitchFamily="34" charset="0"/>
                <a:cs typeface="Segoe UI Semibold" panose="020B0702040204020203" pitchFamily="34" charset="0"/>
              </a:rPr>
              <a:t>Staff, department and organization-level analytics </a:t>
            </a:r>
            <a:r>
              <a:rPr lang="en-US" sz="1200">
                <a:latin typeface="SegoeUI"/>
              </a:rPr>
              <a:t>– Measure and view analytics to help measure the business value of your virtual appointments and reduce outcomes like customer no shows and wait times. </a:t>
            </a:r>
          </a:p>
          <a:p>
            <a:pPr algn="l" defTabSz="457200">
              <a:lnSpc>
                <a:spcPct val="108000"/>
              </a:lnSpc>
              <a:spcBef>
                <a:spcPts val="0"/>
              </a:spcBef>
              <a:spcAft>
                <a:spcPts val="400"/>
              </a:spcAft>
              <a:defRPr/>
            </a:pPr>
            <a:r>
              <a:rPr lang="en-US" sz="1200">
                <a:latin typeface="Segoe UI Semibold" panose="020B0702040204020203" pitchFamily="34" charset="0"/>
                <a:cs typeface="Segoe UI Semibold" panose="020B0702040204020203" pitchFamily="34" charset="0"/>
              </a:rPr>
              <a:t>Benefits</a:t>
            </a:r>
          </a:p>
          <a:p>
            <a:pPr marL="173736" indent="-173736" algn="l">
              <a:lnSpc>
                <a:spcPct val="108000"/>
              </a:lnSpc>
              <a:spcBef>
                <a:spcPts val="0"/>
              </a:spcBef>
              <a:spcAft>
                <a:spcPts val="400"/>
              </a:spcAft>
              <a:buFont typeface="Arial" panose="020B0604020202020204" pitchFamily="34" charset="0"/>
              <a:buChar char="•"/>
            </a:pPr>
            <a:r>
              <a:rPr lang="en-US" sz="1200"/>
              <a:t>Engage with customers in new ways to grow your business.</a:t>
            </a:r>
          </a:p>
          <a:p>
            <a:pPr marL="173736" indent="-173736" algn="l">
              <a:lnSpc>
                <a:spcPct val="108000"/>
              </a:lnSpc>
              <a:spcBef>
                <a:spcPts val="0"/>
              </a:spcBef>
              <a:spcAft>
                <a:spcPts val="400"/>
              </a:spcAft>
              <a:buFont typeface="Arial" panose="020B0604020202020204" pitchFamily="34" charset="0"/>
              <a:buChar char="•"/>
            </a:pPr>
            <a:r>
              <a:rPr lang="en-US" sz="1200"/>
              <a:t>Build deeper relationships with customers and serve customers with increased efficiency and convenience.</a:t>
            </a:r>
          </a:p>
          <a:p>
            <a:pPr marL="173736" indent="-173736" algn="l">
              <a:lnSpc>
                <a:spcPct val="108000"/>
              </a:lnSpc>
              <a:spcBef>
                <a:spcPts val="0"/>
              </a:spcBef>
              <a:spcAft>
                <a:spcPts val="400"/>
              </a:spcAft>
              <a:buFont typeface="Arial" panose="020B0604020202020204" pitchFamily="34" charset="0"/>
              <a:buChar char="•"/>
            </a:pPr>
            <a:r>
              <a:rPr lang="en-US" sz="1200">
                <a:latin typeface="SegoeUI"/>
              </a:rPr>
              <a:t>Deliver frictionless, personalized and consistent customer experiences.</a:t>
            </a:r>
          </a:p>
          <a:p>
            <a:pPr marL="173736" indent="-173736" algn="l">
              <a:lnSpc>
                <a:spcPct val="108000"/>
              </a:lnSpc>
              <a:spcBef>
                <a:spcPts val="0"/>
              </a:spcBef>
              <a:spcAft>
                <a:spcPts val="400"/>
              </a:spcAft>
              <a:buFont typeface="Arial" panose="020B0604020202020204" pitchFamily="34" charset="0"/>
              <a:buChar char="•"/>
            </a:pPr>
            <a:r>
              <a:rPr lang="en-US" sz="1200">
                <a:latin typeface="SegoeUI"/>
              </a:rPr>
              <a:t>Integrate virtual appointments into your existing workflows with flexible scheduling and streamlined management.</a:t>
            </a:r>
          </a:p>
          <a:p>
            <a:pPr marL="173736" indent="-173736" algn="l">
              <a:lnSpc>
                <a:spcPct val="108000"/>
              </a:lnSpc>
              <a:spcBef>
                <a:spcPts val="0"/>
              </a:spcBef>
              <a:spcAft>
                <a:spcPts val="2400"/>
              </a:spcAft>
              <a:buFont typeface="Arial" panose="020B0604020202020204" pitchFamily="34" charset="0"/>
              <a:buChar char="•"/>
            </a:pPr>
            <a:r>
              <a:rPr lang="en-US" sz="1200">
                <a:latin typeface="SegoeUI"/>
              </a:rPr>
              <a:t>Measure business outcome with rich analytics and reports.</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 </a:t>
            </a:r>
          </a:p>
          <a:p>
            <a:pPr algn="l">
              <a:lnSpc>
                <a:spcPct val="108000"/>
              </a:lnSpc>
              <a:spcBef>
                <a:spcPts val="0"/>
              </a:spcBef>
              <a:spcAft>
                <a:spcPts val="600"/>
              </a:spcAft>
            </a:pPr>
            <a:r>
              <a:rPr lang="en-GB" sz="1200">
                <a:latin typeface="SegoeUI"/>
                <a:cs typeface="Segoe UI Semibold" panose="020B0702040204020203" pitchFamily="34" charset="0"/>
              </a:rPr>
              <a:t>Virtual Appointments are available to those that allow permission to use the virtual appointments app in Teams. The default is to allow for everyone.</a:t>
            </a:r>
            <a:endParaRPr lang="en-US" sz="1200">
              <a:latin typeface="SegoeUI"/>
              <a:cs typeface="Segoe UI Semibold" panose="020B0702040204020203" pitchFamily="34" charset="0"/>
            </a:endParaRPr>
          </a:p>
        </p:txBody>
      </p:sp>
      <p:sp>
        <p:nvSpPr>
          <p:cNvPr id="2" name="Action Button: Go Home 1">
            <a:hlinkClick r:id="rId3" action="ppaction://hlinksldjump" highlightClick="1"/>
            <a:extLst>
              <a:ext uri="{FF2B5EF4-FFF2-40B4-BE49-F238E27FC236}">
                <a16:creationId xmlns:a16="http://schemas.microsoft.com/office/drawing/2014/main" id="{B18A357F-B9DF-0D0A-BBCA-711F6E949D51}"/>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7257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VIRTUAL APPOINTMENTS </a:t>
            </a:r>
          </a:p>
        </p:txBody>
      </p:sp>
      <p:sp>
        <p:nvSpPr>
          <p:cNvPr id="20" name="TextBox 19">
            <a:extLst>
              <a:ext uri="{FF2B5EF4-FFF2-40B4-BE49-F238E27FC236}">
                <a16:creationId xmlns:a16="http://schemas.microsoft.com/office/drawing/2014/main" id="{5647B21D-F113-299C-66DD-A82AE2C92E17}"/>
              </a:ext>
            </a:extLst>
          </p:cNvPr>
          <p:cNvSpPr txBox="1"/>
          <p:nvPr/>
        </p:nvSpPr>
        <p:spPr>
          <a:xfrm>
            <a:off x="754380" y="1502793"/>
            <a:ext cx="6263640" cy="756233"/>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Use Cases</a:t>
            </a:r>
          </a:p>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Get an experience that's tailored to your industry. Here's a few examples of how you can use Advanced Virtual Appointments in your organization:</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21" name="Table 20">
            <a:extLst>
              <a:ext uri="{FF2B5EF4-FFF2-40B4-BE49-F238E27FC236}">
                <a16:creationId xmlns:a16="http://schemas.microsoft.com/office/drawing/2014/main" id="{19970B43-14BF-532A-F9E0-F58FB235BDAB}"/>
              </a:ext>
            </a:extLst>
          </p:cNvPr>
          <p:cNvGraphicFramePr>
            <a:graphicFrameLocks noGrp="1"/>
          </p:cNvGraphicFramePr>
          <p:nvPr/>
        </p:nvGraphicFramePr>
        <p:xfrm>
          <a:off x="845820" y="2363335"/>
          <a:ext cx="6080760" cy="6903720"/>
        </p:xfrm>
        <a:graphic>
          <a:graphicData uri="http://schemas.openxmlformats.org/drawingml/2006/table">
            <a:tbl>
              <a:tblPr firstRow="1"/>
              <a:tblGrid>
                <a:gridCol w="1179576">
                  <a:extLst>
                    <a:ext uri="{9D8B030D-6E8A-4147-A177-3AD203B41FA5}">
                      <a16:colId xmlns:a16="http://schemas.microsoft.com/office/drawing/2014/main" val="1731347855"/>
                    </a:ext>
                  </a:extLst>
                </a:gridCol>
                <a:gridCol w="4901184">
                  <a:extLst>
                    <a:ext uri="{9D8B030D-6E8A-4147-A177-3AD203B41FA5}">
                      <a16:colId xmlns:a16="http://schemas.microsoft.com/office/drawing/2014/main" val="3945418098"/>
                    </a:ext>
                  </a:extLst>
                </a:gridCol>
              </a:tblGrid>
              <a:tr h="320040">
                <a:tc>
                  <a:txBody>
                    <a:bodyPr/>
                    <a:lstStyle/>
                    <a:p>
                      <a:pPr>
                        <a:spcAft>
                          <a:spcPts val="300"/>
                        </a:spcAft>
                      </a:pPr>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a:spcAft>
                          <a:spcPts val="300"/>
                        </a:spcAft>
                      </a:pPr>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1264962528"/>
                  </a:ext>
                </a:extLst>
              </a:tr>
              <a:tr h="2468880">
                <a:tc>
                  <a:txBody>
                    <a:bodyPr/>
                    <a:lstStyle/>
                    <a:p>
                      <a:pPr algn="l" fontAlgn="t">
                        <a:lnSpc>
                          <a:spcPct val="100000"/>
                        </a:lnSpc>
                        <a:spcAft>
                          <a:spcPts val="300"/>
                        </a:spcAft>
                      </a:pPr>
                      <a:r>
                        <a:rPr lang="en-US" sz="1200">
                          <a:solidFill>
                            <a:schemeClr val="tx1"/>
                          </a:solidFill>
                          <a:effectLst/>
                          <a:latin typeface="Segoe UI Semibold" panose="020B0702040204020203" pitchFamily="34" charset="0"/>
                          <a:cs typeface="Segoe UI Semibold" panose="020B0702040204020203" pitchFamily="34" charset="0"/>
                        </a:rPr>
                        <a:t>Financial services</a:t>
                      </a:r>
                    </a:p>
                    <a:p>
                      <a:pPr algn="l" fontAlgn="t">
                        <a:lnSpc>
                          <a:spcPct val="100000"/>
                        </a:lnSpc>
                        <a:spcAft>
                          <a:spcPts val="300"/>
                        </a:spcAft>
                      </a:pPr>
                      <a:r>
                        <a:rPr lang="en-US" sz="900">
                          <a:solidFill>
                            <a:schemeClr val="tx1"/>
                          </a:solidFill>
                          <a:effectLst/>
                          <a:latin typeface="Segoe UI" panose="020B0502040204020203" pitchFamily="34" charset="0"/>
                          <a:cs typeface="Segoe UI" panose="020B0502040204020203" pitchFamily="34" charset="0"/>
                        </a:rPr>
                        <a:t>(Bankers, brokers, financial advisors, claims adjusters, notaries)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t" latinLnBrk="0" hangingPunct="1">
                        <a:lnSpc>
                          <a:spcPct val="100000"/>
                        </a:lnSpc>
                        <a:spcBef>
                          <a:spcPts val="0"/>
                        </a:spcBef>
                        <a:spcAft>
                          <a:spcPts val="300"/>
                        </a:spcAft>
                        <a:buClrTx/>
                        <a:buSzTx/>
                        <a:buFont typeface="Arial" panose="020B0604020202020204" pitchFamily="34" charset="0"/>
                        <a:buNone/>
                        <a:tabLst/>
                        <a:defRPr/>
                      </a:pPr>
                      <a:r>
                        <a:rPr lang="en-US" sz="1200" kern="1200">
                          <a:solidFill>
                            <a:schemeClr val="tx1"/>
                          </a:solidFill>
                          <a:latin typeface="Segoe UI" panose="020B0502040204020203" pitchFamily="34" charset="0"/>
                          <a:ea typeface="+mn-ea"/>
                          <a:cs typeface="Segoe UI" panose="020B0502040204020203" pitchFamily="34" charset="0"/>
                        </a:rPr>
                        <a:t>Facilitate safe, secure &amp; compliant document management, share and discuss sensitive info:</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Financial consultations </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Fact-finding meetings</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Proposal presentations</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Brokering new deals</a:t>
                      </a:r>
                    </a:p>
                    <a:p>
                      <a:pPr marL="171450" indent="-171450" algn="l" fontAlgn="t">
                        <a:lnSpc>
                          <a:spcPct val="100000"/>
                        </a:lnSpc>
                        <a:spcBef>
                          <a:spcPts val="0"/>
                        </a:spcBef>
                        <a:spcAft>
                          <a:spcPts val="300"/>
                        </a:spcAft>
                        <a:buFont typeface="Arial" panose="020B0604020202020204" pitchFamily="34" charset="0"/>
                        <a:buChar char="•"/>
                      </a:pPr>
                      <a:r>
                        <a:rPr lang="en-GB" sz="1200">
                          <a:solidFill>
                            <a:schemeClr val="tx1"/>
                          </a:solidFill>
                          <a:effectLst/>
                          <a:latin typeface="Segoe UI" panose="020B0502040204020203" pitchFamily="34" charset="0"/>
                          <a:cs typeface="Segoe UI" panose="020B0502040204020203" pitchFamily="34" charset="0"/>
                        </a:rPr>
                        <a:t>Loan application, advisory and management</a:t>
                      </a:r>
                    </a:p>
                    <a:p>
                      <a:pPr marL="171450" marR="0" lvl="0" indent="-171450" algn="l" defTabSz="77724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200">
                          <a:solidFill>
                            <a:schemeClr val="tx1"/>
                          </a:solidFill>
                          <a:effectLst/>
                          <a:latin typeface="Segoe UI" panose="020B0502040204020203" pitchFamily="34" charset="0"/>
                          <a:cs typeface="Segoe UI" panose="020B0502040204020203" pitchFamily="34" charset="0"/>
                        </a:rPr>
                        <a:t>Insurance policy and claim support</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Troubleshooting and issue resolution</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Transaction review </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Document notarization</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2986002"/>
                  </a:ext>
                </a:extLst>
              </a:tr>
              <a:tr h="1645920">
                <a:tc>
                  <a:txBody>
                    <a:bodyPr/>
                    <a:lstStyle/>
                    <a:p>
                      <a:pPr algn="l" fontAlgn="t">
                        <a:lnSpc>
                          <a:spcPct val="100000"/>
                        </a:lnSpc>
                        <a:spcAft>
                          <a:spcPts val="300"/>
                        </a:spcAft>
                      </a:pPr>
                      <a:r>
                        <a:rPr lang="en-US" sz="1200">
                          <a:solidFill>
                            <a:schemeClr val="tx1"/>
                          </a:solidFill>
                          <a:effectLst/>
                          <a:latin typeface="Segoe UI Semibold" panose="020B0702040204020203" pitchFamily="34" charset="0"/>
                          <a:cs typeface="Segoe UI Semibold" panose="020B0702040204020203" pitchFamily="34" charset="0"/>
                        </a:rPr>
                        <a:t>Retail</a:t>
                      </a:r>
                      <a:r>
                        <a:rPr lang="en-US" sz="1200">
                          <a:solidFill>
                            <a:schemeClr val="tx1"/>
                          </a:solidFill>
                          <a:effectLst/>
                          <a:latin typeface="Segoe UI" panose="020B0502040204020203" pitchFamily="34" charset="0"/>
                          <a:cs typeface="Segoe UI" panose="020B0502040204020203" pitchFamily="34" charset="0"/>
                        </a:rPr>
                        <a:t> </a:t>
                      </a:r>
                    </a:p>
                    <a:p>
                      <a:pPr algn="l" fontAlgn="t">
                        <a:lnSpc>
                          <a:spcPct val="100000"/>
                        </a:lnSpc>
                        <a:spcAft>
                          <a:spcPts val="300"/>
                        </a:spcAft>
                      </a:pPr>
                      <a:r>
                        <a:rPr lang="en-US" sz="900">
                          <a:solidFill>
                            <a:schemeClr val="tx1"/>
                          </a:solidFill>
                          <a:effectLst/>
                          <a:latin typeface="Segoe UI" panose="020B0502040204020203" pitchFamily="34" charset="0"/>
                          <a:cs typeface="Segoe UI" panose="020B0502040204020203" pitchFamily="34" charset="0"/>
                        </a:rPr>
                        <a:t>(sales associates, product experts, and design consultants)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indent="0" algn="l" fontAlgn="t">
                        <a:lnSpc>
                          <a:spcPct val="100000"/>
                        </a:lnSpc>
                        <a:spcBef>
                          <a:spcPts val="0"/>
                        </a:spcBef>
                        <a:spcAft>
                          <a:spcPts val="300"/>
                        </a:spcAft>
                        <a:buFont typeface="Arial" panose="020B0604020202020204" pitchFamily="34" charset="0"/>
                        <a:buNone/>
                      </a:pPr>
                      <a:r>
                        <a:rPr lang="en-US" sz="1200">
                          <a:solidFill>
                            <a:schemeClr val="tx1"/>
                          </a:solidFill>
                          <a:effectLst/>
                          <a:latin typeface="Segoe UI" panose="020B0502040204020203" pitchFamily="34" charset="0"/>
                          <a:cs typeface="Segoe UI" panose="020B0502040204020203" pitchFamily="34" charset="0"/>
                        </a:rPr>
                        <a:t>Cultivate interactive engagements </a:t>
                      </a:r>
                      <a:r>
                        <a:rPr lang="en-US" sz="1200" kern="1200">
                          <a:solidFill>
                            <a:schemeClr val="tx1"/>
                          </a:solidFill>
                          <a:latin typeface="Segoe UI" panose="020B0502040204020203" pitchFamily="34" charset="0"/>
                          <a:ea typeface="+mn-ea"/>
                          <a:cs typeface="Segoe UI" panose="020B0502040204020203" pitchFamily="34" charset="0"/>
                        </a:rPr>
                        <a:t>with customers:</a:t>
                      </a:r>
                      <a:endParaRPr lang="en-US" sz="1200">
                        <a:solidFill>
                          <a:schemeClr val="tx1"/>
                        </a:solidFill>
                        <a:effectLst/>
                        <a:latin typeface="Segoe UI" panose="020B0502040204020203" pitchFamily="34" charset="0"/>
                        <a:cs typeface="Segoe UI" panose="020B0502040204020203" pitchFamily="34" charset="0"/>
                      </a:endParaRP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Sales presentations / presentation of customer orders in progress</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Technical and on-demand issue resolution</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Virtual fittings and consultations</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Virtual shopping experiences with customers </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Virtual showrooms tours / showcase sales items</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Focus groups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27700047"/>
                  </a:ext>
                </a:extLst>
              </a:tr>
              <a:tr h="1645920">
                <a:tc>
                  <a:txBody>
                    <a:bodyPr/>
                    <a:lstStyle/>
                    <a:p>
                      <a:pPr algn="l" fontAlgn="t">
                        <a:lnSpc>
                          <a:spcPct val="100000"/>
                        </a:lnSpc>
                        <a:spcAft>
                          <a:spcPts val="300"/>
                        </a:spcAft>
                      </a:pPr>
                      <a:r>
                        <a:rPr lang="en-US" sz="1200" b="1">
                          <a:solidFill>
                            <a:schemeClr val="tx1"/>
                          </a:solidFill>
                          <a:effectLst/>
                          <a:latin typeface="Segoe UI Semibold" panose="020B0702040204020203" pitchFamily="34" charset="0"/>
                          <a:cs typeface="Segoe UI Semibold" panose="020B0702040204020203" pitchFamily="34" charset="0"/>
                        </a:rPr>
                        <a:t>Healthcare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Patient care</a:t>
                      </a:r>
                    </a:p>
                    <a:p>
                      <a:pPr marL="171450" indent="-171450" algn="l" fontAlgn="t">
                        <a:lnSpc>
                          <a:spcPct val="100000"/>
                        </a:lnSpc>
                        <a:spcBef>
                          <a:spcPts val="0"/>
                        </a:spcBef>
                        <a:spcAft>
                          <a:spcPts val="300"/>
                        </a:spcAft>
                        <a:buFont typeface="Arial" panose="020B0604020202020204" pitchFamily="34" charset="0"/>
                        <a:buChar char="•"/>
                      </a:pPr>
                      <a:r>
                        <a:rPr lang="en-US" sz="1200">
                          <a:solidFill>
                            <a:schemeClr val="tx1"/>
                          </a:solidFill>
                          <a:effectLst/>
                          <a:latin typeface="Segoe UI" panose="020B0502040204020203" pitchFamily="34" charset="0"/>
                          <a:cs typeface="Segoe UI" panose="020B0502040204020203" pitchFamily="34" charset="0"/>
                        </a:rPr>
                        <a:t>Medical services include diagnosis or post-op follow up</a:t>
                      </a:r>
                    </a:p>
                    <a:p>
                      <a:pPr marL="171450" marR="0" lvl="0" indent="-171450" algn="l" defTabSz="77724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200" kern="1200">
                          <a:solidFill>
                            <a:schemeClr val="tx1"/>
                          </a:solidFill>
                          <a:effectLst/>
                          <a:latin typeface="Segoe UI" panose="020B0502040204020203" pitchFamily="34" charset="0"/>
                          <a:ea typeface="+mn-ea"/>
                          <a:cs typeface="Segoe UI" panose="020B0502040204020203" pitchFamily="34" charset="0"/>
                        </a:rPr>
                        <a:t>Therapy sessions</a:t>
                      </a:r>
                    </a:p>
                    <a:p>
                      <a:pPr marL="171450" marR="0" lvl="0" indent="-171450" algn="l" defTabSz="77724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200" kern="1200">
                          <a:solidFill>
                            <a:schemeClr val="tx1"/>
                          </a:solidFill>
                          <a:effectLst/>
                          <a:latin typeface="Segoe UI" panose="020B0502040204020203" pitchFamily="34" charset="0"/>
                          <a:ea typeface="+mn-ea"/>
                          <a:cs typeface="Segoe UI" panose="020B0502040204020203" pitchFamily="34" charset="0"/>
                        </a:rPr>
                        <a:t>Updates and arrangements with family</a:t>
                      </a:r>
                    </a:p>
                    <a:p>
                      <a:pPr marL="171450" marR="0" lvl="0" indent="-171450" algn="l" defTabSz="77724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200" kern="1200">
                          <a:solidFill>
                            <a:schemeClr val="tx1"/>
                          </a:solidFill>
                          <a:effectLst/>
                          <a:latin typeface="Segoe UI" panose="020B0502040204020203" pitchFamily="34" charset="0"/>
                          <a:ea typeface="+mn-ea"/>
                          <a:cs typeface="Segoe UI" panose="020B0502040204020203" pitchFamily="34" charset="0"/>
                        </a:rPr>
                        <a:t>Consultations with clinicians and insurance providers</a:t>
                      </a:r>
                    </a:p>
                    <a:p>
                      <a:pPr marL="171450" marR="0" lvl="0" indent="-171450" algn="l" defTabSz="77724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200" kern="1200">
                          <a:solidFill>
                            <a:schemeClr val="tx1"/>
                          </a:solidFill>
                          <a:effectLst/>
                          <a:latin typeface="Segoe UI" panose="020B0502040204020203" pitchFamily="34" charset="0"/>
                          <a:ea typeface="+mn-ea"/>
                          <a:cs typeface="Segoe UI" panose="020B0502040204020203" pitchFamily="34" charset="0"/>
                        </a:rPr>
                        <a:t>Medical education and training</a:t>
                      </a:r>
                    </a:p>
                    <a:p>
                      <a:pPr marL="171450" marR="0" lvl="0" indent="-171450" algn="l" defTabSz="77724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200" kern="1200">
                          <a:solidFill>
                            <a:schemeClr val="tx1"/>
                          </a:solidFill>
                          <a:effectLst/>
                          <a:latin typeface="Segoe UI" panose="020B0502040204020203" pitchFamily="34" charset="0"/>
                          <a:ea typeface="+mn-ea"/>
                          <a:cs typeface="Segoe UI" panose="020B0502040204020203" pitchFamily="34" charset="0"/>
                        </a:rPr>
                        <a:t>Presentation of medical device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78078453"/>
                  </a:ext>
                </a:extLst>
              </a:tr>
              <a:tr h="822960">
                <a:tc>
                  <a:txBody>
                    <a:bodyPr/>
                    <a:lstStyle/>
                    <a:p>
                      <a:pPr algn="l" fontAlgn="t">
                        <a:lnSpc>
                          <a:spcPct val="100000"/>
                        </a:lnSpc>
                        <a:spcAft>
                          <a:spcPts val="300"/>
                        </a:spcAft>
                      </a:pPr>
                      <a:r>
                        <a:rPr lang="en-US" sz="1200" b="1" kern="1200">
                          <a:solidFill>
                            <a:schemeClr val="tx1"/>
                          </a:solidFill>
                          <a:effectLst/>
                          <a:latin typeface="Segoe UI Semibold" panose="020B0702040204020203" pitchFamily="34" charset="0"/>
                          <a:ea typeface="+mn-ea"/>
                          <a:cs typeface="Segoe UI Semibold" panose="020B0702040204020203" pitchFamily="34" charset="0"/>
                        </a:rPr>
                        <a:t>HR / Recruiting</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171450" marR="0" lvl="0" indent="-171450" algn="l" defTabSz="77724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200">
                          <a:solidFill>
                            <a:schemeClr val="tx1"/>
                          </a:solidFill>
                          <a:latin typeface="Segoe UI" panose="020B0502040204020203" pitchFamily="34" charset="0"/>
                          <a:cs typeface="Segoe UI" panose="020B0502040204020203" pitchFamily="34" charset="0"/>
                        </a:rPr>
                        <a:t>Custom lobby rooms for job applicants</a:t>
                      </a:r>
                    </a:p>
                    <a:p>
                      <a:pPr marL="171450" marR="0" lvl="0" indent="-171450" algn="l" defTabSz="77724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200">
                          <a:solidFill>
                            <a:schemeClr val="tx1"/>
                          </a:solidFill>
                          <a:latin typeface="Segoe UI" panose="020B0502040204020203" pitchFamily="34" charset="0"/>
                          <a:cs typeface="Segoe UI" panose="020B0502040204020203" pitchFamily="34" charset="0"/>
                        </a:rPr>
                        <a:t>Engaging with multiple interviewers at one time</a:t>
                      </a:r>
                    </a:p>
                    <a:p>
                      <a:pPr marL="171450" marR="0" lvl="0" indent="-171450" algn="l" defTabSz="77724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200">
                          <a:solidFill>
                            <a:schemeClr val="tx1"/>
                          </a:solidFill>
                          <a:latin typeface="Segoe UI" panose="020B0502040204020203" pitchFamily="34" charset="0"/>
                          <a:cs typeface="Segoe UI" panose="020B0502040204020203" pitchFamily="34" charset="0"/>
                        </a:rPr>
                        <a:t>Post interview surveys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30679865"/>
                  </a:ext>
                </a:extLst>
              </a:tr>
            </a:tbl>
          </a:graphicData>
        </a:graphic>
      </p:graphicFrame>
      <p:sp>
        <p:nvSpPr>
          <p:cNvPr id="2" name="Action Button: Go Home 1">
            <a:hlinkClick r:id="rId3" action="ppaction://hlinksldjump" highlightClick="1"/>
            <a:extLst>
              <a:ext uri="{FF2B5EF4-FFF2-40B4-BE49-F238E27FC236}">
                <a16:creationId xmlns:a16="http://schemas.microsoft.com/office/drawing/2014/main" id="{BFA5B52D-0CE7-A24B-4A5B-7D4D59F75A87}"/>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314F76-C058-0F80-2964-E9133B43E1A3}"/>
              </a:ext>
            </a:extLst>
          </p:cNvPr>
          <p:cNvSpPr txBox="1"/>
          <p:nvPr/>
        </p:nvSpPr>
        <p:spPr>
          <a:xfrm>
            <a:off x="754380" y="1110203"/>
            <a:ext cx="3886200" cy="276742"/>
          </a:xfrm>
          <a:prstGeom prst="rect">
            <a:avLst/>
          </a:prstGeom>
          <a:noFill/>
        </p:spPr>
        <p:txBody>
          <a:bodyPr wrap="square">
            <a:spAutoFit/>
          </a:bodyPr>
          <a:lstStyle/>
          <a:p>
            <a:pPr algn="l">
              <a:lnSpc>
                <a:spcPct val="108000"/>
              </a:lnSpc>
              <a:spcBef>
                <a:spcPts val="0"/>
              </a:spcBef>
              <a:spcAft>
                <a:spcPts val="1800"/>
              </a:spcAft>
              <a:buClr>
                <a:schemeClr val="tx1"/>
              </a:buClr>
              <a:defRPr/>
            </a:pPr>
            <a:r>
              <a:rPr lang="en-US" sz="1200">
                <a:latin typeface="Segoe UI Semibold" panose="020B0702040204020203" pitchFamily="34" charset="0"/>
                <a:cs typeface="Segoe UI Semibold" panose="020B0702040204020203" pitchFamily="34" charset="0"/>
              </a:rPr>
              <a:t>Overview</a:t>
            </a:r>
          </a:p>
        </p:txBody>
      </p:sp>
    </p:spTree>
    <p:extLst>
      <p:ext uri="{BB962C8B-B14F-4D97-AF65-F5344CB8AC3E}">
        <p14:creationId xmlns:p14="http://schemas.microsoft.com/office/powerpoint/2010/main" val="259749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A63174-89DD-5F76-6E31-FF9787D3FEF3}"/>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INTELLIGENT MEETINGS     </a:t>
            </a:r>
          </a:p>
        </p:txBody>
      </p:sp>
      <p:sp>
        <p:nvSpPr>
          <p:cNvPr id="4" name="TextBox 3">
            <a:extLst>
              <a:ext uri="{FF2B5EF4-FFF2-40B4-BE49-F238E27FC236}">
                <a16:creationId xmlns:a16="http://schemas.microsoft.com/office/drawing/2014/main" id="{B429FE20-6BEE-FBA1-7821-FD8ABF915198}"/>
              </a:ext>
            </a:extLst>
          </p:cNvPr>
          <p:cNvSpPr txBox="1"/>
          <p:nvPr/>
        </p:nvSpPr>
        <p:spPr>
          <a:xfrm>
            <a:off x="754380" y="1045593"/>
            <a:ext cx="6263640" cy="1292983"/>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Meeting Recap</a:t>
            </a:r>
          </a:p>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Use Cases</a:t>
            </a:r>
          </a:p>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Below are the primary use cases :</a:t>
            </a:r>
          </a:p>
          <a:p>
            <a:pPr marL="182880" marR="0" lvl="0" indent="-182880" algn="l" defTabSz="457200" rtl="0" eaLnBrk="1" fontAlgn="auto" latinLnBrk="0" hangingPunct="1">
              <a:lnSpc>
                <a:spcPct val="108000"/>
              </a:lnSpc>
              <a:spcBef>
                <a:spcPts val="0"/>
              </a:spcBef>
              <a:spcAft>
                <a:spcPts val="5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333333"/>
              </a:solidFill>
              <a:effectLst/>
              <a:uLnTx/>
              <a:uFillTx/>
              <a:latin typeface="SegoeUI"/>
              <a:ea typeface="+mn-ea"/>
              <a:cs typeface="+mn-cs"/>
            </a:endParaRPr>
          </a:p>
        </p:txBody>
      </p:sp>
      <p:graphicFrame>
        <p:nvGraphicFramePr>
          <p:cNvPr id="2" name="Table 1">
            <a:extLst>
              <a:ext uri="{FF2B5EF4-FFF2-40B4-BE49-F238E27FC236}">
                <a16:creationId xmlns:a16="http://schemas.microsoft.com/office/drawing/2014/main" id="{142C68BB-14E7-990F-EB00-91FDE4078AD3}"/>
              </a:ext>
            </a:extLst>
          </p:cNvPr>
          <p:cNvGraphicFramePr>
            <a:graphicFrameLocks noGrp="1"/>
          </p:cNvGraphicFramePr>
          <p:nvPr/>
        </p:nvGraphicFramePr>
        <p:xfrm>
          <a:off x="845820" y="2154328"/>
          <a:ext cx="6080760" cy="3703320"/>
        </p:xfrm>
        <a:graphic>
          <a:graphicData uri="http://schemas.openxmlformats.org/drawingml/2006/table">
            <a:tbl>
              <a:tblPr firstRow="1" bandRow="1">
                <a:tableStyleId>{5C22544A-7EE6-4342-B048-85BDC9FD1C3A}</a:tableStyleId>
              </a:tblPr>
              <a:tblGrid>
                <a:gridCol w="1179576">
                  <a:extLst>
                    <a:ext uri="{9D8B030D-6E8A-4147-A177-3AD203B41FA5}">
                      <a16:colId xmlns:a16="http://schemas.microsoft.com/office/drawing/2014/main" val="2615140492"/>
                    </a:ext>
                  </a:extLst>
                </a:gridCol>
                <a:gridCol w="4901184">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a:cs typeface="Segoe UI Semibold"/>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a:cs typeface="Segoe UI Semibold"/>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1463040">
                <a:tc>
                  <a:txBody>
                    <a:bodyPr/>
                    <a:lstStyle/>
                    <a:p>
                      <a:pPr marL="0" indent="0">
                        <a:buFont typeface="Arial" panose="020B0604020202020204" pitchFamily="34" charset="0"/>
                        <a:buNone/>
                      </a:pPr>
                      <a:r>
                        <a:rPr lang="en-US" sz="1200">
                          <a:solidFill>
                            <a:schemeClr val="tx1"/>
                          </a:solidFill>
                          <a:latin typeface="Segoe UI"/>
                          <a:cs typeface="Segoe UI"/>
                        </a:rPr>
                        <a:t>All </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spcAft>
                          <a:spcPts val="500"/>
                        </a:spcAft>
                      </a:pPr>
                      <a:r>
                        <a:rPr lang="en-US" sz="1200">
                          <a:solidFill>
                            <a:schemeClr val="tx1"/>
                          </a:solidFill>
                          <a:latin typeface="Segoe UI"/>
                          <a:cs typeface="Segoe UI"/>
                        </a:rPr>
                        <a:t>Invitee needs to </a:t>
                      </a:r>
                      <a:r>
                        <a:rPr lang="en-US" sz="1200">
                          <a:solidFill>
                            <a:schemeClr val="tx1"/>
                          </a:solidFill>
                          <a:latin typeface="Segoe UI Semibold" panose="020B0702040204020203" pitchFamily="34" charset="0"/>
                          <a:cs typeface="Segoe UI Semibold" panose="020B0702040204020203" pitchFamily="34" charset="0"/>
                        </a:rPr>
                        <a:t>recap</a:t>
                      </a:r>
                      <a:r>
                        <a:rPr lang="en-US" sz="1200">
                          <a:solidFill>
                            <a:schemeClr val="tx1"/>
                          </a:solidFill>
                          <a:latin typeface="Segoe UI"/>
                          <a:cs typeface="Segoe UI"/>
                        </a:rPr>
                        <a:t> a meeting they missed due to conflict or time zone difference. They click on the Recap tab to:</a:t>
                      </a:r>
                      <a:endParaRPr lang="en-US" sz="1200">
                        <a:solidFill>
                          <a:schemeClr val="tx1"/>
                        </a:solidFill>
                      </a:endParaRPr>
                    </a:p>
                    <a:p>
                      <a:pPr marL="173736" lvl="0" indent="-173736">
                        <a:spcAft>
                          <a:spcPts val="500"/>
                        </a:spcAft>
                        <a:buClr>
                          <a:srgbClr val="000000"/>
                        </a:buClr>
                        <a:buFont typeface="Arial,Sans-Serif"/>
                        <a:buChar char="•"/>
                      </a:pPr>
                      <a:r>
                        <a:rPr lang="en-US" sz="1200" b="0" i="0" u="none" strike="noStrike" noProof="0">
                          <a:solidFill>
                            <a:schemeClr val="tx1"/>
                          </a:solidFill>
                          <a:latin typeface="Segoe UI"/>
                        </a:rPr>
                        <a:t>Review all AI-generated notes and tasks </a:t>
                      </a:r>
                      <a:endParaRPr lang="en-US" sz="1200" b="0" i="0" u="none" strike="noStrike" noProof="0">
                        <a:solidFill>
                          <a:schemeClr val="tx1"/>
                        </a:solidFill>
                      </a:endParaRPr>
                    </a:p>
                    <a:p>
                      <a:pPr marL="173736" lvl="0" indent="-173736">
                        <a:spcAft>
                          <a:spcPts val="500"/>
                        </a:spcAft>
                        <a:buClr>
                          <a:srgbClr val="000000"/>
                        </a:buClr>
                        <a:buFont typeface="Arial,Sans-Serif"/>
                        <a:buChar char="•"/>
                      </a:pPr>
                      <a:r>
                        <a:rPr lang="en-US" sz="1200" b="0" i="0" u="none" strike="noStrike" noProof="0">
                          <a:solidFill>
                            <a:schemeClr val="tx1"/>
                          </a:solidFill>
                          <a:latin typeface="Segoe UI"/>
                        </a:rPr>
                        <a:t>Skip through chapters to find relevant topics</a:t>
                      </a:r>
                      <a:endParaRPr lang="en-US" sz="1200" b="0" i="0" u="none" strike="noStrike" noProof="0">
                        <a:solidFill>
                          <a:schemeClr val="tx1"/>
                        </a:solidFill>
                      </a:endParaRPr>
                    </a:p>
                    <a:p>
                      <a:pPr marL="173736" lvl="0" indent="-173736">
                        <a:spcAft>
                          <a:spcPts val="500"/>
                        </a:spcAft>
                        <a:buClr>
                          <a:srgbClr val="000000"/>
                        </a:buClr>
                        <a:buFont typeface="Arial,Sans-Serif"/>
                        <a:buChar char="•"/>
                      </a:pPr>
                      <a:r>
                        <a:rPr lang="en-US" sz="1200" b="0" i="0" u="none" strike="noStrike" noProof="0">
                          <a:solidFill>
                            <a:schemeClr val="tx1"/>
                          </a:solidFill>
                          <a:latin typeface="Segoe UI"/>
                        </a:rPr>
                        <a:t>Track when their name was mentioned, a screen was shared, and more by utilizing the personalized timeline markers</a:t>
                      </a:r>
                      <a:endParaRPr lang="en-US" sz="1200">
                        <a:solidFill>
                          <a:schemeClr val="tx1"/>
                        </a:solidFill>
                        <a:latin typeface="Segoe UI"/>
                        <a:cs typeface="Segoe UI"/>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1920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a:cs typeface="Segoe UI"/>
                        </a:rPr>
                        <a:t>All</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a:spcAft>
                          <a:spcPts val="500"/>
                        </a:spcAft>
                      </a:pPr>
                      <a:r>
                        <a:rPr lang="en-US" sz="1200" b="0" i="0" u="none" strike="noStrike" noProof="0">
                          <a:solidFill>
                            <a:schemeClr val="tx1"/>
                          </a:solidFill>
                          <a:latin typeface="Segoe UI"/>
                        </a:rPr>
                        <a:t>Invitee wishes to </a:t>
                      </a:r>
                      <a:r>
                        <a:rPr lang="en-US" sz="1200" b="0" i="0" u="none" strike="noStrike" noProof="0">
                          <a:solidFill>
                            <a:schemeClr val="tx1"/>
                          </a:solidFill>
                          <a:latin typeface="Segoe UI Semibold" panose="020B0702040204020203" pitchFamily="34" charset="0"/>
                          <a:cs typeface="Segoe UI Semibold" panose="020B0702040204020203" pitchFamily="34" charset="0"/>
                        </a:rPr>
                        <a:t>recall</a:t>
                      </a:r>
                      <a:r>
                        <a:rPr lang="en-US" sz="1200" b="0" i="0" u="none" strike="noStrike" noProof="0">
                          <a:solidFill>
                            <a:schemeClr val="tx1"/>
                          </a:solidFill>
                          <a:latin typeface="Segoe UI"/>
                        </a:rPr>
                        <a:t> a meeting where they joined late, left early or were multitasking. </a:t>
                      </a:r>
                      <a:r>
                        <a:rPr lang="en-US" sz="1200">
                          <a:solidFill>
                            <a:schemeClr val="tx1"/>
                          </a:solidFill>
                          <a:latin typeface="Segoe UI"/>
                          <a:cs typeface="Segoe UI"/>
                        </a:rPr>
                        <a:t>They click on the Recap tab to:</a:t>
                      </a:r>
                      <a:endParaRPr lang="en-US" sz="1200">
                        <a:solidFill>
                          <a:schemeClr val="tx1"/>
                        </a:solidFill>
                      </a:endParaRPr>
                    </a:p>
                    <a:p>
                      <a:pPr marL="173736" lvl="0" indent="-173736">
                        <a:spcAft>
                          <a:spcPts val="500"/>
                        </a:spcAft>
                        <a:buClr>
                          <a:srgbClr val="000000"/>
                        </a:buClr>
                        <a:buFont typeface="Arial,Sans-Serif"/>
                        <a:buChar char="•"/>
                      </a:pPr>
                      <a:r>
                        <a:rPr lang="en-US" sz="1200" b="0" i="0" u="none" strike="noStrike" noProof="0">
                          <a:solidFill>
                            <a:schemeClr val="tx1"/>
                          </a:solidFill>
                          <a:latin typeface="Segoe UI"/>
                        </a:rPr>
                        <a:t>Review all AI-generated notes and tasks </a:t>
                      </a:r>
                      <a:endParaRPr lang="en-US" sz="1200" b="0" i="0" u="none" strike="noStrike" noProof="0">
                        <a:solidFill>
                          <a:schemeClr val="tx1"/>
                        </a:solidFill>
                      </a:endParaRPr>
                    </a:p>
                    <a:p>
                      <a:pPr marL="173736" lvl="0" indent="-173736">
                        <a:spcAft>
                          <a:spcPts val="500"/>
                        </a:spcAft>
                        <a:buClr>
                          <a:srgbClr val="000000"/>
                        </a:buClr>
                        <a:buFont typeface="Arial,Sans-Serif"/>
                        <a:buChar char="•"/>
                      </a:pPr>
                      <a:r>
                        <a:rPr lang="en-US" sz="1200" b="0" i="0" u="none" strike="noStrike" noProof="0">
                          <a:solidFill>
                            <a:schemeClr val="tx1"/>
                          </a:solidFill>
                          <a:latin typeface="Segoe UI"/>
                        </a:rPr>
                        <a:t>Click on the personalized timeline marker to catch up where they left off (before they joined or after they left)</a:t>
                      </a:r>
                    </a:p>
                    <a:p>
                      <a:pPr marL="173736" lvl="0" indent="-173736">
                        <a:spcAft>
                          <a:spcPts val="500"/>
                        </a:spcAft>
                        <a:buClr>
                          <a:srgbClr val="000000"/>
                        </a:buClr>
                        <a:buFont typeface="Arial,Sans-Serif"/>
                        <a:buChar char="•"/>
                      </a:pPr>
                      <a:r>
                        <a:rPr lang="en-US" sz="1200" b="0" i="0" u="none" strike="noStrike" noProof="0">
                          <a:solidFill>
                            <a:schemeClr val="tx1"/>
                          </a:solidFill>
                          <a:latin typeface="Segoe UI"/>
                        </a:rPr>
                        <a:t>Jump right to the relevant chapter to catch up on a specific topic</a:t>
                      </a:r>
                      <a:endParaRPr lang="en-US" sz="1200" b="0" i="0" u="none" strike="noStrike" noProof="0">
                        <a:solidFill>
                          <a:schemeClr val="tx1"/>
                        </a:solidFill>
                      </a:endParaRPr>
                    </a:p>
                    <a:p>
                      <a:pPr marL="173736" lvl="0" indent="-173736">
                        <a:spcAft>
                          <a:spcPts val="500"/>
                        </a:spcAft>
                        <a:buClr>
                          <a:srgbClr val="000000"/>
                        </a:buClr>
                        <a:buFont typeface="Arial,Sans-Serif"/>
                        <a:buChar char="•"/>
                      </a:pPr>
                      <a:r>
                        <a:rPr lang="en-US" sz="1200" b="0" i="0" u="none" strike="noStrike" noProof="0">
                          <a:solidFill>
                            <a:schemeClr val="tx1"/>
                          </a:solidFill>
                          <a:latin typeface="Segoe UI"/>
                        </a:rPr>
                        <a:t>Track when their name was mentioned, a screen was shared, and more by utilizing the personalized timeline markers</a:t>
                      </a:r>
                      <a:endParaRPr lang="en-US" sz="1200">
                        <a:solidFill>
                          <a:schemeClr val="tx1"/>
                        </a:solidFill>
                        <a:latin typeface="Segoe UI"/>
                        <a:cs typeface="Segoe UI"/>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78929700"/>
                  </a:ext>
                </a:extLst>
              </a:tr>
            </a:tbl>
          </a:graphicData>
        </a:graphic>
      </p:graphicFrame>
      <p:sp>
        <p:nvSpPr>
          <p:cNvPr id="11" name="TextBox 10">
            <a:extLst>
              <a:ext uri="{FF2B5EF4-FFF2-40B4-BE49-F238E27FC236}">
                <a16:creationId xmlns:a16="http://schemas.microsoft.com/office/drawing/2014/main" id="{08501EAF-A846-B40D-11BE-64CC84E9ACE0}"/>
              </a:ext>
            </a:extLst>
          </p:cNvPr>
          <p:cNvSpPr txBox="1"/>
          <p:nvPr/>
        </p:nvSpPr>
        <p:spPr>
          <a:xfrm>
            <a:off x="754380" y="6136161"/>
            <a:ext cx="6263640" cy="217982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8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Prerequisites</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Intelligent Recap requires cloud recording to be enabled in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standard meeting policies.</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Users need a Teams Premium license and need to enable Transcriptions because the AI insights are generated from the transcript. </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Recording a meeting is required. </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457200" rtl="0" eaLnBrk="1" fontAlgn="auto" latinLnBrk="0" hangingPunct="1">
              <a:lnSpc>
                <a:spcPct val="108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For more information regarding responsible AI at Microsoft see </a:t>
            </a:r>
            <a:r>
              <a:rPr kumimoji="0" lang="en-US" sz="1200" b="0" i="0" u="none" strike="noStrike" kern="1200" cap="none" spc="0" normalizeH="0" baseline="0" noProof="0">
                <a:ln>
                  <a:noFill/>
                </a:ln>
                <a:solidFill>
                  <a:prstClr val="black"/>
                </a:solidFill>
                <a:effectLst/>
                <a:uLnTx/>
                <a:uFillTx/>
                <a:latin typeface="Segoe UI"/>
                <a:ea typeface="+mn-ea"/>
                <a:cs typeface="+mn-cs"/>
                <a:hlinkClick r:id="rId2"/>
              </a:rPr>
              <a:t>Reflecting on our responsible AI program: Three critical elements for progress - Microsoft On the Issues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457200" rtl="0" eaLnBrk="1" fontAlgn="auto" latinLnBrk="0" hangingPunct="1">
              <a:lnSpc>
                <a:spcPct val="108000"/>
              </a:lnSpc>
              <a:spcBef>
                <a:spcPts val="0"/>
              </a:spcBef>
              <a:spcAft>
                <a:spcPts val="2400"/>
              </a:spcAft>
              <a:buClrTx/>
              <a:buSzTx/>
              <a:buFontTx/>
              <a:buNone/>
              <a:tabLst/>
              <a:defRPr/>
            </a:pPr>
            <a:endParaRPr kumimoji="0" lang="en-US" sz="1200" b="0" i="0" u="none" strike="noStrike" kern="1200" cap="none" spc="0" normalizeH="0" baseline="0" noProof="0">
              <a:ln>
                <a:noFill/>
              </a:ln>
              <a:solidFill>
                <a:srgbClr val="5A5FC7"/>
              </a:solidFill>
              <a:effectLst/>
              <a:uLnTx/>
              <a:uFillTx/>
              <a:latin typeface="Segoe UI" panose="020B0502040204020203" pitchFamily="34" charset="0"/>
              <a:ea typeface="+mn-ea"/>
              <a:cs typeface="Segoe UI" panose="020B0502040204020203" pitchFamily="34" charset="0"/>
            </a:endParaRPr>
          </a:p>
        </p:txBody>
      </p:sp>
      <p:sp>
        <p:nvSpPr>
          <p:cNvPr id="3" name="Action Button: Go Home 2">
            <a:hlinkClick r:id="rId3" action="ppaction://hlinksldjump" highlightClick="1"/>
            <a:extLst>
              <a:ext uri="{FF2B5EF4-FFF2-40B4-BE49-F238E27FC236}">
                <a16:creationId xmlns:a16="http://schemas.microsoft.com/office/drawing/2014/main" id="{73BAF911-1205-5E7C-979C-AB41159A23B3}"/>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7068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497199" y="476428"/>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VIRTUAL APPOINTMENTS  </a:t>
            </a:r>
          </a:p>
        </p:txBody>
      </p:sp>
      <p:sp>
        <p:nvSpPr>
          <p:cNvPr id="2" name="TextBox 1">
            <a:extLst>
              <a:ext uri="{FF2B5EF4-FFF2-40B4-BE49-F238E27FC236}">
                <a16:creationId xmlns:a16="http://schemas.microsoft.com/office/drawing/2014/main" id="{BD57D9C9-8CE5-817C-BDF3-B4CD1FD8CAA5}"/>
              </a:ext>
            </a:extLst>
          </p:cNvPr>
          <p:cNvSpPr txBox="1"/>
          <p:nvPr/>
        </p:nvSpPr>
        <p:spPr>
          <a:xfrm>
            <a:off x="497199" y="1381408"/>
            <a:ext cx="6263640" cy="2108654"/>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Prerequisites</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 user must be allowed access to the virtual appointment app to set up the premium features.</a:t>
            </a:r>
          </a:p>
          <a:p>
            <a:pPr marL="171450" marR="0" lvl="0" indent="-171450" algn="l" defTabSz="457200" rtl="0" eaLnBrk="1" fontAlgn="auto" latinLnBrk="0" hangingPunct="1">
              <a:lnSpc>
                <a:spcPct val="108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user must be licensed for Teams Premium.</a:t>
            </a:r>
          </a:p>
          <a:p>
            <a:pPr marL="0" marR="0" lvl="0" indent="0" algn="l" defTabSz="457200" rtl="0" eaLnBrk="1" fontAlgn="auto" latinLnBrk="0" hangingPunct="1">
              <a:lnSpc>
                <a:spcPct val="108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Supported platforms:</a:t>
            </a:r>
          </a:p>
          <a:p>
            <a:pPr marL="171450" marR="0" lvl="0" indent="-171450" algn="l" defTabSz="4572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SegoeUI"/>
                <a:ea typeface="+mn-ea"/>
                <a:cs typeface="+mn-cs"/>
              </a:rPr>
              <a:t>Virtual Appointment app is available on Teams desktop and web clients.</a:t>
            </a:r>
          </a:p>
          <a:p>
            <a:pPr marL="171450" marR="0" lvl="0" indent="-171450" algn="l" defTabSz="457200" rtl="0" eaLnBrk="1" fontAlgn="auto" latinLnBrk="0" hangingPunct="1">
              <a:lnSpc>
                <a:spcPct val="108000"/>
              </a:lnSpc>
              <a:spcBef>
                <a:spcPts val="0"/>
              </a:spcBef>
              <a:spcAft>
                <a:spcPts val="18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SegoeUI"/>
                <a:ea typeface="+mn-ea"/>
                <a:cs typeface="+mn-cs"/>
              </a:rPr>
              <a:t>Joining an appointment is available on Teams desktop, web and mobile (iOS and Android) devices.</a:t>
            </a:r>
            <a:endParaRPr kumimoji="0" lang="en-US" sz="1200" b="0" i="0" u="none" strike="noStrike" kern="1200" cap="none" spc="0" normalizeH="0" baseline="0" noProof="0">
              <a:ln>
                <a:noFill/>
              </a:ln>
              <a:solidFill>
                <a:prstClr val="black"/>
              </a:solidFill>
              <a:effectLst/>
              <a:highlight>
                <a:srgbClr val="FFFF00"/>
              </a:highlight>
              <a:uLnTx/>
              <a:uFillTx/>
              <a:latin typeface="SegoeUI"/>
              <a:ea typeface="+mn-ea"/>
              <a:cs typeface="+mn-cs"/>
            </a:endParaRPr>
          </a:p>
        </p:txBody>
      </p:sp>
      <p:sp>
        <p:nvSpPr>
          <p:cNvPr id="3" name="Title 1">
            <a:extLst>
              <a:ext uri="{FF2B5EF4-FFF2-40B4-BE49-F238E27FC236}">
                <a16:creationId xmlns:a16="http://schemas.microsoft.com/office/drawing/2014/main" id="{4F5D736B-4E86-11F5-4A02-827573085797}"/>
              </a:ext>
            </a:extLst>
          </p:cNvPr>
          <p:cNvSpPr txBox="1">
            <a:spLocks/>
          </p:cNvSpPr>
          <p:nvPr/>
        </p:nvSpPr>
        <p:spPr>
          <a:xfrm>
            <a:off x="329566" y="3852832"/>
            <a:ext cx="7035965" cy="221599"/>
          </a:xfrm>
          <a:prstGeom prst="rect">
            <a:avLst/>
          </a:prstGeom>
        </p:spPr>
        <p:txBody>
          <a:bodyPr vert="horz" wrap="square" lIns="0" tIns="0" rIns="0" bIns="0" rtlCol="0" anchor="t">
            <a:sp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r>
              <a:rPr lang="en-US" sz="1600"/>
              <a:t>End-to-end Virtual Appointments experience</a:t>
            </a:r>
          </a:p>
        </p:txBody>
      </p:sp>
      <p:sp>
        <p:nvSpPr>
          <p:cNvPr id="5" name="Rectangle 4">
            <a:extLst>
              <a:ext uri="{FF2B5EF4-FFF2-40B4-BE49-F238E27FC236}">
                <a16:creationId xmlns:a16="http://schemas.microsoft.com/office/drawing/2014/main" id="{95DDA09F-6CDE-E96D-B20D-54AFDE2BD2A7}"/>
              </a:ext>
              <a:ext uri="{C183D7F6-B498-43B3-948B-1728B52AA6E4}">
                <adec:decorative xmlns:adec="http://schemas.microsoft.com/office/drawing/2017/decorative" val="1"/>
              </a:ext>
            </a:extLst>
          </p:cNvPr>
          <p:cNvSpPr/>
          <p:nvPr/>
        </p:nvSpPr>
        <p:spPr bwMode="auto">
          <a:xfrm>
            <a:off x="329566" y="4803111"/>
            <a:ext cx="1521447" cy="211892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defRPr/>
            </a:pPr>
            <a:endParaRPr lang="en-US" sz="1200">
              <a:solidFill>
                <a:srgbClr val="FFFFFF"/>
              </a:solidFill>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47F8D361-FE2C-3497-96CD-BF166FD3D4C2}"/>
              </a:ext>
              <a:ext uri="{C183D7F6-B498-43B3-948B-1728B52AA6E4}">
                <adec:decorative xmlns:adec="http://schemas.microsoft.com/office/drawing/2017/decorative" val="1"/>
              </a:ext>
            </a:extLst>
          </p:cNvPr>
          <p:cNvSpPr/>
          <p:nvPr/>
        </p:nvSpPr>
        <p:spPr bwMode="auto">
          <a:xfrm>
            <a:off x="329566" y="6922032"/>
            <a:ext cx="1523541" cy="26648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defRPr/>
            </a:pPr>
            <a:endParaRPr lang="en-US" sz="1200">
              <a:solidFill>
                <a:srgbClr val="FFFFFF"/>
              </a:solidFill>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EA9D39CA-CBCC-56F7-05BC-584B4682BD23}"/>
              </a:ext>
            </a:extLst>
          </p:cNvPr>
          <p:cNvSpPr txBox="1"/>
          <p:nvPr/>
        </p:nvSpPr>
        <p:spPr>
          <a:xfrm>
            <a:off x="437483" y="4793443"/>
            <a:ext cx="1304518" cy="1973810"/>
          </a:xfrm>
          <a:prstGeom prst="rect">
            <a:avLst/>
          </a:prstGeom>
          <a:noFill/>
        </p:spPr>
        <p:txBody>
          <a:bodyPr wrap="square" lIns="0" tIns="0" rIns="0" bIns="0" rtlCol="0" anchor="ctr">
            <a:spAutoFit/>
          </a:bodyPr>
          <a:lstStyle/>
          <a:p>
            <a:pPr defTabSz="582930">
              <a:lnSpc>
                <a:spcPct val="120000"/>
              </a:lnSpc>
              <a:defRPr/>
            </a:pPr>
            <a:r>
              <a:rPr lang="en-US" sz="1200">
                <a:solidFill>
                  <a:srgbClr val="000000"/>
                </a:solidFill>
                <a:latin typeface="Segoe UI"/>
                <a:cs typeface="Segoe UI Semilight" panose="020B0402040204020203" pitchFamily="34" charset="0"/>
              </a:rPr>
              <a:t>With Microsoft 365, you can start using basic capabilities today that make it easy to join and schedule a business-to-customer meeting. </a:t>
            </a:r>
          </a:p>
        </p:txBody>
      </p:sp>
      <p:sp>
        <p:nvSpPr>
          <p:cNvPr id="8" name="TextBox 7">
            <a:extLst>
              <a:ext uri="{FF2B5EF4-FFF2-40B4-BE49-F238E27FC236}">
                <a16:creationId xmlns:a16="http://schemas.microsoft.com/office/drawing/2014/main" id="{791818BD-7E22-3673-E19E-7A7D9E38FFE8}"/>
              </a:ext>
            </a:extLst>
          </p:cNvPr>
          <p:cNvSpPr txBox="1"/>
          <p:nvPr/>
        </p:nvSpPr>
        <p:spPr>
          <a:xfrm>
            <a:off x="437483" y="6989754"/>
            <a:ext cx="1305763" cy="2417008"/>
          </a:xfrm>
          <a:prstGeom prst="rect">
            <a:avLst/>
          </a:prstGeom>
          <a:noFill/>
        </p:spPr>
        <p:txBody>
          <a:bodyPr wrap="square" lIns="0" tIns="0" rIns="0" bIns="0" rtlCol="0" anchor="ctr">
            <a:spAutoFit/>
          </a:bodyPr>
          <a:lstStyle/>
          <a:p>
            <a:pPr defTabSz="582930">
              <a:lnSpc>
                <a:spcPct val="120000"/>
              </a:lnSpc>
              <a:defRPr/>
            </a:pPr>
            <a:r>
              <a:rPr lang="en-US" sz="1200">
                <a:solidFill>
                  <a:srgbClr val="FFFFFF"/>
                </a:solidFill>
                <a:latin typeface="Segoe UI Semibold"/>
              </a:rPr>
              <a:t>With Teams Premium, your organization gets advanced Virtual Appointment capabilities to drive operational excellence and personalize customer experiences.</a:t>
            </a:r>
          </a:p>
        </p:txBody>
      </p:sp>
      <p:sp>
        <p:nvSpPr>
          <p:cNvPr id="9" name="TextBox 8">
            <a:extLst>
              <a:ext uri="{FF2B5EF4-FFF2-40B4-BE49-F238E27FC236}">
                <a16:creationId xmlns:a16="http://schemas.microsoft.com/office/drawing/2014/main" id="{3071DB97-93B6-0148-8FFF-8A121DACDC9B}"/>
              </a:ext>
            </a:extLst>
          </p:cNvPr>
          <p:cNvSpPr txBox="1"/>
          <p:nvPr/>
        </p:nvSpPr>
        <p:spPr>
          <a:xfrm>
            <a:off x="6459889" y="4146807"/>
            <a:ext cx="1521447"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82930">
              <a:defRPr/>
            </a:pPr>
            <a:r>
              <a:rPr lang="en-US" sz="1200" i="1">
                <a:solidFill>
                  <a:srgbClr val="000000"/>
                </a:solidFill>
                <a:latin typeface="Segoe UI"/>
                <a:cs typeface="Segoe UI"/>
              </a:rPr>
              <a:t>*Coming soon</a:t>
            </a:r>
          </a:p>
        </p:txBody>
      </p:sp>
      <p:graphicFrame>
        <p:nvGraphicFramePr>
          <p:cNvPr id="10" name="Table 19">
            <a:extLst>
              <a:ext uri="{FF2B5EF4-FFF2-40B4-BE49-F238E27FC236}">
                <a16:creationId xmlns:a16="http://schemas.microsoft.com/office/drawing/2014/main" id="{00A5651C-50A8-5BE9-22F3-6E4AD9466D6F}"/>
              </a:ext>
            </a:extLst>
          </p:cNvPr>
          <p:cNvGraphicFramePr>
            <a:graphicFrameLocks noGrp="1"/>
          </p:cNvGraphicFramePr>
          <p:nvPr>
            <p:extLst>
              <p:ext uri="{D42A27DB-BD31-4B8C-83A1-F6EECF244321}">
                <p14:modId xmlns:p14="http://schemas.microsoft.com/office/powerpoint/2010/main" val="4152847518"/>
              </p:ext>
            </p:extLst>
          </p:nvPr>
        </p:nvGraphicFramePr>
        <p:xfrm>
          <a:off x="1972639" y="4357682"/>
          <a:ext cx="5470195" cy="5251861"/>
        </p:xfrm>
        <a:graphic>
          <a:graphicData uri="http://schemas.openxmlformats.org/drawingml/2006/table">
            <a:tbl>
              <a:tblPr firstRow="1" bandRow="1">
                <a:tableStyleId>{5C22544A-7EE6-4342-B048-85BDC9FD1C3A}</a:tableStyleId>
              </a:tblPr>
              <a:tblGrid>
                <a:gridCol w="1239873">
                  <a:extLst>
                    <a:ext uri="{9D8B030D-6E8A-4147-A177-3AD203B41FA5}">
                      <a16:colId xmlns:a16="http://schemas.microsoft.com/office/drawing/2014/main" val="3179663350"/>
                    </a:ext>
                  </a:extLst>
                </a:gridCol>
                <a:gridCol w="2073863">
                  <a:extLst>
                    <a:ext uri="{9D8B030D-6E8A-4147-A177-3AD203B41FA5}">
                      <a16:colId xmlns:a16="http://schemas.microsoft.com/office/drawing/2014/main" val="3433476763"/>
                    </a:ext>
                  </a:extLst>
                </a:gridCol>
                <a:gridCol w="1014413">
                  <a:extLst>
                    <a:ext uri="{9D8B030D-6E8A-4147-A177-3AD203B41FA5}">
                      <a16:colId xmlns:a16="http://schemas.microsoft.com/office/drawing/2014/main" val="1063090622"/>
                    </a:ext>
                  </a:extLst>
                </a:gridCol>
                <a:gridCol w="1142046">
                  <a:extLst>
                    <a:ext uri="{9D8B030D-6E8A-4147-A177-3AD203B41FA5}">
                      <a16:colId xmlns:a16="http://schemas.microsoft.com/office/drawing/2014/main" val="794453150"/>
                    </a:ext>
                  </a:extLst>
                </a:gridCol>
              </a:tblGrid>
              <a:tr h="349758">
                <a:tc>
                  <a:txBody>
                    <a:bodyPr/>
                    <a:lstStyle/>
                    <a:p>
                      <a:pPr algn="l"/>
                      <a:r>
                        <a:rPr lang="en-US" sz="1200" b="0">
                          <a:solidFill>
                            <a:schemeClr val="accent1"/>
                          </a:solidFill>
                          <a:latin typeface="+mj-lt"/>
                        </a:rPr>
                        <a:t>Value pillar</a:t>
                      </a:r>
                    </a:p>
                  </a:txBody>
                  <a:tcPr marL="58293" marR="58293" marT="34976" marB="58293" anchor="b">
                    <a:lnL w="12700" cmpd="sng">
                      <a:noFill/>
                    </a:lnL>
                    <a:lnR w="12700" cap="flat" cmpd="sng" algn="ctr">
                      <a:solidFill>
                        <a:schemeClr val="bg1"/>
                      </a:solid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accent1"/>
                          </a:solidFill>
                          <a:latin typeface="+mj-lt"/>
                        </a:rPr>
                        <a:t>Capability or feature</a:t>
                      </a:r>
                    </a:p>
                  </a:txBody>
                  <a:tcPr marL="58293" marR="58293" marT="34976" marB="58293" anchor="b">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bg1"/>
                          </a:solidFill>
                          <a:latin typeface="+mj-lt"/>
                        </a:rPr>
                        <a:t>Premium features</a:t>
                      </a:r>
                    </a:p>
                  </a:txBody>
                  <a:tcPr marL="0" marR="0" marT="0" marB="58293" anchor="b">
                    <a:lnL w="63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0">
                          <a:solidFill>
                            <a:schemeClr val="tx1"/>
                          </a:solidFill>
                          <a:latin typeface="+mj-lt"/>
                        </a:rPr>
                        <a:t>Features available in all paid Microsoft 365 licenses</a:t>
                      </a:r>
                    </a:p>
                  </a:txBody>
                  <a:tcPr marL="58293" marR="58293" marT="34976" marB="58293" anchor="b">
                    <a:lnL w="19050" cap="flat" cmpd="sng" algn="ctr">
                      <a:no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12700" cmpd="sng">
                      <a:noFill/>
                    </a:lnT>
                    <a:lnB w="190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13341985"/>
                  </a:ext>
                </a:extLst>
              </a:tr>
              <a:tr h="186538">
                <a:tc>
                  <a:txBody>
                    <a:bodyPr/>
                    <a:lstStyle/>
                    <a:p>
                      <a:pPr algn="l"/>
                      <a:endParaRPr lang="en-US" sz="1200" b="0">
                        <a:solidFill>
                          <a:schemeClr val="tx1"/>
                        </a:solidFill>
                        <a:latin typeface="+mj-lt"/>
                      </a:endParaRPr>
                    </a:p>
                  </a:txBody>
                  <a:tcPr marL="58293" marR="58293" marT="34976" marB="34976"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0">
                          <a:solidFill>
                            <a:schemeClr val="tx1"/>
                          </a:solidFill>
                          <a:latin typeface="Segoe UI"/>
                          <a:cs typeface="Segoe UI"/>
                        </a:rPr>
                        <a:t>Mobile browser join</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200" b="0">
                          <a:solidFill>
                            <a:schemeClr val="tx1"/>
                          </a:solidFill>
                        </a:rPr>
                        <a:t>✓</a:t>
                      </a: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19050" cap="flat" cmpd="sng" algn="ctr">
                      <a:solidFill>
                        <a:schemeClr val="accent5">
                          <a:lumMod val="40000"/>
                          <a:lumOff val="6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63880537"/>
                  </a:ext>
                </a:extLst>
              </a:tr>
              <a:tr h="186538">
                <a:tc>
                  <a:txBody>
                    <a:bodyPr/>
                    <a:lstStyle/>
                    <a:p>
                      <a:pPr algn="ctr"/>
                      <a:endParaRPr lang="en-US" sz="1200"/>
                    </a:p>
                  </a:txBody>
                  <a:tcPr marL="58293" marR="58293" marT="34976" marB="34976"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solidFill>
                        </a:rPr>
                        <a:t>Lobby Waiting Room</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a:solidFill>
                            <a:schemeClr val="tx1"/>
                          </a:solidFill>
                        </a:rPr>
                        <a:t>✓</a:t>
                      </a: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634067468"/>
                  </a:ext>
                </a:extLst>
              </a:tr>
              <a:tr h="186538">
                <a:tc>
                  <a:txBody>
                    <a:bodyPr/>
                    <a:lstStyle/>
                    <a:p>
                      <a:endParaRPr lang="en-US" sz="1200"/>
                    </a:p>
                  </a:txBody>
                  <a:tcPr marL="58293" marR="58293" marT="34976" marB="34976"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solidFill>
                        </a:rPr>
                        <a:t>Forms integration</a:t>
                      </a:r>
                    </a:p>
                  </a:txBody>
                  <a:tcPr marL="58293" marR="58293" marT="34976" marB="34976" anchor="ctr">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solidFill>
                        <a:srgbClr val="D2D2D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a:solidFill>
                            <a:schemeClr val="tx1"/>
                          </a:solidFill>
                        </a:rPr>
                        <a:t>✓</a:t>
                      </a: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39876431"/>
                  </a:ext>
                </a:extLst>
              </a:tr>
              <a:tr h="186538">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mj-lt"/>
                          <a:ea typeface="+mn-ea"/>
                          <a:cs typeface="+mn-cs"/>
                        </a:rPr>
                        <a:t>Delight customers</a:t>
                      </a:r>
                    </a:p>
                  </a:txBody>
                  <a:tcPr marL="58293" marR="0" marT="0" marB="0" anchor="b">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0">
                          <a:solidFill>
                            <a:schemeClr val="tx1"/>
                          </a:solidFill>
                          <a:latin typeface="Segoe UI"/>
                          <a:cs typeface="Segoe UI"/>
                        </a:rPr>
                        <a:t>SMS notifications</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lang="en-US" sz="1200" b="0">
                        <a:solidFill>
                          <a:schemeClr val="tx1"/>
                        </a:solidFill>
                      </a:endParaRP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518884989"/>
                  </a:ext>
                </a:extLst>
              </a:tr>
              <a:tr h="186538">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latin typeface="+mj-lt"/>
                        <a:ea typeface="+mn-ea"/>
                        <a:cs typeface="+mn-cs"/>
                      </a:endParaRPr>
                    </a:p>
                  </a:txBody>
                  <a:tcPr marL="58293" marR="0" marT="0" marB="0"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0">
                          <a:solidFill>
                            <a:schemeClr val="tx1"/>
                          </a:solidFill>
                          <a:latin typeface="Segoe UI"/>
                          <a:cs typeface="Segoe UI"/>
                        </a:rPr>
                        <a:t>Custom waiting room, branding</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lang="en-US" sz="1200" b="0">
                        <a:solidFill>
                          <a:schemeClr val="tx1"/>
                        </a:solidFill>
                      </a:endParaRP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279830816"/>
                  </a:ext>
                </a:extLst>
              </a:tr>
              <a:tr h="186538">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kern="0">
                        <a:solidFill>
                          <a:srgbClr val="000000"/>
                        </a:solidFill>
                        <a:latin typeface="Segoe UI" panose="020B0502040204020203" pitchFamily="34" charset="0"/>
                        <a:cs typeface="Segoe UI" panose="020B0502040204020203" pitchFamily="34" charset="0"/>
                      </a:endParaRPr>
                    </a:p>
                  </a:txBody>
                  <a:tcPr marL="58293" marR="0" marT="0" marB="0"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solidFill>
                        </a:rPr>
                        <a:t>2-way lobby chat*</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b="0">
                        <a:solidFill>
                          <a:schemeClr val="tx1"/>
                        </a:solidFill>
                      </a:endParaRP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069526376"/>
                  </a:ext>
                </a:extLst>
              </a:tr>
              <a:tr h="186538">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kern="0">
                        <a:solidFill>
                          <a:srgbClr val="000000"/>
                        </a:solidFill>
                        <a:latin typeface="Segoe UI" panose="020B0502040204020203" pitchFamily="34" charset="0"/>
                        <a:cs typeface="Segoe UI" panose="020B0502040204020203" pitchFamily="34" charset="0"/>
                      </a:endParaRPr>
                    </a:p>
                  </a:txBody>
                  <a:tcPr marL="58293" marR="0" marT="0" marB="0"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0">
                          <a:solidFill>
                            <a:schemeClr val="tx1"/>
                          </a:solidFill>
                          <a:latin typeface="Segoe UI"/>
                          <a:cs typeface="Segoe UI"/>
                        </a:rPr>
                        <a:t>Post appointment follow-up*</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b="0">
                        <a:solidFill>
                          <a:schemeClr val="tx1"/>
                        </a:solidFill>
                      </a:endParaRP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770700958"/>
                  </a:ext>
                </a:extLst>
              </a:tr>
              <a:tr h="30312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b="0" kern="0">
                        <a:solidFill>
                          <a:schemeClr val="tx1"/>
                        </a:solidFill>
                        <a:latin typeface="+mj-lt"/>
                        <a:cs typeface="Segoe UI"/>
                      </a:endParaRPr>
                    </a:p>
                  </a:txBody>
                  <a:tcPr marL="58293" marR="0" marT="0" marB="0"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solidFill>
                        </a:rPr>
                        <a:t>Bookings: Scheduling and appointment management</a:t>
                      </a:r>
                    </a:p>
                  </a:txBody>
                  <a:tcPr marL="58293" marR="58293" marT="34976" marB="34976" anchor="ctr">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solidFill>
                        <a:srgbClr val="D2D2D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a:solidFill>
                            <a:schemeClr val="tx1"/>
                          </a:solidFill>
                        </a:rPr>
                        <a:t>✓</a:t>
                      </a: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31851674"/>
                  </a:ext>
                </a:extLst>
              </a:tr>
              <a:tr h="30312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mj-lt"/>
                          <a:ea typeface="+mn-ea"/>
                          <a:cs typeface="+mn-cs"/>
                        </a:rPr>
                        <a:t>Streamline appointment management</a:t>
                      </a:r>
                    </a:p>
                  </a:txBody>
                  <a:tcPr marL="58293" marR="0" marT="0" marB="0" anchor="b">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a:lnSpc>
                          <a:spcPct val="100000"/>
                        </a:lnSpc>
                        <a:buNone/>
                      </a:pPr>
                      <a:r>
                        <a:rPr lang="en-US" sz="1200" b="0" i="0" u="none" strike="noStrike" kern="0" baseline="0" noProof="0">
                          <a:solidFill>
                            <a:srgbClr val="000000"/>
                          </a:solidFill>
                          <a:latin typeface="Segoe UI"/>
                        </a:rPr>
                        <a:t>Virtual Appointment meeting type in Teams*</a:t>
                      </a:r>
                      <a:endParaRPr lang="en-US" sz="1600" i="0" u="none" strike="noStrike" baseline="0" noProof="0">
                        <a:solidFill>
                          <a:srgbClr val="000000"/>
                        </a:solidFill>
                      </a:endParaRPr>
                    </a:p>
                  </a:txBody>
                  <a:tcPr marL="58293" marR="58293" marT="34976" marB="34976" anchor="ctr">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solidFill>
                        <a:srgbClr val="D2D2D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a:solidFill>
                            <a:schemeClr val="tx1"/>
                          </a:solidFill>
                        </a:rPr>
                        <a:t>✓</a:t>
                      </a: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56299658"/>
                  </a:ext>
                </a:extLst>
              </a:tr>
              <a:tr h="186538">
                <a:tc>
                  <a:txBody>
                    <a:bodyPr/>
                    <a:lstStyle/>
                    <a:p>
                      <a:endParaRPr lang="en-US" sz="1200"/>
                    </a:p>
                  </a:txBody>
                  <a:tcPr marL="58293" marR="0" marT="0" marB="0"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0">
                          <a:solidFill>
                            <a:schemeClr val="tx1"/>
                          </a:solidFill>
                          <a:latin typeface="Segoe UI"/>
                          <a:cs typeface="Segoe UI"/>
                        </a:rPr>
                        <a:t>Virtual Appointment APIs</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a:solidFill>
                            <a:schemeClr val="tx1"/>
                          </a:solidFill>
                        </a:rPr>
                        <a:t>✓</a:t>
                      </a: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890624699"/>
                  </a:ext>
                </a:extLst>
              </a:tr>
              <a:tr h="186538">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kern="0">
                        <a:solidFill>
                          <a:srgbClr val="000000"/>
                        </a:solidFill>
                        <a:latin typeface="+mn-lt"/>
                        <a:cs typeface="Segoe UI"/>
                      </a:endParaRPr>
                    </a:p>
                  </a:txBody>
                  <a:tcPr marL="58293" marR="0" marT="0" marB="0"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0">
                          <a:solidFill>
                            <a:schemeClr val="tx1"/>
                          </a:solidFill>
                          <a:latin typeface="+mn-lt"/>
                          <a:cs typeface="Segoe UI"/>
                        </a:rPr>
                        <a:t>On-demand queue</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lang="en-US" sz="1200" b="0">
                        <a:solidFill>
                          <a:schemeClr val="tx1"/>
                        </a:solidFill>
                      </a:endParaRP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050090583"/>
                  </a:ext>
                </a:extLst>
              </a:tr>
              <a:tr h="186538">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kern="0">
                        <a:solidFill>
                          <a:srgbClr val="000000"/>
                        </a:solidFill>
                        <a:latin typeface="Segoe UI" panose="020B0502040204020203" pitchFamily="34" charset="0"/>
                        <a:cs typeface="Segoe UI" panose="020B0502040204020203" pitchFamily="34" charset="0"/>
                      </a:endParaRPr>
                    </a:p>
                  </a:txBody>
                  <a:tcPr marL="58293" marR="0" marT="0" marB="0" anchor="ctr">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0">
                          <a:solidFill>
                            <a:schemeClr val="tx1"/>
                          </a:solidFill>
                          <a:latin typeface="Segoe UI"/>
                          <a:cs typeface="Segoe UI"/>
                        </a:rPr>
                        <a:t>Scheduled queue</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lang="en-US" sz="1200" b="0">
                        <a:solidFill>
                          <a:schemeClr val="tx1"/>
                        </a:solidFill>
                      </a:endParaRP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033150335"/>
                  </a:ext>
                </a:extLst>
              </a:tr>
              <a:tr h="186538">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mj-lt"/>
                          <a:ea typeface="+mn-ea"/>
                          <a:cs typeface="+mn-cs"/>
                        </a:rPr>
                        <a:t>Measure rich analytics</a:t>
                      </a:r>
                    </a:p>
                  </a:txBody>
                  <a:tcPr marL="58293" marR="0" marT="0" marB="0" anchor="b">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0">
                          <a:solidFill>
                            <a:schemeClr val="tx1"/>
                          </a:solidFill>
                          <a:latin typeface="Segoe UI"/>
                          <a:cs typeface="Segoe UI"/>
                        </a:rPr>
                        <a:t>Departmental Analytics</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lang="en-US" sz="1200" b="0">
                        <a:solidFill>
                          <a:schemeClr val="tx1"/>
                        </a:solidFill>
                      </a:endParaRP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398453571"/>
                  </a:ext>
                </a:extLst>
              </a:tr>
              <a:tr h="186538">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mj-lt"/>
                          <a:ea typeface="+mn-ea"/>
                          <a:cs typeface="+mn-cs"/>
                        </a:rPr>
                        <a:t>and reports</a:t>
                      </a:r>
                    </a:p>
                  </a:txBody>
                  <a:tcPr marL="58293" marR="0" marT="0" marB="0">
                    <a:lnL w="6350" cap="flat" cmpd="sng" algn="ctr">
                      <a:solidFill>
                        <a:schemeClr val="bg1">
                          <a:lumMod val="75000"/>
                        </a:schemeClr>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solidFill>
                        </a:rPr>
                        <a:t>Organizational Analytics </a:t>
                      </a:r>
                    </a:p>
                  </a:txBody>
                  <a:tcPr marL="58293" marR="58293" marT="34976" marB="34976" anchor="ctr">
                    <a:lnL w="63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a:t>
                      </a: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lang="en-US" sz="1200" b="0">
                        <a:solidFill>
                          <a:schemeClr val="tx1"/>
                        </a:solidFill>
                      </a:endParaRPr>
                    </a:p>
                  </a:txBody>
                  <a:tcPr marL="58293" marR="58293" marT="34976" marB="34976" anchor="ctr">
                    <a:lnL w="6350" cap="flat" cmpd="sng" algn="ctr">
                      <a:solidFill>
                        <a:schemeClr val="bg1"/>
                      </a:solidFill>
                      <a:prstDash val="solid"/>
                      <a:round/>
                      <a:headEnd type="none" w="med" len="med"/>
                      <a:tailEnd type="none" w="med" len="med"/>
                    </a:lnL>
                    <a:lnR w="6350" cap="flat" cmpd="sng" algn="ctr">
                      <a:solidFill>
                        <a:schemeClr val="accent5">
                          <a:lumMod val="20000"/>
                          <a:lumOff val="8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0368626"/>
                  </a:ext>
                </a:extLst>
              </a:tr>
            </a:tbl>
          </a:graphicData>
        </a:graphic>
      </p:graphicFrame>
      <p:sp>
        <p:nvSpPr>
          <p:cNvPr id="11" name="Action Button: Go Home 10">
            <a:hlinkClick r:id="rId3" action="ppaction://hlinksldjump" highlightClick="1"/>
            <a:extLst>
              <a:ext uri="{FF2B5EF4-FFF2-40B4-BE49-F238E27FC236}">
                <a16:creationId xmlns:a16="http://schemas.microsoft.com/office/drawing/2014/main" id="{A1CA6792-CB5E-178D-5329-9F4E09B3806B}"/>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0E30E89-BAD2-5BEE-C29B-525F9366C22D}"/>
              </a:ext>
            </a:extLst>
          </p:cNvPr>
          <p:cNvSpPr txBox="1"/>
          <p:nvPr/>
        </p:nvSpPr>
        <p:spPr>
          <a:xfrm>
            <a:off x="497199" y="928918"/>
            <a:ext cx="3993356" cy="276742"/>
          </a:xfrm>
          <a:prstGeom prst="rect">
            <a:avLst/>
          </a:prstGeom>
          <a:noFill/>
        </p:spPr>
        <p:txBody>
          <a:bodyPr wrap="square">
            <a:spAutoFit/>
          </a:bodyPr>
          <a:lstStyle/>
          <a:p>
            <a:pPr algn="l">
              <a:lnSpc>
                <a:spcPct val="108000"/>
              </a:lnSpc>
              <a:spcBef>
                <a:spcPts val="0"/>
              </a:spcBef>
              <a:spcAft>
                <a:spcPts val="1800"/>
              </a:spcAft>
              <a:buClr>
                <a:schemeClr val="tx1"/>
              </a:buClr>
              <a:defRPr/>
            </a:pPr>
            <a:r>
              <a:rPr lang="en-US" sz="1200">
                <a:latin typeface="Segoe UI Semibold" panose="020B0702040204020203" pitchFamily="34" charset="0"/>
                <a:cs typeface="Segoe UI Semibold" panose="020B0702040204020203" pitchFamily="34" charset="0"/>
              </a:rPr>
              <a:t>Overview</a:t>
            </a:r>
          </a:p>
        </p:txBody>
      </p:sp>
    </p:spTree>
    <p:extLst>
      <p:ext uri="{BB962C8B-B14F-4D97-AF65-F5344CB8AC3E}">
        <p14:creationId xmlns:p14="http://schemas.microsoft.com/office/powerpoint/2010/main" val="1482725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411476"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VIRTUAL APPOINTMENTS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425762" y="1045593"/>
            <a:ext cx="6263640" cy="464149"/>
          </a:xfrm>
        </p:spPr>
        <p:txBody>
          <a:bodyPr>
            <a:noAutofit/>
          </a:body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Virtual Appointment App</a:t>
            </a:r>
            <a:endParaRPr lang="en-US" sz="1200">
              <a:effectLst/>
              <a:highlight>
                <a:srgbClr val="FFFF00"/>
              </a:highlight>
              <a:latin typeface="Segoe UI" panose="020B0502040204020203" pitchFamily="34" charset="0"/>
            </a:endParaRPr>
          </a:p>
        </p:txBody>
      </p:sp>
      <p:sp>
        <p:nvSpPr>
          <p:cNvPr id="4" name="Title 1">
            <a:extLst>
              <a:ext uri="{FF2B5EF4-FFF2-40B4-BE49-F238E27FC236}">
                <a16:creationId xmlns:a16="http://schemas.microsoft.com/office/drawing/2014/main" id="{7A8703A3-54EA-E869-D586-CE2A35B63A2E}"/>
              </a:ext>
            </a:extLst>
          </p:cNvPr>
          <p:cNvSpPr txBox="1">
            <a:spLocks/>
          </p:cNvSpPr>
          <p:nvPr/>
        </p:nvSpPr>
        <p:spPr>
          <a:xfrm>
            <a:off x="425762" y="4399260"/>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a:solidFill>
                  <a:srgbClr val="000000"/>
                </a:solidFill>
                <a:latin typeface="Segoe UI Semibold" panose="020B0702040204020203" pitchFamily="34" charset="0"/>
                <a:cs typeface="Segoe UI Semibold" panose="020B0702040204020203" pitchFamily="34" charset="0"/>
              </a:rPr>
              <a:t>User experience: Home Page: Premium Features</a:t>
            </a:r>
            <a:endParaRPr lang="en-US" sz="1600" i="1" spc="-32">
              <a:solidFill>
                <a:srgbClr val="000000"/>
              </a:solidFill>
              <a:latin typeface="Segoe UI Semibold"/>
            </a:endParaRPr>
          </a:p>
        </p:txBody>
      </p:sp>
      <p:sp>
        <p:nvSpPr>
          <p:cNvPr id="5" name="TextBox 4">
            <a:extLst>
              <a:ext uri="{FF2B5EF4-FFF2-40B4-BE49-F238E27FC236}">
                <a16:creationId xmlns:a16="http://schemas.microsoft.com/office/drawing/2014/main" id="{EA7C1831-ABA8-4C60-6693-08522480A1C5}"/>
              </a:ext>
            </a:extLst>
          </p:cNvPr>
          <p:cNvSpPr txBox="1"/>
          <p:nvPr/>
        </p:nvSpPr>
        <p:spPr>
          <a:xfrm>
            <a:off x="425762" y="5001151"/>
            <a:ext cx="2681478" cy="187167"/>
          </a:xfrm>
          <a:prstGeom prst="rect">
            <a:avLst/>
          </a:prstGeom>
          <a:noFill/>
        </p:spPr>
        <p:txBody>
          <a:bodyPr wrap="square" lIns="0" tIns="0" rIns="0" bIns="0">
            <a:spAutoFit/>
          </a:bodyPr>
          <a:lstStyle/>
          <a:p>
            <a:pPr marL="7143" defTabSz="514244">
              <a:lnSpc>
                <a:spcPct val="110000"/>
              </a:lnSpc>
              <a:tabLst>
                <a:tab pos="1049201" algn="l"/>
              </a:tabLst>
              <a:defRPr/>
            </a:pPr>
            <a:r>
              <a:rPr lang="en-US" sz="1200">
                <a:solidFill>
                  <a:srgbClr val="000000"/>
                </a:solidFill>
                <a:latin typeface="Segoe UI" panose="020B0502040204020203" pitchFamily="34" charset="0"/>
                <a:cs typeface="Segoe UI" panose="020B0502040204020203" pitchFamily="34" charset="0"/>
              </a:rPr>
              <a:t>Home Page has two new Premium tiles.</a:t>
            </a:r>
            <a:endParaRPr lang="en-US" sz="1200">
              <a:solidFill>
                <a:srgbClr val="333333"/>
              </a:solidFill>
              <a:latin typeface="SegoeUI"/>
            </a:endParaRPr>
          </a:p>
        </p:txBody>
      </p:sp>
      <p:sp>
        <p:nvSpPr>
          <p:cNvPr id="6" name="Oval 5">
            <a:extLst>
              <a:ext uri="{FF2B5EF4-FFF2-40B4-BE49-F238E27FC236}">
                <a16:creationId xmlns:a16="http://schemas.microsoft.com/office/drawing/2014/main" id="{F23544B7-2504-DA65-7E2B-CE592BB93BBC}"/>
              </a:ext>
            </a:extLst>
          </p:cNvPr>
          <p:cNvSpPr/>
          <p:nvPr/>
        </p:nvSpPr>
        <p:spPr bwMode="auto">
          <a:xfrm>
            <a:off x="382503" y="5324161"/>
            <a:ext cx="236039" cy="23603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ctr" anchorCtr="0" forceAA="0" compatLnSpc="1">
            <a:prstTxWarp prst="textNoShape">
              <a:avLst/>
            </a:prstTxWarp>
            <a:noAutofit/>
          </a:bodyPr>
          <a:lstStyle/>
          <a:p>
            <a:pPr algn="ctr" defTabSz="594451" fontAlgn="base">
              <a:spcBef>
                <a:spcPct val="0"/>
              </a:spcBef>
              <a:spcAft>
                <a:spcPct val="0"/>
              </a:spcAft>
              <a:defRPr/>
            </a:pPr>
            <a:r>
              <a:rPr lang="en-US" sz="1200">
                <a:solidFill>
                  <a:srgbClr val="FFFFFF"/>
                </a:solidFill>
                <a:latin typeface="Segoe UI"/>
                <a:ea typeface="Segoe UI" pitchFamily="34" charset="0"/>
                <a:cs typeface="Segoe UI" pitchFamily="34" charset="0"/>
              </a:rPr>
              <a:t>1</a:t>
            </a:r>
          </a:p>
        </p:txBody>
      </p:sp>
      <p:sp>
        <p:nvSpPr>
          <p:cNvPr id="7" name="TextBox 6">
            <a:extLst>
              <a:ext uri="{FF2B5EF4-FFF2-40B4-BE49-F238E27FC236}">
                <a16:creationId xmlns:a16="http://schemas.microsoft.com/office/drawing/2014/main" id="{35B61A35-77B5-A1AA-5004-F37AEFC3745B}"/>
              </a:ext>
            </a:extLst>
          </p:cNvPr>
          <p:cNvSpPr txBox="1"/>
          <p:nvPr/>
        </p:nvSpPr>
        <p:spPr>
          <a:xfrm>
            <a:off x="705912" y="5336866"/>
            <a:ext cx="2358070" cy="923330"/>
          </a:xfrm>
          <a:prstGeom prst="rect">
            <a:avLst/>
          </a:prstGeom>
          <a:noFill/>
        </p:spPr>
        <p:txBody>
          <a:bodyPr wrap="square" lIns="0" tIns="0" rIns="0" bIns="0">
            <a:spAutoFit/>
          </a:bodyPr>
          <a:lstStyle/>
          <a:p>
            <a:pPr marL="7143" defTabSz="514244">
              <a:tabLst>
                <a:tab pos="1049201" algn="l"/>
              </a:tabLst>
              <a:defRPr/>
            </a:pPr>
            <a:r>
              <a:rPr lang="en-US" sz="1200">
                <a:solidFill>
                  <a:srgbClr val="6568B7"/>
                </a:solidFill>
                <a:latin typeface="Segoe UI Semibold"/>
              </a:rPr>
              <a:t>Queue</a:t>
            </a:r>
            <a:r>
              <a:rPr lang="en-US" sz="1200">
                <a:latin typeface="SegoeUI"/>
              </a:rPr>
              <a:t>: </a:t>
            </a:r>
            <a:r>
              <a:rPr lang="en-GB" sz="1200">
                <a:latin typeface="SegoeUI"/>
              </a:rPr>
              <a:t>simplified queue view so meeting organizers can streamline appointment management to schedule, manage, and track insights for appointments.</a:t>
            </a:r>
            <a:endParaRPr lang="en-US" sz="1200">
              <a:latin typeface="SegoeUI"/>
            </a:endParaRPr>
          </a:p>
        </p:txBody>
      </p:sp>
      <p:sp>
        <p:nvSpPr>
          <p:cNvPr id="8" name="Oval 7">
            <a:extLst>
              <a:ext uri="{FF2B5EF4-FFF2-40B4-BE49-F238E27FC236}">
                <a16:creationId xmlns:a16="http://schemas.microsoft.com/office/drawing/2014/main" id="{69A04696-0A94-EB77-5B34-6730B895E0A9}"/>
              </a:ext>
            </a:extLst>
          </p:cNvPr>
          <p:cNvSpPr/>
          <p:nvPr/>
        </p:nvSpPr>
        <p:spPr bwMode="auto">
          <a:xfrm>
            <a:off x="382503" y="6375792"/>
            <a:ext cx="236039" cy="23603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ctr" anchorCtr="0" forceAA="0" compatLnSpc="1">
            <a:prstTxWarp prst="textNoShape">
              <a:avLst/>
            </a:prstTxWarp>
            <a:noAutofit/>
          </a:bodyPr>
          <a:lstStyle/>
          <a:p>
            <a:pPr algn="ctr" defTabSz="594451" fontAlgn="base">
              <a:spcBef>
                <a:spcPct val="0"/>
              </a:spcBef>
              <a:spcAft>
                <a:spcPct val="0"/>
              </a:spcAft>
              <a:defRPr/>
            </a:pPr>
            <a:r>
              <a:rPr lang="en-US" sz="1200">
                <a:solidFill>
                  <a:srgbClr val="FFFFFF"/>
                </a:solidFill>
                <a:latin typeface="Segoe UI"/>
                <a:ea typeface="Segoe UI" pitchFamily="34" charset="0"/>
                <a:cs typeface="Segoe UI" pitchFamily="34" charset="0"/>
              </a:rPr>
              <a:t>2</a:t>
            </a:r>
          </a:p>
        </p:txBody>
      </p:sp>
      <p:sp>
        <p:nvSpPr>
          <p:cNvPr id="9" name="TextBox 8">
            <a:extLst>
              <a:ext uri="{FF2B5EF4-FFF2-40B4-BE49-F238E27FC236}">
                <a16:creationId xmlns:a16="http://schemas.microsoft.com/office/drawing/2014/main" id="{44E8F5E1-113F-DB8B-C820-281101DCCA29}"/>
              </a:ext>
            </a:extLst>
          </p:cNvPr>
          <p:cNvSpPr txBox="1"/>
          <p:nvPr/>
        </p:nvSpPr>
        <p:spPr>
          <a:xfrm>
            <a:off x="705911" y="6396387"/>
            <a:ext cx="2237311" cy="369332"/>
          </a:xfrm>
          <a:prstGeom prst="rect">
            <a:avLst/>
          </a:prstGeom>
          <a:noFill/>
        </p:spPr>
        <p:txBody>
          <a:bodyPr wrap="square" lIns="0" tIns="0" rIns="0" bIns="0">
            <a:spAutoFit/>
          </a:bodyPr>
          <a:lstStyle/>
          <a:p>
            <a:pPr marL="7143" defTabSz="514244">
              <a:tabLst>
                <a:tab pos="1049201" algn="l"/>
              </a:tabLst>
              <a:defRPr/>
            </a:pPr>
            <a:r>
              <a:rPr lang="en-US" sz="1200">
                <a:solidFill>
                  <a:srgbClr val="6568B7"/>
                </a:solidFill>
                <a:latin typeface="Segoe UI Semibold"/>
              </a:rPr>
              <a:t>Analytics</a:t>
            </a:r>
            <a:r>
              <a:rPr lang="en-US" sz="1200">
                <a:latin typeface="SegoeUI"/>
              </a:rPr>
              <a:t>: providing </a:t>
            </a:r>
            <a:r>
              <a:rPr lang="en-GB" sz="1200">
                <a:latin typeface="SegoeUI"/>
              </a:rPr>
              <a:t>a snapshot of appointment analytics.</a:t>
            </a:r>
            <a:endParaRPr lang="en-US" sz="1200">
              <a:latin typeface="SegoeUI"/>
            </a:endParaRPr>
          </a:p>
        </p:txBody>
      </p:sp>
      <p:grpSp>
        <p:nvGrpSpPr>
          <p:cNvPr id="10" name="Group 9" descr="Screenshot of the Virtual Appointments page, showing Home Page - Premium Features in title view.">
            <a:extLst>
              <a:ext uri="{FF2B5EF4-FFF2-40B4-BE49-F238E27FC236}">
                <a16:creationId xmlns:a16="http://schemas.microsoft.com/office/drawing/2014/main" id="{59958F64-2D7D-ED92-1DB1-A1B1E9ECC965}"/>
              </a:ext>
            </a:extLst>
          </p:cNvPr>
          <p:cNvGrpSpPr>
            <a:grpSpLocks noChangeAspect="1"/>
          </p:cNvGrpSpPr>
          <p:nvPr/>
        </p:nvGrpSpPr>
        <p:grpSpPr>
          <a:xfrm>
            <a:off x="3194609" y="5029200"/>
            <a:ext cx="4174400" cy="2664743"/>
            <a:chOff x="574675" y="1851278"/>
            <a:chExt cx="7275264" cy="4644192"/>
          </a:xfrm>
        </p:grpSpPr>
        <p:pic>
          <p:nvPicPr>
            <p:cNvPr id="11" name="Picture 10">
              <a:extLst>
                <a:ext uri="{FF2B5EF4-FFF2-40B4-BE49-F238E27FC236}">
                  <a16:creationId xmlns:a16="http://schemas.microsoft.com/office/drawing/2014/main" id="{50AFADE7-660D-88D6-A8B0-3FBDDD8270E6}"/>
                </a:ext>
              </a:extLst>
            </p:cNvPr>
            <p:cNvPicPr>
              <a:picLocks noChangeAspect="1"/>
            </p:cNvPicPr>
            <p:nvPr/>
          </p:nvPicPr>
          <p:blipFill>
            <a:blip r:embed="rId2"/>
            <a:stretch>
              <a:fillRect/>
            </a:stretch>
          </p:blipFill>
          <p:spPr>
            <a:xfrm>
              <a:off x="574675" y="1851278"/>
              <a:ext cx="7275264" cy="4644192"/>
            </a:xfrm>
            <a:prstGeom prst="rect">
              <a:avLst/>
            </a:prstGeom>
            <a:effectLst>
              <a:outerShdw blurRad="127000" sx="102000" sy="102000" algn="ctr" rotWithShape="0">
                <a:prstClr val="black">
                  <a:alpha val="25000"/>
                </a:prstClr>
              </a:outerShdw>
            </a:effectLst>
          </p:spPr>
        </p:pic>
        <p:sp>
          <p:nvSpPr>
            <p:cNvPr id="12" name="Oval 11">
              <a:extLst>
                <a:ext uri="{FF2B5EF4-FFF2-40B4-BE49-F238E27FC236}">
                  <a16:creationId xmlns:a16="http://schemas.microsoft.com/office/drawing/2014/main" id="{98EB43B2-867B-6800-F8A5-8C02CBB808AE}"/>
                </a:ext>
              </a:extLst>
            </p:cNvPr>
            <p:cNvSpPr/>
            <p:nvPr/>
          </p:nvSpPr>
          <p:spPr bwMode="auto">
            <a:xfrm>
              <a:off x="4219703" y="2538579"/>
              <a:ext cx="400110" cy="40011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ctr" anchorCtr="0" forceAA="0" compatLnSpc="1">
              <a:prstTxWarp prst="textNoShape">
                <a:avLst/>
              </a:prstTxWarp>
              <a:noAutofit/>
            </a:bodyPr>
            <a:lstStyle/>
            <a:p>
              <a:pPr algn="ctr" defTabSz="594451" fontAlgn="base">
                <a:spcBef>
                  <a:spcPct val="0"/>
                </a:spcBef>
                <a:spcAft>
                  <a:spcPct val="0"/>
                </a:spcAft>
                <a:defRPr/>
              </a:pPr>
              <a:r>
                <a:rPr lang="en-US" sz="1275">
                  <a:solidFill>
                    <a:srgbClr val="FFFFFF"/>
                  </a:solidFill>
                  <a:latin typeface="Segoe UI"/>
                  <a:ea typeface="Segoe UI" pitchFamily="34" charset="0"/>
                  <a:cs typeface="Segoe UI" pitchFamily="34" charset="0"/>
                </a:rPr>
                <a:t>1</a:t>
              </a:r>
            </a:p>
          </p:txBody>
        </p:sp>
        <p:sp>
          <p:nvSpPr>
            <p:cNvPr id="13" name="Oval 12">
              <a:extLst>
                <a:ext uri="{FF2B5EF4-FFF2-40B4-BE49-F238E27FC236}">
                  <a16:creationId xmlns:a16="http://schemas.microsoft.com/office/drawing/2014/main" id="{353D43E5-0E25-83ED-2506-7D34183E81D5}"/>
                </a:ext>
              </a:extLst>
            </p:cNvPr>
            <p:cNvSpPr/>
            <p:nvPr/>
          </p:nvSpPr>
          <p:spPr bwMode="auto">
            <a:xfrm>
              <a:off x="1586204" y="4118093"/>
              <a:ext cx="400110" cy="40011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ctr" anchorCtr="0" forceAA="0" compatLnSpc="1">
              <a:prstTxWarp prst="textNoShape">
                <a:avLst/>
              </a:prstTxWarp>
              <a:noAutofit/>
            </a:bodyPr>
            <a:lstStyle/>
            <a:p>
              <a:pPr algn="ctr" defTabSz="594451" fontAlgn="base">
                <a:spcBef>
                  <a:spcPct val="0"/>
                </a:spcBef>
                <a:spcAft>
                  <a:spcPct val="0"/>
                </a:spcAft>
                <a:defRPr/>
              </a:pPr>
              <a:r>
                <a:rPr lang="en-US" sz="1275">
                  <a:solidFill>
                    <a:srgbClr val="FFFFFF"/>
                  </a:solidFill>
                  <a:latin typeface="Segoe UI"/>
                  <a:ea typeface="Segoe UI" pitchFamily="34" charset="0"/>
                  <a:cs typeface="Segoe UI" pitchFamily="34" charset="0"/>
                </a:rPr>
                <a:t>2</a:t>
              </a:r>
            </a:p>
          </p:txBody>
        </p:sp>
      </p:grpSp>
      <p:sp>
        <p:nvSpPr>
          <p:cNvPr id="14" name="Action Button: Go Home 13">
            <a:hlinkClick r:id="rId3" action="ppaction://hlinksldjump" highlightClick="1"/>
            <a:extLst>
              <a:ext uri="{FF2B5EF4-FFF2-40B4-BE49-F238E27FC236}">
                <a16:creationId xmlns:a16="http://schemas.microsoft.com/office/drawing/2014/main" id="{8A6B495C-B556-0B54-7868-6B397D0476AA}"/>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42B09BF-39EA-A181-5013-5240A5559B8F}"/>
              </a:ext>
            </a:extLst>
          </p:cNvPr>
          <p:cNvSpPr txBox="1"/>
          <p:nvPr/>
        </p:nvSpPr>
        <p:spPr>
          <a:xfrm>
            <a:off x="425762" y="1415720"/>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
        <p:nvSpPr>
          <p:cNvPr id="17" name="TextBox 16">
            <a:extLst>
              <a:ext uri="{FF2B5EF4-FFF2-40B4-BE49-F238E27FC236}">
                <a16:creationId xmlns:a16="http://schemas.microsoft.com/office/drawing/2014/main" id="{3EF79D47-6269-2E89-FCE9-12F881768E17}"/>
              </a:ext>
            </a:extLst>
          </p:cNvPr>
          <p:cNvSpPr txBox="1"/>
          <p:nvPr/>
        </p:nvSpPr>
        <p:spPr>
          <a:xfrm>
            <a:off x="425762" y="1861575"/>
            <a:ext cx="6739521" cy="1384995"/>
          </a:xfrm>
          <a:prstGeom prst="rect">
            <a:avLst/>
          </a:prstGeom>
          <a:noFill/>
        </p:spPr>
        <p:txBody>
          <a:bodyPr wrap="square" rtlCol="0">
            <a:spAutoFit/>
          </a:bodyPr>
          <a:lstStyle/>
          <a:p>
            <a:r>
              <a:rPr lang="en-US" sz="1200" i="0">
                <a:solidFill>
                  <a:srgbClr val="333333"/>
                </a:solidFill>
                <a:effectLst/>
                <a:latin typeface="SegoeUI"/>
              </a:rPr>
              <a:t>The Virtual Appointments app provides a dashboard for a quick view into schedules, queues, and analytics and tabs to deep dive into bookings schedule, queue view, analytics, and more. View and monitor all scheduled and on-demand virtual appointments in the Queue View. Schedulers can add a new booking, view relevant appointment details, and see appointment statuses throughout the day. They can also send email reminders to assigned staff and attendees and send SMS text notifications to attendees for scheduled appointments. Staff can even join appointments directly from the queue.</a:t>
            </a:r>
            <a:endParaRPr lang="en-US" sz="1200"/>
          </a:p>
        </p:txBody>
      </p:sp>
    </p:spTree>
    <p:extLst>
      <p:ext uri="{BB962C8B-B14F-4D97-AF65-F5344CB8AC3E}">
        <p14:creationId xmlns:p14="http://schemas.microsoft.com/office/powerpoint/2010/main" val="842701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41E329E-1C44-092B-F3B5-E6E70ACC5FD3}"/>
              </a:ext>
            </a:extLst>
          </p:cNvPr>
          <p:cNvSpPr txBox="1">
            <a:spLocks noGrp="1"/>
          </p:cNvSpPr>
          <p:nvPr>
            <p:ph type="title" idx="4294967295"/>
          </p:nvPr>
        </p:nvSpPr>
        <p:spPr>
          <a:xfrm>
            <a:off x="329566" y="825379"/>
            <a:ext cx="7035965" cy="2151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Virtual Appointment App</a:t>
            </a:r>
            <a:endParaRPr lang="en-US" sz="1200">
              <a:effectLst/>
              <a:highlight>
                <a:srgbClr val="FFFF00"/>
              </a:highlight>
              <a:latin typeface="Segoe UI" panose="020B0502040204020203" pitchFamily="34" charset="0"/>
            </a:endParaRPr>
          </a:p>
        </p:txBody>
      </p:sp>
      <p:sp>
        <p:nvSpPr>
          <p:cNvPr id="15" name="TextBox 14">
            <a:extLst>
              <a:ext uri="{FF2B5EF4-FFF2-40B4-BE49-F238E27FC236}">
                <a16:creationId xmlns:a16="http://schemas.microsoft.com/office/drawing/2014/main" id="{BC1EAF92-39FC-AA27-F263-4340D825E4E0}"/>
              </a:ext>
            </a:extLst>
          </p:cNvPr>
          <p:cNvSpPr txBox="1"/>
          <p:nvPr/>
        </p:nvSpPr>
        <p:spPr>
          <a:xfrm>
            <a:off x="329566" y="529114"/>
            <a:ext cx="4311253" cy="196208"/>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sz="1275"/>
              <a:t>Advanced Meetings: Virtual Appointments</a:t>
            </a:r>
          </a:p>
        </p:txBody>
      </p:sp>
      <p:sp>
        <p:nvSpPr>
          <p:cNvPr id="9" name="TextBox 8">
            <a:extLst>
              <a:ext uri="{FF2B5EF4-FFF2-40B4-BE49-F238E27FC236}">
                <a16:creationId xmlns:a16="http://schemas.microsoft.com/office/drawing/2014/main" id="{EFEA2B6B-6FD5-A74E-2CAB-4D0CC2AFF3AC}"/>
              </a:ext>
            </a:extLst>
          </p:cNvPr>
          <p:cNvSpPr txBox="1"/>
          <p:nvPr/>
        </p:nvSpPr>
        <p:spPr>
          <a:xfrm>
            <a:off x="329566" y="1231256"/>
            <a:ext cx="7035965" cy="369332"/>
          </a:xfrm>
          <a:prstGeom prst="rect">
            <a:avLst/>
          </a:prstGeom>
          <a:noFill/>
        </p:spPr>
        <p:txBody>
          <a:bodyPr wrap="square" lIns="0" tIns="0" rIns="0" bIns="0" rtlCol="0">
            <a:spAutoFit/>
          </a:bodyPr>
          <a:lstStyle/>
          <a:p>
            <a:pPr defTabSz="582930">
              <a:spcAft>
                <a:spcPts val="765"/>
              </a:spcAft>
              <a:defRPr/>
            </a:pPr>
            <a:r>
              <a:rPr lang="en-GB" sz="1200">
                <a:solidFill>
                  <a:srgbClr val="000000"/>
                </a:solidFill>
                <a:latin typeface="Segoe UI"/>
              </a:rPr>
              <a:t>View and monitor all scheduled and on-demand virtual appointments in the Bookings calendar that you pinned, with updates in real time</a:t>
            </a:r>
          </a:p>
        </p:txBody>
      </p:sp>
      <p:sp>
        <p:nvSpPr>
          <p:cNvPr id="16" name="TextBox 15">
            <a:extLst>
              <a:ext uri="{FF2B5EF4-FFF2-40B4-BE49-F238E27FC236}">
                <a16:creationId xmlns:a16="http://schemas.microsoft.com/office/drawing/2014/main" id="{C55494DE-B456-2EAC-0F5E-8D54F6F6E48D}"/>
              </a:ext>
            </a:extLst>
          </p:cNvPr>
          <p:cNvSpPr txBox="1"/>
          <p:nvPr/>
        </p:nvSpPr>
        <p:spPr>
          <a:xfrm>
            <a:off x="329566" y="1653601"/>
            <a:ext cx="2175867" cy="3313151"/>
          </a:xfrm>
          <a:prstGeom prst="rect">
            <a:avLst/>
          </a:prstGeom>
          <a:noFill/>
        </p:spPr>
        <p:txBody>
          <a:bodyPr wrap="square" lIns="0" tIns="0" rIns="0" bIns="0" rtlCol="0">
            <a:spAutoFit/>
          </a:bodyPr>
          <a:lstStyle/>
          <a:p>
            <a:pPr defTabSz="582930">
              <a:lnSpc>
                <a:spcPct val="110000"/>
              </a:lnSpc>
              <a:spcAft>
                <a:spcPts val="1148"/>
              </a:spcAft>
              <a:defRPr/>
            </a:pPr>
            <a:r>
              <a:rPr lang="en-GB" sz="1200">
                <a:solidFill>
                  <a:srgbClr val="6568B7"/>
                </a:solidFill>
                <a:latin typeface="Segoe UI Semibold"/>
              </a:rPr>
              <a:t>Schedulers </a:t>
            </a:r>
            <a:r>
              <a:rPr lang="en-GB" sz="1200">
                <a:latin typeface="Segoe UI"/>
              </a:rPr>
              <a:t>can add a new booking, view relevant appointment details, and see appointment statuses throughout the day.</a:t>
            </a:r>
          </a:p>
          <a:p>
            <a:pPr defTabSz="582930">
              <a:lnSpc>
                <a:spcPct val="110000"/>
              </a:lnSpc>
              <a:spcAft>
                <a:spcPts val="1148"/>
              </a:spcAft>
              <a:defRPr/>
            </a:pPr>
            <a:r>
              <a:rPr lang="en-GB" sz="1200">
                <a:solidFill>
                  <a:srgbClr val="6568B7"/>
                </a:solidFill>
                <a:latin typeface="Segoe UI Semibold"/>
              </a:rPr>
              <a:t>Schedulers</a:t>
            </a:r>
            <a:r>
              <a:rPr lang="en-GB" sz="1200">
                <a:solidFill>
                  <a:srgbClr val="000000"/>
                </a:solidFill>
                <a:latin typeface="Segoe UI"/>
              </a:rPr>
              <a:t> </a:t>
            </a:r>
            <a:r>
              <a:rPr lang="en-GB" sz="1200">
                <a:latin typeface="Segoe UI"/>
              </a:rPr>
              <a:t>can also send email reminders to assigned staff and attendees and send SMS text notifications to attendees for scheduled app.</a:t>
            </a:r>
          </a:p>
          <a:p>
            <a:pPr defTabSz="582930">
              <a:lnSpc>
                <a:spcPct val="110000"/>
              </a:lnSpc>
              <a:spcAft>
                <a:spcPts val="1148"/>
              </a:spcAft>
              <a:defRPr/>
            </a:pPr>
            <a:r>
              <a:rPr lang="en-GB" sz="1200">
                <a:solidFill>
                  <a:srgbClr val="000000"/>
                </a:solidFill>
                <a:latin typeface="Segoe UI"/>
              </a:rPr>
              <a:t>If a </a:t>
            </a:r>
            <a:r>
              <a:rPr lang="en-GB" sz="1200">
                <a:solidFill>
                  <a:srgbClr val="6568B7"/>
                </a:solidFill>
                <a:latin typeface="Segoe UI Semibold"/>
              </a:rPr>
              <a:t>facilitator</a:t>
            </a:r>
            <a:r>
              <a:rPr lang="en-GB" sz="1200">
                <a:solidFill>
                  <a:srgbClr val="000000"/>
                </a:solidFill>
                <a:latin typeface="Segoe UI"/>
              </a:rPr>
              <a:t> </a:t>
            </a:r>
            <a:r>
              <a:rPr lang="en-GB" sz="1200">
                <a:latin typeface="Segoe UI"/>
              </a:rPr>
              <a:t>is running late, you can send messages to clients while they wait in the waiting room for their appointment to start.</a:t>
            </a:r>
          </a:p>
        </p:txBody>
      </p:sp>
      <p:pic>
        <p:nvPicPr>
          <p:cNvPr id="8" name="Picture 7" descr="Screenshot of the Teams page, showing Virtual Appointment Usage with add new bookings button and chat box.">
            <a:extLst>
              <a:ext uri="{FF2B5EF4-FFF2-40B4-BE49-F238E27FC236}">
                <a16:creationId xmlns:a16="http://schemas.microsoft.com/office/drawing/2014/main" id="{29A947E0-560C-9093-10C4-2CB3F1CDBB45}"/>
              </a:ext>
            </a:extLst>
          </p:cNvPr>
          <p:cNvPicPr>
            <a:picLocks noChangeAspect="1"/>
          </p:cNvPicPr>
          <p:nvPr/>
        </p:nvPicPr>
        <p:blipFill>
          <a:blip r:embed="rId2"/>
          <a:stretch>
            <a:fillRect/>
          </a:stretch>
        </p:blipFill>
        <p:spPr>
          <a:xfrm>
            <a:off x="2656671" y="1527496"/>
            <a:ext cx="4935718" cy="2776341"/>
          </a:xfrm>
          <a:prstGeom prst="rect">
            <a:avLst/>
          </a:prstGeom>
          <a:effectLst>
            <a:outerShdw blurRad="127000" sx="102000" sy="102000" algn="ctr" rotWithShape="0">
              <a:prstClr val="black">
                <a:alpha val="25000"/>
              </a:prstClr>
            </a:outerShdw>
          </a:effectLst>
        </p:spPr>
      </p:pic>
      <p:cxnSp>
        <p:nvCxnSpPr>
          <p:cNvPr id="10" name="Straight Arrow Connector 9">
            <a:extLst>
              <a:ext uri="{FF2B5EF4-FFF2-40B4-BE49-F238E27FC236}">
                <a16:creationId xmlns:a16="http://schemas.microsoft.com/office/drawing/2014/main" id="{64F7D064-DBFA-1A6A-C858-030AC17CAE58}"/>
              </a:ext>
              <a:ext uri="{C183D7F6-B498-43B3-948B-1728B52AA6E4}">
                <adec:decorative xmlns:adec="http://schemas.microsoft.com/office/drawing/2017/decorative" val="1"/>
              </a:ext>
            </a:extLst>
          </p:cNvPr>
          <p:cNvCxnSpPr>
            <a:cxnSpLocks/>
          </p:cNvCxnSpPr>
          <p:nvPr/>
        </p:nvCxnSpPr>
        <p:spPr>
          <a:xfrm>
            <a:off x="2337435" y="1905477"/>
            <a:ext cx="4631021" cy="82761"/>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FF8FCE8-3433-72A9-12A3-7C28C46D7221}"/>
              </a:ext>
              <a:ext uri="{C183D7F6-B498-43B3-948B-1728B52AA6E4}">
                <adec:decorative xmlns:adec="http://schemas.microsoft.com/office/drawing/2017/decorative" val="1"/>
              </a:ext>
            </a:extLst>
          </p:cNvPr>
          <p:cNvCxnSpPr>
            <a:cxnSpLocks/>
          </p:cNvCxnSpPr>
          <p:nvPr/>
        </p:nvCxnSpPr>
        <p:spPr>
          <a:xfrm flipV="1">
            <a:off x="2507457" y="3288559"/>
            <a:ext cx="3824312" cy="375828"/>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2BD64EB-1789-C9BA-DD93-EE65DD5D605F}"/>
              </a:ext>
            </a:extLst>
          </p:cNvPr>
          <p:cNvSpPr txBox="1">
            <a:spLocks/>
          </p:cNvSpPr>
          <p:nvPr/>
        </p:nvSpPr>
        <p:spPr>
          <a:xfrm>
            <a:off x="329566" y="5646155"/>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solidFill>
                  <a:srgbClr val="000000"/>
                </a:solidFill>
                <a:latin typeface="Segoe UI Semibold"/>
              </a:rPr>
              <a:t>Organizer Guidance: Booking steps</a:t>
            </a:r>
          </a:p>
        </p:txBody>
      </p:sp>
      <p:sp>
        <p:nvSpPr>
          <p:cNvPr id="11" name="TextBox 10">
            <a:extLst>
              <a:ext uri="{FF2B5EF4-FFF2-40B4-BE49-F238E27FC236}">
                <a16:creationId xmlns:a16="http://schemas.microsoft.com/office/drawing/2014/main" id="{2BDD17EC-131B-02DC-B471-61FE8A75E38B}"/>
              </a:ext>
            </a:extLst>
          </p:cNvPr>
          <p:cNvSpPr txBox="1"/>
          <p:nvPr/>
        </p:nvSpPr>
        <p:spPr>
          <a:xfrm>
            <a:off x="329565" y="6373299"/>
            <a:ext cx="2284442" cy="1484958"/>
          </a:xfrm>
          <a:prstGeom prst="rect">
            <a:avLst/>
          </a:prstGeom>
          <a:noFill/>
        </p:spPr>
        <p:txBody>
          <a:bodyPr wrap="square" lIns="0" tIns="0" rIns="0" bIns="0" rtlCol="0">
            <a:spAutoFit/>
          </a:bodyPr>
          <a:lstStyle/>
          <a:p>
            <a:pPr defTabSz="582930">
              <a:lnSpc>
                <a:spcPct val="110000"/>
              </a:lnSpc>
              <a:spcAft>
                <a:spcPts val="1148"/>
              </a:spcAft>
              <a:defRPr/>
            </a:pPr>
            <a:r>
              <a:rPr lang="en-GB" sz="1200">
                <a:solidFill>
                  <a:srgbClr val="6568B7"/>
                </a:solidFill>
                <a:latin typeface="Segoe UI Semibold"/>
              </a:rPr>
              <a:t>Step 1</a:t>
            </a:r>
            <a:r>
              <a:rPr lang="en-GB" sz="1200">
                <a:solidFill>
                  <a:srgbClr val="000000"/>
                </a:solidFill>
                <a:latin typeface="Segoe UI"/>
              </a:rPr>
              <a:t>: In booking schedule click ‘New Booking’.</a:t>
            </a:r>
          </a:p>
          <a:p>
            <a:pPr defTabSz="582930">
              <a:lnSpc>
                <a:spcPct val="110000"/>
              </a:lnSpc>
              <a:spcAft>
                <a:spcPts val="1148"/>
              </a:spcAft>
              <a:defRPr/>
            </a:pPr>
            <a:r>
              <a:rPr lang="en-GB" sz="1200">
                <a:solidFill>
                  <a:srgbClr val="6568B7"/>
                </a:solidFill>
                <a:latin typeface="Segoe UI Semibold"/>
              </a:rPr>
              <a:t>Step 2</a:t>
            </a:r>
            <a:r>
              <a:rPr lang="en-GB" sz="1200">
                <a:solidFill>
                  <a:srgbClr val="000000"/>
                </a:solidFill>
                <a:latin typeface="Segoe UI"/>
              </a:rPr>
              <a:t>: </a:t>
            </a:r>
            <a:r>
              <a:rPr lang="en-US" sz="1200">
                <a:solidFill>
                  <a:srgbClr val="000000"/>
                </a:solidFill>
                <a:latin typeface="Segoe UI"/>
              </a:rPr>
              <a:t>Enter</a:t>
            </a:r>
            <a:r>
              <a:rPr lang="en-GB" sz="1200">
                <a:solidFill>
                  <a:srgbClr val="000000"/>
                </a:solidFill>
                <a:latin typeface="Segoe UI"/>
              </a:rPr>
              <a:t> details.</a:t>
            </a:r>
          </a:p>
          <a:p>
            <a:pPr defTabSz="582930">
              <a:lnSpc>
                <a:spcPct val="110000"/>
              </a:lnSpc>
              <a:spcAft>
                <a:spcPts val="1148"/>
              </a:spcAft>
              <a:defRPr/>
            </a:pPr>
            <a:r>
              <a:rPr lang="en-GB" sz="1200">
                <a:solidFill>
                  <a:srgbClr val="6568B7"/>
                </a:solidFill>
                <a:latin typeface="Segoe UI Semibold"/>
              </a:rPr>
              <a:t>Step 3</a:t>
            </a:r>
            <a:r>
              <a:rPr lang="en-GB" sz="1200">
                <a:solidFill>
                  <a:srgbClr val="000000"/>
                </a:solidFill>
                <a:latin typeface="Segoe UI"/>
              </a:rPr>
              <a:t>: Click the check box if the patient consents to email and/or SMS communication.</a:t>
            </a:r>
          </a:p>
        </p:txBody>
      </p:sp>
      <p:pic>
        <p:nvPicPr>
          <p:cNvPr id="12" name="Picture 11" descr="Screenshot of the Teams page shows add button to schedule click New Booking.">
            <a:extLst>
              <a:ext uri="{FF2B5EF4-FFF2-40B4-BE49-F238E27FC236}">
                <a16:creationId xmlns:a16="http://schemas.microsoft.com/office/drawing/2014/main" id="{219C9E2E-63CA-F73F-2068-E4FB76041D76}"/>
              </a:ext>
            </a:extLst>
          </p:cNvPr>
          <p:cNvPicPr>
            <a:picLocks noChangeAspect="1"/>
          </p:cNvPicPr>
          <p:nvPr/>
        </p:nvPicPr>
        <p:blipFill>
          <a:blip r:embed="rId3"/>
          <a:stretch>
            <a:fillRect/>
          </a:stretch>
        </p:blipFill>
        <p:spPr>
          <a:xfrm>
            <a:off x="2841865" y="6157145"/>
            <a:ext cx="3552613" cy="1998344"/>
          </a:xfrm>
          <a:prstGeom prst="rect">
            <a:avLst/>
          </a:prstGeom>
          <a:effectLst>
            <a:outerShdw blurRad="127000" sx="102000" sy="102000" algn="ctr" rotWithShape="0">
              <a:prstClr val="black">
                <a:alpha val="25000"/>
              </a:prstClr>
            </a:outerShdw>
          </a:effectLst>
        </p:spPr>
      </p:pic>
      <p:pic>
        <p:nvPicPr>
          <p:cNvPr id="13" name="Picture 12" descr="Screenshot of the Teams page shows, click the check box if the patient consents to email and/or SMS communication. ">
            <a:extLst>
              <a:ext uri="{FF2B5EF4-FFF2-40B4-BE49-F238E27FC236}">
                <a16:creationId xmlns:a16="http://schemas.microsoft.com/office/drawing/2014/main" id="{6926271B-977A-9471-71DD-FC0D02BF99C1}"/>
              </a:ext>
            </a:extLst>
          </p:cNvPr>
          <p:cNvPicPr>
            <a:picLocks noChangeAspect="1"/>
          </p:cNvPicPr>
          <p:nvPr/>
        </p:nvPicPr>
        <p:blipFill>
          <a:blip r:embed="rId4"/>
          <a:stretch>
            <a:fillRect/>
          </a:stretch>
        </p:blipFill>
        <p:spPr>
          <a:xfrm>
            <a:off x="3783210" y="7301513"/>
            <a:ext cx="3579973" cy="2118353"/>
          </a:xfrm>
          <a:prstGeom prst="rect">
            <a:avLst/>
          </a:prstGeom>
          <a:effectLst>
            <a:outerShdw blurRad="127000" sx="102000" sy="102000" algn="ctr" rotWithShape="0">
              <a:prstClr val="black">
                <a:alpha val="25000"/>
              </a:prstClr>
            </a:outerShdw>
          </a:effectLst>
        </p:spPr>
      </p:pic>
      <p:cxnSp>
        <p:nvCxnSpPr>
          <p:cNvPr id="18" name="Straight Arrow Connector 17">
            <a:extLst>
              <a:ext uri="{FF2B5EF4-FFF2-40B4-BE49-F238E27FC236}">
                <a16:creationId xmlns:a16="http://schemas.microsoft.com/office/drawing/2014/main" id="{5F6B6248-3129-03D3-E74C-30D63FCFE5E3}"/>
              </a:ext>
              <a:ext uri="{C183D7F6-B498-43B3-948B-1728B52AA6E4}">
                <adec:decorative xmlns:adec="http://schemas.microsoft.com/office/drawing/2017/decorative" val="1"/>
              </a:ext>
            </a:extLst>
          </p:cNvPr>
          <p:cNvCxnSpPr>
            <a:cxnSpLocks/>
          </p:cNvCxnSpPr>
          <p:nvPr/>
        </p:nvCxnSpPr>
        <p:spPr>
          <a:xfrm flipV="1">
            <a:off x="2473549" y="6470236"/>
            <a:ext cx="3491808" cy="103888"/>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7A015A3-7707-56CC-6104-A3ED810C938B}"/>
              </a:ext>
              <a:ext uri="{C183D7F6-B498-43B3-948B-1728B52AA6E4}">
                <adec:decorative xmlns:adec="http://schemas.microsoft.com/office/drawing/2017/decorative" val="1"/>
              </a:ext>
            </a:extLst>
          </p:cNvPr>
          <p:cNvCxnSpPr>
            <a:cxnSpLocks/>
          </p:cNvCxnSpPr>
          <p:nvPr/>
        </p:nvCxnSpPr>
        <p:spPr>
          <a:xfrm>
            <a:off x="2462006" y="7110881"/>
            <a:ext cx="1604500" cy="652189"/>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31973FD-26F7-F82D-7F1E-FBC605E40867}"/>
              </a:ext>
              <a:ext uri="{C183D7F6-B498-43B3-948B-1728B52AA6E4}">
                <adec:decorative xmlns:adec="http://schemas.microsoft.com/office/drawing/2017/decorative" val="1"/>
              </a:ext>
            </a:extLst>
          </p:cNvPr>
          <p:cNvCxnSpPr>
            <a:cxnSpLocks/>
          </p:cNvCxnSpPr>
          <p:nvPr/>
        </p:nvCxnSpPr>
        <p:spPr>
          <a:xfrm>
            <a:off x="2471024" y="7616903"/>
            <a:ext cx="1566624" cy="365788"/>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DF9DA-83F0-8459-FFC0-AC8357814EB8}"/>
              </a:ext>
              <a:ext uri="{C183D7F6-B498-43B3-948B-1728B52AA6E4}">
                <adec:decorative xmlns:adec="http://schemas.microsoft.com/office/drawing/2017/decorative" val="1"/>
              </a:ext>
            </a:extLst>
          </p:cNvPr>
          <p:cNvCxnSpPr>
            <a:cxnSpLocks/>
          </p:cNvCxnSpPr>
          <p:nvPr/>
        </p:nvCxnSpPr>
        <p:spPr>
          <a:xfrm>
            <a:off x="2471926" y="7615414"/>
            <a:ext cx="1541433" cy="1578769"/>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E2111D-C966-C3B3-19A2-1C32BA29C98D}"/>
              </a:ext>
            </a:extLst>
          </p:cNvPr>
          <p:cNvSpPr txBox="1"/>
          <p:nvPr/>
        </p:nvSpPr>
        <p:spPr>
          <a:xfrm>
            <a:off x="5485926" y="9232688"/>
            <a:ext cx="274307" cy="156966"/>
          </a:xfrm>
          <a:prstGeom prst="rect">
            <a:avLst/>
          </a:prstGeom>
          <a:noFill/>
        </p:spPr>
        <p:txBody>
          <a:bodyPr wrap="square" lIns="0" tIns="0" rIns="0" bIns="0" rtlCol="0">
            <a:spAutoFit/>
          </a:bodyPr>
          <a:lstStyle/>
          <a:p>
            <a:pPr algn="l"/>
            <a:r>
              <a:rPr lang="en-IE" sz="510">
                <a:solidFill>
                  <a:schemeClr val="bg1">
                    <a:lumMod val="50000"/>
                  </a:schemeClr>
                </a:solidFill>
              </a:rPr>
              <a:t>Premium </a:t>
            </a:r>
          </a:p>
          <a:p>
            <a:pPr algn="l"/>
            <a:r>
              <a:rPr lang="en-IE" sz="510">
                <a:solidFill>
                  <a:schemeClr val="bg1">
                    <a:lumMod val="50000"/>
                  </a:schemeClr>
                </a:solidFill>
              </a:rPr>
              <a:t>Feature</a:t>
            </a:r>
          </a:p>
        </p:txBody>
      </p:sp>
      <p:sp>
        <p:nvSpPr>
          <p:cNvPr id="23" name="Rectangle 22">
            <a:extLst>
              <a:ext uri="{FF2B5EF4-FFF2-40B4-BE49-F238E27FC236}">
                <a16:creationId xmlns:a16="http://schemas.microsoft.com/office/drawing/2014/main" id="{E060D050-F50D-24CC-7566-687501629E1D}"/>
              </a:ext>
              <a:ext uri="{C183D7F6-B498-43B3-948B-1728B52AA6E4}">
                <adec:decorative xmlns:adec="http://schemas.microsoft.com/office/drawing/2017/decorative" val="1"/>
              </a:ext>
            </a:extLst>
          </p:cNvPr>
          <p:cNvSpPr/>
          <p:nvPr/>
        </p:nvSpPr>
        <p:spPr bwMode="auto">
          <a:xfrm>
            <a:off x="4022467" y="9192159"/>
            <a:ext cx="1779152" cy="218599"/>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US" sz="1275">
              <a:solidFill>
                <a:srgbClr val="FFFFFF"/>
              </a:solidFill>
              <a:ea typeface="Segoe UI" pitchFamily="34" charset="0"/>
              <a:cs typeface="Segoe UI" pitchFamily="34" charset="0"/>
            </a:endParaRPr>
          </a:p>
        </p:txBody>
      </p:sp>
      <p:sp>
        <p:nvSpPr>
          <p:cNvPr id="24" name="Action Button: Go Home 23">
            <a:hlinkClick r:id="rId5" action="ppaction://hlinksldjump" highlightClick="1"/>
            <a:extLst>
              <a:ext uri="{FF2B5EF4-FFF2-40B4-BE49-F238E27FC236}">
                <a16:creationId xmlns:a16="http://schemas.microsoft.com/office/drawing/2014/main" id="{49B7CF6F-A6C3-84C8-768C-C91C8006DCE7}"/>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93380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VIRTUAL APPOINTMENTS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54380" y="1045593"/>
            <a:ext cx="6263640" cy="6202495"/>
          </a:xfrm>
        </p:spPr>
        <p:txBody>
          <a:bodyPr>
            <a:noAutofit/>
          </a:body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Virtual Appointment App</a:t>
            </a:r>
            <a:endParaRPr lang="en-US" sz="1400" strike="sngStrike">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fontAlgn="base">
              <a:lnSpc>
                <a:spcPct val="108000"/>
              </a:lnSpc>
              <a:spcBef>
                <a:spcPts val="0"/>
              </a:spcBef>
              <a:spcAft>
                <a:spcPts val="400"/>
              </a:spcAft>
            </a:pPr>
            <a:r>
              <a:rPr lang="en-GB" sz="1200"/>
              <a:t>The Virtual Appointments app provides a centralized hub or dashboard </a:t>
            </a:r>
            <a:r>
              <a:rPr lang="en-US" sz="1200" b="0" i="0">
                <a:effectLst/>
                <a:latin typeface="SegoeUI"/>
              </a:rPr>
              <a:t>with schedules, queues, and analytics. </a:t>
            </a:r>
            <a:endParaRPr lang="en-US" sz="1200">
              <a:latin typeface="Segoe UI" panose="020B0502040204020203" pitchFamily="34" charset="0"/>
              <a:cs typeface="Segoe UI" panose="020B0502040204020203" pitchFamily="34" charset="0"/>
            </a:endParaRPr>
          </a:p>
          <a:p>
            <a:pPr marL="171450" indent="-171450" algn="l">
              <a:lnSpc>
                <a:spcPct val="108000"/>
              </a:lnSpc>
              <a:spcBef>
                <a:spcPts val="0"/>
              </a:spcBef>
              <a:spcAft>
                <a:spcPts val="400"/>
              </a:spcAft>
              <a:buFont typeface="Arial" panose="020B0604020202020204" pitchFamily="34" charset="0"/>
              <a:buChar char="•"/>
            </a:pPr>
            <a:r>
              <a:rPr lang="en-US" sz="1200" b="0" i="0">
                <a:effectLst/>
                <a:latin typeface="SegoeUI"/>
              </a:rPr>
              <a:t>Better manage the end-to-end appointment experience </a:t>
            </a:r>
            <a:r>
              <a:rPr lang="en-US" sz="1200">
                <a:latin typeface="SegoeUI"/>
              </a:rPr>
              <a:t>in one location</a:t>
            </a:r>
          </a:p>
          <a:p>
            <a:pPr marL="171450" marR="0" lvl="0" indent="-171450" algn="l" defTabSz="457200" rtl="0" eaLnBrk="1" fontAlgn="base" latinLnBrk="0" hangingPunct="1">
              <a:lnSpc>
                <a:spcPct val="108000"/>
              </a:lnSpc>
              <a:spcBef>
                <a:spcPts val="0"/>
              </a:spcBef>
              <a:spcAft>
                <a:spcPts val="400"/>
              </a:spcAft>
              <a:buClrTx/>
              <a:buSzTx/>
              <a:buFont typeface="Arial" panose="020B0604020202020204" pitchFamily="34" charset="0"/>
              <a:buChar char="•"/>
              <a:tabLst/>
              <a:defRPr/>
            </a:pPr>
            <a:r>
              <a:rPr kumimoji="0" lang="en-US" sz="1200" b="0" i="0" u="none" strike="noStrike" kern="1200" cap="none" normalizeH="0" baseline="0" noProof="0">
                <a:ln>
                  <a:noFill/>
                </a:ln>
                <a:effectLst/>
                <a:uLnTx/>
                <a:uFillTx/>
                <a:latin typeface="Segoe UI" panose="020B0502040204020203" pitchFamily="34" charset="0"/>
                <a:ea typeface="+mn-ea"/>
                <a:cs typeface="Segoe UI" panose="020B0502040204020203" pitchFamily="34" charset="0"/>
              </a:rPr>
              <a:t>View and monitor scheduled and on-demand appointments in real time</a:t>
            </a:r>
          </a:p>
          <a:p>
            <a:pPr marL="171450" indent="-171450" algn="l">
              <a:lnSpc>
                <a:spcPct val="108000"/>
              </a:lnSpc>
              <a:spcBef>
                <a:spcPts val="0"/>
              </a:spcBef>
              <a:spcAft>
                <a:spcPts val="400"/>
              </a:spcAft>
              <a:buFont typeface="Arial" panose="020B0604020202020204" pitchFamily="34" charset="0"/>
              <a:buChar char="•"/>
            </a:pPr>
            <a:r>
              <a:rPr kumimoji="0" lang="en-US" sz="1200" b="0" i="0" u="none" strike="noStrike" kern="1200" cap="none" normalizeH="0" baseline="0" noProof="0">
                <a:ln>
                  <a:noFill/>
                </a:ln>
                <a:effectLst/>
                <a:uLnTx/>
                <a:uFillTx/>
                <a:latin typeface="Segoe UI" panose="020B0502040204020203" pitchFamily="34" charset="0"/>
                <a:ea typeface="Calibri" panose="020F0502020204030204" pitchFamily="34" charset="0"/>
                <a:cs typeface="Segoe UI" panose="020B0502040204020203" pitchFamily="34" charset="0"/>
              </a:rPr>
              <a:t>Join virtual appointments directly from the queue</a:t>
            </a:r>
          </a:p>
          <a:p>
            <a:pPr marL="171450" indent="-171450" algn="l">
              <a:lnSpc>
                <a:spcPct val="108000"/>
              </a:lnSpc>
              <a:spcBef>
                <a:spcPts val="0"/>
              </a:spcBef>
              <a:spcAft>
                <a:spcPts val="400"/>
              </a:spcAft>
              <a:buFont typeface="Arial" panose="020B0604020202020204" pitchFamily="34" charset="0"/>
              <a:buChar char="•"/>
            </a:pPr>
            <a:r>
              <a:rPr kumimoji="0" lang="en-US" sz="1200" b="0" i="0" u="none" strike="noStrike" kern="1200" cap="none" normalizeH="0" baseline="0" noProof="0">
                <a:ln>
                  <a:noFill/>
                </a:ln>
                <a:effectLst/>
                <a:uLnTx/>
                <a:uFillTx/>
                <a:latin typeface="Segoe UI" panose="020B0502040204020203" pitchFamily="34" charset="0"/>
                <a:ea typeface="+mn-ea"/>
                <a:cs typeface="Segoe UI" panose="020B0502040204020203" pitchFamily="34" charset="0"/>
              </a:rPr>
              <a:t>Be notified when an attendee arrives and is in the ‘waiting room’</a:t>
            </a:r>
          </a:p>
          <a:p>
            <a:pPr marL="171450" indent="-171450" algn="l">
              <a:lnSpc>
                <a:spcPct val="108000"/>
              </a:lnSpc>
              <a:spcBef>
                <a:spcPts val="0"/>
              </a:spcBef>
              <a:spcAft>
                <a:spcPts val="400"/>
              </a:spcAft>
              <a:buFont typeface="Arial" panose="020B0604020202020204" pitchFamily="34" charset="0"/>
              <a:buChar char="•"/>
            </a:pPr>
            <a:r>
              <a:rPr kumimoji="0" lang="en-US" sz="1200" b="0" i="0" u="none" strike="noStrike" kern="1200" cap="none" normalizeH="0" baseline="0" noProof="0">
                <a:ln>
                  <a:noFill/>
                </a:ln>
                <a:effectLst/>
                <a:uLnTx/>
                <a:uFillTx/>
                <a:latin typeface="Segoe UI" panose="020B0502040204020203" pitchFamily="34" charset="0"/>
                <a:ea typeface="+mn-ea"/>
                <a:cs typeface="Segoe UI" panose="020B0502040204020203" pitchFamily="34" charset="0"/>
              </a:rPr>
              <a:t>Get access to a virtual ‘walk-in’ queue</a:t>
            </a:r>
          </a:p>
          <a:p>
            <a:pPr marL="171450" indent="-171450" algn="l">
              <a:lnSpc>
                <a:spcPct val="108000"/>
              </a:lnSpc>
              <a:spcBef>
                <a:spcPts val="0"/>
              </a:spcBef>
              <a:spcAft>
                <a:spcPts val="1800"/>
              </a:spcAft>
              <a:buFont typeface="Arial" panose="020B0604020202020204" pitchFamily="34" charset="0"/>
              <a:buChar char="•"/>
            </a:pPr>
            <a:r>
              <a:rPr lang="en-US" sz="1200">
                <a:latin typeface="Segoe UI" panose="020B0502040204020203" pitchFamily="34" charset="0"/>
                <a:cs typeface="Segoe UI" panose="020B0502040204020203" pitchFamily="34" charset="0"/>
              </a:rPr>
              <a:t>Track wait times, live status of a meeting, and more</a:t>
            </a:r>
            <a:endParaRPr lang="en-US" sz="1200">
              <a:latin typeface="SegoeUI"/>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600"/>
              </a:spcAft>
            </a:pPr>
            <a:r>
              <a:rPr lang="en-US" sz="1200">
                <a:latin typeface="Segoe UI" panose="020B0502040204020203" pitchFamily="34" charset="0"/>
                <a:cs typeface="Segoe UI" panose="020B0502040204020203" pitchFamily="34" charset="0"/>
              </a:rPr>
              <a:t>Below are the primary use cases for the Virtual Appointment App:</a:t>
            </a:r>
            <a:endParaRPr lang="en-US" sz="1400" b="0" i="0">
              <a:solidFill>
                <a:srgbClr val="333333"/>
              </a:solidFill>
              <a:effectLst/>
              <a:latin typeface="Segoe UI Semibold" panose="020B0702040204020203" pitchFamily="34" charset="0"/>
              <a:cs typeface="Segoe UI Semibold" panose="020B0702040204020203" pitchFamily="34" charset="0"/>
            </a:endParaRPr>
          </a:p>
        </p:txBody>
      </p:sp>
      <p:graphicFrame>
        <p:nvGraphicFramePr>
          <p:cNvPr id="11" name="Table 10">
            <a:extLst>
              <a:ext uri="{FF2B5EF4-FFF2-40B4-BE49-F238E27FC236}">
                <a16:creationId xmlns:a16="http://schemas.microsoft.com/office/drawing/2014/main" id="{CFE3CB51-36B0-29D5-3E66-209FD14016B1}"/>
              </a:ext>
            </a:extLst>
          </p:cNvPr>
          <p:cNvGraphicFramePr>
            <a:graphicFrameLocks noGrp="1"/>
          </p:cNvGraphicFramePr>
          <p:nvPr/>
        </p:nvGraphicFramePr>
        <p:xfrm>
          <a:off x="845820" y="4557895"/>
          <a:ext cx="6080760" cy="2331720"/>
        </p:xfrm>
        <a:graphic>
          <a:graphicData uri="http://schemas.openxmlformats.org/drawingml/2006/table">
            <a:tbl>
              <a:tblPr firstRow="1" bandRow="1">
                <a:tableStyleId>{5C22544A-7EE6-4342-B048-85BDC9FD1C3A}</a:tableStyleId>
              </a:tblPr>
              <a:tblGrid>
                <a:gridCol w="1180628">
                  <a:extLst>
                    <a:ext uri="{9D8B030D-6E8A-4147-A177-3AD203B41FA5}">
                      <a16:colId xmlns:a16="http://schemas.microsoft.com/office/drawing/2014/main" val="4001914310"/>
                    </a:ext>
                  </a:extLst>
                </a:gridCol>
                <a:gridCol w="4900132">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54864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All</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IT Help Desk has a daily 2-hour block for virtual office hours where people could wait in walk-in queue.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850761"/>
                  </a:ext>
                </a:extLst>
              </a:tr>
              <a:tr h="73152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Healthcare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Staff can monitor all scheduled and on-demand virtual appointments in real time. When a patient joins the waiting room, their status changes, and their wait time is displayed and tracked.</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731520">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HR/Recruiting</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Recruiters can schedule interviews, view relevant appointment details and see appointment status throughout the day. When it’s time for the interview, they can join the appointment directly from the queue.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14493038"/>
                  </a:ext>
                </a:extLst>
              </a:tr>
            </a:tbl>
          </a:graphicData>
        </a:graphic>
      </p:graphicFrame>
      <p:sp>
        <p:nvSpPr>
          <p:cNvPr id="2" name="Action Button: Go Home 1">
            <a:hlinkClick r:id="rId3" action="ppaction://hlinksldjump" highlightClick="1"/>
            <a:extLst>
              <a:ext uri="{FF2B5EF4-FFF2-40B4-BE49-F238E27FC236}">
                <a16:creationId xmlns:a16="http://schemas.microsoft.com/office/drawing/2014/main" id="{D003BE28-C376-A863-01EB-EA2342EAF159}"/>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D1BFDDC6-F370-D7B1-049C-207C86DF2E37}"/>
              </a:ext>
            </a:extLst>
          </p:cNvPr>
          <p:cNvSpPr txBox="1">
            <a:spLocks/>
          </p:cNvSpPr>
          <p:nvPr/>
        </p:nvSpPr>
        <p:spPr>
          <a:xfrm>
            <a:off x="754380" y="7017768"/>
            <a:ext cx="6263640" cy="2883470"/>
          </a:xfrm>
          <a:prstGeom prst="rect">
            <a:avLst/>
          </a:prstGeom>
        </p:spPr>
        <p:txBody>
          <a:bodyPr vert="horz" lIns="91440" tIns="45720" rIns="91440" bIns="4572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Prerequisites</a:t>
            </a:r>
          </a:p>
          <a:p>
            <a:pPr marL="171450" indent="-171450" algn="l">
              <a:lnSpc>
                <a:spcPct val="108000"/>
              </a:lnSpc>
              <a:spcBef>
                <a:spcPts val="0"/>
              </a:spcBef>
              <a:spcAft>
                <a:spcPts val="600"/>
              </a:spcAft>
              <a:buFont typeface="Arial" panose="020B0604020202020204" pitchFamily="34" charset="0"/>
              <a:buChar char="•"/>
            </a:pPr>
            <a:r>
              <a:rPr lang="en-GB" sz="1200"/>
              <a:t>A user must be allowed access to the virtual appointment app to set up the premium features.</a:t>
            </a:r>
          </a:p>
          <a:p>
            <a:pPr marL="171450" indent="-171450" algn="l">
              <a:lnSpc>
                <a:spcPct val="108000"/>
              </a:lnSpc>
              <a:spcBef>
                <a:spcPts val="0"/>
              </a:spcBef>
              <a:spcAft>
                <a:spcPts val="1800"/>
              </a:spcAft>
              <a:buFont typeface="Arial" panose="020B0604020202020204" pitchFamily="34" charset="0"/>
              <a:buChar char="•"/>
            </a:pPr>
            <a:r>
              <a:rPr lang="en-GB" sz="1200"/>
              <a:t>The user must be licensed for Teams Premium.</a:t>
            </a: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Dependencies and Limitations</a:t>
            </a:r>
            <a:endParaRPr lang="en-US" sz="1200"/>
          </a:p>
          <a:p>
            <a:pPr algn="l">
              <a:lnSpc>
                <a:spcPct val="108000"/>
              </a:lnSpc>
              <a:spcBef>
                <a:spcPts val="0"/>
              </a:spcBef>
              <a:spcAft>
                <a:spcPts val="1200"/>
              </a:spcAft>
            </a:pPr>
            <a:r>
              <a:rPr lang="en-US" sz="1200"/>
              <a:t>None</a:t>
            </a:r>
          </a:p>
          <a:p>
            <a:pPr algn="l">
              <a:lnSpc>
                <a:spcPct val="108000"/>
              </a:lnSpc>
              <a:spcBef>
                <a:spcPts val="0"/>
              </a:spcBef>
              <a:spcAft>
                <a:spcPts val="400"/>
              </a:spcAft>
            </a:pPr>
            <a:r>
              <a:rPr lang="en-US" sz="1200">
                <a:latin typeface="Segoe UI Semibold" panose="020B0702040204020203" pitchFamily="34" charset="0"/>
                <a:cs typeface="Segoe UI Semibold" panose="020B0702040204020203" pitchFamily="34" charset="0"/>
              </a:rPr>
              <a:t>Supported platforms:</a:t>
            </a:r>
          </a:p>
          <a:p>
            <a:pPr marL="171450" indent="-171450" algn="l">
              <a:lnSpc>
                <a:spcPct val="108000"/>
              </a:lnSpc>
              <a:spcBef>
                <a:spcPts val="0"/>
              </a:spcBef>
              <a:spcAft>
                <a:spcPts val="400"/>
              </a:spcAft>
              <a:buFont typeface="Arial" panose="020B0604020202020204" pitchFamily="34" charset="0"/>
              <a:buChar char="•"/>
            </a:pPr>
            <a:r>
              <a:rPr lang="en-GB" sz="1200">
                <a:latin typeface="SegoeUI"/>
              </a:rPr>
              <a:t>Virtual Appointment app is available on Teams desktop and web clients.</a:t>
            </a:r>
          </a:p>
          <a:p>
            <a:pPr marL="171450" indent="-171450" algn="l">
              <a:lnSpc>
                <a:spcPct val="108000"/>
              </a:lnSpc>
              <a:spcBef>
                <a:spcPts val="0"/>
              </a:spcBef>
              <a:spcAft>
                <a:spcPts val="1800"/>
              </a:spcAft>
              <a:buFont typeface="Arial" panose="020B0604020202020204" pitchFamily="34" charset="0"/>
              <a:buChar char="•"/>
            </a:pPr>
            <a:r>
              <a:rPr lang="en-GB" sz="1200">
                <a:latin typeface="SegoeUI"/>
              </a:rPr>
              <a:t>Joining an appointment is available on Teams desktop, web and mobile (iOS and Android) devices.</a:t>
            </a:r>
            <a:endParaRPr lang="en-US" sz="120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08330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48869" y="250385"/>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VIRTUAL APPOINTMENTS     </a:t>
            </a:r>
          </a:p>
        </p:txBody>
      </p:sp>
      <p:sp>
        <p:nvSpPr>
          <p:cNvPr id="7" name="Title 1">
            <a:extLst>
              <a:ext uri="{FF2B5EF4-FFF2-40B4-BE49-F238E27FC236}">
                <a16:creationId xmlns:a16="http://schemas.microsoft.com/office/drawing/2014/main" id="{09349F0C-F1C3-B090-FDE4-E4603F1A814D}"/>
              </a:ext>
            </a:extLst>
          </p:cNvPr>
          <p:cNvSpPr txBox="1">
            <a:spLocks/>
          </p:cNvSpPr>
          <p:nvPr/>
        </p:nvSpPr>
        <p:spPr>
          <a:xfrm>
            <a:off x="840309" y="2332300"/>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spc="-32">
                <a:latin typeface="Segoe UI Semibold" panose="020B0702040204020203" pitchFamily="34" charset="0"/>
                <a:cs typeface="Segoe UI Semibold" panose="020B0702040204020203" pitchFamily="34" charset="0"/>
              </a:rPr>
              <a:t>User Guidance </a:t>
            </a:r>
          </a:p>
        </p:txBody>
      </p:sp>
      <p:sp>
        <p:nvSpPr>
          <p:cNvPr id="8" name="Title 1">
            <a:extLst>
              <a:ext uri="{FF2B5EF4-FFF2-40B4-BE49-F238E27FC236}">
                <a16:creationId xmlns:a16="http://schemas.microsoft.com/office/drawing/2014/main" id="{E3FD8195-EA51-FDB8-2AA1-857C6C6D2FC0}"/>
              </a:ext>
            </a:extLst>
          </p:cNvPr>
          <p:cNvSpPr txBox="1">
            <a:spLocks/>
          </p:cNvSpPr>
          <p:nvPr/>
        </p:nvSpPr>
        <p:spPr>
          <a:xfrm>
            <a:off x="800099" y="2722813"/>
            <a:ext cx="3614443" cy="39030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lnSpc>
                <a:spcPct val="110000"/>
              </a:lnSpc>
              <a:defRPr/>
            </a:pPr>
            <a:r>
              <a:rPr lang="en-US" sz="1200" spc="0">
                <a:solidFill>
                  <a:srgbClr val="000000"/>
                </a:solidFill>
                <a:latin typeface="Segoe UI"/>
              </a:rPr>
              <a:t>Users will receive email or SMS invites and can join meeting via their desktop or mobile device. </a:t>
            </a:r>
          </a:p>
        </p:txBody>
      </p:sp>
      <p:sp>
        <p:nvSpPr>
          <p:cNvPr id="9" name="TextBox 8">
            <a:extLst>
              <a:ext uri="{FF2B5EF4-FFF2-40B4-BE49-F238E27FC236}">
                <a16:creationId xmlns:a16="http://schemas.microsoft.com/office/drawing/2014/main" id="{21A5409F-3E21-20EB-432E-DD1B68FD26FD}"/>
              </a:ext>
            </a:extLst>
          </p:cNvPr>
          <p:cNvSpPr txBox="1"/>
          <p:nvPr/>
        </p:nvSpPr>
        <p:spPr>
          <a:xfrm>
            <a:off x="800099" y="3274519"/>
            <a:ext cx="2542223" cy="1688091"/>
          </a:xfrm>
          <a:prstGeom prst="rect">
            <a:avLst/>
          </a:prstGeom>
          <a:noFill/>
        </p:spPr>
        <p:txBody>
          <a:bodyPr wrap="square" lIns="0" tIns="0" rIns="0" bIns="0" rtlCol="0">
            <a:spAutoFit/>
          </a:bodyPr>
          <a:lstStyle/>
          <a:p>
            <a:pPr marL="116586" indent="-116586" defTabSz="582930">
              <a:lnSpc>
                <a:spcPct val="110000"/>
              </a:lnSpc>
              <a:spcAft>
                <a:spcPts val="1148"/>
              </a:spcAft>
              <a:buFont typeface="Arial" panose="020B0604020202020204" pitchFamily="34" charset="0"/>
              <a:buChar char="•"/>
              <a:defRPr/>
            </a:pPr>
            <a:r>
              <a:rPr lang="en-GB" sz="1200">
                <a:solidFill>
                  <a:srgbClr val="000000"/>
                </a:solidFill>
                <a:latin typeface="Segoe UI"/>
              </a:rPr>
              <a:t>From your email client. click </a:t>
            </a:r>
            <a:r>
              <a:rPr lang="en-GB" sz="1200" b="1"/>
              <a:t>Join  your appointment.</a:t>
            </a:r>
          </a:p>
          <a:p>
            <a:pPr marL="116586" indent="-116586" defTabSz="582930">
              <a:lnSpc>
                <a:spcPct val="110000"/>
              </a:lnSpc>
              <a:spcAft>
                <a:spcPts val="1148"/>
              </a:spcAft>
              <a:buFont typeface="Arial" panose="020B0604020202020204" pitchFamily="34" charset="0"/>
              <a:buChar char="•"/>
              <a:defRPr/>
            </a:pPr>
            <a:r>
              <a:rPr lang="en-GB" sz="1200">
                <a:solidFill>
                  <a:srgbClr val="000000"/>
                </a:solidFill>
                <a:latin typeface="Segoe UI"/>
              </a:rPr>
              <a:t>From your mobile device </a:t>
            </a:r>
            <a:r>
              <a:rPr lang="en-GB" sz="1200" b="1">
                <a:solidFill>
                  <a:srgbClr val="000000"/>
                </a:solidFill>
                <a:latin typeface="Segoe UI"/>
              </a:rPr>
              <a:t>click the provided link</a:t>
            </a:r>
            <a:r>
              <a:rPr lang="en-GB" sz="1200">
                <a:solidFill>
                  <a:srgbClr val="000000"/>
                </a:solidFill>
                <a:latin typeface="Segoe UI"/>
              </a:rPr>
              <a:t>.</a:t>
            </a:r>
          </a:p>
          <a:p>
            <a:pPr marL="116586" indent="-116586" defTabSz="582930">
              <a:lnSpc>
                <a:spcPct val="110000"/>
              </a:lnSpc>
              <a:spcAft>
                <a:spcPts val="1148"/>
              </a:spcAft>
              <a:buFont typeface="Arial" panose="020B0604020202020204" pitchFamily="34" charset="0"/>
              <a:buChar char="•"/>
              <a:defRPr/>
            </a:pPr>
            <a:r>
              <a:rPr lang="en-GB" sz="1200">
                <a:solidFill>
                  <a:srgbClr val="000000"/>
                </a:solidFill>
                <a:latin typeface="Segoe UI"/>
              </a:rPr>
              <a:t>From a browser, browse to the dedicated booking page to schedule or join on-demand.</a:t>
            </a:r>
          </a:p>
        </p:txBody>
      </p:sp>
      <p:pic>
        <p:nvPicPr>
          <p:cNvPr id="10" name="Picture 9" descr="Gif of mobile device showing that receiving email or SMS invites to join meeting.">
            <a:extLst>
              <a:ext uri="{FF2B5EF4-FFF2-40B4-BE49-F238E27FC236}">
                <a16:creationId xmlns:a16="http://schemas.microsoft.com/office/drawing/2014/main" id="{D5DDA4A2-3482-B12F-EDDE-77826D7C89D6}"/>
              </a:ext>
            </a:extLst>
          </p:cNvPr>
          <p:cNvPicPr>
            <a:picLocks noChangeAspect="1"/>
          </p:cNvPicPr>
          <p:nvPr/>
        </p:nvPicPr>
        <p:blipFill rotWithShape="1">
          <a:blip r:embed="rId3">
            <a:extLst>
              <a:ext uri="{28A0092B-C50C-407E-A947-70E740481C1C}">
                <a14:useLocalDpi xmlns:a14="http://schemas.microsoft.com/office/drawing/2010/main" val="0"/>
              </a:ext>
            </a:extLst>
          </a:blip>
          <a:srcRect l="4700" t="1" b="1387"/>
          <a:stretch/>
        </p:blipFill>
        <p:spPr>
          <a:xfrm>
            <a:off x="3444640" y="3201795"/>
            <a:ext cx="1746884" cy="1807600"/>
          </a:xfrm>
          <a:prstGeom prst="rect">
            <a:avLst/>
          </a:prstGeom>
          <a:effectLst/>
        </p:spPr>
      </p:pic>
      <p:pic>
        <p:nvPicPr>
          <p:cNvPr id="11" name="Picture 10" descr="Screenshot of the mailbox, showing the click to Join your appointment button.">
            <a:extLst>
              <a:ext uri="{FF2B5EF4-FFF2-40B4-BE49-F238E27FC236}">
                <a16:creationId xmlns:a16="http://schemas.microsoft.com/office/drawing/2014/main" id="{B0205A68-2482-EC20-76A7-7208745E9D5E}"/>
              </a:ext>
            </a:extLst>
          </p:cNvPr>
          <p:cNvPicPr>
            <a:picLocks noChangeAspect="1"/>
          </p:cNvPicPr>
          <p:nvPr/>
        </p:nvPicPr>
        <p:blipFill>
          <a:blip r:embed="rId4"/>
          <a:stretch>
            <a:fillRect/>
          </a:stretch>
        </p:blipFill>
        <p:spPr>
          <a:xfrm>
            <a:off x="4952463" y="1767987"/>
            <a:ext cx="2430285" cy="1295848"/>
          </a:xfrm>
          <a:prstGeom prst="rect">
            <a:avLst/>
          </a:prstGeom>
          <a:effectLst>
            <a:outerShdw blurRad="127000" sx="102000" sy="102000" algn="ctr" rotWithShape="0">
              <a:prstClr val="black">
                <a:alpha val="25000"/>
              </a:prstClr>
            </a:outerShdw>
          </a:effectLst>
        </p:spPr>
      </p:pic>
      <p:pic>
        <p:nvPicPr>
          <p:cNvPr id="12" name="Picture 11" descr="Screenshot of the mailbox, showing the browse to the dedicated booking page to schedule or join on-demand button.">
            <a:extLst>
              <a:ext uri="{FF2B5EF4-FFF2-40B4-BE49-F238E27FC236}">
                <a16:creationId xmlns:a16="http://schemas.microsoft.com/office/drawing/2014/main" id="{30DE52C7-84E3-359C-B327-437C5E7DBB2D}"/>
              </a:ext>
            </a:extLst>
          </p:cNvPr>
          <p:cNvPicPr>
            <a:picLocks noChangeAspect="1"/>
          </p:cNvPicPr>
          <p:nvPr/>
        </p:nvPicPr>
        <p:blipFill rotWithShape="1">
          <a:blip r:embed="rId5"/>
          <a:srcRect t="2882" b="1865"/>
          <a:stretch/>
        </p:blipFill>
        <p:spPr>
          <a:xfrm>
            <a:off x="5214897" y="3180999"/>
            <a:ext cx="2167851" cy="1913236"/>
          </a:xfrm>
          <a:prstGeom prst="rect">
            <a:avLst/>
          </a:prstGeom>
          <a:effectLst>
            <a:outerShdw blurRad="127000" sx="102000" sy="102000" algn="ctr" rotWithShape="0">
              <a:prstClr val="black">
                <a:alpha val="25000"/>
              </a:prstClr>
            </a:outerShdw>
          </a:effectLst>
        </p:spPr>
      </p:pic>
      <p:cxnSp>
        <p:nvCxnSpPr>
          <p:cNvPr id="13" name="Straight Arrow Connector 12">
            <a:extLst>
              <a:ext uri="{FF2B5EF4-FFF2-40B4-BE49-F238E27FC236}">
                <a16:creationId xmlns:a16="http://schemas.microsoft.com/office/drawing/2014/main" id="{5E0CDC64-817C-289C-BEFE-D4C2A8CD2553}"/>
              </a:ext>
              <a:ext uri="{C183D7F6-B498-43B3-948B-1728B52AA6E4}">
                <adec:decorative xmlns:adec="http://schemas.microsoft.com/office/drawing/2017/decorative" val="1"/>
              </a:ext>
            </a:extLst>
          </p:cNvPr>
          <p:cNvCxnSpPr>
            <a:cxnSpLocks/>
            <a:endCxn id="11" idx="1"/>
          </p:cNvCxnSpPr>
          <p:nvPr/>
        </p:nvCxnSpPr>
        <p:spPr>
          <a:xfrm flipV="1">
            <a:off x="3305889" y="2415911"/>
            <a:ext cx="1646574" cy="1039421"/>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64F6E4-A7B4-153D-E706-C81842595BCC}"/>
              </a:ext>
              <a:ext uri="{C183D7F6-B498-43B3-948B-1728B52AA6E4}">
                <adec:decorative xmlns:adec="http://schemas.microsoft.com/office/drawing/2017/decorative" val="1"/>
              </a:ext>
            </a:extLst>
          </p:cNvPr>
          <p:cNvCxnSpPr>
            <a:cxnSpLocks/>
          </p:cNvCxnSpPr>
          <p:nvPr/>
        </p:nvCxnSpPr>
        <p:spPr>
          <a:xfrm>
            <a:off x="3305889" y="3935434"/>
            <a:ext cx="467558" cy="60722"/>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8A130E8-B219-EE2C-B34C-FBDF0B8A67A4}"/>
              </a:ext>
              <a:ext uri="{C183D7F6-B498-43B3-948B-1728B52AA6E4}">
                <adec:decorative xmlns:adec="http://schemas.microsoft.com/office/drawing/2017/decorative" val="1"/>
              </a:ext>
            </a:extLst>
          </p:cNvPr>
          <p:cNvCxnSpPr>
            <a:cxnSpLocks/>
          </p:cNvCxnSpPr>
          <p:nvPr/>
        </p:nvCxnSpPr>
        <p:spPr>
          <a:xfrm>
            <a:off x="2975401" y="4959771"/>
            <a:ext cx="2598627" cy="105091"/>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 name="Action Button: Go Home 18">
            <a:hlinkClick r:id="rId6" action="ppaction://hlinksldjump" highlightClick="1"/>
            <a:extLst>
              <a:ext uri="{FF2B5EF4-FFF2-40B4-BE49-F238E27FC236}">
                <a16:creationId xmlns:a16="http://schemas.microsoft.com/office/drawing/2014/main" id="{D9EEAD43-F24E-3900-0270-5E944456D3E9}"/>
              </a:ext>
            </a:extLst>
          </p:cNvPr>
          <p:cNvSpPr/>
          <p:nvPr/>
        </p:nvSpPr>
        <p:spPr>
          <a:xfrm>
            <a:off x="7271102" y="9480064"/>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6BDA360D-3AD4-2594-D86D-800179C8A529}"/>
              </a:ext>
            </a:extLst>
          </p:cNvPr>
          <p:cNvSpPr>
            <a:spLocks noGrp="1"/>
          </p:cNvSpPr>
          <p:nvPr>
            <p:ph type="subTitle" idx="1"/>
          </p:nvPr>
        </p:nvSpPr>
        <p:spPr>
          <a:xfrm>
            <a:off x="754380" y="783578"/>
            <a:ext cx="6263640" cy="262085"/>
          </a:xfrm>
        </p:spPr>
        <p:txBody>
          <a:bodyPr>
            <a:noAutofit/>
          </a:body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SMS Reminders</a:t>
            </a:r>
          </a:p>
          <a:p>
            <a:pPr algn="l">
              <a:lnSpc>
                <a:spcPct val="108000"/>
              </a:lnSpc>
              <a:spcBef>
                <a:spcPts val="0"/>
              </a:spcBef>
              <a:spcAft>
                <a:spcPts val="600"/>
              </a:spcAft>
            </a:pPr>
            <a:endParaRPr lang="en-US" sz="1400" b="0" i="0">
              <a:solidFill>
                <a:srgbClr val="333333"/>
              </a:solidFill>
              <a:effectLst/>
              <a:latin typeface="Segoe UI Semibold" panose="020B0702040204020203"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62339C4C-51E4-DD7F-4521-66BE473754E0}"/>
              </a:ext>
            </a:extLst>
          </p:cNvPr>
          <p:cNvSpPr txBox="1"/>
          <p:nvPr/>
        </p:nvSpPr>
        <p:spPr>
          <a:xfrm>
            <a:off x="754380" y="1355079"/>
            <a:ext cx="6263640" cy="646331"/>
          </a:xfrm>
          <a:prstGeom prst="rect">
            <a:avLst/>
          </a:prstGeom>
          <a:noFill/>
        </p:spPr>
        <p:txBody>
          <a:bodyPr wrap="square" rtlCol="0">
            <a:spAutoFit/>
          </a:bodyPr>
          <a:lstStyle/>
          <a:p>
            <a:r>
              <a:rPr lang="en-US" sz="1200">
                <a:latin typeface="Segoe UI" panose="020B0502040204020203" pitchFamily="34" charset="0"/>
                <a:cs typeface="Segoe UI" panose="020B0502040204020203" pitchFamily="34" charset="0"/>
              </a:rPr>
              <a:t>Attendees will receive a personalized confirmation and reminder text with details including the date and time of their appointment and a link to join. </a:t>
            </a:r>
          </a:p>
          <a:p>
            <a:endParaRPr lang="en-US" sz="1200"/>
          </a:p>
        </p:txBody>
      </p:sp>
      <p:sp>
        <p:nvSpPr>
          <p:cNvPr id="20" name="Subtitle 2">
            <a:extLst>
              <a:ext uri="{FF2B5EF4-FFF2-40B4-BE49-F238E27FC236}">
                <a16:creationId xmlns:a16="http://schemas.microsoft.com/office/drawing/2014/main" id="{B119B6B9-74D5-4AA2-1CD7-C505CE491960}"/>
              </a:ext>
            </a:extLst>
          </p:cNvPr>
          <p:cNvSpPr txBox="1">
            <a:spLocks/>
          </p:cNvSpPr>
          <p:nvPr/>
        </p:nvSpPr>
        <p:spPr>
          <a:xfrm>
            <a:off x="754380" y="5194929"/>
            <a:ext cx="6517340" cy="3617847"/>
          </a:xfrm>
          <a:prstGeom prst="rect">
            <a:avLst/>
          </a:prstGeom>
        </p:spPr>
        <p:txBody>
          <a:bodyPr vert="horz" lIns="91440" tIns="45720" rIns="91440" bIns="4572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fontAlgn="base">
              <a:lnSpc>
                <a:spcPct val="108000"/>
              </a:lnSpc>
              <a:spcBef>
                <a:spcPts val="0"/>
              </a:spcBef>
              <a:spcAft>
                <a:spcPts val="400"/>
              </a:spcAft>
            </a:pPr>
            <a:r>
              <a:rPr lang="en-US" sz="1200"/>
              <a:t>IT Admins can set up SMS text reminders and enable by default, s</a:t>
            </a:r>
            <a:r>
              <a:rPr lang="en-US" sz="1200">
                <a:latin typeface="SegoeUI"/>
              </a:rPr>
              <a:t>chedulers can adjust it on an as-needed basis.</a:t>
            </a:r>
          </a:p>
          <a:p>
            <a:pPr algn="l" fontAlgn="base">
              <a:lnSpc>
                <a:spcPct val="108000"/>
              </a:lnSpc>
              <a:spcBef>
                <a:spcPts val="0"/>
              </a:spcBef>
              <a:spcAft>
                <a:spcPts val="1800"/>
              </a:spcAft>
            </a:pPr>
            <a:r>
              <a:rPr lang="en-US" sz="1200"/>
              <a:t>SMS reminders </a:t>
            </a:r>
            <a:r>
              <a:rPr lang="en-US" sz="1200">
                <a:latin typeface="+mn-lt"/>
                <a:cs typeface="Segoe UI Semibold" panose="020B0702040204020203" pitchFamily="34" charset="0"/>
              </a:rPr>
              <a:t>r</a:t>
            </a:r>
            <a:r>
              <a:rPr lang="en-US" sz="1200">
                <a:latin typeface="SegoeUI"/>
              </a:rPr>
              <a:t>educe no-shows with appointment confirmation and reminder text messages. </a:t>
            </a:r>
            <a:endParaRPr lang="en-US" sz="1200">
              <a:ea typeface="Calibri" panose="020F0502020204030204"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fontAlgn="base">
              <a:lnSpc>
                <a:spcPct val="108000"/>
              </a:lnSpc>
              <a:spcBef>
                <a:spcPts val="0"/>
              </a:spcBef>
              <a:spcAft>
                <a:spcPts val="1800"/>
              </a:spcAft>
            </a:pPr>
            <a:r>
              <a:rPr lang="en-US" sz="1200"/>
              <a:t>Available to all attendees once the Organizer has Teams Premium license. </a:t>
            </a:r>
            <a:endParaRPr lang="en-US" sz="1200" i="1"/>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p:txBody>
      </p:sp>
      <p:graphicFrame>
        <p:nvGraphicFramePr>
          <p:cNvPr id="21" name="Table 20">
            <a:extLst>
              <a:ext uri="{FF2B5EF4-FFF2-40B4-BE49-F238E27FC236}">
                <a16:creationId xmlns:a16="http://schemas.microsoft.com/office/drawing/2014/main" id="{ECB68CBB-2B23-19E8-95AC-DFE5F1E93144}"/>
              </a:ext>
            </a:extLst>
          </p:cNvPr>
          <p:cNvGraphicFramePr>
            <a:graphicFrameLocks noGrp="1"/>
          </p:cNvGraphicFramePr>
          <p:nvPr>
            <p:extLst>
              <p:ext uri="{D42A27DB-BD31-4B8C-83A1-F6EECF244321}">
                <p14:modId xmlns:p14="http://schemas.microsoft.com/office/powerpoint/2010/main" val="2634174701"/>
              </p:ext>
            </p:extLst>
          </p:nvPr>
        </p:nvGraphicFramePr>
        <p:xfrm>
          <a:off x="840309" y="7550526"/>
          <a:ext cx="6080760" cy="1651663"/>
        </p:xfrm>
        <a:graphic>
          <a:graphicData uri="http://schemas.openxmlformats.org/drawingml/2006/table">
            <a:tbl>
              <a:tblPr firstRow="1" bandRow="1">
                <a:tableStyleId>{5C22544A-7EE6-4342-B048-85BDC9FD1C3A}</a:tableStyleId>
              </a:tblPr>
              <a:tblGrid>
                <a:gridCol w="911543">
                  <a:extLst>
                    <a:ext uri="{9D8B030D-6E8A-4147-A177-3AD203B41FA5}">
                      <a16:colId xmlns:a16="http://schemas.microsoft.com/office/drawing/2014/main" val="4001914310"/>
                    </a:ext>
                  </a:extLst>
                </a:gridCol>
                <a:gridCol w="5169217">
                  <a:extLst>
                    <a:ext uri="{9D8B030D-6E8A-4147-A177-3AD203B41FA5}">
                      <a16:colId xmlns:a16="http://schemas.microsoft.com/office/drawing/2014/main" val="2985646786"/>
                    </a:ext>
                  </a:extLst>
                </a:gridCol>
              </a:tblGrid>
              <a:tr h="264261">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471305">
                <a:tc>
                  <a:txBody>
                    <a:bodyPr/>
                    <a:lstStyle/>
                    <a:p>
                      <a:r>
                        <a:rPr lang="en-US" sz="1200">
                          <a:solidFill>
                            <a:schemeClr val="tx1"/>
                          </a:solidFill>
                          <a:latin typeface="Segoe UI" panose="020B0502040204020203" pitchFamily="34" charset="0"/>
                          <a:cs typeface="Segoe UI" panose="020B0502040204020203" pitchFamily="34" charset="0"/>
                        </a:rPr>
                        <a:t>Healthcare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Patients receive an SMS message confirming their appointment and reminding them of their upcoming virtual appointment with their doctor.</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r h="906038">
                <a:tc>
                  <a:txBody>
                    <a:bodyPr/>
                    <a:lstStyle/>
                    <a:p>
                      <a:r>
                        <a:rPr lang="en-US" sz="1200">
                          <a:solidFill>
                            <a:schemeClr val="tx1"/>
                          </a:solidFill>
                          <a:latin typeface="Segoe UI" panose="020B0502040204020203" pitchFamily="34" charset="0"/>
                          <a:cs typeface="Segoe UI" panose="020B0502040204020203" pitchFamily="34" charset="0"/>
                        </a:rPr>
                        <a:t>Sales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Segoe UI" panose="020B0502040204020203" pitchFamily="34" charset="0"/>
                          <a:cs typeface="Segoe UI" panose="020B0502040204020203" pitchFamily="34" charset="0"/>
                        </a:rPr>
                        <a:t>A sales consultant is hosting a virtual appointment with a potential customer to showcase a new custom product because they live in different states. The day before the appointment the sales consultants sends a pre-appointment SMS reminder to make sure the customer attends.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14493038"/>
                  </a:ext>
                </a:extLst>
              </a:tr>
            </a:tbl>
          </a:graphicData>
        </a:graphic>
      </p:graphicFrame>
      <p:sp>
        <p:nvSpPr>
          <p:cNvPr id="22" name="TextBox 21">
            <a:extLst>
              <a:ext uri="{FF2B5EF4-FFF2-40B4-BE49-F238E27FC236}">
                <a16:creationId xmlns:a16="http://schemas.microsoft.com/office/drawing/2014/main" id="{5B217BAA-C58E-337B-3205-EC274CC95478}"/>
              </a:ext>
            </a:extLst>
          </p:cNvPr>
          <p:cNvSpPr txBox="1"/>
          <p:nvPr/>
        </p:nvSpPr>
        <p:spPr>
          <a:xfrm>
            <a:off x="754380" y="9244196"/>
            <a:ext cx="4886325" cy="553100"/>
          </a:xfrm>
          <a:prstGeom prst="rect">
            <a:avLst/>
          </a:prstGeom>
          <a:noFill/>
        </p:spPr>
        <p:txBody>
          <a:bodyPr wrap="square">
            <a:spAutoFit/>
          </a:bodyPr>
          <a:lstStyle/>
          <a:p>
            <a:pPr defTabSz="777240">
              <a:lnSpc>
                <a:spcPct val="108000"/>
              </a:lnSpc>
              <a:spcAft>
                <a:spcPts val="600"/>
              </a:spcAft>
            </a:pPr>
            <a:r>
              <a:rPr lang="en-US" sz="1200">
                <a:solidFill>
                  <a:srgbClr val="5A5FC7"/>
                </a:solidFill>
                <a:latin typeface="Segoe UI Semibold" panose="020B0702040204020203" pitchFamily="34" charset="0"/>
                <a:cs typeface="Segoe UI Semibold" panose="020B0702040204020203" pitchFamily="34" charset="0"/>
              </a:rPr>
              <a:t>Supported platforms:</a:t>
            </a:r>
          </a:p>
          <a:p>
            <a:pPr algn="l">
              <a:lnSpc>
                <a:spcPct val="108000"/>
              </a:lnSpc>
              <a:spcBef>
                <a:spcPts val="0"/>
              </a:spcBef>
              <a:spcAft>
                <a:spcPts val="1800"/>
              </a:spcAft>
            </a:pPr>
            <a:r>
              <a:rPr lang="en-GB" sz="1200">
                <a:latin typeface="Segoe UI" panose="020B0502040204020203" pitchFamily="34" charset="0"/>
                <a:cs typeface="Segoe UI" panose="020B0502040204020203" pitchFamily="34" charset="0"/>
              </a:rPr>
              <a:t>Available on Teams desktop and web clients.</a:t>
            </a:r>
            <a:endParaRPr lang="en-US" sz="1200">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2C24A1F6-AC5D-A686-E71F-DDA6B9F4038C}"/>
              </a:ext>
            </a:extLst>
          </p:cNvPr>
          <p:cNvSpPr txBox="1"/>
          <p:nvPr/>
        </p:nvSpPr>
        <p:spPr>
          <a:xfrm>
            <a:off x="800099" y="1054688"/>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1153164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749125" y="448247"/>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VIRTUAL APPOINTMENTS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749125" y="4196735"/>
            <a:ext cx="6263640" cy="3028567"/>
          </a:xfrm>
        </p:spPr>
        <p:txBody>
          <a:bodyPr>
            <a:noAutofit/>
          </a:bodyPr>
          <a:lstStyle/>
          <a:p>
            <a:pPr algn="l">
              <a:lnSpc>
                <a:spcPct val="108000"/>
              </a:lnSpc>
              <a:spcBef>
                <a:spcPts val="0"/>
              </a:spcBef>
              <a:spcAft>
                <a:spcPts val="600"/>
              </a:spcAft>
            </a:pPr>
            <a:r>
              <a:rPr lang="en-US" sz="1200">
                <a:solidFill>
                  <a:srgbClr val="5A5FC7"/>
                </a:solidFill>
                <a:latin typeface="Segoe UI Semibold"/>
                <a:cs typeface="Segoe UI Semibold"/>
              </a:rPr>
              <a:t>Overview</a:t>
            </a:r>
            <a:r>
              <a:rPr lang="en-US" sz="1200">
                <a:solidFill>
                  <a:srgbClr val="5A5FC7"/>
                </a:solidFill>
                <a:latin typeface="Segoe UI Semibold" panose="020B0702040204020203" pitchFamily="34" charset="0"/>
                <a:cs typeface="Segoe UI Semibold" panose="020B0702040204020203" pitchFamily="34" charset="0"/>
              </a:rPr>
              <a:t> and Benefits</a:t>
            </a:r>
          </a:p>
          <a:p>
            <a:pPr algn="l">
              <a:lnSpc>
                <a:spcPct val="108000"/>
              </a:lnSpc>
              <a:spcBef>
                <a:spcPts val="0"/>
              </a:spcBef>
              <a:spcAft>
                <a:spcPts val="1800"/>
              </a:spcAft>
            </a:pPr>
            <a:r>
              <a:rPr lang="en-GB" sz="1200"/>
              <a:t>Create a custom waiting room lobby for your external attendees and give attendees a first-class experience with your organization's brand, including your logo, branding, and background images. Provides a</a:t>
            </a:r>
            <a:r>
              <a:rPr kumimoji="0" lang="en-GB" sz="1200" b="0" i="0" u="none" strike="noStrike" kern="1200" cap="none" normalizeH="0" baseline="0" noProof="0">
                <a:ln>
                  <a:noFill/>
                </a:ln>
                <a:effectLst/>
                <a:uLnTx/>
                <a:uFillTx/>
                <a:latin typeface="Segoe UI" panose="020B0502040204020203" pitchFamily="34" charset="0"/>
                <a:ea typeface="Calibri" panose="020F0502020204030204" pitchFamily="34" charset="0"/>
                <a:cs typeface="+mn-cs"/>
              </a:rPr>
              <a:t> more personal and professional experience aligning to your corporate brands.</a:t>
            </a:r>
            <a:endParaRPr lang="en-US" sz="1200">
              <a:latin typeface="Segoe UI Semibold" panose="020B0702040204020203" pitchFamily="34" charset="0"/>
              <a:cs typeface="Segoe UI Semibold" panose="020B0702040204020203" pitchFamily="34" charset="0"/>
            </a:endParaRPr>
          </a:p>
          <a:p>
            <a:pPr marL="0" marR="0" lvl="0" indent="0" algn="l" defTabSz="777240" rtl="0" eaLnBrk="1" fontAlgn="auto" latinLnBrk="0" hangingPunct="1">
              <a:lnSpc>
                <a:spcPct val="108000"/>
              </a:lnSpc>
              <a:spcBef>
                <a:spcPts val="0"/>
              </a:spcBef>
              <a:spcAft>
                <a:spcPts val="600"/>
              </a:spcAft>
              <a:buClrTx/>
              <a:buSzTx/>
              <a:buFont typeface="Arial" panose="020B0604020202020204" pitchFamily="34" charset="0"/>
              <a:buNone/>
              <a:tabLst/>
              <a:defRPr/>
            </a:pPr>
            <a:r>
              <a:rPr kumimoji="0" lang="en-US" sz="1200" b="0" i="0" u="none" strike="noStrike" kern="1200" cap="none"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Feature Visibility</a:t>
            </a:r>
          </a:p>
          <a:p>
            <a:pPr marL="0" marR="0" lvl="0" indent="0" algn="l" defTabSz="777240" rtl="0" eaLnBrk="1" fontAlgn="auto" latinLnBrk="0" hangingPunct="1">
              <a:lnSpc>
                <a:spcPct val="108000"/>
              </a:lnSpc>
              <a:spcBef>
                <a:spcPts val="0"/>
              </a:spcBef>
              <a:spcAft>
                <a:spcPts val="1800"/>
              </a:spcAft>
              <a:buClrTx/>
              <a:buSzTx/>
              <a:buFont typeface="Arial" panose="020B0604020202020204" pitchFamily="34" charset="0"/>
              <a:buNone/>
              <a:tabLst/>
              <a:defRPr/>
            </a:pPr>
            <a:r>
              <a:rPr kumimoji="0" lang="en-US" sz="1200" b="0" i="0" u="none" strike="noStrike" kern="1200" cap="none" normalizeH="0" baseline="0" noProof="0">
                <a:ln>
                  <a:noFill/>
                </a:ln>
                <a:effectLst/>
                <a:uLnTx/>
                <a:uFillTx/>
                <a:latin typeface="Segoe UI" panose="020B0502040204020203" pitchFamily="34" charset="0"/>
                <a:ea typeface="+mn-ea"/>
                <a:cs typeface="Segoe UI" panose="020B0502040204020203" pitchFamily="34" charset="0"/>
              </a:rPr>
              <a:t>Available by configuring meeting customization policies.</a:t>
            </a:r>
            <a:endParaRPr lang="en-US" sz="1200">
              <a:latin typeface="Segoe UI Semibold" panose="020B0702040204020203" pitchFamily="34" charset="0"/>
              <a:cs typeface="Segoe UI Semibold" panose="020B0702040204020203"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600"/>
              </a:spcAft>
            </a:pPr>
            <a:r>
              <a:rPr lang="en-US" sz="1200">
                <a:latin typeface="Segoe UI" panose="020B0502040204020203" pitchFamily="34" charset="0"/>
                <a:cs typeface="Segoe UI" panose="020B0502040204020203" pitchFamily="34" charset="0"/>
              </a:rPr>
              <a:t>Below are the primary use cases:</a:t>
            </a:r>
            <a:endParaRPr lang="en-US" sz="1400" b="0" i="0">
              <a:solidFill>
                <a:srgbClr val="333333"/>
              </a:solidFill>
              <a:effectLst/>
              <a:latin typeface="Segoe UI Semibold" panose="020B0702040204020203" pitchFamily="34" charset="0"/>
              <a:cs typeface="Segoe UI Semibold" panose="020B0702040204020203" pitchFamily="34" charset="0"/>
            </a:endParaRPr>
          </a:p>
        </p:txBody>
      </p:sp>
      <p:graphicFrame>
        <p:nvGraphicFramePr>
          <p:cNvPr id="5" name="Table 4">
            <a:extLst>
              <a:ext uri="{FF2B5EF4-FFF2-40B4-BE49-F238E27FC236}">
                <a16:creationId xmlns:a16="http://schemas.microsoft.com/office/drawing/2014/main" id="{598D5E0D-F760-B720-7EE8-1B08BDEE633B}"/>
              </a:ext>
            </a:extLst>
          </p:cNvPr>
          <p:cNvGraphicFramePr>
            <a:graphicFrameLocks noGrp="1"/>
          </p:cNvGraphicFramePr>
          <p:nvPr>
            <p:extLst>
              <p:ext uri="{D42A27DB-BD31-4B8C-83A1-F6EECF244321}">
                <p14:modId xmlns:p14="http://schemas.microsoft.com/office/powerpoint/2010/main" val="4106816427"/>
              </p:ext>
            </p:extLst>
          </p:nvPr>
        </p:nvGraphicFramePr>
        <p:xfrm>
          <a:off x="749125" y="7014127"/>
          <a:ext cx="6080760" cy="960120"/>
        </p:xfrm>
        <a:graphic>
          <a:graphicData uri="http://schemas.openxmlformats.org/drawingml/2006/table">
            <a:tbl>
              <a:tblPr firstRow="1" bandRow="1">
                <a:tableStyleId>{5C22544A-7EE6-4342-B048-85BDC9FD1C3A}</a:tableStyleId>
              </a:tblPr>
              <a:tblGrid>
                <a:gridCol w="1016810">
                  <a:extLst>
                    <a:ext uri="{9D8B030D-6E8A-4147-A177-3AD203B41FA5}">
                      <a16:colId xmlns:a16="http://schemas.microsoft.com/office/drawing/2014/main" val="4001914310"/>
                    </a:ext>
                  </a:extLst>
                </a:gridCol>
                <a:gridCol w="5063950">
                  <a:extLst>
                    <a:ext uri="{9D8B030D-6E8A-4147-A177-3AD203B41FA5}">
                      <a16:colId xmlns:a16="http://schemas.microsoft.com/office/drawing/2014/main" val="2985646786"/>
                    </a:ext>
                  </a:extLst>
                </a:gridCol>
              </a:tblGrid>
              <a:tr h="320040">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639539">
                <a:tc>
                  <a:txBody>
                    <a:bodyPr/>
                    <a:lstStyle/>
                    <a:p>
                      <a:pPr marL="0" algn="l" defTabSz="914400" rtl="0" eaLnBrk="1" latinLnBrk="0" hangingPunct="1"/>
                      <a:r>
                        <a:rPr lang="en-US" sz="1200" kern="1200">
                          <a:solidFill>
                            <a:schemeClr val="tx1"/>
                          </a:solidFill>
                          <a:latin typeface="Segoe UI" panose="020B0502040204020203" pitchFamily="34" charset="0"/>
                          <a:ea typeface="+mn-ea"/>
                          <a:cs typeface="Segoe UI" panose="020B0502040204020203" pitchFamily="34" charset="0"/>
                        </a:rPr>
                        <a:t>Healthcare</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GB" sz="1200" kern="1200">
                          <a:solidFill>
                            <a:schemeClr val="tx1"/>
                          </a:solidFill>
                          <a:latin typeface="Segoe UI" panose="020B0502040204020203" pitchFamily="34" charset="0"/>
                          <a:ea typeface="+mn-ea"/>
                          <a:cs typeface="Segoe UI" panose="020B0502040204020203" pitchFamily="34" charset="0"/>
                        </a:rPr>
                        <a:t>Create a more personal and professional telehealth experience by customizing the lobby and pre-join experience with your organization's logos and </a:t>
                      </a:r>
                      <a:r>
                        <a:rPr lang="en-GB" sz="1200" kern="1200" err="1">
                          <a:solidFill>
                            <a:schemeClr val="tx1"/>
                          </a:solidFill>
                          <a:latin typeface="Segoe UI" panose="020B0502040204020203" pitchFamily="34" charset="0"/>
                          <a:ea typeface="+mn-ea"/>
                          <a:cs typeface="Segoe UI" panose="020B0502040204020203" pitchFamily="34" charset="0"/>
                        </a:rPr>
                        <a:t>colors</a:t>
                      </a:r>
                      <a:r>
                        <a:rPr lang="en-GB" sz="1200" kern="1200">
                          <a:solidFill>
                            <a:schemeClr val="tx1"/>
                          </a:solidFill>
                          <a:latin typeface="Segoe UI" panose="020B0502040204020203" pitchFamily="34" charset="0"/>
                          <a:ea typeface="+mn-ea"/>
                          <a:cs typeface="Segoe UI" panose="020B0502040204020203" pitchFamily="34" charset="0"/>
                        </a:rPr>
                        <a:t>.</a:t>
                      </a:r>
                      <a:endParaRPr lang="en-US" sz="1200" kern="1200">
                        <a:solidFill>
                          <a:schemeClr val="tx1"/>
                        </a:solidFill>
                        <a:latin typeface="Segoe UI" panose="020B0502040204020203" pitchFamily="34" charset="0"/>
                        <a:ea typeface="+mn-ea"/>
                        <a:cs typeface="Segoe UI" panose="020B0502040204020203" pitchFamily="34" charset="0"/>
                      </a:endParaRP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bl>
          </a:graphicData>
        </a:graphic>
      </p:graphicFrame>
      <p:sp>
        <p:nvSpPr>
          <p:cNvPr id="12" name="Title 1">
            <a:extLst>
              <a:ext uri="{FF2B5EF4-FFF2-40B4-BE49-F238E27FC236}">
                <a16:creationId xmlns:a16="http://schemas.microsoft.com/office/drawing/2014/main" id="{1DCA7D96-C8F2-48DD-FE80-C331C94DC653}"/>
              </a:ext>
            </a:extLst>
          </p:cNvPr>
          <p:cNvSpPr txBox="1">
            <a:spLocks/>
          </p:cNvSpPr>
          <p:nvPr/>
        </p:nvSpPr>
        <p:spPr>
          <a:xfrm>
            <a:off x="838499" y="1408526"/>
            <a:ext cx="6166945" cy="18716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lnSpc>
                <a:spcPct val="110000"/>
              </a:lnSpc>
              <a:defRPr/>
            </a:pPr>
            <a:r>
              <a:rPr lang="en-US" sz="1200" spc="0">
                <a:solidFill>
                  <a:srgbClr val="000000"/>
                </a:solidFill>
                <a:latin typeface="Segoe UI"/>
              </a:rPr>
              <a:t>Attendees joining appointments see your organizations logo.</a:t>
            </a:r>
          </a:p>
        </p:txBody>
      </p:sp>
      <p:pic>
        <p:nvPicPr>
          <p:cNvPr id="13" name="Picture 12" descr="Screenshot of the Teams page, showing the enter name to get started dialogue box with organizations logo. ">
            <a:extLst>
              <a:ext uri="{FF2B5EF4-FFF2-40B4-BE49-F238E27FC236}">
                <a16:creationId xmlns:a16="http://schemas.microsoft.com/office/drawing/2014/main" id="{4C5AEF67-57B7-34B1-344D-D8C9E1ECBC54}"/>
              </a:ext>
            </a:extLst>
          </p:cNvPr>
          <p:cNvPicPr>
            <a:picLocks noChangeAspect="1"/>
          </p:cNvPicPr>
          <p:nvPr/>
        </p:nvPicPr>
        <p:blipFill>
          <a:blip r:embed="rId3"/>
          <a:stretch>
            <a:fillRect/>
          </a:stretch>
        </p:blipFill>
        <p:spPr>
          <a:xfrm>
            <a:off x="774853" y="1766252"/>
            <a:ext cx="1829786" cy="2161598"/>
          </a:xfrm>
          <a:prstGeom prst="rect">
            <a:avLst/>
          </a:prstGeom>
          <a:effectLst>
            <a:outerShdw blurRad="127000" sx="102000" sy="102000" algn="ctr" rotWithShape="0">
              <a:prstClr val="black">
                <a:alpha val="25000"/>
              </a:prstClr>
            </a:outerShdw>
          </a:effectLst>
        </p:spPr>
      </p:pic>
      <p:pic>
        <p:nvPicPr>
          <p:cNvPr id="14" name="Picture 13" descr="Screenshot of the Teams page, showing the front facing camera with organization logo preview dialogue box.">
            <a:extLst>
              <a:ext uri="{FF2B5EF4-FFF2-40B4-BE49-F238E27FC236}">
                <a16:creationId xmlns:a16="http://schemas.microsoft.com/office/drawing/2014/main" id="{D37C7C2D-03DE-24DE-CB73-EC58075665A2}"/>
              </a:ext>
            </a:extLst>
          </p:cNvPr>
          <p:cNvPicPr>
            <a:picLocks noChangeAspect="1"/>
          </p:cNvPicPr>
          <p:nvPr/>
        </p:nvPicPr>
        <p:blipFill rotWithShape="1">
          <a:blip r:embed="rId4"/>
          <a:srcRect l="1976" r="1976"/>
          <a:stretch/>
        </p:blipFill>
        <p:spPr>
          <a:xfrm>
            <a:off x="2710725" y="1766252"/>
            <a:ext cx="1942401" cy="2161598"/>
          </a:xfrm>
          <a:prstGeom prst="rect">
            <a:avLst/>
          </a:prstGeom>
          <a:effectLst>
            <a:outerShdw blurRad="127000" sx="102000" sy="102000" algn="ctr" rotWithShape="0">
              <a:prstClr val="black">
                <a:alpha val="25000"/>
              </a:prstClr>
            </a:outerShdw>
          </a:effectLst>
        </p:spPr>
      </p:pic>
      <p:pic>
        <p:nvPicPr>
          <p:cNvPr id="15" name="Picture 14" descr="Screenshot of the Teams page, stay on page shows with organization logo.">
            <a:extLst>
              <a:ext uri="{FF2B5EF4-FFF2-40B4-BE49-F238E27FC236}">
                <a16:creationId xmlns:a16="http://schemas.microsoft.com/office/drawing/2014/main" id="{0126DF96-100A-2EC6-480C-68617B6C59D6}"/>
              </a:ext>
            </a:extLst>
          </p:cNvPr>
          <p:cNvPicPr>
            <a:picLocks noChangeAspect="1"/>
          </p:cNvPicPr>
          <p:nvPr/>
        </p:nvPicPr>
        <p:blipFill rotWithShape="1">
          <a:blip r:embed="rId5"/>
          <a:srcRect l="4401" r="1310"/>
          <a:stretch/>
        </p:blipFill>
        <p:spPr>
          <a:xfrm>
            <a:off x="4759864" y="1766252"/>
            <a:ext cx="2220391" cy="2161598"/>
          </a:xfrm>
          <a:prstGeom prst="rect">
            <a:avLst/>
          </a:prstGeom>
          <a:effectLst>
            <a:outerShdw blurRad="127000" sx="102000" sy="102000" algn="ctr" rotWithShape="0">
              <a:prstClr val="black">
                <a:alpha val="25000"/>
              </a:prstClr>
            </a:outerShdw>
          </a:effectLst>
        </p:spPr>
      </p:pic>
      <p:sp>
        <p:nvSpPr>
          <p:cNvPr id="17" name="TextBox 16">
            <a:extLst>
              <a:ext uri="{FF2B5EF4-FFF2-40B4-BE49-F238E27FC236}">
                <a16:creationId xmlns:a16="http://schemas.microsoft.com/office/drawing/2014/main" id="{8BA5B521-5A2D-6092-2910-B0A7C2A13E15}"/>
              </a:ext>
            </a:extLst>
          </p:cNvPr>
          <p:cNvSpPr txBox="1"/>
          <p:nvPr/>
        </p:nvSpPr>
        <p:spPr>
          <a:xfrm>
            <a:off x="730941" y="8062803"/>
            <a:ext cx="6603822" cy="1684179"/>
          </a:xfrm>
          <a:prstGeom prst="rect">
            <a:avLst/>
          </a:prstGeom>
          <a:noFill/>
        </p:spPr>
        <p:txBody>
          <a:bodyPr wrap="square">
            <a:spAutoFit/>
          </a:bodyPr>
          <a:lstStyle/>
          <a:p>
            <a:pPr marR="0" lvl="0"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Prerequisites</a:t>
            </a:r>
          </a:p>
          <a:p>
            <a:pPr algn="l">
              <a:lnSpc>
                <a:spcPct val="108000"/>
              </a:lnSpc>
              <a:spcBef>
                <a:spcPts val="0"/>
              </a:spcBef>
              <a:spcAft>
                <a:spcPts val="1800"/>
              </a:spcAft>
            </a:pPr>
            <a:r>
              <a:rPr lang="en-US" sz="1200">
                <a:latin typeface="Segoe UI" panose="020B0502040204020203" pitchFamily="34" charset="0"/>
                <a:cs typeface="Segoe UI" panose="020B0502040204020203" pitchFamily="34" charset="0"/>
              </a:rPr>
              <a:t>Meeting customization policy, with brand assets assign to the user.</a:t>
            </a:r>
          </a:p>
          <a:p>
            <a:pPr algn="l">
              <a:lnSpc>
                <a:spcPct val="108000"/>
              </a:lnSpc>
              <a:spcBef>
                <a:spcPts val="0"/>
              </a:spcBef>
              <a:spcAft>
                <a:spcPts val="400"/>
              </a:spcAft>
            </a:pPr>
            <a:r>
              <a:rPr lang="en-US" sz="1200" b="0" i="0">
                <a:effectLst/>
                <a:latin typeface="Segoe UI Semibold" panose="020B0702040204020203" pitchFamily="34" charset="0"/>
                <a:cs typeface="Segoe UI Semibold" panose="020B0702040204020203" pitchFamily="34" charset="0"/>
              </a:rPr>
              <a:t>Supported platforms:</a:t>
            </a:r>
          </a:p>
          <a:p>
            <a:pPr marL="171450" indent="-171450" algn="l">
              <a:lnSpc>
                <a:spcPct val="108000"/>
              </a:lnSpc>
              <a:spcBef>
                <a:spcPts val="0"/>
              </a:spcBef>
              <a:spcAft>
                <a:spcPts val="400"/>
              </a:spcAft>
              <a:buFont typeface="Arial" panose="020B0604020202020204" pitchFamily="34" charset="0"/>
              <a:buChar char="•"/>
            </a:pPr>
            <a:r>
              <a:rPr lang="en-GB" sz="1200">
                <a:latin typeface="SegoeUI"/>
              </a:rPr>
              <a:t>Virtual Appointment app is available on Teams desktop and web clients.</a:t>
            </a:r>
          </a:p>
          <a:p>
            <a:pPr marL="171450" indent="-171450" algn="l">
              <a:lnSpc>
                <a:spcPct val="108000"/>
              </a:lnSpc>
              <a:spcBef>
                <a:spcPts val="0"/>
              </a:spcBef>
              <a:spcAft>
                <a:spcPts val="1800"/>
              </a:spcAft>
              <a:buFont typeface="Arial" panose="020B0604020202020204" pitchFamily="34" charset="0"/>
              <a:buChar char="•"/>
            </a:pPr>
            <a:r>
              <a:rPr lang="en-GB" sz="1200">
                <a:latin typeface="SegoeUI"/>
              </a:rPr>
              <a:t>Joining an appointment is available on Teams desktop, web and mobile (iOS and Android) devices.</a:t>
            </a:r>
            <a:endParaRPr kumimoji="0" lang="en-US" sz="1200" b="0" i="0" u="none" strike="noStrike" kern="1200" cap="none" normalizeH="0" baseline="0" noProof="0">
              <a:ln>
                <a:noFill/>
              </a:ln>
              <a:effectLst/>
              <a:uLnTx/>
              <a:uFillTx/>
              <a:latin typeface="Segoe UI Semibold" panose="020B0702040204020203" pitchFamily="34" charset="0"/>
              <a:ea typeface="+mn-ea"/>
              <a:cs typeface="Segoe UI Semibold" panose="020B0702040204020203" pitchFamily="34" charset="0"/>
            </a:endParaRPr>
          </a:p>
        </p:txBody>
      </p:sp>
      <p:sp>
        <p:nvSpPr>
          <p:cNvPr id="18" name="Action Button: Go Home 17">
            <a:hlinkClick r:id="rId6" action="ppaction://hlinksldjump" highlightClick="1"/>
            <a:extLst>
              <a:ext uri="{FF2B5EF4-FFF2-40B4-BE49-F238E27FC236}">
                <a16:creationId xmlns:a16="http://schemas.microsoft.com/office/drawing/2014/main" id="{049DA91A-340B-63F6-230E-C3D1EA6F3973}"/>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D61A5C41-3FF1-DA53-DA2D-DBBB75E24935}"/>
              </a:ext>
            </a:extLst>
          </p:cNvPr>
          <p:cNvSpPr txBox="1">
            <a:spLocks/>
          </p:cNvSpPr>
          <p:nvPr/>
        </p:nvSpPr>
        <p:spPr>
          <a:xfrm>
            <a:off x="759635" y="845341"/>
            <a:ext cx="6263640" cy="406564"/>
          </a:xfrm>
          <a:prstGeom prst="rect">
            <a:avLst/>
          </a:prstGeom>
        </p:spPr>
        <p:txBody>
          <a:bodyPr vert="horz" lIns="91440" tIns="45720" rIns="91440" bIns="4572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Virtual lobby with branding and logos</a:t>
            </a:r>
            <a:endParaRPr lang="en-US" sz="1400" u="sng">
              <a:latin typeface="Segoe UI Semibold" panose="020B07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45B589AE-8B3C-53A0-A558-52899AE95CAE}"/>
              </a:ext>
            </a:extLst>
          </p:cNvPr>
          <p:cNvSpPr txBox="1"/>
          <p:nvPr/>
        </p:nvSpPr>
        <p:spPr>
          <a:xfrm>
            <a:off x="767625" y="1169622"/>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42845737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B11C55-2407-AD60-4ABB-F90D854B5377}"/>
              </a:ext>
            </a:extLst>
          </p:cNvPr>
          <p:cNvSpPr txBox="1">
            <a:spLocks noGrp="1"/>
          </p:cNvSpPr>
          <p:nvPr>
            <p:ph type="title" idx="4294967295"/>
          </p:nvPr>
        </p:nvSpPr>
        <p:spPr>
          <a:xfrm>
            <a:off x="652911" y="304198"/>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ADVANCED VIRTUAL APPOINTMENTS       </a:t>
            </a:r>
          </a:p>
        </p:txBody>
      </p:sp>
      <p:sp>
        <p:nvSpPr>
          <p:cNvPr id="3" name="Subtitle 2">
            <a:extLst>
              <a:ext uri="{FF2B5EF4-FFF2-40B4-BE49-F238E27FC236}">
                <a16:creationId xmlns:a16="http://schemas.microsoft.com/office/drawing/2014/main" id="{E5E4B5E9-5B1A-692D-A2CF-FCC0B837F034}"/>
              </a:ext>
            </a:extLst>
          </p:cNvPr>
          <p:cNvSpPr>
            <a:spLocks noGrp="1"/>
          </p:cNvSpPr>
          <p:nvPr>
            <p:ph type="subTitle" idx="1"/>
          </p:nvPr>
        </p:nvSpPr>
        <p:spPr>
          <a:xfrm>
            <a:off x="698631" y="4060817"/>
            <a:ext cx="6263640" cy="3694047"/>
          </a:xfrm>
        </p:spPr>
        <p:txBody>
          <a:bodyPr>
            <a:noAutofit/>
          </a:bodyPr>
          <a:lstStyle/>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Overview and Benefits</a:t>
            </a:r>
          </a:p>
          <a:p>
            <a:pPr algn="l" fontAlgn="base">
              <a:lnSpc>
                <a:spcPct val="108000"/>
              </a:lnSpc>
              <a:spcBef>
                <a:spcPts val="0"/>
              </a:spcBef>
              <a:spcAft>
                <a:spcPts val="400"/>
              </a:spcAft>
            </a:pPr>
            <a:r>
              <a:rPr lang="en-US" sz="1200">
                <a:latin typeface="Segoe UI" panose="020B0502040204020203" pitchFamily="34" charset="0"/>
                <a:cs typeface="Segoe UI" panose="020B0502040204020203" pitchFamily="34" charset="0"/>
              </a:rPr>
              <a:t>With Virtual Appointment Analytics, individuals and departments can:</a:t>
            </a:r>
          </a:p>
          <a:p>
            <a:pPr marL="171450" indent="-171450" algn="l" fontAlgn="base">
              <a:lnSpc>
                <a:spcPct val="108000"/>
              </a:lnSpc>
              <a:spcBef>
                <a:spcPts val="0"/>
              </a:spcBef>
              <a:spcAft>
                <a:spcPts val="400"/>
              </a:spcAft>
              <a:buFont typeface="Arial" panose="020B0604020202020204" pitchFamily="34" charset="0"/>
              <a:buChar char="•"/>
            </a:pPr>
            <a:r>
              <a:rPr lang="en-US" sz="1200"/>
              <a:t>Track</a:t>
            </a:r>
            <a:r>
              <a:rPr lang="en-US" sz="1200">
                <a:latin typeface="Segoe UI" panose="020B0502040204020203" pitchFamily="34" charset="0"/>
                <a:cs typeface="Segoe UI" panose="020B0502040204020203" pitchFamily="34" charset="0"/>
              </a:rPr>
              <a:t> key metrics such as no-shows, wait times, and calendar-level analytics</a:t>
            </a:r>
          </a:p>
          <a:p>
            <a:pPr marL="171450" indent="-171450" algn="l" fontAlgn="base">
              <a:lnSpc>
                <a:spcPct val="108000"/>
              </a:lnSpc>
              <a:spcBef>
                <a:spcPts val="0"/>
              </a:spcBef>
              <a:spcAft>
                <a:spcPts val="400"/>
              </a:spcAft>
              <a:buFont typeface="Arial" panose="020B0604020202020204" pitchFamily="34" charset="0"/>
              <a:buChar char="•"/>
            </a:pPr>
            <a:r>
              <a:rPr lang="en-US" sz="1200" b="0" i="0">
                <a:effectLst/>
              </a:rPr>
              <a:t>V</a:t>
            </a:r>
            <a:r>
              <a:rPr lang="en-US" sz="1200" b="0" i="0">
                <a:effectLst/>
                <a:latin typeface="Segoe UI" panose="020B0502040204020203" pitchFamily="34" charset="0"/>
              </a:rPr>
              <a:t>iew usage trends and historical experienc</a:t>
            </a:r>
            <a:r>
              <a:rPr lang="en-US" sz="1200" i="0">
                <a:effectLst/>
                <a:latin typeface="Segoe UI" panose="020B0502040204020203" pitchFamily="34" charset="0"/>
              </a:rPr>
              <a:t>es</a:t>
            </a:r>
            <a:endParaRPr lang="en-US" sz="1200" i="0">
              <a:effectLst/>
            </a:endParaRPr>
          </a:p>
          <a:p>
            <a:pPr marL="171450" indent="-171450" algn="l" fontAlgn="base">
              <a:lnSpc>
                <a:spcPct val="108000"/>
              </a:lnSpc>
              <a:spcBef>
                <a:spcPts val="0"/>
              </a:spcBef>
              <a:spcAft>
                <a:spcPts val="400"/>
              </a:spcAft>
              <a:buFont typeface="Arial" panose="020B0604020202020204" pitchFamily="34" charset="0"/>
              <a:buChar char="•"/>
            </a:pPr>
            <a:r>
              <a:rPr lang="en-US" sz="1200">
                <a:latin typeface="Segoe UI" panose="020B0502040204020203" pitchFamily="34" charset="0"/>
                <a:cs typeface="Segoe UI" panose="020B0502040204020203" pitchFamily="34" charset="0"/>
              </a:rPr>
              <a:t>Report on trends over time</a:t>
            </a:r>
          </a:p>
          <a:p>
            <a:pPr marL="171450" indent="-171450" algn="l" fontAlgn="base">
              <a:lnSpc>
                <a:spcPct val="108000"/>
              </a:lnSpc>
              <a:spcBef>
                <a:spcPts val="0"/>
              </a:spcBef>
              <a:spcAft>
                <a:spcPts val="400"/>
              </a:spcAft>
              <a:buFont typeface="Arial" panose="020B0604020202020204" pitchFamily="34" charset="0"/>
              <a:buChar char="•"/>
            </a:pPr>
            <a:r>
              <a:rPr lang="en-US" sz="1200"/>
              <a:t>S</a:t>
            </a:r>
            <a:r>
              <a:rPr lang="en-US" sz="1200">
                <a:latin typeface="Segoe UI" panose="020B0502040204020203" pitchFamily="34" charset="0"/>
                <a:cs typeface="Segoe UI" panose="020B0502040204020203" pitchFamily="34" charset="0"/>
              </a:rPr>
              <a:t>how organization-level analytics or drill down into individual appointment data</a:t>
            </a:r>
          </a:p>
          <a:p>
            <a:pPr marL="171450" indent="-171450" algn="l" fontAlgn="base">
              <a:lnSpc>
                <a:spcPct val="108000"/>
              </a:lnSpc>
              <a:spcBef>
                <a:spcPts val="0"/>
              </a:spcBef>
              <a:spcAft>
                <a:spcPts val="1800"/>
              </a:spcAft>
              <a:buFont typeface="Arial" panose="020B0604020202020204" pitchFamily="34" charset="0"/>
              <a:buChar char="•"/>
            </a:pPr>
            <a:r>
              <a:rPr lang="en-US" sz="1200">
                <a:latin typeface="Segoe UI" panose="020B0502040204020203" pitchFamily="34" charset="0"/>
              </a:rPr>
              <a:t>G</a:t>
            </a:r>
            <a:r>
              <a:rPr lang="en-US" sz="1200" b="0" i="0">
                <a:effectLst/>
                <a:latin typeface="Segoe UI" panose="020B0502040204020203" pitchFamily="34" charset="0"/>
              </a:rPr>
              <a:t>ain insights to improve the customer experience and business outcomes. </a:t>
            </a:r>
            <a:endParaRPr lang="en-US" sz="1200">
              <a:effectLst/>
              <a:latin typeface="Segoe UI" panose="020B0502040204020203" pitchFamily="34" charset="0"/>
              <a:ea typeface="Calibri" panose="020F0502020204030204"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Feature Visibility</a:t>
            </a:r>
          </a:p>
          <a:p>
            <a:pPr algn="l">
              <a:lnSpc>
                <a:spcPct val="108000"/>
              </a:lnSpc>
              <a:spcBef>
                <a:spcPts val="0"/>
              </a:spcBef>
              <a:spcAft>
                <a:spcPts val="1800"/>
              </a:spcAft>
            </a:pPr>
            <a:r>
              <a:rPr lang="en-US" sz="1200">
                <a:latin typeface="Segoe UI" panose="020B0502040204020203" pitchFamily="34" charset="0"/>
                <a:cs typeface="Segoe UI" panose="020B0502040204020203" pitchFamily="34" charset="0"/>
              </a:rPr>
              <a:t>Available to licensed users only.</a:t>
            </a:r>
            <a:endParaRPr lang="en-US" sz="1200" i="1">
              <a:latin typeface="Segoe UI" panose="020B0502040204020203" pitchFamily="34" charset="0"/>
              <a:cs typeface="Segoe UI" panose="020B0502040204020203" pitchFamily="34" charset="0"/>
            </a:endParaRPr>
          </a:p>
          <a:p>
            <a:pPr algn="l">
              <a:lnSpc>
                <a:spcPct val="108000"/>
              </a:lnSpc>
              <a:spcBef>
                <a:spcPts val="0"/>
              </a:spcBef>
              <a:spcAft>
                <a:spcPts val="600"/>
              </a:spcAft>
            </a:pPr>
            <a:r>
              <a:rPr lang="en-US" sz="1200">
                <a:solidFill>
                  <a:srgbClr val="5A5FC7"/>
                </a:solidFill>
                <a:latin typeface="Segoe UI Semibold" panose="020B0702040204020203" pitchFamily="34" charset="0"/>
                <a:cs typeface="Segoe UI Semibold" panose="020B0702040204020203" pitchFamily="34" charset="0"/>
              </a:rPr>
              <a:t>Use Cases</a:t>
            </a:r>
          </a:p>
          <a:p>
            <a:pPr algn="l">
              <a:lnSpc>
                <a:spcPct val="108000"/>
              </a:lnSpc>
              <a:spcBef>
                <a:spcPts val="0"/>
              </a:spcBef>
              <a:spcAft>
                <a:spcPts val="600"/>
              </a:spcAft>
            </a:pPr>
            <a:r>
              <a:rPr lang="en-US" sz="1200">
                <a:latin typeface="Segoe UI" panose="020B0502040204020203" pitchFamily="34" charset="0"/>
                <a:cs typeface="Segoe UI" panose="020B0502040204020203" pitchFamily="34" charset="0"/>
              </a:rPr>
              <a:t>Below are the primary use cases:</a:t>
            </a:r>
            <a:endParaRPr lang="en-US" sz="1200" b="0" i="0">
              <a:solidFill>
                <a:srgbClr val="333333"/>
              </a:solidFill>
              <a:effectLst/>
              <a:latin typeface="SegoeUI"/>
            </a:endParaRPr>
          </a:p>
          <a:p>
            <a:pPr algn="l"/>
            <a:endParaRPr lang="en-US" sz="1400" b="0" i="0">
              <a:solidFill>
                <a:srgbClr val="333333"/>
              </a:solidFill>
              <a:effectLst/>
              <a:latin typeface="Segoe UI Semibold" panose="020B0702040204020203" pitchFamily="34" charset="0"/>
              <a:cs typeface="Segoe UI Semibold" panose="020B0702040204020203" pitchFamily="34" charset="0"/>
            </a:endParaRPr>
          </a:p>
        </p:txBody>
      </p:sp>
      <p:graphicFrame>
        <p:nvGraphicFramePr>
          <p:cNvPr id="10" name="Table 9">
            <a:extLst>
              <a:ext uri="{FF2B5EF4-FFF2-40B4-BE49-F238E27FC236}">
                <a16:creationId xmlns:a16="http://schemas.microsoft.com/office/drawing/2014/main" id="{16B91785-F526-3CE6-9E85-DE39E5AF75A1}"/>
              </a:ext>
            </a:extLst>
          </p:cNvPr>
          <p:cNvGraphicFramePr>
            <a:graphicFrameLocks noGrp="1"/>
          </p:cNvGraphicFramePr>
          <p:nvPr>
            <p:extLst>
              <p:ext uri="{D42A27DB-BD31-4B8C-83A1-F6EECF244321}">
                <p14:modId xmlns:p14="http://schemas.microsoft.com/office/powerpoint/2010/main" val="669385398"/>
              </p:ext>
            </p:extLst>
          </p:nvPr>
        </p:nvGraphicFramePr>
        <p:xfrm>
          <a:off x="744351" y="7511973"/>
          <a:ext cx="6080760" cy="1280160"/>
        </p:xfrm>
        <a:graphic>
          <a:graphicData uri="http://schemas.openxmlformats.org/drawingml/2006/table">
            <a:tbl>
              <a:tblPr firstRow="1" bandRow="1">
                <a:tableStyleId>{5C22544A-7EE6-4342-B048-85BDC9FD1C3A}</a:tableStyleId>
              </a:tblPr>
              <a:tblGrid>
                <a:gridCol w="814388">
                  <a:extLst>
                    <a:ext uri="{9D8B030D-6E8A-4147-A177-3AD203B41FA5}">
                      <a16:colId xmlns:a16="http://schemas.microsoft.com/office/drawing/2014/main" val="4001914310"/>
                    </a:ext>
                  </a:extLst>
                </a:gridCol>
                <a:gridCol w="5266372">
                  <a:extLst>
                    <a:ext uri="{9D8B030D-6E8A-4147-A177-3AD203B41FA5}">
                      <a16:colId xmlns:a16="http://schemas.microsoft.com/office/drawing/2014/main" val="2985646786"/>
                    </a:ext>
                  </a:extLst>
                </a:gridCol>
              </a:tblGrid>
              <a:tr h="269615">
                <a:tc>
                  <a:txBody>
                    <a:bodyPr/>
                    <a:lstStyle/>
                    <a:p>
                      <a:r>
                        <a:rPr lang="en-US" sz="1200">
                          <a:solidFill>
                            <a:schemeClr val="bg1"/>
                          </a:solidFill>
                          <a:latin typeface="Segoe UI Semibold" panose="020B0702040204020203" pitchFamily="34" charset="0"/>
                          <a:cs typeface="Segoe UI Semibold" panose="020B0702040204020203" pitchFamily="34" charset="0"/>
                        </a:rPr>
                        <a:t>Industry</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r>
                        <a:rPr lang="en-US" sz="1200">
                          <a:solidFill>
                            <a:schemeClr val="bg1"/>
                          </a:solidFill>
                          <a:latin typeface="Segoe UI Semibold" panose="020B0702040204020203" pitchFamily="34" charset="0"/>
                          <a:cs typeface="Segoe UI Semibold" panose="020B0702040204020203" pitchFamily="34" charset="0"/>
                        </a:rPr>
                        <a:t>Use Cases</a:t>
                      </a: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89198776"/>
                  </a:ext>
                </a:extLst>
              </a:tr>
              <a:tr h="937670">
                <a:tc>
                  <a:txBody>
                    <a:bodyPr/>
                    <a:lstStyle/>
                    <a:p>
                      <a:r>
                        <a:rPr lang="en-US" sz="1200">
                          <a:solidFill>
                            <a:schemeClr val="tx1"/>
                          </a:solidFill>
                          <a:latin typeface="Segoe UI" panose="020B0502040204020203" pitchFamily="34" charset="0"/>
                          <a:cs typeface="Segoe UI" panose="020B0502040204020203" pitchFamily="34" charset="0"/>
                        </a:rPr>
                        <a:t>Sales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panose="020B0502040204020203" pitchFamily="34" charset="0"/>
                          <a:cs typeface="Segoe UI" panose="020B0502040204020203" pitchFamily="34" charset="0"/>
                        </a:rPr>
                        <a:t>A sales consultant is hosting a virtual appointment with a potential customer to showcase a new custom product because they live in different states. After the appointment, the sales consultants checks the analytics for his week to find out how many no show there were and what the average wait time for a representative was.</a:t>
                      </a:r>
                    </a:p>
                  </a:txBody>
                  <a:tcP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335395"/>
                  </a:ext>
                </a:extLst>
              </a:tr>
            </a:tbl>
          </a:graphicData>
        </a:graphic>
      </p:graphicFrame>
      <p:sp>
        <p:nvSpPr>
          <p:cNvPr id="5" name="TextBox 4">
            <a:extLst>
              <a:ext uri="{FF2B5EF4-FFF2-40B4-BE49-F238E27FC236}">
                <a16:creationId xmlns:a16="http://schemas.microsoft.com/office/drawing/2014/main" id="{7F944017-2952-B2E6-9B8D-3BD5A5F5722A}"/>
              </a:ext>
            </a:extLst>
          </p:cNvPr>
          <p:cNvSpPr txBox="1"/>
          <p:nvPr/>
        </p:nvSpPr>
        <p:spPr>
          <a:xfrm>
            <a:off x="652911" y="8856921"/>
            <a:ext cx="6172200" cy="553100"/>
          </a:xfrm>
          <a:prstGeom prst="rect">
            <a:avLst/>
          </a:prstGeom>
          <a:noFill/>
        </p:spPr>
        <p:txBody>
          <a:bodyPr wrap="square">
            <a:spAutoFit/>
          </a:bodyPr>
          <a:lstStyle/>
          <a:p>
            <a:pPr defTabSz="777240">
              <a:lnSpc>
                <a:spcPct val="108000"/>
              </a:lnSpc>
              <a:spcAft>
                <a:spcPts val="600"/>
              </a:spcAft>
            </a:pPr>
            <a:r>
              <a:rPr lang="en-US" sz="1200">
                <a:solidFill>
                  <a:srgbClr val="5A5FC7"/>
                </a:solidFill>
                <a:latin typeface="Segoe UI Semibold" panose="020B0702040204020203" pitchFamily="34" charset="0"/>
                <a:cs typeface="Segoe UI Semibold" panose="020B0702040204020203" pitchFamily="34" charset="0"/>
              </a:rPr>
              <a:t>Supported platforms:</a:t>
            </a:r>
          </a:p>
          <a:p>
            <a:pPr algn="l">
              <a:lnSpc>
                <a:spcPct val="108000"/>
              </a:lnSpc>
              <a:spcBef>
                <a:spcPts val="0"/>
              </a:spcBef>
              <a:spcAft>
                <a:spcPts val="1800"/>
              </a:spcAft>
            </a:pPr>
            <a:r>
              <a:rPr lang="en-GB" sz="1200">
                <a:latin typeface="Segoe UI" panose="020B0502040204020203" pitchFamily="34" charset="0"/>
                <a:cs typeface="Segoe UI" panose="020B0502040204020203" pitchFamily="34" charset="0"/>
              </a:rPr>
              <a:t>Available on Teams desktop and web clients.</a:t>
            </a:r>
          </a:p>
        </p:txBody>
      </p:sp>
      <p:sp>
        <p:nvSpPr>
          <p:cNvPr id="7" name="TextBox 6">
            <a:extLst>
              <a:ext uri="{FF2B5EF4-FFF2-40B4-BE49-F238E27FC236}">
                <a16:creationId xmlns:a16="http://schemas.microsoft.com/office/drawing/2014/main" id="{A7304A46-FA52-F828-79C1-D0A718266FA3}"/>
              </a:ext>
            </a:extLst>
          </p:cNvPr>
          <p:cNvSpPr txBox="1"/>
          <p:nvPr/>
        </p:nvSpPr>
        <p:spPr>
          <a:xfrm>
            <a:off x="754380" y="1489344"/>
            <a:ext cx="7035965" cy="184666"/>
          </a:xfrm>
          <a:prstGeom prst="rect">
            <a:avLst/>
          </a:prstGeom>
          <a:noFill/>
        </p:spPr>
        <p:txBody>
          <a:bodyPr wrap="square" lIns="0" tIns="0" rIns="0" bIns="0" rtlCol="0">
            <a:spAutoFit/>
          </a:bodyPr>
          <a:lstStyle/>
          <a:p>
            <a:pPr defTabSz="582930">
              <a:spcAft>
                <a:spcPts val="383"/>
              </a:spcAft>
              <a:defRPr/>
            </a:pPr>
            <a:r>
              <a:rPr lang="en-GB" sz="1200">
                <a:solidFill>
                  <a:srgbClr val="000000"/>
                </a:solidFill>
                <a:latin typeface="Segoe UI"/>
              </a:rPr>
              <a:t>Non-admins see a department-level report that provides data for the given department.</a:t>
            </a:r>
          </a:p>
        </p:txBody>
      </p:sp>
      <p:sp>
        <p:nvSpPr>
          <p:cNvPr id="8" name="TextBox 7">
            <a:extLst>
              <a:ext uri="{FF2B5EF4-FFF2-40B4-BE49-F238E27FC236}">
                <a16:creationId xmlns:a16="http://schemas.microsoft.com/office/drawing/2014/main" id="{5016D893-E2AF-9FB4-C8E1-34A15CADB97C}"/>
              </a:ext>
            </a:extLst>
          </p:cNvPr>
          <p:cNvSpPr txBox="1"/>
          <p:nvPr/>
        </p:nvSpPr>
        <p:spPr>
          <a:xfrm>
            <a:off x="754380" y="1884759"/>
            <a:ext cx="1881912" cy="1202830"/>
          </a:xfrm>
          <a:prstGeom prst="rect">
            <a:avLst/>
          </a:prstGeom>
          <a:noFill/>
        </p:spPr>
        <p:txBody>
          <a:bodyPr wrap="square" lIns="0" tIns="0" rIns="0" bIns="0" rtlCol="0">
            <a:spAutoFit/>
          </a:bodyPr>
          <a:lstStyle/>
          <a:p>
            <a:pPr defTabSz="582930">
              <a:lnSpc>
                <a:spcPct val="110000"/>
              </a:lnSpc>
              <a:spcAft>
                <a:spcPts val="383"/>
              </a:spcAft>
              <a:defRPr/>
            </a:pPr>
            <a:r>
              <a:rPr lang="en-GB" sz="1200">
                <a:solidFill>
                  <a:srgbClr val="6568B7"/>
                </a:solidFill>
                <a:latin typeface="Segoe UI Semibold"/>
              </a:rPr>
              <a:t>Departments</a:t>
            </a:r>
            <a:r>
              <a:rPr lang="en-GB" sz="1200">
                <a:solidFill>
                  <a:srgbClr val="000000"/>
                </a:solidFill>
                <a:latin typeface="Segoe UI"/>
              </a:rPr>
              <a:t> can view usage trends to measure business value of virtual appointment and drive outcomes with no-shows and calendar-level analytics.</a:t>
            </a:r>
          </a:p>
        </p:txBody>
      </p:sp>
      <p:pic>
        <p:nvPicPr>
          <p:cNvPr id="9" name="Picture 8" descr="Screenshot of the Teams page, showing Virtual Appointment Usage dashboard.">
            <a:extLst>
              <a:ext uri="{FF2B5EF4-FFF2-40B4-BE49-F238E27FC236}">
                <a16:creationId xmlns:a16="http://schemas.microsoft.com/office/drawing/2014/main" id="{B8EEEE80-6B72-A006-07A3-1FD90B03C672}"/>
              </a:ext>
            </a:extLst>
          </p:cNvPr>
          <p:cNvPicPr>
            <a:picLocks noChangeAspect="1"/>
          </p:cNvPicPr>
          <p:nvPr/>
        </p:nvPicPr>
        <p:blipFill>
          <a:blip r:embed="rId3"/>
          <a:stretch>
            <a:fillRect/>
          </a:stretch>
        </p:blipFill>
        <p:spPr>
          <a:xfrm>
            <a:off x="2883081" y="1933024"/>
            <a:ext cx="4394560" cy="2109117"/>
          </a:xfrm>
          <a:prstGeom prst="rect">
            <a:avLst/>
          </a:prstGeom>
          <a:effectLst>
            <a:outerShdw blurRad="127000" sx="102000" sy="102000" algn="ctr" rotWithShape="0">
              <a:prstClr val="black">
                <a:alpha val="25000"/>
              </a:prstClr>
            </a:outerShdw>
          </a:effectLst>
        </p:spPr>
      </p:pic>
      <p:sp>
        <p:nvSpPr>
          <p:cNvPr id="11" name="Action Button: Go Home 10">
            <a:hlinkClick r:id="rId4" action="ppaction://hlinksldjump" highlightClick="1"/>
            <a:extLst>
              <a:ext uri="{FF2B5EF4-FFF2-40B4-BE49-F238E27FC236}">
                <a16:creationId xmlns:a16="http://schemas.microsoft.com/office/drawing/2014/main" id="{5082AA11-1D23-8F0A-FE53-9A1F8AEB8C13}"/>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F3932637-692F-D17E-E550-B7D30CDAD766}"/>
              </a:ext>
            </a:extLst>
          </p:cNvPr>
          <p:cNvSpPr txBox="1">
            <a:spLocks/>
          </p:cNvSpPr>
          <p:nvPr/>
        </p:nvSpPr>
        <p:spPr>
          <a:xfrm>
            <a:off x="642882" y="747064"/>
            <a:ext cx="6263640" cy="553100"/>
          </a:xfrm>
          <a:prstGeom prst="rect">
            <a:avLst/>
          </a:prstGeom>
        </p:spPr>
        <p:txBody>
          <a:bodyPr vert="horz" lIns="91440" tIns="45720" rIns="91440" bIns="4572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Segoe UI" panose="020B0502040204020203" pitchFamily="34" charset="0"/>
                <a:ea typeface="+mn-ea"/>
                <a:cs typeface="Segoe UI" panose="020B0502040204020203"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Segoe UI" panose="020B0502040204020203" pitchFamily="34" charset="0"/>
                <a:ea typeface="+mn-ea"/>
                <a:cs typeface="Segoe UI" panose="020B0502040204020203"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Segoe UI" panose="020B0502040204020203" pitchFamily="34" charset="0"/>
                <a:ea typeface="+mn-ea"/>
                <a:cs typeface="Segoe UI" panose="020B0502040204020203"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Segoe UI" panose="020B0502040204020203" pitchFamily="34" charset="0"/>
                <a:ea typeface="+mn-ea"/>
                <a:cs typeface="Segoe UI" panose="020B0502040204020203" pitchFamily="34" charset="0"/>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8000"/>
              </a:lnSpc>
              <a:spcBef>
                <a:spcPts val="0"/>
              </a:spcBef>
              <a:spcAft>
                <a:spcPts val="1800"/>
              </a:spcAft>
            </a:pPr>
            <a:r>
              <a:rPr lang="en-US" sz="1400">
                <a:latin typeface="Segoe UI Semibold" panose="020B0702040204020203" pitchFamily="34" charset="0"/>
                <a:cs typeface="Segoe UI Semibold" panose="020B0702040204020203" pitchFamily="34" charset="0"/>
              </a:rPr>
              <a:t>Virtual Appointment Department-level Analytic</a:t>
            </a:r>
          </a:p>
        </p:txBody>
      </p:sp>
      <p:sp>
        <p:nvSpPr>
          <p:cNvPr id="14" name="TextBox 13">
            <a:extLst>
              <a:ext uri="{FF2B5EF4-FFF2-40B4-BE49-F238E27FC236}">
                <a16:creationId xmlns:a16="http://schemas.microsoft.com/office/drawing/2014/main" id="{FD0FFC09-688A-C397-825A-EFBCC4562274}"/>
              </a:ext>
            </a:extLst>
          </p:cNvPr>
          <p:cNvSpPr txBox="1"/>
          <p:nvPr/>
        </p:nvSpPr>
        <p:spPr>
          <a:xfrm>
            <a:off x="642882" y="1127896"/>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35238504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82F86C26-14F0-FB11-413A-89A9AB59BF16}"/>
              </a:ext>
            </a:extLst>
          </p:cNvPr>
          <p:cNvSpPr txBox="1">
            <a:spLocks noGrp="1"/>
          </p:cNvSpPr>
          <p:nvPr>
            <p:ph type="title" idx="4294967295"/>
          </p:nvPr>
        </p:nvSpPr>
        <p:spPr>
          <a:xfrm>
            <a:off x="603031" y="421427"/>
            <a:ext cx="6263640" cy="68720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Resources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a:p>
            <a:pPr marL="274320" marR="0" lvl="0" indent="-2743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a:ea typeface="+mn-ea"/>
                <a:cs typeface="Segoe UI"/>
                <a:hlinkClick r:id="rId3">
                  <a:extLst>
                    <a:ext uri="{A12FA001-AC4F-418D-AE19-62706E023703}">
                      <ahyp:hlinkClr xmlns:ahyp="http://schemas.microsoft.com/office/drawing/2018/hyperlinkcolor" val="tx"/>
                    </a:ext>
                  </a:extLst>
                </a:hlinkClick>
              </a:rPr>
              <a:t>Microsoft Teams Premium | Microsoft Teams</a:t>
            </a:r>
            <a:endParaRPr kumimoji="0" lang="en-US" sz="1600" b="0" i="0" u="none" strike="noStrike" kern="1200" cap="none" spc="0" normalizeH="0" baseline="0" noProof="0">
              <a:ln>
                <a:noFill/>
              </a:ln>
              <a:effectLst/>
              <a:uLnTx/>
              <a:uFillTx/>
              <a:latin typeface="Segoe UI"/>
              <a:ea typeface="+mn-ea"/>
              <a:cs typeface="Segoe UI"/>
            </a:endParaRPr>
          </a:p>
          <a:p>
            <a:pPr marL="274320" marR="0" lvl="0" indent="-2743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274320" marR="0" lvl="0" indent="-2743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a:ea typeface="+mn-ea"/>
                <a:cs typeface="Segoe UI"/>
                <a:hlinkClick r:id="rId4">
                  <a:extLst>
                    <a:ext uri="{A12FA001-AC4F-418D-AE19-62706E023703}">
                      <ahyp:hlinkClr xmlns:ahyp="http://schemas.microsoft.com/office/drawing/2018/hyperlinkcolor" val="tx"/>
                    </a:ext>
                  </a:extLst>
                </a:hlinkClick>
              </a:rPr>
              <a:t>Introducing Microsoft Teams Premium, the better way to meet | Microsoft 365 Blog</a:t>
            </a:r>
            <a:endParaRPr kumimoji="0" lang="en-US" sz="1600" b="0" i="0" u="none" strike="noStrike" kern="1200" cap="none" spc="0" normalizeH="0" baseline="0" noProof="0">
              <a:ln>
                <a:noFill/>
              </a:ln>
              <a:effectLst/>
              <a:uLnTx/>
              <a:uFillTx/>
              <a:latin typeface="Segoe UI"/>
              <a:ea typeface="+mn-ea"/>
              <a:cs typeface="Segoe UI"/>
            </a:endParaRPr>
          </a:p>
          <a:p>
            <a:pPr marL="274320" marR="0" lvl="0" indent="-2743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endParaRPr>
          </a:p>
          <a:p>
            <a:pPr marL="274320" marR="0" lvl="0" indent="-2743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a:ea typeface="+mn-ea"/>
                <a:cs typeface="Segoe UI"/>
                <a:hlinkClick r:id="rId5">
                  <a:extLst>
                    <a:ext uri="{A12FA001-AC4F-418D-AE19-62706E023703}">
                      <ahyp:hlinkClr xmlns:ahyp="http://schemas.microsoft.com/office/drawing/2018/hyperlinkcolor" val="tx"/>
                    </a:ext>
                  </a:extLst>
                </a:hlinkClick>
              </a:rPr>
              <a:t>Microsoft Teams Premium: Cut costs and add AI-powered productivity | Microsoft 365 Blog</a:t>
            </a:r>
            <a:endParaRPr kumimoji="0" lang="en-US" sz="1600" b="0" i="0" u="none" strike="noStrike" kern="1200" cap="none" spc="0" normalizeH="0" baseline="0" noProof="0">
              <a:ln>
                <a:noFill/>
              </a:ln>
              <a:effectLst/>
              <a:uLnTx/>
              <a:uFillTx/>
              <a:latin typeface="Segoe UI"/>
              <a:ea typeface="+mn-ea"/>
              <a:cs typeface="Segoe UI"/>
            </a:endParaRPr>
          </a:p>
          <a:p>
            <a:pPr marL="274320" marR="0" lvl="0" indent="-2743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285750" indent="-285750" algn="l" rtl="0">
              <a:lnSpc>
                <a:spcPct val="108000"/>
              </a:lnSpc>
              <a:spcBef>
                <a:spcPts val="0"/>
              </a:spcBef>
              <a:spcAft>
                <a:spcPts val="600"/>
              </a:spcAft>
              <a:buFont typeface="Arial" panose="020B0604020202020204" pitchFamily="34" charset="0"/>
              <a:buChar char="•"/>
            </a:pPr>
            <a:r>
              <a:rPr kumimoji="0" lang="en-US" sz="1600" b="0" i="0" u="none" strike="noStrike" kern="1200" cap="none" spc="0" normalizeH="0" baseline="0" noProof="0">
                <a:ln>
                  <a:noFill/>
                </a:ln>
                <a:effectLst/>
                <a:uLnTx/>
                <a:uFillTx/>
                <a:latin typeface="Segoe UI"/>
                <a:ea typeface="+mn-ea"/>
                <a:cs typeface="Segoe UI"/>
                <a:hlinkClick r:id="rId6">
                  <a:extLst>
                    <a:ext uri="{A12FA001-AC4F-418D-AE19-62706E023703}">
                      <ahyp:hlinkClr xmlns:ahyp="http://schemas.microsoft.com/office/drawing/2018/hyperlinkcolor" val="tx"/>
                    </a:ext>
                  </a:extLst>
                </a:hlinkClick>
              </a:rPr>
              <a:t>Get Started with Microsoft Teams Premium - Microsoft Community Hub</a:t>
            </a:r>
            <a:endParaRPr kumimoji="0" lang="en-US" sz="1600" b="0" i="0" u="none" strike="noStrike" kern="1200" cap="none" spc="0" normalizeH="0" baseline="0" noProof="0">
              <a:ln>
                <a:noFill/>
              </a:ln>
              <a:effectLst/>
              <a:uLnTx/>
              <a:uFillTx/>
              <a:latin typeface="Segoe UI"/>
              <a:ea typeface="+mn-ea"/>
              <a:cs typeface="Segoe U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hlinkClick r:id="rId7"/>
              </a:rPr>
              <a:t>Teams Premium Free Trial</a:t>
            </a:r>
            <a:br>
              <a:rPr kumimoji="0" lang="en-US" sz="1600" b="0" i="0" u="none" strike="noStrike" kern="1200" cap="none" spc="0" normalizeH="0" baseline="0" noProof="0">
                <a:ln>
                  <a:noFill/>
                </a:ln>
                <a:solidFill>
                  <a:srgbClr val="000000"/>
                </a:solidFill>
                <a:effectLst/>
                <a:uLnTx/>
                <a:uFillTx/>
                <a:latin typeface="Segoe UI"/>
                <a:ea typeface="+mn-ea"/>
                <a:cs typeface="Segoe UI"/>
              </a:rPr>
            </a:b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274320" marR="0" lvl="0" indent="-2743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1">
                <a:latin typeface="+mn-lt"/>
                <a:hlinkClick r:id="rId8"/>
              </a:rPr>
              <a:t>aka.ms/</a:t>
            </a:r>
            <a:r>
              <a:rPr lang="en-US" sz="1600" i="1" err="1">
                <a:latin typeface="+mn-lt"/>
                <a:hlinkClick r:id="rId8"/>
              </a:rPr>
              <a:t>SetUpTeamsPremium</a:t>
            </a:r>
            <a:br>
              <a:rPr lang="en-US" sz="1600" i="1">
                <a:latin typeface="+mn-lt"/>
              </a:rPr>
            </a:br>
            <a:br>
              <a:rPr lang="en-US" sz="1600" i="1">
                <a:latin typeface="+mn-lt"/>
              </a:rPr>
            </a:br>
            <a:r>
              <a:rPr lang="en-US" sz="1600" i="1">
                <a:latin typeface="+mn-lt"/>
              </a:rPr>
              <a:t>Tell us how you are using Teams Premium! </a:t>
            </a:r>
            <a:r>
              <a:rPr lang="en-US" sz="1600" i="1">
                <a:latin typeface="+mn-lt"/>
                <a:hlinkClick r:id="rId9"/>
              </a:rPr>
              <a:t>aka.ms/</a:t>
            </a:r>
            <a:r>
              <a:rPr lang="en-US" sz="1600" i="1" err="1">
                <a:latin typeface="+mn-lt"/>
                <a:hlinkClick r:id="rId9"/>
              </a:rPr>
              <a:t>TeamsPremiumStory</a:t>
            </a:r>
            <a:r>
              <a:rPr lang="en-US" sz="1600" i="1">
                <a:latin typeface="+mn-lt"/>
                <a:hlinkClick r:id="rId9"/>
              </a:rPr>
              <a:t> </a:t>
            </a:r>
            <a:br>
              <a:rPr lang="en-US" sz="1600" i="1">
                <a:latin typeface="+mn-lt"/>
              </a:rPr>
            </a:b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defTabSz="457200">
              <a:lnSpc>
                <a:spcPct val="100000"/>
              </a:lnSpc>
              <a:spcBef>
                <a:spcPts val="0"/>
              </a:spcBef>
              <a:spcAft>
                <a:spcPts val="600"/>
              </a:spcAft>
              <a:defRPr/>
            </a:pPr>
            <a:r>
              <a:rPr kumimoji="0" lang="en-US" sz="1800" b="1" i="0" u="none" strike="noStrike" kern="1200" cap="none" spc="0" normalizeH="0" baseline="0" noProof="0">
                <a:ln>
                  <a:noFill/>
                </a:ln>
                <a:effectLst/>
                <a:uLnTx/>
                <a:uFillTx/>
                <a:latin typeface="SegoeUI"/>
                <a:ea typeface="+mn-ea"/>
                <a:cs typeface="Segoe UI Semibold"/>
              </a:rPr>
              <a:t>Questions</a:t>
            </a:r>
            <a:r>
              <a:rPr lang="en-US" sz="1800" b="1">
                <a:latin typeface="SegoeUI"/>
                <a:ea typeface="+mn-ea"/>
                <a:cs typeface="Segoe UI Semibold"/>
              </a:rPr>
              <a:t> </a:t>
            </a:r>
            <a:r>
              <a:rPr kumimoji="0" lang="en-US" sz="1800" b="1" i="0" u="none" strike="noStrike" kern="1200" cap="none" spc="0" normalizeH="0" baseline="0" noProof="0">
                <a:ln>
                  <a:noFill/>
                </a:ln>
                <a:effectLst/>
                <a:uLnTx/>
                <a:uFillTx/>
                <a:latin typeface="SegoeUI"/>
                <a:ea typeface="+mn-ea"/>
                <a:cs typeface="Segoe UI Semibold"/>
              </a:rPr>
              <a:t>on this document?</a:t>
            </a:r>
            <a:r>
              <a:rPr lang="en-US" sz="1800" b="1">
                <a:latin typeface="SegoeUI"/>
                <a:ea typeface="+mn-ea"/>
                <a:cs typeface="Segoe UI Semibold"/>
              </a:rPr>
              <a:t> </a:t>
            </a:r>
            <a:endParaRPr kumimoji="0" lang="en-US" sz="1800" b="1" i="0" u="none" strike="noStrike" kern="1200" cap="none" spc="0" normalizeH="0" baseline="0" noProof="0">
              <a:ln>
                <a:noFill/>
              </a:ln>
              <a:effectLst/>
              <a:uLnTx/>
              <a:uFillTx/>
              <a:latin typeface="Segoe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Email </a:t>
            </a:r>
            <a:r>
              <a:rPr kumimoji="0" lang="en-US" sz="1600" b="0" i="0" u="none" strike="noStrike" kern="1200" cap="none" spc="0" normalizeH="0" baseline="0" noProof="0">
                <a:ln>
                  <a:noFill/>
                </a:ln>
                <a:solidFill>
                  <a:srgbClr val="262626"/>
                </a:solidFill>
                <a:effectLst/>
                <a:uLnTx/>
                <a:uFillTx/>
                <a:latin typeface="Segoe UI"/>
                <a:ea typeface="+mn-ea"/>
                <a:cs typeface="Segoe UI"/>
                <a:hlinkClick r:id="rId10"/>
              </a:rPr>
              <a:t>AskTeamsPremium</a:t>
            </a:r>
            <a:endParaRPr kumimoji="0" lang="en-US" sz="1600" b="0" i="0" u="none" strike="noStrike" kern="1200" cap="none" spc="0" normalizeH="0" baseline="0" noProof="0">
              <a:ln>
                <a:noFill/>
              </a:ln>
              <a:solidFill>
                <a:schemeClr val="tx1"/>
              </a:solidFill>
              <a:effectLst/>
              <a:uLnTx/>
              <a:uFillTx/>
              <a:latin typeface="Segoe UI"/>
              <a:ea typeface="+mn-ea"/>
              <a:cs typeface="Segoe UI"/>
            </a:endParaRPr>
          </a:p>
          <a:p>
            <a:pPr defTabSz="457200">
              <a:lnSpc>
                <a:spcPct val="100000"/>
              </a:lnSpc>
              <a:spcBef>
                <a:spcPts val="0"/>
              </a:spcBef>
              <a:defRPr/>
            </a:pPr>
            <a:br>
              <a:rPr lang="en-US" sz="1800">
                <a:latin typeface="+mn-lt"/>
                <a:ea typeface="+mn-ea"/>
                <a:cs typeface="Segoe UI"/>
              </a:rPr>
            </a:br>
            <a:r>
              <a:rPr lang="en-US" sz="1800" b="1">
                <a:latin typeface="SegoeUI"/>
                <a:ea typeface="+mn-ea"/>
                <a:cs typeface="Segoe UI"/>
              </a:rPr>
              <a:t>Do you have any feedback on this playbook?</a:t>
            </a:r>
            <a:br>
              <a:rPr lang="en-US" sz="1800">
                <a:latin typeface="+mn-lt"/>
                <a:ea typeface="+mn-ea"/>
                <a:cs typeface="Segoe UI"/>
              </a:rPr>
            </a:br>
            <a:r>
              <a:rPr lang="en-US" sz="1600">
                <a:latin typeface="+mn-lt"/>
                <a:ea typeface="+mn-ea"/>
                <a:cs typeface="Segoe UI"/>
                <a:hlinkClick r:id="rId11"/>
              </a:rPr>
              <a:t>http://aka.ms/TeamsPlaybookFeedback</a:t>
            </a:r>
            <a:br>
              <a:rPr lang="en-US" sz="1600">
                <a:latin typeface="+mn-lt"/>
                <a:ea typeface="+mn-ea"/>
                <a:cs typeface="Segoe UI"/>
              </a:rPr>
            </a:br>
            <a:endParaRPr lang="en-US" sz="1600">
              <a:latin typeface="+mn-lt"/>
              <a:ea typeface="+mn-ea"/>
              <a:cs typeface="Segoe UI"/>
            </a:endParaRPr>
          </a:p>
          <a:p>
            <a:pPr defTabSz="457200">
              <a:lnSpc>
                <a:spcPct val="100000"/>
              </a:lnSpc>
              <a:spcBef>
                <a:spcPts val="0"/>
              </a:spcBef>
              <a:defRPr/>
            </a:pPr>
            <a:endParaRPr lang="en-US" sz="1800" b="0" i="0" u="none" strike="noStrike" kern="1200" cap="none" spc="0" normalizeH="0" baseline="0" noProof="0">
              <a:ln>
                <a:noFill/>
              </a:ln>
              <a:effectLst/>
              <a:uLnTx/>
              <a:uFillTx/>
              <a:latin typeface="+mn-lt"/>
              <a:ea typeface="+mn-ea"/>
              <a:cs typeface="Segoe UI"/>
            </a:endParaRPr>
          </a:p>
        </p:txBody>
      </p:sp>
      <p:pic>
        <p:nvPicPr>
          <p:cNvPr id="2" name="Picture 2" descr="Qr code&#10;&#10;Description automatically generated">
            <a:extLst>
              <a:ext uri="{FF2B5EF4-FFF2-40B4-BE49-F238E27FC236}">
                <a16:creationId xmlns:a16="http://schemas.microsoft.com/office/drawing/2014/main" id="{2D0B77B5-9467-12AB-82F3-984EA2CFC054}"/>
              </a:ext>
            </a:extLst>
          </p:cNvPr>
          <p:cNvPicPr>
            <a:picLocks noChangeAspect="1"/>
          </p:cNvPicPr>
          <p:nvPr/>
        </p:nvPicPr>
        <p:blipFill>
          <a:blip r:embed="rId12"/>
          <a:stretch>
            <a:fillRect/>
          </a:stretch>
        </p:blipFill>
        <p:spPr>
          <a:xfrm>
            <a:off x="820002" y="7428028"/>
            <a:ext cx="2176441" cy="2208945"/>
          </a:xfrm>
          <a:prstGeom prst="rect">
            <a:avLst/>
          </a:prstGeom>
        </p:spPr>
      </p:pic>
      <p:sp>
        <p:nvSpPr>
          <p:cNvPr id="3" name="Action Button: Go Home 2">
            <a:hlinkClick r:id="rId13" action="ppaction://hlinksldjump" highlightClick="1"/>
            <a:extLst>
              <a:ext uri="{FF2B5EF4-FFF2-40B4-BE49-F238E27FC236}">
                <a16:creationId xmlns:a16="http://schemas.microsoft.com/office/drawing/2014/main" id="{0CDAC2D9-5E93-1F32-839B-2BD9C2EBCD4B}"/>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482090"/>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A63174-89DD-5F76-6E31-FF9787D3FEF3}"/>
              </a:ext>
            </a:extLst>
          </p:cNvPr>
          <p:cNvSpPr txBox="1">
            <a:spLocks noGrp="1"/>
          </p:cNvSpPr>
          <p:nvPr>
            <p:ph type="title" idx="4294967295"/>
          </p:nvPr>
        </p:nvSpPr>
        <p:spPr>
          <a:xfrm>
            <a:off x="754380" y="662893"/>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INTELLIGENT MEETINGS       </a:t>
            </a:r>
          </a:p>
        </p:txBody>
      </p:sp>
      <p:sp>
        <p:nvSpPr>
          <p:cNvPr id="4" name="TextBox 3">
            <a:extLst>
              <a:ext uri="{FF2B5EF4-FFF2-40B4-BE49-F238E27FC236}">
                <a16:creationId xmlns:a16="http://schemas.microsoft.com/office/drawing/2014/main" id="{A86BFCBD-412E-96D5-E800-2927361F4E0F}"/>
              </a:ext>
            </a:extLst>
          </p:cNvPr>
          <p:cNvSpPr txBox="1"/>
          <p:nvPr/>
        </p:nvSpPr>
        <p:spPr>
          <a:xfrm>
            <a:off x="754380" y="1045593"/>
            <a:ext cx="6263640" cy="1016625"/>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Meeting Recap</a:t>
            </a:r>
          </a:p>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panose="020B0702040204020203" pitchFamily="34" charset="0"/>
                <a:ea typeface="+mn-ea"/>
                <a:cs typeface="Segoe UI Semibold" panose="020B0702040204020203" pitchFamily="34" charset="0"/>
              </a:rPr>
              <a:t>Dependencies and Limitations</a:t>
            </a:r>
          </a:p>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Intelligent Recap is available in following markets and cloud tenants:</a:t>
            </a:r>
          </a:p>
        </p:txBody>
      </p:sp>
      <p:graphicFrame>
        <p:nvGraphicFramePr>
          <p:cNvPr id="10" name="Table 9">
            <a:extLst>
              <a:ext uri="{FF2B5EF4-FFF2-40B4-BE49-F238E27FC236}">
                <a16:creationId xmlns:a16="http://schemas.microsoft.com/office/drawing/2014/main" id="{1ADB9622-2A13-DBA9-1343-D6444ADB2BD7}"/>
              </a:ext>
            </a:extLst>
          </p:cNvPr>
          <p:cNvGraphicFramePr>
            <a:graphicFrameLocks noGrp="1"/>
          </p:cNvGraphicFramePr>
          <p:nvPr/>
        </p:nvGraphicFramePr>
        <p:xfrm>
          <a:off x="845820" y="2154328"/>
          <a:ext cx="6080760" cy="2097492"/>
        </p:xfrm>
        <a:graphic>
          <a:graphicData uri="http://schemas.openxmlformats.org/drawingml/2006/table">
            <a:tbl>
              <a:tblPr firstRow="1" firstCol="1" bandRow="1">
                <a:tableStyleId>{5C22544A-7EE6-4342-B048-85BDC9FD1C3A}</a:tableStyleId>
              </a:tblPr>
              <a:tblGrid>
                <a:gridCol w="2955571">
                  <a:extLst>
                    <a:ext uri="{9D8B030D-6E8A-4147-A177-3AD203B41FA5}">
                      <a16:colId xmlns:a16="http://schemas.microsoft.com/office/drawing/2014/main" val="1514782606"/>
                    </a:ext>
                  </a:extLst>
                </a:gridCol>
                <a:gridCol w="1466925">
                  <a:extLst>
                    <a:ext uri="{9D8B030D-6E8A-4147-A177-3AD203B41FA5}">
                      <a16:colId xmlns:a16="http://schemas.microsoft.com/office/drawing/2014/main" val="4264060512"/>
                    </a:ext>
                  </a:extLst>
                </a:gridCol>
                <a:gridCol w="1658264">
                  <a:extLst>
                    <a:ext uri="{9D8B030D-6E8A-4147-A177-3AD203B41FA5}">
                      <a16:colId xmlns:a16="http://schemas.microsoft.com/office/drawing/2014/main" val="1090871983"/>
                    </a:ext>
                  </a:extLst>
                </a:gridCol>
              </a:tblGrid>
              <a:tr h="320040">
                <a:tc>
                  <a:txBody>
                    <a:bodyPr/>
                    <a:lstStyle/>
                    <a:p>
                      <a:pPr marL="0" marR="0">
                        <a:lnSpc>
                          <a:spcPct val="107000"/>
                        </a:lnSpc>
                        <a:spcBef>
                          <a:spcPts val="200"/>
                        </a:spcBef>
                        <a:spcAft>
                          <a:spcPts val="0"/>
                        </a:spcAft>
                      </a:pPr>
                      <a:r>
                        <a:rPr lang="en-US" sz="1200" kern="0">
                          <a:effectLst/>
                          <a:latin typeface="Segoe UI Semibold" panose="020B0702040204020203" pitchFamily="34" charset="0"/>
                          <a:cs typeface="Segoe UI Semibold" panose="020B0702040204020203" pitchFamily="34" charset="0"/>
                        </a:rPr>
                        <a:t> </a:t>
                      </a:r>
                      <a:endParaRPr lang="en-US" sz="1200" kern="100">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marL="0" marR="0" algn="l">
                        <a:lnSpc>
                          <a:spcPct val="107000"/>
                        </a:lnSpc>
                        <a:spcBef>
                          <a:spcPts val="200"/>
                        </a:spcBef>
                        <a:spcAft>
                          <a:spcPts val="0"/>
                        </a:spcAft>
                      </a:pPr>
                      <a:r>
                        <a:rPr lang="en-US" sz="1200" kern="0">
                          <a:effectLst/>
                          <a:latin typeface="Segoe UI Semibold" panose="020B0702040204020203" pitchFamily="34" charset="0"/>
                          <a:cs typeface="Segoe UI Semibold" panose="020B0702040204020203" pitchFamily="34" charset="0"/>
                        </a:rPr>
                        <a:t>Markets at GA</a:t>
                      </a:r>
                      <a:endParaRPr lang="en-US" sz="1200" kern="100">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tc>
                  <a:txBody>
                    <a:bodyPr/>
                    <a:lstStyle/>
                    <a:p>
                      <a:pPr marL="0" marR="0" algn="l">
                        <a:lnSpc>
                          <a:spcPct val="107000"/>
                        </a:lnSpc>
                        <a:spcBef>
                          <a:spcPts val="200"/>
                        </a:spcBef>
                        <a:spcAft>
                          <a:spcPts val="0"/>
                        </a:spcAft>
                      </a:pPr>
                      <a:r>
                        <a:rPr lang="en-US" sz="1200" kern="0">
                          <a:effectLst/>
                          <a:latin typeface="Segoe UI Semibold" panose="020B0702040204020203" pitchFamily="34" charset="0"/>
                          <a:cs typeface="Segoe UI Semibold" panose="020B0702040204020203" pitchFamily="34" charset="0"/>
                        </a:rPr>
                        <a:t>Cloud tenants at GA</a:t>
                      </a:r>
                      <a:endParaRPr lang="en-US" sz="1200" kern="100">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5A5FC7"/>
                    </a:solidFill>
                  </a:tcPr>
                </a:tc>
                <a:extLst>
                  <a:ext uri="{0D108BD9-81ED-4DB2-BD59-A6C34878D82A}">
                    <a16:rowId xmlns:a16="http://schemas.microsoft.com/office/drawing/2014/main" val="2862025489"/>
                  </a:ext>
                </a:extLst>
              </a:tr>
              <a:tr h="310896">
                <a:tc>
                  <a:txBody>
                    <a:bodyPr/>
                    <a:lstStyle/>
                    <a:p>
                      <a:pPr marL="0" marR="0">
                        <a:lnSpc>
                          <a:spcPct val="107000"/>
                        </a:lnSpc>
                        <a:spcBef>
                          <a:spcPts val="200"/>
                        </a:spcBef>
                        <a:spcAft>
                          <a:spcPts val="0"/>
                        </a:spcAft>
                      </a:pPr>
                      <a:r>
                        <a:rPr lang="en-US" sz="1200" b="0" kern="0">
                          <a:solidFill>
                            <a:schemeClr val="tx1"/>
                          </a:solidFill>
                          <a:effectLst/>
                          <a:latin typeface="Segoe UI" panose="020B0502040204020203" pitchFamily="34" charset="0"/>
                          <a:cs typeface="Segoe UI" panose="020B0502040204020203" pitchFamily="34" charset="0"/>
                        </a:rPr>
                        <a:t>Auto-generated chapters</a:t>
                      </a:r>
                      <a:endParaRPr lang="en-US" sz="1200" b="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panose="020B0502040204020203" pitchFamily="34" charset="0"/>
                          <a:cs typeface="Segoe UI" panose="020B0502040204020203" pitchFamily="34" charset="0"/>
                        </a:rPr>
                        <a:t>Worldwide</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panose="020B0502040204020203" pitchFamily="34" charset="0"/>
                          <a:cs typeface="Segoe UI" panose="020B0502040204020203" pitchFamily="34" charset="0"/>
                        </a:rPr>
                        <a:t>Commercial, GCC</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1256442"/>
                  </a:ext>
                </a:extLst>
              </a:tr>
              <a:tr h="310896">
                <a:tc>
                  <a:txBody>
                    <a:bodyPr/>
                    <a:lstStyle/>
                    <a:p>
                      <a:pPr marL="0" marR="0">
                        <a:lnSpc>
                          <a:spcPct val="107000"/>
                        </a:lnSpc>
                        <a:spcBef>
                          <a:spcPts val="200"/>
                        </a:spcBef>
                        <a:spcAft>
                          <a:spcPts val="0"/>
                        </a:spcAft>
                      </a:pPr>
                      <a:r>
                        <a:rPr lang="en-US" sz="1200" b="0" kern="0">
                          <a:solidFill>
                            <a:schemeClr val="tx1"/>
                          </a:solidFill>
                          <a:effectLst/>
                          <a:latin typeface="Segoe UI" panose="020B0502040204020203" pitchFamily="34" charset="0"/>
                          <a:cs typeface="Segoe UI" panose="020B0502040204020203" pitchFamily="34" charset="0"/>
                        </a:rPr>
                        <a:t>AI-generated notes</a:t>
                      </a:r>
                      <a:endParaRPr lang="en-US" sz="1200" b="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a:cs typeface="Segoe UI"/>
                        </a:rPr>
                        <a:t>English only (US)</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panose="020B0502040204020203" pitchFamily="34" charset="0"/>
                          <a:cs typeface="Segoe UI" panose="020B0502040204020203" pitchFamily="34" charset="0"/>
                        </a:rPr>
                        <a:t>Commercial </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73201926"/>
                  </a:ext>
                </a:extLst>
              </a:tr>
              <a:tr h="310896">
                <a:tc>
                  <a:txBody>
                    <a:bodyPr/>
                    <a:lstStyle/>
                    <a:p>
                      <a:pPr marL="0" marR="0">
                        <a:lnSpc>
                          <a:spcPct val="107000"/>
                        </a:lnSpc>
                        <a:spcBef>
                          <a:spcPts val="200"/>
                        </a:spcBef>
                        <a:spcAft>
                          <a:spcPts val="0"/>
                        </a:spcAft>
                      </a:pPr>
                      <a:r>
                        <a:rPr lang="en-US" sz="1200" b="0" kern="0">
                          <a:solidFill>
                            <a:schemeClr val="tx1"/>
                          </a:solidFill>
                          <a:effectLst/>
                          <a:latin typeface="Segoe UI" panose="020B0502040204020203" pitchFamily="34" charset="0"/>
                          <a:cs typeface="Segoe UI" panose="020B0502040204020203" pitchFamily="34" charset="0"/>
                        </a:rPr>
                        <a:t>AI-generated tasks</a:t>
                      </a:r>
                      <a:endParaRPr lang="en-US" sz="1200" b="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a:cs typeface="Segoe UI"/>
                        </a:rPr>
                        <a:t>English only (US)</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panose="020B0502040204020203" pitchFamily="34" charset="0"/>
                          <a:cs typeface="Segoe UI" panose="020B0502040204020203" pitchFamily="34" charset="0"/>
                        </a:rPr>
                        <a:t>Commercial, GCC</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28637241"/>
                  </a:ext>
                </a:extLst>
              </a:tr>
              <a:tr h="533868">
                <a:tc>
                  <a:txBody>
                    <a:bodyPr/>
                    <a:lstStyle/>
                    <a:p>
                      <a:pPr marL="0" marR="0">
                        <a:lnSpc>
                          <a:spcPct val="107000"/>
                        </a:lnSpc>
                        <a:spcBef>
                          <a:spcPts val="200"/>
                        </a:spcBef>
                        <a:spcAft>
                          <a:spcPts val="0"/>
                        </a:spcAft>
                      </a:pPr>
                      <a:r>
                        <a:rPr lang="en-US" sz="1200" b="0" kern="0">
                          <a:solidFill>
                            <a:schemeClr val="tx1"/>
                          </a:solidFill>
                          <a:effectLst/>
                          <a:latin typeface="Segoe UI" panose="020B0502040204020203" pitchFamily="34" charset="0"/>
                          <a:cs typeface="Segoe UI" panose="020B0502040204020203" pitchFamily="34" charset="0"/>
                        </a:rPr>
                        <a:t>Personalized timeline markers</a:t>
                      </a:r>
                      <a:br>
                        <a:rPr lang="en-US" sz="1200" b="0" kern="0">
                          <a:solidFill>
                            <a:schemeClr val="tx1"/>
                          </a:solidFill>
                          <a:effectLst/>
                          <a:latin typeface="Segoe UI" panose="020B0502040204020203" pitchFamily="34" charset="0"/>
                          <a:cs typeface="Segoe UI" panose="020B0502040204020203" pitchFamily="34" charset="0"/>
                        </a:rPr>
                      </a:br>
                      <a:r>
                        <a:rPr lang="en-US" sz="1200" b="0" i="1" kern="0">
                          <a:solidFill>
                            <a:schemeClr val="tx1"/>
                          </a:solidFill>
                          <a:effectLst/>
                          <a:latin typeface="Segoe UI" panose="020B0502040204020203" pitchFamily="34" charset="0"/>
                          <a:cs typeface="Segoe UI" panose="020B0502040204020203" pitchFamily="34" charset="0"/>
                        </a:rPr>
                        <a:t>(leave/join, name mentions, screenshare)</a:t>
                      </a:r>
                      <a:endParaRPr lang="en-US" sz="1200" b="0" i="1"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panose="020B0502040204020203" pitchFamily="34" charset="0"/>
                          <a:cs typeface="Segoe UI" panose="020B0502040204020203" pitchFamily="34" charset="0"/>
                        </a:rPr>
                        <a:t>Worldwide</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panose="020B0502040204020203" pitchFamily="34" charset="0"/>
                          <a:cs typeface="Segoe UI" panose="020B0502040204020203" pitchFamily="34" charset="0"/>
                        </a:rPr>
                        <a:t>Commercial, GCC</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54561171"/>
                  </a:ext>
                </a:extLst>
              </a:tr>
              <a:tr h="310896">
                <a:tc>
                  <a:txBody>
                    <a:bodyPr/>
                    <a:lstStyle/>
                    <a:p>
                      <a:pPr marL="0" marR="0">
                        <a:lnSpc>
                          <a:spcPct val="107000"/>
                        </a:lnSpc>
                        <a:spcBef>
                          <a:spcPts val="200"/>
                        </a:spcBef>
                        <a:spcAft>
                          <a:spcPts val="0"/>
                        </a:spcAft>
                      </a:pPr>
                      <a:r>
                        <a:rPr lang="en-US" sz="1200" b="0" kern="0">
                          <a:solidFill>
                            <a:schemeClr val="tx1"/>
                          </a:solidFill>
                          <a:effectLst/>
                          <a:latin typeface="Segoe UI" panose="020B0502040204020203" pitchFamily="34" charset="0"/>
                          <a:cs typeface="Segoe UI" panose="020B0502040204020203" pitchFamily="34" charset="0"/>
                        </a:rPr>
                        <a:t>Speaker timeline markers</a:t>
                      </a:r>
                      <a:endParaRPr lang="en-US" sz="1200" b="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panose="020B0502040204020203" pitchFamily="34" charset="0"/>
                          <a:cs typeface="Segoe UI" panose="020B0502040204020203" pitchFamily="34" charset="0"/>
                        </a:rPr>
                        <a:t>Worldwide</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marR="0" algn="l">
                        <a:lnSpc>
                          <a:spcPct val="107000"/>
                        </a:lnSpc>
                        <a:spcBef>
                          <a:spcPts val="0"/>
                        </a:spcBef>
                        <a:spcAft>
                          <a:spcPts val="0"/>
                        </a:spcAft>
                      </a:pPr>
                      <a:r>
                        <a:rPr lang="en-US" sz="1200" kern="0">
                          <a:solidFill>
                            <a:schemeClr val="tx1"/>
                          </a:solidFill>
                          <a:effectLst/>
                          <a:latin typeface="Segoe UI" panose="020B0502040204020203" pitchFamily="34" charset="0"/>
                          <a:cs typeface="Segoe UI" panose="020B0502040204020203" pitchFamily="34" charset="0"/>
                        </a:rPr>
                        <a:t>Commercial, GCC</a:t>
                      </a:r>
                      <a:endParaRPr lang="en-US" sz="1200" kern="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96980368"/>
                  </a:ext>
                </a:extLst>
              </a:tr>
            </a:tbl>
          </a:graphicData>
        </a:graphic>
      </p:graphicFrame>
      <p:sp>
        <p:nvSpPr>
          <p:cNvPr id="13" name="TextBox 12">
            <a:extLst>
              <a:ext uri="{FF2B5EF4-FFF2-40B4-BE49-F238E27FC236}">
                <a16:creationId xmlns:a16="http://schemas.microsoft.com/office/drawing/2014/main" id="{D52495E1-D7F6-FA14-7E7F-74129218CD85}"/>
              </a:ext>
            </a:extLst>
          </p:cNvPr>
          <p:cNvSpPr txBox="1"/>
          <p:nvPr/>
        </p:nvSpPr>
        <p:spPr>
          <a:xfrm>
            <a:off x="754380" y="4506686"/>
            <a:ext cx="6263640" cy="1336648"/>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Supported platforms:</a:t>
            </a:r>
          </a:p>
          <a:p>
            <a:pPr marL="171450" marR="0" lvl="0" indent="-171450" algn="l" defTabSz="457200" rtl="0" eaLnBrk="1" fontAlgn="auto" latinLnBrk="0" hangingPunct="1">
              <a:lnSpc>
                <a:spcPct val="108000"/>
              </a:lnSpc>
              <a:spcBef>
                <a:spcPts val="0"/>
              </a:spcBef>
              <a:spcAft>
                <a:spcPts val="2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UI"/>
                <a:ea typeface="+mn-ea"/>
                <a:cs typeface="+mn-cs"/>
              </a:rPr>
              <a:t>Windows, Mac, Web</a:t>
            </a:r>
          </a:p>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Unsupported platforms:</a:t>
            </a:r>
          </a:p>
          <a:p>
            <a:pPr marL="171450" marR="0" lvl="0" indent="-171450" algn="l" defTabSz="457200" rtl="0" eaLnBrk="1" fontAlgn="auto" latinLnBrk="0" hangingPunct="1">
              <a:lnSpc>
                <a:spcPct val="108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UI"/>
                <a:ea typeface="+mn-ea"/>
                <a:cs typeface="+mn-cs"/>
              </a:rPr>
              <a:t>Mobile</a:t>
            </a:r>
          </a:p>
        </p:txBody>
      </p:sp>
      <p:sp>
        <p:nvSpPr>
          <p:cNvPr id="2" name="Action Button: Go Home 1">
            <a:hlinkClick r:id="rId2" action="ppaction://hlinksldjump" highlightClick="1"/>
            <a:extLst>
              <a:ext uri="{FF2B5EF4-FFF2-40B4-BE49-F238E27FC236}">
                <a16:creationId xmlns:a16="http://schemas.microsoft.com/office/drawing/2014/main" id="{8EE5B96B-2464-6A32-5B86-C176A5A2A5E1}"/>
              </a:ext>
            </a:extLst>
          </p:cNvPr>
          <p:cNvSpPr/>
          <p:nvPr/>
        </p:nvSpPr>
        <p:spPr>
          <a:xfrm>
            <a:off x="7186613" y="9429750"/>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103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888-03A7-69C8-B467-C9F1E29C47FE}"/>
              </a:ext>
            </a:extLst>
          </p:cNvPr>
          <p:cNvSpPr txBox="1">
            <a:spLocks noGrp="1"/>
          </p:cNvSpPr>
          <p:nvPr>
            <p:ph type="title" idx="4294967295"/>
          </p:nvPr>
        </p:nvSpPr>
        <p:spPr>
          <a:xfrm>
            <a:off x="315480" y="420841"/>
            <a:ext cx="6263640" cy="452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777240" rtl="0" eaLnBrk="1" latinLnBrk="0" hangingPunct="1">
              <a:lnSpc>
                <a:spcPct val="90000"/>
              </a:lnSpc>
              <a:spcBef>
                <a:spcPct val="0"/>
              </a:spcBef>
              <a:buNone/>
              <a:defRPr sz="51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77724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5A5FC7"/>
                </a:solidFill>
                <a:effectLst/>
                <a:uLnTx/>
                <a:uFillTx/>
                <a:latin typeface="Segoe UI Semibold" panose="020B0702040204020203" pitchFamily="34" charset="0"/>
                <a:ea typeface="+mj-ea"/>
                <a:cs typeface="Segoe UI Semibold" panose="020B0702040204020203" pitchFamily="34" charset="0"/>
              </a:rPr>
              <a:t>INTELLIGENT MEETINGS   </a:t>
            </a:r>
          </a:p>
        </p:txBody>
      </p:sp>
      <p:sp>
        <p:nvSpPr>
          <p:cNvPr id="7" name="TextBox 6">
            <a:extLst>
              <a:ext uri="{FF2B5EF4-FFF2-40B4-BE49-F238E27FC236}">
                <a16:creationId xmlns:a16="http://schemas.microsoft.com/office/drawing/2014/main" id="{146D6932-A1E1-E0C0-FB74-D257DECCB38A}"/>
              </a:ext>
            </a:extLst>
          </p:cNvPr>
          <p:cNvSpPr txBox="1"/>
          <p:nvPr/>
        </p:nvSpPr>
        <p:spPr>
          <a:xfrm>
            <a:off x="315480" y="873331"/>
            <a:ext cx="3886200" cy="307777"/>
          </a:xfrm>
          <a:prstGeom prst="rect">
            <a:avLst/>
          </a:prstGeom>
          <a:noFill/>
        </p:spPr>
        <p:txBody>
          <a:bodyPr wrap="square">
            <a:spAutoFit/>
          </a:bodyPr>
          <a:lstStyle/>
          <a:p>
            <a:r>
              <a:rPr lang="en-US" sz="1400" b="0" i="0">
                <a:effectLst/>
                <a:latin typeface="Segoe UI Semibold"/>
                <a:cs typeface="Segoe UI Semibold"/>
              </a:rPr>
              <a:t>Live Translation Captions</a:t>
            </a:r>
            <a:endParaRPr lang="en-US" sz="1400"/>
          </a:p>
        </p:txBody>
      </p:sp>
      <p:sp>
        <p:nvSpPr>
          <p:cNvPr id="8" name="Title 1">
            <a:extLst>
              <a:ext uri="{FF2B5EF4-FFF2-40B4-BE49-F238E27FC236}">
                <a16:creationId xmlns:a16="http://schemas.microsoft.com/office/drawing/2014/main" id="{6F4682C2-FF60-0877-03FC-B1311D83CA37}"/>
              </a:ext>
            </a:extLst>
          </p:cNvPr>
          <p:cNvSpPr txBox="1">
            <a:spLocks/>
          </p:cNvSpPr>
          <p:nvPr/>
        </p:nvSpPr>
        <p:spPr>
          <a:xfrm>
            <a:off x="368217" y="3124321"/>
            <a:ext cx="7035965"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defTabSz="594623">
              <a:defRPr/>
            </a:pPr>
            <a:r>
              <a:rPr lang="en-US" sz="1600">
                <a:solidFill>
                  <a:srgbClr val="000000"/>
                </a:solidFill>
                <a:latin typeface="Segoe UI Semibold"/>
              </a:rPr>
              <a:t>User Guidance: Turn on Live Captions and select language (1 of 3)</a:t>
            </a:r>
          </a:p>
        </p:txBody>
      </p:sp>
      <p:sp>
        <p:nvSpPr>
          <p:cNvPr id="9" name="Text Placeholder 1">
            <a:extLst>
              <a:ext uri="{FF2B5EF4-FFF2-40B4-BE49-F238E27FC236}">
                <a16:creationId xmlns:a16="http://schemas.microsoft.com/office/drawing/2014/main" id="{BA15B759-7E90-6E3E-CAF4-296152D24F9D}"/>
              </a:ext>
            </a:extLst>
          </p:cNvPr>
          <p:cNvSpPr txBox="1">
            <a:spLocks/>
          </p:cNvSpPr>
          <p:nvPr/>
        </p:nvSpPr>
        <p:spPr>
          <a:xfrm>
            <a:off x="368217" y="3601638"/>
            <a:ext cx="2274393" cy="120545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a:spcBef>
                <a:spcPts val="0"/>
              </a:spcBef>
              <a:spcAft>
                <a:spcPts val="1148"/>
              </a:spcAft>
            </a:pPr>
            <a:r>
              <a:rPr lang="en-US" sz="1200">
                <a:latin typeface="Segoe UI Semibold"/>
                <a:cs typeface="Segoe UI Semibold"/>
              </a:rPr>
              <a:t>Turn on Live captions:</a:t>
            </a:r>
            <a:endParaRPr lang="en-US" sz="1200">
              <a:latin typeface="Segoe UI"/>
              <a:cs typeface="Segoe UI"/>
            </a:endParaRPr>
          </a:p>
          <a:p>
            <a:pPr>
              <a:spcBef>
                <a:spcPts val="0"/>
              </a:spcBef>
              <a:spcAft>
                <a:spcPts val="1148"/>
              </a:spcAft>
            </a:pPr>
            <a:r>
              <a:rPr lang="en-US" sz="1200">
                <a:solidFill>
                  <a:srgbClr val="6568B7"/>
                </a:solidFill>
                <a:latin typeface="+mj-lt"/>
                <a:ea typeface="+mn-lt"/>
                <a:cs typeface="+mn-lt"/>
              </a:rPr>
              <a:t>Step 1</a:t>
            </a:r>
            <a:r>
              <a:rPr lang="en-US" sz="1200">
                <a:ea typeface="+mn-lt"/>
                <a:cs typeface="+mn-lt"/>
              </a:rPr>
              <a:t>:</a:t>
            </a:r>
            <a:r>
              <a:rPr lang="en-US" sz="1200">
                <a:solidFill>
                  <a:srgbClr val="6568B7"/>
                </a:solidFill>
                <a:latin typeface="+mj-lt"/>
                <a:ea typeface="+mn-lt"/>
                <a:cs typeface="+mn-lt"/>
              </a:rPr>
              <a:t> </a:t>
            </a:r>
            <a:r>
              <a:rPr lang="en-US" sz="1200">
                <a:ea typeface="+mn-lt"/>
                <a:cs typeface="+mn-lt"/>
              </a:rPr>
              <a:t>Hover over or click on </a:t>
            </a:r>
            <a:r>
              <a:rPr lang="en-US" sz="1200" b="1">
                <a:ea typeface="+mn-lt"/>
                <a:cs typeface="+mn-lt"/>
              </a:rPr>
              <a:t>More </a:t>
            </a:r>
            <a:r>
              <a:rPr lang="en-US" sz="1200">
                <a:ea typeface="+mn-lt"/>
                <a:cs typeface="+mn-lt"/>
              </a:rPr>
              <a:t>in the top navigation.</a:t>
            </a:r>
            <a:endParaRPr lang="en-US" sz="1200" b="1">
              <a:ea typeface="+mn-lt"/>
              <a:cs typeface="+mn-lt"/>
            </a:endParaRPr>
          </a:p>
          <a:p>
            <a:pPr>
              <a:spcBef>
                <a:spcPts val="0"/>
              </a:spcBef>
              <a:spcAft>
                <a:spcPts val="1148"/>
              </a:spcAft>
            </a:pPr>
            <a:r>
              <a:rPr lang="en-US" sz="1200" b="1">
                <a:solidFill>
                  <a:srgbClr val="6568B7"/>
                </a:solidFill>
                <a:latin typeface="+mj-lt"/>
                <a:ea typeface="+mn-lt"/>
                <a:cs typeface="+mn-lt"/>
              </a:rPr>
              <a:t>Step 2</a:t>
            </a:r>
            <a:r>
              <a:rPr lang="en-US" sz="1200">
                <a:ea typeface="+mn-lt"/>
                <a:cs typeface="+mn-lt"/>
              </a:rPr>
              <a:t>:</a:t>
            </a:r>
            <a:r>
              <a:rPr lang="en-US" sz="1200" b="1">
                <a:solidFill>
                  <a:srgbClr val="6568B7"/>
                </a:solidFill>
                <a:latin typeface="+mj-lt"/>
                <a:ea typeface="+mn-lt"/>
                <a:cs typeface="+mn-lt"/>
              </a:rPr>
              <a:t> </a:t>
            </a:r>
            <a:r>
              <a:rPr lang="en-US" sz="1200">
                <a:ea typeface="+mn-lt"/>
                <a:cs typeface="+mn-lt"/>
              </a:rPr>
              <a:t>Expand drop down         and </a:t>
            </a:r>
            <a:r>
              <a:rPr lang="en-US" sz="1200" b="1">
                <a:ea typeface="+mn-lt"/>
                <a:cs typeface="+mn-lt"/>
              </a:rPr>
              <a:t>Turn on Live captions</a:t>
            </a:r>
            <a:r>
              <a:rPr lang="en-US" sz="1200">
                <a:ea typeface="+mn-lt"/>
                <a:cs typeface="+mn-lt"/>
              </a:rPr>
              <a:t>.</a:t>
            </a:r>
          </a:p>
        </p:txBody>
      </p:sp>
      <p:grpSp>
        <p:nvGrpSpPr>
          <p:cNvPr id="10" name="Group 9" descr="Screenshot of in meeting, click three dots icon to Turn on Live Captions and select language options are highlighted with a red border.">
            <a:extLst>
              <a:ext uri="{FF2B5EF4-FFF2-40B4-BE49-F238E27FC236}">
                <a16:creationId xmlns:a16="http://schemas.microsoft.com/office/drawing/2014/main" id="{9CC88977-51F7-10A6-9954-5964ED8044B7}"/>
              </a:ext>
            </a:extLst>
          </p:cNvPr>
          <p:cNvGrpSpPr/>
          <p:nvPr/>
        </p:nvGrpSpPr>
        <p:grpSpPr>
          <a:xfrm>
            <a:off x="368217" y="3634264"/>
            <a:ext cx="7029894" cy="3262058"/>
            <a:chOff x="584200" y="1444676"/>
            <a:chExt cx="11027283" cy="5116953"/>
          </a:xfrm>
        </p:grpSpPr>
        <p:grpSp>
          <p:nvGrpSpPr>
            <p:cNvPr id="11" name="Group 10">
              <a:extLst>
                <a:ext uri="{FF2B5EF4-FFF2-40B4-BE49-F238E27FC236}">
                  <a16:creationId xmlns:a16="http://schemas.microsoft.com/office/drawing/2014/main" id="{E836DDFF-6C55-94CB-5A36-19CAC4E75B79}"/>
                </a:ext>
              </a:extLst>
            </p:cNvPr>
            <p:cNvGrpSpPr>
              <a:grpSpLocks noChangeAspect="1"/>
            </p:cNvGrpSpPr>
            <p:nvPr/>
          </p:nvGrpSpPr>
          <p:grpSpPr>
            <a:xfrm>
              <a:off x="4656555" y="1444676"/>
              <a:ext cx="6954928" cy="3932516"/>
              <a:chOff x="7998465" y="1356429"/>
              <a:chExt cx="4645282" cy="2626576"/>
            </a:xfrm>
          </p:grpSpPr>
          <p:pic>
            <p:nvPicPr>
              <p:cNvPr id="13" name="Picture 12">
                <a:extLst>
                  <a:ext uri="{FF2B5EF4-FFF2-40B4-BE49-F238E27FC236}">
                    <a16:creationId xmlns:a16="http://schemas.microsoft.com/office/drawing/2014/main" id="{B08DB2DE-9328-86E0-8830-670CA934C6F4}"/>
                  </a:ext>
                </a:extLst>
              </p:cNvPr>
              <p:cNvPicPr>
                <a:picLocks noChangeAspect="1"/>
              </p:cNvPicPr>
              <p:nvPr/>
            </p:nvPicPr>
            <p:blipFill>
              <a:blip r:embed="rId2"/>
              <a:stretch>
                <a:fillRect/>
              </a:stretch>
            </p:blipFill>
            <p:spPr>
              <a:xfrm>
                <a:off x="7998465" y="1356429"/>
                <a:ext cx="4645282" cy="2626576"/>
              </a:xfrm>
              <a:prstGeom prst="rect">
                <a:avLst/>
              </a:prstGeom>
              <a:effectLst>
                <a:outerShdw blurRad="127000" sx="102000" sy="102000" algn="ctr" rotWithShape="0">
                  <a:prstClr val="black">
                    <a:alpha val="25000"/>
                  </a:prstClr>
                </a:outerShdw>
              </a:effectLst>
            </p:spPr>
          </p:pic>
          <p:sp>
            <p:nvSpPr>
              <p:cNvPr id="14" name="Rectangle 13">
                <a:extLst>
                  <a:ext uri="{FF2B5EF4-FFF2-40B4-BE49-F238E27FC236}">
                    <a16:creationId xmlns:a16="http://schemas.microsoft.com/office/drawing/2014/main" id="{D655A1C0-80EA-F61F-DD54-F3FE962AAB3E}"/>
                  </a:ext>
                </a:extLst>
              </p:cNvPr>
              <p:cNvSpPr/>
              <p:nvPr/>
            </p:nvSpPr>
            <p:spPr bwMode="auto">
              <a:xfrm>
                <a:off x="11033855" y="1570047"/>
                <a:ext cx="291056" cy="203580"/>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defTabSz="594451" fontAlgn="base">
                  <a:spcBef>
                    <a:spcPct val="0"/>
                  </a:spcBef>
                  <a:spcAft>
                    <a:spcPct val="0"/>
                  </a:spcAft>
                </a:pPr>
                <a:endParaRPr lang="en-GB" sz="1275">
                  <a:solidFill>
                    <a:srgbClr val="FFFFFF"/>
                  </a:solidFill>
                  <a:cs typeface="Segoe UI" pitchFamily="34" charset="0"/>
                </a:endParaRPr>
              </a:p>
            </p:txBody>
          </p:sp>
        </p:grpSp>
        <p:pic>
          <p:nvPicPr>
            <p:cNvPr id="12" name="Picture 11">
              <a:extLst>
                <a:ext uri="{FF2B5EF4-FFF2-40B4-BE49-F238E27FC236}">
                  <a16:creationId xmlns:a16="http://schemas.microsoft.com/office/drawing/2014/main" id="{5B4464F4-9DD4-3765-63C6-424C2F7971A9}"/>
                </a:ext>
              </a:extLst>
            </p:cNvPr>
            <p:cNvPicPr>
              <a:picLocks noChangeAspect="1"/>
            </p:cNvPicPr>
            <p:nvPr/>
          </p:nvPicPr>
          <p:blipFill>
            <a:blip r:embed="rId3"/>
            <a:stretch>
              <a:fillRect/>
            </a:stretch>
          </p:blipFill>
          <p:spPr>
            <a:xfrm>
              <a:off x="584200" y="4033764"/>
              <a:ext cx="4513062" cy="2527865"/>
            </a:xfrm>
            <a:prstGeom prst="rect">
              <a:avLst/>
            </a:prstGeom>
            <a:effectLst>
              <a:outerShdw blurRad="127000" sx="102000" sy="102000" algn="ctr" rotWithShape="0">
                <a:prstClr val="black">
                  <a:alpha val="25000"/>
                </a:prstClr>
              </a:outerShdw>
            </a:effectLst>
          </p:spPr>
        </p:pic>
      </p:grpSp>
      <p:cxnSp>
        <p:nvCxnSpPr>
          <p:cNvPr id="15" name="Straight Arrow Connector 14">
            <a:extLst>
              <a:ext uri="{FF2B5EF4-FFF2-40B4-BE49-F238E27FC236}">
                <a16:creationId xmlns:a16="http://schemas.microsoft.com/office/drawing/2014/main" id="{FA20F359-6160-1EF0-155C-9998723CC67F}"/>
              </a:ext>
              <a:ext uri="{C183D7F6-B498-43B3-948B-1728B52AA6E4}">
                <adec:decorative xmlns:adec="http://schemas.microsoft.com/office/drawing/2017/decorative" val="1"/>
              </a:ext>
            </a:extLst>
          </p:cNvPr>
          <p:cNvCxnSpPr>
            <a:cxnSpLocks/>
          </p:cNvCxnSpPr>
          <p:nvPr/>
        </p:nvCxnSpPr>
        <p:spPr>
          <a:xfrm>
            <a:off x="2322955" y="4650310"/>
            <a:ext cx="3504158" cy="716518"/>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E7F6238-A8E7-35D9-21BA-515B18697001}"/>
              </a:ext>
              <a:ext uri="{C183D7F6-B498-43B3-948B-1728B52AA6E4}">
                <adec:decorative xmlns:adec="http://schemas.microsoft.com/office/drawing/2017/decorative" val="1"/>
              </a:ext>
            </a:extLst>
          </p:cNvPr>
          <p:cNvCxnSpPr>
            <a:cxnSpLocks/>
          </p:cNvCxnSpPr>
          <p:nvPr/>
        </p:nvCxnSpPr>
        <p:spPr>
          <a:xfrm flipV="1">
            <a:off x="2321437" y="3935817"/>
            <a:ext cx="3505676" cy="219678"/>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4" name="Action Button: Go Home 23">
            <a:hlinkClick r:id="rId4" action="ppaction://hlinksldjump" highlightClick="1"/>
            <a:extLst>
              <a:ext uri="{FF2B5EF4-FFF2-40B4-BE49-F238E27FC236}">
                <a16:creationId xmlns:a16="http://schemas.microsoft.com/office/drawing/2014/main" id="{8DB6F9FE-C994-7F2A-6692-6DDD7046ACD5}"/>
              </a:ext>
            </a:extLst>
          </p:cNvPr>
          <p:cNvSpPr/>
          <p:nvPr/>
        </p:nvSpPr>
        <p:spPr>
          <a:xfrm>
            <a:off x="7240947" y="9401168"/>
            <a:ext cx="314325" cy="3172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B9AD68-8B76-C11B-19AA-578CADA70598}"/>
              </a:ext>
            </a:extLst>
          </p:cNvPr>
          <p:cNvSpPr txBox="1"/>
          <p:nvPr/>
        </p:nvSpPr>
        <p:spPr>
          <a:xfrm>
            <a:off x="315480" y="1717914"/>
            <a:ext cx="6728254" cy="646331"/>
          </a:xfrm>
          <a:prstGeom prst="rect">
            <a:avLst/>
          </a:prstGeom>
          <a:noFill/>
        </p:spPr>
        <p:txBody>
          <a:bodyPr wrap="square" rtlCol="0">
            <a:spAutoFit/>
          </a:bodyPr>
          <a:lstStyle/>
          <a:p>
            <a:r>
              <a:rPr lang="en-US" sz="1200">
                <a:latin typeface="Segoe UI"/>
                <a:cs typeface="Segoe UI"/>
              </a:rPr>
              <a:t>Live Translation for Captions leverages Microsoft Speech Translation technology powered by Azure Cognitive Services to deliver AI-powered, real-time translations from </a:t>
            </a:r>
            <a:r>
              <a:rPr lang="en-US" sz="1200">
                <a:latin typeface="Segoe UI"/>
                <a:cs typeface="Segoe UI"/>
                <a:hlinkClick r:id="rId5" action="ppaction://hlinksldjump"/>
              </a:rPr>
              <a:t>40 spoken languages</a:t>
            </a:r>
            <a:r>
              <a:rPr lang="en-US" sz="1200">
                <a:latin typeface="Segoe UI"/>
                <a:cs typeface="Segoe UI"/>
              </a:rPr>
              <a:t>. </a:t>
            </a:r>
          </a:p>
          <a:p>
            <a:endParaRPr lang="en-US" sz="1200"/>
          </a:p>
        </p:txBody>
      </p:sp>
      <p:sp>
        <p:nvSpPr>
          <p:cNvPr id="4" name="TextBox 3">
            <a:extLst>
              <a:ext uri="{FF2B5EF4-FFF2-40B4-BE49-F238E27FC236}">
                <a16:creationId xmlns:a16="http://schemas.microsoft.com/office/drawing/2014/main" id="{FA38D36D-6356-8D22-2ED2-ACAF41363064}"/>
              </a:ext>
            </a:extLst>
          </p:cNvPr>
          <p:cNvSpPr txBox="1"/>
          <p:nvPr/>
        </p:nvSpPr>
        <p:spPr>
          <a:xfrm>
            <a:off x="315480" y="1332136"/>
            <a:ext cx="3886200" cy="276742"/>
          </a:xfrm>
          <a:prstGeom prst="rect">
            <a:avLst/>
          </a:prstGeom>
          <a:noFill/>
        </p:spPr>
        <p:txBody>
          <a:bodyPr wrap="square">
            <a:spAutoFit/>
          </a:bodyPr>
          <a:lstStyle/>
          <a:p>
            <a:pPr marL="0" marR="0" lvl="0" indent="0" algn="l" defTabSz="457200" rtl="0" eaLnBrk="1" fontAlgn="auto" latinLnBrk="0" hangingPunct="1">
              <a:lnSpc>
                <a:spcPct val="108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A5FC7"/>
                </a:solidFill>
                <a:effectLst/>
                <a:uLnTx/>
                <a:uFillTx/>
                <a:latin typeface="Segoe UI Semibold"/>
                <a:ea typeface="+mn-ea"/>
                <a:cs typeface="Segoe UI Semibold"/>
              </a:rPr>
              <a:t>Introduction </a:t>
            </a:r>
          </a:p>
        </p:txBody>
      </p:sp>
    </p:spTree>
    <p:extLst>
      <p:ext uri="{BB962C8B-B14F-4D97-AF65-F5344CB8AC3E}">
        <p14:creationId xmlns:p14="http://schemas.microsoft.com/office/powerpoint/2010/main" val="2741438614"/>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5B5FC7"/>
      </a:hlink>
      <a:folHlink>
        <a:srgbClr val="5B5FC7"/>
      </a:folHlink>
    </a:clrScheme>
    <a:fontScheme name="Segoe Font">
      <a:majorFont>
        <a:latin typeface="Segoe UI Semibold"/>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ADD70D6293DF4EACD6A1120920E569" ma:contentTypeVersion="24" ma:contentTypeDescription="Create a new document." ma:contentTypeScope="" ma:versionID="c958508cc42e2dfed2c6a3935f29c5e0">
  <xsd:schema xmlns:xsd="http://www.w3.org/2001/XMLSchema" xmlns:xs="http://www.w3.org/2001/XMLSchema" xmlns:p="http://schemas.microsoft.com/office/2006/metadata/properties" xmlns:ns1="http://schemas.microsoft.com/sharepoint/v3" xmlns:ns2="8b2348f0-840d-4ab0-aada-83651e8a0bd2" xmlns:ns3="9ea6158c-0d21-43a0-8f59-3178fcdde231" xmlns:ns4="230e9df3-be65-4c73-a93b-d1236ebd677e" targetNamespace="http://schemas.microsoft.com/office/2006/metadata/properties" ma:root="true" ma:fieldsID="deb13adb5526b03391a46940627b65e2" ns1:_="" ns2:_="" ns3:_="" ns4:_="">
    <xsd:import namespace="http://schemas.microsoft.com/sharepoint/v3"/>
    <xsd:import namespace="8b2348f0-840d-4ab0-aada-83651e8a0bd2"/>
    <xsd:import namespace="9ea6158c-0d21-43a0-8f59-3178fcdde23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element ref="ns2:MediaServiceDateTaken" minOccurs="0"/>
                <xsd:element ref="ns2:MediaServiceAutoTag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ServiceOCR" minOccurs="0"/>
                <xsd:element ref="ns1:_ip_UnifiedCompliancePolicyProperties" minOccurs="0"/>
                <xsd:element ref="ns1:_ip_UnifiedCompliancePolicyUIAction" minOccurs="0"/>
                <xsd:element ref="ns2:MediaLengthInSeconds" minOccurs="0"/>
                <xsd:element ref="ns2:OneNoteFluid_Teams_Conversation_Id" minOccurs="0"/>
                <xsd:element ref="ns2:lcf76f155ced4ddcb4097134ff3c332f" minOccurs="0"/>
                <xsd:element ref="ns4:TaxCatchAll" minOccurs="0"/>
                <xsd:element ref="ns2:OneNoteFluid_FileOrder"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2348f0-840d-4ab0-aada-83651e8a0bd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fals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OneNoteFluid_Teams_Conversation_Id" ma:index="25" nillable="true" ma:displayName="OneNoteFluid_Teams_Conversation_Id" ma:internalName="OneNoteFluid_Teams_Conversation_Id">
      <xsd:simpleType>
        <xsd:restriction base="dms:Text">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OneNoteFluid_FileOrder" ma:index="29" nillable="true" ma:displayName="OneNoteFluid_FileOrder" ma:internalName="OneNoteFluid_FileOrder">
      <xsd:simpleType>
        <xsd:restriction base="dms:Text">
          <xsd:maxLength value="255"/>
        </xsd:restriction>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DocTags" ma:index="31"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a6158c-0d21-43a0-8f59-3178fcdde23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hidden="true" ma:internalName="LastSharedByUser" ma:readOnly="true">
      <xsd:simpleType>
        <xsd:restriction base="dms:Note"/>
      </xsd:simpleType>
    </xsd:element>
    <xsd:element name="LastSharedByTime" ma:index="13"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bf4eb2b8-13a7-484a-af91-b9cc5ee6f42b}" ma:internalName="TaxCatchAll" ma:showField="CatchAllData" ma:web="9ea6158c-0d21-43a0-8f59-3178fcdde2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lcf76f155ced4ddcb4097134ff3c332f xmlns="8b2348f0-840d-4ab0-aada-83651e8a0bd2">
      <Terms xmlns="http://schemas.microsoft.com/office/infopath/2007/PartnerControls"/>
    </lcf76f155ced4ddcb4097134ff3c332f>
    <_ip_UnifiedCompliancePolicyUIAction xmlns="http://schemas.microsoft.com/sharepoint/v3" xsi:nil="true"/>
    <OneNoteFluid_Teams_Conversation_Id xmlns="8b2348f0-840d-4ab0-aada-83651e8a0bd2" xsi:nil="true"/>
    <_ip_UnifiedCompliancePolicyProperties xmlns="http://schemas.microsoft.com/sharepoint/v3" xsi:nil="true"/>
    <OneNoteFluid_FileOrder xmlns="8b2348f0-840d-4ab0-aada-83651e8a0bd2" xsi:nil="true"/>
    <MediaServiceKeyPoints xmlns="8b2348f0-840d-4ab0-aada-83651e8a0b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345435-7FA1-4862-9573-EA9640ECA3EA}">
  <ds:schemaRefs>
    <ds:schemaRef ds:uri="230e9df3-be65-4c73-a93b-d1236ebd677e"/>
    <ds:schemaRef ds:uri="8b2348f0-840d-4ab0-aada-83651e8a0bd2"/>
    <ds:schemaRef ds:uri="9ea6158c-0d21-43a0-8f59-3178fcdde2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857437E-23B3-4BFA-9E3F-C21079483BD1}">
  <ds:schemaRefs>
    <ds:schemaRef ds:uri="230e9df3-be65-4c73-a93b-d1236ebd677e"/>
    <ds:schemaRef ds:uri="8b2348f0-840d-4ab0-aada-83651e8a0bd2"/>
    <ds:schemaRef ds:uri="http://schemas.microsoft.com/office/2006/documentManagement/types"/>
    <ds:schemaRef ds:uri="http://schemas.microsoft.com/office/2006/metadata/properties"/>
    <ds:schemaRef ds:uri="http://purl.org/dc/dcmitype/"/>
    <ds:schemaRef ds:uri="http://purl.org/dc/elements/1.1/"/>
    <ds:schemaRef ds:uri="http://purl.org/dc/terms/"/>
    <ds:schemaRef ds:uri="http://www.w3.org/XML/1998/namespace"/>
    <ds:schemaRef ds:uri="http://schemas.microsoft.com/sharepoint/v3"/>
    <ds:schemaRef ds:uri="http://schemas.microsoft.com/office/infopath/2007/PartnerControls"/>
    <ds:schemaRef ds:uri="http://schemas.openxmlformats.org/package/2006/metadata/core-properties"/>
    <ds:schemaRef ds:uri="9ea6158c-0d21-43a0-8f59-3178fcdde231"/>
  </ds:schemaRefs>
</ds:datastoreItem>
</file>

<file path=customXml/itemProps3.xml><?xml version="1.0" encoding="utf-8"?>
<ds:datastoreItem xmlns:ds="http://schemas.openxmlformats.org/officeDocument/2006/customXml" ds:itemID="{7053BD10-1C2A-4ACA-A9E3-5249AFBC5044}">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 2013 - 2022</Template>
  <TotalTime>1</TotalTime>
  <Words>11954</Words>
  <Application>Microsoft Office PowerPoint</Application>
  <PresentationFormat>Custom</PresentationFormat>
  <Paragraphs>1374</Paragraphs>
  <Slides>77</Slides>
  <Notes>40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PowerPoint Presentation</vt:lpstr>
      <vt:lpstr>OVERVIEW</vt:lpstr>
      <vt:lpstr>Table of contents – Feature’s menu</vt:lpstr>
      <vt:lpstr>Intelligent meetings</vt:lpstr>
      <vt:lpstr>Organizer Guidance: Record the meeting </vt:lpstr>
      <vt:lpstr>INTELLIGENT MEETINGS    </vt:lpstr>
      <vt:lpstr>INTELLIGENT MEETINGS     </vt:lpstr>
      <vt:lpstr>INTELLIGENT MEETINGS       </vt:lpstr>
      <vt:lpstr>INTELLIGENT MEETINGS   </vt:lpstr>
      <vt:lpstr>User Guidance: Turn on Live Captions and select language (3 of 3)</vt:lpstr>
      <vt:lpstr>INTELLIGENT MEETINGS</vt:lpstr>
      <vt:lpstr>INTELLIGENT MEETINGS </vt:lpstr>
      <vt:lpstr>INTELLIGENT MEETINGS  </vt:lpstr>
      <vt:lpstr>Personalized meetings</vt:lpstr>
      <vt:lpstr>User Guidance</vt:lpstr>
      <vt:lpstr>PERSONALIZED MEETINGS</vt:lpstr>
      <vt:lpstr>PERSONALIZED MEETINGS </vt:lpstr>
      <vt:lpstr>PERSONALIZED MEETINGS     </vt:lpstr>
      <vt:lpstr>In Meeting Experience</vt:lpstr>
      <vt:lpstr>PERSONALIZED MEETINGS   </vt:lpstr>
      <vt:lpstr>PERSONALIZED MEETINGS    </vt:lpstr>
      <vt:lpstr>PERSONALIZED MEETINGS       </vt:lpstr>
      <vt:lpstr>Using custom background in meetings for Mobile</vt:lpstr>
      <vt:lpstr>PERSONALIZED MEETINGS      </vt:lpstr>
      <vt:lpstr>PERSONALIZED MEETINGS         </vt:lpstr>
      <vt:lpstr>PERSONALIZED MEETINGS        </vt:lpstr>
      <vt:lpstr>Protected meetings</vt:lpstr>
      <vt:lpstr>Organizer Guidance </vt:lpstr>
      <vt:lpstr>Applying watermark to shared content</vt:lpstr>
      <vt:lpstr>Attendee View: When attendee is using an unsupported meeting platform</vt:lpstr>
      <vt:lpstr>PROTECTED MEETINGS   </vt:lpstr>
      <vt:lpstr>PowerPoint Presentation</vt:lpstr>
      <vt:lpstr>PROTECTED MEETINGS        </vt:lpstr>
      <vt:lpstr>Attendee: In-Meeting Application</vt:lpstr>
      <vt:lpstr>PROTECTED MEETINGS      </vt:lpstr>
      <vt:lpstr>PROTECTED MEETINGS</vt:lpstr>
      <vt:lpstr>PROTECTED MEETINGS       </vt:lpstr>
      <vt:lpstr>PROTECTED MEETINGS          </vt:lpstr>
      <vt:lpstr>PROTECTED MEETINGS         </vt:lpstr>
      <vt:lpstr>PROTECTED MEETINGS  </vt:lpstr>
      <vt:lpstr>User Guidance: First Attendee Joins Meeting</vt:lpstr>
      <vt:lpstr>PowerPoint Presentation</vt:lpstr>
      <vt:lpstr>PROTECTED MEETINGS</vt:lpstr>
      <vt:lpstr>Advanced Webinars</vt:lpstr>
      <vt:lpstr>PowerPoint Presentation</vt:lpstr>
      <vt:lpstr>PowerPoint Presentation</vt:lpstr>
      <vt:lpstr>PowerPoint Presentation</vt:lpstr>
      <vt:lpstr>ADVANCED WEBINARS</vt:lpstr>
      <vt:lpstr>ADVANCED WEBINARS  </vt:lpstr>
      <vt:lpstr>ADVANCED WEBINARS </vt:lpstr>
      <vt:lpstr>Organizer view: Getting started</vt:lpstr>
      <vt:lpstr>Organizer Guidance: How to start meeting</vt:lpstr>
      <vt:lpstr>Attendee view</vt:lpstr>
      <vt:lpstr>ADVANCED WEBINARS   </vt:lpstr>
      <vt:lpstr>ADVANCED WEBINARS    </vt:lpstr>
      <vt:lpstr>ADVANCED WEBINARS      </vt:lpstr>
      <vt:lpstr>Organizer Guidance: Presenter Layout</vt:lpstr>
      <vt:lpstr>Organizer Guidance: How to take presenter off screen</vt:lpstr>
      <vt:lpstr>Organizer Guidance: Using Presenter Modes</vt:lpstr>
      <vt:lpstr>ADVANCED WEBINARS     </vt:lpstr>
      <vt:lpstr>ADVANCED WEBINARS      </vt:lpstr>
      <vt:lpstr>PowerPoint Presentation</vt:lpstr>
      <vt:lpstr>ADVANCED WEBINARS        </vt:lpstr>
      <vt:lpstr>ADVANCED WEBINARS       </vt:lpstr>
      <vt:lpstr>ADVANCED WEBINARS         </vt:lpstr>
      <vt:lpstr>ADVANCED WEBINARS          </vt:lpstr>
      <vt:lpstr>Advanced Virtual Appointments</vt:lpstr>
      <vt:lpstr>ADVANCED VIRTUAL APPOINTMENTS</vt:lpstr>
      <vt:lpstr>ADVANCED VIRTUAL APPOINTMENTS </vt:lpstr>
      <vt:lpstr>ADVANCED VIRTUAL APPOINTMENTS  </vt:lpstr>
      <vt:lpstr>ADVANCED VIRTUAL APPOINTMENTS    </vt:lpstr>
      <vt:lpstr>Virtual Appointment App</vt:lpstr>
      <vt:lpstr>ADVANCED VIRTUAL APPOINTMENTS   </vt:lpstr>
      <vt:lpstr>ADVANCED VIRTUAL APPOINTMENTS     </vt:lpstr>
      <vt:lpstr>ADVANCED VIRTUAL APPOINTMENTS         </vt:lpstr>
      <vt:lpstr>ADVANCED VIRTUAL APPOINTMENTS       </vt:lpstr>
      <vt:lpstr>Resources  Microsoft Teams Premium | Microsoft Teams  Introducing Microsoft Teams Premium, the better way to meet | Microsoft 365 Blog  Microsoft Teams Premium: Cut costs and add AI-powered productivity | Microsoft 365 Blog  Get Started with Microsoft Teams Premium - Microsoft Community Hub Teams Premium Free Trial  aka.ms/SetUpTeamsPremium  Tell us how you are using Teams Premium! aka.ms/TeamsPremiumStory   Questions on this document?  Email AskTeamsPremium  Do you have any feedback on this playbook? http://aka.ms/TeamsPlaybookFeedback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Evans (Inviso Corporation)</dc:creator>
  <cp:lastModifiedBy>Ronit Ben-Sheffer</cp:lastModifiedBy>
  <cp:revision>3</cp:revision>
  <dcterms:created xsi:type="dcterms:W3CDTF">2023-02-16T19:49:08Z</dcterms:created>
  <dcterms:modified xsi:type="dcterms:W3CDTF">2023-06-16T14:07:33Z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0x0101009C671BC8BD2EE04888B74DECA3082CFA</vt:lpwstr>
  </property>
  <property fmtid="{D5CDD505-2E9C-101B-9397-08002B2CF9AE}" pid="3" name="MediaServiceImageTags">
    <vt:lpwstr/>
  </property>
</Properties>
</file>