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503616" r:id="rId4"/>
  </p:sldMasterIdLst>
  <p:notesMasterIdLst>
    <p:notesMasterId r:id="rId8"/>
  </p:notesMasterIdLst>
  <p:sldIdLst>
    <p:sldId id="256" r:id="rId5"/>
    <p:sldId id="257"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cenarios" id="{FB9F7981-29F6-42DA-B9B3-63FC036B5900}">
          <p14:sldIdLst>
            <p14:sldId id="256"/>
            <p14:sldId id="257"/>
            <p14:sldId id="25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F3"/>
    <a:srgbClr val="FFEDE0"/>
    <a:srgbClr val="FFDBC1"/>
    <a:srgbClr val="FFE4D1"/>
    <a:srgbClr val="C03BC4"/>
    <a:srgbClr val="C551BF"/>
    <a:srgbClr val="FEF7F3"/>
    <a:srgbClr val="9299F7"/>
    <a:srgbClr val="AC5BC5"/>
    <a:srgbClr val="FAF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1B2BA-B7B0-47D3-A0C8-2CE4DF84B731}" v="5" dt="2025-06-25T17:44:03.577"/>
    <p1510:client id="{C11A7A8C-450A-47E0-83A4-7EF46C8F2A24}" v="6" dt="2025-06-25T17:45:21.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348"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A234-A6E1-4E3A-9C8A-769A32DF5E92}"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38426-928F-4A5F-96F0-AE9A432EE699}" type="slidenum">
              <a:rPr lang="en-US" smtClean="0"/>
              <a:t>‹#›</a:t>
            </a:fld>
            <a:endParaRPr lang="en-US"/>
          </a:p>
        </p:txBody>
      </p:sp>
    </p:spTree>
    <p:extLst>
      <p:ext uri="{BB962C8B-B14F-4D97-AF65-F5344CB8AC3E}">
        <p14:creationId xmlns:p14="http://schemas.microsoft.com/office/powerpoint/2010/main" val="160304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raphic 2">
    <p:bg>
      <p:bgRef idx="1001">
        <a:schemeClr val="bg1"/>
      </p:bgRef>
    </p:bg>
    <p:spTree>
      <p:nvGrpSpPr>
        <p:cNvPr id="1" name=""/>
        <p:cNvGrpSpPr/>
        <p:nvPr/>
      </p:nvGrpSpPr>
      <p:grpSpPr>
        <a:xfrm>
          <a:off x="0" y="0"/>
          <a:ext cx="0" cy="0"/>
          <a:chOff x="0" y="0"/>
          <a:chExt cx="0" cy="0"/>
        </a:xfrm>
      </p:grpSpPr>
      <p:pic>
        <p:nvPicPr>
          <p:cNvPr id="3" name="Picture 2" descr="A person holding glasses in his hands&#10;&#10;Description automatically generated">
            <a:extLst>
              <a:ext uri="{FF2B5EF4-FFF2-40B4-BE49-F238E27FC236}">
                <a16:creationId xmlns:a16="http://schemas.microsoft.com/office/drawing/2014/main" id="{70C98EF7-0871-A141-CDDA-8BD25D16CED5}"/>
              </a:ext>
            </a:extLst>
          </p:cNvPr>
          <p:cNvPicPr>
            <a:picLocks noChangeAspect="1"/>
          </p:cNvPicPr>
          <p:nvPr userDrawn="1"/>
        </p:nvPicPr>
        <p:blipFill>
          <a:blip r:embed="rId2"/>
          <a:stretch>
            <a:fillRect/>
          </a:stretch>
        </p:blipFill>
        <p:spPr>
          <a:xfrm>
            <a:off x="1524" y="1746"/>
            <a:ext cx="12188952" cy="6854509"/>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783994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36965967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312512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9772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987627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4869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07064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34544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801560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696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603289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mj-lt"/>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856802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F56093F-1769-8E92-4B4F-8960A4166F42}"/>
              </a:ext>
            </a:extLst>
          </p:cNvPr>
          <p:cNvSpPr>
            <a:spLocks noGrp="1"/>
          </p:cNvSpPr>
          <p:nvPr>
            <p:ph type="title"/>
          </p:nvPr>
        </p:nvSpPr>
        <p:spPr>
          <a:xfrm>
            <a:off x="588263" y="457200"/>
            <a:ext cx="11018520" cy="430887"/>
          </a:xfrm>
        </p:spPr>
        <p:txBody>
          <a:bodyPr/>
          <a:lstStyle>
            <a:lvl1pPr>
              <a:defRPr sz="28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A2A7BD10-17E2-420A-AD5C-CEE997317DA4}"/>
              </a:ext>
            </a:extLst>
          </p:cNvPr>
          <p:cNvSpPr txBox="1"/>
          <p:nvPr userDrawn="1"/>
        </p:nvSpPr>
        <p:spPr>
          <a:xfrm>
            <a:off x="3048000" y="6565900"/>
            <a:ext cx="6096000" cy="2308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Microsoft Confidential </a:t>
            </a:r>
          </a:p>
        </p:txBody>
      </p:sp>
    </p:spTree>
    <p:extLst>
      <p:ext uri="{BB962C8B-B14F-4D97-AF65-F5344CB8AC3E}">
        <p14:creationId xmlns:p14="http://schemas.microsoft.com/office/powerpoint/2010/main" val="784350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305959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826298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421602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1495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28854360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43161038"/>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1789275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82829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671342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rgbClr val="0E0B1A"/>
        </a:solidFill>
        <a:effectLst/>
      </p:bgPr>
    </p:bg>
    <p:spTree>
      <p:nvGrpSpPr>
        <p:cNvPr id="1" name=""/>
        <p:cNvGrpSpPr/>
        <p:nvPr/>
      </p:nvGrpSpPr>
      <p:grpSpPr>
        <a:xfrm>
          <a:off x="0" y="0"/>
          <a:ext cx="0" cy="0"/>
          <a:chOff x="0" y="0"/>
          <a:chExt cx="0" cy="0"/>
        </a:xfrm>
      </p:grpSpPr>
      <p:pic>
        <p:nvPicPr>
          <p:cNvPr id="6" name="Picture 5" descr="A computer screen with emojis&#10;&#10;Description automatically generated">
            <a:extLst>
              <a:ext uri="{FF2B5EF4-FFF2-40B4-BE49-F238E27FC236}">
                <a16:creationId xmlns:a16="http://schemas.microsoft.com/office/drawing/2014/main" id="{B609798E-F6F6-6FED-36D2-46DDBAC5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12481"/>
            <a:ext cx="12181794" cy="6870481"/>
          </a:xfrm>
          <a:prstGeom prst="rect">
            <a:avLst/>
          </a:prstGeom>
        </p:spPr>
      </p:pic>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534999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996909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810230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745319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929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7621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1883324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71816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529005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mn-lt"/>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mj-lt"/>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551291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9928625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5432019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47419100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3008944437"/>
      </p:ext>
    </p:extLst>
  </p:cSld>
  <p:clrMap bg1="lt1" tx1="dk1" bg2="lt2" tx2="dk2" accent1="accent1" accent2="accent2" accent3="accent3" accent4="accent4" accent5="accent5" accent6="accent6" hlink="hlink" folHlink="folHlink"/>
  <p:sldLayoutIdLst>
    <p:sldLayoutId id="2147503617" r:id="rId1"/>
    <p:sldLayoutId id="2147503620" r:id="rId2"/>
    <p:sldLayoutId id="2147503621" r:id="rId3"/>
    <p:sldLayoutId id="2147503623" r:id="rId4"/>
    <p:sldLayoutId id="2147503624" r:id="rId5"/>
    <p:sldLayoutId id="2147503625" r:id="rId6"/>
    <p:sldLayoutId id="2147503626" r:id="rId7"/>
    <p:sldLayoutId id="2147503627" r:id="rId8"/>
    <p:sldLayoutId id="2147503628" r:id="rId9"/>
    <p:sldLayoutId id="2147503629" r:id="rId10"/>
    <p:sldLayoutId id="2147503630" r:id="rId11"/>
    <p:sldLayoutId id="2147503631" r:id="rId12"/>
    <p:sldLayoutId id="2147503632" r:id="rId13"/>
    <p:sldLayoutId id="2147503633" r:id="rId14"/>
    <p:sldLayoutId id="2147503634" r:id="rId15"/>
    <p:sldLayoutId id="2147503635" r:id="rId16"/>
    <p:sldLayoutId id="2147503636" r:id="rId17"/>
    <p:sldLayoutId id="2147503637" r:id="rId18"/>
    <p:sldLayoutId id="2147503638" r:id="rId19"/>
    <p:sldLayoutId id="2147503639" r:id="rId20"/>
    <p:sldLayoutId id="2147503641" r:id="rId21"/>
    <p:sldLayoutId id="2147503647" r:id="rId22"/>
    <p:sldLayoutId id="2147503648" r:id="rId23"/>
    <p:sldLayoutId id="2147503649" r:id="rId24"/>
    <p:sldLayoutId id="2147503665" r:id="rId25"/>
    <p:sldLayoutId id="2147503666" r:id="rId26"/>
    <p:sldLayoutId id="2147503667" r:id="rId27"/>
    <p:sldLayoutId id="2147503668" r:id="rId28"/>
    <p:sldLayoutId id="2147503669" r:id="rId29"/>
    <p:sldLayoutId id="2147503670" r:id="rId30"/>
    <p:sldLayoutId id="2147503671" r:id="rId31"/>
    <p:sldLayoutId id="2147503672" r:id="rId32"/>
    <p:sldLayoutId id="2147503673" r:id="rId33"/>
    <p:sldLayoutId id="2147503674" r:id="rId34"/>
    <p:sldLayoutId id="2147503675" r:id="rId35"/>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U-Turn 105">
            <a:extLst>
              <a:ext uri="{FF2B5EF4-FFF2-40B4-BE49-F238E27FC236}">
                <a16:creationId xmlns:a16="http://schemas.microsoft.com/office/drawing/2014/main" id="{33259D22-0AB9-D3E6-88F7-073EAF76EE47}"/>
              </a:ext>
              <a:ext uri="{C183D7F6-B498-43B3-948B-1728B52AA6E4}">
                <adec:decorative xmlns:adec="http://schemas.microsoft.com/office/drawing/2017/decorative" val="1"/>
              </a:ext>
            </a:extLst>
          </p:cNvPr>
          <p:cNvSpPr/>
          <p:nvPr/>
        </p:nvSpPr>
        <p:spPr bwMode="auto">
          <a:xfrm rot="5400000">
            <a:off x="3657600" y="-2673258"/>
            <a:ext cx="2926081" cy="10241280"/>
          </a:xfrm>
          <a:prstGeom prst="uturnArrow">
            <a:avLst>
              <a:gd name="adj1" fmla="val 25000"/>
              <a:gd name="adj2" fmla="val 0"/>
              <a:gd name="adj3" fmla="val 0"/>
              <a:gd name="adj4" fmla="val 4269"/>
              <a:gd name="adj5" fmla="val 100000"/>
            </a:avLst>
          </a:prstGeom>
          <a:solidFill>
            <a:schemeClr val="accent1"/>
          </a:solidFill>
          <a:ln w="19050">
            <a:gradFill flip="none" rotWithShape="1">
              <a:gsLst>
                <a:gs pos="0">
                  <a:srgbClr val="C551BF"/>
                </a:gs>
                <a:gs pos="100000">
                  <a:schemeClr val="accent1"/>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CD91CFE0-F165-9698-88F9-271407CB1B3A}"/>
              </a:ext>
              <a:ext uri="{C183D7F6-B498-43B3-948B-1728B52AA6E4}">
                <adec:decorative xmlns:adec="http://schemas.microsoft.com/office/drawing/2017/decorative" val="1"/>
              </a:ext>
            </a:extLst>
          </p:cNvPr>
          <p:cNvPicPr>
            <a:picLocks noChangeAspect="1"/>
          </p:cNvPicPr>
          <p:nvPr/>
        </p:nvPicPr>
        <p:blipFill>
          <a:blip r:embed="rId2"/>
          <a:srcRect l="68162" t="13341" r="2522" b="22646"/>
          <a:stretch/>
        </p:blipFill>
        <p:spPr>
          <a:xfrm>
            <a:off x="9998202" y="3645625"/>
            <a:ext cx="2193797" cy="3212373"/>
          </a:xfrm>
          <a:prstGeom prst="rect">
            <a:avLst/>
          </a:prstGeom>
        </p:spPr>
      </p:pic>
      <p:pic>
        <p:nvPicPr>
          <p:cNvPr id="141" name="Picture 140">
            <a:extLst>
              <a:ext uri="{FF2B5EF4-FFF2-40B4-BE49-F238E27FC236}">
                <a16:creationId xmlns:a16="http://schemas.microsoft.com/office/drawing/2014/main" id="{60F75F53-18AE-EAFF-B6FF-98C3AEB9F26C}"/>
              </a:ext>
              <a:ext uri="{C183D7F6-B498-43B3-948B-1728B52AA6E4}">
                <adec:decorative xmlns:adec="http://schemas.microsoft.com/office/drawing/2017/decorative" val="1"/>
              </a:ext>
            </a:extLst>
          </p:cNvPr>
          <p:cNvPicPr>
            <a:picLocks noChangeAspect="1"/>
          </p:cNvPicPr>
          <p:nvPr/>
        </p:nvPicPr>
        <p:blipFill>
          <a:blip r:embed="rId3"/>
          <a:srcRect l="33690" t="10269" r="35023" b="34019"/>
          <a:stretch/>
        </p:blipFill>
        <p:spPr>
          <a:xfrm>
            <a:off x="397001" y="2081620"/>
            <a:ext cx="231080" cy="274320"/>
          </a:xfrm>
          <a:prstGeom prst="rect">
            <a:avLst/>
          </a:prstGeom>
        </p:spPr>
      </p:pic>
      <p:pic>
        <p:nvPicPr>
          <p:cNvPr id="159" name="Picture 158">
            <a:extLst>
              <a:ext uri="{FF2B5EF4-FFF2-40B4-BE49-F238E27FC236}">
                <a16:creationId xmlns:a16="http://schemas.microsoft.com/office/drawing/2014/main" id="{FD2DF6C6-3AA6-D452-7701-2E27F7811FC6}"/>
              </a:ext>
              <a:ext uri="{C183D7F6-B498-43B3-948B-1728B52AA6E4}">
                <adec:decorative xmlns:adec="http://schemas.microsoft.com/office/drawing/2017/decorative" val="1"/>
              </a:ext>
            </a:extLst>
          </p:cNvPr>
          <p:cNvPicPr>
            <a:picLocks noChangeAspect="1"/>
          </p:cNvPicPr>
          <p:nvPr/>
        </p:nvPicPr>
        <p:blipFill rotWithShape="1">
          <a:blip r:embed="rId4"/>
          <a:srcRect l="3926" t="8148" r="3926" b="8148"/>
          <a:stretch/>
        </p:blipFill>
        <p:spPr>
          <a:xfrm>
            <a:off x="3758662" y="2094190"/>
            <a:ext cx="274320" cy="249181"/>
          </a:xfrm>
          <a:prstGeom prst="rect">
            <a:avLst/>
          </a:prstGeom>
        </p:spPr>
      </p:pic>
      <p:pic>
        <p:nvPicPr>
          <p:cNvPr id="160" name="Picture 159">
            <a:extLst>
              <a:ext uri="{FF2B5EF4-FFF2-40B4-BE49-F238E27FC236}">
                <a16:creationId xmlns:a16="http://schemas.microsoft.com/office/drawing/2014/main" id="{AE5AE595-8C9F-BBB5-652E-A1084AF33748}"/>
              </a:ext>
              <a:ext uri="{C183D7F6-B498-43B3-948B-1728B52AA6E4}">
                <adec:decorative xmlns:adec="http://schemas.microsoft.com/office/drawing/2017/decorative" val="1"/>
              </a:ext>
            </a:extLst>
          </p:cNvPr>
          <p:cNvPicPr>
            <a:picLocks noChangeAspect="1"/>
          </p:cNvPicPr>
          <p:nvPr/>
        </p:nvPicPr>
        <p:blipFill>
          <a:blip r:embed="rId5"/>
          <a:srcRect l="6250" t="8056" r="4617" b="9445"/>
          <a:stretch/>
        </p:blipFill>
        <p:spPr>
          <a:xfrm>
            <a:off x="7141942" y="2091826"/>
            <a:ext cx="274320" cy="253909"/>
          </a:xfrm>
          <a:prstGeom prst="rect">
            <a:avLst/>
          </a:prstGeom>
        </p:spPr>
      </p:pic>
      <p:pic>
        <p:nvPicPr>
          <p:cNvPr id="161" name="Picture 160">
            <a:extLst>
              <a:ext uri="{FF2B5EF4-FFF2-40B4-BE49-F238E27FC236}">
                <a16:creationId xmlns:a16="http://schemas.microsoft.com/office/drawing/2014/main" id="{A1DF43F1-B71B-2911-9FB2-9F4EFE9A02CC}"/>
              </a:ext>
              <a:ext uri="{C183D7F6-B498-43B3-948B-1728B52AA6E4}">
                <adec:decorative xmlns:adec="http://schemas.microsoft.com/office/drawing/2017/decorative" val="1"/>
              </a:ext>
            </a:extLst>
          </p:cNvPr>
          <p:cNvPicPr>
            <a:picLocks noChangeAspect="1"/>
          </p:cNvPicPr>
          <p:nvPr/>
        </p:nvPicPr>
        <p:blipFill>
          <a:blip r:embed="rId5"/>
          <a:srcRect l="6250" t="8056" r="4617" b="9445"/>
          <a:stretch/>
        </p:blipFill>
        <p:spPr>
          <a:xfrm>
            <a:off x="375381" y="5017905"/>
            <a:ext cx="274320" cy="253909"/>
          </a:xfrm>
          <a:prstGeom prst="rect">
            <a:avLst/>
          </a:prstGeom>
        </p:spPr>
      </p:pic>
      <p:pic>
        <p:nvPicPr>
          <p:cNvPr id="162" name="Picture 161">
            <a:extLst>
              <a:ext uri="{FF2B5EF4-FFF2-40B4-BE49-F238E27FC236}">
                <a16:creationId xmlns:a16="http://schemas.microsoft.com/office/drawing/2014/main" id="{4BD897EC-5442-CAF2-32ED-21170A362377}"/>
              </a:ext>
              <a:ext uri="{C183D7F6-B498-43B3-948B-1728B52AA6E4}">
                <adec:decorative xmlns:adec="http://schemas.microsoft.com/office/drawing/2017/decorative" val="1"/>
              </a:ext>
            </a:extLst>
          </p:cNvPr>
          <p:cNvPicPr>
            <a:picLocks noChangeAspect="1"/>
          </p:cNvPicPr>
          <p:nvPr/>
        </p:nvPicPr>
        <p:blipFill>
          <a:blip r:embed="rId5"/>
          <a:srcRect l="6250" t="8056" r="4617" b="9445"/>
          <a:stretch/>
        </p:blipFill>
        <p:spPr>
          <a:xfrm>
            <a:off x="7141942" y="5017905"/>
            <a:ext cx="274320" cy="253909"/>
          </a:xfrm>
          <a:prstGeom prst="rect">
            <a:avLst/>
          </a:prstGeom>
        </p:spPr>
      </p:pic>
      <p:pic>
        <p:nvPicPr>
          <p:cNvPr id="163" name="Picture 162">
            <a:extLst>
              <a:ext uri="{FF2B5EF4-FFF2-40B4-BE49-F238E27FC236}">
                <a16:creationId xmlns:a16="http://schemas.microsoft.com/office/drawing/2014/main" id="{38FA0276-F193-1CA7-EBE4-7B94BEDE0F72}"/>
              </a:ext>
              <a:ext uri="{C183D7F6-B498-43B3-948B-1728B52AA6E4}">
                <adec:decorative xmlns:adec="http://schemas.microsoft.com/office/drawing/2017/decorative" val="1"/>
              </a:ext>
            </a:extLst>
          </p:cNvPr>
          <p:cNvPicPr>
            <a:picLocks noChangeAspect="1"/>
          </p:cNvPicPr>
          <p:nvPr/>
        </p:nvPicPr>
        <p:blipFill>
          <a:blip r:embed="rId5"/>
          <a:srcRect l="6250" t="8056" r="4617" b="9445"/>
          <a:stretch/>
        </p:blipFill>
        <p:spPr>
          <a:xfrm>
            <a:off x="3758662" y="5017905"/>
            <a:ext cx="274320" cy="253909"/>
          </a:xfrm>
          <a:prstGeom prst="rect">
            <a:avLst/>
          </a:prstGeom>
        </p:spPr>
      </p:pic>
      <p:sp>
        <p:nvSpPr>
          <p:cNvPr id="4" name="Title 3">
            <a:extLst>
              <a:ext uri="{FF2B5EF4-FFF2-40B4-BE49-F238E27FC236}">
                <a16:creationId xmlns:a16="http://schemas.microsoft.com/office/drawing/2014/main" id="{036AFF2F-42CF-7B16-6CFB-B40AD622CECF}"/>
              </a:ext>
            </a:extLst>
          </p:cNvPr>
          <p:cNvSpPr>
            <a:spLocks noGrp="1"/>
          </p:cNvSpPr>
          <p:nvPr>
            <p:ph type="title"/>
          </p:nvPr>
        </p:nvSpPr>
        <p:spPr>
          <a:xfrm>
            <a:off x="305560" y="219075"/>
            <a:ext cx="10058400" cy="430213"/>
          </a:xfrm>
        </p:spPr>
        <p:txBody>
          <a:bodyPr/>
          <a:lstStyle/>
          <a:p>
            <a:r>
              <a:rPr lang="en-US"/>
              <a:t>Enhance productivity and clarity during a stacked schedule</a:t>
            </a:r>
          </a:p>
        </p:txBody>
      </p:sp>
      <p:sp>
        <p:nvSpPr>
          <p:cNvPr id="49" name="Available With">
            <a:extLst>
              <a:ext uri="{FF2B5EF4-FFF2-40B4-BE49-F238E27FC236}">
                <a16:creationId xmlns:a16="http://schemas.microsoft.com/office/drawing/2014/main" id="{02266972-E67C-384B-8C1A-E628913F4B61}"/>
              </a:ext>
            </a:extLst>
          </p:cNvPr>
          <p:cNvSpPr txBox="1"/>
          <p:nvPr/>
        </p:nvSpPr>
        <p:spPr>
          <a:xfrm>
            <a:off x="10966549" y="272599"/>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normalizeH="0" baseline="0" noProof="0">
                <a:ln>
                  <a:noFill/>
                </a:ln>
                <a:effectLst/>
                <a:uLnTx/>
                <a:uFillTx/>
                <a:latin typeface="+mj-lt"/>
                <a:cs typeface="Segoe UI Semibold" panose="020B0502040204020203" pitchFamily="34" charset="0"/>
              </a:rPr>
              <a:t>Available with:</a:t>
            </a:r>
          </a:p>
        </p:txBody>
      </p:sp>
      <p:sp>
        <p:nvSpPr>
          <p:cNvPr id="50" name="License">
            <a:extLst>
              <a:ext uri="{FF2B5EF4-FFF2-40B4-BE49-F238E27FC236}">
                <a16:creationId xmlns:a16="http://schemas.microsoft.com/office/drawing/2014/main" id="{4AA3F7C4-E249-98FF-847E-5E7529B8766E}"/>
              </a:ext>
            </a:extLst>
          </p:cNvPr>
          <p:cNvSpPr txBox="1">
            <a:spLocks/>
          </p:cNvSpPr>
          <p:nvPr/>
        </p:nvSpPr>
        <p:spPr>
          <a:xfrm>
            <a:off x="10490876" y="426487"/>
            <a:ext cx="1407437" cy="169277"/>
          </a:xfrm>
          <a:prstGeom prst="rect">
            <a:avLst/>
          </a:prstGeom>
        </p:spPr>
        <p:txBody>
          <a:bodyPr wrap="none" lIns="0" tIns="0" rIns="0" bIns="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1" i="0" kern="1200" spc="-20" baseline="0">
                <a:solidFill>
                  <a:srgbClr val="C03BC4"/>
                </a:solidFill>
                <a:latin typeface="Segoe UI Semibold" panose="020B0502040204020203" pitchFamily="34" charset="0"/>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0" i="0" kern="1200" spc="-20" baseline="0">
                <a:solidFill>
                  <a:srgbClr val="B1B3B3"/>
                </a:solidFill>
                <a:latin typeface="Segoe UI" panose="020B0502040204020203" pitchFamily="34" charset="0"/>
                <a:ea typeface="+mn-ea"/>
                <a:cs typeface="Segoe UI" panose="020B0502040204020203" pitchFamily="34" charset="0"/>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spc="0">
                <a:latin typeface="+mj-lt"/>
              </a:rPr>
              <a:t>Microsoft 365 Copilot</a:t>
            </a:r>
          </a:p>
        </p:txBody>
      </p:sp>
      <p:sp>
        <p:nvSpPr>
          <p:cNvPr id="82" name="Title 5">
            <a:extLst>
              <a:ext uri="{FF2B5EF4-FFF2-40B4-BE49-F238E27FC236}">
                <a16:creationId xmlns:a16="http://schemas.microsoft.com/office/drawing/2014/main" id="{D1B0B276-6F4C-4174-F637-57DCF1A85D9B}"/>
              </a:ext>
              <a:ext uri="{C183D7F6-B498-43B3-948B-1728B52AA6E4}">
                <adec:decorative xmlns:adec="http://schemas.microsoft.com/office/drawing/2017/decorative" val="1"/>
              </a:ext>
            </a:extLst>
          </p:cNvPr>
          <p:cNvSpPr txBox="1">
            <a:spLocks/>
          </p:cNvSpPr>
          <p:nvPr/>
        </p:nvSpPr>
        <p:spPr bwMode="auto">
          <a:xfrm>
            <a:off x="305561"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Choose in-office days with purpose</a:t>
            </a:r>
            <a:endParaRPr lang="en-IN" sz="1100" b="0" spc="0">
              <a:ln>
                <a:noFill/>
              </a:ln>
              <a:solidFill>
                <a:schemeClr val="bg1"/>
              </a:solidFill>
              <a:ea typeface="+mj-ea"/>
              <a:cs typeface="+mj-cs"/>
            </a:endParaRPr>
          </a:p>
        </p:txBody>
      </p:sp>
      <p:sp>
        <p:nvSpPr>
          <p:cNvPr id="111" name="Rectangle 110">
            <a:extLst>
              <a:ext uri="{FF2B5EF4-FFF2-40B4-BE49-F238E27FC236}">
                <a16:creationId xmlns:a16="http://schemas.microsoft.com/office/drawing/2014/main" id="{4DB5879A-41E1-7C36-21F9-F6FEBDE31FCD}"/>
              </a:ext>
            </a:extLst>
          </p:cNvPr>
          <p:cNvSpPr>
            <a:spLocks/>
          </p:cNvSpPr>
          <p:nvPr/>
        </p:nvSpPr>
        <p:spPr bwMode="auto">
          <a:xfrm>
            <a:off x="397001" y="125866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For hybrid workplaces, deciding and coordinating when to go into the office can take unnecessary cognitive load.</a:t>
            </a:r>
          </a:p>
        </p:txBody>
      </p:sp>
      <p:sp>
        <p:nvSpPr>
          <p:cNvPr id="142" name="Rectangle 141">
            <a:extLst>
              <a:ext uri="{FF2B5EF4-FFF2-40B4-BE49-F238E27FC236}">
                <a16:creationId xmlns:a16="http://schemas.microsoft.com/office/drawing/2014/main" id="{4F85690D-1CEA-4E37-8731-D57AF54FF4F1}"/>
              </a:ext>
            </a:extLst>
          </p:cNvPr>
          <p:cNvSpPr>
            <a:spLocks/>
          </p:cNvSpPr>
          <p:nvPr/>
        </p:nvSpPr>
        <p:spPr bwMode="auto">
          <a:xfrm>
            <a:off x="728289"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Microsoft Places</a:t>
            </a:r>
          </a:p>
        </p:txBody>
      </p:sp>
      <p:sp>
        <p:nvSpPr>
          <p:cNvPr id="131" name="Rectangle: Rounded Corners 130">
            <a:extLst>
              <a:ext uri="{FF2B5EF4-FFF2-40B4-BE49-F238E27FC236}">
                <a16:creationId xmlns:a16="http://schemas.microsoft.com/office/drawing/2014/main" id="{D8EE940C-9502-4A42-1FF6-4119D795D52B}"/>
              </a:ext>
            </a:extLst>
          </p:cNvPr>
          <p:cNvSpPr>
            <a:spLocks/>
          </p:cNvSpPr>
          <p:nvPr/>
        </p:nvSpPr>
        <p:spPr bwMode="auto">
          <a:xfrm>
            <a:off x="305561"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Recommended in-office days:</a:t>
            </a:r>
            <a:r>
              <a:rPr lang="en-US" sz="800">
                <a:solidFill>
                  <a:schemeClr val="tx1"/>
                </a:solidFill>
              </a:rPr>
              <a:t> To start her hybrid work week, Megan decides to go into the office because Copilot recommends it based on when her coworkers will be there.</a:t>
            </a:r>
          </a:p>
        </p:txBody>
      </p:sp>
      <p:grpSp>
        <p:nvGrpSpPr>
          <p:cNvPr id="114" name="Group 113" descr="Arrow moving to">
            <a:extLst>
              <a:ext uri="{FF2B5EF4-FFF2-40B4-BE49-F238E27FC236}">
                <a16:creationId xmlns:a16="http://schemas.microsoft.com/office/drawing/2014/main" id="{3CE6C669-E208-3AD9-2219-1D1EA32B3925}"/>
              </a:ext>
            </a:extLst>
          </p:cNvPr>
          <p:cNvGrpSpPr>
            <a:grpSpLocks noChangeAspect="1"/>
          </p:cNvGrpSpPr>
          <p:nvPr/>
        </p:nvGrpSpPr>
        <p:grpSpPr>
          <a:xfrm>
            <a:off x="3345941" y="870040"/>
            <a:ext cx="228600" cy="228600"/>
            <a:chOff x="5214995" y="-1168400"/>
            <a:chExt cx="431800" cy="431800"/>
          </a:xfrm>
        </p:grpSpPr>
        <p:sp>
          <p:nvSpPr>
            <p:cNvPr id="115" name="Oval 114">
              <a:extLst>
                <a:ext uri="{FF2B5EF4-FFF2-40B4-BE49-F238E27FC236}">
                  <a16:creationId xmlns:a16="http://schemas.microsoft.com/office/drawing/2014/main" id="{75CFECBD-D710-33F6-2C63-1AD490CE5CEA}"/>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6" name="Rectangle 89">
              <a:extLst>
                <a:ext uri="{FF2B5EF4-FFF2-40B4-BE49-F238E27FC236}">
                  <a16:creationId xmlns:a16="http://schemas.microsoft.com/office/drawing/2014/main" id="{74C5759B-0EF4-173C-D05F-28E067B8B53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3" name="Title 5">
            <a:extLst>
              <a:ext uri="{FF2B5EF4-FFF2-40B4-BE49-F238E27FC236}">
                <a16:creationId xmlns:a16="http://schemas.microsoft.com/office/drawing/2014/main" id="{F23A642E-E7E8-C7AC-2432-908F0D5E19C9}"/>
              </a:ext>
              <a:ext uri="{C183D7F6-B498-43B3-948B-1728B52AA6E4}">
                <adec:decorative xmlns:adec="http://schemas.microsoft.com/office/drawing/2017/decorative" val="1"/>
              </a:ext>
            </a:extLst>
          </p:cNvPr>
          <p:cNvSpPr txBox="1">
            <a:spLocks/>
          </p:cNvSpPr>
          <p:nvPr/>
        </p:nvSpPr>
        <p:spPr bwMode="auto">
          <a:xfrm>
            <a:off x="368884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Prep for meetings</a:t>
            </a:r>
          </a:p>
        </p:txBody>
      </p:sp>
      <p:sp>
        <p:nvSpPr>
          <p:cNvPr id="112" name="Rectangle 111">
            <a:extLst>
              <a:ext uri="{FF2B5EF4-FFF2-40B4-BE49-F238E27FC236}">
                <a16:creationId xmlns:a16="http://schemas.microsoft.com/office/drawing/2014/main" id="{502CFA6D-255B-C4C3-2136-84FCFABCCD42}"/>
              </a:ext>
            </a:extLst>
          </p:cNvPr>
          <p:cNvSpPr>
            <a:spLocks/>
          </p:cNvSpPr>
          <p:nvPr/>
        </p:nvSpPr>
        <p:spPr bwMode="auto">
          <a:xfrm>
            <a:off x="3780282" y="1258660"/>
            <a:ext cx="2743200" cy="30777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Getting ready for the workday can take mental effort, especially when you have a lot to do.</a:t>
            </a:r>
          </a:p>
        </p:txBody>
      </p:sp>
      <p:sp>
        <p:nvSpPr>
          <p:cNvPr id="145" name="Rectangle 144">
            <a:extLst>
              <a:ext uri="{FF2B5EF4-FFF2-40B4-BE49-F238E27FC236}">
                <a16:creationId xmlns:a16="http://schemas.microsoft.com/office/drawing/2014/main" id="{21B67E8C-DD8A-85E4-3391-1430304366A2}"/>
              </a:ext>
            </a:extLst>
          </p:cNvPr>
          <p:cNvSpPr>
            <a:spLocks/>
          </p:cNvSpPr>
          <p:nvPr/>
        </p:nvSpPr>
        <p:spPr bwMode="auto">
          <a:xfrm>
            <a:off x="411157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Microsoft 365 Copilot Chat </a:t>
            </a:r>
          </a:p>
        </p:txBody>
      </p:sp>
      <p:sp>
        <p:nvSpPr>
          <p:cNvPr id="132" name="Rectangle: Rounded Corners 131">
            <a:extLst>
              <a:ext uri="{FF2B5EF4-FFF2-40B4-BE49-F238E27FC236}">
                <a16:creationId xmlns:a16="http://schemas.microsoft.com/office/drawing/2014/main" id="{A9C51FA7-6AF5-4277-1DB6-1496CC58D5DC}"/>
              </a:ext>
            </a:extLst>
          </p:cNvPr>
          <p:cNvSpPr>
            <a:spLocks/>
          </p:cNvSpPr>
          <p:nvPr/>
        </p:nvSpPr>
        <p:spPr bwMode="auto">
          <a:xfrm>
            <a:off x="368884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Ask Copilot to help you prepare: </a:t>
            </a:r>
            <a:r>
              <a:rPr lang="en-US" sz="800">
                <a:solidFill>
                  <a:schemeClr val="tx1"/>
                </a:solidFill>
              </a:rPr>
              <a:t>On her way to work, Megan asks Copilot Chat to help her prepare for her meetings with key topics, meeting details, and potential discussion questions.</a:t>
            </a:r>
          </a:p>
        </p:txBody>
      </p:sp>
      <p:grpSp>
        <p:nvGrpSpPr>
          <p:cNvPr id="117" name="Group 116" descr="Arrow moving to">
            <a:extLst>
              <a:ext uri="{FF2B5EF4-FFF2-40B4-BE49-F238E27FC236}">
                <a16:creationId xmlns:a16="http://schemas.microsoft.com/office/drawing/2014/main" id="{8FD1946E-3E7A-F145-5C98-7C4628B27B23}"/>
              </a:ext>
            </a:extLst>
          </p:cNvPr>
          <p:cNvGrpSpPr>
            <a:grpSpLocks noChangeAspect="1"/>
          </p:cNvGrpSpPr>
          <p:nvPr/>
        </p:nvGrpSpPr>
        <p:grpSpPr>
          <a:xfrm>
            <a:off x="6729222" y="870040"/>
            <a:ext cx="228600" cy="228600"/>
            <a:chOff x="5214995" y="-1168400"/>
            <a:chExt cx="431800" cy="431800"/>
          </a:xfrm>
        </p:grpSpPr>
        <p:sp>
          <p:nvSpPr>
            <p:cNvPr id="118" name="Oval 117">
              <a:extLst>
                <a:ext uri="{FF2B5EF4-FFF2-40B4-BE49-F238E27FC236}">
                  <a16:creationId xmlns:a16="http://schemas.microsoft.com/office/drawing/2014/main" id="{F0028B97-C532-480D-D77E-F5F78B5AF073}"/>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9" name="Rectangle 89">
              <a:extLst>
                <a:ext uri="{FF2B5EF4-FFF2-40B4-BE49-F238E27FC236}">
                  <a16:creationId xmlns:a16="http://schemas.microsoft.com/office/drawing/2014/main" id="{67670437-B40E-5189-8A52-8B7297BB9069}"/>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4" name="Title 5">
            <a:extLst>
              <a:ext uri="{FF2B5EF4-FFF2-40B4-BE49-F238E27FC236}">
                <a16:creationId xmlns:a16="http://schemas.microsoft.com/office/drawing/2014/main" id="{2820F804-9000-7266-0591-741DA29BB929}"/>
              </a:ext>
              <a:ext uri="{C183D7F6-B498-43B3-948B-1728B52AA6E4}">
                <adec:decorative xmlns:adec="http://schemas.microsoft.com/office/drawing/2017/decorative" val="1"/>
              </a:ext>
            </a:extLst>
          </p:cNvPr>
          <p:cNvSpPr txBox="1">
            <a:spLocks/>
          </p:cNvSpPr>
          <p:nvPr/>
        </p:nvSpPr>
        <p:spPr bwMode="auto">
          <a:xfrm>
            <a:off x="707212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Know who’s in the room</a:t>
            </a:r>
            <a:endParaRPr lang="en-IN" sz="1100" b="0" spc="0">
              <a:ln>
                <a:noFill/>
              </a:ln>
              <a:solidFill>
                <a:schemeClr val="bg1"/>
              </a:solidFill>
              <a:ea typeface="+mj-ea"/>
              <a:cs typeface="+mj-cs"/>
            </a:endParaRPr>
          </a:p>
        </p:txBody>
      </p:sp>
      <p:sp>
        <p:nvSpPr>
          <p:cNvPr id="113" name="Rectangle 112">
            <a:extLst>
              <a:ext uri="{FF2B5EF4-FFF2-40B4-BE49-F238E27FC236}">
                <a16:creationId xmlns:a16="http://schemas.microsoft.com/office/drawing/2014/main" id="{537F66F1-7F1E-A344-0FC1-F42E11D1D9BD}"/>
              </a:ext>
            </a:extLst>
          </p:cNvPr>
          <p:cNvSpPr>
            <a:spLocks/>
          </p:cNvSpPr>
          <p:nvPr/>
        </p:nvSpPr>
        <p:spPr bwMode="auto">
          <a:xfrm>
            <a:off x="7163562" y="1258660"/>
            <a:ext cx="2743200" cy="30777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Hybrid meetings often face a physical divide that hinders connection.</a:t>
            </a:r>
          </a:p>
        </p:txBody>
      </p:sp>
      <p:sp>
        <p:nvSpPr>
          <p:cNvPr id="149" name="Rectangle 148">
            <a:extLst>
              <a:ext uri="{FF2B5EF4-FFF2-40B4-BE49-F238E27FC236}">
                <a16:creationId xmlns:a16="http://schemas.microsoft.com/office/drawing/2014/main" id="{F2F53050-D212-7E44-5025-7EC071DE11C5}"/>
              </a:ext>
            </a:extLst>
          </p:cNvPr>
          <p:cNvSpPr>
            <a:spLocks/>
          </p:cNvSpPr>
          <p:nvPr/>
        </p:nvSpPr>
        <p:spPr bwMode="auto">
          <a:xfrm>
            <a:off x="749485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Rooms</a:t>
            </a:r>
          </a:p>
        </p:txBody>
      </p:sp>
      <p:sp>
        <p:nvSpPr>
          <p:cNvPr id="133" name="Rectangle: Rounded Corners 132">
            <a:extLst>
              <a:ext uri="{FF2B5EF4-FFF2-40B4-BE49-F238E27FC236}">
                <a16:creationId xmlns:a16="http://schemas.microsoft.com/office/drawing/2014/main" id="{51C9444F-7E8A-108B-B4A6-6A61482F714A}"/>
              </a:ext>
            </a:extLst>
          </p:cNvPr>
          <p:cNvSpPr>
            <a:spLocks/>
          </p:cNvSpPr>
          <p:nvPr/>
        </p:nvSpPr>
        <p:spPr bwMode="auto">
          <a:xfrm>
            <a:off x="707212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defRPr/>
            </a:pPr>
            <a:r>
              <a:rPr lang="en-US" sz="800">
                <a:solidFill>
                  <a:schemeClr val="accent1"/>
                </a:solidFill>
                <a:latin typeface="+mj-lt"/>
              </a:rPr>
              <a:t>Speaker recognition for Copilot queries: </a:t>
            </a:r>
            <a:r>
              <a:rPr lang="en-US" sz="800">
                <a:solidFill>
                  <a:schemeClr val="tx1"/>
                </a:solidFill>
              </a:rPr>
              <a:t>Megan’s meeting includes both in-room and remote participants. Speaker recognition in the conference room identifies Megan and her colleagues, enabling her to ask Copilot for a reminder of Steve’s key point.</a:t>
            </a:r>
          </a:p>
        </p:txBody>
      </p:sp>
      <p:grpSp>
        <p:nvGrpSpPr>
          <p:cNvPr id="137" name="Group 136" descr="Arrow moving to">
            <a:extLst>
              <a:ext uri="{FF2B5EF4-FFF2-40B4-BE49-F238E27FC236}">
                <a16:creationId xmlns:a16="http://schemas.microsoft.com/office/drawing/2014/main" id="{5EF2A78B-DA72-A466-3956-EAF1E6EA5681}"/>
              </a:ext>
            </a:extLst>
          </p:cNvPr>
          <p:cNvGrpSpPr>
            <a:grpSpLocks noChangeAspect="1"/>
          </p:cNvGrpSpPr>
          <p:nvPr/>
        </p:nvGrpSpPr>
        <p:grpSpPr>
          <a:xfrm rot="5400000">
            <a:off x="10126980" y="2333082"/>
            <a:ext cx="228600" cy="228600"/>
            <a:chOff x="5214995" y="-1168400"/>
            <a:chExt cx="431800" cy="431800"/>
          </a:xfrm>
        </p:grpSpPr>
        <p:sp>
          <p:nvSpPr>
            <p:cNvPr id="138" name="Oval 137">
              <a:extLst>
                <a:ext uri="{FF2B5EF4-FFF2-40B4-BE49-F238E27FC236}">
                  <a16:creationId xmlns:a16="http://schemas.microsoft.com/office/drawing/2014/main" id="{2B4EEED6-93D4-76E2-236B-7C60A12FF3CC}"/>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39" name="Rectangle 89">
              <a:extLst>
                <a:ext uri="{FF2B5EF4-FFF2-40B4-BE49-F238E27FC236}">
                  <a16:creationId xmlns:a16="http://schemas.microsoft.com/office/drawing/2014/main" id="{23063553-1D9C-A982-A065-1E947E309964}"/>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1" name="Title 5">
            <a:extLst>
              <a:ext uri="{FF2B5EF4-FFF2-40B4-BE49-F238E27FC236}">
                <a16:creationId xmlns:a16="http://schemas.microsoft.com/office/drawing/2014/main" id="{EE9796F2-B3B4-AC08-8A6B-B731E02F1A2E}"/>
              </a:ext>
              <a:ext uri="{C183D7F6-B498-43B3-948B-1728B52AA6E4}">
                <adec:decorative xmlns:adec="http://schemas.microsoft.com/office/drawing/2017/decorative" val="1"/>
              </a:ext>
            </a:extLst>
          </p:cNvPr>
          <p:cNvSpPr txBox="1">
            <a:spLocks/>
          </p:cNvSpPr>
          <p:nvPr/>
        </p:nvSpPr>
        <p:spPr bwMode="auto">
          <a:xfrm>
            <a:off x="707212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Boost meeting productivity</a:t>
            </a:r>
          </a:p>
        </p:txBody>
      </p:sp>
      <p:sp>
        <p:nvSpPr>
          <p:cNvPr id="127" name="Rectangle 126">
            <a:extLst>
              <a:ext uri="{FF2B5EF4-FFF2-40B4-BE49-F238E27FC236}">
                <a16:creationId xmlns:a16="http://schemas.microsoft.com/office/drawing/2014/main" id="{088B3FEE-DD60-6EC9-C6A2-67C4EF8F11C2}"/>
              </a:ext>
            </a:extLst>
          </p:cNvPr>
          <p:cNvSpPr>
            <a:spLocks/>
          </p:cNvSpPr>
          <p:nvPr/>
        </p:nvSpPr>
        <p:spPr bwMode="auto">
          <a:xfrm>
            <a:off x="7163562"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Tracking what is shown on screen, discussed, and chatted during a meeting can be challenging.</a:t>
            </a:r>
          </a:p>
        </p:txBody>
      </p:sp>
      <p:sp>
        <p:nvSpPr>
          <p:cNvPr id="157" name="Rectangle 156">
            <a:extLst>
              <a:ext uri="{FF2B5EF4-FFF2-40B4-BE49-F238E27FC236}">
                <a16:creationId xmlns:a16="http://schemas.microsoft.com/office/drawing/2014/main" id="{46B9F170-A279-7B97-423C-012220C5D449}"/>
              </a:ext>
            </a:extLst>
          </p:cNvPr>
          <p:cNvSpPr>
            <a:spLocks/>
          </p:cNvSpPr>
          <p:nvPr/>
        </p:nvSpPr>
        <p:spPr bwMode="auto">
          <a:xfrm>
            <a:off x="749485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4" name="Rectangle: Rounded Corners 133">
            <a:extLst>
              <a:ext uri="{FF2B5EF4-FFF2-40B4-BE49-F238E27FC236}">
                <a16:creationId xmlns:a16="http://schemas.microsoft.com/office/drawing/2014/main" id="{3B28AA69-C94C-D1DC-1CC6-E8445036BB56}"/>
              </a:ext>
            </a:extLst>
          </p:cNvPr>
          <p:cNvSpPr>
            <a:spLocks/>
          </p:cNvSpPr>
          <p:nvPr/>
        </p:nvSpPr>
        <p:spPr bwMode="auto">
          <a:xfrm>
            <a:off x="707212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Copilot can analyze the content shared during a meeting: </a:t>
            </a:r>
            <a:r>
              <a:rPr lang="en-US" sz="800">
                <a:solidFill>
                  <a:schemeClr val="tx1"/>
                </a:solidFill>
              </a:rPr>
              <a:t>When a screen is shared, Megan requests Copilot to summarize the feedback provided by participants, achieving a comprehensive understanding of the discussion. She chimes in when she sees a gap in feedback, enhancing the review process.</a:t>
            </a:r>
          </a:p>
        </p:txBody>
      </p:sp>
      <p:grpSp>
        <p:nvGrpSpPr>
          <p:cNvPr id="123" name="Group 122" descr="Arrow moving to">
            <a:extLst>
              <a:ext uri="{FF2B5EF4-FFF2-40B4-BE49-F238E27FC236}">
                <a16:creationId xmlns:a16="http://schemas.microsoft.com/office/drawing/2014/main" id="{02CAA35E-EC5F-8F1A-DD6F-5BDB0F41283A}"/>
              </a:ext>
            </a:extLst>
          </p:cNvPr>
          <p:cNvGrpSpPr>
            <a:grpSpLocks noChangeAspect="1"/>
          </p:cNvGrpSpPr>
          <p:nvPr/>
        </p:nvGrpSpPr>
        <p:grpSpPr>
          <a:xfrm flipH="1">
            <a:off x="6729222" y="3796120"/>
            <a:ext cx="228600" cy="228600"/>
            <a:chOff x="5214995" y="-1168400"/>
            <a:chExt cx="431800" cy="431800"/>
          </a:xfrm>
        </p:grpSpPr>
        <p:sp>
          <p:nvSpPr>
            <p:cNvPr id="124" name="Oval 123">
              <a:extLst>
                <a:ext uri="{FF2B5EF4-FFF2-40B4-BE49-F238E27FC236}">
                  <a16:creationId xmlns:a16="http://schemas.microsoft.com/office/drawing/2014/main" id="{F59293B5-C994-3814-554A-A5C5FDFAA1DD}"/>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25" name="Rectangle 89">
              <a:extLst>
                <a:ext uri="{FF2B5EF4-FFF2-40B4-BE49-F238E27FC236}">
                  <a16:creationId xmlns:a16="http://schemas.microsoft.com/office/drawing/2014/main" id="{685DB7F1-DBB1-6EE5-FCBD-8BD11BEA4101}"/>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2" name="Title 5">
            <a:extLst>
              <a:ext uri="{FF2B5EF4-FFF2-40B4-BE49-F238E27FC236}">
                <a16:creationId xmlns:a16="http://schemas.microsoft.com/office/drawing/2014/main" id="{D5A3EFDF-AEDB-3F4C-E3DF-F520FB81E80E}"/>
              </a:ext>
              <a:ext uri="{C183D7F6-B498-43B3-948B-1728B52AA6E4}">
                <adec:decorative xmlns:adec="http://schemas.microsoft.com/office/drawing/2017/decorative" val="1"/>
              </a:ext>
            </a:extLst>
          </p:cNvPr>
          <p:cNvSpPr txBox="1">
            <a:spLocks/>
          </p:cNvSpPr>
          <p:nvPr/>
        </p:nvSpPr>
        <p:spPr bwMode="auto">
          <a:xfrm>
            <a:off x="368884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Maximize meeting outcomes</a:t>
            </a:r>
          </a:p>
        </p:txBody>
      </p:sp>
      <p:sp>
        <p:nvSpPr>
          <p:cNvPr id="128" name="Rectangle 127">
            <a:extLst>
              <a:ext uri="{FF2B5EF4-FFF2-40B4-BE49-F238E27FC236}">
                <a16:creationId xmlns:a16="http://schemas.microsoft.com/office/drawing/2014/main" id="{949F9ED1-AFD8-56B6-37C7-7364747C78BE}"/>
              </a:ext>
            </a:extLst>
          </p:cNvPr>
          <p:cNvSpPr>
            <a:spLocks/>
          </p:cNvSpPr>
          <p:nvPr/>
        </p:nvSpPr>
        <p:spPr bwMode="auto">
          <a:xfrm>
            <a:off x="3780282"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Poorly managed meetings can lead to frustration, lack of productivity, and </a:t>
            </a:r>
            <a:br>
              <a:rPr lang="en-US" sz="1000">
                <a:solidFill>
                  <a:schemeClr val="tx1"/>
                </a:solidFill>
              </a:rPr>
            </a:br>
            <a:r>
              <a:rPr lang="en-US" sz="1000">
                <a:solidFill>
                  <a:schemeClr val="tx1"/>
                </a:solidFill>
              </a:rPr>
              <a:t>unmet goals.</a:t>
            </a:r>
          </a:p>
        </p:txBody>
      </p:sp>
      <p:sp>
        <p:nvSpPr>
          <p:cNvPr id="151" name="Rectangle 150">
            <a:extLst>
              <a:ext uri="{FF2B5EF4-FFF2-40B4-BE49-F238E27FC236}">
                <a16:creationId xmlns:a16="http://schemas.microsoft.com/office/drawing/2014/main" id="{D63047E1-7844-ADBB-1DEB-8E6DE05FC8C9}"/>
              </a:ext>
            </a:extLst>
          </p:cNvPr>
          <p:cNvSpPr>
            <a:spLocks/>
          </p:cNvSpPr>
          <p:nvPr/>
        </p:nvSpPr>
        <p:spPr bwMode="auto">
          <a:xfrm>
            <a:off x="411157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5" name="Rectangle: Rounded Corners 134">
            <a:extLst>
              <a:ext uri="{FF2B5EF4-FFF2-40B4-BE49-F238E27FC236}">
                <a16:creationId xmlns:a16="http://schemas.microsoft.com/office/drawing/2014/main" id="{4D31AF81-1621-A87C-2320-D8B5062A0289}"/>
              </a:ext>
            </a:extLst>
          </p:cNvPr>
          <p:cNvSpPr>
            <a:spLocks/>
          </p:cNvSpPr>
          <p:nvPr/>
        </p:nvSpPr>
        <p:spPr bwMode="auto">
          <a:xfrm>
            <a:off x="368884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Facilitator agent: </a:t>
            </a:r>
            <a:r>
              <a:rPr lang="en-US" sz="800">
                <a:solidFill>
                  <a:schemeClr val="tx1"/>
                </a:solidFill>
              </a:rPr>
              <a:t>Megan and her team achieve the meeting goals with the facilitator agent providing meeting moderation, real-time notes, and Q&amp;A, keeping everyone on track.</a:t>
            </a:r>
          </a:p>
        </p:txBody>
      </p:sp>
      <p:grpSp>
        <p:nvGrpSpPr>
          <p:cNvPr id="120" name="Group 119" descr="Arrow moving to">
            <a:extLst>
              <a:ext uri="{FF2B5EF4-FFF2-40B4-BE49-F238E27FC236}">
                <a16:creationId xmlns:a16="http://schemas.microsoft.com/office/drawing/2014/main" id="{7273B453-FD7A-0A49-CFF4-771D2B064CCA}"/>
              </a:ext>
            </a:extLst>
          </p:cNvPr>
          <p:cNvGrpSpPr>
            <a:grpSpLocks noChangeAspect="1"/>
          </p:cNvGrpSpPr>
          <p:nvPr/>
        </p:nvGrpSpPr>
        <p:grpSpPr>
          <a:xfrm flipH="1">
            <a:off x="3345941" y="3796120"/>
            <a:ext cx="228600" cy="228600"/>
            <a:chOff x="5214995" y="-1168400"/>
            <a:chExt cx="431800" cy="431800"/>
          </a:xfrm>
        </p:grpSpPr>
        <p:sp>
          <p:nvSpPr>
            <p:cNvPr id="121" name="Oval 120">
              <a:extLst>
                <a:ext uri="{FF2B5EF4-FFF2-40B4-BE49-F238E27FC236}">
                  <a16:creationId xmlns:a16="http://schemas.microsoft.com/office/drawing/2014/main" id="{CD614CFA-0C80-E5A0-6A20-6A39B64976AD}"/>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22" name="Rectangle 89">
              <a:extLst>
                <a:ext uri="{FF2B5EF4-FFF2-40B4-BE49-F238E27FC236}">
                  <a16:creationId xmlns:a16="http://schemas.microsoft.com/office/drawing/2014/main" id="{58F8D3C5-5755-8CB1-2160-F26D7348F2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3" name="Title 5">
            <a:extLst>
              <a:ext uri="{FF2B5EF4-FFF2-40B4-BE49-F238E27FC236}">
                <a16:creationId xmlns:a16="http://schemas.microsoft.com/office/drawing/2014/main" id="{5C7379D7-CBD3-B3FE-E54B-ACF4991B1405}"/>
              </a:ext>
              <a:ext uri="{C183D7F6-B498-43B3-948B-1728B52AA6E4}">
                <adec:decorative xmlns:adec="http://schemas.microsoft.com/office/drawing/2017/decorative" val="1"/>
              </a:ext>
            </a:extLst>
          </p:cNvPr>
          <p:cNvSpPr txBox="1">
            <a:spLocks/>
          </p:cNvSpPr>
          <p:nvPr/>
        </p:nvSpPr>
        <p:spPr bwMode="auto">
          <a:xfrm>
            <a:off x="305561"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Summarize chat activity</a:t>
            </a:r>
          </a:p>
        </p:txBody>
      </p:sp>
      <p:sp>
        <p:nvSpPr>
          <p:cNvPr id="129" name="Rectangle 128">
            <a:extLst>
              <a:ext uri="{FF2B5EF4-FFF2-40B4-BE49-F238E27FC236}">
                <a16:creationId xmlns:a16="http://schemas.microsoft.com/office/drawing/2014/main" id="{139F41CA-0D1F-D943-89D4-8EB6BC070929}"/>
              </a:ext>
            </a:extLst>
          </p:cNvPr>
          <p:cNvSpPr>
            <a:spLocks/>
          </p:cNvSpPr>
          <p:nvPr/>
        </p:nvSpPr>
        <p:spPr bwMode="auto">
          <a:xfrm>
            <a:off x="397001" y="4184740"/>
            <a:ext cx="2743200" cy="30777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Catching up on messages and content is time-consuming.</a:t>
            </a:r>
          </a:p>
        </p:txBody>
      </p:sp>
      <p:sp>
        <p:nvSpPr>
          <p:cNvPr id="154" name="Rectangle 153">
            <a:extLst>
              <a:ext uri="{FF2B5EF4-FFF2-40B4-BE49-F238E27FC236}">
                <a16:creationId xmlns:a16="http://schemas.microsoft.com/office/drawing/2014/main" id="{CF675E53-6354-CD5F-C55F-C3643A7EB1EA}"/>
              </a:ext>
            </a:extLst>
          </p:cNvPr>
          <p:cNvSpPr>
            <a:spLocks/>
          </p:cNvSpPr>
          <p:nvPr/>
        </p:nvSpPr>
        <p:spPr bwMode="auto">
          <a:xfrm>
            <a:off x="728289"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Chat</a:t>
            </a:r>
          </a:p>
        </p:txBody>
      </p:sp>
      <p:sp>
        <p:nvSpPr>
          <p:cNvPr id="136" name="Rectangle: Rounded Corners 135">
            <a:extLst>
              <a:ext uri="{FF2B5EF4-FFF2-40B4-BE49-F238E27FC236}">
                <a16:creationId xmlns:a16="http://schemas.microsoft.com/office/drawing/2014/main" id="{B1BFCACE-5EDF-5259-3CF7-0DE283C15708}"/>
              </a:ext>
            </a:extLst>
          </p:cNvPr>
          <p:cNvSpPr>
            <a:spLocks/>
          </p:cNvSpPr>
          <p:nvPr/>
        </p:nvSpPr>
        <p:spPr bwMode="auto">
          <a:xfrm>
            <a:off x="305561"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defRPr/>
            </a:pPr>
            <a:r>
              <a:rPr lang="en-US" sz="800">
                <a:solidFill>
                  <a:schemeClr val="accent1"/>
                </a:solidFill>
                <a:latin typeface="+mj-lt"/>
              </a:rPr>
              <a:t>Copilot in chats: </a:t>
            </a:r>
            <a:r>
              <a:rPr lang="en-US" sz="800">
                <a:solidFill>
                  <a:schemeClr val="tx1"/>
                </a:solidFill>
              </a:rPr>
              <a:t>Megan wraps up her workday and reviews a project chat. She uses the Copilot prompt “Highlights from the past 7 days” to catch up on missed updates.</a:t>
            </a:r>
          </a:p>
        </p:txBody>
      </p:sp>
      <p:grpSp>
        <p:nvGrpSpPr>
          <p:cNvPr id="20" name="Group 19" descr="Scene represented by a filled circle with a gradient purple-pink color.&#10;&#10;Pain point represented by a filled circle in light peach.&#10;&#10;Solution represented by a hollow circle with a purple gradient outline.">
            <a:extLst>
              <a:ext uri="{FF2B5EF4-FFF2-40B4-BE49-F238E27FC236}">
                <a16:creationId xmlns:a16="http://schemas.microsoft.com/office/drawing/2014/main" id="{C9D27519-C189-E807-97F7-9B7E5A41B527}"/>
              </a:ext>
            </a:extLst>
          </p:cNvPr>
          <p:cNvGrpSpPr/>
          <p:nvPr/>
        </p:nvGrpSpPr>
        <p:grpSpPr>
          <a:xfrm>
            <a:off x="10801033" y="1167220"/>
            <a:ext cx="1097280" cy="1097280"/>
            <a:chOff x="10801033" y="1167220"/>
            <a:chExt cx="1097280" cy="1097280"/>
          </a:xfrm>
        </p:grpSpPr>
        <p:sp>
          <p:nvSpPr>
            <p:cNvPr id="2" name="Rectangle: Rounded Corners 1">
              <a:extLst>
                <a:ext uri="{FF2B5EF4-FFF2-40B4-BE49-F238E27FC236}">
                  <a16:creationId xmlns:a16="http://schemas.microsoft.com/office/drawing/2014/main" id="{5F7C4D66-A5F3-8BE8-EECD-EFFE5C54EE35}"/>
                </a:ext>
              </a:extLst>
            </p:cNvPr>
            <p:cNvSpPr/>
            <p:nvPr/>
          </p:nvSpPr>
          <p:spPr bwMode="auto">
            <a:xfrm>
              <a:off x="10801033" y="1167220"/>
              <a:ext cx="1097280" cy="1097280"/>
            </a:xfrm>
            <a:prstGeom prst="roundRect">
              <a:avLst>
                <a:gd name="adj" fmla="val 8297"/>
              </a:avLst>
            </a:prstGeom>
            <a:solidFill>
              <a:schemeClr val="bg1"/>
            </a:solidFill>
            <a:ln>
              <a:no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87887222-7F0E-A318-2153-9FF189F3D8A5}"/>
                </a:ext>
              </a:extLst>
            </p:cNvPr>
            <p:cNvGrpSpPr/>
            <p:nvPr/>
          </p:nvGrpSpPr>
          <p:grpSpPr>
            <a:xfrm>
              <a:off x="10938193" y="1304380"/>
              <a:ext cx="822960" cy="182880"/>
              <a:chOff x="10378440" y="1258659"/>
              <a:chExt cx="822960" cy="182880"/>
            </a:xfrm>
          </p:grpSpPr>
          <p:sp>
            <p:nvSpPr>
              <p:cNvPr id="5" name="Oval 4">
                <a:extLst>
                  <a:ext uri="{FF2B5EF4-FFF2-40B4-BE49-F238E27FC236}">
                    <a16:creationId xmlns:a16="http://schemas.microsoft.com/office/drawing/2014/main" id="{01AA923C-254D-C90B-446C-040C8DE5ABBD}"/>
                  </a:ext>
                </a:extLst>
              </p:cNvPr>
              <p:cNvSpPr>
                <a:spLocks noChangeAspect="1"/>
              </p:cNvSpPr>
              <p:nvPr/>
            </p:nvSpPr>
            <p:spPr bwMode="auto">
              <a:xfrm>
                <a:off x="10378440" y="1258659"/>
                <a:ext cx="182880" cy="182880"/>
              </a:xfrm>
              <a:prstGeom prst="ellipse">
                <a:avLst/>
              </a:prstGeom>
              <a:gradFill>
                <a:gsLst>
                  <a:gs pos="0">
                    <a:srgbClr val="C551BF"/>
                  </a:gs>
                  <a:gs pos="100000">
                    <a:srgbClr val="5B5FC7"/>
                  </a:gs>
                </a:gsLst>
                <a:lin ang="10800000" scaled="1"/>
              </a:gradFill>
              <a:ln w="12700">
                <a:solidFill>
                  <a:schemeClr val="bg1"/>
                </a:solidFill>
                <a:prstDash/>
              </a:ln>
              <a:effectLst>
                <a:outerShdw blurRad="127000" dist="63500" dir="2700000" algn="tl" rotWithShape="0">
                  <a:schemeClr val="bg1">
                    <a:lumMod val="50000"/>
                    <a:alpha val="1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a:spcAft>
                    <a:spcPts val="1800"/>
                  </a:spcAft>
                </a:pPr>
                <a:endParaRPr lang="en-US" sz="1200" err="1">
                  <a:solidFill>
                    <a:schemeClr val="bg1"/>
                  </a:solidFill>
                  <a:latin typeface="+mj-lt"/>
                  <a:ea typeface="+mj-ea"/>
                  <a:cs typeface="+mj-cs"/>
                </a:endParaRPr>
              </a:p>
            </p:txBody>
          </p:sp>
          <p:sp>
            <p:nvSpPr>
              <p:cNvPr id="9" name="Rectangle 8">
                <a:extLst>
                  <a:ext uri="{FF2B5EF4-FFF2-40B4-BE49-F238E27FC236}">
                    <a16:creationId xmlns:a16="http://schemas.microsoft.com/office/drawing/2014/main" id="{1912ED00-5EC7-B7EE-92FB-58FFC583BC05}"/>
                  </a:ext>
                </a:extLst>
              </p:cNvPr>
              <p:cNvSpPr>
                <a:spLocks/>
              </p:cNvSpPr>
              <p:nvPr/>
            </p:nvSpPr>
            <p:spPr bwMode="auto">
              <a:xfrm>
                <a:off x="10652760" y="1288543"/>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Scene</a:t>
                </a:r>
              </a:p>
            </p:txBody>
          </p:sp>
        </p:grpSp>
        <p:grpSp>
          <p:nvGrpSpPr>
            <p:cNvPr id="15" name="Group 14">
              <a:extLst>
                <a:ext uri="{FF2B5EF4-FFF2-40B4-BE49-F238E27FC236}">
                  <a16:creationId xmlns:a16="http://schemas.microsoft.com/office/drawing/2014/main" id="{A34D90AC-4038-1A99-C9FA-71009CF7D58C}"/>
                </a:ext>
              </a:extLst>
            </p:cNvPr>
            <p:cNvGrpSpPr/>
            <p:nvPr/>
          </p:nvGrpSpPr>
          <p:grpSpPr>
            <a:xfrm>
              <a:off x="10938193" y="1624420"/>
              <a:ext cx="822960" cy="182880"/>
              <a:chOff x="10378440" y="1564648"/>
              <a:chExt cx="822960" cy="182880"/>
            </a:xfrm>
          </p:grpSpPr>
          <p:sp>
            <p:nvSpPr>
              <p:cNvPr id="10" name="Oval 9">
                <a:extLst>
                  <a:ext uri="{FF2B5EF4-FFF2-40B4-BE49-F238E27FC236}">
                    <a16:creationId xmlns:a16="http://schemas.microsoft.com/office/drawing/2014/main" id="{5767876B-D7EC-ADB7-82BD-46256A53D675}"/>
                  </a:ext>
                </a:extLst>
              </p:cNvPr>
              <p:cNvSpPr>
                <a:spLocks noChangeAspect="1"/>
              </p:cNvSpPr>
              <p:nvPr/>
            </p:nvSpPr>
            <p:spPr bwMode="auto">
              <a:xfrm>
                <a:off x="10378440" y="1564648"/>
                <a:ext cx="182880" cy="182880"/>
              </a:xfrm>
              <a:prstGeom prst="ellipse">
                <a:avLst/>
              </a:prstGeom>
              <a:solidFill>
                <a:srgbClr val="FFEDE0"/>
              </a:solidFill>
              <a:ln w="12700">
                <a:solidFill>
                  <a:schemeClr val="bg1"/>
                </a:solid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Rectangle 10">
                <a:extLst>
                  <a:ext uri="{FF2B5EF4-FFF2-40B4-BE49-F238E27FC236}">
                    <a16:creationId xmlns:a16="http://schemas.microsoft.com/office/drawing/2014/main" id="{0E6AFB2E-AD19-5E58-1B38-B79E94A2F27A}"/>
                  </a:ext>
                </a:extLst>
              </p:cNvPr>
              <p:cNvSpPr>
                <a:spLocks/>
              </p:cNvSpPr>
              <p:nvPr/>
            </p:nvSpPr>
            <p:spPr bwMode="auto">
              <a:xfrm>
                <a:off x="10652760" y="1594532"/>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Pain point</a:t>
                </a:r>
              </a:p>
            </p:txBody>
          </p:sp>
        </p:grpSp>
        <p:grpSp>
          <p:nvGrpSpPr>
            <p:cNvPr id="14" name="Group 13">
              <a:extLst>
                <a:ext uri="{FF2B5EF4-FFF2-40B4-BE49-F238E27FC236}">
                  <a16:creationId xmlns:a16="http://schemas.microsoft.com/office/drawing/2014/main" id="{F8CEE34F-5AF5-B90D-3245-7EF4A002B0D7}"/>
                </a:ext>
              </a:extLst>
            </p:cNvPr>
            <p:cNvGrpSpPr/>
            <p:nvPr/>
          </p:nvGrpSpPr>
          <p:grpSpPr>
            <a:xfrm>
              <a:off x="10938193" y="1944460"/>
              <a:ext cx="822960" cy="182880"/>
              <a:chOff x="10378440" y="1845164"/>
              <a:chExt cx="822960" cy="182880"/>
            </a:xfrm>
          </p:grpSpPr>
          <p:sp>
            <p:nvSpPr>
              <p:cNvPr id="12" name="Oval 11">
                <a:extLst>
                  <a:ext uri="{FF2B5EF4-FFF2-40B4-BE49-F238E27FC236}">
                    <a16:creationId xmlns:a16="http://schemas.microsoft.com/office/drawing/2014/main" id="{E833753B-72F3-1EAB-CA8D-C9084F56811B}"/>
                  </a:ext>
                </a:extLst>
              </p:cNvPr>
              <p:cNvSpPr>
                <a:spLocks noChangeAspect="1"/>
              </p:cNvSpPr>
              <p:nvPr/>
            </p:nvSpPr>
            <p:spPr bwMode="auto">
              <a:xfrm>
                <a:off x="10378440" y="1845164"/>
                <a:ext cx="182880" cy="182880"/>
              </a:xfrm>
              <a:prstGeom prst="ellipse">
                <a:avLst/>
              </a:prstGeom>
              <a:solidFill>
                <a:schemeClr val="bg1"/>
              </a:solidFill>
              <a:ln w="9525">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err="1">
                  <a:solidFill>
                    <a:schemeClr val="accent1"/>
                  </a:solidFill>
                  <a:latin typeface="+mj-lt"/>
                </a:endParaRPr>
              </a:p>
            </p:txBody>
          </p:sp>
          <p:sp>
            <p:nvSpPr>
              <p:cNvPr id="13" name="Rectangle 12">
                <a:extLst>
                  <a:ext uri="{FF2B5EF4-FFF2-40B4-BE49-F238E27FC236}">
                    <a16:creationId xmlns:a16="http://schemas.microsoft.com/office/drawing/2014/main" id="{94170197-4699-9EDE-C235-9E915B3F9A9D}"/>
                  </a:ext>
                </a:extLst>
              </p:cNvPr>
              <p:cNvSpPr>
                <a:spLocks/>
              </p:cNvSpPr>
              <p:nvPr/>
            </p:nvSpPr>
            <p:spPr bwMode="auto">
              <a:xfrm>
                <a:off x="10652760" y="1875048"/>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Solution </a:t>
                </a:r>
              </a:p>
            </p:txBody>
          </p:sp>
        </p:grpSp>
      </p:grpSp>
      <p:sp>
        <p:nvSpPr>
          <p:cNvPr id="108" name="TextBox 107">
            <a:extLst>
              <a:ext uri="{FF2B5EF4-FFF2-40B4-BE49-F238E27FC236}">
                <a16:creationId xmlns:a16="http://schemas.microsoft.com/office/drawing/2014/main" id="{960969B5-01DC-1C25-B451-99289231D073}"/>
              </a:ext>
            </a:extLst>
          </p:cNvPr>
          <p:cNvSpPr txBox="1"/>
          <p:nvPr/>
        </p:nvSpPr>
        <p:spPr>
          <a:xfrm>
            <a:off x="10435273" y="2561682"/>
            <a:ext cx="1463040" cy="80021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noProof="0">
                <a:ln>
                  <a:noFill/>
                </a:ln>
                <a:solidFill>
                  <a:schemeClr val="accent1"/>
                </a:solidFill>
                <a:effectLst/>
                <a:uLnTx/>
                <a:uFillTx/>
                <a:latin typeface="Segoe UI Semibold"/>
                <a:ea typeface="+mn-ea"/>
                <a:cs typeface="+mn-cs"/>
              </a:rPr>
              <a:t>Megan</a:t>
            </a:r>
            <a:br>
              <a:rPr kumimoji="0" lang="en-US" sz="2400" b="0" i="0" u="none" strike="noStrike" kern="1200" cap="none" normalizeH="0" baseline="0" noProof="0">
                <a:ln>
                  <a:noFill/>
                </a:ln>
                <a:solidFill>
                  <a:schemeClr val="accent1"/>
                </a:solidFill>
                <a:effectLst/>
                <a:uLnTx/>
                <a:uFillTx/>
                <a:latin typeface="Segoe UI Semibold"/>
                <a:ea typeface="+mn-ea"/>
                <a:cs typeface="+mn-cs"/>
              </a:rPr>
            </a:br>
            <a:r>
              <a:rPr kumimoji="0" lang="en-US" sz="1400" b="0" i="0" u="none" strike="noStrike" kern="1200" cap="none" normalizeH="0" baseline="0" noProof="0">
                <a:ln>
                  <a:noFill/>
                </a:ln>
                <a:effectLst/>
                <a:uLnTx/>
                <a:uFillTx/>
                <a:latin typeface="Segoe UI"/>
                <a:ea typeface="+mn-ea"/>
                <a:cs typeface="Segoe UI" panose="020B0502040204020203" pitchFamily="34" charset="0"/>
              </a:rPr>
              <a:t>is an Information Worker</a:t>
            </a:r>
            <a:r>
              <a:rPr kumimoji="0" lang="en-US" sz="1400" b="0" i="0" u="none" strike="noStrike" kern="1200" cap="none" normalizeH="0" baseline="0" noProof="0">
                <a:ln>
                  <a:noFill/>
                </a:ln>
                <a:solidFill>
                  <a:schemeClr val="accent1"/>
                </a:solidFill>
                <a:effectLst/>
                <a:uLnTx/>
                <a:uFillTx/>
                <a:latin typeface="Segoe UI"/>
                <a:ea typeface="+mn-ea"/>
                <a:cs typeface="Segoe UI" panose="020B0502040204020203" pitchFamily="34" charset="0"/>
              </a:rPr>
              <a:t>. </a:t>
            </a:r>
          </a:p>
        </p:txBody>
      </p:sp>
    </p:spTree>
    <p:extLst>
      <p:ext uri="{BB962C8B-B14F-4D97-AF65-F5344CB8AC3E}">
        <p14:creationId xmlns:p14="http://schemas.microsoft.com/office/powerpoint/2010/main" val="10296445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3592-F494-7081-0A11-2F65B6A6292A}"/>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895D91D-0CE8-77C0-82EC-7BE04CE9DD95}"/>
              </a:ext>
              <a:ext uri="{C183D7F6-B498-43B3-948B-1728B52AA6E4}">
                <adec:decorative xmlns:adec="http://schemas.microsoft.com/office/drawing/2017/decorative" val="1"/>
              </a:ext>
            </a:extLst>
          </p:cNvPr>
          <p:cNvPicPr>
            <a:picLocks noChangeAspect="1"/>
          </p:cNvPicPr>
          <p:nvPr/>
        </p:nvPicPr>
        <p:blipFill rotWithShape="1">
          <a:blip r:embed="rId2"/>
          <a:srcRect l="30819" r="27476" b="6642"/>
          <a:stretch/>
        </p:blipFill>
        <p:spPr>
          <a:xfrm>
            <a:off x="10039744" y="3644464"/>
            <a:ext cx="2152254" cy="3213533"/>
          </a:xfrm>
          <a:prstGeom prst="rect">
            <a:avLst/>
          </a:prstGeom>
        </p:spPr>
      </p:pic>
      <p:sp>
        <p:nvSpPr>
          <p:cNvPr id="106" name="Arrow: U-Turn 105">
            <a:extLst>
              <a:ext uri="{FF2B5EF4-FFF2-40B4-BE49-F238E27FC236}">
                <a16:creationId xmlns:a16="http://schemas.microsoft.com/office/drawing/2014/main" id="{E1614BF8-CAAD-4C76-7033-05AC1200C2A4}"/>
              </a:ext>
              <a:ext uri="{C183D7F6-B498-43B3-948B-1728B52AA6E4}">
                <adec:decorative xmlns:adec="http://schemas.microsoft.com/office/drawing/2017/decorative" val="1"/>
              </a:ext>
            </a:extLst>
          </p:cNvPr>
          <p:cNvSpPr/>
          <p:nvPr/>
        </p:nvSpPr>
        <p:spPr bwMode="auto">
          <a:xfrm rot="5400000">
            <a:off x="3657600" y="-2673258"/>
            <a:ext cx="2926081" cy="10241280"/>
          </a:xfrm>
          <a:prstGeom prst="uturnArrow">
            <a:avLst>
              <a:gd name="adj1" fmla="val 25000"/>
              <a:gd name="adj2" fmla="val 0"/>
              <a:gd name="adj3" fmla="val 0"/>
              <a:gd name="adj4" fmla="val 4269"/>
              <a:gd name="adj5" fmla="val 100000"/>
            </a:avLst>
          </a:prstGeom>
          <a:solidFill>
            <a:schemeClr val="accent1"/>
          </a:solidFill>
          <a:ln w="19050">
            <a:gradFill flip="none" rotWithShape="1">
              <a:gsLst>
                <a:gs pos="0">
                  <a:srgbClr val="C551BF"/>
                </a:gs>
                <a:gs pos="100000">
                  <a:schemeClr val="accent1"/>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60" name="Picture 159">
            <a:extLst>
              <a:ext uri="{FF2B5EF4-FFF2-40B4-BE49-F238E27FC236}">
                <a16:creationId xmlns:a16="http://schemas.microsoft.com/office/drawing/2014/main" id="{1316ABF2-6AE7-21F3-4DE7-B73AC2CCA4B3}"/>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7141942" y="2091826"/>
            <a:ext cx="274320" cy="253909"/>
          </a:xfrm>
          <a:prstGeom prst="rect">
            <a:avLst/>
          </a:prstGeom>
        </p:spPr>
      </p:pic>
      <p:pic>
        <p:nvPicPr>
          <p:cNvPr id="162" name="Picture 161">
            <a:extLst>
              <a:ext uri="{FF2B5EF4-FFF2-40B4-BE49-F238E27FC236}">
                <a16:creationId xmlns:a16="http://schemas.microsoft.com/office/drawing/2014/main" id="{19147143-A8F3-0D17-B3FD-91C134F81FC1}"/>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7141942" y="5017905"/>
            <a:ext cx="274320" cy="253909"/>
          </a:xfrm>
          <a:prstGeom prst="rect">
            <a:avLst/>
          </a:prstGeom>
        </p:spPr>
      </p:pic>
      <p:pic>
        <p:nvPicPr>
          <p:cNvPr id="163" name="Picture 162">
            <a:extLst>
              <a:ext uri="{FF2B5EF4-FFF2-40B4-BE49-F238E27FC236}">
                <a16:creationId xmlns:a16="http://schemas.microsoft.com/office/drawing/2014/main" id="{1A5865A9-C8C2-53F5-DAD6-46C848C577AB}"/>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8662" y="5017905"/>
            <a:ext cx="274320" cy="253909"/>
          </a:xfrm>
          <a:prstGeom prst="rect">
            <a:avLst/>
          </a:prstGeom>
        </p:spPr>
      </p:pic>
      <p:sp>
        <p:nvSpPr>
          <p:cNvPr id="4" name="Title 3">
            <a:extLst>
              <a:ext uri="{FF2B5EF4-FFF2-40B4-BE49-F238E27FC236}">
                <a16:creationId xmlns:a16="http://schemas.microsoft.com/office/drawing/2014/main" id="{15919C6E-F2FF-05DB-07A4-4FE414540426}"/>
              </a:ext>
            </a:extLst>
          </p:cNvPr>
          <p:cNvSpPr>
            <a:spLocks noGrp="1"/>
          </p:cNvSpPr>
          <p:nvPr>
            <p:ph type="title"/>
          </p:nvPr>
        </p:nvSpPr>
        <p:spPr>
          <a:xfrm>
            <a:off x="305560" y="219075"/>
            <a:ext cx="10058400" cy="430213"/>
          </a:xfrm>
        </p:spPr>
        <p:txBody>
          <a:bodyPr/>
          <a:lstStyle/>
          <a:p>
            <a:r>
              <a:rPr lang="en-US"/>
              <a:t>Engage deeper and more efficiently with customers and clients</a:t>
            </a:r>
          </a:p>
        </p:txBody>
      </p:sp>
      <p:sp>
        <p:nvSpPr>
          <p:cNvPr id="49" name="Available With">
            <a:extLst>
              <a:ext uri="{FF2B5EF4-FFF2-40B4-BE49-F238E27FC236}">
                <a16:creationId xmlns:a16="http://schemas.microsoft.com/office/drawing/2014/main" id="{C5E820B0-0008-BF57-6766-C135D973CD53}"/>
              </a:ext>
            </a:extLst>
          </p:cNvPr>
          <p:cNvSpPr txBox="1"/>
          <p:nvPr/>
        </p:nvSpPr>
        <p:spPr>
          <a:xfrm>
            <a:off x="10966549" y="272599"/>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normalizeH="0" baseline="0" noProof="0">
                <a:ln>
                  <a:noFill/>
                </a:ln>
                <a:effectLst/>
                <a:uLnTx/>
                <a:uFillTx/>
                <a:latin typeface="+mj-lt"/>
                <a:cs typeface="Segoe UI Semibold" panose="020B0502040204020203" pitchFamily="34" charset="0"/>
              </a:rPr>
              <a:t>Available with:</a:t>
            </a:r>
          </a:p>
        </p:txBody>
      </p:sp>
      <p:sp>
        <p:nvSpPr>
          <p:cNvPr id="50" name="License">
            <a:extLst>
              <a:ext uri="{FF2B5EF4-FFF2-40B4-BE49-F238E27FC236}">
                <a16:creationId xmlns:a16="http://schemas.microsoft.com/office/drawing/2014/main" id="{3AE13547-1F89-FD56-A620-822306227C63}"/>
              </a:ext>
            </a:extLst>
          </p:cNvPr>
          <p:cNvSpPr txBox="1">
            <a:spLocks/>
          </p:cNvSpPr>
          <p:nvPr/>
        </p:nvSpPr>
        <p:spPr>
          <a:xfrm>
            <a:off x="10490876" y="426487"/>
            <a:ext cx="1407437" cy="169277"/>
          </a:xfrm>
          <a:prstGeom prst="rect">
            <a:avLst/>
          </a:prstGeom>
        </p:spPr>
        <p:txBody>
          <a:bodyPr wrap="none" lIns="0" tIns="0" rIns="0" bIns="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1" i="0" kern="1200" spc="-20" baseline="0">
                <a:solidFill>
                  <a:srgbClr val="C03BC4"/>
                </a:solidFill>
                <a:latin typeface="Segoe UI Semibold" panose="020B0502040204020203" pitchFamily="34" charset="0"/>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0" i="0" kern="1200" spc="-20" baseline="0">
                <a:solidFill>
                  <a:srgbClr val="B1B3B3"/>
                </a:solidFill>
                <a:latin typeface="Segoe UI" panose="020B0502040204020203" pitchFamily="34" charset="0"/>
                <a:ea typeface="+mn-ea"/>
                <a:cs typeface="Segoe UI" panose="020B0502040204020203" pitchFamily="34" charset="0"/>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spc="0">
                <a:latin typeface="+mj-lt"/>
              </a:rPr>
              <a:t>Microsoft 365 Copilot</a:t>
            </a:r>
          </a:p>
        </p:txBody>
      </p:sp>
      <p:sp>
        <p:nvSpPr>
          <p:cNvPr id="82" name="Title 5">
            <a:extLst>
              <a:ext uri="{FF2B5EF4-FFF2-40B4-BE49-F238E27FC236}">
                <a16:creationId xmlns:a16="http://schemas.microsoft.com/office/drawing/2014/main" id="{0EE9C6DF-0198-BCBD-E087-891835AB4B70}"/>
              </a:ext>
              <a:ext uri="{C183D7F6-B498-43B3-948B-1728B52AA6E4}">
                <adec:decorative xmlns:adec="http://schemas.microsoft.com/office/drawing/2017/decorative" val="1"/>
              </a:ext>
            </a:extLst>
          </p:cNvPr>
          <p:cNvSpPr txBox="1">
            <a:spLocks/>
          </p:cNvSpPr>
          <p:nvPr/>
        </p:nvSpPr>
        <p:spPr bwMode="auto">
          <a:xfrm>
            <a:off x="305561"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Bring calling into the flow of work</a:t>
            </a:r>
            <a:endParaRPr lang="en-IN" sz="1100" b="0" spc="0">
              <a:ln>
                <a:noFill/>
              </a:ln>
              <a:solidFill>
                <a:schemeClr val="bg1"/>
              </a:solidFill>
              <a:ea typeface="+mj-ea"/>
              <a:cs typeface="+mj-cs"/>
            </a:endParaRPr>
          </a:p>
        </p:txBody>
      </p:sp>
      <p:sp>
        <p:nvSpPr>
          <p:cNvPr id="111" name="Rectangle 110">
            <a:extLst>
              <a:ext uri="{FF2B5EF4-FFF2-40B4-BE49-F238E27FC236}">
                <a16:creationId xmlns:a16="http://schemas.microsoft.com/office/drawing/2014/main" id="{EA992DE5-ED4C-C1A2-9457-B4A3DB87D5A5}"/>
              </a:ext>
            </a:extLst>
          </p:cNvPr>
          <p:cNvSpPr>
            <a:spLocks/>
          </p:cNvSpPr>
          <p:nvPr/>
        </p:nvSpPr>
        <p:spPr bwMode="auto">
          <a:xfrm>
            <a:off x="397001" y="1258660"/>
            <a:ext cx="2743200" cy="30777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Many organizations struggle with having separate tools for chat, meetings, and calling.</a:t>
            </a:r>
          </a:p>
        </p:txBody>
      </p:sp>
      <p:sp>
        <p:nvSpPr>
          <p:cNvPr id="142" name="Rectangle 141">
            <a:extLst>
              <a:ext uri="{FF2B5EF4-FFF2-40B4-BE49-F238E27FC236}">
                <a16:creationId xmlns:a16="http://schemas.microsoft.com/office/drawing/2014/main" id="{AB8F7CC0-2DF6-78E8-5EAA-6938DFF26445}"/>
              </a:ext>
            </a:extLst>
          </p:cNvPr>
          <p:cNvSpPr>
            <a:spLocks/>
          </p:cNvSpPr>
          <p:nvPr/>
        </p:nvSpPr>
        <p:spPr bwMode="auto">
          <a:xfrm>
            <a:off x="728289"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Phone</a:t>
            </a:r>
          </a:p>
        </p:txBody>
      </p:sp>
      <p:sp>
        <p:nvSpPr>
          <p:cNvPr id="131" name="Rectangle: Rounded Corners 130">
            <a:extLst>
              <a:ext uri="{FF2B5EF4-FFF2-40B4-BE49-F238E27FC236}">
                <a16:creationId xmlns:a16="http://schemas.microsoft.com/office/drawing/2014/main" id="{460750C2-CADB-9B2B-C45E-1C8E2EEE062F}"/>
              </a:ext>
            </a:extLst>
          </p:cNvPr>
          <p:cNvSpPr>
            <a:spLocks/>
          </p:cNvSpPr>
          <p:nvPr/>
        </p:nvSpPr>
        <p:spPr bwMode="auto">
          <a:xfrm>
            <a:off x="305561"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ts val="600"/>
              </a:spcAft>
              <a:buClrTx/>
              <a:buSzPct val="100000"/>
              <a:tabLst>
                <a:tab pos="448193" algn="l"/>
              </a:tabLst>
              <a:defRPr/>
            </a:pPr>
            <a:r>
              <a:rPr lang="en-US" sz="800">
                <a:solidFill>
                  <a:schemeClr val="accent1"/>
                </a:solidFill>
                <a:latin typeface="+mj-lt"/>
              </a:rPr>
              <a:t>Calling solution native to Teams:</a:t>
            </a:r>
            <a:r>
              <a:rPr lang="en-US" sz="800">
                <a:solidFill>
                  <a:schemeClr val="tx1"/>
                </a:solidFill>
              </a:rPr>
              <a:t> Quincy begins his workday and notices a Teams chat from his client requesting a call to discuss confidential information about a project. Quincy initiates the call directly in Teams by clicking the call button in the chat.</a:t>
            </a:r>
          </a:p>
        </p:txBody>
      </p:sp>
      <p:grpSp>
        <p:nvGrpSpPr>
          <p:cNvPr id="114" name="Group 113" descr="Arrow moving to">
            <a:extLst>
              <a:ext uri="{FF2B5EF4-FFF2-40B4-BE49-F238E27FC236}">
                <a16:creationId xmlns:a16="http://schemas.microsoft.com/office/drawing/2014/main" id="{6263C578-91C8-61AE-B360-2E464EA0BAA2}"/>
              </a:ext>
            </a:extLst>
          </p:cNvPr>
          <p:cNvGrpSpPr>
            <a:grpSpLocks noChangeAspect="1"/>
          </p:cNvGrpSpPr>
          <p:nvPr/>
        </p:nvGrpSpPr>
        <p:grpSpPr>
          <a:xfrm>
            <a:off x="3345941" y="870040"/>
            <a:ext cx="228600" cy="228600"/>
            <a:chOff x="5214995" y="-1168400"/>
            <a:chExt cx="431800" cy="431800"/>
          </a:xfrm>
        </p:grpSpPr>
        <p:sp>
          <p:nvSpPr>
            <p:cNvPr id="115" name="Oval 114">
              <a:extLst>
                <a:ext uri="{FF2B5EF4-FFF2-40B4-BE49-F238E27FC236}">
                  <a16:creationId xmlns:a16="http://schemas.microsoft.com/office/drawing/2014/main" id="{8A3C1B73-8264-7207-CB1D-8D689CD50157}"/>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6" name="Rectangle 89">
              <a:extLst>
                <a:ext uri="{FF2B5EF4-FFF2-40B4-BE49-F238E27FC236}">
                  <a16:creationId xmlns:a16="http://schemas.microsoft.com/office/drawing/2014/main" id="{A5354EAE-4FF0-1819-1058-2782DDFCE83C}"/>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3" name="Title 5">
            <a:extLst>
              <a:ext uri="{FF2B5EF4-FFF2-40B4-BE49-F238E27FC236}">
                <a16:creationId xmlns:a16="http://schemas.microsoft.com/office/drawing/2014/main" id="{06517CE8-3D26-32EF-DC47-6DB549B03072}"/>
              </a:ext>
              <a:ext uri="{C183D7F6-B498-43B3-948B-1728B52AA6E4}">
                <adec:decorative xmlns:adec="http://schemas.microsoft.com/office/drawing/2017/decorative" val="1"/>
              </a:ext>
            </a:extLst>
          </p:cNvPr>
          <p:cNvSpPr txBox="1">
            <a:spLocks/>
          </p:cNvSpPr>
          <p:nvPr/>
        </p:nvSpPr>
        <p:spPr bwMode="auto">
          <a:xfrm>
            <a:off x="368884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Enable smart calling without permanence</a:t>
            </a:r>
            <a:endParaRPr lang="en-IN" sz="1100" b="0" spc="0">
              <a:ln>
                <a:noFill/>
              </a:ln>
              <a:solidFill>
                <a:schemeClr val="bg1"/>
              </a:solidFill>
              <a:ea typeface="+mj-ea"/>
              <a:cs typeface="+mj-cs"/>
            </a:endParaRPr>
          </a:p>
        </p:txBody>
      </p:sp>
      <p:sp>
        <p:nvSpPr>
          <p:cNvPr id="112" name="Rectangle 111">
            <a:extLst>
              <a:ext uri="{FF2B5EF4-FFF2-40B4-BE49-F238E27FC236}">
                <a16:creationId xmlns:a16="http://schemas.microsoft.com/office/drawing/2014/main" id="{E1C77211-7AB8-50D3-532D-90F3C84B05C8}"/>
              </a:ext>
            </a:extLst>
          </p:cNvPr>
          <p:cNvSpPr>
            <a:spLocks/>
          </p:cNvSpPr>
          <p:nvPr/>
        </p:nvSpPr>
        <p:spPr bwMode="auto">
          <a:xfrm>
            <a:off x="3780282" y="125866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Users want to use Copilot to work smarter in meetings and calls while respecting privacy, policy, and social dynamics.</a:t>
            </a:r>
          </a:p>
        </p:txBody>
      </p:sp>
      <p:sp>
        <p:nvSpPr>
          <p:cNvPr id="145" name="Rectangle 144">
            <a:extLst>
              <a:ext uri="{FF2B5EF4-FFF2-40B4-BE49-F238E27FC236}">
                <a16:creationId xmlns:a16="http://schemas.microsoft.com/office/drawing/2014/main" id="{9E616735-4226-9E0F-D625-4499C0D6F945}"/>
              </a:ext>
            </a:extLst>
          </p:cNvPr>
          <p:cNvSpPr>
            <a:spLocks/>
          </p:cNvSpPr>
          <p:nvPr/>
        </p:nvSpPr>
        <p:spPr bwMode="auto">
          <a:xfrm>
            <a:off x="411157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 | Teams Phone</a:t>
            </a:r>
          </a:p>
        </p:txBody>
      </p:sp>
      <p:sp>
        <p:nvSpPr>
          <p:cNvPr id="132" name="Rectangle: Rounded Corners 131">
            <a:extLst>
              <a:ext uri="{FF2B5EF4-FFF2-40B4-BE49-F238E27FC236}">
                <a16:creationId xmlns:a16="http://schemas.microsoft.com/office/drawing/2014/main" id="{927757DE-686C-04ED-7074-F837AC86937F}"/>
              </a:ext>
            </a:extLst>
          </p:cNvPr>
          <p:cNvSpPr>
            <a:spLocks/>
          </p:cNvSpPr>
          <p:nvPr/>
        </p:nvSpPr>
        <p:spPr bwMode="auto">
          <a:xfrm>
            <a:off x="368884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ts val="600"/>
              </a:spcAft>
              <a:buClrTx/>
              <a:buSzPct val="100000"/>
              <a:tabLst>
                <a:tab pos="448193" algn="l"/>
              </a:tabLst>
              <a:defRPr/>
            </a:pPr>
            <a:r>
              <a:rPr lang="en-US" sz="800">
                <a:solidFill>
                  <a:schemeClr val="accent1"/>
                </a:solidFill>
                <a:latin typeface="+mj-lt"/>
              </a:rPr>
              <a:t>Use Copilot without turning on transcription or recording: </a:t>
            </a:r>
            <a:r>
              <a:rPr lang="en-US" sz="800">
                <a:solidFill>
                  <a:schemeClr val="tx1"/>
                </a:solidFill>
              </a:rPr>
              <a:t>Quincy joins a call with his client. Due to the sensitive nature of their discussion, Quincy activates Copilot without recording or transcribing the call.</a:t>
            </a:r>
          </a:p>
          <a:p>
            <a:pPr marR="0" lvl="0" defTabSz="932472" fontAlgn="base">
              <a:lnSpc>
                <a:spcPct val="100000"/>
              </a:lnSpc>
              <a:spcBef>
                <a:spcPct val="0"/>
              </a:spcBef>
              <a:spcAft>
                <a:spcPts val="600"/>
              </a:spcAft>
              <a:buClrTx/>
              <a:buSzPct val="100000"/>
              <a:tabLst>
                <a:tab pos="448193" algn="l"/>
              </a:tabLst>
              <a:defRPr/>
            </a:pPr>
            <a:r>
              <a:rPr lang="en-US" sz="800">
                <a:solidFill>
                  <a:schemeClr val="tx1"/>
                </a:solidFill>
              </a:rPr>
              <a:t>He leverages Copilot to assist his client during the call, such as by posing follow-up questions and summarizing the client’s statements in a less technical manner.</a:t>
            </a:r>
          </a:p>
        </p:txBody>
      </p:sp>
      <p:grpSp>
        <p:nvGrpSpPr>
          <p:cNvPr id="117" name="Group 116" descr="Arrow moving to">
            <a:extLst>
              <a:ext uri="{FF2B5EF4-FFF2-40B4-BE49-F238E27FC236}">
                <a16:creationId xmlns:a16="http://schemas.microsoft.com/office/drawing/2014/main" id="{B34A5015-F5BB-835F-FB5C-DA588E7ACA2E}"/>
              </a:ext>
            </a:extLst>
          </p:cNvPr>
          <p:cNvGrpSpPr>
            <a:grpSpLocks noChangeAspect="1"/>
          </p:cNvGrpSpPr>
          <p:nvPr/>
        </p:nvGrpSpPr>
        <p:grpSpPr>
          <a:xfrm>
            <a:off x="6729222" y="870040"/>
            <a:ext cx="228600" cy="228600"/>
            <a:chOff x="5214995" y="-1168400"/>
            <a:chExt cx="431800" cy="431800"/>
          </a:xfrm>
        </p:grpSpPr>
        <p:sp>
          <p:nvSpPr>
            <p:cNvPr id="118" name="Oval 117">
              <a:extLst>
                <a:ext uri="{FF2B5EF4-FFF2-40B4-BE49-F238E27FC236}">
                  <a16:creationId xmlns:a16="http://schemas.microsoft.com/office/drawing/2014/main" id="{4C77D66E-F0D0-D4AC-2120-97B67824A158}"/>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9" name="Rectangle 89">
              <a:extLst>
                <a:ext uri="{FF2B5EF4-FFF2-40B4-BE49-F238E27FC236}">
                  <a16:creationId xmlns:a16="http://schemas.microsoft.com/office/drawing/2014/main" id="{B2F88474-5AA3-3F58-7A0B-B6086E150B29}"/>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4" name="Title 5">
            <a:extLst>
              <a:ext uri="{FF2B5EF4-FFF2-40B4-BE49-F238E27FC236}">
                <a16:creationId xmlns:a16="http://schemas.microsoft.com/office/drawing/2014/main" id="{E721E418-31C8-525A-51B6-863046ED435D}"/>
              </a:ext>
              <a:ext uri="{C183D7F6-B498-43B3-948B-1728B52AA6E4}">
                <adec:decorative xmlns:adec="http://schemas.microsoft.com/office/drawing/2017/decorative" val="1"/>
              </a:ext>
            </a:extLst>
          </p:cNvPr>
          <p:cNvSpPr txBox="1">
            <a:spLocks/>
          </p:cNvSpPr>
          <p:nvPr/>
        </p:nvSpPr>
        <p:spPr bwMode="auto">
          <a:xfrm>
            <a:off x="707212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Improve communication</a:t>
            </a:r>
            <a:endParaRPr lang="en-IN" sz="1100" b="0" spc="0">
              <a:ln>
                <a:noFill/>
              </a:ln>
              <a:solidFill>
                <a:schemeClr val="bg1"/>
              </a:solidFill>
              <a:ea typeface="+mj-ea"/>
              <a:cs typeface="+mj-cs"/>
            </a:endParaRPr>
          </a:p>
        </p:txBody>
      </p:sp>
      <p:sp>
        <p:nvSpPr>
          <p:cNvPr id="113" name="Rectangle 112">
            <a:extLst>
              <a:ext uri="{FF2B5EF4-FFF2-40B4-BE49-F238E27FC236}">
                <a16:creationId xmlns:a16="http://schemas.microsoft.com/office/drawing/2014/main" id="{2BAAC408-6C8F-4976-4D02-8FC1A9B65D00}"/>
              </a:ext>
            </a:extLst>
          </p:cNvPr>
          <p:cNvSpPr>
            <a:spLocks/>
          </p:cNvSpPr>
          <p:nvPr/>
        </p:nvSpPr>
        <p:spPr bwMode="auto">
          <a:xfrm>
            <a:off x="7163562" y="1258660"/>
            <a:ext cx="2743200" cy="307777"/>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Managing prompt, clear responses to complex chat discussions all day can be overwhelming.</a:t>
            </a:r>
          </a:p>
        </p:txBody>
      </p:sp>
      <p:sp>
        <p:nvSpPr>
          <p:cNvPr id="149" name="Rectangle 148">
            <a:extLst>
              <a:ext uri="{FF2B5EF4-FFF2-40B4-BE49-F238E27FC236}">
                <a16:creationId xmlns:a16="http://schemas.microsoft.com/office/drawing/2014/main" id="{42E7F07C-040B-2A26-E3AE-4B5611CF6447}"/>
              </a:ext>
            </a:extLst>
          </p:cNvPr>
          <p:cNvSpPr>
            <a:spLocks/>
          </p:cNvSpPr>
          <p:nvPr/>
        </p:nvSpPr>
        <p:spPr bwMode="auto">
          <a:xfrm>
            <a:off x="749485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Chat</a:t>
            </a:r>
          </a:p>
        </p:txBody>
      </p:sp>
      <p:sp>
        <p:nvSpPr>
          <p:cNvPr id="133" name="Rectangle: Rounded Corners 132">
            <a:extLst>
              <a:ext uri="{FF2B5EF4-FFF2-40B4-BE49-F238E27FC236}">
                <a16:creationId xmlns:a16="http://schemas.microsoft.com/office/drawing/2014/main" id="{28440B4A-E146-D8ED-EA2C-73484816BCDC}"/>
              </a:ext>
            </a:extLst>
          </p:cNvPr>
          <p:cNvSpPr>
            <a:spLocks/>
          </p:cNvSpPr>
          <p:nvPr/>
        </p:nvSpPr>
        <p:spPr bwMode="auto">
          <a:xfrm>
            <a:off x="707212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ts val="600"/>
              </a:spcAft>
              <a:buSzPct val="100000"/>
              <a:tabLst>
                <a:tab pos="448193" algn="l"/>
              </a:tabLst>
              <a:defRPr/>
            </a:pPr>
            <a:r>
              <a:rPr lang="en-US" sz="800">
                <a:solidFill>
                  <a:schemeClr val="accent1"/>
                </a:solidFill>
                <a:latin typeface="+mj-lt"/>
              </a:rPr>
              <a:t>Rewrite with Copilot: </a:t>
            </a:r>
            <a:r>
              <a:rPr lang="en-US" sz="800">
                <a:solidFill>
                  <a:schemeClr val="tx1"/>
                </a:solidFill>
              </a:rPr>
              <a:t>Quincy finishes a call with the client and decides to send a follow-up chat message. He wants to ensure his message is concise but is uncertain about how to phrase certain parts, and he has limited time.</a:t>
            </a:r>
          </a:p>
          <a:p>
            <a:pPr defTabSz="932472" fontAlgn="base">
              <a:spcBef>
                <a:spcPct val="0"/>
              </a:spcBef>
              <a:spcAft>
                <a:spcPts val="600"/>
              </a:spcAft>
              <a:buSzPct val="100000"/>
              <a:tabLst>
                <a:tab pos="448193" algn="l"/>
              </a:tabLst>
              <a:defRPr/>
            </a:pPr>
            <a:r>
              <a:rPr lang="en-US" sz="800">
                <a:solidFill>
                  <a:schemeClr val="tx1"/>
                </a:solidFill>
              </a:rPr>
              <a:t>To address this, he drafts a message. Copilot rewrites the draft, assisting him by improving sentence structure, clarity, spelling, and grammar.</a:t>
            </a:r>
          </a:p>
        </p:txBody>
      </p:sp>
      <p:grpSp>
        <p:nvGrpSpPr>
          <p:cNvPr id="137" name="Group 136" descr="Arrow moving to">
            <a:extLst>
              <a:ext uri="{FF2B5EF4-FFF2-40B4-BE49-F238E27FC236}">
                <a16:creationId xmlns:a16="http://schemas.microsoft.com/office/drawing/2014/main" id="{AAFE6426-839E-E470-BAAB-6A4834FAA37D}"/>
              </a:ext>
            </a:extLst>
          </p:cNvPr>
          <p:cNvGrpSpPr>
            <a:grpSpLocks noChangeAspect="1"/>
          </p:cNvGrpSpPr>
          <p:nvPr/>
        </p:nvGrpSpPr>
        <p:grpSpPr>
          <a:xfrm rot="5400000">
            <a:off x="10126980" y="2333082"/>
            <a:ext cx="228600" cy="228600"/>
            <a:chOff x="5214995" y="-1168400"/>
            <a:chExt cx="431800" cy="431800"/>
          </a:xfrm>
        </p:grpSpPr>
        <p:sp>
          <p:nvSpPr>
            <p:cNvPr id="138" name="Oval 137">
              <a:extLst>
                <a:ext uri="{FF2B5EF4-FFF2-40B4-BE49-F238E27FC236}">
                  <a16:creationId xmlns:a16="http://schemas.microsoft.com/office/drawing/2014/main" id="{A3E33120-E005-E264-CD49-22A35983B46B}"/>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39" name="Rectangle 89">
              <a:extLst>
                <a:ext uri="{FF2B5EF4-FFF2-40B4-BE49-F238E27FC236}">
                  <a16:creationId xmlns:a16="http://schemas.microsoft.com/office/drawing/2014/main" id="{C9BE1001-740E-DD00-E365-8CBA61AB8E3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1" name="Title 5">
            <a:extLst>
              <a:ext uri="{FF2B5EF4-FFF2-40B4-BE49-F238E27FC236}">
                <a16:creationId xmlns:a16="http://schemas.microsoft.com/office/drawing/2014/main" id="{9583D493-19BF-324A-CE20-90595AFCF7E5}"/>
              </a:ext>
              <a:ext uri="{C183D7F6-B498-43B3-948B-1728B52AA6E4}">
                <adec:decorative xmlns:adec="http://schemas.microsoft.com/office/drawing/2017/decorative" val="1"/>
              </a:ext>
            </a:extLst>
          </p:cNvPr>
          <p:cNvSpPr txBox="1">
            <a:spLocks/>
          </p:cNvSpPr>
          <p:nvPr/>
        </p:nvSpPr>
        <p:spPr bwMode="auto">
          <a:xfrm>
            <a:off x="707212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Deliver seamless, context-rich call handoffs</a:t>
            </a:r>
            <a:endParaRPr lang="en-IN" sz="1100" b="0" spc="0">
              <a:ln>
                <a:noFill/>
              </a:ln>
              <a:solidFill>
                <a:schemeClr val="bg1"/>
              </a:solidFill>
              <a:ea typeface="+mj-ea"/>
              <a:cs typeface="+mj-cs"/>
            </a:endParaRPr>
          </a:p>
        </p:txBody>
      </p:sp>
      <p:sp>
        <p:nvSpPr>
          <p:cNvPr id="127" name="Rectangle 126">
            <a:extLst>
              <a:ext uri="{FF2B5EF4-FFF2-40B4-BE49-F238E27FC236}">
                <a16:creationId xmlns:a16="http://schemas.microsoft.com/office/drawing/2014/main" id="{E3270A73-D7E5-668E-C9A9-C053D24E7C3F}"/>
              </a:ext>
            </a:extLst>
          </p:cNvPr>
          <p:cNvSpPr>
            <a:spLocks/>
          </p:cNvSpPr>
          <p:nvPr/>
        </p:nvSpPr>
        <p:spPr bwMode="auto">
          <a:xfrm>
            <a:off x="7163562"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It is difficult for all parties to have to manually transfer details and knowledge during call </a:t>
            </a:r>
            <a:br>
              <a:rPr lang="en-US" sz="1000">
                <a:solidFill>
                  <a:schemeClr val="tx1"/>
                </a:solidFill>
              </a:rPr>
            </a:br>
            <a:r>
              <a:rPr lang="en-US" sz="1000">
                <a:solidFill>
                  <a:schemeClr val="tx1"/>
                </a:solidFill>
              </a:rPr>
              <a:t>hand-offs.</a:t>
            </a:r>
          </a:p>
        </p:txBody>
      </p:sp>
      <p:sp>
        <p:nvSpPr>
          <p:cNvPr id="157" name="Rectangle 156">
            <a:extLst>
              <a:ext uri="{FF2B5EF4-FFF2-40B4-BE49-F238E27FC236}">
                <a16:creationId xmlns:a16="http://schemas.microsoft.com/office/drawing/2014/main" id="{1FFFB3D2-7608-1999-C3D5-22992710CFED}"/>
              </a:ext>
            </a:extLst>
          </p:cNvPr>
          <p:cNvSpPr>
            <a:spLocks/>
          </p:cNvSpPr>
          <p:nvPr/>
        </p:nvSpPr>
        <p:spPr bwMode="auto">
          <a:xfrm>
            <a:off x="749485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Phone</a:t>
            </a:r>
          </a:p>
        </p:txBody>
      </p:sp>
      <p:sp>
        <p:nvSpPr>
          <p:cNvPr id="134" name="Rectangle: Rounded Corners 133">
            <a:extLst>
              <a:ext uri="{FF2B5EF4-FFF2-40B4-BE49-F238E27FC236}">
                <a16:creationId xmlns:a16="http://schemas.microsoft.com/office/drawing/2014/main" id="{03BAA76D-FAF0-FB45-86B5-CE35B55C4FBB}"/>
              </a:ext>
            </a:extLst>
          </p:cNvPr>
          <p:cNvSpPr>
            <a:spLocks/>
          </p:cNvSpPr>
          <p:nvPr/>
        </p:nvSpPr>
        <p:spPr bwMode="auto">
          <a:xfrm>
            <a:off x="707212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ts val="600"/>
              </a:spcAft>
              <a:buClrTx/>
              <a:buSzPct val="100000"/>
              <a:tabLst>
                <a:tab pos="448193" algn="l"/>
              </a:tabLst>
              <a:defRPr/>
            </a:pPr>
            <a:r>
              <a:rPr lang="en-US" sz="800">
                <a:solidFill>
                  <a:schemeClr val="accent1"/>
                </a:solidFill>
                <a:latin typeface="+mj-lt"/>
              </a:rPr>
              <a:t>Copilot summary for transferred calls: </a:t>
            </a:r>
            <a:r>
              <a:rPr lang="en-US" sz="800">
                <a:solidFill>
                  <a:schemeClr val="tx1"/>
                </a:solidFill>
              </a:rPr>
              <a:t>Quincy oversees the customer service representatives at his firm. He advises them to utilize Copilot summary for transferred calls, ensuring that both the representatives and the customers avoid the need to reiterate the inquiry and context from previous interactions. This enhances efficiency and conserves time and effort for all parties involved.</a:t>
            </a:r>
          </a:p>
        </p:txBody>
      </p:sp>
      <p:grpSp>
        <p:nvGrpSpPr>
          <p:cNvPr id="123" name="Group 122" descr="Arrow moving to">
            <a:extLst>
              <a:ext uri="{FF2B5EF4-FFF2-40B4-BE49-F238E27FC236}">
                <a16:creationId xmlns:a16="http://schemas.microsoft.com/office/drawing/2014/main" id="{78356160-2922-8310-4E47-0203B5C913C0}"/>
              </a:ext>
            </a:extLst>
          </p:cNvPr>
          <p:cNvGrpSpPr>
            <a:grpSpLocks noChangeAspect="1"/>
          </p:cNvGrpSpPr>
          <p:nvPr/>
        </p:nvGrpSpPr>
        <p:grpSpPr>
          <a:xfrm flipH="1">
            <a:off x="6729222" y="3796120"/>
            <a:ext cx="228600" cy="228600"/>
            <a:chOff x="5214995" y="-1168400"/>
            <a:chExt cx="431800" cy="431800"/>
          </a:xfrm>
        </p:grpSpPr>
        <p:sp>
          <p:nvSpPr>
            <p:cNvPr id="124" name="Oval 123">
              <a:extLst>
                <a:ext uri="{FF2B5EF4-FFF2-40B4-BE49-F238E27FC236}">
                  <a16:creationId xmlns:a16="http://schemas.microsoft.com/office/drawing/2014/main" id="{708B631B-B212-D680-DCD5-367DF910FE19}"/>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25" name="Rectangle 89">
              <a:extLst>
                <a:ext uri="{FF2B5EF4-FFF2-40B4-BE49-F238E27FC236}">
                  <a16:creationId xmlns:a16="http://schemas.microsoft.com/office/drawing/2014/main" id="{185CCE1D-6DD4-20B7-4E52-E607449779A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2" name="Title 5">
            <a:extLst>
              <a:ext uri="{FF2B5EF4-FFF2-40B4-BE49-F238E27FC236}">
                <a16:creationId xmlns:a16="http://schemas.microsoft.com/office/drawing/2014/main" id="{766FABA3-D454-55A7-D48D-077110CCA20B}"/>
              </a:ext>
              <a:ext uri="{C183D7F6-B498-43B3-948B-1728B52AA6E4}">
                <adec:decorative xmlns:adec="http://schemas.microsoft.com/office/drawing/2017/decorative" val="1"/>
              </a:ext>
            </a:extLst>
          </p:cNvPr>
          <p:cNvSpPr txBox="1">
            <a:spLocks/>
          </p:cNvSpPr>
          <p:nvPr/>
        </p:nvSpPr>
        <p:spPr bwMode="auto">
          <a:xfrm>
            <a:off x="368884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Maximize actionable outcomes</a:t>
            </a:r>
          </a:p>
        </p:txBody>
      </p:sp>
      <p:sp>
        <p:nvSpPr>
          <p:cNvPr id="128" name="Rectangle 127">
            <a:extLst>
              <a:ext uri="{FF2B5EF4-FFF2-40B4-BE49-F238E27FC236}">
                <a16:creationId xmlns:a16="http://schemas.microsoft.com/office/drawing/2014/main" id="{9B65FD2C-7907-E4AF-F353-9D00FC2283F2}"/>
              </a:ext>
            </a:extLst>
          </p:cNvPr>
          <p:cNvSpPr>
            <a:spLocks/>
          </p:cNvSpPr>
          <p:nvPr/>
        </p:nvSpPr>
        <p:spPr bwMode="auto">
          <a:xfrm>
            <a:off x="3780282" y="4184740"/>
            <a:ext cx="2743200" cy="615553"/>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Managing follow-ups and staying aligned with meetings can be challenging and require significant cognitive effort, especially in a </a:t>
            </a:r>
            <a:br>
              <a:rPr lang="en-US" sz="1000">
                <a:solidFill>
                  <a:schemeClr val="tx1"/>
                </a:solidFill>
              </a:rPr>
            </a:br>
            <a:r>
              <a:rPr lang="en-US" sz="1000">
                <a:solidFill>
                  <a:schemeClr val="tx1"/>
                </a:solidFill>
              </a:rPr>
              <a:t>fast-paced environment.</a:t>
            </a:r>
          </a:p>
        </p:txBody>
      </p:sp>
      <p:sp>
        <p:nvSpPr>
          <p:cNvPr id="151" name="Rectangle 150">
            <a:extLst>
              <a:ext uri="{FF2B5EF4-FFF2-40B4-BE49-F238E27FC236}">
                <a16:creationId xmlns:a16="http://schemas.microsoft.com/office/drawing/2014/main" id="{14297716-A660-2674-54D7-9430636C29A9}"/>
              </a:ext>
            </a:extLst>
          </p:cNvPr>
          <p:cNvSpPr>
            <a:spLocks/>
          </p:cNvSpPr>
          <p:nvPr/>
        </p:nvSpPr>
        <p:spPr bwMode="auto">
          <a:xfrm>
            <a:off x="411157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 | Teams Phone</a:t>
            </a:r>
          </a:p>
        </p:txBody>
      </p:sp>
      <p:sp>
        <p:nvSpPr>
          <p:cNvPr id="135" name="Rectangle: Rounded Corners 134">
            <a:extLst>
              <a:ext uri="{FF2B5EF4-FFF2-40B4-BE49-F238E27FC236}">
                <a16:creationId xmlns:a16="http://schemas.microsoft.com/office/drawing/2014/main" id="{18DE6275-5A26-D068-A23E-51FFE0BA1465}"/>
              </a:ext>
            </a:extLst>
          </p:cNvPr>
          <p:cNvSpPr>
            <a:spLocks/>
          </p:cNvSpPr>
          <p:nvPr/>
        </p:nvSpPr>
        <p:spPr bwMode="auto">
          <a:xfrm>
            <a:off x="368884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ts val="600"/>
              </a:spcAft>
              <a:buClrTx/>
              <a:buSzPct val="100000"/>
              <a:tabLst>
                <a:tab pos="448193" algn="l"/>
              </a:tabLst>
              <a:defRPr/>
            </a:pPr>
            <a:r>
              <a:rPr lang="en-US" sz="800">
                <a:solidFill>
                  <a:schemeClr val="accent1"/>
                </a:solidFill>
                <a:latin typeface="+mj-lt"/>
              </a:rPr>
              <a:t>Intelligent recap: </a:t>
            </a:r>
            <a:r>
              <a:rPr lang="en-US" sz="800">
                <a:solidFill>
                  <a:schemeClr val="tx1"/>
                </a:solidFill>
              </a:rPr>
              <a:t>Quincy ends his workday successfully assisting clients and customers. He reviews the </a:t>
            </a:r>
            <a:br>
              <a:rPr lang="en-US" sz="800">
                <a:solidFill>
                  <a:schemeClr val="tx1"/>
                </a:solidFill>
              </a:rPr>
            </a:br>
            <a:r>
              <a:rPr lang="en-US" sz="800">
                <a:solidFill>
                  <a:schemeClr val="tx1"/>
                </a:solidFill>
              </a:rPr>
              <a:t>AI-generated summary and action items from intelligent recap of his meeting and calls to prepare for tomorrow </a:t>
            </a:r>
            <a:br>
              <a:rPr lang="en-US" sz="800">
                <a:solidFill>
                  <a:schemeClr val="tx1"/>
                </a:solidFill>
              </a:rPr>
            </a:br>
            <a:r>
              <a:rPr lang="en-US" sz="800">
                <a:solidFill>
                  <a:schemeClr val="tx1"/>
                </a:solidFill>
              </a:rPr>
              <a:t>with clarity.</a:t>
            </a:r>
          </a:p>
        </p:txBody>
      </p:sp>
      <p:grpSp>
        <p:nvGrpSpPr>
          <p:cNvPr id="20" name="Group 19" descr="Scene represented by a filled circle with a gradient purple-pink color.&#10;&#10;Pain point represented by a filled circle in light peach.&#10;&#10;Solution represented by a hollow circle with a purple gradient outline.">
            <a:extLst>
              <a:ext uri="{FF2B5EF4-FFF2-40B4-BE49-F238E27FC236}">
                <a16:creationId xmlns:a16="http://schemas.microsoft.com/office/drawing/2014/main" id="{A9A92198-D13E-ADC0-FD66-1D4F873B583B}"/>
              </a:ext>
            </a:extLst>
          </p:cNvPr>
          <p:cNvGrpSpPr/>
          <p:nvPr/>
        </p:nvGrpSpPr>
        <p:grpSpPr>
          <a:xfrm>
            <a:off x="10801033" y="1167220"/>
            <a:ext cx="1097280" cy="1097280"/>
            <a:chOff x="10801033" y="1167220"/>
            <a:chExt cx="1097280" cy="1097280"/>
          </a:xfrm>
        </p:grpSpPr>
        <p:sp>
          <p:nvSpPr>
            <p:cNvPr id="2" name="Rectangle: Rounded Corners 1">
              <a:extLst>
                <a:ext uri="{FF2B5EF4-FFF2-40B4-BE49-F238E27FC236}">
                  <a16:creationId xmlns:a16="http://schemas.microsoft.com/office/drawing/2014/main" id="{E6E17B6D-D96D-FD54-3E96-A453E0BE4393}"/>
                </a:ext>
              </a:extLst>
            </p:cNvPr>
            <p:cNvSpPr/>
            <p:nvPr/>
          </p:nvSpPr>
          <p:spPr bwMode="auto">
            <a:xfrm>
              <a:off x="10801033" y="1167220"/>
              <a:ext cx="1097280" cy="1097280"/>
            </a:xfrm>
            <a:prstGeom prst="roundRect">
              <a:avLst>
                <a:gd name="adj" fmla="val 8297"/>
              </a:avLst>
            </a:prstGeom>
            <a:solidFill>
              <a:schemeClr val="bg1"/>
            </a:solidFill>
            <a:ln>
              <a:no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88FDEC0D-5321-BF93-CEAF-2B8A9165CCE4}"/>
                </a:ext>
              </a:extLst>
            </p:cNvPr>
            <p:cNvGrpSpPr/>
            <p:nvPr/>
          </p:nvGrpSpPr>
          <p:grpSpPr>
            <a:xfrm>
              <a:off x="10938193" y="1304380"/>
              <a:ext cx="822960" cy="182880"/>
              <a:chOff x="10378440" y="1258659"/>
              <a:chExt cx="822960" cy="182880"/>
            </a:xfrm>
          </p:grpSpPr>
          <p:sp>
            <p:nvSpPr>
              <p:cNvPr id="5" name="Oval 4">
                <a:extLst>
                  <a:ext uri="{FF2B5EF4-FFF2-40B4-BE49-F238E27FC236}">
                    <a16:creationId xmlns:a16="http://schemas.microsoft.com/office/drawing/2014/main" id="{FD34AF91-ACA5-4708-776C-419E4853D2BE}"/>
                  </a:ext>
                </a:extLst>
              </p:cNvPr>
              <p:cNvSpPr>
                <a:spLocks noChangeAspect="1"/>
              </p:cNvSpPr>
              <p:nvPr/>
            </p:nvSpPr>
            <p:spPr bwMode="auto">
              <a:xfrm>
                <a:off x="10378440" y="1258659"/>
                <a:ext cx="182880" cy="182880"/>
              </a:xfrm>
              <a:prstGeom prst="ellipse">
                <a:avLst/>
              </a:prstGeom>
              <a:gradFill>
                <a:gsLst>
                  <a:gs pos="0">
                    <a:srgbClr val="C551BF"/>
                  </a:gs>
                  <a:gs pos="100000">
                    <a:srgbClr val="5B5FC7"/>
                  </a:gs>
                </a:gsLst>
                <a:lin ang="10800000" scaled="1"/>
              </a:gradFill>
              <a:ln w="12700">
                <a:solidFill>
                  <a:schemeClr val="bg1"/>
                </a:solidFill>
                <a:prstDash/>
              </a:ln>
              <a:effectLst>
                <a:outerShdw blurRad="127000" dist="63500" dir="2700000" algn="tl" rotWithShape="0">
                  <a:schemeClr val="bg1">
                    <a:lumMod val="50000"/>
                    <a:alpha val="1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a:spcAft>
                    <a:spcPts val="1800"/>
                  </a:spcAft>
                </a:pPr>
                <a:endParaRPr lang="en-US" sz="1200" err="1">
                  <a:solidFill>
                    <a:schemeClr val="bg1"/>
                  </a:solidFill>
                  <a:latin typeface="+mj-lt"/>
                  <a:ea typeface="+mj-ea"/>
                  <a:cs typeface="+mj-cs"/>
                </a:endParaRPr>
              </a:p>
            </p:txBody>
          </p:sp>
          <p:sp>
            <p:nvSpPr>
              <p:cNvPr id="9" name="Rectangle 8">
                <a:extLst>
                  <a:ext uri="{FF2B5EF4-FFF2-40B4-BE49-F238E27FC236}">
                    <a16:creationId xmlns:a16="http://schemas.microsoft.com/office/drawing/2014/main" id="{D1C3D45B-52F5-19FB-0B4F-2B3A83FD10E3}"/>
                  </a:ext>
                </a:extLst>
              </p:cNvPr>
              <p:cNvSpPr>
                <a:spLocks/>
              </p:cNvSpPr>
              <p:nvPr/>
            </p:nvSpPr>
            <p:spPr bwMode="auto">
              <a:xfrm>
                <a:off x="10652760" y="1288543"/>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Scene</a:t>
                </a:r>
              </a:p>
            </p:txBody>
          </p:sp>
        </p:grpSp>
        <p:grpSp>
          <p:nvGrpSpPr>
            <p:cNvPr id="15" name="Group 14">
              <a:extLst>
                <a:ext uri="{FF2B5EF4-FFF2-40B4-BE49-F238E27FC236}">
                  <a16:creationId xmlns:a16="http://schemas.microsoft.com/office/drawing/2014/main" id="{3A2BC772-D196-7974-90AD-ED256C314530}"/>
                </a:ext>
              </a:extLst>
            </p:cNvPr>
            <p:cNvGrpSpPr/>
            <p:nvPr/>
          </p:nvGrpSpPr>
          <p:grpSpPr>
            <a:xfrm>
              <a:off x="10938193" y="1624420"/>
              <a:ext cx="822960" cy="182880"/>
              <a:chOff x="10378440" y="1564648"/>
              <a:chExt cx="822960" cy="182880"/>
            </a:xfrm>
          </p:grpSpPr>
          <p:sp>
            <p:nvSpPr>
              <p:cNvPr id="10" name="Oval 9">
                <a:extLst>
                  <a:ext uri="{FF2B5EF4-FFF2-40B4-BE49-F238E27FC236}">
                    <a16:creationId xmlns:a16="http://schemas.microsoft.com/office/drawing/2014/main" id="{05A6187D-12C6-E264-DD44-12CDADC1F668}"/>
                  </a:ext>
                </a:extLst>
              </p:cNvPr>
              <p:cNvSpPr>
                <a:spLocks noChangeAspect="1"/>
              </p:cNvSpPr>
              <p:nvPr/>
            </p:nvSpPr>
            <p:spPr bwMode="auto">
              <a:xfrm>
                <a:off x="10378440" y="1564648"/>
                <a:ext cx="182880" cy="182880"/>
              </a:xfrm>
              <a:prstGeom prst="ellipse">
                <a:avLst/>
              </a:prstGeom>
              <a:solidFill>
                <a:srgbClr val="FFEDE0"/>
              </a:solidFill>
              <a:ln w="12700">
                <a:solidFill>
                  <a:schemeClr val="bg1"/>
                </a:solid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Rectangle 10">
                <a:extLst>
                  <a:ext uri="{FF2B5EF4-FFF2-40B4-BE49-F238E27FC236}">
                    <a16:creationId xmlns:a16="http://schemas.microsoft.com/office/drawing/2014/main" id="{3F16B3C1-4C4A-592C-3972-C8D7BF26C0CC}"/>
                  </a:ext>
                </a:extLst>
              </p:cNvPr>
              <p:cNvSpPr>
                <a:spLocks/>
              </p:cNvSpPr>
              <p:nvPr/>
            </p:nvSpPr>
            <p:spPr bwMode="auto">
              <a:xfrm>
                <a:off x="10652760" y="1594532"/>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Pain point</a:t>
                </a:r>
              </a:p>
            </p:txBody>
          </p:sp>
        </p:grpSp>
        <p:grpSp>
          <p:nvGrpSpPr>
            <p:cNvPr id="14" name="Group 13">
              <a:extLst>
                <a:ext uri="{FF2B5EF4-FFF2-40B4-BE49-F238E27FC236}">
                  <a16:creationId xmlns:a16="http://schemas.microsoft.com/office/drawing/2014/main" id="{24AA3F46-8E95-8F34-5A67-B3387525DCF3}"/>
                </a:ext>
              </a:extLst>
            </p:cNvPr>
            <p:cNvGrpSpPr/>
            <p:nvPr/>
          </p:nvGrpSpPr>
          <p:grpSpPr>
            <a:xfrm>
              <a:off x="10938193" y="1944460"/>
              <a:ext cx="822960" cy="182880"/>
              <a:chOff x="10378440" y="1845164"/>
              <a:chExt cx="822960" cy="182880"/>
            </a:xfrm>
          </p:grpSpPr>
          <p:sp>
            <p:nvSpPr>
              <p:cNvPr id="12" name="Oval 11">
                <a:extLst>
                  <a:ext uri="{FF2B5EF4-FFF2-40B4-BE49-F238E27FC236}">
                    <a16:creationId xmlns:a16="http://schemas.microsoft.com/office/drawing/2014/main" id="{B4E9B3C5-987A-D007-B105-349B89D3082E}"/>
                  </a:ext>
                </a:extLst>
              </p:cNvPr>
              <p:cNvSpPr>
                <a:spLocks noChangeAspect="1"/>
              </p:cNvSpPr>
              <p:nvPr/>
            </p:nvSpPr>
            <p:spPr bwMode="auto">
              <a:xfrm>
                <a:off x="10378440" y="1845164"/>
                <a:ext cx="182880" cy="182880"/>
              </a:xfrm>
              <a:prstGeom prst="ellipse">
                <a:avLst/>
              </a:prstGeom>
              <a:solidFill>
                <a:schemeClr val="bg1"/>
              </a:solidFill>
              <a:ln w="9525">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err="1">
                  <a:solidFill>
                    <a:schemeClr val="accent1"/>
                  </a:solidFill>
                  <a:latin typeface="+mj-lt"/>
                </a:endParaRPr>
              </a:p>
            </p:txBody>
          </p:sp>
          <p:sp>
            <p:nvSpPr>
              <p:cNvPr id="13" name="Rectangle 12">
                <a:extLst>
                  <a:ext uri="{FF2B5EF4-FFF2-40B4-BE49-F238E27FC236}">
                    <a16:creationId xmlns:a16="http://schemas.microsoft.com/office/drawing/2014/main" id="{6B7EF014-B4E0-BDDD-220D-A8D3DB7B5B69}"/>
                  </a:ext>
                </a:extLst>
              </p:cNvPr>
              <p:cNvSpPr>
                <a:spLocks/>
              </p:cNvSpPr>
              <p:nvPr/>
            </p:nvSpPr>
            <p:spPr bwMode="auto">
              <a:xfrm>
                <a:off x="10652760" y="1875048"/>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Solution </a:t>
                </a:r>
              </a:p>
            </p:txBody>
          </p:sp>
        </p:grpSp>
      </p:grpSp>
      <p:sp>
        <p:nvSpPr>
          <p:cNvPr id="108" name="TextBox 107">
            <a:extLst>
              <a:ext uri="{FF2B5EF4-FFF2-40B4-BE49-F238E27FC236}">
                <a16:creationId xmlns:a16="http://schemas.microsoft.com/office/drawing/2014/main" id="{994CF4D6-D9DA-38B8-CBAE-950605D4903F}"/>
              </a:ext>
            </a:extLst>
          </p:cNvPr>
          <p:cNvSpPr txBox="1"/>
          <p:nvPr/>
        </p:nvSpPr>
        <p:spPr>
          <a:xfrm>
            <a:off x="10435273" y="2561682"/>
            <a:ext cx="1463040" cy="80021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noProof="0">
                <a:ln>
                  <a:noFill/>
                </a:ln>
                <a:solidFill>
                  <a:schemeClr val="accent1"/>
                </a:solidFill>
                <a:effectLst/>
                <a:uLnTx/>
                <a:uFillTx/>
                <a:latin typeface="Segoe UI Semibold"/>
                <a:ea typeface="+mn-ea"/>
                <a:cs typeface="+mn-cs"/>
              </a:rPr>
              <a:t>Quincy</a:t>
            </a:r>
            <a:br>
              <a:rPr kumimoji="0" lang="en-US" sz="2400" b="0" i="0" u="none" strike="noStrike" kern="1200" cap="none" normalizeH="0" baseline="0" noProof="0">
                <a:ln>
                  <a:noFill/>
                </a:ln>
                <a:solidFill>
                  <a:schemeClr val="accent1"/>
                </a:solidFill>
                <a:effectLst/>
                <a:uLnTx/>
                <a:uFillTx/>
                <a:latin typeface="Segoe UI Semibold"/>
                <a:ea typeface="+mn-ea"/>
                <a:cs typeface="+mn-cs"/>
              </a:rPr>
            </a:br>
            <a:r>
              <a:rPr kumimoji="0" lang="en-US" sz="1400" b="0" i="0" u="none" strike="noStrike" kern="1200" cap="none" normalizeH="0" baseline="0" noProof="0">
                <a:ln>
                  <a:noFill/>
                </a:ln>
                <a:effectLst/>
                <a:uLnTx/>
                <a:uFillTx/>
                <a:latin typeface="Segoe UI"/>
                <a:ea typeface="+mn-ea"/>
                <a:cs typeface="Segoe UI" panose="020B0502040204020203" pitchFamily="34" charset="0"/>
              </a:rPr>
              <a:t>is a Customer Support Director. </a:t>
            </a:r>
          </a:p>
        </p:txBody>
      </p:sp>
      <p:pic>
        <p:nvPicPr>
          <p:cNvPr id="6" name="Picture 5">
            <a:extLst>
              <a:ext uri="{FF2B5EF4-FFF2-40B4-BE49-F238E27FC236}">
                <a16:creationId xmlns:a16="http://schemas.microsoft.com/office/drawing/2014/main" id="{60A4E3CB-60EA-8A76-CCDE-F142232CE890}"/>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381" y="2091826"/>
            <a:ext cx="274320" cy="253909"/>
          </a:xfrm>
          <a:prstGeom prst="rect">
            <a:avLst/>
          </a:prstGeom>
        </p:spPr>
      </p:pic>
      <p:pic>
        <p:nvPicPr>
          <p:cNvPr id="7" name="Picture 6">
            <a:extLst>
              <a:ext uri="{FF2B5EF4-FFF2-40B4-BE49-F238E27FC236}">
                <a16:creationId xmlns:a16="http://schemas.microsoft.com/office/drawing/2014/main" id="{06B5168A-BF42-BA45-804E-80143CB93A79}"/>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8662" y="2091826"/>
            <a:ext cx="274320" cy="253909"/>
          </a:xfrm>
          <a:prstGeom prst="rect">
            <a:avLst/>
          </a:prstGeom>
        </p:spPr>
      </p:pic>
    </p:spTree>
    <p:extLst>
      <p:ext uri="{BB962C8B-B14F-4D97-AF65-F5344CB8AC3E}">
        <p14:creationId xmlns:p14="http://schemas.microsoft.com/office/powerpoint/2010/main" val="9105427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A4804-31B8-BBEE-C853-AF8548693DF4}"/>
            </a:ext>
          </a:extLst>
        </p:cNvPr>
        <p:cNvGrpSpPr/>
        <p:nvPr/>
      </p:nvGrpSpPr>
      <p:grpSpPr>
        <a:xfrm>
          <a:off x="0" y="0"/>
          <a:ext cx="0" cy="0"/>
          <a:chOff x="0" y="0"/>
          <a:chExt cx="0" cy="0"/>
        </a:xfrm>
      </p:grpSpPr>
      <p:sp>
        <p:nvSpPr>
          <p:cNvPr id="106" name="Arrow: U-Turn 105">
            <a:extLst>
              <a:ext uri="{FF2B5EF4-FFF2-40B4-BE49-F238E27FC236}">
                <a16:creationId xmlns:a16="http://schemas.microsoft.com/office/drawing/2014/main" id="{A119CD15-30FE-052F-E7F3-197E890DEA9A}"/>
              </a:ext>
              <a:ext uri="{C183D7F6-B498-43B3-948B-1728B52AA6E4}">
                <adec:decorative xmlns:adec="http://schemas.microsoft.com/office/drawing/2017/decorative" val="1"/>
              </a:ext>
            </a:extLst>
          </p:cNvPr>
          <p:cNvSpPr/>
          <p:nvPr/>
        </p:nvSpPr>
        <p:spPr bwMode="auto">
          <a:xfrm rot="5400000">
            <a:off x="3657600" y="-2673258"/>
            <a:ext cx="2926081" cy="10241280"/>
          </a:xfrm>
          <a:prstGeom prst="uturnArrow">
            <a:avLst>
              <a:gd name="adj1" fmla="val 25000"/>
              <a:gd name="adj2" fmla="val 0"/>
              <a:gd name="adj3" fmla="val 0"/>
              <a:gd name="adj4" fmla="val 4269"/>
              <a:gd name="adj5" fmla="val 100000"/>
            </a:avLst>
          </a:prstGeom>
          <a:solidFill>
            <a:schemeClr val="accent1"/>
          </a:solidFill>
          <a:ln w="19050">
            <a:gradFill flip="none" rotWithShape="1">
              <a:gsLst>
                <a:gs pos="0">
                  <a:srgbClr val="C551BF"/>
                </a:gs>
                <a:gs pos="100000">
                  <a:schemeClr val="accent1"/>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41" name="Picture 140">
            <a:extLst>
              <a:ext uri="{FF2B5EF4-FFF2-40B4-BE49-F238E27FC236}">
                <a16:creationId xmlns:a16="http://schemas.microsoft.com/office/drawing/2014/main" id="{611C0167-8249-D10A-6B5F-CB6D5FF7E5B0}"/>
              </a:ext>
              <a:ext uri="{C183D7F6-B498-43B3-948B-1728B52AA6E4}">
                <adec:decorative xmlns:adec="http://schemas.microsoft.com/office/drawing/2017/decorative" val="1"/>
              </a:ext>
            </a:extLst>
          </p:cNvPr>
          <p:cNvPicPr>
            <a:picLocks noChangeAspect="1"/>
          </p:cNvPicPr>
          <p:nvPr/>
        </p:nvPicPr>
        <p:blipFill>
          <a:blip r:embed="rId2"/>
          <a:srcRect l="33690" t="10269" r="35023" b="34019"/>
          <a:stretch/>
        </p:blipFill>
        <p:spPr>
          <a:xfrm>
            <a:off x="397001" y="2081620"/>
            <a:ext cx="231080" cy="274320"/>
          </a:xfrm>
          <a:prstGeom prst="rect">
            <a:avLst/>
          </a:prstGeom>
        </p:spPr>
      </p:pic>
      <p:pic>
        <p:nvPicPr>
          <p:cNvPr id="160" name="Picture 159">
            <a:extLst>
              <a:ext uri="{FF2B5EF4-FFF2-40B4-BE49-F238E27FC236}">
                <a16:creationId xmlns:a16="http://schemas.microsoft.com/office/drawing/2014/main" id="{7AA78E85-F059-AD47-37A3-A9D12A716BBC}"/>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7141942" y="2091826"/>
            <a:ext cx="274320" cy="253909"/>
          </a:xfrm>
          <a:prstGeom prst="rect">
            <a:avLst/>
          </a:prstGeom>
        </p:spPr>
      </p:pic>
      <p:pic>
        <p:nvPicPr>
          <p:cNvPr id="161" name="Picture 160">
            <a:extLst>
              <a:ext uri="{FF2B5EF4-FFF2-40B4-BE49-F238E27FC236}">
                <a16:creationId xmlns:a16="http://schemas.microsoft.com/office/drawing/2014/main" id="{B35CB7A5-63F2-7A49-19A2-8C51D5FF259F}"/>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381" y="5017905"/>
            <a:ext cx="274320" cy="253909"/>
          </a:xfrm>
          <a:prstGeom prst="rect">
            <a:avLst/>
          </a:prstGeom>
        </p:spPr>
      </p:pic>
      <p:pic>
        <p:nvPicPr>
          <p:cNvPr id="163" name="Picture 162">
            <a:extLst>
              <a:ext uri="{FF2B5EF4-FFF2-40B4-BE49-F238E27FC236}">
                <a16:creationId xmlns:a16="http://schemas.microsoft.com/office/drawing/2014/main" id="{3E5C02CB-BEAC-DADA-8519-D99E51396E4E}"/>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8662" y="5017905"/>
            <a:ext cx="274320" cy="253909"/>
          </a:xfrm>
          <a:prstGeom prst="rect">
            <a:avLst/>
          </a:prstGeom>
        </p:spPr>
      </p:pic>
      <p:sp>
        <p:nvSpPr>
          <p:cNvPr id="4" name="Title 3">
            <a:extLst>
              <a:ext uri="{FF2B5EF4-FFF2-40B4-BE49-F238E27FC236}">
                <a16:creationId xmlns:a16="http://schemas.microsoft.com/office/drawing/2014/main" id="{443AD30A-1DFC-F5BF-ACB4-3D594F2974BB}"/>
              </a:ext>
            </a:extLst>
          </p:cNvPr>
          <p:cNvSpPr>
            <a:spLocks noGrp="1"/>
          </p:cNvSpPr>
          <p:nvPr>
            <p:ph type="title"/>
          </p:nvPr>
        </p:nvSpPr>
        <p:spPr>
          <a:xfrm>
            <a:off x="305560" y="219075"/>
            <a:ext cx="10058400" cy="430213"/>
          </a:xfrm>
        </p:spPr>
        <p:txBody>
          <a:bodyPr/>
          <a:lstStyle/>
          <a:p>
            <a:r>
              <a:rPr lang="en-US"/>
              <a:t>Confidently transform collaboration</a:t>
            </a:r>
          </a:p>
        </p:txBody>
      </p:sp>
      <p:sp>
        <p:nvSpPr>
          <p:cNvPr id="49" name="Available With">
            <a:extLst>
              <a:ext uri="{FF2B5EF4-FFF2-40B4-BE49-F238E27FC236}">
                <a16:creationId xmlns:a16="http://schemas.microsoft.com/office/drawing/2014/main" id="{0D74044A-0563-12FE-FCE3-0448D144261A}"/>
              </a:ext>
            </a:extLst>
          </p:cNvPr>
          <p:cNvSpPr txBox="1"/>
          <p:nvPr/>
        </p:nvSpPr>
        <p:spPr>
          <a:xfrm>
            <a:off x="10966549" y="272599"/>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normalizeH="0" baseline="0" noProof="0">
                <a:ln>
                  <a:noFill/>
                </a:ln>
                <a:effectLst/>
                <a:uLnTx/>
                <a:uFillTx/>
                <a:latin typeface="+mj-lt"/>
                <a:cs typeface="Segoe UI Semibold" panose="020B0502040204020203" pitchFamily="34" charset="0"/>
              </a:rPr>
              <a:t>Available with:</a:t>
            </a:r>
          </a:p>
        </p:txBody>
      </p:sp>
      <p:sp>
        <p:nvSpPr>
          <p:cNvPr id="50" name="License">
            <a:extLst>
              <a:ext uri="{FF2B5EF4-FFF2-40B4-BE49-F238E27FC236}">
                <a16:creationId xmlns:a16="http://schemas.microsoft.com/office/drawing/2014/main" id="{33E57221-1A9E-808B-0466-32677CDCB6D6}"/>
              </a:ext>
            </a:extLst>
          </p:cNvPr>
          <p:cNvSpPr txBox="1">
            <a:spLocks/>
          </p:cNvSpPr>
          <p:nvPr/>
        </p:nvSpPr>
        <p:spPr>
          <a:xfrm>
            <a:off x="10490876" y="426487"/>
            <a:ext cx="1407437" cy="169277"/>
          </a:xfrm>
          <a:prstGeom prst="rect">
            <a:avLst/>
          </a:prstGeom>
        </p:spPr>
        <p:txBody>
          <a:bodyPr wrap="none" lIns="0" tIns="0" rIns="0" bIns="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1" i="0" kern="1200" spc="-20" baseline="0">
                <a:solidFill>
                  <a:srgbClr val="C03BC4"/>
                </a:solidFill>
                <a:latin typeface="Segoe UI Semibold" panose="020B0502040204020203" pitchFamily="34" charset="0"/>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0" i="0" kern="1200" spc="-20" baseline="0">
                <a:solidFill>
                  <a:srgbClr val="B1B3B3"/>
                </a:solidFill>
                <a:latin typeface="Segoe UI" panose="020B0502040204020203" pitchFamily="34" charset="0"/>
                <a:ea typeface="+mn-ea"/>
                <a:cs typeface="Segoe UI" panose="020B0502040204020203" pitchFamily="34" charset="0"/>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spc="0">
                <a:latin typeface="+mj-lt"/>
              </a:rPr>
              <a:t>Microsoft 365 Copilot</a:t>
            </a:r>
          </a:p>
        </p:txBody>
      </p:sp>
      <p:sp>
        <p:nvSpPr>
          <p:cNvPr id="82" name="Title 5">
            <a:extLst>
              <a:ext uri="{FF2B5EF4-FFF2-40B4-BE49-F238E27FC236}">
                <a16:creationId xmlns:a16="http://schemas.microsoft.com/office/drawing/2014/main" id="{4425B361-0F0D-E407-C752-7137894DB056}"/>
              </a:ext>
              <a:ext uri="{C183D7F6-B498-43B3-948B-1728B52AA6E4}">
                <adec:decorative xmlns:adec="http://schemas.microsoft.com/office/drawing/2017/decorative" val="1"/>
              </a:ext>
            </a:extLst>
          </p:cNvPr>
          <p:cNvSpPr txBox="1">
            <a:spLocks/>
          </p:cNvSpPr>
          <p:nvPr/>
        </p:nvSpPr>
        <p:spPr bwMode="auto">
          <a:xfrm>
            <a:off x="305561"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Book workplace rooms with confidence</a:t>
            </a:r>
            <a:endParaRPr lang="en-IN" sz="1100" b="0" spc="0">
              <a:ln>
                <a:noFill/>
              </a:ln>
              <a:solidFill>
                <a:schemeClr val="bg1"/>
              </a:solidFill>
              <a:ea typeface="+mj-ea"/>
              <a:cs typeface="+mj-cs"/>
            </a:endParaRPr>
          </a:p>
        </p:txBody>
      </p:sp>
      <p:sp>
        <p:nvSpPr>
          <p:cNvPr id="111" name="Rectangle 110">
            <a:extLst>
              <a:ext uri="{FF2B5EF4-FFF2-40B4-BE49-F238E27FC236}">
                <a16:creationId xmlns:a16="http://schemas.microsoft.com/office/drawing/2014/main" id="{4F26422A-8436-12CD-E6B6-7CCED5433C8E}"/>
              </a:ext>
            </a:extLst>
          </p:cNvPr>
          <p:cNvSpPr>
            <a:spLocks/>
          </p:cNvSpPr>
          <p:nvPr/>
        </p:nvSpPr>
        <p:spPr bwMode="auto">
          <a:xfrm>
            <a:off x="397001" y="125866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When space availability or schedules are altered, rebooking a conference room promptly can be challenging.</a:t>
            </a:r>
          </a:p>
        </p:txBody>
      </p:sp>
      <p:sp>
        <p:nvSpPr>
          <p:cNvPr id="142" name="Rectangle 141">
            <a:extLst>
              <a:ext uri="{FF2B5EF4-FFF2-40B4-BE49-F238E27FC236}">
                <a16:creationId xmlns:a16="http://schemas.microsoft.com/office/drawing/2014/main" id="{E7E22D6C-7309-614C-A77C-3E09FA156ABB}"/>
              </a:ext>
            </a:extLst>
          </p:cNvPr>
          <p:cNvSpPr>
            <a:spLocks/>
          </p:cNvSpPr>
          <p:nvPr/>
        </p:nvSpPr>
        <p:spPr bwMode="auto">
          <a:xfrm>
            <a:off x="728289"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Microsoft Places</a:t>
            </a:r>
          </a:p>
        </p:txBody>
      </p:sp>
      <p:sp>
        <p:nvSpPr>
          <p:cNvPr id="131" name="Rectangle: Rounded Corners 130">
            <a:extLst>
              <a:ext uri="{FF2B5EF4-FFF2-40B4-BE49-F238E27FC236}">
                <a16:creationId xmlns:a16="http://schemas.microsoft.com/office/drawing/2014/main" id="{FD1FFD39-337D-8E75-F8C9-092236AB35CA}"/>
              </a:ext>
            </a:extLst>
          </p:cNvPr>
          <p:cNvSpPr>
            <a:spLocks/>
          </p:cNvSpPr>
          <p:nvPr/>
        </p:nvSpPr>
        <p:spPr bwMode="auto">
          <a:xfrm>
            <a:off x="305561"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Managed booking with Copilot:</a:t>
            </a:r>
            <a:r>
              <a:rPr lang="en-US" sz="800">
                <a:solidFill>
                  <a:schemeClr val="tx1"/>
                </a:solidFill>
              </a:rPr>
              <a:t> As Riley prepares for a meeting she is leading, she notices that the room was automatically rebooked due to a conflicting appointment in the originally scheduled room. Copilot manages the rebooking process so she can concentrate on her tasks.</a:t>
            </a:r>
          </a:p>
        </p:txBody>
      </p:sp>
      <p:grpSp>
        <p:nvGrpSpPr>
          <p:cNvPr id="114" name="Group 113" descr="Arrow moving to">
            <a:extLst>
              <a:ext uri="{FF2B5EF4-FFF2-40B4-BE49-F238E27FC236}">
                <a16:creationId xmlns:a16="http://schemas.microsoft.com/office/drawing/2014/main" id="{63592F87-1205-9A13-A80E-9FF80EA86851}"/>
              </a:ext>
            </a:extLst>
          </p:cNvPr>
          <p:cNvGrpSpPr>
            <a:grpSpLocks noChangeAspect="1"/>
          </p:cNvGrpSpPr>
          <p:nvPr/>
        </p:nvGrpSpPr>
        <p:grpSpPr>
          <a:xfrm>
            <a:off x="3345941" y="870040"/>
            <a:ext cx="228600" cy="228600"/>
            <a:chOff x="5214995" y="-1168400"/>
            <a:chExt cx="431800" cy="431800"/>
          </a:xfrm>
        </p:grpSpPr>
        <p:sp>
          <p:nvSpPr>
            <p:cNvPr id="115" name="Oval 114">
              <a:extLst>
                <a:ext uri="{FF2B5EF4-FFF2-40B4-BE49-F238E27FC236}">
                  <a16:creationId xmlns:a16="http://schemas.microsoft.com/office/drawing/2014/main" id="{6E9FB46F-0C88-3845-DF3F-3ACC15DE3DCA}"/>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6" name="Rectangle 89">
              <a:extLst>
                <a:ext uri="{FF2B5EF4-FFF2-40B4-BE49-F238E27FC236}">
                  <a16:creationId xmlns:a16="http://schemas.microsoft.com/office/drawing/2014/main" id="{DFBF2AB8-6EF9-36EB-90EC-0CA6294AA47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3" name="Title 5">
            <a:extLst>
              <a:ext uri="{FF2B5EF4-FFF2-40B4-BE49-F238E27FC236}">
                <a16:creationId xmlns:a16="http://schemas.microsoft.com/office/drawing/2014/main" id="{B6E2FDFD-F746-664D-873A-569C5936435E}"/>
              </a:ext>
              <a:ext uri="{C183D7F6-B498-43B3-948B-1728B52AA6E4}">
                <adec:decorative xmlns:adec="http://schemas.microsoft.com/office/drawing/2017/decorative" val="1"/>
              </a:ext>
            </a:extLst>
          </p:cNvPr>
          <p:cNvSpPr txBox="1">
            <a:spLocks/>
          </p:cNvSpPr>
          <p:nvPr/>
        </p:nvSpPr>
        <p:spPr bwMode="auto">
          <a:xfrm>
            <a:off x="368884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Enable inclusive, multilingual meetings</a:t>
            </a:r>
          </a:p>
        </p:txBody>
      </p:sp>
      <p:sp>
        <p:nvSpPr>
          <p:cNvPr id="112" name="Rectangle 111">
            <a:extLst>
              <a:ext uri="{FF2B5EF4-FFF2-40B4-BE49-F238E27FC236}">
                <a16:creationId xmlns:a16="http://schemas.microsoft.com/office/drawing/2014/main" id="{AAC1C383-54DB-11F6-EDD8-79F7F90751D8}"/>
              </a:ext>
            </a:extLst>
          </p:cNvPr>
          <p:cNvSpPr>
            <a:spLocks/>
          </p:cNvSpPr>
          <p:nvPr/>
        </p:nvSpPr>
        <p:spPr bwMode="auto">
          <a:xfrm>
            <a:off x="3780282" y="125866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Multilingual meetings can pose challenges for users, as understanding discussions in a different language often requires additional effort.</a:t>
            </a:r>
          </a:p>
        </p:txBody>
      </p:sp>
      <p:sp>
        <p:nvSpPr>
          <p:cNvPr id="145" name="Rectangle 144">
            <a:extLst>
              <a:ext uri="{FF2B5EF4-FFF2-40B4-BE49-F238E27FC236}">
                <a16:creationId xmlns:a16="http://schemas.microsoft.com/office/drawing/2014/main" id="{B1E3C58C-20A2-6364-BBAD-126B68FE5996}"/>
              </a:ext>
            </a:extLst>
          </p:cNvPr>
          <p:cNvSpPr>
            <a:spLocks/>
          </p:cNvSpPr>
          <p:nvPr/>
        </p:nvSpPr>
        <p:spPr bwMode="auto">
          <a:xfrm>
            <a:off x="411157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2" name="Rectangle: Rounded Corners 131">
            <a:extLst>
              <a:ext uri="{FF2B5EF4-FFF2-40B4-BE49-F238E27FC236}">
                <a16:creationId xmlns:a16="http://schemas.microsoft.com/office/drawing/2014/main" id="{1BFFF6C2-CCCE-7AB1-81B2-C255E7F134DE}"/>
              </a:ext>
            </a:extLst>
          </p:cNvPr>
          <p:cNvSpPr>
            <a:spLocks/>
          </p:cNvSpPr>
          <p:nvPr/>
        </p:nvSpPr>
        <p:spPr bwMode="auto">
          <a:xfrm>
            <a:off x="368884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Smart meeting recap supports multiple languages: </a:t>
            </a:r>
            <a:r>
              <a:rPr lang="en-US" sz="800">
                <a:solidFill>
                  <a:schemeClr val="tx1"/>
                </a:solidFill>
              </a:rPr>
              <a:t>Riley enables “multilingual speech recognition” to ensure that the meeting recap and transcript are translated into participants’ preferred languages, as not everyone may speak English.</a:t>
            </a:r>
          </a:p>
        </p:txBody>
      </p:sp>
      <p:grpSp>
        <p:nvGrpSpPr>
          <p:cNvPr id="117" name="Group 116" descr="Arrow moving to">
            <a:extLst>
              <a:ext uri="{FF2B5EF4-FFF2-40B4-BE49-F238E27FC236}">
                <a16:creationId xmlns:a16="http://schemas.microsoft.com/office/drawing/2014/main" id="{19FA05FA-3882-673E-F8A3-969F00CFE853}"/>
              </a:ext>
            </a:extLst>
          </p:cNvPr>
          <p:cNvGrpSpPr>
            <a:grpSpLocks noChangeAspect="1"/>
          </p:cNvGrpSpPr>
          <p:nvPr/>
        </p:nvGrpSpPr>
        <p:grpSpPr>
          <a:xfrm>
            <a:off x="6729222" y="870040"/>
            <a:ext cx="228600" cy="228600"/>
            <a:chOff x="5214995" y="-1168400"/>
            <a:chExt cx="431800" cy="431800"/>
          </a:xfrm>
        </p:grpSpPr>
        <p:sp>
          <p:nvSpPr>
            <p:cNvPr id="118" name="Oval 117">
              <a:extLst>
                <a:ext uri="{FF2B5EF4-FFF2-40B4-BE49-F238E27FC236}">
                  <a16:creationId xmlns:a16="http://schemas.microsoft.com/office/drawing/2014/main" id="{C84E76AD-CD7E-DC58-BB00-36749567675F}"/>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19" name="Rectangle 89">
              <a:extLst>
                <a:ext uri="{FF2B5EF4-FFF2-40B4-BE49-F238E27FC236}">
                  <a16:creationId xmlns:a16="http://schemas.microsoft.com/office/drawing/2014/main" id="{DAD6610B-BE21-43AC-4E3E-015E69730D8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4" name="Title 5">
            <a:extLst>
              <a:ext uri="{FF2B5EF4-FFF2-40B4-BE49-F238E27FC236}">
                <a16:creationId xmlns:a16="http://schemas.microsoft.com/office/drawing/2014/main" id="{4CB3A316-8E1C-D637-5BB1-AAD1EBAED44C}"/>
              </a:ext>
              <a:ext uri="{C183D7F6-B498-43B3-948B-1728B52AA6E4}">
                <adec:decorative xmlns:adec="http://schemas.microsoft.com/office/drawing/2017/decorative" val="1"/>
              </a:ext>
            </a:extLst>
          </p:cNvPr>
          <p:cNvSpPr txBox="1">
            <a:spLocks/>
          </p:cNvSpPr>
          <p:nvPr/>
        </p:nvSpPr>
        <p:spPr bwMode="auto">
          <a:xfrm>
            <a:off x="7072122" y="80146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Drive alignment and work smarter</a:t>
            </a:r>
            <a:endParaRPr lang="en-IN" sz="1100" b="0" spc="0">
              <a:ln>
                <a:noFill/>
              </a:ln>
              <a:solidFill>
                <a:schemeClr val="bg1"/>
              </a:solidFill>
              <a:ea typeface="+mj-ea"/>
              <a:cs typeface="+mj-cs"/>
            </a:endParaRPr>
          </a:p>
        </p:txBody>
      </p:sp>
      <p:sp>
        <p:nvSpPr>
          <p:cNvPr id="113" name="Rectangle 112">
            <a:extLst>
              <a:ext uri="{FF2B5EF4-FFF2-40B4-BE49-F238E27FC236}">
                <a16:creationId xmlns:a16="http://schemas.microsoft.com/office/drawing/2014/main" id="{95110B6B-5BFB-E294-0128-C12936A8D406}"/>
              </a:ext>
            </a:extLst>
          </p:cNvPr>
          <p:cNvSpPr>
            <a:spLocks/>
          </p:cNvSpPr>
          <p:nvPr/>
        </p:nvSpPr>
        <p:spPr bwMode="auto">
          <a:xfrm>
            <a:off x="7163561" y="1258660"/>
            <a:ext cx="2926079" cy="615553"/>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Meetings can become challenging due to a lack of alignment, difficulties in tracking various viewpoints, and mental fatigue from simultaneously listening, contributing, and progressing work.</a:t>
            </a:r>
          </a:p>
        </p:txBody>
      </p:sp>
      <p:sp>
        <p:nvSpPr>
          <p:cNvPr id="149" name="Rectangle 148">
            <a:extLst>
              <a:ext uri="{FF2B5EF4-FFF2-40B4-BE49-F238E27FC236}">
                <a16:creationId xmlns:a16="http://schemas.microsoft.com/office/drawing/2014/main" id="{035A1546-2FC7-8EB8-E783-6405EEA1B72D}"/>
              </a:ext>
            </a:extLst>
          </p:cNvPr>
          <p:cNvSpPr>
            <a:spLocks/>
          </p:cNvSpPr>
          <p:nvPr/>
        </p:nvSpPr>
        <p:spPr bwMode="auto">
          <a:xfrm>
            <a:off x="7494850" y="214183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3" name="Rectangle: Rounded Corners 132">
            <a:extLst>
              <a:ext uri="{FF2B5EF4-FFF2-40B4-BE49-F238E27FC236}">
                <a16:creationId xmlns:a16="http://schemas.microsoft.com/office/drawing/2014/main" id="{B1595443-31F0-47E2-909F-41BF4C79EB57}"/>
              </a:ext>
            </a:extLst>
          </p:cNvPr>
          <p:cNvSpPr>
            <a:spLocks/>
          </p:cNvSpPr>
          <p:nvPr/>
        </p:nvSpPr>
        <p:spPr bwMode="auto">
          <a:xfrm>
            <a:off x="7072122" y="244738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defRPr/>
            </a:pPr>
            <a:r>
              <a:rPr lang="en-US" sz="800">
                <a:solidFill>
                  <a:schemeClr val="accent1"/>
                </a:solidFill>
                <a:latin typeface="+mj-lt"/>
              </a:rPr>
              <a:t>Prompt Copilot: </a:t>
            </a:r>
            <a:r>
              <a:rPr lang="en-US" sz="800">
                <a:solidFill>
                  <a:schemeClr val="tx1"/>
                </a:solidFill>
              </a:rPr>
              <a:t>As Riley joins her project sync meeting, she starts the recording and transcription so she can use Copilot during and after the meeting. During the meeting, she consults Copilot for confirmation of the discussed topics and seeks suggestions on how to progress and deepen the discussion.</a:t>
            </a:r>
          </a:p>
        </p:txBody>
      </p:sp>
      <p:grpSp>
        <p:nvGrpSpPr>
          <p:cNvPr id="137" name="Group 136" descr="Arrow moving to">
            <a:extLst>
              <a:ext uri="{FF2B5EF4-FFF2-40B4-BE49-F238E27FC236}">
                <a16:creationId xmlns:a16="http://schemas.microsoft.com/office/drawing/2014/main" id="{B92B4D82-E979-73B7-08D7-C333811C0840}"/>
              </a:ext>
            </a:extLst>
          </p:cNvPr>
          <p:cNvGrpSpPr>
            <a:grpSpLocks noChangeAspect="1"/>
          </p:cNvGrpSpPr>
          <p:nvPr/>
        </p:nvGrpSpPr>
        <p:grpSpPr>
          <a:xfrm rot="5400000">
            <a:off x="10126980" y="2333082"/>
            <a:ext cx="228600" cy="228600"/>
            <a:chOff x="5214995" y="-1168400"/>
            <a:chExt cx="431800" cy="431800"/>
          </a:xfrm>
        </p:grpSpPr>
        <p:sp>
          <p:nvSpPr>
            <p:cNvPr id="138" name="Oval 137">
              <a:extLst>
                <a:ext uri="{FF2B5EF4-FFF2-40B4-BE49-F238E27FC236}">
                  <a16:creationId xmlns:a16="http://schemas.microsoft.com/office/drawing/2014/main" id="{960AADEE-99D6-E51D-1910-1304B042EB52}"/>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39" name="Rectangle 89">
              <a:extLst>
                <a:ext uri="{FF2B5EF4-FFF2-40B4-BE49-F238E27FC236}">
                  <a16:creationId xmlns:a16="http://schemas.microsoft.com/office/drawing/2014/main" id="{A957C568-7B7E-544F-D701-91945D584F26}"/>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1" name="Title 5">
            <a:extLst>
              <a:ext uri="{FF2B5EF4-FFF2-40B4-BE49-F238E27FC236}">
                <a16:creationId xmlns:a16="http://schemas.microsoft.com/office/drawing/2014/main" id="{37FFF468-42FE-B881-07F3-C3A6B8FEC377}"/>
              </a:ext>
              <a:ext uri="{C183D7F6-B498-43B3-948B-1728B52AA6E4}">
                <adec:decorative xmlns:adec="http://schemas.microsoft.com/office/drawing/2017/decorative" val="1"/>
              </a:ext>
            </a:extLst>
          </p:cNvPr>
          <p:cNvSpPr txBox="1">
            <a:spLocks/>
          </p:cNvSpPr>
          <p:nvPr/>
        </p:nvSpPr>
        <p:spPr bwMode="auto">
          <a:xfrm>
            <a:off x="707212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Surface insights from files</a:t>
            </a:r>
          </a:p>
        </p:txBody>
      </p:sp>
      <p:sp>
        <p:nvSpPr>
          <p:cNvPr id="127" name="Rectangle 126">
            <a:extLst>
              <a:ext uri="{FF2B5EF4-FFF2-40B4-BE49-F238E27FC236}">
                <a16:creationId xmlns:a16="http://schemas.microsoft.com/office/drawing/2014/main" id="{FE5B923A-48F3-D007-F796-1513D82D8379}"/>
              </a:ext>
            </a:extLst>
          </p:cNvPr>
          <p:cNvSpPr>
            <a:spLocks/>
          </p:cNvSpPr>
          <p:nvPr/>
        </p:nvSpPr>
        <p:spPr bwMode="auto">
          <a:xfrm>
            <a:off x="7163562"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Searching through documents and files to find answers and create content is tedious and time-consuming.</a:t>
            </a:r>
          </a:p>
        </p:txBody>
      </p:sp>
      <p:sp>
        <p:nvSpPr>
          <p:cNvPr id="157" name="Rectangle 156">
            <a:extLst>
              <a:ext uri="{FF2B5EF4-FFF2-40B4-BE49-F238E27FC236}">
                <a16:creationId xmlns:a16="http://schemas.microsoft.com/office/drawing/2014/main" id="{5CDCDE3E-F46B-09C5-9AAF-BCA6B38C7FF4}"/>
              </a:ext>
            </a:extLst>
          </p:cNvPr>
          <p:cNvSpPr>
            <a:spLocks/>
          </p:cNvSpPr>
          <p:nvPr/>
        </p:nvSpPr>
        <p:spPr bwMode="auto">
          <a:xfrm>
            <a:off x="749485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SharePoint Agents</a:t>
            </a:r>
          </a:p>
        </p:txBody>
      </p:sp>
      <p:sp>
        <p:nvSpPr>
          <p:cNvPr id="134" name="Rectangle: Rounded Corners 133">
            <a:extLst>
              <a:ext uri="{FF2B5EF4-FFF2-40B4-BE49-F238E27FC236}">
                <a16:creationId xmlns:a16="http://schemas.microsoft.com/office/drawing/2014/main" id="{67826501-1719-E9F3-9C44-21F6013D3150}"/>
              </a:ext>
            </a:extLst>
          </p:cNvPr>
          <p:cNvSpPr>
            <a:spLocks/>
          </p:cNvSpPr>
          <p:nvPr/>
        </p:nvSpPr>
        <p:spPr bwMode="auto">
          <a:xfrm>
            <a:off x="707212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Use SharePoint agents in Teams: </a:t>
            </a:r>
            <a:r>
              <a:rPr lang="en-US" sz="800">
                <a:solidFill>
                  <a:schemeClr val="tx1"/>
                </a:solidFill>
              </a:rPr>
              <a:t>Riley leads the project sync and drops in a SharePoint agent link into their project chat. The SharePoint agent is grounded in the files and folders relevant to the project work, including past project examples and resources, driving real-time collaboration.</a:t>
            </a:r>
          </a:p>
        </p:txBody>
      </p:sp>
      <p:grpSp>
        <p:nvGrpSpPr>
          <p:cNvPr id="123" name="Group 122" descr="Arrow moving to">
            <a:extLst>
              <a:ext uri="{FF2B5EF4-FFF2-40B4-BE49-F238E27FC236}">
                <a16:creationId xmlns:a16="http://schemas.microsoft.com/office/drawing/2014/main" id="{C05ED65C-2847-F6E9-2036-D71B4A21ADD1}"/>
              </a:ext>
            </a:extLst>
          </p:cNvPr>
          <p:cNvGrpSpPr>
            <a:grpSpLocks noChangeAspect="1"/>
          </p:cNvGrpSpPr>
          <p:nvPr/>
        </p:nvGrpSpPr>
        <p:grpSpPr>
          <a:xfrm flipH="1">
            <a:off x="6729222" y="3796120"/>
            <a:ext cx="228600" cy="228600"/>
            <a:chOff x="5214995" y="-1168400"/>
            <a:chExt cx="431800" cy="431800"/>
          </a:xfrm>
        </p:grpSpPr>
        <p:sp>
          <p:nvSpPr>
            <p:cNvPr id="124" name="Oval 123">
              <a:extLst>
                <a:ext uri="{FF2B5EF4-FFF2-40B4-BE49-F238E27FC236}">
                  <a16:creationId xmlns:a16="http://schemas.microsoft.com/office/drawing/2014/main" id="{1787C4CA-8F2F-BAAB-6E8F-E7DAB4BE83EA}"/>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25" name="Rectangle 89">
              <a:extLst>
                <a:ext uri="{FF2B5EF4-FFF2-40B4-BE49-F238E27FC236}">
                  <a16:creationId xmlns:a16="http://schemas.microsoft.com/office/drawing/2014/main" id="{93E7153D-DF13-81BB-6E9C-2FCFAD93901C}"/>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2" name="Title 5">
            <a:extLst>
              <a:ext uri="{FF2B5EF4-FFF2-40B4-BE49-F238E27FC236}">
                <a16:creationId xmlns:a16="http://schemas.microsoft.com/office/drawing/2014/main" id="{B500AD3C-FC57-F06C-A6B0-5D8BF91D2C68}"/>
              </a:ext>
              <a:ext uri="{C183D7F6-B498-43B3-948B-1728B52AA6E4}">
                <adec:decorative xmlns:adec="http://schemas.microsoft.com/office/drawing/2017/decorative" val="1"/>
              </a:ext>
            </a:extLst>
          </p:cNvPr>
          <p:cNvSpPr txBox="1">
            <a:spLocks/>
          </p:cNvSpPr>
          <p:nvPr/>
        </p:nvSpPr>
        <p:spPr bwMode="auto">
          <a:xfrm>
            <a:off x="3688842"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IN" sz="1100" b="0" spc="0">
                <a:ln>
                  <a:noFill/>
                </a:ln>
                <a:solidFill>
                  <a:schemeClr val="bg1"/>
                </a:solidFill>
                <a:ea typeface="+mj-ea"/>
                <a:cs typeface="+mj-cs"/>
              </a:rPr>
              <a:t>Bridge communication</a:t>
            </a:r>
          </a:p>
        </p:txBody>
      </p:sp>
      <p:sp>
        <p:nvSpPr>
          <p:cNvPr id="128" name="Rectangle 127">
            <a:extLst>
              <a:ext uri="{FF2B5EF4-FFF2-40B4-BE49-F238E27FC236}">
                <a16:creationId xmlns:a16="http://schemas.microsoft.com/office/drawing/2014/main" id="{01EA59CA-81BB-09E1-052B-7C3E5F9C16A1}"/>
              </a:ext>
            </a:extLst>
          </p:cNvPr>
          <p:cNvSpPr>
            <a:spLocks/>
          </p:cNvSpPr>
          <p:nvPr/>
        </p:nvSpPr>
        <p:spPr bwMode="auto">
          <a:xfrm>
            <a:off x="3780282"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Language barriers in multilingual meetings can prevent participants from fully understanding and engaging.</a:t>
            </a:r>
          </a:p>
        </p:txBody>
      </p:sp>
      <p:sp>
        <p:nvSpPr>
          <p:cNvPr id="151" name="Rectangle 150">
            <a:extLst>
              <a:ext uri="{FF2B5EF4-FFF2-40B4-BE49-F238E27FC236}">
                <a16:creationId xmlns:a16="http://schemas.microsoft.com/office/drawing/2014/main" id="{442A47D5-1503-68C4-5B37-40B2F8029477}"/>
              </a:ext>
            </a:extLst>
          </p:cNvPr>
          <p:cNvSpPr>
            <a:spLocks/>
          </p:cNvSpPr>
          <p:nvPr/>
        </p:nvSpPr>
        <p:spPr bwMode="auto">
          <a:xfrm>
            <a:off x="4111570"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5" name="Rectangle: Rounded Corners 134">
            <a:extLst>
              <a:ext uri="{FF2B5EF4-FFF2-40B4-BE49-F238E27FC236}">
                <a16:creationId xmlns:a16="http://schemas.microsoft.com/office/drawing/2014/main" id="{2213E6A1-1088-BD94-077C-564104DBF699}"/>
              </a:ext>
            </a:extLst>
          </p:cNvPr>
          <p:cNvSpPr>
            <a:spLocks/>
          </p:cNvSpPr>
          <p:nvPr/>
        </p:nvSpPr>
        <p:spPr bwMode="auto">
          <a:xfrm>
            <a:off x="3688842"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accent1"/>
                </a:solidFill>
                <a:latin typeface="+mj-lt"/>
              </a:rPr>
              <a:t>Interpreter agent: </a:t>
            </a:r>
            <a:r>
              <a:rPr lang="en-US" sz="800">
                <a:solidFill>
                  <a:schemeClr val="tx1"/>
                </a:solidFill>
              </a:rPr>
              <a:t>Oscar, a member of the sales team, presents his ideas in Spanish during the meeting. With the Interpreter agent turned on, Riley can listen to his speech in her preferred language in real-time. Oscar also uses the Interpreter agent, allowing him to hear Riley’s responses in English translated back into Spanish.</a:t>
            </a:r>
          </a:p>
        </p:txBody>
      </p:sp>
      <p:grpSp>
        <p:nvGrpSpPr>
          <p:cNvPr id="120" name="Group 119" descr="Arrow moving to">
            <a:extLst>
              <a:ext uri="{FF2B5EF4-FFF2-40B4-BE49-F238E27FC236}">
                <a16:creationId xmlns:a16="http://schemas.microsoft.com/office/drawing/2014/main" id="{1359CC93-B4EF-0B81-E175-A0927CCC4A8F}"/>
              </a:ext>
            </a:extLst>
          </p:cNvPr>
          <p:cNvGrpSpPr>
            <a:grpSpLocks noChangeAspect="1"/>
          </p:cNvGrpSpPr>
          <p:nvPr/>
        </p:nvGrpSpPr>
        <p:grpSpPr>
          <a:xfrm flipH="1">
            <a:off x="3345941" y="3796120"/>
            <a:ext cx="228600" cy="228600"/>
            <a:chOff x="5214995" y="-1168400"/>
            <a:chExt cx="431800" cy="431800"/>
          </a:xfrm>
        </p:grpSpPr>
        <p:sp>
          <p:nvSpPr>
            <p:cNvPr id="121" name="Oval 120">
              <a:extLst>
                <a:ext uri="{FF2B5EF4-FFF2-40B4-BE49-F238E27FC236}">
                  <a16:creationId xmlns:a16="http://schemas.microsoft.com/office/drawing/2014/main" id="{F590F903-36E6-7C59-848F-E6098146F3B4}"/>
                </a:ext>
              </a:extLst>
            </p:cNvPr>
            <p:cNvSpPr/>
            <p:nvPr/>
          </p:nvSpPr>
          <p:spPr bwMode="auto">
            <a:xfrm>
              <a:off x="5214995" y="-1168400"/>
              <a:ext cx="431800" cy="431800"/>
            </a:xfrm>
            <a:prstGeom prst="ellipse">
              <a:avLst/>
            </a:prstGeom>
            <a:solidFill>
              <a:schemeClr val="bg1"/>
            </a:solidFill>
            <a:ln w="6350">
              <a:noFill/>
              <a:headEnd type="none" w="med" len="med"/>
              <a:tailEnd type="none" w="med" len="med"/>
            </a:ln>
            <a:effectLst>
              <a:outerShdw blurRad="317500" dist="63500" dir="8100000" algn="tr" rotWithShape="0">
                <a:schemeClr val="bg1">
                  <a:lumMod val="50000"/>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a:solidFill>
                  <a:schemeClr val="accent1"/>
                </a:solidFill>
                <a:latin typeface="+mj-lt"/>
              </a:endParaRPr>
            </a:p>
          </p:txBody>
        </p:sp>
        <p:sp>
          <p:nvSpPr>
            <p:cNvPr id="122" name="Rectangle 89">
              <a:extLst>
                <a:ext uri="{FF2B5EF4-FFF2-40B4-BE49-F238E27FC236}">
                  <a16:creationId xmlns:a16="http://schemas.microsoft.com/office/drawing/2014/main" id="{8E5A94A7-8E3F-9AAD-4CA3-7AF527DB0046}"/>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C551BF"/>
                  </a:gs>
                  <a:gs pos="100000">
                    <a:schemeClr val="accent1"/>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93" name="Title 5">
            <a:extLst>
              <a:ext uri="{FF2B5EF4-FFF2-40B4-BE49-F238E27FC236}">
                <a16:creationId xmlns:a16="http://schemas.microsoft.com/office/drawing/2014/main" id="{3A0E762B-CD44-AF9C-B4DE-4B704D537535}"/>
              </a:ext>
              <a:ext uri="{C183D7F6-B498-43B3-948B-1728B52AA6E4}">
                <adec:decorative xmlns:adec="http://schemas.microsoft.com/office/drawing/2017/decorative" val="1"/>
              </a:ext>
            </a:extLst>
          </p:cNvPr>
          <p:cNvSpPr txBox="1">
            <a:spLocks/>
          </p:cNvSpPr>
          <p:nvPr/>
        </p:nvSpPr>
        <p:spPr bwMode="auto">
          <a:xfrm>
            <a:off x="305561" y="3727540"/>
            <a:ext cx="2926080" cy="365760"/>
          </a:xfrm>
          <a:prstGeom prst="roundRect">
            <a:avLst>
              <a:gd name="adj" fmla="val 50000"/>
            </a:avLst>
          </a:prstGeom>
          <a:gradFill>
            <a:gsLst>
              <a:gs pos="0">
                <a:srgbClr val="C551BF"/>
              </a:gs>
              <a:gs pos="100000">
                <a:srgbClr val="5B5FC7"/>
              </a:gs>
            </a:gsLst>
            <a:lin ang="10800000" scaled="1"/>
          </a:gradFill>
          <a:ln w="12700">
            <a:solidFill>
              <a:schemeClr val="bg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a:lstStyle>
          <a:p>
            <a:pPr algn="ctr" defTabSz="914367">
              <a:spcBef>
                <a:spcPts val="0"/>
              </a:spcBef>
              <a:spcAft>
                <a:spcPts val="1800"/>
              </a:spcAft>
              <a:defRPr/>
            </a:pPr>
            <a:r>
              <a:rPr lang="en-US" sz="1100" b="0" spc="0">
                <a:ln>
                  <a:noFill/>
                </a:ln>
                <a:solidFill>
                  <a:schemeClr val="bg1"/>
                </a:solidFill>
                <a:ea typeface="+mj-ea"/>
                <a:cs typeface="+mj-cs"/>
              </a:rPr>
              <a:t>Gain clarity from every meeting</a:t>
            </a:r>
            <a:endParaRPr lang="en-IN" sz="1100" b="0" spc="0">
              <a:ln>
                <a:noFill/>
              </a:ln>
              <a:solidFill>
                <a:schemeClr val="bg1"/>
              </a:solidFill>
              <a:ea typeface="+mj-ea"/>
              <a:cs typeface="+mj-cs"/>
            </a:endParaRPr>
          </a:p>
        </p:txBody>
      </p:sp>
      <p:sp>
        <p:nvSpPr>
          <p:cNvPr id="129" name="Rectangle 128">
            <a:extLst>
              <a:ext uri="{FF2B5EF4-FFF2-40B4-BE49-F238E27FC236}">
                <a16:creationId xmlns:a16="http://schemas.microsoft.com/office/drawing/2014/main" id="{84E70B71-8A7C-360F-5F41-8B970DAE9338}"/>
              </a:ext>
            </a:extLst>
          </p:cNvPr>
          <p:cNvSpPr>
            <a:spLocks/>
          </p:cNvSpPr>
          <p:nvPr/>
        </p:nvSpPr>
        <p:spPr bwMode="auto">
          <a:xfrm>
            <a:off x="397001" y="4184740"/>
            <a:ext cx="2743200" cy="46166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rPr>
              <a:t>Reviewing full recordings and catching up on missed content to identify actions, topics, and key details can be time-consuming.</a:t>
            </a:r>
          </a:p>
        </p:txBody>
      </p:sp>
      <p:sp>
        <p:nvSpPr>
          <p:cNvPr id="154" name="Rectangle 153">
            <a:extLst>
              <a:ext uri="{FF2B5EF4-FFF2-40B4-BE49-F238E27FC236}">
                <a16:creationId xmlns:a16="http://schemas.microsoft.com/office/drawing/2014/main" id="{3338B152-5AA8-E5B0-D585-98BAE0D5ED45}"/>
              </a:ext>
            </a:extLst>
          </p:cNvPr>
          <p:cNvSpPr>
            <a:spLocks/>
          </p:cNvSpPr>
          <p:nvPr/>
        </p:nvSpPr>
        <p:spPr bwMode="auto">
          <a:xfrm>
            <a:off x="728289" y="5067916"/>
            <a:ext cx="2411912" cy="153888"/>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1000">
                <a:solidFill>
                  <a:schemeClr val="tx1"/>
                </a:solidFill>
                <a:latin typeface="+mj-lt"/>
              </a:rPr>
              <a:t>Teams Meetings</a:t>
            </a:r>
          </a:p>
        </p:txBody>
      </p:sp>
      <p:sp>
        <p:nvSpPr>
          <p:cNvPr id="136" name="Rectangle: Rounded Corners 135">
            <a:extLst>
              <a:ext uri="{FF2B5EF4-FFF2-40B4-BE49-F238E27FC236}">
                <a16:creationId xmlns:a16="http://schemas.microsoft.com/office/drawing/2014/main" id="{2A3EF44A-F0BF-539C-49AD-5CD7B012E267}"/>
              </a:ext>
            </a:extLst>
          </p:cNvPr>
          <p:cNvSpPr>
            <a:spLocks/>
          </p:cNvSpPr>
          <p:nvPr/>
        </p:nvSpPr>
        <p:spPr bwMode="auto">
          <a:xfrm>
            <a:off x="305561" y="5373460"/>
            <a:ext cx="2926080" cy="1097280"/>
          </a:xfrm>
          <a:prstGeom prst="roundRect">
            <a:avLst>
              <a:gd name="adj" fmla="val 7291"/>
            </a:avLst>
          </a:prstGeom>
          <a:solidFill>
            <a:schemeClr val="bg1"/>
          </a:solidFill>
          <a:ln w="12700">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defRPr/>
            </a:pPr>
            <a:r>
              <a:rPr lang="en-US" sz="800">
                <a:solidFill>
                  <a:schemeClr val="accent1"/>
                </a:solidFill>
                <a:latin typeface="+mj-lt"/>
              </a:rPr>
              <a:t>Intelligent recap: </a:t>
            </a:r>
            <a:r>
              <a:rPr lang="en-US" sz="800">
                <a:solidFill>
                  <a:schemeClr val="tx1"/>
                </a:solidFill>
              </a:rPr>
              <a:t>After the call, Riley is confident in the discussion with key topics and action items noted. She has actionable outcomes for sending out next steps and advancing the project.</a:t>
            </a:r>
          </a:p>
        </p:txBody>
      </p:sp>
      <p:grpSp>
        <p:nvGrpSpPr>
          <p:cNvPr id="20" name="Group 19" descr="Scene represented by a filled circle with a gradient purple-pink color.&#10;&#10;Pain point represented by a filled circle in light peach.&#10;&#10;Solution represented by a hollow circle with a purple gradient outline.">
            <a:extLst>
              <a:ext uri="{FF2B5EF4-FFF2-40B4-BE49-F238E27FC236}">
                <a16:creationId xmlns:a16="http://schemas.microsoft.com/office/drawing/2014/main" id="{52B408DA-4494-42F2-3F8C-7DA23CEB7743}"/>
              </a:ext>
            </a:extLst>
          </p:cNvPr>
          <p:cNvGrpSpPr/>
          <p:nvPr/>
        </p:nvGrpSpPr>
        <p:grpSpPr>
          <a:xfrm>
            <a:off x="10801033" y="1167220"/>
            <a:ext cx="1097280" cy="1097280"/>
            <a:chOff x="10801033" y="1167220"/>
            <a:chExt cx="1097280" cy="1097280"/>
          </a:xfrm>
        </p:grpSpPr>
        <p:sp>
          <p:nvSpPr>
            <p:cNvPr id="2" name="Rectangle: Rounded Corners 1">
              <a:extLst>
                <a:ext uri="{FF2B5EF4-FFF2-40B4-BE49-F238E27FC236}">
                  <a16:creationId xmlns:a16="http://schemas.microsoft.com/office/drawing/2014/main" id="{1A56FE36-585A-F321-9C57-27CA7C6984F4}"/>
                </a:ext>
              </a:extLst>
            </p:cNvPr>
            <p:cNvSpPr/>
            <p:nvPr/>
          </p:nvSpPr>
          <p:spPr bwMode="auto">
            <a:xfrm>
              <a:off x="10801033" y="1167220"/>
              <a:ext cx="1097280" cy="1097280"/>
            </a:xfrm>
            <a:prstGeom prst="roundRect">
              <a:avLst>
                <a:gd name="adj" fmla="val 8297"/>
              </a:avLst>
            </a:prstGeom>
            <a:solidFill>
              <a:schemeClr val="bg1"/>
            </a:solidFill>
            <a:ln>
              <a:no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ADC0E0AD-0691-A665-D840-2A96B866DC88}"/>
                </a:ext>
              </a:extLst>
            </p:cNvPr>
            <p:cNvGrpSpPr/>
            <p:nvPr/>
          </p:nvGrpSpPr>
          <p:grpSpPr>
            <a:xfrm>
              <a:off x="10938193" y="1304380"/>
              <a:ext cx="822960" cy="182880"/>
              <a:chOff x="10378440" y="1258659"/>
              <a:chExt cx="822960" cy="182880"/>
            </a:xfrm>
          </p:grpSpPr>
          <p:sp>
            <p:nvSpPr>
              <p:cNvPr id="5" name="Oval 4">
                <a:extLst>
                  <a:ext uri="{FF2B5EF4-FFF2-40B4-BE49-F238E27FC236}">
                    <a16:creationId xmlns:a16="http://schemas.microsoft.com/office/drawing/2014/main" id="{8A392B3C-69FC-7326-7CAB-0468062CC804}"/>
                  </a:ext>
                </a:extLst>
              </p:cNvPr>
              <p:cNvSpPr>
                <a:spLocks noChangeAspect="1"/>
              </p:cNvSpPr>
              <p:nvPr/>
            </p:nvSpPr>
            <p:spPr bwMode="auto">
              <a:xfrm>
                <a:off x="10378440" y="1258659"/>
                <a:ext cx="182880" cy="182880"/>
              </a:xfrm>
              <a:prstGeom prst="ellipse">
                <a:avLst/>
              </a:prstGeom>
              <a:gradFill>
                <a:gsLst>
                  <a:gs pos="0">
                    <a:srgbClr val="C551BF"/>
                  </a:gs>
                  <a:gs pos="100000">
                    <a:srgbClr val="5B5FC7"/>
                  </a:gs>
                </a:gsLst>
                <a:lin ang="10800000" scaled="1"/>
              </a:gradFill>
              <a:ln w="12700">
                <a:solidFill>
                  <a:schemeClr val="bg1"/>
                </a:solidFill>
                <a:prstDash/>
              </a:ln>
              <a:effectLst>
                <a:outerShdw blurRad="127000" dist="63500" dir="2700000" algn="tl" rotWithShape="0">
                  <a:schemeClr val="bg1">
                    <a:lumMod val="50000"/>
                    <a:alpha val="1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a:spcAft>
                    <a:spcPts val="1800"/>
                  </a:spcAft>
                </a:pPr>
                <a:endParaRPr lang="en-US" sz="1200" err="1">
                  <a:solidFill>
                    <a:schemeClr val="bg1"/>
                  </a:solidFill>
                  <a:latin typeface="+mj-lt"/>
                  <a:ea typeface="+mj-ea"/>
                  <a:cs typeface="+mj-cs"/>
                </a:endParaRPr>
              </a:p>
            </p:txBody>
          </p:sp>
          <p:sp>
            <p:nvSpPr>
              <p:cNvPr id="9" name="Rectangle 8">
                <a:extLst>
                  <a:ext uri="{FF2B5EF4-FFF2-40B4-BE49-F238E27FC236}">
                    <a16:creationId xmlns:a16="http://schemas.microsoft.com/office/drawing/2014/main" id="{ADF029D6-24E2-D110-D1FD-AE3BFFA33D6C}"/>
                  </a:ext>
                </a:extLst>
              </p:cNvPr>
              <p:cNvSpPr>
                <a:spLocks/>
              </p:cNvSpPr>
              <p:nvPr/>
            </p:nvSpPr>
            <p:spPr bwMode="auto">
              <a:xfrm>
                <a:off x="10652760" y="1288543"/>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Scene</a:t>
                </a:r>
              </a:p>
            </p:txBody>
          </p:sp>
        </p:grpSp>
        <p:grpSp>
          <p:nvGrpSpPr>
            <p:cNvPr id="15" name="Group 14">
              <a:extLst>
                <a:ext uri="{FF2B5EF4-FFF2-40B4-BE49-F238E27FC236}">
                  <a16:creationId xmlns:a16="http://schemas.microsoft.com/office/drawing/2014/main" id="{0FD898E5-5B3C-EAB3-057A-6FD7317F9720}"/>
                </a:ext>
              </a:extLst>
            </p:cNvPr>
            <p:cNvGrpSpPr/>
            <p:nvPr/>
          </p:nvGrpSpPr>
          <p:grpSpPr>
            <a:xfrm>
              <a:off x="10938193" y="1624420"/>
              <a:ext cx="822960" cy="182880"/>
              <a:chOff x="10378440" y="1564648"/>
              <a:chExt cx="822960" cy="182880"/>
            </a:xfrm>
          </p:grpSpPr>
          <p:sp>
            <p:nvSpPr>
              <p:cNvPr id="10" name="Oval 9">
                <a:extLst>
                  <a:ext uri="{FF2B5EF4-FFF2-40B4-BE49-F238E27FC236}">
                    <a16:creationId xmlns:a16="http://schemas.microsoft.com/office/drawing/2014/main" id="{06EB1727-DFC2-BB17-6CFC-48064F4D304C}"/>
                  </a:ext>
                </a:extLst>
              </p:cNvPr>
              <p:cNvSpPr>
                <a:spLocks noChangeAspect="1"/>
              </p:cNvSpPr>
              <p:nvPr/>
            </p:nvSpPr>
            <p:spPr bwMode="auto">
              <a:xfrm>
                <a:off x="10378440" y="1564648"/>
                <a:ext cx="182880" cy="182880"/>
              </a:xfrm>
              <a:prstGeom prst="ellipse">
                <a:avLst/>
              </a:prstGeom>
              <a:solidFill>
                <a:srgbClr val="FFEDE0"/>
              </a:solidFill>
              <a:ln w="12700">
                <a:solidFill>
                  <a:schemeClr val="bg1"/>
                </a:solidFill>
                <a:headEnd type="none" w="med" len="med"/>
                <a:tailEnd type="none" w="med" len="med"/>
              </a:ln>
              <a:effectLst>
                <a:outerShdw blurRad="127000" dist="63500" dir="2700000" algn="tl"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Rectangle 10">
                <a:extLst>
                  <a:ext uri="{FF2B5EF4-FFF2-40B4-BE49-F238E27FC236}">
                    <a16:creationId xmlns:a16="http://schemas.microsoft.com/office/drawing/2014/main" id="{D6C1BFFA-1470-B069-3E8E-CE494017396E}"/>
                  </a:ext>
                </a:extLst>
              </p:cNvPr>
              <p:cNvSpPr>
                <a:spLocks/>
              </p:cNvSpPr>
              <p:nvPr/>
            </p:nvSpPr>
            <p:spPr bwMode="auto">
              <a:xfrm>
                <a:off x="10652760" y="1594532"/>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Pain point</a:t>
                </a:r>
              </a:p>
            </p:txBody>
          </p:sp>
        </p:grpSp>
        <p:grpSp>
          <p:nvGrpSpPr>
            <p:cNvPr id="14" name="Group 13">
              <a:extLst>
                <a:ext uri="{FF2B5EF4-FFF2-40B4-BE49-F238E27FC236}">
                  <a16:creationId xmlns:a16="http://schemas.microsoft.com/office/drawing/2014/main" id="{1B56E74E-5C21-777E-AD66-02E0EBFE2B5D}"/>
                </a:ext>
              </a:extLst>
            </p:cNvPr>
            <p:cNvGrpSpPr/>
            <p:nvPr/>
          </p:nvGrpSpPr>
          <p:grpSpPr>
            <a:xfrm>
              <a:off x="10938193" y="1944460"/>
              <a:ext cx="822960" cy="182880"/>
              <a:chOff x="10378440" y="1845164"/>
              <a:chExt cx="822960" cy="182880"/>
            </a:xfrm>
          </p:grpSpPr>
          <p:sp>
            <p:nvSpPr>
              <p:cNvPr id="12" name="Oval 11">
                <a:extLst>
                  <a:ext uri="{FF2B5EF4-FFF2-40B4-BE49-F238E27FC236}">
                    <a16:creationId xmlns:a16="http://schemas.microsoft.com/office/drawing/2014/main" id="{464859D8-3C77-8107-F093-C9EBCC4C0E2E}"/>
                  </a:ext>
                </a:extLst>
              </p:cNvPr>
              <p:cNvSpPr>
                <a:spLocks noChangeAspect="1"/>
              </p:cNvSpPr>
              <p:nvPr/>
            </p:nvSpPr>
            <p:spPr bwMode="auto">
              <a:xfrm>
                <a:off x="10378440" y="1845164"/>
                <a:ext cx="182880" cy="182880"/>
              </a:xfrm>
              <a:prstGeom prst="ellipse">
                <a:avLst/>
              </a:prstGeom>
              <a:solidFill>
                <a:schemeClr val="bg1"/>
              </a:solidFill>
              <a:ln w="9525">
                <a:gradFill>
                  <a:gsLst>
                    <a:gs pos="100000">
                      <a:schemeClr val="accent1"/>
                    </a:gs>
                    <a:gs pos="0">
                      <a:srgbClr val="C03BC4"/>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buSzPct val="100000"/>
                  <a:tabLst>
                    <a:tab pos="448193" algn="l"/>
                  </a:tabLst>
                </a:pPr>
                <a:endParaRPr lang="en-US" sz="900" err="1">
                  <a:solidFill>
                    <a:schemeClr val="accent1"/>
                  </a:solidFill>
                  <a:latin typeface="+mj-lt"/>
                </a:endParaRPr>
              </a:p>
            </p:txBody>
          </p:sp>
          <p:sp>
            <p:nvSpPr>
              <p:cNvPr id="13" name="Rectangle 12">
                <a:extLst>
                  <a:ext uri="{FF2B5EF4-FFF2-40B4-BE49-F238E27FC236}">
                    <a16:creationId xmlns:a16="http://schemas.microsoft.com/office/drawing/2014/main" id="{DEB5B179-DD2A-652D-6317-586143A8C706}"/>
                  </a:ext>
                </a:extLst>
              </p:cNvPr>
              <p:cNvSpPr>
                <a:spLocks/>
              </p:cNvSpPr>
              <p:nvPr/>
            </p:nvSpPr>
            <p:spPr bwMode="auto">
              <a:xfrm>
                <a:off x="10652760" y="1875048"/>
                <a:ext cx="548640" cy="123111"/>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32472" fontAlgn="base">
                  <a:lnSpc>
                    <a:spcPct val="100000"/>
                  </a:lnSpc>
                  <a:spcBef>
                    <a:spcPct val="0"/>
                  </a:spcBef>
                  <a:spcAft>
                    <a:spcPct val="0"/>
                  </a:spcAft>
                  <a:buClrTx/>
                  <a:buSzPct val="100000"/>
                  <a:tabLst>
                    <a:tab pos="448193" algn="l"/>
                  </a:tabLst>
                  <a:defRPr/>
                </a:pPr>
                <a:r>
                  <a:rPr lang="en-US" sz="800">
                    <a:solidFill>
                      <a:schemeClr val="tx1"/>
                    </a:solidFill>
                  </a:rPr>
                  <a:t>Solution </a:t>
                </a:r>
              </a:p>
            </p:txBody>
          </p:sp>
        </p:grpSp>
      </p:grpSp>
      <p:sp>
        <p:nvSpPr>
          <p:cNvPr id="108" name="TextBox 107">
            <a:extLst>
              <a:ext uri="{FF2B5EF4-FFF2-40B4-BE49-F238E27FC236}">
                <a16:creationId xmlns:a16="http://schemas.microsoft.com/office/drawing/2014/main" id="{95BF4FF9-2CD8-35CB-DD1D-1897BD878A62}"/>
              </a:ext>
            </a:extLst>
          </p:cNvPr>
          <p:cNvSpPr txBox="1"/>
          <p:nvPr/>
        </p:nvSpPr>
        <p:spPr>
          <a:xfrm>
            <a:off x="10435273" y="2561682"/>
            <a:ext cx="1463040" cy="80021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noProof="0">
                <a:ln>
                  <a:noFill/>
                </a:ln>
                <a:solidFill>
                  <a:schemeClr val="accent1"/>
                </a:solidFill>
                <a:effectLst/>
                <a:uLnTx/>
                <a:uFillTx/>
                <a:latin typeface="Segoe UI Semibold"/>
                <a:ea typeface="+mn-ea"/>
                <a:cs typeface="+mn-cs"/>
              </a:rPr>
              <a:t>Riley</a:t>
            </a:r>
            <a:br>
              <a:rPr kumimoji="0" lang="en-US" sz="2400" b="0" i="0" u="none" strike="noStrike" kern="1200" cap="none" normalizeH="0" baseline="0" noProof="0">
                <a:ln>
                  <a:noFill/>
                </a:ln>
                <a:solidFill>
                  <a:schemeClr val="accent1"/>
                </a:solidFill>
                <a:effectLst/>
                <a:uLnTx/>
                <a:uFillTx/>
                <a:latin typeface="Segoe UI Semibold"/>
                <a:ea typeface="+mn-ea"/>
                <a:cs typeface="+mn-cs"/>
              </a:rPr>
            </a:br>
            <a:r>
              <a:rPr kumimoji="0" lang="en-US" sz="1400" b="0" i="0" u="none" strike="noStrike" kern="1200" cap="none" normalizeH="0" baseline="0" noProof="0">
                <a:ln>
                  <a:noFill/>
                </a:ln>
                <a:effectLst/>
                <a:uLnTx/>
                <a:uFillTx/>
                <a:latin typeface="Segoe UI"/>
                <a:ea typeface="+mn-ea"/>
                <a:cs typeface="Segoe UI" panose="020B0502040204020203" pitchFamily="34" charset="0"/>
              </a:rPr>
              <a:t>is a Sales Manager. </a:t>
            </a:r>
          </a:p>
        </p:txBody>
      </p:sp>
      <p:pic>
        <p:nvPicPr>
          <p:cNvPr id="7" name="Picture 6">
            <a:extLst>
              <a:ext uri="{FF2B5EF4-FFF2-40B4-BE49-F238E27FC236}">
                <a16:creationId xmlns:a16="http://schemas.microsoft.com/office/drawing/2014/main" id="{6FCF0A2A-1E2E-89EC-A71B-8485EF93D368}"/>
              </a:ext>
              <a:ext uri="{C183D7F6-B498-43B3-948B-1728B52AA6E4}">
                <adec:decorative xmlns:adec="http://schemas.microsoft.com/office/drawing/2017/decorative" val="1"/>
              </a:ext>
            </a:extLst>
          </p:cNvPr>
          <p:cNvPicPr>
            <a:picLocks noChangeAspect="1"/>
          </p:cNvPicPr>
          <p:nvPr/>
        </p:nvPicPr>
        <p:blipFill>
          <a:blip r:embed="rId3"/>
          <a:srcRect l="6250" t="8056" r="4617" b="9445"/>
          <a:stretch/>
        </p:blipFill>
        <p:spPr>
          <a:xfrm>
            <a:off x="3758662" y="2091826"/>
            <a:ext cx="274320" cy="253909"/>
          </a:xfrm>
          <a:prstGeom prst="rect">
            <a:avLst/>
          </a:prstGeom>
        </p:spPr>
      </p:pic>
      <p:pic>
        <p:nvPicPr>
          <p:cNvPr id="8" name="Picture 7">
            <a:extLst>
              <a:ext uri="{FF2B5EF4-FFF2-40B4-BE49-F238E27FC236}">
                <a16:creationId xmlns:a16="http://schemas.microsoft.com/office/drawing/2014/main" id="{59B16C45-DBCB-1241-6818-91F7486E93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1942" y="5007700"/>
            <a:ext cx="274320" cy="274320"/>
          </a:xfrm>
          <a:prstGeom prst="rect">
            <a:avLst/>
          </a:prstGeom>
        </p:spPr>
      </p:pic>
      <p:pic>
        <p:nvPicPr>
          <p:cNvPr id="18" name="Picture 17">
            <a:extLst>
              <a:ext uri="{FF2B5EF4-FFF2-40B4-BE49-F238E27FC236}">
                <a16:creationId xmlns:a16="http://schemas.microsoft.com/office/drawing/2014/main" id="{61D1E5F9-C31C-44B8-5820-FC3E78DD8713}"/>
              </a:ext>
              <a:ext uri="{C183D7F6-B498-43B3-948B-1728B52AA6E4}">
                <adec:decorative xmlns:adec="http://schemas.microsoft.com/office/drawing/2017/decorative" val="1"/>
              </a:ext>
            </a:extLst>
          </p:cNvPr>
          <p:cNvPicPr>
            <a:picLocks noChangeAspect="1"/>
          </p:cNvPicPr>
          <p:nvPr/>
        </p:nvPicPr>
        <p:blipFill>
          <a:blip r:embed="rId5"/>
          <a:srcRect l="61327" t="11484" r="25771" b="59313"/>
          <a:stretch/>
        </p:blipFill>
        <p:spPr>
          <a:xfrm>
            <a:off x="10072914" y="3659083"/>
            <a:ext cx="2119086" cy="3198916"/>
          </a:xfrm>
          <a:prstGeom prst="rect">
            <a:avLst/>
          </a:prstGeom>
        </p:spPr>
      </p:pic>
    </p:spTree>
    <p:extLst>
      <p:ext uri="{BB962C8B-B14F-4D97-AF65-F5344CB8AC3E}">
        <p14:creationId xmlns:p14="http://schemas.microsoft.com/office/powerpoint/2010/main" val="1332610547"/>
      </p:ext>
    </p:extLst>
  </p:cSld>
  <p:clrMapOvr>
    <a:masterClrMapping/>
  </p:clrMapOvr>
  <p:transition>
    <p:fade/>
  </p:transition>
</p:sld>
</file>

<file path=ppt/theme/theme1.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olderOwner xmlns="5e2db648-71e5-403d-bff8-dc10f4ef4f87" xsi:nil="true"/>
    <Comments xmlns="5e2db648-71e5-403d-bff8-dc10f4ef4f87" xsi:nil="true"/>
    <_ip_UnifiedCompliancePolicyProperties xmlns="http://schemas.microsoft.com/sharepoint/v3" xsi:nil="true"/>
    <FolderDescription xmlns="5e2db648-71e5-403d-bff8-dc10f4ef4f87" xsi:nil="true"/>
    <lcf76f155ced4ddcb4097134ff3c332f xmlns="5e2db648-71e5-403d-bff8-dc10f4ef4f87">
      <Terms xmlns="http://schemas.microsoft.com/office/infopath/2007/PartnerControls"/>
    </lcf76f155ced4ddcb4097134ff3c332f>
    <TaxCatchAll xmlns="d0de27d6-ed64-4365-b454-c85f97c82a09" xsi:nil="true"/>
    <OriginalModifiedBy0 xmlns="5e2db648-71e5-403d-bff8-dc10f4ef4f87">
      <UserInfo>
        <DisplayName/>
        <AccountId xsi:nil="true"/>
        <AccountType/>
      </UserInfo>
    </OriginalModifiedBy0>
    <FileCategory xmlns="5e2db648-71e5-403d-bff8-dc10f4ef4f87" xsi:nil="true"/>
    <OriginalModifiedBy xmlns="5e2db648-71e5-403d-bff8-dc10f4ef4f87" xsi:nil="true"/>
    <OriginalPath xmlns="5e2db648-71e5-403d-bff8-dc10f4ef4f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D4A6A03340E24FAC1AE68380428E74" ma:contentTypeVersion="29" ma:contentTypeDescription="Create a new document." ma:contentTypeScope="" ma:versionID="f40d8a77b14eca01602924cd9815bca9">
  <xsd:schema xmlns:xsd="http://www.w3.org/2001/XMLSchema" xmlns:xs="http://www.w3.org/2001/XMLSchema" xmlns:p="http://schemas.microsoft.com/office/2006/metadata/properties" xmlns:ns1="http://schemas.microsoft.com/sharepoint/v3" xmlns:ns2="5e2db648-71e5-403d-bff8-dc10f4ef4f87" xmlns:ns3="d0de27d6-ed64-4365-b454-c85f97c82a09" targetNamespace="http://schemas.microsoft.com/office/2006/metadata/properties" ma:root="true" ma:fieldsID="ee2897142aac21483e3de402a937890a" ns1:_="" ns2:_="" ns3:_="">
    <xsd:import namespace="http://schemas.microsoft.com/sharepoint/v3"/>
    <xsd:import namespace="5e2db648-71e5-403d-bff8-dc10f4ef4f87"/>
    <xsd:import namespace="d0de27d6-ed64-4365-b454-c85f97c82a0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DocTag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FolderDescription" minOccurs="0"/>
                <xsd:element ref="ns2:FolderOwner" minOccurs="0"/>
                <xsd:element ref="ns2:MediaServiceObjectDetectorVersions" minOccurs="0"/>
                <xsd:element ref="ns2:MediaServiceSystemTags" minOccurs="0"/>
                <xsd:element ref="ns2:MediaServiceBillingMetadata" minOccurs="0"/>
                <xsd:element ref="ns2:Comments" minOccurs="0"/>
                <xsd:element ref="ns2:FileCategory" minOccurs="0"/>
                <xsd:element ref="ns2:OriginalModifiedBy" minOccurs="0"/>
                <xsd:element ref="ns2:OriginalModifiedBy0" minOccurs="0"/>
                <xsd:element ref="ns2:OriginalPa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db648-71e5-403d-bff8-dc10f4ef4f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olderDescription" ma:index="25" nillable="true" ma:displayName="Description " ma:format="Dropdown" ma:internalName="FolderDescription">
      <xsd:simpleType>
        <xsd:restriction base="dms:Note">
          <xsd:maxLength value="255"/>
        </xsd:restriction>
      </xsd:simpleType>
    </xsd:element>
    <xsd:element name="FolderOwner" ma:index="26" nillable="true" ma:displayName="Folder Owner" ma:format="Dropdown" ma:internalName="FolderOwner">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Comments" ma:index="30" nillable="true" ma:displayName="Comments" ma:format="Dropdown" ma:internalName="Comments">
      <xsd:simpleType>
        <xsd:restriction base="dms:Note">
          <xsd:maxLength value="255"/>
        </xsd:restriction>
      </xsd:simpleType>
    </xsd:element>
    <xsd:element name="FileCategory" ma:index="31" nillable="true" ma:displayName="File Category" ma:format="Dropdown" ma:internalName="FileCategory">
      <xsd:simpleType>
        <xsd:restriction base="dms:Choice">
          <xsd:enumeration value="Document"/>
          <xsd:enumeration value="Spreadsheet"/>
          <xsd:enumeration value="Deck"/>
          <xsd:enumeration value="Video/Recording"/>
          <xsd:enumeration value="Image"/>
          <xsd:enumeration value="Zip"/>
        </xsd:restriction>
      </xsd:simpleType>
    </xsd:element>
    <xsd:element name="OriginalModifiedBy" ma:index="32" nillable="true" ma:displayName="Original Modified Date" ma:format="DateOnly" ma:internalName="OriginalModifiedBy">
      <xsd:simpleType>
        <xsd:restriction base="dms:DateTime"/>
      </xsd:simpleType>
    </xsd:element>
    <xsd:element name="OriginalModifiedBy0" ma:index="33" nillable="true" ma:displayName="Original Modified By" ma:format="Dropdown" ma:list="UserInfo" ma:SharePointGroup="0" ma:internalName="OriginalModifiedBy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Path" ma:index="34" nillable="true" ma:displayName="Original Path" ma:format="Dropdown" ma:internalName="OriginalPat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de27d6-ed64-4365-b454-c85f97c82a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42c642-5180-45c4-9a57-3be5c607a76f}" ma:internalName="TaxCatchAll" ma:showField="CatchAllData" ma:web="d0de27d6-ed64-4365-b454-c85f97c82a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7953A-B5E4-474B-A71C-2D4F8C7156D4}">
  <ds:schemaRefs>
    <ds:schemaRef ds:uri="http://schemas.microsoft.com/sharepoint/v3/contenttype/forms"/>
  </ds:schemaRefs>
</ds:datastoreItem>
</file>

<file path=customXml/itemProps2.xml><?xml version="1.0" encoding="utf-8"?>
<ds:datastoreItem xmlns:ds="http://schemas.openxmlformats.org/officeDocument/2006/customXml" ds:itemID="{CCA0C4B5-2D10-4475-B8E5-241D80495AEC}">
  <ds:schemaRefs>
    <ds:schemaRef ds:uri="5e2db648-71e5-403d-bff8-dc10f4ef4f87"/>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d0de27d6-ed64-4365-b454-c85f97c82a09"/>
    <ds:schemaRef ds:uri="http://schemas.microsoft.com/sharepoint/v3"/>
    <ds:schemaRef ds:uri="http://purl.org/dc/terms/"/>
  </ds:schemaRefs>
</ds:datastoreItem>
</file>

<file path=customXml/itemProps3.xml><?xml version="1.0" encoding="utf-8"?>
<ds:datastoreItem xmlns:ds="http://schemas.openxmlformats.org/officeDocument/2006/customXml" ds:itemID="{55EC41A9-AE1B-483F-AA53-C13341B621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2db648-71e5-403d-bff8-dc10f4ef4f87"/>
    <ds:schemaRef ds:uri="d0de27d6-ed64-4365-b454-c85f97c82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1279</Words>
  <Application>Microsoft Office PowerPoint</Application>
  <PresentationFormat>Widescreen</PresentationFormat>
  <Paragraphs>91</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White template</vt:lpstr>
      <vt:lpstr>Enhance productivity and clarity during a stacked schedule</vt:lpstr>
      <vt:lpstr>Engage deeper and more efficiently with customers and clients</vt:lpstr>
      <vt:lpstr>Confidently transform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Copilot in Teams Scenario adoption guide - Copy</dc:title>
  <dc:creator/>
  <cp:revision>2</cp:revision>
  <dcterms:created xsi:type="dcterms:W3CDTF">2025-06-25T17:45:21Z</dcterms:created>
  <dcterms:modified xsi:type="dcterms:W3CDTF">2025-07-03T01:13:12Z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0x01010070AB3889E58DB141A6E1281B02136174|-369733750</vt:lpwstr>
  </property>
  <property fmtid="{D5CDD505-2E9C-101B-9397-08002B2CF9AE}" pid="3" name="_dlc_DocIdItemGuid">
    <vt:lpwstr>8c8a09b3-ac24-4113-96f1-cfab5b643d3f</vt:lpwstr>
  </property>
  <property fmtid="{D5CDD505-2E9C-101B-9397-08002B2CF9AE}" pid="4" name="MediaServiceImageTags">
    <vt:lpwstr/>
  </property>
  <property fmtid="{D5CDD505-2E9C-101B-9397-08002B2CF9AE}" pid="5" name="ContentTypeId">
    <vt:lpwstr>0x01010028D4A6A03340E24FAC1AE68380428E74</vt:lpwstr>
  </property>
  <property fmtid="{D5CDD505-2E9C-101B-9397-08002B2CF9AE}" pid="6"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