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549" r:id="rId4"/>
    <p:sldMasterId id="2147484610" r:id="rId5"/>
    <p:sldMasterId id="2147484638" r:id="rId6"/>
    <p:sldMasterId id="2147484699" r:id="rId7"/>
  </p:sldMasterIdLst>
  <p:notesMasterIdLst>
    <p:notesMasterId r:id="rId28"/>
  </p:notesMasterIdLst>
  <p:sldIdLst>
    <p:sldId id="2147481410" r:id="rId8"/>
    <p:sldId id="2147482627" r:id="rId9"/>
    <p:sldId id="2147482484" r:id="rId10"/>
    <p:sldId id="2147482481" r:id="rId11"/>
    <p:sldId id="2147482482" r:id="rId12"/>
    <p:sldId id="2147482483" r:id="rId13"/>
    <p:sldId id="2147482488" r:id="rId14"/>
    <p:sldId id="2147482630" r:id="rId15"/>
    <p:sldId id="2147482599" r:id="rId16"/>
    <p:sldId id="2147482474" r:id="rId17"/>
    <p:sldId id="2147482628" r:id="rId18"/>
    <p:sldId id="2147482629" r:id="rId19"/>
    <p:sldId id="2147482478" r:id="rId20"/>
    <p:sldId id="2147482489" r:id="rId21"/>
    <p:sldId id="2147482490" r:id="rId22"/>
    <p:sldId id="2147482491" r:id="rId23"/>
    <p:sldId id="2147482492" r:id="rId24"/>
    <p:sldId id="2147482493" r:id="rId25"/>
    <p:sldId id="2147482494" r:id="rId26"/>
    <p:sldId id="214748249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bout" id="{C97019A6-E6C1-4DDF-B95F-22BA1DCAD746}">
          <p14:sldIdLst/>
        </p14:section>
        <p14:section name="Version History" id="{CCCE02DF-8C84-44F9-8698-BD6E9190D46C}">
          <p14:sldIdLst/>
        </p14:section>
        <p14:section name="Title" id="{642019D3-055A-419D-9F95-CA5F25F27247}">
          <p14:sldIdLst>
            <p14:sldId id="2147481410"/>
          </p14:sldIdLst>
        </p14:section>
        <p14:section name="Objectives" id="{443C275C-957D-4E6D-B9C0-AE216B4CFC5A}">
          <p14:sldIdLst>
            <p14:sldId id="2147482627"/>
            <p14:sldId id="2147482484"/>
          </p14:sldIdLst>
        </p14:section>
        <p14:section name="1. Guidance and tools to get you started" id="{DF62CD20-200A-4A6F-8701-5008897EB7CE}">
          <p14:sldIdLst>
            <p14:sldId id="2147482481"/>
            <p14:sldId id="2147482482"/>
            <p14:sldId id="2147482483"/>
            <p14:sldId id="2147482488"/>
            <p14:sldId id="2147482630"/>
            <p14:sldId id="2147482599"/>
            <p14:sldId id="2147482474"/>
            <p14:sldId id="2147482628"/>
            <p14:sldId id="2147482629"/>
            <p14:sldId id="2147482478"/>
          </p14:sldIdLst>
        </p14:section>
        <p14:section name="Microsoft Places Example Communication Plan" id="{8C9FB02C-B201-405C-8A15-34254E340103}">
          <p14:sldIdLst>
            <p14:sldId id="2147482489"/>
            <p14:sldId id="2147482490"/>
            <p14:sldId id="2147482491"/>
            <p14:sldId id="2147482492"/>
            <p14:sldId id="2147482493"/>
            <p14:sldId id="2147482494"/>
            <p14:sldId id="214748249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3BC4"/>
    <a:srgbClr val="483CAC"/>
    <a:srgbClr val="7A78DC"/>
    <a:srgbClr val="F2F2F2"/>
    <a:srgbClr val="CCECFF"/>
    <a:srgbClr val="FFFFFF"/>
    <a:srgbClr val="BEC2FB"/>
    <a:srgbClr val="9C3DBA"/>
    <a:srgbClr val="F8F0EC"/>
    <a:srgbClr val="449C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74F540-144C-4B0D-A05D-149DE8E02507}" v="6" dt="2025-06-04T19:17:14.1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201" autoAdjust="0"/>
  </p:normalViewPr>
  <p:slideViewPr>
    <p:cSldViewPr snapToGrid="0">
      <p:cViewPr varScale="1">
        <p:scale>
          <a:sx n="127" d="100"/>
          <a:sy n="127" d="100"/>
        </p:scale>
        <p:origin x="102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viewProps" Target="viewProps.xml"/><Relationship Id="rId35" Type="http://schemas.microsoft.com/office/2018/10/relationships/authors" Target="authors.xml"/><Relationship Id="rId8"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phanie Parry" userId="7099c4d2-0aae-4a29-91de-4cd8e63592b2" providerId="ADAL" clId="{7474F540-144C-4B0D-A05D-149DE8E02507}"/>
    <pc:docChg chg="mod delSld modSld delSection modSection">
      <pc:chgData name="Stephanie Parry" userId="7099c4d2-0aae-4a29-91de-4cd8e63592b2" providerId="ADAL" clId="{7474F540-144C-4B0D-A05D-149DE8E02507}" dt="2025-06-04T19:18:12.951" v="84" actId="18676"/>
      <pc:docMkLst>
        <pc:docMk/>
      </pc:docMkLst>
      <pc:sldChg chg="modSp mod">
        <pc:chgData name="Stephanie Parry" userId="7099c4d2-0aae-4a29-91de-4cd8e63592b2" providerId="ADAL" clId="{7474F540-144C-4B0D-A05D-149DE8E02507}" dt="2025-06-04T19:16:32.988" v="75" actId="114"/>
        <pc:sldMkLst>
          <pc:docMk/>
          <pc:sldMk cId="401668860" sldId="2147482482"/>
        </pc:sldMkLst>
        <pc:spChg chg="mod">
          <ac:chgData name="Stephanie Parry" userId="7099c4d2-0aae-4a29-91de-4cd8e63592b2" providerId="ADAL" clId="{7474F540-144C-4B0D-A05D-149DE8E02507}" dt="2025-06-04T19:16:32.988" v="75" actId="114"/>
          <ac:spMkLst>
            <pc:docMk/>
            <pc:sldMk cId="401668860" sldId="2147482482"/>
            <ac:spMk id="4" creationId="{5E130774-CE7C-F4E8-5046-153A60FFBB20}"/>
          </ac:spMkLst>
        </pc:spChg>
      </pc:sldChg>
      <pc:sldChg chg="addSp modSp mod">
        <pc:chgData name="Stephanie Parry" userId="7099c4d2-0aae-4a29-91de-4cd8e63592b2" providerId="ADAL" clId="{7474F540-144C-4B0D-A05D-149DE8E02507}" dt="2025-06-04T19:16:02.692" v="73" actId="113"/>
        <pc:sldMkLst>
          <pc:docMk/>
          <pc:sldMk cId="1817957954" sldId="2147482483"/>
        </pc:sldMkLst>
        <pc:spChg chg="add mod">
          <ac:chgData name="Stephanie Parry" userId="7099c4d2-0aae-4a29-91de-4cd8e63592b2" providerId="ADAL" clId="{7474F540-144C-4B0D-A05D-149DE8E02507}" dt="2025-06-04T19:16:02.692" v="73" actId="113"/>
          <ac:spMkLst>
            <pc:docMk/>
            <pc:sldMk cId="1817957954" sldId="2147482483"/>
            <ac:spMk id="4" creationId="{6ADC42E0-253A-48B7-13EB-0773F33BF269}"/>
          </ac:spMkLst>
        </pc:spChg>
      </pc:sldChg>
      <pc:sldChg chg="modSp mod">
        <pc:chgData name="Stephanie Parry" userId="7099c4d2-0aae-4a29-91de-4cd8e63592b2" providerId="ADAL" clId="{7474F540-144C-4B0D-A05D-149DE8E02507}" dt="2025-06-04T19:17:00.594" v="81" actId="403"/>
        <pc:sldMkLst>
          <pc:docMk/>
          <pc:sldMk cId="2109134796" sldId="2147482488"/>
        </pc:sldMkLst>
        <pc:spChg chg="mod">
          <ac:chgData name="Stephanie Parry" userId="7099c4d2-0aae-4a29-91de-4cd8e63592b2" providerId="ADAL" clId="{7474F540-144C-4B0D-A05D-149DE8E02507}" dt="2025-06-04T19:17:00.594" v="81" actId="403"/>
          <ac:spMkLst>
            <pc:docMk/>
            <pc:sldMk cId="2109134796" sldId="2147482488"/>
            <ac:spMk id="29" creationId="{F51930AD-EF77-817B-57F9-6DBC7667E7F4}"/>
          </ac:spMkLst>
        </pc:spChg>
      </pc:sldChg>
      <pc:sldChg chg="modSp mod">
        <pc:chgData name="Stephanie Parry" userId="7099c4d2-0aae-4a29-91de-4cd8e63592b2" providerId="ADAL" clId="{7474F540-144C-4B0D-A05D-149DE8E02507}" dt="2025-06-04T19:17:57.692" v="83" actId="20577"/>
        <pc:sldMkLst>
          <pc:docMk/>
          <pc:sldMk cId="234508262" sldId="2147482494"/>
        </pc:sldMkLst>
        <pc:spChg chg="mod">
          <ac:chgData name="Stephanie Parry" userId="7099c4d2-0aae-4a29-91de-4cd8e63592b2" providerId="ADAL" clId="{7474F540-144C-4B0D-A05D-149DE8E02507}" dt="2025-06-04T19:17:57.692" v="83" actId="20577"/>
          <ac:spMkLst>
            <pc:docMk/>
            <pc:sldMk cId="234508262" sldId="2147482494"/>
            <ac:spMk id="106" creationId="{E5D09019-5F76-8967-7149-D5571A140E3C}"/>
          </ac:spMkLst>
        </pc:spChg>
      </pc:sldChg>
      <pc:sldChg chg="del">
        <pc:chgData name="Stephanie Parry" userId="7099c4d2-0aae-4a29-91de-4cd8e63592b2" providerId="ADAL" clId="{7474F540-144C-4B0D-A05D-149DE8E02507}" dt="2025-06-04T19:18:12.951" v="84" actId="18676"/>
        <pc:sldMkLst>
          <pc:docMk/>
          <pc:sldMk cId="2938577050" sldId="2147482585"/>
        </pc:sldMkLst>
      </pc:sldChg>
      <pc:sldChg chg="modSp">
        <pc:chgData name="Stephanie Parry" userId="7099c4d2-0aae-4a29-91de-4cd8e63592b2" providerId="ADAL" clId="{7474F540-144C-4B0D-A05D-149DE8E02507}" dt="2025-06-04T19:17:14.127" v="82"/>
        <pc:sldMkLst>
          <pc:docMk/>
          <pc:sldMk cId="2877755991" sldId="2147482599"/>
        </pc:sldMkLst>
        <pc:spChg chg="mod">
          <ac:chgData name="Stephanie Parry" userId="7099c4d2-0aae-4a29-91de-4cd8e63592b2" providerId="ADAL" clId="{7474F540-144C-4B0D-A05D-149DE8E02507}" dt="2025-06-04T19:17:14.127" v="82"/>
          <ac:spMkLst>
            <pc:docMk/>
            <pc:sldMk cId="2877755991" sldId="2147482599"/>
            <ac:spMk id="5" creationId="{6EFB644A-E241-1196-2BE6-30A4FDA61E43}"/>
          </ac:spMkLst>
        </pc:spChg>
      </pc:sldChg>
      <pc:sldChg chg="del">
        <pc:chgData name="Stephanie Parry" userId="7099c4d2-0aae-4a29-91de-4cd8e63592b2" providerId="ADAL" clId="{7474F540-144C-4B0D-A05D-149DE8E02507}" dt="2025-06-04T19:18:12.951" v="84" actId="18676"/>
        <pc:sldMkLst>
          <pc:docMk/>
          <pc:sldMk cId="527782176" sldId="2147482624"/>
        </pc:sldMkLst>
      </pc:sldChg>
      <pc:sldChg chg="modSp mod">
        <pc:chgData name="Stephanie Parry" userId="7099c4d2-0aae-4a29-91de-4cd8e63592b2" providerId="ADAL" clId="{7474F540-144C-4B0D-A05D-149DE8E02507}" dt="2025-06-04T19:16:39.615" v="77"/>
        <pc:sldMkLst>
          <pc:docMk/>
          <pc:sldMk cId="3325977072" sldId="2147482630"/>
        </pc:sldMkLst>
        <pc:spChg chg="mod">
          <ac:chgData name="Stephanie Parry" userId="7099c4d2-0aae-4a29-91de-4cd8e63592b2" providerId="ADAL" clId="{7474F540-144C-4B0D-A05D-149DE8E02507}" dt="2025-06-04T19:16:39.615" v="77"/>
          <ac:spMkLst>
            <pc:docMk/>
            <pc:sldMk cId="3325977072" sldId="2147482630"/>
            <ac:spMk id="29" creationId="{D3932121-44A5-B308-3A45-B1E52EF949B4}"/>
          </ac:spMkLst>
        </pc:spChg>
      </pc:sldChg>
      <pc:sldChg chg="del">
        <pc:chgData name="Stephanie Parry" userId="7099c4d2-0aae-4a29-91de-4cd8e63592b2" providerId="ADAL" clId="{7474F540-144C-4B0D-A05D-149DE8E02507}" dt="2025-06-04T19:18:12.951" v="84" actId="18676"/>
        <pc:sldMkLst>
          <pc:docMk/>
          <pc:sldMk cId="2714033142" sldId="2147482631"/>
        </pc:sldMkLst>
      </pc:sldChg>
      <pc:sldMasterChg chg="delSldLayout">
        <pc:chgData name="Stephanie Parry" userId="7099c4d2-0aae-4a29-91de-4cd8e63592b2" providerId="ADAL" clId="{7474F540-144C-4B0D-A05D-149DE8E02507}" dt="2025-06-04T19:18:12.951" v="84" actId="18676"/>
        <pc:sldMasterMkLst>
          <pc:docMk/>
          <pc:sldMasterMk cId="1866991143" sldId="2147484638"/>
        </pc:sldMasterMkLst>
        <pc:sldLayoutChg chg="del">
          <pc:chgData name="Stephanie Parry" userId="7099c4d2-0aae-4a29-91de-4cd8e63592b2" providerId="ADAL" clId="{7474F540-144C-4B0D-A05D-149DE8E02507}" dt="2025-06-04T19:18:12.951" v="84" actId="18676"/>
          <pc:sldLayoutMkLst>
            <pc:docMk/>
            <pc:sldMasterMk cId="1866991143" sldId="2147484638"/>
            <pc:sldLayoutMk cId="1369367958" sldId="214748473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1FA234-A6E1-4E3A-9C8A-769A32DF5E92}" type="datetimeFigureOut">
              <a:rPr lang="en-US" smtClean="0"/>
              <a:t>6/4/2025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338426-928F-4A5F-96F0-AE9A432EE699}" type="slidenum">
              <a:rPr lang="en-US" smtClean="0"/>
              <a:t>‹#›</a:t>
            </a:fld>
            <a:endParaRPr lang="en-US"/>
          </a:p>
        </p:txBody>
      </p:sp>
    </p:spTree>
    <p:extLst>
      <p:ext uri="{BB962C8B-B14F-4D97-AF65-F5344CB8AC3E}">
        <p14:creationId xmlns:p14="http://schemas.microsoft.com/office/powerpoint/2010/main" val="1603041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60FE2-1536-C8AF-2130-FF78D361C0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1121C0-C7DD-4402-FEFE-7408DF7E98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B79718-761B-FD6F-46A2-7AA304289464}"/>
              </a:ext>
            </a:extLst>
          </p:cNvPr>
          <p:cNvSpPr>
            <a:spLocks noGrp="1"/>
          </p:cNvSpPr>
          <p:nvPr>
            <p:ph type="body" idx="1"/>
          </p:nvPr>
        </p:nvSpPr>
        <p:spPr/>
        <p:txBody>
          <a:bodyPr/>
          <a:lstStyle/>
          <a:p>
            <a:pPr defTabSz="1008970">
              <a:defRPr/>
            </a:pPr>
            <a:endParaRPr lang="en-US" dirty="0"/>
          </a:p>
        </p:txBody>
      </p:sp>
      <p:sp>
        <p:nvSpPr>
          <p:cNvPr id="4" name="Header Placeholder 3">
            <a:extLst>
              <a:ext uri="{FF2B5EF4-FFF2-40B4-BE49-F238E27FC236}">
                <a16:creationId xmlns:a16="http://schemas.microsoft.com/office/drawing/2014/main" id="{8F383885-5891-047B-7F69-94A01C08CF8D}"/>
              </a:ext>
            </a:extLst>
          </p:cNvPr>
          <p:cNvSpPr>
            <a:spLocks noGrp="1"/>
          </p:cNvSpPr>
          <p:nvPr>
            <p:ph type="hdr" sz="quarter"/>
          </p:nvPr>
        </p:nvSpPr>
        <p:spPr/>
        <p:txBody>
          <a:bodyPr/>
          <a:lstStyle/>
          <a:p>
            <a:pPr marL="0" marR="0" lvl="0" indent="0" algn="l" defTabSz="10089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6D4F1EC-2DF1-471A-C191-5CD95ED7BFC6}"/>
              </a:ext>
            </a:extLst>
          </p:cNvPr>
          <p:cNvSpPr>
            <a:spLocks noGrp="1"/>
          </p:cNvSpPr>
          <p:nvPr>
            <p:ph type="ftr" sz="quarter" idx="4"/>
          </p:nvPr>
        </p:nvSpPr>
        <p:spPr/>
        <p:txBody>
          <a:bodyPr/>
          <a:lstStyle/>
          <a:p>
            <a:pPr marL="0" marR="0" lvl="0" indent="0" algn="l" defTabSz="100863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Calibri" panose="020F0502020204030204"/>
                <a:ea typeface="Segoe UI" pitchFamily="34" charset="0"/>
                <a:cs typeface="+mn-cs"/>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B333EF1D-590A-5A6D-9F75-65600A4D4F1C}"/>
              </a:ext>
            </a:extLst>
          </p:cNvPr>
          <p:cNvSpPr>
            <a:spLocks noGrp="1"/>
          </p:cNvSpPr>
          <p:nvPr>
            <p:ph type="dt" idx="1"/>
          </p:nvPr>
        </p:nvSpPr>
        <p:spPr/>
        <p:txBody>
          <a:bodyPr/>
          <a:lstStyle/>
          <a:p>
            <a:pPr marL="0" marR="0" lvl="0" indent="0" algn="r" defTabSz="100897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008970" rtl="0" eaLnBrk="1" fontAlgn="auto" latinLnBrk="0" hangingPunct="1">
                <a:lnSpc>
                  <a:spcPct val="100000"/>
                </a:lnSpc>
                <a:spcBef>
                  <a:spcPts val="0"/>
                </a:spcBef>
                <a:spcAft>
                  <a:spcPts val="0"/>
                </a:spcAft>
                <a:buClrTx/>
                <a:buSzTx/>
                <a:buFontTx/>
                <a:buNone/>
                <a:tabLst/>
                <a:defRPr/>
              </a:pPr>
              <a:t>6/4/2025 1:32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90CB436A-2D0A-24C9-F482-02260490DDB7}"/>
              </a:ext>
            </a:extLst>
          </p:cNvPr>
          <p:cNvSpPr>
            <a:spLocks noGrp="1"/>
          </p:cNvSpPr>
          <p:nvPr>
            <p:ph type="sldNum" sz="quarter" idx="5"/>
          </p:nvPr>
        </p:nvSpPr>
        <p:spPr/>
        <p:txBody>
          <a:bodyPr/>
          <a:lstStyle/>
          <a:p>
            <a:pPr marL="0" marR="0" lvl="0" indent="0" algn="r" defTabSz="100897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00897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55036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7B46F-A742-52EB-1AFA-8780A0F258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211DFF-0BED-80C3-3A6B-4B36B2E5F5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D86918-A288-C84E-DA6D-F9A39FC2BB82}"/>
              </a:ext>
            </a:extLst>
          </p:cNvPr>
          <p:cNvSpPr>
            <a:spLocks noGrp="1"/>
          </p:cNvSpPr>
          <p:nvPr>
            <p:ph type="body" idx="1"/>
          </p:nvPr>
        </p:nvSpPr>
        <p:spPr/>
        <p:txBody>
          <a:bodyPr/>
          <a:lstStyle/>
          <a:p>
            <a:endParaRPr lang="en-US" b="1"/>
          </a:p>
        </p:txBody>
      </p:sp>
      <p:sp>
        <p:nvSpPr>
          <p:cNvPr id="4" name="Slide Number Placeholder 3">
            <a:extLst>
              <a:ext uri="{FF2B5EF4-FFF2-40B4-BE49-F238E27FC236}">
                <a16:creationId xmlns:a16="http://schemas.microsoft.com/office/drawing/2014/main" id="{94FB49A1-053B-85A8-77B8-69B72A0BB9C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7F3CD4-DD8A-40CC-B614-19C92594B3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4581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74CE4-D64D-F450-716F-04270A1322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3A0443-D782-F3D1-CF7A-E6C8A1EEF6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AD28F4-0AEB-6719-A0FD-540093F4C818}"/>
              </a:ext>
            </a:extLst>
          </p:cNvPr>
          <p:cNvSpPr>
            <a:spLocks noGrp="1"/>
          </p:cNvSpPr>
          <p:nvPr>
            <p:ph type="body" idx="1"/>
          </p:nvPr>
        </p:nvSpPr>
        <p:spPr/>
        <p:txBody>
          <a:bodyPr/>
          <a:lstStyle/>
          <a:p>
            <a:endParaRPr lang="en-US" b="1"/>
          </a:p>
        </p:txBody>
      </p:sp>
      <p:sp>
        <p:nvSpPr>
          <p:cNvPr id="4" name="Slide Number Placeholder 3">
            <a:extLst>
              <a:ext uri="{FF2B5EF4-FFF2-40B4-BE49-F238E27FC236}">
                <a16:creationId xmlns:a16="http://schemas.microsoft.com/office/drawing/2014/main" id="{613D1564-BF14-1F29-2FE0-9E1F752769A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7F3CD4-DD8A-40CC-B614-19C92594B3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72991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74CE4-D64D-F450-716F-04270A1322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3A0443-D782-F3D1-CF7A-E6C8A1EEF6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AD28F4-0AEB-6719-A0FD-540093F4C818}"/>
              </a:ext>
            </a:extLst>
          </p:cNvPr>
          <p:cNvSpPr>
            <a:spLocks noGrp="1"/>
          </p:cNvSpPr>
          <p:nvPr>
            <p:ph type="body" idx="1"/>
          </p:nvPr>
        </p:nvSpPr>
        <p:spPr/>
        <p:txBody>
          <a:bodyPr/>
          <a:lstStyle/>
          <a:p>
            <a:endParaRPr lang="en-US" b="1"/>
          </a:p>
        </p:txBody>
      </p:sp>
      <p:sp>
        <p:nvSpPr>
          <p:cNvPr id="4" name="Slide Number Placeholder 3">
            <a:extLst>
              <a:ext uri="{FF2B5EF4-FFF2-40B4-BE49-F238E27FC236}">
                <a16:creationId xmlns:a16="http://schemas.microsoft.com/office/drawing/2014/main" id="{613D1564-BF14-1F29-2FE0-9E1F752769A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7F3CD4-DD8A-40CC-B614-19C92594B3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4078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74CE4-D64D-F450-716F-04270A1322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3A0443-D782-F3D1-CF7A-E6C8A1EEF6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AD28F4-0AEB-6719-A0FD-540093F4C818}"/>
              </a:ext>
            </a:extLst>
          </p:cNvPr>
          <p:cNvSpPr>
            <a:spLocks noGrp="1"/>
          </p:cNvSpPr>
          <p:nvPr>
            <p:ph type="body" idx="1"/>
          </p:nvPr>
        </p:nvSpPr>
        <p:spPr/>
        <p:txBody>
          <a:bodyPr/>
          <a:lstStyle/>
          <a:p>
            <a:endParaRPr lang="en-US" b="1"/>
          </a:p>
        </p:txBody>
      </p:sp>
      <p:sp>
        <p:nvSpPr>
          <p:cNvPr id="4" name="Slide Number Placeholder 3">
            <a:extLst>
              <a:ext uri="{FF2B5EF4-FFF2-40B4-BE49-F238E27FC236}">
                <a16:creationId xmlns:a16="http://schemas.microsoft.com/office/drawing/2014/main" id="{613D1564-BF14-1F29-2FE0-9E1F752769A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7F3CD4-DD8A-40CC-B614-19C92594B3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6187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74CE4-D64D-F450-716F-04270A1322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3A0443-D782-F3D1-CF7A-E6C8A1EEF6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AD28F4-0AEB-6719-A0FD-540093F4C818}"/>
              </a:ext>
            </a:extLst>
          </p:cNvPr>
          <p:cNvSpPr>
            <a:spLocks noGrp="1"/>
          </p:cNvSpPr>
          <p:nvPr>
            <p:ph type="body" idx="1"/>
          </p:nvPr>
        </p:nvSpPr>
        <p:spPr/>
        <p:txBody>
          <a:bodyPr/>
          <a:lstStyle/>
          <a:p>
            <a:endParaRPr lang="en-US" b="1"/>
          </a:p>
        </p:txBody>
      </p:sp>
      <p:sp>
        <p:nvSpPr>
          <p:cNvPr id="4" name="Slide Number Placeholder 3">
            <a:extLst>
              <a:ext uri="{FF2B5EF4-FFF2-40B4-BE49-F238E27FC236}">
                <a16:creationId xmlns:a16="http://schemas.microsoft.com/office/drawing/2014/main" id="{613D1564-BF14-1F29-2FE0-9E1F752769A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7F3CD4-DD8A-40CC-B614-19C92594B3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80478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74CE4-D64D-F450-716F-04270A1322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3A0443-D782-F3D1-CF7A-E6C8A1EEF6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AD28F4-0AEB-6719-A0FD-540093F4C818}"/>
              </a:ext>
            </a:extLst>
          </p:cNvPr>
          <p:cNvSpPr>
            <a:spLocks noGrp="1"/>
          </p:cNvSpPr>
          <p:nvPr>
            <p:ph type="body" idx="1"/>
          </p:nvPr>
        </p:nvSpPr>
        <p:spPr/>
        <p:txBody>
          <a:bodyPr/>
          <a:lstStyle/>
          <a:p>
            <a:endParaRPr lang="en-US" b="1"/>
          </a:p>
        </p:txBody>
      </p:sp>
      <p:sp>
        <p:nvSpPr>
          <p:cNvPr id="4" name="Slide Number Placeholder 3">
            <a:extLst>
              <a:ext uri="{FF2B5EF4-FFF2-40B4-BE49-F238E27FC236}">
                <a16:creationId xmlns:a16="http://schemas.microsoft.com/office/drawing/2014/main" id="{613D1564-BF14-1F29-2FE0-9E1F752769A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7F3CD4-DD8A-40CC-B614-19C92594B3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4503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7F3CD4-DD8A-40CC-B614-19C92594B3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8045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EA0CE7-9518-D4F3-886F-C3D8908ACE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D917B1-8CD7-267E-1FE4-19A031297D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2A1FDC-EA1E-B8F4-54FC-0F5C1CFFC217}"/>
              </a:ext>
            </a:extLst>
          </p:cNvPr>
          <p:cNvSpPr>
            <a:spLocks noGrp="1"/>
          </p:cNvSpPr>
          <p:nvPr>
            <p:ph type="body" idx="1"/>
          </p:nvPr>
        </p:nvSpPr>
        <p:spPr/>
        <p:txBody>
          <a:bodyPr/>
          <a:lstStyle/>
          <a:p>
            <a:endParaRPr lang="en-US" b="1" dirty="0"/>
          </a:p>
        </p:txBody>
      </p:sp>
      <p:sp>
        <p:nvSpPr>
          <p:cNvPr id="4" name="Slide Number Placeholder 3">
            <a:extLst>
              <a:ext uri="{FF2B5EF4-FFF2-40B4-BE49-F238E27FC236}">
                <a16:creationId xmlns:a16="http://schemas.microsoft.com/office/drawing/2014/main" id="{9F40E5A8-4DA2-68F0-EBC7-EA85AD6D71B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7F3CD4-DD8A-40CC-B614-19C92594B3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5099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EA0CE7-9518-D4F3-886F-C3D8908ACE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D917B1-8CD7-267E-1FE4-19A031297D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2A1FDC-EA1E-B8F4-54FC-0F5C1CFFC217}"/>
              </a:ext>
            </a:extLst>
          </p:cNvPr>
          <p:cNvSpPr>
            <a:spLocks noGrp="1"/>
          </p:cNvSpPr>
          <p:nvPr>
            <p:ph type="body" idx="1"/>
          </p:nvPr>
        </p:nvSpPr>
        <p:spPr/>
        <p:txBody>
          <a:bodyPr/>
          <a:lstStyle/>
          <a:p>
            <a:endParaRPr lang="en-US" b="1"/>
          </a:p>
        </p:txBody>
      </p:sp>
      <p:sp>
        <p:nvSpPr>
          <p:cNvPr id="4" name="Slide Number Placeholder 3">
            <a:extLst>
              <a:ext uri="{FF2B5EF4-FFF2-40B4-BE49-F238E27FC236}">
                <a16:creationId xmlns:a16="http://schemas.microsoft.com/office/drawing/2014/main" id="{9F40E5A8-4DA2-68F0-EBC7-EA85AD6D71B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7F3CD4-DD8A-40CC-B614-19C92594B3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6684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E885F-2D1B-D549-CE8C-D0C7F927A5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B4E3C8-D1D1-BBB2-8D3C-88EFD0E88C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0853CE-78DE-5A84-5999-1B0B6F349746}"/>
              </a:ext>
            </a:extLst>
          </p:cNvPr>
          <p:cNvSpPr>
            <a:spLocks noGrp="1"/>
          </p:cNvSpPr>
          <p:nvPr>
            <p:ph type="body" idx="1"/>
          </p:nvPr>
        </p:nvSpPr>
        <p:spPr/>
        <p:txBody>
          <a:bodyPr/>
          <a:lstStyle/>
          <a:p>
            <a:endParaRPr lang="en-US" b="1"/>
          </a:p>
        </p:txBody>
      </p:sp>
      <p:sp>
        <p:nvSpPr>
          <p:cNvPr id="4" name="Slide Number Placeholder 3">
            <a:extLst>
              <a:ext uri="{FF2B5EF4-FFF2-40B4-BE49-F238E27FC236}">
                <a16:creationId xmlns:a16="http://schemas.microsoft.com/office/drawing/2014/main" id="{E8DC6B56-AC71-12E8-116A-E13856EA405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7F3CD4-DD8A-40CC-B614-19C92594B3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5677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50B21-9F7F-D811-DCB9-AB1113D3B3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D4EFEE-E099-6961-E68F-2AD745DF03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E8828C-F8E9-2ECD-5B1F-69D5F3B4D6BD}"/>
              </a:ext>
            </a:extLst>
          </p:cNvPr>
          <p:cNvSpPr>
            <a:spLocks noGrp="1"/>
          </p:cNvSpPr>
          <p:nvPr>
            <p:ph type="body" idx="1"/>
          </p:nvPr>
        </p:nvSpPr>
        <p:spPr/>
        <p:txBody>
          <a:bodyPr/>
          <a:lstStyle/>
          <a:p>
            <a:endParaRPr lang="en-US" b="1" dirty="0"/>
          </a:p>
        </p:txBody>
      </p:sp>
      <p:sp>
        <p:nvSpPr>
          <p:cNvPr id="4" name="Slide Number Placeholder 3">
            <a:extLst>
              <a:ext uri="{FF2B5EF4-FFF2-40B4-BE49-F238E27FC236}">
                <a16:creationId xmlns:a16="http://schemas.microsoft.com/office/drawing/2014/main" id="{2D7305BE-D1D1-9557-A0CE-2F62188B686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7F3CD4-DD8A-40CC-B614-19C92594B3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4475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03E8A-6467-75C4-F6A8-322368327E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4A4873-3B07-1388-C5B2-5480701FD2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3B6BE4-203D-D409-E28B-A4F2D34D46FB}"/>
              </a:ext>
            </a:extLst>
          </p:cNvPr>
          <p:cNvSpPr>
            <a:spLocks noGrp="1"/>
          </p:cNvSpPr>
          <p:nvPr>
            <p:ph type="body" idx="1"/>
          </p:nvPr>
        </p:nvSpPr>
        <p:spPr/>
        <p:txBody>
          <a:bodyPr/>
          <a:lstStyle/>
          <a:p>
            <a:endParaRPr lang="en-US" b="1"/>
          </a:p>
        </p:txBody>
      </p:sp>
      <p:sp>
        <p:nvSpPr>
          <p:cNvPr id="4" name="Slide Number Placeholder 3">
            <a:extLst>
              <a:ext uri="{FF2B5EF4-FFF2-40B4-BE49-F238E27FC236}">
                <a16:creationId xmlns:a16="http://schemas.microsoft.com/office/drawing/2014/main" id="{E8D75A87-D876-E890-0C5B-EB496EF7151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7F3CD4-DD8A-40CC-B614-19C92594B3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0597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F853B-3A92-3C72-56BC-FD8E6323B7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43E8E9-D210-E938-8BDA-A4A39A0C18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096287-0D6E-E50A-FC62-4A7DD8A340C8}"/>
              </a:ext>
            </a:extLst>
          </p:cNvPr>
          <p:cNvSpPr>
            <a:spLocks noGrp="1"/>
          </p:cNvSpPr>
          <p:nvPr>
            <p:ph type="body" idx="1"/>
          </p:nvPr>
        </p:nvSpPr>
        <p:spPr/>
        <p:txBody>
          <a:bodyPr/>
          <a:lstStyle/>
          <a:p>
            <a:endParaRPr lang="en-US" b="1"/>
          </a:p>
        </p:txBody>
      </p:sp>
      <p:sp>
        <p:nvSpPr>
          <p:cNvPr id="4" name="Slide Number Placeholder 3">
            <a:extLst>
              <a:ext uri="{FF2B5EF4-FFF2-40B4-BE49-F238E27FC236}">
                <a16:creationId xmlns:a16="http://schemas.microsoft.com/office/drawing/2014/main" id="{10584B9D-392B-3E3A-C21A-83C3712A1E0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7F3CD4-DD8A-40CC-B614-19C92594B3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2797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74CE4-D64D-F450-716F-04270A1322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3A0443-D782-F3D1-CF7A-E6C8A1EEF6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AD28F4-0AEB-6719-A0FD-540093F4C818}"/>
              </a:ext>
            </a:extLst>
          </p:cNvPr>
          <p:cNvSpPr>
            <a:spLocks noGrp="1"/>
          </p:cNvSpPr>
          <p:nvPr>
            <p:ph type="body" idx="1"/>
          </p:nvPr>
        </p:nvSpPr>
        <p:spPr/>
        <p:txBody>
          <a:bodyPr/>
          <a:lstStyle/>
          <a:p>
            <a:endParaRPr lang="en-US" b="1"/>
          </a:p>
        </p:txBody>
      </p:sp>
      <p:sp>
        <p:nvSpPr>
          <p:cNvPr id="4" name="Slide Number Placeholder 3">
            <a:extLst>
              <a:ext uri="{FF2B5EF4-FFF2-40B4-BE49-F238E27FC236}">
                <a16:creationId xmlns:a16="http://schemas.microsoft.com/office/drawing/2014/main" id="{613D1564-BF14-1F29-2FE0-9E1F752769A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7F3CD4-DD8A-40CC-B614-19C92594B3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1618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mp; Non-bulleted text">
    <p:bg>
      <p:bgPr>
        <a:solidFill>
          <a:schemeClr val="accent4"/>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6390" y="1434370"/>
            <a:ext cx="11018520" cy="1551194"/>
          </a:xfrm>
        </p:spPr>
        <p:txBody>
          <a:bodyPr wrap="square">
            <a:spAutoFit/>
          </a:bodyPr>
          <a:lstStyle>
            <a:lvl1pPr marL="0" indent="0">
              <a:buNone/>
              <a:defRPr sz="2400">
                <a:latin typeface="+mn-lt"/>
              </a:defRPr>
            </a:lvl1pPr>
            <a:lvl2pPr marL="228600" indent="0">
              <a:buNone/>
              <a:defRPr>
                <a:latin typeface="+mn-lt"/>
              </a:defRPr>
            </a:lvl2pPr>
            <a:lvl3pPr marL="457200" indent="0">
              <a:buNone/>
              <a:defRPr>
                <a:latin typeface="+mn-lt"/>
              </a:defRPr>
            </a:lvl3pPr>
            <a:lvl4pPr marL="685800" indent="0">
              <a:buNone/>
              <a:defRPr>
                <a:latin typeface="+mn-lt"/>
              </a:defRPr>
            </a:lvl4pPr>
            <a:lvl5pPr marL="914400" indent="0">
              <a:buNone/>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57200"/>
            <a:ext cx="11018520" cy="430887"/>
          </a:xfrm>
        </p:spPr>
        <p:txBody>
          <a:bodyPr/>
          <a:lstStyle>
            <a:lvl1pPr>
              <a:defRPr sz="2800" b="1" i="0">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80913449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p:bg>
      <p:bgPr>
        <a:solidFill>
          <a:schemeClr val="accent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57200"/>
            <a:ext cx="11018520" cy="430887"/>
          </a:xfrm>
        </p:spPr>
        <p:txBody>
          <a:bodyPr/>
          <a:lstStyle>
            <a:lvl1pPr>
              <a:defRPr sz="2800" b="1" i="0">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636293398"/>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998113"/>
            <a:ext cx="4127692" cy="861774"/>
          </a:xfrm>
        </p:spPr>
        <p:txBody>
          <a:bodyPr wrap="square" anchor="ctr">
            <a:spAutoFit/>
          </a:bodyPr>
          <a:lstStyle>
            <a:lvl1pPr>
              <a:defRPr b="1" i="0">
                <a:solidFill>
                  <a:schemeClr val="accent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50952207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Section Title graphic 2">
    <p:spTree>
      <p:nvGrpSpPr>
        <p:cNvPr id="1" name=""/>
        <p:cNvGrpSpPr/>
        <p:nvPr/>
      </p:nvGrpSpPr>
      <p:grpSpPr>
        <a:xfrm>
          <a:off x="0" y="0"/>
          <a:ext cx="0" cy="0"/>
          <a:chOff x="0" y="0"/>
          <a:chExt cx="0" cy="0"/>
        </a:xfrm>
      </p:grpSpPr>
      <p:pic>
        <p:nvPicPr>
          <p:cNvPr id="5" name="Picture 4" descr="Computer generated graphic of a vibrant and cheerful work station.">
            <a:extLst>
              <a:ext uri="{FF2B5EF4-FFF2-40B4-BE49-F238E27FC236}">
                <a16:creationId xmlns:a16="http://schemas.microsoft.com/office/drawing/2014/main" id="{4D8B0274-0436-AC9E-80EC-E8CF0A29207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6909"/>
          <a:stretch/>
        </p:blipFill>
        <p:spPr>
          <a:xfrm>
            <a:off x="6096000" y="0"/>
            <a:ext cx="6096000" cy="6858000"/>
          </a:xfrm>
          <a:prstGeom prst="rect">
            <a:avLst/>
          </a:prstGeom>
        </p:spPr>
      </p:pic>
      <p:sp>
        <p:nvSpPr>
          <p:cNvPr id="2" name="Title 1"/>
          <p:cNvSpPr>
            <a:spLocks noGrp="1"/>
          </p:cNvSpPr>
          <p:nvPr>
            <p:ph type="title" hasCustomPrompt="1"/>
          </p:nvPr>
        </p:nvSpPr>
        <p:spPr>
          <a:xfrm>
            <a:off x="585217" y="3035808"/>
            <a:ext cx="3992360"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2"/>
                </a:solidFill>
                <a:effectLst/>
                <a:latin typeface="+mj-lt"/>
                <a:ea typeface="+mn-ea"/>
                <a:cs typeface="Segoe UI Semibold" panose="020B0502040204020203" pitchFamily="34" charset="0"/>
              </a:defRPr>
            </a:lvl1pPr>
          </a:lstStyle>
          <a:p>
            <a:r>
              <a:rPr lang="en-US"/>
              <a:t>Section title</a:t>
            </a:r>
          </a:p>
        </p:txBody>
      </p:sp>
    </p:spTree>
    <p:extLst>
      <p:ext uri="{BB962C8B-B14F-4D97-AF65-F5344CB8AC3E}">
        <p14:creationId xmlns:p14="http://schemas.microsoft.com/office/powerpoint/2010/main" val="428945464"/>
      </p:ext>
    </p:extLst>
  </p:cSld>
  <p:clrMapOvr>
    <a:masterClrMapping/>
  </p:clrMapOvr>
  <p:transition>
    <p:fade/>
  </p:transition>
  <p:hf sldNum="0" hdr="0" ftr="0" dt="0"/>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457200"/>
            <a:ext cx="11018520" cy="430887"/>
          </a:xfrm>
        </p:spPr>
        <p:txBody>
          <a:bodyPr/>
          <a:lstStyle>
            <a:lvl1pPr>
              <a:defRPr sz="2800" b="1" i="0">
                <a:solidFill>
                  <a:schemeClr val="tx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092881"/>
          </a:xfrm>
        </p:spPr>
        <p:txBody>
          <a:bodyPr>
            <a:spAutoFit/>
          </a:bodyPr>
          <a:lstStyle>
            <a:lvl1pPr>
              <a:defRPr sz="2800" b="0" i="0">
                <a:latin typeface="Segoe UI" panose="020B0502040204020203" pitchFamily="34" charset="0"/>
                <a:cs typeface="Segoe UI" panose="020B0502040204020203" pitchFamily="34" charset="0"/>
              </a:defRPr>
            </a:lvl1pPr>
            <a:lvl2pPr>
              <a:defRPr sz="2800" b="0" i="0">
                <a:latin typeface="Segoe UI" panose="020B0502040204020203" pitchFamily="34" charset="0"/>
                <a:cs typeface="Segoe UI" panose="020B0502040204020203" pitchFamily="34" charset="0"/>
              </a:defRPr>
            </a:lvl2pPr>
            <a:lvl3pPr>
              <a:defRPr sz="2400" b="0" i="0">
                <a:latin typeface="Segoe UI" panose="020B0502040204020203" pitchFamily="34" charset="0"/>
                <a:cs typeface="Segoe UI" panose="020B0502040204020203" pitchFamily="34" charset="0"/>
              </a:defRPr>
            </a:lvl3pPr>
            <a:lvl4pPr>
              <a:defRPr sz="2000" b="0" i="0">
                <a:latin typeface="Segoe UI" panose="020B0502040204020203" pitchFamily="34" charset="0"/>
                <a:cs typeface="Segoe UI" panose="020B0502040204020203" pitchFamily="34" charset="0"/>
              </a:defRPr>
            </a:lvl4pPr>
            <a:lvl5pPr>
              <a:defRPr sz="1800" b="0" i="0">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b="0" i="0" spc="-51" baseline="0">
                <a:solidFill>
                  <a:srgbClr val="000000"/>
                </a:solidFill>
                <a:effectLst/>
                <a:latin typeface="Segoe UI" panose="020B0502040204020203" pitchFamily="34" charset="0"/>
                <a:ea typeface="Segoe UI" panose="020B0502040204020203" pitchFamily="34" charset="0"/>
                <a:cs typeface="Segoe UI" panose="020B0502040204020203" pitchFamily="34" charset="0"/>
              </a:defRPr>
            </a:lvl1pPr>
          </a:lstStyle>
          <a:p>
            <a:pPr lvl="0"/>
            <a:r>
              <a:rPr lang="en-US"/>
              <a:t>Next:</a:t>
            </a:r>
          </a:p>
        </p:txBody>
      </p:sp>
    </p:spTree>
    <p:extLst>
      <p:ext uri="{BB962C8B-B14F-4D97-AF65-F5344CB8AC3E}">
        <p14:creationId xmlns:p14="http://schemas.microsoft.com/office/powerpoint/2010/main" val="219801970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Only ">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858B6245-E099-679C-77B1-776AD302331A}"/>
              </a:ext>
            </a:extLst>
          </p:cNvPr>
          <p:cNvSpPr>
            <a:spLocks noGrp="1"/>
          </p:cNvSpPr>
          <p:nvPr>
            <p:ph type="title"/>
          </p:nvPr>
        </p:nvSpPr>
        <p:spPr>
          <a:xfrm>
            <a:off x="588263" y="457200"/>
            <a:ext cx="11018520" cy="492443"/>
          </a:xfrm>
        </p:spPr>
        <p:txBody>
          <a:bodyPr/>
          <a:lstStyle>
            <a:lvl1pPr>
              <a:defRPr sz="3200" b="1" i="0">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07576085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Section Title graphic 2">
    <p:spTree>
      <p:nvGrpSpPr>
        <p:cNvPr id="1" name=""/>
        <p:cNvGrpSpPr/>
        <p:nvPr/>
      </p:nvGrpSpPr>
      <p:grpSpPr>
        <a:xfrm>
          <a:off x="0" y="0"/>
          <a:ext cx="0" cy="0"/>
          <a:chOff x="0" y="0"/>
          <a:chExt cx="0" cy="0"/>
        </a:xfrm>
      </p:grpSpPr>
      <p:pic>
        <p:nvPicPr>
          <p:cNvPr id="4" name="Picture 3" descr="Graphic image of a man and woman placed inside of a circle grid.">
            <a:extLst>
              <a:ext uri="{FF2B5EF4-FFF2-40B4-BE49-F238E27FC236}">
                <a16:creationId xmlns:a16="http://schemas.microsoft.com/office/drawing/2014/main" id="{740DD853-A881-FBD4-A8FC-106405887BBA}"/>
              </a:ext>
            </a:extLst>
          </p:cNvPr>
          <p:cNvPicPr>
            <a:picLocks noChangeAspect="1"/>
          </p:cNvPicPr>
          <p:nvPr userDrawn="1"/>
        </p:nvPicPr>
        <p:blipFill>
          <a:blip r:embed="rId2" cstate="screen">
            <a:extLst>
              <a:ext uri="{28A0092B-C50C-407E-A947-70E740481C1C}">
                <a14:useLocalDpi xmlns:a14="http://schemas.microsoft.com/office/drawing/2010/main"/>
              </a:ext>
            </a:extLst>
          </a:blip>
          <a:srcRect l="2921" r="2921"/>
          <a:stretch/>
        </p:blipFill>
        <p:spPr>
          <a:xfrm>
            <a:off x="5875153" y="425446"/>
            <a:ext cx="5861764" cy="6138867"/>
          </a:xfrm>
          <a:prstGeom prst="rect">
            <a:avLst/>
          </a:prstGeom>
        </p:spPr>
      </p:pic>
      <p:sp>
        <p:nvSpPr>
          <p:cNvPr id="2" name="Title 1"/>
          <p:cNvSpPr>
            <a:spLocks noGrp="1"/>
          </p:cNvSpPr>
          <p:nvPr>
            <p:ph type="title" hasCustomPrompt="1"/>
          </p:nvPr>
        </p:nvSpPr>
        <p:spPr>
          <a:xfrm>
            <a:off x="585217" y="3035808"/>
            <a:ext cx="4193082"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accent1"/>
                </a:solidFill>
                <a:effectLst/>
                <a:latin typeface="Segoe UI Semibold" panose="020B0502040204020203" pitchFamily="34" charset="0"/>
                <a:ea typeface="+mn-ea"/>
                <a:cs typeface="Segoe UI Semibold" panose="020B0502040204020203" pitchFamily="34" charset="0"/>
              </a:defRPr>
            </a:lvl1pPr>
          </a:lstStyle>
          <a:p>
            <a:r>
              <a:rPr lang="en-US"/>
              <a:t>Section title</a:t>
            </a:r>
          </a:p>
        </p:txBody>
      </p:sp>
    </p:spTree>
    <p:extLst>
      <p:ext uri="{BB962C8B-B14F-4D97-AF65-F5344CB8AC3E}">
        <p14:creationId xmlns:p14="http://schemas.microsoft.com/office/powerpoint/2010/main" val="812515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998113"/>
            <a:ext cx="4127692" cy="861774"/>
          </a:xfrm>
        </p:spPr>
        <p:txBody>
          <a:bodyPr wrap="square" anchor="ctr">
            <a:spAutoFit/>
          </a:bodyPr>
          <a:lstStyle>
            <a:lvl1pPr>
              <a:defRPr b="1" i="0">
                <a:solidFill>
                  <a:schemeClr val="accent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0674846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p:bg>
      <p:bgPr>
        <a:solidFill>
          <a:schemeClr val="accent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57200"/>
            <a:ext cx="11018520" cy="430887"/>
          </a:xfrm>
        </p:spPr>
        <p:txBody>
          <a:bodyPr/>
          <a:lstStyle>
            <a:lvl1pPr>
              <a:defRPr sz="2800" b="1" i="0">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155994529"/>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b="0" i="0">
              <a:gradFill>
                <a:gsLst>
                  <a:gs pos="0">
                    <a:srgbClr val="FFFFFF"/>
                  </a:gs>
                  <a:gs pos="100000">
                    <a:srgbClr val="FFFFFF"/>
                  </a:gs>
                </a:gsLst>
                <a:lin ang="5400000" scaled="0"/>
              </a:gradFill>
              <a:latin typeface="Segoe UI" panose="020B0502040204020203" pitchFamily="34" charset="0"/>
              <a:ea typeface="Segoe UI" pitchFamily="34" charset="0"/>
              <a:cs typeface="Segoe UI" panose="020B0502040204020203"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b="0" i="0">
              <a:gradFill>
                <a:gsLst>
                  <a:gs pos="0">
                    <a:srgbClr val="FFFFFF"/>
                  </a:gs>
                  <a:gs pos="100000">
                    <a:srgbClr val="FFFFFF"/>
                  </a:gs>
                </a:gsLst>
                <a:lin ang="5400000" scaled="0"/>
              </a:gradFill>
              <a:latin typeface="Segoe UI" panose="020B0502040204020203" pitchFamily="34" charset="0"/>
              <a:ea typeface="Segoe UI" pitchFamily="34" charset="0"/>
              <a:cs typeface="Segoe UI" panose="020B0502040204020203" pitchFamily="34" charset="0"/>
            </a:endParaRPr>
          </a:p>
        </p:txBody>
      </p:sp>
      <p:sp>
        <p:nvSpPr>
          <p:cNvPr id="8" name="Text Placeholder 3">
            <a:extLst>
              <a:ext uri="{FF2B5EF4-FFF2-40B4-BE49-F238E27FC236}">
                <a16:creationId xmlns:a16="http://schemas.microsoft.com/office/drawing/2014/main" id="{1F78AD73-D325-0462-7A6B-8A352C06A5A9}"/>
              </a:ext>
            </a:extLst>
          </p:cNvPr>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4" name="GRID" hidden="1">
            <a:extLst>
              <a:ext uri="{FF2B5EF4-FFF2-40B4-BE49-F238E27FC236}">
                <a16:creationId xmlns:a16="http://schemas.microsoft.com/office/drawing/2014/main" id="{94DCE19B-CBAD-2001-4D21-5F034B251F52}"/>
              </a:ext>
            </a:extLst>
          </p:cNvPr>
          <p:cNvGrpSpPr/>
          <p:nvPr userDrawn="1"/>
        </p:nvGrpSpPr>
        <p:grpSpPr>
          <a:xfrm>
            <a:off x="0" y="0"/>
            <a:ext cx="12192000" cy="6858000"/>
            <a:chOff x="0" y="0"/>
            <a:chExt cx="12192000" cy="6858000"/>
          </a:xfrm>
        </p:grpSpPr>
        <p:cxnSp>
          <p:nvCxnSpPr>
            <p:cNvPr id="36" name="Straight Connector 35">
              <a:extLst>
                <a:ext uri="{FF2B5EF4-FFF2-40B4-BE49-F238E27FC236}">
                  <a16:creationId xmlns:a16="http://schemas.microsoft.com/office/drawing/2014/main" id="{07FA9FE3-815A-7C97-FAF9-8FB0FE8E0AC3}"/>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07E5FE9-1812-25E3-E350-05AD5EDC3D35}"/>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F245D1E-2361-BE38-8AF5-1D18D651A5D0}"/>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559F5A5-9399-D10F-556E-4473794A92E7}"/>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A99DFA2-0AFF-373C-428D-F723059E11E9}"/>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3E412B9-2511-E72C-D293-34199479ED3D}"/>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EBDE51C-2966-4798-5118-4C19B0F9F6EF}"/>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6ED87EA-B68E-3230-E6F7-53095E8E3510}"/>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6542967-4C08-ABD0-0DD0-4962DC18712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1DEB833-D3BF-46B1-E1CC-2DDD9897087A}"/>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320EDB5-9E9B-49E4-8BC2-14FBCE5E3AE8}"/>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DF049E7-56E6-B3FD-E90E-2167A4B126AE}"/>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9DC5614-3D87-0ACD-8EF3-81824F6AABDE}"/>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8EABAAC1-242E-92C2-0DC5-E88C7FA1AA9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3208646-4403-D86E-7FD3-D527DF60F8FD}"/>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BDA24BF-ECBD-18BF-EFAE-A4A53F78C39F}"/>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6B900C0-AD2B-BC39-642F-96AE030301B7}"/>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123F9CD9-2719-2B46-B900-B10FAEF490F4}"/>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E09A950-F305-395F-ADAA-4A339A312560}"/>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1A6D7F77-5169-6646-4B6D-FE2B5D7746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1EA5BDF-98FD-8D0B-3740-6CDB5C4A86BA}"/>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26262FA7-CF95-91C3-80B9-AFB1263AD3E6}"/>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416C9FF-1C56-4E40-9150-47B548AC6FB9}"/>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50F3BD2-E6F3-E088-DA2B-C204E04C499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8F06D34-E1C0-DC99-7042-13BF1DB0774E}"/>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EE881350-11E0-59C3-175D-672609F91CCE}"/>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0388092-3B2F-39A7-A003-1B58436C9746}"/>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07E4412F-F143-E4DE-ED62-2E272DDB5F31}"/>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545CA5F-4996-E101-DB57-39318A3DD72D}"/>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CF18B77-001E-28AA-F21F-CA12A128C45B}"/>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B1883D8-26A1-8EE5-D8E5-D434A3FDA5DE}"/>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8F42E15E-0786-0272-1EA4-C2E19F1A3A13}"/>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8A2A098F-0D3D-C088-0748-13138DD11C4A}"/>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FFB9C434-D15C-6DED-752A-D03222665C6A}"/>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79" name=".64 square" hidden="1">
            <a:extLst>
              <a:ext uri="{FF2B5EF4-FFF2-40B4-BE49-F238E27FC236}">
                <a16:creationId xmlns:a16="http://schemas.microsoft.com/office/drawing/2014/main" id="{111031F8-0564-A7D8-4484-56221F5AB06F}"/>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80" name=".32 square" hidden="1">
            <a:extLst>
              <a:ext uri="{FF2B5EF4-FFF2-40B4-BE49-F238E27FC236}">
                <a16:creationId xmlns:a16="http://schemas.microsoft.com/office/drawing/2014/main" id="{EC7D6A71-CF74-E399-6805-753846A24F82}"/>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81"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75BB1814-2964-5597-762E-15542FDEB52C}"/>
              </a:ext>
              <a:ext uri="{C183D7F6-B498-43B3-948B-1728B52AA6E4}">
                <adec:decorative xmlns:adec="http://schemas.microsoft.com/office/drawing/2017/decorative" val="0"/>
              </a:ext>
            </a:extLst>
          </p:cNvPr>
          <p:cNvPicPr>
            <a:picLocks noChangeAspect="1"/>
          </p:cNvPicPr>
          <p:nvPr userDrawn="1"/>
        </p:nvPicPr>
        <p:blipFill rotWithShape="1">
          <a:blip r:embed="rId8"/>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2937060788"/>
      </p:ext>
    </p:extLst>
  </p:cSld>
  <p:clrMap bg1="lt1" tx1="dk1" bg2="lt2" tx2="dk2" accent1="accent1" accent2="accent2" accent3="accent3" accent4="accent4" accent5="accent5" accent6="accent6" hlink="hlink" folHlink="folHlink"/>
  <p:sldLayoutIdLst>
    <p:sldLayoutId id="2147484566" r:id="rId1"/>
    <p:sldLayoutId id="2147484567" r:id="rId2"/>
    <p:sldLayoutId id="2147484576" r:id="rId3"/>
    <p:sldLayoutId id="2147484578" r:id="rId4"/>
    <p:sldLayoutId id="2147484609" r:id="rId5"/>
    <p:sldLayoutId id="2147484698" r:id="rId6"/>
  </p:sldLayoutIdLst>
  <p:transition>
    <p:fade/>
  </p:transition>
  <p:hf sldNum="0" hdr="0" ftr="0" dt="0"/>
  <p:txStyles>
    <p:titleStyle>
      <a:lvl1pPr algn="l" defTabSz="932742" rtl="0" eaLnBrk="1" latinLnBrk="0" hangingPunct="1">
        <a:lnSpc>
          <a:spcPct val="100000"/>
        </a:lnSpc>
        <a:spcBef>
          <a:spcPct val="0"/>
        </a:spcBef>
        <a:buNone/>
        <a:defRPr lang="en-US" sz="2800" b="1" i="0" kern="1200" cap="none" spc="-50" baseline="0" dirty="0" smtClean="0">
          <a:ln w="3175">
            <a:noFill/>
          </a:ln>
          <a:solidFill>
            <a:schemeClr val="tx1"/>
          </a:solidFill>
          <a:effectLst/>
          <a:latin typeface="+mj-lt"/>
          <a:ea typeface="+mn-ea"/>
          <a:cs typeface="Segoe UI Semibold" panose="020B0502040204020203"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0" i="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b="0" i="0">
              <a:gradFill>
                <a:gsLst>
                  <a:gs pos="0">
                    <a:srgbClr val="FFFFFF"/>
                  </a:gs>
                  <a:gs pos="100000">
                    <a:srgbClr val="FFFFFF"/>
                  </a:gs>
                </a:gsLst>
                <a:lin ang="5400000" scaled="0"/>
              </a:gradFill>
              <a:latin typeface="Segoe UI" panose="020B0502040204020203" pitchFamily="34" charset="0"/>
              <a:ea typeface="Segoe UI" pitchFamily="34" charset="0"/>
              <a:cs typeface="Segoe UI" panose="020B0502040204020203"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b="0" i="0">
              <a:gradFill>
                <a:gsLst>
                  <a:gs pos="0">
                    <a:srgbClr val="FFFFFF"/>
                  </a:gs>
                  <a:gs pos="100000">
                    <a:srgbClr val="FFFFFF"/>
                  </a:gs>
                </a:gsLst>
                <a:lin ang="5400000" scaled="0"/>
              </a:gradFill>
              <a:latin typeface="Segoe UI" panose="020B0502040204020203" pitchFamily="34" charset="0"/>
              <a:ea typeface="Segoe UI" pitchFamily="34" charset="0"/>
              <a:cs typeface="Segoe UI" panose="020B0502040204020203" pitchFamily="34" charset="0"/>
            </a:endParaRPr>
          </a:p>
        </p:txBody>
      </p:sp>
    </p:spTree>
    <p:extLst>
      <p:ext uri="{BB962C8B-B14F-4D97-AF65-F5344CB8AC3E}">
        <p14:creationId xmlns:p14="http://schemas.microsoft.com/office/powerpoint/2010/main" val="1957537852"/>
      </p:ext>
    </p:extLst>
  </p:cSld>
  <p:clrMap bg1="lt1" tx1="dk1" bg2="lt2" tx2="dk2" accent1="accent1" accent2="accent2" accent3="accent3" accent4="accent4" accent5="accent5" accent6="accent6" hlink="hlink" folHlink="folHlink"/>
  <p:sldLayoutIdLst>
    <p:sldLayoutId id="2147484637" r:id="rId1"/>
  </p:sldLayoutIdLst>
  <p:transition>
    <p:fade/>
  </p:transition>
  <p:hf sldNum="0" hdr="0" ftr="0" dt="0"/>
  <p:txStyles>
    <p:titleStyle>
      <a:lvl1pPr algn="l" defTabSz="932742" rtl="0" eaLnBrk="1" latinLnBrk="0" hangingPunct="1">
        <a:lnSpc>
          <a:spcPct val="100000"/>
        </a:lnSpc>
        <a:spcBef>
          <a:spcPct val="0"/>
        </a:spcBef>
        <a:buNone/>
        <a:defRPr lang="en-US" sz="2800" b="1" i="0" kern="1200" cap="none" spc="-50" baseline="0" dirty="0" smtClean="0">
          <a:ln w="3175">
            <a:noFill/>
          </a:ln>
          <a:solidFill>
            <a:schemeClr val="tx1"/>
          </a:solidFill>
          <a:effectLst/>
          <a:latin typeface="Segoe UI Semibold" panose="020B0502040204020203" pitchFamily="34" charset="0"/>
          <a:ea typeface="+mn-ea"/>
          <a:cs typeface="Segoe UI Semibold" panose="020B0502040204020203"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0" i="0" kern="1200" spc="0" baseline="0">
          <a:solidFill>
            <a:schemeClr val="tx1"/>
          </a:solidFill>
          <a:latin typeface="Segoe UI" panose="020B0502040204020203" pitchFamily="34" charset="0"/>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Segoe UI" panose="020B0502040204020203" pitchFamily="34" charset="0"/>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b="0" i="0">
              <a:gradFill>
                <a:gsLst>
                  <a:gs pos="0">
                    <a:srgbClr val="FFFFFF"/>
                  </a:gs>
                  <a:gs pos="100000">
                    <a:srgbClr val="FFFFFF"/>
                  </a:gs>
                </a:gsLst>
                <a:lin ang="5400000" scaled="0"/>
              </a:gradFill>
              <a:latin typeface="Segoe UI" panose="020B0502040204020203" pitchFamily="34" charset="0"/>
              <a:ea typeface="Segoe UI" pitchFamily="34" charset="0"/>
              <a:cs typeface="Segoe UI" panose="020B0502040204020203"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b="0" i="0">
              <a:gradFill>
                <a:gsLst>
                  <a:gs pos="0">
                    <a:srgbClr val="FFFFFF"/>
                  </a:gs>
                  <a:gs pos="100000">
                    <a:srgbClr val="FFFFFF"/>
                  </a:gs>
                </a:gsLst>
                <a:lin ang="5400000" scaled="0"/>
              </a:gradFill>
              <a:latin typeface="Segoe UI" panose="020B0502040204020203" pitchFamily="34" charset="0"/>
              <a:ea typeface="Segoe UI" pitchFamily="34" charset="0"/>
              <a:cs typeface="Segoe UI" panose="020B0502040204020203" pitchFamily="34" charset="0"/>
            </a:endParaRPr>
          </a:p>
        </p:txBody>
      </p:sp>
    </p:spTree>
    <p:extLst>
      <p:ext uri="{BB962C8B-B14F-4D97-AF65-F5344CB8AC3E}">
        <p14:creationId xmlns:p14="http://schemas.microsoft.com/office/powerpoint/2010/main" val="1866991143"/>
      </p:ext>
    </p:extLst>
  </p:cSld>
  <p:clrMap bg1="lt1" tx1="dk1" bg2="lt2" tx2="dk2" accent1="accent1" accent2="accent2" accent3="accent3" accent4="accent4" accent5="accent5" accent6="accent6" hlink="hlink" folHlink="folHlink"/>
  <p:sldLayoutIdLst>
    <p:sldLayoutId id="2147484662" r:id="rId1"/>
  </p:sldLayoutIdLst>
  <p:transition>
    <p:fade/>
  </p:transition>
  <p:hf sldNum="0" hdr="0" ftr="0" dt="0"/>
  <p:txStyles>
    <p:titleStyle>
      <a:lvl1pPr algn="l" defTabSz="932742" rtl="0" eaLnBrk="1" latinLnBrk="0" hangingPunct="1">
        <a:lnSpc>
          <a:spcPct val="100000"/>
        </a:lnSpc>
        <a:spcBef>
          <a:spcPct val="0"/>
        </a:spcBef>
        <a:buNone/>
        <a:defRPr lang="en-US" sz="2800" b="1" i="0" kern="1200" cap="none" spc="-50" baseline="0" dirty="0" smtClean="0">
          <a:ln w="3175">
            <a:noFill/>
          </a:ln>
          <a:solidFill>
            <a:schemeClr val="tx1"/>
          </a:solidFill>
          <a:effectLst/>
          <a:latin typeface="Segoe UI Semibold" panose="020B0502040204020203" pitchFamily="34" charset="0"/>
          <a:ea typeface="+mn-ea"/>
          <a:cs typeface="Segoe UI Semibold" panose="020B0502040204020203"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0" i="0" kern="1200" spc="0" baseline="0">
          <a:solidFill>
            <a:schemeClr val="tx1"/>
          </a:solidFill>
          <a:latin typeface="Segoe UI" panose="020B0502040204020203" pitchFamily="34" charset="0"/>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Segoe UI" panose="020B0502040204020203" pitchFamily="34" charset="0"/>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b="0" i="0">
              <a:gradFill>
                <a:gsLst>
                  <a:gs pos="0">
                    <a:srgbClr val="FFFFFF"/>
                  </a:gs>
                  <a:gs pos="100000">
                    <a:srgbClr val="FFFFFF"/>
                  </a:gs>
                </a:gsLst>
                <a:lin ang="5400000" scaled="0"/>
              </a:gradFill>
              <a:latin typeface="Segoe UI" panose="020B0502040204020203" pitchFamily="34" charset="0"/>
              <a:ea typeface="Segoe UI" pitchFamily="34" charset="0"/>
              <a:cs typeface="Segoe UI" panose="020B0502040204020203"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b="0" i="0">
              <a:gradFill>
                <a:gsLst>
                  <a:gs pos="0">
                    <a:srgbClr val="FFFFFF"/>
                  </a:gs>
                  <a:gs pos="100000">
                    <a:srgbClr val="FFFFFF"/>
                  </a:gs>
                </a:gsLst>
                <a:lin ang="5400000" scaled="0"/>
              </a:gradFill>
              <a:latin typeface="Segoe UI" panose="020B0502040204020203" pitchFamily="34" charset="0"/>
              <a:ea typeface="Segoe UI" pitchFamily="34" charset="0"/>
              <a:cs typeface="Segoe UI" panose="020B0502040204020203" pitchFamily="34" charset="0"/>
            </a:endParaRPr>
          </a:p>
        </p:txBody>
      </p:sp>
    </p:spTree>
    <p:extLst>
      <p:ext uri="{BB962C8B-B14F-4D97-AF65-F5344CB8AC3E}">
        <p14:creationId xmlns:p14="http://schemas.microsoft.com/office/powerpoint/2010/main" val="2720914082"/>
      </p:ext>
    </p:extLst>
  </p:cSld>
  <p:clrMap bg1="lt1" tx1="dk1" bg2="lt2" tx2="dk2" accent1="accent1" accent2="accent2" accent3="accent3" accent4="accent4" accent5="accent5" accent6="accent6" hlink="hlink" folHlink="folHlink"/>
  <p:sldLayoutIdLst>
    <p:sldLayoutId id="2147484737" r:id="rId1"/>
  </p:sldLayoutIdLst>
  <p:transition>
    <p:fade/>
  </p:transition>
  <p:hf sldNum="0" hdr="0" ftr="0" dt="0"/>
  <p:txStyles>
    <p:titleStyle>
      <a:lvl1pPr algn="l" defTabSz="932742" rtl="0" eaLnBrk="1" latinLnBrk="0" hangingPunct="1">
        <a:lnSpc>
          <a:spcPct val="100000"/>
        </a:lnSpc>
        <a:spcBef>
          <a:spcPct val="0"/>
        </a:spcBef>
        <a:buNone/>
        <a:defRPr lang="en-US" sz="2800" b="1" i="0" kern="1200" cap="none" spc="-50" baseline="0" dirty="0" smtClean="0">
          <a:ln w="3175">
            <a:noFill/>
          </a:ln>
          <a:solidFill>
            <a:schemeClr val="tx1"/>
          </a:solidFill>
          <a:effectLst/>
          <a:latin typeface="Segoe UI Semibold" panose="020B0502040204020203" pitchFamily="34" charset="0"/>
          <a:ea typeface="+mn-ea"/>
          <a:cs typeface="Segoe UI Semibold" panose="020B0502040204020203"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0" i="0" kern="1200" spc="0" baseline="0">
          <a:solidFill>
            <a:schemeClr val="tx1"/>
          </a:solidFill>
          <a:latin typeface="Segoe UI" panose="020B0502040204020203" pitchFamily="34" charset="0"/>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Segoe UI" panose="020B0502040204020203" pitchFamily="34" charset="0"/>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aka.ms/MicrosoftPlacesUserGuide" TargetMode="External"/><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hyperlink" Target="https://aka.ms/PlacesAdoptionPage" TargetMode="Externa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hyperlink" Target="https://aka.ms/PlacesAdoptionPage"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aka.ms/PlacesAdoptionPage"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hyperlink" Target="https://aka.ms/PlacesAdoptionPage" TargetMode="External"/><Relationship Id="rId2" Type="http://schemas.openxmlformats.org/officeDocument/2006/relationships/hyperlink" Target="https://admin.microsoft.com/?Q=assistants#/modernonboarding/microsoftplaces" TargetMode="Externa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34DDCFB-67BF-22C6-64AC-8D7E798F1155}"/>
              </a:ext>
              <a:ext uri="{C183D7F6-B498-43B3-948B-1728B52AA6E4}">
                <adec:decorative xmlns:adec="http://schemas.microsoft.com/office/drawing/2017/decorative" val="1"/>
              </a:ext>
            </a:extLst>
          </p:cNvPr>
          <p:cNvSpPr/>
          <p:nvPr/>
        </p:nvSpPr>
        <p:spPr bwMode="auto">
          <a:xfrm>
            <a:off x="1" y="2342992"/>
            <a:ext cx="7386638" cy="2000408"/>
          </a:xfrm>
          <a:prstGeom prst="rect">
            <a:avLst/>
          </a:prstGeom>
          <a:solidFill>
            <a:schemeClr val="bg1"/>
          </a:solidFill>
          <a:ln>
            <a:noFill/>
          </a:ln>
          <a:effectLst>
            <a:outerShdw blurRad="76200" dist="38100" dir="8100000" algn="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pic>
        <p:nvPicPr>
          <p:cNvPr id="19" name="Picture 18">
            <a:extLst>
              <a:ext uri="{FF2B5EF4-FFF2-40B4-BE49-F238E27FC236}">
                <a16:creationId xmlns:a16="http://schemas.microsoft.com/office/drawing/2014/main" id="{30001E42-3329-BBF6-FD5C-CAC10515FC2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04651" y="592874"/>
            <a:ext cx="1246188" cy="274364"/>
          </a:xfrm>
          <a:prstGeom prst="rect">
            <a:avLst/>
          </a:prstGeom>
        </p:spPr>
      </p:pic>
      <p:sp>
        <p:nvSpPr>
          <p:cNvPr id="11" name="Title 4">
            <a:extLst>
              <a:ext uri="{FF2B5EF4-FFF2-40B4-BE49-F238E27FC236}">
                <a16:creationId xmlns:a16="http://schemas.microsoft.com/office/drawing/2014/main" id="{7F85453F-2E55-995E-A304-AB3EED14069D}"/>
              </a:ext>
            </a:extLst>
          </p:cNvPr>
          <p:cNvSpPr txBox="1">
            <a:spLocks/>
          </p:cNvSpPr>
          <p:nvPr/>
        </p:nvSpPr>
        <p:spPr>
          <a:xfrm>
            <a:off x="970414" y="2988043"/>
            <a:ext cx="4335522" cy="677107"/>
          </a:xfrm>
          <a:prstGeom prst="rect">
            <a:avLst/>
          </a:prstGeom>
          <a:noFill/>
        </p:spPr>
        <p:txBody>
          <a:bodyPr vert="horz" wrap="square" lIns="0" tIns="0" rIns="0" bIns="0" rtlCol="0" anchor="ctr"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CA" sz="4400" b="0" i="0" u="none" strike="noStrike" kern="1200" cap="none" spc="-150" normalizeH="0" baseline="0" noProof="0" dirty="0">
                <a:ln w="3175">
                  <a:noFill/>
                </a:ln>
                <a:solidFill>
                  <a:srgbClr val="000000"/>
                </a:solidFill>
                <a:effectLst/>
                <a:uLnTx/>
                <a:uFillTx/>
                <a:latin typeface="Segoe Sans Display Semibold"/>
                <a:ea typeface="+mn-ea"/>
                <a:cs typeface="Segoe UI" panose="020B0502040204020203" pitchFamily="34" charset="0"/>
              </a:rPr>
              <a:t>Microsoft Places</a:t>
            </a:r>
          </a:p>
        </p:txBody>
      </p:sp>
      <p:pic>
        <p:nvPicPr>
          <p:cNvPr id="10" name="Picture 9">
            <a:extLst>
              <a:ext uri="{FF2B5EF4-FFF2-40B4-BE49-F238E27FC236}">
                <a16:creationId xmlns:a16="http://schemas.microsoft.com/office/drawing/2014/main" id="{617F0CEE-9AE4-1593-FDCA-EC1F1F96939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814" y="3021242"/>
            <a:ext cx="643908" cy="643908"/>
          </a:xfrm>
          <a:prstGeom prst="rect">
            <a:avLst/>
          </a:prstGeom>
        </p:spPr>
      </p:pic>
      <p:pic>
        <p:nvPicPr>
          <p:cNvPr id="16" name="Picture 15" descr="A couple of people walking up a staircase">
            <a:extLst>
              <a:ext uri="{FF2B5EF4-FFF2-40B4-BE49-F238E27FC236}">
                <a16:creationId xmlns:a16="http://schemas.microsoft.com/office/drawing/2014/main" id="{258A3B5A-D13D-1CA0-0E70-575E9677C512}"/>
              </a:ext>
            </a:extLst>
          </p:cNvPr>
          <p:cNvPicPr>
            <a:picLocks noChangeAspect="1"/>
          </p:cNvPicPr>
          <p:nvPr/>
        </p:nvPicPr>
        <p:blipFill rotWithShape="1">
          <a:blip r:embed="rId4"/>
          <a:srcRect l="15828" t="29003" r="46651" b="14715"/>
          <a:stretch/>
        </p:blipFill>
        <p:spPr>
          <a:xfrm>
            <a:off x="5928444" y="585786"/>
            <a:ext cx="2841626" cy="2841624"/>
          </a:xfrm>
          <a:custGeom>
            <a:avLst/>
            <a:gdLst>
              <a:gd name="connsiteX0" fmla="*/ 1420813 w 2841626"/>
              <a:gd name="connsiteY0" fmla="*/ 0 h 2841624"/>
              <a:gd name="connsiteX1" fmla="*/ 2841626 w 2841626"/>
              <a:gd name="connsiteY1" fmla="*/ 1420812 h 2841624"/>
              <a:gd name="connsiteX2" fmla="*/ 1420813 w 2841626"/>
              <a:gd name="connsiteY2" fmla="*/ 2841624 h 2841624"/>
              <a:gd name="connsiteX3" fmla="*/ 0 w 2841626"/>
              <a:gd name="connsiteY3" fmla="*/ 1420812 h 2841624"/>
              <a:gd name="connsiteX4" fmla="*/ 1420813 w 2841626"/>
              <a:gd name="connsiteY4" fmla="*/ 0 h 2841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1626" h="2841624">
                <a:moveTo>
                  <a:pt x="1420813" y="0"/>
                </a:moveTo>
                <a:cubicBezTo>
                  <a:pt x="2205506" y="0"/>
                  <a:pt x="2841626" y="636119"/>
                  <a:pt x="2841626" y="1420812"/>
                </a:cubicBezTo>
                <a:cubicBezTo>
                  <a:pt x="2841626" y="2205505"/>
                  <a:pt x="2205506" y="2841624"/>
                  <a:pt x="1420813" y="2841624"/>
                </a:cubicBezTo>
                <a:cubicBezTo>
                  <a:pt x="636120" y="2841624"/>
                  <a:pt x="0" y="2205505"/>
                  <a:pt x="0" y="1420812"/>
                </a:cubicBezTo>
                <a:cubicBezTo>
                  <a:pt x="0" y="636119"/>
                  <a:pt x="636120" y="0"/>
                  <a:pt x="1420813" y="0"/>
                </a:cubicBezTo>
                <a:close/>
              </a:path>
            </a:pathLst>
          </a:custGeom>
        </p:spPr>
      </p:pic>
      <p:sp>
        <p:nvSpPr>
          <p:cNvPr id="6" name="Title 2">
            <a:extLst>
              <a:ext uri="{FF2B5EF4-FFF2-40B4-BE49-F238E27FC236}">
                <a16:creationId xmlns:a16="http://schemas.microsoft.com/office/drawing/2014/main" id="{01199208-759B-8BCE-B753-DB8004190EF1}"/>
              </a:ext>
            </a:extLst>
          </p:cNvPr>
          <p:cNvSpPr txBox="1">
            <a:spLocks/>
          </p:cNvSpPr>
          <p:nvPr/>
        </p:nvSpPr>
        <p:spPr>
          <a:xfrm>
            <a:off x="670435" y="4903164"/>
            <a:ext cx="5510784" cy="430887"/>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200" b="1" i="0" kern="1200" cap="none" spc="-50" baseline="0">
                <a:ln w="3175">
                  <a:noFill/>
                </a:ln>
                <a:solidFill>
                  <a:schemeClr val="tx1"/>
                </a:solidFill>
                <a:effectLst/>
                <a:latin typeface="+mj-lt"/>
                <a:ea typeface="+mn-ea"/>
                <a:cs typeface="Segoe UI Semibold"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GB" sz="2800" b="1" i="0" u="none" strike="noStrike" kern="1200" cap="none" spc="-50" normalizeH="0" baseline="0" noProof="0" dirty="0">
                <a:ln w="3175">
                  <a:noFill/>
                </a:ln>
                <a:solidFill>
                  <a:srgbClr val="5B5FC7"/>
                </a:solidFill>
                <a:effectLst/>
                <a:uLnTx/>
                <a:uFillTx/>
                <a:latin typeface="Segoe Sans Display Semibold"/>
                <a:ea typeface="+mn-ea"/>
                <a:cs typeface="Segoe UI Semibold" panose="020B0502040204020203" pitchFamily="34" charset="0"/>
              </a:rPr>
              <a:t>User and admin readiness guide</a:t>
            </a:r>
            <a:endParaRPr kumimoji="0" lang="en-GB" sz="2800" b="0" i="0" u="none" strike="noStrike" kern="1200" cap="none" spc="0" normalizeH="0" baseline="0" noProof="0" dirty="0">
              <a:ln w="3175">
                <a:noFill/>
              </a:ln>
              <a:solidFill>
                <a:srgbClr val="5B5FC7"/>
              </a:solidFill>
              <a:effectLst/>
              <a:uLnTx/>
              <a:uFillTx/>
              <a:latin typeface="Segoe Sans Text"/>
              <a:ea typeface="+mn-ea"/>
              <a:cs typeface="Segoe UI Semibold" panose="020B0502040204020203" pitchFamily="34" charset="0"/>
            </a:endParaRPr>
          </a:p>
        </p:txBody>
      </p:sp>
      <p:grpSp>
        <p:nvGrpSpPr>
          <p:cNvPr id="12" name="Group 11" descr="A collage showing People in different scenarios in an office environment">
            <a:extLst>
              <a:ext uri="{FF2B5EF4-FFF2-40B4-BE49-F238E27FC236}">
                <a16:creationId xmlns:a16="http://schemas.microsoft.com/office/drawing/2014/main" id="{F7A0720C-387A-7951-9FD6-65D207D990B6}"/>
              </a:ext>
            </a:extLst>
          </p:cNvPr>
          <p:cNvGrpSpPr/>
          <p:nvPr/>
        </p:nvGrpSpPr>
        <p:grpSpPr>
          <a:xfrm>
            <a:off x="5928444" y="585787"/>
            <a:ext cx="5680944" cy="5683247"/>
            <a:chOff x="5928444" y="585788"/>
            <a:chExt cx="5680944" cy="5683247"/>
          </a:xfrm>
        </p:grpSpPr>
        <p:pic>
          <p:nvPicPr>
            <p:cNvPr id="13" name="Picture 12" descr="A person standing on an escalator">
              <a:extLst>
                <a:ext uri="{FF2B5EF4-FFF2-40B4-BE49-F238E27FC236}">
                  <a16:creationId xmlns:a16="http://schemas.microsoft.com/office/drawing/2014/main" id="{5C20A125-B758-46A8-54E4-10745FB412D3}"/>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66000"/>
                      </a14:imgEffect>
                    </a14:imgLayer>
                  </a14:imgProps>
                </a:ext>
              </a:extLst>
            </a:blip>
            <a:srcRect l="11431" t="6349" r="31170" b="7552"/>
            <a:stretch/>
          </p:blipFill>
          <p:spPr>
            <a:xfrm>
              <a:off x="8767762" y="585788"/>
              <a:ext cx="2841626" cy="2841624"/>
            </a:xfrm>
            <a:custGeom>
              <a:avLst/>
              <a:gdLst>
                <a:gd name="connsiteX0" fmla="*/ 1420813 w 2841626"/>
                <a:gd name="connsiteY0" fmla="*/ 0 h 2841624"/>
                <a:gd name="connsiteX1" fmla="*/ 2841626 w 2841626"/>
                <a:gd name="connsiteY1" fmla="*/ 1420812 h 2841624"/>
                <a:gd name="connsiteX2" fmla="*/ 1420813 w 2841626"/>
                <a:gd name="connsiteY2" fmla="*/ 2841624 h 2841624"/>
                <a:gd name="connsiteX3" fmla="*/ 0 w 2841626"/>
                <a:gd name="connsiteY3" fmla="*/ 1420812 h 2841624"/>
                <a:gd name="connsiteX4" fmla="*/ 1420813 w 2841626"/>
                <a:gd name="connsiteY4" fmla="*/ 0 h 2841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1626" h="2841624">
                  <a:moveTo>
                    <a:pt x="1420813" y="0"/>
                  </a:moveTo>
                  <a:cubicBezTo>
                    <a:pt x="2205506" y="0"/>
                    <a:pt x="2841626" y="636119"/>
                    <a:pt x="2841626" y="1420812"/>
                  </a:cubicBezTo>
                  <a:cubicBezTo>
                    <a:pt x="2841626" y="2205505"/>
                    <a:pt x="2205506" y="2841624"/>
                    <a:pt x="1420813" y="2841624"/>
                  </a:cubicBezTo>
                  <a:cubicBezTo>
                    <a:pt x="636120" y="2841624"/>
                    <a:pt x="0" y="2205505"/>
                    <a:pt x="0" y="1420812"/>
                  </a:cubicBezTo>
                  <a:cubicBezTo>
                    <a:pt x="0" y="636119"/>
                    <a:pt x="636120" y="0"/>
                    <a:pt x="1420813" y="0"/>
                  </a:cubicBezTo>
                  <a:close/>
                </a:path>
              </a:pathLst>
            </a:custGeom>
          </p:spPr>
        </p:pic>
        <p:pic>
          <p:nvPicPr>
            <p:cNvPr id="14" name="Picture 13" descr="A group of people walking in a large building">
              <a:extLst>
                <a:ext uri="{FF2B5EF4-FFF2-40B4-BE49-F238E27FC236}">
                  <a16:creationId xmlns:a16="http://schemas.microsoft.com/office/drawing/2014/main" id="{B37E5FB2-24CF-A939-002A-5BE1DFD746B9}"/>
                </a:ext>
              </a:extLst>
            </p:cNvPr>
            <p:cNvPicPr>
              <a:picLocks noChangeAspect="1"/>
            </p:cNvPicPr>
            <p:nvPr/>
          </p:nvPicPr>
          <p:blipFill rotWithShape="1">
            <a:blip r:embed="rId7"/>
            <a:srcRect l="32902" t="32962" r="26613" b="6310"/>
            <a:stretch/>
          </p:blipFill>
          <p:spPr>
            <a:xfrm>
              <a:off x="5928444" y="3427412"/>
              <a:ext cx="2841626" cy="2841623"/>
            </a:xfrm>
            <a:custGeom>
              <a:avLst/>
              <a:gdLst>
                <a:gd name="connsiteX0" fmla="*/ 1420813 w 2841626"/>
                <a:gd name="connsiteY0" fmla="*/ 0 h 2841623"/>
                <a:gd name="connsiteX1" fmla="*/ 2841626 w 2841626"/>
                <a:gd name="connsiteY1" fmla="*/ 1420812 h 2841623"/>
                <a:gd name="connsiteX2" fmla="*/ 1420813 w 2841626"/>
                <a:gd name="connsiteY2" fmla="*/ 2841623 h 2841623"/>
                <a:gd name="connsiteX3" fmla="*/ 0 w 2841626"/>
                <a:gd name="connsiteY3" fmla="*/ 1420812 h 2841623"/>
                <a:gd name="connsiteX4" fmla="*/ 1420813 w 2841626"/>
                <a:gd name="connsiteY4" fmla="*/ 0 h 2841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1626" h="2841623">
                  <a:moveTo>
                    <a:pt x="1420813" y="0"/>
                  </a:moveTo>
                  <a:cubicBezTo>
                    <a:pt x="2205507" y="0"/>
                    <a:pt x="2841626" y="636119"/>
                    <a:pt x="2841626" y="1420812"/>
                  </a:cubicBezTo>
                  <a:cubicBezTo>
                    <a:pt x="2841626" y="2205504"/>
                    <a:pt x="2205507" y="2841623"/>
                    <a:pt x="1420813" y="2841623"/>
                  </a:cubicBezTo>
                  <a:cubicBezTo>
                    <a:pt x="636119" y="2841623"/>
                    <a:pt x="0" y="2205504"/>
                    <a:pt x="0" y="1420812"/>
                  </a:cubicBezTo>
                  <a:cubicBezTo>
                    <a:pt x="0" y="636119"/>
                    <a:pt x="636119" y="0"/>
                    <a:pt x="1420813" y="0"/>
                  </a:cubicBezTo>
                  <a:close/>
                </a:path>
              </a:pathLst>
            </a:custGeom>
          </p:spPr>
        </p:pic>
        <p:pic>
          <p:nvPicPr>
            <p:cNvPr id="15" name="Picture 14" descr="A person on a staircase">
              <a:extLst>
                <a:ext uri="{FF2B5EF4-FFF2-40B4-BE49-F238E27FC236}">
                  <a16:creationId xmlns:a16="http://schemas.microsoft.com/office/drawing/2014/main" id="{C5CF293F-D0F2-613C-20BE-C614BE82F4A1}"/>
                </a:ext>
              </a:extLst>
            </p:cNvPr>
            <p:cNvPicPr>
              <a:picLocks noChangeAspect="1"/>
            </p:cNvPicPr>
            <p:nvPr/>
          </p:nvPicPr>
          <p:blipFill>
            <a:blip r:embed="rId8"/>
            <a:srcRect l="17432" t="34014" r="40667" b="3135"/>
            <a:stretch>
              <a:fillRect/>
            </a:stretch>
          </p:blipFill>
          <p:spPr>
            <a:xfrm>
              <a:off x="8766174" y="3427412"/>
              <a:ext cx="2841626" cy="2841623"/>
            </a:xfrm>
            <a:custGeom>
              <a:avLst/>
              <a:gdLst>
                <a:gd name="connsiteX0" fmla="*/ 1420813 w 2841626"/>
                <a:gd name="connsiteY0" fmla="*/ 0 h 2841623"/>
                <a:gd name="connsiteX1" fmla="*/ 2841626 w 2841626"/>
                <a:gd name="connsiteY1" fmla="*/ 1420812 h 2841623"/>
                <a:gd name="connsiteX2" fmla="*/ 1420813 w 2841626"/>
                <a:gd name="connsiteY2" fmla="*/ 2841623 h 2841623"/>
                <a:gd name="connsiteX3" fmla="*/ 0 w 2841626"/>
                <a:gd name="connsiteY3" fmla="*/ 1420812 h 2841623"/>
                <a:gd name="connsiteX4" fmla="*/ 1420813 w 2841626"/>
                <a:gd name="connsiteY4" fmla="*/ 0 h 2841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1626" h="2841623">
                  <a:moveTo>
                    <a:pt x="1420813" y="0"/>
                  </a:moveTo>
                  <a:cubicBezTo>
                    <a:pt x="2205507" y="0"/>
                    <a:pt x="2841626" y="636119"/>
                    <a:pt x="2841626" y="1420812"/>
                  </a:cubicBezTo>
                  <a:cubicBezTo>
                    <a:pt x="2841626" y="2205504"/>
                    <a:pt x="2205507" y="2841623"/>
                    <a:pt x="1420813" y="2841623"/>
                  </a:cubicBezTo>
                  <a:cubicBezTo>
                    <a:pt x="636119" y="2841623"/>
                    <a:pt x="0" y="2205504"/>
                    <a:pt x="0" y="1420812"/>
                  </a:cubicBezTo>
                  <a:cubicBezTo>
                    <a:pt x="0" y="636119"/>
                    <a:pt x="636119" y="0"/>
                    <a:pt x="1420813" y="0"/>
                  </a:cubicBezTo>
                  <a:close/>
                </a:path>
              </a:pathLst>
            </a:custGeom>
          </p:spPr>
        </p:pic>
      </p:grpSp>
    </p:spTree>
    <p:extLst>
      <p:ext uri="{BB962C8B-B14F-4D97-AF65-F5344CB8AC3E}">
        <p14:creationId xmlns:p14="http://schemas.microsoft.com/office/powerpoint/2010/main" val="62897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F990B-3F68-700C-91B8-5F63C0970316}"/>
            </a:ext>
          </a:extLst>
        </p:cNvPr>
        <p:cNvGrpSpPr/>
        <p:nvPr/>
      </p:nvGrpSpPr>
      <p:grpSpPr>
        <a:xfrm>
          <a:off x="0" y="0"/>
          <a:ext cx="0" cy="0"/>
          <a:chOff x="0" y="0"/>
          <a:chExt cx="0" cy="0"/>
        </a:xfrm>
      </p:grpSpPr>
      <p:sp>
        <p:nvSpPr>
          <p:cNvPr id="39" name="Rectangle: Rounded Corners 38">
            <a:extLst>
              <a:ext uri="{FF2B5EF4-FFF2-40B4-BE49-F238E27FC236}">
                <a16:creationId xmlns:a16="http://schemas.microsoft.com/office/drawing/2014/main" id="{400E994B-1C2F-D6AD-2EDA-EF4D4DE4D311}"/>
              </a:ext>
              <a:ext uri="{C183D7F6-B498-43B3-948B-1728B52AA6E4}">
                <adec:decorative xmlns:adec="http://schemas.microsoft.com/office/drawing/2017/decorative" val="1"/>
              </a:ext>
            </a:extLst>
          </p:cNvPr>
          <p:cNvSpPr/>
          <p:nvPr/>
        </p:nvSpPr>
        <p:spPr bwMode="auto">
          <a:xfrm flipH="1">
            <a:off x="528409" y="705080"/>
            <a:ext cx="11382578" cy="5924320"/>
          </a:xfrm>
          <a:prstGeom prst="roundRect">
            <a:avLst>
              <a:gd name="adj" fmla="val 4787"/>
            </a:avLst>
          </a:prstGeom>
          <a:ln w="15875">
            <a:solidFill>
              <a:schemeClr val="bg1"/>
            </a:solidFill>
            <a:headEnd type="none" w="lg" len="med"/>
            <a:tailEnd type="none" w="lg" len="med"/>
          </a:ln>
          <a:effectLst>
            <a:outerShdw blurRad="38100" dist="38100" dir="8100000" algn="tr" rotWithShape="0">
              <a:schemeClr val="bg1">
                <a:lumMod val="85000"/>
                <a:alpha val="17000"/>
              </a:scheme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normalizeH="0" baseline="0" noProof="0" err="1">
              <a:ln>
                <a:noFill/>
              </a:ln>
              <a:solidFill>
                <a:srgbClr val="FFFFFF"/>
              </a:solidFill>
              <a:effectLst/>
              <a:uLnTx/>
              <a:uFillTx/>
              <a:latin typeface="Segoe Sans Text"/>
              <a:ea typeface="+mn-ea"/>
              <a:cs typeface="Segoe UI" pitchFamily="34" charset="0"/>
            </a:endParaRPr>
          </a:p>
        </p:txBody>
      </p:sp>
      <p:sp>
        <p:nvSpPr>
          <p:cNvPr id="3" name="Rectangle: Rounded Corners 4">
            <a:extLst>
              <a:ext uri="{FF2B5EF4-FFF2-40B4-BE49-F238E27FC236}">
                <a16:creationId xmlns:a16="http://schemas.microsoft.com/office/drawing/2014/main" id="{0ACA3194-CD42-FCB1-1ACE-62FFA360BD60}"/>
              </a:ext>
            </a:extLst>
          </p:cNvPr>
          <p:cNvSpPr>
            <a:spLocks noGrp="1"/>
          </p:cNvSpPr>
          <p:nvPr>
            <p:ph type="title" idx="4294967295"/>
          </p:nvPr>
        </p:nvSpPr>
        <p:spPr bwMode="auto">
          <a:xfrm>
            <a:off x="528409" y="476479"/>
            <a:ext cx="11323663" cy="457202"/>
          </a:xfrm>
          <a:prstGeom prst="roundRect">
            <a:avLst>
              <a:gd name="adj" fmla="val 50000"/>
            </a:avLst>
          </a:prstGeom>
          <a:gradFill>
            <a:gsLst>
              <a:gs pos="10000">
                <a:srgbClr val="5C5AD4"/>
              </a:gs>
              <a:gs pos="100000">
                <a:srgbClr val="C03BC4"/>
              </a:gs>
            </a:gsLst>
            <a:path path="circle">
              <a:fillToRect l="100000" b="100000"/>
            </a:path>
          </a:gradFill>
          <a:ln w="9525" cap="flat"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b="0" spc="0" dirty="0">
                <a:ln>
                  <a:noFill/>
                </a:ln>
                <a:solidFill>
                  <a:schemeClr val="bg1"/>
                </a:solidFill>
                <a:latin typeface="+mj-lt"/>
                <a:cs typeface="Segoe Sans Display" pitchFamily="2" charset="0"/>
              </a:rPr>
              <a:t>Core features - </a:t>
            </a:r>
            <a:r>
              <a:rPr kumimoji="0" lang="en-US" sz="2000" b="0" i="0" u="none" strike="noStrike" kern="1200" cap="none" spc="0" normalizeH="0" baseline="0" noProof="0" dirty="0">
                <a:ln>
                  <a:noFill/>
                </a:ln>
                <a:solidFill>
                  <a:schemeClr val="bg1"/>
                </a:solidFill>
                <a:effectLst/>
                <a:uLnTx/>
                <a:uFillTx/>
                <a:latin typeface="+mj-lt"/>
                <a:ea typeface="+mn-ea"/>
                <a:cs typeface="Segoe Sans Display" pitchFamily="2" charset="0"/>
              </a:rPr>
              <a:t>Suggested social platform communication to end users</a:t>
            </a:r>
          </a:p>
        </p:txBody>
      </p:sp>
      <p:graphicFrame>
        <p:nvGraphicFramePr>
          <p:cNvPr id="8" name="Table 7">
            <a:extLst>
              <a:ext uri="{FF2B5EF4-FFF2-40B4-BE49-F238E27FC236}">
                <a16:creationId xmlns:a16="http://schemas.microsoft.com/office/drawing/2014/main" id="{A8D8A9D7-C451-0754-4496-3A2C500FDEE2}"/>
              </a:ext>
            </a:extLst>
          </p:cNvPr>
          <p:cNvGraphicFramePr>
            <a:graphicFrameLocks noGrp="1"/>
          </p:cNvGraphicFramePr>
          <p:nvPr>
            <p:extLst>
              <p:ext uri="{D42A27DB-BD31-4B8C-83A1-F6EECF244321}">
                <p14:modId xmlns:p14="http://schemas.microsoft.com/office/powerpoint/2010/main" val="752647244"/>
              </p:ext>
            </p:extLst>
          </p:nvPr>
        </p:nvGraphicFramePr>
        <p:xfrm>
          <a:off x="539042" y="1013853"/>
          <a:ext cx="11382577" cy="4537905"/>
        </p:xfrm>
        <a:graphic>
          <a:graphicData uri="http://schemas.openxmlformats.org/drawingml/2006/table">
            <a:tbl>
              <a:tblPr firstRow="1" firstCol="1" bandRow="1">
                <a:tableStyleId>{F5AB1C69-6EDB-4FF4-983F-18BD219EF322}</a:tableStyleId>
              </a:tblPr>
              <a:tblGrid>
                <a:gridCol w="2182893">
                  <a:extLst>
                    <a:ext uri="{9D8B030D-6E8A-4147-A177-3AD203B41FA5}">
                      <a16:colId xmlns:a16="http://schemas.microsoft.com/office/drawing/2014/main" val="2428097391"/>
                    </a:ext>
                  </a:extLst>
                </a:gridCol>
                <a:gridCol w="9199684">
                  <a:extLst>
                    <a:ext uri="{9D8B030D-6E8A-4147-A177-3AD203B41FA5}">
                      <a16:colId xmlns:a16="http://schemas.microsoft.com/office/drawing/2014/main" val="3466059455"/>
                    </a:ext>
                  </a:extLst>
                </a:gridCol>
              </a:tblGrid>
              <a:tr h="429092">
                <a:tc>
                  <a:txBody>
                    <a:bodyPr/>
                    <a:lstStyle/>
                    <a:p>
                      <a:pPr marL="0" marR="0" algn="l">
                        <a:lnSpc>
                          <a:spcPct val="100000"/>
                        </a:lnSpc>
                        <a:spcBef>
                          <a:spcPts val="0"/>
                        </a:spcBef>
                        <a:spcAft>
                          <a:spcPts val="0"/>
                        </a:spcAft>
                      </a:pPr>
                      <a:r>
                        <a:rPr lang="en-US" sz="1600" b="0" dirty="0">
                          <a:solidFill>
                            <a:schemeClr val="tx1"/>
                          </a:solidFill>
                          <a:effectLst/>
                          <a:latin typeface="+mj-lt"/>
                        </a:rPr>
                        <a:t>Feature to promote among end users</a:t>
                      </a:r>
                      <a:endParaRPr lang="en-US" sz="1600" b="0" dirty="0">
                        <a:solidFill>
                          <a:schemeClr val="tx1"/>
                        </a:solidFill>
                        <a:effectLst/>
                        <a:latin typeface="+mj-lt"/>
                        <a:ea typeface="Calibri" panose="020F0502020204030204" pitchFamily="34" charset="0"/>
                        <a:cs typeface="Arial" panose="020B0604020202020204" pitchFamily="34" charset="0"/>
                      </a:endParaRPr>
                    </a:p>
                  </a:txBody>
                  <a:tcPr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lgn="l">
                        <a:lnSpc>
                          <a:spcPct val="107000"/>
                        </a:lnSpc>
                        <a:spcBef>
                          <a:spcPts val="0"/>
                        </a:spcBef>
                        <a:spcAft>
                          <a:spcPts val="0"/>
                        </a:spcAft>
                      </a:pPr>
                      <a:r>
                        <a:rPr lang="en-US" sz="1600" b="0" dirty="0">
                          <a:solidFill>
                            <a:schemeClr val="tx1"/>
                          </a:solidFill>
                          <a:latin typeface="+mj-lt"/>
                        </a:rPr>
                        <a:t>Suggestion social posts for gradual feature exposure and promotion</a:t>
                      </a:r>
                      <a:endParaRPr lang="en-US" sz="1600" b="0" dirty="0">
                        <a:solidFill>
                          <a:schemeClr val="tx1"/>
                        </a:solidFill>
                        <a:effectLst/>
                        <a:latin typeface="+mj-lt"/>
                        <a:ea typeface="Calibri" panose="020F0502020204030204" pitchFamily="34" charset="0"/>
                        <a:cs typeface="Arial" panose="020B0604020202020204" pitchFamily="34" charset="0"/>
                      </a:endParaRPr>
                    </a:p>
                  </a:txBody>
                  <a:tcPr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2358251554"/>
                  </a:ext>
                </a:extLst>
              </a:tr>
              <a:tr h="1309861">
                <a:tc>
                  <a:txBody>
                    <a:bodyPr/>
                    <a:lstStyle/>
                    <a:p>
                      <a:pPr marL="0" marR="0" algn="l">
                        <a:lnSpc>
                          <a:spcPct val="100000"/>
                        </a:lnSpc>
                        <a:spcBef>
                          <a:spcPts val="0"/>
                        </a:spcBef>
                        <a:spcAft>
                          <a:spcPts val="0"/>
                        </a:spcAft>
                      </a:pPr>
                      <a:r>
                        <a:rPr lang="en-GB" sz="1400" b="0" dirty="0">
                          <a:solidFill>
                            <a:schemeClr val="accent2"/>
                          </a:solidFill>
                          <a:effectLst/>
                          <a:latin typeface="+mj-lt"/>
                          <a:ea typeface="Calibri" panose="020F0502020204030204" pitchFamily="34" charset="0"/>
                          <a:cs typeface="Arial" panose="020B0604020202020204" pitchFamily="34" charset="0"/>
                        </a:rPr>
                        <a:t>Employee coordination &amp; hybrid work planning in the natural flow of work.</a:t>
                      </a:r>
                    </a:p>
                    <a:p>
                      <a:pPr marL="0" marR="0" algn="l">
                        <a:lnSpc>
                          <a:spcPct val="100000"/>
                        </a:lnSpc>
                        <a:spcBef>
                          <a:spcPts val="0"/>
                        </a:spcBef>
                        <a:spcAft>
                          <a:spcPts val="0"/>
                        </a:spcAft>
                      </a:pPr>
                      <a:endParaRPr lang="en-US" sz="1400" b="0" dirty="0">
                        <a:solidFill>
                          <a:schemeClr val="accent2"/>
                        </a:solidFill>
                        <a:effectLst/>
                        <a:latin typeface="+mj-lt"/>
                        <a:ea typeface="Calibri" panose="020F0502020204030204" pitchFamily="34" charset="0"/>
                        <a:cs typeface="Arial" panose="020B0604020202020204" pitchFamily="34" charset="0"/>
                      </a:endParaRPr>
                    </a:p>
                    <a:p>
                      <a:pPr marL="285750" marR="0" indent="-285750" algn="l">
                        <a:lnSpc>
                          <a:spcPct val="100000"/>
                        </a:lnSpc>
                        <a:spcBef>
                          <a:spcPts val="0"/>
                        </a:spcBef>
                        <a:spcAft>
                          <a:spcPts val="0"/>
                        </a:spcAft>
                        <a:buFont typeface="Arial" panose="020B0604020202020204" pitchFamily="34" charset="0"/>
                        <a:buChar char="•"/>
                      </a:pPr>
                      <a:r>
                        <a:rPr lang="en-US" sz="1200" b="0" i="1" dirty="0">
                          <a:solidFill>
                            <a:schemeClr val="accent2"/>
                          </a:solidFill>
                          <a:effectLst/>
                          <a:latin typeface="+mj-lt"/>
                          <a:ea typeface="Calibri" panose="020F0502020204030204" pitchFamily="34" charset="0"/>
                          <a:cs typeface="Arial" panose="020B0604020202020204" pitchFamily="34" charset="0"/>
                        </a:rPr>
                        <a:t>Work plans</a:t>
                      </a:r>
                    </a:p>
                  </a:txBody>
                  <a:tcP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lnSpc>
                          <a:spcPct val="107000"/>
                        </a:lnSpc>
                        <a:spcBef>
                          <a:spcPts val="0"/>
                        </a:spcBef>
                        <a:spcAft>
                          <a:spcPts val="300"/>
                        </a:spcAft>
                      </a:pPr>
                      <a:r>
                        <a:rPr lang="en-US" sz="1200" u="none" kern="1200" dirty="0">
                          <a:solidFill>
                            <a:schemeClr val="accent1"/>
                          </a:solidFill>
                          <a:effectLst/>
                          <a:latin typeface="+mn-lt"/>
                          <a:ea typeface="+mn-ea"/>
                          <a:cs typeface="+mn-cs"/>
                        </a:rPr>
                        <a:t>Option 1: </a:t>
                      </a:r>
                      <a:r>
                        <a:rPr lang="en-GB" sz="1200" b="0" i="0" kern="1200" dirty="0">
                          <a:solidFill>
                            <a:schemeClr val="dk1"/>
                          </a:solidFill>
                          <a:effectLst/>
                          <a:latin typeface="+mn-lt"/>
                          <a:ea typeface="+mn-ea"/>
                          <a:cs typeface="+mn-cs"/>
                        </a:rPr>
                        <a:t>Enhance your in-person collaboration with Work Plans in Microsoft Places! Easily share your proposed location schedule and see who else will be attending in-person. Stay connected and make the most out of your office days. Discover more about Work Plans and how they can improve your work experience. Check out this video to learn more [link]</a:t>
                      </a:r>
                    </a:p>
                    <a:p>
                      <a:pPr marL="0" marR="0">
                        <a:lnSpc>
                          <a:spcPct val="107000"/>
                        </a:lnSpc>
                        <a:spcBef>
                          <a:spcPts val="0"/>
                        </a:spcBef>
                        <a:spcAft>
                          <a:spcPts val="300"/>
                        </a:spcAft>
                      </a:pPr>
                      <a:r>
                        <a:rPr lang="en-US" sz="1200" u="none" kern="1200" dirty="0">
                          <a:solidFill>
                            <a:schemeClr val="accent1"/>
                          </a:solidFill>
                          <a:effectLst/>
                          <a:latin typeface="+mn-lt"/>
                          <a:ea typeface="+mn-ea"/>
                          <a:cs typeface="+mn-cs"/>
                        </a:rPr>
                        <a:t>Option 2: </a:t>
                      </a:r>
                      <a:r>
                        <a:rPr lang="en-GB" sz="1200" b="0" i="0" kern="1200" dirty="0">
                          <a:solidFill>
                            <a:schemeClr val="dk1"/>
                          </a:solidFill>
                          <a:effectLst/>
                          <a:latin typeface="+mn-lt"/>
                          <a:ea typeface="+mn-ea"/>
                          <a:cs typeface="+mn-cs"/>
                        </a:rPr>
                        <a:t>Maximize your in-person collaboration with Work Plans in Microsoft Places! Effortlessly share your location schedule and see who else will be in the office. Stay connected and make the most of your time at work. Learn more about how Work Plans can enhance your work experience. Check out this video to get started [link]</a:t>
                      </a:r>
                      <a:endParaRPr lang="en-US" sz="1200" dirty="0">
                        <a:solidFill>
                          <a:schemeClr val="tx1"/>
                        </a:solidFill>
                        <a:effectLst/>
                        <a:latin typeface="+mn-lt"/>
                      </a:endParaRPr>
                    </a:p>
                  </a:txBody>
                  <a:tcP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57000"/>
                      </a:schemeClr>
                    </a:solidFill>
                  </a:tcPr>
                </a:tc>
                <a:extLst>
                  <a:ext uri="{0D108BD9-81ED-4DB2-BD59-A6C34878D82A}">
                    <a16:rowId xmlns:a16="http://schemas.microsoft.com/office/drawing/2014/main" val="4236081939"/>
                  </a:ext>
                </a:extLst>
              </a:tr>
              <a:tr h="1463102">
                <a:tc>
                  <a:txBody>
                    <a:bodyPr/>
                    <a:lstStyle/>
                    <a:p>
                      <a:pPr marL="0" marR="0" algn="l">
                        <a:lnSpc>
                          <a:spcPct val="100000"/>
                        </a:lnSpc>
                        <a:spcBef>
                          <a:spcPts val="0"/>
                        </a:spcBef>
                        <a:spcAft>
                          <a:spcPts val="0"/>
                        </a:spcAft>
                      </a:pPr>
                      <a:r>
                        <a:rPr lang="en-GB" sz="1400" b="0" dirty="0">
                          <a:solidFill>
                            <a:schemeClr val="accent2"/>
                          </a:solidFill>
                          <a:effectLst/>
                          <a:latin typeface="+mj-lt"/>
                          <a:ea typeface="Calibri" panose="020F0502020204030204" pitchFamily="34" charset="0"/>
                          <a:cs typeface="Arial" panose="020B0604020202020204" pitchFamily="34" charset="0"/>
                        </a:rPr>
                        <a:t>Creating in-person moments that matter</a:t>
                      </a:r>
                      <a:endParaRPr lang="en-US" sz="1400" b="0" dirty="0">
                        <a:solidFill>
                          <a:schemeClr val="accent2"/>
                        </a:solidFill>
                        <a:effectLst/>
                        <a:latin typeface="+mj-lt"/>
                        <a:ea typeface="Calibri" panose="020F0502020204030204" pitchFamily="34" charset="0"/>
                        <a:cs typeface="Arial" panose="020B0604020202020204" pitchFamily="34" charset="0"/>
                      </a:endParaRPr>
                    </a:p>
                    <a:p>
                      <a:pPr marL="0" marR="0" algn="l">
                        <a:lnSpc>
                          <a:spcPct val="100000"/>
                        </a:lnSpc>
                        <a:spcBef>
                          <a:spcPts val="0"/>
                        </a:spcBef>
                        <a:spcAft>
                          <a:spcPts val="0"/>
                        </a:spcAft>
                      </a:pPr>
                      <a:endParaRPr lang="en-US" sz="1400" b="0" dirty="0">
                        <a:solidFill>
                          <a:schemeClr val="accent2"/>
                        </a:solidFill>
                        <a:effectLst/>
                        <a:latin typeface="+mj-lt"/>
                        <a:ea typeface="Calibri" panose="020F0502020204030204" pitchFamily="34" charset="0"/>
                        <a:cs typeface="Arial" panose="020B0604020202020204" pitchFamily="34" charset="0"/>
                      </a:endParaRPr>
                    </a:p>
                    <a:p>
                      <a:pPr marL="171450" marR="0" indent="-171450" algn="l">
                        <a:lnSpc>
                          <a:spcPct val="100000"/>
                        </a:lnSpc>
                        <a:spcBef>
                          <a:spcPts val="0"/>
                        </a:spcBef>
                        <a:spcAft>
                          <a:spcPts val="0"/>
                        </a:spcAft>
                        <a:buFont typeface="Arial" panose="020B0604020202020204" pitchFamily="34" charset="0"/>
                        <a:buChar char="•"/>
                      </a:pPr>
                      <a:r>
                        <a:rPr lang="en-US" sz="1200" b="0" i="1" dirty="0">
                          <a:solidFill>
                            <a:schemeClr val="accent2"/>
                          </a:solidFill>
                          <a:effectLst/>
                          <a:latin typeface="+mj-lt"/>
                          <a:ea typeface="Calibri" panose="020F0502020204030204" pitchFamily="34" charset="0"/>
                          <a:cs typeface="Arial" panose="020B0604020202020204" pitchFamily="34" charset="0"/>
                        </a:rPr>
                        <a:t>In-person events</a:t>
                      </a:r>
                    </a:p>
                    <a:p>
                      <a:pPr marL="171450" marR="0" indent="-171450" algn="l">
                        <a:lnSpc>
                          <a:spcPct val="100000"/>
                        </a:lnSpc>
                        <a:spcBef>
                          <a:spcPts val="0"/>
                        </a:spcBef>
                        <a:spcAft>
                          <a:spcPts val="0"/>
                        </a:spcAft>
                        <a:buFont typeface="Arial" panose="020B0604020202020204" pitchFamily="34" charset="0"/>
                        <a:buChar char="•"/>
                      </a:pPr>
                      <a:r>
                        <a:rPr lang="en-US" sz="1200" b="0" i="1" dirty="0">
                          <a:solidFill>
                            <a:schemeClr val="accent2"/>
                          </a:solidFill>
                          <a:effectLst/>
                          <a:latin typeface="+mj-lt"/>
                          <a:ea typeface="Calibri" panose="020F0502020204030204" pitchFamily="34" charset="0"/>
                          <a:cs typeface="Arial" panose="020B0604020202020204" pitchFamily="34" charset="0"/>
                        </a:rPr>
                        <a:t>Hybrid RSVP</a:t>
                      </a:r>
                    </a:p>
                  </a:txBody>
                  <a:tcP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lnSpc>
                          <a:spcPct val="107000"/>
                        </a:lnSpc>
                        <a:spcBef>
                          <a:spcPts val="0"/>
                        </a:spcBef>
                        <a:spcAft>
                          <a:spcPts val="300"/>
                        </a:spcAft>
                      </a:pPr>
                      <a:r>
                        <a:rPr lang="en-GB" sz="1200" dirty="0">
                          <a:solidFill>
                            <a:schemeClr val="accent1"/>
                          </a:solidFill>
                          <a:effectLst/>
                          <a:latin typeface="+mn-lt"/>
                        </a:rPr>
                        <a:t>Option 1: </a:t>
                      </a:r>
                      <a:r>
                        <a:rPr lang="en-GB" sz="1200" dirty="0">
                          <a:solidFill>
                            <a:schemeClr val="tx1"/>
                          </a:solidFill>
                          <a:effectLst/>
                          <a:latin typeface="+mn-lt"/>
                        </a:rPr>
                        <a:t>Simplify your meeting planning with Hybrid RSVP in Microsoft Places! Participants can easily share whether they will attend in person or remotely, making it easier to coordinate and prepare for hybrid meetings. Discover how Hybrid RSVP can enhance your meeting experience. Check out this video to learn more [link]</a:t>
                      </a:r>
                    </a:p>
                    <a:p>
                      <a:pPr marL="0" marR="0">
                        <a:lnSpc>
                          <a:spcPct val="107000"/>
                        </a:lnSpc>
                        <a:spcBef>
                          <a:spcPts val="0"/>
                        </a:spcBef>
                        <a:spcAft>
                          <a:spcPts val="300"/>
                        </a:spcAft>
                      </a:pPr>
                      <a:r>
                        <a:rPr lang="en-GB" sz="1200" dirty="0">
                          <a:solidFill>
                            <a:schemeClr val="accent1"/>
                          </a:solidFill>
                          <a:effectLst/>
                          <a:latin typeface="+mn-lt"/>
                        </a:rPr>
                        <a:t>Option 2: </a:t>
                      </a:r>
                      <a:r>
                        <a:rPr lang="en-GB" sz="1200" dirty="0">
                          <a:solidFill>
                            <a:schemeClr val="tx1"/>
                          </a:solidFill>
                          <a:effectLst/>
                          <a:latin typeface="+mn-lt"/>
                        </a:rPr>
                        <a:t>Make hybrid meetings a breeze with Hybrid RSVP in Microsoft Places! Effortlessly communicate your attendance preference—whether in person or remote—and see who else will be joining. Enhance your meeting coordination and ensure everyone is on the same page. Learn more about the benefits of Hybrid RSVP. Watch this video to get started [link]</a:t>
                      </a:r>
                    </a:p>
                    <a:p>
                      <a:pPr marL="0" marR="0">
                        <a:lnSpc>
                          <a:spcPct val="107000"/>
                        </a:lnSpc>
                        <a:spcBef>
                          <a:spcPts val="0"/>
                        </a:spcBef>
                        <a:spcAft>
                          <a:spcPts val="300"/>
                        </a:spcAft>
                      </a:pPr>
                      <a:endParaRPr lang="en-US" sz="1200" dirty="0">
                        <a:solidFill>
                          <a:schemeClr val="tx1"/>
                        </a:solidFill>
                        <a:effectLst/>
                        <a:latin typeface="+mn-lt"/>
                      </a:endParaRPr>
                    </a:p>
                  </a:txBody>
                  <a:tcP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8F0EC">
                        <a:alpha val="57000"/>
                      </a:srgbClr>
                    </a:solidFill>
                  </a:tcPr>
                </a:tc>
                <a:extLst>
                  <a:ext uri="{0D108BD9-81ED-4DB2-BD59-A6C34878D82A}">
                    <a16:rowId xmlns:a16="http://schemas.microsoft.com/office/drawing/2014/main" val="2581560440"/>
                  </a:ext>
                </a:extLst>
              </a:tr>
              <a:tr h="1096586">
                <a:tc>
                  <a:txBody>
                    <a:bodyPr/>
                    <a:lstStyle/>
                    <a:p>
                      <a:pPr marL="0" marR="0" algn="l">
                        <a:lnSpc>
                          <a:spcPct val="100000"/>
                        </a:lnSpc>
                        <a:spcBef>
                          <a:spcPts val="0"/>
                        </a:spcBef>
                        <a:spcAft>
                          <a:spcPts val="0"/>
                        </a:spcAft>
                      </a:pPr>
                      <a:r>
                        <a:rPr lang="en-US" sz="1400" b="0" dirty="0">
                          <a:solidFill>
                            <a:schemeClr val="accent2"/>
                          </a:solidFill>
                          <a:effectLst/>
                          <a:latin typeface="+mj-lt"/>
                        </a:rPr>
                        <a:t>Plan your workday</a:t>
                      </a:r>
                    </a:p>
                    <a:p>
                      <a:pPr marL="0" marR="0" algn="l">
                        <a:lnSpc>
                          <a:spcPct val="100000"/>
                        </a:lnSpc>
                        <a:spcBef>
                          <a:spcPts val="0"/>
                        </a:spcBef>
                        <a:spcAft>
                          <a:spcPts val="0"/>
                        </a:spcAft>
                      </a:pPr>
                      <a:endParaRPr lang="en-US" sz="1400" b="0" dirty="0">
                        <a:solidFill>
                          <a:schemeClr val="accent2"/>
                        </a:solidFill>
                        <a:effectLst/>
                        <a:latin typeface="+mj-lt"/>
                      </a:endParaRPr>
                    </a:p>
                    <a:p>
                      <a:pPr marL="171450" marR="0" indent="-171450" algn="l">
                        <a:lnSpc>
                          <a:spcPct val="100000"/>
                        </a:lnSpc>
                        <a:spcBef>
                          <a:spcPts val="0"/>
                        </a:spcBef>
                        <a:spcAft>
                          <a:spcPts val="0"/>
                        </a:spcAft>
                        <a:buFont typeface="Arial" panose="020B0604020202020204" pitchFamily="34" charset="0"/>
                        <a:buChar char="•"/>
                      </a:pPr>
                      <a:r>
                        <a:rPr lang="en-US" sz="1200" b="0" i="1" dirty="0">
                          <a:solidFill>
                            <a:schemeClr val="accent2"/>
                          </a:solidFill>
                          <a:effectLst/>
                          <a:latin typeface="+mj-lt"/>
                        </a:rPr>
                        <a:t>Places Card</a:t>
                      </a:r>
                    </a:p>
                    <a:p>
                      <a:pPr marL="171450" marR="0" indent="-171450" algn="l">
                        <a:lnSpc>
                          <a:spcPct val="100000"/>
                        </a:lnSpc>
                        <a:spcBef>
                          <a:spcPts val="0"/>
                        </a:spcBef>
                        <a:spcAft>
                          <a:spcPts val="0"/>
                        </a:spcAft>
                        <a:buFont typeface="Arial" panose="020B0604020202020204" pitchFamily="34" charset="0"/>
                        <a:buChar char="•"/>
                      </a:pPr>
                      <a:r>
                        <a:rPr lang="en-US" sz="1200" b="0" i="1" dirty="0">
                          <a:solidFill>
                            <a:schemeClr val="accent2"/>
                          </a:solidFill>
                          <a:effectLst/>
                          <a:latin typeface="+mj-lt"/>
                        </a:rPr>
                        <a:t>Workplace presence</a:t>
                      </a:r>
                    </a:p>
                  </a:txBody>
                  <a:tcP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lnSpc>
                          <a:spcPct val="107000"/>
                        </a:lnSpc>
                        <a:spcBef>
                          <a:spcPts val="0"/>
                        </a:spcBef>
                        <a:spcAft>
                          <a:spcPts val="300"/>
                        </a:spcAft>
                      </a:pPr>
                      <a:r>
                        <a:rPr lang="en-GB" sz="1200" dirty="0">
                          <a:solidFill>
                            <a:schemeClr val="accent1"/>
                          </a:solidFill>
                          <a:effectLst/>
                          <a:latin typeface="+mn-lt"/>
                        </a:rPr>
                        <a:t>Option 1: </a:t>
                      </a:r>
                      <a:r>
                        <a:rPr lang="en-GB" sz="1200" dirty="0">
                          <a:solidFill>
                            <a:schemeClr val="tx1"/>
                          </a:solidFill>
                          <a:effectLst/>
                          <a:latin typeface="+mn-lt"/>
                        </a:rPr>
                        <a:t>Stay ahead of your workday with the Places Card in Microsoft Places! Easily see who’s coming into the office and adjust your location plan directly from your Teams or Outlook Calendar. Check out this video to learn more [link]</a:t>
                      </a:r>
                    </a:p>
                    <a:p>
                      <a:pPr marL="0" marR="0">
                        <a:lnSpc>
                          <a:spcPct val="107000"/>
                        </a:lnSpc>
                        <a:spcBef>
                          <a:spcPts val="0"/>
                        </a:spcBef>
                        <a:spcAft>
                          <a:spcPts val="300"/>
                        </a:spcAft>
                      </a:pPr>
                      <a:r>
                        <a:rPr lang="en-GB" sz="1200" dirty="0">
                          <a:solidFill>
                            <a:schemeClr val="accent1"/>
                          </a:solidFill>
                          <a:effectLst/>
                          <a:latin typeface="+mn-lt"/>
                        </a:rPr>
                        <a:t>Option 2: </a:t>
                      </a:r>
                      <a:r>
                        <a:rPr lang="en-GB" sz="1200" dirty="0">
                          <a:solidFill>
                            <a:schemeClr val="tx1"/>
                          </a:solidFill>
                          <a:effectLst/>
                          <a:latin typeface="+mn-lt"/>
                        </a:rPr>
                        <a:t>Optimize your office presence with the Places Card in Microsoft Places! Effortlessly see who’s in the office and adjust your plans directly from your Teams or Outlook Calendar. Learn more about the Places Card. Watch this video to get started [link]</a:t>
                      </a:r>
                      <a:endParaRPr lang="en-US" sz="1200" dirty="0">
                        <a:solidFill>
                          <a:schemeClr val="tx1"/>
                        </a:solidFill>
                        <a:effectLst/>
                        <a:latin typeface="+mn-lt"/>
                      </a:endParaRPr>
                    </a:p>
                  </a:txBody>
                  <a:tcP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8F0EC">
                        <a:alpha val="57000"/>
                      </a:srgbClr>
                    </a:solidFill>
                  </a:tcPr>
                </a:tc>
                <a:extLst>
                  <a:ext uri="{0D108BD9-81ED-4DB2-BD59-A6C34878D82A}">
                    <a16:rowId xmlns:a16="http://schemas.microsoft.com/office/drawing/2014/main" val="2038687319"/>
                  </a:ext>
                </a:extLst>
              </a:tr>
            </a:tbl>
          </a:graphicData>
        </a:graphic>
      </p:graphicFrame>
    </p:spTree>
    <p:extLst>
      <p:ext uri="{BB962C8B-B14F-4D97-AF65-F5344CB8AC3E}">
        <p14:creationId xmlns:p14="http://schemas.microsoft.com/office/powerpoint/2010/main" val="13309188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F91B1-D499-3A97-F0F8-BAC1F7C2E1FD}"/>
            </a:ext>
          </a:extLst>
        </p:cNvPr>
        <p:cNvGrpSpPr/>
        <p:nvPr/>
      </p:nvGrpSpPr>
      <p:grpSpPr>
        <a:xfrm>
          <a:off x="0" y="0"/>
          <a:ext cx="0" cy="0"/>
          <a:chOff x="0" y="0"/>
          <a:chExt cx="0" cy="0"/>
        </a:xfrm>
      </p:grpSpPr>
      <p:sp>
        <p:nvSpPr>
          <p:cNvPr id="39" name="Rectangle: Rounded Corners 38">
            <a:extLst>
              <a:ext uri="{FF2B5EF4-FFF2-40B4-BE49-F238E27FC236}">
                <a16:creationId xmlns:a16="http://schemas.microsoft.com/office/drawing/2014/main" id="{1A112606-1497-C085-3D88-21029B017C2C}"/>
              </a:ext>
              <a:ext uri="{C183D7F6-B498-43B3-948B-1728B52AA6E4}">
                <adec:decorative xmlns:adec="http://schemas.microsoft.com/office/drawing/2017/decorative" val="1"/>
              </a:ext>
            </a:extLst>
          </p:cNvPr>
          <p:cNvSpPr/>
          <p:nvPr/>
        </p:nvSpPr>
        <p:spPr bwMode="auto">
          <a:xfrm flipH="1">
            <a:off x="528409" y="705080"/>
            <a:ext cx="11382578" cy="5924320"/>
          </a:xfrm>
          <a:prstGeom prst="roundRect">
            <a:avLst>
              <a:gd name="adj" fmla="val 4787"/>
            </a:avLst>
          </a:prstGeom>
          <a:ln w="15875">
            <a:solidFill>
              <a:schemeClr val="bg1"/>
            </a:solidFill>
            <a:headEnd type="none" w="lg" len="med"/>
            <a:tailEnd type="none" w="lg" len="med"/>
          </a:ln>
          <a:effectLst>
            <a:outerShdw blurRad="38100" dist="38100" dir="8100000" algn="tr" rotWithShape="0">
              <a:schemeClr val="bg1">
                <a:lumMod val="85000"/>
                <a:alpha val="17000"/>
              </a:scheme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normalizeH="0" baseline="0" noProof="0" err="1">
              <a:ln>
                <a:noFill/>
              </a:ln>
              <a:solidFill>
                <a:srgbClr val="FFFFFF"/>
              </a:solidFill>
              <a:effectLst/>
              <a:uLnTx/>
              <a:uFillTx/>
              <a:latin typeface="Segoe Sans Text"/>
              <a:ea typeface="+mn-ea"/>
              <a:cs typeface="Segoe UI" pitchFamily="34" charset="0"/>
            </a:endParaRPr>
          </a:p>
        </p:txBody>
      </p:sp>
      <p:sp>
        <p:nvSpPr>
          <p:cNvPr id="3" name="Rectangle: Rounded Corners 4">
            <a:extLst>
              <a:ext uri="{FF2B5EF4-FFF2-40B4-BE49-F238E27FC236}">
                <a16:creationId xmlns:a16="http://schemas.microsoft.com/office/drawing/2014/main" id="{61225569-07B5-0080-47EE-09CB3983F01A}"/>
              </a:ext>
            </a:extLst>
          </p:cNvPr>
          <p:cNvSpPr>
            <a:spLocks noGrp="1"/>
          </p:cNvSpPr>
          <p:nvPr>
            <p:ph type="title" idx="4294967295"/>
          </p:nvPr>
        </p:nvSpPr>
        <p:spPr bwMode="auto">
          <a:xfrm>
            <a:off x="528409" y="476479"/>
            <a:ext cx="11323663" cy="457202"/>
          </a:xfrm>
          <a:prstGeom prst="roundRect">
            <a:avLst>
              <a:gd name="adj" fmla="val 50000"/>
            </a:avLst>
          </a:prstGeom>
          <a:gradFill>
            <a:gsLst>
              <a:gs pos="10000">
                <a:srgbClr val="5C5AD4"/>
              </a:gs>
              <a:gs pos="100000">
                <a:srgbClr val="C03BC4"/>
              </a:gs>
            </a:gsLst>
            <a:path path="circle">
              <a:fillToRect l="100000" b="100000"/>
            </a:path>
          </a:gradFill>
          <a:ln w="9525" cap="flat"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mj-lt"/>
                <a:ea typeface="+mn-ea"/>
                <a:cs typeface="Segoe Sans Display" pitchFamily="2" charset="0"/>
              </a:rPr>
              <a:t>Enhanced features - Suggested social platform communication to end users</a:t>
            </a:r>
          </a:p>
        </p:txBody>
      </p:sp>
      <p:graphicFrame>
        <p:nvGraphicFramePr>
          <p:cNvPr id="8" name="Table 7">
            <a:extLst>
              <a:ext uri="{FF2B5EF4-FFF2-40B4-BE49-F238E27FC236}">
                <a16:creationId xmlns:a16="http://schemas.microsoft.com/office/drawing/2014/main" id="{061FFEFE-C940-EE83-B934-0471C1408EE9}"/>
              </a:ext>
            </a:extLst>
          </p:cNvPr>
          <p:cNvGraphicFramePr>
            <a:graphicFrameLocks noGrp="1"/>
          </p:cNvGraphicFramePr>
          <p:nvPr>
            <p:extLst>
              <p:ext uri="{D42A27DB-BD31-4B8C-83A1-F6EECF244321}">
                <p14:modId xmlns:p14="http://schemas.microsoft.com/office/powerpoint/2010/main" val="1275434013"/>
              </p:ext>
            </p:extLst>
          </p:nvPr>
        </p:nvGraphicFramePr>
        <p:xfrm>
          <a:off x="281013" y="1129728"/>
          <a:ext cx="11791925" cy="5450650"/>
        </p:xfrm>
        <a:graphic>
          <a:graphicData uri="http://schemas.openxmlformats.org/drawingml/2006/table">
            <a:tbl>
              <a:tblPr firstRow="1" firstCol="1" bandRow="1">
                <a:tableStyleId>{F5AB1C69-6EDB-4FF4-983F-18BD219EF322}</a:tableStyleId>
              </a:tblPr>
              <a:tblGrid>
                <a:gridCol w="2519337">
                  <a:extLst>
                    <a:ext uri="{9D8B030D-6E8A-4147-A177-3AD203B41FA5}">
                      <a16:colId xmlns:a16="http://schemas.microsoft.com/office/drawing/2014/main" val="2428097391"/>
                    </a:ext>
                  </a:extLst>
                </a:gridCol>
                <a:gridCol w="9272588">
                  <a:extLst>
                    <a:ext uri="{9D8B030D-6E8A-4147-A177-3AD203B41FA5}">
                      <a16:colId xmlns:a16="http://schemas.microsoft.com/office/drawing/2014/main" val="3466059455"/>
                    </a:ext>
                  </a:extLst>
                </a:gridCol>
              </a:tblGrid>
              <a:tr h="470176">
                <a:tc>
                  <a:txBody>
                    <a:bodyPr/>
                    <a:lstStyle/>
                    <a:p>
                      <a:pPr marL="0" marR="0" algn="l">
                        <a:lnSpc>
                          <a:spcPct val="100000"/>
                        </a:lnSpc>
                        <a:spcBef>
                          <a:spcPts val="0"/>
                        </a:spcBef>
                        <a:spcAft>
                          <a:spcPts val="0"/>
                        </a:spcAft>
                      </a:pPr>
                      <a:r>
                        <a:rPr lang="en-US" sz="1400" b="0">
                          <a:solidFill>
                            <a:schemeClr val="tx1"/>
                          </a:solidFill>
                          <a:effectLst/>
                          <a:latin typeface="+mj-lt"/>
                        </a:rPr>
                        <a:t>Feature to promote among end users</a:t>
                      </a:r>
                      <a:endParaRPr lang="en-US" sz="1400" b="0">
                        <a:solidFill>
                          <a:schemeClr val="tx1"/>
                        </a:solidFill>
                        <a:effectLst/>
                        <a:latin typeface="+mj-lt"/>
                        <a:ea typeface="Calibri" panose="020F0502020204030204" pitchFamily="34" charset="0"/>
                        <a:cs typeface="Arial" panose="020B0604020202020204" pitchFamily="34" charset="0"/>
                      </a:endParaRPr>
                    </a:p>
                  </a:txBody>
                  <a:tcPr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lgn="l">
                        <a:lnSpc>
                          <a:spcPct val="107000"/>
                        </a:lnSpc>
                        <a:spcBef>
                          <a:spcPts val="0"/>
                        </a:spcBef>
                        <a:spcAft>
                          <a:spcPts val="0"/>
                        </a:spcAft>
                      </a:pPr>
                      <a:r>
                        <a:rPr lang="en-US" sz="1400" b="0" dirty="0">
                          <a:solidFill>
                            <a:schemeClr val="tx1"/>
                          </a:solidFill>
                          <a:latin typeface="+mj-lt"/>
                        </a:rPr>
                        <a:t>Suggestion social posts for gradual feature exposure and promotion</a:t>
                      </a:r>
                      <a:endParaRPr lang="en-US" sz="1400" b="0" dirty="0">
                        <a:solidFill>
                          <a:schemeClr val="tx1"/>
                        </a:solidFill>
                        <a:effectLst/>
                        <a:latin typeface="+mj-lt"/>
                        <a:ea typeface="Calibri" panose="020F0502020204030204" pitchFamily="34" charset="0"/>
                        <a:cs typeface="Arial" panose="020B0604020202020204" pitchFamily="34" charset="0"/>
                      </a:endParaRPr>
                    </a:p>
                  </a:txBody>
                  <a:tcPr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2358251554"/>
                  </a:ext>
                </a:extLst>
              </a:tr>
              <a:tr h="1080427">
                <a:tc>
                  <a:txBody>
                    <a:bodyPr/>
                    <a:lstStyle/>
                    <a:p>
                      <a:pPr marL="0" marR="0" algn="l">
                        <a:lnSpc>
                          <a:spcPct val="100000"/>
                        </a:lnSpc>
                        <a:spcBef>
                          <a:spcPts val="0"/>
                        </a:spcBef>
                        <a:spcAft>
                          <a:spcPts val="0"/>
                        </a:spcAft>
                      </a:pPr>
                      <a:r>
                        <a:rPr lang="en-GB" sz="1200" b="0" i="0" dirty="0">
                          <a:solidFill>
                            <a:schemeClr val="accent2"/>
                          </a:solidFill>
                          <a:effectLst/>
                          <a:latin typeface="+mj-lt"/>
                          <a:ea typeface="Calibri" panose="020F0502020204030204" pitchFamily="34" charset="0"/>
                          <a:cs typeface="Arial" panose="020B0604020202020204" pitchFamily="34" charset="0"/>
                        </a:rPr>
                        <a:t>Find the perfect workspace with Places Finder in Microsoft Places!</a:t>
                      </a:r>
                    </a:p>
                    <a:p>
                      <a:pPr marL="0" marR="0" algn="l">
                        <a:lnSpc>
                          <a:spcPct val="100000"/>
                        </a:lnSpc>
                        <a:spcBef>
                          <a:spcPts val="0"/>
                        </a:spcBef>
                        <a:spcAft>
                          <a:spcPts val="0"/>
                        </a:spcAft>
                      </a:pPr>
                      <a:endParaRPr lang="en-GB" sz="1100" b="0" i="1" dirty="0">
                        <a:solidFill>
                          <a:schemeClr val="accent2"/>
                        </a:solidFill>
                        <a:effectLst/>
                        <a:latin typeface="+mj-lt"/>
                        <a:ea typeface="Calibri" panose="020F0502020204030204" pitchFamily="34" charset="0"/>
                        <a:cs typeface="Arial" panose="020B0604020202020204" pitchFamily="34" charset="0"/>
                      </a:endParaRPr>
                    </a:p>
                    <a:p>
                      <a:pPr marL="171450" marR="0" indent="-171450" algn="l">
                        <a:lnSpc>
                          <a:spcPct val="100000"/>
                        </a:lnSpc>
                        <a:spcBef>
                          <a:spcPts val="0"/>
                        </a:spcBef>
                        <a:spcAft>
                          <a:spcPts val="0"/>
                        </a:spcAft>
                        <a:buFont typeface="Arial" panose="020B0604020202020204" pitchFamily="34" charset="0"/>
                        <a:buChar char="•"/>
                      </a:pPr>
                      <a:r>
                        <a:rPr lang="en-GB" sz="1100" b="0" i="1" dirty="0">
                          <a:solidFill>
                            <a:schemeClr val="accent2"/>
                          </a:solidFill>
                          <a:effectLst/>
                          <a:latin typeface="+mj-lt"/>
                          <a:ea typeface="Calibri" panose="020F0502020204030204" pitchFamily="34" charset="0"/>
                          <a:cs typeface="Arial" panose="020B0604020202020204" pitchFamily="34" charset="0"/>
                        </a:rPr>
                        <a:t>Places finder</a:t>
                      </a:r>
                      <a:endParaRPr lang="en-US" sz="1100" b="0" i="1" dirty="0">
                        <a:solidFill>
                          <a:schemeClr val="accent2"/>
                        </a:solidFill>
                        <a:effectLst/>
                        <a:latin typeface="+mj-lt"/>
                        <a:ea typeface="Calibri" panose="020F0502020204030204" pitchFamily="34" charset="0"/>
                        <a:cs typeface="Arial" panose="020B0604020202020204" pitchFamily="34" charset="0"/>
                      </a:endParaRPr>
                    </a:p>
                  </a:txBody>
                  <a:tcP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lnSpc>
                          <a:spcPct val="107000"/>
                        </a:lnSpc>
                        <a:spcBef>
                          <a:spcPts val="0"/>
                        </a:spcBef>
                        <a:spcAft>
                          <a:spcPts val="300"/>
                        </a:spcAft>
                      </a:pPr>
                      <a:r>
                        <a:rPr lang="en-GB" sz="1100" kern="1200" dirty="0">
                          <a:solidFill>
                            <a:schemeClr val="accent1"/>
                          </a:solidFill>
                          <a:effectLst/>
                          <a:latin typeface="+mn-lt"/>
                          <a:ea typeface="+mn-ea"/>
                          <a:cs typeface="+mn-cs"/>
                        </a:rPr>
                        <a:t>Option 1: </a:t>
                      </a:r>
                      <a:r>
                        <a:rPr lang="en-GB" sz="1100" dirty="0">
                          <a:solidFill>
                            <a:schemeClr val="tx1"/>
                          </a:solidFill>
                          <a:effectLst/>
                        </a:rPr>
                        <a:t>Find the perfect workspace with Places Finder in Microsoft Places! Easily book desks or rooms with the help of additional data like images of the space, floorplans, and information about available technology. Make informed decisions and choose the right space for your work. Discover how Places Finder can enhance your booking experience. Check out this video to learn more [link]</a:t>
                      </a:r>
                    </a:p>
                    <a:p>
                      <a:pPr marL="0" marR="0">
                        <a:lnSpc>
                          <a:spcPct val="107000"/>
                        </a:lnSpc>
                        <a:spcBef>
                          <a:spcPts val="0"/>
                        </a:spcBef>
                        <a:spcAft>
                          <a:spcPts val="300"/>
                        </a:spcAft>
                      </a:pPr>
                      <a:r>
                        <a:rPr lang="en-GB" sz="1100" kern="1200" dirty="0">
                          <a:solidFill>
                            <a:schemeClr val="accent1"/>
                          </a:solidFill>
                          <a:effectLst/>
                          <a:latin typeface="+mn-lt"/>
                          <a:ea typeface="+mn-ea"/>
                          <a:cs typeface="+mn-cs"/>
                        </a:rPr>
                        <a:t>Option 2: </a:t>
                      </a:r>
                      <a:r>
                        <a:rPr lang="en-GB" sz="1100" dirty="0">
                          <a:solidFill>
                            <a:schemeClr val="tx1"/>
                          </a:solidFill>
                          <a:effectLst/>
                        </a:rPr>
                        <a:t>Optimize your workspace booking with Places Finder in Microsoft Places! View detailed information on rooms, browse and filter options, and see photos to help you book the ideal space. Leverage additional data like images, floorplans, and technology details to make the best choice for your needs. Learn more about the benefits of Places Finder. Watch this video to get started [link]</a:t>
                      </a:r>
                      <a:endParaRPr lang="en-US" sz="1100" dirty="0">
                        <a:solidFill>
                          <a:schemeClr val="tx1"/>
                        </a:solidFill>
                        <a:effectLst/>
                      </a:endParaRPr>
                    </a:p>
                  </a:txBody>
                  <a:tcP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57000"/>
                      </a:schemeClr>
                    </a:solidFill>
                  </a:tcPr>
                </a:tc>
                <a:extLst>
                  <a:ext uri="{0D108BD9-81ED-4DB2-BD59-A6C34878D82A}">
                    <a16:rowId xmlns:a16="http://schemas.microsoft.com/office/drawing/2014/main" val="4236081939"/>
                  </a:ext>
                </a:extLst>
              </a:tr>
              <a:tr h="1714761">
                <a:tc>
                  <a:txBody>
                    <a:bodyPr/>
                    <a:lstStyle/>
                    <a:p>
                      <a:pPr marL="0" marR="0" algn="l" defTabSz="932742" rtl="0" eaLnBrk="1" latinLnBrk="0" hangingPunct="1">
                        <a:lnSpc>
                          <a:spcPct val="100000"/>
                        </a:lnSpc>
                        <a:spcBef>
                          <a:spcPts val="0"/>
                        </a:spcBef>
                        <a:spcAft>
                          <a:spcPts val="0"/>
                        </a:spcAft>
                      </a:pPr>
                      <a:r>
                        <a:rPr lang="en-GB" sz="1200" b="0" i="0" dirty="0">
                          <a:solidFill>
                            <a:schemeClr val="accent2"/>
                          </a:solidFill>
                          <a:effectLst/>
                          <a:latin typeface="+mj-lt"/>
                          <a:ea typeface="Calibri" panose="020F0502020204030204" pitchFamily="34" charset="0"/>
                          <a:cs typeface="Arial" panose="020B0604020202020204" pitchFamily="34" charset="0"/>
                        </a:rPr>
                        <a:t>Leverage AI-enabled recommendations to update your location to “Office,” book a room for a meeting, or a desk for the day</a:t>
                      </a:r>
                      <a:endParaRPr lang="en-US" sz="1100" b="0" i="1" dirty="0">
                        <a:solidFill>
                          <a:schemeClr val="accent2"/>
                        </a:solidFill>
                        <a:effectLst/>
                        <a:latin typeface="+mj-lt"/>
                        <a:ea typeface="Calibri" panose="020F0502020204030204" pitchFamily="34" charset="0"/>
                        <a:cs typeface="Arial" panose="020B0604020202020204" pitchFamily="34" charset="0"/>
                      </a:endParaRPr>
                    </a:p>
                    <a:p>
                      <a:pPr marL="0" marR="0" algn="l">
                        <a:lnSpc>
                          <a:spcPct val="100000"/>
                        </a:lnSpc>
                        <a:spcBef>
                          <a:spcPts val="0"/>
                        </a:spcBef>
                        <a:spcAft>
                          <a:spcPts val="0"/>
                        </a:spcAft>
                      </a:pPr>
                      <a:endParaRPr lang="en-US" sz="1100" b="0" i="1" dirty="0">
                        <a:solidFill>
                          <a:schemeClr val="accent2"/>
                        </a:solidFill>
                        <a:effectLst/>
                        <a:latin typeface="+mj-lt"/>
                        <a:ea typeface="Calibri" panose="020F0502020204030204" pitchFamily="34" charset="0"/>
                        <a:cs typeface="Arial" panose="020B0604020202020204" pitchFamily="34" charset="0"/>
                      </a:endParaRPr>
                    </a:p>
                    <a:p>
                      <a:pPr marL="171450" marR="0" indent="-171450" algn="l" defTabSz="932742" rtl="0" eaLnBrk="1" latinLnBrk="0" hangingPunct="1">
                        <a:lnSpc>
                          <a:spcPct val="100000"/>
                        </a:lnSpc>
                        <a:spcBef>
                          <a:spcPts val="0"/>
                        </a:spcBef>
                        <a:spcAft>
                          <a:spcPts val="0"/>
                        </a:spcAft>
                        <a:buFont typeface="Arial" panose="020B0604020202020204" pitchFamily="34" charset="0"/>
                        <a:buChar char="•"/>
                      </a:pPr>
                      <a:r>
                        <a:rPr lang="en-US" sz="1100" b="0" i="1" kern="1200" dirty="0">
                          <a:solidFill>
                            <a:schemeClr val="accent2"/>
                          </a:solidFill>
                          <a:effectLst/>
                          <a:latin typeface="+mj-lt"/>
                          <a:ea typeface="Calibri" panose="020F0502020204030204" pitchFamily="34" charset="0"/>
                          <a:cs typeface="Arial" panose="020B0604020202020204" pitchFamily="34" charset="0"/>
                        </a:rPr>
                        <a:t>Places Card</a:t>
                      </a:r>
                    </a:p>
                    <a:p>
                      <a:pPr marL="171450" marR="0" indent="-171450" algn="l" defTabSz="932742" rtl="0" eaLnBrk="1" latinLnBrk="0" hangingPunct="1">
                        <a:lnSpc>
                          <a:spcPct val="100000"/>
                        </a:lnSpc>
                        <a:spcBef>
                          <a:spcPts val="0"/>
                        </a:spcBef>
                        <a:spcAft>
                          <a:spcPts val="0"/>
                        </a:spcAft>
                        <a:buFont typeface="Arial" panose="020B0604020202020204" pitchFamily="34" charset="0"/>
                        <a:buChar char="•"/>
                      </a:pPr>
                      <a:r>
                        <a:rPr lang="en-US" sz="1100" b="0" i="1" kern="1200" dirty="0">
                          <a:solidFill>
                            <a:schemeClr val="accent2"/>
                          </a:solidFill>
                          <a:effectLst/>
                          <a:latin typeface="+mj-lt"/>
                          <a:ea typeface="Calibri" panose="020F0502020204030204" pitchFamily="34" charset="0"/>
                          <a:cs typeface="Arial" panose="020B0604020202020204" pitchFamily="34" charset="0"/>
                        </a:rPr>
                        <a:t>Workplace presence</a:t>
                      </a:r>
                    </a:p>
                    <a:p>
                      <a:pPr marL="171450" marR="0" indent="-171450" algn="l" defTabSz="932742" rtl="0" eaLnBrk="1" latinLnBrk="0" hangingPunct="1">
                        <a:lnSpc>
                          <a:spcPct val="100000"/>
                        </a:lnSpc>
                        <a:spcBef>
                          <a:spcPts val="0"/>
                        </a:spcBef>
                        <a:spcAft>
                          <a:spcPts val="0"/>
                        </a:spcAft>
                        <a:buFont typeface="Arial" panose="020B0604020202020204" pitchFamily="34" charset="0"/>
                        <a:buChar char="•"/>
                      </a:pPr>
                      <a:r>
                        <a:rPr lang="en-US" sz="1100" b="0" i="1" kern="1200" dirty="0">
                          <a:solidFill>
                            <a:schemeClr val="accent2"/>
                          </a:solidFill>
                          <a:effectLst/>
                          <a:latin typeface="+mj-lt"/>
                          <a:ea typeface="Calibri" panose="020F0502020204030204" pitchFamily="34" charset="0"/>
                          <a:cs typeface="Arial" panose="020B0604020202020204" pitchFamily="34" charset="0"/>
                        </a:rPr>
                        <a:t>Intelligent suggestions</a:t>
                      </a:r>
                    </a:p>
                  </a:txBody>
                  <a:tcP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lnSpc>
                          <a:spcPct val="107000"/>
                        </a:lnSpc>
                        <a:spcBef>
                          <a:spcPts val="0"/>
                        </a:spcBef>
                        <a:spcAft>
                          <a:spcPts val="300"/>
                        </a:spcAft>
                      </a:pPr>
                      <a:r>
                        <a:rPr lang="en-GB" sz="1100" dirty="0">
                          <a:solidFill>
                            <a:schemeClr val="accent1"/>
                          </a:solidFill>
                          <a:effectLst/>
                        </a:rPr>
                        <a:t>Option 1: </a:t>
                      </a:r>
                      <a:r>
                        <a:rPr lang="en-GB" sz="1100" dirty="0">
                          <a:solidFill>
                            <a:schemeClr val="tx1"/>
                          </a:solidFill>
                          <a:effectLst/>
                        </a:rPr>
                        <a:t>Stay ahead of your workday with the Places Card in Microsoft Places! Easily see who’s coming into the office and adjust your location plan directly from your Teams or Outlook Calendar. Leverage AI-enabled recommendations to update your location, book a meeting room, or reserve a desk for the day. Discover how the Places Card can streamline your workplace coordination. Check out this video to learn more [link]</a:t>
                      </a:r>
                    </a:p>
                    <a:p>
                      <a:pPr marL="0" marR="0">
                        <a:lnSpc>
                          <a:spcPct val="107000"/>
                        </a:lnSpc>
                        <a:spcBef>
                          <a:spcPts val="0"/>
                        </a:spcBef>
                        <a:spcAft>
                          <a:spcPts val="300"/>
                        </a:spcAft>
                      </a:pPr>
                      <a:r>
                        <a:rPr lang="en-GB" sz="1100" dirty="0">
                          <a:solidFill>
                            <a:schemeClr val="accent1"/>
                          </a:solidFill>
                          <a:effectLst/>
                        </a:rPr>
                        <a:t>Option 2: </a:t>
                      </a:r>
                      <a:r>
                        <a:rPr lang="en-GB" sz="1100" dirty="0">
                          <a:solidFill>
                            <a:schemeClr val="tx1"/>
                          </a:solidFill>
                          <a:effectLst/>
                        </a:rPr>
                        <a:t>Optimize your office presence with the Places Card in Microsoft Places! Effortlessly see who’s in the office and adjust your plans directly from your Teams or Outlook Calendar. Use intelligent suggestions to update your location to "Office," book a room, or reserve a desk. Make the most of your workday with seamless coordination. Learn more about the Places Card. Watch this video to get started [link]</a:t>
                      </a:r>
                    </a:p>
                    <a:p>
                      <a:pPr marL="0" marR="0">
                        <a:lnSpc>
                          <a:spcPct val="107000"/>
                        </a:lnSpc>
                        <a:spcBef>
                          <a:spcPts val="0"/>
                        </a:spcBef>
                        <a:spcAft>
                          <a:spcPts val="300"/>
                        </a:spcAft>
                      </a:pPr>
                      <a:r>
                        <a:rPr lang="en-GB" sz="1100" dirty="0">
                          <a:solidFill>
                            <a:schemeClr val="tx1"/>
                          </a:solidFill>
                          <a:effectLst/>
                        </a:rPr>
                        <a:t>Option 3: Connect with your team and make the most of in-office days with Workplace Presence in Microsoft Places! Choose to share where you’re working for the day, making it easy for colleagues to collaborate with you. Learn more about Workplace Presence. Check out this video to get started [link]</a:t>
                      </a:r>
                      <a:endParaRPr lang="en-US" sz="1100" dirty="0">
                        <a:solidFill>
                          <a:schemeClr val="tx1"/>
                        </a:solidFill>
                        <a:effectLst/>
                      </a:endParaRPr>
                    </a:p>
                  </a:txBody>
                  <a:tcP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8F0EC">
                        <a:alpha val="57000"/>
                      </a:srgbClr>
                    </a:solidFill>
                  </a:tcPr>
                </a:tc>
                <a:extLst>
                  <a:ext uri="{0D108BD9-81ED-4DB2-BD59-A6C34878D82A}">
                    <a16:rowId xmlns:a16="http://schemas.microsoft.com/office/drawing/2014/main" val="2581560440"/>
                  </a:ext>
                </a:extLst>
              </a:tr>
              <a:tr h="895986">
                <a:tc>
                  <a:txBody>
                    <a:bodyPr/>
                    <a:lstStyle/>
                    <a:p>
                      <a:pPr marL="0" marR="0" algn="l">
                        <a:lnSpc>
                          <a:spcPct val="100000"/>
                        </a:lnSpc>
                        <a:spcBef>
                          <a:spcPts val="0"/>
                        </a:spcBef>
                        <a:spcAft>
                          <a:spcPts val="0"/>
                        </a:spcAft>
                      </a:pPr>
                      <a:r>
                        <a:rPr lang="en-GB" sz="1200" b="0" i="0" dirty="0">
                          <a:solidFill>
                            <a:schemeClr val="accent2"/>
                          </a:solidFill>
                          <a:effectLst/>
                          <a:latin typeface="+mj-lt"/>
                        </a:rPr>
                        <a:t>Discover everything your workplace has to offer </a:t>
                      </a:r>
                      <a:endParaRPr lang="en-US" sz="1200" b="0" i="0" dirty="0">
                        <a:solidFill>
                          <a:schemeClr val="accent2"/>
                        </a:solidFill>
                        <a:effectLst/>
                        <a:latin typeface="+mj-lt"/>
                      </a:endParaRPr>
                    </a:p>
                    <a:p>
                      <a:pPr marL="0" marR="0" algn="l">
                        <a:lnSpc>
                          <a:spcPct val="100000"/>
                        </a:lnSpc>
                        <a:spcBef>
                          <a:spcPts val="0"/>
                        </a:spcBef>
                        <a:spcAft>
                          <a:spcPts val="0"/>
                        </a:spcAft>
                      </a:pPr>
                      <a:endParaRPr lang="en-US" sz="1200" b="0" i="0" dirty="0">
                        <a:solidFill>
                          <a:schemeClr val="accent2"/>
                        </a:solidFill>
                        <a:effectLst/>
                        <a:latin typeface="+mj-lt"/>
                      </a:endParaRPr>
                    </a:p>
                    <a:p>
                      <a:pPr marL="285750" marR="0" indent="-285750" algn="l">
                        <a:lnSpc>
                          <a:spcPct val="100000"/>
                        </a:lnSpc>
                        <a:spcBef>
                          <a:spcPts val="0"/>
                        </a:spcBef>
                        <a:spcAft>
                          <a:spcPts val="0"/>
                        </a:spcAft>
                        <a:buFont typeface="Arial" panose="020B0604020202020204" pitchFamily="34" charset="0"/>
                        <a:buChar char="•"/>
                      </a:pPr>
                      <a:r>
                        <a:rPr lang="en-US" sz="1100" b="0" i="1" dirty="0">
                          <a:solidFill>
                            <a:schemeClr val="accent2"/>
                          </a:solidFill>
                          <a:effectLst/>
                          <a:latin typeface="+mj-lt"/>
                        </a:rPr>
                        <a:t>Places explorer</a:t>
                      </a:r>
                    </a:p>
                  </a:txBody>
                  <a:tcP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lnSpc>
                          <a:spcPct val="107000"/>
                        </a:lnSpc>
                        <a:spcBef>
                          <a:spcPts val="0"/>
                        </a:spcBef>
                        <a:spcAft>
                          <a:spcPts val="300"/>
                        </a:spcAft>
                      </a:pPr>
                      <a:r>
                        <a:rPr lang="en-GB" sz="1100" kern="1200" dirty="0">
                          <a:solidFill>
                            <a:schemeClr val="accent1"/>
                          </a:solidFill>
                          <a:effectLst/>
                          <a:latin typeface="+mn-lt"/>
                          <a:ea typeface="+mn-ea"/>
                          <a:cs typeface="+mn-cs"/>
                        </a:rPr>
                        <a:t>Option 1: </a:t>
                      </a:r>
                      <a:r>
                        <a:rPr lang="en-GB" sz="1050" dirty="0">
                          <a:solidFill>
                            <a:schemeClr val="tx1"/>
                          </a:solidFill>
                          <a:effectLst/>
                        </a:rPr>
                        <a:t>Discover everything your workplace has to offer with Places Explorer in Microsoft Places! Get a singular view of the people, spaces, and experiences at each location. From booking a room or desk pool to viewing your schedule for the day, Places Explorer provides a comprehensive snapshot of your workplace. Learn more about how Places Explorer can enhance your work experience. Check out this video to get started [link]</a:t>
                      </a:r>
                    </a:p>
                    <a:p>
                      <a:pPr marL="0" marR="0">
                        <a:lnSpc>
                          <a:spcPct val="107000"/>
                        </a:lnSpc>
                        <a:spcBef>
                          <a:spcPts val="0"/>
                        </a:spcBef>
                        <a:spcAft>
                          <a:spcPts val="300"/>
                        </a:spcAft>
                      </a:pPr>
                      <a:r>
                        <a:rPr lang="en-GB" sz="1100" kern="1200" dirty="0">
                          <a:solidFill>
                            <a:schemeClr val="accent1"/>
                          </a:solidFill>
                          <a:effectLst/>
                          <a:latin typeface="+mn-lt"/>
                          <a:ea typeface="+mn-ea"/>
                          <a:cs typeface="+mn-cs"/>
                        </a:rPr>
                        <a:t>Option 2: </a:t>
                      </a:r>
                      <a:r>
                        <a:rPr lang="en-GB" sz="1050" dirty="0">
                          <a:solidFill>
                            <a:schemeClr val="tx1"/>
                          </a:solidFill>
                          <a:effectLst/>
                        </a:rPr>
                        <a:t>Unlock the full potential of your workplace with Places Explorer in Microsoft Places! Easily get a snapshot of the people, spaces, and experiences at each building level. Book rooms or desk pools and stay on top of your schedule with ease. Discover how Places Explorer can streamline your workday. </a:t>
                      </a:r>
                      <a:endParaRPr lang="en-US" sz="1050" dirty="0">
                        <a:solidFill>
                          <a:schemeClr val="tx1"/>
                        </a:solidFill>
                        <a:effectLst/>
                      </a:endParaRPr>
                    </a:p>
                  </a:txBody>
                  <a:tcP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8F0EC">
                        <a:alpha val="57000"/>
                      </a:srgbClr>
                    </a:solidFill>
                  </a:tcPr>
                </a:tc>
                <a:extLst>
                  <a:ext uri="{0D108BD9-81ED-4DB2-BD59-A6C34878D82A}">
                    <a16:rowId xmlns:a16="http://schemas.microsoft.com/office/drawing/2014/main" val="2038687319"/>
                  </a:ext>
                </a:extLst>
              </a:tr>
              <a:tr h="881120">
                <a:tc>
                  <a:txBody>
                    <a:bodyPr/>
                    <a:lstStyle/>
                    <a:p>
                      <a:pPr marL="0" marR="0" indent="0" algn="l">
                        <a:lnSpc>
                          <a:spcPct val="100000"/>
                        </a:lnSpc>
                        <a:spcBef>
                          <a:spcPts val="0"/>
                        </a:spcBef>
                        <a:spcAft>
                          <a:spcPts val="0"/>
                        </a:spcAft>
                        <a:buFont typeface="Arial" panose="020B0604020202020204" pitchFamily="34" charset="0"/>
                        <a:buNone/>
                      </a:pPr>
                      <a:r>
                        <a:rPr lang="en-GB" sz="1200" b="0" i="0" dirty="0">
                          <a:solidFill>
                            <a:schemeClr val="accent2"/>
                          </a:solidFill>
                          <a:effectLst/>
                          <a:latin typeface="+mj-lt"/>
                        </a:rPr>
                        <a:t>Streamline your in-office meetings with Quick Book </a:t>
                      </a:r>
                    </a:p>
                    <a:p>
                      <a:pPr marL="0" marR="0" indent="0" algn="l">
                        <a:lnSpc>
                          <a:spcPct val="100000"/>
                        </a:lnSpc>
                        <a:spcBef>
                          <a:spcPts val="0"/>
                        </a:spcBef>
                        <a:spcAft>
                          <a:spcPts val="0"/>
                        </a:spcAft>
                        <a:buFont typeface="Arial" panose="020B0604020202020204" pitchFamily="34" charset="0"/>
                        <a:buNone/>
                      </a:pPr>
                      <a:endParaRPr lang="en-GB" sz="1100" b="0" i="1" dirty="0">
                        <a:solidFill>
                          <a:schemeClr val="accent2"/>
                        </a:solidFill>
                        <a:effectLst/>
                        <a:latin typeface="+mj-lt"/>
                      </a:endParaRPr>
                    </a:p>
                    <a:p>
                      <a:pPr marL="171450" marR="0" indent="-171450" algn="l">
                        <a:lnSpc>
                          <a:spcPct val="100000"/>
                        </a:lnSpc>
                        <a:spcBef>
                          <a:spcPts val="0"/>
                        </a:spcBef>
                        <a:spcAft>
                          <a:spcPts val="0"/>
                        </a:spcAft>
                        <a:buFont typeface="Arial" panose="020B0604020202020204" pitchFamily="34" charset="0"/>
                        <a:buChar char="•"/>
                      </a:pPr>
                      <a:r>
                        <a:rPr lang="en-GB" sz="1100" b="0" i="1" dirty="0">
                          <a:solidFill>
                            <a:schemeClr val="accent2"/>
                          </a:solidFill>
                          <a:effectLst/>
                          <a:latin typeface="+mj-lt"/>
                        </a:rPr>
                        <a:t>Quick Book</a:t>
                      </a:r>
                      <a:endParaRPr lang="en-US" sz="1100" b="0" i="1" dirty="0">
                        <a:solidFill>
                          <a:schemeClr val="accent2"/>
                        </a:solidFill>
                        <a:effectLst/>
                        <a:latin typeface="+mj-lt"/>
                      </a:endParaRPr>
                    </a:p>
                  </a:txBody>
                  <a:tcP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lnSpc>
                          <a:spcPct val="107000"/>
                        </a:lnSpc>
                        <a:spcBef>
                          <a:spcPts val="0"/>
                        </a:spcBef>
                        <a:spcAft>
                          <a:spcPts val="300"/>
                        </a:spcAft>
                      </a:pPr>
                      <a:r>
                        <a:rPr lang="en-GB" sz="1100" kern="1200" dirty="0">
                          <a:solidFill>
                            <a:schemeClr val="accent1"/>
                          </a:solidFill>
                          <a:effectLst/>
                          <a:latin typeface="+mn-lt"/>
                          <a:ea typeface="+mn-ea"/>
                          <a:cs typeface="+mn-cs"/>
                        </a:rPr>
                        <a:t>Option 1: </a:t>
                      </a:r>
                      <a:r>
                        <a:rPr lang="en-GB" sz="1050" dirty="0">
                          <a:solidFill>
                            <a:schemeClr val="tx1"/>
                          </a:solidFill>
                          <a:effectLst/>
                        </a:rPr>
                        <a:t>Streamline your in-office meetings with Quick Book in Microsoft Places! Get recommendations on available rooms for all your meetings for the day and book them all at once in bulk. Save time and ensure you have the perfect space for every meeting. Learn more about how Quick Book can simplify your scheduling. Check out this video to get started [link]</a:t>
                      </a:r>
                    </a:p>
                    <a:p>
                      <a:pPr marL="0" marR="0">
                        <a:lnSpc>
                          <a:spcPct val="107000"/>
                        </a:lnSpc>
                        <a:spcBef>
                          <a:spcPts val="0"/>
                        </a:spcBef>
                        <a:spcAft>
                          <a:spcPts val="300"/>
                        </a:spcAft>
                      </a:pPr>
                      <a:r>
                        <a:rPr lang="en-GB" sz="1100" kern="1200" dirty="0">
                          <a:solidFill>
                            <a:schemeClr val="accent1"/>
                          </a:solidFill>
                          <a:effectLst/>
                          <a:latin typeface="+mn-lt"/>
                          <a:ea typeface="+mn-ea"/>
                          <a:cs typeface="+mn-cs"/>
                        </a:rPr>
                        <a:t>Option 2: </a:t>
                      </a:r>
                      <a:r>
                        <a:rPr lang="en-GB" sz="1050" dirty="0">
                          <a:solidFill>
                            <a:schemeClr val="tx1"/>
                          </a:solidFill>
                          <a:effectLst/>
                        </a:rPr>
                        <a:t>Make your meeting planning effortless with Quick Book in Microsoft Places! Quickly get recommendations for available rooms for all your meetings and book them all at once. No more last-minute scrambles for space—Quick Book has you covered. Discover the convenience of Quick Book. </a:t>
                      </a:r>
                      <a:endParaRPr lang="en-US" sz="1050" dirty="0">
                        <a:solidFill>
                          <a:schemeClr val="tx1"/>
                        </a:solidFill>
                        <a:effectLst/>
                      </a:endParaRPr>
                    </a:p>
                  </a:txBody>
                  <a:tcP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8F0EC">
                        <a:alpha val="57000"/>
                      </a:srgbClr>
                    </a:solidFill>
                  </a:tcPr>
                </a:tc>
                <a:extLst>
                  <a:ext uri="{0D108BD9-81ED-4DB2-BD59-A6C34878D82A}">
                    <a16:rowId xmlns:a16="http://schemas.microsoft.com/office/drawing/2014/main" val="3042127259"/>
                  </a:ext>
                </a:extLst>
              </a:tr>
            </a:tbl>
          </a:graphicData>
        </a:graphic>
      </p:graphicFrame>
    </p:spTree>
    <p:extLst>
      <p:ext uri="{BB962C8B-B14F-4D97-AF65-F5344CB8AC3E}">
        <p14:creationId xmlns:p14="http://schemas.microsoft.com/office/powerpoint/2010/main" val="29717867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D839D-71B7-033E-871F-CFF9C5F28E6B}"/>
            </a:ext>
          </a:extLst>
        </p:cNvPr>
        <p:cNvGrpSpPr/>
        <p:nvPr/>
      </p:nvGrpSpPr>
      <p:grpSpPr>
        <a:xfrm>
          <a:off x="0" y="0"/>
          <a:ext cx="0" cy="0"/>
          <a:chOff x="0" y="0"/>
          <a:chExt cx="0" cy="0"/>
        </a:xfrm>
      </p:grpSpPr>
      <p:sp>
        <p:nvSpPr>
          <p:cNvPr id="39" name="Rectangle: Rounded Corners 38">
            <a:extLst>
              <a:ext uri="{FF2B5EF4-FFF2-40B4-BE49-F238E27FC236}">
                <a16:creationId xmlns:a16="http://schemas.microsoft.com/office/drawing/2014/main" id="{5E149327-1CAC-5B7B-0060-019418CE2992}"/>
              </a:ext>
              <a:ext uri="{C183D7F6-B498-43B3-948B-1728B52AA6E4}">
                <adec:decorative xmlns:adec="http://schemas.microsoft.com/office/drawing/2017/decorative" val="1"/>
              </a:ext>
            </a:extLst>
          </p:cNvPr>
          <p:cNvSpPr/>
          <p:nvPr/>
        </p:nvSpPr>
        <p:spPr bwMode="auto">
          <a:xfrm flipH="1">
            <a:off x="528409" y="705080"/>
            <a:ext cx="11382578" cy="5924320"/>
          </a:xfrm>
          <a:prstGeom prst="roundRect">
            <a:avLst>
              <a:gd name="adj" fmla="val 4787"/>
            </a:avLst>
          </a:prstGeom>
          <a:ln w="15875">
            <a:solidFill>
              <a:schemeClr val="bg1"/>
            </a:solidFill>
            <a:headEnd type="none" w="lg" len="med"/>
            <a:tailEnd type="none" w="lg" len="med"/>
          </a:ln>
          <a:effectLst>
            <a:outerShdw blurRad="38100" dist="38100" dir="8100000" algn="tr" rotWithShape="0">
              <a:schemeClr val="bg1">
                <a:lumMod val="85000"/>
                <a:alpha val="17000"/>
              </a:scheme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normalizeH="0" baseline="0" noProof="0" err="1">
              <a:ln>
                <a:noFill/>
              </a:ln>
              <a:solidFill>
                <a:srgbClr val="FFFFFF"/>
              </a:solidFill>
              <a:effectLst/>
              <a:uLnTx/>
              <a:uFillTx/>
              <a:latin typeface="Segoe Sans Text"/>
              <a:ea typeface="+mn-ea"/>
              <a:cs typeface="Segoe UI" pitchFamily="34" charset="0"/>
            </a:endParaRPr>
          </a:p>
        </p:txBody>
      </p:sp>
      <p:sp>
        <p:nvSpPr>
          <p:cNvPr id="3" name="Rectangle: Rounded Corners 4">
            <a:extLst>
              <a:ext uri="{FF2B5EF4-FFF2-40B4-BE49-F238E27FC236}">
                <a16:creationId xmlns:a16="http://schemas.microsoft.com/office/drawing/2014/main" id="{2CBB054A-279D-66F5-6512-867781955217}"/>
              </a:ext>
            </a:extLst>
          </p:cNvPr>
          <p:cNvSpPr>
            <a:spLocks noGrp="1"/>
          </p:cNvSpPr>
          <p:nvPr>
            <p:ph type="title" idx="4294967295"/>
          </p:nvPr>
        </p:nvSpPr>
        <p:spPr bwMode="auto">
          <a:xfrm>
            <a:off x="528409" y="476479"/>
            <a:ext cx="11323663" cy="457202"/>
          </a:xfrm>
          <a:prstGeom prst="roundRect">
            <a:avLst>
              <a:gd name="adj" fmla="val 50000"/>
            </a:avLst>
          </a:prstGeom>
          <a:gradFill>
            <a:gsLst>
              <a:gs pos="10000">
                <a:srgbClr val="5C5AD4"/>
              </a:gs>
              <a:gs pos="100000">
                <a:srgbClr val="C03BC4"/>
              </a:gs>
            </a:gsLst>
            <a:path path="circle">
              <a:fillToRect l="100000" b="100000"/>
            </a:path>
          </a:gradFill>
          <a:ln w="9525" cap="flat"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b="0" spc="0" dirty="0">
                <a:ln>
                  <a:noFill/>
                </a:ln>
                <a:solidFill>
                  <a:schemeClr val="bg1"/>
                </a:solidFill>
                <a:latin typeface="+mj-lt"/>
                <a:cs typeface="Segoe Sans Display" pitchFamily="2" charset="0"/>
              </a:rPr>
              <a:t>Copilot in Places features - </a:t>
            </a:r>
            <a:r>
              <a:rPr kumimoji="0" lang="en-US" sz="2000" b="0" i="0" u="none" strike="noStrike" kern="1200" cap="none" spc="0" normalizeH="0" baseline="0" noProof="0" dirty="0">
                <a:ln>
                  <a:noFill/>
                </a:ln>
                <a:solidFill>
                  <a:schemeClr val="bg1"/>
                </a:solidFill>
                <a:effectLst/>
                <a:uLnTx/>
                <a:uFillTx/>
                <a:latin typeface="+mj-lt"/>
                <a:ea typeface="+mn-ea"/>
                <a:cs typeface="Segoe Sans Display" pitchFamily="2" charset="0"/>
              </a:rPr>
              <a:t>Suggested social platform communication to end users</a:t>
            </a:r>
          </a:p>
        </p:txBody>
      </p:sp>
      <p:graphicFrame>
        <p:nvGraphicFramePr>
          <p:cNvPr id="8" name="Table 7">
            <a:extLst>
              <a:ext uri="{FF2B5EF4-FFF2-40B4-BE49-F238E27FC236}">
                <a16:creationId xmlns:a16="http://schemas.microsoft.com/office/drawing/2014/main" id="{D809C83F-1316-1A00-2DA8-85A7DE6BEA6A}"/>
              </a:ext>
            </a:extLst>
          </p:cNvPr>
          <p:cNvGraphicFramePr>
            <a:graphicFrameLocks noGrp="1"/>
          </p:cNvGraphicFramePr>
          <p:nvPr>
            <p:extLst>
              <p:ext uri="{D42A27DB-BD31-4B8C-83A1-F6EECF244321}">
                <p14:modId xmlns:p14="http://schemas.microsoft.com/office/powerpoint/2010/main" val="2537665980"/>
              </p:ext>
            </p:extLst>
          </p:nvPr>
        </p:nvGraphicFramePr>
        <p:xfrm>
          <a:off x="528409" y="1070798"/>
          <a:ext cx="11382577" cy="5082122"/>
        </p:xfrm>
        <a:graphic>
          <a:graphicData uri="http://schemas.openxmlformats.org/drawingml/2006/table">
            <a:tbl>
              <a:tblPr firstRow="1" firstCol="1" bandRow="1">
                <a:tableStyleId>{F5AB1C69-6EDB-4FF4-983F-18BD219EF322}</a:tableStyleId>
              </a:tblPr>
              <a:tblGrid>
                <a:gridCol w="2271941">
                  <a:extLst>
                    <a:ext uri="{9D8B030D-6E8A-4147-A177-3AD203B41FA5}">
                      <a16:colId xmlns:a16="http://schemas.microsoft.com/office/drawing/2014/main" val="2428097391"/>
                    </a:ext>
                  </a:extLst>
                </a:gridCol>
                <a:gridCol w="9110636">
                  <a:extLst>
                    <a:ext uri="{9D8B030D-6E8A-4147-A177-3AD203B41FA5}">
                      <a16:colId xmlns:a16="http://schemas.microsoft.com/office/drawing/2014/main" val="3466059455"/>
                    </a:ext>
                  </a:extLst>
                </a:gridCol>
              </a:tblGrid>
              <a:tr h="850115">
                <a:tc>
                  <a:txBody>
                    <a:bodyPr/>
                    <a:lstStyle/>
                    <a:p>
                      <a:pPr marL="0" marR="0" algn="l">
                        <a:lnSpc>
                          <a:spcPct val="100000"/>
                        </a:lnSpc>
                        <a:spcBef>
                          <a:spcPts val="0"/>
                        </a:spcBef>
                        <a:spcAft>
                          <a:spcPts val="0"/>
                        </a:spcAft>
                      </a:pPr>
                      <a:r>
                        <a:rPr lang="en-US" sz="1400" b="0">
                          <a:solidFill>
                            <a:schemeClr val="tx1"/>
                          </a:solidFill>
                          <a:effectLst/>
                          <a:latin typeface="+mj-lt"/>
                        </a:rPr>
                        <a:t>Feature to promote among end users</a:t>
                      </a:r>
                      <a:endParaRPr lang="en-US" sz="1400" b="0">
                        <a:solidFill>
                          <a:schemeClr val="tx1"/>
                        </a:solidFill>
                        <a:effectLst/>
                        <a:latin typeface="+mj-lt"/>
                        <a:ea typeface="Calibri" panose="020F0502020204030204" pitchFamily="34" charset="0"/>
                        <a:cs typeface="Arial" panose="020B0604020202020204" pitchFamily="34" charset="0"/>
                      </a:endParaRPr>
                    </a:p>
                  </a:txBody>
                  <a:tcPr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lgn="l">
                        <a:lnSpc>
                          <a:spcPct val="107000"/>
                        </a:lnSpc>
                        <a:spcBef>
                          <a:spcPts val="0"/>
                        </a:spcBef>
                        <a:spcAft>
                          <a:spcPts val="0"/>
                        </a:spcAft>
                      </a:pPr>
                      <a:r>
                        <a:rPr lang="en-US" sz="1400" b="0" dirty="0">
                          <a:solidFill>
                            <a:schemeClr val="tx1"/>
                          </a:solidFill>
                          <a:latin typeface="+mj-lt"/>
                        </a:rPr>
                        <a:t>Suggestion social posts for gradual feature exposure and promotion</a:t>
                      </a:r>
                      <a:endParaRPr lang="en-US" sz="1400" b="0" dirty="0">
                        <a:solidFill>
                          <a:schemeClr val="tx1"/>
                        </a:solidFill>
                        <a:effectLst/>
                        <a:latin typeface="+mj-lt"/>
                        <a:ea typeface="Calibri" panose="020F0502020204030204" pitchFamily="34" charset="0"/>
                        <a:cs typeface="Arial" panose="020B0604020202020204" pitchFamily="34" charset="0"/>
                      </a:endParaRPr>
                    </a:p>
                  </a:txBody>
                  <a:tcPr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2358251554"/>
                  </a:ext>
                </a:extLst>
              </a:tr>
              <a:tr h="2460936">
                <a:tc>
                  <a:txBody>
                    <a:bodyPr/>
                    <a:lstStyle/>
                    <a:p>
                      <a:pPr marL="0" marR="0" algn="l">
                        <a:lnSpc>
                          <a:spcPct val="100000"/>
                        </a:lnSpc>
                        <a:spcBef>
                          <a:spcPts val="0"/>
                        </a:spcBef>
                        <a:spcAft>
                          <a:spcPts val="0"/>
                        </a:spcAft>
                      </a:pPr>
                      <a:r>
                        <a:rPr lang="en-GB" sz="1200" b="0" i="0" dirty="0">
                          <a:solidFill>
                            <a:schemeClr val="accent2"/>
                          </a:solidFill>
                          <a:effectLst/>
                          <a:latin typeface="+mj-lt"/>
                          <a:ea typeface="Calibri" panose="020F0502020204030204" pitchFamily="34" charset="0"/>
                          <a:cs typeface="Arial" panose="020B0604020202020204" pitchFamily="34" charset="0"/>
                        </a:rPr>
                        <a:t>Say goodbye to scheduling headaches and let Copilot manage your room reservations seamlessly. </a:t>
                      </a:r>
                      <a:endParaRPr lang="en-US" sz="1200" b="0" i="0" dirty="0">
                        <a:solidFill>
                          <a:schemeClr val="accent2"/>
                        </a:solidFill>
                        <a:effectLst/>
                        <a:latin typeface="+mj-lt"/>
                        <a:ea typeface="Calibri" panose="020F0502020204030204" pitchFamily="34" charset="0"/>
                        <a:cs typeface="Arial" panose="020B0604020202020204" pitchFamily="34" charset="0"/>
                      </a:endParaRPr>
                    </a:p>
                    <a:p>
                      <a:pPr marL="0" marR="0" algn="l">
                        <a:lnSpc>
                          <a:spcPct val="100000"/>
                        </a:lnSpc>
                        <a:spcBef>
                          <a:spcPts val="0"/>
                        </a:spcBef>
                        <a:spcAft>
                          <a:spcPts val="0"/>
                        </a:spcAft>
                      </a:pPr>
                      <a:endParaRPr lang="en-US" sz="1100" b="0" i="1" dirty="0">
                        <a:solidFill>
                          <a:schemeClr val="accent2"/>
                        </a:solidFill>
                        <a:effectLst/>
                        <a:latin typeface="+mj-lt"/>
                        <a:ea typeface="Calibri" panose="020F0502020204030204" pitchFamily="34" charset="0"/>
                        <a:cs typeface="Arial" panose="020B0604020202020204" pitchFamily="34" charset="0"/>
                      </a:endParaRPr>
                    </a:p>
                    <a:p>
                      <a:pPr marL="0" marR="0" algn="l">
                        <a:lnSpc>
                          <a:spcPct val="100000"/>
                        </a:lnSpc>
                        <a:spcBef>
                          <a:spcPts val="0"/>
                        </a:spcBef>
                        <a:spcAft>
                          <a:spcPts val="0"/>
                        </a:spcAft>
                      </a:pPr>
                      <a:endParaRPr lang="en-GB" sz="1100" b="0" i="1" dirty="0">
                        <a:solidFill>
                          <a:schemeClr val="accent2"/>
                        </a:solidFill>
                        <a:effectLst/>
                        <a:latin typeface="+mj-lt"/>
                        <a:ea typeface="Calibri" panose="020F0502020204030204" pitchFamily="34" charset="0"/>
                        <a:cs typeface="Arial" panose="020B0604020202020204" pitchFamily="34" charset="0"/>
                      </a:endParaRPr>
                    </a:p>
                    <a:p>
                      <a:pPr marL="171450" marR="0" indent="-171450" algn="l">
                        <a:lnSpc>
                          <a:spcPct val="100000"/>
                        </a:lnSpc>
                        <a:spcBef>
                          <a:spcPts val="0"/>
                        </a:spcBef>
                        <a:spcAft>
                          <a:spcPts val="0"/>
                        </a:spcAft>
                        <a:buFont typeface="Arial" panose="020B0604020202020204" pitchFamily="34" charset="0"/>
                        <a:buChar char="•"/>
                      </a:pPr>
                      <a:r>
                        <a:rPr lang="en-GB" sz="1100" b="0" i="1" dirty="0">
                          <a:solidFill>
                            <a:schemeClr val="accent2"/>
                          </a:solidFill>
                          <a:effectLst/>
                          <a:latin typeface="+mj-lt"/>
                          <a:ea typeface="Calibri" panose="020F0502020204030204" pitchFamily="34" charset="0"/>
                          <a:cs typeface="Arial" panose="020B0604020202020204" pitchFamily="34" charset="0"/>
                        </a:rPr>
                        <a:t>Copilot in Places – Managed Booking</a:t>
                      </a:r>
                      <a:endParaRPr lang="en-US" sz="1100" b="0" i="1" dirty="0">
                        <a:solidFill>
                          <a:schemeClr val="accent2"/>
                        </a:solidFill>
                        <a:effectLst/>
                        <a:latin typeface="+mj-lt"/>
                        <a:ea typeface="Calibri" panose="020F0502020204030204" pitchFamily="34" charset="0"/>
                        <a:cs typeface="Arial" panose="020B0604020202020204" pitchFamily="34" charset="0"/>
                      </a:endParaRPr>
                    </a:p>
                  </a:txBody>
                  <a:tcP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lnSpc>
                          <a:spcPct val="107000"/>
                        </a:lnSpc>
                        <a:spcBef>
                          <a:spcPts val="0"/>
                        </a:spcBef>
                        <a:spcAft>
                          <a:spcPts val="300"/>
                        </a:spcAft>
                      </a:pPr>
                      <a:r>
                        <a:rPr lang="en-GB" sz="1100" dirty="0">
                          <a:solidFill>
                            <a:schemeClr val="accent1"/>
                          </a:solidFill>
                          <a:effectLst/>
                        </a:rPr>
                        <a:t>Option 1: </a:t>
                      </a:r>
                      <a:r>
                        <a:rPr lang="en-GB" sz="1100" dirty="0">
                          <a:solidFill>
                            <a:schemeClr val="tx1"/>
                          </a:solidFill>
                          <a:effectLst/>
                        </a:rPr>
                        <a:t>Simplify your meeting planning with Copilot in Places! With Managed Booking, you can book a room for recurring meetings and let Copilot handle any room declines. Copilot will rebook single or recurring room reservations on your behalf based on availability. Say goodbye to scheduling headaches and let Copilot manage your room reservations seamlessly. Check out this video to learn more [link]</a:t>
                      </a:r>
                    </a:p>
                    <a:p>
                      <a:pPr marL="0" marR="0">
                        <a:lnSpc>
                          <a:spcPct val="107000"/>
                        </a:lnSpc>
                        <a:spcBef>
                          <a:spcPts val="0"/>
                        </a:spcBef>
                        <a:spcAft>
                          <a:spcPts val="300"/>
                        </a:spcAft>
                      </a:pPr>
                      <a:endParaRPr lang="en-GB" sz="1100" dirty="0">
                        <a:solidFill>
                          <a:schemeClr val="tx1"/>
                        </a:solidFill>
                        <a:effectLst/>
                      </a:endParaRPr>
                    </a:p>
                    <a:p>
                      <a:pPr marL="0" marR="0">
                        <a:lnSpc>
                          <a:spcPct val="107000"/>
                        </a:lnSpc>
                        <a:spcBef>
                          <a:spcPts val="0"/>
                        </a:spcBef>
                        <a:spcAft>
                          <a:spcPts val="300"/>
                        </a:spcAft>
                      </a:pPr>
                      <a:r>
                        <a:rPr lang="en-GB" sz="1100" dirty="0">
                          <a:solidFill>
                            <a:schemeClr val="accent1"/>
                          </a:solidFill>
                          <a:effectLst/>
                        </a:rPr>
                        <a:t>Option 2: </a:t>
                      </a:r>
                      <a:r>
                        <a:rPr lang="en-GB" sz="1100" dirty="0">
                          <a:solidFill>
                            <a:schemeClr val="tx1"/>
                          </a:solidFill>
                          <a:effectLst/>
                        </a:rPr>
                        <a:t>Take the hassle out of room bookings with Copilot in Places! Managed Booking allows you to book a room for recurring meetings and lets Copilot rebook reservations if there are any declines or changes. Enjoy a stress-free scheduling experience as Copilot finds the best available rooms for you. Discover how Managed Booking can streamline your meetings. Watch this video to get started [link]</a:t>
                      </a:r>
                      <a:endParaRPr lang="en-US" sz="1100" dirty="0">
                        <a:solidFill>
                          <a:schemeClr val="tx1"/>
                        </a:solidFill>
                        <a:effectLst/>
                      </a:endParaRPr>
                    </a:p>
                  </a:txBody>
                  <a:tcP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57000"/>
                      </a:schemeClr>
                    </a:solidFill>
                  </a:tcPr>
                </a:tc>
                <a:extLst>
                  <a:ext uri="{0D108BD9-81ED-4DB2-BD59-A6C34878D82A}">
                    <a16:rowId xmlns:a16="http://schemas.microsoft.com/office/drawing/2014/main" val="4236081939"/>
                  </a:ext>
                </a:extLst>
              </a:tr>
              <a:tr h="1771071">
                <a:tc>
                  <a:txBody>
                    <a:bodyPr/>
                    <a:lstStyle/>
                    <a:p>
                      <a:pPr marL="0" marR="0" algn="l">
                        <a:lnSpc>
                          <a:spcPct val="100000"/>
                        </a:lnSpc>
                        <a:spcBef>
                          <a:spcPts val="0"/>
                        </a:spcBef>
                        <a:spcAft>
                          <a:spcPts val="0"/>
                        </a:spcAft>
                      </a:pPr>
                      <a:r>
                        <a:rPr lang="en-GB" sz="1200" b="0" i="0" dirty="0">
                          <a:solidFill>
                            <a:schemeClr val="accent2"/>
                          </a:solidFill>
                          <a:effectLst/>
                          <a:latin typeface="+mj-lt"/>
                          <a:ea typeface="Calibri" panose="020F0502020204030204" pitchFamily="34" charset="0"/>
                          <a:cs typeface="Arial" panose="020B0604020202020204" pitchFamily="34" charset="0"/>
                        </a:rPr>
                        <a:t>Make the most of your in-office days with Copilot in Places! </a:t>
                      </a:r>
                      <a:r>
                        <a:rPr lang="en-GB" sz="1200" b="0" i="1" dirty="0">
                          <a:solidFill>
                            <a:schemeClr val="accent2"/>
                          </a:solidFill>
                          <a:effectLst/>
                          <a:latin typeface="+mj-lt"/>
                          <a:ea typeface="Calibri" panose="020F0502020204030204" pitchFamily="34" charset="0"/>
                          <a:cs typeface="Arial" panose="020B0604020202020204" pitchFamily="34" charset="0"/>
                        </a:rPr>
                        <a:t>(Coming Soon)</a:t>
                      </a:r>
                    </a:p>
                    <a:p>
                      <a:pPr marL="0" marR="0" algn="l">
                        <a:lnSpc>
                          <a:spcPct val="100000"/>
                        </a:lnSpc>
                        <a:spcBef>
                          <a:spcPts val="0"/>
                        </a:spcBef>
                        <a:spcAft>
                          <a:spcPts val="0"/>
                        </a:spcAft>
                      </a:pPr>
                      <a:endParaRPr lang="en-GB" sz="1100" b="0" i="1" dirty="0">
                        <a:solidFill>
                          <a:schemeClr val="accent2"/>
                        </a:solidFill>
                        <a:effectLst/>
                        <a:latin typeface="+mj-lt"/>
                        <a:ea typeface="Calibri" panose="020F0502020204030204" pitchFamily="34" charset="0"/>
                        <a:cs typeface="Arial" panose="020B0604020202020204" pitchFamily="34" charset="0"/>
                      </a:endParaRPr>
                    </a:p>
                    <a:p>
                      <a:pPr marL="171450" marR="0" indent="-171450" algn="l">
                        <a:lnSpc>
                          <a:spcPct val="100000"/>
                        </a:lnSpc>
                        <a:spcBef>
                          <a:spcPts val="0"/>
                        </a:spcBef>
                        <a:spcAft>
                          <a:spcPts val="0"/>
                        </a:spcAft>
                        <a:buFont typeface="Arial" panose="020B0604020202020204" pitchFamily="34" charset="0"/>
                        <a:buChar char="•"/>
                      </a:pPr>
                      <a:r>
                        <a:rPr lang="en-GB" sz="1100" b="0" i="1" dirty="0">
                          <a:solidFill>
                            <a:schemeClr val="accent2"/>
                          </a:solidFill>
                          <a:effectLst/>
                          <a:latin typeface="+mj-lt"/>
                          <a:ea typeface="Calibri" panose="020F0502020204030204" pitchFamily="34" charset="0"/>
                          <a:cs typeface="Arial" panose="020B0604020202020204" pitchFamily="34" charset="0"/>
                        </a:rPr>
                        <a:t>Copilot in Places – Recommended In-Office Days</a:t>
                      </a:r>
                      <a:endParaRPr lang="en-US" sz="1100" b="0" i="1" dirty="0">
                        <a:solidFill>
                          <a:schemeClr val="accent2"/>
                        </a:solidFill>
                        <a:effectLst/>
                        <a:latin typeface="+mj-lt"/>
                        <a:ea typeface="Calibri" panose="020F0502020204030204" pitchFamily="34" charset="0"/>
                        <a:cs typeface="Arial" panose="020B0604020202020204" pitchFamily="34" charset="0"/>
                      </a:endParaRPr>
                    </a:p>
                  </a:txBody>
                  <a:tcP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lnSpc>
                          <a:spcPct val="107000"/>
                        </a:lnSpc>
                        <a:spcBef>
                          <a:spcPts val="0"/>
                        </a:spcBef>
                        <a:spcAft>
                          <a:spcPts val="300"/>
                        </a:spcAft>
                      </a:pPr>
                      <a:r>
                        <a:rPr lang="en-GB" sz="1100" dirty="0">
                          <a:solidFill>
                            <a:schemeClr val="accent1"/>
                          </a:solidFill>
                          <a:effectLst/>
                        </a:rPr>
                        <a:t>Option 1: </a:t>
                      </a:r>
                      <a:r>
                        <a:rPr lang="en-GB" sz="1100" dirty="0">
                          <a:solidFill>
                            <a:schemeClr val="tx1"/>
                          </a:solidFill>
                          <a:effectLst/>
                        </a:rPr>
                        <a:t>Make the most of your in-office days with Copilot in Places! Copilot recommends going into the office based on your scheduled in-person meetings and your team’s planned attendance. Understand if today is a good day to be in the office with insights from Copilot. Stay connected and make informed decisions about your workday. Learn more about Copilot’s recommendations. Check out this video to get started [link]</a:t>
                      </a:r>
                    </a:p>
                    <a:p>
                      <a:pPr marL="0" marR="0">
                        <a:lnSpc>
                          <a:spcPct val="107000"/>
                        </a:lnSpc>
                        <a:spcBef>
                          <a:spcPts val="0"/>
                        </a:spcBef>
                        <a:spcAft>
                          <a:spcPts val="300"/>
                        </a:spcAft>
                      </a:pPr>
                      <a:endParaRPr lang="en-GB" sz="1100" dirty="0">
                        <a:solidFill>
                          <a:schemeClr val="tx1"/>
                        </a:solidFill>
                        <a:effectLst/>
                      </a:endParaRPr>
                    </a:p>
                    <a:p>
                      <a:pPr marL="0" marR="0">
                        <a:lnSpc>
                          <a:spcPct val="107000"/>
                        </a:lnSpc>
                        <a:spcBef>
                          <a:spcPts val="0"/>
                        </a:spcBef>
                        <a:spcAft>
                          <a:spcPts val="300"/>
                        </a:spcAft>
                      </a:pPr>
                      <a:r>
                        <a:rPr lang="en-GB" sz="1100" dirty="0">
                          <a:solidFill>
                            <a:schemeClr val="accent1"/>
                          </a:solidFill>
                          <a:effectLst/>
                        </a:rPr>
                        <a:t>Option 2: </a:t>
                      </a:r>
                      <a:r>
                        <a:rPr lang="en-GB" sz="1100" dirty="0">
                          <a:solidFill>
                            <a:schemeClr val="tx1"/>
                          </a:solidFill>
                          <a:effectLst/>
                        </a:rPr>
                        <a:t>Optimize your office presence with Copilot in Places! Copilot provides recommendations on the best days to go into the office based on your meetings and team’s plans. Know if today is a good day to be in-person and get reasons why it’s beneficial. Enhance your work experience with Copilot’s insights. Discover more about Recommended In-Office Days. Watch this video to learn more [link]</a:t>
                      </a:r>
                      <a:endParaRPr lang="en-US" sz="1100" dirty="0">
                        <a:solidFill>
                          <a:schemeClr val="tx1"/>
                        </a:solidFill>
                        <a:effectLst/>
                      </a:endParaRPr>
                    </a:p>
                  </a:txBody>
                  <a:tcP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8F0EC">
                        <a:alpha val="57000"/>
                      </a:srgbClr>
                    </a:solidFill>
                  </a:tcPr>
                </a:tc>
                <a:extLst>
                  <a:ext uri="{0D108BD9-81ED-4DB2-BD59-A6C34878D82A}">
                    <a16:rowId xmlns:a16="http://schemas.microsoft.com/office/drawing/2014/main" val="2581560440"/>
                  </a:ext>
                </a:extLst>
              </a:tr>
            </a:tbl>
          </a:graphicData>
        </a:graphic>
      </p:graphicFrame>
    </p:spTree>
    <p:extLst>
      <p:ext uri="{BB962C8B-B14F-4D97-AF65-F5344CB8AC3E}">
        <p14:creationId xmlns:p14="http://schemas.microsoft.com/office/powerpoint/2010/main" val="29936139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BF4B1-DB34-301C-CD8A-E693C709BC21}"/>
            </a:ext>
          </a:extLst>
        </p:cNvPr>
        <p:cNvGrpSpPr/>
        <p:nvPr/>
      </p:nvGrpSpPr>
      <p:grpSpPr>
        <a:xfrm>
          <a:off x="0" y="0"/>
          <a:ext cx="0" cy="0"/>
          <a:chOff x="0" y="0"/>
          <a:chExt cx="0" cy="0"/>
        </a:xfrm>
      </p:grpSpPr>
      <p:sp>
        <p:nvSpPr>
          <p:cNvPr id="104" name="Rectangle: Rounded Corners 4">
            <a:extLst>
              <a:ext uri="{FF2B5EF4-FFF2-40B4-BE49-F238E27FC236}">
                <a16:creationId xmlns:a16="http://schemas.microsoft.com/office/drawing/2014/main" id="{1EFC4F32-63E1-AA30-F523-E87926CC7BFF}"/>
              </a:ext>
            </a:extLst>
          </p:cNvPr>
          <p:cNvSpPr>
            <a:spLocks noGrp="1"/>
          </p:cNvSpPr>
          <p:nvPr>
            <p:ph type="title" idx="4294967295"/>
          </p:nvPr>
        </p:nvSpPr>
        <p:spPr bwMode="auto">
          <a:xfrm>
            <a:off x="650685" y="471933"/>
            <a:ext cx="6107303" cy="457202"/>
          </a:xfrm>
          <a:prstGeom prst="roundRect">
            <a:avLst>
              <a:gd name="adj" fmla="val 50000"/>
            </a:avLst>
          </a:prstGeom>
          <a:gradFill>
            <a:gsLst>
              <a:gs pos="10000">
                <a:srgbClr val="5C5AD4"/>
              </a:gs>
              <a:gs pos="100000">
                <a:srgbClr val="C03BC4"/>
              </a:gs>
            </a:gsLst>
            <a:path path="circle">
              <a:fillToRect l="100000" b="100000"/>
            </a:path>
          </a:gradFill>
          <a:ln w="9525" cap="flat"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mj-lt"/>
                <a:ea typeface="+mn-ea"/>
                <a:cs typeface="Segoe Sans Display" pitchFamily="2" charset="0"/>
              </a:rPr>
              <a:t>One pagers - Drive awareness and engagement</a:t>
            </a:r>
          </a:p>
        </p:txBody>
      </p:sp>
      <p:sp>
        <p:nvSpPr>
          <p:cNvPr id="106" name="TextBox 105">
            <a:extLst>
              <a:ext uri="{FF2B5EF4-FFF2-40B4-BE49-F238E27FC236}">
                <a16:creationId xmlns:a16="http://schemas.microsoft.com/office/drawing/2014/main" id="{E5D09019-5F76-8967-7149-D5571A140E3C}"/>
              </a:ext>
            </a:extLst>
          </p:cNvPr>
          <p:cNvSpPr txBox="1"/>
          <p:nvPr/>
        </p:nvSpPr>
        <p:spPr>
          <a:xfrm>
            <a:off x="962367" y="1529840"/>
            <a:ext cx="5483937" cy="4616648"/>
          </a:xfrm>
          <a:prstGeom prst="rect">
            <a:avLst/>
          </a:prstGeom>
          <a:noFill/>
        </p:spPr>
        <p:txBody>
          <a:bodyPr wrap="square" lIns="0" tIns="0" rIns="0" bIns="0" rtlCol="0">
            <a:spAutoFit/>
          </a:bodyPr>
          <a:lstStyle/>
          <a:p>
            <a:r>
              <a:rPr lang="en-US" sz="2000" dirty="0">
                <a:solidFill>
                  <a:srgbClr val="7A78DC"/>
                </a:solidFill>
                <a:latin typeface="+mj-lt"/>
              </a:rPr>
              <a:t>One pagers for getting started using Microsoft Places  </a:t>
            </a:r>
          </a:p>
          <a:p>
            <a:r>
              <a:rPr lang="en-US" sz="2000" i="1" dirty="0"/>
              <a:t>(Can be edited for your organization’s needs)</a:t>
            </a:r>
          </a:p>
          <a:p>
            <a:endParaRPr lang="en-US" sz="2000" dirty="0"/>
          </a:p>
          <a:p>
            <a:pPr marL="342900" indent="-342900">
              <a:buFont typeface="Arial" panose="020B0604020202020204" pitchFamily="34" charset="0"/>
              <a:buChar char="•"/>
            </a:pPr>
            <a:r>
              <a:rPr lang="en-US" sz="2000" dirty="0"/>
              <a:t>Work Plans</a:t>
            </a:r>
          </a:p>
          <a:p>
            <a:pPr marL="342900" indent="-342900">
              <a:buFont typeface="Arial" panose="020B0604020202020204" pitchFamily="34" charset="0"/>
              <a:buChar char="•"/>
            </a:pPr>
            <a:r>
              <a:rPr lang="en-US" sz="2000" dirty="0"/>
              <a:t>Intelligent suggestions</a:t>
            </a:r>
          </a:p>
          <a:p>
            <a:pPr marL="342900" indent="-342900">
              <a:buFont typeface="Arial" panose="020B0604020202020204" pitchFamily="34" charset="0"/>
              <a:buChar char="•"/>
            </a:pPr>
            <a:r>
              <a:rPr lang="en-US" sz="2000" dirty="0"/>
              <a:t>Play your workday with Copilot</a:t>
            </a:r>
          </a:p>
          <a:p>
            <a:pPr marL="342900" indent="-342900">
              <a:buFont typeface="Arial" panose="020B0604020202020204" pitchFamily="34" charset="0"/>
              <a:buChar char="•"/>
            </a:pPr>
            <a:r>
              <a:rPr lang="en-US" sz="2000" dirty="0"/>
              <a:t>Room and desk booking</a:t>
            </a:r>
          </a:p>
          <a:p>
            <a:pPr marL="342900" indent="-342900">
              <a:buFont typeface="Arial" panose="020B0604020202020204" pitchFamily="34" charset="0"/>
              <a:buChar char="•"/>
            </a:pPr>
            <a:r>
              <a:rPr lang="en-US" sz="2000" dirty="0"/>
              <a:t>Intelligent booking</a:t>
            </a:r>
          </a:p>
          <a:p>
            <a:pPr marL="342900" indent="-342900">
              <a:buFont typeface="Arial" panose="020B0604020202020204" pitchFamily="34" charset="0"/>
              <a:buChar char="•"/>
            </a:pPr>
            <a:r>
              <a:rPr lang="en-US" sz="2000" dirty="0"/>
              <a:t>Copilot managed booking</a:t>
            </a:r>
          </a:p>
          <a:p>
            <a:pPr marL="342900" indent="-342900">
              <a:buFont typeface="Arial" panose="020B0604020202020204" pitchFamily="34" charset="0"/>
              <a:buChar char="•"/>
            </a:pPr>
            <a:r>
              <a:rPr lang="en-US" sz="2000" dirty="0"/>
              <a:t>Places explorer </a:t>
            </a:r>
          </a:p>
          <a:p>
            <a:pPr marL="342900" indent="-342900">
              <a:buFont typeface="Arial" panose="020B0604020202020204" pitchFamily="34" charset="0"/>
              <a:buChar char="•"/>
            </a:pPr>
            <a:r>
              <a:rPr lang="en-US" sz="2000" dirty="0"/>
              <a:t>Workplace presence</a:t>
            </a:r>
          </a:p>
          <a:p>
            <a:endParaRPr lang="en-US" sz="2000" dirty="0"/>
          </a:p>
          <a:p>
            <a:r>
              <a:rPr lang="en-US" sz="2000" i="1" dirty="0"/>
              <a:t>PowerPoint based flyer templates can be found in the engagement kit in the resources folder.</a:t>
            </a:r>
            <a:endParaRPr lang="en-US" sz="2000" dirty="0"/>
          </a:p>
        </p:txBody>
      </p:sp>
      <p:pic>
        <p:nvPicPr>
          <p:cNvPr id="3" name="Picture 2">
            <a:extLst>
              <a:ext uri="{FF2B5EF4-FFF2-40B4-BE49-F238E27FC236}">
                <a16:creationId xmlns:a16="http://schemas.microsoft.com/office/drawing/2014/main" id="{AFA88828-BCE9-7E1A-C896-1AC7063D253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69171" y="575864"/>
            <a:ext cx="4391638" cy="570627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9039540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CDE87C8-0BC6-5323-0F8F-18E084CF380D}"/>
              </a:ext>
            </a:extLst>
          </p:cNvPr>
          <p:cNvSpPr txBox="1">
            <a:spLocks noGrp="1"/>
          </p:cNvSpPr>
          <p:nvPr>
            <p:ph type="title" idx="4294967295"/>
          </p:nvPr>
        </p:nvSpPr>
        <p:spPr>
          <a:xfrm>
            <a:off x="585216" y="3976688"/>
            <a:ext cx="4419921" cy="6155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0" i="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dirty="0">
                <a:ln>
                  <a:noFill/>
                </a:ln>
                <a:solidFill>
                  <a:srgbClr val="7A78DC"/>
                </a:solidFill>
                <a:effectLst/>
                <a:uLnTx/>
                <a:uFillTx/>
                <a:latin typeface="+mn-lt"/>
                <a:ea typeface="+mn-ea"/>
                <a:cs typeface="Segoe UI" panose="020B0502040204020203" pitchFamily="34" charset="0"/>
              </a:rPr>
              <a:t>Getting started and example communication plan</a:t>
            </a:r>
          </a:p>
        </p:txBody>
      </p:sp>
      <p:sp>
        <p:nvSpPr>
          <p:cNvPr id="3" name="Title 2">
            <a:extLst>
              <a:ext uri="{FF2B5EF4-FFF2-40B4-BE49-F238E27FC236}">
                <a16:creationId xmlns:a16="http://schemas.microsoft.com/office/drawing/2014/main" id="{F160B99F-B14A-C786-7A64-F7B985C885DF}"/>
              </a:ext>
            </a:extLst>
          </p:cNvPr>
          <p:cNvSpPr>
            <a:spLocks/>
          </p:cNvSpPr>
          <p:nvPr/>
        </p:nvSpPr>
        <p:spPr>
          <a:xfrm>
            <a:off x="585217" y="3035808"/>
            <a:ext cx="4193082" cy="498598"/>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50" normalizeH="0" baseline="0" noProof="0">
                <a:ln w="3175">
                  <a:noFill/>
                </a:ln>
                <a:solidFill>
                  <a:schemeClr val="accent1"/>
                </a:solidFill>
                <a:effectLst/>
                <a:uLnTx/>
                <a:uFillTx/>
                <a:latin typeface="Segoe UI Semibold" panose="020B0502040204020203" pitchFamily="34" charset="0"/>
                <a:ea typeface="+mn-ea"/>
                <a:cs typeface="Segoe UI Semibold" panose="020B0502040204020203" pitchFamily="34" charset="0"/>
              </a:rPr>
              <a:t>Microsoft Places</a:t>
            </a:r>
            <a:endParaRPr kumimoji="0" lang="en-US" sz="3600" b="1" i="0" u="none" strike="noStrike" kern="1200" cap="none" spc="-50" normalizeH="0" baseline="0" noProof="0" dirty="0">
              <a:ln w="3175">
                <a:noFill/>
              </a:ln>
              <a:solidFill>
                <a:schemeClr val="accent1"/>
              </a:solidFill>
              <a:effectLst/>
              <a:uLnTx/>
              <a:uFillTx/>
              <a:latin typeface="Segoe UI Semibold" panose="020B0502040204020203" pitchFamily="34" charset="0"/>
              <a:ea typeface="+mn-ea"/>
              <a:cs typeface="Segoe UI Semibold" panose="020B0502040204020203" pitchFamily="34" charset="0"/>
            </a:endParaRPr>
          </a:p>
        </p:txBody>
      </p:sp>
    </p:spTree>
    <p:extLst>
      <p:ext uri="{BB962C8B-B14F-4D97-AF65-F5344CB8AC3E}">
        <p14:creationId xmlns:p14="http://schemas.microsoft.com/office/powerpoint/2010/main" val="33752577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888AD-CCD0-603C-3ED0-A666A3177DD5}"/>
            </a:ext>
          </a:extLst>
        </p:cNvPr>
        <p:cNvGrpSpPr/>
        <p:nvPr/>
      </p:nvGrpSpPr>
      <p:grpSpPr>
        <a:xfrm>
          <a:off x="0" y="0"/>
          <a:ext cx="0" cy="0"/>
          <a:chOff x="0" y="0"/>
          <a:chExt cx="0" cy="0"/>
        </a:xfrm>
      </p:grpSpPr>
      <p:sp>
        <p:nvSpPr>
          <p:cNvPr id="39" name="Rectangle: Rounded Corners 38">
            <a:extLst>
              <a:ext uri="{FF2B5EF4-FFF2-40B4-BE49-F238E27FC236}">
                <a16:creationId xmlns:a16="http://schemas.microsoft.com/office/drawing/2014/main" id="{14C0AC5C-7FE2-08C3-5CCC-D2127E85C62F}"/>
              </a:ext>
              <a:ext uri="{C183D7F6-B498-43B3-948B-1728B52AA6E4}">
                <adec:decorative xmlns:adec="http://schemas.microsoft.com/office/drawing/2017/decorative" val="1"/>
              </a:ext>
            </a:extLst>
          </p:cNvPr>
          <p:cNvSpPr/>
          <p:nvPr/>
        </p:nvSpPr>
        <p:spPr bwMode="auto">
          <a:xfrm flipH="1">
            <a:off x="528409" y="705081"/>
            <a:ext cx="11382578" cy="5663602"/>
          </a:xfrm>
          <a:prstGeom prst="roundRect">
            <a:avLst>
              <a:gd name="adj" fmla="val 4787"/>
            </a:avLst>
          </a:prstGeom>
          <a:ln w="15875">
            <a:solidFill>
              <a:schemeClr val="bg1"/>
            </a:solidFill>
            <a:headEnd type="none" w="lg" len="med"/>
            <a:tailEnd type="none" w="lg" len="med"/>
          </a:ln>
          <a:effectLst>
            <a:outerShdw blurRad="38100" dist="38100" dir="8100000" algn="tr" rotWithShape="0">
              <a:schemeClr val="bg1">
                <a:lumMod val="85000"/>
                <a:alpha val="17000"/>
              </a:scheme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normalizeH="0" baseline="0" noProof="0" err="1">
              <a:ln>
                <a:noFill/>
              </a:ln>
              <a:solidFill>
                <a:srgbClr val="FFFFFF"/>
              </a:solidFill>
              <a:effectLst/>
              <a:uLnTx/>
              <a:uFillTx/>
              <a:latin typeface="Segoe Sans Text"/>
              <a:ea typeface="+mn-ea"/>
              <a:cs typeface="Segoe UI" pitchFamily="34" charset="0"/>
            </a:endParaRPr>
          </a:p>
        </p:txBody>
      </p:sp>
      <p:sp>
        <p:nvSpPr>
          <p:cNvPr id="3" name="Rectangle: Rounded Corners 4">
            <a:extLst>
              <a:ext uri="{FF2B5EF4-FFF2-40B4-BE49-F238E27FC236}">
                <a16:creationId xmlns:a16="http://schemas.microsoft.com/office/drawing/2014/main" id="{7F62CA1B-D972-8840-B7C4-68ED709DD74A}"/>
              </a:ext>
            </a:extLst>
          </p:cNvPr>
          <p:cNvSpPr>
            <a:spLocks noGrp="1"/>
          </p:cNvSpPr>
          <p:nvPr>
            <p:ph type="title" idx="4294967295"/>
          </p:nvPr>
        </p:nvSpPr>
        <p:spPr bwMode="auto">
          <a:xfrm>
            <a:off x="754434" y="476479"/>
            <a:ext cx="11097638" cy="457202"/>
          </a:xfrm>
          <a:prstGeom prst="roundRect">
            <a:avLst>
              <a:gd name="adj" fmla="val 50000"/>
            </a:avLst>
          </a:prstGeom>
          <a:gradFill>
            <a:gsLst>
              <a:gs pos="10000">
                <a:srgbClr val="5C5AD4"/>
              </a:gs>
              <a:gs pos="100000">
                <a:srgbClr val="C03BC4"/>
              </a:gs>
            </a:gsLst>
            <a:path path="circle">
              <a:fillToRect l="100000" b="100000"/>
            </a:path>
          </a:gradFill>
          <a:ln w="9525" cap="flat"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mj-lt"/>
                <a:ea typeface="+mn-ea"/>
                <a:cs typeface="Segoe Sans Display" pitchFamily="2" charset="0"/>
              </a:rPr>
              <a:t>	Example Communication Plan</a:t>
            </a:r>
          </a:p>
        </p:txBody>
      </p:sp>
      <p:graphicFrame>
        <p:nvGraphicFramePr>
          <p:cNvPr id="8" name="Table 7">
            <a:extLst>
              <a:ext uri="{FF2B5EF4-FFF2-40B4-BE49-F238E27FC236}">
                <a16:creationId xmlns:a16="http://schemas.microsoft.com/office/drawing/2014/main" id="{64FED58E-A670-DE7F-2E33-9CCAC6D90DF7}"/>
              </a:ext>
            </a:extLst>
          </p:cNvPr>
          <p:cNvGraphicFramePr>
            <a:graphicFrameLocks noGrp="1"/>
          </p:cNvGraphicFramePr>
          <p:nvPr>
            <p:extLst>
              <p:ext uri="{D42A27DB-BD31-4B8C-83A1-F6EECF244321}">
                <p14:modId xmlns:p14="http://schemas.microsoft.com/office/powerpoint/2010/main" val="3034731360"/>
              </p:ext>
            </p:extLst>
          </p:nvPr>
        </p:nvGraphicFramePr>
        <p:xfrm>
          <a:off x="754434" y="1181565"/>
          <a:ext cx="11156553" cy="5199955"/>
        </p:xfrm>
        <a:graphic>
          <a:graphicData uri="http://schemas.openxmlformats.org/drawingml/2006/table">
            <a:tbl>
              <a:tblPr firstRow="1" firstCol="1" bandRow="1">
                <a:tableStyleId>{F5AB1C69-6EDB-4FF4-983F-18BD219EF322}</a:tableStyleId>
              </a:tblPr>
              <a:tblGrid>
                <a:gridCol w="1976734">
                  <a:extLst>
                    <a:ext uri="{9D8B030D-6E8A-4147-A177-3AD203B41FA5}">
                      <a16:colId xmlns:a16="http://schemas.microsoft.com/office/drawing/2014/main" val="3468655149"/>
                    </a:ext>
                  </a:extLst>
                </a:gridCol>
                <a:gridCol w="1768643">
                  <a:extLst>
                    <a:ext uri="{9D8B030D-6E8A-4147-A177-3AD203B41FA5}">
                      <a16:colId xmlns:a16="http://schemas.microsoft.com/office/drawing/2014/main" val="3466059455"/>
                    </a:ext>
                  </a:extLst>
                </a:gridCol>
                <a:gridCol w="1937084">
                  <a:extLst>
                    <a:ext uri="{9D8B030D-6E8A-4147-A177-3AD203B41FA5}">
                      <a16:colId xmlns:a16="http://schemas.microsoft.com/office/drawing/2014/main" val="2792135991"/>
                    </a:ext>
                  </a:extLst>
                </a:gridCol>
                <a:gridCol w="1828800">
                  <a:extLst>
                    <a:ext uri="{9D8B030D-6E8A-4147-A177-3AD203B41FA5}">
                      <a16:colId xmlns:a16="http://schemas.microsoft.com/office/drawing/2014/main" val="54663515"/>
                    </a:ext>
                  </a:extLst>
                </a:gridCol>
                <a:gridCol w="1684421">
                  <a:extLst>
                    <a:ext uri="{9D8B030D-6E8A-4147-A177-3AD203B41FA5}">
                      <a16:colId xmlns:a16="http://schemas.microsoft.com/office/drawing/2014/main" val="40079632"/>
                    </a:ext>
                  </a:extLst>
                </a:gridCol>
                <a:gridCol w="1960871">
                  <a:extLst>
                    <a:ext uri="{9D8B030D-6E8A-4147-A177-3AD203B41FA5}">
                      <a16:colId xmlns:a16="http://schemas.microsoft.com/office/drawing/2014/main" val="219374291"/>
                    </a:ext>
                  </a:extLst>
                </a:gridCol>
              </a:tblGrid>
              <a:tr h="887797">
                <a:tc>
                  <a:txBody>
                    <a:bodyPr/>
                    <a:lstStyle/>
                    <a:p>
                      <a:r>
                        <a:rPr lang="en-GB" sz="1600" b="0">
                          <a:solidFill>
                            <a:schemeClr val="accent2"/>
                          </a:solidFill>
                          <a:latin typeface="+mj-lt"/>
                        </a:rPr>
                        <a:t>Start Now</a:t>
                      </a:r>
                    </a:p>
                  </a:txBody>
                  <a:tcPr marL="182880" marR="182880" marT="182880" marB="18288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r>
                        <a:rPr lang="en-GB" sz="1600" b="0">
                          <a:solidFill>
                            <a:schemeClr val="accent2"/>
                          </a:solidFill>
                          <a:latin typeface="+mj-lt"/>
                        </a:rPr>
                        <a:t>Service available</a:t>
                      </a:r>
                    </a:p>
                  </a:txBody>
                  <a:tcPr marL="182880" marR="182880" marT="182880" marB="18288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r>
                        <a:rPr lang="en-GB" sz="1600" b="0">
                          <a:solidFill>
                            <a:schemeClr val="accent2"/>
                          </a:solidFill>
                          <a:latin typeface="+mj-lt"/>
                        </a:rPr>
                        <a:t>T+3 days</a:t>
                      </a:r>
                    </a:p>
                  </a:txBody>
                  <a:tcPr marL="182880" marR="182880" marT="182880" marB="18288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r>
                        <a:rPr lang="en-GB" sz="1600" b="0">
                          <a:solidFill>
                            <a:schemeClr val="accent2"/>
                          </a:solidFill>
                          <a:latin typeface="+mj-lt"/>
                        </a:rPr>
                        <a:t>T+7 days</a:t>
                      </a:r>
                    </a:p>
                  </a:txBody>
                  <a:tcPr marL="182880" marR="182880" marT="182880" marB="18288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r>
                        <a:rPr lang="en-GB" sz="1600" b="0">
                          <a:solidFill>
                            <a:schemeClr val="accent2"/>
                          </a:solidFill>
                          <a:latin typeface="+mj-lt"/>
                        </a:rPr>
                        <a:t>T&gt;7 days</a:t>
                      </a:r>
                    </a:p>
                  </a:txBody>
                  <a:tcPr marL="182880" marR="182880" marT="182880" marB="18288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r>
                        <a:rPr lang="en-GB" sz="1600" b="0">
                          <a:solidFill>
                            <a:schemeClr val="accent2"/>
                          </a:solidFill>
                          <a:latin typeface="+mj-lt"/>
                        </a:rPr>
                        <a:t>Ongoing</a:t>
                      </a:r>
                    </a:p>
                  </a:txBody>
                  <a:tcPr marL="182880" marR="182880" marT="182880" marB="182880"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2358251554"/>
                  </a:ext>
                </a:extLst>
              </a:tr>
              <a:tr h="4312158">
                <a:tc>
                  <a:txBody>
                    <a:bodyPr/>
                    <a:lstStyle/>
                    <a:p>
                      <a:pPr marL="0" marR="0" lvl="0" indent="0" algn="l" defTabSz="932581" rtl="0" eaLnBrk="1" fontAlgn="auto" latinLnBrk="0" hangingPunct="1">
                        <a:lnSpc>
                          <a:spcPct val="100000"/>
                        </a:lnSpc>
                        <a:spcBef>
                          <a:spcPts val="1200"/>
                        </a:spcBef>
                        <a:spcAft>
                          <a:spcPts val="204"/>
                        </a:spcAft>
                        <a:buClrTx/>
                        <a:buSzTx/>
                        <a:buFont typeface="Arial" panose="020B0604020202020204" pitchFamily="34" charset="0"/>
                        <a:buNone/>
                        <a:tabLst/>
                        <a:defRPr/>
                      </a:pPr>
                      <a:r>
                        <a:rPr lang="en-US" sz="1400" dirty="0">
                          <a:solidFill>
                            <a:schemeClr val="tx1"/>
                          </a:solidFill>
                          <a:latin typeface="Segoe UI Semibold" panose="020B0702040204020203" pitchFamily="34" charset="0"/>
                          <a:cs typeface="Segoe UI Semibold" panose="020B0702040204020203" pitchFamily="34" charset="0"/>
                        </a:rPr>
                        <a:t>Send</a:t>
                      </a:r>
                      <a:r>
                        <a:rPr lang="en-US" sz="1400" dirty="0">
                          <a:solidFill>
                            <a:schemeClr val="tx1"/>
                          </a:solidFill>
                        </a:rPr>
                        <a:t> </a:t>
                      </a:r>
                      <a:r>
                        <a:rPr lang="en-US" sz="1400" b="0" kern="1200" dirty="0">
                          <a:solidFill>
                            <a:schemeClr val="tx1"/>
                          </a:solidFill>
                          <a:latin typeface="+mn-lt"/>
                          <a:ea typeface="+mn-ea"/>
                          <a:cs typeface="+mn-cs"/>
                        </a:rPr>
                        <a:t>Countdown: email</a:t>
                      </a:r>
                      <a:r>
                        <a:rPr lang="en-US" sz="1400" dirty="0">
                          <a:solidFill>
                            <a:schemeClr val="tx1"/>
                          </a:solidFill>
                        </a:rPr>
                        <a:t> </a:t>
                      </a:r>
                      <a:r>
                        <a:rPr lang="en-US" sz="1400" b="0" dirty="0">
                          <a:solidFill>
                            <a:schemeClr val="tx1"/>
                          </a:solidFill>
                          <a:latin typeface="Segoe UI Semibold" panose="020B0702040204020203" pitchFamily="34" charset="0"/>
                          <a:cs typeface="Segoe UI Semibold" panose="020B0702040204020203" pitchFamily="34" charset="0"/>
                        </a:rPr>
                        <a:t>to help users feel productive quickly with Microsoft Places</a:t>
                      </a:r>
                      <a:endParaRPr lang="en-US" sz="1400" b="0" kern="1200" dirty="0">
                        <a:solidFill>
                          <a:schemeClr val="tx1"/>
                        </a:solidFill>
                        <a:latin typeface="Segoe UI Semibold" panose="020B0702040204020203" pitchFamily="34" charset="0"/>
                        <a:ea typeface="+mn-ea"/>
                        <a:cs typeface="Segoe UI Semibold" panose="020B0702040204020203" pitchFamily="34" charset="0"/>
                      </a:endParaRPr>
                    </a:p>
                    <a:p>
                      <a:pPr marL="0" marR="0" lvl="0" indent="0" algn="l" defTabSz="932581" rtl="0" eaLnBrk="1" fontAlgn="auto" latinLnBrk="0" hangingPunct="1">
                        <a:lnSpc>
                          <a:spcPct val="100000"/>
                        </a:lnSpc>
                        <a:spcBef>
                          <a:spcPts val="1200"/>
                        </a:spcBef>
                        <a:spcAft>
                          <a:spcPts val="204"/>
                        </a:spcAft>
                        <a:buClrTx/>
                        <a:buSzTx/>
                        <a:buFont typeface="Arial" panose="020B0604020202020204" pitchFamily="34" charset="0"/>
                        <a:buNone/>
                        <a:tabLst/>
                        <a:defRPr/>
                      </a:pPr>
                      <a:r>
                        <a:rPr lang="en-US" sz="1400" b="0" kern="1200" dirty="0">
                          <a:solidFill>
                            <a:schemeClr val="tx1"/>
                          </a:solidFill>
                          <a:latin typeface="+mn-lt"/>
                          <a:ea typeface="+mn-ea"/>
                          <a:cs typeface="+mn-cs"/>
                        </a:rPr>
                        <a:t>Use the </a:t>
                      </a:r>
                      <a:r>
                        <a:rPr lang="en-US" sz="1400" b="1" kern="1200" dirty="0">
                          <a:solidFill>
                            <a:schemeClr val="tx1"/>
                          </a:solidFill>
                          <a:latin typeface="Segoe UI Semibold" panose="020B0702040204020203" pitchFamily="34" charset="0"/>
                          <a:ea typeface="+mn-ea"/>
                          <a:cs typeface="Segoe UI Semibold" panose="020B0702040204020203" pitchFamily="34" charset="0"/>
                        </a:rPr>
                        <a:t>Microsoft Places posters and signage</a:t>
                      </a:r>
                      <a:r>
                        <a:rPr lang="en-US" sz="1400" b="0" kern="1200" dirty="0">
                          <a:solidFill>
                            <a:schemeClr val="tx1"/>
                          </a:solidFill>
                          <a:latin typeface="Segoe UI Semibold" panose="020B0702040204020203" pitchFamily="34" charset="0"/>
                          <a:ea typeface="+mn-ea"/>
                          <a:cs typeface="Segoe UI Semibold" panose="020B0702040204020203" pitchFamily="34" charset="0"/>
                        </a:rPr>
                        <a:t> </a:t>
                      </a:r>
                      <a:r>
                        <a:rPr lang="en-US" sz="1400" b="0" kern="1200" dirty="0">
                          <a:solidFill>
                            <a:schemeClr val="tx1"/>
                          </a:solidFill>
                          <a:latin typeface="+mn-lt"/>
                          <a:ea typeface="+mn-ea"/>
                          <a:cs typeface="+mn-cs"/>
                        </a:rPr>
                        <a:t>to raise awareness</a:t>
                      </a:r>
                    </a:p>
                    <a:p>
                      <a:pPr marL="0" marR="0" lvl="0" indent="0" algn="l" defTabSz="932581" rtl="0" eaLnBrk="1" fontAlgn="auto" latinLnBrk="0" hangingPunct="1">
                        <a:lnSpc>
                          <a:spcPct val="100000"/>
                        </a:lnSpc>
                        <a:spcBef>
                          <a:spcPts val="1200"/>
                        </a:spcBef>
                        <a:spcAft>
                          <a:spcPts val="204"/>
                        </a:spcAft>
                        <a:buClrTx/>
                        <a:buSzTx/>
                        <a:buFont typeface="Arial" panose="020B0604020202020204" pitchFamily="34" charset="0"/>
                        <a:buNone/>
                        <a:tabLst/>
                        <a:defRPr/>
                      </a:pPr>
                      <a:r>
                        <a:rPr lang="en-GB" sz="1400" b="0" kern="1200" dirty="0">
                          <a:solidFill>
                            <a:schemeClr val="tx1"/>
                          </a:solidFill>
                          <a:latin typeface="+mn-lt"/>
                          <a:ea typeface="+mn-ea"/>
                          <a:cs typeface="+mn-cs"/>
                        </a:rPr>
                        <a:t>Promote features using the </a:t>
                      </a:r>
                      <a:r>
                        <a:rPr lang="en-GB" sz="1400" b="0" kern="1200" dirty="0">
                          <a:solidFill>
                            <a:schemeClr val="tx1"/>
                          </a:solidFill>
                          <a:latin typeface="Segoe UI Semibold" panose="020B0702040204020203" pitchFamily="34" charset="0"/>
                          <a:ea typeface="+mn-ea"/>
                          <a:cs typeface="Segoe UI Semibold" panose="020B0702040204020203" pitchFamily="34" charset="0"/>
                        </a:rPr>
                        <a:t>social</a:t>
                      </a:r>
                      <a:r>
                        <a:rPr lang="en-GB" sz="1400" b="0" kern="1200" dirty="0">
                          <a:solidFill>
                            <a:schemeClr val="tx1"/>
                          </a:solidFill>
                          <a:latin typeface="+mn-lt"/>
                          <a:ea typeface="+mn-ea"/>
                          <a:cs typeface="+mn-cs"/>
                        </a:rPr>
                        <a:t> </a:t>
                      </a:r>
                      <a:r>
                        <a:rPr lang="en-GB" sz="1400" b="0" kern="1200" dirty="0">
                          <a:solidFill>
                            <a:schemeClr val="tx1"/>
                          </a:solidFill>
                          <a:latin typeface="Segoe UI Semibold" panose="020B0702040204020203" pitchFamily="34" charset="0"/>
                          <a:ea typeface="+mn-ea"/>
                          <a:cs typeface="Segoe UI Semibold" panose="020B0702040204020203" pitchFamily="34" charset="0"/>
                        </a:rPr>
                        <a:t>post suggestions </a:t>
                      </a:r>
                      <a:r>
                        <a:rPr lang="en-GB" sz="1400" b="0" kern="1200" dirty="0">
                          <a:solidFill>
                            <a:schemeClr val="tx1"/>
                          </a:solidFill>
                          <a:latin typeface="+mn-lt"/>
                          <a:ea typeface="+mn-ea"/>
                          <a:cs typeface="+mn-cs"/>
                        </a:rPr>
                        <a:t>on company social communication platform</a:t>
                      </a:r>
                      <a:endParaRPr lang="en-US" sz="1400" b="0" kern="1200" dirty="0">
                        <a:solidFill>
                          <a:schemeClr val="tx1"/>
                        </a:solidFill>
                        <a:latin typeface="+mn-lt"/>
                        <a:ea typeface="+mn-ea"/>
                        <a:cs typeface="+mn-cs"/>
                      </a:endParaRPr>
                    </a:p>
                  </a:txBody>
                  <a:tcPr marL="182880" marR="182880" marT="182880" marB="18288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57000"/>
                      </a:schemeClr>
                    </a:solidFill>
                  </a:tcPr>
                </a:tc>
                <a:tc>
                  <a:txBody>
                    <a:bodyPr/>
                    <a:lstStyle/>
                    <a:p>
                      <a:pPr marL="0" marR="0" lvl="0" indent="0" algn="l" defTabSz="932581" rtl="0" eaLnBrk="1" fontAlgn="auto" latinLnBrk="0" hangingPunct="1">
                        <a:lnSpc>
                          <a:spcPct val="100000"/>
                        </a:lnSpc>
                        <a:spcBef>
                          <a:spcPts val="1200"/>
                        </a:spcBef>
                        <a:spcAft>
                          <a:spcPts val="204"/>
                        </a:spcAft>
                        <a:buClrTx/>
                        <a:buSzTx/>
                        <a:buFont typeface="Arial" panose="020B0604020202020204" pitchFamily="34" charset="0"/>
                        <a:buNone/>
                        <a:tabLst/>
                        <a:defRPr/>
                      </a:pPr>
                      <a:r>
                        <a:rPr lang="en-US" sz="1400" b="0" kern="1200" dirty="0">
                          <a:solidFill>
                            <a:schemeClr val="tx1"/>
                          </a:solidFill>
                          <a:latin typeface="+mn-lt"/>
                          <a:ea typeface="+mn-ea"/>
                          <a:cs typeface="+mn-cs"/>
                        </a:rPr>
                        <a:t>Use the </a:t>
                      </a:r>
                      <a:r>
                        <a:rPr lang="en-US" sz="1400" b="0" kern="1200" dirty="0">
                          <a:solidFill>
                            <a:schemeClr val="tx1"/>
                          </a:solidFill>
                          <a:latin typeface="Segoe UI Semibold" panose="020B0702040204020203" pitchFamily="34" charset="0"/>
                          <a:ea typeface="+mn-ea"/>
                          <a:cs typeface="Segoe UI Semibold" panose="020B0702040204020203" pitchFamily="34" charset="0"/>
                        </a:rPr>
                        <a:t>Introduction to Microsoft Places </a:t>
                      </a:r>
                      <a:r>
                        <a:rPr lang="en-US" sz="1400" b="0" kern="1200" dirty="0">
                          <a:solidFill>
                            <a:schemeClr val="tx1"/>
                          </a:solidFill>
                          <a:latin typeface="+mn-lt"/>
                          <a:ea typeface="+mn-ea"/>
                          <a:cs typeface="+mn-cs"/>
                        </a:rPr>
                        <a:t>to tell users that Microsoft Places is available for them.</a:t>
                      </a:r>
                      <a:endParaRPr lang="en-US" sz="1400" dirty="0">
                        <a:solidFill>
                          <a:schemeClr val="tx1"/>
                        </a:solidFill>
                      </a:endParaRPr>
                    </a:p>
                    <a:p>
                      <a:pPr marL="0" marR="0" lvl="0" indent="0" algn="l" defTabSz="932581" rtl="0" eaLnBrk="1" fontAlgn="auto" latinLnBrk="0" hangingPunct="1">
                        <a:lnSpc>
                          <a:spcPct val="100000"/>
                        </a:lnSpc>
                        <a:spcBef>
                          <a:spcPts val="1200"/>
                        </a:spcBef>
                        <a:spcAft>
                          <a:spcPts val="204"/>
                        </a:spcAft>
                        <a:buClrTx/>
                        <a:buSzTx/>
                        <a:buFont typeface="Arial" panose="020B0604020202020204" pitchFamily="34" charset="0"/>
                        <a:buNone/>
                        <a:tabLst/>
                        <a:defRPr/>
                      </a:pPr>
                      <a:r>
                        <a:rPr lang="en-US" sz="1400" dirty="0">
                          <a:solidFill>
                            <a:schemeClr val="tx1"/>
                          </a:solidFill>
                        </a:rPr>
                        <a:t>Send </a:t>
                      </a:r>
                      <a:r>
                        <a:rPr kumimoji="0" lang="en-US" sz="1400" b="0" i="0" u="none" strike="noStrike" kern="1200" cap="none" spc="0" normalizeH="0" baseline="0" noProof="0" dirty="0">
                          <a:ln>
                            <a:noFill/>
                          </a:ln>
                          <a:solidFill>
                            <a:schemeClr val="tx1"/>
                          </a:solidFill>
                          <a:effectLst/>
                          <a:uLnTx/>
                          <a:uFillTx/>
                          <a:latin typeface="Segoe UI Semibold"/>
                          <a:ea typeface="+mn-ea"/>
                          <a:cs typeface="Segoe UI" panose="020B0502040204020203" pitchFamily="34" charset="0"/>
                        </a:rPr>
                        <a:t>Microsoft Places quick start guide and how to videos</a:t>
                      </a:r>
                      <a:endParaRPr lang="en-US" sz="1400" dirty="0">
                        <a:solidFill>
                          <a:schemeClr val="tx1"/>
                        </a:solidFill>
                      </a:endParaRPr>
                    </a:p>
                  </a:txBody>
                  <a:tcPr marL="182880" marR="182880" marT="182880" marB="18288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57000"/>
                      </a:schemeClr>
                    </a:solidFill>
                  </a:tcPr>
                </a:tc>
                <a:tc>
                  <a:txBody>
                    <a:bodyPr/>
                    <a:lstStyle/>
                    <a:p>
                      <a:pPr marL="0" marR="0" lvl="0" indent="0" algn="l" defTabSz="914367"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sz="1400" dirty="0">
                          <a:solidFill>
                            <a:schemeClr val="tx1"/>
                          </a:solidFill>
                        </a:rPr>
                        <a:t>Send the </a:t>
                      </a:r>
                      <a:r>
                        <a:rPr lang="en-US" sz="1400" b="0" dirty="0">
                          <a:solidFill>
                            <a:schemeClr val="tx1"/>
                          </a:solidFill>
                          <a:latin typeface="+mj-lt"/>
                        </a:rPr>
                        <a:t>Tips and Tricks email</a:t>
                      </a:r>
                      <a:r>
                        <a:rPr lang="en-US" sz="1400" dirty="0">
                          <a:solidFill>
                            <a:schemeClr val="tx1"/>
                          </a:solidFill>
                        </a:rPr>
                        <a:t> to help your users get the most out of Microsoft Places</a:t>
                      </a:r>
                    </a:p>
                  </a:txBody>
                  <a:tcPr marL="182880" marR="182880" marT="182880" marB="18288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57000"/>
                      </a:schemeClr>
                    </a:solidFill>
                  </a:tcPr>
                </a:tc>
                <a:tc>
                  <a:txBody>
                    <a:bodyPr/>
                    <a:lstStyle/>
                    <a:p>
                      <a:pPr marL="0" marR="0" lvl="0" indent="0" algn="l" defTabSz="914367"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sz="1400" dirty="0">
                          <a:solidFill>
                            <a:schemeClr val="tx1"/>
                          </a:solidFill>
                        </a:rPr>
                        <a:t>Send the </a:t>
                      </a:r>
                      <a:r>
                        <a:rPr lang="en-US" sz="1400" b="0" dirty="0">
                          <a:solidFill>
                            <a:schemeClr val="tx1"/>
                          </a:solidFill>
                          <a:latin typeface="+mj-lt"/>
                        </a:rPr>
                        <a:t>Tips and Tricks email </a:t>
                      </a:r>
                      <a:r>
                        <a:rPr lang="en-US" sz="1400" dirty="0">
                          <a:solidFill>
                            <a:schemeClr val="tx1"/>
                          </a:solidFill>
                        </a:rPr>
                        <a:t>to help your users get the most out of Microsoft Places.</a:t>
                      </a:r>
                    </a:p>
                  </a:txBody>
                  <a:tcPr marL="182880" marR="182880" marT="182880" marB="18288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57000"/>
                      </a:schemeClr>
                    </a:solidFill>
                  </a:tcPr>
                </a:tc>
                <a:tc>
                  <a:txBody>
                    <a:bodyPr/>
                    <a:lstStyle/>
                    <a:p>
                      <a:pPr marL="0" indent="0">
                        <a:lnSpc>
                          <a:spcPct val="100000"/>
                        </a:lnSpc>
                        <a:spcBef>
                          <a:spcPts val="1200"/>
                        </a:spcBef>
                        <a:buFont typeface="Arial" panose="020B0604020202020204" pitchFamily="34" charset="0"/>
                        <a:buNone/>
                      </a:pPr>
                      <a:r>
                        <a:rPr lang="en-US" sz="1400" dirty="0">
                          <a:solidFill>
                            <a:schemeClr val="tx1"/>
                          </a:solidFill>
                        </a:rPr>
                        <a:t>Host a </a:t>
                      </a:r>
                      <a:r>
                        <a:rPr lang="en-US" sz="1400" dirty="0">
                          <a:solidFill>
                            <a:schemeClr val="tx1"/>
                          </a:solidFill>
                          <a:latin typeface="Segoe UI Semibold" panose="020B0702040204020203" pitchFamily="34" charset="0"/>
                          <a:cs typeface="Segoe UI Semibold" panose="020B0702040204020203" pitchFamily="34" charset="0"/>
                        </a:rPr>
                        <a:t>Webinar or Town Hall </a:t>
                      </a:r>
                      <a:r>
                        <a:rPr lang="en-US" sz="1400" dirty="0">
                          <a:solidFill>
                            <a:schemeClr val="tx1"/>
                          </a:solidFill>
                        </a:rPr>
                        <a:t>for questions and answers.</a:t>
                      </a:r>
                    </a:p>
                    <a:p>
                      <a:pPr marL="0" marR="0" lvl="0" indent="0" algn="l" defTabSz="932742"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chemeClr val="tx1"/>
                          </a:solidFill>
                          <a:effectLst/>
                          <a:uLnTx/>
                          <a:uFillTx/>
                          <a:latin typeface="+mn-lt"/>
                          <a:ea typeface="Segoe UI" pitchFamily="34" charset="0"/>
                          <a:cs typeface="Segoe UI" pitchFamily="34" charset="0"/>
                        </a:rPr>
                        <a:t>Promote features using the </a:t>
                      </a:r>
                      <a:r>
                        <a:rPr kumimoji="0" lang="en-GB" sz="1400" b="0" i="0" u="none" strike="noStrike" kern="1200" cap="none" spc="0" normalizeH="0" baseline="0" noProof="0" dirty="0">
                          <a:ln>
                            <a:noFill/>
                          </a:ln>
                          <a:solidFill>
                            <a:schemeClr val="tx1"/>
                          </a:solidFill>
                          <a:effectLst/>
                          <a:uLnTx/>
                          <a:uFillTx/>
                          <a:latin typeface="Segoe UI Semibold" panose="020B0702040204020203" pitchFamily="34" charset="0"/>
                          <a:ea typeface="Segoe UI" pitchFamily="34" charset="0"/>
                          <a:cs typeface="Segoe UI Semibold" panose="020B0702040204020203" pitchFamily="34" charset="0"/>
                        </a:rPr>
                        <a:t>post suggestions </a:t>
                      </a:r>
                      <a:r>
                        <a:rPr kumimoji="0" lang="en-GB" sz="1400" b="0" i="0" u="none" strike="noStrike" kern="1200" cap="none" spc="0" normalizeH="0" baseline="0" noProof="0" dirty="0">
                          <a:ln>
                            <a:noFill/>
                          </a:ln>
                          <a:solidFill>
                            <a:schemeClr val="tx1"/>
                          </a:solidFill>
                          <a:effectLst/>
                          <a:uLnTx/>
                          <a:uFillTx/>
                          <a:latin typeface="+mn-lt"/>
                          <a:ea typeface="Segoe UI" pitchFamily="34" charset="0"/>
                          <a:cs typeface="Segoe UI" pitchFamily="34" charset="0"/>
                        </a:rPr>
                        <a:t>to your company communication platform for example Viva Engage to help your users get the most out of Microsoft Places.</a:t>
                      </a:r>
                    </a:p>
                  </a:txBody>
                  <a:tcPr marL="182880" marR="182880" marT="182880" marB="18288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57000"/>
                      </a:schemeClr>
                    </a:solidFill>
                  </a:tcPr>
                </a:tc>
                <a:tc>
                  <a:txBody>
                    <a:bodyPr/>
                    <a:lstStyle/>
                    <a:p>
                      <a:pPr marL="0" marR="0" lvl="0" indent="0" algn="l" defTabSz="914367"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chemeClr val="tx1"/>
                          </a:solidFill>
                          <a:effectLst/>
                          <a:uLnTx/>
                          <a:uFillTx/>
                          <a:latin typeface="+mn-lt"/>
                          <a:ea typeface="Segoe UI" pitchFamily="34" charset="0"/>
                          <a:cs typeface="Segoe UI" pitchFamily="34" charset="0"/>
                        </a:rPr>
                        <a:t>Utilize one pagers and flyers to continue communicating with users to help them continue to feel productive. </a:t>
                      </a:r>
                    </a:p>
                    <a:p>
                      <a:pPr marL="0" marR="0" lvl="0" indent="0" algn="l" defTabSz="914367" rtl="0" eaLnBrk="1" fontAlgn="auto" latinLnBrk="0" hangingPunct="1">
                        <a:lnSpc>
                          <a:spcPct val="100000"/>
                        </a:lnSpc>
                        <a:spcBef>
                          <a:spcPts val="120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chemeClr val="tx1"/>
                        </a:solidFill>
                        <a:effectLst/>
                        <a:uLnTx/>
                        <a:uFillTx/>
                        <a:latin typeface="+mn-lt"/>
                        <a:ea typeface="Segoe UI" pitchFamily="34" charset="0"/>
                        <a:cs typeface="Segoe UI" pitchFamily="34" charset="0"/>
                      </a:endParaRPr>
                    </a:p>
                  </a:txBody>
                  <a:tcPr marL="182880" marR="182880" marT="182880" marB="182880">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57000"/>
                      </a:schemeClr>
                    </a:solidFill>
                  </a:tcPr>
                </a:tc>
                <a:extLst>
                  <a:ext uri="{0D108BD9-81ED-4DB2-BD59-A6C34878D82A}">
                    <a16:rowId xmlns:a16="http://schemas.microsoft.com/office/drawing/2014/main" val="4236081939"/>
                  </a:ext>
                </a:extLst>
              </a:tr>
            </a:tbl>
          </a:graphicData>
        </a:graphic>
      </p:graphicFrame>
    </p:spTree>
    <p:extLst>
      <p:ext uri="{BB962C8B-B14F-4D97-AF65-F5344CB8AC3E}">
        <p14:creationId xmlns:p14="http://schemas.microsoft.com/office/powerpoint/2010/main" val="3254518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BF4B1-DB34-301C-CD8A-E693C709BC21}"/>
            </a:ext>
          </a:extLst>
        </p:cNvPr>
        <p:cNvGrpSpPr/>
        <p:nvPr/>
      </p:nvGrpSpPr>
      <p:grpSpPr>
        <a:xfrm>
          <a:off x="0" y="0"/>
          <a:ext cx="0" cy="0"/>
          <a:chOff x="0" y="0"/>
          <a:chExt cx="0" cy="0"/>
        </a:xfrm>
      </p:grpSpPr>
      <p:sp>
        <p:nvSpPr>
          <p:cNvPr id="109" name="Rectangle: Rounded Corners 108">
            <a:extLst>
              <a:ext uri="{FF2B5EF4-FFF2-40B4-BE49-F238E27FC236}">
                <a16:creationId xmlns:a16="http://schemas.microsoft.com/office/drawing/2014/main" id="{78246868-4FB4-C525-E84E-6C59B244D3C2}"/>
              </a:ext>
              <a:ext uri="{C183D7F6-B498-43B3-948B-1728B52AA6E4}">
                <adec:decorative xmlns:adec="http://schemas.microsoft.com/office/drawing/2017/decorative" val="1"/>
              </a:ext>
            </a:extLst>
          </p:cNvPr>
          <p:cNvSpPr/>
          <p:nvPr/>
        </p:nvSpPr>
        <p:spPr bwMode="auto">
          <a:xfrm>
            <a:off x="526195" y="1413164"/>
            <a:ext cx="4119696" cy="4896161"/>
          </a:xfrm>
          <a:prstGeom prst="roundRect">
            <a:avLst>
              <a:gd name="adj" fmla="val 4815"/>
            </a:avLst>
          </a:prstGeom>
          <a:solidFill>
            <a:schemeClr val="bg1"/>
          </a:solidFill>
          <a:ln>
            <a:noFill/>
            <a:headEnd type="none" w="med" len="med"/>
            <a:tailEnd type="none" w="med" len="med"/>
          </a:ln>
          <a:effectLst>
            <a:outerShdw blurRad="254000" dist="12700" dir="5400000" sx="101000" sy="101000" algn="ctr" rotWithShape="0">
              <a:srgbClr val="000000">
                <a:alpha val="1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10312"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Sans Display Semibold"/>
              <a:ea typeface="+mn-ea"/>
              <a:cs typeface="+mn-cs"/>
            </a:endParaRPr>
          </a:p>
        </p:txBody>
      </p:sp>
      <p:sp>
        <p:nvSpPr>
          <p:cNvPr id="104" name="Rectangle: Rounded Corners 4">
            <a:extLst>
              <a:ext uri="{FF2B5EF4-FFF2-40B4-BE49-F238E27FC236}">
                <a16:creationId xmlns:a16="http://schemas.microsoft.com/office/drawing/2014/main" id="{1EFC4F32-63E1-AA30-F523-E87926CC7BFF}"/>
              </a:ext>
            </a:extLst>
          </p:cNvPr>
          <p:cNvSpPr>
            <a:spLocks noGrp="1"/>
          </p:cNvSpPr>
          <p:nvPr>
            <p:ph type="title" idx="4294967295"/>
          </p:nvPr>
        </p:nvSpPr>
        <p:spPr bwMode="auto">
          <a:xfrm>
            <a:off x="650685" y="471933"/>
            <a:ext cx="5455297" cy="457202"/>
          </a:xfrm>
          <a:prstGeom prst="roundRect">
            <a:avLst>
              <a:gd name="adj" fmla="val 50000"/>
            </a:avLst>
          </a:prstGeom>
          <a:gradFill>
            <a:gsLst>
              <a:gs pos="10000">
                <a:srgbClr val="5C5AD4"/>
              </a:gs>
              <a:gs pos="100000">
                <a:srgbClr val="C03BC4"/>
              </a:gs>
            </a:gsLst>
            <a:path path="circle">
              <a:fillToRect l="100000" b="100000"/>
            </a:path>
          </a:gradFill>
          <a:ln w="9525" cap="flat"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mj-lt"/>
                <a:ea typeface="+mn-ea"/>
                <a:cs typeface="Segoe Sans Display" pitchFamily="2" charset="0"/>
              </a:rPr>
              <a:t>Start now	</a:t>
            </a:r>
          </a:p>
        </p:txBody>
      </p:sp>
      <p:sp>
        <p:nvSpPr>
          <p:cNvPr id="106" name="TextBox 105">
            <a:extLst>
              <a:ext uri="{FF2B5EF4-FFF2-40B4-BE49-F238E27FC236}">
                <a16:creationId xmlns:a16="http://schemas.microsoft.com/office/drawing/2014/main" id="{E5D09019-5F76-8967-7149-D5571A140E3C}"/>
              </a:ext>
            </a:extLst>
          </p:cNvPr>
          <p:cNvSpPr txBox="1"/>
          <p:nvPr/>
        </p:nvSpPr>
        <p:spPr>
          <a:xfrm>
            <a:off x="739591" y="1613132"/>
            <a:ext cx="3889492" cy="615553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5FC7"/>
                </a:solidFill>
                <a:effectLst/>
                <a:uLnTx/>
                <a:uFillTx/>
                <a:latin typeface="Segoe Sans Display Semibold"/>
                <a:ea typeface="+mn-ea"/>
                <a:cs typeface="+mn-cs"/>
              </a:rPr>
              <a:t>Send Introducing to Microsoft Places email </a:t>
            </a:r>
            <a:endParaRPr kumimoji="0" lang="en-US" sz="2000" b="0" i="0" u="none" strike="noStrike" kern="1200" cap="none" spc="0" normalizeH="0" baseline="0" noProof="0" dirty="0">
              <a:ln>
                <a:noFill/>
              </a:ln>
              <a:solidFill>
                <a:srgbClr val="000000"/>
              </a:solidFill>
              <a:effectLst/>
              <a:uLnTx/>
              <a:uFillTx/>
              <a:latin typeface="Segoe Sans Tex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Segoe Sans Text"/>
                <a:ea typeface="+mn-ea"/>
                <a:cs typeface="+mn-cs"/>
              </a:rPr>
              <a:t>to help users feel productive quickly.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Segoe Sans Tex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Segoe Sans Text"/>
                <a:ea typeface="+mn-ea"/>
                <a:cs typeface="+mn-cs"/>
              </a:rPr>
              <a:t>Use </a:t>
            </a:r>
            <a:r>
              <a:rPr kumimoji="0" lang="en-US" sz="2000" b="0" i="0" u="none" strike="noStrike" kern="1200" cap="none" spc="0" normalizeH="0" baseline="0" noProof="0" dirty="0">
                <a:ln>
                  <a:noFill/>
                </a:ln>
                <a:solidFill>
                  <a:srgbClr val="5B5FC7"/>
                </a:solidFill>
                <a:effectLst/>
                <a:uLnTx/>
                <a:uFillTx/>
                <a:latin typeface="Segoe Sans Display Semibold"/>
                <a:ea typeface="+mn-ea"/>
                <a:cs typeface="+mn-cs"/>
              </a:rPr>
              <a:t>Microsoft Places posters and signage </a:t>
            </a:r>
            <a:r>
              <a:rPr kumimoji="0" lang="en-US" sz="2000" b="0" i="0" u="none" strike="noStrike" kern="1200" cap="none" spc="0" normalizeH="0" baseline="0" noProof="0" dirty="0">
                <a:ln>
                  <a:noFill/>
                </a:ln>
                <a:solidFill>
                  <a:srgbClr val="000000"/>
                </a:solidFill>
                <a:effectLst/>
                <a:uLnTx/>
                <a:uFillTx/>
                <a:latin typeface="Segoe Sans Text"/>
                <a:ea typeface="+mn-ea"/>
                <a:cs typeface="+mn-cs"/>
              </a:rPr>
              <a:t>to raise awareness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Segoe Sans Tex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Segoe Sans Text"/>
                <a:ea typeface="+mn-ea"/>
                <a:cs typeface="+mn-cs"/>
              </a:rPr>
              <a:t>Promote features using the </a:t>
            </a:r>
            <a:r>
              <a:rPr kumimoji="0" lang="en-GB" sz="2000" b="0" i="0" u="none" strike="noStrike" kern="1200" cap="none" spc="0" normalizeH="0" baseline="0" noProof="0" dirty="0">
                <a:ln>
                  <a:noFill/>
                </a:ln>
                <a:solidFill>
                  <a:srgbClr val="7A78DC"/>
                </a:solidFill>
                <a:effectLst/>
                <a:uLnTx/>
                <a:uFillTx/>
                <a:latin typeface="Segoe UI Semibold" panose="020B0702040204020203" pitchFamily="34" charset="0"/>
                <a:ea typeface="+mn-ea"/>
                <a:cs typeface="Segoe UI Semibold" panose="020B0702040204020203" pitchFamily="34" charset="0"/>
              </a:rPr>
              <a:t>post suggestions </a:t>
            </a:r>
            <a:r>
              <a:rPr kumimoji="0" lang="en-GB" sz="2000" b="0" i="0" u="none" strike="noStrike" kern="1200" cap="none" spc="0" normalizeH="0" baseline="0" noProof="0" dirty="0">
                <a:ln>
                  <a:noFill/>
                </a:ln>
                <a:solidFill>
                  <a:srgbClr val="000000"/>
                </a:solidFill>
                <a:effectLst/>
                <a:uLnTx/>
                <a:uFillTx/>
                <a:latin typeface="Segoe Sans Text"/>
                <a:ea typeface="+mn-ea"/>
                <a:cs typeface="+mn-cs"/>
              </a:rPr>
              <a:t>on company communication platform</a:t>
            </a:r>
            <a:endParaRPr kumimoji="0" lang="en-US" sz="2000" b="0" i="0" u="none" strike="noStrike" kern="1200" cap="none" spc="0" normalizeH="0" baseline="0" noProof="0" dirty="0">
              <a:ln>
                <a:noFill/>
              </a:ln>
              <a:solidFill>
                <a:srgbClr val="000000"/>
              </a:solidFill>
              <a:effectLst/>
              <a:uLnTx/>
              <a:uFillTx/>
              <a:latin typeface="Segoe Sans Tex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Segoe Sans Tex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Segoe Sans Tex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Segoe Sans Tex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Segoe Sans Tex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Segoe Sans Tex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Segoe Sans Tex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Segoe Sans Tex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Segoe Sans Tex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Segoe Sans Text"/>
              <a:ea typeface="+mn-ea"/>
              <a:cs typeface="+mn-cs"/>
            </a:endParaRPr>
          </a:p>
        </p:txBody>
      </p:sp>
      <p:pic>
        <p:nvPicPr>
          <p:cNvPr id="4" name="Picture 3" descr="Image of Team Premium email">
            <a:extLst>
              <a:ext uri="{FF2B5EF4-FFF2-40B4-BE49-F238E27FC236}">
                <a16:creationId xmlns:a16="http://schemas.microsoft.com/office/drawing/2014/main" id="{7D69E69A-0CE0-7961-DEC1-9EB3FD2A5719}"/>
              </a:ext>
            </a:extLst>
          </p:cNvPr>
          <p:cNvPicPr>
            <a:picLocks noChangeAspect="1"/>
          </p:cNvPicPr>
          <p:nvPr/>
        </p:nvPicPr>
        <p:blipFill>
          <a:blip r:embed="rId3"/>
          <a:stretch>
            <a:fillRect/>
          </a:stretch>
        </p:blipFill>
        <p:spPr>
          <a:xfrm>
            <a:off x="6070424" y="1164289"/>
            <a:ext cx="2235315" cy="2959010"/>
          </a:xfrm>
          <a:prstGeom prst="rect">
            <a:avLst/>
          </a:prstGeom>
          <a:effectLst>
            <a:outerShdw blurRad="63500" sx="102000" sy="102000" algn="ctr" rotWithShape="0">
              <a:prstClr val="black">
                <a:alpha val="40000"/>
              </a:prstClr>
            </a:outerShdw>
          </a:effectLst>
        </p:spPr>
      </p:pic>
      <p:pic>
        <p:nvPicPr>
          <p:cNvPr id="105" name="Picture 104" descr="Image of Teams Premium poster">
            <a:extLst>
              <a:ext uri="{FF2B5EF4-FFF2-40B4-BE49-F238E27FC236}">
                <a16:creationId xmlns:a16="http://schemas.microsoft.com/office/drawing/2014/main" id="{AA62780E-4311-8B8E-6357-7B8991292DC6}"/>
              </a:ext>
            </a:extLst>
          </p:cNvPr>
          <p:cNvPicPr>
            <a:picLocks noChangeAspect="1"/>
          </p:cNvPicPr>
          <p:nvPr/>
        </p:nvPicPr>
        <p:blipFill>
          <a:blip r:embed="rId4"/>
          <a:stretch>
            <a:fillRect/>
          </a:stretch>
        </p:blipFill>
        <p:spPr>
          <a:xfrm>
            <a:off x="9284324" y="1164289"/>
            <a:ext cx="1893767" cy="2959010"/>
          </a:xfrm>
          <a:prstGeom prst="rect">
            <a:avLst/>
          </a:prstGeom>
        </p:spPr>
      </p:pic>
      <p:pic>
        <p:nvPicPr>
          <p:cNvPr id="108" name="Picture 107">
            <a:extLst>
              <a:ext uri="{FF2B5EF4-FFF2-40B4-BE49-F238E27FC236}">
                <a16:creationId xmlns:a16="http://schemas.microsoft.com/office/drawing/2014/main" id="{08A0D685-41E2-CF77-815E-05F65B6AC002}"/>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6989217" y="4358453"/>
            <a:ext cx="3623071" cy="2021880"/>
          </a:xfrm>
          <a:prstGeom prst="rect">
            <a:avLst/>
          </a:prstGeom>
          <a:effectLst>
            <a:outerShdw blurRad="63500" sx="102000" sy="102000" algn="ctr" rotWithShape="0">
              <a:prstClr val="black">
                <a:alpha val="40000"/>
              </a:prstClr>
            </a:outerShdw>
          </a:effectLst>
        </p:spPr>
      </p:pic>
      <p:sp>
        <p:nvSpPr>
          <p:cNvPr id="2" name="Freeform: Shape 1">
            <a:extLst>
              <a:ext uri="{FF2B5EF4-FFF2-40B4-BE49-F238E27FC236}">
                <a16:creationId xmlns:a16="http://schemas.microsoft.com/office/drawing/2014/main" id="{2272BFF4-84DE-B7D4-CDB8-73046B20CDE0}"/>
              </a:ext>
              <a:ext uri="{C183D7F6-B498-43B3-948B-1728B52AA6E4}">
                <adec:decorative xmlns:adec="http://schemas.microsoft.com/office/drawing/2017/decorative" val="1"/>
              </a:ext>
            </a:extLst>
          </p:cNvPr>
          <p:cNvSpPr/>
          <p:nvPr/>
        </p:nvSpPr>
        <p:spPr bwMode="auto">
          <a:xfrm>
            <a:off x="10991850" y="339046"/>
            <a:ext cx="1200150" cy="667218"/>
          </a:xfrm>
          <a:custGeom>
            <a:avLst/>
            <a:gdLst>
              <a:gd name="connsiteX0" fmla="*/ 333609 w 1200150"/>
              <a:gd name="connsiteY0" fmla="*/ 0 h 667218"/>
              <a:gd name="connsiteX1" fmla="*/ 1200150 w 1200150"/>
              <a:gd name="connsiteY1" fmla="*/ 0 h 667218"/>
              <a:gd name="connsiteX2" fmla="*/ 1200150 w 1200150"/>
              <a:gd name="connsiteY2" fmla="*/ 667218 h 667218"/>
              <a:gd name="connsiteX3" fmla="*/ 333609 w 1200150"/>
              <a:gd name="connsiteY3" fmla="*/ 667218 h 667218"/>
              <a:gd name="connsiteX4" fmla="*/ 0 w 1200150"/>
              <a:gd name="connsiteY4" fmla="*/ 333609 h 667218"/>
              <a:gd name="connsiteX5" fmla="*/ 333609 w 1200150"/>
              <a:gd name="connsiteY5" fmla="*/ 0 h 66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0150" h="667218">
                <a:moveTo>
                  <a:pt x="333609" y="0"/>
                </a:moveTo>
                <a:lnTo>
                  <a:pt x="1200150" y="0"/>
                </a:lnTo>
                <a:lnTo>
                  <a:pt x="1200150" y="667218"/>
                </a:lnTo>
                <a:lnTo>
                  <a:pt x="333609" y="667218"/>
                </a:lnTo>
                <a:cubicBezTo>
                  <a:pt x="149362" y="667218"/>
                  <a:pt x="0" y="517856"/>
                  <a:pt x="0" y="333609"/>
                </a:cubicBezTo>
                <a:cubicBezTo>
                  <a:pt x="0" y="149362"/>
                  <a:pt x="149362" y="0"/>
                  <a:pt x="333609" y="0"/>
                </a:cubicBezTo>
                <a:close/>
              </a:path>
            </a:pathLst>
          </a:custGeom>
          <a:solidFill>
            <a:schemeClr val="bg1">
              <a:alpha val="74000"/>
            </a:schemeClr>
          </a:solidFill>
          <a:ln>
            <a:noFill/>
          </a:ln>
          <a:effectLst>
            <a:outerShdw blurRad="76200" dist="38100" dir="8100000" algn="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pic>
        <p:nvPicPr>
          <p:cNvPr id="3" name="Picture 2" descr="Microsoft Places logo">
            <a:extLst>
              <a:ext uri="{FF2B5EF4-FFF2-40B4-BE49-F238E27FC236}">
                <a16:creationId xmlns:a16="http://schemas.microsoft.com/office/drawing/2014/main" id="{30B1E557-CC53-0906-98B5-E531B92996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20424" y="439279"/>
            <a:ext cx="466752" cy="466752"/>
          </a:xfrm>
          <a:prstGeom prst="rect">
            <a:avLst/>
          </a:prstGeom>
        </p:spPr>
      </p:pic>
    </p:spTree>
    <p:extLst>
      <p:ext uri="{BB962C8B-B14F-4D97-AF65-F5344CB8AC3E}">
        <p14:creationId xmlns:p14="http://schemas.microsoft.com/office/powerpoint/2010/main" val="39627700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BF4B1-DB34-301C-CD8A-E693C709BC21}"/>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EBE9024-0DD0-BDC0-AD36-B95CF12250F7}"/>
              </a:ext>
              <a:ext uri="{C183D7F6-B498-43B3-948B-1728B52AA6E4}">
                <adec:decorative xmlns:adec="http://schemas.microsoft.com/office/drawing/2017/decorative" val="1"/>
              </a:ext>
            </a:extLst>
          </p:cNvPr>
          <p:cNvSpPr/>
          <p:nvPr/>
        </p:nvSpPr>
        <p:spPr bwMode="auto">
          <a:xfrm>
            <a:off x="650685" y="1451185"/>
            <a:ext cx="5371496" cy="4896161"/>
          </a:xfrm>
          <a:prstGeom prst="roundRect">
            <a:avLst>
              <a:gd name="adj" fmla="val 4815"/>
            </a:avLst>
          </a:prstGeom>
          <a:solidFill>
            <a:schemeClr val="bg1"/>
          </a:solidFill>
          <a:ln>
            <a:noFill/>
            <a:headEnd type="none" w="med" len="med"/>
            <a:tailEnd type="none" w="med" len="med"/>
          </a:ln>
          <a:effectLst>
            <a:outerShdw blurRad="254000" dist="12700" dir="5400000" sx="101000" sy="101000" algn="ctr" rotWithShape="0">
              <a:srgbClr val="000000">
                <a:alpha val="1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10312"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Sans Display Semibold"/>
              <a:ea typeface="+mn-ea"/>
              <a:cs typeface="+mn-cs"/>
            </a:endParaRPr>
          </a:p>
        </p:txBody>
      </p:sp>
      <p:sp>
        <p:nvSpPr>
          <p:cNvPr id="104" name="Rectangle: Rounded Corners 4">
            <a:extLst>
              <a:ext uri="{FF2B5EF4-FFF2-40B4-BE49-F238E27FC236}">
                <a16:creationId xmlns:a16="http://schemas.microsoft.com/office/drawing/2014/main" id="{1EFC4F32-63E1-AA30-F523-E87926CC7BFF}"/>
              </a:ext>
            </a:extLst>
          </p:cNvPr>
          <p:cNvSpPr>
            <a:spLocks noGrp="1"/>
          </p:cNvSpPr>
          <p:nvPr>
            <p:ph type="title" idx="4294967295"/>
          </p:nvPr>
        </p:nvSpPr>
        <p:spPr bwMode="auto">
          <a:xfrm>
            <a:off x="650685" y="471933"/>
            <a:ext cx="5455297" cy="457202"/>
          </a:xfrm>
          <a:prstGeom prst="roundRect">
            <a:avLst>
              <a:gd name="adj" fmla="val 50000"/>
            </a:avLst>
          </a:prstGeom>
          <a:gradFill>
            <a:gsLst>
              <a:gs pos="10000">
                <a:srgbClr val="5C5AD4"/>
              </a:gs>
              <a:gs pos="100000">
                <a:srgbClr val="C03BC4"/>
              </a:gs>
            </a:gsLst>
            <a:path path="circle">
              <a:fillToRect l="100000" b="100000"/>
            </a:path>
          </a:gradFill>
          <a:ln w="9525" cap="flat"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mj-lt"/>
                <a:ea typeface="+mn-ea"/>
                <a:cs typeface="Segoe Sans Display" pitchFamily="2" charset="0"/>
              </a:rPr>
              <a:t>Day of launch	</a:t>
            </a:r>
          </a:p>
        </p:txBody>
      </p:sp>
      <p:sp>
        <p:nvSpPr>
          <p:cNvPr id="106" name="TextBox 105">
            <a:extLst>
              <a:ext uri="{FF2B5EF4-FFF2-40B4-BE49-F238E27FC236}">
                <a16:creationId xmlns:a16="http://schemas.microsoft.com/office/drawing/2014/main" id="{E5D09019-5F76-8967-7149-D5571A140E3C}"/>
              </a:ext>
            </a:extLst>
          </p:cNvPr>
          <p:cNvSpPr txBox="1"/>
          <p:nvPr/>
        </p:nvSpPr>
        <p:spPr>
          <a:xfrm>
            <a:off x="893005" y="1819218"/>
            <a:ext cx="4686263" cy="215443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5FC7"/>
                </a:solidFill>
                <a:effectLst/>
                <a:uLnTx/>
                <a:uFillTx/>
                <a:latin typeface="Segoe Sans Display Semibold"/>
                <a:ea typeface="+mn-ea"/>
                <a:cs typeface="+mn-cs"/>
              </a:rPr>
              <a:t>Microsoft Places quick user guide</a:t>
            </a:r>
            <a:r>
              <a:rPr kumimoji="0" lang="en-US" sz="2000" b="0" i="0" u="none" strike="noStrike" kern="1200" cap="none" spc="0" normalizeH="0" baseline="0" noProof="0" dirty="0">
                <a:ln>
                  <a:noFill/>
                </a:ln>
                <a:solidFill>
                  <a:srgbClr val="000000"/>
                </a:solidFill>
                <a:effectLst/>
                <a:uLnTx/>
                <a:uFillTx/>
                <a:latin typeface="Segoe Sans Text"/>
                <a:ea typeface="+mn-ea"/>
                <a:cs typeface="+mn-cs"/>
              </a:rPr>
              <a:t> to help users learn more about Microsoft Places features.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Segoe Sans Tex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Segoe Sans Text"/>
                <a:ea typeface="+mn-ea"/>
                <a:cs typeface="+mn-cs"/>
              </a:rPr>
              <a:t>Share the </a:t>
            </a:r>
            <a:r>
              <a:rPr kumimoji="0" lang="en-US" sz="2000" b="0" i="0" u="none" strike="noStrike" kern="1200" cap="none" spc="0" normalizeH="0" baseline="0" noProof="0" dirty="0">
                <a:ln>
                  <a:noFill/>
                </a:ln>
                <a:solidFill>
                  <a:srgbClr val="5B5FC7"/>
                </a:solidFill>
                <a:effectLst/>
                <a:uLnTx/>
                <a:uFillTx/>
                <a:latin typeface="Segoe Sans Display Semibold"/>
                <a:ea typeface="+mn-ea"/>
                <a:cs typeface="+mn-cs"/>
              </a:rPr>
              <a:t>How to videos </a:t>
            </a:r>
            <a:r>
              <a:rPr kumimoji="0" lang="en-US" sz="2000" b="0" i="0" u="none" strike="noStrike" kern="1200" cap="none" spc="0" normalizeH="0" baseline="0" noProof="0" dirty="0">
                <a:ln>
                  <a:noFill/>
                </a:ln>
                <a:solidFill>
                  <a:srgbClr val="000000"/>
                </a:solidFill>
                <a:effectLst/>
                <a:uLnTx/>
                <a:uFillTx/>
                <a:latin typeface="Segoe Sans Text"/>
                <a:ea typeface="+mn-ea"/>
                <a:cs typeface="+mn-cs"/>
              </a:rPr>
              <a:t>so users can watch how to use Microsoft Places features in their own time.</a:t>
            </a:r>
          </a:p>
        </p:txBody>
      </p:sp>
      <p:sp>
        <p:nvSpPr>
          <p:cNvPr id="10" name="Freeform: Shape 9">
            <a:extLst>
              <a:ext uri="{FF2B5EF4-FFF2-40B4-BE49-F238E27FC236}">
                <a16:creationId xmlns:a16="http://schemas.microsoft.com/office/drawing/2014/main" id="{3B592EFE-C291-9E5F-4562-91B5E2208A5D}"/>
              </a:ext>
              <a:ext uri="{C183D7F6-B498-43B3-948B-1728B52AA6E4}">
                <adec:decorative xmlns:adec="http://schemas.microsoft.com/office/drawing/2017/decorative" val="1"/>
              </a:ext>
            </a:extLst>
          </p:cNvPr>
          <p:cNvSpPr/>
          <p:nvPr/>
        </p:nvSpPr>
        <p:spPr bwMode="auto">
          <a:xfrm>
            <a:off x="10991850" y="339046"/>
            <a:ext cx="1200150" cy="667218"/>
          </a:xfrm>
          <a:custGeom>
            <a:avLst/>
            <a:gdLst>
              <a:gd name="connsiteX0" fmla="*/ 333609 w 1200150"/>
              <a:gd name="connsiteY0" fmla="*/ 0 h 667218"/>
              <a:gd name="connsiteX1" fmla="*/ 1200150 w 1200150"/>
              <a:gd name="connsiteY1" fmla="*/ 0 h 667218"/>
              <a:gd name="connsiteX2" fmla="*/ 1200150 w 1200150"/>
              <a:gd name="connsiteY2" fmla="*/ 667218 h 667218"/>
              <a:gd name="connsiteX3" fmla="*/ 333609 w 1200150"/>
              <a:gd name="connsiteY3" fmla="*/ 667218 h 667218"/>
              <a:gd name="connsiteX4" fmla="*/ 0 w 1200150"/>
              <a:gd name="connsiteY4" fmla="*/ 333609 h 667218"/>
              <a:gd name="connsiteX5" fmla="*/ 333609 w 1200150"/>
              <a:gd name="connsiteY5" fmla="*/ 0 h 66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0150" h="667218">
                <a:moveTo>
                  <a:pt x="333609" y="0"/>
                </a:moveTo>
                <a:lnTo>
                  <a:pt x="1200150" y="0"/>
                </a:lnTo>
                <a:lnTo>
                  <a:pt x="1200150" y="667218"/>
                </a:lnTo>
                <a:lnTo>
                  <a:pt x="333609" y="667218"/>
                </a:lnTo>
                <a:cubicBezTo>
                  <a:pt x="149362" y="667218"/>
                  <a:pt x="0" y="517856"/>
                  <a:pt x="0" y="333609"/>
                </a:cubicBezTo>
                <a:cubicBezTo>
                  <a:pt x="0" y="149362"/>
                  <a:pt x="149362" y="0"/>
                  <a:pt x="333609" y="0"/>
                </a:cubicBezTo>
                <a:close/>
              </a:path>
            </a:pathLst>
          </a:custGeom>
          <a:solidFill>
            <a:schemeClr val="bg1">
              <a:alpha val="74000"/>
            </a:schemeClr>
          </a:solidFill>
          <a:ln>
            <a:noFill/>
          </a:ln>
          <a:effectLst>
            <a:outerShdw blurRad="76200" dist="38100" dir="8100000" algn="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pic>
        <p:nvPicPr>
          <p:cNvPr id="11" name="Picture 10" descr="Microsoft Places logo">
            <a:extLst>
              <a:ext uri="{FF2B5EF4-FFF2-40B4-BE49-F238E27FC236}">
                <a16:creationId xmlns:a16="http://schemas.microsoft.com/office/drawing/2014/main" id="{EFE39A81-FAE5-15CA-290F-4A84882702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0424" y="439279"/>
            <a:ext cx="466752" cy="466752"/>
          </a:xfrm>
          <a:prstGeom prst="rect">
            <a:avLst/>
          </a:prstGeom>
        </p:spPr>
      </p:pic>
      <p:pic>
        <p:nvPicPr>
          <p:cNvPr id="2" name="Picture 1" descr="Image of Quick User Guide">
            <a:extLst>
              <a:ext uri="{FF2B5EF4-FFF2-40B4-BE49-F238E27FC236}">
                <a16:creationId xmlns:a16="http://schemas.microsoft.com/office/drawing/2014/main" id="{FE68C022-7E69-E99F-BD38-275DC3432D9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961342" y="1613486"/>
            <a:ext cx="3325657" cy="434456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298460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BF4B1-DB34-301C-CD8A-E693C709BC21}"/>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3DDD0EB-82FB-1C90-D665-73302B205269}"/>
              </a:ext>
              <a:ext uri="{C183D7F6-B498-43B3-948B-1728B52AA6E4}">
                <adec:decorative xmlns:adec="http://schemas.microsoft.com/office/drawing/2017/decorative" val="1"/>
              </a:ext>
            </a:extLst>
          </p:cNvPr>
          <p:cNvSpPr/>
          <p:nvPr/>
        </p:nvSpPr>
        <p:spPr bwMode="auto">
          <a:xfrm>
            <a:off x="526194" y="1413164"/>
            <a:ext cx="5447033" cy="4896161"/>
          </a:xfrm>
          <a:prstGeom prst="roundRect">
            <a:avLst>
              <a:gd name="adj" fmla="val 4815"/>
            </a:avLst>
          </a:prstGeom>
          <a:solidFill>
            <a:schemeClr val="bg1"/>
          </a:solidFill>
          <a:ln>
            <a:noFill/>
            <a:headEnd type="none" w="med" len="med"/>
            <a:tailEnd type="none" w="med" len="med"/>
          </a:ln>
          <a:effectLst>
            <a:outerShdw blurRad="254000" dist="12700" dir="5400000" sx="101000" sy="101000" algn="ctr" rotWithShape="0">
              <a:srgbClr val="000000">
                <a:alpha val="1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10312"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Sans Display Semibold"/>
              <a:ea typeface="+mn-ea"/>
              <a:cs typeface="+mn-cs"/>
            </a:endParaRPr>
          </a:p>
        </p:txBody>
      </p:sp>
      <p:sp>
        <p:nvSpPr>
          <p:cNvPr id="104" name="Rectangle: Rounded Corners 4">
            <a:extLst>
              <a:ext uri="{FF2B5EF4-FFF2-40B4-BE49-F238E27FC236}">
                <a16:creationId xmlns:a16="http://schemas.microsoft.com/office/drawing/2014/main" id="{1EFC4F32-63E1-AA30-F523-E87926CC7BFF}"/>
              </a:ext>
            </a:extLst>
          </p:cNvPr>
          <p:cNvSpPr>
            <a:spLocks noGrp="1"/>
          </p:cNvSpPr>
          <p:nvPr>
            <p:ph type="title" idx="4294967295"/>
          </p:nvPr>
        </p:nvSpPr>
        <p:spPr bwMode="auto">
          <a:xfrm>
            <a:off x="650685" y="471933"/>
            <a:ext cx="5455297" cy="457202"/>
          </a:xfrm>
          <a:prstGeom prst="roundRect">
            <a:avLst>
              <a:gd name="adj" fmla="val 50000"/>
            </a:avLst>
          </a:prstGeom>
          <a:gradFill>
            <a:gsLst>
              <a:gs pos="10000">
                <a:srgbClr val="5C5AD4"/>
              </a:gs>
              <a:gs pos="100000">
                <a:srgbClr val="C03BC4"/>
              </a:gs>
            </a:gsLst>
            <a:path path="circle">
              <a:fillToRect l="100000" b="100000"/>
            </a:path>
          </a:gradFill>
          <a:ln w="9525" cap="flat"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mj-lt"/>
                <a:ea typeface="+mn-ea"/>
                <a:cs typeface="Segoe Sans Display" pitchFamily="2" charset="0"/>
              </a:rPr>
              <a:t>Three days post launch</a:t>
            </a:r>
          </a:p>
        </p:txBody>
      </p:sp>
      <p:sp>
        <p:nvSpPr>
          <p:cNvPr id="106" name="TextBox 105">
            <a:extLst>
              <a:ext uri="{FF2B5EF4-FFF2-40B4-BE49-F238E27FC236}">
                <a16:creationId xmlns:a16="http://schemas.microsoft.com/office/drawing/2014/main" id="{E5D09019-5F76-8967-7149-D5571A140E3C}"/>
              </a:ext>
            </a:extLst>
          </p:cNvPr>
          <p:cNvSpPr txBox="1"/>
          <p:nvPr/>
        </p:nvSpPr>
        <p:spPr>
          <a:xfrm>
            <a:off x="650685" y="2181583"/>
            <a:ext cx="4993820" cy="92333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Segoe Sans Text"/>
                <a:ea typeface="+mn-ea"/>
                <a:cs typeface="+mn-cs"/>
              </a:rPr>
              <a:t>Send the </a:t>
            </a:r>
            <a:r>
              <a:rPr kumimoji="0" lang="en-US" sz="2000" b="0" i="0" u="none" strike="noStrike" kern="1200" cap="none" spc="0" normalizeH="0" baseline="0" noProof="0" dirty="0">
                <a:ln>
                  <a:noFill/>
                </a:ln>
                <a:solidFill>
                  <a:srgbClr val="5B5FC7"/>
                </a:solidFill>
                <a:effectLst/>
                <a:uLnTx/>
                <a:uFillTx/>
                <a:latin typeface="Segoe Sans Display Semibold"/>
                <a:ea typeface="+mn-ea"/>
                <a:cs typeface="+mn-cs"/>
              </a:rPr>
              <a:t>Tips and Tricks email </a:t>
            </a:r>
            <a:r>
              <a:rPr kumimoji="0" lang="en-US" sz="2000" b="0" i="0" u="none" strike="noStrike" kern="1200" cap="none" spc="0" normalizeH="0" baseline="0" noProof="0" dirty="0">
                <a:ln>
                  <a:noFill/>
                </a:ln>
                <a:solidFill>
                  <a:srgbClr val="000000"/>
                </a:solidFill>
                <a:effectLst/>
                <a:uLnTx/>
                <a:uFillTx/>
                <a:latin typeface="Segoe Sans Text"/>
                <a:ea typeface="+mn-ea"/>
                <a:cs typeface="+mn-cs"/>
              </a:rPr>
              <a:t>to help your users get the most out of Microsoft Teams.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Segoe Sans Text"/>
              <a:ea typeface="+mn-ea"/>
              <a:cs typeface="+mn-cs"/>
            </a:endParaRPr>
          </a:p>
        </p:txBody>
      </p:sp>
      <p:sp>
        <p:nvSpPr>
          <p:cNvPr id="3" name="Freeform: Shape 2">
            <a:extLst>
              <a:ext uri="{FF2B5EF4-FFF2-40B4-BE49-F238E27FC236}">
                <a16:creationId xmlns:a16="http://schemas.microsoft.com/office/drawing/2014/main" id="{57848B59-9855-5E76-C079-40540CFC0B7D}"/>
              </a:ext>
              <a:ext uri="{C183D7F6-B498-43B3-948B-1728B52AA6E4}">
                <adec:decorative xmlns:adec="http://schemas.microsoft.com/office/drawing/2017/decorative" val="1"/>
              </a:ext>
            </a:extLst>
          </p:cNvPr>
          <p:cNvSpPr/>
          <p:nvPr/>
        </p:nvSpPr>
        <p:spPr bwMode="auto">
          <a:xfrm>
            <a:off x="10991850" y="339046"/>
            <a:ext cx="1200150" cy="667218"/>
          </a:xfrm>
          <a:custGeom>
            <a:avLst/>
            <a:gdLst>
              <a:gd name="connsiteX0" fmla="*/ 333609 w 1200150"/>
              <a:gd name="connsiteY0" fmla="*/ 0 h 667218"/>
              <a:gd name="connsiteX1" fmla="*/ 1200150 w 1200150"/>
              <a:gd name="connsiteY1" fmla="*/ 0 h 667218"/>
              <a:gd name="connsiteX2" fmla="*/ 1200150 w 1200150"/>
              <a:gd name="connsiteY2" fmla="*/ 667218 h 667218"/>
              <a:gd name="connsiteX3" fmla="*/ 333609 w 1200150"/>
              <a:gd name="connsiteY3" fmla="*/ 667218 h 667218"/>
              <a:gd name="connsiteX4" fmla="*/ 0 w 1200150"/>
              <a:gd name="connsiteY4" fmla="*/ 333609 h 667218"/>
              <a:gd name="connsiteX5" fmla="*/ 333609 w 1200150"/>
              <a:gd name="connsiteY5" fmla="*/ 0 h 66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0150" h="667218">
                <a:moveTo>
                  <a:pt x="333609" y="0"/>
                </a:moveTo>
                <a:lnTo>
                  <a:pt x="1200150" y="0"/>
                </a:lnTo>
                <a:lnTo>
                  <a:pt x="1200150" y="667218"/>
                </a:lnTo>
                <a:lnTo>
                  <a:pt x="333609" y="667218"/>
                </a:lnTo>
                <a:cubicBezTo>
                  <a:pt x="149362" y="667218"/>
                  <a:pt x="0" y="517856"/>
                  <a:pt x="0" y="333609"/>
                </a:cubicBezTo>
                <a:cubicBezTo>
                  <a:pt x="0" y="149362"/>
                  <a:pt x="149362" y="0"/>
                  <a:pt x="333609" y="0"/>
                </a:cubicBezTo>
                <a:close/>
              </a:path>
            </a:pathLst>
          </a:custGeom>
          <a:solidFill>
            <a:schemeClr val="bg1">
              <a:alpha val="74000"/>
            </a:schemeClr>
          </a:solidFill>
          <a:ln>
            <a:noFill/>
          </a:ln>
          <a:effectLst>
            <a:outerShdw blurRad="76200" dist="38100" dir="8100000" algn="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pic>
        <p:nvPicPr>
          <p:cNvPr id="6" name="Picture 5" descr="Microsoft Places logo">
            <a:extLst>
              <a:ext uri="{FF2B5EF4-FFF2-40B4-BE49-F238E27FC236}">
                <a16:creationId xmlns:a16="http://schemas.microsoft.com/office/drawing/2014/main" id="{54525F18-FA68-D950-3FD1-DEEB484A6D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0424" y="439279"/>
            <a:ext cx="466752" cy="466752"/>
          </a:xfrm>
          <a:prstGeom prst="rect">
            <a:avLst/>
          </a:prstGeom>
        </p:spPr>
      </p:pic>
      <p:pic>
        <p:nvPicPr>
          <p:cNvPr id="2" name="Picture 1">
            <a:extLst>
              <a:ext uri="{FF2B5EF4-FFF2-40B4-BE49-F238E27FC236}">
                <a16:creationId xmlns:a16="http://schemas.microsoft.com/office/drawing/2014/main" id="{9C9BA522-FA7D-F0F4-8AB8-4259EDF9F58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390629" y="1289446"/>
            <a:ext cx="2132960" cy="4786312"/>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C27F64CB-52CB-D2CC-3887-8CFF4D461EA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940992" y="1289446"/>
            <a:ext cx="2201384" cy="468117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4279472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BF4B1-DB34-301C-CD8A-E693C709BC21}"/>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056D55A-C31E-D6E7-FB68-DD76B89F11B8}"/>
              </a:ext>
              <a:ext uri="{C183D7F6-B498-43B3-948B-1728B52AA6E4}">
                <adec:decorative xmlns:adec="http://schemas.microsoft.com/office/drawing/2017/decorative" val="1"/>
              </a:ext>
            </a:extLst>
          </p:cNvPr>
          <p:cNvSpPr/>
          <p:nvPr/>
        </p:nvSpPr>
        <p:spPr bwMode="auto">
          <a:xfrm>
            <a:off x="650685" y="1413162"/>
            <a:ext cx="4972238" cy="4896161"/>
          </a:xfrm>
          <a:prstGeom prst="roundRect">
            <a:avLst>
              <a:gd name="adj" fmla="val 4815"/>
            </a:avLst>
          </a:prstGeom>
          <a:solidFill>
            <a:schemeClr val="bg1"/>
          </a:solidFill>
          <a:ln>
            <a:noFill/>
            <a:headEnd type="none" w="med" len="med"/>
            <a:tailEnd type="none" w="med" len="med"/>
          </a:ln>
          <a:effectLst>
            <a:outerShdw blurRad="254000" dist="12700" dir="5400000" sx="101000" sy="101000" algn="ctr" rotWithShape="0">
              <a:srgbClr val="000000">
                <a:alpha val="1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10312"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Sans Display Semibold"/>
              <a:ea typeface="+mn-ea"/>
              <a:cs typeface="+mn-cs"/>
            </a:endParaRPr>
          </a:p>
        </p:txBody>
      </p:sp>
      <p:sp>
        <p:nvSpPr>
          <p:cNvPr id="104" name="Rectangle: Rounded Corners 4">
            <a:extLst>
              <a:ext uri="{FF2B5EF4-FFF2-40B4-BE49-F238E27FC236}">
                <a16:creationId xmlns:a16="http://schemas.microsoft.com/office/drawing/2014/main" id="{1EFC4F32-63E1-AA30-F523-E87926CC7BFF}"/>
              </a:ext>
            </a:extLst>
          </p:cNvPr>
          <p:cNvSpPr>
            <a:spLocks noGrp="1"/>
          </p:cNvSpPr>
          <p:nvPr>
            <p:ph type="title" idx="4294967295"/>
          </p:nvPr>
        </p:nvSpPr>
        <p:spPr bwMode="auto">
          <a:xfrm>
            <a:off x="650685" y="471933"/>
            <a:ext cx="5455297" cy="457202"/>
          </a:xfrm>
          <a:prstGeom prst="roundRect">
            <a:avLst>
              <a:gd name="adj" fmla="val 50000"/>
            </a:avLst>
          </a:prstGeom>
          <a:gradFill>
            <a:gsLst>
              <a:gs pos="10000">
                <a:srgbClr val="5C5AD4"/>
              </a:gs>
              <a:gs pos="100000">
                <a:srgbClr val="C03BC4"/>
              </a:gs>
            </a:gsLst>
            <a:path path="circle">
              <a:fillToRect l="100000" b="100000"/>
            </a:path>
          </a:gradFill>
          <a:ln w="9525" cap="flat"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mj-lt"/>
                <a:ea typeface="+mn-ea"/>
                <a:cs typeface="Segoe Sans Display" pitchFamily="2" charset="0"/>
              </a:rPr>
              <a:t>Seven days post launch</a:t>
            </a:r>
          </a:p>
        </p:txBody>
      </p:sp>
      <p:sp>
        <p:nvSpPr>
          <p:cNvPr id="106" name="TextBox 105">
            <a:extLst>
              <a:ext uri="{FF2B5EF4-FFF2-40B4-BE49-F238E27FC236}">
                <a16:creationId xmlns:a16="http://schemas.microsoft.com/office/drawing/2014/main" id="{E5D09019-5F76-8967-7149-D5571A140E3C}"/>
              </a:ext>
            </a:extLst>
          </p:cNvPr>
          <p:cNvSpPr txBox="1"/>
          <p:nvPr/>
        </p:nvSpPr>
        <p:spPr>
          <a:xfrm>
            <a:off x="807096" y="1947752"/>
            <a:ext cx="4631178" cy="246221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5FC7"/>
                </a:solidFill>
                <a:effectLst/>
                <a:uLnTx/>
                <a:uFillTx/>
                <a:latin typeface="Segoe Sans Display Semibold"/>
                <a:ea typeface="+mn-ea"/>
                <a:cs typeface="+mn-cs"/>
              </a:rPr>
              <a:t>Host a Webinar or Town hall </a:t>
            </a:r>
            <a:r>
              <a:rPr kumimoji="0" lang="en-GB" sz="2000" b="0" i="0" u="none" strike="noStrike" kern="1200" cap="none" spc="0" normalizeH="0" baseline="0" noProof="0" dirty="0">
                <a:ln>
                  <a:noFill/>
                </a:ln>
                <a:solidFill>
                  <a:srgbClr val="000000"/>
                </a:solidFill>
                <a:effectLst/>
                <a:uLnTx/>
                <a:uFillTx/>
                <a:latin typeface="Segoe Sans Text"/>
                <a:ea typeface="+mn-ea"/>
                <a:cs typeface="+mn-cs"/>
              </a:rPr>
              <a:t>for questions and answers.</a:t>
            </a:r>
            <a:endParaRPr kumimoji="0" lang="en-US" sz="2000" b="0" i="0" u="none" strike="noStrike" kern="1200" cap="none" spc="0" normalizeH="0" baseline="0" noProof="0" dirty="0">
              <a:ln>
                <a:noFill/>
              </a:ln>
              <a:solidFill>
                <a:srgbClr val="000000"/>
              </a:solidFill>
              <a:effectLst/>
              <a:uLnTx/>
              <a:uFillTx/>
              <a:latin typeface="Segoe Sans Tex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B5FC7"/>
              </a:solidFill>
              <a:effectLst/>
              <a:uLnTx/>
              <a:uFillTx/>
              <a:latin typeface="Segoe Sans Display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5FC7"/>
                </a:solidFill>
                <a:effectLst/>
                <a:uLnTx/>
                <a:uFillTx/>
                <a:latin typeface="Segoe Sans Display Semibold"/>
                <a:ea typeface="+mn-ea"/>
                <a:cs typeface="+mn-cs"/>
              </a:rPr>
              <a:t>Promote features using the social post suggestions </a:t>
            </a:r>
            <a:r>
              <a:rPr kumimoji="0" lang="en-US" sz="2000" b="0" i="0" u="none" strike="noStrike" kern="1200" cap="none" spc="0" normalizeH="0" baseline="0" noProof="0" dirty="0">
                <a:ln>
                  <a:noFill/>
                </a:ln>
                <a:solidFill>
                  <a:srgbClr val="000000"/>
                </a:solidFill>
                <a:effectLst/>
                <a:uLnTx/>
                <a:uFillTx/>
                <a:latin typeface="Segoe Sans Text"/>
                <a:ea typeface="+mn-ea"/>
                <a:cs typeface="+mn-cs"/>
              </a:rPr>
              <a:t>to your company social communication platform for example Viva Engage to help your users get the most out of Microsoft Places.</a:t>
            </a:r>
          </a:p>
        </p:txBody>
      </p:sp>
      <p:sp>
        <p:nvSpPr>
          <p:cNvPr id="3" name="Freeform: Shape 2">
            <a:extLst>
              <a:ext uri="{FF2B5EF4-FFF2-40B4-BE49-F238E27FC236}">
                <a16:creationId xmlns:a16="http://schemas.microsoft.com/office/drawing/2014/main" id="{26300150-B4E7-CEB3-080B-ADBB0309100A}"/>
              </a:ext>
              <a:ext uri="{C183D7F6-B498-43B3-948B-1728B52AA6E4}">
                <adec:decorative xmlns:adec="http://schemas.microsoft.com/office/drawing/2017/decorative" val="1"/>
              </a:ext>
            </a:extLst>
          </p:cNvPr>
          <p:cNvSpPr/>
          <p:nvPr/>
        </p:nvSpPr>
        <p:spPr bwMode="auto">
          <a:xfrm>
            <a:off x="10991850" y="339046"/>
            <a:ext cx="1200150" cy="667218"/>
          </a:xfrm>
          <a:custGeom>
            <a:avLst/>
            <a:gdLst>
              <a:gd name="connsiteX0" fmla="*/ 333609 w 1200150"/>
              <a:gd name="connsiteY0" fmla="*/ 0 h 667218"/>
              <a:gd name="connsiteX1" fmla="*/ 1200150 w 1200150"/>
              <a:gd name="connsiteY1" fmla="*/ 0 h 667218"/>
              <a:gd name="connsiteX2" fmla="*/ 1200150 w 1200150"/>
              <a:gd name="connsiteY2" fmla="*/ 667218 h 667218"/>
              <a:gd name="connsiteX3" fmla="*/ 333609 w 1200150"/>
              <a:gd name="connsiteY3" fmla="*/ 667218 h 667218"/>
              <a:gd name="connsiteX4" fmla="*/ 0 w 1200150"/>
              <a:gd name="connsiteY4" fmla="*/ 333609 h 667218"/>
              <a:gd name="connsiteX5" fmla="*/ 333609 w 1200150"/>
              <a:gd name="connsiteY5" fmla="*/ 0 h 66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0150" h="667218">
                <a:moveTo>
                  <a:pt x="333609" y="0"/>
                </a:moveTo>
                <a:lnTo>
                  <a:pt x="1200150" y="0"/>
                </a:lnTo>
                <a:lnTo>
                  <a:pt x="1200150" y="667218"/>
                </a:lnTo>
                <a:lnTo>
                  <a:pt x="333609" y="667218"/>
                </a:lnTo>
                <a:cubicBezTo>
                  <a:pt x="149362" y="667218"/>
                  <a:pt x="0" y="517856"/>
                  <a:pt x="0" y="333609"/>
                </a:cubicBezTo>
                <a:cubicBezTo>
                  <a:pt x="0" y="149362"/>
                  <a:pt x="149362" y="0"/>
                  <a:pt x="333609" y="0"/>
                </a:cubicBezTo>
                <a:close/>
              </a:path>
            </a:pathLst>
          </a:custGeom>
          <a:solidFill>
            <a:schemeClr val="bg1">
              <a:alpha val="74000"/>
            </a:schemeClr>
          </a:solidFill>
          <a:ln>
            <a:noFill/>
          </a:ln>
          <a:effectLst>
            <a:outerShdw blurRad="76200" dist="38100" dir="8100000" algn="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pic>
        <p:nvPicPr>
          <p:cNvPr id="6" name="Picture 5" descr="Microsoft Places logo">
            <a:extLst>
              <a:ext uri="{FF2B5EF4-FFF2-40B4-BE49-F238E27FC236}">
                <a16:creationId xmlns:a16="http://schemas.microsoft.com/office/drawing/2014/main" id="{3608C392-A916-C84F-07E9-96BB4341C5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0424" y="439279"/>
            <a:ext cx="466752" cy="466752"/>
          </a:xfrm>
          <a:prstGeom prst="rect">
            <a:avLst/>
          </a:prstGeom>
        </p:spPr>
      </p:pic>
      <p:pic>
        <p:nvPicPr>
          <p:cNvPr id="4" name="Picture 3">
            <a:extLst>
              <a:ext uri="{FF2B5EF4-FFF2-40B4-BE49-F238E27FC236}">
                <a16:creationId xmlns:a16="http://schemas.microsoft.com/office/drawing/2014/main" id="{F1745256-A7D6-DD17-5D3F-77564F80915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69708" y="1947752"/>
            <a:ext cx="5994069" cy="333295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345082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4D711-0CDD-9906-1A20-3C95E6B96575}"/>
            </a:ext>
          </a:extLst>
        </p:cNvPr>
        <p:cNvGrpSpPr/>
        <p:nvPr/>
      </p:nvGrpSpPr>
      <p:grpSpPr>
        <a:xfrm>
          <a:off x="0" y="0"/>
          <a:ext cx="0" cy="0"/>
          <a:chOff x="0" y="0"/>
          <a:chExt cx="0" cy="0"/>
        </a:xfrm>
      </p:grpSpPr>
      <p:sp>
        <p:nvSpPr>
          <p:cNvPr id="26" name="Isosceles Triangle 25">
            <a:extLst>
              <a:ext uri="{FF2B5EF4-FFF2-40B4-BE49-F238E27FC236}">
                <a16:creationId xmlns:a16="http://schemas.microsoft.com/office/drawing/2014/main" id="{F78ADB2F-7885-0C5A-2ABD-9730D2645790}"/>
              </a:ext>
              <a:ext uri="{C183D7F6-B498-43B3-948B-1728B52AA6E4}">
                <adec:decorative xmlns:adec="http://schemas.microsoft.com/office/drawing/2017/decorative" val="1"/>
              </a:ext>
            </a:extLst>
          </p:cNvPr>
          <p:cNvSpPr/>
          <p:nvPr/>
        </p:nvSpPr>
        <p:spPr bwMode="auto">
          <a:xfrm>
            <a:off x="1455168" y="472785"/>
            <a:ext cx="10219960" cy="1567353"/>
          </a:xfrm>
          <a:prstGeom prst="triangle">
            <a:avLst>
              <a:gd name="adj" fmla="val 59178"/>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sp>
        <p:nvSpPr>
          <p:cNvPr id="15" name="Rectangle 14">
            <a:extLst>
              <a:ext uri="{FF2B5EF4-FFF2-40B4-BE49-F238E27FC236}">
                <a16:creationId xmlns:a16="http://schemas.microsoft.com/office/drawing/2014/main" id="{40DA4881-877E-D7F2-3878-BB050E1FDCFD}"/>
              </a:ext>
              <a:ext uri="{C183D7F6-B498-43B3-948B-1728B52AA6E4}">
                <adec:decorative xmlns:adec="http://schemas.microsoft.com/office/drawing/2017/decorative" val="1"/>
              </a:ext>
            </a:extLst>
          </p:cNvPr>
          <p:cNvSpPr/>
          <p:nvPr/>
        </p:nvSpPr>
        <p:spPr bwMode="auto">
          <a:xfrm>
            <a:off x="3975960" y="382085"/>
            <a:ext cx="8216039" cy="663883"/>
          </a:xfrm>
          <a:prstGeom prst="rect">
            <a:avLst/>
          </a:prstGeom>
          <a:solidFill>
            <a:schemeClr val="bg1"/>
          </a:solidFill>
          <a:ln>
            <a:noFill/>
          </a:ln>
          <a:effectLst>
            <a:outerShdw blurRad="76200" dist="38100" dir="8100000" algn="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16" name="Freeform: Shape 15">
            <a:extLst>
              <a:ext uri="{FF2B5EF4-FFF2-40B4-BE49-F238E27FC236}">
                <a16:creationId xmlns:a16="http://schemas.microsoft.com/office/drawing/2014/main" id="{C888BDFF-6F58-4C9E-50AB-B9C0BC2A6277}"/>
              </a:ext>
              <a:ext uri="{C183D7F6-B498-43B3-948B-1728B52AA6E4}">
                <adec:decorative xmlns:adec="http://schemas.microsoft.com/office/drawing/2017/decorative" val="1"/>
              </a:ext>
            </a:extLst>
          </p:cNvPr>
          <p:cNvSpPr>
            <a:spLocks/>
          </p:cNvSpPr>
          <p:nvPr/>
        </p:nvSpPr>
        <p:spPr bwMode="auto">
          <a:xfrm>
            <a:off x="3682581" y="382086"/>
            <a:ext cx="1200150" cy="667218"/>
          </a:xfrm>
          <a:custGeom>
            <a:avLst/>
            <a:gdLst>
              <a:gd name="connsiteX0" fmla="*/ 333609 w 1200150"/>
              <a:gd name="connsiteY0" fmla="*/ 0 h 667218"/>
              <a:gd name="connsiteX1" fmla="*/ 1200150 w 1200150"/>
              <a:gd name="connsiteY1" fmla="*/ 0 h 667218"/>
              <a:gd name="connsiteX2" fmla="*/ 1200150 w 1200150"/>
              <a:gd name="connsiteY2" fmla="*/ 667218 h 667218"/>
              <a:gd name="connsiteX3" fmla="*/ 333609 w 1200150"/>
              <a:gd name="connsiteY3" fmla="*/ 667218 h 667218"/>
              <a:gd name="connsiteX4" fmla="*/ 0 w 1200150"/>
              <a:gd name="connsiteY4" fmla="*/ 333609 h 667218"/>
              <a:gd name="connsiteX5" fmla="*/ 333609 w 1200150"/>
              <a:gd name="connsiteY5" fmla="*/ 0 h 66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0150" h="667218">
                <a:moveTo>
                  <a:pt x="333609" y="0"/>
                </a:moveTo>
                <a:lnTo>
                  <a:pt x="1200150" y="0"/>
                </a:lnTo>
                <a:lnTo>
                  <a:pt x="1200150" y="667218"/>
                </a:lnTo>
                <a:lnTo>
                  <a:pt x="333609" y="667218"/>
                </a:lnTo>
                <a:cubicBezTo>
                  <a:pt x="149362" y="667218"/>
                  <a:pt x="0" y="517856"/>
                  <a:pt x="0" y="333609"/>
                </a:cubicBezTo>
                <a:cubicBezTo>
                  <a:pt x="0" y="149362"/>
                  <a:pt x="149362" y="0"/>
                  <a:pt x="333609" y="0"/>
                </a:cubicBezTo>
                <a:close/>
              </a:path>
            </a:pathLst>
          </a:custGeom>
          <a:solidFill>
            <a:schemeClr val="bg1"/>
          </a:solidFill>
          <a:ln>
            <a:noFill/>
          </a:ln>
          <a:effectLst>
            <a:outerShdw blurRad="76200" dist="38100" dir="8100000" algn="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cxnSp>
        <p:nvCxnSpPr>
          <p:cNvPr id="17" name="Straight Connector 16">
            <a:extLst>
              <a:ext uri="{FF2B5EF4-FFF2-40B4-BE49-F238E27FC236}">
                <a16:creationId xmlns:a16="http://schemas.microsoft.com/office/drawing/2014/main" id="{374FE062-362F-B206-9EA2-4442BA06FA0F}"/>
              </a:ext>
              <a:ext uri="{C183D7F6-B498-43B3-948B-1728B52AA6E4}">
                <adec:decorative xmlns:adec="http://schemas.microsoft.com/office/drawing/2017/decorative" val="1"/>
              </a:ext>
            </a:extLst>
          </p:cNvPr>
          <p:cNvCxnSpPr>
            <a:cxnSpLocks/>
            <a:endCxn id="16" idx="4"/>
          </p:cNvCxnSpPr>
          <p:nvPr/>
        </p:nvCxnSpPr>
        <p:spPr>
          <a:xfrm flipV="1">
            <a:off x="0" y="715695"/>
            <a:ext cx="3682581" cy="15830"/>
          </a:xfrm>
          <a:prstGeom prst="line">
            <a:avLst/>
          </a:prstGeom>
          <a:ln w="25400" cap="rnd">
            <a:solidFill>
              <a:schemeClr val="tx2"/>
            </a:solidFill>
            <a:headEnd type="none" w="lg" len="med"/>
            <a:tailEnd type="none" w="lg" len="med"/>
          </a:ln>
          <a:effectLst>
            <a:outerShdw blurRad="38100" dist="63500" dir="8100000" algn="tr"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sp>
        <p:nvSpPr>
          <p:cNvPr id="23" name="Title 1">
            <a:extLst>
              <a:ext uri="{FF2B5EF4-FFF2-40B4-BE49-F238E27FC236}">
                <a16:creationId xmlns:a16="http://schemas.microsoft.com/office/drawing/2014/main" id="{0B1632F6-5F78-0BD2-724F-DD2D8F376380}"/>
              </a:ext>
            </a:extLst>
          </p:cNvPr>
          <p:cNvSpPr txBox="1">
            <a:spLocks noGrp="1"/>
          </p:cNvSpPr>
          <p:nvPr>
            <p:ph type="title" idx="4294967295"/>
          </p:nvPr>
        </p:nvSpPr>
        <p:spPr>
          <a:xfrm>
            <a:off x="4597999" y="457200"/>
            <a:ext cx="8075014"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200" b="1" i="0" kern="1200" cap="none" spc="-50" baseline="0">
                <a:ln w="3175">
                  <a:noFill/>
                </a:ln>
                <a:solidFill>
                  <a:schemeClr val="tx1"/>
                </a:solidFill>
                <a:effectLst/>
                <a:latin typeface="+mj-lt"/>
                <a:ea typeface="+mn-ea"/>
                <a:cs typeface="Segoe UI Semibold"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50" normalizeH="0" baseline="0" noProof="0" dirty="0">
                <a:ln w="3175">
                  <a:noFill/>
                </a:ln>
                <a:solidFill>
                  <a:srgbClr val="000000"/>
                </a:solidFill>
                <a:effectLst/>
                <a:uLnTx/>
                <a:uFillTx/>
                <a:latin typeface="Segoe Sans Display Semibold"/>
                <a:ea typeface="+mn-ea"/>
                <a:cs typeface="Segoe UI Semibold" panose="020B0502040204020203" pitchFamily="34" charset="0"/>
              </a:rPr>
              <a:t>Microsoft Places Proof of Value   </a:t>
            </a:r>
          </a:p>
        </p:txBody>
      </p:sp>
      <p:sp>
        <p:nvSpPr>
          <p:cNvPr id="2" name="Rectangle: Rounded Corners 4">
            <a:extLst>
              <a:ext uri="{FF2B5EF4-FFF2-40B4-BE49-F238E27FC236}">
                <a16:creationId xmlns:a16="http://schemas.microsoft.com/office/drawing/2014/main" id="{CF3BC3E4-68E9-7BFA-EF59-BD93BB40B05B}"/>
              </a:ext>
              <a:ext uri="{C183D7F6-B498-43B3-948B-1728B52AA6E4}">
                <adec:decorative xmlns:adec="http://schemas.microsoft.com/office/drawing/2017/decorative" val="1"/>
              </a:ext>
            </a:extLst>
          </p:cNvPr>
          <p:cNvSpPr/>
          <p:nvPr/>
        </p:nvSpPr>
        <p:spPr>
          <a:xfrm>
            <a:off x="516654" y="2039390"/>
            <a:ext cx="11270344" cy="3496540"/>
          </a:xfrm>
          <a:prstGeom prst="roundRect">
            <a:avLst>
              <a:gd name="adj" fmla="val 2680"/>
            </a:avLst>
          </a:prstGeom>
          <a:solidFill>
            <a:schemeClr val="bg1"/>
          </a:solidFill>
          <a:ln w="25400" cap="flat" cmpd="sng" algn="ctr">
            <a:gradFill flip="none" rotWithShape="1">
              <a:gsLst>
                <a:gs pos="0">
                  <a:srgbClr val="0078D4"/>
                </a:gs>
                <a:gs pos="100000">
                  <a:srgbClr val="C03BC4"/>
                </a:gs>
              </a:gsLst>
              <a:lin ang="2700000" scaled="0"/>
              <a:tileRect/>
            </a:gradFill>
            <a:prstDash val="solid"/>
          </a:ln>
          <a:effectLst/>
        </p:spPr>
        <p:txBody>
          <a:bodyPr rtlCol="0" anchor="ctr"/>
          <a:lstStyle/>
          <a:p>
            <a:pPr marL="0" marR="0" lvl="0" indent="0" algn="ctr" defTabSz="761701" rtl="0" eaLnBrk="1" fontAlgn="auto" latinLnBrk="0" hangingPunct="1">
              <a:lnSpc>
                <a:spcPct val="100000"/>
              </a:lnSpc>
              <a:spcBef>
                <a:spcPts val="0"/>
              </a:spcBef>
              <a:spcAft>
                <a:spcPts val="0"/>
              </a:spcAft>
              <a:buClrTx/>
              <a:buSzTx/>
              <a:buFontTx/>
              <a:buNone/>
              <a:tabLst/>
              <a:defRPr/>
            </a:pPr>
            <a:endParaRPr kumimoji="0" lang="en-US" sz="1250" b="0" i="0" u="none" strike="noStrike" kern="0" cap="none" spc="0" normalizeH="0" baseline="0" noProof="0">
              <a:ln>
                <a:noFill/>
              </a:ln>
              <a:solidFill>
                <a:srgbClr val="FEFFFE"/>
              </a:solidFill>
              <a:effectLst/>
              <a:uLnTx/>
              <a:uFillTx/>
              <a:latin typeface="Segoe UI" panose="020B0502040204020203" pitchFamily="34" charset="0"/>
              <a:ea typeface="+mn-ea"/>
              <a:cs typeface="Segoe UI" panose="020B0502040204020203" pitchFamily="34" charset="0"/>
            </a:endParaRPr>
          </a:p>
        </p:txBody>
      </p:sp>
      <p:sp>
        <p:nvSpPr>
          <p:cNvPr id="18" name="Rounded Rectangle 18">
            <a:extLst>
              <a:ext uri="{FF2B5EF4-FFF2-40B4-BE49-F238E27FC236}">
                <a16:creationId xmlns:a16="http://schemas.microsoft.com/office/drawing/2014/main" id="{7AC1F524-CE95-92C4-6FE6-F02096268840}"/>
              </a:ext>
            </a:extLst>
          </p:cNvPr>
          <p:cNvSpPr>
            <a:spLocks/>
          </p:cNvSpPr>
          <p:nvPr/>
        </p:nvSpPr>
        <p:spPr bwMode="auto">
          <a:xfrm>
            <a:off x="683526" y="1771824"/>
            <a:ext cx="4148653" cy="523679"/>
          </a:xfrm>
          <a:prstGeom prst="roundRect">
            <a:avLst>
              <a:gd name="adj" fmla="val 50000"/>
            </a:avLst>
          </a:prstGeom>
          <a:gradFill flip="none" rotWithShape="1">
            <a:gsLst>
              <a:gs pos="100000">
                <a:srgbClr val="0078D4"/>
              </a:gs>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w="3175">
                  <a:noFill/>
                </a:ln>
                <a:solidFill>
                  <a:srgbClr val="F1F2F1"/>
                </a:solidFill>
                <a:effectLst/>
                <a:uLnTx/>
                <a:uFillTx/>
                <a:latin typeface="Segoe Sans Display Semibold"/>
                <a:ea typeface="+mn-ea"/>
                <a:cs typeface="+mn-cs"/>
              </a:rPr>
              <a:t>Plan</a:t>
            </a:r>
          </a:p>
        </p:txBody>
      </p:sp>
      <p:pic>
        <p:nvPicPr>
          <p:cNvPr id="6" name="Graphic 5" descr="Caret Right with solid fill">
            <a:extLst>
              <a:ext uri="{FF2B5EF4-FFF2-40B4-BE49-F238E27FC236}">
                <a16:creationId xmlns:a16="http://schemas.microsoft.com/office/drawing/2014/main" id="{F90653D3-4775-0A48-24C3-44DFEC4A7B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15070" y="1763883"/>
            <a:ext cx="528933" cy="528933"/>
          </a:xfrm>
          <a:prstGeom prst="rect">
            <a:avLst/>
          </a:prstGeom>
        </p:spPr>
      </p:pic>
      <p:sp>
        <p:nvSpPr>
          <p:cNvPr id="19" name="Rounded Rectangle 18">
            <a:extLst>
              <a:ext uri="{FF2B5EF4-FFF2-40B4-BE49-F238E27FC236}">
                <a16:creationId xmlns:a16="http://schemas.microsoft.com/office/drawing/2014/main" id="{64C85BC6-324D-C5C2-2CA5-F02872DF68DE}"/>
              </a:ext>
            </a:extLst>
          </p:cNvPr>
          <p:cNvSpPr/>
          <p:nvPr/>
        </p:nvSpPr>
        <p:spPr bwMode="auto">
          <a:xfrm>
            <a:off x="5022049" y="1771824"/>
            <a:ext cx="3914471" cy="523679"/>
          </a:xfrm>
          <a:prstGeom prst="roundRect">
            <a:avLst>
              <a:gd name="adj" fmla="val 50000"/>
            </a:avLst>
          </a:prstGeom>
          <a:gradFill flip="none" rotWithShape="1">
            <a:gsLst>
              <a:gs pos="100000">
                <a:srgbClr val="0078D4"/>
              </a:gs>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w="3175">
                  <a:noFill/>
                </a:ln>
                <a:solidFill>
                  <a:srgbClr val="F1F2F1"/>
                </a:solidFill>
                <a:effectLst/>
                <a:uLnTx/>
                <a:uFillTx/>
                <a:latin typeface="Segoe Sans Display Semibold"/>
                <a:ea typeface="+mn-ea"/>
                <a:cs typeface="+mn-cs"/>
              </a:rPr>
              <a:t>Enable</a:t>
            </a:r>
          </a:p>
        </p:txBody>
      </p:sp>
      <p:pic>
        <p:nvPicPr>
          <p:cNvPr id="8" name="Graphic 7" descr="Caret Right with solid fill">
            <a:extLst>
              <a:ext uri="{FF2B5EF4-FFF2-40B4-BE49-F238E27FC236}">
                <a16:creationId xmlns:a16="http://schemas.microsoft.com/office/drawing/2014/main" id="{92FC1AB9-7B06-E043-A7CB-0D7C9D4D2A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44146" y="1751333"/>
            <a:ext cx="528933" cy="528933"/>
          </a:xfrm>
          <a:prstGeom prst="rect">
            <a:avLst/>
          </a:prstGeom>
        </p:spPr>
      </p:pic>
      <p:sp>
        <p:nvSpPr>
          <p:cNvPr id="20" name="Rounded Rectangle 18">
            <a:extLst>
              <a:ext uri="{FF2B5EF4-FFF2-40B4-BE49-F238E27FC236}">
                <a16:creationId xmlns:a16="http://schemas.microsoft.com/office/drawing/2014/main" id="{50EEB38D-C576-70EB-59FF-7558FAEF78F1}"/>
              </a:ext>
            </a:extLst>
          </p:cNvPr>
          <p:cNvSpPr/>
          <p:nvPr/>
        </p:nvSpPr>
        <p:spPr bwMode="auto">
          <a:xfrm>
            <a:off x="9162948" y="1771824"/>
            <a:ext cx="2512180" cy="523679"/>
          </a:xfrm>
          <a:prstGeom prst="roundRect">
            <a:avLst>
              <a:gd name="adj" fmla="val 50000"/>
            </a:avLst>
          </a:prstGeom>
          <a:gradFill flip="none" rotWithShape="1">
            <a:gsLst>
              <a:gs pos="100000">
                <a:srgbClr val="0078D4"/>
              </a:gs>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w="3175">
                  <a:noFill/>
                </a:ln>
                <a:solidFill>
                  <a:srgbClr val="F1F2F1"/>
                </a:solidFill>
                <a:effectLst/>
                <a:uLnTx/>
                <a:uFillTx/>
                <a:latin typeface="Segoe Sans Display Semibold"/>
                <a:ea typeface="+mn-ea"/>
                <a:cs typeface="+mn-cs"/>
              </a:rPr>
              <a:t>Grow</a:t>
            </a:r>
          </a:p>
        </p:txBody>
      </p:sp>
      <p:pic>
        <p:nvPicPr>
          <p:cNvPr id="9" name="Graphic 8" descr="Caret Right with solid fill">
            <a:extLst>
              <a:ext uri="{FF2B5EF4-FFF2-40B4-BE49-F238E27FC236}">
                <a16:creationId xmlns:a16="http://schemas.microsoft.com/office/drawing/2014/main" id="{E55AF15A-439B-23DF-D3B9-192600541F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02130" y="1763884"/>
            <a:ext cx="528933" cy="528933"/>
          </a:xfrm>
          <a:prstGeom prst="rect">
            <a:avLst/>
          </a:prstGeom>
        </p:spPr>
      </p:pic>
      <p:cxnSp>
        <p:nvCxnSpPr>
          <p:cNvPr id="10" name="Straight Connector 9">
            <a:extLst>
              <a:ext uri="{FF2B5EF4-FFF2-40B4-BE49-F238E27FC236}">
                <a16:creationId xmlns:a16="http://schemas.microsoft.com/office/drawing/2014/main" id="{E498D611-E502-4C7A-1073-6E679A5922F6}"/>
              </a:ext>
              <a:ext uri="{C183D7F6-B498-43B3-948B-1728B52AA6E4}">
                <adec:decorative xmlns:adec="http://schemas.microsoft.com/office/drawing/2017/decorative" val="1"/>
              </a:ext>
            </a:extLst>
          </p:cNvPr>
          <p:cNvCxnSpPr>
            <a:cxnSpLocks/>
          </p:cNvCxnSpPr>
          <p:nvPr/>
        </p:nvCxnSpPr>
        <p:spPr>
          <a:xfrm>
            <a:off x="4297086" y="2916842"/>
            <a:ext cx="0" cy="1836400"/>
          </a:xfrm>
          <a:prstGeom prst="line">
            <a:avLst/>
          </a:prstGeom>
          <a:noFill/>
          <a:ln w="6350" cap="rnd" cmpd="sng" algn="ctr">
            <a:solidFill>
              <a:schemeClr val="bg1">
                <a:lumMod val="75000"/>
              </a:schemeClr>
            </a:solidFill>
            <a:prstDash val="solid"/>
            <a:headEnd type="none" w="lg" len="med"/>
            <a:tailEnd type="none" w="lg" len="med"/>
          </a:ln>
          <a:effectLst/>
        </p:spPr>
      </p:cxnSp>
      <p:cxnSp>
        <p:nvCxnSpPr>
          <p:cNvPr id="13" name="Straight Connector 12">
            <a:extLst>
              <a:ext uri="{FF2B5EF4-FFF2-40B4-BE49-F238E27FC236}">
                <a16:creationId xmlns:a16="http://schemas.microsoft.com/office/drawing/2014/main" id="{11B2424D-67DB-8E4A-0BCD-56A658D6B4F7}"/>
              </a:ext>
              <a:ext uri="{C183D7F6-B498-43B3-948B-1728B52AA6E4}">
                <adec:decorative xmlns:adec="http://schemas.microsoft.com/office/drawing/2017/decorative" val="1"/>
              </a:ext>
            </a:extLst>
          </p:cNvPr>
          <p:cNvCxnSpPr>
            <a:cxnSpLocks/>
          </p:cNvCxnSpPr>
          <p:nvPr/>
        </p:nvCxnSpPr>
        <p:spPr>
          <a:xfrm>
            <a:off x="8316912" y="3164113"/>
            <a:ext cx="0" cy="1836400"/>
          </a:xfrm>
          <a:prstGeom prst="line">
            <a:avLst/>
          </a:prstGeom>
          <a:noFill/>
          <a:ln w="6350" cap="rnd" cmpd="sng" algn="ctr">
            <a:solidFill>
              <a:schemeClr val="bg1">
                <a:lumMod val="75000"/>
              </a:schemeClr>
            </a:solidFill>
            <a:prstDash val="solid"/>
            <a:headEnd type="none" w="lg" len="med"/>
            <a:tailEnd type="none" w="lg" len="med"/>
          </a:ln>
          <a:effectLst/>
        </p:spPr>
      </p:cxnSp>
      <p:sp>
        <p:nvSpPr>
          <p:cNvPr id="50" name="Rounded Rectangle 12">
            <a:extLst>
              <a:ext uri="{FF2B5EF4-FFF2-40B4-BE49-F238E27FC236}">
                <a16:creationId xmlns:a16="http://schemas.microsoft.com/office/drawing/2014/main" id="{07A9C686-67D9-19E5-290C-2D4CABB4A872}"/>
              </a:ext>
              <a:ext uri="{C183D7F6-B498-43B3-948B-1728B52AA6E4}">
                <adec:decorative xmlns:adec="http://schemas.microsoft.com/office/drawing/2017/decorative" val="1"/>
              </a:ext>
            </a:extLst>
          </p:cNvPr>
          <p:cNvSpPr/>
          <p:nvPr/>
        </p:nvSpPr>
        <p:spPr bwMode="auto">
          <a:xfrm>
            <a:off x="683526" y="2946750"/>
            <a:ext cx="1965960" cy="2026281"/>
          </a:xfrm>
          <a:prstGeom prst="roundRect">
            <a:avLst>
              <a:gd name="adj" fmla="val 4400"/>
            </a:avLst>
          </a:prstGeom>
          <a:solidFill>
            <a:schemeClr val="bg1"/>
          </a:solidFill>
          <a:ln>
            <a:noFill/>
            <a:headEnd type="none" w="med" len="med"/>
            <a:tailEnd type="none" w="med" len="med"/>
          </a:ln>
          <a:effectLst>
            <a:outerShdw blurRad="342900"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51" name="Group 50">
            <a:extLst>
              <a:ext uri="{FF2B5EF4-FFF2-40B4-BE49-F238E27FC236}">
                <a16:creationId xmlns:a16="http://schemas.microsoft.com/office/drawing/2014/main" id="{A0E30FBD-D987-2A8D-5888-7809232A7367}"/>
              </a:ext>
              <a:ext uri="{C183D7F6-B498-43B3-948B-1728B52AA6E4}">
                <adec:decorative xmlns:adec="http://schemas.microsoft.com/office/drawing/2017/decorative" val="1"/>
              </a:ext>
            </a:extLst>
          </p:cNvPr>
          <p:cNvGrpSpPr/>
          <p:nvPr/>
        </p:nvGrpSpPr>
        <p:grpSpPr>
          <a:xfrm>
            <a:off x="1367878" y="2631424"/>
            <a:ext cx="798290" cy="719141"/>
            <a:chOff x="1138334" y="1576437"/>
            <a:chExt cx="1104804" cy="995265"/>
          </a:xfrm>
        </p:grpSpPr>
        <p:sp>
          <p:nvSpPr>
            <p:cNvPr id="52" name="Freeform: Shape 51">
              <a:extLst>
                <a:ext uri="{FF2B5EF4-FFF2-40B4-BE49-F238E27FC236}">
                  <a16:creationId xmlns:a16="http://schemas.microsoft.com/office/drawing/2014/main" id="{0863DC49-E9DC-D2F5-4404-B71E3BA2E0B0}"/>
                </a:ext>
                <a:ext uri="{C183D7F6-B498-43B3-948B-1728B52AA6E4}">
                  <adec:decorative xmlns:adec="http://schemas.microsoft.com/office/drawing/2017/decorative" val="1"/>
                </a:ext>
              </a:extLst>
            </p:cNvPr>
            <p:cNvSpPr/>
            <p:nvPr/>
          </p:nvSpPr>
          <p:spPr bwMode="auto">
            <a:xfrm>
              <a:off x="1138334" y="2019300"/>
              <a:ext cx="1104804" cy="552402"/>
            </a:xfrm>
            <a:custGeom>
              <a:avLst/>
              <a:gdLst>
                <a:gd name="connsiteX0" fmla="*/ 0 w 1104804"/>
                <a:gd name="connsiteY0" fmla="*/ 0 h 552402"/>
                <a:gd name="connsiteX1" fmla="*/ 1104804 w 1104804"/>
                <a:gd name="connsiteY1" fmla="*/ 0 h 552402"/>
                <a:gd name="connsiteX2" fmla="*/ 552402 w 1104804"/>
                <a:gd name="connsiteY2" fmla="*/ 552402 h 552402"/>
                <a:gd name="connsiteX3" fmla="*/ 0 w 1104804"/>
                <a:gd name="connsiteY3" fmla="*/ 0 h 552402"/>
              </a:gdLst>
              <a:ahLst/>
              <a:cxnLst>
                <a:cxn ang="0">
                  <a:pos x="connsiteX0" y="connsiteY0"/>
                </a:cxn>
                <a:cxn ang="0">
                  <a:pos x="connsiteX1" y="connsiteY1"/>
                </a:cxn>
                <a:cxn ang="0">
                  <a:pos x="connsiteX2" y="connsiteY2"/>
                </a:cxn>
                <a:cxn ang="0">
                  <a:pos x="connsiteX3" y="connsiteY3"/>
                </a:cxn>
              </a:cxnLst>
              <a:rect l="l" t="t" r="r" b="b"/>
              <a:pathLst>
                <a:path w="1104804" h="552402">
                  <a:moveTo>
                    <a:pt x="0" y="0"/>
                  </a:moveTo>
                  <a:lnTo>
                    <a:pt x="1104804" y="0"/>
                  </a:lnTo>
                  <a:cubicBezTo>
                    <a:pt x="1104804" y="305083"/>
                    <a:pt x="857485" y="552402"/>
                    <a:pt x="552402" y="552402"/>
                  </a:cubicBezTo>
                  <a:cubicBezTo>
                    <a:pt x="247319" y="552402"/>
                    <a:pt x="0" y="305083"/>
                    <a:pt x="0" y="0"/>
                  </a:cubicBezTo>
                  <a:close/>
                </a:path>
              </a:pathLst>
            </a:custGeom>
            <a:solidFill>
              <a:schemeClr val="bg1">
                <a:lumMod val="9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sp>
          <p:nvSpPr>
            <p:cNvPr id="53" name="Oval 52">
              <a:extLst>
                <a:ext uri="{FF2B5EF4-FFF2-40B4-BE49-F238E27FC236}">
                  <a16:creationId xmlns:a16="http://schemas.microsoft.com/office/drawing/2014/main" id="{8547DE23-466D-143E-221B-B4D86877CE94}"/>
                </a:ext>
                <a:ext uri="{C183D7F6-B498-43B3-948B-1728B52AA6E4}">
                  <adec:decorative xmlns:adec="http://schemas.microsoft.com/office/drawing/2017/decorative" val="1"/>
                </a:ext>
              </a:extLst>
            </p:cNvPr>
            <p:cNvSpPr/>
            <p:nvPr/>
          </p:nvSpPr>
          <p:spPr bwMode="auto">
            <a:xfrm>
              <a:off x="1247872" y="1576438"/>
              <a:ext cx="885728" cy="885725"/>
            </a:xfrm>
            <a:prstGeom prst="ellipse">
              <a:avLst/>
            </a:prstGeom>
            <a:solidFill>
              <a:schemeClr val="bg1"/>
            </a:solidFill>
            <a:ln>
              <a:noFill/>
              <a:headEnd type="none" w="med" len="med"/>
              <a:tailEnd type="none" w="med" len="med"/>
            </a:ln>
            <a:effectLst>
              <a:outerShdw blurRad="952500" dist="736600" dir="3000000" sx="95000" sy="95000" algn="tl" rotWithShape="0">
                <a:schemeClr val="tx2">
                  <a:lumMod val="50000"/>
                  <a:alpha val="3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grpSp>
      <p:sp>
        <p:nvSpPr>
          <p:cNvPr id="54" name="Rounded Rectangle 12">
            <a:extLst>
              <a:ext uri="{FF2B5EF4-FFF2-40B4-BE49-F238E27FC236}">
                <a16:creationId xmlns:a16="http://schemas.microsoft.com/office/drawing/2014/main" id="{FC7B2A0E-96E2-58E1-893A-8A7B462F3071}"/>
              </a:ext>
              <a:ext uri="{C183D7F6-B498-43B3-948B-1728B52AA6E4}">
                <adec:decorative xmlns:adec="http://schemas.microsoft.com/office/drawing/2017/decorative" val="1"/>
              </a:ext>
            </a:extLst>
          </p:cNvPr>
          <p:cNvSpPr/>
          <p:nvPr/>
        </p:nvSpPr>
        <p:spPr bwMode="auto">
          <a:xfrm>
            <a:off x="2756023" y="2946750"/>
            <a:ext cx="1965960" cy="2026281"/>
          </a:xfrm>
          <a:prstGeom prst="roundRect">
            <a:avLst>
              <a:gd name="adj" fmla="val 4400"/>
            </a:avLst>
          </a:prstGeom>
          <a:solidFill>
            <a:schemeClr val="bg1"/>
          </a:solidFill>
          <a:ln>
            <a:noFill/>
            <a:headEnd type="none" w="med" len="med"/>
            <a:tailEnd type="none" w="med" len="med"/>
          </a:ln>
          <a:effectLst>
            <a:outerShdw blurRad="342900"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55" name="Group 54">
            <a:extLst>
              <a:ext uri="{FF2B5EF4-FFF2-40B4-BE49-F238E27FC236}">
                <a16:creationId xmlns:a16="http://schemas.microsoft.com/office/drawing/2014/main" id="{24438D7A-30BE-C5F7-4FCA-4183DC49542E}"/>
              </a:ext>
              <a:ext uri="{C183D7F6-B498-43B3-948B-1728B52AA6E4}">
                <adec:decorative xmlns:adec="http://schemas.microsoft.com/office/drawing/2017/decorative" val="1"/>
              </a:ext>
            </a:extLst>
          </p:cNvPr>
          <p:cNvGrpSpPr/>
          <p:nvPr/>
        </p:nvGrpSpPr>
        <p:grpSpPr>
          <a:xfrm>
            <a:off x="3445078" y="2631426"/>
            <a:ext cx="798290" cy="719140"/>
            <a:chOff x="1138334" y="1576438"/>
            <a:chExt cx="1104804" cy="995264"/>
          </a:xfrm>
        </p:grpSpPr>
        <p:sp>
          <p:nvSpPr>
            <p:cNvPr id="56" name="Freeform: Shape 55">
              <a:extLst>
                <a:ext uri="{FF2B5EF4-FFF2-40B4-BE49-F238E27FC236}">
                  <a16:creationId xmlns:a16="http://schemas.microsoft.com/office/drawing/2014/main" id="{9B6BD6FE-EB18-4B9F-AF47-79CEB285B504}"/>
                </a:ext>
                <a:ext uri="{C183D7F6-B498-43B3-948B-1728B52AA6E4}">
                  <adec:decorative xmlns:adec="http://schemas.microsoft.com/office/drawing/2017/decorative" val="1"/>
                </a:ext>
              </a:extLst>
            </p:cNvPr>
            <p:cNvSpPr/>
            <p:nvPr/>
          </p:nvSpPr>
          <p:spPr bwMode="auto">
            <a:xfrm>
              <a:off x="1138334" y="2019300"/>
              <a:ext cx="1104804" cy="552402"/>
            </a:xfrm>
            <a:custGeom>
              <a:avLst/>
              <a:gdLst>
                <a:gd name="connsiteX0" fmla="*/ 0 w 1104804"/>
                <a:gd name="connsiteY0" fmla="*/ 0 h 552402"/>
                <a:gd name="connsiteX1" fmla="*/ 1104804 w 1104804"/>
                <a:gd name="connsiteY1" fmla="*/ 0 h 552402"/>
                <a:gd name="connsiteX2" fmla="*/ 552402 w 1104804"/>
                <a:gd name="connsiteY2" fmla="*/ 552402 h 552402"/>
                <a:gd name="connsiteX3" fmla="*/ 0 w 1104804"/>
                <a:gd name="connsiteY3" fmla="*/ 0 h 552402"/>
              </a:gdLst>
              <a:ahLst/>
              <a:cxnLst>
                <a:cxn ang="0">
                  <a:pos x="connsiteX0" y="connsiteY0"/>
                </a:cxn>
                <a:cxn ang="0">
                  <a:pos x="connsiteX1" y="connsiteY1"/>
                </a:cxn>
                <a:cxn ang="0">
                  <a:pos x="connsiteX2" y="connsiteY2"/>
                </a:cxn>
                <a:cxn ang="0">
                  <a:pos x="connsiteX3" y="connsiteY3"/>
                </a:cxn>
              </a:cxnLst>
              <a:rect l="l" t="t" r="r" b="b"/>
              <a:pathLst>
                <a:path w="1104804" h="552402">
                  <a:moveTo>
                    <a:pt x="0" y="0"/>
                  </a:moveTo>
                  <a:lnTo>
                    <a:pt x="1104804" y="0"/>
                  </a:lnTo>
                  <a:cubicBezTo>
                    <a:pt x="1104804" y="305083"/>
                    <a:pt x="857485" y="552402"/>
                    <a:pt x="552402" y="552402"/>
                  </a:cubicBezTo>
                  <a:cubicBezTo>
                    <a:pt x="247319" y="552402"/>
                    <a:pt x="0" y="305083"/>
                    <a:pt x="0" y="0"/>
                  </a:cubicBezTo>
                  <a:close/>
                </a:path>
              </a:pathLst>
            </a:custGeom>
            <a:solidFill>
              <a:schemeClr val="bg1">
                <a:lumMod val="9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sp>
          <p:nvSpPr>
            <p:cNvPr id="57" name="Oval 56">
              <a:extLst>
                <a:ext uri="{FF2B5EF4-FFF2-40B4-BE49-F238E27FC236}">
                  <a16:creationId xmlns:a16="http://schemas.microsoft.com/office/drawing/2014/main" id="{D5D897CE-72BD-DDA4-9A88-1D751F3014D7}"/>
                </a:ext>
                <a:ext uri="{C183D7F6-B498-43B3-948B-1728B52AA6E4}">
                  <adec:decorative xmlns:adec="http://schemas.microsoft.com/office/drawing/2017/decorative" val="1"/>
                </a:ext>
              </a:extLst>
            </p:cNvPr>
            <p:cNvSpPr/>
            <p:nvPr/>
          </p:nvSpPr>
          <p:spPr bwMode="auto">
            <a:xfrm>
              <a:off x="1247872" y="1576438"/>
              <a:ext cx="885728" cy="885725"/>
            </a:xfrm>
            <a:prstGeom prst="ellipse">
              <a:avLst/>
            </a:prstGeom>
            <a:solidFill>
              <a:schemeClr val="bg1"/>
            </a:solidFill>
            <a:ln>
              <a:noFill/>
              <a:headEnd type="none" w="med" len="med"/>
              <a:tailEnd type="none" w="med" len="med"/>
            </a:ln>
            <a:effectLst>
              <a:outerShdw blurRad="952500" dist="736600" dir="3000000" sx="95000" sy="95000" algn="tl" rotWithShape="0">
                <a:schemeClr val="tx2">
                  <a:lumMod val="50000"/>
                  <a:alpha val="3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grpSp>
      <p:sp>
        <p:nvSpPr>
          <p:cNvPr id="58" name="Rounded Rectangle 12">
            <a:extLst>
              <a:ext uri="{FF2B5EF4-FFF2-40B4-BE49-F238E27FC236}">
                <a16:creationId xmlns:a16="http://schemas.microsoft.com/office/drawing/2014/main" id="{A791A97F-88AE-CFE1-C2BE-AEDC2D24648E}"/>
              </a:ext>
              <a:ext uri="{C183D7F6-B498-43B3-948B-1728B52AA6E4}">
                <adec:decorative xmlns:adec="http://schemas.microsoft.com/office/drawing/2017/decorative" val="1"/>
              </a:ext>
            </a:extLst>
          </p:cNvPr>
          <p:cNvSpPr/>
          <p:nvPr/>
        </p:nvSpPr>
        <p:spPr bwMode="auto">
          <a:xfrm>
            <a:off x="5152188" y="2927518"/>
            <a:ext cx="1965960" cy="2026281"/>
          </a:xfrm>
          <a:prstGeom prst="roundRect">
            <a:avLst>
              <a:gd name="adj" fmla="val 4400"/>
            </a:avLst>
          </a:prstGeom>
          <a:solidFill>
            <a:schemeClr val="bg1"/>
          </a:solidFill>
          <a:ln>
            <a:noFill/>
            <a:headEnd type="none" w="med" len="med"/>
            <a:tailEnd type="none" w="med" len="med"/>
          </a:ln>
          <a:effectLst>
            <a:outerShdw blurRad="342900"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59" name="Group 58">
            <a:extLst>
              <a:ext uri="{FF2B5EF4-FFF2-40B4-BE49-F238E27FC236}">
                <a16:creationId xmlns:a16="http://schemas.microsoft.com/office/drawing/2014/main" id="{8639A9B2-E5F6-A036-1478-63B3CCA46F50}"/>
              </a:ext>
              <a:ext uri="{C183D7F6-B498-43B3-948B-1728B52AA6E4}">
                <adec:decorative xmlns:adec="http://schemas.microsoft.com/office/drawing/2017/decorative" val="1"/>
              </a:ext>
            </a:extLst>
          </p:cNvPr>
          <p:cNvGrpSpPr/>
          <p:nvPr/>
        </p:nvGrpSpPr>
        <p:grpSpPr>
          <a:xfrm>
            <a:off x="5759241" y="2647128"/>
            <a:ext cx="798290" cy="719141"/>
            <a:chOff x="1138334" y="1576437"/>
            <a:chExt cx="1104804" cy="995265"/>
          </a:xfrm>
        </p:grpSpPr>
        <p:sp>
          <p:nvSpPr>
            <p:cNvPr id="60" name="Freeform: Shape 59">
              <a:extLst>
                <a:ext uri="{FF2B5EF4-FFF2-40B4-BE49-F238E27FC236}">
                  <a16:creationId xmlns:a16="http://schemas.microsoft.com/office/drawing/2014/main" id="{0F3F545D-8848-F83C-7A74-4D86B45757B5}"/>
                </a:ext>
                <a:ext uri="{C183D7F6-B498-43B3-948B-1728B52AA6E4}">
                  <adec:decorative xmlns:adec="http://schemas.microsoft.com/office/drawing/2017/decorative" val="1"/>
                </a:ext>
              </a:extLst>
            </p:cNvPr>
            <p:cNvSpPr/>
            <p:nvPr/>
          </p:nvSpPr>
          <p:spPr bwMode="auto">
            <a:xfrm>
              <a:off x="1138334" y="2019300"/>
              <a:ext cx="1104804" cy="552402"/>
            </a:xfrm>
            <a:custGeom>
              <a:avLst/>
              <a:gdLst>
                <a:gd name="connsiteX0" fmla="*/ 0 w 1104804"/>
                <a:gd name="connsiteY0" fmla="*/ 0 h 552402"/>
                <a:gd name="connsiteX1" fmla="*/ 1104804 w 1104804"/>
                <a:gd name="connsiteY1" fmla="*/ 0 h 552402"/>
                <a:gd name="connsiteX2" fmla="*/ 552402 w 1104804"/>
                <a:gd name="connsiteY2" fmla="*/ 552402 h 552402"/>
                <a:gd name="connsiteX3" fmla="*/ 0 w 1104804"/>
                <a:gd name="connsiteY3" fmla="*/ 0 h 552402"/>
              </a:gdLst>
              <a:ahLst/>
              <a:cxnLst>
                <a:cxn ang="0">
                  <a:pos x="connsiteX0" y="connsiteY0"/>
                </a:cxn>
                <a:cxn ang="0">
                  <a:pos x="connsiteX1" y="connsiteY1"/>
                </a:cxn>
                <a:cxn ang="0">
                  <a:pos x="connsiteX2" y="connsiteY2"/>
                </a:cxn>
                <a:cxn ang="0">
                  <a:pos x="connsiteX3" y="connsiteY3"/>
                </a:cxn>
              </a:cxnLst>
              <a:rect l="l" t="t" r="r" b="b"/>
              <a:pathLst>
                <a:path w="1104804" h="552402">
                  <a:moveTo>
                    <a:pt x="0" y="0"/>
                  </a:moveTo>
                  <a:lnTo>
                    <a:pt x="1104804" y="0"/>
                  </a:lnTo>
                  <a:cubicBezTo>
                    <a:pt x="1104804" y="305083"/>
                    <a:pt x="857485" y="552402"/>
                    <a:pt x="552402" y="552402"/>
                  </a:cubicBezTo>
                  <a:cubicBezTo>
                    <a:pt x="247319" y="552402"/>
                    <a:pt x="0" y="305083"/>
                    <a:pt x="0" y="0"/>
                  </a:cubicBezTo>
                  <a:close/>
                </a:path>
              </a:pathLst>
            </a:custGeom>
            <a:solidFill>
              <a:schemeClr val="bg1">
                <a:lumMod val="9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sp>
          <p:nvSpPr>
            <p:cNvPr id="61" name="Oval 60">
              <a:extLst>
                <a:ext uri="{FF2B5EF4-FFF2-40B4-BE49-F238E27FC236}">
                  <a16:creationId xmlns:a16="http://schemas.microsoft.com/office/drawing/2014/main" id="{CBD273B2-DF2A-E1EF-74E6-47F87DE2E04C}"/>
                </a:ext>
                <a:ext uri="{C183D7F6-B498-43B3-948B-1728B52AA6E4}">
                  <adec:decorative xmlns:adec="http://schemas.microsoft.com/office/drawing/2017/decorative" val="1"/>
                </a:ext>
              </a:extLst>
            </p:cNvPr>
            <p:cNvSpPr/>
            <p:nvPr/>
          </p:nvSpPr>
          <p:spPr bwMode="auto">
            <a:xfrm>
              <a:off x="1247872" y="1576438"/>
              <a:ext cx="885728" cy="885725"/>
            </a:xfrm>
            <a:prstGeom prst="ellipse">
              <a:avLst/>
            </a:prstGeom>
            <a:solidFill>
              <a:schemeClr val="bg1"/>
            </a:solidFill>
            <a:ln>
              <a:noFill/>
              <a:headEnd type="none" w="med" len="med"/>
              <a:tailEnd type="none" w="med" len="med"/>
            </a:ln>
            <a:effectLst>
              <a:outerShdw blurRad="952500" dist="736600" dir="3000000" sx="95000" sy="95000" algn="tl" rotWithShape="0">
                <a:schemeClr val="tx2">
                  <a:lumMod val="50000"/>
                  <a:alpha val="3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grpSp>
      <p:sp>
        <p:nvSpPr>
          <p:cNvPr id="62" name="Rounded Rectangle 12">
            <a:extLst>
              <a:ext uri="{FF2B5EF4-FFF2-40B4-BE49-F238E27FC236}">
                <a16:creationId xmlns:a16="http://schemas.microsoft.com/office/drawing/2014/main" id="{47C1D448-9F4E-6393-E2B8-060A93D5A6E3}"/>
              </a:ext>
              <a:ext uri="{C183D7F6-B498-43B3-948B-1728B52AA6E4}">
                <adec:decorative xmlns:adec="http://schemas.microsoft.com/office/drawing/2017/decorative" val="1"/>
              </a:ext>
            </a:extLst>
          </p:cNvPr>
          <p:cNvSpPr/>
          <p:nvPr/>
        </p:nvSpPr>
        <p:spPr bwMode="auto">
          <a:xfrm>
            <a:off x="7244178" y="2927518"/>
            <a:ext cx="1965960" cy="2026281"/>
          </a:xfrm>
          <a:prstGeom prst="roundRect">
            <a:avLst>
              <a:gd name="adj" fmla="val 4400"/>
            </a:avLst>
          </a:prstGeom>
          <a:solidFill>
            <a:schemeClr val="bg1"/>
          </a:solidFill>
          <a:ln>
            <a:noFill/>
            <a:headEnd type="none" w="med" len="med"/>
            <a:tailEnd type="none" w="med" len="med"/>
          </a:ln>
          <a:effectLst>
            <a:outerShdw blurRad="342900"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63" name="Group 62">
            <a:extLst>
              <a:ext uri="{FF2B5EF4-FFF2-40B4-BE49-F238E27FC236}">
                <a16:creationId xmlns:a16="http://schemas.microsoft.com/office/drawing/2014/main" id="{BECDCC46-6922-7A4B-1C57-1A2ADB50FB61}"/>
              </a:ext>
              <a:ext uri="{C183D7F6-B498-43B3-948B-1728B52AA6E4}">
                <adec:decorative xmlns:adec="http://schemas.microsoft.com/office/drawing/2017/decorative" val="1"/>
              </a:ext>
            </a:extLst>
          </p:cNvPr>
          <p:cNvGrpSpPr/>
          <p:nvPr/>
        </p:nvGrpSpPr>
        <p:grpSpPr>
          <a:xfrm>
            <a:off x="7714449" y="2607523"/>
            <a:ext cx="798290" cy="719140"/>
            <a:chOff x="1138334" y="1576438"/>
            <a:chExt cx="1104804" cy="995264"/>
          </a:xfrm>
        </p:grpSpPr>
        <p:sp>
          <p:nvSpPr>
            <p:cNvPr id="64" name="Freeform: Shape 63">
              <a:extLst>
                <a:ext uri="{FF2B5EF4-FFF2-40B4-BE49-F238E27FC236}">
                  <a16:creationId xmlns:a16="http://schemas.microsoft.com/office/drawing/2014/main" id="{93CA5CC3-98F0-98C4-589E-B6A75D84D2C6}"/>
                </a:ext>
                <a:ext uri="{C183D7F6-B498-43B3-948B-1728B52AA6E4}">
                  <adec:decorative xmlns:adec="http://schemas.microsoft.com/office/drawing/2017/decorative" val="1"/>
                </a:ext>
              </a:extLst>
            </p:cNvPr>
            <p:cNvSpPr/>
            <p:nvPr/>
          </p:nvSpPr>
          <p:spPr bwMode="auto">
            <a:xfrm>
              <a:off x="1138334" y="2019300"/>
              <a:ext cx="1104804" cy="552402"/>
            </a:xfrm>
            <a:custGeom>
              <a:avLst/>
              <a:gdLst>
                <a:gd name="connsiteX0" fmla="*/ 0 w 1104804"/>
                <a:gd name="connsiteY0" fmla="*/ 0 h 552402"/>
                <a:gd name="connsiteX1" fmla="*/ 1104804 w 1104804"/>
                <a:gd name="connsiteY1" fmla="*/ 0 h 552402"/>
                <a:gd name="connsiteX2" fmla="*/ 552402 w 1104804"/>
                <a:gd name="connsiteY2" fmla="*/ 552402 h 552402"/>
                <a:gd name="connsiteX3" fmla="*/ 0 w 1104804"/>
                <a:gd name="connsiteY3" fmla="*/ 0 h 552402"/>
              </a:gdLst>
              <a:ahLst/>
              <a:cxnLst>
                <a:cxn ang="0">
                  <a:pos x="connsiteX0" y="connsiteY0"/>
                </a:cxn>
                <a:cxn ang="0">
                  <a:pos x="connsiteX1" y="connsiteY1"/>
                </a:cxn>
                <a:cxn ang="0">
                  <a:pos x="connsiteX2" y="connsiteY2"/>
                </a:cxn>
                <a:cxn ang="0">
                  <a:pos x="connsiteX3" y="connsiteY3"/>
                </a:cxn>
              </a:cxnLst>
              <a:rect l="l" t="t" r="r" b="b"/>
              <a:pathLst>
                <a:path w="1104804" h="552402">
                  <a:moveTo>
                    <a:pt x="0" y="0"/>
                  </a:moveTo>
                  <a:lnTo>
                    <a:pt x="1104804" y="0"/>
                  </a:lnTo>
                  <a:cubicBezTo>
                    <a:pt x="1104804" y="305083"/>
                    <a:pt x="857485" y="552402"/>
                    <a:pt x="552402" y="552402"/>
                  </a:cubicBezTo>
                  <a:cubicBezTo>
                    <a:pt x="247319" y="552402"/>
                    <a:pt x="0" y="305083"/>
                    <a:pt x="0" y="0"/>
                  </a:cubicBezTo>
                  <a:close/>
                </a:path>
              </a:pathLst>
            </a:custGeom>
            <a:solidFill>
              <a:schemeClr val="bg1">
                <a:lumMod val="9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sp>
          <p:nvSpPr>
            <p:cNvPr id="65" name="Oval 64">
              <a:extLst>
                <a:ext uri="{FF2B5EF4-FFF2-40B4-BE49-F238E27FC236}">
                  <a16:creationId xmlns:a16="http://schemas.microsoft.com/office/drawing/2014/main" id="{8577A3F0-4A5B-8C3F-5C97-73D65FF531BE}"/>
                </a:ext>
                <a:ext uri="{C183D7F6-B498-43B3-948B-1728B52AA6E4}">
                  <adec:decorative xmlns:adec="http://schemas.microsoft.com/office/drawing/2017/decorative" val="1"/>
                </a:ext>
              </a:extLst>
            </p:cNvPr>
            <p:cNvSpPr/>
            <p:nvPr/>
          </p:nvSpPr>
          <p:spPr bwMode="auto">
            <a:xfrm>
              <a:off x="1247872" y="1576438"/>
              <a:ext cx="885728" cy="885725"/>
            </a:xfrm>
            <a:prstGeom prst="ellipse">
              <a:avLst/>
            </a:prstGeom>
            <a:solidFill>
              <a:schemeClr val="bg1"/>
            </a:solidFill>
            <a:ln>
              <a:noFill/>
              <a:headEnd type="none" w="med" len="med"/>
              <a:tailEnd type="none" w="med" len="med"/>
            </a:ln>
            <a:effectLst>
              <a:outerShdw blurRad="952500" dist="736600" dir="3000000" sx="95000" sy="95000" algn="tl" rotWithShape="0">
                <a:schemeClr val="tx2">
                  <a:lumMod val="50000"/>
                  <a:alpha val="3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grpSp>
      <p:sp>
        <p:nvSpPr>
          <p:cNvPr id="66" name="Rounded Rectangle 12">
            <a:extLst>
              <a:ext uri="{FF2B5EF4-FFF2-40B4-BE49-F238E27FC236}">
                <a16:creationId xmlns:a16="http://schemas.microsoft.com/office/drawing/2014/main" id="{E4448DFF-A626-9D21-5D97-B060047D6618}"/>
              </a:ext>
              <a:ext uri="{C183D7F6-B498-43B3-948B-1728B52AA6E4}">
                <adec:decorative xmlns:adec="http://schemas.microsoft.com/office/drawing/2017/decorative" val="1"/>
              </a:ext>
            </a:extLst>
          </p:cNvPr>
          <p:cNvSpPr/>
          <p:nvPr/>
        </p:nvSpPr>
        <p:spPr bwMode="auto">
          <a:xfrm>
            <a:off x="9642854" y="2946750"/>
            <a:ext cx="1965960" cy="2026281"/>
          </a:xfrm>
          <a:prstGeom prst="roundRect">
            <a:avLst>
              <a:gd name="adj" fmla="val 4400"/>
            </a:avLst>
          </a:prstGeom>
          <a:solidFill>
            <a:schemeClr val="bg1"/>
          </a:solidFill>
          <a:ln>
            <a:noFill/>
            <a:headEnd type="none" w="med" len="med"/>
            <a:tailEnd type="none" w="med" len="med"/>
          </a:ln>
          <a:effectLst>
            <a:outerShdw blurRad="342900"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67" name="Group 66">
            <a:extLst>
              <a:ext uri="{FF2B5EF4-FFF2-40B4-BE49-F238E27FC236}">
                <a16:creationId xmlns:a16="http://schemas.microsoft.com/office/drawing/2014/main" id="{8F1556BB-67CB-CF31-6F3F-86BE478172C9}"/>
              </a:ext>
              <a:ext uri="{C183D7F6-B498-43B3-948B-1728B52AA6E4}">
                <adec:decorative xmlns:adec="http://schemas.microsoft.com/office/drawing/2017/decorative" val="1"/>
              </a:ext>
            </a:extLst>
          </p:cNvPr>
          <p:cNvGrpSpPr/>
          <p:nvPr/>
        </p:nvGrpSpPr>
        <p:grpSpPr>
          <a:xfrm>
            <a:off x="10186908" y="2607324"/>
            <a:ext cx="798290" cy="719140"/>
            <a:chOff x="1138334" y="1576438"/>
            <a:chExt cx="1104804" cy="995264"/>
          </a:xfrm>
        </p:grpSpPr>
        <p:sp>
          <p:nvSpPr>
            <p:cNvPr id="68" name="Freeform: Shape 67">
              <a:extLst>
                <a:ext uri="{FF2B5EF4-FFF2-40B4-BE49-F238E27FC236}">
                  <a16:creationId xmlns:a16="http://schemas.microsoft.com/office/drawing/2014/main" id="{FC2D815E-AB7D-077D-9518-18EDEF5D882F}"/>
                </a:ext>
                <a:ext uri="{C183D7F6-B498-43B3-948B-1728B52AA6E4}">
                  <adec:decorative xmlns:adec="http://schemas.microsoft.com/office/drawing/2017/decorative" val="1"/>
                </a:ext>
              </a:extLst>
            </p:cNvPr>
            <p:cNvSpPr/>
            <p:nvPr/>
          </p:nvSpPr>
          <p:spPr bwMode="auto">
            <a:xfrm>
              <a:off x="1138334" y="2019300"/>
              <a:ext cx="1104804" cy="552402"/>
            </a:xfrm>
            <a:custGeom>
              <a:avLst/>
              <a:gdLst>
                <a:gd name="connsiteX0" fmla="*/ 0 w 1104804"/>
                <a:gd name="connsiteY0" fmla="*/ 0 h 552402"/>
                <a:gd name="connsiteX1" fmla="*/ 1104804 w 1104804"/>
                <a:gd name="connsiteY1" fmla="*/ 0 h 552402"/>
                <a:gd name="connsiteX2" fmla="*/ 552402 w 1104804"/>
                <a:gd name="connsiteY2" fmla="*/ 552402 h 552402"/>
                <a:gd name="connsiteX3" fmla="*/ 0 w 1104804"/>
                <a:gd name="connsiteY3" fmla="*/ 0 h 552402"/>
              </a:gdLst>
              <a:ahLst/>
              <a:cxnLst>
                <a:cxn ang="0">
                  <a:pos x="connsiteX0" y="connsiteY0"/>
                </a:cxn>
                <a:cxn ang="0">
                  <a:pos x="connsiteX1" y="connsiteY1"/>
                </a:cxn>
                <a:cxn ang="0">
                  <a:pos x="connsiteX2" y="connsiteY2"/>
                </a:cxn>
                <a:cxn ang="0">
                  <a:pos x="connsiteX3" y="connsiteY3"/>
                </a:cxn>
              </a:cxnLst>
              <a:rect l="l" t="t" r="r" b="b"/>
              <a:pathLst>
                <a:path w="1104804" h="552402">
                  <a:moveTo>
                    <a:pt x="0" y="0"/>
                  </a:moveTo>
                  <a:lnTo>
                    <a:pt x="1104804" y="0"/>
                  </a:lnTo>
                  <a:cubicBezTo>
                    <a:pt x="1104804" y="305083"/>
                    <a:pt x="857485" y="552402"/>
                    <a:pt x="552402" y="552402"/>
                  </a:cubicBezTo>
                  <a:cubicBezTo>
                    <a:pt x="247319" y="552402"/>
                    <a:pt x="0" y="305083"/>
                    <a:pt x="0" y="0"/>
                  </a:cubicBezTo>
                  <a:close/>
                </a:path>
              </a:pathLst>
            </a:custGeom>
            <a:solidFill>
              <a:schemeClr val="bg1">
                <a:lumMod val="9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sp>
          <p:nvSpPr>
            <p:cNvPr id="69" name="Oval 68">
              <a:extLst>
                <a:ext uri="{FF2B5EF4-FFF2-40B4-BE49-F238E27FC236}">
                  <a16:creationId xmlns:a16="http://schemas.microsoft.com/office/drawing/2014/main" id="{1CE8379D-BF98-8550-688E-9E8CFC7DC731}"/>
                </a:ext>
                <a:ext uri="{C183D7F6-B498-43B3-948B-1728B52AA6E4}">
                  <adec:decorative xmlns:adec="http://schemas.microsoft.com/office/drawing/2017/decorative" val="1"/>
                </a:ext>
              </a:extLst>
            </p:cNvPr>
            <p:cNvSpPr/>
            <p:nvPr/>
          </p:nvSpPr>
          <p:spPr bwMode="auto">
            <a:xfrm>
              <a:off x="1247872" y="1576438"/>
              <a:ext cx="885728" cy="885725"/>
            </a:xfrm>
            <a:prstGeom prst="ellipse">
              <a:avLst/>
            </a:prstGeom>
            <a:solidFill>
              <a:schemeClr val="bg1"/>
            </a:solidFill>
            <a:ln>
              <a:noFill/>
              <a:headEnd type="none" w="med" len="med"/>
              <a:tailEnd type="none" w="med" len="med"/>
            </a:ln>
            <a:effectLst>
              <a:outerShdw blurRad="952500" dist="736600" dir="3000000" sx="95000" sy="95000" algn="tl" rotWithShape="0">
                <a:schemeClr val="tx2">
                  <a:lumMod val="50000"/>
                  <a:alpha val="3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grpSp>
      <p:sp>
        <p:nvSpPr>
          <p:cNvPr id="70" name="TextBox 69">
            <a:extLst>
              <a:ext uri="{FF2B5EF4-FFF2-40B4-BE49-F238E27FC236}">
                <a16:creationId xmlns:a16="http://schemas.microsoft.com/office/drawing/2014/main" id="{E06F5568-F651-BD57-CE0D-AAD19DF38EC9}"/>
              </a:ext>
            </a:extLst>
          </p:cNvPr>
          <p:cNvSpPr txBox="1"/>
          <p:nvPr/>
        </p:nvSpPr>
        <p:spPr>
          <a:xfrm>
            <a:off x="1452332" y="2669751"/>
            <a:ext cx="612743"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50" normalizeH="0" baseline="0" noProof="0">
                <a:ln w="3175">
                  <a:noFill/>
                </a:ln>
                <a:gradFill>
                  <a:gsLst>
                    <a:gs pos="50000">
                      <a:srgbClr val="8661C5"/>
                    </a:gs>
                    <a:gs pos="0">
                      <a:srgbClr val="3E76D4"/>
                    </a:gs>
                    <a:gs pos="100000">
                      <a:srgbClr val="C73ECC"/>
                    </a:gs>
                  </a:gsLst>
                  <a:lin ang="2700000" scaled="1"/>
                </a:gradFill>
                <a:effectLst/>
                <a:uLnTx/>
                <a:uFillTx/>
                <a:latin typeface="Segoe Sans Display Semibold"/>
                <a:ea typeface="+mj-lt"/>
                <a:cs typeface="Segoe UI" pitchFamily="34" charset="0"/>
              </a:rPr>
              <a:t>1</a:t>
            </a:r>
          </a:p>
        </p:txBody>
      </p:sp>
      <p:sp>
        <p:nvSpPr>
          <p:cNvPr id="3" name="TextBox 2">
            <a:extLst>
              <a:ext uri="{FF2B5EF4-FFF2-40B4-BE49-F238E27FC236}">
                <a16:creationId xmlns:a16="http://schemas.microsoft.com/office/drawing/2014/main" id="{8CF7DB29-5996-E978-AFA4-48374BB78237}"/>
              </a:ext>
            </a:extLst>
          </p:cNvPr>
          <p:cNvSpPr txBox="1"/>
          <p:nvPr/>
        </p:nvSpPr>
        <p:spPr>
          <a:xfrm>
            <a:off x="733852" y="3670560"/>
            <a:ext cx="1872664" cy="830997"/>
          </a:xfrm>
          <a:prstGeom prst="rect">
            <a:avLst/>
          </a:prstGeom>
          <a:noFill/>
        </p:spPr>
        <p:txBody>
          <a:bodyPr wrap="square" lIns="0" tIns="0" rIns="0" bIns="0">
            <a:spAutoFit/>
          </a:bodyPr>
          <a:lstStyle/>
          <a:p>
            <a:pPr algn="ctr"/>
            <a:r>
              <a:rPr lang="en-US" b="1" dirty="0">
                <a:solidFill>
                  <a:schemeClr val="accent1"/>
                </a:solidFill>
                <a:latin typeface="+mj-lt"/>
              </a:rPr>
              <a:t>Reimagine flexible work with Microsoft Places</a:t>
            </a:r>
            <a:endParaRPr lang="en-US" dirty="0">
              <a:solidFill>
                <a:schemeClr val="accent1"/>
              </a:solidFill>
              <a:latin typeface="+mj-lt"/>
              <a:cs typeface="Segoe Sans Display" pitchFamily="2" charset="0"/>
            </a:endParaRPr>
          </a:p>
        </p:txBody>
      </p:sp>
      <p:sp>
        <p:nvSpPr>
          <p:cNvPr id="72" name="TextBox 71">
            <a:extLst>
              <a:ext uri="{FF2B5EF4-FFF2-40B4-BE49-F238E27FC236}">
                <a16:creationId xmlns:a16="http://schemas.microsoft.com/office/drawing/2014/main" id="{A40863B8-C76D-E65F-85BA-A5CF7CA14643}"/>
              </a:ext>
            </a:extLst>
          </p:cNvPr>
          <p:cNvSpPr txBox="1"/>
          <p:nvPr/>
        </p:nvSpPr>
        <p:spPr>
          <a:xfrm>
            <a:off x="3543896" y="2646402"/>
            <a:ext cx="612743"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50" normalizeH="0" baseline="0" noProof="0">
                <a:ln w="3175">
                  <a:noFill/>
                </a:ln>
                <a:gradFill>
                  <a:gsLst>
                    <a:gs pos="50000">
                      <a:srgbClr val="8661C5"/>
                    </a:gs>
                    <a:gs pos="0">
                      <a:srgbClr val="3E76D4"/>
                    </a:gs>
                    <a:gs pos="100000">
                      <a:srgbClr val="C73ECC"/>
                    </a:gs>
                  </a:gsLst>
                  <a:lin ang="2700000" scaled="1"/>
                </a:gradFill>
                <a:effectLst/>
                <a:uLnTx/>
                <a:uFillTx/>
                <a:latin typeface="Segoe Sans Display Semibold"/>
                <a:ea typeface="+mj-lt"/>
                <a:cs typeface="Segoe UI" pitchFamily="34" charset="0"/>
              </a:rPr>
              <a:t>2</a:t>
            </a:r>
          </a:p>
        </p:txBody>
      </p:sp>
      <p:sp>
        <p:nvSpPr>
          <p:cNvPr id="73" name="TextBox 72">
            <a:extLst>
              <a:ext uri="{FF2B5EF4-FFF2-40B4-BE49-F238E27FC236}">
                <a16:creationId xmlns:a16="http://schemas.microsoft.com/office/drawing/2014/main" id="{1B42F579-B73C-63F6-3544-D96399809998}"/>
              </a:ext>
            </a:extLst>
          </p:cNvPr>
          <p:cNvSpPr txBox="1"/>
          <p:nvPr/>
        </p:nvSpPr>
        <p:spPr>
          <a:xfrm>
            <a:off x="2784700" y="3707505"/>
            <a:ext cx="1780613" cy="553998"/>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B5FC7"/>
                </a:solidFill>
                <a:effectLst/>
                <a:uLnTx/>
                <a:uFillTx/>
                <a:latin typeface="Segoe Sans Display Semibold"/>
                <a:ea typeface="+mn-ea"/>
                <a:cs typeface="+mn-cs"/>
              </a:rPr>
              <a:t>Discovery and pilot design</a:t>
            </a:r>
          </a:p>
        </p:txBody>
      </p:sp>
      <p:sp>
        <p:nvSpPr>
          <p:cNvPr id="74" name="TextBox 73">
            <a:extLst>
              <a:ext uri="{FF2B5EF4-FFF2-40B4-BE49-F238E27FC236}">
                <a16:creationId xmlns:a16="http://schemas.microsoft.com/office/drawing/2014/main" id="{278CC965-8BCF-7986-05D1-BB2E5C420112}"/>
              </a:ext>
            </a:extLst>
          </p:cNvPr>
          <p:cNvSpPr txBox="1"/>
          <p:nvPr/>
        </p:nvSpPr>
        <p:spPr>
          <a:xfrm>
            <a:off x="5856505" y="2685683"/>
            <a:ext cx="612743"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50" normalizeH="0" baseline="0" noProof="0">
                <a:ln w="3175">
                  <a:noFill/>
                </a:ln>
                <a:gradFill>
                  <a:gsLst>
                    <a:gs pos="50000">
                      <a:srgbClr val="8661C5"/>
                    </a:gs>
                    <a:gs pos="0">
                      <a:srgbClr val="3E76D4"/>
                    </a:gs>
                    <a:gs pos="100000">
                      <a:srgbClr val="C73ECC"/>
                    </a:gs>
                  </a:gsLst>
                  <a:lin ang="2700000" scaled="1"/>
                </a:gradFill>
                <a:effectLst/>
                <a:uLnTx/>
                <a:uFillTx/>
                <a:latin typeface="Segoe Sans Display Semibold"/>
                <a:ea typeface="+mj-lt"/>
                <a:cs typeface="Segoe UI" pitchFamily="34" charset="0"/>
              </a:rPr>
              <a:t>3</a:t>
            </a:r>
          </a:p>
        </p:txBody>
      </p:sp>
      <p:sp>
        <p:nvSpPr>
          <p:cNvPr id="75" name="TextBox 74">
            <a:extLst>
              <a:ext uri="{FF2B5EF4-FFF2-40B4-BE49-F238E27FC236}">
                <a16:creationId xmlns:a16="http://schemas.microsoft.com/office/drawing/2014/main" id="{2CE6B9EA-F890-509B-93DE-0BE925DD2B90}"/>
              </a:ext>
            </a:extLst>
          </p:cNvPr>
          <p:cNvSpPr txBox="1"/>
          <p:nvPr/>
        </p:nvSpPr>
        <p:spPr>
          <a:xfrm>
            <a:off x="5274001" y="3698823"/>
            <a:ext cx="1790974" cy="553998"/>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1800" b="1" i="0" u="none" strike="noStrike" kern="1200" cap="none" spc="0" normalizeH="0" baseline="0" noProof="0" dirty="0">
                <a:ln>
                  <a:noFill/>
                </a:ln>
                <a:solidFill>
                  <a:srgbClr val="5B5FC7"/>
                </a:solidFill>
                <a:effectLst/>
                <a:uLnTx/>
                <a:uFillTx/>
                <a:latin typeface="Segoe Sans Display Semibold"/>
                <a:ea typeface="+mn-ea"/>
                <a:cs typeface="+mn-cs"/>
              </a:rPr>
              <a:t>Deploy Microsoft Places</a:t>
            </a:r>
          </a:p>
        </p:txBody>
      </p:sp>
      <p:sp>
        <p:nvSpPr>
          <p:cNvPr id="76" name="TextBox 75">
            <a:extLst>
              <a:ext uri="{FF2B5EF4-FFF2-40B4-BE49-F238E27FC236}">
                <a16:creationId xmlns:a16="http://schemas.microsoft.com/office/drawing/2014/main" id="{130B0A12-1EDB-9D3B-7431-25158929FA16}"/>
              </a:ext>
            </a:extLst>
          </p:cNvPr>
          <p:cNvSpPr txBox="1"/>
          <p:nvPr/>
        </p:nvSpPr>
        <p:spPr>
          <a:xfrm>
            <a:off x="7783302" y="2642438"/>
            <a:ext cx="612743"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50" normalizeH="0" baseline="0" noProof="0">
                <a:ln w="3175">
                  <a:noFill/>
                </a:ln>
                <a:gradFill>
                  <a:gsLst>
                    <a:gs pos="50000">
                      <a:srgbClr val="8661C5"/>
                    </a:gs>
                    <a:gs pos="0">
                      <a:srgbClr val="3E76D4"/>
                    </a:gs>
                    <a:gs pos="100000">
                      <a:srgbClr val="C73ECC"/>
                    </a:gs>
                  </a:gsLst>
                  <a:lin ang="2700000" scaled="1"/>
                </a:gradFill>
                <a:effectLst/>
                <a:uLnTx/>
                <a:uFillTx/>
                <a:latin typeface="Segoe Sans Display Semibold"/>
                <a:ea typeface="+mj-lt"/>
                <a:cs typeface="Segoe UI" pitchFamily="34" charset="0"/>
              </a:rPr>
              <a:t>4</a:t>
            </a:r>
          </a:p>
        </p:txBody>
      </p:sp>
      <p:sp>
        <p:nvSpPr>
          <p:cNvPr id="77" name="TextBox 76">
            <a:extLst>
              <a:ext uri="{FF2B5EF4-FFF2-40B4-BE49-F238E27FC236}">
                <a16:creationId xmlns:a16="http://schemas.microsoft.com/office/drawing/2014/main" id="{D6A3A0EE-D782-CAD2-7BCC-A9CCCBA41133}"/>
              </a:ext>
            </a:extLst>
          </p:cNvPr>
          <p:cNvSpPr txBox="1"/>
          <p:nvPr/>
        </p:nvSpPr>
        <p:spPr>
          <a:xfrm>
            <a:off x="7429348" y="3676859"/>
            <a:ext cx="1671393" cy="553998"/>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1800" b="1" i="0" u="none" strike="noStrike" kern="1200" cap="none" spc="0" normalizeH="0" baseline="0" noProof="0" dirty="0">
                <a:ln>
                  <a:noFill/>
                </a:ln>
                <a:solidFill>
                  <a:srgbClr val="5B5FC7"/>
                </a:solidFill>
                <a:effectLst/>
                <a:uLnTx/>
                <a:uFillTx/>
                <a:latin typeface="Segoe Sans Display Semibold"/>
                <a:ea typeface="+mn-ea"/>
                <a:cs typeface="+mn-cs"/>
              </a:rPr>
              <a:t>User readiness and adoption</a:t>
            </a:r>
          </a:p>
        </p:txBody>
      </p:sp>
      <p:sp>
        <p:nvSpPr>
          <p:cNvPr id="78" name="TextBox 77">
            <a:extLst>
              <a:ext uri="{FF2B5EF4-FFF2-40B4-BE49-F238E27FC236}">
                <a16:creationId xmlns:a16="http://schemas.microsoft.com/office/drawing/2014/main" id="{89CEF738-0CF0-6F0E-6507-B6889A4BA043}"/>
              </a:ext>
            </a:extLst>
          </p:cNvPr>
          <p:cNvSpPr txBox="1"/>
          <p:nvPr/>
        </p:nvSpPr>
        <p:spPr>
          <a:xfrm>
            <a:off x="10283301" y="2653253"/>
            <a:ext cx="612743"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50" normalizeH="0" baseline="0" noProof="0">
                <a:ln w="3175">
                  <a:noFill/>
                </a:ln>
                <a:gradFill>
                  <a:gsLst>
                    <a:gs pos="50000">
                      <a:srgbClr val="8661C5"/>
                    </a:gs>
                    <a:gs pos="0">
                      <a:srgbClr val="3E76D4"/>
                    </a:gs>
                    <a:gs pos="100000">
                      <a:srgbClr val="C73ECC"/>
                    </a:gs>
                  </a:gsLst>
                  <a:lin ang="2700000" scaled="1"/>
                </a:gradFill>
                <a:effectLst/>
                <a:uLnTx/>
                <a:uFillTx/>
                <a:latin typeface="Segoe Sans Display Semibold"/>
                <a:ea typeface="+mj-lt"/>
                <a:cs typeface="Segoe UI" pitchFamily="34" charset="0"/>
              </a:rPr>
              <a:t>5</a:t>
            </a:r>
          </a:p>
        </p:txBody>
      </p:sp>
      <p:sp>
        <p:nvSpPr>
          <p:cNvPr id="79" name="TextBox 78">
            <a:extLst>
              <a:ext uri="{FF2B5EF4-FFF2-40B4-BE49-F238E27FC236}">
                <a16:creationId xmlns:a16="http://schemas.microsoft.com/office/drawing/2014/main" id="{71AE854F-9F6B-EC31-65AC-11E4018C8F2B}"/>
              </a:ext>
            </a:extLst>
          </p:cNvPr>
          <p:cNvSpPr txBox="1"/>
          <p:nvPr/>
        </p:nvSpPr>
        <p:spPr>
          <a:xfrm>
            <a:off x="9897960" y="3706177"/>
            <a:ext cx="1520635" cy="553998"/>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B5FC7"/>
                </a:solidFill>
                <a:effectLst/>
                <a:uLnTx/>
                <a:uFillTx/>
                <a:latin typeface="Segoe Sans Display Semibold"/>
                <a:ea typeface="+mn-ea"/>
                <a:cs typeface="+mn-cs"/>
              </a:rPr>
              <a:t>Findings and next steps</a:t>
            </a:r>
          </a:p>
        </p:txBody>
      </p:sp>
      <p:sp>
        <p:nvSpPr>
          <p:cNvPr id="80" name="Speech Bubble: Rectangle with Corners Rounded 79">
            <a:extLst>
              <a:ext uri="{FF2B5EF4-FFF2-40B4-BE49-F238E27FC236}">
                <a16:creationId xmlns:a16="http://schemas.microsoft.com/office/drawing/2014/main" id="{601AA2FA-8F15-C049-ECA7-145ADB7933EA}"/>
              </a:ext>
            </a:extLst>
          </p:cNvPr>
          <p:cNvSpPr/>
          <p:nvPr/>
        </p:nvSpPr>
        <p:spPr bwMode="auto">
          <a:xfrm>
            <a:off x="8368237" y="5682545"/>
            <a:ext cx="2456481" cy="573042"/>
          </a:xfrm>
          <a:prstGeom prst="wedgeRoundRectCallout">
            <a:avLst>
              <a:gd name="adj1" fmla="val -37700"/>
              <a:gd name="adj2" fmla="val -183429"/>
              <a:gd name="adj3" fmla="val 16667"/>
            </a:avLst>
          </a:prstGeom>
          <a:gradFill>
            <a:gsLst>
              <a:gs pos="10000">
                <a:srgbClr val="5C5AD4"/>
              </a:gs>
              <a:gs pos="100000">
                <a:srgbClr val="C03BC4"/>
              </a:gs>
            </a:gsLst>
            <a:path path="circle">
              <a:fillToRect l="100000" b="100000"/>
            </a:path>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BE" sz="1800" b="0" i="0" u="none" strike="noStrike" kern="1200" cap="none" spc="0" normalizeH="0" baseline="0" noProof="0">
                <a:ln>
                  <a:noFill/>
                </a:ln>
                <a:solidFill>
                  <a:srgbClr val="FFFFFF"/>
                </a:solidFill>
                <a:effectLst/>
                <a:uLnTx/>
                <a:uFillTx/>
                <a:latin typeface="Segoe Sans Display Semibold"/>
                <a:ea typeface="+mn-ea"/>
                <a:cs typeface="Segoe Sans Display" pitchFamily="2" charset="0"/>
              </a:rPr>
              <a:t>You are here</a:t>
            </a:r>
            <a:r>
              <a:rPr kumimoji="0" lang="en-US" sz="1800" b="0" i="0" u="none" strike="noStrike" kern="1200" cap="none" spc="0" normalizeH="0" baseline="0" noProof="0">
                <a:ln>
                  <a:noFill/>
                </a:ln>
                <a:solidFill>
                  <a:srgbClr val="FFFFFF"/>
                </a:solidFill>
                <a:effectLst/>
                <a:uLnTx/>
                <a:uFillTx/>
                <a:latin typeface="Segoe Sans Display Semibold"/>
                <a:ea typeface="+mn-ea"/>
                <a:cs typeface="Segoe Sans Display" pitchFamily="2" charset="0"/>
              </a:rPr>
              <a:t>.</a:t>
            </a:r>
            <a:endParaRPr kumimoji="0" lang="en-BE" sz="1800" b="0" i="0" u="none" strike="noStrike" kern="1200" cap="none" spc="0" normalizeH="0" baseline="0" noProof="0">
              <a:ln>
                <a:noFill/>
              </a:ln>
              <a:solidFill>
                <a:srgbClr val="FFFFFF"/>
              </a:solidFill>
              <a:effectLst/>
              <a:uLnTx/>
              <a:uFillTx/>
              <a:latin typeface="Segoe Sans Display Semibold"/>
              <a:ea typeface="+mn-ea"/>
              <a:cs typeface="Segoe Sans Display" pitchFamily="2" charset="0"/>
            </a:endParaRPr>
          </a:p>
        </p:txBody>
      </p:sp>
      <p:pic>
        <p:nvPicPr>
          <p:cNvPr id="22" name="Picture 21">
            <a:extLst>
              <a:ext uri="{FF2B5EF4-FFF2-40B4-BE49-F238E27FC236}">
                <a16:creationId xmlns:a16="http://schemas.microsoft.com/office/drawing/2014/main" id="{2D4165C7-E7B1-3A56-AD5D-54B0DB750067}"/>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b="-1827"/>
          <a:stretch/>
        </p:blipFill>
        <p:spPr>
          <a:xfrm>
            <a:off x="3935478" y="472785"/>
            <a:ext cx="468769" cy="477334"/>
          </a:xfrm>
          <a:prstGeom prst="rect">
            <a:avLst/>
          </a:prstGeom>
        </p:spPr>
      </p:pic>
    </p:spTree>
    <p:extLst>
      <p:ext uri="{BB962C8B-B14F-4D97-AF65-F5344CB8AC3E}">
        <p14:creationId xmlns:p14="http://schemas.microsoft.com/office/powerpoint/2010/main" val="1422183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000"/>
                                  </p:stCondLst>
                                  <p:childTnLst>
                                    <p:set>
                                      <p:cBhvr>
                                        <p:cTn id="6" dur="1" fill="hold">
                                          <p:stCondLst>
                                            <p:cond delay="0"/>
                                          </p:stCondLst>
                                        </p:cTn>
                                        <p:tgtEl>
                                          <p:spTgt spid="80"/>
                                        </p:tgtEl>
                                        <p:attrNameLst>
                                          <p:attrName>style.visibility</p:attrName>
                                        </p:attrNameLst>
                                      </p:cBhvr>
                                      <p:to>
                                        <p:strVal val="visible"/>
                                      </p:to>
                                    </p:set>
                                  </p:childTnLst>
                                </p:cTn>
                              </p:par>
                              <p:par>
                                <p:cTn id="7" presetID="6" presetClass="emph" presetSubtype="0" accel="100000" autoRev="1" fill="hold" grpId="1" nodeType="withEffect">
                                  <p:stCondLst>
                                    <p:cond delay="250"/>
                                  </p:stCondLst>
                                  <p:childTnLst>
                                    <p:animScale>
                                      <p:cBhvr>
                                        <p:cTn id="8" dur="750" fill="hold"/>
                                        <p:tgtEl>
                                          <p:spTgt spid="80"/>
                                        </p:tgtEl>
                                      </p:cBhvr>
                                      <p:by x="10000" y="10000"/>
                                    </p:animScale>
                                  </p:childTnLst>
                                </p:cTn>
                              </p:par>
                              <p:par>
                                <p:cTn id="9" presetID="42" presetClass="path" presetSubtype="0" accel="100000" autoRev="1" fill="hold" grpId="2" nodeType="withEffect">
                                  <p:stCondLst>
                                    <p:cond delay="250"/>
                                  </p:stCondLst>
                                  <p:childTnLst>
                                    <p:animMotion origin="layout" path="M 6.25E-7 -3.7037E-7 L -0.11693 0.15764 " pathEditMode="relative" rAng="0" ptsTypes="AA">
                                      <p:cBhvr>
                                        <p:cTn id="10" dur="750" fill="hold"/>
                                        <p:tgtEl>
                                          <p:spTgt spid="80"/>
                                        </p:tgtEl>
                                        <p:attrNameLst>
                                          <p:attrName>ppt_x</p:attrName>
                                          <p:attrName>ppt_y</p:attrName>
                                        </p:attrNameLst>
                                      </p:cBhvr>
                                      <p:rCtr x="-5846" y="78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0" grpId="1" animBg="1"/>
      <p:bldP spid="80" grpId="2"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BF4B1-DB34-301C-CD8A-E693C709BC21}"/>
            </a:ext>
          </a:extLst>
        </p:cNvPr>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6C3F5C7-C5CD-1414-45C2-4F6754175F44}"/>
              </a:ext>
              <a:ext uri="{C183D7F6-B498-43B3-948B-1728B52AA6E4}">
                <adec:decorative xmlns:adec="http://schemas.microsoft.com/office/drawing/2017/decorative" val="1"/>
              </a:ext>
            </a:extLst>
          </p:cNvPr>
          <p:cNvSpPr/>
          <p:nvPr/>
        </p:nvSpPr>
        <p:spPr bwMode="auto">
          <a:xfrm>
            <a:off x="650334" y="1489906"/>
            <a:ext cx="4119696" cy="4896161"/>
          </a:xfrm>
          <a:prstGeom prst="roundRect">
            <a:avLst>
              <a:gd name="adj" fmla="val 4815"/>
            </a:avLst>
          </a:prstGeom>
          <a:solidFill>
            <a:schemeClr val="bg1"/>
          </a:solidFill>
          <a:ln>
            <a:noFill/>
            <a:headEnd type="none" w="med" len="med"/>
            <a:tailEnd type="none" w="med" len="med"/>
          </a:ln>
          <a:effectLst>
            <a:outerShdw blurRad="254000" dist="12700" dir="5400000" sx="101000" sy="101000" algn="ctr" rotWithShape="0">
              <a:srgbClr val="000000">
                <a:alpha val="1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10312"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Sans Display Semibold"/>
              <a:ea typeface="+mn-ea"/>
              <a:cs typeface="+mn-cs"/>
            </a:endParaRPr>
          </a:p>
        </p:txBody>
      </p:sp>
      <p:sp>
        <p:nvSpPr>
          <p:cNvPr id="104" name="Rectangle: Rounded Corners 4">
            <a:extLst>
              <a:ext uri="{FF2B5EF4-FFF2-40B4-BE49-F238E27FC236}">
                <a16:creationId xmlns:a16="http://schemas.microsoft.com/office/drawing/2014/main" id="{1EFC4F32-63E1-AA30-F523-E87926CC7BFF}"/>
              </a:ext>
            </a:extLst>
          </p:cNvPr>
          <p:cNvSpPr>
            <a:spLocks noGrp="1"/>
          </p:cNvSpPr>
          <p:nvPr>
            <p:ph type="title" idx="4294967295"/>
          </p:nvPr>
        </p:nvSpPr>
        <p:spPr bwMode="auto">
          <a:xfrm>
            <a:off x="650685" y="471933"/>
            <a:ext cx="5455297" cy="457202"/>
          </a:xfrm>
          <a:prstGeom prst="roundRect">
            <a:avLst>
              <a:gd name="adj" fmla="val 50000"/>
            </a:avLst>
          </a:prstGeom>
          <a:gradFill>
            <a:gsLst>
              <a:gs pos="10000">
                <a:srgbClr val="5C5AD4"/>
              </a:gs>
              <a:gs pos="100000">
                <a:srgbClr val="C03BC4"/>
              </a:gs>
            </a:gsLst>
            <a:path path="circle">
              <a:fillToRect l="100000" b="100000"/>
            </a:path>
          </a:gradFill>
          <a:ln w="9525" cap="flat"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mj-lt"/>
                <a:ea typeface="+mn-ea"/>
                <a:cs typeface="Segoe Sans Display" pitchFamily="2" charset="0"/>
              </a:rPr>
              <a:t>Ongoing Communication</a:t>
            </a:r>
          </a:p>
        </p:txBody>
      </p:sp>
      <p:sp>
        <p:nvSpPr>
          <p:cNvPr id="106" name="TextBox 105">
            <a:extLst>
              <a:ext uri="{FF2B5EF4-FFF2-40B4-BE49-F238E27FC236}">
                <a16:creationId xmlns:a16="http://schemas.microsoft.com/office/drawing/2014/main" id="{E5D09019-5F76-8967-7149-D5571A140E3C}"/>
              </a:ext>
            </a:extLst>
          </p:cNvPr>
          <p:cNvSpPr txBox="1"/>
          <p:nvPr/>
        </p:nvSpPr>
        <p:spPr>
          <a:xfrm>
            <a:off x="827126" y="2197894"/>
            <a:ext cx="3548941" cy="123110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Segoe Sans Text"/>
                <a:ea typeface="+mn-ea"/>
                <a:cs typeface="+mn-cs"/>
              </a:rPr>
              <a:t>Utilize </a:t>
            </a:r>
            <a:r>
              <a:rPr kumimoji="0" lang="en-US" sz="2000" b="0" i="0" u="none" strike="noStrike" kern="1200" cap="none" spc="0" normalizeH="0" baseline="0" noProof="0" dirty="0">
                <a:ln>
                  <a:noFill/>
                </a:ln>
                <a:solidFill>
                  <a:srgbClr val="7A78DC"/>
                </a:solidFill>
                <a:effectLst/>
                <a:uLnTx/>
                <a:uFillTx/>
                <a:latin typeface="Segoe UI Semibold" panose="020B0702040204020203" pitchFamily="34" charset="0"/>
                <a:ea typeface="+mn-ea"/>
                <a:cs typeface="Segoe UI Semibold" panose="020B0702040204020203" pitchFamily="34" charset="0"/>
              </a:rPr>
              <a:t>one pagers </a:t>
            </a:r>
            <a:r>
              <a:rPr kumimoji="0" lang="en-US" sz="2000" b="0" i="0" u="none" strike="noStrike" kern="1200" cap="none" spc="0" normalizeH="0" baseline="0" noProof="0" dirty="0">
                <a:ln>
                  <a:noFill/>
                </a:ln>
                <a:solidFill>
                  <a:srgbClr val="000000"/>
                </a:solidFill>
                <a:effectLst/>
                <a:uLnTx/>
                <a:uFillTx/>
                <a:latin typeface="Segoe Sans Text"/>
                <a:ea typeface="+mn-ea"/>
                <a:cs typeface="+mn-cs"/>
              </a:rPr>
              <a:t>and </a:t>
            </a:r>
            <a:r>
              <a:rPr kumimoji="0" lang="en-US" sz="2000" b="0" i="0" u="none" strike="noStrike" kern="1200" cap="none" spc="0" normalizeH="0" baseline="0" noProof="0" dirty="0">
                <a:ln>
                  <a:noFill/>
                </a:ln>
                <a:solidFill>
                  <a:srgbClr val="7A78DC"/>
                </a:solidFill>
                <a:effectLst/>
                <a:uLnTx/>
                <a:uFillTx/>
                <a:latin typeface="Segoe UI Semibold" panose="020B0702040204020203" pitchFamily="34" charset="0"/>
                <a:ea typeface="+mn-ea"/>
                <a:cs typeface="Segoe UI Semibold" panose="020B0702040204020203" pitchFamily="34" charset="0"/>
              </a:rPr>
              <a:t>Persona brochures</a:t>
            </a:r>
            <a:r>
              <a:rPr kumimoji="0" lang="en-US" sz="2000" b="0" i="0" u="none" strike="noStrike" kern="1200" cap="none" spc="0" normalizeH="0" baseline="0" noProof="0" dirty="0">
                <a:ln>
                  <a:noFill/>
                </a:ln>
                <a:solidFill>
                  <a:srgbClr val="000000"/>
                </a:solidFill>
                <a:effectLst/>
                <a:uLnTx/>
                <a:uFillTx/>
                <a:latin typeface="Segoe Sans Text"/>
                <a:ea typeface="+mn-ea"/>
                <a:cs typeface="+mn-cs"/>
              </a:rPr>
              <a:t> to communicate with users to help them to feel productive. </a:t>
            </a:r>
          </a:p>
        </p:txBody>
      </p:sp>
      <p:pic>
        <p:nvPicPr>
          <p:cNvPr id="2" name="Picture 1">
            <a:extLst>
              <a:ext uri="{FF2B5EF4-FFF2-40B4-BE49-F238E27FC236}">
                <a16:creationId xmlns:a16="http://schemas.microsoft.com/office/drawing/2014/main" id="{9DF9D046-27C7-90A4-6E4C-4D35B7BDA50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69171" y="575864"/>
            <a:ext cx="4391638" cy="570627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585258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Rounded Corners 39">
            <a:extLst>
              <a:ext uri="{FF2B5EF4-FFF2-40B4-BE49-F238E27FC236}">
                <a16:creationId xmlns:a16="http://schemas.microsoft.com/office/drawing/2014/main" id="{4E788F27-86D8-1371-BA15-4091AF039812}"/>
              </a:ext>
              <a:ext uri="{C183D7F6-B498-43B3-948B-1728B52AA6E4}">
                <adec:decorative xmlns:adec="http://schemas.microsoft.com/office/drawing/2017/decorative" val="1"/>
              </a:ext>
            </a:extLst>
          </p:cNvPr>
          <p:cNvSpPr/>
          <p:nvPr/>
        </p:nvSpPr>
        <p:spPr bwMode="auto">
          <a:xfrm flipH="1">
            <a:off x="803272" y="2013857"/>
            <a:ext cx="11095037" cy="2387913"/>
          </a:xfrm>
          <a:prstGeom prst="roundRect">
            <a:avLst>
              <a:gd name="adj" fmla="val 4787"/>
            </a:avLst>
          </a:prstGeom>
          <a:ln w="15875">
            <a:solidFill>
              <a:schemeClr val="bg1"/>
            </a:solidFill>
            <a:headEnd type="none" w="lg" len="med"/>
            <a:tailEnd type="none" w="lg" len="med"/>
          </a:ln>
          <a:effectLst>
            <a:outerShdw blurRad="38100" dist="38100" dir="8100000" algn="tr" rotWithShape="0">
              <a:schemeClr val="bg1">
                <a:lumMod val="85000"/>
                <a:alpha val="17000"/>
              </a:scheme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Sans Text"/>
              <a:ea typeface="+mn-ea"/>
              <a:cs typeface="Segoe UI" pitchFamily="34" charset="0"/>
            </a:endParaRPr>
          </a:p>
        </p:txBody>
      </p:sp>
      <p:sp>
        <p:nvSpPr>
          <p:cNvPr id="12" name="Rounded Rectangle 12">
            <a:extLst>
              <a:ext uri="{FF2B5EF4-FFF2-40B4-BE49-F238E27FC236}">
                <a16:creationId xmlns:a16="http://schemas.microsoft.com/office/drawing/2014/main" id="{EF26F797-08B3-06B7-ADD4-34A817D52FD2}"/>
              </a:ext>
              <a:ext uri="{C183D7F6-B498-43B3-948B-1728B52AA6E4}">
                <adec:decorative xmlns:adec="http://schemas.microsoft.com/office/drawing/2017/decorative" val="1"/>
              </a:ext>
            </a:extLst>
          </p:cNvPr>
          <p:cNvSpPr/>
          <p:nvPr/>
        </p:nvSpPr>
        <p:spPr bwMode="auto">
          <a:xfrm>
            <a:off x="5163640" y="838200"/>
            <a:ext cx="6832437" cy="5548313"/>
          </a:xfrm>
          <a:prstGeom prst="roundRect">
            <a:avLst>
              <a:gd name="adj" fmla="val 3315"/>
            </a:avLst>
          </a:prstGeom>
          <a:solidFill>
            <a:schemeClr val="bg1"/>
          </a:solidFill>
          <a:ln>
            <a:noFill/>
            <a:headEnd type="none" w="med" len="med"/>
            <a:tailEnd type="none" w="med" len="med"/>
          </a:ln>
          <a:effectLst>
            <a:outerShdw blurRad="342900"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Rectangle: Top Corners Rounded 1">
            <a:extLst>
              <a:ext uri="{FF2B5EF4-FFF2-40B4-BE49-F238E27FC236}">
                <a16:creationId xmlns:a16="http://schemas.microsoft.com/office/drawing/2014/main" id="{E812050B-C042-6CC0-7125-FBD754A3B853}"/>
              </a:ext>
              <a:ext uri="{C183D7F6-B498-43B3-948B-1728B52AA6E4}">
                <adec:decorative xmlns:adec="http://schemas.microsoft.com/office/drawing/2017/decorative" val="1"/>
              </a:ext>
            </a:extLst>
          </p:cNvPr>
          <p:cNvSpPr>
            <a:spLocks/>
          </p:cNvSpPr>
          <p:nvPr/>
        </p:nvSpPr>
        <p:spPr bwMode="auto">
          <a:xfrm flipH="1" flipV="1">
            <a:off x="127767" y="-1"/>
            <a:ext cx="4838097" cy="6007193"/>
          </a:xfrm>
          <a:prstGeom prst="round2SameRect">
            <a:avLst>
              <a:gd name="adj1" fmla="val 6855"/>
              <a:gd name="adj2" fmla="val 0"/>
            </a:avLst>
          </a:prstGeom>
          <a:solidFill>
            <a:schemeClr val="accent4">
              <a:alpha val="74000"/>
            </a:schemeClr>
          </a:solidFill>
          <a:ln w="15875">
            <a:solidFill>
              <a:schemeClr val="bg1">
                <a:alpha val="0"/>
              </a:schemeClr>
            </a:solidFill>
            <a:headEnd type="none" w="lg" len="med"/>
            <a:tailEnd type="none" w="lg" len="med"/>
          </a:ln>
          <a:effectLst>
            <a:outerShdw blurRad="38100" dist="38100" dir="8100000" algn="tr" rotWithShape="0">
              <a:prstClr val="black">
                <a:alpha val="17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6" name="Rectangle: Top Corners Rounded 5">
            <a:extLst>
              <a:ext uri="{FF2B5EF4-FFF2-40B4-BE49-F238E27FC236}">
                <a16:creationId xmlns:a16="http://schemas.microsoft.com/office/drawing/2014/main" id="{200F46D5-3D1C-AC93-0E7D-B8C5D9D3F876}"/>
              </a:ext>
              <a:ext uri="{C183D7F6-B498-43B3-948B-1728B52AA6E4}">
                <adec:decorative xmlns:adec="http://schemas.microsoft.com/office/drawing/2017/decorative" val="1"/>
              </a:ext>
            </a:extLst>
          </p:cNvPr>
          <p:cNvSpPr>
            <a:spLocks/>
          </p:cNvSpPr>
          <p:nvPr/>
        </p:nvSpPr>
        <p:spPr bwMode="auto">
          <a:xfrm flipH="1" flipV="1">
            <a:off x="325543" y="-2"/>
            <a:ext cx="4442544" cy="5821682"/>
          </a:xfrm>
          <a:prstGeom prst="round2SameRect">
            <a:avLst>
              <a:gd name="adj1" fmla="val 5083"/>
              <a:gd name="adj2" fmla="val 0"/>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7" name="Title 71">
            <a:extLst>
              <a:ext uri="{FF2B5EF4-FFF2-40B4-BE49-F238E27FC236}">
                <a16:creationId xmlns:a16="http://schemas.microsoft.com/office/drawing/2014/main" id="{794925FD-3B4E-1C4A-770D-4BF3236C0E0A}"/>
              </a:ext>
            </a:extLst>
          </p:cNvPr>
          <p:cNvSpPr txBox="1">
            <a:spLocks noGrp="1"/>
          </p:cNvSpPr>
          <p:nvPr>
            <p:ph type="title" idx="4294967295"/>
          </p:nvPr>
        </p:nvSpPr>
        <p:spPr>
          <a:xfrm>
            <a:off x="779620" y="1819199"/>
            <a:ext cx="3534390" cy="4985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90000"/>
              </a:lnSpc>
              <a:spcBef>
                <a:spcPts val="0"/>
              </a:spcBef>
              <a:spcAft>
                <a:spcPts val="0"/>
              </a:spcAft>
              <a:buClrTx/>
              <a:buSzPct val="90000"/>
              <a:buFontTx/>
              <a:buNone/>
              <a:tabLst/>
              <a:defRPr/>
            </a:pPr>
            <a:r>
              <a:rPr kumimoji="0" lang="en-GB" sz="3600" b="0" i="0" u="none" strike="noStrike" kern="1200" cap="none" spc="0" normalizeH="0" baseline="0" noProof="0">
                <a:ln w="3175">
                  <a:noFill/>
                </a:ln>
                <a:solidFill>
                  <a:schemeClr val="bg1"/>
                </a:solidFill>
                <a:effectLst/>
                <a:uLnTx/>
                <a:uFillTx/>
                <a:latin typeface="+mj-lt"/>
                <a:ea typeface="+mn-ea"/>
                <a:cs typeface="Segoe UI Semibold" panose="020B0702040204020203" pitchFamily="34" charset="0"/>
              </a:rPr>
              <a:t>Objectives</a:t>
            </a:r>
          </a:p>
        </p:txBody>
      </p:sp>
      <p:sp>
        <p:nvSpPr>
          <p:cNvPr id="4" name="TextBox 3">
            <a:extLst>
              <a:ext uri="{FF2B5EF4-FFF2-40B4-BE49-F238E27FC236}">
                <a16:creationId xmlns:a16="http://schemas.microsoft.com/office/drawing/2014/main" id="{D31A8F1B-9B87-607F-A621-44D19E4BDED8}"/>
              </a:ext>
            </a:extLst>
          </p:cNvPr>
          <p:cNvSpPr txBox="1"/>
          <p:nvPr/>
        </p:nvSpPr>
        <p:spPr>
          <a:xfrm>
            <a:off x="705504" y="2917225"/>
            <a:ext cx="3166409" cy="2246769"/>
          </a:xfrm>
          <a:prstGeom prst="rect">
            <a:avLst/>
          </a:prstGeom>
          <a:noFill/>
        </p:spPr>
        <p:txBody>
          <a:bodyPr wrap="square">
            <a:spAutoFit/>
          </a:bodyPr>
          <a:lstStyle/>
          <a:p>
            <a:r>
              <a:rPr kumimoji="0" lang="en-US" sz="2800" b="0" i="0" u="none" strike="noStrike" kern="1200" cap="none" spc="-50" normalizeH="0" baseline="0" noProof="0" dirty="0">
                <a:ln w="3175">
                  <a:noFill/>
                </a:ln>
                <a:solidFill>
                  <a:schemeClr val="bg1">
                    <a:lumMod val="85000"/>
                  </a:schemeClr>
                </a:solidFill>
                <a:effectLst/>
                <a:uLnTx/>
                <a:uFillTx/>
                <a:latin typeface="+mj-lt"/>
                <a:ea typeface="+mn-ea"/>
                <a:cs typeface="Segoe UI" pitchFamily="34" charset="0"/>
              </a:rPr>
              <a:t>A well-defined awareness strategy is key to successful adoption !</a:t>
            </a:r>
            <a:endParaRPr lang="en-US" sz="2800" dirty="0"/>
          </a:p>
        </p:txBody>
      </p:sp>
      <p:grpSp>
        <p:nvGrpSpPr>
          <p:cNvPr id="25" name="Group 24">
            <a:extLst>
              <a:ext uri="{FF2B5EF4-FFF2-40B4-BE49-F238E27FC236}">
                <a16:creationId xmlns:a16="http://schemas.microsoft.com/office/drawing/2014/main" id="{4521BEFE-B36D-5721-AD83-1103C8F7EBF7}"/>
              </a:ext>
              <a:ext uri="{C183D7F6-B498-43B3-948B-1728B52AA6E4}">
                <adec:decorative xmlns:adec="http://schemas.microsoft.com/office/drawing/2017/decorative" val="1"/>
              </a:ext>
            </a:extLst>
          </p:cNvPr>
          <p:cNvGrpSpPr/>
          <p:nvPr/>
        </p:nvGrpSpPr>
        <p:grpSpPr>
          <a:xfrm>
            <a:off x="4825811" y="1819199"/>
            <a:ext cx="798290" cy="719141"/>
            <a:chOff x="1138334" y="1576437"/>
            <a:chExt cx="1104804" cy="995265"/>
          </a:xfrm>
        </p:grpSpPr>
        <p:sp>
          <p:nvSpPr>
            <p:cNvPr id="26" name="Freeform: Shape 25">
              <a:extLst>
                <a:ext uri="{FF2B5EF4-FFF2-40B4-BE49-F238E27FC236}">
                  <a16:creationId xmlns:a16="http://schemas.microsoft.com/office/drawing/2014/main" id="{6ABBCD77-FC21-C5CE-5C96-A28DF67FA695}"/>
                </a:ext>
                <a:ext uri="{C183D7F6-B498-43B3-948B-1728B52AA6E4}">
                  <adec:decorative xmlns:adec="http://schemas.microsoft.com/office/drawing/2017/decorative" val="1"/>
                </a:ext>
              </a:extLst>
            </p:cNvPr>
            <p:cNvSpPr/>
            <p:nvPr/>
          </p:nvSpPr>
          <p:spPr bwMode="auto">
            <a:xfrm>
              <a:off x="1138334" y="2019300"/>
              <a:ext cx="1104804" cy="552402"/>
            </a:xfrm>
            <a:custGeom>
              <a:avLst/>
              <a:gdLst>
                <a:gd name="connsiteX0" fmla="*/ 0 w 1104804"/>
                <a:gd name="connsiteY0" fmla="*/ 0 h 552402"/>
                <a:gd name="connsiteX1" fmla="*/ 1104804 w 1104804"/>
                <a:gd name="connsiteY1" fmla="*/ 0 h 552402"/>
                <a:gd name="connsiteX2" fmla="*/ 552402 w 1104804"/>
                <a:gd name="connsiteY2" fmla="*/ 552402 h 552402"/>
                <a:gd name="connsiteX3" fmla="*/ 0 w 1104804"/>
                <a:gd name="connsiteY3" fmla="*/ 0 h 552402"/>
              </a:gdLst>
              <a:ahLst/>
              <a:cxnLst>
                <a:cxn ang="0">
                  <a:pos x="connsiteX0" y="connsiteY0"/>
                </a:cxn>
                <a:cxn ang="0">
                  <a:pos x="connsiteX1" y="connsiteY1"/>
                </a:cxn>
                <a:cxn ang="0">
                  <a:pos x="connsiteX2" y="connsiteY2"/>
                </a:cxn>
                <a:cxn ang="0">
                  <a:pos x="connsiteX3" y="connsiteY3"/>
                </a:cxn>
              </a:cxnLst>
              <a:rect l="l" t="t" r="r" b="b"/>
              <a:pathLst>
                <a:path w="1104804" h="552402">
                  <a:moveTo>
                    <a:pt x="0" y="0"/>
                  </a:moveTo>
                  <a:lnTo>
                    <a:pt x="1104804" y="0"/>
                  </a:lnTo>
                  <a:cubicBezTo>
                    <a:pt x="1104804" y="305083"/>
                    <a:pt x="857485" y="552402"/>
                    <a:pt x="552402" y="552402"/>
                  </a:cubicBezTo>
                  <a:cubicBezTo>
                    <a:pt x="247319" y="552402"/>
                    <a:pt x="0" y="305083"/>
                    <a:pt x="0" y="0"/>
                  </a:cubicBezTo>
                  <a:close/>
                </a:path>
              </a:pathLst>
            </a:custGeom>
            <a:solidFill>
              <a:schemeClr val="bg1">
                <a:lumMod val="9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sp>
          <p:nvSpPr>
            <p:cNvPr id="27" name="Oval 26">
              <a:extLst>
                <a:ext uri="{FF2B5EF4-FFF2-40B4-BE49-F238E27FC236}">
                  <a16:creationId xmlns:a16="http://schemas.microsoft.com/office/drawing/2014/main" id="{0D6CDE27-7DC0-5633-D190-A9520C35AA8D}"/>
                </a:ext>
                <a:ext uri="{C183D7F6-B498-43B3-948B-1728B52AA6E4}">
                  <adec:decorative xmlns:adec="http://schemas.microsoft.com/office/drawing/2017/decorative" val="1"/>
                </a:ext>
              </a:extLst>
            </p:cNvPr>
            <p:cNvSpPr/>
            <p:nvPr/>
          </p:nvSpPr>
          <p:spPr bwMode="auto">
            <a:xfrm>
              <a:off x="1247872" y="1576438"/>
              <a:ext cx="885728" cy="885725"/>
            </a:xfrm>
            <a:prstGeom prst="ellipse">
              <a:avLst/>
            </a:prstGeom>
            <a:solidFill>
              <a:schemeClr val="bg1"/>
            </a:solidFill>
            <a:ln>
              <a:noFill/>
              <a:headEnd type="none" w="med" len="med"/>
              <a:tailEnd type="none" w="med" len="med"/>
            </a:ln>
            <a:effectLst>
              <a:outerShdw blurRad="952500" dist="736600" dir="3000000" sx="95000" sy="95000" algn="tl" rotWithShape="0">
                <a:schemeClr val="tx2">
                  <a:lumMod val="50000"/>
                  <a:alpha val="3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grpSp>
      <p:sp>
        <p:nvSpPr>
          <p:cNvPr id="9" name="TextBox 8">
            <a:extLst>
              <a:ext uri="{FF2B5EF4-FFF2-40B4-BE49-F238E27FC236}">
                <a16:creationId xmlns:a16="http://schemas.microsoft.com/office/drawing/2014/main" id="{F0AA648A-1AF4-9A99-ED7A-04B550745FE2}"/>
              </a:ext>
            </a:extLst>
          </p:cNvPr>
          <p:cNvSpPr txBox="1"/>
          <p:nvPr/>
        </p:nvSpPr>
        <p:spPr>
          <a:xfrm>
            <a:off x="5291163" y="963248"/>
            <a:ext cx="6459532" cy="707886"/>
          </a:xfrm>
          <a:prstGeom prst="rect">
            <a:avLst/>
          </a:prstGeom>
          <a:noFill/>
        </p:spPr>
        <p:txBody>
          <a:bodyPr wrap="square">
            <a:spAutoFit/>
          </a:bodyPr>
          <a:lstStyle/>
          <a:p>
            <a:pPr>
              <a:spcAft>
                <a:spcPts val="500"/>
              </a:spcAft>
              <a:buSzPct val="110000"/>
            </a:pPr>
            <a:r>
              <a:rPr lang="en-US" sz="2000" dirty="0">
                <a:effectLst/>
              </a:rPr>
              <a:t>This stage is to help you effectively engage users and drive adoption</a:t>
            </a:r>
          </a:p>
        </p:txBody>
      </p:sp>
      <p:sp>
        <p:nvSpPr>
          <p:cNvPr id="28" name="TextBox 27">
            <a:extLst>
              <a:ext uri="{FF2B5EF4-FFF2-40B4-BE49-F238E27FC236}">
                <a16:creationId xmlns:a16="http://schemas.microsoft.com/office/drawing/2014/main" id="{9B649D98-807B-9671-B2B2-2BE2E5F3F889}"/>
              </a:ext>
            </a:extLst>
          </p:cNvPr>
          <p:cNvSpPr txBox="1"/>
          <p:nvPr/>
        </p:nvSpPr>
        <p:spPr>
          <a:xfrm>
            <a:off x="4910265" y="1857526"/>
            <a:ext cx="612743"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50" normalizeH="0" baseline="0" noProof="0">
                <a:ln w="3175">
                  <a:noFill/>
                </a:ln>
                <a:gradFill>
                  <a:gsLst>
                    <a:gs pos="50000">
                      <a:srgbClr val="8661C5"/>
                    </a:gs>
                    <a:gs pos="0">
                      <a:srgbClr val="3E76D4"/>
                    </a:gs>
                    <a:gs pos="100000">
                      <a:srgbClr val="C73ECC"/>
                    </a:gs>
                  </a:gsLst>
                  <a:lin ang="2700000" scaled="1"/>
                </a:gradFill>
                <a:effectLst/>
                <a:uLnTx/>
                <a:uFillTx/>
                <a:latin typeface="Segoe Sans Display Semibold"/>
                <a:ea typeface="+mj-lt"/>
                <a:cs typeface="Segoe UI" pitchFamily="34" charset="0"/>
              </a:rPr>
              <a:t>1</a:t>
            </a:r>
          </a:p>
        </p:txBody>
      </p:sp>
      <p:grpSp>
        <p:nvGrpSpPr>
          <p:cNvPr id="29" name="Group 28">
            <a:extLst>
              <a:ext uri="{FF2B5EF4-FFF2-40B4-BE49-F238E27FC236}">
                <a16:creationId xmlns:a16="http://schemas.microsoft.com/office/drawing/2014/main" id="{BB946117-6BB8-A842-DADC-506BF58D7FB2}"/>
              </a:ext>
              <a:ext uri="{C183D7F6-B498-43B3-948B-1728B52AA6E4}">
                <adec:decorative xmlns:adec="http://schemas.microsoft.com/office/drawing/2017/decorative" val="1"/>
              </a:ext>
            </a:extLst>
          </p:cNvPr>
          <p:cNvGrpSpPr/>
          <p:nvPr/>
        </p:nvGrpSpPr>
        <p:grpSpPr>
          <a:xfrm>
            <a:off x="4831489" y="2957580"/>
            <a:ext cx="798290" cy="719141"/>
            <a:chOff x="1138334" y="1576437"/>
            <a:chExt cx="1104804" cy="995265"/>
          </a:xfrm>
        </p:grpSpPr>
        <p:sp>
          <p:nvSpPr>
            <p:cNvPr id="30" name="Freeform: Shape 29">
              <a:extLst>
                <a:ext uri="{FF2B5EF4-FFF2-40B4-BE49-F238E27FC236}">
                  <a16:creationId xmlns:a16="http://schemas.microsoft.com/office/drawing/2014/main" id="{64E03FD0-06E5-14F9-6347-6AC88F7B2F4D}"/>
                </a:ext>
                <a:ext uri="{C183D7F6-B498-43B3-948B-1728B52AA6E4}">
                  <adec:decorative xmlns:adec="http://schemas.microsoft.com/office/drawing/2017/decorative" val="1"/>
                </a:ext>
              </a:extLst>
            </p:cNvPr>
            <p:cNvSpPr/>
            <p:nvPr/>
          </p:nvSpPr>
          <p:spPr bwMode="auto">
            <a:xfrm>
              <a:off x="1138334" y="2019300"/>
              <a:ext cx="1104804" cy="552402"/>
            </a:xfrm>
            <a:custGeom>
              <a:avLst/>
              <a:gdLst>
                <a:gd name="connsiteX0" fmla="*/ 0 w 1104804"/>
                <a:gd name="connsiteY0" fmla="*/ 0 h 552402"/>
                <a:gd name="connsiteX1" fmla="*/ 1104804 w 1104804"/>
                <a:gd name="connsiteY1" fmla="*/ 0 h 552402"/>
                <a:gd name="connsiteX2" fmla="*/ 552402 w 1104804"/>
                <a:gd name="connsiteY2" fmla="*/ 552402 h 552402"/>
                <a:gd name="connsiteX3" fmla="*/ 0 w 1104804"/>
                <a:gd name="connsiteY3" fmla="*/ 0 h 552402"/>
              </a:gdLst>
              <a:ahLst/>
              <a:cxnLst>
                <a:cxn ang="0">
                  <a:pos x="connsiteX0" y="connsiteY0"/>
                </a:cxn>
                <a:cxn ang="0">
                  <a:pos x="connsiteX1" y="connsiteY1"/>
                </a:cxn>
                <a:cxn ang="0">
                  <a:pos x="connsiteX2" y="connsiteY2"/>
                </a:cxn>
                <a:cxn ang="0">
                  <a:pos x="connsiteX3" y="connsiteY3"/>
                </a:cxn>
              </a:cxnLst>
              <a:rect l="l" t="t" r="r" b="b"/>
              <a:pathLst>
                <a:path w="1104804" h="552402">
                  <a:moveTo>
                    <a:pt x="0" y="0"/>
                  </a:moveTo>
                  <a:lnTo>
                    <a:pt x="1104804" y="0"/>
                  </a:lnTo>
                  <a:cubicBezTo>
                    <a:pt x="1104804" y="305083"/>
                    <a:pt x="857485" y="552402"/>
                    <a:pt x="552402" y="552402"/>
                  </a:cubicBezTo>
                  <a:cubicBezTo>
                    <a:pt x="247319" y="552402"/>
                    <a:pt x="0" y="305083"/>
                    <a:pt x="0" y="0"/>
                  </a:cubicBezTo>
                  <a:close/>
                </a:path>
              </a:pathLst>
            </a:custGeom>
            <a:solidFill>
              <a:schemeClr val="bg1">
                <a:lumMod val="9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sp>
          <p:nvSpPr>
            <p:cNvPr id="31" name="Oval 30">
              <a:extLst>
                <a:ext uri="{FF2B5EF4-FFF2-40B4-BE49-F238E27FC236}">
                  <a16:creationId xmlns:a16="http://schemas.microsoft.com/office/drawing/2014/main" id="{B26256C7-805B-3B31-C3AA-D9DC6F64E501}"/>
                </a:ext>
                <a:ext uri="{C183D7F6-B498-43B3-948B-1728B52AA6E4}">
                  <adec:decorative xmlns:adec="http://schemas.microsoft.com/office/drawing/2017/decorative" val="1"/>
                </a:ext>
              </a:extLst>
            </p:cNvPr>
            <p:cNvSpPr/>
            <p:nvPr/>
          </p:nvSpPr>
          <p:spPr bwMode="auto">
            <a:xfrm>
              <a:off x="1247872" y="1576438"/>
              <a:ext cx="885728" cy="885725"/>
            </a:xfrm>
            <a:prstGeom prst="ellipse">
              <a:avLst/>
            </a:prstGeom>
            <a:solidFill>
              <a:schemeClr val="bg1"/>
            </a:solidFill>
            <a:ln>
              <a:noFill/>
              <a:headEnd type="none" w="med" len="med"/>
              <a:tailEnd type="none" w="med" len="med"/>
            </a:ln>
            <a:effectLst>
              <a:outerShdw blurRad="952500" dist="736600" dir="3000000" sx="95000" sy="95000" algn="tl" rotWithShape="0">
                <a:schemeClr val="tx2">
                  <a:lumMod val="50000"/>
                  <a:alpha val="3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grpSp>
      <p:sp>
        <p:nvSpPr>
          <p:cNvPr id="32" name="TextBox 31">
            <a:extLst>
              <a:ext uri="{FF2B5EF4-FFF2-40B4-BE49-F238E27FC236}">
                <a16:creationId xmlns:a16="http://schemas.microsoft.com/office/drawing/2014/main" id="{06775016-A931-A21D-0665-2811A0CD1B9C}"/>
              </a:ext>
            </a:extLst>
          </p:cNvPr>
          <p:cNvSpPr txBox="1"/>
          <p:nvPr/>
        </p:nvSpPr>
        <p:spPr>
          <a:xfrm>
            <a:off x="4905669" y="2957580"/>
            <a:ext cx="612743"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50" normalizeH="0" baseline="0" noProof="0">
                <a:ln w="3175">
                  <a:noFill/>
                </a:ln>
                <a:gradFill>
                  <a:gsLst>
                    <a:gs pos="50000">
                      <a:srgbClr val="8661C5"/>
                    </a:gs>
                    <a:gs pos="0">
                      <a:srgbClr val="3E76D4"/>
                    </a:gs>
                    <a:gs pos="100000">
                      <a:srgbClr val="C73ECC"/>
                    </a:gs>
                  </a:gsLst>
                  <a:lin ang="2700000" scaled="1"/>
                </a:gradFill>
                <a:effectLst/>
                <a:uLnTx/>
                <a:uFillTx/>
                <a:latin typeface="Segoe Sans Display Semibold"/>
                <a:ea typeface="+mj-lt"/>
                <a:cs typeface="Segoe UI" pitchFamily="34" charset="0"/>
              </a:rPr>
              <a:t>2</a:t>
            </a:r>
          </a:p>
        </p:txBody>
      </p:sp>
      <p:grpSp>
        <p:nvGrpSpPr>
          <p:cNvPr id="33" name="Group 32">
            <a:extLst>
              <a:ext uri="{FF2B5EF4-FFF2-40B4-BE49-F238E27FC236}">
                <a16:creationId xmlns:a16="http://schemas.microsoft.com/office/drawing/2014/main" id="{5F0AABEE-81B4-93DB-DEDF-DBAC1AA05B54}"/>
              </a:ext>
              <a:ext uri="{C183D7F6-B498-43B3-948B-1728B52AA6E4}">
                <adec:decorative xmlns:adec="http://schemas.microsoft.com/office/drawing/2017/decorative" val="1"/>
              </a:ext>
            </a:extLst>
          </p:cNvPr>
          <p:cNvGrpSpPr/>
          <p:nvPr/>
        </p:nvGrpSpPr>
        <p:grpSpPr>
          <a:xfrm>
            <a:off x="4892017" y="5327625"/>
            <a:ext cx="798290" cy="719141"/>
            <a:chOff x="1138334" y="1576437"/>
            <a:chExt cx="1104804" cy="995265"/>
          </a:xfrm>
        </p:grpSpPr>
        <p:sp>
          <p:nvSpPr>
            <p:cNvPr id="34" name="Freeform: Shape 33">
              <a:extLst>
                <a:ext uri="{FF2B5EF4-FFF2-40B4-BE49-F238E27FC236}">
                  <a16:creationId xmlns:a16="http://schemas.microsoft.com/office/drawing/2014/main" id="{8D19EADD-7CD1-33DA-068D-CD3F2ECF2836}"/>
                </a:ext>
                <a:ext uri="{C183D7F6-B498-43B3-948B-1728B52AA6E4}">
                  <adec:decorative xmlns:adec="http://schemas.microsoft.com/office/drawing/2017/decorative" val="1"/>
                </a:ext>
              </a:extLst>
            </p:cNvPr>
            <p:cNvSpPr/>
            <p:nvPr/>
          </p:nvSpPr>
          <p:spPr bwMode="auto">
            <a:xfrm>
              <a:off x="1138334" y="2019300"/>
              <a:ext cx="1104804" cy="552402"/>
            </a:xfrm>
            <a:custGeom>
              <a:avLst/>
              <a:gdLst>
                <a:gd name="connsiteX0" fmla="*/ 0 w 1104804"/>
                <a:gd name="connsiteY0" fmla="*/ 0 h 552402"/>
                <a:gd name="connsiteX1" fmla="*/ 1104804 w 1104804"/>
                <a:gd name="connsiteY1" fmla="*/ 0 h 552402"/>
                <a:gd name="connsiteX2" fmla="*/ 552402 w 1104804"/>
                <a:gd name="connsiteY2" fmla="*/ 552402 h 552402"/>
                <a:gd name="connsiteX3" fmla="*/ 0 w 1104804"/>
                <a:gd name="connsiteY3" fmla="*/ 0 h 552402"/>
              </a:gdLst>
              <a:ahLst/>
              <a:cxnLst>
                <a:cxn ang="0">
                  <a:pos x="connsiteX0" y="connsiteY0"/>
                </a:cxn>
                <a:cxn ang="0">
                  <a:pos x="connsiteX1" y="connsiteY1"/>
                </a:cxn>
                <a:cxn ang="0">
                  <a:pos x="connsiteX2" y="connsiteY2"/>
                </a:cxn>
                <a:cxn ang="0">
                  <a:pos x="connsiteX3" y="connsiteY3"/>
                </a:cxn>
              </a:cxnLst>
              <a:rect l="l" t="t" r="r" b="b"/>
              <a:pathLst>
                <a:path w="1104804" h="552402">
                  <a:moveTo>
                    <a:pt x="0" y="0"/>
                  </a:moveTo>
                  <a:lnTo>
                    <a:pt x="1104804" y="0"/>
                  </a:lnTo>
                  <a:cubicBezTo>
                    <a:pt x="1104804" y="305083"/>
                    <a:pt x="857485" y="552402"/>
                    <a:pt x="552402" y="552402"/>
                  </a:cubicBezTo>
                  <a:cubicBezTo>
                    <a:pt x="247319" y="552402"/>
                    <a:pt x="0" y="305083"/>
                    <a:pt x="0" y="0"/>
                  </a:cubicBezTo>
                  <a:close/>
                </a:path>
              </a:pathLst>
            </a:custGeom>
            <a:solidFill>
              <a:schemeClr val="bg1">
                <a:lumMod val="9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sp>
          <p:nvSpPr>
            <p:cNvPr id="35" name="Oval 34">
              <a:extLst>
                <a:ext uri="{FF2B5EF4-FFF2-40B4-BE49-F238E27FC236}">
                  <a16:creationId xmlns:a16="http://schemas.microsoft.com/office/drawing/2014/main" id="{79D60853-FB93-E805-D689-F8CD91C969D5}"/>
                </a:ext>
                <a:ext uri="{C183D7F6-B498-43B3-948B-1728B52AA6E4}">
                  <adec:decorative xmlns:adec="http://schemas.microsoft.com/office/drawing/2017/decorative" val="1"/>
                </a:ext>
              </a:extLst>
            </p:cNvPr>
            <p:cNvSpPr/>
            <p:nvPr/>
          </p:nvSpPr>
          <p:spPr bwMode="auto">
            <a:xfrm>
              <a:off x="1247872" y="1576438"/>
              <a:ext cx="885728" cy="885725"/>
            </a:xfrm>
            <a:prstGeom prst="ellipse">
              <a:avLst/>
            </a:prstGeom>
            <a:solidFill>
              <a:schemeClr val="bg1"/>
            </a:solidFill>
            <a:ln>
              <a:noFill/>
              <a:headEnd type="none" w="med" len="med"/>
              <a:tailEnd type="none" w="med" len="med"/>
            </a:ln>
            <a:effectLst>
              <a:outerShdw blurRad="952500" dist="736600" dir="3000000" sx="95000" sy="95000" algn="tl" rotWithShape="0">
                <a:schemeClr val="tx2">
                  <a:lumMod val="50000"/>
                  <a:alpha val="3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grpSp>
      <p:sp>
        <p:nvSpPr>
          <p:cNvPr id="36" name="TextBox 35">
            <a:extLst>
              <a:ext uri="{FF2B5EF4-FFF2-40B4-BE49-F238E27FC236}">
                <a16:creationId xmlns:a16="http://schemas.microsoft.com/office/drawing/2014/main" id="{D06E87DE-D8EB-A873-97ED-6F83A889BF72}"/>
              </a:ext>
            </a:extLst>
          </p:cNvPr>
          <p:cNvSpPr txBox="1"/>
          <p:nvPr/>
        </p:nvSpPr>
        <p:spPr>
          <a:xfrm>
            <a:off x="4976471" y="5365952"/>
            <a:ext cx="612743"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50" normalizeH="0" baseline="0" noProof="0">
                <a:ln w="3175">
                  <a:noFill/>
                </a:ln>
                <a:gradFill>
                  <a:gsLst>
                    <a:gs pos="50000">
                      <a:srgbClr val="8661C5"/>
                    </a:gs>
                    <a:gs pos="0">
                      <a:srgbClr val="3E76D4"/>
                    </a:gs>
                    <a:gs pos="100000">
                      <a:srgbClr val="C73ECC"/>
                    </a:gs>
                  </a:gsLst>
                  <a:lin ang="2700000" scaled="1"/>
                </a:gradFill>
                <a:effectLst/>
                <a:uLnTx/>
                <a:uFillTx/>
                <a:latin typeface="Segoe Sans Display Semibold"/>
                <a:ea typeface="+mj-lt"/>
                <a:cs typeface="Segoe UI" pitchFamily="34" charset="0"/>
              </a:rPr>
              <a:t>3</a:t>
            </a:r>
          </a:p>
        </p:txBody>
      </p:sp>
      <p:sp>
        <p:nvSpPr>
          <p:cNvPr id="5" name="TextBox 4">
            <a:extLst>
              <a:ext uri="{FF2B5EF4-FFF2-40B4-BE49-F238E27FC236}">
                <a16:creationId xmlns:a16="http://schemas.microsoft.com/office/drawing/2014/main" id="{55687396-B675-5818-362A-15E17220CC29}"/>
              </a:ext>
            </a:extLst>
          </p:cNvPr>
          <p:cNvSpPr txBox="1"/>
          <p:nvPr/>
        </p:nvSpPr>
        <p:spPr>
          <a:xfrm>
            <a:off x="5777393" y="1933658"/>
            <a:ext cx="5973302" cy="3895938"/>
          </a:xfrm>
          <a:prstGeom prst="rect">
            <a:avLst/>
          </a:prstGeom>
          <a:noFill/>
        </p:spPr>
        <p:txBody>
          <a:bodyPr wrap="square" lIns="0" tIns="0" rIns="0" bIns="0" rtlCol="0">
            <a:spAutoFit/>
          </a:bodyPr>
          <a:lstStyle/>
          <a:p>
            <a:pPr>
              <a:spcAft>
                <a:spcPts val="500"/>
              </a:spcAft>
              <a:buSzPct val="110000"/>
            </a:pPr>
            <a:r>
              <a:rPr lang="en-US" sz="1600" dirty="0"/>
              <a:t>Share the </a:t>
            </a:r>
            <a:r>
              <a:rPr lang="fr-FR" sz="1600" dirty="0">
                <a:solidFill>
                  <a:schemeClr val="accent1"/>
                </a:solidFill>
                <a:hlinkClick r:id="rId3"/>
              </a:rPr>
              <a:t>Microsoft Places Quick user guide</a:t>
            </a:r>
            <a:r>
              <a:rPr lang="en-US" sz="1600" dirty="0"/>
              <a:t>, providing detailed instructions, in a step-by-step format, on how to utilize each Microsoft Places feature. </a:t>
            </a:r>
          </a:p>
          <a:p>
            <a:pPr marL="285750" indent="-285750">
              <a:spcAft>
                <a:spcPts val="500"/>
              </a:spcAft>
              <a:buSzPct val="110000"/>
              <a:buFont typeface="Arial" panose="020B0604020202020204" pitchFamily="34" charset="0"/>
              <a:buChar char="•"/>
            </a:pPr>
            <a:endParaRPr lang="en-US" sz="1600" dirty="0"/>
          </a:p>
          <a:p>
            <a:pPr>
              <a:spcAft>
                <a:spcPts val="500"/>
              </a:spcAft>
              <a:buSzPct val="110000"/>
            </a:pPr>
            <a:r>
              <a:rPr lang="en-US" sz="1600" dirty="0"/>
              <a:t>Leverage </a:t>
            </a:r>
            <a:r>
              <a:rPr lang="en-US" sz="1600" dirty="0">
                <a:latin typeface="Segoe UI Semibold" panose="020B0702040204020203" pitchFamily="34" charset="0"/>
                <a:cs typeface="Segoe UI Semibold" panose="020B0702040204020203" pitchFamily="34" charset="0"/>
              </a:rPr>
              <a:t>internal newsletters</a:t>
            </a:r>
            <a:r>
              <a:rPr lang="en-US" sz="1600" dirty="0"/>
              <a:t>, </a:t>
            </a:r>
            <a:r>
              <a:rPr lang="en-US" sz="1600" dirty="0">
                <a:latin typeface="Segoe UI Semibold" panose="020B0702040204020203" pitchFamily="34" charset="0"/>
                <a:cs typeface="Segoe UI Semibold" panose="020B0702040204020203" pitchFamily="34" charset="0"/>
              </a:rPr>
              <a:t>social platforms</a:t>
            </a:r>
            <a:r>
              <a:rPr lang="en-US" sz="1600" dirty="0"/>
              <a:t>, </a:t>
            </a:r>
            <a:r>
              <a:rPr lang="en-US" sz="1600" dirty="0">
                <a:latin typeface="Segoe UI Semibold" panose="020B0702040204020203" pitchFamily="34" charset="0"/>
                <a:cs typeface="Segoe UI Semibold" panose="020B0702040204020203" pitchFamily="34" charset="0"/>
              </a:rPr>
              <a:t>briefing videos </a:t>
            </a:r>
            <a:r>
              <a:rPr lang="en-US" sz="1600" dirty="0"/>
              <a:t>and </a:t>
            </a:r>
            <a:r>
              <a:rPr lang="en-US" sz="1600" dirty="0">
                <a:latin typeface="Segoe UI Semibold" panose="020B0702040204020203" pitchFamily="34" charset="0"/>
                <a:cs typeface="Segoe UI Semibold" panose="020B0702040204020203" pitchFamily="34" charset="0"/>
              </a:rPr>
              <a:t>webinars</a:t>
            </a:r>
            <a:r>
              <a:rPr lang="en-US" sz="1600" dirty="0"/>
              <a:t>, as well as teams and management meetings. Consider asking executive sponsor to promote the initiative through one or more of these channels.</a:t>
            </a:r>
          </a:p>
          <a:p>
            <a:pPr marL="400050" indent="-285750">
              <a:spcAft>
                <a:spcPts val="1000"/>
              </a:spcAft>
              <a:buSzPct val="110000"/>
              <a:buFont typeface="Arial" panose="020B0604020202020204" pitchFamily="34" charset="0"/>
              <a:buChar char="•"/>
            </a:pPr>
            <a:r>
              <a:rPr lang="en-US" sz="1600" dirty="0"/>
              <a:t>Drive engagement by offering </a:t>
            </a:r>
            <a:r>
              <a:rPr lang="en-US" sz="1600" dirty="0">
                <a:latin typeface="Segoe UI Semibold" panose="020B0702040204020203" pitchFamily="34" charset="0"/>
                <a:cs typeface="Segoe UI Semibold" panose="020B0702040204020203" pitchFamily="34" charset="0"/>
              </a:rPr>
              <a:t>internal webinars</a:t>
            </a:r>
            <a:r>
              <a:rPr lang="en-US" sz="1600" dirty="0"/>
              <a:t>, and </a:t>
            </a:r>
            <a:r>
              <a:rPr lang="en-US" sz="1600" dirty="0">
                <a:latin typeface="Segoe UI Semibold" panose="020B0702040204020203" pitchFamily="34" charset="0"/>
                <a:cs typeface="Segoe UI Semibold" panose="020B0702040204020203" pitchFamily="34" charset="0"/>
              </a:rPr>
              <a:t>ad-hoc training </a:t>
            </a:r>
            <a:r>
              <a:rPr lang="en-US" sz="1600" dirty="0"/>
              <a:t>by your team on how to use the features.</a:t>
            </a:r>
          </a:p>
          <a:p>
            <a:pPr marL="400050" indent="-285750">
              <a:spcAft>
                <a:spcPts val="1000"/>
              </a:spcAft>
              <a:buSzPct val="110000"/>
              <a:buFont typeface="Arial" panose="020B0604020202020204" pitchFamily="34" charset="0"/>
              <a:buChar char="•"/>
            </a:pPr>
            <a:r>
              <a:rPr lang="en-US" sz="1600" dirty="0"/>
              <a:t>We recommend you </a:t>
            </a:r>
            <a:r>
              <a:rPr lang="en-US" sz="1600" dirty="0">
                <a:latin typeface="Segoe UI Semibold" panose="020B0702040204020203" pitchFamily="34" charset="0"/>
                <a:cs typeface="Segoe UI Semibold" panose="020B0702040204020203" pitchFamily="34" charset="0"/>
              </a:rPr>
              <a:t>start your rollout with enhanced hero features</a:t>
            </a:r>
            <a:r>
              <a:rPr lang="en-US" sz="1600" dirty="0"/>
              <a:t>. You can use the </a:t>
            </a:r>
            <a:r>
              <a:rPr lang="en-US" sz="1600" dirty="0">
                <a:solidFill>
                  <a:schemeClr val="accent1"/>
                </a:solidFill>
              </a:rPr>
              <a:t>email template</a:t>
            </a:r>
            <a:r>
              <a:rPr lang="en-US" sz="1600" dirty="0"/>
              <a:t>, which includes an embedded video, as a starting point.</a:t>
            </a:r>
          </a:p>
          <a:p>
            <a:pPr marL="114300">
              <a:spcAft>
                <a:spcPts val="1000"/>
              </a:spcAft>
              <a:buSzPct val="110000"/>
            </a:pPr>
            <a:r>
              <a:rPr lang="en-US" sz="1600" dirty="0"/>
              <a:t>Encourage </a:t>
            </a:r>
            <a:r>
              <a:rPr lang="en-US" sz="1600" dirty="0">
                <a:latin typeface="Segoe UI Semibold" panose="020B0702040204020203" pitchFamily="34" charset="0"/>
                <a:cs typeface="Segoe UI Semibold" panose="020B0702040204020203" pitchFamily="34" charset="0"/>
              </a:rPr>
              <a:t>discussion and candid feedback</a:t>
            </a:r>
            <a:r>
              <a:rPr lang="en-US" sz="1600" dirty="0"/>
              <a:t> among participants.</a:t>
            </a:r>
          </a:p>
        </p:txBody>
      </p:sp>
    </p:spTree>
    <p:extLst>
      <p:ext uri="{BB962C8B-B14F-4D97-AF65-F5344CB8AC3E}">
        <p14:creationId xmlns:p14="http://schemas.microsoft.com/office/powerpoint/2010/main" val="25636170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60B99F-B14A-C786-7A64-F7B985C885DF}"/>
              </a:ext>
            </a:extLst>
          </p:cNvPr>
          <p:cNvSpPr>
            <a:spLocks noGrp="1"/>
          </p:cNvSpPr>
          <p:nvPr>
            <p:ph type="title"/>
          </p:nvPr>
        </p:nvSpPr>
        <p:spPr/>
        <p:txBody>
          <a:bodyPr/>
          <a:lstStyle/>
          <a:p>
            <a:r>
              <a:rPr lang="en-US" dirty="0"/>
              <a:t>Microsoft Places</a:t>
            </a:r>
          </a:p>
        </p:txBody>
      </p:sp>
      <p:sp>
        <p:nvSpPr>
          <p:cNvPr id="4" name="Text Placeholder 3">
            <a:extLst>
              <a:ext uri="{FF2B5EF4-FFF2-40B4-BE49-F238E27FC236}">
                <a16:creationId xmlns:a16="http://schemas.microsoft.com/office/drawing/2014/main" id="{1CDE87C8-0BC6-5323-0F8F-18E084CF380D}"/>
              </a:ext>
            </a:extLst>
          </p:cNvPr>
          <p:cNvSpPr txBox="1">
            <a:spLocks/>
          </p:cNvSpPr>
          <p:nvPr/>
        </p:nvSpPr>
        <p:spPr>
          <a:xfrm>
            <a:off x="585216" y="3976688"/>
            <a:ext cx="5486400" cy="677108"/>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0" i="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a:solidFill>
                  <a:srgbClr val="7A78DC"/>
                </a:solidFill>
              </a:rPr>
              <a:t>Guidance and tools to get you started</a:t>
            </a:r>
          </a:p>
          <a:p>
            <a:pPr marL="0" indent="0">
              <a:buNone/>
            </a:pPr>
            <a:endParaRPr lang="en-US" sz="2000" dirty="0">
              <a:solidFill>
                <a:srgbClr val="7A78DC"/>
              </a:solidFill>
            </a:endParaRPr>
          </a:p>
        </p:txBody>
      </p:sp>
    </p:spTree>
    <p:extLst>
      <p:ext uri="{BB962C8B-B14F-4D97-AF65-F5344CB8AC3E}">
        <p14:creationId xmlns:p14="http://schemas.microsoft.com/office/powerpoint/2010/main" val="26714654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897A1537-00AA-4B01-1BEB-E763795568B7}"/>
              </a:ext>
              <a:ext uri="{C183D7F6-B498-43B3-948B-1728B52AA6E4}">
                <adec:decorative xmlns:adec="http://schemas.microsoft.com/office/drawing/2017/decorative" val="1"/>
              </a:ext>
            </a:extLst>
          </p:cNvPr>
          <p:cNvSpPr/>
          <p:nvPr/>
        </p:nvSpPr>
        <p:spPr bwMode="auto">
          <a:xfrm flipH="1">
            <a:off x="363794" y="705080"/>
            <a:ext cx="11646137" cy="5682630"/>
          </a:xfrm>
          <a:prstGeom prst="roundRect">
            <a:avLst>
              <a:gd name="adj" fmla="val 4787"/>
            </a:avLst>
          </a:prstGeom>
          <a:ln w="15875">
            <a:solidFill>
              <a:schemeClr val="bg1"/>
            </a:solidFill>
            <a:headEnd type="none" w="lg" len="med"/>
            <a:tailEnd type="none" w="lg" len="med"/>
          </a:ln>
          <a:effectLst>
            <a:outerShdw blurRad="38100" dist="38100" dir="8100000" algn="tr" rotWithShape="0">
              <a:schemeClr val="bg1">
                <a:lumMod val="85000"/>
                <a:alpha val="17000"/>
              </a:scheme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normalizeH="0" baseline="0" noProof="0" err="1">
              <a:ln>
                <a:noFill/>
              </a:ln>
              <a:solidFill>
                <a:srgbClr val="FFFFFF"/>
              </a:solidFill>
              <a:effectLst/>
              <a:uLnTx/>
              <a:uFillTx/>
              <a:latin typeface="Segoe Sans Text"/>
              <a:ea typeface="+mn-ea"/>
              <a:cs typeface="Segoe UI" pitchFamily="34" charset="0"/>
            </a:endParaRPr>
          </a:p>
        </p:txBody>
      </p:sp>
      <p:sp>
        <p:nvSpPr>
          <p:cNvPr id="19" name="Rectangle: Rounded Corners 18">
            <a:extLst>
              <a:ext uri="{FF2B5EF4-FFF2-40B4-BE49-F238E27FC236}">
                <a16:creationId xmlns:a16="http://schemas.microsoft.com/office/drawing/2014/main" id="{34905D24-6BE3-56E1-DB4A-A7DF9F319E3C}"/>
              </a:ext>
              <a:ext uri="{C183D7F6-B498-43B3-948B-1728B52AA6E4}">
                <adec:decorative xmlns:adec="http://schemas.microsoft.com/office/drawing/2017/decorative" val="1"/>
              </a:ext>
            </a:extLst>
          </p:cNvPr>
          <p:cNvSpPr/>
          <p:nvPr/>
        </p:nvSpPr>
        <p:spPr bwMode="auto">
          <a:xfrm>
            <a:off x="813349" y="1406113"/>
            <a:ext cx="4119696" cy="4896161"/>
          </a:xfrm>
          <a:prstGeom prst="roundRect">
            <a:avLst>
              <a:gd name="adj" fmla="val 4815"/>
            </a:avLst>
          </a:prstGeom>
          <a:solidFill>
            <a:schemeClr val="bg1"/>
          </a:solidFill>
          <a:ln>
            <a:noFill/>
            <a:headEnd type="none" w="med" len="med"/>
            <a:tailEnd type="none" w="med" len="med"/>
          </a:ln>
          <a:effectLst>
            <a:outerShdw blurRad="254000" dist="12700" dir="5400000" sx="101000" sy="101000" algn="ctr" rotWithShape="0">
              <a:srgbClr val="000000">
                <a:alpha val="1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10312"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kumimoji="0" lang="en-US" sz="2000" b="0" i="0" u="none" strike="noStrike" kern="1200" cap="none" spc="0" normalizeH="0" baseline="0" noProof="0">
              <a:ln>
                <a:noFill/>
              </a:ln>
              <a:solidFill>
                <a:schemeClr val="tx1"/>
              </a:solidFill>
              <a:effectLst/>
              <a:uLnTx/>
              <a:uFillTx/>
              <a:latin typeface="+mj-lt"/>
              <a:ea typeface="+mn-ea"/>
              <a:cs typeface="+mn-cs"/>
            </a:endParaRPr>
          </a:p>
        </p:txBody>
      </p:sp>
      <p:sp>
        <p:nvSpPr>
          <p:cNvPr id="16" name="Rectangle: Rounded Corners 4">
            <a:extLst>
              <a:ext uri="{FF2B5EF4-FFF2-40B4-BE49-F238E27FC236}">
                <a16:creationId xmlns:a16="http://schemas.microsoft.com/office/drawing/2014/main" id="{62D5DE24-75FF-CD34-E39B-74576A11924E}"/>
              </a:ext>
            </a:extLst>
          </p:cNvPr>
          <p:cNvSpPr>
            <a:spLocks noGrp="1"/>
          </p:cNvSpPr>
          <p:nvPr>
            <p:ph type="title" idx="4294967295"/>
          </p:nvPr>
        </p:nvSpPr>
        <p:spPr bwMode="auto">
          <a:xfrm>
            <a:off x="813350" y="470290"/>
            <a:ext cx="6258964" cy="457202"/>
          </a:xfrm>
          <a:prstGeom prst="roundRect">
            <a:avLst>
              <a:gd name="adj" fmla="val 50000"/>
            </a:avLst>
          </a:prstGeom>
          <a:gradFill>
            <a:gsLst>
              <a:gs pos="10000">
                <a:srgbClr val="5C5AD4"/>
              </a:gs>
              <a:gs pos="100000">
                <a:srgbClr val="C03BC4"/>
              </a:gs>
            </a:gsLst>
            <a:path path="circle">
              <a:fillToRect l="100000" b="100000"/>
            </a:path>
          </a:gradFill>
          <a:ln w="9525" cap="flat"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mj-lt"/>
                <a:ea typeface="+mn-ea"/>
                <a:cs typeface="Segoe Sans Display" pitchFamily="2" charset="0"/>
              </a:rPr>
              <a:t>Microsoft Places - Quick User Guide</a:t>
            </a:r>
          </a:p>
        </p:txBody>
      </p:sp>
      <p:sp>
        <p:nvSpPr>
          <p:cNvPr id="4" name="Text Placeholder 3">
            <a:extLst>
              <a:ext uri="{FF2B5EF4-FFF2-40B4-BE49-F238E27FC236}">
                <a16:creationId xmlns:a16="http://schemas.microsoft.com/office/drawing/2014/main" id="{5E130774-CE7C-F4E8-5046-153A60FFBB20}"/>
              </a:ext>
            </a:extLst>
          </p:cNvPr>
          <p:cNvSpPr>
            <a:spLocks noGrp="1"/>
          </p:cNvSpPr>
          <p:nvPr>
            <p:ph type="body" sz="quarter" idx="10"/>
          </p:nvPr>
        </p:nvSpPr>
        <p:spPr>
          <a:xfrm>
            <a:off x="1017126" y="1769126"/>
            <a:ext cx="3717355" cy="3545586"/>
          </a:xfrm>
        </p:spPr>
        <p:txBody>
          <a:bodyPr/>
          <a:lstStyle/>
          <a:p>
            <a:r>
              <a:rPr lang="en-US" sz="1800" dirty="0"/>
              <a:t>Share the </a:t>
            </a:r>
            <a:r>
              <a:rPr lang="en-US" sz="1800" dirty="0">
                <a:solidFill>
                  <a:schemeClr val="accent1"/>
                </a:solidFill>
              </a:rPr>
              <a:t>Microsoft Places quick user guide</a:t>
            </a:r>
            <a:r>
              <a:rPr lang="en-US" sz="1800" dirty="0"/>
              <a:t>, providing detailed instructions, in a step-by-step format, on how to utilize each Microsoft Places features. </a:t>
            </a:r>
          </a:p>
          <a:p>
            <a:endParaRPr lang="en-US" sz="1800" dirty="0"/>
          </a:p>
          <a:p>
            <a:r>
              <a:rPr lang="en-US" sz="1800" dirty="0"/>
              <a:t>It also offers additional insights and tips to help users maximize their experience with these features. </a:t>
            </a:r>
          </a:p>
          <a:p>
            <a:endParaRPr lang="en-US" sz="1800" dirty="0"/>
          </a:p>
          <a:p>
            <a:r>
              <a:rPr lang="en-US" sz="1800" i="1" dirty="0"/>
              <a:t>You can find the Quick User Guide here: </a:t>
            </a:r>
            <a:r>
              <a:rPr lang="en-US" sz="1800" dirty="0">
                <a:hlinkClick r:id="rId2"/>
              </a:rPr>
              <a:t>Places Adoption</a:t>
            </a:r>
            <a:endParaRPr lang="en-US" sz="1800" dirty="0"/>
          </a:p>
        </p:txBody>
      </p:sp>
      <p:sp>
        <p:nvSpPr>
          <p:cNvPr id="2" name="Freeform: Shape 1">
            <a:extLst>
              <a:ext uri="{FF2B5EF4-FFF2-40B4-BE49-F238E27FC236}">
                <a16:creationId xmlns:a16="http://schemas.microsoft.com/office/drawing/2014/main" id="{DF4723D1-00F1-39A4-DB75-A511CA5B3351}"/>
              </a:ext>
              <a:ext uri="{C183D7F6-B498-43B3-948B-1728B52AA6E4}">
                <adec:decorative xmlns:adec="http://schemas.microsoft.com/office/drawing/2017/decorative" val="1"/>
              </a:ext>
            </a:extLst>
          </p:cNvPr>
          <p:cNvSpPr/>
          <p:nvPr/>
        </p:nvSpPr>
        <p:spPr bwMode="auto">
          <a:xfrm>
            <a:off x="10991850" y="339046"/>
            <a:ext cx="1200150" cy="667218"/>
          </a:xfrm>
          <a:custGeom>
            <a:avLst/>
            <a:gdLst>
              <a:gd name="connsiteX0" fmla="*/ 333609 w 1200150"/>
              <a:gd name="connsiteY0" fmla="*/ 0 h 667218"/>
              <a:gd name="connsiteX1" fmla="*/ 1200150 w 1200150"/>
              <a:gd name="connsiteY1" fmla="*/ 0 h 667218"/>
              <a:gd name="connsiteX2" fmla="*/ 1200150 w 1200150"/>
              <a:gd name="connsiteY2" fmla="*/ 667218 h 667218"/>
              <a:gd name="connsiteX3" fmla="*/ 333609 w 1200150"/>
              <a:gd name="connsiteY3" fmla="*/ 667218 h 667218"/>
              <a:gd name="connsiteX4" fmla="*/ 0 w 1200150"/>
              <a:gd name="connsiteY4" fmla="*/ 333609 h 667218"/>
              <a:gd name="connsiteX5" fmla="*/ 333609 w 1200150"/>
              <a:gd name="connsiteY5" fmla="*/ 0 h 66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0150" h="667218">
                <a:moveTo>
                  <a:pt x="333609" y="0"/>
                </a:moveTo>
                <a:lnTo>
                  <a:pt x="1200150" y="0"/>
                </a:lnTo>
                <a:lnTo>
                  <a:pt x="1200150" y="667218"/>
                </a:lnTo>
                <a:lnTo>
                  <a:pt x="333609" y="667218"/>
                </a:lnTo>
                <a:cubicBezTo>
                  <a:pt x="149362" y="667218"/>
                  <a:pt x="0" y="517856"/>
                  <a:pt x="0" y="333609"/>
                </a:cubicBezTo>
                <a:cubicBezTo>
                  <a:pt x="0" y="149362"/>
                  <a:pt x="149362" y="0"/>
                  <a:pt x="333609" y="0"/>
                </a:cubicBezTo>
                <a:close/>
              </a:path>
            </a:pathLst>
          </a:custGeom>
          <a:solidFill>
            <a:schemeClr val="bg1">
              <a:alpha val="74000"/>
            </a:schemeClr>
          </a:solidFill>
          <a:ln>
            <a:noFill/>
          </a:ln>
          <a:effectLst>
            <a:outerShdw blurRad="76200" dist="38100" dir="8100000" algn="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pic>
        <p:nvPicPr>
          <p:cNvPr id="3" name="Picture 2" descr="Microsoft Places logo">
            <a:extLst>
              <a:ext uri="{FF2B5EF4-FFF2-40B4-BE49-F238E27FC236}">
                <a16:creationId xmlns:a16="http://schemas.microsoft.com/office/drawing/2014/main" id="{CD4CE6CA-B052-D036-867D-6780718BB4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0424" y="439279"/>
            <a:ext cx="466752" cy="466752"/>
          </a:xfrm>
          <a:prstGeom prst="rect">
            <a:avLst/>
          </a:prstGeom>
        </p:spPr>
      </p:pic>
      <p:pic>
        <p:nvPicPr>
          <p:cNvPr id="5" name="Picture 4" descr="Image of Quick user guide">
            <a:extLst>
              <a:ext uri="{FF2B5EF4-FFF2-40B4-BE49-F238E27FC236}">
                <a16:creationId xmlns:a16="http://schemas.microsoft.com/office/drawing/2014/main" id="{65937248-322F-31F0-0DFC-BD0766D119D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203980" y="1819218"/>
            <a:ext cx="2435324" cy="3181451"/>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6C5BEE55-567C-358B-5E37-41B143342EC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029864" y="1819218"/>
            <a:ext cx="2396135" cy="3108300"/>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16A453C2-3ECB-CE7F-EABE-3574162CAF1F}"/>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673486" y="2298483"/>
            <a:ext cx="2273386" cy="2949068"/>
          </a:xfrm>
          <a:prstGeom prst="rect">
            <a:avLst/>
          </a:prstGeom>
          <a:effectLst>
            <a:outerShdw blurRad="63500" sx="102000" sy="102000" algn="ctr" rotWithShape="0">
              <a:prstClr val="black">
                <a:alpha val="40000"/>
              </a:prstClr>
            </a:outerShdw>
          </a:effectLst>
        </p:spPr>
      </p:pic>
      <p:pic>
        <p:nvPicPr>
          <p:cNvPr id="9" name="Picture 8">
            <a:extLst>
              <a:ext uri="{FF2B5EF4-FFF2-40B4-BE49-F238E27FC236}">
                <a16:creationId xmlns:a16="http://schemas.microsoft.com/office/drawing/2014/main" id="{B315A5D0-D5D6-82C0-85DE-2BEBC8AF3AF4}"/>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304288" y="2741905"/>
            <a:ext cx="2400275" cy="310406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016688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9F0CC-16B5-1C14-7E11-E5CCF6D58018}"/>
            </a:ext>
          </a:extLst>
        </p:cNvPr>
        <p:cNvGrpSpPr/>
        <p:nvPr/>
      </p:nvGrpSpPr>
      <p:grpSpPr>
        <a:xfrm>
          <a:off x="0" y="0"/>
          <a:ext cx="0" cy="0"/>
          <a:chOff x="0" y="0"/>
          <a:chExt cx="0" cy="0"/>
        </a:xfrm>
      </p:grpSpPr>
      <p:sp>
        <p:nvSpPr>
          <p:cNvPr id="39" name="Rectangle: Rounded Corners 38">
            <a:extLst>
              <a:ext uri="{FF2B5EF4-FFF2-40B4-BE49-F238E27FC236}">
                <a16:creationId xmlns:a16="http://schemas.microsoft.com/office/drawing/2014/main" id="{B61F1DD9-D156-6047-9298-6770B23F9CA3}"/>
              </a:ext>
              <a:ext uri="{C183D7F6-B498-43B3-948B-1728B52AA6E4}">
                <adec:decorative xmlns:adec="http://schemas.microsoft.com/office/drawing/2017/decorative" val="1"/>
              </a:ext>
            </a:extLst>
          </p:cNvPr>
          <p:cNvSpPr/>
          <p:nvPr/>
        </p:nvSpPr>
        <p:spPr bwMode="auto">
          <a:xfrm flipH="1">
            <a:off x="363794" y="705080"/>
            <a:ext cx="11646137" cy="5682630"/>
          </a:xfrm>
          <a:prstGeom prst="roundRect">
            <a:avLst>
              <a:gd name="adj" fmla="val 4787"/>
            </a:avLst>
          </a:prstGeom>
          <a:ln w="15875">
            <a:solidFill>
              <a:schemeClr val="bg1"/>
            </a:solidFill>
            <a:headEnd type="none" w="lg" len="med"/>
            <a:tailEnd type="none" w="lg" len="med"/>
          </a:ln>
          <a:effectLst>
            <a:outerShdw blurRad="38100" dist="38100" dir="8100000" algn="tr" rotWithShape="0">
              <a:schemeClr val="bg1">
                <a:lumMod val="85000"/>
                <a:alpha val="17000"/>
              </a:scheme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normalizeH="0" baseline="0" noProof="0" err="1">
              <a:ln>
                <a:noFill/>
              </a:ln>
              <a:solidFill>
                <a:srgbClr val="FFFFFF"/>
              </a:solidFill>
              <a:effectLst/>
              <a:uLnTx/>
              <a:uFillTx/>
              <a:latin typeface="Segoe Sans Text"/>
              <a:ea typeface="+mn-ea"/>
              <a:cs typeface="Segoe UI" pitchFamily="34" charset="0"/>
            </a:endParaRPr>
          </a:p>
        </p:txBody>
      </p:sp>
      <p:sp>
        <p:nvSpPr>
          <p:cNvPr id="3" name="Rectangle: Rounded Corners 4">
            <a:extLst>
              <a:ext uri="{FF2B5EF4-FFF2-40B4-BE49-F238E27FC236}">
                <a16:creationId xmlns:a16="http://schemas.microsoft.com/office/drawing/2014/main" id="{12AA5B7C-CC6E-3313-1D30-369F44CBA592}"/>
              </a:ext>
            </a:extLst>
          </p:cNvPr>
          <p:cNvSpPr>
            <a:spLocks noGrp="1"/>
          </p:cNvSpPr>
          <p:nvPr>
            <p:ph type="title" idx="4294967295"/>
          </p:nvPr>
        </p:nvSpPr>
        <p:spPr bwMode="auto">
          <a:xfrm>
            <a:off x="813349" y="470290"/>
            <a:ext cx="7785251" cy="457202"/>
          </a:xfrm>
          <a:prstGeom prst="roundRect">
            <a:avLst>
              <a:gd name="adj" fmla="val 50000"/>
            </a:avLst>
          </a:prstGeom>
          <a:gradFill>
            <a:gsLst>
              <a:gs pos="10000">
                <a:srgbClr val="5C5AD4"/>
              </a:gs>
              <a:gs pos="100000">
                <a:srgbClr val="C03BC4"/>
              </a:gs>
            </a:gsLst>
            <a:path path="circle">
              <a:fillToRect l="100000" b="100000"/>
            </a:path>
          </a:gradFill>
          <a:ln w="9525" cap="flat"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mj-lt"/>
                <a:ea typeface="+mn-ea"/>
                <a:cs typeface="Segoe Sans Display" pitchFamily="2" charset="0"/>
              </a:rPr>
              <a:t>End User ‘Places’ demo videos (Presentation)</a:t>
            </a:r>
          </a:p>
        </p:txBody>
      </p:sp>
      <p:sp>
        <p:nvSpPr>
          <p:cNvPr id="24" name="Rectangle: Rounded Corners 23">
            <a:extLst>
              <a:ext uri="{FF2B5EF4-FFF2-40B4-BE49-F238E27FC236}">
                <a16:creationId xmlns:a16="http://schemas.microsoft.com/office/drawing/2014/main" id="{3D38C35A-B1F5-E81C-CE70-86AA8EEC84C3}"/>
              </a:ext>
              <a:ext uri="{C183D7F6-B498-43B3-948B-1728B52AA6E4}">
                <adec:decorative xmlns:adec="http://schemas.microsoft.com/office/drawing/2017/decorative" val="1"/>
              </a:ext>
            </a:extLst>
          </p:cNvPr>
          <p:cNvSpPr/>
          <p:nvPr/>
        </p:nvSpPr>
        <p:spPr bwMode="auto">
          <a:xfrm>
            <a:off x="813349" y="1336082"/>
            <a:ext cx="4119696" cy="4896161"/>
          </a:xfrm>
          <a:prstGeom prst="roundRect">
            <a:avLst>
              <a:gd name="adj" fmla="val 4815"/>
            </a:avLst>
          </a:prstGeom>
          <a:solidFill>
            <a:schemeClr val="bg1"/>
          </a:solidFill>
          <a:ln>
            <a:noFill/>
            <a:headEnd type="none" w="med" len="med"/>
            <a:tailEnd type="none" w="med" len="med"/>
          </a:ln>
          <a:effectLst>
            <a:outerShdw blurRad="254000" dist="12700" dir="5400000" sx="101000" sy="101000" algn="ctr" rotWithShape="0">
              <a:srgbClr val="000000">
                <a:alpha val="1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10312"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kumimoji="0" lang="en-US" sz="2000" b="0" i="0" u="none" strike="noStrike" kern="1200" cap="none" spc="0" normalizeH="0" baseline="0" noProof="0">
              <a:ln>
                <a:noFill/>
              </a:ln>
              <a:solidFill>
                <a:schemeClr val="tx1"/>
              </a:solidFill>
              <a:effectLst/>
              <a:uLnTx/>
              <a:uFillTx/>
              <a:latin typeface="+mj-lt"/>
              <a:ea typeface="+mn-ea"/>
              <a:cs typeface="+mn-cs"/>
            </a:endParaRPr>
          </a:p>
        </p:txBody>
      </p:sp>
      <p:sp>
        <p:nvSpPr>
          <p:cNvPr id="36" name="TextBox 35">
            <a:extLst>
              <a:ext uri="{FF2B5EF4-FFF2-40B4-BE49-F238E27FC236}">
                <a16:creationId xmlns:a16="http://schemas.microsoft.com/office/drawing/2014/main" id="{2756837F-B7EB-76F5-4777-728DEEA97CD7}"/>
              </a:ext>
            </a:extLst>
          </p:cNvPr>
          <p:cNvSpPr txBox="1"/>
          <p:nvPr/>
        </p:nvSpPr>
        <p:spPr>
          <a:xfrm>
            <a:off x="1094505" y="1743016"/>
            <a:ext cx="3838540" cy="738664"/>
          </a:xfrm>
          <a:prstGeom prst="rect">
            <a:avLst/>
          </a:prstGeom>
          <a:noFill/>
        </p:spPr>
        <p:txBody>
          <a:bodyPr wrap="square" lIns="0" tIns="0" rIns="0" bIns="0" rtlCol="0">
            <a:spAutoFit/>
          </a:bodyPr>
          <a:lstStyle/>
          <a:p>
            <a:pPr algn="l"/>
            <a:r>
              <a:rPr lang="en-US" sz="1400" dirty="0"/>
              <a:t>‘</a:t>
            </a:r>
            <a:r>
              <a:rPr lang="en-US" sz="1600" b="1" dirty="0"/>
              <a:t>How to’ videos for the hero features</a:t>
            </a:r>
          </a:p>
          <a:p>
            <a:pPr algn="l"/>
            <a:r>
              <a:rPr lang="en-US" sz="1600" b="1" dirty="0"/>
              <a:t>we recommend to start the engagement with: </a:t>
            </a:r>
          </a:p>
        </p:txBody>
      </p:sp>
      <p:sp>
        <p:nvSpPr>
          <p:cNvPr id="38" name="TextBox 37">
            <a:extLst>
              <a:ext uri="{FF2B5EF4-FFF2-40B4-BE49-F238E27FC236}">
                <a16:creationId xmlns:a16="http://schemas.microsoft.com/office/drawing/2014/main" id="{DF931F1C-2E0E-3CCC-8FF0-5004BACA4863}"/>
              </a:ext>
            </a:extLst>
          </p:cNvPr>
          <p:cNvSpPr txBox="1"/>
          <p:nvPr/>
        </p:nvSpPr>
        <p:spPr>
          <a:xfrm>
            <a:off x="668680" y="2957760"/>
            <a:ext cx="4017620" cy="492443"/>
          </a:xfrm>
          <a:prstGeom prst="rect">
            <a:avLst/>
          </a:prstGeom>
          <a:noFill/>
        </p:spPr>
        <p:txBody>
          <a:bodyPr wrap="square" lIns="0" tIns="0" rIns="0" bIns="0" rtlCol="0">
            <a:spAutoFit/>
          </a:bodyPr>
          <a:lstStyle/>
          <a:p>
            <a:pPr lvl="1"/>
            <a:r>
              <a:rPr lang="en-US" sz="1600" b="1" dirty="0"/>
              <a:t>Microsoft Place demo presentation with videos</a:t>
            </a:r>
          </a:p>
        </p:txBody>
      </p:sp>
      <p:sp>
        <p:nvSpPr>
          <p:cNvPr id="37" name="TextBox 36">
            <a:extLst>
              <a:ext uri="{FF2B5EF4-FFF2-40B4-BE49-F238E27FC236}">
                <a16:creationId xmlns:a16="http://schemas.microsoft.com/office/drawing/2014/main" id="{0597CDC7-3D7F-68B9-0A69-80055AE29191}"/>
              </a:ext>
            </a:extLst>
          </p:cNvPr>
          <p:cNvSpPr txBox="1"/>
          <p:nvPr/>
        </p:nvSpPr>
        <p:spPr>
          <a:xfrm>
            <a:off x="1094505" y="3712144"/>
            <a:ext cx="3716299" cy="1723549"/>
          </a:xfrm>
          <a:prstGeom prst="rect">
            <a:avLst/>
          </a:prstGeom>
          <a:noFill/>
        </p:spPr>
        <p:txBody>
          <a:bodyPr wrap="square" lIns="0" tIns="0" rIns="0" bIns="0" rtlCol="0">
            <a:spAutoFit/>
          </a:bodyPr>
          <a:lstStyle/>
          <a:p>
            <a:pPr marL="342900" indent="-342900">
              <a:buFont typeface="+mj-lt"/>
              <a:buAutoNum type="arabicPeriod"/>
            </a:pPr>
            <a:r>
              <a:rPr lang="en-US" sz="1600" dirty="0">
                <a:effectLst/>
                <a:latin typeface="-apple-system"/>
              </a:rPr>
              <a:t>Gettings started with Places app</a:t>
            </a:r>
          </a:p>
          <a:p>
            <a:pPr marL="342900" indent="-342900">
              <a:buFont typeface="+mj-lt"/>
              <a:buAutoNum type="arabicPeriod"/>
            </a:pPr>
            <a:r>
              <a:rPr lang="en-US" sz="1600" dirty="0">
                <a:latin typeface="-apple-system"/>
              </a:rPr>
              <a:t>Create and manage your work plans</a:t>
            </a:r>
          </a:p>
          <a:p>
            <a:pPr marL="342900" indent="-342900">
              <a:buFont typeface="+mj-lt"/>
              <a:buAutoNum type="arabicPeriod"/>
            </a:pPr>
            <a:r>
              <a:rPr lang="en-US" sz="1600" dirty="0">
                <a:effectLst/>
                <a:latin typeface="-apple-system"/>
              </a:rPr>
              <a:t>In-person events and Hybrid RSVP</a:t>
            </a:r>
          </a:p>
          <a:p>
            <a:pPr marL="342900" indent="-342900">
              <a:buFont typeface="+mj-lt"/>
              <a:buAutoNum type="arabicPeriod"/>
            </a:pPr>
            <a:r>
              <a:rPr lang="en-US" sz="1600" dirty="0">
                <a:effectLst/>
                <a:latin typeface="-apple-system"/>
              </a:rPr>
              <a:t>Room and desk booking</a:t>
            </a:r>
          </a:p>
          <a:p>
            <a:pPr marL="342900" indent="-342900">
              <a:buFont typeface="+mj-lt"/>
              <a:buAutoNum type="arabicPeriod"/>
            </a:pPr>
            <a:r>
              <a:rPr lang="en-US" sz="1600" dirty="0">
                <a:latin typeface="-apple-system"/>
              </a:rPr>
              <a:t>Places Explorer</a:t>
            </a:r>
          </a:p>
          <a:p>
            <a:pPr marL="342900" indent="-342900">
              <a:buFont typeface="+mj-lt"/>
              <a:buAutoNum type="arabicPeriod"/>
            </a:pPr>
            <a:r>
              <a:rPr lang="en-US" sz="1600" dirty="0">
                <a:effectLst/>
                <a:latin typeface="-apple-system"/>
              </a:rPr>
              <a:t>Workplace Presence</a:t>
            </a:r>
          </a:p>
          <a:p>
            <a:pPr marL="342900" indent="-342900">
              <a:buFont typeface="+mj-lt"/>
              <a:buAutoNum type="arabicPeriod"/>
            </a:pPr>
            <a:r>
              <a:rPr lang="en-US" sz="1600" dirty="0">
                <a:latin typeface="-apple-system"/>
              </a:rPr>
              <a:t>Copilot features</a:t>
            </a:r>
            <a:endParaRPr lang="en-US" sz="1600" dirty="0">
              <a:effectLst/>
              <a:latin typeface="-apple-system"/>
            </a:endParaRPr>
          </a:p>
        </p:txBody>
      </p:sp>
      <p:sp>
        <p:nvSpPr>
          <p:cNvPr id="14" name="TextBox 13">
            <a:extLst>
              <a:ext uri="{FF2B5EF4-FFF2-40B4-BE49-F238E27FC236}">
                <a16:creationId xmlns:a16="http://schemas.microsoft.com/office/drawing/2014/main" id="{FBCD7790-0BCA-061C-7593-A83AA51C3C7C}"/>
              </a:ext>
            </a:extLst>
          </p:cNvPr>
          <p:cNvSpPr txBox="1"/>
          <p:nvPr/>
        </p:nvSpPr>
        <p:spPr>
          <a:xfrm>
            <a:off x="813349" y="6608132"/>
            <a:ext cx="4861557" cy="153888"/>
          </a:xfrm>
          <a:prstGeom prst="rect">
            <a:avLst/>
          </a:prstGeom>
          <a:noFill/>
        </p:spPr>
        <p:txBody>
          <a:bodyPr wrap="square" lIns="0" tIns="0" rIns="0" bIns="0" rtlCol="0">
            <a:spAutoFit/>
          </a:bodyPr>
          <a:lstStyle>
            <a:defPPr>
              <a:defRPr lang="en-US"/>
            </a:defPPr>
            <a:lvl1pPr>
              <a:spcBef>
                <a:spcPts val="600"/>
              </a:spcBef>
              <a:defRPr sz="1000"/>
            </a:lvl1pPr>
          </a:lstStyle>
          <a:p>
            <a:r>
              <a:rPr lang="en-US">
                <a:solidFill>
                  <a:schemeClr val="tx2"/>
                </a:solidFill>
                <a:latin typeface="+mj-lt"/>
              </a:rPr>
              <a:t>*Can be customized with the Organization’s contact and rollout information</a:t>
            </a:r>
          </a:p>
        </p:txBody>
      </p:sp>
      <p:sp>
        <p:nvSpPr>
          <p:cNvPr id="2" name="Freeform: Shape 1">
            <a:extLst>
              <a:ext uri="{FF2B5EF4-FFF2-40B4-BE49-F238E27FC236}">
                <a16:creationId xmlns:a16="http://schemas.microsoft.com/office/drawing/2014/main" id="{8669DB3D-B9C1-92B3-1FCF-DE4BF2B8EA35}"/>
              </a:ext>
              <a:ext uri="{C183D7F6-B498-43B3-948B-1728B52AA6E4}">
                <adec:decorative xmlns:adec="http://schemas.microsoft.com/office/drawing/2017/decorative" val="1"/>
              </a:ext>
            </a:extLst>
          </p:cNvPr>
          <p:cNvSpPr/>
          <p:nvPr/>
        </p:nvSpPr>
        <p:spPr bwMode="auto">
          <a:xfrm>
            <a:off x="10991850" y="339046"/>
            <a:ext cx="1200150" cy="667218"/>
          </a:xfrm>
          <a:custGeom>
            <a:avLst/>
            <a:gdLst>
              <a:gd name="connsiteX0" fmla="*/ 333609 w 1200150"/>
              <a:gd name="connsiteY0" fmla="*/ 0 h 667218"/>
              <a:gd name="connsiteX1" fmla="*/ 1200150 w 1200150"/>
              <a:gd name="connsiteY1" fmla="*/ 0 h 667218"/>
              <a:gd name="connsiteX2" fmla="*/ 1200150 w 1200150"/>
              <a:gd name="connsiteY2" fmla="*/ 667218 h 667218"/>
              <a:gd name="connsiteX3" fmla="*/ 333609 w 1200150"/>
              <a:gd name="connsiteY3" fmla="*/ 667218 h 667218"/>
              <a:gd name="connsiteX4" fmla="*/ 0 w 1200150"/>
              <a:gd name="connsiteY4" fmla="*/ 333609 h 667218"/>
              <a:gd name="connsiteX5" fmla="*/ 333609 w 1200150"/>
              <a:gd name="connsiteY5" fmla="*/ 0 h 66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0150" h="667218">
                <a:moveTo>
                  <a:pt x="333609" y="0"/>
                </a:moveTo>
                <a:lnTo>
                  <a:pt x="1200150" y="0"/>
                </a:lnTo>
                <a:lnTo>
                  <a:pt x="1200150" y="667218"/>
                </a:lnTo>
                <a:lnTo>
                  <a:pt x="333609" y="667218"/>
                </a:lnTo>
                <a:cubicBezTo>
                  <a:pt x="149362" y="667218"/>
                  <a:pt x="0" y="517856"/>
                  <a:pt x="0" y="333609"/>
                </a:cubicBezTo>
                <a:cubicBezTo>
                  <a:pt x="0" y="149362"/>
                  <a:pt x="149362" y="0"/>
                  <a:pt x="333609" y="0"/>
                </a:cubicBezTo>
                <a:close/>
              </a:path>
            </a:pathLst>
          </a:custGeom>
          <a:solidFill>
            <a:schemeClr val="bg1">
              <a:alpha val="74000"/>
            </a:schemeClr>
          </a:solidFill>
          <a:ln>
            <a:noFill/>
          </a:ln>
          <a:effectLst>
            <a:outerShdw blurRad="76200" dist="38100" dir="8100000" algn="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pic>
        <p:nvPicPr>
          <p:cNvPr id="5" name="Picture 4" descr="Microsoft Places logo">
            <a:extLst>
              <a:ext uri="{FF2B5EF4-FFF2-40B4-BE49-F238E27FC236}">
                <a16:creationId xmlns:a16="http://schemas.microsoft.com/office/drawing/2014/main" id="{07D5F68A-6185-632B-3AAC-144A1B3312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0424" y="439279"/>
            <a:ext cx="466752" cy="466752"/>
          </a:xfrm>
          <a:prstGeom prst="rect">
            <a:avLst/>
          </a:prstGeom>
        </p:spPr>
      </p:pic>
      <p:pic>
        <p:nvPicPr>
          <p:cNvPr id="8" name="Picture 7">
            <a:extLst>
              <a:ext uri="{FF2B5EF4-FFF2-40B4-BE49-F238E27FC236}">
                <a16:creationId xmlns:a16="http://schemas.microsoft.com/office/drawing/2014/main" id="{35AD807F-E371-E4E6-B7BF-8EAF6C522EC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214201" y="1336082"/>
            <a:ext cx="4808792" cy="2653720"/>
          </a:xfrm>
          <a:prstGeom prst="rect">
            <a:avLst/>
          </a:prstGeom>
          <a:effectLst>
            <a:outerShdw blurRad="63500" sx="102000" sy="102000" algn="ctr" rotWithShape="0">
              <a:prstClr val="black">
                <a:alpha val="40000"/>
              </a:prstClr>
            </a:outerShdw>
          </a:effectLst>
        </p:spPr>
      </p:pic>
      <p:pic>
        <p:nvPicPr>
          <p:cNvPr id="13" name="Picture 12">
            <a:extLst>
              <a:ext uri="{FF2B5EF4-FFF2-40B4-BE49-F238E27FC236}">
                <a16:creationId xmlns:a16="http://schemas.microsoft.com/office/drawing/2014/main" id="{06546D7C-7469-C02A-FB35-DDF9601F0AE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110620" y="2828816"/>
            <a:ext cx="5717586" cy="3171899"/>
          </a:xfrm>
          <a:prstGeom prst="rect">
            <a:avLst/>
          </a:prstGeom>
          <a:effectLst>
            <a:outerShdw blurRad="63500" sx="102000" sy="102000" algn="ctr" rotWithShape="0">
              <a:prstClr val="black">
                <a:alpha val="40000"/>
              </a:prstClr>
            </a:outerShdw>
          </a:effectLst>
        </p:spPr>
      </p:pic>
      <p:sp>
        <p:nvSpPr>
          <p:cNvPr id="4" name="TextBox 3">
            <a:extLst>
              <a:ext uri="{FF2B5EF4-FFF2-40B4-BE49-F238E27FC236}">
                <a16:creationId xmlns:a16="http://schemas.microsoft.com/office/drawing/2014/main" id="{6ADC42E0-253A-48B7-13EB-0773F33BF269}"/>
              </a:ext>
            </a:extLst>
          </p:cNvPr>
          <p:cNvSpPr txBox="1"/>
          <p:nvPr/>
        </p:nvSpPr>
        <p:spPr>
          <a:xfrm>
            <a:off x="532193" y="5603790"/>
            <a:ext cx="4017620" cy="492443"/>
          </a:xfrm>
          <a:prstGeom prst="rect">
            <a:avLst/>
          </a:prstGeom>
          <a:noFill/>
        </p:spPr>
        <p:txBody>
          <a:bodyPr wrap="square" lIns="0" tIns="0" rIns="0" bIns="0" rtlCol="0">
            <a:spAutoFit/>
          </a:bodyPr>
          <a:lstStyle/>
          <a:p>
            <a:pPr lvl="1"/>
            <a:r>
              <a:rPr lang="en-US" sz="1600" i="1" dirty="0"/>
              <a:t>Find videos in the readiness and adoption guide.</a:t>
            </a:r>
          </a:p>
        </p:txBody>
      </p:sp>
    </p:spTree>
    <p:extLst>
      <p:ext uri="{BB962C8B-B14F-4D97-AF65-F5344CB8AC3E}">
        <p14:creationId xmlns:p14="http://schemas.microsoft.com/office/powerpoint/2010/main" val="18179579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9F0CC-16B5-1C14-7E11-E5CCF6D58018}"/>
            </a:ext>
          </a:extLst>
        </p:cNvPr>
        <p:cNvGrpSpPr/>
        <p:nvPr/>
      </p:nvGrpSpPr>
      <p:grpSpPr>
        <a:xfrm>
          <a:off x="0" y="0"/>
          <a:ext cx="0" cy="0"/>
          <a:chOff x="0" y="0"/>
          <a:chExt cx="0" cy="0"/>
        </a:xfrm>
      </p:grpSpPr>
      <p:sp>
        <p:nvSpPr>
          <p:cNvPr id="39" name="Rectangle: Rounded Corners 38">
            <a:extLst>
              <a:ext uri="{FF2B5EF4-FFF2-40B4-BE49-F238E27FC236}">
                <a16:creationId xmlns:a16="http://schemas.microsoft.com/office/drawing/2014/main" id="{B61F1DD9-D156-6047-9298-6770B23F9CA3}"/>
              </a:ext>
              <a:ext uri="{C183D7F6-B498-43B3-948B-1728B52AA6E4}">
                <adec:decorative xmlns:adec="http://schemas.microsoft.com/office/drawing/2017/decorative" val="1"/>
              </a:ext>
            </a:extLst>
          </p:cNvPr>
          <p:cNvSpPr/>
          <p:nvPr/>
        </p:nvSpPr>
        <p:spPr bwMode="auto">
          <a:xfrm flipH="1">
            <a:off x="363794" y="705080"/>
            <a:ext cx="11646137" cy="5682630"/>
          </a:xfrm>
          <a:prstGeom prst="roundRect">
            <a:avLst>
              <a:gd name="adj" fmla="val 4787"/>
            </a:avLst>
          </a:prstGeom>
          <a:ln w="15875">
            <a:solidFill>
              <a:schemeClr val="bg1"/>
            </a:solidFill>
            <a:headEnd type="none" w="lg" len="med"/>
            <a:tailEnd type="none" w="lg" len="med"/>
          </a:ln>
          <a:effectLst>
            <a:outerShdw blurRad="38100" dist="38100" dir="8100000" algn="tr" rotWithShape="0">
              <a:schemeClr val="bg1">
                <a:lumMod val="85000"/>
                <a:alpha val="17000"/>
              </a:scheme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normalizeH="0" baseline="0" noProof="0" err="1">
              <a:ln>
                <a:noFill/>
              </a:ln>
              <a:solidFill>
                <a:srgbClr val="FFFFFF"/>
              </a:solidFill>
              <a:effectLst/>
              <a:uLnTx/>
              <a:uFillTx/>
              <a:latin typeface="Segoe Sans Text"/>
              <a:ea typeface="+mn-ea"/>
              <a:cs typeface="Segoe UI" pitchFamily="34" charset="0"/>
            </a:endParaRPr>
          </a:p>
        </p:txBody>
      </p:sp>
      <p:sp>
        <p:nvSpPr>
          <p:cNvPr id="3" name="Rectangle: Rounded Corners 4">
            <a:extLst>
              <a:ext uri="{FF2B5EF4-FFF2-40B4-BE49-F238E27FC236}">
                <a16:creationId xmlns:a16="http://schemas.microsoft.com/office/drawing/2014/main" id="{12AA5B7C-CC6E-3313-1D30-369F44CBA592}"/>
              </a:ext>
            </a:extLst>
          </p:cNvPr>
          <p:cNvSpPr>
            <a:spLocks noGrp="1"/>
          </p:cNvSpPr>
          <p:nvPr>
            <p:ph type="title" idx="4294967295"/>
          </p:nvPr>
        </p:nvSpPr>
        <p:spPr bwMode="auto">
          <a:xfrm>
            <a:off x="813349" y="470290"/>
            <a:ext cx="7785251" cy="457202"/>
          </a:xfrm>
          <a:prstGeom prst="roundRect">
            <a:avLst>
              <a:gd name="adj" fmla="val 50000"/>
            </a:avLst>
          </a:prstGeom>
          <a:gradFill>
            <a:gsLst>
              <a:gs pos="10000">
                <a:srgbClr val="5C5AD4"/>
              </a:gs>
              <a:gs pos="100000">
                <a:srgbClr val="C03BC4"/>
              </a:gs>
            </a:gsLst>
            <a:path path="circle">
              <a:fillToRect l="100000" b="100000"/>
            </a:path>
          </a:gradFill>
          <a:ln w="9525" cap="flat"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mj-lt"/>
                <a:ea typeface="+mn-ea"/>
                <a:cs typeface="Segoe Sans Display" pitchFamily="2" charset="0"/>
              </a:rPr>
              <a:t>Example Email communications to end users</a:t>
            </a:r>
          </a:p>
        </p:txBody>
      </p:sp>
      <p:sp>
        <p:nvSpPr>
          <p:cNvPr id="7" name="TextBox 6">
            <a:extLst>
              <a:ext uri="{FF2B5EF4-FFF2-40B4-BE49-F238E27FC236}">
                <a16:creationId xmlns:a16="http://schemas.microsoft.com/office/drawing/2014/main" id="{FB5F7813-4E29-A71F-73E5-761180D1D830}"/>
              </a:ext>
            </a:extLst>
          </p:cNvPr>
          <p:cNvSpPr txBox="1"/>
          <p:nvPr/>
        </p:nvSpPr>
        <p:spPr>
          <a:xfrm>
            <a:off x="941942" y="1160080"/>
            <a:ext cx="10520385" cy="276999"/>
          </a:xfrm>
          <a:prstGeom prst="rect">
            <a:avLst/>
          </a:prstGeom>
          <a:noFill/>
        </p:spPr>
        <p:txBody>
          <a:bodyPr wrap="square" lIns="0" tIns="0" rIns="0" bIns="0" rtlCol="0">
            <a:spAutoFit/>
          </a:bodyPr>
          <a:lstStyle/>
          <a:p>
            <a:r>
              <a:rPr lang="en-US">
                <a:solidFill>
                  <a:schemeClr val="tx2"/>
                </a:solidFill>
                <a:latin typeface="+mj-lt"/>
              </a:rPr>
              <a:t>Communicate with end users through emails and posters, and implement gradual promotion plans</a:t>
            </a:r>
          </a:p>
        </p:txBody>
      </p:sp>
      <p:sp>
        <p:nvSpPr>
          <p:cNvPr id="25" name="Rectangle: Rounded Corners 24">
            <a:extLst>
              <a:ext uri="{FF2B5EF4-FFF2-40B4-BE49-F238E27FC236}">
                <a16:creationId xmlns:a16="http://schemas.microsoft.com/office/drawing/2014/main" id="{D267FCB8-CCD3-BD68-C7B1-C6B3D6E1553C}"/>
              </a:ext>
              <a:ext uri="{C183D7F6-B498-43B3-948B-1728B52AA6E4}">
                <adec:decorative xmlns:adec="http://schemas.microsoft.com/office/drawing/2017/decorative" val="1"/>
              </a:ext>
            </a:extLst>
          </p:cNvPr>
          <p:cNvSpPr/>
          <p:nvPr/>
        </p:nvSpPr>
        <p:spPr bwMode="auto">
          <a:xfrm>
            <a:off x="941942" y="1626724"/>
            <a:ext cx="4028264" cy="4705286"/>
          </a:xfrm>
          <a:prstGeom prst="roundRect">
            <a:avLst>
              <a:gd name="adj" fmla="val 4815"/>
            </a:avLst>
          </a:prstGeom>
          <a:solidFill>
            <a:schemeClr val="bg1"/>
          </a:solidFill>
          <a:ln>
            <a:noFill/>
            <a:headEnd type="none" w="med" len="med"/>
            <a:tailEnd type="none" w="med" len="med"/>
          </a:ln>
          <a:effectLst>
            <a:outerShdw blurRad="254000" dist="12700" dir="5400000" sx="101000" sy="101000" algn="ctr" rotWithShape="0">
              <a:srgbClr val="000000">
                <a:alpha val="1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10312"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kumimoji="0" lang="en-US" sz="2000" b="0" i="0" u="none" strike="noStrike" kern="1200" cap="none" spc="0" normalizeH="0" baseline="0" noProof="0">
              <a:ln>
                <a:noFill/>
              </a:ln>
              <a:solidFill>
                <a:schemeClr val="tx1"/>
              </a:solidFill>
              <a:effectLst/>
              <a:uLnTx/>
              <a:uFillTx/>
              <a:latin typeface="+mj-lt"/>
              <a:ea typeface="+mn-ea"/>
              <a:cs typeface="+mn-cs"/>
            </a:endParaRPr>
          </a:p>
        </p:txBody>
      </p:sp>
      <p:sp>
        <p:nvSpPr>
          <p:cNvPr id="29" name="TextBox 28">
            <a:extLst>
              <a:ext uri="{FF2B5EF4-FFF2-40B4-BE49-F238E27FC236}">
                <a16:creationId xmlns:a16="http://schemas.microsoft.com/office/drawing/2014/main" id="{F51930AD-EF77-817B-57F9-6DBC7667E7F4}"/>
              </a:ext>
            </a:extLst>
          </p:cNvPr>
          <p:cNvSpPr txBox="1"/>
          <p:nvPr/>
        </p:nvSpPr>
        <p:spPr>
          <a:xfrm>
            <a:off x="1064678" y="1966028"/>
            <a:ext cx="3403963" cy="3693319"/>
          </a:xfrm>
          <a:prstGeom prst="rect">
            <a:avLst/>
          </a:prstGeom>
          <a:noFill/>
        </p:spPr>
        <p:txBody>
          <a:bodyPr wrap="square" lIns="0" tIns="0" rIns="0" bIns="0" rtlCol="0">
            <a:spAutoFit/>
          </a:bodyPr>
          <a:lstStyle/>
          <a:p>
            <a:pPr algn="l">
              <a:spcBef>
                <a:spcPts val="600"/>
              </a:spcBef>
            </a:pPr>
            <a:r>
              <a:rPr lang="en-US" sz="2000" dirty="0">
                <a:latin typeface="Segoe UI Semibold" panose="020B0702040204020203" pitchFamily="34" charset="0"/>
                <a:cs typeface="Segoe UI Semibold" panose="020B0702040204020203" pitchFamily="34" charset="0"/>
              </a:rPr>
              <a:t>Emails .oft templates </a:t>
            </a:r>
            <a:r>
              <a:rPr lang="en-US" sz="2000" dirty="0"/>
              <a:t>and </a:t>
            </a:r>
            <a:r>
              <a:rPr lang="en-US" sz="2000" dirty="0">
                <a:latin typeface="Segoe UI Semibold" panose="020B0702040204020203" pitchFamily="34" charset="0"/>
                <a:cs typeface="Segoe UI Semibold" panose="020B0702040204020203" pitchFamily="34" charset="0"/>
              </a:rPr>
              <a:t>communication suggestions templates </a:t>
            </a:r>
            <a:r>
              <a:rPr lang="en-US" sz="2000" dirty="0"/>
              <a:t>(</a:t>
            </a:r>
            <a:r>
              <a:rPr lang="en-US" sz="2000" dirty="0">
                <a:hlinkClick r:id="rId3" action="ppaction://hlinksldjump"/>
              </a:rPr>
              <a:t>example</a:t>
            </a:r>
            <a:r>
              <a:rPr lang="en-US" sz="2000" dirty="0"/>
              <a:t>)</a:t>
            </a:r>
          </a:p>
          <a:p>
            <a:pPr algn="l">
              <a:spcBef>
                <a:spcPts val="600"/>
              </a:spcBef>
            </a:pPr>
            <a:r>
              <a:rPr lang="en-US" sz="2000" dirty="0"/>
              <a:t> </a:t>
            </a:r>
          </a:p>
          <a:p>
            <a:pPr marL="342900" indent="-342900" algn="l">
              <a:spcBef>
                <a:spcPts val="600"/>
              </a:spcBef>
              <a:buFont typeface="Wingdings" panose="05000000000000000000" pitchFamily="2" charset="2"/>
              <a:buChar char="§"/>
            </a:pPr>
            <a:r>
              <a:rPr lang="en-GB" sz="2000" dirty="0"/>
              <a:t>Microsoft Places End User Adoption Email</a:t>
            </a:r>
          </a:p>
          <a:p>
            <a:pPr algn="l">
              <a:spcBef>
                <a:spcPts val="600"/>
              </a:spcBef>
            </a:pPr>
            <a:endParaRPr lang="en-US" sz="2000" dirty="0"/>
          </a:p>
          <a:p>
            <a:pPr>
              <a:spcBef>
                <a:spcPts val="600"/>
              </a:spcBef>
            </a:pPr>
            <a:r>
              <a:rPr lang="en-US" sz="2000" i="1" dirty="0"/>
              <a:t>Email OFT templates can be found in the user engagement content kit here: </a:t>
            </a:r>
            <a:r>
              <a:rPr lang="en-US" sz="2000" dirty="0">
                <a:hlinkClick r:id="rId4"/>
              </a:rPr>
              <a:t>Places Adoption</a:t>
            </a:r>
            <a:r>
              <a:rPr lang="en-US" sz="2000" i="1" dirty="0"/>
              <a:t>.</a:t>
            </a:r>
          </a:p>
        </p:txBody>
      </p:sp>
      <p:sp>
        <p:nvSpPr>
          <p:cNvPr id="14" name="TextBox 13">
            <a:extLst>
              <a:ext uri="{FF2B5EF4-FFF2-40B4-BE49-F238E27FC236}">
                <a16:creationId xmlns:a16="http://schemas.microsoft.com/office/drawing/2014/main" id="{FBCD7790-0BCA-061C-7593-A83AA51C3C7C}"/>
              </a:ext>
            </a:extLst>
          </p:cNvPr>
          <p:cNvSpPr txBox="1"/>
          <p:nvPr/>
        </p:nvSpPr>
        <p:spPr>
          <a:xfrm>
            <a:off x="813349" y="6608132"/>
            <a:ext cx="4861557" cy="153888"/>
          </a:xfrm>
          <a:prstGeom prst="rect">
            <a:avLst/>
          </a:prstGeom>
          <a:noFill/>
        </p:spPr>
        <p:txBody>
          <a:bodyPr wrap="square" lIns="0" tIns="0" rIns="0" bIns="0" rtlCol="0">
            <a:spAutoFit/>
          </a:bodyPr>
          <a:lstStyle>
            <a:defPPr>
              <a:defRPr lang="en-US"/>
            </a:defPPr>
            <a:lvl1pPr>
              <a:spcBef>
                <a:spcPts val="600"/>
              </a:spcBef>
              <a:defRPr sz="1000"/>
            </a:lvl1pPr>
          </a:lstStyle>
          <a:p>
            <a:r>
              <a:rPr lang="en-US">
                <a:solidFill>
                  <a:schemeClr val="tx2"/>
                </a:solidFill>
                <a:latin typeface="+mj-lt"/>
              </a:rPr>
              <a:t>*Can be customized with the Organization’s contact and rollout information</a:t>
            </a:r>
          </a:p>
        </p:txBody>
      </p:sp>
      <p:pic>
        <p:nvPicPr>
          <p:cNvPr id="8" name="Picture 7">
            <a:extLst>
              <a:ext uri="{FF2B5EF4-FFF2-40B4-BE49-F238E27FC236}">
                <a16:creationId xmlns:a16="http://schemas.microsoft.com/office/drawing/2014/main" id="{3A3D6F42-2900-A247-94A4-B176591137C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380931" y="1803113"/>
            <a:ext cx="1716709" cy="4154984"/>
          </a:xfrm>
          <a:prstGeom prst="rect">
            <a:avLst/>
          </a:prstGeom>
          <a:effectLst>
            <a:outerShdw blurRad="63500" sx="102000" sy="102000" algn="ctr" rotWithShape="0">
              <a:prstClr val="black">
                <a:alpha val="40000"/>
              </a:prstClr>
            </a:outerShdw>
          </a:effectLst>
        </p:spPr>
      </p:pic>
      <p:sp>
        <p:nvSpPr>
          <p:cNvPr id="2" name="Freeform: Shape 1">
            <a:extLst>
              <a:ext uri="{FF2B5EF4-FFF2-40B4-BE49-F238E27FC236}">
                <a16:creationId xmlns:a16="http://schemas.microsoft.com/office/drawing/2014/main" id="{34DBCFBD-E051-6CCD-5035-78BB4A7005BD}"/>
              </a:ext>
              <a:ext uri="{C183D7F6-B498-43B3-948B-1728B52AA6E4}">
                <adec:decorative xmlns:adec="http://schemas.microsoft.com/office/drawing/2017/decorative" val="1"/>
              </a:ext>
            </a:extLst>
          </p:cNvPr>
          <p:cNvSpPr/>
          <p:nvPr/>
        </p:nvSpPr>
        <p:spPr bwMode="auto">
          <a:xfrm>
            <a:off x="10991850" y="339046"/>
            <a:ext cx="1200150" cy="667218"/>
          </a:xfrm>
          <a:custGeom>
            <a:avLst/>
            <a:gdLst>
              <a:gd name="connsiteX0" fmla="*/ 333609 w 1200150"/>
              <a:gd name="connsiteY0" fmla="*/ 0 h 667218"/>
              <a:gd name="connsiteX1" fmla="*/ 1200150 w 1200150"/>
              <a:gd name="connsiteY1" fmla="*/ 0 h 667218"/>
              <a:gd name="connsiteX2" fmla="*/ 1200150 w 1200150"/>
              <a:gd name="connsiteY2" fmla="*/ 667218 h 667218"/>
              <a:gd name="connsiteX3" fmla="*/ 333609 w 1200150"/>
              <a:gd name="connsiteY3" fmla="*/ 667218 h 667218"/>
              <a:gd name="connsiteX4" fmla="*/ 0 w 1200150"/>
              <a:gd name="connsiteY4" fmla="*/ 333609 h 667218"/>
              <a:gd name="connsiteX5" fmla="*/ 333609 w 1200150"/>
              <a:gd name="connsiteY5" fmla="*/ 0 h 66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0150" h="667218">
                <a:moveTo>
                  <a:pt x="333609" y="0"/>
                </a:moveTo>
                <a:lnTo>
                  <a:pt x="1200150" y="0"/>
                </a:lnTo>
                <a:lnTo>
                  <a:pt x="1200150" y="667218"/>
                </a:lnTo>
                <a:lnTo>
                  <a:pt x="333609" y="667218"/>
                </a:lnTo>
                <a:cubicBezTo>
                  <a:pt x="149362" y="667218"/>
                  <a:pt x="0" y="517856"/>
                  <a:pt x="0" y="333609"/>
                </a:cubicBezTo>
                <a:cubicBezTo>
                  <a:pt x="0" y="149362"/>
                  <a:pt x="149362" y="0"/>
                  <a:pt x="333609" y="0"/>
                </a:cubicBezTo>
                <a:close/>
              </a:path>
            </a:pathLst>
          </a:custGeom>
          <a:solidFill>
            <a:schemeClr val="bg1">
              <a:alpha val="74000"/>
            </a:schemeClr>
          </a:solidFill>
          <a:ln>
            <a:noFill/>
          </a:ln>
          <a:effectLst>
            <a:outerShdw blurRad="76200" dist="38100" dir="8100000" algn="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pic>
        <p:nvPicPr>
          <p:cNvPr id="4" name="Picture 3" descr="Microsoft Places logo">
            <a:extLst>
              <a:ext uri="{FF2B5EF4-FFF2-40B4-BE49-F238E27FC236}">
                <a16:creationId xmlns:a16="http://schemas.microsoft.com/office/drawing/2014/main" id="{66B65A69-3B11-BB6F-174F-A5021BF277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20424" y="439279"/>
            <a:ext cx="466752" cy="466752"/>
          </a:xfrm>
          <a:prstGeom prst="rect">
            <a:avLst/>
          </a:prstGeom>
        </p:spPr>
      </p:pic>
    </p:spTree>
    <p:extLst>
      <p:ext uri="{BB962C8B-B14F-4D97-AF65-F5344CB8AC3E}">
        <p14:creationId xmlns:p14="http://schemas.microsoft.com/office/powerpoint/2010/main" val="21091347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0D165-3B72-345A-9D4A-16A97275BB2B}"/>
            </a:ext>
          </a:extLst>
        </p:cNvPr>
        <p:cNvGrpSpPr/>
        <p:nvPr/>
      </p:nvGrpSpPr>
      <p:grpSpPr>
        <a:xfrm>
          <a:off x="0" y="0"/>
          <a:ext cx="0" cy="0"/>
          <a:chOff x="0" y="0"/>
          <a:chExt cx="0" cy="0"/>
        </a:xfrm>
      </p:grpSpPr>
      <p:sp>
        <p:nvSpPr>
          <p:cNvPr id="39" name="Rectangle: Rounded Corners 38">
            <a:extLst>
              <a:ext uri="{FF2B5EF4-FFF2-40B4-BE49-F238E27FC236}">
                <a16:creationId xmlns:a16="http://schemas.microsoft.com/office/drawing/2014/main" id="{431CB151-8962-DEAF-804D-649836B60262}"/>
              </a:ext>
              <a:ext uri="{C183D7F6-B498-43B3-948B-1728B52AA6E4}">
                <adec:decorative xmlns:adec="http://schemas.microsoft.com/office/drawing/2017/decorative" val="1"/>
              </a:ext>
            </a:extLst>
          </p:cNvPr>
          <p:cNvSpPr/>
          <p:nvPr/>
        </p:nvSpPr>
        <p:spPr bwMode="auto">
          <a:xfrm flipH="1">
            <a:off x="363794" y="705080"/>
            <a:ext cx="11646137" cy="5682630"/>
          </a:xfrm>
          <a:prstGeom prst="roundRect">
            <a:avLst>
              <a:gd name="adj" fmla="val 4787"/>
            </a:avLst>
          </a:prstGeom>
          <a:ln w="15875">
            <a:solidFill>
              <a:schemeClr val="bg1"/>
            </a:solidFill>
            <a:headEnd type="none" w="lg" len="med"/>
            <a:tailEnd type="none" w="lg" len="med"/>
          </a:ln>
          <a:effectLst>
            <a:outerShdw blurRad="38100" dist="38100" dir="8100000" algn="tr" rotWithShape="0">
              <a:schemeClr val="bg1">
                <a:lumMod val="85000"/>
                <a:alpha val="17000"/>
              </a:scheme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normalizeH="0" baseline="0" noProof="0" err="1">
              <a:ln>
                <a:noFill/>
              </a:ln>
              <a:solidFill>
                <a:srgbClr val="FFFFFF"/>
              </a:solidFill>
              <a:effectLst/>
              <a:uLnTx/>
              <a:uFillTx/>
              <a:latin typeface="Segoe Sans Text"/>
              <a:ea typeface="+mn-ea"/>
              <a:cs typeface="Segoe UI" pitchFamily="34" charset="0"/>
            </a:endParaRPr>
          </a:p>
        </p:txBody>
      </p:sp>
      <p:sp>
        <p:nvSpPr>
          <p:cNvPr id="3" name="Rectangle: Rounded Corners 4">
            <a:extLst>
              <a:ext uri="{FF2B5EF4-FFF2-40B4-BE49-F238E27FC236}">
                <a16:creationId xmlns:a16="http://schemas.microsoft.com/office/drawing/2014/main" id="{8447FE87-043B-D292-4C5E-5C69E7692A5B}"/>
              </a:ext>
            </a:extLst>
          </p:cNvPr>
          <p:cNvSpPr>
            <a:spLocks noGrp="1"/>
          </p:cNvSpPr>
          <p:nvPr>
            <p:ph type="title" idx="4294967295"/>
          </p:nvPr>
        </p:nvSpPr>
        <p:spPr bwMode="auto">
          <a:xfrm>
            <a:off x="813349" y="470290"/>
            <a:ext cx="7785251" cy="457202"/>
          </a:xfrm>
          <a:prstGeom prst="roundRect">
            <a:avLst>
              <a:gd name="adj" fmla="val 50000"/>
            </a:avLst>
          </a:prstGeom>
          <a:gradFill>
            <a:gsLst>
              <a:gs pos="10000">
                <a:srgbClr val="5C5AD4"/>
              </a:gs>
              <a:gs pos="100000">
                <a:srgbClr val="C03BC4"/>
              </a:gs>
            </a:gsLst>
            <a:path path="circle">
              <a:fillToRect l="100000" b="100000"/>
            </a:path>
          </a:gradFill>
          <a:ln w="9525" cap="flat"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mj-lt"/>
                <a:ea typeface="+mn-ea"/>
                <a:cs typeface="Segoe Sans Display" pitchFamily="2" charset="0"/>
              </a:rPr>
              <a:t>Example Email communications to end users – Tips and Tricks</a:t>
            </a:r>
          </a:p>
        </p:txBody>
      </p:sp>
      <p:sp>
        <p:nvSpPr>
          <p:cNvPr id="7" name="TextBox 6">
            <a:extLst>
              <a:ext uri="{FF2B5EF4-FFF2-40B4-BE49-F238E27FC236}">
                <a16:creationId xmlns:a16="http://schemas.microsoft.com/office/drawing/2014/main" id="{5D878384-14CC-4BF5-B74B-FB512AB3042E}"/>
              </a:ext>
            </a:extLst>
          </p:cNvPr>
          <p:cNvSpPr txBox="1"/>
          <p:nvPr/>
        </p:nvSpPr>
        <p:spPr>
          <a:xfrm>
            <a:off x="941942" y="1160080"/>
            <a:ext cx="10520385" cy="276999"/>
          </a:xfrm>
          <a:prstGeom prst="rect">
            <a:avLst/>
          </a:prstGeom>
          <a:noFill/>
        </p:spPr>
        <p:txBody>
          <a:bodyPr wrap="square" lIns="0" tIns="0" rIns="0" bIns="0" rtlCol="0">
            <a:spAutoFit/>
          </a:bodyPr>
          <a:lstStyle/>
          <a:p>
            <a:r>
              <a:rPr lang="en-US" dirty="0">
                <a:solidFill>
                  <a:schemeClr val="tx2"/>
                </a:solidFill>
                <a:latin typeface="+mj-lt"/>
              </a:rPr>
              <a:t>Tips and tricks email template to help you get started</a:t>
            </a:r>
          </a:p>
        </p:txBody>
      </p:sp>
      <p:sp>
        <p:nvSpPr>
          <p:cNvPr id="25" name="Rectangle: Rounded Corners 24">
            <a:extLst>
              <a:ext uri="{FF2B5EF4-FFF2-40B4-BE49-F238E27FC236}">
                <a16:creationId xmlns:a16="http://schemas.microsoft.com/office/drawing/2014/main" id="{8A12A850-4609-EE97-B8BA-CA6733C44CCC}"/>
              </a:ext>
              <a:ext uri="{C183D7F6-B498-43B3-948B-1728B52AA6E4}">
                <adec:decorative xmlns:adec="http://schemas.microsoft.com/office/drawing/2017/decorative" val="1"/>
              </a:ext>
            </a:extLst>
          </p:cNvPr>
          <p:cNvSpPr/>
          <p:nvPr/>
        </p:nvSpPr>
        <p:spPr bwMode="auto">
          <a:xfrm>
            <a:off x="941942" y="1626724"/>
            <a:ext cx="4384970" cy="4705286"/>
          </a:xfrm>
          <a:prstGeom prst="roundRect">
            <a:avLst>
              <a:gd name="adj" fmla="val 4815"/>
            </a:avLst>
          </a:prstGeom>
          <a:solidFill>
            <a:schemeClr val="bg1"/>
          </a:solidFill>
          <a:ln>
            <a:noFill/>
            <a:headEnd type="none" w="med" len="med"/>
            <a:tailEnd type="none" w="med" len="med"/>
          </a:ln>
          <a:effectLst>
            <a:outerShdw blurRad="254000" dist="12700" dir="5400000" sx="101000" sy="101000" algn="ctr" rotWithShape="0">
              <a:srgbClr val="000000">
                <a:alpha val="1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10312"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kumimoji="0" lang="en-US" sz="2000" b="0" i="0" u="none" strike="noStrike" kern="1200" cap="none" spc="0" normalizeH="0" baseline="0" noProof="0">
              <a:ln>
                <a:noFill/>
              </a:ln>
              <a:solidFill>
                <a:schemeClr val="tx1"/>
              </a:solidFill>
              <a:effectLst/>
              <a:uLnTx/>
              <a:uFillTx/>
              <a:latin typeface="+mj-lt"/>
              <a:ea typeface="+mn-ea"/>
              <a:cs typeface="+mn-cs"/>
            </a:endParaRPr>
          </a:p>
        </p:txBody>
      </p:sp>
      <p:sp>
        <p:nvSpPr>
          <p:cNvPr id="29" name="TextBox 28">
            <a:extLst>
              <a:ext uri="{FF2B5EF4-FFF2-40B4-BE49-F238E27FC236}">
                <a16:creationId xmlns:a16="http://schemas.microsoft.com/office/drawing/2014/main" id="{D3932121-44A5-B308-3A45-B1E52EF949B4}"/>
              </a:ext>
            </a:extLst>
          </p:cNvPr>
          <p:cNvSpPr txBox="1"/>
          <p:nvPr/>
        </p:nvSpPr>
        <p:spPr>
          <a:xfrm>
            <a:off x="1157476" y="1733997"/>
            <a:ext cx="3850459" cy="3600986"/>
          </a:xfrm>
          <a:prstGeom prst="rect">
            <a:avLst/>
          </a:prstGeom>
          <a:noFill/>
        </p:spPr>
        <p:txBody>
          <a:bodyPr wrap="square" lIns="0" tIns="0" rIns="0" bIns="0" rtlCol="0">
            <a:spAutoFit/>
          </a:bodyPr>
          <a:lstStyle/>
          <a:p>
            <a:pPr algn="l">
              <a:spcBef>
                <a:spcPts val="600"/>
              </a:spcBef>
            </a:pPr>
            <a:r>
              <a:rPr lang="en-US" sz="1600" dirty="0">
                <a:latin typeface="Segoe UI Semibold" panose="020B0702040204020203" pitchFamily="34" charset="0"/>
                <a:cs typeface="Segoe UI Semibold" panose="020B0702040204020203" pitchFamily="34" charset="0"/>
              </a:rPr>
              <a:t>Tips and tricks emails .oft templates </a:t>
            </a:r>
            <a:r>
              <a:rPr lang="en-US" sz="1600" dirty="0"/>
              <a:t>and </a:t>
            </a:r>
            <a:r>
              <a:rPr lang="en-US" sz="1600" dirty="0">
                <a:latin typeface="Segoe UI Semibold" panose="020B0702040204020203" pitchFamily="34" charset="0"/>
                <a:cs typeface="Segoe UI Semibold" panose="020B0702040204020203" pitchFamily="34" charset="0"/>
              </a:rPr>
              <a:t>communication suggestions templates</a:t>
            </a:r>
          </a:p>
          <a:p>
            <a:pPr algn="l">
              <a:spcBef>
                <a:spcPts val="600"/>
              </a:spcBef>
            </a:pPr>
            <a:endParaRPr lang="en-US" sz="1600" dirty="0"/>
          </a:p>
          <a:p>
            <a:pPr marL="342900" indent="-342900">
              <a:spcBef>
                <a:spcPts val="600"/>
              </a:spcBef>
              <a:buFont typeface="Wingdings" panose="05000000000000000000" pitchFamily="2" charset="2"/>
              <a:buChar char="§"/>
            </a:pPr>
            <a:r>
              <a:rPr lang="en-GB" sz="1600" dirty="0"/>
              <a:t>Enhance Your Workday with Microsoft Places Key Features and Tips – Core and Enhanced</a:t>
            </a:r>
          </a:p>
          <a:p>
            <a:pPr>
              <a:spcBef>
                <a:spcPts val="600"/>
              </a:spcBef>
            </a:pPr>
            <a:endParaRPr lang="en-GB" sz="1600" dirty="0"/>
          </a:p>
          <a:p>
            <a:pPr marL="342900" indent="-342900" algn="l">
              <a:spcBef>
                <a:spcPts val="600"/>
              </a:spcBef>
              <a:buFont typeface="Wingdings" panose="05000000000000000000" pitchFamily="2" charset="2"/>
              <a:buChar char="§"/>
            </a:pPr>
            <a:r>
              <a:rPr lang="en-GB" sz="1600" dirty="0"/>
              <a:t>Enhance Your Workday with Microsoft Places Key Features and Tips – Core, Enhanced and Copilot</a:t>
            </a:r>
            <a:endParaRPr lang="en-US" sz="1600" dirty="0"/>
          </a:p>
          <a:p>
            <a:pPr algn="l">
              <a:spcBef>
                <a:spcPts val="600"/>
              </a:spcBef>
            </a:pPr>
            <a:endParaRPr lang="en-US" sz="1600" i="1" dirty="0"/>
          </a:p>
          <a:p>
            <a:pPr>
              <a:spcBef>
                <a:spcPts val="600"/>
              </a:spcBef>
            </a:pPr>
            <a:r>
              <a:rPr lang="en-US" sz="1400" i="1" dirty="0"/>
              <a:t>Email OFT templates can be found in the user engagement content kit here: </a:t>
            </a:r>
            <a:r>
              <a:rPr lang="en-US" sz="1400" dirty="0">
                <a:hlinkClick r:id="rId3"/>
              </a:rPr>
              <a:t>Places Adoption</a:t>
            </a:r>
            <a:r>
              <a:rPr lang="en-US" sz="1400" i="1" dirty="0"/>
              <a:t>.</a:t>
            </a:r>
          </a:p>
        </p:txBody>
      </p:sp>
      <p:sp>
        <p:nvSpPr>
          <p:cNvPr id="14" name="TextBox 13">
            <a:extLst>
              <a:ext uri="{FF2B5EF4-FFF2-40B4-BE49-F238E27FC236}">
                <a16:creationId xmlns:a16="http://schemas.microsoft.com/office/drawing/2014/main" id="{87514CB4-9C25-D881-E4F6-BD85947B66EA}"/>
              </a:ext>
            </a:extLst>
          </p:cNvPr>
          <p:cNvSpPr txBox="1"/>
          <p:nvPr/>
        </p:nvSpPr>
        <p:spPr>
          <a:xfrm>
            <a:off x="813349" y="6608132"/>
            <a:ext cx="4861557" cy="153888"/>
          </a:xfrm>
          <a:prstGeom prst="rect">
            <a:avLst/>
          </a:prstGeom>
          <a:noFill/>
        </p:spPr>
        <p:txBody>
          <a:bodyPr wrap="square" lIns="0" tIns="0" rIns="0" bIns="0" rtlCol="0">
            <a:spAutoFit/>
          </a:bodyPr>
          <a:lstStyle>
            <a:defPPr>
              <a:defRPr lang="en-US"/>
            </a:defPPr>
            <a:lvl1pPr>
              <a:spcBef>
                <a:spcPts val="600"/>
              </a:spcBef>
              <a:defRPr sz="1000"/>
            </a:lvl1pPr>
          </a:lstStyle>
          <a:p>
            <a:r>
              <a:rPr lang="en-US">
                <a:solidFill>
                  <a:schemeClr val="tx2"/>
                </a:solidFill>
                <a:latin typeface="+mj-lt"/>
              </a:rPr>
              <a:t>*Can be customized with the Organization’s contact and rollout information</a:t>
            </a:r>
          </a:p>
        </p:txBody>
      </p:sp>
      <p:sp>
        <p:nvSpPr>
          <p:cNvPr id="2" name="Freeform: Shape 1">
            <a:extLst>
              <a:ext uri="{FF2B5EF4-FFF2-40B4-BE49-F238E27FC236}">
                <a16:creationId xmlns:a16="http://schemas.microsoft.com/office/drawing/2014/main" id="{EA82D2CB-D078-F858-1355-1F6DFFB95B9A}"/>
              </a:ext>
              <a:ext uri="{C183D7F6-B498-43B3-948B-1728B52AA6E4}">
                <adec:decorative xmlns:adec="http://schemas.microsoft.com/office/drawing/2017/decorative" val="1"/>
              </a:ext>
            </a:extLst>
          </p:cNvPr>
          <p:cNvSpPr/>
          <p:nvPr/>
        </p:nvSpPr>
        <p:spPr bwMode="auto">
          <a:xfrm>
            <a:off x="10991850" y="339046"/>
            <a:ext cx="1200150" cy="667218"/>
          </a:xfrm>
          <a:custGeom>
            <a:avLst/>
            <a:gdLst>
              <a:gd name="connsiteX0" fmla="*/ 333609 w 1200150"/>
              <a:gd name="connsiteY0" fmla="*/ 0 h 667218"/>
              <a:gd name="connsiteX1" fmla="*/ 1200150 w 1200150"/>
              <a:gd name="connsiteY1" fmla="*/ 0 h 667218"/>
              <a:gd name="connsiteX2" fmla="*/ 1200150 w 1200150"/>
              <a:gd name="connsiteY2" fmla="*/ 667218 h 667218"/>
              <a:gd name="connsiteX3" fmla="*/ 333609 w 1200150"/>
              <a:gd name="connsiteY3" fmla="*/ 667218 h 667218"/>
              <a:gd name="connsiteX4" fmla="*/ 0 w 1200150"/>
              <a:gd name="connsiteY4" fmla="*/ 333609 h 667218"/>
              <a:gd name="connsiteX5" fmla="*/ 333609 w 1200150"/>
              <a:gd name="connsiteY5" fmla="*/ 0 h 66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0150" h="667218">
                <a:moveTo>
                  <a:pt x="333609" y="0"/>
                </a:moveTo>
                <a:lnTo>
                  <a:pt x="1200150" y="0"/>
                </a:lnTo>
                <a:lnTo>
                  <a:pt x="1200150" y="667218"/>
                </a:lnTo>
                <a:lnTo>
                  <a:pt x="333609" y="667218"/>
                </a:lnTo>
                <a:cubicBezTo>
                  <a:pt x="149362" y="667218"/>
                  <a:pt x="0" y="517856"/>
                  <a:pt x="0" y="333609"/>
                </a:cubicBezTo>
                <a:cubicBezTo>
                  <a:pt x="0" y="149362"/>
                  <a:pt x="149362" y="0"/>
                  <a:pt x="333609" y="0"/>
                </a:cubicBezTo>
                <a:close/>
              </a:path>
            </a:pathLst>
          </a:custGeom>
          <a:solidFill>
            <a:schemeClr val="bg1">
              <a:alpha val="74000"/>
            </a:schemeClr>
          </a:solidFill>
          <a:ln>
            <a:noFill/>
          </a:ln>
          <a:effectLst>
            <a:outerShdw blurRad="76200" dist="38100" dir="8100000" algn="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pic>
        <p:nvPicPr>
          <p:cNvPr id="4" name="Picture 3" descr="Microsoft Places logo">
            <a:extLst>
              <a:ext uri="{FF2B5EF4-FFF2-40B4-BE49-F238E27FC236}">
                <a16:creationId xmlns:a16="http://schemas.microsoft.com/office/drawing/2014/main" id="{0D761864-6C7F-0E9D-0CCF-9EE29A9F40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20424" y="439279"/>
            <a:ext cx="466752" cy="466752"/>
          </a:xfrm>
          <a:prstGeom prst="rect">
            <a:avLst/>
          </a:prstGeom>
        </p:spPr>
      </p:pic>
      <p:pic>
        <p:nvPicPr>
          <p:cNvPr id="11" name="Picture 10">
            <a:extLst>
              <a:ext uri="{FF2B5EF4-FFF2-40B4-BE49-F238E27FC236}">
                <a16:creationId xmlns:a16="http://schemas.microsoft.com/office/drawing/2014/main" id="{D023381C-416C-CBB6-0900-2CB268C98C00}"/>
              </a:ext>
              <a:ext uri="{C183D7F6-B498-43B3-948B-1728B52AA6E4}">
                <adec:decorative xmlns:adec="http://schemas.microsoft.com/office/drawing/2017/decorative" val="1"/>
              </a:ext>
            </a:extLst>
          </p:cNvPr>
          <p:cNvPicPr>
            <a:picLocks noChangeAspect="1"/>
          </p:cNvPicPr>
          <p:nvPr/>
        </p:nvPicPr>
        <p:blipFill>
          <a:blip r:embed="rId5"/>
          <a:srcRect b="740"/>
          <a:stretch/>
        </p:blipFill>
        <p:spPr>
          <a:xfrm>
            <a:off x="7199929" y="1626724"/>
            <a:ext cx="2201384" cy="4646511"/>
          </a:xfrm>
          <a:prstGeom prst="rect">
            <a:avLst/>
          </a:prstGeom>
          <a:effectLst>
            <a:outerShdw blurRad="63500" sx="102000" sy="102000" algn="ctr" rotWithShape="0">
              <a:prstClr val="black">
                <a:alpha val="40000"/>
              </a:prstClr>
            </a:outerShdw>
          </a:effectLst>
        </p:spPr>
      </p:pic>
      <p:pic>
        <p:nvPicPr>
          <p:cNvPr id="13" name="Picture 12">
            <a:extLst>
              <a:ext uri="{FF2B5EF4-FFF2-40B4-BE49-F238E27FC236}">
                <a16:creationId xmlns:a16="http://schemas.microsoft.com/office/drawing/2014/main" id="{846CA238-871C-D481-CF11-A2343F8D7C46}"/>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669283" y="1626724"/>
            <a:ext cx="2072678" cy="464651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3259770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4">
            <a:extLst>
              <a:ext uri="{FF2B5EF4-FFF2-40B4-BE49-F238E27FC236}">
                <a16:creationId xmlns:a16="http://schemas.microsoft.com/office/drawing/2014/main" id="{D6E6D147-3BAE-BEE0-61B5-857902256B6A}"/>
              </a:ext>
            </a:extLst>
          </p:cNvPr>
          <p:cNvSpPr txBox="1">
            <a:spLocks noGrp="1"/>
          </p:cNvSpPr>
          <p:nvPr>
            <p:ph type="title" idx="4294967295"/>
          </p:nvPr>
        </p:nvSpPr>
        <p:spPr bwMode="auto">
          <a:xfrm>
            <a:off x="713342" y="383618"/>
            <a:ext cx="8244921" cy="457202"/>
          </a:xfrm>
          <a:prstGeom prst="roundRect">
            <a:avLst>
              <a:gd name="adj" fmla="val 50000"/>
            </a:avLst>
          </a:prstGeom>
          <a:gradFill>
            <a:gsLst>
              <a:gs pos="10000">
                <a:srgbClr val="5C5AD4"/>
              </a:gs>
              <a:gs pos="100000">
                <a:srgbClr val="C03BC4"/>
              </a:gs>
            </a:gsLst>
            <a:path path="circle">
              <a:fillToRect l="100000" b="100000"/>
            </a:path>
          </a:gradFill>
          <a:ln w="9525" cap="flat"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2800" b="1" i="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chemeClr val="bg1"/>
                </a:solidFill>
                <a:effectLst/>
                <a:uLnTx/>
                <a:uFillTx/>
                <a:latin typeface="+mj-lt"/>
                <a:ea typeface="+mn-ea"/>
                <a:cs typeface="Segoe Sans Display" pitchFamily="2" charset="0"/>
              </a:rPr>
              <a:t>Promote ‎Microsoft Places‎ to your users – email announcement</a:t>
            </a:r>
          </a:p>
        </p:txBody>
      </p:sp>
      <p:sp>
        <p:nvSpPr>
          <p:cNvPr id="3" name="Rectangle: Rounded Corners 2">
            <a:extLst>
              <a:ext uri="{FF2B5EF4-FFF2-40B4-BE49-F238E27FC236}">
                <a16:creationId xmlns:a16="http://schemas.microsoft.com/office/drawing/2014/main" id="{14B30ED6-5749-2778-9365-081DC6F588C4}"/>
              </a:ext>
              <a:ext uri="{C183D7F6-B498-43B3-948B-1728B52AA6E4}">
                <adec:decorative xmlns:adec="http://schemas.microsoft.com/office/drawing/2017/decorative" val="1"/>
              </a:ext>
            </a:extLst>
          </p:cNvPr>
          <p:cNvSpPr/>
          <p:nvPr/>
        </p:nvSpPr>
        <p:spPr bwMode="auto">
          <a:xfrm>
            <a:off x="713342" y="1326182"/>
            <a:ext cx="3787221" cy="4705286"/>
          </a:xfrm>
          <a:prstGeom prst="roundRect">
            <a:avLst>
              <a:gd name="adj" fmla="val 4815"/>
            </a:avLst>
          </a:prstGeom>
          <a:solidFill>
            <a:schemeClr val="bg1"/>
          </a:solidFill>
          <a:ln>
            <a:noFill/>
            <a:headEnd type="none" w="med" len="med"/>
            <a:tailEnd type="none" w="med" len="med"/>
          </a:ln>
          <a:effectLst>
            <a:outerShdw blurRad="254000" dist="12700" dir="5400000" sx="101000" sy="101000" algn="ctr" rotWithShape="0">
              <a:srgbClr val="000000">
                <a:alpha val="1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10312"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kumimoji="0" lang="en-US" sz="2000" b="0" i="0" u="none" strike="noStrike" kern="1200" cap="none" spc="0" normalizeH="0" baseline="0" noProof="0">
              <a:ln>
                <a:noFill/>
              </a:ln>
              <a:solidFill>
                <a:schemeClr val="tx1"/>
              </a:solidFill>
              <a:effectLst/>
              <a:uLnTx/>
              <a:uFillTx/>
              <a:latin typeface="+mj-lt"/>
              <a:ea typeface="+mn-ea"/>
              <a:cs typeface="+mn-cs"/>
            </a:endParaRPr>
          </a:p>
        </p:txBody>
      </p:sp>
      <p:sp>
        <p:nvSpPr>
          <p:cNvPr id="5" name="TextBox 4">
            <a:extLst>
              <a:ext uri="{FF2B5EF4-FFF2-40B4-BE49-F238E27FC236}">
                <a16:creationId xmlns:a16="http://schemas.microsoft.com/office/drawing/2014/main" id="{6EFB644A-E241-1196-2BE6-30A4FDA61E43}"/>
              </a:ext>
            </a:extLst>
          </p:cNvPr>
          <p:cNvSpPr txBox="1"/>
          <p:nvPr/>
        </p:nvSpPr>
        <p:spPr>
          <a:xfrm>
            <a:off x="836078" y="1483609"/>
            <a:ext cx="3526699" cy="4493538"/>
          </a:xfrm>
          <a:prstGeom prst="rect">
            <a:avLst/>
          </a:prstGeom>
          <a:noFill/>
        </p:spPr>
        <p:txBody>
          <a:bodyPr wrap="square" lIns="0" tIns="0" rIns="0" bIns="0" rtlCol="0">
            <a:spAutoFit/>
          </a:bodyPr>
          <a:lstStyle/>
          <a:p>
            <a:pPr algn="l">
              <a:spcBef>
                <a:spcPts val="600"/>
              </a:spcBef>
            </a:pPr>
            <a:r>
              <a:rPr lang="en-US" sz="1600" dirty="0">
                <a:latin typeface="Segoe UI Semibold" panose="020B0702040204020203" pitchFamily="34" charset="0"/>
                <a:cs typeface="Segoe UI Semibold" panose="020B0702040204020203" pitchFamily="34" charset="0"/>
              </a:rPr>
              <a:t>Send email announcement from Microsoft 365 admin center using the Configure and deploy ‎</a:t>
            </a:r>
            <a:r>
              <a:rPr lang="en-US" sz="1600" dirty="0">
                <a:latin typeface="Segoe UI Semibold" panose="020B0702040204020203" pitchFamily="34" charset="0"/>
                <a:cs typeface="Segoe UI Semibold" panose="020B0702040204020203" pitchFamily="34" charset="0"/>
                <a:hlinkClick r:id="rId2"/>
              </a:rPr>
              <a:t>Microsoft Places‎ advanced deployment guide</a:t>
            </a:r>
            <a:endParaRPr lang="en-US" sz="1600" dirty="0"/>
          </a:p>
          <a:p>
            <a:pPr algn="l">
              <a:spcBef>
                <a:spcPts val="600"/>
              </a:spcBef>
            </a:pPr>
            <a:r>
              <a:rPr lang="en-US" sz="1600" dirty="0"/>
              <a:t> </a:t>
            </a:r>
          </a:p>
          <a:p>
            <a:pPr marL="342900" indent="-342900" algn="l">
              <a:spcBef>
                <a:spcPts val="600"/>
              </a:spcBef>
              <a:buFont typeface="Wingdings" panose="05000000000000000000" pitchFamily="2" charset="2"/>
              <a:buChar char="§"/>
            </a:pPr>
            <a:r>
              <a:rPr lang="en-GB" sz="1600" dirty="0"/>
              <a:t>Once you've prepared and configured your environment for ‎Microsoft Places‎ features and assigned ‎Teams Premium‎ licenses, you can send an email announcement to send to your users from Microsoft 365 admin center.</a:t>
            </a:r>
          </a:p>
          <a:p>
            <a:pPr marL="342900" indent="-342900" algn="l">
              <a:spcBef>
                <a:spcPts val="600"/>
              </a:spcBef>
              <a:buFont typeface="Wingdings" panose="05000000000000000000" pitchFamily="2" charset="2"/>
              <a:buChar char="§"/>
            </a:pPr>
            <a:endParaRPr lang="en-US" sz="1600" dirty="0"/>
          </a:p>
          <a:p>
            <a:pPr>
              <a:spcBef>
                <a:spcPts val="600"/>
              </a:spcBef>
            </a:pPr>
            <a:r>
              <a:rPr lang="en-US" sz="1600" i="1" dirty="0"/>
              <a:t>Email OFT templates can be found in the user engagement content kit here: </a:t>
            </a:r>
            <a:r>
              <a:rPr lang="en-US" sz="1600" dirty="0">
                <a:hlinkClick r:id="rId3"/>
              </a:rPr>
              <a:t>Places Adoption</a:t>
            </a:r>
            <a:r>
              <a:rPr lang="en-US" sz="1600" i="1" dirty="0"/>
              <a:t>.</a:t>
            </a:r>
          </a:p>
        </p:txBody>
      </p:sp>
      <p:pic>
        <p:nvPicPr>
          <p:cNvPr id="7" name="Picture 6">
            <a:extLst>
              <a:ext uri="{FF2B5EF4-FFF2-40B4-BE49-F238E27FC236}">
                <a16:creationId xmlns:a16="http://schemas.microsoft.com/office/drawing/2014/main" id="{371D5AAB-100D-5987-5A19-182D6830407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758131" y="1326182"/>
            <a:ext cx="6968290" cy="4029075"/>
          </a:xfrm>
          <a:prstGeom prst="rect">
            <a:avLst/>
          </a:prstGeom>
        </p:spPr>
      </p:pic>
      <p:cxnSp>
        <p:nvCxnSpPr>
          <p:cNvPr id="12" name="Straight Connector 11">
            <a:extLst>
              <a:ext uri="{FF2B5EF4-FFF2-40B4-BE49-F238E27FC236}">
                <a16:creationId xmlns:a16="http://schemas.microsoft.com/office/drawing/2014/main" id="{771388ED-3766-C00C-0C87-7BC580D6D152}"/>
              </a:ext>
              <a:ext uri="{C183D7F6-B498-43B3-948B-1728B52AA6E4}">
                <adec:decorative xmlns:adec="http://schemas.microsoft.com/office/drawing/2017/decorative" val="1"/>
              </a:ext>
            </a:extLst>
          </p:cNvPr>
          <p:cNvCxnSpPr>
            <a:cxnSpLocks/>
          </p:cNvCxnSpPr>
          <p:nvPr/>
        </p:nvCxnSpPr>
        <p:spPr>
          <a:xfrm>
            <a:off x="9675781" y="2138595"/>
            <a:ext cx="1197007" cy="990368"/>
          </a:xfrm>
          <a:prstGeom prst="line">
            <a:avLst/>
          </a:prstGeom>
          <a:ln>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CC970FD-5DDA-956A-9FB4-336491CA1F81}"/>
              </a:ext>
              <a:ext uri="{C183D7F6-B498-43B3-948B-1728B52AA6E4}">
                <adec:decorative xmlns:adec="http://schemas.microsoft.com/office/drawing/2017/decorative" val="1"/>
              </a:ext>
            </a:extLst>
          </p:cNvPr>
          <p:cNvCxnSpPr>
            <a:cxnSpLocks/>
          </p:cNvCxnSpPr>
          <p:nvPr/>
        </p:nvCxnSpPr>
        <p:spPr>
          <a:xfrm flipV="1">
            <a:off x="9675781" y="5355257"/>
            <a:ext cx="1197007" cy="1083875"/>
          </a:xfrm>
          <a:prstGeom prst="line">
            <a:avLst/>
          </a:prstGeom>
          <a:ln>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4F865740-AF7F-06B1-1455-8EB432D1370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637684" y="2138595"/>
            <a:ext cx="3038097" cy="4300537"/>
          </a:xfrm>
          <a:prstGeom prst="rect">
            <a:avLst/>
          </a:prstGeom>
          <a:effectLst>
            <a:outerShdw blurRad="63500" sx="102000" sy="102000" algn="ctr" rotWithShape="0">
              <a:prstClr val="black">
                <a:alpha val="40000"/>
              </a:prstClr>
            </a:outerShdw>
          </a:effectLst>
        </p:spPr>
      </p:pic>
      <p:sp>
        <p:nvSpPr>
          <p:cNvPr id="19" name="Freeform: Shape 18">
            <a:extLst>
              <a:ext uri="{FF2B5EF4-FFF2-40B4-BE49-F238E27FC236}">
                <a16:creationId xmlns:a16="http://schemas.microsoft.com/office/drawing/2014/main" id="{E90F4FD7-536E-89F9-9E38-7296FAFBFD73}"/>
              </a:ext>
              <a:ext uri="{C183D7F6-B498-43B3-948B-1728B52AA6E4}">
                <adec:decorative xmlns:adec="http://schemas.microsoft.com/office/drawing/2017/decorative" val="1"/>
              </a:ext>
            </a:extLst>
          </p:cNvPr>
          <p:cNvSpPr/>
          <p:nvPr/>
        </p:nvSpPr>
        <p:spPr bwMode="auto">
          <a:xfrm>
            <a:off x="10991850" y="339046"/>
            <a:ext cx="1200150" cy="667218"/>
          </a:xfrm>
          <a:custGeom>
            <a:avLst/>
            <a:gdLst>
              <a:gd name="connsiteX0" fmla="*/ 333609 w 1200150"/>
              <a:gd name="connsiteY0" fmla="*/ 0 h 667218"/>
              <a:gd name="connsiteX1" fmla="*/ 1200150 w 1200150"/>
              <a:gd name="connsiteY1" fmla="*/ 0 h 667218"/>
              <a:gd name="connsiteX2" fmla="*/ 1200150 w 1200150"/>
              <a:gd name="connsiteY2" fmla="*/ 667218 h 667218"/>
              <a:gd name="connsiteX3" fmla="*/ 333609 w 1200150"/>
              <a:gd name="connsiteY3" fmla="*/ 667218 h 667218"/>
              <a:gd name="connsiteX4" fmla="*/ 0 w 1200150"/>
              <a:gd name="connsiteY4" fmla="*/ 333609 h 667218"/>
              <a:gd name="connsiteX5" fmla="*/ 333609 w 1200150"/>
              <a:gd name="connsiteY5" fmla="*/ 0 h 66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0150" h="667218">
                <a:moveTo>
                  <a:pt x="333609" y="0"/>
                </a:moveTo>
                <a:lnTo>
                  <a:pt x="1200150" y="0"/>
                </a:lnTo>
                <a:lnTo>
                  <a:pt x="1200150" y="667218"/>
                </a:lnTo>
                <a:lnTo>
                  <a:pt x="333609" y="667218"/>
                </a:lnTo>
                <a:cubicBezTo>
                  <a:pt x="149362" y="667218"/>
                  <a:pt x="0" y="517856"/>
                  <a:pt x="0" y="333609"/>
                </a:cubicBezTo>
                <a:cubicBezTo>
                  <a:pt x="0" y="149362"/>
                  <a:pt x="149362" y="0"/>
                  <a:pt x="333609" y="0"/>
                </a:cubicBezTo>
                <a:close/>
              </a:path>
            </a:pathLst>
          </a:custGeom>
          <a:solidFill>
            <a:schemeClr val="bg1">
              <a:alpha val="74000"/>
            </a:schemeClr>
          </a:solidFill>
          <a:ln>
            <a:noFill/>
          </a:ln>
          <a:effectLst>
            <a:outerShdw blurRad="76200" dist="38100" dir="8100000" algn="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pic>
        <p:nvPicPr>
          <p:cNvPr id="20" name="Picture 19" descr="Microsoft Places logo">
            <a:extLst>
              <a:ext uri="{FF2B5EF4-FFF2-40B4-BE49-F238E27FC236}">
                <a16:creationId xmlns:a16="http://schemas.microsoft.com/office/drawing/2014/main" id="{61BA09C1-EF17-9CF3-88CB-8EE3834435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20424" y="439279"/>
            <a:ext cx="466752" cy="466752"/>
          </a:xfrm>
          <a:prstGeom prst="rect">
            <a:avLst/>
          </a:prstGeom>
        </p:spPr>
      </p:pic>
      <p:sp>
        <p:nvSpPr>
          <p:cNvPr id="4" name="TextBox 3">
            <a:extLst>
              <a:ext uri="{FF2B5EF4-FFF2-40B4-BE49-F238E27FC236}">
                <a16:creationId xmlns:a16="http://schemas.microsoft.com/office/drawing/2014/main" id="{63A0CC4B-9386-9BEF-0318-A1954668A2F9}"/>
              </a:ext>
            </a:extLst>
          </p:cNvPr>
          <p:cNvSpPr txBox="1"/>
          <p:nvPr/>
        </p:nvSpPr>
        <p:spPr>
          <a:xfrm>
            <a:off x="713342" y="6091438"/>
            <a:ext cx="6765130" cy="369332"/>
          </a:xfrm>
          <a:prstGeom prst="rect">
            <a:avLst/>
          </a:prstGeom>
          <a:noFill/>
        </p:spPr>
        <p:txBody>
          <a:bodyPr wrap="square">
            <a:spAutoFit/>
          </a:bodyPr>
          <a:lstStyle/>
          <a:p>
            <a:r>
              <a:rPr lang="en-GB" dirty="0">
                <a:hlinkClick r:id="rId2"/>
              </a:rPr>
              <a:t>Microsoft Places advanced deployment guide</a:t>
            </a:r>
            <a:endParaRPr lang="en-US" dirty="0"/>
          </a:p>
        </p:txBody>
      </p:sp>
    </p:spTree>
    <p:extLst>
      <p:ext uri="{BB962C8B-B14F-4D97-AF65-F5344CB8AC3E}">
        <p14:creationId xmlns:p14="http://schemas.microsoft.com/office/powerpoint/2010/main" val="2877755991"/>
      </p:ext>
    </p:extLst>
  </p:cSld>
  <p:clrMapOvr>
    <a:masterClrMapping/>
  </p:clrMapOvr>
  <p:transition>
    <p:fade/>
  </p:transition>
</p:sld>
</file>

<file path=ppt/theme/theme1.xml><?xml version="1.0" encoding="utf-8"?>
<a:theme xmlns:a="http://schemas.openxmlformats.org/drawingml/2006/main" name="White Template_teams">
  <a:themeElements>
    <a:clrScheme name="Teams 2023 Theme Colors">
      <a:dk1>
        <a:srgbClr val="000000"/>
      </a:dk1>
      <a:lt1>
        <a:srgbClr val="FFFFFF"/>
      </a:lt1>
      <a:dk2>
        <a:srgbClr val="444791"/>
      </a:dk2>
      <a:lt2>
        <a:srgbClr val="F1F2F1"/>
      </a:lt2>
      <a:accent1>
        <a:srgbClr val="5B5FC7"/>
      </a:accent1>
      <a:accent2>
        <a:srgbClr val="444791"/>
      </a:accent2>
      <a:accent3>
        <a:srgbClr val="9299F7"/>
      </a:accent3>
      <a:accent4>
        <a:srgbClr val="FFF8F3"/>
      </a:accent4>
      <a:accent5>
        <a:srgbClr val="000000"/>
      </a:accent5>
      <a:accent6>
        <a:srgbClr val="FFFFFF"/>
      </a:accent6>
      <a:hlink>
        <a:srgbClr val="5B5FC7"/>
      </a:hlink>
      <a:folHlink>
        <a:srgbClr val="5B5FC7"/>
      </a:folHlink>
    </a:clrScheme>
    <a:fontScheme name="Segoe Sans">
      <a:majorFont>
        <a:latin typeface="Segoe Sans Display Semibold"/>
        <a:ea typeface=""/>
        <a:cs typeface=""/>
      </a:majorFont>
      <a:minorFont>
        <a:latin typeface="Segoe Sans Tex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White Template_teams" id="{0C23CFFF-CBC0-42BA-8523-E06B50A0C06D}" vid="{E261182B-63FE-403A-9FD8-B0870732F318}"/>
    </a:ext>
  </a:extLst>
</a:theme>
</file>

<file path=ppt/theme/theme2.xml><?xml version="1.0" encoding="utf-8"?>
<a:theme xmlns:a="http://schemas.openxmlformats.org/drawingml/2006/main" name="11_White template">
  <a:themeElements>
    <a:clrScheme name="Teams 2023 Theme Colors">
      <a:dk1>
        <a:srgbClr val="000000"/>
      </a:dk1>
      <a:lt1>
        <a:srgbClr val="FFFFFF"/>
      </a:lt1>
      <a:dk2>
        <a:srgbClr val="444791"/>
      </a:dk2>
      <a:lt2>
        <a:srgbClr val="F1F2F1"/>
      </a:lt2>
      <a:accent1>
        <a:srgbClr val="5B5FC7"/>
      </a:accent1>
      <a:accent2>
        <a:srgbClr val="444791"/>
      </a:accent2>
      <a:accent3>
        <a:srgbClr val="9299F7"/>
      </a:accent3>
      <a:accent4>
        <a:srgbClr val="FFF8F3"/>
      </a:accent4>
      <a:accent5>
        <a:srgbClr val="000000"/>
      </a:accent5>
      <a:accent6>
        <a:srgbClr val="FFFFFF"/>
      </a:accent6>
      <a:hlink>
        <a:srgbClr val="5B5FC7"/>
      </a:hlink>
      <a:folHlink>
        <a:srgbClr val="5B5FC7"/>
      </a:folHlink>
    </a:clrScheme>
    <a:fontScheme name="Segoe Sans">
      <a:majorFont>
        <a:latin typeface="Segoe Sans Display Semibold"/>
        <a:ea typeface=""/>
        <a:cs typeface=""/>
      </a:majorFont>
      <a:minorFont>
        <a:latin typeface="Segoe Sans Tex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277832_MS-TEAMS_PPT_TemplateRefresh_SegoeUI_231002" id="{E7BCDA99-54EB-5744-BC5B-7BF34320A9B1}" vid="{EA8CA6E8-1854-A64E-AC87-DDD016773713}"/>
    </a:ext>
  </a:extLst>
</a:theme>
</file>

<file path=ppt/theme/theme3.xml><?xml version="1.0" encoding="utf-8"?>
<a:theme xmlns:a="http://schemas.openxmlformats.org/drawingml/2006/main" name="White template">
  <a:themeElements>
    <a:clrScheme name="Teams 2023 Theme Colors">
      <a:dk1>
        <a:srgbClr val="000000"/>
      </a:dk1>
      <a:lt1>
        <a:srgbClr val="FFFFFF"/>
      </a:lt1>
      <a:dk2>
        <a:srgbClr val="444791"/>
      </a:dk2>
      <a:lt2>
        <a:srgbClr val="F1F2F1"/>
      </a:lt2>
      <a:accent1>
        <a:srgbClr val="5B5FC7"/>
      </a:accent1>
      <a:accent2>
        <a:srgbClr val="444791"/>
      </a:accent2>
      <a:accent3>
        <a:srgbClr val="9299F7"/>
      </a:accent3>
      <a:accent4>
        <a:srgbClr val="FFF8F3"/>
      </a:accent4>
      <a:accent5>
        <a:srgbClr val="000000"/>
      </a:accent5>
      <a:accent6>
        <a:srgbClr val="FFFFFF"/>
      </a:accent6>
      <a:hlink>
        <a:srgbClr val="5B5FC7"/>
      </a:hlink>
      <a:folHlink>
        <a:srgbClr val="5B5FC7"/>
      </a:folHlink>
    </a:clrScheme>
    <a:fontScheme name="Segoe Sans">
      <a:majorFont>
        <a:latin typeface="Segoe Sans Display Semibold"/>
        <a:ea typeface=""/>
        <a:cs typeface=""/>
      </a:majorFont>
      <a:minorFont>
        <a:latin typeface="Segoe Sans Tex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277832_MS-TEAMS_PPT_TemplateRefresh_SegoeUI_231002" id="{E7BCDA99-54EB-5744-BC5B-7BF34320A9B1}" vid="{EA8CA6E8-1854-A64E-AC87-DDD016773713}"/>
    </a:ext>
  </a:extLst>
</a:theme>
</file>

<file path=ppt/theme/theme4.xml><?xml version="1.0" encoding="utf-8"?>
<a:theme xmlns:a="http://schemas.openxmlformats.org/drawingml/2006/main" name="6_White template">
  <a:themeElements>
    <a:clrScheme name="Teams 2023 Theme Colors">
      <a:dk1>
        <a:srgbClr val="000000"/>
      </a:dk1>
      <a:lt1>
        <a:srgbClr val="FFFFFF"/>
      </a:lt1>
      <a:dk2>
        <a:srgbClr val="444791"/>
      </a:dk2>
      <a:lt2>
        <a:srgbClr val="F1F2F1"/>
      </a:lt2>
      <a:accent1>
        <a:srgbClr val="5B5FC7"/>
      </a:accent1>
      <a:accent2>
        <a:srgbClr val="444791"/>
      </a:accent2>
      <a:accent3>
        <a:srgbClr val="9299F7"/>
      </a:accent3>
      <a:accent4>
        <a:srgbClr val="FFF8F3"/>
      </a:accent4>
      <a:accent5>
        <a:srgbClr val="000000"/>
      </a:accent5>
      <a:accent6>
        <a:srgbClr val="FFFFFF"/>
      </a:accent6>
      <a:hlink>
        <a:srgbClr val="5B5FC7"/>
      </a:hlink>
      <a:folHlink>
        <a:srgbClr val="5B5FC7"/>
      </a:folHlink>
    </a:clrScheme>
    <a:fontScheme name="Segoe Sans">
      <a:majorFont>
        <a:latin typeface="Segoe Sans Display Semibold"/>
        <a:ea typeface=""/>
        <a:cs typeface=""/>
      </a:majorFont>
      <a:minorFont>
        <a:latin typeface="Segoe Sans Tex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277832_MS-TEAMS_PPT_TemplateRefresh_SegoeUI_231002" id="{E7BCDA99-54EB-5744-BC5B-7BF34320A9B1}" vid="{EA8CA6E8-1854-A64E-AC87-DDD016773713}"/>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30EDA929A7EEF45B25CDD98348DEEA2" ma:contentTypeVersion="26" ma:contentTypeDescription="Create a new document." ma:contentTypeScope="" ma:versionID="611d1e7e21a25b9e5d2d576a1d3f3b53">
  <xsd:schema xmlns:xsd="http://www.w3.org/2001/XMLSchema" xmlns:xs="http://www.w3.org/2001/XMLSchema" xmlns:p="http://schemas.microsoft.com/office/2006/metadata/properties" xmlns:ns1="http://schemas.microsoft.com/sharepoint/v3" xmlns:ns2="79d634cd-5647-464f-a037-e46982069014" xmlns:ns3="35bc4186-39ea-4f9e-9be9-731e15cc30b8" xmlns:ns4="230e9df3-be65-4c73-a93b-d1236ebd677e" targetNamespace="http://schemas.microsoft.com/office/2006/metadata/properties" ma:root="true" ma:fieldsID="27dd721be5acf39e8b1f9cbada8ee0ed" ns1:_="" ns2:_="" ns3:_="" ns4:_="">
    <xsd:import namespace="http://schemas.microsoft.com/sharepoint/v3"/>
    <xsd:import namespace="79d634cd-5647-464f-a037-e46982069014"/>
    <xsd:import namespace="35bc4186-39ea-4f9e-9be9-731e15cc30b8"/>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lcf76f155ced4ddcb4097134ff3c332f" minOccurs="0"/>
                <xsd:element ref="ns4:TaxCatchAll"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SearchProperties" minOccurs="0"/>
                <xsd:element ref="ns2:MediaServiceDocTags" minOccurs="0"/>
                <xsd:element ref="ns2:MediaServiceObjectDetectorVersion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9d634cd-5647-464f-a037-e4698206901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DocTags" ma:index="25" nillable="true" ma:displayName="MediaServiceDocTags" ma:hidden="true" ma:internalName="MediaServiceDocTags" ma:readOnly="true">
      <xsd:simpleType>
        <xsd:restriction base="dms:Note"/>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Location" ma:index="27" nillable="true" ma:displayName="Location" ma:indexed="true" ma:internalName="MediaServiceLocation" ma:readOnly="true">
      <xsd:simpleType>
        <xsd:restriction base="dms:Text"/>
      </xsd:simpleType>
    </xsd:element>
    <xsd:element name="MediaServiceBillingMetadata" ma:index="28"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5bc4186-39ea-4f9e-9be9-731e15cc30b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096b836-c481-44f1-81bc-9f913766ee58}" ma:internalName="TaxCatchAll" ma:showField="CatchAllData" ma:web="35bc4186-39ea-4f9e-9be9-731e15cc30b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230e9df3-be65-4c73-a93b-d1236ebd677e" xsi:nil="true"/>
    <MediaLengthInSeconds xmlns="79d634cd-5647-464f-a037-e46982069014" xsi:nil="true"/>
    <SharedWithUsers xmlns="35bc4186-39ea-4f9e-9be9-731e15cc30b8">
      <UserInfo>
        <DisplayName>Brandon Conboy</DisplayName>
        <AccountId>62</AccountId>
        <AccountType/>
      </UserInfo>
    </SharedWithUsers>
    <lcf76f155ced4ddcb4097134ff3c332f xmlns="79d634cd-5647-464f-a037-e46982069014">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60791EE-EADB-43D0-AB7A-407D3C3888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9d634cd-5647-464f-a037-e46982069014"/>
    <ds:schemaRef ds:uri="35bc4186-39ea-4f9e-9be9-731e15cc30b8"/>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07008FE-6B05-435B-A57C-D252B39F1B9E}">
  <ds:schemaRefs>
    <ds:schemaRef ds:uri="http://schemas.microsoft.com/office/infopath/2007/PartnerControls"/>
    <ds:schemaRef ds:uri="http://purl.org/dc/terms/"/>
    <ds:schemaRef ds:uri="http://purl.org/dc/elements/1.1/"/>
    <ds:schemaRef ds:uri="http://purl.org/dc/dcmitype/"/>
    <ds:schemaRef ds:uri="http://schemas.microsoft.com/sharepoint/v3"/>
    <ds:schemaRef ds:uri="79d634cd-5647-464f-a037-e46982069014"/>
    <ds:schemaRef ds:uri="http://schemas.openxmlformats.org/package/2006/metadata/core-properties"/>
    <ds:schemaRef ds:uri="230e9df3-be65-4c73-a93b-d1236ebd677e"/>
    <ds:schemaRef ds:uri="http://schemas.microsoft.com/office/2006/documentManagement/types"/>
    <ds:schemaRef ds:uri="35bc4186-39ea-4f9e-9be9-731e15cc30b8"/>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82426571-E1D8-4599-A8A5-1073902B804E}">
  <ds:schemaRefs>
    <ds:schemaRef ds:uri="http://schemas.microsoft.com/sharepoint/v3/contenttype/forms"/>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105</TotalTime>
  <Words>2500</Words>
  <Application>Microsoft Office PowerPoint</Application>
  <PresentationFormat>Widescreen</PresentationFormat>
  <Paragraphs>213</Paragraphs>
  <Slides>20</Slides>
  <Notes>15</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20</vt:i4>
      </vt:variant>
    </vt:vector>
  </HeadingPairs>
  <TitlesOfParts>
    <vt:vector size="32" baseType="lpstr">
      <vt:lpstr>-apple-system</vt:lpstr>
      <vt:lpstr>Arial</vt:lpstr>
      <vt:lpstr>Calibri</vt:lpstr>
      <vt:lpstr>Segoe Sans Display Semibold</vt:lpstr>
      <vt:lpstr>Segoe Sans Text</vt:lpstr>
      <vt:lpstr>Segoe UI</vt:lpstr>
      <vt:lpstr>Segoe UI Semibold</vt:lpstr>
      <vt:lpstr>Wingdings</vt:lpstr>
      <vt:lpstr>White Template_teams</vt:lpstr>
      <vt:lpstr>11_White template</vt:lpstr>
      <vt:lpstr>White template</vt:lpstr>
      <vt:lpstr>6_White template</vt:lpstr>
      <vt:lpstr>PowerPoint Presentation</vt:lpstr>
      <vt:lpstr>Microsoft Places Proof of Value   </vt:lpstr>
      <vt:lpstr>Objectives</vt:lpstr>
      <vt:lpstr>Microsoft Places</vt:lpstr>
      <vt:lpstr>Microsoft Places - Quick User Guide</vt:lpstr>
      <vt:lpstr>End User ‘Places’ demo videos (Presentation)</vt:lpstr>
      <vt:lpstr>Example Email communications to end users</vt:lpstr>
      <vt:lpstr>Example Email communications to end users – Tips and Tricks</vt:lpstr>
      <vt:lpstr>Promote ‎Microsoft Places‎ to your users – email announcement</vt:lpstr>
      <vt:lpstr>Core features - Suggested social platform communication to end users</vt:lpstr>
      <vt:lpstr>Enhanced features - Suggested social platform communication to end users</vt:lpstr>
      <vt:lpstr>Copilot in Places features - Suggested social platform communication to end users</vt:lpstr>
      <vt:lpstr>One pagers - Drive awareness and engagement</vt:lpstr>
      <vt:lpstr>Getting started and example communication plan</vt:lpstr>
      <vt:lpstr> Example Communication Plan</vt:lpstr>
      <vt:lpstr>Start now </vt:lpstr>
      <vt:lpstr>Day of launch </vt:lpstr>
      <vt:lpstr>Three days post launch</vt:lpstr>
      <vt:lpstr>Seven days post launch</vt:lpstr>
      <vt:lpstr>Ongoing Communication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Stephanie Parry</cp:lastModifiedBy>
  <cp:revision>3</cp:revision>
  <dcterms:created xsi:type="dcterms:W3CDTF">2024-03-22T17:50:52Z</dcterms:created>
  <dcterms:modified xsi:type="dcterms:W3CDTF">2025-06-04T19:18:15Z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110700.000000000</vt:lpwstr>
  </property>
  <property fmtid="{D5CDD505-2E9C-101B-9397-08002B2CF9AE}" pid="3" name="xd_ProgID">
    <vt:lpwstr/>
  </property>
  <property fmtid="{D5CDD505-2E9C-101B-9397-08002B2CF9AE}" pid="4" name="MediaServiceImageTags">
    <vt:lpwstr/>
  </property>
  <property fmtid="{D5CDD505-2E9C-101B-9397-08002B2CF9AE}" pid="5" name="ContentTypeId">
    <vt:lpwstr>0x010100430EDA929A7EEF45B25CDD98348DEEA2</vt:lpwstr>
  </property>
  <property fmtid="{D5CDD505-2E9C-101B-9397-08002B2CF9AE}" pid="6" name="ComplianceAssetId">
    <vt:lpwstr/>
  </property>
  <property fmtid="{D5CDD505-2E9C-101B-9397-08002B2CF9AE}" pid="7" name="TemplateUrl">
    <vt:lpwstr/>
  </property>
  <property fmtid="{D5CDD505-2E9C-101B-9397-08002B2CF9AE}" pid="8" name="_dlc_DocIdItemGuid">
    <vt:lpwstr>8c8a09b3-ac24-4113-96f1-cfab5b643d3f</vt:lpwstr>
  </property>
  <property fmtid="{D5CDD505-2E9C-101B-9397-08002B2CF9AE}" pid="9" name="TriggerFlowInfo">
    <vt:lpwstr/>
  </property>
  <property fmtid="{D5CDD505-2E9C-101B-9397-08002B2CF9AE}" pid="10" name="xd_Signature">
    <vt:lpwstr/>
  </property>
</Properties>
</file>