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49" r:id="rId4"/>
    <p:sldMasterId id="2147484674" r:id="rId5"/>
    <p:sldMasterId id="2147484807" r:id="rId6"/>
  </p:sldMasterIdLst>
  <p:notesMasterIdLst>
    <p:notesMasterId r:id="rId89"/>
  </p:notesMasterIdLst>
  <p:sldIdLst>
    <p:sldId id="277" r:id="rId7"/>
    <p:sldId id="2147482627" r:id="rId8"/>
    <p:sldId id="2147482484" r:id="rId9"/>
    <p:sldId id="287" r:id="rId10"/>
    <p:sldId id="270" r:id="rId11"/>
    <p:sldId id="291" r:id="rId12"/>
    <p:sldId id="273" r:id="rId13"/>
    <p:sldId id="276" r:id="rId14"/>
    <p:sldId id="294" r:id="rId15"/>
    <p:sldId id="295" r:id="rId16"/>
    <p:sldId id="259" r:id="rId17"/>
    <p:sldId id="261" r:id="rId18"/>
    <p:sldId id="2147482629" r:id="rId19"/>
    <p:sldId id="290" r:id="rId20"/>
    <p:sldId id="2147482615" r:id="rId21"/>
    <p:sldId id="2076138236" r:id="rId22"/>
    <p:sldId id="2147483644" r:id="rId23"/>
    <p:sldId id="2147478299" r:id="rId24"/>
    <p:sldId id="2147478301" r:id="rId25"/>
    <p:sldId id="257" r:id="rId26"/>
    <p:sldId id="2147483646" r:id="rId27"/>
    <p:sldId id="2147483647" r:id="rId28"/>
    <p:sldId id="2123258937" r:id="rId29"/>
    <p:sldId id="262" r:id="rId30"/>
    <p:sldId id="274" r:id="rId31"/>
    <p:sldId id="2147482436" r:id="rId32"/>
    <p:sldId id="260" r:id="rId33"/>
    <p:sldId id="264" r:id="rId34"/>
    <p:sldId id="289" r:id="rId35"/>
    <p:sldId id="2147479623" r:id="rId36"/>
    <p:sldId id="2147479629" r:id="rId37"/>
    <p:sldId id="279" r:id="rId38"/>
    <p:sldId id="2147479591" r:id="rId39"/>
    <p:sldId id="2147479628" r:id="rId40"/>
    <p:sldId id="2147479593" r:id="rId41"/>
    <p:sldId id="280" r:id="rId42"/>
    <p:sldId id="2123258946" r:id="rId43"/>
    <p:sldId id="292" r:id="rId44"/>
    <p:sldId id="256" r:id="rId45"/>
    <p:sldId id="2123258947" r:id="rId46"/>
    <p:sldId id="271" r:id="rId47"/>
    <p:sldId id="267" r:id="rId48"/>
    <p:sldId id="258" r:id="rId49"/>
    <p:sldId id="2147479636" r:id="rId50"/>
    <p:sldId id="2123258949" r:id="rId51"/>
    <p:sldId id="2147479595" r:id="rId52"/>
    <p:sldId id="2147479619" r:id="rId53"/>
    <p:sldId id="2147479620" r:id="rId54"/>
    <p:sldId id="2147479625" r:id="rId55"/>
    <p:sldId id="2147479626" r:id="rId56"/>
    <p:sldId id="282" r:id="rId57"/>
    <p:sldId id="2147479609" r:id="rId58"/>
    <p:sldId id="268" r:id="rId59"/>
    <p:sldId id="2147479627" r:id="rId60"/>
    <p:sldId id="2123258950" r:id="rId61"/>
    <p:sldId id="2123258951" r:id="rId62"/>
    <p:sldId id="2123258955" r:id="rId63"/>
    <p:sldId id="2147479615" r:id="rId64"/>
    <p:sldId id="2147479614" r:id="rId65"/>
    <p:sldId id="2123258956" r:id="rId66"/>
    <p:sldId id="281" r:id="rId67"/>
    <p:sldId id="293" r:id="rId68"/>
    <p:sldId id="266" r:id="rId69"/>
    <p:sldId id="2147479590" r:id="rId70"/>
    <p:sldId id="2147479587" r:id="rId71"/>
    <p:sldId id="2147479588" r:id="rId72"/>
    <p:sldId id="2147479589" r:id="rId73"/>
    <p:sldId id="285" r:id="rId74"/>
    <p:sldId id="269" r:id="rId75"/>
    <p:sldId id="2147479635" r:id="rId76"/>
    <p:sldId id="272" r:id="rId77"/>
    <p:sldId id="2147479611" r:id="rId78"/>
    <p:sldId id="2147482585" r:id="rId79"/>
    <p:sldId id="2147482624" r:id="rId80"/>
    <p:sldId id="278" r:id="rId81"/>
    <p:sldId id="2123258954" r:id="rId82"/>
    <p:sldId id="2147479605" r:id="rId83"/>
    <p:sldId id="2147479617" r:id="rId84"/>
    <p:sldId id="2147479616" r:id="rId85"/>
    <p:sldId id="2147479607" r:id="rId86"/>
    <p:sldId id="2123258957" r:id="rId87"/>
    <p:sldId id="2123258953"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id="{5F3013A8-B049-46ED-B75A-09B8F7825063}">
          <p14:sldIdLst/>
        </p14:section>
        <p14:section name="Version History" id="{CCCE02DF-8C84-44F9-8698-BD6E9190D46C}">
          <p14:sldIdLst/>
        </p14:section>
        <p14:section name="Title" id="{642019D3-055A-419D-9F95-CA5F25F27247}">
          <p14:sldIdLst>
            <p14:sldId id="277"/>
          </p14:sldIdLst>
        </p14:section>
        <p14:section name="Agenda" id="{956F1C76-9290-4410-8964-7DCE28B62A33}">
          <p14:sldIdLst>
            <p14:sldId id="2147482627"/>
          </p14:sldIdLst>
        </p14:section>
        <p14:section name="Objectives" id="{2FE39C76-09A7-4FB0-A3E6-FF2739704B95}">
          <p14:sldIdLst>
            <p14:sldId id="2147482484"/>
          </p14:sldIdLst>
        </p14:section>
        <p14:section name="Deployment Overview" id="{CFA2F308-432C-4E4F-9512-C2C473560676}">
          <p14:sldIdLst>
            <p14:sldId id="287"/>
          </p14:sldIdLst>
        </p14:section>
        <p14:section name="1. Select pilot use cases" id="{D16BEACA-CFFD-41D3-A229-75265A37DF89}">
          <p14:sldIdLst>
            <p14:sldId id="270"/>
            <p14:sldId id="291"/>
            <p14:sldId id="273"/>
            <p14:sldId id="276"/>
            <p14:sldId id="294"/>
            <p14:sldId id="295"/>
            <p14:sldId id="259"/>
            <p14:sldId id="261"/>
            <p14:sldId id="2147482629"/>
          </p14:sldIdLst>
        </p14:section>
        <p14:section name="2. Prepare your environment" id="{9E5E4045-F9AF-4385-8A63-344DFA404B95}">
          <p14:sldIdLst>
            <p14:sldId id="290"/>
          </p14:sldIdLst>
        </p14:section>
        <p14:section name="2a - Verify licensing" id="{CE9A6A3F-6A3E-4A9D-942D-9DF5DB8F3D4E}">
          <p14:sldIdLst>
            <p14:sldId id="2147482615"/>
            <p14:sldId id="2076138236"/>
            <p14:sldId id="2147483644"/>
            <p14:sldId id="2147478299"/>
            <p14:sldId id="2147478301"/>
          </p14:sldIdLst>
        </p14:section>
        <p14:section name="2b - Verify management prerequisites" id="{2708D947-5B23-4259-8606-3ECAED7463F7}">
          <p14:sldIdLst>
            <p14:sldId id="257"/>
            <p14:sldId id="2147483646"/>
            <p14:sldId id="2147483647"/>
            <p14:sldId id="2123258937"/>
            <p14:sldId id="262"/>
          </p14:sldIdLst>
        </p14:section>
        <p14:section name="2c - Overview of privacy controls" id="{431E8E22-071B-43F8-84DF-D41F0A4719C7}">
          <p14:sldIdLst>
            <p14:sldId id="274"/>
            <p14:sldId id="2147482436"/>
            <p14:sldId id="260"/>
          </p14:sldIdLst>
        </p14:section>
        <p14:section name="3. Set up all buildings, floors, and sections (Required)" id="{6B70D6ED-5A8C-48C6-AC49-91F73577B00E}">
          <p14:sldIdLst>
            <p14:sldId id="264"/>
            <p14:sldId id="289"/>
            <p14:sldId id="2147479623"/>
            <p14:sldId id="2147479629"/>
          </p14:sldIdLst>
        </p14:section>
        <p14:section name="3. - Approach 1: Configuring Buildings (and Floors) with existing workspaces" id="{D1A78617-7B37-4707-85C5-DB8B3010EC6D}">
          <p14:sldIdLst>
            <p14:sldId id="279"/>
            <p14:sldId id="2147479591"/>
            <p14:sldId id="2147479628"/>
            <p14:sldId id="2147479593"/>
          </p14:sldIdLst>
        </p14:section>
        <p14:section name="3. - Approach 2: Part 1 - Manually creating buildings and floors" id="{C79D2D1E-9809-46D3-A52F-2029C5D0EAED}">
          <p14:sldIdLst>
            <p14:sldId id="280"/>
            <p14:sldId id="2123258946"/>
            <p14:sldId id="292"/>
            <p14:sldId id="256"/>
            <p14:sldId id="2123258947"/>
            <p14:sldId id="271"/>
            <p14:sldId id="267"/>
          </p14:sldIdLst>
        </p14:section>
        <p14:section name="3. - Approach 2: Part 2 - Configuring bookable resources" id="{07590C19-7786-4118-BD1B-F9015C06B1C8}">
          <p14:sldIdLst>
            <p14:sldId id="258"/>
            <p14:sldId id="2147479636"/>
            <p14:sldId id="2123258949"/>
            <p14:sldId id="2147479595"/>
            <p14:sldId id="2147479619"/>
            <p14:sldId id="2147479620"/>
            <p14:sldId id="2147479625"/>
            <p14:sldId id="2147479626"/>
          </p14:sldIdLst>
        </p14:section>
        <p14:section name="4. Create and deploy floorplans (Optional)" id="{2FC17029-6CF1-42A9-935E-D4E66894F8D6}">
          <p14:sldIdLst>
            <p14:sldId id="282"/>
            <p14:sldId id="2147479609"/>
            <p14:sldId id="268"/>
            <p14:sldId id="2147479627"/>
            <p14:sldId id="2123258950"/>
            <p14:sldId id="2123258951"/>
            <p14:sldId id="2123258955"/>
            <p14:sldId id="2147479615"/>
            <p14:sldId id="2147479614"/>
            <p14:sldId id="2123258956"/>
          </p14:sldIdLst>
        </p14:section>
        <p14:section name="5. Enabling Places for end users (Core features)" id="{C89CC7CE-1732-4486-9A78-F8A16FD8B6F5}">
          <p14:sldIdLst>
            <p14:sldId id="281"/>
          </p14:sldIdLst>
        </p14:section>
        <p14:section name="5a, Add the places app" id="{C9B33D30-E733-4E1B-8299-97A70AC3D6BA}">
          <p14:sldIdLst>
            <p14:sldId id="293"/>
            <p14:sldId id="266"/>
            <p14:sldId id="2147479590"/>
            <p14:sldId id="2147479587"/>
            <p14:sldId id="2147479588"/>
            <p14:sldId id="2147479589"/>
          </p14:sldIdLst>
        </p14:section>
        <p14:section name="5b - Enabling Places finder" id="{F219F5C6-ABF3-4A55-8E43-5979D045C6E8}">
          <p14:sldIdLst>
            <p14:sldId id="285"/>
            <p14:sldId id="269"/>
            <p14:sldId id="2147479635"/>
          </p14:sldIdLst>
        </p14:section>
        <p14:section name="6. Set up analytics" id="{61C40364-FA72-49E6-AC75-AC6426633B97}">
          <p14:sldIdLst>
            <p14:sldId id="272"/>
            <p14:sldId id="2147479611"/>
          </p14:sldIdLst>
        </p14:section>
        <p14:section name="Closing" id="{9661E211-F6CA-4298-80E9-AEC82C893488}">
          <p14:sldIdLst>
            <p14:sldId id="2147482585"/>
            <p14:sldId id="2147482624"/>
            <p14:sldId id="278"/>
          </p14:sldIdLst>
        </p14:section>
        <p14:section name="Appendix: Places Deployment playbook - Example Building &amp; Floor Plan" id="{8A111E1A-56C5-478F-80CB-7C911FCC16A6}">
          <p14:sldIdLst>
            <p14:sldId id="2123258954"/>
            <p14:sldId id="2147479605"/>
            <p14:sldId id="2147479617"/>
            <p14:sldId id="2147479616"/>
            <p14:sldId id="2147479607"/>
            <p14:sldId id="2123258957"/>
            <p14:sldId id="212325895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0084816-6205-3F42-3D7A-79D4123FA874}" name="Martin Boam" initials="MB" userId="S::maboam@microsoft.com::d74053f3-094e-4874-ba00-62f2ab693b3a" providerId="AD"/>
  <p188:author id="{9BE8AEBA-A438-CF8D-A81F-B4262ED819C6}" name="Ruben Nauwelaers" initials="RN" userId="S::runauwel@microsoft.com::32cd7cc4-f16c-42a1-a89d-239ac42e23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3DBA"/>
    <a:srgbClr val="F2F2F2"/>
    <a:srgbClr val="CCECFF"/>
    <a:srgbClr val="FFFFFF"/>
    <a:srgbClr val="7A78DC"/>
    <a:srgbClr val="BEC2FB"/>
    <a:srgbClr val="483CAC"/>
    <a:srgbClr val="F8F0EC"/>
    <a:srgbClr val="449CE5"/>
    <a:srgbClr val="FFF8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AA9DD6-1A5E-A323-346A-DBE69E3E4E39}" v="6" dt="2025-06-05T14:52:37.8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0" autoAdjust="0"/>
    <p:restoredTop sz="90061" autoAdjust="0"/>
  </p:normalViewPr>
  <p:slideViewPr>
    <p:cSldViewPr snapToGrid="0">
      <p:cViewPr varScale="1">
        <p:scale>
          <a:sx n="124" d="100"/>
          <a:sy n="124" d="100"/>
        </p:scale>
        <p:origin x="90" y="294"/>
      </p:cViewPr>
      <p:guideLst/>
    </p:cSldViewPr>
  </p:slideViewPr>
  <p:outlineViewPr>
    <p:cViewPr>
      <p:scale>
        <a:sx n="33" d="100"/>
        <a:sy n="33" d="100"/>
      </p:scale>
      <p:origin x="0" y="-334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notesMaster" Target="notesMasters/notes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viewProps" Target="view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Parry" userId="7099c4d2-0aae-4a29-91de-4cd8e63592b2" providerId="ADAL" clId="{FCDAB393-8C52-4535-AB8B-F84CCF951684}"/>
    <pc:docChg chg="custSel addSld delSld modSld modSection">
      <pc:chgData name="Stephanie Parry" userId="7099c4d2-0aae-4a29-91de-4cd8e63592b2" providerId="ADAL" clId="{FCDAB393-8C52-4535-AB8B-F84CCF951684}" dt="2025-05-21T20:41:26.216" v="46" actId="729"/>
      <pc:docMkLst>
        <pc:docMk/>
      </pc:docMkLst>
      <pc:sldChg chg="modSp mod">
        <pc:chgData name="Stephanie Parry" userId="7099c4d2-0aae-4a29-91de-4cd8e63592b2" providerId="ADAL" clId="{FCDAB393-8C52-4535-AB8B-F84CCF951684}" dt="2025-05-21T20:37:23.940" v="27" actId="14100"/>
        <pc:sldMkLst>
          <pc:docMk/>
          <pc:sldMk cId="3674511859" sldId="256"/>
        </pc:sldMkLst>
        <pc:spChg chg="mod">
          <ac:chgData name="Stephanie Parry" userId="7099c4d2-0aae-4a29-91de-4cd8e63592b2" providerId="ADAL" clId="{FCDAB393-8C52-4535-AB8B-F84CCF951684}" dt="2025-05-21T20:37:23.940" v="27" actId="14100"/>
          <ac:spMkLst>
            <pc:docMk/>
            <pc:sldMk cId="3674511859" sldId="256"/>
            <ac:spMk id="19" creationId="{8961DDF3-D130-D877-D301-85895A7517D4}"/>
          </ac:spMkLst>
        </pc:spChg>
      </pc:sldChg>
      <pc:sldChg chg="modSp mod modNotesTx">
        <pc:chgData name="Stephanie Parry" userId="7099c4d2-0aae-4a29-91de-4cd8e63592b2" providerId="ADAL" clId="{FCDAB393-8C52-4535-AB8B-F84CCF951684}" dt="2025-05-21T20:32:14.064" v="13" actId="20577"/>
        <pc:sldMkLst>
          <pc:docMk/>
          <pc:sldMk cId="1651760377" sldId="261"/>
        </pc:sldMkLst>
        <pc:spChg chg="mod">
          <ac:chgData name="Stephanie Parry" userId="7099c4d2-0aae-4a29-91de-4cd8e63592b2" providerId="ADAL" clId="{FCDAB393-8C52-4535-AB8B-F84CCF951684}" dt="2025-05-21T20:32:08.021" v="11" actId="20577"/>
          <ac:spMkLst>
            <pc:docMk/>
            <pc:sldMk cId="1651760377" sldId="261"/>
            <ac:spMk id="6" creationId="{B2AE28D4-7347-354A-197D-5DA972A02DE3}"/>
          </ac:spMkLst>
        </pc:spChg>
      </pc:sldChg>
      <pc:sldChg chg="mod modShow">
        <pc:chgData name="Stephanie Parry" userId="7099c4d2-0aae-4a29-91de-4cd8e63592b2" providerId="ADAL" clId="{FCDAB393-8C52-4535-AB8B-F84CCF951684}" dt="2025-05-21T20:34:48.899" v="16" actId="729"/>
        <pc:sldMkLst>
          <pc:docMk/>
          <pc:sldMk cId="961821072" sldId="262"/>
        </pc:sldMkLst>
      </pc:sldChg>
      <pc:sldChg chg="modSp del mod">
        <pc:chgData name="Stephanie Parry" userId="7099c4d2-0aae-4a29-91de-4cd8e63592b2" providerId="ADAL" clId="{FCDAB393-8C52-4535-AB8B-F84CCF951684}" dt="2025-05-21T20:36:13.147" v="19" actId="47"/>
        <pc:sldMkLst>
          <pc:docMk/>
          <pc:sldMk cId="690230036" sldId="265"/>
        </pc:sldMkLst>
        <pc:spChg chg="mod">
          <ac:chgData name="Stephanie Parry" userId="7099c4d2-0aae-4a29-91de-4cd8e63592b2" providerId="ADAL" clId="{FCDAB393-8C52-4535-AB8B-F84CCF951684}" dt="2025-05-21T20:35:42.236" v="17" actId="20577"/>
          <ac:spMkLst>
            <pc:docMk/>
            <pc:sldMk cId="690230036" sldId="265"/>
            <ac:spMk id="10" creationId="{A5BBF19A-7921-6754-BDAE-DC694FB57018}"/>
          </ac:spMkLst>
        </pc:spChg>
      </pc:sldChg>
      <pc:sldChg chg="mod modShow">
        <pc:chgData name="Stephanie Parry" userId="7099c4d2-0aae-4a29-91de-4cd8e63592b2" providerId="ADAL" clId="{FCDAB393-8C52-4535-AB8B-F84CCF951684}" dt="2025-05-21T20:37:43.518" v="29" actId="729"/>
        <pc:sldMkLst>
          <pc:docMk/>
          <pc:sldMk cId="427802462" sldId="267"/>
        </pc:sldMkLst>
      </pc:sldChg>
      <pc:sldChg chg="mod modShow">
        <pc:chgData name="Stephanie Parry" userId="7099c4d2-0aae-4a29-91de-4cd8e63592b2" providerId="ADAL" clId="{FCDAB393-8C52-4535-AB8B-F84CCF951684}" dt="2025-05-21T20:37:40.475" v="28" actId="729"/>
        <pc:sldMkLst>
          <pc:docMk/>
          <pc:sldMk cId="167002526" sldId="271"/>
        </pc:sldMkLst>
      </pc:sldChg>
      <pc:sldChg chg="modSp mod">
        <pc:chgData name="Stephanie Parry" userId="7099c4d2-0aae-4a29-91de-4cd8e63592b2" providerId="ADAL" clId="{FCDAB393-8C52-4535-AB8B-F84CCF951684}" dt="2025-05-21T20:40:45.856" v="40" actId="20577"/>
        <pc:sldMkLst>
          <pc:docMk/>
          <pc:sldMk cId="926758956" sldId="272"/>
        </pc:sldMkLst>
        <pc:spChg chg="mod">
          <ac:chgData name="Stephanie Parry" userId="7099c4d2-0aae-4a29-91de-4cd8e63592b2" providerId="ADAL" clId="{FCDAB393-8C52-4535-AB8B-F84CCF951684}" dt="2025-05-21T20:40:45.856" v="40" actId="20577"/>
          <ac:spMkLst>
            <pc:docMk/>
            <pc:sldMk cId="926758956" sldId="272"/>
            <ac:spMk id="5" creationId="{4DBB31A4-CB44-B9B9-549C-8B0B69EEFC8E}"/>
          </ac:spMkLst>
        </pc:spChg>
        <pc:spChg chg="mod">
          <ac:chgData name="Stephanie Parry" userId="7099c4d2-0aae-4a29-91de-4cd8e63592b2" providerId="ADAL" clId="{FCDAB393-8C52-4535-AB8B-F84CCF951684}" dt="2025-05-21T20:40:39.823" v="38" actId="20577"/>
          <ac:spMkLst>
            <pc:docMk/>
            <pc:sldMk cId="926758956" sldId="272"/>
            <ac:spMk id="15" creationId="{2A8D8E5C-B759-C9A5-8965-A17DAEE6605B}"/>
          </ac:spMkLst>
        </pc:spChg>
      </pc:sldChg>
      <pc:sldChg chg="modSp mod">
        <pc:chgData name="Stephanie Parry" userId="7099c4d2-0aae-4a29-91de-4cd8e63592b2" providerId="ADAL" clId="{FCDAB393-8C52-4535-AB8B-F84CCF951684}" dt="2025-05-21T20:29:48.300" v="6" actId="20577"/>
        <pc:sldMkLst>
          <pc:docMk/>
          <pc:sldMk cId="490106440" sldId="273"/>
        </pc:sldMkLst>
        <pc:spChg chg="mod">
          <ac:chgData name="Stephanie Parry" userId="7099c4d2-0aae-4a29-91de-4cd8e63592b2" providerId="ADAL" clId="{FCDAB393-8C52-4535-AB8B-F84CCF951684}" dt="2025-05-21T20:29:48.300" v="6" actId="20577"/>
          <ac:spMkLst>
            <pc:docMk/>
            <pc:sldMk cId="490106440" sldId="273"/>
            <ac:spMk id="4" creationId="{CDA75FE9-94EE-99D9-A83B-55982761A990}"/>
          </ac:spMkLst>
        </pc:spChg>
      </pc:sldChg>
      <pc:sldChg chg="modSp mod">
        <pc:chgData name="Stephanie Parry" userId="7099c4d2-0aae-4a29-91de-4cd8e63592b2" providerId="ADAL" clId="{FCDAB393-8C52-4535-AB8B-F84CCF951684}" dt="2025-05-21T20:28:50.184" v="1" actId="20577"/>
        <pc:sldMkLst>
          <pc:docMk/>
          <pc:sldMk cId="4105345025" sldId="277"/>
        </pc:sldMkLst>
        <pc:spChg chg="mod">
          <ac:chgData name="Stephanie Parry" userId="7099c4d2-0aae-4a29-91de-4cd8e63592b2" providerId="ADAL" clId="{FCDAB393-8C52-4535-AB8B-F84CCF951684}" dt="2025-05-21T20:28:50.184" v="1" actId="20577"/>
          <ac:spMkLst>
            <pc:docMk/>
            <pc:sldMk cId="4105345025" sldId="277"/>
            <ac:spMk id="11" creationId="{7F85453F-2E55-995E-A304-AB3EED14069D}"/>
          </ac:spMkLst>
        </pc:spChg>
      </pc:sldChg>
      <pc:sldChg chg="modSp mod">
        <pc:chgData name="Stephanie Parry" userId="7099c4d2-0aae-4a29-91de-4cd8e63592b2" providerId="ADAL" clId="{FCDAB393-8C52-4535-AB8B-F84CCF951684}" dt="2025-05-21T20:38:56.800" v="31" actId="20577"/>
        <pc:sldMkLst>
          <pc:docMk/>
          <pc:sldMk cId="487930248" sldId="281"/>
        </pc:sldMkLst>
        <pc:spChg chg="mod">
          <ac:chgData name="Stephanie Parry" userId="7099c4d2-0aae-4a29-91de-4cd8e63592b2" providerId="ADAL" clId="{FCDAB393-8C52-4535-AB8B-F84CCF951684}" dt="2025-05-21T20:38:56.800" v="31" actId="20577"/>
          <ac:spMkLst>
            <pc:docMk/>
            <pc:sldMk cId="487930248" sldId="281"/>
            <ac:spMk id="9" creationId="{4756CED5-FBBC-994B-307C-40FEC6F64872}"/>
          </ac:spMkLst>
        </pc:spChg>
        <pc:spChg chg="mod">
          <ac:chgData name="Stephanie Parry" userId="7099c4d2-0aae-4a29-91de-4cd8e63592b2" providerId="ADAL" clId="{FCDAB393-8C52-4535-AB8B-F84CCF951684}" dt="2025-05-21T20:38:51.432" v="30" actId="20577"/>
          <ac:spMkLst>
            <pc:docMk/>
            <pc:sldMk cId="487930248" sldId="281"/>
            <ac:spMk id="15" creationId="{5F330EB0-1F90-C03D-B7DA-129E60FF9F2A}"/>
          </ac:spMkLst>
        </pc:spChg>
      </pc:sldChg>
      <pc:sldChg chg="modSp mod">
        <pc:chgData name="Stephanie Parry" userId="7099c4d2-0aae-4a29-91de-4cd8e63592b2" providerId="ADAL" clId="{FCDAB393-8C52-4535-AB8B-F84CCF951684}" dt="2025-05-21T20:40:16.151" v="36" actId="20577"/>
        <pc:sldMkLst>
          <pc:docMk/>
          <pc:sldMk cId="624116930" sldId="285"/>
        </pc:sldMkLst>
        <pc:spChg chg="mod">
          <ac:chgData name="Stephanie Parry" userId="7099c4d2-0aae-4a29-91de-4cd8e63592b2" providerId="ADAL" clId="{FCDAB393-8C52-4535-AB8B-F84CCF951684}" dt="2025-05-21T20:40:16.151" v="36" actId="20577"/>
          <ac:spMkLst>
            <pc:docMk/>
            <pc:sldMk cId="624116930" sldId="285"/>
            <ac:spMk id="3" creationId="{EE473E07-732F-7E22-1D39-42835EB77B10}"/>
          </ac:spMkLst>
        </pc:spChg>
      </pc:sldChg>
      <pc:sldChg chg="modSp">
        <pc:chgData name="Stephanie Parry" userId="7099c4d2-0aae-4a29-91de-4cd8e63592b2" providerId="ADAL" clId="{FCDAB393-8C52-4535-AB8B-F84CCF951684}" dt="2025-05-21T20:29:24.385" v="2" actId="20577"/>
        <pc:sldMkLst>
          <pc:docMk/>
          <pc:sldMk cId="1242471733" sldId="287"/>
        </pc:sldMkLst>
        <pc:spChg chg="mod">
          <ac:chgData name="Stephanie Parry" userId="7099c4d2-0aae-4a29-91de-4cd8e63592b2" providerId="ADAL" clId="{FCDAB393-8C52-4535-AB8B-F84CCF951684}" dt="2025-05-21T20:29:24.385" v="2" actId="20577"/>
          <ac:spMkLst>
            <pc:docMk/>
            <pc:sldMk cId="1242471733" sldId="287"/>
            <ac:spMk id="19" creationId="{D481DFAA-DC01-ABA2-A6A9-54B09E90FFD6}"/>
          </ac:spMkLst>
        </pc:spChg>
      </pc:sldChg>
      <pc:sldChg chg="add">
        <pc:chgData name="Stephanie Parry" userId="7099c4d2-0aae-4a29-91de-4cd8e63592b2" providerId="ADAL" clId="{FCDAB393-8C52-4535-AB8B-F84CCF951684}" dt="2025-05-21T20:36:11.078" v="18"/>
        <pc:sldMkLst>
          <pc:docMk/>
          <pc:sldMk cId="2766146619" sldId="289"/>
        </pc:sldMkLst>
      </pc:sldChg>
      <pc:sldChg chg="modSp">
        <pc:chgData name="Stephanie Parry" userId="7099c4d2-0aae-4a29-91de-4cd8e63592b2" providerId="ADAL" clId="{FCDAB393-8C52-4535-AB8B-F84CCF951684}" dt="2025-05-21T20:29:37.720" v="4" actId="20577"/>
        <pc:sldMkLst>
          <pc:docMk/>
          <pc:sldMk cId="280102673" sldId="291"/>
        </pc:sldMkLst>
        <pc:spChg chg="mod">
          <ac:chgData name="Stephanie Parry" userId="7099c4d2-0aae-4a29-91de-4cd8e63592b2" providerId="ADAL" clId="{FCDAB393-8C52-4535-AB8B-F84CCF951684}" dt="2025-05-21T20:29:37.720" v="4" actId="20577"/>
          <ac:spMkLst>
            <pc:docMk/>
            <pc:sldMk cId="280102673" sldId="291"/>
            <ac:spMk id="42" creationId="{178139A5-A65F-E6DA-254B-587A23F0550E}"/>
          </ac:spMkLst>
        </pc:spChg>
      </pc:sldChg>
      <pc:sldChg chg="modSp mod">
        <pc:chgData name="Stephanie Parry" userId="7099c4d2-0aae-4a29-91de-4cd8e63592b2" providerId="ADAL" clId="{FCDAB393-8C52-4535-AB8B-F84CCF951684}" dt="2025-05-21T20:37:05.076" v="24" actId="20577"/>
        <pc:sldMkLst>
          <pc:docMk/>
          <pc:sldMk cId="34917927" sldId="292"/>
        </pc:sldMkLst>
        <pc:spChg chg="mod">
          <ac:chgData name="Stephanie Parry" userId="7099c4d2-0aae-4a29-91de-4cd8e63592b2" providerId="ADAL" clId="{FCDAB393-8C52-4535-AB8B-F84CCF951684}" dt="2025-05-21T20:37:05.076" v="24" actId="20577"/>
          <ac:spMkLst>
            <pc:docMk/>
            <pc:sldMk cId="34917927" sldId="292"/>
            <ac:spMk id="9" creationId="{A8231796-3D03-8953-66FA-0724C2A5FD9B}"/>
          </ac:spMkLst>
        </pc:spChg>
      </pc:sldChg>
      <pc:sldChg chg="modSp mod">
        <pc:chgData name="Stephanie Parry" userId="7099c4d2-0aae-4a29-91de-4cd8e63592b2" providerId="ADAL" clId="{FCDAB393-8C52-4535-AB8B-F84CCF951684}" dt="2025-05-21T20:39:01.531" v="32" actId="20577"/>
        <pc:sldMkLst>
          <pc:docMk/>
          <pc:sldMk cId="2614939133" sldId="293"/>
        </pc:sldMkLst>
        <pc:spChg chg="mod">
          <ac:chgData name="Stephanie Parry" userId="7099c4d2-0aae-4a29-91de-4cd8e63592b2" providerId="ADAL" clId="{FCDAB393-8C52-4535-AB8B-F84CCF951684}" dt="2025-05-21T20:39:01.531" v="32" actId="20577"/>
          <ac:spMkLst>
            <pc:docMk/>
            <pc:sldMk cId="2614939133" sldId="293"/>
            <ac:spMk id="3" creationId="{8FF7FAC7-21CD-EFF9-E62E-CC4CC760154C}"/>
          </ac:spMkLst>
        </pc:spChg>
      </pc:sldChg>
      <pc:sldChg chg="modSp mod">
        <pc:chgData name="Stephanie Parry" userId="7099c4d2-0aae-4a29-91de-4cd8e63592b2" providerId="ADAL" clId="{FCDAB393-8C52-4535-AB8B-F84CCF951684}" dt="2025-05-21T20:31:38.453" v="7" actId="20577"/>
        <pc:sldMkLst>
          <pc:docMk/>
          <pc:sldMk cId="2550455549" sldId="294"/>
        </pc:sldMkLst>
        <pc:spChg chg="mod">
          <ac:chgData name="Stephanie Parry" userId="7099c4d2-0aae-4a29-91de-4cd8e63592b2" providerId="ADAL" clId="{FCDAB393-8C52-4535-AB8B-F84CCF951684}" dt="2025-05-21T20:31:38.453" v="7" actId="20577"/>
          <ac:spMkLst>
            <pc:docMk/>
            <pc:sldMk cId="2550455549" sldId="294"/>
            <ac:spMk id="4" creationId="{5FE79F59-D865-DFEF-A8C0-DB2359BE9C0A}"/>
          </ac:spMkLst>
        </pc:spChg>
      </pc:sldChg>
      <pc:sldChg chg="del">
        <pc:chgData name="Stephanie Parry" userId="7099c4d2-0aae-4a29-91de-4cd8e63592b2" providerId="ADAL" clId="{FCDAB393-8C52-4535-AB8B-F84CCF951684}" dt="2025-05-21T20:28:43.513" v="0" actId="47"/>
        <pc:sldMkLst>
          <pc:docMk/>
          <pc:sldMk cId="4257132881" sldId="2076138309"/>
        </pc:sldMkLst>
      </pc:sldChg>
      <pc:sldChg chg="mod modShow">
        <pc:chgData name="Stephanie Parry" userId="7099c4d2-0aae-4a29-91de-4cd8e63592b2" providerId="ADAL" clId="{FCDAB393-8C52-4535-AB8B-F84CCF951684}" dt="2025-05-21T20:41:26.216" v="46" actId="729"/>
        <pc:sldMkLst>
          <pc:docMk/>
          <pc:sldMk cId="1592706486" sldId="2123258953"/>
        </pc:sldMkLst>
      </pc:sldChg>
      <pc:sldChg chg="mod modShow">
        <pc:chgData name="Stephanie Parry" userId="7099c4d2-0aae-4a29-91de-4cd8e63592b2" providerId="ADAL" clId="{FCDAB393-8C52-4535-AB8B-F84CCF951684}" dt="2025-05-21T20:41:26.216" v="46" actId="729"/>
        <pc:sldMkLst>
          <pc:docMk/>
          <pc:sldMk cId="836938003" sldId="2123258954"/>
        </pc:sldMkLst>
      </pc:sldChg>
      <pc:sldChg chg="mod modShow">
        <pc:chgData name="Stephanie Parry" userId="7099c4d2-0aae-4a29-91de-4cd8e63592b2" providerId="ADAL" clId="{FCDAB393-8C52-4535-AB8B-F84CCF951684}" dt="2025-05-21T20:41:26.216" v="46" actId="729"/>
        <pc:sldMkLst>
          <pc:docMk/>
          <pc:sldMk cId="2754918734" sldId="2123258957"/>
        </pc:sldMkLst>
      </pc:sldChg>
      <pc:sldChg chg="del">
        <pc:chgData name="Stephanie Parry" userId="7099c4d2-0aae-4a29-91de-4cd8e63592b2" providerId="ADAL" clId="{FCDAB393-8C52-4535-AB8B-F84CCF951684}" dt="2025-05-21T20:28:43.513" v="0" actId="47"/>
        <pc:sldMkLst>
          <pc:docMk/>
          <pc:sldMk cId="3226588069" sldId="2147472451"/>
        </pc:sldMkLst>
      </pc:sldChg>
      <pc:sldChg chg="modSp mod">
        <pc:chgData name="Stephanie Parry" userId="7099c4d2-0aae-4a29-91de-4cd8e63592b2" providerId="ADAL" clId="{FCDAB393-8C52-4535-AB8B-F84CCF951684}" dt="2025-05-21T20:39:52.771" v="33" actId="1076"/>
        <pc:sldMkLst>
          <pc:docMk/>
          <pc:sldMk cId="2283890643" sldId="2147479590"/>
        </pc:sldMkLst>
        <pc:spChg chg="mod">
          <ac:chgData name="Stephanie Parry" userId="7099c4d2-0aae-4a29-91de-4cd8e63592b2" providerId="ADAL" clId="{FCDAB393-8C52-4535-AB8B-F84CCF951684}" dt="2025-05-21T20:39:52.771" v="33" actId="1076"/>
          <ac:spMkLst>
            <pc:docMk/>
            <pc:sldMk cId="2283890643" sldId="2147479590"/>
            <ac:spMk id="19" creationId="{9F8B25EB-D632-F5D9-DDA5-A850038349D5}"/>
          </ac:spMkLst>
        </pc:spChg>
        <pc:spChg chg="mod">
          <ac:chgData name="Stephanie Parry" userId="7099c4d2-0aae-4a29-91de-4cd8e63592b2" providerId="ADAL" clId="{FCDAB393-8C52-4535-AB8B-F84CCF951684}" dt="2025-05-21T20:39:52.771" v="33" actId="1076"/>
          <ac:spMkLst>
            <pc:docMk/>
            <pc:sldMk cId="2283890643" sldId="2147479590"/>
            <ac:spMk id="21" creationId="{6E8384F3-32A4-4AB3-CD84-32CF7FBD6C57}"/>
          </ac:spMkLst>
        </pc:spChg>
      </pc:sldChg>
      <pc:sldChg chg="mod modShow">
        <pc:chgData name="Stephanie Parry" userId="7099c4d2-0aae-4a29-91de-4cd8e63592b2" providerId="ADAL" clId="{FCDAB393-8C52-4535-AB8B-F84CCF951684}" dt="2025-05-21T20:41:26.216" v="46" actId="729"/>
        <pc:sldMkLst>
          <pc:docMk/>
          <pc:sldMk cId="1024127728" sldId="2147479605"/>
        </pc:sldMkLst>
      </pc:sldChg>
      <pc:sldChg chg="mod modShow">
        <pc:chgData name="Stephanie Parry" userId="7099c4d2-0aae-4a29-91de-4cd8e63592b2" providerId="ADAL" clId="{FCDAB393-8C52-4535-AB8B-F84CCF951684}" dt="2025-05-21T20:41:26.216" v="46" actId="729"/>
        <pc:sldMkLst>
          <pc:docMk/>
          <pc:sldMk cId="2886550626" sldId="2147479607"/>
        </pc:sldMkLst>
      </pc:sldChg>
      <pc:sldChg chg="modSp mod">
        <pc:chgData name="Stephanie Parry" userId="7099c4d2-0aae-4a29-91de-4cd8e63592b2" providerId="ADAL" clId="{FCDAB393-8C52-4535-AB8B-F84CCF951684}" dt="2025-05-21T20:40:50.091" v="41" actId="20577"/>
        <pc:sldMkLst>
          <pc:docMk/>
          <pc:sldMk cId="4133082343" sldId="2147479611"/>
        </pc:sldMkLst>
        <pc:spChg chg="mod">
          <ac:chgData name="Stephanie Parry" userId="7099c4d2-0aae-4a29-91de-4cd8e63592b2" providerId="ADAL" clId="{FCDAB393-8C52-4535-AB8B-F84CCF951684}" dt="2025-05-21T20:40:50.091" v="41" actId="20577"/>
          <ac:spMkLst>
            <pc:docMk/>
            <pc:sldMk cId="4133082343" sldId="2147479611"/>
            <ac:spMk id="5" creationId="{02BD4F66-CAC6-E968-0828-0F7A62C1EFDF}"/>
          </ac:spMkLst>
        </pc:spChg>
      </pc:sldChg>
      <pc:sldChg chg="mod modShow">
        <pc:chgData name="Stephanie Parry" userId="7099c4d2-0aae-4a29-91de-4cd8e63592b2" providerId="ADAL" clId="{FCDAB393-8C52-4535-AB8B-F84CCF951684}" dt="2025-05-21T20:41:26.216" v="46" actId="729"/>
        <pc:sldMkLst>
          <pc:docMk/>
          <pc:sldMk cId="2352231550" sldId="2147479616"/>
        </pc:sldMkLst>
      </pc:sldChg>
      <pc:sldChg chg="mod modShow">
        <pc:chgData name="Stephanie Parry" userId="7099c4d2-0aae-4a29-91de-4cd8e63592b2" providerId="ADAL" clId="{FCDAB393-8C52-4535-AB8B-F84CCF951684}" dt="2025-05-21T20:41:26.216" v="46" actId="729"/>
        <pc:sldMkLst>
          <pc:docMk/>
          <pc:sldMk cId="3175396160" sldId="2147479617"/>
        </pc:sldMkLst>
      </pc:sldChg>
      <pc:sldChg chg="modSp mod">
        <pc:chgData name="Stephanie Parry" userId="7099c4d2-0aae-4a29-91de-4cd8e63592b2" providerId="ADAL" clId="{FCDAB393-8C52-4535-AB8B-F84CCF951684}" dt="2025-05-21T20:36:19.185" v="20" actId="20577"/>
        <pc:sldMkLst>
          <pc:docMk/>
          <pc:sldMk cId="1590084950" sldId="2147479623"/>
        </pc:sldMkLst>
        <pc:spChg chg="mod">
          <ac:chgData name="Stephanie Parry" userId="7099c4d2-0aae-4a29-91de-4cd8e63592b2" providerId="ADAL" clId="{FCDAB393-8C52-4535-AB8B-F84CCF951684}" dt="2025-05-21T20:36:19.185" v="20" actId="20577"/>
          <ac:spMkLst>
            <pc:docMk/>
            <pc:sldMk cId="1590084950" sldId="2147479623"/>
            <ac:spMk id="5" creationId="{24C365C9-E19E-255C-BE3A-A6AA49189811}"/>
          </ac:spMkLst>
        </pc:spChg>
      </pc:sldChg>
      <pc:sldChg chg="modSp mod">
        <pc:chgData name="Stephanie Parry" userId="7099c4d2-0aae-4a29-91de-4cd8e63592b2" providerId="ADAL" clId="{FCDAB393-8C52-4535-AB8B-F84CCF951684}" dt="2025-05-21T20:36:31.023" v="22" actId="20577"/>
        <pc:sldMkLst>
          <pc:docMk/>
          <pc:sldMk cId="825986116" sldId="2147479629"/>
        </pc:sldMkLst>
        <pc:spChg chg="mod">
          <ac:chgData name="Stephanie Parry" userId="7099c4d2-0aae-4a29-91de-4cd8e63592b2" providerId="ADAL" clId="{FCDAB393-8C52-4535-AB8B-F84CCF951684}" dt="2025-05-21T20:36:24.653" v="21" actId="20577"/>
          <ac:spMkLst>
            <pc:docMk/>
            <pc:sldMk cId="825986116" sldId="2147479629"/>
            <ac:spMk id="9" creationId="{6FE83F5C-6EA0-9142-AF99-3E12B80F492F}"/>
          </ac:spMkLst>
        </pc:spChg>
        <pc:spChg chg="mod">
          <ac:chgData name="Stephanie Parry" userId="7099c4d2-0aae-4a29-91de-4cd8e63592b2" providerId="ADAL" clId="{FCDAB393-8C52-4535-AB8B-F84CCF951684}" dt="2025-05-21T20:36:31.023" v="22" actId="20577"/>
          <ac:spMkLst>
            <pc:docMk/>
            <pc:sldMk cId="825986116" sldId="2147479629"/>
            <ac:spMk id="24" creationId="{D079950A-C1F8-3A0A-906C-7F2902576898}"/>
          </ac:spMkLst>
        </pc:spChg>
      </pc:sldChg>
      <pc:sldChg chg="modSp mod">
        <pc:chgData name="Stephanie Parry" userId="7099c4d2-0aae-4a29-91de-4cd8e63592b2" providerId="ADAL" clId="{FCDAB393-8C52-4535-AB8B-F84CCF951684}" dt="2025-05-21T20:40:32.677" v="37" actId="20577"/>
        <pc:sldMkLst>
          <pc:docMk/>
          <pc:sldMk cId="508017683" sldId="2147479635"/>
        </pc:sldMkLst>
        <pc:spChg chg="mod">
          <ac:chgData name="Stephanie Parry" userId="7099c4d2-0aae-4a29-91de-4cd8e63592b2" providerId="ADAL" clId="{FCDAB393-8C52-4535-AB8B-F84CCF951684}" dt="2025-05-21T20:40:32.677" v="37" actId="20577"/>
          <ac:spMkLst>
            <pc:docMk/>
            <pc:sldMk cId="508017683" sldId="2147479635"/>
            <ac:spMk id="5" creationId="{4CE5D5E7-EA8F-79D4-FCEE-CA715325EC7B}"/>
          </ac:spMkLst>
        </pc:spChg>
      </pc:sldChg>
      <pc:sldChg chg="del">
        <pc:chgData name="Stephanie Parry" userId="7099c4d2-0aae-4a29-91de-4cd8e63592b2" providerId="ADAL" clId="{FCDAB393-8C52-4535-AB8B-F84CCF951684}" dt="2025-05-21T20:40:58.529" v="42" actId="47"/>
        <pc:sldMkLst>
          <pc:docMk/>
          <pc:sldMk cId="2885336612" sldId="2147481694"/>
        </pc:sldMkLst>
      </pc:sldChg>
      <pc:sldChg chg="delSp modSp mod">
        <pc:chgData name="Stephanie Parry" userId="7099c4d2-0aae-4a29-91de-4cd8e63592b2" providerId="ADAL" clId="{FCDAB393-8C52-4535-AB8B-F84CCF951684}" dt="2025-05-21T20:41:07.949" v="45" actId="1076"/>
        <pc:sldMkLst>
          <pc:docMk/>
          <pc:sldMk cId="2938577050" sldId="2147482585"/>
        </pc:sldMkLst>
        <pc:spChg chg="mod">
          <ac:chgData name="Stephanie Parry" userId="7099c4d2-0aae-4a29-91de-4cd8e63592b2" providerId="ADAL" clId="{FCDAB393-8C52-4535-AB8B-F84CCF951684}" dt="2025-05-21T20:41:07.949" v="45" actId="1076"/>
          <ac:spMkLst>
            <pc:docMk/>
            <pc:sldMk cId="2938577050" sldId="2147482585"/>
            <ac:spMk id="14" creationId="{2ACEF522-7D66-BDB5-03CF-ED4A8A6BAEB0}"/>
          </ac:spMkLst>
        </pc:spChg>
        <pc:spChg chg="del">
          <ac:chgData name="Stephanie Parry" userId="7099c4d2-0aae-4a29-91de-4cd8e63592b2" providerId="ADAL" clId="{FCDAB393-8C52-4535-AB8B-F84CCF951684}" dt="2025-05-21T20:41:04.024" v="43" actId="478"/>
          <ac:spMkLst>
            <pc:docMk/>
            <pc:sldMk cId="2938577050" sldId="2147482585"/>
            <ac:spMk id="15" creationId="{CB5526C6-6384-D6A1-93E9-1B16528F2E59}"/>
          </ac:spMkLst>
        </pc:spChg>
        <pc:grpChg chg="del">
          <ac:chgData name="Stephanie Parry" userId="7099c4d2-0aae-4a29-91de-4cd8e63592b2" providerId="ADAL" clId="{FCDAB393-8C52-4535-AB8B-F84CCF951684}" dt="2025-05-21T20:41:05.571" v="44" actId="478"/>
          <ac:grpSpMkLst>
            <pc:docMk/>
            <pc:sldMk cId="2938577050" sldId="2147482585"/>
            <ac:grpSpMk id="11" creationId="{B3C6EB97-1542-283E-CF60-A9CA15F99036}"/>
          </ac:grpSpMkLst>
        </pc:grpChg>
      </pc:sldChg>
      <pc:sldChg chg="modNotesTx">
        <pc:chgData name="Stephanie Parry" userId="7099c4d2-0aae-4a29-91de-4cd8e63592b2" providerId="ADAL" clId="{FCDAB393-8C52-4535-AB8B-F84CCF951684}" dt="2025-05-21T20:32:20.412" v="14" actId="20577"/>
        <pc:sldMkLst>
          <pc:docMk/>
          <pc:sldMk cId="1758251857" sldId="2147482629"/>
        </pc:sldMkLst>
      </pc:sldChg>
      <pc:sldChg chg="mod modShow">
        <pc:chgData name="Stephanie Parry" userId="7099c4d2-0aae-4a29-91de-4cd8e63592b2" providerId="ADAL" clId="{FCDAB393-8C52-4535-AB8B-F84CCF951684}" dt="2025-05-21T20:33:00.106" v="15" actId="729"/>
        <pc:sldMkLst>
          <pc:docMk/>
          <pc:sldMk cId="4002355905" sldId="2147483644"/>
        </pc:sldMkLst>
      </pc:sldChg>
      <pc:sldMasterChg chg="delSldLayout">
        <pc:chgData name="Stephanie Parry" userId="7099c4d2-0aae-4a29-91de-4cd8e63592b2" providerId="ADAL" clId="{FCDAB393-8C52-4535-AB8B-F84CCF951684}" dt="2025-05-21T20:28:43.513" v="0" actId="47"/>
        <pc:sldMasterMkLst>
          <pc:docMk/>
          <pc:sldMasterMk cId="4042185982" sldId="2147484807"/>
        </pc:sldMasterMkLst>
        <pc:sldLayoutChg chg="del">
          <pc:chgData name="Stephanie Parry" userId="7099c4d2-0aae-4a29-91de-4cd8e63592b2" providerId="ADAL" clId="{FCDAB393-8C52-4535-AB8B-F84CCF951684}" dt="2025-05-21T20:28:43.513" v="0" actId="47"/>
          <pc:sldLayoutMkLst>
            <pc:docMk/>
            <pc:sldMasterMk cId="4042185982" sldId="2147484807"/>
            <pc:sldLayoutMk cId="185927478" sldId="2147484812"/>
          </pc:sldLayoutMkLst>
        </pc:sldLayoutChg>
      </pc:sldMasterChg>
    </pc:docChg>
  </pc:docChgLst>
  <pc:docChgLst>
    <pc:chgData name="Stephanie Parry" userId="S::stephanie_teamreddog.com#ext#@microsoft.onmicrosoft.com::81b5ddec-45bb-4428-83fb-79ba1e13bed2" providerId="AD" clId="Web-{E6AA9DD6-1A5E-A323-346A-DBE69E3E4E39}"/>
    <pc:docChg chg="modSld">
      <pc:chgData name="Stephanie Parry" userId="S::stephanie_teamreddog.com#ext#@microsoft.onmicrosoft.com::81b5ddec-45bb-4428-83fb-79ba1e13bed2" providerId="AD" clId="Web-{E6AA9DD6-1A5E-A323-346A-DBE69E3E4E39}" dt="2025-06-05T14:52:37.461" v="2" actId="1076"/>
      <pc:docMkLst>
        <pc:docMk/>
      </pc:docMkLst>
      <pc:sldChg chg="modSp">
        <pc:chgData name="Stephanie Parry" userId="S::stephanie_teamreddog.com#ext#@microsoft.onmicrosoft.com::81b5ddec-45bb-4428-83fb-79ba1e13bed2" providerId="AD" clId="Web-{E6AA9DD6-1A5E-A323-346A-DBE69E3E4E39}" dt="2025-06-05T14:52:37.461" v="2" actId="1076"/>
        <pc:sldMkLst>
          <pc:docMk/>
          <pc:sldMk cId="1758251857" sldId="2147482629"/>
        </pc:sldMkLst>
        <pc:spChg chg="mod">
          <ac:chgData name="Stephanie Parry" userId="S::stephanie_teamreddog.com#ext#@microsoft.onmicrosoft.com::81b5ddec-45bb-4428-83fb-79ba1e13bed2" providerId="AD" clId="Web-{E6AA9DD6-1A5E-A323-346A-DBE69E3E4E39}" dt="2025-06-05T14:52:37.461" v="2" actId="1076"/>
          <ac:spMkLst>
            <pc:docMk/>
            <pc:sldMk cId="1758251857" sldId="2147482629"/>
            <ac:spMk id="7" creationId="{5A407212-EDE4-2E39-37E7-5CF776E18E8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62305D-10E1-4EB4-9B09-9056CD1815F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4701A04-23ED-4972-875C-D68A483793FB}">
      <dgm:prSet phldrT="[Text]" custT="1"/>
      <dgm:spPr/>
      <dgm:t>
        <a:bodyPr/>
        <a:lstStyle/>
        <a:p>
          <a:r>
            <a:rPr lang="en-US" sz="1600">
              <a:latin typeface="+mn-lt"/>
              <a:cs typeface="Segoe UI" panose="020B0502040204020203" pitchFamily="34" charset="0"/>
            </a:rPr>
            <a:t>Building 1</a:t>
          </a:r>
        </a:p>
      </dgm:t>
    </dgm:pt>
    <dgm:pt modelId="{D2E6E95F-F84E-4340-AE3A-84DC4FE15407}" type="parTrans" cxnId="{5CC9A776-FA8C-44EB-8608-BA2E9DA5C581}">
      <dgm:prSet/>
      <dgm:spPr/>
      <dgm:t>
        <a:bodyPr/>
        <a:lstStyle/>
        <a:p>
          <a:endParaRPr lang="en-US"/>
        </a:p>
      </dgm:t>
    </dgm:pt>
    <dgm:pt modelId="{4C06FD39-5AA8-4E2E-8454-F2B81FD3F209}" type="sibTrans" cxnId="{5CC9A776-FA8C-44EB-8608-BA2E9DA5C581}">
      <dgm:prSet/>
      <dgm:spPr/>
      <dgm:t>
        <a:bodyPr/>
        <a:lstStyle/>
        <a:p>
          <a:endParaRPr lang="en-US"/>
        </a:p>
      </dgm:t>
    </dgm:pt>
    <dgm:pt modelId="{CF208A90-4ACD-4AC3-92F2-A2303A824176}">
      <dgm:prSet phldrT="[Text]" custT="1"/>
      <dgm:spPr/>
      <dgm:t>
        <a:bodyPr/>
        <a:lstStyle/>
        <a:p>
          <a:r>
            <a:rPr lang="en-US" sz="1600">
              <a:latin typeface="+mn-lt"/>
              <a:cs typeface="Segoe UI" panose="020B0502040204020203" pitchFamily="34" charset="0"/>
            </a:rPr>
            <a:t>Floor 1</a:t>
          </a:r>
        </a:p>
      </dgm:t>
    </dgm:pt>
    <dgm:pt modelId="{8B6F0DA6-CD25-47ED-9590-EC5FB08E879A}" type="parTrans" cxnId="{E0552E83-CCF3-477A-A0D0-FC44447EFE3C}">
      <dgm:prSet/>
      <dgm:spPr/>
      <dgm:t>
        <a:bodyPr/>
        <a:lstStyle/>
        <a:p>
          <a:endParaRPr lang="en-US"/>
        </a:p>
      </dgm:t>
    </dgm:pt>
    <dgm:pt modelId="{5008116E-82EA-4351-A723-DFF276630F91}" type="sibTrans" cxnId="{E0552E83-CCF3-477A-A0D0-FC44447EFE3C}">
      <dgm:prSet/>
      <dgm:spPr/>
      <dgm:t>
        <a:bodyPr/>
        <a:lstStyle/>
        <a:p>
          <a:endParaRPr lang="en-US"/>
        </a:p>
      </dgm:t>
    </dgm:pt>
    <dgm:pt modelId="{DBEF964D-5ECD-4C4E-A3B1-41E24338BBB6}">
      <dgm:prSet phldrT="[Text]" custT="1"/>
      <dgm:spPr/>
      <dgm:t>
        <a:bodyPr/>
        <a:lstStyle/>
        <a:p>
          <a:r>
            <a:rPr lang="en-US" sz="1600">
              <a:latin typeface="+mn-lt"/>
              <a:cs typeface="Segoe UI" panose="020B0502040204020203" pitchFamily="34" charset="0"/>
            </a:rPr>
            <a:t>Section 1</a:t>
          </a:r>
        </a:p>
      </dgm:t>
    </dgm:pt>
    <dgm:pt modelId="{AB46C161-D087-4870-A661-342413B4D9B1}" type="parTrans" cxnId="{939B7B03-6FA9-429C-A70B-033035CA1AF3}">
      <dgm:prSet/>
      <dgm:spPr/>
      <dgm:t>
        <a:bodyPr/>
        <a:lstStyle/>
        <a:p>
          <a:endParaRPr lang="en-US"/>
        </a:p>
      </dgm:t>
    </dgm:pt>
    <dgm:pt modelId="{4E4107A6-A35B-4D23-BD2F-DB95366D9C4C}" type="sibTrans" cxnId="{939B7B03-6FA9-429C-A70B-033035CA1AF3}">
      <dgm:prSet/>
      <dgm:spPr/>
      <dgm:t>
        <a:bodyPr/>
        <a:lstStyle/>
        <a:p>
          <a:endParaRPr lang="en-US"/>
        </a:p>
      </dgm:t>
    </dgm:pt>
    <dgm:pt modelId="{645BB769-DA3F-4CB4-A1FA-3C86D37D41EB}">
      <dgm:prSet phldrT="[Text]" custT="1"/>
      <dgm:spPr/>
      <dgm:t>
        <a:bodyPr/>
        <a:lstStyle/>
        <a:p>
          <a:r>
            <a:rPr lang="en-US" sz="1600">
              <a:latin typeface="+mn-lt"/>
              <a:cs typeface="Segoe UI" panose="020B0502040204020203" pitchFamily="34" charset="0"/>
            </a:rPr>
            <a:t>Floor 2</a:t>
          </a:r>
        </a:p>
      </dgm:t>
    </dgm:pt>
    <dgm:pt modelId="{3C96864D-DB15-42EA-8067-76D7DF439964}" type="parTrans" cxnId="{69047500-49ED-441B-A10E-A9B6F0F95561}">
      <dgm:prSet/>
      <dgm:spPr/>
      <dgm:t>
        <a:bodyPr/>
        <a:lstStyle/>
        <a:p>
          <a:endParaRPr lang="en-US"/>
        </a:p>
      </dgm:t>
    </dgm:pt>
    <dgm:pt modelId="{74AE2EFE-28A7-4B38-BF1D-2144D3B71133}" type="sibTrans" cxnId="{69047500-49ED-441B-A10E-A9B6F0F95561}">
      <dgm:prSet/>
      <dgm:spPr/>
      <dgm:t>
        <a:bodyPr/>
        <a:lstStyle/>
        <a:p>
          <a:endParaRPr lang="en-US"/>
        </a:p>
      </dgm:t>
    </dgm:pt>
    <dgm:pt modelId="{CFCE57DB-8E0B-4A27-8965-7255132EB2B1}">
      <dgm:prSet phldrT="[Text]" custT="1"/>
      <dgm:spPr/>
      <dgm:t>
        <a:bodyPr/>
        <a:lstStyle/>
        <a:p>
          <a:r>
            <a:rPr lang="en-US" sz="1600">
              <a:latin typeface="+mn-lt"/>
              <a:cs typeface="Segoe UI" panose="020B0502040204020203" pitchFamily="34" charset="0"/>
            </a:rPr>
            <a:t>Section 1</a:t>
          </a:r>
        </a:p>
      </dgm:t>
    </dgm:pt>
    <dgm:pt modelId="{EAA059F1-8239-44AE-9220-30D4F0E7F82E}" type="parTrans" cxnId="{F3A344D2-7BC1-4B06-AA6F-50414FC13EDF}">
      <dgm:prSet/>
      <dgm:spPr/>
      <dgm:t>
        <a:bodyPr/>
        <a:lstStyle/>
        <a:p>
          <a:endParaRPr lang="en-US"/>
        </a:p>
      </dgm:t>
    </dgm:pt>
    <dgm:pt modelId="{12E91975-3FE4-4D77-9FF2-5D95A39BCF32}" type="sibTrans" cxnId="{F3A344D2-7BC1-4B06-AA6F-50414FC13EDF}">
      <dgm:prSet/>
      <dgm:spPr/>
      <dgm:t>
        <a:bodyPr/>
        <a:lstStyle/>
        <a:p>
          <a:endParaRPr lang="en-US"/>
        </a:p>
      </dgm:t>
    </dgm:pt>
    <dgm:pt modelId="{049EA90A-3CB7-4CEF-9595-6D5AFFEB17ED}">
      <dgm:prSet phldrT="[Text]" custT="1"/>
      <dgm:spPr/>
      <dgm:t>
        <a:bodyPr/>
        <a:lstStyle/>
        <a:p>
          <a:r>
            <a:rPr lang="en-US" sz="1600">
              <a:latin typeface="+mn-lt"/>
              <a:cs typeface="Segoe UI" panose="020B0502040204020203" pitchFamily="34" charset="0"/>
            </a:rPr>
            <a:t>Section 2</a:t>
          </a:r>
        </a:p>
      </dgm:t>
    </dgm:pt>
    <dgm:pt modelId="{4FACC7BA-5134-4092-A2F3-0EA56006B489}" type="sibTrans" cxnId="{3035C560-A2D9-4A0D-9FEC-4FF585D55868}">
      <dgm:prSet/>
      <dgm:spPr/>
      <dgm:t>
        <a:bodyPr/>
        <a:lstStyle/>
        <a:p>
          <a:endParaRPr lang="en-US"/>
        </a:p>
      </dgm:t>
    </dgm:pt>
    <dgm:pt modelId="{8F891F90-7258-4FE7-B13A-3A05F1ACBFCA}" type="parTrans" cxnId="{3035C560-A2D9-4A0D-9FEC-4FF585D55868}">
      <dgm:prSet/>
      <dgm:spPr/>
      <dgm:t>
        <a:bodyPr/>
        <a:lstStyle/>
        <a:p>
          <a:endParaRPr lang="en-US"/>
        </a:p>
      </dgm:t>
    </dgm:pt>
    <dgm:pt modelId="{C1C3ED8F-3093-4BC8-B56E-9515468CC9B9}">
      <dgm:prSet phldrT="[Text]" custT="1"/>
      <dgm:spPr/>
      <dgm:t>
        <a:bodyPr/>
        <a:lstStyle/>
        <a:p>
          <a:r>
            <a:rPr lang="en-US" sz="1600">
              <a:latin typeface="+mn-lt"/>
              <a:cs typeface="Segoe UI" panose="020B0502040204020203" pitchFamily="34" charset="0"/>
            </a:rPr>
            <a:t>Conference Room</a:t>
          </a:r>
        </a:p>
      </dgm:t>
    </dgm:pt>
    <dgm:pt modelId="{B70310EA-E4B3-47FF-8E54-5B52509E9368}" type="parTrans" cxnId="{D2707085-F05F-4F9C-BC6D-01EE831291CC}">
      <dgm:prSet/>
      <dgm:spPr/>
      <dgm:t>
        <a:bodyPr/>
        <a:lstStyle/>
        <a:p>
          <a:endParaRPr lang="en-US"/>
        </a:p>
      </dgm:t>
    </dgm:pt>
    <dgm:pt modelId="{97014C45-E80D-4EA2-BFF8-0E4B9D4A965B}" type="sibTrans" cxnId="{D2707085-F05F-4F9C-BC6D-01EE831291CC}">
      <dgm:prSet/>
      <dgm:spPr/>
      <dgm:t>
        <a:bodyPr/>
        <a:lstStyle/>
        <a:p>
          <a:endParaRPr lang="en-US"/>
        </a:p>
      </dgm:t>
    </dgm:pt>
    <dgm:pt modelId="{E2CC6ED0-6122-41B1-AAB5-3E072BE97807}">
      <dgm:prSet phldrT="[Text]" custT="1"/>
      <dgm:spPr/>
      <dgm:t>
        <a:bodyPr/>
        <a:lstStyle/>
        <a:p>
          <a:r>
            <a:rPr lang="en-US" sz="1600">
              <a:latin typeface="+mn-lt"/>
              <a:cs typeface="Segoe UI" panose="020B0502040204020203" pitchFamily="34" charset="0"/>
            </a:rPr>
            <a:t>Floor 3</a:t>
          </a:r>
        </a:p>
      </dgm:t>
    </dgm:pt>
    <dgm:pt modelId="{8FCD3B4E-DFA3-4CD5-8C97-948AD2777BD0}" type="sibTrans" cxnId="{0F294EFC-76C1-4D70-A84B-959DD4164D42}">
      <dgm:prSet/>
      <dgm:spPr/>
      <dgm:t>
        <a:bodyPr/>
        <a:lstStyle/>
        <a:p>
          <a:endParaRPr lang="en-US"/>
        </a:p>
      </dgm:t>
    </dgm:pt>
    <dgm:pt modelId="{6B2211FD-DF05-4107-8C0B-615961B3698D}" type="parTrans" cxnId="{0F294EFC-76C1-4D70-A84B-959DD4164D42}">
      <dgm:prSet/>
      <dgm:spPr/>
      <dgm:t>
        <a:bodyPr/>
        <a:lstStyle/>
        <a:p>
          <a:endParaRPr lang="en-US"/>
        </a:p>
      </dgm:t>
    </dgm:pt>
    <dgm:pt modelId="{41CA7885-75B8-4D03-8FFE-280CABFAA729}">
      <dgm:prSet phldrT="[Text]" custT="1"/>
      <dgm:spPr/>
      <dgm:t>
        <a:bodyPr/>
        <a:lstStyle/>
        <a:p>
          <a:r>
            <a:rPr lang="en-US" sz="1600">
              <a:latin typeface="+mn-lt"/>
              <a:cs typeface="Segoe UI" panose="020B0502040204020203" pitchFamily="34" charset="0"/>
            </a:rPr>
            <a:t>Section 1</a:t>
          </a:r>
        </a:p>
      </dgm:t>
    </dgm:pt>
    <dgm:pt modelId="{45E2F8EA-C6FC-425A-9787-8C8DA481C87F}" type="sibTrans" cxnId="{3C465D29-A042-4CB3-91F6-078C8B76C305}">
      <dgm:prSet/>
      <dgm:spPr/>
      <dgm:t>
        <a:bodyPr/>
        <a:lstStyle/>
        <a:p>
          <a:endParaRPr lang="en-US"/>
        </a:p>
      </dgm:t>
    </dgm:pt>
    <dgm:pt modelId="{3D885A9B-21C7-4CE9-A753-9257C5D74434}" type="parTrans" cxnId="{3C465D29-A042-4CB3-91F6-078C8B76C305}">
      <dgm:prSet/>
      <dgm:spPr/>
      <dgm:t>
        <a:bodyPr/>
        <a:lstStyle/>
        <a:p>
          <a:endParaRPr lang="en-US"/>
        </a:p>
      </dgm:t>
    </dgm:pt>
    <dgm:pt modelId="{B94ECD98-C4F6-4E8C-AB0C-A1479C00BDBF}">
      <dgm:prSet phldrT="[Text]" custT="1"/>
      <dgm:spPr/>
      <dgm:t>
        <a:bodyPr/>
        <a:lstStyle/>
        <a:p>
          <a:r>
            <a:rPr lang="en-US" sz="1600">
              <a:latin typeface="+mn-lt"/>
              <a:cs typeface="Segoe UI" panose="020B0502040204020203" pitchFamily="34" charset="0"/>
            </a:rPr>
            <a:t>Section 2</a:t>
          </a:r>
        </a:p>
      </dgm:t>
    </dgm:pt>
    <dgm:pt modelId="{0F314B39-63AA-401E-AB99-0FC01525B82A}" type="sibTrans" cxnId="{F59DE2EE-3C79-4C62-8C58-576BB7977360}">
      <dgm:prSet/>
      <dgm:spPr/>
      <dgm:t>
        <a:bodyPr/>
        <a:lstStyle/>
        <a:p>
          <a:endParaRPr lang="en-US"/>
        </a:p>
      </dgm:t>
    </dgm:pt>
    <dgm:pt modelId="{5228E6A4-0AFA-49DF-858B-B3D71A8F848A}" type="parTrans" cxnId="{F59DE2EE-3C79-4C62-8C58-576BB7977360}">
      <dgm:prSet/>
      <dgm:spPr/>
      <dgm:t>
        <a:bodyPr/>
        <a:lstStyle/>
        <a:p>
          <a:endParaRPr lang="en-US"/>
        </a:p>
      </dgm:t>
    </dgm:pt>
    <dgm:pt modelId="{CF179AAE-02E6-4C21-805F-6090CCEFAA8B}">
      <dgm:prSet phldrT="[Text]" custT="1"/>
      <dgm:spPr/>
      <dgm:t>
        <a:bodyPr/>
        <a:lstStyle/>
        <a:p>
          <a:r>
            <a:rPr lang="en-US" sz="1600">
              <a:latin typeface="+mn-lt"/>
              <a:cs typeface="Segoe UI" panose="020B0502040204020203" pitchFamily="34" charset="0"/>
            </a:rPr>
            <a:t>Desk</a:t>
          </a:r>
        </a:p>
      </dgm:t>
    </dgm:pt>
    <dgm:pt modelId="{9008C147-77A5-4170-A171-74181DC56908}" type="sibTrans" cxnId="{4611B293-83E5-4551-86B8-CBCF8050DBC1}">
      <dgm:prSet/>
      <dgm:spPr/>
      <dgm:t>
        <a:bodyPr/>
        <a:lstStyle/>
        <a:p>
          <a:endParaRPr lang="en-US"/>
        </a:p>
      </dgm:t>
    </dgm:pt>
    <dgm:pt modelId="{2B850A30-199D-4B6D-9D24-56DA9811B164}" type="parTrans" cxnId="{4611B293-83E5-4551-86B8-CBCF8050DBC1}">
      <dgm:prSet/>
      <dgm:spPr/>
      <dgm:t>
        <a:bodyPr/>
        <a:lstStyle/>
        <a:p>
          <a:endParaRPr lang="en-US"/>
        </a:p>
      </dgm:t>
    </dgm:pt>
    <dgm:pt modelId="{AFD6E903-188E-4286-B6FD-0DA4B581CA72}">
      <dgm:prSet phldrT="[Text]" custT="1"/>
      <dgm:spPr/>
      <dgm:t>
        <a:bodyPr/>
        <a:lstStyle/>
        <a:p>
          <a:r>
            <a:rPr lang="en-US" sz="1600">
              <a:latin typeface="+mn-lt"/>
              <a:cs typeface="Segoe UI" panose="020B0502040204020203" pitchFamily="34" charset="0"/>
            </a:rPr>
            <a:t>Desk Pool</a:t>
          </a:r>
        </a:p>
      </dgm:t>
    </dgm:pt>
    <dgm:pt modelId="{B3606AD9-B259-459C-A93A-3B39F57A47D2}" type="sibTrans" cxnId="{08E5C34C-5DD8-4532-BF9D-A5499CC6DE35}">
      <dgm:prSet/>
      <dgm:spPr/>
      <dgm:t>
        <a:bodyPr/>
        <a:lstStyle/>
        <a:p>
          <a:endParaRPr lang="en-US"/>
        </a:p>
      </dgm:t>
    </dgm:pt>
    <dgm:pt modelId="{7AF41D2F-12F0-4B6F-B37C-7647AB64F4E1}" type="parTrans" cxnId="{08E5C34C-5DD8-4532-BF9D-A5499CC6DE35}">
      <dgm:prSet/>
      <dgm:spPr/>
      <dgm:t>
        <a:bodyPr/>
        <a:lstStyle/>
        <a:p>
          <a:endParaRPr lang="en-US"/>
        </a:p>
      </dgm:t>
    </dgm:pt>
    <dgm:pt modelId="{C62C498B-5600-4DBF-AA44-9B7F024BDDCE}">
      <dgm:prSet phldrT="[Text]" custT="1"/>
      <dgm:spPr/>
      <dgm:t>
        <a:bodyPr/>
        <a:lstStyle/>
        <a:p>
          <a:r>
            <a:rPr lang="en-US" sz="1600">
              <a:latin typeface="+mn-lt"/>
              <a:cs typeface="Segoe UI" panose="020B0502040204020203" pitchFamily="34" charset="0"/>
            </a:rPr>
            <a:t>Building 2</a:t>
          </a:r>
        </a:p>
      </dgm:t>
    </dgm:pt>
    <dgm:pt modelId="{66C765BD-510F-49CF-9857-1BDAB7CEA5CB}" type="parTrans" cxnId="{F39D7AC6-6B68-41A3-8F03-CEE7593E274B}">
      <dgm:prSet/>
      <dgm:spPr/>
      <dgm:t>
        <a:bodyPr/>
        <a:lstStyle/>
        <a:p>
          <a:endParaRPr lang="en-GB"/>
        </a:p>
      </dgm:t>
    </dgm:pt>
    <dgm:pt modelId="{CA433602-161E-41DB-829C-2DE0C142BE19}" type="sibTrans" cxnId="{F39D7AC6-6B68-41A3-8F03-CEE7593E274B}">
      <dgm:prSet/>
      <dgm:spPr/>
      <dgm:t>
        <a:bodyPr/>
        <a:lstStyle/>
        <a:p>
          <a:endParaRPr lang="en-GB"/>
        </a:p>
      </dgm:t>
    </dgm:pt>
    <dgm:pt modelId="{7438C105-1327-4F06-8F43-180C296CA054}">
      <dgm:prSet phldrT="[Text]" custT="1"/>
      <dgm:spPr/>
      <dgm:t>
        <a:bodyPr/>
        <a:lstStyle/>
        <a:p>
          <a:r>
            <a:rPr lang="en-US" sz="1600">
              <a:latin typeface="+mn-lt"/>
              <a:cs typeface="Segoe UI" panose="020B0502040204020203" pitchFamily="34" charset="0"/>
            </a:rPr>
            <a:t>Desk</a:t>
          </a:r>
        </a:p>
      </dgm:t>
    </dgm:pt>
    <dgm:pt modelId="{D071C9FA-4AA0-4CF0-AD0A-F58B9864B7DF}" type="parTrans" cxnId="{A7F4F8FB-460B-4DFE-AC3C-860FCA55107A}">
      <dgm:prSet/>
      <dgm:spPr/>
      <dgm:t>
        <a:bodyPr/>
        <a:lstStyle/>
        <a:p>
          <a:endParaRPr lang="en-US"/>
        </a:p>
      </dgm:t>
    </dgm:pt>
    <dgm:pt modelId="{EB860CDF-9E0B-4E8E-838C-E45D389C7D06}" type="sibTrans" cxnId="{A7F4F8FB-460B-4DFE-AC3C-860FCA55107A}">
      <dgm:prSet/>
      <dgm:spPr/>
      <dgm:t>
        <a:bodyPr/>
        <a:lstStyle/>
        <a:p>
          <a:endParaRPr lang="en-US"/>
        </a:p>
      </dgm:t>
    </dgm:pt>
    <dgm:pt modelId="{9DB6665B-6688-46FD-A704-57278D33437E}">
      <dgm:prSet phldrT="[Text]" custT="1"/>
      <dgm:spPr/>
      <dgm:t>
        <a:bodyPr/>
        <a:lstStyle/>
        <a:p>
          <a:r>
            <a:rPr lang="en-US" sz="1600">
              <a:latin typeface="+mn-lt"/>
              <a:cs typeface="Segoe UI" panose="020B0502040204020203" pitchFamily="34" charset="0"/>
            </a:rPr>
            <a:t>Desk Pool</a:t>
          </a:r>
        </a:p>
      </dgm:t>
    </dgm:pt>
    <dgm:pt modelId="{69CAF07D-A273-42D3-B7E6-9DD055710989}" type="parTrans" cxnId="{9316CF74-9646-4647-8B2F-576BC67DCE83}">
      <dgm:prSet/>
      <dgm:spPr/>
      <dgm:t>
        <a:bodyPr/>
        <a:lstStyle/>
        <a:p>
          <a:endParaRPr lang="en-US"/>
        </a:p>
      </dgm:t>
    </dgm:pt>
    <dgm:pt modelId="{231C70A9-88CD-4355-91CD-ABD46BC13759}" type="sibTrans" cxnId="{9316CF74-9646-4647-8B2F-576BC67DCE83}">
      <dgm:prSet/>
      <dgm:spPr/>
      <dgm:t>
        <a:bodyPr/>
        <a:lstStyle/>
        <a:p>
          <a:endParaRPr lang="en-US"/>
        </a:p>
      </dgm:t>
    </dgm:pt>
    <dgm:pt modelId="{9F801BE3-96DB-45AA-AF92-B07D4EC06371}">
      <dgm:prSet phldrT="[Text]" custT="1"/>
      <dgm:spPr/>
      <dgm:t>
        <a:bodyPr/>
        <a:lstStyle/>
        <a:p>
          <a:r>
            <a:rPr lang="en-US" sz="1600">
              <a:latin typeface="+mn-lt"/>
              <a:cs typeface="Segoe UI" panose="020B0502040204020203" pitchFamily="34" charset="0"/>
            </a:rPr>
            <a:t>Conference Room</a:t>
          </a:r>
        </a:p>
      </dgm:t>
    </dgm:pt>
    <dgm:pt modelId="{1E35CEAB-D6F4-4930-B95B-F5278A4D16EA}" type="parTrans" cxnId="{495AB715-1B53-464E-8569-642A4CE03F36}">
      <dgm:prSet/>
      <dgm:spPr/>
      <dgm:t>
        <a:bodyPr/>
        <a:lstStyle/>
        <a:p>
          <a:endParaRPr lang="en-US"/>
        </a:p>
      </dgm:t>
    </dgm:pt>
    <dgm:pt modelId="{384DC812-B519-4EC8-AD00-41C691BD58A8}" type="sibTrans" cxnId="{495AB715-1B53-464E-8569-642A4CE03F36}">
      <dgm:prSet/>
      <dgm:spPr/>
      <dgm:t>
        <a:bodyPr/>
        <a:lstStyle/>
        <a:p>
          <a:endParaRPr lang="en-US"/>
        </a:p>
      </dgm:t>
    </dgm:pt>
    <dgm:pt modelId="{AF10140A-C24D-457B-9A37-9725284EE1BA}" type="pres">
      <dgm:prSet presAssocID="{3162305D-10E1-4EB4-9B09-9056CD1815F3}" presName="hierChild1" presStyleCnt="0">
        <dgm:presLayoutVars>
          <dgm:chPref val="1"/>
          <dgm:dir/>
          <dgm:animOne val="branch"/>
          <dgm:animLvl val="lvl"/>
          <dgm:resizeHandles/>
        </dgm:presLayoutVars>
      </dgm:prSet>
      <dgm:spPr/>
    </dgm:pt>
    <dgm:pt modelId="{E5965871-B381-4998-96F0-3CE9616B722B}" type="pres">
      <dgm:prSet presAssocID="{E4701A04-23ED-4972-875C-D68A483793FB}" presName="hierRoot1" presStyleCnt="0"/>
      <dgm:spPr/>
    </dgm:pt>
    <dgm:pt modelId="{EA0E1C0D-930D-4288-ABDE-45E72C90FCAE}" type="pres">
      <dgm:prSet presAssocID="{E4701A04-23ED-4972-875C-D68A483793FB}" presName="composite" presStyleCnt="0"/>
      <dgm:spPr/>
    </dgm:pt>
    <dgm:pt modelId="{DCF920D2-6DCF-44B9-9A70-21ED422991E1}" type="pres">
      <dgm:prSet presAssocID="{E4701A04-23ED-4972-875C-D68A483793FB}" presName="background" presStyleLbl="node0" presStyleIdx="0" presStyleCnt="2"/>
      <dgm:spPr/>
    </dgm:pt>
    <dgm:pt modelId="{63657D36-499B-47E6-A335-DA5238D1CC7B}" type="pres">
      <dgm:prSet presAssocID="{E4701A04-23ED-4972-875C-D68A483793FB}" presName="text" presStyleLbl="fgAcc0" presStyleIdx="0" presStyleCnt="2">
        <dgm:presLayoutVars>
          <dgm:chPref val="3"/>
        </dgm:presLayoutVars>
      </dgm:prSet>
      <dgm:spPr/>
    </dgm:pt>
    <dgm:pt modelId="{84AAF260-1EAC-411E-8FEE-B2F552445678}" type="pres">
      <dgm:prSet presAssocID="{E4701A04-23ED-4972-875C-D68A483793FB}" presName="hierChild2" presStyleCnt="0"/>
      <dgm:spPr/>
    </dgm:pt>
    <dgm:pt modelId="{57844863-81C4-49DF-BC60-2A79F37979C3}" type="pres">
      <dgm:prSet presAssocID="{C62C498B-5600-4DBF-AA44-9B7F024BDDCE}" presName="hierRoot1" presStyleCnt="0"/>
      <dgm:spPr/>
    </dgm:pt>
    <dgm:pt modelId="{DBD46C2C-BCCD-46A8-9785-3B962295B725}" type="pres">
      <dgm:prSet presAssocID="{C62C498B-5600-4DBF-AA44-9B7F024BDDCE}" presName="composite" presStyleCnt="0"/>
      <dgm:spPr/>
    </dgm:pt>
    <dgm:pt modelId="{8729EA87-0FF4-46A6-AA89-33A3D5DD7B04}" type="pres">
      <dgm:prSet presAssocID="{C62C498B-5600-4DBF-AA44-9B7F024BDDCE}" presName="background" presStyleLbl="node0" presStyleIdx="1" presStyleCnt="2"/>
      <dgm:spPr/>
    </dgm:pt>
    <dgm:pt modelId="{B05AF156-0CC8-4052-B1CF-138B27891147}" type="pres">
      <dgm:prSet presAssocID="{C62C498B-5600-4DBF-AA44-9B7F024BDDCE}" presName="text" presStyleLbl="fgAcc0" presStyleIdx="1" presStyleCnt="2">
        <dgm:presLayoutVars>
          <dgm:chPref val="3"/>
        </dgm:presLayoutVars>
      </dgm:prSet>
      <dgm:spPr/>
    </dgm:pt>
    <dgm:pt modelId="{5A9118D3-A189-4B24-8C64-4ECAB511283B}" type="pres">
      <dgm:prSet presAssocID="{C62C498B-5600-4DBF-AA44-9B7F024BDDCE}" presName="hierChild2" presStyleCnt="0"/>
      <dgm:spPr/>
    </dgm:pt>
    <dgm:pt modelId="{E21152EC-79EF-422E-BC1B-C602F8F1E5D7}" type="pres">
      <dgm:prSet presAssocID="{8B6F0DA6-CD25-47ED-9590-EC5FB08E879A}" presName="Name10" presStyleLbl="parChTrans1D2" presStyleIdx="0" presStyleCnt="3"/>
      <dgm:spPr/>
    </dgm:pt>
    <dgm:pt modelId="{5A00CD54-7154-4DA1-A99B-311A49DA1758}" type="pres">
      <dgm:prSet presAssocID="{CF208A90-4ACD-4AC3-92F2-A2303A824176}" presName="hierRoot2" presStyleCnt="0"/>
      <dgm:spPr/>
    </dgm:pt>
    <dgm:pt modelId="{82E59050-C12C-4AFC-8172-86D5D9C41DF6}" type="pres">
      <dgm:prSet presAssocID="{CF208A90-4ACD-4AC3-92F2-A2303A824176}" presName="composite2" presStyleCnt="0"/>
      <dgm:spPr/>
    </dgm:pt>
    <dgm:pt modelId="{2DCF6B8D-0664-4C39-9713-936D1584574F}" type="pres">
      <dgm:prSet presAssocID="{CF208A90-4ACD-4AC3-92F2-A2303A824176}" presName="background2" presStyleLbl="node2" presStyleIdx="0" presStyleCnt="3"/>
      <dgm:spPr/>
    </dgm:pt>
    <dgm:pt modelId="{097B8CC1-6E9E-42E6-B06E-6FE24F3E652C}" type="pres">
      <dgm:prSet presAssocID="{CF208A90-4ACD-4AC3-92F2-A2303A824176}" presName="text2" presStyleLbl="fgAcc2" presStyleIdx="0" presStyleCnt="3">
        <dgm:presLayoutVars>
          <dgm:chPref val="3"/>
        </dgm:presLayoutVars>
      </dgm:prSet>
      <dgm:spPr/>
    </dgm:pt>
    <dgm:pt modelId="{DC14CB61-DE7A-42C7-911E-0EF111ED05C3}" type="pres">
      <dgm:prSet presAssocID="{CF208A90-4ACD-4AC3-92F2-A2303A824176}" presName="hierChild3" presStyleCnt="0"/>
      <dgm:spPr/>
    </dgm:pt>
    <dgm:pt modelId="{3D2A564F-68B4-4078-9080-FDCE01F6E2B6}" type="pres">
      <dgm:prSet presAssocID="{AB46C161-D087-4870-A661-342413B4D9B1}" presName="Name17" presStyleLbl="parChTrans1D3" presStyleIdx="0" presStyleCnt="7"/>
      <dgm:spPr/>
    </dgm:pt>
    <dgm:pt modelId="{A4C32C54-704C-4BAF-A043-28E0399C2499}" type="pres">
      <dgm:prSet presAssocID="{DBEF964D-5ECD-4C4E-A3B1-41E24338BBB6}" presName="hierRoot3" presStyleCnt="0"/>
      <dgm:spPr/>
    </dgm:pt>
    <dgm:pt modelId="{4D61C4F7-1D65-4F35-B407-45273802CCC6}" type="pres">
      <dgm:prSet presAssocID="{DBEF964D-5ECD-4C4E-A3B1-41E24338BBB6}" presName="composite3" presStyleCnt="0"/>
      <dgm:spPr/>
    </dgm:pt>
    <dgm:pt modelId="{FF89AFB7-4C27-48C9-B1E4-09514F5DEF55}" type="pres">
      <dgm:prSet presAssocID="{DBEF964D-5ECD-4C4E-A3B1-41E24338BBB6}" presName="background3" presStyleLbl="node3" presStyleIdx="0" presStyleCnt="7"/>
      <dgm:spPr/>
    </dgm:pt>
    <dgm:pt modelId="{D8CAE6A1-C2D1-4188-8B7F-877B0B139B8A}" type="pres">
      <dgm:prSet presAssocID="{DBEF964D-5ECD-4C4E-A3B1-41E24338BBB6}" presName="text3" presStyleLbl="fgAcc3" presStyleIdx="0" presStyleCnt="7">
        <dgm:presLayoutVars>
          <dgm:chPref val="3"/>
        </dgm:presLayoutVars>
      </dgm:prSet>
      <dgm:spPr/>
    </dgm:pt>
    <dgm:pt modelId="{A746BA2C-9469-4917-BD0B-7AF845C4F6EC}" type="pres">
      <dgm:prSet presAssocID="{DBEF964D-5ECD-4C4E-A3B1-41E24338BBB6}" presName="hierChild4" presStyleCnt="0"/>
      <dgm:spPr/>
    </dgm:pt>
    <dgm:pt modelId="{3B97A557-BA58-4859-A7AB-FC1B57E517D9}" type="pres">
      <dgm:prSet presAssocID="{D071C9FA-4AA0-4CF0-AD0A-F58B9864B7DF}" presName="Name23" presStyleLbl="parChTrans1D4" presStyleIdx="0" presStyleCnt="4"/>
      <dgm:spPr/>
    </dgm:pt>
    <dgm:pt modelId="{C61EF62E-2D55-4796-B336-0D9AF2F3CF3C}" type="pres">
      <dgm:prSet presAssocID="{7438C105-1327-4F06-8F43-180C296CA054}" presName="hierRoot4" presStyleCnt="0"/>
      <dgm:spPr/>
    </dgm:pt>
    <dgm:pt modelId="{EEB13BA6-CD1B-470D-BD13-2BB21AD4D3E8}" type="pres">
      <dgm:prSet presAssocID="{7438C105-1327-4F06-8F43-180C296CA054}" presName="composite4" presStyleCnt="0"/>
      <dgm:spPr/>
    </dgm:pt>
    <dgm:pt modelId="{CB158CE6-A044-4955-A97E-5CC2EB852813}" type="pres">
      <dgm:prSet presAssocID="{7438C105-1327-4F06-8F43-180C296CA054}" presName="background4" presStyleLbl="node4" presStyleIdx="0" presStyleCnt="4"/>
      <dgm:spPr/>
    </dgm:pt>
    <dgm:pt modelId="{F1AF2CB1-0716-4CBF-8BD7-54040D43BE72}" type="pres">
      <dgm:prSet presAssocID="{7438C105-1327-4F06-8F43-180C296CA054}" presName="text4" presStyleLbl="fgAcc4" presStyleIdx="0" presStyleCnt="4">
        <dgm:presLayoutVars>
          <dgm:chPref val="3"/>
        </dgm:presLayoutVars>
      </dgm:prSet>
      <dgm:spPr/>
    </dgm:pt>
    <dgm:pt modelId="{209C8969-6A33-412A-8D59-BDEB700E60FF}" type="pres">
      <dgm:prSet presAssocID="{7438C105-1327-4F06-8F43-180C296CA054}" presName="hierChild5" presStyleCnt="0"/>
      <dgm:spPr/>
    </dgm:pt>
    <dgm:pt modelId="{5287CFC3-A58D-41D9-8201-54D224B94044}" type="pres">
      <dgm:prSet presAssocID="{69CAF07D-A273-42D3-B7E6-9DD055710989}" presName="Name23" presStyleLbl="parChTrans1D4" presStyleIdx="1" presStyleCnt="4"/>
      <dgm:spPr/>
    </dgm:pt>
    <dgm:pt modelId="{7765BDED-F34A-41F0-A4A2-1DD7467F2AA4}" type="pres">
      <dgm:prSet presAssocID="{9DB6665B-6688-46FD-A704-57278D33437E}" presName="hierRoot4" presStyleCnt="0"/>
      <dgm:spPr/>
    </dgm:pt>
    <dgm:pt modelId="{85DB9315-3112-401E-8A5F-0581BD30ED86}" type="pres">
      <dgm:prSet presAssocID="{9DB6665B-6688-46FD-A704-57278D33437E}" presName="composite4" presStyleCnt="0"/>
      <dgm:spPr/>
    </dgm:pt>
    <dgm:pt modelId="{A56D9835-6590-4732-91E7-28585BD0152A}" type="pres">
      <dgm:prSet presAssocID="{9DB6665B-6688-46FD-A704-57278D33437E}" presName="background4" presStyleLbl="node4" presStyleIdx="1" presStyleCnt="4"/>
      <dgm:spPr/>
    </dgm:pt>
    <dgm:pt modelId="{043120A2-6D41-45A8-9E09-0E718C40DED8}" type="pres">
      <dgm:prSet presAssocID="{9DB6665B-6688-46FD-A704-57278D33437E}" presName="text4" presStyleLbl="fgAcc4" presStyleIdx="1" presStyleCnt="4">
        <dgm:presLayoutVars>
          <dgm:chPref val="3"/>
        </dgm:presLayoutVars>
      </dgm:prSet>
      <dgm:spPr/>
    </dgm:pt>
    <dgm:pt modelId="{5DDFFF44-3B8E-49BB-B3BD-D5DB328A4F81}" type="pres">
      <dgm:prSet presAssocID="{9DB6665B-6688-46FD-A704-57278D33437E}" presName="hierChild5" presStyleCnt="0"/>
      <dgm:spPr/>
    </dgm:pt>
    <dgm:pt modelId="{4B4E3227-140F-4DD4-AAE1-9E7FBD49861F}" type="pres">
      <dgm:prSet presAssocID="{8F891F90-7258-4FE7-B13A-3A05F1ACBFCA}" presName="Name17" presStyleLbl="parChTrans1D3" presStyleIdx="1" presStyleCnt="7"/>
      <dgm:spPr/>
    </dgm:pt>
    <dgm:pt modelId="{7C94F5D0-BECB-4E89-BFAB-1BCBEB7A04C4}" type="pres">
      <dgm:prSet presAssocID="{049EA90A-3CB7-4CEF-9595-6D5AFFEB17ED}" presName="hierRoot3" presStyleCnt="0"/>
      <dgm:spPr/>
    </dgm:pt>
    <dgm:pt modelId="{F9F76028-9680-4BA5-93B4-FF96DF2E8FFB}" type="pres">
      <dgm:prSet presAssocID="{049EA90A-3CB7-4CEF-9595-6D5AFFEB17ED}" presName="composite3" presStyleCnt="0"/>
      <dgm:spPr/>
    </dgm:pt>
    <dgm:pt modelId="{D75D7FF6-AC8D-4205-AD1B-CEC8187390EC}" type="pres">
      <dgm:prSet presAssocID="{049EA90A-3CB7-4CEF-9595-6D5AFFEB17ED}" presName="background3" presStyleLbl="node3" presStyleIdx="1" presStyleCnt="7"/>
      <dgm:spPr/>
    </dgm:pt>
    <dgm:pt modelId="{45CE2624-9021-4D39-AF46-33A07F0E1269}" type="pres">
      <dgm:prSet presAssocID="{049EA90A-3CB7-4CEF-9595-6D5AFFEB17ED}" presName="text3" presStyleLbl="fgAcc3" presStyleIdx="1" presStyleCnt="7">
        <dgm:presLayoutVars>
          <dgm:chPref val="3"/>
        </dgm:presLayoutVars>
      </dgm:prSet>
      <dgm:spPr/>
    </dgm:pt>
    <dgm:pt modelId="{61F8C7BF-6E30-42A1-BECD-4C5A8BA89BB7}" type="pres">
      <dgm:prSet presAssocID="{049EA90A-3CB7-4CEF-9595-6D5AFFEB17ED}" presName="hierChild4" presStyleCnt="0"/>
      <dgm:spPr/>
    </dgm:pt>
    <dgm:pt modelId="{E8E587E8-52AB-4FA9-B1B9-71A258DFFF53}" type="pres">
      <dgm:prSet presAssocID="{1E35CEAB-D6F4-4930-B95B-F5278A4D16EA}" presName="Name17" presStyleLbl="parChTrans1D3" presStyleIdx="2" presStyleCnt="7"/>
      <dgm:spPr/>
    </dgm:pt>
    <dgm:pt modelId="{E144A90D-766D-4731-93E9-F7ACB9E80FE6}" type="pres">
      <dgm:prSet presAssocID="{9F801BE3-96DB-45AA-AF92-B07D4EC06371}" presName="hierRoot3" presStyleCnt="0"/>
      <dgm:spPr/>
    </dgm:pt>
    <dgm:pt modelId="{9621B8D7-EF6F-41B0-BEAF-1BAE34D60DC6}" type="pres">
      <dgm:prSet presAssocID="{9F801BE3-96DB-45AA-AF92-B07D4EC06371}" presName="composite3" presStyleCnt="0"/>
      <dgm:spPr/>
    </dgm:pt>
    <dgm:pt modelId="{64803533-1D50-4C1A-BF40-743053CA4D99}" type="pres">
      <dgm:prSet presAssocID="{9F801BE3-96DB-45AA-AF92-B07D4EC06371}" presName="background3" presStyleLbl="node3" presStyleIdx="2" presStyleCnt="7"/>
      <dgm:spPr/>
    </dgm:pt>
    <dgm:pt modelId="{3C47C560-6B0E-47D6-AFF8-8B42AC082368}" type="pres">
      <dgm:prSet presAssocID="{9F801BE3-96DB-45AA-AF92-B07D4EC06371}" presName="text3" presStyleLbl="fgAcc3" presStyleIdx="2" presStyleCnt="7">
        <dgm:presLayoutVars>
          <dgm:chPref val="3"/>
        </dgm:presLayoutVars>
      </dgm:prSet>
      <dgm:spPr/>
    </dgm:pt>
    <dgm:pt modelId="{D8286E8C-DFF9-477E-9CEB-AAD792E5453A}" type="pres">
      <dgm:prSet presAssocID="{9F801BE3-96DB-45AA-AF92-B07D4EC06371}" presName="hierChild4" presStyleCnt="0"/>
      <dgm:spPr/>
    </dgm:pt>
    <dgm:pt modelId="{FE52AA6B-DE36-4BE8-96D5-304D11AE79CF}" type="pres">
      <dgm:prSet presAssocID="{3C96864D-DB15-42EA-8067-76D7DF439964}" presName="Name10" presStyleLbl="parChTrans1D2" presStyleIdx="1" presStyleCnt="3"/>
      <dgm:spPr/>
    </dgm:pt>
    <dgm:pt modelId="{A9EEDC13-1E84-4910-B964-0401C30F9399}" type="pres">
      <dgm:prSet presAssocID="{645BB769-DA3F-4CB4-A1FA-3C86D37D41EB}" presName="hierRoot2" presStyleCnt="0"/>
      <dgm:spPr/>
    </dgm:pt>
    <dgm:pt modelId="{04600A4C-3504-4B04-843C-66E3D6198B56}" type="pres">
      <dgm:prSet presAssocID="{645BB769-DA3F-4CB4-A1FA-3C86D37D41EB}" presName="composite2" presStyleCnt="0"/>
      <dgm:spPr/>
    </dgm:pt>
    <dgm:pt modelId="{1AE631C3-5D9E-493A-89D5-E33460B5785F}" type="pres">
      <dgm:prSet presAssocID="{645BB769-DA3F-4CB4-A1FA-3C86D37D41EB}" presName="background2" presStyleLbl="node2" presStyleIdx="1" presStyleCnt="3"/>
      <dgm:spPr/>
    </dgm:pt>
    <dgm:pt modelId="{7B596C20-015B-467D-A277-D82FBE89E7DA}" type="pres">
      <dgm:prSet presAssocID="{645BB769-DA3F-4CB4-A1FA-3C86D37D41EB}" presName="text2" presStyleLbl="fgAcc2" presStyleIdx="1" presStyleCnt="3">
        <dgm:presLayoutVars>
          <dgm:chPref val="3"/>
        </dgm:presLayoutVars>
      </dgm:prSet>
      <dgm:spPr/>
    </dgm:pt>
    <dgm:pt modelId="{0D0D0130-1E69-4ECF-8C12-4FA1B7677D3E}" type="pres">
      <dgm:prSet presAssocID="{645BB769-DA3F-4CB4-A1FA-3C86D37D41EB}" presName="hierChild3" presStyleCnt="0"/>
      <dgm:spPr/>
    </dgm:pt>
    <dgm:pt modelId="{381804DF-297B-4411-BAD0-B6B1971EFE88}" type="pres">
      <dgm:prSet presAssocID="{EAA059F1-8239-44AE-9220-30D4F0E7F82E}" presName="Name17" presStyleLbl="parChTrans1D3" presStyleIdx="3" presStyleCnt="7"/>
      <dgm:spPr/>
    </dgm:pt>
    <dgm:pt modelId="{01B3D137-E423-4CFE-894C-56A24413DC3E}" type="pres">
      <dgm:prSet presAssocID="{CFCE57DB-8E0B-4A27-8965-7255132EB2B1}" presName="hierRoot3" presStyleCnt="0"/>
      <dgm:spPr/>
    </dgm:pt>
    <dgm:pt modelId="{E2E61C60-CB12-47EF-B2E8-92BB1E45E149}" type="pres">
      <dgm:prSet presAssocID="{CFCE57DB-8E0B-4A27-8965-7255132EB2B1}" presName="composite3" presStyleCnt="0"/>
      <dgm:spPr/>
    </dgm:pt>
    <dgm:pt modelId="{E25FE39D-DACF-4E44-8EF8-E1E5C72AE6D9}" type="pres">
      <dgm:prSet presAssocID="{CFCE57DB-8E0B-4A27-8965-7255132EB2B1}" presName="background3" presStyleLbl="node3" presStyleIdx="3" presStyleCnt="7"/>
      <dgm:spPr/>
    </dgm:pt>
    <dgm:pt modelId="{DD4AC184-DCB5-46D2-97A8-C9619B1E3E4A}" type="pres">
      <dgm:prSet presAssocID="{CFCE57DB-8E0B-4A27-8965-7255132EB2B1}" presName="text3" presStyleLbl="fgAcc3" presStyleIdx="3" presStyleCnt="7">
        <dgm:presLayoutVars>
          <dgm:chPref val="3"/>
        </dgm:presLayoutVars>
      </dgm:prSet>
      <dgm:spPr/>
    </dgm:pt>
    <dgm:pt modelId="{976BE62B-C4A9-4464-84FC-23C132FA0A69}" type="pres">
      <dgm:prSet presAssocID="{CFCE57DB-8E0B-4A27-8965-7255132EB2B1}" presName="hierChild4" presStyleCnt="0"/>
      <dgm:spPr/>
    </dgm:pt>
    <dgm:pt modelId="{2B11FD30-E404-4F19-A796-5CBC4AC7840E}" type="pres">
      <dgm:prSet presAssocID="{B70310EA-E4B3-47FF-8E54-5B52509E9368}" presName="Name17" presStyleLbl="parChTrans1D3" presStyleIdx="4" presStyleCnt="7"/>
      <dgm:spPr/>
    </dgm:pt>
    <dgm:pt modelId="{85F1CCC6-C78C-4450-A4C0-C70592D98499}" type="pres">
      <dgm:prSet presAssocID="{C1C3ED8F-3093-4BC8-B56E-9515468CC9B9}" presName="hierRoot3" presStyleCnt="0"/>
      <dgm:spPr/>
    </dgm:pt>
    <dgm:pt modelId="{C99F052C-5119-4C2E-B696-A57487C56CC2}" type="pres">
      <dgm:prSet presAssocID="{C1C3ED8F-3093-4BC8-B56E-9515468CC9B9}" presName="composite3" presStyleCnt="0"/>
      <dgm:spPr/>
    </dgm:pt>
    <dgm:pt modelId="{0CE90663-9033-4C8F-9803-4A91B361A594}" type="pres">
      <dgm:prSet presAssocID="{C1C3ED8F-3093-4BC8-B56E-9515468CC9B9}" presName="background3" presStyleLbl="node3" presStyleIdx="4" presStyleCnt="7"/>
      <dgm:spPr/>
    </dgm:pt>
    <dgm:pt modelId="{40EFEC62-8DCE-471E-83DC-19261900B755}" type="pres">
      <dgm:prSet presAssocID="{C1C3ED8F-3093-4BC8-B56E-9515468CC9B9}" presName="text3" presStyleLbl="fgAcc3" presStyleIdx="4" presStyleCnt="7" custScaleX="113168">
        <dgm:presLayoutVars>
          <dgm:chPref val="3"/>
        </dgm:presLayoutVars>
      </dgm:prSet>
      <dgm:spPr/>
    </dgm:pt>
    <dgm:pt modelId="{EAC33B89-1018-4932-B6FA-1998DC9AE463}" type="pres">
      <dgm:prSet presAssocID="{C1C3ED8F-3093-4BC8-B56E-9515468CC9B9}" presName="hierChild4" presStyleCnt="0"/>
      <dgm:spPr/>
    </dgm:pt>
    <dgm:pt modelId="{EDED2D45-22CF-43EB-99AD-17D85DAFE933}" type="pres">
      <dgm:prSet presAssocID="{6B2211FD-DF05-4107-8C0B-615961B3698D}" presName="Name10" presStyleLbl="parChTrans1D2" presStyleIdx="2" presStyleCnt="3"/>
      <dgm:spPr/>
    </dgm:pt>
    <dgm:pt modelId="{669154A3-1DE3-4C42-A895-1A6B39867132}" type="pres">
      <dgm:prSet presAssocID="{E2CC6ED0-6122-41B1-AAB5-3E072BE97807}" presName="hierRoot2" presStyleCnt="0"/>
      <dgm:spPr/>
    </dgm:pt>
    <dgm:pt modelId="{BA8A8008-5644-4180-B5BA-F130A607F8AD}" type="pres">
      <dgm:prSet presAssocID="{E2CC6ED0-6122-41B1-AAB5-3E072BE97807}" presName="composite2" presStyleCnt="0"/>
      <dgm:spPr/>
    </dgm:pt>
    <dgm:pt modelId="{7560404F-D7F3-41D6-8BA0-09A12CD13DAC}" type="pres">
      <dgm:prSet presAssocID="{E2CC6ED0-6122-41B1-AAB5-3E072BE97807}" presName="background2" presStyleLbl="node2" presStyleIdx="2" presStyleCnt="3"/>
      <dgm:spPr/>
    </dgm:pt>
    <dgm:pt modelId="{38EAF6BD-58F6-480D-98E1-517E42F61343}" type="pres">
      <dgm:prSet presAssocID="{E2CC6ED0-6122-41B1-AAB5-3E072BE97807}" presName="text2" presStyleLbl="fgAcc2" presStyleIdx="2" presStyleCnt="3">
        <dgm:presLayoutVars>
          <dgm:chPref val="3"/>
        </dgm:presLayoutVars>
      </dgm:prSet>
      <dgm:spPr/>
    </dgm:pt>
    <dgm:pt modelId="{CAECF5E3-D327-40A7-A47E-3AE921E655AF}" type="pres">
      <dgm:prSet presAssocID="{E2CC6ED0-6122-41B1-AAB5-3E072BE97807}" presName="hierChild3" presStyleCnt="0"/>
      <dgm:spPr/>
    </dgm:pt>
    <dgm:pt modelId="{9D1B5C24-DB61-4538-8F2E-FE733B8C257F}" type="pres">
      <dgm:prSet presAssocID="{3D885A9B-21C7-4CE9-A753-9257C5D74434}" presName="Name17" presStyleLbl="parChTrans1D3" presStyleIdx="5" presStyleCnt="7"/>
      <dgm:spPr/>
    </dgm:pt>
    <dgm:pt modelId="{35CA86FA-9E79-4902-9D06-B5162431F6DA}" type="pres">
      <dgm:prSet presAssocID="{41CA7885-75B8-4D03-8FFE-280CABFAA729}" presName="hierRoot3" presStyleCnt="0"/>
      <dgm:spPr/>
    </dgm:pt>
    <dgm:pt modelId="{A1B7C058-2827-46F3-B95F-907C42FA72FD}" type="pres">
      <dgm:prSet presAssocID="{41CA7885-75B8-4D03-8FFE-280CABFAA729}" presName="composite3" presStyleCnt="0"/>
      <dgm:spPr/>
    </dgm:pt>
    <dgm:pt modelId="{55CC5382-7D44-42BB-9BF3-EBF28B474C4A}" type="pres">
      <dgm:prSet presAssocID="{41CA7885-75B8-4D03-8FFE-280CABFAA729}" presName="background3" presStyleLbl="node3" presStyleIdx="5" presStyleCnt="7"/>
      <dgm:spPr/>
    </dgm:pt>
    <dgm:pt modelId="{85A5AFA5-EFE7-4C58-BB3D-CAEEA2F719CB}" type="pres">
      <dgm:prSet presAssocID="{41CA7885-75B8-4D03-8FFE-280CABFAA729}" presName="text3" presStyleLbl="fgAcc3" presStyleIdx="5" presStyleCnt="7">
        <dgm:presLayoutVars>
          <dgm:chPref val="3"/>
        </dgm:presLayoutVars>
      </dgm:prSet>
      <dgm:spPr/>
    </dgm:pt>
    <dgm:pt modelId="{2C8CD75D-0E44-4D6B-8399-626506092DF1}" type="pres">
      <dgm:prSet presAssocID="{41CA7885-75B8-4D03-8FFE-280CABFAA729}" presName="hierChild4" presStyleCnt="0"/>
      <dgm:spPr/>
    </dgm:pt>
    <dgm:pt modelId="{F3122C65-0F27-43FE-B3C2-A3EF620BECDF}" type="pres">
      <dgm:prSet presAssocID="{2B850A30-199D-4B6D-9D24-56DA9811B164}" presName="Name23" presStyleLbl="parChTrans1D4" presStyleIdx="2" presStyleCnt="4"/>
      <dgm:spPr/>
    </dgm:pt>
    <dgm:pt modelId="{2776D8C0-DC3A-44C1-A0F1-63D83BDF9A55}" type="pres">
      <dgm:prSet presAssocID="{CF179AAE-02E6-4C21-805F-6090CCEFAA8B}" presName="hierRoot4" presStyleCnt="0"/>
      <dgm:spPr/>
    </dgm:pt>
    <dgm:pt modelId="{C58D4A90-8229-4E2C-8519-628ECCFD838B}" type="pres">
      <dgm:prSet presAssocID="{CF179AAE-02E6-4C21-805F-6090CCEFAA8B}" presName="composite4" presStyleCnt="0"/>
      <dgm:spPr/>
    </dgm:pt>
    <dgm:pt modelId="{EEEA6708-0B0B-40FA-B433-ADBBE0C6089F}" type="pres">
      <dgm:prSet presAssocID="{CF179AAE-02E6-4C21-805F-6090CCEFAA8B}" presName="background4" presStyleLbl="node4" presStyleIdx="2" presStyleCnt="4"/>
      <dgm:spPr/>
    </dgm:pt>
    <dgm:pt modelId="{1D8CE609-6B7A-4B79-B71B-25D551AD4779}" type="pres">
      <dgm:prSet presAssocID="{CF179AAE-02E6-4C21-805F-6090CCEFAA8B}" presName="text4" presStyleLbl="fgAcc4" presStyleIdx="2" presStyleCnt="4">
        <dgm:presLayoutVars>
          <dgm:chPref val="3"/>
        </dgm:presLayoutVars>
      </dgm:prSet>
      <dgm:spPr/>
    </dgm:pt>
    <dgm:pt modelId="{F7A1398F-7957-4871-86F6-163986CDD119}" type="pres">
      <dgm:prSet presAssocID="{CF179AAE-02E6-4C21-805F-6090CCEFAA8B}" presName="hierChild5" presStyleCnt="0"/>
      <dgm:spPr/>
    </dgm:pt>
    <dgm:pt modelId="{673A7109-907F-449D-946C-5B1BEE9C07DB}" type="pres">
      <dgm:prSet presAssocID="{7AF41D2F-12F0-4B6F-B37C-7647AB64F4E1}" presName="Name23" presStyleLbl="parChTrans1D4" presStyleIdx="3" presStyleCnt="4"/>
      <dgm:spPr/>
    </dgm:pt>
    <dgm:pt modelId="{AAB6BF6D-3432-40A0-8120-C90AACB64659}" type="pres">
      <dgm:prSet presAssocID="{AFD6E903-188E-4286-B6FD-0DA4B581CA72}" presName="hierRoot4" presStyleCnt="0"/>
      <dgm:spPr/>
    </dgm:pt>
    <dgm:pt modelId="{91DF9C9A-6585-4484-8615-B84BB1E729DC}" type="pres">
      <dgm:prSet presAssocID="{AFD6E903-188E-4286-B6FD-0DA4B581CA72}" presName="composite4" presStyleCnt="0"/>
      <dgm:spPr/>
    </dgm:pt>
    <dgm:pt modelId="{BDA016C5-27B6-4BFF-968D-AAEDE1017152}" type="pres">
      <dgm:prSet presAssocID="{AFD6E903-188E-4286-B6FD-0DA4B581CA72}" presName="background4" presStyleLbl="node4" presStyleIdx="3" presStyleCnt="4"/>
      <dgm:spPr/>
    </dgm:pt>
    <dgm:pt modelId="{9AFD2C5D-4869-4A78-A43F-0413EAD5B94B}" type="pres">
      <dgm:prSet presAssocID="{AFD6E903-188E-4286-B6FD-0DA4B581CA72}" presName="text4" presStyleLbl="fgAcc4" presStyleIdx="3" presStyleCnt="4">
        <dgm:presLayoutVars>
          <dgm:chPref val="3"/>
        </dgm:presLayoutVars>
      </dgm:prSet>
      <dgm:spPr/>
    </dgm:pt>
    <dgm:pt modelId="{57D647E4-89D2-4C92-97CD-4A529A02EB9C}" type="pres">
      <dgm:prSet presAssocID="{AFD6E903-188E-4286-B6FD-0DA4B581CA72}" presName="hierChild5" presStyleCnt="0"/>
      <dgm:spPr/>
    </dgm:pt>
    <dgm:pt modelId="{3752E516-45E7-4574-8BB0-60AB13FE3539}" type="pres">
      <dgm:prSet presAssocID="{5228E6A4-0AFA-49DF-858B-B3D71A8F848A}" presName="Name17" presStyleLbl="parChTrans1D3" presStyleIdx="6" presStyleCnt="7"/>
      <dgm:spPr/>
    </dgm:pt>
    <dgm:pt modelId="{2F883576-DA6B-4D90-AD5A-36919BE9D7E4}" type="pres">
      <dgm:prSet presAssocID="{B94ECD98-C4F6-4E8C-AB0C-A1479C00BDBF}" presName="hierRoot3" presStyleCnt="0"/>
      <dgm:spPr/>
    </dgm:pt>
    <dgm:pt modelId="{4A8AF20C-91A4-48E4-8428-04132DF6B7DA}" type="pres">
      <dgm:prSet presAssocID="{B94ECD98-C4F6-4E8C-AB0C-A1479C00BDBF}" presName="composite3" presStyleCnt="0"/>
      <dgm:spPr/>
    </dgm:pt>
    <dgm:pt modelId="{82C57BEE-2525-426D-AFAF-F4213BD4AD80}" type="pres">
      <dgm:prSet presAssocID="{B94ECD98-C4F6-4E8C-AB0C-A1479C00BDBF}" presName="background3" presStyleLbl="node3" presStyleIdx="6" presStyleCnt="7"/>
      <dgm:spPr/>
    </dgm:pt>
    <dgm:pt modelId="{D8953FB0-3A99-43AC-82C7-DD4C0FFCE782}" type="pres">
      <dgm:prSet presAssocID="{B94ECD98-C4F6-4E8C-AB0C-A1479C00BDBF}" presName="text3" presStyleLbl="fgAcc3" presStyleIdx="6" presStyleCnt="7">
        <dgm:presLayoutVars>
          <dgm:chPref val="3"/>
        </dgm:presLayoutVars>
      </dgm:prSet>
      <dgm:spPr/>
    </dgm:pt>
    <dgm:pt modelId="{B8B2948F-8B9F-41CA-969A-D8F2F2486FC6}" type="pres">
      <dgm:prSet presAssocID="{B94ECD98-C4F6-4E8C-AB0C-A1479C00BDBF}" presName="hierChild4" presStyleCnt="0"/>
      <dgm:spPr/>
    </dgm:pt>
  </dgm:ptLst>
  <dgm:cxnLst>
    <dgm:cxn modelId="{69047500-49ED-441B-A10E-A9B6F0F95561}" srcId="{C62C498B-5600-4DBF-AA44-9B7F024BDDCE}" destId="{645BB769-DA3F-4CB4-A1FA-3C86D37D41EB}" srcOrd="1" destOrd="0" parTransId="{3C96864D-DB15-42EA-8067-76D7DF439964}" sibTransId="{74AE2EFE-28A7-4B38-BF1D-2144D3B71133}"/>
    <dgm:cxn modelId="{939B7B03-6FA9-429C-A70B-033035CA1AF3}" srcId="{CF208A90-4ACD-4AC3-92F2-A2303A824176}" destId="{DBEF964D-5ECD-4C4E-A3B1-41E24338BBB6}" srcOrd="0" destOrd="0" parTransId="{AB46C161-D087-4870-A661-342413B4D9B1}" sibTransId="{4E4107A6-A35B-4D23-BD2F-DB95366D9C4C}"/>
    <dgm:cxn modelId="{ABC9E810-6531-4E41-A67A-BEC6CBE1D4C2}" type="presOf" srcId="{CF208A90-4ACD-4AC3-92F2-A2303A824176}" destId="{097B8CC1-6E9E-42E6-B06E-6FE24F3E652C}" srcOrd="0" destOrd="0" presId="urn:microsoft.com/office/officeart/2005/8/layout/hierarchy1"/>
    <dgm:cxn modelId="{E27C9113-5BF1-402F-8D5A-0221681CB7A6}" type="presOf" srcId="{DBEF964D-5ECD-4C4E-A3B1-41E24338BBB6}" destId="{D8CAE6A1-C2D1-4188-8B7F-877B0B139B8A}" srcOrd="0" destOrd="0" presId="urn:microsoft.com/office/officeart/2005/8/layout/hierarchy1"/>
    <dgm:cxn modelId="{495AB715-1B53-464E-8569-642A4CE03F36}" srcId="{CF208A90-4ACD-4AC3-92F2-A2303A824176}" destId="{9F801BE3-96DB-45AA-AF92-B07D4EC06371}" srcOrd="2" destOrd="0" parTransId="{1E35CEAB-D6F4-4930-B95B-F5278A4D16EA}" sibTransId="{384DC812-B519-4EC8-AD00-41C691BD58A8}"/>
    <dgm:cxn modelId="{AD9A3D29-DBBD-4036-88DF-8E40FDED8CDE}" type="presOf" srcId="{6B2211FD-DF05-4107-8C0B-615961B3698D}" destId="{EDED2D45-22CF-43EB-99AD-17D85DAFE933}" srcOrd="0" destOrd="0" presId="urn:microsoft.com/office/officeart/2005/8/layout/hierarchy1"/>
    <dgm:cxn modelId="{3C465D29-A042-4CB3-91F6-078C8B76C305}" srcId="{E2CC6ED0-6122-41B1-AAB5-3E072BE97807}" destId="{41CA7885-75B8-4D03-8FFE-280CABFAA729}" srcOrd="0" destOrd="0" parTransId="{3D885A9B-21C7-4CE9-A753-9257C5D74434}" sibTransId="{45E2F8EA-C6FC-425A-9787-8C8DA481C87F}"/>
    <dgm:cxn modelId="{0A28D72C-40D6-44E1-8997-8F4AAB85C472}" type="presOf" srcId="{EAA059F1-8239-44AE-9220-30D4F0E7F82E}" destId="{381804DF-297B-4411-BAD0-B6B1971EFE88}" srcOrd="0" destOrd="0" presId="urn:microsoft.com/office/officeart/2005/8/layout/hierarchy1"/>
    <dgm:cxn modelId="{BD2B8E2D-0824-4234-B8A5-F1E17CE63142}" type="presOf" srcId="{8F891F90-7258-4FE7-B13A-3A05F1ACBFCA}" destId="{4B4E3227-140F-4DD4-AAE1-9E7FBD49861F}" srcOrd="0" destOrd="0" presId="urn:microsoft.com/office/officeart/2005/8/layout/hierarchy1"/>
    <dgm:cxn modelId="{E69ACA3A-2FB1-4F8B-AC08-1DF1798EC592}" type="presOf" srcId="{3D885A9B-21C7-4CE9-A753-9257C5D74434}" destId="{9D1B5C24-DB61-4538-8F2E-FE733B8C257F}" srcOrd="0" destOrd="0" presId="urn:microsoft.com/office/officeart/2005/8/layout/hierarchy1"/>
    <dgm:cxn modelId="{D381533C-B969-44E0-932C-E2EB0C6EAC72}" type="presOf" srcId="{5228E6A4-0AFA-49DF-858B-B3D71A8F848A}" destId="{3752E516-45E7-4574-8BB0-60AB13FE3539}" srcOrd="0" destOrd="0" presId="urn:microsoft.com/office/officeart/2005/8/layout/hierarchy1"/>
    <dgm:cxn modelId="{3035C560-A2D9-4A0D-9FEC-4FF585D55868}" srcId="{CF208A90-4ACD-4AC3-92F2-A2303A824176}" destId="{049EA90A-3CB7-4CEF-9595-6D5AFFEB17ED}" srcOrd="1" destOrd="0" parTransId="{8F891F90-7258-4FE7-B13A-3A05F1ACBFCA}" sibTransId="{4FACC7BA-5134-4092-A2F3-0EA56006B489}"/>
    <dgm:cxn modelId="{15365A64-24F9-4636-8513-57B8AC52AD70}" type="presOf" srcId="{7AF41D2F-12F0-4B6F-B37C-7647AB64F4E1}" destId="{673A7109-907F-449D-946C-5B1BEE9C07DB}" srcOrd="0" destOrd="0" presId="urn:microsoft.com/office/officeart/2005/8/layout/hierarchy1"/>
    <dgm:cxn modelId="{906BA766-949B-4EF3-8967-66816940F82E}" type="presOf" srcId="{2B850A30-199D-4B6D-9D24-56DA9811B164}" destId="{F3122C65-0F27-43FE-B3C2-A3EF620BECDF}" srcOrd="0" destOrd="0" presId="urn:microsoft.com/office/officeart/2005/8/layout/hierarchy1"/>
    <dgm:cxn modelId="{3F6E7147-5F4A-4B6E-BE17-7DB8DCCD176A}" type="presOf" srcId="{C1C3ED8F-3093-4BC8-B56E-9515468CC9B9}" destId="{40EFEC62-8DCE-471E-83DC-19261900B755}" srcOrd="0" destOrd="0" presId="urn:microsoft.com/office/officeart/2005/8/layout/hierarchy1"/>
    <dgm:cxn modelId="{28932E4B-AB01-4616-8479-F6F09CA6F1AE}" type="presOf" srcId="{9F801BE3-96DB-45AA-AF92-B07D4EC06371}" destId="{3C47C560-6B0E-47D6-AFF8-8B42AC082368}" srcOrd="0" destOrd="0" presId="urn:microsoft.com/office/officeart/2005/8/layout/hierarchy1"/>
    <dgm:cxn modelId="{1C42716B-D8C9-4D42-A5C5-5B048BDF871D}" type="presOf" srcId="{B94ECD98-C4F6-4E8C-AB0C-A1479C00BDBF}" destId="{D8953FB0-3A99-43AC-82C7-DD4C0FFCE782}" srcOrd="0" destOrd="0" presId="urn:microsoft.com/office/officeart/2005/8/layout/hierarchy1"/>
    <dgm:cxn modelId="{EC706F4C-4200-4625-9C36-9BDBD5560A7E}" type="presOf" srcId="{3C96864D-DB15-42EA-8067-76D7DF439964}" destId="{FE52AA6B-DE36-4BE8-96D5-304D11AE79CF}" srcOrd="0" destOrd="0" presId="urn:microsoft.com/office/officeart/2005/8/layout/hierarchy1"/>
    <dgm:cxn modelId="{08E5C34C-5DD8-4532-BF9D-A5499CC6DE35}" srcId="{41CA7885-75B8-4D03-8FFE-280CABFAA729}" destId="{AFD6E903-188E-4286-B6FD-0DA4B581CA72}" srcOrd="1" destOrd="0" parTransId="{7AF41D2F-12F0-4B6F-B37C-7647AB64F4E1}" sibTransId="{B3606AD9-B259-459C-A93A-3B39F57A47D2}"/>
    <dgm:cxn modelId="{9316CF74-9646-4647-8B2F-576BC67DCE83}" srcId="{DBEF964D-5ECD-4C4E-A3B1-41E24338BBB6}" destId="{9DB6665B-6688-46FD-A704-57278D33437E}" srcOrd="1" destOrd="0" parTransId="{69CAF07D-A273-42D3-B7E6-9DD055710989}" sibTransId="{231C70A9-88CD-4355-91CD-ABD46BC13759}"/>
    <dgm:cxn modelId="{D230D774-DDD0-47D7-A529-88D23CE64A19}" type="presOf" srcId="{41CA7885-75B8-4D03-8FFE-280CABFAA729}" destId="{85A5AFA5-EFE7-4C58-BB3D-CAEEA2F719CB}" srcOrd="0" destOrd="0" presId="urn:microsoft.com/office/officeart/2005/8/layout/hierarchy1"/>
    <dgm:cxn modelId="{5CC9A776-FA8C-44EB-8608-BA2E9DA5C581}" srcId="{3162305D-10E1-4EB4-9B09-9056CD1815F3}" destId="{E4701A04-23ED-4972-875C-D68A483793FB}" srcOrd="0" destOrd="0" parTransId="{D2E6E95F-F84E-4340-AE3A-84DC4FE15407}" sibTransId="{4C06FD39-5AA8-4E2E-8454-F2B81FD3F209}"/>
    <dgm:cxn modelId="{667CDC76-F426-4F69-AA55-83713B908ED0}" type="presOf" srcId="{E4701A04-23ED-4972-875C-D68A483793FB}" destId="{63657D36-499B-47E6-A335-DA5238D1CC7B}" srcOrd="0" destOrd="0" presId="urn:microsoft.com/office/officeart/2005/8/layout/hierarchy1"/>
    <dgm:cxn modelId="{8DB16057-C9DE-43DA-ADD1-254D964EB7C6}" type="presOf" srcId="{69CAF07D-A273-42D3-B7E6-9DD055710989}" destId="{5287CFC3-A58D-41D9-8201-54D224B94044}" srcOrd="0" destOrd="0" presId="urn:microsoft.com/office/officeart/2005/8/layout/hierarchy1"/>
    <dgm:cxn modelId="{E0552E83-CCF3-477A-A0D0-FC44447EFE3C}" srcId="{C62C498B-5600-4DBF-AA44-9B7F024BDDCE}" destId="{CF208A90-4ACD-4AC3-92F2-A2303A824176}" srcOrd="0" destOrd="0" parTransId="{8B6F0DA6-CD25-47ED-9590-EC5FB08E879A}" sibTransId="{5008116E-82EA-4351-A723-DFF276630F91}"/>
    <dgm:cxn modelId="{D2707085-F05F-4F9C-BC6D-01EE831291CC}" srcId="{645BB769-DA3F-4CB4-A1FA-3C86D37D41EB}" destId="{C1C3ED8F-3093-4BC8-B56E-9515468CC9B9}" srcOrd="1" destOrd="0" parTransId="{B70310EA-E4B3-47FF-8E54-5B52509E9368}" sibTransId="{97014C45-E80D-4EA2-BFF8-0E4B9D4A965B}"/>
    <dgm:cxn modelId="{8751608B-F5EA-48B6-967E-AE707B654087}" type="presOf" srcId="{3162305D-10E1-4EB4-9B09-9056CD1815F3}" destId="{AF10140A-C24D-457B-9A37-9725284EE1BA}" srcOrd="0" destOrd="0" presId="urn:microsoft.com/office/officeart/2005/8/layout/hierarchy1"/>
    <dgm:cxn modelId="{CD505C90-5B29-42A3-AC8F-D3D328586F8A}" type="presOf" srcId="{1E35CEAB-D6F4-4930-B95B-F5278A4D16EA}" destId="{E8E587E8-52AB-4FA9-B1B9-71A258DFFF53}" srcOrd="0" destOrd="0" presId="urn:microsoft.com/office/officeart/2005/8/layout/hierarchy1"/>
    <dgm:cxn modelId="{4611B293-83E5-4551-86B8-CBCF8050DBC1}" srcId="{41CA7885-75B8-4D03-8FFE-280CABFAA729}" destId="{CF179AAE-02E6-4C21-805F-6090CCEFAA8B}" srcOrd="0" destOrd="0" parTransId="{2B850A30-199D-4B6D-9D24-56DA9811B164}" sibTransId="{9008C147-77A5-4170-A171-74181DC56908}"/>
    <dgm:cxn modelId="{1321CE9B-D2C8-4C08-8D36-0737DA5B7FB2}" type="presOf" srcId="{B70310EA-E4B3-47FF-8E54-5B52509E9368}" destId="{2B11FD30-E404-4F19-A796-5CBC4AC7840E}" srcOrd="0" destOrd="0" presId="urn:microsoft.com/office/officeart/2005/8/layout/hierarchy1"/>
    <dgm:cxn modelId="{659EA2A2-1852-4738-9460-228B68F69883}" type="presOf" srcId="{645BB769-DA3F-4CB4-A1FA-3C86D37D41EB}" destId="{7B596C20-015B-467D-A277-D82FBE89E7DA}" srcOrd="0" destOrd="0" presId="urn:microsoft.com/office/officeart/2005/8/layout/hierarchy1"/>
    <dgm:cxn modelId="{8407FEA2-1FF5-47F4-B853-D3BAF5E1BAE0}" type="presOf" srcId="{9DB6665B-6688-46FD-A704-57278D33437E}" destId="{043120A2-6D41-45A8-9E09-0E718C40DED8}" srcOrd="0" destOrd="0" presId="urn:microsoft.com/office/officeart/2005/8/layout/hierarchy1"/>
    <dgm:cxn modelId="{554124B8-763A-447E-ACC8-C891A0CC0B84}" type="presOf" srcId="{049EA90A-3CB7-4CEF-9595-6D5AFFEB17ED}" destId="{45CE2624-9021-4D39-AF46-33A07F0E1269}" srcOrd="0" destOrd="0" presId="urn:microsoft.com/office/officeart/2005/8/layout/hierarchy1"/>
    <dgm:cxn modelId="{191DA5C1-3D5F-4DF7-9FE2-0F1B8931A3CA}" type="presOf" srcId="{CFCE57DB-8E0B-4A27-8965-7255132EB2B1}" destId="{DD4AC184-DCB5-46D2-97A8-C9619B1E3E4A}" srcOrd="0" destOrd="0" presId="urn:microsoft.com/office/officeart/2005/8/layout/hierarchy1"/>
    <dgm:cxn modelId="{C0A00FC4-8C87-445A-913A-BB2BC3EFAF60}" type="presOf" srcId="{C62C498B-5600-4DBF-AA44-9B7F024BDDCE}" destId="{B05AF156-0CC8-4052-B1CF-138B27891147}" srcOrd="0" destOrd="0" presId="urn:microsoft.com/office/officeart/2005/8/layout/hierarchy1"/>
    <dgm:cxn modelId="{F39D7AC6-6B68-41A3-8F03-CEE7593E274B}" srcId="{3162305D-10E1-4EB4-9B09-9056CD1815F3}" destId="{C62C498B-5600-4DBF-AA44-9B7F024BDDCE}" srcOrd="1" destOrd="0" parTransId="{66C765BD-510F-49CF-9857-1BDAB7CEA5CB}" sibTransId="{CA433602-161E-41DB-829C-2DE0C142BE19}"/>
    <dgm:cxn modelId="{C62A51C9-1C40-4B17-8639-8C347B42903D}" type="presOf" srcId="{7438C105-1327-4F06-8F43-180C296CA054}" destId="{F1AF2CB1-0716-4CBF-8BD7-54040D43BE72}" srcOrd="0" destOrd="0" presId="urn:microsoft.com/office/officeart/2005/8/layout/hierarchy1"/>
    <dgm:cxn modelId="{07327ACF-BB4B-439B-8159-A913E24903B1}" type="presOf" srcId="{D071C9FA-4AA0-4CF0-AD0A-F58B9864B7DF}" destId="{3B97A557-BA58-4859-A7AB-FC1B57E517D9}" srcOrd="0" destOrd="0" presId="urn:microsoft.com/office/officeart/2005/8/layout/hierarchy1"/>
    <dgm:cxn modelId="{24D8DCCF-42C4-474E-807C-8F3B0E0ADA83}" type="presOf" srcId="{AFD6E903-188E-4286-B6FD-0DA4B581CA72}" destId="{9AFD2C5D-4869-4A78-A43F-0413EAD5B94B}" srcOrd="0" destOrd="0" presId="urn:microsoft.com/office/officeart/2005/8/layout/hierarchy1"/>
    <dgm:cxn modelId="{F3A344D2-7BC1-4B06-AA6F-50414FC13EDF}" srcId="{645BB769-DA3F-4CB4-A1FA-3C86D37D41EB}" destId="{CFCE57DB-8E0B-4A27-8965-7255132EB2B1}" srcOrd="0" destOrd="0" parTransId="{EAA059F1-8239-44AE-9220-30D4F0E7F82E}" sibTransId="{12E91975-3FE4-4D77-9FF2-5D95A39BCF32}"/>
    <dgm:cxn modelId="{1E3DDDDF-7347-4E0C-B8A1-4AFFD2D9CF2C}" type="presOf" srcId="{CF179AAE-02E6-4C21-805F-6090CCEFAA8B}" destId="{1D8CE609-6B7A-4B79-B71B-25D551AD4779}" srcOrd="0" destOrd="0" presId="urn:microsoft.com/office/officeart/2005/8/layout/hierarchy1"/>
    <dgm:cxn modelId="{6F254FEB-62DE-4FB5-B773-C7EC240DE124}" type="presOf" srcId="{E2CC6ED0-6122-41B1-AAB5-3E072BE97807}" destId="{38EAF6BD-58F6-480D-98E1-517E42F61343}" srcOrd="0" destOrd="0" presId="urn:microsoft.com/office/officeart/2005/8/layout/hierarchy1"/>
    <dgm:cxn modelId="{55903AEC-5DAC-457C-9161-D4FDBF4D4BFE}" type="presOf" srcId="{AB46C161-D087-4870-A661-342413B4D9B1}" destId="{3D2A564F-68B4-4078-9080-FDCE01F6E2B6}" srcOrd="0" destOrd="0" presId="urn:microsoft.com/office/officeart/2005/8/layout/hierarchy1"/>
    <dgm:cxn modelId="{F59DE2EE-3C79-4C62-8C58-576BB7977360}" srcId="{E2CC6ED0-6122-41B1-AAB5-3E072BE97807}" destId="{B94ECD98-C4F6-4E8C-AB0C-A1479C00BDBF}" srcOrd="1" destOrd="0" parTransId="{5228E6A4-0AFA-49DF-858B-B3D71A8F848A}" sibTransId="{0F314B39-63AA-401E-AB99-0FC01525B82A}"/>
    <dgm:cxn modelId="{A7F4F8FB-460B-4DFE-AC3C-860FCA55107A}" srcId="{DBEF964D-5ECD-4C4E-A3B1-41E24338BBB6}" destId="{7438C105-1327-4F06-8F43-180C296CA054}" srcOrd="0" destOrd="0" parTransId="{D071C9FA-4AA0-4CF0-AD0A-F58B9864B7DF}" sibTransId="{EB860CDF-9E0B-4E8E-838C-E45D389C7D06}"/>
    <dgm:cxn modelId="{0F294EFC-76C1-4D70-A84B-959DD4164D42}" srcId="{C62C498B-5600-4DBF-AA44-9B7F024BDDCE}" destId="{E2CC6ED0-6122-41B1-AAB5-3E072BE97807}" srcOrd="2" destOrd="0" parTransId="{6B2211FD-DF05-4107-8C0B-615961B3698D}" sibTransId="{8FCD3B4E-DFA3-4CD5-8C97-948AD2777BD0}"/>
    <dgm:cxn modelId="{E7C421FF-E70A-4827-ACF0-08A001A480EF}" type="presOf" srcId="{8B6F0DA6-CD25-47ED-9590-EC5FB08E879A}" destId="{E21152EC-79EF-422E-BC1B-C602F8F1E5D7}" srcOrd="0" destOrd="0" presId="urn:microsoft.com/office/officeart/2005/8/layout/hierarchy1"/>
    <dgm:cxn modelId="{16B6386A-BB6C-4BE6-9CC4-BBC511E4C2A0}" type="presParOf" srcId="{AF10140A-C24D-457B-9A37-9725284EE1BA}" destId="{E5965871-B381-4998-96F0-3CE9616B722B}" srcOrd="0" destOrd="0" presId="urn:microsoft.com/office/officeart/2005/8/layout/hierarchy1"/>
    <dgm:cxn modelId="{9B8DFF9C-9711-4249-919C-299CC6645BE9}" type="presParOf" srcId="{E5965871-B381-4998-96F0-3CE9616B722B}" destId="{EA0E1C0D-930D-4288-ABDE-45E72C90FCAE}" srcOrd="0" destOrd="0" presId="urn:microsoft.com/office/officeart/2005/8/layout/hierarchy1"/>
    <dgm:cxn modelId="{DAA6DA9D-6227-4E9F-9E40-01276B604F11}" type="presParOf" srcId="{EA0E1C0D-930D-4288-ABDE-45E72C90FCAE}" destId="{DCF920D2-6DCF-44B9-9A70-21ED422991E1}" srcOrd="0" destOrd="0" presId="urn:microsoft.com/office/officeart/2005/8/layout/hierarchy1"/>
    <dgm:cxn modelId="{8F922ADB-D11C-4017-A925-C005BF6E657B}" type="presParOf" srcId="{EA0E1C0D-930D-4288-ABDE-45E72C90FCAE}" destId="{63657D36-499B-47E6-A335-DA5238D1CC7B}" srcOrd="1" destOrd="0" presId="urn:microsoft.com/office/officeart/2005/8/layout/hierarchy1"/>
    <dgm:cxn modelId="{BB5BAD9F-E234-4907-B12D-571A2A3FDA07}" type="presParOf" srcId="{E5965871-B381-4998-96F0-3CE9616B722B}" destId="{84AAF260-1EAC-411E-8FEE-B2F552445678}" srcOrd="1" destOrd="0" presId="urn:microsoft.com/office/officeart/2005/8/layout/hierarchy1"/>
    <dgm:cxn modelId="{EE881988-E35B-49A8-852C-0CBB08750072}" type="presParOf" srcId="{AF10140A-C24D-457B-9A37-9725284EE1BA}" destId="{57844863-81C4-49DF-BC60-2A79F37979C3}" srcOrd="1" destOrd="0" presId="urn:microsoft.com/office/officeart/2005/8/layout/hierarchy1"/>
    <dgm:cxn modelId="{43851F48-9FEB-41A4-9883-B8A3541DAC6A}" type="presParOf" srcId="{57844863-81C4-49DF-BC60-2A79F37979C3}" destId="{DBD46C2C-BCCD-46A8-9785-3B962295B725}" srcOrd="0" destOrd="0" presId="urn:microsoft.com/office/officeart/2005/8/layout/hierarchy1"/>
    <dgm:cxn modelId="{BA47D0FD-2F36-4918-8201-FFAFA269D803}" type="presParOf" srcId="{DBD46C2C-BCCD-46A8-9785-3B962295B725}" destId="{8729EA87-0FF4-46A6-AA89-33A3D5DD7B04}" srcOrd="0" destOrd="0" presId="urn:microsoft.com/office/officeart/2005/8/layout/hierarchy1"/>
    <dgm:cxn modelId="{DC3DE9A9-CEA0-4B80-8353-83EFE99BFE22}" type="presParOf" srcId="{DBD46C2C-BCCD-46A8-9785-3B962295B725}" destId="{B05AF156-0CC8-4052-B1CF-138B27891147}" srcOrd="1" destOrd="0" presId="urn:microsoft.com/office/officeart/2005/8/layout/hierarchy1"/>
    <dgm:cxn modelId="{55C15134-BD40-45A9-9682-6C32089BF132}" type="presParOf" srcId="{57844863-81C4-49DF-BC60-2A79F37979C3}" destId="{5A9118D3-A189-4B24-8C64-4ECAB511283B}" srcOrd="1" destOrd="0" presId="urn:microsoft.com/office/officeart/2005/8/layout/hierarchy1"/>
    <dgm:cxn modelId="{1E4BBA6F-2C62-4D6A-B2B6-6E33AF0636D9}" type="presParOf" srcId="{5A9118D3-A189-4B24-8C64-4ECAB511283B}" destId="{E21152EC-79EF-422E-BC1B-C602F8F1E5D7}" srcOrd="0" destOrd="0" presId="urn:microsoft.com/office/officeart/2005/8/layout/hierarchy1"/>
    <dgm:cxn modelId="{BC6D695C-C786-414E-85A7-796C542EB802}" type="presParOf" srcId="{5A9118D3-A189-4B24-8C64-4ECAB511283B}" destId="{5A00CD54-7154-4DA1-A99B-311A49DA1758}" srcOrd="1" destOrd="0" presId="urn:microsoft.com/office/officeart/2005/8/layout/hierarchy1"/>
    <dgm:cxn modelId="{43D024F9-C92D-4C61-93FC-560875302514}" type="presParOf" srcId="{5A00CD54-7154-4DA1-A99B-311A49DA1758}" destId="{82E59050-C12C-4AFC-8172-86D5D9C41DF6}" srcOrd="0" destOrd="0" presId="urn:microsoft.com/office/officeart/2005/8/layout/hierarchy1"/>
    <dgm:cxn modelId="{82771CF1-4B82-4788-9EE1-6347BFEB6DF4}" type="presParOf" srcId="{82E59050-C12C-4AFC-8172-86D5D9C41DF6}" destId="{2DCF6B8D-0664-4C39-9713-936D1584574F}" srcOrd="0" destOrd="0" presId="urn:microsoft.com/office/officeart/2005/8/layout/hierarchy1"/>
    <dgm:cxn modelId="{D2FA7380-0DEB-41EB-9F02-380CE8278173}" type="presParOf" srcId="{82E59050-C12C-4AFC-8172-86D5D9C41DF6}" destId="{097B8CC1-6E9E-42E6-B06E-6FE24F3E652C}" srcOrd="1" destOrd="0" presId="urn:microsoft.com/office/officeart/2005/8/layout/hierarchy1"/>
    <dgm:cxn modelId="{36D7FC8D-1834-44A2-8783-F7916961F0ED}" type="presParOf" srcId="{5A00CD54-7154-4DA1-A99B-311A49DA1758}" destId="{DC14CB61-DE7A-42C7-911E-0EF111ED05C3}" srcOrd="1" destOrd="0" presId="urn:microsoft.com/office/officeart/2005/8/layout/hierarchy1"/>
    <dgm:cxn modelId="{D3049570-EBEA-4A80-9388-E23CB564EE94}" type="presParOf" srcId="{DC14CB61-DE7A-42C7-911E-0EF111ED05C3}" destId="{3D2A564F-68B4-4078-9080-FDCE01F6E2B6}" srcOrd="0" destOrd="0" presId="urn:microsoft.com/office/officeart/2005/8/layout/hierarchy1"/>
    <dgm:cxn modelId="{DA99EC82-B8F4-441C-92C7-E3B38AD7998B}" type="presParOf" srcId="{DC14CB61-DE7A-42C7-911E-0EF111ED05C3}" destId="{A4C32C54-704C-4BAF-A043-28E0399C2499}" srcOrd="1" destOrd="0" presId="urn:microsoft.com/office/officeart/2005/8/layout/hierarchy1"/>
    <dgm:cxn modelId="{D7FDD83F-6D45-4151-9F8E-3B9D10336A44}" type="presParOf" srcId="{A4C32C54-704C-4BAF-A043-28E0399C2499}" destId="{4D61C4F7-1D65-4F35-B407-45273802CCC6}" srcOrd="0" destOrd="0" presId="urn:microsoft.com/office/officeart/2005/8/layout/hierarchy1"/>
    <dgm:cxn modelId="{0DC72066-945F-444E-9834-1BA10E53C603}" type="presParOf" srcId="{4D61C4F7-1D65-4F35-B407-45273802CCC6}" destId="{FF89AFB7-4C27-48C9-B1E4-09514F5DEF55}" srcOrd="0" destOrd="0" presId="urn:microsoft.com/office/officeart/2005/8/layout/hierarchy1"/>
    <dgm:cxn modelId="{1B23B569-3A12-4979-AE51-8041DEEE1D91}" type="presParOf" srcId="{4D61C4F7-1D65-4F35-B407-45273802CCC6}" destId="{D8CAE6A1-C2D1-4188-8B7F-877B0B139B8A}" srcOrd="1" destOrd="0" presId="urn:microsoft.com/office/officeart/2005/8/layout/hierarchy1"/>
    <dgm:cxn modelId="{64A2F12F-875D-4DFB-AC46-AEB043E3F45E}" type="presParOf" srcId="{A4C32C54-704C-4BAF-A043-28E0399C2499}" destId="{A746BA2C-9469-4917-BD0B-7AF845C4F6EC}" srcOrd="1" destOrd="0" presId="urn:microsoft.com/office/officeart/2005/8/layout/hierarchy1"/>
    <dgm:cxn modelId="{9B2F5A13-E8A8-4DAC-A05E-9155D6CCA704}" type="presParOf" srcId="{A746BA2C-9469-4917-BD0B-7AF845C4F6EC}" destId="{3B97A557-BA58-4859-A7AB-FC1B57E517D9}" srcOrd="0" destOrd="0" presId="urn:microsoft.com/office/officeart/2005/8/layout/hierarchy1"/>
    <dgm:cxn modelId="{9017E7E6-4865-47D8-AE7A-BB990BC1AEE5}" type="presParOf" srcId="{A746BA2C-9469-4917-BD0B-7AF845C4F6EC}" destId="{C61EF62E-2D55-4796-B336-0D9AF2F3CF3C}" srcOrd="1" destOrd="0" presId="urn:microsoft.com/office/officeart/2005/8/layout/hierarchy1"/>
    <dgm:cxn modelId="{8F22B9D2-3E40-4751-8ECD-2C847E886654}" type="presParOf" srcId="{C61EF62E-2D55-4796-B336-0D9AF2F3CF3C}" destId="{EEB13BA6-CD1B-470D-BD13-2BB21AD4D3E8}" srcOrd="0" destOrd="0" presId="urn:microsoft.com/office/officeart/2005/8/layout/hierarchy1"/>
    <dgm:cxn modelId="{B145E508-B99B-49CA-B7EE-D93F050D2810}" type="presParOf" srcId="{EEB13BA6-CD1B-470D-BD13-2BB21AD4D3E8}" destId="{CB158CE6-A044-4955-A97E-5CC2EB852813}" srcOrd="0" destOrd="0" presId="urn:microsoft.com/office/officeart/2005/8/layout/hierarchy1"/>
    <dgm:cxn modelId="{8359CB68-01AA-42E7-B3D3-AFF4C506A111}" type="presParOf" srcId="{EEB13BA6-CD1B-470D-BD13-2BB21AD4D3E8}" destId="{F1AF2CB1-0716-4CBF-8BD7-54040D43BE72}" srcOrd="1" destOrd="0" presId="urn:microsoft.com/office/officeart/2005/8/layout/hierarchy1"/>
    <dgm:cxn modelId="{C632BA0B-8374-4278-9FB9-F326ECE4DE6B}" type="presParOf" srcId="{C61EF62E-2D55-4796-B336-0D9AF2F3CF3C}" destId="{209C8969-6A33-412A-8D59-BDEB700E60FF}" srcOrd="1" destOrd="0" presId="urn:microsoft.com/office/officeart/2005/8/layout/hierarchy1"/>
    <dgm:cxn modelId="{9E5DCA67-A1A0-4BDD-97E8-1D1D52FCE216}" type="presParOf" srcId="{A746BA2C-9469-4917-BD0B-7AF845C4F6EC}" destId="{5287CFC3-A58D-41D9-8201-54D224B94044}" srcOrd="2" destOrd="0" presId="urn:microsoft.com/office/officeart/2005/8/layout/hierarchy1"/>
    <dgm:cxn modelId="{E074AD9D-D88A-448C-B9E7-A5DD2EFC4F58}" type="presParOf" srcId="{A746BA2C-9469-4917-BD0B-7AF845C4F6EC}" destId="{7765BDED-F34A-41F0-A4A2-1DD7467F2AA4}" srcOrd="3" destOrd="0" presId="urn:microsoft.com/office/officeart/2005/8/layout/hierarchy1"/>
    <dgm:cxn modelId="{6F686B59-9DE8-4A4E-833F-CD1005E5C6CB}" type="presParOf" srcId="{7765BDED-F34A-41F0-A4A2-1DD7467F2AA4}" destId="{85DB9315-3112-401E-8A5F-0581BD30ED86}" srcOrd="0" destOrd="0" presId="urn:microsoft.com/office/officeart/2005/8/layout/hierarchy1"/>
    <dgm:cxn modelId="{7F33E3A2-B53E-48B1-83DC-647B21EAE349}" type="presParOf" srcId="{85DB9315-3112-401E-8A5F-0581BD30ED86}" destId="{A56D9835-6590-4732-91E7-28585BD0152A}" srcOrd="0" destOrd="0" presId="urn:microsoft.com/office/officeart/2005/8/layout/hierarchy1"/>
    <dgm:cxn modelId="{53B1FE63-FA47-4EED-B8A3-675716FBC46C}" type="presParOf" srcId="{85DB9315-3112-401E-8A5F-0581BD30ED86}" destId="{043120A2-6D41-45A8-9E09-0E718C40DED8}" srcOrd="1" destOrd="0" presId="urn:microsoft.com/office/officeart/2005/8/layout/hierarchy1"/>
    <dgm:cxn modelId="{1B9A273D-DC67-42E4-AFAB-5FA84844AFDD}" type="presParOf" srcId="{7765BDED-F34A-41F0-A4A2-1DD7467F2AA4}" destId="{5DDFFF44-3B8E-49BB-B3BD-D5DB328A4F81}" srcOrd="1" destOrd="0" presId="urn:microsoft.com/office/officeart/2005/8/layout/hierarchy1"/>
    <dgm:cxn modelId="{7BA4B4D1-367E-43FE-A80C-FD843345EEF1}" type="presParOf" srcId="{DC14CB61-DE7A-42C7-911E-0EF111ED05C3}" destId="{4B4E3227-140F-4DD4-AAE1-9E7FBD49861F}" srcOrd="2" destOrd="0" presId="urn:microsoft.com/office/officeart/2005/8/layout/hierarchy1"/>
    <dgm:cxn modelId="{49D6190E-B151-4FC6-9E97-2180C049D6A6}" type="presParOf" srcId="{DC14CB61-DE7A-42C7-911E-0EF111ED05C3}" destId="{7C94F5D0-BECB-4E89-BFAB-1BCBEB7A04C4}" srcOrd="3" destOrd="0" presId="urn:microsoft.com/office/officeart/2005/8/layout/hierarchy1"/>
    <dgm:cxn modelId="{4A294FFF-978B-4E5D-BC38-92F522067B7B}" type="presParOf" srcId="{7C94F5D0-BECB-4E89-BFAB-1BCBEB7A04C4}" destId="{F9F76028-9680-4BA5-93B4-FF96DF2E8FFB}" srcOrd="0" destOrd="0" presId="urn:microsoft.com/office/officeart/2005/8/layout/hierarchy1"/>
    <dgm:cxn modelId="{BC21CB2F-24A8-41AF-9CAD-EDF89B595C6E}" type="presParOf" srcId="{F9F76028-9680-4BA5-93B4-FF96DF2E8FFB}" destId="{D75D7FF6-AC8D-4205-AD1B-CEC8187390EC}" srcOrd="0" destOrd="0" presId="urn:microsoft.com/office/officeart/2005/8/layout/hierarchy1"/>
    <dgm:cxn modelId="{84841F36-3EB8-4B99-9C41-091EA189F733}" type="presParOf" srcId="{F9F76028-9680-4BA5-93B4-FF96DF2E8FFB}" destId="{45CE2624-9021-4D39-AF46-33A07F0E1269}" srcOrd="1" destOrd="0" presId="urn:microsoft.com/office/officeart/2005/8/layout/hierarchy1"/>
    <dgm:cxn modelId="{F2AF3BAF-0C34-460E-86F6-BDB27BA2C929}" type="presParOf" srcId="{7C94F5D0-BECB-4E89-BFAB-1BCBEB7A04C4}" destId="{61F8C7BF-6E30-42A1-BECD-4C5A8BA89BB7}" srcOrd="1" destOrd="0" presId="urn:microsoft.com/office/officeart/2005/8/layout/hierarchy1"/>
    <dgm:cxn modelId="{0DA39837-CE49-406C-909C-7319B9067005}" type="presParOf" srcId="{DC14CB61-DE7A-42C7-911E-0EF111ED05C3}" destId="{E8E587E8-52AB-4FA9-B1B9-71A258DFFF53}" srcOrd="4" destOrd="0" presId="urn:microsoft.com/office/officeart/2005/8/layout/hierarchy1"/>
    <dgm:cxn modelId="{47F4A2F5-2400-484D-84FC-57244C47F4B7}" type="presParOf" srcId="{DC14CB61-DE7A-42C7-911E-0EF111ED05C3}" destId="{E144A90D-766D-4731-93E9-F7ACB9E80FE6}" srcOrd="5" destOrd="0" presId="urn:microsoft.com/office/officeart/2005/8/layout/hierarchy1"/>
    <dgm:cxn modelId="{8ABD33AA-7A13-46E4-AF13-BC53112A5600}" type="presParOf" srcId="{E144A90D-766D-4731-93E9-F7ACB9E80FE6}" destId="{9621B8D7-EF6F-41B0-BEAF-1BAE34D60DC6}" srcOrd="0" destOrd="0" presId="urn:microsoft.com/office/officeart/2005/8/layout/hierarchy1"/>
    <dgm:cxn modelId="{D2FB9DF8-2B69-4F11-891C-88B226769CDC}" type="presParOf" srcId="{9621B8D7-EF6F-41B0-BEAF-1BAE34D60DC6}" destId="{64803533-1D50-4C1A-BF40-743053CA4D99}" srcOrd="0" destOrd="0" presId="urn:microsoft.com/office/officeart/2005/8/layout/hierarchy1"/>
    <dgm:cxn modelId="{FB8BE4C5-87F7-4340-9BE3-7EAD63FDDBF9}" type="presParOf" srcId="{9621B8D7-EF6F-41B0-BEAF-1BAE34D60DC6}" destId="{3C47C560-6B0E-47D6-AFF8-8B42AC082368}" srcOrd="1" destOrd="0" presId="urn:microsoft.com/office/officeart/2005/8/layout/hierarchy1"/>
    <dgm:cxn modelId="{AB24B79B-950A-4EE5-B145-FFF27D008702}" type="presParOf" srcId="{E144A90D-766D-4731-93E9-F7ACB9E80FE6}" destId="{D8286E8C-DFF9-477E-9CEB-AAD792E5453A}" srcOrd="1" destOrd="0" presId="urn:microsoft.com/office/officeart/2005/8/layout/hierarchy1"/>
    <dgm:cxn modelId="{894071CE-A92B-4C65-B55C-9161CBA3B906}" type="presParOf" srcId="{5A9118D3-A189-4B24-8C64-4ECAB511283B}" destId="{FE52AA6B-DE36-4BE8-96D5-304D11AE79CF}" srcOrd="2" destOrd="0" presId="urn:microsoft.com/office/officeart/2005/8/layout/hierarchy1"/>
    <dgm:cxn modelId="{E0EA7AF0-7266-4C9A-A15B-A513C7FC4F85}" type="presParOf" srcId="{5A9118D3-A189-4B24-8C64-4ECAB511283B}" destId="{A9EEDC13-1E84-4910-B964-0401C30F9399}" srcOrd="3" destOrd="0" presId="urn:microsoft.com/office/officeart/2005/8/layout/hierarchy1"/>
    <dgm:cxn modelId="{B38D5B47-6500-44FB-9BA7-4A945BD721A4}" type="presParOf" srcId="{A9EEDC13-1E84-4910-B964-0401C30F9399}" destId="{04600A4C-3504-4B04-843C-66E3D6198B56}" srcOrd="0" destOrd="0" presId="urn:microsoft.com/office/officeart/2005/8/layout/hierarchy1"/>
    <dgm:cxn modelId="{6485ADDB-75F6-4E6D-AC6E-F74072CA38DF}" type="presParOf" srcId="{04600A4C-3504-4B04-843C-66E3D6198B56}" destId="{1AE631C3-5D9E-493A-89D5-E33460B5785F}" srcOrd="0" destOrd="0" presId="urn:microsoft.com/office/officeart/2005/8/layout/hierarchy1"/>
    <dgm:cxn modelId="{00B63627-C90F-45F8-9E99-56D79A14DEF8}" type="presParOf" srcId="{04600A4C-3504-4B04-843C-66E3D6198B56}" destId="{7B596C20-015B-467D-A277-D82FBE89E7DA}" srcOrd="1" destOrd="0" presId="urn:microsoft.com/office/officeart/2005/8/layout/hierarchy1"/>
    <dgm:cxn modelId="{D6EA7636-1711-4F52-B26E-A58340B1BA71}" type="presParOf" srcId="{A9EEDC13-1E84-4910-B964-0401C30F9399}" destId="{0D0D0130-1E69-4ECF-8C12-4FA1B7677D3E}" srcOrd="1" destOrd="0" presId="urn:microsoft.com/office/officeart/2005/8/layout/hierarchy1"/>
    <dgm:cxn modelId="{5A9ACA32-EB05-4940-B4E0-0A4DC1458012}" type="presParOf" srcId="{0D0D0130-1E69-4ECF-8C12-4FA1B7677D3E}" destId="{381804DF-297B-4411-BAD0-B6B1971EFE88}" srcOrd="0" destOrd="0" presId="urn:microsoft.com/office/officeart/2005/8/layout/hierarchy1"/>
    <dgm:cxn modelId="{7846216F-F3DA-4C94-AC3A-E202B4BC78D7}" type="presParOf" srcId="{0D0D0130-1E69-4ECF-8C12-4FA1B7677D3E}" destId="{01B3D137-E423-4CFE-894C-56A24413DC3E}" srcOrd="1" destOrd="0" presId="urn:microsoft.com/office/officeart/2005/8/layout/hierarchy1"/>
    <dgm:cxn modelId="{3BD0DAA2-D4D1-4335-BDC1-6B5176D9E04D}" type="presParOf" srcId="{01B3D137-E423-4CFE-894C-56A24413DC3E}" destId="{E2E61C60-CB12-47EF-B2E8-92BB1E45E149}" srcOrd="0" destOrd="0" presId="urn:microsoft.com/office/officeart/2005/8/layout/hierarchy1"/>
    <dgm:cxn modelId="{B21B599A-A1AE-484C-A0B9-5CC0CA10CFF2}" type="presParOf" srcId="{E2E61C60-CB12-47EF-B2E8-92BB1E45E149}" destId="{E25FE39D-DACF-4E44-8EF8-E1E5C72AE6D9}" srcOrd="0" destOrd="0" presId="urn:microsoft.com/office/officeart/2005/8/layout/hierarchy1"/>
    <dgm:cxn modelId="{2EB89F0F-FFF1-44D7-B679-1BF6F7348009}" type="presParOf" srcId="{E2E61C60-CB12-47EF-B2E8-92BB1E45E149}" destId="{DD4AC184-DCB5-46D2-97A8-C9619B1E3E4A}" srcOrd="1" destOrd="0" presId="urn:microsoft.com/office/officeart/2005/8/layout/hierarchy1"/>
    <dgm:cxn modelId="{313D3FE9-36B6-48EA-B492-5B91F3E5F9DD}" type="presParOf" srcId="{01B3D137-E423-4CFE-894C-56A24413DC3E}" destId="{976BE62B-C4A9-4464-84FC-23C132FA0A69}" srcOrd="1" destOrd="0" presId="urn:microsoft.com/office/officeart/2005/8/layout/hierarchy1"/>
    <dgm:cxn modelId="{C79F754B-0593-4DB0-A4B3-0199BBCE95C4}" type="presParOf" srcId="{0D0D0130-1E69-4ECF-8C12-4FA1B7677D3E}" destId="{2B11FD30-E404-4F19-A796-5CBC4AC7840E}" srcOrd="2" destOrd="0" presId="urn:microsoft.com/office/officeart/2005/8/layout/hierarchy1"/>
    <dgm:cxn modelId="{20587F08-639D-4F64-958A-BF21D3CA8547}" type="presParOf" srcId="{0D0D0130-1E69-4ECF-8C12-4FA1B7677D3E}" destId="{85F1CCC6-C78C-4450-A4C0-C70592D98499}" srcOrd="3" destOrd="0" presId="urn:microsoft.com/office/officeart/2005/8/layout/hierarchy1"/>
    <dgm:cxn modelId="{F796C961-2E0C-4474-9C56-9F969E08FB86}" type="presParOf" srcId="{85F1CCC6-C78C-4450-A4C0-C70592D98499}" destId="{C99F052C-5119-4C2E-B696-A57487C56CC2}" srcOrd="0" destOrd="0" presId="urn:microsoft.com/office/officeart/2005/8/layout/hierarchy1"/>
    <dgm:cxn modelId="{55D9D916-0DCE-4F1B-AA1E-F0110C49B6D4}" type="presParOf" srcId="{C99F052C-5119-4C2E-B696-A57487C56CC2}" destId="{0CE90663-9033-4C8F-9803-4A91B361A594}" srcOrd="0" destOrd="0" presId="urn:microsoft.com/office/officeart/2005/8/layout/hierarchy1"/>
    <dgm:cxn modelId="{99440AAD-0DD9-4626-B90D-A7912EEBF848}" type="presParOf" srcId="{C99F052C-5119-4C2E-B696-A57487C56CC2}" destId="{40EFEC62-8DCE-471E-83DC-19261900B755}" srcOrd="1" destOrd="0" presId="urn:microsoft.com/office/officeart/2005/8/layout/hierarchy1"/>
    <dgm:cxn modelId="{5477332D-032E-40F2-8483-EC7ECEA6EAA9}" type="presParOf" srcId="{85F1CCC6-C78C-4450-A4C0-C70592D98499}" destId="{EAC33B89-1018-4932-B6FA-1998DC9AE463}" srcOrd="1" destOrd="0" presId="urn:microsoft.com/office/officeart/2005/8/layout/hierarchy1"/>
    <dgm:cxn modelId="{18E4A252-09D3-4C7D-AF0B-FC4CB94A0303}" type="presParOf" srcId="{5A9118D3-A189-4B24-8C64-4ECAB511283B}" destId="{EDED2D45-22CF-43EB-99AD-17D85DAFE933}" srcOrd="4" destOrd="0" presId="urn:microsoft.com/office/officeart/2005/8/layout/hierarchy1"/>
    <dgm:cxn modelId="{7B0809D1-871A-460D-9B3A-976BA064E254}" type="presParOf" srcId="{5A9118D3-A189-4B24-8C64-4ECAB511283B}" destId="{669154A3-1DE3-4C42-A895-1A6B39867132}" srcOrd="5" destOrd="0" presId="urn:microsoft.com/office/officeart/2005/8/layout/hierarchy1"/>
    <dgm:cxn modelId="{74FD2290-98AB-46FD-A7BE-F7F39C64314B}" type="presParOf" srcId="{669154A3-1DE3-4C42-A895-1A6B39867132}" destId="{BA8A8008-5644-4180-B5BA-F130A607F8AD}" srcOrd="0" destOrd="0" presId="urn:microsoft.com/office/officeart/2005/8/layout/hierarchy1"/>
    <dgm:cxn modelId="{0915797F-6D12-406C-A13D-64F4FBD69549}" type="presParOf" srcId="{BA8A8008-5644-4180-B5BA-F130A607F8AD}" destId="{7560404F-D7F3-41D6-8BA0-09A12CD13DAC}" srcOrd="0" destOrd="0" presId="urn:microsoft.com/office/officeart/2005/8/layout/hierarchy1"/>
    <dgm:cxn modelId="{5D371486-898C-41A9-88F2-4F7DCEA5C20F}" type="presParOf" srcId="{BA8A8008-5644-4180-B5BA-F130A607F8AD}" destId="{38EAF6BD-58F6-480D-98E1-517E42F61343}" srcOrd="1" destOrd="0" presId="urn:microsoft.com/office/officeart/2005/8/layout/hierarchy1"/>
    <dgm:cxn modelId="{E5B96A26-189D-435C-96E8-5F08CF09F9D6}" type="presParOf" srcId="{669154A3-1DE3-4C42-A895-1A6B39867132}" destId="{CAECF5E3-D327-40A7-A47E-3AE921E655AF}" srcOrd="1" destOrd="0" presId="urn:microsoft.com/office/officeart/2005/8/layout/hierarchy1"/>
    <dgm:cxn modelId="{F56ED63F-E362-4D61-9A1E-D3F79F7FF338}" type="presParOf" srcId="{CAECF5E3-D327-40A7-A47E-3AE921E655AF}" destId="{9D1B5C24-DB61-4538-8F2E-FE733B8C257F}" srcOrd="0" destOrd="0" presId="urn:microsoft.com/office/officeart/2005/8/layout/hierarchy1"/>
    <dgm:cxn modelId="{D346E143-0FE9-4997-A6C5-1F252BDBE744}" type="presParOf" srcId="{CAECF5E3-D327-40A7-A47E-3AE921E655AF}" destId="{35CA86FA-9E79-4902-9D06-B5162431F6DA}" srcOrd="1" destOrd="0" presId="urn:microsoft.com/office/officeart/2005/8/layout/hierarchy1"/>
    <dgm:cxn modelId="{A3835B50-9777-4CE0-BEB5-11EC4AA441BC}" type="presParOf" srcId="{35CA86FA-9E79-4902-9D06-B5162431F6DA}" destId="{A1B7C058-2827-46F3-B95F-907C42FA72FD}" srcOrd="0" destOrd="0" presId="urn:microsoft.com/office/officeart/2005/8/layout/hierarchy1"/>
    <dgm:cxn modelId="{028137D9-B98F-4C97-82FC-AA3D1880D511}" type="presParOf" srcId="{A1B7C058-2827-46F3-B95F-907C42FA72FD}" destId="{55CC5382-7D44-42BB-9BF3-EBF28B474C4A}" srcOrd="0" destOrd="0" presId="urn:microsoft.com/office/officeart/2005/8/layout/hierarchy1"/>
    <dgm:cxn modelId="{C4118C3D-C58A-49EF-848A-B5FC2BE91B88}" type="presParOf" srcId="{A1B7C058-2827-46F3-B95F-907C42FA72FD}" destId="{85A5AFA5-EFE7-4C58-BB3D-CAEEA2F719CB}" srcOrd="1" destOrd="0" presId="urn:microsoft.com/office/officeart/2005/8/layout/hierarchy1"/>
    <dgm:cxn modelId="{F5655FD9-54AC-4860-90A7-BBC519766618}" type="presParOf" srcId="{35CA86FA-9E79-4902-9D06-B5162431F6DA}" destId="{2C8CD75D-0E44-4D6B-8399-626506092DF1}" srcOrd="1" destOrd="0" presId="urn:microsoft.com/office/officeart/2005/8/layout/hierarchy1"/>
    <dgm:cxn modelId="{514A2AD7-9CFD-4EBC-8518-7B7CC90E6DE1}" type="presParOf" srcId="{2C8CD75D-0E44-4D6B-8399-626506092DF1}" destId="{F3122C65-0F27-43FE-B3C2-A3EF620BECDF}" srcOrd="0" destOrd="0" presId="urn:microsoft.com/office/officeart/2005/8/layout/hierarchy1"/>
    <dgm:cxn modelId="{0D8E4345-E1EE-42C7-8F82-8BA0789EDF00}" type="presParOf" srcId="{2C8CD75D-0E44-4D6B-8399-626506092DF1}" destId="{2776D8C0-DC3A-44C1-A0F1-63D83BDF9A55}" srcOrd="1" destOrd="0" presId="urn:microsoft.com/office/officeart/2005/8/layout/hierarchy1"/>
    <dgm:cxn modelId="{EAA44E77-8709-4A61-99F7-F17844FBAF2B}" type="presParOf" srcId="{2776D8C0-DC3A-44C1-A0F1-63D83BDF9A55}" destId="{C58D4A90-8229-4E2C-8519-628ECCFD838B}" srcOrd="0" destOrd="0" presId="urn:microsoft.com/office/officeart/2005/8/layout/hierarchy1"/>
    <dgm:cxn modelId="{55B0C590-47E8-4668-8167-6FB744F0DC1B}" type="presParOf" srcId="{C58D4A90-8229-4E2C-8519-628ECCFD838B}" destId="{EEEA6708-0B0B-40FA-B433-ADBBE0C6089F}" srcOrd="0" destOrd="0" presId="urn:microsoft.com/office/officeart/2005/8/layout/hierarchy1"/>
    <dgm:cxn modelId="{60E9D6E8-5A7A-4BE7-AA9D-83527325632B}" type="presParOf" srcId="{C58D4A90-8229-4E2C-8519-628ECCFD838B}" destId="{1D8CE609-6B7A-4B79-B71B-25D551AD4779}" srcOrd="1" destOrd="0" presId="urn:microsoft.com/office/officeart/2005/8/layout/hierarchy1"/>
    <dgm:cxn modelId="{25F29499-E8DE-4F9D-BD63-2E102A2A21A6}" type="presParOf" srcId="{2776D8C0-DC3A-44C1-A0F1-63D83BDF9A55}" destId="{F7A1398F-7957-4871-86F6-163986CDD119}" srcOrd="1" destOrd="0" presId="urn:microsoft.com/office/officeart/2005/8/layout/hierarchy1"/>
    <dgm:cxn modelId="{5B3687F0-B27F-4515-8BB7-6F27008F9747}" type="presParOf" srcId="{2C8CD75D-0E44-4D6B-8399-626506092DF1}" destId="{673A7109-907F-449D-946C-5B1BEE9C07DB}" srcOrd="2" destOrd="0" presId="urn:microsoft.com/office/officeart/2005/8/layout/hierarchy1"/>
    <dgm:cxn modelId="{8104A6F7-6A39-412F-BDFA-8EA2FCAB1D8B}" type="presParOf" srcId="{2C8CD75D-0E44-4D6B-8399-626506092DF1}" destId="{AAB6BF6D-3432-40A0-8120-C90AACB64659}" srcOrd="3" destOrd="0" presId="urn:microsoft.com/office/officeart/2005/8/layout/hierarchy1"/>
    <dgm:cxn modelId="{4A5373DF-D443-4F37-96AE-D8DEF5D78F59}" type="presParOf" srcId="{AAB6BF6D-3432-40A0-8120-C90AACB64659}" destId="{91DF9C9A-6585-4484-8615-B84BB1E729DC}" srcOrd="0" destOrd="0" presId="urn:microsoft.com/office/officeart/2005/8/layout/hierarchy1"/>
    <dgm:cxn modelId="{FC5ED795-77E3-4BA2-A1D1-96DB26B87124}" type="presParOf" srcId="{91DF9C9A-6585-4484-8615-B84BB1E729DC}" destId="{BDA016C5-27B6-4BFF-968D-AAEDE1017152}" srcOrd="0" destOrd="0" presId="urn:microsoft.com/office/officeart/2005/8/layout/hierarchy1"/>
    <dgm:cxn modelId="{699A3F2D-2D8F-4296-96F2-C00877F48E56}" type="presParOf" srcId="{91DF9C9A-6585-4484-8615-B84BB1E729DC}" destId="{9AFD2C5D-4869-4A78-A43F-0413EAD5B94B}" srcOrd="1" destOrd="0" presId="urn:microsoft.com/office/officeart/2005/8/layout/hierarchy1"/>
    <dgm:cxn modelId="{4D5ABADC-1E9A-4B20-ADFF-A1EB7E843282}" type="presParOf" srcId="{AAB6BF6D-3432-40A0-8120-C90AACB64659}" destId="{57D647E4-89D2-4C92-97CD-4A529A02EB9C}" srcOrd="1" destOrd="0" presId="urn:microsoft.com/office/officeart/2005/8/layout/hierarchy1"/>
    <dgm:cxn modelId="{73852B28-776C-4A3B-832A-6391915B8C76}" type="presParOf" srcId="{CAECF5E3-D327-40A7-A47E-3AE921E655AF}" destId="{3752E516-45E7-4574-8BB0-60AB13FE3539}" srcOrd="2" destOrd="0" presId="urn:microsoft.com/office/officeart/2005/8/layout/hierarchy1"/>
    <dgm:cxn modelId="{415C0E5A-90AD-4D87-BD89-03DAB7EE3079}" type="presParOf" srcId="{CAECF5E3-D327-40A7-A47E-3AE921E655AF}" destId="{2F883576-DA6B-4D90-AD5A-36919BE9D7E4}" srcOrd="3" destOrd="0" presId="urn:microsoft.com/office/officeart/2005/8/layout/hierarchy1"/>
    <dgm:cxn modelId="{849B580B-8A43-44C5-A16F-F9A62F6C336D}" type="presParOf" srcId="{2F883576-DA6B-4D90-AD5A-36919BE9D7E4}" destId="{4A8AF20C-91A4-48E4-8428-04132DF6B7DA}" srcOrd="0" destOrd="0" presId="urn:microsoft.com/office/officeart/2005/8/layout/hierarchy1"/>
    <dgm:cxn modelId="{3527E811-F0B6-4F90-B0EB-3ED80476E0BC}" type="presParOf" srcId="{4A8AF20C-91A4-48E4-8428-04132DF6B7DA}" destId="{82C57BEE-2525-426D-AFAF-F4213BD4AD80}" srcOrd="0" destOrd="0" presId="urn:microsoft.com/office/officeart/2005/8/layout/hierarchy1"/>
    <dgm:cxn modelId="{14DCC87E-AFF7-43C7-988B-F0B9A5FCB5B9}" type="presParOf" srcId="{4A8AF20C-91A4-48E4-8428-04132DF6B7DA}" destId="{D8953FB0-3A99-43AC-82C7-DD4C0FFCE782}" srcOrd="1" destOrd="0" presId="urn:microsoft.com/office/officeart/2005/8/layout/hierarchy1"/>
    <dgm:cxn modelId="{C685113F-A737-46B9-82F2-05ADCF377F6E}" type="presParOf" srcId="{2F883576-DA6B-4D90-AD5A-36919BE9D7E4}" destId="{B8B2948F-8B9F-41CA-969A-D8F2F2486FC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62305D-10E1-4EB4-9B09-9056CD1815F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4701A04-23ED-4972-875C-D68A483793FB}">
      <dgm:prSet phldrT="[Text]" custT="1"/>
      <dgm:spPr/>
      <dgm:t>
        <a:bodyPr/>
        <a:lstStyle/>
        <a:p>
          <a:r>
            <a:rPr lang="en-US" sz="1600">
              <a:latin typeface="+mn-lt"/>
              <a:cs typeface="Segoe UI" panose="020B0502040204020203" pitchFamily="34" charset="0"/>
            </a:rPr>
            <a:t>Building 1</a:t>
          </a:r>
        </a:p>
      </dgm:t>
    </dgm:pt>
    <dgm:pt modelId="{D2E6E95F-F84E-4340-AE3A-84DC4FE15407}" type="parTrans" cxnId="{5CC9A776-FA8C-44EB-8608-BA2E9DA5C581}">
      <dgm:prSet/>
      <dgm:spPr/>
      <dgm:t>
        <a:bodyPr/>
        <a:lstStyle/>
        <a:p>
          <a:endParaRPr lang="en-US"/>
        </a:p>
      </dgm:t>
    </dgm:pt>
    <dgm:pt modelId="{4C06FD39-5AA8-4E2E-8454-F2B81FD3F209}" type="sibTrans" cxnId="{5CC9A776-FA8C-44EB-8608-BA2E9DA5C581}">
      <dgm:prSet/>
      <dgm:spPr/>
      <dgm:t>
        <a:bodyPr/>
        <a:lstStyle/>
        <a:p>
          <a:endParaRPr lang="en-US"/>
        </a:p>
      </dgm:t>
    </dgm:pt>
    <dgm:pt modelId="{CF208A90-4ACD-4AC3-92F2-A2303A824176}">
      <dgm:prSet phldrT="[Text]" custT="1"/>
      <dgm:spPr/>
      <dgm:t>
        <a:bodyPr/>
        <a:lstStyle/>
        <a:p>
          <a:r>
            <a:rPr lang="en-US" sz="1600">
              <a:latin typeface="+mn-lt"/>
              <a:cs typeface="Segoe UI" panose="020B0502040204020203" pitchFamily="34" charset="0"/>
            </a:rPr>
            <a:t>Floor 1</a:t>
          </a:r>
        </a:p>
      </dgm:t>
    </dgm:pt>
    <dgm:pt modelId="{8B6F0DA6-CD25-47ED-9590-EC5FB08E879A}" type="parTrans" cxnId="{E0552E83-CCF3-477A-A0D0-FC44447EFE3C}">
      <dgm:prSet/>
      <dgm:spPr/>
      <dgm:t>
        <a:bodyPr/>
        <a:lstStyle/>
        <a:p>
          <a:endParaRPr lang="en-US"/>
        </a:p>
      </dgm:t>
    </dgm:pt>
    <dgm:pt modelId="{5008116E-82EA-4351-A723-DFF276630F91}" type="sibTrans" cxnId="{E0552E83-CCF3-477A-A0D0-FC44447EFE3C}">
      <dgm:prSet/>
      <dgm:spPr/>
      <dgm:t>
        <a:bodyPr/>
        <a:lstStyle/>
        <a:p>
          <a:endParaRPr lang="en-US"/>
        </a:p>
      </dgm:t>
    </dgm:pt>
    <dgm:pt modelId="{DBEF964D-5ECD-4C4E-A3B1-41E24338BBB6}">
      <dgm:prSet phldrT="[Text]" custT="1"/>
      <dgm:spPr/>
      <dgm:t>
        <a:bodyPr/>
        <a:lstStyle/>
        <a:p>
          <a:r>
            <a:rPr lang="en-US" sz="1600">
              <a:latin typeface="+mn-lt"/>
              <a:cs typeface="Segoe UI" panose="020B0502040204020203" pitchFamily="34" charset="0"/>
            </a:rPr>
            <a:t>Section 1</a:t>
          </a:r>
        </a:p>
      </dgm:t>
    </dgm:pt>
    <dgm:pt modelId="{AB46C161-D087-4870-A661-342413B4D9B1}" type="parTrans" cxnId="{939B7B03-6FA9-429C-A70B-033035CA1AF3}">
      <dgm:prSet/>
      <dgm:spPr/>
      <dgm:t>
        <a:bodyPr/>
        <a:lstStyle/>
        <a:p>
          <a:endParaRPr lang="en-US"/>
        </a:p>
      </dgm:t>
    </dgm:pt>
    <dgm:pt modelId="{4E4107A6-A35B-4D23-BD2F-DB95366D9C4C}" type="sibTrans" cxnId="{939B7B03-6FA9-429C-A70B-033035CA1AF3}">
      <dgm:prSet/>
      <dgm:spPr/>
      <dgm:t>
        <a:bodyPr/>
        <a:lstStyle/>
        <a:p>
          <a:endParaRPr lang="en-US"/>
        </a:p>
      </dgm:t>
    </dgm:pt>
    <dgm:pt modelId="{645BB769-DA3F-4CB4-A1FA-3C86D37D41EB}">
      <dgm:prSet phldrT="[Text]" custT="1"/>
      <dgm:spPr/>
      <dgm:t>
        <a:bodyPr/>
        <a:lstStyle/>
        <a:p>
          <a:r>
            <a:rPr lang="en-US" sz="1600">
              <a:latin typeface="+mn-lt"/>
              <a:cs typeface="Segoe UI" panose="020B0502040204020203" pitchFamily="34" charset="0"/>
            </a:rPr>
            <a:t>Floor 2</a:t>
          </a:r>
        </a:p>
      </dgm:t>
    </dgm:pt>
    <dgm:pt modelId="{3C96864D-DB15-42EA-8067-76D7DF439964}" type="parTrans" cxnId="{69047500-49ED-441B-A10E-A9B6F0F95561}">
      <dgm:prSet/>
      <dgm:spPr/>
      <dgm:t>
        <a:bodyPr/>
        <a:lstStyle/>
        <a:p>
          <a:endParaRPr lang="en-US"/>
        </a:p>
      </dgm:t>
    </dgm:pt>
    <dgm:pt modelId="{74AE2EFE-28A7-4B38-BF1D-2144D3B71133}" type="sibTrans" cxnId="{69047500-49ED-441B-A10E-A9B6F0F95561}">
      <dgm:prSet/>
      <dgm:spPr/>
      <dgm:t>
        <a:bodyPr/>
        <a:lstStyle/>
        <a:p>
          <a:endParaRPr lang="en-US"/>
        </a:p>
      </dgm:t>
    </dgm:pt>
    <dgm:pt modelId="{CFCE57DB-8E0B-4A27-8965-7255132EB2B1}">
      <dgm:prSet phldrT="[Text]" custT="1"/>
      <dgm:spPr/>
      <dgm:t>
        <a:bodyPr/>
        <a:lstStyle/>
        <a:p>
          <a:r>
            <a:rPr lang="en-US" sz="1600">
              <a:latin typeface="+mn-lt"/>
              <a:cs typeface="Segoe UI" panose="020B0502040204020203" pitchFamily="34" charset="0"/>
            </a:rPr>
            <a:t>Section 1</a:t>
          </a:r>
        </a:p>
      </dgm:t>
    </dgm:pt>
    <dgm:pt modelId="{EAA059F1-8239-44AE-9220-30D4F0E7F82E}" type="parTrans" cxnId="{F3A344D2-7BC1-4B06-AA6F-50414FC13EDF}">
      <dgm:prSet/>
      <dgm:spPr/>
      <dgm:t>
        <a:bodyPr/>
        <a:lstStyle/>
        <a:p>
          <a:endParaRPr lang="en-US"/>
        </a:p>
      </dgm:t>
    </dgm:pt>
    <dgm:pt modelId="{12E91975-3FE4-4D77-9FF2-5D95A39BCF32}" type="sibTrans" cxnId="{F3A344D2-7BC1-4B06-AA6F-50414FC13EDF}">
      <dgm:prSet/>
      <dgm:spPr/>
      <dgm:t>
        <a:bodyPr/>
        <a:lstStyle/>
        <a:p>
          <a:endParaRPr lang="en-US"/>
        </a:p>
      </dgm:t>
    </dgm:pt>
    <dgm:pt modelId="{049EA90A-3CB7-4CEF-9595-6D5AFFEB17ED}">
      <dgm:prSet phldrT="[Text]" custT="1"/>
      <dgm:spPr/>
      <dgm:t>
        <a:bodyPr/>
        <a:lstStyle/>
        <a:p>
          <a:r>
            <a:rPr lang="en-US" sz="1600">
              <a:latin typeface="+mn-lt"/>
              <a:cs typeface="Segoe UI" panose="020B0502040204020203" pitchFamily="34" charset="0"/>
            </a:rPr>
            <a:t>Section 2</a:t>
          </a:r>
        </a:p>
      </dgm:t>
    </dgm:pt>
    <dgm:pt modelId="{4FACC7BA-5134-4092-A2F3-0EA56006B489}" type="sibTrans" cxnId="{3035C560-A2D9-4A0D-9FEC-4FF585D55868}">
      <dgm:prSet/>
      <dgm:spPr/>
      <dgm:t>
        <a:bodyPr/>
        <a:lstStyle/>
        <a:p>
          <a:endParaRPr lang="en-US"/>
        </a:p>
      </dgm:t>
    </dgm:pt>
    <dgm:pt modelId="{8F891F90-7258-4FE7-B13A-3A05F1ACBFCA}" type="parTrans" cxnId="{3035C560-A2D9-4A0D-9FEC-4FF585D55868}">
      <dgm:prSet/>
      <dgm:spPr/>
      <dgm:t>
        <a:bodyPr/>
        <a:lstStyle/>
        <a:p>
          <a:endParaRPr lang="en-US"/>
        </a:p>
      </dgm:t>
    </dgm:pt>
    <dgm:pt modelId="{C1C3ED8F-3093-4BC8-B56E-9515468CC9B9}">
      <dgm:prSet phldrT="[Text]" custT="1"/>
      <dgm:spPr/>
      <dgm:t>
        <a:bodyPr/>
        <a:lstStyle/>
        <a:p>
          <a:r>
            <a:rPr lang="en-US" sz="1600">
              <a:latin typeface="+mn-lt"/>
              <a:cs typeface="Segoe UI" panose="020B0502040204020203" pitchFamily="34" charset="0"/>
            </a:rPr>
            <a:t>Conference Room</a:t>
          </a:r>
        </a:p>
      </dgm:t>
    </dgm:pt>
    <dgm:pt modelId="{B70310EA-E4B3-47FF-8E54-5B52509E9368}" type="parTrans" cxnId="{D2707085-F05F-4F9C-BC6D-01EE831291CC}">
      <dgm:prSet/>
      <dgm:spPr/>
      <dgm:t>
        <a:bodyPr/>
        <a:lstStyle/>
        <a:p>
          <a:endParaRPr lang="en-US"/>
        </a:p>
      </dgm:t>
    </dgm:pt>
    <dgm:pt modelId="{97014C45-E80D-4EA2-BFF8-0E4B9D4A965B}" type="sibTrans" cxnId="{D2707085-F05F-4F9C-BC6D-01EE831291CC}">
      <dgm:prSet/>
      <dgm:spPr/>
      <dgm:t>
        <a:bodyPr/>
        <a:lstStyle/>
        <a:p>
          <a:endParaRPr lang="en-US"/>
        </a:p>
      </dgm:t>
    </dgm:pt>
    <dgm:pt modelId="{E2CC6ED0-6122-41B1-AAB5-3E072BE97807}">
      <dgm:prSet phldrT="[Text]" custT="1"/>
      <dgm:spPr/>
      <dgm:t>
        <a:bodyPr/>
        <a:lstStyle/>
        <a:p>
          <a:r>
            <a:rPr lang="en-US" sz="1600">
              <a:latin typeface="+mn-lt"/>
              <a:cs typeface="Segoe UI" panose="020B0502040204020203" pitchFamily="34" charset="0"/>
            </a:rPr>
            <a:t>Floor 3</a:t>
          </a:r>
        </a:p>
      </dgm:t>
    </dgm:pt>
    <dgm:pt modelId="{8FCD3B4E-DFA3-4CD5-8C97-948AD2777BD0}" type="sibTrans" cxnId="{0F294EFC-76C1-4D70-A84B-959DD4164D42}">
      <dgm:prSet/>
      <dgm:spPr/>
      <dgm:t>
        <a:bodyPr/>
        <a:lstStyle/>
        <a:p>
          <a:endParaRPr lang="en-US"/>
        </a:p>
      </dgm:t>
    </dgm:pt>
    <dgm:pt modelId="{6B2211FD-DF05-4107-8C0B-615961B3698D}" type="parTrans" cxnId="{0F294EFC-76C1-4D70-A84B-959DD4164D42}">
      <dgm:prSet/>
      <dgm:spPr/>
      <dgm:t>
        <a:bodyPr/>
        <a:lstStyle/>
        <a:p>
          <a:endParaRPr lang="en-US"/>
        </a:p>
      </dgm:t>
    </dgm:pt>
    <dgm:pt modelId="{41CA7885-75B8-4D03-8FFE-280CABFAA729}">
      <dgm:prSet phldrT="[Text]" custT="1"/>
      <dgm:spPr/>
      <dgm:t>
        <a:bodyPr/>
        <a:lstStyle/>
        <a:p>
          <a:r>
            <a:rPr lang="en-US" sz="1600">
              <a:latin typeface="+mn-lt"/>
              <a:cs typeface="Segoe UI" panose="020B0502040204020203" pitchFamily="34" charset="0"/>
            </a:rPr>
            <a:t>Section 1</a:t>
          </a:r>
        </a:p>
      </dgm:t>
    </dgm:pt>
    <dgm:pt modelId="{45E2F8EA-C6FC-425A-9787-8C8DA481C87F}" type="sibTrans" cxnId="{3C465D29-A042-4CB3-91F6-078C8B76C305}">
      <dgm:prSet/>
      <dgm:spPr/>
      <dgm:t>
        <a:bodyPr/>
        <a:lstStyle/>
        <a:p>
          <a:endParaRPr lang="en-US"/>
        </a:p>
      </dgm:t>
    </dgm:pt>
    <dgm:pt modelId="{3D885A9B-21C7-4CE9-A753-9257C5D74434}" type="parTrans" cxnId="{3C465D29-A042-4CB3-91F6-078C8B76C305}">
      <dgm:prSet/>
      <dgm:spPr/>
      <dgm:t>
        <a:bodyPr/>
        <a:lstStyle/>
        <a:p>
          <a:endParaRPr lang="en-US"/>
        </a:p>
      </dgm:t>
    </dgm:pt>
    <dgm:pt modelId="{B94ECD98-C4F6-4E8C-AB0C-A1479C00BDBF}">
      <dgm:prSet phldrT="[Text]" custT="1"/>
      <dgm:spPr/>
      <dgm:t>
        <a:bodyPr/>
        <a:lstStyle/>
        <a:p>
          <a:r>
            <a:rPr lang="en-US" sz="1600">
              <a:latin typeface="+mn-lt"/>
              <a:cs typeface="Segoe UI" panose="020B0502040204020203" pitchFamily="34" charset="0"/>
            </a:rPr>
            <a:t>Section 2</a:t>
          </a:r>
        </a:p>
      </dgm:t>
    </dgm:pt>
    <dgm:pt modelId="{0F314B39-63AA-401E-AB99-0FC01525B82A}" type="sibTrans" cxnId="{F59DE2EE-3C79-4C62-8C58-576BB7977360}">
      <dgm:prSet/>
      <dgm:spPr/>
      <dgm:t>
        <a:bodyPr/>
        <a:lstStyle/>
        <a:p>
          <a:endParaRPr lang="en-US"/>
        </a:p>
      </dgm:t>
    </dgm:pt>
    <dgm:pt modelId="{5228E6A4-0AFA-49DF-858B-B3D71A8F848A}" type="parTrans" cxnId="{F59DE2EE-3C79-4C62-8C58-576BB7977360}">
      <dgm:prSet/>
      <dgm:spPr/>
      <dgm:t>
        <a:bodyPr/>
        <a:lstStyle/>
        <a:p>
          <a:endParaRPr lang="en-US"/>
        </a:p>
      </dgm:t>
    </dgm:pt>
    <dgm:pt modelId="{CF179AAE-02E6-4C21-805F-6090CCEFAA8B}">
      <dgm:prSet phldrT="[Text]" custT="1"/>
      <dgm:spPr/>
      <dgm:t>
        <a:bodyPr/>
        <a:lstStyle/>
        <a:p>
          <a:r>
            <a:rPr lang="en-US" sz="1600">
              <a:latin typeface="+mn-lt"/>
              <a:cs typeface="Segoe UI" panose="020B0502040204020203" pitchFamily="34" charset="0"/>
            </a:rPr>
            <a:t>Desk</a:t>
          </a:r>
        </a:p>
      </dgm:t>
    </dgm:pt>
    <dgm:pt modelId="{9008C147-77A5-4170-A171-74181DC56908}" type="sibTrans" cxnId="{4611B293-83E5-4551-86B8-CBCF8050DBC1}">
      <dgm:prSet/>
      <dgm:spPr/>
      <dgm:t>
        <a:bodyPr/>
        <a:lstStyle/>
        <a:p>
          <a:endParaRPr lang="en-US"/>
        </a:p>
      </dgm:t>
    </dgm:pt>
    <dgm:pt modelId="{2B850A30-199D-4B6D-9D24-56DA9811B164}" type="parTrans" cxnId="{4611B293-83E5-4551-86B8-CBCF8050DBC1}">
      <dgm:prSet/>
      <dgm:spPr/>
      <dgm:t>
        <a:bodyPr/>
        <a:lstStyle/>
        <a:p>
          <a:endParaRPr lang="en-US"/>
        </a:p>
      </dgm:t>
    </dgm:pt>
    <dgm:pt modelId="{AFD6E903-188E-4286-B6FD-0DA4B581CA72}">
      <dgm:prSet phldrT="[Text]" custT="1"/>
      <dgm:spPr/>
      <dgm:t>
        <a:bodyPr/>
        <a:lstStyle/>
        <a:p>
          <a:r>
            <a:rPr lang="en-US" sz="1600">
              <a:latin typeface="+mn-lt"/>
              <a:cs typeface="Segoe UI" panose="020B0502040204020203" pitchFamily="34" charset="0"/>
            </a:rPr>
            <a:t>Desk Pool</a:t>
          </a:r>
        </a:p>
      </dgm:t>
    </dgm:pt>
    <dgm:pt modelId="{B3606AD9-B259-459C-A93A-3B39F57A47D2}" type="sibTrans" cxnId="{08E5C34C-5DD8-4532-BF9D-A5499CC6DE35}">
      <dgm:prSet/>
      <dgm:spPr/>
      <dgm:t>
        <a:bodyPr/>
        <a:lstStyle/>
        <a:p>
          <a:endParaRPr lang="en-US"/>
        </a:p>
      </dgm:t>
    </dgm:pt>
    <dgm:pt modelId="{7AF41D2F-12F0-4B6F-B37C-7647AB64F4E1}" type="parTrans" cxnId="{08E5C34C-5DD8-4532-BF9D-A5499CC6DE35}">
      <dgm:prSet/>
      <dgm:spPr/>
      <dgm:t>
        <a:bodyPr/>
        <a:lstStyle/>
        <a:p>
          <a:endParaRPr lang="en-US"/>
        </a:p>
      </dgm:t>
    </dgm:pt>
    <dgm:pt modelId="{C62C498B-5600-4DBF-AA44-9B7F024BDDCE}">
      <dgm:prSet phldrT="[Text]" custT="1"/>
      <dgm:spPr/>
      <dgm:t>
        <a:bodyPr/>
        <a:lstStyle/>
        <a:p>
          <a:r>
            <a:rPr lang="en-US" sz="1600">
              <a:latin typeface="+mn-lt"/>
              <a:cs typeface="Segoe UI" panose="020B0502040204020203" pitchFamily="34" charset="0"/>
            </a:rPr>
            <a:t>Building 2</a:t>
          </a:r>
        </a:p>
      </dgm:t>
    </dgm:pt>
    <dgm:pt modelId="{66C765BD-510F-49CF-9857-1BDAB7CEA5CB}" type="parTrans" cxnId="{F39D7AC6-6B68-41A3-8F03-CEE7593E274B}">
      <dgm:prSet/>
      <dgm:spPr/>
      <dgm:t>
        <a:bodyPr/>
        <a:lstStyle/>
        <a:p>
          <a:endParaRPr lang="en-GB"/>
        </a:p>
      </dgm:t>
    </dgm:pt>
    <dgm:pt modelId="{CA433602-161E-41DB-829C-2DE0C142BE19}" type="sibTrans" cxnId="{F39D7AC6-6B68-41A3-8F03-CEE7593E274B}">
      <dgm:prSet/>
      <dgm:spPr/>
      <dgm:t>
        <a:bodyPr/>
        <a:lstStyle/>
        <a:p>
          <a:endParaRPr lang="en-GB"/>
        </a:p>
      </dgm:t>
    </dgm:pt>
    <dgm:pt modelId="{7438C105-1327-4F06-8F43-180C296CA054}">
      <dgm:prSet phldrT="[Text]" custT="1"/>
      <dgm:spPr/>
      <dgm:t>
        <a:bodyPr/>
        <a:lstStyle/>
        <a:p>
          <a:r>
            <a:rPr lang="en-US" sz="1600">
              <a:latin typeface="+mn-lt"/>
              <a:cs typeface="Segoe UI" panose="020B0502040204020203" pitchFamily="34" charset="0"/>
            </a:rPr>
            <a:t>Desk</a:t>
          </a:r>
        </a:p>
      </dgm:t>
    </dgm:pt>
    <dgm:pt modelId="{D071C9FA-4AA0-4CF0-AD0A-F58B9864B7DF}" type="parTrans" cxnId="{A7F4F8FB-460B-4DFE-AC3C-860FCA55107A}">
      <dgm:prSet/>
      <dgm:spPr/>
      <dgm:t>
        <a:bodyPr/>
        <a:lstStyle/>
        <a:p>
          <a:endParaRPr lang="en-US"/>
        </a:p>
      </dgm:t>
    </dgm:pt>
    <dgm:pt modelId="{EB860CDF-9E0B-4E8E-838C-E45D389C7D06}" type="sibTrans" cxnId="{A7F4F8FB-460B-4DFE-AC3C-860FCA55107A}">
      <dgm:prSet/>
      <dgm:spPr/>
      <dgm:t>
        <a:bodyPr/>
        <a:lstStyle/>
        <a:p>
          <a:endParaRPr lang="en-US"/>
        </a:p>
      </dgm:t>
    </dgm:pt>
    <dgm:pt modelId="{9DB6665B-6688-46FD-A704-57278D33437E}">
      <dgm:prSet phldrT="[Text]" custT="1"/>
      <dgm:spPr/>
      <dgm:t>
        <a:bodyPr/>
        <a:lstStyle/>
        <a:p>
          <a:r>
            <a:rPr lang="en-US" sz="1600">
              <a:latin typeface="+mn-lt"/>
              <a:cs typeface="Segoe UI" panose="020B0502040204020203" pitchFamily="34" charset="0"/>
            </a:rPr>
            <a:t>Desk Pool</a:t>
          </a:r>
        </a:p>
      </dgm:t>
    </dgm:pt>
    <dgm:pt modelId="{69CAF07D-A273-42D3-B7E6-9DD055710989}" type="parTrans" cxnId="{9316CF74-9646-4647-8B2F-576BC67DCE83}">
      <dgm:prSet/>
      <dgm:spPr/>
      <dgm:t>
        <a:bodyPr/>
        <a:lstStyle/>
        <a:p>
          <a:endParaRPr lang="en-US"/>
        </a:p>
      </dgm:t>
    </dgm:pt>
    <dgm:pt modelId="{231C70A9-88CD-4355-91CD-ABD46BC13759}" type="sibTrans" cxnId="{9316CF74-9646-4647-8B2F-576BC67DCE83}">
      <dgm:prSet/>
      <dgm:spPr/>
      <dgm:t>
        <a:bodyPr/>
        <a:lstStyle/>
        <a:p>
          <a:endParaRPr lang="en-US"/>
        </a:p>
      </dgm:t>
    </dgm:pt>
    <dgm:pt modelId="{9F801BE3-96DB-45AA-AF92-B07D4EC06371}">
      <dgm:prSet phldrT="[Text]" custT="1"/>
      <dgm:spPr/>
      <dgm:t>
        <a:bodyPr/>
        <a:lstStyle/>
        <a:p>
          <a:r>
            <a:rPr lang="en-US" sz="1600">
              <a:latin typeface="+mn-lt"/>
              <a:cs typeface="Segoe UI" panose="020B0502040204020203" pitchFamily="34" charset="0"/>
            </a:rPr>
            <a:t>Conference Room</a:t>
          </a:r>
        </a:p>
      </dgm:t>
    </dgm:pt>
    <dgm:pt modelId="{1E35CEAB-D6F4-4930-B95B-F5278A4D16EA}" type="parTrans" cxnId="{495AB715-1B53-464E-8569-642A4CE03F36}">
      <dgm:prSet/>
      <dgm:spPr/>
      <dgm:t>
        <a:bodyPr/>
        <a:lstStyle/>
        <a:p>
          <a:endParaRPr lang="en-US"/>
        </a:p>
      </dgm:t>
    </dgm:pt>
    <dgm:pt modelId="{384DC812-B519-4EC8-AD00-41C691BD58A8}" type="sibTrans" cxnId="{495AB715-1B53-464E-8569-642A4CE03F36}">
      <dgm:prSet/>
      <dgm:spPr/>
      <dgm:t>
        <a:bodyPr/>
        <a:lstStyle/>
        <a:p>
          <a:endParaRPr lang="en-US"/>
        </a:p>
      </dgm:t>
    </dgm:pt>
    <dgm:pt modelId="{AF10140A-C24D-457B-9A37-9725284EE1BA}" type="pres">
      <dgm:prSet presAssocID="{3162305D-10E1-4EB4-9B09-9056CD1815F3}" presName="hierChild1" presStyleCnt="0">
        <dgm:presLayoutVars>
          <dgm:chPref val="1"/>
          <dgm:dir/>
          <dgm:animOne val="branch"/>
          <dgm:animLvl val="lvl"/>
          <dgm:resizeHandles/>
        </dgm:presLayoutVars>
      </dgm:prSet>
      <dgm:spPr/>
    </dgm:pt>
    <dgm:pt modelId="{E5965871-B381-4998-96F0-3CE9616B722B}" type="pres">
      <dgm:prSet presAssocID="{E4701A04-23ED-4972-875C-D68A483793FB}" presName="hierRoot1" presStyleCnt="0"/>
      <dgm:spPr/>
    </dgm:pt>
    <dgm:pt modelId="{EA0E1C0D-930D-4288-ABDE-45E72C90FCAE}" type="pres">
      <dgm:prSet presAssocID="{E4701A04-23ED-4972-875C-D68A483793FB}" presName="composite" presStyleCnt="0"/>
      <dgm:spPr/>
    </dgm:pt>
    <dgm:pt modelId="{DCF920D2-6DCF-44B9-9A70-21ED422991E1}" type="pres">
      <dgm:prSet presAssocID="{E4701A04-23ED-4972-875C-D68A483793FB}" presName="background" presStyleLbl="node0" presStyleIdx="0" presStyleCnt="2"/>
      <dgm:spPr/>
    </dgm:pt>
    <dgm:pt modelId="{63657D36-499B-47E6-A335-DA5238D1CC7B}" type="pres">
      <dgm:prSet presAssocID="{E4701A04-23ED-4972-875C-D68A483793FB}" presName="text" presStyleLbl="fgAcc0" presStyleIdx="0" presStyleCnt="2">
        <dgm:presLayoutVars>
          <dgm:chPref val="3"/>
        </dgm:presLayoutVars>
      </dgm:prSet>
      <dgm:spPr/>
    </dgm:pt>
    <dgm:pt modelId="{84AAF260-1EAC-411E-8FEE-B2F552445678}" type="pres">
      <dgm:prSet presAssocID="{E4701A04-23ED-4972-875C-D68A483793FB}" presName="hierChild2" presStyleCnt="0"/>
      <dgm:spPr/>
    </dgm:pt>
    <dgm:pt modelId="{57844863-81C4-49DF-BC60-2A79F37979C3}" type="pres">
      <dgm:prSet presAssocID="{C62C498B-5600-4DBF-AA44-9B7F024BDDCE}" presName="hierRoot1" presStyleCnt="0"/>
      <dgm:spPr/>
    </dgm:pt>
    <dgm:pt modelId="{DBD46C2C-BCCD-46A8-9785-3B962295B725}" type="pres">
      <dgm:prSet presAssocID="{C62C498B-5600-4DBF-AA44-9B7F024BDDCE}" presName="composite" presStyleCnt="0"/>
      <dgm:spPr/>
    </dgm:pt>
    <dgm:pt modelId="{8729EA87-0FF4-46A6-AA89-33A3D5DD7B04}" type="pres">
      <dgm:prSet presAssocID="{C62C498B-5600-4DBF-AA44-9B7F024BDDCE}" presName="background" presStyleLbl="node0" presStyleIdx="1" presStyleCnt="2"/>
      <dgm:spPr/>
    </dgm:pt>
    <dgm:pt modelId="{B05AF156-0CC8-4052-B1CF-138B27891147}" type="pres">
      <dgm:prSet presAssocID="{C62C498B-5600-4DBF-AA44-9B7F024BDDCE}" presName="text" presStyleLbl="fgAcc0" presStyleIdx="1" presStyleCnt="2">
        <dgm:presLayoutVars>
          <dgm:chPref val="3"/>
        </dgm:presLayoutVars>
      </dgm:prSet>
      <dgm:spPr/>
    </dgm:pt>
    <dgm:pt modelId="{5A9118D3-A189-4B24-8C64-4ECAB511283B}" type="pres">
      <dgm:prSet presAssocID="{C62C498B-5600-4DBF-AA44-9B7F024BDDCE}" presName="hierChild2" presStyleCnt="0"/>
      <dgm:spPr/>
    </dgm:pt>
    <dgm:pt modelId="{E21152EC-79EF-422E-BC1B-C602F8F1E5D7}" type="pres">
      <dgm:prSet presAssocID="{8B6F0DA6-CD25-47ED-9590-EC5FB08E879A}" presName="Name10" presStyleLbl="parChTrans1D2" presStyleIdx="0" presStyleCnt="3"/>
      <dgm:spPr/>
    </dgm:pt>
    <dgm:pt modelId="{5A00CD54-7154-4DA1-A99B-311A49DA1758}" type="pres">
      <dgm:prSet presAssocID="{CF208A90-4ACD-4AC3-92F2-A2303A824176}" presName="hierRoot2" presStyleCnt="0"/>
      <dgm:spPr/>
    </dgm:pt>
    <dgm:pt modelId="{82E59050-C12C-4AFC-8172-86D5D9C41DF6}" type="pres">
      <dgm:prSet presAssocID="{CF208A90-4ACD-4AC3-92F2-A2303A824176}" presName="composite2" presStyleCnt="0"/>
      <dgm:spPr/>
    </dgm:pt>
    <dgm:pt modelId="{2DCF6B8D-0664-4C39-9713-936D1584574F}" type="pres">
      <dgm:prSet presAssocID="{CF208A90-4ACD-4AC3-92F2-A2303A824176}" presName="background2" presStyleLbl="node2" presStyleIdx="0" presStyleCnt="3"/>
      <dgm:spPr/>
    </dgm:pt>
    <dgm:pt modelId="{097B8CC1-6E9E-42E6-B06E-6FE24F3E652C}" type="pres">
      <dgm:prSet presAssocID="{CF208A90-4ACD-4AC3-92F2-A2303A824176}" presName="text2" presStyleLbl="fgAcc2" presStyleIdx="0" presStyleCnt="3">
        <dgm:presLayoutVars>
          <dgm:chPref val="3"/>
        </dgm:presLayoutVars>
      </dgm:prSet>
      <dgm:spPr/>
    </dgm:pt>
    <dgm:pt modelId="{DC14CB61-DE7A-42C7-911E-0EF111ED05C3}" type="pres">
      <dgm:prSet presAssocID="{CF208A90-4ACD-4AC3-92F2-A2303A824176}" presName="hierChild3" presStyleCnt="0"/>
      <dgm:spPr/>
    </dgm:pt>
    <dgm:pt modelId="{3D2A564F-68B4-4078-9080-FDCE01F6E2B6}" type="pres">
      <dgm:prSet presAssocID="{AB46C161-D087-4870-A661-342413B4D9B1}" presName="Name17" presStyleLbl="parChTrans1D3" presStyleIdx="0" presStyleCnt="7"/>
      <dgm:spPr/>
    </dgm:pt>
    <dgm:pt modelId="{A4C32C54-704C-4BAF-A043-28E0399C2499}" type="pres">
      <dgm:prSet presAssocID="{DBEF964D-5ECD-4C4E-A3B1-41E24338BBB6}" presName="hierRoot3" presStyleCnt="0"/>
      <dgm:spPr/>
    </dgm:pt>
    <dgm:pt modelId="{4D61C4F7-1D65-4F35-B407-45273802CCC6}" type="pres">
      <dgm:prSet presAssocID="{DBEF964D-5ECD-4C4E-A3B1-41E24338BBB6}" presName="composite3" presStyleCnt="0"/>
      <dgm:spPr/>
    </dgm:pt>
    <dgm:pt modelId="{FF89AFB7-4C27-48C9-B1E4-09514F5DEF55}" type="pres">
      <dgm:prSet presAssocID="{DBEF964D-5ECD-4C4E-A3B1-41E24338BBB6}" presName="background3" presStyleLbl="node3" presStyleIdx="0" presStyleCnt="7"/>
      <dgm:spPr/>
    </dgm:pt>
    <dgm:pt modelId="{D8CAE6A1-C2D1-4188-8B7F-877B0B139B8A}" type="pres">
      <dgm:prSet presAssocID="{DBEF964D-5ECD-4C4E-A3B1-41E24338BBB6}" presName="text3" presStyleLbl="fgAcc3" presStyleIdx="0" presStyleCnt="7">
        <dgm:presLayoutVars>
          <dgm:chPref val="3"/>
        </dgm:presLayoutVars>
      </dgm:prSet>
      <dgm:spPr/>
    </dgm:pt>
    <dgm:pt modelId="{A746BA2C-9469-4917-BD0B-7AF845C4F6EC}" type="pres">
      <dgm:prSet presAssocID="{DBEF964D-5ECD-4C4E-A3B1-41E24338BBB6}" presName="hierChild4" presStyleCnt="0"/>
      <dgm:spPr/>
    </dgm:pt>
    <dgm:pt modelId="{3B97A557-BA58-4859-A7AB-FC1B57E517D9}" type="pres">
      <dgm:prSet presAssocID="{D071C9FA-4AA0-4CF0-AD0A-F58B9864B7DF}" presName="Name23" presStyleLbl="parChTrans1D4" presStyleIdx="0" presStyleCnt="4"/>
      <dgm:spPr/>
    </dgm:pt>
    <dgm:pt modelId="{C61EF62E-2D55-4796-B336-0D9AF2F3CF3C}" type="pres">
      <dgm:prSet presAssocID="{7438C105-1327-4F06-8F43-180C296CA054}" presName="hierRoot4" presStyleCnt="0"/>
      <dgm:spPr/>
    </dgm:pt>
    <dgm:pt modelId="{EEB13BA6-CD1B-470D-BD13-2BB21AD4D3E8}" type="pres">
      <dgm:prSet presAssocID="{7438C105-1327-4F06-8F43-180C296CA054}" presName="composite4" presStyleCnt="0"/>
      <dgm:spPr/>
    </dgm:pt>
    <dgm:pt modelId="{CB158CE6-A044-4955-A97E-5CC2EB852813}" type="pres">
      <dgm:prSet presAssocID="{7438C105-1327-4F06-8F43-180C296CA054}" presName="background4" presStyleLbl="node4" presStyleIdx="0" presStyleCnt="4"/>
      <dgm:spPr/>
    </dgm:pt>
    <dgm:pt modelId="{F1AF2CB1-0716-4CBF-8BD7-54040D43BE72}" type="pres">
      <dgm:prSet presAssocID="{7438C105-1327-4F06-8F43-180C296CA054}" presName="text4" presStyleLbl="fgAcc4" presStyleIdx="0" presStyleCnt="4">
        <dgm:presLayoutVars>
          <dgm:chPref val="3"/>
        </dgm:presLayoutVars>
      </dgm:prSet>
      <dgm:spPr/>
    </dgm:pt>
    <dgm:pt modelId="{209C8969-6A33-412A-8D59-BDEB700E60FF}" type="pres">
      <dgm:prSet presAssocID="{7438C105-1327-4F06-8F43-180C296CA054}" presName="hierChild5" presStyleCnt="0"/>
      <dgm:spPr/>
    </dgm:pt>
    <dgm:pt modelId="{5287CFC3-A58D-41D9-8201-54D224B94044}" type="pres">
      <dgm:prSet presAssocID="{69CAF07D-A273-42D3-B7E6-9DD055710989}" presName="Name23" presStyleLbl="parChTrans1D4" presStyleIdx="1" presStyleCnt="4"/>
      <dgm:spPr/>
    </dgm:pt>
    <dgm:pt modelId="{7765BDED-F34A-41F0-A4A2-1DD7467F2AA4}" type="pres">
      <dgm:prSet presAssocID="{9DB6665B-6688-46FD-A704-57278D33437E}" presName="hierRoot4" presStyleCnt="0"/>
      <dgm:spPr/>
    </dgm:pt>
    <dgm:pt modelId="{85DB9315-3112-401E-8A5F-0581BD30ED86}" type="pres">
      <dgm:prSet presAssocID="{9DB6665B-6688-46FD-A704-57278D33437E}" presName="composite4" presStyleCnt="0"/>
      <dgm:spPr/>
    </dgm:pt>
    <dgm:pt modelId="{A56D9835-6590-4732-91E7-28585BD0152A}" type="pres">
      <dgm:prSet presAssocID="{9DB6665B-6688-46FD-A704-57278D33437E}" presName="background4" presStyleLbl="node4" presStyleIdx="1" presStyleCnt="4"/>
      <dgm:spPr/>
    </dgm:pt>
    <dgm:pt modelId="{043120A2-6D41-45A8-9E09-0E718C40DED8}" type="pres">
      <dgm:prSet presAssocID="{9DB6665B-6688-46FD-A704-57278D33437E}" presName="text4" presStyleLbl="fgAcc4" presStyleIdx="1" presStyleCnt="4">
        <dgm:presLayoutVars>
          <dgm:chPref val="3"/>
        </dgm:presLayoutVars>
      </dgm:prSet>
      <dgm:spPr/>
    </dgm:pt>
    <dgm:pt modelId="{5DDFFF44-3B8E-49BB-B3BD-D5DB328A4F81}" type="pres">
      <dgm:prSet presAssocID="{9DB6665B-6688-46FD-A704-57278D33437E}" presName="hierChild5" presStyleCnt="0"/>
      <dgm:spPr/>
    </dgm:pt>
    <dgm:pt modelId="{4B4E3227-140F-4DD4-AAE1-9E7FBD49861F}" type="pres">
      <dgm:prSet presAssocID="{8F891F90-7258-4FE7-B13A-3A05F1ACBFCA}" presName="Name17" presStyleLbl="parChTrans1D3" presStyleIdx="1" presStyleCnt="7"/>
      <dgm:spPr/>
    </dgm:pt>
    <dgm:pt modelId="{7C94F5D0-BECB-4E89-BFAB-1BCBEB7A04C4}" type="pres">
      <dgm:prSet presAssocID="{049EA90A-3CB7-4CEF-9595-6D5AFFEB17ED}" presName="hierRoot3" presStyleCnt="0"/>
      <dgm:spPr/>
    </dgm:pt>
    <dgm:pt modelId="{F9F76028-9680-4BA5-93B4-FF96DF2E8FFB}" type="pres">
      <dgm:prSet presAssocID="{049EA90A-3CB7-4CEF-9595-6D5AFFEB17ED}" presName="composite3" presStyleCnt="0"/>
      <dgm:spPr/>
    </dgm:pt>
    <dgm:pt modelId="{D75D7FF6-AC8D-4205-AD1B-CEC8187390EC}" type="pres">
      <dgm:prSet presAssocID="{049EA90A-3CB7-4CEF-9595-6D5AFFEB17ED}" presName="background3" presStyleLbl="node3" presStyleIdx="1" presStyleCnt="7"/>
      <dgm:spPr/>
    </dgm:pt>
    <dgm:pt modelId="{45CE2624-9021-4D39-AF46-33A07F0E1269}" type="pres">
      <dgm:prSet presAssocID="{049EA90A-3CB7-4CEF-9595-6D5AFFEB17ED}" presName="text3" presStyleLbl="fgAcc3" presStyleIdx="1" presStyleCnt="7">
        <dgm:presLayoutVars>
          <dgm:chPref val="3"/>
        </dgm:presLayoutVars>
      </dgm:prSet>
      <dgm:spPr/>
    </dgm:pt>
    <dgm:pt modelId="{61F8C7BF-6E30-42A1-BECD-4C5A8BA89BB7}" type="pres">
      <dgm:prSet presAssocID="{049EA90A-3CB7-4CEF-9595-6D5AFFEB17ED}" presName="hierChild4" presStyleCnt="0"/>
      <dgm:spPr/>
    </dgm:pt>
    <dgm:pt modelId="{E8E587E8-52AB-4FA9-B1B9-71A258DFFF53}" type="pres">
      <dgm:prSet presAssocID="{1E35CEAB-D6F4-4930-B95B-F5278A4D16EA}" presName="Name17" presStyleLbl="parChTrans1D3" presStyleIdx="2" presStyleCnt="7"/>
      <dgm:spPr/>
    </dgm:pt>
    <dgm:pt modelId="{E144A90D-766D-4731-93E9-F7ACB9E80FE6}" type="pres">
      <dgm:prSet presAssocID="{9F801BE3-96DB-45AA-AF92-B07D4EC06371}" presName="hierRoot3" presStyleCnt="0"/>
      <dgm:spPr/>
    </dgm:pt>
    <dgm:pt modelId="{9621B8D7-EF6F-41B0-BEAF-1BAE34D60DC6}" type="pres">
      <dgm:prSet presAssocID="{9F801BE3-96DB-45AA-AF92-B07D4EC06371}" presName="composite3" presStyleCnt="0"/>
      <dgm:spPr/>
    </dgm:pt>
    <dgm:pt modelId="{64803533-1D50-4C1A-BF40-743053CA4D99}" type="pres">
      <dgm:prSet presAssocID="{9F801BE3-96DB-45AA-AF92-B07D4EC06371}" presName="background3" presStyleLbl="node3" presStyleIdx="2" presStyleCnt="7"/>
      <dgm:spPr/>
    </dgm:pt>
    <dgm:pt modelId="{3C47C560-6B0E-47D6-AFF8-8B42AC082368}" type="pres">
      <dgm:prSet presAssocID="{9F801BE3-96DB-45AA-AF92-B07D4EC06371}" presName="text3" presStyleLbl="fgAcc3" presStyleIdx="2" presStyleCnt="7">
        <dgm:presLayoutVars>
          <dgm:chPref val="3"/>
        </dgm:presLayoutVars>
      </dgm:prSet>
      <dgm:spPr/>
    </dgm:pt>
    <dgm:pt modelId="{D8286E8C-DFF9-477E-9CEB-AAD792E5453A}" type="pres">
      <dgm:prSet presAssocID="{9F801BE3-96DB-45AA-AF92-B07D4EC06371}" presName="hierChild4" presStyleCnt="0"/>
      <dgm:spPr/>
    </dgm:pt>
    <dgm:pt modelId="{FE52AA6B-DE36-4BE8-96D5-304D11AE79CF}" type="pres">
      <dgm:prSet presAssocID="{3C96864D-DB15-42EA-8067-76D7DF439964}" presName="Name10" presStyleLbl="parChTrans1D2" presStyleIdx="1" presStyleCnt="3"/>
      <dgm:spPr/>
    </dgm:pt>
    <dgm:pt modelId="{A9EEDC13-1E84-4910-B964-0401C30F9399}" type="pres">
      <dgm:prSet presAssocID="{645BB769-DA3F-4CB4-A1FA-3C86D37D41EB}" presName="hierRoot2" presStyleCnt="0"/>
      <dgm:spPr/>
    </dgm:pt>
    <dgm:pt modelId="{04600A4C-3504-4B04-843C-66E3D6198B56}" type="pres">
      <dgm:prSet presAssocID="{645BB769-DA3F-4CB4-A1FA-3C86D37D41EB}" presName="composite2" presStyleCnt="0"/>
      <dgm:spPr/>
    </dgm:pt>
    <dgm:pt modelId="{1AE631C3-5D9E-493A-89D5-E33460B5785F}" type="pres">
      <dgm:prSet presAssocID="{645BB769-DA3F-4CB4-A1FA-3C86D37D41EB}" presName="background2" presStyleLbl="node2" presStyleIdx="1" presStyleCnt="3"/>
      <dgm:spPr/>
    </dgm:pt>
    <dgm:pt modelId="{7B596C20-015B-467D-A277-D82FBE89E7DA}" type="pres">
      <dgm:prSet presAssocID="{645BB769-DA3F-4CB4-A1FA-3C86D37D41EB}" presName="text2" presStyleLbl="fgAcc2" presStyleIdx="1" presStyleCnt="3">
        <dgm:presLayoutVars>
          <dgm:chPref val="3"/>
        </dgm:presLayoutVars>
      </dgm:prSet>
      <dgm:spPr/>
    </dgm:pt>
    <dgm:pt modelId="{0D0D0130-1E69-4ECF-8C12-4FA1B7677D3E}" type="pres">
      <dgm:prSet presAssocID="{645BB769-DA3F-4CB4-A1FA-3C86D37D41EB}" presName="hierChild3" presStyleCnt="0"/>
      <dgm:spPr/>
    </dgm:pt>
    <dgm:pt modelId="{381804DF-297B-4411-BAD0-B6B1971EFE88}" type="pres">
      <dgm:prSet presAssocID="{EAA059F1-8239-44AE-9220-30D4F0E7F82E}" presName="Name17" presStyleLbl="parChTrans1D3" presStyleIdx="3" presStyleCnt="7"/>
      <dgm:spPr/>
    </dgm:pt>
    <dgm:pt modelId="{01B3D137-E423-4CFE-894C-56A24413DC3E}" type="pres">
      <dgm:prSet presAssocID="{CFCE57DB-8E0B-4A27-8965-7255132EB2B1}" presName="hierRoot3" presStyleCnt="0"/>
      <dgm:spPr/>
    </dgm:pt>
    <dgm:pt modelId="{E2E61C60-CB12-47EF-B2E8-92BB1E45E149}" type="pres">
      <dgm:prSet presAssocID="{CFCE57DB-8E0B-4A27-8965-7255132EB2B1}" presName="composite3" presStyleCnt="0"/>
      <dgm:spPr/>
    </dgm:pt>
    <dgm:pt modelId="{E25FE39D-DACF-4E44-8EF8-E1E5C72AE6D9}" type="pres">
      <dgm:prSet presAssocID="{CFCE57DB-8E0B-4A27-8965-7255132EB2B1}" presName="background3" presStyleLbl="node3" presStyleIdx="3" presStyleCnt="7"/>
      <dgm:spPr/>
    </dgm:pt>
    <dgm:pt modelId="{DD4AC184-DCB5-46D2-97A8-C9619B1E3E4A}" type="pres">
      <dgm:prSet presAssocID="{CFCE57DB-8E0B-4A27-8965-7255132EB2B1}" presName="text3" presStyleLbl="fgAcc3" presStyleIdx="3" presStyleCnt="7">
        <dgm:presLayoutVars>
          <dgm:chPref val="3"/>
        </dgm:presLayoutVars>
      </dgm:prSet>
      <dgm:spPr/>
    </dgm:pt>
    <dgm:pt modelId="{976BE62B-C4A9-4464-84FC-23C132FA0A69}" type="pres">
      <dgm:prSet presAssocID="{CFCE57DB-8E0B-4A27-8965-7255132EB2B1}" presName="hierChild4" presStyleCnt="0"/>
      <dgm:spPr/>
    </dgm:pt>
    <dgm:pt modelId="{2B11FD30-E404-4F19-A796-5CBC4AC7840E}" type="pres">
      <dgm:prSet presAssocID="{B70310EA-E4B3-47FF-8E54-5B52509E9368}" presName="Name17" presStyleLbl="parChTrans1D3" presStyleIdx="4" presStyleCnt="7"/>
      <dgm:spPr/>
    </dgm:pt>
    <dgm:pt modelId="{85F1CCC6-C78C-4450-A4C0-C70592D98499}" type="pres">
      <dgm:prSet presAssocID="{C1C3ED8F-3093-4BC8-B56E-9515468CC9B9}" presName="hierRoot3" presStyleCnt="0"/>
      <dgm:spPr/>
    </dgm:pt>
    <dgm:pt modelId="{C99F052C-5119-4C2E-B696-A57487C56CC2}" type="pres">
      <dgm:prSet presAssocID="{C1C3ED8F-3093-4BC8-B56E-9515468CC9B9}" presName="composite3" presStyleCnt="0"/>
      <dgm:spPr/>
    </dgm:pt>
    <dgm:pt modelId="{0CE90663-9033-4C8F-9803-4A91B361A594}" type="pres">
      <dgm:prSet presAssocID="{C1C3ED8F-3093-4BC8-B56E-9515468CC9B9}" presName="background3" presStyleLbl="node3" presStyleIdx="4" presStyleCnt="7"/>
      <dgm:spPr/>
    </dgm:pt>
    <dgm:pt modelId="{40EFEC62-8DCE-471E-83DC-19261900B755}" type="pres">
      <dgm:prSet presAssocID="{C1C3ED8F-3093-4BC8-B56E-9515468CC9B9}" presName="text3" presStyleLbl="fgAcc3" presStyleIdx="4" presStyleCnt="7" custScaleX="113168">
        <dgm:presLayoutVars>
          <dgm:chPref val="3"/>
        </dgm:presLayoutVars>
      </dgm:prSet>
      <dgm:spPr/>
    </dgm:pt>
    <dgm:pt modelId="{EAC33B89-1018-4932-B6FA-1998DC9AE463}" type="pres">
      <dgm:prSet presAssocID="{C1C3ED8F-3093-4BC8-B56E-9515468CC9B9}" presName="hierChild4" presStyleCnt="0"/>
      <dgm:spPr/>
    </dgm:pt>
    <dgm:pt modelId="{EDED2D45-22CF-43EB-99AD-17D85DAFE933}" type="pres">
      <dgm:prSet presAssocID="{6B2211FD-DF05-4107-8C0B-615961B3698D}" presName="Name10" presStyleLbl="parChTrans1D2" presStyleIdx="2" presStyleCnt="3"/>
      <dgm:spPr/>
    </dgm:pt>
    <dgm:pt modelId="{669154A3-1DE3-4C42-A895-1A6B39867132}" type="pres">
      <dgm:prSet presAssocID="{E2CC6ED0-6122-41B1-AAB5-3E072BE97807}" presName="hierRoot2" presStyleCnt="0"/>
      <dgm:spPr/>
    </dgm:pt>
    <dgm:pt modelId="{BA8A8008-5644-4180-B5BA-F130A607F8AD}" type="pres">
      <dgm:prSet presAssocID="{E2CC6ED0-6122-41B1-AAB5-3E072BE97807}" presName="composite2" presStyleCnt="0"/>
      <dgm:spPr/>
    </dgm:pt>
    <dgm:pt modelId="{7560404F-D7F3-41D6-8BA0-09A12CD13DAC}" type="pres">
      <dgm:prSet presAssocID="{E2CC6ED0-6122-41B1-AAB5-3E072BE97807}" presName="background2" presStyleLbl="node2" presStyleIdx="2" presStyleCnt="3"/>
      <dgm:spPr/>
    </dgm:pt>
    <dgm:pt modelId="{38EAF6BD-58F6-480D-98E1-517E42F61343}" type="pres">
      <dgm:prSet presAssocID="{E2CC6ED0-6122-41B1-AAB5-3E072BE97807}" presName="text2" presStyleLbl="fgAcc2" presStyleIdx="2" presStyleCnt="3">
        <dgm:presLayoutVars>
          <dgm:chPref val="3"/>
        </dgm:presLayoutVars>
      </dgm:prSet>
      <dgm:spPr/>
    </dgm:pt>
    <dgm:pt modelId="{CAECF5E3-D327-40A7-A47E-3AE921E655AF}" type="pres">
      <dgm:prSet presAssocID="{E2CC6ED0-6122-41B1-AAB5-3E072BE97807}" presName="hierChild3" presStyleCnt="0"/>
      <dgm:spPr/>
    </dgm:pt>
    <dgm:pt modelId="{9D1B5C24-DB61-4538-8F2E-FE733B8C257F}" type="pres">
      <dgm:prSet presAssocID="{3D885A9B-21C7-4CE9-A753-9257C5D74434}" presName="Name17" presStyleLbl="parChTrans1D3" presStyleIdx="5" presStyleCnt="7"/>
      <dgm:spPr/>
    </dgm:pt>
    <dgm:pt modelId="{35CA86FA-9E79-4902-9D06-B5162431F6DA}" type="pres">
      <dgm:prSet presAssocID="{41CA7885-75B8-4D03-8FFE-280CABFAA729}" presName="hierRoot3" presStyleCnt="0"/>
      <dgm:spPr/>
    </dgm:pt>
    <dgm:pt modelId="{A1B7C058-2827-46F3-B95F-907C42FA72FD}" type="pres">
      <dgm:prSet presAssocID="{41CA7885-75B8-4D03-8FFE-280CABFAA729}" presName="composite3" presStyleCnt="0"/>
      <dgm:spPr/>
    </dgm:pt>
    <dgm:pt modelId="{55CC5382-7D44-42BB-9BF3-EBF28B474C4A}" type="pres">
      <dgm:prSet presAssocID="{41CA7885-75B8-4D03-8FFE-280CABFAA729}" presName="background3" presStyleLbl="node3" presStyleIdx="5" presStyleCnt="7"/>
      <dgm:spPr/>
    </dgm:pt>
    <dgm:pt modelId="{85A5AFA5-EFE7-4C58-BB3D-CAEEA2F719CB}" type="pres">
      <dgm:prSet presAssocID="{41CA7885-75B8-4D03-8FFE-280CABFAA729}" presName="text3" presStyleLbl="fgAcc3" presStyleIdx="5" presStyleCnt="7">
        <dgm:presLayoutVars>
          <dgm:chPref val="3"/>
        </dgm:presLayoutVars>
      </dgm:prSet>
      <dgm:spPr/>
    </dgm:pt>
    <dgm:pt modelId="{2C8CD75D-0E44-4D6B-8399-626506092DF1}" type="pres">
      <dgm:prSet presAssocID="{41CA7885-75B8-4D03-8FFE-280CABFAA729}" presName="hierChild4" presStyleCnt="0"/>
      <dgm:spPr/>
    </dgm:pt>
    <dgm:pt modelId="{F3122C65-0F27-43FE-B3C2-A3EF620BECDF}" type="pres">
      <dgm:prSet presAssocID="{2B850A30-199D-4B6D-9D24-56DA9811B164}" presName="Name23" presStyleLbl="parChTrans1D4" presStyleIdx="2" presStyleCnt="4"/>
      <dgm:spPr/>
    </dgm:pt>
    <dgm:pt modelId="{2776D8C0-DC3A-44C1-A0F1-63D83BDF9A55}" type="pres">
      <dgm:prSet presAssocID="{CF179AAE-02E6-4C21-805F-6090CCEFAA8B}" presName="hierRoot4" presStyleCnt="0"/>
      <dgm:spPr/>
    </dgm:pt>
    <dgm:pt modelId="{C58D4A90-8229-4E2C-8519-628ECCFD838B}" type="pres">
      <dgm:prSet presAssocID="{CF179AAE-02E6-4C21-805F-6090CCEFAA8B}" presName="composite4" presStyleCnt="0"/>
      <dgm:spPr/>
    </dgm:pt>
    <dgm:pt modelId="{EEEA6708-0B0B-40FA-B433-ADBBE0C6089F}" type="pres">
      <dgm:prSet presAssocID="{CF179AAE-02E6-4C21-805F-6090CCEFAA8B}" presName="background4" presStyleLbl="node4" presStyleIdx="2" presStyleCnt="4"/>
      <dgm:spPr/>
    </dgm:pt>
    <dgm:pt modelId="{1D8CE609-6B7A-4B79-B71B-25D551AD4779}" type="pres">
      <dgm:prSet presAssocID="{CF179AAE-02E6-4C21-805F-6090CCEFAA8B}" presName="text4" presStyleLbl="fgAcc4" presStyleIdx="2" presStyleCnt="4">
        <dgm:presLayoutVars>
          <dgm:chPref val="3"/>
        </dgm:presLayoutVars>
      </dgm:prSet>
      <dgm:spPr/>
    </dgm:pt>
    <dgm:pt modelId="{F7A1398F-7957-4871-86F6-163986CDD119}" type="pres">
      <dgm:prSet presAssocID="{CF179AAE-02E6-4C21-805F-6090CCEFAA8B}" presName="hierChild5" presStyleCnt="0"/>
      <dgm:spPr/>
    </dgm:pt>
    <dgm:pt modelId="{673A7109-907F-449D-946C-5B1BEE9C07DB}" type="pres">
      <dgm:prSet presAssocID="{7AF41D2F-12F0-4B6F-B37C-7647AB64F4E1}" presName="Name23" presStyleLbl="parChTrans1D4" presStyleIdx="3" presStyleCnt="4"/>
      <dgm:spPr/>
    </dgm:pt>
    <dgm:pt modelId="{AAB6BF6D-3432-40A0-8120-C90AACB64659}" type="pres">
      <dgm:prSet presAssocID="{AFD6E903-188E-4286-B6FD-0DA4B581CA72}" presName="hierRoot4" presStyleCnt="0"/>
      <dgm:spPr/>
    </dgm:pt>
    <dgm:pt modelId="{91DF9C9A-6585-4484-8615-B84BB1E729DC}" type="pres">
      <dgm:prSet presAssocID="{AFD6E903-188E-4286-B6FD-0DA4B581CA72}" presName="composite4" presStyleCnt="0"/>
      <dgm:spPr/>
    </dgm:pt>
    <dgm:pt modelId="{BDA016C5-27B6-4BFF-968D-AAEDE1017152}" type="pres">
      <dgm:prSet presAssocID="{AFD6E903-188E-4286-B6FD-0DA4B581CA72}" presName="background4" presStyleLbl="node4" presStyleIdx="3" presStyleCnt="4"/>
      <dgm:spPr/>
    </dgm:pt>
    <dgm:pt modelId="{9AFD2C5D-4869-4A78-A43F-0413EAD5B94B}" type="pres">
      <dgm:prSet presAssocID="{AFD6E903-188E-4286-B6FD-0DA4B581CA72}" presName="text4" presStyleLbl="fgAcc4" presStyleIdx="3" presStyleCnt="4">
        <dgm:presLayoutVars>
          <dgm:chPref val="3"/>
        </dgm:presLayoutVars>
      </dgm:prSet>
      <dgm:spPr/>
    </dgm:pt>
    <dgm:pt modelId="{57D647E4-89D2-4C92-97CD-4A529A02EB9C}" type="pres">
      <dgm:prSet presAssocID="{AFD6E903-188E-4286-B6FD-0DA4B581CA72}" presName="hierChild5" presStyleCnt="0"/>
      <dgm:spPr/>
    </dgm:pt>
    <dgm:pt modelId="{3752E516-45E7-4574-8BB0-60AB13FE3539}" type="pres">
      <dgm:prSet presAssocID="{5228E6A4-0AFA-49DF-858B-B3D71A8F848A}" presName="Name17" presStyleLbl="parChTrans1D3" presStyleIdx="6" presStyleCnt="7"/>
      <dgm:spPr/>
    </dgm:pt>
    <dgm:pt modelId="{2F883576-DA6B-4D90-AD5A-36919BE9D7E4}" type="pres">
      <dgm:prSet presAssocID="{B94ECD98-C4F6-4E8C-AB0C-A1479C00BDBF}" presName="hierRoot3" presStyleCnt="0"/>
      <dgm:spPr/>
    </dgm:pt>
    <dgm:pt modelId="{4A8AF20C-91A4-48E4-8428-04132DF6B7DA}" type="pres">
      <dgm:prSet presAssocID="{B94ECD98-C4F6-4E8C-AB0C-A1479C00BDBF}" presName="composite3" presStyleCnt="0"/>
      <dgm:spPr/>
    </dgm:pt>
    <dgm:pt modelId="{82C57BEE-2525-426D-AFAF-F4213BD4AD80}" type="pres">
      <dgm:prSet presAssocID="{B94ECD98-C4F6-4E8C-AB0C-A1479C00BDBF}" presName="background3" presStyleLbl="node3" presStyleIdx="6" presStyleCnt="7"/>
      <dgm:spPr/>
    </dgm:pt>
    <dgm:pt modelId="{D8953FB0-3A99-43AC-82C7-DD4C0FFCE782}" type="pres">
      <dgm:prSet presAssocID="{B94ECD98-C4F6-4E8C-AB0C-A1479C00BDBF}" presName="text3" presStyleLbl="fgAcc3" presStyleIdx="6" presStyleCnt="7">
        <dgm:presLayoutVars>
          <dgm:chPref val="3"/>
        </dgm:presLayoutVars>
      </dgm:prSet>
      <dgm:spPr/>
    </dgm:pt>
    <dgm:pt modelId="{B8B2948F-8B9F-41CA-969A-D8F2F2486FC6}" type="pres">
      <dgm:prSet presAssocID="{B94ECD98-C4F6-4E8C-AB0C-A1479C00BDBF}" presName="hierChild4" presStyleCnt="0"/>
      <dgm:spPr/>
    </dgm:pt>
  </dgm:ptLst>
  <dgm:cxnLst>
    <dgm:cxn modelId="{69047500-49ED-441B-A10E-A9B6F0F95561}" srcId="{C62C498B-5600-4DBF-AA44-9B7F024BDDCE}" destId="{645BB769-DA3F-4CB4-A1FA-3C86D37D41EB}" srcOrd="1" destOrd="0" parTransId="{3C96864D-DB15-42EA-8067-76D7DF439964}" sibTransId="{74AE2EFE-28A7-4B38-BF1D-2144D3B71133}"/>
    <dgm:cxn modelId="{939B7B03-6FA9-429C-A70B-033035CA1AF3}" srcId="{CF208A90-4ACD-4AC3-92F2-A2303A824176}" destId="{DBEF964D-5ECD-4C4E-A3B1-41E24338BBB6}" srcOrd="0" destOrd="0" parTransId="{AB46C161-D087-4870-A661-342413B4D9B1}" sibTransId="{4E4107A6-A35B-4D23-BD2F-DB95366D9C4C}"/>
    <dgm:cxn modelId="{ABC9E810-6531-4E41-A67A-BEC6CBE1D4C2}" type="presOf" srcId="{CF208A90-4ACD-4AC3-92F2-A2303A824176}" destId="{097B8CC1-6E9E-42E6-B06E-6FE24F3E652C}" srcOrd="0" destOrd="0" presId="urn:microsoft.com/office/officeart/2005/8/layout/hierarchy1"/>
    <dgm:cxn modelId="{E27C9113-5BF1-402F-8D5A-0221681CB7A6}" type="presOf" srcId="{DBEF964D-5ECD-4C4E-A3B1-41E24338BBB6}" destId="{D8CAE6A1-C2D1-4188-8B7F-877B0B139B8A}" srcOrd="0" destOrd="0" presId="urn:microsoft.com/office/officeart/2005/8/layout/hierarchy1"/>
    <dgm:cxn modelId="{495AB715-1B53-464E-8569-642A4CE03F36}" srcId="{CF208A90-4ACD-4AC3-92F2-A2303A824176}" destId="{9F801BE3-96DB-45AA-AF92-B07D4EC06371}" srcOrd="2" destOrd="0" parTransId="{1E35CEAB-D6F4-4930-B95B-F5278A4D16EA}" sibTransId="{384DC812-B519-4EC8-AD00-41C691BD58A8}"/>
    <dgm:cxn modelId="{AD9A3D29-DBBD-4036-88DF-8E40FDED8CDE}" type="presOf" srcId="{6B2211FD-DF05-4107-8C0B-615961B3698D}" destId="{EDED2D45-22CF-43EB-99AD-17D85DAFE933}" srcOrd="0" destOrd="0" presId="urn:microsoft.com/office/officeart/2005/8/layout/hierarchy1"/>
    <dgm:cxn modelId="{3C465D29-A042-4CB3-91F6-078C8B76C305}" srcId="{E2CC6ED0-6122-41B1-AAB5-3E072BE97807}" destId="{41CA7885-75B8-4D03-8FFE-280CABFAA729}" srcOrd="0" destOrd="0" parTransId="{3D885A9B-21C7-4CE9-A753-9257C5D74434}" sibTransId="{45E2F8EA-C6FC-425A-9787-8C8DA481C87F}"/>
    <dgm:cxn modelId="{0A28D72C-40D6-44E1-8997-8F4AAB85C472}" type="presOf" srcId="{EAA059F1-8239-44AE-9220-30D4F0E7F82E}" destId="{381804DF-297B-4411-BAD0-B6B1971EFE88}" srcOrd="0" destOrd="0" presId="urn:microsoft.com/office/officeart/2005/8/layout/hierarchy1"/>
    <dgm:cxn modelId="{BD2B8E2D-0824-4234-B8A5-F1E17CE63142}" type="presOf" srcId="{8F891F90-7258-4FE7-B13A-3A05F1ACBFCA}" destId="{4B4E3227-140F-4DD4-AAE1-9E7FBD49861F}" srcOrd="0" destOrd="0" presId="urn:microsoft.com/office/officeart/2005/8/layout/hierarchy1"/>
    <dgm:cxn modelId="{E69ACA3A-2FB1-4F8B-AC08-1DF1798EC592}" type="presOf" srcId="{3D885A9B-21C7-4CE9-A753-9257C5D74434}" destId="{9D1B5C24-DB61-4538-8F2E-FE733B8C257F}" srcOrd="0" destOrd="0" presId="urn:microsoft.com/office/officeart/2005/8/layout/hierarchy1"/>
    <dgm:cxn modelId="{D381533C-B969-44E0-932C-E2EB0C6EAC72}" type="presOf" srcId="{5228E6A4-0AFA-49DF-858B-B3D71A8F848A}" destId="{3752E516-45E7-4574-8BB0-60AB13FE3539}" srcOrd="0" destOrd="0" presId="urn:microsoft.com/office/officeart/2005/8/layout/hierarchy1"/>
    <dgm:cxn modelId="{3035C560-A2D9-4A0D-9FEC-4FF585D55868}" srcId="{CF208A90-4ACD-4AC3-92F2-A2303A824176}" destId="{049EA90A-3CB7-4CEF-9595-6D5AFFEB17ED}" srcOrd="1" destOrd="0" parTransId="{8F891F90-7258-4FE7-B13A-3A05F1ACBFCA}" sibTransId="{4FACC7BA-5134-4092-A2F3-0EA56006B489}"/>
    <dgm:cxn modelId="{15365A64-24F9-4636-8513-57B8AC52AD70}" type="presOf" srcId="{7AF41D2F-12F0-4B6F-B37C-7647AB64F4E1}" destId="{673A7109-907F-449D-946C-5B1BEE9C07DB}" srcOrd="0" destOrd="0" presId="urn:microsoft.com/office/officeart/2005/8/layout/hierarchy1"/>
    <dgm:cxn modelId="{906BA766-949B-4EF3-8967-66816940F82E}" type="presOf" srcId="{2B850A30-199D-4B6D-9D24-56DA9811B164}" destId="{F3122C65-0F27-43FE-B3C2-A3EF620BECDF}" srcOrd="0" destOrd="0" presId="urn:microsoft.com/office/officeart/2005/8/layout/hierarchy1"/>
    <dgm:cxn modelId="{3F6E7147-5F4A-4B6E-BE17-7DB8DCCD176A}" type="presOf" srcId="{C1C3ED8F-3093-4BC8-B56E-9515468CC9B9}" destId="{40EFEC62-8DCE-471E-83DC-19261900B755}" srcOrd="0" destOrd="0" presId="urn:microsoft.com/office/officeart/2005/8/layout/hierarchy1"/>
    <dgm:cxn modelId="{28932E4B-AB01-4616-8479-F6F09CA6F1AE}" type="presOf" srcId="{9F801BE3-96DB-45AA-AF92-B07D4EC06371}" destId="{3C47C560-6B0E-47D6-AFF8-8B42AC082368}" srcOrd="0" destOrd="0" presId="urn:microsoft.com/office/officeart/2005/8/layout/hierarchy1"/>
    <dgm:cxn modelId="{1C42716B-D8C9-4D42-A5C5-5B048BDF871D}" type="presOf" srcId="{B94ECD98-C4F6-4E8C-AB0C-A1479C00BDBF}" destId="{D8953FB0-3A99-43AC-82C7-DD4C0FFCE782}" srcOrd="0" destOrd="0" presId="urn:microsoft.com/office/officeart/2005/8/layout/hierarchy1"/>
    <dgm:cxn modelId="{EC706F4C-4200-4625-9C36-9BDBD5560A7E}" type="presOf" srcId="{3C96864D-DB15-42EA-8067-76D7DF439964}" destId="{FE52AA6B-DE36-4BE8-96D5-304D11AE79CF}" srcOrd="0" destOrd="0" presId="urn:microsoft.com/office/officeart/2005/8/layout/hierarchy1"/>
    <dgm:cxn modelId="{08E5C34C-5DD8-4532-BF9D-A5499CC6DE35}" srcId="{41CA7885-75B8-4D03-8FFE-280CABFAA729}" destId="{AFD6E903-188E-4286-B6FD-0DA4B581CA72}" srcOrd="1" destOrd="0" parTransId="{7AF41D2F-12F0-4B6F-B37C-7647AB64F4E1}" sibTransId="{B3606AD9-B259-459C-A93A-3B39F57A47D2}"/>
    <dgm:cxn modelId="{9316CF74-9646-4647-8B2F-576BC67DCE83}" srcId="{DBEF964D-5ECD-4C4E-A3B1-41E24338BBB6}" destId="{9DB6665B-6688-46FD-A704-57278D33437E}" srcOrd="1" destOrd="0" parTransId="{69CAF07D-A273-42D3-B7E6-9DD055710989}" sibTransId="{231C70A9-88CD-4355-91CD-ABD46BC13759}"/>
    <dgm:cxn modelId="{D230D774-DDD0-47D7-A529-88D23CE64A19}" type="presOf" srcId="{41CA7885-75B8-4D03-8FFE-280CABFAA729}" destId="{85A5AFA5-EFE7-4C58-BB3D-CAEEA2F719CB}" srcOrd="0" destOrd="0" presId="urn:microsoft.com/office/officeart/2005/8/layout/hierarchy1"/>
    <dgm:cxn modelId="{5CC9A776-FA8C-44EB-8608-BA2E9DA5C581}" srcId="{3162305D-10E1-4EB4-9B09-9056CD1815F3}" destId="{E4701A04-23ED-4972-875C-D68A483793FB}" srcOrd="0" destOrd="0" parTransId="{D2E6E95F-F84E-4340-AE3A-84DC4FE15407}" sibTransId="{4C06FD39-5AA8-4E2E-8454-F2B81FD3F209}"/>
    <dgm:cxn modelId="{667CDC76-F426-4F69-AA55-83713B908ED0}" type="presOf" srcId="{E4701A04-23ED-4972-875C-D68A483793FB}" destId="{63657D36-499B-47E6-A335-DA5238D1CC7B}" srcOrd="0" destOrd="0" presId="urn:microsoft.com/office/officeart/2005/8/layout/hierarchy1"/>
    <dgm:cxn modelId="{8DB16057-C9DE-43DA-ADD1-254D964EB7C6}" type="presOf" srcId="{69CAF07D-A273-42D3-B7E6-9DD055710989}" destId="{5287CFC3-A58D-41D9-8201-54D224B94044}" srcOrd="0" destOrd="0" presId="urn:microsoft.com/office/officeart/2005/8/layout/hierarchy1"/>
    <dgm:cxn modelId="{E0552E83-CCF3-477A-A0D0-FC44447EFE3C}" srcId="{C62C498B-5600-4DBF-AA44-9B7F024BDDCE}" destId="{CF208A90-4ACD-4AC3-92F2-A2303A824176}" srcOrd="0" destOrd="0" parTransId="{8B6F0DA6-CD25-47ED-9590-EC5FB08E879A}" sibTransId="{5008116E-82EA-4351-A723-DFF276630F91}"/>
    <dgm:cxn modelId="{D2707085-F05F-4F9C-BC6D-01EE831291CC}" srcId="{645BB769-DA3F-4CB4-A1FA-3C86D37D41EB}" destId="{C1C3ED8F-3093-4BC8-B56E-9515468CC9B9}" srcOrd="1" destOrd="0" parTransId="{B70310EA-E4B3-47FF-8E54-5B52509E9368}" sibTransId="{97014C45-E80D-4EA2-BFF8-0E4B9D4A965B}"/>
    <dgm:cxn modelId="{8751608B-F5EA-48B6-967E-AE707B654087}" type="presOf" srcId="{3162305D-10E1-4EB4-9B09-9056CD1815F3}" destId="{AF10140A-C24D-457B-9A37-9725284EE1BA}" srcOrd="0" destOrd="0" presId="urn:microsoft.com/office/officeart/2005/8/layout/hierarchy1"/>
    <dgm:cxn modelId="{CD505C90-5B29-42A3-AC8F-D3D328586F8A}" type="presOf" srcId="{1E35CEAB-D6F4-4930-B95B-F5278A4D16EA}" destId="{E8E587E8-52AB-4FA9-B1B9-71A258DFFF53}" srcOrd="0" destOrd="0" presId="urn:microsoft.com/office/officeart/2005/8/layout/hierarchy1"/>
    <dgm:cxn modelId="{4611B293-83E5-4551-86B8-CBCF8050DBC1}" srcId="{41CA7885-75B8-4D03-8FFE-280CABFAA729}" destId="{CF179AAE-02E6-4C21-805F-6090CCEFAA8B}" srcOrd="0" destOrd="0" parTransId="{2B850A30-199D-4B6D-9D24-56DA9811B164}" sibTransId="{9008C147-77A5-4170-A171-74181DC56908}"/>
    <dgm:cxn modelId="{1321CE9B-D2C8-4C08-8D36-0737DA5B7FB2}" type="presOf" srcId="{B70310EA-E4B3-47FF-8E54-5B52509E9368}" destId="{2B11FD30-E404-4F19-A796-5CBC4AC7840E}" srcOrd="0" destOrd="0" presId="urn:microsoft.com/office/officeart/2005/8/layout/hierarchy1"/>
    <dgm:cxn modelId="{659EA2A2-1852-4738-9460-228B68F69883}" type="presOf" srcId="{645BB769-DA3F-4CB4-A1FA-3C86D37D41EB}" destId="{7B596C20-015B-467D-A277-D82FBE89E7DA}" srcOrd="0" destOrd="0" presId="urn:microsoft.com/office/officeart/2005/8/layout/hierarchy1"/>
    <dgm:cxn modelId="{8407FEA2-1FF5-47F4-B853-D3BAF5E1BAE0}" type="presOf" srcId="{9DB6665B-6688-46FD-A704-57278D33437E}" destId="{043120A2-6D41-45A8-9E09-0E718C40DED8}" srcOrd="0" destOrd="0" presId="urn:microsoft.com/office/officeart/2005/8/layout/hierarchy1"/>
    <dgm:cxn modelId="{554124B8-763A-447E-ACC8-C891A0CC0B84}" type="presOf" srcId="{049EA90A-3CB7-4CEF-9595-6D5AFFEB17ED}" destId="{45CE2624-9021-4D39-AF46-33A07F0E1269}" srcOrd="0" destOrd="0" presId="urn:microsoft.com/office/officeart/2005/8/layout/hierarchy1"/>
    <dgm:cxn modelId="{191DA5C1-3D5F-4DF7-9FE2-0F1B8931A3CA}" type="presOf" srcId="{CFCE57DB-8E0B-4A27-8965-7255132EB2B1}" destId="{DD4AC184-DCB5-46D2-97A8-C9619B1E3E4A}" srcOrd="0" destOrd="0" presId="urn:microsoft.com/office/officeart/2005/8/layout/hierarchy1"/>
    <dgm:cxn modelId="{C0A00FC4-8C87-445A-913A-BB2BC3EFAF60}" type="presOf" srcId="{C62C498B-5600-4DBF-AA44-9B7F024BDDCE}" destId="{B05AF156-0CC8-4052-B1CF-138B27891147}" srcOrd="0" destOrd="0" presId="urn:microsoft.com/office/officeart/2005/8/layout/hierarchy1"/>
    <dgm:cxn modelId="{F39D7AC6-6B68-41A3-8F03-CEE7593E274B}" srcId="{3162305D-10E1-4EB4-9B09-9056CD1815F3}" destId="{C62C498B-5600-4DBF-AA44-9B7F024BDDCE}" srcOrd="1" destOrd="0" parTransId="{66C765BD-510F-49CF-9857-1BDAB7CEA5CB}" sibTransId="{CA433602-161E-41DB-829C-2DE0C142BE19}"/>
    <dgm:cxn modelId="{C62A51C9-1C40-4B17-8639-8C347B42903D}" type="presOf" srcId="{7438C105-1327-4F06-8F43-180C296CA054}" destId="{F1AF2CB1-0716-4CBF-8BD7-54040D43BE72}" srcOrd="0" destOrd="0" presId="urn:microsoft.com/office/officeart/2005/8/layout/hierarchy1"/>
    <dgm:cxn modelId="{07327ACF-BB4B-439B-8159-A913E24903B1}" type="presOf" srcId="{D071C9FA-4AA0-4CF0-AD0A-F58B9864B7DF}" destId="{3B97A557-BA58-4859-A7AB-FC1B57E517D9}" srcOrd="0" destOrd="0" presId="urn:microsoft.com/office/officeart/2005/8/layout/hierarchy1"/>
    <dgm:cxn modelId="{24D8DCCF-42C4-474E-807C-8F3B0E0ADA83}" type="presOf" srcId="{AFD6E903-188E-4286-B6FD-0DA4B581CA72}" destId="{9AFD2C5D-4869-4A78-A43F-0413EAD5B94B}" srcOrd="0" destOrd="0" presId="urn:microsoft.com/office/officeart/2005/8/layout/hierarchy1"/>
    <dgm:cxn modelId="{F3A344D2-7BC1-4B06-AA6F-50414FC13EDF}" srcId="{645BB769-DA3F-4CB4-A1FA-3C86D37D41EB}" destId="{CFCE57DB-8E0B-4A27-8965-7255132EB2B1}" srcOrd="0" destOrd="0" parTransId="{EAA059F1-8239-44AE-9220-30D4F0E7F82E}" sibTransId="{12E91975-3FE4-4D77-9FF2-5D95A39BCF32}"/>
    <dgm:cxn modelId="{1E3DDDDF-7347-4E0C-B8A1-4AFFD2D9CF2C}" type="presOf" srcId="{CF179AAE-02E6-4C21-805F-6090CCEFAA8B}" destId="{1D8CE609-6B7A-4B79-B71B-25D551AD4779}" srcOrd="0" destOrd="0" presId="urn:microsoft.com/office/officeart/2005/8/layout/hierarchy1"/>
    <dgm:cxn modelId="{6F254FEB-62DE-4FB5-B773-C7EC240DE124}" type="presOf" srcId="{E2CC6ED0-6122-41B1-AAB5-3E072BE97807}" destId="{38EAF6BD-58F6-480D-98E1-517E42F61343}" srcOrd="0" destOrd="0" presId="urn:microsoft.com/office/officeart/2005/8/layout/hierarchy1"/>
    <dgm:cxn modelId="{55903AEC-5DAC-457C-9161-D4FDBF4D4BFE}" type="presOf" srcId="{AB46C161-D087-4870-A661-342413B4D9B1}" destId="{3D2A564F-68B4-4078-9080-FDCE01F6E2B6}" srcOrd="0" destOrd="0" presId="urn:microsoft.com/office/officeart/2005/8/layout/hierarchy1"/>
    <dgm:cxn modelId="{F59DE2EE-3C79-4C62-8C58-576BB7977360}" srcId="{E2CC6ED0-6122-41B1-AAB5-3E072BE97807}" destId="{B94ECD98-C4F6-4E8C-AB0C-A1479C00BDBF}" srcOrd="1" destOrd="0" parTransId="{5228E6A4-0AFA-49DF-858B-B3D71A8F848A}" sibTransId="{0F314B39-63AA-401E-AB99-0FC01525B82A}"/>
    <dgm:cxn modelId="{A7F4F8FB-460B-4DFE-AC3C-860FCA55107A}" srcId="{DBEF964D-5ECD-4C4E-A3B1-41E24338BBB6}" destId="{7438C105-1327-4F06-8F43-180C296CA054}" srcOrd="0" destOrd="0" parTransId="{D071C9FA-4AA0-4CF0-AD0A-F58B9864B7DF}" sibTransId="{EB860CDF-9E0B-4E8E-838C-E45D389C7D06}"/>
    <dgm:cxn modelId="{0F294EFC-76C1-4D70-A84B-959DD4164D42}" srcId="{C62C498B-5600-4DBF-AA44-9B7F024BDDCE}" destId="{E2CC6ED0-6122-41B1-AAB5-3E072BE97807}" srcOrd="2" destOrd="0" parTransId="{6B2211FD-DF05-4107-8C0B-615961B3698D}" sibTransId="{8FCD3B4E-DFA3-4CD5-8C97-948AD2777BD0}"/>
    <dgm:cxn modelId="{E7C421FF-E70A-4827-ACF0-08A001A480EF}" type="presOf" srcId="{8B6F0DA6-CD25-47ED-9590-EC5FB08E879A}" destId="{E21152EC-79EF-422E-BC1B-C602F8F1E5D7}" srcOrd="0" destOrd="0" presId="urn:microsoft.com/office/officeart/2005/8/layout/hierarchy1"/>
    <dgm:cxn modelId="{16B6386A-BB6C-4BE6-9CC4-BBC511E4C2A0}" type="presParOf" srcId="{AF10140A-C24D-457B-9A37-9725284EE1BA}" destId="{E5965871-B381-4998-96F0-3CE9616B722B}" srcOrd="0" destOrd="0" presId="urn:microsoft.com/office/officeart/2005/8/layout/hierarchy1"/>
    <dgm:cxn modelId="{9B8DFF9C-9711-4249-919C-299CC6645BE9}" type="presParOf" srcId="{E5965871-B381-4998-96F0-3CE9616B722B}" destId="{EA0E1C0D-930D-4288-ABDE-45E72C90FCAE}" srcOrd="0" destOrd="0" presId="urn:microsoft.com/office/officeart/2005/8/layout/hierarchy1"/>
    <dgm:cxn modelId="{DAA6DA9D-6227-4E9F-9E40-01276B604F11}" type="presParOf" srcId="{EA0E1C0D-930D-4288-ABDE-45E72C90FCAE}" destId="{DCF920D2-6DCF-44B9-9A70-21ED422991E1}" srcOrd="0" destOrd="0" presId="urn:microsoft.com/office/officeart/2005/8/layout/hierarchy1"/>
    <dgm:cxn modelId="{8F922ADB-D11C-4017-A925-C005BF6E657B}" type="presParOf" srcId="{EA0E1C0D-930D-4288-ABDE-45E72C90FCAE}" destId="{63657D36-499B-47E6-A335-DA5238D1CC7B}" srcOrd="1" destOrd="0" presId="urn:microsoft.com/office/officeart/2005/8/layout/hierarchy1"/>
    <dgm:cxn modelId="{BB5BAD9F-E234-4907-B12D-571A2A3FDA07}" type="presParOf" srcId="{E5965871-B381-4998-96F0-3CE9616B722B}" destId="{84AAF260-1EAC-411E-8FEE-B2F552445678}" srcOrd="1" destOrd="0" presId="urn:microsoft.com/office/officeart/2005/8/layout/hierarchy1"/>
    <dgm:cxn modelId="{EE881988-E35B-49A8-852C-0CBB08750072}" type="presParOf" srcId="{AF10140A-C24D-457B-9A37-9725284EE1BA}" destId="{57844863-81C4-49DF-BC60-2A79F37979C3}" srcOrd="1" destOrd="0" presId="urn:microsoft.com/office/officeart/2005/8/layout/hierarchy1"/>
    <dgm:cxn modelId="{43851F48-9FEB-41A4-9883-B8A3541DAC6A}" type="presParOf" srcId="{57844863-81C4-49DF-BC60-2A79F37979C3}" destId="{DBD46C2C-BCCD-46A8-9785-3B962295B725}" srcOrd="0" destOrd="0" presId="urn:microsoft.com/office/officeart/2005/8/layout/hierarchy1"/>
    <dgm:cxn modelId="{BA47D0FD-2F36-4918-8201-FFAFA269D803}" type="presParOf" srcId="{DBD46C2C-BCCD-46A8-9785-3B962295B725}" destId="{8729EA87-0FF4-46A6-AA89-33A3D5DD7B04}" srcOrd="0" destOrd="0" presId="urn:microsoft.com/office/officeart/2005/8/layout/hierarchy1"/>
    <dgm:cxn modelId="{DC3DE9A9-CEA0-4B80-8353-83EFE99BFE22}" type="presParOf" srcId="{DBD46C2C-BCCD-46A8-9785-3B962295B725}" destId="{B05AF156-0CC8-4052-B1CF-138B27891147}" srcOrd="1" destOrd="0" presId="urn:microsoft.com/office/officeart/2005/8/layout/hierarchy1"/>
    <dgm:cxn modelId="{55C15134-BD40-45A9-9682-6C32089BF132}" type="presParOf" srcId="{57844863-81C4-49DF-BC60-2A79F37979C3}" destId="{5A9118D3-A189-4B24-8C64-4ECAB511283B}" srcOrd="1" destOrd="0" presId="urn:microsoft.com/office/officeart/2005/8/layout/hierarchy1"/>
    <dgm:cxn modelId="{1E4BBA6F-2C62-4D6A-B2B6-6E33AF0636D9}" type="presParOf" srcId="{5A9118D3-A189-4B24-8C64-4ECAB511283B}" destId="{E21152EC-79EF-422E-BC1B-C602F8F1E5D7}" srcOrd="0" destOrd="0" presId="urn:microsoft.com/office/officeart/2005/8/layout/hierarchy1"/>
    <dgm:cxn modelId="{BC6D695C-C786-414E-85A7-796C542EB802}" type="presParOf" srcId="{5A9118D3-A189-4B24-8C64-4ECAB511283B}" destId="{5A00CD54-7154-4DA1-A99B-311A49DA1758}" srcOrd="1" destOrd="0" presId="urn:microsoft.com/office/officeart/2005/8/layout/hierarchy1"/>
    <dgm:cxn modelId="{43D024F9-C92D-4C61-93FC-560875302514}" type="presParOf" srcId="{5A00CD54-7154-4DA1-A99B-311A49DA1758}" destId="{82E59050-C12C-4AFC-8172-86D5D9C41DF6}" srcOrd="0" destOrd="0" presId="urn:microsoft.com/office/officeart/2005/8/layout/hierarchy1"/>
    <dgm:cxn modelId="{82771CF1-4B82-4788-9EE1-6347BFEB6DF4}" type="presParOf" srcId="{82E59050-C12C-4AFC-8172-86D5D9C41DF6}" destId="{2DCF6B8D-0664-4C39-9713-936D1584574F}" srcOrd="0" destOrd="0" presId="urn:microsoft.com/office/officeart/2005/8/layout/hierarchy1"/>
    <dgm:cxn modelId="{D2FA7380-0DEB-41EB-9F02-380CE8278173}" type="presParOf" srcId="{82E59050-C12C-4AFC-8172-86D5D9C41DF6}" destId="{097B8CC1-6E9E-42E6-B06E-6FE24F3E652C}" srcOrd="1" destOrd="0" presId="urn:microsoft.com/office/officeart/2005/8/layout/hierarchy1"/>
    <dgm:cxn modelId="{36D7FC8D-1834-44A2-8783-F7916961F0ED}" type="presParOf" srcId="{5A00CD54-7154-4DA1-A99B-311A49DA1758}" destId="{DC14CB61-DE7A-42C7-911E-0EF111ED05C3}" srcOrd="1" destOrd="0" presId="urn:microsoft.com/office/officeart/2005/8/layout/hierarchy1"/>
    <dgm:cxn modelId="{D3049570-EBEA-4A80-9388-E23CB564EE94}" type="presParOf" srcId="{DC14CB61-DE7A-42C7-911E-0EF111ED05C3}" destId="{3D2A564F-68B4-4078-9080-FDCE01F6E2B6}" srcOrd="0" destOrd="0" presId="urn:microsoft.com/office/officeart/2005/8/layout/hierarchy1"/>
    <dgm:cxn modelId="{DA99EC82-B8F4-441C-92C7-E3B38AD7998B}" type="presParOf" srcId="{DC14CB61-DE7A-42C7-911E-0EF111ED05C3}" destId="{A4C32C54-704C-4BAF-A043-28E0399C2499}" srcOrd="1" destOrd="0" presId="urn:microsoft.com/office/officeart/2005/8/layout/hierarchy1"/>
    <dgm:cxn modelId="{D7FDD83F-6D45-4151-9F8E-3B9D10336A44}" type="presParOf" srcId="{A4C32C54-704C-4BAF-A043-28E0399C2499}" destId="{4D61C4F7-1D65-4F35-B407-45273802CCC6}" srcOrd="0" destOrd="0" presId="urn:microsoft.com/office/officeart/2005/8/layout/hierarchy1"/>
    <dgm:cxn modelId="{0DC72066-945F-444E-9834-1BA10E53C603}" type="presParOf" srcId="{4D61C4F7-1D65-4F35-B407-45273802CCC6}" destId="{FF89AFB7-4C27-48C9-B1E4-09514F5DEF55}" srcOrd="0" destOrd="0" presId="urn:microsoft.com/office/officeart/2005/8/layout/hierarchy1"/>
    <dgm:cxn modelId="{1B23B569-3A12-4979-AE51-8041DEEE1D91}" type="presParOf" srcId="{4D61C4F7-1D65-4F35-B407-45273802CCC6}" destId="{D8CAE6A1-C2D1-4188-8B7F-877B0B139B8A}" srcOrd="1" destOrd="0" presId="urn:microsoft.com/office/officeart/2005/8/layout/hierarchy1"/>
    <dgm:cxn modelId="{64A2F12F-875D-4DFB-AC46-AEB043E3F45E}" type="presParOf" srcId="{A4C32C54-704C-4BAF-A043-28E0399C2499}" destId="{A746BA2C-9469-4917-BD0B-7AF845C4F6EC}" srcOrd="1" destOrd="0" presId="urn:microsoft.com/office/officeart/2005/8/layout/hierarchy1"/>
    <dgm:cxn modelId="{9B2F5A13-E8A8-4DAC-A05E-9155D6CCA704}" type="presParOf" srcId="{A746BA2C-9469-4917-BD0B-7AF845C4F6EC}" destId="{3B97A557-BA58-4859-A7AB-FC1B57E517D9}" srcOrd="0" destOrd="0" presId="urn:microsoft.com/office/officeart/2005/8/layout/hierarchy1"/>
    <dgm:cxn modelId="{9017E7E6-4865-47D8-AE7A-BB990BC1AEE5}" type="presParOf" srcId="{A746BA2C-9469-4917-BD0B-7AF845C4F6EC}" destId="{C61EF62E-2D55-4796-B336-0D9AF2F3CF3C}" srcOrd="1" destOrd="0" presId="urn:microsoft.com/office/officeart/2005/8/layout/hierarchy1"/>
    <dgm:cxn modelId="{8F22B9D2-3E40-4751-8ECD-2C847E886654}" type="presParOf" srcId="{C61EF62E-2D55-4796-B336-0D9AF2F3CF3C}" destId="{EEB13BA6-CD1B-470D-BD13-2BB21AD4D3E8}" srcOrd="0" destOrd="0" presId="urn:microsoft.com/office/officeart/2005/8/layout/hierarchy1"/>
    <dgm:cxn modelId="{B145E508-B99B-49CA-B7EE-D93F050D2810}" type="presParOf" srcId="{EEB13BA6-CD1B-470D-BD13-2BB21AD4D3E8}" destId="{CB158CE6-A044-4955-A97E-5CC2EB852813}" srcOrd="0" destOrd="0" presId="urn:microsoft.com/office/officeart/2005/8/layout/hierarchy1"/>
    <dgm:cxn modelId="{8359CB68-01AA-42E7-B3D3-AFF4C506A111}" type="presParOf" srcId="{EEB13BA6-CD1B-470D-BD13-2BB21AD4D3E8}" destId="{F1AF2CB1-0716-4CBF-8BD7-54040D43BE72}" srcOrd="1" destOrd="0" presId="urn:microsoft.com/office/officeart/2005/8/layout/hierarchy1"/>
    <dgm:cxn modelId="{C632BA0B-8374-4278-9FB9-F326ECE4DE6B}" type="presParOf" srcId="{C61EF62E-2D55-4796-B336-0D9AF2F3CF3C}" destId="{209C8969-6A33-412A-8D59-BDEB700E60FF}" srcOrd="1" destOrd="0" presId="urn:microsoft.com/office/officeart/2005/8/layout/hierarchy1"/>
    <dgm:cxn modelId="{9E5DCA67-A1A0-4BDD-97E8-1D1D52FCE216}" type="presParOf" srcId="{A746BA2C-9469-4917-BD0B-7AF845C4F6EC}" destId="{5287CFC3-A58D-41D9-8201-54D224B94044}" srcOrd="2" destOrd="0" presId="urn:microsoft.com/office/officeart/2005/8/layout/hierarchy1"/>
    <dgm:cxn modelId="{E074AD9D-D88A-448C-B9E7-A5DD2EFC4F58}" type="presParOf" srcId="{A746BA2C-9469-4917-BD0B-7AF845C4F6EC}" destId="{7765BDED-F34A-41F0-A4A2-1DD7467F2AA4}" srcOrd="3" destOrd="0" presId="urn:microsoft.com/office/officeart/2005/8/layout/hierarchy1"/>
    <dgm:cxn modelId="{6F686B59-9DE8-4A4E-833F-CD1005E5C6CB}" type="presParOf" srcId="{7765BDED-F34A-41F0-A4A2-1DD7467F2AA4}" destId="{85DB9315-3112-401E-8A5F-0581BD30ED86}" srcOrd="0" destOrd="0" presId="urn:microsoft.com/office/officeart/2005/8/layout/hierarchy1"/>
    <dgm:cxn modelId="{7F33E3A2-B53E-48B1-83DC-647B21EAE349}" type="presParOf" srcId="{85DB9315-3112-401E-8A5F-0581BD30ED86}" destId="{A56D9835-6590-4732-91E7-28585BD0152A}" srcOrd="0" destOrd="0" presId="urn:microsoft.com/office/officeart/2005/8/layout/hierarchy1"/>
    <dgm:cxn modelId="{53B1FE63-FA47-4EED-B8A3-675716FBC46C}" type="presParOf" srcId="{85DB9315-3112-401E-8A5F-0581BD30ED86}" destId="{043120A2-6D41-45A8-9E09-0E718C40DED8}" srcOrd="1" destOrd="0" presId="urn:microsoft.com/office/officeart/2005/8/layout/hierarchy1"/>
    <dgm:cxn modelId="{1B9A273D-DC67-42E4-AFAB-5FA84844AFDD}" type="presParOf" srcId="{7765BDED-F34A-41F0-A4A2-1DD7467F2AA4}" destId="{5DDFFF44-3B8E-49BB-B3BD-D5DB328A4F81}" srcOrd="1" destOrd="0" presId="urn:microsoft.com/office/officeart/2005/8/layout/hierarchy1"/>
    <dgm:cxn modelId="{7BA4B4D1-367E-43FE-A80C-FD843345EEF1}" type="presParOf" srcId="{DC14CB61-DE7A-42C7-911E-0EF111ED05C3}" destId="{4B4E3227-140F-4DD4-AAE1-9E7FBD49861F}" srcOrd="2" destOrd="0" presId="urn:microsoft.com/office/officeart/2005/8/layout/hierarchy1"/>
    <dgm:cxn modelId="{49D6190E-B151-4FC6-9E97-2180C049D6A6}" type="presParOf" srcId="{DC14CB61-DE7A-42C7-911E-0EF111ED05C3}" destId="{7C94F5D0-BECB-4E89-BFAB-1BCBEB7A04C4}" srcOrd="3" destOrd="0" presId="urn:microsoft.com/office/officeart/2005/8/layout/hierarchy1"/>
    <dgm:cxn modelId="{4A294FFF-978B-4E5D-BC38-92F522067B7B}" type="presParOf" srcId="{7C94F5D0-BECB-4E89-BFAB-1BCBEB7A04C4}" destId="{F9F76028-9680-4BA5-93B4-FF96DF2E8FFB}" srcOrd="0" destOrd="0" presId="urn:microsoft.com/office/officeart/2005/8/layout/hierarchy1"/>
    <dgm:cxn modelId="{BC21CB2F-24A8-41AF-9CAD-EDF89B595C6E}" type="presParOf" srcId="{F9F76028-9680-4BA5-93B4-FF96DF2E8FFB}" destId="{D75D7FF6-AC8D-4205-AD1B-CEC8187390EC}" srcOrd="0" destOrd="0" presId="urn:microsoft.com/office/officeart/2005/8/layout/hierarchy1"/>
    <dgm:cxn modelId="{84841F36-3EB8-4B99-9C41-091EA189F733}" type="presParOf" srcId="{F9F76028-9680-4BA5-93B4-FF96DF2E8FFB}" destId="{45CE2624-9021-4D39-AF46-33A07F0E1269}" srcOrd="1" destOrd="0" presId="urn:microsoft.com/office/officeart/2005/8/layout/hierarchy1"/>
    <dgm:cxn modelId="{F2AF3BAF-0C34-460E-86F6-BDB27BA2C929}" type="presParOf" srcId="{7C94F5D0-BECB-4E89-BFAB-1BCBEB7A04C4}" destId="{61F8C7BF-6E30-42A1-BECD-4C5A8BA89BB7}" srcOrd="1" destOrd="0" presId="urn:microsoft.com/office/officeart/2005/8/layout/hierarchy1"/>
    <dgm:cxn modelId="{0DA39837-CE49-406C-909C-7319B9067005}" type="presParOf" srcId="{DC14CB61-DE7A-42C7-911E-0EF111ED05C3}" destId="{E8E587E8-52AB-4FA9-B1B9-71A258DFFF53}" srcOrd="4" destOrd="0" presId="urn:microsoft.com/office/officeart/2005/8/layout/hierarchy1"/>
    <dgm:cxn modelId="{47F4A2F5-2400-484D-84FC-57244C47F4B7}" type="presParOf" srcId="{DC14CB61-DE7A-42C7-911E-0EF111ED05C3}" destId="{E144A90D-766D-4731-93E9-F7ACB9E80FE6}" srcOrd="5" destOrd="0" presId="urn:microsoft.com/office/officeart/2005/8/layout/hierarchy1"/>
    <dgm:cxn modelId="{8ABD33AA-7A13-46E4-AF13-BC53112A5600}" type="presParOf" srcId="{E144A90D-766D-4731-93E9-F7ACB9E80FE6}" destId="{9621B8D7-EF6F-41B0-BEAF-1BAE34D60DC6}" srcOrd="0" destOrd="0" presId="urn:microsoft.com/office/officeart/2005/8/layout/hierarchy1"/>
    <dgm:cxn modelId="{D2FB9DF8-2B69-4F11-891C-88B226769CDC}" type="presParOf" srcId="{9621B8D7-EF6F-41B0-BEAF-1BAE34D60DC6}" destId="{64803533-1D50-4C1A-BF40-743053CA4D99}" srcOrd="0" destOrd="0" presId="urn:microsoft.com/office/officeart/2005/8/layout/hierarchy1"/>
    <dgm:cxn modelId="{FB8BE4C5-87F7-4340-9BE3-7EAD63FDDBF9}" type="presParOf" srcId="{9621B8D7-EF6F-41B0-BEAF-1BAE34D60DC6}" destId="{3C47C560-6B0E-47D6-AFF8-8B42AC082368}" srcOrd="1" destOrd="0" presId="urn:microsoft.com/office/officeart/2005/8/layout/hierarchy1"/>
    <dgm:cxn modelId="{AB24B79B-950A-4EE5-B145-FFF27D008702}" type="presParOf" srcId="{E144A90D-766D-4731-93E9-F7ACB9E80FE6}" destId="{D8286E8C-DFF9-477E-9CEB-AAD792E5453A}" srcOrd="1" destOrd="0" presId="urn:microsoft.com/office/officeart/2005/8/layout/hierarchy1"/>
    <dgm:cxn modelId="{894071CE-A92B-4C65-B55C-9161CBA3B906}" type="presParOf" srcId="{5A9118D3-A189-4B24-8C64-4ECAB511283B}" destId="{FE52AA6B-DE36-4BE8-96D5-304D11AE79CF}" srcOrd="2" destOrd="0" presId="urn:microsoft.com/office/officeart/2005/8/layout/hierarchy1"/>
    <dgm:cxn modelId="{E0EA7AF0-7266-4C9A-A15B-A513C7FC4F85}" type="presParOf" srcId="{5A9118D3-A189-4B24-8C64-4ECAB511283B}" destId="{A9EEDC13-1E84-4910-B964-0401C30F9399}" srcOrd="3" destOrd="0" presId="urn:microsoft.com/office/officeart/2005/8/layout/hierarchy1"/>
    <dgm:cxn modelId="{B38D5B47-6500-44FB-9BA7-4A945BD721A4}" type="presParOf" srcId="{A9EEDC13-1E84-4910-B964-0401C30F9399}" destId="{04600A4C-3504-4B04-843C-66E3D6198B56}" srcOrd="0" destOrd="0" presId="urn:microsoft.com/office/officeart/2005/8/layout/hierarchy1"/>
    <dgm:cxn modelId="{6485ADDB-75F6-4E6D-AC6E-F74072CA38DF}" type="presParOf" srcId="{04600A4C-3504-4B04-843C-66E3D6198B56}" destId="{1AE631C3-5D9E-493A-89D5-E33460B5785F}" srcOrd="0" destOrd="0" presId="urn:microsoft.com/office/officeart/2005/8/layout/hierarchy1"/>
    <dgm:cxn modelId="{00B63627-C90F-45F8-9E99-56D79A14DEF8}" type="presParOf" srcId="{04600A4C-3504-4B04-843C-66E3D6198B56}" destId="{7B596C20-015B-467D-A277-D82FBE89E7DA}" srcOrd="1" destOrd="0" presId="urn:microsoft.com/office/officeart/2005/8/layout/hierarchy1"/>
    <dgm:cxn modelId="{D6EA7636-1711-4F52-B26E-A58340B1BA71}" type="presParOf" srcId="{A9EEDC13-1E84-4910-B964-0401C30F9399}" destId="{0D0D0130-1E69-4ECF-8C12-4FA1B7677D3E}" srcOrd="1" destOrd="0" presId="urn:microsoft.com/office/officeart/2005/8/layout/hierarchy1"/>
    <dgm:cxn modelId="{5A9ACA32-EB05-4940-B4E0-0A4DC1458012}" type="presParOf" srcId="{0D0D0130-1E69-4ECF-8C12-4FA1B7677D3E}" destId="{381804DF-297B-4411-BAD0-B6B1971EFE88}" srcOrd="0" destOrd="0" presId="urn:microsoft.com/office/officeart/2005/8/layout/hierarchy1"/>
    <dgm:cxn modelId="{7846216F-F3DA-4C94-AC3A-E202B4BC78D7}" type="presParOf" srcId="{0D0D0130-1E69-4ECF-8C12-4FA1B7677D3E}" destId="{01B3D137-E423-4CFE-894C-56A24413DC3E}" srcOrd="1" destOrd="0" presId="urn:microsoft.com/office/officeart/2005/8/layout/hierarchy1"/>
    <dgm:cxn modelId="{3BD0DAA2-D4D1-4335-BDC1-6B5176D9E04D}" type="presParOf" srcId="{01B3D137-E423-4CFE-894C-56A24413DC3E}" destId="{E2E61C60-CB12-47EF-B2E8-92BB1E45E149}" srcOrd="0" destOrd="0" presId="urn:microsoft.com/office/officeart/2005/8/layout/hierarchy1"/>
    <dgm:cxn modelId="{B21B599A-A1AE-484C-A0B9-5CC0CA10CFF2}" type="presParOf" srcId="{E2E61C60-CB12-47EF-B2E8-92BB1E45E149}" destId="{E25FE39D-DACF-4E44-8EF8-E1E5C72AE6D9}" srcOrd="0" destOrd="0" presId="urn:microsoft.com/office/officeart/2005/8/layout/hierarchy1"/>
    <dgm:cxn modelId="{2EB89F0F-FFF1-44D7-B679-1BF6F7348009}" type="presParOf" srcId="{E2E61C60-CB12-47EF-B2E8-92BB1E45E149}" destId="{DD4AC184-DCB5-46D2-97A8-C9619B1E3E4A}" srcOrd="1" destOrd="0" presId="urn:microsoft.com/office/officeart/2005/8/layout/hierarchy1"/>
    <dgm:cxn modelId="{313D3FE9-36B6-48EA-B492-5B91F3E5F9DD}" type="presParOf" srcId="{01B3D137-E423-4CFE-894C-56A24413DC3E}" destId="{976BE62B-C4A9-4464-84FC-23C132FA0A69}" srcOrd="1" destOrd="0" presId="urn:microsoft.com/office/officeart/2005/8/layout/hierarchy1"/>
    <dgm:cxn modelId="{C79F754B-0593-4DB0-A4B3-0199BBCE95C4}" type="presParOf" srcId="{0D0D0130-1E69-4ECF-8C12-4FA1B7677D3E}" destId="{2B11FD30-E404-4F19-A796-5CBC4AC7840E}" srcOrd="2" destOrd="0" presId="urn:microsoft.com/office/officeart/2005/8/layout/hierarchy1"/>
    <dgm:cxn modelId="{20587F08-639D-4F64-958A-BF21D3CA8547}" type="presParOf" srcId="{0D0D0130-1E69-4ECF-8C12-4FA1B7677D3E}" destId="{85F1CCC6-C78C-4450-A4C0-C70592D98499}" srcOrd="3" destOrd="0" presId="urn:microsoft.com/office/officeart/2005/8/layout/hierarchy1"/>
    <dgm:cxn modelId="{F796C961-2E0C-4474-9C56-9F969E08FB86}" type="presParOf" srcId="{85F1CCC6-C78C-4450-A4C0-C70592D98499}" destId="{C99F052C-5119-4C2E-B696-A57487C56CC2}" srcOrd="0" destOrd="0" presId="urn:microsoft.com/office/officeart/2005/8/layout/hierarchy1"/>
    <dgm:cxn modelId="{55D9D916-0DCE-4F1B-AA1E-F0110C49B6D4}" type="presParOf" srcId="{C99F052C-5119-4C2E-B696-A57487C56CC2}" destId="{0CE90663-9033-4C8F-9803-4A91B361A594}" srcOrd="0" destOrd="0" presId="urn:microsoft.com/office/officeart/2005/8/layout/hierarchy1"/>
    <dgm:cxn modelId="{99440AAD-0DD9-4626-B90D-A7912EEBF848}" type="presParOf" srcId="{C99F052C-5119-4C2E-B696-A57487C56CC2}" destId="{40EFEC62-8DCE-471E-83DC-19261900B755}" srcOrd="1" destOrd="0" presId="urn:microsoft.com/office/officeart/2005/8/layout/hierarchy1"/>
    <dgm:cxn modelId="{5477332D-032E-40F2-8483-EC7ECEA6EAA9}" type="presParOf" srcId="{85F1CCC6-C78C-4450-A4C0-C70592D98499}" destId="{EAC33B89-1018-4932-B6FA-1998DC9AE463}" srcOrd="1" destOrd="0" presId="urn:microsoft.com/office/officeart/2005/8/layout/hierarchy1"/>
    <dgm:cxn modelId="{18E4A252-09D3-4C7D-AF0B-FC4CB94A0303}" type="presParOf" srcId="{5A9118D3-A189-4B24-8C64-4ECAB511283B}" destId="{EDED2D45-22CF-43EB-99AD-17D85DAFE933}" srcOrd="4" destOrd="0" presId="urn:microsoft.com/office/officeart/2005/8/layout/hierarchy1"/>
    <dgm:cxn modelId="{7B0809D1-871A-460D-9B3A-976BA064E254}" type="presParOf" srcId="{5A9118D3-A189-4B24-8C64-4ECAB511283B}" destId="{669154A3-1DE3-4C42-A895-1A6B39867132}" srcOrd="5" destOrd="0" presId="urn:microsoft.com/office/officeart/2005/8/layout/hierarchy1"/>
    <dgm:cxn modelId="{74FD2290-98AB-46FD-A7BE-F7F39C64314B}" type="presParOf" srcId="{669154A3-1DE3-4C42-A895-1A6B39867132}" destId="{BA8A8008-5644-4180-B5BA-F130A607F8AD}" srcOrd="0" destOrd="0" presId="urn:microsoft.com/office/officeart/2005/8/layout/hierarchy1"/>
    <dgm:cxn modelId="{0915797F-6D12-406C-A13D-64F4FBD69549}" type="presParOf" srcId="{BA8A8008-5644-4180-B5BA-F130A607F8AD}" destId="{7560404F-D7F3-41D6-8BA0-09A12CD13DAC}" srcOrd="0" destOrd="0" presId="urn:microsoft.com/office/officeart/2005/8/layout/hierarchy1"/>
    <dgm:cxn modelId="{5D371486-898C-41A9-88F2-4F7DCEA5C20F}" type="presParOf" srcId="{BA8A8008-5644-4180-B5BA-F130A607F8AD}" destId="{38EAF6BD-58F6-480D-98E1-517E42F61343}" srcOrd="1" destOrd="0" presId="urn:microsoft.com/office/officeart/2005/8/layout/hierarchy1"/>
    <dgm:cxn modelId="{E5B96A26-189D-435C-96E8-5F08CF09F9D6}" type="presParOf" srcId="{669154A3-1DE3-4C42-A895-1A6B39867132}" destId="{CAECF5E3-D327-40A7-A47E-3AE921E655AF}" srcOrd="1" destOrd="0" presId="urn:microsoft.com/office/officeart/2005/8/layout/hierarchy1"/>
    <dgm:cxn modelId="{F56ED63F-E362-4D61-9A1E-D3F79F7FF338}" type="presParOf" srcId="{CAECF5E3-D327-40A7-A47E-3AE921E655AF}" destId="{9D1B5C24-DB61-4538-8F2E-FE733B8C257F}" srcOrd="0" destOrd="0" presId="urn:microsoft.com/office/officeart/2005/8/layout/hierarchy1"/>
    <dgm:cxn modelId="{D346E143-0FE9-4997-A6C5-1F252BDBE744}" type="presParOf" srcId="{CAECF5E3-D327-40A7-A47E-3AE921E655AF}" destId="{35CA86FA-9E79-4902-9D06-B5162431F6DA}" srcOrd="1" destOrd="0" presId="urn:microsoft.com/office/officeart/2005/8/layout/hierarchy1"/>
    <dgm:cxn modelId="{A3835B50-9777-4CE0-BEB5-11EC4AA441BC}" type="presParOf" srcId="{35CA86FA-9E79-4902-9D06-B5162431F6DA}" destId="{A1B7C058-2827-46F3-B95F-907C42FA72FD}" srcOrd="0" destOrd="0" presId="urn:microsoft.com/office/officeart/2005/8/layout/hierarchy1"/>
    <dgm:cxn modelId="{028137D9-B98F-4C97-82FC-AA3D1880D511}" type="presParOf" srcId="{A1B7C058-2827-46F3-B95F-907C42FA72FD}" destId="{55CC5382-7D44-42BB-9BF3-EBF28B474C4A}" srcOrd="0" destOrd="0" presId="urn:microsoft.com/office/officeart/2005/8/layout/hierarchy1"/>
    <dgm:cxn modelId="{C4118C3D-C58A-49EF-848A-B5FC2BE91B88}" type="presParOf" srcId="{A1B7C058-2827-46F3-B95F-907C42FA72FD}" destId="{85A5AFA5-EFE7-4C58-BB3D-CAEEA2F719CB}" srcOrd="1" destOrd="0" presId="urn:microsoft.com/office/officeart/2005/8/layout/hierarchy1"/>
    <dgm:cxn modelId="{F5655FD9-54AC-4860-90A7-BBC519766618}" type="presParOf" srcId="{35CA86FA-9E79-4902-9D06-B5162431F6DA}" destId="{2C8CD75D-0E44-4D6B-8399-626506092DF1}" srcOrd="1" destOrd="0" presId="urn:microsoft.com/office/officeart/2005/8/layout/hierarchy1"/>
    <dgm:cxn modelId="{514A2AD7-9CFD-4EBC-8518-7B7CC90E6DE1}" type="presParOf" srcId="{2C8CD75D-0E44-4D6B-8399-626506092DF1}" destId="{F3122C65-0F27-43FE-B3C2-A3EF620BECDF}" srcOrd="0" destOrd="0" presId="urn:microsoft.com/office/officeart/2005/8/layout/hierarchy1"/>
    <dgm:cxn modelId="{0D8E4345-E1EE-42C7-8F82-8BA0789EDF00}" type="presParOf" srcId="{2C8CD75D-0E44-4D6B-8399-626506092DF1}" destId="{2776D8C0-DC3A-44C1-A0F1-63D83BDF9A55}" srcOrd="1" destOrd="0" presId="urn:microsoft.com/office/officeart/2005/8/layout/hierarchy1"/>
    <dgm:cxn modelId="{EAA44E77-8709-4A61-99F7-F17844FBAF2B}" type="presParOf" srcId="{2776D8C0-DC3A-44C1-A0F1-63D83BDF9A55}" destId="{C58D4A90-8229-4E2C-8519-628ECCFD838B}" srcOrd="0" destOrd="0" presId="urn:microsoft.com/office/officeart/2005/8/layout/hierarchy1"/>
    <dgm:cxn modelId="{55B0C590-47E8-4668-8167-6FB744F0DC1B}" type="presParOf" srcId="{C58D4A90-8229-4E2C-8519-628ECCFD838B}" destId="{EEEA6708-0B0B-40FA-B433-ADBBE0C6089F}" srcOrd="0" destOrd="0" presId="urn:microsoft.com/office/officeart/2005/8/layout/hierarchy1"/>
    <dgm:cxn modelId="{60E9D6E8-5A7A-4BE7-AA9D-83527325632B}" type="presParOf" srcId="{C58D4A90-8229-4E2C-8519-628ECCFD838B}" destId="{1D8CE609-6B7A-4B79-B71B-25D551AD4779}" srcOrd="1" destOrd="0" presId="urn:microsoft.com/office/officeart/2005/8/layout/hierarchy1"/>
    <dgm:cxn modelId="{25F29499-E8DE-4F9D-BD63-2E102A2A21A6}" type="presParOf" srcId="{2776D8C0-DC3A-44C1-A0F1-63D83BDF9A55}" destId="{F7A1398F-7957-4871-86F6-163986CDD119}" srcOrd="1" destOrd="0" presId="urn:microsoft.com/office/officeart/2005/8/layout/hierarchy1"/>
    <dgm:cxn modelId="{5B3687F0-B27F-4515-8BB7-6F27008F9747}" type="presParOf" srcId="{2C8CD75D-0E44-4D6B-8399-626506092DF1}" destId="{673A7109-907F-449D-946C-5B1BEE9C07DB}" srcOrd="2" destOrd="0" presId="urn:microsoft.com/office/officeart/2005/8/layout/hierarchy1"/>
    <dgm:cxn modelId="{8104A6F7-6A39-412F-BDFA-8EA2FCAB1D8B}" type="presParOf" srcId="{2C8CD75D-0E44-4D6B-8399-626506092DF1}" destId="{AAB6BF6D-3432-40A0-8120-C90AACB64659}" srcOrd="3" destOrd="0" presId="urn:microsoft.com/office/officeart/2005/8/layout/hierarchy1"/>
    <dgm:cxn modelId="{4A5373DF-D443-4F37-96AE-D8DEF5D78F59}" type="presParOf" srcId="{AAB6BF6D-3432-40A0-8120-C90AACB64659}" destId="{91DF9C9A-6585-4484-8615-B84BB1E729DC}" srcOrd="0" destOrd="0" presId="urn:microsoft.com/office/officeart/2005/8/layout/hierarchy1"/>
    <dgm:cxn modelId="{FC5ED795-77E3-4BA2-A1D1-96DB26B87124}" type="presParOf" srcId="{91DF9C9A-6585-4484-8615-B84BB1E729DC}" destId="{BDA016C5-27B6-4BFF-968D-AAEDE1017152}" srcOrd="0" destOrd="0" presId="urn:microsoft.com/office/officeart/2005/8/layout/hierarchy1"/>
    <dgm:cxn modelId="{699A3F2D-2D8F-4296-96F2-C00877F48E56}" type="presParOf" srcId="{91DF9C9A-6585-4484-8615-B84BB1E729DC}" destId="{9AFD2C5D-4869-4A78-A43F-0413EAD5B94B}" srcOrd="1" destOrd="0" presId="urn:microsoft.com/office/officeart/2005/8/layout/hierarchy1"/>
    <dgm:cxn modelId="{4D5ABADC-1E9A-4B20-ADFF-A1EB7E843282}" type="presParOf" srcId="{AAB6BF6D-3432-40A0-8120-C90AACB64659}" destId="{57D647E4-89D2-4C92-97CD-4A529A02EB9C}" srcOrd="1" destOrd="0" presId="urn:microsoft.com/office/officeart/2005/8/layout/hierarchy1"/>
    <dgm:cxn modelId="{73852B28-776C-4A3B-832A-6391915B8C76}" type="presParOf" srcId="{CAECF5E3-D327-40A7-A47E-3AE921E655AF}" destId="{3752E516-45E7-4574-8BB0-60AB13FE3539}" srcOrd="2" destOrd="0" presId="urn:microsoft.com/office/officeart/2005/8/layout/hierarchy1"/>
    <dgm:cxn modelId="{415C0E5A-90AD-4D87-BD89-03DAB7EE3079}" type="presParOf" srcId="{CAECF5E3-D327-40A7-A47E-3AE921E655AF}" destId="{2F883576-DA6B-4D90-AD5A-36919BE9D7E4}" srcOrd="3" destOrd="0" presId="urn:microsoft.com/office/officeart/2005/8/layout/hierarchy1"/>
    <dgm:cxn modelId="{849B580B-8A43-44C5-A16F-F9A62F6C336D}" type="presParOf" srcId="{2F883576-DA6B-4D90-AD5A-36919BE9D7E4}" destId="{4A8AF20C-91A4-48E4-8428-04132DF6B7DA}" srcOrd="0" destOrd="0" presId="urn:microsoft.com/office/officeart/2005/8/layout/hierarchy1"/>
    <dgm:cxn modelId="{3527E811-F0B6-4F90-B0EB-3ED80476E0BC}" type="presParOf" srcId="{4A8AF20C-91A4-48E4-8428-04132DF6B7DA}" destId="{82C57BEE-2525-426D-AFAF-F4213BD4AD80}" srcOrd="0" destOrd="0" presId="urn:microsoft.com/office/officeart/2005/8/layout/hierarchy1"/>
    <dgm:cxn modelId="{14DCC87E-AFF7-43C7-988B-F0B9A5FCB5B9}" type="presParOf" srcId="{4A8AF20C-91A4-48E4-8428-04132DF6B7DA}" destId="{D8953FB0-3A99-43AC-82C7-DD4C0FFCE782}" srcOrd="1" destOrd="0" presId="urn:microsoft.com/office/officeart/2005/8/layout/hierarchy1"/>
    <dgm:cxn modelId="{C685113F-A737-46B9-82F2-05ADCF377F6E}" type="presParOf" srcId="{2F883576-DA6B-4D90-AD5A-36919BE9D7E4}" destId="{B8B2948F-8B9F-41CA-969A-D8F2F2486FC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AA5605-8C59-486E-A00A-A9EB6739B7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C19F095-7C55-44EF-8718-876F23C86932}">
      <dgm:prSet phldrT="[Text]" custT="1"/>
      <dgm:spPr/>
      <dgm:t>
        <a:bodyPr/>
        <a:lstStyle/>
        <a:p>
          <a:r>
            <a:rPr lang="en-US" sz="2400">
              <a:latin typeface="+mn-lt"/>
              <a:cs typeface="Segoe UI" panose="020B0502040204020203" pitchFamily="34" charset="0"/>
            </a:rPr>
            <a:t>Option 1: Partner engagement (recommended)</a:t>
          </a:r>
        </a:p>
      </dgm:t>
    </dgm:pt>
    <dgm:pt modelId="{B6366B28-CB91-44D9-A602-5EC23A3A35F9}" type="parTrans" cxnId="{E2F18D27-49FD-40D0-BAC2-DC0FD3B9DE7C}">
      <dgm:prSet/>
      <dgm:spPr/>
      <dgm:t>
        <a:bodyPr/>
        <a:lstStyle/>
        <a:p>
          <a:endParaRPr lang="en-US" sz="2400"/>
        </a:p>
      </dgm:t>
    </dgm:pt>
    <dgm:pt modelId="{7C86253D-6AC4-4536-928A-2E6E85643B5F}" type="sibTrans" cxnId="{E2F18D27-49FD-40D0-BAC2-DC0FD3B9DE7C}">
      <dgm:prSet/>
      <dgm:spPr/>
      <dgm:t>
        <a:bodyPr/>
        <a:lstStyle/>
        <a:p>
          <a:endParaRPr lang="en-US" sz="2400"/>
        </a:p>
      </dgm:t>
    </dgm:pt>
    <dgm:pt modelId="{4FF83D98-B594-418B-82AD-D4163062960B}">
      <dgm:prSet phldrT="[Text]" custT="1"/>
      <dgm:spPr/>
      <dgm:t>
        <a:bodyPr/>
        <a:lstStyle/>
        <a:p>
          <a:r>
            <a:rPr lang="en-US" sz="2400">
              <a:latin typeface="+mn-lt"/>
              <a:cs typeface="Segoe UI" panose="020B0502040204020203" pitchFamily="34" charset="0"/>
            </a:rPr>
            <a:t>Specialized partners can help convert an existing floorplan into the proper format for use with Microsoft Places</a:t>
          </a:r>
        </a:p>
      </dgm:t>
    </dgm:pt>
    <dgm:pt modelId="{9E536FEF-024F-424A-9A83-D4F43CB49DDE}" type="parTrans" cxnId="{2E8946FC-C055-4E23-A969-466EEB3D7E7B}">
      <dgm:prSet/>
      <dgm:spPr/>
      <dgm:t>
        <a:bodyPr/>
        <a:lstStyle/>
        <a:p>
          <a:endParaRPr lang="en-US" sz="2400"/>
        </a:p>
      </dgm:t>
    </dgm:pt>
    <dgm:pt modelId="{1E7159AF-2D98-4E69-BADC-4266D6DFDA63}" type="sibTrans" cxnId="{2E8946FC-C055-4E23-A969-466EEB3D7E7B}">
      <dgm:prSet/>
      <dgm:spPr/>
      <dgm:t>
        <a:bodyPr/>
        <a:lstStyle/>
        <a:p>
          <a:endParaRPr lang="en-US" sz="2400"/>
        </a:p>
      </dgm:t>
    </dgm:pt>
    <dgm:pt modelId="{C8D5B347-12FA-40B7-BDCB-D6FCEBE63011}">
      <dgm:prSet phldrT="[Text]" custT="1"/>
      <dgm:spPr/>
      <dgm:t>
        <a:bodyPr/>
        <a:lstStyle/>
        <a:p>
          <a:r>
            <a:rPr lang="en-US" sz="2400">
              <a:latin typeface="+mn-lt"/>
              <a:cs typeface="Segoe UI" panose="020B0502040204020203" pitchFamily="34" charset="0"/>
            </a:rPr>
            <a:t>Option 2: Manually create your floor plan</a:t>
          </a:r>
        </a:p>
      </dgm:t>
    </dgm:pt>
    <dgm:pt modelId="{3E133079-B27F-4CC4-9EFA-974B2415EAE2}" type="parTrans" cxnId="{0FF01750-A9EB-4A68-A6FC-5CBC95065631}">
      <dgm:prSet/>
      <dgm:spPr/>
      <dgm:t>
        <a:bodyPr/>
        <a:lstStyle/>
        <a:p>
          <a:endParaRPr lang="en-US" sz="2400"/>
        </a:p>
      </dgm:t>
    </dgm:pt>
    <dgm:pt modelId="{22AEC408-7D13-491E-8F0C-F6D9E0B8BDEE}" type="sibTrans" cxnId="{0FF01750-A9EB-4A68-A6FC-5CBC95065631}">
      <dgm:prSet/>
      <dgm:spPr/>
      <dgm:t>
        <a:bodyPr/>
        <a:lstStyle/>
        <a:p>
          <a:endParaRPr lang="en-US" sz="2400"/>
        </a:p>
      </dgm:t>
    </dgm:pt>
    <dgm:pt modelId="{FD9B15A4-75F0-412F-911E-0681E1FF60DB}">
      <dgm:prSet phldrT="[Text]" custT="1"/>
      <dgm:spPr/>
      <dgm:t>
        <a:bodyPr/>
        <a:lstStyle/>
        <a:p>
          <a:r>
            <a:rPr lang="en-US" sz="2400">
              <a:latin typeface="+mn-lt"/>
              <a:cs typeface="Segoe UI" panose="020B0502040204020203" pitchFamily="34" charset="0"/>
            </a:rPr>
            <a:t>Manual floor plan creation involves crafting IMDF files in a specific format for Microsoft Places</a:t>
          </a:r>
        </a:p>
      </dgm:t>
    </dgm:pt>
    <dgm:pt modelId="{16D7B009-B6A3-460D-BEAE-52F12C8F9344}" type="parTrans" cxnId="{5B7A64C0-8E85-461F-9EBD-03AD3A63BFDC}">
      <dgm:prSet/>
      <dgm:spPr/>
      <dgm:t>
        <a:bodyPr/>
        <a:lstStyle/>
        <a:p>
          <a:endParaRPr lang="en-US" sz="2400"/>
        </a:p>
      </dgm:t>
    </dgm:pt>
    <dgm:pt modelId="{8A13DDF9-05C7-487F-9221-130F01A25916}" type="sibTrans" cxnId="{5B7A64C0-8E85-461F-9EBD-03AD3A63BFDC}">
      <dgm:prSet/>
      <dgm:spPr/>
      <dgm:t>
        <a:bodyPr/>
        <a:lstStyle/>
        <a:p>
          <a:endParaRPr lang="en-US" sz="2400"/>
        </a:p>
      </dgm:t>
    </dgm:pt>
    <dgm:pt modelId="{DB1B2C9A-0C9E-4B64-8709-20572F9D97CC}">
      <dgm:prSet phldrT="[Text]" custT="1"/>
      <dgm:spPr/>
      <dgm:t>
        <a:bodyPr/>
        <a:lstStyle/>
        <a:p>
          <a:r>
            <a:rPr lang="en-US" sz="2400">
              <a:latin typeface="+mn-lt"/>
              <a:cs typeface="Segoe UI" panose="020B0502040204020203" pitchFamily="34" charset="0"/>
            </a:rPr>
            <a:t>The creation and correlation of IMDF files is very time-intensive with a steep learning curve</a:t>
          </a:r>
        </a:p>
      </dgm:t>
    </dgm:pt>
    <dgm:pt modelId="{63FD735E-56D2-4AA6-9497-BD8EE697D04C}" type="parTrans" cxnId="{11BC9DC6-AF5B-4240-823E-D444985134FD}">
      <dgm:prSet/>
      <dgm:spPr/>
      <dgm:t>
        <a:bodyPr/>
        <a:lstStyle/>
        <a:p>
          <a:endParaRPr lang="en-US" sz="2400"/>
        </a:p>
      </dgm:t>
    </dgm:pt>
    <dgm:pt modelId="{2E2A7FDE-C89A-473F-AB6F-35E22486CFAA}" type="sibTrans" cxnId="{11BC9DC6-AF5B-4240-823E-D444985134FD}">
      <dgm:prSet/>
      <dgm:spPr/>
      <dgm:t>
        <a:bodyPr/>
        <a:lstStyle/>
        <a:p>
          <a:endParaRPr lang="en-US" sz="2400"/>
        </a:p>
      </dgm:t>
    </dgm:pt>
    <dgm:pt modelId="{0C00D035-D1A2-4AE7-93E6-A0C58FE658D2}">
      <dgm:prSet phldrT="[Text]" custT="1"/>
      <dgm:spPr/>
      <dgm:t>
        <a:bodyPr/>
        <a:lstStyle/>
        <a:p>
          <a:r>
            <a:rPr lang="en-US" sz="2400">
              <a:latin typeface="+mn-lt"/>
              <a:cs typeface="Segoe UI" panose="020B0502040204020203" pitchFamily="34" charset="0"/>
            </a:rPr>
            <a:t>The IMDF files must also have all the bookable resources configured properly so they can be correlated to the objects that are created with Exchange and Places.</a:t>
          </a:r>
        </a:p>
      </dgm:t>
    </dgm:pt>
    <dgm:pt modelId="{AAFC38AE-D6EC-44D6-AB41-C7EC4F0346EE}" type="parTrans" cxnId="{0268BB60-973E-4C1D-BB37-00806880BC05}">
      <dgm:prSet/>
      <dgm:spPr/>
      <dgm:t>
        <a:bodyPr/>
        <a:lstStyle/>
        <a:p>
          <a:endParaRPr lang="en-US" sz="2400"/>
        </a:p>
      </dgm:t>
    </dgm:pt>
    <dgm:pt modelId="{5604E96D-F13C-4888-9CD3-B385312AA352}" type="sibTrans" cxnId="{0268BB60-973E-4C1D-BB37-00806880BC05}">
      <dgm:prSet/>
      <dgm:spPr/>
      <dgm:t>
        <a:bodyPr/>
        <a:lstStyle/>
        <a:p>
          <a:endParaRPr lang="en-US" sz="2400"/>
        </a:p>
      </dgm:t>
    </dgm:pt>
    <dgm:pt modelId="{EFE6E404-4D31-48D7-91DB-85351E4522F2}" type="pres">
      <dgm:prSet presAssocID="{A3AA5605-8C59-486E-A00A-A9EB6739B72D}" presName="linear" presStyleCnt="0">
        <dgm:presLayoutVars>
          <dgm:animLvl val="lvl"/>
          <dgm:resizeHandles val="exact"/>
        </dgm:presLayoutVars>
      </dgm:prSet>
      <dgm:spPr/>
    </dgm:pt>
    <dgm:pt modelId="{D6769AE9-BB21-4E37-A51F-56C9BC76B29A}" type="pres">
      <dgm:prSet presAssocID="{5C19F095-7C55-44EF-8718-876F23C86932}" presName="parentText" presStyleLbl="node1" presStyleIdx="0" presStyleCnt="2" custScaleY="54531">
        <dgm:presLayoutVars>
          <dgm:chMax val="0"/>
          <dgm:bulletEnabled val="1"/>
        </dgm:presLayoutVars>
      </dgm:prSet>
      <dgm:spPr/>
    </dgm:pt>
    <dgm:pt modelId="{A686D6C3-268C-4264-95D9-64A319987E28}" type="pres">
      <dgm:prSet presAssocID="{5C19F095-7C55-44EF-8718-876F23C86932}" presName="childText" presStyleLbl="revTx" presStyleIdx="0" presStyleCnt="2">
        <dgm:presLayoutVars>
          <dgm:bulletEnabled val="1"/>
        </dgm:presLayoutVars>
      </dgm:prSet>
      <dgm:spPr/>
    </dgm:pt>
    <dgm:pt modelId="{186145C5-CCAC-4030-B764-6E3CBEAFAB1B}" type="pres">
      <dgm:prSet presAssocID="{C8D5B347-12FA-40B7-BDCB-D6FCEBE63011}" presName="parentText" presStyleLbl="node1" presStyleIdx="1" presStyleCnt="2" custScaleY="52721">
        <dgm:presLayoutVars>
          <dgm:chMax val="0"/>
          <dgm:bulletEnabled val="1"/>
        </dgm:presLayoutVars>
      </dgm:prSet>
      <dgm:spPr/>
    </dgm:pt>
    <dgm:pt modelId="{B13CB224-B2F6-4EF5-AFD7-7D25BD2FCC37}" type="pres">
      <dgm:prSet presAssocID="{C8D5B347-12FA-40B7-BDCB-D6FCEBE63011}" presName="childText" presStyleLbl="revTx" presStyleIdx="1" presStyleCnt="2">
        <dgm:presLayoutVars>
          <dgm:bulletEnabled val="1"/>
        </dgm:presLayoutVars>
      </dgm:prSet>
      <dgm:spPr/>
    </dgm:pt>
  </dgm:ptLst>
  <dgm:cxnLst>
    <dgm:cxn modelId="{6206021B-87EA-4069-8C6C-7586064CC664}" type="presOf" srcId="{FD9B15A4-75F0-412F-911E-0681E1FF60DB}" destId="{B13CB224-B2F6-4EF5-AFD7-7D25BD2FCC37}" srcOrd="0" destOrd="0" presId="urn:microsoft.com/office/officeart/2005/8/layout/vList2"/>
    <dgm:cxn modelId="{E2F18D27-49FD-40D0-BAC2-DC0FD3B9DE7C}" srcId="{A3AA5605-8C59-486E-A00A-A9EB6739B72D}" destId="{5C19F095-7C55-44EF-8718-876F23C86932}" srcOrd="0" destOrd="0" parTransId="{B6366B28-CB91-44D9-A602-5EC23A3A35F9}" sibTransId="{7C86253D-6AC4-4536-928A-2E6E85643B5F}"/>
    <dgm:cxn modelId="{0268BB60-973E-4C1D-BB37-00806880BC05}" srcId="{C8D5B347-12FA-40B7-BDCB-D6FCEBE63011}" destId="{0C00D035-D1A2-4AE7-93E6-A0C58FE658D2}" srcOrd="1" destOrd="0" parTransId="{AAFC38AE-D6EC-44D6-AB41-C7EC4F0346EE}" sibTransId="{5604E96D-F13C-4888-9CD3-B385312AA352}"/>
    <dgm:cxn modelId="{E6C3286B-1F16-4471-BEA2-47C448C83528}" type="presOf" srcId="{A3AA5605-8C59-486E-A00A-A9EB6739B72D}" destId="{EFE6E404-4D31-48D7-91DB-85351E4522F2}" srcOrd="0" destOrd="0" presId="urn:microsoft.com/office/officeart/2005/8/layout/vList2"/>
    <dgm:cxn modelId="{0FF01750-A9EB-4A68-A6FC-5CBC95065631}" srcId="{A3AA5605-8C59-486E-A00A-A9EB6739B72D}" destId="{C8D5B347-12FA-40B7-BDCB-D6FCEBE63011}" srcOrd="1" destOrd="0" parTransId="{3E133079-B27F-4CC4-9EFA-974B2415EAE2}" sibTransId="{22AEC408-7D13-491E-8F0C-F6D9E0B8BDEE}"/>
    <dgm:cxn modelId="{2E713B55-C476-4C84-9E2D-AF780EE65863}" type="presOf" srcId="{4FF83D98-B594-418B-82AD-D4163062960B}" destId="{A686D6C3-268C-4264-95D9-64A319987E28}" srcOrd="0" destOrd="0" presId="urn:microsoft.com/office/officeart/2005/8/layout/vList2"/>
    <dgm:cxn modelId="{4F5FB484-BEFC-4094-8B8D-AF0E7A6FD172}" type="presOf" srcId="{DB1B2C9A-0C9E-4B64-8709-20572F9D97CC}" destId="{A686D6C3-268C-4264-95D9-64A319987E28}" srcOrd="0" destOrd="1" presId="urn:microsoft.com/office/officeart/2005/8/layout/vList2"/>
    <dgm:cxn modelId="{BA09C095-6CE0-4E5A-88C9-D98C5595FDEF}" type="presOf" srcId="{C8D5B347-12FA-40B7-BDCB-D6FCEBE63011}" destId="{186145C5-CCAC-4030-B764-6E3CBEAFAB1B}" srcOrd="0" destOrd="0" presId="urn:microsoft.com/office/officeart/2005/8/layout/vList2"/>
    <dgm:cxn modelId="{5B7A64C0-8E85-461F-9EBD-03AD3A63BFDC}" srcId="{C8D5B347-12FA-40B7-BDCB-D6FCEBE63011}" destId="{FD9B15A4-75F0-412F-911E-0681E1FF60DB}" srcOrd="0" destOrd="0" parTransId="{16D7B009-B6A3-460D-BEAE-52F12C8F9344}" sibTransId="{8A13DDF9-05C7-487F-9221-130F01A25916}"/>
    <dgm:cxn modelId="{11BC9DC6-AF5B-4240-823E-D444985134FD}" srcId="{5C19F095-7C55-44EF-8718-876F23C86932}" destId="{DB1B2C9A-0C9E-4B64-8709-20572F9D97CC}" srcOrd="1" destOrd="0" parTransId="{63FD735E-56D2-4AA6-9497-BD8EE697D04C}" sibTransId="{2E2A7FDE-C89A-473F-AB6F-35E22486CFAA}"/>
    <dgm:cxn modelId="{869AE2E5-8A32-48D6-99AC-9785733572EC}" type="presOf" srcId="{0C00D035-D1A2-4AE7-93E6-A0C58FE658D2}" destId="{B13CB224-B2F6-4EF5-AFD7-7D25BD2FCC37}" srcOrd="0" destOrd="1" presId="urn:microsoft.com/office/officeart/2005/8/layout/vList2"/>
    <dgm:cxn modelId="{70E697E6-D5A4-43FF-9F05-AF100C522D98}" type="presOf" srcId="{5C19F095-7C55-44EF-8718-876F23C86932}" destId="{D6769AE9-BB21-4E37-A51F-56C9BC76B29A}" srcOrd="0" destOrd="0" presId="urn:microsoft.com/office/officeart/2005/8/layout/vList2"/>
    <dgm:cxn modelId="{2E8946FC-C055-4E23-A969-466EEB3D7E7B}" srcId="{5C19F095-7C55-44EF-8718-876F23C86932}" destId="{4FF83D98-B594-418B-82AD-D4163062960B}" srcOrd="0" destOrd="0" parTransId="{9E536FEF-024F-424A-9A83-D4F43CB49DDE}" sibTransId="{1E7159AF-2D98-4E69-BADC-4266D6DFDA63}"/>
    <dgm:cxn modelId="{C9D0A4A5-B989-4AAC-A321-8C40BB26F00B}" type="presParOf" srcId="{EFE6E404-4D31-48D7-91DB-85351E4522F2}" destId="{D6769AE9-BB21-4E37-A51F-56C9BC76B29A}" srcOrd="0" destOrd="0" presId="urn:microsoft.com/office/officeart/2005/8/layout/vList2"/>
    <dgm:cxn modelId="{87853AFF-BCBC-4C4F-B754-E5000FC2F2BF}" type="presParOf" srcId="{EFE6E404-4D31-48D7-91DB-85351E4522F2}" destId="{A686D6C3-268C-4264-95D9-64A319987E28}" srcOrd="1" destOrd="0" presId="urn:microsoft.com/office/officeart/2005/8/layout/vList2"/>
    <dgm:cxn modelId="{09877679-2F87-4F64-9421-0D789D5B0F19}" type="presParOf" srcId="{EFE6E404-4D31-48D7-91DB-85351E4522F2}" destId="{186145C5-CCAC-4030-B764-6E3CBEAFAB1B}" srcOrd="2" destOrd="0" presId="urn:microsoft.com/office/officeart/2005/8/layout/vList2"/>
    <dgm:cxn modelId="{21AC221C-31C3-4B0D-B896-1E7277B81E2C}" type="presParOf" srcId="{EFE6E404-4D31-48D7-91DB-85351E4522F2}" destId="{B13CB224-B2F6-4EF5-AFD7-7D25BD2FCC3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2E516-45E7-4574-8BB0-60AB13FE3539}">
      <dsp:nvSpPr>
        <dsp:cNvPr id="0" name=""/>
        <dsp:cNvSpPr/>
      </dsp:nvSpPr>
      <dsp:spPr>
        <a:xfrm>
          <a:off x="9549626" y="2177285"/>
          <a:ext cx="732371" cy="348542"/>
        </a:xfrm>
        <a:custGeom>
          <a:avLst/>
          <a:gdLst/>
          <a:ahLst/>
          <a:cxnLst/>
          <a:rect l="0" t="0" r="0" b="0"/>
          <a:pathLst>
            <a:path>
              <a:moveTo>
                <a:pt x="0" y="0"/>
              </a:moveTo>
              <a:lnTo>
                <a:pt x="0" y="237521"/>
              </a:lnTo>
              <a:lnTo>
                <a:pt x="732371" y="237521"/>
              </a:lnTo>
              <a:lnTo>
                <a:pt x="732371"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3A7109-907F-449D-946C-5B1BEE9C07DB}">
      <dsp:nvSpPr>
        <dsp:cNvPr id="0" name=""/>
        <dsp:cNvSpPr/>
      </dsp:nvSpPr>
      <dsp:spPr>
        <a:xfrm>
          <a:off x="8817255" y="3286827"/>
          <a:ext cx="732371" cy="348542"/>
        </a:xfrm>
        <a:custGeom>
          <a:avLst/>
          <a:gdLst/>
          <a:ahLst/>
          <a:cxnLst/>
          <a:rect l="0" t="0" r="0" b="0"/>
          <a:pathLst>
            <a:path>
              <a:moveTo>
                <a:pt x="0" y="0"/>
              </a:moveTo>
              <a:lnTo>
                <a:pt x="0" y="237521"/>
              </a:lnTo>
              <a:lnTo>
                <a:pt x="732371" y="237521"/>
              </a:lnTo>
              <a:lnTo>
                <a:pt x="732371"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122C65-0F27-43FE-B3C2-A3EF620BECDF}">
      <dsp:nvSpPr>
        <dsp:cNvPr id="0" name=""/>
        <dsp:cNvSpPr/>
      </dsp:nvSpPr>
      <dsp:spPr>
        <a:xfrm>
          <a:off x="8084884" y="3286827"/>
          <a:ext cx="732371" cy="348542"/>
        </a:xfrm>
        <a:custGeom>
          <a:avLst/>
          <a:gdLst/>
          <a:ahLst/>
          <a:cxnLst/>
          <a:rect l="0" t="0" r="0" b="0"/>
          <a:pathLst>
            <a:path>
              <a:moveTo>
                <a:pt x="732371" y="0"/>
              </a:moveTo>
              <a:lnTo>
                <a:pt x="732371" y="237521"/>
              </a:lnTo>
              <a:lnTo>
                <a:pt x="0" y="237521"/>
              </a:lnTo>
              <a:lnTo>
                <a:pt x="0"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1B5C24-DB61-4538-8F2E-FE733B8C257F}">
      <dsp:nvSpPr>
        <dsp:cNvPr id="0" name=""/>
        <dsp:cNvSpPr/>
      </dsp:nvSpPr>
      <dsp:spPr>
        <a:xfrm>
          <a:off x="8817255" y="2177285"/>
          <a:ext cx="732371" cy="348542"/>
        </a:xfrm>
        <a:custGeom>
          <a:avLst/>
          <a:gdLst/>
          <a:ahLst/>
          <a:cxnLst/>
          <a:rect l="0" t="0" r="0" b="0"/>
          <a:pathLst>
            <a:path>
              <a:moveTo>
                <a:pt x="732371" y="0"/>
              </a:moveTo>
              <a:lnTo>
                <a:pt x="732371" y="237521"/>
              </a:lnTo>
              <a:lnTo>
                <a:pt x="0" y="237521"/>
              </a:lnTo>
              <a:lnTo>
                <a:pt x="0"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ED2D45-22CF-43EB-99AD-17D85DAFE933}">
      <dsp:nvSpPr>
        <dsp:cNvPr id="0" name=""/>
        <dsp:cNvSpPr/>
      </dsp:nvSpPr>
      <dsp:spPr>
        <a:xfrm>
          <a:off x="6175051" y="1067743"/>
          <a:ext cx="3374574" cy="348542"/>
        </a:xfrm>
        <a:custGeom>
          <a:avLst/>
          <a:gdLst/>
          <a:ahLst/>
          <a:cxnLst/>
          <a:rect l="0" t="0" r="0" b="0"/>
          <a:pathLst>
            <a:path>
              <a:moveTo>
                <a:pt x="0" y="0"/>
              </a:moveTo>
              <a:lnTo>
                <a:pt x="0" y="237521"/>
              </a:lnTo>
              <a:lnTo>
                <a:pt x="3374574" y="237521"/>
              </a:lnTo>
              <a:lnTo>
                <a:pt x="3374574" y="34854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11FD30-E404-4F19-A796-5CBC4AC7840E}">
      <dsp:nvSpPr>
        <dsp:cNvPr id="0" name=""/>
        <dsp:cNvSpPr/>
      </dsp:nvSpPr>
      <dsp:spPr>
        <a:xfrm>
          <a:off x="6541237" y="2177285"/>
          <a:ext cx="732371" cy="348542"/>
        </a:xfrm>
        <a:custGeom>
          <a:avLst/>
          <a:gdLst/>
          <a:ahLst/>
          <a:cxnLst/>
          <a:rect l="0" t="0" r="0" b="0"/>
          <a:pathLst>
            <a:path>
              <a:moveTo>
                <a:pt x="0" y="0"/>
              </a:moveTo>
              <a:lnTo>
                <a:pt x="0" y="237521"/>
              </a:lnTo>
              <a:lnTo>
                <a:pt x="732371" y="237521"/>
              </a:lnTo>
              <a:lnTo>
                <a:pt x="732371"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1804DF-297B-4411-BAD0-B6B1971EFE88}">
      <dsp:nvSpPr>
        <dsp:cNvPr id="0" name=""/>
        <dsp:cNvSpPr/>
      </dsp:nvSpPr>
      <dsp:spPr>
        <a:xfrm>
          <a:off x="5729962" y="2177285"/>
          <a:ext cx="811275" cy="348542"/>
        </a:xfrm>
        <a:custGeom>
          <a:avLst/>
          <a:gdLst/>
          <a:ahLst/>
          <a:cxnLst/>
          <a:rect l="0" t="0" r="0" b="0"/>
          <a:pathLst>
            <a:path>
              <a:moveTo>
                <a:pt x="811275" y="0"/>
              </a:moveTo>
              <a:lnTo>
                <a:pt x="811275" y="237521"/>
              </a:lnTo>
              <a:lnTo>
                <a:pt x="0" y="237521"/>
              </a:lnTo>
              <a:lnTo>
                <a:pt x="0"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52AA6B-DE36-4BE8-96D5-304D11AE79CF}">
      <dsp:nvSpPr>
        <dsp:cNvPr id="0" name=""/>
        <dsp:cNvSpPr/>
      </dsp:nvSpPr>
      <dsp:spPr>
        <a:xfrm>
          <a:off x="6175051" y="1067743"/>
          <a:ext cx="366185" cy="348542"/>
        </a:xfrm>
        <a:custGeom>
          <a:avLst/>
          <a:gdLst/>
          <a:ahLst/>
          <a:cxnLst/>
          <a:rect l="0" t="0" r="0" b="0"/>
          <a:pathLst>
            <a:path>
              <a:moveTo>
                <a:pt x="0" y="0"/>
              </a:moveTo>
              <a:lnTo>
                <a:pt x="0" y="237521"/>
              </a:lnTo>
              <a:lnTo>
                <a:pt x="366185" y="237521"/>
              </a:lnTo>
              <a:lnTo>
                <a:pt x="366185" y="34854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E587E8-52AB-4FA9-B1B9-71A258DFFF53}">
      <dsp:nvSpPr>
        <dsp:cNvPr id="0" name=""/>
        <dsp:cNvSpPr/>
      </dsp:nvSpPr>
      <dsp:spPr>
        <a:xfrm>
          <a:off x="2800477" y="2177285"/>
          <a:ext cx="1464742" cy="348542"/>
        </a:xfrm>
        <a:custGeom>
          <a:avLst/>
          <a:gdLst/>
          <a:ahLst/>
          <a:cxnLst/>
          <a:rect l="0" t="0" r="0" b="0"/>
          <a:pathLst>
            <a:path>
              <a:moveTo>
                <a:pt x="0" y="0"/>
              </a:moveTo>
              <a:lnTo>
                <a:pt x="0" y="237521"/>
              </a:lnTo>
              <a:lnTo>
                <a:pt x="1464742" y="237521"/>
              </a:lnTo>
              <a:lnTo>
                <a:pt x="1464742"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4E3227-140F-4DD4-AAE1-9E7FBD49861F}">
      <dsp:nvSpPr>
        <dsp:cNvPr id="0" name=""/>
        <dsp:cNvSpPr/>
      </dsp:nvSpPr>
      <dsp:spPr>
        <a:xfrm>
          <a:off x="2754757" y="2177285"/>
          <a:ext cx="91440" cy="348542"/>
        </a:xfrm>
        <a:custGeom>
          <a:avLst/>
          <a:gdLst/>
          <a:ahLst/>
          <a:cxnLst/>
          <a:rect l="0" t="0" r="0" b="0"/>
          <a:pathLst>
            <a:path>
              <a:moveTo>
                <a:pt x="45720" y="0"/>
              </a:moveTo>
              <a:lnTo>
                <a:pt x="45720"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87CFC3-A58D-41D9-8201-54D224B94044}">
      <dsp:nvSpPr>
        <dsp:cNvPr id="0" name=""/>
        <dsp:cNvSpPr/>
      </dsp:nvSpPr>
      <dsp:spPr>
        <a:xfrm>
          <a:off x="1335735" y="3286827"/>
          <a:ext cx="732371" cy="348542"/>
        </a:xfrm>
        <a:custGeom>
          <a:avLst/>
          <a:gdLst/>
          <a:ahLst/>
          <a:cxnLst/>
          <a:rect l="0" t="0" r="0" b="0"/>
          <a:pathLst>
            <a:path>
              <a:moveTo>
                <a:pt x="0" y="0"/>
              </a:moveTo>
              <a:lnTo>
                <a:pt x="0" y="237521"/>
              </a:lnTo>
              <a:lnTo>
                <a:pt x="732371" y="237521"/>
              </a:lnTo>
              <a:lnTo>
                <a:pt x="732371"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97A557-BA58-4859-A7AB-FC1B57E517D9}">
      <dsp:nvSpPr>
        <dsp:cNvPr id="0" name=""/>
        <dsp:cNvSpPr/>
      </dsp:nvSpPr>
      <dsp:spPr>
        <a:xfrm>
          <a:off x="603364" y="3286827"/>
          <a:ext cx="732371" cy="348542"/>
        </a:xfrm>
        <a:custGeom>
          <a:avLst/>
          <a:gdLst/>
          <a:ahLst/>
          <a:cxnLst/>
          <a:rect l="0" t="0" r="0" b="0"/>
          <a:pathLst>
            <a:path>
              <a:moveTo>
                <a:pt x="732371" y="0"/>
              </a:moveTo>
              <a:lnTo>
                <a:pt x="732371" y="237521"/>
              </a:lnTo>
              <a:lnTo>
                <a:pt x="0" y="237521"/>
              </a:lnTo>
              <a:lnTo>
                <a:pt x="0"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2A564F-68B4-4078-9080-FDCE01F6E2B6}">
      <dsp:nvSpPr>
        <dsp:cNvPr id="0" name=""/>
        <dsp:cNvSpPr/>
      </dsp:nvSpPr>
      <dsp:spPr>
        <a:xfrm>
          <a:off x="1335735" y="2177285"/>
          <a:ext cx="1464742" cy="348542"/>
        </a:xfrm>
        <a:custGeom>
          <a:avLst/>
          <a:gdLst/>
          <a:ahLst/>
          <a:cxnLst/>
          <a:rect l="0" t="0" r="0" b="0"/>
          <a:pathLst>
            <a:path>
              <a:moveTo>
                <a:pt x="1464742" y="0"/>
              </a:moveTo>
              <a:lnTo>
                <a:pt x="1464742" y="237521"/>
              </a:lnTo>
              <a:lnTo>
                <a:pt x="0" y="237521"/>
              </a:lnTo>
              <a:lnTo>
                <a:pt x="0"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1152EC-79EF-422E-BC1B-C602F8F1E5D7}">
      <dsp:nvSpPr>
        <dsp:cNvPr id="0" name=""/>
        <dsp:cNvSpPr/>
      </dsp:nvSpPr>
      <dsp:spPr>
        <a:xfrm>
          <a:off x="2800477" y="1067743"/>
          <a:ext cx="3374574" cy="348542"/>
        </a:xfrm>
        <a:custGeom>
          <a:avLst/>
          <a:gdLst/>
          <a:ahLst/>
          <a:cxnLst/>
          <a:rect l="0" t="0" r="0" b="0"/>
          <a:pathLst>
            <a:path>
              <a:moveTo>
                <a:pt x="3374574" y="0"/>
              </a:moveTo>
              <a:lnTo>
                <a:pt x="3374574" y="237521"/>
              </a:lnTo>
              <a:lnTo>
                <a:pt x="0" y="237521"/>
              </a:lnTo>
              <a:lnTo>
                <a:pt x="0" y="34854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F920D2-6DCF-44B9-9A70-21ED422991E1}">
      <dsp:nvSpPr>
        <dsp:cNvPr id="0" name=""/>
        <dsp:cNvSpPr/>
      </dsp:nvSpPr>
      <dsp:spPr>
        <a:xfrm>
          <a:off x="4111096" y="306743"/>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657D36-499B-47E6-A335-DA5238D1CC7B}">
      <dsp:nvSpPr>
        <dsp:cNvPr id="0" name=""/>
        <dsp:cNvSpPr/>
      </dsp:nvSpPr>
      <dsp:spPr>
        <a:xfrm>
          <a:off x="4244255" y="433243"/>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Building 1</a:t>
          </a:r>
        </a:p>
      </dsp:txBody>
      <dsp:txXfrm>
        <a:off x="4266544" y="455532"/>
        <a:ext cx="1153847" cy="716422"/>
      </dsp:txXfrm>
    </dsp:sp>
    <dsp:sp modelId="{8729EA87-0FF4-46A6-AA89-33A3D5DD7B04}">
      <dsp:nvSpPr>
        <dsp:cNvPr id="0" name=""/>
        <dsp:cNvSpPr/>
      </dsp:nvSpPr>
      <dsp:spPr>
        <a:xfrm>
          <a:off x="5575839" y="306743"/>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5AF156-0CC8-4052-B1CF-138B27891147}">
      <dsp:nvSpPr>
        <dsp:cNvPr id="0" name=""/>
        <dsp:cNvSpPr/>
      </dsp:nvSpPr>
      <dsp:spPr>
        <a:xfrm>
          <a:off x="5708997" y="433243"/>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Building 2</a:t>
          </a:r>
        </a:p>
      </dsp:txBody>
      <dsp:txXfrm>
        <a:off x="5731286" y="455532"/>
        <a:ext cx="1153847" cy="716422"/>
      </dsp:txXfrm>
    </dsp:sp>
    <dsp:sp modelId="{2DCF6B8D-0664-4C39-9713-936D1584574F}">
      <dsp:nvSpPr>
        <dsp:cNvPr id="0" name=""/>
        <dsp:cNvSpPr/>
      </dsp:nvSpPr>
      <dsp:spPr>
        <a:xfrm>
          <a:off x="2201264" y="1416285"/>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7B8CC1-6E9E-42E6-B06E-6FE24F3E652C}">
      <dsp:nvSpPr>
        <dsp:cNvPr id="0" name=""/>
        <dsp:cNvSpPr/>
      </dsp:nvSpPr>
      <dsp:spPr>
        <a:xfrm>
          <a:off x="2334423" y="1542786"/>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Floor 1</a:t>
          </a:r>
        </a:p>
      </dsp:txBody>
      <dsp:txXfrm>
        <a:off x="2356712" y="1565075"/>
        <a:ext cx="1153847" cy="716422"/>
      </dsp:txXfrm>
    </dsp:sp>
    <dsp:sp modelId="{FF89AFB7-4C27-48C9-B1E4-09514F5DEF55}">
      <dsp:nvSpPr>
        <dsp:cNvPr id="0" name=""/>
        <dsp:cNvSpPr/>
      </dsp:nvSpPr>
      <dsp:spPr>
        <a:xfrm>
          <a:off x="736522" y="2525827"/>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CAE6A1-C2D1-4188-8B7F-877B0B139B8A}">
      <dsp:nvSpPr>
        <dsp:cNvPr id="0" name=""/>
        <dsp:cNvSpPr/>
      </dsp:nvSpPr>
      <dsp:spPr>
        <a:xfrm>
          <a:off x="869681" y="2652328"/>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Section 1</a:t>
          </a:r>
        </a:p>
      </dsp:txBody>
      <dsp:txXfrm>
        <a:off x="891970" y="2674617"/>
        <a:ext cx="1153847" cy="716422"/>
      </dsp:txXfrm>
    </dsp:sp>
    <dsp:sp modelId="{CB158CE6-A044-4955-A97E-5CC2EB852813}">
      <dsp:nvSpPr>
        <dsp:cNvPr id="0" name=""/>
        <dsp:cNvSpPr/>
      </dsp:nvSpPr>
      <dsp:spPr>
        <a:xfrm>
          <a:off x="4151" y="3635370"/>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AF2CB1-0716-4CBF-8BD7-54040D43BE72}">
      <dsp:nvSpPr>
        <dsp:cNvPr id="0" name=""/>
        <dsp:cNvSpPr/>
      </dsp:nvSpPr>
      <dsp:spPr>
        <a:xfrm>
          <a:off x="137309" y="3761870"/>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Desk</a:t>
          </a:r>
        </a:p>
      </dsp:txBody>
      <dsp:txXfrm>
        <a:off x="159598" y="3784159"/>
        <a:ext cx="1153847" cy="716422"/>
      </dsp:txXfrm>
    </dsp:sp>
    <dsp:sp modelId="{A56D9835-6590-4732-91E7-28585BD0152A}">
      <dsp:nvSpPr>
        <dsp:cNvPr id="0" name=""/>
        <dsp:cNvSpPr/>
      </dsp:nvSpPr>
      <dsp:spPr>
        <a:xfrm>
          <a:off x="1468893" y="3635370"/>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3120A2-6D41-45A8-9E09-0E718C40DED8}">
      <dsp:nvSpPr>
        <dsp:cNvPr id="0" name=""/>
        <dsp:cNvSpPr/>
      </dsp:nvSpPr>
      <dsp:spPr>
        <a:xfrm>
          <a:off x="1602052" y="3761870"/>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Desk Pool</a:t>
          </a:r>
        </a:p>
      </dsp:txBody>
      <dsp:txXfrm>
        <a:off x="1624341" y="3784159"/>
        <a:ext cx="1153847" cy="716422"/>
      </dsp:txXfrm>
    </dsp:sp>
    <dsp:sp modelId="{D75D7FF6-AC8D-4205-AD1B-CEC8187390EC}">
      <dsp:nvSpPr>
        <dsp:cNvPr id="0" name=""/>
        <dsp:cNvSpPr/>
      </dsp:nvSpPr>
      <dsp:spPr>
        <a:xfrm>
          <a:off x="2201264" y="2525827"/>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CE2624-9021-4D39-AF46-33A07F0E1269}">
      <dsp:nvSpPr>
        <dsp:cNvPr id="0" name=""/>
        <dsp:cNvSpPr/>
      </dsp:nvSpPr>
      <dsp:spPr>
        <a:xfrm>
          <a:off x="2334423" y="2652328"/>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Section 2</a:t>
          </a:r>
        </a:p>
      </dsp:txBody>
      <dsp:txXfrm>
        <a:off x="2356712" y="2674617"/>
        <a:ext cx="1153847" cy="716422"/>
      </dsp:txXfrm>
    </dsp:sp>
    <dsp:sp modelId="{64803533-1D50-4C1A-BF40-743053CA4D99}">
      <dsp:nvSpPr>
        <dsp:cNvPr id="0" name=""/>
        <dsp:cNvSpPr/>
      </dsp:nvSpPr>
      <dsp:spPr>
        <a:xfrm>
          <a:off x="3666007" y="2525827"/>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47C560-6B0E-47D6-AFF8-8B42AC082368}">
      <dsp:nvSpPr>
        <dsp:cNvPr id="0" name=""/>
        <dsp:cNvSpPr/>
      </dsp:nvSpPr>
      <dsp:spPr>
        <a:xfrm>
          <a:off x="3799165" y="2652328"/>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Conference Room</a:t>
          </a:r>
        </a:p>
      </dsp:txBody>
      <dsp:txXfrm>
        <a:off x="3821454" y="2674617"/>
        <a:ext cx="1153847" cy="716422"/>
      </dsp:txXfrm>
    </dsp:sp>
    <dsp:sp modelId="{1AE631C3-5D9E-493A-89D5-E33460B5785F}">
      <dsp:nvSpPr>
        <dsp:cNvPr id="0" name=""/>
        <dsp:cNvSpPr/>
      </dsp:nvSpPr>
      <dsp:spPr>
        <a:xfrm>
          <a:off x="5942024" y="1416285"/>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596C20-015B-467D-A277-D82FBE89E7DA}">
      <dsp:nvSpPr>
        <dsp:cNvPr id="0" name=""/>
        <dsp:cNvSpPr/>
      </dsp:nvSpPr>
      <dsp:spPr>
        <a:xfrm>
          <a:off x="6075183" y="1542786"/>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Floor 2</a:t>
          </a:r>
        </a:p>
      </dsp:txBody>
      <dsp:txXfrm>
        <a:off x="6097472" y="1565075"/>
        <a:ext cx="1153847" cy="716422"/>
      </dsp:txXfrm>
    </dsp:sp>
    <dsp:sp modelId="{E25FE39D-DACF-4E44-8EF8-E1E5C72AE6D9}">
      <dsp:nvSpPr>
        <dsp:cNvPr id="0" name=""/>
        <dsp:cNvSpPr/>
      </dsp:nvSpPr>
      <dsp:spPr>
        <a:xfrm>
          <a:off x="5130749" y="2525827"/>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4AC184-DCB5-46D2-97A8-C9619B1E3E4A}">
      <dsp:nvSpPr>
        <dsp:cNvPr id="0" name=""/>
        <dsp:cNvSpPr/>
      </dsp:nvSpPr>
      <dsp:spPr>
        <a:xfrm>
          <a:off x="5263907" y="2652328"/>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Section 1</a:t>
          </a:r>
        </a:p>
      </dsp:txBody>
      <dsp:txXfrm>
        <a:off x="5286196" y="2674617"/>
        <a:ext cx="1153847" cy="716422"/>
      </dsp:txXfrm>
    </dsp:sp>
    <dsp:sp modelId="{0CE90663-9033-4C8F-9803-4A91B361A594}">
      <dsp:nvSpPr>
        <dsp:cNvPr id="0" name=""/>
        <dsp:cNvSpPr/>
      </dsp:nvSpPr>
      <dsp:spPr>
        <a:xfrm>
          <a:off x="6595491" y="2525827"/>
          <a:ext cx="1356234"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EFEC62-8DCE-471E-83DC-19261900B755}">
      <dsp:nvSpPr>
        <dsp:cNvPr id="0" name=""/>
        <dsp:cNvSpPr/>
      </dsp:nvSpPr>
      <dsp:spPr>
        <a:xfrm>
          <a:off x="6728649" y="2652328"/>
          <a:ext cx="1356234"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Conference Room</a:t>
          </a:r>
        </a:p>
      </dsp:txBody>
      <dsp:txXfrm>
        <a:off x="6750938" y="2674617"/>
        <a:ext cx="1311656" cy="716422"/>
      </dsp:txXfrm>
    </dsp:sp>
    <dsp:sp modelId="{7560404F-D7F3-41D6-8BA0-09A12CD13DAC}">
      <dsp:nvSpPr>
        <dsp:cNvPr id="0" name=""/>
        <dsp:cNvSpPr/>
      </dsp:nvSpPr>
      <dsp:spPr>
        <a:xfrm>
          <a:off x="8950413" y="1416285"/>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EAF6BD-58F6-480D-98E1-517E42F61343}">
      <dsp:nvSpPr>
        <dsp:cNvPr id="0" name=""/>
        <dsp:cNvSpPr/>
      </dsp:nvSpPr>
      <dsp:spPr>
        <a:xfrm>
          <a:off x="9083571" y="1542786"/>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Floor 3</a:t>
          </a:r>
        </a:p>
      </dsp:txBody>
      <dsp:txXfrm>
        <a:off x="9105860" y="1565075"/>
        <a:ext cx="1153847" cy="716422"/>
      </dsp:txXfrm>
    </dsp:sp>
    <dsp:sp modelId="{55CC5382-7D44-42BB-9BF3-EBF28B474C4A}">
      <dsp:nvSpPr>
        <dsp:cNvPr id="0" name=""/>
        <dsp:cNvSpPr/>
      </dsp:nvSpPr>
      <dsp:spPr>
        <a:xfrm>
          <a:off x="8218042" y="2525827"/>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A5AFA5-EFE7-4C58-BB3D-CAEEA2F719CB}">
      <dsp:nvSpPr>
        <dsp:cNvPr id="0" name=""/>
        <dsp:cNvSpPr/>
      </dsp:nvSpPr>
      <dsp:spPr>
        <a:xfrm>
          <a:off x="8351200" y="2652328"/>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Section 1</a:t>
          </a:r>
        </a:p>
      </dsp:txBody>
      <dsp:txXfrm>
        <a:off x="8373489" y="2674617"/>
        <a:ext cx="1153847" cy="716422"/>
      </dsp:txXfrm>
    </dsp:sp>
    <dsp:sp modelId="{EEEA6708-0B0B-40FA-B433-ADBBE0C6089F}">
      <dsp:nvSpPr>
        <dsp:cNvPr id="0" name=""/>
        <dsp:cNvSpPr/>
      </dsp:nvSpPr>
      <dsp:spPr>
        <a:xfrm>
          <a:off x="7485671" y="3635370"/>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8CE609-6B7A-4B79-B71B-25D551AD4779}">
      <dsp:nvSpPr>
        <dsp:cNvPr id="0" name=""/>
        <dsp:cNvSpPr/>
      </dsp:nvSpPr>
      <dsp:spPr>
        <a:xfrm>
          <a:off x="7618829" y="3761870"/>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Desk</a:t>
          </a:r>
        </a:p>
      </dsp:txBody>
      <dsp:txXfrm>
        <a:off x="7641118" y="3784159"/>
        <a:ext cx="1153847" cy="716422"/>
      </dsp:txXfrm>
    </dsp:sp>
    <dsp:sp modelId="{BDA016C5-27B6-4BFF-968D-AAEDE1017152}">
      <dsp:nvSpPr>
        <dsp:cNvPr id="0" name=""/>
        <dsp:cNvSpPr/>
      </dsp:nvSpPr>
      <dsp:spPr>
        <a:xfrm>
          <a:off x="8950413" y="3635370"/>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FD2C5D-4869-4A78-A43F-0413EAD5B94B}">
      <dsp:nvSpPr>
        <dsp:cNvPr id="0" name=""/>
        <dsp:cNvSpPr/>
      </dsp:nvSpPr>
      <dsp:spPr>
        <a:xfrm>
          <a:off x="9083571" y="3761870"/>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Desk Pool</a:t>
          </a:r>
        </a:p>
      </dsp:txBody>
      <dsp:txXfrm>
        <a:off x="9105860" y="3784159"/>
        <a:ext cx="1153847" cy="716422"/>
      </dsp:txXfrm>
    </dsp:sp>
    <dsp:sp modelId="{82C57BEE-2525-426D-AFAF-F4213BD4AD80}">
      <dsp:nvSpPr>
        <dsp:cNvPr id="0" name=""/>
        <dsp:cNvSpPr/>
      </dsp:nvSpPr>
      <dsp:spPr>
        <a:xfrm>
          <a:off x="9682784" y="2525827"/>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53FB0-3A99-43AC-82C7-DD4C0FFCE782}">
      <dsp:nvSpPr>
        <dsp:cNvPr id="0" name=""/>
        <dsp:cNvSpPr/>
      </dsp:nvSpPr>
      <dsp:spPr>
        <a:xfrm>
          <a:off x="9815943" y="2652328"/>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Section 2</a:t>
          </a:r>
        </a:p>
      </dsp:txBody>
      <dsp:txXfrm>
        <a:off x="9838232" y="2674617"/>
        <a:ext cx="1153847" cy="716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2E516-45E7-4574-8BB0-60AB13FE3539}">
      <dsp:nvSpPr>
        <dsp:cNvPr id="0" name=""/>
        <dsp:cNvSpPr/>
      </dsp:nvSpPr>
      <dsp:spPr>
        <a:xfrm>
          <a:off x="9549626" y="2177285"/>
          <a:ext cx="732371" cy="348542"/>
        </a:xfrm>
        <a:custGeom>
          <a:avLst/>
          <a:gdLst/>
          <a:ahLst/>
          <a:cxnLst/>
          <a:rect l="0" t="0" r="0" b="0"/>
          <a:pathLst>
            <a:path>
              <a:moveTo>
                <a:pt x="0" y="0"/>
              </a:moveTo>
              <a:lnTo>
                <a:pt x="0" y="237521"/>
              </a:lnTo>
              <a:lnTo>
                <a:pt x="732371" y="237521"/>
              </a:lnTo>
              <a:lnTo>
                <a:pt x="732371"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3A7109-907F-449D-946C-5B1BEE9C07DB}">
      <dsp:nvSpPr>
        <dsp:cNvPr id="0" name=""/>
        <dsp:cNvSpPr/>
      </dsp:nvSpPr>
      <dsp:spPr>
        <a:xfrm>
          <a:off x="8817255" y="3286827"/>
          <a:ext cx="732371" cy="348542"/>
        </a:xfrm>
        <a:custGeom>
          <a:avLst/>
          <a:gdLst/>
          <a:ahLst/>
          <a:cxnLst/>
          <a:rect l="0" t="0" r="0" b="0"/>
          <a:pathLst>
            <a:path>
              <a:moveTo>
                <a:pt x="0" y="0"/>
              </a:moveTo>
              <a:lnTo>
                <a:pt x="0" y="237521"/>
              </a:lnTo>
              <a:lnTo>
                <a:pt x="732371" y="237521"/>
              </a:lnTo>
              <a:lnTo>
                <a:pt x="732371"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122C65-0F27-43FE-B3C2-A3EF620BECDF}">
      <dsp:nvSpPr>
        <dsp:cNvPr id="0" name=""/>
        <dsp:cNvSpPr/>
      </dsp:nvSpPr>
      <dsp:spPr>
        <a:xfrm>
          <a:off x="8084884" y="3286827"/>
          <a:ext cx="732371" cy="348542"/>
        </a:xfrm>
        <a:custGeom>
          <a:avLst/>
          <a:gdLst/>
          <a:ahLst/>
          <a:cxnLst/>
          <a:rect l="0" t="0" r="0" b="0"/>
          <a:pathLst>
            <a:path>
              <a:moveTo>
                <a:pt x="732371" y="0"/>
              </a:moveTo>
              <a:lnTo>
                <a:pt x="732371" y="237521"/>
              </a:lnTo>
              <a:lnTo>
                <a:pt x="0" y="237521"/>
              </a:lnTo>
              <a:lnTo>
                <a:pt x="0"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1B5C24-DB61-4538-8F2E-FE733B8C257F}">
      <dsp:nvSpPr>
        <dsp:cNvPr id="0" name=""/>
        <dsp:cNvSpPr/>
      </dsp:nvSpPr>
      <dsp:spPr>
        <a:xfrm>
          <a:off x="8817255" y="2177285"/>
          <a:ext cx="732371" cy="348542"/>
        </a:xfrm>
        <a:custGeom>
          <a:avLst/>
          <a:gdLst/>
          <a:ahLst/>
          <a:cxnLst/>
          <a:rect l="0" t="0" r="0" b="0"/>
          <a:pathLst>
            <a:path>
              <a:moveTo>
                <a:pt x="732371" y="0"/>
              </a:moveTo>
              <a:lnTo>
                <a:pt x="732371" y="237521"/>
              </a:lnTo>
              <a:lnTo>
                <a:pt x="0" y="237521"/>
              </a:lnTo>
              <a:lnTo>
                <a:pt x="0"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ED2D45-22CF-43EB-99AD-17D85DAFE933}">
      <dsp:nvSpPr>
        <dsp:cNvPr id="0" name=""/>
        <dsp:cNvSpPr/>
      </dsp:nvSpPr>
      <dsp:spPr>
        <a:xfrm>
          <a:off x="6175051" y="1067743"/>
          <a:ext cx="3374574" cy="348542"/>
        </a:xfrm>
        <a:custGeom>
          <a:avLst/>
          <a:gdLst/>
          <a:ahLst/>
          <a:cxnLst/>
          <a:rect l="0" t="0" r="0" b="0"/>
          <a:pathLst>
            <a:path>
              <a:moveTo>
                <a:pt x="0" y="0"/>
              </a:moveTo>
              <a:lnTo>
                <a:pt x="0" y="237521"/>
              </a:lnTo>
              <a:lnTo>
                <a:pt x="3374574" y="237521"/>
              </a:lnTo>
              <a:lnTo>
                <a:pt x="3374574" y="34854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11FD30-E404-4F19-A796-5CBC4AC7840E}">
      <dsp:nvSpPr>
        <dsp:cNvPr id="0" name=""/>
        <dsp:cNvSpPr/>
      </dsp:nvSpPr>
      <dsp:spPr>
        <a:xfrm>
          <a:off x="6541237" y="2177285"/>
          <a:ext cx="732371" cy="348542"/>
        </a:xfrm>
        <a:custGeom>
          <a:avLst/>
          <a:gdLst/>
          <a:ahLst/>
          <a:cxnLst/>
          <a:rect l="0" t="0" r="0" b="0"/>
          <a:pathLst>
            <a:path>
              <a:moveTo>
                <a:pt x="0" y="0"/>
              </a:moveTo>
              <a:lnTo>
                <a:pt x="0" y="237521"/>
              </a:lnTo>
              <a:lnTo>
                <a:pt x="732371" y="237521"/>
              </a:lnTo>
              <a:lnTo>
                <a:pt x="732371"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1804DF-297B-4411-BAD0-B6B1971EFE88}">
      <dsp:nvSpPr>
        <dsp:cNvPr id="0" name=""/>
        <dsp:cNvSpPr/>
      </dsp:nvSpPr>
      <dsp:spPr>
        <a:xfrm>
          <a:off x="5729962" y="2177285"/>
          <a:ext cx="811275" cy="348542"/>
        </a:xfrm>
        <a:custGeom>
          <a:avLst/>
          <a:gdLst/>
          <a:ahLst/>
          <a:cxnLst/>
          <a:rect l="0" t="0" r="0" b="0"/>
          <a:pathLst>
            <a:path>
              <a:moveTo>
                <a:pt x="811275" y="0"/>
              </a:moveTo>
              <a:lnTo>
                <a:pt x="811275" y="237521"/>
              </a:lnTo>
              <a:lnTo>
                <a:pt x="0" y="237521"/>
              </a:lnTo>
              <a:lnTo>
                <a:pt x="0"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52AA6B-DE36-4BE8-96D5-304D11AE79CF}">
      <dsp:nvSpPr>
        <dsp:cNvPr id="0" name=""/>
        <dsp:cNvSpPr/>
      </dsp:nvSpPr>
      <dsp:spPr>
        <a:xfrm>
          <a:off x="6175051" y="1067743"/>
          <a:ext cx="366185" cy="348542"/>
        </a:xfrm>
        <a:custGeom>
          <a:avLst/>
          <a:gdLst/>
          <a:ahLst/>
          <a:cxnLst/>
          <a:rect l="0" t="0" r="0" b="0"/>
          <a:pathLst>
            <a:path>
              <a:moveTo>
                <a:pt x="0" y="0"/>
              </a:moveTo>
              <a:lnTo>
                <a:pt x="0" y="237521"/>
              </a:lnTo>
              <a:lnTo>
                <a:pt x="366185" y="237521"/>
              </a:lnTo>
              <a:lnTo>
                <a:pt x="366185" y="34854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E587E8-52AB-4FA9-B1B9-71A258DFFF53}">
      <dsp:nvSpPr>
        <dsp:cNvPr id="0" name=""/>
        <dsp:cNvSpPr/>
      </dsp:nvSpPr>
      <dsp:spPr>
        <a:xfrm>
          <a:off x="2800477" y="2177285"/>
          <a:ext cx="1464742" cy="348542"/>
        </a:xfrm>
        <a:custGeom>
          <a:avLst/>
          <a:gdLst/>
          <a:ahLst/>
          <a:cxnLst/>
          <a:rect l="0" t="0" r="0" b="0"/>
          <a:pathLst>
            <a:path>
              <a:moveTo>
                <a:pt x="0" y="0"/>
              </a:moveTo>
              <a:lnTo>
                <a:pt x="0" y="237521"/>
              </a:lnTo>
              <a:lnTo>
                <a:pt x="1464742" y="237521"/>
              </a:lnTo>
              <a:lnTo>
                <a:pt x="1464742"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4E3227-140F-4DD4-AAE1-9E7FBD49861F}">
      <dsp:nvSpPr>
        <dsp:cNvPr id="0" name=""/>
        <dsp:cNvSpPr/>
      </dsp:nvSpPr>
      <dsp:spPr>
        <a:xfrm>
          <a:off x="2754757" y="2177285"/>
          <a:ext cx="91440" cy="348542"/>
        </a:xfrm>
        <a:custGeom>
          <a:avLst/>
          <a:gdLst/>
          <a:ahLst/>
          <a:cxnLst/>
          <a:rect l="0" t="0" r="0" b="0"/>
          <a:pathLst>
            <a:path>
              <a:moveTo>
                <a:pt x="45720" y="0"/>
              </a:moveTo>
              <a:lnTo>
                <a:pt x="45720"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87CFC3-A58D-41D9-8201-54D224B94044}">
      <dsp:nvSpPr>
        <dsp:cNvPr id="0" name=""/>
        <dsp:cNvSpPr/>
      </dsp:nvSpPr>
      <dsp:spPr>
        <a:xfrm>
          <a:off x="1335735" y="3286827"/>
          <a:ext cx="732371" cy="348542"/>
        </a:xfrm>
        <a:custGeom>
          <a:avLst/>
          <a:gdLst/>
          <a:ahLst/>
          <a:cxnLst/>
          <a:rect l="0" t="0" r="0" b="0"/>
          <a:pathLst>
            <a:path>
              <a:moveTo>
                <a:pt x="0" y="0"/>
              </a:moveTo>
              <a:lnTo>
                <a:pt x="0" y="237521"/>
              </a:lnTo>
              <a:lnTo>
                <a:pt x="732371" y="237521"/>
              </a:lnTo>
              <a:lnTo>
                <a:pt x="732371"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97A557-BA58-4859-A7AB-FC1B57E517D9}">
      <dsp:nvSpPr>
        <dsp:cNvPr id="0" name=""/>
        <dsp:cNvSpPr/>
      </dsp:nvSpPr>
      <dsp:spPr>
        <a:xfrm>
          <a:off x="603364" y="3286827"/>
          <a:ext cx="732371" cy="348542"/>
        </a:xfrm>
        <a:custGeom>
          <a:avLst/>
          <a:gdLst/>
          <a:ahLst/>
          <a:cxnLst/>
          <a:rect l="0" t="0" r="0" b="0"/>
          <a:pathLst>
            <a:path>
              <a:moveTo>
                <a:pt x="732371" y="0"/>
              </a:moveTo>
              <a:lnTo>
                <a:pt x="732371" y="237521"/>
              </a:lnTo>
              <a:lnTo>
                <a:pt x="0" y="237521"/>
              </a:lnTo>
              <a:lnTo>
                <a:pt x="0"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2A564F-68B4-4078-9080-FDCE01F6E2B6}">
      <dsp:nvSpPr>
        <dsp:cNvPr id="0" name=""/>
        <dsp:cNvSpPr/>
      </dsp:nvSpPr>
      <dsp:spPr>
        <a:xfrm>
          <a:off x="1335735" y="2177285"/>
          <a:ext cx="1464742" cy="348542"/>
        </a:xfrm>
        <a:custGeom>
          <a:avLst/>
          <a:gdLst/>
          <a:ahLst/>
          <a:cxnLst/>
          <a:rect l="0" t="0" r="0" b="0"/>
          <a:pathLst>
            <a:path>
              <a:moveTo>
                <a:pt x="1464742" y="0"/>
              </a:moveTo>
              <a:lnTo>
                <a:pt x="1464742" y="237521"/>
              </a:lnTo>
              <a:lnTo>
                <a:pt x="0" y="237521"/>
              </a:lnTo>
              <a:lnTo>
                <a:pt x="0" y="3485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1152EC-79EF-422E-BC1B-C602F8F1E5D7}">
      <dsp:nvSpPr>
        <dsp:cNvPr id="0" name=""/>
        <dsp:cNvSpPr/>
      </dsp:nvSpPr>
      <dsp:spPr>
        <a:xfrm>
          <a:off x="2800477" y="1067743"/>
          <a:ext cx="3374574" cy="348542"/>
        </a:xfrm>
        <a:custGeom>
          <a:avLst/>
          <a:gdLst/>
          <a:ahLst/>
          <a:cxnLst/>
          <a:rect l="0" t="0" r="0" b="0"/>
          <a:pathLst>
            <a:path>
              <a:moveTo>
                <a:pt x="3374574" y="0"/>
              </a:moveTo>
              <a:lnTo>
                <a:pt x="3374574" y="237521"/>
              </a:lnTo>
              <a:lnTo>
                <a:pt x="0" y="237521"/>
              </a:lnTo>
              <a:lnTo>
                <a:pt x="0" y="34854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F920D2-6DCF-44B9-9A70-21ED422991E1}">
      <dsp:nvSpPr>
        <dsp:cNvPr id="0" name=""/>
        <dsp:cNvSpPr/>
      </dsp:nvSpPr>
      <dsp:spPr>
        <a:xfrm>
          <a:off x="4111096" y="306743"/>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657D36-499B-47E6-A335-DA5238D1CC7B}">
      <dsp:nvSpPr>
        <dsp:cNvPr id="0" name=""/>
        <dsp:cNvSpPr/>
      </dsp:nvSpPr>
      <dsp:spPr>
        <a:xfrm>
          <a:off x="4244255" y="433243"/>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Building 1</a:t>
          </a:r>
        </a:p>
      </dsp:txBody>
      <dsp:txXfrm>
        <a:off x="4266544" y="455532"/>
        <a:ext cx="1153847" cy="716422"/>
      </dsp:txXfrm>
    </dsp:sp>
    <dsp:sp modelId="{8729EA87-0FF4-46A6-AA89-33A3D5DD7B04}">
      <dsp:nvSpPr>
        <dsp:cNvPr id="0" name=""/>
        <dsp:cNvSpPr/>
      </dsp:nvSpPr>
      <dsp:spPr>
        <a:xfrm>
          <a:off x="5575839" y="306743"/>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5AF156-0CC8-4052-B1CF-138B27891147}">
      <dsp:nvSpPr>
        <dsp:cNvPr id="0" name=""/>
        <dsp:cNvSpPr/>
      </dsp:nvSpPr>
      <dsp:spPr>
        <a:xfrm>
          <a:off x="5708997" y="433243"/>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Building 2</a:t>
          </a:r>
        </a:p>
      </dsp:txBody>
      <dsp:txXfrm>
        <a:off x="5731286" y="455532"/>
        <a:ext cx="1153847" cy="716422"/>
      </dsp:txXfrm>
    </dsp:sp>
    <dsp:sp modelId="{2DCF6B8D-0664-4C39-9713-936D1584574F}">
      <dsp:nvSpPr>
        <dsp:cNvPr id="0" name=""/>
        <dsp:cNvSpPr/>
      </dsp:nvSpPr>
      <dsp:spPr>
        <a:xfrm>
          <a:off x="2201264" y="1416285"/>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7B8CC1-6E9E-42E6-B06E-6FE24F3E652C}">
      <dsp:nvSpPr>
        <dsp:cNvPr id="0" name=""/>
        <dsp:cNvSpPr/>
      </dsp:nvSpPr>
      <dsp:spPr>
        <a:xfrm>
          <a:off x="2334423" y="1542786"/>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Floor 1</a:t>
          </a:r>
        </a:p>
      </dsp:txBody>
      <dsp:txXfrm>
        <a:off x="2356712" y="1565075"/>
        <a:ext cx="1153847" cy="716422"/>
      </dsp:txXfrm>
    </dsp:sp>
    <dsp:sp modelId="{FF89AFB7-4C27-48C9-B1E4-09514F5DEF55}">
      <dsp:nvSpPr>
        <dsp:cNvPr id="0" name=""/>
        <dsp:cNvSpPr/>
      </dsp:nvSpPr>
      <dsp:spPr>
        <a:xfrm>
          <a:off x="736522" y="2525827"/>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CAE6A1-C2D1-4188-8B7F-877B0B139B8A}">
      <dsp:nvSpPr>
        <dsp:cNvPr id="0" name=""/>
        <dsp:cNvSpPr/>
      </dsp:nvSpPr>
      <dsp:spPr>
        <a:xfrm>
          <a:off x="869681" y="2652328"/>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Section 1</a:t>
          </a:r>
        </a:p>
      </dsp:txBody>
      <dsp:txXfrm>
        <a:off x="891970" y="2674617"/>
        <a:ext cx="1153847" cy="716422"/>
      </dsp:txXfrm>
    </dsp:sp>
    <dsp:sp modelId="{CB158CE6-A044-4955-A97E-5CC2EB852813}">
      <dsp:nvSpPr>
        <dsp:cNvPr id="0" name=""/>
        <dsp:cNvSpPr/>
      </dsp:nvSpPr>
      <dsp:spPr>
        <a:xfrm>
          <a:off x="4151" y="3635370"/>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AF2CB1-0716-4CBF-8BD7-54040D43BE72}">
      <dsp:nvSpPr>
        <dsp:cNvPr id="0" name=""/>
        <dsp:cNvSpPr/>
      </dsp:nvSpPr>
      <dsp:spPr>
        <a:xfrm>
          <a:off x="137309" y="3761870"/>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Desk</a:t>
          </a:r>
        </a:p>
      </dsp:txBody>
      <dsp:txXfrm>
        <a:off x="159598" y="3784159"/>
        <a:ext cx="1153847" cy="716422"/>
      </dsp:txXfrm>
    </dsp:sp>
    <dsp:sp modelId="{A56D9835-6590-4732-91E7-28585BD0152A}">
      <dsp:nvSpPr>
        <dsp:cNvPr id="0" name=""/>
        <dsp:cNvSpPr/>
      </dsp:nvSpPr>
      <dsp:spPr>
        <a:xfrm>
          <a:off x="1468893" y="3635370"/>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3120A2-6D41-45A8-9E09-0E718C40DED8}">
      <dsp:nvSpPr>
        <dsp:cNvPr id="0" name=""/>
        <dsp:cNvSpPr/>
      </dsp:nvSpPr>
      <dsp:spPr>
        <a:xfrm>
          <a:off x="1602052" y="3761870"/>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Desk Pool</a:t>
          </a:r>
        </a:p>
      </dsp:txBody>
      <dsp:txXfrm>
        <a:off x="1624341" y="3784159"/>
        <a:ext cx="1153847" cy="716422"/>
      </dsp:txXfrm>
    </dsp:sp>
    <dsp:sp modelId="{D75D7FF6-AC8D-4205-AD1B-CEC8187390EC}">
      <dsp:nvSpPr>
        <dsp:cNvPr id="0" name=""/>
        <dsp:cNvSpPr/>
      </dsp:nvSpPr>
      <dsp:spPr>
        <a:xfrm>
          <a:off x="2201264" y="2525827"/>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CE2624-9021-4D39-AF46-33A07F0E1269}">
      <dsp:nvSpPr>
        <dsp:cNvPr id="0" name=""/>
        <dsp:cNvSpPr/>
      </dsp:nvSpPr>
      <dsp:spPr>
        <a:xfrm>
          <a:off x="2334423" y="2652328"/>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Section 2</a:t>
          </a:r>
        </a:p>
      </dsp:txBody>
      <dsp:txXfrm>
        <a:off x="2356712" y="2674617"/>
        <a:ext cx="1153847" cy="716422"/>
      </dsp:txXfrm>
    </dsp:sp>
    <dsp:sp modelId="{64803533-1D50-4C1A-BF40-743053CA4D99}">
      <dsp:nvSpPr>
        <dsp:cNvPr id="0" name=""/>
        <dsp:cNvSpPr/>
      </dsp:nvSpPr>
      <dsp:spPr>
        <a:xfrm>
          <a:off x="3666007" y="2525827"/>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47C560-6B0E-47D6-AFF8-8B42AC082368}">
      <dsp:nvSpPr>
        <dsp:cNvPr id="0" name=""/>
        <dsp:cNvSpPr/>
      </dsp:nvSpPr>
      <dsp:spPr>
        <a:xfrm>
          <a:off x="3799165" y="2652328"/>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Conference Room</a:t>
          </a:r>
        </a:p>
      </dsp:txBody>
      <dsp:txXfrm>
        <a:off x="3821454" y="2674617"/>
        <a:ext cx="1153847" cy="716422"/>
      </dsp:txXfrm>
    </dsp:sp>
    <dsp:sp modelId="{1AE631C3-5D9E-493A-89D5-E33460B5785F}">
      <dsp:nvSpPr>
        <dsp:cNvPr id="0" name=""/>
        <dsp:cNvSpPr/>
      </dsp:nvSpPr>
      <dsp:spPr>
        <a:xfrm>
          <a:off x="5942024" y="1416285"/>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596C20-015B-467D-A277-D82FBE89E7DA}">
      <dsp:nvSpPr>
        <dsp:cNvPr id="0" name=""/>
        <dsp:cNvSpPr/>
      </dsp:nvSpPr>
      <dsp:spPr>
        <a:xfrm>
          <a:off x="6075183" y="1542786"/>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Floor 2</a:t>
          </a:r>
        </a:p>
      </dsp:txBody>
      <dsp:txXfrm>
        <a:off x="6097472" y="1565075"/>
        <a:ext cx="1153847" cy="716422"/>
      </dsp:txXfrm>
    </dsp:sp>
    <dsp:sp modelId="{E25FE39D-DACF-4E44-8EF8-E1E5C72AE6D9}">
      <dsp:nvSpPr>
        <dsp:cNvPr id="0" name=""/>
        <dsp:cNvSpPr/>
      </dsp:nvSpPr>
      <dsp:spPr>
        <a:xfrm>
          <a:off x="5130749" y="2525827"/>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4AC184-DCB5-46D2-97A8-C9619B1E3E4A}">
      <dsp:nvSpPr>
        <dsp:cNvPr id="0" name=""/>
        <dsp:cNvSpPr/>
      </dsp:nvSpPr>
      <dsp:spPr>
        <a:xfrm>
          <a:off x="5263907" y="2652328"/>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Section 1</a:t>
          </a:r>
        </a:p>
      </dsp:txBody>
      <dsp:txXfrm>
        <a:off x="5286196" y="2674617"/>
        <a:ext cx="1153847" cy="716422"/>
      </dsp:txXfrm>
    </dsp:sp>
    <dsp:sp modelId="{0CE90663-9033-4C8F-9803-4A91B361A594}">
      <dsp:nvSpPr>
        <dsp:cNvPr id="0" name=""/>
        <dsp:cNvSpPr/>
      </dsp:nvSpPr>
      <dsp:spPr>
        <a:xfrm>
          <a:off x="6595491" y="2525827"/>
          <a:ext cx="1356234"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EFEC62-8DCE-471E-83DC-19261900B755}">
      <dsp:nvSpPr>
        <dsp:cNvPr id="0" name=""/>
        <dsp:cNvSpPr/>
      </dsp:nvSpPr>
      <dsp:spPr>
        <a:xfrm>
          <a:off x="6728649" y="2652328"/>
          <a:ext cx="1356234"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Conference Room</a:t>
          </a:r>
        </a:p>
      </dsp:txBody>
      <dsp:txXfrm>
        <a:off x="6750938" y="2674617"/>
        <a:ext cx="1311656" cy="716422"/>
      </dsp:txXfrm>
    </dsp:sp>
    <dsp:sp modelId="{7560404F-D7F3-41D6-8BA0-09A12CD13DAC}">
      <dsp:nvSpPr>
        <dsp:cNvPr id="0" name=""/>
        <dsp:cNvSpPr/>
      </dsp:nvSpPr>
      <dsp:spPr>
        <a:xfrm>
          <a:off x="8950413" y="1416285"/>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EAF6BD-58F6-480D-98E1-517E42F61343}">
      <dsp:nvSpPr>
        <dsp:cNvPr id="0" name=""/>
        <dsp:cNvSpPr/>
      </dsp:nvSpPr>
      <dsp:spPr>
        <a:xfrm>
          <a:off x="9083571" y="1542786"/>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Floor 3</a:t>
          </a:r>
        </a:p>
      </dsp:txBody>
      <dsp:txXfrm>
        <a:off x="9105860" y="1565075"/>
        <a:ext cx="1153847" cy="716422"/>
      </dsp:txXfrm>
    </dsp:sp>
    <dsp:sp modelId="{55CC5382-7D44-42BB-9BF3-EBF28B474C4A}">
      <dsp:nvSpPr>
        <dsp:cNvPr id="0" name=""/>
        <dsp:cNvSpPr/>
      </dsp:nvSpPr>
      <dsp:spPr>
        <a:xfrm>
          <a:off x="8218042" y="2525827"/>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A5AFA5-EFE7-4C58-BB3D-CAEEA2F719CB}">
      <dsp:nvSpPr>
        <dsp:cNvPr id="0" name=""/>
        <dsp:cNvSpPr/>
      </dsp:nvSpPr>
      <dsp:spPr>
        <a:xfrm>
          <a:off x="8351200" y="2652328"/>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Section 1</a:t>
          </a:r>
        </a:p>
      </dsp:txBody>
      <dsp:txXfrm>
        <a:off x="8373489" y="2674617"/>
        <a:ext cx="1153847" cy="716422"/>
      </dsp:txXfrm>
    </dsp:sp>
    <dsp:sp modelId="{EEEA6708-0B0B-40FA-B433-ADBBE0C6089F}">
      <dsp:nvSpPr>
        <dsp:cNvPr id="0" name=""/>
        <dsp:cNvSpPr/>
      </dsp:nvSpPr>
      <dsp:spPr>
        <a:xfrm>
          <a:off x="7485671" y="3635370"/>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8CE609-6B7A-4B79-B71B-25D551AD4779}">
      <dsp:nvSpPr>
        <dsp:cNvPr id="0" name=""/>
        <dsp:cNvSpPr/>
      </dsp:nvSpPr>
      <dsp:spPr>
        <a:xfrm>
          <a:off x="7618829" y="3761870"/>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Desk</a:t>
          </a:r>
        </a:p>
      </dsp:txBody>
      <dsp:txXfrm>
        <a:off x="7641118" y="3784159"/>
        <a:ext cx="1153847" cy="716422"/>
      </dsp:txXfrm>
    </dsp:sp>
    <dsp:sp modelId="{BDA016C5-27B6-4BFF-968D-AAEDE1017152}">
      <dsp:nvSpPr>
        <dsp:cNvPr id="0" name=""/>
        <dsp:cNvSpPr/>
      </dsp:nvSpPr>
      <dsp:spPr>
        <a:xfrm>
          <a:off x="8950413" y="3635370"/>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FD2C5D-4869-4A78-A43F-0413EAD5B94B}">
      <dsp:nvSpPr>
        <dsp:cNvPr id="0" name=""/>
        <dsp:cNvSpPr/>
      </dsp:nvSpPr>
      <dsp:spPr>
        <a:xfrm>
          <a:off x="9083571" y="3761870"/>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Desk Pool</a:t>
          </a:r>
        </a:p>
      </dsp:txBody>
      <dsp:txXfrm>
        <a:off x="9105860" y="3784159"/>
        <a:ext cx="1153847" cy="716422"/>
      </dsp:txXfrm>
    </dsp:sp>
    <dsp:sp modelId="{82C57BEE-2525-426D-AFAF-F4213BD4AD80}">
      <dsp:nvSpPr>
        <dsp:cNvPr id="0" name=""/>
        <dsp:cNvSpPr/>
      </dsp:nvSpPr>
      <dsp:spPr>
        <a:xfrm>
          <a:off x="9682784" y="2525827"/>
          <a:ext cx="1198425" cy="7610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53FB0-3A99-43AC-82C7-DD4C0FFCE782}">
      <dsp:nvSpPr>
        <dsp:cNvPr id="0" name=""/>
        <dsp:cNvSpPr/>
      </dsp:nvSpPr>
      <dsp:spPr>
        <a:xfrm>
          <a:off x="9815943" y="2652328"/>
          <a:ext cx="1198425" cy="7610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cs typeface="Segoe UI" panose="020B0502040204020203" pitchFamily="34" charset="0"/>
            </a:rPr>
            <a:t>Section 2</a:t>
          </a:r>
        </a:p>
      </dsp:txBody>
      <dsp:txXfrm>
        <a:off x="9838232" y="2674617"/>
        <a:ext cx="1153847" cy="7164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69AE9-BB21-4E37-A51F-56C9BC76B29A}">
      <dsp:nvSpPr>
        <dsp:cNvPr id="0" name=""/>
        <dsp:cNvSpPr/>
      </dsp:nvSpPr>
      <dsp:spPr>
        <a:xfrm>
          <a:off x="0" y="257206"/>
          <a:ext cx="11254113" cy="66353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mn-lt"/>
              <a:cs typeface="Segoe UI" panose="020B0502040204020203" pitchFamily="34" charset="0"/>
            </a:rPr>
            <a:t>Option 1: Partner engagement (recommended)</a:t>
          </a:r>
        </a:p>
      </dsp:txBody>
      <dsp:txXfrm>
        <a:off x="32391" y="289597"/>
        <a:ext cx="11189331" cy="598751"/>
      </dsp:txXfrm>
    </dsp:sp>
    <dsp:sp modelId="{A686D6C3-268C-4264-95D9-64A319987E28}">
      <dsp:nvSpPr>
        <dsp:cNvPr id="0" name=""/>
        <dsp:cNvSpPr/>
      </dsp:nvSpPr>
      <dsp:spPr>
        <a:xfrm>
          <a:off x="0" y="920739"/>
          <a:ext cx="11254113"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31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latin typeface="+mn-lt"/>
              <a:cs typeface="Segoe UI" panose="020B0502040204020203" pitchFamily="34" charset="0"/>
            </a:rPr>
            <a:t>Specialized partners can help convert an existing floorplan into the proper format for use with Microsoft Places</a:t>
          </a:r>
        </a:p>
        <a:p>
          <a:pPr marL="228600" lvl="1" indent="-228600" algn="l" defTabSz="1066800">
            <a:lnSpc>
              <a:spcPct val="90000"/>
            </a:lnSpc>
            <a:spcBef>
              <a:spcPct val="0"/>
            </a:spcBef>
            <a:spcAft>
              <a:spcPct val="20000"/>
            </a:spcAft>
            <a:buChar char="•"/>
          </a:pPr>
          <a:r>
            <a:rPr lang="en-US" sz="2400" kern="1200">
              <a:latin typeface="+mn-lt"/>
              <a:cs typeface="Segoe UI" panose="020B0502040204020203" pitchFamily="34" charset="0"/>
            </a:rPr>
            <a:t>The creation and correlation of IMDF files is very time-intensive with a steep learning curve</a:t>
          </a:r>
        </a:p>
      </dsp:txBody>
      <dsp:txXfrm>
        <a:off x="0" y="920739"/>
        <a:ext cx="11254113" cy="1614600"/>
      </dsp:txXfrm>
    </dsp:sp>
    <dsp:sp modelId="{186145C5-CCAC-4030-B764-6E3CBEAFAB1B}">
      <dsp:nvSpPr>
        <dsp:cNvPr id="0" name=""/>
        <dsp:cNvSpPr/>
      </dsp:nvSpPr>
      <dsp:spPr>
        <a:xfrm>
          <a:off x="0" y="2535339"/>
          <a:ext cx="11254113" cy="64150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mn-lt"/>
              <a:cs typeface="Segoe UI" panose="020B0502040204020203" pitchFamily="34" charset="0"/>
            </a:rPr>
            <a:t>Option 2: Manually create your floor plan</a:t>
          </a:r>
        </a:p>
      </dsp:txBody>
      <dsp:txXfrm>
        <a:off x="31316" y="2566655"/>
        <a:ext cx="11191481" cy="578877"/>
      </dsp:txXfrm>
    </dsp:sp>
    <dsp:sp modelId="{B13CB224-B2F6-4EF5-AFD7-7D25BD2FCC37}">
      <dsp:nvSpPr>
        <dsp:cNvPr id="0" name=""/>
        <dsp:cNvSpPr/>
      </dsp:nvSpPr>
      <dsp:spPr>
        <a:xfrm>
          <a:off x="0" y="3176848"/>
          <a:ext cx="11254113" cy="1984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31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latin typeface="+mn-lt"/>
              <a:cs typeface="Segoe UI" panose="020B0502040204020203" pitchFamily="34" charset="0"/>
            </a:rPr>
            <a:t>Manual floor plan creation involves crafting IMDF files in a specific format for Microsoft Places</a:t>
          </a:r>
        </a:p>
        <a:p>
          <a:pPr marL="228600" lvl="1" indent="-228600" algn="l" defTabSz="1066800">
            <a:lnSpc>
              <a:spcPct val="90000"/>
            </a:lnSpc>
            <a:spcBef>
              <a:spcPct val="0"/>
            </a:spcBef>
            <a:spcAft>
              <a:spcPct val="20000"/>
            </a:spcAft>
            <a:buChar char="•"/>
          </a:pPr>
          <a:r>
            <a:rPr lang="en-US" sz="2400" kern="1200">
              <a:latin typeface="+mn-lt"/>
              <a:cs typeface="Segoe UI" panose="020B0502040204020203" pitchFamily="34" charset="0"/>
            </a:rPr>
            <a:t>The IMDF files must also have all the bookable resources configured properly so they can be correlated to the objects that are created with Exchange and Places.</a:t>
          </a:r>
        </a:p>
      </dsp:txBody>
      <dsp:txXfrm>
        <a:off x="0" y="3176848"/>
        <a:ext cx="11254113" cy="19846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A234-A6E1-4E3A-9C8A-769A32DF5E92}"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38426-928F-4A5F-96F0-AE9A432EE699}" type="slidenum">
              <a:rPr lang="en-US" smtClean="0"/>
              <a:t>‹#›</a:t>
            </a:fld>
            <a:endParaRPr lang="en-US"/>
          </a:p>
        </p:txBody>
      </p:sp>
    </p:spTree>
    <p:extLst>
      <p:ext uri="{BB962C8B-B14F-4D97-AF65-F5344CB8AC3E}">
        <p14:creationId xmlns:p14="http://schemas.microsoft.com/office/powerpoint/2010/main" val="1603041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am12.safelinks.protection.outlook.com/?url=https%3A%2F%2Faka.ms%2FPartnerLedCustomerTrials&amp;data=05%7C01%7CMartin.Boam%40microsoft.com%7C5108760aa67b457b2bdf08da90400eee%7C72f988bf86f141af91ab2d7cd011db47%7C1%7C0%7C637980902120232937%7CUnknown%7CTWFpbGZsb3d8eyJWIjoiMC4wLjAwMDAiLCJQIjoiV2luMzIiLCJBTiI6Ik1haWwiLCJXVCI6Mn0%3D%7C3000%7C%7C%7C&amp;sdata=muP5YRtKElYMF8%2FP5LL4ZcR%2F7hAUXGKePQ3bk1%2BLcoY%3D&amp;reserved=0" TargetMode="External"/><Relationship Id="rId7" Type="http://schemas.openxmlformats.org/officeDocument/2006/relationships/hyperlink" Target="https://cloudpartners.transform.microsoft.com/practices/microsoft-365-for-operators/directory"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docs.microsoft.com/en-us/microsoftteams/set-up-calling-plans#step-1-find-out-if-calling-plans-are-available-in-your-countryregion" TargetMode="External"/><Relationship Id="rId5" Type="http://schemas.openxmlformats.org/officeDocument/2006/relationships/hyperlink" Target="https://admin.microsoft.com/Adminportal/Home#/catalog/offer-details/microsoft-teams-phone-standard/F078828C-CD3D-4D6F-BA28-B36D26292FF0" TargetMode="External"/><Relationship Id="rId4" Type="http://schemas.openxmlformats.org/officeDocument/2006/relationships/hyperlink" Target="https://docs.microsoft.com/en-us/MicrosoftTeams/teams-add-on-licensing/microsoft-teams-add-on-licensin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cs.microsoft.com/en-us/microsoft-365/admin/manage/assign-licenses-to-users?view=o365-worldwid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docs.microsoft.com/en-us/MicrosoftTeams/teams-add-on-licensing/microsoft-teams-add-on-licensin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earn.microsoft.com/en-us/microsoft-365/places/get-started/quick-setup-buildings-floors#manual-setu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learn.microsoft.com/en-us/microsoft-365/places/get-started/quick-setup-buildings-floor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earn.microsoft.com/en-us/microsoft-365-apps/outlook/overview-new-outlook"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aka.ms/place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earn.microsoft.com/en-us/microsoft-365-apps/outlook/overview-new-outlook"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aka.ms/pla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60FE2-1536-C8AF-2130-FF78D361C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121C0-C7DD-4402-FEFE-7408DF7E9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79718-761B-FD6F-46A2-7AA304289464}"/>
              </a:ext>
            </a:extLst>
          </p:cNvPr>
          <p:cNvSpPr>
            <a:spLocks noGrp="1"/>
          </p:cNvSpPr>
          <p:nvPr>
            <p:ph type="body" idx="1"/>
          </p:nvPr>
        </p:nvSpPr>
        <p:spPr/>
        <p:txBody>
          <a:bodyPr/>
          <a:lstStyle/>
          <a:p>
            <a:pPr defTabSz="1008970">
              <a:defRPr/>
            </a:pPr>
            <a:endParaRPr lang="en-US" dirty="0"/>
          </a:p>
        </p:txBody>
      </p:sp>
      <p:sp>
        <p:nvSpPr>
          <p:cNvPr id="4" name="Header Placeholder 3">
            <a:extLst>
              <a:ext uri="{FF2B5EF4-FFF2-40B4-BE49-F238E27FC236}">
                <a16:creationId xmlns:a16="http://schemas.microsoft.com/office/drawing/2014/main" id="{8F383885-5891-047B-7F69-94A01C08CF8D}"/>
              </a:ext>
            </a:extLst>
          </p:cNvPr>
          <p:cNvSpPr>
            <a:spLocks noGrp="1"/>
          </p:cNvSpPr>
          <p:nvPr>
            <p:ph type="hdr" sz="quarter"/>
          </p:nvPr>
        </p:nvSpPr>
        <p:spPr/>
        <p:txBody>
          <a:bodyPr/>
          <a:lstStyle/>
          <a:p>
            <a:pPr defTabSz="1008970">
              <a:defRPr/>
            </a:pPr>
            <a:endParaRPr lang="en-US" dirty="0">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26D4F1EC-2DF1-471A-C191-5CD95ED7BFC6}"/>
              </a:ext>
            </a:extLst>
          </p:cNvPr>
          <p:cNvSpPr>
            <a:spLocks noGrp="1"/>
          </p:cNvSpPr>
          <p:nvPr>
            <p:ph type="ftr" sz="quarter" idx="4"/>
          </p:nvPr>
        </p:nvSpPr>
        <p:spPr/>
        <p:txBody>
          <a:bodyPr/>
          <a:lstStyle/>
          <a:p>
            <a:pPr marL="0" defTabSz="1008639" eaLnBrk="0" hangingPunct="0">
              <a:defRPr/>
            </a:pPr>
            <a:r>
              <a:rPr lang="en-US" sz="400" dirty="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333EF1D-590A-5A6D-9F75-65600A4D4F1C}"/>
              </a:ext>
            </a:extLst>
          </p:cNvPr>
          <p:cNvSpPr>
            <a:spLocks noGrp="1"/>
          </p:cNvSpPr>
          <p:nvPr>
            <p:ph type="dt" idx="1"/>
          </p:nvPr>
        </p:nvSpPr>
        <p:spPr/>
        <p:txBody>
          <a:bodyPr/>
          <a:lstStyle/>
          <a:p>
            <a:pPr defTabSz="1008970">
              <a:defRPr/>
            </a:pPr>
            <a:fld id="{386CE63F-9E7F-4C04-9D0D-FCA25A8E9E86}" type="datetime8">
              <a:rPr lang="en-US">
                <a:solidFill>
                  <a:prstClr val="black"/>
                </a:solidFill>
                <a:latin typeface="Calibri" panose="020F0502020204030204"/>
              </a:rPr>
              <a:pPr defTabSz="1008970">
                <a:defRPr/>
              </a:pPr>
              <a:t>6/5/2025 7:51 AM</a:t>
            </a:fld>
            <a:endParaRPr lang="en-US" dirty="0">
              <a:solidFill>
                <a:prstClr val="black"/>
              </a:solidFill>
              <a:latin typeface="Calibri" panose="020F0502020204030204"/>
            </a:endParaRPr>
          </a:p>
        </p:txBody>
      </p:sp>
      <p:sp>
        <p:nvSpPr>
          <p:cNvPr id="7" name="Slide Number Placeholder 6">
            <a:extLst>
              <a:ext uri="{FF2B5EF4-FFF2-40B4-BE49-F238E27FC236}">
                <a16:creationId xmlns:a16="http://schemas.microsoft.com/office/drawing/2014/main" id="{90CB436A-2D0A-24C9-F482-02260490DDB7}"/>
              </a:ext>
            </a:extLst>
          </p:cNvPr>
          <p:cNvSpPr>
            <a:spLocks noGrp="1"/>
          </p:cNvSpPr>
          <p:nvPr>
            <p:ph type="sldNum" sz="quarter" idx="5"/>
          </p:nvPr>
        </p:nvSpPr>
        <p:spPr/>
        <p:txBody>
          <a:bodyPr/>
          <a:lstStyle/>
          <a:p>
            <a:pPr defTabSz="1008970">
              <a:defRPr/>
            </a:pPr>
            <a:fld id="{B4008EB6-D09E-4580-8CD6-DDB14511944F}" type="slidenum">
              <a:rPr lang="en-US">
                <a:solidFill>
                  <a:prstClr val="black"/>
                </a:solidFill>
                <a:latin typeface="Calibri" panose="020F0502020204030204"/>
              </a:rPr>
              <a:pPr defTabSz="1008970">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85503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B2C6C-A252-1E6B-7446-AD5D31316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081CD-6D4D-E507-6033-B108EB859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B7C06-8D24-5893-03BB-1D78BA570061}"/>
              </a:ext>
            </a:extLst>
          </p:cNvPr>
          <p:cNvSpPr>
            <a:spLocks noGrp="1"/>
          </p:cNvSpPr>
          <p:nvPr>
            <p:ph type="body" idx="1"/>
          </p:nvPr>
        </p:nvSpPr>
        <p:spPr/>
        <p:txBody>
          <a:bodyPr/>
          <a:lstStyle/>
          <a:p>
            <a:pPr algn="l"/>
            <a:endParaRPr lang="en-US" dirty="0"/>
          </a:p>
        </p:txBody>
      </p:sp>
      <p:sp>
        <p:nvSpPr>
          <p:cNvPr id="4" name="Slide Number Placeholder 3">
            <a:extLst>
              <a:ext uri="{FF2B5EF4-FFF2-40B4-BE49-F238E27FC236}">
                <a16:creationId xmlns:a16="http://schemas.microsoft.com/office/drawing/2014/main" id="{8BE67E8C-D03B-07C1-047B-8673CF5E60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833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2A611-8AC5-EA0D-F975-4D503519F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BB8A44-84CE-DA13-9812-2D6B1F6D8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0F035-3C32-BAAB-65A9-573B1B10D6CA}"/>
              </a:ext>
            </a:extLst>
          </p:cNvPr>
          <p:cNvSpPr>
            <a:spLocks noGrp="1"/>
          </p:cNvSpPr>
          <p:nvPr>
            <p:ph type="body" idx="1"/>
          </p:nvPr>
        </p:nvSpPr>
        <p:spPr/>
        <p:txBody>
          <a:bodyPr/>
          <a:lstStyle/>
          <a:p>
            <a:pPr defTabSz="931042">
              <a:defRPr/>
            </a:pPr>
            <a:r>
              <a:rPr lang="en-US" dirty="0"/>
              <a:t>Agree on the scope of the pilot and what features will be enabled.</a:t>
            </a:r>
          </a:p>
        </p:txBody>
      </p:sp>
      <p:sp>
        <p:nvSpPr>
          <p:cNvPr id="4" name="Header Placeholder 3">
            <a:extLst>
              <a:ext uri="{FF2B5EF4-FFF2-40B4-BE49-F238E27FC236}">
                <a16:creationId xmlns:a16="http://schemas.microsoft.com/office/drawing/2014/main" id="{C7E4C2BC-622E-9F28-D148-757769C861AE}"/>
              </a:ext>
            </a:extLst>
          </p:cNvPr>
          <p:cNvSpPr>
            <a:spLocks noGrp="1"/>
          </p:cNvSpPr>
          <p:nvPr>
            <p:ph type="hdr" sz="quarter"/>
          </p:nvPr>
        </p:nvSpPr>
        <p:spPr/>
        <p:txBody>
          <a:bodyPr/>
          <a:lstStyle/>
          <a:p>
            <a:pPr marL="0" marR="0" lvl="0" indent="0" algn="l" defTabSz="9310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5B4A9C0-B7C2-6018-E003-05E857C95FD3}"/>
              </a:ext>
            </a:extLst>
          </p:cNvPr>
          <p:cNvSpPr>
            <a:spLocks noGrp="1"/>
          </p:cNvSpPr>
          <p:nvPr>
            <p:ph type="ftr" sz="quarter" idx="4"/>
          </p:nvPr>
        </p:nvSpPr>
        <p:spPr/>
        <p:txBody>
          <a:bodyPr/>
          <a:lstStyle/>
          <a:p>
            <a:pPr marL="0" marR="0" lvl="0" indent="0" algn="l" defTabSz="9307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2DE2780-C6C2-2E19-CDFB-4DA9CFE68976}"/>
              </a:ext>
            </a:extLst>
          </p:cNvPr>
          <p:cNvSpPr>
            <a:spLocks noGrp="1"/>
          </p:cNvSpPr>
          <p:nvPr>
            <p:ph type="dt" idx="1"/>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6/5/2025 7:51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792E03-D6B9-E8A0-EFA8-4F1C6D42B536}"/>
              </a:ext>
            </a:extLst>
          </p:cNvPr>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832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dirty="0">
                <a:solidFill>
                  <a:srgbClr val="E6E6E6"/>
                </a:solidFill>
                <a:effectLst/>
                <a:latin typeface="Segoe UI" panose="020B0502040204020203" pitchFamily="34" charset="0"/>
              </a:rPr>
              <a:t>Microsoft Places includes core, enhanced, and AI-driven features.</a:t>
            </a:r>
          </a:p>
          <a:p>
            <a:pPr marL="171450" indent="-171450" algn="l">
              <a:spcBef>
                <a:spcPts val="1200"/>
              </a:spcBef>
              <a:spcAft>
                <a:spcPts val="1200"/>
              </a:spcAft>
              <a:buFont typeface="Arial" panose="020B0604020202020204" pitchFamily="34" charset="0"/>
              <a:buChar char="•"/>
            </a:pPr>
            <a:r>
              <a:rPr lang="en-GB" b="0" i="0" dirty="0">
                <a:solidFill>
                  <a:srgbClr val="E6E6E6"/>
                </a:solidFill>
                <a:effectLst/>
                <a:latin typeface="Segoe UI" panose="020B0502040204020203" pitchFamily="34" charset="0"/>
              </a:rPr>
              <a:t>Customers with a qualifying Microsoft 365 subscription have access to core features, which include setting up and updating work plans, viewing collaborators’ work plans, accessing the Places card experiences in calendar, scheduling in-person meetings, managing hybrid RSVP, and workplace presence related capabilities.</a:t>
            </a:r>
          </a:p>
          <a:p>
            <a:pPr marL="171450" indent="-171450" algn="l">
              <a:spcBef>
                <a:spcPts val="1200"/>
              </a:spcBef>
              <a:spcAft>
                <a:spcPts val="1200"/>
              </a:spcAft>
              <a:buFont typeface="Arial" panose="020B0604020202020204" pitchFamily="34" charset="0"/>
              <a:buChar char="•"/>
            </a:pPr>
            <a:r>
              <a:rPr lang="en-GB" b="0" i="0" dirty="0">
                <a:solidFill>
                  <a:srgbClr val="E6E6E6"/>
                </a:solidFill>
                <a:effectLst/>
                <a:latin typeface="Segoe UI" panose="020B0502040204020203" pitchFamily="34" charset="0"/>
              </a:rPr>
              <a:t>Customers with a Teams Premium license have access to enhanced features such as Places finder, intelligent suggestions, Places explorer, team guidance, space analytics, and auto-release policies.</a:t>
            </a:r>
          </a:p>
          <a:p>
            <a:pPr marL="171450" indent="-171450" algn="l">
              <a:spcBef>
                <a:spcPts val="1200"/>
              </a:spcBef>
              <a:spcAft>
                <a:spcPts val="1200"/>
              </a:spcAft>
              <a:buFont typeface="Arial" panose="020B0604020202020204" pitchFamily="34" charset="0"/>
              <a:buChar char="•"/>
            </a:pPr>
            <a:r>
              <a:rPr lang="en-GB" b="0" i="0" dirty="0">
                <a:solidFill>
                  <a:srgbClr val="E6E6E6"/>
                </a:solidFill>
                <a:effectLst/>
                <a:latin typeface="Segoe UI" panose="020B0502040204020203" pitchFamily="34" charset="0"/>
              </a:rPr>
              <a:t>Customers with a Microsoft 365 Copilot license have access to additional features such as managed booking and recommended in-office days.</a:t>
            </a:r>
          </a:p>
          <a:p>
            <a:endParaRPr lang="en-US" dirty="0"/>
          </a:p>
        </p:txBody>
      </p:sp>
      <p:sp>
        <p:nvSpPr>
          <p:cNvPr id="4" name="Slide Number Placeholder 3"/>
          <p:cNvSpPr>
            <a:spLocks noGrp="1"/>
          </p:cNvSpPr>
          <p:nvPr>
            <p:ph type="sldNum" sz="quarter" idx="5"/>
          </p:nvPr>
        </p:nvSpPr>
        <p:spPr/>
        <p:txBody>
          <a:bodyPr/>
          <a:lstStyle/>
          <a:p>
            <a:fld id="{62338426-928F-4A5F-96F0-AE9A432EE699}" type="slidenum">
              <a:rPr lang="en-US" smtClean="0"/>
              <a:t>16</a:t>
            </a:fld>
            <a:endParaRPr lang="en-US" dirty="0"/>
          </a:p>
        </p:txBody>
      </p:sp>
    </p:spTree>
    <p:extLst>
      <p:ext uri="{BB962C8B-B14F-4D97-AF65-F5344CB8AC3E}">
        <p14:creationId xmlns:p14="http://schemas.microsoft.com/office/powerpoint/2010/main" val="387789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C32F-33D2-F2A6-A941-8B0B95EEB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76960-5A04-0BF3-B7E6-AC9712A54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25A81-06F9-E170-C96B-C98F820626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C75C9D-8AD3-DA72-9336-C695789526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248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b="1" dirty="0"/>
              <a:t>Partner Note: to acquire a trial license for the pilot, please use the process documented in the Delivery Guide or at </a:t>
            </a:r>
            <a:r>
              <a:rPr lang="en-US" b="0" i="0" u="none" strike="noStrike" dirty="0">
                <a:solidFill>
                  <a:srgbClr val="7F85F5"/>
                </a:solidFill>
                <a:effectLst/>
                <a:latin typeface="-apple-system"/>
                <a:hlinkClick r:id="rId3" tooltip="https://nam12.safelinks.protection.outlook.com/?url=https%3A%2F%2Faka.ms%2FPartnerLedCustomerTrials&amp;data=05%7C01%7CMartin.Boam%40microsoft.com%7C5108760aa67b457b2bdf08da90400eee%7C72f988bf86f141af91ab2d7cd011db47%7C1%7C0%7C637980902120232937%7CUnknown%7CTWFpbGZsb3d8eyJWIjoiMC4wLjAwMDAiLCJQIjoiV2luMzIiLCJBTiI6Ik1haWwiLCJXVCI6Mn0%3D%7C3000%7C%7C%7C&amp;sdata=muP5YRtKElYMF8%2FP5LL4ZcR%2F7hAUXGKePQ3bk1%2BLcoY%3D&amp;reserved=0"/>
              </a:rPr>
              <a:t>https://aka.ms/PartnerLedCustomerTrials</a:t>
            </a:r>
            <a:endParaRPr lang="en-BE" b="1" dirty="0"/>
          </a:p>
          <a:p>
            <a:endParaRPr lang="en-BE" b="1" dirty="0"/>
          </a:p>
          <a:p>
            <a:endParaRPr lang="en-BE" b="1" dirty="0"/>
          </a:p>
          <a:p>
            <a:r>
              <a:rPr lang="en-BE" b="1" dirty="0"/>
              <a:t>Teams Phone licensing and trials</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hlinkClick r:id="rId4"/>
              </a:rPr>
              <a:t>Microsoft Teams add-on licenses</a:t>
            </a:r>
            <a:endParaRPr lang="en-BE"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https://docs.microsoft.com/en-us/MicrosoftTeams/teams-add-on-licensing/microsoft-teams-add-on-licensing</a:t>
            </a:r>
            <a:endParaRPr lang="en-BE" b="0" i="0" u="sng" dirty="0">
              <a:solidFill>
                <a:srgbClr val="006CBE"/>
              </a:solidFill>
              <a:effectLst/>
              <a:latin typeface="Segoe UI" panose="020B0502040204020203" pitchFamily="34" charset="0"/>
              <a:hlinkClick r:id="rId5"/>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hlinkClick r:id="rId6"/>
              </a:rPr>
              <a:t>Set up Calling Plans – </a:t>
            </a:r>
            <a:r>
              <a:rPr lang="en-BE" dirty="0">
                <a:hlinkClick r:id="rId6"/>
              </a:rPr>
              <a:t>Find out if calling plans are available for your region</a:t>
            </a:r>
            <a:endParaRPr lang="en-BE"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b="0" i="0" u="sng" dirty="0">
                <a:solidFill>
                  <a:srgbClr val="006CBE"/>
                </a:solidFill>
                <a:effectLst/>
                <a:latin typeface="Segoe UI" panose="020B0502040204020203" pitchFamily="34" charset="0"/>
              </a:rPr>
              <a:t>https://docs.microsoft.com/en-us/microsoftteams/set-up-calling-plans#step-1-find-out-if-calling-plans-are-available-in-your-countryregion</a:t>
            </a:r>
            <a:endParaRPr lang="en-BE" b="0" i="0" u="sng" dirty="0">
              <a:solidFill>
                <a:srgbClr val="006CBE"/>
              </a:solidFill>
              <a:effectLst/>
              <a:latin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BE" dirty="0">
                <a:hlinkClick r:id="rId7"/>
              </a:rPr>
              <a:t>Operator Connect </a:t>
            </a:r>
            <a:r>
              <a:rPr lang="en-US" dirty="0">
                <a:hlinkClick r:id="rId7"/>
              </a:rPr>
              <a:t>Operator Directory</a:t>
            </a:r>
            <a:endParaRPr lang="en-BE"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b="0" i="0" u="sng" dirty="0">
                <a:solidFill>
                  <a:srgbClr val="006CBE"/>
                </a:solidFill>
                <a:effectLst/>
                <a:latin typeface="Segoe UI" panose="020B0502040204020203" pitchFamily="34" charset="0"/>
              </a:rPr>
              <a:t>https://cloudpartners.transform.microsoft.com/practices/microsoft-365-for-operators/directory</a:t>
            </a:r>
            <a:endParaRPr lang="en-BE" b="0" i="0" u="sng" dirty="0">
              <a:solidFill>
                <a:srgbClr val="006CBE"/>
              </a:solidFill>
              <a:effectLst/>
              <a:latin typeface="Segoe UI" panose="020B0502040204020203" pitchFamily="34" charset="0"/>
            </a:endParaRPr>
          </a:p>
          <a:p>
            <a:pP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B0E14-132F-4302-9C1A-0A42F6B01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981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BE" b="1" i="0" u="none" dirty="0">
                <a:solidFill>
                  <a:srgbClr val="006CBE"/>
                </a:solidFill>
                <a:effectLst/>
                <a:latin typeface="Segoe UI" panose="020B0502040204020203" pitchFamily="34" charset="0"/>
              </a:rPr>
              <a:t>Assign Licenses</a:t>
            </a:r>
            <a:endParaRPr lang="en-BE" b="0" i="0" u="sng" dirty="0">
              <a:solidFill>
                <a:srgbClr val="006CBE"/>
              </a:solidFill>
              <a:effectLst/>
              <a:latin typeface="Segoe UI" panose="020B0502040204020203" pitchFamily="34" charset="0"/>
            </a:endParaRPr>
          </a:p>
          <a:p>
            <a:r>
              <a:rPr lang="en-US" dirty="0">
                <a:hlinkClick r:id="rId3"/>
              </a:rPr>
              <a:t>Assign licenses to users in the Microsoft 365 admin center</a:t>
            </a:r>
            <a:endParaRPr lang="en-BE" dirty="0"/>
          </a:p>
          <a:p>
            <a:r>
              <a:rPr lang="en-US" dirty="0"/>
              <a:t>https://docs.microsoft.com/en-us/microsoft-365/admin/manage/assign-licenses-to-users?view=o365-worldwide</a:t>
            </a:r>
            <a:endParaRPr lang="en-BE"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hlinkClick r:id="rId4"/>
              </a:rPr>
              <a:t>Microsoft Teams add-on licenses</a:t>
            </a:r>
            <a:endParaRPr lang="en-BE"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b="0" i="0" u="sng" dirty="0">
                <a:solidFill>
                  <a:srgbClr val="006CBE"/>
                </a:solidFill>
                <a:effectLst/>
                <a:latin typeface="Segoe UI" panose="020B0502040204020203" pitchFamily="34" charset="0"/>
              </a:rPr>
              <a:t>https://docs.microsoft.com/en-us/MicrosoftTeams/teams-add-on-licensing/microsoft-teams-add-on-licensing</a:t>
            </a:r>
            <a:endParaRPr lang="en-BE" b="0" i="0" u="sng" dirty="0">
              <a:solidFill>
                <a:srgbClr val="006CBE"/>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B0E14-132F-4302-9C1A-0A42F6B01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946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055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7154B-D902-EBEA-35EF-A3D376240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516B1-9E37-D0AA-3554-781FE46D5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EF23F-F966-940B-86B3-912A192AE66D}"/>
              </a:ext>
            </a:extLst>
          </p:cNvPr>
          <p:cNvSpPr>
            <a:spLocks noGrp="1"/>
          </p:cNvSpPr>
          <p:nvPr>
            <p:ph type="body" idx="1"/>
          </p:nvPr>
        </p:nvSpPr>
        <p:spPr/>
        <p:txBody>
          <a:bodyPr/>
          <a:lstStyle/>
          <a:p>
            <a:r>
              <a:rPr lang="en-GB" b="0" i="0" dirty="0">
                <a:solidFill>
                  <a:srgbClr val="E6E6E6"/>
                </a:solidFill>
                <a:effectLst/>
                <a:latin typeface="Segoe UI" panose="020B0502040204020203" pitchFamily="34" charset="0"/>
              </a:rPr>
              <a:t>You need an Exchange Online license to run the Microsoft Places PowerShell cmdlets.</a:t>
            </a:r>
            <a:endParaRPr lang="en-US" dirty="0"/>
          </a:p>
        </p:txBody>
      </p:sp>
      <p:sp>
        <p:nvSpPr>
          <p:cNvPr id="4" name="Slide Number Placeholder 3">
            <a:extLst>
              <a:ext uri="{FF2B5EF4-FFF2-40B4-BE49-F238E27FC236}">
                <a16:creationId xmlns:a16="http://schemas.microsoft.com/office/drawing/2014/main" id="{CDBC613F-EFA6-DE5F-40E3-C76036BE6C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978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7825" y="1020763"/>
            <a:ext cx="4892675" cy="2752725"/>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604F048-580A-4815-8A32-8E5A4704B61D}"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084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28EE2-7CD1-A762-2BCC-CDCB5921F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E3F7C-1CB4-C874-BB1F-FF119DB21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1EBAA-23BC-4C31-3B1B-52594762AAAB}"/>
              </a:ext>
            </a:extLst>
          </p:cNvPr>
          <p:cNvSpPr>
            <a:spLocks noGrp="1"/>
          </p:cNvSpPr>
          <p:nvPr>
            <p:ph type="body" idx="1"/>
          </p:nvPr>
        </p:nvSpPr>
        <p:spPr/>
        <p:txBody>
          <a:bodyPr/>
          <a:lstStyle/>
          <a:p>
            <a:r>
              <a:rPr lang="en-US" dirty="0"/>
              <a:t>Copilot inherits your existing M365 security and compliance policies.  </a:t>
            </a:r>
          </a:p>
          <a:p>
            <a:r>
              <a:rPr lang="en-US" dirty="0"/>
              <a:t> </a:t>
            </a:r>
          </a:p>
          <a:p>
            <a:r>
              <a:rPr lang="en-US" dirty="0"/>
              <a:t>It can only access content if individuals have existing permissions. </a:t>
            </a:r>
          </a:p>
          <a:p>
            <a:r>
              <a:rPr lang="en-US" dirty="0"/>
              <a:t> </a:t>
            </a:r>
          </a:p>
          <a:p>
            <a:r>
              <a:rPr lang="en-US" dirty="0"/>
              <a:t>And it does so under the conditions that you set, for example through conditional access. </a:t>
            </a:r>
          </a:p>
          <a:p>
            <a:r>
              <a:rPr lang="en-US" dirty="0"/>
              <a:t> </a:t>
            </a:r>
          </a:p>
          <a:p>
            <a:r>
              <a:rPr lang="en-US" dirty="0"/>
              <a:t>Now the truth is, not every customer is completely confident that their permissions are set up appropriately. </a:t>
            </a:r>
          </a:p>
          <a:p>
            <a:r>
              <a:rPr lang="en-US" dirty="0"/>
              <a:t> </a:t>
            </a:r>
          </a:p>
          <a:p>
            <a:r>
              <a:rPr lang="en-US" dirty="0"/>
              <a:t>The good news is, they already have the tools they need. </a:t>
            </a:r>
          </a:p>
          <a:p>
            <a:r>
              <a:rPr lang="en-US" dirty="0"/>
              <a:t> </a:t>
            </a:r>
          </a:p>
          <a:p>
            <a:r>
              <a:rPr lang="en-US" dirty="0"/>
              <a:t>Teams, OneDrive, and SharePoint all have data access and retention controls that can be managed and enforced centrally.  </a:t>
            </a:r>
          </a:p>
          <a:p>
            <a:r>
              <a:rPr lang="en-US" dirty="0"/>
              <a:t> </a:t>
            </a:r>
          </a:p>
          <a:p>
            <a:r>
              <a:rPr lang="en-US" dirty="0"/>
              <a:t>And sensitivity labels – applied either manually or automatically – are respected and automatically applied by Copilot – giving you additional controls.</a:t>
            </a:r>
          </a:p>
        </p:txBody>
      </p:sp>
      <p:sp>
        <p:nvSpPr>
          <p:cNvPr id="4" name="Slide Number Placeholder 3">
            <a:extLst>
              <a:ext uri="{FF2B5EF4-FFF2-40B4-BE49-F238E27FC236}">
                <a16:creationId xmlns:a16="http://schemas.microsoft.com/office/drawing/2014/main" id="{34578C74-7446-1A27-BE17-DF16E3C670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FA38C-4831-44C3-9989-630F597BF78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2301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045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FE5F0-6FFF-D0C3-888A-73F912D80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FEE30-BA54-8BC4-B510-5DF7132B4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87E9B-EFDA-3BC5-17D4-91E24C00CE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4F6D7A-A021-E57E-A046-D48D73311E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780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dirty="0">
                <a:solidFill>
                  <a:srgbClr val="E6E6E6"/>
                </a:solidFill>
                <a:effectLst/>
                <a:latin typeface="Segoe UI" panose="020B0502040204020203" pitchFamily="34" charset="0"/>
              </a:rPr>
              <a:t>Microsoft Places depends on a fully established hierarchy of rooms/workspaces, sections, floors, and buildings. </a:t>
            </a:r>
          </a:p>
          <a:p>
            <a:pPr algn="l">
              <a:buNone/>
            </a:pPr>
            <a:endParaRPr lang="en-GB" b="0" i="0" dirty="0">
              <a:solidFill>
                <a:srgbClr val="E6E6E6"/>
              </a:solidFill>
              <a:effectLst/>
              <a:latin typeface="Segoe UI" panose="020B0502040204020203" pitchFamily="34" charset="0"/>
            </a:endParaRPr>
          </a:p>
          <a:p>
            <a:pPr algn="l">
              <a:buNone/>
            </a:pPr>
            <a:r>
              <a:rPr lang="en-GB" b="0" i="0" dirty="0">
                <a:solidFill>
                  <a:srgbClr val="E6E6E6"/>
                </a:solidFill>
                <a:effectLst/>
                <a:latin typeface="Segoe UI" panose="020B0502040204020203" pitchFamily="34" charset="0"/>
              </a:rPr>
              <a:t>The </a:t>
            </a:r>
            <a:r>
              <a:rPr lang="en-GB" b="1" i="0" dirty="0">
                <a:solidFill>
                  <a:srgbClr val="E6E6E6"/>
                </a:solidFill>
                <a:effectLst/>
                <a:latin typeface="Segoe UI" panose="020B0502040204020203" pitchFamily="34" charset="0"/>
              </a:rPr>
              <a:t>Initialize-Places</a:t>
            </a:r>
            <a:r>
              <a:rPr lang="en-GB" b="0" i="0" dirty="0">
                <a:solidFill>
                  <a:srgbClr val="E6E6E6"/>
                </a:solidFill>
                <a:effectLst/>
                <a:latin typeface="Segoe UI" panose="020B0502040204020203" pitchFamily="34" charset="0"/>
              </a:rPr>
              <a:t> cmdlet parses existing rooms, and workspaces in your organization, and generates the hierarchy on your behalf. Specifically, the cmdlet uses the </a:t>
            </a:r>
            <a:r>
              <a:rPr lang="en-GB" b="1" i="0" dirty="0" err="1">
                <a:solidFill>
                  <a:srgbClr val="E6E6E6"/>
                </a:solidFill>
                <a:effectLst/>
                <a:latin typeface="Segoe UI" panose="020B0502040204020203" pitchFamily="34" charset="0"/>
              </a:rPr>
              <a:t>RoomList</a:t>
            </a:r>
            <a:r>
              <a:rPr lang="en-GB" b="0" i="0" dirty="0">
                <a:solidFill>
                  <a:srgbClr val="E6E6E6"/>
                </a:solidFill>
                <a:effectLst/>
                <a:latin typeface="Segoe UI" panose="020B0502040204020203" pitchFamily="34" charset="0"/>
              </a:rPr>
              <a:t> information to infer the building and floor name of each room, or workspace. The cmdlet builds a hierarchy of places, allows you to review and revise the results, and upload the final file.</a:t>
            </a:r>
          </a:p>
          <a:p>
            <a:pPr algn="l">
              <a:buNone/>
            </a:pPr>
            <a:endParaRPr lang="en-GB" b="0" i="0" dirty="0">
              <a:solidFill>
                <a:srgbClr val="E6E6E6"/>
              </a:solidFill>
              <a:effectLst/>
              <a:latin typeface="Segoe UI" panose="020B0502040204020203" pitchFamily="34" charset="0"/>
            </a:endParaRPr>
          </a:p>
          <a:p>
            <a:pPr algn="l"/>
            <a:r>
              <a:rPr lang="en-GB" b="0" i="0" dirty="0">
                <a:solidFill>
                  <a:srgbClr val="E6E6E6"/>
                </a:solidFill>
                <a:effectLst/>
                <a:latin typeface="Segoe UI" panose="020B0502040204020203" pitchFamily="34" charset="0"/>
              </a:rPr>
              <a:t>Alternatively, to manually configure all of your buildings, floors, sections, workspaces, and rooms, see the </a:t>
            </a:r>
            <a:r>
              <a:rPr lang="en-GB" b="0" i="0" u="none" strike="noStrike" dirty="0">
                <a:solidFill>
                  <a:srgbClr val="E6E6E6"/>
                </a:solidFill>
                <a:effectLst/>
                <a:latin typeface="Segoe UI" panose="020B0502040204020203" pitchFamily="34" charset="0"/>
                <a:hlinkClick r:id="rId3"/>
              </a:rPr>
              <a:t>Manual setup</a:t>
            </a:r>
            <a:r>
              <a:rPr lang="en-GB" b="0" i="0" dirty="0">
                <a:solidFill>
                  <a:srgbClr val="E6E6E6"/>
                </a:solidFill>
                <a:effectLst/>
                <a:latin typeface="Segoe UI" panose="020B0502040204020203" pitchFamily="34" charset="0"/>
              </a:rPr>
              <a:t> section</a:t>
            </a:r>
            <a:endParaRPr lang="en-US" dirty="0"/>
          </a:p>
        </p:txBody>
      </p:sp>
      <p:sp>
        <p:nvSpPr>
          <p:cNvPr id="4" name="Slide Number Placeholder 3"/>
          <p:cNvSpPr>
            <a:spLocks noGrp="1"/>
          </p:cNvSpPr>
          <p:nvPr>
            <p:ph type="sldNum" sz="quarter" idx="5"/>
          </p:nvPr>
        </p:nvSpPr>
        <p:spPr/>
        <p:txBody>
          <a:bodyPr/>
          <a:lstStyle/>
          <a:p>
            <a:fld id="{62338426-928F-4A5F-96F0-AE9A432EE699}" type="slidenum">
              <a:rPr lang="en-US" smtClean="0"/>
              <a:t>28</a:t>
            </a:fld>
            <a:endParaRPr lang="en-US"/>
          </a:p>
        </p:txBody>
      </p:sp>
    </p:spTree>
    <p:extLst>
      <p:ext uri="{BB962C8B-B14F-4D97-AF65-F5344CB8AC3E}">
        <p14:creationId xmlns:p14="http://schemas.microsoft.com/office/powerpoint/2010/main" val="1154650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9703F-5991-537A-DF31-3AC056F7A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E0E87-AA71-889A-DA23-A81787F49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8A28E-FBF1-F41B-AED7-24C88ACAFF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CD7FB3-A801-938C-2227-33AE352EA7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632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this slide to design your customer Places pilot Hierarchy before enablement.</a:t>
            </a:r>
          </a:p>
        </p:txBody>
      </p:sp>
      <p:sp>
        <p:nvSpPr>
          <p:cNvPr id="4" name="Slide Number Placeholder 3"/>
          <p:cNvSpPr>
            <a:spLocks noGrp="1"/>
          </p:cNvSpPr>
          <p:nvPr>
            <p:ph type="sldNum" sz="quarter" idx="5"/>
          </p:nvPr>
        </p:nvSpPr>
        <p:spPr/>
        <p:txBody>
          <a:bodyPr/>
          <a:lstStyle/>
          <a:p>
            <a:fld id="{62338426-928F-4A5F-96F0-AE9A432EE699}" type="slidenum">
              <a:rPr lang="en-US" smtClean="0"/>
              <a:t>38</a:t>
            </a:fld>
            <a:endParaRPr lang="en-US"/>
          </a:p>
        </p:txBody>
      </p:sp>
    </p:spTree>
    <p:extLst>
      <p:ext uri="{BB962C8B-B14F-4D97-AF65-F5344CB8AC3E}">
        <p14:creationId xmlns:p14="http://schemas.microsoft.com/office/powerpoint/2010/main" val="53494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2F97C-5CBE-BB8B-39F1-4659C77B0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7DE7A-7F2C-5BD8-ADD0-9114A4BC8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35073-8910-A89B-280B-8D03EE029162}"/>
              </a:ext>
            </a:extLst>
          </p:cNvPr>
          <p:cNvSpPr>
            <a:spLocks noGrp="1"/>
          </p:cNvSpPr>
          <p:nvPr>
            <p:ph type="body" idx="1"/>
          </p:nvPr>
        </p:nvSpPr>
        <p:spPr/>
        <p:txBody>
          <a:bodyPr/>
          <a:lstStyle/>
          <a:p>
            <a:r>
              <a:rPr lang="en-GB" dirty="0">
                <a:hlinkClick r:id="rId3"/>
              </a:rPr>
              <a:t>Configure buildings and floors - Microsoft Places | Microsoft Learn</a:t>
            </a:r>
            <a:endParaRPr lang="en-US" dirty="0"/>
          </a:p>
          <a:p>
            <a:r>
              <a:rPr lang="en-US" dirty="0"/>
              <a:t>https://learn.microsoft.com/en-us/microsoft-365/places/get-started/quick-setup-buildings-floors</a:t>
            </a:r>
          </a:p>
        </p:txBody>
      </p:sp>
      <p:sp>
        <p:nvSpPr>
          <p:cNvPr id="4" name="Slide Number Placeholder 3">
            <a:extLst>
              <a:ext uri="{FF2B5EF4-FFF2-40B4-BE49-F238E27FC236}">
                <a16:creationId xmlns:a16="http://schemas.microsoft.com/office/drawing/2014/main" id="{CF58822C-1257-1E1E-0866-12126FDAF2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93BAD-019A-487B-915D-33080DD745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3010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9BB0A-8CE6-4E6B-B2DB-2798E743B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32F86-591F-6B84-8193-E82B7428A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873CE-1465-0402-98F6-EAE0F91A23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A0B35B-67B9-D936-A24D-41306EBE13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94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FCC08-A4FB-5A5E-EE74-43629FA77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6DB15-E292-D7B6-83FF-F425D8A60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D0F745-A05C-CC92-3D14-AEE220F81A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F64C1B-169D-1C12-8FD6-E3F3844851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890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12851-33DF-D06F-B6FF-EB0E21AEB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4FA18-B171-BB89-6F91-031EDA253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AB05D-7E3B-6AF4-4456-2A4E6427DC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34854D-288C-F5EC-B6BB-C444672C98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884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6/5/2025 7:51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56</a:t>
            </a:fld>
            <a:endParaRPr lang="en-US"/>
          </a:p>
        </p:txBody>
      </p:sp>
    </p:spTree>
    <p:extLst>
      <p:ext uri="{BB962C8B-B14F-4D97-AF65-F5344CB8AC3E}">
        <p14:creationId xmlns:p14="http://schemas.microsoft.com/office/powerpoint/2010/main" val="1962187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6/5/2025 7:51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57</a:t>
            </a:fld>
            <a:endParaRPr lang="en-US"/>
          </a:p>
        </p:txBody>
      </p:sp>
    </p:spTree>
    <p:extLst>
      <p:ext uri="{BB962C8B-B14F-4D97-AF65-F5344CB8AC3E}">
        <p14:creationId xmlns:p14="http://schemas.microsoft.com/office/powerpoint/2010/main" val="69919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F5718-7ED0-0E31-EC7D-E829272FC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719C1-5603-4747-4C9D-B68979EFD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38B191-5D40-B3D3-DB23-247A0FC550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46016B-622C-768F-B343-1E484AB853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93BAD-019A-487B-915D-33080DD745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9395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A14FB-8606-3986-ACCF-3CA671F45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6377D-2C51-38FB-ECC2-61D19278F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07256-2FCD-8926-6230-BDA0D5051D4B}"/>
              </a:ext>
            </a:extLst>
          </p:cNvPr>
          <p:cNvSpPr>
            <a:spLocks noGrp="1"/>
          </p:cNvSpPr>
          <p:nvPr>
            <p:ph type="body" idx="1"/>
          </p:nvPr>
        </p:nvSpPr>
        <p:spPr/>
        <p:txBody>
          <a:bodyPr/>
          <a:lstStyle/>
          <a:p>
            <a:pPr marL="685800" lvl="1" indent="-457200">
              <a:buAutoNum type="arabicPeriod"/>
            </a:pPr>
            <a:endParaRPr lang="en-GB"/>
          </a:p>
        </p:txBody>
      </p:sp>
      <p:sp>
        <p:nvSpPr>
          <p:cNvPr id="4" name="Header Placeholder 3">
            <a:extLst>
              <a:ext uri="{FF2B5EF4-FFF2-40B4-BE49-F238E27FC236}">
                <a16:creationId xmlns:a16="http://schemas.microsoft.com/office/drawing/2014/main" id="{76E1A87C-CAD1-0F97-573E-74E56E73118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714EBAF-7814-93EE-BE84-94FD51946142}"/>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160D112-C4BE-9B9D-F627-68C13223EB29}"/>
              </a:ext>
            </a:extLst>
          </p:cNvPr>
          <p:cNvSpPr>
            <a:spLocks noGrp="1"/>
          </p:cNvSpPr>
          <p:nvPr>
            <p:ph type="dt" idx="1"/>
          </p:nvPr>
        </p:nvSpPr>
        <p:spPr/>
        <p:txBody>
          <a:bodyPr/>
          <a:lstStyle/>
          <a:p>
            <a:fld id="{386CE63F-9E7F-4C04-9D0D-FCA25A8E9E86}" type="datetime8">
              <a:rPr lang="en-US" smtClean="0"/>
              <a:pPr/>
              <a:t>6/5/2025 7:51 AM</a:t>
            </a:fld>
            <a:endParaRPr lang="en-US"/>
          </a:p>
        </p:txBody>
      </p:sp>
      <p:sp>
        <p:nvSpPr>
          <p:cNvPr id="7" name="Slide Number Placeholder 6">
            <a:extLst>
              <a:ext uri="{FF2B5EF4-FFF2-40B4-BE49-F238E27FC236}">
                <a16:creationId xmlns:a16="http://schemas.microsoft.com/office/drawing/2014/main" id="{FF87C8CF-B132-47BF-6A01-ED82561C302E}"/>
              </a:ext>
            </a:extLst>
          </p:cNvPr>
          <p:cNvSpPr>
            <a:spLocks noGrp="1"/>
          </p:cNvSpPr>
          <p:nvPr>
            <p:ph type="sldNum" sz="quarter" idx="5"/>
          </p:nvPr>
        </p:nvSpPr>
        <p:spPr/>
        <p:txBody>
          <a:bodyPr/>
          <a:lstStyle/>
          <a:p>
            <a:fld id="{B4008EB6-D09E-4580-8CD6-DDB14511944F}" type="slidenum">
              <a:rPr lang="en-US" smtClean="0"/>
              <a:pPr/>
              <a:t>58</a:t>
            </a:fld>
            <a:endParaRPr lang="en-US"/>
          </a:p>
        </p:txBody>
      </p:sp>
    </p:spTree>
    <p:extLst>
      <p:ext uri="{BB962C8B-B14F-4D97-AF65-F5344CB8AC3E}">
        <p14:creationId xmlns:p14="http://schemas.microsoft.com/office/powerpoint/2010/main" val="3936576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4D660-BC02-AEB8-FD67-629440599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DB9ED-3358-BEE1-31DD-DAB305D99C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1E967-99CD-6224-08CF-C539ED75572F}"/>
              </a:ext>
            </a:extLst>
          </p:cNvPr>
          <p:cNvSpPr>
            <a:spLocks noGrp="1"/>
          </p:cNvSpPr>
          <p:nvPr>
            <p:ph type="body" idx="1"/>
          </p:nvPr>
        </p:nvSpPr>
        <p:spPr/>
        <p:txBody>
          <a:bodyPr/>
          <a:lstStyle/>
          <a:p>
            <a:pPr marL="685800" lvl="1" indent="-457200">
              <a:buAutoNum type="arabicPeriod"/>
            </a:pPr>
            <a:endParaRPr lang="en-GB"/>
          </a:p>
        </p:txBody>
      </p:sp>
      <p:sp>
        <p:nvSpPr>
          <p:cNvPr id="4" name="Header Placeholder 3">
            <a:extLst>
              <a:ext uri="{FF2B5EF4-FFF2-40B4-BE49-F238E27FC236}">
                <a16:creationId xmlns:a16="http://schemas.microsoft.com/office/drawing/2014/main" id="{E5062E06-0A33-ECC3-44B7-5889C73D3C5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758BA85-E624-778F-D866-394D454A6CB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C647474-0028-90FF-E96D-F37EEF3B1AE8}"/>
              </a:ext>
            </a:extLst>
          </p:cNvPr>
          <p:cNvSpPr>
            <a:spLocks noGrp="1"/>
          </p:cNvSpPr>
          <p:nvPr>
            <p:ph type="dt" idx="1"/>
          </p:nvPr>
        </p:nvSpPr>
        <p:spPr/>
        <p:txBody>
          <a:bodyPr/>
          <a:lstStyle/>
          <a:p>
            <a:fld id="{386CE63F-9E7F-4C04-9D0D-FCA25A8E9E86}" type="datetime8">
              <a:rPr lang="en-US" smtClean="0"/>
              <a:pPr/>
              <a:t>6/5/2025 7:51 AM</a:t>
            </a:fld>
            <a:endParaRPr lang="en-US"/>
          </a:p>
        </p:txBody>
      </p:sp>
      <p:sp>
        <p:nvSpPr>
          <p:cNvPr id="7" name="Slide Number Placeholder 6">
            <a:extLst>
              <a:ext uri="{FF2B5EF4-FFF2-40B4-BE49-F238E27FC236}">
                <a16:creationId xmlns:a16="http://schemas.microsoft.com/office/drawing/2014/main" id="{6B03FD63-7AFD-BF38-8078-E390FB77D89C}"/>
              </a:ext>
            </a:extLst>
          </p:cNvPr>
          <p:cNvSpPr>
            <a:spLocks noGrp="1"/>
          </p:cNvSpPr>
          <p:nvPr>
            <p:ph type="sldNum" sz="quarter" idx="5"/>
          </p:nvPr>
        </p:nvSpPr>
        <p:spPr/>
        <p:txBody>
          <a:bodyPr/>
          <a:lstStyle/>
          <a:p>
            <a:fld id="{B4008EB6-D09E-4580-8CD6-DDB14511944F}" type="slidenum">
              <a:rPr lang="en-US" smtClean="0"/>
              <a:pPr/>
              <a:t>59</a:t>
            </a:fld>
            <a:endParaRPr lang="en-US"/>
          </a:p>
        </p:txBody>
      </p:sp>
    </p:spTree>
    <p:extLst>
      <p:ext uri="{BB962C8B-B14F-4D97-AF65-F5344CB8AC3E}">
        <p14:creationId xmlns:p14="http://schemas.microsoft.com/office/powerpoint/2010/main" val="2218483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E6065-AD1C-F310-6BF7-B27BF3812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CEA2A-B871-C908-5057-F3BEAFBC7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BF9FB-FCBC-06DA-9468-456840F649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02BD56-5441-1FF2-237C-33C9804ACE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320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21D24-F825-F40B-F09C-4D231A409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23F86-4561-3510-2E23-9F2B9F7BC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B37AB-2D4F-9519-9238-FCCDD9439D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CD71F9-37E5-3803-BE47-604F700206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766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DD1E4-3E4B-5EBE-B2B6-A0A42F104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359A1-4B1A-14BF-6ECF-0D9D1FD54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6E120E-56EA-56C2-1527-9F343BF93385}"/>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Header Placeholder 3">
            <a:extLst>
              <a:ext uri="{FF2B5EF4-FFF2-40B4-BE49-F238E27FC236}">
                <a16:creationId xmlns:a16="http://schemas.microsoft.com/office/drawing/2014/main" id="{3DF7994B-F0A5-7E5A-FEF6-7D3F807CA8C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AD4AF76-B7C5-4FDC-2C03-AC0DFBCA44B5}"/>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B3AC917-E122-40D4-F044-8AF789D7CA03}"/>
              </a:ext>
            </a:extLst>
          </p:cNvPr>
          <p:cNvSpPr>
            <a:spLocks noGrp="1"/>
          </p:cNvSpPr>
          <p:nvPr>
            <p:ph type="dt" idx="1"/>
          </p:nvPr>
        </p:nvSpPr>
        <p:spPr/>
        <p:txBody>
          <a:bodyPr/>
          <a:lstStyle/>
          <a:p>
            <a:fld id="{386CE63F-9E7F-4C04-9D0D-FCA25A8E9E86}" type="datetime8">
              <a:rPr lang="en-US" smtClean="0"/>
              <a:pPr/>
              <a:t>6/5/2025 7:51 AM</a:t>
            </a:fld>
            <a:endParaRPr lang="en-US"/>
          </a:p>
        </p:txBody>
      </p:sp>
      <p:sp>
        <p:nvSpPr>
          <p:cNvPr id="7" name="Slide Number Placeholder 6">
            <a:extLst>
              <a:ext uri="{FF2B5EF4-FFF2-40B4-BE49-F238E27FC236}">
                <a16:creationId xmlns:a16="http://schemas.microsoft.com/office/drawing/2014/main" id="{24D43EF7-A8F2-E6D7-954D-69A1B56FD175}"/>
              </a:ext>
            </a:extLst>
          </p:cNvPr>
          <p:cNvSpPr>
            <a:spLocks noGrp="1"/>
          </p:cNvSpPr>
          <p:nvPr>
            <p:ph type="sldNum" sz="quarter" idx="5"/>
          </p:nvPr>
        </p:nvSpPr>
        <p:spPr/>
        <p:txBody>
          <a:bodyPr/>
          <a:lstStyle/>
          <a:p>
            <a:fld id="{B4008EB6-D09E-4580-8CD6-DDB14511944F}" type="slidenum">
              <a:rPr lang="en-US" smtClean="0"/>
              <a:pPr/>
              <a:t>77</a:t>
            </a:fld>
            <a:endParaRPr lang="en-US"/>
          </a:p>
        </p:txBody>
      </p:sp>
    </p:spTree>
    <p:extLst>
      <p:ext uri="{BB962C8B-B14F-4D97-AF65-F5344CB8AC3E}">
        <p14:creationId xmlns:p14="http://schemas.microsoft.com/office/powerpoint/2010/main" val="2000010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B7447-47FC-E72A-300A-5EDCF6016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01363-3431-9D0A-466A-16C1C4A06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E5281-33DB-A4A6-C158-BFDE955EE171}"/>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E4B81984-91A7-A05E-598F-ED9AA57B2B9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78C6E19-EA8B-B02B-11A5-FA1AF309D4F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0018712-9CF3-39B6-46DE-07B158DE7AF5}"/>
              </a:ext>
            </a:extLst>
          </p:cNvPr>
          <p:cNvSpPr>
            <a:spLocks noGrp="1"/>
          </p:cNvSpPr>
          <p:nvPr>
            <p:ph type="dt" idx="1"/>
          </p:nvPr>
        </p:nvSpPr>
        <p:spPr/>
        <p:txBody>
          <a:bodyPr/>
          <a:lstStyle/>
          <a:p>
            <a:fld id="{386CE63F-9E7F-4C04-9D0D-FCA25A8E9E86}" type="datetime8">
              <a:rPr lang="en-US" smtClean="0"/>
              <a:pPr/>
              <a:t>6/5/2025 7:51 AM</a:t>
            </a:fld>
            <a:endParaRPr lang="en-US"/>
          </a:p>
        </p:txBody>
      </p:sp>
      <p:sp>
        <p:nvSpPr>
          <p:cNvPr id="7" name="Slide Number Placeholder 6">
            <a:extLst>
              <a:ext uri="{FF2B5EF4-FFF2-40B4-BE49-F238E27FC236}">
                <a16:creationId xmlns:a16="http://schemas.microsoft.com/office/drawing/2014/main" id="{9868A354-6CF6-B994-033A-AB9036C9446E}"/>
              </a:ext>
            </a:extLst>
          </p:cNvPr>
          <p:cNvSpPr>
            <a:spLocks noGrp="1"/>
          </p:cNvSpPr>
          <p:nvPr>
            <p:ph type="sldNum" sz="quarter" idx="5"/>
          </p:nvPr>
        </p:nvSpPr>
        <p:spPr/>
        <p:txBody>
          <a:bodyPr/>
          <a:lstStyle/>
          <a:p>
            <a:fld id="{B4008EB6-D09E-4580-8CD6-DDB14511944F}" type="slidenum">
              <a:rPr lang="en-US" smtClean="0"/>
              <a:pPr/>
              <a:t>78</a:t>
            </a:fld>
            <a:endParaRPr lang="en-US"/>
          </a:p>
        </p:txBody>
      </p:sp>
    </p:spTree>
    <p:extLst>
      <p:ext uri="{BB962C8B-B14F-4D97-AF65-F5344CB8AC3E}">
        <p14:creationId xmlns:p14="http://schemas.microsoft.com/office/powerpoint/2010/main" val="320989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495BA-11C0-1C9A-012A-DDF976EB9C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F838B-FE91-3285-4B14-3770BB41F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0614A2-8C17-9526-2B6E-6FEA9FD93A8C}"/>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A743E260-874C-7687-F226-184C5786471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8067051F-8695-FFC8-84DB-3A2E47C1CCF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FC7F681-BF2A-C1FA-6F72-506B63C666A4}"/>
              </a:ext>
            </a:extLst>
          </p:cNvPr>
          <p:cNvSpPr>
            <a:spLocks noGrp="1"/>
          </p:cNvSpPr>
          <p:nvPr>
            <p:ph type="dt" idx="1"/>
          </p:nvPr>
        </p:nvSpPr>
        <p:spPr/>
        <p:txBody>
          <a:bodyPr/>
          <a:lstStyle/>
          <a:p>
            <a:fld id="{386CE63F-9E7F-4C04-9D0D-FCA25A8E9E86}" type="datetime8">
              <a:rPr lang="en-US" smtClean="0"/>
              <a:pPr/>
              <a:t>6/5/2025 7:51 AM</a:t>
            </a:fld>
            <a:endParaRPr lang="en-US"/>
          </a:p>
        </p:txBody>
      </p:sp>
      <p:sp>
        <p:nvSpPr>
          <p:cNvPr id="7" name="Slide Number Placeholder 6">
            <a:extLst>
              <a:ext uri="{FF2B5EF4-FFF2-40B4-BE49-F238E27FC236}">
                <a16:creationId xmlns:a16="http://schemas.microsoft.com/office/drawing/2014/main" id="{D00DAAC6-6D0F-144C-014F-9E2A96359EB7}"/>
              </a:ext>
            </a:extLst>
          </p:cNvPr>
          <p:cNvSpPr>
            <a:spLocks noGrp="1"/>
          </p:cNvSpPr>
          <p:nvPr>
            <p:ph type="sldNum" sz="quarter" idx="5"/>
          </p:nvPr>
        </p:nvSpPr>
        <p:spPr/>
        <p:txBody>
          <a:bodyPr/>
          <a:lstStyle/>
          <a:p>
            <a:fld id="{B4008EB6-D09E-4580-8CD6-DDB14511944F}" type="slidenum">
              <a:rPr lang="en-US" smtClean="0"/>
              <a:pPr/>
              <a:t>79</a:t>
            </a:fld>
            <a:endParaRPr lang="en-US"/>
          </a:p>
        </p:txBody>
      </p:sp>
    </p:spTree>
    <p:extLst>
      <p:ext uri="{BB962C8B-B14F-4D97-AF65-F5344CB8AC3E}">
        <p14:creationId xmlns:p14="http://schemas.microsoft.com/office/powerpoint/2010/main" val="2396135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6/5/2025 7:51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81</a:t>
            </a:fld>
            <a:endParaRPr lang="en-US"/>
          </a:p>
        </p:txBody>
      </p:sp>
    </p:spTree>
    <p:extLst>
      <p:ext uri="{BB962C8B-B14F-4D97-AF65-F5344CB8AC3E}">
        <p14:creationId xmlns:p14="http://schemas.microsoft.com/office/powerpoint/2010/main" val="280944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C332D-08E7-E95C-B7D7-ED7B79A85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25E27-5FD1-4B95-B49C-A8834A24CC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FFC162-8C9D-3AC5-B147-6D78343F18CC}"/>
              </a:ext>
            </a:extLst>
          </p:cNvPr>
          <p:cNvSpPr>
            <a:spLocks noGrp="1"/>
          </p:cNvSpPr>
          <p:nvPr>
            <p:ph type="body" idx="1"/>
          </p:nvPr>
        </p:nvSpPr>
        <p:spPr/>
        <p:txBody>
          <a:bodyPr/>
          <a:lstStyle/>
          <a:p>
            <a:pPr>
              <a:lnSpc>
                <a:spcPct val="110000"/>
              </a:lnSpc>
            </a:pPr>
            <a:endParaRPr lang="en-US" dirty="0"/>
          </a:p>
        </p:txBody>
      </p:sp>
      <p:sp>
        <p:nvSpPr>
          <p:cNvPr id="4" name="Header Placeholder 3">
            <a:extLst>
              <a:ext uri="{FF2B5EF4-FFF2-40B4-BE49-F238E27FC236}">
                <a16:creationId xmlns:a16="http://schemas.microsoft.com/office/drawing/2014/main" id="{E8CD2C67-E408-D12B-B856-066820F3C92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85342C8-A51E-8890-7A33-972B2D00D1F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1D895F5-E240-66FF-C997-5A37D350D97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6/5/2025 7:51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DA1C8A0-ACEB-0358-22AE-0C41A5E549B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5124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3F060-72C8-A8E4-BD04-F263EC7C6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5BBB1-85E6-4095-E7DE-FE8CDE9984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F8B87-5EBA-D489-17FD-FB75774B0C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F7E10B-F496-A040-4E8D-383702D83C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B6EE8-52A3-4AC7-95A8-E5C5EE058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64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FD8E2-AA23-DC2D-D81D-99A4654D2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7533D-BB58-3BB6-7F2F-941383498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1E5A02-E21D-09A0-E528-7B36A584FD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9C2190-5205-EA04-4A92-9682958CD2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B6EE8-52A3-4AC7-95A8-E5C5EE058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594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E5E39-97F0-D1E0-3D44-1EA8E688E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730FD-D146-0B0C-D098-240154894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2114D-A763-29B7-DD95-9246F54F2B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045C3F-D201-2E55-C275-B80A405A50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B6EE8-52A3-4AC7-95A8-E5C5EE058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84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0CC82-A7EC-F281-C25E-1FC5D4336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D62F8A-0125-60C4-C257-C21D4E232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3FEF1-8518-CC46-8DDF-94976469FEBC}"/>
              </a:ext>
            </a:extLst>
          </p:cNvPr>
          <p:cNvSpPr>
            <a:spLocks noGrp="1"/>
          </p:cNvSpPr>
          <p:nvPr>
            <p:ph type="body" idx="1"/>
          </p:nvPr>
        </p:nvSpPr>
        <p:spPr/>
        <p:txBody>
          <a:bodyPr/>
          <a:lstStyle/>
          <a:p>
            <a:pPr algn="l"/>
            <a:r>
              <a:rPr lang="en-GB" b="0" i="0" dirty="0">
                <a:solidFill>
                  <a:srgbClr val="161616"/>
                </a:solidFill>
                <a:effectLst/>
                <a:latin typeface="Segoe UI" panose="020B0502040204020203" pitchFamily="34" charset="0"/>
              </a:rPr>
              <a:t>¹: </a:t>
            </a:r>
            <a:r>
              <a:rPr lang="en-GB" b="0" i="0" u="none" strike="noStrike" dirty="0">
                <a:solidFill>
                  <a:srgbClr val="161616"/>
                </a:solidFill>
                <a:effectLst/>
                <a:latin typeface="Segoe UI" panose="020B0502040204020203" pitchFamily="34" charset="0"/>
                <a:hlinkClick r:id="rId3"/>
              </a:rPr>
              <a:t>New Outlook</a:t>
            </a:r>
            <a:r>
              <a:rPr lang="en-GB" b="0" i="0" dirty="0">
                <a:solidFill>
                  <a:srgbClr val="161616"/>
                </a:solidFill>
                <a:effectLst/>
                <a:latin typeface="Segoe UI" panose="020B0502040204020203" pitchFamily="34" charset="0"/>
              </a:rPr>
              <a:t> is currently available on Windows and on the web.</a:t>
            </a:r>
          </a:p>
          <a:p>
            <a:pPr algn="l"/>
            <a:r>
              <a:rPr lang="en-GB" b="0" i="0" dirty="0">
                <a:solidFill>
                  <a:srgbClr val="161616"/>
                </a:solidFill>
                <a:effectLst/>
                <a:latin typeface="Segoe UI" panose="020B0502040204020203" pitchFamily="34" charset="0"/>
              </a:rPr>
              <a:t>²: The new calendar experience in Teams is currently in preview, on Windows, MacOS and on the web.</a:t>
            </a:r>
          </a:p>
          <a:p>
            <a:pPr algn="l"/>
            <a:r>
              <a:rPr lang="en-GB" b="0" i="0" dirty="0">
                <a:solidFill>
                  <a:srgbClr val="161616"/>
                </a:solidFill>
                <a:effectLst/>
                <a:latin typeface="Segoe UI" panose="020B0502040204020203" pitchFamily="34" charset="0"/>
              </a:rPr>
              <a:t>³: The Microsoft Places app is available </a:t>
            </a:r>
            <a:r>
              <a:rPr lang="en-GB" b="0" i="0" u="none" strike="noStrike" dirty="0">
                <a:solidFill>
                  <a:srgbClr val="161616"/>
                </a:solidFill>
                <a:effectLst/>
                <a:latin typeface="Segoe UI" panose="020B0502040204020203" pitchFamily="34" charset="0"/>
                <a:hlinkClick r:id="rId4"/>
              </a:rPr>
              <a:t>on the web</a:t>
            </a:r>
            <a:r>
              <a:rPr lang="en-GB" b="0" i="0" dirty="0">
                <a:solidFill>
                  <a:srgbClr val="161616"/>
                </a:solidFill>
                <a:effectLst/>
                <a:latin typeface="Segoe UI" panose="020B0502040204020203" pitchFamily="34" charset="0"/>
              </a:rPr>
              <a:t> and as a connected app inside Outlook, in Teams, and in the Microsoft 365 app (formerly Microsoft Office) - on desktop and mobile.</a:t>
            </a:r>
          </a:p>
          <a:p>
            <a:endParaRPr lang="en-US" dirty="0"/>
          </a:p>
        </p:txBody>
      </p:sp>
      <p:sp>
        <p:nvSpPr>
          <p:cNvPr id="4" name="Slide Number Placeholder 3">
            <a:extLst>
              <a:ext uri="{FF2B5EF4-FFF2-40B4-BE49-F238E27FC236}">
                <a16:creationId xmlns:a16="http://schemas.microsoft.com/office/drawing/2014/main" id="{32FF6066-F79E-2267-0CD5-56752E3C0E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522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62347-23E1-FE8E-433A-58AB37628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C6FA8-7888-14B1-8D69-C473A16E02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0F149-3E75-27FC-5AAE-60071FEC45CB}"/>
              </a:ext>
            </a:extLst>
          </p:cNvPr>
          <p:cNvSpPr>
            <a:spLocks noGrp="1"/>
          </p:cNvSpPr>
          <p:nvPr>
            <p:ph type="body" idx="1"/>
          </p:nvPr>
        </p:nvSpPr>
        <p:spPr/>
        <p:txBody>
          <a:bodyPr/>
          <a:lstStyle/>
          <a:p>
            <a:pPr algn="l"/>
            <a:r>
              <a:rPr lang="en-GB" b="0" i="0" dirty="0">
                <a:solidFill>
                  <a:srgbClr val="161616"/>
                </a:solidFill>
                <a:effectLst/>
                <a:latin typeface="Segoe UI" panose="020B0502040204020203" pitchFamily="34" charset="0"/>
              </a:rPr>
              <a:t>¹: </a:t>
            </a:r>
            <a:r>
              <a:rPr lang="en-GB" b="0" i="0" u="none" strike="noStrike" dirty="0">
                <a:solidFill>
                  <a:srgbClr val="161616"/>
                </a:solidFill>
                <a:effectLst/>
                <a:latin typeface="Segoe UI" panose="020B0502040204020203" pitchFamily="34" charset="0"/>
                <a:hlinkClick r:id="rId3"/>
              </a:rPr>
              <a:t>New Outlook</a:t>
            </a:r>
            <a:r>
              <a:rPr lang="en-GB" b="0" i="0" dirty="0">
                <a:solidFill>
                  <a:srgbClr val="161616"/>
                </a:solidFill>
                <a:effectLst/>
                <a:latin typeface="Segoe UI" panose="020B0502040204020203" pitchFamily="34" charset="0"/>
              </a:rPr>
              <a:t> is currently available on Windows and on the web.</a:t>
            </a:r>
          </a:p>
          <a:p>
            <a:pPr algn="l"/>
            <a:r>
              <a:rPr lang="en-GB" b="0" i="0" dirty="0">
                <a:solidFill>
                  <a:srgbClr val="161616"/>
                </a:solidFill>
                <a:effectLst/>
                <a:latin typeface="Segoe UI" panose="020B0502040204020203" pitchFamily="34" charset="0"/>
              </a:rPr>
              <a:t>²: The new calendar experience in Teams is currently in preview, on Windows, MacOS and on the web.</a:t>
            </a:r>
          </a:p>
          <a:p>
            <a:pPr algn="l"/>
            <a:r>
              <a:rPr lang="en-GB" b="0" i="0" dirty="0">
                <a:solidFill>
                  <a:srgbClr val="161616"/>
                </a:solidFill>
                <a:effectLst/>
                <a:latin typeface="Segoe UI" panose="020B0502040204020203" pitchFamily="34" charset="0"/>
              </a:rPr>
              <a:t>³: The Microsoft Places app is available </a:t>
            </a:r>
            <a:r>
              <a:rPr lang="en-GB" b="0" i="0" u="none" strike="noStrike" dirty="0">
                <a:solidFill>
                  <a:srgbClr val="161616"/>
                </a:solidFill>
                <a:effectLst/>
                <a:latin typeface="Segoe UI" panose="020B0502040204020203" pitchFamily="34" charset="0"/>
                <a:hlinkClick r:id="rId4"/>
              </a:rPr>
              <a:t>on the web</a:t>
            </a:r>
            <a:r>
              <a:rPr lang="en-GB" b="0" i="0" dirty="0">
                <a:solidFill>
                  <a:srgbClr val="161616"/>
                </a:solidFill>
                <a:effectLst/>
                <a:latin typeface="Segoe UI" panose="020B0502040204020203" pitchFamily="34" charset="0"/>
              </a:rPr>
              <a:t> and as a connected app inside Outlook, in Teams, and in the Microsoft 365 app (formerly Microsoft Office) - on desktop and mobile.</a:t>
            </a:r>
          </a:p>
          <a:p>
            <a:endParaRPr lang="en-US" dirty="0"/>
          </a:p>
          <a:p>
            <a:endParaRPr lang="en-US" dirty="0"/>
          </a:p>
        </p:txBody>
      </p:sp>
      <p:sp>
        <p:nvSpPr>
          <p:cNvPr id="4" name="Slide Number Placeholder 3">
            <a:extLst>
              <a:ext uri="{FF2B5EF4-FFF2-40B4-BE49-F238E27FC236}">
                <a16:creationId xmlns:a16="http://schemas.microsoft.com/office/drawing/2014/main" id="{09FF77A9-BC8E-A9A4-C11B-C5DE1238F7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A5FE-07EE-4CF8-92EA-97E6EDB40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75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atin typeface="+mn-lt"/>
              </a:defRPr>
            </a:lvl1pPr>
            <a:lvl2pPr marL="228600" indent="0">
              <a:buNone/>
              <a:defRPr>
                <a:latin typeface="+mn-lt"/>
              </a:defRPr>
            </a:lvl2pPr>
            <a:lvl3pPr marL="457200" indent="0">
              <a:buNone/>
              <a:defRPr>
                <a:latin typeface="+mn-lt"/>
              </a:defRPr>
            </a:lvl3pPr>
            <a:lvl4pPr marL="685800" indent="0">
              <a:buNone/>
              <a:defRPr>
                <a:latin typeface="+mn-lt"/>
              </a:defRPr>
            </a:lvl4pPr>
            <a:lvl5pPr marL="9144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091344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35606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569769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6442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2" name="TextBox 1">
            <a:extLst>
              <a:ext uri="{FF2B5EF4-FFF2-40B4-BE49-F238E27FC236}">
                <a16:creationId xmlns:a16="http://schemas.microsoft.com/office/drawing/2014/main" id="{6B687266-7716-BD9A-9EAE-62579628FA26}"/>
              </a:ext>
            </a:extLst>
          </p:cNvPr>
          <p:cNvSpPr txBox="1"/>
          <p:nvPr userDrawn="1"/>
        </p:nvSpPr>
        <p:spPr>
          <a:xfrm>
            <a:off x="1656272" y="6780362"/>
            <a:ext cx="65" cy="307777"/>
          </a:xfrm>
          <a:prstGeom prst="rect">
            <a:avLst/>
          </a:prstGeom>
          <a:noFill/>
        </p:spPr>
        <p:txBody>
          <a:bodyPr wrap="none" lIns="0" tIns="0" rIns="0" bIns="0" rtlCol="0">
            <a:spAutoFit/>
          </a:bodyPr>
          <a:lstStyle/>
          <a:p>
            <a:pPr algn="l"/>
            <a:endParaRPr lang="en-US" sz="2000" err="1"/>
          </a:p>
        </p:txBody>
      </p:sp>
      <p:sp>
        <p:nvSpPr>
          <p:cNvPr id="4" name="TextBox 3">
            <a:extLst>
              <a:ext uri="{FF2B5EF4-FFF2-40B4-BE49-F238E27FC236}">
                <a16:creationId xmlns:a16="http://schemas.microsoft.com/office/drawing/2014/main" id="{8D7C1EA4-1532-85D9-DC01-79A4FF67064F}"/>
              </a:ext>
            </a:extLst>
          </p:cNvPr>
          <p:cNvSpPr txBox="1"/>
          <p:nvPr userDrawn="1"/>
        </p:nvSpPr>
        <p:spPr>
          <a:xfrm>
            <a:off x="1457864" y="6763109"/>
            <a:ext cx="65" cy="307777"/>
          </a:xfrm>
          <a:prstGeom prst="rect">
            <a:avLst/>
          </a:prstGeom>
          <a:noFill/>
        </p:spPr>
        <p:txBody>
          <a:bodyPr wrap="none" lIns="0" tIns="0" rIns="0" bIns="0" rtlCol="0">
            <a:spAutoFit/>
          </a:bodyPr>
          <a:lstStyle/>
          <a:p>
            <a:pPr algn="l"/>
            <a:endParaRPr lang="en-US" sz="2000" err="1"/>
          </a:p>
        </p:txBody>
      </p:sp>
    </p:spTree>
    <p:extLst>
      <p:ext uri="{BB962C8B-B14F-4D97-AF65-F5344CB8AC3E}">
        <p14:creationId xmlns:p14="http://schemas.microsoft.com/office/powerpoint/2010/main" val="29055547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92443"/>
          </a:xfrm>
        </p:spPr>
        <p:txBody>
          <a:bodyPr/>
          <a:lstStyle>
            <a:lvl1pPr>
              <a:defRPr sz="3200" b="1"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315104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57359918"/>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8683639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46696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1218973"/>
            <a:ext cx="3388651" cy="984885"/>
          </a:xfrm>
        </p:spPr>
        <p:txBody>
          <a:bodyPr vert="horz" wrap="square" lIns="0" tIns="0" rIns="0" bIns="0" rtlCol="0" anchor="t">
            <a:spAutoFit/>
          </a:bodyPr>
          <a:lstStyle>
            <a:lvl1pPr>
              <a:defRPr kumimoji="0" lang="en-US" sz="3200" u="none" strike="noStrike" normalizeH="0" dirty="0">
                <a:solidFill>
                  <a:srgbClr val="3B2E58"/>
                </a:solidFill>
                <a:uLnTx/>
                <a:uFillTx/>
                <a:latin typeface="+mj-lt"/>
              </a:defRPr>
            </a:lvl1pPr>
          </a:lstStyle>
          <a:p>
            <a:pPr marL="0" marR="0" lvl="0" indent="0" fontAlgn="auto">
              <a:spcAft>
                <a:spcPts val="0"/>
              </a:spcAft>
              <a:buClrTx/>
              <a:buSzTx/>
              <a:buFontTx/>
              <a:tabLst/>
            </a:pPr>
            <a:r>
              <a:rPr lang="en-US"/>
              <a:t>Click to edit Master title style</a:t>
            </a:r>
          </a:p>
        </p:txBody>
      </p:sp>
    </p:spTree>
    <p:extLst>
      <p:ext uri="{BB962C8B-B14F-4D97-AF65-F5344CB8AC3E}">
        <p14:creationId xmlns:p14="http://schemas.microsoft.com/office/powerpoint/2010/main" val="10329748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EF75-5F92-E579-38F6-28C507AA73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8CD0C6-F985-89A9-4E55-20860733B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460569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36293398"/>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21980197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92443"/>
          </a:xfrm>
        </p:spPr>
        <p:txBody>
          <a:bodyPr/>
          <a:lstStyle>
            <a:lvl1pPr>
              <a:defRPr sz="3200" b="1"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710260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508989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363222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8780353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53404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732992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UI" panose="020B0502040204020203" pitchFamily="34" charset="0"/>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801258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8" name="Text Placeholder 3">
            <a:extLst>
              <a:ext uri="{FF2B5EF4-FFF2-40B4-BE49-F238E27FC236}">
                <a16:creationId xmlns:a16="http://schemas.microsoft.com/office/drawing/2014/main" id="{1F78AD73-D325-0462-7A6B-8A352C06A5A9}"/>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4" name="GRID" hidden="1">
            <a:extLst>
              <a:ext uri="{FF2B5EF4-FFF2-40B4-BE49-F238E27FC236}">
                <a16:creationId xmlns:a16="http://schemas.microsoft.com/office/drawing/2014/main" id="{94DCE19B-CBAD-2001-4D21-5F034B251F52}"/>
              </a:ext>
            </a:extLst>
          </p:cNvPr>
          <p:cNvGrpSpPr/>
          <p:nvPr userDrawn="1"/>
        </p:nvGrpSpPr>
        <p:grpSpPr>
          <a:xfrm>
            <a:off x="0" y="0"/>
            <a:ext cx="12192000" cy="6858000"/>
            <a:chOff x="0" y="0"/>
            <a:chExt cx="12192000" cy="6858000"/>
          </a:xfrm>
        </p:grpSpPr>
        <p:cxnSp>
          <p:nvCxnSpPr>
            <p:cNvPr id="36" name="Straight Connector 35">
              <a:extLst>
                <a:ext uri="{FF2B5EF4-FFF2-40B4-BE49-F238E27FC236}">
                  <a16:creationId xmlns:a16="http://schemas.microsoft.com/office/drawing/2014/main" id="{07FA9FE3-815A-7C97-FAF9-8FB0FE8E0AC3}"/>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07E5FE9-1812-25E3-E350-05AD5EDC3D35}"/>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F245D1E-2361-BE38-8AF5-1D18D651A5D0}"/>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559F5A5-9399-D10F-556E-4473794A92E7}"/>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A99DFA2-0AFF-373C-428D-F723059E11E9}"/>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3E412B9-2511-E72C-D293-34199479ED3D}"/>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BDE51C-2966-4798-5118-4C19B0F9F6EF}"/>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6ED87EA-B68E-3230-E6F7-53095E8E3510}"/>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6542967-4C08-ABD0-0DD0-4962DC18712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1DEB833-D3BF-46B1-E1CC-2DDD9897087A}"/>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320EDB5-9E9B-49E4-8BC2-14FBCE5E3AE8}"/>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F049E7-56E6-B3FD-E90E-2167A4B126AE}"/>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9DC5614-3D87-0ACD-8EF3-81824F6AABDE}"/>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EABAAC1-242E-92C2-0DC5-E88C7FA1AA9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3208646-4403-D86E-7FD3-D527DF60F8FD}"/>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DA24BF-ECBD-18BF-EFAE-A4A53F78C39F}"/>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6B900C0-AD2B-BC39-642F-96AE030301B7}"/>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23F9CD9-2719-2B46-B900-B10FAEF490F4}"/>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E09A950-F305-395F-ADAA-4A339A312560}"/>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A6D7F77-5169-6646-4B6D-FE2B5D7746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1EA5BDF-98FD-8D0B-3740-6CDB5C4A86BA}"/>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6262FA7-CF95-91C3-80B9-AFB1263AD3E6}"/>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416C9FF-1C56-4E40-9150-47B548AC6FB9}"/>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50F3BD2-E6F3-E088-DA2B-C204E04C499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8F06D34-E1C0-DC99-7042-13BF1DB0774E}"/>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E881350-11E0-59C3-175D-672609F91CCE}"/>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0388092-3B2F-39A7-A003-1B58436C9746}"/>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7E4412F-F143-E4DE-ED62-2E272DDB5F31}"/>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45CA5F-4996-E101-DB57-39318A3DD72D}"/>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CF18B77-001E-28AA-F21F-CA12A128C45B}"/>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B1883D8-26A1-8EE5-D8E5-D434A3FDA5DE}"/>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F42E15E-0786-0272-1EA4-C2E19F1A3A13}"/>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A2A098F-0D3D-C088-0748-13138DD11C4A}"/>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FB9C434-D15C-6DED-752A-D03222665C6A}"/>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9" name=".64 square" hidden="1">
            <a:extLst>
              <a:ext uri="{FF2B5EF4-FFF2-40B4-BE49-F238E27FC236}">
                <a16:creationId xmlns:a16="http://schemas.microsoft.com/office/drawing/2014/main" id="{111031F8-0564-A7D8-4484-56221F5AB06F}"/>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0" name=".32 square" hidden="1">
            <a:extLst>
              <a:ext uri="{FF2B5EF4-FFF2-40B4-BE49-F238E27FC236}">
                <a16:creationId xmlns:a16="http://schemas.microsoft.com/office/drawing/2014/main" id="{EC7D6A71-CF74-E399-6805-753846A24F82}"/>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1"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75BB1814-2964-5597-762E-15542FDEB52C}"/>
              </a:ext>
              <a:ext uri="{C183D7F6-B498-43B3-948B-1728B52AA6E4}">
                <adec:decorative xmlns:adec="http://schemas.microsoft.com/office/drawing/2017/decorative" val="0"/>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937060788"/>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609" r:id="rId3"/>
    <p:sldLayoutId id="2147484673" r:id="rId4"/>
    <p:sldLayoutId id="2147484733" r:id="rId5"/>
    <p:sldLayoutId id="2147484736" r:id="rId6"/>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325039273"/>
      </p:ext>
    </p:extLst>
  </p:cSld>
  <p:clrMap bg1="lt1" tx1="dk1" bg2="lt2" tx2="dk2" accent1="accent1" accent2="accent2" accent3="accent3" accent4="accent4" accent5="accent5" accent6="accent6" hlink="hlink" folHlink="folHlink"/>
  <p:sldLayoutIdLst>
    <p:sldLayoutId id="2147484688" r:id="rId1"/>
    <p:sldLayoutId id="2147484689" r:id="rId2"/>
    <p:sldLayoutId id="2147484690" r:id="rId3"/>
    <p:sldLayoutId id="2147484691" r:id="rId4"/>
    <p:sldLayoutId id="2147484698" r:id="rId5"/>
    <p:sldLayoutId id="2147484704" r:id="rId6"/>
    <p:sldLayoutId id="2147484731" r:id="rId7"/>
    <p:sldLayoutId id="2147484732" r:id="rId8"/>
    <p:sldLayoutId id="2147484734" r:id="rId9"/>
    <p:sldLayoutId id="2147484735" r:id="rId10"/>
    <p:sldLayoutId id="2147484805" r:id="rId11"/>
    <p:sldLayoutId id="2147484806" r:id="rId12"/>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8" name="Text Placeholder 3">
            <a:extLst>
              <a:ext uri="{FF2B5EF4-FFF2-40B4-BE49-F238E27FC236}">
                <a16:creationId xmlns:a16="http://schemas.microsoft.com/office/drawing/2014/main" id="{1F78AD73-D325-0462-7A6B-8A352C06A5A9}"/>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4" name="GRID" hidden="1">
            <a:extLst>
              <a:ext uri="{FF2B5EF4-FFF2-40B4-BE49-F238E27FC236}">
                <a16:creationId xmlns:a16="http://schemas.microsoft.com/office/drawing/2014/main" id="{94DCE19B-CBAD-2001-4D21-5F034B251F52}"/>
              </a:ext>
            </a:extLst>
          </p:cNvPr>
          <p:cNvGrpSpPr/>
          <p:nvPr userDrawn="1"/>
        </p:nvGrpSpPr>
        <p:grpSpPr>
          <a:xfrm>
            <a:off x="0" y="0"/>
            <a:ext cx="12192000" cy="6858000"/>
            <a:chOff x="0" y="0"/>
            <a:chExt cx="12192000" cy="6858000"/>
          </a:xfrm>
        </p:grpSpPr>
        <p:cxnSp>
          <p:nvCxnSpPr>
            <p:cNvPr id="36" name="Straight Connector 35">
              <a:extLst>
                <a:ext uri="{FF2B5EF4-FFF2-40B4-BE49-F238E27FC236}">
                  <a16:creationId xmlns:a16="http://schemas.microsoft.com/office/drawing/2014/main" id="{07FA9FE3-815A-7C97-FAF9-8FB0FE8E0AC3}"/>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07E5FE9-1812-25E3-E350-05AD5EDC3D35}"/>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F245D1E-2361-BE38-8AF5-1D18D651A5D0}"/>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559F5A5-9399-D10F-556E-4473794A92E7}"/>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A99DFA2-0AFF-373C-428D-F723059E11E9}"/>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3E412B9-2511-E72C-D293-34199479ED3D}"/>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BDE51C-2966-4798-5118-4C19B0F9F6EF}"/>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6ED87EA-B68E-3230-E6F7-53095E8E3510}"/>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6542967-4C08-ABD0-0DD0-4962DC18712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1DEB833-D3BF-46B1-E1CC-2DDD9897087A}"/>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320EDB5-9E9B-49E4-8BC2-14FBCE5E3AE8}"/>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F049E7-56E6-B3FD-E90E-2167A4B126AE}"/>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9DC5614-3D87-0ACD-8EF3-81824F6AABDE}"/>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EABAAC1-242E-92C2-0DC5-E88C7FA1AA9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3208646-4403-D86E-7FD3-D527DF60F8FD}"/>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DA24BF-ECBD-18BF-EFAE-A4A53F78C39F}"/>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6B900C0-AD2B-BC39-642F-96AE030301B7}"/>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23F9CD9-2719-2B46-B900-B10FAEF490F4}"/>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E09A950-F305-395F-ADAA-4A339A312560}"/>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A6D7F77-5169-6646-4B6D-FE2B5D7746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1EA5BDF-98FD-8D0B-3740-6CDB5C4A86BA}"/>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6262FA7-CF95-91C3-80B9-AFB1263AD3E6}"/>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416C9FF-1C56-4E40-9150-47B548AC6FB9}"/>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50F3BD2-E6F3-E088-DA2B-C204E04C499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8F06D34-E1C0-DC99-7042-13BF1DB0774E}"/>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E881350-11E0-59C3-175D-672609F91CCE}"/>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0388092-3B2F-39A7-A003-1B58436C9746}"/>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7E4412F-F143-E4DE-ED62-2E272DDB5F31}"/>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45CA5F-4996-E101-DB57-39318A3DD72D}"/>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CF18B77-001E-28AA-F21F-CA12A128C45B}"/>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B1883D8-26A1-8EE5-D8E5-D434A3FDA5DE}"/>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F42E15E-0786-0272-1EA4-C2E19F1A3A13}"/>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A2A098F-0D3D-C088-0748-13138DD11C4A}"/>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FB9C434-D15C-6DED-752A-D03222665C6A}"/>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9" name=".64 square" hidden="1">
            <a:extLst>
              <a:ext uri="{FF2B5EF4-FFF2-40B4-BE49-F238E27FC236}">
                <a16:creationId xmlns:a16="http://schemas.microsoft.com/office/drawing/2014/main" id="{111031F8-0564-A7D8-4484-56221F5AB06F}"/>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0" name=".32 square" hidden="1">
            <a:extLst>
              <a:ext uri="{FF2B5EF4-FFF2-40B4-BE49-F238E27FC236}">
                <a16:creationId xmlns:a16="http://schemas.microsoft.com/office/drawing/2014/main" id="{EC7D6A71-CF74-E399-6805-753846A24F82}"/>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1"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75BB1814-2964-5597-762E-15542FDEB52C}"/>
              </a:ext>
              <a:ext uri="{C183D7F6-B498-43B3-948B-1728B52AA6E4}">
                <adec:decorative xmlns:adec="http://schemas.microsoft.com/office/drawing/2017/decorative" val="0"/>
              </a:ext>
            </a:extLst>
          </p:cNvPr>
          <p:cNvPicPr>
            <a:picLocks noChangeAspect="1"/>
          </p:cNvPicPr>
          <p:nvPr userDrawn="1"/>
        </p:nvPicPr>
        <p:blipFill rotWithShape="1">
          <a:blip r:embed="rId3"/>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042185982"/>
      </p:ext>
    </p:extLst>
  </p:cSld>
  <p:clrMap bg1="lt1" tx1="dk1" bg2="lt2" tx2="dk2" accent1="accent1" accent2="accent2" accent3="accent3" accent4="accent4" accent5="accent5" accent6="accent6" hlink="hlink" folHlink="folHlink"/>
  <p:sldLayoutIdLst>
    <p:sldLayoutId id="2147484808" r:id="rId1"/>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learn.microsoft.com/en-us/microsoft-365-apps/outlook/overview-new-outloo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aka.ms/place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s://learn.microsoft.com/en-us/microsoft-365/places/places-overview#feature-description"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learn.microsoft.com/en-us/microsoft-365/places/places-overview"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learn.microsoft.com/en-us/microsoft-365/admin/manage/assign-licenses-to-users"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hyperlink" Target="https://learn.microsoft.com/en-us/office365/enterprise/powershell/assign-licenses-to-user-accounts-with-office-365-powershell" TargetMode="External"/><Relationship Id="rId4" Type="http://schemas.openxmlformats.org/officeDocument/2006/relationships/hyperlink" Target="https://learn.microsoft.com/en-us/azure/active-directory/users-groups-roles/licensing-groups-assig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hyperlink" Target="https://learn.microsoft.com/powershell/scripting/install/installing-powershell-on-windows?view=powershell-7.4&amp;preserve-view=true"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hyperlink" Target="https://learn.microsoft.com/en-us/microsoft-365/places/managementoverview" TargetMode="External"/><Relationship Id="rId4" Type="http://schemas.openxmlformats.org/officeDocument/2006/relationships/hyperlink" Target="https://learn.microsoft.com/en-us/powershell/scripting/install/installing-powershell-on-windows?view=powershell-7.4&amp;preserve-view=tru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learn.microsoft.com/exchange/permissions-exo/role-groups"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hyperlink" Target="https://learn.microsoft.com/en-us/microsoft-365/places/managementoverview"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ka.ms/PlacesDeployment"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learn.microsoft.com/microsoft-365-apps/privacy/overview-privacy-controls"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learn.microsoft.com/en-us/MicrosoftTeams/teams-add-on-licensing/licensing-enhance-teams#can-i-experience-teams-premium-before-buying-licenses"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hyperlink" Target="https://learn.microsoft.com/en-us/microsoftteams/teams-adoption-create-champions-program" TargetMode="External"/><Relationship Id="rId4" Type="http://schemas.openxmlformats.org/officeDocument/2006/relationships/hyperlink" Target="https://aka.ms/PlacesDeployment"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hyperlink" Target="https://learn.microsoft.com/microsoft-365/places/services-in-place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learn.microsoft.com/microsoft-365/places/get-started/quick-setup-buildings-floors#step-5---add-metadata"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hyperlink" Target="https://learn.microsoft.com/microsoft-365/places/understanding-work-location#work-location-settings" TargetMode="Externa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ntra.microsoft.com/" TargetMode="Externa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https://learn.microsoft.com/microsoft-365/places/setting-up-maps-in-places"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3" Type="http://schemas.openxmlformats.org/officeDocument/2006/relationships/hyperlink" Target="https://www.archilogic.com/imdf-conversion-service" TargetMode="External"/><Relationship Id="rId2" Type="http://schemas.openxmlformats.org/officeDocument/2006/relationships/hyperlink" Target="https://learn.microsoft.com/microsoft-365/places/setting-up-maps-in-places" TargetMode="External"/><Relationship Id="rId1" Type="http://schemas.openxmlformats.org/officeDocument/2006/relationships/slideLayout" Target="../slideLayouts/slideLayout8.xml"/><Relationship Id="rId5" Type="http://schemas.openxmlformats.org/officeDocument/2006/relationships/hyperlink" Target="https://www.mappedin.com/" TargetMode="External"/><Relationship Id="rId4" Type="http://schemas.openxmlformats.org/officeDocument/2006/relationships/hyperlink" Target="https://converter.pointr.cloud/"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hyperlink" Target="https://aka.ms/places" TargetMode="External"/><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hyperlink" Target="https://learn.microsoft.com/en-us/microsoft-365/admin/manage/teams-apps-work-on-outlook-and-m365" TargetMode="External"/><Relationship Id="rId4" Type="http://schemas.openxmlformats.org/officeDocument/2006/relationships/hyperlink" Target="https://learn.microsoft.com/en-us/microsoftteams/teams-app-setup-policies#add-apps-to-your-teams-clien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dmin.teams.microsoft.com/" TargetMode="Externa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hyperlink" Target="https://learn.microsoft.com/microsoft-365/places/get-started/quick-setup-buildings-floors"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hyperlink" Target="https://learn.microsoft.com/microsoft-365/places/enabling-places-finder" TargetMode="External"/><Relationship Id="rId5" Type="http://schemas.openxmlformats.org/officeDocument/2006/relationships/hyperlink" Target="https://learn.microsoft.com/microsoft-365/places/enabling-places-finder#overview-of-places-finder" TargetMode="External"/><Relationship Id="rId4" Type="http://schemas.openxmlformats.org/officeDocument/2006/relationships/hyperlink" Target="https://learn.microsoft.com/powershell/module/exchange/set-place?view=exchange-p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aka.ms/PlacesDeployment" TargetMode="Externa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aka.ms/PlacesDeployment"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s://aka.ms/PlacesDeployment"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s://aka.ms/PlacesDeployment" TargetMode="Externa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hyperlink" Target="https://aka.ms/PlacesDeployment" TargetMode="Externa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s://aka.ms/PlacesDeployment"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aka.ms/PlacesDeployment" TargetMode="External"/><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4DDCFB-67BF-22C6-64AC-8D7E798F1155}"/>
              </a:ext>
              <a:ext uri="{C183D7F6-B498-43B3-948B-1728B52AA6E4}">
                <adec:decorative xmlns:adec="http://schemas.microsoft.com/office/drawing/2017/decorative" val="1"/>
              </a:ext>
            </a:extLst>
          </p:cNvPr>
          <p:cNvSpPr/>
          <p:nvPr/>
        </p:nvSpPr>
        <p:spPr bwMode="auto">
          <a:xfrm>
            <a:off x="1" y="2342992"/>
            <a:ext cx="7386638" cy="2000408"/>
          </a:xfrm>
          <a:prstGeom prst="rect">
            <a:avLst/>
          </a:prstGeom>
          <a:solidFill>
            <a:schemeClr val="bg1"/>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pic>
        <p:nvPicPr>
          <p:cNvPr id="19" name="Picture 18">
            <a:extLst>
              <a:ext uri="{FF2B5EF4-FFF2-40B4-BE49-F238E27FC236}">
                <a16:creationId xmlns:a16="http://schemas.microsoft.com/office/drawing/2014/main" id="{30001E42-3329-BBF6-FD5C-CAC10515FC2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4651" y="592874"/>
            <a:ext cx="1246188" cy="274364"/>
          </a:xfrm>
          <a:prstGeom prst="rect">
            <a:avLst/>
          </a:prstGeom>
        </p:spPr>
      </p:pic>
      <p:sp>
        <p:nvSpPr>
          <p:cNvPr id="11" name="Title 4">
            <a:extLst>
              <a:ext uri="{FF2B5EF4-FFF2-40B4-BE49-F238E27FC236}">
                <a16:creationId xmlns:a16="http://schemas.microsoft.com/office/drawing/2014/main" id="{7F85453F-2E55-995E-A304-AB3EED14069D}"/>
              </a:ext>
            </a:extLst>
          </p:cNvPr>
          <p:cNvSpPr txBox="1">
            <a:spLocks noGrp="1"/>
          </p:cNvSpPr>
          <p:nvPr>
            <p:ph type="title" idx="4294967295"/>
          </p:nvPr>
        </p:nvSpPr>
        <p:spPr>
          <a:xfrm>
            <a:off x="1044340" y="3004641"/>
            <a:ext cx="4335522" cy="67710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150" normalizeH="0" baseline="0" noProof="0" dirty="0">
                <a:ln w="3175">
                  <a:noFill/>
                </a:ln>
                <a:solidFill>
                  <a:srgbClr val="000000"/>
                </a:solidFill>
                <a:effectLst/>
                <a:uLnTx/>
                <a:uFillTx/>
                <a:latin typeface="Segoe Sans Display Semibold"/>
                <a:ea typeface="+mn-ea"/>
                <a:cs typeface="Segoe UI" panose="020B0502040204020203" pitchFamily="34" charset="0"/>
              </a:rPr>
              <a:t>Microsoft Places</a:t>
            </a:r>
          </a:p>
        </p:txBody>
      </p:sp>
      <p:pic>
        <p:nvPicPr>
          <p:cNvPr id="10" name="Picture 9">
            <a:extLst>
              <a:ext uri="{FF2B5EF4-FFF2-40B4-BE49-F238E27FC236}">
                <a16:creationId xmlns:a16="http://schemas.microsoft.com/office/drawing/2014/main" id="{617F0CEE-9AE4-1593-FDCA-EC1F1F96939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14" y="3021242"/>
            <a:ext cx="643908" cy="643908"/>
          </a:xfrm>
          <a:prstGeom prst="rect">
            <a:avLst/>
          </a:prstGeom>
        </p:spPr>
      </p:pic>
      <p:pic>
        <p:nvPicPr>
          <p:cNvPr id="16" name="Picture 15" descr="A couple of people walking up a staircase">
            <a:extLst>
              <a:ext uri="{FF2B5EF4-FFF2-40B4-BE49-F238E27FC236}">
                <a16:creationId xmlns:a16="http://schemas.microsoft.com/office/drawing/2014/main" id="{258A3B5A-D13D-1CA0-0E70-575E9677C512}"/>
              </a:ext>
            </a:extLst>
          </p:cNvPr>
          <p:cNvPicPr>
            <a:picLocks noChangeAspect="1"/>
          </p:cNvPicPr>
          <p:nvPr/>
        </p:nvPicPr>
        <p:blipFill rotWithShape="1">
          <a:blip r:embed="rId4"/>
          <a:srcRect l="15828" t="29003" r="46651" b="14715"/>
          <a:stretch/>
        </p:blipFill>
        <p:spPr>
          <a:xfrm>
            <a:off x="5928444" y="585786"/>
            <a:ext cx="2841626" cy="2841624"/>
          </a:xfrm>
          <a:custGeom>
            <a:avLst/>
            <a:gdLst>
              <a:gd name="connsiteX0" fmla="*/ 1420813 w 2841626"/>
              <a:gd name="connsiteY0" fmla="*/ 0 h 2841624"/>
              <a:gd name="connsiteX1" fmla="*/ 2841626 w 2841626"/>
              <a:gd name="connsiteY1" fmla="*/ 1420812 h 2841624"/>
              <a:gd name="connsiteX2" fmla="*/ 1420813 w 2841626"/>
              <a:gd name="connsiteY2" fmla="*/ 2841624 h 2841624"/>
              <a:gd name="connsiteX3" fmla="*/ 0 w 2841626"/>
              <a:gd name="connsiteY3" fmla="*/ 1420812 h 2841624"/>
              <a:gd name="connsiteX4" fmla="*/ 1420813 w 2841626"/>
              <a:gd name="connsiteY4" fmla="*/ 0 h 284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626" h="2841624">
                <a:moveTo>
                  <a:pt x="1420813" y="0"/>
                </a:moveTo>
                <a:cubicBezTo>
                  <a:pt x="2205506" y="0"/>
                  <a:pt x="2841626" y="636119"/>
                  <a:pt x="2841626" y="1420812"/>
                </a:cubicBezTo>
                <a:cubicBezTo>
                  <a:pt x="2841626" y="2205505"/>
                  <a:pt x="2205506" y="2841624"/>
                  <a:pt x="1420813" y="2841624"/>
                </a:cubicBezTo>
                <a:cubicBezTo>
                  <a:pt x="636120" y="2841624"/>
                  <a:pt x="0" y="2205505"/>
                  <a:pt x="0" y="1420812"/>
                </a:cubicBezTo>
                <a:cubicBezTo>
                  <a:pt x="0" y="636119"/>
                  <a:pt x="636120" y="0"/>
                  <a:pt x="1420813" y="0"/>
                </a:cubicBezTo>
                <a:close/>
              </a:path>
            </a:pathLst>
          </a:custGeom>
        </p:spPr>
      </p:pic>
      <p:sp>
        <p:nvSpPr>
          <p:cNvPr id="6" name="Title 2">
            <a:extLst>
              <a:ext uri="{FF2B5EF4-FFF2-40B4-BE49-F238E27FC236}">
                <a16:creationId xmlns:a16="http://schemas.microsoft.com/office/drawing/2014/main" id="{01199208-759B-8BCE-B753-DB8004190EF1}"/>
              </a:ext>
            </a:extLst>
          </p:cNvPr>
          <p:cNvSpPr txBox="1">
            <a:spLocks/>
          </p:cNvSpPr>
          <p:nvPr/>
        </p:nvSpPr>
        <p:spPr>
          <a:xfrm>
            <a:off x="1044340" y="4884099"/>
            <a:ext cx="5510784"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1" i="0" kern="1200" cap="none" spc="-5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50" normalizeH="0" baseline="0" noProof="0" dirty="0">
                <a:ln w="3175">
                  <a:noFill/>
                </a:ln>
                <a:solidFill>
                  <a:srgbClr val="5B5FC7"/>
                </a:solidFill>
                <a:effectLst/>
                <a:uLnTx/>
                <a:uFillTx/>
                <a:latin typeface="Segoe Sans Display Semibold"/>
                <a:ea typeface="+mn-ea"/>
                <a:cs typeface="Segoe UI Semibold" panose="020B0502040204020203" pitchFamily="34" charset="0"/>
              </a:rPr>
              <a:t>Enablement Guide</a:t>
            </a:r>
            <a:endParaRPr kumimoji="0" lang="en-GB" sz="2800" b="0" i="0" u="none" strike="noStrike" kern="1200" cap="none" spc="0" normalizeH="0" baseline="0" noProof="0" dirty="0">
              <a:ln w="3175">
                <a:noFill/>
              </a:ln>
              <a:solidFill>
                <a:srgbClr val="5B5FC7"/>
              </a:solidFill>
              <a:effectLst/>
              <a:uLnTx/>
              <a:uFillTx/>
              <a:latin typeface="Segoe Sans Text"/>
              <a:ea typeface="+mn-ea"/>
              <a:cs typeface="Segoe UI Semibold" panose="020B0502040204020203" pitchFamily="34" charset="0"/>
            </a:endParaRPr>
          </a:p>
        </p:txBody>
      </p:sp>
      <p:grpSp>
        <p:nvGrpSpPr>
          <p:cNvPr id="12" name="Group 11" descr="A collage showing People in different scenarios in an office environment">
            <a:extLst>
              <a:ext uri="{FF2B5EF4-FFF2-40B4-BE49-F238E27FC236}">
                <a16:creationId xmlns:a16="http://schemas.microsoft.com/office/drawing/2014/main" id="{F7A0720C-387A-7951-9FD6-65D207D990B6}"/>
              </a:ext>
            </a:extLst>
          </p:cNvPr>
          <p:cNvGrpSpPr/>
          <p:nvPr/>
        </p:nvGrpSpPr>
        <p:grpSpPr>
          <a:xfrm>
            <a:off x="5928444" y="585787"/>
            <a:ext cx="5680944" cy="5683247"/>
            <a:chOff x="5928444" y="585788"/>
            <a:chExt cx="5680944" cy="5683247"/>
          </a:xfrm>
        </p:grpSpPr>
        <p:pic>
          <p:nvPicPr>
            <p:cNvPr id="13" name="Picture 12" descr="A person standing on an escalator">
              <a:extLst>
                <a:ext uri="{FF2B5EF4-FFF2-40B4-BE49-F238E27FC236}">
                  <a16:creationId xmlns:a16="http://schemas.microsoft.com/office/drawing/2014/main" id="{5C20A125-B758-46A8-54E4-10745FB412D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66000"/>
                      </a14:imgEffect>
                    </a14:imgLayer>
                  </a14:imgProps>
                </a:ext>
              </a:extLst>
            </a:blip>
            <a:srcRect l="11431" t="6349" r="31170" b="7552"/>
            <a:stretch/>
          </p:blipFill>
          <p:spPr>
            <a:xfrm>
              <a:off x="8767762" y="585788"/>
              <a:ext cx="2841626" cy="2841624"/>
            </a:xfrm>
            <a:custGeom>
              <a:avLst/>
              <a:gdLst>
                <a:gd name="connsiteX0" fmla="*/ 1420813 w 2841626"/>
                <a:gd name="connsiteY0" fmla="*/ 0 h 2841624"/>
                <a:gd name="connsiteX1" fmla="*/ 2841626 w 2841626"/>
                <a:gd name="connsiteY1" fmla="*/ 1420812 h 2841624"/>
                <a:gd name="connsiteX2" fmla="*/ 1420813 w 2841626"/>
                <a:gd name="connsiteY2" fmla="*/ 2841624 h 2841624"/>
                <a:gd name="connsiteX3" fmla="*/ 0 w 2841626"/>
                <a:gd name="connsiteY3" fmla="*/ 1420812 h 2841624"/>
                <a:gd name="connsiteX4" fmla="*/ 1420813 w 2841626"/>
                <a:gd name="connsiteY4" fmla="*/ 0 h 284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626" h="2841624">
                  <a:moveTo>
                    <a:pt x="1420813" y="0"/>
                  </a:moveTo>
                  <a:cubicBezTo>
                    <a:pt x="2205506" y="0"/>
                    <a:pt x="2841626" y="636119"/>
                    <a:pt x="2841626" y="1420812"/>
                  </a:cubicBezTo>
                  <a:cubicBezTo>
                    <a:pt x="2841626" y="2205505"/>
                    <a:pt x="2205506" y="2841624"/>
                    <a:pt x="1420813" y="2841624"/>
                  </a:cubicBezTo>
                  <a:cubicBezTo>
                    <a:pt x="636120" y="2841624"/>
                    <a:pt x="0" y="2205505"/>
                    <a:pt x="0" y="1420812"/>
                  </a:cubicBezTo>
                  <a:cubicBezTo>
                    <a:pt x="0" y="636119"/>
                    <a:pt x="636120" y="0"/>
                    <a:pt x="1420813" y="0"/>
                  </a:cubicBezTo>
                  <a:close/>
                </a:path>
              </a:pathLst>
            </a:custGeom>
          </p:spPr>
        </p:pic>
        <p:pic>
          <p:nvPicPr>
            <p:cNvPr id="14" name="Picture 13" descr="A group of people walking in a large building">
              <a:extLst>
                <a:ext uri="{FF2B5EF4-FFF2-40B4-BE49-F238E27FC236}">
                  <a16:creationId xmlns:a16="http://schemas.microsoft.com/office/drawing/2014/main" id="{B37E5FB2-24CF-A939-002A-5BE1DFD746B9}"/>
                </a:ext>
              </a:extLst>
            </p:cNvPr>
            <p:cNvPicPr>
              <a:picLocks noChangeAspect="1"/>
            </p:cNvPicPr>
            <p:nvPr/>
          </p:nvPicPr>
          <p:blipFill rotWithShape="1">
            <a:blip r:embed="rId7"/>
            <a:srcRect l="32902" t="32962" r="26613" b="6310"/>
            <a:stretch/>
          </p:blipFill>
          <p:spPr>
            <a:xfrm>
              <a:off x="5928444" y="3427412"/>
              <a:ext cx="2841626" cy="2841623"/>
            </a:xfrm>
            <a:custGeom>
              <a:avLst/>
              <a:gdLst>
                <a:gd name="connsiteX0" fmla="*/ 1420813 w 2841626"/>
                <a:gd name="connsiteY0" fmla="*/ 0 h 2841623"/>
                <a:gd name="connsiteX1" fmla="*/ 2841626 w 2841626"/>
                <a:gd name="connsiteY1" fmla="*/ 1420812 h 2841623"/>
                <a:gd name="connsiteX2" fmla="*/ 1420813 w 2841626"/>
                <a:gd name="connsiteY2" fmla="*/ 2841623 h 2841623"/>
                <a:gd name="connsiteX3" fmla="*/ 0 w 2841626"/>
                <a:gd name="connsiteY3" fmla="*/ 1420812 h 2841623"/>
                <a:gd name="connsiteX4" fmla="*/ 1420813 w 2841626"/>
                <a:gd name="connsiteY4" fmla="*/ 0 h 284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626" h="2841623">
                  <a:moveTo>
                    <a:pt x="1420813" y="0"/>
                  </a:moveTo>
                  <a:cubicBezTo>
                    <a:pt x="2205507" y="0"/>
                    <a:pt x="2841626" y="636119"/>
                    <a:pt x="2841626" y="1420812"/>
                  </a:cubicBezTo>
                  <a:cubicBezTo>
                    <a:pt x="2841626" y="2205504"/>
                    <a:pt x="2205507" y="2841623"/>
                    <a:pt x="1420813" y="2841623"/>
                  </a:cubicBezTo>
                  <a:cubicBezTo>
                    <a:pt x="636119" y="2841623"/>
                    <a:pt x="0" y="2205504"/>
                    <a:pt x="0" y="1420812"/>
                  </a:cubicBezTo>
                  <a:cubicBezTo>
                    <a:pt x="0" y="636119"/>
                    <a:pt x="636119" y="0"/>
                    <a:pt x="1420813" y="0"/>
                  </a:cubicBezTo>
                  <a:close/>
                </a:path>
              </a:pathLst>
            </a:custGeom>
          </p:spPr>
        </p:pic>
        <p:pic>
          <p:nvPicPr>
            <p:cNvPr id="15" name="Picture 14" descr="A person on a staircase">
              <a:extLst>
                <a:ext uri="{FF2B5EF4-FFF2-40B4-BE49-F238E27FC236}">
                  <a16:creationId xmlns:a16="http://schemas.microsoft.com/office/drawing/2014/main" id="{C5CF293F-D0F2-613C-20BE-C614BE82F4A1}"/>
                </a:ext>
              </a:extLst>
            </p:cNvPr>
            <p:cNvPicPr>
              <a:picLocks noChangeAspect="1"/>
            </p:cNvPicPr>
            <p:nvPr/>
          </p:nvPicPr>
          <p:blipFill>
            <a:blip r:embed="rId8"/>
            <a:srcRect l="17432" t="34014" r="40667" b="3135"/>
            <a:stretch>
              <a:fillRect/>
            </a:stretch>
          </p:blipFill>
          <p:spPr>
            <a:xfrm>
              <a:off x="8766174" y="3427412"/>
              <a:ext cx="2841626" cy="2841623"/>
            </a:xfrm>
            <a:custGeom>
              <a:avLst/>
              <a:gdLst>
                <a:gd name="connsiteX0" fmla="*/ 1420813 w 2841626"/>
                <a:gd name="connsiteY0" fmla="*/ 0 h 2841623"/>
                <a:gd name="connsiteX1" fmla="*/ 2841626 w 2841626"/>
                <a:gd name="connsiteY1" fmla="*/ 1420812 h 2841623"/>
                <a:gd name="connsiteX2" fmla="*/ 1420813 w 2841626"/>
                <a:gd name="connsiteY2" fmla="*/ 2841623 h 2841623"/>
                <a:gd name="connsiteX3" fmla="*/ 0 w 2841626"/>
                <a:gd name="connsiteY3" fmla="*/ 1420812 h 2841623"/>
                <a:gd name="connsiteX4" fmla="*/ 1420813 w 2841626"/>
                <a:gd name="connsiteY4" fmla="*/ 0 h 284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626" h="2841623">
                  <a:moveTo>
                    <a:pt x="1420813" y="0"/>
                  </a:moveTo>
                  <a:cubicBezTo>
                    <a:pt x="2205507" y="0"/>
                    <a:pt x="2841626" y="636119"/>
                    <a:pt x="2841626" y="1420812"/>
                  </a:cubicBezTo>
                  <a:cubicBezTo>
                    <a:pt x="2841626" y="2205504"/>
                    <a:pt x="2205507" y="2841623"/>
                    <a:pt x="1420813" y="2841623"/>
                  </a:cubicBezTo>
                  <a:cubicBezTo>
                    <a:pt x="636119" y="2841623"/>
                    <a:pt x="0" y="2205504"/>
                    <a:pt x="0" y="1420812"/>
                  </a:cubicBezTo>
                  <a:cubicBezTo>
                    <a:pt x="0" y="636119"/>
                    <a:pt x="636119" y="0"/>
                    <a:pt x="1420813" y="0"/>
                  </a:cubicBezTo>
                  <a:close/>
                </a:path>
              </a:pathLst>
            </a:custGeom>
          </p:spPr>
        </p:pic>
      </p:grpSp>
    </p:spTree>
    <p:extLst>
      <p:ext uri="{BB962C8B-B14F-4D97-AF65-F5344CB8AC3E}">
        <p14:creationId xmlns:p14="http://schemas.microsoft.com/office/powerpoint/2010/main" val="410534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59DB-D469-6901-4B6E-0FF41817A7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935FA8-CF32-3148-0C59-02DD8830915E}"/>
              </a:ext>
            </a:extLst>
          </p:cNvPr>
          <p:cNvSpPr>
            <a:spLocks noGrp="1"/>
          </p:cNvSpPr>
          <p:nvPr>
            <p:ph type="title"/>
          </p:nvPr>
        </p:nvSpPr>
        <p:spPr>
          <a:xfrm>
            <a:off x="588263" y="457200"/>
            <a:ext cx="8778761" cy="430887"/>
          </a:xfrm>
        </p:spPr>
        <p:txBody>
          <a:bodyPr/>
          <a:lstStyle/>
          <a:p>
            <a:r>
              <a:rPr lang="en-GB" dirty="0">
                <a:solidFill>
                  <a:schemeClr val="tx2"/>
                </a:solidFill>
              </a:rPr>
              <a:t>Place core features</a:t>
            </a:r>
          </a:p>
        </p:txBody>
      </p:sp>
      <p:sp>
        <p:nvSpPr>
          <p:cNvPr id="8" name="Rectangle: Top Corners Rounded 7">
            <a:extLst>
              <a:ext uri="{FF2B5EF4-FFF2-40B4-BE49-F238E27FC236}">
                <a16:creationId xmlns:a16="http://schemas.microsoft.com/office/drawing/2014/main" id="{0466114D-F658-77A7-0062-C1943450BFA1}"/>
              </a:ext>
              <a:ext uri="{C183D7F6-B498-43B3-948B-1728B52AA6E4}">
                <adec:decorative xmlns:adec="http://schemas.microsoft.com/office/drawing/2017/decorative" val="1"/>
              </a:ext>
            </a:extLst>
          </p:cNvPr>
          <p:cNvSpPr/>
          <p:nvPr/>
        </p:nvSpPr>
        <p:spPr bwMode="auto">
          <a:xfrm>
            <a:off x="597253" y="1210962"/>
            <a:ext cx="11310050" cy="5539438"/>
          </a:xfrm>
          <a:prstGeom prst="round2SameRect">
            <a:avLst>
              <a:gd name="adj1" fmla="val 0"/>
              <a:gd name="adj2" fmla="val 1624"/>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aphicFrame>
        <p:nvGraphicFramePr>
          <p:cNvPr id="7" name="Table 9" descr="Table of Teams value vs Teams Premium value">
            <a:extLst>
              <a:ext uri="{FF2B5EF4-FFF2-40B4-BE49-F238E27FC236}">
                <a16:creationId xmlns:a16="http://schemas.microsoft.com/office/drawing/2014/main" id="{E130E6E2-BB67-52AA-9D1F-13A336583071}"/>
              </a:ext>
            </a:extLst>
          </p:cNvPr>
          <p:cNvGraphicFramePr>
            <a:graphicFrameLocks noGrp="1"/>
          </p:cNvGraphicFramePr>
          <p:nvPr>
            <p:extLst>
              <p:ext uri="{D42A27DB-BD31-4B8C-83A1-F6EECF244321}">
                <p14:modId xmlns:p14="http://schemas.microsoft.com/office/powerpoint/2010/main" val="1291958848"/>
              </p:ext>
            </p:extLst>
          </p:nvPr>
        </p:nvGraphicFramePr>
        <p:xfrm>
          <a:off x="588263" y="1210961"/>
          <a:ext cx="11310051" cy="4573151"/>
        </p:xfrm>
        <a:graphic>
          <a:graphicData uri="http://schemas.openxmlformats.org/drawingml/2006/table">
            <a:tbl>
              <a:tblPr firstRow="1" bandRow="1">
                <a:tableStyleId>{2D5ABB26-0587-4C30-8999-92F81FD0307C}</a:tableStyleId>
              </a:tblPr>
              <a:tblGrid>
                <a:gridCol w="1828598">
                  <a:extLst>
                    <a:ext uri="{9D8B030D-6E8A-4147-A177-3AD203B41FA5}">
                      <a16:colId xmlns:a16="http://schemas.microsoft.com/office/drawing/2014/main" val="1414262376"/>
                    </a:ext>
                  </a:extLst>
                </a:gridCol>
                <a:gridCol w="4866441">
                  <a:extLst>
                    <a:ext uri="{9D8B030D-6E8A-4147-A177-3AD203B41FA5}">
                      <a16:colId xmlns:a16="http://schemas.microsoft.com/office/drawing/2014/main" val="3157474236"/>
                    </a:ext>
                  </a:extLst>
                </a:gridCol>
                <a:gridCol w="2509284">
                  <a:extLst>
                    <a:ext uri="{9D8B030D-6E8A-4147-A177-3AD203B41FA5}">
                      <a16:colId xmlns:a16="http://schemas.microsoft.com/office/drawing/2014/main" val="2681373015"/>
                    </a:ext>
                  </a:extLst>
                </a:gridCol>
                <a:gridCol w="1138204">
                  <a:extLst>
                    <a:ext uri="{9D8B030D-6E8A-4147-A177-3AD203B41FA5}">
                      <a16:colId xmlns:a16="http://schemas.microsoft.com/office/drawing/2014/main" val="2928246510"/>
                    </a:ext>
                  </a:extLst>
                </a:gridCol>
                <a:gridCol w="967524">
                  <a:extLst>
                    <a:ext uri="{9D8B030D-6E8A-4147-A177-3AD203B41FA5}">
                      <a16:colId xmlns:a16="http://schemas.microsoft.com/office/drawing/2014/main" val="852044891"/>
                    </a:ext>
                  </a:extLst>
                </a:gridCol>
              </a:tblGrid>
              <a:tr h="406258">
                <a:tc>
                  <a:txBody>
                    <a:bodyPr/>
                    <a:lstStyle/>
                    <a:p>
                      <a:pPr algn="l" fontAlgn="t"/>
                      <a:r>
                        <a:rPr lang="en-US" sz="1800" dirty="0">
                          <a:solidFill>
                            <a:schemeClr val="bg1"/>
                          </a:solidFill>
                          <a:effectLst/>
                          <a:latin typeface="Segoe UI Semibold" panose="020B0702040204020203" pitchFamily="34" charset="0"/>
                          <a:cs typeface="Segoe UI Semibold" panose="020B0702040204020203" pitchFamily="34" charset="0"/>
                        </a:rPr>
                        <a:t>Feature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fontAlgn="t"/>
                      <a:r>
                        <a:rPr lang="en-US" sz="1800" dirty="0">
                          <a:solidFill>
                            <a:schemeClr val="bg1"/>
                          </a:solidFill>
                          <a:effectLst/>
                          <a:latin typeface="Segoe UI Semibold" panose="020B0702040204020203" pitchFamily="34" charset="0"/>
                          <a:cs typeface="Segoe UI Semibold" panose="020B0702040204020203" pitchFamily="34" charset="0"/>
                        </a:rPr>
                        <a:t>Description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fontAlgn="t"/>
                      <a:r>
                        <a:rPr lang="en-US" sz="1800" dirty="0">
                          <a:solidFill>
                            <a:schemeClr val="bg1"/>
                          </a:solidFill>
                          <a:effectLst/>
                          <a:latin typeface="Segoe UI Semibold" panose="020B0702040204020203" pitchFamily="34" charset="0"/>
                          <a:cs typeface="Segoe UI Semibold" panose="020B0702040204020203" pitchFamily="34" charset="0"/>
                        </a:rPr>
                        <a:t>Where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fontAlgn="t"/>
                      <a:r>
                        <a:rPr lang="en-US" sz="1800" dirty="0">
                          <a:solidFill>
                            <a:schemeClr val="bg1"/>
                          </a:solidFill>
                          <a:effectLst/>
                          <a:latin typeface="Segoe UI Semibold" panose="020B0702040204020203" pitchFamily="34" charset="0"/>
                          <a:cs typeface="Segoe UI Semibold" panose="020B0702040204020203" pitchFamily="34" charset="0"/>
                        </a:rPr>
                        <a:t>License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fontAlgn="t"/>
                      <a:r>
                        <a:rPr lang="en-US" sz="1800" dirty="0">
                          <a:solidFill>
                            <a:schemeClr val="bg1"/>
                          </a:solidFill>
                          <a:effectLst/>
                          <a:latin typeface="Segoe UI Semibold" panose="020B0702040204020203" pitchFamily="34" charset="0"/>
                          <a:cs typeface="Segoe UI Semibold" panose="020B0702040204020203" pitchFamily="34" charset="0"/>
                        </a:rPr>
                        <a:t>Deploy</a:t>
                      </a:r>
                    </a:p>
                  </a:txBody>
                  <a:tcPr>
                    <a:lnL w="127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3245915496"/>
                  </a:ext>
                </a:extLst>
              </a:tr>
              <a:tr h="812515">
                <a:tc>
                  <a:txBody>
                    <a:bodyPr/>
                    <a:lstStyle/>
                    <a:p>
                      <a:pPr algn="l" fontAlgn="t"/>
                      <a:r>
                        <a:rPr lang="en-US" sz="1400" dirty="0">
                          <a:effectLst/>
                          <a:latin typeface="+mj-lt"/>
                        </a:rPr>
                        <a:t>Work plans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Set your work location schedule ahead of time, to let your coworkers know when you're planning to be in the office or remote.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Calendar in New Outlook¹; </a:t>
                      </a:r>
                    </a:p>
                    <a:p>
                      <a:pPr algn="l" fontAlgn="t"/>
                      <a:r>
                        <a:rPr lang="en-GB" sz="1400" dirty="0">
                          <a:effectLst/>
                        </a:rPr>
                        <a:t>New calendar in Teams²; </a:t>
                      </a:r>
                    </a:p>
                    <a:p>
                      <a:pPr algn="l" fontAlgn="t"/>
                      <a:r>
                        <a:rPr lang="en-GB" sz="1400" dirty="0">
                          <a:effectLst/>
                        </a:rPr>
                        <a:t>Microsoft Places app³</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Core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algn="l" fontAlgn="t"/>
                      <a:r>
                        <a:rPr lang="en-US" sz="1400" dirty="0">
                          <a:solidFill>
                            <a:srgbClr val="FF0000"/>
                          </a:solidFill>
                          <a:effectLst/>
                        </a:rPr>
                        <a:t>Yes/No</a:t>
                      </a:r>
                    </a:p>
                  </a:txBody>
                  <a:tcPr>
                    <a:lnL w="6350" cap="flat" cmpd="sng" algn="ctr">
                      <a:solidFill>
                        <a:schemeClr val="bg1">
                          <a:lumMod val="75000"/>
                        </a:schemeClr>
                      </a:solidFill>
                      <a:prstDash val="solid"/>
                      <a:round/>
                      <a:headEnd type="none" w="med" len="med"/>
                      <a:tailEnd type="none" w="med" len="med"/>
                    </a:lnL>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82324382"/>
                  </a:ext>
                </a:extLst>
              </a:tr>
              <a:tr h="812515">
                <a:tc>
                  <a:txBody>
                    <a:bodyPr/>
                    <a:lstStyle/>
                    <a:p>
                      <a:pPr algn="l" fontAlgn="t"/>
                      <a:r>
                        <a:rPr lang="en-US" sz="1400" dirty="0">
                          <a:effectLst/>
                          <a:latin typeface="+mj-lt"/>
                        </a:rPr>
                        <a:t>Workplace presence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Update your work location to let your coworkers know you’ve arrived in the office, and see who else is there that day.</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Calendar in New Outlook; </a:t>
                      </a:r>
                    </a:p>
                    <a:p>
                      <a:pPr algn="l" fontAlgn="t"/>
                      <a:r>
                        <a:rPr lang="en-GB" sz="1400" dirty="0">
                          <a:effectLst/>
                        </a:rPr>
                        <a:t>New calendar in Teams; Microsoft Places app</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Segoe Sans Text"/>
                          <a:ea typeface="+mn-ea"/>
                          <a:cs typeface="+mn-cs"/>
                        </a:rPr>
                        <a:t>Core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79229592"/>
                  </a:ext>
                </a:extLst>
              </a:tr>
              <a:tr h="976245">
                <a:tc>
                  <a:txBody>
                    <a:bodyPr/>
                    <a:lstStyle/>
                    <a:p>
                      <a:pPr algn="l" fontAlgn="t"/>
                      <a:r>
                        <a:rPr lang="en-US" sz="1400" dirty="0">
                          <a:effectLst/>
                          <a:latin typeface="+mj-lt"/>
                        </a:rPr>
                        <a:t>In-person events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Request invitees to attend your meeting or event in person, and see each person's attendance mode along with their response in the event tracking pane.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Calendar in New Outlook; </a:t>
                      </a:r>
                    </a:p>
                    <a:p>
                      <a:pPr algn="l" fontAlgn="t"/>
                      <a:r>
                        <a:rPr lang="en-GB" sz="1400" dirty="0">
                          <a:effectLst/>
                        </a:rPr>
                        <a:t>New calendar in Teams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Segoe Sans Text"/>
                          <a:ea typeface="+mn-ea"/>
                          <a:cs typeface="+mn-cs"/>
                        </a:rPr>
                        <a:t>Core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4925634"/>
                  </a:ext>
                </a:extLst>
              </a:tr>
              <a:tr h="753103">
                <a:tc>
                  <a:txBody>
                    <a:bodyPr/>
                    <a:lstStyle/>
                    <a:p>
                      <a:pPr algn="l" fontAlgn="t"/>
                      <a:r>
                        <a:rPr lang="en-US" sz="1400" dirty="0">
                          <a:effectLst/>
                          <a:latin typeface="+mj-lt"/>
                        </a:rPr>
                        <a:t>Hybrid RSVP</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When an event is marked as in-person, participants can share whether they will attend in-person or virtually.</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Calendar in New Outlook; </a:t>
                      </a:r>
                    </a:p>
                    <a:p>
                      <a:pPr algn="l" fontAlgn="t"/>
                      <a:r>
                        <a:rPr lang="en-GB" sz="1400" dirty="0">
                          <a:effectLst/>
                        </a:rPr>
                        <a:t>New calendar in Teams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Segoe Sans Text"/>
                          <a:ea typeface="+mn-ea"/>
                          <a:cs typeface="+mn-cs"/>
                        </a:rPr>
                        <a:t>Core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81582179"/>
                  </a:ext>
                </a:extLst>
              </a:tr>
              <a:tr h="812515">
                <a:tc>
                  <a:txBody>
                    <a:bodyPr/>
                    <a:lstStyle/>
                    <a:p>
                      <a:pPr algn="l" fontAlgn="t"/>
                      <a:r>
                        <a:rPr lang="en-US" sz="1400" dirty="0">
                          <a:effectLst/>
                          <a:latin typeface="+mj-lt"/>
                        </a:rPr>
                        <a:t>Places card</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Easily see who's coming into the office and quickly adjust your work plan from your calendar.</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Calendar in New Outlook; </a:t>
                      </a:r>
                    </a:p>
                    <a:p>
                      <a:pPr algn="l" fontAlgn="t"/>
                      <a:r>
                        <a:rPr lang="en-GB" sz="1400" dirty="0">
                          <a:effectLst/>
                        </a:rPr>
                        <a:t>New calendar in Teams; </a:t>
                      </a:r>
                    </a:p>
                    <a:p>
                      <a:pPr algn="l" fontAlgn="t"/>
                      <a:r>
                        <a:rPr lang="en-GB" sz="1400" dirty="0">
                          <a:effectLst/>
                        </a:rPr>
                        <a:t>Microsoft Places app</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Segoe Sans Text"/>
                          <a:ea typeface="+mn-ea"/>
                          <a:cs typeface="+mn-cs"/>
                        </a:rPr>
                        <a:t>Core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50145088"/>
                  </a:ext>
                </a:extLst>
              </a:tr>
            </a:tbl>
          </a:graphicData>
        </a:graphic>
      </p:graphicFrame>
      <p:sp>
        <p:nvSpPr>
          <p:cNvPr id="6" name="TextBox 5">
            <a:extLst>
              <a:ext uri="{FF2B5EF4-FFF2-40B4-BE49-F238E27FC236}">
                <a16:creationId xmlns:a16="http://schemas.microsoft.com/office/drawing/2014/main" id="{5ED02364-3D79-2126-4598-7662D0D4EA8C}"/>
              </a:ext>
            </a:extLst>
          </p:cNvPr>
          <p:cNvSpPr txBox="1"/>
          <p:nvPr/>
        </p:nvSpPr>
        <p:spPr>
          <a:xfrm>
            <a:off x="597253" y="5919403"/>
            <a:ext cx="109974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¹: </a:t>
            </a:r>
            <a:r>
              <a:rPr kumimoji="0" lang="en-GB" sz="1200"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hlinkClick r:id="rId3"/>
              </a:rPr>
              <a:t>New Outlook</a:t>
            </a:r>
            <a:r>
              <a:rPr kumimoji="0" lang="en-GB" sz="1200"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 is currently available on Windows and on the web.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²: The new calendar experience in Teams is currently in preview, on Windows, MacOS and on the web.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³: The Microsoft Places app is available </a:t>
            </a:r>
            <a:r>
              <a:rPr kumimoji="0" lang="en-GB" sz="1200"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hlinkClick r:id="rId4"/>
              </a:rPr>
              <a:t>on the web</a:t>
            </a:r>
            <a:r>
              <a:rPr kumimoji="0" lang="en-GB" sz="1200"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 and as a connected app inside Outlook, in Teams, and in the Microsoft 365 app (formerly Microsoft Office) - on desktop and mobile.</a:t>
            </a:r>
          </a:p>
        </p:txBody>
      </p:sp>
      <p:grpSp>
        <p:nvGrpSpPr>
          <p:cNvPr id="3" name="Group 2" descr="Text box with 'hidden' labeled on it" title="Label">
            <a:extLst>
              <a:ext uri="{FF2B5EF4-FFF2-40B4-BE49-F238E27FC236}">
                <a16:creationId xmlns:a16="http://schemas.microsoft.com/office/drawing/2014/main" id="{8C52A9D6-5FD5-BB7F-7ED7-03E132A9A31E}"/>
              </a:ext>
              <a:ext uri="{C183D7F6-B498-43B3-948B-1728B52AA6E4}">
                <adec:decorative xmlns:adec="http://schemas.microsoft.com/office/drawing/2017/decorative" val="1"/>
              </a:ext>
            </a:extLst>
          </p:cNvPr>
          <p:cNvGrpSpPr/>
          <p:nvPr/>
        </p:nvGrpSpPr>
        <p:grpSpPr>
          <a:xfrm>
            <a:off x="10814380" y="499"/>
            <a:ext cx="1377616" cy="1219186"/>
            <a:chOff x="10404657" y="488"/>
            <a:chExt cx="1786476" cy="1955102"/>
          </a:xfrm>
          <a:solidFill>
            <a:srgbClr val="727372"/>
          </a:solidFill>
        </p:grpSpPr>
        <p:sp>
          <p:nvSpPr>
            <p:cNvPr id="4" name="Diagonal Stripe 3">
              <a:extLst>
                <a:ext uri="{FF2B5EF4-FFF2-40B4-BE49-F238E27FC236}">
                  <a16:creationId xmlns:a16="http://schemas.microsoft.com/office/drawing/2014/main" id="{7CF1A707-1AA1-FF3D-8C77-0DD81686EF71}"/>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endParaRPr kumimoji="0" lang="de-AT"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Sans Text"/>
                <a:ea typeface="+mn-ea"/>
                <a:cs typeface="Segoe UI" pitchFamily="34" charset="0"/>
              </a:endParaRPr>
            </a:p>
          </p:txBody>
        </p:sp>
        <p:sp>
          <p:nvSpPr>
            <p:cNvPr id="5" name="TextBox 4">
              <a:extLst>
                <a:ext uri="{FF2B5EF4-FFF2-40B4-BE49-F238E27FC236}">
                  <a16:creationId xmlns:a16="http://schemas.microsoft.com/office/drawing/2014/main" id="{D3C693C7-BC95-6985-59E7-FD04465B86A6}"/>
                </a:ext>
              </a:extLst>
            </p:cNvPr>
            <p:cNvSpPr txBox="1"/>
            <p:nvPr/>
          </p:nvSpPr>
          <p:spPr>
            <a:xfrm rot="2421255">
              <a:off x="11065626" y="476530"/>
              <a:ext cx="853538" cy="493555"/>
            </a:xfrm>
            <a:prstGeom prst="rect">
              <a:avLst/>
            </a:prstGeom>
            <a:noFill/>
          </p:spPr>
          <p:txBody>
            <a:bodyPr wrap="none" lIns="0" tIns="0" rIns="0" bIns="0" rtlCol="0">
              <a:spAutoFit/>
            </a:bodyPr>
            <a:lstStyle/>
            <a:p>
              <a:pPr marL="0" marR="0" lvl="0" indent="0" algn="l" defTabSz="932521" rtl="0" eaLnBrk="1" fontAlgn="auto" latinLnBrk="0" hangingPunct="1">
                <a:lnSpc>
                  <a:spcPct val="100000"/>
                </a:lnSpc>
                <a:spcBef>
                  <a:spcPts val="0"/>
                </a:spcBef>
                <a:spcAft>
                  <a:spcPts val="0"/>
                </a:spcAft>
                <a:buClrTx/>
                <a:buSzTx/>
                <a:buFontTx/>
                <a:buNone/>
                <a:tabLst/>
                <a:defRPr/>
              </a:pPr>
              <a:r>
                <a:rPr kumimoji="0" lang="en-US" sz="2000" b="0" i="0" u="none" strike="noStrike" kern="0" cap="none" spc="-30" normalizeH="0" baseline="0" noProof="0" dirty="0">
                  <a:ln>
                    <a:noFill/>
                  </a:ln>
                  <a:solidFill>
                    <a:srgbClr val="5B5FC7"/>
                  </a:solidFill>
                  <a:effectLst/>
                  <a:uLnTx/>
                  <a:uFillTx/>
                  <a:latin typeface="Segoe UI Semibold"/>
                  <a:ea typeface="+mn-ea"/>
                  <a:cs typeface="+mn-cs"/>
                </a:rPr>
                <a:t>Verify</a:t>
              </a:r>
              <a:endParaRPr kumimoji="0" lang="de-AT" sz="2000" b="0" i="0" u="none" strike="noStrike" kern="0" cap="none" spc="-30" normalizeH="0" baseline="0" noProof="0" dirty="0">
                <a:ln>
                  <a:noFill/>
                </a:ln>
                <a:solidFill>
                  <a:srgbClr val="5B5FC7"/>
                </a:solidFill>
                <a:effectLst/>
                <a:uLnTx/>
                <a:uFillTx/>
                <a:latin typeface="Segoe UI Semibold"/>
                <a:ea typeface="+mn-ea"/>
                <a:cs typeface="+mn-cs"/>
              </a:endParaRPr>
            </a:p>
          </p:txBody>
        </p:sp>
      </p:grpSp>
    </p:spTree>
    <p:extLst>
      <p:ext uri="{BB962C8B-B14F-4D97-AF65-F5344CB8AC3E}">
        <p14:creationId xmlns:p14="http://schemas.microsoft.com/office/powerpoint/2010/main" val="145446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32DDC-296A-88B2-BE26-A09F9282DAB6}"/>
            </a:ext>
          </a:extLst>
        </p:cNvPr>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709A3A62-9E21-5D44-13DD-AC5B229A673F}"/>
              </a:ext>
              <a:ext uri="{C183D7F6-B498-43B3-948B-1728B52AA6E4}">
                <adec:decorative xmlns:adec="http://schemas.microsoft.com/office/drawing/2017/decorative" val="1"/>
              </a:ext>
            </a:extLst>
          </p:cNvPr>
          <p:cNvSpPr/>
          <p:nvPr/>
        </p:nvSpPr>
        <p:spPr bwMode="auto">
          <a:xfrm rot="16200000" flipV="1">
            <a:off x="3165353" y="-1934560"/>
            <a:ext cx="5627198" cy="11957913"/>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64FDFDC3-7311-F8B8-0DE7-E2AF031EF148}"/>
              </a:ext>
            </a:extLst>
          </p:cNvPr>
          <p:cNvSpPr>
            <a:spLocks noGrp="1"/>
          </p:cNvSpPr>
          <p:nvPr>
            <p:ph type="title"/>
          </p:nvPr>
        </p:nvSpPr>
        <p:spPr>
          <a:xfrm>
            <a:off x="342888" y="342713"/>
            <a:ext cx="8778761" cy="430887"/>
          </a:xfrm>
        </p:spPr>
        <p:txBody>
          <a:bodyPr/>
          <a:lstStyle/>
          <a:p>
            <a:r>
              <a:rPr lang="en-GB" dirty="0">
                <a:solidFill>
                  <a:schemeClr val="tx2"/>
                </a:solidFill>
              </a:rPr>
              <a:t>Enhanced Places features</a:t>
            </a:r>
          </a:p>
        </p:txBody>
      </p:sp>
      <p:sp>
        <p:nvSpPr>
          <p:cNvPr id="10" name="TextBox 9">
            <a:extLst>
              <a:ext uri="{FF2B5EF4-FFF2-40B4-BE49-F238E27FC236}">
                <a16:creationId xmlns:a16="http://schemas.microsoft.com/office/drawing/2014/main" id="{7864F173-136F-B599-34C9-E31D9AFDB003}"/>
              </a:ext>
            </a:extLst>
          </p:cNvPr>
          <p:cNvSpPr txBox="1"/>
          <p:nvPr/>
        </p:nvSpPr>
        <p:spPr>
          <a:xfrm>
            <a:off x="234091" y="850353"/>
            <a:ext cx="111507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23130"/>
                </a:solidFill>
                <a:effectLst/>
                <a:uLnTx/>
                <a:uFillTx/>
                <a:latin typeface="Segoe UI" panose="020B0502040204020203" pitchFamily="34" charset="0"/>
                <a:ea typeface="+mn-ea"/>
                <a:cs typeface="+mn-cs"/>
              </a:rPr>
              <a:t>For ‎Microsoft Places‎ enhanced features, employees are required to have a ‎</a:t>
            </a:r>
            <a:r>
              <a:rPr kumimoji="0" lang="en-GB" sz="18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mn-cs"/>
              </a:rPr>
              <a:t>Teams Premium‎ license </a:t>
            </a:r>
            <a:r>
              <a:rPr kumimoji="0" lang="en-GB" sz="1800" b="0" i="0" u="none" strike="noStrike" kern="1200" cap="none" spc="0" normalizeH="0" baseline="0" noProof="0" dirty="0">
                <a:ln>
                  <a:noFill/>
                </a:ln>
                <a:solidFill>
                  <a:srgbClr val="323130"/>
                </a:solidFill>
                <a:effectLst/>
                <a:uLnTx/>
                <a:uFillTx/>
                <a:latin typeface="Segoe UI" panose="020B0502040204020203" pitchFamily="34" charset="0"/>
                <a:ea typeface="+mn-ea"/>
                <a:cs typeface="+mn-cs"/>
              </a:rPr>
              <a:t>assigned.</a:t>
            </a:r>
            <a:r>
              <a:rPr kumimoji="0" lang="en-GB" sz="1800"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 </a:t>
            </a:r>
          </a:p>
        </p:txBody>
      </p:sp>
      <p:grpSp>
        <p:nvGrpSpPr>
          <p:cNvPr id="3" name="Group 2" descr="Text box with 'hidden' labeled on it" title="Label">
            <a:extLst>
              <a:ext uri="{FF2B5EF4-FFF2-40B4-BE49-F238E27FC236}">
                <a16:creationId xmlns:a16="http://schemas.microsoft.com/office/drawing/2014/main" id="{E1044550-501C-D9E4-6D08-53989CA4FBA6}"/>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5" name="Diagonal Stripe 4">
              <a:extLst>
                <a:ext uri="{FF2B5EF4-FFF2-40B4-BE49-F238E27FC236}">
                  <a16:creationId xmlns:a16="http://schemas.microsoft.com/office/drawing/2014/main" id="{62CD1157-D312-25F4-0884-ADCA3E863158}"/>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endParaRPr kumimoji="0" lang="de-AT"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Sans Text"/>
                <a:ea typeface="+mn-ea"/>
                <a:cs typeface="Segoe UI" pitchFamily="34" charset="0"/>
              </a:endParaRPr>
            </a:p>
          </p:txBody>
        </p:sp>
        <p:sp>
          <p:nvSpPr>
            <p:cNvPr id="6" name="TextBox 5">
              <a:extLst>
                <a:ext uri="{FF2B5EF4-FFF2-40B4-BE49-F238E27FC236}">
                  <a16:creationId xmlns:a16="http://schemas.microsoft.com/office/drawing/2014/main" id="{456E2F41-F799-2DF0-40ED-9AE9141D5BC5}"/>
                </a:ext>
              </a:extLst>
            </p:cNvPr>
            <p:cNvSpPr txBox="1"/>
            <p:nvPr/>
          </p:nvSpPr>
          <p:spPr>
            <a:xfrm rot="2421255">
              <a:off x="11065621" y="476530"/>
              <a:ext cx="853538" cy="493555"/>
            </a:xfrm>
            <a:prstGeom prst="rect">
              <a:avLst/>
            </a:prstGeom>
            <a:noFill/>
          </p:spPr>
          <p:txBody>
            <a:bodyPr wrap="none" lIns="0" tIns="0" rIns="0" bIns="0" rtlCol="0">
              <a:spAutoFit/>
            </a:bodyPr>
            <a:lstStyle/>
            <a:p>
              <a:pPr marL="0" marR="0" lvl="0" indent="0" algn="l" defTabSz="932521" rtl="0" eaLnBrk="1" fontAlgn="auto" latinLnBrk="0" hangingPunct="1">
                <a:lnSpc>
                  <a:spcPct val="100000"/>
                </a:lnSpc>
                <a:spcBef>
                  <a:spcPts val="0"/>
                </a:spcBef>
                <a:spcAft>
                  <a:spcPts val="0"/>
                </a:spcAft>
                <a:buClrTx/>
                <a:buSzTx/>
                <a:buFontTx/>
                <a:buNone/>
                <a:tabLst/>
                <a:defRPr/>
              </a:pPr>
              <a:r>
                <a:rPr kumimoji="0" lang="en-US" sz="2000" b="0" i="0" u="none" strike="noStrike" kern="0" cap="none" spc="-30" normalizeH="0" baseline="0" noProof="0" dirty="0">
                  <a:ln>
                    <a:noFill/>
                  </a:ln>
                  <a:solidFill>
                    <a:srgbClr val="5B5FC7"/>
                  </a:solidFill>
                  <a:effectLst/>
                  <a:uLnTx/>
                  <a:uFillTx/>
                  <a:latin typeface="Segoe UI Semibold"/>
                  <a:ea typeface="+mn-ea"/>
                  <a:cs typeface="+mn-cs"/>
                </a:rPr>
                <a:t>Verify</a:t>
              </a:r>
              <a:endParaRPr kumimoji="0" lang="de-AT" sz="2000" b="0" i="0" u="none" strike="noStrike" kern="0" cap="none" spc="-30" normalizeH="0" baseline="0" noProof="0" dirty="0">
                <a:ln>
                  <a:noFill/>
                </a:ln>
                <a:solidFill>
                  <a:srgbClr val="5B5FC7"/>
                </a:solidFill>
                <a:effectLst/>
                <a:uLnTx/>
                <a:uFillTx/>
                <a:latin typeface="Segoe UI Semibold"/>
                <a:ea typeface="+mn-ea"/>
                <a:cs typeface="+mn-cs"/>
              </a:endParaRPr>
            </a:p>
          </p:txBody>
        </p:sp>
      </p:grpSp>
      <p:graphicFrame>
        <p:nvGraphicFramePr>
          <p:cNvPr id="4" name="Table 9" descr="Table of Teams value vs Teams Premium value">
            <a:extLst>
              <a:ext uri="{FF2B5EF4-FFF2-40B4-BE49-F238E27FC236}">
                <a16:creationId xmlns:a16="http://schemas.microsoft.com/office/drawing/2014/main" id="{478018A1-EBAF-B94B-603D-E8FBE83FA386}"/>
              </a:ext>
            </a:extLst>
          </p:cNvPr>
          <p:cNvGraphicFramePr>
            <a:graphicFrameLocks noGrp="1"/>
          </p:cNvGraphicFramePr>
          <p:nvPr>
            <p:extLst>
              <p:ext uri="{D42A27DB-BD31-4B8C-83A1-F6EECF244321}">
                <p14:modId xmlns:p14="http://schemas.microsoft.com/office/powerpoint/2010/main" val="3011144328"/>
              </p:ext>
            </p:extLst>
          </p:nvPr>
        </p:nvGraphicFramePr>
        <p:xfrm>
          <a:off x="342888" y="1310657"/>
          <a:ext cx="11615022" cy="5303520"/>
        </p:xfrm>
        <a:graphic>
          <a:graphicData uri="http://schemas.openxmlformats.org/drawingml/2006/table">
            <a:tbl>
              <a:tblPr firstRow="1" bandRow="1">
                <a:tableStyleId>{2D5ABB26-0587-4C30-8999-92F81FD0307C}</a:tableStyleId>
              </a:tblPr>
              <a:tblGrid>
                <a:gridCol w="1632580">
                  <a:extLst>
                    <a:ext uri="{9D8B030D-6E8A-4147-A177-3AD203B41FA5}">
                      <a16:colId xmlns:a16="http://schemas.microsoft.com/office/drawing/2014/main" val="1414262376"/>
                    </a:ext>
                  </a:extLst>
                </a:gridCol>
                <a:gridCol w="5335867">
                  <a:extLst>
                    <a:ext uri="{9D8B030D-6E8A-4147-A177-3AD203B41FA5}">
                      <a16:colId xmlns:a16="http://schemas.microsoft.com/office/drawing/2014/main" val="3157474236"/>
                    </a:ext>
                  </a:extLst>
                </a:gridCol>
                <a:gridCol w="2501345">
                  <a:extLst>
                    <a:ext uri="{9D8B030D-6E8A-4147-A177-3AD203B41FA5}">
                      <a16:colId xmlns:a16="http://schemas.microsoft.com/office/drawing/2014/main" val="2681373015"/>
                    </a:ext>
                  </a:extLst>
                </a:gridCol>
                <a:gridCol w="1042855">
                  <a:extLst>
                    <a:ext uri="{9D8B030D-6E8A-4147-A177-3AD203B41FA5}">
                      <a16:colId xmlns:a16="http://schemas.microsoft.com/office/drawing/2014/main" val="2114072149"/>
                    </a:ext>
                  </a:extLst>
                </a:gridCol>
                <a:gridCol w="1102375">
                  <a:extLst>
                    <a:ext uri="{9D8B030D-6E8A-4147-A177-3AD203B41FA5}">
                      <a16:colId xmlns:a16="http://schemas.microsoft.com/office/drawing/2014/main" val="852044891"/>
                    </a:ext>
                  </a:extLst>
                </a:gridCol>
              </a:tblGrid>
              <a:tr h="242873">
                <a:tc>
                  <a:txBody>
                    <a:bodyPr/>
                    <a:lstStyle/>
                    <a:p>
                      <a:pPr algn="l" fontAlgn="t"/>
                      <a:r>
                        <a:rPr lang="en-US" sz="1400" dirty="0">
                          <a:solidFill>
                            <a:schemeClr val="bg1"/>
                          </a:solidFill>
                          <a:effectLst/>
                          <a:latin typeface="Segoe UI Semibold" panose="020B0702040204020203" pitchFamily="34" charset="0"/>
                          <a:cs typeface="Segoe UI Semibold" panose="020B0702040204020203" pitchFamily="34" charset="0"/>
                        </a:rPr>
                        <a:t>Feature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fontAlgn="t"/>
                      <a:r>
                        <a:rPr lang="en-US" sz="1400" dirty="0">
                          <a:solidFill>
                            <a:schemeClr val="bg1"/>
                          </a:solidFill>
                          <a:effectLst/>
                          <a:latin typeface="Segoe UI Semibold" panose="020B0702040204020203" pitchFamily="34" charset="0"/>
                          <a:cs typeface="Segoe UI Semibold" panose="020B0702040204020203" pitchFamily="34" charset="0"/>
                        </a:rPr>
                        <a:t>Description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fontAlgn="t"/>
                      <a:r>
                        <a:rPr lang="en-US" sz="1400" dirty="0">
                          <a:solidFill>
                            <a:schemeClr val="bg1"/>
                          </a:solidFill>
                          <a:effectLst/>
                          <a:latin typeface="Segoe UI Semibold" panose="020B0702040204020203" pitchFamily="34" charset="0"/>
                          <a:cs typeface="Segoe UI Semibold" panose="020B0702040204020203" pitchFamily="34" charset="0"/>
                        </a:rPr>
                        <a:t>Where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fontAlgn="t"/>
                      <a:r>
                        <a:rPr lang="en-US" sz="1400" dirty="0">
                          <a:solidFill>
                            <a:schemeClr val="bg1"/>
                          </a:solidFill>
                          <a:effectLst/>
                          <a:latin typeface="Segoe UI Semibold" panose="020B0702040204020203" pitchFamily="34" charset="0"/>
                          <a:cs typeface="Segoe UI Semibold" panose="020B0702040204020203" pitchFamily="34" charset="0"/>
                        </a:rPr>
                        <a:t>License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fontAlgn="t"/>
                      <a:r>
                        <a:rPr lang="en-US" sz="1400" dirty="0">
                          <a:solidFill>
                            <a:schemeClr val="bg1"/>
                          </a:solidFill>
                          <a:effectLst/>
                          <a:latin typeface="Segoe UI Semibold" panose="020B0702040204020203" pitchFamily="34" charset="0"/>
                          <a:cs typeface="Segoe UI Semibold" panose="020B0702040204020203" pitchFamily="34" charset="0"/>
                        </a:rPr>
                        <a:t>Deploy</a:t>
                      </a:r>
                    </a:p>
                  </a:txBody>
                  <a:tcPr>
                    <a:lnL w="127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3245915496"/>
                  </a:ext>
                </a:extLst>
              </a:tr>
              <a:tr h="461459">
                <a:tc>
                  <a:txBody>
                    <a:bodyPr/>
                    <a:lstStyle/>
                    <a:p>
                      <a:pPr algn="l" fontAlgn="t"/>
                      <a:r>
                        <a:rPr lang="en-US" sz="1400" dirty="0">
                          <a:effectLst/>
                          <a:latin typeface="+mj-lt"/>
                        </a:rPr>
                        <a:t>Places explorer</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Get a singular view of the people, spaces, and experiences at each workplace location.</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algn="l" fontAlgn="t"/>
                      <a:r>
                        <a:rPr lang="en-US" sz="1400" dirty="0">
                          <a:effectLst/>
                        </a:rPr>
                        <a:t>Microsoft Places app</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algn="l" fontAlgn="t"/>
                      <a:r>
                        <a:rPr lang="en-US" sz="1400" dirty="0">
                          <a:effectLst/>
                        </a:rPr>
                        <a:t>Teams Premium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82324382"/>
                  </a:ext>
                </a:extLst>
              </a:tr>
              <a:tr h="582896">
                <a:tc>
                  <a:txBody>
                    <a:bodyPr/>
                    <a:lstStyle/>
                    <a:p>
                      <a:pPr algn="l" fontAlgn="t"/>
                      <a:r>
                        <a:rPr lang="en-US" sz="1400" dirty="0">
                          <a:effectLst/>
                          <a:latin typeface="+mj-lt"/>
                        </a:rPr>
                        <a:t>Places finder</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New experience to book rooms and desks, with rich metadata including pictures, floorplans, A/V capabilities, accessibility, and more.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Calendar in New Outlook; </a:t>
                      </a:r>
                    </a:p>
                    <a:p>
                      <a:pPr algn="l" fontAlgn="t"/>
                      <a:r>
                        <a:rPr lang="en-GB" sz="1400" dirty="0">
                          <a:effectLst/>
                        </a:rPr>
                        <a:t>New calendar in Teams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Text"/>
                          <a:ea typeface="+mn-ea"/>
                          <a:cs typeface="+mn-cs"/>
                        </a:rPr>
                        <a:t>Teams Premium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79229592"/>
                  </a:ext>
                </a:extLst>
              </a:tr>
              <a:tr h="461459">
                <a:tc>
                  <a:txBody>
                    <a:bodyPr/>
                    <a:lstStyle/>
                    <a:p>
                      <a:pPr algn="l" fontAlgn="t"/>
                      <a:r>
                        <a:rPr lang="en-US" sz="1400" dirty="0">
                          <a:effectLst/>
                          <a:latin typeface="+mj-lt"/>
                        </a:rPr>
                        <a:t>Individual desk booking</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Allow users to select and book individual desks for their day in the office.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Calendar in New Outlook; </a:t>
                      </a:r>
                    </a:p>
                    <a:p>
                      <a:pPr algn="l" fontAlgn="t"/>
                      <a:r>
                        <a:rPr lang="en-GB" sz="1400" dirty="0">
                          <a:effectLst/>
                        </a:rPr>
                        <a:t>New calendar in Teams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Text"/>
                          <a:ea typeface="+mn-ea"/>
                          <a:cs typeface="+mn-cs"/>
                        </a:rPr>
                        <a:t>Teams Premium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4925634"/>
                  </a:ext>
                </a:extLst>
              </a:tr>
              <a:tr h="461459">
                <a:tc>
                  <a:txBody>
                    <a:bodyPr/>
                    <a:lstStyle/>
                    <a:p>
                      <a:pPr algn="l" fontAlgn="t"/>
                      <a:r>
                        <a:rPr lang="en-GB" sz="1400" dirty="0">
                          <a:effectLst/>
                          <a:latin typeface="+mj-lt"/>
                        </a:rPr>
                        <a:t>Room check-in and auto release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Allow users to check in to rooms, and for reserved rooms to be automatically released if unoccupied.</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Teams chat, Teams panels, Microsoft Teams Rooms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Text"/>
                          <a:ea typeface="+mn-ea"/>
                          <a:cs typeface="+mn-cs"/>
                        </a:rPr>
                        <a:t>Teams Premium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81582179"/>
                  </a:ext>
                </a:extLst>
              </a:tr>
              <a:tr h="582896">
                <a:tc>
                  <a:txBody>
                    <a:bodyPr/>
                    <a:lstStyle/>
                    <a:p>
                      <a:pPr algn="l" fontAlgn="t"/>
                      <a:r>
                        <a:rPr lang="en-US" sz="1400" dirty="0">
                          <a:effectLst/>
                          <a:latin typeface="+mj-lt"/>
                        </a:rPr>
                        <a:t>Quick book</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When you're in the office and haven't booked rooms for your meetings, you can get recommendations and quickly add rooms for some or all of your meetings that day.</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Calendar in New Outlook; </a:t>
                      </a:r>
                    </a:p>
                    <a:p>
                      <a:pPr algn="l" fontAlgn="t"/>
                      <a:r>
                        <a:rPr lang="en-GB" sz="1400" dirty="0">
                          <a:effectLst/>
                        </a:rPr>
                        <a:t>New calendar in Teams; Microsoft Places app</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Text"/>
                          <a:ea typeface="+mn-ea"/>
                          <a:cs typeface="+mn-cs"/>
                        </a:rPr>
                        <a:t>Teams Premium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50145088"/>
                  </a:ext>
                </a:extLst>
              </a:tr>
              <a:tr h="582896">
                <a:tc>
                  <a:txBody>
                    <a:bodyPr/>
                    <a:lstStyle/>
                    <a:p>
                      <a:pPr algn="l" fontAlgn="t"/>
                      <a:r>
                        <a:rPr lang="en-US" sz="1400" dirty="0">
                          <a:effectLst/>
                          <a:latin typeface="+mj-lt"/>
                        </a:rPr>
                        <a:t>Team guidance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Allows leaders and managers to define work patterns, set in-office expectations and adjust the rhythm to meet the needs of their teams.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US" sz="1400" dirty="0">
                          <a:effectLst/>
                        </a:rPr>
                        <a:t>Microsoft Places app</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Text"/>
                          <a:ea typeface="+mn-ea"/>
                          <a:cs typeface="+mn-cs"/>
                        </a:rPr>
                        <a:t>Teams Premium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134029238"/>
                  </a:ext>
                </a:extLst>
              </a:tr>
              <a:tr h="582896">
                <a:tc>
                  <a:txBody>
                    <a:bodyPr/>
                    <a:lstStyle/>
                    <a:p>
                      <a:pPr algn="l" fontAlgn="t"/>
                      <a:r>
                        <a:rPr lang="en-US" sz="1400" dirty="0">
                          <a:effectLst/>
                          <a:latin typeface="+mj-lt"/>
                        </a:rPr>
                        <a:t>Intelligent suggestions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Tailored recommendations to organize your day, such as adding rooms for in-person meetings.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Calendar in New Outlook; </a:t>
                      </a:r>
                    </a:p>
                    <a:p>
                      <a:pPr algn="l" fontAlgn="t"/>
                      <a:r>
                        <a:rPr lang="en-GB" sz="1400" dirty="0">
                          <a:effectLst/>
                        </a:rPr>
                        <a:t>New calendar in Teams; Microsoft Places app</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Text"/>
                          <a:ea typeface="+mn-ea"/>
                          <a:cs typeface="+mn-cs"/>
                        </a:rPr>
                        <a:t>Teams Premium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64560366"/>
                  </a:ext>
                </a:extLst>
              </a:tr>
              <a:tr h="461459">
                <a:tc>
                  <a:txBody>
                    <a:bodyPr/>
                    <a:lstStyle/>
                    <a:p>
                      <a:pPr algn="l" fontAlgn="t"/>
                      <a:r>
                        <a:rPr lang="en-US" sz="1400" dirty="0">
                          <a:effectLst/>
                          <a:latin typeface="+mj-lt"/>
                        </a:rPr>
                        <a:t>Space analytics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GB" sz="1400" dirty="0">
                          <a:effectLst/>
                        </a:rPr>
                        <a:t>Visualize intended and actual occupancy data for your buildings, rooms and workspaces.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r>
                        <a:rPr lang="en-US" sz="1400" dirty="0">
                          <a:effectLst/>
                        </a:rPr>
                        <a:t>Microsoft Places app</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Text"/>
                          <a:ea typeface="+mn-ea"/>
                          <a:cs typeface="+mn-cs"/>
                        </a:rPr>
                        <a:t>Teams Premium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7072378"/>
                  </a:ext>
                </a:extLst>
              </a:tr>
            </a:tbl>
          </a:graphicData>
        </a:graphic>
      </p:graphicFrame>
    </p:spTree>
    <p:extLst>
      <p:ext uri="{BB962C8B-B14F-4D97-AF65-F5344CB8AC3E}">
        <p14:creationId xmlns:p14="http://schemas.microsoft.com/office/powerpoint/2010/main" val="3772649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215EE-0635-42ED-5DDE-F6F0D4D58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7138C-8547-2CBD-4E4D-AF14AEA81AA7}"/>
              </a:ext>
            </a:extLst>
          </p:cNvPr>
          <p:cNvSpPr>
            <a:spLocks noGrp="1"/>
          </p:cNvSpPr>
          <p:nvPr>
            <p:ph type="title"/>
          </p:nvPr>
        </p:nvSpPr>
        <p:spPr>
          <a:xfrm>
            <a:off x="372406" y="441642"/>
            <a:ext cx="11286194" cy="430887"/>
          </a:xfrm>
        </p:spPr>
        <p:txBody>
          <a:bodyPr/>
          <a:lstStyle/>
          <a:p>
            <a:r>
              <a:rPr lang="en-GB" dirty="0">
                <a:solidFill>
                  <a:schemeClr val="tx2"/>
                </a:solidFill>
              </a:rPr>
              <a:t>Copilot enhanced Places features (Optional)</a:t>
            </a:r>
          </a:p>
        </p:txBody>
      </p:sp>
      <p:sp>
        <p:nvSpPr>
          <p:cNvPr id="8" name="Rectangle: Top Corners Rounded 7">
            <a:extLst>
              <a:ext uri="{FF2B5EF4-FFF2-40B4-BE49-F238E27FC236}">
                <a16:creationId xmlns:a16="http://schemas.microsoft.com/office/drawing/2014/main" id="{2A151EE2-90E2-D7E8-B14D-0C0A61062869}"/>
              </a:ext>
              <a:ext uri="{C183D7F6-B498-43B3-948B-1728B52AA6E4}">
                <adec:decorative xmlns:adec="http://schemas.microsoft.com/office/drawing/2017/decorative" val="1"/>
              </a:ext>
            </a:extLst>
          </p:cNvPr>
          <p:cNvSpPr/>
          <p:nvPr/>
        </p:nvSpPr>
        <p:spPr bwMode="auto">
          <a:xfrm>
            <a:off x="381397" y="1972128"/>
            <a:ext cx="11613615" cy="1338951"/>
          </a:xfrm>
          <a:prstGeom prst="round2SameRect">
            <a:avLst>
              <a:gd name="adj1" fmla="val 0"/>
              <a:gd name="adj2" fmla="val 1624"/>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aphicFrame>
        <p:nvGraphicFramePr>
          <p:cNvPr id="7" name="Table 9" descr="Table of Teams value vs Teams Premium value">
            <a:extLst>
              <a:ext uri="{FF2B5EF4-FFF2-40B4-BE49-F238E27FC236}">
                <a16:creationId xmlns:a16="http://schemas.microsoft.com/office/drawing/2014/main" id="{17582124-8621-216D-690D-14C85121357E}"/>
              </a:ext>
            </a:extLst>
          </p:cNvPr>
          <p:cNvGraphicFramePr>
            <a:graphicFrameLocks noGrp="1"/>
          </p:cNvGraphicFramePr>
          <p:nvPr>
            <p:extLst>
              <p:ext uri="{D42A27DB-BD31-4B8C-83A1-F6EECF244321}">
                <p14:modId xmlns:p14="http://schemas.microsoft.com/office/powerpoint/2010/main" val="2058343961"/>
              </p:ext>
            </p:extLst>
          </p:nvPr>
        </p:nvGraphicFramePr>
        <p:xfrm>
          <a:off x="372406" y="1972128"/>
          <a:ext cx="11604625" cy="1338951"/>
        </p:xfrm>
        <a:graphic>
          <a:graphicData uri="http://schemas.openxmlformats.org/drawingml/2006/table">
            <a:tbl>
              <a:tblPr firstRow="1" bandRow="1">
                <a:tableStyleId>{2D5ABB26-0587-4C30-8999-92F81FD0307C}</a:tableStyleId>
              </a:tblPr>
              <a:tblGrid>
                <a:gridCol w="1912872">
                  <a:extLst>
                    <a:ext uri="{9D8B030D-6E8A-4147-A177-3AD203B41FA5}">
                      <a16:colId xmlns:a16="http://schemas.microsoft.com/office/drawing/2014/main" val="1414262376"/>
                    </a:ext>
                  </a:extLst>
                </a:gridCol>
                <a:gridCol w="4641197">
                  <a:extLst>
                    <a:ext uri="{9D8B030D-6E8A-4147-A177-3AD203B41FA5}">
                      <a16:colId xmlns:a16="http://schemas.microsoft.com/office/drawing/2014/main" val="3157474236"/>
                    </a:ext>
                  </a:extLst>
                </a:gridCol>
                <a:gridCol w="2695470">
                  <a:extLst>
                    <a:ext uri="{9D8B030D-6E8A-4147-A177-3AD203B41FA5}">
                      <a16:colId xmlns:a16="http://schemas.microsoft.com/office/drawing/2014/main" val="2681373015"/>
                    </a:ext>
                  </a:extLst>
                </a:gridCol>
                <a:gridCol w="1177543">
                  <a:extLst>
                    <a:ext uri="{9D8B030D-6E8A-4147-A177-3AD203B41FA5}">
                      <a16:colId xmlns:a16="http://schemas.microsoft.com/office/drawing/2014/main" val="852044891"/>
                    </a:ext>
                  </a:extLst>
                </a:gridCol>
                <a:gridCol w="1177543">
                  <a:extLst>
                    <a:ext uri="{9D8B030D-6E8A-4147-A177-3AD203B41FA5}">
                      <a16:colId xmlns:a16="http://schemas.microsoft.com/office/drawing/2014/main" val="955342938"/>
                    </a:ext>
                  </a:extLst>
                </a:gridCol>
              </a:tblGrid>
              <a:tr h="404799">
                <a:tc>
                  <a:txBody>
                    <a:bodyPr/>
                    <a:lstStyle/>
                    <a:p>
                      <a:pPr algn="l" fontAlgn="t"/>
                      <a:r>
                        <a:rPr lang="en-US" sz="1800" dirty="0">
                          <a:solidFill>
                            <a:schemeClr val="bg1"/>
                          </a:solidFill>
                          <a:effectLst/>
                          <a:latin typeface="Segoe UI Semibold" panose="020B0702040204020203" pitchFamily="34" charset="0"/>
                          <a:cs typeface="Segoe UI Semibold" panose="020B0702040204020203" pitchFamily="34" charset="0"/>
                        </a:rPr>
                        <a:t>Feature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fontAlgn="t"/>
                      <a:r>
                        <a:rPr lang="en-US" sz="1800" dirty="0">
                          <a:solidFill>
                            <a:schemeClr val="bg1"/>
                          </a:solidFill>
                          <a:effectLst/>
                          <a:latin typeface="Segoe UI Semibold" panose="020B0702040204020203" pitchFamily="34" charset="0"/>
                          <a:cs typeface="Segoe UI Semibold" panose="020B0702040204020203" pitchFamily="34" charset="0"/>
                        </a:rPr>
                        <a:t>Description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fontAlgn="t"/>
                      <a:r>
                        <a:rPr lang="en-US" sz="1800" dirty="0">
                          <a:solidFill>
                            <a:schemeClr val="bg1"/>
                          </a:solidFill>
                          <a:effectLst/>
                          <a:latin typeface="Segoe UI Semibold" panose="020B0702040204020203" pitchFamily="34" charset="0"/>
                          <a:cs typeface="Segoe UI Semibold" panose="020B0702040204020203" pitchFamily="34" charset="0"/>
                        </a:rPr>
                        <a:t>Where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fontAlgn="t"/>
                      <a:r>
                        <a:rPr lang="en-US" sz="1800" dirty="0">
                          <a:solidFill>
                            <a:schemeClr val="bg1"/>
                          </a:solidFill>
                          <a:effectLst/>
                          <a:latin typeface="Segoe UI Semibold" panose="020B0702040204020203" pitchFamily="34" charset="0"/>
                          <a:cs typeface="Segoe UI Semibold" panose="020B0702040204020203" pitchFamily="34" charset="0"/>
                        </a:rPr>
                        <a:t>License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fontAlgn="t"/>
                      <a:r>
                        <a:rPr lang="en-US" sz="1800" dirty="0">
                          <a:solidFill>
                            <a:schemeClr val="bg1"/>
                          </a:solidFill>
                          <a:effectLst/>
                          <a:latin typeface="Segoe UI Semibold" panose="020B0702040204020203" pitchFamily="34" charset="0"/>
                          <a:cs typeface="Segoe UI Semibold" panose="020B0702040204020203" pitchFamily="34" charset="0"/>
                        </a:rPr>
                        <a:t>Deploy</a:t>
                      </a:r>
                    </a:p>
                  </a:txBody>
                  <a:tcPr>
                    <a:lnL w="127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3245915496"/>
                  </a:ext>
                </a:extLst>
              </a:tr>
              <a:tr h="934152">
                <a:tc>
                  <a:txBody>
                    <a:bodyPr/>
                    <a:lstStyle/>
                    <a:p>
                      <a:pPr algn="l" fontAlgn="t"/>
                      <a:r>
                        <a:rPr lang="en-US" sz="1600" dirty="0">
                          <a:effectLst/>
                          <a:latin typeface="+mj-lt"/>
                        </a:rPr>
                        <a:t>Managed room booking</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algn="l" fontAlgn="t"/>
                      <a:r>
                        <a:rPr lang="en-GB" sz="1600" dirty="0">
                          <a:effectLst/>
                          <a:latin typeface="+mn-lt"/>
                        </a:rPr>
                        <a:t>Copilot will recommend rooms based on various factors, and will rebook rooms in case of update or conflict.</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algn="l" fontAlgn="t"/>
                      <a:r>
                        <a:rPr lang="en-GB" sz="1600" dirty="0">
                          <a:effectLst/>
                          <a:latin typeface="+mn-lt"/>
                        </a:rPr>
                        <a:t>Calendar in New Outlook; new calendar in Teams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algn="l" fontAlgn="t"/>
                      <a:r>
                        <a:rPr lang="en-US" sz="1600" dirty="0">
                          <a:effectLst/>
                          <a:latin typeface="+mn-lt"/>
                        </a:rPr>
                        <a:t>Copilot</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Segoe Sans Text"/>
                          <a:ea typeface="+mn-ea"/>
                          <a:cs typeface="+mn-cs"/>
                        </a:rPr>
                        <a:t>Yes/No</a:t>
                      </a:r>
                    </a:p>
                  </a:txBody>
                  <a:tcPr>
                    <a:lnL w="6350" cap="flat" cmpd="sng" algn="ctr">
                      <a:solidFill>
                        <a:schemeClr val="bg1">
                          <a:lumMod val="75000"/>
                        </a:schemeClr>
                      </a:solidFill>
                      <a:prstDash val="solid"/>
                      <a:round/>
                      <a:headEnd type="none" w="med" len="med"/>
                      <a:tailEnd type="none" w="med" len="med"/>
                    </a:lnL>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82324382"/>
                  </a:ext>
                </a:extLst>
              </a:tr>
            </a:tbl>
          </a:graphicData>
        </a:graphic>
      </p:graphicFrame>
      <p:sp>
        <p:nvSpPr>
          <p:cNvPr id="6" name="TextBox 5">
            <a:extLst>
              <a:ext uri="{FF2B5EF4-FFF2-40B4-BE49-F238E27FC236}">
                <a16:creationId xmlns:a16="http://schemas.microsoft.com/office/drawing/2014/main" id="{B2AE28D4-7347-354A-197D-5DA972A02DE3}"/>
              </a:ext>
            </a:extLst>
          </p:cNvPr>
          <p:cNvSpPr txBox="1"/>
          <p:nvPr/>
        </p:nvSpPr>
        <p:spPr>
          <a:xfrm>
            <a:off x="278692" y="821433"/>
            <a:ext cx="1102404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Verify that you have a Microsoft 365 Copilot license and have access to additional features such as managed booking.</a:t>
            </a:r>
          </a:p>
        </p:txBody>
      </p:sp>
      <p:grpSp>
        <p:nvGrpSpPr>
          <p:cNvPr id="10" name="Group 9" descr="Text box with 'hidden' labeled on it" title="Label">
            <a:extLst>
              <a:ext uri="{FF2B5EF4-FFF2-40B4-BE49-F238E27FC236}">
                <a16:creationId xmlns:a16="http://schemas.microsoft.com/office/drawing/2014/main" id="{FCD28122-8B27-FE61-813B-30D5020EE6B5}"/>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11" name="Diagonal Stripe 10">
              <a:extLst>
                <a:ext uri="{FF2B5EF4-FFF2-40B4-BE49-F238E27FC236}">
                  <a16:creationId xmlns:a16="http://schemas.microsoft.com/office/drawing/2014/main" id="{82752F9A-860A-EA34-255E-18C418EF889A}"/>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endParaRPr kumimoji="0" lang="de-AT"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Sans Text"/>
                <a:ea typeface="+mn-ea"/>
                <a:cs typeface="Segoe UI" pitchFamily="34" charset="0"/>
              </a:endParaRPr>
            </a:p>
          </p:txBody>
        </p:sp>
        <p:sp>
          <p:nvSpPr>
            <p:cNvPr id="12" name="TextBox 11">
              <a:extLst>
                <a:ext uri="{FF2B5EF4-FFF2-40B4-BE49-F238E27FC236}">
                  <a16:creationId xmlns:a16="http://schemas.microsoft.com/office/drawing/2014/main" id="{6466F792-9742-B44D-967E-6505D40DD33B}"/>
                </a:ext>
              </a:extLst>
            </p:cNvPr>
            <p:cNvSpPr txBox="1"/>
            <p:nvPr/>
          </p:nvSpPr>
          <p:spPr>
            <a:xfrm rot="2421255">
              <a:off x="11065621" y="476530"/>
              <a:ext cx="853538" cy="493555"/>
            </a:xfrm>
            <a:prstGeom prst="rect">
              <a:avLst/>
            </a:prstGeom>
            <a:noFill/>
          </p:spPr>
          <p:txBody>
            <a:bodyPr wrap="none" lIns="0" tIns="0" rIns="0" bIns="0" rtlCol="0">
              <a:spAutoFit/>
            </a:bodyPr>
            <a:lstStyle/>
            <a:p>
              <a:pPr marL="0" marR="0" lvl="0" indent="0" algn="l" defTabSz="932521" rtl="0" eaLnBrk="1" fontAlgn="auto" latinLnBrk="0" hangingPunct="1">
                <a:lnSpc>
                  <a:spcPct val="100000"/>
                </a:lnSpc>
                <a:spcBef>
                  <a:spcPts val="0"/>
                </a:spcBef>
                <a:spcAft>
                  <a:spcPts val="0"/>
                </a:spcAft>
                <a:buClrTx/>
                <a:buSzTx/>
                <a:buFontTx/>
                <a:buNone/>
                <a:tabLst/>
                <a:defRPr/>
              </a:pPr>
              <a:r>
                <a:rPr kumimoji="0" lang="en-US" sz="2000" b="0" i="0" u="none" strike="noStrike" kern="0" cap="none" spc="-30" normalizeH="0" baseline="0" noProof="0" dirty="0">
                  <a:ln>
                    <a:noFill/>
                  </a:ln>
                  <a:solidFill>
                    <a:srgbClr val="5B5FC7"/>
                  </a:solidFill>
                  <a:effectLst/>
                  <a:uLnTx/>
                  <a:uFillTx/>
                  <a:latin typeface="Segoe UI Semibold"/>
                  <a:ea typeface="+mn-ea"/>
                  <a:cs typeface="+mn-cs"/>
                </a:rPr>
                <a:t>Verify</a:t>
              </a:r>
              <a:endParaRPr kumimoji="0" lang="de-AT" sz="2000" b="0" i="0" u="none" strike="noStrike" kern="0" cap="none" spc="-30" normalizeH="0" baseline="0" noProof="0" dirty="0">
                <a:ln>
                  <a:noFill/>
                </a:ln>
                <a:solidFill>
                  <a:srgbClr val="5B5FC7"/>
                </a:solidFill>
                <a:effectLst/>
                <a:uLnTx/>
                <a:uFillTx/>
                <a:latin typeface="Segoe UI Semibold"/>
                <a:ea typeface="+mn-ea"/>
                <a:cs typeface="+mn-cs"/>
              </a:endParaRPr>
            </a:p>
          </p:txBody>
        </p:sp>
      </p:grpSp>
    </p:spTree>
    <p:extLst>
      <p:ext uri="{BB962C8B-B14F-4D97-AF65-F5344CB8AC3E}">
        <p14:creationId xmlns:p14="http://schemas.microsoft.com/office/powerpoint/2010/main" val="1651760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C67116-EBF5-749C-AEF8-3CDB62D7A7B4}"/>
            </a:ext>
          </a:extLst>
        </p:cNvPr>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7C13EA4-7718-C107-48C9-170FAFB7E81E}"/>
              </a:ext>
              <a:ext uri="{C183D7F6-B498-43B3-948B-1728B52AA6E4}">
                <adec:decorative xmlns:adec="http://schemas.microsoft.com/office/drawing/2017/decorative" val="1"/>
              </a:ext>
            </a:extLst>
          </p:cNvPr>
          <p:cNvSpPr/>
          <p:nvPr/>
        </p:nvSpPr>
        <p:spPr bwMode="auto">
          <a:xfrm>
            <a:off x="405002" y="1858663"/>
            <a:ext cx="11381994" cy="1570338"/>
          </a:xfrm>
          <a:prstGeom prst="triangl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15" name="Rounded Rectangle 18">
            <a:extLst>
              <a:ext uri="{FF2B5EF4-FFF2-40B4-BE49-F238E27FC236}">
                <a16:creationId xmlns:a16="http://schemas.microsoft.com/office/drawing/2014/main" id="{285D7000-F979-6BA0-4561-C8FF985CF8C1}"/>
              </a:ext>
              <a:ext uri="{C183D7F6-B498-43B3-948B-1728B52AA6E4}">
                <adec:decorative xmlns:adec="http://schemas.microsoft.com/office/drawing/2017/decorative" val="1"/>
              </a:ext>
            </a:extLst>
          </p:cNvPr>
          <p:cNvSpPr>
            <a:spLocks/>
          </p:cNvSpPr>
          <p:nvPr/>
        </p:nvSpPr>
        <p:spPr bwMode="auto">
          <a:xfrm>
            <a:off x="3304625" y="1367325"/>
            <a:ext cx="5577033" cy="1142046"/>
          </a:xfrm>
          <a:prstGeom prst="roundRect">
            <a:avLst>
              <a:gd name="adj" fmla="val 50000"/>
            </a:avLst>
          </a:prstGeom>
          <a:solidFill>
            <a:schemeClr val="bg1"/>
          </a:solidFill>
          <a:ln w="25400" cap="flat" cmpd="sng" algn="ctr">
            <a:gradFill flip="none" rotWithShape="1">
              <a:gsLst>
                <a:gs pos="0">
                  <a:srgbClr val="0078D4"/>
                </a:gs>
                <a:gs pos="100000">
                  <a:srgbClr val="C03BC4"/>
                </a:gs>
              </a:gsLst>
              <a:lin ang="2700000" scaled="0"/>
              <a:tileRect/>
            </a:gradFill>
            <a:prstDash val="solid"/>
          </a:ln>
          <a:effectLst/>
        </p:spPr>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dirty="0">
              <a:ln>
                <a:noFill/>
              </a:ln>
              <a:solidFill>
                <a:srgbClr val="FEFFFE"/>
              </a:solidFill>
              <a:effectLst/>
              <a:uLnTx/>
              <a:uFillTx/>
              <a:latin typeface="Segoe UI" panose="020B0502040204020203" pitchFamily="34" charset="0"/>
              <a:ea typeface="+mn-ea"/>
              <a:cs typeface="Segoe UI" panose="020B0502040204020203" pitchFamily="34" charset="0"/>
            </a:endParaRPr>
          </a:p>
        </p:txBody>
      </p:sp>
      <p:sp>
        <p:nvSpPr>
          <p:cNvPr id="2" name="Rectangle: Rounded Corners 4">
            <a:extLst>
              <a:ext uri="{FF2B5EF4-FFF2-40B4-BE49-F238E27FC236}">
                <a16:creationId xmlns:a16="http://schemas.microsoft.com/office/drawing/2014/main" id="{6A92B088-F672-A338-93E0-9D0250FC580A}"/>
              </a:ext>
              <a:ext uri="{C183D7F6-B498-43B3-948B-1728B52AA6E4}">
                <adec:decorative xmlns:adec="http://schemas.microsoft.com/office/drawing/2017/decorative" val="1"/>
              </a:ext>
            </a:extLst>
          </p:cNvPr>
          <p:cNvSpPr/>
          <p:nvPr/>
        </p:nvSpPr>
        <p:spPr>
          <a:xfrm>
            <a:off x="405001" y="3429000"/>
            <a:ext cx="11381997" cy="2971800"/>
          </a:xfrm>
          <a:prstGeom prst="roundRect">
            <a:avLst>
              <a:gd name="adj" fmla="val 2680"/>
            </a:avLst>
          </a:prstGeom>
          <a:solidFill>
            <a:schemeClr val="bg1"/>
          </a:solidFill>
          <a:ln w="25400" cap="flat" cmpd="sng" algn="ctr">
            <a:gradFill flip="none" rotWithShape="1">
              <a:gsLst>
                <a:gs pos="0">
                  <a:srgbClr val="0078D4"/>
                </a:gs>
                <a:gs pos="100000">
                  <a:srgbClr val="C03BC4"/>
                </a:gs>
              </a:gsLst>
              <a:lin ang="2700000" scaled="0"/>
              <a:tileRect/>
            </a:gradFill>
            <a:prstDash val="solid"/>
          </a:ln>
          <a:effectLst/>
        </p:spPr>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dirty="0">
              <a:ln>
                <a:noFill/>
              </a:ln>
              <a:solidFill>
                <a:srgbClr val="FEFFFE"/>
              </a:solidFill>
              <a:effectLst/>
              <a:uLnTx/>
              <a:uFillTx/>
              <a:latin typeface="Segoe UI" panose="020B0502040204020203" pitchFamily="34" charset="0"/>
              <a:ea typeface="+mn-ea"/>
              <a:cs typeface="Segoe UI" panose="020B0502040204020203" pitchFamily="34" charset="0"/>
            </a:endParaRPr>
          </a:p>
        </p:txBody>
      </p:sp>
      <p:sp>
        <p:nvSpPr>
          <p:cNvPr id="4" name="Title 1">
            <a:extLst>
              <a:ext uri="{FF2B5EF4-FFF2-40B4-BE49-F238E27FC236}">
                <a16:creationId xmlns:a16="http://schemas.microsoft.com/office/drawing/2014/main" id="{7795A8EB-E92B-AD7E-F6A1-119C40CE8926}"/>
              </a:ext>
            </a:extLst>
          </p:cNvPr>
          <p:cNvSpPr txBox="1">
            <a:spLocks noGrp="1"/>
          </p:cNvSpPr>
          <p:nvPr>
            <p:ph type="title"/>
          </p:nvPr>
        </p:nvSpPr>
        <p:spPr>
          <a:xfrm>
            <a:off x="588263" y="457200"/>
            <a:ext cx="11018520" cy="49244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GB" sz="3200" dirty="0"/>
              <a:t>Microsoft Places pilot features</a:t>
            </a:r>
          </a:p>
        </p:txBody>
      </p:sp>
      <p:sp>
        <p:nvSpPr>
          <p:cNvPr id="7" name="TextBox 6">
            <a:extLst>
              <a:ext uri="{FF2B5EF4-FFF2-40B4-BE49-F238E27FC236}">
                <a16:creationId xmlns:a16="http://schemas.microsoft.com/office/drawing/2014/main" id="{5A407212-EDE4-2E39-37E7-5CF776E18E80}"/>
              </a:ext>
            </a:extLst>
          </p:cNvPr>
          <p:cNvSpPr txBox="1"/>
          <p:nvPr/>
        </p:nvSpPr>
        <p:spPr>
          <a:xfrm>
            <a:off x="4568581" y="1642177"/>
            <a:ext cx="3328189" cy="584775"/>
          </a:xfrm>
          <a:prstGeom prst="rect">
            <a:avLst/>
          </a:prstGeom>
          <a:noFill/>
        </p:spPr>
        <p:txBody>
          <a:bodyPr wrap="square" lIns="91440" tIns="45720" rIns="91440" bIns="45720" anchor="t">
            <a:spAutoFit/>
          </a:bodyPr>
          <a:lstStyle/>
          <a:p>
            <a:pPr algn="ctr"/>
            <a:r>
              <a:rPr kumimoji="0" lang="en-US" sz="3200" i="0" u="none" strike="noStrike" kern="1200" cap="none" spc="-50" normalizeH="0" baseline="0" noProof="0" dirty="0">
                <a:ln w="3175">
                  <a:noFill/>
                </a:ln>
                <a:effectLst/>
                <a:uLnTx/>
                <a:uFillTx/>
                <a:latin typeface="+mj-lt"/>
                <a:ea typeface="+mj-ea"/>
                <a:cs typeface="+mj-cs"/>
              </a:rPr>
              <a:t>Microsoft Places</a:t>
            </a:r>
            <a:endParaRPr lang="en-US" sz="3200" i="0" u="none" strike="noStrike" kern="1200" cap="none" spc="-50" normalizeH="0" baseline="0" noProof="0" dirty="0">
              <a:ln w="3175">
                <a:noFill/>
              </a:ln>
              <a:effectLst/>
              <a:uLnTx/>
              <a:uFillTx/>
              <a:latin typeface="+mj-lt"/>
              <a:ea typeface="+mj-ea"/>
              <a:cs typeface="Segoe Sans Display Semibold"/>
            </a:endParaRPr>
          </a:p>
        </p:txBody>
      </p:sp>
      <p:sp>
        <p:nvSpPr>
          <p:cNvPr id="6" name="Title 71">
            <a:extLst>
              <a:ext uri="{FF2B5EF4-FFF2-40B4-BE49-F238E27FC236}">
                <a16:creationId xmlns:a16="http://schemas.microsoft.com/office/drawing/2014/main" id="{84603848-1B36-FFD2-55F0-7A1326097FD0}"/>
              </a:ext>
            </a:extLst>
          </p:cNvPr>
          <p:cNvSpPr txBox="1">
            <a:spLocks/>
          </p:cNvSpPr>
          <p:nvPr/>
        </p:nvSpPr>
        <p:spPr>
          <a:xfrm>
            <a:off x="3398494" y="2759625"/>
            <a:ext cx="7441290" cy="2769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600"/>
              </a:spcAft>
              <a:buClrTx/>
              <a:buSzTx/>
              <a:buFontTx/>
              <a:buNone/>
              <a:tabLst/>
              <a:defRPr/>
            </a:pPr>
            <a:r>
              <a:rPr lang="en-GB" sz="1800" dirty="0">
                <a:solidFill>
                  <a:srgbClr val="000000"/>
                </a:solidFill>
                <a:effectLst/>
                <a:latin typeface="Segoe Sans Text" pitchFamily="2" charset="0"/>
              </a:rPr>
              <a:t>Verify the features you would like to include in the pilot.</a:t>
            </a:r>
            <a:endParaRPr kumimoji="0" lang="en-US" sz="2400" b="0" i="0" u="none" strike="noStrike" kern="1200" cap="none" spc="-50" normalizeH="0" baseline="0" noProof="0" dirty="0">
              <a:ln w="3175">
                <a:noFill/>
              </a:ln>
              <a:effectLst/>
              <a:uLnTx/>
              <a:uFillTx/>
              <a:latin typeface="+mn-lt"/>
              <a:ea typeface="+mn-ea"/>
              <a:cs typeface="Segoe UI" pitchFamily="34" charset="0"/>
            </a:endParaRPr>
          </a:p>
        </p:txBody>
      </p:sp>
      <p:sp>
        <p:nvSpPr>
          <p:cNvPr id="18" name="Rounded Rectangle 18">
            <a:extLst>
              <a:ext uri="{FF2B5EF4-FFF2-40B4-BE49-F238E27FC236}">
                <a16:creationId xmlns:a16="http://schemas.microsoft.com/office/drawing/2014/main" id="{7BCE0B6F-B1B1-7DE8-93AF-E15AB3C26F25}"/>
              </a:ext>
            </a:extLst>
          </p:cNvPr>
          <p:cNvSpPr>
            <a:spLocks/>
          </p:cNvSpPr>
          <p:nvPr/>
        </p:nvSpPr>
        <p:spPr bwMode="auto">
          <a:xfrm>
            <a:off x="588962" y="3612961"/>
            <a:ext cx="3441000" cy="523679"/>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w="3175">
                  <a:noFill/>
                </a:ln>
                <a:solidFill>
                  <a:schemeClr val="bg2"/>
                </a:solidFill>
                <a:effectLst/>
                <a:uLnTx/>
                <a:uFillTx/>
                <a:latin typeface="+mj-lt"/>
                <a:ea typeface="+mj-ea"/>
                <a:cs typeface="+mj-cs"/>
              </a:rPr>
              <a:t>Coordinate productively</a:t>
            </a:r>
          </a:p>
        </p:txBody>
      </p:sp>
      <p:sp>
        <p:nvSpPr>
          <p:cNvPr id="23" name="TextBox 22">
            <a:extLst>
              <a:ext uri="{FF2B5EF4-FFF2-40B4-BE49-F238E27FC236}">
                <a16:creationId xmlns:a16="http://schemas.microsoft.com/office/drawing/2014/main" id="{833191D6-CC1A-F693-31BB-DCC9D24B299A}"/>
              </a:ext>
            </a:extLst>
          </p:cNvPr>
          <p:cNvSpPr txBox="1">
            <a:spLocks/>
          </p:cNvSpPr>
          <p:nvPr/>
        </p:nvSpPr>
        <p:spPr>
          <a:xfrm>
            <a:off x="661771" y="4228039"/>
            <a:ext cx="3368189" cy="1836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72" fontAlgn="base">
              <a:spcBef>
                <a:spcPct val="0"/>
              </a:spcBef>
              <a:spcAft>
                <a:spcPct val="0"/>
              </a:spcAft>
              <a:defRPr sz="1200" b="1">
                <a:solidFill>
                  <a:schemeClr val="bg1"/>
                </a:solidFill>
                <a:latin typeface="Segoe UI Semibold" panose="020B0502040204020203" pitchFamily="34" charset="0"/>
                <a:ea typeface="Segoe UI"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90500" marR="0" lvl="0" indent="-190500" algn="l">
              <a:spcAft>
                <a:spcPts val="400"/>
              </a:spcAft>
              <a:buClr>
                <a:schemeClr val="tx1"/>
              </a:buClr>
              <a:buSzTx/>
              <a:buFont typeface="Wingdings" panose="05000000000000000000" pitchFamily="2" charset="2"/>
              <a:buChar char="q"/>
              <a:tabLst/>
              <a:defRPr/>
            </a:pPr>
            <a:r>
              <a:rPr lang="en-US" b="0" dirty="0">
                <a:solidFill>
                  <a:schemeClr val="tx1"/>
                </a:solidFill>
                <a:latin typeface="+mn-lt"/>
                <a:ea typeface="+mn-ea"/>
                <a:cs typeface="+mn-cs"/>
              </a:rPr>
              <a:t>Work plan</a:t>
            </a:r>
          </a:p>
          <a:p>
            <a:pPr marL="190500" marR="0" lvl="0" indent="-190500" algn="l">
              <a:spcAft>
                <a:spcPts val="400"/>
              </a:spcAft>
              <a:buClr>
                <a:schemeClr val="tx1"/>
              </a:buClr>
              <a:buSzTx/>
              <a:buFont typeface="Wingdings" panose="05000000000000000000" pitchFamily="2" charset="2"/>
              <a:buChar char="q"/>
              <a:tabLst/>
              <a:defRPr/>
            </a:pPr>
            <a:r>
              <a:rPr lang="en-US" b="0" dirty="0">
                <a:solidFill>
                  <a:schemeClr val="tx1"/>
                </a:solidFill>
                <a:latin typeface="+mn-lt"/>
                <a:ea typeface="+mn-ea"/>
                <a:cs typeface="+mn-cs"/>
              </a:rPr>
              <a:t>In-person events &amp; hybrid RSVP</a:t>
            </a:r>
          </a:p>
          <a:p>
            <a:pPr marL="190500" marR="0" lvl="0" indent="-190500" algn="l">
              <a:spcAft>
                <a:spcPts val="400"/>
              </a:spcAft>
              <a:buClr>
                <a:schemeClr val="tx1"/>
              </a:buClr>
              <a:buSzTx/>
              <a:buFont typeface="Wingdings" panose="05000000000000000000" pitchFamily="2" charset="2"/>
              <a:buChar char="q"/>
              <a:tabLst/>
              <a:defRPr/>
            </a:pPr>
            <a:r>
              <a:rPr lang="en-US" b="0" dirty="0">
                <a:solidFill>
                  <a:schemeClr val="tx1"/>
                </a:solidFill>
                <a:latin typeface="+mn-lt"/>
                <a:ea typeface="+mn-ea"/>
                <a:cs typeface="+mn-cs"/>
              </a:rPr>
              <a:t>Places card, Places finder &amp; Places explorer</a:t>
            </a:r>
          </a:p>
          <a:p>
            <a:pPr marL="190500" marR="0" lvl="0" indent="-190500" algn="l">
              <a:spcAft>
                <a:spcPts val="400"/>
              </a:spcAft>
              <a:buClr>
                <a:schemeClr val="tx1"/>
              </a:buClr>
              <a:buSzTx/>
              <a:buFont typeface="Wingdings" panose="05000000000000000000" pitchFamily="2" charset="2"/>
              <a:buChar char="q"/>
              <a:tabLst/>
              <a:defRPr/>
            </a:pPr>
            <a:r>
              <a:rPr lang="en-US" b="0" dirty="0">
                <a:solidFill>
                  <a:schemeClr val="tx1"/>
                </a:solidFill>
                <a:latin typeface="+mn-lt"/>
                <a:ea typeface="+mn-ea"/>
                <a:cs typeface="+mn-cs"/>
              </a:rPr>
              <a:t>Managed bookings with Copilot *</a:t>
            </a:r>
          </a:p>
          <a:p>
            <a:pPr marL="190500" indent="-190500" algn="l">
              <a:spcAft>
                <a:spcPts val="400"/>
              </a:spcAft>
              <a:buClr>
                <a:schemeClr val="tx1"/>
              </a:buClr>
              <a:buFont typeface="Wingdings" panose="05000000000000000000" pitchFamily="2" charset="2"/>
              <a:buChar char="q"/>
              <a:defRPr/>
            </a:pPr>
            <a:r>
              <a:rPr lang="en-US" b="0" dirty="0">
                <a:solidFill>
                  <a:schemeClr val="tx1"/>
                </a:solidFill>
                <a:latin typeface="+mn-lt"/>
                <a:ea typeface="+mn-ea"/>
                <a:cs typeface="+mn-cs"/>
              </a:rPr>
              <a:t>Desk booking</a:t>
            </a:r>
          </a:p>
          <a:p>
            <a:pPr marL="190500" indent="-190500" algn="l">
              <a:spcAft>
                <a:spcPts val="400"/>
              </a:spcAft>
              <a:buClr>
                <a:schemeClr val="tx1"/>
              </a:buClr>
              <a:buFont typeface="Wingdings" panose="05000000000000000000" pitchFamily="2" charset="2"/>
              <a:buChar char="q"/>
              <a:defRPr/>
            </a:pPr>
            <a:r>
              <a:rPr lang="en-US" b="0" dirty="0">
                <a:solidFill>
                  <a:schemeClr val="tx1"/>
                </a:solidFill>
                <a:latin typeface="+mn-lt"/>
                <a:ea typeface="+mn-ea"/>
                <a:cs typeface="+mn-cs"/>
              </a:rPr>
              <a:t>Room Booking</a:t>
            </a:r>
          </a:p>
          <a:p>
            <a:pPr marL="190500" indent="-190500" algn="l">
              <a:spcAft>
                <a:spcPts val="400"/>
              </a:spcAft>
              <a:buClr>
                <a:schemeClr val="tx1"/>
              </a:buClr>
              <a:buFont typeface="Wingdings" panose="05000000000000000000" pitchFamily="2" charset="2"/>
              <a:buChar char="q"/>
              <a:defRPr/>
            </a:pPr>
            <a:r>
              <a:rPr lang="en-US" b="0" dirty="0">
                <a:solidFill>
                  <a:schemeClr val="tx1"/>
                </a:solidFill>
                <a:latin typeface="+mn-lt"/>
                <a:ea typeface="+mn-ea"/>
                <a:cs typeface="+mn-cs"/>
              </a:rPr>
              <a:t>Quick book</a:t>
            </a:r>
          </a:p>
          <a:p>
            <a:pPr marL="190500" marR="0" lvl="0" indent="-190500" algn="l">
              <a:spcAft>
                <a:spcPts val="400"/>
              </a:spcAft>
              <a:buClr>
                <a:schemeClr val="tx1"/>
              </a:buClr>
              <a:buSzTx/>
              <a:buFont typeface="Wingdings" panose="05000000000000000000" pitchFamily="2" charset="2"/>
              <a:buChar char="q"/>
              <a:tabLst/>
              <a:defRPr/>
            </a:pPr>
            <a:r>
              <a:rPr lang="en-US" b="0" dirty="0">
                <a:solidFill>
                  <a:schemeClr val="tx1"/>
                </a:solidFill>
                <a:latin typeface="+mn-lt"/>
                <a:ea typeface="+mn-ea"/>
                <a:cs typeface="+mn-cs"/>
              </a:rPr>
              <a:t>Team guidance</a:t>
            </a:r>
          </a:p>
        </p:txBody>
      </p:sp>
      <p:sp>
        <p:nvSpPr>
          <p:cNvPr id="19" name="Rounded Rectangle 18">
            <a:extLst>
              <a:ext uri="{FF2B5EF4-FFF2-40B4-BE49-F238E27FC236}">
                <a16:creationId xmlns:a16="http://schemas.microsoft.com/office/drawing/2014/main" id="{0D63C38C-CEF4-62ED-633B-230C81B3C09B}"/>
              </a:ext>
            </a:extLst>
          </p:cNvPr>
          <p:cNvSpPr/>
          <p:nvPr/>
        </p:nvSpPr>
        <p:spPr bwMode="auto">
          <a:xfrm>
            <a:off x="4375500" y="3612961"/>
            <a:ext cx="3441000" cy="523679"/>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w="3175">
                  <a:noFill/>
                </a:ln>
                <a:solidFill>
                  <a:schemeClr val="bg2"/>
                </a:solidFill>
                <a:effectLst/>
                <a:uLnTx/>
                <a:uFillTx/>
                <a:latin typeface="+mj-lt"/>
                <a:ea typeface="+mj-ea"/>
                <a:cs typeface="+mj-cs"/>
              </a:rPr>
              <a:t>Modernize intelligently</a:t>
            </a:r>
          </a:p>
        </p:txBody>
      </p:sp>
      <p:sp>
        <p:nvSpPr>
          <p:cNvPr id="11" name="TextBox 10">
            <a:extLst>
              <a:ext uri="{FF2B5EF4-FFF2-40B4-BE49-F238E27FC236}">
                <a16:creationId xmlns:a16="http://schemas.microsoft.com/office/drawing/2014/main" id="{149E64D9-0B4E-0E75-3C68-49812D6DBCB8}"/>
              </a:ext>
            </a:extLst>
          </p:cNvPr>
          <p:cNvSpPr txBox="1">
            <a:spLocks/>
          </p:cNvSpPr>
          <p:nvPr/>
        </p:nvSpPr>
        <p:spPr>
          <a:xfrm>
            <a:off x="4448175" y="4228039"/>
            <a:ext cx="3361895" cy="1128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72" fontAlgn="base">
              <a:spcBef>
                <a:spcPct val="0"/>
              </a:spcBef>
              <a:spcAft>
                <a:spcPct val="0"/>
              </a:spcAft>
              <a:defRPr sz="1200" b="1">
                <a:solidFill>
                  <a:schemeClr val="bg1"/>
                </a:solidFill>
                <a:latin typeface="Segoe UI Semibold" panose="020B0502040204020203" pitchFamily="34" charset="0"/>
                <a:ea typeface="Segoe UI"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90500" marR="0" lvl="0" indent="-190500" algn="l">
              <a:spcAft>
                <a:spcPts val="400"/>
              </a:spcAft>
              <a:buClr>
                <a:schemeClr val="tx1"/>
              </a:buClr>
              <a:buSzTx/>
              <a:buFont typeface="Wingdings" panose="05000000000000000000" pitchFamily="2" charset="2"/>
              <a:buChar char="q"/>
              <a:tabLst/>
              <a:defRPr/>
            </a:pPr>
            <a:r>
              <a:rPr lang="en-US" b="0" dirty="0">
                <a:solidFill>
                  <a:schemeClr val="tx1"/>
                </a:solidFill>
                <a:latin typeface="+mn-lt"/>
                <a:ea typeface="+mn-ea"/>
                <a:cs typeface="+mn-cs"/>
              </a:rPr>
              <a:t>Workplace presence</a:t>
            </a:r>
          </a:p>
          <a:p>
            <a:pPr marL="190500" indent="-190500" algn="l">
              <a:spcAft>
                <a:spcPts val="400"/>
              </a:spcAft>
              <a:buClr>
                <a:schemeClr val="tx1"/>
              </a:buClr>
              <a:buFont typeface="Wingdings" panose="05000000000000000000" pitchFamily="2" charset="2"/>
              <a:buChar char="q"/>
              <a:defRPr/>
            </a:pPr>
            <a:r>
              <a:rPr lang="en-US" b="0" dirty="0">
                <a:solidFill>
                  <a:schemeClr val="tx1"/>
                </a:solidFill>
                <a:latin typeface="+mn-lt"/>
                <a:ea typeface="+mn-ea"/>
                <a:cs typeface="+mn-cs"/>
              </a:rPr>
              <a:t>Floor plans (mapping) (Optional)</a:t>
            </a:r>
          </a:p>
          <a:p>
            <a:pPr marL="190500" indent="-190500" algn="l">
              <a:spcAft>
                <a:spcPts val="400"/>
              </a:spcAft>
              <a:buClr>
                <a:schemeClr val="tx1"/>
              </a:buClr>
              <a:buFont typeface="Wingdings" panose="05000000000000000000" pitchFamily="2" charset="2"/>
              <a:buChar char="q"/>
              <a:defRPr/>
            </a:pPr>
            <a:r>
              <a:rPr lang="en-US" b="0" dirty="0">
                <a:solidFill>
                  <a:schemeClr val="tx1"/>
                </a:solidFill>
                <a:latin typeface="+mn-lt"/>
                <a:ea typeface="+mn-ea"/>
                <a:cs typeface="+mn-cs"/>
              </a:rPr>
              <a:t>Places explorer</a:t>
            </a:r>
          </a:p>
          <a:p>
            <a:pPr marL="190500" indent="-190500" algn="l">
              <a:spcAft>
                <a:spcPts val="400"/>
              </a:spcAft>
              <a:buClr>
                <a:schemeClr val="tx1"/>
              </a:buClr>
              <a:buFont typeface="Wingdings" panose="05000000000000000000" pitchFamily="2" charset="2"/>
              <a:buChar char="q"/>
              <a:defRPr/>
            </a:pPr>
            <a:r>
              <a:rPr lang="en-US" b="0" dirty="0">
                <a:solidFill>
                  <a:schemeClr val="tx1"/>
                </a:solidFill>
                <a:latin typeface="+mn-lt"/>
                <a:ea typeface="+mn-ea"/>
                <a:cs typeface="+mn-cs"/>
              </a:rPr>
              <a:t>Service &amp; amenities</a:t>
            </a:r>
          </a:p>
          <a:p>
            <a:pPr marL="190500" indent="-190500" algn="l">
              <a:spcAft>
                <a:spcPts val="400"/>
              </a:spcAft>
              <a:buClr>
                <a:schemeClr val="tx1"/>
              </a:buClr>
              <a:buFont typeface="Wingdings" panose="05000000000000000000" pitchFamily="2" charset="2"/>
              <a:buChar char="q"/>
              <a:defRPr/>
            </a:pPr>
            <a:r>
              <a:rPr lang="en-US" b="0" dirty="0">
                <a:solidFill>
                  <a:schemeClr val="tx1"/>
                </a:solidFill>
                <a:latin typeface="+mn-lt"/>
                <a:ea typeface="+mn-ea"/>
                <a:cs typeface="+mn-cs"/>
              </a:rPr>
              <a:t>Room check in with Teams Rooms &amp; Devices**</a:t>
            </a:r>
          </a:p>
        </p:txBody>
      </p:sp>
      <p:sp>
        <p:nvSpPr>
          <p:cNvPr id="20" name="Rounded Rectangle 18">
            <a:extLst>
              <a:ext uri="{FF2B5EF4-FFF2-40B4-BE49-F238E27FC236}">
                <a16:creationId xmlns:a16="http://schemas.microsoft.com/office/drawing/2014/main" id="{124B9C2B-3FCA-783C-A9E8-E7409D1C999B}"/>
              </a:ext>
            </a:extLst>
          </p:cNvPr>
          <p:cNvSpPr/>
          <p:nvPr/>
        </p:nvSpPr>
        <p:spPr bwMode="auto">
          <a:xfrm>
            <a:off x="8162037" y="3612961"/>
            <a:ext cx="3441000" cy="523679"/>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w="3175">
                  <a:noFill/>
                </a:ln>
                <a:solidFill>
                  <a:schemeClr val="bg2"/>
                </a:solidFill>
                <a:effectLst/>
                <a:uLnTx/>
                <a:uFillTx/>
                <a:latin typeface="+mj-lt"/>
                <a:ea typeface="+mj-ea"/>
                <a:cs typeface="+mj-cs"/>
              </a:rPr>
              <a:t>Optimize effectively</a:t>
            </a:r>
          </a:p>
        </p:txBody>
      </p:sp>
      <p:sp>
        <p:nvSpPr>
          <p:cNvPr id="16" name="TextBox 15">
            <a:extLst>
              <a:ext uri="{FF2B5EF4-FFF2-40B4-BE49-F238E27FC236}">
                <a16:creationId xmlns:a16="http://schemas.microsoft.com/office/drawing/2014/main" id="{003C24F5-AF87-E13C-DA66-E4D21EBD212A}"/>
              </a:ext>
            </a:extLst>
          </p:cNvPr>
          <p:cNvSpPr txBox="1">
            <a:spLocks/>
          </p:cNvSpPr>
          <p:nvPr/>
        </p:nvSpPr>
        <p:spPr>
          <a:xfrm>
            <a:off x="8234847" y="4228039"/>
            <a:ext cx="3368189" cy="8412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72" fontAlgn="base">
              <a:spcBef>
                <a:spcPct val="0"/>
              </a:spcBef>
              <a:spcAft>
                <a:spcPct val="0"/>
              </a:spcAft>
              <a:defRPr sz="1200" b="1">
                <a:solidFill>
                  <a:schemeClr val="bg1"/>
                </a:solidFill>
                <a:latin typeface="Segoe UI Semibold" panose="020B0502040204020203" pitchFamily="34" charset="0"/>
                <a:ea typeface="Segoe UI"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90500" marR="0" lvl="0" indent="-190500" algn="l">
              <a:spcAft>
                <a:spcPts val="400"/>
              </a:spcAft>
              <a:buClr>
                <a:schemeClr val="tx1"/>
              </a:buClr>
              <a:buSzTx/>
              <a:buFont typeface="Wingdings" panose="05000000000000000000" pitchFamily="2" charset="2"/>
              <a:buChar char="q"/>
              <a:tabLst/>
              <a:defRPr/>
            </a:pPr>
            <a:r>
              <a:rPr lang="en-US" b="0" dirty="0">
                <a:solidFill>
                  <a:schemeClr val="tx1"/>
                </a:solidFill>
                <a:latin typeface="+mn-lt"/>
                <a:ea typeface="+mn-ea"/>
                <a:cs typeface="+mn-cs"/>
              </a:rPr>
              <a:t>Intent based Space analytics</a:t>
            </a:r>
          </a:p>
          <a:p>
            <a:pPr marL="190500" marR="0" lvl="0" indent="-190500" algn="l">
              <a:spcAft>
                <a:spcPts val="400"/>
              </a:spcAft>
              <a:buClr>
                <a:schemeClr val="tx1"/>
              </a:buClr>
              <a:buSzTx/>
              <a:buFont typeface="Wingdings" panose="05000000000000000000" pitchFamily="2" charset="2"/>
              <a:buChar char="q"/>
              <a:tabLst/>
              <a:defRPr/>
            </a:pPr>
            <a:r>
              <a:rPr lang="en-US" b="0" dirty="0">
                <a:solidFill>
                  <a:schemeClr val="tx1"/>
                </a:solidFill>
                <a:latin typeface="+mn-lt"/>
                <a:ea typeface="+mn-ea"/>
                <a:cs typeface="+mn-cs"/>
              </a:rPr>
              <a:t>Auto-release policies</a:t>
            </a:r>
          </a:p>
          <a:p>
            <a:pPr marL="190500" marR="0" lvl="0" indent="-190500" algn="l">
              <a:spcAft>
                <a:spcPts val="400"/>
              </a:spcAft>
              <a:buClr>
                <a:schemeClr val="tx1"/>
              </a:buClr>
              <a:buSzTx/>
              <a:buFont typeface="Wingdings" panose="05000000000000000000" pitchFamily="2" charset="2"/>
              <a:buChar char="q"/>
              <a:tabLst/>
              <a:defRPr/>
            </a:pPr>
            <a:r>
              <a:rPr lang="en-US" b="0" dirty="0">
                <a:solidFill>
                  <a:schemeClr val="tx1"/>
                </a:solidFill>
                <a:latin typeface="+mn-lt"/>
                <a:ea typeface="+mn-ea"/>
                <a:cs typeface="+mn-cs"/>
              </a:rPr>
              <a:t>Third party partner data integrations ** </a:t>
            </a:r>
            <a:r>
              <a:rPr lang="en-US" b="0" i="1" dirty="0">
                <a:solidFill>
                  <a:schemeClr val="accent2"/>
                </a:solidFill>
                <a:latin typeface="+mn-lt"/>
                <a:ea typeface="+mn-ea"/>
                <a:cs typeface="+mn-cs"/>
              </a:rPr>
              <a:t>(Out of scope) </a:t>
            </a:r>
            <a:endParaRPr lang="en-US" b="0" dirty="0">
              <a:solidFill>
                <a:schemeClr val="tx1"/>
              </a:solidFill>
              <a:latin typeface="+mn-lt"/>
              <a:ea typeface="+mn-ea"/>
              <a:cs typeface="+mn-cs"/>
            </a:endParaRPr>
          </a:p>
        </p:txBody>
      </p:sp>
      <p:cxnSp>
        <p:nvCxnSpPr>
          <p:cNvPr id="10" name="Straight Connector 9">
            <a:extLst>
              <a:ext uri="{FF2B5EF4-FFF2-40B4-BE49-F238E27FC236}">
                <a16:creationId xmlns:a16="http://schemas.microsoft.com/office/drawing/2014/main" id="{111BF9B0-727A-A028-55E2-AA6C27C2ACE8}"/>
              </a:ext>
              <a:ext uri="{C183D7F6-B498-43B3-948B-1728B52AA6E4}">
                <adec:decorative xmlns:adec="http://schemas.microsoft.com/office/drawing/2017/decorative" val="1"/>
              </a:ext>
            </a:extLst>
          </p:cNvPr>
          <p:cNvCxnSpPr>
            <a:cxnSpLocks/>
          </p:cNvCxnSpPr>
          <p:nvPr/>
        </p:nvCxnSpPr>
        <p:spPr>
          <a:xfrm>
            <a:off x="4202731" y="4228039"/>
            <a:ext cx="0" cy="1836400"/>
          </a:xfrm>
          <a:prstGeom prst="line">
            <a:avLst/>
          </a:prstGeom>
          <a:noFill/>
          <a:ln w="6350" cap="rnd" cmpd="sng" algn="ctr">
            <a:solidFill>
              <a:schemeClr val="bg1">
                <a:lumMod val="75000"/>
              </a:schemeClr>
            </a:solidFill>
            <a:prstDash val="solid"/>
            <a:headEnd type="none" w="lg" len="med"/>
            <a:tailEnd type="none" w="lg" len="med"/>
          </a:ln>
          <a:effectLst/>
        </p:spPr>
      </p:cxnSp>
      <p:cxnSp>
        <p:nvCxnSpPr>
          <p:cNvPr id="13" name="Straight Connector 12">
            <a:extLst>
              <a:ext uri="{FF2B5EF4-FFF2-40B4-BE49-F238E27FC236}">
                <a16:creationId xmlns:a16="http://schemas.microsoft.com/office/drawing/2014/main" id="{CD625D71-DB80-7299-5DD8-4B8845414675}"/>
              </a:ext>
              <a:ext uri="{C183D7F6-B498-43B3-948B-1728B52AA6E4}">
                <adec:decorative xmlns:adec="http://schemas.microsoft.com/office/drawing/2017/decorative" val="1"/>
              </a:ext>
            </a:extLst>
          </p:cNvPr>
          <p:cNvCxnSpPr>
            <a:cxnSpLocks/>
          </p:cNvCxnSpPr>
          <p:nvPr/>
        </p:nvCxnSpPr>
        <p:spPr>
          <a:xfrm>
            <a:off x="7989269" y="4228039"/>
            <a:ext cx="0" cy="1836400"/>
          </a:xfrm>
          <a:prstGeom prst="line">
            <a:avLst/>
          </a:prstGeom>
          <a:noFill/>
          <a:ln w="6350" cap="rnd" cmpd="sng" algn="ctr">
            <a:solidFill>
              <a:schemeClr val="bg1">
                <a:lumMod val="75000"/>
              </a:schemeClr>
            </a:solidFill>
            <a:prstDash val="solid"/>
            <a:headEnd type="none" w="lg" len="med"/>
            <a:tailEnd type="none" w="lg" len="med"/>
          </a:ln>
          <a:effectLst/>
        </p:spPr>
      </p:cxnSp>
      <p:pic>
        <p:nvPicPr>
          <p:cNvPr id="9" name="Picture 8">
            <a:extLst>
              <a:ext uri="{FF2B5EF4-FFF2-40B4-BE49-F238E27FC236}">
                <a16:creationId xmlns:a16="http://schemas.microsoft.com/office/drawing/2014/main" id="{02B67973-1791-E28D-EC7F-5C2F903156F3}"/>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3761" b="-3761"/>
          <a:stretch/>
        </p:blipFill>
        <p:spPr>
          <a:xfrm>
            <a:off x="4062336" y="1579317"/>
            <a:ext cx="598744" cy="643774"/>
          </a:xfrm>
          <a:prstGeom prst="rect">
            <a:avLst/>
          </a:prstGeom>
        </p:spPr>
      </p:pic>
      <p:sp>
        <p:nvSpPr>
          <p:cNvPr id="3" name="TextBox 2">
            <a:extLst>
              <a:ext uri="{FF2B5EF4-FFF2-40B4-BE49-F238E27FC236}">
                <a16:creationId xmlns:a16="http://schemas.microsoft.com/office/drawing/2014/main" id="{158D7945-D0DC-3E7A-4317-BEE8E6CE5394}"/>
              </a:ext>
            </a:extLst>
          </p:cNvPr>
          <p:cNvSpPr txBox="1"/>
          <p:nvPr/>
        </p:nvSpPr>
        <p:spPr>
          <a:xfrm>
            <a:off x="387224" y="6474331"/>
            <a:ext cx="11901299" cy="138499"/>
          </a:xfrm>
          <a:prstGeom prst="rect">
            <a:avLst/>
          </a:prstGeom>
          <a:noFill/>
        </p:spPr>
        <p:txBody>
          <a:bodyPr wrap="square" lIns="0" tIns="0" rIns="0" bIns="0">
            <a:spAutoFit/>
          </a:bodyPr>
          <a:lstStyle/>
          <a:p>
            <a:pPr marL="0" marR="0" lvl="0" indent="0" algn="l" defTabSz="914400" rtl="0" eaLnBrk="1" fontAlgn="auto" latinLnBrk="0" hangingPunct="1">
              <a:spcBef>
                <a:spcPts val="0"/>
              </a:spcBef>
              <a:spcAft>
                <a:spcPts val="0"/>
              </a:spcAft>
              <a:buClrTx/>
              <a:buSzTx/>
              <a:buFontTx/>
              <a:buNone/>
              <a:tabLst/>
              <a:defRPr/>
            </a:pPr>
            <a:r>
              <a:rPr lang="en-US" sz="900" i="1" dirty="0"/>
              <a:t>* A</a:t>
            </a:r>
            <a:r>
              <a:rPr kumimoji="0" lang="en-US" sz="900" b="0" i="1" u="none" strike="noStrike" kern="1200" cap="none" spc="0" normalizeH="0" baseline="0" noProof="0" dirty="0">
                <a:ln>
                  <a:noFill/>
                </a:ln>
                <a:effectLst/>
                <a:uLnTx/>
                <a:uFillTx/>
              </a:rPr>
              <a:t> Microsoft 365 Copilot license </a:t>
            </a:r>
            <a:r>
              <a:rPr lang="en-US" sz="900" i="1" dirty="0"/>
              <a:t>is required to</a:t>
            </a:r>
            <a:r>
              <a:rPr kumimoji="0" lang="en-US" sz="900" b="0" i="1" u="none" strike="noStrike" kern="1200" cap="none" spc="0" normalizeH="0" baseline="0" noProof="0" dirty="0">
                <a:ln>
                  <a:noFill/>
                </a:ln>
                <a:effectLst/>
                <a:uLnTx/>
                <a:uFillTx/>
              </a:rPr>
              <a:t> have access to the following additional Microsoft Places features. Microsoft 365 Copilot licenses are not part of this engagement and must be purchased separately.</a:t>
            </a:r>
          </a:p>
        </p:txBody>
      </p:sp>
      <p:sp>
        <p:nvSpPr>
          <p:cNvPr id="5" name="TextBox 4">
            <a:extLst>
              <a:ext uri="{FF2B5EF4-FFF2-40B4-BE49-F238E27FC236}">
                <a16:creationId xmlns:a16="http://schemas.microsoft.com/office/drawing/2014/main" id="{3C3A6FCA-10DC-11D4-23F0-180C1E9A6F14}"/>
              </a:ext>
            </a:extLst>
          </p:cNvPr>
          <p:cNvSpPr txBox="1"/>
          <p:nvPr/>
        </p:nvSpPr>
        <p:spPr>
          <a:xfrm>
            <a:off x="405001" y="6673394"/>
            <a:ext cx="11901299" cy="138499"/>
          </a:xfrm>
          <a:prstGeom prst="rect">
            <a:avLst/>
          </a:prstGeom>
          <a:noFill/>
        </p:spPr>
        <p:txBody>
          <a:bodyPr wrap="square" lIns="0" tIns="0" rIns="0" bIns="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900" b="0" i="1" u="none" strike="noStrike" kern="1200" cap="none" spc="0" normalizeH="0" baseline="0" noProof="0" dirty="0">
                <a:ln>
                  <a:noFill/>
                </a:ln>
                <a:effectLst/>
                <a:uLnTx/>
                <a:uFillTx/>
              </a:rPr>
              <a:t>** </a:t>
            </a:r>
            <a:r>
              <a:rPr lang="en-US" sz="900" i="1" dirty="0"/>
              <a:t>Not in scope as part of this engagement but can be reviewed separately.</a:t>
            </a:r>
            <a:endParaRPr kumimoji="0" lang="en-US" sz="900" b="0" i="1" u="none" strike="noStrike" kern="1200" cap="none" spc="0" normalizeH="0" baseline="0" noProof="0" dirty="0">
              <a:ln>
                <a:noFill/>
              </a:ln>
              <a:effectLst/>
              <a:uLnTx/>
              <a:uFillTx/>
            </a:endParaRPr>
          </a:p>
        </p:txBody>
      </p:sp>
      <p:grpSp>
        <p:nvGrpSpPr>
          <p:cNvPr id="21" name="Group 20" descr="Text box with 'hidden' labeled on it" title="Label">
            <a:extLst>
              <a:ext uri="{FF2B5EF4-FFF2-40B4-BE49-F238E27FC236}">
                <a16:creationId xmlns:a16="http://schemas.microsoft.com/office/drawing/2014/main" id="{B5A1C2F7-7A28-17FF-6824-2725654F1B12}"/>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22" name="Diagonal Stripe 21">
              <a:extLst>
                <a:ext uri="{FF2B5EF4-FFF2-40B4-BE49-F238E27FC236}">
                  <a16:creationId xmlns:a16="http://schemas.microsoft.com/office/drawing/2014/main" id="{AF1C4D92-B287-6B6D-BE8E-D8B5D7D2DF86}"/>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endParaRPr kumimoji="0" lang="de-AT"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Sans Text"/>
                <a:ea typeface="+mn-ea"/>
                <a:cs typeface="Segoe UI" pitchFamily="34" charset="0"/>
              </a:endParaRPr>
            </a:p>
          </p:txBody>
        </p:sp>
        <p:sp>
          <p:nvSpPr>
            <p:cNvPr id="24" name="TextBox 23">
              <a:extLst>
                <a:ext uri="{FF2B5EF4-FFF2-40B4-BE49-F238E27FC236}">
                  <a16:creationId xmlns:a16="http://schemas.microsoft.com/office/drawing/2014/main" id="{6B72AED4-186F-28F8-600D-9481FD4D0B4A}"/>
                </a:ext>
              </a:extLst>
            </p:cNvPr>
            <p:cNvSpPr txBox="1"/>
            <p:nvPr/>
          </p:nvSpPr>
          <p:spPr>
            <a:xfrm rot="2421255">
              <a:off x="11065621" y="476530"/>
              <a:ext cx="853538" cy="493555"/>
            </a:xfrm>
            <a:prstGeom prst="rect">
              <a:avLst/>
            </a:prstGeom>
            <a:noFill/>
          </p:spPr>
          <p:txBody>
            <a:bodyPr wrap="none" lIns="0" tIns="0" rIns="0" bIns="0" rtlCol="0">
              <a:spAutoFit/>
            </a:bodyPr>
            <a:lstStyle/>
            <a:p>
              <a:pPr marL="0" marR="0" lvl="0" indent="0" algn="l" defTabSz="932521" rtl="0" eaLnBrk="1" fontAlgn="auto" latinLnBrk="0" hangingPunct="1">
                <a:lnSpc>
                  <a:spcPct val="100000"/>
                </a:lnSpc>
                <a:spcBef>
                  <a:spcPts val="0"/>
                </a:spcBef>
                <a:spcAft>
                  <a:spcPts val="0"/>
                </a:spcAft>
                <a:buClrTx/>
                <a:buSzTx/>
                <a:buFontTx/>
                <a:buNone/>
                <a:tabLst/>
                <a:defRPr/>
              </a:pPr>
              <a:r>
                <a:rPr kumimoji="0" lang="en-US" sz="2000" b="0" i="0" u="none" strike="noStrike" kern="0" cap="none" spc="-30" normalizeH="0" baseline="0" noProof="0" dirty="0">
                  <a:ln>
                    <a:noFill/>
                  </a:ln>
                  <a:solidFill>
                    <a:srgbClr val="5B5FC7"/>
                  </a:solidFill>
                  <a:effectLst/>
                  <a:uLnTx/>
                  <a:uFillTx/>
                  <a:latin typeface="Segoe UI Semibold"/>
                  <a:ea typeface="+mn-ea"/>
                  <a:cs typeface="+mn-cs"/>
                </a:rPr>
                <a:t>Verify</a:t>
              </a:r>
              <a:endParaRPr kumimoji="0" lang="de-AT" sz="2000" b="0" i="0" u="none" strike="noStrike" kern="0" cap="none" spc="-30" normalizeH="0" baseline="0" noProof="0" dirty="0">
                <a:ln>
                  <a:noFill/>
                </a:ln>
                <a:solidFill>
                  <a:srgbClr val="5B5FC7"/>
                </a:solidFill>
                <a:effectLst/>
                <a:uLnTx/>
                <a:uFillTx/>
                <a:latin typeface="Segoe UI Semibold"/>
                <a:ea typeface="+mn-ea"/>
                <a:cs typeface="+mn-cs"/>
              </a:endParaRPr>
            </a:p>
          </p:txBody>
        </p:sp>
      </p:grpSp>
    </p:spTree>
    <p:extLst>
      <p:ext uri="{BB962C8B-B14F-4D97-AF65-F5344CB8AC3E}">
        <p14:creationId xmlns:p14="http://schemas.microsoft.com/office/powerpoint/2010/main" val="175825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8041BB3F-1049-39F4-A55A-D4D8E254A07B}"/>
            </a:ext>
          </a:extLst>
        </p:cNvPr>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AEC6B990-900B-5CF8-6BE6-2E40FFB784FC}"/>
              </a:ext>
              <a:ext uri="{C183D7F6-B498-43B3-948B-1728B52AA6E4}">
                <adec:decorative xmlns:adec="http://schemas.microsoft.com/office/drawing/2017/decorative" val="1"/>
              </a:ext>
            </a:extLst>
          </p:cNvPr>
          <p:cNvSpPr/>
          <p:nvPr/>
        </p:nvSpPr>
        <p:spPr bwMode="auto">
          <a:xfrm rot="5400000">
            <a:off x="4835941" y="-793334"/>
            <a:ext cx="2226427" cy="11898317"/>
          </a:xfrm>
          <a:prstGeom prst="round2SameRect">
            <a:avLst>
              <a:gd name="adj1" fmla="val 4097"/>
              <a:gd name="adj2" fmla="val 0"/>
            </a:avLst>
          </a:prstGeom>
          <a:gradFill>
            <a:gsLst>
              <a:gs pos="0">
                <a:srgbClr val="FFFFFF"/>
              </a:gs>
              <a:gs pos="100000">
                <a:srgbClr val="FFFFFF">
                  <a:alpha val="64000"/>
                </a:srgbClr>
              </a:gs>
            </a:gsLst>
            <a:lin ang="5400000" scaled="1"/>
          </a:gradFill>
          <a:ln w="9525" cap="flat" cmpd="sng" algn="ctr">
            <a:noFill/>
            <a:prstDash val="solid"/>
            <a:headEnd type="none" w="med" len="med"/>
            <a:tailEnd type="none" w="med" len="med"/>
          </a:ln>
          <a:effectLst>
            <a:outerShdw blurRad="50800" dist="38100" algn="l"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73" name="Freeform: Shape 72">
            <a:extLst>
              <a:ext uri="{FF2B5EF4-FFF2-40B4-BE49-F238E27FC236}">
                <a16:creationId xmlns:a16="http://schemas.microsoft.com/office/drawing/2014/main" id="{03C0EC3E-4A95-C701-ACDD-35F478592D51}"/>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rgbClr val="FFFFFF">
              <a:alpha val="74000"/>
            </a:srgbClr>
          </a:solidFill>
          <a:ln w="9525" cap="flat" cmpd="sng" algn="ctr">
            <a:noFill/>
            <a:prstDash val="solid"/>
          </a:ln>
          <a:effectLst>
            <a:outerShdw blurRad="76200" dist="38100" dir="8100000" algn="tr"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Text"/>
              <a:ea typeface="+mn-ea"/>
              <a:cs typeface="Segoe UI" pitchFamily="34" charset="0"/>
            </a:endParaRPr>
          </a:p>
        </p:txBody>
      </p:sp>
      <p:sp>
        <p:nvSpPr>
          <p:cNvPr id="15" name="Title 14">
            <a:extLst>
              <a:ext uri="{FF2B5EF4-FFF2-40B4-BE49-F238E27FC236}">
                <a16:creationId xmlns:a16="http://schemas.microsoft.com/office/drawing/2014/main" id="{062CDFD0-4842-98D1-6367-3B210209A1FA}"/>
              </a:ext>
            </a:extLst>
          </p:cNvPr>
          <p:cNvSpPr>
            <a:spLocks noGrp="1"/>
          </p:cNvSpPr>
          <p:nvPr>
            <p:ph type="title"/>
          </p:nvPr>
        </p:nvSpPr>
        <p:spPr>
          <a:xfrm>
            <a:off x="1436565" y="3035808"/>
            <a:ext cx="9144000" cy="498598"/>
          </a:xfrm>
        </p:spPr>
        <p:txBody>
          <a:bodyPr/>
          <a:lstStyle/>
          <a:p>
            <a:r>
              <a:rPr lang="en-GB" dirty="0">
                <a:solidFill>
                  <a:schemeClr val="bg1"/>
                </a:solidFill>
                <a:latin typeface="+mj-lt"/>
              </a:rPr>
              <a:t>Prepare your environment</a:t>
            </a:r>
          </a:p>
        </p:txBody>
      </p:sp>
      <p:sp>
        <p:nvSpPr>
          <p:cNvPr id="2" name="TextBox 1">
            <a:extLst>
              <a:ext uri="{FF2B5EF4-FFF2-40B4-BE49-F238E27FC236}">
                <a16:creationId xmlns:a16="http://schemas.microsoft.com/office/drawing/2014/main" id="{4F1958A2-FBBE-F19C-E5BB-7D18800819AD}"/>
              </a:ext>
              <a:ext uri="{C183D7F6-B498-43B3-948B-1728B52AA6E4}">
                <adec:decorative xmlns:adec="http://schemas.microsoft.com/office/drawing/2017/decorative" val="1"/>
              </a:ext>
            </a:extLst>
          </p:cNvPr>
          <p:cNvSpPr txBox="1"/>
          <p:nvPr/>
        </p:nvSpPr>
        <p:spPr>
          <a:xfrm>
            <a:off x="439894" y="3024605"/>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marL="0" marR="0" lvl="0" indent="0" algn="ctr" defTabSz="91437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bold"/>
                <a:ea typeface="+mn-ea"/>
                <a:cs typeface="+mn-cs"/>
              </a:rPr>
              <a:t>02</a:t>
            </a:r>
          </a:p>
        </p:txBody>
      </p:sp>
      <p:pic>
        <p:nvPicPr>
          <p:cNvPr id="74" name="Picture 73">
            <a:extLst>
              <a:ext uri="{FF2B5EF4-FFF2-40B4-BE49-F238E27FC236}">
                <a16:creationId xmlns:a16="http://schemas.microsoft.com/office/drawing/2014/main" id="{A95172C4-2525-5599-4091-B0072D4CCF9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cxnSp>
        <p:nvCxnSpPr>
          <p:cNvPr id="7" name="Straight Connector 6">
            <a:extLst>
              <a:ext uri="{FF2B5EF4-FFF2-40B4-BE49-F238E27FC236}">
                <a16:creationId xmlns:a16="http://schemas.microsoft.com/office/drawing/2014/main" id="{754D9749-8C35-EA56-C467-16223355EFE2}"/>
              </a:ext>
              <a:ext uri="{C183D7F6-B498-43B3-948B-1728B52AA6E4}">
                <adec:decorative xmlns:adec="http://schemas.microsoft.com/office/drawing/2017/decorative" val="1"/>
              </a:ext>
            </a:extLst>
          </p:cNvPr>
          <p:cNvCxnSpPr>
            <a:cxnSpLocks/>
          </p:cNvCxnSpPr>
          <p:nvPr/>
        </p:nvCxnSpPr>
        <p:spPr>
          <a:xfrm>
            <a:off x="968397" y="3609115"/>
            <a:ext cx="5792343" cy="0"/>
          </a:xfrm>
          <a:prstGeom prst="line">
            <a:avLst/>
          </a:prstGeom>
          <a:noFill/>
          <a:ln w="12700" cap="rnd" cmpd="sng" algn="ctr">
            <a:solidFill>
              <a:srgbClr val="444791"/>
            </a:solidFill>
            <a:prstDash val="solid"/>
            <a:headEnd type="none" w="lg" len="med"/>
            <a:tailEnd type="none" w="lg" len="med"/>
          </a:ln>
          <a:effectLst>
            <a:outerShdw blurRad="38100" dist="63500" dir="8100000" algn="tr" rotWithShape="0">
              <a:prstClr val="black">
                <a:alpha val="13000"/>
              </a:prstClr>
            </a:outerShdw>
          </a:effectLst>
        </p:spPr>
      </p:cxnSp>
      <p:sp>
        <p:nvSpPr>
          <p:cNvPr id="3" name="TextBox 2">
            <a:extLst>
              <a:ext uri="{FF2B5EF4-FFF2-40B4-BE49-F238E27FC236}">
                <a16:creationId xmlns:a16="http://schemas.microsoft.com/office/drawing/2014/main" id="{18A60AA6-2D24-2829-49A2-68752596C6D4}"/>
              </a:ext>
            </a:extLst>
          </p:cNvPr>
          <p:cNvSpPr txBox="1"/>
          <p:nvPr/>
        </p:nvSpPr>
        <p:spPr>
          <a:xfrm>
            <a:off x="1203798" y="4773873"/>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02a</a:t>
            </a:r>
          </a:p>
        </p:txBody>
      </p:sp>
      <p:sp>
        <p:nvSpPr>
          <p:cNvPr id="4" name="Title 2">
            <a:extLst>
              <a:ext uri="{FF2B5EF4-FFF2-40B4-BE49-F238E27FC236}">
                <a16:creationId xmlns:a16="http://schemas.microsoft.com/office/drawing/2014/main" id="{F6DE737B-5A56-42D6-CDD3-9C51D54479BE}"/>
              </a:ext>
            </a:extLst>
          </p:cNvPr>
          <p:cNvSpPr txBox="1">
            <a:spLocks/>
          </p:cNvSpPr>
          <p:nvPr/>
        </p:nvSpPr>
        <p:spPr>
          <a:xfrm>
            <a:off x="1203798" y="5462778"/>
            <a:ext cx="1892693" cy="249299"/>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GB" sz="1800" dirty="0">
                <a:solidFill>
                  <a:schemeClr val="accent1"/>
                </a:solidFill>
              </a:rPr>
              <a:t>Verify licensing</a:t>
            </a:r>
            <a:endParaRPr lang="en-GB" sz="1400" b="0" spc="0" dirty="0">
              <a:solidFill>
                <a:schemeClr val="accent1"/>
              </a:solidFill>
              <a:latin typeface="+mn-lt"/>
            </a:endParaRPr>
          </a:p>
        </p:txBody>
      </p:sp>
      <p:sp>
        <p:nvSpPr>
          <p:cNvPr id="5" name="Freeform 5">
            <a:extLst>
              <a:ext uri="{FF2B5EF4-FFF2-40B4-BE49-F238E27FC236}">
                <a16:creationId xmlns:a16="http://schemas.microsoft.com/office/drawing/2014/main" id="{C0CE5D4E-3D1B-91B3-5386-A2AAF6C5266F}"/>
              </a:ext>
              <a:ext uri="{C183D7F6-B498-43B3-948B-1728B52AA6E4}">
                <adec:decorative xmlns:adec="http://schemas.microsoft.com/office/drawing/2017/decorative" val="1"/>
              </a:ext>
            </a:extLst>
          </p:cNvPr>
          <p:cNvSpPr>
            <a:spLocks/>
          </p:cNvSpPr>
          <p:nvPr/>
        </p:nvSpPr>
        <p:spPr bwMode="auto">
          <a:xfrm>
            <a:off x="3244383" y="4809838"/>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TextBox 5">
            <a:extLst>
              <a:ext uri="{FF2B5EF4-FFF2-40B4-BE49-F238E27FC236}">
                <a16:creationId xmlns:a16="http://schemas.microsoft.com/office/drawing/2014/main" id="{C8FC1F84-08A9-6C6C-139A-A7B22FF5E9CE}"/>
              </a:ext>
            </a:extLst>
          </p:cNvPr>
          <p:cNvSpPr txBox="1"/>
          <p:nvPr/>
        </p:nvSpPr>
        <p:spPr>
          <a:xfrm>
            <a:off x="4442298" y="4773873"/>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02b</a:t>
            </a:r>
          </a:p>
        </p:txBody>
      </p:sp>
      <p:sp>
        <p:nvSpPr>
          <p:cNvPr id="8" name="Title 2">
            <a:extLst>
              <a:ext uri="{FF2B5EF4-FFF2-40B4-BE49-F238E27FC236}">
                <a16:creationId xmlns:a16="http://schemas.microsoft.com/office/drawing/2014/main" id="{D6D2DA1B-0E4E-45D4-CC2E-B29338E4D3CE}"/>
              </a:ext>
            </a:extLst>
          </p:cNvPr>
          <p:cNvSpPr txBox="1">
            <a:spLocks/>
          </p:cNvSpPr>
          <p:nvPr/>
        </p:nvSpPr>
        <p:spPr>
          <a:xfrm>
            <a:off x="4442298" y="5462778"/>
            <a:ext cx="2166320" cy="4985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GB" sz="1800" dirty="0">
                <a:solidFill>
                  <a:schemeClr val="accent1"/>
                </a:solidFill>
              </a:rPr>
              <a:t>Verify management prerequisites</a:t>
            </a:r>
            <a:endParaRPr lang="en-GB" sz="1400" b="0" spc="0" dirty="0">
              <a:solidFill>
                <a:schemeClr val="accent1"/>
              </a:solidFill>
              <a:latin typeface="+mn-lt"/>
            </a:endParaRPr>
          </a:p>
        </p:txBody>
      </p:sp>
      <p:sp>
        <p:nvSpPr>
          <p:cNvPr id="9" name="Freeform 5">
            <a:extLst>
              <a:ext uri="{FF2B5EF4-FFF2-40B4-BE49-F238E27FC236}">
                <a16:creationId xmlns:a16="http://schemas.microsoft.com/office/drawing/2014/main" id="{FA33402F-188E-BE98-89D6-474134EBCC09}"/>
              </a:ext>
              <a:ext uri="{C183D7F6-B498-43B3-948B-1728B52AA6E4}">
                <adec:decorative xmlns:adec="http://schemas.microsoft.com/office/drawing/2017/decorative" val="1"/>
              </a:ext>
            </a:extLst>
          </p:cNvPr>
          <p:cNvSpPr>
            <a:spLocks/>
          </p:cNvSpPr>
          <p:nvPr/>
        </p:nvSpPr>
        <p:spPr bwMode="auto">
          <a:xfrm>
            <a:off x="6714582" y="4820176"/>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0" name="TextBox 9">
            <a:extLst>
              <a:ext uri="{FF2B5EF4-FFF2-40B4-BE49-F238E27FC236}">
                <a16:creationId xmlns:a16="http://schemas.microsoft.com/office/drawing/2014/main" id="{6DCEB78D-9990-0289-7C85-A3AF4A3885FC}"/>
              </a:ext>
            </a:extLst>
          </p:cNvPr>
          <p:cNvSpPr txBox="1"/>
          <p:nvPr/>
        </p:nvSpPr>
        <p:spPr>
          <a:xfrm>
            <a:off x="7912497" y="4784211"/>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02</a:t>
            </a:r>
            <a:r>
              <a:rPr lang="en-US" sz="2000" kern="0" dirty="0">
                <a:solidFill>
                  <a:srgbClr val="FFFFFF"/>
                </a:solidFill>
                <a:latin typeface="Segoe UI Semibold"/>
              </a:rPr>
              <a:t>c</a:t>
            </a:r>
            <a:endParaRPr kumimoji="0" lang="en-US" sz="2000" b="0" i="0" u="none" strike="noStrike" kern="0" cap="none" spc="0" normalizeH="0" baseline="0" noProof="0" dirty="0">
              <a:ln>
                <a:noFill/>
              </a:ln>
              <a:solidFill>
                <a:srgbClr val="FFFFFF"/>
              </a:solidFill>
              <a:effectLst/>
              <a:uLnTx/>
              <a:uFillTx/>
              <a:latin typeface="Segoe UI Semibold"/>
            </a:endParaRPr>
          </a:p>
        </p:txBody>
      </p:sp>
      <p:sp>
        <p:nvSpPr>
          <p:cNvPr id="11" name="Title 2">
            <a:extLst>
              <a:ext uri="{FF2B5EF4-FFF2-40B4-BE49-F238E27FC236}">
                <a16:creationId xmlns:a16="http://schemas.microsoft.com/office/drawing/2014/main" id="{D4847AFA-4223-C74D-AB6D-2695F70AC8C5}"/>
              </a:ext>
            </a:extLst>
          </p:cNvPr>
          <p:cNvSpPr txBox="1">
            <a:spLocks/>
          </p:cNvSpPr>
          <p:nvPr/>
        </p:nvSpPr>
        <p:spPr>
          <a:xfrm>
            <a:off x="7912497" y="5462778"/>
            <a:ext cx="2052385" cy="4985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GB" sz="1800" dirty="0">
                <a:solidFill>
                  <a:schemeClr val="accent1"/>
                </a:solidFill>
              </a:rPr>
              <a:t>Overview of privacy controls</a:t>
            </a:r>
            <a:endParaRPr lang="en-GB" sz="1400" b="0" spc="0" dirty="0">
              <a:solidFill>
                <a:schemeClr val="accent1"/>
              </a:solidFill>
              <a:latin typeface="+mn-lt"/>
            </a:endParaRPr>
          </a:p>
        </p:txBody>
      </p:sp>
    </p:spTree>
    <p:extLst>
      <p:ext uri="{BB962C8B-B14F-4D97-AF65-F5344CB8AC3E}">
        <p14:creationId xmlns:p14="http://schemas.microsoft.com/office/powerpoint/2010/main" val="28857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75E-6 -4.81481E-6 L -0.02591 -4.81481E-6 " pathEditMode="relative" rAng="0" ptsTypes="AA">
                                      <p:cBhvr>
                                        <p:cTn id="9" dur="750" spd="-100000" fill="hold"/>
                                        <p:tgtEl>
                                          <p:spTgt spid="2"/>
                                        </p:tgtEl>
                                        <p:attrNameLst>
                                          <p:attrName>ppt_x</p:attrName>
                                          <p:attrName>ppt_y</p:attrName>
                                        </p:attrNameLst>
                                      </p:cBhvr>
                                      <p:rCtr x="-1302" y="0"/>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4.58333E-6 -3.7037E-7 L -0.02592 -3.7037E-7 " pathEditMode="relative" rAng="0" ptsTypes="AA">
                                      <p:cBhvr>
                                        <p:cTn id="14" dur="750" spd="-100000" fill="hold"/>
                                        <p:tgtEl>
                                          <p:spTgt spid="3"/>
                                        </p:tgtEl>
                                        <p:attrNameLst>
                                          <p:attrName>ppt_x</p:attrName>
                                          <p:attrName>ppt_y</p:attrName>
                                        </p:attrNameLst>
                                      </p:cBhvr>
                                      <p:rCtr x="-1302" y="0"/>
                                    </p:animMotion>
                                  </p:childTnLst>
                                </p:cTn>
                              </p:par>
                              <p:par>
                                <p:cTn id="15" presetID="10" presetClass="entr" presetSubtype="0" fill="hold" grpId="0" nodeType="withEffect">
                                  <p:stCondLst>
                                    <p:cond delay="2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200"/>
                                  </p:stCondLst>
                                  <p:childTnLst>
                                    <p:animMotion origin="layout" path="M 3.75E-6 -7.40741E-7 L -0.02592 -7.40741E-7 " pathEditMode="relative" rAng="0" ptsTypes="AA">
                                      <p:cBhvr>
                                        <p:cTn id="19" dur="750" spd="-100000" fill="hold"/>
                                        <p:tgtEl>
                                          <p:spTgt spid="5"/>
                                        </p:tgtEl>
                                        <p:attrNameLst>
                                          <p:attrName>ppt_x</p:attrName>
                                          <p:attrName>ppt_y</p:attrName>
                                        </p:attrNameLst>
                                      </p:cBhvr>
                                      <p:rCtr x="-1302" y="0"/>
                                    </p:animMotion>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grpId="1" nodeType="withEffect">
                                  <p:stCondLst>
                                    <p:cond delay="0"/>
                                  </p:stCondLst>
                                  <p:childTnLst>
                                    <p:animMotion origin="layout" path="M -3.75E-6 -4.81481E-6 L -0.02591 -4.81481E-6 " pathEditMode="relative" rAng="0" ptsTypes="AA">
                                      <p:cBhvr>
                                        <p:cTn id="24" dur="750" spd="-100000" fill="hold"/>
                                        <p:tgtEl>
                                          <p:spTgt spid="6"/>
                                        </p:tgtEl>
                                        <p:attrNameLst>
                                          <p:attrName>ppt_x</p:attrName>
                                          <p:attrName>ppt_y</p:attrName>
                                        </p:attrNameLst>
                                      </p:cBhvr>
                                      <p:rCtr x="-1302" y="0"/>
                                    </p:animMotion>
                                  </p:childTnLst>
                                </p:cTn>
                              </p:par>
                              <p:par>
                                <p:cTn id="25" presetID="10" presetClass="entr" presetSubtype="0" fill="hold" grpId="0"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grpId="1" nodeType="withEffect">
                                  <p:stCondLst>
                                    <p:cond delay="200"/>
                                  </p:stCondLst>
                                  <p:childTnLst>
                                    <p:animMotion origin="layout" path="M 3.75E-6 -7.40741E-7 L -0.02592 -7.40741E-7 " pathEditMode="relative" rAng="0" ptsTypes="AA">
                                      <p:cBhvr>
                                        <p:cTn id="29" dur="750" spd="-100000" fill="hold"/>
                                        <p:tgtEl>
                                          <p:spTgt spid="9"/>
                                        </p:tgtEl>
                                        <p:attrNameLst>
                                          <p:attrName>ppt_x</p:attrName>
                                          <p:attrName>ppt_y</p:attrName>
                                        </p:attrNameLst>
                                      </p:cBhvr>
                                      <p:rCtr x="-1302" y="0"/>
                                    </p:animMotion>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42" presetClass="path" presetSubtype="0" decel="100000" fill="hold" grpId="1" nodeType="withEffect">
                                  <p:stCondLst>
                                    <p:cond delay="0"/>
                                  </p:stCondLst>
                                  <p:childTnLst>
                                    <p:animMotion origin="layout" path="M -3.75E-6 -4.81481E-6 L -0.02591 -4.81481E-6 " pathEditMode="relative" rAng="0" ptsTypes="AA">
                                      <p:cBhvr>
                                        <p:cTn id="34" dur="750" spd="-100000" fill="hold"/>
                                        <p:tgtEl>
                                          <p:spTgt spid="10"/>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P spid="6" grpId="0" animBg="1"/>
      <p:bldP spid="6" grpId="1" animBg="1"/>
      <p:bldP spid="9" grpId="0" animBg="1"/>
      <p:bldP spid="9" grpId="1" animBg="1"/>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4CF0F-99F5-1A14-11BA-08EDF414492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0A1FAE2-1E37-DBA2-B252-3CDC8886BA60}"/>
              </a:ext>
              <a:ext uri="{C183D7F6-B498-43B3-948B-1728B52AA6E4}">
                <adec:decorative xmlns:adec="http://schemas.microsoft.com/office/drawing/2017/decorative" val="1"/>
              </a:ext>
            </a:extLst>
          </p:cNvPr>
          <p:cNvGrpSpPr/>
          <p:nvPr/>
        </p:nvGrpSpPr>
        <p:grpSpPr>
          <a:xfrm>
            <a:off x="5029200" y="0"/>
            <a:ext cx="7162800" cy="6858000"/>
            <a:chOff x="5029200" y="0"/>
            <a:chExt cx="7162800" cy="6858000"/>
          </a:xfrm>
        </p:grpSpPr>
        <p:pic>
          <p:nvPicPr>
            <p:cNvPr id="9" name="Picture 8" descr="A picture containing light&#10;&#10;Description automatically generated">
              <a:extLst>
                <a:ext uri="{FF2B5EF4-FFF2-40B4-BE49-F238E27FC236}">
                  <a16:creationId xmlns:a16="http://schemas.microsoft.com/office/drawing/2014/main" id="{99C46CDA-4F0C-1583-BD34-A7A67A0EFAB9}"/>
                </a:ext>
              </a:extLst>
            </p:cNvPr>
            <p:cNvPicPr>
              <a:picLocks/>
            </p:cNvPicPr>
            <p:nvPr/>
          </p:nvPicPr>
          <p:blipFill rotWithShape="1">
            <a:blip r:embed="rId2">
              <a:duotone>
                <a:schemeClr val="accent1">
                  <a:shade val="45000"/>
                  <a:satMod val="135000"/>
                </a:schemeClr>
                <a:prstClr val="white"/>
              </a:duotone>
              <a:alphaModFix amt="50000"/>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rcRect l="10637" t="14739" r="59519" b="32060"/>
            <a:stretch/>
          </p:blipFill>
          <p:spPr>
            <a:xfrm>
              <a:off x="5352728" y="0"/>
              <a:ext cx="6839272" cy="6858000"/>
            </a:xfrm>
            <a:prstGeom prst="rect">
              <a:avLst/>
            </a:prstGeom>
            <a:effectLst>
              <a:outerShdw blurRad="88900" dist="50800" dir="8100000" algn="tr" rotWithShape="0">
                <a:prstClr val="black">
                  <a:alpha val="7000"/>
                </a:prstClr>
              </a:outerShdw>
            </a:effectLst>
          </p:spPr>
        </p:pic>
        <p:sp>
          <p:nvSpPr>
            <p:cNvPr id="10" name="Rectangle 9">
              <a:extLst>
                <a:ext uri="{FF2B5EF4-FFF2-40B4-BE49-F238E27FC236}">
                  <a16:creationId xmlns:a16="http://schemas.microsoft.com/office/drawing/2014/main" id="{578F7DB0-01CD-C157-C0FA-7244CF5B07A1}"/>
                </a:ext>
              </a:extLst>
            </p:cNvPr>
            <p:cNvSpPr>
              <a:spLocks/>
            </p:cNvSpPr>
            <p:nvPr/>
          </p:nvSpPr>
          <p:spPr bwMode="auto">
            <a:xfrm>
              <a:off x="5029200" y="0"/>
              <a:ext cx="4381178" cy="6858000"/>
            </a:xfrm>
            <a:prstGeom prst="rect">
              <a:avLst/>
            </a:prstGeom>
            <a:gradFill flip="none" rotWithShape="1">
              <a:gsLst>
                <a:gs pos="0">
                  <a:srgbClr val="FFF8F3">
                    <a:alpha val="0"/>
                  </a:srgbClr>
                </a:gs>
                <a:gs pos="100000">
                  <a:srgbClr val="FFF8F3"/>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grpSp>
      <p:cxnSp>
        <p:nvCxnSpPr>
          <p:cNvPr id="11" name="Straight Connector 10">
            <a:extLst>
              <a:ext uri="{FF2B5EF4-FFF2-40B4-BE49-F238E27FC236}">
                <a16:creationId xmlns:a16="http://schemas.microsoft.com/office/drawing/2014/main" id="{E81CE72F-FB71-019E-C8D8-57B76B5A15C0}"/>
              </a:ext>
              <a:ext uri="{C183D7F6-B498-43B3-948B-1728B52AA6E4}">
                <adec:decorative xmlns:adec="http://schemas.microsoft.com/office/drawing/2017/decorative" val="1"/>
              </a:ext>
            </a:extLst>
          </p:cNvPr>
          <p:cNvCxnSpPr>
            <a:cxnSpLocks/>
            <a:stCxn id="12" idx="6"/>
          </p:cNvCxnSpPr>
          <p:nvPr/>
        </p:nvCxnSpPr>
        <p:spPr>
          <a:xfrm>
            <a:off x="864488" y="3889829"/>
            <a:ext cx="5792343" cy="0"/>
          </a:xfrm>
          <a:prstGeom prst="line">
            <a:avLst/>
          </a:prstGeom>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772FA57-6677-EA2C-0C45-F98D62EAF30F}"/>
              </a:ext>
              <a:ext uri="{C183D7F6-B498-43B3-948B-1728B52AA6E4}">
                <adec:decorative xmlns:adec="http://schemas.microsoft.com/office/drawing/2017/decorative" val="1"/>
              </a:ext>
            </a:extLst>
          </p:cNvPr>
          <p:cNvSpPr/>
          <p:nvPr/>
        </p:nvSpPr>
        <p:spPr bwMode="auto">
          <a:xfrm>
            <a:off x="781955"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13" name="Oval 12">
            <a:extLst>
              <a:ext uri="{FF2B5EF4-FFF2-40B4-BE49-F238E27FC236}">
                <a16:creationId xmlns:a16="http://schemas.microsoft.com/office/drawing/2014/main" id="{97E7CD06-28BE-29BD-F414-217EA50291B3}"/>
              </a:ext>
              <a:ext uri="{C183D7F6-B498-43B3-948B-1728B52AA6E4}">
                <adec:decorative xmlns:adec="http://schemas.microsoft.com/office/drawing/2017/decorative" val="1"/>
              </a:ext>
            </a:extLst>
          </p:cNvPr>
          <p:cNvSpPr/>
          <p:nvPr/>
        </p:nvSpPr>
        <p:spPr bwMode="auto">
          <a:xfrm>
            <a:off x="585216"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2" name="Oval 1">
            <a:extLst>
              <a:ext uri="{FF2B5EF4-FFF2-40B4-BE49-F238E27FC236}">
                <a16:creationId xmlns:a16="http://schemas.microsoft.com/office/drawing/2014/main" id="{E351CEFF-4CBB-81A9-38BD-9533B3C8D83B}"/>
              </a:ext>
              <a:ext uri="{C183D7F6-B498-43B3-948B-1728B52AA6E4}">
                <adec:decorative xmlns:adec="http://schemas.microsoft.com/office/drawing/2017/decorative" val="1"/>
              </a:ext>
            </a:extLst>
          </p:cNvPr>
          <p:cNvSpPr/>
          <p:nvPr/>
        </p:nvSpPr>
        <p:spPr bwMode="auto">
          <a:xfrm>
            <a:off x="6274594" y="5253279"/>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4" name="Oval 3">
            <a:extLst>
              <a:ext uri="{FF2B5EF4-FFF2-40B4-BE49-F238E27FC236}">
                <a16:creationId xmlns:a16="http://schemas.microsoft.com/office/drawing/2014/main" id="{7E76DB72-2129-E92E-EF67-8720465772E9}"/>
              </a:ext>
              <a:ext uri="{C183D7F6-B498-43B3-948B-1728B52AA6E4}">
                <adec:decorative xmlns:adec="http://schemas.microsoft.com/office/drawing/2017/decorative" val="1"/>
              </a:ext>
            </a:extLst>
          </p:cNvPr>
          <p:cNvSpPr/>
          <p:nvPr/>
        </p:nvSpPr>
        <p:spPr bwMode="auto">
          <a:xfrm>
            <a:off x="6274594" y="182321"/>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pic>
        <p:nvPicPr>
          <p:cNvPr id="6" name="Picture 5">
            <a:extLst>
              <a:ext uri="{FF2B5EF4-FFF2-40B4-BE49-F238E27FC236}">
                <a16:creationId xmlns:a16="http://schemas.microsoft.com/office/drawing/2014/main" id="{B2A81032-D420-7D55-C4E3-7B7C25EE83C9}"/>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contrast="-20000"/>
                    </a14:imgEffect>
                  </a14:imgLayer>
                </a14:imgProps>
              </a:ext>
            </a:extLst>
          </a:blip>
          <a:srcRect l="18346" t="5718" r="4968" b="6111"/>
          <a:stretch>
            <a:fillRect/>
          </a:stretch>
        </p:blipFill>
        <p:spPr>
          <a:xfrm>
            <a:off x="6451600" y="392112"/>
            <a:ext cx="5391150" cy="6046788"/>
          </a:xfrm>
          <a:custGeom>
            <a:avLst/>
            <a:gdLst>
              <a:gd name="connsiteX0" fmla="*/ 131275 w 5391150"/>
              <a:gd name="connsiteY0" fmla="*/ 0 h 6046788"/>
              <a:gd name="connsiteX1" fmla="*/ 5259875 w 5391150"/>
              <a:gd name="connsiteY1" fmla="*/ 0 h 6046788"/>
              <a:gd name="connsiteX2" fmla="*/ 5391150 w 5391150"/>
              <a:gd name="connsiteY2" fmla="*/ 131275 h 6046788"/>
              <a:gd name="connsiteX3" fmla="*/ 5391150 w 5391150"/>
              <a:gd name="connsiteY3" fmla="*/ 5915513 h 6046788"/>
              <a:gd name="connsiteX4" fmla="*/ 5259875 w 5391150"/>
              <a:gd name="connsiteY4" fmla="*/ 6046788 h 6046788"/>
              <a:gd name="connsiteX5" fmla="*/ 131275 w 5391150"/>
              <a:gd name="connsiteY5" fmla="*/ 6046788 h 6046788"/>
              <a:gd name="connsiteX6" fmla="*/ 0 w 5391150"/>
              <a:gd name="connsiteY6" fmla="*/ 5915513 h 6046788"/>
              <a:gd name="connsiteX7" fmla="*/ 0 w 5391150"/>
              <a:gd name="connsiteY7" fmla="*/ 131275 h 6046788"/>
              <a:gd name="connsiteX8" fmla="*/ 131275 w 5391150"/>
              <a:gd name="connsiteY8" fmla="*/ 0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1150" h="6046788">
                <a:moveTo>
                  <a:pt x="131275" y="0"/>
                </a:moveTo>
                <a:lnTo>
                  <a:pt x="5259875" y="0"/>
                </a:lnTo>
                <a:cubicBezTo>
                  <a:pt x="5332376" y="0"/>
                  <a:pt x="5391150" y="58774"/>
                  <a:pt x="5391150" y="131275"/>
                </a:cubicBezTo>
                <a:lnTo>
                  <a:pt x="5391150" y="5915513"/>
                </a:lnTo>
                <a:cubicBezTo>
                  <a:pt x="5391150" y="5988014"/>
                  <a:pt x="5332376" y="6046788"/>
                  <a:pt x="5259875" y="6046788"/>
                </a:cubicBezTo>
                <a:lnTo>
                  <a:pt x="131275" y="6046788"/>
                </a:lnTo>
                <a:cubicBezTo>
                  <a:pt x="58774" y="6046788"/>
                  <a:pt x="0" y="5988014"/>
                  <a:pt x="0" y="5915513"/>
                </a:cubicBezTo>
                <a:lnTo>
                  <a:pt x="0" y="131275"/>
                </a:lnTo>
                <a:cubicBezTo>
                  <a:pt x="0" y="58774"/>
                  <a:pt x="58774" y="0"/>
                  <a:pt x="131275" y="0"/>
                </a:cubicBezTo>
                <a:close/>
              </a:path>
            </a:pathLst>
          </a:custGeom>
          <a:effectLst>
            <a:outerShdw blurRad="76200" dist="38100" dir="8100000" algn="tr" rotWithShape="0">
              <a:prstClr val="black">
                <a:alpha val="10000"/>
              </a:prstClr>
            </a:outerShdw>
          </a:effectLst>
        </p:spPr>
      </p:pic>
      <p:sp>
        <p:nvSpPr>
          <p:cNvPr id="3" name="Title 2">
            <a:extLst>
              <a:ext uri="{FF2B5EF4-FFF2-40B4-BE49-F238E27FC236}">
                <a16:creationId xmlns:a16="http://schemas.microsoft.com/office/drawing/2014/main" id="{146D37A9-900F-82C4-044B-05C9829E4C2B}"/>
              </a:ext>
            </a:extLst>
          </p:cNvPr>
          <p:cNvSpPr>
            <a:spLocks noGrp="1"/>
          </p:cNvSpPr>
          <p:nvPr>
            <p:ph type="title"/>
          </p:nvPr>
        </p:nvSpPr>
        <p:spPr>
          <a:xfrm>
            <a:off x="585216" y="3305322"/>
            <a:ext cx="5510784" cy="498598"/>
          </a:xfrm>
        </p:spPr>
        <p:txBody>
          <a:bodyPr/>
          <a:lstStyle/>
          <a:p>
            <a:r>
              <a:rPr lang="en-GB" dirty="0">
                <a:solidFill>
                  <a:schemeClr val="accent1"/>
                </a:solidFill>
              </a:rPr>
              <a:t>Verify licensing</a:t>
            </a:r>
            <a:endParaRPr lang="en-US" sz="2800" b="0" spc="0" dirty="0">
              <a:solidFill>
                <a:schemeClr val="accent1"/>
              </a:solidFill>
              <a:latin typeface="+mn-lt"/>
            </a:endParaRPr>
          </a:p>
        </p:txBody>
      </p:sp>
      <p:grpSp>
        <p:nvGrpSpPr>
          <p:cNvPr id="17" name="Group 16" descr="Text box with 'hidden' labeled on it" title="Label">
            <a:extLst>
              <a:ext uri="{FF2B5EF4-FFF2-40B4-BE49-F238E27FC236}">
                <a16:creationId xmlns:a16="http://schemas.microsoft.com/office/drawing/2014/main" id="{1E68610F-0C30-9F84-CF5E-08F594219060}"/>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18" name="Diagonal Stripe 17">
              <a:extLst>
                <a:ext uri="{FF2B5EF4-FFF2-40B4-BE49-F238E27FC236}">
                  <a16:creationId xmlns:a16="http://schemas.microsoft.com/office/drawing/2014/main" id="{1CCCCF51-B30C-2CA2-0314-F5A67AE9F3C7}"/>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dirty="0">
                <a:gradFill>
                  <a:gsLst>
                    <a:gs pos="0">
                      <a:srgbClr val="FFFFFF"/>
                    </a:gs>
                    <a:gs pos="100000">
                      <a:srgbClr val="FFFFFF"/>
                    </a:gs>
                  </a:gsLst>
                  <a:lin ang="5400000" scaled="0"/>
                </a:gradFill>
                <a:cs typeface="Segoe UI" pitchFamily="34" charset="0"/>
              </a:endParaRPr>
            </a:p>
          </p:txBody>
        </p:sp>
        <p:sp>
          <p:nvSpPr>
            <p:cNvPr id="19" name="TextBox 18">
              <a:extLst>
                <a:ext uri="{FF2B5EF4-FFF2-40B4-BE49-F238E27FC236}">
                  <a16:creationId xmlns:a16="http://schemas.microsoft.com/office/drawing/2014/main" id="{75A801D9-D96F-58D6-5183-4459EB38CAC5}"/>
                </a:ext>
              </a:extLst>
            </p:cNvPr>
            <p:cNvSpPr txBox="1"/>
            <p:nvPr/>
          </p:nvSpPr>
          <p:spPr>
            <a:xfrm rot="2421255">
              <a:off x="11065621" y="476530"/>
              <a:ext cx="853538" cy="493555"/>
            </a:xfrm>
            <a:prstGeom prst="rect">
              <a:avLst/>
            </a:prstGeom>
            <a:noFill/>
          </p:spPr>
          <p:txBody>
            <a:bodyPr wrap="none" lIns="0" tIns="0" rIns="0" bIns="0" rtlCol="0">
              <a:spAutoFit/>
            </a:bodyPr>
            <a:lstStyle/>
            <a:p>
              <a:pPr defTabSz="932521">
                <a:defRPr/>
              </a:pPr>
              <a:r>
                <a:rPr lang="en-US" sz="2000" kern="0" spc="-30" dirty="0">
                  <a:solidFill>
                    <a:schemeClr val="accent1"/>
                  </a:solidFill>
                  <a:latin typeface="Segoe UI Semibold"/>
                </a:rPr>
                <a:t>Verify</a:t>
              </a:r>
              <a:endParaRPr lang="de-AT" sz="2000" kern="0" spc="-30" dirty="0">
                <a:solidFill>
                  <a:schemeClr val="accent1"/>
                </a:solidFill>
                <a:latin typeface="Segoe UI Semibold"/>
              </a:endParaRPr>
            </a:p>
          </p:txBody>
        </p:sp>
      </p:grpSp>
      <p:sp>
        <p:nvSpPr>
          <p:cNvPr id="7" name="TextBox 6">
            <a:extLst>
              <a:ext uri="{FF2B5EF4-FFF2-40B4-BE49-F238E27FC236}">
                <a16:creationId xmlns:a16="http://schemas.microsoft.com/office/drawing/2014/main" id="{B88D6302-F341-C3AE-40D2-A05A5CC9BDB0}"/>
              </a:ext>
            </a:extLst>
          </p:cNvPr>
          <p:cNvSpPr txBox="1"/>
          <p:nvPr/>
        </p:nvSpPr>
        <p:spPr>
          <a:xfrm>
            <a:off x="400003" y="4293708"/>
            <a:ext cx="763904" cy="763904"/>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Semibold"/>
              </a:rPr>
              <a:t>02a</a:t>
            </a:r>
          </a:p>
        </p:txBody>
      </p:sp>
    </p:spTree>
    <p:extLst>
      <p:ext uri="{BB962C8B-B14F-4D97-AF65-F5344CB8AC3E}">
        <p14:creationId xmlns:p14="http://schemas.microsoft.com/office/powerpoint/2010/main" val="89610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3.75E-6 -4.81481E-6 L -0.02591 -4.81481E-6 " pathEditMode="relative" rAng="0" ptsTypes="AA">
                                      <p:cBhvr>
                                        <p:cTn id="9" dur="750" spd="-100000" fill="hold"/>
                                        <p:tgtEl>
                                          <p:spTgt spid="7"/>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80F10EFF-0E31-4548-96C8-9E15E0B2169F}"/>
              </a:ext>
              <a:ext uri="{C183D7F6-B498-43B3-948B-1728B52AA6E4}">
                <adec:decorative xmlns:adec="http://schemas.microsoft.com/office/drawing/2017/decorative" val="1"/>
              </a:ext>
            </a:extLst>
          </p:cNvPr>
          <p:cNvSpPr/>
          <p:nvPr/>
        </p:nvSpPr>
        <p:spPr bwMode="auto">
          <a:xfrm rot="16200000" flipV="1">
            <a:off x="2938574" y="-1806464"/>
            <a:ext cx="5725887" cy="1160303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5" name="Title 4">
            <a:extLst>
              <a:ext uri="{FF2B5EF4-FFF2-40B4-BE49-F238E27FC236}">
                <a16:creationId xmlns:a16="http://schemas.microsoft.com/office/drawing/2014/main" id="{F0E4E289-E69E-DD83-DF9B-13CC9818FC2C}"/>
              </a:ext>
            </a:extLst>
          </p:cNvPr>
          <p:cNvSpPr>
            <a:spLocks noGrp="1"/>
          </p:cNvSpPr>
          <p:nvPr>
            <p:ph type="title"/>
          </p:nvPr>
        </p:nvSpPr>
        <p:spPr/>
        <p:txBody>
          <a:bodyPr/>
          <a:lstStyle/>
          <a:p>
            <a:r>
              <a:rPr lang="en-GB" dirty="0">
                <a:latin typeface="+mj-lt"/>
              </a:rPr>
              <a:t>License Requirements</a:t>
            </a:r>
          </a:p>
        </p:txBody>
      </p:sp>
      <p:sp>
        <p:nvSpPr>
          <p:cNvPr id="6" name="Content Placeholder 5">
            <a:extLst>
              <a:ext uri="{FF2B5EF4-FFF2-40B4-BE49-F238E27FC236}">
                <a16:creationId xmlns:a16="http://schemas.microsoft.com/office/drawing/2014/main" id="{23DCFD99-FF5C-4968-0917-A9CA8D71E4A7}"/>
              </a:ext>
            </a:extLst>
          </p:cNvPr>
          <p:cNvSpPr>
            <a:spLocks noGrp="1"/>
          </p:cNvSpPr>
          <p:nvPr>
            <p:ph sz="quarter" idx="10"/>
          </p:nvPr>
        </p:nvSpPr>
        <p:spPr>
          <a:xfrm>
            <a:off x="587945" y="1576907"/>
            <a:ext cx="11018838" cy="2320635"/>
          </a:xfrm>
        </p:spPr>
        <p:txBody>
          <a:bodyPr/>
          <a:lstStyle/>
          <a:p>
            <a:pPr algn="l">
              <a:spcBef>
                <a:spcPts val="1200"/>
              </a:spcBef>
              <a:spcAft>
                <a:spcPts val="1200"/>
              </a:spcAft>
              <a:buFont typeface="Arial" panose="020B0604020202020204" pitchFamily="34" charset="0"/>
              <a:buChar char="•"/>
            </a:pPr>
            <a:r>
              <a:rPr lang="en-GB" b="0" i="0" dirty="0">
                <a:solidFill>
                  <a:srgbClr val="161616"/>
                </a:solidFill>
                <a:effectLst/>
                <a:latin typeface="+mn-lt"/>
              </a:rPr>
              <a:t>Qualifying Microsoft 365 subscription for </a:t>
            </a:r>
            <a:r>
              <a:rPr lang="en-GB" i="0" dirty="0">
                <a:solidFill>
                  <a:srgbClr val="161616"/>
                </a:solidFill>
                <a:effectLst/>
                <a:latin typeface="+mn-lt"/>
              </a:rPr>
              <a:t>Core features</a:t>
            </a:r>
          </a:p>
          <a:p>
            <a:pPr algn="l">
              <a:spcBef>
                <a:spcPts val="1200"/>
              </a:spcBef>
              <a:spcAft>
                <a:spcPts val="1200"/>
              </a:spcAft>
              <a:buFont typeface="Arial" panose="020B0604020202020204" pitchFamily="34" charset="0"/>
              <a:buChar char="•"/>
            </a:pPr>
            <a:r>
              <a:rPr lang="en-GB" dirty="0">
                <a:solidFill>
                  <a:srgbClr val="161616"/>
                </a:solidFill>
                <a:latin typeface="+mn-lt"/>
              </a:rPr>
              <a:t>Teams Premium license for Enhanced features</a:t>
            </a:r>
          </a:p>
          <a:p>
            <a:pPr algn="l">
              <a:spcBef>
                <a:spcPts val="1200"/>
              </a:spcBef>
              <a:spcAft>
                <a:spcPts val="1200"/>
              </a:spcAft>
              <a:buFont typeface="Arial" panose="020B0604020202020204" pitchFamily="34" charset="0"/>
              <a:buChar char="•"/>
            </a:pPr>
            <a:r>
              <a:rPr lang="en-GB" b="0" i="0" dirty="0">
                <a:solidFill>
                  <a:srgbClr val="161616"/>
                </a:solidFill>
                <a:effectLst/>
                <a:latin typeface="+mn-lt"/>
              </a:rPr>
              <a:t>Microsoft 365 Copilot license for </a:t>
            </a:r>
            <a:r>
              <a:rPr lang="en-GB" i="0" dirty="0">
                <a:solidFill>
                  <a:srgbClr val="161616"/>
                </a:solidFill>
                <a:effectLst/>
                <a:latin typeface="+mn-lt"/>
              </a:rPr>
              <a:t>AI-driven features</a:t>
            </a:r>
          </a:p>
          <a:p>
            <a:endParaRPr lang="en-GB" dirty="0">
              <a:latin typeface="+mn-lt"/>
            </a:endParaRPr>
          </a:p>
        </p:txBody>
      </p:sp>
      <p:sp>
        <p:nvSpPr>
          <p:cNvPr id="2" name="TextBox 1">
            <a:extLst>
              <a:ext uri="{FF2B5EF4-FFF2-40B4-BE49-F238E27FC236}">
                <a16:creationId xmlns:a16="http://schemas.microsoft.com/office/drawing/2014/main" id="{21477B28-B52A-5865-E01A-747720F09094}"/>
              </a:ext>
            </a:extLst>
          </p:cNvPr>
          <p:cNvSpPr txBox="1"/>
          <p:nvPr/>
        </p:nvSpPr>
        <p:spPr>
          <a:xfrm>
            <a:off x="587945" y="4247172"/>
            <a:ext cx="10400030" cy="156966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61616"/>
                </a:solidFill>
                <a:effectLst/>
                <a:uLnTx/>
                <a:uFillTx/>
                <a:latin typeface="Segoe Sans Text"/>
                <a:ea typeface="+mn-ea"/>
                <a:cs typeface="+mn-cs"/>
              </a:rPr>
              <a:t>Please refer to the following link for the latest information regarding licensing requirements and feature descriptions</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Segoe Sans Text"/>
              <a:ea typeface="+mn-ea"/>
              <a:cs typeface="+mn-cs"/>
              <a:hlinkClick r:id="rId3"/>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ans Text"/>
                <a:ea typeface="+mn-ea"/>
                <a:cs typeface="+mn-cs"/>
                <a:hlinkClick r:id="rId4"/>
              </a:rPr>
              <a:t>Microsoft Places overview - Microsoft Places | Microsoft Learn</a:t>
            </a:r>
            <a:endParaRPr kumimoji="0" lang="en-US" sz="2400" b="0" i="0" u="none" strike="noStrike" kern="1200" cap="none" spc="0" normalizeH="0" baseline="0" noProof="0" dirty="0">
              <a:ln>
                <a:noFill/>
              </a:ln>
              <a:solidFill>
                <a:srgbClr val="000000"/>
              </a:solidFill>
              <a:effectLst/>
              <a:uLnTx/>
              <a:uFillTx/>
              <a:latin typeface="Segoe Sans Text"/>
              <a:ea typeface="+mn-ea"/>
              <a:cs typeface="+mn-cs"/>
              <a:hlinkClick r:id="rId3"/>
            </a:endParaRPr>
          </a:p>
        </p:txBody>
      </p:sp>
    </p:spTree>
    <p:extLst>
      <p:ext uri="{BB962C8B-B14F-4D97-AF65-F5344CB8AC3E}">
        <p14:creationId xmlns:p14="http://schemas.microsoft.com/office/powerpoint/2010/main" val="395639834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34450-7C74-B961-7123-D489993914F7}"/>
            </a:ext>
          </a:extLst>
        </p:cNvPr>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C647D65C-CBD8-DDAB-7114-617ECFF658C0}"/>
              </a:ext>
              <a:ext uri="{C183D7F6-B498-43B3-948B-1728B52AA6E4}">
                <adec:decorative xmlns:adec="http://schemas.microsoft.com/office/drawing/2017/decorative" val="1"/>
              </a:ext>
            </a:extLst>
          </p:cNvPr>
          <p:cNvSpPr/>
          <p:nvPr/>
        </p:nvSpPr>
        <p:spPr bwMode="auto">
          <a:xfrm rot="16200000" flipV="1">
            <a:off x="2938574" y="-1806464"/>
            <a:ext cx="5725887" cy="1160303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87F10856-0EAC-C2AE-3E08-3EFD78913DA1}"/>
              </a:ext>
            </a:extLst>
          </p:cNvPr>
          <p:cNvSpPr>
            <a:spLocks noGrp="1"/>
          </p:cNvSpPr>
          <p:nvPr>
            <p:ph type="title"/>
          </p:nvPr>
        </p:nvSpPr>
        <p:spPr>
          <a:xfrm>
            <a:off x="588263" y="457200"/>
            <a:ext cx="8778761" cy="430887"/>
          </a:xfrm>
        </p:spPr>
        <p:txBody>
          <a:bodyPr/>
          <a:lstStyle/>
          <a:p>
            <a:r>
              <a:rPr lang="en-GB" dirty="0">
                <a:solidFill>
                  <a:schemeClr val="tx2"/>
                </a:solidFill>
              </a:rPr>
              <a:t>Verify licensing for </a:t>
            </a:r>
            <a:r>
              <a:rPr lang="en-GB" dirty="0"/>
              <a:t>core Places features</a:t>
            </a:r>
          </a:p>
        </p:txBody>
      </p:sp>
      <p:sp>
        <p:nvSpPr>
          <p:cNvPr id="10" name="TextBox 9">
            <a:extLst>
              <a:ext uri="{FF2B5EF4-FFF2-40B4-BE49-F238E27FC236}">
                <a16:creationId xmlns:a16="http://schemas.microsoft.com/office/drawing/2014/main" id="{7E33F51E-A129-3754-3AF9-A791E3E5C0B4}"/>
              </a:ext>
            </a:extLst>
          </p:cNvPr>
          <p:cNvSpPr txBox="1"/>
          <p:nvPr/>
        </p:nvSpPr>
        <p:spPr>
          <a:xfrm>
            <a:off x="588263" y="1263318"/>
            <a:ext cx="11301059" cy="4724370"/>
          </a:xfrm>
          <a:prstGeom prst="rect">
            <a:avLst/>
          </a:prstGeom>
          <a:noFill/>
        </p:spPr>
        <p:txBody>
          <a:bodyPr wrap="square">
            <a:spAutoFit/>
          </a:bodyPr>
          <a:lstStyle/>
          <a:p>
            <a:pPr algn="l"/>
            <a:r>
              <a:rPr lang="en-GB" b="0" i="0" dirty="0">
                <a:solidFill>
                  <a:srgbClr val="161616"/>
                </a:solidFill>
                <a:effectLst/>
                <a:latin typeface="Segoe UI" panose="020B0502040204020203" pitchFamily="34" charset="0"/>
              </a:rPr>
              <a:t>The following subscriptions provide access to core Places features:</a:t>
            </a:r>
          </a:p>
          <a:p>
            <a:pPr marL="285750" indent="-285750" algn="l">
              <a:spcBef>
                <a:spcPts val="600"/>
              </a:spcBef>
              <a:spcAft>
                <a:spcPts val="600"/>
              </a:spcAft>
              <a:buFont typeface="Arial" panose="020B0604020202020204" pitchFamily="34" charset="0"/>
              <a:buChar char="•"/>
            </a:pPr>
            <a:r>
              <a:rPr lang="en-GB" b="0" i="0" dirty="0">
                <a:solidFill>
                  <a:srgbClr val="161616"/>
                </a:solidFill>
                <a:effectLst/>
                <a:latin typeface="Segoe UI" panose="020B0502040204020203" pitchFamily="34" charset="0"/>
              </a:rPr>
              <a:t>Microsoft 365 Business Basic</a:t>
            </a:r>
          </a:p>
          <a:p>
            <a:pPr marL="285750" indent="-285750" algn="l">
              <a:spcBef>
                <a:spcPts val="600"/>
              </a:spcBef>
              <a:spcAft>
                <a:spcPts val="600"/>
              </a:spcAft>
              <a:buFont typeface="Arial" panose="020B0604020202020204" pitchFamily="34" charset="0"/>
              <a:buChar char="•"/>
            </a:pPr>
            <a:r>
              <a:rPr lang="en-GB" b="0" i="0" dirty="0">
                <a:solidFill>
                  <a:srgbClr val="161616"/>
                </a:solidFill>
                <a:effectLst/>
                <a:latin typeface="Segoe UI" panose="020B0502040204020203" pitchFamily="34" charset="0"/>
              </a:rPr>
              <a:t>Microsoft 365 Business Standard</a:t>
            </a:r>
          </a:p>
          <a:p>
            <a:pPr marL="285750" indent="-285750" algn="l">
              <a:spcBef>
                <a:spcPts val="600"/>
              </a:spcBef>
              <a:spcAft>
                <a:spcPts val="600"/>
              </a:spcAft>
              <a:buFont typeface="Arial" panose="020B0604020202020204" pitchFamily="34" charset="0"/>
              <a:buChar char="•"/>
            </a:pPr>
            <a:r>
              <a:rPr lang="en-GB" b="0" i="0" dirty="0">
                <a:solidFill>
                  <a:srgbClr val="161616"/>
                </a:solidFill>
                <a:effectLst/>
                <a:latin typeface="Segoe UI" panose="020B0502040204020203" pitchFamily="34" charset="0"/>
              </a:rPr>
              <a:t>Microsoft 365 Business Premium</a:t>
            </a:r>
          </a:p>
          <a:p>
            <a:pPr marL="285750" indent="-285750" algn="l">
              <a:spcBef>
                <a:spcPts val="600"/>
              </a:spcBef>
              <a:spcAft>
                <a:spcPts val="600"/>
              </a:spcAft>
              <a:buFont typeface="Arial" panose="020B0604020202020204" pitchFamily="34" charset="0"/>
              <a:buChar char="•"/>
            </a:pPr>
            <a:r>
              <a:rPr lang="en-GB" b="0" i="0" dirty="0">
                <a:solidFill>
                  <a:srgbClr val="161616"/>
                </a:solidFill>
                <a:effectLst/>
                <a:latin typeface="Segoe UI" panose="020B0502040204020203" pitchFamily="34" charset="0"/>
              </a:rPr>
              <a:t>Microsoft 365 or Office 365 (E1, E3, E5)</a:t>
            </a:r>
          </a:p>
          <a:p>
            <a:pPr marL="285750" indent="-285750" algn="l">
              <a:spcBef>
                <a:spcPts val="600"/>
              </a:spcBef>
              <a:spcAft>
                <a:spcPts val="600"/>
              </a:spcAft>
              <a:buFont typeface="Arial" panose="020B0604020202020204" pitchFamily="34" charset="0"/>
              <a:buChar char="•"/>
            </a:pPr>
            <a:r>
              <a:rPr lang="en-GB" b="0" i="0" dirty="0">
                <a:solidFill>
                  <a:srgbClr val="161616"/>
                </a:solidFill>
                <a:effectLst/>
                <a:latin typeface="Segoe UI" panose="020B0502040204020203" pitchFamily="34" charset="0"/>
              </a:rPr>
              <a:t>Microsoft 365 or Office 365 for Education (A1, A3, A5)</a:t>
            </a:r>
          </a:p>
          <a:p>
            <a:pPr marL="285750" indent="-285750" algn="l">
              <a:spcBef>
                <a:spcPts val="600"/>
              </a:spcBef>
              <a:spcAft>
                <a:spcPts val="600"/>
              </a:spcAft>
              <a:buFont typeface="Arial" panose="020B0604020202020204" pitchFamily="34" charset="0"/>
              <a:buChar char="•"/>
            </a:pPr>
            <a:r>
              <a:rPr lang="en-GB" b="0" i="0" dirty="0">
                <a:solidFill>
                  <a:srgbClr val="161616"/>
                </a:solidFill>
                <a:effectLst/>
                <a:latin typeface="Segoe UI" panose="020B0502040204020203" pitchFamily="34" charset="0"/>
              </a:rPr>
              <a:t>Microsoft 365 for frontline workers (F1, F3)</a:t>
            </a:r>
          </a:p>
          <a:p>
            <a:pPr algn="l"/>
            <a:endParaRPr lang="en-GB" b="0" i="0" dirty="0">
              <a:solidFill>
                <a:srgbClr val="161616"/>
              </a:solidFill>
              <a:effectLst/>
              <a:latin typeface="Segoe UI" panose="020B0502040204020203" pitchFamily="34" charset="0"/>
            </a:endParaRPr>
          </a:p>
          <a:p>
            <a:pPr algn="l"/>
            <a:r>
              <a:rPr lang="en-GB" b="0" i="0" dirty="0">
                <a:solidFill>
                  <a:srgbClr val="161616"/>
                </a:solidFill>
                <a:effectLst/>
                <a:latin typeface="Segoe UI" panose="020B0502040204020203" pitchFamily="34" charset="0"/>
              </a:rPr>
              <a:t>Additionally, these subscriptions provide access to core Places features in Teams:</a:t>
            </a:r>
          </a:p>
          <a:p>
            <a:pPr marL="285750" indent="-285750" algn="l">
              <a:spcBef>
                <a:spcPts val="600"/>
              </a:spcBef>
              <a:spcAft>
                <a:spcPts val="600"/>
              </a:spcAft>
              <a:buFont typeface="Arial" panose="020B0604020202020204" pitchFamily="34" charset="0"/>
              <a:buChar char="•"/>
            </a:pPr>
            <a:r>
              <a:rPr lang="en-GB" b="0" i="0" dirty="0">
                <a:solidFill>
                  <a:srgbClr val="161616"/>
                </a:solidFill>
                <a:effectLst/>
                <a:latin typeface="Segoe UI" panose="020B0502040204020203" pitchFamily="34" charset="0"/>
              </a:rPr>
              <a:t>Microsoft Teams Essentials</a:t>
            </a:r>
          </a:p>
          <a:p>
            <a:pPr marL="285750" indent="-285750" algn="l">
              <a:spcBef>
                <a:spcPts val="600"/>
              </a:spcBef>
              <a:spcAft>
                <a:spcPts val="600"/>
              </a:spcAft>
              <a:buFont typeface="Arial" panose="020B0604020202020204" pitchFamily="34" charset="0"/>
              <a:buChar char="•"/>
            </a:pPr>
            <a:r>
              <a:rPr lang="en-GB" b="0" i="0" dirty="0">
                <a:solidFill>
                  <a:srgbClr val="161616"/>
                </a:solidFill>
                <a:effectLst/>
                <a:latin typeface="Segoe UI" panose="020B0502040204020203" pitchFamily="34" charset="0"/>
              </a:rPr>
              <a:t>Microsoft Teams Enterprise</a:t>
            </a:r>
          </a:p>
          <a:p>
            <a:pPr marL="285750" indent="-285750" algn="l">
              <a:spcBef>
                <a:spcPts val="600"/>
              </a:spcBef>
              <a:spcAft>
                <a:spcPts val="600"/>
              </a:spcAft>
              <a:buFont typeface="Arial" panose="020B0604020202020204" pitchFamily="34" charset="0"/>
              <a:buChar char="•"/>
            </a:pPr>
            <a:r>
              <a:rPr lang="en-GB" b="0" i="0" dirty="0">
                <a:solidFill>
                  <a:srgbClr val="161616"/>
                </a:solidFill>
                <a:effectLst/>
                <a:latin typeface="Segoe UI" panose="020B0502040204020203" pitchFamily="34" charset="0"/>
              </a:rPr>
              <a:t>Microsoft Teams EEA</a:t>
            </a:r>
          </a:p>
        </p:txBody>
      </p:sp>
      <p:grpSp>
        <p:nvGrpSpPr>
          <p:cNvPr id="11" name="Group 10" descr="Text box with 'hidden' labeled on it" title="Label">
            <a:extLst>
              <a:ext uri="{FF2B5EF4-FFF2-40B4-BE49-F238E27FC236}">
                <a16:creationId xmlns:a16="http://schemas.microsoft.com/office/drawing/2014/main" id="{91D919A8-0AFD-CC97-E75D-3268EFED60B3}"/>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12" name="Diagonal Stripe 11">
              <a:extLst>
                <a:ext uri="{FF2B5EF4-FFF2-40B4-BE49-F238E27FC236}">
                  <a16:creationId xmlns:a16="http://schemas.microsoft.com/office/drawing/2014/main" id="{649E83CF-8D17-D8F9-307A-C5DA4BA75B8D}"/>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dirty="0">
                <a:gradFill>
                  <a:gsLst>
                    <a:gs pos="0">
                      <a:srgbClr val="FFFFFF"/>
                    </a:gs>
                    <a:gs pos="100000">
                      <a:srgbClr val="FFFFFF"/>
                    </a:gs>
                  </a:gsLst>
                  <a:lin ang="5400000" scaled="0"/>
                </a:gradFill>
                <a:cs typeface="Segoe UI" pitchFamily="34" charset="0"/>
              </a:endParaRPr>
            </a:p>
          </p:txBody>
        </p:sp>
        <p:sp>
          <p:nvSpPr>
            <p:cNvPr id="13" name="TextBox 12">
              <a:extLst>
                <a:ext uri="{FF2B5EF4-FFF2-40B4-BE49-F238E27FC236}">
                  <a16:creationId xmlns:a16="http://schemas.microsoft.com/office/drawing/2014/main" id="{D3ABC306-4DFE-C68E-ED81-5EE4F2616627}"/>
                </a:ext>
              </a:extLst>
            </p:cNvPr>
            <p:cNvSpPr txBox="1"/>
            <p:nvPr/>
          </p:nvSpPr>
          <p:spPr>
            <a:xfrm rot="2421255">
              <a:off x="11065621" y="476530"/>
              <a:ext cx="853538" cy="493555"/>
            </a:xfrm>
            <a:prstGeom prst="rect">
              <a:avLst/>
            </a:prstGeom>
            <a:noFill/>
          </p:spPr>
          <p:txBody>
            <a:bodyPr wrap="none" lIns="0" tIns="0" rIns="0" bIns="0" rtlCol="0">
              <a:spAutoFit/>
            </a:bodyPr>
            <a:lstStyle/>
            <a:p>
              <a:pPr defTabSz="932521">
                <a:defRPr/>
              </a:pPr>
              <a:r>
                <a:rPr lang="en-US" sz="2000" kern="0" spc="-30" dirty="0">
                  <a:solidFill>
                    <a:schemeClr val="accent1"/>
                  </a:solidFill>
                  <a:latin typeface="Segoe UI Semibold"/>
                </a:rPr>
                <a:t>Verify</a:t>
              </a:r>
              <a:endParaRPr lang="de-AT" sz="2000" kern="0" spc="-30" dirty="0">
                <a:solidFill>
                  <a:schemeClr val="accent1"/>
                </a:solidFill>
                <a:latin typeface="Segoe UI Semibold"/>
              </a:endParaRPr>
            </a:p>
          </p:txBody>
        </p:sp>
      </p:grpSp>
    </p:spTree>
    <p:extLst>
      <p:ext uri="{BB962C8B-B14F-4D97-AF65-F5344CB8AC3E}">
        <p14:creationId xmlns:p14="http://schemas.microsoft.com/office/powerpoint/2010/main" val="400235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a:extLst>
              <a:ext uri="{FF2B5EF4-FFF2-40B4-BE49-F238E27FC236}">
                <a16:creationId xmlns:a16="http://schemas.microsoft.com/office/drawing/2014/main" id="{E4FACD60-FF4E-4B18-9794-9EDBBC59BD39}"/>
              </a:ext>
            </a:extLst>
          </p:cNvPr>
          <p:cNvSpPr txBox="1">
            <a:spLocks noGrp="1"/>
          </p:cNvSpPr>
          <p:nvPr>
            <p:ph type="title"/>
          </p:nvPr>
        </p:nvSpPr>
        <p:spPr>
          <a:prstGeom prst="rect">
            <a:avLst/>
          </a:prstGeom>
          <a:noFill/>
          <a:ln>
            <a:noFill/>
            <a:prstDash/>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defTabSz="932742">
              <a:lnSpc>
                <a:spcPct val="100000"/>
              </a:lnSpc>
              <a:spcBef>
                <a:spcPct val="0"/>
              </a:spcBef>
              <a:buNone/>
              <a:defRPr kumimoji="0" lang="en-US" sz="2800" b="0" i="0" u="none" strike="noStrike" cap="none" spc="0" normalizeH="0" baseline="0" dirty="0" smtClean="0">
                <a:ln>
                  <a:noFill/>
                </a:ln>
                <a:effectLst/>
                <a:uLnTx/>
                <a:uFillTx/>
                <a:latin typeface="Segoe UI Semibold"/>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BE">
                <a:cs typeface="+mn-cs"/>
              </a:rPr>
              <a:t>License availability</a:t>
            </a:r>
            <a:endParaRPr kumimoji="0" lang="en-US" sz="2800" b="0" i="0" u="none" strike="noStrike" kern="1200" cap="none" spc="0" normalizeH="0" baseline="0" noProof="0" dirty="0">
              <a:ln>
                <a:noFill/>
              </a:ln>
              <a:solidFill>
                <a:schemeClr val="tx1"/>
              </a:solidFill>
              <a:effectLst/>
              <a:uLnTx/>
              <a:uFillTx/>
              <a:latin typeface="Segoe UI Semibold"/>
              <a:ea typeface="+mn-ea"/>
              <a:cs typeface="+mn-cs"/>
            </a:endParaRPr>
          </a:p>
        </p:txBody>
      </p:sp>
      <p:sp>
        <p:nvSpPr>
          <p:cNvPr id="15" name="Freeform: Shape 16">
            <a:extLst>
              <a:ext uri="{FF2B5EF4-FFF2-40B4-BE49-F238E27FC236}">
                <a16:creationId xmlns:a16="http://schemas.microsoft.com/office/drawing/2014/main" id="{AE937C20-8358-F6F0-5E8E-B41B3E346790}"/>
              </a:ext>
              <a:ext uri="{C183D7F6-B498-43B3-948B-1728B52AA6E4}">
                <adec:decorative xmlns:adec="http://schemas.microsoft.com/office/drawing/2017/decorative" val="1"/>
              </a:ext>
            </a:extLst>
          </p:cNvPr>
          <p:cNvSpPr/>
          <p:nvPr/>
        </p:nvSpPr>
        <p:spPr>
          <a:xfrm>
            <a:off x="588263" y="1415157"/>
            <a:ext cx="183294" cy="193078"/>
          </a:xfrm>
          <a:custGeom>
            <a:avLst/>
            <a:gdLst>
              <a:gd name="connsiteX0" fmla="*/ 180975 w 361950"/>
              <a:gd name="connsiteY0" fmla="*/ 0 h 361950"/>
              <a:gd name="connsiteX1" fmla="*/ 0 w 361950"/>
              <a:gd name="connsiteY1" fmla="*/ 180975 h 361950"/>
              <a:gd name="connsiteX2" fmla="*/ 180975 w 361950"/>
              <a:gd name="connsiteY2" fmla="*/ 361950 h 361950"/>
              <a:gd name="connsiteX3" fmla="*/ 361950 w 361950"/>
              <a:gd name="connsiteY3" fmla="*/ 180975 h 361950"/>
              <a:gd name="connsiteX4" fmla="*/ 181127 w 361950"/>
              <a:gd name="connsiteY4" fmla="*/ 0 h 361950"/>
              <a:gd name="connsiteX5" fmla="*/ 180975 w 361950"/>
              <a:gd name="connsiteY5" fmla="*/ 0 h 361950"/>
              <a:gd name="connsiteX6" fmla="*/ 224790 w 361950"/>
              <a:gd name="connsiteY6" fmla="*/ 189614 h 361950"/>
              <a:gd name="connsiteX7" fmla="*/ 145209 w 361950"/>
              <a:gd name="connsiteY7" fmla="*/ 269281 h 361950"/>
              <a:gd name="connsiteX8" fmla="*/ 77019 w 361950"/>
              <a:gd name="connsiteY8" fmla="*/ 201082 h 361950"/>
              <a:gd name="connsiteX9" fmla="*/ 99803 w 361950"/>
              <a:gd name="connsiteY9" fmla="*/ 178298 h 361950"/>
              <a:gd name="connsiteX10" fmla="*/ 145209 w 361950"/>
              <a:gd name="connsiteY10" fmla="*/ 223714 h 361950"/>
              <a:gd name="connsiteX11" fmla="*/ 210931 w 361950"/>
              <a:gd name="connsiteY11" fmla="*/ 157105 h 361950"/>
              <a:gd name="connsiteX12" fmla="*/ 267348 w 361950"/>
              <a:gd name="connsiteY12" fmla="*/ 101394 h 361950"/>
              <a:gd name="connsiteX13" fmla="*/ 269405 w 361950"/>
              <a:gd name="connsiteY13" fmla="*/ 99489 h 361950"/>
              <a:gd name="connsiteX14" fmla="*/ 271310 w 361950"/>
              <a:gd name="connsiteY14" fmla="*/ 97431 h 361950"/>
              <a:gd name="connsiteX15" fmla="*/ 294418 w 361950"/>
              <a:gd name="connsiteY15" fmla="*/ 120215 h 361950"/>
              <a:gd name="connsiteX16" fmla="*/ 224790 w 361950"/>
              <a:gd name="connsiteY16" fmla="*/ 18961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361950">
                <a:moveTo>
                  <a:pt x="180975" y="0"/>
                </a:moveTo>
                <a:cubicBezTo>
                  <a:pt x="81025" y="0"/>
                  <a:pt x="0" y="81025"/>
                  <a:pt x="0" y="180975"/>
                </a:cubicBezTo>
                <a:cubicBezTo>
                  <a:pt x="0" y="280925"/>
                  <a:pt x="81025" y="361950"/>
                  <a:pt x="180975" y="361950"/>
                </a:cubicBezTo>
                <a:cubicBezTo>
                  <a:pt x="280925" y="361950"/>
                  <a:pt x="361950" y="280925"/>
                  <a:pt x="361950" y="180975"/>
                </a:cubicBezTo>
                <a:cubicBezTo>
                  <a:pt x="361992" y="81067"/>
                  <a:pt x="281035" y="42"/>
                  <a:pt x="181127" y="0"/>
                </a:cubicBezTo>
                <a:cubicBezTo>
                  <a:pt x="181077" y="0"/>
                  <a:pt x="181025" y="0"/>
                  <a:pt x="180975" y="0"/>
                </a:cubicBezTo>
                <a:close/>
                <a:moveTo>
                  <a:pt x="224790" y="189614"/>
                </a:moveTo>
                <a:cubicBezTo>
                  <a:pt x="198425" y="215935"/>
                  <a:pt x="171898" y="242490"/>
                  <a:pt x="145209" y="269281"/>
                </a:cubicBezTo>
                <a:cubicBezTo>
                  <a:pt x="122527" y="246497"/>
                  <a:pt x="99796" y="223764"/>
                  <a:pt x="77019" y="201082"/>
                </a:cubicBezTo>
                <a:lnTo>
                  <a:pt x="99803" y="178298"/>
                </a:lnTo>
                <a:lnTo>
                  <a:pt x="145209" y="223714"/>
                </a:lnTo>
                <a:cubicBezTo>
                  <a:pt x="167249" y="201349"/>
                  <a:pt x="189157" y="179146"/>
                  <a:pt x="210931" y="157105"/>
                </a:cubicBezTo>
                <a:cubicBezTo>
                  <a:pt x="232705" y="135055"/>
                  <a:pt x="244773" y="123225"/>
                  <a:pt x="267348" y="101394"/>
                </a:cubicBezTo>
                <a:cubicBezTo>
                  <a:pt x="267986" y="100755"/>
                  <a:pt x="268662" y="100127"/>
                  <a:pt x="269405" y="99489"/>
                </a:cubicBezTo>
                <a:cubicBezTo>
                  <a:pt x="270119" y="98880"/>
                  <a:pt x="270758" y="98189"/>
                  <a:pt x="271310" y="97431"/>
                </a:cubicBezTo>
                <a:lnTo>
                  <a:pt x="294418" y="120215"/>
                </a:lnTo>
                <a:cubicBezTo>
                  <a:pt x="267653" y="146904"/>
                  <a:pt x="251193" y="163297"/>
                  <a:pt x="224790" y="189614"/>
                </a:cubicBezTo>
                <a:close/>
              </a:path>
            </a:pathLst>
          </a:custGeom>
          <a:solidFill>
            <a:schemeClr val="accent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BE" sz="1765" b="0" i="0" u="none" strike="noStrike" kern="1200" cap="none" spc="0" normalizeH="0" baseline="0" noProof="0">
              <a:ln>
                <a:noFill/>
              </a:ln>
              <a:solidFill>
                <a:srgbClr val="000000"/>
              </a:solidFill>
              <a:effectLst/>
              <a:uLnTx/>
              <a:uFillTx/>
              <a:latin typeface="Segoe UI"/>
              <a:ea typeface="+mn-ea"/>
              <a:cs typeface="+mn-cs"/>
            </a:endParaRPr>
          </a:p>
        </p:txBody>
      </p:sp>
      <p:sp>
        <p:nvSpPr>
          <p:cNvPr id="7" name="Text Placeholder 10">
            <a:extLst>
              <a:ext uri="{FF2B5EF4-FFF2-40B4-BE49-F238E27FC236}">
                <a16:creationId xmlns:a16="http://schemas.microsoft.com/office/drawing/2014/main" id="{74AF4E18-C9B0-94CE-32A7-13461F278E8C}"/>
              </a:ext>
            </a:extLst>
          </p:cNvPr>
          <p:cNvSpPr txBox="1">
            <a:spLocks/>
          </p:cNvSpPr>
          <p:nvPr/>
        </p:nvSpPr>
        <p:spPr>
          <a:xfrm>
            <a:off x="943053" y="1391319"/>
            <a:ext cx="11339512" cy="24622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BE"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Verify if the required licensing is available</a:t>
            </a:r>
          </a:p>
        </p:txBody>
      </p:sp>
      <p:sp>
        <p:nvSpPr>
          <p:cNvPr id="4" name="TextBox 3">
            <a:extLst>
              <a:ext uri="{FF2B5EF4-FFF2-40B4-BE49-F238E27FC236}">
                <a16:creationId xmlns:a16="http://schemas.microsoft.com/office/drawing/2014/main" id="{EAD40BF8-565B-0D69-0D38-DE92E57C7291}"/>
              </a:ext>
            </a:extLst>
          </p:cNvPr>
          <p:cNvSpPr txBox="1"/>
          <p:nvPr/>
        </p:nvSpPr>
        <p:spPr>
          <a:xfrm rot="16200000">
            <a:off x="-581623" y="3596990"/>
            <a:ext cx="1656893" cy="253916"/>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BE" sz="1050" b="0" i="0" u="none" strike="noStrike" kern="1200" cap="none" spc="0" normalizeH="0" baseline="0" noProof="0">
                <a:ln>
                  <a:noFill/>
                </a:ln>
                <a:solidFill>
                  <a:srgbClr val="000000"/>
                </a:solidFill>
                <a:effectLst/>
                <a:uLnTx/>
                <a:uFillTx/>
                <a:latin typeface="Segoe UI Semibold"/>
                <a:ea typeface="+mn-ea"/>
                <a:cs typeface="+mn-cs"/>
              </a:rPr>
              <a:t>1 required per user</a:t>
            </a:r>
            <a:endParaRPr kumimoji="0" lang="en-US" sz="1050" b="0" i="0" u="none" strike="noStrike" kern="1200" cap="none" spc="0" normalizeH="0" baseline="0" noProof="0" dirty="0">
              <a:ln>
                <a:noFill/>
              </a:ln>
              <a:solidFill>
                <a:srgbClr val="000000"/>
              </a:solidFill>
              <a:effectLst/>
              <a:uLnTx/>
              <a:uFillTx/>
              <a:latin typeface="Segoe UI Semibold"/>
              <a:ea typeface="+mn-ea"/>
              <a:cs typeface="+mn-cs"/>
            </a:endParaRPr>
          </a:p>
        </p:txBody>
      </p:sp>
      <p:sp>
        <p:nvSpPr>
          <p:cNvPr id="3" name="Left Brace 2">
            <a:extLst>
              <a:ext uri="{FF2B5EF4-FFF2-40B4-BE49-F238E27FC236}">
                <a16:creationId xmlns:a16="http://schemas.microsoft.com/office/drawing/2014/main" id="{53ED9C08-6DCF-534A-AFD1-D58402EF6CFB}"/>
              </a:ext>
              <a:ext uri="{C183D7F6-B498-43B3-948B-1728B52AA6E4}">
                <adec:decorative xmlns:adec="http://schemas.microsoft.com/office/drawing/2017/decorative" val="1"/>
              </a:ext>
            </a:extLst>
          </p:cNvPr>
          <p:cNvSpPr/>
          <p:nvPr/>
        </p:nvSpPr>
        <p:spPr>
          <a:xfrm>
            <a:off x="344522" y="2546235"/>
            <a:ext cx="183294" cy="2077720"/>
          </a:xfrm>
          <a:prstGeom prst="leftBrace">
            <a:avLst/>
          </a:prstGeom>
          <a:ln w="63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BE" sz="1765" b="0" i="0" u="none" strike="noStrike" kern="1200" cap="none" spc="0" normalizeH="0" baseline="0" noProof="0">
              <a:ln>
                <a:noFill/>
              </a:ln>
              <a:solidFill>
                <a:srgbClr val="000000"/>
              </a:solidFill>
              <a:effectLst/>
              <a:uLnTx/>
              <a:uFillTx/>
              <a:latin typeface="Segoe UI"/>
              <a:ea typeface="+mn-ea"/>
              <a:cs typeface="+mn-cs"/>
            </a:endParaRPr>
          </a:p>
        </p:txBody>
      </p:sp>
      <p:graphicFrame>
        <p:nvGraphicFramePr>
          <p:cNvPr id="2" name="Table 1">
            <a:extLst>
              <a:ext uri="{FF2B5EF4-FFF2-40B4-BE49-F238E27FC236}">
                <a16:creationId xmlns:a16="http://schemas.microsoft.com/office/drawing/2014/main" id="{A8058DB0-7830-D505-0225-DF633423AD25}"/>
              </a:ext>
            </a:extLst>
          </p:cNvPr>
          <p:cNvGraphicFramePr>
            <a:graphicFrameLocks noGrp="1"/>
          </p:cNvGraphicFramePr>
          <p:nvPr>
            <p:extLst>
              <p:ext uri="{D42A27DB-BD31-4B8C-83A1-F6EECF244321}">
                <p14:modId xmlns:p14="http://schemas.microsoft.com/office/powerpoint/2010/main" val="546871149"/>
              </p:ext>
            </p:extLst>
          </p:nvPr>
        </p:nvGraphicFramePr>
        <p:xfrm>
          <a:off x="623223" y="1954951"/>
          <a:ext cx="11448912" cy="2948097"/>
        </p:xfrm>
        <a:graphic>
          <a:graphicData uri="http://schemas.openxmlformats.org/drawingml/2006/table">
            <a:tbl>
              <a:tblPr firstRow="1" bandRow="1">
                <a:tableStyleId>{5C22544A-7EE6-4342-B048-85BDC9FD1C3A}</a:tableStyleId>
              </a:tblPr>
              <a:tblGrid>
                <a:gridCol w="2244668">
                  <a:extLst>
                    <a:ext uri="{9D8B030D-6E8A-4147-A177-3AD203B41FA5}">
                      <a16:colId xmlns:a16="http://schemas.microsoft.com/office/drawing/2014/main" val="1499946517"/>
                    </a:ext>
                  </a:extLst>
                </a:gridCol>
                <a:gridCol w="4111583">
                  <a:extLst>
                    <a:ext uri="{9D8B030D-6E8A-4147-A177-3AD203B41FA5}">
                      <a16:colId xmlns:a16="http://schemas.microsoft.com/office/drawing/2014/main" val="529322034"/>
                    </a:ext>
                  </a:extLst>
                </a:gridCol>
                <a:gridCol w="3297683">
                  <a:extLst>
                    <a:ext uri="{9D8B030D-6E8A-4147-A177-3AD203B41FA5}">
                      <a16:colId xmlns:a16="http://schemas.microsoft.com/office/drawing/2014/main" val="2542169446"/>
                    </a:ext>
                  </a:extLst>
                </a:gridCol>
                <a:gridCol w="1794978">
                  <a:extLst>
                    <a:ext uri="{9D8B030D-6E8A-4147-A177-3AD203B41FA5}">
                      <a16:colId xmlns:a16="http://schemas.microsoft.com/office/drawing/2014/main" val="481801529"/>
                    </a:ext>
                  </a:extLst>
                </a:gridCol>
              </a:tblGrid>
              <a:tr h="255575">
                <a:tc>
                  <a:txBody>
                    <a:bodyPr/>
                    <a:lstStyle/>
                    <a:p>
                      <a:r>
                        <a:rPr lang="en-BE" sz="1400" b="0" dirty="0">
                          <a:solidFill>
                            <a:schemeClr val="bg1"/>
                          </a:solidFill>
                          <a:latin typeface="+mj-lt"/>
                        </a:rPr>
                        <a:t>License</a:t>
                      </a:r>
                      <a:endParaRPr lang="en-US" sz="1400" b="0" dirty="0">
                        <a:solidFill>
                          <a:schemeClr val="bg1"/>
                        </a:solidFill>
                        <a:latin typeface="+mj-lt"/>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BE" sz="1400" b="0" baseline="0" dirty="0">
                          <a:solidFill>
                            <a:schemeClr val="bg1"/>
                          </a:solidFill>
                          <a:latin typeface="+mj-lt"/>
                        </a:rPr>
                        <a:t>Required For</a:t>
                      </a:r>
                      <a:endParaRPr lang="en-US" sz="1400" b="0" baseline="0" dirty="0">
                        <a:solidFill>
                          <a:schemeClr val="bg1"/>
                        </a:solidFill>
                        <a:latin typeface="+mj-lt"/>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BE" sz="1400" b="0" baseline="0" dirty="0">
                          <a:solidFill>
                            <a:schemeClr val="bg1"/>
                          </a:solidFill>
                          <a:latin typeface="+mj-lt"/>
                        </a:rPr>
                        <a:t>Quantity</a:t>
                      </a:r>
                      <a:endParaRPr lang="en-US" sz="1400" b="0" baseline="0" dirty="0">
                        <a:solidFill>
                          <a:schemeClr val="bg1"/>
                        </a:solidFill>
                        <a:latin typeface="+mj-lt"/>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BE" sz="1400" b="0" baseline="0">
                          <a:solidFill>
                            <a:schemeClr val="bg1"/>
                          </a:solidFill>
                          <a:latin typeface="+mj-lt"/>
                        </a:rPr>
                        <a:t>Status </a:t>
                      </a:r>
                      <a:endParaRPr lang="en-US" sz="1400" b="0" baseline="0" dirty="0">
                        <a:solidFill>
                          <a:schemeClr val="bg1"/>
                        </a:solidFill>
                        <a:latin typeface="+mj-lt"/>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708448739"/>
                  </a:ext>
                </a:extLst>
              </a:tr>
              <a:tr h="599265">
                <a:tc>
                  <a:txBody>
                    <a:bodyPr/>
                    <a:lstStyle/>
                    <a:p>
                      <a:r>
                        <a:rPr lang="en-GB" sz="1400" b="0" dirty="0">
                          <a:solidFill>
                            <a:schemeClr val="tx1"/>
                          </a:solidFill>
                          <a:latin typeface="+mj-lt"/>
                        </a:rPr>
                        <a:t>Verify licensing for core Places features</a:t>
                      </a:r>
                      <a:endParaRPr lang="en-US" sz="1400" b="0" dirty="0">
                        <a:solidFill>
                          <a:schemeClr val="tx1"/>
                        </a:solidFill>
                        <a:latin typeface="+mj-lt"/>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b="0" kern="1200" baseline="0" dirty="0">
                          <a:solidFill>
                            <a:schemeClr val="tx1"/>
                          </a:solidFill>
                          <a:latin typeface="+mn-lt"/>
                          <a:ea typeface="+mn-ea"/>
                          <a:cs typeface="+mn-cs"/>
                        </a:rPr>
                        <a:t>Verify licensing for core Places features</a:t>
                      </a:r>
                      <a:endParaRPr lang="en-US" sz="1400" b="0" i="1" kern="1200" baseline="0" dirty="0">
                        <a:solidFill>
                          <a:schemeClr val="tx1"/>
                        </a:solidFill>
                        <a:latin typeface="+mn-lt"/>
                        <a:ea typeface="+mn-ea"/>
                        <a:cs typeface="+mn-cs"/>
                      </a:endParaRPr>
                    </a:p>
                  </a:txBody>
                  <a:tcPr marL="108000" marR="0" marT="36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BE" sz="1400" b="0" i="0" kern="1200" baseline="0" dirty="0">
                          <a:solidFill>
                            <a:schemeClr val="tx1"/>
                          </a:solidFill>
                          <a:latin typeface="+mn-lt"/>
                          <a:ea typeface="+mn-ea"/>
                          <a:cs typeface="+mn-cs"/>
                        </a:rPr>
                        <a:t>1 License required per </a:t>
                      </a:r>
                      <a:r>
                        <a:rPr lang="en-GB" sz="1400" b="0" i="0" kern="1200" baseline="0" dirty="0">
                          <a:solidFill>
                            <a:schemeClr val="tx1"/>
                          </a:solidFill>
                          <a:latin typeface="+mn-lt"/>
                          <a:ea typeface="+mn-ea"/>
                          <a:cs typeface="+mn-cs"/>
                        </a:rPr>
                        <a:t>pilot</a:t>
                      </a:r>
                      <a:r>
                        <a:rPr lang="en-BE" sz="1400" b="0" i="0" kern="1200" baseline="0" dirty="0">
                          <a:solidFill>
                            <a:schemeClr val="tx1"/>
                          </a:solidFill>
                          <a:latin typeface="+mn-lt"/>
                          <a:ea typeface="+mn-ea"/>
                          <a:cs typeface="+mn-cs"/>
                        </a:rPr>
                        <a:t> user</a:t>
                      </a:r>
                      <a:endParaRPr lang="en-GB" sz="1400" b="0" i="0" kern="1200" baseline="0" dirty="0">
                        <a:solidFill>
                          <a:schemeClr val="tx1"/>
                        </a:solidFill>
                        <a:latin typeface="+mn-lt"/>
                        <a:ea typeface="+mn-ea"/>
                        <a:cs typeface="+mn-cs"/>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Wingdings" panose="05000000000000000000" pitchFamily="2" charset="2"/>
                        <a:buChar char="q"/>
                      </a:pPr>
                      <a:r>
                        <a:rPr lang="en-US" sz="1400" b="0" kern="1200" baseline="0" dirty="0">
                          <a:solidFill>
                            <a:schemeClr val="tx2"/>
                          </a:solidFill>
                          <a:latin typeface="+mn-lt"/>
                          <a:ea typeface="+mn-ea"/>
                          <a:cs typeface="+mn-cs"/>
                        </a:rPr>
                        <a:t>Complete</a:t>
                      </a:r>
                    </a:p>
                    <a:p>
                      <a:pPr marL="171450" indent="-171450">
                        <a:buFont typeface="Wingdings" panose="05000000000000000000" pitchFamily="2" charset="2"/>
                        <a:buChar char="q"/>
                      </a:pPr>
                      <a:r>
                        <a:rPr lang="en-US" sz="1400" b="0" kern="1200" baseline="0" dirty="0">
                          <a:solidFill>
                            <a:schemeClr val="tx2"/>
                          </a:solidFill>
                          <a:latin typeface="+mn-lt"/>
                          <a:ea typeface="+mn-ea"/>
                          <a:cs typeface="+mn-cs"/>
                        </a:rPr>
                        <a:t>In-complete</a:t>
                      </a: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9270831"/>
                  </a:ext>
                </a:extLst>
              </a:tr>
              <a:tr h="499833">
                <a:tc>
                  <a:txBody>
                    <a:bodyPr/>
                    <a:lstStyle/>
                    <a:p>
                      <a:r>
                        <a:rPr lang="en-US" sz="1400" b="0" dirty="0">
                          <a:solidFill>
                            <a:schemeClr val="tx1"/>
                          </a:solidFill>
                          <a:latin typeface="+mj-lt"/>
                        </a:rPr>
                        <a:t>Microsoft Teams Premium</a:t>
                      </a: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b="0" i="1" kern="1200" baseline="0" dirty="0">
                          <a:solidFill>
                            <a:schemeClr val="tx1"/>
                          </a:solidFill>
                          <a:latin typeface="+mn-lt"/>
                          <a:ea typeface="+mn-ea"/>
                          <a:cs typeface="+mn-cs"/>
                        </a:rPr>
                        <a:t>For ‎Microsoft Places‎ enhanced features, employees are required to have a ‎Teams Premium‎ license assigned.</a:t>
                      </a:r>
                    </a:p>
                    <a:p>
                      <a:endParaRPr lang="en-GB" sz="1400" b="0" i="1" kern="1200" baseline="0" dirty="0">
                        <a:solidFill>
                          <a:schemeClr val="tx1"/>
                        </a:solidFill>
                        <a:latin typeface="+mn-lt"/>
                        <a:ea typeface="+mn-ea"/>
                        <a:cs typeface="+mn-cs"/>
                      </a:endParaRPr>
                    </a:p>
                    <a:p>
                      <a:r>
                        <a:rPr lang="en-GB" sz="1400" b="0" i="1" kern="1200" baseline="0" dirty="0">
                          <a:solidFill>
                            <a:schemeClr val="tx1"/>
                          </a:solidFill>
                          <a:latin typeface="+mn-lt"/>
                          <a:ea typeface="+mn-ea"/>
                          <a:cs typeface="+mn-cs"/>
                        </a:rPr>
                        <a:t>Verify that you have a Microsoft Teams Premium license to enable enhanced Places features.</a:t>
                      </a:r>
                    </a:p>
                  </a:txBody>
                  <a:tcPr marL="108000" marR="0" marT="36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BE" sz="1400" b="0" i="0" kern="1200" baseline="0" dirty="0">
                          <a:solidFill>
                            <a:schemeClr val="tx1"/>
                          </a:solidFill>
                          <a:latin typeface="+mn-lt"/>
                          <a:ea typeface="+mn-ea"/>
                          <a:cs typeface="+mn-cs"/>
                        </a:rPr>
                        <a:t>1 License required per </a:t>
                      </a:r>
                      <a:r>
                        <a:rPr lang="en-GB" sz="1400" b="0" i="0" kern="1200" baseline="0" dirty="0">
                          <a:solidFill>
                            <a:schemeClr val="tx1"/>
                          </a:solidFill>
                          <a:latin typeface="+mn-lt"/>
                          <a:ea typeface="+mn-ea"/>
                          <a:cs typeface="+mn-cs"/>
                        </a:rPr>
                        <a:t>pilot</a:t>
                      </a:r>
                      <a:r>
                        <a:rPr lang="en-BE" sz="1400" b="0" i="0" kern="1200" baseline="0" dirty="0">
                          <a:solidFill>
                            <a:schemeClr val="tx1"/>
                          </a:solidFill>
                          <a:latin typeface="+mn-lt"/>
                          <a:ea typeface="+mn-ea"/>
                          <a:cs typeface="+mn-cs"/>
                        </a:rPr>
                        <a:t> user</a:t>
                      </a:r>
                      <a:endParaRPr lang="en-GB" sz="1400" b="0" i="0" kern="1200" baseline="0" dirty="0">
                        <a:solidFill>
                          <a:schemeClr val="tx1"/>
                        </a:solidFill>
                        <a:latin typeface="+mn-lt"/>
                        <a:ea typeface="+mn-ea"/>
                        <a:cs typeface="+mn-cs"/>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Wingdings" panose="05000000000000000000" pitchFamily="2" charset="2"/>
                        <a:buChar char="q"/>
                      </a:pPr>
                      <a:r>
                        <a:rPr lang="en-US" sz="1400" b="0" kern="1200" baseline="0" dirty="0">
                          <a:solidFill>
                            <a:schemeClr val="tx2"/>
                          </a:solidFill>
                          <a:latin typeface="+mn-lt"/>
                          <a:ea typeface="+mn-ea"/>
                          <a:cs typeface="+mn-cs"/>
                        </a:rPr>
                        <a:t>Complete</a:t>
                      </a:r>
                    </a:p>
                    <a:p>
                      <a:pPr marL="171450" indent="-171450">
                        <a:buFont typeface="Wingdings" panose="05000000000000000000" pitchFamily="2" charset="2"/>
                        <a:buChar char="q"/>
                      </a:pPr>
                      <a:r>
                        <a:rPr lang="en-US" sz="1400" b="0" kern="1200" baseline="0" dirty="0">
                          <a:solidFill>
                            <a:schemeClr val="tx2"/>
                          </a:solidFill>
                          <a:latin typeface="+mn-lt"/>
                          <a:ea typeface="+mn-ea"/>
                          <a:cs typeface="+mn-cs"/>
                        </a:rPr>
                        <a:t>In-complete</a:t>
                      </a:r>
                    </a:p>
                    <a:p>
                      <a:pPr marL="171450" indent="-171450">
                        <a:buFont typeface="Wingdings" panose="05000000000000000000" pitchFamily="2" charset="2"/>
                        <a:buChar char="q"/>
                      </a:pPr>
                      <a:r>
                        <a:rPr lang="en-US" sz="1400" b="0" kern="1200" baseline="0" dirty="0">
                          <a:solidFill>
                            <a:schemeClr val="tx2"/>
                          </a:solidFill>
                          <a:latin typeface="+mn-lt"/>
                          <a:ea typeface="+mn-ea"/>
                          <a:cs typeface="+mn-cs"/>
                        </a:rPr>
                        <a:t>N/A</a:t>
                      </a: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9698438"/>
                  </a:ext>
                </a:extLst>
              </a:tr>
              <a:tr h="499833">
                <a:tc>
                  <a:txBody>
                    <a:bodyPr/>
                    <a:lstStyle/>
                    <a:p>
                      <a:r>
                        <a:rPr lang="en-US" sz="1400" b="0" dirty="0">
                          <a:solidFill>
                            <a:schemeClr val="tx1"/>
                          </a:solidFill>
                          <a:latin typeface="+mj-lt"/>
                        </a:rPr>
                        <a:t>Microsoft 365 Copilot (Optional)</a:t>
                      </a: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b="0" i="1" kern="1200" baseline="0" dirty="0">
                          <a:solidFill>
                            <a:schemeClr val="tx1"/>
                          </a:solidFill>
                          <a:latin typeface="+mn-lt"/>
                          <a:ea typeface="+mn-ea"/>
                          <a:cs typeface="+mn-cs"/>
                        </a:rPr>
                        <a:t>If pilot users want to pilot Copilot in Teams features a Microsoft 365 Copilot license is required for each pilot user. (Optional)</a:t>
                      </a:r>
                    </a:p>
                  </a:txBody>
                  <a:tcPr marL="108000" marR="0" marT="36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BE" sz="1400" b="0" i="0" kern="1200" baseline="0" dirty="0">
                          <a:solidFill>
                            <a:schemeClr val="tx1"/>
                          </a:solidFill>
                          <a:latin typeface="+mn-lt"/>
                          <a:ea typeface="+mn-ea"/>
                          <a:cs typeface="+mn-cs"/>
                        </a:rPr>
                        <a:t>1 License required per </a:t>
                      </a:r>
                      <a:r>
                        <a:rPr lang="en-GB" sz="1400" b="0" i="0" kern="1200" baseline="0" dirty="0">
                          <a:solidFill>
                            <a:schemeClr val="tx1"/>
                          </a:solidFill>
                          <a:latin typeface="+mn-lt"/>
                          <a:ea typeface="+mn-ea"/>
                          <a:cs typeface="+mn-cs"/>
                        </a:rPr>
                        <a:t>pilot</a:t>
                      </a:r>
                      <a:r>
                        <a:rPr lang="en-BE" sz="1400" b="0" i="0" kern="1200" baseline="0" dirty="0">
                          <a:solidFill>
                            <a:schemeClr val="tx1"/>
                          </a:solidFill>
                          <a:latin typeface="+mn-lt"/>
                          <a:ea typeface="+mn-ea"/>
                          <a:cs typeface="+mn-cs"/>
                        </a:rPr>
                        <a:t> user</a:t>
                      </a:r>
                      <a:r>
                        <a:rPr lang="en-GB" sz="1400" b="0" i="0" kern="1200" baseline="0" dirty="0">
                          <a:solidFill>
                            <a:schemeClr val="tx1"/>
                          </a:solidFill>
                          <a:latin typeface="+mn-lt"/>
                          <a:ea typeface="+mn-ea"/>
                          <a:cs typeface="+mn-cs"/>
                        </a:rPr>
                        <a:t> if Copilot features will be enabled in the pilot.</a:t>
                      </a: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Wingdings" panose="05000000000000000000" pitchFamily="2" charset="2"/>
                        <a:buChar char="q"/>
                      </a:pPr>
                      <a:r>
                        <a:rPr lang="en-US" sz="1400" b="0" kern="1200" baseline="0" dirty="0">
                          <a:solidFill>
                            <a:schemeClr val="tx2"/>
                          </a:solidFill>
                          <a:latin typeface="+mn-lt"/>
                          <a:ea typeface="+mn-ea"/>
                          <a:cs typeface="+mn-cs"/>
                        </a:rPr>
                        <a:t>Complete</a:t>
                      </a:r>
                    </a:p>
                    <a:p>
                      <a:pPr marL="171450" indent="-171450">
                        <a:buFont typeface="Wingdings" panose="05000000000000000000" pitchFamily="2" charset="2"/>
                        <a:buChar char="q"/>
                      </a:pPr>
                      <a:r>
                        <a:rPr lang="en-US" sz="1400" b="0" kern="1200" baseline="0" dirty="0">
                          <a:solidFill>
                            <a:schemeClr val="tx2"/>
                          </a:solidFill>
                          <a:latin typeface="+mn-lt"/>
                          <a:ea typeface="+mn-ea"/>
                          <a:cs typeface="+mn-cs"/>
                        </a:rPr>
                        <a:t>In-complete</a:t>
                      </a:r>
                    </a:p>
                    <a:p>
                      <a:pPr marL="171450" indent="-171450">
                        <a:buFont typeface="Wingdings" panose="05000000000000000000" pitchFamily="2" charset="2"/>
                        <a:buChar char="q"/>
                      </a:pPr>
                      <a:r>
                        <a:rPr lang="en-US" sz="1400" b="0" kern="1200" baseline="0" dirty="0">
                          <a:solidFill>
                            <a:schemeClr val="tx2"/>
                          </a:solidFill>
                          <a:latin typeface="+mn-lt"/>
                          <a:ea typeface="+mn-ea"/>
                          <a:cs typeface="+mn-cs"/>
                        </a:rPr>
                        <a:t>N/A</a:t>
                      </a: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1664215"/>
                  </a:ext>
                </a:extLst>
              </a:tr>
            </a:tbl>
          </a:graphicData>
        </a:graphic>
      </p:graphicFrame>
      <p:grpSp>
        <p:nvGrpSpPr>
          <p:cNvPr id="5" name="Group 4" descr="Text box with 'hidden' labeled on it" title="Label">
            <a:extLst>
              <a:ext uri="{FF2B5EF4-FFF2-40B4-BE49-F238E27FC236}">
                <a16:creationId xmlns:a16="http://schemas.microsoft.com/office/drawing/2014/main" id="{707FD3DC-6E76-761B-2436-5DC9782C626F}"/>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6" name="Diagonal Stripe 5">
              <a:extLst>
                <a:ext uri="{FF2B5EF4-FFF2-40B4-BE49-F238E27FC236}">
                  <a16:creationId xmlns:a16="http://schemas.microsoft.com/office/drawing/2014/main" id="{AB2275AB-441A-9E32-072A-A422A91ABB6C}"/>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de-AT"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7D8E5A47-C0AD-51B8-C688-4CBC42DD1DD8}"/>
                </a:ext>
              </a:extLst>
            </p:cNvPr>
            <p:cNvSpPr txBox="1"/>
            <p:nvPr/>
          </p:nvSpPr>
          <p:spPr>
            <a:xfrm rot="2421255">
              <a:off x="11197620" y="550562"/>
              <a:ext cx="589535" cy="345489"/>
            </a:xfrm>
            <a:prstGeom prst="rect">
              <a:avLst/>
            </a:prstGeom>
            <a:noFill/>
          </p:spPr>
          <p:txBody>
            <a:bodyPr wrap="none" lIns="0" tIns="0" rIns="0" bIns="0" rtlCol="0">
              <a:spAutoFit/>
            </a:bodyPr>
            <a:lstStyle/>
            <a:p>
              <a:pPr marL="0" marR="0" lvl="0" indent="0" algn="l" defTabSz="932509" rtl="0" eaLnBrk="1" fontAlgn="auto" latinLnBrk="0" hangingPunct="1">
                <a:lnSpc>
                  <a:spcPct val="100000"/>
                </a:lnSpc>
                <a:spcBef>
                  <a:spcPts val="0"/>
                </a:spcBef>
                <a:spcAft>
                  <a:spcPts val="0"/>
                </a:spcAft>
                <a:buClrTx/>
                <a:buSzTx/>
                <a:buFontTx/>
                <a:buNone/>
                <a:tabLst/>
                <a:defRPr/>
              </a:pPr>
              <a:r>
                <a:rPr kumimoji="0" lang="en-US" sz="1400" b="0" i="0" u="none" strike="noStrike" kern="0" cap="none" spc="-30" normalizeH="0" baseline="0" noProof="0" dirty="0">
                  <a:ln>
                    <a:noFill/>
                  </a:ln>
                  <a:solidFill>
                    <a:srgbClr val="FF0000"/>
                  </a:solidFill>
                  <a:effectLst/>
                  <a:uLnTx/>
                  <a:uFillTx/>
                  <a:latin typeface="Segoe UI Semibold"/>
                  <a:ea typeface="+mn-ea"/>
                  <a:cs typeface="+mn-cs"/>
                </a:rPr>
                <a:t>Verify</a:t>
              </a:r>
              <a:endParaRPr kumimoji="0" lang="de-AT" sz="1400" b="0" i="0" u="none" strike="noStrike" kern="0" cap="none" spc="-30" normalizeH="0" baseline="0" noProof="0" dirty="0">
                <a:ln>
                  <a:noFill/>
                </a:ln>
                <a:solidFill>
                  <a:srgbClr val="FF0000"/>
                </a:solidFill>
                <a:effectLst/>
                <a:uLnTx/>
                <a:uFillTx/>
                <a:latin typeface="Segoe UI Semibold"/>
                <a:ea typeface="+mn-ea"/>
                <a:cs typeface="+mn-cs"/>
              </a:endParaRPr>
            </a:p>
          </p:txBody>
        </p:sp>
      </p:grpSp>
    </p:spTree>
    <p:extLst>
      <p:ext uri="{BB962C8B-B14F-4D97-AF65-F5344CB8AC3E}">
        <p14:creationId xmlns:p14="http://schemas.microsoft.com/office/powerpoint/2010/main" val="7067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a:extLst>
              <a:ext uri="{FF2B5EF4-FFF2-40B4-BE49-F238E27FC236}">
                <a16:creationId xmlns:a16="http://schemas.microsoft.com/office/drawing/2014/main" id="{E4FACD60-FF4E-4B18-9794-9EDBBC59BD39}"/>
              </a:ext>
            </a:extLst>
          </p:cNvPr>
          <p:cNvSpPr txBox="1">
            <a:spLocks noGrp="1"/>
          </p:cNvSpPr>
          <p:nvPr>
            <p:ph type="title"/>
          </p:nvPr>
        </p:nvSpPr>
        <p:spPr>
          <a:prstGeom prst="rect">
            <a:avLst/>
          </a:prstGeom>
          <a:noFill/>
          <a:ln>
            <a:noFill/>
            <a:prstDash/>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defTabSz="932742">
              <a:lnSpc>
                <a:spcPct val="100000"/>
              </a:lnSpc>
              <a:spcBef>
                <a:spcPct val="0"/>
              </a:spcBef>
              <a:buNone/>
              <a:defRPr kumimoji="0" lang="en-US" sz="2800" b="0" i="0" u="none" strike="noStrike" cap="none" spc="0" normalizeH="0" baseline="0" dirty="0" smtClean="0">
                <a:ln>
                  <a:noFill/>
                </a:ln>
                <a:effectLst/>
                <a:uLnTx/>
                <a:uFillTx/>
                <a:latin typeface="Segoe UI Semibold"/>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BE">
                <a:cs typeface="+mn-cs"/>
              </a:rPr>
              <a:t>Assign </a:t>
            </a:r>
            <a:r>
              <a:rPr lang="en-US" dirty="0">
                <a:cs typeface="+mn-cs"/>
              </a:rPr>
              <a:t>l</a:t>
            </a:r>
            <a:r>
              <a:rPr lang="en-BE">
                <a:cs typeface="+mn-cs"/>
              </a:rPr>
              <a:t>icenses</a:t>
            </a:r>
            <a:endParaRPr kumimoji="0" lang="en-US" sz="2800" b="0" i="0" u="none" strike="noStrike" kern="1200" cap="none" spc="0" normalizeH="0" baseline="0" noProof="0" dirty="0">
              <a:ln>
                <a:noFill/>
              </a:ln>
              <a:solidFill>
                <a:schemeClr val="tx1"/>
              </a:solidFill>
              <a:effectLst/>
              <a:uLnTx/>
              <a:uFillTx/>
              <a:latin typeface="Segoe UI Semibold"/>
              <a:ea typeface="+mn-ea"/>
              <a:cs typeface="+mn-cs"/>
            </a:endParaRPr>
          </a:p>
        </p:txBody>
      </p:sp>
      <p:sp>
        <p:nvSpPr>
          <p:cNvPr id="7" name="Text Placeholder 10">
            <a:extLst>
              <a:ext uri="{FF2B5EF4-FFF2-40B4-BE49-F238E27FC236}">
                <a16:creationId xmlns:a16="http://schemas.microsoft.com/office/drawing/2014/main" id="{74AF4E18-C9B0-94CE-32A7-13461F278E8C}"/>
              </a:ext>
            </a:extLst>
          </p:cNvPr>
          <p:cNvSpPr txBox="1">
            <a:spLocks/>
          </p:cNvSpPr>
          <p:nvPr/>
        </p:nvSpPr>
        <p:spPr>
          <a:xfrm>
            <a:off x="943053" y="1391319"/>
            <a:ext cx="11339512" cy="24622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BE" sz="1600" dirty="0"/>
              <a:t>Assign </a:t>
            </a:r>
            <a:r>
              <a:rPr lang="en-GB" sz="1600" dirty="0"/>
              <a:t>Teams Premium </a:t>
            </a:r>
            <a:r>
              <a:rPr lang="en-BE" sz="1600" dirty="0"/>
              <a:t>licenses to users</a:t>
            </a:r>
          </a:p>
        </p:txBody>
      </p:sp>
      <p:sp>
        <p:nvSpPr>
          <p:cNvPr id="15" name="Freeform: Shape 16">
            <a:extLst>
              <a:ext uri="{FF2B5EF4-FFF2-40B4-BE49-F238E27FC236}">
                <a16:creationId xmlns:a16="http://schemas.microsoft.com/office/drawing/2014/main" id="{AE937C20-8358-F6F0-5E8E-B41B3E346790}"/>
              </a:ext>
              <a:ext uri="{C183D7F6-B498-43B3-948B-1728B52AA6E4}">
                <adec:decorative xmlns:adec="http://schemas.microsoft.com/office/drawing/2017/decorative" val="1"/>
              </a:ext>
            </a:extLst>
          </p:cNvPr>
          <p:cNvSpPr/>
          <p:nvPr/>
        </p:nvSpPr>
        <p:spPr>
          <a:xfrm>
            <a:off x="588263" y="1415157"/>
            <a:ext cx="183294" cy="193078"/>
          </a:xfrm>
          <a:custGeom>
            <a:avLst/>
            <a:gdLst>
              <a:gd name="connsiteX0" fmla="*/ 180975 w 361950"/>
              <a:gd name="connsiteY0" fmla="*/ 0 h 361950"/>
              <a:gd name="connsiteX1" fmla="*/ 0 w 361950"/>
              <a:gd name="connsiteY1" fmla="*/ 180975 h 361950"/>
              <a:gd name="connsiteX2" fmla="*/ 180975 w 361950"/>
              <a:gd name="connsiteY2" fmla="*/ 361950 h 361950"/>
              <a:gd name="connsiteX3" fmla="*/ 361950 w 361950"/>
              <a:gd name="connsiteY3" fmla="*/ 180975 h 361950"/>
              <a:gd name="connsiteX4" fmla="*/ 181127 w 361950"/>
              <a:gd name="connsiteY4" fmla="*/ 0 h 361950"/>
              <a:gd name="connsiteX5" fmla="*/ 180975 w 361950"/>
              <a:gd name="connsiteY5" fmla="*/ 0 h 361950"/>
              <a:gd name="connsiteX6" fmla="*/ 224790 w 361950"/>
              <a:gd name="connsiteY6" fmla="*/ 189614 h 361950"/>
              <a:gd name="connsiteX7" fmla="*/ 145209 w 361950"/>
              <a:gd name="connsiteY7" fmla="*/ 269281 h 361950"/>
              <a:gd name="connsiteX8" fmla="*/ 77019 w 361950"/>
              <a:gd name="connsiteY8" fmla="*/ 201082 h 361950"/>
              <a:gd name="connsiteX9" fmla="*/ 99803 w 361950"/>
              <a:gd name="connsiteY9" fmla="*/ 178298 h 361950"/>
              <a:gd name="connsiteX10" fmla="*/ 145209 w 361950"/>
              <a:gd name="connsiteY10" fmla="*/ 223714 h 361950"/>
              <a:gd name="connsiteX11" fmla="*/ 210931 w 361950"/>
              <a:gd name="connsiteY11" fmla="*/ 157105 h 361950"/>
              <a:gd name="connsiteX12" fmla="*/ 267348 w 361950"/>
              <a:gd name="connsiteY12" fmla="*/ 101394 h 361950"/>
              <a:gd name="connsiteX13" fmla="*/ 269405 w 361950"/>
              <a:gd name="connsiteY13" fmla="*/ 99489 h 361950"/>
              <a:gd name="connsiteX14" fmla="*/ 271310 w 361950"/>
              <a:gd name="connsiteY14" fmla="*/ 97431 h 361950"/>
              <a:gd name="connsiteX15" fmla="*/ 294418 w 361950"/>
              <a:gd name="connsiteY15" fmla="*/ 120215 h 361950"/>
              <a:gd name="connsiteX16" fmla="*/ 224790 w 361950"/>
              <a:gd name="connsiteY16" fmla="*/ 18961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361950">
                <a:moveTo>
                  <a:pt x="180975" y="0"/>
                </a:moveTo>
                <a:cubicBezTo>
                  <a:pt x="81025" y="0"/>
                  <a:pt x="0" y="81025"/>
                  <a:pt x="0" y="180975"/>
                </a:cubicBezTo>
                <a:cubicBezTo>
                  <a:pt x="0" y="280925"/>
                  <a:pt x="81025" y="361950"/>
                  <a:pt x="180975" y="361950"/>
                </a:cubicBezTo>
                <a:cubicBezTo>
                  <a:pt x="280925" y="361950"/>
                  <a:pt x="361950" y="280925"/>
                  <a:pt x="361950" y="180975"/>
                </a:cubicBezTo>
                <a:cubicBezTo>
                  <a:pt x="361992" y="81067"/>
                  <a:pt x="281035" y="42"/>
                  <a:pt x="181127" y="0"/>
                </a:cubicBezTo>
                <a:cubicBezTo>
                  <a:pt x="181077" y="0"/>
                  <a:pt x="181025" y="0"/>
                  <a:pt x="180975" y="0"/>
                </a:cubicBezTo>
                <a:close/>
                <a:moveTo>
                  <a:pt x="224790" y="189614"/>
                </a:moveTo>
                <a:cubicBezTo>
                  <a:pt x="198425" y="215935"/>
                  <a:pt x="171898" y="242490"/>
                  <a:pt x="145209" y="269281"/>
                </a:cubicBezTo>
                <a:cubicBezTo>
                  <a:pt x="122527" y="246497"/>
                  <a:pt x="99796" y="223764"/>
                  <a:pt x="77019" y="201082"/>
                </a:cubicBezTo>
                <a:lnTo>
                  <a:pt x="99803" y="178298"/>
                </a:lnTo>
                <a:lnTo>
                  <a:pt x="145209" y="223714"/>
                </a:lnTo>
                <a:cubicBezTo>
                  <a:pt x="167249" y="201349"/>
                  <a:pt x="189157" y="179146"/>
                  <a:pt x="210931" y="157105"/>
                </a:cubicBezTo>
                <a:cubicBezTo>
                  <a:pt x="232705" y="135055"/>
                  <a:pt x="244773" y="123225"/>
                  <a:pt x="267348" y="101394"/>
                </a:cubicBezTo>
                <a:cubicBezTo>
                  <a:pt x="267986" y="100755"/>
                  <a:pt x="268662" y="100127"/>
                  <a:pt x="269405" y="99489"/>
                </a:cubicBezTo>
                <a:cubicBezTo>
                  <a:pt x="270119" y="98880"/>
                  <a:pt x="270758" y="98189"/>
                  <a:pt x="271310" y="97431"/>
                </a:cubicBezTo>
                <a:lnTo>
                  <a:pt x="294418" y="120215"/>
                </a:lnTo>
                <a:cubicBezTo>
                  <a:pt x="267653" y="146904"/>
                  <a:pt x="251193" y="163297"/>
                  <a:pt x="224790" y="189614"/>
                </a:cubicBezTo>
                <a:close/>
              </a:path>
            </a:pathLst>
          </a:custGeom>
          <a:solidFill>
            <a:schemeClr val="accent1"/>
          </a:solidFill>
          <a:ln w="9525" cap="flat">
            <a:noFill/>
            <a:prstDash val="solid"/>
            <a:miter/>
          </a:ln>
        </p:spPr>
        <p:txBody>
          <a:bodyPr rtlCol="0" anchor="ctr"/>
          <a:lstStyle/>
          <a:p>
            <a:pPr defTabSz="914367"/>
            <a:endParaRPr lang="en-BE" sz="1765">
              <a:solidFill>
                <a:srgbClr val="000000"/>
              </a:solidFill>
              <a:latin typeface="Segoe UI"/>
            </a:endParaRPr>
          </a:p>
        </p:txBody>
      </p:sp>
      <p:graphicFrame>
        <p:nvGraphicFramePr>
          <p:cNvPr id="4" name="Table 3">
            <a:extLst>
              <a:ext uri="{FF2B5EF4-FFF2-40B4-BE49-F238E27FC236}">
                <a16:creationId xmlns:a16="http://schemas.microsoft.com/office/drawing/2014/main" id="{847FB6B2-B6E1-DF9F-E5EC-79BD5C9558F0}"/>
              </a:ext>
            </a:extLst>
          </p:cNvPr>
          <p:cNvGraphicFramePr>
            <a:graphicFrameLocks noGrp="1"/>
          </p:cNvGraphicFramePr>
          <p:nvPr>
            <p:extLst>
              <p:ext uri="{D42A27DB-BD31-4B8C-83A1-F6EECF244321}">
                <p14:modId xmlns:p14="http://schemas.microsoft.com/office/powerpoint/2010/main" val="2651991604"/>
              </p:ext>
            </p:extLst>
          </p:nvPr>
        </p:nvGraphicFramePr>
        <p:xfrm>
          <a:off x="588263" y="2073749"/>
          <a:ext cx="10621604" cy="4019712"/>
        </p:xfrm>
        <a:graphic>
          <a:graphicData uri="http://schemas.openxmlformats.org/drawingml/2006/table">
            <a:tbl>
              <a:tblPr firstRow="1" bandRow="1">
                <a:tableStyleId>{5C22544A-7EE6-4342-B048-85BDC9FD1C3A}</a:tableStyleId>
              </a:tblPr>
              <a:tblGrid>
                <a:gridCol w="1274404">
                  <a:extLst>
                    <a:ext uri="{9D8B030D-6E8A-4147-A177-3AD203B41FA5}">
                      <a16:colId xmlns:a16="http://schemas.microsoft.com/office/drawing/2014/main" val="1499946517"/>
                    </a:ext>
                  </a:extLst>
                </a:gridCol>
                <a:gridCol w="6603984">
                  <a:extLst>
                    <a:ext uri="{9D8B030D-6E8A-4147-A177-3AD203B41FA5}">
                      <a16:colId xmlns:a16="http://schemas.microsoft.com/office/drawing/2014/main" val="529322034"/>
                    </a:ext>
                  </a:extLst>
                </a:gridCol>
                <a:gridCol w="2743216">
                  <a:extLst>
                    <a:ext uri="{9D8B030D-6E8A-4147-A177-3AD203B41FA5}">
                      <a16:colId xmlns:a16="http://schemas.microsoft.com/office/drawing/2014/main" val="481801529"/>
                    </a:ext>
                  </a:extLst>
                </a:gridCol>
              </a:tblGrid>
              <a:tr h="209466">
                <a:tc>
                  <a:txBody>
                    <a:bodyPr/>
                    <a:lstStyle/>
                    <a:p>
                      <a:r>
                        <a:rPr lang="en-BE" sz="1400" b="0">
                          <a:solidFill>
                            <a:schemeClr val="bg1"/>
                          </a:solidFill>
                          <a:latin typeface="+mj-lt"/>
                        </a:rPr>
                        <a:t>Action</a:t>
                      </a:r>
                      <a:endParaRPr lang="en-US" sz="1400" b="0" dirty="0">
                        <a:solidFill>
                          <a:schemeClr val="bg1"/>
                        </a:solidFill>
                        <a:latin typeface="+mj-lt"/>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BE" sz="1400" b="0" baseline="0">
                          <a:solidFill>
                            <a:schemeClr val="bg1"/>
                          </a:solidFill>
                          <a:latin typeface="+mj-lt"/>
                        </a:rPr>
                        <a:t>Description</a:t>
                      </a:r>
                      <a:endParaRPr lang="en-US" sz="1400" b="0" baseline="0" dirty="0">
                        <a:solidFill>
                          <a:schemeClr val="bg1"/>
                        </a:solidFill>
                        <a:latin typeface="+mj-lt"/>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BE" sz="1400" b="0" baseline="0" dirty="0">
                          <a:solidFill>
                            <a:schemeClr val="bg1"/>
                          </a:solidFill>
                          <a:latin typeface="+mj-lt"/>
                        </a:rPr>
                        <a:t>Status </a:t>
                      </a:r>
                      <a:endParaRPr lang="en-US" sz="1400" b="0" baseline="0" dirty="0">
                        <a:solidFill>
                          <a:schemeClr val="bg1"/>
                        </a:solidFill>
                        <a:latin typeface="+mj-lt"/>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708448739"/>
                  </a:ext>
                </a:extLst>
              </a:tr>
              <a:tr h="753134">
                <a:tc>
                  <a:txBody>
                    <a:bodyPr/>
                    <a:lstStyle/>
                    <a:p>
                      <a:r>
                        <a:rPr lang="en-BE" sz="1400" b="0" dirty="0">
                          <a:solidFill>
                            <a:schemeClr val="tx1"/>
                          </a:solidFill>
                          <a:latin typeface="+mj-lt"/>
                        </a:rPr>
                        <a:t>Assign Licenses</a:t>
                      </a:r>
                      <a:endParaRPr lang="en-US" sz="1400" b="0" dirty="0">
                        <a:solidFill>
                          <a:schemeClr val="tx1"/>
                        </a:solidFill>
                        <a:latin typeface="+mj-lt"/>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GB" sz="1400" b="1" i="0" dirty="0">
                          <a:effectLst/>
                          <a:latin typeface="Segoe UI" panose="020B0502040204020203" pitchFamily="34" charset="0"/>
                        </a:rPr>
                        <a:t>Using the Microsoft 365 admin center</a:t>
                      </a:r>
                    </a:p>
                    <a:p>
                      <a:pPr marL="285750" indent="-285750" algn="l">
                        <a:buFont typeface="Arial" panose="020B0604020202020204" pitchFamily="34" charset="0"/>
                        <a:buChar char="•"/>
                      </a:pPr>
                      <a:r>
                        <a:rPr lang="en-GB" sz="1400" b="0" i="0" dirty="0">
                          <a:effectLst/>
                          <a:latin typeface="Segoe UI" panose="020B0502040204020203" pitchFamily="34" charset="0"/>
                        </a:rPr>
                        <a:t>Use the Microsoft 365 admin center to assign licenses to individual users or small sets of users at a time.</a:t>
                      </a:r>
                    </a:p>
                    <a:p>
                      <a:pPr marL="285750" indent="-285750" algn="l">
                        <a:buFont typeface="Arial" panose="020B0604020202020204" pitchFamily="34" charset="0"/>
                        <a:buChar char="•"/>
                      </a:pPr>
                      <a:r>
                        <a:rPr lang="en-GB" sz="1400" b="0" i="0" dirty="0">
                          <a:effectLst/>
                          <a:latin typeface="Segoe UI" panose="020B0502040204020203" pitchFamily="34" charset="0"/>
                        </a:rPr>
                        <a:t>You assign licenses on the </a:t>
                      </a:r>
                      <a:r>
                        <a:rPr lang="en-GB" sz="1400" b="1" i="0" dirty="0">
                          <a:effectLst/>
                          <a:latin typeface="Segoe UI" panose="020B0502040204020203" pitchFamily="34" charset="0"/>
                        </a:rPr>
                        <a:t>Licenses</a:t>
                      </a:r>
                      <a:r>
                        <a:rPr lang="en-GB" sz="1400" b="0" i="0" dirty="0">
                          <a:effectLst/>
                          <a:latin typeface="Segoe UI" panose="020B0502040204020203" pitchFamily="34" charset="0"/>
                        </a:rPr>
                        <a:t> page (for up to 20 users at a time) or the </a:t>
                      </a:r>
                      <a:r>
                        <a:rPr lang="en-GB" sz="1400" b="1" i="0" dirty="0">
                          <a:effectLst/>
                          <a:latin typeface="Segoe UI" panose="020B0502040204020203" pitchFamily="34" charset="0"/>
                        </a:rPr>
                        <a:t>Active users</a:t>
                      </a:r>
                      <a:r>
                        <a:rPr lang="en-GB" sz="1400" b="0" i="0" dirty="0">
                          <a:effectLst/>
                          <a:latin typeface="Segoe UI" panose="020B0502040204020203" pitchFamily="34" charset="0"/>
                        </a:rPr>
                        <a:t> page (for up to 40 users at a time). The method you choose depends on whether you want to manage product licenses for specific users or manage user licenses for specific products.</a:t>
                      </a:r>
                    </a:p>
                    <a:p>
                      <a:pPr algn="l"/>
                      <a:endParaRPr lang="en-GB" sz="1400" b="0" i="0" dirty="0">
                        <a:effectLst/>
                        <a:latin typeface="Segoe UI" panose="020B0502040204020203" pitchFamily="34" charset="0"/>
                      </a:endParaRPr>
                    </a:p>
                    <a:p>
                      <a:pPr algn="l"/>
                      <a:r>
                        <a:rPr lang="en-GB" sz="1400" b="0" i="0" dirty="0">
                          <a:effectLst/>
                          <a:latin typeface="Segoe UI" panose="020B0502040204020203" pitchFamily="34" charset="0"/>
                        </a:rPr>
                        <a:t>For step-by-step instructions, see </a:t>
                      </a:r>
                      <a:r>
                        <a:rPr lang="en-GB" sz="1400" b="0" i="0" u="none" strike="noStrike" dirty="0">
                          <a:solidFill>
                            <a:srgbClr val="E6E6E6"/>
                          </a:solidFill>
                          <a:effectLst/>
                          <a:latin typeface="Segoe UI" panose="020B0502040204020203" pitchFamily="34" charset="0"/>
                          <a:hlinkClick r:id="rId3"/>
                        </a:rPr>
                        <a:t>Assign licenses to users</a:t>
                      </a:r>
                      <a:r>
                        <a:rPr lang="en-GB" sz="1400" b="0" i="0" dirty="0">
                          <a:solidFill>
                            <a:srgbClr val="E6E6E6"/>
                          </a:solidFill>
                          <a:effectLst/>
                          <a:latin typeface="Segoe UI" panose="020B0502040204020203" pitchFamily="34" charset="0"/>
                        </a:rPr>
                        <a:t>.</a:t>
                      </a:r>
                      <a:endParaRPr lang="en-GB" sz="1400" b="0" i="0" dirty="0">
                        <a:effectLst/>
                        <a:latin typeface="Segoe UI" panose="020B0502040204020203" pitchFamily="34" charset="0"/>
                      </a:endParaRPr>
                    </a:p>
                    <a:p>
                      <a:pPr algn="l"/>
                      <a:endParaRPr lang="en-GB" sz="1400" b="0" i="0" dirty="0">
                        <a:effectLst/>
                        <a:latin typeface="Segoe UI" panose="020B0502040204020203" pitchFamily="34" charset="0"/>
                      </a:endParaRPr>
                    </a:p>
                    <a:p>
                      <a:pPr algn="l"/>
                      <a:r>
                        <a:rPr lang="en-GB" sz="1400" b="0" i="0" dirty="0">
                          <a:effectLst/>
                          <a:latin typeface="Segoe UI" panose="020B0502040204020203" pitchFamily="34" charset="0"/>
                        </a:rPr>
                        <a:t>If you need to assign licenses for a large number of users, such as hundreds or thousands of users, use PowerShell or </a:t>
                      </a:r>
                      <a:r>
                        <a:rPr lang="en-GB" sz="1400" b="0" i="0" u="none" strike="noStrike" dirty="0">
                          <a:solidFill>
                            <a:srgbClr val="E6E6E6"/>
                          </a:solidFill>
                          <a:effectLst/>
                          <a:latin typeface="Segoe UI" panose="020B0502040204020203" pitchFamily="34" charset="0"/>
                          <a:hlinkClick r:id="rId4"/>
                        </a:rPr>
                        <a:t>group-based licensing in Microsoft Entra ID</a:t>
                      </a:r>
                      <a:r>
                        <a:rPr lang="en-GB" sz="1400" b="0" i="0" dirty="0">
                          <a:solidFill>
                            <a:srgbClr val="E6E6E6"/>
                          </a:solidFill>
                          <a:effectLst/>
                          <a:latin typeface="Segoe UI" panose="020B0502040204020203" pitchFamily="34" charset="0"/>
                        </a:rPr>
                        <a:t>.</a:t>
                      </a:r>
                    </a:p>
                    <a:p>
                      <a:pPr algn="l"/>
                      <a:endParaRPr lang="en-GB" sz="1400" b="0" i="0" dirty="0">
                        <a:effectLst/>
                        <a:latin typeface="Segoe UI" panose="020B0502040204020203" pitchFamily="34" charset="0"/>
                      </a:endParaRPr>
                    </a:p>
                    <a:p>
                      <a:pPr algn="l"/>
                      <a:r>
                        <a:rPr lang="en-GB" sz="1400" b="1" i="0" dirty="0">
                          <a:effectLst/>
                          <a:latin typeface="Segoe UI" panose="020B0502040204020203" pitchFamily="34" charset="0"/>
                        </a:rPr>
                        <a:t>Using PowerShell</a:t>
                      </a:r>
                    </a:p>
                    <a:p>
                      <a:pPr algn="l"/>
                      <a:r>
                        <a:rPr lang="en-GB" sz="1400" b="0" i="0" dirty="0">
                          <a:effectLst/>
                          <a:latin typeface="Segoe UI" panose="020B0502040204020203" pitchFamily="34" charset="0"/>
                        </a:rPr>
                        <a:t>Use PowerShell to assign licenses to users in bulk. To learn more, see </a:t>
                      </a:r>
                      <a:r>
                        <a:rPr lang="en-GB" sz="1400" b="0" i="0" u="none" strike="noStrike" dirty="0">
                          <a:solidFill>
                            <a:srgbClr val="E6E6E6"/>
                          </a:solidFill>
                          <a:effectLst/>
                          <a:latin typeface="Segoe UI" panose="020B0502040204020203" pitchFamily="34" charset="0"/>
                          <a:hlinkClick r:id="rId5"/>
                        </a:rPr>
                        <a:t>Assign licenses to user accounts with PowerShell</a:t>
                      </a:r>
                      <a:r>
                        <a:rPr lang="en-GB" sz="1400" b="0" i="0" dirty="0">
                          <a:solidFill>
                            <a:srgbClr val="E6E6E6"/>
                          </a:solidFill>
                          <a:effectLst/>
                          <a:latin typeface="Segoe UI" panose="020B0502040204020203" pitchFamily="34" charset="0"/>
                        </a:rPr>
                        <a:t>.</a:t>
                      </a:r>
                      <a:endParaRPr lang="en-US" sz="1400" kern="1200" dirty="0">
                        <a:solidFill>
                          <a:schemeClr val="tx1"/>
                        </a:solidFill>
                        <a:effectLst/>
                        <a:latin typeface="+mn-lt"/>
                        <a:ea typeface="+mn-ea"/>
                        <a:cs typeface="+mn-cs"/>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srgbClr val="34258E"/>
                          </a:solidFill>
                          <a:effectLst/>
                          <a:uLnTx/>
                          <a:uFillTx/>
                          <a:latin typeface="+mn-lt"/>
                          <a:ea typeface="+mn-ea"/>
                          <a:cs typeface="+mn-cs"/>
                        </a:rPr>
                        <a:t>Complete</a:t>
                      </a:r>
                    </a:p>
                    <a:p>
                      <a:pPr marL="171450" marR="0" lvl="0" indent="-17145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srgbClr val="34258E"/>
                          </a:solidFill>
                          <a:effectLst/>
                          <a:uLnTx/>
                          <a:uFillTx/>
                          <a:latin typeface="+mn-lt"/>
                          <a:ea typeface="+mn-ea"/>
                          <a:cs typeface="+mn-cs"/>
                        </a:rPr>
                        <a:t>In-complete</a:t>
                      </a:r>
                    </a:p>
                    <a:p>
                      <a:endParaRPr lang="en-US" sz="2000" b="0" kern="1200" baseline="0" dirty="0">
                        <a:solidFill>
                          <a:schemeClr val="tx2"/>
                        </a:solidFill>
                        <a:latin typeface="+mn-lt"/>
                        <a:ea typeface="+mn-ea"/>
                        <a:cs typeface="+mn-cs"/>
                      </a:endParaRPr>
                    </a:p>
                  </a:txBody>
                  <a:tcPr marL="108000" marR="89617" marT="44808" marB="448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9270831"/>
                  </a:ext>
                </a:extLst>
              </a:tr>
            </a:tbl>
          </a:graphicData>
        </a:graphic>
      </p:graphicFrame>
      <p:grpSp>
        <p:nvGrpSpPr>
          <p:cNvPr id="6" name="Group 5" descr="Text box with 'hidden' labeled on it" title="Label">
            <a:extLst>
              <a:ext uri="{FF2B5EF4-FFF2-40B4-BE49-F238E27FC236}">
                <a16:creationId xmlns:a16="http://schemas.microsoft.com/office/drawing/2014/main" id="{5F2DF6BB-17A8-619F-0824-7A23B645458D}"/>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8" name="Diagonal Stripe 7">
              <a:extLst>
                <a:ext uri="{FF2B5EF4-FFF2-40B4-BE49-F238E27FC236}">
                  <a16:creationId xmlns:a16="http://schemas.microsoft.com/office/drawing/2014/main" id="{5864A8ED-5438-27AE-1C91-57EC087F0AB2}"/>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de-AT" sz="2000" b="0" i="0" u="none" strike="noStrike" kern="0" cap="none" spc="0" normalizeH="0" baseline="0" noProof="0" dirty="0">
                <a:ln>
                  <a:noFill/>
                </a:ln>
                <a:gradFill>
                  <a:gsLst>
                    <a:gs pos="0">
                      <a:srgbClr val="FFFFFF"/>
                    </a:gs>
                    <a:gs pos="100000">
                      <a:srgbClr val="FFFFFF"/>
                    </a:gs>
                  </a:gsLst>
                  <a:lin ang="5400000" scaled="0"/>
                </a:gradFill>
                <a:effectLst/>
                <a:uLnTx/>
                <a:uFillTx/>
                <a:cs typeface="Segoe UI" pitchFamily="34" charset="0"/>
              </a:endParaRPr>
            </a:p>
          </p:txBody>
        </p:sp>
        <p:sp>
          <p:nvSpPr>
            <p:cNvPr id="9" name="TextBox 8">
              <a:extLst>
                <a:ext uri="{FF2B5EF4-FFF2-40B4-BE49-F238E27FC236}">
                  <a16:creationId xmlns:a16="http://schemas.microsoft.com/office/drawing/2014/main" id="{37A5308A-37E0-50F9-7C67-1CDA6298FF59}"/>
                </a:ext>
              </a:extLst>
            </p:cNvPr>
            <p:cNvSpPr txBox="1"/>
            <p:nvPr/>
          </p:nvSpPr>
          <p:spPr>
            <a:xfrm rot="2421255">
              <a:off x="11197620" y="550562"/>
              <a:ext cx="589535" cy="345489"/>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400" b="0" i="0" u="none" strike="noStrike" kern="0" cap="none" spc="-30" normalizeH="0" baseline="0" noProof="0" dirty="0">
                  <a:ln>
                    <a:noFill/>
                  </a:ln>
                  <a:solidFill>
                    <a:srgbClr val="FF0000"/>
                  </a:solidFill>
                  <a:effectLst/>
                  <a:uLnTx/>
                  <a:uFillTx/>
                  <a:latin typeface="Segoe UI Semibold"/>
                </a:rPr>
                <a:t>Verify</a:t>
              </a:r>
              <a:endParaRPr kumimoji="0" lang="de-AT" sz="1400" b="0" i="0" u="none" strike="noStrike" kern="0" cap="none" spc="-30" normalizeH="0" baseline="0" noProof="0" dirty="0">
                <a:ln>
                  <a:noFill/>
                </a:ln>
                <a:solidFill>
                  <a:srgbClr val="FF0000"/>
                </a:solidFill>
                <a:effectLst/>
                <a:uLnTx/>
                <a:uFillTx/>
                <a:latin typeface="Segoe UI Semibold"/>
              </a:endParaRPr>
            </a:p>
          </p:txBody>
        </p:sp>
      </p:grpSp>
    </p:spTree>
    <p:extLst>
      <p:ext uri="{BB962C8B-B14F-4D97-AF65-F5344CB8AC3E}">
        <p14:creationId xmlns:p14="http://schemas.microsoft.com/office/powerpoint/2010/main" val="270166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4D711-0CDD-9906-1A20-3C95E6B96575}"/>
            </a:ext>
          </a:extLst>
        </p:cNvPr>
        <p:cNvGrpSpPr/>
        <p:nvPr/>
      </p:nvGrpSpPr>
      <p:grpSpPr>
        <a:xfrm>
          <a:off x="0" y="0"/>
          <a:ext cx="0" cy="0"/>
          <a:chOff x="0" y="0"/>
          <a:chExt cx="0" cy="0"/>
        </a:xfrm>
      </p:grpSpPr>
      <p:sp>
        <p:nvSpPr>
          <p:cNvPr id="26" name="Isosceles Triangle 25">
            <a:extLst>
              <a:ext uri="{FF2B5EF4-FFF2-40B4-BE49-F238E27FC236}">
                <a16:creationId xmlns:a16="http://schemas.microsoft.com/office/drawing/2014/main" id="{F78ADB2F-7885-0C5A-2ABD-9730D2645790}"/>
              </a:ext>
              <a:ext uri="{C183D7F6-B498-43B3-948B-1728B52AA6E4}">
                <adec:decorative xmlns:adec="http://schemas.microsoft.com/office/drawing/2017/decorative" val="1"/>
              </a:ext>
            </a:extLst>
          </p:cNvPr>
          <p:cNvSpPr/>
          <p:nvPr/>
        </p:nvSpPr>
        <p:spPr bwMode="auto">
          <a:xfrm>
            <a:off x="1455168" y="472785"/>
            <a:ext cx="10219960" cy="1567353"/>
          </a:xfrm>
          <a:prstGeom prst="triangle">
            <a:avLst>
              <a:gd name="adj" fmla="val 59178"/>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15" name="Rectangle 14">
            <a:extLst>
              <a:ext uri="{FF2B5EF4-FFF2-40B4-BE49-F238E27FC236}">
                <a16:creationId xmlns:a16="http://schemas.microsoft.com/office/drawing/2014/main" id="{40DA4881-877E-D7F2-3878-BB050E1FDCFD}"/>
              </a:ext>
              <a:ext uri="{C183D7F6-B498-43B3-948B-1728B52AA6E4}">
                <adec:decorative xmlns:adec="http://schemas.microsoft.com/office/drawing/2017/decorative" val="1"/>
              </a:ext>
            </a:extLst>
          </p:cNvPr>
          <p:cNvSpPr/>
          <p:nvPr/>
        </p:nvSpPr>
        <p:spPr bwMode="auto">
          <a:xfrm>
            <a:off x="3975960" y="382085"/>
            <a:ext cx="8216039" cy="663883"/>
          </a:xfrm>
          <a:prstGeom prst="rect">
            <a:avLst/>
          </a:prstGeom>
          <a:solidFill>
            <a:schemeClr val="bg1"/>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cxnSp>
        <p:nvCxnSpPr>
          <p:cNvPr id="17" name="Straight Connector 16">
            <a:extLst>
              <a:ext uri="{FF2B5EF4-FFF2-40B4-BE49-F238E27FC236}">
                <a16:creationId xmlns:a16="http://schemas.microsoft.com/office/drawing/2014/main" id="{374FE062-362F-B206-9EA2-4442BA06FA0F}"/>
              </a:ext>
              <a:ext uri="{C183D7F6-B498-43B3-948B-1728B52AA6E4}">
                <adec:decorative xmlns:adec="http://schemas.microsoft.com/office/drawing/2017/decorative" val="1"/>
              </a:ext>
            </a:extLst>
          </p:cNvPr>
          <p:cNvCxnSpPr>
            <a:cxnSpLocks/>
            <a:endCxn id="16" idx="4"/>
          </p:cNvCxnSpPr>
          <p:nvPr/>
        </p:nvCxnSpPr>
        <p:spPr>
          <a:xfrm flipV="1">
            <a:off x="0" y="715695"/>
            <a:ext cx="3682581" cy="15830"/>
          </a:xfrm>
          <a:prstGeom prst="line">
            <a:avLst/>
          </a:prstGeom>
          <a:ln w="254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C888BDFF-6F58-4C9E-50AB-B9C0BC2A6277}"/>
              </a:ext>
              <a:ext uri="{C183D7F6-B498-43B3-948B-1728B52AA6E4}">
                <adec:decorative xmlns:adec="http://schemas.microsoft.com/office/drawing/2017/decorative" val="1"/>
              </a:ext>
            </a:extLst>
          </p:cNvPr>
          <p:cNvSpPr>
            <a:spLocks/>
          </p:cNvSpPr>
          <p:nvPr/>
        </p:nvSpPr>
        <p:spPr bwMode="auto">
          <a:xfrm>
            <a:off x="3682581" y="38208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sp>
        <p:nvSpPr>
          <p:cNvPr id="23" name="Title 1">
            <a:extLst>
              <a:ext uri="{FF2B5EF4-FFF2-40B4-BE49-F238E27FC236}">
                <a16:creationId xmlns:a16="http://schemas.microsoft.com/office/drawing/2014/main" id="{0B1632F6-5F78-0BD2-724F-DD2D8F376380}"/>
              </a:ext>
            </a:extLst>
          </p:cNvPr>
          <p:cNvSpPr txBox="1">
            <a:spLocks noGrp="1"/>
          </p:cNvSpPr>
          <p:nvPr>
            <p:ph type="title" idx="4294967295"/>
          </p:nvPr>
        </p:nvSpPr>
        <p:spPr>
          <a:xfrm>
            <a:off x="4597999" y="457200"/>
            <a:ext cx="807501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1" i="0" kern="1200" cap="none" spc="-5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50" normalizeH="0" baseline="0" noProof="0" dirty="0">
                <a:ln w="3175">
                  <a:noFill/>
                </a:ln>
                <a:solidFill>
                  <a:schemeClr val="tx1"/>
                </a:solidFill>
                <a:effectLst/>
                <a:uLnTx/>
                <a:uFillTx/>
                <a:latin typeface="+mj-lt"/>
                <a:ea typeface="+mn-ea"/>
                <a:cs typeface="Segoe UI Semibold" panose="020B0502040204020203" pitchFamily="34" charset="0"/>
              </a:rPr>
              <a:t>Microsoft Places Proof of Value   </a:t>
            </a:r>
          </a:p>
        </p:txBody>
      </p:sp>
      <p:sp>
        <p:nvSpPr>
          <p:cNvPr id="2" name="Rectangle: Rounded Corners 4">
            <a:extLst>
              <a:ext uri="{FF2B5EF4-FFF2-40B4-BE49-F238E27FC236}">
                <a16:creationId xmlns:a16="http://schemas.microsoft.com/office/drawing/2014/main" id="{CF3BC3E4-68E9-7BFA-EF59-BD93BB40B05B}"/>
              </a:ext>
              <a:ext uri="{C183D7F6-B498-43B3-948B-1728B52AA6E4}">
                <adec:decorative xmlns:adec="http://schemas.microsoft.com/office/drawing/2017/decorative" val="1"/>
              </a:ext>
            </a:extLst>
          </p:cNvPr>
          <p:cNvSpPr/>
          <p:nvPr/>
        </p:nvSpPr>
        <p:spPr>
          <a:xfrm>
            <a:off x="516654" y="2039390"/>
            <a:ext cx="11270344" cy="3496540"/>
          </a:xfrm>
          <a:prstGeom prst="roundRect">
            <a:avLst>
              <a:gd name="adj" fmla="val 2680"/>
            </a:avLst>
          </a:prstGeom>
          <a:solidFill>
            <a:schemeClr val="bg1"/>
          </a:solidFill>
          <a:ln w="25400" cap="flat" cmpd="sng" algn="ctr">
            <a:gradFill flip="none" rotWithShape="1">
              <a:gsLst>
                <a:gs pos="0">
                  <a:srgbClr val="0078D4"/>
                </a:gs>
                <a:gs pos="100000">
                  <a:srgbClr val="C03BC4"/>
                </a:gs>
              </a:gsLst>
              <a:lin ang="2700000" scaled="0"/>
              <a:tileRect/>
            </a:gradFill>
            <a:prstDash val="solid"/>
          </a:ln>
          <a:effectLst/>
        </p:spPr>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dirty="0">
              <a:ln>
                <a:noFill/>
              </a:ln>
              <a:solidFill>
                <a:srgbClr val="FEFFFE"/>
              </a:solidFill>
              <a:effectLst/>
              <a:uLnTx/>
              <a:uFillTx/>
              <a:latin typeface="Segoe UI" panose="020B0502040204020203" pitchFamily="34" charset="0"/>
              <a:ea typeface="+mn-ea"/>
              <a:cs typeface="Segoe UI" panose="020B0502040204020203" pitchFamily="34" charset="0"/>
            </a:endParaRPr>
          </a:p>
        </p:txBody>
      </p:sp>
      <p:sp>
        <p:nvSpPr>
          <p:cNvPr id="18" name="Rounded Rectangle 18">
            <a:extLst>
              <a:ext uri="{FF2B5EF4-FFF2-40B4-BE49-F238E27FC236}">
                <a16:creationId xmlns:a16="http://schemas.microsoft.com/office/drawing/2014/main" id="{7AC1F524-CE95-92C4-6FE6-F02096268840}"/>
              </a:ext>
            </a:extLst>
          </p:cNvPr>
          <p:cNvSpPr>
            <a:spLocks/>
          </p:cNvSpPr>
          <p:nvPr/>
        </p:nvSpPr>
        <p:spPr bwMode="auto">
          <a:xfrm>
            <a:off x="683526" y="1771824"/>
            <a:ext cx="4148653" cy="523679"/>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baseline="0" noProof="0" dirty="0">
                <a:ln w="3175">
                  <a:noFill/>
                </a:ln>
                <a:solidFill>
                  <a:schemeClr val="bg2"/>
                </a:solidFill>
                <a:effectLst/>
                <a:uLnTx/>
                <a:uFillTx/>
                <a:latin typeface="+mj-lt"/>
                <a:ea typeface="+mj-ea"/>
                <a:cs typeface="+mj-cs"/>
              </a:rPr>
              <a:t>Plan</a:t>
            </a:r>
          </a:p>
        </p:txBody>
      </p:sp>
      <p:pic>
        <p:nvPicPr>
          <p:cNvPr id="6" name="Graphic 5" descr="Caret Right with solid fill">
            <a:extLst>
              <a:ext uri="{FF2B5EF4-FFF2-40B4-BE49-F238E27FC236}">
                <a16:creationId xmlns:a16="http://schemas.microsoft.com/office/drawing/2014/main" id="{F90653D3-4775-0A48-24C3-44DFEC4A7B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5070" y="1763883"/>
            <a:ext cx="528933" cy="528933"/>
          </a:xfrm>
          <a:prstGeom prst="rect">
            <a:avLst/>
          </a:prstGeom>
        </p:spPr>
      </p:pic>
      <p:sp>
        <p:nvSpPr>
          <p:cNvPr id="19" name="Rounded Rectangle 18">
            <a:extLst>
              <a:ext uri="{FF2B5EF4-FFF2-40B4-BE49-F238E27FC236}">
                <a16:creationId xmlns:a16="http://schemas.microsoft.com/office/drawing/2014/main" id="{64C85BC6-324D-C5C2-2CA5-F02872DF68DE}"/>
              </a:ext>
            </a:extLst>
          </p:cNvPr>
          <p:cNvSpPr/>
          <p:nvPr/>
        </p:nvSpPr>
        <p:spPr bwMode="auto">
          <a:xfrm>
            <a:off x="5022049" y="1771824"/>
            <a:ext cx="3914471" cy="523679"/>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baseline="0" noProof="0" dirty="0">
                <a:ln w="3175">
                  <a:noFill/>
                </a:ln>
                <a:solidFill>
                  <a:schemeClr val="bg2"/>
                </a:solidFill>
                <a:effectLst/>
                <a:uLnTx/>
                <a:uFillTx/>
                <a:latin typeface="+mj-lt"/>
                <a:ea typeface="+mj-ea"/>
                <a:cs typeface="+mj-cs"/>
              </a:rPr>
              <a:t>Enable</a:t>
            </a:r>
          </a:p>
        </p:txBody>
      </p:sp>
      <p:pic>
        <p:nvPicPr>
          <p:cNvPr id="8" name="Graphic 7" descr="Caret Right with solid fill">
            <a:extLst>
              <a:ext uri="{FF2B5EF4-FFF2-40B4-BE49-F238E27FC236}">
                <a16:creationId xmlns:a16="http://schemas.microsoft.com/office/drawing/2014/main" id="{92FC1AB9-7B06-E043-A7CB-0D7C9D4D2A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4146" y="1751333"/>
            <a:ext cx="528933" cy="528933"/>
          </a:xfrm>
          <a:prstGeom prst="rect">
            <a:avLst/>
          </a:prstGeom>
        </p:spPr>
      </p:pic>
      <p:sp>
        <p:nvSpPr>
          <p:cNvPr id="20" name="Rounded Rectangle 18">
            <a:extLst>
              <a:ext uri="{FF2B5EF4-FFF2-40B4-BE49-F238E27FC236}">
                <a16:creationId xmlns:a16="http://schemas.microsoft.com/office/drawing/2014/main" id="{50EEB38D-C576-70EB-59FF-7558FAEF78F1}"/>
              </a:ext>
            </a:extLst>
          </p:cNvPr>
          <p:cNvSpPr/>
          <p:nvPr/>
        </p:nvSpPr>
        <p:spPr bwMode="auto">
          <a:xfrm>
            <a:off x="9162948" y="1771824"/>
            <a:ext cx="2512180" cy="523679"/>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baseline="0" noProof="0" dirty="0">
                <a:ln w="3175">
                  <a:noFill/>
                </a:ln>
                <a:solidFill>
                  <a:schemeClr val="bg2"/>
                </a:solidFill>
                <a:effectLst/>
                <a:uLnTx/>
                <a:uFillTx/>
                <a:latin typeface="+mj-lt"/>
                <a:ea typeface="+mj-ea"/>
                <a:cs typeface="+mj-cs"/>
              </a:rPr>
              <a:t>Grow</a:t>
            </a:r>
          </a:p>
        </p:txBody>
      </p:sp>
      <p:pic>
        <p:nvPicPr>
          <p:cNvPr id="9" name="Graphic 8" descr="Caret Right with solid fill">
            <a:extLst>
              <a:ext uri="{FF2B5EF4-FFF2-40B4-BE49-F238E27FC236}">
                <a16:creationId xmlns:a16="http://schemas.microsoft.com/office/drawing/2014/main" id="{E55AF15A-439B-23DF-D3B9-192600541F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02130" y="1763884"/>
            <a:ext cx="528933" cy="528933"/>
          </a:xfrm>
          <a:prstGeom prst="rect">
            <a:avLst/>
          </a:prstGeom>
        </p:spPr>
      </p:pic>
      <p:cxnSp>
        <p:nvCxnSpPr>
          <p:cNvPr id="10" name="Straight Connector 9">
            <a:extLst>
              <a:ext uri="{FF2B5EF4-FFF2-40B4-BE49-F238E27FC236}">
                <a16:creationId xmlns:a16="http://schemas.microsoft.com/office/drawing/2014/main" id="{E498D611-E502-4C7A-1073-6E679A5922F6}"/>
              </a:ext>
              <a:ext uri="{C183D7F6-B498-43B3-948B-1728B52AA6E4}">
                <adec:decorative xmlns:adec="http://schemas.microsoft.com/office/drawing/2017/decorative" val="1"/>
              </a:ext>
            </a:extLst>
          </p:cNvPr>
          <p:cNvCxnSpPr>
            <a:cxnSpLocks/>
          </p:cNvCxnSpPr>
          <p:nvPr/>
        </p:nvCxnSpPr>
        <p:spPr>
          <a:xfrm>
            <a:off x="4297086" y="2916842"/>
            <a:ext cx="0" cy="1836400"/>
          </a:xfrm>
          <a:prstGeom prst="line">
            <a:avLst/>
          </a:prstGeom>
          <a:noFill/>
          <a:ln w="6350" cap="rnd" cmpd="sng" algn="ctr">
            <a:solidFill>
              <a:schemeClr val="bg1">
                <a:lumMod val="75000"/>
              </a:schemeClr>
            </a:solidFill>
            <a:prstDash val="solid"/>
            <a:headEnd type="none" w="lg" len="med"/>
            <a:tailEnd type="none" w="lg" len="med"/>
          </a:ln>
          <a:effectLst/>
        </p:spPr>
      </p:cxnSp>
      <p:cxnSp>
        <p:nvCxnSpPr>
          <p:cNvPr id="13" name="Straight Connector 12">
            <a:extLst>
              <a:ext uri="{FF2B5EF4-FFF2-40B4-BE49-F238E27FC236}">
                <a16:creationId xmlns:a16="http://schemas.microsoft.com/office/drawing/2014/main" id="{11B2424D-67DB-8E4A-0BCD-56A658D6B4F7}"/>
              </a:ext>
              <a:ext uri="{C183D7F6-B498-43B3-948B-1728B52AA6E4}">
                <adec:decorative xmlns:adec="http://schemas.microsoft.com/office/drawing/2017/decorative" val="1"/>
              </a:ext>
            </a:extLst>
          </p:cNvPr>
          <p:cNvCxnSpPr>
            <a:cxnSpLocks/>
          </p:cNvCxnSpPr>
          <p:nvPr/>
        </p:nvCxnSpPr>
        <p:spPr>
          <a:xfrm>
            <a:off x="8316912" y="3164113"/>
            <a:ext cx="0" cy="1836400"/>
          </a:xfrm>
          <a:prstGeom prst="line">
            <a:avLst/>
          </a:prstGeom>
          <a:noFill/>
          <a:ln w="6350" cap="rnd" cmpd="sng" algn="ctr">
            <a:solidFill>
              <a:schemeClr val="bg1">
                <a:lumMod val="75000"/>
              </a:schemeClr>
            </a:solidFill>
            <a:prstDash val="solid"/>
            <a:headEnd type="none" w="lg" len="med"/>
            <a:tailEnd type="none" w="lg" len="med"/>
          </a:ln>
          <a:effectLst/>
        </p:spPr>
      </p:cxnSp>
      <p:sp>
        <p:nvSpPr>
          <p:cNvPr id="50" name="Rounded Rectangle 12">
            <a:extLst>
              <a:ext uri="{FF2B5EF4-FFF2-40B4-BE49-F238E27FC236}">
                <a16:creationId xmlns:a16="http://schemas.microsoft.com/office/drawing/2014/main" id="{07A9C686-67D9-19E5-290C-2D4CABB4A872}"/>
              </a:ext>
              <a:ext uri="{C183D7F6-B498-43B3-948B-1728B52AA6E4}">
                <adec:decorative xmlns:adec="http://schemas.microsoft.com/office/drawing/2017/decorative" val="1"/>
              </a:ext>
            </a:extLst>
          </p:cNvPr>
          <p:cNvSpPr/>
          <p:nvPr/>
        </p:nvSpPr>
        <p:spPr bwMode="auto">
          <a:xfrm>
            <a:off x="683526" y="2946750"/>
            <a:ext cx="1965960" cy="2026281"/>
          </a:xfrm>
          <a:prstGeom prst="roundRect">
            <a:avLst>
              <a:gd name="adj" fmla="val 4400"/>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1" name="Group 50">
            <a:extLst>
              <a:ext uri="{FF2B5EF4-FFF2-40B4-BE49-F238E27FC236}">
                <a16:creationId xmlns:a16="http://schemas.microsoft.com/office/drawing/2014/main" id="{A0E30FBD-D987-2A8D-5888-7809232A7367}"/>
              </a:ext>
              <a:ext uri="{C183D7F6-B498-43B3-948B-1728B52AA6E4}">
                <adec:decorative xmlns:adec="http://schemas.microsoft.com/office/drawing/2017/decorative" val="1"/>
              </a:ext>
            </a:extLst>
          </p:cNvPr>
          <p:cNvGrpSpPr/>
          <p:nvPr/>
        </p:nvGrpSpPr>
        <p:grpSpPr>
          <a:xfrm>
            <a:off x="1367878" y="2631424"/>
            <a:ext cx="798290" cy="719141"/>
            <a:chOff x="1138334" y="1576437"/>
            <a:chExt cx="1104804" cy="995265"/>
          </a:xfrm>
        </p:grpSpPr>
        <p:sp>
          <p:nvSpPr>
            <p:cNvPr id="52" name="Freeform: Shape 51">
              <a:extLst>
                <a:ext uri="{FF2B5EF4-FFF2-40B4-BE49-F238E27FC236}">
                  <a16:creationId xmlns:a16="http://schemas.microsoft.com/office/drawing/2014/main" id="{0863DC49-E9DC-D2F5-4404-B71E3BA2E0B0}"/>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a:solidFill>
                  <a:srgbClr val="FFFFFF"/>
                </a:solidFill>
                <a:ea typeface="Segoe UI" pitchFamily="34" charset="0"/>
                <a:cs typeface="Segoe UI" pitchFamily="34" charset="0"/>
              </a:endParaRPr>
            </a:p>
          </p:txBody>
        </p:sp>
        <p:sp>
          <p:nvSpPr>
            <p:cNvPr id="53" name="Oval 52">
              <a:extLst>
                <a:ext uri="{FF2B5EF4-FFF2-40B4-BE49-F238E27FC236}">
                  <a16:creationId xmlns:a16="http://schemas.microsoft.com/office/drawing/2014/main" id="{8547DE23-466D-143E-221B-B4D86877CE94}"/>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dirty="0">
                <a:solidFill>
                  <a:srgbClr val="FFFFFF"/>
                </a:solidFill>
                <a:cs typeface="Segoe UI" pitchFamily="34" charset="0"/>
              </a:endParaRPr>
            </a:p>
          </p:txBody>
        </p:sp>
      </p:grpSp>
      <p:sp>
        <p:nvSpPr>
          <p:cNvPr id="54" name="Rounded Rectangle 12">
            <a:extLst>
              <a:ext uri="{FF2B5EF4-FFF2-40B4-BE49-F238E27FC236}">
                <a16:creationId xmlns:a16="http://schemas.microsoft.com/office/drawing/2014/main" id="{FC7B2A0E-96E2-58E1-893A-8A7B462F3071}"/>
              </a:ext>
              <a:ext uri="{C183D7F6-B498-43B3-948B-1728B52AA6E4}">
                <adec:decorative xmlns:adec="http://schemas.microsoft.com/office/drawing/2017/decorative" val="1"/>
              </a:ext>
            </a:extLst>
          </p:cNvPr>
          <p:cNvSpPr/>
          <p:nvPr/>
        </p:nvSpPr>
        <p:spPr bwMode="auto">
          <a:xfrm>
            <a:off x="2756023" y="2946750"/>
            <a:ext cx="1965960" cy="2026281"/>
          </a:xfrm>
          <a:prstGeom prst="roundRect">
            <a:avLst>
              <a:gd name="adj" fmla="val 4400"/>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5" name="Group 54">
            <a:extLst>
              <a:ext uri="{FF2B5EF4-FFF2-40B4-BE49-F238E27FC236}">
                <a16:creationId xmlns:a16="http://schemas.microsoft.com/office/drawing/2014/main" id="{24438D7A-30BE-C5F7-4FCA-4183DC49542E}"/>
              </a:ext>
              <a:ext uri="{C183D7F6-B498-43B3-948B-1728B52AA6E4}">
                <adec:decorative xmlns:adec="http://schemas.microsoft.com/office/drawing/2017/decorative" val="1"/>
              </a:ext>
            </a:extLst>
          </p:cNvPr>
          <p:cNvGrpSpPr/>
          <p:nvPr/>
        </p:nvGrpSpPr>
        <p:grpSpPr>
          <a:xfrm>
            <a:off x="3445078" y="2631426"/>
            <a:ext cx="798290" cy="719140"/>
            <a:chOff x="1138334" y="1576438"/>
            <a:chExt cx="1104804" cy="995264"/>
          </a:xfrm>
        </p:grpSpPr>
        <p:sp>
          <p:nvSpPr>
            <p:cNvPr id="56" name="Freeform: Shape 55">
              <a:extLst>
                <a:ext uri="{FF2B5EF4-FFF2-40B4-BE49-F238E27FC236}">
                  <a16:creationId xmlns:a16="http://schemas.microsoft.com/office/drawing/2014/main" id="{9B6BD6FE-EB18-4B9F-AF47-79CEB285B504}"/>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a:solidFill>
                  <a:srgbClr val="FFFFFF"/>
                </a:solidFill>
                <a:ea typeface="Segoe UI" pitchFamily="34" charset="0"/>
                <a:cs typeface="Segoe UI" pitchFamily="34" charset="0"/>
              </a:endParaRPr>
            </a:p>
          </p:txBody>
        </p:sp>
        <p:sp>
          <p:nvSpPr>
            <p:cNvPr id="57" name="Oval 56">
              <a:extLst>
                <a:ext uri="{FF2B5EF4-FFF2-40B4-BE49-F238E27FC236}">
                  <a16:creationId xmlns:a16="http://schemas.microsoft.com/office/drawing/2014/main" id="{D5D897CE-72BD-DDA4-9A88-1D751F3014D7}"/>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endParaRPr>
            </a:p>
          </p:txBody>
        </p:sp>
      </p:grpSp>
      <p:sp>
        <p:nvSpPr>
          <p:cNvPr id="58" name="Rounded Rectangle 12">
            <a:extLst>
              <a:ext uri="{FF2B5EF4-FFF2-40B4-BE49-F238E27FC236}">
                <a16:creationId xmlns:a16="http://schemas.microsoft.com/office/drawing/2014/main" id="{A791A97F-88AE-CFE1-C2BE-AEDC2D24648E}"/>
              </a:ext>
              <a:ext uri="{C183D7F6-B498-43B3-948B-1728B52AA6E4}">
                <adec:decorative xmlns:adec="http://schemas.microsoft.com/office/drawing/2017/decorative" val="1"/>
              </a:ext>
            </a:extLst>
          </p:cNvPr>
          <p:cNvSpPr/>
          <p:nvPr/>
        </p:nvSpPr>
        <p:spPr bwMode="auto">
          <a:xfrm>
            <a:off x="5152188" y="2927518"/>
            <a:ext cx="1965960" cy="2026281"/>
          </a:xfrm>
          <a:prstGeom prst="roundRect">
            <a:avLst>
              <a:gd name="adj" fmla="val 4400"/>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9" name="Group 58">
            <a:extLst>
              <a:ext uri="{FF2B5EF4-FFF2-40B4-BE49-F238E27FC236}">
                <a16:creationId xmlns:a16="http://schemas.microsoft.com/office/drawing/2014/main" id="{8639A9B2-E5F6-A036-1478-63B3CCA46F50}"/>
              </a:ext>
              <a:ext uri="{C183D7F6-B498-43B3-948B-1728B52AA6E4}">
                <adec:decorative xmlns:adec="http://schemas.microsoft.com/office/drawing/2017/decorative" val="1"/>
              </a:ext>
            </a:extLst>
          </p:cNvPr>
          <p:cNvGrpSpPr/>
          <p:nvPr/>
        </p:nvGrpSpPr>
        <p:grpSpPr>
          <a:xfrm>
            <a:off x="5759241" y="2647128"/>
            <a:ext cx="798290" cy="719141"/>
            <a:chOff x="1138334" y="1576437"/>
            <a:chExt cx="1104804" cy="995265"/>
          </a:xfrm>
        </p:grpSpPr>
        <p:sp>
          <p:nvSpPr>
            <p:cNvPr id="60" name="Freeform: Shape 59">
              <a:extLst>
                <a:ext uri="{FF2B5EF4-FFF2-40B4-BE49-F238E27FC236}">
                  <a16:creationId xmlns:a16="http://schemas.microsoft.com/office/drawing/2014/main" id="{0F3F545D-8848-F83C-7A74-4D86B45757B5}"/>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a:solidFill>
                  <a:srgbClr val="FFFFFF"/>
                </a:solidFill>
                <a:ea typeface="Segoe UI" pitchFamily="34" charset="0"/>
                <a:cs typeface="Segoe UI" pitchFamily="34" charset="0"/>
              </a:endParaRPr>
            </a:p>
          </p:txBody>
        </p:sp>
        <p:sp>
          <p:nvSpPr>
            <p:cNvPr id="61" name="Oval 60">
              <a:extLst>
                <a:ext uri="{FF2B5EF4-FFF2-40B4-BE49-F238E27FC236}">
                  <a16:creationId xmlns:a16="http://schemas.microsoft.com/office/drawing/2014/main" id="{CBD273B2-DF2A-E1EF-74E6-47F87DE2E04C}"/>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endParaRPr>
            </a:p>
          </p:txBody>
        </p:sp>
      </p:grpSp>
      <p:sp>
        <p:nvSpPr>
          <p:cNvPr id="62" name="Rounded Rectangle 12">
            <a:extLst>
              <a:ext uri="{FF2B5EF4-FFF2-40B4-BE49-F238E27FC236}">
                <a16:creationId xmlns:a16="http://schemas.microsoft.com/office/drawing/2014/main" id="{47C1D448-9F4E-6393-E2B8-060A93D5A6E3}"/>
              </a:ext>
              <a:ext uri="{C183D7F6-B498-43B3-948B-1728B52AA6E4}">
                <adec:decorative xmlns:adec="http://schemas.microsoft.com/office/drawing/2017/decorative" val="1"/>
              </a:ext>
            </a:extLst>
          </p:cNvPr>
          <p:cNvSpPr/>
          <p:nvPr/>
        </p:nvSpPr>
        <p:spPr bwMode="auto">
          <a:xfrm>
            <a:off x="7244178" y="2927518"/>
            <a:ext cx="1965960" cy="2026281"/>
          </a:xfrm>
          <a:prstGeom prst="roundRect">
            <a:avLst>
              <a:gd name="adj" fmla="val 4400"/>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3" name="Group 62">
            <a:extLst>
              <a:ext uri="{FF2B5EF4-FFF2-40B4-BE49-F238E27FC236}">
                <a16:creationId xmlns:a16="http://schemas.microsoft.com/office/drawing/2014/main" id="{BECDCC46-6922-7A4B-1C57-1A2ADB50FB61}"/>
              </a:ext>
              <a:ext uri="{C183D7F6-B498-43B3-948B-1728B52AA6E4}">
                <adec:decorative xmlns:adec="http://schemas.microsoft.com/office/drawing/2017/decorative" val="1"/>
              </a:ext>
            </a:extLst>
          </p:cNvPr>
          <p:cNvGrpSpPr/>
          <p:nvPr/>
        </p:nvGrpSpPr>
        <p:grpSpPr>
          <a:xfrm>
            <a:off x="7714449" y="2607523"/>
            <a:ext cx="798290" cy="719140"/>
            <a:chOff x="1138334" y="1576438"/>
            <a:chExt cx="1104804" cy="995264"/>
          </a:xfrm>
        </p:grpSpPr>
        <p:sp>
          <p:nvSpPr>
            <p:cNvPr id="64" name="Freeform: Shape 63">
              <a:extLst>
                <a:ext uri="{FF2B5EF4-FFF2-40B4-BE49-F238E27FC236}">
                  <a16:creationId xmlns:a16="http://schemas.microsoft.com/office/drawing/2014/main" id="{93CA5CC3-98F0-98C4-589E-B6A75D84D2C6}"/>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a:solidFill>
                  <a:srgbClr val="FFFFFF"/>
                </a:solidFill>
                <a:ea typeface="Segoe UI" pitchFamily="34" charset="0"/>
                <a:cs typeface="Segoe UI" pitchFamily="34" charset="0"/>
              </a:endParaRPr>
            </a:p>
          </p:txBody>
        </p:sp>
        <p:sp>
          <p:nvSpPr>
            <p:cNvPr id="65" name="Oval 64">
              <a:extLst>
                <a:ext uri="{FF2B5EF4-FFF2-40B4-BE49-F238E27FC236}">
                  <a16:creationId xmlns:a16="http://schemas.microsoft.com/office/drawing/2014/main" id="{8577A3F0-4A5B-8C3F-5C97-73D65FF531BE}"/>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endParaRPr>
            </a:p>
          </p:txBody>
        </p:sp>
      </p:grpSp>
      <p:sp>
        <p:nvSpPr>
          <p:cNvPr id="66" name="Rounded Rectangle 12">
            <a:extLst>
              <a:ext uri="{FF2B5EF4-FFF2-40B4-BE49-F238E27FC236}">
                <a16:creationId xmlns:a16="http://schemas.microsoft.com/office/drawing/2014/main" id="{E4448DFF-A626-9D21-5D97-B060047D6618}"/>
              </a:ext>
              <a:ext uri="{C183D7F6-B498-43B3-948B-1728B52AA6E4}">
                <adec:decorative xmlns:adec="http://schemas.microsoft.com/office/drawing/2017/decorative" val="1"/>
              </a:ext>
            </a:extLst>
          </p:cNvPr>
          <p:cNvSpPr/>
          <p:nvPr/>
        </p:nvSpPr>
        <p:spPr bwMode="auto">
          <a:xfrm>
            <a:off x="9642854" y="2946750"/>
            <a:ext cx="1965960" cy="2026281"/>
          </a:xfrm>
          <a:prstGeom prst="roundRect">
            <a:avLst>
              <a:gd name="adj" fmla="val 4400"/>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7" name="Group 66">
            <a:extLst>
              <a:ext uri="{FF2B5EF4-FFF2-40B4-BE49-F238E27FC236}">
                <a16:creationId xmlns:a16="http://schemas.microsoft.com/office/drawing/2014/main" id="{8F1556BB-67CB-CF31-6F3F-86BE478172C9}"/>
              </a:ext>
              <a:ext uri="{C183D7F6-B498-43B3-948B-1728B52AA6E4}">
                <adec:decorative xmlns:adec="http://schemas.microsoft.com/office/drawing/2017/decorative" val="1"/>
              </a:ext>
            </a:extLst>
          </p:cNvPr>
          <p:cNvGrpSpPr/>
          <p:nvPr/>
        </p:nvGrpSpPr>
        <p:grpSpPr>
          <a:xfrm>
            <a:off x="10186908" y="2607324"/>
            <a:ext cx="798290" cy="719140"/>
            <a:chOff x="1138334" y="1576438"/>
            <a:chExt cx="1104804" cy="995264"/>
          </a:xfrm>
        </p:grpSpPr>
        <p:sp>
          <p:nvSpPr>
            <p:cNvPr id="68" name="Freeform: Shape 67">
              <a:extLst>
                <a:ext uri="{FF2B5EF4-FFF2-40B4-BE49-F238E27FC236}">
                  <a16:creationId xmlns:a16="http://schemas.microsoft.com/office/drawing/2014/main" id="{FC2D815E-AB7D-077D-9518-18EDEF5D882F}"/>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a:solidFill>
                  <a:srgbClr val="FFFFFF"/>
                </a:solidFill>
                <a:ea typeface="Segoe UI" pitchFamily="34" charset="0"/>
                <a:cs typeface="Segoe UI" pitchFamily="34" charset="0"/>
              </a:endParaRPr>
            </a:p>
          </p:txBody>
        </p:sp>
        <p:sp>
          <p:nvSpPr>
            <p:cNvPr id="69" name="Oval 68">
              <a:extLst>
                <a:ext uri="{FF2B5EF4-FFF2-40B4-BE49-F238E27FC236}">
                  <a16:creationId xmlns:a16="http://schemas.microsoft.com/office/drawing/2014/main" id="{1CE8379D-BF98-8550-688E-9E8CFC7DC731}"/>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endParaRPr>
            </a:p>
          </p:txBody>
        </p:sp>
      </p:grpSp>
      <p:sp>
        <p:nvSpPr>
          <p:cNvPr id="70" name="TextBox 69">
            <a:extLst>
              <a:ext uri="{FF2B5EF4-FFF2-40B4-BE49-F238E27FC236}">
                <a16:creationId xmlns:a16="http://schemas.microsoft.com/office/drawing/2014/main" id="{E06F5568-F651-BD57-CE0D-AAD19DF38EC9}"/>
              </a:ext>
            </a:extLst>
          </p:cNvPr>
          <p:cNvSpPr txBox="1"/>
          <p:nvPr/>
        </p:nvSpPr>
        <p:spPr>
          <a:xfrm>
            <a:off x="1452332" y="2669751"/>
            <a:ext cx="612743" cy="553998"/>
          </a:xfrm>
          <a:prstGeom prst="rect">
            <a:avLst/>
          </a:prstGeom>
          <a:noFill/>
        </p:spPr>
        <p:txBody>
          <a:bodyPr wrap="square" lIns="0" tIns="0" rIns="0" bIns="0" rtlCol="0">
            <a:spAutoFit/>
          </a:bodyPr>
          <a:lstStyle/>
          <a:p>
            <a:pPr algn="ctr"/>
            <a:r>
              <a:rPr kumimoji="0" lang="en-US" sz="3600" b="0" i="0" u="none" strike="noStrike" kern="1200" cap="none" spc="-50" normalizeH="0" baseline="0" noProof="0" dirty="0">
                <a:ln w="3175">
                  <a:noFill/>
                </a:ln>
                <a:gradFill>
                  <a:gsLst>
                    <a:gs pos="50000">
                      <a:srgbClr val="8661C5"/>
                    </a:gs>
                    <a:gs pos="0">
                      <a:srgbClr val="3E76D4"/>
                    </a:gs>
                    <a:gs pos="100000">
                      <a:srgbClr val="C73ECC"/>
                    </a:gs>
                  </a:gsLst>
                  <a:lin ang="2700000" scaled="1"/>
                </a:gradFill>
                <a:effectLst/>
                <a:uLnTx/>
                <a:uFillTx/>
                <a:latin typeface="+mj-lt"/>
                <a:ea typeface="+mj-lt"/>
                <a:cs typeface="Segoe UI" pitchFamily="34" charset="0"/>
              </a:rPr>
              <a:t>1</a:t>
            </a:r>
          </a:p>
        </p:txBody>
      </p:sp>
      <p:sp>
        <p:nvSpPr>
          <p:cNvPr id="71" name="TextBox 70">
            <a:extLst>
              <a:ext uri="{FF2B5EF4-FFF2-40B4-BE49-F238E27FC236}">
                <a16:creationId xmlns:a16="http://schemas.microsoft.com/office/drawing/2014/main" id="{A234E5FC-64C7-3F39-FF51-8A56BE730907}"/>
              </a:ext>
            </a:extLst>
          </p:cNvPr>
          <p:cNvSpPr txBox="1"/>
          <p:nvPr/>
        </p:nvSpPr>
        <p:spPr>
          <a:xfrm>
            <a:off x="766381" y="3700617"/>
            <a:ext cx="1843987" cy="830997"/>
          </a:xfrm>
          <a:prstGeom prst="rect">
            <a:avLst/>
          </a:prstGeom>
          <a:noFill/>
        </p:spPr>
        <p:txBody>
          <a:bodyPr wrap="square" lIns="0" tIns="0" rIns="0" bIns="0">
            <a:spAutoFit/>
          </a:bodyPr>
          <a:lstStyle/>
          <a:p>
            <a:pPr algn="ctr"/>
            <a:r>
              <a:rPr lang="en-US" b="1" dirty="0">
                <a:solidFill>
                  <a:schemeClr val="accent1"/>
                </a:solidFill>
                <a:latin typeface="+mj-lt"/>
              </a:rPr>
              <a:t>Reimagine flexible work with Microsoft Places</a:t>
            </a:r>
            <a:endParaRPr lang="en-US" dirty="0">
              <a:solidFill>
                <a:schemeClr val="accent1"/>
              </a:solidFill>
              <a:latin typeface="+mj-lt"/>
              <a:cs typeface="Segoe Sans Display" pitchFamily="2" charset="0"/>
            </a:endParaRPr>
          </a:p>
        </p:txBody>
      </p:sp>
      <p:sp>
        <p:nvSpPr>
          <p:cNvPr id="72" name="TextBox 71">
            <a:extLst>
              <a:ext uri="{FF2B5EF4-FFF2-40B4-BE49-F238E27FC236}">
                <a16:creationId xmlns:a16="http://schemas.microsoft.com/office/drawing/2014/main" id="{A40863B8-C76D-E65F-85BA-A5CF7CA14643}"/>
              </a:ext>
            </a:extLst>
          </p:cNvPr>
          <p:cNvSpPr txBox="1"/>
          <p:nvPr/>
        </p:nvSpPr>
        <p:spPr>
          <a:xfrm>
            <a:off x="3543896" y="2646402"/>
            <a:ext cx="612743" cy="553998"/>
          </a:xfrm>
          <a:prstGeom prst="rect">
            <a:avLst/>
          </a:prstGeom>
          <a:noFill/>
        </p:spPr>
        <p:txBody>
          <a:bodyPr wrap="square" lIns="0" tIns="0" rIns="0" bIns="0" rtlCol="0">
            <a:spAutoFit/>
          </a:bodyPr>
          <a:lstStyle/>
          <a:p>
            <a:pPr algn="ctr"/>
            <a:r>
              <a:rPr kumimoji="0" lang="en-US" sz="3600" b="0" i="0" u="none" strike="noStrike" kern="1200" cap="none" spc="-50" normalizeH="0" baseline="0" noProof="0" dirty="0">
                <a:ln w="3175">
                  <a:noFill/>
                </a:ln>
                <a:gradFill>
                  <a:gsLst>
                    <a:gs pos="50000">
                      <a:srgbClr val="8661C5"/>
                    </a:gs>
                    <a:gs pos="0">
                      <a:srgbClr val="3E76D4"/>
                    </a:gs>
                    <a:gs pos="100000">
                      <a:srgbClr val="C73ECC"/>
                    </a:gs>
                  </a:gsLst>
                  <a:lin ang="2700000" scaled="1"/>
                </a:gradFill>
                <a:effectLst/>
                <a:uLnTx/>
                <a:uFillTx/>
                <a:latin typeface="+mj-lt"/>
                <a:ea typeface="+mj-lt"/>
                <a:cs typeface="Segoe UI" pitchFamily="34" charset="0"/>
              </a:rPr>
              <a:t>2</a:t>
            </a:r>
          </a:p>
        </p:txBody>
      </p:sp>
      <p:sp>
        <p:nvSpPr>
          <p:cNvPr id="73" name="TextBox 72">
            <a:extLst>
              <a:ext uri="{FF2B5EF4-FFF2-40B4-BE49-F238E27FC236}">
                <a16:creationId xmlns:a16="http://schemas.microsoft.com/office/drawing/2014/main" id="{1B42F579-B73C-63F6-3544-D96399809998}"/>
              </a:ext>
            </a:extLst>
          </p:cNvPr>
          <p:cNvSpPr txBox="1"/>
          <p:nvPr/>
        </p:nvSpPr>
        <p:spPr>
          <a:xfrm>
            <a:off x="2784700" y="3707505"/>
            <a:ext cx="1934771" cy="553998"/>
          </a:xfrm>
          <a:prstGeom prst="rect">
            <a:avLst/>
          </a:prstGeom>
          <a:noFill/>
        </p:spPr>
        <p:txBody>
          <a:bodyPr wrap="square" lIns="0" tIns="0" rIns="0" bIns="0">
            <a:spAutoFit/>
          </a:bodyPr>
          <a:lstStyle/>
          <a:p>
            <a:pPr algn="ctr"/>
            <a:r>
              <a:rPr lang="en-US" b="1" dirty="0">
                <a:solidFill>
                  <a:schemeClr val="accent1"/>
                </a:solidFill>
                <a:latin typeface="+mj-lt"/>
              </a:rPr>
              <a:t>Discovery and pilot design</a:t>
            </a:r>
          </a:p>
        </p:txBody>
      </p:sp>
      <p:sp>
        <p:nvSpPr>
          <p:cNvPr id="74" name="TextBox 73">
            <a:extLst>
              <a:ext uri="{FF2B5EF4-FFF2-40B4-BE49-F238E27FC236}">
                <a16:creationId xmlns:a16="http://schemas.microsoft.com/office/drawing/2014/main" id="{278CC965-8BCF-7986-05D1-BB2E5C420112}"/>
              </a:ext>
            </a:extLst>
          </p:cNvPr>
          <p:cNvSpPr txBox="1"/>
          <p:nvPr/>
        </p:nvSpPr>
        <p:spPr>
          <a:xfrm>
            <a:off x="5856505" y="2685683"/>
            <a:ext cx="612743" cy="553998"/>
          </a:xfrm>
          <a:prstGeom prst="rect">
            <a:avLst/>
          </a:prstGeom>
          <a:noFill/>
        </p:spPr>
        <p:txBody>
          <a:bodyPr wrap="square" lIns="0" tIns="0" rIns="0" bIns="0" rtlCol="0">
            <a:spAutoFit/>
          </a:bodyPr>
          <a:lstStyle/>
          <a:p>
            <a:pPr algn="ctr"/>
            <a:r>
              <a:rPr lang="en-US" sz="3600" spc="-50" dirty="0">
                <a:ln w="3175">
                  <a:noFill/>
                </a:ln>
                <a:gradFill>
                  <a:gsLst>
                    <a:gs pos="50000">
                      <a:srgbClr val="8661C5"/>
                    </a:gs>
                    <a:gs pos="0">
                      <a:srgbClr val="3E76D4"/>
                    </a:gs>
                    <a:gs pos="100000">
                      <a:srgbClr val="C73ECC"/>
                    </a:gs>
                  </a:gsLst>
                  <a:lin ang="2700000" scaled="1"/>
                </a:gradFill>
                <a:latin typeface="+mj-lt"/>
                <a:ea typeface="+mj-lt"/>
                <a:cs typeface="Segoe UI" pitchFamily="34" charset="0"/>
              </a:rPr>
              <a:t>3</a:t>
            </a:r>
            <a:endParaRPr kumimoji="0" lang="en-US" sz="3600" b="0" i="0" u="none" strike="noStrike" kern="1200" cap="none" spc="-50" normalizeH="0" baseline="0" noProof="0" dirty="0">
              <a:ln w="3175">
                <a:noFill/>
              </a:ln>
              <a:gradFill>
                <a:gsLst>
                  <a:gs pos="50000">
                    <a:srgbClr val="8661C5"/>
                  </a:gs>
                  <a:gs pos="0">
                    <a:srgbClr val="3E76D4"/>
                  </a:gs>
                  <a:gs pos="100000">
                    <a:srgbClr val="C73ECC"/>
                  </a:gs>
                </a:gsLst>
                <a:lin ang="2700000" scaled="1"/>
              </a:gradFill>
              <a:effectLst/>
              <a:uLnTx/>
              <a:uFillTx/>
              <a:latin typeface="+mj-lt"/>
              <a:ea typeface="+mj-lt"/>
              <a:cs typeface="Segoe UI" pitchFamily="34" charset="0"/>
            </a:endParaRPr>
          </a:p>
        </p:txBody>
      </p:sp>
      <p:sp>
        <p:nvSpPr>
          <p:cNvPr id="75" name="TextBox 74">
            <a:extLst>
              <a:ext uri="{FF2B5EF4-FFF2-40B4-BE49-F238E27FC236}">
                <a16:creationId xmlns:a16="http://schemas.microsoft.com/office/drawing/2014/main" id="{2CE6B9EA-F890-509B-93DE-0BE925DD2B90}"/>
              </a:ext>
            </a:extLst>
          </p:cNvPr>
          <p:cNvSpPr txBox="1"/>
          <p:nvPr/>
        </p:nvSpPr>
        <p:spPr>
          <a:xfrm>
            <a:off x="5274001" y="3698823"/>
            <a:ext cx="1790974" cy="553998"/>
          </a:xfrm>
          <a:prstGeom prst="rect">
            <a:avLst/>
          </a:prstGeom>
          <a:noFill/>
        </p:spPr>
        <p:txBody>
          <a:bodyPr wrap="square" lIns="0" tIns="0" rIns="0" bIns="0">
            <a:spAutoFit/>
          </a:bodyPr>
          <a:lstStyle/>
          <a:p>
            <a:pPr algn="ctr">
              <a:spcBef>
                <a:spcPts val="600"/>
              </a:spcBef>
              <a:spcAft>
                <a:spcPts val="600"/>
              </a:spcAft>
            </a:pPr>
            <a:r>
              <a:rPr lang="en-US" b="1" dirty="0">
                <a:solidFill>
                  <a:schemeClr val="accent1"/>
                </a:solidFill>
                <a:latin typeface="+mj-lt"/>
              </a:rPr>
              <a:t>Deploy Microsoft Places</a:t>
            </a:r>
          </a:p>
        </p:txBody>
      </p:sp>
      <p:sp>
        <p:nvSpPr>
          <p:cNvPr id="76" name="TextBox 75">
            <a:extLst>
              <a:ext uri="{FF2B5EF4-FFF2-40B4-BE49-F238E27FC236}">
                <a16:creationId xmlns:a16="http://schemas.microsoft.com/office/drawing/2014/main" id="{130B0A12-1EDB-9D3B-7431-25158929FA16}"/>
              </a:ext>
            </a:extLst>
          </p:cNvPr>
          <p:cNvSpPr txBox="1"/>
          <p:nvPr/>
        </p:nvSpPr>
        <p:spPr>
          <a:xfrm>
            <a:off x="7783302" y="2642438"/>
            <a:ext cx="612743" cy="553998"/>
          </a:xfrm>
          <a:prstGeom prst="rect">
            <a:avLst/>
          </a:prstGeom>
          <a:noFill/>
        </p:spPr>
        <p:txBody>
          <a:bodyPr wrap="square" lIns="0" tIns="0" rIns="0" bIns="0" rtlCol="0">
            <a:spAutoFit/>
          </a:bodyPr>
          <a:lstStyle/>
          <a:p>
            <a:pPr algn="ctr"/>
            <a:r>
              <a:rPr lang="en-US" sz="3600" spc="-50" dirty="0">
                <a:ln w="3175">
                  <a:noFill/>
                </a:ln>
                <a:gradFill>
                  <a:gsLst>
                    <a:gs pos="50000">
                      <a:srgbClr val="8661C5"/>
                    </a:gs>
                    <a:gs pos="0">
                      <a:srgbClr val="3E76D4"/>
                    </a:gs>
                    <a:gs pos="100000">
                      <a:srgbClr val="C73ECC"/>
                    </a:gs>
                  </a:gsLst>
                  <a:lin ang="2700000" scaled="1"/>
                </a:gradFill>
                <a:latin typeface="+mj-lt"/>
                <a:ea typeface="+mj-lt"/>
                <a:cs typeface="Segoe UI" pitchFamily="34" charset="0"/>
              </a:rPr>
              <a:t>4</a:t>
            </a:r>
            <a:endParaRPr kumimoji="0" lang="en-US" sz="3600" b="0" i="0" u="none" strike="noStrike" kern="1200" cap="none" spc="-50" normalizeH="0" baseline="0" noProof="0" dirty="0">
              <a:ln w="3175">
                <a:noFill/>
              </a:ln>
              <a:gradFill>
                <a:gsLst>
                  <a:gs pos="50000">
                    <a:srgbClr val="8661C5"/>
                  </a:gs>
                  <a:gs pos="0">
                    <a:srgbClr val="3E76D4"/>
                  </a:gs>
                  <a:gs pos="100000">
                    <a:srgbClr val="C73ECC"/>
                  </a:gs>
                </a:gsLst>
                <a:lin ang="2700000" scaled="1"/>
              </a:gradFill>
              <a:effectLst/>
              <a:uLnTx/>
              <a:uFillTx/>
              <a:latin typeface="+mj-lt"/>
              <a:ea typeface="+mj-lt"/>
              <a:cs typeface="Segoe UI" pitchFamily="34" charset="0"/>
            </a:endParaRPr>
          </a:p>
        </p:txBody>
      </p:sp>
      <p:sp>
        <p:nvSpPr>
          <p:cNvPr id="77" name="TextBox 76">
            <a:extLst>
              <a:ext uri="{FF2B5EF4-FFF2-40B4-BE49-F238E27FC236}">
                <a16:creationId xmlns:a16="http://schemas.microsoft.com/office/drawing/2014/main" id="{D6A3A0EE-D782-CAD2-7BCC-A9CCCBA41133}"/>
              </a:ext>
            </a:extLst>
          </p:cNvPr>
          <p:cNvSpPr txBox="1"/>
          <p:nvPr/>
        </p:nvSpPr>
        <p:spPr>
          <a:xfrm>
            <a:off x="7429348" y="3676859"/>
            <a:ext cx="1671393" cy="553998"/>
          </a:xfrm>
          <a:prstGeom prst="rect">
            <a:avLst/>
          </a:prstGeom>
          <a:noFill/>
        </p:spPr>
        <p:txBody>
          <a:bodyPr wrap="square" lIns="0" tIns="0" rIns="0" bIns="0">
            <a:spAutoFit/>
          </a:bodyPr>
          <a:lstStyle/>
          <a:p>
            <a:pPr algn="ctr">
              <a:spcBef>
                <a:spcPts val="600"/>
              </a:spcBef>
              <a:spcAft>
                <a:spcPts val="600"/>
              </a:spcAft>
            </a:pPr>
            <a:r>
              <a:rPr lang="en-US" b="1" dirty="0">
                <a:solidFill>
                  <a:schemeClr val="accent1"/>
                </a:solidFill>
                <a:latin typeface="+mj-lt"/>
              </a:rPr>
              <a:t>User readiness and adoption</a:t>
            </a:r>
          </a:p>
        </p:txBody>
      </p:sp>
      <p:sp>
        <p:nvSpPr>
          <p:cNvPr id="78" name="TextBox 77">
            <a:extLst>
              <a:ext uri="{FF2B5EF4-FFF2-40B4-BE49-F238E27FC236}">
                <a16:creationId xmlns:a16="http://schemas.microsoft.com/office/drawing/2014/main" id="{89CEF738-0CF0-6F0E-6507-B6889A4BA043}"/>
              </a:ext>
            </a:extLst>
          </p:cNvPr>
          <p:cNvSpPr txBox="1"/>
          <p:nvPr/>
        </p:nvSpPr>
        <p:spPr>
          <a:xfrm>
            <a:off x="10283301" y="2653253"/>
            <a:ext cx="612743" cy="553998"/>
          </a:xfrm>
          <a:prstGeom prst="rect">
            <a:avLst/>
          </a:prstGeom>
          <a:noFill/>
        </p:spPr>
        <p:txBody>
          <a:bodyPr wrap="square" lIns="0" tIns="0" rIns="0" bIns="0" rtlCol="0">
            <a:spAutoFit/>
          </a:bodyPr>
          <a:lstStyle/>
          <a:p>
            <a:pPr algn="ctr"/>
            <a:r>
              <a:rPr kumimoji="0" lang="en-US" sz="3600" b="0" i="0" u="none" strike="noStrike" kern="1200" cap="none" spc="-50" normalizeH="0" baseline="0" noProof="0" dirty="0">
                <a:ln w="3175">
                  <a:noFill/>
                </a:ln>
                <a:gradFill>
                  <a:gsLst>
                    <a:gs pos="50000">
                      <a:srgbClr val="8661C5"/>
                    </a:gs>
                    <a:gs pos="0">
                      <a:srgbClr val="3E76D4"/>
                    </a:gs>
                    <a:gs pos="100000">
                      <a:srgbClr val="C73ECC"/>
                    </a:gs>
                  </a:gsLst>
                  <a:lin ang="2700000" scaled="1"/>
                </a:gradFill>
                <a:effectLst/>
                <a:uLnTx/>
                <a:uFillTx/>
                <a:latin typeface="+mj-lt"/>
                <a:ea typeface="+mj-lt"/>
                <a:cs typeface="Segoe UI" pitchFamily="34" charset="0"/>
              </a:rPr>
              <a:t>5</a:t>
            </a:r>
          </a:p>
        </p:txBody>
      </p:sp>
      <p:sp>
        <p:nvSpPr>
          <p:cNvPr id="79" name="TextBox 78">
            <a:extLst>
              <a:ext uri="{FF2B5EF4-FFF2-40B4-BE49-F238E27FC236}">
                <a16:creationId xmlns:a16="http://schemas.microsoft.com/office/drawing/2014/main" id="{71AE854F-9F6B-EC31-65AC-11E4018C8F2B}"/>
              </a:ext>
            </a:extLst>
          </p:cNvPr>
          <p:cNvSpPr txBox="1"/>
          <p:nvPr/>
        </p:nvSpPr>
        <p:spPr>
          <a:xfrm>
            <a:off x="9897960" y="3706177"/>
            <a:ext cx="1520635" cy="553998"/>
          </a:xfrm>
          <a:prstGeom prst="rect">
            <a:avLst/>
          </a:prstGeom>
          <a:noFill/>
        </p:spPr>
        <p:txBody>
          <a:bodyPr wrap="square" lIns="0" tIns="0" rIns="0" bIns="0">
            <a:spAutoFit/>
          </a:bodyPr>
          <a:lstStyle/>
          <a:p>
            <a:pPr algn="ctr"/>
            <a:r>
              <a:rPr lang="en-US" b="1" dirty="0">
                <a:solidFill>
                  <a:schemeClr val="accent1"/>
                </a:solidFill>
                <a:latin typeface="+mj-lt"/>
              </a:rPr>
              <a:t>Findings and next steps</a:t>
            </a:r>
          </a:p>
        </p:txBody>
      </p:sp>
      <p:sp>
        <p:nvSpPr>
          <p:cNvPr id="80" name="Speech Bubble: Rectangle with Corners Rounded 79">
            <a:extLst>
              <a:ext uri="{FF2B5EF4-FFF2-40B4-BE49-F238E27FC236}">
                <a16:creationId xmlns:a16="http://schemas.microsoft.com/office/drawing/2014/main" id="{601AA2FA-8F15-C049-ECA7-145ADB7933EA}"/>
              </a:ext>
            </a:extLst>
          </p:cNvPr>
          <p:cNvSpPr/>
          <p:nvPr/>
        </p:nvSpPr>
        <p:spPr bwMode="auto">
          <a:xfrm>
            <a:off x="5657113" y="5324359"/>
            <a:ext cx="2456481" cy="573042"/>
          </a:xfrm>
          <a:prstGeom prst="wedgeRoundRectCallout">
            <a:avLst>
              <a:gd name="adj1" fmla="val -37700"/>
              <a:gd name="adj2" fmla="val -183429"/>
              <a:gd name="adj3" fmla="val 16667"/>
            </a:avLst>
          </a:prstGeom>
          <a:gradFill>
            <a:gsLst>
              <a:gs pos="10000">
                <a:srgbClr val="5C5AD4"/>
              </a:gs>
              <a:gs pos="100000">
                <a:srgbClr val="C03BC4"/>
              </a:gs>
            </a:gsLst>
            <a:path path="circle">
              <a:fillToRect l="100000" b="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BE">
                <a:solidFill>
                  <a:schemeClr val="bg1"/>
                </a:solidFill>
                <a:latin typeface="+mj-lt"/>
                <a:cs typeface="Segoe Sans Display" pitchFamily="2" charset="0"/>
              </a:rPr>
              <a:t>You are here</a:t>
            </a:r>
            <a:r>
              <a:rPr lang="en-US" dirty="0">
                <a:solidFill>
                  <a:schemeClr val="bg1"/>
                </a:solidFill>
                <a:latin typeface="+mj-lt"/>
                <a:cs typeface="Segoe Sans Display" pitchFamily="2" charset="0"/>
              </a:rPr>
              <a:t>.</a:t>
            </a:r>
            <a:endParaRPr lang="en-BE">
              <a:solidFill>
                <a:schemeClr val="bg1"/>
              </a:solidFill>
              <a:latin typeface="+mj-lt"/>
              <a:cs typeface="Segoe Sans Display" pitchFamily="2" charset="0"/>
            </a:endParaRPr>
          </a:p>
        </p:txBody>
      </p:sp>
      <p:pic>
        <p:nvPicPr>
          <p:cNvPr id="22" name="Picture 21">
            <a:extLst>
              <a:ext uri="{FF2B5EF4-FFF2-40B4-BE49-F238E27FC236}">
                <a16:creationId xmlns:a16="http://schemas.microsoft.com/office/drawing/2014/main" id="{2D4165C7-E7B1-3A56-AD5D-54B0DB750067}"/>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b="-1827"/>
          <a:stretch/>
        </p:blipFill>
        <p:spPr>
          <a:xfrm>
            <a:off x="3935478" y="472785"/>
            <a:ext cx="468769" cy="477334"/>
          </a:xfrm>
          <a:prstGeom prst="rect">
            <a:avLst/>
          </a:prstGeom>
        </p:spPr>
      </p:pic>
    </p:spTree>
    <p:extLst>
      <p:ext uri="{BB962C8B-B14F-4D97-AF65-F5344CB8AC3E}">
        <p14:creationId xmlns:p14="http://schemas.microsoft.com/office/powerpoint/2010/main" val="142218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80"/>
                                        </p:tgtEl>
                                        <p:attrNameLst>
                                          <p:attrName>style.visibility</p:attrName>
                                        </p:attrNameLst>
                                      </p:cBhvr>
                                      <p:to>
                                        <p:strVal val="visible"/>
                                      </p:to>
                                    </p:set>
                                  </p:childTnLst>
                                </p:cTn>
                              </p:par>
                              <p:par>
                                <p:cTn id="7" presetID="6" presetClass="emph" presetSubtype="0" accel="100000" autoRev="1" fill="hold" grpId="1" nodeType="withEffect">
                                  <p:stCondLst>
                                    <p:cond delay="250"/>
                                  </p:stCondLst>
                                  <p:childTnLst>
                                    <p:animScale>
                                      <p:cBhvr>
                                        <p:cTn id="8" dur="750" fill="hold"/>
                                        <p:tgtEl>
                                          <p:spTgt spid="80"/>
                                        </p:tgtEl>
                                      </p:cBhvr>
                                      <p:by x="10000" y="10000"/>
                                    </p:animScale>
                                  </p:childTnLst>
                                </p:cTn>
                              </p:par>
                              <p:par>
                                <p:cTn id="9" presetID="42" presetClass="path" presetSubtype="0" accel="100000" autoRev="1" fill="hold" grpId="2" nodeType="withEffect">
                                  <p:stCondLst>
                                    <p:cond delay="250"/>
                                  </p:stCondLst>
                                  <p:childTnLst>
                                    <p:animMotion origin="layout" path="M -8.33333E-7 -1.11111E-6 L -0.11693 0.15764 " pathEditMode="relative" rAng="0" ptsTypes="AA">
                                      <p:cBhvr>
                                        <p:cTn id="10" dur="750" fill="hold"/>
                                        <p:tgtEl>
                                          <p:spTgt spid="80"/>
                                        </p:tgtEl>
                                        <p:attrNameLst>
                                          <p:attrName>ppt_x</p:attrName>
                                          <p:attrName>ppt_y</p:attrName>
                                        </p:attrNameLst>
                                      </p:cBhvr>
                                      <p:rCtr x="-5846" y="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0"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71F97-1E8C-F07E-FC32-8D0B961BF1B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C96D3E1-FF1F-E95D-7F66-C3526E27B67E}"/>
              </a:ext>
              <a:ext uri="{C183D7F6-B498-43B3-948B-1728B52AA6E4}">
                <adec:decorative xmlns:adec="http://schemas.microsoft.com/office/drawing/2017/decorative" val="1"/>
              </a:ext>
            </a:extLst>
          </p:cNvPr>
          <p:cNvGrpSpPr/>
          <p:nvPr/>
        </p:nvGrpSpPr>
        <p:grpSpPr>
          <a:xfrm>
            <a:off x="5029200" y="0"/>
            <a:ext cx="7162800" cy="6858000"/>
            <a:chOff x="5029200" y="0"/>
            <a:chExt cx="7162800" cy="6858000"/>
          </a:xfrm>
        </p:grpSpPr>
        <p:pic>
          <p:nvPicPr>
            <p:cNvPr id="9" name="Picture 8" descr="A picture containing light&#10;&#10;Description automatically generated">
              <a:extLst>
                <a:ext uri="{FF2B5EF4-FFF2-40B4-BE49-F238E27FC236}">
                  <a16:creationId xmlns:a16="http://schemas.microsoft.com/office/drawing/2014/main" id="{6482C010-2DD6-7549-091D-14364E230BB8}"/>
                </a:ext>
              </a:extLst>
            </p:cNvPr>
            <p:cNvPicPr>
              <a:picLocks/>
            </p:cNvPicPr>
            <p:nvPr/>
          </p:nvPicPr>
          <p:blipFill rotWithShape="1">
            <a:blip r:embed="rId2">
              <a:duotone>
                <a:schemeClr val="accent1">
                  <a:shade val="45000"/>
                  <a:satMod val="135000"/>
                </a:schemeClr>
                <a:prstClr val="white"/>
              </a:duotone>
              <a:alphaModFix amt="50000"/>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rcRect l="10637" t="14739" r="59519" b="32060"/>
            <a:stretch/>
          </p:blipFill>
          <p:spPr>
            <a:xfrm>
              <a:off x="5352728" y="0"/>
              <a:ext cx="6839272" cy="6858000"/>
            </a:xfrm>
            <a:prstGeom prst="rect">
              <a:avLst/>
            </a:prstGeom>
            <a:effectLst>
              <a:outerShdw blurRad="88900" dist="50800" dir="8100000" algn="tr" rotWithShape="0">
                <a:prstClr val="black">
                  <a:alpha val="7000"/>
                </a:prstClr>
              </a:outerShdw>
            </a:effectLst>
          </p:spPr>
        </p:pic>
        <p:sp>
          <p:nvSpPr>
            <p:cNvPr id="10" name="Rectangle 9">
              <a:extLst>
                <a:ext uri="{FF2B5EF4-FFF2-40B4-BE49-F238E27FC236}">
                  <a16:creationId xmlns:a16="http://schemas.microsoft.com/office/drawing/2014/main" id="{2783405B-4632-7664-428C-E1F3A449E698}"/>
                </a:ext>
              </a:extLst>
            </p:cNvPr>
            <p:cNvSpPr>
              <a:spLocks/>
            </p:cNvSpPr>
            <p:nvPr/>
          </p:nvSpPr>
          <p:spPr bwMode="auto">
            <a:xfrm>
              <a:off x="5029200" y="0"/>
              <a:ext cx="4381178" cy="6858000"/>
            </a:xfrm>
            <a:prstGeom prst="rect">
              <a:avLst/>
            </a:prstGeom>
            <a:gradFill flip="none" rotWithShape="1">
              <a:gsLst>
                <a:gs pos="0">
                  <a:srgbClr val="FFF8F3">
                    <a:alpha val="0"/>
                  </a:srgbClr>
                </a:gs>
                <a:gs pos="100000">
                  <a:srgbClr val="FFF8F3"/>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grpSp>
      <p:cxnSp>
        <p:nvCxnSpPr>
          <p:cNvPr id="11" name="Straight Connector 10">
            <a:extLst>
              <a:ext uri="{FF2B5EF4-FFF2-40B4-BE49-F238E27FC236}">
                <a16:creationId xmlns:a16="http://schemas.microsoft.com/office/drawing/2014/main" id="{626F78F5-3E80-605D-B7B8-25B241F3438B}"/>
              </a:ext>
              <a:ext uri="{C183D7F6-B498-43B3-948B-1728B52AA6E4}">
                <adec:decorative xmlns:adec="http://schemas.microsoft.com/office/drawing/2017/decorative" val="1"/>
              </a:ext>
            </a:extLst>
          </p:cNvPr>
          <p:cNvCxnSpPr>
            <a:cxnSpLocks/>
            <a:stCxn id="12" idx="6"/>
          </p:cNvCxnSpPr>
          <p:nvPr/>
        </p:nvCxnSpPr>
        <p:spPr>
          <a:xfrm>
            <a:off x="864488" y="3889829"/>
            <a:ext cx="5792343" cy="0"/>
          </a:xfrm>
          <a:prstGeom prst="line">
            <a:avLst/>
          </a:prstGeom>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1EF9CFF-99FC-8C5C-1DF7-F19CCA007D15}"/>
              </a:ext>
              <a:ext uri="{C183D7F6-B498-43B3-948B-1728B52AA6E4}">
                <adec:decorative xmlns:adec="http://schemas.microsoft.com/office/drawing/2017/decorative" val="1"/>
              </a:ext>
            </a:extLst>
          </p:cNvPr>
          <p:cNvSpPr/>
          <p:nvPr/>
        </p:nvSpPr>
        <p:spPr bwMode="auto">
          <a:xfrm>
            <a:off x="781955"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13" name="Oval 12">
            <a:extLst>
              <a:ext uri="{FF2B5EF4-FFF2-40B4-BE49-F238E27FC236}">
                <a16:creationId xmlns:a16="http://schemas.microsoft.com/office/drawing/2014/main" id="{771C8D35-0F5E-0F24-C68C-AB71F03CD05E}"/>
              </a:ext>
              <a:ext uri="{C183D7F6-B498-43B3-948B-1728B52AA6E4}">
                <adec:decorative xmlns:adec="http://schemas.microsoft.com/office/drawing/2017/decorative" val="1"/>
              </a:ext>
            </a:extLst>
          </p:cNvPr>
          <p:cNvSpPr/>
          <p:nvPr/>
        </p:nvSpPr>
        <p:spPr bwMode="auto">
          <a:xfrm>
            <a:off x="585216"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2" name="Oval 1">
            <a:extLst>
              <a:ext uri="{FF2B5EF4-FFF2-40B4-BE49-F238E27FC236}">
                <a16:creationId xmlns:a16="http://schemas.microsoft.com/office/drawing/2014/main" id="{20010872-FD0B-B745-4090-CB35D6E1F9F8}"/>
              </a:ext>
              <a:ext uri="{C183D7F6-B498-43B3-948B-1728B52AA6E4}">
                <adec:decorative xmlns:adec="http://schemas.microsoft.com/office/drawing/2017/decorative" val="1"/>
              </a:ext>
            </a:extLst>
          </p:cNvPr>
          <p:cNvSpPr/>
          <p:nvPr/>
        </p:nvSpPr>
        <p:spPr bwMode="auto">
          <a:xfrm>
            <a:off x="6274594" y="5253279"/>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4" name="Oval 3">
            <a:extLst>
              <a:ext uri="{FF2B5EF4-FFF2-40B4-BE49-F238E27FC236}">
                <a16:creationId xmlns:a16="http://schemas.microsoft.com/office/drawing/2014/main" id="{D2E3A000-BAB0-D4C6-B1F2-3EC5D4B5FADD}"/>
              </a:ext>
              <a:ext uri="{C183D7F6-B498-43B3-948B-1728B52AA6E4}">
                <adec:decorative xmlns:adec="http://schemas.microsoft.com/office/drawing/2017/decorative" val="1"/>
              </a:ext>
            </a:extLst>
          </p:cNvPr>
          <p:cNvSpPr/>
          <p:nvPr/>
        </p:nvSpPr>
        <p:spPr bwMode="auto">
          <a:xfrm>
            <a:off x="6274594" y="182321"/>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pic>
        <p:nvPicPr>
          <p:cNvPr id="6" name="Picture 5">
            <a:extLst>
              <a:ext uri="{FF2B5EF4-FFF2-40B4-BE49-F238E27FC236}">
                <a16:creationId xmlns:a16="http://schemas.microsoft.com/office/drawing/2014/main" id="{2EF4B14C-C8D7-69F3-F98A-A5FC35D96B95}"/>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contrast="-20000"/>
                    </a14:imgEffect>
                  </a14:imgLayer>
                </a14:imgProps>
              </a:ext>
            </a:extLst>
          </a:blip>
          <a:srcRect l="18346" t="5718" r="4968" b="6111"/>
          <a:stretch>
            <a:fillRect/>
          </a:stretch>
        </p:blipFill>
        <p:spPr>
          <a:xfrm>
            <a:off x="6451600" y="392112"/>
            <a:ext cx="5391150" cy="6046788"/>
          </a:xfrm>
          <a:custGeom>
            <a:avLst/>
            <a:gdLst>
              <a:gd name="connsiteX0" fmla="*/ 131275 w 5391150"/>
              <a:gd name="connsiteY0" fmla="*/ 0 h 6046788"/>
              <a:gd name="connsiteX1" fmla="*/ 5259875 w 5391150"/>
              <a:gd name="connsiteY1" fmla="*/ 0 h 6046788"/>
              <a:gd name="connsiteX2" fmla="*/ 5391150 w 5391150"/>
              <a:gd name="connsiteY2" fmla="*/ 131275 h 6046788"/>
              <a:gd name="connsiteX3" fmla="*/ 5391150 w 5391150"/>
              <a:gd name="connsiteY3" fmla="*/ 5915513 h 6046788"/>
              <a:gd name="connsiteX4" fmla="*/ 5259875 w 5391150"/>
              <a:gd name="connsiteY4" fmla="*/ 6046788 h 6046788"/>
              <a:gd name="connsiteX5" fmla="*/ 131275 w 5391150"/>
              <a:gd name="connsiteY5" fmla="*/ 6046788 h 6046788"/>
              <a:gd name="connsiteX6" fmla="*/ 0 w 5391150"/>
              <a:gd name="connsiteY6" fmla="*/ 5915513 h 6046788"/>
              <a:gd name="connsiteX7" fmla="*/ 0 w 5391150"/>
              <a:gd name="connsiteY7" fmla="*/ 131275 h 6046788"/>
              <a:gd name="connsiteX8" fmla="*/ 131275 w 5391150"/>
              <a:gd name="connsiteY8" fmla="*/ 0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1150" h="6046788">
                <a:moveTo>
                  <a:pt x="131275" y="0"/>
                </a:moveTo>
                <a:lnTo>
                  <a:pt x="5259875" y="0"/>
                </a:lnTo>
                <a:cubicBezTo>
                  <a:pt x="5332376" y="0"/>
                  <a:pt x="5391150" y="58774"/>
                  <a:pt x="5391150" y="131275"/>
                </a:cubicBezTo>
                <a:lnTo>
                  <a:pt x="5391150" y="5915513"/>
                </a:lnTo>
                <a:cubicBezTo>
                  <a:pt x="5391150" y="5988014"/>
                  <a:pt x="5332376" y="6046788"/>
                  <a:pt x="5259875" y="6046788"/>
                </a:cubicBezTo>
                <a:lnTo>
                  <a:pt x="131275" y="6046788"/>
                </a:lnTo>
                <a:cubicBezTo>
                  <a:pt x="58774" y="6046788"/>
                  <a:pt x="0" y="5988014"/>
                  <a:pt x="0" y="5915513"/>
                </a:cubicBezTo>
                <a:lnTo>
                  <a:pt x="0" y="131275"/>
                </a:lnTo>
                <a:cubicBezTo>
                  <a:pt x="0" y="58774"/>
                  <a:pt x="58774" y="0"/>
                  <a:pt x="131275" y="0"/>
                </a:cubicBezTo>
                <a:close/>
              </a:path>
            </a:pathLst>
          </a:custGeom>
          <a:effectLst>
            <a:outerShdw blurRad="76200" dist="38100" dir="8100000" algn="tr" rotWithShape="0">
              <a:prstClr val="black">
                <a:alpha val="10000"/>
              </a:prstClr>
            </a:outerShdw>
          </a:effectLst>
        </p:spPr>
      </p:pic>
      <p:sp>
        <p:nvSpPr>
          <p:cNvPr id="3" name="Title 2">
            <a:extLst>
              <a:ext uri="{FF2B5EF4-FFF2-40B4-BE49-F238E27FC236}">
                <a16:creationId xmlns:a16="http://schemas.microsoft.com/office/drawing/2014/main" id="{83D59B07-B7BC-73CF-B758-8E69FE7194CC}"/>
              </a:ext>
            </a:extLst>
          </p:cNvPr>
          <p:cNvSpPr>
            <a:spLocks noGrp="1"/>
          </p:cNvSpPr>
          <p:nvPr>
            <p:ph type="title"/>
          </p:nvPr>
        </p:nvSpPr>
        <p:spPr>
          <a:xfrm>
            <a:off x="585216" y="2806724"/>
            <a:ext cx="5510784" cy="997196"/>
          </a:xfrm>
        </p:spPr>
        <p:txBody>
          <a:bodyPr/>
          <a:lstStyle/>
          <a:p>
            <a:r>
              <a:rPr lang="en-GB" dirty="0">
                <a:solidFill>
                  <a:schemeClr val="accent1"/>
                </a:solidFill>
              </a:rPr>
              <a:t>Verify management prerequisites</a:t>
            </a:r>
            <a:endParaRPr lang="en-US" sz="2800" b="0" spc="0" dirty="0">
              <a:solidFill>
                <a:schemeClr val="accent1"/>
              </a:solidFill>
              <a:latin typeface="+mn-lt"/>
            </a:endParaRPr>
          </a:p>
        </p:txBody>
      </p:sp>
      <p:grpSp>
        <p:nvGrpSpPr>
          <p:cNvPr id="17" name="Group 16" descr="Text box with 'hidden' labeled on it" title="Label">
            <a:extLst>
              <a:ext uri="{FF2B5EF4-FFF2-40B4-BE49-F238E27FC236}">
                <a16:creationId xmlns:a16="http://schemas.microsoft.com/office/drawing/2014/main" id="{51153119-E50A-25E5-F0F6-985DB0198169}"/>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18" name="Diagonal Stripe 17">
              <a:extLst>
                <a:ext uri="{FF2B5EF4-FFF2-40B4-BE49-F238E27FC236}">
                  <a16:creationId xmlns:a16="http://schemas.microsoft.com/office/drawing/2014/main" id="{E10A8EF8-EB86-80F1-E7EC-AD715885077D}"/>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dirty="0">
                <a:gradFill>
                  <a:gsLst>
                    <a:gs pos="0">
                      <a:srgbClr val="FFFFFF"/>
                    </a:gs>
                    <a:gs pos="100000">
                      <a:srgbClr val="FFFFFF"/>
                    </a:gs>
                  </a:gsLst>
                  <a:lin ang="5400000" scaled="0"/>
                </a:gradFill>
                <a:cs typeface="Segoe UI" pitchFamily="34" charset="0"/>
              </a:endParaRPr>
            </a:p>
          </p:txBody>
        </p:sp>
        <p:sp>
          <p:nvSpPr>
            <p:cNvPr id="19" name="TextBox 18">
              <a:extLst>
                <a:ext uri="{FF2B5EF4-FFF2-40B4-BE49-F238E27FC236}">
                  <a16:creationId xmlns:a16="http://schemas.microsoft.com/office/drawing/2014/main" id="{BEAFCD3A-B45C-BF47-A227-509F3DBAAA87}"/>
                </a:ext>
              </a:extLst>
            </p:cNvPr>
            <p:cNvSpPr txBox="1"/>
            <p:nvPr/>
          </p:nvSpPr>
          <p:spPr>
            <a:xfrm rot="2421255">
              <a:off x="11065621" y="476530"/>
              <a:ext cx="853538" cy="493555"/>
            </a:xfrm>
            <a:prstGeom prst="rect">
              <a:avLst/>
            </a:prstGeom>
            <a:noFill/>
          </p:spPr>
          <p:txBody>
            <a:bodyPr wrap="none" lIns="0" tIns="0" rIns="0" bIns="0" rtlCol="0">
              <a:spAutoFit/>
            </a:bodyPr>
            <a:lstStyle/>
            <a:p>
              <a:pPr defTabSz="932521">
                <a:defRPr/>
              </a:pPr>
              <a:r>
                <a:rPr lang="en-US" sz="2000" kern="0" spc="-30" dirty="0">
                  <a:solidFill>
                    <a:schemeClr val="accent1"/>
                  </a:solidFill>
                  <a:latin typeface="Segoe UI Semibold"/>
                </a:rPr>
                <a:t>Verify</a:t>
              </a:r>
              <a:endParaRPr lang="de-AT" sz="2000" kern="0" spc="-30" dirty="0">
                <a:solidFill>
                  <a:schemeClr val="accent1"/>
                </a:solidFill>
                <a:latin typeface="Segoe UI Semibold"/>
              </a:endParaRPr>
            </a:p>
          </p:txBody>
        </p:sp>
      </p:grpSp>
      <p:sp>
        <p:nvSpPr>
          <p:cNvPr id="5" name="TextBox 4">
            <a:extLst>
              <a:ext uri="{FF2B5EF4-FFF2-40B4-BE49-F238E27FC236}">
                <a16:creationId xmlns:a16="http://schemas.microsoft.com/office/drawing/2014/main" id="{85F420DF-DD1E-37BA-19FB-02220428A2E8}"/>
              </a:ext>
            </a:extLst>
          </p:cNvPr>
          <p:cNvSpPr txBox="1"/>
          <p:nvPr/>
        </p:nvSpPr>
        <p:spPr>
          <a:xfrm>
            <a:off x="400003" y="4293708"/>
            <a:ext cx="763904" cy="763904"/>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Semibold"/>
              </a:rPr>
              <a:t>02</a:t>
            </a:r>
            <a:r>
              <a:rPr lang="en-US" sz="2800" kern="0" dirty="0">
                <a:solidFill>
                  <a:srgbClr val="FFFFFF"/>
                </a:solidFill>
                <a:latin typeface="Segoe UI Semibold"/>
              </a:rPr>
              <a:t>b</a:t>
            </a:r>
            <a:endParaRPr kumimoji="0" lang="en-US" sz="28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107516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3.75E-6 -4.81481E-6 L -0.02591 -4.81481E-6 " pathEditMode="relative" rAng="0" ptsTypes="AA">
                                      <p:cBhvr>
                                        <p:cTn id="9" dur="750" spd="-100000" fill="hold"/>
                                        <p:tgtEl>
                                          <p:spTgt spid="5"/>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9BA6-EC29-83C6-08FC-A35AC97C1053}"/>
              </a:ext>
            </a:extLst>
          </p:cNvPr>
          <p:cNvSpPr>
            <a:spLocks noGrp="1"/>
          </p:cNvSpPr>
          <p:nvPr>
            <p:ph type="title"/>
          </p:nvPr>
        </p:nvSpPr>
        <p:spPr>
          <a:xfrm>
            <a:off x="675349" y="451243"/>
            <a:ext cx="8778761" cy="430887"/>
          </a:xfrm>
        </p:spPr>
        <p:txBody>
          <a:bodyPr/>
          <a:lstStyle/>
          <a:p>
            <a:r>
              <a:rPr lang="en-GB" dirty="0">
                <a:solidFill>
                  <a:schemeClr val="tx2"/>
                </a:solidFill>
              </a:rPr>
              <a:t>Management prerequisites – </a:t>
            </a:r>
            <a:r>
              <a:rPr lang="en-GB" i="1" dirty="0"/>
              <a:t>Tools</a:t>
            </a:r>
          </a:p>
        </p:txBody>
      </p:sp>
      <p:sp>
        <p:nvSpPr>
          <p:cNvPr id="8" name="Rectangle: Top Corners Rounded 7">
            <a:extLst>
              <a:ext uri="{FF2B5EF4-FFF2-40B4-BE49-F238E27FC236}">
                <a16:creationId xmlns:a16="http://schemas.microsoft.com/office/drawing/2014/main" id="{293117A6-DF5A-F641-3035-0F31C5970B14}"/>
              </a:ext>
              <a:ext uri="{C183D7F6-B498-43B3-948B-1728B52AA6E4}">
                <adec:decorative xmlns:adec="http://schemas.microsoft.com/office/drawing/2017/decorative" val="1"/>
              </a:ext>
            </a:extLst>
          </p:cNvPr>
          <p:cNvSpPr/>
          <p:nvPr/>
        </p:nvSpPr>
        <p:spPr bwMode="auto">
          <a:xfrm>
            <a:off x="597253" y="3079803"/>
            <a:ext cx="11319041" cy="2762294"/>
          </a:xfrm>
          <a:prstGeom prst="round2SameRect">
            <a:avLst>
              <a:gd name="adj1" fmla="val 0"/>
              <a:gd name="adj2" fmla="val 1624"/>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4EF171AD-7FE2-1FC9-8573-B6F1E07F2FA2}"/>
              </a:ext>
            </a:extLst>
          </p:cNvPr>
          <p:cNvSpPr txBox="1"/>
          <p:nvPr/>
        </p:nvSpPr>
        <p:spPr>
          <a:xfrm>
            <a:off x="588262" y="991495"/>
            <a:ext cx="10935854" cy="646331"/>
          </a:xfrm>
          <a:prstGeom prst="rect">
            <a:avLst/>
          </a:prstGeom>
          <a:noFill/>
        </p:spPr>
        <p:txBody>
          <a:bodyPr wrap="square">
            <a:spAutoFit/>
          </a:bodyPr>
          <a:lstStyle/>
          <a:p>
            <a:r>
              <a:rPr lang="en-GB" b="0" i="0" dirty="0">
                <a:solidFill>
                  <a:srgbClr val="323130"/>
                </a:solidFill>
                <a:effectLst/>
                <a:latin typeface="Segoe UI" panose="020B0502040204020203" pitchFamily="34" charset="0"/>
              </a:rPr>
              <a:t>To set up Places features within your tenant, you should make sure you follow these prerequisites for streamlining deployment:</a:t>
            </a:r>
            <a:endParaRPr lang="en-US" dirty="0"/>
          </a:p>
        </p:txBody>
      </p:sp>
      <p:sp>
        <p:nvSpPr>
          <p:cNvPr id="11" name="TextBox 10">
            <a:extLst>
              <a:ext uri="{FF2B5EF4-FFF2-40B4-BE49-F238E27FC236}">
                <a16:creationId xmlns:a16="http://schemas.microsoft.com/office/drawing/2014/main" id="{96E16CF4-2B40-84FE-DE00-7C3A37F1D1CD}"/>
              </a:ext>
            </a:extLst>
          </p:cNvPr>
          <p:cNvSpPr txBox="1"/>
          <p:nvPr/>
        </p:nvSpPr>
        <p:spPr>
          <a:xfrm>
            <a:off x="588262" y="1722359"/>
            <a:ext cx="10935854" cy="1072088"/>
          </a:xfrm>
          <a:prstGeom prst="rect">
            <a:avLst/>
          </a:prstGeom>
          <a:noFill/>
        </p:spPr>
        <p:txBody>
          <a:bodyPr wrap="square">
            <a:spAutoFit/>
          </a:bodyPr>
          <a:lstStyle/>
          <a:p>
            <a:pPr>
              <a:spcBef>
                <a:spcPts val="100"/>
              </a:spcBef>
              <a:defRPr/>
            </a:pPr>
            <a:r>
              <a:rPr lang="en-GB" sz="2200" dirty="0">
                <a:latin typeface="+mj-lt"/>
                <a:cs typeface="Segoe UI"/>
              </a:rPr>
              <a:t>Tools</a:t>
            </a:r>
          </a:p>
          <a:p>
            <a:pPr marL="342900" indent="-342900">
              <a:spcBef>
                <a:spcPts val="100"/>
              </a:spcBef>
              <a:buFont typeface="Arial" panose="020B0604020202020204" pitchFamily="34" charset="0"/>
              <a:buChar char="•"/>
              <a:defRPr/>
            </a:pPr>
            <a:r>
              <a:rPr lang="en-GB" sz="2000" dirty="0">
                <a:solidFill>
                  <a:schemeClr val="accent1"/>
                </a:solidFill>
                <a:latin typeface="+mj-lt"/>
                <a:cs typeface="Segoe UI"/>
              </a:rPr>
              <a:t>Latest version of </a:t>
            </a:r>
            <a:r>
              <a:rPr lang="en-GB" sz="2000" dirty="0">
                <a:solidFill>
                  <a:schemeClr val="accent1"/>
                </a:solidFill>
                <a:latin typeface="+mj-lt"/>
                <a:cs typeface="Segoe UI"/>
                <a:hlinkClick r:id="rId3"/>
              </a:rPr>
              <a:t>PowerShell 7</a:t>
            </a:r>
            <a:endParaRPr lang="en-GB" sz="2000" dirty="0">
              <a:solidFill>
                <a:schemeClr val="accent1"/>
              </a:solidFill>
              <a:latin typeface="+mj-lt"/>
              <a:cs typeface="Segoe UI"/>
            </a:endParaRPr>
          </a:p>
          <a:p>
            <a:pPr marL="342900" indent="-342900">
              <a:spcBef>
                <a:spcPts val="100"/>
              </a:spcBef>
              <a:buFont typeface="Arial" panose="020B0604020202020204" pitchFamily="34" charset="0"/>
              <a:buChar char="•"/>
              <a:defRPr/>
            </a:pPr>
            <a:r>
              <a:rPr lang="en-GB" sz="2000" dirty="0">
                <a:solidFill>
                  <a:schemeClr val="accent1"/>
                </a:solidFill>
                <a:latin typeface="+mj-lt"/>
                <a:cs typeface="Segoe UI"/>
              </a:rPr>
              <a:t>Exchange Online and Microsoft Places PowerShell modules</a:t>
            </a:r>
            <a:endParaRPr lang="en-US" sz="2000" dirty="0">
              <a:solidFill>
                <a:schemeClr val="accent1"/>
              </a:solidFill>
              <a:latin typeface="+mj-lt"/>
              <a:cs typeface="Segoe UI"/>
            </a:endParaRPr>
          </a:p>
        </p:txBody>
      </p:sp>
      <p:graphicFrame>
        <p:nvGraphicFramePr>
          <p:cNvPr id="7" name="Table 9" descr="Table of Teams value vs Teams Premium value">
            <a:extLst>
              <a:ext uri="{FF2B5EF4-FFF2-40B4-BE49-F238E27FC236}">
                <a16:creationId xmlns:a16="http://schemas.microsoft.com/office/drawing/2014/main" id="{9E81E547-8211-EDB5-FBD4-C2BF38BD5603}"/>
              </a:ext>
            </a:extLst>
          </p:cNvPr>
          <p:cNvGraphicFramePr>
            <a:graphicFrameLocks noGrp="1"/>
          </p:cNvGraphicFramePr>
          <p:nvPr>
            <p:extLst>
              <p:ext uri="{D42A27DB-BD31-4B8C-83A1-F6EECF244321}">
                <p14:modId xmlns:p14="http://schemas.microsoft.com/office/powerpoint/2010/main" val="2247209387"/>
              </p:ext>
            </p:extLst>
          </p:nvPr>
        </p:nvGraphicFramePr>
        <p:xfrm>
          <a:off x="588262" y="3079802"/>
          <a:ext cx="11319041" cy="2762294"/>
        </p:xfrm>
        <a:graphic>
          <a:graphicData uri="http://schemas.openxmlformats.org/drawingml/2006/table">
            <a:tbl>
              <a:tblPr firstRow="1" bandRow="1">
                <a:tableStyleId>{2D5ABB26-0587-4C30-8999-92F81FD0307C}</a:tableStyleId>
              </a:tblPr>
              <a:tblGrid>
                <a:gridCol w="3318622">
                  <a:extLst>
                    <a:ext uri="{9D8B030D-6E8A-4147-A177-3AD203B41FA5}">
                      <a16:colId xmlns:a16="http://schemas.microsoft.com/office/drawing/2014/main" val="1414262376"/>
                    </a:ext>
                  </a:extLst>
                </a:gridCol>
                <a:gridCol w="6691868">
                  <a:extLst>
                    <a:ext uri="{9D8B030D-6E8A-4147-A177-3AD203B41FA5}">
                      <a16:colId xmlns:a16="http://schemas.microsoft.com/office/drawing/2014/main" val="3157474236"/>
                    </a:ext>
                  </a:extLst>
                </a:gridCol>
                <a:gridCol w="1308551">
                  <a:extLst>
                    <a:ext uri="{9D8B030D-6E8A-4147-A177-3AD203B41FA5}">
                      <a16:colId xmlns:a16="http://schemas.microsoft.com/office/drawing/2014/main" val="370092122"/>
                    </a:ext>
                  </a:extLst>
                </a:gridCol>
              </a:tblGrid>
              <a:tr h="408929">
                <a:tc>
                  <a:txBody>
                    <a:bodyPr/>
                    <a:lstStyle/>
                    <a:p>
                      <a:pPr algn="l"/>
                      <a:endParaRPr lang="en-US" sz="1800" b="0" dirty="0">
                        <a:solidFill>
                          <a:schemeClr val="bg1"/>
                        </a:solidFill>
                        <a:latin typeface="Segoe UI Semibold" panose="020B0702040204020203" pitchFamily="34" charset="0"/>
                        <a:cs typeface="Segoe UI Semibold" panose="020B0702040204020203" pitchFamily="34" charset="0"/>
                      </a:endParaRPr>
                    </a:p>
                  </a:txBody>
                  <a:tcPr marL="73152" marR="7315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a:r>
                        <a:rPr lang="en-US" sz="1800" b="1" kern="1200" dirty="0">
                          <a:solidFill>
                            <a:schemeClr val="bg1"/>
                          </a:solidFill>
                          <a:latin typeface="Segoe UI Semibold" panose="020B0702040204020203" pitchFamily="34" charset="0"/>
                          <a:ea typeface="+mn-ea"/>
                          <a:cs typeface="Segoe UI Semibold" panose="020B0702040204020203" pitchFamily="34" charset="0"/>
                        </a:rPr>
                        <a:t>Description</a:t>
                      </a:r>
                    </a:p>
                  </a:txBody>
                  <a:tcPr marL="73152" marR="7315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a:r>
                        <a:rPr lang="en-US" sz="1800" b="1" kern="1200" dirty="0">
                          <a:solidFill>
                            <a:schemeClr val="bg1"/>
                          </a:solidFill>
                          <a:latin typeface="Segoe UI Semibold" panose="020B0702040204020203" pitchFamily="34" charset="0"/>
                          <a:ea typeface="+mn-ea"/>
                          <a:cs typeface="Segoe UI Semibold" panose="020B0702040204020203" pitchFamily="34" charset="0"/>
                        </a:rPr>
                        <a:t>Deployed</a:t>
                      </a:r>
                    </a:p>
                  </a:txBody>
                  <a:tcPr marL="73152" marR="73152" marT="27432" marB="27432" anchor="ctr">
                    <a:lnL w="127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3245915496"/>
                  </a:ext>
                </a:extLst>
              </a:tr>
              <a:tr h="835461">
                <a:tc>
                  <a:txBody>
                    <a:bodyPr/>
                    <a:lstStyle/>
                    <a:p>
                      <a:pPr marL="57150" marR="0" lvl="0" indent="0" algn="l" defTabSz="932742" rtl="0" eaLnBrk="1" fontAlgn="auto" latinLnBrk="0" hangingPunct="1">
                        <a:lnSpc>
                          <a:spcPct val="100000"/>
                        </a:lnSpc>
                        <a:spcBef>
                          <a:spcPts val="0"/>
                        </a:spcBef>
                        <a:spcAft>
                          <a:spcPts val="0"/>
                        </a:spcAft>
                        <a:buClr>
                          <a:srgbClr val="00B050"/>
                        </a:buClr>
                        <a:buSzTx/>
                        <a:buFont typeface="Segoe UI" panose="020B0502040204020203" pitchFamily="34" charset="0"/>
                        <a:buNone/>
                        <a:tabLst/>
                        <a:defRPr/>
                      </a:pPr>
                      <a:r>
                        <a:rPr lang="en-GB" sz="1600" b="1" i="0" kern="1200" dirty="0">
                          <a:solidFill>
                            <a:schemeClr val="tx1"/>
                          </a:solidFill>
                          <a:effectLst/>
                          <a:latin typeface="+mn-lt"/>
                          <a:ea typeface="+mn-ea"/>
                          <a:cs typeface="+mn-cs"/>
                        </a:rPr>
                        <a:t>PowerShell 7</a:t>
                      </a:r>
                      <a:r>
                        <a:rPr lang="en-GB" sz="1600" b="0" i="0" kern="1200" dirty="0">
                          <a:solidFill>
                            <a:schemeClr val="tx1"/>
                          </a:solidFill>
                          <a:effectLst/>
                          <a:latin typeface="+mn-lt"/>
                          <a:ea typeface="+mn-ea"/>
                          <a:cs typeface="+mn-cs"/>
                        </a:rPr>
                        <a:t> </a:t>
                      </a:r>
                    </a:p>
                    <a:p>
                      <a:pPr marL="57150" marR="0" lvl="0" indent="0" algn="l" defTabSz="932742" rtl="0" eaLnBrk="1" fontAlgn="auto" latinLnBrk="0" hangingPunct="1">
                        <a:lnSpc>
                          <a:spcPct val="100000"/>
                        </a:lnSpc>
                        <a:spcBef>
                          <a:spcPts val="0"/>
                        </a:spcBef>
                        <a:spcAft>
                          <a:spcPts val="0"/>
                        </a:spcAft>
                        <a:buClr>
                          <a:srgbClr val="00B050"/>
                        </a:buClr>
                        <a:buSzTx/>
                        <a:buFont typeface="Segoe UI" panose="020B0502040204020203" pitchFamily="34" charset="0"/>
                        <a:buNone/>
                        <a:tabLst/>
                        <a:defRPr/>
                      </a:pPr>
                      <a:endParaRPr lang="en-GB" sz="1600" b="0" i="0" u="none" kern="1200" dirty="0">
                        <a:solidFill>
                          <a:schemeClr val="tx1"/>
                        </a:solidFill>
                        <a:effectLst/>
                        <a:latin typeface="+mn-lt"/>
                        <a:ea typeface="+mn-ea"/>
                        <a:cs typeface="+mn-cs"/>
                      </a:endParaRPr>
                    </a:p>
                  </a:txBody>
                  <a:tcPr marL="73152" marR="73152"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i="0" kern="1200" dirty="0">
                          <a:solidFill>
                            <a:schemeClr val="tx1"/>
                          </a:solidFill>
                          <a:effectLst/>
                          <a:latin typeface="+mn-lt"/>
                          <a:ea typeface="+mn-ea"/>
                          <a:cs typeface="+mn-cs"/>
                        </a:rPr>
                        <a:t>Version 7.4.0 or above is required to configure and manage Microsoft Places. You can download the latest version </a:t>
                      </a:r>
                      <a:r>
                        <a:rPr lang="en-GB" sz="1600" b="0" i="0" u="none" strike="noStrike" kern="1200" dirty="0">
                          <a:solidFill>
                            <a:schemeClr val="tx1"/>
                          </a:solidFill>
                          <a:effectLst/>
                          <a:latin typeface="+mn-lt"/>
                          <a:ea typeface="+mn-ea"/>
                          <a:cs typeface="+mn-cs"/>
                          <a:hlinkClick r:id="rId4"/>
                        </a:rPr>
                        <a:t>here</a:t>
                      </a:r>
                      <a:r>
                        <a:rPr lang="en-GB" sz="1600" b="0" i="0" kern="1200" dirty="0">
                          <a:solidFill>
                            <a:schemeClr val="tx1"/>
                          </a:solidFill>
                          <a:effectLst/>
                          <a:latin typeface="+mn-lt"/>
                          <a:ea typeface="+mn-ea"/>
                          <a:cs typeface="+mn-cs"/>
                        </a:rPr>
                        <a:t>.</a:t>
                      </a:r>
                    </a:p>
                  </a:txBody>
                  <a:tcPr marL="73152" marR="73152"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indent="0" algn="l">
                        <a:buClrTx/>
                        <a:buFont typeface="Arial" panose="020B0604020202020204" pitchFamily="34" charset="0"/>
                        <a:buNone/>
                      </a:pPr>
                      <a:r>
                        <a:rPr lang="en-US" sz="1600" dirty="0">
                          <a:solidFill>
                            <a:schemeClr val="tx1"/>
                          </a:solidFill>
                          <a:latin typeface="Segoe UI "/>
                        </a:rPr>
                        <a:t>Yes/No</a:t>
                      </a:r>
                    </a:p>
                  </a:txBody>
                  <a:tcPr marL="73152" marR="73152" marT="27432" marB="27432" anchor="ctr">
                    <a:lnL w="6350" cap="flat" cmpd="sng" algn="ctr">
                      <a:solidFill>
                        <a:schemeClr val="bg1">
                          <a:lumMod val="75000"/>
                        </a:schemeClr>
                      </a:solidFill>
                      <a:prstDash val="solid"/>
                      <a:round/>
                      <a:headEnd type="none" w="med" len="med"/>
                      <a:tailEnd type="none" w="med" len="med"/>
                    </a:lnL>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82324382"/>
                  </a:ext>
                </a:extLst>
              </a:tr>
              <a:tr h="1392737">
                <a:tc>
                  <a:txBody>
                    <a:bodyPr/>
                    <a:lstStyle/>
                    <a:p>
                      <a:pPr marL="0" marR="0" lvl="0" indent="0" algn="l" defTabSz="932742" rtl="0" eaLnBrk="1" fontAlgn="auto" latinLnBrk="0" hangingPunct="1">
                        <a:lnSpc>
                          <a:spcPct val="100000"/>
                        </a:lnSpc>
                        <a:spcBef>
                          <a:spcPts val="0"/>
                        </a:spcBef>
                        <a:spcAft>
                          <a:spcPts val="0"/>
                        </a:spcAft>
                        <a:buClr>
                          <a:srgbClr val="00B050"/>
                        </a:buClr>
                        <a:buSzTx/>
                        <a:buFont typeface="Segoe UI" panose="020B0502040204020203" pitchFamily="34" charset="0"/>
                        <a:buNone/>
                        <a:tabLst/>
                        <a:defRPr/>
                      </a:pPr>
                      <a:r>
                        <a:rPr lang="en-GB" sz="1600" b="1" i="0" kern="1200" dirty="0">
                          <a:solidFill>
                            <a:schemeClr val="tx1"/>
                          </a:solidFill>
                          <a:effectLst/>
                          <a:latin typeface="+mn-lt"/>
                          <a:ea typeface="+mn-ea"/>
                          <a:cs typeface="+mn-cs"/>
                        </a:rPr>
                        <a:t>Exchange Online</a:t>
                      </a:r>
                      <a:r>
                        <a:rPr lang="en-GB" sz="1600" b="0" i="0" kern="1200" dirty="0">
                          <a:solidFill>
                            <a:schemeClr val="tx1"/>
                          </a:solidFill>
                          <a:effectLst/>
                          <a:latin typeface="+mn-lt"/>
                          <a:ea typeface="+mn-ea"/>
                          <a:cs typeface="+mn-cs"/>
                        </a:rPr>
                        <a:t> and </a:t>
                      </a:r>
                      <a:r>
                        <a:rPr lang="en-GB" sz="1600" b="1" i="0" kern="1200" dirty="0">
                          <a:solidFill>
                            <a:schemeClr val="tx1"/>
                          </a:solidFill>
                          <a:effectLst/>
                          <a:latin typeface="+mn-lt"/>
                          <a:ea typeface="+mn-ea"/>
                          <a:cs typeface="+mn-cs"/>
                        </a:rPr>
                        <a:t>Microsoft Places PowerShell modules</a:t>
                      </a:r>
                      <a:r>
                        <a:rPr lang="en-GB" sz="1600" b="0" i="0" kern="1200" dirty="0">
                          <a:solidFill>
                            <a:schemeClr val="tx1"/>
                          </a:solidFill>
                          <a:effectLst/>
                          <a:latin typeface="+mn-lt"/>
                          <a:ea typeface="+mn-ea"/>
                          <a:cs typeface="+mn-cs"/>
                        </a:rPr>
                        <a:t>. </a:t>
                      </a:r>
                      <a:endParaRPr lang="en-US" sz="1600" b="0" u="none" strike="noStrike" kern="1200" noProof="0" dirty="0">
                        <a:solidFill>
                          <a:schemeClr val="tx1"/>
                        </a:solidFill>
                        <a:latin typeface="Segoe UI "/>
                        <a:ea typeface="+mn-ea"/>
                        <a:cs typeface="+mn-cs"/>
                      </a:endParaRPr>
                    </a:p>
                  </a:txBody>
                  <a:tcPr marL="73152" marR="73152"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i="0" kern="1200" dirty="0">
                          <a:solidFill>
                            <a:schemeClr val="tx1"/>
                          </a:solidFill>
                          <a:effectLst/>
                          <a:latin typeface="+mn-lt"/>
                          <a:ea typeface="+mn-ea"/>
                          <a:cs typeface="+mn-cs"/>
                        </a:rPr>
                        <a:t>If you haven't installed the Microsoft Places PowerShell module yet, run </a:t>
                      </a:r>
                      <a:r>
                        <a:rPr lang="en-GB" sz="1600" b="1" i="1" kern="1200" dirty="0">
                          <a:solidFill>
                            <a:schemeClr val="tx1"/>
                          </a:solidFill>
                          <a:effectLst/>
                          <a:latin typeface="+mn-lt"/>
                          <a:ea typeface="+mn-ea"/>
                          <a:cs typeface="+mn-cs"/>
                        </a:rPr>
                        <a:t>Install-Module -Name MicrosoftPlaces -Force</a:t>
                      </a:r>
                      <a:r>
                        <a:rPr lang="en-GB" sz="1600" b="0" i="0" kern="1200" dirty="0">
                          <a:solidFill>
                            <a:schemeClr val="tx1"/>
                          </a:solidFill>
                          <a:effectLst/>
                          <a:latin typeface="+mn-lt"/>
                          <a:ea typeface="+mn-ea"/>
                          <a:cs typeface="+mn-cs"/>
                        </a:rPr>
                        <a:t>. This is required on each computer used to manage Microsoft Places.</a:t>
                      </a: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0" i="0" kern="1200" dirty="0">
                        <a:solidFill>
                          <a:schemeClr val="tx1"/>
                        </a:solidFill>
                        <a:effectLst/>
                        <a:latin typeface="+mn-lt"/>
                        <a:ea typeface="+mn-ea"/>
                        <a:cs typeface="+mn-cs"/>
                      </a:endParaRP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i="1" kern="1200" dirty="0">
                          <a:solidFill>
                            <a:schemeClr val="tx1"/>
                          </a:solidFill>
                          <a:effectLst/>
                          <a:latin typeface="+mn-lt"/>
                          <a:ea typeface="+mn-ea"/>
                          <a:cs typeface="+mn-cs"/>
                        </a:rPr>
                        <a:t>You need an Exchange Online license to run the Microsoft Places PowerShell cmdlets.</a:t>
                      </a:r>
                    </a:p>
                  </a:txBody>
                  <a:tcPr marL="73152" marR="73152"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latin typeface="Segoe UI "/>
                        </a:rPr>
                        <a:t>Yes/No</a:t>
                      </a:r>
                    </a:p>
                  </a:txBody>
                  <a:tcPr marL="73152" marR="73152" marT="27432" marB="27432"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79229592"/>
                  </a:ext>
                </a:extLst>
              </a:tr>
            </a:tbl>
          </a:graphicData>
        </a:graphic>
      </p:graphicFrame>
      <p:sp>
        <p:nvSpPr>
          <p:cNvPr id="5" name="TextBox 4">
            <a:extLst>
              <a:ext uri="{FF2B5EF4-FFF2-40B4-BE49-F238E27FC236}">
                <a16:creationId xmlns:a16="http://schemas.microsoft.com/office/drawing/2014/main" id="{19081992-9C36-5A3F-0A78-FFAE626BA9A4}"/>
              </a:ext>
            </a:extLst>
          </p:cNvPr>
          <p:cNvSpPr txBox="1"/>
          <p:nvPr/>
        </p:nvSpPr>
        <p:spPr>
          <a:xfrm>
            <a:off x="293688" y="6221819"/>
            <a:ext cx="12122901" cy="369332"/>
          </a:xfrm>
          <a:prstGeom prst="rect">
            <a:avLst/>
          </a:prstGeom>
          <a:noFill/>
        </p:spPr>
        <p:txBody>
          <a:bodyPr wrap="square">
            <a:spAutoFit/>
          </a:bodyPr>
          <a:lstStyle/>
          <a:p>
            <a:r>
              <a:rPr lang="fr-FR" dirty="0">
                <a:hlinkClick r:id="rId5"/>
              </a:rPr>
              <a:t>Management prerequisites - Microsoft Places | Microsoft Learn</a:t>
            </a:r>
            <a:endParaRPr lang="en-US" dirty="0"/>
          </a:p>
        </p:txBody>
      </p:sp>
      <p:grpSp>
        <p:nvGrpSpPr>
          <p:cNvPr id="12" name="Group 11" descr="Text box with 'hidden' labeled on it" title="Label">
            <a:extLst>
              <a:ext uri="{FF2B5EF4-FFF2-40B4-BE49-F238E27FC236}">
                <a16:creationId xmlns:a16="http://schemas.microsoft.com/office/drawing/2014/main" id="{573DB8F3-06C4-1B65-12ED-C01D48063F0F}"/>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13" name="Diagonal Stripe 12">
              <a:extLst>
                <a:ext uri="{FF2B5EF4-FFF2-40B4-BE49-F238E27FC236}">
                  <a16:creationId xmlns:a16="http://schemas.microsoft.com/office/drawing/2014/main" id="{6910E183-C4E7-6314-A929-2D49D37A6346}"/>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dirty="0">
                <a:gradFill>
                  <a:gsLst>
                    <a:gs pos="0">
                      <a:srgbClr val="FFFFFF"/>
                    </a:gs>
                    <a:gs pos="100000">
                      <a:srgbClr val="FFFFFF"/>
                    </a:gs>
                  </a:gsLst>
                  <a:lin ang="5400000" scaled="0"/>
                </a:gradFill>
                <a:cs typeface="Segoe UI" pitchFamily="34" charset="0"/>
              </a:endParaRPr>
            </a:p>
          </p:txBody>
        </p:sp>
        <p:sp>
          <p:nvSpPr>
            <p:cNvPr id="14" name="TextBox 13">
              <a:extLst>
                <a:ext uri="{FF2B5EF4-FFF2-40B4-BE49-F238E27FC236}">
                  <a16:creationId xmlns:a16="http://schemas.microsoft.com/office/drawing/2014/main" id="{AD302FFE-3A06-5C11-006D-86B56E03B6AF}"/>
                </a:ext>
              </a:extLst>
            </p:cNvPr>
            <p:cNvSpPr txBox="1"/>
            <p:nvPr/>
          </p:nvSpPr>
          <p:spPr>
            <a:xfrm rot="2421255">
              <a:off x="11065621" y="476530"/>
              <a:ext cx="853538" cy="493555"/>
            </a:xfrm>
            <a:prstGeom prst="rect">
              <a:avLst/>
            </a:prstGeom>
            <a:noFill/>
          </p:spPr>
          <p:txBody>
            <a:bodyPr wrap="none" lIns="0" tIns="0" rIns="0" bIns="0" rtlCol="0">
              <a:spAutoFit/>
            </a:bodyPr>
            <a:lstStyle/>
            <a:p>
              <a:pPr defTabSz="932521">
                <a:defRPr/>
              </a:pPr>
              <a:r>
                <a:rPr lang="en-US" sz="2000" kern="0" spc="-30" dirty="0">
                  <a:solidFill>
                    <a:schemeClr val="accent1"/>
                  </a:solidFill>
                  <a:latin typeface="Segoe UI Semibold"/>
                </a:rPr>
                <a:t>Verify</a:t>
              </a:r>
              <a:endParaRPr lang="de-AT" sz="2000" kern="0" spc="-30" dirty="0">
                <a:solidFill>
                  <a:schemeClr val="accent1"/>
                </a:solidFill>
                <a:latin typeface="Segoe UI Semibold"/>
              </a:endParaRPr>
            </a:p>
          </p:txBody>
        </p:sp>
      </p:grpSp>
    </p:spTree>
    <p:extLst>
      <p:ext uri="{BB962C8B-B14F-4D97-AF65-F5344CB8AC3E}">
        <p14:creationId xmlns:p14="http://schemas.microsoft.com/office/powerpoint/2010/main" val="973153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88CED-F467-0685-A462-13780429C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AAFF94-D363-A367-DFC2-85E1A7B38EF7}"/>
              </a:ext>
            </a:extLst>
          </p:cNvPr>
          <p:cNvSpPr>
            <a:spLocks noGrp="1"/>
          </p:cNvSpPr>
          <p:nvPr>
            <p:ph type="title"/>
          </p:nvPr>
        </p:nvSpPr>
        <p:spPr>
          <a:xfrm>
            <a:off x="588263" y="457200"/>
            <a:ext cx="8778761" cy="430887"/>
          </a:xfrm>
        </p:spPr>
        <p:txBody>
          <a:bodyPr/>
          <a:lstStyle/>
          <a:p>
            <a:r>
              <a:rPr lang="en-GB" dirty="0">
                <a:solidFill>
                  <a:schemeClr val="tx2"/>
                </a:solidFill>
              </a:rPr>
              <a:t>Management prerequisites </a:t>
            </a:r>
            <a:r>
              <a:rPr lang="en-GB" dirty="0"/>
              <a:t>– </a:t>
            </a:r>
            <a:r>
              <a:rPr lang="en-GB" i="1" dirty="0"/>
              <a:t>Permissions</a:t>
            </a:r>
          </a:p>
        </p:txBody>
      </p:sp>
      <p:sp>
        <p:nvSpPr>
          <p:cNvPr id="8" name="Rectangle: Top Corners Rounded 7">
            <a:extLst>
              <a:ext uri="{FF2B5EF4-FFF2-40B4-BE49-F238E27FC236}">
                <a16:creationId xmlns:a16="http://schemas.microsoft.com/office/drawing/2014/main" id="{65962AE6-0107-B28F-DAE8-0966E321C991}"/>
              </a:ext>
              <a:ext uri="{C183D7F6-B498-43B3-948B-1728B52AA6E4}">
                <adec:decorative xmlns:adec="http://schemas.microsoft.com/office/drawing/2017/decorative" val="1"/>
              </a:ext>
            </a:extLst>
          </p:cNvPr>
          <p:cNvSpPr/>
          <p:nvPr/>
        </p:nvSpPr>
        <p:spPr bwMode="auto">
          <a:xfrm>
            <a:off x="567338" y="2856958"/>
            <a:ext cx="11319040" cy="3347672"/>
          </a:xfrm>
          <a:prstGeom prst="round2SameRect">
            <a:avLst>
              <a:gd name="adj1" fmla="val 0"/>
              <a:gd name="adj2" fmla="val 1624"/>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extBox 2">
            <a:extLst>
              <a:ext uri="{FF2B5EF4-FFF2-40B4-BE49-F238E27FC236}">
                <a16:creationId xmlns:a16="http://schemas.microsoft.com/office/drawing/2014/main" id="{E50953A9-BED6-4CBA-A373-A609DAE25FD7}"/>
              </a:ext>
            </a:extLst>
          </p:cNvPr>
          <p:cNvSpPr txBox="1"/>
          <p:nvPr/>
        </p:nvSpPr>
        <p:spPr>
          <a:xfrm>
            <a:off x="588262" y="991495"/>
            <a:ext cx="10935854" cy="830997"/>
          </a:xfrm>
          <a:prstGeom prst="rect">
            <a:avLst/>
          </a:prstGeom>
          <a:noFill/>
        </p:spPr>
        <p:txBody>
          <a:bodyPr wrap="square">
            <a:spAutoFit/>
          </a:bodyPr>
          <a:lstStyle/>
          <a:p>
            <a:r>
              <a:rPr lang="en-GB" sz="1600" b="0" i="0" dirty="0">
                <a:solidFill>
                  <a:srgbClr val="323130"/>
                </a:solidFill>
                <a:effectLst/>
                <a:latin typeface="Segoe UI" panose="020B0502040204020203" pitchFamily="34" charset="0"/>
              </a:rPr>
              <a:t>You'll need two Exchange Online management roles: TenantPlacesManagement (to manage Places) and MailRecipient (to manage users and mailboxes). If you already have the Exchange Administrator role, you should be all set. Alternatively, you can create a new role group and grant the above two roles to it</a:t>
            </a:r>
            <a:endParaRPr lang="en-US" sz="1600" dirty="0"/>
          </a:p>
        </p:txBody>
      </p:sp>
      <p:sp>
        <p:nvSpPr>
          <p:cNvPr id="11" name="TextBox 10">
            <a:extLst>
              <a:ext uri="{FF2B5EF4-FFF2-40B4-BE49-F238E27FC236}">
                <a16:creationId xmlns:a16="http://schemas.microsoft.com/office/drawing/2014/main" id="{1F56FAB4-2025-81A9-728E-D12E95F9180B}"/>
              </a:ext>
            </a:extLst>
          </p:cNvPr>
          <p:cNvSpPr txBox="1"/>
          <p:nvPr/>
        </p:nvSpPr>
        <p:spPr>
          <a:xfrm>
            <a:off x="667884" y="1817878"/>
            <a:ext cx="10132746" cy="874598"/>
          </a:xfrm>
          <a:prstGeom prst="rect">
            <a:avLst/>
          </a:prstGeom>
          <a:noFill/>
        </p:spPr>
        <p:txBody>
          <a:bodyPr wrap="square">
            <a:spAutoFit/>
          </a:bodyPr>
          <a:lstStyle/>
          <a:p>
            <a:pPr marL="342900" indent="-342900">
              <a:spcBef>
                <a:spcPts val="100"/>
              </a:spcBef>
              <a:buFont typeface="Arial" panose="020B0604020202020204" pitchFamily="34" charset="0"/>
              <a:buChar char="•"/>
              <a:defRPr/>
            </a:pPr>
            <a:r>
              <a:rPr lang="en-GB" sz="1600" b="0" i="0" dirty="0">
                <a:solidFill>
                  <a:srgbClr val="323130"/>
                </a:solidFill>
                <a:effectLst/>
                <a:latin typeface="Segoe UI" panose="020B0502040204020203" pitchFamily="34" charset="0"/>
              </a:rPr>
              <a:t>Be assigned the TenantPlacesManagement role (to manage Places) and the MailRecipient role (to manage users/mailboxes) through a </a:t>
            </a:r>
            <a:r>
              <a:rPr lang="en-GB" sz="1600" b="0" i="0" u="sng" dirty="0">
                <a:solidFill>
                  <a:srgbClr val="006CBE"/>
                </a:solidFill>
                <a:effectLst/>
                <a:latin typeface="Segoe UI" panose="020B0502040204020203" pitchFamily="34" charset="0"/>
                <a:hlinkClick r:id="rId3"/>
              </a:rPr>
              <a:t>role group</a:t>
            </a:r>
            <a:r>
              <a:rPr lang="en-GB" sz="1600" b="0" i="0" dirty="0">
                <a:solidFill>
                  <a:srgbClr val="323130"/>
                </a:solidFill>
                <a:effectLst/>
                <a:latin typeface="Segoe UI" panose="020B0502040204020203" pitchFamily="34" charset="0"/>
              </a:rPr>
              <a:t>.</a:t>
            </a:r>
          </a:p>
          <a:p>
            <a:pPr marL="342900" indent="-342900">
              <a:spcBef>
                <a:spcPts val="100"/>
              </a:spcBef>
              <a:buFont typeface="Arial" panose="020B0604020202020204" pitchFamily="34" charset="0"/>
              <a:buChar char="•"/>
              <a:defRPr/>
            </a:pPr>
            <a:r>
              <a:rPr lang="en-GB" sz="1600" dirty="0">
                <a:solidFill>
                  <a:srgbClr val="323130"/>
                </a:solidFill>
                <a:latin typeface="Segoe UI" panose="020B0502040204020203" pitchFamily="34" charset="0"/>
              </a:rPr>
              <a:t>Alternatively create a new role group “Microsoft Places Management”</a:t>
            </a:r>
            <a:endParaRPr lang="en-US" sz="1600" dirty="0">
              <a:solidFill>
                <a:srgbClr val="323130"/>
              </a:solidFill>
              <a:latin typeface="Segoe UI" panose="020B0502040204020203" pitchFamily="34" charset="0"/>
            </a:endParaRPr>
          </a:p>
        </p:txBody>
      </p:sp>
      <p:graphicFrame>
        <p:nvGraphicFramePr>
          <p:cNvPr id="7" name="Table 9" descr="Table of Teams value vs Teams Premium value">
            <a:extLst>
              <a:ext uri="{FF2B5EF4-FFF2-40B4-BE49-F238E27FC236}">
                <a16:creationId xmlns:a16="http://schemas.microsoft.com/office/drawing/2014/main" id="{4E398CFE-59FF-7F72-1A0C-418C0CEBE49A}"/>
              </a:ext>
            </a:extLst>
          </p:cNvPr>
          <p:cNvGraphicFramePr>
            <a:graphicFrameLocks noGrp="1"/>
          </p:cNvGraphicFramePr>
          <p:nvPr>
            <p:extLst>
              <p:ext uri="{D42A27DB-BD31-4B8C-83A1-F6EECF244321}">
                <p14:modId xmlns:p14="http://schemas.microsoft.com/office/powerpoint/2010/main" val="333481067"/>
              </p:ext>
            </p:extLst>
          </p:nvPr>
        </p:nvGraphicFramePr>
        <p:xfrm>
          <a:off x="597254" y="2794934"/>
          <a:ext cx="11310049" cy="3409696"/>
        </p:xfrm>
        <a:graphic>
          <a:graphicData uri="http://schemas.openxmlformats.org/drawingml/2006/table">
            <a:tbl>
              <a:tblPr firstRow="1" bandRow="1">
                <a:tableStyleId>{2D5ABB26-0587-4C30-8999-92F81FD0307C}</a:tableStyleId>
              </a:tblPr>
              <a:tblGrid>
                <a:gridCol w="3315986">
                  <a:extLst>
                    <a:ext uri="{9D8B030D-6E8A-4147-A177-3AD203B41FA5}">
                      <a16:colId xmlns:a16="http://schemas.microsoft.com/office/drawing/2014/main" val="1414262376"/>
                    </a:ext>
                  </a:extLst>
                </a:gridCol>
                <a:gridCol w="6686551">
                  <a:extLst>
                    <a:ext uri="{9D8B030D-6E8A-4147-A177-3AD203B41FA5}">
                      <a16:colId xmlns:a16="http://schemas.microsoft.com/office/drawing/2014/main" val="3157474236"/>
                    </a:ext>
                  </a:extLst>
                </a:gridCol>
                <a:gridCol w="1307512">
                  <a:extLst>
                    <a:ext uri="{9D8B030D-6E8A-4147-A177-3AD203B41FA5}">
                      <a16:colId xmlns:a16="http://schemas.microsoft.com/office/drawing/2014/main" val="370092122"/>
                    </a:ext>
                  </a:extLst>
                </a:gridCol>
              </a:tblGrid>
              <a:tr h="437018">
                <a:tc>
                  <a:txBody>
                    <a:bodyPr/>
                    <a:lstStyle/>
                    <a:p>
                      <a:pPr algn="l"/>
                      <a:endParaRPr lang="en-US" sz="1800" b="0" dirty="0">
                        <a:solidFill>
                          <a:schemeClr val="bg1"/>
                        </a:solidFill>
                        <a:latin typeface="Segoe UI Semibold" panose="020B0702040204020203" pitchFamily="34" charset="0"/>
                        <a:cs typeface="Segoe UI Semibold" panose="020B0702040204020203" pitchFamily="34" charset="0"/>
                      </a:endParaRPr>
                    </a:p>
                  </a:txBody>
                  <a:tcPr marL="73152" marR="7315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a:r>
                        <a:rPr lang="en-US" sz="1800" b="1" kern="1200" dirty="0">
                          <a:solidFill>
                            <a:schemeClr val="bg1"/>
                          </a:solidFill>
                          <a:latin typeface="Segoe UI Semibold" panose="020B0702040204020203" pitchFamily="34" charset="0"/>
                          <a:ea typeface="+mn-ea"/>
                          <a:cs typeface="Segoe UI Semibold" panose="020B0702040204020203" pitchFamily="34" charset="0"/>
                        </a:rPr>
                        <a:t>Description</a:t>
                      </a:r>
                    </a:p>
                  </a:txBody>
                  <a:tcPr marL="73152" marR="7315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l"/>
                      <a:r>
                        <a:rPr lang="en-US" sz="1800" b="1" kern="1200" dirty="0">
                          <a:solidFill>
                            <a:schemeClr val="bg1"/>
                          </a:solidFill>
                          <a:latin typeface="Segoe UI Semibold" panose="020B0702040204020203" pitchFamily="34" charset="0"/>
                          <a:ea typeface="+mn-ea"/>
                          <a:cs typeface="Segoe UI Semibold" panose="020B0702040204020203" pitchFamily="34" charset="0"/>
                        </a:rPr>
                        <a:t>Deployed</a:t>
                      </a:r>
                    </a:p>
                  </a:txBody>
                  <a:tcPr marL="73152" marR="73152" marT="27432" marB="27432" anchor="ctr">
                    <a:lnL w="127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3245915496"/>
                  </a:ext>
                </a:extLst>
              </a:tr>
              <a:tr h="1454774">
                <a:tc>
                  <a:txBody>
                    <a:bodyPr/>
                    <a:lstStyle/>
                    <a:p>
                      <a:pPr marL="0" marR="0" lvl="0" indent="0" algn="l" defTabSz="932742" rtl="0" eaLnBrk="1" fontAlgn="auto" latinLnBrk="0" hangingPunct="1">
                        <a:lnSpc>
                          <a:spcPct val="100000"/>
                        </a:lnSpc>
                        <a:spcBef>
                          <a:spcPts val="0"/>
                        </a:spcBef>
                        <a:spcAft>
                          <a:spcPts val="0"/>
                        </a:spcAft>
                        <a:buClr>
                          <a:srgbClr val="00B050"/>
                        </a:buClr>
                        <a:buSzTx/>
                        <a:buFont typeface="Segoe UI" panose="020B0502040204020203" pitchFamily="34" charset="0"/>
                        <a:buNone/>
                        <a:tabLst/>
                        <a:defRPr/>
                      </a:pPr>
                      <a:r>
                        <a:rPr lang="en-US" sz="1600" b="1" i="0" kern="1200" dirty="0">
                          <a:solidFill>
                            <a:schemeClr val="tx1"/>
                          </a:solidFill>
                          <a:effectLst/>
                          <a:latin typeface="Segoe UI" panose="020B0502040204020203" pitchFamily="34" charset="0"/>
                          <a:ea typeface="+mn-ea"/>
                          <a:cs typeface="Segoe UI" panose="020B0502040204020203" pitchFamily="34" charset="0"/>
                        </a:rPr>
                        <a:t>TenantPlacesManagement</a:t>
                      </a:r>
                      <a:r>
                        <a:rPr lang="en-US" sz="1600" b="0" i="0" kern="1200" dirty="0">
                          <a:solidFill>
                            <a:schemeClr val="tx1"/>
                          </a:solidFill>
                          <a:effectLst/>
                          <a:latin typeface="Segoe UI" panose="020B0502040204020203" pitchFamily="34" charset="0"/>
                          <a:ea typeface="+mn-ea"/>
                          <a:cs typeface="Segoe UI" panose="020B0502040204020203" pitchFamily="34" charset="0"/>
                        </a:rPr>
                        <a:t> (to manage Places)</a:t>
                      </a:r>
                    </a:p>
                    <a:p>
                      <a:pPr marL="0" marR="0" lvl="0" indent="0" algn="l" defTabSz="932742" rtl="0" eaLnBrk="1" fontAlgn="auto" latinLnBrk="0" hangingPunct="1">
                        <a:lnSpc>
                          <a:spcPct val="100000"/>
                        </a:lnSpc>
                        <a:spcBef>
                          <a:spcPts val="0"/>
                        </a:spcBef>
                        <a:spcAft>
                          <a:spcPts val="0"/>
                        </a:spcAft>
                        <a:buClr>
                          <a:srgbClr val="00B050"/>
                        </a:buClr>
                        <a:buSzTx/>
                        <a:buFont typeface="Segoe UI" panose="020B0502040204020203" pitchFamily="34" charset="0"/>
                        <a:buNone/>
                        <a:tabLst/>
                        <a:defRPr/>
                      </a:pPr>
                      <a:r>
                        <a:rPr lang="en-US" sz="1600" b="0" i="0" kern="1200" dirty="0">
                          <a:solidFill>
                            <a:schemeClr val="tx1"/>
                          </a:solidFill>
                          <a:effectLst/>
                          <a:latin typeface="Segoe UI" panose="020B0502040204020203" pitchFamily="34" charset="0"/>
                          <a:ea typeface="+mn-ea"/>
                          <a:cs typeface="Segoe UI" panose="020B0502040204020203" pitchFamily="34" charset="0"/>
                        </a:rPr>
                        <a:t> </a:t>
                      </a:r>
                    </a:p>
                    <a:p>
                      <a:pPr marL="0" marR="0" lvl="0" indent="0" algn="l" defTabSz="932742" rtl="0" eaLnBrk="1" fontAlgn="auto" latinLnBrk="0" hangingPunct="1">
                        <a:lnSpc>
                          <a:spcPct val="100000"/>
                        </a:lnSpc>
                        <a:spcBef>
                          <a:spcPts val="0"/>
                        </a:spcBef>
                        <a:spcAft>
                          <a:spcPts val="0"/>
                        </a:spcAft>
                        <a:buClr>
                          <a:srgbClr val="00B050"/>
                        </a:buClr>
                        <a:buSzTx/>
                        <a:buFont typeface="Segoe UI" panose="020B0502040204020203" pitchFamily="34" charset="0"/>
                        <a:buNone/>
                        <a:tabLst/>
                        <a:defRPr/>
                      </a:pPr>
                      <a:r>
                        <a:rPr lang="en-GB" sz="1600" b="1" i="0" kern="1200" dirty="0">
                          <a:solidFill>
                            <a:schemeClr val="tx1"/>
                          </a:solidFill>
                          <a:effectLst/>
                          <a:latin typeface="Segoe UI" panose="020B0502040204020203" pitchFamily="34" charset="0"/>
                          <a:ea typeface="+mn-ea"/>
                          <a:cs typeface="Segoe UI" panose="020B0502040204020203" pitchFamily="34" charset="0"/>
                        </a:rPr>
                        <a:t>MailRecipient</a:t>
                      </a:r>
                      <a:r>
                        <a:rPr lang="en-GB" sz="1600" b="0" i="0" kern="1200" dirty="0">
                          <a:solidFill>
                            <a:schemeClr val="tx1"/>
                          </a:solidFill>
                          <a:effectLst/>
                          <a:latin typeface="Segoe UI" panose="020B0502040204020203" pitchFamily="34" charset="0"/>
                          <a:ea typeface="+mn-ea"/>
                          <a:cs typeface="Segoe UI" panose="020B0502040204020203" pitchFamily="34" charset="0"/>
                        </a:rPr>
                        <a:t> (to manage users and mailboxes)</a:t>
                      </a:r>
                      <a:endParaRPr lang="en-US" sz="1600" b="0" i="0" u="none" strike="noStrike" noProof="0" dirty="0">
                        <a:solidFill>
                          <a:schemeClr val="tx1"/>
                        </a:solidFill>
                        <a:latin typeface="Segoe UI" panose="020B0502040204020203" pitchFamily="34" charset="0"/>
                        <a:cs typeface="Segoe UI" panose="020B0502040204020203" pitchFamily="34" charset="0"/>
                      </a:endParaRPr>
                    </a:p>
                  </a:txBody>
                  <a:tcPr marL="73152" marR="73152"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latin typeface="Segoe UI "/>
                          <a:cs typeface="Segoe UI"/>
                        </a:rPr>
                        <a:t>If you already have the Exchange Administrator role, you should be all set. This role has the necessary permissions to manage mail recipient objects, and administrators with the Exchange Admin role often have the TenantPlacesManagement role assigned to them as well. If that's not the case, use the following PowerShell cmdlet to assign this additional role to your account:</a:t>
                      </a:r>
                      <a:endParaRPr lang="en-US" sz="1600" dirty="0">
                        <a:latin typeface="Segoe UI "/>
                        <a:cs typeface="Segoe UI"/>
                      </a:endParaRPr>
                    </a:p>
                  </a:txBody>
                  <a:tcPr marL="73152" marR="73152"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latin typeface="Segoe UI "/>
                        </a:rPr>
                        <a:t>Yes/No</a:t>
                      </a:r>
                    </a:p>
                  </a:txBody>
                  <a:tcPr marL="73152" marR="73152" marT="27432" marB="27432" anchor="ctr">
                    <a:lnL w="635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254925634"/>
                  </a:ext>
                </a:extLst>
              </a:tr>
              <a:tr h="1454774">
                <a:tc>
                  <a:txBody>
                    <a:bodyPr/>
                    <a:lstStyle/>
                    <a:p>
                      <a:pPr marL="0" marR="0" lvl="0" indent="0" algn="l" defTabSz="932742" rtl="0" eaLnBrk="1" fontAlgn="auto" latinLnBrk="0" hangingPunct="1">
                        <a:lnSpc>
                          <a:spcPct val="100000"/>
                        </a:lnSpc>
                        <a:spcBef>
                          <a:spcPts val="0"/>
                        </a:spcBef>
                        <a:spcAft>
                          <a:spcPts val="0"/>
                        </a:spcAft>
                        <a:buClr>
                          <a:srgbClr val="00B050"/>
                        </a:buClr>
                        <a:buSzTx/>
                        <a:buFont typeface="Segoe UI" panose="020B0502040204020203" pitchFamily="34" charset="0"/>
                        <a:buNone/>
                        <a:tabLst/>
                        <a:defRPr/>
                      </a:pPr>
                      <a:r>
                        <a:rPr lang="en-US" sz="1600" b="0" i="0" u="none" strike="noStrike" noProof="0" dirty="0">
                          <a:solidFill>
                            <a:schemeClr val="tx1"/>
                          </a:solidFill>
                          <a:latin typeface="Segoe UI" panose="020B0502040204020203" pitchFamily="34" charset="0"/>
                          <a:cs typeface="Segoe UI" panose="020B0502040204020203" pitchFamily="34" charset="0"/>
                        </a:rPr>
                        <a:t>Create new role group</a:t>
                      </a:r>
                    </a:p>
                  </a:txBody>
                  <a:tcPr marL="73152" marR="73152"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kern="1200" dirty="0">
                          <a:solidFill>
                            <a:schemeClr val="tx1"/>
                          </a:solidFill>
                          <a:latin typeface="Segoe UI "/>
                          <a:ea typeface="+mn-ea"/>
                          <a:cs typeface="Segoe UI"/>
                        </a:rPr>
                        <a:t>Alternatively, you can create a new role group called "Microsoft Places Management", grant the above two roles to it, and then assign users to that new role group.</a:t>
                      </a:r>
                      <a:endParaRPr lang="en-US" sz="1600" kern="1200" dirty="0">
                        <a:solidFill>
                          <a:schemeClr val="tx1"/>
                        </a:solidFill>
                        <a:latin typeface="Segoe UI "/>
                        <a:ea typeface="+mn-ea"/>
                        <a:cs typeface="Segoe UI"/>
                      </a:endParaRPr>
                    </a:p>
                  </a:txBody>
                  <a:tcPr marL="73152" marR="73152"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latin typeface="Segoe UI "/>
                        </a:rPr>
                        <a:t>Yes/No</a:t>
                      </a:r>
                    </a:p>
                  </a:txBody>
                  <a:tcPr marL="73152" marR="73152" marT="27432" marB="27432" anchor="ctr">
                    <a:lnL w="6350" cap="flat" cmpd="sng" algn="ctr">
                      <a:solidFill>
                        <a:schemeClr val="bg1">
                          <a:lumMod val="75000"/>
                        </a:schemeClr>
                      </a:solidFill>
                      <a:prstDash val="solid"/>
                      <a:round/>
                      <a:headEnd type="none" w="med" len="med"/>
                      <a:tailEnd type="none" w="med" len="med"/>
                    </a:lnL>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28158743"/>
                  </a:ext>
                </a:extLst>
              </a:tr>
            </a:tbl>
          </a:graphicData>
        </a:graphic>
      </p:graphicFrame>
      <p:sp>
        <p:nvSpPr>
          <p:cNvPr id="6" name="TextBox 5">
            <a:extLst>
              <a:ext uri="{FF2B5EF4-FFF2-40B4-BE49-F238E27FC236}">
                <a16:creationId xmlns:a16="http://schemas.microsoft.com/office/drawing/2014/main" id="{B4427F74-F937-8E00-D419-E573D40497AF}"/>
              </a:ext>
            </a:extLst>
          </p:cNvPr>
          <p:cNvSpPr txBox="1"/>
          <p:nvPr/>
        </p:nvSpPr>
        <p:spPr>
          <a:xfrm>
            <a:off x="567338" y="6302942"/>
            <a:ext cx="12122901" cy="369332"/>
          </a:xfrm>
          <a:prstGeom prst="rect">
            <a:avLst/>
          </a:prstGeom>
          <a:noFill/>
        </p:spPr>
        <p:txBody>
          <a:bodyPr wrap="square">
            <a:spAutoFit/>
          </a:bodyPr>
          <a:lstStyle/>
          <a:p>
            <a:r>
              <a:rPr lang="fr-FR" dirty="0">
                <a:hlinkClick r:id="rId4"/>
              </a:rPr>
              <a:t>Management prerequisites - Microsoft Places | Microsoft Learn</a:t>
            </a:r>
            <a:endParaRPr lang="en-US" dirty="0"/>
          </a:p>
        </p:txBody>
      </p:sp>
      <p:grpSp>
        <p:nvGrpSpPr>
          <p:cNvPr id="10" name="Group 9" descr="Text box with 'hidden' labeled on it" title="Label">
            <a:extLst>
              <a:ext uri="{FF2B5EF4-FFF2-40B4-BE49-F238E27FC236}">
                <a16:creationId xmlns:a16="http://schemas.microsoft.com/office/drawing/2014/main" id="{5EFC2342-46F1-1986-BE00-D9BD41AE80F2}"/>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12" name="Diagonal Stripe 11">
              <a:extLst>
                <a:ext uri="{FF2B5EF4-FFF2-40B4-BE49-F238E27FC236}">
                  <a16:creationId xmlns:a16="http://schemas.microsoft.com/office/drawing/2014/main" id="{A0C5142E-262A-A249-906D-48242B3755B8}"/>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dirty="0">
                <a:gradFill>
                  <a:gsLst>
                    <a:gs pos="0">
                      <a:srgbClr val="FFFFFF"/>
                    </a:gs>
                    <a:gs pos="100000">
                      <a:srgbClr val="FFFFFF"/>
                    </a:gs>
                  </a:gsLst>
                  <a:lin ang="5400000" scaled="0"/>
                </a:gradFill>
                <a:cs typeface="Segoe UI" pitchFamily="34" charset="0"/>
              </a:endParaRPr>
            </a:p>
          </p:txBody>
        </p:sp>
        <p:sp>
          <p:nvSpPr>
            <p:cNvPr id="13" name="TextBox 12">
              <a:extLst>
                <a:ext uri="{FF2B5EF4-FFF2-40B4-BE49-F238E27FC236}">
                  <a16:creationId xmlns:a16="http://schemas.microsoft.com/office/drawing/2014/main" id="{2FFA2543-117C-03E9-2E19-E7484A7F44B4}"/>
                </a:ext>
              </a:extLst>
            </p:cNvPr>
            <p:cNvSpPr txBox="1"/>
            <p:nvPr/>
          </p:nvSpPr>
          <p:spPr>
            <a:xfrm rot="2421255">
              <a:off x="11065621" y="476530"/>
              <a:ext cx="853538" cy="493555"/>
            </a:xfrm>
            <a:prstGeom prst="rect">
              <a:avLst/>
            </a:prstGeom>
            <a:noFill/>
          </p:spPr>
          <p:txBody>
            <a:bodyPr wrap="none" lIns="0" tIns="0" rIns="0" bIns="0" rtlCol="0">
              <a:spAutoFit/>
            </a:bodyPr>
            <a:lstStyle/>
            <a:p>
              <a:pPr defTabSz="932521">
                <a:defRPr/>
              </a:pPr>
              <a:r>
                <a:rPr lang="en-US" sz="2000" kern="0" spc="-30" dirty="0">
                  <a:solidFill>
                    <a:schemeClr val="accent1"/>
                  </a:solidFill>
                  <a:latin typeface="Segoe UI Semibold"/>
                </a:rPr>
                <a:t>Verify</a:t>
              </a:r>
              <a:endParaRPr lang="de-AT" sz="2000" kern="0" spc="-30" dirty="0">
                <a:solidFill>
                  <a:schemeClr val="accent1"/>
                </a:solidFill>
                <a:latin typeface="Segoe UI Semibold"/>
              </a:endParaRPr>
            </a:p>
          </p:txBody>
        </p:sp>
      </p:grpSp>
    </p:spTree>
    <p:extLst>
      <p:ext uri="{BB962C8B-B14F-4D97-AF65-F5344CB8AC3E}">
        <p14:creationId xmlns:p14="http://schemas.microsoft.com/office/powerpoint/2010/main" val="1139905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Single Corner Rounded 3">
            <a:extLst>
              <a:ext uri="{FF2B5EF4-FFF2-40B4-BE49-F238E27FC236}">
                <a16:creationId xmlns:a16="http://schemas.microsoft.com/office/drawing/2014/main" id="{936402AC-0027-5BF8-067A-E69ABEF1E2D0}"/>
              </a:ext>
              <a:ext uri="{C183D7F6-B498-43B3-948B-1728B52AA6E4}">
                <adec:decorative xmlns:adec="http://schemas.microsoft.com/office/drawing/2017/decorative" val="1"/>
              </a:ext>
            </a:extLst>
          </p:cNvPr>
          <p:cNvSpPr/>
          <p:nvPr/>
        </p:nvSpPr>
        <p:spPr bwMode="auto">
          <a:xfrm rot="16200000" flipV="1">
            <a:off x="2938574" y="-1806464"/>
            <a:ext cx="5725887" cy="1160303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1E8DFE31-5843-223C-77EE-B3050E3C0B8F}"/>
              </a:ext>
            </a:extLst>
          </p:cNvPr>
          <p:cNvSpPr txBox="1">
            <a:spLocks noGrp="1"/>
          </p:cNvSpPr>
          <p:nvPr>
            <p:ph type="title" idx="4294967295"/>
          </p:nvPr>
        </p:nvSpPr>
        <p:spPr>
          <a:xfrm>
            <a:off x="584200" y="473888"/>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2"/>
                </a:solidFill>
                <a:effectLst/>
                <a:uLnTx/>
                <a:uFillTx/>
                <a:ea typeface="+mn-ea"/>
                <a:cs typeface="Segoe UI" pitchFamily="34" charset="0"/>
              </a:rPr>
              <a:t>Admin Guidance: </a:t>
            </a:r>
            <a:r>
              <a:rPr kumimoji="0" lang="en-US" sz="3200" b="0" i="0" u="none" strike="noStrike" kern="1200" cap="none" spc="-50" normalizeH="0" baseline="0" noProof="0" dirty="0">
                <a:ln w="3175">
                  <a:noFill/>
                </a:ln>
                <a:effectLst/>
                <a:uLnTx/>
                <a:uFillTx/>
                <a:ea typeface="+mn-ea"/>
                <a:cs typeface="Segoe UI" pitchFamily="34" charset="0"/>
              </a:rPr>
              <a:t>Getting started</a:t>
            </a:r>
          </a:p>
        </p:txBody>
      </p:sp>
      <p:sp>
        <p:nvSpPr>
          <p:cNvPr id="13" name="TextBox 12">
            <a:extLst>
              <a:ext uri="{FF2B5EF4-FFF2-40B4-BE49-F238E27FC236}">
                <a16:creationId xmlns:a16="http://schemas.microsoft.com/office/drawing/2014/main" id="{EECBD43F-54ED-E4E2-AFC3-60F10B893248}"/>
              </a:ext>
            </a:extLst>
          </p:cNvPr>
          <p:cNvSpPr txBox="1"/>
          <p:nvPr/>
        </p:nvSpPr>
        <p:spPr>
          <a:xfrm>
            <a:off x="584200" y="1215869"/>
            <a:ext cx="11399644" cy="1071832"/>
          </a:xfrm>
          <a:prstGeom prst="rect">
            <a:avLst/>
          </a:prstGeom>
          <a:noFill/>
        </p:spPr>
        <p:txBody>
          <a:bodyPr wrap="square" lIns="0" tIns="0" rIns="0" bIns="0">
            <a:spAutoFit/>
          </a:bodyPr>
          <a:lstStyle/>
          <a:p>
            <a:pPr marL="11204" marR="0" lvl="0" indent="0" algn="l" defTabSz="806658" rtl="0" eaLnBrk="1" fontAlgn="auto" latinLnBrk="0" hangingPunct="1">
              <a:lnSpc>
                <a:spcPct val="100000"/>
              </a:lnSpc>
              <a:spcBef>
                <a:spcPts val="0"/>
              </a:spcBef>
              <a:spcAft>
                <a:spcPts val="1200"/>
              </a:spcAft>
              <a:buClrTx/>
              <a:buSzTx/>
              <a:buFontTx/>
              <a:buNone/>
              <a:tabLst>
                <a:tab pos="1645806" algn="l"/>
              </a:tabLst>
              <a:defRPr/>
            </a:pPr>
            <a:r>
              <a:rPr kumimoji="0" lang="en-US" sz="1600" b="0"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Microsoft Places is configured through PowerShell.</a:t>
            </a:r>
          </a:p>
          <a:p>
            <a:pPr marL="11204" marR="0" lvl="0" indent="0" algn="l" defTabSz="806658" rtl="0" eaLnBrk="1" fontAlgn="auto" latinLnBrk="0" hangingPunct="1">
              <a:lnSpc>
                <a:spcPct val="100000"/>
              </a:lnSpc>
              <a:spcBef>
                <a:spcPts val="0"/>
              </a:spcBef>
              <a:spcAft>
                <a:spcPts val="1200"/>
              </a:spcAft>
              <a:buClrTx/>
              <a:buSzTx/>
              <a:buFontTx/>
              <a:buNone/>
              <a:tabLst>
                <a:tab pos="1645806" algn="l"/>
              </a:tabLst>
              <a:defRPr/>
            </a:pPr>
            <a:r>
              <a:rPr kumimoji="0" lang="en-US" sz="1600" b="0" i="0" u="none" strike="noStrike" kern="1200" cap="none" spc="0" normalizeH="0" baseline="0" noProof="0" dirty="0">
                <a:ln>
                  <a:noFill/>
                </a:ln>
                <a:solidFill>
                  <a:srgbClr val="5A5FC7"/>
                </a:solidFill>
                <a:effectLst/>
                <a:uLnTx/>
                <a:uFillTx/>
                <a:latin typeface="Segoe Sans Text"/>
                <a:ea typeface="+mn-ea"/>
                <a:cs typeface="Segoe UI Semibold" panose="020B0702040204020203" pitchFamily="34" charset="0"/>
              </a:rPr>
              <a:t>Step 1</a:t>
            </a:r>
            <a:r>
              <a:rPr kumimoji="0" lang="en-US" sz="1600" b="0"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 Install and use the latest PowerShell 7.</a:t>
            </a:r>
            <a:endParaRPr kumimoji="0" lang="en-US" sz="1600" b="0" i="0" u="none" strike="noStrike" kern="1200" cap="none" spc="0" normalizeH="0" baseline="0" noProof="0" dirty="0">
              <a:ln>
                <a:noFill/>
              </a:ln>
              <a:solidFill>
                <a:srgbClr val="000000"/>
              </a:solidFill>
              <a:effectLst/>
              <a:uLnTx/>
              <a:uFillTx/>
              <a:latin typeface="Segoe Sans Text"/>
              <a:ea typeface="+mn-ea"/>
              <a:cs typeface="+mn-cs"/>
            </a:endParaRPr>
          </a:p>
          <a:p>
            <a:pPr marL="11204" marR="0" lvl="0" indent="0" algn="l" defTabSz="806658" rtl="0" eaLnBrk="1" fontAlgn="auto" latinLnBrk="0" hangingPunct="1">
              <a:lnSpc>
                <a:spcPct val="100000"/>
              </a:lnSpc>
              <a:spcBef>
                <a:spcPts val="0"/>
              </a:spcBef>
              <a:spcAft>
                <a:spcPts val="1200"/>
              </a:spcAft>
              <a:buClrTx/>
              <a:buSzTx/>
              <a:buFontTx/>
              <a:buNone/>
              <a:tabLst>
                <a:tab pos="1645806" algn="l"/>
              </a:tabLst>
              <a:defRPr/>
            </a:pPr>
            <a:endParaRPr kumimoji="0" lang="en-US" sz="1765" b="0" i="0" u="none" strike="noStrike" kern="1200" cap="none" spc="0" normalizeH="0" baseline="0" noProof="0" dirty="0">
              <a:ln>
                <a:noFill/>
              </a:ln>
              <a:solidFill>
                <a:srgbClr val="000000"/>
              </a:solidFill>
              <a:effectLst/>
              <a:uLnTx/>
              <a:uFillTx/>
              <a:latin typeface="Segoe Sans Text"/>
              <a:ea typeface="+mn-ea"/>
              <a:cs typeface="+mn-cs"/>
            </a:endParaRPr>
          </a:p>
        </p:txBody>
      </p:sp>
      <p:sp>
        <p:nvSpPr>
          <p:cNvPr id="3" name="TextBox 2">
            <a:extLst>
              <a:ext uri="{FF2B5EF4-FFF2-40B4-BE49-F238E27FC236}">
                <a16:creationId xmlns:a16="http://schemas.microsoft.com/office/drawing/2014/main" id="{A586EF51-F908-9A5C-D339-A4AE69E01EC9}"/>
              </a:ext>
            </a:extLst>
          </p:cNvPr>
          <p:cNvSpPr txBox="1"/>
          <p:nvPr/>
        </p:nvSpPr>
        <p:spPr>
          <a:xfrm>
            <a:off x="726056" y="2106494"/>
            <a:ext cx="10739887" cy="523220"/>
          </a:xfrm>
          <a:prstGeom prst="rect">
            <a:avLst/>
          </a:prstGeom>
          <a:solidFill>
            <a:schemeClr val="tx1"/>
          </a:solid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1C1C1"/>
                </a:solidFill>
                <a:effectLst/>
                <a:uLnTx/>
                <a:uFillTx/>
                <a:latin typeface="Consolas" panose="020B0609020204030204" pitchFamily="49" charset="0"/>
                <a:ea typeface="+mn-ea"/>
                <a:cs typeface="+mn-cs"/>
              </a:rPr>
              <a:t>PowerShell</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9F1A5"/>
                </a:solidFill>
                <a:effectLst/>
                <a:uLnTx/>
                <a:uFillTx/>
                <a:latin typeface="Consolas" panose="020B0609020204030204" pitchFamily="49" charset="0"/>
                <a:ea typeface="+mn-ea"/>
                <a:cs typeface="+mn-cs"/>
              </a:rPr>
              <a:t>winget </a:t>
            </a:r>
            <a:r>
              <a:rPr kumimoji="0" lang="en-US" sz="1400" b="0" i="0" u="none" strike="noStrike" kern="1200" cap="none" spc="0" normalizeH="0" baseline="0" noProof="0" dirty="0">
                <a:ln>
                  <a:noFill/>
                </a:ln>
                <a:solidFill>
                  <a:srgbClr val="D2D2D2"/>
                </a:solidFill>
                <a:effectLst/>
                <a:uLnTx/>
                <a:uFillTx/>
                <a:latin typeface="Consolas" panose="020B0609020204030204" pitchFamily="49" charset="0"/>
                <a:ea typeface="+mn-ea"/>
                <a:cs typeface="+mn-cs"/>
              </a:rPr>
              <a:t>install</a:t>
            </a:r>
            <a:r>
              <a:rPr kumimoji="0" lang="en-US" sz="1400" b="0" i="0" u="none" strike="noStrike" kern="1200" cap="none" spc="0" normalizeH="0" baseline="0" noProof="0" dirty="0">
                <a:ln>
                  <a:noFill/>
                </a:ln>
                <a:solidFill>
                  <a:srgbClr val="767676"/>
                </a:solidFill>
                <a:effectLst/>
                <a:uLnTx/>
                <a:uFillTx/>
                <a:latin typeface="Consolas" panose="020B0609020204030204" pitchFamily="49" charset="0"/>
                <a:ea typeface="+mn-ea"/>
                <a:cs typeface="+mn-cs"/>
              </a:rPr>
              <a:t> --id </a:t>
            </a:r>
            <a:r>
              <a:rPr kumimoji="0" lang="en-US" sz="1400" b="0" i="0" u="none" strike="noStrike" kern="1200" cap="none" spc="0" normalizeH="0" baseline="0" noProof="0" dirty="0">
                <a:ln>
                  <a:noFill/>
                </a:ln>
                <a:solidFill>
                  <a:srgbClr val="D2D2D2"/>
                </a:solidFill>
                <a:effectLst/>
                <a:uLnTx/>
                <a:uFillTx/>
                <a:latin typeface="Consolas" panose="020B0609020204030204" pitchFamily="49" charset="0"/>
                <a:ea typeface="+mn-ea"/>
                <a:cs typeface="+mn-cs"/>
              </a:rPr>
              <a:t>Microsoft.PowerShell </a:t>
            </a:r>
            <a:r>
              <a:rPr kumimoji="0" lang="en-US" sz="1400" b="0" i="0" u="none" strike="noStrike" kern="1200" cap="none" spc="0" normalizeH="0" baseline="0" noProof="0" dirty="0">
                <a:ln>
                  <a:noFill/>
                </a:ln>
                <a:solidFill>
                  <a:srgbClr val="767676"/>
                </a:solidFill>
                <a:effectLst/>
                <a:uLnTx/>
                <a:uFillTx/>
                <a:latin typeface="Consolas" panose="020B0609020204030204" pitchFamily="49" charset="0"/>
                <a:ea typeface="+mn-ea"/>
                <a:cs typeface="+mn-cs"/>
              </a:rPr>
              <a:t>--source </a:t>
            </a:r>
            <a:r>
              <a:rPr kumimoji="0" lang="en-US" sz="1400" b="0" i="0" u="none" strike="noStrike" kern="1200" cap="none" spc="0" normalizeH="0" baseline="0" noProof="0" dirty="0">
                <a:ln>
                  <a:noFill/>
                </a:ln>
                <a:solidFill>
                  <a:srgbClr val="D2D2D2"/>
                </a:solidFill>
                <a:effectLst/>
                <a:uLnTx/>
                <a:uFillTx/>
                <a:latin typeface="Consolas" panose="020B0609020204030204" pitchFamily="49" charset="0"/>
                <a:ea typeface="+mn-ea"/>
                <a:cs typeface="+mn-cs"/>
              </a:rPr>
              <a:t>winget</a:t>
            </a:r>
            <a:r>
              <a:rPr kumimoji="0" lang="en-US" sz="1400" b="0" i="0" u="none" strike="noStrike" kern="1200" cap="none" spc="0" normalizeH="0" baseline="0" noProof="0" dirty="0">
                <a:ln>
                  <a:noFill/>
                </a:ln>
                <a:solidFill>
                  <a:srgbClr val="767676"/>
                </a:solidFill>
                <a:effectLst/>
                <a:uLnTx/>
                <a:uFillTx/>
                <a:latin typeface="Consolas" panose="020B0609020204030204" pitchFamily="49" charset="0"/>
                <a:ea typeface="+mn-ea"/>
                <a:cs typeface="+mn-cs"/>
              </a:rPr>
              <a:t> </a:t>
            </a:r>
            <a:endParaRPr kumimoji="0" lang="en-US" sz="1400" b="0" i="0" u="none" strike="noStrike" kern="1200" cap="none" spc="0" normalizeH="0" baseline="0" noProof="0" dirty="0">
              <a:ln>
                <a:noFill/>
              </a:ln>
              <a:solidFill>
                <a:srgbClr val="16C06C"/>
              </a:solidFill>
              <a:effectLst/>
              <a:uLnTx/>
              <a:uFillTx/>
              <a:latin typeface="Consolas" panose="020B0609020204030204" pitchFamily="49" charset="0"/>
              <a:ea typeface="+mn-ea"/>
              <a:cs typeface="+mn-cs"/>
            </a:endParaRPr>
          </a:p>
        </p:txBody>
      </p:sp>
      <p:sp>
        <p:nvSpPr>
          <p:cNvPr id="9" name="TextBox 8">
            <a:extLst>
              <a:ext uri="{FF2B5EF4-FFF2-40B4-BE49-F238E27FC236}">
                <a16:creationId xmlns:a16="http://schemas.microsoft.com/office/drawing/2014/main" id="{8058524E-8F44-7F34-3CFE-2AC1814D6E07}"/>
              </a:ext>
            </a:extLst>
          </p:cNvPr>
          <p:cNvSpPr txBox="1"/>
          <p:nvPr/>
        </p:nvSpPr>
        <p:spPr>
          <a:xfrm>
            <a:off x="505610" y="2669121"/>
            <a:ext cx="11115398" cy="1723549"/>
          </a:xfrm>
          <a:prstGeom prst="rect">
            <a:avLst/>
          </a:prstGeom>
          <a:noFill/>
        </p:spPr>
        <p:txBody>
          <a:bodyPr wrap="square">
            <a:spAutoFit/>
          </a:bodyPr>
          <a:lstStyle/>
          <a:p>
            <a:pPr marL="11204" marR="0" lvl="0" indent="0" algn="l" defTabSz="806658" rtl="0" eaLnBrk="1" fontAlgn="auto" latinLnBrk="0" hangingPunct="1">
              <a:lnSpc>
                <a:spcPct val="100000"/>
              </a:lnSpc>
              <a:spcBef>
                <a:spcPts val="0"/>
              </a:spcBef>
              <a:spcAft>
                <a:spcPts val="1200"/>
              </a:spcAft>
              <a:buClrTx/>
              <a:buSzTx/>
              <a:buFontTx/>
              <a:buNone/>
              <a:tabLst>
                <a:tab pos="1645806" algn="l"/>
              </a:tabLst>
              <a:defRPr/>
            </a:pPr>
            <a:r>
              <a:rPr kumimoji="0" lang="en-US" sz="1600" b="0" i="0" u="none" strike="noStrike" kern="1200" cap="none" spc="0" normalizeH="0" baseline="0" noProof="0" dirty="0">
                <a:ln>
                  <a:noFill/>
                </a:ln>
                <a:solidFill>
                  <a:srgbClr val="5A5FC7"/>
                </a:solidFill>
                <a:effectLst/>
                <a:uLnTx/>
                <a:uFillTx/>
                <a:latin typeface="Segoe Sans Text"/>
                <a:ea typeface="+mn-ea"/>
                <a:cs typeface="Segoe UI Semibold" panose="020B0702040204020203" pitchFamily="34" charset="0"/>
              </a:rPr>
              <a:t>Step 2</a:t>
            </a:r>
            <a:r>
              <a:rPr kumimoji="0" lang="en-US" sz="1600" b="0"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 Ensure you have the required permissions to manage Places. You will require the </a:t>
            </a:r>
            <a:r>
              <a:rPr kumimoji="0" lang="en-US" sz="1600" b="1"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TenantPlacesManagement</a:t>
            </a:r>
            <a:r>
              <a:rPr kumimoji="0" lang="en-US" sz="1600" b="0"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 (to manage Places) and the </a:t>
            </a:r>
            <a:r>
              <a:rPr kumimoji="0" lang="en-US" sz="1600" b="1"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MailRecipient</a:t>
            </a:r>
            <a:r>
              <a:rPr kumimoji="0" lang="en-US" sz="1600" b="0"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 (to manage users and mailboxes) roles. If you are already assigned the Exchange Administrator Role, you are all set.</a:t>
            </a:r>
          </a:p>
          <a:p>
            <a:pPr marL="11204" marR="0" lvl="0" indent="0" algn="l" defTabSz="806658" rtl="0" eaLnBrk="1" fontAlgn="auto" latinLnBrk="0" hangingPunct="1">
              <a:lnSpc>
                <a:spcPct val="100000"/>
              </a:lnSpc>
              <a:spcBef>
                <a:spcPts val="0"/>
              </a:spcBef>
              <a:spcAft>
                <a:spcPts val="1200"/>
              </a:spcAft>
              <a:buClrTx/>
              <a:buSzTx/>
              <a:buFontTx/>
              <a:buNone/>
              <a:tabLst>
                <a:tab pos="1645806" algn="l"/>
              </a:tabLst>
              <a:defRPr/>
            </a:pPr>
            <a:r>
              <a:rPr kumimoji="0" lang="en-US" sz="1600" b="0" i="0" u="none" strike="noStrike" kern="1200" cap="none" spc="0" normalizeH="0" baseline="0" noProof="0" dirty="0">
                <a:ln>
                  <a:noFill/>
                </a:ln>
                <a:solidFill>
                  <a:srgbClr val="5A5FC7"/>
                </a:solidFill>
                <a:effectLst/>
                <a:uLnTx/>
                <a:uFillTx/>
                <a:latin typeface="Segoe Sans Text"/>
                <a:ea typeface="+mn-ea"/>
                <a:cs typeface="Segoe UI Semibold" panose="020B0702040204020203" pitchFamily="34" charset="0"/>
              </a:rPr>
              <a:t>Step 3: </a:t>
            </a:r>
            <a:r>
              <a:rPr kumimoji="0" lang="en-US" sz="1600" b="0"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Using the principle of least privileges, you can assign the </a:t>
            </a:r>
            <a:r>
              <a:rPr kumimoji="0" lang="en-US" sz="1600" b="1"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TenantPlacesManagement </a:t>
            </a:r>
            <a:r>
              <a:rPr kumimoji="0" lang="en-US" sz="1600" b="0"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and</a:t>
            </a:r>
            <a:r>
              <a:rPr kumimoji="0" lang="en-US" sz="1600" b="1"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 MailRecipient</a:t>
            </a:r>
            <a:r>
              <a:rPr kumimoji="0" lang="en-US" sz="1600" b="0"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 roles specifically. It’s recommended to assign these role to a group and then use role group membership to manage access. In the example below, we are using an Exchange Role Group called “Places Management” </a:t>
            </a:r>
            <a:r>
              <a:rPr kumimoji="0" lang="en-US" sz="1600" b="0" i="0" u="sng"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which needs to be already created</a:t>
            </a:r>
            <a:r>
              <a:rPr kumimoji="0" lang="en-US" sz="1600" b="0"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a:t>
            </a:r>
          </a:p>
        </p:txBody>
      </p:sp>
      <p:sp>
        <p:nvSpPr>
          <p:cNvPr id="5" name="TextBox 4">
            <a:extLst>
              <a:ext uri="{FF2B5EF4-FFF2-40B4-BE49-F238E27FC236}">
                <a16:creationId xmlns:a16="http://schemas.microsoft.com/office/drawing/2014/main" id="{BC06C0ED-34E5-58E9-BA9A-2C0400B6C4A7}"/>
              </a:ext>
            </a:extLst>
          </p:cNvPr>
          <p:cNvSpPr txBox="1"/>
          <p:nvPr/>
        </p:nvSpPr>
        <p:spPr>
          <a:xfrm>
            <a:off x="726055" y="4363282"/>
            <a:ext cx="10739887" cy="1169551"/>
          </a:xfrm>
          <a:prstGeom prst="rect">
            <a:avLst/>
          </a:prstGeom>
          <a:solidFill>
            <a:schemeClr val="tx1"/>
          </a:solid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1C1C1"/>
                </a:solidFill>
                <a:effectLst/>
                <a:uLnTx/>
                <a:uFillTx/>
                <a:latin typeface="Consolas" panose="020B0609020204030204" pitchFamily="49" charset="0"/>
                <a:ea typeface="+mn-ea"/>
                <a:cs typeface="+mn-cs"/>
              </a:rPr>
              <a:t>PowerShell</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9F1A5"/>
                </a:solidFill>
                <a:effectLst/>
                <a:uLnTx/>
                <a:uFillTx/>
                <a:latin typeface="Consolas" panose="020B0609020204030204" pitchFamily="49" charset="0"/>
                <a:ea typeface="+mn-ea"/>
                <a:cs typeface="+mn-cs"/>
              </a:rPr>
              <a:t>Connect-ExchangeOnline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9F1A5"/>
                </a:solidFill>
                <a:effectLst/>
                <a:uLnTx/>
                <a:uFillTx/>
                <a:latin typeface="Consolas" panose="020B0609020204030204" pitchFamily="49" charset="0"/>
                <a:ea typeface="+mn-ea"/>
                <a:cs typeface="+mn-cs"/>
              </a:rPr>
              <a:t>New-ManagementRoleAssignment </a:t>
            </a:r>
            <a:r>
              <a:rPr kumimoji="0" lang="en-US" sz="1400" b="0" i="0" u="none" strike="noStrike" kern="1200" cap="none" spc="0" normalizeH="0" baseline="0" noProof="0" dirty="0">
                <a:ln>
                  <a:noFill/>
                </a:ln>
                <a:solidFill>
                  <a:srgbClr val="767676"/>
                </a:solidFill>
                <a:effectLst/>
                <a:uLnTx/>
                <a:uFillTx/>
                <a:latin typeface="Consolas" panose="020B0609020204030204" pitchFamily="49" charset="0"/>
                <a:ea typeface="+mn-ea"/>
                <a:cs typeface="+mn-cs"/>
              </a:rPr>
              <a:t>–Role </a:t>
            </a:r>
            <a:r>
              <a:rPr kumimoji="0" lang="en-US" sz="1400" b="0" i="0" u="none" strike="noStrike" kern="1200" cap="none" spc="0" normalizeH="0" baseline="0" noProof="0" dirty="0">
                <a:ln>
                  <a:noFill/>
                </a:ln>
                <a:solidFill>
                  <a:srgbClr val="D2D2D2"/>
                </a:solidFill>
                <a:effectLst/>
                <a:uLnTx/>
                <a:uFillTx/>
                <a:latin typeface="Consolas" panose="020B0609020204030204" pitchFamily="49" charset="0"/>
                <a:ea typeface="+mn-ea"/>
                <a:cs typeface="+mn-cs"/>
              </a:rPr>
              <a:t>TenantPlacesManagement</a:t>
            </a:r>
            <a:r>
              <a:rPr kumimoji="0" lang="en-US" sz="1400" b="0" i="0" u="none" strike="noStrike" kern="1200" cap="none" spc="0" normalizeH="0" baseline="0" noProof="0" dirty="0">
                <a:ln>
                  <a:noFill/>
                </a:ln>
                <a:solidFill>
                  <a:srgbClr val="F9F1A5"/>
                </a:solidFill>
                <a:effectLst/>
                <a:uLnTx/>
                <a:uFillTx/>
                <a:latin typeface="Consolas" panose="020B0609020204030204" pitchFamily="49" charset="0"/>
                <a:ea typeface="+mn-ea"/>
                <a:cs typeface="+mn-cs"/>
              </a:rPr>
              <a:t> </a:t>
            </a:r>
            <a:r>
              <a:rPr kumimoji="0" lang="en-US" sz="1400" b="0" i="0" u="none" strike="noStrike" kern="1200" cap="none" spc="0" normalizeH="0" baseline="0" noProof="0" dirty="0">
                <a:ln>
                  <a:noFill/>
                </a:ln>
                <a:solidFill>
                  <a:srgbClr val="767676"/>
                </a:solidFill>
                <a:effectLst/>
                <a:uLnTx/>
                <a:uFillTx/>
                <a:latin typeface="Consolas" panose="020B0609020204030204" pitchFamily="49" charset="0"/>
                <a:ea typeface="+mn-ea"/>
                <a:cs typeface="+mn-cs"/>
              </a:rPr>
              <a:t>–SecurityGroup </a:t>
            </a:r>
            <a:r>
              <a:rPr kumimoji="0" lang="en-US" sz="1400" b="0" i="0" u="none" strike="noStrike" kern="1200" cap="none" spc="0" normalizeH="0" baseline="0" noProof="0" dirty="0">
                <a:ln>
                  <a:noFill/>
                </a:ln>
                <a:solidFill>
                  <a:srgbClr val="3A96DD"/>
                </a:solidFill>
                <a:effectLst/>
                <a:uLnTx/>
                <a:uFillTx/>
                <a:latin typeface="Consolas" panose="020B0609020204030204" pitchFamily="49" charset="0"/>
                <a:ea typeface="+mn-ea"/>
                <a:cs typeface="+mn-cs"/>
              </a:rPr>
              <a:t>'Places Management'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9F1A5"/>
                </a:solidFill>
                <a:effectLst/>
                <a:uLnTx/>
                <a:uFillTx/>
                <a:latin typeface="Consolas" panose="020B0609020204030204" pitchFamily="49" charset="0"/>
                <a:ea typeface="+mn-ea"/>
                <a:cs typeface="+mn-cs"/>
              </a:rPr>
              <a:t>New-ManagementRoleAssignment </a:t>
            </a:r>
            <a:r>
              <a:rPr kumimoji="0" lang="en-US" sz="1400" b="0" i="0" u="none" strike="noStrike" kern="1200" cap="none" spc="0" normalizeH="0" baseline="0" noProof="0" dirty="0">
                <a:ln>
                  <a:noFill/>
                </a:ln>
                <a:solidFill>
                  <a:srgbClr val="767676"/>
                </a:solidFill>
                <a:effectLst/>
                <a:uLnTx/>
                <a:uFillTx/>
                <a:latin typeface="Consolas" panose="020B0609020204030204" pitchFamily="49" charset="0"/>
                <a:ea typeface="+mn-ea"/>
                <a:cs typeface="+mn-cs"/>
              </a:rPr>
              <a:t>–Role </a:t>
            </a:r>
            <a:r>
              <a:rPr kumimoji="0" lang="en-US" sz="1400" b="0" i="0" u="none" strike="noStrike" kern="1200" cap="none" spc="0" normalizeH="0" baseline="0" noProof="0" dirty="0">
                <a:ln>
                  <a:noFill/>
                </a:ln>
                <a:solidFill>
                  <a:srgbClr val="3A96DD"/>
                </a:solidFill>
                <a:effectLst/>
                <a:uLnTx/>
                <a:uFillTx/>
                <a:latin typeface="Consolas" panose="020B0609020204030204" pitchFamily="49" charset="0"/>
                <a:ea typeface="+mn-ea"/>
                <a:cs typeface="+mn-cs"/>
              </a:rPr>
              <a:t>'Mail Recipient Creation' </a:t>
            </a:r>
            <a:r>
              <a:rPr kumimoji="0" lang="en-US" sz="1400" b="0" i="0" u="none" strike="noStrike" kern="1200" cap="none" spc="0" normalizeH="0" baseline="0" noProof="0" dirty="0">
                <a:ln>
                  <a:noFill/>
                </a:ln>
                <a:solidFill>
                  <a:srgbClr val="767676"/>
                </a:solidFill>
                <a:effectLst/>
                <a:uLnTx/>
                <a:uFillTx/>
                <a:latin typeface="Consolas" panose="020B0609020204030204" pitchFamily="49" charset="0"/>
                <a:ea typeface="+mn-ea"/>
                <a:cs typeface="+mn-cs"/>
              </a:rPr>
              <a:t>–SecurityGroup </a:t>
            </a:r>
            <a:r>
              <a:rPr kumimoji="0" lang="en-US" sz="1400" b="0" i="0" u="none" strike="noStrike" kern="1200" cap="none" spc="0" normalizeH="0" baseline="0" noProof="0" dirty="0">
                <a:ln>
                  <a:noFill/>
                </a:ln>
                <a:solidFill>
                  <a:srgbClr val="3A96DD"/>
                </a:solidFill>
                <a:effectLst/>
                <a:uLnTx/>
                <a:uFillTx/>
                <a:latin typeface="Consolas" panose="020B0609020204030204" pitchFamily="49" charset="0"/>
                <a:ea typeface="+mn-ea"/>
                <a:cs typeface="+mn-cs"/>
              </a:rPr>
              <a:t>'Places Management'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9F1A5"/>
                </a:solidFill>
                <a:effectLst/>
                <a:uLnTx/>
                <a:uFillTx/>
                <a:latin typeface="Consolas" panose="020B0609020204030204" pitchFamily="49" charset="0"/>
                <a:ea typeface="+mn-ea"/>
                <a:cs typeface="+mn-cs"/>
              </a:rPr>
              <a:t>New-ManagementRoleAssignment </a:t>
            </a:r>
            <a:r>
              <a:rPr kumimoji="0" lang="en-US" sz="1400" b="0" i="0" u="none" strike="noStrike" kern="1200" cap="none" spc="0" normalizeH="0" baseline="0" noProof="0" dirty="0">
                <a:ln>
                  <a:noFill/>
                </a:ln>
                <a:solidFill>
                  <a:srgbClr val="767676"/>
                </a:solidFill>
                <a:effectLst/>
                <a:uLnTx/>
                <a:uFillTx/>
                <a:latin typeface="Consolas" panose="020B0609020204030204" pitchFamily="49" charset="0"/>
                <a:ea typeface="+mn-ea"/>
                <a:cs typeface="+mn-cs"/>
              </a:rPr>
              <a:t>–Role </a:t>
            </a:r>
            <a:r>
              <a:rPr kumimoji="0" lang="en-US" sz="1400" b="0" i="0" u="none" strike="noStrike" kern="1200" cap="none" spc="0" normalizeH="0" baseline="0" noProof="0" dirty="0">
                <a:ln>
                  <a:noFill/>
                </a:ln>
                <a:solidFill>
                  <a:srgbClr val="3A96DD"/>
                </a:solidFill>
                <a:effectLst/>
                <a:uLnTx/>
                <a:uFillTx/>
                <a:latin typeface="Consolas" panose="020B0609020204030204" pitchFamily="49" charset="0"/>
                <a:ea typeface="+mn-ea"/>
                <a:cs typeface="+mn-cs"/>
              </a:rPr>
              <a:t>'Mail Recipients' </a:t>
            </a:r>
            <a:r>
              <a:rPr kumimoji="0" lang="en-US" sz="1400" b="0" i="0" u="none" strike="noStrike" kern="1200" cap="none" spc="0" normalizeH="0" baseline="0" noProof="0" dirty="0">
                <a:ln>
                  <a:noFill/>
                </a:ln>
                <a:solidFill>
                  <a:srgbClr val="767676"/>
                </a:solidFill>
                <a:effectLst/>
                <a:uLnTx/>
                <a:uFillTx/>
                <a:latin typeface="Consolas" panose="020B0609020204030204" pitchFamily="49" charset="0"/>
                <a:ea typeface="+mn-ea"/>
                <a:cs typeface="+mn-cs"/>
              </a:rPr>
              <a:t>–SecurityGroup </a:t>
            </a:r>
            <a:r>
              <a:rPr kumimoji="0" lang="en-US" sz="1400" b="0" i="0" u="none" strike="noStrike" kern="1200" cap="none" spc="0" normalizeH="0" baseline="0" noProof="0" dirty="0">
                <a:ln>
                  <a:noFill/>
                </a:ln>
                <a:solidFill>
                  <a:srgbClr val="3A96DD"/>
                </a:solidFill>
                <a:effectLst/>
                <a:uLnTx/>
                <a:uFillTx/>
                <a:latin typeface="Consolas" panose="020B0609020204030204" pitchFamily="49" charset="0"/>
                <a:ea typeface="+mn-ea"/>
                <a:cs typeface="+mn-cs"/>
              </a:rPr>
              <a:t>'Places Management'</a:t>
            </a:r>
            <a:endParaRPr kumimoji="0" lang="en-US" sz="1400" b="0" i="0" u="none" strike="noStrike" kern="1200" cap="none" spc="0" normalizeH="0" baseline="0" noProof="0" dirty="0">
              <a:ln>
                <a:noFill/>
              </a:ln>
              <a:solidFill>
                <a:srgbClr val="16C06C"/>
              </a:solidFill>
              <a:effectLst/>
              <a:uLnTx/>
              <a:uFillTx/>
              <a:latin typeface="Consolas" panose="020B0609020204030204" pitchFamily="49" charset="0"/>
              <a:ea typeface="+mn-ea"/>
              <a:cs typeface="+mn-cs"/>
            </a:endParaRPr>
          </a:p>
        </p:txBody>
      </p:sp>
      <p:sp>
        <p:nvSpPr>
          <p:cNvPr id="8" name="TextBox 7">
            <a:extLst>
              <a:ext uri="{FF2B5EF4-FFF2-40B4-BE49-F238E27FC236}">
                <a16:creationId xmlns:a16="http://schemas.microsoft.com/office/drawing/2014/main" id="{B351F5E9-C896-F603-D5DA-5DB70F733358}"/>
              </a:ext>
            </a:extLst>
          </p:cNvPr>
          <p:cNvSpPr txBox="1"/>
          <p:nvPr/>
        </p:nvSpPr>
        <p:spPr>
          <a:xfrm>
            <a:off x="494852" y="5631986"/>
            <a:ext cx="10971090" cy="338554"/>
          </a:xfrm>
          <a:prstGeom prst="rect">
            <a:avLst/>
          </a:prstGeom>
          <a:noFill/>
        </p:spPr>
        <p:txBody>
          <a:bodyPr wrap="square">
            <a:spAutoFit/>
          </a:bodyPr>
          <a:lstStyle/>
          <a:p>
            <a:pPr marL="11204" marR="0" lvl="0" indent="0" algn="l" defTabSz="806658" rtl="0" eaLnBrk="1" fontAlgn="auto" latinLnBrk="0" hangingPunct="1">
              <a:lnSpc>
                <a:spcPct val="100000"/>
              </a:lnSpc>
              <a:spcBef>
                <a:spcPts val="0"/>
              </a:spcBef>
              <a:spcAft>
                <a:spcPts val="1200"/>
              </a:spcAft>
              <a:buClrTx/>
              <a:buSzTx/>
              <a:buFontTx/>
              <a:buNone/>
              <a:tabLst>
                <a:tab pos="1645806" algn="l"/>
              </a:tabLst>
              <a:defRPr/>
            </a:pPr>
            <a:r>
              <a:rPr kumimoji="0" lang="en-US" sz="1600" b="0" i="0" u="none" strike="noStrike" kern="1200" cap="none" spc="0" normalizeH="0" baseline="0" noProof="0" dirty="0">
                <a:ln>
                  <a:noFill/>
                </a:ln>
                <a:solidFill>
                  <a:srgbClr val="5A5FC7"/>
                </a:solidFill>
                <a:effectLst/>
                <a:uLnTx/>
                <a:uFillTx/>
                <a:latin typeface="Segoe Sans Text"/>
                <a:ea typeface="+mn-ea"/>
                <a:cs typeface="Segoe UI Semibold" panose="020B0702040204020203" pitchFamily="34" charset="0"/>
              </a:rPr>
              <a:t>Step 4</a:t>
            </a:r>
            <a:r>
              <a:rPr kumimoji="0" lang="en-US" sz="1600" b="0" i="0" u="none" strike="noStrike" kern="1200" cap="none" spc="0" normalizeH="0" baseline="0" noProof="0" dirty="0">
                <a:ln>
                  <a:noFill/>
                </a:ln>
                <a:solidFill>
                  <a:srgbClr val="000000"/>
                </a:solidFill>
                <a:effectLst/>
                <a:uLnTx/>
                <a:uFillTx/>
                <a:latin typeface="Segoe Sans Text"/>
                <a:ea typeface="+mn-ea"/>
                <a:cs typeface="Segoe UI" panose="020B0502040204020203" pitchFamily="34" charset="0"/>
              </a:rPr>
              <a:t>: Installing and updating the Microsoft Places module uses the following commands.</a:t>
            </a:r>
          </a:p>
        </p:txBody>
      </p:sp>
      <p:sp>
        <p:nvSpPr>
          <p:cNvPr id="7" name="TextBox 6">
            <a:extLst>
              <a:ext uri="{FF2B5EF4-FFF2-40B4-BE49-F238E27FC236}">
                <a16:creationId xmlns:a16="http://schemas.microsoft.com/office/drawing/2014/main" id="{3172C855-9B11-C403-D470-37A85AE84510}"/>
              </a:ext>
            </a:extLst>
          </p:cNvPr>
          <p:cNvSpPr txBox="1"/>
          <p:nvPr/>
        </p:nvSpPr>
        <p:spPr>
          <a:xfrm>
            <a:off x="736813" y="5987527"/>
            <a:ext cx="10739887" cy="738664"/>
          </a:xfrm>
          <a:prstGeom prst="rect">
            <a:avLst/>
          </a:prstGeom>
          <a:solidFill>
            <a:schemeClr val="tx1"/>
          </a:solid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1C1C1"/>
                </a:solidFill>
                <a:effectLst/>
                <a:uLnTx/>
                <a:uFillTx/>
                <a:latin typeface="Consolas" panose="020B0609020204030204" pitchFamily="49" charset="0"/>
                <a:ea typeface="+mn-ea"/>
                <a:cs typeface="+mn-cs"/>
              </a:rPr>
              <a:t>PowerShell</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9F1A5"/>
                </a:solidFill>
                <a:effectLst/>
                <a:uLnTx/>
                <a:uFillTx/>
                <a:latin typeface="Consolas" panose="020B0609020204030204" pitchFamily="49" charset="0"/>
                <a:ea typeface="+mn-ea"/>
                <a:cs typeface="+mn-cs"/>
              </a:rPr>
              <a:t>Install-Module </a:t>
            </a:r>
            <a:r>
              <a:rPr kumimoji="0" lang="en-US" sz="1400" b="0" i="0" u="none" strike="noStrike" kern="1200" cap="none" spc="0" normalizeH="0" baseline="0" noProof="0" dirty="0">
                <a:ln>
                  <a:noFill/>
                </a:ln>
                <a:solidFill>
                  <a:srgbClr val="D2D2D2"/>
                </a:solidFill>
                <a:effectLst/>
                <a:uLnTx/>
                <a:uFillTx/>
                <a:latin typeface="Consolas" panose="020B0609020204030204" pitchFamily="49" charset="0"/>
                <a:ea typeface="+mn-ea"/>
                <a:cs typeface="+mn-cs"/>
              </a:rPr>
              <a:t>MicrosoftPlaces</a:t>
            </a:r>
            <a:r>
              <a:rPr kumimoji="0" lang="en-US" sz="1400" b="0" i="0" u="none" strike="noStrike" kern="1200" cap="none" spc="0" normalizeH="0" baseline="0" noProof="0" dirty="0">
                <a:ln>
                  <a:noFill/>
                </a:ln>
                <a:solidFill>
                  <a:srgbClr val="767676"/>
                </a:solidFill>
                <a:effectLst/>
                <a:uLnTx/>
                <a:uFillTx/>
                <a:latin typeface="Consolas" panose="020B0609020204030204" pitchFamily="49" charset="0"/>
                <a:ea typeface="+mn-ea"/>
                <a:cs typeface="+mn-cs"/>
              </a:rPr>
              <a:t> –Force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9F1A5"/>
                </a:solidFill>
                <a:effectLst/>
                <a:uLnTx/>
                <a:uFillTx/>
                <a:latin typeface="Consolas" panose="020B0609020204030204" pitchFamily="49" charset="0"/>
                <a:ea typeface="+mn-ea"/>
                <a:cs typeface="+mn-cs"/>
              </a:rPr>
              <a:t>Update-Module </a:t>
            </a:r>
            <a:r>
              <a:rPr kumimoji="0" lang="en-US" sz="1400" b="0" i="0" u="none" strike="noStrike" kern="1200" cap="none" spc="0" normalizeH="0" baseline="0" noProof="0" dirty="0">
                <a:ln>
                  <a:noFill/>
                </a:ln>
                <a:solidFill>
                  <a:srgbClr val="D2D2D2"/>
                </a:solidFill>
                <a:effectLst/>
                <a:uLnTx/>
                <a:uFillTx/>
                <a:latin typeface="Consolas" panose="020B0609020204030204" pitchFamily="49" charset="0"/>
                <a:ea typeface="+mn-ea"/>
                <a:cs typeface="+mn-cs"/>
              </a:rPr>
              <a:t>MicrosoftPlaces</a:t>
            </a:r>
            <a:r>
              <a:rPr kumimoji="0" lang="en-US" sz="1400" b="0" i="0" u="none" strike="noStrike" kern="1200" cap="none" spc="0" normalizeH="0" baseline="0" noProof="0" dirty="0">
                <a:ln>
                  <a:noFill/>
                </a:ln>
                <a:solidFill>
                  <a:srgbClr val="767676"/>
                </a:solidFill>
                <a:effectLst/>
                <a:uLnTx/>
                <a:uFillTx/>
                <a:latin typeface="Consolas" panose="020B0609020204030204" pitchFamily="49" charset="0"/>
                <a:ea typeface="+mn-ea"/>
                <a:cs typeface="+mn-cs"/>
              </a:rPr>
              <a:t> -Force</a:t>
            </a:r>
            <a:endParaRPr kumimoji="0" lang="en-US" sz="1400" b="0" i="0" u="none" strike="noStrike" kern="1200" cap="none" spc="0" normalizeH="0" baseline="0" noProof="0" dirty="0">
              <a:ln>
                <a:noFill/>
              </a:ln>
              <a:solidFill>
                <a:srgbClr val="16C06C"/>
              </a:solidFill>
              <a:effectLst/>
              <a:uLnTx/>
              <a:uFillTx/>
              <a:latin typeface="Consolas" panose="020B0609020204030204" pitchFamily="49" charset="0"/>
              <a:ea typeface="+mn-ea"/>
              <a:cs typeface="+mn-cs"/>
            </a:endParaRPr>
          </a:p>
        </p:txBody>
      </p:sp>
      <p:grpSp>
        <p:nvGrpSpPr>
          <p:cNvPr id="6" name="Group 5" descr="Text box with 'hidden' labeled on it" title="Label">
            <a:extLst>
              <a:ext uri="{FF2B5EF4-FFF2-40B4-BE49-F238E27FC236}">
                <a16:creationId xmlns:a16="http://schemas.microsoft.com/office/drawing/2014/main" id="{EA19E496-B9F7-9223-0ECF-A48AA53A4DAD}"/>
              </a:ext>
              <a:ext uri="{C183D7F6-B498-43B3-948B-1728B52AA6E4}">
                <adec:decorative xmlns:adec="http://schemas.microsoft.com/office/drawing/2017/decorative" val="1"/>
              </a:ext>
            </a:extLst>
          </p:cNvPr>
          <p:cNvGrpSpPr/>
          <p:nvPr/>
        </p:nvGrpSpPr>
        <p:grpSpPr>
          <a:xfrm>
            <a:off x="10814382" y="499"/>
            <a:ext cx="1423303" cy="1219186"/>
            <a:chOff x="10404657" y="488"/>
            <a:chExt cx="1845723" cy="1955102"/>
          </a:xfrm>
          <a:solidFill>
            <a:srgbClr val="727372"/>
          </a:solidFill>
        </p:grpSpPr>
        <p:sp>
          <p:nvSpPr>
            <p:cNvPr id="10" name="Diagonal Stripe 9">
              <a:extLst>
                <a:ext uri="{FF2B5EF4-FFF2-40B4-BE49-F238E27FC236}">
                  <a16:creationId xmlns:a16="http://schemas.microsoft.com/office/drawing/2014/main" id="{CEA33142-1834-9936-39CE-9655F9C8F41D}"/>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dirty="0">
                <a:solidFill>
                  <a:srgbClr val="FF0000"/>
                </a:solidFill>
                <a:cs typeface="Segoe UI" pitchFamily="34" charset="0"/>
              </a:endParaRPr>
            </a:p>
          </p:txBody>
        </p:sp>
        <p:sp>
          <p:nvSpPr>
            <p:cNvPr id="11" name="TextBox 10">
              <a:extLst>
                <a:ext uri="{FF2B5EF4-FFF2-40B4-BE49-F238E27FC236}">
                  <a16:creationId xmlns:a16="http://schemas.microsoft.com/office/drawing/2014/main" id="{BD59AEBC-9B16-B42F-AF1D-A6C6E69DC0E5}"/>
                </a:ext>
              </a:extLst>
            </p:cNvPr>
            <p:cNvSpPr txBox="1"/>
            <p:nvPr/>
          </p:nvSpPr>
          <p:spPr>
            <a:xfrm rot="2468298">
              <a:off x="10870086" y="613671"/>
              <a:ext cx="1380294" cy="394843"/>
            </a:xfrm>
            <a:prstGeom prst="rect">
              <a:avLst/>
            </a:prstGeom>
            <a:noFill/>
          </p:spPr>
          <p:txBody>
            <a:bodyPr wrap="none" lIns="0" tIns="0" rIns="0" bIns="0" rtlCol="0">
              <a:spAutoFit/>
            </a:bodyPr>
            <a:lstStyle/>
            <a:p>
              <a:pPr defTabSz="932521">
                <a:defRPr/>
              </a:pPr>
              <a:r>
                <a:rPr lang="en-US" sz="1600" kern="0" spc="-30" dirty="0">
                  <a:solidFill>
                    <a:srgbClr val="FF0000"/>
                  </a:solidFill>
                  <a:latin typeface="Segoe UI Semibold"/>
                </a:rPr>
                <a:t>Enablement</a:t>
              </a:r>
              <a:endParaRPr lang="de-AT" sz="1600" kern="0" spc="-30" dirty="0">
                <a:solidFill>
                  <a:srgbClr val="FF0000"/>
                </a:solidFill>
                <a:latin typeface="Segoe UI Semibold"/>
              </a:endParaRPr>
            </a:p>
          </p:txBody>
        </p:sp>
      </p:grpSp>
    </p:spTree>
    <p:extLst>
      <p:ext uri="{BB962C8B-B14F-4D97-AF65-F5344CB8AC3E}">
        <p14:creationId xmlns:p14="http://schemas.microsoft.com/office/powerpoint/2010/main" val="1552373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18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par>
                          <p:cTn id="13" fill="hold">
                            <p:stCondLst>
                              <p:cond delay="136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par>
                          <p:cTn id="16" fill="hold">
                            <p:stCondLst>
                              <p:cond delay="1784"/>
                            </p:stCondLst>
                            <p:childTnLst>
                              <p:par>
                                <p:cTn id="17" presetID="1" presetClass="entr" presetSubtype="0" fill="hold" nodeType="afterEffect">
                                  <p:stCondLst>
                                    <p:cond delay="0"/>
                                  </p:stCondLst>
                                  <p:iterate type="lt">
                                    <p:tmAbs val="20"/>
                                  </p:iterate>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par>
                          <p:cTn id="19" fill="hold">
                            <p:stCondLst>
                              <p:cond delay="3505"/>
                            </p:stCondLst>
                            <p:childTnLst>
                              <p:par>
                                <p:cTn id="20" presetID="1" presetClass="entr" presetSubtype="0" fill="hold" nodeType="afterEffect">
                                  <p:stCondLst>
                                    <p:cond delay="0"/>
                                  </p:stCondLst>
                                  <p:iterate type="lt">
                                    <p:tmAbs val="20"/>
                                  </p:iterate>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par>
                          <p:cTn id="22" fill="hold">
                            <p:stCondLst>
                              <p:cond delay="5246"/>
                            </p:stCondLst>
                            <p:childTnLst>
                              <p:par>
                                <p:cTn id="23" presetID="1" presetClass="entr" presetSubtype="0" fill="hold" nodeType="afterEffect">
                                  <p:stCondLst>
                                    <p:cond delay="0"/>
                                  </p:stCondLst>
                                  <p:iterate type="lt">
                                    <p:tmAbs val="20"/>
                                  </p:iterate>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par>
                          <p:cTn id="25" fill="hold">
                            <p:stCondLst>
                              <p:cond delay="6847"/>
                            </p:stCondLst>
                            <p:childTnLst>
                              <p:par>
                                <p:cTn id="26" presetID="1" presetClass="entr" presetSubtype="0" fill="hold" nodeType="afterEffect">
                                  <p:stCondLst>
                                    <p:cond delay="0"/>
                                  </p:stCondLst>
                                  <p:iterate type="lt">
                                    <p:tmAbs val="20"/>
                                  </p:iterate>
                                  <p:childTnLst>
                                    <p:set>
                                      <p:cBhvr>
                                        <p:cTn id="27" dur="1" fill="hold">
                                          <p:stCondLst>
                                            <p:cond delay="0"/>
                                          </p:stCondLst>
                                        </p:cTn>
                                        <p:tgtEl>
                                          <p:spTgt spid="7">
                                            <p:txEl>
                                              <p:pRg st="0" end="0"/>
                                            </p:txEl>
                                          </p:spTgt>
                                        </p:tgtEl>
                                        <p:attrNameLst>
                                          <p:attrName>style.visibility</p:attrName>
                                        </p:attrNameLst>
                                      </p:cBhvr>
                                      <p:to>
                                        <p:strVal val="visible"/>
                                      </p:to>
                                    </p:set>
                                  </p:childTnLst>
                                </p:cTn>
                              </p:par>
                            </p:childTnLst>
                          </p:cTn>
                        </p:par>
                        <p:par>
                          <p:cTn id="28" fill="hold">
                            <p:stCondLst>
                              <p:cond delay="7028"/>
                            </p:stCondLst>
                            <p:childTnLst>
                              <p:par>
                                <p:cTn id="29" presetID="1" presetClass="entr" presetSubtype="0" fill="hold" nodeType="afterEffect">
                                  <p:stCondLst>
                                    <p:cond delay="0"/>
                                  </p:stCondLst>
                                  <p:iterate type="lt">
                                    <p:tmAbs val="20"/>
                                  </p:iterate>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par>
                          <p:cTn id="31" fill="hold">
                            <p:stCondLst>
                              <p:cond delay="7709"/>
                            </p:stCondLst>
                            <p:childTnLst>
                              <p:par>
                                <p:cTn id="32" presetID="1" presetClass="entr" presetSubtype="0" fill="hold" nodeType="afterEffect">
                                  <p:stCondLst>
                                    <p:cond delay="0"/>
                                  </p:stCondLst>
                                  <p:iterate type="lt">
                                    <p:tmAbs val="20"/>
                                  </p:iterate>
                                  <p:childTnLst>
                                    <p:set>
                                      <p:cBhvr>
                                        <p:cTn id="3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DE4E-7A22-8115-9978-D39575882D8C}"/>
              </a:ext>
            </a:extLst>
          </p:cNvPr>
          <p:cNvSpPr>
            <a:spLocks noGrp="1"/>
          </p:cNvSpPr>
          <p:nvPr>
            <p:ph type="title"/>
          </p:nvPr>
        </p:nvSpPr>
        <p:spPr>
          <a:xfrm>
            <a:off x="553685" y="1466233"/>
            <a:ext cx="4081377" cy="3102388"/>
          </a:xfrm>
        </p:spPr>
        <p:txBody>
          <a:bodyPr/>
          <a:lstStyle/>
          <a:p>
            <a:r>
              <a:rPr lang="en-US" sz="3200" dirty="0"/>
              <a:t>For an example Microsoft Places deployment PowerShell script please download the </a:t>
            </a:r>
            <a:r>
              <a:rPr lang="en-US" sz="3200" dirty="0">
                <a:hlinkClick r:id="rId2"/>
              </a:rPr>
              <a:t>Microsoft Places deployment playbook </a:t>
            </a:r>
            <a:endParaRPr lang="en-US" sz="3200" dirty="0"/>
          </a:p>
        </p:txBody>
      </p:sp>
      <p:pic>
        <p:nvPicPr>
          <p:cNvPr id="4" name="Picture 3">
            <a:extLst>
              <a:ext uri="{FF2B5EF4-FFF2-40B4-BE49-F238E27FC236}">
                <a16:creationId xmlns:a16="http://schemas.microsoft.com/office/drawing/2014/main" id="{1A1305F7-6D4B-B111-CFDE-707AE69A2A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624" y="1466233"/>
            <a:ext cx="6375691" cy="3811318"/>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50C6EBAF-29C1-3663-7D18-5A50EB4A56D2}"/>
              </a:ext>
            </a:extLst>
          </p:cNvPr>
          <p:cNvSpPr txBox="1"/>
          <p:nvPr/>
        </p:nvSpPr>
        <p:spPr>
          <a:xfrm>
            <a:off x="367862" y="6432331"/>
            <a:ext cx="8987653" cy="307777"/>
          </a:xfrm>
          <a:prstGeom prst="rect">
            <a:avLst/>
          </a:prstGeom>
          <a:noFill/>
        </p:spPr>
        <p:txBody>
          <a:bodyPr wrap="none" lIns="0" tIns="0" rIns="0" bIns="0" rtlCol="0">
            <a:spAutoFit/>
          </a:bodyPr>
          <a:lstStyle/>
          <a:p>
            <a:pPr algn="l"/>
            <a:r>
              <a:rPr lang="en-US" sz="2000" i="1" dirty="0"/>
              <a:t>Please see the appendix for more details on the example deployment resources.</a:t>
            </a:r>
          </a:p>
        </p:txBody>
      </p:sp>
    </p:spTree>
    <p:extLst>
      <p:ext uri="{BB962C8B-B14F-4D97-AF65-F5344CB8AC3E}">
        <p14:creationId xmlns:p14="http://schemas.microsoft.com/office/powerpoint/2010/main" val="96182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F0E4B-7367-3E27-7AF2-D4E7F789DD8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E4D97A5E-63F4-F7B5-55E3-927D3B4CDF0D}"/>
              </a:ext>
              <a:ext uri="{C183D7F6-B498-43B3-948B-1728B52AA6E4}">
                <adec:decorative xmlns:adec="http://schemas.microsoft.com/office/drawing/2017/decorative" val="1"/>
              </a:ext>
            </a:extLst>
          </p:cNvPr>
          <p:cNvGrpSpPr/>
          <p:nvPr/>
        </p:nvGrpSpPr>
        <p:grpSpPr>
          <a:xfrm>
            <a:off x="5029200" y="0"/>
            <a:ext cx="7162800" cy="6858000"/>
            <a:chOff x="5029200" y="0"/>
            <a:chExt cx="7162800" cy="6858000"/>
          </a:xfrm>
        </p:grpSpPr>
        <p:pic>
          <p:nvPicPr>
            <p:cNvPr id="9" name="Picture 8" descr="A picture containing light&#10;&#10;Description automatically generated">
              <a:extLst>
                <a:ext uri="{FF2B5EF4-FFF2-40B4-BE49-F238E27FC236}">
                  <a16:creationId xmlns:a16="http://schemas.microsoft.com/office/drawing/2014/main" id="{9452DD56-7349-6787-3576-3823E36B0C5C}"/>
                </a:ext>
              </a:extLst>
            </p:cNvPr>
            <p:cNvPicPr>
              <a:picLocks/>
            </p:cNvPicPr>
            <p:nvPr/>
          </p:nvPicPr>
          <p:blipFill rotWithShape="1">
            <a:blip r:embed="rId2">
              <a:duotone>
                <a:schemeClr val="accent1">
                  <a:shade val="45000"/>
                  <a:satMod val="135000"/>
                </a:schemeClr>
                <a:prstClr val="white"/>
              </a:duotone>
              <a:alphaModFix amt="50000"/>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rcRect l="10637" t="14739" r="59519" b="32060"/>
            <a:stretch/>
          </p:blipFill>
          <p:spPr>
            <a:xfrm>
              <a:off x="5352728" y="0"/>
              <a:ext cx="6839272" cy="6858000"/>
            </a:xfrm>
            <a:prstGeom prst="rect">
              <a:avLst/>
            </a:prstGeom>
            <a:effectLst>
              <a:outerShdw blurRad="88900" dist="50800" dir="8100000" algn="tr" rotWithShape="0">
                <a:prstClr val="black">
                  <a:alpha val="7000"/>
                </a:prstClr>
              </a:outerShdw>
            </a:effectLst>
          </p:spPr>
        </p:pic>
        <p:sp>
          <p:nvSpPr>
            <p:cNvPr id="10" name="Rectangle 9">
              <a:extLst>
                <a:ext uri="{FF2B5EF4-FFF2-40B4-BE49-F238E27FC236}">
                  <a16:creationId xmlns:a16="http://schemas.microsoft.com/office/drawing/2014/main" id="{556E7418-9A88-6BC5-8DBE-4D51CCEE789E}"/>
                </a:ext>
              </a:extLst>
            </p:cNvPr>
            <p:cNvSpPr>
              <a:spLocks/>
            </p:cNvSpPr>
            <p:nvPr/>
          </p:nvSpPr>
          <p:spPr bwMode="auto">
            <a:xfrm>
              <a:off x="5029200" y="0"/>
              <a:ext cx="4381178" cy="6858000"/>
            </a:xfrm>
            <a:prstGeom prst="rect">
              <a:avLst/>
            </a:prstGeom>
            <a:gradFill flip="none" rotWithShape="1">
              <a:gsLst>
                <a:gs pos="0">
                  <a:srgbClr val="FFF8F3">
                    <a:alpha val="0"/>
                  </a:srgbClr>
                </a:gs>
                <a:gs pos="100000">
                  <a:srgbClr val="FFF8F3"/>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grpSp>
      <p:cxnSp>
        <p:nvCxnSpPr>
          <p:cNvPr id="11" name="Straight Connector 10">
            <a:extLst>
              <a:ext uri="{FF2B5EF4-FFF2-40B4-BE49-F238E27FC236}">
                <a16:creationId xmlns:a16="http://schemas.microsoft.com/office/drawing/2014/main" id="{465764A2-4DE4-7C8E-71B3-66EAE1F45216}"/>
              </a:ext>
              <a:ext uri="{C183D7F6-B498-43B3-948B-1728B52AA6E4}">
                <adec:decorative xmlns:adec="http://schemas.microsoft.com/office/drawing/2017/decorative" val="1"/>
              </a:ext>
            </a:extLst>
          </p:cNvPr>
          <p:cNvCxnSpPr>
            <a:cxnSpLocks/>
            <a:stCxn id="12" idx="6"/>
          </p:cNvCxnSpPr>
          <p:nvPr/>
        </p:nvCxnSpPr>
        <p:spPr>
          <a:xfrm>
            <a:off x="864488" y="3889829"/>
            <a:ext cx="5792343" cy="0"/>
          </a:xfrm>
          <a:prstGeom prst="line">
            <a:avLst/>
          </a:prstGeom>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29A9DE4-5211-F5E0-11C0-34343220AB3D}"/>
              </a:ext>
              <a:ext uri="{C183D7F6-B498-43B3-948B-1728B52AA6E4}">
                <adec:decorative xmlns:adec="http://schemas.microsoft.com/office/drawing/2017/decorative" val="1"/>
              </a:ext>
            </a:extLst>
          </p:cNvPr>
          <p:cNvSpPr/>
          <p:nvPr/>
        </p:nvSpPr>
        <p:spPr bwMode="auto">
          <a:xfrm>
            <a:off x="781955"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13" name="Oval 12">
            <a:extLst>
              <a:ext uri="{FF2B5EF4-FFF2-40B4-BE49-F238E27FC236}">
                <a16:creationId xmlns:a16="http://schemas.microsoft.com/office/drawing/2014/main" id="{0B707460-54D4-BC03-A23A-B27787AF213E}"/>
              </a:ext>
              <a:ext uri="{C183D7F6-B498-43B3-948B-1728B52AA6E4}">
                <adec:decorative xmlns:adec="http://schemas.microsoft.com/office/drawing/2017/decorative" val="1"/>
              </a:ext>
            </a:extLst>
          </p:cNvPr>
          <p:cNvSpPr/>
          <p:nvPr/>
        </p:nvSpPr>
        <p:spPr bwMode="auto">
          <a:xfrm>
            <a:off x="585216"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2" name="Oval 1">
            <a:extLst>
              <a:ext uri="{FF2B5EF4-FFF2-40B4-BE49-F238E27FC236}">
                <a16:creationId xmlns:a16="http://schemas.microsoft.com/office/drawing/2014/main" id="{39642067-3EEE-3A01-610F-9FD738B49ACD}"/>
              </a:ext>
              <a:ext uri="{C183D7F6-B498-43B3-948B-1728B52AA6E4}">
                <adec:decorative xmlns:adec="http://schemas.microsoft.com/office/drawing/2017/decorative" val="1"/>
              </a:ext>
            </a:extLst>
          </p:cNvPr>
          <p:cNvSpPr/>
          <p:nvPr/>
        </p:nvSpPr>
        <p:spPr bwMode="auto">
          <a:xfrm>
            <a:off x="6274594" y="5253279"/>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4" name="Oval 3">
            <a:extLst>
              <a:ext uri="{FF2B5EF4-FFF2-40B4-BE49-F238E27FC236}">
                <a16:creationId xmlns:a16="http://schemas.microsoft.com/office/drawing/2014/main" id="{5F00A172-4AFB-A7D1-8CC7-C04D6DAD213B}"/>
              </a:ext>
              <a:ext uri="{C183D7F6-B498-43B3-948B-1728B52AA6E4}">
                <adec:decorative xmlns:adec="http://schemas.microsoft.com/office/drawing/2017/decorative" val="1"/>
              </a:ext>
            </a:extLst>
          </p:cNvPr>
          <p:cNvSpPr/>
          <p:nvPr/>
        </p:nvSpPr>
        <p:spPr bwMode="auto">
          <a:xfrm>
            <a:off x="6274594" y="182321"/>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pic>
        <p:nvPicPr>
          <p:cNvPr id="6" name="Picture 5">
            <a:extLst>
              <a:ext uri="{FF2B5EF4-FFF2-40B4-BE49-F238E27FC236}">
                <a16:creationId xmlns:a16="http://schemas.microsoft.com/office/drawing/2014/main" id="{7DD0F2E5-FD5F-D7DD-8061-C3F039C20856}"/>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contrast="-20000"/>
                    </a14:imgEffect>
                  </a14:imgLayer>
                </a14:imgProps>
              </a:ext>
            </a:extLst>
          </a:blip>
          <a:srcRect l="18346" t="5718" r="4968" b="6111"/>
          <a:stretch>
            <a:fillRect/>
          </a:stretch>
        </p:blipFill>
        <p:spPr>
          <a:xfrm>
            <a:off x="6451600" y="392112"/>
            <a:ext cx="5391150" cy="6046788"/>
          </a:xfrm>
          <a:custGeom>
            <a:avLst/>
            <a:gdLst>
              <a:gd name="connsiteX0" fmla="*/ 131275 w 5391150"/>
              <a:gd name="connsiteY0" fmla="*/ 0 h 6046788"/>
              <a:gd name="connsiteX1" fmla="*/ 5259875 w 5391150"/>
              <a:gd name="connsiteY1" fmla="*/ 0 h 6046788"/>
              <a:gd name="connsiteX2" fmla="*/ 5391150 w 5391150"/>
              <a:gd name="connsiteY2" fmla="*/ 131275 h 6046788"/>
              <a:gd name="connsiteX3" fmla="*/ 5391150 w 5391150"/>
              <a:gd name="connsiteY3" fmla="*/ 5915513 h 6046788"/>
              <a:gd name="connsiteX4" fmla="*/ 5259875 w 5391150"/>
              <a:gd name="connsiteY4" fmla="*/ 6046788 h 6046788"/>
              <a:gd name="connsiteX5" fmla="*/ 131275 w 5391150"/>
              <a:gd name="connsiteY5" fmla="*/ 6046788 h 6046788"/>
              <a:gd name="connsiteX6" fmla="*/ 0 w 5391150"/>
              <a:gd name="connsiteY6" fmla="*/ 5915513 h 6046788"/>
              <a:gd name="connsiteX7" fmla="*/ 0 w 5391150"/>
              <a:gd name="connsiteY7" fmla="*/ 131275 h 6046788"/>
              <a:gd name="connsiteX8" fmla="*/ 131275 w 5391150"/>
              <a:gd name="connsiteY8" fmla="*/ 0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1150" h="6046788">
                <a:moveTo>
                  <a:pt x="131275" y="0"/>
                </a:moveTo>
                <a:lnTo>
                  <a:pt x="5259875" y="0"/>
                </a:lnTo>
                <a:cubicBezTo>
                  <a:pt x="5332376" y="0"/>
                  <a:pt x="5391150" y="58774"/>
                  <a:pt x="5391150" y="131275"/>
                </a:cubicBezTo>
                <a:lnTo>
                  <a:pt x="5391150" y="5915513"/>
                </a:lnTo>
                <a:cubicBezTo>
                  <a:pt x="5391150" y="5988014"/>
                  <a:pt x="5332376" y="6046788"/>
                  <a:pt x="5259875" y="6046788"/>
                </a:cubicBezTo>
                <a:lnTo>
                  <a:pt x="131275" y="6046788"/>
                </a:lnTo>
                <a:cubicBezTo>
                  <a:pt x="58774" y="6046788"/>
                  <a:pt x="0" y="5988014"/>
                  <a:pt x="0" y="5915513"/>
                </a:cubicBezTo>
                <a:lnTo>
                  <a:pt x="0" y="131275"/>
                </a:lnTo>
                <a:cubicBezTo>
                  <a:pt x="0" y="58774"/>
                  <a:pt x="58774" y="0"/>
                  <a:pt x="131275" y="0"/>
                </a:cubicBezTo>
                <a:close/>
              </a:path>
            </a:pathLst>
          </a:custGeom>
          <a:effectLst>
            <a:outerShdw blurRad="76200" dist="38100" dir="8100000" algn="tr" rotWithShape="0">
              <a:prstClr val="black">
                <a:alpha val="10000"/>
              </a:prstClr>
            </a:outerShdw>
          </a:effectLst>
        </p:spPr>
      </p:pic>
      <p:sp>
        <p:nvSpPr>
          <p:cNvPr id="3" name="Title 2">
            <a:extLst>
              <a:ext uri="{FF2B5EF4-FFF2-40B4-BE49-F238E27FC236}">
                <a16:creationId xmlns:a16="http://schemas.microsoft.com/office/drawing/2014/main" id="{8F682E14-23AB-33CB-3EC5-EF05D5C3520E}"/>
              </a:ext>
            </a:extLst>
          </p:cNvPr>
          <p:cNvSpPr>
            <a:spLocks noGrp="1"/>
          </p:cNvSpPr>
          <p:nvPr>
            <p:ph type="title"/>
          </p:nvPr>
        </p:nvSpPr>
        <p:spPr>
          <a:xfrm>
            <a:off x="585215" y="2806724"/>
            <a:ext cx="6172045" cy="997196"/>
          </a:xfrm>
        </p:spPr>
        <p:txBody>
          <a:bodyPr/>
          <a:lstStyle/>
          <a:p>
            <a:r>
              <a:rPr lang="en-GB" dirty="0">
                <a:solidFill>
                  <a:schemeClr val="accent1"/>
                </a:solidFill>
              </a:rPr>
              <a:t>Overview of privacy controls</a:t>
            </a:r>
            <a:endParaRPr lang="en-US" sz="2800" b="0" spc="0" dirty="0">
              <a:solidFill>
                <a:schemeClr val="accent1"/>
              </a:solidFill>
              <a:latin typeface="+mn-lt"/>
            </a:endParaRPr>
          </a:p>
        </p:txBody>
      </p:sp>
      <p:grpSp>
        <p:nvGrpSpPr>
          <p:cNvPr id="17" name="Group 16" descr="Text box with 'hidden' labeled on it" title="Label">
            <a:extLst>
              <a:ext uri="{FF2B5EF4-FFF2-40B4-BE49-F238E27FC236}">
                <a16:creationId xmlns:a16="http://schemas.microsoft.com/office/drawing/2014/main" id="{A8408F38-F521-B62C-BC49-E4D3820A111D}"/>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18" name="Diagonal Stripe 17">
              <a:extLst>
                <a:ext uri="{FF2B5EF4-FFF2-40B4-BE49-F238E27FC236}">
                  <a16:creationId xmlns:a16="http://schemas.microsoft.com/office/drawing/2014/main" id="{73262D7E-0031-01F3-7D73-ADC45D106920}"/>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dirty="0">
                <a:gradFill>
                  <a:gsLst>
                    <a:gs pos="0">
                      <a:srgbClr val="FFFFFF"/>
                    </a:gs>
                    <a:gs pos="100000">
                      <a:srgbClr val="FFFFFF"/>
                    </a:gs>
                  </a:gsLst>
                  <a:lin ang="5400000" scaled="0"/>
                </a:gradFill>
                <a:cs typeface="Segoe UI" pitchFamily="34" charset="0"/>
              </a:endParaRPr>
            </a:p>
          </p:txBody>
        </p:sp>
        <p:sp>
          <p:nvSpPr>
            <p:cNvPr id="19" name="TextBox 18">
              <a:extLst>
                <a:ext uri="{FF2B5EF4-FFF2-40B4-BE49-F238E27FC236}">
                  <a16:creationId xmlns:a16="http://schemas.microsoft.com/office/drawing/2014/main" id="{1383BA7A-1928-C8AD-9B6B-C22E2A481D99}"/>
                </a:ext>
              </a:extLst>
            </p:cNvPr>
            <p:cNvSpPr txBox="1"/>
            <p:nvPr/>
          </p:nvSpPr>
          <p:spPr>
            <a:xfrm rot="2421255">
              <a:off x="11065621" y="476530"/>
              <a:ext cx="853538" cy="493555"/>
            </a:xfrm>
            <a:prstGeom prst="rect">
              <a:avLst/>
            </a:prstGeom>
            <a:noFill/>
          </p:spPr>
          <p:txBody>
            <a:bodyPr wrap="none" lIns="0" tIns="0" rIns="0" bIns="0" rtlCol="0">
              <a:spAutoFit/>
            </a:bodyPr>
            <a:lstStyle/>
            <a:p>
              <a:pPr defTabSz="932521">
                <a:defRPr/>
              </a:pPr>
              <a:r>
                <a:rPr lang="en-US" sz="2000" kern="0" spc="-30" dirty="0">
                  <a:solidFill>
                    <a:schemeClr val="accent1"/>
                  </a:solidFill>
                  <a:latin typeface="Segoe UI Semibold"/>
                </a:rPr>
                <a:t>Verify</a:t>
              </a:r>
              <a:endParaRPr lang="de-AT" sz="2000" kern="0" spc="-30" dirty="0">
                <a:solidFill>
                  <a:schemeClr val="accent1"/>
                </a:solidFill>
                <a:latin typeface="Segoe UI Semibold"/>
              </a:endParaRPr>
            </a:p>
          </p:txBody>
        </p:sp>
      </p:grpSp>
      <p:sp>
        <p:nvSpPr>
          <p:cNvPr id="5" name="TextBox 4">
            <a:extLst>
              <a:ext uri="{FF2B5EF4-FFF2-40B4-BE49-F238E27FC236}">
                <a16:creationId xmlns:a16="http://schemas.microsoft.com/office/drawing/2014/main" id="{CC2F38B1-A92A-D2FD-613A-A0B4F4573471}"/>
              </a:ext>
            </a:extLst>
          </p:cNvPr>
          <p:cNvSpPr txBox="1"/>
          <p:nvPr/>
        </p:nvSpPr>
        <p:spPr>
          <a:xfrm>
            <a:off x="400003" y="4293708"/>
            <a:ext cx="763904" cy="763904"/>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Semibold"/>
              </a:rPr>
              <a:t>02</a:t>
            </a:r>
            <a:r>
              <a:rPr lang="en-US" sz="2800" kern="0" dirty="0">
                <a:solidFill>
                  <a:srgbClr val="FFFFFF"/>
                </a:solidFill>
                <a:latin typeface="Segoe UI Semibold"/>
              </a:rPr>
              <a:t>c</a:t>
            </a:r>
            <a:endParaRPr kumimoji="0" lang="en-US" sz="28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130584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3.75E-6 -4.81481E-6 L -0.02591 -4.81481E-6 " pathEditMode="relative" rAng="0" ptsTypes="AA">
                                      <p:cBhvr>
                                        <p:cTn id="9" dur="750" spd="-100000" fill="hold"/>
                                        <p:tgtEl>
                                          <p:spTgt spid="5"/>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0F440-247B-D927-48B2-489A5742CC3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A0673D8-7987-CC18-2556-033FFB7E9D7C}"/>
              </a:ext>
              <a:ext uri="{C183D7F6-B498-43B3-948B-1728B52AA6E4}">
                <adec:decorative xmlns:adec="http://schemas.microsoft.com/office/drawing/2017/decorative" val="1"/>
              </a:ext>
            </a:extLst>
          </p:cNvPr>
          <p:cNvGrpSpPr/>
          <p:nvPr/>
        </p:nvGrpSpPr>
        <p:grpSpPr>
          <a:xfrm>
            <a:off x="5845760" y="2427078"/>
            <a:ext cx="5238223" cy="553998"/>
            <a:chOff x="4925685" y="1239199"/>
            <a:chExt cx="5238223" cy="553998"/>
          </a:xfrm>
        </p:grpSpPr>
        <p:sp>
          <p:nvSpPr>
            <p:cNvPr id="6" name="TextBox 5">
              <a:extLst>
                <a:ext uri="{FF2B5EF4-FFF2-40B4-BE49-F238E27FC236}">
                  <a16:creationId xmlns:a16="http://schemas.microsoft.com/office/drawing/2014/main" id="{805CB3D8-501E-FDAE-02C2-FF5E4524CCF7}"/>
                </a:ext>
              </a:extLst>
            </p:cNvPr>
            <p:cNvSpPr txBox="1"/>
            <p:nvPr/>
          </p:nvSpPr>
          <p:spPr>
            <a:xfrm>
              <a:off x="5537825" y="1239199"/>
              <a:ext cx="4626083"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panose="020B0502040204020203" pitchFamily="34" charset="0"/>
                  <a:ea typeface="+mn-ea"/>
                  <a:cs typeface="Segoe UI Semibold" panose="020B0502040204020203" pitchFamily="34" charset="0"/>
                </a:rPr>
                <a:t>Places inherits your existing M365 security and compliance policies</a:t>
              </a:r>
            </a:p>
          </p:txBody>
        </p:sp>
        <p:sp>
          <p:nvSpPr>
            <p:cNvPr id="17" name="Graphic 14">
              <a:extLst>
                <a:ext uri="{FF2B5EF4-FFF2-40B4-BE49-F238E27FC236}">
                  <a16:creationId xmlns:a16="http://schemas.microsoft.com/office/drawing/2014/main" id="{CE534D58-1F36-A914-DA66-C6356CB2C393}"/>
                </a:ext>
              </a:extLst>
            </p:cNvPr>
            <p:cNvSpPr>
              <a:spLocks noChangeAspect="1"/>
            </p:cNvSpPr>
            <p:nvPr/>
          </p:nvSpPr>
          <p:spPr>
            <a:xfrm>
              <a:off x="4925685" y="1275123"/>
              <a:ext cx="376500" cy="37650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gradFill>
              <a:gsLst>
                <a:gs pos="90000">
                  <a:srgbClr val="8678D6"/>
                </a:gs>
                <a:gs pos="52000">
                  <a:srgbClr val="0078D4"/>
                </a:gs>
                <a:gs pos="0">
                  <a:srgbClr val="4DDBF8"/>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UI Semibold" panose="020B0502040204020203" pitchFamily="34" charset="0"/>
                <a:ea typeface="+mn-ea"/>
                <a:cs typeface="Segoe UI Semibold" panose="020B0502040204020203" pitchFamily="34" charset="0"/>
              </a:endParaRPr>
            </a:p>
          </p:txBody>
        </p:sp>
      </p:grpSp>
      <p:grpSp>
        <p:nvGrpSpPr>
          <p:cNvPr id="11" name="Group 10">
            <a:extLst>
              <a:ext uri="{FF2B5EF4-FFF2-40B4-BE49-F238E27FC236}">
                <a16:creationId xmlns:a16="http://schemas.microsoft.com/office/drawing/2014/main" id="{CA66C72B-4F3A-6AF9-737B-B950EBFFC85F}"/>
              </a:ext>
              <a:ext uri="{C183D7F6-B498-43B3-948B-1728B52AA6E4}">
                <adec:decorative xmlns:adec="http://schemas.microsoft.com/office/drawing/2017/decorative" val="1"/>
              </a:ext>
            </a:extLst>
          </p:cNvPr>
          <p:cNvGrpSpPr/>
          <p:nvPr/>
        </p:nvGrpSpPr>
        <p:grpSpPr>
          <a:xfrm>
            <a:off x="5845760" y="3472119"/>
            <a:ext cx="5466010" cy="830997"/>
            <a:chOff x="4906433" y="2350654"/>
            <a:chExt cx="5466010" cy="830997"/>
          </a:xfrm>
        </p:grpSpPr>
        <p:sp>
          <p:nvSpPr>
            <p:cNvPr id="8" name="TextBox 7">
              <a:extLst>
                <a:ext uri="{FF2B5EF4-FFF2-40B4-BE49-F238E27FC236}">
                  <a16:creationId xmlns:a16="http://schemas.microsoft.com/office/drawing/2014/main" id="{6E46AF61-240C-FC32-8570-A8F45F06BEDC}"/>
                </a:ext>
              </a:extLst>
            </p:cNvPr>
            <p:cNvSpPr txBox="1"/>
            <p:nvPr/>
          </p:nvSpPr>
          <p:spPr>
            <a:xfrm>
              <a:off x="5518573" y="2350654"/>
              <a:ext cx="4853870" cy="83099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panose="020B0502040204020203" pitchFamily="34" charset="0"/>
                  <a:ea typeface="+mn-ea"/>
                  <a:cs typeface="Segoe UI Semibold" panose="020B0502040204020203" pitchFamily="34" charset="0"/>
                </a:rPr>
                <a:t>Places does not track real-time location, nor does it provide additional location granularity outside of the office</a:t>
              </a:r>
            </a:p>
          </p:txBody>
        </p:sp>
        <p:sp>
          <p:nvSpPr>
            <p:cNvPr id="19" name="Graphic 14">
              <a:extLst>
                <a:ext uri="{FF2B5EF4-FFF2-40B4-BE49-F238E27FC236}">
                  <a16:creationId xmlns:a16="http://schemas.microsoft.com/office/drawing/2014/main" id="{1E35546B-D3AF-A319-65C0-D3C9241AE5C1}"/>
                </a:ext>
              </a:extLst>
            </p:cNvPr>
            <p:cNvSpPr>
              <a:spLocks noChangeAspect="1"/>
            </p:cNvSpPr>
            <p:nvPr/>
          </p:nvSpPr>
          <p:spPr>
            <a:xfrm>
              <a:off x="4906433" y="2401650"/>
              <a:ext cx="376500" cy="37650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gradFill>
              <a:gsLst>
                <a:gs pos="90000">
                  <a:srgbClr val="8678D6"/>
                </a:gs>
                <a:gs pos="52000">
                  <a:srgbClr val="0078D4"/>
                </a:gs>
                <a:gs pos="0">
                  <a:srgbClr val="4DDBF8"/>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UI Semibold" panose="020B0502040204020203" pitchFamily="34" charset="0"/>
                <a:ea typeface="+mn-ea"/>
                <a:cs typeface="Segoe UI Semibold" panose="020B0502040204020203" pitchFamily="34" charset="0"/>
              </a:endParaRPr>
            </a:p>
          </p:txBody>
        </p:sp>
      </p:grpSp>
      <p:grpSp>
        <p:nvGrpSpPr>
          <p:cNvPr id="12" name="Group 11">
            <a:extLst>
              <a:ext uri="{FF2B5EF4-FFF2-40B4-BE49-F238E27FC236}">
                <a16:creationId xmlns:a16="http://schemas.microsoft.com/office/drawing/2014/main" id="{1A284E21-0704-CD94-46D3-A8ED2006C534}"/>
              </a:ext>
              <a:ext uri="{C183D7F6-B498-43B3-948B-1728B52AA6E4}">
                <adec:decorative xmlns:adec="http://schemas.microsoft.com/office/drawing/2017/decorative" val="1"/>
              </a:ext>
            </a:extLst>
          </p:cNvPr>
          <p:cNvGrpSpPr/>
          <p:nvPr/>
        </p:nvGrpSpPr>
        <p:grpSpPr>
          <a:xfrm>
            <a:off x="5845760" y="4794160"/>
            <a:ext cx="5660253" cy="553998"/>
            <a:chOff x="4925685" y="4750459"/>
            <a:chExt cx="5660253" cy="553998"/>
          </a:xfrm>
        </p:grpSpPr>
        <p:sp>
          <p:nvSpPr>
            <p:cNvPr id="9" name="TextBox 8">
              <a:extLst>
                <a:ext uri="{FF2B5EF4-FFF2-40B4-BE49-F238E27FC236}">
                  <a16:creationId xmlns:a16="http://schemas.microsoft.com/office/drawing/2014/main" id="{DC13F544-8D4A-AB92-948A-99D7F119D167}"/>
                </a:ext>
              </a:extLst>
            </p:cNvPr>
            <p:cNvSpPr txBox="1"/>
            <p:nvPr/>
          </p:nvSpPr>
          <p:spPr>
            <a:xfrm>
              <a:off x="5537825" y="4750459"/>
              <a:ext cx="5048113"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panose="020B0502040204020203" pitchFamily="34" charset="0"/>
                  <a:ea typeface="+mn-ea"/>
                  <a:cs typeface="Segoe UI Semibold" panose="020B0502040204020203" pitchFamily="34" charset="0"/>
                </a:rPr>
                <a:t>There are user and admin controls in place to manage visibility of location data </a:t>
              </a:r>
            </a:p>
          </p:txBody>
        </p:sp>
        <p:sp>
          <p:nvSpPr>
            <p:cNvPr id="20" name="Graphic 14">
              <a:extLst>
                <a:ext uri="{FF2B5EF4-FFF2-40B4-BE49-F238E27FC236}">
                  <a16:creationId xmlns:a16="http://schemas.microsoft.com/office/drawing/2014/main" id="{08442E41-96BF-8677-9AA2-46DB68FC36B7}"/>
                </a:ext>
              </a:extLst>
            </p:cNvPr>
            <p:cNvSpPr>
              <a:spLocks noChangeAspect="1"/>
            </p:cNvSpPr>
            <p:nvPr/>
          </p:nvSpPr>
          <p:spPr>
            <a:xfrm>
              <a:off x="4925685" y="4789441"/>
              <a:ext cx="376500" cy="37650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gradFill>
              <a:gsLst>
                <a:gs pos="90000">
                  <a:srgbClr val="8678D6"/>
                </a:gs>
                <a:gs pos="52000">
                  <a:srgbClr val="0078D4"/>
                </a:gs>
                <a:gs pos="0">
                  <a:srgbClr val="4DDBF8"/>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UI Semibold" panose="020B0502040204020203" pitchFamily="34" charset="0"/>
                <a:ea typeface="+mn-ea"/>
                <a:cs typeface="Segoe UI Semibold" panose="020B0502040204020203" pitchFamily="34" charset="0"/>
              </a:endParaRPr>
            </a:p>
          </p:txBody>
        </p:sp>
      </p:grpSp>
      <p:sp>
        <p:nvSpPr>
          <p:cNvPr id="3" name="Title 6">
            <a:extLst>
              <a:ext uri="{FF2B5EF4-FFF2-40B4-BE49-F238E27FC236}">
                <a16:creationId xmlns:a16="http://schemas.microsoft.com/office/drawing/2014/main" id="{7EE4A7E6-ECA2-B887-CCA1-107E62349F64}"/>
              </a:ext>
            </a:extLst>
          </p:cNvPr>
          <p:cNvSpPr txBox="1">
            <a:spLocks noGrp="1"/>
          </p:cNvSpPr>
          <p:nvPr>
            <p:ph type="title" idx="4294967295"/>
          </p:nvPr>
        </p:nvSpPr>
        <p:spPr>
          <a:xfrm>
            <a:off x="1247842" y="2667570"/>
            <a:ext cx="4190186" cy="1754326"/>
          </a:xfrm>
          <a:prstGeom prst="rect">
            <a:avLst/>
          </a:prstGeom>
          <a:no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491019" fontAlgn="base">
              <a:spcBef>
                <a:spcPct val="0"/>
              </a:spcBef>
              <a:spcAft>
                <a:spcPct val="0"/>
              </a:spcAft>
              <a:defRPr sz="4800">
                <a:gradFill>
                  <a:gsLst>
                    <a:gs pos="1399">
                      <a:srgbClr val="FFFFFF"/>
                    </a:gs>
                    <a:gs pos="12587">
                      <a:srgbClr val="FFFFFF"/>
                    </a:gs>
                  </a:gsLst>
                  <a:path path="circle">
                    <a:fillToRect l="100000" t="100000"/>
                  </a:path>
                </a:gradFill>
                <a:latin typeface="Segoe UI Variable Display Semib" pitchFamily="2" charset="0"/>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491019" rtl="0" eaLnBrk="1" fontAlgn="base" latinLnBrk="0" hangingPunct="1">
              <a:lnSpc>
                <a:spcPct val="95000"/>
              </a:lnSpc>
              <a:spcBef>
                <a:spcPct val="0"/>
              </a:spcBef>
              <a:spcAft>
                <a:spcPct val="0"/>
              </a:spcAft>
              <a:buClrTx/>
              <a:buSzTx/>
              <a:buFontTx/>
              <a:buNone/>
              <a:tabLst/>
              <a:defRPr/>
            </a:pPr>
            <a:r>
              <a:rPr kumimoji="0" lang="en-US" sz="4000" b="0" i="0" u="none" strike="noStrike" kern="1200" cap="none" spc="-6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rPr>
              <a:t>How does Places protect my location data?</a:t>
            </a:r>
          </a:p>
        </p:txBody>
      </p:sp>
      <p:cxnSp>
        <p:nvCxnSpPr>
          <p:cNvPr id="25" name="Straight Connector 24">
            <a:extLst>
              <a:ext uri="{FF2B5EF4-FFF2-40B4-BE49-F238E27FC236}">
                <a16:creationId xmlns:a16="http://schemas.microsoft.com/office/drawing/2014/main" id="{E2A256C4-5129-8285-9053-C2F5B747EB8B}"/>
              </a:ext>
              <a:ext uri="{C183D7F6-B498-43B3-948B-1728B52AA6E4}">
                <adec:decorative xmlns:adec="http://schemas.microsoft.com/office/drawing/2017/decorative" val="1"/>
              </a:ext>
            </a:extLst>
          </p:cNvPr>
          <p:cNvCxnSpPr>
            <a:cxnSpLocks/>
          </p:cNvCxnSpPr>
          <p:nvPr/>
        </p:nvCxnSpPr>
        <p:spPr>
          <a:xfrm>
            <a:off x="5474677" y="935116"/>
            <a:ext cx="0" cy="5219235"/>
          </a:xfrm>
          <a:prstGeom prst="line">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4" name="Picture 3">
            <a:extLst>
              <a:ext uri="{FF2B5EF4-FFF2-40B4-BE49-F238E27FC236}">
                <a16:creationId xmlns:a16="http://schemas.microsoft.com/office/drawing/2014/main" id="{85DD7F68-E43F-7E8E-469B-6FEE0B6353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9786" y="1432419"/>
            <a:ext cx="1335022" cy="1335022"/>
          </a:xfrm>
          <a:prstGeom prst="rect">
            <a:avLst/>
          </a:prstGeom>
        </p:spPr>
      </p:pic>
      <p:sp>
        <p:nvSpPr>
          <p:cNvPr id="2" name="Graphic 14">
            <a:extLst>
              <a:ext uri="{FF2B5EF4-FFF2-40B4-BE49-F238E27FC236}">
                <a16:creationId xmlns:a16="http://schemas.microsoft.com/office/drawing/2014/main" id="{DD89DC53-3DEC-EEE0-092A-DAFE62B3A880}"/>
              </a:ext>
              <a:ext uri="{C183D7F6-B498-43B3-948B-1728B52AA6E4}">
                <adec:decorative xmlns:adec="http://schemas.microsoft.com/office/drawing/2017/decorative" val="1"/>
              </a:ext>
            </a:extLst>
          </p:cNvPr>
          <p:cNvSpPr>
            <a:spLocks noChangeAspect="1"/>
          </p:cNvSpPr>
          <p:nvPr/>
        </p:nvSpPr>
        <p:spPr>
          <a:xfrm>
            <a:off x="5845760" y="1553663"/>
            <a:ext cx="376500" cy="37650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gradFill>
            <a:gsLst>
              <a:gs pos="90000">
                <a:srgbClr val="8678D6"/>
              </a:gs>
              <a:gs pos="52000">
                <a:srgbClr val="0078D4"/>
              </a:gs>
              <a:gs pos="0">
                <a:srgbClr val="4DDBF8"/>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UI Semibold" panose="020B0502040204020203" pitchFamily="34" charset="0"/>
              <a:ea typeface="+mn-ea"/>
              <a:cs typeface="Segoe UI Semibold" panose="020B0502040204020203" pitchFamily="34" charset="0"/>
            </a:endParaRPr>
          </a:p>
        </p:txBody>
      </p:sp>
      <p:sp>
        <p:nvSpPr>
          <p:cNvPr id="5" name="TextBox 4">
            <a:extLst>
              <a:ext uri="{FF2B5EF4-FFF2-40B4-BE49-F238E27FC236}">
                <a16:creationId xmlns:a16="http://schemas.microsoft.com/office/drawing/2014/main" id="{6C4F6CCA-25D0-BA6A-7DA2-E7A17FA77BC8}"/>
              </a:ext>
            </a:extLst>
          </p:cNvPr>
          <p:cNvSpPr txBox="1"/>
          <p:nvPr/>
        </p:nvSpPr>
        <p:spPr>
          <a:xfrm>
            <a:off x="6457899" y="1659036"/>
            <a:ext cx="4626083" cy="27699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panose="020B0502040204020203" pitchFamily="34" charset="0"/>
                <a:ea typeface="+mn-ea"/>
                <a:cs typeface="Segoe UI Semibold" panose="020B0502040204020203" pitchFamily="34" charset="0"/>
              </a:rPr>
              <a:t>Users opt in to sharing location data</a:t>
            </a:r>
          </a:p>
        </p:txBody>
      </p:sp>
    </p:spTree>
    <p:extLst>
      <p:ext uri="{BB962C8B-B14F-4D97-AF65-F5344CB8AC3E}">
        <p14:creationId xmlns:p14="http://schemas.microsoft.com/office/powerpoint/2010/main" val="290809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1.25E-6 3.33333E-6 L 1.25E-6 0.03541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nodeType="withEffect">
                                  <p:stCondLst>
                                    <p:cond delay="0"/>
                                  </p:stCondLst>
                                  <p:childTnLst>
                                    <p:animMotion origin="layout" path="M -8.33333E-7 -2.96296E-6 L -8.33333E-7 0.03542 " pathEditMode="relative" rAng="0" ptsTypes="AA">
                                      <p:cBhvr>
                                        <p:cTn id="19" dur="700" spd="-100000" fill="hold"/>
                                        <p:tgtEl>
                                          <p:spTgt spid="10"/>
                                        </p:tgtEl>
                                        <p:attrNameLst>
                                          <p:attrName>ppt_x</p:attrName>
                                          <p:attrName>ppt_y</p:attrName>
                                        </p:attrNameLst>
                                      </p:cBhvr>
                                      <p:rCtr x="0" y="1759"/>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42" presetClass="path" presetSubtype="0" decel="100000" fill="hold" nodeType="withEffect">
                                  <p:stCondLst>
                                    <p:cond delay="0"/>
                                  </p:stCondLst>
                                  <p:childTnLst>
                                    <p:animMotion origin="layout" path="M 4.16667E-6 1.85185E-6 L 4.16667E-6 0.03541 " pathEditMode="relative" rAng="0" ptsTypes="AA">
                                      <p:cBhvr>
                                        <p:cTn id="26" dur="700" spd="-100000" fill="hold"/>
                                        <p:tgtEl>
                                          <p:spTgt spid="11"/>
                                        </p:tgtEl>
                                        <p:attrNameLst>
                                          <p:attrName>ppt_x</p:attrName>
                                          <p:attrName>ppt_y</p:attrName>
                                        </p:attrNameLst>
                                      </p:cBhvr>
                                      <p:rCtr x="0" y="1759"/>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42" presetClass="path" presetSubtype="0" decel="100000" fill="hold" nodeType="withEffect">
                                  <p:stCondLst>
                                    <p:cond delay="0"/>
                                  </p:stCondLst>
                                  <p:childTnLst>
                                    <p:animMotion origin="layout" path="M 1.45833E-6 -1.85185E-6 L 1.45833E-6 0.03542 " pathEditMode="relative" rAng="0" ptsTypes="AA">
                                      <p:cBhvr>
                                        <p:cTn id="33"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9AC23-E827-EF8E-44C5-CE16F015E152}"/>
            </a:ext>
          </a:extLst>
        </p:cNvPr>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9CA67135-513F-D389-A4E2-E818CE6DD8DB}"/>
              </a:ext>
              <a:ext uri="{C183D7F6-B498-43B3-948B-1728B52AA6E4}">
                <adec:decorative xmlns:adec="http://schemas.microsoft.com/office/drawing/2017/decorative" val="1"/>
              </a:ext>
            </a:extLst>
          </p:cNvPr>
          <p:cNvSpPr/>
          <p:nvPr/>
        </p:nvSpPr>
        <p:spPr bwMode="auto">
          <a:xfrm rot="16200000" flipV="1">
            <a:off x="2938574" y="-1806464"/>
            <a:ext cx="5725887" cy="1160303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4446DCBF-6F6B-49B3-30D3-747632921C5D}"/>
              </a:ext>
            </a:extLst>
          </p:cNvPr>
          <p:cNvSpPr>
            <a:spLocks noGrp="1"/>
          </p:cNvSpPr>
          <p:nvPr>
            <p:ph type="title"/>
          </p:nvPr>
        </p:nvSpPr>
        <p:spPr>
          <a:xfrm>
            <a:off x="588263" y="457200"/>
            <a:ext cx="8778761" cy="430887"/>
          </a:xfrm>
        </p:spPr>
        <p:txBody>
          <a:bodyPr/>
          <a:lstStyle/>
          <a:p>
            <a:r>
              <a:rPr lang="en-GB" dirty="0">
                <a:solidFill>
                  <a:schemeClr val="tx2"/>
                </a:solidFill>
              </a:rPr>
              <a:t>Overview of privacy controls </a:t>
            </a:r>
          </a:p>
        </p:txBody>
      </p:sp>
      <p:sp>
        <p:nvSpPr>
          <p:cNvPr id="10" name="TextBox 9">
            <a:extLst>
              <a:ext uri="{FF2B5EF4-FFF2-40B4-BE49-F238E27FC236}">
                <a16:creationId xmlns:a16="http://schemas.microsoft.com/office/drawing/2014/main" id="{C47A1E6A-5FF0-D2AB-64C0-C9B02A80FB29}"/>
              </a:ext>
            </a:extLst>
          </p:cNvPr>
          <p:cNvSpPr txBox="1"/>
          <p:nvPr/>
        </p:nvSpPr>
        <p:spPr>
          <a:xfrm>
            <a:off x="588263" y="1373909"/>
            <a:ext cx="9742852" cy="3170099"/>
          </a:xfrm>
          <a:prstGeom prst="rect">
            <a:avLst/>
          </a:prstGeom>
          <a:noFill/>
        </p:spPr>
        <p:txBody>
          <a:bodyPr wrap="square">
            <a:spAutoFit/>
          </a:bodyPr>
          <a:lstStyle/>
          <a:p>
            <a:pPr algn="l"/>
            <a:r>
              <a:rPr lang="en-GB" sz="2000" b="0" i="0" dirty="0">
                <a:solidFill>
                  <a:srgbClr val="161616"/>
                </a:solidFill>
                <a:effectLst/>
                <a:latin typeface="Segoe UI" panose="020B0502040204020203" pitchFamily="34" charset="0"/>
              </a:rPr>
              <a:t>Microsoft is committed to providing you with the information and controls you need to make choices about how your data is collected and used when you're using Microsoft 365 Apps for enterprise.</a:t>
            </a:r>
          </a:p>
          <a:p>
            <a:pPr algn="l"/>
            <a:endParaRPr lang="en-GB" sz="2000" dirty="0">
              <a:solidFill>
                <a:srgbClr val="161616"/>
              </a:solidFill>
              <a:latin typeface="Segoe UI" panose="020B0502040204020203" pitchFamily="34" charset="0"/>
            </a:endParaRPr>
          </a:p>
          <a:p>
            <a:pPr algn="l"/>
            <a:r>
              <a:rPr lang="en-GB" sz="2000" b="1" i="0" dirty="0">
                <a:solidFill>
                  <a:srgbClr val="161616"/>
                </a:solidFill>
                <a:effectLst/>
                <a:latin typeface="Segoe UI" panose="020B0502040204020203" pitchFamily="34" charset="0"/>
              </a:rPr>
              <a:t>Location data</a:t>
            </a:r>
          </a:p>
          <a:p>
            <a:pPr algn="l"/>
            <a:r>
              <a:rPr lang="en-GB" sz="2000" b="0" i="0" dirty="0">
                <a:solidFill>
                  <a:srgbClr val="161616"/>
                </a:solidFill>
                <a:effectLst/>
                <a:latin typeface="Segoe UI" panose="020B0502040204020203" pitchFamily="34" charset="0"/>
              </a:rPr>
              <a:t>Microsoft doesn't track or store any user's work location presence. Work location signals about in-office locations will be aggregated and anonymized in reports to determine office-occupation trends.</a:t>
            </a:r>
          </a:p>
          <a:p>
            <a:pPr algn="l"/>
            <a:endParaRPr lang="en-GB" sz="2000" dirty="0">
              <a:solidFill>
                <a:srgbClr val="161616"/>
              </a:solidFill>
              <a:latin typeface="Segoe UI" panose="020B0502040204020203" pitchFamily="34" charset="0"/>
            </a:endParaRPr>
          </a:p>
          <a:p>
            <a:pPr algn="l"/>
            <a:r>
              <a:rPr lang="en-GB" sz="2000" b="0" i="0" u="sng" dirty="0">
                <a:solidFill>
                  <a:srgbClr val="006CBE"/>
                </a:solidFill>
                <a:effectLst/>
                <a:latin typeface="Segoe UI" panose="020B0502040204020203" pitchFamily="34" charset="0"/>
                <a:hlinkClick r:id="rId3"/>
              </a:rPr>
              <a:t>Overview of privacy controls for Microsoft 365 Apps for enterprise</a:t>
            </a:r>
            <a:endParaRPr lang="en-GB" sz="2000" b="0" i="0" dirty="0">
              <a:solidFill>
                <a:srgbClr val="161616"/>
              </a:solidFill>
              <a:effectLst/>
              <a:latin typeface="Segoe UI" panose="020B0502040204020203" pitchFamily="34" charset="0"/>
            </a:endParaRPr>
          </a:p>
        </p:txBody>
      </p:sp>
      <p:grpSp>
        <p:nvGrpSpPr>
          <p:cNvPr id="3" name="Group 2" descr="Text box with 'hidden' labeled on it" title="Label">
            <a:extLst>
              <a:ext uri="{FF2B5EF4-FFF2-40B4-BE49-F238E27FC236}">
                <a16:creationId xmlns:a16="http://schemas.microsoft.com/office/drawing/2014/main" id="{FD7F1748-130B-B336-1698-D5FA578ACB31}"/>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5" name="Diagonal Stripe 4">
              <a:extLst>
                <a:ext uri="{FF2B5EF4-FFF2-40B4-BE49-F238E27FC236}">
                  <a16:creationId xmlns:a16="http://schemas.microsoft.com/office/drawing/2014/main" id="{B6F0693F-C18B-C6AF-59E0-31BC1CB7963A}"/>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dirty="0">
                <a:gradFill>
                  <a:gsLst>
                    <a:gs pos="0">
                      <a:srgbClr val="FFFFFF"/>
                    </a:gs>
                    <a:gs pos="100000">
                      <a:srgbClr val="FFFFFF"/>
                    </a:gs>
                  </a:gsLst>
                  <a:lin ang="5400000" scaled="0"/>
                </a:gradFill>
                <a:cs typeface="Segoe UI" pitchFamily="34" charset="0"/>
              </a:endParaRPr>
            </a:p>
          </p:txBody>
        </p:sp>
        <p:sp>
          <p:nvSpPr>
            <p:cNvPr id="6" name="TextBox 5">
              <a:extLst>
                <a:ext uri="{FF2B5EF4-FFF2-40B4-BE49-F238E27FC236}">
                  <a16:creationId xmlns:a16="http://schemas.microsoft.com/office/drawing/2014/main" id="{19A476FE-518B-C5C5-E368-EDC83BC9881E}"/>
                </a:ext>
              </a:extLst>
            </p:cNvPr>
            <p:cNvSpPr txBox="1"/>
            <p:nvPr/>
          </p:nvSpPr>
          <p:spPr>
            <a:xfrm rot="2421255">
              <a:off x="11065621" y="476530"/>
              <a:ext cx="853538" cy="493555"/>
            </a:xfrm>
            <a:prstGeom prst="rect">
              <a:avLst/>
            </a:prstGeom>
            <a:noFill/>
          </p:spPr>
          <p:txBody>
            <a:bodyPr wrap="none" lIns="0" tIns="0" rIns="0" bIns="0" rtlCol="0">
              <a:spAutoFit/>
            </a:bodyPr>
            <a:lstStyle/>
            <a:p>
              <a:pPr defTabSz="932521">
                <a:defRPr/>
              </a:pPr>
              <a:r>
                <a:rPr lang="en-US" sz="2000" kern="0" spc="-30" dirty="0">
                  <a:solidFill>
                    <a:schemeClr val="accent1"/>
                  </a:solidFill>
                  <a:latin typeface="Segoe UI Semibold"/>
                </a:rPr>
                <a:t>Verify</a:t>
              </a:r>
              <a:endParaRPr lang="de-AT" sz="2000" kern="0" spc="-30" dirty="0">
                <a:solidFill>
                  <a:schemeClr val="accent1"/>
                </a:solidFill>
                <a:latin typeface="Segoe UI Semibold"/>
              </a:endParaRPr>
            </a:p>
          </p:txBody>
        </p:sp>
      </p:grpSp>
    </p:spTree>
    <p:extLst>
      <p:ext uri="{BB962C8B-B14F-4D97-AF65-F5344CB8AC3E}">
        <p14:creationId xmlns:p14="http://schemas.microsoft.com/office/powerpoint/2010/main" val="276436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D9CBCB2-7F3C-4E84-6BB8-A008A2992B8E}"/>
            </a:ext>
          </a:extLst>
        </p:cNvPr>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BADEB9E8-623F-13EA-42BF-8111CFAECB05}"/>
              </a:ext>
              <a:ext uri="{C183D7F6-B498-43B3-948B-1728B52AA6E4}">
                <adec:decorative xmlns:adec="http://schemas.microsoft.com/office/drawing/2017/decorative" val="1"/>
              </a:ext>
            </a:extLst>
          </p:cNvPr>
          <p:cNvSpPr/>
          <p:nvPr/>
        </p:nvSpPr>
        <p:spPr bwMode="auto">
          <a:xfrm rot="5400000">
            <a:off x="4835941" y="-793334"/>
            <a:ext cx="2226427" cy="11898317"/>
          </a:xfrm>
          <a:prstGeom prst="round2SameRect">
            <a:avLst>
              <a:gd name="adj1" fmla="val 4097"/>
              <a:gd name="adj2" fmla="val 0"/>
            </a:avLst>
          </a:prstGeom>
          <a:gradFill>
            <a:gsLst>
              <a:gs pos="0">
                <a:srgbClr val="FFFFFF"/>
              </a:gs>
              <a:gs pos="100000">
                <a:srgbClr val="FFFFFF">
                  <a:alpha val="64000"/>
                </a:srgbClr>
              </a:gs>
            </a:gsLst>
            <a:lin ang="5400000" scaled="1"/>
          </a:gradFill>
          <a:ln w="9525" cap="flat" cmpd="sng" algn="ctr">
            <a:noFill/>
            <a:prstDash val="solid"/>
            <a:headEnd type="none" w="med" len="med"/>
            <a:tailEnd type="none" w="med" len="med"/>
          </a:ln>
          <a:effectLst>
            <a:outerShdw blurRad="50800" dist="38100" algn="l"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15" name="Title 14">
            <a:extLst>
              <a:ext uri="{FF2B5EF4-FFF2-40B4-BE49-F238E27FC236}">
                <a16:creationId xmlns:a16="http://schemas.microsoft.com/office/drawing/2014/main" id="{92C7DEE5-86D6-5A6C-2EE0-299059638406}"/>
              </a:ext>
            </a:extLst>
          </p:cNvPr>
          <p:cNvSpPr>
            <a:spLocks noGrp="1"/>
          </p:cNvSpPr>
          <p:nvPr>
            <p:ph type="title"/>
          </p:nvPr>
        </p:nvSpPr>
        <p:spPr>
          <a:xfrm>
            <a:off x="1436565" y="2537210"/>
            <a:ext cx="10225910" cy="997196"/>
          </a:xfrm>
        </p:spPr>
        <p:txBody>
          <a:bodyPr/>
          <a:lstStyle/>
          <a:p>
            <a:r>
              <a:rPr lang="en-GB" dirty="0">
                <a:solidFill>
                  <a:schemeClr val="bg1"/>
                </a:solidFill>
                <a:latin typeface="+mj-lt"/>
              </a:rPr>
              <a:t>Set up all buildings, floors, and sections (Required) </a:t>
            </a:r>
          </a:p>
        </p:txBody>
      </p:sp>
      <p:sp>
        <p:nvSpPr>
          <p:cNvPr id="2" name="TextBox 1">
            <a:extLst>
              <a:ext uri="{FF2B5EF4-FFF2-40B4-BE49-F238E27FC236}">
                <a16:creationId xmlns:a16="http://schemas.microsoft.com/office/drawing/2014/main" id="{C5B39CD6-1F50-9C7D-BFAA-E8FCA3E3A453}"/>
              </a:ext>
            </a:extLst>
          </p:cNvPr>
          <p:cNvSpPr txBox="1"/>
          <p:nvPr/>
        </p:nvSpPr>
        <p:spPr>
          <a:xfrm>
            <a:off x="439894" y="3024605"/>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marL="0" marR="0" lvl="0" indent="0" algn="ctr" defTabSz="91437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bold"/>
                <a:ea typeface="+mn-ea"/>
                <a:cs typeface="+mn-cs"/>
              </a:rPr>
              <a:t>0</a:t>
            </a:r>
            <a:r>
              <a:rPr lang="en-US" sz="2800" dirty="0">
                <a:solidFill>
                  <a:srgbClr val="FFFFFF"/>
                </a:solidFill>
                <a:latin typeface="Segoe UI Semibold"/>
              </a:rPr>
              <a:t>3</a:t>
            </a:r>
            <a:endParaRPr kumimoji="0" lang="en-US" sz="2800" b="0" i="0" u="none" strike="noStrike" kern="1200" cap="none" spc="0" normalizeH="0" baseline="0" noProof="0" dirty="0">
              <a:ln>
                <a:noFill/>
              </a:ln>
              <a:solidFill>
                <a:srgbClr val="FFFFFF"/>
              </a:solidFill>
              <a:effectLst/>
              <a:uLnTx/>
              <a:uFillTx/>
              <a:latin typeface="Segoe UI Semibold"/>
              <a:ea typeface="+mn-ea"/>
              <a:cs typeface="+mn-cs"/>
            </a:endParaRPr>
          </a:p>
        </p:txBody>
      </p:sp>
      <p:sp>
        <p:nvSpPr>
          <p:cNvPr id="73" name="Freeform: Shape 72">
            <a:extLst>
              <a:ext uri="{FF2B5EF4-FFF2-40B4-BE49-F238E27FC236}">
                <a16:creationId xmlns:a16="http://schemas.microsoft.com/office/drawing/2014/main" id="{4812A504-762B-DF6D-82B2-DDC2A7F923F1}"/>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rgbClr val="FFFFFF">
              <a:alpha val="74000"/>
            </a:srgbClr>
          </a:solidFill>
          <a:ln w="9525" cap="flat" cmpd="sng" algn="ctr">
            <a:noFill/>
            <a:prstDash val="solid"/>
          </a:ln>
          <a:effectLst>
            <a:outerShdw blurRad="76200" dist="38100" dir="8100000" algn="tr"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Text"/>
              <a:ea typeface="+mn-ea"/>
              <a:cs typeface="Segoe UI" pitchFamily="34" charset="0"/>
            </a:endParaRPr>
          </a:p>
        </p:txBody>
      </p:sp>
      <p:pic>
        <p:nvPicPr>
          <p:cNvPr id="74" name="Picture 73">
            <a:extLst>
              <a:ext uri="{FF2B5EF4-FFF2-40B4-BE49-F238E27FC236}">
                <a16:creationId xmlns:a16="http://schemas.microsoft.com/office/drawing/2014/main" id="{B5E92151-036C-8639-354B-7127FD35FA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cxnSp>
        <p:nvCxnSpPr>
          <p:cNvPr id="7" name="Straight Connector 6">
            <a:extLst>
              <a:ext uri="{FF2B5EF4-FFF2-40B4-BE49-F238E27FC236}">
                <a16:creationId xmlns:a16="http://schemas.microsoft.com/office/drawing/2014/main" id="{794BB9E5-56C6-9F9A-57AB-4D8BA1710D76}"/>
              </a:ext>
              <a:ext uri="{C183D7F6-B498-43B3-948B-1728B52AA6E4}">
                <adec:decorative xmlns:adec="http://schemas.microsoft.com/office/drawing/2017/decorative" val="1"/>
              </a:ext>
            </a:extLst>
          </p:cNvPr>
          <p:cNvCxnSpPr>
            <a:cxnSpLocks/>
          </p:cNvCxnSpPr>
          <p:nvPr/>
        </p:nvCxnSpPr>
        <p:spPr>
          <a:xfrm>
            <a:off x="968397" y="3609115"/>
            <a:ext cx="5792343" cy="0"/>
          </a:xfrm>
          <a:prstGeom prst="line">
            <a:avLst/>
          </a:prstGeom>
          <a:noFill/>
          <a:ln w="12700" cap="rnd" cmpd="sng" algn="ctr">
            <a:solidFill>
              <a:srgbClr val="444791"/>
            </a:solidFill>
            <a:prstDash val="solid"/>
            <a:headEnd type="none" w="lg" len="med"/>
            <a:tailEnd type="none" w="lg" len="med"/>
          </a:ln>
          <a:effectLst>
            <a:outerShdw blurRad="38100" dist="63500" dir="8100000" algn="tr" rotWithShape="0">
              <a:prstClr val="black">
                <a:alpha val="13000"/>
              </a:prstClr>
            </a:outerShdw>
          </a:effectLst>
        </p:spPr>
      </p:cxnSp>
      <p:sp>
        <p:nvSpPr>
          <p:cNvPr id="10" name="TextBox 9">
            <a:extLst>
              <a:ext uri="{FF2B5EF4-FFF2-40B4-BE49-F238E27FC236}">
                <a16:creationId xmlns:a16="http://schemas.microsoft.com/office/drawing/2014/main" id="{4C59A288-F3BB-59D3-EDD8-3F04299D9104}"/>
              </a:ext>
            </a:extLst>
          </p:cNvPr>
          <p:cNvSpPr txBox="1"/>
          <p:nvPr/>
        </p:nvSpPr>
        <p:spPr>
          <a:xfrm>
            <a:off x="2202751" y="4705765"/>
            <a:ext cx="1739405" cy="369332"/>
          </a:xfrm>
          <a:prstGeom prst="rect">
            <a:avLst/>
          </a:prstGeom>
          <a:noFill/>
        </p:spPr>
        <p:txBody>
          <a:bodyPr wrap="square">
            <a:spAutoFit/>
          </a:bodyPr>
          <a:lstStyle/>
          <a:p>
            <a:r>
              <a:rPr lang="en-US" sz="1800" dirty="0">
                <a:solidFill>
                  <a:srgbClr val="5A5FC7"/>
                </a:solidFill>
                <a:cs typeface="Segoe UI" panose="020B0502040204020203" pitchFamily="34" charset="0"/>
              </a:rPr>
              <a:t>Approach #1:</a:t>
            </a:r>
            <a:r>
              <a:rPr lang="en-US" sz="1800" dirty="0">
                <a:cs typeface="Segoe UI" panose="020B0502040204020203" pitchFamily="34" charset="0"/>
              </a:rPr>
              <a:t> </a:t>
            </a:r>
            <a:endParaRPr lang="en-GB" dirty="0"/>
          </a:p>
        </p:txBody>
      </p:sp>
      <p:sp>
        <p:nvSpPr>
          <p:cNvPr id="5" name="Text Placeholder 8">
            <a:extLst>
              <a:ext uri="{FF2B5EF4-FFF2-40B4-BE49-F238E27FC236}">
                <a16:creationId xmlns:a16="http://schemas.microsoft.com/office/drawing/2014/main" id="{652E07B7-1C77-0F3F-7327-728074C065EF}"/>
              </a:ext>
            </a:extLst>
          </p:cNvPr>
          <p:cNvSpPr txBox="1">
            <a:spLocks/>
          </p:cNvSpPr>
          <p:nvPr/>
        </p:nvSpPr>
        <p:spPr>
          <a:xfrm>
            <a:off x="1392491" y="5151639"/>
            <a:ext cx="3330719" cy="492443"/>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solidFill>
                  <a:srgbClr val="000000"/>
                </a:solidFill>
                <a:latin typeface="Segoe Sans Display Semibold"/>
              </a:rPr>
              <a:t>Configuring buildings and floors with existing workspaces</a:t>
            </a:r>
          </a:p>
        </p:txBody>
      </p:sp>
      <p:sp>
        <p:nvSpPr>
          <p:cNvPr id="12" name="TextBox 11">
            <a:extLst>
              <a:ext uri="{FF2B5EF4-FFF2-40B4-BE49-F238E27FC236}">
                <a16:creationId xmlns:a16="http://schemas.microsoft.com/office/drawing/2014/main" id="{5B27E8AD-5790-1203-DE1C-1B48B83870DF}"/>
              </a:ext>
            </a:extLst>
          </p:cNvPr>
          <p:cNvSpPr txBox="1"/>
          <p:nvPr/>
        </p:nvSpPr>
        <p:spPr>
          <a:xfrm>
            <a:off x="5745393" y="4769687"/>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marL="0" marR="0" lvl="0" indent="0" algn="ctr" defTabSz="914379"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Segoe UI Semibold"/>
              </a:rPr>
              <a:t>OR</a:t>
            </a:r>
            <a:endParaRPr kumimoji="0" lang="en-US" b="0" i="0" u="none" strike="noStrike" kern="1200" cap="none" spc="0" normalizeH="0" baseline="0" noProof="0" dirty="0">
              <a:ln>
                <a:noFill/>
              </a:ln>
              <a:solidFill>
                <a:srgbClr val="FFFFFF"/>
              </a:solidFill>
              <a:effectLst/>
              <a:uLnTx/>
              <a:uFillTx/>
              <a:latin typeface="Segoe UI Semibold"/>
            </a:endParaRPr>
          </a:p>
        </p:txBody>
      </p:sp>
      <p:sp>
        <p:nvSpPr>
          <p:cNvPr id="11" name="TextBox 10">
            <a:extLst>
              <a:ext uri="{FF2B5EF4-FFF2-40B4-BE49-F238E27FC236}">
                <a16:creationId xmlns:a16="http://schemas.microsoft.com/office/drawing/2014/main" id="{7D5254AA-5172-9DE6-3C6F-9C130DEF880E}"/>
              </a:ext>
            </a:extLst>
          </p:cNvPr>
          <p:cNvSpPr txBox="1"/>
          <p:nvPr/>
        </p:nvSpPr>
        <p:spPr>
          <a:xfrm>
            <a:off x="8288792" y="4750226"/>
            <a:ext cx="1739405" cy="369332"/>
          </a:xfrm>
          <a:prstGeom prst="rect">
            <a:avLst/>
          </a:prstGeom>
          <a:noFill/>
        </p:spPr>
        <p:txBody>
          <a:bodyPr wrap="square">
            <a:spAutoFit/>
          </a:bodyPr>
          <a:lstStyle/>
          <a:p>
            <a:r>
              <a:rPr lang="en-US" sz="1800" dirty="0">
                <a:solidFill>
                  <a:srgbClr val="5A5FC7"/>
                </a:solidFill>
                <a:cs typeface="Segoe UI" panose="020B0502040204020203" pitchFamily="34" charset="0"/>
              </a:rPr>
              <a:t>Approach #2:</a:t>
            </a:r>
            <a:r>
              <a:rPr lang="en-US" sz="1800" dirty="0">
                <a:cs typeface="Segoe UI" panose="020B0502040204020203" pitchFamily="34" charset="0"/>
              </a:rPr>
              <a:t> </a:t>
            </a:r>
            <a:endParaRPr lang="en-GB" dirty="0"/>
          </a:p>
        </p:txBody>
      </p:sp>
      <p:sp>
        <p:nvSpPr>
          <p:cNvPr id="6" name="Text Placeholder 8">
            <a:extLst>
              <a:ext uri="{FF2B5EF4-FFF2-40B4-BE49-F238E27FC236}">
                <a16:creationId xmlns:a16="http://schemas.microsoft.com/office/drawing/2014/main" id="{C0B2F5DA-B3DC-2D76-267F-E28D8A55A3B3}"/>
              </a:ext>
            </a:extLst>
          </p:cNvPr>
          <p:cNvSpPr txBox="1">
            <a:spLocks/>
          </p:cNvSpPr>
          <p:nvPr/>
        </p:nvSpPr>
        <p:spPr>
          <a:xfrm>
            <a:off x="7437363" y="5151639"/>
            <a:ext cx="3128708" cy="492443"/>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solidFill>
                  <a:srgbClr val="000000"/>
                </a:solidFill>
                <a:latin typeface="Segoe Sans Display Semibold"/>
              </a:rPr>
              <a:t>Manually creating buildings and floors</a:t>
            </a:r>
          </a:p>
        </p:txBody>
      </p:sp>
      <p:sp>
        <p:nvSpPr>
          <p:cNvPr id="8" name="Rectangle: Rounded Corners 5">
            <a:extLst>
              <a:ext uri="{FF2B5EF4-FFF2-40B4-BE49-F238E27FC236}">
                <a16:creationId xmlns:a16="http://schemas.microsoft.com/office/drawing/2014/main" id="{AFEC2DF4-D3CD-51D9-0E4E-FA726ED18AF4}"/>
              </a:ext>
              <a:ext uri="{C183D7F6-B498-43B3-948B-1728B52AA6E4}">
                <adec:decorative xmlns:adec="http://schemas.microsoft.com/office/drawing/2017/decorative" val="1"/>
              </a:ext>
            </a:extLst>
          </p:cNvPr>
          <p:cNvSpPr/>
          <p:nvPr/>
        </p:nvSpPr>
        <p:spPr bwMode="auto">
          <a:xfrm>
            <a:off x="1110524" y="4629223"/>
            <a:ext cx="3923861" cy="1360167"/>
          </a:xfrm>
          <a:prstGeom prst="roundRect">
            <a:avLst>
              <a:gd name="adj" fmla="val 5056"/>
            </a:avLst>
          </a:prstGeom>
          <a:ln w="12700" cap="rnd">
            <a:solidFill>
              <a:schemeClr val="accent1">
                <a:lumMod val="20000"/>
                <a:lumOff val="80000"/>
              </a:schemeClr>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ea typeface="+mn-ea"/>
              <a:cs typeface="Segoe UI" pitchFamily="34" charset="0"/>
            </a:endParaRPr>
          </a:p>
        </p:txBody>
      </p:sp>
      <p:sp>
        <p:nvSpPr>
          <p:cNvPr id="9" name="Rectangle: Rounded Corners 5">
            <a:extLst>
              <a:ext uri="{FF2B5EF4-FFF2-40B4-BE49-F238E27FC236}">
                <a16:creationId xmlns:a16="http://schemas.microsoft.com/office/drawing/2014/main" id="{540015D7-5270-9F4A-4241-BEB0C829C822}"/>
              </a:ext>
              <a:ext uri="{C183D7F6-B498-43B3-948B-1728B52AA6E4}">
                <adec:decorative xmlns:adec="http://schemas.microsoft.com/office/drawing/2017/decorative" val="1"/>
              </a:ext>
            </a:extLst>
          </p:cNvPr>
          <p:cNvSpPr/>
          <p:nvPr/>
        </p:nvSpPr>
        <p:spPr bwMode="auto">
          <a:xfrm>
            <a:off x="7196563" y="4629222"/>
            <a:ext cx="3923861" cy="1360167"/>
          </a:xfrm>
          <a:prstGeom prst="roundRect">
            <a:avLst>
              <a:gd name="adj" fmla="val 5056"/>
            </a:avLst>
          </a:prstGeom>
          <a:ln w="12700" cap="rnd">
            <a:solidFill>
              <a:schemeClr val="accent1">
                <a:lumMod val="20000"/>
                <a:lumOff val="80000"/>
              </a:schemeClr>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ea typeface="+mn-ea"/>
              <a:cs typeface="Segoe UI" pitchFamily="34" charset="0"/>
            </a:endParaRPr>
          </a:p>
        </p:txBody>
      </p:sp>
    </p:spTree>
    <p:extLst>
      <p:ext uri="{BB962C8B-B14F-4D97-AF65-F5344CB8AC3E}">
        <p14:creationId xmlns:p14="http://schemas.microsoft.com/office/powerpoint/2010/main" val="405293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75E-6 -4.81481E-6 L -0.02591 -4.81481E-6 " pathEditMode="relative" rAng="0" ptsTypes="AA">
                                      <p:cBhvr>
                                        <p:cTn id="9" dur="750" spd="-100000" fill="hold"/>
                                        <p:tgtEl>
                                          <p:spTgt spid="2"/>
                                        </p:tgtEl>
                                        <p:attrNameLst>
                                          <p:attrName>ppt_x</p:attrName>
                                          <p:attrName>ppt_y</p:attrName>
                                        </p:attrNameLst>
                                      </p:cBhvr>
                                      <p:rCtr x="-1302" y="0"/>
                                    </p:animMotion>
                                  </p:childTnLst>
                                </p:cTn>
                              </p:par>
                              <p:par>
                                <p:cTn id="10" presetID="10" presetClass="entr" presetSubtype="0" fill="hold" grpId="0" nodeType="withEffect">
                                  <p:stCondLst>
                                    <p:cond delay="4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400"/>
                                  </p:stCondLst>
                                  <p:childTnLst>
                                    <p:animMotion origin="layout" path="M 1.25E-6 2.59259E-6 L -0.02591 2.59259E-6 " pathEditMode="relative" rAng="0" ptsTypes="AA">
                                      <p:cBhvr>
                                        <p:cTn id="14" dur="750" spd="-100000" fill="hold"/>
                                        <p:tgtEl>
                                          <p:spTgt spid="5"/>
                                        </p:tgtEl>
                                        <p:attrNameLst>
                                          <p:attrName>ppt_x</p:attrName>
                                          <p:attrName>ppt_y</p:attrName>
                                        </p:attrNameLst>
                                      </p:cBhvr>
                                      <p:rCtr x="-1302" y="0"/>
                                    </p:animMotion>
                                  </p:childTnLst>
                                </p:cTn>
                              </p:par>
                              <p:par>
                                <p:cTn id="15" presetID="10" presetClass="entr" presetSubtype="0" fill="hold" grpId="0"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400"/>
                                  </p:stCondLst>
                                  <p:childTnLst>
                                    <p:animMotion origin="layout" path="M 1.25E-6 2.59259E-6 L -0.02591 2.59259E-6 " pathEditMode="relative" rAng="0" ptsTypes="AA">
                                      <p:cBhvr>
                                        <p:cTn id="19" dur="750" spd="-100000" fill="hold"/>
                                        <p:tgtEl>
                                          <p:spTgt spid="6"/>
                                        </p:tgtEl>
                                        <p:attrNameLst>
                                          <p:attrName>ppt_x</p:attrName>
                                          <p:attrName>ppt_y</p:attrName>
                                        </p:attrNameLst>
                                      </p:cBhvr>
                                      <p:rCtr x="-1302" y="0"/>
                                    </p:animMotion>
                                  </p:childTnLst>
                                </p:cTn>
                              </p:par>
                              <p:par>
                                <p:cTn id="20" presetID="10" presetClass="entr" presetSubtype="0" fill="hold" grpId="0" nodeType="withEffect">
                                  <p:stCondLst>
                                    <p:cond delay="2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path" presetSubtype="0" decel="100000" fill="hold" grpId="1" nodeType="withEffect">
                                  <p:stCondLst>
                                    <p:cond delay="200"/>
                                  </p:stCondLst>
                                  <p:childTnLst>
                                    <p:animMotion origin="layout" path="M -6.25E-7 -4.44444E-6 L -6.25E-7 0.03542 " pathEditMode="relative" rAng="0" ptsTypes="AA">
                                      <p:cBhvr>
                                        <p:cTn id="24" dur="700" spd="-100000" fill="hold"/>
                                        <p:tgtEl>
                                          <p:spTgt spid="8"/>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grpId="1" nodeType="withEffect">
                                  <p:stCondLst>
                                    <p:cond delay="200"/>
                                  </p:stCondLst>
                                  <p:childTnLst>
                                    <p:animMotion origin="layout" path="M 6.25E-7 -4.44444E-6 L 6.25E-7 0.03542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42" presetClass="path" presetSubtype="0" decel="100000" fill="hold" grpId="1" nodeType="withEffect">
                                  <p:stCondLst>
                                    <p:cond delay="0"/>
                                  </p:stCondLst>
                                  <p:childTnLst>
                                    <p:animMotion origin="layout" path="M -1.45833E-6 3.7037E-6 L -0.02591 3.7037E-6 " pathEditMode="relative" rAng="0" ptsTypes="AA">
                                      <p:cBhvr>
                                        <p:cTn id="34" dur="750" spd="-100000" fill="hold"/>
                                        <p:tgtEl>
                                          <p:spTgt spid="12"/>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p:bldP spid="5" grpId="1"/>
      <p:bldP spid="12" grpId="0" animBg="1"/>
      <p:bldP spid="12" grpId="1" animBg="1"/>
      <p:bldP spid="6" grpId="0"/>
      <p:bldP spid="6" grpId="1"/>
      <p:bldP spid="8" grpId="0" animBg="1"/>
      <p:bldP spid="8" grpId="1" animBg="1"/>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E8A15-753C-B239-80F9-2F80757D88C9}"/>
            </a:ext>
          </a:extLst>
        </p:cNvPr>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3F554530-8E53-8710-5D5F-8EC887B9D552}"/>
              </a:ext>
              <a:ext uri="{C183D7F6-B498-43B3-948B-1728B52AA6E4}">
                <adec:decorative xmlns:adec="http://schemas.microsoft.com/office/drawing/2017/decorative" val="1"/>
              </a:ext>
            </a:extLst>
          </p:cNvPr>
          <p:cNvSpPr/>
          <p:nvPr/>
        </p:nvSpPr>
        <p:spPr bwMode="auto">
          <a:xfrm rot="16200000" flipV="1">
            <a:off x="2938574" y="-1806464"/>
            <a:ext cx="5725887" cy="1160303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6F25EEE6-5D5C-032A-1000-1E2CCE825E61}"/>
              </a:ext>
            </a:extLst>
          </p:cNvPr>
          <p:cNvSpPr>
            <a:spLocks noGrp="1"/>
          </p:cNvSpPr>
          <p:nvPr>
            <p:ph type="title"/>
          </p:nvPr>
        </p:nvSpPr>
        <p:spPr>
          <a:xfrm>
            <a:off x="588263" y="457200"/>
            <a:ext cx="8778761" cy="430887"/>
          </a:xfrm>
        </p:spPr>
        <p:txBody>
          <a:bodyPr/>
          <a:lstStyle/>
          <a:p>
            <a:r>
              <a:rPr lang="en-GB">
                <a:solidFill>
                  <a:schemeClr val="tx2"/>
                </a:solidFill>
              </a:rPr>
              <a:t>Set up all buildings, floors, and sections</a:t>
            </a:r>
          </a:p>
        </p:txBody>
      </p:sp>
      <p:sp>
        <p:nvSpPr>
          <p:cNvPr id="10" name="TextBox 9">
            <a:extLst>
              <a:ext uri="{FF2B5EF4-FFF2-40B4-BE49-F238E27FC236}">
                <a16:creationId xmlns:a16="http://schemas.microsoft.com/office/drawing/2014/main" id="{A5BBF19A-7921-6754-BDAE-DC694FB57018}"/>
              </a:ext>
            </a:extLst>
          </p:cNvPr>
          <p:cNvSpPr txBox="1"/>
          <p:nvPr/>
        </p:nvSpPr>
        <p:spPr>
          <a:xfrm>
            <a:off x="588263" y="1159867"/>
            <a:ext cx="10769548" cy="5324535"/>
          </a:xfrm>
          <a:prstGeom prst="rect">
            <a:avLst/>
          </a:prstGeom>
          <a:noFill/>
        </p:spPr>
        <p:txBody>
          <a:bodyPr wrap="square">
            <a:spAutoFit/>
          </a:bodyPr>
          <a:lstStyle/>
          <a:p>
            <a:pPr algn="l"/>
            <a:r>
              <a:rPr lang="en-GB" sz="2000" b="0" i="0" dirty="0">
                <a:solidFill>
                  <a:schemeClr val="accent2"/>
                </a:solidFill>
                <a:effectLst/>
                <a:latin typeface="Segoe UI Semibold" panose="020B0702040204020203" pitchFamily="34" charset="0"/>
                <a:cs typeface="Segoe UI Semibold" panose="020B0702040204020203" pitchFamily="34" charset="0"/>
              </a:rPr>
              <a:t>Microsoft Places depends on a fully set up hierarchy among your buildings, floors, sections, workspaces, and rooms. You'll start by creating buildings, floors, and sections. Then you will link them to rooms or workspaces using </a:t>
            </a:r>
            <a:r>
              <a:rPr lang="en-GB" sz="2000" b="0" i="0" dirty="0" err="1">
                <a:solidFill>
                  <a:schemeClr val="accent2"/>
                </a:solidFill>
                <a:effectLst/>
                <a:latin typeface="Segoe UI Semibold" panose="020B0702040204020203" pitchFamily="34" charset="0"/>
                <a:cs typeface="Segoe UI Semibold" panose="020B0702040204020203" pitchFamily="34" charset="0"/>
              </a:rPr>
              <a:t>ParentId</a:t>
            </a:r>
            <a:r>
              <a:rPr lang="en-GB" sz="2000" b="0" i="0" dirty="0">
                <a:solidFill>
                  <a:schemeClr val="accent2"/>
                </a:solidFill>
                <a:effectLst/>
                <a:latin typeface="Segoe UI Semibold" panose="020B0702040204020203" pitchFamily="34" charset="0"/>
                <a:cs typeface="Segoe UI Semibold" panose="020B0702040204020203" pitchFamily="34" charset="0"/>
              </a:rPr>
              <a:t>.</a:t>
            </a:r>
          </a:p>
          <a:p>
            <a:pPr algn="l"/>
            <a:endParaRPr lang="en-GB" sz="2000" b="0" i="0" dirty="0">
              <a:solidFill>
                <a:srgbClr val="323130"/>
              </a:solidFill>
              <a:effectLst/>
              <a:latin typeface="Segoe UI" panose="020B0502040204020203" pitchFamily="34" charset="0"/>
            </a:endParaRPr>
          </a:p>
          <a:p>
            <a:pPr algn="l"/>
            <a:r>
              <a:rPr lang="en-GB" sz="2000" b="0" i="0" dirty="0">
                <a:effectLst/>
                <a:latin typeface="Segoe UI" panose="020B0502040204020203" pitchFamily="34" charset="0"/>
              </a:rPr>
              <a:t>When </a:t>
            </a:r>
            <a:r>
              <a:rPr lang="en-GB" sz="2000" b="0" i="1" dirty="0">
                <a:effectLst/>
                <a:latin typeface="Segoe UI" panose="020B0502040204020203" pitchFamily="34" charset="0"/>
              </a:rPr>
              <a:t>buildings</a:t>
            </a:r>
            <a:r>
              <a:rPr lang="en-GB" sz="2000" b="0" i="0" dirty="0">
                <a:effectLst/>
                <a:latin typeface="Segoe UI" panose="020B0502040204020203" pitchFamily="34" charset="0"/>
              </a:rPr>
              <a:t>, </a:t>
            </a:r>
            <a:r>
              <a:rPr lang="en-GB" sz="2000" b="0" i="1" dirty="0">
                <a:effectLst/>
                <a:latin typeface="Segoe UI" panose="020B0502040204020203" pitchFamily="34" charset="0"/>
              </a:rPr>
              <a:t>floors</a:t>
            </a:r>
            <a:r>
              <a:rPr lang="en-GB" sz="2000" b="0" i="0" dirty="0">
                <a:effectLst/>
                <a:latin typeface="Segoe UI" panose="020B0502040204020203" pitchFamily="34" charset="0"/>
              </a:rPr>
              <a:t>, and </a:t>
            </a:r>
            <a:r>
              <a:rPr lang="en-GB" sz="2000" b="0" i="1" dirty="0">
                <a:effectLst/>
                <a:latin typeface="Segoe UI" panose="020B0502040204020203" pitchFamily="34" charset="0"/>
              </a:rPr>
              <a:t>sections</a:t>
            </a:r>
            <a:r>
              <a:rPr lang="en-GB" sz="2000" b="0" i="0" dirty="0">
                <a:effectLst/>
                <a:latin typeface="Segoe UI" panose="020B0502040204020203" pitchFamily="34" charset="0"/>
              </a:rPr>
              <a:t> are set up, you can use them: </a:t>
            </a:r>
          </a:p>
          <a:p>
            <a:pPr marL="342900" indent="-342900" algn="l">
              <a:buFont typeface="Arial" panose="020B0604020202020204" pitchFamily="34" charset="0"/>
              <a:buChar char="•"/>
            </a:pPr>
            <a:r>
              <a:rPr lang="en-GB" sz="2000" i="0" dirty="0">
                <a:effectLst/>
                <a:latin typeface="Segoe UI Semibold" panose="020B0702040204020203" pitchFamily="34" charset="0"/>
                <a:cs typeface="Segoe UI Semibold" panose="020B0702040204020203" pitchFamily="34" charset="0"/>
              </a:rPr>
              <a:t>When making work plans</a:t>
            </a:r>
            <a:r>
              <a:rPr lang="en-GB" sz="2000" b="0" i="0" dirty="0">
                <a:effectLst/>
                <a:latin typeface="Segoe UI" panose="020B0502040204020203" pitchFamily="34" charset="0"/>
              </a:rPr>
              <a:t>, which allows employees to share their proposed location schedule and see who else is attending in person.</a:t>
            </a:r>
          </a:p>
          <a:p>
            <a:pPr marL="342900" indent="-342900" algn="l">
              <a:buFont typeface="Arial" panose="020B0604020202020204" pitchFamily="34" charset="0"/>
              <a:buChar char="•"/>
            </a:pPr>
            <a:r>
              <a:rPr lang="en-GB" sz="2000" i="0" dirty="0">
                <a:effectLst/>
                <a:latin typeface="Segoe UI Semibold" panose="020B0702040204020203" pitchFamily="34" charset="0"/>
                <a:cs typeface="Segoe UI Semibold" panose="020B0702040204020203" pitchFamily="34" charset="0"/>
              </a:rPr>
              <a:t>When employees select their workplace presence </a:t>
            </a:r>
            <a:r>
              <a:rPr lang="en-GB" sz="2000" b="0" i="0" dirty="0">
                <a:effectLst/>
                <a:latin typeface="Segoe UI" panose="020B0502040204020203" pitchFamily="34" charset="0"/>
              </a:rPr>
              <a:t>by adding location to their presence signal to indicate when they're in the office, remote, or in another work location.</a:t>
            </a:r>
          </a:p>
          <a:p>
            <a:pPr marL="342900" indent="-342900" algn="l">
              <a:buFont typeface="Arial" panose="020B0604020202020204" pitchFamily="34" charset="0"/>
              <a:buChar char="•"/>
            </a:pPr>
            <a:r>
              <a:rPr lang="en-GB" sz="2000" b="1" i="0" dirty="0">
                <a:effectLst/>
                <a:latin typeface="Segoe UI Semibold" panose="020B0702040204020203" pitchFamily="34" charset="0"/>
                <a:cs typeface="Segoe UI Semibold" panose="020B0702040204020203" pitchFamily="34" charset="0"/>
              </a:rPr>
              <a:t>When employees check peek cards to see </a:t>
            </a:r>
            <a:r>
              <a:rPr lang="en-GB" sz="2000" b="0" i="0" dirty="0">
                <a:effectLst/>
                <a:latin typeface="Segoe UI" panose="020B0502040204020203" pitchFamily="34" charset="0"/>
              </a:rPr>
              <a:t>who's coming into the office and adjust their location plans directly from their Outlook calendar or receive notifications to book space on days in office.</a:t>
            </a:r>
          </a:p>
          <a:p>
            <a:pPr algn="l"/>
            <a:endParaRPr lang="en-GB" sz="2000" b="0" i="0" dirty="0">
              <a:solidFill>
                <a:srgbClr val="323130"/>
              </a:solidFill>
              <a:effectLst/>
              <a:latin typeface="Segoe UI" panose="020B0502040204020203" pitchFamily="34" charset="0"/>
            </a:endParaRPr>
          </a:p>
          <a:p>
            <a:pPr algn="l"/>
            <a:r>
              <a:rPr lang="en-GB" sz="2000" b="1" i="0" dirty="0">
                <a:solidFill>
                  <a:schemeClr val="accent2"/>
                </a:solidFill>
                <a:effectLst/>
                <a:latin typeface="Segoe UI" panose="020B0502040204020203" pitchFamily="34" charset="0"/>
              </a:rPr>
              <a:t>A section </a:t>
            </a:r>
            <a:r>
              <a:rPr lang="en-GB" sz="2000" b="0" i="0" dirty="0">
                <a:solidFill>
                  <a:srgbClr val="323130"/>
                </a:solidFill>
                <a:effectLst/>
                <a:latin typeface="Segoe UI" panose="020B0502040204020203" pitchFamily="34" charset="0"/>
              </a:rPr>
              <a:t>is a grouping of spaces within a floor (for example, a </a:t>
            </a:r>
            <a:r>
              <a:rPr lang="en-GB" sz="2000" b="0" i="0" dirty="0" err="1">
                <a:solidFill>
                  <a:srgbClr val="323130"/>
                </a:solidFill>
                <a:effectLst/>
                <a:latin typeface="Segoe UI" panose="020B0502040204020203" pitchFamily="34" charset="0"/>
              </a:rPr>
              <a:t>neighborhood</a:t>
            </a:r>
            <a:r>
              <a:rPr lang="en-GB" sz="2000" b="0" i="0" dirty="0">
                <a:solidFill>
                  <a:srgbClr val="323130"/>
                </a:solidFill>
                <a:effectLst/>
                <a:latin typeface="Segoe UI" panose="020B0502040204020203" pitchFamily="34" charset="0"/>
              </a:rPr>
              <a:t>). </a:t>
            </a:r>
          </a:p>
          <a:p>
            <a:pPr algn="l"/>
            <a:endParaRPr lang="en-GB" sz="2000" dirty="0">
              <a:solidFill>
                <a:srgbClr val="323130"/>
              </a:solidFill>
              <a:latin typeface="Segoe UI" panose="020B0502040204020203" pitchFamily="34" charset="0"/>
            </a:endParaRPr>
          </a:p>
          <a:p>
            <a:pPr algn="l"/>
            <a:r>
              <a:rPr lang="en-GB" sz="2000" b="1" i="0" dirty="0">
                <a:solidFill>
                  <a:schemeClr val="accent2"/>
                </a:solidFill>
                <a:effectLst/>
                <a:latin typeface="Segoe UI" panose="020B0502040204020203" pitchFamily="34" charset="0"/>
              </a:rPr>
              <a:t>A desk </a:t>
            </a:r>
            <a:r>
              <a:rPr lang="en-GB" sz="2000" b="0" i="0" dirty="0">
                <a:solidFill>
                  <a:srgbClr val="323130"/>
                </a:solidFill>
                <a:effectLst/>
                <a:latin typeface="Segoe UI" panose="020B0502040204020203" pitchFamily="34" charset="0"/>
              </a:rPr>
              <a:t>is a new entity type in Places, which represents individual desks. These objects can be either bookable or non-bookable (default).</a:t>
            </a:r>
          </a:p>
        </p:txBody>
      </p:sp>
      <p:sp>
        <p:nvSpPr>
          <p:cNvPr id="4" name="Freeform: Shape 3">
            <a:extLst>
              <a:ext uri="{FF2B5EF4-FFF2-40B4-BE49-F238E27FC236}">
                <a16:creationId xmlns:a16="http://schemas.microsoft.com/office/drawing/2014/main" id="{F64A96C2-B7AF-5533-1A62-988139B9BCD9}"/>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5" name="Picture 4">
            <a:extLst>
              <a:ext uri="{FF2B5EF4-FFF2-40B4-BE49-F238E27FC236}">
                <a16:creationId xmlns:a16="http://schemas.microsoft.com/office/drawing/2014/main" id="{598F9F78-6AAF-0FA8-0DAF-67AD2C23BC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9461" y="439279"/>
            <a:ext cx="466752" cy="466752"/>
          </a:xfrm>
          <a:prstGeom prst="rect">
            <a:avLst/>
          </a:prstGeom>
        </p:spPr>
      </p:pic>
    </p:spTree>
    <p:extLst>
      <p:ext uri="{BB962C8B-B14F-4D97-AF65-F5344CB8AC3E}">
        <p14:creationId xmlns:p14="http://schemas.microsoft.com/office/powerpoint/2010/main" val="2766146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4E788F27-86D8-1371-BA15-4091AF039812}"/>
              </a:ext>
              <a:ext uri="{C183D7F6-B498-43B3-948B-1728B52AA6E4}">
                <adec:decorative xmlns:adec="http://schemas.microsoft.com/office/drawing/2017/decorative" val="1"/>
              </a:ext>
            </a:extLst>
          </p:cNvPr>
          <p:cNvSpPr/>
          <p:nvPr/>
        </p:nvSpPr>
        <p:spPr bwMode="auto">
          <a:xfrm flipH="1">
            <a:off x="803272" y="2013857"/>
            <a:ext cx="11095037" cy="2387913"/>
          </a:xfrm>
          <a:prstGeom prst="roundRect">
            <a:avLst>
              <a:gd name="adj" fmla="val 4787"/>
            </a:avLst>
          </a:prstGeom>
          <a:ln w="15875">
            <a:solidFill>
              <a:schemeClr val="bg1"/>
            </a:solidFill>
            <a:headEnd type="none" w="lg" len="med"/>
            <a:tailEnd type="none" w="lg" len="med"/>
          </a:ln>
          <a:effectLst>
            <a:outerShdw blurRad="38100" dist="38100" dir="8100000" algn="tr" rotWithShape="0">
              <a:schemeClr val="bg1">
                <a:lumMod val="85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dirty="0">
              <a:ln>
                <a:noFill/>
              </a:ln>
              <a:solidFill>
                <a:srgbClr val="FFFFFF"/>
              </a:solidFill>
              <a:effectLst/>
              <a:uLnTx/>
              <a:uFillTx/>
              <a:latin typeface="Segoe Sans Text"/>
              <a:ea typeface="+mn-ea"/>
              <a:cs typeface="Segoe UI" pitchFamily="34" charset="0"/>
            </a:endParaRPr>
          </a:p>
        </p:txBody>
      </p:sp>
      <p:sp>
        <p:nvSpPr>
          <p:cNvPr id="12" name="Rounded Rectangle 12">
            <a:extLst>
              <a:ext uri="{FF2B5EF4-FFF2-40B4-BE49-F238E27FC236}">
                <a16:creationId xmlns:a16="http://schemas.microsoft.com/office/drawing/2014/main" id="{EF26F797-08B3-06B7-ADD4-34A817D52FD2}"/>
              </a:ext>
              <a:ext uri="{C183D7F6-B498-43B3-948B-1728B52AA6E4}">
                <adec:decorative xmlns:adec="http://schemas.microsoft.com/office/drawing/2017/decorative" val="1"/>
              </a:ext>
            </a:extLst>
          </p:cNvPr>
          <p:cNvSpPr/>
          <p:nvPr/>
        </p:nvSpPr>
        <p:spPr bwMode="auto">
          <a:xfrm>
            <a:off x="5163640" y="838200"/>
            <a:ext cx="6832437" cy="4789527"/>
          </a:xfrm>
          <a:prstGeom prst="roundRect">
            <a:avLst>
              <a:gd name="adj" fmla="val 3315"/>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Top Corners Rounded 1">
            <a:extLst>
              <a:ext uri="{FF2B5EF4-FFF2-40B4-BE49-F238E27FC236}">
                <a16:creationId xmlns:a16="http://schemas.microsoft.com/office/drawing/2014/main" id="{E812050B-C042-6CC0-7125-FBD754A3B853}"/>
              </a:ext>
              <a:ext uri="{C183D7F6-B498-43B3-948B-1728B52AA6E4}">
                <adec:decorative xmlns:adec="http://schemas.microsoft.com/office/drawing/2017/decorative" val="1"/>
              </a:ext>
            </a:extLst>
          </p:cNvPr>
          <p:cNvSpPr>
            <a:spLocks/>
          </p:cNvSpPr>
          <p:nvPr/>
        </p:nvSpPr>
        <p:spPr bwMode="auto">
          <a:xfrm flipH="1" flipV="1">
            <a:off x="127767" y="-1"/>
            <a:ext cx="4838097" cy="6007193"/>
          </a:xfrm>
          <a:prstGeom prst="round2SameRect">
            <a:avLst>
              <a:gd name="adj1" fmla="val 6855"/>
              <a:gd name="adj2" fmla="val 0"/>
            </a:avLst>
          </a:prstGeom>
          <a:solidFill>
            <a:schemeClr val="accent4">
              <a:alpha val="74000"/>
            </a:schemeClr>
          </a:solidFill>
          <a:ln w="15875">
            <a:solidFill>
              <a:schemeClr val="bg1">
                <a:alpha val="0"/>
              </a:schemeClr>
            </a:solidFill>
            <a:headEnd type="none" w="lg" len="med"/>
            <a:tailEnd type="none" w="lg" len="med"/>
          </a:ln>
          <a:effectLst>
            <a:outerShdw blurRad="38100" dist="38100" dir="8100000" algn="tr" rotWithShape="0">
              <a:prstClr val="black">
                <a:alpha val="17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Text"/>
              <a:cs typeface="Segoe UI" pitchFamily="34" charset="0"/>
            </a:endParaRPr>
          </a:p>
        </p:txBody>
      </p:sp>
      <p:sp>
        <p:nvSpPr>
          <p:cNvPr id="6" name="Rectangle: Top Corners Rounded 5">
            <a:extLst>
              <a:ext uri="{FF2B5EF4-FFF2-40B4-BE49-F238E27FC236}">
                <a16:creationId xmlns:a16="http://schemas.microsoft.com/office/drawing/2014/main" id="{200F46D5-3D1C-AC93-0E7D-B8C5D9D3F876}"/>
              </a:ext>
              <a:ext uri="{C183D7F6-B498-43B3-948B-1728B52AA6E4}">
                <adec:decorative xmlns:adec="http://schemas.microsoft.com/office/drawing/2017/decorative" val="1"/>
              </a:ext>
            </a:extLst>
          </p:cNvPr>
          <p:cNvSpPr>
            <a:spLocks/>
          </p:cNvSpPr>
          <p:nvPr/>
        </p:nvSpPr>
        <p:spPr bwMode="auto">
          <a:xfrm flipH="1" flipV="1">
            <a:off x="325543" y="-2"/>
            <a:ext cx="4442544" cy="5821682"/>
          </a:xfrm>
          <a:prstGeom prst="round2SameRect">
            <a:avLst>
              <a:gd name="adj1" fmla="val 5083"/>
              <a:gd name="adj2" fmla="val 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Text"/>
              <a:cs typeface="Segoe UI" pitchFamily="34" charset="0"/>
            </a:endParaRPr>
          </a:p>
        </p:txBody>
      </p:sp>
      <p:sp>
        <p:nvSpPr>
          <p:cNvPr id="7" name="Title 71">
            <a:extLst>
              <a:ext uri="{FF2B5EF4-FFF2-40B4-BE49-F238E27FC236}">
                <a16:creationId xmlns:a16="http://schemas.microsoft.com/office/drawing/2014/main" id="{794925FD-3B4E-1C4A-770D-4BF3236C0E0A}"/>
              </a:ext>
            </a:extLst>
          </p:cNvPr>
          <p:cNvSpPr txBox="1">
            <a:spLocks noGrp="1"/>
          </p:cNvSpPr>
          <p:nvPr>
            <p:ph type="title" idx="4294967295"/>
          </p:nvPr>
        </p:nvSpPr>
        <p:spPr>
          <a:xfrm>
            <a:off x="779620" y="1819199"/>
            <a:ext cx="3534390"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ts val="0"/>
              </a:spcBef>
              <a:spcAft>
                <a:spcPts val="0"/>
              </a:spcAft>
              <a:buClrTx/>
              <a:buSzPct val="90000"/>
              <a:buFontTx/>
              <a:buNone/>
              <a:tabLst/>
              <a:defRPr/>
            </a:pPr>
            <a:r>
              <a:rPr kumimoji="0" lang="en-GB" sz="3600" b="0" i="0" u="none" strike="noStrike" kern="1200" cap="none" spc="0" normalizeH="0" baseline="0" noProof="0" dirty="0">
                <a:ln w="3175">
                  <a:noFill/>
                </a:ln>
                <a:solidFill>
                  <a:schemeClr val="bg1"/>
                </a:solidFill>
                <a:effectLst/>
                <a:uLnTx/>
                <a:uFillTx/>
                <a:latin typeface="+mj-lt"/>
                <a:ea typeface="+mn-ea"/>
                <a:cs typeface="Segoe UI Semibold" panose="020B0702040204020203" pitchFamily="34" charset="0"/>
              </a:rPr>
              <a:t>Objectives</a:t>
            </a:r>
          </a:p>
        </p:txBody>
      </p:sp>
      <p:grpSp>
        <p:nvGrpSpPr>
          <p:cNvPr id="25" name="Group 24">
            <a:extLst>
              <a:ext uri="{FF2B5EF4-FFF2-40B4-BE49-F238E27FC236}">
                <a16:creationId xmlns:a16="http://schemas.microsoft.com/office/drawing/2014/main" id="{4521BEFE-B36D-5721-AD83-1103C8F7EBF7}"/>
              </a:ext>
              <a:ext uri="{C183D7F6-B498-43B3-948B-1728B52AA6E4}">
                <adec:decorative xmlns:adec="http://schemas.microsoft.com/office/drawing/2017/decorative" val="1"/>
              </a:ext>
            </a:extLst>
          </p:cNvPr>
          <p:cNvGrpSpPr/>
          <p:nvPr/>
        </p:nvGrpSpPr>
        <p:grpSpPr>
          <a:xfrm>
            <a:off x="4819242" y="1134718"/>
            <a:ext cx="798290" cy="719141"/>
            <a:chOff x="1138334" y="1576437"/>
            <a:chExt cx="1104804" cy="995265"/>
          </a:xfrm>
        </p:grpSpPr>
        <p:sp>
          <p:nvSpPr>
            <p:cNvPr id="26" name="Freeform: Shape 25">
              <a:extLst>
                <a:ext uri="{FF2B5EF4-FFF2-40B4-BE49-F238E27FC236}">
                  <a16:creationId xmlns:a16="http://schemas.microsoft.com/office/drawing/2014/main" id="{6ABBCD77-FC21-C5CE-5C96-A28DF67FA695}"/>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a:solidFill>
                  <a:srgbClr val="FFFFFF"/>
                </a:solidFill>
                <a:ea typeface="Segoe UI" pitchFamily="34" charset="0"/>
                <a:cs typeface="Segoe UI" pitchFamily="34" charset="0"/>
              </a:endParaRPr>
            </a:p>
          </p:txBody>
        </p:sp>
        <p:sp>
          <p:nvSpPr>
            <p:cNvPr id="27" name="Oval 26">
              <a:extLst>
                <a:ext uri="{FF2B5EF4-FFF2-40B4-BE49-F238E27FC236}">
                  <a16:creationId xmlns:a16="http://schemas.microsoft.com/office/drawing/2014/main" id="{0D6CDE27-7DC0-5633-D190-A9520C35AA8D}"/>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dirty="0">
                <a:solidFill>
                  <a:srgbClr val="FFFFFF"/>
                </a:solidFill>
                <a:cs typeface="Segoe UI" pitchFamily="34" charset="0"/>
              </a:endParaRPr>
            </a:p>
          </p:txBody>
        </p:sp>
      </p:grpSp>
      <p:sp>
        <p:nvSpPr>
          <p:cNvPr id="28" name="TextBox 27">
            <a:extLst>
              <a:ext uri="{FF2B5EF4-FFF2-40B4-BE49-F238E27FC236}">
                <a16:creationId xmlns:a16="http://schemas.microsoft.com/office/drawing/2014/main" id="{9B649D98-807B-9671-B2B2-2BE2E5F3F889}"/>
              </a:ext>
            </a:extLst>
          </p:cNvPr>
          <p:cNvSpPr txBox="1"/>
          <p:nvPr/>
        </p:nvSpPr>
        <p:spPr>
          <a:xfrm>
            <a:off x="4903696" y="1173045"/>
            <a:ext cx="612743" cy="553998"/>
          </a:xfrm>
          <a:prstGeom prst="rect">
            <a:avLst/>
          </a:prstGeom>
          <a:noFill/>
        </p:spPr>
        <p:txBody>
          <a:bodyPr wrap="square" lIns="0" tIns="0" rIns="0" bIns="0" rtlCol="0">
            <a:spAutoFit/>
          </a:bodyPr>
          <a:lstStyle/>
          <a:p>
            <a:pPr algn="ctr"/>
            <a:r>
              <a:rPr kumimoji="0" lang="en-US" sz="3600" b="0" i="0" u="none" strike="noStrike" kern="1200" cap="none" spc="-50" normalizeH="0" baseline="0" noProof="0" dirty="0">
                <a:ln w="3175">
                  <a:noFill/>
                </a:ln>
                <a:gradFill>
                  <a:gsLst>
                    <a:gs pos="50000">
                      <a:srgbClr val="8661C5"/>
                    </a:gs>
                    <a:gs pos="0">
                      <a:srgbClr val="3E76D4"/>
                    </a:gs>
                    <a:gs pos="100000">
                      <a:srgbClr val="C73ECC"/>
                    </a:gs>
                  </a:gsLst>
                  <a:lin ang="2700000" scaled="1"/>
                </a:gradFill>
                <a:effectLst/>
                <a:uLnTx/>
                <a:uFillTx/>
                <a:latin typeface="+mj-lt"/>
                <a:ea typeface="+mj-lt"/>
                <a:cs typeface="Segoe UI" pitchFamily="34" charset="0"/>
              </a:rPr>
              <a:t>1</a:t>
            </a:r>
          </a:p>
        </p:txBody>
      </p:sp>
      <p:grpSp>
        <p:nvGrpSpPr>
          <p:cNvPr id="29" name="Group 28">
            <a:extLst>
              <a:ext uri="{FF2B5EF4-FFF2-40B4-BE49-F238E27FC236}">
                <a16:creationId xmlns:a16="http://schemas.microsoft.com/office/drawing/2014/main" id="{BB946117-6BB8-A842-DADC-506BF58D7FB2}"/>
              </a:ext>
              <a:ext uri="{C183D7F6-B498-43B3-948B-1728B52AA6E4}">
                <adec:decorative xmlns:adec="http://schemas.microsoft.com/office/drawing/2017/decorative" val="1"/>
              </a:ext>
            </a:extLst>
          </p:cNvPr>
          <p:cNvGrpSpPr/>
          <p:nvPr/>
        </p:nvGrpSpPr>
        <p:grpSpPr>
          <a:xfrm>
            <a:off x="4802635" y="2173854"/>
            <a:ext cx="798290" cy="719141"/>
            <a:chOff x="1138334" y="1576437"/>
            <a:chExt cx="1104804" cy="995265"/>
          </a:xfrm>
        </p:grpSpPr>
        <p:sp>
          <p:nvSpPr>
            <p:cNvPr id="30" name="Freeform: Shape 29">
              <a:extLst>
                <a:ext uri="{FF2B5EF4-FFF2-40B4-BE49-F238E27FC236}">
                  <a16:creationId xmlns:a16="http://schemas.microsoft.com/office/drawing/2014/main" id="{64E03FD0-06E5-14F9-6347-6AC88F7B2F4D}"/>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B26256C7-805B-3B31-C3AA-D9DC6F64E501}"/>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dirty="0">
                <a:solidFill>
                  <a:srgbClr val="FFFFFF"/>
                </a:solidFill>
                <a:cs typeface="Segoe UI" pitchFamily="34" charset="0"/>
              </a:endParaRPr>
            </a:p>
          </p:txBody>
        </p:sp>
      </p:grpSp>
      <p:sp>
        <p:nvSpPr>
          <p:cNvPr id="32" name="TextBox 31">
            <a:extLst>
              <a:ext uri="{FF2B5EF4-FFF2-40B4-BE49-F238E27FC236}">
                <a16:creationId xmlns:a16="http://schemas.microsoft.com/office/drawing/2014/main" id="{06775016-A931-A21D-0665-2811A0CD1B9C}"/>
              </a:ext>
            </a:extLst>
          </p:cNvPr>
          <p:cNvSpPr txBox="1"/>
          <p:nvPr/>
        </p:nvSpPr>
        <p:spPr>
          <a:xfrm>
            <a:off x="4876815" y="2173854"/>
            <a:ext cx="612743" cy="553998"/>
          </a:xfrm>
          <a:prstGeom prst="rect">
            <a:avLst/>
          </a:prstGeom>
          <a:noFill/>
        </p:spPr>
        <p:txBody>
          <a:bodyPr wrap="square" lIns="0" tIns="0" rIns="0" bIns="0" rtlCol="0">
            <a:spAutoFit/>
          </a:bodyPr>
          <a:lstStyle/>
          <a:p>
            <a:pPr algn="ctr"/>
            <a:r>
              <a:rPr kumimoji="0" lang="en-US" sz="3600" b="0" i="0" u="none" strike="noStrike" kern="1200" cap="none" spc="-50" normalizeH="0" baseline="0" noProof="0" dirty="0">
                <a:ln w="3175">
                  <a:noFill/>
                </a:ln>
                <a:gradFill>
                  <a:gsLst>
                    <a:gs pos="50000">
                      <a:srgbClr val="8661C5"/>
                    </a:gs>
                    <a:gs pos="0">
                      <a:srgbClr val="3E76D4"/>
                    </a:gs>
                    <a:gs pos="100000">
                      <a:srgbClr val="C73ECC"/>
                    </a:gs>
                  </a:gsLst>
                  <a:lin ang="2700000" scaled="1"/>
                </a:gradFill>
                <a:effectLst/>
                <a:uLnTx/>
                <a:uFillTx/>
                <a:latin typeface="+mj-lt"/>
                <a:ea typeface="+mj-lt"/>
                <a:cs typeface="Segoe UI" pitchFamily="34" charset="0"/>
              </a:rPr>
              <a:t>2</a:t>
            </a:r>
          </a:p>
        </p:txBody>
      </p:sp>
      <p:grpSp>
        <p:nvGrpSpPr>
          <p:cNvPr id="8" name="Group 7">
            <a:extLst>
              <a:ext uri="{FF2B5EF4-FFF2-40B4-BE49-F238E27FC236}">
                <a16:creationId xmlns:a16="http://schemas.microsoft.com/office/drawing/2014/main" id="{08B64992-37DE-2D40-407B-60C236EB3D48}"/>
              </a:ext>
              <a:ext uri="{C183D7F6-B498-43B3-948B-1728B52AA6E4}">
                <adec:decorative xmlns:adec="http://schemas.microsoft.com/office/drawing/2017/decorative" val="1"/>
              </a:ext>
            </a:extLst>
          </p:cNvPr>
          <p:cNvGrpSpPr/>
          <p:nvPr/>
        </p:nvGrpSpPr>
        <p:grpSpPr>
          <a:xfrm>
            <a:off x="4784880" y="3351452"/>
            <a:ext cx="798290" cy="719141"/>
            <a:chOff x="1138334" y="1576437"/>
            <a:chExt cx="1104804" cy="995265"/>
          </a:xfrm>
        </p:grpSpPr>
        <p:sp>
          <p:nvSpPr>
            <p:cNvPr id="9" name="Freeform: Shape 8">
              <a:extLst>
                <a:ext uri="{FF2B5EF4-FFF2-40B4-BE49-F238E27FC236}">
                  <a16:creationId xmlns:a16="http://schemas.microsoft.com/office/drawing/2014/main" id="{D388FC76-8FD9-B954-5EEF-63D14C29AF8E}"/>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DEBC9BD7-DAF2-040D-BB38-E8EF20114C36}"/>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dirty="0">
                <a:solidFill>
                  <a:srgbClr val="FFFFFF"/>
                </a:solidFill>
                <a:cs typeface="Segoe UI" pitchFamily="34" charset="0"/>
              </a:endParaRPr>
            </a:p>
          </p:txBody>
        </p:sp>
      </p:grpSp>
      <p:sp>
        <p:nvSpPr>
          <p:cNvPr id="11" name="TextBox 10">
            <a:extLst>
              <a:ext uri="{FF2B5EF4-FFF2-40B4-BE49-F238E27FC236}">
                <a16:creationId xmlns:a16="http://schemas.microsoft.com/office/drawing/2014/main" id="{78CB1288-D0C9-20FC-0B84-403F37CCF6B3}"/>
              </a:ext>
            </a:extLst>
          </p:cNvPr>
          <p:cNvSpPr txBox="1"/>
          <p:nvPr/>
        </p:nvSpPr>
        <p:spPr>
          <a:xfrm>
            <a:off x="4879142" y="3375286"/>
            <a:ext cx="612743" cy="553998"/>
          </a:xfrm>
          <a:prstGeom prst="rect">
            <a:avLst/>
          </a:prstGeom>
          <a:noFill/>
        </p:spPr>
        <p:txBody>
          <a:bodyPr wrap="square" lIns="0" tIns="0" rIns="0" bIns="0" rtlCol="0">
            <a:spAutoFit/>
          </a:bodyPr>
          <a:lstStyle/>
          <a:p>
            <a:pPr algn="ctr"/>
            <a:r>
              <a:rPr kumimoji="0" lang="en-US" sz="3600" b="0" i="0" u="none" strike="noStrike" kern="1200" cap="none" spc="-50" normalizeH="0" baseline="0" noProof="0" dirty="0">
                <a:ln w="3175">
                  <a:noFill/>
                </a:ln>
                <a:gradFill>
                  <a:gsLst>
                    <a:gs pos="50000">
                      <a:srgbClr val="8661C5"/>
                    </a:gs>
                    <a:gs pos="0">
                      <a:srgbClr val="3E76D4"/>
                    </a:gs>
                    <a:gs pos="100000">
                      <a:srgbClr val="C73ECC"/>
                    </a:gs>
                  </a:gsLst>
                  <a:lin ang="2700000" scaled="1"/>
                </a:gradFill>
                <a:effectLst/>
                <a:uLnTx/>
                <a:uFillTx/>
                <a:latin typeface="+mj-lt"/>
                <a:ea typeface="+mj-lt"/>
                <a:cs typeface="Segoe UI" pitchFamily="34" charset="0"/>
              </a:rPr>
              <a:t>3</a:t>
            </a:r>
          </a:p>
        </p:txBody>
      </p:sp>
      <p:grpSp>
        <p:nvGrpSpPr>
          <p:cNvPr id="14" name="Group 13">
            <a:extLst>
              <a:ext uri="{FF2B5EF4-FFF2-40B4-BE49-F238E27FC236}">
                <a16:creationId xmlns:a16="http://schemas.microsoft.com/office/drawing/2014/main" id="{4B67A2EA-F3D2-85B6-E927-C36807B92A6A}"/>
              </a:ext>
              <a:ext uri="{C183D7F6-B498-43B3-948B-1728B52AA6E4}">
                <adec:decorative xmlns:adec="http://schemas.microsoft.com/office/drawing/2017/decorative" val="1"/>
              </a:ext>
            </a:extLst>
          </p:cNvPr>
          <p:cNvGrpSpPr/>
          <p:nvPr/>
        </p:nvGrpSpPr>
        <p:grpSpPr>
          <a:xfrm>
            <a:off x="4813936" y="4210952"/>
            <a:ext cx="798290" cy="719141"/>
            <a:chOff x="1138334" y="1576437"/>
            <a:chExt cx="1104804" cy="995265"/>
          </a:xfrm>
        </p:grpSpPr>
        <p:sp>
          <p:nvSpPr>
            <p:cNvPr id="16" name="Freeform: Shape 15">
              <a:extLst>
                <a:ext uri="{FF2B5EF4-FFF2-40B4-BE49-F238E27FC236}">
                  <a16:creationId xmlns:a16="http://schemas.microsoft.com/office/drawing/2014/main" id="{B6AEA647-31C5-3265-6E0B-F27EADAF2E4B}"/>
                </a:ext>
                <a:ext uri="{C183D7F6-B498-43B3-948B-1728B52AA6E4}">
                  <adec:decorative xmlns:adec="http://schemas.microsoft.com/office/drawing/2017/decorative" val="1"/>
                </a:ext>
              </a:extLst>
            </p:cNvPr>
            <p:cNvSpPr/>
            <p:nvPr/>
          </p:nvSpPr>
          <p:spPr bwMode="auto">
            <a:xfrm>
              <a:off x="1138334" y="2019300"/>
              <a:ext cx="1104804" cy="552402"/>
            </a:xfrm>
            <a:custGeom>
              <a:avLst/>
              <a:gdLst>
                <a:gd name="connsiteX0" fmla="*/ 0 w 1104804"/>
                <a:gd name="connsiteY0" fmla="*/ 0 h 552402"/>
                <a:gd name="connsiteX1" fmla="*/ 1104804 w 1104804"/>
                <a:gd name="connsiteY1" fmla="*/ 0 h 552402"/>
                <a:gd name="connsiteX2" fmla="*/ 552402 w 1104804"/>
                <a:gd name="connsiteY2" fmla="*/ 552402 h 552402"/>
                <a:gd name="connsiteX3" fmla="*/ 0 w 1104804"/>
                <a:gd name="connsiteY3" fmla="*/ 0 h 552402"/>
              </a:gdLst>
              <a:ahLst/>
              <a:cxnLst>
                <a:cxn ang="0">
                  <a:pos x="connsiteX0" y="connsiteY0"/>
                </a:cxn>
                <a:cxn ang="0">
                  <a:pos x="connsiteX1" y="connsiteY1"/>
                </a:cxn>
                <a:cxn ang="0">
                  <a:pos x="connsiteX2" y="connsiteY2"/>
                </a:cxn>
                <a:cxn ang="0">
                  <a:pos x="connsiteX3" y="connsiteY3"/>
                </a:cxn>
              </a:cxnLst>
              <a:rect l="l" t="t" r="r" b="b"/>
              <a:pathLst>
                <a:path w="1104804" h="552402">
                  <a:moveTo>
                    <a:pt x="0" y="0"/>
                  </a:moveTo>
                  <a:lnTo>
                    <a:pt x="1104804" y="0"/>
                  </a:lnTo>
                  <a:cubicBezTo>
                    <a:pt x="1104804" y="305083"/>
                    <a:pt x="857485" y="552402"/>
                    <a:pt x="552402" y="552402"/>
                  </a:cubicBezTo>
                  <a:cubicBezTo>
                    <a:pt x="247319" y="552402"/>
                    <a:pt x="0" y="305083"/>
                    <a:pt x="0" y="0"/>
                  </a:cubicBezTo>
                  <a:close/>
                </a:path>
              </a:pathLst>
            </a:cu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A43C4B1B-04CE-EF1F-EF3F-D34DDE9664CC}"/>
                </a:ext>
                <a:ext uri="{C183D7F6-B498-43B3-948B-1728B52AA6E4}">
                  <adec:decorative xmlns:adec="http://schemas.microsoft.com/office/drawing/2017/decorative" val="1"/>
                </a:ext>
              </a:extLst>
            </p:cNvPr>
            <p:cNvSpPr/>
            <p:nvPr/>
          </p:nvSpPr>
          <p:spPr bwMode="auto">
            <a:xfrm>
              <a:off x="1247872" y="1576438"/>
              <a:ext cx="885728" cy="885725"/>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dirty="0">
                <a:solidFill>
                  <a:srgbClr val="FFFFFF"/>
                </a:solidFill>
                <a:cs typeface="Segoe UI" pitchFamily="34" charset="0"/>
              </a:endParaRPr>
            </a:p>
          </p:txBody>
        </p:sp>
      </p:grpSp>
      <p:sp>
        <p:nvSpPr>
          <p:cNvPr id="18" name="TextBox 17">
            <a:extLst>
              <a:ext uri="{FF2B5EF4-FFF2-40B4-BE49-F238E27FC236}">
                <a16:creationId xmlns:a16="http://schemas.microsoft.com/office/drawing/2014/main" id="{A8097549-B102-7B9C-415D-11A87352CA6A}"/>
              </a:ext>
            </a:extLst>
          </p:cNvPr>
          <p:cNvSpPr txBox="1"/>
          <p:nvPr/>
        </p:nvSpPr>
        <p:spPr>
          <a:xfrm>
            <a:off x="4898390" y="4249279"/>
            <a:ext cx="612743" cy="553998"/>
          </a:xfrm>
          <a:prstGeom prst="rect">
            <a:avLst/>
          </a:prstGeom>
          <a:noFill/>
        </p:spPr>
        <p:txBody>
          <a:bodyPr wrap="square" lIns="0" tIns="0" rIns="0" bIns="0" rtlCol="0">
            <a:spAutoFit/>
          </a:bodyPr>
          <a:lstStyle/>
          <a:p>
            <a:pPr algn="ctr"/>
            <a:r>
              <a:rPr kumimoji="0" lang="en-US" sz="3600" b="0" i="0" u="none" strike="noStrike" kern="1200" cap="none" spc="-50" normalizeH="0" baseline="0" noProof="0" dirty="0">
                <a:ln w="3175">
                  <a:noFill/>
                </a:ln>
                <a:gradFill>
                  <a:gsLst>
                    <a:gs pos="50000">
                      <a:srgbClr val="8661C5"/>
                    </a:gs>
                    <a:gs pos="0">
                      <a:srgbClr val="3E76D4"/>
                    </a:gs>
                    <a:gs pos="100000">
                      <a:srgbClr val="C73ECC"/>
                    </a:gs>
                  </a:gsLst>
                  <a:lin ang="2700000" scaled="1"/>
                </a:gradFill>
                <a:effectLst/>
                <a:uLnTx/>
                <a:uFillTx/>
                <a:latin typeface="+mj-lt"/>
                <a:ea typeface="+mj-lt"/>
                <a:cs typeface="Segoe UI" pitchFamily="34" charset="0"/>
              </a:rPr>
              <a:t>4</a:t>
            </a:r>
          </a:p>
        </p:txBody>
      </p:sp>
      <p:sp>
        <p:nvSpPr>
          <p:cNvPr id="15" name="TextBox 14">
            <a:extLst>
              <a:ext uri="{FF2B5EF4-FFF2-40B4-BE49-F238E27FC236}">
                <a16:creationId xmlns:a16="http://schemas.microsoft.com/office/drawing/2014/main" id="{35F3BE06-7CD2-A1A7-33AC-6DBE1293528C}"/>
              </a:ext>
            </a:extLst>
          </p:cNvPr>
          <p:cNvSpPr txBox="1"/>
          <p:nvPr/>
        </p:nvSpPr>
        <p:spPr>
          <a:xfrm>
            <a:off x="5806987" y="1230273"/>
            <a:ext cx="5605393" cy="5527154"/>
          </a:xfrm>
          <a:prstGeom prst="rect">
            <a:avLst/>
          </a:prstGeom>
          <a:noFill/>
        </p:spPr>
        <p:txBody>
          <a:bodyPr wrap="square" lIns="0" tIns="0" rIns="0" bIns="0" rtlCol="0">
            <a:spAutoFit/>
          </a:bodyPr>
          <a:lstStyle/>
          <a:p>
            <a:pPr>
              <a:spcAft>
                <a:spcPts val="500"/>
              </a:spcAft>
              <a:buSzPct val="110000"/>
            </a:pPr>
            <a:r>
              <a:rPr lang="en-US" sz="2000" dirty="0">
                <a:effectLst/>
                <a:latin typeface="Segoe UI Semibold" panose="020B0702040204020203" pitchFamily="34" charset="0"/>
                <a:cs typeface="Segoe UI Semibold" panose="020B0702040204020203" pitchFamily="34" charset="0"/>
              </a:rPr>
              <a:t>Verify pilot uses cases and features </a:t>
            </a:r>
            <a:r>
              <a:rPr lang="en-US" sz="2000" dirty="0">
                <a:effectLst/>
              </a:rPr>
              <a:t>identified in the plan phase to enable.</a:t>
            </a:r>
          </a:p>
          <a:p>
            <a:pPr>
              <a:spcAft>
                <a:spcPts val="1800"/>
              </a:spcAft>
              <a:buSzPct val="110000"/>
            </a:pPr>
            <a:br>
              <a:rPr lang="en-US" sz="2000" dirty="0"/>
            </a:br>
            <a:r>
              <a:rPr lang="en-US" sz="2000" dirty="0">
                <a:effectLst/>
                <a:latin typeface="Segoe UI Semibold" panose="020B0702040204020203" pitchFamily="34" charset="0"/>
                <a:cs typeface="Segoe UI Semibold" panose="020B0702040204020203" pitchFamily="34" charset="0"/>
              </a:rPr>
              <a:t>Verify and </a:t>
            </a:r>
            <a:r>
              <a:rPr lang="en-US" sz="2000" dirty="0">
                <a:latin typeface="Segoe UI Semibold" panose="020B0702040204020203" pitchFamily="34" charset="0"/>
                <a:cs typeface="Segoe UI Semibold" panose="020B0702040204020203" pitchFamily="34" charset="0"/>
              </a:rPr>
              <a:t>a</a:t>
            </a:r>
            <a:r>
              <a:rPr lang="en-US" sz="2000" dirty="0">
                <a:effectLst/>
                <a:latin typeface="Segoe UI Semibold" panose="020B0702040204020203" pitchFamily="34" charset="0"/>
                <a:cs typeface="Segoe UI Semibold" panose="020B0702040204020203" pitchFamily="34" charset="0"/>
              </a:rPr>
              <a:t>ssign licenses to pilot users</a:t>
            </a:r>
            <a:r>
              <a:rPr lang="en-US" sz="2000" dirty="0">
                <a:effectLst/>
              </a:rPr>
              <a:t>. </a:t>
            </a:r>
            <a:r>
              <a:rPr lang="en-US" sz="2000" i="1" dirty="0">
                <a:effectLst/>
              </a:rPr>
              <a:t>Reference: </a:t>
            </a:r>
            <a:r>
              <a:rPr lang="en-US" sz="2000" i="1" dirty="0">
                <a:solidFill>
                  <a:schemeClr val="accent1"/>
                </a:solidFill>
                <a:hlinkClick r:id="rId3">
                  <a:extLst>
                    <a:ext uri="{A12FA001-AC4F-418D-AE19-62706E023703}">
                      <ahyp:hlinkClr xmlns:ahyp="http://schemas.microsoft.com/office/drawing/2018/hyperlinkcolor" val="tx"/>
                    </a:ext>
                  </a:extLst>
                </a:hlinkClick>
              </a:rPr>
              <a:t>Microsoft Teams Premium licensing</a:t>
            </a:r>
            <a:r>
              <a:rPr lang="en-US" sz="2000" i="1" dirty="0">
                <a:solidFill>
                  <a:schemeClr val="accent1"/>
                </a:solidFill>
                <a:effectLst/>
              </a:rPr>
              <a:t> </a:t>
            </a:r>
            <a:r>
              <a:rPr lang="en-US" sz="2000" i="1" dirty="0">
                <a:effectLst/>
              </a:rPr>
              <a:t>documentation. </a:t>
            </a:r>
          </a:p>
          <a:p>
            <a:pPr>
              <a:spcAft>
                <a:spcPts val="1800"/>
              </a:spcAft>
              <a:buSzPct val="110000"/>
            </a:pPr>
            <a:r>
              <a:rPr lang="en-US" sz="2000" dirty="0">
                <a:effectLst/>
                <a:latin typeface="Segoe UI Semibold" panose="020B0702040204020203" pitchFamily="34" charset="0"/>
                <a:cs typeface="Segoe UI Semibold" panose="020B0702040204020203" pitchFamily="34" charset="0"/>
              </a:rPr>
              <a:t>Prepare your environment </a:t>
            </a:r>
            <a:r>
              <a:rPr lang="en-US" sz="2000" dirty="0">
                <a:effectLst/>
                <a:latin typeface="Segoe UI" panose="020B0502040204020203" pitchFamily="34" charset="0"/>
                <a:cs typeface="Segoe UI" panose="020B0502040204020203" pitchFamily="34" charset="0"/>
              </a:rPr>
              <a:t>before pilot deployment and plan building setup</a:t>
            </a:r>
          </a:p>
          <a:p>
            <a:pPr>
              <a:spcAft>
                <a:spcPts val="1800"/>
              </a:spcAft>
              <a:buSzPct val="110000"/>
            </a:pPr>
            <a:r>
              <a:rPr lang="en-US" sz="2000" dirty="0">
                <a:effectLst/>
                <a:latin typeface="Segoe UI Semibold" panose="020B0702040204020203" pitchFamily="34" charset="0"/>
                <a:cs typeface="Segoe UI Semibold" panose="020B0702040204020203" pitchFamily="34" charset="0"/>
              </a:rPr>
              <a:t>Enable Places core and enhanced features </a:t>
            </a:r>
            <a:r>
              <a:rPr lang="en-US" sz="2000" dirty="0">
                <a:effectLst/>
              </a:rPr>
              <a:t>using this enablement guide or the </a:t>
            </a:r>
            <a:r>
              <a:rPr lang="en-US" sz="2000" dirty="0">
                <a:hlinkClick r:id="rId4"/>
              </a:rPr>
              <a:t>Microsoft Places deployment guide</a:t>
            </a:r>
            <a:r>
              <a:rPr lang="en-US" sz="2000" dirty="0">
                <a:effectLst/>
              </a:rPr>
              <a:t>. </a:t>
            </a:r>
            <a:endParaRPr lang="en-US" sz="2000" dirty="0">
              <a:effectLst/>
              <a:latin typeface="Segoe UI" panose="020B0502040204020203" pitchFamily="34" charset="0"/>
              <a:cs typeface="Segoe UI" panose="020B0502040204020203" pitchFamily="34" charset="0"/>
            </a:endParaRPr>
          </a:p>
          <a:p>
            <a:pPr>
              <a:spcAft>
                <a:spcPts val="1800"/>
              </a:spcAft>
              <a:buSzPct val="110000"/>
            </a:pPr>
            <a:endParaRPr lang="en-US" sz="2000" dirty="0">
              <a:effectLst/>
              <a:latin typeface="Segoe UI" panose="020B0502040204020203" pitchFamily="34" charset="0"/>
              <a:cs typeface="Segoe UI" panose="020B0502040204020203" pitchFamily="34" charset="0"/>
            </a:endParaRPr>
          </a:p>
          <a:p>
            <a:pPr>
              <a:spcAft>
                <a:spcPts val="1800"/>
              </a:spcAft>
              <a:buSzPct val="110000"/>
            </a:pPr>
            <a:endParaRPr lang="en-US" sz="2000" dirty="0">
              <a:effectLst/>
            </a:endParaRPr>
          </a:p>
          <a:p>
            <a:pPr>
              <a:spcAft>
                <a:spcPts val="1800"/>
              </a:spcAft>
              <a:buSzPct val="110000"/>
            </a:pPr>
            <a:endParaRPr lang="en-US" sz="2000" i="1" dirty="0">
              <a:solidFill>
                <a:schemeClr val="accent1"/>
              </a:solidFill>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563617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3E79D-8F01-52B6-2216-6498DC58A7AA}"/>
            </a:ext>
          </a:extLst>
        </p:cNvPr>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183163E1-3129-3E02-4D5F-D20AFF2726FA}"/>
              </a:ext>
              <a:ext uri="{C183D7F6-B498-43B3-948B-1728B52AA6E4}">
                <adec:decorative xmlns:adec="http://schemas.microsoft.com/office/drawing/2017/decorative" val="1"/>
              </a:ext>
            </a:extLst>
          </p:cNvPr>
          <p:cNvSpPr/>
          <p:nvPr/>
        </p:nvSpPr>
        <p:spPr bwMode="auto">
          <a:xfrm rot="16200000" flipV="1">
            <a:off x="3127182" y="-1995076"/>
            <a:ext cx="5725887" cy="1198025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5B14F4E2-912F-B269-1327-A0FB8514C157}"/>
              </a:ext>
              <a:ext uri="{C183D7F6-B498-43B3-948B-1728B52AA6E4}">
                <adec:decorative xmlns:adec="http://schemas.microsoft.com/office/drawing/2017/decorative" val="1"/>
              </a:ext>
            </a:extLst>
          </p:cNvPr>
          <p:cNvSpPr/>
          <p:nvPr/>
        </p:nvSpPr>
        <p:spPr bwMode="auto">
          <a:xfrm>
            <a:off x="7443021" y="3821302"/>
            <a:ext cx="1607994" cy="1087673"/>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1" name="Rectangle: Rounded Corners 20">
            <a:extLst>
              <a:ext uri="{FF2B5EF4-FFF2-40B4-BE49-F238E27FC236}">
                <a16:creationId xmlns:a16="http://schemas.microsoft.com/office/drawing/2014/main" id="{4A68C54F-9415-F6E0-E034-9FE071DDF302}"/>
              </a:ext>
              <a:ext uri="{C183D7F6-B498-43B3-948B-1728B52AA6E4}">
                <adec:decorative xmlns:adec="http://schemas.microsoft.com/office/drawing/2017/decorative" val="1"/>
              </a:ext>
            </a:extLst>
          </p:cNvPr>
          <p:cNvSpPr/>
          <p:nvPr/>
        </p:nvSpPr>
        <p:spPr bwMode="auto">
          <a:xfrm>
            <a:off x="4362505" y="3821302"/>
            <a:ext cx="1607994" cy="1087673"/>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0" name="Rectangle: Rounded Corners 19">
            <a:extLst>
              <a:ext uri="{FF2B5EF4-FFF2-40B4-BE49-F238E27FC236}">
                <a16:creationId xmlns:a16="http://schemas.microsoft.com/office/drawing/2014/main" id="{0F61D9D6-4011-FA0C-D639-C9D2571FF382}"/>
              </a:ext>
              <a:ext uri="{C183D7F6-B498-43B3-948B-1728B52AA6E4}">
                <adec:decorative xmlns:adec="http://schemas.microsoft.com/office/drawing/2017/decorative" val="1"/>
              </a:ext>
            </a:extLst>
          </p:cNvPr>
          <p:cNvSpPr/>
          <p:nvPr/>
        </p:nvSpPr>
        <p:spPr bwMode="auto">
          <a:xfrm>
            <a:off x="510368" y="4782919"/>
            <a:ext cx="11170023" cy="1361327"/>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9" name="Title 8">
            <a:extLst>
              <a:ext uri="{FF2B5EF4-FFF2-40B4-BE49-F238E27FC236}">
                <a16:creationId xmlns:a16="http://schemas.microsoft.com/office/drawing/2014/main" id="{483CC1CD-4602-515E-06D7-A2A5DD1A086F}"/>
              </a:ext>
            </a:extLst>
          </p:cNvPr>
          <p:cNvSpPr>
            <a:spLocks noGrp="1"/>
          </p:cNvSpPr>
          <p:nvPr>
            <p:ph type="title"/>
          </p:nvPr>
        </p:nvSpPr>
        <p:spPr/>
        <p:txBody>
          <a:bodyPr/>
          <a:lstStyle/>
          <a:p>
            <a:r>
              <a:rPr lang="en-US">
                <a:latin typeface="+mj-lt"/>
              </a:rPr>
              <a:t>Understanding the Places Hierarchy</a:t>
            </a:r>
          </a:p>
        </p:txBody>
      </p:sp>
      <p:graphicFrame>
        <p:nvGraphicFramePr>
          <p:cNvPr id="14" name="Diagram 13" descr="Hierarchical drawing of Microsoft Places elements.">
            <a:extLst>
              <a:ext uri="{FF2B5EF4-FFF2-40B4-BE49-F238E27FC236}">
                <a16:creationId xmlns:a16="http://schemas.microsoft.com/office/drawing/2014/main" id="{219285ED-5A14-FC9B-E783-D901AF7B4A02}"/>
              </a:ext>
            </a:extLst>
          </p:cNvPr>
          <p:cNvGraphicFramePr/>
          <p:nvPr/>
        </p:nvGraphicFramePr>
        <p:xfrm>
          <a:off x="816419" y="1356373"/>
          <a:ext cx="11018520" cy="4829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32B67402-8B01-687D-9576-09ABD92E51E2}"/>
              </a:ext>
            </a:extLst>
          </p:cNvPr>
          <p:cNvSpPr txBox="1"/>
          <p:nvPr/>
        </p:nvSpPr>
        <p:spPr>
          <a:xfrm>
            <a:off x="211744" y="1666548"/>
            <a:ext cx="2054620" cy="646331"/>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Top level: Buildings</a:t>
            </a:r>
            <a:endParaRPr kumimoji="0" lang="en-US" sz="1765" b="0" i="0" u="none" strike="noStrike" kern="1200" cap="none" spc="0" normalizeH="0" baseline="0" noProof="0">
              <a:ln>
                <a:noFill/>
              </a:ln>
              <a:solidFill>
                <a:srgbClr val="000000"/>
              </a:solidFill>
              <a:effectLst/>
              <a:uLnTx/>
              <a:uFillTx/>
              <a:latin typeface="Segoe Sans Text"/>
              <a:ea typeface="+mn-ea"/>
              <a:cs typeface="+mn-cs"/>
            </a:endParaRPr>
          </a:p>
        </p:txBody>
      </p:sp>
      <p:sp>
        <p:nvSpPr>
          <p:cNvPr id="17" name="TextBox 16">
            <a:extLst>
              <a:ext uri="{FF2B5EF4-FFF2-40B4-BE49-F238E27FC236}">
                <a16:creationId xmlns:a16="http://schemas.microsoft.com/office/drawing/2014/main" id="{A0C184BA-C3C6-2096-EC85-8973667E9FBF}"/>
              </a:ext>
            </a:extLst>
          </p:cNvPr>
          <p:cNvSpPr txBox="1"/>
          <p:nvPr/>
        </p:nvSpPr>
        <p:spPr>
          <a:xfrm>
            <a:off x="211743" y="3059668"/>
            <a:ext cx="3069337" cy="369332"/>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Floors:</a:t>
            </a:r>
            <a:endParaRPr kumimoji="0" lang="en-US" sz="1765" b="0" i="0" u="none" strike="noStrike" kern="1200" cap="none" spc="0" normalizeH="0" baseline="0" noProof="0">
              <a:ln>
                <a:noFill/>
              </a:ln>
              <a:solidFill>
                <a:srgbClr val="000000"/>
              </a:solidFill>
              <a:effectLst/>
              <a:uLnTx/>
              <a:uFillTx/>
              <a:latin typeface="Segoe Sans Text"/>
              <a:ea typeface="+mn-ea"/>
              <a:cs typeface="+mn-cs"/>
            </a:endParaRPr>
          </a:p>
        </p:txBody>
      </p:sp>
      <p:sp>
        <p:nvSpPr>
          <p:cNvPr id="18" name="TextBox 17">
            <a:extLst>
              <a:ext uri="{FF2B5EF4-FFF2-40B4-BE49-F238E27FC236}">
                <a16:creationId xmlns:a16="http://schemas.microsoft.com/office/drawing/2014/main" id="{4B6B80CE-1586-6639-AD2A-951B660F3390}"/>
              </a:ext>
            </a:extLst>
          </p:cNvPr>
          <p:cNvSpPr txBox="1"/>
          <p:nvPr/>
        </p:nvSpPr>
        <p:spPr>
          <a:xfrm>
            <a:off x="211743" y="4173480"/>
            <a:ext cx="3069337" cy="369332"/>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Sections:</a:t>
            </a:r>
            <a:endParaRPr kumimoji="0" lang="en-US" sz="1765" b="0" i="0" u="none" strike="noStrike" kern="1200" cap="none" spc="0" normalizeH="0" baseline="0" noProof="0">
              <a:ln>
                <a:noFill/>
              </a:ln>
              <a:solidFill>
                <a:srgbClr val="000000"/>
              </a:solidFill>
              <a:effectLst/>
              <a:uLnTx/>
              <a:uFillTx/>
              <a:latin typeface="Segoe Sans Text"/>
              <a:ea typeface="+mn-ea"/>
              <a:cs typeface="+mn-cs"/>
            </a:endParaRPr>
          </a:p>
        </p:txBody>
      </p:sp>
      <p:sp>
        <p:nvSpPr>
          <p:cNvPr id="19" name="TextBox 18">
            <a:extLst>
              <a:ext uri="{FF2B5EF4-FFF2-40B4-BE49-F238E27FC236}">
                <a16:creationId xmlns:a16="http://schemas.microsoft.com/office/drawing/2014/main" id="{72BF9D98-9524-F046-166C-09F65D63CFA5}"/>
              </a:ext>
            </a:extLst>
          </p:cNvPr>
          <p:cNvSpPr txBox="1"/>
          <p:nvPr/>
        </p:nvSpPr>
        <p:spPr>
          <a:xfrm>
            <a:off x="497996" y="5788542"/>
            <a:ext cx="11161958"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Bookable Resources</a:t>
            </a:r>
            <a:endParaRPr kumimoji="0" lang="en-US" sz="1765" b="0" i="0" u="none" strike="noStrike" kern="1200" cap="none" spc="0" normalizeH="0" baseline="0" noProof="0">
              <a:ln>
                <a:noFill/>
              </a:ln>
              <a:solidFill>
                <a:srgbClr val="000000"/>
              </a:solidFill>
              <a:effectLst/>
              <a:uLnTx/>
              <a:uFillTx/>
              <a:latin typeface="Segoe Sans Text"/>
              <a:ea typeface="+mn-ea"/>
              <a:cs typeface="+mn-cs"/>
            </a:endParaRPr>
          </a:p>
        </p:txBody>
      </p:sp>
      <p:sp>
        <p:nvSpPr>
          <p:cNvPr id="5" name="TextBox 4">
            <a:extLst>
              <a:ext uri="{FF2B5EF4-FFF2-40B4-BE49-F238E27FC236}">
                <a16:creationId xmlns:a16="http://schemas.microsoft.com/office/drawing/2014/main" id="{24C365C9-E19E-255C-BE3A-A6AA49189811}"/>
              </a:ext>
            </a:extLst>
          </p:cNvPr>
          <p:cNvSpPr txBox="1"/>
          <p:nvPr/>
        </p:nvSpPr>
        <p:spPr>
          <a:xfrm>
            <a:off x="816419" y="6301021"/>
            <a:ext cx="11980259" cy="338554"/>
          </a:xfrm>
          <a:prstGeom prst="rect">
            <a:avLst/>
          </a:prstGeom>
          <a:noFill/>
        </p:spPr>
        <p:txBody>
          <a:bodyPr wrap="square">
            <a:spAutoFit/>
          </a:bodyPr>
          <a:lstStyle/>
          <a:p>
            <a:pPr marL="11204" defTabSz="806658">
              <a:spcAft>
                <a:spcPts val="1200"/>
              </a:spcAft>
              <a:tabLst>
                <a:tab pos="1645806" algn="l"/>
              </a:tabLst>
              <a:defRPr/>
            </a:pPr>
            <a:r>
              <a:rPr lang="en-US" sz="1600" b="1" dirty="0">
                <a:solidFill>
                  <a:srgbClr val="FF0000"/>
                </a:solidFill>
                <a:cs typeface="Segoe UI" panose="020B0502040204020203" pitchFamily="34" charset="0"/>
              </a:rPr>
              <a:t>Creating a hierarchy of desks, rooms, sections, floors and buildings are critical for user experience with Places. </a:t>
            </a:r>
          </a:p>
        </p:txBody>
      </p:sp>
      <p:pic>
        <p:nvPicPr>
          <p:cNvPr id="6" name="Graphic 5">
            <a:extLst>
              <a:ext uri="{FF2B5EF4-FFF2-40B4-BE49-F238E27FC236}">
                <a16:creationId xmlns:a16="http://schemas.microsoft.com/office/drawing/2014/main" id="{2EDCFF1B-5F14-DF6F-EC99-C9ADBB0C25F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085" y="6301021"/>
            <a:ext cx="308566" cy="308566"/>
          </a:xfrm>
          <a:prstGeom prst="rect">
            <a:avLst/>
          </a:prstGeom>
        </p:spPr>
      </p:pic>
    </p:spTree>
    <p:extLst>
      <p:ext uri="{BB962C8B-B14F-4D97-AF65-F5344CB8AC3E}">
        <p14:creationId xmlns:p14="http://schemas.microsoft.com/office/powerpoint/2010/main" val="159008495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5EDD1-9BB9-9DCF-3106-BF95BD588F05}"/>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FCE49717-FF5F-2AF3-F286-E5A148112B2F}"/>
              </a:ext>
              <a:ext uri="{C183D7F6-B498-43B3-948B-1728B52AA6E4}">
                <adec:decorative xmlns:adec="http://schemas.microsoft.com/office/drawing/2017/decorative" val="1"/>
              </a:ext>
            </a:extLst>
          </p:cNvPr>
          <p:cNvSpPr/>
          <p:nvPr/>
        </p:nvSpPr>
        <p:spPr bwMode="auto">
          <a:xfrm rot="16200000" flipV="1">
            <a:off x="2862543" y="-1882495"/>
            <a:ext cx="5877947" cy="1160303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17FEBC84-161D-BDB0-C5EF-D4F50308BB44}"/>
              </a:ext>
            </a:extLst>
          </p:cNvPr>
          <p:cNvSpPr>
            <a:spLocks noGrp="1"/>
          </p:cNvSpPr>
          <p:nvPr>
            <p:ph type="title"/>
          </p:nvPr>
        </p:nvSpPr>
        <p:spPr>
          <a:xfrm>
            <a:off x="404510" y="335882"/>
            <a:ext cx="11018520" cy="430887"/>
          </a:xfrm>
        </p:spPr>
        <p:txBody>
          <a:bodyPr/>
          <a:lstStyle/>
          <a:p>
            <a:r>
              <a:rPr lang="en-GB" dirty="0">
                <a:solidFill>
                  <a:schemeClr val="accent1"/>
                </a:solidFill>
                <a:latin typeface="+mj-lt"/>
              </a:rPr>
              <a:t>Admin Guidance: </a:t>
            </a:r>
            <a:r>
              <a:rPr lang="en-GB" dirty="0">
                <a:latin typeface="+mj-lt"/>
              </a:rPr>
              <a:t>Configuring buildings and floors</a:t>
            </a:r>
          </a:p>
        </p:txBody>
      </p:sp>
      <p:sp>
        <p:nvSpPr>
          <p:cNvPr id="9" name="TextBox 8">
            <a:extLst>
              <a:ext uri="{FF2B5EF4-FFF2-40B4-BE49-F238E27FC236}">
                <a16:creationId xmlns:a16="http://schemas.microsoft.com/office/drawing/2014/main" id="{6FE83F5C-6EA0-9142-AF99-3E12B80F492F}"/>
              </a:ext>
            </a:extLst>
          </p:cNvPr>
          <p:cNvSpPr txBox="1"/>
          <p:nvPr/>
        </p:nvSpPr>
        <p:spPr>
          <a:xfrm>
            <a:off x="294129" y="980050"/>
            <a:ext cx="11014773" cy="1384995"/>
          </a:xfrm>
          <a:prstGeom prst="rect">
            <a:avLst/>
          </a:prstGeom>
          <a:noFill/>
        </p:spPr>
        <p:txBody>
          <a:bodyPr wrap="square">
            <a:spAutoFit/>
          </a:bodyPr>
          <a:lstStyle/>
          <a:p>
            <a:pPr marL="11204" defTabSz="806658">
              <a:spcAft>
                <a:spcPts val="1200"/>
              </a:spcAft>
              <a:tabLst>
                <a:tab pos="1645806" algn="l"/>
              </a:tabLst>
              <a:defRPr/>
            </a:pPr>
            <a:r>
              <a:rPr lang="en-US" sz="1600" b="1" dirty="0">
                <a:solidFill>
                  <a:srgbClr val="FF0000"/>
                </a:solidFill>
                <a:cs typeface="Segoe UI" panose="020B0502040204020203" pitchFamily="34" charset="0"/>
              </a:rPr>
              <a:t>Creating a hierarchy of desks, rooms, sections, floors and buildings are critical for user experience with Places. </a:t>
            </a:r>
          </a:p>
          <a:p>
            <a:pPr marL="11204" defTabSz="806658">
              <a:spcAft>
                <a:spcPts val="1200"/>
              </a:spcAft>
              <a:tabLst>
                <a:tab pos="1645806" algn="l"/>
              </a:tabLst>
              <a:defRPr/>
            </a:pPr>
            <a:r>
              <a:rPr lang="en-US" sz="1600" dirty="0">
                <a:cs typeface="Segoe UI" panose="020B0502040204020203" pitchFamily="34" charset="0"/>
              </a:rPr>
              <a:t>We offer two approaches to create these in Places.</a:t>
            </a:r>
          </a:p>
          <a:p>
            <a:pPr marL="11204" defTabSz="806658">
              <a:spcAft>
                <a:spcPts val="1200"/>
              </a:spcAft>
              <a:tabLst>
                <a:tab pos="1645806" algn="l"/>
              </a:tabLst>
              <a:defRPr/>
            </a:pPr>
            <a:r>
              <a:rPr lang="en-US" sz="1600" dirty="0">
                <a:cs typeface="Segoe UI" panose="020B0502040204020203" pitchFamily="34" charset="0"/>
              </a:rPr>
              <a:t>If your environment currently utilizes Room Lists to distinguish between buildings and floors, we recommend using Approach #1; if the Room Lists do not represent all your workplaces, we recommend Approach #2.</a:t>
            </a:r>
          </a:p>
        </p:txBody>
      </p:sp>
      <p:sp>
        <p:nvSpPr>
          <p:cNvPr id="13" name="Rectangle: Rounded Corners 5">
            <a:extLst>
              <a:ext uri="{FF2B5EF4-FFF2-40B4-BE49-F238E27FC236}">
                <a16:creationId xmlns:a16="http://schemas.microsoft.com/office/drawing/2014/main" id="{85351B03-B698-B012-B15D-74182032FFF9}"/>
              </a:ext>
              <a:ext uri="{C183D7F6-B498-43B3-948B-1728B52AA6E4}">
                <adec:decorative xmlns:adec="http://schemas.microsoft.com/office/drawing/2017/decorative" val="1"/>
              </a:ext>
            </a:extLst>
          </p:cNvPr>
          <p:cNvSpPr/>
          <p:nvPr/>
        </p:nvSpPr>
        <p:spPr bwMode="auto">
          <a:xfrm>
            <a:off x="1091050" y="2390660"/>
            <a:ext cx="3923861" cy="3838690"/>
          </a:xfrm>
          <a:prstGeom prst="roundRect">
            <a:avLst>
              <a:gd name="adj" fmla="val 5056"/>
            </a:avLst>
          </a:prstGeom>
          <a:ln w="12700" cap="rnd">
            <a:solidFill>
              <a:schemeClr val="accent1">
                <a:lumMod val="20000"/>
                <a:lumOff val="80000"/>
              </a:schemeClr>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ea typeface="+mn-ea"/>
              <a:cs typeface="Segoe UI" pitchFamily="34" charset="0"/>
            </a:endParaRPr>
          </a:p>
        </p:txBody>
      </p:sp>
      <p:sp>
        <p:nvSpPr>
          <p:cNvPr id="15" name="Rectangle: Rounded Corners 5">
            <a:extLst>
              <a:ext uri="{FF2B5EF4-FFF2-40B4-BE49-F238E27FC236}">
                <a16:creationId xmlns:a16="http://schemas.microsoft.com/office/drawing/2014/main" id="{9F5A1354-F44B-38A9-70B0-6D7F4846A71C}"/>
              </a:ext>
              <a:ext uri="{C183D7F6-B498-43B3-948B-1728B52AA6E4}">
                <adec:decorative xmlns:adec="http://schemas.microsoft.com/office/drawing/2017/decorative" val="1"/>
              </a:ext>
            </a:extLst>
          </p:cNvPr>
          <p:cNvSpPr/>
          <p:nvPr/>
        </p:nvSpPr>
        <p:spPr bwMode="auto">
          <a:xfrm>
            <a:off x="7177089" y="2390660"/>
            <a:ext cx="3923861" cy="3838690"/>
          </a:xfrm>
          <a:prstGeom prst="roundRect">
            <a:avLst>
              <a:gd name="adj" fmla="val 5056"/>
            </a:avLst>
          </a:prstGeom>
          <a:ln w="12700" cap="rnd">
            <a:solidFill>
              <a:schemeClr val="accent1">
                <a:lumMod val="20000"/>
                <a:lumOff val="80000"/>
              </a:schemeClr>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ea typeface="+mn-ea"/>
              <a:cs typeface="Segoe UI" pitchFamily="34" charset="0"/>
            </a:endParaRPr>
          </a:p>
        </p:txBody>
      </p:sp>
      <p:sp>
        <p:nvSpPr>
          <p:cNvPr id="17" name="TextBox 16">
            <a:extLst>
              <a:ext uri="{FF2B5EF4-FFF2-40B4-BE49-F238E27FC236}">
                <a16:creationId xmlns:a16="http://schemas.microsoft.com/office/drawing/2014/main" id="{89DA1C70-7EEC-A7A7-8EF4-EFF809C65245}"/>
              </a:ext>
            </a:extLst>
          </p:cNvPr>
          <p:cNvSpPr txBox="1"/>
          <p:nvPr/>
        </p:nvSpPr>
        <p:spPr>
          <a:xfrm>
            <a:off x="2183278" y="2482625"/>
            <a:ext cx="1739405" cy="369332"/>
          </a:xfrm>
          <a:prstGeom prst="rect">
            <a:avLst/>
          </a:prstGeom>
          <a:noFill/>
        </p:spPr>
        <p:txBody>
          <a:bodyPr wrap="square">
            <a:spAutoFit/>
          </a:bodyPr>
          <a:lstStyle/>
          <a:p>
            <a:r>
              <a:rPr lang="en-US" sz="1800">
                <a:solidFill>
                  <a:srgbClr val="5A5FC7"/>
                </a:solidFill>
                <a:cs typeface="Segoe UI" panose="020B0502040204020203" pitchFamily="34" charset="0"/>
              </a:rPr>
              <a:t>Approach #1:</a:t>
            </a:r>
            <a:r>
              <a:rPr lang="en-US" sz="1800">
                <a:cs typeface="Segoe UI" panose="020B0502040204020203" pitchFamily="34" charset="0"/>
              </a:rPr>
              <a:t> </a:t>
            </a:r>
            <a:endParaRPr lang="en-GB"/>
          </a:p>
        </p:txBody>
      </p:sp>
      <p:sp>
        <p:nvSpPr>
          <p:cNvPr id="22" name="TextBox 21">
            <a:extLst>
              <a:ext uri="{FF2B5EF4-FFF2-40B4-BE49-F238E27FC236}">
                <a16:creationId xmlns:a16="http://schemas.microsoft.com/office/drawing/2014/main" id="{126F772D-C9DC-EA12-F797-98D5D882A517}"/>
              </a:ext>
            </a:extLst>
          </p:cNvPr>
          <p:cNvSpPr txBox="1"/>
          <p:nvPr/>
        </p:nvSpPr>
        <p:spPr>
          <a:xfrm>
            <a:off x="716840" y="2982724"/>
            <a:ext cx="4286249" cy="3139321"/>
          </a:xfrm>
          <a:prstGeom prst="rect">
            <a:avLst/>
          </a:prstGeom>
          <a:noFill/>
        </p:spPr>
        <p:txBody>
          <a:bodyPr wrap="square">
            <a:spAutoFit/>
          </a:bodyPr>
          <a:lstStyle/>
          <a:p>
            <a:pPr marL="639837" lvl="1" indent="-171450" defTabSz="806658">
              <a:spcAft>
                <a:spcPts val="1200"/>
              </a:spcAft>
              <a:buFont typeface="Arial" panose="020B0604020202020204" pitchFamily="34" charset="0"/>
              <a:buChar char="•"/>
              <a:tabLst>
                <a:tab pos="1645806" algn="l"/>
              </a:tabLst>
              <a:defRPr/>
            </a:pPr>
            <a:r>
              <a:rPr lang="en-US" sz="1400">
                <a:cs typeface="Segoe UI" panose="020B0502040204020203" pitchFamily="34" charset="0"/>
              </a:rPr>
              <a:t>Microsoft Places will generate the hierarchy on your behalf</a:t>
            </a:r>
          </a:p>
          <a:p>
            <a:pPr marL="639837" lvl="1" indent="-171450" defTabSz="806658">
              <a:spcAft>
                <a:spcPts val="1200"/>
              </a:spcAft>
              <a:buFont typeface="Arial" panose="020B0604020202020204" pitchFamily="34" charset="0"/>
              <a:buChar char="•"/>
              <a:tabLst>
                <a:tab pos="1645806" algn="l"/>
              </a:tabLst>
              <a:defRPr/>
            </a:pPr>
            <a:r>
              <a:rPr lang="en-US" sz="1400">
                <a:cs typeface="Segoe UI" panose="020B0502040204020203" pitchFamily="34" charset="0"/>
              </a:rPr>
              <a:t>The </a:t>
            </a:r>
            <a:r>
              <a:rPr lang="en-US" sz="1400" b="1">
                <a:cs typeface="Segoe UI" panose="020B0502040204020203" pitchFamily="34" charset="0"/>
              </a:rPr>
              <a:t>Initialize-Places</a:t>
            </a:r>
            <a:r>
              <a:rPr lang="en-US" sz="1400">
                <a:cs typeface="Segoe UI" panose="020B0502040204020203" pitchFamily="34" charset="0"/>
              </a:rPr>
              <a:t> cmdlet is utilized to parse existing rooms and workspaces</a:t>
            </a:r>
          </a:p>
          <a:p>
            <a:pPr marL="639837" lvl="1" indent="-171450" defTabSz="806658">
              <a:spcAft>
                <a:spcPts val="1200"/>
              </a:spcAft>
              <a:buFont typeface="Arial" panose="020B0604020202020204" pitchFamily="34" charset="0"/>
              <a:buChar char="•"/>
              <a:tabLst>
                <a:tab pos="1645806" algn="l"/>
              </a:tabLst>
              <a:defRPr/>
            </a:pPr>
            <a:r>
              <a:rPr lang="en-US" sz="1400">
                <a:cs typeface="Segoe UI" panose="020B0502040204020203" pitchFamily="34" charset="0"/>
              </a:rPr>
              <a:t>You will have the opportunity to verify and edit the generated hierarchy (also known as the Places Directory) in the </a:t>
            </a:r>
            <a:r>
              <a:rPr lang="en-US" sz="1400" i="1">
                <a:cs typeface="Segoe UI" panose="020B0502040204020203" pitchFamily="34" charset="0"/>
              </a:rPr>
              <a:t>ResourceAccountsMapped.csv</a:t>
            </a:r>
            <a:r>
              <a:rPr lang="en-US" sz="1400">
                <a:cs typeface="Segoe UI" panose="020B0502040204020203" pitchFamily="34" charset="0"/>
              </a:rPr>
              <a:t> file</a:t>
            </a:r>
          </a:p>
          <a:p>
            <a:pPr marL="639837" lvl="1" indent="-171450" defTabSz="806658">
              <a:spcAft>
                <a:spcPts val="1200"/>
              </a:spcAft>
              <a:buFont typeface="Arial" panose="020B0604020202020204" pitchFamily="34" charset="0"/>
              <a:buChar char="•"/>
              <a:tabLst>
                <a:tab pos="1645806" algn="l"/>
              </a:tabLst>
              <a:defRPr/>
            </a:pPr>
            <a:r>
              <a:rPr lang="en-US" sz="1400">
                <a:cs typeface="Segoe UI" panose="020B0502040204020203" pitchFamily="34" charset="0"/>
              </a:rPr>
              <a:t>Only rooms and workspaces that are associated to a </a:t>
            </a:r>
            <a:r>
              <a:rPr lang="en-US" sz="1400" b="1" err="1">
                <a:cs typeface="Segoe UI" panose="020B0502040204020203" pitchFamily="34" charset="0"/>
              </a:rPr>
              <a:t>RoomList</a:t>
            </a:r>
            <a:r>
              <a:rPr lang="en-US" sz="1400">
                <a:cs typeface="Segoe UI" panose="020B0502040204020203" pitchFamily="34" charset="0"/>
              </a:rPr>
              <a:t> and not yet parented to a floor and building in the Places Directory will be included</a:t>
            </a:r>
          </a:p>
        </p:txBody>
      </p:sp>
      <p:sp>
        <p:nvSpPr>
          <p:cNvPr id="18" name="TextBox 17">
            <a:extLst>
              <a:ext uri="{FF2B5EF4-FFF2-40B4-BE49-F238E27FC236}">
                <a16:creationId xmlns:a16="http://schemas.microsoft.com/office/drawing/2014/main" id="{A60E7DFF-1D25-C6E8-2D42-7BF2FD8B80D9}"/>
              </a:ext>
            </a:extLst>
          </p:cNvPr>
          <p:cNvSpPr txBox="1"/>
          <p:nvPr/>
        </p:nvSpPr>
        <p:spPr>
          <a:xfrm>
            <a:off x="8269317" y="2482625"/>
            <a:ext cx="1739405" cy="369332"/>
          </a:xfrm>
          <a:prstGeom prst="rect">
            <a:avLst/>
          </a:prstGeom>
          <a:noFill/>
        </p:spPr>
        <p:txBody>
          <a:bodyPr wrap="square">
            <a:spAutoFit/>
          </a:bodyPr>
          <a:lstStyle/>
          <a:p>
            <a:r>
              <a:rPr lang="en-US" sz="1800">
                <a:solidFill>
                  <a:srgbClr val="5A5FC7"/>
                </a:solidFill>
                <a:cs typeface="Segoe UI" panose="020B0502040204020203" pitchFamily="34" charset="0"/>
              </a:rPr>
              <a:t>Approach #2:</a:t>
            </a:r>
            <a:r>
              <a:rPr lang="en-US" sz="1800">
                <a:cs typeface="Segoe UI" panose="020B0502040204020203" pitchFamily="34" charset="0"/>
              </a:rPr>
              <a:t> </a:t>
            </a:r>
            <a:endParaRPr lang="en-GB"/>
          </a:p>
        </p:txBody>
      </p:sp>
      <p:sp>
        <p:nvSpPr>
          <p:cNvPr id="23" name="TextBox 22">
            <a:extLst>
              <a:ext uri="{FF2B5EF4-FFF2-40B4-BE49-F238E27FC236}">
                <a16:creationId xmlns:a16="http://schemas.microsoft.com/office/drawing/2014/main" id="{9D273AAC-29DB-0A48-7205-4AA508CB07E5}"/>
              </a:ext>
            </a:extLst>
          </p:cNvPr>
          <p:cNvSpPr txBox="1"/>
          <p:nvPr/>
        </p:nvSpPr>
        <p:spPr>
          <a:xfrm>
            <a:off x="6910550" y="2982724"/>
            <a:ext cx="4190400" cy="1692771"/>
          </a:xfrm>
          <a:prstGeom prst="rect">
            <a:avLst/>
          </a:prstGeom>
          <a:noFill/>
        </p:spPr>
        <p:txBody>
          <a:bodyPr wrap="square">
            <a:spAutoFit/>
          </a:bodyPr>
          <a:lstStyle/>
          <a:p>
            <a:pPr marL="754137" lvl="1" indent="-285750" defTabSz="806658">
              <a:spcAft>
                <a:spcPts val="1200"/>
              </a:spcAft>
              <a:buFont typeface="Arial" panose="020B0604020202020204" pitchFamily="34" charset="0"/>
              <a:buChar char="•"/>
              <a:tabLst>
                <a:tab pos="1645806" algn="l"/>
              </a:tabLst>
              <a:defRPr/>
            </a:pPr>
            <a:r>
              <a:rPr lang="en-US" sz="1400" dirty="0">
                <a:cs typeface="Segoe UI" panose="020B0502040204020203" pitchFamily="34" charset="0"/>
              </a:rPr>
              <a:t>Manual configuration</a:t>
            </a:r>
          </a:p>
          <a:p>
            <a:pPr marL="754137" lvl="1" indent="-285750" defTabSz="806658">
              <a:spcAft>
                <a:spcPts val="1200"/>
              </a:spcAft>
              <a:buFont typeface="Arial" panose="020B0604020202020204" pitchFamily="34" charset="0"/>
              <a:buChar char="•"/>
              <a:tabLst>
                <a:tab pos="1645806" algn="l"/>
              </a:tabLst>
              <a:defRPr/>
            </a:pPr>
            <a:r>
              <a:rPr lang="en-US" sz="1400" dirty="0">
                <a:cs typeface="Segoe UI" panose="020B0502040204020203" pitchFamily="34" charset="0"/>
              </a:rPr>
              <a:t>Planning and setup of all your buildings, floors, sections, rooms, and desk pools.</a:t>
            </a:r>
          </a:p>
          <a:p>
            <a:pPr marL="754137" lvl="1" indent="-285750" defTabSz="806658">
              <a:spcAft>
                <a:spcPts val="1200"/>
              </a:spcAft>
              <a:buFont typeface="Arial" panose="020B0604020202020204" pitchFamily="34" charset="0"/>
              <a:buChar char="•"/>
              <a:tabLst>
                <a:tab pos="1645806" algn="l"/>
              </a:tabLst>
              <a:defRPr/>
            </a:pPr>
            <a:r>
              <a:rPr lang="en-US" sz="1400" dirty="0">
                <a:cs typeface="Segoe UI" panose="020B0502040204020203" pitchFamily="34" charset="0"/>
              </a:rPr>
              <a:t>For deploying core features across all locations, you must at a minimum create your buildings.</a:t>
            </a:r>
          </a:p>
        </p:txBody>
      </p:sp>
      <p:sp>
        <p:nvSpPr>
          <p:cNvPr id="24" name="TextBox 23">
            <a:extLst>
              <a:ext uri="{FF2B5EF4-FFF2-40B4-BE49-F238E27FC236}">
                <a16:creationId xmlns:a16="http://schemas.microsoft.com/office/drawing/2014/main" id="{D079950A-C1F8-3A0A-906C-7F2902576898}"/>
              </a:ext>
            </a:extLst>
          </p:cNvPr>
          <p:cNvSpPr txBox="1"/>
          <p:nvPr/>
        </p:nvSpPr>
        <p:spPr>
          <a:xfrm>
            <a:off x="1999888" y="6366069"/>
            <a:ext cx="7312726" cy="369332"/>
          </a:xfrm>
          <a:prstGeom prst="rect">
            <a:avLst/>
          </a:prstGeom>
          <a:noFill/>
        </p:spPr>
        <p:txBody>
          <a:bodyPr wrap="square">
            <a:spAutoFit/>
          </a:bodyPr>
          <a:lstStyle/>
          <a:p>
            <a:pPr marL="11204" algn="ctr" defTabSz="806658">
              <a:spcAft>
                <a:spcPts val="1200"/>
              </a:spcAft>
              <a:tabLst>
                <a:tab pos="1645806" algn="l"/>
              </a:tabLst>
              <a:defRPr/>
            </a:pPr>
            <a:r>
              <a:rPr lang="en-US" b="1" dirty="0">
                <a:solidFill>
                  <a:schemeClr val="accent1"/>
                </a:solidFill>
                <a:cs typeface="Segoe UI" panose="020B0502040204020203" pitchFamily="34" charset="0"/>
              </a:rPr>
              <a:t>Select which approach to configure your buildings and floors</a:t>
            </a:r>
          </a:p>
        </p:txBody>
      </p:sp>
      <p:grpSp>
        <p:nvGrpSpPr>
          <p:cNvPr id="4" name="Group 3" descr="Text box with 'hidden' labeled on it" title="Label">
            <a:extLst>
              <a:ext uri="{FF2B5EF4-FFF2-40B4-BE49-F238E27FC236}">
                <a16:creationId xmlns:a16="http://schemas.microsoft.com/office/drawing/2014/main" id="{885E23B0-A694-BF90-3D23-2A789D2E2AF2}"/>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5" name="Diagonal Stripe 4">
              <a:extLst>
                <a:ext uri="{FF2B5EF4-FFF2-40B4-BE49-F238E27FC236}">
                  <a16:creationId xmlns:a16="http://schemas.microsoft.com/office/drawing/2014/main" id="{1C29A723-5EC0-AAB1-607D-B1EFF5925C50}"/>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a:gradFill>
                  <a:gsLst>
                    <a:gs pos="0">
                      <a:srgbClr val="FFFFFF"/>
                    </a:gs>
                    <a:gs pos="100000">
                      <a:srgbClr val="FFFFFF"/>
                    </a:gs>
                  </a:gsLst>
                  <a:lin ang="5400000" scaled="0"/>
                </a:gradFill>
                <a:cs typeface="Segoe UI" pitchFamily="34" charset="0"/>
              </a:endParaRPr>
            </a:p>
          </p:txBody>
        </p:sp>
        <p:sp>
          <p:nvSpPr>
            <p:cNvPr id="6" name="TextBox 5">
              <a:extLst>
                <a:ext uri="{FF2B5EF4-FFF2-40B4-BE49-F238E27FC236}">
                  <a16:creationId xmlns:a16="http://schemas.microsoft.com/office/drawing/2014/main" id="{55A0A907-202C-2032-F951-6990FEE54322}"/>
                </a:ext>
              </a:extLst>
            </p:cNvPr>
            <p:cNvSpPr txBox="1"/>
            <p:nvPr/>
          </p:nvSpPr>
          <p:spPr>
            <a:xfrm rot="2421255">
              <a:off x="11065621" y="476530"/>
              <a:ext cx="853538" cy="493555"/>
            </a:xfrm>
            <a:prstGeom prst="rect">
              <a:avLst/>
            </a:prstGeom>
            <a:noFill/>
          </p:spPr>
          <p:txBody>
            <a:bodyPr wrap="none" lIns="0" tIns="0" rIns="0" bIns="0" rtlCol="0">
              <a:spAutoFit/>
            </a:bodyPr>
            <a:lstStyle/>
            <a:p>
              <a:pPr defTabSz="932521">
                <a:defRPr/>
              </a:pPr>
              <a:r>
                <a:rPr lang="en-US" sz="2000" kern="0" spc="-30" dirty="0">
                  <a:solidFill>
                    <a:schemeClr val="accent1"/>
                  </a:solidFill>
                  <a:latin typeface="Segoe UI Semibold"/>
                </a:rPr>
                <a:t>Verify</a:t>
              </a:r>
              <a:endParaRPr lang="de-AT" sz="2000" kern="0" spc="-30" dirty="0">
                <a:solidFill>
                  <a:schemeClr val="accent1"/>
                </a:solidFill>
                <a:latin typeface="Segoe UI Semibold"/>
              </a:endParaRPr>
            </a:p>
          </p:txBody>
        </p:sp>
      </p:grpSp>
    </p:spTree>
    <p:extLst>
      <p:ext uri="{BB962C8B-B14F-4D97-AF65-F5344CB8AC3E}">
        <p14:creationId xmlns:p14="http://schemas.microsoft.com/office/powerpoint/2010/main" val="825986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200"/>
                                  </p:stCondLst>
                                  <p:childTnLst>
                                    <p:animMotion origin="layout" path="M 1.25E-6 3.7037E-6 L 1.25E-6 0.03541 " pathEditMode="relative" rAng="0" ptsTypes="AA">
                                      <p:cBhvr>
                                        <p:cTn id="9" dur="700" spd="-100000" fill="hold"/>
                                        <p:tgtEl>
                                          <p:spTgt spid="13"/>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200"/>
                                  </p:stCondLst>
                                  <p:childTnLst>
                                    <p:animMotion origin="layout" path="M 1.25E-6 3.7037E-6 L 1.25E-6 0.03541 " pathEditMode="relative" rAng="0" ptsTypes="AA">
                                      <p:cBhvr>
                                        <p:cTn id="14" dur="700" spd="-100000" fill="hold"/>
                                        <p:tgtEl>
                                          <p:spTgt spid="1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34ACB-68D9-761F-820F-C73F5EEE8CF3}"/>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8E76316-DD57-1127-85FF-6FF3C2C6C454}"/>
              </a:ext>
              <a:ext uri="{C183D7F6-B498-43B3-948B-1728B52AA6E4}">
                <adec:decorative xmlns:adec="http://schemas.microsoft.com/office/drawing/2017/decorative" val="1"/>
              </a:ext>
            </a:extLst>
          </p:cNvPr>
          <p:cNvGrpSpPr/>
          <p:nvPr/>
        </p:nvGrpSpPr>
        <p:grpSpPr>
          <a:xfrm>
            <a:off x="5029200" y="0"/>
            <a:ext cx="7162800" cy="6858000"/>
            <a:chOff x="5029200" y="0"/>
            <a:chExt cx="7162800" cy="6858000"/>
          </a:xfrm>
        </p:grpSpPr>
        <p:pic>
          <p:nvPicPr>
            <p:cNvPr id="9" name="Picture 8" descr="A picture containing light&#10;&#10;Description automatically generated">
              <a:extLst>
                <a:ext uri="{FF2B5EF4-FFF2-40B4-BE49-F238E27FC236}">
                  <a16:creationId xmlns:a16="http://schemas.microsoft.com/office/drawing/2014/main" id="{8F0C66ED-11A0-33CD-F6D6-79D0EE83A118}"/>
                </a:ext>
              </a:extLst>
            </p:cNvPr>
            <p:cNvPicPr>
              <a:picLocks/>
            </p:cNvPicPr>
            <p:nvPr/>
          </p:nvPicPr>
          <p:blipFill rotWithShape="1">
            <a:blip r:embed="rId2">
              <a:duotone>
                <a:schemeClr val="accent1">
                  <a:shade val="45000"/>
                  <a:satMod val="135000"/>
                </a:schemeClr>
                <a:prstClr val="white"/>
              </a:duotone>
              <a:alphaModFix amt="50000"/>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rcRect l="10637" t="14739" r="59519" b="32060"/>
            <a:stretch/>
          </p:blipFill>
          <p:spPr>
            <a:xfrm>
              <a:off x="5352728" y="0"/>
              <a:ext cx="6839272" cy="6858000"/>
            </a:xfrm>
            <a:prstGeom prst="rect">
              <a:avLst/>
            </a:prstGeom>
            <a:effectLst>
              <a:outerShdw blurRad="88900" dist="50800" dir="8100000" algn="tr" rotWithShape="0">
                <a:prstClr val="black">
                  <a:alpha val="7000"/>
                </a:prstClr>
              </a:outerShdw>
            </a:effectLst>
          </p:spPr>
        </p:pic>
        <p:sp>
          <p:nvSpPr>
            <p:cNvPr id="10" name="Rectangle 9">
              <a:extLst>
                <a:ext uri="{FF2B5EF4-FFF2-40B4-BE49-F238E27FC236}">
                  <a16:creationId xmlns:a16="http://schemas.microsoft.com/office/drawing/2014/main" id="{87D9B952-0609-4F61-4A02-CE8FE9D9662C}"/>
                </a:ext>
              </a:extLst>
            </p:cNvPr>
            <p:cNvSpPr>
              <a:spLocks/>
            </p:cNvSpPr>
            <p:nvPr/>
          </p:nvSpPr>
          <p:spPr bwMode="auto">
            <a:xfrm>
              <a:off x="5029200" y="0"/>
              <a:ext cx="4381178" cy="6858000"/>
            </a:xfrm>
            <a:prstGeom prst="rect">
              <a:avLst/>
            </a:prstGeom>
            <a:gradFill flip="none" rotWithShape="1">
              <a:gsLst>
                <a:gs pos="0">
                  <a:srgbClr val="FFF8F3">
                    <a:alpha val="0"/>
                  </a:srgbClr>
                </a:gs>
                <a:gs pos="100000">
                  <a:srgbClr val="FFF8F3"/>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grpSp>
      <p:cxnSp>
        <p:nvCxnSpPr>
          <p:cNvPr id="11" name="Straight Connector 10">
            <a:extLst>
              <a:ext uri="{FF2B5EF4-FFF2-40B4-BE49-F238E27FC236}">
                <a16:creationId xmlns:a16="http://schemas.microsoft.com/office/drawing/2014/main" id="{EE598FBD-8943-0D31-C5DF-95D418FAF22E}"/>
              </a:ext>
              <a:ext uri="{C183D7F6-B498-43B3-948B-1728B52AA6E4}">
                <adec:decorative xmlns:adec="http://schemas.microsoft.com/office/drawing/2017/decorative" val="1"/>
              </a:ext>
            </a:extLst>
          </p:cNvPr>
          <p:cNvCxnSpPr>
            <a:cxnSpLocks/>
            <a:stCxn id="12" idx="6"/>
          </p:cNvCxnSpPr>
          <p:nvPr/>
        </p:nvCxnSpPr>
        <p:spPr>
          <a:xfrm>
            <a:off x="864488" y="3889829"/>
            <a:ext cx="5792343" cy="0"/>
          </a:xfrm>
          <a:prstGeom prst="line">
            <a:avLst/>
          </a:prstGeom>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55E9C90-3EE0-B8F3-854E-B37F5DE3818D}"/>
              </a:ext>
              <a:ext uri="{C183D7F6-B498-43B3-948B-1728B52AA6E4}">
                <adec:decorative xmlns:adec="http://schemas.microsoft.com/office/drawing/2017/decorative" val="1"/>
              </a:ext>
            </a:extLst>
          </p:cNvPr>
          <p:cNvSpPr/>
          <p:nvPr/>
        </p:nvSpPr>
        <p:spPr bwMode="auto">
          <a:xfrm>
            <a:off x="781955"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Oval 12">
            <a:extLst>
              <a:ext uri="{FF2B5EF4-FFF2-40B4-BE49-F238E27FC236}">
                <a16:creationId xmlns:a16="http://schemas.microsoft.com/office/drawing/2014/main" id="{2C8E2B0F-620B-F995-5CC0-77C3AFF5A627}"/>
              </a:ext>
              <a:ext uri="{C183D7F6-B498-43B3-948B-1728B52AA6E4}">
                <adec:decorative xmlns:adec="http://schemas.microsoft.com/office/drawing/2017/decorative" val="1"/>
              </a:ext>
            </a:extLst>
          </p:cNvPr>
          <p:cNvSpPr/>
          <p:nvPr/>
        </p:nvSpPr>
        <p:spPr bwMode="auto">
          <a:xfrm>
            <a:off x="585216"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 name="Oval 1">
            <a:extLst>
              <a:ext uri="{FF2B5EF4-FFF2-40B4-BE49-F238E27FC236}">
                <a16:creationId xmlns:a16="http://schemas.microsoft.com/office/drawing/2014/main" id="{C0284C01-493E-ECB1-98B5-B694815AE7B8}"/>
              </a:ext>
              <a:ext uri="{C183D7F6-B498-43B3-948B-1728B52AA6E4}">
                <adec:decorative xmlns:adec="http://schemas.microsoft.com/office/drawing/2017/decorative" val="1"/>
              </a:ext>
            </a:extLst>
          </p:cNvPr>
          <p:cNvSpPr/>
          <p:nvPr/>
        </p:nvSpPr>
        <p:spPr bwMode="auto">
          <a:xfrm>
            <a:off x="6274594" y="5253279"/>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4" name="Oval 3">
            <a:extLst>
              <a:ext uri="{FF2B5EF4-FFF2-40B4-BE49-F238E27FC236}">
                <a16:creationId xmlns:a16="http://schemas.microsoft.com/office/drawing/2014/main" id="{C4C8617B-2B9E-343F-F0CE-18BE4FF86E7C}"/>
              </a:ext>
              <a:ext uri="{C183D7F6-B498-43B3-948B-1728B52AA6E4}">
                <adec:decorative xmlns:adec="http://schemas.microsoft.com/office/drawing/2017/decorative" val="1"/>
              </a:ext>
            </a:extLst>
          </p:cNvPr>
          <p:cNvSpPr/>
          <p:nvPr/>
        </p:nvSpPr>
        <p:spPr bwMode="auto">
          <a:xfrm>
            <a:off x="6274594" y="182321"/>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pic>
        <p:nvPicPr>
          <p:cNvPr id="6" name="Picture 5">
            <a:extLst>
              <a:ext uri="{FF2B5EF4-FFF2-40B4-BE49-F238E27FC236}">
                <a16:creationId xmlns:a16="http://schemas.microsoft.com/office/drawing/2014/main" id="{6F2E6FB2-7865-5654-042A-333BD0FF96C4}"/>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contrast="-20000"/>
                    </a14:imgEffect>
                  </a14:imgLayer>
                </a14:imgProps>
              </a:ext>
            </a:extLst>
          </a:blip>
          <a:srcRect l="18346" t="5718" r="4968" b="6111"/>
          <a:stretch>
            <a:fillRect/>
          </a:stretch>
        </p:blipFill>
        <p:spPr>
          <a:xfrm>
            <a:off x="6451600" y="392112"/>
            <a:ext cx="5391150" cy="6046788"/>
          </a:xfrm>
          <a:custGeom>
            <a:avLst/>
            <a:gdLst>
              <a:gd name="connsiteX0" fmla="*/ 131275 w 5391150"/>
              <a:gd name="connsiteY0" fmla="*/ 0 h 6046788"/>
              <a:gd name="connsiteX1" fmla="*/ 5259875 w 5391150"/>
              <a:gd name="connsiteY1" fmla="*/ 0 h 6046788"/>
              <a:gd name="connsiteX2" fmla="*/ 5391150 w 5391150"/>
              <a:gd name="connsiteY2" fmla="*/ 131275 h 6046788"/>
              <a:gd name="connsiteX3" fmla="*/ 5391150 w 5391150"/>
              <a:gd name="connsiteY3" fmla="*/ 5915513 h 6046788"/>
              <a:gd name="connsiteX4" fmla="*/ 5259875 w 5391150"/>
              <a:gd name="connsiteY4" fmla="*/ 6046788 h 6046788"/>
              <a:gd name="connsiteX5" fmla="*/ 131275 w 5391150"/>
              <a:gd name="connsiteY5" fmla="*/ 6046788 h 6046788"/>
              <a:gd name="connsiteX6" fmla="*/ 0 w 5391150"/>
              <a:gd name="connsiteY6" fmla="*/ 5915513 h 6046788"/>
              <a:gd name="connsiteX7" fmla="*/ 0 w 5391150"/>
              <a:gd name="connsiteY7" fmla="*/ 131275 h 6046788"/>
              <a:gd name="connsiteX8" fmla="*/ 131275 w 5391150"/>
              <a:gd name="connsiteY8" fmla="*/ 0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1150" h="6046788">
                <a:moveTo>
                  <a:pt x="131275" y="0"/>
                </a:moveTo>
                <a:lnTo>
                  <a:pt x="5259875" y="0"/>
                </a:lnTo>
                <a:cubicBezTo>
                  <a:pt x="5332376" y="0"/>
                  <a:pt x="5391150" y="58774"/>
                  <a:pt x="5391150" y="131275"/>
                </a:cubicBezTo>
                <a:lnTo>
                  <a:pt x="5391150" y="5915513"/>
                </a:lnTo>
                <a:cubicBezTo>
                  <a:pt x="5391150" y="5988014"/>
                  <a:pt x="5332376" y="6046788"/>
                  <a:pt x="5259875" y="6046788"/>
                </a:cubicBezTo>
                <a:lnTo>
                  <a:pt x="131275" y="6046788"/>
                </a:lnTo>
                <a:cubicBezTo>
                  <a:pt x="58774" y="6046788"/>
                  <a:pt x="0" y="5988014"/>
                  <a:pt x="0" y="5915513"/>
                </a:cubicBezTo>
                <a:lnTo>
                  <a:pt x="0" y="131275"/>
                </a:lnTo>
                <a:cubicBezTo>
                  <a:pt x="0" y="58774"/>
                  <a:pt x="58774" y="0"/>
                  <a:pt x="131275" y="0"/>
                </a:cubicBezTo>
                <a:close/>
              </a:path>
            </a:pathLst>
          </a:custGeom>
          <a:effectLst>
            <a:outerShdw blurRad="76200" dist="38100" dir="8100000" algn="tr" rotWithShape="0">
              <a:prstClr val="black">
                <a:alpha val="10000"/>
              </a:prstClr>
            </a:outerShdw>
          </a:effectLst>
        </p:spPr>
      </p:pic>
      <p:sp>
        <p:nvSpPr>
          <p:cNvPr id="3" name="Title 2">
            <a:extLst>
              <a:ext uri="{FF2B5EF4-FFF2-40B4-BE49-F238E27FC236}">
                <a16:creationId xmlns:a16="http://schemas.microsoft.com/office/drawing/2014/main" id="{2806DC7F-033B-D3D2-59B9-BE83CCF9BACA}"/>
              </a:ext>
            </a:extLst>
          </p:cNvPr>
          <p:cNvSpPr>
            <a:spLocks noGrp="1"/>
          </p:cNvSpPr>
          <p:nvPr>
            <p:ph type="title"/>
          </p:nvPr>
        </p:nvSpPr>
        <p:spPr>
          <a:xfrm>
            <a:off x="585215" y="3305322"/>
            <a:ext cx="6172045" cy="498598"/>
          </a:xfrm>
        </p:spPr>
        <p:txBody>
          <a:bodyPr/>
          <a:lstStyle/>
          <a:p>
            <a:r>
              <a:rPr lang="en-GB" dirty="0">
                <a:solidFill>
                  <a:schemeClr val="accent1"/>
                </a:solidFill>
              </a:rPr>
              <a:t>Approach 1:</a:t>
            </a:r>
            <a:endParaRPr lang="en-US" sz="2800" b="0" spc="0" dirty="0">
              <a:solidFill>
                <a:schemeClr val="accent1"/>
              </a:solidFill>
              <a:latin typeface="+mn-lt"/>
            </a:endParaRPr>
          </a:p>
        </p:txBody>
      </p:sp>
      <p:sp>
        <p:nvSpPr>
          <p:cNvPr id="7" name="TextBox 6">
            <a:extLst>
              <a:ext uri="{FF2B5EF4-FFF2-40B4-BE49-F238E27FC236}">
                <a16:creationId xmlns:a16="http://schemas.microsoft.com/office/drawing/2014/main" id="{8124BA04-49B8-07D6-C4DD-19837B6ECBC3}"/>
              </a:ext>
            </a:extLst>
          </p:cNvPr>
          <p:cNvSpPr txBox="1"/>
          <p:nvPr/>
        </p:nvSpPr>
        <p:spPr>
          <a:xfrm>
            <a:off x="476883" y="4042048"/>
            <a:ext cx="6179948" cy="830997"/>
          </a:xfrm>
          <a:prstGeom prst="rect">
            <a:avLst/>
          </a:prstGeom>
          <a:noFill/>
        </p:spPr>
        <p:txBody>
          <a:bodyPr wrap="square">
            <a:spAutoFit/>
          </a:bodyPr>
          <a:lstStyle/>
          <a:p>
            <a:r>
              <a:rPr lang="en-GB" sz="2400" dirty="0"/>
              <a:t>Configuring Buildings (and Floors) with existing workspaces</a:t>
            </a:r>
            <a:endParaRPr lang="en-US" sz="2400" dirty="0"/>
          </a:p>
        </p:txBody>
      </p:sp>
      <p:sp>
        <p:nvSpPr>
          <p:cNvPr id="20" name="Rectangle: Rounded Corners 5">
            <a:extLst>
              <a:ext uri="{FF2B5EF4-FFF2-40B4-BE49-F238E27FC236}">
                <a16:creationId xmlns:a16="http://schemas.microsoft.com/office/drawing/2014/main" id="{CDE3BC6D-29F7-F5AA-7F84-AEF9D97F19FF}"/>
              </a:ext>
              <a:ext uri="{C183D7F6-B498-43B3-948B-1728B52AA6E4}">
                <adec:decorative xmlns:adec="http://schemas.microsoft.com/office/drawing/2017/decorative" val="1"/>
              </a:ext>
            </a:extLst>
          </p:cNvPr>
          <p:cNvSpPr/>
          <p:nvPr/>
        </p:nvSpPr>
        <p:spPr bwMode="auto">
          <a:xfrm>
            <a:off x="7385716" y="3209745"/>
            <a:ext cx="3923861" cy="1360167"/>
          </a:xfrm>
          <a:prstGeom prst="roundRect">
            <a:avLst>
              <a:gd name="adj" fmla="val 5056"/>
            </a:avLst>
          </a:prstGeom>
          <a:solidFill>
            <a:schemeClr val="bg1"/>
          </a:solidFill>
          <a:ln w="12700" cap="rnd">
            <a:solidFill>
              <a:schemeClr val="accent1">
                <a:lumMod val="20000"/>
                <a:lumOff val="80000"/>
              </a:schemeClr>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ea typeface="+mn-ea"/>
              <a:cs typeface="Segoe UI" pitchFamily="34" charset="0"/>
            </a:endParaRPr>
          </a:p>
        </p:txBody>
      </p:sp>
      <p:sp>
        <p:nvSpPr>
          <p:cNvPr id="21" name="TextBox 20">
            <a:extLst>
              <a:ext uri="{FF2B5EF4-FFF2-40B4-BE49-F238E27FC236}">
                <a16:creationId xmlns:a16="http://schemas.microsoft.com/office/drawing/2014/main" id="{67236788-DC84-1A94-A916-21287AE7629E}"/>
              </a:ext>
            </a:extLst>
          </p:cNvPr>
          <p:cNvSpPr txBox="1"/>
          <p:nvPr/>
        </p:nvSpPr>
        <p:spPr>
          <a:xfrm>
            <a:off x="8477943" y="3286287"/>
            <a:ext cx="1739405" cy="369332"/>
          </a:xfrm>
          <a:prstGeom prst="rect">
            <a:avLst/>
          </a:prstGeom>
          <a:noFill/>
        </p:spPr>
        <p:txBody>
          <a:bodyPr wrap="square">
            <a:spAutoFit/>
          </a:bodyPr>
          <a:lstStyle/>
          <a:p>
            <a:r>
              <a:rPr lang="en-US" sz="1800" dirty="0">
                <a:solidFill>
                  <a:srgbClr val="5A5FC7"/>
                </a:solidFill>
                <a:cs typeface="Segoe UI" panose="020B0502040204020203" pitchFamily="34" charset="0"/>
              </a:rPr>
              <a:t>Approach #1:</a:t>
            </a:r>
            <a:r>
              <a:rPr lang="en-US" sz="1800" dirty="0">
                <a:cs typeface="Segoe UI" panose="020B0502040204020203" pitchFamily="34" charset="0"/>
              </a:rPr>
              <a:t> </a:t>
            </a:r>
            <a:endParaRPr lang="en-GB" dirty="0"/>
          </a:p>
        </p:txBody>
      </p:sp>
      <p:sp>
        <p:nvSpPr>
          <p:cNvPr id="16" name="Text Placeholder 8">
            <a:extLst>
              <a:ext uri="{FF2B5EF4-FFF2-40B4-BE49-F238E27FC236}">
                <a16:creationId xmlns:a16="http://schemas.microsoft.com/office/drawing/2014/main" id="{590D8FBF-0F0E-C063-622B-DDB167A579CC}"/>
              </a:ext>
            </a:extLst>
          </p:cNvPr>
          <p:cNvSpPr txBox="1">
            <a:spLocks/>
          </p:cNvSpPr>
          <p:nvPr/>
        </p:nvSpPr>
        <p:spPr>
          <a:xfrm>
            <a:off x="7667683" y="3732161"/>
            <a:ext cx="3330719" cy="492443"/>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solidFill>
                  <a:srgbClr val="000000"/>
                </a:solidFill>
                <a:latin typeface="Segoe Sans Display Semibold"/>
              </a:rPr>
              <a:t>Configuring buildings and floors with existing workspaces</a:t>
            </a:r>
          </a:p>
        </p:txBody>
      </p:sp>
    </p:spTree>
    <p:extLst>
      <p:ext uri="{BB962C8B-B14F-4D97-AF65-F5344CB8AC3E}">
        <p14:creationId xmlns:p14="http://schemas.microsoft.com/office/powerpoint/2010/main" val="29421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400"/>
                                  </p:stCondLst>
                                  <p:childTnLst>
                                    <p:animMotion origin="layout" path="M -4.79167E-6 -2.59259E-6 L -0.02591 -2.59259E-6 " pathEditMode="relative" rAng="0" ptsTypes="AA">
                                      <p:cBhvr>
                                        <p:cTn id="9" dur="750" spd="-100000" fill="hold"/>
                                        <p:tgtEl>
                                          <p:spTgt spid="16"/>
                                        </p:tgtEl>
                                        <p:attrNameLst>
                                          <p:attrName>ppt_x</p:attrName>
                                          <p:attrName>ppt_y</p:attrName>
                                        </p:attrNameLst>
                                      </p:cBhvr>
                                      <p:rCtr x="-1302" y="0"/>
                                    </p:animMotion>
                                  </p:childTnLst>
                                </p:cTn>
                              </p:par>
                              <p:par>
                                <p:cTn id="10" presetID="10" presetClass="entr" presetSubtype="0" fill="hold" grpId="0" nodeType="withEffect">
                                  <p:stCondLst>
                                    <p:cond delay="2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decel="100000" fill="hold" grpId="1" nodeType="withEffect">
                                  <p:stCondLst>
                                    <p:cond delay="200"/>
                                  </p:stCondLst>
                                  <p:childTnLst>
                                    <p:animMotion origin="layout" path="M 3.33333E-6 3.7037E-7 L 3.33333E-6 0.03542 " pathEditMode="relative" rAng="0" ptsTypes="AA">
                                      <p:cBhvr>
                                        <p:cTn id="14" dur="700" spd="-100000" fill="hold"/>
                                        <p:tgtEl>
                                          <p:spTgt spid="2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6" grpId="0"/>
      <p:bldP spid="1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D4BCA-A45F-A623-4F1E-49103492B5CF}"/>
            </a:ext>
          </a:extLst>
        </p:cNvPr>
        <p:cNvGrpSpPr/>
        <p:nvPr/>
      </p:nvGrpSpPr>
      <p:grpSpPr>
        <a:xfrm>
          <a:off x="0" y="0"/>
          <a:ext cx="0" cy="0"/>
          <a:chOff x="0" y="0"/>
          <a:chExt cx="0" cy="0"/>
        </a:xfrm>
      </p:grpSpPr>
      <p:sp>
        <p:nvSpPr>
          <p:cNvPr id="4" name="Rectangle: Single Corner Rounded 3">
            <a:extLst>
              <a:ext uri="{FF2B5EF4-FFF2-40B4-BE49-F238E27FC236}">
                <a16:creationId xmlns:a16="http://schemas.microsoft.com/office/drawing/2014/main" id="{8967DAE1-F9E3-82D7-C956-60196295914B}"/>
              </a:ext>
              <a:ext uri="{C183D7F6-B498-43B3-948B-1728B52AA6E4}">
                <adec:decorative xmlns:adec="http://schemas.microsoft.com/office/drawing/2017/decorative" val="1"/>
              </a:ext>
            </a:extLst>
          </p:cNvPr>
          <p:cNvSpPr/>
          <p:nvPr/>
        </p:nvSpPr>
        <p:spPr bwMode="auto">
          <a:xfrm rot="16200000" flipV="1">
            <a:off x="3424812" y="-1699926"/>
            <a:ext cx="5133108" cy="1198273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5" name="Title 1">
            <a:extLst>
              <a:ext uri="{FF2B5EF4-FFF2-40B4-BE49-F238E27FC236}">
                <a16:creationId xmlns:a16="http://schemas.microsoft.com/office/drawing/2014/main" id="{16B18DB6-AEC0-7B84-084B-002468A0EFC2}"/>
              </a:ext>
            </a:extLst>
          </p:cNvPr>
          <p:cNvSpPr txBox="1">
            <a:spLocks noGrp="1"/>
          </p:cNvSpPr>
          <p:nvPr>
            <p:ph type="title" idx="4294967295"/>
          </p:nvPr>
        </p:nvSpPr>
        <p:spPr>
          <a:xfrm>
            <a:off x="584200" y="644766"/>
            <a:ext cx="11036808"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accent1"/>
                </a:solidFill>
                <a:effectLst/>
                <a:uLnTx/>
                <a:uFillTx/>
                <a:ea typeface="+mn-ea"/>
                <a:cs typeface="Segoe UI" pitchFamily="34" charset="0"/>
              </a:rPr>
              <a:t>Admin Guidance: </a:t>
            </a:r>
            <a:r>
              <a:rPr kumimoji="0" lang="en-US" sz="3200" b="0" i="0" u="none" strike="noStrike" kern="1200" cap="none" spc="-50" normalizeH="0" baseline="0" noProof="0" dirty="0">
                <a:ln w="3175">
                  <a:noFill/>
                </a:ln>
                <a:solidFill>
                  <a:srgbClr val="000000"/>
                </a:solidFill>
                <a:effectLst/>
                <a:uLnTx/>
                <a:uFillTx/>
                <a:ea typeface="+mn-ea"/>
                <a:cs typeface="Segoe UI" pitchFamily="34" charset="0"/>
              </a:rPr>
              <a:t>Configuring buildings and floors (existing rooms and workspaces)</a:t>
            </a:r>
          </a:p>
        </p:txBody>
      </p:sp>
      <p:sp>
        <p:nvSpPr>
          <p:cNvPr id="6" name="TextBox 5">
            <a:extLst>
              <a:ext uri="{FF2B5EF4-FFF2-40B4-BE49-F238E27FC236}">
                <a16:creationId xmlns:a16="http://schemas.microsoft.com/office/drawing/2014/main" id="{637790DC-C267-42D9-FCAA-A5559D6333C0}"/>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Approach #1</a:t>
            </a:r>
          </a:p>
        </p:txBody>
      </p:sp>
      <p:sp>
        <p:nvSpPr>
          <p:cNvPr id="3" name="Content Placeholder 2">
            <a:extLst>
              <a:ext uri="{FF2B5EF4-FFF2-40B4-BE49-F238E27FC236}">
                <a16:creationId xmlns:a16="http://schemas.microsoft.com/office/drawing/2014/main" id="{87D699E9-2E9D-A671-EC68-E7A338A5CE10}"/>
              </a:ext>
            </a:extLst>
          </p:cNvPr>
          <p:cNvSpPr>
            <a:spLocks noGrp="1"/>
          </p:cNvSpPr>
          <p:nvPr>
            <p:ph sz="quarter" idx="12"/>
          </p:nvPr>
        </p:nvSpPr>
        <p:spPr>
          <a:xfrm>
            <a:off x="584200" y="1842646"/>
            <a:ext cx="11124324" cy="520463"/>
          </a:xfrm>
        </p:spPr>
        <p:txBody>
          <a:bodyPr/>
          <a:lstStyle/>
          <a:p>
            <a:pPr marL="0" indent="0">
              <a:lnSpc>
                <a:spcPct val="110000"/>
              </a:lnSpc>
              <a:buNone/>
            </a:pPr>
            <a:r>
              <a:rPr lang="en-GB" sz="1600" dirty="0">
                <a:latin typeface="+mn-lt"/>
              </a:rPr>
              <a:t>If your tenant already has existing rooms and workspaces defined, you can use the </a:t>
            </a:r>
            <a:r>
              <a:rPr lang="en-GB" sz="1600" b="1" dirty="0">
                <a:latin typeface="+mn-lt"/>
              </a:rPr>
              <a:t>Initialize-Places</a:t>
            </a:r>
            <a:r>
              <a:rPr lang="en-GB" sz="1600" dirty="0">
                <a:latin typeface="+mn-lt"/>
              </a:rPr>
              <a:t> cmdlet to generate the required hierarchy on your behalf.</a:t>
            </a:r>
            <a:endParaRPr lang="en-IE" sz="1600" dirty="0">
              <a:latin typeface="+mn-lt"/>
            </a:endParaRPr>
          </a:p>
        </p:txBody>
      </p:sp>
      <p:sp>
        <p:nvSpPr>
          <p:cNvPr id="11" name="TextBox 10">
            <a:extLst>
              <a:ext uri="{FF2B5EF4-FFF2-40B4-BE49-F238E27FC236}">
                <a16:creationId xmlns:a16="http://schemas.microsoft.com/office/drawing/2014/main" id="{25871416-817B-A994-4239-9AF17357FAA9}"/>
              </a:ext>
            </a:extLst>
          </p:cNvPr>
          <p:cNvSpPr txBox="1"/>
          <p:nvPr/>
        </p:nvSpPr>
        <p:spPr>
          <a:xfrm>
            <a:off x="584200" y="2651706"/>
            <a:ext cx="10935138" cy="788357"/>
          </a:xfrm>
          <a:prstGeom prst="rect">
            <a:avLst/>
          </a:prstGeom>
          <a:noFill/>
        </p:spPr>
        <p:txBody>
          <a:bodyPr wrap="square" lIns="0" tIns="0" rIns="0" bIns="0">
            <a:spAutoFit/>
          </a:bodyPr>
          <a:lstStyle/>
          <a:p>
            <a:pPr marR="0" lvl="0" indent="0" algn="l" defTabSz="806658" rtl="0" eaLnBrk="1" fontAlgn="auto" latinLnBrk="0" hangingPunct="1">
              <a:lnSpc>
                <a:spcPct val="110000"/>
              </a:lnSpc>
              <a:spcAft>
                <a:spcPts val="1800"/>
              </a:spcAft>
              <a:buClrTx/>
              <a:buSzTx/>
              <a:buFontTx/>
              <a:buNone/>
              <a:tabLst>
                <a:tab pos="1645806" algn="l"/>
              </a:tabLst>
              <a:defRPr/>
            </a:pPr>
            <a:r>
              <a:rPr kumimoji="0" lang="en-US" sz="1600" b="0" i="0" u="none" strike="noStrike" kern="1200" cap="none" spc="0" normalizeH="0" baseline="0" noProof="0" dirty="0">
                <a:ln>
                  <a:noFill/>
                </a:ln>
                <a:solidFill>
                  <a:srgbClr val="5A5FC7"/>
                </a:solidFill>
                <a:effectLst/>
                <a:uLnTx/>
                <a:uFillTx/>
                <a:ea typeface="+mn-ea"/>
                <a:cs typeface="Segoe UI" panose="020B0502040204020203" pitchFamily="34" charset="0"/>
              </a:rPr>
              <a:t>Step 1</a:t>
            </a:r>
            <a:r>
              <a:rPr lang="en-US" sz="1600" dirty="0">
                <a:solidFill>
                  <a:srgbClr val="000000"/>
                </a:solidFill>
                <a:cs typeface="Segoe UI" panose="020B0502040204020203" pitchFamily="34" charset="0"/>
              </a:rPr>
              <a:t>: Open </a:t>
            </a:r>
            <a:r>
              <a:rPr lang="en-US" sz="1600" b="1" dirty="0">
                <a:solidFill>
                  <a:srgbClr val="000000"/>
                </a:solidFill>
                <a:cs typeface="Segoe UI" panose="020B0502040204020203" pitchFamily="34" charset="0"/>
              </a:rPr>
              <a:t>PowerShell 7</a:t>
            </a:r>
            <a:r>
              <a:rPr lang="en-US" sz="1600" dirty="0">
                <a:solidFill>
                  <a:srgbClr val="000000"/>
                </a:solidFill>
                <a:cs typeface="Segoe UI" panose="020B0502040204020203" pitchFamily="34" charset="0"/>
              </a:rPr>
              <a:t>, and ensure you have the latest Places PowerShell version by running </a:t>
            </a:r>
            <a:r>
              <a:rPr lang="en-US" sz="1600" b="1" dirty="0">
                <a:solidFill>
                  <a:srgbClr val="000000"/>
                </a:solidFill>
                <a:cs typeface="Segoe UI" panose="020B0502040204020203" pitchFamily="34" charset="0"/>
              </a:rPr>
              <a:t>Update-Module</a:t>
            </a:r>
            <a:r>
              <a:rPr lang="en-US" sz="1600" dirty="0">
                <a:solidFill>
                  <a:srgbClr val="000000"/>
                </a:solidFill>
                <a:cs typeface="Segoe UI" panose="020B0502040204020203" pitchFamily="34" charset="0"/>
              </a:rPr>
              <a:t>. </a:t>
            </a:r>
            <a:br>
              <a:rPr lang="en-US" sz="1600" dirty="0">
                <a:solidFill>
                  <a:srgbClr val="000000"/>
                </a:solidFill>
                <a:cs typeface="Segoe UI" panose="020B0502040204020203" pitchFamily="34" charset="0"/>
              </a:rPr>
            </a:br>
            <a:r>
              <a:rPr lang="en-US" sz="1600" dirty="0">
                <a:solidFill>
                  <a:srgbClr val="000000"/>
                </a:solidFill>
                <a:cs typeface="Segoe UI" panose="020B0502040204020203" pitchFamily="34" charset="0"/>
              </a:rPr>
              <a:t>Then, connect to Microsoft Places (</a:t>
            </a:r>
            <a:r>
              <a:rPr lang="en-US" sz="1600" b="1" dirty="0">
                <a:solidFill>
                  <a:srgbClr val="000000"/>
                </a:solidFill>
                <a:cs typeface="Segoe UI" panose="020B0502040204020203" pitchFamily="34" charset="0"/>
              </a:rPr>
              <a:t>Connect-</a:t>
            </a:r>
            <a:r>
              <a:rPr lang="en-US" sz="1600" b="1" dirty="0" err="1">
                <a:solidFill>
                  <a:srgbClr val="000000"/>
                </a:solidFill>
                <a:cs typeface="Segoe UI" panose="020B0502040204020203" pitchFamily="34" charset="0"/>
              </a:rPr>
              <a:t>MicrosoftPlaces</a:t>
            </a:r>
            <a:r>
              <a:rPr lang="en-US" sz="1600" dirty="0">
                <a:solidFill>
                  <a:srgbClr val="000000"/>
                </a:solidFill>
                <a:cs typeface="Segoe UI" panose="020B0502040204020203" pitchFamily="34" charset="0"/>
              </a:rPr>
              <a:t>). </a:t>
            </a:r>
            <a:br>
              <a:rPr lang="en-US" sz="1600" dirty="0">
                <a:solidFill>
                  <a:srgbClr val="000000"/>
                </a:solidFill>
                <a:cs typeface="Segoe UI" panose="020B0502040204020203" pitchFamily="34" charset="0"/>
              </a:rPr>
            </a:br>
            <a:r>
              <a:rPr lang="en-US" sz="1600" dirty="0">
                <a:solidFill>
                  <a:srgbClr val="000000"/>
                </a:solidFill>
                <a:cs typeface="Segoe UI" panose="020B0502040204020203" pitchFamily="34" charset="0"/>
              </a:rPr>
              <a:t>After you have authenticated with an account that has proper management permissions, run the </a:t>
            </a:r>
            <a:r>
              <a:rPr lang="en-US" sz="1600" b="1" dirty="0">
                <a:solidFill>
                  <a:srgbClr val="000000"/>
                </a:solidFill>
                <a:cs typeface="Segoe UI" panose="020B0502040204020203" pitchFamily="34" charset="0"/>
              </a:rPr>
              <a:t>Initialize-Places</a:t>
            </a:r>
            <a:r>
              <a:rPr lang="en-US" sz="1600" dirty="0">
                <a:solidFill>
                  <a:srgbClr val="000000"/>
                </a:solidFill>
                <a:cs typeface="Segoe UI" panose="020B0502040204020203" pitchFamily="34" charset="0"/>
              </a:rPr>
              <a:t> cmdlet.</a:t>
            </a:r>
            <a:endParaRPr kumimoji="0" lang="en-US" sz="1600" b="0" i="0" u="none" strike="noStrike" kern="1200" cap="none" spc="0" normalizeH="0" baseline="0" noProof="0" dirty="0">
              <a:ln>
                <a:noFill/>
              </a:ln>
              <a:solidFill>
                <a:srgbClr val="000000"/>
              </a:solidFill>
              <a:effectLst/>
              <a:highlight>
                <a:srgbClr val="FFFF00"/>
              </a:highlight>
              <a:uLnTx/>
              <a:uFillTx/>
              <a:ea typeface="+mn-ea"/>
              <a:cs typeface="Segoe UI" panose="020B0502040204020203" pitchFamily="34" charset="0"/>
            </a:endParaRPr>
          </a:p>
        </p:txBody>
      </p:sp>
      <p:sp>
        <p:nvSpPr>
          <p:cNvPr id="2" name="TextBox 1">
            <a:extLst>
              <a:ext uri="{FF2B5EF4-FFF2-40B4-BE49-F238E27FC236}">
                <a16:creationId xmlns:a16="http://schemas.microsoft.com/office/drawing/2014/main" id="{61895F30-CD3C-29AF-F68F-156CA562E33A}"/>
              </a:ext>
            </a:extLst>
          </p:cNvPr>
          <p:cNvSpPr txBox="1"/>
          <p:nvPr/>
        </p:nvSpPr>
        <p:spPr>
          <a:xfrm>
            <a:off x="584200" y="3501626"/>
            <a:ext cx="10602805" cy="523220"/>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Update-Module </a:t>
            </a:r>
            <a:r>
              <a:rPr lang="en-US" sz="1400" err="1">
                <a:solidFill>
                  <a:srgbClr val="D2D2D2"/>
                </a:solidFill>
                <a:latin typeface="Consolas" panose="020B0609020204030204" pitchFamily="49" charset="0"/>
              </a:rPr>
              <a:t>MicrosoftPlaces</a:t>
            </a:r>
            <a:r>
              <a:rPr lang="en-US" sz="1400">
                <a:solidFill>
                  <a:srgbClr val="767676"/>
                </a:solidFill>
                <a:latin typeface="Consolas" panose="020B0609020204030204" pitchFamily="49" charset="0"/>
              </a:rPr>
              <a:t> -Force</a:t>
            </a:r>
            <a:endParaRPr lang="en-US" sz="1400">
              <a:solidFill>
                <a:srgbClr val="16C06C"/>
              </a:solidFill>
              <a:latin typeface="Consolas" panose="020B0609020204030204" pitchFamily="49" charset="0"/>
            </a:endParaRPr>
          </a:p>
        </p:txBody>
      </p:sp>
      <p:pic>
        <p:nvPicPr>
          <p:cNvPr id="12" name="Picture 11" descr="Screenshot of the PowerShell commands to connect and initialize Microsoft Places.">
            <a:extLst>
              <a:ext uri="{FF2B5EF4-FFF2-40B4-BE49-F238E27FC236}">
                <a16:creationId xmlns:a16="http://schemas.microsoft.com/office/drawing/2014/main" id="{1C4E1F28-86AB-188E-9520-AF931C8D8AEC}"/>
              </a:ext>
            </a:extLst>
          </p:cNvPr>
          <p:cNvPicPr>
            <a:picLocks noChangeAspect="1"/>
          </p:cNvPicPr>
          <p:nvPr/>
        </p:nvPicPr>
        <p:blipFill>
          <a:blip r:embed="rId2"/>
          <a:stretch>
            <a:fillRect/>
          </a:stretch>
        </p:blipFill>
        <p:spPr>
          <a:xfrm>
            <a:off x="584200" y="4062891"/>
            <a:ext cx="10602805" cy="1905266"/>
          </a:xfrm>
          <a:prstGeom prst="rect">
            <a:avLst/>
          </a:prstGeom>
        </p:spPr>
      </p:pic>
      <p:sp>
        <p:nvSpPr>
          <p:cNvPr id="8" name="TextBox 7">
            <a:extLst>
              <a:ext uri="{FF2B5EF4-FFF2-40B4-BE49-F238E27FC236}">
                <a16:creationId xmlns:a16="http://schemas.microsoft.com/office/drawing/2014/main" id="{13D43CCA-9FD5-66DE-3EB5-2D905FC9BAC4}"/>
              </a:ext>
            </a:extLst>
          </p:cNvPr>
          <p:cNvSpPr txBox="1"/>
          <p:nvPr/>
        </p:nvSpPr>
        <p:spPr>
          <a:xfrm>
            <a:off x="584200" y="6127405"/>
            <a:ext cx="10935138" cy="1019190"/>
          </a:xfrm>
          <a:prstGeom prst="rect">
            <a:avLst/>
          </a:prstGeom>
          <a:noFill/>
        </p:spPr>
        <p:txBody>
          <a:bodyPr wrap="square" lIns="0" tIns="0" rIns="0" bIns="0">
            <a:spAutoFit/>
          </a:bodyPr>
          <a:lstStyle/>
          <a:p>
            <a:pPr marL="0" marR="0" lvl="0" indent="0" algn="l" defTabSz="914400" rtl="0" eaLnBrk="1" fontAlgn="auto" latinLnBrk="0" hangingPunct="1">
              <a:lnSpc>
                <a:spcPct val="110000"/>
              </a:lnSpc>
              <a:spcAft>
                <a:spcPts val="1800"/>
              </a:spcAft>
              <a:buClrTx/>
              <a:buSzTx/>
              <a:buFontTx/>
              <a:buNone/>
              <a:tabLst/>
              <a:defRPr/>
            </a:pPr>
            <a:r>
              <a:rPr kumimoji="0" lang="en-US" sz="1600" b="0" i="0" u="none" strike="noStrike" kern="1200" cap="none" spc="0" normalizeH="0" baseline="0" noProof="0" dirty="0">
                <a:ln>
                  <a:noFill/>
                </a:ln>
                <a:solidFill>
                  <a:srgbClr val="5A5FC7"/>
                </a:solidFill>
                <a:effectLst/>
                <a:uLnTx/>
                <a:uFillTx/>
                <a:ea typeface="+mn-ea"/>
                <a:cs typeface="+mn-cs"/>
              </a:rPr>
              <a:t>Step 2</a:t>
            </a:r>
            <a:r>
              <a:rPr lang="en-US" sz="1600" dirty="0">
                <a:solidFill>
                  <a:srgbClr val="000000"/>
                </a:solidFill>
                <a:cs typeface="Segoe UI" panose="020B0502040204020203" pitchFamily="34" charset="0"/>
              </a:rPr>
              <a:t>: Use </a:t>
            </a:r>
            <a:r>
              <a:rPr lang="en-US" sz="1600" b="1" dirty="0">
                <a:solidFill>
                  <a:srgbClr val="000000"/>
                </a:solidFill>
                <a:cs typeface="Segoe UI" panose="020B0502040204020203" pitchFamily="34" charset="0"/>
              </a:rPr>
              <a:t>option 1</a:t>
            </a:r>
            <a:r>
              <a:rPr lang="en-US" sz="1600" dirty="0">
                <a:solidFill>
                  <a:srgbClr val="000000"/>
                </a:solidFill>
                <a:cs typeface="Segoe UI" panose="020B0502040204020203" pitchFamily="34" charset="0"/>
              </a:rPr>
              <a:t> to export a CSV file containing existing rooms/workspaces. </a:t>
            </a:r>
            <a:br>
              <a:rPr lang="en-US" sz="1600" dirty="0">
                <a:solidFill>
                  <a:srgbClr val="000000"/>
                </a:solidFill>
                <a:cs typeface="Segoe UI" panose="020B0502040204020203" pitchFamily="34" charset="0"/>
              </a:rPr>
            </a:br>
            <a:r>
              <a:rPr lang="en-US" sz="1600" b="1" u="sng" dirty="0">
                <a:solidFill>
                  <a:srgbClr val="000000"/>
                </a:solidFill>
                <a:cs typeface="Segoe UI" panose="020B0502040204020203" pitchFamily="34" charset="0"/>
              </a:rPr>
              <a:t>Note</a:t>
            </a:r>
            <a:r>
              <a:rPr lang="en-US" sz="1600" dirty="0">
                <a:solidFill>
                  <a:srgbClr val="000000"/>
                </a:solidFill>
                <a:cs typeface="Segoe UI" panose="020B0502040204020203" pitchFamily="34" charset="0"/>
              </a:rPr>
              <a:t>: this will only show rooms and workspaces that are associated with an </a:t>
            </a:r>
            <a:r>
              <a:rPr lang="en-US" sz="1600" u="sng" dirty="0">
                <a:solidFill>
                  <a:srgbClr val="FF0000"/>
                </a:solidFill>
                <a:cs typeface="Segoe UI" panose="020B0502040204020203" pitchFamily="34" charset="0"/>
              </a:rPr>
              <a:t>existing </a:t>
            </a:r>
            <a:r>
              <a:rPr lang="en-US" sz="1600" u="sng" dirty="0" err="1">
                <a:solidFill>
                  <a:srgbClr val="FF0000"/>
                </a:solidFill>
                <a:cs typeface="Segoe UI" panose="020B0502040204020203" pitchFamily="34" charset="0"/>
              </a:rPr>
              <a:t>RoomList</a:t>
            </a:r>
            <a:r>
              <a:rPr lang="en-US" sz="1600" dirty="0">
                <a:solidFill>
                  <a:srgbClr val="FF0000"/>
                </a:solidFill>
                <a:cs typeface="Segoe UI" panose="020B0502040204020203" pitchFamily="34" charset="0"/>
              </a:rPr>
              <a:t>. </a:t>
            </a:r>
          </a:p>
          <a:p>
            <a:pPr marL="0" marR="0" lvl="0" indent="0" algn="l" defTabSz="914400" rtl="0" eaLnBrk="1" fontAlgn="auto" latinLnBrk="0" hangingPunct="1">
              <a:lnSpc>
                <a:spcPct val="110000"/>
              </a:lnSpc>
              <a:spcAft>
                <a:spcPts val="1800"/>
              </a:spcAft>
              <a:buClrTx/>
              <a:buSzTx/>
              <a:buFontTx/>
              <a:buNone/>
              <a:tabLst/>
              <a:defRPr/>
            </a:pPr>
            <a:endParaRPr lang="en-US" sz="1600" dirty="0">
              <a:solidFill>
                <a:srgbClr val="000000"/>
              </a:solidFill>
              <a:cs typeface="Segoe UI" panose="020B0502040204020203" pitchFamily="34" charset="0"/>
            </a:endParaRPr>
          </a:p>
        </p:txBody>
      </p:sp>
      <p:grpSp>
        <p:nvGrpSpPr>
          <p:cNvPr id="7" name="Group 6" descr="Text box with 'hidden' labeled on it" title="Label">
            <a:extLst>
              <a:ext uri="{FF2B5EF4-FFF2-40B4-BE49-F238E27FC236}">
                <a16:creationId xmlns:a16="http://schemas.microsoft.com/office/drawing/2014/main" id="{9CE2BFF3-AF0B-10A9-AF1D-9345D76E1839}"/>
              </a:ext>
              <a:ext uri="{C183D7F6-B498-43B3-948B-1728B52AA6E4}">
                <adec:decorative xmlns:adec="http://schemas.microsoft.com/office/drawing/2017/decorative" val="1"/>
              </a:ext>
            </a:extLst>
          </p:cNvPr>
          <p:cNvGrpSpPr/>
          <p:nvPr/>
        </p:nvGrpSpPr>
        <p:grpSpPr>
          <a:xfrm>
            <a:off x="10814382" y="499"/>
            <a:ext cx="1423303" cy="1219186"/>
            <a:chOff x="10404657" y="488"/>
            <a:chExt cx="1845723" cy="1955102"/>
          </a:xfrm>
          <a:solidFill>
            <a:srgbClr val="727372"/>
          </a:solidFill>
        </p:grpSpPr>
        <p:sp>
          <p:nvSpPr>
            <p:cNvPr id="9" name="Diagonal Stripe 8">
              <a:extLst>
                <a:ext uri="{FF2B5EF4-FFF2-40B4-BE49-F238E27FC236}">
                  <a16:creationId xmlns:a16="http://schemas.microsoft.com/office/drawing/2014/main" id="{B2BA601A-DFCD-87E6-C0FE-7DEDC23824F5}"/>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a:solidFill>
                  <a:srgbClr val="FF0000"/>
                </a:solidFill>
                <a:cs typeface="Segoe UI" pitchFamily="34" charset="0"/>
              </a:endParaRPr>
            </a:p>
          </p:txBody>
        </p:sp>
        <p:sp>
          <p:nvSpPr>
            <p:cNvPr id="10" name="TextBox 9">
              <a:extLst>
                <a:ext uri="{FF2B5EF4-FFF2-40B4-BE49-F238E27FC236}">
                  <a16:creationId xmlns:a16="http://schemas.microsoft.com/office/drawing/2014/main" id="{CC3FCA2C-CBCA-777E-BA50-38EB3AF82EFC}"/>
                </a:ext>
              </a:extLst>
            </p:cNvPr>
            <p:cNvSpPr txBox="1"/>
            <p:nvPr/>
          </p:nvSpPr>
          <p:spPr>
            <a:xfrm rot="2468298">
              <a:off x="10870086" y="613671"/>
              <a:ext cx="1380294" cy="394843"/>
            </a:xfrm>
            <a:prstGeom prst="rect">
              <a:avLst/>
            </a:prstGeom>
            <a:noFill/>
          </p:spPr>
          <p:txBody>
            <a:bodyPr wrap="none" lIns="0" tIns="0" rIns="0" bIns="0" rtlCol="0">
              <a:spAutoFit/>
            </a:bodyPr>
            <a:lstStyle/>
            <a:p>
              <a:pPr defTabSz="932521">
                <a:defRPr/>
              </a:pPr>
              <a:r>
                <a:rPr lang="en-US" sz="1600" kern="0" spc="-30" dirty="0">
                  <a:solidFill>
                    <a:srgbClr val="FF0000"/>
                  </a:solidFill>
                  <a:latin typeface="Segoe UI Semibold"/>
                </a:rPr>
                <a:t>Enablement</a:t>
              </a:r>
              <a:endParaRPr lang="de-AT" sz="1600" kern="0" spc="-30" dirty="0">
                <a:solidFill>
                  <a:srgbClr val="FF0000"/>
                </a:solidFill>
                <a:latin typeface="Segoe UI Semibold"/>
              </a:endParaRPr>
            </a:p>
          </p:txBody>
        </p:sp>
      </p:grpSp>
    </p:spTree>
    <p:extLst>
      <p:ext uri="{BB962C8B-B14F-4D97-AF65-F5344CB8AC3E}">
        <p14:creationId xmlns:p14="http://schemas.microsoft.com/office/powerpoint/2010/main" val="128596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60137-B403-B8A2-94ED-8BE38F557BD5}"/>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4EF25815-244B-6883-6C7E-25CEB1AE85B7}"/>
              </a:ext>
              <a:ext uri="{C183D7F6-B498-43B3-948B-1728B52AA6E4}">
                <adec:decorative xmlns:adec="http://schemas.microsoft.com/office/drawing/2017/decorative" val="1"/>
              </a:ext>
            </a:extLst>
          </p:cNvPr>
          <p:cNvSpPr/>
          <p:nvPr/>
        </p:nvSpPr>
        <p:spPr bwMode="auto">
          <a:xfrm rot="16200000" flipV="1">
            <a:off x="3596986" y="-1737017"/>
            <a:ext cx="4998026" cy="12192004"/>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5" name="Title 1">
            <a:extLst>
              <a:ext uri="{FF2B5EF4-FFF2-40B4-BE49-F238E27FC236}">
                <a16:creationId xmlns:a16="http://schemas.microsoft.com/office/drawing/2014/main" id="{5FFBE5F3-83D3-ED2F-C12E-55214AAA00CA}"/>
              </a:ext>
            </a:extLst>
          </p:cNvPr>
          <p:cNvSpPr txBox="1">
            <a:spLocks noGrp="1"/>
          </p:cNvSpPr>
          <p:nvPr>
            <p:ph type="title" idx="4294967295"/>
          </p:nvPr>
        </p:nvSpPr>
        <p:spPr>
          <a:xfrm>
            <a:off x="584200" y="644766"/>
            <a:ext cx="11036808"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accent1"/>
                </a:solidFill>
                <a:effectLst/>
                <a:uLnTx/>
                <a:uFillTx/>
                <a:ea typeface="+mn-ea"/>
                <a:cs typeface="Segoe UI" pitchFamily="34" charset="0"/>
              </a:rPr>
              <a:t>Admin Guidance: </a:t>
            </a:r>
            <a:r>
              <a:rPr kumimoji="0" lang="en-US" sz="3200" b="0" i="0" u="none" strike="noStrike" kern="1200" cap="none" spc="-50" normalizeH="0" baseline="0" noProof="0" dirty="0">
                <a:ln w="3175">
                  <a:noFill/>
                </a:ln>
                <a:solidFill>
                  <a:srgbClr val="000000"/>
                </a:solidFill>
                <a:effectLst/>
                <a:uLnTx/>
                <a:uFillTx/>
                <a:ea typeface="+mn-ea"/>
                <a:cs typeface="Segoe UI" pitchFamily="34" charset="0"/>
              </a:rPr>
              <a:t>Configuring buildings and floors </a:t>
            </a:r>
            <a:r>
              <a:rPr lang="en-US" sz="3200" dirty="0">
                <a:solidFill>
                  <a:srgbClr val="000000"/>
                </a:solidFill>
              </a:rPr>
              <a:t>- </a:t>
            </a:r>
            <a:r>
              <a:rPr kumimoji="0" lang="en-US" sz="3200" b="0" i="0" u="none" strike="noStrike" kern="1200" cap="none" spc="-50" normalizeH="0" baseline="0" noProof="0" dirty="0">
                <a:ln w="3175">
                  <a:noFill/>
                </a:ln>
                <a:solidFill>
                  <a:srgbClr val="000000"/>
                </a:solidFill>
                <a:effectLst/>
                <a:uLnTx/>
                <a:uFillTx/>
                <a:ea typeface="+mn-ea"/>
                <a:cs typeface="Segoe UI" pitchFamily="34" charset="0"/>
              </a:rPr>
              <a:t>existing rooms and workspaces (1/2)</a:t>
            </a:r>
          </a:p>
        </p:txBody>
      </p:sp>
      <p:sp>
        <p:nvSpPr>
          <p:cNvPr id="6" name="TextBox 5">
            <a:extLst>
              <a:ext uri="{FF2B5EF4-FFF2-40B4-BE49-F238E27FC236}">
                <a16:creationId xmlns:a16="http://schemas.microsoft.com/office/drawing/2014/main" id="{F713C61E-15E6-23A6-B8E3-514B1C223E7A}"/>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Approach #1</a:t>
            </a:r>
          </a:p>
        </p:txBody>
      </p:sp>
      <p:sp>
        <p:nvSpPr>
          <p:cNvPr id="11" name="TextBox 10">
            <a:extLst>
              <a:ext uri="{FF2B5EF4-FFF2-40B4-BE49-F238E27FC236}">
                <a16:creationId xmlns:a16="http://schemas.microsoft.com/office/drawing/2014/main" id="{DFDBA502-28AE-A16F-1ED2-AD5147FA419A}"/>
              </a:ext>
            </a:extLst>
          </p:cNvPr>
          <p:cNvSpPr txBox="1"/>
          <p:nvPr/>
        </p:nvSpPr>
        <p:spPr>
          <a:xfrm>
            <a:off x="584200" y="1916165"/>
            <a:ext cx="10935138" cy="788357"/>
          </a:xfrm>
          <a:prstGeom prst="rect">
            <a:avLst/>
          </a:prstGeom>
          <a:noFill/>
        </p:spPr>
        <p:txBody>
          <a:bodyPr wrap="square" lIns="0" tIns="0" rIns="0" bIns="0">
            <a:spAutoFit/>
          </a:bodyPr>
          <a:lstStyle/>
          <a:p>
            <a:pPr marR="0" lvl="0" indent="0" algn="l" defTabSz="806658" rtl="0" eaLnBrk="1" fontAlgn="auto" latinLnBrk="0" hangingPunct="1">
              <a:lnSpc>
                <a:spcPct val="110000"/>
              </a:lnSpc>
              <a:spcAft>
                <a:spcPts val="1800"/>
              </a:spcAft>
              <a:buClrTx/>
              <a:buSzTx/>
              <a:buFontTx/>
              <a:buNone/>
              <a:tabLst>
                <a:tab pos="1645806" algn="l"/>
              </a:tabLst>
              <a:defRPr/>
            </a:pPr>
            <a:r>
              <a:rPr kumimoji="0" lang="en-US" sz="1600" b="0" i="0" u="none" strike="noStrike" kern="1200" cap="none" spc="0" normalizeH="0" baseline="0" noProof="0" dirty="0">
                <a:ln>
                  <a:noFill/>
                </a:ln>
                <a:solidFill>
                  <a:srgbClr val="5A5FC7"/>
                </a:solidFill>
                <a:effectLst/>
                <a:uLnTx/>
                <a:uFillTx/>
                <a:ea typeface="+mn-ea"/>
                <a:cs typeface="Segoe UI" panose="020B0502040204020203" pitchFamily="34" charset="0"/>
              </a:rPr>
              <a:t>Step 3</a:t>
            </a:r>
            <a:r>
              <a:rPr lang="en-US" sz="1600" dirty="0">
                <a:solidFill>
                  <a:srgbClr val="000000"/>
                </a:solidFill>
                <a:cs typeface="Segoe UI" panose="020B0502040204020203" pitchFamily="34" charset="0"/>
              </a:rPr>
              <a:t>: Review the content from the export. Add or correct the building and floor names in the </a:t>
            </a:r>
            <a:r>
              <a:rPr lang="en-US" sz="1600" b="1" dirty="0" err="1">
                <a:solidFill>
                  <a:srgbClr val="000000"/>
                </a:solidFill>
                <a:cs typeface="Segoe UI" panose="020B0502040204020203" pitchFamily="34" charset="0"/>
              </a:rPr>
              <a:t>InferredBuildingName</a:t>
            </a:r>
            <a:r>
              <a:rPr lang="en-US" sz="1600" dirty="0">
                <a:solidFill>
                  <a:srgbClr val="000000"/>
                </a:solidFill>
                <a:cs typeface="Segoe UI" panose="020B0502040204020203" pitchFamily="34" charset="0"/>
              </a:rPr>
              <a:t> and </a:t>
            </a:r>
            <a:r>
              <a:rPr lang="en-US" sz="1600" b="1" dirty="0" err="1">
                <a:solidFill>
                  <a:srgbClr val="000000"/>
                </a:solidFill>
                <a:cs typeface="Segoe UI" panose="020B0502040204020203" pitchFamily="34" charset="0"/>
              </a:rPr>
              <a:t>InferredFloorName</a:t>
            </a:r>
            <a:r>
              <a:rPr lang="en-US" sz="1600" dirty="0">
                <a:solidFill>
                  <a:srgbClr val="000000"/>
                </a:solidFill>
                <a:cs typeface="Segoe UI" panose="020B0502040204020203" pitchFamily="34" charset="0"/>
              </a:rPr>
              <a:t> columns. For any workspaces, you must add or correct the name in the </a:t>
            </a:r>
            <a:r>
              <a:rPr lang="en-US" sz="1600" b="1" dirty="0" err="1">
                <a:solidFill>
                  <a:srgbClr val="000000"/>
                </a:solidFill>
                <a:cs typeface="Segoe UI" panose="020B0502040204020203" pitchFamily="34" charset="0"/>
              </a:rPr>
              <a:t>InferredSectionName</a:t>
            </a:r>
            <a:r>
              <a:rPr lang="en-US" sz="1600" dirty="0">
                <a:solidFill>
                  <a:srgbClr val="000000"/>
                </a:solidFill>
                <a:cs typeface="Segoe UI" panose="020B0502040204020203" pitchFamily="34" charset="0"/>
              </a:rPr>
              <a:t> column to represent the desired zone or neighborhood on the floor (this is optional for rooms).</a:t>
            </a:r>
            <a:endParaRPr kumimoji="0" lang="en-US" sz="1600" b="0" i="0" u="none" strike="noStrike" kern="1200" cap="none" spc="0" normalizeH="0" baseline="0" noProof="0" dirty="0">
              <a:ln>
                <a:noFill/>
              </a:ln>
              <a:solidFill>
                <a:srgbClr val="000000"/>
              </a:solidFill>
              <a:effectLst/>
              <a:highlight>
                <a:srgbClr val="FFFF00"/>
              </a:highlight>
              <a:uLnTx/>
              <a:uFillTx/>
              <a:ea typeface="+mn-ea"/>
              <a:cs typeface="Segoe UI" panose="020B0502040204020203" pitchFamily="34" charset="0"/>
            </a:endParaRPr>
          </a:p>
        </p:txBody>
      </p:sp>
      <p:pic>
        <p:nvPicPr>
          <p:cNvPr id="3" name="Picture 2" descr="Screenshot of an example CSV file exported using the Initialize-Places cmdlet.">
            <a:extLst>
              <a:ext uri="{FF2B5EF4-FFF2-40B4-BE49-F238E27FC236}">
                <a16:creationId xmlns:a16="http://schemas.microsoft.com/office/drawing/2014/main" id="{F854E36D-6BB2-B856-702F-3D28800C15A1}"/>
              </a:ext>
            </a:extLst>
          </p:cNvPr>
          <p:cNvPicPr>
            <a:picLocks noChangeAspect="1"/>
          </p:cNvPicPr>
          <p:nvPr/>
        </p:nvPicPr>
        <p:blipFill>
          <a:blip r:embed="rId2"/>
          <a:stretch>
            <a:fillRect/>
          </a:stretch>
        </p:blipFill>
        <p:spPr>
          <a:xfrm>
            <a:off x="46781" y="2910745"/>
            <a:ext cx="12098438" cy="151468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4A6A4A99-C8AC-0983-23C7-CACCB2DE805D}"/>
              </a:ext>
            </a:extLst>
          </p:cNvPr>
          <p:cNvSpPr txBox="1"/>
          <p:nvPr/>
        </p:nvSpPr>
        <p:spPr>
          <a:xfrm>
            <a:off x="584199" y="4563490"/>
            <a:ext cx="11384887" cy="520463"/>
          </a:xfrm>
          <a:prstGeom prst="rect">
            <a:avLst/>
          </a:prstGeom>
          <a:noFill/>
        </p:spPr>
        <p:txBody>
          <a:bodyPr wrap="square" lIns="0" tIns="0" rIns="0" bIns="0">
            <a:spAutoFit/>
          </a:bodyPr>
          <a:lstStyle/>
          <a:p>
            <a:pPr marL="0" marR="0" lvl="0" indent="0" algn="l" defTabSz="914400" rtl="0" eaLnBrk="1" fontAlgn="auto" latinLnBrk="0" hangingPunct="1">
              <a:lnSpc>
                <a:spcPct val="110000"/>
              </a:lnSpc>
              <a:spcAft>
                <a:spcPts val="1800"/>
              </a:spcAft>
              <a:buClrTx/>
              <a:buSzTx/>
              <a:buFontTx/>
              <a:buNone/>
              <a:tabLst/>
              <a:defRPr/>
            </a:pPr>
            <a:r>
              <a:rPr kumimoji="0" lang="en-US" sz="1600" b="0" i="0" u="none" strike="noStrike" kern="1200" cap="none" spc="0" normalizeH="0" baseline="0" noProof="0" dirty="0">
                <a:ln>
                  <a:noFill/>
                </a:ln>
                <a:solidFill>
                  <a:srgbClr val="5A5FC7"/>
                </a:solidFill>
                <a:effectLst/>
                <a:uLnTx/>
                <a:uFillTx/>
                <a:ea typeface="+mn-ea"/>
                <a:cs typeface="+mn-cs"/>
              </a:rPr>
              <a:t>Step 4</a:t>
            </a:r>
            <a:r>
              <a:rPr lang="en-US" sz="1600" dirty="0">
                <a:solidFill>
                  <a:srgbClr val="000000"/>
                </a:solidFill>
                <a:cs typeface="Segoe UI" panose="020B0502040204020203" pitchFamily="34" charset="0"/>
              </a:rPr>
              <a:t>: Remove all columns except for </a:t>
            </a:r>
            <a:r>
              <a:rPr lang="en-US" sz="1600" b="1" dirty="0" err="1">
                <a:solidFill>
                  <a:srgbClr val="000000"/>
                </a:solidFill>
                <a:cs typeface="Segoe UI" panose="020B0502040204020203" pitchFamily="34" charset="0"/>
              </a:rPr>
              <a:t>InferredBuildingName</a:t>
            </a:r>
            <a:r>
              <a:rPr lang="en-US" sz="1600" b="1" dirty="0">
                <a:solidFill>
                  <a:srgbClr val="000000"/>
                </a:solidFill>
                <a:cs typeface="Segoe UI" panose="020B0502040204020203" pitchFamily="34" charset="0"/>
              </a:rPr>
              <a:t>,</a:t>
            </a:r>
            <a:r>
              <a:rPr lang="en-US" sz="1600" dirty="0">
                <a:solidFill>
                  <a:srgbClr val="000000"/>
                </a:solidFill>
                <a:cs typeface="Segoe UI" panose="020B0502040204020203" pitchFamily="34" charset="0"/>
              </a:rPr>
              <a:t> </a:t>
            </a:r>
            <a:r>
              <a:rPr lang="en-US" sz="1600" b="1" dirty="0" err="1">
                <a:solidFill>
                  <a:srgbClr val="000000"/>
                </a:solidFill>
                <a:cs typeface="Segoe UI" panose="020B0502040204020203" pitchFamily="34" charset="0"/>
              </a:rPr>
              <a:t>InferredFloorName</a:t>
            </a:r>
            <a:r>
              <a:rPr lang="en-US" sz="1600" b="1" dirty="0">
                <a:solidFill>
                  <a:srgbClr val="000000"/>
                </a:solidFill>
                <a:cs typeface="Segoe UI" panose="020B0502040204020203" pitchFamily="34" charset="0"/>
              </a:rPr>
              <a:t>, </a:t>
            </a:r>
            <a:r>
              <a:rPr lang="en-US" sz="1600" b="1" dirty="0" err="1">
                <a:solidFill>
                  <a:srgbClr val="000000"/>
                </a:solidFill>
                <a:cs typeface="Segoe UI" panose="020B0502040204020203" pitchFamily="34" charset="0"/>
              </a:rPr>
              <a:t>InferredSectionName</a:t>
            </a:r>
            <a:r>
              <a:rPr lang="en-US" sz="1600" dirty="0">
                <a:solidFill>
                  <a:srgbClr val="000000"/>
                </a:solidFill>
                <a:cs typeface="Segoe UI" panose="020B0502040204020203" pitchFamily="34" charset="0"/>
              </a:rPr>
              <a:t> and </a:t>
            </a:r>
            <a:r>
              <a:rPr lang="en-US" sz="1600" b="1" dirty="0">
                <a:solidFill>
                  <a:srgbClr val="000000"/>
                </a:solidFill>
                <a:cs typeface="Segoe UI" panose="020B0502040204020203" pitchFamily="34" charset="0"/>
              </a:rPr>
              <a:t>PrimarySmtpAddress</a:t>
            </a:r>
            <a:r>
              <a:rPr lang="en-US" sz="1600" dirty="0">
                <a:solidFill>
                  <a:srgbClr val="000000"/>
                </a:solidFill>
                <a:cs typeface="Segoe UI" panose="020B0502040204020203" pitchFamily="34" charset="0"/>
              </a:rPr>
              <a:t>. </a:t>
            </a:r>
            <a:r>
              <a:rPr lang="en-US" sz="1600" b="1" dirty="0">
                <a:solidFill>
                  <a:srgbClr val="000000"/>
                </a:solidFill>
                <a:cs typeface="Segoe UI" panose="020B0502040204020203" pitchFamily="34" charset="0"/>
              </a:rPr>
              <a:t>Save</a:t>
            </a:r>
            <a:r>
              <a:rPr lang="en-US" sz="1600" dirty="0">
                <a:solidFill>
                  <a:srgbClr val="000000"/>
                </a:solidFill>
                <a:cs typeface="Segoe UI" panose="020B0502040204020203" pitchFamily="34" charset="0"/>
              </a:rPr>
              <a:t> and </a:t>
            </a:r>
            <a:r>
              <a:rPr lang="en-US" sz="1600" b="1" dirty="0">
                <a:solidFill>
                  <a:srgbClr val="000000"/>
                </a:solidFill>
                <a:cs typeface="Segoe UI" panose="020B0502040204020203" pitchFamily="34" charset="0"/>
              </a:rPr>
              <a:t>close</a:t>
            </a:r>
            <a:r>
              <a:rPr lang="en-US" sz="1600" dirty="0">
                <a:solidFill>
                  <a:srgbClr val="000000"/>
                </a:solidFill>
                <a:cs typeface="Segoe UI" panose="020B0502040204020203" pitchFamily="34" charset="0"/>
              </a:rPr>
              <a:t> this file.</a:t>
            </a:r>
          </a:p>
        </p:txBody>
      </p:sp>
      <p:pic>
        <p:nvPicPr>
          <p:cNvPr id="7" name="Picture 6" descr="Screenshot of the edited CSV file showing only the required columns.">
            <a:extLst>
              <a:ext uri="{FF2B5EF4-FFF2-40B4-BE49-F238E27FC236}">
                <a16:creationId xmlns:a16="http://schemas.microsoft.com/office/drawing/2014/main" id="{EED5495F-8BCD-C3B9-CA34-A2522EC82A6E}"/>
              </a:ext>
            </a:extLst>
          </p:cNvPr>
          <p:cNvPicPr>
            <a:picLocks noChangeAspect="1"/>
          </p:cNvPicPr>
          <p:nvPr/>
        </p:nvPicPr>
        <p:blipFill>
          <a:blip r:embed="rId3"/>
          <a:stretch>
            <a:fillRect/>
          </a:stretch>
        </p:blipFill>
        <p:spPr>
          <a:xfrm>
            <a:off x="584200" y="5222013"/>
            <a:ext cx="7266667" cy="1514286"/>
          </a:xfrm>
          <a:prstGeom prst="rect">
            <a:avLst/>
          </a:prstGeom>
          <a:ln>
            <a:noFill/>
          </a:ln>
          <a:effectLst>
            <a:outerShdw blurRad="292100" dist="139700" dir="2700000" algn="tl" rotWithShape="0">
              <a:srgbClr val="333333">
                <a:alpha val="65000"/>
              </a:srgbClr>
            </a:outerShdw>
          </a:effectLst>
        </p:spPr>
      </p:pic>
      <p:grpSp>
        <p:nvGrpSpPr>
          <p:cNvPr id="4" name="Group 3" descr="Text box with 'hidden' labeled on it" title="Label">
            <a:extLst>
              <a:ext uri="{FF2B5EF4-FFF2-40B4-BE49-F238E27FC236}">
                <a16:creationId xmlns:a16="http://schemas.microsoft.com/office/drawing/2014/main" id="{B387CA04-BABC-23F6-9738-8138B754E597}"/>
              </a:ext>
              <a:ext uri="{C183D7F6-B498-43B3-948B-1728B52AA6E4}">
                <adec:decorative xmlns:adec="http://schemas.microsoft.com/office/drawing/2017/decorative" val="1"/>
              </a:ext>
            </a:extLst>
          </p:cNvPr>
          <p:cNvGrpSpPr/>
          <p:nvPr/>
        </p:nvGrpSpPr>
        <p:grpSpPr>
          <a:xfrm>
            <a:off x="10814382" y="499"/>
            <a:ext cx="1423303" cy="1219186"/>
            <a:chOff x="10404657" y="488"/>
            <a:chExt cx="1845723" cy="1955102"/>
          </a:xfrm>
          <a:solidFill>
            <a:srgbClr val="727372"/>
          </a:solidFill>
        </p:grpSpPr>
        <p:sp>
          <p:nvSpPr>
            <p:cNvPr id="9" name="Diagonal Stripe 8">
              <a:extLst>
                <a:ext uri="{FF2B5EF4-FFF2-40B4-BE49-F238E27FC236}">
                  <a16:creationId xmlns:a16="http://schemas.microsoft.com/office/drawing/2014/main" id="{2891256E-B0C4-140E-401A-72BCA961944C}"/>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a:solidFill>
                  <a:srgbClr val="FF0000"/>
                </a:solidFill>
                <a:cs typeface="Segoe UI" pitchFamily="34" charset="0"/>
              </a:endParaRPr>
            </a:p>
          </p:txBody>
        </p:sp>
        <p:sp>
          <p:nvSpPr>
            <p:cNvPr id="10" name="TextBox 9">
              <a:extLst>
                <a:ext uri="{FF2B5EF4-FFF2-40B4-BE49-F238E27FC236}">
                  <a16:creationId xmlns:a16="http://schemas.microsoft.com/office/drawing/2014/main" id="{70E724B0-6CB0-746C-17E1-4C4E6724B142}"/>
                </a:ext>
              </a:extLst>
            </p:cNvPr>
            <p:cNvSpPr txBox="1"/>
            <p:nvPr/>
          </p:nvSpPr>
          <p:spPr>
            <a:xfrm rot="2468298">
              <a:off x="10870086" y="613671"/>
              <a:ext cx="1380294" cy="394843"/>
            </a:xfrm>
            <a:prstGeom prst="rect">
              <a:avLst/>
            </a:prstGeom>
            <a:noFill/>
          </p:spPr>
          <p:txBody>
            <a:bodyPr wrap="none" lIns="0" tIns="0" rIns="0" bIns="0" rtlCol="0">
              <a:spAutoFit/>
            </a:bodyPr>
            <a:lstStyle/>
            <a:p>
              <a:pPr defTabSz="932521">
                <a:defRPr/>
              </a:pPr>
              <a:r>
                <a:rPr lang="en-US" sz="1600" kern="0" spc="-30" dirty="0">
                  <a:solidFill>
                    <a:srgbClr val="FF0000"/>
                  </a:solidFill>
                  <a:latin typeface="Segoe UI Semibold"/>
                </a:rPr>
                <a:t>Enablement</a:t>
              </a:r>
              <a:endParaRPr lang="de-AT" sz="1600" kern="0" spc="-30" dirty="0">
                <a:solidFill>
                  <a:srgbClr val="FF0000"/>
                </a:solidFill>
                <a:latin typeface="Segoe UI Semibold"/>
              </a:endParaRPr>
            </a:p>
          </p:txBody>
        </p:sp>
      </p:grpSp>
    </p:spTree>
    <p:extLst>
      <p:ext uri="{BB962C8B-B14F-4D97-AF65-F5344CB8AC3E}">
        <p14:creationId xmlns:p14="http://schemas.microsoft.com/office/powerpoint/2010/main" val="258543932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7096E-71C6-A804-620E-622D7E04296E}"/>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99C1EC8F-AAA2-1FAF-AE86-5353C93484A6}"/>
              </a:ext>
              <a:ext uri="{C183D7F6-B498-43B3-948B-1728B52AA6E4}">
                <adec:decorative xmlns:adec="http://schemas.microsoft.com/office/drawing/2017/decorative" val="1"/>
              </a:ext>
            </a:extLst>
          </p:cNvPr>
          <p:cNvSpPr/>
          <p:nvPr/>
        </p:nvSpPr>
        <p:spPr bwMode="auto">
          <a:xfrm rot="16200000" flipV="1">
            <a:off x="3318090" y="-1426949"/>
            <a:ext cx="4966854" cy="1160303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5" name="Title 1">
            <a:extLst>
              <a:ext uri="{FF2B5EF4-FFF2-40B4-BE49-F238E27FC236}">
                <a16:creationId xmlns:a16="http://schemas.microsoft.com/office/drawing/2014/main" id="{0E5A17AA-E773-1AB5-C60F-D30D17C78CF6}"/>
              </a:ext>
            </a:extLst>
          </p:cNvPr>
          <p:cNvSpPr txBox="1">
            <a:spLocks noGrp="1"/>
          </p:cNvSpPr>
          <p:nvPr>
            <p:ph type="title" idx="4294967295"/>
          </p:nvPr>
        </p:nvSpPr>
        <p:spPr>
          <a:xfrm>
            <a:off x="584200" y="644766"/>
            <a:ext cx="11036808"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accent1"/>
                </a:solidFill>
                <a:effectLst/>
                <a:uLnTx/>
                <a:uFillTx/>
                <a:ea typeface="+mn-ea"/>
                <a:cs typeface="Segoe UI" pitchFamily="34" charset="0"/>
              </a:rPr>
              <a:t>Admin Guidance: </a:t>
            </a:r>
            <a:r>
              <a:rPr kumimoji="0" lang="en-US" sz="3200" b="0" i="0" u="none" strike="noStrike" kern="1200" cap="none" spc="-50" normalizeH="0" baseline="0" noProof="0" dirty="0">
                <a:ln w="3175">
                  <a:noFill/>
                </a:ln>
                <a:solidFill>
                  <a:srgbClr val="000000"/>
                </a:solidFill>
                <a:effectLst/>
                <a:uLnTx/>
                <a:uFillTx/>
                <a:ea typeface="+mn-ea"/>
                <a:cs typeface="Segoe UI" pitchFamily="34" charset="0"/>
              </a:rPr>
              <a:t>Configuring buildings and floors </a:t>
            </a:r>
            <a:r>
              <a:rPr lang="en-US" sz="3200" dirty="0">
                <a:solidFill>
                  <a:srgbClr val="000000"/>
                </a:solidFill>
              </a:rPr>
              <a:t>- </a:t>
            </a:r>
            <a:r>
              <a:rPr kumimoji="0" lang="en-US" sz="3200" b="0" i="0" u="none" strike="noStrike" kern="1200" cap="none" spc="-50" normalizeH="0" baseline="0" noProof="0" dirty="0">
                <a:ln w="3175">
                  <a:noFill/>
                </a:ln>
                <a:solidFill>
                  <a:srgbClr val="000000"/>
                </a:solidFill>
                <a:effectLst/>
                <a:uLnTx/>
                <a:uFillTx/>
                <a:ea typeface="+mn-ea"/>
                <a:cs typeface="Segoe UI" pitchFamily="34" charset="0"/>
              </a:rPr>
              <a:t>existing rooms and workspaces (2/2)</a:t>
            </a:r>
          </a:p>
        </p:txBody>
      </p:sp>
      <p:sp>
        <p:nvSpPr>
          <p:cNvPr id="6" name="TextBox 5">
            <a:extLst>
              <a:ext uri="{FF2B5EF4-FFF2-40B4-BE49-F238E27FC236}">
                <a16:creationId xmlns:a16="http://schemas.microsoft.com/office/drawing/2014/main" id="{6218EA99-893F-712D-DC86-50151F8834D5}"/>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Approach #1</a:t>
            </a:r>
          </a:p>
        </p:txBody>
      </p:sp>
      <p:sp>
        <p:nvSpPr>
          <p:cNvPr id="11" name="TextBox 10">
            <a:extLst>
              <a:ext uri="{FF2B5EF4-FFF2-40B4-BE49-F238E27FC236}">
                <a16:creationId xmlns:a16="http://schemas.microsoft.com/office/drawing/2014/main" id="{D42F7378-AC1D-376F-668D-1B181ED68BE3}"/>
              </a:ext>
            </a:extLst>
          </p:cNvPr>
          <p:cNvSpPr txBox="1"/>
          <p:nvPr/>
        </p:nvSpPr>
        <p:spPr>
          <a:xfrm>
            <a:off x="584200" y="2087679"/>
            <a:ext cx="10935138" cy="520463"/>
          </a:xfrm>
          <a:prstGeom prst="rect">
            <a:avLst/>
          </a:prstGeom>
          <a:noFill/>
        </p:spPr>
        <p:txBody>
          <a:bodyPr wrap="square" lIns="0" tIns="0" rIns="0" bIns="0">
            <a:spAutoFit/>
          </a:bodyPr>
          <a:lstStyle/>
          <a:p>
            <a:pPr marR="0" lvl="0" indent="0" algn="l" defTabSz="806658" rtl="0" eaLnBrk="1" fontAlgn="auto" latinLnBrk="0" hangingPunct="1">
              <a:lnSpc>
                <a:spcPct val="110000"/>
              </a:lnSpc>
              <a:spcAft>
                <a:spcPts val="1800"/>
              </a:spcAft>
              <a:buClrTx/>
              <a:buSzTx/>
              <a:buFontTx/>
              <a:buNone/>
              <a:tabLst>
                <a:tab pos="1645806" algn="l"/>
              </a:tabLst>
              <a:defRPr/>
            </a:pPr>
            <a:r>
              <a:rPr kumimoji="0" lang="en-US" sz="1600" b="0" i="0" u="none" strike="noStrike" kern="1200" cap="none" spc="0" normalizeH="0" baseline="0" noProof="0" dirty="0">
                <a:ln>
                  <a:noFill/>
                </a:ln>
                <a:solidFill>
                  <a:srgbClr val="5A5FC7"/>
                </a:solidFill>
                <a:effectLst/>
                <a:uLnTx/>
                <a:uFillTx/>
                <a:ea typeface="+mn-ea"/>
                <a:cs typeface="Segoe UI" panose="020B0502040204020203" pitchFamily="34" charset="0"/>
              </a:rPr>
              <a:t>Step 5</a:t>
            </a:r>
            <a:r>
              <a:rPr lang="en-US" sz="1600" dirty="0">
                <a:solidFill>
                  <a:srgbClr val="000000"/>
                </a:solidFill>
                <a:cs typeface="Segoe UI" panose="020B0502040204020203" pitchFamily="34" charset="0"/>
              </a:rPr>
              <a:t>: Open PowerShell 7 and connect to Microsoft Places (</a:t>
            </a:r>
            <a:r>
              <a:rPr lang="en-US" sz="1600" b="1" dirty="0">
                <a:solidFill>
                  <a:srgbClr val="000000"/>
                </a:solidFill>
                <a:cs typeface="Segoe UI" panose="020B0502040204020203" pitchFamily="34" charset="0"/>
              </a:rPr>
              <a:t>Connect-</a:t>
            </a:r>
            <a:r>
              <a:rPr lang="en-US" sz="1600" b="1" dirty="0" err="1">
                <a:solidFill>
                  <a:srgbClr val="000000"/>
                </a:solidFill>
                <a:cs typeface="Segoe UI" panose="020B0502040204020203" pitchFamily="34" charset="0"/>
              </a:rPr>
              <a:t>MicrosoftPlaces</a:t>
            </a:r>
            <a:r>
              <a:rPr lang="en-US" sz="1600" dirty="0">
                <a:solidFill>
                  <a:srgbClr val="000000"/>
                </a:solidFill>
                <a:cs typeface="Segoe UI" panose="020B0502040204020203" pitchFamily="34" charset="0"/>
              </a:rPr>
              <a:t>). </a:t>
            </a:r>
            <a:br>
              <a:rPr lang="en-US" sz="1600" dirty="0">
                <a:solidFill>
                  <a:srgbClr val="000000"/>
                </a:solidFill>
                <a:cs typeface="Segoe UI" panose="020B0502040204020203" pitchFamily="34" charset="0"/>
              </a:rPr>
            </a:br>
            <a:r>
              <a:rPr lang="en-US" sz="1600" dirty="0">
                <a:solidFill>
                  <a:srgbClr val="000000"/>
                </a:solidFill>
                <a:cs typeface="Segoe UI" panose="020B0502040204020203" pitchFamily="34" charset="0"/>
              </a:rPr>
              <a:t>After you have authenticated with an account that has proper management permissions, run the </a:t>
            </a:r>
            <a:r>
              <a:rPr lang="en-US" sz="1600" b="1" dirty="0">
                <a:solidFill>
                  <a:srgbClr val="000000"/>
                </a:solidFill>
                <a:cs typeface="Segoe UI" panose="020B0502040204020203" pitchFamily="34" charset="0"/>
              </a:rPr>
              <a:t>Initialize-Places</a:t>
            </a:r>
            <a:r>
              <a:rPr lang="en-US" sz="1600" dirty="0">
                <a:solidFill>
                  <a:srgbClr val="000000"/>
                </a:solidFill>
                <a:cs typeface="Segoe UI" panose="020B0502040204020203" pitchFamily="34" charset="0"/>
              </a:rPr>
              <a:t> cmdlet.</a:t>
            </a:r>
            <a:endParaRPr kumimoji="0" lang="en-US" sz="1600" b="0" i="0" u="none" strike="noStrike" kern="1200" cap="none" spc="0" normalizeH="0" baseline="0" noProof="0" dirty="0">
              <a:ln>
                <a:noFill/>
              </a:ln>
              <a:solidFill>
                <a:srgbClr val="000000"/>
              </a:solidFill>
              <a:effectLst/>
              <a:highlight>
                <a:srgbClr val="FFFF00"/>
              </a:highlight>
              <a:uLnTx/>
              <a:uFillTx/>
              <a:ea typeface="+mn-ea"/>
              <a:cs typeface="Segoe UI" panose="020B0502040204020203" pitchFamily="34" charset="0"/>
            </a:endParaRPr>
          </a:p>
        </p:txBody>
      </p:sp>
      <p:pic>
        <p:nvPicPr>
          <p:cNvPr id="12" name="Picture 11" descr="Screenshot of the PowerShell commands to connect and initialize Microsoft Places.">
            <a:extLst>
              <a:ext uri="{FF2B5EF4-FFF2-40B4-BE49-F238E27FC236}">
                <a16:creationId xmlns:a16="http://schemas.microsoft.com/office/drawing/2014/main" id="{A257D8F8-2D83-D854-916E-85DDE1F4E8B1}"/>
              </a:ext>
            </a:extLst>
          </p:cNvPr>
          <p:cNvPicPr>
            <a:picLocks noChangeAspect="1"/>
          </p:cNvPicPr>
          <p:nvPr/>
        </p:nvPicPr>
        <p:blipFill>
          <a:blip r:embed="rId2"/>
          <a:stretch>
            <a:fillRect/>
          </a:stretch>
        </p:blipFill>
        <p:spPr>
          <a:xfrm>
            <a:off x="584200" y="2782357"/>
            <a:ext cx="10602805" cy="1905266"/>
          </a:xfrm>
          <a:prstGeom prst="rect">
            <a:avLst/>
          </a:prstGeom>
        </p:spPr>
      </p:pic>
      <p:sp>
        <p:nvSpPr>
          <p:cNvPr id="8" name="TextBox 7">
            <a:extLst>
              <a:ext uri="{FF2B5EF4-FFF2-40B4-BE49-F238E27FC236}">
                <a16:creationId xmlns:a16="http://schemas.microsoft.com/office/drawing/2014/main" id="{9EBA34C5-C58A-63C9-AF82-301CF3F2C810}"/>
              </a:ext>
            </a:extLst>
          </p:cNvPr>
          <p:cNvSpPr txBox="1"/>
          <p:nvPr/>
        </p:nvSpPr>
        <p:spPr>
          <a:xfrm>
            <a:off x="584200" y="4932375"/>
            <a:ext cx="10935138" cy="1290033"/>
          </a:xfrm>
          <a:prstGeom prst="rect">
            <a:avLst/>
          </a:prstGeom>
          <a:noFill/>
        </p:spPr>
        <p:txBody>
          <a:bodyPr wrap="square" lIns="0" tIns="0" rIns="0" bIns="0">
            <a:spAutoFit/>
          </a:bodyPr>
          <a:lstStyle/>
          <a:p>
            <a:pPr marL="0" marR="0" lvl="0" indent="0" algn="l" defTabSz="914400" rtl="0" eaLnBrk="1" fontAlgn="auto" latinLnBrk="0" hangingPunct="1">
              <a:lnSpc>
                <a:spcPct val="110000"/>
              </a:lnSpc>
              <a:spcAft>
                <a:spcPts val="1800"/>
              </a:spcAft>
              <a:buClrTx/>
              <a:buSzTx/>
              <a:buFontTx/>
              <a:buNone/>
              <a:tabLst/>
              <a:defRPr/>
            </a:pPr>
            <a:r>
              <a:rPr kumimoji="0" lang="en-US" sz="1600" b="0" i="0" u="none" strike="noStrike" kern="1200" cap="none" spc="0" normalizeH="0" baseline="0" noProof="0" dirty="0">
                <a:ln>
                  <a:noFill/>
                </a:ln>
                <a:solidFill>
                  <a:srgbClr val="5A5FC7"/>
                </a:solidFill>
                <a:effectLst/>
                <a:uLnTx/>
                <a:uFillTx/>
                <a:ea typeface="+mn-ea"/>
                <a:cs typeface="+mn-cs"/>
              </a:rPr>
              <a:t>Step </a:t>
            </a:r>
            <a:r>
              <a:rPr lang="en-US" sz="1600" dirty="0">
                <a:solidFill>
                  <a:srgbClr val="5A5FC7"/>
                </a:solidFill>
              </a:rPr>
              <a:t>6</a:t>
            </a:r>
            <a:r>
              <a:rPr lang="en-US" sz="1600" dirty="0">
                <a:solidFill>
                  <a:srgbClr val="000000"/>
                </a:solidFill>
                <a:cs typeface="Segoe UI" panose="020B0502040204020203" pitchFamily="34" charset="0"/>
              </a:rPr>
              <a:t>: Use </a:t>
            </a:r>
            <a:r>
              <a:rPr lang="en-US" sz="1600" b="1" dirty="0">
                <a:solidFill>
                  <a:srgbClr val="000000"/>
                </a:solidFill>
                <a:cs typeface="Segoe UI" panose="020B0502040204020203" pitchFamily="34" charset="0"/>
              </a:rPr>
              <a:t>option 2</a:t>
            </a:r>
            <a:r>
              <a:rPr lang="en-US" sz="1600" dirty="0">
                <a:solidFill>
                  <a:srgbClr val="000000"/>
                </a:solidFill>
                <a:cs typeface="Segoe UI" panose="020B0502040204020203" pitchFamily="34" charset="0"/>
              </a:rPr>
              <a:t> to import your updated CSV file. When completed, the script will generate a file summarizing the results and export it into the same folder as the file you imported.</a:t>
            </a:r>
          </a:p>
          <a:p>
            <a:pPr marL="0" marR="0" lvl="0" indent="0" algn="l" defTabSz="914400" rtl="0" eaLnBrk="1" fontAlgn="auto" latinLnBrk="0" hangingPunct="1">
              <a:lnSpc>
                <a:spcPct val="110000"/>
              </a:lnSpc>
              <a:spcAft>
                <a:spcPts val="1800"/>
              </a:spcAft>
              <a:buClrTx/>
              <a:buSzTx/>
              <a:buFontTx/>
              <a:buNone/>
              <a:tabLst/>
              <a:defRPr/>
            </a:pPr>
            <a:r>
              <a:rPr kumimoji="0" lang="en-US" sz="1600" b="0" i="0" u="none" strike="noStrike" kern="1200" cap="none" spc="0" normalizeH="0" baseline="0" noProof="0" dirty="0">
                <a:ln>
                  <a:noFill/>
                </a:ln>
                <a:solidFill>
                  <a:srgbClr val="5A5FC7"/>
                </a:solidFill>
                <a:effectLst/>
                <a:uLnTx/>
                <a:uFillTx/>
                <a:ea typeface="+mn-ea"/>
                <a:cs typeface="+mn-cs"/>
              </a:rPr>
              <a:t>Step 7</a:t>
            </a:r>
            <a:r>
              <a:rPr lang="en-US" sz="1600" dirty="0">
                <a:solidFill>
                  <a:srgbClr val="000000"/>
                </a:solidFill>
                <a:cs typeface="Segoe UI" panose="020B0502040204020203" pitchFamily="34" charset="0"/>
              </a:rPr>
              <a:t>: You can also use </a:t>
            </a:r>
            <a:r>
              <a:rPr lang="en-US" sz="1600" b="1" dirty="0">
                <a:solidFill>
                  <a:srgbClr val="000000"/>
                </a:solidFill>
                <a:cs typeface="Segoe UI" panose="020B0502040204020203" pitchFamily="34" charset="0"/>
              </a:rPr>
              <a:t>option 3</a:t>
            </a:r>
            <a:r>
              <a:rPr lang="en-US" sz="1600" dirty="0">
                <a:solidFill>
                  <a:srgbClr val="000000"/>
                </a:solidFill>
                <a:cs typeface="Segoe UI" panose="020B0502040204020203" pitchFamily="34" charset="0"/>
              </a:rPr>
              <a:t> to preview the commands that will be executed. You will need to provide the same updated CSV file from Step 4 – this is needed to generate the PowerShell script (nothing is imported with this option).</a:t>
            </a:r>
          </a:p>
        </p:txBody>
      </p:sp>
      <p:sp>
        <p:nvSpPr>
          <p:cNvPr id="3" name="TextBox 2">
            <a:extLst>
              <a:ext uri="{FF2B5EF4-FFF2-40B4-BE49-F238E27FC236}">
                <a16:creationId xmlns:a16="http://schemas.microsoft.com/office/drawing/2014/main" id="{49DDF8AC-3461-9DB5-A69B-5DDA8986D354}"/>
              </a:ext>
            </a:extLst>
          </p:cNvPr>
          <p:cNvSpPr txBox="1"/>
          <p:nvPr/>
        </p:nvSpPr>
        <p:spPr>
          <a:xfrm>
            <a:off x="584200" y="6396623"/>
            <a:ext cx="10602804" cy="338554"/>
          </a:xfrm>
          <a:prstGeom prst="rect">
            <a:avLst/>
          </a:prstGeom>
          <a:noFill/>
        </p:spPr>
        <p:txBody>
          <a:bodyPr wrap="square">
            <a:spAutoFit/>
          </a:bodyPr>
          <a:lstStyle/>
          <a:p>
            <a:pPr algn="ctr"/>
            <a:r>
              <a:rPr lang="en-US" sz="1600" b="1" dirty="0">
                <a:solidFill>
                  <a:srgbClr val="FF0000"/>
                </a:solidFill>
                <a:cs typeface="Segoe UI" panose="020B0502040204020203" pitchFamily="34" charset="0"/>
              </a:rPr>
              <a:t>Note</a:t>
            </a:r>
            <a:r>
              <a:rPr lang="en-US" sz="1600" dirty="0">
                <a:solidFill>
                  <a:srgbClr val="FF0000"/>
                </a:solidFill>
                <a:cs typeface="Segoe UI" panose="020B0502040204020203" pitchFamily="34" charset="0"/>
              </a:rPr>
              <a:t>: new buildings, floors and sections should be visible in Microsoft Places right away.</a:t>
            </a:r>
            <a:endParaRPr lang="en-US" sz="1600" dirty="0">
              <a:solidFill>
                <a:srgbClr val="FF0000"/>
              </a:solidFill>
            </a:endParaRPr>
          </a:p>
        </p:txBody>
      </p:sp>
      <p:grpSp>
        <p:nvGrpSpPr>
          <p:cNvPr id="4" name="Group 3" descr="Text box with 'hidden' labeled on it" title="Label">
            <a:extLst>
              <a:ext uri="{FF2B5EF4-FFF2-40B4-BE49-F238E27FC236}">
                <a16:creationId xmlns:a16="http://schemas.microsoft.com/office/drawing/2014/main" id="{0740B8A7-9B59-F565-3E60-7DE3A6D3664C}"/>
              </a:ext>
              <a:ext uri="{C183D7F6-B498-43B3-948B-1728B52AA6E4}">
                <adec:decorative xmlns:adec="http://schemas.microsoft.com/office/drawing/2017/decorative" val="1"/>
              </a:ext>
            </a:extLst>
          </p:cNvPr>
          <p:cNvGrpSpPr/>
          <p:nvPr/>
        </p:nvGrpSpPr>
        <p:grpSpPr>
          <a:xfrm>
            <a:off x="10814382" y="499"/>
            <a:ext cx="1423303" cy="1219186"/>
            <a:chOff x="10404657" y="488"/>
            <a:chExt cx="1845723" cy="1955102"/>
          </a:xfrm>
          <a:solidFill>
            <a:srgbClr val="727372"/>
          </a:solidFill>
        </p:grpSpPr>
        <p:sp>
          <p:nvSpPr>
            <p:cNvPr id="7" name="Diagonal Stripe 6">
              <a:extLst>
                <a:ext uri="{FF2B5EF4-FFF2-40B4-BE49-F238E27FC236}">
                  <a16:creationId xmlns:a16="http://schemas.microsoft.com/office/drawing/2014/main" id="{B6A3F580-6417-CCDD-0E97-6F7E764BF3F3}"/>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a:solidFill>
                  <a:srgbClr val="FF0000"/>
                </a:solidFill>
                <a:cs typeface="Segoe UI" pitchFamily="34" charset="0"/>
              </a:endParaRPr>
            </a:p>
          </p:txBody>
        </p:sp>
        <p:sp>
          <p:nvSpPr>
            <p:cNvPr id="9" name="TextBox 8">
              <a:extLst>
                <a:ext uri="{FF2B5EF4-FFF2-40B4-BE49-F238E27FC236}">
                  <a16:creationId xmlns:a16="http://schemas.microsoft.com/office/drawing/2014/main" id="{D535C72B-5B1C-F361-4339-87BAD8DD0BA6}"/>
                </a:ext>
              </a:extLst>
            </p:cNvPr>
            <p:cNvSpPr txBox="1"/>
            <p:nvPr/>
          </p:nvSpPr>
          <p:spPr>
            <a:xfrm rot="2468298">
              <a:off x="10870086" y="613671"/>
              <a:ext cx="1380294" cy="394843"/>
            </a:xfrm>
            <a:prstGeom prst="rect">
              <a:avLst/>
            </a:prstGeom>
            <a:noFill/>
          </p:spPr>
          <p:txBody>
            <a:bodyPr wrap="none" lIns="0" tIns="0" rIns="0" bIns="0" rtlCol="0">
              <a:spAutoFit/>
            </a:bodyPr>
            <a:lstStyle/>
            <a:p>
              <a:pPr defTabSz="932521">
                <a:defRPr/>
              </a:pPr>
              <a:r>
                <a:rPr lang="en-US" sz="1600" kern="0" spc="-30" dirty="0">
                  <a:solidFill>
                    <a:srgbClr val="FF0000"/>
                  </a:solidFill>
                  <a:latin typeface="Segoe UI Semibold"/>
                </a:rPr>
                <a:t>Enablement</a:t>
              </a:r>
              <a:endParaRPr lang="de-AT" sz="1600" kern="0" spc="-30" dirty="0">
                <a:solidFill>
                  <a:srgbClr val="FF0000"/>
                </a:solidFill>
                <a:latin typeface="Segoe UI Semibold"/>
              </a:endParaRPr>
            </a:p>
          </p:txBody>
        </p:sp>
      </p:grpSp>
    </p:spTree>
    <p:extLst>
      <p:ext uri="{BB962C8B-B14F-4D97-AF65-F5344CB8AC3E}">
        <p14:creationId xmlns:p14="http://schemas.microsoft.com/office/powerpoint/2010/main" val="117335882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FF928-E277-C690-304E-5E02668FB4B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D88333D-2B17-F7F1-6002-25157D116154}"/>
              </a:ext>
              <a:ext uri="{C183D7F6-B498-43B3-948B-1728B52AA6E4}">
                <adec:decorative xmlns:adec="http://schemas.microsoft.com/office/drawing/2017/decorative" val="1"/>
              </a:ext>
            </a:extLst>
          </p:cNvPr>
          <p:cNvGrpSpPr/>
          <p:nvPr/>
        </p:nvGrpSpPr>
        <p:grpSpPr>
          <a:xfrm>
            <a:off x="5029200" y="0"/>
            <a:ext cx="7162800" cy="6858000"/>
            <a:chOff x="5029200" y="0"/>
            <a:chExt cx="7162800" cy="6858000"/>
          </a:xfrm>
        </p:grpSpPr>
        <p:pic>
          <p:nvPicPr>
            <p:cNvPr id="9" name="Picture 8" descr="A picture containing light&#10;&#10;Description automatically generated">
              <a:extLst>
                <a:ext uri="{FF2B5EF4-FFF2-40B4-BE49-F238E27FC236}">
                  <a16:creationId xmlns:a16="http://schemas.microsoft.com/office/drawing/2014/main" id="{8FCF91E0-92C2-DCE1-D7BF-D85312E4E2E8}"/>
                </a:ext>
              </a:extLst>
            </p:cNvPr>
            <p:cNvPicPr>
              <a:picLocks/>
            </p:cNvPicPr>
            <p:nvPr/>
          </p:nvPicPr>
          <p:blipFill rotWithShape="1">
            <a:blip r:embed="rId2">
              <a:duotone>
                <a:schemeClr val="accent1">
                  <a:shade val="45000"/>
                  <a:satMod val="135000"/>
                </a:schemeClr>
                <a:prstClr val="white"/>
              </a:duotone>
              <a:alphaModFix amt="50000"/>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rcRect l="10637" t="14739" r="59519" b="32060"/>
            <a:stretch/>
          </p:blipFill>
          <p:spPr>
            <a:xfrm>
              <a:off x="5352728" y="0"/>
              <a:ext cx="6839272" cy="6858000"/>
            </a:xfrm>
            <a:prstGeom prst="rect">
              <a:avLst/>
            </a:prstGeom>
            <a:effectLst>
              <a:outerShdw blurRad="88900" dist="50800" dir="8100000" algn="tr" rotWithShape="0">
                <a:prstClr val="black">
                  <a:alpha val="7000"/>
                </a:prstClr>
              </a:outerShdw>
            </a:effectLst>
          </p:spPr>
        </p:pic>
        <p:sp>
          <p:nvSpPr>
            <p:cNvPr id="10" name="Rectangle 9">
              <a:extLst>
                <a:ext uri="{FF2B5EF4-FFF2-40B4-BE49-F238E27FC236}">
                  <a16:creationId xmlns:a16="http://schemas.microsoft.com/office/drawing/2014/main" id="{B895E3A6-C835-C30C-B004-E905E3427A1D}"/>
                </a:ext>
              </a:extLst>
            </p:cNvPr>
            <p:cNvSpPr>
              <a:spLocks/>
            </p:cNvSpPr>
            <p:nvPr/>
          </p:nvSpPr>
          <p:spPr bwMode="auto">
            <a:xfrm>
              <a:off x="5029200" y="0"/>
              <a:ext cx="4381178" cy="6858000"/>
            </a:xfrm>
            <a:prstGeom prst="rect">
              <a:avLst/>
            </a:prstGeom>
            <a:gradFill flip="none" rotWithShape="1">
              <a:gsLst>
                <a:gs pos="0">
                  <a:srgbClr val="FFF8F3">
                    <a:alpha val="0"/>
                  </a:srgbClr>
                </a:gs>
                <a:gs pos="100000">
                  <a:srgbClr val="FFF8F3"/>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grpSp>
      <p:cxnSp>
        <p:nvCxnSpPr>
          <p:cNvPr id="11" name="Straight Connector 10">
            <a:extLst>
              <a:ext uri="{FF2B5EF4-FFF2-40B4-BE49-F238E27FC236}">
                <a16:creationId xmlns:a16="http://schemas.microsoft.com/office/drawing/2014/main" id="{15F9B9F9-73AB-C35A-2B76-5285BE95A07E}"/>
              </a:ext>
              <a:ext uri="{C183D7F6-B498-43B3-948B-1728B52AA6E4}">
                <adec:decorative xmlns:adec="http://schemas.microsoft.com/office/drawing/2017/decorative" val="1"/>
              </a:ext>
            </a:extLst>
          </p:cNvPr>
          <p:cNvCxnSpPr>
            <a:cxnSpLocks/>
            <a:stCxn id="12" idx="6"/>
          </p:cNvCxnSpPr>
          <p:nvPr/>
        </p:nvCxnSpPr>
        <p:spPr>
          <a:xfrm>
            <a:off x="864488" y="3889829"/>
            <a:ext cx="5792343" cy="0"/>
          </a:xfrm>
          <a:prstGeom prst="line">
            <a:avLst/>
          </a:prstGeom>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D10BC88-306A-D079-DD74-D6EA1460EB7F}"/>
              </a:ext>
              <a:ext uri="{C183D7F6-B498-43B3-948B-1728B52AA6E4}">
                <adec:decorative xmlns:adec="http://schemas.microsoft.com/office/drawing/2017/decorative" val="1"/>
              </a:ext>
            </a:extLst>
          </p:cNvPr>
          <p:cNvSpPr/>
          <p:nvPr/>
        </p:nvSpPr>
        <p:spPr bwMode="auto">
          <a:xfrm>
            <a:off x="781955"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Oval 12">
            <a:extLst>
              <a:ext uri="{FF2B5EF4-FFF2-40B4-BE49-F238E27FC236}">
                <a16:creationId xmlns:a16="http://schemas.microsoft.com/office/drawing/2014/main" id="{5D688CD5-02F5-008F-762D-143FA40BF4D9}"/>
              </a:ext>
              <a:ext uri="{C183D7F6-B498-43B3-948B-1728B52AA6E4}">
                <adec:decorative xmlns:adec="http://schemas.microsoft.com/office/drawing/2017/decorative" val="1"/>
              </a:ext>
            </a:extLst>
          </p:cNvPr>
          <p:cNvSpPr/>
          <p:nvPr/>
        </p:nvSpPr>
        <p:spPr bwMode="auto">
          <a:xfrm>
            <a:off x="585216"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 name="Oval 1">
            <a:extLst>
              <a:ext uri="{FF2B5EF4-FFF2-40B4-BE49-F238E27FC236}">
                <a16:creationId xmlns:a16="http://schemas.microsoft.com/office/drawing/2014/main" id="{3774E3C3-692E-C989-5F49-89BF0D4E5FD0}"/>
              </a:ext>
              <a:ext uri="{C183D7F6-B498-43B3-948B-1728B52AA6E4}">
                <adec:decorative xmlns:adec="http://schemas.microsoft.com/office/drawing/2017/decorative" val="1"/>
              </a:ext>
            </a:extLst>
          </p:cNvPr>
          <p:cNvSpPr/>
          <p:nvPr/>
        </p:nvSpPr>
        <p:spPr bwMode="auto">
          <a:xfrm>
            <a:off x="6274594" y="5253279"/>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4" name="Oval 3">
            <a:extLst>
              <a:ext uri="{FF2B5EF4-FFF2-40B4-BE49-F238E27FC236}">
                <a16:creationId xmlns:a16="http://schemas.microsoft.com/office/drawing/2014/main" id="{DE84F324-253B-5147-C6A4-9246F38F00E3}"/>
              </a:ext>
              <a:ext uri="{C183D7F6-B498-43B3-948B-1728B52AA6E4}">
                <adec:decorative xmlns:adec="http://schemas.microsoft.com/office/drawing/2017/decorative" val="1"/>
              </a:ext>
            </a:extLst>
          </p:cNvPr>
          <p:cNvSpPr/>
          <p:nvPr/>
        </p:nvSpPr>
        <p:spPr bwMode="auto">
          <a:xfrm>
            <a:off x="6274594" y="182321"/>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pic>
        <p:nvPicPr>
          <p:cNvPr id="6" name="Picture 5">
            <a:extLst>
              <a:ext uri="{FF2B5EF4-FFF2-40B4-BE49-F238E27FC236}">
                <a16:creationId xmlns:a16="http://schemas.microsoft.com/office/drawing/2014/main" id="{06456BE3-6B0B-391A-3C5A-122E7EF99F21}"/>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contrast="-20000"/>
                    </a14:imgEffect>
                  </a14:imgLayer>
                </a14:imgProps>
              </a:ext>
            </a:extLst>
          </a:blip>
          <a:srcRect l="18346" t="5718" r="4968" b="6111"/>
          <a:stretch>
            <a:fillRect/>
          </a:stretch>
        </p:blipFill>
        <p:spPr>
          <a:xfrm>
            <a:off x="6451600" y="392112"/>
            <a:ext cx="5391150" cy="6046788"/>
          </a:xfrm>
          <a:custGeom>
            <a:avLst/>
            <a:gdLst>
              <a:gd name="connsiteX0" fmla="*/ 131275 w 5391150"/>
              <a:gd name="connsiteY0" fmla="*/ 0 h 6046788"/>
              <a:gd name="connsiteX1" fmla="*/ 5259875 w 5391150"/>
              <a:gd name="connsiteY1" fmla="*/ 0 h 6046788"/>
              <a:gd name="connsiteX2" fmla="*/ 5391150 w 5391150"/>
              <a:gd name="connsiteY2" fmla="*/ 131275 h 6046788"/>
              <a:gd name="connsiteX3" fmla="*/ 5391150 w 5391150"/>
              <a:gd name="connsiteY3" fmla="*/ 5915513 h 6046788"/>
              <a:gd name="connsiteX4" fmla="*/ 5259875 w 5391150"/>
              <a:gd name="connsiteY4" fmla="*/ 6046788 h 6046788"/>
              <a:gd name="connsiteX5" fmla="*/ 131275 w 5391150"/>
              <a:gd name="connsiteY5" fmla="*/ 6046788 h 6046788"/>
              <a:gd name="connsiteX6" fmla="*/ 0 w 5391150"/>
              <a:gd name="connsiteY6" fmla="*/ 5915513 h 6046788"/>
              <a:gd name="connsiteX7" fmla="*/ 0 w 5391150"/>
              <a:gd name="connsiteY7" fmla="*/ 131275 h 6046788"/>
              <a:gd name="connsiteX8" fmla="*/ 131275 w 5391150"/>
              <a:gd name="connsiteY8" fmla="*/ 0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1150" h="6046788">
                <a:moveTo>
                  <a:pt x="131275" y="0"/>
                </a:moveTo>
                <a:lnTo>
                  <a:pt x="5259875" y="0"/>
                </a:lnTo>
                <a:cubicBezTo>
                  <a:pt x="5332376" y="0"/>
                  <a:pt x="5391150" y="58774"/>
                  <a:pt x="5391150" y="131275"/>
                </a:cubicBezTo>
                <a:lnTo>
                  <a:pt x="5391150" y="5915513"/>
                </a:lnTo>
                <a:cubicBezTo>
                  <a:pt x="5391150" y="5988014"/>
                  <a:pt x="5332376" y="6046788"/>
                  <a:pt x="5259875" y="6046788"/>
                </a:cubicBezTo>
                <a:lnTo>
                  <a:pt x="131275" y="6046788"/>
                </a:lnTo>
                <a:cubicBezTo>
                  <a:pt x="58774" y="6046788"/>
                  <a:pt x="0" y="5988014"/>
                  <a:pt x="0" y="5915513"/>
                </a:cubicBezTo>
                <a:lnTo>
                  <a:pt x="0" y="131275"/>
                </a:lnTo>
                <a:cubicBezTo>
                  <a:pt x="0" y="58774"/>
                  <a:pt x="58774" y="0"/>
                  <a:pt x="131275" y="0"/>
                </a:cubicBezTo>
                <a:close/>
              </a:path>
            </a:pathLst>
          </a:custGeom>
          <a:effectLst>
            <a:outerShdw blurRad="76200" dist="38100" dir="8100000" algn="tr" rotWithShape="0">
              <a:prstClr val="black">
                <a:alpha val="10000"/>
              </a:prstClr>
            </a:outerShdw>
          </a:effectLst>
        </p:spPr>
      </p:pic>
      <p:sp>
        <p:nvSpPr>
          <p:cNvPr id="3" name="Title 2">
            <a:extLst>
              <a:ext uri="{FF2B5EF4-FFF2-40B4-BE49-F238E27FC236}">
                <a16:creationId xmlns:a16="http://schemas.microsoft.com/office/drawing/2014/main" id="{97A551C8-4032-C084-0D5E-12002F3C596A}"/>
              </a:ext>
            </a:extLst>
          </p:cNvPr>
          <p:cNvSpPr>
            <a:spLocks noGrp="1"/>
          </p:cNvSpPr>
          <p:nvPr>
            <p:ph type="title"/>
          </p:nvPr>
        </p:nvSpPr>
        <p:spPr>
          <a:xfrm>
            <a:off x="585215" y="3305322"/>
            <a:ext cx="6172045" cy="498598"/>
          </a:xfrm>
        </p:spPr>
        <p:txBody>
          <a:bodyPr/>
          <a:lstStyle/>
          <a:p>
            <a:r>
              <a:rPr lang="en-GB" dirty="0">
                <a:solidFill>
                  <a:schemeClr val="accent1"/>
                </a:solidFill>
              </a:rPr>
              <a:t>Approach 2: Part 1</a:t>
            </a:r>
            <a:endParaRPr lang="en-US" sz="2800" b="0" spc="0" dirty="0">
              <a:solidFill>
                <a:schemeClr val="accent1"/>
              </a:solidFill>
              <a:latin typeface="+mn-lt"/>
            </a:endParaRPr>
          </a:p>
        </p:txBody>
      </p:sp>
      <p:sp>
        <p:nvSpPr>
          <p:cNvPr id="7" name="TextBox 6">
            <a:extLst>
              <a:ext uri="{FF2B5EF4-FFF2-40B4-BE49-F238E27FC236}">
                <a16:creationId xmlns:a16="http://schemas.microsoft.com/office/drawing/2014/main" id="{7001D091-B0BC-0544-6924-3A00FB897FE4}"/>
              </a:ext>
            </a:extLst>
          </p:cNvPr>
          <p:cNvSpPr txBox="1"/>
          <p:nvPr/>
        </p:nvSpPr>
        <p:spPr>
          <a:xfrm>
            <a:off x="476883" y="4042048"/>
            <a:ext cx="6179948" cy="461665"/>
          </a:xfrm>
          <a:prstGeom prst="rect">
            <a:avLst/>
          </a:prstGeom>
          <a:noFill/>
        </p:spPr>
        <p:txBody>
          <a:bodyPr wrap="square">
            <a:spAutoFit/>
          </a:bodyPr>
          <a:lstStyle/>
          <a:p>
            <a:r>
              <a:rPr lang="en-GB" sz="2400" dirty="0"/>
              <a:t>Manually creating buildings and floors</a:t>
            </a:r>
            <a:endParaRPr lang="en-US" sz="2400" dirty="0"/>
          </a:p>
        </p:txBody>
      </p:sp>
      <p:sp>
        <p:nvSpPr>
          <p:cNvPr id="14" name="Rectangle: Rounded Corners 5">
            <a:extLst>
              <a:ext uri="{FF2B5EF4-FFF2-40B4-BE49-F238E27FC236}">
                <a16:creationId xmlns:a16="http://schemas.microsoft.com/office/drawing/2014/main" id="{A9C9BA46-FE12-BA78-A631-5246D64EF5BA}"/>
              </a:ext>
              <a:ext uri="{C183D7F6-B498-43B3-948B-1728B52AA6E4}">
                <adec:decorative xmlns:adec="http://schemas.microsoft.com/office/drawing/2017/decorative" val="1"/>
              </a:ext>
            </a:extLst>
          </p:cNvPr>
          <p:cNvSpPr/>
          <p:nvPr/>
        </p:nvSpPr>
        <p:spPr bwMode="auto">
          <a:xfrm>
            <a:off x="7550800" y="2968170"/>
            <a:ext cx="3923861" cy="1360167"/>
          </a:xfrm>
          <a:prstGeom prst="roundRect">
            <a:avLst>
              <a:gd name="adj" fmla="val 5056"/>
            </a:avLst>
          </a:prstGeom>
          <a:solidFill>
            <a:schemeClr val="bg1"/>
          </a:solidFill>
          <a:ln w="12700" cap="rnd">
            <a:solidFill>
              <a:schemeClr val="accent1">
                <a:lumMod val="20000"/>
                <a:lumOff val="80000"/>
              </a:schemeClr>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ea typeface="+mn-ea"/>
              <a:cs typeface="Segoe UI" pitchFamily="34" charset="0"/>
            </a:endParaRPr>
          </a:p>
        </p:txBody>
      </p:sp>
      <p:sp>
        <p:nvSpPr>
          <p:cNvPr id="16" name="TextBox 15">
            <a:extLst>
              <a:ext uri="{FF2B5EF4-FFF2-40B4-BE49-F238E27FC236}">
                <a16:creationId xmlns:a16="http://schemas.microsoft.com/office/drawing/2014/main" id="{97EF9AC6-6801-B10C-1949-B11177BE1FFF}"/>
              </a:ext>
            </a:extLst>
          </p:cNvPr>
          <p:cNvSpPr txBox="1"/>
          <p:nvPr/>
        </p:nvSpPr>
        <p:spPr>
          <a:xfrm>
            <a:off x="8643029" y="3089174"/>
            <a:ext cx="1739405" cy="369332"/>
          </a:xfrm>
          <a:prstGeom prst="rect">
            <a:avLst/>
          </a:prstGeom>
          <a:noFill/>
        </p:spPr>
        <p:txBody>
          <a:bodyPr wrap="square">
            <a:spAutoFit/>
          </a:bodyPr>
          <a:lstStyle/>
          <a:p>
            <a:r>
              <a:rPr lang="en-US" sz="1800" dirty="0">
                <a:solidFill>
                  <a:srgbClr val="5A5FC7"/>
                </a:solidFill>
                <a:cs typeface="Segoe UI" panose="020B0502040204020203" pitchFamily="34" charset="0"/>
              </a:rPr>
              <a:t>Approach #2:</a:t>
            </a:r>
            <a:r>
              <a:rPr lang="en-US" sz="1800" dirty="0">
                <a:cs typeface="Segoe UI" panose="020B0502040204020203" pitchFamily="34" charset="0"/>
              </a:rPr>
              <a:t> </a:t>
            </a:r>
            <a:endParaRPr lang="en-GB" dirty="0"/>
          </a:p>
        </p:txBody>
      </p:sp>
      <p:sp>
        <p:nvSpPr>
          <p:cNvPr id="5" name="Text Placeholder 8">
            <a:extLst>
              <a:ext uri="{FF2B5EF4-FFF2-40B4-BE49-F238E27FC236}">
                <a16:creationId xmlns:a16="http://schemas.microsoft.com/office/drawing/2014/main" id="{0B65334D-ECBF-2345-5C8C-3B9539E8C5A4}"/>
              </a:ext>
            </a:extLst>
          </p:cNvPr>
          <p:cNvSpPr txBox="1">
            <a:spLocks/>
          </p:cNvSpPr>
          <p:nvPr/>
        </p:nvSpPr>
        <p:spPr>
          <a:xfrm>
            <a:off x="7791600" y="3490587"/>
            <a:ext cx="3128708" cy="492443"/>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solidFill>
                  <a:srgbClr val="000000"/>
                </a:solidFill>
                <a:latin typeface="Segoe Sans Display Semibold"/>
              </a:rPr>
              <a:t>Manually creating buildings and floors</a:t>
            </a:r>
          </a:p>
        </p:txBody>
      </p:sp>
    </p:spTree>
    <p:extLst>
      <p:ext uri="{BB962C8B-B14F-4D97-AF65-F5344CB8AC3E}">
        <p14:creationId xmlns:p14="http://schemas.microsoft.com/office/powerpoint/2010/main" val="124659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400"/>
                                  </p:stCondLst>
                                  <p:childTnLst>
                                    <p:animMotion origin="layout" path="M 2.29167E-6 2.59259E-6 L -0.02591 2.59259E-6 " pathEditMode="relative" rAng="0" ptsTypes="AA">
                                      <p:cBhvr>
                                        <p:cTn id="9" dur="750" spd="-100000" fill="hold"/>
                                        <p:tgtEl>
                                          <p:spTgt spid="5"/>
                                        </p:tgtEl>
                                        <p:attrNameLst>
                                          <p:attrName>ppt_x</p:attrName>
                                          <p:attrName>ppt_y</p:attrName>
                                        </p:attrNameLst>
                                      </p:cBhvr>
                                      <p:rCtr x="-1302" y="0"/>
                                    </p:animMotion>
                                  </p:childTnLst>
                                </p:cTn>
                              </p:par>
                              <p:par>
                                <p:cTn id="10" presetID="10" presetClass="entr" presetSubtype="0" fill="hold" grpId="0" nodeType="withEffect">
                                  <p:stCondLst>
                                    <p:cond delay="2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decel="100000" fill="hold" grpId="1" nodeType="withEffect">
                                  <p:stCondLst>
                                    <p:cond delay="200"/>
                                  </p:stCondLst>
                                  <p:childTnLst>
                                    <p:animMotion origin="layout" path="M 1.66667E-6 -4.44444E-6 L 1.66667E-6 0.03542 " pathEditMode="relative" rAng="0" ptsTypes="AA">
                                      <p:cBhvr>
                                        <p:cTn id="14" dur="700" spd="-100000" fill="hold"/>
                                        <p:tgtEl>
                                          <p:spTgt spid="1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5" grpId="0"/>
      <p:bldP spid="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8E0AF-24D3-5AEF-D168-08EAB781E6CB}"/>
            </a:ext>
          </a:extLst>
        </p:cNvPr>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1137F685-101F-C6C7-AF19-F3C772DF7CFE}"/>
              </a:ext>
              <a:ext uri="{C183D7F6-B498-43B3-948B-1728B52AA6E4}">
                <adec:decorative xmlns:adec="http://schemas.microsoft.com/office/drawing/2017/decorative" val="1"/>
              </a:ext>
            </a:extLst>
          </p:cNvPr>
          <p:cNvSpPr/>
          <p:nvPr/>
        </p:nvSpPr>
        <p:spPr bwMode="auto">
          <a:xfrm rot="16200000" flipV="1">
            <a:off x="3016754" y="-1728285"/>
            <a:ext cx="5569526" cy="1160303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7" name="Title 1">
            <a:extLst>
              <a:ext uri="{FF2B5EF4-FFF2-40B4-BE49-F238E27FC236}">
                <a16:creationId xmlns:a16="http://schemas.microsoft.com/office/drawing/2014/main" id="{0C39FAAD-1C32-C400-B638-308607111B88}"/>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i="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accent1"/>
                </a:solidFill>
                <a:effectLst/>
                <a:uLnTx/>
                <a:uFillTx/>
                <a:ea typeface="+mn-ea"/>
                <a:cs typeface="Segoe UI" pitchFamily="34" charset="0"/>
              </a:rPr>
              <a:t>Admin Guidance: </a:t>
            </a:r>
            <a:r>
              <a:rPr kumimoji="0" lang="en-US" sz="3200" b="0" i="0" u="none" strike="noStrike" kern="1200" cap="none" spc="-50" normalizeH="0" baseline="0" noProof="0" dirty="0">
                <a:ln w="3175">
                  <a:noFill/>
                </a:ln>
                <a:solidFill>
                  <a:srgbClr val="000000"/>
                </a:solidFill>
                <a:effectLst/>
                <a:uLnTx/>
                <a:uFillTx/>
                <a:ea typeface="+mn-ea"/>
                <a:cs typeface="Segoe UI" pitchFamily="34" charset="0"/>
              </a:rPr>
              <a:t>Configuring buildings and floors (manually)</a:t>
            </a:r>
          </a:p>
        </p:txBody>
      </p:sp>
      <p:sp>
        <p:nvSpPr>
          <p:cNvPr id="2" name="TextBox 1">
            <a:extLst>
              <a:ext uri="{FF2B5EF4-FFF2-40B4-BE49-F238E27FC236}">
                <a16:creationId xmlns:a16="http://schemas.microsoft.com/office/drawing/2014/main" id="{ACD41D0C-B512-8E62-F2B3-4B0A71D302A2}"/>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Approach #2</a:t>
            </a:r>
          </a:p>
        </p:txBody>
      </p:sp>
      <p:sp>
        <p:nvSpPr>
          <p:cNvPr id="5" name="TextBox 4">
            <a:extLst>
              <a:ext uri="{FF2B5EF4-FFF2-40B4-BE49-F238E27FC236}">
                <a16:creationId xmlns:a16="http://schemas.microsoft.com/office/drawing/2014/main" id="{1D5C245D-A890-886D-FBAE-590061498CC8}"/>
              </a:ext>
            </a:extLst>
          </p:cNvPr>
          <p:cNvSpPr txBox="1"/>
          <p:nvPr/>
        </p:nvSpPr>
        <p:spPr>
          <a:xfrm>
            <a:off x="584200" y="1436676"/>
            <a:ext cx="10634259" cy="5324535"/>
          </a:xfrm>
          <a:prstGeom prst="rect">
            <a:avLst/>
          </a:prstGeom>
          <a:noFill/>
        </p:spPr>
        <p:txBody>
          <a:bodyPr wrap="square" lIns="0" tIns="0" rIns="0" bIns="0">
            <a:spAutoFit/>
          </a:bodyPr>
          <a:lstStyle/>
          <a:p>
            <a:pPr marL="11204" defTabSz="806658">
              <a:spcAft>
                <a:spcPts val="1200"/>
              </a:spcAft>
              <a:tabLst>
                <a:tab pos="1645806" algn="l"/>
              </a:tabLst>
              <a:defRPr/>
            </a:pPr>
            <a:r>
              <a:rPr lang="en-US" sz="2000" dirty="0">
                <a:solidFill>
                  <a:srgbClr val="FF0000"/>
                </a:solidFill>
                <a:cs typeface="Segoe UI" panose="020B0502040204020203" pitchFamily="34" charset="0"/>
              </a:rPr>
              <a:t>Before starting the manual creation of buildings</a:t>
            </a:r>
            <a:r>
              <a:rPr lang="en-US" sz="2000" dirty="0">
                <a:solidFill>
                  <a:srgbClr val="000000"/>
                </a:solidFill>
                <a:cs typeface="Segoe UI" panose="020B0502040204020203" pitchFamily="34" charset="0"/>
              </a:rPr>
              <a:t>, ensure that you gather details about your offices to create them inside of Places:</a:t>
            </a:r>
          </a:p>
          <a:p>
            <a:pPr marL="811287" lvl="1" indent="-342900" defTabSz="806658">
              <a:spcAft>
                <a:spcPts val="1200"/>
              </a:spcAft>
              <a:buFont typeface="Arial" panose="020B0604020202020204" pitchFamily="34" charset="0"/>
              <a:buChar char="•"/>
              <a:tabLst>
                <a:tab pos="1645806" algn="l"/>
              </a:tabLst>
              <a:defRPr/>
            </a:pPr>
            <a:r>
              <a:rPr lang="en-US" sz="2000" dirty="0">
                <a:solidFill>
                  <a:srgbClr val="000000"/>
                </a:solidFill>
                <a:cs typeface="Segoe UI" panose="020B0502040204020203" pitchFamily="34" charset="0"/>
              </a:rPr>
              <a:t>Addresses</a:t>
            </a:r>
          </a:p>
          <a:p>
            <a:pPr marL="811287" lvl="1" indent="-342900" defTabSz="806658">
              <a:spcAft>
                <a:spcPts val="1200"/>
              </a:spcAft>
              <a:buFont typeface="Arial" panose="020B0604020202020204" pitchFamily="34" charset="0"/>
              <a:buChar char="•"/>
              <a:tabLst>
                <a:tab pos="1645806" algn="l"/>
              </a:tabLst>
              <a:defRPr/>
            </a:pPr>
            <a:r>
              <a:rPr lang="en-US" sz="2000" dirty="0">
                <a:solidFill>
                  <a:srgbClr val="000000"/>
                </a:solidFill>
                <a:cs typeface="Segoe UI" panose="020B0502040204020203" pitchFamily="34" charset="0"/>
              </a:rPr>
              <a:t>Floor Counts</a:t>
            </a:r>
          </a:p>
          <a:p>
            <a:pPr marL="811287" lvl="1" indent="-342900" defTabSz="806658">
              <a:spcAft>
                <a:spcPts val="1200"/>
              </a:spcAft>
              <a:buFont typeface="Arial" panose="020B0604020202020204" pitchFamily="34" charset="0"/>
              <a:buChar char="•"/>
              <a:tabLst>
                <a:tab pos="1645806" algn="l"/>
              </a:tabLst>
              <a:defRPr/>
            </a:pPr>
            <a:r>
              <a:rPr lang="en-US" sz="2000" dirty="0">
                <a:solidFill>
                  <a:srgbClr val="000000"/>
                </a:solidFill>
                <a:cs typeface="Segoe UI" panose="020B0502040204020203" pitchFamily="34" charset="0"/>
              </a:rPr>
              <a:t>Sections (Zones/Neighborhoods)</a:t>
            </a:r>
          </a:p>
          <a:p>
            <a:pPr marL="811287" lvl="1" indent="-342900" defTabSz="806658">
              <a:spcAft>
                <a:spcPts val="1200"/>
              </a:spcAft>
              <a:buFont typeface="Arial" panose="020B0604020202020204" pitchFamily="34" charset="0"/>
              <a:buChar char="•"/>
              <a:tabLst>
                <a:tab pos="1645806" algn="l"/>
              </a:tabLst>
              <a:defRPr/>
            </a:pPr>
            <a:r>
              <a:rPr lang="en-US" sz="2000" dirty="0">
                <a:solidFill>
                  <a:srgbClr val="000000"/>
                </a:solidFill>
                <a:cs typeface="Segoe UI" panose="020B0502040204020203" pitchFamily="34" charset="0"/>
              </a:rPr>
              <a:t>Available Services</a:t>
            </a:r>
          </a:p>
          <a:p>
            <a:pPr marL="811287" lvl="1" indent="-342900" defTabSz="806658">
              <a:spcAft>
                <a:spcPts val="1200"/>
              </a:spcAft>
              <a:buFont typeface="Arial" panose="020B0604020202020204" pitchFamily="34" charset="0"/>
              <a:buChar char="•"/>
              <a:tabLst>
                <a:tab pos="1645806" algn="l"/>
              </a:tabLst>
              <a:defRPr/>
            </a:pPr>
            <a:r>
              <a:rPr lang="en-US" sz="2000" dirty="0">
                <a:solidFill>
                  <a:srgbClr val="000000"/>
                </a:solidFill>
                <a:cs typeface="Segoe UI" panose="020B0502040204020203" pitchFamily="34" charset="0"/>
              </a:rPr>
              <a:t>Bookable resources for example</a:t>
            </a:r>
          </a:p>
          <a:p>
            <a:pPr marL="1268487" lvl="2" indent="-342900" defTabSz="806658">
              <a:spcAft>
                <a:spcPts val="1200"/>
              </a:spcAft>
              <a:buFont typeface="Arial" panose="020B0604020202020204" pitchFamily="34" charset="0"/>
              <a:buChar char="•"/>
              <a:tabLst>
                <a:tab pos="1645806" algn="l"/>
              </a:tabLst>
              <a:defRPr/>
            </a:pPr>
            <a:r>
              <a:rPr lang="en-US" sz="2000" dirty="0">
                <a:solidFill>
                  <a:srgbClr val="000000"/>
                </a:solidFill>
                <a:cs typeface="Segoe UI" panose="020B0502040204020203" pitchFamily="34" charset="0"/>
              </a:rPr>
              <a:t>Meeting / Conference Rooms</a:t>
            </a:r>
          </a:p>
          <a:p>
            <a:pPr marL="1268487" lvl="2" indent="-342900" defTabSz="806658">
              <a:spcAft>
                <a:spcPts val="1200"/>
              </a:spcAft>
              <a:buFont typeface="Arial" panose="020B0604020202020204" pitchFamily="34" charset="0"/>
              <a:buChar char="•"/>
              <a:tabLst>
                <a:tab pos="1645806" algn="l"/>
              </a:tabLst>
              <a:defRPr/>
            </a:pPr>
            <a:r>
              <a:rPr lang="en-US" sz="2000" dirty="0">
                <a:solidFill>
                  <a:srgbClr val="000000"/>
                </a:solidFill>
                <a:cs typeface="Segoe UI" panose="020B0502040204020203" pitchFamily="34" charset="0"/>
              </a:rPr>
              <a:t>Desks and desk pools</a:t>
            </a:r>
          </a:p>
          <a:p>
            <a:pPr marL="925587" lvl="2" defTabSz="806658">
              <a:spcAft>
                <a:spcPts val="1200"/>
              </a:spcAft>
              <a:tabLst>
                <a:tab pos="1645806" algn="l"/>
              </a:tabLst>
              <a:defRPr/>
            </a:pPr>
            <a:r>
              <a:rPr lang="en-US" sz="2000" i="1" dirty="0">
                <a:solidFill>
                  <a:srgbClr val="FF0000"/>
                </a:solidFill>
                <a:cs typeface="Segoe UI" panose="020B0502040204020203" pitchFamily="34" charset="0"/>
              </a:rPr>
              <a:t>Please make sure you understand and have all the information about the customer to build the Places hierarchy before enablement. You can use the diagram on the next slide to design the Place pilot hierarchy if required.</a:t>
            </a:r>
          </a:p>
          <a:p>
            <a:pPr marL="11204" defTabSz="806658">
              <a:spcAft>
                <a:spcPts val="1200"/>
              </a:spcAft>
              <a:tabLst>
                <a:tab pos="1645806" algn="l"/>
              </a:tabLst>
              <a:defRPr/>
            </a:pPr>
            <a:endParaRPr lang="en-US" sz="1600" b="1" dirty="0"/>
          </a:p>
        </p:txBody>
      </p:sp>
    </p:spTree>
    <p:extLst>
      <p:ext uri="{BB962C8B-B14F-4D97-AF65-F5344CB8AC3E}">
        <p14:creationId xmlns:p14="http://schemas.microsoft.com/office/powerpoint/2010/main" val="417463731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50993-289B-BCD4-077B-969A82C38E52}"/>
            </a:ext>
          </a:extLst>
        </p:cNvPr>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27B21AC1-CF41-6FDA-1901-3DC467CF7110}"/>
              </a:ext>
              <a:ext uri="{C183D7F6-B498-43B3-948B-1728B52AA6E4}">
                <adec:decorative xmlns:adec="http://schemas.microsoft.com/office/drawing/2017/decorative" val="1"/>
              </a:ext>
            </a:extLst>
          </p:cNvPr>
          <p:cNvSpPr/>
          <p:nvPr/>
        </p:nvSpPr>
        <p:spPr bwMode="auto">
          <a:xfrm rot="16200000" flipV="1">
            <a:off x="3127182" y="-1995076"/>
            <a:ext cx="5725887" cy="1198025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1D8E5053-A646-D399-0B79-93ACBFFA59EE}"/>
              </a:ext>
              <a:ext uri="{C183D7F6-B498-43B3-948B-1728B52AA6E4}">
                <adec:decorative xmlns:adec="http://schemas.microsoft.com/office/drawing/2017/decorative" val="1"/>
              </a:ext>
            </a:extLst>
          </p:cNvPr>
          <p:cNvSpPr/>
          <p:nvPr/>
        </p:nvSpPr>
        <p:spPr bwMode="auto">
          <a:xfrm>
            <a:off x="7443021" y="3821302"/>
            <a:ext cx="1607994" cy="1087673"/>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1" name="Rectangle: Rounded Corners 20">
            <a:extLst>
              <a:ext uri="{FF2B5EF4-FFF2-40B4-BE49-F238E27FC236}">
                <a16:creationId xmlns:a16="http://schemas.microsoft.com/office/drawing/2014/main" id="{FC9ED61F-B39F-87F2-E37E-417A6DB8752C}"/>
              </a:ext>
              <a:ext uri="{C183D7F6-B498-43B3-948B-1728B52AA6E4}">
                <adec:decorative xmlns:adec="http://schemas.microsoft.com/office/drawing/2017/decorative" val="1"/>
              </a:ext>
            </a:extLst>
          </p:cNvPr>
          <p:cNvSpPr/>
          <p:nvPr/>
        </p:nvSpPr>
        <p:spPr bwMode="auto">
          <a:xfrm>
            <a:off x="4362505" y="3821302"/>
            <a:ext cx="1607994" cy="1087673"/>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0" name="Rectangle: Rounded Corners 19">
            <a:extLst>
              <a:ext uri="{FF2B5EF4-FFF2-40B4-BE49-F238E27FC236}">
                <a16:creationId xmlns:a16="http://schemas.microsoft.com/office/drawing/2014/main" id="{4385C27C-9906-2CE7-386D-B364AF5B2BE1}"/>
              </a:ext>
              <a:ext uri="{C183D7F6-B498-43B3-948B-1728B52AA6E4}">
                <adec:decorative xmlns:adec="http://schemas.microsoft.com/office/drawing/2017/decorative" val="1"/>
              </a:ext>
            </a:extLst>
          </p:cNvPr>
          <p:cNvSpPr/>
          <p:nvPr/>
        </p:nvSpPr>
        <p:spPr bwMode="auto">
          <a:xfrm>
            <a:off x="510368" y="4782919"/>
            <a:ext cx="11170023" cy="1361327"/>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9" name="Title 8">
            <a:extLst>
              <a:ext uri="{FF2B5EF4-FFF2-40B4-BE49-F238E27FC236}">
                <a16:creationId xmlns:a16="http://schemas.microsoft.com/office/drawing/2014/main" id="{A8231796-3D03-8953-66FA-0724C2A5FD9B}"/>
              </a:ext>
            </a:extLst>
          </p:cNvPr>
          <p:cNvSpPr>
            <a:spLocks noGrp="1"/>
          </p:cNvSpPr>
          <p:nvPr>
            <p:ph type="title"/>
          </p:nvPr>
        </p:nvSpPr>
        <p:spPr/>
        <p:txBody>
          <a:bodyPr/>
          <a:lstStyle/>
          <a:p>
            <a:r>
              <a:rPr lang="en-US" dirty="0">
                <a:solidFill>
                  <a:schemeClr val="accent1"/>
                </a:solidFill>
                <a:latin typeface="+mj-lt"/>
              </a:rPr>
              <a:t>Places pilot hierarchy </a:t>
            </a:r>
          </a:p>
        </p:txBody>
      </p:sp>
      <p:graphicFrame>
        <p:nvGraphicFramePr>
          <p:cNvPr id="14" name="Diagram 13" descr="Hierarchical drawing of Microsoft Places elements.">
            <a:extLst>
              <a:ext uri="{FF2B5EF4-FFF2-40B4-BE49-F238E27FC236}">
                <a16:creationId xmlns:a16="http://schemas.microsoft.com/office/drawing/2014/main" id="{1084AF4C-8AFD-2822-3949-C339D1B5BAE5}"/>
              </a:ext>
            </a:extLst>
          </p:cNvPr>
          <p:cNvGraphicFramePr/>
          <p:nvPr/>
        </p:nvGraphicFramePr>
        <p:xfrm>
          <a:off x="816419" y="1356373"/>
          <a:ext cx="11018520" cy="4829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D23CF7E5-34F9-4461-070F-224B7B5B4553}"/>
              </a:ext>
            </a:extLst>
          </p:cNvPr>
          <p:cNvSpPr txBox="1"/>
          <p:nvPr/>
        </p:nvSpPr>
        <p:spPr>
          <a:xfrm>
            <a:off x="211744" y="1666548"/>
            <a:ext cx="2054620" cy="646331"/>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Top level: Buildings</a:t>
            </a:r>
            <a:endParaRPr kumimoji="0" lang="en-US" sz="1765" b="0" i="0" u="none" strike="noStrike" kern="1200" cap="none" spc="0" normalizeH="0" baseline="0" noProof="0">
              <a:ln>
                <a:noFill/>
              </a:ln>
              <a:solidFill>
                <a:srgbClr val="000000"/>
              </a:solidFill>
              <a:effectLst/>
              <a:uLnTx/>
              <a:uFillTx/>
              <a:latin typeface="Segoe Sans Text"/>
              <a:ea typeface="+mn-ea"/>
              <a:cs typeface="+mn-cs"/>
            </a:endParaRPr>
          </a:p>
        </p:txBody>
      </p:sp>
      <p:sp>
        <p:nvSpPr>
          <p:cNvPr id="17" name="TextBox 16">
            <a:extLst>
              <a:ext uri="{FF2B5EF4-FFF2-40B4-BE49-F238E27FC236}">
                <a16:creationId xmlns:a16="http://schemas.microsoft.com/office/drawing/2014/main" id="{EC1D2A63-3E40-2504-C3C5-FDA0F1450454}"/>
              </a:ext>
            </a:extLst>
          </p:cNvPr>
          <p:cNvSpPr txBox="1"/>
          <p:nvPr/>
        </p:nvSpPr>
        <p:spPr>
          <a:xfrm>
            <a:off x="211743" y="3059668"/>
            <a:ext cx="3069337" cy="369332"/>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Floors:</a:t>
            </a:r>
            <a:endParaRPr kumimoji="0" lang="en-US" sz="1765" b="0" i="0" u="none" strike="noStrike" kern="1200" cap="none" spc="0" normalizeH="0" baseline="0" noProof="0">
              <a:ln>
                <a:noFill/>
              </a:ln>
              <a:solidFill>
                <a:srgbClr val="000000"/>
              </a:solidFill>
              <a:effectLst/>
              <a:uLnTx/>
              <a:uFillTx/>
              <a:latin typeface="Segoe Sans Text"/>
              <a:ea typeface="+mn-ea"/>
              <a:cs typeface="+mn-cs"/>
            </a:endParaRPr>
          </a:p>
        </p:txBody>
      </p:sp>
      <p:sp>
        <p:nvSpPr>
          <p:cNvPr id="18" name="TextBox 17">
            <a:extLst>
              <a:ext uri="{FF2B5EF4-FFF2-40B4-BE49-F238E27FC236}">
                <a16:creationId xmlns:a16="http://schemas.microsoft.com/office/drawing/2014/main" id="{F901D21A-44FB-9FE7-1096-6220ADBA11C3}"/>
              </a:ext>
            </a:extLst>
          </p:cNvPr>
          <p:cNvSpPr txBox="1"/>
          <p:nvPr/>
        </p:nvSpPr>
        <p:spPr>
          <a:xfrm>
            <a:off x="211743" y="4173480"/>
            <a:ext cx="3069337" cy="369332"/>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Sections:</a:t>
            </a:r>
            <a:endParaRPr kumimoji="0" lang="en-US" sz="1765" b="0" i="0" u="none" strike="noStrike" kern="1200" cap="none" spc="0" normalizeH="0" baseline="0" noProof="0">
              <a:ln>
                <a:noFill/>
              </a:ln>
              <a:solidFill>
                <a:srgbClr val="000000"/>
              </a:solidFill>
              <a:effectLst/>
              <a:uLnTx/>
              <a:uFillTx/>
              <a:latin typeface="Segoe Sans Text"/>
              <a:ea typeface="+mn-ea"/>
              <a:cs typeface="+mn-cs"/>
            </a:endParaRPr>
          </a:p>
        </p:txBody>
      </p:sp>
      <p:sp>
        <p:nvSpPr>
          <p:cNvPr id="19" name="TextBox 18">
            <a:extLst>
              <a:ext uri="{FF2B5EF4-FFF2-40B4-BE49-F238E27FC236}">
                <a16:creationId xmlns:a16="http://schemas.microsoft.com/office/drawing/2014/main" id="{EE0D3461-8BDD-F002-B148-FAA50717F434}"/>
              </a:ext>
            </a:extLst>
          </p:cNvPr>
          <p:cNvSpPr txBox="1"/>
          <p:nvPr/>
        </p:nvSpPr>
        <p:spPr>
          <a:xfrm>
            <a:off x="497996" y="5788542"/>
            <a:ext cx="11161958"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Bookable Resources</a:t>
            </a:r>
            <a:endParaRPr kumimoji="0" lang="en-US" sz="1765" b="0" i="0" u="none" strike="noStrike" kern="1200" cap="none" spc="0" normalizeH="0" baseline="0" noProof="0">
              <a:ln>
                <a:noFill/>
              </a:ln>
              <a:solidFill>
                <a:srgbClr val="000000"/>
              </a:solidFill>
              <a:effectLst/>
              <a:uLnTx/>
              <a:uFillTx/>
              <a:latin typeface="Segoe Sans Text"/>
              <a:ea typeface="+mn-ea"/>
              <a:cs typeface="+mn-cs"/>
            </a:endParaRPr>
          </a:p>
        </p:txBody>
      </p:sp>
      <p:grpSp>
        <p:nvGrpSpPr>
          <p:cNvPr id="4" name="Group 3" descr="Text box with 'hidden' labeled on it" title="Label">
            <a:extLst>
              <a:ext uri="{FF2B5EF4-FFF2-40B4-BE49-F238E27FC236}">
                <a16:creationId xmlns:a16="http://schemas.microsoft.com/office/drawing/2014/main" id="{23004225-BFF7-AACD-C09D-BC8BBF38E204}"/>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5" name="Diagonal Stripe 4">
              <a:extLst>
                <a:ext uri="{FF2B5EF4-FFF2-40B4-BE49-F238E27FC236}">
                  <a16:creationId xmlns:a16="http://schemas.microsoft.com/office/drawing/2014/main" id="{DC9C78D5-E658-AB93-C54A-10C6644C7C4F}"/>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a:gradFill>
                  <a:gsLst>
                    <a:gs pos="0">
                      <a:srgbClr val="FFFFFF"/>
                    </a:gs>
                    <a:gs pos="100000">
                      <a:srgbClr val="FFFFFF"/>
                    </a:gs>
                  </a:gsLst>
                  <a:lin ang="5400000" scaled="0"/>
                </a:gradFill>
                <a:cs typeface="Segoe UI" pitchFamily="34" charset="0"/>
              </a:endParaRPr>
            </a:p>
          </p:txBody>
        </p:sp>
        <p:sp>
          <p:nvSpPr>
            <p:cNvPr id="6" name="TextBox 5">
              <a:extLst>
                <a:ext uri="{FF2B5EF4-FFF2-40B4-BE49-F238E27FC236}">
                  <a16:creationId xmlns:a16="http://schemas.microsoft.com/office/drawing/2014/main" id="{AFDA6B65-5541-7C6E-E360-40EBC320DD80}"/>
                </a:ext>
              </a:extLst>
            </p:cNvPr>
            <p:cNvSpPr txBox="1"/>
            <p:nvPr/>
          </p:nvSpPr>
          <p:spPr>
            <a:xfrm rot="2421255">
              <a:off x="11065621" y="476530"/>
              <a:ext cx="853538" cy="493555"/>
            </a:xfrm>
            <a:prstGeom prst="rect">
              <a:avLst/>
            </a:prstGeom>
            <a:noFill/>
          </p:spPr>
          <p:txBody>
            <a:bodyPr wrap="none" lIns="0" tIns="0" rIns="0" bIns="0" rtlCol="0">
              <a:spAutoFit/>
            </a:bodyPr>
            <a:lstStyle/>
            <a:p>
              <a:pPr defTabSz="932521">
                <a:defRPr/>
              </a:pPr>
              <a:r>
                <a:rPr lang="en-US" sz="2000" kern="0" spc="-30" dirty="0">
                  <a:solidFill>
                    <a:schemeClr val="accent1"/>
                  </a:solidFill>
                  <a:latin typeface="Segoe UI Semibold"/>
                </a:rPr>
                <a:t>Verify</a:t>
              </a:r>
              <a:endParaRPr lang="de-AT" sz="2000" kern="0" spc="-30" dirty="0">
                <a:solidFill>
                  <a:schemeClr val="accent1"/>
                </a:solidFill>
                <a:latin typeface="Segoe UI Semibold"/>
              </a:endParaRPr>
            </a:p>
          </p:txBody>
        </p:sp>
      </p:grpSp>
      <p:sp>
        <p:nvSpPr>
          <p:cNvPr id="8" name="TextBox 7">
            <a:extLst>
              <a:ext uri="{FF2B5EF4-FFF2-40B4-BE49-F238E27FC236}">
                <a16:creationId xmlns:a16="http://schemas.microsoft.com/office/drawing/2014/main" id="{1A69ECA0-F554-8B74-29E4-6FB20B32D75F}"/>
              </a:ext>
            </a:extLst>
          </p:cNvPr>
          <p:cNvSpPr txBox="1"/>
          <p:nvPr/>
        </p:nvSpPr>
        <p:spPr>
          <a:xfrm>
            <a:off x="2266364" y="6310813"/>
            <a:ext cx="11980260" cy="369332"/>
          </a:xfrm>
          <a:prstGeom prst="rect">
            <a:avLst/>
          </a:prstGeom>
          <a:noFill/>
        </p:spPr>
        <p:txBody>
          <a:bodyPr wrap="square">
            <a:spAutoFit/>
          </a:bodyPr>
          <a:lstStyle/>
          <a:p>
            <a:r>
              <a:rPr lang="en-US" i="1" dirty="0">
                <a:solidFill>
                  <a:srgbClr val="FF0000"/>
                </a:solidFill>
              </a:rPr>
              <a:t>Edit this slide to design your customer Places pilot Hierarchy before enablement.</a:t>
            </a:r>
          </a:p>
        </p:txBody>
      </p:sp>
    </p:spTree>
    <p:extLst>
      <p:ext uri="{BB962C8B-B14F-4D97-AF65-F5344CB8AC3E}">
        <p14:creationId xmlns:p14="http://schemas.microsoft.com/office/powerpoint/2010/main" val="3491792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1E147-90AC-7B81-6548-F2A24E84D045}"/>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ACFEF0FE-950D-4303-FA77-DCEE96F3C135}"/>
              </a:ext>
              <a:ext uri="{C183D7F6-B498-43B3-948B-1728B52AA6E4}">
                <adec:decorative xmlns:adec="http://schemas.microsoft.com/office/drawing/2017/decorative" val="1"/>
              </a:ext>
            </a:extLst>
          </p:cNvPr>
          <p:cNvSpPr/>
          <p:nvPr/>
        </p:nvSpPr>
        <p:spPr bwMode="auto">
          <a:xfrm>
            <a:off x="-3" y="2721015"/>
            <a:ext cx="12192000" cy="413698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84" fontAlgn="base">
              <a:spcBef>
                <a:spcPct val="0"/>
              </a:spcBef>
              <a:spcAft>
                <a:spcPct val="0"/>
              </a:spcAft>
            </a:pPr>
            <a:endParaRPr lang="en-US" sz="2000" noProof="0" dirty="0">
              <a:solidFill>
                <a:srgbClr val="FFFFFF"/>
              </a:solidFill>
              <a:ea typeface="Segoe UI" pitchFamily="34" charset="0"/>
              <a:cs typeface="Segoe UI" pitchFamily="34" charset="0"/>
            </a:endParaRPr>
          </a:p>
        </p:txBody>
      </p:sp>
      <p:sp>
        <p:nvSpPr>
          <p:cNvPr id="7" name="Rectangle: Top Corners Rounded 6">
            <a:extLst>
              <a:ext uri="{FF2B5EF4-FFF2-40B4-BE49-F238E27FC236}">
                <a16:creationId xmlns:a16="http://schemas.microsoft.com/office/drawing/2014/main" id="{EDF7A263-8F2D-3C4A-E73A-F1144CC106E5}"/>
              </a:ext>
              <a:ext uri="{C183D7F6-B498-43B3-948B-1728B52AA6E4}">
                <adec:decorative xmlns:adec="http://schemas.microsoft.com/office/drawing/2017/decorative" val="1"/>
              </a:ext>
            </a:extLst>
          </p:cNvPr>
          <p:cNvSpPr/>
          <p:nvPr/>
        </p:nvSpPr>
        <p:spPr bwMode="auto">
          <a:xfrm rot="5400000">
            <a:off x="3630910" y="-1998366"/>
            <a:ext cx="4636490" cy="11898317"/>
          </a:xfrm>
          <a:prstGeom prst="round2SameRect">
            <a:avLst>
              <a:gd name="adj1" fmla="val 4097"/>
              <a:gd name="adj2" fmla="val 0"/>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2" name="Freeform: Shape 1">
            <a:extLst>
              <a:ext uri="{FF2B5EF4-FFF2-40B4-BE49-F238E27FC236}">
                <a16:creationId xmlns:a16="http://schemas.microsoft.com/office/drawing/2014/main" id="{44E7941B-F086-0D46-FA88-AC911CEEEB85}"/>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6" name="Picture 5">
            <a:extLst>
              <a:ext uri="{FF2B5EF4-FFF2-40B4-BE49-F238E27FC236}">
                <a16:creationId xmlns:a16="http://schemas.microsoft.com/office/drawing/2014/main" id="{46BD9027-6A2F-6372-242F-F39FEAFDB0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sp>
        <p:nvSpPr>
          <p:cNvPr id="4" name="Title 3">
            <a:extLst>
              <a:ext uri="{FF2B5EF4-FFF2-40B4-BE49-F238E27FC236}">
                <a16:creationId xmlns:a16="http://schemas.microsoft.com/office/drawing/2014/main" id="{60860B7E-A5A4-C56E-0BDB-DF8F9273DCF8}"/>
              </a:ext>
            </a:extLst>
          </p:cNvPr>
          <p:cNvSpPr>
            <a:spLocks noGrp="1"/>
          </p:cNvSpPr>
          <p:nvPr>
            <p:ph type="title"/>
          </p:nvPr>
        </p:nvSpPr>
        <p:spPr/>
        <p:txBody>
          <a:bodyPr/>
          <a:lstStyle/>
          <a:p>
            <a:r>
              <a:rPr lang="en-GB" dirty="0"/>
              <a:t>Manually creating buildings and floors steps</a:t>
            </a:r>
          </a:p>
        </p:txBody>
      </p:sp>
      <p:sp>
        <p:nvSpPr>
          <p:cNvPr id="18" name="TextBox 17">
            <a:extLst>
              <a:ext uri="{FF2B5EF4-FFF2-40B4-BE49-F238E27FC236}">
                <a16:creationId xmlns:a16="http://schemas.microsoft.com/office/drawing/2014/main" id="{AC5A8D62-FEBD-A1FD-90EF-179C8189F639}"/>
              </a:ext>
            </a:extLst>
          </p:cNvPr>
          <p:cNvSpPr txBox="1"/>
          <p:nvPr/>
        </p:nvSpPr>
        <p:spPr>
          <a:xfrm>
            <a:off x="538251" y="1115562"/>
            <a:ext cx="11512368" cy="369332"/>
          </a:xfrm>
          <a:prstGeom prst="rect">
            <a:avLst/>
          </a:prstGeom>
          <a:noFill/>
        </p:spPr>
        <p:txBody>
          <a:bodyPr wrap="square">
            <a:spAutoFit/>
          </a:bodyPr>
          <a:lstStyle/>
          <a:p>
            <a:r>
              <a:rPr lang="en-GB" b="0" i="0" dirty="0">
                <a:effectLst/>
                <a:latin typeface="Segoe UI" panose="020B0502040204020203" pitchFamily="34" charset="0"/>
              </a:rPr>
              <a:t>To set up places manually, you need to run individual PowerShell cmdlets to create each building and floor:</a:t>
            </a:r>
            <a:endParaRPr lang="en-US" dirty="0"/>
          </a:p>
        </p:txBody>
      </p:sp>
      <p:sp>
        <p:nvSpPr>
          <p:cNvPr id="3" name="TextBox 2">
            <a:extLst>
              <a:ext uri="{FF2B5EF4-FFF2-40B4-BE49-F238E27FC236}">
                <a16:creationId xmlns:a16="http://schemas.microsoft.com/office/drawing/2014/main" id="{97C475ED-3905-9AB6-5211-B9DD470BA418}"/>
              </a:ext>
            </a:extLst>
          </p:cNvPr>
          <p:cNvSpPr txBox="1"/>
          <p:nvPr/>
        </p:nvSpPr>
        <p:spPr>
          <a:xfrm>
            <a:off x="1407129" y="2988822"/>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algn="ctr" defTabSz="914379">
              <a:defRPr/>
            </a:pPr>
            <a:r>
              <a:rPr lang="en-US" sz="2800" noProof="0" dirty="0">
                <a:solidFill>
                  <a:schemeClr val="bg1"/>
                </a:solidFill>
                <a:latin typeface="Segoe UI Semibold"/>
              </a:rPr>
              <a:t>01</a:t>
            </a:r>
          </a:p>
        </p:txBody>
      </p:sp>
      <p:sp>
        <p:nvSpPr>
          <p:cNvPr id="9" name="Text Placeholder 7">
            <a:extLst>
              <a:ext uri="{FF2B5EF4-FFF2-40B4-BE49-F238E27FC236}">
                <a16:creationId xmlns:a16="http://schemas.microsoft.com/office/drawing/2014/main" id="{D1C88522-6EF1-DE42-2C29-88183502549F}"/>
              </a:ext>
            </a:extLst>
          </p:cNvPr>
          <p:cNvSpPr txBox="1">
            <a:spLocks/>
          </p:cNvSpPr>
          <p:nvPr/>
        </p:nvSpPr>
        <p:spPr>
          <a:xfrm>
            <a:off x="1428991" y="3994349"/>
            <a:ext cx="1378402" cy="492443"/>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latin typeface="Segoe UI Semibold" panose="020B0702040204020203" pitchFamily="34" charset="0"/>
                <a:cs typeface="Segoe UI Semibold" panose="020B0702040204020203" pitchFamily="34" charset="0"/>
              </a:rPr>
              <a:t>Create the building</a:t>
            </a:r>
          </a:p>
        </p:txBody>
      </p:sp>
      <p:sp>
        <p:nvSpPr>
          <p:cNvPr id="10" name="Freeform 5">
            <a:extLst>
              <a:ext uri="{FF2B5EF4-FFF2-40B4-BE49-F238E27FC236}">
                <a16:creationId xmlns:a16="http://schemas.microsoft.com/office/drawing/2014/main" id="{DB8112CE-74F6-2B63-6CBC-94D9F6F8FE31}"/>
              </a:ext>
              <a:ext uri="{C183D7F6-B498-43B3-948B-1728B52AA6E4}">
                <adec:decorative xmlns:adec="http://schemas.microsoft.com/office/drawing/2017/decorative" val="1"/>
              </a:ext>
            </a:extLst>
          </p:cNvPr>
          <p:cNvSpPr>
            <a:spLocks/>
          </p:cNvSpPr>
          <p:nvPr/>
        </p:nvSpPr>
        <p:spPr bwMode="auto">
          <a:xfrm>
            <a:off x="2464822" y="3207422"/>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5" name="TextBox 14">
            <a:extLst>
              <a:ext uri="{FF2B5EF4-FFF2-40B4-BE49-F238E27FC236}">
                <a16:creationId xmlns:a16="http://schemas.microsoft.com/office/drawing/2014/main" id="{E6B99D57-2FA1-7C23-EA35-9E2C68E0A5C6}"/>
              </a:ext>
            </a:extLst>
          </p:cNvPr>
          <p:cNvSpPr txBox="1"/>
          <p:nvPr/>
        </p:nvSpPr>
        <p:spPr>
          <a:xfrm>
            <a:off x="3068173" y="2964376"/>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algn="ctr" defTabSz="914379">
              <a:defRPr/>
            </a:pPr>
            <a:r>
              <a:rPr lang="en-US" sz="2800" noProof="0" dirty="0">
                <a:solidFill>
                  <a:schemeClr val="bg1"/>
                </a:solidFill>
                <a:latin typeface="Segoe UI Semibold"/>
              </a:rPr>
              <a:t>02</a:t>
            </a:r>
          </a:p>
        </p:txBody>
      </p:sp>
      <p:sp>
        <p:nvSpPr>
          <p:cNvPr id="24" name="Text Placeholder 7">
            <a:extLst>
              <a:ext uri="{FF2B5EF4-FFF2-40B4-BE49-F238E27FC236}">
                <a16:creationId xmlns:a16="http://schemas.microsoft.com/office/drawing/2014/main" id="{16896A99-2A8D-2480-6E7B-F30D59427EE2}"/>
              </a:ext>
            </a:extLst>
          </p:cNvPr>
          <p:cNvSpPr txBox="1">
            <a:spLocks/>
          </p:cNvSpPr>
          <p:nvPr/>
        </p:nvSpPr>
        <p:spPr>
          <a:xfrm>
            <a:off x="3019706" y="3967264"/>
            <a:ext cx="1378402" cy="984885"/>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latin typeface="+mj-lt"/>
              </a:rPr>
              <a:t>Create the floors with </a:t>
            </a:r>
            <a:r>
              <a:rPr lang="en-GB" sz="1600" dirty="0" err="1">
                <a:latin typeface="+mj-lt"/>
              </a:rPr>
              <a:t>ParentId</a:t>
            </a:r>
            <a:r>
              <a:rPr lang="en-GB" sz="1600" dirty="0">
                <a:latin typeface="+mj-lt"/>
              </a:rPr>
              <a:t> set to a building.</a:t>
            </a:r>
            <a:endParaRPr lang="en-US" sz="1600" noProof="0" dirty="0">
              <a:latin typeface="+mj-lt"/>
            </a:endParaRPr>
          </a:p>
        </p:txBody>
      </p:sp>
      <p:sp>
        <p:nvSpPr>
          <p:cNvPr id="27" name="Freeform 5">
            <a:extLst>
              <a:ext uri="{FF2B5EF4-FFF2-40B4-BE49-F238E27FC236}">
                <a16:creationId xmlns:a16="http://schemas.microsoft.com/office/drawing/2014/main" id="{292BA1C6-51AD-4BF5-B5E8-7A7010B1D851}"/>
              </a:ext>
              <a:ext uri="{C183D7F6-B498-43B3-948B-1728B52AA6E4}">
                <adec:decorative xmlns:adec="http://schemas.microsoft.com/office/drawing/2017/decorative" val="1"/>
              </a:ext>
            </a:extLst>
          </p:cNvPr>
          <p:cNvSpPr>
            <a:spLocks/>
          </p:cNvSpPr>
          <p:nvPr/>
        </p:nvSpPr>
        <p:spPr bwMode="auto">
          <a:xfrm>
            <a:off x="4174604" y="3178184"/>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TextBox 10">
            <a:extLst>
              <a:ext uri="{FF2B5EF4-FFF2-40B4-BE49-F238E27FC236}">
                <a16:creationId xmlns:a16="http://schemas.microsoft.com/office/drawing/2014/main" id="{61D94E97-D86F-3A19-9999-944F3814D4F6}"/>
              </a:ext>
            </a:extLst>
          </p:cNvPr>
          <p:cNvSpPr txBox="1"/>
          <p:nvPr/>
        </p:nvSpPr>
        <p:spPr>
          <a:xfrm>
            <a:off x="5188822" y="2935138"/>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algn="ctr" defTabSz="914379">
              <a:defRPr/>
            </a:pPr>
            <a:r>
              <a:rPr lang="en-US" sz="2800" noProof="0" dirty="0">
                <a:solidFill>
                  <a:schemeClr val="bg1"/>
                </a:solidFill>
                <a:latin typeface="Segoe UI Semibold"/>
              </a:rPr>
              <a:t>03</a:t>
            </a:r>
          </a:p>
        </p:txBody>
      </p:sp>
      <p:sp>
        <p:nvSpPr>
          <p:cNvPr id="16" name="Text Placeholder 8">
            <a:extLst>
              <a:ext uri="{FF2B5EF4-FFF2-40B4-BE49-F238E27FC236}">
                <a16:creationId xmlns:a16="http://schemas.microsoft.com/office/drawing/2014/main" id="{53E8A23E-E189-B006-73F8-7A29B303A6D8}"/>
              </a:ext>
            </a:extLst>
          </p:cNvPr>
          <p:cNvSpPr txBox="1">
            <a:spLocks/>
          </p:cNvSpPr>
          <p:nvPr/>
        </p:nvSpPr>
        <p:spPr>
          <a:xfrm>
            <a:off x="4983783" y="3994348"/>
            <a:ext cx="1937886" cy="1231106"/>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latin typeface="+mj-lt"/>
              </a:rPr>
              <a:t>Create sections on all such floors. </a:t>
            </a:r>
            <a:r>
              <a:rPr lang="en-GB" sz="1600" dirty="0" err="1">
                <a:latin typeface="+mj-lt"/>
              </a:rPr>
              <a:t>ParentId</a:t>
            </a:r>
            <a:r>
              <a:rPr lang="en-GB" sz="1600" dirty="0">
                <a:latin typeface="+mj-lt"/>
              </a:rPr>
              <a:t> of sections should be set to a floor.</a:t>
            </a:r>
          </a:p>
        </p:txBody>
      </p:sp>
      <p:sp>
        <p:nvSpPr>
          <p:cNvPr id="17" name="Freeform 5">
            <a:extLst>
              <a:ext uri="{FF2B5EF4-FFF2-40B4-BE49-F238E27FC236}">
                <a16:creationId xmlns:a16="http://schemas.microsoft.com/office/drawing/2014/main" id="{4C22E990-46CB-E8BE-8F95-57A8B3EC385C}"/>
              </a:ext>
              <a:ext uri="{C183D7F6-B498-43B3-948B-1728B52AA6E4}">
                <adec:decorative xmlns:adec="http://schemas.microsoft.com/office/drawing/2017/decorative" val="1"/>
              </a:ext>
            </a:extLst>
          </p:cNvPr>
          <p:cNvSpPr>
            <a:spLocks/>
          </p:cNvSpPr>
          <p:nvPr/>
        </p:nvSpPr>
        <p:spPr bwMode="auto">
          <a:xfrm>
            <a:off x="6294435" y="3207422"/>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TextBox 7">
            <a:extLst>
              <a:ext uri="{FF2B5EF4-FFF2-40B4-BE49-F238E27FC236}">
                <a16:creationId xmlns:a16="http://schemas.microsoft.com/office/drawing/2014/main" id="{01587980-4616-EAB0-A764-509B93DD0E31}"/>
              </a:ext>
            </a:extLst>
          </p:cNvPr>
          <p:cNvSpPr txBox="1"/>
          <p:nvPr/>
        </p:nvSpPr>
        <p:spPr>
          <a:xfrm>
            <a:off x="7130707" y="2972336"/>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algn="ctr" defTabSz="914379">
              <a:defRPr/>
            </a:pPr>
            <a:r>
              <a:rPr lang="en-US" sz="2800" noProof="0" dirty="0">
                <a:solidFill>
                  <a:schemeClr val="bg1"/>
                </a:solidFill>
                <a:latin typeface="Segoe UI Semibold"/>
              </a:rPr>
              <a:t>04</a:t>
            </a:r>
          </a:p>
        </p:txBody>
      </p:sp>
      <p:sp>
        <p:nvSpPr>
          <p:cNvPr id="22" name="Text Placeholder 9">
            <a:extLst>
              <a:ext uri="{FF2B5EF4-FFF2-40B4-BE49-F238E27FC236}">
                <a16:creationId xmlns:a16="http://schemas.microsoft.com/office/drawing/2014/main" id="{859B46B0-6B04-BC7B-7924-6C8D13C4ECF5}"/>
              </a:ext>
            </a:extLst>
          </p:cNvPr>
          <p:cNvSpPr txBox="1">
            <a:spLocks/>
          </p:cNvSpPr>
          <p:nvPr/>
        </p:nvSpPr>
        <p:spPr>
          <a:xfrm>
            <a:off x="7130706" y="3994348"/>
            <a:ext cx="2157229" cy="1477328"/>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latin typeface="+mj-lt"/>
              </a:rPr>
              <a:t>Set the room's </a:t>
            </a:r>
            <a:r>
              <a:rPr lang="en-GB" sz="1600" dirty="0" err="1">
                <a:latin typeface="+mj-lt"/>
              </a:rPr>
              <a:t>ParentId</a:t>
            </a:r>
            <a:r>
              <a:rPr lang="en-GB" sz="1600" dirty="0">
                <a:latin typeface="+mj-lt"/>
              </a:rPr>
              <a:t> to the floor (or section, if desired). Workspace's </a:t>
            </a:r>
            <a:r>
              <a:rPr lang="en-GB" sz="1600" dirty="0" err="1">
                <a:latin typeface="+mj-lt"/>
              </a:rPr>
              <a:t>ParentId</a:t>
            </a:r>
            <a:r>
              <a:rPr lang="en-GB" sz="1600" dirty="0">
                <a:latin typeface="+mj-lt"/>
              </a:rPr>
              <a:t> must be set to a section.</a:t>
            </a:r>
          </a:p>
        </p:txBody>
      </p:sp>
      <p:sp>
        <p:nvSpPr>
          <p:cNvPr id="20" name="Freeform 5">
            <a:extLst>
              <a:ext uri="{FF2B5EF4-FFF2-40B4-BE49-F238E27FC236}">
                <a16:creationId xmlns:a16="http://schemas.microsoft.com/office/drawing/2014/main" id="{B7EDCEE9-9309-C062-D56B-309F00CDD986}"/>
              </a:ext>
              <a:ext uri="{C183D7F6-B498-43B3-948B-1728B52AA6E4}">
                <adec:decorative xmlns:adec="http://schemas.microsoft.com/office/drawing/2017/decorative" val="1"/>
              </a:ext>
            </a:extLst>
          </p:cNvPr>
          <p:cNvSpPr>
            <a:spLocks/>
          </p:cNvSpPr>
          <p:nvPr/>
        </p:nvSpPr>
        <p:spPr bwMode="auto">
          <a:xfrm>
            <a:off x="8693566" y="3231868"/>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1" name="TextBox 20">
            <a:extLst>
              <a:ext uri="{FF2B5EF4-FFF2-40B4-BE49-F238E27FC236}">
                <a16:creationId xmlns:a16="http://schemas.microsoft.com/office/drawing/2014/main" id="{F1DAE19B-25D6-DC54-0618-D63EAF8A8105}"/>
              </a:ext>
            </a:extLst>
          </p:cNvPr>
          <p:cNvSpPr txBox="1"/>
          <p:nvPr/>
        </p:nvSpPr>
        <p:spPr>
          <a:xfrm>
            <a:off x="9581620" y="2978551"/>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algn="ctr" defTabSz="914379">
              <a:defRPr/>
            </a:pPr>
            <a:r>
              <a:rPr lang="en-US" sz="2800" noProof="0" dirty="0">
                <a:solidFill>
                  <a:schemeClr val="bg1"/>
                </a:solidFill>
                <a:latin typeface="Segoe UI Semibold"/>
              </a:rPr>
              <a:t>05</a:t>
            </a:r>
          </a:p>
        </p:txBody>
      </p:sp>
      <p:sp>
        <p:nvSpPr>
          <p:cNvPr id="19" name="Text Placeholder 9">
            <a:extLst>
              <a:ext uri="{FF2B5EF4-FFF2-40B4-BE49-F238E27FC236}">
                <a16:creationId xmlns:a16="http://schemas.microsoft.com/office/drawing/2014/main" id="{8961DDF3-D130-D877-D301-85895A7517D4}"/>
              </a:ext>
            </a:extLst>
          </p:cNvPr>
          <p:cNvSpPr txBox="1">
            <a:spLocks/>
          </p:cNvSpPr>
          <p:nvPr/>
        </p:nvSpPr>
        <p:spPr>
          <a:xfrm>
            <a:off x="9581618" y="3967264"/>
            <a:ext cx="1821487" cy="1231106"/>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latin typeface="+mj-lt"/>
              </a:rPr>
              <a:t>Finally, use Set-PlaceV3 to add any extra metadata on buildings, floors, or rooms/workspaces.</a:t>
            </a:r>
          </a:p>
        </p:txBody>
      </p:sp>
    </p:spTree>
    <p:extLst>
      <p:ext uri="{BB962C8B-B14F-4D97-AF65-F5344CB8AC3E}">
        <p14:creationId xmlns:p14="http://schemas.microsoft.com/office/powerpoint/2010/main" val="3674511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70833E-6 -2.96296E-6 L -0.02591 -2.96296E-6 " pathEditMode="relative" rAng="0" ptsTypes="AA">
                                      <p:cBhvr>
                                        <p:cTn id="9" dur="750" spd="-100000" fill="hold"/>
                                        <p:tgtEl>
                                          <p:spTgt spid="3"/>
                                        </p:tgtEl>
                                        <p:attrNameLst>
                                          <p:attrName>ppt_x</p:attrName>
                                          <p:attrName>ppt_y</p:attrName>
                                        </p:attrNameLst>
                                      </p:cBhvr>
                                      <p:rCtr x="-1302" y="0"/>
                                    </p:animMotion>
                                  </p:childTnLst>
                                </p:cTn>
                              </p:par>
                              <p:par>
                                <p:cTn id="10" presetID="10" presetClass="entr" presetSubtype="0" fill="hold" grpId="0" nodeType="withEffect">
                                  <p:stCondLst>
                                    <p:cond delay="1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grpId="1" nodeType="withEffect">
                                  <p:stCondLst>
                                    <p:cond delay="100"/>
                                  </p:stCondLst>
                                  <p:childTnLst>
                                    <p:animMotion origin="layout" path="M -4.16667E-7 -4.81481E-6 L -0.02591 -4.81481E-6 " pathEditMode="relative" rAng="0" ptsTypes="AA">
                                      <p:cBhvr>
                                        <p:cTn id="14" dur="750" spd="-100000" fill="hold"/>
                                        <p:tgtEl>
                                          <p:spTgt spid="9"/>
                                        </p:tgtEl>
                                        <p:attrNameLst>
                                          <p:attrName>ppt_x</p:attrName>
                                          <p:attrName>ppt_y</p:attrName>
                                        </p:attrNameLst>
                                      </p:cBhvr>
                                      <p:rCtr x="-1302" y="0"/>
                                    </p:animMotion>
                                  </p:childTnLst>
                                </p:cTn>
                              </p:par>
                              <p:par>
                                <p:cTn id="15" presetID="10" presetClass="entr" presetSubtype="0" fill="hold" grpId="0" nodeType="withEffect">
                                  <p:stCondLst>
                                    <p:cond delay="2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grpId="1" nodeType="withEffect">
                                  <p:stCondLst>
                                    <p:cond delay="200"/>
                                  </p:stCondLst>
                                  <p:childTnLst>
                                    <p:animMotion origin="layout" path="M 3.75E-6 -7.40741E-7 L -0.02592 -7.40741E-7 " pathEditMode="relative" rAng="0" ptsTypes="AA">
                                      <p:cBhvr>
                                        <p:cTn id="19" dur="750" spd="-100000" fill="hold"/>
                                        <p:tgtEl>
                                          <p:spTgt spid="10"/>
                                        </p:tgtEl>
                                        <p:attrNameLst>
                                          <p:attrName>ppt_x</p:attrName>
                                          <p:attrName>ppt_y</p:attrName>
                                        </p:attrNameLst>
                                      </p:cBhvr>
                                      <p:rCtr x="-1302" y="0"/>
                                    </p:animMotion>
                                  </p:childTnLst>
                                </p:cTn>
                              </p:par>
                              <p:par>
                                <p:cTn id="20" presetID="10" presetClass="entr" presetSubtype="0" fill="hold" grpId="0" nodeType="withEffect">
                                  <p:stCondLst>
                                    <p:cond delay="3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300"/>
                                  </p:stCondLst>
                                  <p:childTnLst>
                                    <p:animMotion origin="layout" path="M -3.54167E-6 -2.59259E-6 L -0.02591 -2.59259E-6 " pathEditMode="relative" rAng="0" ptsTypes="AA">
                                      <p:cBhvr>
                                        <p:cTn id="24" dur="750" spd="-100000" fill="hold"/>
                                        <p:tgtEl>
                                          <p:spTgt spid="11"/>
                                        </p:tgtEl>
                                        <p:attrNameLst>
                                          <p:attrName>ppt_x</p:attrName>
                                          <p:attrName>ppt_y</p:attrName>
                                        </p:attrNameLst>
                                      </p:cBhvr>
                                      <p:rCtr x="-1302" y="0"/>
                                    </p:animMotion>
                                  </p:childTnLst>
                                </p:cTn>
                              </p:par>
                              <p:par>
                                <p:cTn id="25" presetID="10" presetClass="entr" presetSubtype="0" fill="hold" grpId="0" nodeType="withEffect">
                                  <p:stCondLst>
                                    <p:cond delay="4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42" presetClass="path" presetSubtype="0" decel="100000" fill="hold" grpId="1" nodeType="withEffect">
                                  <p:stCondLst>
                                    <p:cond delay="400"/>
                                  </p:stCondLst>
                                  <p:childTnLst>
                                    <p:animMotion origin="layout" path="M -3.75E-6 -4.81481E-6 L -0.02591 -4.81481E-6 " pathEditMode="relative" rAng="0" ptsTypes="AA">
                                      <p:cBhvr>
                                        <p:cTn id="29" dur="750" spd="-100000" fill="hold"/>
                                        <p:tgtEl>
                                          <p:spTgt spid="16"/>
                                        </p:tgtEl>
                                        <p:attrNameLst>
                                          <p:attrName>ppt_x</p:attrName>
                                          <p:attrName>ppt_y</p:attrName>
                                        </p:attrNameLst>
                                      </p:cBhvr>
                                      <p:rCtr x="-1302" y="0"/>
                                    </p:animMotion>
                                  </p:childTnLst>
                                </p:cTn>
                              </p:par>
                              <p:par>
                                <p:cTn id="30" presetID="10" presetClass="entr" presetSubtype="0" fill="hold" grpId="0" nodeType="withEffect">
                                  <p:stCondLst>
                                    <p:cond delay="50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42" presetClass="path" presetSubtype="0" decel="100000" fill="hold" grpId="1" nodeType="withEffect">
                                  <p:stCondLst>
                                    <p:cond delay="500"/>
                                  </p:stCondLst>
                                  <p:childTnLst>
                                    <p:animMotion origin="layout" path="M 1.25E-6 -7.40741E-7 L -0.02591 -7.40741E-7 " pathEditMode="relative" rAng="0" ptsTypes="AA">
                                      <p:cBhvr>
                                        <p:cTn id="34" dur="750" spd="-100000" fill="hold"/>
                                        <p:tgtEl>
                                          <p:spTgt spid="17"/>
                                        </p:tgtEl>
                                        <p:attrNameLst>
                                          <p:attrName>ppt_x</p:attrName>
                                          <p:attrName>ppt_y</p:attrName>
                                        </p:attrNameLst>
                                      </p:cBhvr>
                                      <p:rCtr x="-1302" y="0"/>
                                    </p:animMotion>
                                  </p:childTnLst>
                                </p:cTn>
                              </p:par>
                              <p:par>
                                <p:cTn id="35" presetID="10" presetClass="entr" presetSubtype="0" fill="hold" grpId="0" nodeType="withEffect">
                                  <p:stCondLst>
                                    <p:cond delay="9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decel="100000" fill="hold" grpId="1" nodeType="withEffect">
                                  <p:stCondLst>
                                    <p:cond delay="900"/>
                                  </p:stCondLst>
                                  <p:childTnLst>
                                    <p:animMotion origin="layout" path="M 1.11022E-16 -4.07407E-6 L -0.02591 -4.07407E-6 " pathEditMode="relative" rAng="0" ptsTypes="AA">
                                      <p:cBhvr>
                                        <p:cTn id="39" dur="750" spd="-100000" fill="hold"/>
                                        <p:tgtEl>
                                          <p:spTgt spid="21"/>
                                        </p:tgtEl>
                                        <p:attrNameLst>
                                          <p:attrName>ppt_x</p:attrName>
                                          <p:attrName>ppt_y</p:attrName>
                                        </p:attrNameLst>
                                      </p:cBhvr>
                                      <p:rCtr x="-1302" y="0"/>
                                    </p:animMotion>
                                  </p:childTnLst>
                                </p:cTn>
                              </p:par>
                              <p:par>
                                <p:cTn id="40" presetID="10" presetClass="entr" presetSubtype="0" fill="hold" grpId="0" nodeType="withEffect">
                                  <p:stCondLst>
                                    <p:cond delay="7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42" presetClass="path" presetSubtype="0" decel="100000" fill="hold" grpId="1" nodeType="withEffect">
                                  <p:stCondLst>
                                    <p:cond delay="700"/>
                                  </p:stCondLst>
                                  <p:childTnLst>
                                    <p:animMotion origin="layout" path="M -4.16667E-7 3.7037E-7 L -0.02591 3.7037E-7 " pathEditMode="relative" rAng="0" ptsTypes="AA">
                                      <p:cBhvr>
                                        <p:cTn id="44" dur="750" spd="-100000" fill="hold"/>
                                        <p:tgtEl>
                                          <p:spTgt spid="19"/>
                                        </p:tgtEl>
                                        <p:attrNameLst>
                                          <p:attrName>ppt_x</p:attrName>
                                          <p:attrName>ppt_y</p:attrName>
                                        </p:attrNameLst>
                                      </p:cBhvr>
                                      <p:rCtr x="-1302" y="0"/>
                                    </p:animMotion>
                                  </p:childTnLst>
                                </p:cTn>
                              </p:par>
                              <p:par>
                                <p:cTn id="45" presetID="10" presetClass="entr" presetSubtype="0" fill="hold" grpId="0" nodeType="withEffect">
                                  <p:stCondLst>
                                    <p:cond delay="8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42" presetClass="path" presetSubtype="0" decel="100000" fill="hold" grpId="1" nodeType="withEffect">
                                  <p:stCondLst>
                                    <p:cond delay="800"/>
                                  </p:stCondLst>
                                  <p:childTnLst>
                                    <p:animMotion origin="layout" path="M -3.54167E-6 -2.96296E-6 L -0.02591 -2.96296E-6 " pathEditMode="relative" rAng="0" ptsTypes="AA">
                                      <p:cBhvr>
                                        <p:cTn id="49" dur="750" spd="-100000" fill="hold"/>
                                        <p:tgtEl>
                                          <p:spTgt spid="20"/>
                                        </p:tgtEl>
                                        <p:attrNameLst>
                                          <p:attrName>ppt_x</p:attrName>
                                          <p:attrName>ppt_y</p:attrName>
                                        </p:attrNameLst>
                                      </p:cBhvr>
                                      <p:rCtr x="-1302" y="0"/>
                                    </p:animMotion>
                                  </p:childTnLst>
                                </p:cTn>
                              </p:par>
                              <p:par>
                                <p:cTn id="50" presetID="10" presetClass="entr" presetSubtype="0" fill="hold" grpId="0" nodeType="withEffect">
                                  <p:stCondLst>
                                    <p:cond delay="10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42" presetClass="path" presetSubtype="0" decel="100000" fill="hold" grpId="1" nodeType="withEffect">
                                  <p:stCondLst>
                                    <p:cond delay="1000"/>
                                  </p:stCondLst>
                                  <p:childTnLst>
                                    <p:animMotion origin="layout" path="M 3.75E-6 -4.81481E-6 L -0.02592 -4.81481E-6 " pathEditMode="relative" rAng="0" ptsTypes="AA">
                                      <p:cBhvr>
                                        <p:cTn id="54" dur="750" spd="-100000" fill="hold"/>
                                        <p:tgtEl>
                                          <p:spTgt spid="22"/>
                                        </p:tgtEl>
                                        <p:attrNameLst>
                                          <p:attrName>ppt_x</p:attrName>
                                          <p:attrName>ppt_y</p:attrName>
                                        </p:attrNameLst>
                                      </p:cBhvr>
                                      <p:rCtr x="-1302" y="0"/>
                                    </p:animMotion>
                                  </p:childTnLst>
                                </p:cTn>
                              </p:par>
                              <p:par>
                                <p:cTn id="55" presetID="10" presetClass="entr" presetSubtype="0" fill="hold" grpId="0" nodeType="withEffect">
                                  <p:stCondLst>
                                    <p:cond delay="90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42" presetClass="path" presetSubtype="0" decel="100000" fill="hold" grpId="1" nodeType="withEffect">
                                  <p:stCondLst>
                                    <p:cond delay="900"/>
                                  </p:stCondLst>
                                  <p:childTnLst>
                                    <p:animMotion origin="layout" path="M 1.66667E-6 1.85185E-6 L -0.02591 1.85185E-6 " pathEditMode="relative" rAng="0" ptsTypes="AA">
                                      <p:cBhvr>
                                        <p:cTn id="59" dur="750" spd="-100000" fill="hold"/>
                                        <p:tgtEl>
                                          <p:spTgt spid="8"/>
                                        </p:tgtEl>
                                        <p:attrNameLst>
                                          <p:attrName>ppt_x</p:attrName>
                                          <p:attrName>ppt_y</p:attrName>
                                        </p:attrNameLst>
                                      </p:cBhvr>
                                      <p:rCtr x="-1302" y="0"/>
                                    </p:animMotion>
                                  </p:childTnLst>
                                </p:cTn>
                              </p:par>
                              <p:par>
                                <p:cTn id="60" presetID="10"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42" presetClass="path" presetSubtype="0" decel="100000" fill="hold" grpId="1" nodeType="withEffect">
                                  <p:stCondLst>
                                    <p:cond delay="0"/>
                                  </p:stCondLst>
                                  <p:childTnLst>
                                    <p:animMotion origin="layout" path="M 4.79167E-6 -7.40741E-7 L -0.02592 -7.40741E-7 " pathEditMode="relative" rAng="0" ptsTypes="AA">
                                      <p:cBhvr>
                                        <p:cTn id="64" dur="750" spd="-100000" fill="hold"/>
                                        <p:tgtEl>
                                          <p:spTgt spid="15"/>
                                        </p:tgtEl>
                                        <p:attrNameLst>
                                          <p:attrName>ppt_x</p:attrName>
                                          <p:attrName>ppt_y</p:attrName>
                                        </p:attrNameLst>
                                      </p:cBhvr>
                                      <p:rCtr x="-1302" y="0"/>
                                    </p:animMotion>
                                  </p:childTnLst>
                                </p:cTn>
                              </p:par>
                              <p:par>
                                <p:cTn id="65" presetID="10" presetClass="entr" presetSubtype="0" fill="hold" grpId="0" nodeType="withEffect">
                                  <p:stCondLst>
                                    <p:cond delay="1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42" presetClass="path" presetSubtype="0" decel="100000" fill="hold" grpId="1" nodeType="withEffect">
                                  <p:stCondLst>
                                    <p:cond delay="100"/>
                                  </p:stCondLst>
                                  <p:childTnLst>
                                    <p:animMotion origin="layout" path="M 8.33333E-7 3.7037E-7 L -0.02591 3.7037E-7 " pathEditMode="relative" rAng="0" ptsTypes="AA">
                                      <p:cBhvr>
                                        <p:cTn id="69" dur="750" spd="-100000" fill="hold"/>
                                        <p:tgtEl>
                                          <p:spTgt spid="24"/>
                                        </p:tgtEl>
                                        <p:attrNameLst>
                                          <p:attrName>ppt_x</p:attrName>
                                          <p:attrName>ppt_y</p:attrName>
                                        </p:attrNameLst>
                                      </p:cBhvr>
                                      <p:rCtr x="-1302" y="0"/>
                                    </p:animMotion>
                                  </p:childTnLst>
                                </p:cTn>
                              </p:par>
                              <p:par>
                                <p:cTn id="70" presetID="10" presetClass="entr" presetSubtype="0" fill="hold" grpId="0" nodeType="withEffect">
                                  <p:stCondLst>
                                    <p:cond delay="20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42" presetClass="path" presetSubtype="0" decel="100000" fill="hold" grpId="1" nodeType="withEffect">
                                  <p:stCondLst>
                                    <p:cond delay="200"/>
                                  </p:stCondLst>
                                  <p:childTnLst>
                                    <p:animMotion origin="layout" path="M -6.25E-7 -2.59259E-6 L -0.02591 -2.59259E-6 " pathEditMode="relative" rAng="0" ptsTypes="AA">
                                      <p:cBhvr>
                                        <p:cTn id="74" dur="750" spd="-100000" fill="hold"/>
                                        <p:tgtEl>
                                          <p:spTgt spid="27"/>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p:bldP spid="9" grpId="1"/>
      <p:bldP spid="10" grpId="0" animBg="1"/>
      <p:bldP spid="10" grpId="1" animBg="1"/>
      <p:bldP spid="15" grpId="0" animBg="1"/>
      <p:bldP spid="15" grpId="1" animBg="1"/>
      <p:bldP spid="24" grpId="0"/>
      <p:bldP spid="24" grpId="1"/>
      <p:bldP spid="27" grpId="0" animBg="1"/>
      <p:bldP spid="27" grpId="1" animBg="1"/>
      <p:bldP spid="11" grpId="0" animBg="1"/>
      <p:bldP spid="11" grpId="1" animBg="1"/>
      <p:bldP spid="16" grpId="0"/>
      <p:bldP spid="16" grpId="1"/>
      <p:bldP spid="17" grpId="0" animBg="1"/>
      <p:bldP spid="17" grpId="1" animBg="1"/>
      <p:bldP spid="8" grpId="0" animBg="1"/>
      <p:bldP spid="8" grpId="1" animBg="1"/>
      <p:bldP spid="22" grpId="0"/>
      <p:bldP spid="22" grpId="1"/>
      <p:bldP spid="20" grpId="0" animBg="1"/>
      <p:bldP spid="20" grpId="1" animBg="1"/>
      <p:bldP spid="21" grpId="0" animBg="1"/>
      <p:bldP spid="21" grpId="1" animBg="1"/>
      <p:bldP spid="19" grpId="0"/>
      <p:bldP spid="1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937C4-2F2F-3D62-C362-2EAD11B5EA2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82D2B044-CA45-515F-1ECA-5DCC31D8BB51}"/>
              </a:ext>
              <a:ext uri="{C183D7F6-B498-43B3-948B-1728B52AA6E4}">
                <adec:decorative xmlns:adec="http://schemas.microsoft.com/office/drawing/2017/decorative" val="1"/>
              </a:ext>
            </a:extLst>
          </p:cNvPr>
          <p:cNvSpPr/>
          <p:nvPr/>
        </p:nvSpPr>
        <p:spPr bwMode="auto">
          <a:xfrm>
            <a:off x="-3" y="2721015"/>
            <a:ext cx="12192000" cy="413698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84" fontAlgn="base">
              <a:spcBef>
                <a:spcPct val="0"/>
              </a:spcBef>
              <a:spcAft>
                <a:spcPct val="0"/>
              </a:spcAft>
            </a:pPr>
            <a:endParaRPr lang="en-US" sz="2000" noProof="0" dirty="0">
              <a:solidFill>
                <a:srgbClr val="FFFFFF"/>
              </a:solidFill>
              <a:ea typeface="Segoe UI" pitchFamily="34" charset="0"/>
              <a:cs typeface="Segoe UI" pitchFamily="34" charset="0"/>
            </a:endParaRPr>
          </a:p>
        </p:txBody>
      </p:sp>
      <p:sp>
        <p:nvSpPr>
          <p:cNvPr id="7" name="Rectangle: Top Corners Rounded 6">
            <a:extLst>
              <a:ext uri="{FF2B5EF4-FFF2-40B4-BE49-F238E27FC236}">
                <a16:creationId xmlns:a16="http://schemas.microsoft.com/office/drawing/2014/main" id="{B7C47486-D340-1829-7D02-B81307F760B8}"/>
              </a:ext>
              <a:ext uri="{C183D7F6-B498-43B3-948B-1728B52AA6E4}">
                <adec:decorative xmlns:adec="http://schemas.microsoft.com/office/drawing/2017/decorative" val="1"/>
              </a:ext>
            </a:extLst>
          </p:cNvPr>
          <p:cNvSpPr/>
          <p:nvPr/>
        </p:nvSpPr>
        <p:spPr bwMode="auto">
          <a:xfrm rot="5400000">
            <a:off x="3438638" y="-2190638"/>
            <a:ext cx="5021035" cy="11898317"/>
          </a:xfrm>
          <a:prstGeom prst="round2SameRect">
            <a:avLst>
              <a:gd name="adj1" fmla="val 4097"/>
              <a:gd name="adj2" fmla="val 0"/>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2" name="Freeform: Shape 1">
            <a:extLst>
              <a:ext uri="{FF2B5EF4-FFF2-40B4-BE49-F238E27FC236}">
                <a16:creationId xmlns:a16="http://schemas.microsoft.com/office/drawing/2014/main" id="{57C20B19-9E75-B3A1-97A4-C92851ABF31A}"/>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pic>
        <p:nvPicPr>
          <p:cNvPr id="6" name="Picture 5">
            <a:extLst>
              <a:ext uri="{FF2B5EF4-FFF2-40B4-BE49-F238E27FC236}">
                <a16:creationId xmlns:a16="http://schemas.microsoft.com/office/drawing/2014/main" id="{47EE3E86-A877-EF7F-E6E7-DEBF7CD4D63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sp>
        <p:nvSpPr>
          <p:cNvPr id="4" name="Title 3">
            <a:extLst>
              <a:ext uri="{FF2B5EF4-FFF2-40B4-BE49-F238E27FC236}">
                <a16:creationId xmlns:a16="http://schemas.microsoft.com/office/drawing/2014/main" id="{F689A2DC-641C-5B7E-8CE6-1FB3A941E7DA}"/>
              </a:ext>
            </a:extLst>
          </p:cNvPr>
          <p:cNvSpPr>
            <a:spLocks noGrp="1"/>
          </p:cNvSpPr>
          <p:nvPr>
            <p:ph type="title"/>
          </p:nvPr>
        </p:nvSpPr>
        <p:spPr/>
        <p:txBody>
          <a:bodyPr/>
          <a:lstStyle/>
          <a:p>
            <a:r>
              <a:rPr lang="en-US" dirty="0"/>
              <a:t>Deploying Microsoft Places</a:t>
            </a:r>
          </a:p>
        </p:txBody>
      </p:sp>
      <p:sp>
        <p:nvSpPr>
          <p:cNvPr id="3" name="TextBox 2">
            <a:extLst>
              <a:ext uri="{FF2B5EF4-FFF2-40B4-BE49-F238E27FC236}">
                <a16:creationId xmlns:a16="http://schemas.microsoft.com/office/drawing/2014/main" id="{BF59149A-CDEF-4D04-8522-BE9458CE861D}"/>
              </a:ext>
            </a:extLst>
          </p:cNvPr>
          <p:cNvSpPr txBox="1"/>
          <p:nvPr/>
        </p:nvSpPr>
        <p:spPr>
          <a:xfrm>
            <a:off x="588263" y="3179891"/>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algn="ctr" defTabSz="914379">
              <a:defRPr/>
            </a:pPr>
            <a:r>
              <a:rPr lang="en-US" sz="2800" noProof="0" dirty="0">
                <a:solidFill>
                  <a:schemeClr val="bg1"/>
                </a:solidFill>
                <a:latin typeface="Segoe UI Semibold"/>
              </a:rPr>
              <a:t>01</a:t>
            </a:r>
          </a:p>
        </p:txBody>
      </p:sp>
      <p:sp>
        <p:nvSpPr>
          <p:cNvPr id="9" name="Text Placeholder 7">
            <a:extLst>
              <a:ext uri="{FF2B5EF4-FFF2-40B4-BE49-F238E27FC236}">
                <a16:creationId xmlns:a16="http://schemas.microsoft.com/office/drawing/2014/main" id="{83829DB1-AB49-A4CD-ACC3-263A98E9A0C0}"/>
              </a:ext>
            </a:extLst>
          </p:cNvPr>
          <p:cNvSpPr txBox="1">
            <a:spLocks/>
          </p:cNvSpPr>
          <p:nvPr/>
        </p:nvSpPr>
        <p:spPr>
          <a:xfrm>
            <a:off x="610125" y="4185418"/>
            <a:ext cx="1558510" cy="492443"/>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latin typeface="Segoe UI Semibold" panose="020B0702040204020203" pitchFamily="34" charset="0"/>
                <a:cs typeface="Segoe UI Semibold" panose="020B0702040204020203" pitchFamily="34" charset="0"/>
              </a:rPr>
              <a:t>Verify use cases and features</a:t>
            </a:r>
          </a:p>
        </p:txBody>
      </p:sp>
      <p:sp>
        <p:nvSpPr>
          <p:cNvPr id="10" name="Freeform 5">
            <a:extLst>
              <a:ext uri="{FF2B5EF4-FFF2-40B4-BE49-F238E27FC236}">
                <a16:creationId xmlns:a16="http://schemas.microsoft.com/office/drawing/2014/main" id="{41E7BE88-012F-D713-81E0-B15CE09C574E}"/>
              </a:ext>
              <a:ext uri="{C183D7F6-B498-43B3-948B-1728B52AA6E4}">
                <adec:decorative xmlns:adec="http://schemas.microsoft.com/office/drawing/2017/decorative" val="1"/>
              </a:ext>
            </a:extLst>
          </p:cNvPr>
          <p:cNvSpPr>
            <a:spLocks/>
          </p:cNvSpPr>
          <p:nvPr/>
        </p:nvSpPr>
        <p:spPr bwMode="auto">
          <a:xfrm>
            <a:off x="1645956" y="3398491"/>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5" name="TextBox 14">
            <a:extLst>
              <a:ext uri="{FF2B5EF4-FFF2-40B4-BE49-F238E27FC236}">
                <a16:creationId xmlns:a16="http://schemas.microsoft.com/office/drawing/2014/main" id="{5044C1DC-3457-294A-B66A-235DCAB2EC3E}"/>
              </a:ext>
            </a:extLst>
          </p:cNvPr>
          <p:cNvSpPr txBox="1"/>
          <p:nvPr/>
        </p:nvSpPr>
        <p:spPr>
          <a:xfrm>
            <a:off x="2397001" y="3155445"/>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algn="ctr" defTabSz="914379">
              <a:defRPr/>
            </a:pPr>
            <a:r>
              <a:rPr lang="en-US" sz="2800" noProof="0" dirty="0">
                <a:solidFill>
                  <a:schemeClr val="bg1"/>
                </a:solidFill>
                <a:latin typeface="Segoe UI Semibold"/>
              </a:rPr>
              <a:t>02</a:t>
            </a:r>
          </a:p>
        </p:txBody>
      </p:sp>
      <p:sp>
        <p:nvSpPr>
          <p:cNvPr id="24" name="Text Placeholder 7">
            <a:extLst>
              <a:ext uri="{FF2B5EF4-FFF2-40B4-BE49-F238E27FC236}">
                <a16:creationId xmlns:a16="http://schemas.microsoft.com/office/drawing/2014/main" id="{36AFB38E-8270-9617-D573-39A08853AF94}"/>
              </a:ext>
            </a:extLst>
          </p:cNvPr>
          <p:cNvSpPr txBox="1">
            <a:spLocks/>
          </p:cNvSpPr>
          <p:nvPr/>
        </p:nvSpPr>
        <p:spPr>
          <a:xfrm>
            <a:off x="2348534" y="4158333"/>
            <a:ext cx="1378402" cy="492443"/>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noProof="0" dirty="0">
                <a:latin typeface="+mj-lt"/>
              </a:rPr>
              <a:t>Prepare your environment</a:t>
            </a:r>
          </a:p>
        </p:txBody>
      </p:sp>
      <p:sp>
        <p:nvSpPr>
          <p:cNvPr id="27" name="Freeform 5">
            <a:extLst>
              <a:ext uri="{FF2B5EF4-FFF2-40B4-BE49-F238E27FC236}">
                <a16:creationId xmlns:a16="http://schemas.microsoft.com/office/drawing/2014/main" id="{739DF2EA-E58E-C5E1-2F1A-4679A50D3D1F}"/>
              </a:ext>
              <a:ext uri="{C183D7F6-B498-43B3-948B-1728B52AA6E4}">
                <adec:decorative xmlns:adec="http://schemas.microsoft.com/office/drawing/2017/decorative" val="1"/>
              </a:ext>
            </a:extLst>
          </p:cNvPr>
          <p:cNvSpPr>
            <a:spLocks/>
          </p:cNvSpPr>
          <p:nvPr/>
        </p:nvSpPr>
        <p:spPr bwMode="auto">
          <a:xfrm>
            <a:off x="3503432" y="3369253"/>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TextBox 10">
            <a:extLst>
              <a:ext uri="{FF2B5EF4-FFF2-40B4-BE49-F238E27FC236}">
                <a16:creationId xmlns:a16="http://schemas.microsoft.com/office/drawing/2014/main" id="{CA178846-50B9-1FBB-8250-1EC62E7C696D}"/>
              </a:ext>
            </a:extLst>
          </p:cNvPr>
          <p:cNvSpPr txBox="1"/>
          <p:nvPr/>
        </p:nvSpPr>
        <p:spPr>
          <a:xfrm>
            <a:off x="4369956" y="3126207"/>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algn="ctr" defTabSz="914379">
              <a:defRPr/>
            </a:pPr>
            <a:r>
              <a:rPr lang="en-US" sz="2800" noProof="0" dirty="0">
                <a:solidFill>
                  <a:schemeClr val="bg1"/>
                </a:solidFill>
                <a:latin typeface="Segoe UI Semibold"/>
              </a:rPr>
              <a:t>03</a:t>
            </a:r>
          </a:p>
        </p:txBody>
      </p:sp>
      <p:sp>
        <p:nvSpPr>
          <p:cNvPr id="16" name="Text Placeholder 8">
            <a:extLst>
              <a:ext uri="{FF2B5EF4-FFF2-40B4-BE49-F238E27FC236}">
                <a16:creationId xmlns:a16="http://schemas.microsoft.com/office/drawing/2014/main" id="{8DBEA7B2-3B2B-8802-9317-1F90B4DDD391}"/>
              </a:ext>
            </a:extLst>
          </p:cNvPr>
          <p:cNvSpPr txBox="1">
            <a:spLocks/>
          </p:cNvSpPr>
          <p:nvPr/>
        </p:nvSpPr>
        <p:spPr>
          <a:xfrm>
            <a:off x="4164917" y="4185417"/>
            <a:ext cx="1937886" cy="492443"/>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latin typeface="+mj-lt"/>
              </a:rPr>
              <a:t>Configuring buildings and floors</a:t>
            </a:r>
          </a:p>
        </p:txBody>
      </p:sp>
      <p:sp>
        <p:nvSpPr>
          <p:cNvPr id="17" name="Freeform 5">
            <a:extLst>
              <a:ext uri="{FF2B5EF4-FFF2-40B4-BE49-F238E27FC236}">
                <a16:creationId xmlns:a16="http://schemas.microsoft.com/office/drawing/2014/main" id="{873C359D-F78E-42B2-A1B6-D2A7B5DBAB22}"/>
              </a:ext>
              <a:ext uri="{C183D7F6-B498-43B3-948B-1728B52AA6E4}">
                <adec:decorative xmlns:adec="http://schemas.microsoft.com/office/drawing/2017/decorative" val="1"/>
              </a:ext>
            </a:extLst>
          </p:cNvPr>
          <p:cNvSpPr>
            <a:spLocks/>
          </p:cNvSpPr>
          <p:nvPr/>
        </p:nvSpPr>
        <p:spPr bwMode="auto">
          <a:xfrm>
            <a:off x="5475569" y="3398491"/>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TextBox 7">
            <a:extLst>
              <a:ext uri="{FF2B5EF4-FFF2-40B4-BE49-F238E27FC236}">
                <a16:creationId xmlns:a16="http://schemas.microsoft.com/office/drawing/2014/main" id="{F37403C2-8B47-FC70-18AD-F531F82B7BC5}"/>
              </a:ext>
            </a:extLst>
          </p:cNvPr>
          <p:cNvSpPr txBox="1"/>
          <p:nvPr/>
        </p:nvSpPr>
        <p:spPr>
          <a:xfrm>
            <a:off x="6311841" y="3163405"/>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algn="ctr" defTabSz="914379">
              <a:defRPr/>
            </a:pPr>
            <a:r>
              <a:rPr lang="en-US" sz="2800" noProof="0" dirty="0">
                <a:solidFill>
                  <a:schemeClr val="bg1"/>
                </a:solidFill>
                <a:latin typeface="Segoe UI Semibold"/>
              </a:rPr>
              <a:t>04</a:t>
            </a:r>
          </a:p>
        </p:txBody>
      </p:sp>
      <p:sp>
        <p:nvSpPr>
          <p:cNvPr id="22" name="Text Placeholder 9">
            <a:extLst>
              <a:ext uri="{FF2B5EF4-FFF2-40B4-BE49-F238E27FC236}">
                <a16:creationId xmlns:a16="http://schemas.microsoft.com/office/drawing/2014/main" id="{F2FC87A1-0CFB-BBDB-4294-98BD4A74E4B9}"/>
              </a:ext>
            </a:extLst>
          </p:cNvPr>
          <p:cNvSpPr txBox="1">
            <a:spLocks/>
          </p:cNvSpPr>
          <p:nvPr/>
        </p:nvSpPr>
        <p:spPr>
          <a:xfrm>
            <a:off x="6311840" y="4185417"/>
            <a:ext cx="1937885" cy="492443"/>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latin typeface="+mj-lt"/>
              </a:rPr>
              <a:t>Create and deploy floorplans (Optional)</a:t>
            </a:r>
          </a:p>
        </p:txBody>
      </p:sp>
      <p:sp>
        <p:nvSpPr>
          <p:cNvPr id="20" name="Freeform 5">
            <a:extLst>
              <a:ext uri="{FF2B5EF4-FFF2-40B4-BE49-F238E27FC236}">
                <a16:creationId xmlns:a16="http://schemas.microsoft.com/office/drawing/2014/main" id="{7392454A-858F-5B4C-D424-E737A6960A89}"/>
              </a:ext>
              <a:ext uri="{C183D7F6-B498-43B3-948B-1728B52AA6E4}">
                <adec:decorative xmlns:adec="http://schemas.microsoft.com/office/drawing/2017/decorative" val="1"/>
              </a:ext>
            </a:extLst>
          </p:cNvPr>
          <p:cNvSpPr>
            <a:spLocks/>
          </p:cNvSpPr>
          <p:nvPr/>
        </p:nvSpPr>
        <p:spPr bwMode="auto">
          <a:xfrm>
            <a:off x="7874700" y="3422937"/>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1" name="TextBox 20">
            <a:extLst>
              <a:ext uri="{FF2B5EF4-FFF2-40B4-BE49-F238E27FC236}">
                <a16:creationId xmlns:a16="http://schemas.microsoft.com/office/drawing/2014/main" id="{7D08DF59-84E8-5EE5-4E64-13A04F030878}"/>
              </a:ext>
            </a:extLst>
          </p:cNvPr>
          <p:cNvSpPr txBox="1"/>
          <p:nvPr/>
        </p:nvSpPr>
        <p:spPr>
          <a:xfrm>
            <a:off x="8762754" y="3169620"/>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algn="ctr" defTabSz="914379">
              <a:defRPr/>
            </a:pPr>
            <a:r>
              <a:rPr lang="en-US" sz="2800" noProof="0" dirty="0">
                <a:solidFill>
                  <a:schemeClr val="bg1"/>
                </a:solidFill>
                <a:latin typeface="Segoe UI Semibold"/>
              </a:rPr>
              <a:t>05</a:t>
            </a:r>
          </a:p>
        </p:txBody>
      </p:sp>
      <p:sp>
        <p:nvSpPr>
          <p:cNvPr id="19" name="Text Placeholder 9">
            <a:extLst>
              <a:ext uri="{FF2B5EF4-FFF2-40B4-BE49-F238E27FC236}">
                <a16:creationId xmlns:a16="http://schemas.microsoft.com/office/drawing/2014/main" id="{D481DFAA-DC01-ABA2-A6A9-54B09E90FFD6}"/>
              </a:ext>
            </a:extLst>
          </p:cNvPr>
          <p:cNvSpPr txBox="1">
            <a:spLocks/>
          </p:cNvSpPr>
          <p:nvPr/>
        </p:nvSpPr>
        <p:spPr>
          <a:xfrm>
            <a:off x="8762753" y="4158333"/>
            <a:ext cx="1532971" cy="492443"/>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latin typeface="+mj-lt"/>
              </a:rPr>
              <a:t>Enable Places for End Users</a:t>
            </a:r>
          </a:p>
        </p:txBody>
      </p:sp>
      <p:sp>
        <p:nvSpPr>
          <p:cNvPr id="12" name="TextBox 11">
            <a:extLst>
              <a:ext uri="{FF2B5EF4-FFF2-40B4-BE49-F238E27FC236}">
                <a16:creationId xmlns:a16="http://schemas.microsoft.com/office/drawing/2014/main" id="{C36EC0F2-DE64-ED79-9526-BFEDDDA13C86}"/>
              </a:ext>
            </a:extLst>
          </p:cNvPr>
          <p:cNvSpPr txBox="1"/>
          <p:nvPr/>
        </p:nvSpPr>
        <p:spPr>
          <a:xfrm>
            <a:off x="10740960" y="3155445"/>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algn="ctr" defTabSz="914379">
              <a:defRPr/>
            </a:pPr>
            <a:r>
              <a:rPr lang="en-US" sz="2800" noProof="0" dirty="0">
                <a:solidFill>
                  <a:schemeClr val="bg1"/>
                </a:solidFill>
                <a:latin typeface="Segoe UI Semibold"/>
              </a:rPr>
              <a:t>0</a:t>
            </a:r>
            <a:r>
              <a:rPr lang="en-US" sz="2800" dirty="0">
                <a:solidFill>
                  <a:schemeClr val="bg1"/>
                </a:solidFill>
                <a:latin typeface="Segoe UI Semibold"/>
              </a:rPr>
              <a:t>6</a:t>
            </a:r>
            <a:endParaRPr lang="en-US" sz="2800" noProof="0" dirty="0">
              <a:solidFill>
                <a:schemeClr val="bg1"/>
              </a:solidFill>
              <a:latin typeface="Segoe UI Semibold"/>
            </a:endParaRPr>
          </a:p>
        </p:txBody>
      </p:sp>
      <p:sp>
        <p:nvSpPr>
          <p:cNvPr id="13" name="Text Placeholder 9">
            <a:extLst>
              <a:ext uri="{FF2B5EF4-FFF2-40B4-BE49-F238E27FC236}">
                <a16:creationId xmlns:a16="http://schemas.microsoft.com/office/drawing/2014/main" id="{B63CA286-F34C-F9A1-6759-7A035D4BDEB8}"/>
              </a:ext>
            </a:extLst>
          </p:cNvPr>
          <p:cNvSpPr txBox="1">
            <a:spLocks/>
          </p:cNvSpPr>
          <p:nvPr/>
        </p:nvSpPr>
        <p:spPr>
          <a:xfrm>
            <a:off x="10845800" y="4144582"/>
            <a:ext cx="1378402" cy="492443"/>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latin typeface="+mj-lt"/>
              </a:rPr>
              <a:t>Set up analytics</a:t>
            </a:r>
            <a:endParaRPr lang="en-US" sz="1600" noProof="0" dirty="0">
              <a:latin typeface="+mj-lt"/>
            </a:endParaRPr>
          </a:p>
        </p:txBody>
      </p:sp>
      <p:sp>
        <p:nvSpPr>
          <p:cNvPr id="14" name="Freeform 5">
            <a:extLst>
              <a:ext uri="{FF2B5EF4-FFF2-40B4-BE49-F238E27FC236}">
                <a16:creationId xmlns:a16="http://schemas.microsoft.com/office/drawing/2014/main" id="{31C6E397-C4AB-20B6-646C-25D65E5F7F8C}"/>
              </a:ext>
              <a:ext uri="{C183D7F6-B498-43B3-948B-1728B52AA6E4}">
                <adec:decorative xmlns:adec="http://schemas.microsoft.com/office/drawing/2017/decorative" val="1"/>
              </a:ext>
            </a:extLst>
          </p:cNvPr>
          <p:cNvSpPr>
            <a:spLocks/>
          </p:cNvSpPr>
          <p:nvPr/>
        </p:nvSpPr>
        <p:spPr bwMode="auto">
          <a:xfrm>
            <a:off x="10089689" y="3398491"/>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1242471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70833E-6 -2.96296E-6 L -0.02591 -2.96296E-6 " pathEditMode="relative" rAng="0" ptsTypes="AA">
                                      <p:cBhvr>
                                        <p:cTn id="9" dur="750" spd="-100000" fill="hold"/>
                                        <p:tgtEl>
                                          <p:spTgt spid="3"/>
                                        </p:tgtEl>
                                        <p:attrNameLst>
                                          <p:attrName>ppt_x</p:attrName>
                                          <p:attrName>ppt_y</p:attrName>
                                        </p:attrNameLst>
                                      </p:cBhvr>
                                      <p:rCtr x="-1302" y="0"/>
                                    </p:animMotion>
                                  </p:childTnLst>
                                </p:cTn>
                              </p:par>
                              <p:par>
                                <p:cTn id="10" presetID="10" presetClass="entr" presetSubtype="0" fill="hold" grpId="0" nodeType="withEffect">
                                  <p:stCondLst>
                                    <p:cond delay="1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grpId="1" nodeType="withEffect">
                                  <p:stCondLst>
                                    <p:cond delay="100"/>
                                  </p:stCondLst>
                                  <p:childTnLst>
                                    <p:animMotion origin="layout" path="M -2.29167E-6 -4.81481E-6 L -0.02591 -4.81481E-6 " pathEditMode="relative" rAng="0" ptsTypes="AA">
                                      <p:cBhvr>
                                        <p:cTn id="14" dur="750" spd="-100000" fill="hold"/>
                                        <p:tgtEl>
                                          <p:spTgt spid="9"/>
                                        </p:tgtEl>
                                        <p:attrNameLst>
                                          <p:attrName>ppt_x</p:attrName>
                                          <p:attrName>ppt_y</p:attrName>
                                        </p:attrNameLst>
                                      </p:cBhvr>
                                      <p:rCtr x="-1302" y="0"/>
                                    </p:animMotion>
                                  </p:childTnLst>
                                </p:cTn>
                              </p:par>
                              <p:par>
                                <p:cTn id="15" presetID="10" presetClass="entr" presetSubtype="0" fill="hold" grpId="0" nodeType="withEffect">
                                  <p:stCondLst>
                                    <p:cond delay="2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grpId="1" nodeType="withEffect">
                                  <p:stCondLst>
                                    <p:cond delay="200"/>
                                  </p:stCondLst>
                                  <p:childTnLst>
                                    <p:animMotion origin="layout" path="M 3.75E-6 -7.40741E-7 L -0.02592 -7.40741E-7 " pathEditMode="relative" rAng="0" ptsTypes="AA">
                                      <p:cBhvr>
                                        <p:cTn id="19" dur="750" spd="-100000" fill="hold"/>
                                        <p:tgtEl>
                                          <p:spTgt spid="10"/>
                                        </p:tgtEl>
                                        <p:attrNameLst>
                                          <p:attrName>ppt_x</p:attrName>
                                          <p:attrName>ppt_y</p:attrName>
                                        </p:attrNameLst>
                                      </p:cBhvr>
                                      <p:rCtr x="-1302" y="0"/>
                                    </p:animMotion>
                                  </p:childTnLst>
                                </p:cTn>
                              </p:par>
                              <p:par>
                                <p:cTn id="20" presetID="10" presetClass="entr" presetSubtype="0" fill="hold" grpId="0" nodeType="withEffect">
                                  <p:stCondLst>
                                    <p:cond delay="3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300"/>
                                  </p:stCondLst>
                                  <p:childTnLst>
                                    <p:animMotion origin="layout" path="M -3.54167E-6 -2.59259E-6 L -0.02591 -2.59259E-6 " pathEditMode="relative" rAng="0" ptsTypes="AA">
                                      <p:cBhvr>
                                        <p:cTn id="24" dur="750" spd="-100000" fill="hold"/>
                                        <p:tgtEl>
                                          <p:spTgt spid="11"/>
                                        </p:tgtEl>
                                        <p:attrNameLst>
                                          <p:attrName>ppt_x</p:attrName>
                                          <p:attrName>ppt_y</p:attrName>
                                        </p:attrNameLst>
                                      </p:cBhvr>
                                      <p:rCtr x="-1302" y="0"/>
                                    </p:animMotion>
                                  </p:childTnLst>
                                </p:cTn>
                              </p:par>
                              <p:par>
                                <p:cTn id="25" presetID="10" presetClass="entr" presetSubtype="0" fill="hold" grpId="0" nodeType="withEffect">
                                  <p:stCondLst>
                                    <p:cond delay="4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42" presetClass="path" presetSubtype="0" decel="100000" fill="hold" grpId="1" nodeType="withEffect">
                                  <p:stCondLst>
                                    <p:cond delay="400"/>
                                  </p:stCondLst>
                                  <p:childTnLst>
                                    <p:animMotion origin="layout" path="M -3.75E-6 -4.81481E-6 L -0.02591 -4.81481E-6 " pathEditMode="relative" rAng="0" ptsTypes="AA">
                                      <p:cBhvr>
                                        <p:cTn id="29" dur="750" spd="-100000" fill="hold"/>
                                        <p:tgtEl>
                                          <p:spTgt spid="16"/>
                                        </p:tgtEl>
                                        <p:attrNameLst>
                                          <p:attrName>ppt_x</p:attrName>
                                          <p:attrName>ppt_y</p:attrName>
                                        </p:attrNameLst>
                                      </p:cBhvr>
                                      <p:rCtr x="-1302" y="0"/>
                                    </p:animMotion>
                                  </p:childTnLst>
                                </p:cTn>
                              </p:par>
                              <p:par>
                                <p:cTn id="30" presetID="10" presetClass="entr" presetSubtype="0" fill="hold" grpId="0" nodeType="withEffect">
                                  <p:stCondLst>
                                    <p:cond delay="50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42" presetClass="path" presetSubtype="0" decel="100000" fill="hold" grpId="1" nodeType="withEffect">
                                  <p:stCondLst>
                                    <p:cond delay="500"/>
                                  </p:stCondLst>
                                  <p:childTnLst>
                                    <p:animMotion origin="layout" path="M 1.25E-6 -7.40741E-7 L -0.02591 -7.40741E-7 " pathEditMode="relative" rAng="0" ptsTypes="AA">
                                      <p:cBhvr>
                                        <p:cTn id="34" dur="750" spd="-100000" fill="hold"/>
                                        <p:tgtEl>
                                          <p:spTgt spid="17"/>
                                        </p:tgtEl>
                                        <p:attrNameLst>
                                          <p:attrName>ppt_x</p:attrName>
                                          <p:attrName>ppt_y</p:attrName>
                                        </p:attrNameLst>
                                      </p:cBhvr>
                                      <p:rCtr x="-1302" y="0"/>
                                    </p:animMotion>
                                  </p:childTnLst>
                                </p:cTn>
                              </p:par>
                              <p:par>
                                <p:cTn id="35" presetID="10" presetClass="entr" presetSubtype="0" fill="hold" grpId="0" nodeType="withEffect">
                                  <p:stCondLst>
                                    <p:cond delay="9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decel="100000" fill="hold" grpId="1" nodeType="withEffect">
                                  <p:stCondLst>
                                    <p:cond delay="900"/>
                                  </p:stCondLst>
                                  <p:childTnLst>
                                    <p:animMotion origin="layout" path="M 1.11022E-16 -4.07407E-6 L -0.02591 -4.07407E-6 " pathEditMode="relative" rAng="0" ptsTypes="AA">
                                      <p:cBhvr>
                                        <p:cTn id="39" dur="750" spd="-100000" fill="hold"/>
                                        <p:tgtEl>
                                          <p:spTgt spid="21"/>
                                        </p:tgtEl>
                                        <p:attrNameLst>
                                          <p:attrName>ppt_x</p:attrName>
                                          <p:attrName>ppt_y</p:attrName>
                                        </p:attrNameLst>
                                      </p:cBhvr>
                                      <p:rCtr x="-1302" y="0"/>
                                    </p:animMotion>
                                  </p:childTnLst>
                                </p:cTn>
                              </p:par>
                              <p:par>
                                <p:cTn id="40" presetID="10" presetClass="entr" presetSubtype="0" fill="hold" grpId="0" nodeType="withEffect">
                                  <p:stCondLst>
                                    <p:cond delay="7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42" presetClass="path" presetSubtype="0" decel="100000" fill="hold" grpId="1" nodeType="withEffect">
                                  <p:stCondLst>
                                    <p:cond delay="700"/>
                                  </p:stCondLst>
                                  <p:childTnLst>
                                    <p:animMotion origin="layout" path="M -4.16667E-7 3.7037E-7 L -0.02591 3.7037E-7 " pathEditMode="relative" rAng="0" ptsTypes="AA">
                                      <p:cBhvr>
                                        <p:cTn id="44" dur="750" spd="-100000" fill="hold"/>
                                        <p:tgtEl>
                                          <p:spTgt spid="19"/>
                                        </p:tgtEl>
                                        <p:attrNameLst>
                                          <p:attrName>ppt_x</p:attrName>
                                          <p:attrName>ppt_y</p:attrName>
                                        </p:attrNameLst>
                                      </p:cBhvr>
                                      <p:rCtr x="-1302" y="0"/>
                                    </p:animMotion>
                                  </p:childTnLst>
                                </p:cTn>
                              </p:par>
                              <p:par>
                                <p:cTn id="45" presetID="10" presetClass="entr" presetSubtype="0" fill="hold" grpId="0" nodeType="withEffect">
                                  <p:stCondLst>
                                    <p:cond delay="8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42" presetClass="path" presetSubtype="0" decel="100000" fill="hold" grpId="1" nodeType="withEffect">
                                  <p:stCondLst>
                                    <p:cond delay="800"/>
                                  </p:stCondLst>
                                  <p:childTnLst>
                                    <p:animMotion origin="layout" path="M -3.54167E-6 -2.96296E-6 L -0.02591 -2.96296E-6 " pathEditMode="relative" rAng="0" ptsTypes="AA">
                                      <p:cBhvr>
                                        <p:cTn id="49" dur="750" spd="-100000" fill="hold"/>
                                        <p:tgtEl>
                                          <p:spTgt spid="20"/>
                                        </p:tgtEl>
                                        <p:attrNameLst>
                                          <p:attrName>ppt_x</p:attrName>
                                          <p:attrName>ppt_y</p:attrName>
                                        </p:attrNameLst>
                                      </p:cBhvr>
                                      <p:rCtr x="-1302" y="0"/>
                                    </p:animMotion>
                                  </p:childTnLst>
                                </p:cTn>
                              </p:par>
                              <p:par>
                                <p:cTn id="50" presetID="10" presetClass="entr" presetSubtype="0" fill="hold" grpId="0" nodeType="withEffect">
                                  <p:stCondLst>
                                    <p:cond delay="10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42" presetClass="path" presetSubtype="0" decel="100000" fill="hold" grpId="1" nodeType="withEffect">
                                  <p:stCondLst>
                                    <p:cond delay="1000"/>
                                  </p:stCondLst>
                                  <p:childTnLst>
                                    <p:animMotion origin="layout" path="M 3.75E-6 -4.81481E-6 L -0.02592 -4.81481E-6 " pathEditMode="relative" rAng="0" ptsTypes="AA">
                                      <p:cBhvr>
                                        <p:cTn id="54" dur="750" spd="-100000" fill="hold"/>
                                        <p:tgtEl>
                                          <p:spTgt spid="22"/>
                                        </p:tgtEl>
                                        <p:attrNameLst>
                                          <p:attrName>ppt_x</p:attrName>
                                          <p:attrName>ppt_y</p:attrName>
                                        </p:attrNameLst>
                                      </p:cBhvr>
                                      <p:rCtr x="-1302" y="0"/>
                                    </p:animMotion>
                                  </p:childTnLst>
                                </p:cTn>
                              </p:par>
                              <p:par>
                                <p:cTn id="55" presetID="10" presetClass="entr" presetSubtype="0" fill="hold" grpId="0" nodeType="withEffect">
                                  <p:stCondLst>
                                    <p:cond delay="90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42" presetClass="path" presetSubtype="0" decel="100000" fill="hold" grpId="1" nodeType="withEffect">
                                  <p:stCondLst>
                                    <p:cond delay="900"/>
                                  </p:stCondLst>
                                  <p:childTnLst>
                                    <p:animMotion origin="layout" path="M 1.66667E-6 1.85185E-6 L -0.02591 1.85185E-6 " pathEditMode="relative" rAng="0" ptsTypes="AA">
                                      <p:cBhvr>
                                        <p:cTn id="59" dur="750" spd="-100000" fill="hold"/>
                                        <p:tgtEl>
                                          <p:spTgt spid="8"/>
                                        </p:tgtEl>
                                        <p:attrNameLst>
                                          <p:attrName>ppt_x</p:attrName>
                                          <p:attrName>ppt_y</p:attrName>
                                        </p:attrNameLst>
                                      </p:cBhvr>
                                      <p:rCtr x="-1302" y="0"/>
                                    </p:animMotion>
                                  </p:childTnLst>
                                </p:cTn>
                              </p:par>
                              <p:par>
                                <p:cTn id="60" presetID="10" presetClass="entr" presetSubtype="0" fill="hold" grpId="0" nodeType="withEffect">
                                  <p:stCondLst>
                                    <p:cond delay="9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par>
                                <p:cTn id="63" presetID="42" presetClass="path" presetSubtype="0" decel="100000" fill="hold" grpId="1" nodeType="withEffect">
                                  <p:stCondLst>
                                    <p:cond delay="900"/>
                                  </p:stCondLst>
                                  <p:childTnLst>
                                    <p:animMotion origin="layout" path="M 4.16667E-7 -7.40741E-7 L -0.02591 -7.40741E-7 " pathEditMode="relative" rAng="0" ptsTypes="AA">
                                      <p:cBhvr>
                                        <p:cTn id="64" dur="750" spd="-100000" fill="hold"/>
                                        <p:tgtEl>
                                          <p:spTgt spid="12"/>
                                        </p:tgtEl>
                                        <p:attrNameLst>
                                          <p:attrName>ppt_x</p:attrName>
                                          <p:attrName>ppt_y</p:attrName>
                                        </p:attrNameLst>
                                      </p:cBhvr>
                                      <p:rCtr x="-1302" y="0"/>
                                    </p:animMotion>
                                  </p:childTnLst>
                                </p:cTn>
                              </p:par>
                              <p:par>
                                <p:cTn id="65" presetID="10" presetClass="entr" presetSubtype="0" fill="hold" grpId="0" nodeType="withEffect">
                                  <p:stCondLst>
                                    <p:cond delay="100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par>
                                <p:cTn id="68" presetID="42" presetClass="path" presetSubtype="0" decel="100000" fill="hold" grpId="1" nodeType="withEffect">
                                  <p:stCondLst>
                                    <p:cond delay="1000"/>
                                  </p:stCondLst>
                                  <p:childTnLst>
                                    <p:animMotion origin="layout" path="M -3.75E-6 2.22222E-6 L -0.02591 2.22222E-6 " pathEditMode="relative" rAng="0" ptsTypes="AA">
                                      <p:cBhvr>
                                        <p:cTn id="69" dur="750" spd="-100000" fill="hold"/>
                                        <p:tgtEl>
                                          <p:spTgt spid="13"/>
                                        </p:tgtEl>
                                        <p:attrNameLst>
                                          <p:attrName>ppt_x</p:attrName>
                                          <p:attrName>ppt_y</p:attrName>
                                        </p:attrNameLst>
                                      </p:cBhvr>
                                      <p:rCtr x="-1302" y="0"/>
                                    </p:animMotion>
                                  </p:childTnLst>
                                </p:cTn>
                              </p:par>
                              <p:par>
                                <p:cTn id="70" presetID="10" presetClass="entr" presetSubtype="0" fill="hold" grpId="0" nodeType="withEffect">
                                  <p:stCondLst>
                                    <p:cond delay="80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42" presetClass="path" presetSubtype="0" decel="100000" fill="hold" grpId="1" nodeType="withEffect">
                                  <p:stCondLst>
                                    <p:cond delay="800"/>
                                  </p:stCondLst>
                                  <p:childTnLst>
                                    <p:animMotion origin="layout" path="M -4.375E-6 -7.40741E-7 L -0.02591 -7.40741E-7 " pathEditMode="relative" rAng="0" ptsTypes="AA">
                                      <p:cBhvr>
                                        <p:cTn id="74" dur="750" spd="-100000" fill="hold"/>
                                        <p:tgtEl>
                                          <p:spTgt spid="14"/>
                                        </p:tgtEl>
                                        <p:attrNameLst>
                                          <p:attrName>ppt_x</p:attrName>
                                          <p:attrName>ppt_y</p:attrName>
                                        </p:attrNameLst>
                                      </p:cBhvr>
                                      <p:rCtr x="-1302" y="0"/>
                                    </p:animMotion>
                                  </p:childTnLst>
                                </p:cTn>
                              </p:par>
                              <p:par>
                                <p:cTn id="75" presetID="10"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par>
                                <p:cTn id="78" presetID="42" presetClass="path" presetSubtype="0" decel="100000" fill="hold" grpId="1" nodeType="withEffect">
                                  <p:stCondLst>
                                    <p:cond delay="0"/>
                                  </p:stCondLst>
                                  <p:childTnLst>
                                    <p:animMotion origin="layout" path="M -4.58333E-6 -7.40741E-7 L -0.02591 -7.40741E-7 " pathEditMode="relative" rAng="0" ptsTypes="AA">
                                      <p:cBhvr>
                                        <p:cTn id="79" dur="750" spd="-100000" fill="hold"/>
                                        <p:tgtEl>
                                          <p:spTgt spid="15"/>
                                        </p:tgtEl>
                                        <p:attrNameLst>
                                          <p:attrName>ppt_x</p:attrName>
                                          <p:attrName>ppt_y</p:attrName>
                                        </p:attrNameLst>
                                      </p:cBhvr>
                                      <p:rCtr x="-1302" y="0"/>
                                    </p:animMotion>
                                  </p:childTnLst>
                                </p:cTn>
                              </p:par>
                              <p:par>
                                <p:cTn id="80" presetID="10" presetClass="entr" presetSubtype="0" fill="hold" grpId="0" nodeType="withEffect">
                                  <p:stCondLst>
                                    <p:cond delay="10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42" presetClass="path" presetSubtype="0" decel="100000" fill="hold" grpId="1" nodeType="withEffect">
                                  <p:stCondLst>
                                    <p:cond delay="100"/>
                                  </p:stCondLst>
                                  <p:childTnLst>
                                    <p:animMotion origin="layout" path="M 1.45833E-6 3.7037E-7 L -0.02591 3.7037E-7 " pathEditMode="relative" rAng="0" ptsTypes="AA">
                                      <p:cBhvr>
                                        <p:cTn id="84" dur="750" spd="-100000" fill="hold"/>
                                        <p:tgtEl>
                                          <p:spTgt spid="24"/>
                                        </p:tgtEl>
                                        <p:attrNameLst>
                                          <p:attrName>ppt_x</p:attrName>
                                          <p:attrName>ppt_y</p:attrName>
                                        </p:attrNameLst>
                                      </p:cBhvr>
                                      <p:rCtr x="-1302" y="0"/>
                                    </p:animMotion>
                                  </p:childTnLst>
                                </p:cTn>
                              </p:par>
                              <p:par>
                                <p:cTn id="85" presetID="10" presetClass="entr" presetSubtype="0" fill="hold" grpId="0" nodeType="withEffect">
                                  <p:stCondLst>
                                    <p:cond delay="20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par>
                                <p:cTn id="88" presetID="42" presetClass="path" presetSubtype="0" decel="100000" fill="hold" grpId="1" nodeType="withEffect">
                                  <p:stCondLst>
                                    <p:cond delay="200"/>
                                  </p:stCondLst>
                                  <p:childTnLst>
                                    <p:animMotion origin="layout" path="M 5.55112E-17 -2.59259E-6 L -0.02591 -2.59259E-6 " pathEditMode="relative" rAng="0" ptsTypes="AA">
                                      <p:cBhvr>
                                        <p:cTn id="89" dur="750" spd="-100000" fill="hold"/>
                                        <p:tgtEl>
                                          <p:spTgt spid="27"/>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p:bldP spid="9" grpId="1"/>
      <p:bldP spid="10" grpId="0" animBg="1"/>
      <p:bldP spid="10" grpId="1" animBg="1"/>
      <p:bldP spid="15" grpId="0" animBg="1"/>
      <p:bldP spid="15" grpId="1" animBg="1"/>
      <p:bldP spid="24" grpId="0"/>
      <p:bldP spid="24" grpId="1"/>
      <p:bldP spid="27" grpId="0" animBg="1"/>
      <p:bldP spid="27" grpId="1" animBg="1"/>
      <p:bldP spid="11" grpId="0" animBg="1"/>
      <p:bldP spid="11" grpId="1" animBg="1"/>
      <p:bldP spid="16" grpId="0"/>
      <p:bldP spid="16" grpId="1"/>
      <p:bldP spid="17" grpId="0" animBg="1"/>
      <p:bldP spid="17" grpId="1" animBg="1"/>
      <p:bldP spid="8" grpId="0" animBg="1"/>
      <p:bldP spid="8" grpId="1" animBg="1"/>
      <p:bldP spid="22" grpId="0"/>
      <p:bldP spid="22" grpId="1"/>
      <p:bldP spid="20" grpId="0" animBg="1"/>
      <p:bldP spid="20" grpId="1" animBg="1"/>
      <p:bldP spid="21" grpId="0" animBg="1"/>
      <p:bldP spid="21" grpId="1" animBg="1"/>
      <p:bldP spid="19" grpId="0"/>
      <p:bldP spid="19" grpId="1"/>
      <p:bldP spid="12" grpId="0" animBg="1"/>
      <p:bldP spid="12" grpId="1" animBg="1"/>
      <p:bldP spid="13" grpId="0"/>
      <p:bldP spid="13" grpId="1"/>
      <p:bldP spid="14" grpId="0" animBg="1"/>
      <p:bldP spid="1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90943-5986-14CD-2B82-EEA005A14DA6}"/>
            </a:ext>
          </a:extLst>
        </p:cNvPr>
        <p:cNvGrpSpPr/>
        <p:nvPr/>
      </p:nvGrpSpPr>
      <p:grpSpPr>
        <a:xfrm>
          <a:off x="0" y="0"/>
          <a:ext cx="0" cy="0"/>
          <a:chOff x="0" y="0"/>
          <a:chExt cx="0" cy="0"/>
        </a:xfrm>
      </p:grpSpPr>
      <p:sp>
        <p:nvSpPr>
          <p:cNvPr id="10" name="Rectangle: Single Corner Rounded 9">
            <a:extLst>
              <a:ext uri="{FF2B5EF4-FFF2-40B4-BE49-F238E27FC236}">
                <a16:creationId xmlns:a16="http://schemas.microsoft.com/office/drawing/2014/main" id="{28FD5841-F424-2B30-54A9-9C8F50D3E9FB}"/>
              </a:ext>
              <a:ext uri="{C183D7F6-B498-43B3-948B-1728B52AA6E4}">
                <adec:decorative xmlns:adec="http://schemas.microsoft.com/office/drawing/2017/decorative" val="1"/>
              </a:ext>
            </a:extLst>
          </p:cNvPr>
          <p:cNvSpPr/>
          <p:nvPr/>
        </p:nvSpPr>
        <p:spPr bwMode="auto">
          <a:xfrm rot="16200000" flipV="1">
            <a:off x="3128976" y="-1996868"/>
            <a:ext cx="5725887" cy="11983846"/>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36759DDD-E297-B1F9-6EA7-8C3B7794FA0B}"/>
              </a:ext>
            </a:extLst>
          </p:cNvPr>
          <p:cNvSpPr>
            <a:spLocks noGrp="1"/>
          </p:cNvSpPr>
          <p:nvPr>
            <p:ph type="title"/>
          </p:nvPr>
        </p:nvSpPr>
        <p:spPr>
          <a:xfrm>
            <a:off x="584200" y="694986"/>
            <a:ext cx="11018520" cy="430887"/>
          </a:xfrm>
        </p:spPr>
        <p:txBody>
          <a:bodyPr/>
          <a:lstStyle/>
          <a:p>
            <a:r>
              <a:rPr lang="en-GB">
                <a:latin typeface="+mj-lt"/>
              </a:rPr>
              <a:t>Create Buildings &amp; Floors</a:t>
            </a:r>
          </a:p>
        </p:txBody>
      </p:sp>
      <p:sp>
        <p:nvSpPr>
          <p:cNvPr id="9" name="TextBox 8">
            <a:extLst>
              <a:ext uri="{FF2B5EF4-FFF2-40B4-BE49-F238E27FC236}">
                <a16:creationId xmlns:a16="http://schemas.microsoft.com/office/drawing/2014/main" id="{573776E3-079D-6909-CB3C-13BBB6D9C831}"/>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Approach #2</a:t>
            </a:r>
          </a:p>
        </p:txBody>
      </p:sp>
      <p:sp>
        <p:nvSpPr>
          <p:cNvPr id="5" name="TextBox 4">
            <a:extLst>
              <a:ext uri="{FF2B5EF4-FFF2-40B4-BE49-F238E27FC236}">
                <a16:creationId xmlns:a16="http://schemas.microsoft.com/office/drawing/2014/main" id="{DDC96D8F-1137-082F-B888-AEDDFB204F8F}"/>
              </a:ext>
            </a:extLst>
          </p:cNvPr>
          <p:cNvSpPr txBox="1"/>
          <p:nvPr/>
        </p:nvSpPr>
        <p:spPr>
          <a:xfrm>
            <a:off x="584200" y="1393499"/>
            <a:ext cx="10825018" cy="1138773"/>
          </a:xfrm>
          <a:prstGeom prst="rect">
            <a:avLst/>
          </a:prstGeom>
          <a:noFill/>
        </p:spPr>
        <p:txBody>
          <a:bodyPr wrap="square" lIns="0" tIns="0" rIns="0" bIns="0">
            <a:spAutoFit/>
          </a:bodyPr>
          <a:lstStyle/>
          <a:p>
            <a:pPr marL="11204" defTabSz="806658">
              <a:spcAft>
                <a:spcPts val="1200"/>
              </a:spcAft>
              <a:tabLst>
                <a:tab pos="1645806" algn="l"/>
              </a:tabLst>
              <a:defRPr/>
            </a:pPr>
            <a:r>
              <a:rPr lang="en-US" sz="1600" dirty="0">
                <a:solidFill>
                  <a:srgbClr val="000000"/>
                </a:solidFill>
                <a:cs typeface="Segoe UI" panose="020B0502040204020203" pitchFamily="34" charset="0"/>
              </a:rPr>
              <a:t>You will need to complete these steps for each building &amp; floor within your organization within the Places PowerShell module</a:t>
            </a:r>
          </a:p>
          <a:p>
            <a:pPr marL="11204" defTabSz="806658">
              <a:spcAft>
                <a:spcPts val="1200"/>
              </a:spcAft>
              <a:tabLst>
                <a:tab pos="1645806" algn="l"/>
              </a:tabLst>
              <a:defRPr/>
            </a:pPr>
            <a:r>
              <a:rPr kumimoji="0" lang="en-US" sz="1600" b="0" i="0" u="none" strike="noStrike" kern="1200" cap="none" spc="0" normalizeH="0" baseline="0" noProof="0" dirty="0">
                <a:ln>
                  <a:noFill/>
                </a:ln>
                <a:solidFill>
                  <a:srgbClr val="5A5FC7"/>
                </a:solidFill>
                <a:effectLst/>
                <a:uLnTx/>
                <a:uFillTx/>
                <a:ea typeface="+mn-ea"/>
                <a:cs typeface="Segoe UI" panose="020B0502040204020203" pitchFamily="34" charset="0"/>
              </a:rPr>
              <a:t>Step 1</a:t>
            </a:r>
            <a:r>
              <a:rPr lang="en-US" sz="1600" dirty="0">
                <a:solidFill>
                  <a:srgbClr val="000000"/>
                </a:solidFill>
                <a:cs typeface="Segoe UI" panose="020B0502040204020203" pitchFamily="34" charset="0"/>
              </a:rPr>
              <a:t>: </a:t>
            </a:r>
            <a:r>
              <a:rPr lang="en-US" sz="1600" dirty="0">
                <a:solidFill>
                  <a:schemeClr val="accent1"/>
                </a:solidFill>
                <a:cs typeface="Segoe UI" panose="020B0502040204020203" pitchFamily="34" charset="0"/>
              </a:rPr>
              <a:t>Create the building &amp; define metadata</a:t>
            </a:r>
            <a:r>
              <a:rPr lang="en-US" sz="1600" dirty="0">
                <a:solidFill>
                  <a:srgbClr val="000000"/>
                </a:solidFill>
                <a:cs typeface="Segoe UI" panose="020B0502040204020203" pitchFamily="34" charset="0"/>
              </a:rPr>
              <a:t>.  Save the </a:t>
            </a:r>
            <a:r>
              <a:rPr lang="en-US" sz="1600" dirty="0" err="1">
                <a:solidFill>
                  <a:srgbClr val="000000"/>
                </a:solidFill>
                <a:cs typeface="Segoe UI" panose="020B0502040204020203" pitchFamily="34" charset="0"/>
              </a:rPr>
              <a:t>PlaceId</a:t>
            </a:r>
            <a:r>
              <a:rPr lang="en-US" sz="1600" dirty="0">
                <a:solidFill>
                  <a:srgbClr val="000000"/>
                </a:solidFill>
                <a:cs typeface="Segoe UI" panose="020B0502040204020203" pitchFamily="34" charset="0"/>
              </a:rPr>
              <a:t> generated as it’s needed in step 2 (and later) to upload floor plans.</a:t>
            </a:r>
          </a:p>
        </p:txBody>
      </p:sp>
      <p:sp>
        <p:nvSpPr>
          <p:cNvPr id="2" name="TextBox 1">
            <a:extLst>
              <a:ext uri="{FF2B5EF4-FFF2-40B4-BE49-F238E27FC236}">
                <a16:creationId xmlns:a16="http://schemas.microsoft.com/office/drawing/2014/main" id="{4B3342C8-2966-052A-3997-C85308EC24E8}"/>
              </a:ext>
            </a:extLst>
          </p:cNvPr>
          <p:cNvSpPr txBox="1"/>
          <p:nvPr/>
        </p:nvSpPr>
        <p:spPr>
          <a:xfrm>
            <a:off x="866894" y="2782669"/>
            <a:ext cx="10739887" cy="738664"/>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New-Place </a:t>
            </a:r>
            <a:r>
              <a:rPr lang="en-US" sz="1400">
                <a:solidFill>
                  <a:srgbClr val="767676"/>
                </a:solidFill>
                <a:latin typeface="Consolas" panose="020B0609020204030204" pitchFamily="49" charset="0"/>
              </a:rPr>
              <a:t>-Type </a:t>
            </a:r>
            <a:r>
              <a:rPr lang="en-US" sz="1400">
                <a:solidFill>
                  <a:srgbClr val="D2D2D2"/>
                </a:solidFill>
                <a:latin typeface="Consolas" panose="020B0609020204030204" pitchFamily="49" charset="0"/>
              </a:rPr>
              <a:t>Building</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-Name </a:t>
            </a:r>
            <a:r>
              <a:rPr lang="en-US" sz="1400">
                <a:solidFill>
                  <a:srgbClr val="3A96DD"/>
                </a:solidFill>
                <a:latin typeface="Consolas" panose="020B0609020204030204" pitchFamily="49" charset="0"/>
              </a:rPr>
              <a:t>"Contoso HQ" </a:t>
            </a:r>
            <a:r>
              <a:rPr lang="en-US" sz="1400">
                <a:solidFill>
                  <a:srgbClr val="767676"/>
                </a:solidFill>
                <a:latin typeface="Consolas" panose="020B0609020204030204" pitchFamily="49" charset="0"/>
              </a:rPr>
              <a:t>-Street </a:t>
            </a:r>
            <a:r>
              <a:rPr lang="en-US" sz="1400">
                <a:solidFill>
                  <a:srgbClr val="3A96DD"/>
                </a:solidFill>
                <a:latin typeface="Consolas" panose="020B0609020204030204" pitchFamily="49" charset="0"/>
              </a:rPr>
              <a:t>"One Microsoft Way" </a:t>
            </a:r>
            <a:r>
              <a:rPr lang="en-US" sz="1400">
                <a:solidFill>
                  <a:srgbClr val="767676"/>
                </a:solidFill>
                <a:latin typeface="Consolas" panose="020B0609020204030204" pitchFamily="49" charset="0"/>
              </a:rPr>
              <a:t>-City </a:t>
            </a:r>
            <a:r>
              <a:rPr lang="en-US" sz="1400">
                <a:solidFill>
                  <a:srgbClr val="3A96DD"/>
                </a:solidFill>
                <a:latin typeface="Consolas" panose="020B0609020204030204" pitchFamily="49" charset="0"/>
              </a:rPr>
              <a:t>"Redmond" </a:t>
            </a:r>
            <a:r>
              <a:rPr lang="en-US" sz="1400">
                <a:solidFill>
                  <a:srgbClr val="767676"/>
                </a:solidFill>
                <a:latin typeface="Consolas" panose="020B0609020204030204" pitchFamily="49" charset="0"/>
              </a:rPr>
              <a:t>-State </a:t>
            </a:r>
            <a:r>
              <a:rPr lang="en-US" sz="1400">
                <a:solidFill>
                  <a:srgbClr val="3A96DD"/>
                </a:solidFill>
                <a:latin typeface="Consolas" panose="020B0609020204030204" pitchFamily="49" charset="0"/>
              </a:rPr>
              <a:t>"WA"</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PostalCode</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"98052"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CountryorRegion</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"United States"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IsWheelChairAccessible</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$true</a:t>
            </a:r>
          </a:p>
        </p:txBody>
      </p:sp>
      <p:sp>
        <p:nvSpPr>
          <p:cNvPr id="7" name="TextBox 6">
            <a:extLst>
              <a:ext uri="{FF2B5EF4-FFF2-40B4-BE49-F238E27FC236}">
                <a16:creationId xmlns:a16="http://schemas.microsoft.com/office/drawing/2014/main" id="{74CB34CF-37BA-B7F0-532A-5E7B19F292C9}"/>
              </a:ext>
            </a:extLst>
          </p:cNvPr>
          <p:cNvSpPr txBox="1"/>
          <p:nvPr/>
        </p:nvSpPr>
        <p:spPr>
          <a:xfrm>
            <a:off x="584200" y="3714747"/>
            <a:ext cx="11157527" cy="738664"/>
          </a:xfrm>
          <a:prstGeom prst="rect">
            <a:avLst/>
          </a:prstGeom>
          <a:noFill/>
        </p:spPr>
        <p:txBody>
          <a:bodyPr wrap="square" lIns="0" tIns="0" rIns="0" bIns="0">
            <a:spAutoFit/>
          </a:bodyPr>
          <a:lstStyle/>
          <a:p>
            <a:pPr marL="11204" defTabSz="806658">
              <a:spcAft>
                <a:spcPts val="1200"/>
              </a:spcAft>
              <a:tabLst>
                <a:tab pos="1645806" algn="l"/>
              </a:tabLst>
              <a:defRPr/>
            </a:pPr>
            <a:r>
              <a:rPr kumimoji="0" lang="en-US" sz="1600" b="0" i="0" u="none" strike="noStrike" kern="1200" cap="none" spc="0" normalizeH="0" baseline="0" noProof="0" dirty="0">
                <a:ln>
                  <a:noFill/>
                </a:ln>
                <a:solidFill>
                  <a:srgbClr val="5A5FC7"/>
                </a:solidFill>
                <a:effectLst/>
                <a:uLnTx/>
                <a:uFillTx/>
                <a:ea typeface="+mn-ea"/>
                <a:cs typeface="Segoe UI" panose="020B0502040204020203" pitchFamily="34" charset="0"/>
              </a:rPr>
              <a:t>Step 2</a:t>
            </a:r>
            <a:r>
              <a:rPr lang="en-US" sz="1600" dirty="0">
                <a:solidFill>
                  <a:srgbClr val="000000"/>
                </a:solidFill>
                <a:cs typeface="Segoe UI" panose="020B0502040204020203" pitchFamily="34" charset="0"/>
              </a:rPr>
              <a:t>: </a:t>
            </a:r>
            <a:r>
              <a:rPr lang="en-US" sz="1600" dirty="0">
                <a:solidFill>
                  <a:schemeClr val="accent1"/>
                </a:solidFill>
                <a:cs typeface="Segoe UI" panose="020B0502040204020203" pitchFamily="34" charset="0"/>
              </a:rPr>
              <a:t>Create the floors tied back to the </a:t>
            </a:r>
            <a:r>
              <a:rPr lang="en-US" sz="1600" dirty="0" err="1">
                <a:solidFill>
                  <a:schemeClr val="accent1"/>
                </a:solidFill>
                <a:cs typeface="Segoe UI" panose="020B0502040204020203" pitchFamily="34" charset="0"/>
              </a:rPr>
              <a:t>ParentId</a:t>
            </a:r>
            <a:r>
              <a:rPr lang="en-US" sz="1600" dirty="0">
                <a:solidFill>
                  <a:schemeClr val="accent1"/>
                </a:solidFill>
                <a:cs typeface="Segoe UI" panose="020B0502040204020203" pitchFamily="34" charset="0"/>
              </a:rPr>
              <a:t> </a:t>
            </a:r>
            <a:r>
              <a:rPr lang="en-US" sz="1600" dirty="0">
                <a:cs typeface="Segoe UI" panose="020B0502040204020203" pitchFamily="34" charset="0"/>
              </a:rPr>
              <a:t>for the building they are in (note: ensure you only use the numerical value for the floor as the name, Places will automatically prepend “Floor” as the label in the user tools). Save the </a:t>
            </a:r>
            <a:r>
              <a:rPr lang="en-US" sz="1600" dirty="0" err="1">
                <a:cs typeface="Segoe UI" panose="020B0502040204020203" pitchFamily="34" charset="0"/>
              </a:rPr>
              <a:t>PlaceId</a:t>
            </a:r>
            <a:r>
              <a:rPr lang="en-US" sz="1600" dirty="0">
                <a:cs typeface="Segoe UI" panose="020B0502040204020203" pitchFamily="34" charset="0"/>
              </a:rPr>
              <a:t> generated for each floor, it’s needed in later steps (optional).	</a:t>
            </a:r>
            <a:endParaRPr lang="en-US" sz="1200" b="1" dirty="0"/>
          </a:p>
        </p:txBody>
      </p:sp>
      <p:sp>
        <p:nvSpPr>
          <p:cNvPr id="4" name="TextBox 3">
            <a:extLst>
              <a:ext uri="{FF2B5EF4-FFF2-40B4-BE49-F238E27FC236}">
                <a16:creationId xmlns:a16="http://schemas.microsoft.com/office/drawing/2014/main" id="{6978D869-884B-AA70-8E71-0897D608017D}"/>
              </a:ext>
            </a:extLst>
          </p:cNvPr>
          <p:cNvSpPr txBox="1"/>
          <p:nvPr/>
        </p:nvSpPr>
        <p:spPr>
          <a:xfrm>
            <a:off x="866895" y="4605531"/>
            <a:ext cx="10739887" cy="523220"/>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New-Place </a:t>
            </a:r>
            <a:r>
              <a:rPr lang="en-US" sz="1400">
                <a:solidFill>
                  <a:srgbClr val="767676"/>
                </a:solidFill>
                <a:latin typeface="Consolas" panose="020B0609020204030204" pitchFamily="49" charset="0"/>
              </a:rPr>
              <a:t>-Type </a:t>
            </a:r>
            <a:r>
              <a:rPr lang="en-US" sz="1400">
                <a:solidFill>
                  <a:srgbClr val="D2D2D2"/>
                </a:solidFill>
                <a:latin typeface="Consolas" panose="020B0609020204030204" pitchFamily="49" charset="0"/>
              </a:rPr>
              <a:t>Floor</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-Name </a:t>
            </a:r>
            <a:r>
              <a:rPr lang="en-US" sz="1400">
                <a:solidFill>
                  <a:srgbClr val="3A96DD"/>
                </a:solidFill>
                <a:latin typeface="Consolas" panose="020B0609020204030204" pitchFamily="49" charset="0"/>
              </a:rPr>
              <a:t>“2"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ParentId</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&lt;</a:t>
            </a:r>
            <a:r>
              <a:rPr lang="en-US" sz="1400" err="1">
                <a:solidFill>
                  <a:srgbClr val="3A96DD"/>
                </a:solidFill>
                <a:latin typeface="Consolas" panose="020B0609020204030204" pitchFamily="49" charset="0"/>
              </a:rPr>
              <a:t>PlaceId</a:t>
            </a:r>
            <a:r>
              <a:rPr lang="en-US" sz="1400">
                <a:solidFill>
                  <a:srgbClr val="3A96DD"/>
                </a:solidFill>
                <a:latin typeface="Consolas" panose="020B0609020204030204" pitchFamily="49" charset="0"/>
              </a:rPr>
              <a:t> of Contoso HQ&gt;</a:t>
            </a:r>
            <a:endParaRPr lang="en-US" sz="1400">
              <a:solidFill>
                <a:srgbClr val="16C06C"/>
              </a:solidFill>
              <a:latin typeface="Consolas" panose="020B0609020204030204" pitchFamily="49" charset="0"/>
            </a:endParaRPr>
          </a:p>
        </p:txBody>
      </p:sp>
      <p:sp>
        <p:nvSpPr>
          <p:cNvPr id="8" name="TextBox 7">
            <a:extLst>
              <a:ext uri="{FF2B5EF4-FFF2-40B4-BE49-F238E27FC236}">
                <a16:creationId xmlns:a16="http://schemas.microsoft.com/office/drawing/2014/main" id="{15AC3107-C1F4-2D4C-B4A9-2AAD9A355D72}"/>
              </a:ext>
            </a:extLst>
          </p:cNvPr>
          <p:cNvSpPr txBox="1"/>
          <p:nvPr/>
        </p:nvSpPr>
        <p:spPr>
          <a:xfrm>
            <a:off x="584200" y="5312895"/>
            <a:ext cx="11399644" cy="246221"/>
          </a:xfrm>
          <a:prstGeom prst="rect">
            <a:avLst/>
          </a:prstGeom>
          <a:noFill/>
        </p:spPr>
        <p:txBody>
          <a:bodyPr wrap="square" lIns="0" tIns="0" rIns="0" bIns="0">
            <a:spAutoFit/>
          </a:bodyPr>
          <a:lstStyle/>
          <a:p>
            <a:pPr marL="11204" defTabSz="806658">
              <a:spcAft>
                <a:spcPts val="1200"/>
              </a:spcAft>
              <a:tabLst>
                <a:tab pos="1645806" algn="l"/>
              </a:tabLst>
              <a:defRPr/>
            </a:pPr>
            <a:r>
              <a:rPr lang="en-US" sz="1600" dirty="0">
                <a:solidFill>
                  <a:srgbClr val="5A5FC7"/>
                </a:solidFill>
                <a:cs typeface="Segoe UI" panose="020B0502040204020203" pitchFamily="34" charset="0"/>
              </a:rPr>
              <a:t>Step 3: </a:t>
            </a:r>
            <a:r>
              <a:rPr lang="en-US" sz="1600" dirty="0">
                <a:solidFill>
                  <a:schemeClr val="accent1"/>
                </a:solidFill>
                <a:cs typeface="Segoe UI" panose="020B0502040204020203" pitchFamily="34" charset="0"/>
              </a:rPr>
              <a:t>Add services to your building</a:t>
            </a:r>
            <a:r>
              <a:rPr lang="en-US" sz="1600" dirty="0">
                <a:solidFill>
                  <a:srgbClr val="9C3DBA"/>
                </a:solidFill>
                <a:cs typeface="Segoe UI" panose="020B0502040204020203" pitchFamily="34" charset="0"/>
              </a:rPr>
              <a:t> </a:t>
            </a:r>
            <a:r>
              <a:rPr lang="en-US" sz="1600" dirty="0">
                <a:cs typeface="Segoe UI" panose="020B0502040204020203" pitchFamily="34" charset="0"/>
              </a:rPr>
              <a:t>(optional)</a:t>
            </a:r>
            <a:endParaRPr lang="en-US" sz="1200" b="1" dirty="0"/>
          </a:p>
        </p:txBody>
      </p:sp>
      <p:sp>
        <p:nvSpPr>
          <p:cNvPr id="6" name="TextBox 5">
            <a:extLst>
              <a:ext uri="{FF2B5EF4-FFF2-40B4-BE49-F238E27FC236}">
                <a16:creationId xmlns:a16="http://schemas.microsoft.com/office/drawing/2014/main" id="{B78C3120-2AB3-A3A0-1F71-CB91BEEF5FAE}"/>
              </a:ext>
            </a:extLst>
          </p:cNvPr>
          <p:cNvSpPr txBox="1"/>
          <p:nvPr/>
        </p:nvSpPr>
        <p:spPr>
          <a:xfrm>
            <a:off x="866893" y="5754469"/>
            <a:ext cx="10739887" cy="738664"/>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Set-PlaceV3 </a:t>
            </a:r>
            <a:r>
              <a:rPr lang="en-US" sz="1400">
                <a:solidFill>
                  <a:srgbClr val="767676"/>
                </a:solidFill>
                <a:latin typeface="Consolas" panose="020B0609020204030204" pitchFamily="49" charset="0"/>
              </a:rPr>
              <a:t>-Identity </a:t>
            </a:r>
            <a:r>
              <a:rPr lang="en-US" sz="1400">
                <a:solidFill>
                  <a:srgbClr val="3A96DD"/>
                </a:solidFill>
                <a:latin typeface="Consolas" panose="020B0609020204030204" pitchFamily="49" charset="0"/>
              </a:rPr>
              <a:t>&lt;</a:t>
            </a:r>
            <a:r>
              <a:rPr lang="en-US" sz="1400" err="1">
                <a:solidFill>
                  <a:srgbClr val="3A96DD"/>
                </a:solidFill>
                <a:latin typeface="Consolas" panose="020B0609020204030204" pitchFamily="49" charset="0"/>
              </a:rPr>
              <a:t>PlaceId</a:t>
            </a:r>
            <a:r>
              <a:rPr lang="en-US" sz="1400">
                <a:solidFill>
                  <a:srgbClr val="3A96DD"/>
                </a:solidFill>
                <a:latin typeface="Consolas" panose="020B0609020204030204" pitchFamily="49" charset="0"/>
              </a:rPr>
              <a:t> of Contoso HQ&gt;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ResourceLinks</a:t>
            </a:r>
            <a:r>
              <a:rPr lang="en-US" sz="1400">
                <a:solidFill>
                  <a:srgbClr val="3A96DD"/>
                </a:solidFill>
                <a:latin typeface="Consolas" panose="020B0609020204030204" pitchFamily="49" charset="0"/>
              </a:rPr>
              <a:t> @{name="Tech Support"; Value="www.contoso.sharepoint.com/</a:t>
            </a:r>
            <a:r>
              <a:rPr lang="en-US" sz="1400" err="1">
                <a:solidFill>
                  <a:srgbClr val="3A96DD"/>
                </a:solidFill>
                <a:latin typeface="Consolas" panose="020B0609020204030204" pitchFamily="49" charset="0"/>
              </a:rPr>
              <a:t>TechSupport</a:t>
            </a:r>
            <a:r>
              <a:rPr lang="en-US" sz="1400">
                <a:solidFill>
                  <a:srgbClr val="3A96DD"/>
                </a:solidFill>
                <a:latin typeface="Consolas" panose="020B0609020204030204" pitchFamily="49" charset="0"/>
              </a:rPr>
              <a:t>"; type="URL"}</a:t>
            </a:r>
          </a:p>
        </p:txBody>
      </p:sp>
    </p:spTree>
    <p:extLst>
      <p:ext uri="{BB962C8B-B14F-4D97-AF65-F5344CB8AC3E}">
        <p14:creationId xmlns:p14="http://schemas.microsoft.com/office/powerpoint/2010/main" val="2632959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340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par>
                          <p:cTn id="13" fill="hold">
                            <p:stCondLst>
                              <p:cond delay="358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par>
                          <p:cTn id="16" fill="hold">
                            <p:stCondLst>
                              <p:cond delay="4684"/>
                            </p:stCondLst>
                            <p:childTnLst>
                              <p:par>
                                <p:cTn id="17" presetID="1" presetClass="entr" presetSubtype="0" fill="hold" nodeType="afterEffect">
                                  <p:stCondLst>
                                    <p:cond delay="0"/>
                                  </p:stCondLst>
                                  <p:iterate type="lt">
                                    <p:tmAbs val="20"/>
                                  </p:iterate>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par>
                          <p:cTn id="19" fill="hold">
                            <p:stCondLst>
                              <p:cond delay="4865"/>
                            </p:stCondLst>
                            <p:childTnLst>
                              <p:par>
                                <p:cTn id="20" presetID="1" presetClass="entr" presetSubtype="0" fill="hold" nodeType="afterEffect">
                                  <p:stCondLst>
                                    <p:cond delay="0"/>
                                  </p:stCondLst>
                                  <p:iterate type="lt">
                                    <p:tmAbs val="20"/>
                                  </p:iterate>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789-7633-7B6C-76E5-A470838A9BE8}"/>
            </a:ext>
          </a:extLst>
        </p:cNvPr>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71A6722B-44C3-7312-9C7C-92F297C7973A}"/>
              </a:ext>
              <a:ext uri="{C183D7F6-B498-43B3-948B-1728B52AA6E4}">
                <adec:decorative xmlns:adec="http://schemas.microsoft.com/office/drawing/2017/decorative" val="1"/>
              </a:ext>
            </a:extLst>
          </p:cNvPr>
          <p:cNvSpPr/>
          <p:nvPr/>
        </p:nvSpPr>
        <p:spPr bwMode="auto">
          <a:xfrm rot="16200000" flipV="1">
            <a:off x="2987297" y="-1910170"/>
            <a:ext cx="5780866" cy="1175546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8C6ED5AC-5F2A-365A-87D2-CEBF34397C1D}"/>
              </a:ext>
            </a:extLst>
          </p:cNvPr>
          <p:cNvSpPr>
            <a:spLocks noGrp="1"/>
          </p:cNvSpPr>
          <p:nvPr>
            <p:ph type="title"/>
          </p:nvPr>
        </p:nvSpPr>
        <p:spPr>
          <a:xfrm>
            <a:off x="588263" y="457200"/>
            <a:ext cx="8778761" cy="430887"/>
          </a:xfrm>
        </p:spPr>
        <p:txBody>
          <a:bodyPr/>
          <a:lstStyle/>
          <a:p>
            <a:r>
              <a:rPr lang="en-GB" dirty="0">
                <a:solidFill>
                  <a:schemeClr val="tx2"/>
                </a:solidFill>
              </a:rPr>
              <a:t>Add services to buildings</a:t>
            </a:r>
          </a:p>
        </p:txBody>
      </p:sp>
      <p:sp>
        <p:nvSpPr>
          <p:cNvPr id="10" name="TextBox 9">
            <a:extLst>
              <a:ext uri="{FF2B5EF4-FFF2-40B4-BE49-F238E27FC236}">
                <a16:creationId xmlns:a16="http://schemas.microsoft.com/office/drawing/2014/main" id="{D98891FA-0411-A405-E880-3290E44B31DB}"/>
              </a:ext>
            </a:extLst>
          </p:cNvPr>
          <p:cNvSpPr txBox="1"/>
          <p:nvPr/>
        </p:nvSpPr>
        <p:spPr>
          <a:xfrm>
            <a:off x="588262" y="1159867"/>
            <a:ext cx="10432663" cy="2554545"/>
          </a:xfrm>
          <a:prstGeom prst="rect">
            <a:avLst/>
          </a:prstGeom>
          <a:noFill/>
        </p:spPr>
        <p:txBody>
          <a:bodyPr wrap="square">
            <a:spAutoFit/>
          </a:bodyPr>
          <a:lstStyle/>
          <a:p>
            <a:pPr algn="l"/>
            <a:r>
              <a:rPr lang="en-GB" sz="2000" b="0" i="0" dirty="0">
                <a:solidFill>
                  <a:srgbClr val="161616"/>
                </a:solidFill>
                <a:effectLst/>
                <a:latin typeface="Segoe UI" panose="020B0502040204020203" pitchFamily="34" charset="0"/>
              </a:rPr>
              <a:t>You can customize the </a:t>
            </a:r>
            <a:r>
              <a:rPr lang="en-GB" sz="2000" b="1" i="0" dirty="0">
                <a:solidFill>
                  <a:srgbClr val="161616"/>
                </a:solidFill>
                <a:effectLst/>
                <a:latin typeface="Segoe UI" panose="020B0502040204020203" pitchFamily="34" charset="0"/>
              </a:rPr>
              <a:t>Explore</a:t>
            </a:r>
            <a:r>
              <a:rPr lang="en-GB" sz="2000" b="0" i="0" dirty="0">
                <a:solidFill>
                  <a:srgbClr val="161616"/>
                </a:solidFill>
                <a:effectLst/>
                <a:latin typeface="Segoe UI" panose="020B0502040204020203" pitchFamily="34" charset="0"/>
              </a:rPr>
              <a:t> tab of the Microsoft Places app to help end-users discover services and amenities available in different buildings. </a:t>
            </a:r>
          </a:p>
          <a:p>
            <a:pPr algn="l"/>
            <a:endParaRPr lang="en-GB" sz="2000" dirty="0">
              <a:solidFill>
                <a:srgbClr val="161616"/>
              </a:solidFill>
              <a:latin typeface="Segoe UI" panose="020B0502040204020203" pitchFamily="34" charset="0"/>
            </a:endParaRPr>
          </a:p>
          <a:p>
            <a:pPr algn="l"/>
            <a:r>
              <a:rPr lang="en-GB" sz="2000" b="0" i="0" dirty="0">
                <a:solidFill>
                  <a:srgbClr val="161616"/>
                </a:solidFill>
                <a:effectLst/>
                <a:latin typeface="Segoe UI" panose="020B0502040204020203" pitchFamily="34" charset="0"/>
              </a:rPr>
              <a:t>You can include web links and apps. For example, if a building has a cafeteria which offers online ordering, you can list the cafeteria and include a link to its website, or a link to a food ordering app.</a:t>
            </a:r>
          </a:p>
          <a:p>
            <a:pPr algn="l"/>
            <a:endParaRPr lang="en-GB" sz="2000" b="0" i="0" dirty="0">
              <a:solidFill>
                <a:srgbClr val="161616"/>
              </a:solidFill>
              <a:effectLst/>
              <a:latin typeface="Segoe UI" panose="020B0502040204020203" pitchFamily="34" charset="0"/>
            </a:endParaRPr>
          </a:p>
          <a:p>
            <a:pPr algn="l"/>
            <a:r>
              <a:rPr lang="en-GB" sz="2000" b="0" i="0" dirty="0">
                <a:solidFill>
                  <a:srgbClr val="161616"/>
                </a:solidFill>
                <a:effectLst/>
                <a:latin typeface="Segoe UI" panose="020B0502040204020203" pitchFamily="34" charset="0"/>
              </a:rPr>
              <a:t>Here's how services (both links and apps) appear on the Places app:</a:t>
            </a:r>
          </a:p>
        </p:txBody>
      </p:sp>
      <p:pic>
        <p:nvPicPr>
          <p:cNvPr id="2052" name="Picture 4" descr="screenshot showing a page of available services, including parking, tech support, dining, and facility request.">
            <a:extLst>
              <a:ext uri="{FF2B5EF4-FFF2-40B4-BE49-F238E27FC236}">
                <a16:creationId xmlns:a16="http://schemas.microsoft.com/office/drawing/2014/main" id="{E4AEB1BD-DDB8-B4F8-32A0-20B772FFD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62" y="3974245"/>
            <a:ext cx="7772400" cy="23907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0D94D6-F49C-1368-E5F5-9AB828903003}"/>
              </a:ext>
            </a:extLst>
          </p:cNvPr>
          <p:cNvSpPr txBox="1"/>
          <p:nvPr/>
        </p:nvSpPr>
        <p:spPr>
          <a:xfrm>
            <a:off x="588262" y="6400800"/>
            <a:ext cx="6096000" cy="369332"/>
          </a:xfrm>
          <a:prstGeom prst="rect">
            <a:avLst/>
          </a:prstGeom>
          <a:noFill/>
        </p:spPr>
        <p:txBody>
          <a:bodyPr wrap="square">
            <a:spAutoFit/>
          </a:bodyPr>
          <a:lstStyle/>
          <a:p>
            <a:r>
              <a:rPr lang="en-GB" b="0" i="0" u="sng" dirty="0">
                <a:solidFill>
                  <a:srgbClr val="006CBE"/>
                </a:solidFill>
                <a:effectLst/>
                <a:latin typeface="Segoe UI" panose="020B0502040204020203" pitchFamily="34" charset="0"/>
                <a:hlinkClick r:id="rId4"/>
              </a:rPr>
              <a:t>Adding services to buildings (optional)</a:t>
            </a:r>
            <a:endParaRPr lang="en-US" dirty="0"/>
          </a:p>
        </p:txBody>
      </p:sp>
    </p:spTree>
    <p:extLst>
      <p:ext uri="{BB962C8B-B14F-4D97-AF65-F5344CB8AC3E}">
        <p14:creationId xmlns:p14="http://schemas.microsoft.com/office/powerpoint/2010/main" val="167002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2CAC9-71D2-1323-2052-5D66CA62DF4F}"/>
            </a:ext>
          </a:extLst>
        </p:cNvPr>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12E530A6-9285-9364-63E6-D0F5545F97AB}"/>
              </a:ext>
              <a:ext uri="{C183D7F6-B498-43B3-948B-1728B52AA6E4}">
                <adec:decorative xmlns:adec="http://schemas.microsoft.com/office/drawing/2017/decorative" val="1"/>
              </a:ext>
            </a:extLst>
          </p:cNvPr>
          <p:cNvSpPr/>
          <p:nvPr/>
        </p:nvSpPr>
        <p:spPr bwMode="auto">
          <a:xfrm rot="16200000" flipV="1">
            <a:off x="3157779" y="-1739689"/>
            <a:ext cx="5439904" cy="1175546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1A711483-8DD7-029C-A084-FDDA4608798A}"/>
              </a:ext>
            </a:extLst>
          </p:cNvPr>
          <p:cNvSpPr>
            <a:spLocks noGrp="1"/>
          </p:cNvSpPr>
          <p:nvPr>
            <p:ph type="title"/>
          </p:nvPr>
        </p:nvSpPr>
        <p:spPr>
          <a:xfrm>
            <a:off x="588263" y="457200"/>
            <a:ext cx="8778761" cy="430887"/>
          </a:xfrm>
        </p:spPr>
        <p:txBody>
          <a:bodyPr/>
          <a:lstStyle/>
          <a:p>
            <a:r>
              <a:rPr lang="en-GB" dirty="0">
                <a:solidFill>
                  <a:schemeClr val="tx2"/>
                </a:solidFill>
              </a:rPr>
              <a:t>Enable building info and nearby communication</a:t>
            </a:r>
          </a:p>
        </p:txBody>
      </p:sp>
      <p:sp>
        <p:nvSpPr>
          <p:cNvPr id="10" name="TextBox 9">
            <a:extLst>
              <a:ext uri="{FF2B5EF4-FFF2-40B4-BE49-F238E27FC236}">
                <a16:creationId xmlns:a16="http://schemas.microsoft.com/office/drawing/2014/main" id="{1B95282A-435E-5F41-1A2C-F2F0C6216B63}"/>
              </a:ext>
            </a:extLst>
          </p:cNvPr>
          <p:cNvSpPr txBox="1"/>
          <p:nvPr/>
        </p:nvSpPr>
        <p:spPr>
          <a:xfrm>
            <a:off x="588263" y="1562823"/>
            <a:ext cx="10643844" cy="4465325"/>
          </a:xfrm>
          <a:prstGeom prst="rect">
            <a:avLst/>
          </a:prstGeom>
          <a:noFill/>
        </p:spPr>
        <p:txBody>
          <a:bodyPr wrap="square">
            <a:spAutoFit/>
          </a:bodyPr>
          <a:lstStyle/>
          <a:p>
            <a:pPr algn="l"/>
            <a:r>
              <a:rPr lang="en-GB" sz="2000" b="0" i="0" dirty="0">
                <a:solidFill>
                  <a:srgbClr val="323130"/>
                </a:solidFill>
                <a:effectLst/>
                <a:latin typeface="Segoe UI" panose="020B0502040204020203" pitchFamily="34" charset="0"/>
              </a:rPr>
              <a:t>Go beyond "Remote" and "In the office" signals and let employees share what building they plan to work from when they are in office and allow them to communicate with others in their building more easily.</a:t>
            </a:r>
          </a:p>
          <a:p>
            <a:pPr algn="l"/>
            <a:endParaRPr lang="en-GB" sz="2000" b="0" i="0" dirty="0">
              <a:solidFill>
                <a:srgbClr val="323130"/>
              </a:solidFill>
              <a:effectLst/>
              <a:latin typeface="Segoe UI" panose="020B0502040204020203" pitchFamily="34" charset="0"/>
            </a:endParaRPr>
          </a:p>
          <a:p>
            <a:pPr algn="l"/>
            <a:r>
              <a:rPr lang="en-GB" sz="2000" b="0" i="0" dirty="0">
                <a:solidFill>
                  <a:srgbClr val="FF0000"/>
                </a:solidFill>
                <a:effectLst/>
                <a:latin typeface="Segoe UI" panose="020B0502040204020203" pitchFamily="34" charset="0"/>
              </a:rPr>
              <a:t>We recommend that you add additional metadata on buildings, floors, rooms, and workspaces, such as capacity, A/V equipment, and room pictures. </a:t>
            </a:r>
          </a:p>
          <a:p>
            <a:pPr algn="l"/>
            <a:endParaRPr lang="en-GB" sz="2000" dirty="0">
              <a:solidFill>
                <a:srgbClr val="FF0000"/>
              </a:solidFill>
              <a:latin typeface="Segoe UI" panose="020B0502040204020203" pitchFamily="34" charset="0"/>
            </a:endParaRPr>
          </a:p>
          <a:p>
            <a:pPr algn="l"/>
            <a:r>
              <a:rPr lang="en-GB" sz="2000" b="0" i="0" dirty="0">
                <a:effectLst/>
                <a:latin typeface="Segoe UI" panose="020B0502040204020203" pitchFamily="34" charset="0"/>
              </a:rPr>
              <a:t>Note: You can also choose to do this later.</a:t>
            </a:r>
          </a:p>
          <a:p>
            <a:pPr algn="l"/>
            <a:endParaRPr lang="en-GB" sz="2000" dirty="0">
              <a:solidFill>
                <a:srgbClr val="323130"/>
              </a:solidFill>
              <a:latin typeface="Segoe UI" panose="020B0502040204020203" pitchFamily="34" charset="0"/>
            </a:endParaRPr>
          </a:p>
          <a:p>
            <a:pPr algn="l">
              <a:lnSpc>
                <a:spcPts val="2400"/>
              </a:lnSpc>
              <a:spcBef>
                <a:spcPts val="2850"/>
              </a:spcBef>
            </a:pPr>
            <a:r>
              <a:rPr lang="en-GB" sz="2000" b="1" i="0" dirty="0">
                <a:solidFill>
                  <a:srgbClr val="323130"/>
                </a:solidFill>
                <a:effectLst/>
                <a:latin typeface="Segoe UI" panose="020B0502040204020203" pitchFamily="34" charset="0"/>
              </a:rPr>
              <a:t>Learn more</a:t>
            </a:r>
          </a:p>
          <a:p>
            <a:pPr algn="l"/>
            <a:r>
              <a:rPr lang="en-GB" sz="2000" b="0" i="0" u="sng" dirty="0">
                <a:solidFill>
                  <a:srgbClr val="006CBE"/>
                </a:solidFill>
                <a:effectLst/>
                <a:latin typeface="Segoe UI" panose="020B0502040204020203" pitchFamily="34" charset="0"/>
                <a:hlinkClick r:id="rId3"/>
              </a:rPr>
              <a:t>Add metadata</a:t>
            </a:r>
            <a:endParaRPr lang="en-GB" sz="2000" b="0" i="0" dirty="0">
              <a:solidFill>
                <a:srgbClr val="323130"/>
              </a:solidFill>
              <a:effectLst/>
              <a:latin typeface="Segoe UI" panose="020B0502040204020203" pitchFamily="34" charset="0"/>
            </a:endParaRPr>
          </a:p>
          <a:p>
            <a:pPr algn="l"/>
            <a:r>
              <a:rPr lang="en-GB" sz="2000" b="0" i="0" u="sng" dirty="0">
                <a:solidFill>
                  <a:srgbClr val="006CBE"/>
                </a:solidFill>
                <a:effectLst/>
                <a:latin typeface="Segoe UI" panose="020B0502040204020203" pitchFamily="34" charset="0"/>
                <a:hlinkClick r:id="rId4"/>
              </a:rPr>
              <a:t>Work location settings</a:t>
            </a:r>
            <a:endParaRPr lang="en-GB" sz="2000" b="0" i="0" dirty="0">
              <a:solidFill>
                <a:srgbClr val="323130"/>
              </a:solidFill>
              <a:effectLst/>
              <a:latin typeface="Segoe UI" panose="020B0502040204020203" pitchFamily="34" charset="0"/>
            </a:endParaRPr>
          </a:p>
          <a:p>
            <a:pPr algn="l"/>
            <a:endParaRPr lang="en-GB" sz="2000" b="0" i="0" dirty="0">
              <a:solidFill>
                <a:srgbClr val="323130"/>
              </a:solidFill>
              <a:effectLst/>
              <a:latin typeface="Segoe UI" panose="020B0502040204020203" pitchFamily="34" charset="0"/>
            </a:endParaRPr>
          </a:p>
        </p:txBody>
      </p:sp>
    </p:spTree>
    <p:extLst>
      <p:ext uri="{BB962C8B-B14F-4D97-AF65-F5344CB8AC3E}">
        <p14:creationId xmlns:p14="http://schemas.microsoft.com/office/powerpoint/2010/main" val="427802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BE36-2F8D-40DC-05A9-E442269ECF4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36E0BFFF-F762-0B84-06DB-4B5697D827EB}"/>
              </a:ext>
              <a:ext uri="{C183D7F6-B498-43B3-948B-1728B52AA6E4}">
                <adec:decorative xmlns:adec="http://schemas.microsoft.com/office/drawing/2017/decorative" val="1"/>
              </a:ext>
            </a:extLst>
          </p:cNvPr>
          <p:cNvGrpSpPr/>
          <p:nvPr/>
        </p:nvGrpSpPr>
        <p:grpSpPr>
          <a:xfrm>
            <a:off x="5029200" y="0"/>
            <a:ext cx="7162800" cy="6858000"/>
            <a:chOff x="5029200" y="0"/>
            <a:chExt cx="7162800" cy="6858000"/>
          </a:xfrm>
        </p:grpSpPr>
        <p:pic>
          <p:nvPicPr>
            <p:cNvPr id="9" name="Picture 8" descr="A picture containing light&#10;&#10;Description automatically generated">
              <a:extLst>
                <a:ext uri="{FF2B5EF4-FFF2-40B4-BE49-F238E27FC236}">
                  <a16:creationId xmlns:a16="http://schemas.microsoft.com/office/drawing/2014/main" id="{D69EDA79-659D-5042-21F2-86A652796682}"/>
                </a:ext>
              </a:extLst>
            </p:cNvPr>
            <p:cNvPicPr>
              <a:picLocks/>
            </p:cNvPicPr>
            <p:nvPr/>
          </p:nvPicPr>
          <p:blipFill rotWithShape="1">
            <a:blip r:embed="rId2">
              <a:duotone>
                <a:schemeClr val="accent1">
                  <a:shade val="45000"/>
                  <a:satMod val="135000"/>
                </a:schemeClr>
                <a:prstClr val="white"/>
              </a:duotone>
              <a:alphaModFix amt="50000"/>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rcRect l="10637" t="14739" r="59519" b="32060"/>
            <a:stretch/>
          </p:blipFill>
          <p:spPr>
            <a:xfrm>
              <a:off x="5352728" y="0"/>
              <a:ext cx="6839272" cy="6858000"/>
            </a:xfrm>
            <a:prstGeom prst="rect">
              <a:avLst/>
            </a:prstGeom>
            <a:effectLst>
              <a:outerShdw blurRad="88900" dist="50800" dir="8100000" algn="tr" rotWithShape="0">
                <a:prstClr val="black">
                  <a:alpha val="7000"/>
                </a:prstClr>
              </a:outerShdw>
            </a:effectLst>
          </p:spPr>
        </p:pic>
        <p:sp>
          <p:nvSpPr>
            <p:cNvPr id="10" name="Rectangle 9">
              <a:extLst>
                <a:ext uri="{FF2B5EF4-FFF2-40B4-BE49-F238E27FC236}">
                  <a16:creationId xmlns:a16="http://schemas.microsoft.com/office/drawing/2014/main" id="{41A8282C-EC85-2EE9-7D7F-C18DB1B95F47}"/>
                </a:ext>
              </a:extLst>
            </p:cNvPr>
            <p:cNvSpPr>
              <a:spLocks/>
            </p:cNvSpPr>
            <p:nvPr/>
          </p:nvSpPr>
          <p:spPr bwMode="auto">
            <a:xfrm>
              <a:off x="5029200" y="0"/>
              <a:ext cx="4381178" cy="6858000"/>
            </a:xfrm>
            <a:prstGeom prst="rect">
              <a:avLst/>
            </a:prstGeom>
            <a:gradFill flip="none" rotWithShape="1">
              <a:gsLst>
                <a:gs pos="0">
                  <a:srgbClr val="FFF8F3">
                    <a:alpha val="0"/>
                  </a:srgbClr>
                </a:gs>
                <a:gs pos="100000">
                  <a:srgbClr val="FFF8F3"/>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grpSp>
      <p:cxnSp>
        <p:nvCxnSpPr>
          <p:cNvPr id="11" name="Straight Connector 10">
            <a:extLst>
              <a:ext uri="{FF2B5EF4-FFF2-40B4-BE49-F238E27FC236}">
                <a16:creationId xmlns:a16="http://schemas.microsoft.com/office/drawing/2014/main" id="{FCFA6773-02DB-A68D-06EE-C0DDC8229CCF}"/>
              </a:ext>
              <a:ext uri="{C183D7F6-B498-43B3-948B-1728B52AA6E4}">
                <adec:decorative xmlns:adec="http://schemas.microsoft.com/office/drawing/2017/decorative" val="1"/>
              </a:ext>
            </a:extLst>
          </p:cNvPr>
          <p:cNvCxnSpPr>
            <a:cxnSpLocks/>
            <a:stCxn id="12" idx="6"/>
          </p:cNvCxnSpPr>
          <p:nvPr/>
        </p:nvCxnSpPr>
        <p:spPr>
          <a:xfrm>
            <a:off x="864488" y="3889829"/>
            <a:ext cx="5792343" cy="0"/>
          </a:xfrm>
          <a:prstGeom prst="line">
            <a:avLst/>
          </a:prstGeom>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0614C16-6DF8-3BB4-8AEE-1B2363F19B2D}"/>
              </a:ext>
              <a:ext uri="{C183D7F6-B498-43B3-948B-1728B52AA6E4}">
                <adec:decorative xmlns:adec="http://schemas.microsoft.com/office/drawing/2017/decorative" val="1"/>
              </a:ext>
            </a:extLst>
          </p:cNvPr>
          <p:cNvSpPr/>
          <p:nvPr/>
        </p:nvSpPr>
        <p:spPr bwMode="auto">
          <a:xfrm>
            <a:off x="781955"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Oval 12">
            <a:extLst>
              <a:ext uri="{FF2B5EF4-FFF2-40B4-BE49-F238E27FC236}">
                <a16:creationId xmlns:a16="http://schemas.microsoft.com/office/drawing/2014/main" id="{B59B3F38-7A22-75A3-D483-01C566AD1831}"/>
              </a:ext>
              <a:ext uri="{C183D7F6-B498-43B3-948B-1728B52AA6E4}">
                <adec:decorative xmlns:adec="http://schemas.microsoft.com/office/drawing/2017/decorative" val="1"/>
              </a:ext>
            </a:extLst>
          </p:cNvPr>
          <p:cNvSpPr/>
          <p:nvPr/>
        </p:nvSpPr>
        <p:spPr bwMode="auto">
          <a:xfrm>
            <a:off x="585216"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 name="Oval 1">
            <a:extLst>
              <a:ext uri="{FF2B5EF4-FFF2-40B4-BE49-F238E27FC236}">
                <a16:creationId xmlns:a16="http://schemas.microsoft.com/office/drawing/2014/main" id="{9C4ECD13-E435-03F3-68A1-AE93BE009DEC}"/>
              </a:ext>
              <a:ext uri="{C183D7F6-B498-43B3-948B-1728B52AA6E4}">
                <adec:decorative xmlns:adec="http://schemas.microsoft.com/office/drawing/2017/decorative" val="1"/>
              </a:ext>
            </a:extLst>
          </p:cNvPr>
          <p:cNvSpPr/>
          <p:nvPr/>
        </p:nvSpPr>
        <p:spPr bwMode="auto">
          <a:xfrm>
            <a:off x="6274594" y="5253279"/>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4" name="Oval 3">
            <a:extLst>
              <a:ext uri="{FF2B5EF4-FFF2-40B4-BE49-F238E27FC236}">
                <a16:creationId xmlns:a16="http://schemas.microsoft.com/office/drawing/2014/main" id="{80EDBACE-DAC0-1306-99C7-B04554E3B33C}"/>
              </a:ext>
              <a:ext uri="{C183D7F6-B498-43B3-948B-1728B52AA6E4}">
                <adec:decorative xmlns:adec="http://schemas.microsoft.com/office/drawing/2017/decorative" val="1"/>
              </a:ext>
            </a:extLst>
          </p:cNvPr>
          <p:cNvSpPr/>
          <p:nvPr/>
        </p:nvSpPr>
        <p:spPr bwMode="auto">
          <a:xfrm>
            <a:off x="6274594" y="182321"/>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pic>
        <p:nvPicPr>
          <p:cNvPr id="6" name="Picture 5">
            <a:extLst>
              <a:ext uri="{FF2B5EF4-FFF2-40B4-BE49-F238E27FC236}">
                <a16:creationId xmlns:a16="http://schemas.microsoft.com/office/drawing/2014/main" id="{B89C9254-A720-5AB0-3A13-95F47B9D1527}"/>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contrast="-20000"/>
                    </a14:imgEffect>
                  </a14:imgLayer>
                </a14:imgProps>
              </a:ext>
            </a:extLst>
          </a:blip>
          <a:srcRect l="18346" t="5718" r="4968" b="6111"/>
          <a:stretch>
            <a:fillRect/>
          </a:stretch>
        </p:blipFill>
        <p:spPr>
          <a:xfrm>
            <a:off x="6451600" y="392112"/>
            <a:ext cx="5391150" cy="6046788"/>
          </a:xfrm>
          <a:custGeom>
            <a:avLst/>
            <a:gdLst>
              <a:gd name="connsiteX0" fmla="*/ 131275 w 5391150"/>
              <a:gd name="connsiteY0" fmla="*/ 0 h 6046788"/>
              <a:gd name="connsiteX1" fmla="*/ 5259875 w 5391150"/>
              <a:gd name="connsiteY1" fmla="*/ 0 h 6046788"/>
              <a:gd name="connsiteX2" fmla="*/ 5391150 w 5391150"/>
              <a:gd name="connsiteY2" fmla="*/ 131275 h 6046788"/>
              <a:gd name="connsiteX3" fmla="*/ 5391150 w 5391150"/>
              <a:gd name="connsiteY3" fmla="*/ 5915513 h 6046788"/>
              <a:gd name="connsiteX4" fmla="*/ 5259875 w 5391150"/>
              <a:gd name="connsiteY4" fmla="*/ 6046788 h 6046788"/>
              <a:gd name="connsiteX5" fmla="*/ 131275 w 5391150"/>
              <a:gd name="connsiteY5" fmla="*/ 6046788 h 6046788"/>
              <a:gd name="connsiteX6" fmla="*/ 0 w 5391150"/>
              <a:gd name="connsiteY6" fmla="*/ 5915513 h 6046788"/>
              <a:gd name="connsiteX7" fmla="*/ 0 w 5391150"/>
              <a:gd name="connsiteY7" fmla="*/ 131275 h 6046788"/>
              <a:gd name="connsiteX8" fmla="*/ 131275 w 5391150"/>
              <a:gd name="connsiteY8" fmla="*/ 0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1150" h="6046788">
                <a:moveTo>
                  <a:pt x="131275" y="0"/>
                </a:moveTo>
                <a:lnTo>
                  <a:pt x="5259875" y="0"/>
                </a:lnTo>
                <a:cubicBezTo>
                  <a:pt x="5332376" y="0"/>
                  <a:pt x="5391150" y="58774"/>
                  <a:pt x="5391150" y="131275"/>
                </a:cubicBezTo>
                <a:lnTo>
                  <a:pt x="5391150" y="5915513"/>
                </a:lnTo>
                <a:cubicBezTo>
                  <a:pt x="5391150" y="5988014"/>
                  <a:pt x="5332376" y="6046788"/>
                  <a:pt x="5259875" y="6046788"/>
                </a:cubicBezTo>
                <a:lnTo>
                  <a:pt x="131275" y="6046788"/>
                </a:lnTo>
                <a:cubicBezTo>
                  <a:pt x="58774" y="6046788"/>
                  <a:pt x="0" y="5988014"/>
                  <a:pt x="0" y="5915513"/>
                </a:cubicBezTo>
                <a:lnTo>
                  <a:pt x="0" y="131275"/>
                </a:lnTo>
                <a:cubicBezTo>
                  <a:pt x="0" y="58774"/>
                  <a:pt x="58774" y="0"/>
                  <a:pt x="131275" y="0"/>
                </a:cubicBezTo>
                <a:close/>
              </a:path>
            </a:pathLst>
          </a:custGeom>
          <a:effectLst>
            <a:outerShdw blurRad="76200" dist="38100" dir="8100000" algn="tr" rotWithShape="0">
              <a:prstClr val="black">
                <a:alpha val="10000"/>
              </a:prstClr>
            </a:outerShdw>
          </a:effectLst>
        </p:spPr>
      </p:pic>
      <p:sp>
        <p:nvSpPr>
          <p:cNvPr id="3" name="Title 2">
            <a:extLst>
              <a:ext uri="{FF2B5EF4-FFF2-40B4-BE49-F238E27FC236}">
                <a16:creationId xmlns:a16="http://schemas.microsoft.com/office/drawing/2014/main" id="{17E9BDD1-D1B5-CC31-198C-0E113AEBD0F0}"/>
              </a:ext>
            </a:extLst>
          </p:cNvPr>
          <p:cNvSpPr>
            <a:spLocks noGrp="1"/>
          </p:cNvSpPr>
          <p:nvPr>
            <p:ph type="title"/>
          </p:nvPr>
        </p:nvSpPr>
        <p:spPr>
          <a:xfrm>
            <a:off x="585215" y="3305322"/>
            <a:ext cx="6172045" cy="498598"/>
          </a:xfrm>
        </p:spPr>
        <p:txBody>
          <a:bodyPr/>
          <a:lstStyle/>
          <a:p>
            <a:r>
              <a:rPr lang="en-GB" dirty="0">
                <a:solidFill>
                  <a:schemeClr val="accent1"/>
                </a:solidFill>
              </a:rPr>
              <a:t>Approach 2: Part 2</a:t>
            </a:r>
            <a:endParaRPr lang="en-US" sz="2800" b="0" spc="0" dirty="0">
              <a:solidFill>
                <a:schemeClr val="accent1"/>
              </a:solidFill>
              <a:latin typeface="+mn-lt"/>
            </a:endParaRPr>
          </a:p>
        </p:txBody>
      </p:sp>
      <p:sp>
        <p:nvSpPr>
          <p:cNvPr id="7" name="TextBox 6">
            <a:extLst>
              <a:ext uri="{FF2B5EF4-FFF2-40B4-BE49-F238E27FC236}">
                <a16:creationId xmlns:a16="http://schemas.microsoft.com/office/drawing/2014/main" id="{5A0E9437-0D73-E2F7-4B0B-80CB709B73C8}"/>
              </a:ext>
            </a:extLst>
          </p:cNvPr>
          <p:cNvSpPr txBox="1"/>
          <p:nvPr/>
        </p:nvSpPr>
        <p:spPr>
          <a:xfrm>
            <a:off x="476883" y="4042048"/>
            <a:ext cx="6179948" cy="461665"/>
          </a:xfrm>
          <a:prstGeom prst="rect">
            <a:avLst/>
          </a:prstGeom>
          <a:noFill/>
        </p:spPr>
        <p:txBody>
          <a:bodyPr wrap="square">
            <a:spAutoFit/>
          </a:bodyPr>
          <a:lstStyle/>
          <a:p>
            <a:r>
              <a:rPr lang="en-GB" sz="2400" dirty="0"/>
              <a:t>Configuring bookable resources</a:t>
            </a:r>
            <a:endParaRPr lang="en-US" sz="2400" dirty="0"/>
          </a:p>
        </p:txBody>
      </p:sp>
      <p:sp>
        <p:nvSpPr>
          <p:cNvPr id="14" name="Rectangle: Rounded Corners 5">
            <a:extLst>
              <a:ext uri="{FF2B5EF4-FFF2-40B4-BE49-F238E27FC236}">
                <a16:creationId xmlns:a16="http://schemas.microsoft.com/office/drawing/2014/main" id="{7F9216BA-2F0E-4766-2867-02FD66C8CF68}"/>
              </a:ext>
              <a:ext uri="{C183D7F6-B498-43B3-948B-1728B52AA6E4}">
                <adec:decorative xmlns:adec="http://schemas.microsoft.com/office/drawing/2017/decorative" val="1"/>
              </a:ext>
            </a:extLst>
          </p:cNvPr>
          <p:cNvSpPr/>
          <p:nvPr/>
        </p:nvSpPr>
        <p:spPr bwMode="auto">
          <a:xfrm>
            <a:off x="7550800" y="2968170"/>
            <a:ext cx="3923861" cy="1753955"/>
          </a:xfrm>
          <a:prstGeom prst="roundRect">
            <a:avLst>
              <a:gd name="adj" fmla="val 5056"/>
            </a:avLst>
          </a:prstGeom>
          <a:solidFill>
            <a:schemeClr val="bg1"/>
          </a:solidFill>
          <a:ln w="12700" cap="rnd">
            <a:solidFill>
              <a:schemeClr val="accent1">
                <a:lumMod val="20000"/>
                <a:lumOff val="80000"/>
              </a:schemeClr>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ea typeface="+mn-ea"/>
              <a:cs typeface="Segoe UI" pitchFamily="34" charset="0"/>
            </a:endParaRPr>
          </a:p>
        </p:txBody>
      </p:sp>
      <p:sp>
        <p:nvSpPr>
          <p:cNvPr id="16" name="TextBox 15">
            <a:extLst>
              <a:ext uri="{FF2B5EF4-FFF2-40B4-BE49-F238E27FC236}">
                <a16:creationId xmlns:a16="http://schemas.microsoft.com/office/drawing/2014/main" id="{CB808969-8098-0F23-F21A-9079C1151A97}"/>
              </a:ext>
            </a:extLst>
          </p:cNvPr>
          <p:cNvSpPr txBox="1"/>
          <p:nvPr/>
        </p:nvSpPr>
        <p:spPr>
          <a:xfrm>
            <a:off x="8643029" y="3089174"/>
            <a:ext cx="1739405" cy="369332"/>
          </a:xfrm>
          <a:prstGeom prst="rect">
            <a:avLst/>
          </a:prstGeom>
          <a:noFill/>
        </p:spPr>
        <p:txBody>
          <a:bodyPr wrap="square">
            <a:spAutoFit/>
          </a:bodyPr>
          <a:lstStyle/>
          <a:p>
            <a:r>
              <a:rPr lang="en-US" sz="1800" dirty="0">
                <a:solidFill>
                  <a:srgbClr val="5A5FC7"/>
                </a:solidFill>
                <a:cs typeface="Segoe UI" panose="020B0502040204020203" pitchFamily="34" charset="0"/>
              </a:rPr>
              <a:t>Approach #2:</a:t>
            </a:r>
            <a:r>
              <a:rPr lang="en-US" sz="1800" dirty="0">
                <a:cs typeface="Segoe UI" panose="020B0502040204020203" pitchFamily="34" charset="0"/>
              </a:rPr>
              <a:t> </a:t>
            </a:r>
            <a:endParaRPr lang="en-GB" dirty="0"/>
          </a:p>
        </p:txBody>
      </p:sp>
      <p:sp>
        <p:nvSpPr>
          <p:cNvPr id="5" name="Text Placeholder 8">
            <a:extLst>
              <a:ext uri="{FF2B5EF4-FFF2-40B4-BE49-F238E27FC236}">
                <a16:creationId xmlns:a16="http://schemas.microsoft.com/office/drawing/2014/main" id="{52083B8E-8605-356D-13AE-D204B3CDAD5C}"/>
              </a:ext>
            </a:extLst>
          </p:cNvPr>
          <p:cNvSpPr txBox="1">
            <a:spLocks/>
          </p:cNvSpPr>
          <p:nvPr/>
        </p:nvSpPr>
        <p:spPr>
          <a:xfrm>
            <a:off x="8020649" y="3619054"/>
            <a:ext cx="3128708" cy="837152"/>
          </a:xfrm>
          <a:prstGeom prst="rect">
            <a:avLst/>
          </a:prstGeom>
        </p:spPr>
        <p:txBody>
          <a:bodyPr wrap="square" lIns="0" tIns="0" rIns="0" bIns="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solidFill>
                  <a:srgbClr val="000000"/>
                </a:solidFill>
                <a:latin typeface="Segoe Sans Display Semibold"/>
              </a:rPr>
              <a:t>Configuring bookable resources</a:t>
            </a:r>
          </a:p>
          <a:p>
            <a:pPr marL="285750" indent="-285750">
              <a:buFont typeface="Arial" panose="020B0604020202020204" pitchFamily="34" charset="0"/>
              <a:buChar char="•"/>
            </a:pPr>
            <a:r>
              <a:rPr lang="en-GB" sz="1600" dirty="0">
                <a:solidFill>
                  <a:srgbClr val="000000"/>
                </a:solidFill>
                <a:latin typeface="Segoe Sans Display Semibold"/>
              </a:rPr>
              <a:t>Conference Rooms</a:t>
            </a:r>
          </a:p>
          <a:p>
            <a:pPr marL="285750" indent="-285750">
              <a:buFont typeface="Arial" panose="020B0604020202020204" pitchFamily="34" charset="0"/>
              <a:buChar char="•"/>
            </a:pPr>
            <a:r>
              <a:rPr lang="en-GB" sz="1600" dirty="0">
                <a:solidFill>
                  <a:srgbClr val="000000"/>
                </a:solidFill>
                <a:latin typeface="Segoe Sans Display Semibold"/>
              </a:rPr>
              <a:t>Desks</a:t>
            </a:r>
          </a:p>
        </p:txBody>
      </p:sp>
    </p:spTree>
    <p:extLst>
      <p:ext uri="{BB962C8B-B14F-4D97-AF65-F5344CB8AC3E}">
        <p14:creationId xmlns:p14="http://schemas.microsoft.com/office/powerpoint/2010/main" val="428993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400"/>
                                  </p:stCondLst>
                                  <p:childTnLst>
                                    <p:animMotion origin="layout" path="M 2.29167E-6 2.59259E-6 L -0.02591 2.59259E-6 " pathEditMode="relative" rAng="0" ptsTypes="AA">
                                      <p:cBhvr>
                                        <p:cTn id="9" dur="750" spd="-100000" fill="hold"/>
                                        <p:tgtEl>
                                          <p:spTgt spid="5"/>
                                        </p:tgtEl>
                                        <p:attrNameLst>
                                          <p:attrName>ppt_x</p:attrName>
                                          <p:attrName>ppt_y</p:attrName>
                                        </p:attrNameLst>
                                      </p:cBhvr>
                                      <p:rCtr x="-1302" y="0"/>
                                    </p:animMotion>
                                  </p:childTnLst>
                                </p:cTn>
                              </p:par>
                              <p:par>
                                <p:cTn id="10" presetID="10" presetClass="entr" presetSubtype="0" fill="hold" grpId="0" nodeType="withEffect">
                                  <p:stCondLst>
                                    <p:cond delay="2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decel="100000" fill="hold" grpId="1" nodeType="withEffect">
                                  <p:stCondLst>
                                    <p:cond delay="200"/>
                                  </p:stCondLst>
                                  <p:childTnLst>
                                    <p:animMotion origin="layout" path="M 1.66667E-6 -4.44444E-6 L 1.66667E-6 0.03542 " pathEditMode="relative" rAng="0" ptsTypes="AA">
                                      <p:cBhvr>
                                        <p:cTn id="14" dur="700" spd="-100000" fill="hold"/>
                                        <p:tgtEl>
                                          <p:spTgt spid="1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5" grpId="0"/>
      <p:bldP spid="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11874-4697-7BEF-0E31-81B3E92CED84}"/>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C054B069-1A0B-BFE3-ECE8-4A8B1B547EC5}"/>
              </a:ext>
              <a:ext uri="{C183D7F6-B498-43B3-948B-1728B52AA6E4}">
                <adec:decorative xmlns:adec="http://schemas.microsoft.com/office/drawing/2017/decorative" val="1"/>
              </a:ext>
            </a:extLst>
          </p:cNvPr>
          <p:cNvSpPr/>
          <p:nvPr/>
        </p:nvSpPr>
        <p:spPr bwMode="auto">
          <a:xfrm rot="16200000" flipV="1">
            <a:off x="2951250" y="-1971204"/>
            <a:ext cx="5877947" cy="11780456"/>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EC34B1F3-9D9A-BE87-6CED-F70A3B3D8842}"/>
              </a:ext>
            </a:extLst>
          </p:cNvPr>
          <p:cNvSpPr>
            <a:spLocks noGrp="1"/>
          </p:cNvSpPr>
          <p:nvPr>
            <p:ph type="title"/>
          </p:nvPr>
        </p:nvSpPr>
        <p:spPr/>
        <p:txBody>
          <a:bodyPr/>
          <a:lstStyle/>
          <a:p>
            <a:r>
              <a:rPr lang="en-GB" dirty="0">
                <a:solidFill>
                  <a:schemeClr val="accent1"/>
                </a:solidFill>
                <a:latin typeface="+mj-lt"/>
              </a:rPr>
              <a:t>Admin Guidance: </a:t>
            </a:r>
            <a:r>
              <a:rPr lang="en-GB" dirty="0">
                <a:latin typeface="+mj-lt"/>
              </a:rPr>
              <a:t>Configuring bookable resources</a:t>
            </a:r>
          </a:p>
        </p:txBody>
      </p:sp>
      <p:sp>
        <p:nvSpPr>
          <p:cNvPr id="9" name="TextBox 8">
            <a:extLst>
              <a:ext uri="{FF2B5EF4-FFF2-40B4-BE49-F238E27FC236}">
                <a16:creationId xmlns:a16="http://schemas.microsoft.com/office/drawing/2014/main" id="{5E959E9C-B11F-00CC-40D2-3E9A725D2B4B}"/>
              </a:ext>
            </a:extLst>
          </p:cNvPr>
          <p:cNvSpPr txBox="1"/>
          <p:nvPr/>
        </p:nvSpPr>
        <p:spPr>
          <a:xfrm>
            <a:off x="588263" y="1114328"/>
            <a:ext cx="10512687" cy="584775"/>
          </a:xfrm>
          <a:prstGeom prst="rect">
            <a:avLst/>
          </a:prstGeom>
          <a:noFill/>
        </p:spPr>
        <p:txBody>
          <a:bodyPr wrap="square">
            <a:spAutoFit/>
          </a:bodyPr>
          <a:lstStyle/>
          <a:p>
            <a:pPr marL="11204" defTabSz="806658">
              <a:spcAft>
                <a:spcPts val="1200"/>
              </a:spcAft>
              <a:tabLst>
                <a:tab pos="1645806" algn="l"/>
              </a:tabLst>
              <a:defRPr/>
            </a:pPr>
            <a:r>
              <a:rPr lang="en-US" sz="1600" dirty="0">
                <a:cs typeface="Segoe UI" panose="020B0502040204020203" pitchFamily="34" charset="0"/>
              </a:rPr>
              <a:t>Recall in section 3 </a:t>
            </a:r>
            <a:r>
              <a:rPr lang="en-US" sz="1600" dirty="0">
                <a:cs typeface="Segoe UI" panose="020B0502040204020203" pitchFamily="34" charset="0"/>
                <a:hlinkClick r:id="rId2" action="ppaction://hlinksldjump"/>
              </a:rPr>
              <a:t>building set up</a:t>
            </a:r>
            <a:r>
              <a:rPr lang="en-US" sz="1600" dirty="0">
                <a:cs typeface="Segoe UI" panose="020B0502040204020203" pitchFamily="34" charset="0"/>
              </a:rPr>
              <a:t> section, we discussed the two approaches for configuring the hierarchy within Places. We also discussed configuring the buildings and floors in the building setup section.</a:t>
            </a:r>
          </a:p>
        </p:txBody>
      </p:sp>
      <p:sp>
        <p:nvSpPr>
          <p:cNvPr id="13" name="Rectangle: Rounded Corners 5">
            <a:extLst>
              <a:ext uri="{FF2B5EF4-FFF2-40B4-BE49-F238E27FC236}">
                <a16:creationId xmlns:a16="http://schemas.microsoft.com/office/drawing/2014/main" id="{552C3A22-749D-9D6C-B575-E59BB3FE16ED}"/>
              </a:ext>
              <a:ext uri="{C183D7F6-B498-43B3-948B-1728B52AA6E4}">
                <adec:decorative xmlns:adec="http://schemas.microsoft.com/office/drawing/2017/decorative" val="1"/>
              </a:ext>
            </a:extLst>
          </p:cNvPr>
          <p:cNvSpPr/>
          <p:nvPr/>
        </p:nvSpPr>
        <p:spPr bwMode="auto">
          <a:xfrm>
            <a:off x="1091050" y="1793042"/>
            <a:ext cx="3923861" cy="3711090"/>
          </a:xfrm>
          <a:prstGeom prst="roundRect">
            <a:avLst>
              <a:gd name="adj" fmla="val 5056"/>
            </a:avLst>
          </a:prstGeom>
          <a:ln w="12700" cap="rnd">
            <a:solidFill>
              <a:schemeClr val="accent1">
                <a:lumMod val="20000"/>
                <a:lumOff val="80000"/>
              </a:schemeClr>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ea typeface="+mn-ea"/>
              <a:cs typeface="Segoe UI" pitchFamily="34" charset="0"/>
            </a:endParaRPr>
          </a:p>
        </p:txBody>
      </p:sp>
      <p:sp>
        <p:nvSpPr>
          <p:cNvPr id="15" name="Rectangle: Rounded Corners 5">
            <a:extLst>
              <a:ext uri="{FF2B5EF4-FFF2-40B4-BE49-F238E27FC236}">
                <a16:creationId xmlns:a16="http://schemas.microsoft.com/office/drawing/2014/main" id="{3FF77BFF-3768-DB86-7A52-C93C911D2C26}"/>
              </a:ext>
              <a:ext uri="{C183D7F6-B498-43B3-948B-1728B52AA6E4}">
                <adec:decorative xmlns:adec="http://schemas.microsoft.com/office/drawing/2017/decorative" val="1"/>
              </a:ext>
            </a:extLst>
          </p:cNvPr>
          <p:cNvSpPr/>
          <p:nvPr/>
        </p:nvSpPr>
        <p:spPr bwMode="auto">
          <a:xfrm>
            <a:off x="7177089" y="1793042"/>
            <a:ext cx="3923861" cy="3824897"/>
          </a:xfrm>
          <a:prstGeom prst="roundRect">
            <a:avLst>
              <a:gd name="adj" fmla="val 5056"/>
            </a:avLst>
          </a:prstGeom>
          <a:ln w="12700" cap="rnd">
            <a:solidFill>
              <a:schemeClr val="accent1">
                <a:lumMod val="20000"/>
                <a:lumOff val="80000"/>
              </a:schemeClr>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ea typeface="+mn-ea"/>
              <a:cs typeface="Segoe UI" pitchFamily="34" charset="0"/>
            </a:endParaRPr>
          </a:p>
        </p:txBody>
      </p:sp>
      <p:sp>
        <p:nvSpPr>
          <p:cNvPr id="17" name="TextBox 16">
            <a:extLst>
              <a:ext uri="{FF2B5EF4-FFF2-40B4-BE49-F238E27FC236}">
                <a16:creationId xmlns:a16="http://schemas.microsoft.com/office/drawing/2014/main" id="{91BDF6E4-8892-3371-B12F-A5237B46EDFA}"/>
              </a:ext>
            </a:extLst>
          </p:cNvPr>
          <p:cNvSpPr txBox="1"/>
          <p:nvPr/>
        </p:nvSpPr>
        <p:spPr>
          <a:xfrm>
            <a:off x="2183277" y="1857846"/>
            <a:ext cx="1739405" cy="369332"/>
          </a:xfrm>
          <a:prstGeom prst="rect">
            <a:avLst/>
          </a:prstGeom>
          <a:noFill/>
        </p:spPr>
        <p:txBody>
          <a:bodyPr wrap="square">
            <a:spAutoFit/>
          </a:bodyPr>
          <a:lstStyle/>
          <a:p>
            <a:r>
              <a:rPr lang="en-US" sz="1800">
                <a:solidFill>
                  <a:srgbClr val="5A5FC7"/>
                </a:solidFill>
                <a:cs typeface="Segoe UI" panose="020B0502040204020203" pitchFamily="34" charset="0"/>
              </a:rPr>
              <a:t>Approach #1:</a:t>
            </a:r>
            <a:r>
              <a:rPr lang="en-US" sz="1800">
                <a:cs typeface="Segoe UI" panose="020B0502040204020203" pitchFamily="34" charset="0"/>
              </a:rPr>
              <a:t> </a:t>
            </a:r>
            <a:endParaRPr lang="en-GB"/>
          </a:p>
        </p:txBody>
      </p:sp>
      <p:sp>
        <p:nvSpPr>
          <p:cNvPr id="22" name="TextBox 21">
            <a:extLst>
              <a:ext uri="{FF2B5EF4-FFF2-40B4-BE49-F238E27FC236}">
                <a16:creationId xmlns:a16="http://schemas.microsoft.com/office/drawing/2014/main" id="{F9F55ABB-993B-CB38-9CC8-4565A65307CA}"/>
              </a:ext>
            </a:extLst>
          </p:cNvPr>
          <p:cNvSpPr txBox="1"/>
          <p:nvPr/>
        </p:nvSpPr>
        <p:spPr>
          <a:xfrm>
            <a:off x="642938" y="2364811"/>
            <a:ext cx="4286249" cy="3139321"/>
          </a:xfrm>
          <a:prstGeom prst="rect">
            <a:avLst/>
          </a:prstGeom>
          <a:noFill/>
        </p:spPr>
        <p:txBody>
          <a:bodyPr wrap="square">
            <a:spAutoFit/>
          </a:bodyPr>
          <a:lstStyle/>
          <a:p>
            <a:pPr marL="639837" lvl="1" indent="-171450" defTabSz="806658">
              <a:spcAft>
                <a:spcPts val="1200"/>
              </a:spcAft>
              <a:buFont typeface="Arial" panose="020B0604020202020204" pitchFamily="34" charset="0"/>
              <a:buChar char="•"/>
              <a:tabLst>
                <a:tab pos="1645806" algn="l"/>
              </a:tabLst>
              <a:defRPr/>
            </a:pPr>
            <a:r>
              <a:rPr lang="en-US" sz="1400" dirty="0">
                <a:cs typeface="Segoe UI" panose="020B0502040204020203" pitchFamily="34" charset="0"/>
              </a:rPr>
              <a:t>Microsoft Places will generate the hierarchy on your behalf</a:t>
            </a:r>
          </a:p>
          <a:p>
            <a:pPr marL="639837" lvl="1" indent="-171450" defTabSz="806658">
              <a:spcAft>
                <a:spcPts val="1200"/>
              </a:spcAft>
              <a:buFont typeface="Arial" panose="020B0604020202020204" pitchFamily="34" charset="0"/>
              <a:buChar char="•"/>
              <a:tabLst>
                <a:tab pos="1645806" algn="l"/>
              </a:tabLst>
              <a:defRPr/>
            </a:pPr>
            <a:r>
              <a:rPr lang="en-US" sz="1400" dirty="0">
                <a:cs typeface="Segoe UI" panose="020B0502040204020203" pitchFamily="34" charset="0"/>
              </a:rPr>
              <a:t>The </a:t>
            </a:r>
            <a:r>
              <a:rPr lang="en-US" sz="1400" b="1" dirty="0">
                <a:cs typeface="Segoe UI" panose="020B0502040204020203" pitchFamily="34" charset="0"/>
              </a:rPr>
              <a:t>Initialize-Places</a:t>
            </a:r>
            <a:r>
              <a:rPr lang="en-US" sz="1400" dirty="0">
                <a:cs typeface="Segoe UI" panose="020B0502040204020203" pitchFamily="34" charset="0"/>
              </a:rPr>
              <a:t> cmdlet is utilized to parse existing rooms and workspaces</a:t>
            </a:r>
          </a:p>
          <a:p>
            <a:pPr marL="639837" lvl="1" indent="-171450" defTabSz="806658">
              <a:spcAft>
                <a:spcPts val="1200"/>
              </a:spcAft>
              <a:buFont typeface="Arial" panose="020B0604020202020204" pitchFamily="34" charset="0"/>
              <a:buChar char="•"/>
              <a:tabLst>
                <a:tab pos="1645806" algn="l"/>
              </a:tabLst>
              <a:defRPr/>
            </a:pPr>
            <a:r>
              <a:rPr lang="en-US" sz="1400" dirty="0">
                <a:cs typeface="Segoe UI" panose="020B0502040204020203" pitchFamily="34" charset="0"/>
              </a:rPr>
              <a:t>You will have the opportunity to verify and edit the generated hierarchy (also known as the Places Directory) in the </a:t>
            </a:r>
            <a:r>
              <a:rPr lang="en-US" sz="1400" i="1" dirty="0">
                <a:cs typeface="Segoe UI" panose="020B0502040204020203" pitchFamily="34" charset="0"/>
              </a:rPr>
              <a:t>ResourceAccountsMapped.csv</a:t>
            </a:r>
            <a:r>
              <a:rPr lang="en-US" sz="1400" dirty="0">
                <a:cs typeface="Segoe UI" panose="020B0502040204020203" pitchFamily="34" charset="0"/>
              </a:rPr>
              <a:t> file</a:t>
            </a:r>
          </a:p>
          <a:p>
            <a:pPr marL="639837" lvl="1" indent="-171450" defTabSz="806658">
              <a:spcAft>
                <a:spcPts val="1200"/>
              </a:spcAft>
              <a:buFont typeface="Arial" panose="020B0604020202020204" pitchFamily="34" charset="0"/>
              <a:buChar char="•"/>
              <a:tabLst>
                <a:tab pos="1645806" algn="l"/>
              </a:tabLst>
              <a:defRPr/>
            </a:pPr>
            <a:r>
              <a:rPr lang="en-US" sz="1400" dirty="0">
                <a:cs typeface="Segoe UI" panose="020B0502040204020203" pitchFamily="34" charset="0"/>
              </a:rPr>
              <a:t>Only rooms and workspaces that are associated to a </a:t>
            </a:r>
            <a:r>
              <a:rPr lang="en-US" sz="1400" b="1" dirty="0" err="1">
                <a:cs typeface="Segoe UI" panose="020B0502040204020203" pitchFamily="34" charset="0"/>
              </a:rPr>
              <a:t>RoomList</a:t>
            </a:r>
            <a:r>
              <a:rPr lang="en-US" sz="1400" dirty="0">
                <a:cs typeface="Segoe UI" panose="020B0502040204020203" pitchFamily="34" charset="0"/>
              </a:rPr>
              <a:t> and not yet parented to a floor and building in the Places Directory will be included</a:t>
            </a:r>
          </a:p>
        </p:txBody>
      </p:sp>
      <p:sp>
        <p:nvSpPr>
          <p:cNvPr id="18" name="TextBox 17">
            <a:extLst>
              <a:ext uri="{FF2B5EF4-FFF2-40B4-BE49-F238E27FC236}">
                <a16:creationId xmlns:a16="http://schemas.microsoft.com/office/drawing/2014/main" id="{99C2374B-CCE3-E762-DFF8-FB2AE44D2879}"/>
              </a:ext>
            </a:extLst>
          </p:cNvPr>
          <p:cNvSpPr txBox="1"/>
          <p:nvPr/>
        </p:nvSpPr>
        <p:spPr>
          <a:xfrm>
            <a:off x="8269316" y="1857846"/>
            <a:ext cx="1739405" cy="369332"/>
          </a:xfrm>
          <a:prstGeom prst="rect">
            <a:avLst/>
          </a:prstGeom>
          <a:noFill/>
        </p:spPr>
        <p:txBody>
          <a:bodyPr wrap="square">
            <a:spAutoFit/>
          </a:bodyPr>
          <a:lstStyle/>
          <a:p>
            <a:r>
              <a:rPr lang="en-US" sz="1800">
                <a:solidFill>
                  <a:srgbClr val="5A5FC7"/>
                </a:solidFill>
                <a:cs typeface="Segoe UI" panose="020B0502040204020203" pitchFamily="34" charset="0"/>
              </a:rPr>
              <a:t>Approach #2:</a:t>
            </a:r>
            <a:r>
              <a:rPr lang="en-US" sz="1800">
                <a:cs typeface="Segoe UI" panose="020B0502040204020203" pitchFamily="34" charset="0"/>
              </a:rPr>
              <a:t> </a:t>
            </a:r>
            <a:endParaRPr lang="en-GB"/>
          </a:p>
        </p:txBody>
      </p:sp>
      <p:sp>
        <p:nvSpPr>
          <p:cNvPr id="23" name="TextBox 22">
            <a:extLst>
              <a:ext uri="{FF2B5EF4-FFF2-40B4-BE49-F238E27FC236}">
                <a16:creationId xmlns:a16="http://schemas.microsoft.com/office/drawing/2014/main" id="{7C39C93C-7ED7-2ACA-7B04-BAC6134DB119}"/>
              </a:ext>
            </a:extLst>
          </p:cNvPr>
          <p:cNvSpPr txBox="1"/>
          <p:nvPr/>
        </p:nvSpPr>
        <p:spPr>
          <a:xfrm>
            <a:off x="6836648" y="2364811"/>
            <a:ext cx="4190400" cy="892552"/>
          </a:xfrm>
          <a:prstGeom prst="rect">
            <a:avLst/>
          </a:prstGeom>
          <a:noFill/>
        </p:spPr>
        <p:txBody>
          <a:bodyPr wrap="square">
            <a:spAutoFit/>
          </a:bodyPr>
          <a:lstStyle/>
          <a:p>
            <a:pPr marL="754137" lvl="1" indent="-285750" defTabSz="806658">
              <a:spcAft>
                <a:spcPts val="1200"/>
              </a:spcAft>
              <a:buFont typeface="Arial" panose="020B0604020202020204" pitchFamily="34" charset="0"/>
              <a:buChar char="•"/>
              <a:tabLst>
                <a:tab pos="1645806" algn="l"/>
              </a:tabLst>
              <a:defRPr/>
            </a:pPr>
            <a:r>
              <a:rPr lang="en-US" sz="1400" dirty="0">
                <a:cs typeface="Segoe UI" panose="020B0502040204020203" pitchFamily="34" charset="0"/>
              </a:rPr>
              <a:t>Manual configuration</a:t>
            </a:r>
          </a:p>
          <a:p>
            <a:pPr marL="754137" lvl="1" indent="-285750" defTabSz="806658">
              <a:spcAft>
                <a:spcPts val="1200"/>
              </a:spcAft>
              <a:buFont typeface="Arial" panose="020B0604020202020204" pitchFamily="34" charset="0"/>
              <a:buChar char="•"/>
              <a:tabLst>
                <a:tab pos="1645806" algn="l"/>
              </a:tabLst>
              <a:defRPr/>
            </a:pPr>
            <a:r>
              <a:rPr lang="en-US" sz="1400" dirty="0">
                <a:cs typeface="Segoe UI" panose="020B0502040204020203" pitchFamily="34" charset="0"/>
              </a:rPr>
              <a:t>Planning, and setup of all your buildings, floors, sections, rooms, and desk pools.</a:t>
            </a:r>
          </a:p>
        </p:txBody>
      </p:sp>
      <p:sp>
        <p:nvSpPr>
          <p:cNvPr id="24" name="TextBox 23">
            <a:extLst>
              <a:ext uri="{FF2B5EF4-FFF2-40B4-BE49-F238E27FC236}">
                <a16:creationId xmlns:a16="http://schemas.microsoft.com/office/drawing/2014/main" id="{F23D5B52-170C-C6A7-F736-F3A3CF58D862}"/>
              </a:ext>
            </a:extLst>
          </p:cNvPr>
          <p:cNvSpPr txBox="1"/>
          <p:nvPr/>
        </p:nvSpPr>
        <p:spPr>
          <a:xfrm>
            <a:off x="0" y="5752238"/>
            <a:ext cx="11780452" cy="984885"/>
          </a:xfrm>
          <a:prstGeom prst="rect">
            <a:avLst/>
          </a:prstGeom>
          <a:noFill/>
        </p:spPr>
        <p:txBody>
          <a:bodyPr wrap="square">
            <a:spAutoFit/>
          </a:bodyPr>
          <a:lstStyle/>
          <a:p>
            <a:pPr marL="11204" algn="ctr" defTabSz="806658">
              <a:spcAft>
                <a:spcPts val="1200"/>
              </a:spcAft>
              <a:tabLst>
                <a:tab pos="1645806" algn="l"/>
              </a:tabLst>
              <a:defRPr/>
            </a:pPr>
            <a:r>
              <a:rPr lang="en-US" sz="1600" dirty="0">
                <a:solidFill>
                  <a:srgbClr val="FF0000"/>
                </a:solidFill>
                <a:cs typeface="Segoe UI" panose="020B0502040204020203" pitchFamily="34" charset="0"/>
              </a:rPr>
              <a:t>The following slides cover Approach #2 for configuring bookable resources. </a:t>
            </a:r>
          </a:p>
          <a:p>
            <a:pPr marL="11204" algn="ctr" defTabSz="806658">
              <a:spcAft>
                <a:spcPts val="1200"/>
              </a:spcAft>
              <a:tabLst>
                <a:tab pos="1645806" algn="l"/>
              </a:tabLst>
              <a:defRPr/>
            </a:pPr>
            <a:r>
              <a:rPr lang="en-US" sz="1600" i="1" dirty="0">
                <a:solidFill>
                  <a:srgbClr val="FF0000"/>
                </a:solidFill>
                <a:cs typeface="Segoe UI" panose="020B0502040204020203" pitchFamily="34" charset="0"/>
              </a:rPr>
              <a:t>In approach 1 you will have exported existing rooms and workspaces associated to room lists so creating new room and resource accounts with mailboxes may not be required. Please verify before configuring any new accounts and mailboxes.</a:t>
            </a:r>
          </a:p>
        </p:txBody>
      </p:sp>
      <p:grpSp>
        <p:nvGrpSpPr>
          <p:cNvPr id="4" name="Group 3" descr="Text box with 'hidden' labeled on it" title="Label">
            <a:extLst>
              <a:ext uri="{FF2B5EF4-FFF2-40B4-BE49-F238E27FC236}">
                <a16:creationId xmlns:a16="http://schemas.microsoft.com/office/drawing/2014/main" id="{A2C8333C-7547-F5FB-CBA4-CEEEADF30ECA}"/>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5" name="Diagonal Stripe 4">
              <a:extLst>
                <a:ext uri="{FF2B5EF4-FFF2-40B4-BE49-F238E27FC236}">
                  <a16:creationId xmlns:a16="http://schemas.microsoft.com/office/drawing/2014/main" id="{EBC6D8E2-07F6-7042-2FF6-BDAB5E098014}"/>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14" fontAlgn="base">
                <a:lnSpc>
                  <a:spcPct val="90000"/>
                </a:lnSpc>
                <a:spcBef>
                  <a:spcPct val="0"/>
                </a:spcBef>
                <a:spcAft>
                  <a:spcPct val="0"/>
                </a:spcAft>
                <a:defRPr/>
              </a:pPr>
              <a:endParaRPr lang="de-AT" sz="3200" kern="0">
                <a:gradFill>
                  <a:gsLst>
                    <a:gs pos="0">
                      <a:srgbClr val="FFFFFF"/>
                    </a:gs>
                    <a:gs pos="100000">
                      <a:srgbClr val="FFFFFF"/>
                    </a:gs>
                  </a:gsLst>
                  <a:lin ang="5400000" scaled="0"/>
                </a:gradFill>
                <a:cs typeface="Segoe UI" pitchFamily="34" charset="0"/>
              </a:endParaRPr>
            </a:p>
          </p:txBody>
        </p:sp>
        <p:sp>
          <p:nvSpPr>
            <p:cNvPr id="6" name="TextBox 5">
              <a:extLst>
                <a:ext uri="{FF2B5EF4-FFF2-40B4-BE49-F238E27FC236}">
                  <a16:creationId xmlns:a16="http://schemas.microsoft.com/office/drawing/2014/main" id="{02791D38-E475-76EA-0537-437A8110DD58}"/>
                </a:ext>
              </a:extLst>
            </p:cNvPr>
            <p:cNvSpPr txBox="1"/>
            <p:nvPr/>
          </p:nvSpPr>
          <p:spPr>
            <a:xfrm rot="2421255">
              <a:off x="11065621" y="476530"/>
              <a:ext cx="853538" cy="493555"/>
            </a:xfrm>
            <a:prstGeom prst="rect">
              <a:avLst/>
            </a:prstGeom>
            <a:noFill/>
          </p:spPr>
          <p:txBody>
            <a:bodyPr wrap="none" lIns="0" tIns="0" rIns="0" bIns="0" rtlCol="0">
              <a:spAutoFit/>
            </a:bodyPr>
            <a:lstStyle/>
            <a:p>
              <a:pPr defTabSz="932521">
                <a:defRPr/>
              </a:pPr>
              <a:r>
                <a:rPr lang="en-US" sz="2000" kern="0" spc="-30" dirty="0">
                  <a:solidFill>
                    <a:schemeClr val="accent1"/>
                  </a:solidFill>
                  <a:latin typeface="Segoe UI Semibold"/>
                </a:rPr>
                <a:t>Verify</a:t>
              </a:r>
              <a:endParaRPr lang="de-AT" sz="2000" kern="0" spc="-30" dirty="0">
                <a:solidFill>
                  <a:schemeClr val="accent1"/>
                </a:solidFill>
                <a:latin typeface="Segoe UI Semibold"/>
              </a:endParaRPr>
            </a:p>
          </p:txBody>
        </p:sp>
      </p:grpSp>
    </p:spTree>
    <p:extLst>
      <p:ext uri="{BB962C8B-B14F-4D97-AF65-F5344CB8AC3E}">
        <p14:creationId xmlns:p14="http://schemas.microsoft.com/office/powerpoint/2010/main" val="986324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200"/>
                                  </p:stCondLst>
                                  <p:childTnLst>
                                    <p:animMotion origin="layout" path="M 1.25E-6 3.7037E-6 L 1.25E-6 0.03541 " pathEditMode="relative" rAng="0" ptsTypes="AA">
                                      <p:cBhvr>
                                        <p:cTn id="9" dur="700" spd="-100000" fill="hold"/>
                                        <p:tgtEl>
                                          <p:spTgt spid="13"/>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200"/>
                                  </p:stCondLst>
                                  <p:childTnLst>
                                    <p:animMotion origin="layout" path="M 1.25E-6 3.7037E-6 L 1.25E-6 0.03541 " pathEditMode="relative" rAng="0" ptsTypes="AA">
                                      <p:cBhvr>
                                        <p:cTn id="14" dur="700" spd="-100000" fill="hold"/>
                                        <p:tgtEl>
                                          <p:spTgt spid="1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D4646-DB84-D19C-9534-2ABF1921EAF8}"/>
            </a:ext>
          </a:extLst>
        </p:cNvPr>
        <p:cNvGrpSpPr/>
        <p:nvPr/>
      </p:nvGrpSpPr>
      <p:grpSpPr>
        <a:xfrm>
          <a:off x="0" y="0"/>
          <a:ext cx="0" cy="0"/>
          <a:chOff x="0" y="0"/>
          <a:chExt cx="0" cy="0"/>
        </a:xfrm>
      </p:grpSpPr>
      <p:sp>
        <p:nvSpPr>
          <p:cNvPr id="11" name="Rectangle: Single Corner Rounded 10">
            <a:extLst>
              <a:ext uri="{FF2B5EF4-FFF2-40B4-BE49-F238E27FC236}">
                <a16:creationId xmlns:a16="http://schemas.microsoft.com/office/drawing/2014/main" id="{C3A3E614-CCF0-F47A-2AF2-C89B1FC7DDA8}"/>
              </a:ext>
              <a:ext uri="{C183D7F6-B498-43B3-948B-1728B52AA6E4}">
                <adec:decorative xmlns:adec="http://schemas.microsoft.com/office/drawing/2017/decorative" val="1"/>
              </a:ext>
            </a:extLst>
          </p:cNvPr>
          <p:cNvSpPr/>
          <p:nvPr/>
        </p:nvSpPr>
        <p:spPr bwMode="auto">
          <a:xfrm rot="16200000" flipV="1">
            <a:off x="3157777" y="-1886923"/>
            <a:ext cx="5587137" cy="11902703"/>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62710943-CF9F-F4CD-9A46-F5C694C7A8BA}"/>
              </a:ext>
            </a:extLst>
          </p:cNvPr>
          <p:cNvSpPr>
            <a:spLocks noGrp="1"/>
          </p:cNvSpPr>
          <p:nvPr>
            <p:ph type="title"/>
          </p:nvPr>
        </p:nvSpPr>
        <p:spPr>
          <a:xfrm>
            <a:off x="588263" y="701940"/>
            <a:ext cx="11018520" cy="430887"/>
          </a:xfrm>
        </p:spPr>
        <p:txBody>
          <a:bodyPr/>
          <a:lstStyle/>
          <a:p>
            <a:r>
              <a:rPr lang="en-GB">
                <a:latin typeface="+mj-lt"/>
              </a:rPr>
              <a:t>Create Conference Rooms</a:t>
            </a:r>
          </a:p>
        </p:txBody>
      </p:sp>
      <p:sp>
        <p:nvSpPr>
          <p:cNvPr id="9" name="TextBox 8">
            <a:extLst>
              <a:ext uri="{FF2B5EF4-FFF2-40B4-BE49-F238E27FC236}">
                <a16:creationId xmlns:a16="http://schemas.microsoft.com/office/drawing/2014/main" id="{3C99B164-2138-1C49-C7F9-CBE43A54CD2C}"/>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Approach #2</a:t>
            </a:r>
          </a:p>
        </p:txBody>
      </p:sp>
      <p:sp>
        <p:nvSpPr>
          <p:cNvPr id="5" name="TextBox 4">
            <a:extLst>
              <a:ext uri="{FF2B5EF4-FFF2-40B4-BE49-F238E27FC236}">
                <a16:creationId xmlns:a16="http://schemas.microsoft.com/office/drawing/2014/main" id="{695C5329-86C5-0806-3C8F-96ADB998CA5D}"/>
              </a:ext>
            </a:extLst>
          </p:cNvPr>
          <p:cNvSpPr txBox="1"/>
          <p:nvPr/>
        </p:nvSpPr>
        <p:spPr>
          <a:xfrm>
            <a:off x="584200" y="1393499"/>
            <a:ext cx="11399644" cy="892552"/>
          </a:xfrm>
          <a:prstGeom prst="rect">
            <a:avLst/>
          </a:prstGeom>
          <a:noFill/>
        </p:spPr>
        <p:txBody>
          <a:bodyPr wrap="square" lIns="0" tIns="0" rIns="0" bIns="0">
            <a:spAutoFit/>
          </a:bodyPr>
          <a:lstStyle/>
          <a:p>
            <a:pPr marL="11204" defTabSz="806658">
              <a:spcAft>
                <a:spcPts val="1200"/>
              </a:spcAft>
              <a:tabLst>
                <a:tab pos="1645806" algn="l"/>
              </a:tabLst>
              <a:defRPr/>
            </a:pPr>
            <a:r>
              <a:rPr lang="en-US" sz="1600" dirty="0">
                <a:solidFill>
                  <a:srgbClr val="000000"/>
                </a:solidFill>
                <a:cs typeface="Segoe UI" panose="020B0502040204020203" pitchFamily="34" charset="0"/>
              </a:rPr>
              <a:t>You will need to complete these steps for each conference room within your organization using the Exchange Online and Places PowerShell modules.  We recommend you connect to both within one PowerShell 7 instance</a:t>
            </a:r>
          </a:p>
          <a:p>
            <a:pPr marL="11204" defTabSz="806658">
              <a:spcAft>
                <a:spcPts val="1200"/>
              </a:spcAft>
              <a:tabLst>
                <a:tab pos="1645806" algn="l"/>
              </a:tabLst>
              <a:defRPr/>
            </a:pPr>
            <a:r>
              <a:rPr lang="en-US" sz="1600" dirty="0">
                <a:solidFill>
                  <a:srgbClr val="5A5FC7"/>
                </a:solidFill>
                <a:cs typeface="Segoe UI" panose="020B0502040204020203" pitchFamily="34" charset="0"/>
              </a:rPr>
              <a:t>Step 1: </a:t>
            </a:r>
            <a:r>
              <a:rPr lang="en-US" sz="1600" dirty="0">
                <a:solidFill>
                  <a:srgbClr val="000000"/>
                </a:solidFill>
                <a:cs typeface="Segoe UI" panose="020B0502040204020203" pitchFamily="34" charset="0"/>
              </a:rPr>
              <a:t>Create the conference room</a:t>
            </a:r>
          </a:p>
        </p:txBody>
      </p:sp>
      <p:sp>
        <p:nvSpPr>
          <p:cNvPr id="2" name="TextBox 1">
            <a:extLst>
              <a:ext uri="{FF2B5EF4-FFF2-40B4-BE49-F238E27FC236}">
                <a16:creationId xmlns:a16="http://schemas.microsoft.com/office/drawing/2014/main" id="{821AB993-4D5D-AEBC-47B1-68E0916AE650}"/>
              </a:ext>
            </a:extLst>
          </p:cNvPr>
          <p:cNvSpPr txBox="1"/>
          <p:nvPr/>
        </p:nvSpPr>
        <p:spPr>
          <a:xfrm>
            <a:off x="914078" y="2366658"/>
            <a:ext cx="10739887" cy="523220"/>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New-Mailbox </a:t>
            </a:r>
            <a:r>
              <a:rPr lang="en-US" sz="1400">
                <a:solidFill>
                  <a:srgbClr val="767676"/>
                </a:solidFill>
                <a:latin typeface="Consolas" panose="020B0609020204030204" pitchFamily="49" charset="0"/>
              </a:rPr>
              <a:t>–Room -Alias </a:t>
            </a:r>
            <a:r>
              <a:rPr lang="en-US" sz="1400">
                <a:solidFill>
                  <a:srgbClr val="3A96DD"/>
                </a:solidFill>
                <a:latin typeface="Consolas" panose="020B0609020204030204" pitchFamily="49" charset="0"/>
              </a:rPr>
              <a:t>"ConfRm-HQ-2.238" </a:t>
            </a:r>
            <a:r>
              <a:rPr lang="en-US" sz="1400">
                <a:solidFill>
                  <a:srgbClr val="767676"/>
                </a:solidFill>
                <a:latin typeface="Consolas" panose="020B0609020204030204" pitchFamily="49" charset="0"/>
              </a:rPr>
              <a:t>-Name </a:t>
            </a:r>
            <a:r>
              <a:rPr lang="en-US" sz="1400">
                <a:solidFill>
                  <a:srgbClr val="3A96DD"/>
                </a:solidFill>
                <a:latin typeface="Consolas" panose="020B0609020204030204" pitchFamily="49" charset="0"/>
              </a:rPr>
              <a:t>"</a:t>
            </a:r>
            <a:r>
              <a:rPr lang="en-US" sz="1400" err="1">
                <a:solidFill>
                  <a:srgbClr val="3A96DD"/>
                </a:solidFill>
                <a:latin typeface="Consolas" panose="020B0609020204030204" pitchFamily="49" charset="0"/>
              </a:rPr>
              <a:t>ConfRm</a:t>
            </a:r>
            <a:r>
              <a:rPr lang="en-US" sz="1400">
                <a:solidFill>
                  <a:srgbClr val="3A96DD"/>
                </a:solidFill>
                <a:latin typeface="Consolas" panose="020B0609020204030204" pitchFamily="49" charset="0"/>
              </a:rPr>
              <a:t> HQ/2.238"</a:t>
            </a:r>
            <a:endParaRPr lang="en-US" sz="1400">
              <a:solidFill>
                <a:srgbClr val="D83B01"/>
              </a:solidFill>
              <a:latin typeface="Consolas" panose="020B0609020204030204" pitchFamily="49" charset="0"/>
            </a:endParaRPr>
          </a:p>
        </p:txBody>
      </p:sp>
      <p:sp>
        <p:nvSpPr>
          <p:cNvPr id="7" name="TextBox 6">
            <a:extLst>
              <a:ext uri="{FF2B5EF4-FFF2-40B4-BE49-F238E27FC236}">
                <a16:creationId xmlns:a16="http://schemas.microsoft.com/office/drawing/2014/main" id="{7488DA39-C128-2FCB-AA72-3272519BED24}"/>
              </a:ext>
            </a:extLst>
          </p:cNvPr>
          <p:cNvSpPr txBox="1"/>
          <p:nvPr/>
        </p:nvSpPr>
        <p:spPr>
          <a:xfrm>
            <a:off x="584200" y="3040000"/>
            <a:ext cx="11399644" cy="492443"/>
          </a:xfrm>
          <a:prstGeom prst="rect">
            <a:avLst/>
          </a:prstGeom>
          <a:noFill/>
        </p:spPr>
        <p:txBody>
          <a:bodyPr wrap="square" lIns="0" tIns="0" rIns="0" bIns="0">
            <a:spAutoFit/>
          </a:bodyPr>
          <a:lstStyle/>
          <a:p>
            <a:pPr marL="11204" defTabSz="806658">
              <a:spcAft>
                <a:spcPts val="1200"/>
              </a:spcAft>
              <a:tabLst>
                <a:tab pos="1645806" algn="l"/>
              </a:tabLst>
              <a:defRPr/>
            </a:pPr>
            <a:r>
              <a:rPr lang="en-US" sz="1600">
                <a:solidFill>
                  <a:srgbClr val="5A5FC7"/>
                </a:solidFill>
                <a:cs typeface="Segoe UI" panose="020B0502040204020203" pitchFamily="34" charset="0"/>
              </a:rPr>
              <a:t>Step 2: </a:t>
            </a:r>
            <a:r>
              <a:rPr lang="en-US" sz="1600">
                <a:cs typeface="Segoe UI" panose="020B0502040204020203" pitchFamily="34" charset="0"/>
              </a:rPr>
              <a:t>Set the calendar configuration on each conference room. This example sets up the recommended configuration when adding a Teams Room to this space.</a:t>
            </a:r>
          </a:p>
        </p:txBody>
      </p:sp>
      <p:sp>
        <p:nvSpPr>
          <p:cNvPr id="4" name="TextBox 3">
            <a:extLst>
              <a:ext uri="{FF2B5EF4-FFF2-40B4-BE49-F238E27FC236}">
                <a16:creationId xmlns:a16="http://schemas.microsoft.com/office/drawing/2014/main" id="{F4F33345-218F-051E-5E6C-D702DE1922A0}"/>
              </a:ext>
            </a:extLst>
          </p:cNvPr>
          <p:cNvSpPr txBox="1"/>
          <p:nvPr/>
        </p:nvSpPr>
        <p:spPr>
          <a:xfrm>
            <a:off x="914078" y="3677482"/>
            <a:ext cx="10739887" cy="954107"/>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Set-</a:t>
            </a:r>
            <a:r>
              <a:rPr lang="en-US" sz="1400" err="1">
                <a:solidFill>
                  <a:srgbClr val="F9F1A5"/>
                </a:solidFill>
                <a:latin typeface="Consolas" panose="020B0609020204030204" pitchFamily="49" charset="0"/>
              </a:rPr>
              <a:t>CalendarProcessing</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–Identity </a:t>
            </a:r>
            <a:r>
              <a:rPr lang="en-US" sz="1400">
                <a:solidFill>
                  <a:srgbClr val="3A96DD"/>
                </a:solidFill>
                <a:latin typeface="Consolas" panose="020B0609020204030204" pitchFamily="49" charset="0"/>
              </a:rPr>
              <a:t>"ConfRm-HQ-2.238"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AutomateProcessing</a:t>
            </a:r>
            <a:r>
              <a:rPr lang="en-US" sz="1400">
                <a:solidFill>
                  <a:srgbClr val="767676"/>
                </a:solidFill>
                <a:latin typeface="Consolas" panose="020B0609020204030204" pitchFamily="49" charset="0"/>
              </a:rPr>
              <a:t> </a:t>
            </a:r>
            <a:r>
              <a:rPr lang="en-US" sz="1400" err="1">
                <a:solidFill>
                  <a:srgbClr val="D83B01"/>
                </a:solidFill>
                <a:latin typeface="Consolas" panose="020B0609020204030204" pitchFamily="49" charset="0"/>
              </a:rPr>
              <a:t>AutoAccept</a:t>
            </a:r>
            <a:r>
              <a:rPr lang="en-US" sz="1400">
                <a:solidFill>
                  <a:srgbClr val="767676"/>
                </a:solidFill>
                <a:latin typeface="Consolas" panose="020B0609020204030204" pitchFamily="49" charset="0"/>
              </a:rPr>
              <a:t> -</a:t>
            </a:r>
            <a:r>
              <a:rPr lang="en-US" sz="1400" err="1">
                <a:solidFill>
                  <a:srgbClr val="767676"/>
                </a:solidFill>
                <a:latin typeface="Consolas" panose="020B0609020204030204" pitchFamily="49" charset="0"/>
              </a:rPr>
              <a:t>AddOrganizerToSubject</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$false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AllowRecurringMeetings</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$true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DeleteAttachments</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$true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DeleteComments</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$false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DeleteSubject</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$false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ProcessExternalMeetingMessages</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$true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RemovePrivateProperty</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$false</a:t>
            </a:r>
          </a:p>
        </p:txBody>
      </p:sp>
      <p:sp>
        <p:nvSpPr>
          <p:cNvPr id="8" name="TextBox 7">
            <a:extLst>
              <a:ext uri="{FF2B5EF4-FFF2-40B4-BE49-F238E27FC236}">
                <a16:creationId xmlns:a16="http://schemas.microsoft.com/office/drawing/2014/main" id="{B8F83F09-D3C8-0623-D7B5-A82FCF92DA17}"/>
              </a:ext>
            </a:extLst>
          </p:cNvPr>
          <p:cNvSpPr txBox="1"/>
          <p:nvPr/>
        </p:nvSpPr>
        <p:spPr>
          <a:xfrm>
            <a:off x="584200" y="4847963"/>
            <a:ext cx="11399644" cy="246221"/>
          </a:xfrm>
          <a:prstGeom prst="rect">
            <a:avLst/>
          </a:prstGeom>
          <a:noFill/>
        </p:spPr>
        <p:txBody>
          <a:bodyPr wrap="square" lIns="0" tIns="0" rIns="0" bIns="0">
            <a:spAutoFit/>
          </a:bodyPr>
          <a:lstStyle/>
          <a:p>
            <a:pPr marL="11204" defTabSz="806658">
              <a:spcAft>
                <a:spcPts val="1200"/>
              </a:spcAft>
              <a:tabLst>
                <a:tab pos="1645806" algn="l"/>
              </a:tabLst>
              <a:defRPr/>
            </a:pPr>
            <a:r>
              <a:rPr lang="en-US" sz="1600">
                <a:solidFill>
                  <a:srgbClr val="5A5FC7"/>
                </a:solidFill>
                <a:cs typeface="Segoe UI" panose="020B0502040204020203" pitchFamily="34" charset="0"/>
              </a:rPr>
              <a:t>Step 3: </a:t>
            </a:r>
            <a:r>
              <a:rPr lang="en-US" sz="1600">
                <a:solidFill>
                  <a:srgbClr val="000000"/>
                </a:solidFill>
                <a:cs typeface="Segoe UI" panose="020B0502040204020203" pitchFamily="34" charset="0"/>
              </a:rPr>
              <a:t>Link your new workspace to the floor in your building and define</a:t>
            </a:r>
            <a:r>
              <a:rPr lang="en-US" sz="1600">
                <a:cs typeface="Segoe UI" panose="020B0502040204020203" pitchFamily="34" charset="0"/>
              </a:rPr>
              <a:t> metadata</a:t>
            </a:r>
          </a:p>
        </p:txBody>
      </p:sp>
      <p:sp>
        <p:nvSpPr>
          <p:cNvPr id="6" name="TextBox 5">
            <a:extLst>
              <a:ext uri="{FF2B5EF4-FFF2-40B4-BE49-F238E27FC236}">
                <a16:creationId xmlns:a16="http://schemas.microsoft.com/office/drawing/2014/main" id="{1174022F-0F2B-3584-E0D0-BA009290B783}"/>
              </a:ext>
            </a:extLst>
          </p:cNvPr>
          <p:cNvSpPr txBox="1"/>
          <p:nvPr/>
        </p:nvSpPr>
        <p:spPr>
          <a:xfrm>
            <a:off x="914077" y="5196670"/>
            <a:ext cx="10739887" cy="954107"/>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Set-PlaceV3 </a:t>
            </a:r>
            <a:r>
              <a:rPr lang="en-US" sz="1400">
                <a:solidFill>
                  <a:srgbClr val="767676"/>
                </a:solidFill>
                <a:latin typeface="Consolas" panose="020B0609020204030204" pitchFamily="49" charset="0"/>
              </a:rPr>
              <a:t>–Identity </a:t>
            </a:r>
            <a:r>
              <a:rPr lang="en-US" sz="1400">
                <a:solidFill>
                  <a:srgbClr val="3A96DD"/>
                </a:solidFill>
                <a:latin typeface="Consolas" panose="020B0609020204030204" pitchFamily="49" charset="0"/>
              </a:rPr>
              <a:t>"ConfRm-HQ-2.238" </a:t>
            </a:r>
            <a:r>
              <a:rPr lang="en-US" sz="1400">
                <a:solidFill>
                  <a:srgbClr val="767676"/>
                </a:solidFill>
                <a:latin typeface="Consolas" panose="020B0609020204030204" pitchFamily="49" charset="0"/>
              </a:rPr>
              <a:t>-Capacity </a:t>
            </a:r>
            <a:r>
              <a:rPr lang="en-US" sz="1400">
                <a:solidFill>
                  <a:srgbClr val="3A96DD"/>
                </a:solidFill>
                <a:latin typeface="Consolas" panose="020B0609020204030204" pitchFamily="49" charset="0"/>
              </a:rPr>
              <a:t>4</a:t>
            </a:r>
            <a:r>
              <a:rPr lang="en-US" sz="1400">
                <a:solidFill>
                  <a:srgbClr val="767676"/>
                </a:solidFill>
                <a:latin typeface="Consolas" panose="020B0609020204030204" pitchFamily="49" charset="0"/>
              </a:rPr>
              <a:t> -Label </a:t>
            </a:r>
            <a:r>
              <a:rPr lang="en-US" sz="1400">
                <a:solidFill>
                  <a:srgbClr val="3A96DD"/>
                </a:solidFill>
                <a:latin typeface="Consolas" panose="020B0609020204030204" pitchFamily="49" charset="0"/>
              </a:rPr>
              <a:t>"</a:t>
            </a:r>
            <a:r>
              <a:rPr lang="en-US" sz="1400" err="1">
                <a:solidFill>
                  <a:srgbClr val="3A96DD"/>
                </a:solidFill>
                <a:latin typeface="Consolas" panose="020B0609020204030204" pitchFamily="49" charset="0"/>
              </a:rPr>
              <a:t>ConfRm</a:t>
            </a:r>
            <a:r>
              <a:rPr lang="en-US" sz="1400">
                <a:solidFill>
                  <a:srgbClr val="3A96DD"/>
                </a:solidFill>
                <a:latin typeface="Consolas" panose="020B0609020204030204" pitchFamily="49" charset="0"/>
              </a:rPr>
              <a:t> HQ/2.238"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FloorLabel</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"2"</a:t>
            </a:r>
            <a:r>
              <a:rPr lang="en-US" sz="1400">
                <a:solidFill>
                  <a:srgbClr val="767676"/>
                </a:solidFill>
                <a:latin typeface="Consolas" panose="020B0609020204030204" pitchFamily="49" charset="0"/>
              </a:rPr>
              <a:t> -</a:t>
            </a:r>
            <a:r>
              <a:rPr lang="en-US" sz="1400" err="1">
                <a:solidFill>
                  <a:srgbClr val="767676"/>
                </a:solidFill>
                <a:latin typeface="Consolas" panose="020B0609020204030204" pitchFamily="49" charset="0"/>
              </a:rPr>
              <a:t>IsWheelChairAccessible</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$true</a:t>
            </a:r>
            <a:r>
              <a:rPr lang="en-US" sz="1400">
                <a:solidFill>
                  <a:srgbClr val="767676"/>
                </a:solidFill>
                <a:latin typeface="Consolas" panose="020B0609020204030204" pitchFamily="49" charset="0"/>
              </a:rPr>
              <a:t> -Tags </a:t>
            </a:r>
            <a:r>
              <a:rPr lang="en-US" sz="1400">
                <a:solidFill>
                  <a:srgbClr val="3A96DD"/>
                </a:solidFill>
                <a:latin typeface="Consolas" panose="020B0609020204030204" pitchFamily="49" charset="0"/>
              </a:rPr>
              <a:t>"IntelliFrame Camera"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MTREnabled</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$true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ParentId</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&lt;</a:t>
            </a:r>
            <a:r>
              <a:rPr lang="en-US" sz="1400" err="1">
                <a:solidFill>
                  <a:srgbClr val="3A96DD"/>
                </a:solidFill>
                <a:latin typeface="Consolas" panose="020B0609020204030204" pitchFamily="49" charset="0"/>
              </a:rPr>
              <a:t>PlaceId</a:t>
            </a:r>
            <a:r>
              <a:rPr lang="en-US" sz="1400">
                <a:solidFill>
                  <a:srgbClr val="3A96DD"/>
                </a:solidFill>
                <a:latin typeface="Consolas" panose="020B0609020204030204" pitchFamily="49" charset="0"/>
              </a:rPr>
              <a:t> of Contoso HQ Floor 2&gt;</a:t>
            </a:r>
          </a:p>
        </p:txBody>
      </p:sp>
      <p:sp>
        <p:nvSpPr>
          <p:cNvPr id="10" name="TextBox 9">
            <a:extLst>
              <a:ext uri="{FF2B5EF4-FFF2-40B4-BE49-F238E27FC236}">
                <a16:creationId xmlns:a16="http://schemas.microsoft.com/office/drawing/2014/main" id="{259C95BC-4098-9DEC-5A44-7A9ED0049BE8}"/>
              </a:ext>
            </a:extLst>
          </p:cNvPr>
          <p:cNvSpPr txBox="1"/>
          <p:nvPr/>
        </p:nvSpPr>
        <p:spPr>
          <a:xfrm>
            <a:off x="652739" y="6443012"/>
            <a:ext cx="10602804" cy="338554"/>
          </a:xfrm>
          <a:prstGeom prst="rect">
            <a:avLst/>
          </a:prstGeom>
          <a:noFill/>
        </p:spPr>
        <p:txBody>
          <a:bodyPr wrap="square">
            <a:spAutoFit/>
          </a:bodyPr>
          <a:lstStyle/>
          <a:p>
            <a:pPr algn="ctr"/>
            <a:r>
              <a:rPr lang="en-US" sz="1600" b="1">
                <a:solidFill>
                  <a:srgbClr val="000000"/>
                </a:solidFill>
                <a:cs typeface="Segoe UI" panose="020B0502040204020203" pitchFamily="34" charset="0"/>
              </a:rPr>
              <a:t>Note</a:t>
            </a:r>
            <a:r>
              <a:rPr lang="en-US" sz="1600">
                <a:solidFill>
                  <a:srgbClr val="000000"/>
                </a:solidFill>
                <a:cs typeface="Segoe UI" panose="020B0502040204020203" pitchFamily="34" charset="0"/>
              </a:rPr>
              <a:t>: new rooms (as well as changes to existing rooms) may take up to 24 hours to update.</a:t>
            </a:r>
            <a:endParaRPr lang="en-US" sz="1600"/>
          </a:p>
        </p:txBody>
      </p:sp>
    </p:spTree>
    <p:extLst>
      <p:ext uri="{BB962C8B-B14F-4D97-AF65-F5344CB8AC3E}">
        <p14:creationId xmlns:p14="http://schemas.microsoft.com/office/powerpoint/2010/main" val="230273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36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par>
                          <p:cTn id="13" fill="hold">
                            <p:stCondLst>
                              <p:cond delay="154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par>
                          <p:cTn id="16" fill="hold">
                            <p:stCondLst>
                              <p:cond delay="6744"/>
                            </p:stCondLst>
                            <p:childTnLst>
                              <p:par>
                                <p:cTn id="17" presetID="1" presetClass="entr" presetSubtype="0" fill="hold" nodeType="afterEffect">
                                  <p:stCondLst>
                                    <p:cond delay="0"/>
                                  </p:stCondLst>
                                  <p:iterate type="lt">
                                    <p:tmAbs val="20"/>
                                  </p:iterate>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par>
                          <p:cTn id="19" fill="hold">
                            <p:stCondLst>
                              <p:cond delay="6925"/>
                            </p:stCondLst>
                            <p:childTnLst>
                              <p:par>
                                <p:cTn id="20" presetID="1" presetClass="entr" presetSubtype="0" fill="hold" nodeType="afterEffect">
                                  <p:stCondLst>
                                    <p:cond delay="0"/>
                                  </p:stCondLst>
                                  <p:iterate type="lt">
                                    <p:tmAbs val="20"/>
                                  </p:iterate>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32BF3-D09B-EFDC-1928-8D97282FD170}"/>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42748B8-33A8-D076-50D4-7DA0BCFE9D59}"/>
              </a:ext>
              <a:ext uri="{C183D7F6-B498-43B3-948B-1728B52AA6E4}">
                <adec:decorative xmlns:adec="http://schemas.microsoft.com/office/drawing/2017/decorative" val="1"/>
              </a:ext>
            </a:extLst>
          </p:cNvPr>
          <p:cNvSpPr/>
          <p:nvPr/>
        </p:nvSpPr>
        <p:spPr bwMode="auto">
          <a:xfrm rot="16200000" flipV="1">
            <a:off x="3157779" y="-1739689"/>
            <a:ext cx="5439904" cy="1175546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5" name="Title 1">
            <a:extLst>
              <a:ext uri="{FF2B5EF4-FFF2-40B4-BE49-F238E27FC236}">
                <a16:creationId xmlns:a16="http://schemas.microsoft.com/office/drawing/2014/main" id="{B9CD7F88-AE9D-A001-EB72-A1443BC2ABFD}"/>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ea typeface="+mn-ea"/>
                <a:cs typeface="Segoe UI" pitchFamily="34" charset="0"/>
              </a:rPr>
              <a:t>Admin Guidance: Updating the picture</a:t>
            </a:r>
          </a:p>
        </p:txBody>
      </p:sp>
      <p:sp>
        <p:nvSpPr>
          <p:cNvPr id="6" name="TextBox 5">
            <a:extLst>
              <a:ext uri="{FF2B5EF4-FFF2-40B4-BE49-F238E27FC236}">
                <a16:creationId xmlns:a16="http://schemas.microsoft.com/office/drawing/2014/main" id="{896CB071-9786-A94B-2E14-02D006EF97FF}"/>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Teams: Places app</a:t>
            </a:r>
          </a:p>
        </p:txBody>
      </p:sp>
      <p:sp>
        <p:nvSpPr>
          <p:cNvPr id="3" name="Content Placeholder 2">
            <a:extLst>
              <a:ext uri="{FF2B5EF4-FFF2-40B4-BE49-F238E27FC236}">
                <a16:creationId xmlns:a16="http://schemas.microsoft.com/office/drawing/2014/main" id="{52F8226D-E43D-91C9-240A-B620D2AF0354}"/>
              </a:ext>
            </a:extLst>
          </p:cNvPr>
          <p:cNvSpPr>
            <a:spLocks noGrp="1"/>
          </p:cNvSpPr>
          <p:nvPr>
            <p:ph sz="quarter" idx="12"/>
          </p:nvPr>
        </p:nvSpPr>
        <p:spPr>
          <a:xfrm>
            <a:off x="584200" y="1393499"/>
            <a:ext cx="4412434" cy="520463"/>
          </a:xfrm>
        </p:spPr>
        <p:txBody>
          <a:bodyPr/>
          <a:lstStyle/>
          <a:p>
            <a:pPr marL="0" indent="0">
              <a:lnSpc>
                <a:spcPct val="110000"/>
              </a:lnSpc>
              <a:buNone/>
            </a:pPr>
            <a:r>
              <a:rPr lang="en-GB" sz="1600">
                <a:latin typeface="+mn-lt"/>
              </a:rPr>
              <a:t>To update the picture displayed with the bookable resource:</a:t>
            </a:r>
            <a:endParaRPr lang="en-IE" sz="1600">
              <a:latin typeface="+mn-lt"/>
            </a:endParaRPr>
          </a:p>
        </p:txBody>
      </p:sp>
      <p:sp>
        <p:nvSpPr>
          <p:cNvPr id="11" name="TextBox 10">
            <a:extLst>
              <a:ext uri="{FF2B5EF4-FFF2-40B4-BE49-F238E27FC236}">
                <a16:creationId xmlns:a16="http://schemas.microsoft.com/office/drawing/2014/main" id="{B9A744DD-CBC3-3203-E395-1939FF7162E3}"/>
              </a:ext>
            </a:extLst>
          </p:cNvPr>
          <p:cNvSpPr txBox="1"/>
          <p:nvPr/>
        </p:nvSpPr>
        <p:spPr>
          <a:xfrm>
            <a:off x="584200" y="2042103"/>
            <a:ext cx="4615329" cy="4653903"/>
          </a:xfrm>
          <a:prstGeom prst="rect">
            <a:avLst/>
          </a:prstGeom>
          <a:noFill/>
        </p:spPr>
        <p:txBody>
          <a:bodyPr wrap="square" lIns="0" tIns="0" rIns="0" bIns="0">
            <a:spAutoFit/>
          </a:bodyPr>
          <a:lstStyle/>
          <a:p>
            <a:pPr marR="0" lvl="0" indent="0" algn="l" defTabSz="806658" rtl="0" eaLnBrk="1" fontAlgn="auto" latinLnBrk="0" hangingPunct="1">
              <a:lnSpc>
                <a:spcPct val="110000"/>
              </a:lnSpc>
              <a:spcAft>
                <a:spcPts val="1800"/>
              </a:spcAft>
              <a:buClrTx/>
              <a:buSzTx/>
              <a:buFontTx/>
              <a:buNone/>
              <a:tabLst>
                <a:tab pos="1645806" algn="l"/>
              </a:tabLst>
              <a:defRPr/>
            </a:pPr>
            <a:r>
              <a:rPr kumimoji="0" lang="en-US" sz="1600" b="0" i="0" u="none" strike="noStrike" kern="1200" cap="none" spc="0" normalizeH="0" baseline="0" noProof="0">
                <a:ln>
                  <a:noFill/>
                </a:ln>
                <a:solidFill>
                  <a:srgbClr val="5A5FC7"/>
                </a:solidFill>
                <a:effectLst/>
                <a:uLnTx/>
                <a:uFillTx/>
                <a:ea typeface="+mn-ea"/>
                <a:cs typeface="Segoe UI" panose="020B0502040204020203" pitchFamily="34" charset="0"/>
              </a:rPr>
              <a:t>Step 1</a:t>
            </a:r>
            <a:r>
              <a:rPr lang="en-US" sz="1600">
                <a:solidFill>
                  <a:srgbClr val="000000"/>
                </a:solidFill>
                <a:cs typeface="Segoe UI" panose="020B0502040204020203" pitchFamily="34" charset="0"/>
              </a:rPr>
              <a:t>: Go</a:t>
            </a:r>
            <a:r>
              <a:rPr kumimoji="0" lang="en-US" sz="1600" b="0" i="0" u="none" strike="noStrike" kern="1200" cap="none" spc="0" normalizeH="0" baseline="0" noProof="0">
                <a:ln>
                  <a:noFill/>
                </a:ln>
                <a:solidFill>
                  <a:srgbClr val="000000"/>
                </a:solidFill>
                <a:effectLst/>
                <a:uLnTx/>
                <a:uFillTx/>
                <a:ea typeface="+mn-ea"/>
                <a:cs typeface="Segoe UI" panose="020B0502040204020203" pitchFamily="34" charset="0"/>
              </a:rPr>
              <a:t> to </a:t>
            </a:r>
            <a:r>
              <a:rPr kumimoji="0" lang="en-US" sz="1600" b="0" i="0" u="none" strike="noStrike" kern="1200" cap="none" spc="0" normalizeH="0" baseline="0" noProof="0">
                <a:ln>
                  <a:noFill/>
                </a:ln>
                <a:solidFill>
                  <a:srgbClr val="000000"/>
                </a:solidFill>
                <a:effectLst/>
                <a:uLnTx/>
                <a:uFillTx/>
                <a:ea typeface="+mn-ea"/>
                <a:cs typeface="+mn-cs"/>
              </a:rPr>
              <a:t>the Entra Admin Center (</a:t>
            </a:r>
            <a:r>
              <a:rPr kumimoji="0" lang="en-US" sz="1600" b="0" i="0" u="none" strike="noStrike" kern="1200" cap="none" spc="0" normalizeH="0" baseline="0" noProof="0">
                <a:ln>
                  <a:noFill/>
                </a:ln>
                <a:solidFill>
                  <a:srgbClr val="000000"/>
                </a:solidFill>
                <a:effectLst/>
                <a:uLnTx/>
                <a:uFillTx/>
                <a:ea typeface="+mn-ea"/>
                <a:cs typeface="+mn-cs"/>
                <a:hlinkClick r:id="rId2"/>
              </a:rPr>
              <a:t>https://entra.microsoft.com</a:t>
            </a:r>
            <a:r>
              <a:rPr kumimoji="0" lang="en-US" sz="1600" b="0" i="0" u="none" strike="noStrike" kern="1200" cap="none" spc="0" normalizeH="0" baseline="0" noProof="0">
                <a:ln>
                  <a:noFill/>
                </a:ln>
                <a:solidFill>
                  <a:srgbClr val="000000"/>
                </a:solidFill>
                <a:effectLst/>
                <a:uLnTx/>
                <a:uFillTx/>
                <a:ea typeface="+mn-ea"/>
                <a:cs typeface="+mn-cs"/>
              </a:rPr>
              <a:t>).</a:t>
            </a:r>
            <a:endParaRPr kumimoji="0" lang="en-US" sz="1600" b="0" i="0" u="none" strike="noStrike" kern="1200" cap="none" spc="0" normalizeH="0" baseline="0" noProof="0">
              <a:ln>
                <a:noFill/>
              </a:ln>
              <a:solidFill>
                <a:srgbClr val="000000"/>
              </a:solidFill>
              <a:effectLst/>
              <a:highlight>
                <a:srgbClr val="FFFF00"/>
              </a:highlight>
              <a:uLnTx/>
              <a:uFillTx/>
              <a:ea typeface="+mn-ea"/>
              <a:cs typeface="Segoe UI" panose="020B0502040204020203" pitchFamily="34" charset="0"/>
            </a:endParaRPr>
          </a:p>
          <a:p>
            <a:pPr marL="0" marR="0" lvl="0" indent="0" algn="l" defTabSz="914400" rtl="0" eaLnBrk="1" fontAlgn="auto" latinLnBrk="0" hangingPunct="1">
              <a:lnSpc>
                <a:spcPct val="110000"/>
              </a:lnSpc>
              <a:spcAft>
                <a:spcPts val="1800"/>
              </a:spcAft>
              <a:buClrTx/>
              <a:buSzTx/>
              <a:buFontTx/>
              <a:buNone/>
              <a:tabLst/>
              <a:defRPr/>
            </a:pPr>
            <a:r>
              <a:rPr kumimoji="0" lang="en-US" sz="1600" b="0" i="0" u="none" strike="noStrike" kern="1200" cap="none" spc="0" normalizeH="0" baseline="0" noProof="0">
                <a:ln>
                  <a:noFill/>
                </a:ln>
                <a:solidFill>
                  <a:srgbClr val="5A5FC7"/>
                </a:solidFill>
                <a:effectLst/>
                <a:uLnTx/>
                <a:uFillTx/>
                <a:ea typeface="+mn-ea"/>
                <a:cs typeface="+mn-cs"/>
              </a:rPr>
              <a:t>Step 2</a:t>
            </a:r>
            <a:r>
              <a:rPr lang="en-US" sz="1600">
                <a:solidFill>
                  <a:srgbClr val="000000"/>
                </a:solidFill>
                <a:cs typeface="Segoe UI" panose="020B0502040204020203" pitchFamily="34" charset="0"/>
              </a:rPr>
              <a:t>: Under </a:t>
            </a:r>
            <a:r>
              <a:rPr lang="en-US" sz="1600" b="1">
                <a:solidFill>
                  <a:srgbClr val="000000"/>
                </a:solidFill>
                <a:cs typeface="Segoe UI" panose="020B0502040204020203" pitchFamily="34" charset="0"/>
              </a:rPr>
              <a:t>Users</a:t>
            </a:r>
            <a:r>
              <a:rPr lang="en-US" sz="1600">
                <a:solidFill>
                  <a:srgbClr val="000000"/>
                </a:solidFill>
                <a:cs typeface="Segoe UI" panose="020B0502040204020203" pitchFamily="34" charset="0"/>
              </a:rPr>
              <a:t>, cl</a:t>
            </a:r>
            <a:r>
              <a:rPr kumimoji="0" lang="en-US" sz="1600" b="0" i="0" u="none" strike="noStrike" kern="1200" cap="none" spc="0" normalizeH="0" baseline="0" noProof="0">
                <a:ln>
                  <a:noFill/>
                </a:ln>
                <a:solidFill>
                  <a:srgbClr val="000000"/>
                </a:solidFill>
                <a:effectLst/>
                <a:uLnTx/>
                <a:uFillTx/>
                <a:ea typeface="+mn-ea"/>
                <a:cs typeface="+mn-cs"/>
              </a:rPr>
              <a:t>ick on </a:t>
            </a:r>
            <a:r>
              <a:rPr kumimoji="0" lang="en-US" sz="1600" b="1" i="0" u="none" strike="noStrike" kern="1200" cap="none" spc="0" normalizeH="0" baseline="0" noProof="0">
                <a:ln>
                  <a:noFill/>
                </a:ln>
                <a:solidFill>
                  <a:srgbClr val="000000"/>
                </a:solidFill>
                <a:effectLst/>
                <a:uLnTx/>
                <a:uFillTx/>
                <a:ea typeface="+mn-ea"/>
                <a:cs typeface="+mn-cs"/>
              </a:rPr>
              <a:t>All users</a:t>
            </a:r>
            <a:r>
              <a:rPr lang="en-US" sz="1600">
                <a:solidFill>
                  <a:srgbClr val="000000"/>
                </a:solidFill>
                <a:cs typeface="Segoe UI" panose="020B0502040204020203" pitchFamily="34" charset="0"/>
              </a:rPr>
              <a:t>.</a:t>
            </a:r>
          </a:p>
          <a:p>
            <a:pPr defTabSz="914400">
              <a:lnSpc>
                <a:spcPct val="110000"/>
              </a:lnSpc>
              <a:spcAft>
                <a:spcPts val="1800"/>
              </a:spcAft>
              <a:defRPr/>
            </a:pPr>
            <a:r>
              <a:rPr kumimoji="0" lang="en-US" sz="1600" b="0" i="0" u="none" strike="noStrike" kern="1200" cap="none" spc="0" normalizeH="0" baseline="0" noProof="0">
                <a:ln>
                  <a:noFill/>
                </a:ln>
                <a:solidFill>
                  <a:srgbClr val="5A5FC7"/>
                </a:solidFill>
                <a:effectLst/>
                <a:uLnTx/>
                <a:uFillTx/>
                <a:ea typeface="+mn-ea"/>
                <a:cs typeface="+mn-cs"/>
              </a:rPr>
              <a:t>Step 3</a:t>
            </a:r>
            <a:r>
              <a:rPr lang="en-US" sz="1600">
                <a:solidFill>
                  <a:srgbClr val="000000"/>
                </a:solidFill>
                <a:cs typeface="Segoe UI" panose="020B0502040204020203" pitchFamily="34" charset="0"/>
              </a:rPr>
              <a:t>: Search for the account associated to the resource. Click on this account to bring up the </a:t>
            </a:r>
            <a:r>
              <a:rPr lang="en-US" sz="1600" b="1">
                <a:solidFill>
                  <a:srgbClr val="000000"/>
                </a:solidFill>
                <a:cs typeface="Segoe UI" panose="020B0502040204020203" pitchFamily="34" charset="0"/>
              </a:rPr>
              <a:t>Overview</a:t>
            </a:r>
            <a:r>
              <a:rPr lang="en-US" sz="1600">
                <a:solidFill>
                  <a:srgbClr val="000000"/>
                </a:solidFill>
                <a:cs typeface="Segoe UI" panose="020B0502040204020203" pitchFamily="34" charset="0"/>
              </a:rPr>
              <a:t> screen. In this example, we have selected the </a:t>
            </a:r>
            <a:r>
              <a:rPr lang="en-US" sz="1600" b="1" err="1">
                <a:solidFill>
                  <a:srgbClr val="000000"/>
                </a:solidFill>
                <a:cs typeface="Segoe UI" panose="020B0502040204020203" pitchFamily="34" charset="0"/>
              </a:rPr>
              <a:t>ConfRm</a:t>
            </a:r>
            <a:r>
              <a:rPr lang="en-US" sz="1600" b="1">
                <a:solidFill>
                  <a:srgbClr val="000000"/>
                </a:solidFill>
                <a:cs typeface="Segoe UI" panose="020B0502040204020203" pitchFamily="34" charset="0"/>
              </a:rPr>
              <a:t> HQ/1.143 </a:t>
            </a:r>
            <a:r>
              <a:rPr lang="en-US" sz="1600">
                <a:solidFill>
                  <a:srgbClr val="000000"/>
                </a:solidFill>
                <a:cs typeface="Segoe UI" panose="020B0502040204020203" pitchFamily="34" charset="0"/>
              </a:rPr>
              <a:t>account.</a:t>
            </a:r>
          </a:p>
          <a:p>
            <a:pPr defTabSz="914400">
              <a:lnSpc>
                <a:spcPct val="110000"/>
              </a:lnSpc>
              <a:spcAft>
                <a:spcPts val="1800"/>
              </a:spcAft>
              <a:defRPr/>
            </a:pPr>
            <a:r>
              <a:rPr kumimoji="0" lang="en-US" sz="1600" b="0" i="0" u="none" strike="noStrike" kern="1200" cap="none" spc="0" normalizeH="0" baseline="0" noProof="0">
                <a:ln>
                  <a:noFill/>
                </a:ln>
                <a:solidFill>
                  <a:srgbClr val="5A5FC7"/>
                </a:solidFill>
                <a:effectLst/>
                <a:uLnTx/>
                <a:uFillTx/>
                <a:ea typeface="+mn-ea"/>
                <a:cs typeface="+mn-cs"/>
              </a:rPr>
              <a:t>Step 4</a:t>
            </a:r>
            <a:r>
              <a:rPr lang="en-US" sz="1600">
                <a:solidFill>
                  <a:srgbClr val="000000"/>
                </a:solidFill>
                <a:cs typeface="Segoe UI" panose="020B0502040204020203" pitchFamily="34" charset="0"/>
              </a:rPr>
              <a:t>: On the </a:t>
            </a:r>
            <a:r>
              <a:rPr lang="en-US" sz="1600" b="1">
                <a:solidFill>
                  <a:srgbClr val="000000"/>
                </a:solidFill>
                <a:cs typeface="Segoe UI" panose="020B0502040204020203" pitchFamily="34" charset="0"/>
              </a:rPr>
              <a:t>Overview</a:t>
            </a:r>
            <a:r>
              <a:rPr lang="en-US" sz="1600">
                <a:solidFill>
                  <a:srgbClr val="000000"/>
                </a:solidFill>
                <a:cs typeface="Segoe UI" panose="020B0502040204020203" pitchFamily="34" charset="0"/>
              </a:rPr>
              <a:t> screen, click on the </a:t>
            </a:r>
            <a:r>
              <a:rPr lang="en-US" sz="1600" b="1">
                <a:solidFill>
                  <a:srgbClr val="000000"/>
                </a:solidFill>
                <a:cs typeface="Segoe UI" panose="020B0502040204020203" pitchFamily="34" charset="0"/>
              </a:rPr>
              <a:t>camera icon </a:t>
            </a:r>
            <a:r>
              <a:rPr lang="en-US" sz="1600">
                <a:solidFill>
                  <a:srgbClr val="000000"/>
                </a:solidFill>
                <a:cs typeface="Segoe UI" panose="020B0502040204020203" pitchFamily="34" charset="0"/>
              </a:rPr>
              <a:t>next to the account name.</a:t>
            </a:r>
          </a:p>
          <a:p>
            <a:pPr defTabSz="914400">
              <a:lnSpc>
                <a:spcPct val="110000"/>
              </a:lnSpc>
              <a:spcAft>
                <a:spcPts val="1800"/>
              </a:spcAft>
              <a:defRPr/>
            </a:pPr>
            <a:r>
              <a:rPr kumimoji="0" lang="en-US" sz="1600" b="0" i="0" u="none" strike="noStrike" kern="1200" cap="none" spc="0" normalizeH="0" baseline="0" noProof="0">
                <a:ln>
                  <a:noFill/>
                </a:ln>
                <a:solidFill>
                  <a:srgbClr val="5A5FC7"/>
                </a:solidFill>
                <a:effectLst/>
                <a:uLnTx/>
                <a:uFillTx/>
                <a:ea typeface="+mn-ea"/>
                <a:cs typeface="+mn-cs"/>
              </a:rPr>
              <a:t>Step 5</a:t>
            </a:r>
            <a:r>
              <a:rPr lang="en-US" sz="1600">
                <a:solidFill>
                  <a:srgbClr val="000000"/>
                </a:solidFill>
                <a:cs typeface="Segoe UI" panose="020B0502040204020203" pitchFamily="34" charset="0"/>
              </a:rPr>
              <a:t>: In the </a:t>
            </a:r>
            <a:r>
              <a:rPr lang="en-US" sz="1600" b="1">
                <a:solidFill>
                  <a:srgbClr val="000000"/>
                </a:solidFill>
                <a:cs typeface="Segoe UI" panose="020B0502040204020203" pitchFamily="34" charset="0"/>
              </a:rPr>
              <a:t>Upload new photo </a:t>
            </a:r>
            <a:r>
              <a:rPr lang="en-US" sz="1600">
                <a:solidFill>
                  <a:srgbClr val="000000"/>
                </a:solidFill>
                <a:cs typeface="Segoe UI" panose="020B0502040204020203" pitchFamily="34" charset="0"/>
              </a:rPr>
              <a:t>dialog, drag &amp; drop (or browse) for the desired picture file. </a:t>
            </a:r>
            <a:r>
              <a:rPr lang="en-US" sz="1600" u="sng">
                <a:solidFill>
                  <a:srgbClr val="000000"/>
                </a:solidFill>
                <a:cs typeface="Segoe UI" panose="020B0502040204020203" pitchFamily="34" charset="0"/>
              </a:rPr>
              <a:t>Note</a:t>
            </a:r>
            <a:r>
              <a:rPr lang="en-US" sz="1600">
                <a:solidFill>
                  <a:srgbClr val="000000"/>
                </a:solidFill>
                <a:cs typeface="Segoe UI" panose="020B0502040204020203" pitchFamily="34" charset="0"/>
              </a:rPr>
              <a:t>: file cannot exceed 4MB in size. Click </a:t>
            </a:r>
            <a:r>
              <a:rPr lang="en-US" sz="1600" b="1">
                <a:solidFill>
                  <a:srgbClr val="000000"/>
                </a:solidFill>
                <a:cs typeface="Segoe UI" panose="020B0502040204020203" pitchFamily="34" charset="0"/>
              </a:rPr>
              <a:t>Upload</a:t>
            </a:r>
            <a:r>
              <a:rPr lang="en-US" sz="1600">
                <a:solidFill>
                  <a:srgbClr val="000000"/>
                </a:solidFill>
                <a:cs typeface="Segoe UI" panose="020B0502040204020203" pitchFamily="34" charset="0"/>
              </a:rPr>
              <a:t>.</a:t>
            </a:r>
          </a:p>
          <a:p>
            <a:pPr marL="0" marR="0" lvl="0" indent="0" algn="l" defTabSz="914400" rtl="0" eaLnBrk="1" fontAlgn="auto" latinLnBrk="0" hangingPunct="1">
              <a:lnSpc>
                <a:spcPct val="110000"/>
              </a:lnSpc>
              <a:spcAft>
                <a:spcPts val="1800"/>
              </a:spcAft>
              <a:buClrTx/>
              <a:buSzTx/>
              <a:buFontTx/>
              <a:buNone/>
              <a:tabLst/>
              <a:defRPr/>
            </a:pPr>
            <a:endParaRPr lang="en-US" sz="1600">
              <a:solidFill>
                <a:srgbClr val="000000"/>
              </a:solidFill>
              <a:cs typeface="Segoe UI" panose="020B0502040204020203" pitchFamily="34" charset="0"/>
            </a:endParaRPr>
          </a:p>
        </p:txBody>
      </p:sp>
      <p:sp>
        <p:nvSpPr>
          <p:cNvPr id="19" name="Rectangle 18">
            <a:extLst>
              <a:ext uri="{FF2B5EF4-FFF2-40B4-BE49-F238E27FC236}">
                <a16:creationId xmlns:a16="http://schemas.microsoft.com/office/drawing/2014/main" id="{D2243052-38C2-E9A7-5B32-136BFC4C405D}"/>
              </a:ext>
              <a:ext uri="{C183D7F6-B498-43B3-948B-1728B52AA6E4}">
                <adec:decorative xmlns:adec="http://schemas.microsoft.com/office/drawing/2017/decorative" val="1"/>
              </a:ext>
            </a:extLst>
          </p:cNvPr>
          <p:cNvSpPr/>
          <p:nvPr/>
        </p:nvSpPr>
        <p:spPr bwMode="auto">
          <a:xfrm>
            <a:off x="5623063" y="4606497"/>
            <a:ext cx="714703" cy="253497"/>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4" name="Picture 3" descr="Screenshot of a Conference Room showing a custom thumbnail image.">
            <a:extLst>
              <a:ext uri="{FF2B5EF4-FFF2-40B4-BE49-F238E27FC236}">
                <a16:creationId xmlns:a16="http://schemas.microsoft.com/office/drawing/2014/main" id="{63270107-0C38-4FCC-F7DC-30A14283AEE5}"/>
              </a:ext>
            </a:extLst>
          </p:cNvPr>
          <p:cNvPicPr>
            <a:picLocks noChangeAspect="1"/>
          </p:cNvPicPr>
          <p:nvPr/>
        </p:nvPicPr>
        <p:blipFill>
          <a:blip r:embed="rId3"/>
          <a:stretch>
            <a:fillRect/>
          </a:stretch>
        </p:blipFill>
        <p:spPr>
          <a:xfrm>
            <a:off x="8747257" y="31272"/>
            <a:ext cx="3429122" cy="1137209"/>
          </a:xfrm>
          <a:prstGeom prst="rect">
            <a:avLst/>
          </a:prstGeom>
        </p:spPr>
      </p:pic>
      <p:pic>
        <p:nvPicPr>
          <p:cNvPr id="8" name="Picture 7" descr="Screenshot of the Entra Admin portal, ">
            <a:extLst>
              <a:ext uri="{FF2B5EF4-FFF2-40B4-BE49-F238E27FC236}">
                <a16:creationId xmlns:a16="http://schemas.microsoft.com/office/drawing/2014/main" id="{C95F7833-10B8-0F9D-4CCB-FC735C4ACCDA}"/>
              </a:ext>
            </a:extLst>
          </p:cNvPr>
          <p:cNvPicPr>
            <a:picLocks noChangeAspect="1"/>
          </p:cNvPicPr>
          <p:nvPr/>
        </p:nvPicPr>
        <p:blipFill>
          <a:blip r:embed="rId4"/>
          <a:stretch>
            <a:fillRect/>
          </a:stretch>
        </p:blipFill>
        <p:spPr>
          <a:xfrm>
            <a:off x="5449754" y="1362183"/>
            <a:ext cx="6595006" cy="5203717"/>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BD53413C-5C4B-FF20-C0FE-8FB2F3CA028E}"/>
              </a:ext>
              <a:ext uri="{C183D7F6-B498-43B3-948B-1728B52AA6E4}">
                <adec:decorative xmlns:adec="http://schemas.microsoft.com/office/drawing/2017/decorative" val="1"/>
              </a:ext>
            </a:extLst>
          </p:cNvPr>
          <p:cNvSpPr/>
          <p:nvPr/>
        </p:nvSpPr>
        <p:spPr bwMode="auto">
          <a:xfrm>
            <a:off x="8534401" y="3096137"/>
            <a:ext cx="294290" cy="204111"/>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70995965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890EB-2848-AD5D-7724-0E5C52605E01}"/>
            </a:ext>
          </a:extLst>
        </p:cNvPr>
        <p:cNvGrpSpPr/>
        <p:nvPr/>
      </p:nvGrpSpPr>
      <p:grpSpPr>
        <a:xfrm>
          <a:off x="0" y="0"/>
          <a:ext cx="0" cy="0"/>
          <a:chOff x="0" y="0"/>
          <a:chExt cx="0" cy="0"/>
        </a:xfrm>
      </p:grpSpPr>
      <p:sp>
        <p:nvSpPr>
          <p:cNvPr id="10" name="Rectangle: Single Corner Rounded 9">
            <a:extLst>
              <a:ext uri="{FF2B5EF4-FFF2-40B4-BE49-F238E27FC236}">
                <a16:creationId xmlns:a16="http://schemas.microsoft.com/office/drawing/2014/main" id="{B1CCF2D0-24B2-4778-24F8-7FDBD9622642}"/>
              </a:ext>
              <a:ext uri="{C183D7F6-B498-43B3-948B-1728B52AA6E4}">
                <adec:decorative xmlns:adec="http://schemas.microsoft.com/office/drawing/2017/decorative" val="1"/>
              </a:ext>
            </a:extLst>
          </p:cNvPr>
          <p:cNvSpPr/>
          <p:nvPr/>
        </p:nvSpPr>
        <p:spPr bwMode="auto">
          <a:xfrm rot="16200000" flipV="1">
            <a:off x="3202224" y="-1923620"/>
            <a:ext cx="5579388" cy="11983847"/>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7A8D2D65-3C86-2AAE-993D-4C31840AE197}"/>
              </a:ext>
            </a:extLst>
          </p:cNvPr>
          <p:cNvSpPr>
            <a:spLocks noGrp="1"/>
          </p:cNvSpPr>
          <p:nvPr>
            <p:ph type="title"/>
          </p:nvPr>
        </p:nvSpPr>
        <p:spPr>
          <a:xfrm>
            <a:off x="588263" y="701940"/>
            <a:ext cx="11018520" cy="430887"/>
          </a:xfrm>
        </p:spPr>
        <p:txBody>
          <a:bodyPr/>
          <a:lstStyle/>
          <a:p>
            <a:r>
              <a:rPr lang="en-GB">
                <a:latin typeface="+mj-lt"/>
              </a:rPr>
              <a:t>Create Desk Pools (1/2)</a:t>
            </a:r>
          </a:p>
        </p:txBody>
      </p:sp>
      <p:sp>
        <p:nvSpPr>
          <p:cNvPr id="9" name="TextBox 8">
            <a:extLst>
              <a:ext uri="{FF2B5EF4-FFF2-40B4-BE49-F238E27FC236}">
                <a16:creationId xmlns:a16="http://schemas.microsoft.com/office/drawing/2014/main" id="{2882AF3B-7754-3719-C124-913367DDF022}"/>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Approach #2</a:t>
            </a:r>
          </a:p>
        </p:txBody>
      </p:sp>
      <p:sp>
        <p:nvSpPr>
          <p:cNvPr id="5" name="TextBox 4">
            <a:extLst>
              <a:ext uri="{FF2B5EF4-FFF2-40B4-BE49-F238E27FC236}">
                <a16:creationId xmlns:a16="http://schemas.microsoft.com/office/drawing/2014/main" id="{D8F42282-2C5A-677C-9201-AABE615F389E}"/>
              </a:ext>
            </a:extLst>
          </p:cNvPr>
          <p:cNvSpPr txBox="1"/>
          <p:nvPr/>
        </p:nvSpPr>
        <p:spPr>
          <a:xfrm>
            <a:off x="584200" y="1393499"/>
            <a:ext cx="11399644" cy="892552"/>
          </a:xfrm>
          <a:prstGeom prst="rect">
            <a:avLst/>
          </a:prstGeom>
          <a:noFill/>
        </p:spPr>
        <p:txBody>
          <a:bodyPr wrap="square" lIns="0" tIns="0" rIns="0" bIns="0">
            <a:spAutoFit/>
          </a:bodyPr>
          <a:lstStyle/>
          <a:p>
            <a:pPr marL="11204" defTabSz="806658">
              <a:spcAft>
                <a:spcPts val="1200"/>
              </a:spcAft>
              <a:tabLst>
                <a:tab pos="1645806" algn="l"/>
              </a:tabLst>
              <a:defRPr/>
            </a:pPr>
            <a:r>
              <a:rPr lang="en-US" sz="1600">
                <a:solidFill>
                  <a:srgbClr val="000000"/>
                </a:solidFill>
                <a:cs typeface="Segoe UI" panose="020B0502040204020203" pitchFamily="34" charset="0"/>
              </a:rPr>
              <a:t>You will need to complete these steps for each desk pool within your organization using the Exchange Online and Places PowerShell modules.  We recommend you connect to both within one PowerShell 7 instance</a:t>
            </a:r>
          </a:p>
          <a:p>
            <a:pPr marL="11204" defTabSz="806658">
              <a:spcAft>
                <a:spcPts val="1200"/>
              </a:spcAft>
              <a:tabLst>
                <a:tab pos="1645806" algn="l"/>
              </a:tabLst>
              <a:defRPr/>
            </a:pPr>
            <a:r>
              <a:rPr lang="en-US" sz="1600">
                <a:solidFill>
                  <a:srgbClr val="5A5FC7"/>
                </a:solidFill>
                <a:cs typeface="Segoe UI" panose="020B0502040204020203" pitchFamily="34" charset="0"/>
              </a:rPr>
              <a:t>Step 1: </a:t>
            </a:r>
            <a:r>
              <a:rPr lang="en-US" sz="1600">
                <a:solidFill>
                  <a:srgbClr val="000000"/>
                </a:solidFill>
                <a:cs typeface="Segoe UI" panose="020B0502040204020203" pitchFamily="34" charset="0"/>
              </a:rPr>
              <a:t>Create the desk pool in Exchange Online</a:t>
            </a:r>
          </a:p>
        </p:txBody>
      </p:sp>
      <p:sp>
        <p:nvSpPr>
          <p:cNvPr id="2" name="TextBox 1">
            <a:extLst>
              <a:ext uri="{FF2B5EF4-FFF2-40B4-BE49-F238E27FC236}">
                <a16:creationId xmlns:a16="http://schemas.microsoft.com/office/drawing/2014/main" id="{0FC4BC85-653C-FBE9-70D1-7FD3A77D0718}"/>
              </a:ext>
            </a:extLst>
          </p:cNvPr>
          <p:cNvSpPr txBox="1"/>
          <p:nvPr/>
        </p:nvSpPr>
        <p:spPr>
          <a:xfrm>
            <a:off x="914076" y="2390355"/>
            <a:ext cx="10739887" cy="738664"/>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Connect-</a:t>
            </a:r>
            <a:r>
              <a:rPr lang="en-US" sz="1400" err="1">
                <a:solidFill>
                  <a:srgbClr val="F9F1A5"/>
                </a:solidFill>
                <a:latin typeface="Consolas" panose="020B0609020204030204" pitchFamily="49" charset="0"/>
              </a:rPr>
              <a:t>ExchangeOnline</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New-Mailbox </a:t>
            </a:r>
            <a:r>
              <a:rPr lang="en-US" sz="1400">
                <a:solidFill>
                  <a:srgbClr val="767676"/>
                </a:solidFill>
                <a:latin typeface="Consolas" panose="020B0609020204030204" pitchFamily="49" charset="0"/>
              </a:rPr>
              <a:t>–Room -Alias </a:t>
            </a:r>
            <a:r>
              <a:rPr lang="en-US" sz="1400">
                <a:solidFill>
                  <a:srgbClr val="3A96DD"/>
                </a:solidFill>
                <a:latin typeface="Consolas" panose="020B0609020204030204" pitchFamily="49" charset="0"/>
              </a:rPr>
              <a:t>"wksp-hq-2.160" </a:t>
            </a:r>
            <a:r>
              <a:rPr lang="en-US" sz="1400">
                <a:solidFill>
                  <a:srgbClr val="767676"/>
                </a:solidFill>
                <a:latin typeface="Consolas" panose="020B0609020204030204" pitchFamily="49" charset="0"/>
              </a:rPr>
              <a:t>-Name </a:t>
            </a:r>
            <a:r>
              <a:rPr lang="en-US" sz="1400">
                <a:solidFill>
                  <a:srgbClr val="3A96DD"/>
                </a:solidFill>
                <a:latin typeface="Consolas" panose="020B0609020204030204" pitchFamily="49" charset="0"/>
              </a:rPr>
              <a:t>"Workspace HQ/2.160" </a:t>
            </a:r>
            <a:r>
              <a:rPr lang="en-US" sz="1400">
                <a:solidFill>
                  <a:srgbClr val="767676"/>
                </a:solidFill>
                <a:latin typeface="Consolas" panose="020B0609020204030204" pitchFamily="49" charset="0"/>
              </a:rPr>
              <a:t>|</a:t>
            </a:r>
            <a:r>
              <a:rPr lang="en-US" sz="1400">
                <a:solidFill>
                  <a:srgbClr val="3A96DD"/>
                </a:solidFill>
                <a:latin typeface="Consolas" panose="020B0609020204030204" pitchFamily="49" charset="0"/>
              </a:rPr>
              <a:t> </a:t>
            </a:r>
            <a:r>
              <a:rPr lang="en-US" sz="1400">
                <a:solidFill>
                  <a:srgbClr val="F9F1A5"/>
                </a:solidFill>
                <a:latin typeface="Consolas" panose="020B0609020204030204" pitchFamily="49" charset="0"/>
              </a:rPr>
              <a:t>New-Mailbox </a:t>
            </a:r>
            <a:r>
              <a:rPr lang="en-US" sz="1400">
                <a:solidFill>
                  <a:srgbClr val="767676"/>
                </a:solidFill>
                <a:latin typeface="Consolas" panose="020B0609020204030204" pitchFamily="49" charset="0"/>
              </a:rPr>
              <a:t>–Room </a:t>
            </a:r>
            <a:r>
              <a:rPr lang="en-US" sz="1400">
                <a:solidFill>
                  <a:srgbClr val="D83B01"/>
                </a:solidFill>
                <a:latin typeface="Consolas" panose="020B0609020204030204" pitchFamily="49" charset="0"/>
              </a:rPr>
              <a:t>Workspace</a:t>
            </a:r>
          </a:p>
        </p:txBody>
      </p:sp>
      <p:sp>
        <p:nvSpPr>
          <p:cNvPr id="7" name="TextBox 6">
            <a:extLst>
              <a:ext uri="{FF2B5EF4-FFF2-40B4-BE49-F238E27FC236}">
                <a16:creationId xmlns:a16="http://schemas.microsoft.com/office/drawing/2014/main" id="{52F9B546-330D-1DE7-DBF6-B91684D310A4}"/>
              </a:ext>
            </a:extLst>
          </p:cNvPr>
          <p:cNvSpPr txBox="1"/>
          <p:nvPr/>
        </p:nvSpPr>
        <p:spPr>
          <a:xfrm>
            <a:off x="584197" y="3285884"/>
            <a:ext cx="11399644" cy="492443"/>
          </a:xfrm>
          <a:prstGeom prst="rect">
            <a:avLst/>
          </a:prstGeom>
          <a:noFill/>
        </p:spPr>
        <p:txBody>
          <a:bodyPr wrap="square" lIns="0" tIns="0" rIns="0" bIns="0">
            <a:spAutoFit/>
          </a:bodyPr>
          <a:lstStyle/>
          <a:p>
            <a:pPr marL="11204" defTabSz="806658">
              <a:spcAft>
                <a:spcPts val="1200"/>
              </a:spcAft>
              <a:tabLst>
                <a:tab pos="1645806" algn="l"/>
              </a:tabLst>
              <a:defRPr/>
            </a:pPr>
            <a:r>
              <a:rPr lang="en-US" sz="1600">
                <a:solidFill>
                  <a:srgbClr val="5A5FC7"/>
                </a:solidFill>
                <a:cs typeface="Segoe UI" panose="020B0502040204020203" pitchFamily="34" charset="0"/>
              </a:rPr>
              <a:t>Step 2: </a:t>
            </a:r>
            <a:r>
              <a:rPr lang="en-US" sz="1600">
                <a:cs typeface="Segoe UI" panose="020B0502040204020203" pitchFamily="34" charset="0"/>
              </a:rPr>
              <a:t>Set the calendar configuration on each desk/desk pool to align time zone and working hours as desired for that office as well as enforce the capacity of the desk</a:t>
            </a:r>
          </a:p>
        </p:txBody>
      </p:sp>
      <p:sp>
        <p:nvSpPr>
          <p:cNvPr id="4" name="TextBox 3">
            <a:extLst>
              <a:ext uri="{FF2B5EF4-FFF2-40B4-BE49-F238E27FC236}">
                <a16:creationId xmlns:a16="http://schemas.microsoft.com/office/drawing/2014/main" id="{73C65C60-CDC1-9B49-6EF3-E5A04F197C65}"/>
              </a:ext>
            </a:extLst>
          </p:cNvPr>
          <p:cNvSpPr txBox="1"/>
          <p:nvPr/>
        </p:nvSpPr>
        <p:spPr>
          <a:xfrm>
            <a:off x="914076" y="3841473"/>
            <a:ext cx="10739887" cy="954107"/>
          </a:xfrm>
          <a:prstGeom prst="rect">
            <a:avLst/>
          </a:prstGeom>
          <a:solidFill>
            <a:schemeClr val="tx1"/>
          </a:solidFill>
        </p:spPr>
        <p:txBody>
          <a:bodyPr wrap="square">
            <a:spAutoFit/>
          </a:bodyPr>
          <a:lstStyle/>
          <a:p>
            <a:r>
              <a:rPr lang="en-US" sz="1400" dirty="0">
                <a:solidFill>
                  <a:srgbClr val="C1C1C1"/>
                </a:solidFill>
                <a:latin typeface="Consolas" panose="020B0609020204030204" pitchFamily="49" charset="0"/>
              </a:rPr>
              <a:t>PowerShell</a:t>
            </a:r>
          </a:p>
          <a:p>
            <a:r>
              <a:rPr lang="en-US" sz="1400" dirty="0">
                <a:solidFill>
                  <a:srgbClr val="F9F1A5"/>
                </a:solidFill>
                <a:latin typeface="Consolas" panose="020B0609020204030204" pitchFamily="49" charset="0"/>
              </a:rPr>
              <a:t>Set-</a:t>
            </a:r>
            <a:r>
              <a:rPr lang="en-US" sz="1400" dirty="0" err="1">
                <a:solidFill>
                  <a:srgbClr val="F9F1A5"/>
                </a:solidFill>
                <a:latin typeface="Consolas" panose="020B0609020204030204" pitchFamily="49" charset="0"/>
              </a:rPr>
              <a:t>MailboxCalendarConfiguration</a:t>
            </a:r>
            <a:r>
              <a:rPr lang="en-US" sz="1400" dirty="0">
                <a:solidFill>
                  <a:srgbClr val="F9F1A5"/>
                </a:solidFill>
                <a:latin typeface="Consolas" panose="020B0609020204030204" pitchFamily="49" charset="0"/>
              </a:rPr>
              <a:t> </a:t>
            </a:r>
            <a:r>
              <a:rPr lang="en-US" sz="1400" dirty="0">
                <a:solidFill>
                  <a:srgbClr val="767676"/>
                </a:solidFill>
                <a:latin typeface="Consolas" panose="020B0609020204030204" pitchFamily="49" charset="0"/>
              </a:rPr>
              <a:t>–Identity </a:t>
            </a:r>
            <a:r>
              <a:rPr lang="en-US" sz="1400" dirty="0">
                <a:solidFill>
                  <a:srgbClr val="3A96DD"/>
                </a:solidFill>
                <a:latin typeface="Consolas" panose="020B0609020204030204" pitchFamily="49" charset="0"/>
              </a:rPr>
              <a:t>"wksp-hq-2.160" </a:t>
            </a:r>
            <a:r>
              <a:rPr lang="en-US" sz="1400" dirty="0">
                <a:solidFill>
                  <a:srgbClr val="767676"/>
                </a:solidFill>
                <a:latin typeface="Consolas" panose="020B0609020204030204" pitchFamily="49" charset="0"/>
              </a:rPr>
              <a:t>-</a:t>
            </a:r>
            <a:r>
              <a:rPr lang="en-US" sz="1400" dirty="0" err="1">
                <a:solidFill>
                  <a:srgbClr val="767676"/>
                </a:solidFill>
                <a:latin typeface="Consolas" panose="020B0609020204030204" pitchFamily="49" charset="0"/>
              </a:rPr>
              <a:t>WorkingHoursTimeZone</a:t>
            </a:r>
            <a:r>
              <a:rPr lang="en-US" sz="1400" dirty="0">
                <a:solidFill>
                  <a:srgbClr val="767676"/>
                </a:solidFill>
                <a:latin typeface="Consolas" panose="020B0609020204030204" pitchFamily="49" charset="0"/>
              </a:rPr>
              <a:t> </a:t>
            </a:r>
            <a:r>
              <a:rPr lang="en-US" sz="1400" dirty="0">
                <a:solidFill>
                  <a:srgbClr val="3A96DD"/>
                </a:solidFill>
                <a:latin typeface="Consolas" panose="020B0609020204030204" pitchFamily="49" charset="0"/>
              </a:rPr>
              <a:t>"Pacific Standard Time" </a:t>
            </a:r>
            <a:r>
              <a:rPr lang="en-US" sz="1400" dirty="0">
                <a:solidFill>
                  <a:srgbClr val="767676"/>
                </a:solidFill>
                <a:latin typeface="Consolas" panose="020B0609020204030204" pitchFamily="49" charset="0"/>
              </a:rPr>
              <a:t>-</a:t>
            </a:r>
            <a:r>
              <a:rPr lang="en-US" sz="1400" dirty="0" err="1">
                <a:solidFill>
                  <a:srgbClr val="767676"/>
                </a:solidFill>
                <a:latin typeface="Consolas" panose="020B0609020204030204" pitchFamily="49" charset="0"/>
              </a:rPr>
              <a:t>WorkingHoursStartTime</a:t>
            </a:r>
            <a:r>
              <a:rPr lang="en-US" sz="1400" dirty="0">
                <a:solidFill>
                  <a:srgbClr val="767676"/>
                </a:solidFill>
                <a:latin typeface="Consolas" panose="020B0609020204030204" pitchFamily="49" charset="0"/>
              </a:rPr>
              <a:t> </a:t>
            </a:r>
            <a:r>
              <a:rPr lang="en-US" sz="1400" dirty="0">
                <a:solidFill>
                  <a:srgbClr val="3A96DD"/>
                </a:solidFill>
                <a:latin typeface="Consolas" panose="020B0609020204030204" pitchFamily="49" charset="0"/>
              </a:rPr>
              <a:t>09:00:00</a:t>
            </a:r>
          </a:p>
          <a:p>
            <a:r>
              <a:rPr lang="en-US" sz="1400" dirty="0">
                <a:solidFill>
                  <a:srgbClr val="F9F1A5"/>
                </a:solidFill>
                <a:latin typeface="Consolas" panose="020B0609020204030204" pitchFamily="49" charset="0"/>
              </a:rPr>
              <a:t>Set-</a:t>
            </a:r>
            <a:r>
              <a:rPr lang="en-US" sz="1400" dirty="0" err="1">
                <a:solidFill>
                  <a:srgbClr val="F9F1A5"/>
                </a:solidFill>
                <a:latin typeface="Consolas" panose="020B0609020204030204" pitchFamily="49" charset="0"/>
              </a:rPr>
              <a:t>CalendarProcessing</a:t>
            </a:r>
            <a:r>
              <a:rPr lang="en-US" sz="1400" dirty="0">
                <a:solidFill>
                  <a:srgbClr val="F9F1A5"/>
                </a:solidFill>
                <a:latin typeface="Consolas" panose="020B0609020204030204" pitchFamily="49" charset="0"/>
              </a:rPr>
              <a:t> </a:t>
            </a:r>
            <a:r>
              <a:rPr lang="en-US" sz="1400" dirty="0">
                <a:solidFill>
                  <a:srgbClr val="767676"/>
                </a:solidFill>
                <a:latin typeface="Consolas" panose="020B0609020204030204" pitchFamily="49" charset="0"/>
              </a:rPr>
              <a:t>–Identity </a:t>
            </a:r>
            <a:r>
              <a:rPr lang="en-US" sz="1400" dirty="0">
                <a:solidFill>
                  <a:srgbClr val="3A96DD"/>
                </a:solidFill>
                <a:latin typeface="Consolas" panose="020B0609020204030204" pitchFamily="49" charset="0"/>
              </a:rPr>
              <a:t>"wksp-hq-2.160" </a:t>
            </a:r>
            <a:r>
              <a:rPr lang="en-US" sz="1400" dirty="0">
                <a:solidFill>
                  <a:srgbClr val="767676"/>
                </a:solidFill>
                <a:latin typeface="Consolas" panose="020B0609020204030204" pitchFamily="49" charset="0"/>
              </a:rPr>
              <a:t>-</a:t>
            </a:r>
            <a:r>
              <a:rPr lang="en-US" sz="1400" dirty="0" err="1">
                <a:solidFill>
                  <a:srgbClr val="767676"/>
                </a:solidFill>
                <a:latin typeface="Consolas" panose="020B0609020204030204" pitchFamily="49" charset="0"/>
              </a:rPr>
              <a:t>EnforceCapacity</a:t>
            </a:r>
            <a:r>
              <a:rPr lang="en-US" sz="1400" dirty="0">
                <a:solidFill>
                  <a:srgbClr val="767676"/>
                </a:solidFill>
                <a:latin typeface="Consolas" panose="020B0609020204030204" pitchFamily="49" charset="0"/>
              </a:rPr>
              <a:t> </a:t>
            </a:r>
            <a:r>
              <a:rPr lang="en-US" sz="1400" dirty="0">
                <a:solidFill>
                  <a:srgbClr val="16C06C"/>
                </a:solidFill>
                <a:latin typeface="Consolas" panose="020B0609020204030204" pitchFamily="49" charset="0"/>
              </a:rPr>
              <a:t>$true</a:t>
            </a:r>
          </a:p>
        </p:txBody>
      </p:sp>
      <p:sp>
        <p:nvSpPr>
          <p:cNvPr id="8" name="TextBox 7">
            <a:extLst>
              <a:ext uri="{FF2B5EF4-FFF2-40B4-BE49-F238E27FC236}">
                <a16:creationId xmlns:a16="http://schemas.microsoft.com/office/drawing/2014/main" id="{8A9AF5AE-08AC-D59C-3BB2-B227233B0F71}"/>
              </a:ext>
            </a:extLst>
          </p:cNvPr>
          <p:cNvSpPr txBox="1"/>
          <p:nvPr/>
        </p:nvSpPr>
        <p:spPr>
          <a:xfrm>
            <a:off x="584197" y="4947456"/>
            <a:ext cx="11399644" cy="492443"/>
          </a:xfrm>
          <a:prstGeom prst="rect">
            <a:avLst/>
          </a:prstGeom>
          <a:noFill/>
        </p:spPr>
        <p:txBody>
          <a:bodyPr wrap="square" lIns="0" tIns="0" rIns="0" bIns="0">
            <a:spAutoFit/>
          </a:bodyPr>
          <a:lstStyle/>
          <a:p>
            <a:pPr marL="11204" defTabSz="806658">
              <a:spcAft>
                <a:spcPts val="1200"/>
              </a:spcAft>
              <a:tabLst>
                <a:tab pos="1645806" algn="l"/>
              </a:tabLst>
              <a:defRPr/>
            </a:pPr>
            <a:r>
              <a:rPr lang="en-US" sz="1600">
                <a:solidFill>
                  <a:srgbClr val="5A5FC7"/>
                </a:solidFill>
                <a:cs typeface="Segoe UI" panose="020B0502040204020203" pitchFamily="34" charset="0"/>
              </a:rPr>
              <a:t>Step 3: </a:t>
            </a:r>
            <a:r>
              <a:rPr lang="en-US" sz="1600">
                <a:solidFill>
                  <a:srgbClr val="000000"/>
                </a:solidFill>
                <a:cs typeface="Segoe UI" panose="020B0502040204020203" pitchFamily="34" charset="0"/>
              </a:rPr>
              <a:t>Create a new section (also called a zone or neighborhood) associated to the desired floor in your building. In this example, we have created a section called “HQ.1.SouthWest” on the first floor of the Contoso HQ building.</a:t>
            </a:r>
            <a:endParaRPr lang="en-US" sz="1600">
              <a:cs typeface="Segoe UI" panose="020B0502040204020203" pitchFamily="34" charset="0"/>
            </a:endParaRPr>
          </a:p>
        </p:txBody>
      </p:sp>
      <p:sp>
        <p:nvSpPr>
          <p:cNvPr id="6" name="TextBox 5">
            <a:extLst>
              <a:ext uri="{FF2B5EF4-FFF2-40B4-BE49-F238E27FC236}">
                <a16:creationId xmlns:a16="http://schemas.microsoft.com/office/drawing/2014/main" id="{F7417EC2-0686-9DB3-74E8-1979AB16DCF8}"/>
              </a:ext>
            </a:extLst>
          </p:cNvPr>
          <p:cNvSpPr txBox="1"/>
          <p:nvPr/>
        </p:nvSpPr>
        <p:spPr>
          <a:xfrm>
            <a:off x="914076" y="5527647"/>
            <a:ext cx="10739887" cy="1169551"/>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Connect-</a:t>
            </a:r>
            <a:r>
              <a:rPr lang="en-US" sz="1400" err="1">
                <a:solidFill>
                  <a:srgbClr val="F9F1A5"/>
                </a:solidFill>
                <a:latin typeface="Consolas" panose="020B0609020204030204" pitchFamily="49" charset="0"/>
              </a:rPr>
              <a:t>MicrosoftPlaces</a:t>
            </a:r>
            <a:endParaRPr lang="en-US" sz="1400">
              <a:solidFill>
                <a:srgbClr val="F9F1A5"/>
              </a:solidFill>
              <a:latin typeface="Consolas" panose="020B0609020204030204" pitchFamily="49" charset="0"/>
            </a:endParaRPr>
          </a:p>
          <a:p>
            <a:r>
              <a:rPr lang="en-US" sz="1400">
                <a:solidFill>
                  <a:srgbClr val="00B050"/>
                </a:solidFill>
                <a:latin typeface="Consolas" panose="020B0609020204030204" pitchFamily="49" charset="0"/>
              </a:rPr>
              <a:t>$building </a:t>
            </a:r>
            <a:r>
              <a:rPr lang="en-US" sz="1400">
                <a:solidFill>
                  <a:srgbClr val="767676"/>
                </a:solidFill>
                <a:latin typeface="Consolas" panose="020B0609020204030204" pitchFamily="49" charset="0"/>
              </a:rPr>
              <a:t>=</a:t>
            </a:r>
            <a:r>
              <a:rPr lang="en-US" sz="1400">
                <a:solidFill>
                  <a:srgbClr val="F9F1A5"/>
                </a:solidFill>
                <a:latin typeface="Consolas" panose="020B0609020204030204" pitchFamily="49" charset="0"/>
              </a:rPr>
              <a:t> Get-PlaceV3 </a:t>
            </a:r>
            <a:r>
              <a:rPr lang="en-US" sz="1400">
                <a:solidFill>
                  <a:srgbClr val="767676"/>
                </a:solidFill>
                <a:latin typeface="Consolas" panose="020B0609020204030204" pitchFamily="49" charset="0"/>
              </a:rPr>
              <a:t>-Type </a:t>
            </a:r>
            <a:r>
              <a:rPr lang="en-US" sz="1400">
                <a:solidFill>
                  <a:srgbClr val="D2D2D2"/>
                </a:solidFill>
                <a:latin typeface="Consolas" panose="020B0609020204030204" pitchFamily="49" charset="0"/>
              </a:rPr>
              <a:t>Building</a:t>
            </a:r>
            <a:r>
              <a:rPr lang="en-US" sz="1400">
                <a:solidFill>
                  <a:srgbClr val="F9F1A5"/>
                </a:solidFill>
                <a:latin typeface="Consolas" panose="020B0609020204030204" pitchFamily="49" charset="0"/>
              </a:rPr>
              <a:t> </a:t>
            </a:r>
            <a:r>
              <a:rPr lang="en-US" sz="1400">
                <a:solidFill>
                  <a:srgbClr val="D2D2D2"/>
                </a:solidFill>
                <a:latin typeface="Consolas" panose="020B0609020204030204" pitchFamily="49" charset="0"/>
              </a:rPr>
              <a:t>|</a:t>
            </a:r>
            <a:r>
              <a:rPr lang="en-US" sz="1400">
                <a:solidFill>
                  <a:srgbClr val="F9F1A5"/>
                </a:solidFill>
                <a:latin typeface="Consolas" panose="020B0609020204030204" pitchFamily="49" charset="0"/>
              </a:rPr>
              <a:t> Where-Object </a:t>
            </a:r>
            <a:r>
              <a:rPr lang="en-US" sz="1400">
                <a:solidFill>
                  <a:srgbClr val="767676"/>
                </a:solidFill>
                <a:latin typeface="Consolas" panose="020B0609020204030204" pitchFamily="49" charset="0"/>
              </a:rPr>
              <a:t>-Property </a:t>
            </a:r>
            <a:r>
              <a:rPr lang="en-US" sz="1400">
                <a:solidFill>
                  <a:srgbClr val="D2D2D2"/>
                </a:solidFill>
                <a:latin typeface="Consolas" panose="020B0609020204030204" pitchFamily="49" charset="0"/>
              </a:rPr>
              <a:t>DisplayName</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-eq </a:t>
            </a:r>
            <a:r>
              <a:rPr lang="en-US" sz="1400">
                <a:solidFill>
                  <a:srgbClr val="3A96DD"/>
                </a:solidFill>
                <a:latin typeface="Consolas" panose="020B0609020204030204" pitchFamily="49" charset="0"/>
              </a:rPr>
              <a:t>'Contoso HQ'</a:t>
            </a:r>
          </a:p>
          <a:p>
            <a:r>
              <a:rPr lang="en-US" sz="1400">
                <a:solidFill>
                  <a:srgbClr val="00B050"/>
                </a:solidFill>
                <a:latin typeface="Consolas" panose="020B0609020204030204" pitchFamily="49" charset="0"/>
              </a:rPr>
              <a:t>$floor1 </a:t>
            </a:r>
            <a:r>
              <a:rPr lang="en-US" sz="1400">
                <a:solidFill>
                  <a:srgbClr val="767676"/>
                </a:solidFill>
                <a:latin typeface="Consolas" panose="020B0609020204030204" pitchFamily="49" charset="0"/>
              </a:rPr>
              <a:t>=</a:t>
            </a:r>
            <a:r>
              <a:rPr lang="en-US" sz="1400">
                <a:solidFill>
                  <a:srgbClr val="F9F1A5"/>
                </a:solidFill>
                <a:latin typeface="Consolas" panose="020B0609020204030204" pitchFamily="49" charset="0"/>
              </a:rPr>
              <a:t> Get-PlaceV3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AncestorId</a:t>
            </a:r>
            <a:r>
              <a:rPr lang="en-US" sz="1400">
                <a:solidFill>
                  <a:srgbClr val="767676"/>
                </a:solidFill>
                <a:latin typeface="Consolas" panose="020B0609020204030204" pitchFamily="49" charset="0"/>
              </a:rPr>
              <a:t> </a:t>
            </a:r>
            <a:r>
              <a:rPr lang="en-US" sz="1400">
                <a:solidFill>
                  <a:srgbClr val="00B050"/>
                </a:solidFill>
                <a:latin typeface="Consolas" panose="020B0609020204030204" pitchFamily="49" charset="0"/>
              </a:rPr>
              <a:t>$</a:t>
            </a:r>
            <a:r>
              <a:rPr lang="en-US" sz="1400" err="1">
                <a:solidFill>
                  <a:srgbClr val="00B050"/>
                </a:solidFill>
                <a:latin typeface="Consolas" panose="020B0609020204030204" pitchFamily="49" charset="0"/>
              </a:rPr>
              <a:t>building</a:t>
            </a:r>
            <a:r>
              <a:rPr lang="en-US" sz="1400" err="1">
                <a:solidFill>
                  <a:srgbClr val="D2D2D2"/>
                </a:solidFill>
                <a:latin typeface="Consolas" panose="020B0609020204030204" pitchFamily="49" charset="0"/>
              </a:rPr>
              <a:t>.PlaceId</a:t>
            </a:r>
            <a:r>
              <a:rPr lang="en-US" sz="1400">
                <a:solidFill>
                  <a:srgbClr val="D2D2D2"/>
                </a:solidFill>
                <a:latin typeface="Consolas" panose="020B0609020204030204" pitchFamily="49" charset="0"/>
              </a:rPr>
              <a:t> |</a:t>
            </a:r>
            <a:r>
              <a:rPr lang="en-US" sz="1400">
                <a:solidFill>
                  <a:srgbClr val="F9F1A5"/>
                </a:solidFill>
                <a:latin typeface="Consolas" panose="020B0609020204030204" pitchFamily="49" charset="0"/>
              </a:rPr>
              <a:t> Where-Object </a:t>
            </a:r>
            <a:r>
              <a:rPr lang="en-US" sz="1400">
                <a:solidFill>
                  <a:srgbClr val="767676"/>
                </a:solidFill>
                <a:latin typeface="Consolas" panose="020B0609020204030204" pitchFamily="49" charset="0"/>
              </a:rPr>
              <a:t>-Property </a:t>
            </a:r>
            <a:r>
              <a:rPr lang="en-US" sz="1400">
                <a:solidFill>
                  <a:srgbClr val="D2D2D2"/>
                </a:solidFill>
                <a:latin typeface="Consolas" panose="020B0609020204030204" pitchFamily="49" charset="0"/>
              </a:rPr>
              <a:t>DisplayName</a:t>
            </a:r>
            <a:r>
              <a:rPr lang="en-US" sz="1400">
                <a:solidFill>
                  <a:srgbClr val="F9F1A5"/>
                </a:solidFill>
                <a:latin typeface="Consolas" panose="020B0609020204030204" pitchFamily="49" charset="0"/>
              </a:rPr>
              <a:t> -eq </a:t>
            </a:r>
            <a:r>
              <a:rPr lang="en-US" sz="1400">
                <a:solidFill>
                  <a:srgbClr val="3A96DD"/>
                </a:solidFill>
                <a:latin typeface="Consolas" panose="020B0609020204030204" pitchFamily="49" charset="0"/>
              </a:rPr>
              <a:t>'1'</a:t>
            </a:r>
          </a:p>
          <a:p>
            <a:r>
              <a:rPr lang="en-US" sz="1400">
                <a:solidFill>
                  <a:srgbClr val="00B050"/>
                </a:solidFill>
                <a:latin typeface="Consolas" panose="020B0609020204030204" pitchFamily="49" charset="0"/>
              </a:rPr>
              <a:t>$sectionSW1 </a:t>
            </a:r>
            <a:r>
              <a:rPr lang="en-US" sz="1400">
                <a:solidFill>
                  <a:srgbClr val="767676"/>
                </a:solidFill>
                <a:latin typeface="Consolas" panose="020B0609020204030204" pitchFamily="49" charset="0"/>
              </a:rPr>
              <a:t>=</a:t>
            </a:r>
            <a:r>
              <a:rPr lang="en-US" sz="1400">
                <a:solidFill>
                  <a:srgbClr val="F9F1A5"/>
                </a:solidFill>
                <a:latin typeface="Consolas" panose="020B0609020204030204" pitchFamily="49" charset="0"/>
              </a:rPr>
              <a:t> New-Place </a:t>
            </a:r>
            <a:r>
              <a:rPr lang="en-US" sz="1400">
                <a:solidFill>
                  <a:srgbClr val="767676"/>
                </a:solidFill>
                <a:latin typeface="Consolas" panose="020B0609020204030204" pitchFamily="49" charset="0"/>
              </a:rPr>
              <a:t>-type </a:t>
            </a:r>
            <a:r>
              <a:rPr lang="en-US" sz="1400">
                <a:solidFill>
                  <a:srgbClr val="D2D2D2"/>
                </a:solidFill>
                <a:latin typeface="Consolas" panose="020B0609020204030204" pitchFamily="49" charset="0"/>
              </a:rPr>
              <a:t>Section</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-Name </a:t>
            </a:r>
            <a:r>
              <a:rPr lang="en-US" sz="1400">
                <a:solidFill>
                  <a:srgbClr val="3A96DD"/>
                </a:solidFill>
                <a:latin typeface="Consolas" panose="020B0609020204030204" pitchFamily="49" charset="0"/>
              </a:rPr>
              <a:t>"HQ.1.SouthWest"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ParentId</a:t>
            </a:r>
            <a:r>
              <a:rPr lang="en-US" sz="1400">
                <a:solidFill>
                  <a:srgbClr val="767676"/>
                </a:solidFill>
                <a:latin typeface="Consolas" panose="020B0609020204030204" pitchFamily="49" charset="0"/>
              </a:rPr>
              <a:t> </a:t>
            </a:r>
            <a:r>
              <a:rPr lang="en-US" sz="1400">
                <a:solidFill>
                  <a:srgbClr val="00B050"/>
                </a:solidFill>
                <a:latin typeface="Consolas" panose="020B0609020204030204" pitchFamily="49" charset="0"/>
              </a:rPr>
              <a:t>$floor1</a:t>
            </a:r>
            <a:r>
              <a:rPr lang="en-US" sz="1400">
                <a:solidFill>
                  <a:srgbClr val="D2D2D2"/>
                </a:solidFill>
                <a:latin typeface="Consolas" panose="020B0609020204030204" pitchFamily="49" charset="0"/>
              </a:rPr>
              <a:t>.PlaceId</a:t>
            </a:r>
          </a:p>
        </p:txBody>
      </p:sp>
    </p:spTree>
    <p:extLst>
      <p:ext uri="{BB962C8B-B14F-4D97-AF65-F5344CB8AC3E}">
        <p14:creationId xmlns:p14="http://schemas.microsoft.com/office/powerpoint/2010/main" val="1233445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60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232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par>
                          <p:cTn id="16" fill="hold">
                            <p:stCondLst>
                              <p:cond delay="2504"/>
                            </p:stCondLst>
                            <p:childTnLst>
                              <p:par>
                                <p:cTn id="17" presetID="1" presetClass="entr" presetSubtype="0" fill="hold" nodeType="afterEffect">
                                  <p:stCondLst>
                                    <p:cond delay="0"/>
                                  </p:stCondLst>
                                  <p:iterate type="lt">
                                    <p:tmAbs val="20"/>
                                  </p:iterate>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par>
                          <p:cTn id="19" fill="hold">
                            <p:stCondLst>
                              <p:cond delay="5045"/>
                            </p:stCondLst>
                            <p:childTnLst>
                              <p:par>
                                <p:cTn id="20" presetID="1" presetClass="entr" presetSubtype="0" fill="hold" nodeType="afterEffect">
                                  <p:stCondLst>
                                    <p:cond delay="0"/>
                                  </p:stCondLst>
                                  <p:iterate type="lt">
                                    <p:tmAbs val="20"/>
                                  </p:iterate>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par>
                          <p:cTn id="22" fill="hold">
                            <p:stCondLst>
                              <p:cond delay="6366"/>
                            </p:stCondLst>
                            <p:childTnLst>
                              <p:par>
                                <p:cTn id="23" presetID="1" presetClass="entr" presetSubtype="0" fill="hold" nodeType="afterEffect">
                                  <p:stCondLst>
                                    <p:cond delay="0"/>
                                  </p:stCondLst>
                                  <p:iterate type="lt">
                                    <p:tmAbs val="20"/>
                                  </p:iterate>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par>
                          <p:cTn id="25" fill="hold">
                            <p:stCondLst>
                              <p:cond delay="6547"/>
                            </p:stCondLst>
                            <p:childTnLst>
                              <p:par>
                                <p:cTn id="26" presetID="1" presetClass="entr" presetSubtype="0" fill="hold" nodeType="afterEffect">
                                  <p:stCondLst>
                                    <p:cond delay="0"/>
                                  </p:stCondLst>
                                  <p:iterate type="lt">
                                    <p:tmAbs val="20"/>
                                  </p:iterate>
                                  <p:childTnLst>
                                    <p:set>
                                      <p:cBhvr>
                                        <p:cTn id="27" dur="1" fill="hold">
                                          <p:stCondLst>
                                            <p:cond delay="0"/>
                                          </p:stCondLst>
                                        </p:cTn>
                                        <p:tgtEl>
                                          <p:spTgt spid="6">
                                            <p:txEl>
                                              <p:pRg st="1" end="1"/>
                                            </p:txEl>
                                          </p:spTgt>
                                        </p:tgtEl>
                                        <p:attrNameLst>
                                          <p:attrName>style.visibility</p:attrName>
                                        </p:attrNameLst>
                                      </p:cBhvr>
                                      <p:to>
                                        <p:strVal val="visible"/>
                                      </p:to>
                                    </p:set>
                                  </p:childTnLst>
                                </p:cTn>
                              </p:par>
                            </p:childTnLst>
                          </p:cTn>
                        </p:par>
                        <p:par>
                          <p:cTn id="28" fill="hold">
                            <p:stCondLst>
                              <p:cond delay="6988"/>
                            </p:stCondLst>
                            <p:childTnLst>
                              <p:par>
                                <p:cTn id="29" presetID="1" presetClass="entr" presetSubtype="0" fill="hold" nodeType="afterEffect">
                                  <p:stCondLst>
                                    <p:cond delay="0"/>
                                  </p:stCondLst>
                                  <p:iterate type="lt">
                                    <p:tmAbs val="20"/>
                                  </p:iterate>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par>
                          <p:cTn id="31" fill="hold">
                            <p:stCondLst>
                              <p:cond delay="8589"/>
                            </p:stCondLst>
                            <p:childTnLst>
                              <p:par>
                                <p:cTn id="32" presetID="1" presetClass="entr" presetSubtype="0" fill="hold" nodeType="afterEffect">
                                  <p:stCondLst>
                                    <p:cond delay="0"/>
                                  </p:stCondLst>
                                  <p:iterate type="lt">
                                    <p:tmAbs val="20"/>
                                  </p:iterate>
                                  <p:childTnLst>
                                    <p:set>
                                      <p:cBhvr>
                                        <p:cTn id="33" dur="1" fill="hold">
                                          <p:stCondLst>
                                            <p:cond delay="0"/>
                                          </p:stCondLst>
                                        </p:cTn>
                                        <p:tgtEl>
                                          <p:spTgt spid="6">
                                            <p:txEl>
                                              <p:pRg st="3" end="3"/>
                                            </p:txEl>
                                          </p:spTgt>
                                        </p:tgtEl>
                                        <p:attrNameLst>
                                          <p:attrName>style.visibility</p:attrName>
                                        </p:attrNameLst>
                                      </p:cBhvr>
                                      <p:to>
                                        <p:strVal val="visible"/>
                                      </p:to>
                                    </p:set>
                                  </p:childTnLst>
                                </p:cTn>
                              </p:par>
                            </p:childTnLst>
                          </p:cTn>
                        </p:par>
                        <p:par>
                          <p:cTn id="34" fill="hold">
                            <p:stCondLst>
                              <p:cond delay="10290"/>
                            </p:stCondLst>
                            <p:childTnLst>
                              <p:par>
                                <p:cTn id="35" presetID="1" presetClass="entr" presetSubtype="0" fill="hold" nodeType="afterEffect">
                                  <p:stCondLst>
                                    <p:cond delay="0"/>
                                  </p:stCondLst>
                                  <p:iterate type="lt">
                                    <p:tmAbs val="20"/>
                                  </p:iterate>
                                  <p:childTnLst>
                                    <p:set>
                                      <p:cBhvr>
                                        <p:cTn id="3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1918C-D2B3-5B86-E1BD-40031027B63B}"/>
            </a:ext>
          </a:extLst>
        </p:cNvPr>
        <p:cNvGrpSpPr/>
        <p:nvPr/>
      </p:nvGrpSpPr>
      <p:grpSpPr>
        <a:xfrm>
          <a:off x="0" y="0"/>
          <a:ext cx="0" cy="0"/>
          <a:chOff x="0" y="0"/>
          <a:chExt cx="0" cy="0"/>
        </a:xfrm>
      </p:grpSpPr>
      <p:sp>
        <p:nvSpPr>
          <p:cNvPr id="4" name="Rectangle: Single Corner Rounded 3">
            <a:extLst>
              <a:ext uri="{FF2B5EF4-FFF2-40B4-BE49-F238E27FC236}">
                <a16:creationId xmlns:a16="http://schemas.microsoft.com/office/drawing/2014/main" id="{999EDF8F-A062-632A-96B3-4198D1CF257F}"/>
              </a:ext>
              <a:ext uri="{C183D7F6-B498-43B3-948B-1728B52AA6E4}">
                <adec:decorative xmlns:adec="http://schemas.microsoft.com/office/drawing/2017/decorative" val="1"/>
              </a:ext>
            </a:extLst>
          </p:cNvPr>
          <p:cNvSpPr/>
          <p:nvPr/>
        </p:nvSpPr>
        <p:spPr bwMode="auto">
          <a:xfrm rot="16200000" flipV="1">
            <a:off x="3221598" y="-1904248"/>
            <a:ext cx="5540642" cy="1198384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2586AAA6-4D5B-EAAB-B0E1-9F65F0BC4686}"/>
              </a:ext>
            </a:extLst>
          </p:cNvPr>
          <p:cNvSpPr>
            <a:spLocks noGrp="1"/>
          </p:cNvSpPr>
          <p:nvPr>
            <p:ph type="title"/>
          </p:nvPr>
        </p:nvSpPr>
        <p:spPr>
          <a:xfrm>
            <a:off x="588263" y="701940"/>
            <a:ext cx="11018520" cy="430887"/>
          </a:xfrm>
        </p:spPr>
        <p:txBody>
          <a:bodyPr/>
          <a:lstStyle/>
          <a:p>
            <a:r>
              <a:rPr lang="en-GB">
                <a:latin typeface="+mj-lt"/>
              </a:rPr>
              <a:t>Create Desk Pools (2/2)</a:t>
            </a:r>
          </a:p>
        </p:txBody>
      </p:sp>
      <p:sp>
        <p:nvSpPr>
          <p:cNvPr id="9" name="TextBox 8">
            <a:extLst>
              <a:ext uri="{FF2B5EF4-FFF2-40B4-BE49-F238E27FC236}">
                <a16:creationId xmlns:a16="http://schemas.microsoft.com/office/drawing/2014/main" id="{C9280BD2-A32B-258E-E1F6-7E5A06A0419C}"/>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Approach #2</a:t>
            </a:r>
          </a:p>
        </p:txBody>
      </p:sp>
      <p:sp>
        <p:nvSpPr>
          <p:cNvPr id="5" name="TextBox 4">
            <a:extLst>
              <a:ext uri="{FF2B5EF4-FFF2-40B4-BE49-F238E27FC236}">
                <a16:creationId xmlns:a16="http://schemas.microsoft.com/office/drawing/2014/main" id="{91C8A747-7F2E-9B89-8B30-43B292263272}"/>
              </a:ext>
            </a:extLst>
          </p:cNvPr>
          <p:cNvSpPr txBox="1"/>
          <p:nvPr/>
        </p:nvSpPr>
        <p:spPr>
          <a:xfrm>
            <a:off x="584200" y="1393499"/>
            <a:ext cx="11399644" cy="492443"/>
          </a:xfrm>
          <a:prstGeom prst="rect">
            <a:avLst/>
          </a:prstGeom>
          <a:noFill/>
        </p:spPr>
        <p:txBody>
          <a:bodyPr wrap="square" lIns="0" tIns="0" rIns="0" bIns="0">
            <a:spAutoFit/>
          </a:bodyPr>
          <a:lstStyle/>
          <a:p>
            <a:pPr marL="11204" defTabSz="806658">
              <a:spcAft>
                <a:spcPts val="1200"/>
              </a:spcAft>
              <a:tabLst>
                <a:tab pos="1645806" algn="l"/>
              </a:tabLst>
              <a:defRPr/>
            </a:pPr>
            <a:r>
              <a:rPr lang="en-US" sz="1600">
                <a:solidFill>
                  <a:srgbClr val="000000"/>
                </a:solidFill>
                <a:cs typeface="Segoe UI" panose="020B0502040204020203" pitchFamily="34" charset="0"/>
              </a:rPr>
              <a:t>You will need to complete these steps for each desk pool within your organization using the Exchange Online and Places PowerShell modules.  We recommend you connect to both within one PowerShell 7 instance</a:t>
            </a:r>
          </a:p>
        </p:txBody>
      </p:sp>
      <p:sp>
        <p:nvSpPr>
          <p:cNvPr id="8" name="TextBox 7">
            <a:extLst>
              <a:ext uri="{FF2B5EF4-FFF2-40B4-BE49-F238E27FC236}">
                <a16:creationId xmlns:a16="http://schemas.microsoft.com/office/drawing/2014/main" id="{999FD6A4-79DF-41F5-8D88-66C454390F8B}"/>
              </a:ext>
            </a:extLst>
          </p:cNvPr>
          <p:cNvSpPr txBox="1"/>
          <p:nvPr/>
        </p:nvSpPr>
        <p:spPr>
          <a:xfrm>
            <a:off x="584200" y="2283774"/>
            <a:ext cx="11022583" cy="738664"/>
          </a:xfrm>
          <a:prstGeom prst="rect">
            <a:avLst/>
          </a:prstGeom>
          <a:noFill/>
        </p:spPr>
        <p:txBody>
          <a:bodyPr wrap="square" lIns="0" tIns="0" rIns="0" bIns="0">
            <a:spAutoFit/>
          </a:bodyPr>
          <a:lstStyle/>
          <a:p>
            <a:pPr marL="11204" defTabSz="806658">
              <a:spcAft>
                <a:spcPts val="1200"/>
              </a:spcAft>
              <a:tabLst>
                <a:tab pos="1645806" algn="l"/>
              </a:tabLst>
              <a:defRPr/>
            </a:pPr>
            <a:r>
              <a:rPr lang="en-US" sz="1600">
                <a:solidFill>
                  <a:srgbClr val="5A5FC7"/>
                </a:solidFill>
                <a:cs typeface="Segoe UI" panose="020B0502040204020203" pitchFamily="34" charset="0"/>
              </a:rPr>
              <a:t>Step 4: </a:t>
            </a:r>
            <a:r>
              <a:rPr lang="en-US" sz="1600">
                <a:solidFill>
                  <a:srgbClr val="000000"/>
                </a:solidFill>
                <a:cs typeface="Segoe UI" panose="020B0502040204020203" pitchFamily="34" charset="0"/>
              </a:rPr>
              <a:t>Make the desk pool available in the new desk booking experience. In this example, we’re associating this desk pool with an existing section that was created in Step 3, using the </a:t>
            </a:r>
            <a:r>
              <a:rPr lang="en-US" sz="1600" b="1">
                <a:solidFill>
                  <a:srgbClr val="000000"/>
                </a:solidFill>
                <a:cs typeface="Segoe UI" panose="020B0502040204020203" pitchFamily="34" charset="0"/>
              </a:rPr>
              <a:t>$sectionSW1 </a:t>
            </a:r>
            <a:r>
              <a:rPr lang="en-US" sz="1600">
                <a:solidFill>
                  <a:srgbClr val="000000"/>
                </a:solidFill>
                <a:cs typeface="Segoe UI" panose="020B0502040204020203" pitchFamily="34" charset="0"/>
              </a:rPr>
              <a:t>variable, and this pool has a maximum of 10 desks available.</a:t>
            </a:r>
            <a:endParaRPr lang="en-US" sz="1600">
              <a:cs typeface="Segoe UI" panose="020B0502040204020203" pitchFamily="34" charset="0"/>
            </a:endParaRPr>
          </a:p>
        </p:txBody>
      </p:sp>
      <p:sp>
        <p:nvSpPr>
          <p:cNvPr id="6" name="TextBox 5">
            <a:extLst>
              <a:ext uri="{FF2B5EF4-FFF2-40B4-BE49-F238E27FC236}">
                <a16:creationId xmlns:a16="http://schemas.microsoft.com/office/drawing/2014/main" id="{B4BE5663-B8BE-220A-26A6-E50C68EAA186}"/>
              </a:ext>
            </a:extLst>
          </p:cNvPr>
          <p:cNvSpPr txBox="1"/>
          <p:nvPr/>
        </p:nvSpPr>
        <p:spPr>
          <a:xfrm>
            <a:off x="866896" y="3211923"/>
            <a:ext cx="10739887" cy="954107"/>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Connect-</a:t>
            </a:r>
            <a:r>
              <a:rPr lang="en-US" sz="1400" err="1">
                <a:solidFill>
                  <a:srgbClr val="F9F1A5"/>
                </a:solidFill>
                <a:latin typeface="Consolas" panose="020B0609020204030204" pitchFamily="49" charset="0"/>
              </a:rPr>
              <a:t>MicrosoftPlaces</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Set-PlaceV3 </a:t>
            </a:r>
            <a:r>
              <a:rPr lang="en-US" sz="1400">
                <a:solidFill>
                  <a:srgbClr val="767676"/>
                </a:solidFill>
                <a:latin typeface="Consolas" panose="020B0609020204030204" pitchFamily="49" charset="0"/>
              </a:rPr>
              <a:t>–Identity </a:t>
            </a:r>
            <a:r>
              <a:rPr lang="en-US" sz="1400">
                <a:solidFill>
                  <a:srgbClr val="3A96DD"/>
                </a:solidFill>
                <a:latin typeface="Consolas" panose="020B0609020204030204" pitchFamily="49" charset="0"/>
              </a:rPr>
              <a:t>"wksp-hq-2.160" </a:t>
            </a:r>
            <a:r>
              <a:rPr lang="en-US" sz="1400">
                <a:solidFill>
                  <a:srgbClr val="767676"/>
                </a:solidFill>
                <a:latin typeface="Consolas" panose="020B0609020204030204" pitchFamily="49" charset="0"/>
              </a:rPr>
              <a:t>-Capacity </a:t>
            </a:r>
            <a:r>
              <a:rPr lang="en-US" sz="1400">
                <a:solidFill>
                  <a:srgbClr val="3A96DD"/>
                </a:solidFill>
                <a:latin typeface="Consolas" panose="020B0609020204030204" pitchFamily="49" charset="0"/>
              </a:rPr>
              <a:t>10 </a:t>
            </a:r>
            <a:r>
              <a:rPr lang="en-US" sz="1400">
                <a:solidFill>
                  <a:srgbClr val="767676"/>
                </a:solidFill>
                <a:latin typeface="Consolas" panose="020B0609020204030204" pitchFamily="49" charset="0"/>
              </a:rPr>
              <a:t>-Label </a:t>
            </a:r>
            <a:r>
              <a:rPr lang="en-US" sz="1400">
                <a:solidFill>
                  <a:srgbClr val="3A96DD"/>
                </a:solidFill>
                <a:latin typeface="Consolas" panose="020B0609020204030204" pitchFamily="49" charset="0"/>
              </a:rPr>
              <a:t>"Workspace HQ/2.160"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FloorLabel</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“2"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IsWheelChairAccessible</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$true </a:t>
            </a:r>
            <a:r>
              <a:rPr lang="en-US" sz="1400">
                <a:solidFill>
                  <a:srgbClr val="767676"/>
                </a:solidFill>
                <a:latin typeface="Consolas" panose="020B0609020204030204" pitchFamily="49" charset="0"/>
              </a:rPr>
              <a:t>–Tags </a:t>
            </a:r>
            <a:r>
              <a:rPr lang="en-US" sz="1400">
                <a:solidFill>
                  <a:srgbClr val="3A96DD"/>
                </a:solidFill>
                <a:latin typeface="Consolas" panose="020B0609020204030204" pitchFamily="49" charset="0"/>
              </a:rPr>
              <a:t>"Office", "Monitor", "Docking Station"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ParentId</a:t>
            </a:r>
            <a:r>
              <a:rPr lang="en-US" sz="1400">
                <a:solidFill>
                  <a:srgbClr val="767676"/>
                </a:solidFill>
                <a:latin typeface="Consolas" panose="020B0609020204030204" pitchFamily="49" charset="0"/>
              </a:rPr>
              <a:t> </a:t>
            </a:r>
            <a:r>
              <a:rPr lang="en-US" sz="1400">
                <a:solidFill>
                  <a:srgbClr val="00B050"/>
                </a:solidFill>
                <a:latin typeface="Consolas" panose="020B0609020204030204" pitchFamily="49" charset="0"/>
              </a:rPr>
              <a:t>$sectionSW1</a:t>
            </a:r>
            <a:r>
              <a:rPr lang="en-US" sz="1400">
                <a:solidFill>
                  <a:srgbClr val="D2D2D2"/>
                </a:solidFill>
                <a:latin typeface="Consolas" panose="020B0609020204030204" pitchFamily="49" charset="0"/>
              </a:rPr>
              <a:t>.PlaceId</a:t>
            </a:r>
            <a:r>
              <a:rPr lang="en-US" sz="1400">
                <a:solidFill>
                  <a:srgbClr val="00B050"/>
                </a:solidFill>
                <a:latin typeface="Consolas" panose="020B0609020204030204" pitchFamily="49" charset="0"/>
              </a:rPr>
              <a:t> </a:t>
            </a:r>
            <a:endParaRPr lang="en-US" sz="1400">
              <a:solidFill>
                <a:srgbClr val="3A96DD"/>
              </a:solidFill>
              <a:latin typeface="Consolas" panose="020B0609020204030204" pitchFamily="49" charset="0"/>
            </a:endParaRPr>
          </a:p>
        </p:txBody>
      </p:sp>
      <p:sp>
        <p:nvSpPr>
          <p:cNvPr id="10" name="TextBox 9">
            <a:extLst>
              <a:ext uri="{FF2B5EF4-FFF2-40B4-BE49-F238E27FC236}">
                <a16:creationId xmlns:a16="http://schemas.microsoft.com/office/drawing/2014/main" id="{E7B45228-7BF6-FFC0-F202-6755F35C3396}"/>
              </a:ext>
            </a:extLst>
          </p:cNvPr>
          <p:cNvSpPr txBox="1"/>
          <p:nvPr/>
        </p:nvSpPr>
        <p:spPr>
          <a:xfrm>
            <a:off x="584199" y="4498950"/>
            <a:ext cx="11022583" cy="738664"/>
          </a:xfrm>
          <a:prstGeom prst="rect">
            <a:avLst/>
          </a:prstGeom>
          <a:noFill/>
        </p:spPr>
        <p:txBody>
          <a:bodyPr wrap="square" lIns="0" tIns="0" rIns="0" bIns="0">
            <a:spAutoFit/>
          </a:bodyPr>
          <a:lstStyle/>
          <a:p>
            <a:pPr marL="11204" defTabSz="806658">
              <a:spcAft>
                <a:spcPts val="1200"/>
              </a:spcAft>
              <a:tabLst>
                <a:tab pos="1645806" algn="l"/>
              </a:tabLst>
              <a:defRPr/>
            </a:pPr>
            <a:r>
              <a:rPr lang="en-US" sz="1600">
                <a:solidFill>
                  <a:srgbClr val="5A5FC7"/>
                </a:solidFill>
                <a:cs typeface="Segoe UI" panose="020B0502040204020203" pitchFamily="34" charset="0"/>
              </a:rPr>
              <a:t>Step 5: </a:t>
            </a:r>
            <a:r>
              <a:rPr lang="en-US" sz="1600">
                <a:solidFill>
                  <a:srgbClr val="000000"/>
                </a:solidFill>
                <a:cs typeface="Segoe UI" panose="020B0502040204020203" pitchFamily="34" charset="0"/>
              </a:rPr>
              <a:t>Optionally, you can also configure and apply booking policies to the desk pool. Booking policies would allow you to control who is allowed to book desks within this desk pool (for example, you could ensure only engineering people can book desks from a desk pool in the engineering area).</a:t>
            </a:r>
            <a:endParaRPr lang="en-US" sz="1600">
              <a:cs typeface="Segoe UI" panose="020B0502040204020203" pitchFamily="34" charset="0"/>
            </a:endParaRPr>
          </a:p>
        </p:txBody>
      </p:sp>
      <p:sp>
        <p:nvSpPr>
          <p:cNvPr id="11" name="TextBox 10">
            <a:extLst>
              <a:ext uri="{FF2B5EF4-FFF2-40B4-BE49-F238E27FC236}">
                <a16:creationId xmlns:a16="http://schemas.microsoft.com/office/drawing/2014/main" id="{DC40FF19-BB12-5A7A-52FC-60994D92E7E4}"/>
              </a:ext>
            </a:extLst>
          </p:cNvPr>
          <p:cNvSpPr txBox="1"/>
          <p:nvPr/>
        </p:nvSpPr>
        <p:spPr>
          <a:xfrm>
            <a:off x="866895" y="5464501"/>
            <a:ext cx="10739887" cy="738664"/>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Connect-</a:t>
            </a:r>
            <a:r>
              <a:rPr lang="en-US" sz="1400" err="1">
                <a:solidFill>
                  <a:srgbClr val="F9F1A5"/>
                </a:solidFill>
                <a:latin typeface="Consolas" panose="020B0609020204030204" pitchFamily="49" charset="0"/>
              </a:rPr>
              <a:t>ExchangeOnline</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Set-</a:t>
            </a:r>
            <a:r>
              <a:rPr lang="en-US" sz="1400" err="1">
                <a:solidFill>
                  <a:srgbClr val="F9F1A5"/>
                </a:solidFill>
                <a:latin typeface="Consolas" panose="020B0609020204030204" pitchFamily="49" charset="0"/>
              </a:rPr>
              <a:t>CalendarProcessing</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–Identity </a:t>
            </a:r>
            <a:r>
              <a:rPr lang="en-US" sz="1400">
                <a:solidFill>
                  <a:srgbClr val="3A96DD"/>
                </a:solidFill>
                <a:latin typeface="Consolas" panose="020B0609020204030204" pitchFamily="49" charset="0"/>
              </a:rPr>
              <a:t>"wksp-hq-2.160"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BookInPolicy</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"&lt;users, groups&gt;"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AllBookInPolicy</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$false</a:t>
            </a:r>
            <a:r>
              <a:rPr lang="en-US" sz="1400">
                <a:solidFill>
                  <a:srgbClr val="767676"/>
                </a:solidFill>
                <a:latin typeface="Consolas" panose="020B0609020204030204" pitchFamily="49" charset="0"/>
              </a:rPr>
              <a:t> </a:t>
            </a:r>
            <a:endParaRPr lang="en-US" sz="1400">
              <a:solidFill>
                <a:srgbClr val="16C06C"/>
              </a:solidFill>
              <a:latin typeface="Consolas" panose="020B0609020204030204" pitchFamily="49" charset="0"/>
            </a:endParaRPr>
          </a:p>
        </p:txBody>
      </p:sp>
      <p:sp>
        <p:nvSpPr>
          <p:cNvPr id="2" name="TextBox 1">
            <a:extLst>
              <a:ext uri="{FF2B5EF4-FFF2-40B4-BE49-F238E27FC236}">
                <a16:creationId xmlns:a16="http://schemas.microsoft.com/office/drawing/2014/main" id="{6866B169-22E3-00DB-D0D6-911AF478ED8D}"/>
              </a:ext>
            </a:extLst>
          </p:cNvPr>
          <p:cNvSpPr txBox="1"/>
          <p:nvPr/>
        </p:nvSpPr>
        <p:spPr>
          <a:xfrm>
            <a:off x="652739" y="6443012"/>
            <a:ext cx="10602804" cy="338554"/>
          </a:xfrm>
          <a:prstGeom prst="rect">
            <a:avLst/>
          </a:prstGeom>
          <a:noFill/>
        </p:spPr>
        <p:txBody>
          <a:bodyPr wrap="square">
            <a:spAutoFit/>
          </a:bodyPr>
          <a:lstStyle/>
          <a:p>
            <a:pPr algn="ctr"/>
            <a:r>
              <a:rPr lang="en-US" sz="1600" b="1">
                <a:solidFill>
                  <a:srgbClr val="000000"/>
                </a:solidFill>
                <a:cs typeface="Segoe UI" panose="020B0502040204020203" pitchFamily="34" charset="0"/>
              </a:rPr>
              <a:t>Note</a:t>
            </a:r>
            <a:r>
              <a:rPr lang="en-US" sz="1600">
                <a:solidFill>
                  <a:srgbClr val="000000"/>
                </a:solidFill>
                <a:cs typeface="Segoe UI" panose="020B0502040204020203" pitchFamily="34" charset="0"/>
              </a:rPr>
              <a:t>: new desk pools (as well as changes to existing desk pools) may take up to 24 hours to update.</a:t>
            </a:r>
            <a:endParaRPr lang="en-US" sz="1600"/>
          </a:p>
        </p:txBody>
      </p:sp>
    </p:spTree>
    <p:extLst>
      <p:ext uri="{BB962C8B-B14F-4D97-AF65-F5344CB8AC3E}">
        <p14:creationId xmlns:p14="http://schemas.microsoft.com/office/powerpoint/2010/main" val="1296157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62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422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11">
                                            <p:txEl>
                                              <p:pRg st="0" end="0"/>
                                            </p:txEl>
                                          </p:spTgt>
                                        </p:tgtEl>
                                        <p:attrNameLst>
                                          <p:attrName>style.visibility</p:attrName>
                                        </p:attrNameLst>
                                      </p:cBhvr>
                                      <p:to>
                                        <p:strVal val="visible"/>
                                      </p:to>
                                    </p:set>
                                  </p:childTnLst>
                                </p:cTn>
                              </p:par>
                            </p:childTnLst>
                          </p:cTn>
                        </p:par>
                        <p:par>
                          <p:cTn id="16" fill="hold">
                            <p:stCondLst>
                              <p:cond delay="4404"/>
                            </p:stCondLst>
                            <p:childTnLst>
                              <p:par>
                                <p:cTn id="17" presetID="1" presetClass="entr" presetSubtype="0" fill="hold" nodeType="afterEffect">
                                  <p:stCondLst>
                                    <p:cond delay="0"/>
                                  </p:stCondLst>
                                  <p:iterate type="lt">
                                    <p:tmAbs val="20"/>
                                  </p:iterate>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66C6D-E2DC-093F-60DB-F7EB04DEEEF5}"/>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452C0D29-E52C-9952-BCD2-9D70601BE4A6}"/>
              </a:ext>
              <a:ext uri="{C183D7F6-B498-43B3-948B-1728B52AA6E4}">
                <adec:decorative xmlns:adec="http://schemas.microsoft.com/office/drawing/2017/decorative" val="1"/>
              </a:ext>
            </a:extLst>
          </p:cNvPr>
          <p:cNvSpPr/>
          <p:nvPr/>
        </p:nvSpPr>
        <p:spPr bwMode="auto">
          <a:xfrm rot="16200000" flipV="1">
            <a:off x="3215897" y="-1960539"/>
            <a:ext cx="5602635" cy="12034440"/>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6D1BA5A9-26BE-A402-8B99-7D5354BD0432}"/>
              </a:ext>
            </a:extLst>
          </p:cNvPr>
          <p:cNvSpPr>
            <a:spLocks noGrp="1"/>
          </p:cNvSpPr>
          <p:nvPr>
            <p:ph type="title"/>
          </p:nvPr>
        </p:nvSpPr>
        <p:spPr>
          <a:xfrm>
            <a:off x="588263" y="701940"/>
            <a:ext cx="11018520" cy="430887"/>
          </a:xfrm>
        </p:spPr>
        <p:txBody>
          <a:bodyPr/>
          <a:lstStyle/>
          <a:p>
            <a:r>
              <a:rPr lang="en-GB">
                <a:latin typeface="+mj-lt"/>
              </a:rPr>
              <a:t>Create Individual Desks for booking (1/2)</a:t>
            </a:r>
          </a:p>
        </p:txBody>
      </p:sp>
      <p:sp>
        <p:nvSpPr>
          <p:cNvPr id="9" name="TextBox 8">
            <a:extLst>
              <a:ext uri="{FF2B5EF4-FFF2-40B4-BE49-F238E27FC236}">
                <a16:creationId xmlns:a16="http://schemas.microsoft.com/office/drawing/2014/main" id="{F233C380-8824-1BF8-A396-39CCABAA4270}"/>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Approach #2</a:t>
            </a:r>
          </a:p>
        </p:txBody>
      </p:sp>
      <p:sp>
        <p:nvSpPr>
          <p:cNvPr id="5" name="TextBox 4">
            <a:extLst>
              <a:ext uri="{FF2B5EF4-FFF2-40B4-BE49-F238E27FC236}">
                <a16:creationId xmlns:a16="http://schemas.microsoft.com/office/drawing/2014/main" id="{63858F6A-2748-FE44-240D-A0FB32737DD6}"/>
              </a:ext>
            </a:extLst>
          </p:cNvPr>
          <p:cNvSpPr txBox="1"/>
          <p:nvPr/>
        </p:nvSpPr>
        <p:spPr>
          <a:xfrm>
            <a:off x="584200" y="1393499"/>
            <a:ext cx="11069762" cy="1384995"/>
          </a:xfrm>
          <a:prstGeom prst="rect">
            <a:avLst/>
          </a:prstGeom>
          <a:noFill/>
        </p:spPr>
        <p:txBody>
          <a:bodyPr wrap="square" lIns="0" tIns="0" rIns="0" bIns="0">
            <a:spAutoFit/>
          </a:bodyPr>
          <a:lstStyle/>
          <a:p>
            <a:pPr marL="11204" defTabSz="806658">
              <a:spcAft>
                <a:spcPts val="1200"/>
              </a:spcAft>
              <a:tabLst>
                <a:tab pos="1645806" algn="l"/>
              </a:tabLst>
              <a:defRPr/>
            </a:pPr>
            <a:r>
              <a:rPr lang="en-US" sz="1600" dirty="0">
                <a:solidFill>
                  <a:srgbClr val="000000"/>
                </a:solidFill>
                <a:cs typeface="Segoe UI" panose="020B0502040204020203" pitchFamily="34" charset="0"/>
              </a:rPr>
              <a:t>You will need to complete these steps for each individual desk you want to configure within your organization using the Exchange Online and Places PowerShell modules.  We recommend you connect to both within one PowerShell 7 instance.</a:t>
            </a:r>
          </a:p>
          <a:p>
            <a:pPr marL="11204" defTabSz="806658">
              <a:spcAft>
                <a:spcPts val="1200"/>
              </a:spcAft>
              <a:tabLst>
                <a:tab pos="1645806" algn="l"/>
              </a:tabLst>
              <a:defRPr/>
            </a:pPr>
            <a:r>
              <a:rPr lang="en-US" sz="1600" dirty="0">
                <a:solidFill>
                  <a:srgbClr val="5A5FC7"/>
                </a:solidFill>
                <a:cs typeface="Segoe UI" panose="020B0502040204020203" pitchFamily="34" charset="0"/>
              </a:rPr>
              <a:t>Step 1: </a:t>
            </a:r>
            <a:r>
              <a:rPr lang="en-US" sz="1600" dirty="0">
                <a:solidFill>
                  <a:srgbClr val="000000"/>
                </a:solidFill>
                <a:cs typeface="Segoe UI" panose="020B0502040204020203" pitchFamily="34" charset="0"/>
              </a:rPr>
              <a:t>Create the desk and a new section (also known as a zone or neighborhood) associated to the desired floor in your building using the following commands. This example creates a new desk and associates it to a section named “HQ.1.SouthWest” on the first floor of the Contoso HQ Building.</a:t>
            </a:r>
          </a:p>
        </p:txBody>
      </p:sp>
      <p:sp>
        <p:nvSpPr>
          <p:cNvPr id="10" name="TextBox 9">
            <a:extLst>
              <a:ext uri="{FF2B5EF4-FFF2-40B4-BE49-F238E27FC236}">
                <a16:creationId xmlns:a16="http://schemas.microsoft.com/office/drawing/2014/main" id="{BBF96855-C01A-8073-A78F-D0D780BE62C1}"/>
              </a:ext>
            </a:extLst>
          </p:cNvPr>
          <p:cNvSpPr txBox="1"/>
          <p:nvPr/>
        </p:nvSpPr>
        <p:spPr>
          <a:xfrm>
            <a:off x="914075" y="2954973"/>
            <a:ext cx="10739887" cy="1384995"/>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Connect-</a:t>
            </a:r>
            <a:r>
              <a:rPr lang="en-US" sz="1400" err="1">
                <a:solidFill>
                  <a:srgbClr val="F9F1A5"/>
                </a:solidFill>
                <a:latin typeface="Consolas" panose="020B0609020204030204" pitchFamily="49" charset="0"/>
              </a:rPr>
              <a:t>MicrosoftPlaces</a:t>
            </a:r>
            <a:endParaRPr lang="en-US" sz="1400">
              <a:solidFill>
                <a:srgbClr val="F9F1A5"/>
              </a:solidFill>
              <a:latin typeface="Consolas" panose="020B0609020204030204" pitchFamily="49" charset="0"/>
            </a:endParaRPr>
          </a:p>
          <a:p>
            <a:r>
              <a:rPr lang="en-US" sz="1400">
                <a:solidFill>
                  <a:srgbClr val="00B050"/>
                </a:solidFill>
                <a:latin typeface="Consolas" panose="020B0609020204030204" pitchFamily="49" charset="0"/>
              </a:rPr>
              <a:t>$building </a:t>
            </a:r>
            <a:r>
              <a:rPr lang="en-US" sz="1400">
                <a:solidFill>
                  <a:srgbClr val="767676"/>
                </a:solidFill>
                <a:latin typeface="Consolas" panose="020B0609020204030204" pitchFamily="49" charset="0"/>
              </a:rPr>
              <a:t>=</a:t>
            </a:r>
            <a:r>
              <a:rPr lang="en-US" sz="1400">
                <a:solidFill>
                  <a:srgbClr val="F9F1A5"/>
                </a:solidFill>
                <a:latin typeface="Consolas" panose="020B0609020204030204" pitchFamily="49" charset="0"/>
              </a:rPr>
              <a:t> Get-PlaceV3 </a:t>
            </a:r>
            <a:r>
              <a:rPr lang="en-US" sz="1400">
                <a:solidFill>
                  <a:srgbClr val="767676"/>
                </a:solidFill>
                <a:latin typeface="Consolas" panose="020B0609020204030204" pitchFamily="49" charset="0"/>
              </a:rPr>
              <a:t>-Type </a:t>
            </a:r>
            <a:r>
              <a:rPr lang="en-US" sz="1400">
                <a:solidFill>
                  <a:srgbClr val="D2D2D2"/>
                </a:solidFill>
                <a:latin typeface="Consolas" panose="020B0609020204030204" pitchFamily="49" charset="0"/>
              </a:rPr>
              <a:t>Building</a:t>
            </a:r>
            <a:r>
              <a:rPr lang="en-US" sz="1400">
                <a:solidFill>
                  <a:srgbClr val="F9F1A5"/>
                </a:solidFill>
                <a:latin typeface="Consolas" panose="020B0609020204030204" pitchFamily="49" charset="0"/>
              </a:rPr>
              <a:t> </a:t>
            </a:r>
            <a:r>
              <a:rPr lang="en-US" sz="1400">
                <a:solidFill>
                  <a:srgbClr val="D2D2D2"/>
                </a:solidFill>
                <a:latin typeface="Consolas" panose="020B0609020204030204" pitchFamily="49" charset="0"/>
              </a:rPr>
              <a:t>|</a:t>
            </a:r>
            <a:r>
              <a:rPr lang="en-US" sz="1400">
                <a:solidFill>
                  <a:srgbClr val="F9F1A5"/>
                </a:solidFill>
                <a:latin typeface="Consolas" panose="020B0609020204030204" pitchFamily="49" charset="0"/>
              </a:rPr>
              <a:t> Where-Object </a:t>
            </a:r>
            <a:r>
              <a:rPr lang="en-US" sz="1400">
                <a:solidFill>
                  <a:srgbClr val="767676"/>
                </a:solidFill>
                <a:latin typeface="Consolas" panose="020B0609020204030204" pitchFamily="49" charset="0"/>
              </a:rPr>
              <a:t>-Property </a:t>
            </a:r>
            <a:r>
              <a:rPr lang="en-US" sz="1400">
                <a:solidFill>
                  <a:srgbClr val="D2D2D2"/>
                </a:solidFill>
                <a:latin typeface="Consolas" panose="020B0609020204030204" pitchFamily="49" charset="0"/>
              </a:rPr>
              <a:t>DisplayName</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-eq </a:t>
            </a:r>
            <a:r>
              <a:rPr lang="en-US" sz="1400">
                <a:solidFill>
                  <a:srgbClr val="3A96DD"/>
                </a:solidFill>
                <a:latin typeface="Consolas" panose="020B0609020204030204" pitchFamily="49" charset="0"/>
              </a:rPr>
              <a:t>'Contoso HQ'</a:t>
            </a:r>
          </a:p>
          <a:p>
            <a:r>
              <a:rPr lang="en-US" sz="1400">
                <a:solidFill>
                  <a:srgbClr val="00B050"/>
                </a:solidFill>
                <a:latin typeface="Consolas" panose="020B0609020204030204" pitchFamily="49" charset="0"/>
              </a:rPr>
              <a:t>$floor1 </a:t>
            </a:r>
            <a:r>
              <a:rPr lang="en-US" sz="1400">
                <a:solidFill>
                  <a:srgbClr val="767676"/>
                </a:solidFill>
                <a:latin typeface="Consolas" panose="020B0609020204030204" pitchFamily="49" charset="0"/>
              </a:rPr>
              <a:t>=</a:t>
            </a:r>
            <a:r>
              <a:rPr lang="en-US" sz="1400">
                <a:solidFill>
                  <a:srgbClr val="F9F1A5"/>
                </a:solidFill>
                <a:latin typeface="Consolas" panose="020B0609020204030204" pitchFamily="49" charset="0"/>
              </a:rPr>
              <a:t> Get-PlaceV3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AncestorId</a:t>
            </a:r>
            <a:r>
              <a:rPr lang="en-US" sz="1400">
                <a:solidFill>
                  <a:srgbClr val="767676"/>
                </a:solidFill>
                <a:latin typeface="Consolas" panose="020B0609020204030204" pitchFamily="49" charset="0"/>
              </a:rPr>
              <a:t> </a:t>
            </a:r>
            <a:r>
              <a:rPr lang="en-US" sz="1400">
                <a:solidFill>
                  <a:srgbClr val="00B050"/>
                </a:solidFill>
                <a:latin typeface="Consolas" panose="020B0609020204030204" pitchFamily="49" charset="0"/>
              </a:rPr>
              <a:t>$</a:t>
            </a:r>
            <a:r>
              <a:rPr lang="en-US" sz="1400" err="1">
                <a:solidFill>
                  <a:srgbClr val="00B050"/>
                </a:solidFill>
                <a:latin typeface="Consolas" panose="020B0609020204030204" pitchFamily="49" charset="0"/>
              </a:rPr>
              <a:t>building</a:t>
            </a:r>
            <a:r>
              <a:rPr lang="en-US" sz="1400" err="1">
                <a:solidFill>
                  <a:srgbClr val="D2D2D2"/>
                </a:solidFill>
                <a:latin typeface="Consolas" panose="020B0609020204030204" pitchFamily="49" charset="0"/>
              </a:rPr>
              <a:t>.PlaceId</a:t>
            </a:r>
            <a:r>
              <a:rPr lang="en-US" sz="1400">
                <a:solidFill>
                  <a:srgbClr val="D2D2D2"/>
                </a:solidFill>
                <a:latin typeface="Consolas" panose="020B0609020204030204" pitchFamily="49" charset="0"/>
              </a:rPr>
              <a:t> |</a:t>
            </a:r>
            <a:r>
              <a:rPr lang="en-US" sz="1400">
                <a:solidFill>
                  <a:srgbClr val="F9F1A5"/>
                </a:solidFill>
                <a:latin typeface="Consolas" panose="020B0609020204030204" pitchFamily="49" charset="0"/>
              </a:rPr>
              <a:t> Where-Object </a:t>
            </a:r>
            <a:r>
              <a:rPr lang="en-US" sz="1400">
                <a:solidFill>
                  <a:srgbClr val="767676"/>
                </a:solidFill>
                <a:latin typeface="Consolas" panose="020B0609020204030204" pitchFamily="49" charset="0"/>
              </a:rPr>
              <a:t>-Property </a:t>
            </a:r>
            <a:r>
              <a:rPr lang="en-US" sz="1400">
                <a:solidFill>
                  <a:srgbClr val="D2D2D2"/>
                </a:solidFill>
                <a:latin typeface="Consolas" panose="020B0609020204030204" pitchFamily="49" charset="0"/>
              </a:rPr>
              <a:t>DisplayName</a:t>
            </a:r>
            <a:r>
              <a:rPr lang="en-US" sz="1400">
                <a:solidFill>
                  <a:srgbClr val="F9F1A5"/>
                </a:solidFill>
                <a:latin typeface="Consolas" panose="020B0609020204030204" pitchFamily="49" charset="0"/>
              </a:rPr>
              <a:t> -eq </a:t>
            </a:r>
            <a:r>
              <a:rPr lang="en-US" sz="1400">
                <a:solidFill>
                  <a:srgbClr val="3A96DD"/>
                </a:solidFill>
                <a:latin typeface="Consolas" panose="020B0609020204030204" pitchFamily="49" charset="0"/>
              </a:rPr>
              <a:t>'1'</a:t>
            </a:r>
          </a:p>
          <a:p>
            <a:r>
              <a:rPr lang="en-US" sz="1400">
                <a:solidFill>
                  <a:srgbClr val="00B050"/>
                </a:solidFill>
                <a:latin typeface="Consolas" panose="020B0609020204030204" pitchFamily="49" charset="0"/>
              </a:rPr>
              <a:t>$sectionSW1 </a:t>
            </a:r>
            <a:r>
              <a:rPr lang="en-US" sz="1400">
                <a:solidFill>
                  <a:srgbClr val="767676"/>
                </a:solidFill>
                <a:latin typeface="Consolas" panose="020B0609020204030204" pitchFamily="49" charset="0"/>
              </a:rPr>
              <a:t>=</a:t>
            </a:r>
            <a:r>
              <a:rPr lang="en-US" sz="1400">
                <a:solidFill>
                  <a:srgbClr val="F9F1A5"/>
                </a:solidFill>
                <a:latin typeface="Consolas" panose="020B0609020204030204" pitchFamily="49" charset="0"/>
              </a:rPr>
              <a:t> New-Place </a:t>
            </a:r>
            <a:r>
              <a:rPr lang="en-US" sz="1400">
                <a:solidFill>
                  <a:srgbClr val="767676"/>
                </a:solidFill>
                <a:latin typeface="Consolas" panose="020B0609020204030204" pitchFamily="49" charset="0"/>
              </a:rPr>
              <a:t>-Type </a:t>
            </a:r>
            <a:r>
              <a:rPr lang="en-US" sz="1400">
                <a:solidFill>
                  <a:srgbClr val="D2D2D2"/>
                </a:solidFill>
                <a:latin typeface="Consolas" panose="020B0609020204030204" pitchFamily="49" charset="0"/>
              </a:rPr>
              <a:t>Section</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-Name </a:t>
            </a:r>
            <a:r>
              <a:rPr lang="en-US" sz="1400">
                <a:solidFill>
                  <a:srgbClr val="3A96DD"/>
                </a:solidFill>
                <a:latin typeface="Consolas" panose="020B0609020204030204" pitchFamily="49" charset="0"/>
              </a:rPr>
              <a:t>"HQ.1.SouthWest"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ParentId</a:t>
            </a:r>
            <a:r>
              <a:rPr lang="en-US" sz="1400">
                <a:solidFill>
                  <a:srgbClr val="767676"/>
                </a:solidFill>
                <a:latin typeface="Consolas" panose="020B0609020204030204" pitchFamily="49" charset="0"/>
              </a:rPr>
              <a:t> </a:t>
            </a:r>
            <a:r>
              <a:rPr lang="en-US" sz="1400">
                <a:solidFill>
                  <a:srgbClr val="00B050"/>
                </a:solidFill>
                <a:latin typeface="Consolas" panose="020B0609020204030204" pitchFamily="49" charset="0"/>
              </a:rPr>
              <a:t>$floor1</a:t>
            </a:r>
            <a:r>
              <a:rPr lang="en-US" sz="1400">
                <a:solidFill>
                  <a:srgbClr val="D2D2D2"/>
                </a:solidFill>
                <a:latin typeface="Consolas" panose="020B0609020204030204" pitchFamily="49" charset="0"/>
              </a:rPr>
              <a:t>.PlaceId</a:t>
            </a:r>
          </a:p>
          <a:p>
            <a:r>
              <a:rPr lang="en-US" sz="1400">
                <a:solidFill>
                  <a:srgbClr val="00B050"/>
                </a:solidFill>
                <a:latin typeface="Consolas" panose="020B0609020204030204" pitchFamily="49" charset="0"/>
              </a:rPr>
              <a:t>$desk1 </a:t>
            </a:r>
            <a:r>
              <a:rPr lang="en-US" sz="1400">
                <a:solidFill>
                  <a:srgbClr val="767676"/>
                </a:solidFill>
                <a:latin typeface="Consolas" panose="020B0609020204030204" pitchFamily="49" charset="0"/>
              </a:rPr>
              <a:t>=</a:t>
            </a:r>
            <a:r>
              <a:rPr lang="en-US" sz="1400">
                <a:solidFill>
                  <a:srgbClr val="D2D2D2"/>
                </a:solidFill>
                <a:latin typeface="Consolas" panose="020B0609020204030204" pitchFamily="49" charset="0"/>
              </a:rPr>
              <a:t> New-Place </a:t>
            </a:r>
            <a:r>
              <a:rPr lang="en-US" sz="1400">
                <a:solidFill>
                  <a:srgbClr val="767676"/>
                </a:solidFill>
                <a:latin typeface="Consolas" panose="020B0609020204030204" pitchFamily="49" charset="0"/>
              </a:rPr>
              <a:t>-Type </a:t>
            </a:r>
            <a:r>
              <a:rPr lang="en-US" sz="1400">
                <a:solidFill>
                  <a:srgbClr val="D2D2D2"/>
                </a:solidFill>
                <a:latin typeface="Consolas" panose="020B0609020204030204" pitchFamily="49" charset="0"/>
              </a:rPr>
              <a:t>Desk </a:t>
            </a:r>
            <a:r>
              <a:rPr lang="en-US" sz="1400">
                <a:solidFill>
                  <a:srgbClr val="767676"/>
                </a:solidFill>
                <a:latin typeface="Consolas" panose="020B0609020204030204" pitchFamily="49" charset="0"/>
              </a:rPr>
              <a:t>-Name </a:t>
            </a:r>
            <a:r>
              <a:rPr lang="en-US" sz="1400">
                <a:solidFill>
                  <a:srgbClr val="D2D2D2"/>
                </a:solidFill>
                <a:latin typeface="Consolas" panose="020B0609020204030204" pitchFamily="49" charset="0"/>
              </a:rPr>
              <a:t>"Office HQ/1.190"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ParentId</a:t>
            </a:r>
            <a:r>
              <a:rPr lang="en-US" sz="1400">
                <a:solidFill>
                  <a:srgbClr val="767676"/>
                </a:solidFill>
                <a:latin typeface="Consolas" panose="020B0609020204030204" pitchFamily="49" charset="0"/>
              </a:rPr>
              <a:t> </a:t>
            </a:r>
            <a:r>
              <a:rPr lang="en-US" sz="1400">
                <a:solidFill>
                  <a:srgbClr val="00B050"/>
                </a:solidFill>
                <a:latin typeface="Consolas" panose="020B0609020204030204" pitchFamily="49" charset="0"/>
              </a:rPr>
              <a:t>$sectionSW1</a:t>
            </a:r>
            <a:r>
              <a:rPr lang="en-US" sz="1400">
                <a:solidFill>
                  <a:srgbClr val="D2D2D2"/>
                </a:solidFill>
                <a:latin typeface="Consolas" panose="020B0609020204030204" pitchFamily="49" charset="0"/>
              </a:rPr>
              <a:t>.PlaceId</a:t>
            </a:r>
          </a:p>
        </p:txBody>
      </p:sp>
      <p:sp>
        <p:nvSpPr>
          <p:cNvPr id="7" name="TextBox 6">
            <a:extLst>
              <a:ext uri="{FF2B5EF4-FFF2-40B4-BE49-F238E27FC236}">
                <a16:creationId xmlns:a16="http://schemas.microsoft.com/office/drawing/2014/main" id="{B9E3BB73-41AB-7167-B5CA-7DAADAF07E5B}"/>
              </a:ext>
            </a:extLst>
          </p:cNvPr>
          <p:cNvSpPr txBox="1"/>
          <p:nvPr/>
        </p:nvSpPr>
        <p:spPr>
          <a:xfrm>
            <a:off x="503518" y="4604672"/>
            <a:ext cx="11399644" cy="246221"/>
          </a:xfrm>
          <a:prstGeom prst="rect">
            <a:avLst/>
          </a:prstGeom>
          <a:noFill/>
        </p:spPr>
        <p:txBody>
          <a:bodyPr wrap="square" lIns="0" tIns="0" rIns="0" bIns="0">
            <a:spAutoFit/>
          </a:bodyPr>
          <a:lstStyle/>
          <a:p>
            <a:pPr marL="11204" defTabSz="806658">
              <a:spcAft>
                <a:spcPts val="1200"/>
              </a:spcAft>
              <a:tabLst>
                <a:tab pos="1645806" algn="l"/>
              </a:tabLst>
              <a:defRPr/>
            </a:pPr>
            <a:r>
              <a:rPr lang="en-US" sz="1600">
                <a:solidFill>
                  <a:srgbClr val="5A5FC7"/>
                </a:solidFill>
                <a:cs typeface="Segoe UI" panose="020B0502040204020203" pitchFamily="34" charset="0"/>
              </a:rPr>
              <a:t>Step 2: </a:t>
            </a:r>
            <a:r>
              <a:rPr lang="en-US" sz="1600">
                <a:cs typeface="Segoe UI" panose="020B0502040204020203" pitchFamily="34" charset="0"/>
              </a:rPr>
              <a:t>Make the desk bookable by creating and associating a mailbox with the newly created desk object.</a:t>
            </a:r>
          </a:p>
        </p:txBody>
      </p:sp>
      <p:sp>
        <p:nvSpPr>
          <p:cNvPr id="8" name="TextBox 7">
            <a:extLst>
              <a:ext uri="{FF2B5EF4-FFF2-40B4-BE49-F238E27FC236}">
                <a16:creationId xmlns:a16="http://schemas.microsoft.com/office/drawing/2014/main" id="{C19E6EDC-B591-B838-2B22-126D27DFD0D1}"/>
              </a:ext>
            </a:extLst>
          </p:cNvPr>
          <p:cNvSpPr txBox="1"/>
          <p:nvPr/>
        </p:nvSpPr>
        <p:spPr>
          <a:xfrm>
            <a:off x="914075" y="5002504"/>
            <a:ext cx="10739887" cy="1169551"/>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Connect-</a:t>
            </a:r>
            <a:r>
              <a:rPr lang="en-US" sz="1400" err="1">
                <a:solidFill>
                  <a:srgbClr val="F9F1A5"/>
                </a:solidFill>
                <a:latin typeface="Consolas" panose="020B0609020204030204" pitchFamily="49" charset="0"/>
              </a:rPr>
              <a:t>ExchangeOnline</a:t>
            </a:r>
            <a:endParaRPr lang="en-US" sz="1400">
              <a:solidFill>
                <a:srgbClr val="F9F1A5"/>
              </a:solidFill>
              <a:latin typeface="Consolas" panose="020B0609020204030204" pitchFamily="49" charset="0"/>
            </a:endParaRPr>
          </a:p>
          <a:p>
            <a:r>
              <a:rPr lang="en-US" sz="1400">
                <a:solidFill>
                  <a:srgbClr val="00B050"/>
                </a:solidFill>
                <a:latin typeface="Consolas" panose="020B0609020204030204" pitchFamily="49" charset="0"/>
              </a:rPr>
              <a:t>$mbx1 </a:t>
            </a:r>
            <a:r>
              <a:rPr lang="en-US" sz="1400">
                <a:solidFill>
                  <a:srgbClr val="F9F1A5"/>
                </a:solidFill>
                <a:latin typeface="Consolas" panose="020B0609020204030204" pitchFamily="49" charset="0"/>
              </a:rPr>
              <a:t>= New-Mailbox </a:t>
            </a:r>
            <a:r>
              <a:rPr lang="en-US" sz="1400">
                <a:solidFill>
                  <a:srgbClr val="767676"/>
                </a:solidFill>
                <a:latin typeface="Consolas" panose="020B0609020204030204" pitchFamily="49" charset="0"/>
              </a:rPr>
              <a:t>-Room -Alias </a:t>
            </a:r>
            <a:r>
              <a:rPr lang="en-US" sz="1400">
                <a:solidFill>
                  <a:srgbClr val="3A96DD"/>
                </a:solidFill>
                <a:latin typeface="Consolas" panose="020B0609020204030204" pitchFamily="49" charset="0"/>
              </a:rPr>
              <a:t>"office-hq-1.190" </a:t>
            </a:r>
            <a:r>
              <a:rPr lang="en-US" sz="1400">
                <a:solidFill>
                  <a:srgbClr val="767676"/>
                </a:solidFill>
                <a:latin typeface="Consolas" panose="020B0609020204030204" pitchFamily="49" charset="0"/>
              </a:rPr>
              <a:t>-Name </a:t>
            </a:r>
            <a:r>
              <a:rPr lang="en-US" sz="1400">
                <a:solidFill>
                  <a:srgbClr val="3A96DD"/>
                </a:solidFill>
                <a:latin typeface="Consolas" panose="020B0609020204030204" pitchFamily="49" charset="0"/>
              </a:rPr>
              <a:t>"Office HQ/1.190"</a:t>
            </a:r>
          </a:p>
          <a:p>
            <a:r>
              <a:rPr lang="en-US" sz="1400">
                <a:solidFill>
                  <a:srgbClr val="F9F1A5"/>
                </a:solidFill>
                <a:latin typeface="Consolas" panose="020B0609020204030204" pitchFamily="49" charset="0"/>
              </a:rPr>
              <a:t>Set-Mailbox </a:t>
            </a:r>
            <a:r>
              <a:rPr lang="en-US" sz="1400">
                <a:solidFill>
                  <a:srgbClr val="00B050"/>
                </a:solidFill>
                <a:latin typeface="Consolas" panose="020B0609020204030204" pitchFamily="49" charset="0"/>
              </a:rPr>
              <a:t>$mbx1</a:t>
            </a:r>
            <a:r>
              <a:rPr lang="en-US" sz="1400">
                <a:solidFill>
                  <a:srgbClr val="D2D2D2"/>
                </a:solidFill>
                <a:latin typeface="Consolas" panose="020B0609020204030204" pitchFamily="49" charset="0"/>
              </a:rPr>
              <a:t>.Identity </a:t>
            </a:r>
            <a:r>
              <a:rPr lang="en-US" sz="1400">
                <a:solidFill>
                  <a:srgbClr val="767676"/>
                </a:solidFill>
                <a:latin typeface="Consolas" panose="020B0609020204030204" pitchFamily="49" charset="0"/>
              </a:rPr>
              <a:t>-Type </a:t>
            </a:r>
            <a:r>
              <a:rPr lang="en-US" sz="1400">
                <a:solidFill>
                  <a:srgbClr val="D2D2D2"/>
                </a:solidFill>
                <a:latin typeface="Consolas" panose="020B0609020204030204" pitchFamily="49" charset="0"/>
              </a:rPr>
              <a:t>Desk</a:t>
            </a:r>
            <a:r>
              <a:rPr lang="en-US" sz="1400">
                <a:solidFill>
                  <a:srgbClr val="F9F1A5"/>
                </a:solidFill>
                <a:latin typeface="Consolas" panose="020B0609020204030204" pitchFamily="49" charset="0"/>
              </a:rPr>
              <a:t> </a:t>
            </a:r>
            <a:r>
              <a:rPr lang="en-US" sz="1400">
                <a:solidFill>
                  <a:srgbClr val="D2D2D2"/>
                </a:solidFill>
                <a:latin typeface="Consolas" panose="020B0609020204030204" pitchFamily="49" charset="0"/>
              </a:rPr>
              <a:t>-</a:t>
            </a:r>
            <a:r>
              <a:rPr lang="en-US" sz="1400" err="1">
                <a:solidFill>
                  <a:srgbClr val="D2D2D2"/>
                </a:solidFill>
                <a:latin typeface="Consolas" panose="020B0609020204030204" pitchFamily="49" charset="0"/>
              </a:rPr>
              <a:t>HiddenFromAddressListsEnabled</a:t>
            </a:r>
            <a:r>
              <a:rPr lang="en-US" sz="1400">
                <a:solidFill>
                  <a:srgbClr val="D2D2D2"/>
                </a:solidFill>
                <a:latin typeface="Consolas" panose="020B0609020204030204" pitchFamily="49" charset="0"/>
              </a:rPr>
              <a:t> </a:t>
            </a:r>
            <a:r>
              <a:rPr lang="en-US" sz="1400">
                <a:solidFill>
                  <a:srgbClr val="00B050"/>
                </a:solidFill>
                <a:latin typeface="Consolas" panose="020B0609020204030204" pitchFamily="49" charset="0"/>
              </a:rPr>
              <a:t>$true</a:t>
            </a:r>
          </a:p>
          <a:p>
            <a:r>
              <a:rPr lang="en-US" sz="1400">
                <a:solidFill>
                  <a:srgbClr val="F9F1A5"/>
                </a:solidFill>
                <a:latin typeface="Consolas" panose="020B0609020204030204" pitchFamily="49" charset="0"/>
              </a:rPr>
              <a:t>Set-PlaceV3 </a:t>
            </a:r>
            <a:r>
              <a:rPr lang="en-US" sz="1400">
                <a:solidFill>
                  <a:srgbClr val="00B050"/>
                </a:solidFill>
                <a:latin typeface="Consolas" panose="020B0609020204030204" pitchFamily="49" charset="0"/>
              </a:rPr>
              <a:t>$desk1</a:t>
            </a:r>
            <a:r>
              <a:rPr lang="en-US" sz="1400">
                <a:solidFill>
                  <a:srgbClr val="D2D2D2"/>
                </a:solidFill>
                <a:latin typeface="Consolas" panose="020B0609020204030204" pitchFamily="49" charset="0"/>
              </a:rPr>
              <a:t>.PlaceId </a:t>
            </a:r>
            <a:r>
              <a:rPr lang="en-US" sz="1400">
                <a:solidFill>
                  <a:srgbClr val="767676"/>
                </a:solidFill>
                <a:latin typeface="Consolas" panose="020B0609020204030204" pitchFamily="49" charset="0"/>
              </a:rPr>
              <a:t>-Mailbox </a:t>
            </a:r>
            <a:r>
              <a:rPr lang="en-US" sz="1400">
                <a:solidFill>
                  <a:srgbClr val="00B050"/>
                </a:solidFill>
                <a:latin typeface="Consolas" panose="020B0609020204030204" pitchFamily="49" charset="0"/>
              </a:rPr>
              <a:t>$mbx1</a:t>
            </a:r>
            <a:r>
              <a:rPr lang="en-US" sz="1400">
                <a:solidFill>
                  <a:srgbClr val="D2D2D2"/>
                </a:solidFill>
                <a:latin typeface="Consolas" panose="020B0609020204030204" pitchFamily="49" charset="0"/>
              </a:rPr>
              <a:t>.Identity</a:t>
            </a:r>
          </a:p>
        </p:txBody>
      </p:sp>
    </p:spTree>
    <p:extLst>
      <p:ext uri="{BB962C8B-B14F-4D97-AF65-F5344CB8AC3E}">
        <p14:creationId xmlns:p14="http://schemas.microsoft.com/office/powerpoint/2010/main" val="2071648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362"/>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10">
                                            <p:txEl>
                                              <p:pRg st="1" end="1"/>
                                            </p:txEl>
                                          </p:spTgt>
                                        </p:tgtEl>
                                        <p:attrNameLst>
                                          <p:attrName>style.visibility</p:attrName>
                                        </p:attrNameLst>
                                      </p:cBhvr>
                                      <p:to>
                                        <p:strVal val="visible"/>
                                      </p:to>
                                    </p:set>
                                  </p:childTnLst>
                                </p:cTn>
                              </p:par>
                            </p:childTnLst>
                          </p:cTn>
                        </p:par>
                        <p:par>
                          <p:cTn id="10" fill="hold">
                            <p:stCondLst>
                              <p:cond delay="803"/>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par>
                          <p:cTn id="13" fill="hold">
                            <p:stCondLst>
                              <p:cond delay="2404"/>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10">
                                            <p:txEl>
                                              <p:pRg st="3" end="3"/>
                                            </p:txEl>
                                          </p:spTgt>
                                        </p:tgtEl>
                                        <p:attrNameLst>
                                          <p:attrName>style.visibility</p:attrName>
                                        </p:attrNameLst>
                                      </p:cBhvr>
                                      <p:to>
                                        <p:strVal val="visible"/>
                                      </p:to>
                                    </p:set>
                                  </p:childTnLst>
                                </p:cTn>
                              </p:par>
                            </p:childTnLst>
                          </p:cTn>
                        </p:par>
                        <p:par>
                          <p:cTn id="16" fill="hold">
                            <p:stCondLst>
                              <p:cond delay="4105"/>
                            </p:stCondLst>
                            <p:childTnLst>
                              <p:par>
                                <p:cTn id="17" presetID="1" presetClass="entr" presetSubtype="0" fill="hold" nodeType="afterEffect">
                                  <p:stCondLst>
                                    <p:cond delay="0"/>
                                  </p:stCondLst>
                                  <p:iterate type="lt">
                                    <p:tmAbs val="20"/>
                                  </p:iterate>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par>
                          <p:cTn id="19" fill="hold">
                            <p:stCondLst>
                              <p:cond delay="5646"/>
                            </p:stCondLst>
                            <p:childTnLst>
                              <p:par>
                                <p:cTn id="20" presetID="1" presetClass="entr" presetSubtype="0" fill="hold" nodeType="afterEffect">
                                  <p:stCondLst>
                                    <p:cond delay="0"/>
                                  </p:stCondLst>
                                  <p:iterate type="lt">
                                    <p:tmAbs val="20"/>
                                  </p:iterate>
                                  <p:childTnLst>
                                    <p:set>
                                      <p:cBhvr>
                                        <p:cTn id="21" dur="1" fill="hold">
                                          <p:stCondLst>
                                            <p:cond delay="0"/>
                                          </p:stCondLst>
                                        </p:cTn>
                                        <p:tgtEl>
                                          <p:spTgt spid="10">
                                            <p:txEl>
                                              <p:pRg st="5" end="5"/>
                                            </p:txEl>
                                          </p:spTgt>
                                        </p:tgtEl>
                                        <p:attrNameLst>
                                          <p:attrName>style.visibility</p:attrName>
                                        </p:attrNameLst>
                                      </p:cBhvr>
                                      <p:to>
                                        <p:strVal val="visible"/>
                                      </p:to>
                                    </p:set>
                                  </p:childTnLst>
                                </p:cTn>
                              </p:par>
                            </p:childTnLst>
                          </p:cTn>
                        </p:par>
                        <p:par>
                          <p:cTn id="22" fill="hold">
                            <p:stCondLst>
                              <p:cond delay="7107"/>
                            </p:stCondLst>
                            <p:childTnLst>
                              <p:par>
                                <p:cTn id="23" presetID="1" presetClass="entr" presetSubtype="0" fill="hold" nodeType="afterEffect">
                                  <p:stCondLst>
                                    <p:cond delay="0"/>
                                  </p:stCondLst>
                                  <p:iterate type="lt">
                                    <p:tmAbs val="20"/>
                                  </p:iterate>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par>
                          <p:cTn id="25" fill="hold">
                            <p:stCondLst>
                              <p:cond delay="7288"/>
                            </p:stCondLst>
                            <p:childTnLst>
                              <p:par>
                                <p:cTn id="26" presetID="1" presetClass="entr" presetSubtype="0" fill="hold" nodeType="afterEffect">
                                  <p:stCondLst>
                                    <p:cond delay="0"/>
                                  </p:stCondLst>
                                  <p:iterate type="lt">
                                    <p:tmAbs val="20"/>
                                  </p:iterate>
                                  <p:childTnLst>
                                    <p:set>
                                      <p:cBhvr>
                                        <p:cTn id="27" dur="1" fill="hold">
                                          <p:stCondLst>
                                            <p:cond delay="0"/>
                                          </p:stCondLst>
                                        </p:cTn>
                                        <p:tgtEl>
                                          <p:spTgt spid="8">
                                            <p:txEl>
                                              <p:pRg st="1" end="1"/>
                                            </p:txEl>
                                          </p:spTgt>
                                        </p:tgtEl>
                                        <p:attrNameLst>
                                          <p:attrName>style.visibility</p:attrName>
                                        </p:attrNameLst>
                                      </p:cBhvr>
                                      <p:to>
                                        <p:strVal val="visible"/>
                                      </p:to>
                                    </p:set>
                                  </p:childTnLst>
                                </p:cTn>
                              </p:par>
                            </p:childTnLst>
                          </p:cTn>
                        </p:par>
                        <p:par>
                          <p:cTn id="28" fill="hold">
                            <p:stCondLst>
                              <p:cond delay="7709"/>
                            </p:stCondLst>
                            <p:childTnLst>
                              <p:par>
                                <p:cTn id="29" presetID="1" presetClass="entr" presetSubtype="0" fill="hold" nodeType="afterEffect">
                                  <p:stCondLst>
                                    <p:cond delay="0"/>
                                  </p:stCondLst>
                                  <p:iterate type="lt">
                                    <p:tmAbs val="20"/>
                                  </p:iterate>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par>
                          <p:cTn id="31" fill="hold">
                            <p:stCondLst>
                              <p:cond delay="9010"/>
                            </p:stCondLst>
                            <p:childTnLst>
                              <p:par>
                                <p:cTn id="32" presetID="1" presetClass="entr" presetSubtype="0" fill="hold" nodeType="afterEffect">
                                  <p:stCondLst>
                                    <p:cond delay="0"/>
                                  </p:stCondLst>
                                  <p:iterate type="lt">
                                    <p:tmAbs val="20"/>
                                  </p:iterate>
                                  <p:childTnLst>
                                    <p:set>
                                      <p:cBhvr>
                                        <p:cTn id="33" dur="1" fill="hold">
                                          <p:stCondLst>
                                            <p:cond delay="0"/>
                                          </p:stCondLst>
                                        </p:cTn>
                                        <p:tgtEl>
                                          <p:spTgt spid="8">
                                            <p:txEl>
                                              <p:pRg st="3" end="3"/>
                                            </p:txEl>
                                          </p:spTgt>
                                        </p:tgtEl>
                                        <p:attrNameLst>
                                          <p:attrName>style.visibility</p:attrName>
                                        </p:attrNameLst>
                                      </p:cBhvr>
                                      <p:to>
                                        <p:strVal val="visible"/>
                                      </p:to>
                                    </p:set>
                                  </p:childTnLst>
                                </p:cTn>
                              </p:par>
                            </p:childTnLst>
                          </p:cTn>
                        </p:par>
                        <p:par>
                          <p:cTn id="34" fill="hold">
                            <p:stCondLst>
                              <p:cond delay="10371"/>
                            </p:stCondLst>
                            <p:childTnLst>
                              <p:par>
                                <p:cTn id="35" presetID="1" presetClass="entr" presetSubtype="0" fill="hold" nodeType="afterEffect">
                                  <p:stCondLst>
                                    <p:cond delay="0"/>
                                  </p:stCondLst>
                                  <p:iterate type="lt">
                                    <p:tmAbs val="20"/>
                                  </p:iterate>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51C2A346-0189-6C31-AD40-8ABF68F0D9F6}"/>
            </a:ext>
          </a:extLst>
        </p:cNvPr>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C97D006D-9F13-1861-41B0-9D965208231D}"/>
              </a:ext>
              <a:ext uri="{C183D7F6-B498-43B3-948B-1728B52AA6E4}">
                <adec:decorative xmlns:adec="http://schemas.microsoft.com/office/drawing/2017/decorative" val="1"/>
              </a:ext>
            </a:extLst>
          </p:cNvPr>
          <p:cNvSpPr/>
          <p:nvPr/>
        </p:nvSpPr>
        <p:spPr bwMode="auto">
          <a:xfrm rot="5400000">
            <a:off x="4835941" y="-793334"/>
            <a:ext cx="2226427" cy="11898317"/>
          </a:xfrm>
          <a:prstGeom prst="round2SameRect">
            <a:avLst>
              <a:gd name="adj1" fmla="val 4097"/>
              <a:gd name="adj2" fmla="val 0"/>
            </a:avLst>
          </a:prstGeom>
          <a:gradFill>
            <a:gsLst>
              <a:gs pos="0">
                <a:srgbClr val="FFFFFF"/>
              </a:gs>
              <a:gs pos="100000">
                <a:srgbClr val="FFFFFF">
                  <a:alpha val="64000"/>
                </a:srgbClr>
              </a:gs>
            </a:gsLst>
            <a:lin ang="5400000" scaled="1"/>
          </a:gradFill>
          <a:ln w="9525" cap="flat" cmpd="sng" algn="ctr">
            <a:noFill/>
            <a:prstDash val="solid"/>
            <a:headEnd type="none" w="med" len="med"/>
            <a:tailEnd type="none" w="med" len="med"/>
          </a:ln>
          <a:effectLst>
            <a:outerShdw blurRad="50800" dist="38100" algn="l"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15" name="Title 14">
            <a:extLst>
              <a:ext uri="{FF2B5EF4-FFF2-40B4-BE49-F238E27FC236}">
                <a16:creationId xmlns:a16="http://schemas.microsoft.com/office/drawing/2014/main" id="{9F4F63F8-84E6-F7AF-18F7-258BF7E2512D}"/>
              </a:ext>
            </a:extLst>
          </p:cNvPr>
          <p:cNvSpPr>
            <a:spLocks noGrp="1"/>
          </p:cNvSpPr>
          <p:nvPr>
            <p:ph type="title"/>
          </p:nvPr>
        </p:nvSpPr>
        <p:spPr>
          <a:xfrm>
            <a:off x="1436565" y="3035808"/>
            <a:ext cx="9144000" cy="498598"/>
          </a:xfrm>
        </p:spPr>
        <p:txBody>
          <a:bodyPr/>
          <a:lstStyle/>
          <a:p>
            <a:r>
              <a:rPr lang="en-GB" dirty="0">
                <a:solidFill>
                  <a:schemeClr val="bg1"/>
                </a:solidFill>
                <a:latin typeface="+mj-lt"/>
              </a:rPr>
              <a:t>Verify pilot features</a:t>
            </a:r>
          </a:p>
        </p:txBody>
      </p:sp>
      <p:sp>
        <p:nvSpPr>
          <p:cNvPr id="2" name="TextBox 1">
            <a:extLst>
              <a:ext uri="{FF2B5EF4-FFF2-40B4-BE49-F238E27FC236}">
                <a16:creationId xmlns:a16="http://schemas.microsoft.com/office/drawing/2014/main" id="{5F9AF773-F232-0F47-90FA-3251298A70E7}"/>
              </a:ext>
            </a:extLst>
          </p:cNvPr>
          <p:cNvSpPr txBox="1"/>
          <p:nvPr/>
        </p:nvSpPr>
        <p:spPr>
          <a:xfrm>
            <a:off x="439894" y="3024605"/>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marL="0" marR="0" lvl="0" indent="0" algn="ctr" defTabSz="91437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bold"/>
                <a:ea typeface="+mn-ea"/>
                <a:cs typeface="+mn-cs"/>
              </a:rPr>
              <a:t>01</a:t>
            </a:r>
          </a:p>
        </p:txBody>
      </p:sp>
      <p:sp>
        <p:nvSpPr>
          <p:cNvPr id="73" name="Freeform: Shape 72">
            <a:extLst>
              <a:ext uri="{FF2B5EF4-FFF2-40B4-BE49-F238E27FC236}">
                <a16:creationId xmlns:a16="http://schemas.microsoft.com/office/drawing/2014/main" id="{7D85AEA7-4A75-6D5A-09BA-909F0399121C}"/>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rgbClr val="FFFFFF">
              <a:alpha val="74000"/>
            </a:srgbClr>
          </a:solidFill>
          <a:ln w="9525" cap="flat" cmpd="sng" algn="ctr">
            <a:noFill/>
            <a:prstDash val="solid"/>
          </a:ln>
          <a:effectLst>
            <a:outerShdw blurRad="76200" dist="38100" dir="8100000" algn="tr"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Text"/>
              <a:ea typeface="+mn-ea"/>
              <a:cs typeface="Segoe UI" pitchFamily="34" charset="0"/>
            </a:endParaRPr>
          </a:p>
        </p:txBody>
      </p:sp>
      <p:pic>
        <p:nvPicPr>
          <p:cNvPr id="74" name="Picture 73">
            <a:extLst>
              <a:ext uri="{FF2B5EF4-FFF2-40B4-BE49-F238E27FC236}">
                <a16:creationId xmlns:a16="http://schemas.microsoft.com/office/drawing/2014/main" id="{08B93225-56F2-70D2-31ED-DA6792D0185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cxnSp>
        <p:nvCxnSpPr>
          <p:cNvPr id="7" name="Straight Connector 6">
            <a:extLst>
              <a:ext uri="{FF2B5EF4-FFF2-40B4-BE49-F238E27FC236}">
                <a16:creationId xmlns:a16="http://schemas.microsoft.com/office/drawing/2014/main" id="{62F611F5-C5AC-75F4-05E3-E4C9AAE08361}"/>
              </a:ext>
              <a:ext uri="{C183D7F6-B498-43B3-948B-1728B52AA6E4}">
                <adec:decorative xmlns:adec="http://schemas.microsoft.com/office/drawing/2017/decorative" val="1"/>
              </a:ext>
            </a:extLst>
          </p:cNvPr>
          <p:cNvCxnSpPr>
            <a:cxnSpLocks/>
          </p:cNvCxnSpPr>
          <p:nvPr/>
        </p:nvCxnSpPr>
        <p:spPr>
          <a:xfrm>
            <a:off x="968397" y="3609115"/>
            <a:ext cx="5792343" cy="0"/>
          </a:xfrm>
          <a:prstGeom prst="line">
            <a:avLst/>
          </a:prstGeom>
          <a:noFill/>
          <a:ln w="12700" cap="rnd" cmpd="sng" algn="ctr">
            <a:solidFill>
              <a:srgbClr val="444791"/>
            </a:solidFill>
            <a:prstDash val="solid"/>
            <a:headEnd type="none" w="lg" len="med"/>
            <a:tailEnd type="none" w="lg" len="med"/>
          </a:ln>
          <a:effectLst>
            <a:outerShdw blurRad="38100" dist="63500" dir="8100000" algn="tr" rotWithShape="0">
              <a:prstClr val="black">
                <a:alpha val="13000"/>
              </a:prstClr>
            </a:outerShdw>
          </a:effectLst>
        </p:spPr>
      </p:cxnSp>
    </p:spTree>
    <p:extLst>
      <p:ext uri="{BB962C8B-B14F-4D97-AF65-F5344CB8AC3E}">
        <p14:creationId xmlns:p14="http://schemas.microsoft.com/office/powerpoint/2010/main" val="296326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75E-6 -4.81481E-6 L -0.02591 -4.81481E-6 " pathEditMode="relative" rAng="0" ptsTypes="AA">
                                      <p:cBhvr>
                                        <p:cTn id="9" dur="750" spd="-100000" fill="hold"/>
                                        <p:tgtEl>
                                          <p:spTgt spid="2"/>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4C103-9204-6B68-1EAF-EBCAB7472050}"/>
            </a:ext>
          </a:extLst>
        </p:cNvPr>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590A3B5D-8CFE-F2A6-316C-74E48D75BD24}"/>
              </a:ext>
              <a:ext uri="{C183D7F6-B498-43B3-948B-1728B52AA6E4}">
                <adec:decorative xmlns:adec="http://schemas.microsoft.com/office/drawing/2017/decorative" val="1"/>
              </a:ext>
            </a:extLst>
          </p:cNvPr>
          <p:cNvSpPr/>
          <p:nvPr/>
        </p:nvSpPr>
        <p:spPr bwMode="auto">
          <a:xfrm rot="16200000" flipV="1">
            <a:off x="3209974" y="-1915872"/>
            <a:ext cx="5563890" cy="1198384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F6683BC8-DC2D-792E-7D35-9BF297FD1033}"/>
              </a:ext>
            </a:extLst>
          </p:cNvPr>
          <p:cNvSpPr>
            <a:spLocks noGrp="1"/>
          </p:cNvSpPr>
          <p:nvPr>
            <p:ph type="title"/>
          </p:nvPr>
        </p:nvSpPr>
        <p:spPr>
          <a:xfrm>
            <a:off x="588263" y="701940"/>
            <a:ext cx="11018520" cy="430887"/>
          </a:xfrm>
        </p:spPr>
        <p:txBody>
          <a:bodyPr/>
          <a:lstStyle/>
          <a:p>
            <a:r>
              <a:rPr lang="en-GB">
                <a:latin typeface="+mj-lt"/>
              </a:rPr>
              <a:t>Create Individual Desks for booking (2/2)</a:t>
            </a:r>
          </a:p>
        </p:txBody>
      </p:sp>
      <p:sp>
        <p:nvSpPr>
          <p:cNvPr id="9" name="TextBox 8">
            <a:extLst>
              <a:ext uri="{FF2B5EF4-FFF2-40B4-BE49-F238E27FC236}">
                <a16:creationId xmlns:a16="http://schemas.microsoft.com/office/drawing/2014/main" id="{A9B0C021-5E24-0A22-C679-F35EAFC7150A}"/>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Approach #2</a:t>
            </a:r>
          </a:p>
        </p:txBody>
      </p:sp>
      <p:sp>
        <p:nvSpPr>
          <p:cNvPr id="5" name="TextBox 4">
            <a:extLst>
              <a:ext uri="{FF2B5EF4-FFF2-40B4-BE49-F238E27FC236}">
                <a16:creationId xmlns:a16="http://schemas.microsoft.com/office/drawing/2014/main" id="{2C1557B7-3695-0C8A-0FD0-AB76B7927EB7}"/>
              </a:ext>
            </a:extLst>
          </p:cNvPr>
          <p:cNvSpPr txBox="1"/>
          <p:nvPr/>
        </p:nvSpPr>
        <p:spPr>
          <a:xfrm>
            <a:off x="584200" y="1393499"/>
            <a:ext cx="11399644" cy="492443"/>
          </a:xfrm>
          <a:prstGeom prst="rect">
            <a:avLst/>
          </a:prstGeom>
          <a:noFill/>
        </p:spPr>
        <p:txBody>
          <a:bodyPr wrap="square" lIns="0" tIns="0" rIns="0" bIns="0">
            <a:spAutoFit/>
          </a:bodyPr>
          <a:lstStyle/>
          <a:p>
            <a:pPr marL="11204" defTabSz="806658">
              <a:spcAft>
                <a:spcPts val="1200"/>
              </a:spcAft>
              <a:tabLst>
                <a:tab pos="1645806" algn="l"/>
              </a:tabLst>
              <a:defRPr/>
            </a:pPr>
            <a:r>
              <a:rPr lang="en-US" sz="1600">
                <a:solidFill>
                  <a:srgbClr val="000000"/>
                </a:solidFill>
                <a:cs typeface="Segoe UI" panose="020B0502040204020203" pitchFamily="34" charset="0"/>
              </a:rPr>
              <a:t>You will need to complete these steps for each individual desk you want to configure within your organization using the Exchange Online and Places PowerShell modules.  We recommend you connect to both within one PowerShell 7 instance.</a:t>
            </a:r>
          </a:p>
        </p:txBody>
      </p:sp>
      <p:sp>
        <p:nvSpPr>
          <p:cNvPr id="2" name="TextBox 1">
            <a:extLst>
              <a:ext uri="{FF2B5EF4-FFF2-40B4-BE49-F238E27FC236}">
                <a16:creationId xmlns:a16="http://schemas.microsoft.com/office/drawing/2014/main" id="{996398B0-EDFE-C9F0-3F60-2484C9B98CFB}"/>
              </a:ext>
            </a:extLst>
          </p:cNvPr>
          <p:cNvSpPr txBox="1"/>
          <p:nvPr/>
        </p:nvSpPr>
        <p:spPr>
          <a:xfrm>
            <a:off x="584200" y="2283774"/>
            <a:ext cx="11399644" cy="984885"/>
          </a:xfrm>
          <a:prstGeom prst="rect">
            <a:avLst/>
          </a:prstGeom>
          <a:noFill/>
        </p:spPr>
        <p:txBody>
          <a:bodyPr wrap="square" lIns="0" tIns="0" rIns="0" bIns="0">
            <a:spAutoFit/>
          </a:bodyPr>
          <a:lstStyle/>
          <a:p>
            <a:pPr marL="11204" defTabSz="806658">
              <a:spcAft>
                <a:spcPts val="1200"/>
              </a:spcAft>
              <a:tabLst>
                <a:tab pos="1645806" algn="l"/>
              </a:tabLst>
              <a:defRPr/>
            </a:pPr>
            <a:r>
              <a:rPr lang="en-US" sz="1600" dirty="0">
                <a:solidFill>
                  <a:srgbClr val="5A5FC7"/>
                </a:solidFill>
                <a:cs typeface="Segoe UI" panose="020B0502040204020203" pitchFamily="34" charset="0"/>
              </a:rPr>
              <a:t>Step 4: </a:t>
            </a:r>
            <a:r>
              <a:rPr lang="en-US" sz="1600" dirty="0">
                <a:cs typeface="Segoe UI" panose="020B0502040204020203" pitchFamily="34" charset="0"/>
              </a:rPr>
              <a:t>Add additional capabilities (metadata) to the desk object to allow users to choose a desk based on their needs and preferences. In this example, we will configure the desk as wheelchair accessible, with custom tags indicating this desk is in an office, with a monitor, docking station and a height adjustable desk. We’re using the desk that was created in Step 3, using the </a:t>
            </a:r>
            <a:r>
              <a:rPr lang="en-US" sz="1600" b="1" dirty="0">
                <a:cs typeface="Segoe UI" panose="020B0502040204020203" pitchFamily="34" charset="0"/>
              </a:rPr>
              <a:t>$desk1 </a:t>
            </a:r>
            <a:r>
              <a:rPr lang="en-US" sz="1600" dirty="0">
                <a:cs typeface="Segoe UI" panose="020B0502040204020203" pitchFamily="34" charset="0"/>
              </a:rPr>
              <a:t>variable.</a:t>
            </a:r>
          </a:p>
        </p:txBody>
      </p:sp>
      <p:sp>
        <p:nvSpPr>
          <p:cNvPr id="7" name="TextBox 6">
            <a:extLst>
              <a:ext uri="{FF2B5EF4-FFF2-40B4-BE49-F238E27FC236}">
                <a16:creationId xmlns:a16="http://schemas.microsoft.com/office/drawing/2014/main" id="{621FF0E3-E694-0741-274F-192AC0F70195}"/>
              </a:ext>
            </a:extLst>
          </p:cNvPr>
          <p:cNvSpPr txBox="1"/>
          <p:nvPr/>
        </p:nvSpPr>
        <p:spPr>
          <a:xfrm>
            <a:off x="584199" y="3495546"/>
            <a:ext cx="10739887" cy="954107"/>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Connect-</a:t>
            </a:r>
            <a:r>
              <a:rPr lang="en-US" sz="1400" err="1">
                <a:solidFill>
                  <a:srgbClr val="F9F1A5"/>
                </a:solidFill>
                <a:latin typeface="Consolas" panose="020B0609020204030204" pitchFamily="49" charset="0"/>
              </a:rPr>
              <a:t>ExchangeOnline</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Set-Placev3 </a:t>
            </a:r>
            <a:r>
              <a:rPr lang="en-US" sz="1400">
                <a:solidFill>
                  <a:srgbClr val="00B050"/>
                </a:solidFill>
                <a:latin typeface="Consolas" panose="020B0609020204030204" pitchFamily="49" charset="0"/>
              </a:rPr>
              <a:t>$desk1</a:t>
            </a:r>
            <a:r>
              <a:rPr lang="en-US" sz="1400">
                <a:solidFill>
                  <a:srgbClr val="D2D2D2"/>
                </a:solidFill>
                <a:latin typeface="Consolas" panose="020B0609020204030204" pitchFamily="49" charset="0"/>
              </a:rPr>
              <a:t>.PlaceId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IsWheelChairAccessible</a:t>
            </a:r>
            <a:r>
              <a:rPr lang="en-US" sz="1400">
                <a:solidFill>
                  <a:srgbClr val="767676"/>
                </a:solidFill>
                <a:latin typeface="Consolas" panose="020B0609020204030204" pitchFamily="49" charset="0"/>
              </a:rPr>
              <a:t> </a:t>
            </a:r>
            <a:r>
              <a:rPr lang="en-US" sz="1400">
                <a:solidFill>
                  <a:srgbClr val="00B050"/>
                </a:solidFill>
                <a:latin typeface="Consolas" panose="020B0609020204030204" pitchFamily="49" charset="0"/>
              </a:rPr>
              <a:t>$true </a:t>
            </a:r>
            <a:r>
              <a:rPr lang="en-US" sz="1400">
                <a:solidFill>
                  <a:srgbClr val="767676"/>
                </a:solidFill>
                <a:latin typeface="Consolas" panose="020B0609020204030204" pitchFamily="49" charset="0"/>
              </a:rPr>
              <a:t>-Tags </a:t>
            </a:r>
            <a:r>
              <a:rPr lang="en-US" sz="1400">
                <a:solidFill>
                  <a:srgbClr val="3A96DD"/>
                </a:solidFill>
                <a:latin typeface="Consolas" panose="020B0609020204030204" pitchFamily="49" charset="0"/>
              </a:rPr>
              <a:t>"Office"</a:t>
            </a:r>
            <a:r>
              <a:rPr lang="en-US" sz="1400">
                <a:solidFill>
                  <a:srgbClr val="D2D2D2"/>
                </a:solidFill>
                <a:latin typeface="Consolas" panose="020B0609020204030204" pitchFamily="49" charset="0"/>
              </a:rPr>
              <a:t>,</a:t>
            </a:r>
            <a:r>
              <a:rPr lang="en-US" sz="1400">
                <a:solidFill>
                  <a:srgbClr val="3A96DD"/>
                </a:solidFill>
                <a:latin typeface="Consolas" panose="020B0609020204030204" pitchFamily="49" charset="0"/>
              </a:rPr>
              <a:t> "Monitor"</a:t>
            </a:r>
            <a:r>
              <a:rPr lang="en-US" sz="1400">
                <a:solidFill>
                  <a:srgbClr val="D2D2D2"/>
                </a:solidFill>
                <a:latin typeface="Consolas" panose="020B0609020204030204" pitchFamily="49" charset="0"/>
              </a:rPr>
              <a:t>,</a:t>
            </a:r>
            <a:r>
              <a:rPr lang="en-US" sz="1400">
                <a:solidFill>
                  <a:srgbClr val="3A96DD"/>
                </a:solidFill>
                <a:latin typeface="Consolas" panose="020B0609020204030204" pitchFamily="49" charset="0"/>
              </a:rPr>
              <a:t> "Docking Station"</a:t>
            </a:r>
            <a:r>
              <a:rPr lang="en-US" sz="1400">
                <a:solidFill>
                  <a:srgbClr val="D2D2D2"/>
                </a:solidFill>
                <a:latin typeface="Consolas" panose="020B0609020204030204" pitchFamily="49" charset="0"/>
              </a:rPr>
              <a:t>,</a:t>
            </a:r>
            <a:r>
              <a:rPr lang="en-US" sz="1400">
                <a:solidFill>
                  <a:srgbClr val="3A96DD"/>
                </a:solidFill>
                <a:latin typeface="Consolas" panose="020B0609020204030204" pitchFamily="49" charset="0"/>
              </a:rPr>
              <a:t> "Height Adjustable Desk"</a:t>
            </a:r>
          </a:p>
        </p:txBody>
      </p:sp>
      <p:sp>
        <p:nvSpPr>
          <p:cNvPr id="12" name="TextBox 11">
            <a:extLst>
              <a:ext uri="{FF2B5EF4-FFF2-40B4-BE49-F238E27FC236}">
                <a16:creationId xmlns:a16="http://schemas.microsoft.com/office/drawing/2014/main" id="{0B80D23D-B505-A7FE-4535-07EE6EA1F481}"/>
              </a:ext>
            </a:extLst>
          </p:cNvPr>
          <p:cNvSpPr txBox="1"/>
          <p:nvPr/>
        </p:nvSpPr>
        <p:spPr>
          <a:xfrm>
            <a:off x="584199" y="4588600"/>
            <a:ext cx="11022583" cy="738664"/>
          </a:xfrm>
          <a:prstGeom prst="rect">
            <a:avLst/>
          </a:prstGeom>
          <a:noFill/>
        </p:spPr>
        <p:txBody>
          <a:bodyPr wrap="square" lIns="0" tIns="0" rIns="0" bIns="0">
            <a:spAutoFit/>
          </a:bodyPr>
          <a:lstStyle/>
          <a:p>
            <a:pPr marL="11204" defTabSz="806658">
              <a:spcAft>
                <a:spcPts val="1200"/>
              </a:spcAft>
              <a:tabLst>
                <a:tab pos="1645806" algn="l"/>
              </a:tabLst>
              <a:defRPr/>
            </a:pPr>
            <a:r>
              <a:rPr lang="en-US" sz="1600">
                <a:solidFill>
                  <a:srgbClr val="5A5FC7"/>
                </a:solidFill>
                <a:cs typeface="Segoe UI" panose="020B0502040204020203" pitchFamily="34" charset="0"/>
              </a:rPr>
              <a:t>Step 5: </a:t>
            </a:r>
            <a:r>
              <a:rPr lang="en-US" sz="1600">
                <a:solidFill>
                  <a:srgbClr val="000000"/>
                </a:solidFill>
                <a:cs typeface="Segoe UI" panose="020B0502040204020203" pitchFamily="34" charset="0"/>
              </a:rPr>
              <a:t>Optionally, you can also configure and apply booking policies to the individual desk. Booking policies would allow you to control who is allowed to book this specific desk (for example, you could ensure only engineering people can book a desk in the engineering area).</a:t>
            </a:r>
            <a:endParaRPr lang="en-US" sz="1600">
              <a:cs typeface="Segoe UI" panose="020B0502040204020203" pitchFamily="34" charset="0"/>
            </a:endParaRPr>
          </a:p>
        </p:txBody>
      </p:sp>
      <p:sp>
        <p:nvSpPr>
          <p:cNvPr id="10" name="TextBox 9">
            <a:extLst>
              <a:ext uri="{FF2B5EF4-FFF2-40B4-BE49-F238E27FC236}">
                <a16:creationId xmlns:a16="http://schemas.microsoft.com/office/drawing/2014/main" id="{33B188E9-872D-D9D4-DC93-83B10E2DCAF9}"/>
              </a:ext>
            </a:extLst>
          </p:cNvPr>
          <p:cNvSpPr txBox="1"/>
          <p:nvPr/>
        </p:nvSpPr>
        <p:spPr>
          <a:xfrm>
            <a:off x="584198" y="5495501"/>
            <a:ext cx="10739887" cy="738664"/>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Connect-</a:t>
            </a:r>
            <a:r>
              <a:rPr lang="en-US" sz="1400" err="1">
                <a:solidFill>
                  <a:srgbClr val="F9F1A5"/>
                </a:solidFill>
                <a:latin typeface="Consolas" panose="020B0609020204030204" pitchFamily="49" charset="0"/>
              </a:rPr>
              <a:t>ExchangeOnline</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Set-</a:t>
            </a:r>
            <a:r>
              <a:rPr lang="en-US" sz="1400" err="1">
                <a:solidFill>
                  <a:srgbClr val="F9F1A5"/>
                </a:solidFill>
                <a:latin typeface="Consolas" panose="020B0609020204030204" pitchFamily="49" charset="0"/>
              </a:rPr>
              <a:t>CalendarProcessing</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–Identity </a:t>
            </a:r>
            <a:r>
              <a:rPr lang="en-US" sz="1400">
                <a:solidFill>
                  <a:srgbClr val="00B050"/>
                </a:solidFill>
                <a:latin typeface="Consolas" panose="020B0609020204030204" pitchFamily="49" charset="0"/>
              </a:rPr>
              <a:t>$mbx1</a:t>
            </a:r>
            <a:r>
              <a:rPr lang="en-US" sz="1400">
                <a:solidFill>
                  <a:srgbClr val="D2D2D2"/>
                </a:solidFill>
                <a:latin typeface="Consolas" panose="020B0609020204030204" pitchFamily="49" charset="0"/>
              </a:rPr>
              <a:t>.Identity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BookInPolicy</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"&lt;users, groups&gt;"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AllBookInPolicy</a:t>
            </a:r>
            <a:r>
              <a:rPr lang="en-US" sz="1400">
                <a:solidFill>
                  <a:srgbClr val="767676"/>
                </a:solidFill>
                <a:latin typeface="Consolas" panose="020B0609020204030204" pitchFamily="49" charset="0"/>
              </a:rPr>
              <a:t> </a:t>
            </a:r>
            <a:r>
              <a:rPr lang="en-US" sz="1400">
                <a:solidFill>
                  <a:srgbClr val="16C06C"/>
                </a:solidFill>
                <a:latin typeface="Consolas" panose="020B0609020204030204" pitchFamily="49" charset="0"/>
              </a:rPr>
              <a:t>$false</a:t>
            </a:r>
            <a:r>
              <a:rPr lang="en-US" sz="1400">
                <a:solidFill>
                  <a:srgbClr val="767676"/>
                </a:solidFill>
                <a:latin typeface="Consolas" panose="020B0609020204030204" pitchFamily="49" charset="0"/>
              </a:rPr>
              <a:t> </a:t>
            </a:r>
            <a:endParaRPr lang="en-US" sz="1400">
              <a:solidFill>
                <a:srgbClr val="16C06C"/>
              </a:solidFill>
              <a:latin typeface="Consolas" panose="020B0609020204030204" pitchFamily="49" charset="0"/>
            </a:endParaRPr>
          </a:p>
        </p:txBody>
      </p:sp>
      <p:sp>
        <p:nvSpPr>
          <p:cNvPr id="4" name="TextBox 3">
            <a:extLst>
              <a:ext uri="{FF2B5EF4-FFF2-40B4-BE49-F238E27FC236}">
                <a16:creationId xmlns:a16="http://schemas.microsoft.com/office/drawing/2014/main" id="{3C1020FF-21B5-9BD5-8476-E41C5CB3FAE4}"/>
              </a:ext>
            </a:extLst>
          </p:cNvPr>
          <p:cNvSpPr txBox="1"/>
          <p:nvPr/>
        </p:nvSpPr>
        <p:spPr>
          <a:xfrm>
            <a:off x="652739" y="6443012"/>
            <a:ext cx="10602804" cy="338554"/>
          </a:xfrm>
          <a:prstGeom prst="rect">
            <a:avLst/>
          </a:prstGeom>
          <a:noFill/>
        </p:spPr>
        <p:txBody>
          <a:bodyPr wrap="square">
            <a:spAutoFit/>
          </a:bodyPr>
          <a:lstStyle/>
          <a:p>
            <a:pPr algn="ctr"/>
            <a:r>
              <a:rPr lang="en-US" sz="1600" b="1">
                <a:solidFill>
                  <a:srgbClr val="000000"/>
                </a:solidFill>
                <a:cs typeface="Segoe UI" panose="020B0502040204020203" pitchFamily="34" charset="0"/>
              </a:rPr>
              <a:t>Note</a:t>
            </a:r>
            <a:r>
              <a:rPr lang="en-US" sz="1600">
                <a:solidFill>
                  <a:srgbClr val="000000"/>
                </a:solidFill>
                <a:cs typeface="Segoe UI" panose="020B0502040204020203" pitchFamily="34" charset="0"/>
              </a:rPr>
              <a:t>: new desks (as well as changes to existing desks) may take up to 24 hours to update.</a:t>
            </a:r>
            <a:endParaRPr lang="en-US" sz="1600"/>
          </a:p>
        </p:txBody>
      </p:sp>
    </p:spTree>
    <p:extLst>
      <p:ext uri="{BB962C8B-B14F-4D97-AF65-F5344CB8AC3E}">
        <p14:creationId xmlns:p14="http://schemas.microsoft.com/office/powerpoint/2010/main" val="2369595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60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p:stCondLst>
                              <p:cond delay="290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par>
                          <p:cTn id="16" fill="hold">
                            <p:stCondLst>
                              <p:cond delay="3084"/>
                            </p:stCondLst>
                            <p:childTnLst>
                              <p:par>
                                <p:cTn id="17" presetID="1" presetClass="entr" presetSubtype="0" fill="hold" nodeType="afterEffect">
                                  <p:stCondLst>
                                    <p:cond delay="0"/>
                                  </p:stCondLst>
                                  <p:iterate type="lt">
                                    <p:tmAbs val="20"/>
                                  </p:iterate>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par>
                          <p:cTn id="19" fill="hold">
                            <p:stCondLst>
                              <p:cond delay="3505"/>
                            </p:stCondLst>
                            <p:childTnLst>
                              <p:par>
                                <p:cTn id="20" presetID="1" presetClass="entr" presetSubtype="0" fill="hold" nodeType="afterEffect">
                                  <p:stCondLst>
                                    <p:cond delay="0"/>
                                  </p:stCondLst>
                                  <p:iterate type="lt">
                                    <p:tmAbs val="20"/>
                                  </p:iterate>
                                  <p:childTnLst>
                                    <p:set>
                                      <p:cBhvr>
                                        <p:cTn id="2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8EA487B5-5F2B-E66F-BB23-2DB2210CF4C0}"/>
            </a:ext>
          </a:extLst>
        </p:cNvPr>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B719D24F-AC8F-114C-6999-07A65898B404}"/>
              </a:ext>
              <a:ext uri="{C183D7F6-B498-43B3-948B-1728B52AA6E4}">
                <adec:decorative xmlns:adec="http://schemas.microsoft.com/office/drawing/2017/decorative" val="1"/>
              </a:ext>
            </a:extLst>
          </p:cNvPr>
          <p:cNvSpPr/>
          <p:nvPr/>
        </p:nvSpPr>
        <p:spPr bwMode="auto">
          <a:xfrm rot="5400000">
            <a:off x="4710983" y="-668377"/>
            <a:ext cx="2476342" cy="11898317"/>
          </a:xfrm>
          <a:prstGeom prst="round2SameRect">
            <a:avLst>
              <a:gd name="adj1" fmla="val 4097"/>
              <a:gd name="adj2" fmla="val 0"/>
            </a:avLst>
          </a:prstGeom>
          <a:gradFill>
            <a:gsLst>
              <a:gs pos="0">
                <a:srgbClr val="FFFFFF"/>
              </a:gs>
              <a:gs pos="100000">
                <a:srgbClr val="FFFFFF">
                  <a:alpha val="64000"/>
                </a:srgbClr>
              </a:gs>
            </a:gsLst>
            <a:lin ang="5400000" scaled="1"/>
          </a:gradFill>
          <a:ln w="9525" cap="flat" cmpd="sng" algn="ctr">
            <a:noFill/>
            <a:prstDash val="solid"/>
            <a:headEnd type="none" w="med" len="med"/>
            <a:tailEnd type="none" w="med" len="med"/>
          </a:ln>
          <a:effectLst>
            <a:outerShdw blurRad="50800" dist="38100" algn="l"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15" name="Title 14">
            <a:extLst>
              <a:ext uri="{FF2B5EF4-FFF2-40B4-BE49-F238E27FC236}">
                <a16:creationId xmlns:a16="http://schemas.microsoft.com/office/drawing/2014/main" id="{05A2FAB9-5BE2-9442-D69D-E8F174CD7D05}"/>
              </a:ext>
            </a:extLst>
          </p:cNvPr>
          <p:cNvSpPr>
            <a:spLocks noGrp="1"/>
          </p:cNvSpPr>
          <p:nvPr>
            <p:ph type="title"/>
          </p:nvPr>
        </p:nvSpPr>
        <p:spPr>
          <a:xfrm>
            <a:off x="1436565" y="3035808"/>
            <a:ext cx="9144000" cy="498598"/>
          </a:xfrm>
        </p:spPr>
        <p:txBody>
          <a:bodyPr/>
          <a:lstStyle/>
          <a:p>
            <a:r>
              <a:rPr lang="en-GB" dirty="0">
                <a:solidFill>
                  <a:schemeClr val="bg1"/>
                </a:solidFill>
                <a:latin typeface="+mj-lt"/>
              </a:rPr>
              <a:t>Create and deploy floorplans (Optional)</a:t>
            </a:r>
          </a:p>
        </p:txBody>
      </p:sp>
      <p:sp>
        <p:nvSpPr>
          <p:cNvPr id="2" name="TextBox 1">
            <a:extLst>
              <a:ext uri="{FF2B5EF4-FFF2-40B4-BE49-F238E27FC236}">
                <a16:creationId xmlns:a16="http://schemas.microsoft.com/office/drawing/2014/main" id="{60E2B84B-5A84-8E62-2F50-CC72AF5B17CD}"/>
              </a:ext>
            </a:extLst>
          </p:cNvPr>
          <p:cNvSpPr txBox="1"/>
          <p:nvPr/>
        </p:nvSpPr>
        <p:spPr>
          <a:xfrm>
            <a:off x="439894" y="3024605"/>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marL="0" marR="0" lvl="0" indent="0" algn="ctr" defTabSz="91437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bold"/>
                <a:ea typeface="+mn-ea"/>
                <a:cs typeface="+mn-cs"/>
              </a:rPr>
              <a:t>04</a:t>
            </a:r>
          </a:p>
        </p:txBody>
      </p:sp>
      <p:sp>
        <p:nvSpPr>
          <p:cNvPr id="73" name="Freeform: Shape 72">
            <a:extLst>
              <a:ext uri="{FF2B5EF4-FFF2-40B4-BE49-F238E27FC236}">
                <a16:creationId xmlns:a16="http://schemas.microsoft.com/office/drawing/2014/main" id="{797CD900-9145-1731-E550-E2C4BF5513C4}"/>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rgbClr val="FFFFFF">
              <a:alpha val="74000"/>
            </a:srgbClr>
          </a:solidFill>
          <a:ln w="9525" cap="flat" cmpd="sng" algn="ctr">
            <a:noFill/>
            <a:prstDash val="solid"/>
          </a:ln>
          <a:effectLst>
            <a:outerShdw blurRad="76200" dist="38100" dir="8100000" algn="tr"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Text"/>
              <a:ea typeface="+mn-ea"/>
              <a:cs typeface="Segoe UI" pitchFamily="34" charset="0"/>
            </a:endParaRPr>
          </a:p>
        </p:txBody>
      </p:sp>
      <p:pic>
        <p:nvPicPr>
          <p:cNvPr id="74" name="Picture 73">
            <a:extLst>
              <a:ext uri="{FF2B5EF4-FFF2-40B4-BE49-F238E27FC236}">
                <a16:creationId xmlns:a16="http://schemas.microsoft.com/office/drawing/2014/main" id="{81AA2FB1-35FA-A3A6-57A2-3E283AFF669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cxnSp>
        <p:nvCxnSpPr>
          <p:cNvPr id="7" name="Straight Connector 6">
            <a:extLst>
              <a:ext uri="{FF2B5EF4-FFF2-40B4-BE49-F238E27FC236}">
                <a16:creationId xmlns:a16="http://schemas.microsoft.com/office/drawing/2014/main" id="{7AB88665-DBF0-F103-8E60-90E2297654AE}"/>
              </a:ext>
              <a:ext uri="{C183D7F6-B498-43B3-948B-1728B52AA6E4}">
                <adec:decorative xmlns:adec="http://schemas.microsoft.com/office/drawing/2017/decorative" val="1"/>
              </a:ext>
            </a:extLst>
          </p:cNvPr>
          <p:cNvCxnSpPr>
            <a:cxnSpLocks/>
          </p:cNvCxnSpPr>
          <p:nvPr/>
        </p:nvCxnSpPr>
        <p:spPr>
          <a:xfrm>
            <a:off x="968397" y="3609115"/>
            <a:ext cx="5792343" cy="0"/>
          </a:xfrm>
          <a:prstGeom prst="line">
            <a:avLst/>
          </a:prstGeom>
          <a:noFill/>
          <a:ln w="12700" cap="rnd" cmpd="sng" algn="ctr">
            <a:solidFill>
              <a:srgbClr val="444791"/>
            </a:solidFill>
            <a:prstDash val="solid"/>
            <a:headEnd type="none" w="lg" len="med"/>
            <a:tailEnd type="none" w="lg" len="med"/>
          </a:ln>
          <a:effectLst>
            <a:outerShdw blurRad="38100" dist="63500" dir="8100000" algn="tr" rotWithShape="0">
              <a:prstClr val="black">
                <a:alpha val="13000"/>
              </a:prstClr>
            </a:outerShdw>
          </a:effectLst>
        </p:spPr>
      </p:cxnSp>
      <p:sp>
        <p:nvSpPr>
          <p:cNvPr id="3" name="TextBox 2">
            <a:extLst>
              <a:ext uri="{FF2B5EF4-FFF2-40B4-BE49-F238E27FC236}">
                <a16:creationId xmlns:a16="http://schemas.microsoft.com/office/drawing/2014/main" id="{1B1010C9-F174-B228-ADC4-ED7354BB6DA4}"/>
              </a:ext>
            </a:extLst>
          </p:cNvPr>
          <p:cNvSpPr txBox="1"/>
          <p:nvPr/>
        </p:nvSpPr>
        <p:spPr>
          <a:xfrm>
            <a:off x="836899" y="4773872"/>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04a</a:t>
            </a:r>
          </a:p>
        </p:txBody>
      </p:sp>
      <p:sp>
        <p:nvSpPr>
          <p:cNvPr id="4" name="Title 2">
            <a:extLst>
              <a:ext uri="{FF2B5EF4-FFF2-40B4-BE49-F238E27FC236}">
                <a16:creationId xmlns:a16="http://schemas.microsoft.com/office/drawing/2014/main" id="{C20C4E5D-9604-6A7F-F350-331E8AA170C3}"/>
              </a:ext>
            </a:extLst>
          </p:cNvPr>
          <p:cNvSpPr txBox="1">
            <a:spLocks/>
          </p:cNvSpPr>
          <p:nvPr/>
        </p:nvSpPr>
        <p:spPr>
          <a:xfrm>
            <a:off x="812584" y="5434390"/>
            <a:ext cx="2555034" cy="747897"/>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GB" sz="1800" dirty="0">
                <a:solidFill>
                  <a:schemeClr val="accent1"/>
                </a:solidFill>
              </a:rPr>
              <a:t>Source existing floorplans for conversation </a:t>
            </a:r>
          </a:p>
          <a:p>
            <a:r>
              <a:rPr lang="en-GB" sz="1800" dirty="0">
                <a:solidFill>
                  <a:schemeClr val="accent1"/>
                </a:solidFill>
              </a:rPr>
              <a:t>(if available)</a:t>
            </a:r>
          </a:p>
        </p:txBody>
      </p:sp>
      <p:sp>
        <p:nvSpPr>
          <p:cNvPr id="6" name="Freeform 5">
            <a:extLst>
              <a:ext uri="{FF2B5EF4-FFF2-40B4-BE49-F238E27FC236}">
                <a16:creationId xmlns:a16="http://schemas.microsoft.com/office/drawing/2014/main" id="{29113759-34C9-649D-E703-60F455CEB369}"/>
              </a:ext>
              <a:ext uri="{C183D7F6-B498-43B3-948B-1728B52AA6E4}">
                <adec:decorative xmlns:adec="http://schemas.microsoft.com/office/drawing/2017/decorative" val="1"/>
              </a:ext>
            </a:extLst>
          </p:cNvPr>
          <p:cNvSpPr>
            <a:spLocks/>
          </p:cNvSpPr>
          <p:nvPr/>
        </p:nvSpPr>
        <p:spPr bwMode="auto">
          <a:xfrm>
            <a:off x="2603984" y="4876120"/>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TextBox 7">
            <a:extLst>
              <a:ext uri="{FF2B5EF4-FFF2-40B4-BE49-F238E27FC236}">
                <a16:creationId xmlns:a16="http://schemas.microsoft.com/office/drawing/2014/main" id="{CC5B5FD1-88B7-D50A-D2D9-C53B3D9E44FC}"/>
              </a:ext>
            </a:extLst>
          </p:cNvPr>
          <p:cNvSpPr txBox="1"/>
          <p:nvPr/>
        </p:nvSpPr>
        <p:spPr>
          <a:xfrm>
            <a:off x="3740685" y="4800960"/>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04b</a:t>
            </a:r>
          </a:p>
        </p:txBody>
      </p:sp>
      <p:sp>
        <p:nvSpPr>
          <p:cNvPr id="9" name="Title 2">
            <a:extLst>
              <a:ext uri="{FF2B5EF4-FFF2-40B4-BE49-F238E27FC236}">
                <a16:creationId xmlns:a16="http://schemas.microsoft.com/office/drawing/2014/main" id="{5CAF2174-3BBA-E013-C736-148A6776D606}"/>
              </a:ext>
            </a:extLst>
          </p:cNvPr>
          <p:cNvSpPr txBox="1">
            <a:spLocks/>
          </p:cNvSpPr>
          <p:nvPr/>
        </p:nvSpPr>
        <p:spPr>
          <a:xfrm>
            <a:off x="3659126" y="5439924"/>
            <a:ext cx="2290028" cy="747897"/>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GB" sz="1800" dirty="0">
                <a:solidFill>
                  <a:schemeClr val="accent1"/>
                </a:solidFill>
              </a:rPr>
              <a:t>Manually create Places IMDF or work with a mapping partner</a:t>
            </a:r>
            <a:endParaRPr lang="en-GB" sz="1400" b="0" spc="0" dirty="0">
              <a:solidFill>
                <a:schemeClr val="accent1"/>
              </a:solidFill>
              <a:latin typeface="+mn-lt"/>
            </a:endParaRPr>
          </a:p>
        </p:txBody>
      </p:sp>
      <p:sp>
        <p:nvSpPr>
          <p:cNvPr id="10" name="Freeform 5">
            <a:extLst>
              <a:ext uri="{FF2B5EF4-FFF2-40B4-BE49-F238E27FC236}">
                <a16:creationId xmlns:a16="http://schemas.microsoft.com/office/drawing/2014/main" id="{69A511B1-2098-2083-A1B0-16C61C7463BD}"/>
              </a:ext>
              <a:ext uri="{C183D7F6-B498-43B3-948B-1728B52AA6E4}">
                <adec:decorative xmlns:adec="http://schemas.microsoft.com/office/drawing/2017/decorative" val="1"/>
              </a:ext>
            </a:extLst>
          </p:cNvPr>
          <p:cNvSpPr>
            <a:spLocks/>
          </p:cNvSpPr>
          <p:nvPr/>
        </p:nvSpPr>
        <p:spPr bwMode="auto">
          <a:xfrm>
            <a:off x="5140871" y="4878617"/>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TextBox 10">
            <a:extLst>
              <a:ext uri="{FF2B5EF4-FFF2-40B4-BE49-F238E27FC236}">
                <a16:creationId xmlns:a16="http://schemas.microsoft.com/office/drawing/2014/main" id="{84E794E5-A143-DBF4-554A-1884B6CAA419}"/>
              </a:ext>
            </a:extLst>
          </p:cNvPr>
          <p:cNvSpPr txBox="1"/>
          <p:nvPr/>
        </p:nvSpPr>
        <p:spPr>
          <a:xfrm>
            <a:off x="6277572" y="4773872"/>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a:t>
            </a:r>
            <a:r>
              <a:rPr lang="en-US" sz="2000" kern="0" noProof="0" dirty="0">
                <a:solidFill>
                  <a:srgbClr val="FFFFFF"/>
                </a:solidFill>
                <a:latin typeface="Segoe UI Semibold"/>
              </a:rPr>
              <a:t>c</a:t>
            </a:r>
            <a:endParaRPr kumimoji="0" lang="en-US" sz="2000" b="0" i="0" u="none" strike="noStrike" kern="0" cap="none" spc="0" normalizeH="0" baseline="0" noProof="0" dirty="0">
              <a:ln>
                <a:noFill/>
              </a:ln>
              <a:solidFill>
                <a:srgbClr val="FFFFFF"/>
              </a:solidFill>
              <a:effectLst/>
              <a:uLnTx/>
              <a:uFillTx/>
              <a:latin typeface="Segoe UI Semibold"/>
            </a:endParaRPr>
          </a:p>
        </p:txBody>
      </p:sp>
      <p:sp>
        <p:nvSpPr>
          <p:cNvPr id="12" name="Title 2">
            <a:extLst>
              <a:ext uri="{FF2B5EF4-FFF2-40B4-BE49-F238E27FC236}">
                <a16:creationId xmlns:a16="http://schemas.microsoft.com/office/drawing/2014/main" id="{827DF631-1FCD-01C8-BEF5-BA723E8B5C72}"/>
              </a:ext>
            </a:extLst>
          </p:cNvPr>
          <p:cNvSpPr txBox="1">
            <a:spLocks/>
          </p:cNvSpPr>
          <p:nvPr/>
        </p:nvSpPr>
        <p:spPr>
          <a:xfrm>
            <a:off x="6354046" y="5434391"/>
            <a:ext cx="2328267" cy="747897"/>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GB" sz="1800" dirty="0">
                <a:solidFill>
                  <a:schemeClr val="accent1"/>
                </a:solidFill>
              </a:rPr>
              <a:t>Correlate your Places objects with the elements in your IMDF </a:t>
            </a:r>
            <a:endParaRPr lang="en-GB" sz="1400" b="0" spc="0" dirty="0">
              <a:solidFill>
                <a:schemeClr val="accent1"/>
              </a:solidFill>
              <a:latin typeface="+mn-lt"/>
            </a:endParaRPr>
          </a:p>
        </p:txBody>
      </p:sp>
      <p:sp>
        <p:nvSpPr>
          <p:cNvPr id="5" name="TextBox 4">
            <a:extLst>
              <a:ext uri="{FF2B5EF4-FFF2-40B4-BE49-F238E27FC236}">
                <a16:creationId xmlns:a16="http://schemas.microsoft.com/office/drawing/2014/main" id="{BEE24877-4F47-E472-3E56-BA2A5E4657CD}"/>
              </a:ext>
            </a:extLst>
          </p:cNvPr>
          <p:cNvSpPr txBox="1"/>
          <p:nvPr/>
        </p:nvSpPr>
        <p:spPr>
          <a:xfrm>
            <a:off x="9087205" y="4800960"/>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a:t>
            </a:r>
            <a:r>
              <a:rPr lang="en-US" sz="2000" kern="0" dirty="0">
                <a:solidFill>
                  <a:srgbClr val="FFFFFF"/>
                </a:solidFill>
                <a:latin typeface="Segoe UI Semibold"/>
              </a:rPr>
              <a:t>d</a:t>
            </a:r>
            <a:endParaRPr kumimoji="0" lang="en-US" sz="2000" b="0" i="0" u="none" strike="noStrike" kern="0" cap="none" spc="0" normalizeH="0" baseline="0" noProof="0" dirty="0">
              <a:ln>
                <a:noFill/>
              </a:ln>
              <a:solidFill>
                <a:srgbClr val="FFFFFF"/>
              </a:solidFill>
              <a:effectLst/>
              <a:uLnTx/>
              <a:uFillTx/>
              <a:latin typeface="Segoe UI Semibold"/>
            </a:endParaRPr>
          </a:p>
        </p:txBody>
      </p:sp>
      <p:sp>
        <p:nvSpPr>
          <p:cNvPr id="17" name="Title 2">
            <a:extLst>
              <a:ext uri="{FF2B5EF4-FFF2-40B4-BE49-F238E27FC236}">
                <a16:creationId xmlns:a16="http://schemas.microsoft.com/office/drawing/2014/main" id="{BD8F5E80-0EAE-9B8D-752C-9CCA160A0786}"/>
              </a:ext>
            </a:extLst>
          </p:cNvPr>
          <p:cNvSpPr txBox="1">
            <a:spLocks/>
          </p:cNvSpPr>
          <p:nvPr/>
        </p:nvSpPr>
        <p:spPr>
          <a:xfrm>
            <a:off x="9087205" y="5439924"/>
            <a:ext cx="1366980" cy="747897"/>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GB" sz="1800" dirty="0">
                <a:solidFill>
                  <a:schemeClr val="accent1"/>
                </a:solidFill>
              </a:rPr>
              <a:t>Upload your IMDF file into Places</a:t>
            </a:r>
            <a:endParaRPr lang="en-GB" sz="1400" b="0" spc="0" dirty="0">
              <a:solidFill>
                <a:schemeClr val="accent1"/>
              </a:solidFill>
              <a:latin typeface="+mn-lt"/>
            </a:endParaRPr>
          </a:p>
        </p:txBody>
      </p:sp>
      <p:sp>
        <p:nvSpPr>
          <p:cNvPr id="18" name="Freeform 5">
            <a:extLst>
              <a:ext uri="{FF2B5EF4-FFF2-40B4-BE49-F238E27FC236}">
                <a16:creationId xmlns:a16="http://schemas.microsoft.com/office/drawing/2014/main" id="{2A8494E5-0A0A-4C20-8F42-DFA219051CC2}"/>
              </a:ext>
              <a:ext uri="{C183D7F6-B498-43B3-948B-1728B52AA6E4}">
                <adec:decorative xmlns:adec="http://schemas.microsoft.com/office/drawing/2017/decorative" val="1"/>
              </a:ext>
            </a:extLst>
          </p:cNvPr>
          <p:cNvSpPr>
            <a:spLocks/>
          </p:cNvSpPr>
          <p:nvPr/>
        </p:nvSpPr>
        <p:spPr bwMode="auto">
          <a:xfrm>
            <a:off x="8424266" y="4881823"/>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334464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75E-6 -4.81481E-6 L -0.02591 -4.81481E-6 " pathEditMode="relative" rAng="0" ptsTypes="AA">
                                      <p:cBhvr>
                                        <p:cTn id="9" dur="750" spd="-100000" fill="hold"/>
                                        <p:tgtEl>
                                          <p:spTgt spid="2"/>
                                        </p:tgtEl>
                                        <p:attrNameLst>
                                          <p:attrName>ppt_x</p:attrName>
                                          <p:attrName>ppt_y</p:attrName>
                                        </p:attrNameLst>
                                      </p:cBhvr>
                                      <p:rCtr x="-1302" y="0"/>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4.58333E-6 -3.7037E-7 L -0.02592 -3.7037E-7 " pathEditMode="relative" rAng="0" ptsTypes="AA">
                                      <p:cBhvr>
                                        <p:cTn id="14" dur="750" spd="-100000" fill="hold"/>
                                        <p:tgtEl>
                                          <p:spTgt spid="3"/>
                                        </p:tgtEl>
                                        <p:attrNameLst>
                                          <p:attrName>ppt_x</p:attrName>
                                          <p:attrName>ppt_y</p:attrName>
                                        </p:attrNameLst>
                                      </p:cBhvr>
                                      <p:rCtr x="-1302" y="0"/>
                                    </p:animMotion>
                                  </p:childTnLst>
                                </p:cTn>
                              </p:par>
                              <p:par>
                                <p:cTn id="15" presetID="10" presetClass="entr" presetSubtype="0"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200"/>
                                  </p:stCondLst>
                                  <p:childTnLst>
                                    <p:animMotion origin="layout" path="M -1.875E-6 0 L -0.02591 0 " pathEditMode="relative" rAng="0" ptsTypes="AA">
                                      <p:cBhvr>
                                        <p:cTn id="19" dur="750" spd="-100000" fill="hold"/>
                                        <p:tgtEl>
                                          <p:spTgt spid="6"/>
                                        </p:tgtEl>
                                        <p:attrNameLst>
                                          <p:attrName>ppt_x</p:attrName>
                                          <p:attrName>ppt_y</p:attrName>
                                        </p:attrNameLst>
                                      </p:cBhvr>
                                      <p:rCtr x="-1302" y="0"/>
                                    </p:animMotion>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path" presetSubtype="0" decel="100000" fill="hold" grpId="1" nodeType="withEffect">
                                  <p:stCondLst>
                                    <p:cond delay="0"/>
                                  </p:stCondLst>
                                  <p:childTnLst>
                                    <p:animMotion origin="layout" path="M 1.66667E-6 4.44444E-6 L -0.02591 4.44444E-6 " pathEditMode="relative" rAng="0" ptsTypes="AA">
                                      <p:cBhvr>
                                        <p:cTn id="24" dur="750" spd="-100000" fill="hold"/>
                                        <p:tgtEl>
                                          <p:spTgt spid="8"/>
                                        </p:tgtEl>
                                        <p:attrNameLst>
                                          <p:attrName>ppt_x</p:attrName>
                                          <p:attrName>ppt_y</p:attrName>
                                        </p:attrNameLst>
                                      </p:cBhvr>
                                      <p:rCtr x="-1302" y="0"/>
                                    </p:animMotion>
                                  </p:childTnLst>
                                </p:cTn>
                              </p:par>
                              <p:par>
                                <p:cTn id="25" presetID="10" presetClass="entr" presetSubtype="0" fill="hold" grpId="0" nodeType="withEffect">
                                  <p:stCondLst>
                                    <p:cond delay="2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decel="100000" fill="hold" grpId="1" nodeType="withEffect">
                                  <p:stCondLst>
                                    <p:cond delay="200"/>
                                  </p:stCondLst>
                                  <p:childTnLst>
                                    <p:animMotion origin="layout" path="M -4.79167E-6 -1.48148E-6 L -0.02591 -1.48148E-6 " pathEditMode="relative" rAng="0" ptsTypes="AA">
                                      <p:cBhvr>
                                        <p:cTn id="29" dur="750" spd="-100000" fill="hold"/>
                                        <p:tgtEl>
                                          <p:spTgt spid="10"/>
                                        </p:tgtEl>
                                        <p:attrNameLst>
                                          <p:attrName>ppt_x</p:attrName>
                                          <p:attrName>ppt_y</p:attrName>
                                        </p:attrNameLst>
                                      </p:cBhvr>
                                      <p:rCtr x="-1302" y="0"/>
                                    </p:animMotion>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42" presetClass="path" presetSubtype="0" decel="100000" fill="hold" grpId="1" nodeType="withEffect">
                                  <p:stCondLst>
                                    <p:cond delay="0"/>
                                  </p:stCondLst>
                                  <p:childTnLst>
                                    <p:animMotion origin="layout" path="M -1.25E-6 -3.7037E-7 L -0.02591 -3.7037E-7 " pathEditMode="relative" rAng="0" ptsTypes="AA">
                                      <p:cBhvr>
                                        <p:cTn id="34" dur="750" spd="-100000" fill="hold"/>
                                        <p:tgtEl>
                                          <p:spTgt spid="11"/>
                                        </p:tgtEl>
                                        <p:attrNameLst>
                                          <p:attrName>ppt_x</p:attrName>
                                          <p:attrName>ppt_y</p:attrName>
                                        </p:attrNameLst>
                                      </p:cBhvr>
                                      <p:rCtr x="-1302" y="0"/>
                                    </p:animMotion>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42" presetClass="path" presetSubtype="0" decel="100000" fill="hold" grpId="1" nodeType="withEffect">
                                  <p:stCondLst>
                                    <p:cond delay="0"/>
                                  </p:stCondLst>
                                  <p:childTnLst>
                                    <p:animMotion origin="layout" path="M -1.25E-6 -3.7037E-7 L -0.02591 -3.7037E-7 " pathEditMode="relative" rAng="0" ptsTypes="AA">
                                      <p:cBhvr>
                                        <p:cTn id="39" dur="750" spd="-100000" fill="hold"/>
                                        <p:tgtEl>
                                          <p:spTgt spid="5"/>
                                        </p:tgtEl>
                                        <p:attrNameLst>
                                          <p:attrName>ppt_x</p:attrName>
                                          <p:attrName>ppt_y</p:attrName>
                                        </p:attrNameLst>
                                      </p:cBhvr>
                                      <p:rCtr x="-1302" y="0"/>
                                    </p:animMotion>
                                  </p:childTnLst>
                                </p:cTn>
                              </p:par>
                              <p:par>
                                <p:cTn id="40" presetID="10" presetClass="entr" presetSubtype="0" fill="hold" grpId="0" nodeType="withEffect">
                                  <p:stCondLst>
                                    <p:cond delay="20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42" presetClass="path" presetSubtype="0" decel="100000" fill="hold" grpId="1" nodeType="withEffect">
                                  <p:stCondLst>
                                    <p:cond delay="200"/>
                                  </p:stCondLst>
                                  <p:childTnLst>
                                    <p:animMotion origin="layout" path="M -4.79167E-6 -1.48148E-6 L -0.02591 -1.48148E-6 " pathEditMode="relative" rAng="0" ptsTypes="AA">
                                      <p:cBhvr>
                                        <p:cTn id="44" dur="750" spd="-100000" fill="hold"/>
                                        <p:tgtEl>
                                          <p:spTgt spid="18"/>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6" grpId="0" animBg="1"/>
      <p:bldP spid="6" grpId="1" animBg="1"/>
      <p:bldP spid="8" grpId="0" animBg="1"/>
      <p:bldP spid="8" grpId="1" animBg="1"/>
      <p:bldP spid="10" grpId="0" animBg="1"/>
      <p:bldP spid="10" grpId="1" animBg="1"/>
      <p:bldP spid="11" grpId="0" animBg="1"/>
      <p:bldP spid="11" grpId="1" animBg="1"/>
      <p:bldP spid="5" grpId="0" animBg="1"/>
      <p:bldP spid="5" grpId="1" animBg="1"/>
      <p:bldP spid="18" grpId="0" animBg="1"/>
      <p:bldP spid="1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6BD50-60AD-35F7-FBB6-6DA69E0F1A30}"/>
            </a:ext>
          </a:extLst>
        </p:cNvPr>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80479006-7ED6-AF52-EB5F-B445C963A30B}"/>
              </a:ext>
              <a:ext uri="{C183D7F6-B498-43B3-948B-1728B52AA6E4}">
                <adec:decorative xmlns:adec="http://schemas.microsoft.com/office/drawing/2017/decorative" val="1"/>
              </a:ext>
            </a:extLst>
          </p:cNvPr>
          <p:cNvSpPr/>
          <p:nvPr/>
        </p:nvSpPr>
        <p:spPr bwMode="auto">
          <a:xfrm rot="16200000" flipV="1">
            <a:off x="3157779" y="-1739689"/>
            <a:ext cx="5439904" cy="1175546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7" name="Title 1">
            <a:extLst>
              <a:ext uri="{FF2B5EF4-FFF2-40B4-BE49-F238E27FC236}">
                <a16:creationId xmlns:a16="http://schemas.microsoft.com/office/drawing/2014/main" id="{246BB404-24F0-0335-BBE7-F9BE68408A38}"/>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i="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accent1"/>
                </a:solidFill>
                <a:effectLst/>
                <a:uLnTx/>
                <a:uFillTx/>
                <a:ea typeface="+mn-ea"/>
                <a:cs typeface="Segoe UI" pitchFamily="34" charset="0"/>
              </a:rPr>
              <a:t>Admin Guidance: </a:t>
            </a:r>
            <a:r>
              <a:rPr kumimoji="0" lang="en-US" sz="3200" b="0" i="0" u="none" strike="noStrike" kern="1200" cap="none" spc="-50" normalizeH="0" baseline="0" noProof="0" dirty="0">
                <a:ln w="3175">
                  <a:noFill/>
                </a:ln>
                <a:solidFill>
                  <a:srgbClr val="000000"/>
                </a:solidFill>
                <a:effectLst/>
                <a:uLnTx/>
                <a:uFillTx/>
                <a:ea typeface="+mn-ea"/>
                <a:cs typeface="Segoe UI" pitchFamily="34" charset="0"/>
              </a:rPr>
              <a:t>Configuring floor plans (maps)</a:t>
            </a:r>
          </a:p>
        </p:txBody>
      </p:sp>
      <p:sp>
        <p:nvSpPr>
          <p:cNvPr id="2" name="TextBox 1">
            <a:extLst>
              <a:ext uri="{FF2B5EF4-FFF2-40B4-BE49-F238E27FC236}">
                <a16:creationId xmlns:a16="http://schemas.microsoft.com/office/drawing/2014/main" id="{ECABC499-3779-66E4-FD2E-997DF547E7C1}"/>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Floor Plans</a:t>
            </a:r>
          </a:p>
        </p:txBody>
      </p:sp>
      <p:sp>
        <p:nvSpPr>
          <p:cNvPr id="5" name="TextBox 4">
            <a:extLst>
              <a:ext uri="{FF2B5EF4-FFF2-40B4-BE49-F238E27FC236}">
                <a16:creationId xmlns:a16="http://schemas.microsoft.com/office/drawing/2014/main" id="{3FB3A925-0D21-CC59-995C-5DD4CAF3BAC9}"/>
              </a:ext>
            </a:extLst>
          </p:cNvPr>
          <p:cNvSpPr txBox="1"/>
          <p:nvPr/>
        </p:nvSpPr>
        <p:spPr>
          <a:xfrm>
            <a:off x="584200" y="1584958"/>
            <a:ext cx="10721814" cy="4370427"/>
          </a:xfrm>
          <a:prstGeom prst="rect">
            <a:avLst/>
          </a:prstGeom>
          <a:noFill/>
        </p:spPr>
        <p:txBody>
          <a:bodyPr wrap="square" lIns="0" tIns="0" rIns="0" bIns="0">
            <a:spAutoFit/>
          </a:bodyPr>
          <a:lstStyle/>
          <a:p>
            <a:pPr marL="11204" defTabSz="806658">
              <a:spcAft>
                <a:spcPts val="1200"/>
              </a:spcAft>
              <a:tabLst>
                <a:tab pos="1645806" algn="l"/>
              </a:tabLst>
              <a:defRPr/>
            </a:pPr>
            <a:r>
              <a:rPr lang="en-US" sz="2400" dirty="0">
                <a:solidFill>
                  <a:srgbClr val="000000"/>
                </a:solidFill>
                <a:cs typeface="Segoe UI" panose="020B0502040204020203" pitchFamily="34" charset="0"/>
              </a:rPr>
              <a:t>While not strictly required, setting up floorplans makes the Microsoft Places experience better for end-users. It allows users to see building floor layouts, find points of interest, and helps them find nearby rooms and desks. </a:t>
            </a:r>
          </a:p>
          <a:p>
            <a:pPr marL="11204" defTabSz="806658">
              <a:spcAft>
                <a:spcPts val="1200"/>
              </a:spcAft>
              <a:tabLst>
                <a:tab pos="1645806" algn="l"/>
              </a:tabLst>
              <a:defRPr/>
            </a:pPr>
            <a:r>
              <a:rPr lang="en-US" sz="2400" dirty="0">
                <a:solidFill>
                  <a:srgbClr val="FF0000"/>
                </a:solidFill>
                <a:cs typeface="Segoe UI" panose="020B0502040204020203" pitchFamily="34" charset="0"/>
              </a:rPr>
              <a:t>Before beginning, you should:</a:t>
            </a:r>
          </a:p>
          <a:p>
            <a:pPr marL="811287" lvl="1" indent="-342900" defTabSz="806658">
              <a:spcAft>
                <a:spcPts val="1200"/>
              </a:spcAft>
              <a:buFont typeface="Arial" panose="020B0604020202020204" pitchFamily="34" charset="0"/>
              <a:buChar char="•"/>
              <a:tabLst>
                <a:tab pos="1645806" algn="l"/>
              </a:tabLst>
              <a:defRPr/>
            </a:pPr>
            <a:r>
              <a:rPr lang="en-US" sz="2400" dirty="0">
                <a:solidFill>
                  <a:srgbClr val="000000"/>
                </a:solidFill>
                <a:cs typeface="Segoe UI" panose="020B0502040204020203" pitchFamily="34" charset="0"/>
              </a:rPr>
              <a:t>Locate floor plans for your office building</a:t>
            </a:r>
          </a:p>
          <a:p>
            <a:pPr marL="811287" lvl="1" indent="-342900" defTabSz="806658">
              <a:spcAft>
                <a:spcPts val="1200"/>
              </a:spcAft>
              <a:buFont typeface="Arial" panose="020B0604020202020204" pitchFamily="34" charset="0"/>
              <a:buChar char="•"/>
              <a:tabLst>
                <a:tab pos="1645806" algn="l"/>
              </a:tabLst>
              <a:defRPr/>
            </a:pPr>
            <a:r>
              <a:rPr lang="en-US" sz="2400" dirty="0">
                <a:solidFill>
                  <a:srgbClr val="000000"/>
                </a:solidFill>
                <a:cs typeface="Segoe UI" panose="020B0502040204020203" pitchFamily="34" charset="0"/>
              </a:rPr>
              <a:t>Determine the file format for your current floor plans (they likely require conversion)</a:t>
            </a:r>
          </a:p>
          <a:p>
            <a:pPr marL="811287" lvl="1" indent="-342900" defTabSz="806658">
              <a:spcAft>
                <a:spcPts val="1200"/>
              </a:spcAft>
              <a:buFont typeface="Arial" panose="020B0604020202020204" pitchFamily="34" charset="0"/>
              <a:buChar char="•"/>
              <a:tabLst>
                <a:tab pos="1645806" algn="l"/>
              </a:tabLst>
              <a:defRPr/>
            </a:pPr>
            <a:r>
              <a:rPr lang="en-US" sz="2400" dirty="0">
                <a:solidFill>
                  <a:srgbClr val="000000"/>
                </a:solidFill>
                <a:cs typeface="Segoe UI" panose="020B0502040204020203" pitchFamily="34" charset="0"/>
              </a:rPr>
              <a:t>Determine if you would like to convert yourself or contract with a partner who specializes in creating and correlating IMDF files for Microsoft Places</a:t>
            </a:r>
          </a:p>
          <a:p>
            <a:pPr marL="11204" defTabSz="806658">
              <a:spcAft>
                <a:spcPts val="1200"/>
              </a:spcAft>
              <a:tabLst>
                <a:tab pos="1645806" algn="l"/>
              </a:tabLst>
              <a:defRPr/>
            </a:pPr>
            <a:endParaRPr lang="en-US" b="1" dirty="0"/>
          </a:p>
        </p:txBody>
      </p:sp>
      <p:sp>
        <p:nvSpPr>
          <p:cNvPr id="6" name="TextBox 5">
            <a:extLst>
              <a:ext uri="{FF2B5EF4-FFF2-40B4-BE49-F238E27FC236}">
                <a16:creationId xmlns:a16="http://schemas.microsoft.com/office/drawing/2014/main" id="{5C8D8A40-A1A4-9E5B-B8A5-FC1591217021}"/>
              </a:ext>
            </a:extLst>
          </p:cNvPr>
          <p:cNvSpPr txBox="1"/>
          <p:nvPr/>
        </p:nvSpPr>
        <p:spPr>
          <a:xfrm>
            <a:off x="436534" y="5955385"/>
            <a:ext cx="11318932" cy="646331"/>
          </a:xfrm>
          <a:prstGeom prst="rect">
            <a:avLst/>
          </a:prstGeom>
          <a:noFill/>
        </p:spPr>
        <p:txBody>
          <a:bodyPr wrap="square">
            <a:spAutoFit/>
          </a:bodyPr>
          <a:lstStyle/>
          <a:p>
            <a:pPr marL="9144" indent="-283464" algn="l" rtl="0" eaLnBrk="1" latinLnBrk="0" hangingPunct="1">
              <a:spcAft>
                <a:spcPts val="1200"/>
              </a:spcAft>
            </a:pPr>
            <a:r>
              <a:rPr lang="en-GB" sz="1800" dirty="0">
                <a:solidFill>
                  <a:srgbClr val="000000"/>
                </a:solidFill>
                <a:effectLst/>
              </a:rPr>
              <a:t>It's advisable to consult corporate real estate or facilities team, as they may have existing floor plans that can be converted to IMDF or may be collaborating with an architect for the necessary files.</a:t>
            </a:r>
          </a:p>
        </p:txBody>
      </p:sp>
      <p:sp>
        <p:nvSpPr>
          <p:cNvPr id="8" name="TextBox 7">
            <a:extLst>
              <a:ext uri="{FF2B5EF4-FFF2-40B4-BE49-F238E27FC236}">
                <a16:creationId xmlns:a16="http://schemas.microsoft.com/office/drawing/2014/main" id="{4378CE83-C7C2-EEEB-2681-A636E90310BF}"/>
              </a:ext>
              <a:ext uri="{C183D7F6-B498-43B3-948B-1728B52AA6E4}">
                <adec:decorative xmlns:adec="http://schemas.microsoft.com/office/drawing/2017/decorative" val="1"/>
              </a:ext>
            </a:extLst>
          </p:cNvPr>
          <p:cNvSpPr txBox="1"/>
          <p:nvPr/>
        </p:nvSpPr>
        <p:spPr>
          <a:xfrm>
            <a:off x="11419256" y="193633"/>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a:t>
            </a:r>
            <a:r>
              <a:rPr lang="en-US" sz="2000" kern="0" dirty="0">
                <a:solidFill>
                  <a:srgbClr val="FFFFFF"/>
                </a:solidFill>
                <a:latin typeface="Segoe UI Semibold"/>
              </a:rPr>
              <a:t>a</a:t>
            </a:r>
            <a:endParaRPr kumimoji="0" lang="en-US" sz="20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4137281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1.25E-6 -3.7037E-7 L -0.02591 -3.7037E-7 " pathEditMode="relative" rAng="0" ptsTypes="AA">
                                      <p:cBhvr>
                                        <p:cTn id="9" dur="750" spd="-100000" fill="hold"/>
                                        <p:tgtEl>
                                          <p:spTgt spid="8"/>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29824-4ED5-69B6-7A9A-61488B3A9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6AF3C-B90E-FB02-84B3-AC3C46A42551}"/>
              </a:ext>
            </a:extLst>
          </p:cNvPr>
          <p:cNvSpPr>
            <a:spLocks noGrp="1"/>
          </p:cNvSpPr>
          <p:nvPr>
            <p:ph type="title"/>
          </p:nvPr>
        </p:nvSpPr>
        <p:spPr>
          <a:xfrm>
            <a:off x="588263" y="457200"/>
            <a:ext cx="8778761" cy="430887"/>
          </a:xfrm>
        </p:spPr>
        <p:txBody>
          <a:bodyPr/>
          <a:lstStyle/>
          <a:p>
            <a:r>
              <a:rPr lang="en-GB" dirty="0">
                <a:solidFill>
                  <a:schemeClr val="tx2"/>
                </a:solidFill>
              </a:rPr>
              <a:t>Set up floor plans (maps)</a:t>
            </a:r>
          </a:p>
        </p:txBody>
      </p:sp>
      <p:sp>
        <p:nvSpPr>
          <p:cNvPr id="3" name="Rectangle: Single Corner Rounded 2">
            <a:extLst>
              <a:ext uri="{FF2B5EF4-FFF2-40B4-BE49-F238E27FC236}">
                <a16:creationId xmlns:a16="http://schemas.microsoft.com/office/drawing/2014/main" id="{7173D2A2-58DE-812B-D8EE-B1A2253A275D}"/>
              </a:ext>
              <a:ext uri="{C183D7F6-B498-43B3-948B-1728B52AA6E4}">
                <adec:decorative xmlns:adec="http://schemas.microsoft.com/office/drawing/2017/decorative" val="1"/>
              </a:ext>
            </a:extLst>
          </p:cNvPr>
          <p:cNvSpPr/>
          <p:nvPr/>
        </p:nvSpPr>
        <p:spPr bwMode="auto">
          <a:xfrm rot="16200000" flipV="1">
            <a:off x="3157779" y="-1739689"/>
            <a:ext cx="5439904" cy="1175546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10" name="TextBox 9">
            <a:extLst>
              <a:ext uri="{FF2B5EF4-FFF2-40B4-BE49-F238E27FC236}">
                <a16:creationId xmlns:a16="http://schemas.microsoft.com/office/drawing/2014/main" id="{A322777D-454B-3B4A-94EE-7DF0AB8E11A3}"/>
              </a:ext>
            </a:extLst>
          </p:cNvPr>
          <p:cNvSpPr txBox="1"/>
          <p:nvPr/>
        </p:nvSpPr>
        <p:spPr>
          <a:xfrm>
            <a:off x="588263" y="1690062"/>
            <a:ext cx="10534662" cy="4893647"/>
          </a:xfrm>
          <a:prstGeom prst="rect">
            <a:avLst/>
          </a:prstGeom>
          <a:noFill/>
        </p:spPr>
        <p:txBody>
          <a:bodyPr wrap="square">
            <a:spAutoFit/>
          </a:bodyPr>
          <a:lstStyle/>
          <a:p>
            <a:pPr algn="l"/>
            <a:r>
              <a:rPr lang="en-GB" sz="2400" b="0" i="0" dirty="0">
                <a:solidFill>
                  <a:srgbClr val="323130"/>
                </a:solidFill>
                <a:effectLst/>
                <a:latin typeface="Segoe UI" panose="020B0502040204020203" pitchFamily="34" charset="0"/>
              </a:rPr>
              <a:t>To add your floor plans to Microsoft Places, you will need files in the IMDF format, with spatial information appropriately correlated to your building data and geo-referenced.</a:t>
            </a:r>
          </a:p>
          <a:p>
            <a:pPr algn="l"/>
            <a:endParaRPr lang="en-GB" sz="2400" b="0" i="0" dirty="0">
              <a:solidFill>
                <a:srgbClr val="323130"/>
              </a:solidFill>
              <a:effectLst/>
              <a:latin typeface="Segoe UI" panose="020B0502040204020203" pitchFamily="34" charset="0"/>
            </a:endParaRPr>
          </a:p>
          <a:p>
            <a:pPr algn="l"/>
            <a:r>
              <a:rPr lang="en-GB" sz="2400" b="0" i="0" dirty="0">
                <a:solidFill>
                  <a:srgbClr val="323130"/>
                </a:solidFill>
                <a:effectLst/>
                <a:latin typeface="Segoe UI" panose="020B0502040204020203" pitchFamily="34" charset="0"/>
              </a:rPr>
              <a:t>You can create and correlate your floor plans, associated </a:t>
            </a:r>
            <a:r>
              <a:rPr lang="en-GB" sz="2400" b="0" i="0" dirty="0" err="1">
                <a:solidFill>
                  <a:srgbClr val="323130"/>
                </a:solidFill>
                <a:effectLst/>
                <a:latin typeface="Segoe UI" panose="020B0502040204020203" pitchFamily="34" charset="0"/>
              </a:rPr>
              <a:t>neighborhoods</a:t>
            </a:r>
            <a:r>
              <a:rPr lang="en-GB" sz="2400" b="0" i="0" dirty="0">
                <a:solidFill>
                  <a:srgbClr val="323130"/>
                </a:solidFill>
                <a:effectLst/>
                <a:latin typeface="Segoe UI" panose="020B0502040204020203" pitchFamily="34" charset="0"/>
              </a:rPr>
              <a:t>, and rooms in the IMDF files yourself, work with existing real estate and facility management partners, or hire a specialized company to assist with this process.</a:t>
            </a:r>
          </a:p>
          <a:p>
            <a:pPr algn="l"/>
            <a:endParaRPr lang="en-GB" sz="2400" b="0" i="0" dirty="0">
              <a:solidFill>
                <a:srgbClr val="323130"/>
              </a:solidFill>
              <a:effectLst/>
              <a:latin typeface="Segoe UI" panose="020B0502040204020203" pitchFamily="34" charset="0"/>
            </a:endParaRPr>
          </a:p>
          <a:p>
            <a:pPr algn="l"/>
            <a:r>
              <a:rPr lang="en-GB" sz="2400" b="0" i="0" dirty="0">
                <a:solidFill>
                  <a:srgbClr val="323130"/>
                </a:solidFill>
                <a:effectLst/>
                <a:latin typeface="Segoe UI" panose="020B0502040204020203" pitchFamily="34" charset="0"/>
              </a:rPr>
              <a:t>Examples of potential partners who might assist with this effort are listed in the following article.</a:t>
            </a:r>
          </a:p>
          <a:p>
            <a:pPr algn="l"/>
            <a:endParaRPr lang="en-GB" sz="2400" dirty="0">
              <a:solidFill>
                <a:srgbClr val="323130"/>
              </a:solidFill>
              <a:latin typeface="Segoe UI" panose="020B0502040204020203" pitchFamily="34" charset="0"/>
            </a:endParaRPr>
          </a:p>
          <a:p>
            <a:pPr algn="l"/>
            <a:r>
              <a:rPr lang="en-US" sz="2400" b="0" i="0" u="sng" dirty="0">
                <a:solidFill>
                  <a:srgbClr val="006CBE"/>
                </a:solidFill>
                <a:effectLst/>
                <a:latin typeface="Segoe UI" panose="020B0502040204020203" pitchFamily="34" charset="0"/>
                <a:hlinkClick r:id="rId3"/>
              </a:rPr>
              <a:t>Configure floor plans (maps)</a:t>
            </a:r>
            <a:endParaRPr lang="en-GB" sz="2400" b="0" i="0" dirty="0">
              <a:solidFill>
                <a:srgbClr val="323130"/>
              </a:solidFill>
              <a:effectLst/>
              <a:latin typeface="Segoe UI" panose="020B0502040204020203" pitchFamily="34" charset="0"/>
            </a:endParaRPr>
          </a:p>
        </p:txBody>
      </p:sp>
      <p:sp>
        <p:nvSpPr>
          <p:cNvPr id="4" name="TextBox 3">
            <a:extLst>
              <a:ext uri="{FF2B5EF4-FFF2-40B4-BE49-F238E27FC236}">
                <a16:creationId xmlns:a16="http://schemas.microsoft.com/office/drawing/2014/main" id="{5A54CBB3-23CC-A544-40A9-D6768E4B8B43}"/>
              </a:ext>
            </a:extLst>
          </p:cNvPr>
          <p:cNvSpPr txBox="1"/>
          <p:nvPr/>
        </p:nvSpPr>
        <p:spPr>
          <a:xfrm>
            <a:off x="11419256" y="193633"/>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a:t>
            </a:r>
            <a:r>
              <a:rPr lang="en-US" sz="2000" kern="0" dirty="0">
                <a:solidFill>
                  <a:srgbClr val="FFFFFF"/>
                </a:solidFill>
                <a:latin typeface="Segoe UI Semibold"/>
              </a:rPr>
              <a:t>a</a:t>
            </a:r>
            <a:endParaRPr kumimoji="0" lang="en-US" sz="20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3346882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7 L -0.02591 -3.7037E-7 " pathEditMode="relative" rAng="0" ptsTypes="AA">
                                      <p:cBhvr>
                                        <p:cTn id="9" dur="750" spd="-100000" fill="hold"/>
                                        <p:tgtEl>
                                          <p:spTgt spid="4"/>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87A94-07F7-F03E-0EF8-8B186FA80717}"/>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50EDF9AE-0194-7B8E-EFFC-BA0AEE234198}"/>
              </a:ext>
              <a:ext uri="{C183D7F6-B498-43B3-948B-1728B52AA6E4}">
                <adec:decorative xmlns:adec="http://schemas.microsoft.com/office/drawing/2017/decorative" val="1"/>
              </a:ext>
            </a:extLst>
          </p:cNvPr>
          <p:cNvSpPr/>
          <p:nvPr/>
        </p:nvSpPr>
        <p:spPr bwMode="auto">
          <a:xfrm rot="16200000" flipV="1">
            <a:off x="3312762" y="-1894673"/>
            <a:ext cx="5439904" cy="12065437"/>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3C340391-9CBF-9477-5E38-A96F83866D4A}"/>
              </a:ext>
            </a:extLst>
          </p:cNvPr>
          <p:cNvSpPr>
            <a:spLocks noGrp="1"/>
          </p:cNvSpPr>
          <p:nvPr>
            <p:ph type="title"/>
          </p:nvPr>
        </p:nvSpPr>
        <p:spPr>
          <a:xfrm>
            <a:off x="588263" y="394989"/>
            <a:ext cx="11018520" cy="492443"/>
          </a:xfrm>
        </p:spPr>
        <p:txBody>
          <a:bodyPr/>
          <a:lstStyle/>
          <a:p>
            <a:r>
              <a:rPr lang="en-US" sz="3200" dirty="0">
                <a:latin typeface="+mj-lt"/>
              </a:rPr>
              <a:t>Floor Plan Creation Options</a:t>
            </a:r>
          </a:p>
        </p:txBody>
      </p:sp>
      <p:graphicFrame>
        <p:nvGraphicFramePr>
          <p:cNvPr id="6" name="Diagram 5" descr="Visual showing the two options available for creating floor plans.">
            <a:extLst>
              <a:ext uri="{FF2B5EF4-FFF2-40B4-BE49-F238E27FC236}">
                <a16:creationId xmlns:a16="http://schemas.microsoft.com/office/drawing/2014/main" id="{91165EF4-89B5-295D-5314-3C0C7213649B}"/>
              </a:ext>
            </a:extLst>
          </p:cNvPr>
          <p:cNvGraphicFramePr/>
          <p:nvPr>
            <p:extLst>
              <p:ext uri="{D42A27DB-BD31-4B8C-83A1-F6EECF244321}">
                <p14:modId xmlns:p14="http://schemas.microsoft.com/office/powerpoint/2010/main" val="2911524681"/>
              </p:ext>
            </p:extLst>
          </p:nvPr>
        </p:nvGraphicFramePr>
        <p:xfrm>
          <a:off x="588263" y="964927"/>
          <a:ext cx="1125411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938F315-A494-E9C9-E2B4-0D6B4EB45EAA}"/>
              </a:ext>
            </a:extLst>
          </p:cNvPr>
          <p:cNvSpPr txBox="1"/>
          <p:nvPr/>
        </p:nvSpPr>
        <p:spPr>
          <a:xfrm>
            <a:off x="11419256" y="193633"/>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a:t>
            </a:r>
            <a:r>
              <a:rPr lang="en-US" sz="2000" kern="0" dirty="0">
                <a:solidFill>
                  <a:srgbClr val="FFFFFF"/>
                </a:solidFill>
                <a:latin typeface="Segoe UI Semibold"/>
              </a:rPr>
              <a:t>b</a:t>
            </a:r>
            <a:endParaRPr kumimoji="0" lang="en-US" sz="20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672920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7 L -0.02591 -3.7037E-7 " pathEditMode="relative" rAng="0" ptsTypes="AA">
                                      <p:cBhvr>
                                        <p:cTn id="9" dur="750" spd="-100000" fill="hold"/>
                                        <p:tgtEl>
                                          <p:spTgt spid="4"/>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8DA63-C703-A762-B581-6B1884249DFD}"/>
            </a:ext>
          </a:extLst>
        </p:cNvPr>
        <p:cNvGrpSpPr/>
        <p:nvPr/>
      </p:nvGrpSpPr>
      <p:grpSpPr>
        <a:xfrm>
          <a:off x="0" y="0"/>
          <a:ext cx="0" cy="0"/>
          <a:chOff x="0" y="0"/>
          <a:chExt cx="0" cy="0"/>
        </a:xfrm>
      </p:grpSpPr>
      <p:sp>
        <p:nvSpPr>
          <p:cNvPr id="4" name="Rectangle: Single Corner Rounded 3">
            <a:extLst>
              <a:ext uri="{FF2B5EF4-FFF2-40B4-BE49-F238E27FC236}">
                <a16:creationId xmlns:a16="http://schemas.microsoft.com/office/drawing/2014/main" id="{BD4A6E50-A427-B91F-1FB9-9BBE08CBC180}"/>
              </a:ext>
              <a:ext uri="{C183D7F6-B498-43B3-948B-1728B52AA6E4}">
                <adec:decorative xmlns:adec="http://schemas.microsoft.com/office/drawing/2017/decorative" val="1"/>
              </a:ext>
            </a:extLst>
          </p:cNvPr>
          <p:cNvSpPr/>
          <p:nvPr/>
        </p:nvSpPr>
        <p:spPr bwMode="auto">
          <a:xfrm rot="16200000" flipV="1">
            <a:off x="3157779" y="-1739689"/>
            <a:ext cx="5439904" cy="1175546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E1AFF6CA-2CF3-5322-37D1-1BFDC6C10339}"/>
              </a:ext>
            </a:extLst>
          </p:cNvPr>
          <p:cNvSpPr>
            <a:spLocks noGrp="1"/>
          </p:cNvSpPr>
          <p:nvPr>
            <p:ph type="title"/>
          </p:nvPr>
        </p:nvSpPr>
        <p:spPr>
          <a:xfrm>
            <a:off x="588263" y="583320"/>
            <a:ext cx="11018520" cy="492443"/>
          </a:xfrm>
        </p:spPr>
        <p:txBody>
          <a:bodyPr/>
          <a:lstStyle/>
          <a:p>
            <a:r>
              <a:rPr lang="en-GB" sz="3200">
                <a:latin typeface="+mj-lt"/>
              </a:rPr>
              <a:t>What are IMDF Files? (Floor Plans)</a:t>
            </a:r>
          </a:p>
        </p:txBody>
      </p:sp>
      <p:sp>
        <p:nvSpPr>
          <p:cNvPr id="2" name="TextBox 1">
            <a:extLst>
              <a:ext uri="{FF2B5EF4-FFF2-40B4-BE49-F238E27FC236}">
                <a16:creationId xmlns:a16="http://schemas.microsoft.com/office/drawing/2014/main" id="{A94EFC25-6F55-72A5-D24E-AF3D482568B7}"/>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Floor Plans</a:t>
            </a:r>
          </a:p>
        </p:txBody>
      </p:sp>
      <p:sp>
        <p:nvSpPr>
          <p:cNvPr id="5" name="TextBox 4">
            <a:extLst>
              <a:ext uri="{FF2B5EF4-FFF2-40B4-BE49-F238E27FC236}">
                <a16:creationId xmlns:a16="http://schemas.microsoft.com/office/drawing/2014/main" id="{85E26C3D-190F-8010-834E-D22587E0CB5E}"/>
              </a:ext>
            </a:extLst>
          </p:cNvPr>
          <p:cNvSpPr txBox="1"/>
          <p:nvPr/>
        </p:nvSpPr>
        <p:spPr>
          <a:xfrm>
            <a:off x="584200" y="1652806"/>
            <a:ext cx="10847294" cy="4124206"/>
          </a:xfrm>
          <a:prstGeom prst="rect">
            <a:avLst/>
          </a:prstGeom>
          <a:noFill/>
        </p:spPr>
        <p:txBody>
          <a:bodyPr wrap="square" lIns="0" tIns="0" rIns="0" bIns="0">
            <a:spAutoFit/>
          </a:bodyPr>
          <a:lstStyle/>
          <a:p>
            <a:pPr marL="9144" indent="-283464" algn="l" rtl="0" eaLnBrk="1" latinLnBrk="0" hangingPunct="1">
              <a:spcAft>
                <a:spcPts val="1200"/>
              </a:spcAft>
            </a:pPr>
            <a:r>
              <a:rPr lang="en-GB" sz="2000" dirty="0">
                <a:solidFill>
                  <a:srgbClr val="000000"/>
                </a:solidFill>
                <a:effectLst/>
              </a:rPr>
              <a:t>Microsoft Places uses the IMDF (indoor mapping data format), an open mapping standard that builds on </a:t>
            </a:r>
            <a:r>
              <a:rPr lang="en-GB" sz="2000" dirty="0" err="1">
                <a:solidFill>
                  <a:srgbClr val="000000"/>
                </a:solidFill>
                <a:effectLst/>
              </a:rPr>
              <a:t>GeoJSON</a:t>
            </a:r>
            <a:r>
              <a:rPr lang="en-GB" sz="2000" dirty="0">
                <a:solidFill>
                  <a:srgbClr val="000000"/>
                </a:solidFill>
                <a:effectLst/>
              </a:rPr>
              <a:t>, to support interactive maps. Each IMDF file must include details for the entire building, including all floors. For specific IMDF requirements, refer to the guidelines </a:t>
            </a:r>
            <a:r>
              <a:rPr lang="en-GB" sz="2000" dirty="0">
                <a:solidFill>
                  <a:srgbClr val="000000"/>
                </a:solidFill>
                <a:effectLst/>
                <a:hlinkClick r:id="rId2"/>
              </a:rPr>
              <a:t>here</a:t>
            </a:r>
            <a:r>
              <a:rPr lang="en-GB" sz="2000" dirty="0">
                <a:solidFill>
                  <a:srgbClr val="000000"/>
                </a:solidFill>
                <a:effectLst/>
              </a:rPr>
              <a:t>.</a:t>
            </a:r>
          </a:p>
          <a:p>
            <a:pPr marL="9144" indent="-283464" algn="l" rtl="0" eaLnBrk="1" latinLnBrk="0" hangingPunct="1">
              <a:spcAft>
                <a:spcPts val="1200"/>
              </a:spcAft>
            </a:pPr>
            <a:r>
              <a:rPr lang="en-GB" sz="2000" dirty="0">
                <a:solidFill>
                  <a:srgbClr val="000000"/>
                </a:solidFill>
                <a:effectLst/>
              </a:rPr>
              <a:t>It's advisable to consult your corporate real estate or facilities team, as they may have existing floor plans that can be converted to IMDF or may be collaborating with an architect for the necessary files.</a:t>
            </a:r>
          </a:p>
          <a:p>
            <a:pPr marL="9144" indent="-283464" algn="l" rtl="0" eaLnBrk="1" latinLnBrk="0" hangingPunct="1">
              <a:spcAft>
                <a:spcPts val="1200"/>
              </a:spcAft>
            </a:pPr>
            <a:r>
              <a:rPr lang="en-GB" sz="2000" dirty="0">
                <a:solidFill>
                  <a:srgbClr val="000000"/>
                </a:solidFill>
                <a:effectLst/>
              </a:rPr>
              <a:t>If your floor plans are in formats like PNG, PDF, or DWG, several partners can assist in converting them to IMDF (or full spatial data correlation services) for use with Places:</a:t>
            </a:r>
          </a:p>
          <a:p>
            <a:pPr marL="9144" indent="-283464" algn="l" rtl="0" eaLnBrk="1" latinLnBrk="0" hangingPunct="1">
              <a:spcAft>
                <a:spcPts val="1200"/>
              </a:spcAft>
              <a:buFont typeface="Arial" panose="020B0604020202020204" pitchFamily="34" charset="0"/>
              <a:buChar char="•"/>
            </a:pPr>
            <a:r>
              <a:rPr lang="en-GB" sz="2000" dirty="0" err="1">
                <a:solidFill>
                  <a:srgbClr val="000000"/>
                </a:solidFill>
                <a:effectLst/>
              </a:rPr>
              <a:t>Archilogic</a:t>
            </a:r>
            <a:r>
              <a:rPr lang="en-GB" sz="2000" dirty="0">
                <a:solidFill>
                  <a:srgbClr val="000000"/>
                </a:solidFill>
                <a:effectLst/>
              </a:rPr>
              <a:t> - </a:t>
            </a:r>
            <a:r>
              <a:rPr lang="en-GB" sz="2000" dirty="0">
                <a:solidFill>
                  <a:srgbClr val="000000"/>
                </a:solidFill>
                <a:effectLst/>
                <a:hlinkClick r:id="rId3"/>
              </a:rPr>
              <a:t>https://www.archilogic.com/imdf-conversion-service</a:t>
            </a:r>
            <a:endParaRPr lang="en-GB" sz="2000" dirty="0">
              <a:solidFill>
                <a:srgbClr val="000000"/>
              </a:solidFill>
              <a:effectLst/>
            </a:endParaRPr>
          </a:p>
          <a:p>
            <a:pPr marL="9144" indent="-283464" algn="l" rtl="0" eaLnBrk="1" latinLnBrk="0" hangingPunct="1">
              <a:spcAft>
                <a:spcPts val="1200"/>
              </a:spcAft>
              <a:buFont typeface="Arial" panose="020B0604020202020204" pitchFamily="34" charset="0"/>
              <a:buChar char="•"/>
            </a:pPr>
            <a:r>
              <a:rPr lang="en-GB" sz="2000" dirty="0" err="1">
                <a:solidFill>
                  <a:srgbClr val="000000"/>
                </a:solidFill>
                <a:effectLst/>
              </a:rPr>
              <a:t>Pointr</a:t>
            </a:r>
            <a:r>
              <a:rPr lang="en-GB" sz="2000" dirty="0">
                <a:solidFill>
                  <a:srgbClr val="000000"/>
                </a:solidFill>
                <a:effectLst/>
              </a:rPr>
              <a:t> - </a:t>
            </a:r>
            <a:r>
              <a:rPr lang="en-GB" sz="2000" dirty="0">
                <a:solidFill>
                  <a:srgbClr val="000000"/>
                </a:solidFill>
                <a:effectLst/>
                <a:hlinkClick r:id="rId4"/>
              </a:rPr>
              <a:t>https://converter.pointr.cloud</a:t>
            </a:r>
            <a:endParaRPr lang="en-GB" sz="2000" dirty="0">
              <a:solidFill>
                <a:srgbClr val="000000"/>
              </a:solidFill>
              <a:effectLst/>
            </a:endParaRPr>
          </a:p>
          <a:p>
            <a:pPr marL="9144" indent="-283464" algn="l" rtl="0" eaLnBrk="1" latinLnBrk="0" hangingPunct="1">
              <a:spcAft>
                <a:spcPts val="1200"/>
              </a:spcAft>
              <a:buFont typeface="Arial" panose="020B0604020202020204" pitchFamily="34" charset="0"/>
              <a:buChar char="•"/>
            </a:pPr>
            <a:r>
              <a:rPr lang="en-GB" sz="2000" dirty="0" err="1">
                <a:solidFill>
                  <a:srgbClr val="000000"/>
                </a:solidFill>
                <a:effectLst/>
              </a:rPr>
              <a:t>Mappedin</a:t>
            </a:r>
            <a:r>
              <a:rPr lang="en-GB" sz="2000" dirty="0">
                <a:solidFill>
                  <a:srgbClr val="000000"/>
                </a:solidFill>
                <a:effectLst/>
              </a:rPr>
              <a:t> - </a:t>
            </a:r>
            <a:r>
              <a:rPr lang="en-GB" sz="2000" dirty="0">
                <a:solidFill>
                  <a:srgbClr val="000000"/>
                </a:solidFill>
                <a:effectLst/>
                <a:hlinkClick r:id="rId5"/>
              </a:rPr>
              <a:t>https://www.mappedin.com/</a:t>
            </a:r>
            <a:endParaRPr lang="en-US" sz="2000" dirty="0">
              <a:solidFill>
                <a:srgbClr val="000000"/>
              </a:solidFill>
              <a:cs typeface="Segoe UI" panose="020B0502040204020203" pitchFamily="34" charset="0"/>
            </a:endParaRPr>
          </a:p>
        </p:txBody>
      </p:sp>
      <p:sp>
        <p:nvSpPr>
          <p:cNvPr id="10" name="TextBox 9">
            <a:extLst>
              <a:ext uri="{FF2B5EF4-FFF2-40B4-BE49-F238E27FC236}">
                <a16:creationId xmlns:a16="http://schemas.microsoft.com/office/drawing/2014/main" id="{71C39301-CCE9-2B3B-CD04-AC3D98183D34}"/>
              </a:ext>
            </a:extLst>
          </p:cNvPr>
          <p:cNvSpPr txBox="1"/>
          <p:nvPr/>
        </p:nvSpPr>
        <p:spPr>
          <a:xfrm>
            <a:off x="454084" y="6396623"/>
            <a:ext cx="10847294" cy="338554"/>
          </a:xfrm>
          <a:prstGeom prst="rect">
            <a:avLst/>
          </a:prstGeom>
          <a:noFill/>
        </p:spPr>
        <p:txBody>
          <a:bodyPr wrap="square">
            <a:spAutoFit/>
          </a:bodyPr>
          <a:lstStyle/>
          <a:p>
            <a:r>
              <a:rPr lang="en-GB" sz="1600" b="1" dirty="0">
                <a:solidFill>
                  <a:srgbClr val="000000"/>
                </a:solidFill>
                <a:effectLst/>
              </a:rPr>
              <a:t>Note</a:t>
            </a:r>
            <a:r>
              <a:rPr lang="en-GB" sz="1600" dirty="0">
                <a:solidFill>
                  <a:srgbClr val="000000"/>
                </a:solidFill>
                <a:effectLst/>
              </a:rPr>
              <a:t>: Microsoft does not specifically endorse the partners listed above, nor is this an exhaustive list.</a:t>
            </a:r>
            <a:endParaRPr lang="en-US" dirty="0"/>
          </a:p>
        </p:txBody>
      </p:sp>
      <p:sp>
        <p:nvSpPr>
          <p:cNvPr id="6" name="TextBox 5">
            <a:extLst>
              <a:ext uri="{FF2B5EF4-FFF2-40B4-BE49-F238E27FC236}">
                <a16:creationId xmlns:a16="http://schemas.microsoft.com/office/drawing/2014/main" id="{3973A99A-AF4A-06EA-185C-607F381A6798}"/>
              </a:ext>
            </a:extLst>
          </p:cNvPr>
          <p:cNvSpPr txBox="1"/>
          <p:nvPr/>
        </p:nvSpPr>
        <p:spPr>
          <a:xfrm>
            <a:off x="11419256" y="193633"/>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a:t>
            </a:r>
            <a:r>
              <a:rPr lang="en-US" sz="2000" kern="0" dirty="0">
                <a:solidFill>
                  <a:srgbClr val="FFFFFF"/>
                </a:solidFill>
                <a:latin typeface="Segoe UI Semibold"/>
              </a:rPr>
              <a:t>b</a:t>
            </a:r>
            <a:endParaRPr kumimoji="0" lang="en-US" sz="20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1394388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1.25E-6 -3.7037E-7 L -0.02591 -3.7037E-7 " pathEditMode="relative" rAng="0" ptsTypes="AA">
                                      <p:cBhvr>
                                        <p:cTn id="9" dur="750" spd="-100000" fill="hold"/>
                                        <p:tgtEl>
                                          <p:spTgt spid="6"/>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Rounded 4">
            <a:extLst>
              <a:ext uri="{FF2B5EF4-FFF2-40B4-BE49-F238E27FC236}">
                <a16:creationId xmlns:a16="http://schemas.microsoft.com/office/drawing/2014/main" id="{D52507C8-8C44-8A3D-EC20-76A1DD4F1BEF}"/>
              </a:ext>
              <a:ext uri="{C183D7F6-B498-43B3-948B-1728B52AA6E4}">
                <adec:decorative xmlns:adec="http://schemas.microsoft.com/office/drawing/2017/decorative" val="1"/>
              </a:ext>
            </a:extLst>
          </p:cNvPr>
          <p:cNvSpPr/>
          <p:nvPr/>
        </p:nvSpPr>
        <p:spPr bwMode="auto">
          <a:xfrm rot="16200000" flipV="1">
            <a:off x="3157779" y="-1739689"/>
            <a:ext cx="5439904" cy="1175546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656BE3DD-CA6D-53A8-B390-428C4840982C}"/>
              </a:ext>
            </a:extLst>
          </p:cNvPr>
          <p:cNvSpPr>
            <a:spLocks noGrp="1"/>
          </p:cNvSpPr>
          <p:nvPr>
            <p:ph type="title"/>
          </p:nvPr>
        </p:nvSpPr>
        <p:spPr>
          <a:xfrm>
            <a:off x="588263" y="583320"/>
            <a:ext cx="11018520" cy="492443"/>
          </a:xfrm>
        </p:spPr>
        <p:txBody>
          <a:bodyPr/>
          <a:lstStyle/>
          <a:p>
            <a:r>
              <a:rPr lang="en-US" sz="3200">
                <a:latin typeface="+mj-lt"/>
              </a:rPr>
              <a:t>IMDF Creation Tips</a:t>
            </a:r>
          </a:p>
        </p:txBody>
      </p:sp>
      <p:sp>
        <p:nvSpPr>
          <p:cNvPr id="2" name="Text Placeholder 1">
            <a:extLst>
              <a:ext uri="{FF2B5EF4-FFF2-40B4-BE49-F238E27FC236}">
                <a16:creationId xmlns:a16="http://schemas.microsoft.com/office/drawing/2014/main" id="{9E06F05F-084F-9804-B617-2309759D2AD0}"/>
              </a:ext>
            </a:extLst>
          </p:cNvPr>
          <p:cNvSpPr>
            <a:spLocks noGrp="1"/>
          </p:cNvSpPr>
          <p:nvPr>
            <p:ph type="body" sz="quarter" idx="10"/>
          </p:nvPr>
        </p:nvSpPr>
        <p:spPr>
          <a:xfrm>
            <a:off x="584200" y="1575928"/>
            <a:ext cx="11018520" cy="3706143"/>
          </a:xfrm>
        </p:spPr>
        <p:txBody>
          <a:bodyPr/>
          <a:lstStyle/>
          <a:p>
            <a:pPr marL="347472" indent="-347472" algn="l" rtl="0" eaLnBrk="1" latinLnBrk="0" hangingPunct="1">
              <a:spcBef>
                <a:spcPts val="528"/>
              </a:spcBef>
              <a:buFont typeface="Arial" panose="020B0604020202020204" pitchFamily="34" charset="0"/>
              <a:buChar char="•"/>
            </a:pPr>
            <a:r>
              <a:rPr lang="en-GB" sz="2200" dirty="0">
                <a:solidFill>
                  <a:srgbClr val="000000"/>
                </a:solidFill>
                <a:effectLst/>
                <a:latin typeface="+mn-lt"/>
              </a:rPr>
              <a:t>The IMDF file should only contain elements for one building.</a:t>
            </a:r>
          </a:p>
          <a:p>
            <a:pPr marL="347472" indent="-347472" algn="l" rtl="0" eaLnBrk="1" latinLnBrk="0" hangingPunct="1">
              <a:spcBef>
                <a:spcPts val="528"/>
              </a:spcBef>
              <a:buFont typeface="Arial" panose="020B0604020202020204" pitchFamily="34" charset="0"/>
              <a:buChar char="•"/>
            </a:pPr>
            <a:r>
              <a:rPr lang="en-GB" sz="2200" dirty="0">
                <a:solidFill>
                  <a:srgbClr val="000000"/>
                </a:solidFill>
                <a:effectLst/>
                <a:latin typeface="+mn-lt"/>
              </a:rPr>
              <a:t>Ensure the map is geofenced.</a:t>
            </a:r>
          </a:p>
          <a:p>
            <a:pPr marL="347472" indent="-347472" algn="l" rtl="0" eaLnBrk="1" latinLnBrk="0" hangingPunct="1">
              <a:spcBef>
                <a:spcPts val="528"/>
              </a:spcBef>
              <a:buFont typeface="Arial" panose="020B0604020202020204" pitchFamily="34" charset="0"/>
              <a:buChar char="•"/>
            </a:pPr>
            <a:r>
              <a:rPr lang="en-GB" sz="2200" dirty="0">
                <a:solidFill>
                  <a:srgbClr val="000000"/>
                </a:solidFill>
                <a:effectLst/>
                <a:latin typeface="+mn-lt"/>
              </a:rPr>
              <a:t>The floor ordinal value in the IMDF must align with the </a:t>
            </a:r>
            <a:r>
              <a:rPr lang="en-GB" sz="2200" dirty="0" err="1">
                <a:solidFill>
                  <a:srgbClr val="000000"/>
                </a:solidFill>
                <a:effectLst/>
                <a:latin typeface="+mn-lt"/>
              </a:rPr>
              <a:t>SortOrder</a:t>
            </a:r>
            <a:r>
              <a:rPr lang="en-GB" sz="2200" dirty="0">
                <a:solidFill>
                  <a:srgbClr val="000000"/>
                </a:solidFill>
                <a:effectLst/>
                <a:latin typeface="+mn-lt"/>
              </a:rPr>
              <a:t> value of the floor in Places.</a:t>
            </a:r>
          </a:p>
          <a:p>
            <a:pPr marL="347472" indent="-347472" algn="l" rtl="0" eaLnBrk="1" latinLnBrk="0" hangingPunct="1">
              <a:spcBef>
                <a:spcPts val="528"/>
              </a:spcBef>
              <a:buFont typeface="Arial" panose="020B0604020202020204" pitchFamily="34" charset="0"/>
              <a:buChar char="•"/>
            </a:pPr>
            <a:r>
              <a:rPr lang="en-GB" sz="2200" dirty="0">
                <a:solidFill>
                  <a:srgbClr val="000000"/>
                </a:solidFill>
                <a:effectLst/>
                <a:latin typeface="+mn-lt"/>
              </a:rPr>
              <a:t>When creating the IM</a:t>
            </a:r>
            <a:r>
              <a:rPr lang="en-GB" sz="2200" dirty="0">
                <a:solidFill>
                  <a:srgbClr val="000000"/>
                </a:solidFill>
                <a:latin typeface="+mn-lt"/>
              </a:rPr>
              <a:t>D</a:t>
            </a:r>
            <a:r>
              <a:rPr lang="en-GB" sz="2200" dirty="0">
                <a:solidFill>
                  <a:srgbClr val="000000"/>
                </a:solidFill>
                <a:effectLst/>
                <a:latin typeface="+mn-lt"/>
              </a:rPr>
              <a:t>F, assign unique names to each feature (workspace, desk pool, conference room) that correspond with the objects in Places for easier correlation.</a:t>
            </a:r>
          </a:p>
          <a:p>
            <a:pPr marL="347472" indent="-347472" algn="l" rtl="0" eaLnBrk="1" latinLnBrk="0" hangingPunct="1">
              <a:spcBef>
                <a:spcPts val="528"/>
              </a:spcBef>
              <a:buFont typeface="Arial" panose="020B0604020202020204" pitchFamily="34" charset="0"/>
              <a:buChar char="•"/>
            </a:pPr>
            <a:r>
              <a:rPr lang="en-GB" sz="2200" dirty="0">
                <a:solidFill>
                  <a:srgbClr val="000000"/>
                </a:solidFill>
                <a:effectLst/>
                <a:latin typeface="+mn-lt"/>
              </a:rPr>
              <a:t>For desk pools, create them as "rooms" within the IMDF, including a door, to ensure they are displayed in Places.</a:t>
            </a:r>
          </a:p>
          <a:p>
            <a:pPr marL="347472" indent="-347472" algn="l" rtl="0" eaLnBrk="1" latinLnBrk="0" hangingPunct="1">
              <a:spcBef>
                <a:spcPts val="528"/>
              </a:spcBef>
              <a:buFont typeface="Arial" panose="020B0604020202020204" pitchFamily="34" charset="0"/>
              <a:buChar char="•"/>
            </a:pPr>
            <a:r>
              <a:rPr lang="en-GB" sz="2200" dirty="0">
                <a:solidFill>
                  <a:srgbClr val="000000"/>
                </a:solidFill>
                <a:effectLst/>
                <a:latin typeface="+mn-lt"/>
              </a:rPr>
              <a:t>Include essential building elements like stairs and elevators as fully enclosed "rooms" marked with "Elevator" or "Stairway" to indicate their operational floors.</a:t>
            </a:r>
            <a:endParaRPr lang="en-US" sz="2200" dirty="0">
              <a:latin typeface="+mn-lt"/>
            </a:endParaRPr>
          </a:p>
        </p:txBody>
      </p:sp>
      <p:sp>
        <p:nvSpPr>
          <p:cNvPr id="4" name="TextBox 3">
            <a:extLst>
              <a:ext uri="{FF2B5EF4-FFF2-40B4-BE49-F238E27FC236}">
                <a16:creationId xmlns:a16="http://schemas.microsoft.com/office/drawing/2014/main" id="{FEC6ED71-BE73-3A62-5AFD-BA8D6C41CB87}"/>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Floor Plans</a:t>
            </a:r>
          </a:p>
        </p:txBody>
      </p:sp>
      <p:sp>
        <p:nvSpPr>
          <p:cNvPr id="6" name="TextBox 5">
            <a:extLst>
              <a:ext uri="{FF2B5EF4-FFF2-40B4-BE49-F238E27FC236}">
                <a16:creationId xmlns:a16="http://schemas.microsoft.com/office/drawing/2014/main" id="{CE1F9F9E-F78F-7E90-DCD9-DB26100143A9}"/>
              </a:ext>
            </a:extLst>
          </p:cNvPr>
          <p:cNvSpPr txBox="1"/>
          <p:nvPr/>
        </p:nvSpPr>
        <p:spPr>
          <a:xfrm>
            <a:off x="11419256" y="193633"/>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a:t>
            </a:r>
            <a:r>
              <a:rPr lang="en-US" sz="2000" kern="0" dirty="0">
                <a:solidFill>
                  <a:srgbClr val="FFFFFF"/>
                </a:solidFill>
                <a:latin typeface="Segoe UI Semibold"/>
              </a:rPr>
              <a:t>b</a:t>
            </a:r>
            <a:endParaRPr kumimoji="0" lang="en-US" sz="20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1030180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1.25E-6 -3.7037E-7 L -0.02591 -3.7037E-7 " pathEditMode="relative" rAng="0" ptsTypes="AA">
                                      <p:cBhvr>
                                        <p:cTn id="9" dur="750" spd="-100000" fill="hold"/>
                                        <p:tgtEl>
                                          <p:spTgt spid="6"/>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7AFD24CB-47D9-D095-FA03-5BDDDDF009C6}"/>
              </a:ext>
              <a:ext uri="{C183D7F6-B498-43B3-948B-1728B52AA6E4}">
                <adec:decorative xmlns:adec="http://schemas.microsoft.com/office/drawing/2017/decorative" val="1"/>
              </a:ext>
            </a:extLst>
          </p:cNvPr>
          <p:cNvSpPr/>
          <p:nvPr/>
        </p:nvSpPr>
        <p:spPr bwMode="auto">
          <a:xfrm rot="16200000" flipV="1">
            <a:off x="3276197" y="-1858108"/>
            <a:ext cx="5439904" cy="11992308"/>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94A33334-6C4A-253E-A3CB-3904783AC423}"/>
              </a:ext>
            </a:extLst>
          </p:cNvPr>
          <p:cNvSpPr>
            <a:spLocks noGrp="1"/>
          </p:cNvSpPr>
          <p:nvPr>
            <p:ph type="title"/>
          </p:nvPr>
        </p:nvSpPr>
        <p:spPr>
          <a:xfrm>
            <a:off x="598773" y="732754"/>
            <a:ext cx="11393530" cy="430887"/>
          </a:xfrm>
        </p:spPr>
        <p:txBody>
          <a:bodyPr/>
          <a:lstStyle/>
          <a:p>
            <a:r>
              <a:rPr lang="en-US" dirty="0">
                <a:latin typeface="+mj-lt"/>
              </a:rPr>
              <a:t>Correlating your Places objects with the elements in your IMDF (1/3)</a:t>
            </a:r>
          </a:p>
        </p:txBody>
      </p:sp>
      <p:sp>
        <p:nvSpPr>
          <p:cNvPr id="6" name="TextBox 5">
            <a:extLst>
              <a:ext uri="{FF2B5EF4-FFF2-40B4-BE49-F238E27FC236}">
                <a16:creationId xmlns:a16="http://schemas.microsoft.com/office/drawing/2014/main" id="{0117DBB2-F75B-9AEE-5311-4C8C5F79900F}"/>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Floor Plans</a:t>
            </a:r>
          </a:p>
        </p:txBody>
      </p:sp>
      <p:sp>
        <p:nvSpPr>
          <p:cNvPr id="2" name="Text Placeholder 1">
            <a:extLst>
              <a:ext uri="{FF2B5EF4-FFF2-40B4-BE49-F238E27FC236}">
                <a16:creationId xmlns:a16="http://schemas.microsoft.com/office/drawing/2014/main" id="{654D783F-6C52-7BE9-31F8-878A1E122EC5}"/>
              </a:ext>
            </a:extLst>
          </p:cNvPr>
          <p:cNvSpPr>
            <a:spLocks noGrp="1"/>
          </p:cNvSpPr>
          <p:nvPr>
            <p:ph type="body" sz="quarter" idx="10"/>
          </p:nvPr>
        </p:nvSpPr>
        <p:spPr>
          <a:xfrm>
            <a:off x="506142" y="1509517"/>
            <a:ext cx="11179715" cy="2871555"/>
          </a:xfrm>
        </p:spPr>
        <p:txBody>
          <a:bodyPr/>
          <a:lstStyle/>
          <a:p>
            <a:pPr marL="0" indent="0" algn="l" rtl="0" eaLnBrk="1" latinLnBrk="0" hangingPunct="1">
              <a:spcBef>
                <a:spcPts val="384"/>
              </a:spcBef>
              <a:buNone/>
            </a:pPr>
            <a:r>
              <a:rPr lang="en-GB" sz="1800" dirty="0">
                <a:solidFill>
                  <a:srgbClr val="000000"/>
                </a:solidFill>
                <a:effectLst/>
                <a:latin typeface="+mn-lt"/>
              </a:rPr>
              <a:t>A correlated IMDF file contains the Places elements from your Microsoft Places environment, such as room names and </a:t>
            </a:r>
            <a:r>
              <a:rPr lang="en-GB" sz="1800" dirty="0" err="1">
                <a:solidFill>
                  <a:srgbClr val="000000"/>
                </a:solidFill>
                <a:effectLst/>
                <a:latin typeface="+mn-lt"/>
              </a:rPr>
              <a:t>PlaceIds</a:t>
            </a:r>
            <a:r>
              <a:rPr lang="en-GB" sz="1800" dirty="0">
                <a:solidFill>
                  <a:srgbClr val="000000"/>
                </a:solidFill>
                <a:effectLst/>
                <a:latin typeface="+mn-lt"/>
              </a:rPr>
              <a:t>, enabling integration with IMDF file elements. </a:t>
            </a:r>
          </a:p>
          <a:p>
            <a:pPr marL="0" indent="0" algn="l" rtl="0" eaLnBrk="1" latinLnBrk="0" hangingPunct="1">
              <a:spcBef>
                <a:spcPts val="384"/>
              </a:spcBef>
              <a:buNone/>
            </a:pPr>
            <a:endParaRPr lang="en-GB" sz="1800" dirty="0">
              <a:solidFill>
                <a:srgbClr val="000000"/>
              </a:solidFill>
              <a:latin typeface="+mn-lt"/>
            </a:endParaRPr>
          </a:p>
          <a:p>
            <a:pPr marL="0" indent="0" algn="l" rtl="0" eaLnBrk="1" latinLnBrk="0" hangingPunct="1">
              <a:spcBef>
                <a:spcPts val="384"/>
              </a:spcBef>
              <a:buNone/>
            </a:pPr>
            <a:r>
              <a:rPr lang="en-GB" sz="1800" dirty="0">
                <a:solidFill>
                  <a:srgbClr val="000000"/>
                </a:solidFill>
                <a:effectLst/>
                <a:latin typeface="+mn-lt"/>
              </a:rPr>
              <a:t>If you’re working with a specialised partner, they will create </a:t>
            </a:r>
            <a:r>
              <a:rPr lang="en-GB" sz="1800" dirty="0">
                <a:solidFill>
                  <a:srgbClr val="000000"/>
                </a:solidFill>
                <a:latin typeface="+mn-lt"/>
              </a:rPr>
              <a:t>the</a:t>
            </a:r>
            <a:r>
              <a:rPr lang="en-GB" sz="1800" dirty="0">
                <a:solidFill>
                  <a:srgbClr val="000000"/>
                </a:solidFill>
                <a:effectLst/>
                <a:latin typeface="+mn-lt"/>
              </a:rPr>
              <a:t> correlated IMDF file for you ready to upload to Places. You may need to provide them with an export of the spatial information from your Places environment, ensuring that object names match those on the floor plans.</a:t>
            </a:r>
          </a:p>
          <a:p>
            <a:pPr marL="0" indent="0" algn="l" rtl="0" eaLnBrk="1" latinLnBrk="0" hangingPunct="1">
              <a:spcBef>
                <a:spcPts val="384"/>
              </a:spcBef>
              <a:buNone/>
            </a:pPr>
            <a:br>
              <a:rPr lang="en-GB" sz="1800" dirty="0">
                <a:solidFill>
                  <a:srgbClr val="000000"/>
                </a:solidFill>
                <a:effectLst/>
                <a:latin typeface="+mn-lt"/>
              </a:rPr>
            </a:br>
            <a:r>
              <a:rPr lang="en-GB" sz="1800" b="1" dirty="0">
                <a:solidFill>
                  <a:srgbClr val="5C5AD4"/>
                </a:solidFill>
                <a:effectLst/>
                <a:latin typeface="+mn-lt"/>
              </a:rPr>
              <a:t>Step 1</a:t>
            </a:r>
            <a:r>
              <a:rPr lang="en-GB" sz="1800" dirty="0">
                <a:solidFill>
                  <a:srgbClr val="000000"/>
                </a:solidFill>
                <a:effectLst/>
                <a:latin typeface="+mn-lt"/>
              </a:rPr>
              <a:t>: Export the spatial information for your building and objects that correspond to your IMDF file.</a:t>
            </a:r>
          </a:p>
          <a:p>
            <a:pPr marL="0" indent="0">
              <a:buNone/>
            </a:pPr>
            <a:br>
              <a:rPr lang="en-GB" sz="1800" dirty="0">
                <a:solidFill>
                  <a:srgbClr val="000000"/>
                </a:solidFill>
                <a:effectLst/>
                <a:latin typeface="+mn-lt"/>
              </a:rPr>
            </a:br>
            <a:endParaRPr lang="en-US" sz="1200" dirty="0">
              <a:latin typeface="+mn-lt"/>
            </a:endParaRPr>
          </a:p>
        </p:txBody>
      </p:sp>
      <p:sp>
        <p:nvSpPr>
          <p:cNvPr id="4" name="TextBox 3">
            <a:extLst>
              <a:ext uri="{FF2B5EF4-FFF2-40B4-BE49-F238E27FC236}">
                <a16:creationId xmlns:a16="http://schemas.microsoft.com/office/drawing/2014/main" id="{1765C43B-8FFF-0F15-6940-431C17E84F13}"/>
              </a:ext>
            </a:extLst>
          </p:cNvPr>
          <p:cNvSpPr txBox="1"/>
          <p:nvPr/>
        </p:nvSpPr>
        <p:spPr>
          <a:xfrm>
            <a:off x="1026218" y="4006622"/>
            <a:ext cx="10739887" cy="523220"/>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Get-PlaceV3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AncestorId</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&lt;</a:t>
            </a:r>
            <a:r>
              <a:rPr lang="en-US" sz="1400" err="1">
                <a:solidFill>
                  <a:srgbClr val="3A96DD"/>
                </a:solidFill>
                <a:latin typeface="Consolas" panose="020B0609020204030204" pitchFamily="49" charset="0"/>
              </a:rPr>
              <a:t>PlaceId</a:t>
            </a:r>
            <a:r>
              <a:rPr lang="en-US" sz="1400">
                <a:solidFill>
                  <a:srgbClr val="3A96DD"/>
                </a:solidFill>
                <a:latin typeface="Consolas" panose="020B0609020204030204" pitchFamily="49" charset="0"/>
              </a:rPr>
              <a:t> of Contoso HQ&gt; </a:t>
            </a:r>
            <a:r>
              <a:rPr lang="en-US" sz="1400">
                <a:solidFill>
                  <a:srgbClr val="767676"/>
                </a:solidFill>
                <a:latin typeface="Consolas" panose="020B0609020204030204" pitchFamily="49" charset="0"/>
              </a:rPr>
              <a:t>|</a:t>
            </a:r>
            <a:r>
              <a:rPr lang="en-US" sz="1400">
                <a:solidFill>
                  <a:srgbClr val="3A96DD"/>
                </a:solidFill>
                <a:latin typeface="Consolas" panose="020B0609020204030204" pitchFamily="49" charset="0"/>
              </a:rPr>
              <a:t> </a:t>
            </a:r>
            <a:r>
              <a:rPr lang="en-US" sz="1400">
                <a:solidFill>
                  <a:srgbClr val="F9F1A5"/>
                </a:solidFill>
                <a:latin typeface="Consolas" panose="020B0609020204030204" pitchFamily="49" charset="0"/>
              </a:rPr>
              <a:t>Export-csv</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"[path\to\ContosoHQExport.csv]"</a:t>
            </a:r>
            <a:endParaRPr lang="en-US" sz="1400">
              <a:solidFill>
                <a:srgbClr val="16C06C"/>
              </a:solidFill>
              <a:latin typeface="Consolas" panose="020B0609020204030204" pitchFamily="49" charset="0"/>
            </a:endParaRPr>
          </a:p>
        </p:txBody>
      </p:sp>
      <p:sp>
        <p:nvSpPr>
          <p:cNvPr id="8" name="TextBox 7">
            <a:extLst>
              <a:ext uri="{FF2B5EF4-FFF2-40B4-BE49-F238E27FC236}">
                <a16:creationId xmlns:a16="http://schemas.microsoft.com/office/drawing/2014/main" id="{2450CCEF-A682-478E-3843-4F555498B0C7}"/>
              </a:ext>
            </a:extLst>
          </p:cNvPr>
          <p:cNvSpPr txBox="1"/>
          <p:nvPr/>
        </p:nvSpPr>
        <p:spPr>
          <a:xfrm>
            <a:off x="502921" y="4714808"/>
            <a:ext cx="11260994" cy="646331"/>
          </a:xfrm>
          <a:prstGeom prst="rect">
            <a:avLst/>
          </a:prstGeom>
          <a:noFill/>
        </p:spPr>
        <p:txBody>
          <a:bodyPr wrap="square">
            <a:spAutoFit/>
          </a:bodyPr>
          <a:lstStyle/>
          <a:p>
            <a:r>
              <a:rPr lang="en-US" dirty="0">
                <a:solidFill>
                  <a:srgbClr val="5A5FC7"/>
                </a:solidFill>
                <a:cs typeface="Segoe UI" panose="020B0502040204020203" pitchFamily="34" charset="0"/>
              </a:rPr>
              <a:t>Step 2: </a:t>
            </a:r>
            <a:r>
              <a:rPr lang="en-US" dirty="0"/>
              <a:t>Use the Places PowerShell to export a mapfeatures.csv file containing all the elements in your IMDF. The </a:t>
            </a:r>
            <a:r>
              <a:rPr lang="en-US" b="1" dirty="0" err="1"/>
              <a:t>MapFilePath</a:t>
            </a:r>
            <a:r>
              <a:rPr lang="en-US" dirty="0"/>
              <a:t> parameter must point to an existing IMDF file.</a:t>
            </a:r>
          </a:p>
        </p:txBody>
      </p:sp>
      <p:sp>
        <p:nvSpPr>
          <p:cNvPr id="5" name="TextBox 4">
            <a:extLst>
              <a:ext uri="{FF2B5EF4-FFF2-40B4-BE49-F238E27FC236}">
                <a16:creationId xmlns:a16="http://schemas.microsoft.com/office/drawing/2014/main" id="{2EE9488D-005B-9DED-0546-29A314D9EB94}"/>
              </a:ext>
            </a:extLst>
          </p:cNvPr>
          <p:cNvSpPr txBox="1"/>
          <p:nvPr/>
        </p:nvSpPr>
        <p:spPr>
          <a:xfrm>
            <a:off x="1026218" y="5591169"/>
            <a:ext cx="10739887" cy="523220"/>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Import-</a:t>
            </a:r>
            <a:r>
              <a:rPr lang="en-US" sz="1400" err="1">
                <a:solidFill>
                  <a:srgbClr val="F9F1A5"/>
                </a:solidFill>
                <a:latin typeface="Consolas" panose="020B0609020204030204" pitchFamily="49" charset="0"/>
              </a:rPr>
              <a:t>MapCorrelations</a:t>
            </a:r>
            <a:r>
              <a:rPr lang="en-US" sz="1400">
                <a:solidFill>
                  <a:srgbClr val="F9F1A5"/>
                </a:solidFill>
                <a:latin typeface="Consolas" panose="020B0609020204030204" pitchFamily="49" charset="0"/>
              </a:rPr>
              <a:t>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MapFilePath</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"[path\to\imdffile.zip]"</a:t>
            </a:r>
            <a:endParaRPr lang="en-US" sz="1400">
              <a:solidFill>
                <a:srgbClr val="16C06C"/>
              </a:solidFill>
              <a:latin typeface="Consolas" panose="020B0609020204030204" pitchFamily="49" charset="0"/>
            </a:endParaRPr>
          </a:p>
        </p:txBody>
      </p:sp>
      <p:sp>
        <p:nvSpPr>
          <p:cNvPr id="9" name="TextBox 8">
            <a:extLst>
              <a:ext uri="{FF2B5EF4-FFF2-40B4-BE49-F238E27FC236}">
                <a16:creationId xmlns:a16="http://schemas.microsoft.com/office/drawing/2014/main" id="{91A72314-4124-00AF-30C9-C9427E0387AD}"/>
              </a:ext>
              <a:ext uri="{C183D7F6-B498-43B3-948B-1728B52AA6E4}">
                <adec:decorative xmlns:adec="http://schemas.microsoft.com/office/drawing/2017/decorative" val="1"/>
              </a:ext>
            </a:extLst>
          </p:cNvPr>
          <p:cNvSpPr txBox="1"/>
          <p:nvPr/>
        </p:nvSpPr>
        <p:spPr>
          <a:xfrm>
            <a:off x="11419256" y="193633"/>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a:t>
            </a:r>
            <a:r>
              <a:rPr lang="en-US" sz="2000" kern="0" noProof="0" dirty="0">
                <a:solidFill>
                  <a:srgbClr val="FFFFFF"/>
                </a:solidFill>
                <a:latin typeface="Segoe UI Semibold"/>
              </a:rPr>
              <a:t>c</a:t>
            </a:r>
            <a:endParaRPr kumimoji="0" lang="en-US" sz="20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321160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84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par>
                          <p:cTn id="13" fill="hold">
                            <p:stCondLst>
                              <p:cond delay="202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5">
                                            <p:txEl>
                                              <p:pRg st="1" end="1"/>
                                            </p:txEl>
                                          </p:spTgt>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42" presetClass="path" presetSubtype="0" decel="100000" fill="hold" grpId="1" nodeType="withEffect">
                                  <p:stCondLst>
                                    <p:cond delay="0"/>
                                  </p:stCondLst>
                                  <p:childTnLst>
                                    <p:animMotion origin="layout" path="M -1.25E-6 -3.7037E-7 L -0.02591 -3.7037E-7 " pathEditMode="relative" rAng="0" ptsTypes="AA">
                                      <p:cBhvr>
                                        <p:cTn id="20" dur="750" spd="-100000" fill="hold"/>
                                        <p:tgtEl>
                                          <p:spTgt spid="9"/>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CAEA2-57D6-69A4-001C-AE5BE0B15F15}"/>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0F9049B3-6B71-74F8-EEF0-1C72C0911A9D}"/>
              </a:ext>
              <a:ext uri="{C183D7F6-B498-43B3-948B-1728B52AA6E4}">
                <adec:decorative xmlns:adec="http://schemas.microsoft.com/office/drawing/2017/decorative" val="1"/>
              </a:ext>
            </a:extLst>
          </p:cNvPr>
          <p:cNvSpPr/>
          <p:nvPr/>
        </p:nvSpPr>
        <p:spPr bwMode="auto">
          <a:xfrm rot="16200000" flipV="1">
            <a:off x="3239411" y="-1821322"/>
            <a:ext cx="5439904" cy="11918736"/>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6" name="Title 2">
            <a:extLst>
              <a:ext uri="{FF2B5EF4-FFF2-40B4-BE49-F238E27FC236}">
                <a16:creationId xmlns:a16="http://schemas.microsoft.com/office/drawing/2014/main" id="{DB9F05A9-C631-88D7-0F96-68DC5233FE1A}"/>
              </a:ext>
            </a:extLst>
          </p:cNvPr>
          <p:cNvSpPr>
            <a:spLocks noGrp="1"/>
          </p:cNvSpPr>
          <p:nvPr>
            <p:ph type="title"/>
          </p:nvPr>
        </p:nvSpPr>
        <p:spPr>
          <a:xfrm>
            <a:off x="588263" y="685179"/>
            <a:ext cx="11330468" cy="430887"/>
          </a:xfrm>
        </p:spPr>
        <p:txBody>
          <a:bodyPr/>
          <a:lstStyle/>
          <a:p>
            <a:r>
              <a:rPr lang="en-US" dirty="0">
                <a:latin typeface="+mj-lt"/>
              </a:rPr>
              <a:t>Correlating your Places objects with the elements in your IMDF (2/3)</a:t>
            </a:r>
          </a:p>
        </p:txBody>
      </p:sp>
      <p:sp>
        <p:nvSpPr>
          <p:cNvPr id="8" name="TextBox 7">
            <a:extLst>
              <a:ext uri="{FF2B5EF4-FFF2-40B4-BE49-F238E27FC236}">
                <a16:creationId xmlns:a16="http://schemas.microsoft.com/office/drawing/2014/main" id="{FAA09A86-B66B-C668-B395-87EFAC4C311F}"/>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Floor Plans</a:t>
            </a:r>
          </a:p>
        </p:txBody>
      </p:sp>
      <p:sp>
        <p:nvSpPr>
          <p:cNvPr id="23" name="TextBox 22">
            <a:extLst>
              <a:ext uri="{FF2B5EF4-FFF2-40B4-BE49-F238E27FC236}">
                <a16:creationId xmlns:a16="http://schemas.microsoft.com/office/drawing/2014/main" id="{5FAEAE3C-C9FE-98E0-5449-4E29852799A4}"/>
              </a:ext>
            </a:extLst>
          </p:cNvPr>
          <p:cNvSpPr txBox="1"/>
          <p:nvPr/>
        </p:nvSpPr>
        <p:spPr>
          <a:xfrm>
            <a:off x="505046" y="1502593"/>
            <a:ext cx="11181907" cy="584775"/>
          </a:xfrm>
          <a:prstGeom prst="rect">
            <a:avLst/>
          </a:prstGeom>
          <a:noFill/>
        </p:spPr>
        <p:txBody>
          <a:bodyPr wrap="square">
            <a:spAutoFit/>
          </a:bodyPr>
          <a:lstStyle/>
          <a:p>
            <a:r>
              <a:rPr lang="en-US" sz="1600" dirty="0">
                <a:solidFill>
                  <a:srgbClr val="5A5FC7"/>
                </a:solidFill>
                <a:cs typeface="Segoe UI" panose="020B0502040204020203" pitchFamily="34" charset="0"/>
              </a:rPr>
              <a:t>Step 3: </a:t>
            </a:r>
            <a:r>
              <a:rPr lang="en-GB" sz="1600" dirty="0">
                <a:solidFill>
                  <a:srgbClr val="000000"/>
                </a:solidFill>
                <a:effectLst/>
              </a:rPr>
              <a:t>Open both CSV files from Steps 1 and 2 side by side using a CSV editing tool like Microsoft Excel and perform the following:</a:t>
            </a:r>
            <a:endParaRPr lang="en-US" sz="1600" dirty="0">
              <a:cs typeface="Segoe UI" panose="020B0502040204020203" pitchFamily="34" charset="0"/>
            </a:endParaRPr>
          </a:p>
        </p:txBody>
      </p:sp>
      <p:sp>
        <p:nvSpPr>
          <p:cNvPr id="22" name="TextBox 21">
            <a:extLst>
              <a:ext uri="{FF2B5EF4-FFF2-40B4-BE49-F238E27FC236}">
                <a16:creationId xmlns:a16="http://schemas.microsoft.com/office/drawing/2014/main" id="{707805DF-8B7D-92F4-0F90-0E63590C8947}"/>
              </a:ext>
            </a:extLst>
          </p:cNvPr>
          <p:cNvSpPr txBox="1"/>
          <p:nvPr/>
        </p:nvSpPr>
        <p:spPr>
          <a:xfrm>
            <a:off x="432201" y="2142175"/>
            <a:ext cx="11350362" cy="2423740"/>
          </a:xfrm>
          <a:prstGeom prst="rect">
            <a:avLst/>
          </a:prstGeom>
          <a:noFill/>
        </p:spPr>
        <p:txBody>
          <a:bodyPr wrap="square">
            <a:spAutoFit/>
          </a:bodyPr>
          <a:lstStyle/>
          <a:p>
            <a:pPr marL="685800" indent="-457200">
              <a:spcBef>
                <a:spcPts val="264"/>
              </a:spcBef>
              <a:buFont typeface="+mj-lt"/>
              <a:buAutoNum type="arabicPeriod"/>
            </a:pPr>
            <a:r>
              <a:rPr lang="en-GB" sz="1600" dirty="0">
                <a:solidFill>
                  <a:srgbClr val="000000"/>
                </a:solidFill>
                <a:effectLst/>
                <a:cs typeface="Segoe UI" panose="020B0502040204020203" pitchFamily="34" charset="0"/>
              </a:rPr>
              <a:t>Copy the </a:t>
            </a:r>
            <a:r>
              <a:rPr lang="en-GB" sz="1600" b="1" dirty="0" err="1">
                <a:solidFill>
                  <a:srgbClr val="000000"/>
                </a:solidFill>
                <a:effectLst/>
                <a:cs typeface="Segoe UI" panose="020B0502040204020203" pitchFamily="34" charset="0"/>
              </a:rPr>
              <a:t>PlaceId</a:t>
            </a:r>
            <a:r>
              <a:rPr lang="en-GB" sz="1600" dirty="0">
                <a:solidFill>
                  <a:srgbClr val="000000"/>
                </a:solidFill>
                <a:effectLst/>
                <a:cs typeface="Segoe UI" panose="020B0502040204020203" pitchFamily="34" charset="0"/>
              </a:rPr>
              <a:t>, </a:t>
            </a:r>
            <a:r>
              <a:rPr lang="en-GB" sz="1600" b="1" dirty="0">
                <a:solidFill>
                  <a:srgbClr val="000000"/>
                </a:solidFill>
                <a:effectLst/>
                <a:cs typeface="Segoe UI" panose="020B0502040204020203" pitchFamily="34" charset="0"/>
              </a:rPr>
              <a:t>Name</a:t>
            </a:r>
            <a:r>
              <a:rPr lang="en-GB" sz="1600" dirty="0">
                <a:solidFill>
                  <a:srgbClr val="000000"/>
                </a:solidFill>
                <a:effectLst/>
                <a:cs typeface="Segoe UI" panose="020B0502040204020203" pitchFamily="34" charset="0"/>
              </a:rPr>
              <a:t>, and </a:t>
            </a:r>
            <a:r>
              <a:rPr lang="en-GB" sz="1600" b="1" dirty="0">
                <a:solidFill>
                  <a:srgbClr val="000000"/>
                </a:solidFill>
                <a:effectLst/>
                <a:cs typeface="Segoe UI" panose="020B0502040204020203" pitchFamily="34" charset="0"/>
              </a:rPr>
              <a:t>Type</a:t>
            </a:r>
            <a:r>
              <a:rPr lang="en-GB" sz="1600" dirty="0">
                <a:solidFill>
                  <a:srgbClr val="000000"/>
                </a:solidFill>
                <a:effectLst/>
                <a:cs typeface="Segoe UI" panose="020B0502040204020203" pitchFamily="34" charset="0"/>
              </a:rPr>
              <a:t> elements from the Step 1 file into the Step 2 file (mapfeatures.csv), ensuring alignment with the corresponding building, floor, and unit elements. Each feature in the IMDF should have a unique name as reflected in the export.</a:t>
            </a:r>
          </a:p>
          <a:p>
            <a:pPr marL="685800" indent="-457200">
              <a:spcBef>
                <a:spcPts val="264"/>
              </a:spcBef>
              <a:buFont typeface="+mj-lt"/>
              <a:buAutoNum type="arabicPeriod"/>
            </a:pPr>
            <a:r>
              <a:rPr lang="en-GB" sz="1600" dirty="0">
                <a:solidFill>
                  <a:srgbClr val="000000"/>
                </a:solidFill>
                <a:cs typeface="Segoe UI" panose="020B0502040204020203" pitchFamily="34" charset="0"/>
              </a:rPr>
              <a:t>Accuracy in this step </a:t>
            </a:r>
            <a:r>
              <a:rPr lang="en-GB" sz="1600" dirty="0">
                <a:solidFill>
                  <a:srgbClr val="000000"/>
                </a:solidFill>
                <a:effectLst/>
                <a:cs typeface="Segoe UI" panose="020B0502040204020203" pitchFamily="34" charset="0"/>
              </a:rPr>
              <a:t>is crucial for success. If you have matched display names in Places to the IMDF, consider using VLOOKUP in Excel to streamline the matching.</a:t>
            </a:r>
          </a:p>
          <a:p>
            <a:pPr marL="685800" indent="-457200">
              <a:spcBef>
                <a:spcPts val="264"/>
              </a:spcBef>
              <a:buFont typeface="+mj-lt"/>
              <a:buAutoNum type="arabicPeriod"/>
            </a:pPr>
            <a:r>
              <a:rPr lang="en-GB" sz="1600" dirty="0">
                <a:solidFill>
                  <a:srgbClr val="000000"/>
                </a:solidFill>
                <a:effectLst/>
                <a:cs typeface="Segoe UI" panose="020B0502040204020203" pitchFamily="34" charset="0"/>
              </a:rPr>
              <a:t>It's acceptable for some Identity, Name, and Type rows to be blank if there are no corresponding elements in Places; for example, stairways, elevators, and restrooms are classified as “stairs”, “elevator”, or “restroom” in the “</a:t>
            </a:r>
            <a:r>
              <a:rPr lang="en-GB" sz="1600" dirty="0" err="1">
                <a:solidFill>
                  <a:srgbClr val="000000"/>
                </a:solidFill>
                <a:effectLst/>
                <a:cs typeface="Segoe UI" panose="020B0502040204020203" pitchFamily="34" charset="0"/>
              </a:rPr>
              <a:t>FeatureCategory</a:t>
            </a:r>
            <a:r>
              <a:rPr lang="en-GB" sz="1600" dirty="0">
                <a:solidFill>
                  <a:srgbClr val="000000"/>
                </a:solidFill>
                <a:effectLst/>
                <a:cs typeface="Segoe UI" panose="020B0502040204020203" pitchFamily="34" charset="0"/>
              </a:rPr>
              <a:t>” section.</a:t>
            </a:r>
          </a:p>
          <a:p>
            <a:pPr marL="685800" indent="-457200">
              <a:spcBef>
                <a:spcPts val="264"/>
              </a:spcBef>
              <a:buFont typeface="+mj-lt"/>
              <a:buAutoNum type="arabicPeriod"/>
            </a:pPr>
            <a:r>
              <a:rPr lang="en-GB" sz="1600" dirty="0">
                <a:solidFill>
                  <a:srgbClr val="000000"/>
                </a:solidFill>
                <a:effectLst/>
                <a:cs typeface="Segoe UI" panose="020B0502040204020203" pitchFamily="34" charset="0"/>
              </a:rPr>
              <a:t>After matching, save your updated file as “mapfeatures.csv.”</a:t>
            </a:r>
            <a:endParaRPr lang="en-US" sz="1600" dirty="0">
              <a:cs typeface="Segoe UI" panose="020B0502040204020203" pitchFamily="34" charset="0"/>
            </a:endParaRPr>
          </a:p>
        </p:txBody>
      </p:sp>
      <p:pic>
        <p:nvPicPr>
          <p:cNvPr id="9" name="Picture 8" descr="Screenshot of the ContosoHQExport CSV file in Excel.">
            <a:extLst>
              <a:ext uri="{FF2B5EF4-FFF2-40B4-BE49-F238E27FC236}">
                <a16:creationId xmlns:a16="http://schemas.microsoft.com/office/drawing/2014/main" id="{0F7A4F4A-5C2A-6A69-5C59-CB6639DDA56E}"/>
              </a:ext>
            </a:extLst>
          </p:cNvPr>
          <p:cNvPicPr>
            <a:picLocks noChangeAspect="1"/>
          </p:cNvPicPr>
          <p:nvPr/>
        </p:nvPicPr>
        <p:blipFill>
          <a:blip r:embed="rId3"/>
          <a:stretch>
            <a:fillRect/>
          </a:stretch>
        </p:blipFill>
        <p:spPr>
          <a:xfrm>
            <a:off x="1267643" y="4715825"/>
            <a:ext cx="4103143" cy="2112752"/>
          </a:xfrm>
          <a:prstGeom prst="rect">
            <a:avLst/>
          </a:prstGeom>
        </p:spPr>
      </p:pic>
      <p:sp>
        <p:nvSpPr>
          <p:cNvPr id="13" name="TextBox 12">
            <a:extLst>
              <a:ext uri="{FF2B5EF4-FFF2-40B4-BE49-F238E27FC236}">
                <a16:creationId xmlns:a16="http://schemas.microsoft.com/office/drawing/2014/main" id="{C10BB11D-9430-CCFF-0BAB-55867870F735}"/>
              </a:ext>
            </a:extLst>
          </p:cNvPr>
          <p:cNvSpPr txBox="1"/>
          <p:nvPr/>
        </p:nvSpPr>
        <p:spPr>
          <a:xfrm>
            <a:off x="5670947" y="5887174"/>
            <a:ext cx="725216" cy="338554"/>
          </a:xfrm>
          <a:prstGeom prst="rect">
            <a:avLst/>
          </a:prstGeom>
          <a:noFill/>
        </p:spPr>
        <p:txBody>
          <a:bodyPr wrap="square">
            <a:spAutoFit/>
          </a:bodyPr>
          <a:lstStyle/>
          <a:p>
            <a:r>
              <a:rPr lang="en-US" sz="1600">
                <a:cs typeface="Segoe UI" panose="020B0502040204020203" pitchFamily="34" charset="0"/>
              </a:rPr>
              <a:t>Copy</a:t>
            </a:r>
            <a:endParaRPr lang="en-US" sz="1600"/>
          </a:p>
        </p:txBody>
      </p:sp>
      <p:pic>
        <p:nvPicPr>
          <p:cNvPr id="16" name="Picture 15" descr="Screenshot of the mapfeatures CSV file in Excel.">
            <a:extLst>
              <a:ext uri="{FF2B5EF4-FFF2-40B4-BE49-F238E27FC236}">
                <a16:creationId xmlns:a16="http://schemas.microsoft.com/office/drawing/2014/main" id="{32BEE3CB-3C06-742A-C0A9-A22E1AE360B1}"/>
              </a:ext>
            </a:extLst>
          </p:cNvPr>
          <p:cNvPicPr>
            <a:picLocks noChangeAspect="1"/>
          </p:cNvPicPr>
          <p:nvPr/>
        </p:nvPicPr>
        <p:blipFill>
          <a:blip r:embed="rId4"/>
          <a:stretch>
            <a:fillRect/>
          </a:stretch>
        </p:blipFill>
        <p:spPr>
          <a:xfrm>
            <a:off x="6652148" y="4705334"/>
            <a:ext cx="5113959" cy="2123243"/>
          </a:xfrm>
          <a:prstGeom prst="rect">
            <a:avLst/>
          </a:prstGeom>
        </p:spPr>
      </p:pic>
      <p:cxnSp>
        <p:nvCxnSpPr>
          <p:cNvPr id="17" name="Straight Arrow Connector 16">
            <a:extLst>
              <a:ext uri="{FF2B5EF4-FFF2-40B4-BE49-F238E27FC236}">
                <a16:creationId xmlns:a16="http://schemas.microsoft.com/office/drawing/2014/main" id="{9AC9BF3C-58BE-03EC-C0F9-DC236AF987E8}"/>
              </a:ext>
              <a:ext uri="{C183D7F6-B498-43B3-948B-1728B52AA6E4}">
                <adec:decorative xmlns:adec="http://schemas.microsoft.com/office/drawing/2017/decorative" val="1"/>
              </a:ext>
            </a:extLst>
          </p:cNvPr>
          <p:cNvCxnSpPr>
            <a:cxnSpLocks/>
          </p:cNvCxnSpPr>
          <p:nvPr/>
        </p:nvCxnSpPr>
        <p:spPr>
          <a:xfrm>
            <a:off x="5473782" y="6256506"/>
            <a:ext cx="1119546" cy="0"/>
          </a:xfrm>
          <a:prstGeom prst="straightConnector1">
            <a:avLst/>
          </a:prstGeom>
          <a:ln w="317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0E3EFD3-05C0-3BA4-5700-33FF8E6D7EB8}"/>
              </a:ext>
              <a:ext uri="{C183D7F6-B498-43B3-948B-1728B52AA6E4}">
                <adec:decorative xmlns:adec="http://schemas.microsoft.com/office/drawing/2017/decorative" val="1"/>
              </a:ext>
            </a:extLst>
          </p:cNvPr>
          <p:cNvSpPr/>
          <p:nvPr/>
        </p:nvSpPr>
        <p:spPr bwMode="auto">
          <a:xfrm>
            <a:off x="1471446" y="6011060"/>
            <a:ext cx="2375339" cy="490891"/>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1" name="Rectangle 20">
            <a:extLst>
              <a:ext uri="{FF2B5EF4-FFF2-40B4-BE49-F238E27FC236}">
                <a16:creationId xmlns:a16="http://schemas.microsoft.com/office/drawing/2014/main" id="{FED15A58-5B90-15BC-1CAB-D5B338F10BF8}"/>
              </a:ext>
              <a:ext uri="{C183D7F6-B498-43B3-948B-1728B52AA6E4}">
                <adec:decorative xmlns:adec="http://schemas.microsoft.com/office/drawing/2017/decorative" val="1"/>
              </a:ext>
            </a:extLst>
          </p:cNvPr>
          <p:cNvSpPr/>
          <p:nvPr/>
        </p:nvSpPr>
        <p:spPr bwMode="auto">
          <a:xfrm>
            <a:off x="6849313" y="6020022"/>
            <a:ext cx="2305197" cy="490891"/>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3" name="TextBox 2">
            <a:extLst>
              <a:ext uri="{FF2B5EF4-FFF2-40B4-BE49-F238E27FC236}">
                <a16:creationId xmlns:a16="http://schemas.microsoft.com/office/drawing/2014/main" id="{A7D53A0A-8C08-0077-E9C2-6A7AE3ADE9D0}"/>
              </a:ext>
              <a:ext uri="{C183D7F6-B498-43B3-948B-1728B52AA6E4}">
                <adec:decorative xmlns:adec="http://schemas.microsoft.com/office/drawing/2017/decorative" val="1"/>
              </a:ext>
            </a:extLst>
          </p:cNvPr>
          <p:cNvSpPr txBox="1"/>
          <p:nvPr/>
        </p:nvSpPr>
        <p:spPr>
          <a:xfrm>
            <a:off x="11419256" y="193633"/>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a:t>
            </a:r>
            <a:r>
              <a:rPr lang="en-US" sz="2000" kern="0" noProof="0" dirty="0">
                <a:solidFill>
                  <a:srgbClr val="FFFFFF"/>
                </a:solidFill>
                <a:latin typeface="Segoe UI Semibold"/>
              </a:rPr>
              <a:t>c</a:t>
            </a:r>
            <a:endParaRPr kumimoji="0" lang="en-US" sz="20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497444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1.25E-6 -3.7037E-7 L -0.02591 -3.7037E-7 " pathEditMode="relative" rAng="0" ptsTypes="AA">
                                      <p:cBhvr>
                                        <p:cTn id="9" dur="750" spd="-100000" fill="hold"/>
                                        <p:tgtEl>
                                          <p:spTgt spid="3"/>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8800B-F353-79C4-F3B3-E45EF2629165}"/>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4C6655C4-0918-5DF6-B9BF-3CDD5D9882F7}"/>
              </a:ext>
              <a:ext uri="{C183D7F6-B498-43B3-948B-1728B52AA6E4}">
                <adec:decorative xmlns:adec="http://schemas.microsoft.com/office/drawing/2017/decorative" val="1"/>
              </a:ext>
            </a:extLst>
          </p:cNvPr>
          <p:cNvSpPr/>
          <p:nvPr/>
        </p:nvSpPr>
        <p:spPr bwMode="auto">
          <a:xfrm rot="16200000" flipV="1">
            <a:off x="3157779" y="-1739689"/>
            <a:ext cx="5439904" cy="1175546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BA0B2EFB-915E-10E5-F3FE-D48068222C46}"/>
              </a:ext>
            </a:extLst>
          </p:cNvPr>
          <p:cNvSpPr>
            <a:spLocks noGrp="1"/>
          </p:cNvSpPr>
          <p:nvPr>
            <p:ph type="title"/>
          </p:nvPr>
        </p:nvSpPr>
        <p:spPr>
          <a:xfrm>
            <a:off x="584200" y="753107"/>
            <a:ext cx="11330468" cy="430887"/>
          </a:xfrm>
        </p:spPr>
        <p:txBody>
          <a:bodyPr/>
          <a:lstStyle/>
          <a:p>
            <a:r>
              <a:rPr lang="en-US" dirty="0"/>
              <a:t>Correlating your Places objects with the elements in your IMDF (3/3)</a:t>
            </a:r>
          </a:p>
        </p:txBody>
      </p:sp>
      <p:sp>
        <p:nvSpPr>
          <p:cNvPr id="4" name="TextBox 3">
            <a:extLst>
              <a:ext uri="{FF2B5EF4-FFF2-40B4-BE49-F238E27FC236}">
                <a16:creationId xmlns:a16="http://schemas.microsoft.com/office/drawing/2014/main" id="{C5881DB2-1524-6FD5-12BF-756479672BCF}"/>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Floor Plans</a:t>
            </a:r>
          </a:p>
        </p:txBody>
      </p:sp>
      <p:sp>
        <p:nvSpPr>
          <p:cNvPr id="8" name="TextBox 7">
            <a:extLst>
              <a:ext uri="{FF2B5EF4-FFF2-40B4-BE49-F238E27FC236}">
                <a16:creationId xmlns:a16="http://schemas.microsoft.com/office/drawing/2014/main" id="{B86E3DC9-250F-BB20-8952-DDC51A4197D0}"/>
              </a:ext>
            </a:extLst>
          </p:cNvPr>
          <p:cNvSpPr txBox="1"/>
          <p:nvPr/>
        </p:nvSpPr>
        <p:spPr>
          <a:xfrm>
            <a:off x="584200" y="1859425"/>
            <a:ext cx="9892424" cy="338554"/>
          </a:xfrm>
          <a:prstGeom prst="rect">
            <a:avLst/>
          </a:prstGeom>
          <a:noFill/>
        </p:spPr>
        <p:txBody>
          <a:bodyPr wrap="square">
            <a:spAutoFit/>
          </a:bodyPr>
          <a:lstStyle/>
          <a:p>
            <a:r>
              <a:rPr lang="en-US" sz="1600" dirty="0">
                <a:solidFill>
                  <a:srgbClr val="5A5FC7"/>
                </a:solidFill>
                <a:cs typeface="Segoe UI Semibold" panose="020B0702040204020203" pitchFamily="34" charset="0"/>
              </a:rPr>
              <a:t>Step 4: </a:t>
            </a:r>
            <a:r>
              <a:rPr lang="en-US" sz="1600" dirty="0">
                <a:cs typeface="Segoe UI" panose="020B0502040204020203" pitchFamily="34" charset="0"/>
              </a:rPr>
              <a:t>Generate a new correlated IMDF with your new “mapfeatures.csv” file</a:t>
            </a:r>
          </a:p>
        </p:txBody>
      </p:sp>
      <p:sp>
        <p:nvSpPr>
          <p:cNvPr id="6" name="TextBox 5">
            <a:extLst>
              <a:ext uri="{FF2B5EF4-FFF2-40B4-BE49-F238E27FC236}">
                <a16:creationId xmlns:a16="http://schemas.microsoft.com/office/drawing/2014/main" id="{D55FADD1-2E94-0F23-1166-65DB8BA93E54}"/>
              </a:ext>
            </a:extLst>
          </p:cNvPr>
          <p:cNvSpPr txBox="1"/>
          <p:nvPr/>
        </p:nvSpPr>
        <p:spPr>
          <a:xfrm>
            <a:off x="1024030" y="2235291"/>
            <a:ext cx="10739887" cy="461665"/>
          </a:xfrm>
          <a:prstGeom prst="rect">
            <a:avLst/>
          </a:prstGeom>
          <a:solidFill>
            <a:schemeClr val="tx1"/>
          </a:solidFill>
        </p:spPr>
        <p:txBody>
          <a:bodyPr wrap="square">
            <a:spAutoFit/>
          </a:bodyPr>
          <a:lstStyle/>
          <a:p>
            <a:r>
              <a:rPr lang="en-US" sz="1200">
                <a:solidFill>
                  <a:srgbClr val="C1C1C1"/>
                </a:solidFill>
                <a:latin typeface="Consolas" panose="020B0609020204030204" pitchFamily="49" charset="0"/>
              </a:rPr>
              <a:t>PowerShell</a:t>
            </a:r>
          </a:p>
          <a:p>
            <a:r>
              <a:rPr lang="en-US" sz="1200">
                <a:solidFill>
                  <a:srgbClr val="F9F1A5"/>
                </a:solidFill>
                <a:latin typeface="Consolas" panose="020B0609020204030204" pitchFamily="49" charset="0"/>
              </a:rPr>
              <a:t>Import-</a:t>
            </a:r>
            <a:r>
              <a:rPr lang="en-US" sz="1200" err="1">
                <a:solidFill>
                  <a:srgbClr val="F9F1A5"/>
                </a:solidFill>
                <a:latin typeface="Consolas" panose="020B0609020204030204" pitchFamily="49" charset="0"/>
              </a:rPr>
              <a:t>MapCorrelations</a:t>
            </a:r>
            <a:r>
              <a:rPr lang="en-US" sz="1200">
                <a:solidFill>
                  <a:srgbClr val="F9F1A5"/>
                </a:solidFill>
                <a:latin typeface="Consolas" panose="020B0609020204030204" pitchFamily="49" charset="0"/>
              </a:rPr>
              <a:t> </a:t>
            </a:r>
            <a:r>
              <a:rPr lang="en-US" sz="1200">
                <a:solidFill>
                  <a:srgbClr val="767676"/>
                </a:solidFill>
                <a:latin typeface="Consolas" panose="020B0609020204030204" pitchFamily="49" charset="0"/>
              </a:rPr>
              <a:t>-</a:t>
            </a:r>
            <a:r>
              <a:rPr lang="en-US" sz="1200" err="1">
                <a:solidFill>
                  <a:srgbClr val="767676"/>
                </a:solidFill>
                <a:latin typeface="Consolas" panose="020B0609020204030204" pitchFamily="49" charset="0"/>
              </a:rPr>
              <a:t>MapFilePath</a:t>
            </a:r>
            <a:r>
              <a:rPr lang="en-US" sz="1200">
                <a:solidFill>
                  <a:srgbClr val="767676"/>
                </a:solidFill>
                <a:latin typeface="Consolas" panose="020B0609020204030204" pitchFamily="49" charset="0"/>
              </a:rPr>
              <a:t> </a:t>
            </a:r>
            <a:r>
              <a:rPr lang="en-US" sz="1200">
                <a:solidFill>
                  <a:srgbClr val="3A96DD"/>
                </a:solidFill>
                <a:latin typeface="Consolas" panose="020B0609020204030204" pitchFamily="49" charset="0"/>
              </a:rPr>
              <a:t>"[path\to\imdffile.zip]" –</a:t>
            </a:r>
            <a:r>
              <a:rPr lang="en-US" sz="1200" err="1">
                <a:solidFill>
                  <a:srgbClr val="3A96DD"/>
                </a:solidFill>
                <a:latin typeface="Consolas" panose="020B0609020204030204" pitchFamily="49" charset="0"/>
              </a:rPr>
              <a:t>CorrelationsFilePath</a:t>
            </a:r>
            <a:r>
              <a:rPr lang="en-US" sz="1200">
                <a:solidFill>
                  <a:srgbClr val="3A96DD"/>
                </a:solidFill>
                <a:latin typeface="Consolas" panose="020B0609020204030204" pitchFamily="49" charset="0"/>
              </a:rPr>
              <a:t> "[path\to\mapfeatures.csv]"</a:t>
            </a:r>
            <a:endParaRPr lang="en-US" sz="1200">
              <a:solidFill>
                <a:srgbClr val="16C06C"/>
              </a:solidFill>
              <a:latin typeface="Consolas" panose="020B0609020204030204" pitchFamily="49" charset="0"/>
            </a:endParaRPr>
          </a:p>
        </p:txBody>
      </p:sp>
      <p:sp>
        <p:nvSpPr>
          <p:cNvPr id="5" name="TextBox 4">
            <a:extLst>
              <a:ext uri="{FF2B5EF4-FFF2-40B4-BE49-F238E27FC236}">
                <a16:creationId xmlns:a16="http://schemas.microsoft.com/office/drawing/2014/main" id="{D4FC17AB-1151-9CF6-CED6-86E2A0CEE11E}"/>
              </a:ext>
              <a:ext uri="{C183D7F6-B498-43B3-948B-1728B52AA6E4}">
                <adec:decorative xmlns:adec="http://schemas.microsoft.com/office/drawing/2017/decorative" val="1"/>
              </a:ext>
            </a:extLst>
          </p:cNvPr>
          <p:cNvSpPr txBox="1"/>
          <p:nvPr/>
        </p:nvSpPr>
        <p:spPr>
          <a:xfrm>
            <a:off x="11419256" y="193633"/>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a:t>
            </a:r>
            <a:r>
              <a:rPr lang="en-US" sz="2000" kern="0" noProof="0" dirty="0">
                <a:solidFill>
                  <a:srgbClr val="FFFFFF"/>
                </a:solidFill>
                <a:latin typeface="Segoe UI Semibold"/>
              </a:rPr>
              <a:t>c</a:t>
            </a:r>
            <a:endParaRPr kumimoji="0" lang="en-US" sz="20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961311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6">
                                            <p:txEl>
                                              <p:pRg st="1" end="1"/>
                                            </p:txEl>
                                          </p:spTgt>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0"/>
                                  </p:stCondLst>
                                  <p:childTnLst>
                                    <p:animMotion origin="layout" path="M -1.25E-6 -3.7037E-7 L -0.02591 -3.7037E-7 " pathEditMode="relative" rAng="0" ptsTypes="AA">
                                      <p:cBhvr>
                                        <p:cTn id="14" dur="750" spd="-100000" fill="hold"/>
                                        <p:tgtEl>
                                          <p:spTgt spid="5"/>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4E053-0D4B-AEFE-E06C-685FD6B0A83A}"/>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457071E-02D5-A154-DF9B-5605C1E623FA}"/>
              </a:ext>
              <a:ext uri="{C183D7F6-B498-43B3-948B-1728B52AA6E4}">
                <adec:decorative xmlns:adec="http://schemas.microsoft.com/office/drawing/2017/decorative" val="1"/>
              </a:ext>
            </a:extLst>
          </p:cNvPr>
          <p:cNvSpPr/>
          <p:nvPr/>
        </p:nvSpPr>
        <p:spPr bwMode="auto">
          <a:xfrm>
            <a:off x="588963" y="1291004"/>
            <a:ext cx="11017250" cy="4962204"/>
          </a:xfrm>
          <a:prstGeom prst="roundRect">
            <a:avLst>
              <a:gd name="adj" fmla="val 3071"/>
            </a:avLst>
          </a:prstGeom>
          <a:solidFill>
            <a:schemeClr val="bg1"/>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sp>
        <p:nvSpPr>
          <p:cNvPr id="10" name="Rectangle 9">
            <a:extLst>
              <a:ext uri="{FF2B5EF4-FFF2-40B4-BE49-F238E27FC236}">
                <a16:creationId xmlns:a16="http://schemas.microsoft.com/office/drawing/2014/main" id="{E41E313A-3030-A4A7-CECF-E05E7190A41E}"/>
              </a:ext>
              <a:ext uri="{C183D7F6-B498-43B3-948B-1728B52AA6E4}">
                <adec:decorative xmlns:adec="http://schemas.microsoft.com/office/drawing/2017/decorative" val="1"/>
              </a:ext>
            </a:extLst>
          </p:cNvPr>
          <p:cNvSpPr/>
          <p:nvPr/>
        </p:nvSpPr>
        <p:spPr bwMode="auto">
          <a:xfrm>
            <a:off x="3975960" y="382085"/>
            <a:ext cx="8216039" cy="663883"/>
          </a:xfrm>
          <a:prstGeom prst="rect">
            <a:avLst/>
          </a:prstGeom>
          <a:solidFill>
            <a:schemeClr val="bg1"/>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sp>
        <p:nvSpPr>
          <p:cNvPr id="7" name="Freeform: Shape 6">
            <a:extLst>
              <a:ext uri="{FF2B5EF4-FFF2-40B4-BE49-F238E27FC236}">
                <a16:creationId xmlns:a16="http://schemas.microsoft.com/office/drawing/2014/main" id="{276AF8D4-6277-E898-E0EF-ED3808ECBD58}"/>
              </a:ext>
              <a:ext uri="{C183D7F6-B498-43B3-948B-1728B52AA6E4}">
                <adec:decorative xmlns:adec="http://schemas.microsoft.com/office/drawing/2017/decorative" val="1"/>
              </a:ext>
            </a:extLst>
          </p:cNvPr>
          <p:cNvSpPr>
            <a:spLocks/>
          </p:cNvSpPr>
          <p:nvPr/>
        </p:nvSpPr>
        <p:spPr bwMode="auto">
          <a:xfrm>
            <a:off x="3682581" y="38208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cxnSp>
        <p:nvCxnSpPr>
          <p:cNvPr id="14" name="Straight Connector 13">
            <a:extLst>
              <a:ext uri="{FF2B5EF4-FFF2-40B4-BE49-F238E27FC236}">
                <a16:creationId xmlns:a16="http://schemas.microsoft.com/office/drawing/2014/main" id="{C10AAE6C-F022-5C86-59D9-87668DFA99E5}"/>
              </a:ext>
              <a:ext uri="{C183D7F6-B498-43B3-948B-1728B52AA6E4}">
                <adec:decorative xmlns:adec="http://schemas.microsoft.com/office/drawing/2017/decorative" val="1"/>
              </a:ext>
            </a:extLst>
          </p:cNvPr>
          <p:cNvCxnSpPr>
            <a:cxnSpLocks/>
            <a:endCxn id="7" idx="4"/>
          </p:cNvCxnSpPr>
          <p:nvPr/>
        </p:nvCxnSpPr>
        <p:spPr>
          <a:xfrm flipV="1">
            <a:off x="0" y="715695"/>
            <a:ext cx="3682581" cy="15830"/>
          </a:xfrm>
          <a:prstGeom prst="line">
            <a:avLst/>
          </a:prstGeom>
          <a:ln w="254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5142674-15AE-A401-6BFF-6635F1DA4ED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827"/>
          <a:stretch/>
        </p:blipFill>
        <p:spPr>
          <a:xfrm>
            <a:off x="3935478" y="472785"/>
            <a:ext cx="468769" cy="477334"/>
          </a:xfrm>
          <a:prstGeom prst="rect">
            <a:avLst/>
          </a:prstGeom>
        </p:spPr>
      </p:pic>
      <p:sp>
        <p:nvSpPr>
          <p:cNvPr id="21" name="Rectangle: Rounded Corners 5">
            <a:extLst>
              <a:ext uri="{FF2B5EF4-FFF2-40B4-BE49-F238E27FC236}">
                <a16:creationId xmlns:a16="http://schemas.microsoft.com/office/drawing/2014/main" id="{0452122B-662F-EE45-C457-52379237BEAB}"/>
              </a:ext>
              <a:ext uri="{C183D7F6-B498-43B3-948B-1728B52AA6E4}">
                <adec:decorative xmlns:adec="http://schemas.microsoft.com/office/drawing/2017/decorative" val="1"/>
              </a:ext>
            </a:extLst>
          </p:cNvPr>
          <p:cNvSpPr>
            <a:spLocks/>
          </p:cNvSpPr>
          <p:nvPr/>
        </p:nvSpPr>
        <p:spPr bwMode="auto">
          <a:xfrm>
            <a:off x="802540" y="2178265"/>
            <a:ext cx="3322767" cy="2285451"/>
          </a:xfrm>
          <a:prstGeom prst="roundRect">
            <a:avLst>
              <a:gd name="adj" fmla="val 5056"/>
            </a:avLst>
          </a:prstGeom>
          <a:noFill/>
          <a:ln w="25400" cap="flat" cmpd="sng" algn="ctr">
            <a:gradFill flip="none" rotWithShape="1">
              <a:gsLst>
                <a:gs pos="0">
                  <a:srgbClr val="0078D4"/>
                </a:gs>
                <a:gs pos="100000">
                  <a:srgbClr val="C03BC4"/>
                </a:gs>
              </a:gsLst>
              <a:lin ang="2700000" scaled="0"/>
              <a:tileRect/>
            </a:gradFill>
            <a:prstDash val="solid"/>
          </a:ln>
          <a:effectLst/>
        </p:spPr>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dirty="0">
              <a:ln>
                <a:noFill/>
              </a:ln>
              <a:solidFill>
                <a:srgbClr val="FEFFFE"/>
              </a:solidFill>
              <a:effectLst/>
              <a:uLnTx/>
              <a:uFillTx/>
              <a:latin typeface="Segoe UI" panose="020B0502040204020203" pitchFamily="34" charset="0"/>
              <a:ea typeface="+mn-ea"/>
              <a:cs typeface="Segoe UI" panose="020B0502040204020203" pitchFamily="34" charset="0"/>
            </a:endParaRPr>
          </a:p>
        </p:txBody>
      </p:sp>
      <p:sp>
        <p:nvSpPr>
          <p:cNvPr id="22" name="Rectangle: Rounded Corners 5">
            <a:extLst>
              <a:ext uri="{FF2B5EF4-FFF2-40B4-BE49-F238E27FC236}">
                <a16:creationId xmlns:a16="http://schemas.microsoft.com/office/drawing/2014/main" id="{2A22AB68-5AAB-DFE5-0D32-9AC9134C7394}"/>
              </a:ext>
              <a:ext uri="{C183D7F6-B498-43B3-948B-1728B52AA6E4}">
                <adec:decorative xmlns:adec="http://schemas.microsoft.com/office/drawing/2017/decorative" val="1"/>
              </a:ext>
            </a:extLst>
          </p:cNvPr>
          <p:cNvSpPr>
            <a:spLocks/>
          </p:cNvSpPr>
          <p:nvPr/>
        </p:nvSpPr>
        <p:spPr bwMode="auto">
          <a:xfrm>
            <a:off x="4436203" y="2178265"/>
            <a:ext cx="3322767" cy="2285451"/>
          </a:xfrm>
          <a:prstGeom prst="roundRect">
            <a:avLst>
              <a:gd name="adj" fmla="val 5056"/>
            </a:avLst>
          </a:prstGeom>
          <a:noFill/>
          <a:ln w="25400" cap="flat" cmpd="sng" algn="ctr">
            <a:gradFill flip="none" rotWithShape="1">
              <a:gsLst>
                <a:gs pos="0">
                  <a:srgbClr val="0078D4"/>
                </a:gs>
                <a:gs pos="100000">
                  <a:srgbClr val="C03BC4"/>
                </a:gs>
              </a:gsLst>
              <a:lin ang="2700000" scaled="0"/>
              <a:tileRect/>
            </a:gradFill>
            <a:prstDash val="solid"/>
          </a:ln>
          <a:effectLst/>
        </p:spPr>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dirty="0">
              <a:ln>
                <a:noFill/>
              </a:ln>
              <a:solidFill>
                <a:srgbClr val="FEFFFE"/>
              </a:solidFill>
              <a:effectLst/>
              <a:uLnTx/>
              <a:uFillTx/>
              <a:latin typeface="Segoe UI" panose="020B0502040204020203" pitchFamily="34" charset="0"/>
              <a:ea typeface="+mn-ea"/>
              <a:cs typeface="Segoe UI" panose="020B0502040204020203" pitchFamily="34" charset="0"/>
            </a:endParaRPr>
          </a:p>
        </p:txBody>
      </p:sp>
      <p:sp>
        <p:nvSpPr>
          <p:cNvPr id="23" name="Rectangle: Rounded Corners 5">
            <a:extLst>
              <a:ext uri="{FF2B5EF4-FFF2-40B4-BE49-F238E27FC236}">
                <a16:creationId xmlns:a16="http://schemas.microsoft.com/office/drawing/2014/main" id="{AE23BDE3-CE05-96C4-4671-1C6031DD4DA2}"/>
              </a:ext>
              <a:ext uri="{C183D7F6-B498-43B3-948B-1728B52AA6E4}">
                <adec:decorative xmlns:adec="http://schemas.microsoft.com/office/drawing/2017/decorative" val="1"/>
              </a:ext>
            </a:extLst>
          </p:cNvPr>
          <p:cNvSpPr>
            <a:spLocks/>
          </p:cNvSpPr>
          <p:nvPr/>
        </p:nvSpPr>
        <p:spPr bwMode="auto">
          <a:xfrm>
            <a:off x="8069866" y="2178265"/>
            <a:ext cx="3322767" cy="2285451"/>
          </a:xfrm>
          <a:prstGeom prst="roundRect">
            <a:avLst>
              <a:gd name="adj" fmla="val 5056"/>
            </a:avLst>
          </a:prstGeom>
          <a:noFill/>
          <a:ln w="25400" cap="flat" cmpd="sng" algn="ctr">
            <a:gradFill flip="none" rotWithShape="1">
              <a:gsLst>
                <a:gs pos="0">
                  <a:srgbClr val="0078D4"/>
                </a:gs>
                <a:gs pos="100000">
                  <a:srgbClr val="C03BC4"/>
                </a:gs>
              </a:gsLst>
              <a:lin ang="2700000" scaled="0"/>
              <a:tileRect/>
            </a:gradFill>
            <a:prstDash val="solid"/>
          </a:ln>
          <a:effectLst/>
        </p:spPr>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dirty="0">
              <a:ln>
                <a:noFill/>
              </a:ln>
              <a:solidFill>
                <a:srgbClr val="FEFFFE"/>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766C3DB3-3A67-70CE-0526-93FCA0B14EEA}"/>
              </a:ext>
            </a:extLst>
          </p:cNvPr>
          <p:cNvSpPr>
            <a:spLocks noGrp="1"/>
          </p:cNvSpPr>
          <p:nvPr>
            <p:ph type="title"/>
          </p:nvPr>
        </p:nvSpPr>
        <p:spPr>
          <a:xfrm>
            <a:off x="4597998" y="457200"/>
            <a:ext cx="7301593" cy="492443"/>
          </a:xfrm>
          <a:noFill/>
        </p:spPr>
        <p:txBody>
          <a:bodyPr/>
          <a:lstStyle/>
          <a:p>
            <a:pPr lvl="0"/>
            <a:r>
              <a:rPr lang="en-US" noProof="0" dirty="0"/>
              <a:t>Microsoft Places pilot </a:t>
            </a:r>
            <a:r>
              <a:rPr lang="en-US" dirty="0"/>
              <a:t>use cases </a:t>
            </a:r>
            <a:endParaRPr lang="en-US" noProof="0" dirty="0"/>
          </a:p>
        </p:txBody>
      </p:sp>
      <p:sp>
        <p:nvSpPr>
          <p:cNvPr id="38" name="TextBox 37">
            <a:extLst>
              <a:ext uri="{FF2B5EF4-FFF2-40B4-BE49-F238E27FC236}">
                <a16:creationId xmlns:a16="http://schemas.microsoft.com/office/drawing/2014/main" id="{05E29326-299E-588F-84FE-2943866E92CD}"/>
              </a:ext>
            </a:extLst>
          </p:cNvPr>
          <p:cNvSpPr txBox="1"/>
          <p:nvPr/>
        </p:nvSpPr>
        <p:spPr>
          <a:xfrm>
            <a:off x="1164948" y="1504583"/>
            <a:ext cx="9901637"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5FC7"/>
                </a:solidFill>
                <a:effectLst/>
                <a:uLnTx/>
                <a:uFillTx/>
                <a:latin typeface="Segoe Sans Display Semibold"/>
                <a:ea typeface="+mn-ea"/>
                <a:cs typeface="+mn-cs"/>
              </a:rPr>
              <a:t>Choose one or more use case</a:t>
            </a:r>
          </a:p>
        </p:txBody>
      </p:sp>
      <p:sp>
        <p:nvSpPr>
          <p:cNvPr id="42" name="TextBox 41">
            <a:extLst>
              <a:ext uri="{FF2B5EF4-FFF2-40B4-BE49-F238E27FC236}">
                <a16:creationId xmlns:a16="http://schemas.microsoft.com/office/drawing/2014/main" id="{178139A5-A65F-E6DA-254B-587A23F0550E}"/>
              </a:ext>
            </a:extLst>
          </p:cNvPr>
          <p:cNvSpPr txBox="1"/>
          <p:nvPr/>
        </p:nvSpPr>
        <p:spPr>
          <a:xfrm>
            <a:off x="796367" y="3340948"/>
            <a:ext cx="3426255" cy="738664"/>
          </a:xfrm>
          <a:prstGeom prst="rect">
            <a:avLst/>
          </a:prstGeom>
          <a:noFill/>
        </p:spPr>
        <p:txBody>
          <a:bodyPr wrap="square" lIns="0" tIns="0" rIns="0" bIns="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B5FC7"/>
                </a:solidFill>
                <a:effectLst/>
                <a:uLnTx/>
                <a:uFillTx/>
                <a:latin typeface="Segoe Sans Display Semibold"/>
                <a:ea typeface="+mn-ea"/>
                <a:cs typeface="+mn-cs"/>
              </a:rPr>
              <a:t>Flexible work coordination</a:t>
            </a:r>
          </a:p>
        </p:txBody>
      </p:sp>
      <p:sp>
        <p:nvSpPr>
          <p:cNvPr id="43" name="TextBox 42">
            <a:extLst>
              <a:ext uri="{FF2B5EF4-FFF2-40B4-BE49-F238E27FC236}">
                <a16:creationId xmlns:a16="http://schemas.microsoft.com/office/drawing/2014/main" id="{D06A1282-10AA-3CC6-0D0A-8F994E5CD820}"/>
              </a:ext>
            </a:extLst>
          </p:cNvPr>
          <p:cNvSpPr txBox="1"/>
          <p:nvPr/>
        </p:nvSpPr>
        <p:spPr>
          <a:xfrm>
            <a:off x="796367" y="4695045"/>
            <a:ext cx="3322767" cy="1477328"/>
          </a:xfrm>
          <a:prstGeom prst="rect">
            <a:avLst/>
          </a:prstGeom>
          <a:noFill/>
        </p:spPr>
        <p:txBody>
          <a:bodyPr wrap="square" lIns="0" tIns="0" rIns="0" bIns="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Segoe Sans Text"/>
                <a:ea typeface="+mn-ea"/>
                <a:cs typeface="+mn-cs"/>
              </a:rPr>
              <a:t>Outcome: </a:t>
            </a:r>
            <a:r>
              <a:rPr kumimoji="0" lang="en-GB" sz="1600" b="0" i="0" u="none" strike="noStrike" kern="1200" cap="none" spc="0" normalizeH="0" baseline="0" noProof="0" dirty="0">
                <a:ln>
                  <a:noFill/>
                </a:ln>
                <a:solidFill>
                  <a:srgbClr val="000000"/>
                </a:solidFill>
                <a:effectLst/>
                <a:uLnTx/>
                <a:uFillTx/>
                <a:latin typeface="Segoe Sans Text"/>
                <a:ea typeface="+mn-ea"/>
                <a:cs typeface="+mn-cs"/>
              </a:rPr>
              <a:t>Employees can confidently coordinate their in-office days by knowing who will be in the office, reducing the coordination tax, and feeling confident in their decision to work from the office.</a:t>
            </a:r>
            <a:endParaRPr kumimoji="0" lang="en-US" sz="1600" b="0" i="0" u="none" strike="noStrike" kern="1200" cap="none" spc="0" normalizeH="0" baseline="0" noProof="0" dirty="0">
              <a:ln>
                <a:noFill/>
              </a:ln>
              <a:solidFill>
                <a:srgbClr val="000000"/>
              </a:solidFill>
              <a:effectLst/>
              <a:uLnTx/>
              <a:uFillTx/>
              <a:latin typeface="Segoe Sans Text"/>
              <a:ea typeface="+mn-ea"/>
              <a:cs typeface="+mn-cs"/>
            </a:endParaRPr>
          </a:p>
        </p:txBody>
      </p:sp>
      <p:sp>
        <p:nvSpPr>
          <p:cNvPr id="32" name="Graphic 30" descr="Badge Follow with solid fill">
            <a:extLst>
              <a:ext uri="{FF2B5EF4-FFF2-40B4-BE49-F238E27FC236}">
                <a16:creationId xmlns:a16="http://schemas.microsoft.com/office/drawing/2014/main" id="{742EDE49-7AD9-16A6-B9F4-A326F86C0B4F}"/>
              </a:ext>
            </a:extLst>
          </p:cNvPr>
          <p:cNvSpPr/>
          <p:nvPr/>
        </p:nvSpPr>
        <p:spPr>
          <a:xfrm>
            <a:off x="4082289" y="3109619"/>
            <a:ext cx="422357" cy="422742"/>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539096 w 723499"/>
              <a:gd name="connsiteY7" fmla="*/ 393954 h 723500"/>
              <a:gd name="connsiteX8" fmla="*/ 393954 w 723499"/>
              <a:gd name="connsiteY8" fmla="*/ 393954 h 723500"/>
              <a:gd name="connsiteX9" fmla="*/ 393954 w 723499"/>
              <a:gd name="connsiteY9" fmla="*/ 539058 h 723500"/>
              <a:gd name="connsiteX10" fmla="*/ 329546 w 723499"/>
              <a:gd name="connsiteY10" fmla="*/ 539058 h 723500"/>
              <a:gd name="connsiteX11" fmla="*/ 329546 w 723499"/>
              <a:gd name="connsiteY11" fmla="*/ 393916 h 723500"/>
              <a:gd name="connsiteX12" fmla="*/ 184404 w 723499"/>
              <a:gd name="connsiteY12" fmla="*/ 393916 h 723500"/>
              <a:gd name="connsiteX13" fmla="*/ 184404 w 723499"/>
              <a:gd name="connsiteY13" fmla="*/ 329508 h 723500"/>
              <a:gd name="connsiteX14" fmla="*/ 329546 w 723499"/>
              <a:gd name="connsiteY14" fmla="*/ 329508 h 723500"/>
              <a:gd name="connsiteX15" fmla="*/ 329546 w 723499"/>
              <a:gd name="connsiteY15" fmla="*/ 184366 h 723500"/>
              <a:gd name="connsiteX16" fmla="*/ 393954 w 723499"/>
              <a:gd name="connsiteY16" fmla="*/ 184366 h 723500"/>
              <a:gd name="connsiteX17" fmla="*/ 393954 w 723499"/>
              <a:gd name="connsiteY17" fmla="*/ 329508 h 723500"/>
              <a:gd name="connsiteX18" fmla="*/ 539096 w 723499"/>
              <a:gd name="connsiteY18" fmla="*/ 32950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539096" y="393954"/>
                </a:moveTo>
                <a:lnTo>
                  <a:pt x="393954" y="393954"/>
                </a:lnTo>
                <a:lnTo>
                  <a:pt x="393954" y="539058"/>
                </a:lnTo>
                <a:lnTo>
                  <a:pt x="329546" y="539058"/>
                </a:lnTo>
                <a:lnTo>
                  <a:pt x="329546" y="393916"/>
                </a:lnTo>
                <a:lnTo>
                  <a:pt x="184404" y="393916"/>
                </a:lnTo>
                <a:lnTo>
                  <a:pt x="184404" y="329508"/>
                </a:lnTo>
                <a:lnTo>
                  <a:pt x="329546" y="329508"/>
                </a:lnTo>
                <a:lnTo>
                  <a:pt x="329546" y="184366"/>
                </a:lnTo>
                <a:lnTo>
                  <a:pt x="393954" y="184366"/>
                </a:lnTo>
                <a:lnTo>
                  <a:pt x="393954" y="329508"/>
                </a:lnTo>
                <a:lnTo>
                  <a:pt x="539096" y="329508"/>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9" name="TextBox 48">
            <a:extLst>
              <a:ext uri="{FF2B5EF4-FFF2-40B4-BE49-F238E27FC236}">
                <a16:creationId xmlns:a16="http://schemas.microsoft.com/office/drawing/2014/main" id="{AEE65585-6A02-36C0-BA6E-7A313DA048E8}"/>
              </a:ext>
            </a:extLst>
          </p:cNvPr>
          <p:cNvSpPr txBox="1"/>
          <p:nvPr/>
        </p:nvSpPr>
        <p:spPr>
          <a:xfrm>
            <a:off x="4802446" y="3342660"/>
            <a:ext cx="2565343" cy="738664"/>
          </a:xfrm>
          <a:prstGeom prst="rect">
            <a:avLst/>
          </a:prstGeom>
          <a:noFill/>
        </p:spPr>
        <p:txBody>
          <a:bodyPr wrap="square" lIns="0" tIns="0" rIns="0" bIns="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5B5FC7"/>
                </a:solidFill>
                <a:effectLst/>
                <a:uLnTx/>
                <a:uFillTx/>
                <a:latin typeface="Segoe Sans Display Semibold"/>
                <a:ea typeface="+mn-ea"/>
                <a:cs typeface="+mn-cs"/>
              </a:rPr>
              <a:t>Find the best place to work</a:t>
            </a:r>
          </a:p>
        </p:txBody>
      </p:sp>
      <p:sp>
        <p:nvSpPr>
          <p:cNvPr id="13" name="TextBox 12">
            <a:extLst>
              <a:ext uri="{FF2B5EF4-FFF2-40B4-BE49-F238E27FC236}">
                <a16:creationId xmlns:a16="http://schemas.microsoft.com/office/drawing/2014/main" id="{5BF333B9-D2DE-5108-D0DF-EC98D7813FC4}"/>
              </a:ext>
            </a:extLst>
          </p:cNvPr>
          <p:cNvSpPr txBox="1"/>
          <p:nvPr/>
        </p:nvSpPr>
        <p:spPr>
          <a:xfrm>
            <a:off x="4485313" y="4705416"/>
            <a:ext cx="3354723" cy="1477328"/>
          </a:xfrm>
          <a:prstGeom prst="rect">
            <a:avLst/>
          </a:prstGeom>
          <a:noFill/>
        </p:spPr>
        <p:txBody>
          <a:bodyPr wrap="square" lIns="0" tIns="0" rIns="0" bIns="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Segoe Sans Text"/>
                <a:ea typeface="+mn-ea"/>
                <a:cs typeface="+mn-cs"/>
              </a:rPr>
              <a:t>Outcome: </a:t>
            </a:r>
            <a:r>
              <a:rPr kumimoji="0" lang="en-GB" sz="1600" b="0" i="0" u="none" strike="noStrike" kern="1200" cap="none" spc="0" normalizeH="0" baseline="0" noProof="0" dirty="0">
                <a:ln>
                  <a:noFill/>
                </a:ln>
                <a:solidFill>
                  <a:srgbClr val="000000"/>
                </a:solidFill>
                <a:effectLst/>
                <a:uLnTx/>
                <a:uFillTx/>
                <a:latin typeface="Segoe Sans Text"/>
                <a:ea typeface="+mn-ea"/>
                <a:cs typeface="+mn-cs"/>
              </a:rPr>
              <a:t>When opting to work from the office, employees can quickly locate and reserve available meeting rooms and collaboration spaces, ensuring they find the best space to work.</a:t>
            </a:r>
            <a:endParaRPr kumimoji="0" lang="en-US" sz="1600" b="0" i="0" u="none" strike="noStrike" kern="1200" cap="none" spc="0" normalizeH="0" baseline="0" noProof="0" dirty="0">
              <a:ln>
                <a:noFill/>
              </a:ln>
              <a:solidFill>
                <a:srgbClr val="000000"/>
              </a:solidFill>
              <a:effectLst/>
              <a:uLnTx/>
              <a:uFillTx/>
              <a:latin typeface="Segoe Sans Text"/>
              <a:ea typeface="+mn-ea"/>
              <a:cs typeface="+mn-cs"/>
            </a:endParaRPr>
          </a:p>
        </p:txBody>
      </p:sp>
      <p:sp>
        <p:nvSpPr>
          <p:cNvPr id="33" name="Graphic 30" descr="Badge Follow with solid fill">
            <a:extLst>
              <a:ext uri="{FF2B5EF4-FFF2-40B4-BE49-F238E27FC236}">
                <a16:creationId xmlns:a16="http://schemas.microsoft.com/office/drawing/2014/main" id="{61645654-5542-8304-D066-9DC213AAA840}"/>
              </a:ext>
            </a:extLst>
          </p:cNvPr>
          <p:cNvSpPr/>
          <p:nvPr/>
        </p:nvSpPr>
        <p:spPr>
          <a:xfrm>
            <a:off x="7714752" y="3132916"/>
            <a:ext cx="422357" cy="422742"/>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539096 w 723499"/>
              <a:gd name="connsiteY7" fmla="*/ 393954 h 723500"/>
              <a:gd name="connsiteX8" fmla="*/ 393954 w 723499"/>
              <a:gd name="connsiteY8" fmla="*/ 393954 h 723500"/>
              <a:gd name="connsiteX9" fmla="*/ 393954 w 723499"/>
              <a:gd name="connsiteY9" fmla="*/ 539058 h 723500"/>
              <a:gd name="connsiteX10" fmla="*/ 329546 w 723499"/>
              <a:gd name="connsiteY10" fmla="*/ 539058 h 723500"/>
              <a:gd name="connsiteX11" fmla="*/ 329546 w 723499"/>
              <a:gd name="connsiteY11" fmla="*/ 393916 h 723500"/>
              <a:gd name="connsiteX12" fmla="*/ 184404 w 723499"/>
              <a:gd name="connsiteY12" fmla="*/ 393916 h 723500"/>
              <a:gd name="connsiteX13" fmla="*/ 184404 w 723499"/>
              <a:gd name="connsiteY13" fmla="*/ 329508 h 723500"/>
              <a:gd name="connsiteX14" fmla="*/ 329546 w 723499"/>
              <a:gd name="connsiteY14" fmla="*/ 329508 h 723500"/>
              <a:gd name="connsiteX15" fmla="*/ 329546 w 723499"/>
              <a:gd name="connsiteY15" fmla="*/ 184366 h 723500"/>
              <a:gd name="connsiteX16" fmla="*/ 393954 w 723499"/>
              <a:gd name="connsiteY16" fmla="*/ 184366 h 723500"/>
              <a:gd name="connsiteX17" fmla="*/ 393954 w 723499"/>
              <a:gd name="connsiteY17" fmla="*/ 329508 h 723500"/>
              <a:gd name="connsiteX18" fmla="*/ 539096 w 723499"/>
              <a:gd name="connsiteY18" fmla="*/ 32950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539096" y="393954"/>
                </a:moveTo>
                <a:lnTo>
                  <a:pt x="393954" y="393954"/>
                </a:lnTo>
                <a:lnTo>
                  <a:pt x="393954" y="539058"/>
                </a:lnTo>
                <a:lnTo>
                  <a:pt x="329546" y="539058"/>
                </a:lnTo>
                <a:lnTo>
                  <a:pt x="329546" y="393916"/>
                </a:lnTo>
                <a:lnTo>
                  <a:pt x="184404" y="393916"/>
                </a:lnTo>
                <a:lnTo>
                  <a:pt x="184404" y="329508"/>
                </a:lnTo>
                <a:lnTo>
                  <a:pt x="329546" y="329508"/>
                </a:lnTo>
                <a:lnTo>
                  <a:pt x="329546" y="184366"/>
                </a:lnTo>
                <a:lnTo>
                  <a:pt x="393954" y="184366"/>
                </a:lnTo>
                <a:lnTo>
                  <a:pt x="393954" y="329508"/>
                </a:lnTo>
                <a:lnTo>
                  <a:pt x="539096" y="329508"/>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79D8E7B3-C0C0-58A5-EEB5-E9200E3E06C5}"/>
              </a:ext>
            </a:extLst>
          </p:cNvPr>
          <p:cNvSpPr txBox="1"/>
          <p:nvPr/>
        </p:nvSpPr>
        <p:spPr>
          <a:xfrm>
            <a:off x="8484072" y="3340948"/>
            <a:ext cx="2457477" cy="738664"/>
          </a:xfrm>
          <a:prstGeom prst="rect">
            <a:avLst/>
          </a:prstGeom>
          <a:noFill/>
        </p:spPr>
        <p:txBody>
          <a:bodyPr wrap="square" lIns="0" tIns="0" rIns="0" bIns="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5B5FC7"/>
                </a:solidFill>
                <a:effectLst/>
                <a:uLnTx/>
                <a:uFillTx/>
                <a:latin typeface="Segoe Sans Display Semibold"/>
                <a:ea typeface="+mn-ea"/>
                <a:cs typeface="+mn-cs"/>
              </a:rPr>
              <a:t>Understand space utilization</a:t>
            </a:r>
          </a:p>
        </p:txBody>
      </p:sp>
      <p:sp>
        <p:nvSpPr>
          <p:cNvPr id="45" name="TextBox 44">
            <a:extLst>
              <a:ext uri="{FF2B5EF4-FFF2-40B4-BE49-F238E27FC236}">
                <a16:creationId xmlns:a16="http://schemas.microsoft.com/office/drawing/2014/main" id="{92C879E6-13A4-3823-EA23-A8F0690CBFE9}"/>
              </a:ext>
            </a:extLst>
          </p:cNvPr>
          <p:cNvSpPr txBox="1"/>
          <p:nvPr/>
        </p:nvSpPr>
        <p:spPr>
          <a:xfrm>
            <a:off x="8161496" y="4749852"/>
            <a:ext cx="3162241" cy="984885"/>
          </a:xfrm>
          <a:prstGeom prst="rect">
            <a:avLst/>
          </a:prstGeom>
          <a:noFill/>
        </p:spPr>
        <p:txBody>
          <a:bodyPr wrap="square" lIns="0" tIns="0" rIns="0" bIns="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Segoe Sans Text"/>
                <a:ea typeface="+mn-ea"/>
                <a:cs typeface="+mn-cs"/>
              </a:rPr>
              <a:t>Outcome: </a:t>
            </a:r>
            <a:r>
              <a:rPr kumimoji="0" lang="en-GB" sz="1600" b="0" i="0" u="none" strike="noStrike" kern="1200" cap="none" spc="0" normalizeH="0" baseline="0" noProof="0" dirty="0">
                <a:ln>
                  <a:noFill/>
                </a:ln>
                <a:solidFill>
                  <a:srgbClr val="000000"/>
                </a:solidFill>
                <a:effectLst/>
                <a:uLnTx/>
                <a:uFillTx/>
                <a:latin typeface="Segoe Sans Text"/>
                <a:ea typeface="+mn-ea"/>
                <a:cs typeface="+mn-cs"/>
              </a:rPr>
              <a:t>An organization looking to understand its office space usage to gain insights and improve efficiency.</a:t>
            </a:r>
          </a:p>
        </p:txBody>
      </p:sp>
      <p:grpSp>
        <p:nvGrpSpPr>
          <p:cNvPr id="29" name="Group 28">
            <a:extLst>
              <a:ext uri="{FF2B5EF4-FFF2-40B4-BE49-F238E27FC236}">
                <a16:creationId xmlns:a16="http://schemas.microsoft.com/office/drawing/2014/main" id="{F5ED30BE-25BD-20EE-28D8-D795A241220F}"/>
              </a:ext>
              <a:ext uri="{C183D7F6-B498-43B3-948B-1728B52AA6E4}">
                <adec:decorative xmlns:adec="http://schemas.microsoft.com/office/drawing/2017/decorative" val="1"/>
              </a:ext>
            </a:extLst>
          </p:cNvPr>
          <p:cNvGrpSpPr/>
          <p:nvPr/>
        </p:nvGrpSpPr>
        <p:grpSpPr>
          <a:xfrm>
            <a:off x="5715000" y="2597612"/>
            <a:ext cx="761999" cy="535304"/>
            <a:chOff x="1326869" y="-722650"/>
            <a:chExt cx="761999" cy="535304"/>
          </a:xfrm>
        </p:grpSpPr>
        <p:sp>
          <p:nvSpPr>
            <p:cNvPr id="19" name="Freeform: Shape 18">
              <a:extLst>
                <a:ext uri="{FF2B5EF4-FFF2-40B4-BE49-F238E27FC236}">
                  <a16:creationId xmlns:a16="http://schemas.microsoft.com/office/drawing/2014/main" id="{F28AFF5C-AF2A-7EFE-03D8-0A76464F20DE}"/>
                </a:ext>
              </a:extLst>
            </p:cNvPr>
            <p:cNvSpPr/>
            <p:nvPr/>
          </p:nvSpPr>
          <p:spPr>
            <a:xfrm>
              <a:off x="1641194" y="-722650"/>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823"/>
                    <a:pt x="103823" y="133350"/>
                    <a:pt x="66675" y="133350"/>
                  </a:cubicBezTo>
                  <a:cubicBezTo>
                    <a:pt x="29527" y="133350"/>
                    <a:pt x="0" y="103823"/>
                    <a:pt x="0" y="66675"/>
                  </a:cubicBezTo>
                  <a:cubicBezTo>
                    <a:pt x="0" y="29528"/>
                    <a:pt x="29527" y="0"/>
                    <a:pt x="66675" y="0"/>
                  </a:cubicBezTo>
                  <a:cubicBezTo>
                    <a:pt x="103823" y="0"/>
                    <a:pt x="133350" y="30480"/>
                    <a:pt x="133350" y="66675"/>
                  </a:cubicBezTo>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20" name="Freeform: Shape 19">
              <a:extLst>
                <a:ext uri="{FF2B5EF4-FFF2-40B4-BE49-F238E27FC236}">
                  <a16:creationId xmlns:a16="http://schemas.microsoft.com/office/drawing/2014/main" id="{FD7574D0-E4FC-1F2A-7EE6-E0B099C5C528}"/>
                </a:ext>
              </a:extLst>
            </p:cNvPr>
            <p:cNvSpPr/>
            <p:nvPr/>
          </p:nvSpPr>
          <p:spPr>
            <a:xfrm>
              <a:off x="1907894" y="-684550"/>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823"/>
                    <a:pt x="103823" y="133350"/>
                    <a:pt x="66675" y="133350"/>
                  </a:cubicBezTo>
                  <a:cubicBezTo>
                    <a:pt x="29527" y="133350"/>
                    <a:pt x="0" y="103823"/>
                    <a:pt x="0" y="66675"/>
                  </a:cubicBezTo>
                  <a:cubicBezTo>
                    <a:pt x="0" y="29528"/>
                    <a:pt x="29527" y="0"/>
                    <a:pt x="66675" y="0"/>
                  </a:cubicBezTo>
                  <a:cubicBezTo>
                    <a:pt x="103823" y="0"/>
                    <a:pt x="133350" y="29528"/>
                    <a:pt x="133350" y="66675"/>
                  </a:cubicBezTo>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24" name="Freeform: Shape 23">
              <a:extLst>
                <a:ext uri="{FF2B5EF4-FFF2-40B4-BE49-F238E27FC236}">
                  <a16:creationId xmlns:a16="http://schemas.microsoft.com/office/drawing/2014/main" id="{1D8BBDE1-BA12-9B11-D148-4667978771B5}"/>
                </a:ext>
              </a:extLst>
            </p:cNvPr>
            <p:cNvSpPr/>
            <p:nvPr/>
          </p:nvSpPr>
          <p:spPr>
            <a:xfrm>
              <a:off x="1374494" y="-684550"/>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823"/>
                    <a:pt x="103823" y="133350"/>
                    <a:pt x="66675" y="133350"/>
                  </a:cubicBezTo>
                  <a:cubicBezTo>
                    <a:pt x="29528" y="133350"/>
                    <a:pt x="0" y="103823"/>
                    <a:pt x="0" y="66675"/>
                  </a:cubicBezTo>
                  <a:cubicBezTo>
                    <a:pt x="0" y="29528"/>
                    <a:pt x="29528" y="0"/>
                    <a:pt x="66675" y="0"/>
                  </a:cubicBezTo>
                  <a:cubicBezTo>
                    <a:pt x="103823" y="0"/>
                    <a:pt x="133350" y="29528"/>
                    <a:pt x="133350" y="66675"/>
                  </a:cubicBezTo>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25" name="Freeform: Shape 24">
              <a:extLst>
                <a:ext uri="{FF2B5EF4-FFF2-40B4-BE49-F238E27FC236}">
                  <a16:creationId xmlns:a16="http://schemas.microsoft.com/office/drawing/2014/main" id="{2EBB2605-662D-D3BF-8E39-DAF832D8F177}"/>
                </a:ext>
              </a:extLst>
            </p:cNvPr>
            <p:cNvSpPr/>
            <p:nvPr/>
          </p:nvSpPr>
          <p:spPr>
            <a:xfrm>
              <a:off x="1332584" y="-438805"/>
              <a:ext cx="750570" cy="251459"/>
            </a:xfrm>
            <a:custGeom>
              <a:avLst/>
              <a:gdLst>
                <a:gd name="connsiteX0" fmla="*/ 0 w 750570"/>
                <a:gd name="connsiteY0" fmla="*/ 251460 h 251459"/>
                <a:gd name="connsiteX1" fmla="*/ 375285 w 750570"/>
                <a:gd name="connsiteY1" fmla="*/ 0 h 251459"/>
                <a:gd name="connsiteX2" fmla="*/ 750570 w 750570"/>
                <a:gd name="connsiteY2" fmla="*/ 251460 h 251459"/>
                <a:gd name="connsiteX3" fmla="*/ 0 w 750570"/>
                <a:gd name="connsiteY3" fmla="*/ 251460 h 251459"/>
              </a:gdLst>
              <a:ahLst/>
              <a:cxnLst>
                <a:cxn ang="0">
                  <a:pos x="connsiteX0" y="connsiteY0"/>
                </a:cxn>
                <a:cxn ang="0">
                  <a:pos x="connsiteX1" y="connsiteY1"/>
                </a:cxn>
                <a:cxn ang="0">
                  <a:pos x="connsiteX2" y="connsiteY2"/>
                </a:cxn>
                <a:cxn ang="0">
                  <a:pos x="connsiteX3" y="connsiteY3"/>
                </a:cxn>
              </a:cxnLst>
              <a:rect l="l" t="t" r="r" b="b"/>
              <a:pathLst>
                <a:path w="750570" h="251459">
                  <a:moveTo>
                    <a:pt x="0" y="251460"/>
                  </a:moveTo>
                  <a:cubicBezTo>
                    <a:pt x="0" y="112395"/>
                    <a:pt x="167640" y="0"/>
                    <a:pt x="375285" y="0"/>
                  </a:cubicBezTo>
                  <a:cubicBezTo>
                    <a:pt x="581977" y="0"/>
                    <a:pt x="750570" y="112395"/>
                    <a:pt x="750570" y="251460"/>
                  </a:cubicBezTo>
                  <a:lnTo>
                    <a:pt x="0" y="25146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26" name="Freeform: Shape 25">
              <a:extLst>
                <a:ext uri="{FF2B5EF4-FFF2-40B4-BE49-F238E27FC236}">
                  <a16:creationId xmlns:a16="http://schemas.microsoft.com/office/drawing/2014/main" id="{2379F287-4676-9F14-29B9-CF671DDC2D6E}"/>
                </a:ext>
              </a:extLst>
            </p:cNvPr>
            <p:cNvSpPr/>
            <p:nvPr/>
          </p:nvSpPr>
          <p:spPr>
            <a:xfrm>
              <a:off x="1326869" y="-531795"/>
              <a:ext cx="228600" cy="218719"/>
            </a:xfrm>
            <a:custGeom>
              <a:avLst/>
              <a:gdLst>
                <a:gd name="connsiteX0" fmla="*/ 91440 w 228600"/>
                <a:gd name="connsiteY0" fmla="*/ 128232 h 218719"/>
                <a:gd name="connsiteX1" fmla="*/ 228600 w 228600"/>
                <a:gd name="connsiteY1" fmla="*/ 67272 h 218719"/>
                <a:gd name="connsiteX2" fmla="*/ 228600 w 228600"/>
                <a:gd name="connsiteY2" fmla="*/ 56795 h 218719"/>
                <a:gd name="connsiteX3" fmla="*/ 217170 w 228600"/>
                <a:gd name="connsiteY3" fmla="*/ 29172 h 218719"/>
                <a:gd name="connsiteX4" fmla="*/ 199073 w 228600"/>
                <a:gd name="connsiteY4" fmla="*/ 18695 h 218719"/>
                <a:gd name="connsiteX5" fmla="*/ 31433 w 228600"/>
                <a:gd name="connsiteY5" fmla="*/ 17742 h 218719"/>
                <a:gd name="connsiteX6" fmla="*/ 10478 w 228600"/>
                <a:gd name="connsiteY6" fmla="*/ 29172 h 218719"/>
                <a:gd name="connsiteX7" fmla="*/ 0 w 228600"/>
                <a:gd name="connsiteY7" fmla="*/ 56795 h 218719"/>
                <a:gd name="connsiteX8" fmla="*/ 0 w 228600"/>
                <a:gd name="connsiteY8" fmla="*/ 218720 h 218719"/>
                <a:gd name="connsiteX9" fmla="*/ 91440 w 228600"/>
                <a:gd name="connsiteY9" fmla="*/ 128232 h 2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218719">
                  <a:moveTo>
                    <a:pt x="91440" y="128232"/>
                  </a:moveTo>
                  <a:cubicBezTo>
                    <a:pt x="131445" y="101562"/>
                    <a:pt x="178118" y="80607"/>
                    <a:pt x="228600" y="67272"/>
                  </a:cubicBezTo>
                  <a:lnTo>
                    <a:pt x="228600" y="56795"/>
                  </a:lnTo>
                  <a:cubicBezTo>
                    <a:pt x="228600" y="46317"/>
                    <a:pt x="223838" y="35840"/>
                    <a:pt x="217170" y="29172"/>
                  </a:cubicBezTo>
                  <a:cubicBezTo>
                    <a:pt x="214313" y="26315"/>
                    <a:pt x="207645" y="22505"/>
                    <a:pt x="199073" y="18695"/>
                  </a:cubicBezTo>
                  <a:cubicBezTo>
                    <a:pt x="146685" y="-6070"/>
                    <a:pt x="84773" y="-6070"/>
                    <a:pt x="31433" y="17742"/>
                  </a:cubicBezTo>
                  <a:cubicBezTo>
                    <a:pt x="21908" y="21552"/>
                    <a:pt x="14288" y="26315"/>
                    <a:pt x="10478" y="29172"/>
                  </a:cubicBezTo>
                  <a:cubicBezTo>
                    <a:pt x="4763" y="35840"/>
                    <a:pt x="0" y="46317"/>
                    <a:pt x="0" y="56795"/>
                  </a:cubicBezTo>
                  <a:lnTo>
                    <a:pt x="0" y="218720"/>
                  </a:lnTo>
                  <a:cubicBezTo>
                    <a:pt x="21908" y="185382"/>
                    <a:pt x="52388" y="153950"/>
                    <a:pt x="91440" y="128232"/>
                  </a:cubicBezTo>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27" name="Freeform: Shape 26">
              <a:extLst>
                <a:ext uri="{FF2B5EF4-FFF2-40B4-BE49-F238E27FC236}">
                  <a16:creationId xmlns:a16="http://schemas.microsoft.com/office/drawing/2014/main" id="{82934252-FBC0-B731-6F08-9D9AE187BCF1}"/>
                </a:ext>
              </a:extLst>
            </p:cNvPr>
            <p:cNvSpPr/>
            <p:nvPr/>
          </p:nvSpPr>
          <p:spPr>
            <a:xfrm>
              <a:off x="1592616" y="-569895"/>
              <a:ext cx="229552" cy="95847"/>
            </a:xfrm>
            <a:custGeom>
              <a:avLst/>
              <a:gdLst>
                <a:gd name="connsiteX0" fmla="*/ 229552 w 229552"/>
                <a:gd name="connsiteY0" fmla="*/ 95847 h 95847"/>
                <a:gd name="connsiteX1" fmla="*/ 229552 w 229552"/>
                <a:gd name="connsiteY1" fmla="*/ 56795 h 95847"/>
                <a:gd name="connsiteX2" fmla="*/ 218122 w 229552"/>
                <a:gd name="connsiteY2" fmla="*/ 29172 h 95847"/>
                <a:gd name="connsiteX3" fmla="*/ 200025 w 229552"/>
                <a:gd name="connsiteY3" fmla="*/ 18695 h 95847"/>
                <a:gd name="connsiteX4" fmla="*/ 32385 w 229552"/>
                <a:gd name="connsiteY4" fmla="*/ 17742 h 95847"/>
                <a:gd name="connsiteX5" fmla="*/ 11430 w 229552"/>
                <a:gd name="connsiteY5" fmla="*/ 29172 h 95847"/>
                <a:gd name="connsiteX6" fmla="*/ 0 w 229552"/>
                <a:gd name="connsiteY6" fmla="*/ 56795 h 95847"/>
                <a:gd name="connsiteX7" fmla="*/ 0 w 229552"/>
                <a:gd name="connsiteY7" fmla="*/ 95847 h 95847"/>
                <a:gd name="connsiteX8" fmla="*/ 114300 w 229552"/>
                <a:gd name="connsiteY8" fmla="*/ 84417 h 95847"/>
                <a:gd name="connsiteX9" fmla="*/ 229552 w 229552"/>
                <a:gd name="connsiteY9" fmla="*/ 95847 h 9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552" h="95847">
                  <a:moveTo>
                    <a:pt x="229552" y="95847"/>
                  </a:moveTo>
                  <a:lnTo>
                    <a:pt x="229552" y="56795"/>
                  </a:lnTo>
                  <a:cubicBezTo>
                    <a:pt x="229552" y="46317"/>
                    <a:pt x="224790" y="35840"/>
                    <a:pt x="218122" y="29172"/>
                  </a:cubicBezTo>
                  <a:cubicBezTo>
                    <a:pt x="215265" y="26315"/>
                    <a:pt x="208597" y="22505"/>
                    <a:pt x="200025" y="18695"/>
                  </a:cubicBezTo>
                  <a:cubicBezTo>
                    <a:pt x="147638" y="-6070"/>
                    <a:pt x="85725" y="-6070"/>
                    <a:pt x="32385" y="17742"/>
                  </a:cubicBezTo>
                  <a:cubicBezTo>
                    <a:pt x="22860" y="21552"/>
                    <a:pt x="15240" y="26315"/>
                    <a:pt x="11430" y="29172"/>
                  </a:cubicBezTo>
                  <a:cubicBezTo>
                    <a:pt x="3810" y="35840"/>
                    <a:pt x="0" y="46317"/>
                    <a:pt x="0" y="56795"/>
                  </a:cubicBezTo>
                  <a:lnTo>
                    <a:pt x="0" y="95847"/>
                  </a:lnTo>
                  <a:cubicBezTo>
                    <a:pt x="37147" y="88227"/>
                    <a:pt x="75247" y="84417"/>
                    <a:pt x="114300" y="84417"/>
                  </a:cubicBezTo>
                  <a:cubicBezTo>
                    <a:pt x="153352" y="84417"/>
                    <a:pt x="192405" y="89180"/>
                    <a:pt x="229552" y="95847"/>
                  </a:cubicBezTo>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28" name="Freeform: Shape 27">
              <a:extLst>
                <a:ext uri="{FF2B5EF4-FFF2-40B4-BE49-F238E27FC236}">
                  <a16:creationId xmlns:a16="http://schemas.microsoft.com/office/drawing/2014/main" id="{D3A5B3ED-CFAA-3E27-4C3E-628E768DD7B7}"/>
                </a:ext>
              </a:extLst>
            </p:cNvPr>
            <p:cNvSpPr/>
            <p:nvPr/>
          </p:nvSpPr>
          <p:spPr>
            <a:xfrm>
              <a:off x="1859316" y="-531795"/>
              <a:ext cx="229552" cy="218719"/>
            </a:xfrm>
            <a:custGeom>
              <a:avLst/>
              <a:gdLst>
                <a:gd name="connsiteX0" fmla="*/ 229552 w 229552"/>
                <a:gd name="connsiteY0" fmla="*/ 218720 h 218719"/>
                <a:gd name="connsiteX1" fmla="*/ 229552 w 229552"/>
                <a:gd name="connsiteY1" fmla="*/ 56795 h 218719"/>
                <a:gd name="connsiteX2" fmla="*/ 218123 w 229552"/>
                <a:gd name="connsiteY2" fmla="*/ 29172 h 218719"/>
                <a:gd name="connsiteX3" fmla="*/ 200025 w 229552"/>
                <a:gd name="connsiteY3" fmla="*/ 18695 h 218719"/>
                <a:gd name="connsiteX4" fmla="*/ 32385 w 229552"/>
                <a:gd name="connsiteY4" fmla="*/ 17742 h 218719"/>
                <a:gd name="connsiteX5" fmla="*/ 11430 w 229552"/>
                <a:gd name="connsiteY5" fmla="*/ 29172 h 218719"/>
                <a:gd name="connsiteX6" fmla="*/ 0 w 229552"/>
                <a:gd name="connsiteY6" fmla="*/ 56795 h 218719"/>
                <a:gd name="connsiteX7" fmla="*/ 0 w 229552"/>
                <a:gd name="connsiteY7" fmla="*/ 67272 h 218719"/>
                <a:gd name="connsiteX8" fmla="*/ 137160 w 229552"/>
                <a:gd name="connsiteY8" fmla="*/ 128232 h 218719"/>
                <a:gd name="connsiteX9" fmla="*/ 229552 w 229552"/>
                <a:gd name="connsiteY9" fmla="*/ 218720 h 2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552" h="218719">
                  <a:moveTo>
                    <a:pt x="229552" y="218720"/>
                  </a:moveTo>
                  <a:lnTo>
                    <a:pt x="229552" y="56795"/>
                  </a:lnTo>
                  <a:cubicBezTo>
                    <a:pt x="229552" y="46317"/>
                    <a:pt x="224790" y="35840"/>
                    <a:pt x="218123" y="29172"/>
                  </a:cubicBezTo>
                  <a:cubicBezTo>
                    <a:pt x="215265" y="26315"/>
                    <a:pt x="208598" y="22505"/>
                    <a:pt x="200025" y="18695"/>
                  </a:cubicBezTo>
                  <a:cubicBezTo>
                    <a:pt x="147638" y="-6070"/>
                    <a:pt x="85725" y="-6070"/>
                    <a:pt x="32385" y="17742"/>
                  </a:cubicBezTo>
                  <a:cubicBezTo>
                    <a:pt x="22860" y="21552"/>
                    <a:pt x="15240" y="26315"/>
                    <a:pt x="11430" y="29172"/>
                  </a:cubicBezTo>
                  <a:cubicBezTo>
                    <a:pt x="3810" y="35840"/>
                    <a:pt x="0" y="46317"/>
                    <a:pt x="0" y="56795"/>
                  </a:cubicBezTo>
                  <a:lnTo>
                    <a:pt x="0" y="67272"/>
                  </a:lnTo>
                  <a:cubicBezTo>
                    <a:pt x="50482" y="80607"/>
                    <a:pt x="97155" y="101562"/>
                    <a:pt x="137160" y="128232"/>
                  </a:cubicBezTo>
                  <a:cubicBezTo>
                    <a:pt x="177165" y="153950"/>
                    <a:pt x="207645" y="185382"/>
                    <a:pt x="229552" y="218720"/>
                  </a:cubicBezTo>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17" name="Graphic 42">
            <a:extLst>
              <a:ext uri="{FF2B5EF4-FFF2-40B4-BE49-F238E27FC236}">
                <a16:creationId xmlns:a16="http://schemas.microsoft.com/office/drawing/2014/main" id="{AFF9EC20-46BB-84C6-FFF1-BEC949632A93}"/>
              </a:ext>
              <a:ext uri="{C183D7F6-B498-43B3-948B-1728B52AA6E4}">
                <adec:decorative xmlns:adec="http://schemas.microsoft.com/office/drawing/2017/decorative" val="1"/>
              </a:ext>
            </a:extLst>
          </p:cNvPr>
          <p:cNvGrpSpPr/>
          <p:nvPr/>
        </p:nvGrpSpPr>
        <p:grpSpPr>
          <a:xfrm>
            <a:off x="9456867" y="2570730"/>
            <a:ext cx="647700" cy="647700"/>
            <a:chOff x="12325350" y="991256"/>
            <a:chExt cx="647700" cy="647700"/>
          </a:xfrm>
          <a:solidFill>
            <a:srgbClr val="000000"/>
          </a:solidFill>
        </p:grpSpPr>
        <p:sp>
          <p:nvSpPr>
            <p:cNvPr id="18" name="Freeform: Shape 17">
              <a:extLst>
                <a:ext uri="{FF2B5EF4-FFF2-40B4-BE49-F238E27FC236}">
                  <a16:creationId xmlns:a16="http://schemas.microsoft.com/office/drawing/2014/main" id="{22337ECF-A1BF-2729-CEB8-A66E40E45C12}"/>
                </a:ext>
              </a:extLst>
            </p:cNvPr>
            <p:cNvSpPr/>
            <p:nvPr/>
          </p:nvSpPr>
          <p:spPr>
            <a:xfrm>
              <a:off x="12325350" y="991256"/>
              <a:ext cx="647700" cy="647700"/>
            </a:xfrm>
            <a:custGeom>
              <a:avLst/>
              <a:gdLst>
                <a:gd name="connsiteX0" fmla="*/ 590550 w 647700"/>
                <a:gd name="connsiteY0" fmla="*/ 0 h 647700"/>
                <a:gd name="connsiteX1" fmla="*/ 647700 w 647700"/>
                <a:gd name="connsiteY1" fmla="*/ 0 h 647700"/>
                <a:gd name="connsiteX2" fmla="*/ 647700 w 647700"/>
                <a:gd name="connsiteY2" fmla="*/ 647700 h 647700"/>
                <a:gd name="connsiteX3" fmla="*/ 0 w 647700"/>
                <a:gd name="connsiteY3" fmla="*/ 647700 h 647700"/>
                <a:gd name="connsiteX4" fmla="*/ 0 w 647700"/>
                <a:gd name="connsiteY4" fmla="*/ 590550 h 647700"/>
                <a:gd name="connsiteX5" fmla="*/ 590550 w 647700"/>
                <a:gd name="connsiteY5" fmla="*/ 5905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700" h="647700">
                  <a:moveTo>
                    <a:pt x="590550" y="0"/>
                  </a:moveTo>
                  <a:lnTo>
                    <a:pt x="647700" y="0"/>
                  </a:lnTo>
                  <a:lnTo>
                    <a:pt x="647700" y="647700"/>
                  </a:lnTo>
                  <a:lnTo>
                    <a:pt x="0" y="647700"/>
                  </a:lnTo>
                  <a:lnTo>
                    <a:pt x="0" y="590550"/>
                  </a:lnTo>
                  <a:lnTo>
                    <a:pt x="590550" y="59055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0" name="Freeform: Shape 29">
              <a:extLst>
                <a:ext uri="{FF2B5EF4-FFF2-40B4-BE49-F238E27FC236}">
                  <a16:creationId xmlns:a16="http://schemas.microsoft.com/office/drawing/2014/main" id="{F491DBC5-9FC2-15F4-F29A-078AA9C92074}"/>
                </a:ext>
              </a:extLst>
            </p:cNvPr>
            <p:cNvSpPr/>
            <p:nvPr/>
          </p:nvSpPr>
          <p:spPr>
            <a:xfrm>
              <a:off x="12753975" y="1191281"/>
              <a:ext cx="104775" cy="333375"/>
            </a:xfrm>
            <a:custGeom>
              <a:avLst/>
              <a:gdLst>
                <a:gd name="connsiteX0" fmla="*/ 0 w 104775"/>
                <a:gd name="connsiteY0" fmla="*/ 0 h 333375"/>
                <a:gd name="connsiteX1" fmla="*/ 104775 w 104775"/>
                <a:gd name="connsiteY1" fmla="*/ 0 h 333375"/>
                <a:gd name="connsiteX2" fmla="*/ 104775 w 104775"/>
                <a:gd name="connsiteY2" fmla="*/ 333375 h 333375"/>
                <a:gd name="connsiteX3" fmla="*/ 0 w 104775"/>
                <a:gd name="connsiteY3" fmla="*/ 333375 h 333375"/>
              </a:gdLst>
              <a:ahLst/>
              <a:cxnLst>
                <a:cxn ang="0">
                  <a:pos x="connsiteX0" y="connsiteY0"/>
                </a:cxn>
                <a:cxn ang="0">
                  <a:pos x="connsiteX1" y="connsiteY1"/>
                </a:cxn>
                <a:cxn ang="0">
                  <a:pos x="connsiteX2" y="connsiteY2"/>
                </a:cxn>
                <a:cxn ang="0">
                  <a:pos x="connsiteX3" y="connsiteY3"/>
                </a:cxn>
              </a:cxnLst>
              <a:rect l="l" t="t" r="r" b="b"/>
              <a:pathLst>
                <a:path w="104775" h="333375">
                  <a:moveTo>
                    <a:pt x="0" y="0"/>
                  </a:moveTo>
                  <a:lnTo>
                    <a:pt x="104775" y="0"/>
                  </a:lnTo>
                  <a:lnTo>
                    <a:pt x="104775" y="333375"/>
                  </a:lnTo>
                  <a:lnTo>
                    <a:pt x="0" y="333375"/>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1" name="Freeform: Shape 30">
              <a:extLst>
                <a:ext uri="{FF2B5EF4-FFF2-40B4-BE49-F238E27FC236}">
                  <a16:creationId xmlns:a16="http://schemas.microsoft.com/office/drawing/2014/main" id="{EA619ED2-492A-022D-59BA-5F4C01D33E2B}"/>
                </a:ext>
              </a:extLst>
            </p:cNvPr>
            <p:cNvSpPr/>
            <p:nvPr/>
          </p:nvSpPr>
          <p:spPr>
            <a:xfrm>
              <a:off x="12611100" y="991256"/>
              <a:ext cx="104775" cy="533400"/>
            </a:xfrm>
            <a:custGeom>
              <a:avLst/>
              <a:gdLst>
                <a:gd name="connsiteX0" fmla="*/ 0 w 104775"/>
                <a:gd name="connsiteY0" fmla="*/ 0 h 533400"/>
                <a:gd name="connsiteX1" fmla="*/ 104775 w 104775"/>
                <a:gd name="connsiteY1" fmla="*/ 0 h 533400"/>
                <a:gd name="connsiteX2" fmla="*/ 104775 w 104775"/>
                <a:gd name="connsiteY2" fmla="*/ 533400 h 533400"/>
                <a:gd name="connsiteX3" fmla="*/ 0 w 104775"/>
                <a:gd name="connsiteY3" fmla="*/ 533400 h 533400"/>
              </a:gdLst>
              <a:ahLst/>
              <a:cxnLst>
                <a:cxn ang="0">
                  <a:pos x="connsiteX0" y="connsiteY0"/>
                </a:cxn>
                <a:cxn ang="0">
                  <a:pos x="connsiteX1" y="connsiteY1"/>
                </a:cxn>
                <a:cxn ang="0">
                  <a:pos x="connsiteX2" y="connsiteY2"/>
                </a:cxn>
                <a:cxn ang="0">
                  <a:pos x="connsiteX3" y="connsiteY3"/>
                </a:cxn>
              </a:cxnLst>
              <a:rect l="l" t="t" r="r" b="b"/>
              <a:pathLst>
                <a:path w="104775" h="533400">
                  <a:moveTo>
                    <a:pt x="0" y="0"/>
                  </a:moveTo>
                  <a:lnTo>
                    <a:pt x="104775" y="0"/>
                  </a:lnTo>
                  <a:lnTo>
                    <a:pt x="104775" y="533400"/>
                  </a:lnTo>
                  <a:lnTo>
                    <a:pt x="0" y="53340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4" name="Freeform: Shape 33">
              <a:extLst>
                <a:ext uri="{FF2B5EF4-FFF2-40B4-BE49-F238E27FC236}">
                  <a16:creationId xmlns:a16="http://schemas.microsoft.com/office/drawing/2014/main" id="{F543FF32-5F0C-D725-9ABD-48FC67D0A1A6}"/>
                </a:ext>
              </a:extLst>
            </p:cNvPr>
            <p:cNvSpPr/>
            <p:nvPr/>
          </p:nvSpPr>
          <p:spPr>
            <a:xfrm>
              <a:off x="12468225" y="1191281"/>
              <a:ext cx="104775" cy="333375"/>
            </a:xfrm>
            <a:custGeom>
              <a:avLst/>
              <a:gdLst>
                <a:gd name="connsiteX0" fmla="*/ 0 w 104775"/>
                <a:gd name="connsiteY0" fmla="*/ 0 h 333375"/>
                <a:gd name="connsiteX1" fmla="*/ 104775 w 104775"/>
                <a:gd name="connsiteY1" fmla="*/ 0 h 333375"/>
                <a:gd name="connsiteX2" fmla="*/ 104775 w 104775"/>
                <a:gd name="connsiteY2" fmla="*/ 333375 h 333375"/>
                <a:gd name="connsiteX3" fmla="*/ 0 w 104775"/>
                <a:gd name="connsiteY3" fmla="*/ 333375 h 333375"/>
              </a:gdLst>
              <a:ahLst/>
              <a:cxnLst>
                <a:cxn ang="0">
                  <a:pos x="connsiteX0" y="connsiteY0"/>
                </a:cxn>
                <a:cxn ang="0">
                  <a:pos x="connsiteX1" y="connsiteY1"/>
                </a:cxn>
                <a:cxn ang="0">
                  <a:pos x="connsiteX2" y="connsiteY2"/>
                </a:cxn>
                <a:cxn ang="0">
                  <a:pos x="connsiteX3" y="connsiteY3"/>
                </a:cxn>
              </a:cxnLst>
              <a:rect l="l" t="t" r="r" b="b"/>
              <a:pathLst>
                <a:path w="104775" h="333375">
                  <a:moveTo>
                    <a:pt x="0" y="0"/>
                  </a:moveTo>
                  <a:lnTo>
                    <a:pt x="104775" y="0"/>
                  </a:lnTo>
                  <a:lnTo>
                    <a:pt x="104775" y="333375"/>
                  </a:lnTo>
                  <a:lnTo>
                    <a:pt x="0" y="333375"/>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5" name="Freeform: Shape 34">
              <a:extLst>
                <a:ext uri="{FF2B5EF4-FFF2-40B4-BE49-F238E27FC236}">
                  <a16:creationId xmlns:a16="http://schemas.microsoft.com/office/drawing/2014/main" id="{5F832FC5-D8CD-4CF3-2DF6-6C879C7FBE35}"/>
                </a:ext>
              </a:extLst>
            </p:cNvPr>
            <p:cNvSpPr/>
            <p:nvPr/>
          </p:nvSpPr>
          <p:spPr>
            <a:xfrm>
              <a:off x="12325350" y="1353206"/>
              <a:ext cx="104775" cy="171450"/>
            </a:xfrm>
            <a:custGeom>
              <a:avLst/>
              <a:gdLst>
                <a:gd name="connsiteX0" fmla="*/ 0 w 104775"/>
                <a:gd name="connsiteY0" fmla="*/ 0 h 171450"/>
                <a:gd name="connsiteX1" fmla="*/ 104775 w 104775"/>
                <a:gd name="connsiteY1" fmla="*/ 0 h 171450"/>
                <a:gd name="connsiteX2" fmla="*/ 104775 w 104775"/>
                <a:gd name="connsiteY2" fmla="*/ 171450 h 171450"/>
                <a:gd name="connsiteX3" fmla="*/ 0 w 104775"/>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04775" h="171450">
                  <a:moveTo>
                    <a:pt x="0" y="0"/>
                  </a:moveTo>
                  <a:lnTo>
                    <a:pt x="104775" y="0"/>
                  </a:lnTo>
                  <a:lnTo>
                    <a:pt x="104775" y="171450"/>
                  </a:lnTo>
                  <a:lnTo>
                    <a:pt x="0" y="17145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A6215907-5EC7-A67B-426D-EEBC5D075E64}"/>
              </a:ext>
              <a:ext uri="{C183D7F6-B498-43B3-948B-1728B52AA6E4}">
                <adec:decorative xmlns:adec="http://schemas.microsoft.com/office/drawing/2017/decorative" val="1"/>
              </a:ext>
            </a:extLst>
          </p:cNvPr>
          <p:cNvGrpSpPr/>
          <p:nvPr/>
        </p:nvGrpSpPr>
        <p:grpSpPr>
          <a:xfrm>
            <a:off x="2258882" y="2514744"/>
            <a:ext cx="847726" cy="733425"/>
            <a:chOff x="982054" y="3971855"/>
            <a:chExt cx="847726" cy="733425"/>
          </a:xfrm>
        </p:grpSpPr>
        <p:sp>
          <p:nvSpPr>
            <p:cNvPr id="37" name="Freeform: Shape 36">
              <a:extLst>
                <a:ext uri="{FF2B5EF4-FFF2-40B4-BE49-F238E27FC236}">
                  <a16:creationId xmlns:a16="http://schemas.microsoft.com/office/drawing/2014/main" id="{554A5234-C1D3-E528-8ABA-45E05BFA0932}"/>
                </a:ext>
              </a:extLst>
            </p:cNvPr>
            <p:cNvSpPr/>
            <p:nvPr/>
          </p:nvSpPr>
          <p:spPr>
            <a:xfrm>
              <a:off x="1458305" y="3971855"/>
              <a:ext cx="219075" cy="219075"/>
            </a:xfrm>
            <a:custGeom>
              <a:avLst/>
              <a:gdLst>
                <a:gd name="connsiteX0" fmla="*/ 219075 w 219075"/>
                <a:gd name="connsiteY0" fmla="*/ 109538 h 219075"/>
                <a:gd name="connsiteX1" fmla="*/ 109538 w 219075"/>
                <a:gd name="connsiteY1" fmla="*/ 0 h 219075"/>
                <a:gd name="connsiteX2" fmla="*/ 0 w 219075"/>
                <a:gd name="connsiteY2" fmla="*/ 109538 h 219075"/>
                <a:gd name="connsiteX3" fmla="*/ 109538 w 219075"/>
                <a:gd name="connsiteY3" fmla="*/ 219075 h 219075"/>
                <a:gd name="connsiteX4" fmla="*/ 219075 w 219075"/>
                <a:gd name="connsiteY4" fmla="*/ 109538 h 219075"/>
                <a:gd name="connsiteX5" fmla="*/ 109538 w 219075"/>
                <a:gd name="connsiteY5" fmla="*/ 30217 h 219075"/>
                <a:gd name="connsiteX6" fmla="*/ 141426 w 219075"/>
                <a:gd name="connsiteY6" fmla="*/ 62069 h 219075"/>
                <a:gd name="connsiteX7" fmla="*/ 109574 w 219075"/>
                <a:gd name="connsiteY7" fmla="*/ 93958 h 219075"/>
                <a:gd name="connsiteX8" fmla="*/ 77685 w 219075"/>
                <a:gd name="connsiteY8" fmla="*/ 62106 h 219075"/>
                <a:gd name="connsiteX9" fmla="*/ 77685 w 219075"/>
                <a:gd name="connsiteY9" fmla="*/ 62088 h 219075"/>
                <a:gd name="connsiteX10" fmla="*/ 109537 w 219075"/>
                <a:gd name="connsiteY10" fmla="*/ 30217 h 219075"/>
                <a:gd name="connsiteX11" fmla="*/ 109538 w 219075"/>
                <a:gd name="connsiteY11" fmla="*/ 30217 h 219075"/>
                <a:gd name="connsiteX12" fmla="*/ 173241 w 219075"/>
                <a:gd name="connsiteY12" fmla="*/ 166194 h 219075"/>
                <a:gd name="connsiteX13" fmla="*/ 45832 w 219075"/>
                <a:gd name="connsiteY13" fmla="*/ 166194 h 219075"/>
                <a:gd name="connsiteX14" fmla="*/ 45832 w 219075"/>
                <a:gd name="connsiteY14" fmla="*/ 134324 h 219075"/>
                <a:gd name="connsiteX15" fmla="*/ 52204 w 219075"/>
                <a:gd name="connsiteY15" fmla="*/ 121576 h 219075"/>
                <a:gd name="connsiteX16" fmla="*/ 83348 w 219075"/>
                <a:gd name="connsiteY16" fmla="*/ 106705 h 219075"/>
                <a:gd name="connsiteX17" fmla="*/ 109538 w 219075"/>
                <a:gd name="connsiteY17" fmla="*/ 102455 h 219075"/>
                <a:gd name="connsiteX18" fmla="*/ 135727 w 219075"/>
                <a:gd name="connsiteY18" fmla="*/ 106705 h 219075"/>
                <a:gd name="connsiteX19" fmla="*/ 166870 w 219075"/>
                <a:gd name="connsiteY19" fmla="*/ 121576 h 219075"/>
                <a:gd name="connsiteX20" fmla="*/ 173241 w 219075"/>
                <a:gd name="connsiteY20" fmla="*/ 13432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9075" h="219075">
                  <a:moveTo>
                    <a:pt x="219075" y="109538"/>
                  </a:moveTo>
                  <a:cubicBezTo>
                    <a:pt x="219075" y="49041"/>
                    <a:pt x="170033" y="0"/>
                    <a:pt x="109538" y="0"/>
                  </a:cubicBezTo>
                  <a:cubicBezTo>
                    <a:pt x="49041" y="0"/>
                    <a:pt x="0" y="49041"/>
                    <a:pt x="0" y="109538"/>
                  </a:cubicBezTo>
                  <a:cubicBezTo>
                    <a:pt x="0" y="170034"/>
                    <a:pt x="49041" y="219075"/>
                    <a:pt x="109538" y="219075"/>
                  </a:cubicBezTo>
                  <a:cubicBezTo>
                    <a:pt x="170033" y="219075"/>
                    <a:pt x="219075" y="170034"/>
                    <a:pt x="219075" y="109538"/>
                  </a:cubicBezTo>
                  <a:close/>
                  <a:moveTo>
                    <a:pt x="109538" y="30217"/>
                  </a:moveTo>
                  <a:cubicBezTo>
                    <a:pt x="127139" y="30207"/>
                    <a:pt x="141416" y="44467"/>
                    <a:pt x="141426" y="62069"/>
                  </a:cubicBezTo>
                  <a:cubicBezTo>
                    <a:pt x="141437" y="79671"/>
                    <a:pt x="127176" y="93948"/>
                    <a:pt x="109574" y="93958"/>
                  </a:cubicBezTo>
                  <a:cubicBezTo>
                    <a:pt x="91972" y="93968"/>
                    <a:pt x="77695" y="79707"/>
                    <a:pt x="77685" y="62106"/>
                  </a:cubicBezTo>
                  <a:cubicBezTo>
                    <a:pt x="77685" y="62100"/>
                    <a:pt x="77685" y="62093"/>
                    <a:pt x="77685" y="62088"/>
                  </a:cubicBezTo>
                  <a:cubicBezTo>
                    <a:pt x="77679" y="44491"/>
                    <a:pt x="91940" y="30222"/>
                    <a:pt x="109537" y="30217"/>
                  </a:cubicBezTo>
                  <a:cubicBezTo>
                    <a:pt x="109537" y="30217"/>
                    <a:pt x="109537" y="30217"/>
                    <a:pt x="109538" y="30217"/>
                  </a:cubicBezTo>
                  <a:close/>
                  <a:moveTo>
                    <a:pt x="173241" y="166194"/>
                  </a:moveTo>
                  <a:lnTo>
                    <a:pt x="45832" y="166194"/>
                  </a:lnTo>
                  <a:lnTo>
                    <a:pt x="45832" y="134324"/>
                  </a:lnTo>
                  <a:cubicBezTo>
                    <a:pt x="45857" y="129315"/>
                    <a:pt x="48212" y="124602"/>
                    <a:pt x="52204" y="121576"/>
                  </a:cubicBezTo>
                  <a:cubicBezTo>
                    <a:pt x="61616" y="114804"/>
                    <a:pt x="72163" y="109768"/>
                    <a:pt x="83348" y="106705"/>
                  </a:cubicBezTo>
                  <a:cubicBezTo>
                    <a:pt x="91799" y="103917"/>
                    <a:pt x="100637" y="102482"/>
                    <a:pt x="109538" y="102455"/>
                  </a:cubicBezTo>
                  <a:cubicBezTo>
                    <a:pt x="118416" y="102717"/>
                    <a:pt x="127221" y="104145"/>
                    <a:pt x="135727" y="106705"/>
                  </a:cubicBezTo>
                  <a:cubicBezTo>
                    <a:pt x="147072" y="109321"/>
                    <a:pt x="157704" y="114398"/>
                    <a:pt x="166870" y="121576"/>
                  </a:cubicBezTo>
                  <a:cubicBezTo>
                    <a:pt x="170984" y="124499"/>
                    <a:pt x="173373" y="129279"/>
                    <a:pt x="173241" y="134324"/>
                  </a:cubicBez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9" name="Freeform: Shape 38">
              <a:extLst>
                <a:ext uri="{FF2B5EF4-FFF2-40B4-BE49-F238E27FC236}">
                  <a16:creationId xmlns:a16="http://schemas.microsoft.com/office/drawing/2014/main" id="{D274729F-5D9D-46FD-46E9-32A26A78B90E}"/>
                </a:ext>
              </a:extLst>
            </p:cNvPr>
            <p:cNvSpPr/>
            <p:nvPr/>
          </p:nvSpPr>
          <p:spPr>
            <a:xfrm>
              <a:off x="1458305" y="4486205"/>
              <a:ext cx="219075" cy="219075"/>
            </a:xfrm>
            <a:custGeom>
              <a:avLst/>
              <a:gdLst>
                <a:gd name="connsiteX0" fmla="*/ 109538 w 219075"/>
                <a:gd name="connsiteY0" fmla="*/ 219075 h 219075"/>
                <a:gd name="connsiteX1" fmla="*/ 219075 w 219075"/>
                <a:gd name="connsiteY1" fmla="*/ 109538 h 219075"/>
                <a:gd name="connsiteX2" fmla="*/ 109538 w 219075"/>
                <a:gd name="connsiteY2" fmla="*/ 0 h 219075"/>
                <a:gd name="connsiteX3" fmla="*/ 0 w 219075"/>
                <a:gd name="connsiteY3" fmla="*/ 109538 h 219075"/>
                <a:gd name="connsiteX4" fmla="*/ 109538 w 219075"/>
                <a:gd name="connsiteY4" fmla="*/ 219075 h 219075"/>
                <a:gd name="connsiteX5" fmla="*/ 109538 w 219075"/>
                <a:gd name="connsiteY5" fmla="*/ 30217 h 219075"/>
                <a:gd name="connsiteX6" fmla="*/ 141426 w 219075"/>
                <a:gd name="connsiteY6" fmla="*/ 62069 h 219075"/>
                <a:gd name="connsiteX7" fmla="*/ 109574 w 219075"/>
                <a:gd name="connsiteY7" fmla="*/ 93958 h 219075"/>
                <a:gd name="connsiteX8" fmla="*/ 77685 w 219075"/>
                <a:gd name="connsiteY8" fmla="*/ 62106 h 219075"/>
                <a:gd name="connsiteX9" fmla="*/ 77685 w 219075"/>
                <a:gd name="connsiteY9" fmla="*/ 62088 h 219075"/>
                <a:gd name="connsiteX10" fmla="*/ 109537 w 219075"/>
                <a:gd name="connsiteY10" fmla="*/ 30217 h 219075"/>
                <a:gd name="connsiteX11" fmla="*/ 109538 w 219075"/>
                <a:gd name="connsiteY11" fmla="*/ 30217 h 219075"/>
                <a:gd name="connsiteX12" fmla="*/ 45832 w 219075"/>
                <a:gd name="connsiteY12" fmla="*/ 134324 h 219075"/>
                <a:gd name="connsiteX13" fmla="*/ 52204 w 219075"/>
                <a:gd name="connsiteY13" fmla="*/ 121576 h 219075"/>
                <a:gd name="connsiteX14" fmla="*/ 83348 w 219075"/>
                <a:gd name="connsiteY14" fmla="*/ 106705 h 219075"/>
                <a:gd name="connsiteX15" fmla="*/ 109538 w 219075"/>
                <a:gd name="connsiteY15" fmla="*/ 102454 h 219075"/>
                <a:gd name="connsiteX16" fmla="*/ 135727 w 219075"/>
                <a:gd name="connsiteY16" fmla="*/ 106705 h 219075"/>
                <a:gd name="connsiteX17" fmla="*/ 166870 w 219075"/>
                <a:gd name="connsiteY17" fmla="*/ 121576 h 219075"/>
                <a:gd name="connsiteX18" fmla="*/ 173241 w 219075"/>
                <a:gd name="connsiteY18" fmla="*/ 134324 h 219075"/>
                <a:gd name="connsiteX19" fmla="*/ 173241 w 219075"/>
                <a:gd name="connsiteY19" fmla="*/ 166195 h 219075"/>
                <a:gd name="connsiteX20" fmla="*/ 45832 w 219075"/>
                <a:gd name="connsiteY20" fmla="*/ 16619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9075" h="219075">
                  <a:moveTo>
                    <a:pt x="109538" y="219075"/>
                  </a:moveTo>
                  <a:cubicBezTo>
                    <a:pt x="170033" y="219075"/>
                    <a:pt x="219075" y="170034"/>
                    <a:pt x="219075" y="109538"/>
                  </a:cubicBezTo>
                  <a:cubicBezTo>
                    <a:pt x="219075" y="49041"/>
                    <a:pt x="170033" y="0"/>
                    <a:pt x="109538" y="0"/>
                  </a:cubicBezTo>
                  <a:cubicBezTo>
                    <a:pt x="49041" y="0"/>
                    <a:pt x="0" y="49041"/>
                    <a:pt x="0" y="109538"/>
                  </a:cubicBezTo>
                  <a:cubicBezTo>
                    <a:pt x="0" y="170034"/>
                    <a:pt x="49041" y="219075"/>
                    <a:pt x="109538" y="219075"/>
                  </a:cubicBezTo>
                  <a:close/>
                  <a:moveTo>
                    <a:pt x="109538" y="30217"/>
                  </a:moveTo>
                  <a:cubicBezTo>
                    <a:pt x="127139" y="30207"/>
                    <a:pt x="141416" y="44467"/>
                    <a:pt x="141426" y="62069"/>
                  </a:cubicBezTo>
                  <a:cubicBezTo>
                    <a:pt x="141437" y="79671"/>
                    <a:pt x="127176" y="93948"/>
                    <a:pt x="109574" y="93958"/>
                  </a:cubicBezTo>
                  <a:cubicBezTo>
                    <a:pt x="91972" y="93968"/>
                    <a:pt x="77695" y="79707"/>
                    <a:pt x="77685" y="62106"/>
                  </a:cubicBezTo>
                  <a:cubicBezTo>
                    <a:pt x="77685" y="62100"/>
                    <a:pt x="77685" y="62093"/>
                    <a:pt x="77685" y="62088"/>
                  </a:cubicBezTo>
                  <a:cubicBezTo>
                    <a:pt x="77679" y="44491"/>
                    <a:pt x="91940" y="30222"/>
                    <a:pt x="109537" y="30217"/>
                  </a:cubicBezTo>
                  <a:cubicBezTo>
                    <a:pt x="109537" y="30217"/>
                    <a:pt x="109537" y="30217"/>
                    <a:pt x="109538" y="30217"/>
                  </a:cubicBezTo>
                  <a:close/>
                  <a:moveTo>
                    <a:pt x="45832" y="134324"/>
                  </a:moveTo>
                  <a:cubicBezTo>
                    <a:pt x="45857" y="129315"/>
                    <a:pt x="48212" y="124602"/>
                    <a:pt x="52204" y="121576"/>
                  </a:cubicBezTo>
                  <a:cubicBezTo>
                    <a:pt x="61616" y="114804"/>
                    <a:pt x="72163" y="109768"/>
                    <a:pt x="83348" y="106705"/>
                  </a:cubicBezTo>
                  <a:cubicBezTo>
                    <a:pt x="91799" y="103917"/>
                    <a:pt x="100637" y="102482"/>
                    <a:pt x="109538" y="102454"/>
                  </a:cubicBezTo>
                  <a:cubicBezTo>
                    <a:pt x="118416" y="102717"/>
                    <a:pt x="127221" y="104145"/>
                    <a:pt x="135727" y="106705"/>
                  </a:cubicBezTo>
                  <a:cubicBezTo>
                    <a:pt x="147072" y="109321"/>
                    <a:pt x="157704" y="114398"/>
                    <a:pt x="166870" y="121576"/>
                  </a:cubicBezTo>
                  <a:cubicBezTo>
                    <a:pt x="170984" y="124499"/>
                    <a:pt x="173373" y="129279"/>
                    <a:pt x="173241" y="134324"/>
                  </a:cubicBezTo>
                  <a:lnTo>
                    <a:pt x="173241" y="166195"/>
                  </a:lnTo>
                  <a:lnTo>
                    <a:pt x="45832" y="166195"/>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0" name="Freeform: Shape 39">
              <a:extLst>
                <a:ext uri="{FF2B5EF4-FFF2-40B4-BE49-F238E27FC236}">
                  <a16:creationId xmlns:a16="http://schemas.microsoft.com/office/drawing/2014/main" id="{3B6B51ED-D945-5B2F-D8BD-C9CD149584F7}"/>
                </a:ext>
              </a:extLst>
            </p:cNvPr>
            <p:cNvSpPr/>
            <p:nvPr/>
          </p:nvSpPr>
          <p:spPr>
            <a:xfrm>
              <a:off x="1610705" y="4229030"/>
              <a:ext cx="219075" cy="219075"/>
            </a:xfrm>
            <a:custGeom>
              <a:avLst/>
              <a:gdLst>
                <a:gd name="connsiteX0" fmla="*/ 219075 w 219075"/>
                <a:gd name="connsiteY0" fmla="*/ 109538 h 219075"/>
                <a:gd name="connsiteX1" fmla="*/ 109538 w 219075"/>
                <a:gd name="connsiteY1" fmla="*/ 0 h 219075"/>
                <a:gd name="connsiteX2" fmla="*/ 0 w 219075"/>
                <a:gd name="connsiteY2" fmla="*/ 109538 h 219075"/>
                <a:gd name="connsiteX3" fmla="*/ 109538 w 219075"/>
                <a:gd name="connsiteY3" fmla="*/ 219075 h 219075"/>
                <a:gd name="connsiteX4" fmla="*/ 219075 w 219075"/>
                <a:gd name="connsiteY4" fmla="*/ 109538 h 219075"/>
                <a:gd name="connsiteX5" fmla="*/ 109538 w 219075"/>
                <a:gd name="connsiteY5" fmla="*/ 30217 h 219075"/>
                <a:gd name="connsiteX6" fmla="*/ 141426 w 219075"/>
                <a:gd name="connsiteY6" fmla="*/ 62069 h 219075"/>
                <a:gd name="connsiteX7" fmla="*/ 109574 w 219075"/>
                <a:gd name="connsiteY7" fmla="*/ 93958 h 219075"/>
                <a:gd name="connsiteX8" fmla="*/ 77685 w 219075"/>
                <a:gd name="connsiteY8" fmla="*/ 62106 h 219075"/>
                <a:gd name="connsiteX9" fmla="*/ 77685 w 219075"/>
                <a:gd name="connsiteY9" fmla="*/ 62088 h 219075"/>
                <a:gd name="connsiteX10" fmla="*/ 109537 w 219075"/>
                <a:gd name="connsiteY10" fmla="*/ 30217 h 219075"/>
                <a:gd name="connsiteX11" fmla="*/ 109538 w 219075"/>
                <a:gd name="connsiteY11" fmla="*/ 30217 h 219075"/>
                <a:gd name="connsiteX12" fmla="*/ 173241 w 219075"/>
                <a:gd name="connsiteY12" fmla="*/ 166194 h 219075"/>
                <a:gd name="connsiteX13" fmla="*/ 45832 w 219075"/>
                <a:gd name="connsiteY13" fmla="*/ 166194 h 219075"/>
                <a:gd name="connsiteX14" fmla="*/ 45832 w 219075"/>
                <a:gd name="connsiteY14" fmla="*/ 134324 h 219075"/>
                <a:gd name="connsiteX15" fmla="*/ 52204 w 219075"/>
                <a:gd name="connsiteY15" fmla="*/ 121576 h 219075"/>
                <a:gd name="connsiteX16" fmla="*/ 83348 w 219075"/>
                <a:gd name="connsiteY16" fmla="*/ 106705 h 219075"/>
                <a:gd name="connsiteX17" fmla="*/ 109538 w 219075"/>
                <a:gd name="connsiteY17" fmla="*/ 102455 h 219075"/>
                <a:gd name="connsiteX18" fmla="*/ 135727 w 219075"/>
                <a:gd name="connsiteY18" fmla="*/ 106705 h 219075"/>
                <a:gd name="connsiteX19" fmla="*/ 166870 w 219075"/>
                <a:gd name="connsiteY19" fmla="*/ 121576 h 219075"/>
                <a:gd name="connsiteX20" fmla="*/ 173241 w 219075"/>
                <a:gd name="connsiteY20" fmla="*/ 13432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9075" h="219075">
                  <a:moveTo>
                    <a:pt x="219075" y="109538"/>
                  </a:moveTo>
                  <a:cubicBezTo>
                    <a:pt x="219075" y="49041"/>
                    <a:pt x="170033" y="0"/>
                    <a:pt x="109538" y="0"/>
                  </a:cubicBezTo>
                  <a:cubicBezTo>
                    <a:pt x="49041" y="0"/>
                    <a:pt x="0" y="49041"/>
                    <a:pt x="0" y="109538"/>
                  </a:cubicBezTo>
                  <a:cubicBezTo>
                    <a:pt x="0" y="170034"/>
                    <a:pt x="49041" y="219075"/>
                    <a:pt x="109538" y="219075"/>
                  </a:cubicBezTo>
                  <a:cubicBezTo>
                    <a:pt x="170033" y="219075"/>
                    <a:pt x="219075" y="170034"/>
                    <a:pt x="219075" y="109538"/>
                  </a:cubicBezTo>
                  <a:close/>
                  <a:moveTo>
                    <a:pt x="109538" y="30217"/>
                  </a:moveTo>
                  <a:cubicBezTo>
                    <a:pt x="127139" y="30207"/>
                    <a:pt x="141416" y="44467"/>
                    <a:pt x="141426" y="62069"/>
                  </a:cubicBezTo>
                  <a:cubicBezTo>
                    <a:pt x="141437" y="79671"/>
                    <a:pt x="127176" y="93948"/>
                    <a:pt x="109574" y="93958"/>
                  </a:cubicBezTo>
                  <a:cubicBezTo>
                    <a:pt x="91972" y="93968"/>
                    <a:pt x="77695" y="79707"/>
                    <a:pt x="77685" y="62106"/>
                  </a:cubicBezTo>
                  <a:cubicBezTo>
                    <a:pt x="77685" y="62100"/>
                    <a:pt x="77685" y="62093"/>
                    <a:pt x="77685" y="62088"/>
                  </a:cubicBezTo>
                  <a:cubicBezTo>
                    <a:pt x="77679" y="44491"/>
                    <a:pt x="91940" y="30222"/>
                    <a:pt x="109537" y="30217"/>
                  </a:cubicBezTo>
                  <a:cubicBezTo>
                    <a:pt x="109537" y="30217"/>
                    <a:pt x="109537" y="30217"/>
                    <a:pt x="109538" y="30217"/>
                  </a:cubicBezTo>
                  <a:close/>
                  <a:moveTo>
                    <a:pt x="173241" y="166194"/>
                  </a:moveTo>
                  <a:lnTo>
                    <a:pt x="45832" y="166194"/>
                  </a:lnTo>
                  <a:lnTo>
                    <a:pt x="45832" y="134324"/>
                  </a:lnTo>
                  <a:cubicBezTo>
                    <a:pt x="45857" y="129315"/>
                    <a:pt x="48212" y="124602"/>
                    <a:pt x="52204" y="121576"/>
                  </a:cubicBezTo>
                  <a:cubicBezTo>
                    <a:pt x="61616" y="114804"/>
                    <a:pt x="72163" y="109768"/>
                    <a:pt x="83348" y="106705"/>
                  </a:cubicBezTo>
                  <a:cubicBezTo>
                    <a:pt x="91799" y="103917"/>
                    <a:pt x="100637" y="102482"/>
                    <a:pt x="109538" y="102455"/>
                  </a:cubicBezTo>
                  <a:cubicBezTo>
                    <a:pt x="118416" y="102717"/>
                    <a:pt x="127221" y="104145"/>
                    <a:pt x="135727" y="106705"/>
                  </a:cubicBezTo>
                  <a:cubicBezTo>
                    <a:pt x="147072" y="109321"/>
                    <a:pt x="157704" y="114398"/>
                    <a:pt x="166870" y="121576"/>
                  </a:cubicBezTo>
                  <a:cubicBezTo>
                    <a:pt x="170984" y="124499"/>
                    <a:pt x="173373" y="129279"/>
                    <a:pt x="173241" y="134324"/>
                  </a:cubicBez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1" name="Freeform: Shape 40">
              <a:extLst>
                <a:ext uri="{FF2B5EF4-FFF2-40B4-BE49-F238E27FC236}">
                  <a16:creationId xmlns:a16="http://schemas.microsoft.com/office/drawing/2014/main" id="{9A5523C5-4B2F-EDD0-C8C8-D3298526ED2D}"/>
                </a:ext>
              </a:extLst>
            </p:cNvPr>
            <p:cNvSpPr/>
            <p:nvPr/>
          </p:nvSpPr>
          <p:spPr>
            <a:xfrm>
              <a:off x="982054" y="4068127"/>
              <a:ext cx="323850" cy="522852"/>
            </a:xfrm>
            <a:custGeom>
              <a:avLst/>
              <a:gdLst>
                <a:gd name="connsiteX0" fmla="*/ 323850 w 323850"/>
                <a:gd name="connsiteY0" fmla="*/ 485468 h 522852"/>
                <a:gd name="connsiteX1" fmla="*/ 305230 w 323850"/>
                <a:gd name="connsiteY1" fmla="*/ 485468 h 522852"/>
                <a:gd name="connsiteX2" fmla="*/ 305230 w 323850"/>
                <a:gd name="connsiteY2" fmla="*/ 47012 h 522852"/>
                <a:gd name="connsiteX3" fmla="*/ 276979 w 323850"/>
                <a:gd name="connsiteY3" fmla="*/ 47012 h 522852"/>
                <a:gd name="connsiteX4" fmla="*/ 276979 w 323850"/>
                <a:gd name="connsiteY4" fmla="*/ 0 h 522852"/>
                <a:gd name="connsiteX5" fmla="*/ 46872 w 323850"/>
                <a:gd name="connsiteY5" fmla="*/ 0 h 522852"/>
                <a:gd name="connsiteX6" fmla="*/ 46872 w 323850"/>
                <a:gd name="connsiteY6" fmla="*/ 47012 h 522852"/>
                <a:gd name="connsiteX7" fmla="*/ 18620 w 323850"/>
                <a:gd name="connsiteY7" fmla="*/ 47012 h 522852"/>
                <a:gd name="connsiteX8" fmla="*/ 18620 w 323850"/>
                <a:gd name="connsiteY8" fmla="*/ 485468 h 522852"/>
                <a:gd name="connsiteX9" fmla="*/ 0 w 323850"/>
                <a:gd name="connsiteY9" fmla="*/ 485468 h 522852"/>
                <a:gd name="connsiteX10" fmla="*/ 0 w 323850"/>
                <a:gd name="connsiteY10" fmla="*/ 522852 h 522852"/>
                <a:gd name="connsiteX11" fmla="*/ 323850 w 323850"/>
                <a:gd name="connsiteY11" fmla="*/ 522852 h 522852"/>
                <a:gd name="connsiteX12" fmla="*/ 104130 w 323850"/>
                <a:gd name="connsiteY12" fmla="*/ 441125 h 522852"/>
                <a:gd name="connsiteX13" fmla="*/ 66675 w 323850"/>
                <a:gd name="connsiteY13" fmla="*/ 441125 h 522852"/>
                <a:gd name="connsiteX14" fmla="*/ 66675 w 323850"/>
                <a:gd name="connsiteY14" fmla="*/ 403641 h 522852"/>
                <a:gd name="connsiteX15" fmla="*/ 104130 w 323850"/>
                <a:gd name="connsiteY15" fmla="*/ 403641 h 522852"/>
                <a:gd name="connsiteX16" fmla="*/ 104130 w 323850"/>
                <a:gd name="connsiteY16" fmla="*/ 364925 h 522852"/>
                <a:gd name="connsiteX17" fmla="*/ 66675 w 323850"/>
                <a:gd name="connsiteY17" fmla="*/ 364925 h 522852"/>
                <a:gd name="connsiteX18" fmla="*/ 66675 w 323850"/>
                <a:gd name="connsiteY18" fmla="*/ 327441 h 522852"/>
                <a:gd name="connsiteX19" fmla="*/ 104130 w 323850"/>
                <a:gd name="connsiteY19" fmla="*/ 327441 h 522852"/>
                <a:gd name="connsiteX20" fmla="*/ 104130 w 323850"/>
                <a:gd name="connsiteY20" fmla="*/ 288725 h 522852"/>
                <a:gd name="connsiteX21" fmla="*/ 66675 w 323850"/>
                <a:gd name="connsiteY21" fmla="*/ 288725 h 522852"/>
                <a:gd name="connsiteX22" fmla="*/ 66675 w 323850"/>
                <a:gd name="connsiteY22" fmla="*/ 251238 h 522852"/>
                <a:gd name="connsiteX23" fmla="*/ 104130 w 323850"/>
                <a:gd name="connsiteY23" fmla="*/ 251238 h 522852"/>
                <a:gd name="connsiteX24" fmla="*/ 104130 w 323850"/>
                <a:gd name="connsiteY24" fmla="*/ 212522 h 522852"/>
                <a:gd name="connsiteX25" fmla="*/ 66675 w 323850"/>
                <a:gd name="connsiteY25" fmla="*/ 212522 h 522852"/>
                <a:gd name="connsiteX26" fmla="*/ 66675 w 323850"/>
                <a:gd name="connsiteY26" fmla="*/ 175038 h 522852"/>
                <a:gd name="connsiteX27" fmla="*/ 104130 w 323850"/>
                <a:gd name="connsiteY27" fmla="*/ 175038 h 522852"/>
                <a:gd name="connsiteX28" fmla="*/ 104130 w 323850"/>
                <a:gd name="connsiteY28" fmla="*/ 136322 h 522852"/>
                <a:gd name="connsiteX29" fmla="*/ 66675 w 323850"/>
                <a:gd name="connsiteY29" fmla="*/ 136322 h 522852"/>
                <a:gd name="connsiteX30" fmla="*/ 66675 w 323850"/>
                <a:gd name="connsiteY30" fmla="*/ 98838 h 522852"/>
                <a:gd name="connsiteX31" fmla="*/ 104130 w 323850"/>
                <a:gd name="connsiteY31" fmla="*/ 98838 h 522852"/>
                <a:gd name="connsiteX32" fmla="*/ 180330 w 323850"/>
                <a:gd name="connsiteY32" fmla="*/ 488752 h 522852"/>
                <a:gd name="connsiteX33" fmla="*/ 142875 w 323850"/>
                <a:gd name="connsiteY33" fmla="*/ 488752 h 522852"/>
                <a:gd name="connsiteX34" fmla="*/ 142875 w 323850"/>
                <a:gd name="connsiteY34" fmla="*/ 403641 h 522852"/>
                <a:gd name="connsiteX35" fmla="*/ 180330 w 323850"/>
                <a:gd name="connsiteY35" fmla="*/ 403641 h 522852"/>
                <a:gd name="connsiteX36" fmla="*/ 180330 w 323850"/>
                <a:gd name="connsiteY36" fmla="*/ 364925 h 522852"/>
                <a:gd name="connsiteX37" fmla="*/ 142875 w 323850"/>
                <a:gd name="connsiteY37" fmla="*/ 364925 h 522852"/>
                <a:gd name="connsiteX38" fmla="*/ 142875 w 323850"/>
                <a:gd name="connsiteY38" fmla="*/ 327441 h 522852"/>
                <a:gd name="connsiteX39" fmla="*/ 180330 w 323850"/>
                <a:gd name="connsiteY39" fmla="*/ 327441 h 522852"/>
                <a:gd name="connsiteX40" fmla="*/ 180330 w 323850"/>
                <a:gd name="connsiteY40" fmla="*/ 288725 h 522852"/>
                <a:gd name="connsiteX41" fmla="*/ 142875 w 323850"/>
                <a:gd name="connsiteY41" fmla="*/ 288725 h 522852"/>
                <a:gd name="connsiteX42" fmla="*/ 142875 w 323850"/>
                <a:gd name="connsiteY42" fmla="*/ 251238 h 522852"/>
                <a:gd name="connsiteX43" fmla="*/ 180330 w 323850"/>
                <a:gd name="connsiteY43" fmla="*/ 251238 h 522852"/>
                <a:gd name="connsiteX44" fmla="*/ 180330 w 323850"/>
                <a:gd name="connsiteY44" fmla="*/ 212522 h 522852"/>
                <a:gd name="connsiteX45" fmla="*/ 142875 w 323850"/>
                <a:gd name="connsiteY45" fmla="*/ 212522 h 522852"/>
                <a:gd name="connsiteX46" fmla="*/ 142875 w 323850"/>
                <a:gd name="connsiteY46" fmla="*/ 175038 h 522852"/>
                <a:gd name="connsiteX47" fmla="*/ 180330 w 323850"/>
                <a:gd name="connsiteY47" fmla="*/ 175038 h 522852"/>
                <a:gd name="connsiteX48" fmla="*/ 180330 w 323850"/>
                <a:gd name="connsiteY48" fmla="*/ 136322 h 522852"/>
                <a:gd name="connsiteX49" fmla="*/ 142875 w 323850"/>
                <a:gd name="connsiteY49" fmla="*/ 136322 h 522852"/>
                <a:gd name="connsiteX50" fmla="*/ 142875 w 323850"/>
                <a:gd name="connsiteY50" fmla="*/ 98838 h 522852"/>
                <a:gd name="connsiteX51" fmla="*/ 180330 w 323850"/>
                <a:gd name="connsiteY51" fmla="*/ 98838 h 522852"/>
                <a:gd name="connsiteX52" fmla="*/ 257175 w 323850"/>
                <a:gd name="connsiteY52" fmla="*/ 441125 h 522852"/>
                <a:gd name="connsiteX53" fmla="*/ 219721 w 323850"/>
                <a:gd name="connsiteY53" fmla="*/ 441125 h 522852"/>
                <a:gd name="connsiteX54" fmla="*/ 219721 w 323850"/>
                <a:gd name="connsiteY54" fmla="*/ 403641 h 522852"/>
                <a:gd name="connsiteX55" fmla="*/ 257175 w 323850"/>
                <a:gd name="connsiteY55" fmla="*/ 403641 h 522852"/>
                <a:gd name="connsiteX56" fmla="*/ 257175 w 323850"/>
                <a:gd name="connsiteY56" fmla="*/ 364925 h 522852"/>
                <a:gd name="connsiteX57" fmla="*/ 219721 w 323850"/>
                <a:gd name="connsiteY57" fmla="*/ 364925 h 522852"/>
                <a:gd name="connsiteX58" fmla="*/ 219721 w 323850"/>
                <a:gd name="connsiteY58" fmla="*/ 327441 h 522852"/>
                <a:gd name="connsiteX59" fmla="*/ 257175 w 323850"/>
                <a:gd name="connsiteY59" fmla="*/ 327441 h 522852"/>
                <a:gd name="connsiteX60" fmla="*/ 257175 w 323850"/>
                <a:gd name="connsiteY60" fmla="*/ 288725 h 522852"/>
                <a:gd name="connsiteX61" fmla="*/ 219721 w 323850"/>
                <a:gd name="connsiteY61" fmla="*/ 288725 h 522852"/>
                <a:gd name="connsiteX62" fmla="*/ 219721 w 323850"/>
                <a:gd name="connsiteY62" fmla="*/ 251238 h 522852"/>
                <a:gd name="connsiteX63" fmla="*/ 257175 w 323850"/>
                <a:gd name="connsiteY63" fmla="*/ 251238 h 522852"/>
                <a:gd name="connsiteX64" fmla="*/ 257175 w 323850"/>
                <a:gd name="connsiteY64" fmla="*/ 212522 h 522852"/>
                <a:gd name="connsiteX65" fmla="*/ 219721 w 323850"/>
                <a:gd name="connsiteY65" fmla="*/ 212522 h 522852"/>
                <a:gd name="connsiteX66" fmla="*/ 219721 w 323850"/>
                <a:gd name="connsiteY66" fmla="*/ 175038 h 522852"/>
                <a:gd name="connsiteX67" fmla="*/ 257175 w 323850"/>
                <a:gd name="connsiteY67" fmla="*/ 175038 h 522852"/>
                <a:gd name="connsiteX68" fmla="*/ 257175 w 323850"/>
                <a:gd name="connsiteY68" fmla="*/ 136322 h 522852"/>
                <a:gd name="connsiteX69" fmla="*/ 219721 w 323850"/>
                <a:gd name="connsiteY69" fmla="*/ 136322 h 522852"/>
                <a:gd name="connsiteX70" fmla="*/ 219721 w 323850"/>
                <a:gd name="connsiteY70" fmla="*/ 98838 h 522852"/>
                <a:gd name="connsiteX71" fmla="*/ 257175 w 323850"/>
                <a:gd name="connsiteY71" fmla="*/ 98838 h 52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23850" h="522852">
                  <a:moveTo>
                    <a:pt x="323850" y="485468"/>
                  </a:moveTo>
                  <a:lnTo>
                    <a:pt x="305230" y="485468"/>
                  </a:lnTo>
                  <a:lnTo>
                    <a:pt x="305230" y="47012"/>
                  </a:lnTo>
                  <a:lnTo>
                    <a:pt x="276979" y="47012"/>
                  </a:lnTo>
                  <a:lnTo>
                    <a:pt x="276979" y="0"/>
                  </a:lnTo>
                  <a:lnTo>
                    <a:pt x="46872" y="0"/>
                  </a:lnTo>
                  <a:lnTo>
                    <a:pt x="46872" y="47012"/>
                  </a:lnTo>
                  <a:lnTo>
                    <a:pt x="18620" y="47012"/>
                  </a:lnTo>
                  <a:lnTo>
                    <a:pt x="18620" y="485468"/>
                  </a:lnTo>
                  <a:lnTo>
                    <a:pt x="0" y="485468"/>
                  </a:lnTo>
                  <a:lnTo>
                    <a:pt x="0" y="522852"/>
                  </a:lnTo>
                  <a:lnTo>
                    <a:pt x="323850" y="522852"/>
                  </a:lnTo>
                  <a:close/>
                  <a:moveTo>
                    <a:pt x="104130" y="441125"/>
                  </a:moveTo>
                  <a:lnTo>
                    <a:pt x="66675" y="441125"/>
                  </a:lnTo>
                  <a:lnTo>
                    <a:pt x="66675" y="403641"/>
                  </a:lnTo>
                  <a:lnTo>
                    <a:pt x="104130" y="403641"/>
                  </a:lnTo>
                  <a:close/>
                  <a:moveTo>
                    <a:pt x="104130" y="364925"/>
                  </a:moveTo>
                  <a:lnTo>
                    <a:pt x="66675" y="364925"/>
                  </a:lnTo>
                  <a:lnTo>
                    <a:pt x="66675" y="327441"/>
                  </a:lnTo>
                  <a:lnTo>
                    <a:pt x="104130" y="327441"/>
                  </a:lnTo>
                  <a:close/>
                  <a:moveTo>
                    <a:pt x="104130" y="288725"/>
                  </a:moveTo>
                  <a:lnTo>
                    <a:pt x="66675" y="288725"/>
                  </a:lnTo>
                  <a:lnTo>
                    <a:pt x="66675" y="251238"/>
                  </a:lnTo>
                  <a:lnTo>
                    <a:pt x="104130" y="251238"/>
                  </a:lnTo>
                  <a:close/>
                  <a:moveTo>
                    <a:pt x="104130" y="212522"/>
                  </a:moveTo>
                  <a:lnTo>
                    <a:pt x="66675" y="212522"/>
                  </a:lnTo>
                  <a:lnTo>
                    <a:pt x="66675" y="175038"/>
                  </a:lnTo>
                  <a:lnTo>
                    <a:pt x="104130" y="175038"/>
                  </a:lnTo>
                  <a:close/>
                  <a:moveTo>
                    <a:pt x="104130" y="136322"/>
                  </a:moveTo>
                  <a:lnTo>
                    <a:pt x="66675" y="136322"/>
                  </a:lnTo>
                  <a:lnTo>
                    <a:pt x="66675" y="98838"/>
                  </a:lnTo>
                  <a:lnTo>
                    <a:pt x="104130" y="98838"/>
                  </a:lnTo>
                  <a:close/>
                  <a:moveTo>
                    <a:pt x="180330" y="488752"/>
                  </a:moveTo>
                  <a:lnTo>
                    <a:pt x="142875" y="488752"/>
                  </a:lnTo>
                  <a:lnTo>
                    <a:pt x="142875" y="403641"/>
                  </a:lnTo>
                  <a:lnTo>
                    <a:pt x="180330" y="403641"/>
                  </a:lnTo>
                  <a:close/>
                  <a:moveTo>
                    <a:pt x="180330" y="364925"/>
                  </a:moveTo>
                  <a:lnTo>
                    <a:pt x="142875" y="364925"/>
                  </a:lnTo>
                  <a:lnTo>
                    <a:pt x="142875" y="327441"/>
                  </a:lnTo>
                  <a:lnTo>
                    <a:pt x="180330" y="327441"/>
                  </a:lnTo>
                  <a:close/>
                  <a:moveTo>
                    <a:pt x="180330" y="288725"/>
                  </a:moveTo>
                  <a:lnTo>
                    <a:pt x="142875" y="288725"/>
                  </a:lnTo>
                  <a:lnTo>
                    <a:pt x="142875" y="251238"/>
                  </a:lnTo>
                  <a:lnTo>
                    <a:pt x="180330" y="251238"/>
                  </a:lnTo>
                  <a:close/>
                  <a:moveTo>
                    <a:pt x="180330" y="212522"/>
                  </a:moveTo>
                  <a:lnTo>
                    <a:pt x="142875" y="212522"/>
                  </a:lnTo>
                  <a:lnTo>
                    <a:pt x="142875" y="175038"/>
                  </a:lnTo>
                  <a:lnTo>
                    <a:pt x="180330" y="175038"/>
                  </a:lnTo>
                  <a:close/>
                  <a:moveTo>
                    <a:pt x="180330" y="136322"/>
                  </a:moveTo>
                  <a:lnTo>
                    <a:pt x="142875" y="136322"/>
                  </a:lnTo>
                  <a:lnTo>
                    <a:pt x="142875" y="98838"/>
                  </a:lnTo>
                  <a:lnTo>
                    <a:pt x="180330" y="98838"/>
                  </a:lnTo>
                  <a:close/>
                  <a:moveTo>
                    <a:pt x="257175" y="441125"/>
                  </a:moveTo>
                  <a:lnTo>
                    <a:pt x="219721" y="441125"/>
                  </a:lnTo>
                  <a:lnTo>
                    <a:pt x="219721" y="403641"/>
                  </a:lnTo>
                  <a:lnTo>
                    <a:pt x="257175" y="403641"/>
                  </a:lnTo>
                  <a:close/>
                  <a:moveTo>
                    <a:pt x="257175" y="364925"/>
                  </a:moveTo>
                  <a:lnTo>
                    <a:pt x="219721" y="364925"/>
                  </a:lnTo>
                  <a:lnTo>
                    <a:pt x="219721" y="327441"/>
                  </a:lnTo>
                  <a:lnTo>
                    <a:pt x="257175" y="327441"/>
                  </a:lnTo>
                  <a:close/>
                  <a:moveTo>
                    <a:pt x="257175" y="288725"/>
                  </a:moveTo>
                  <a:lnTo>
                    <a:pt x="219721" y="288725"/>
                  </a:lnTo>
                  <a:lnTo>
                    <a:pt x="219721" y="251238"/>
                  </a:lnTo>
                  <a:lnTo>
                    <a:pt x="257175" y="251238"/>
                  </a:lnTo>
                  <a:close/>
                  <a:moveTo>
                    <a:pt x="257175" y="212522"/>
                  </a:moveTo>
                  <a:lnTo>
                    <a:pt x="219721" y="212522"/>
                  </a:lnTo>
                  <a:lnTo>
                    <a:pt x="219721" y="175038"/>
                  </a:lnTo>
                  <a:lnTo>
                    <a:pt x="257175" y="175038"/>
                  </a:lnTo>
                  <a:close/>
                  <a:moveTo>
                    <a:pt x="257175" y="136322"/>
                  </a:moveTo>
                  <a:lnTo>
                    <a:pt x="219721" y="136322"/>
                  </a:lnTo>
                  <a:lnTo>
                    <a:pt x="219721" y="98838"/>
                  </a:lnTo>
                  <a:lnTo>
                    <a:pt x="257175" y="98838"/>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8" name="Freeform: Shape 47">
              <a:extLst>
                <a:ext uri="{FF2B5EF4-FFF2-40B4-BE49-F238E27FC236}">
                  <a16:creationId xmlns:a16="http://schemas.microsoft.com/office/drawing/2014/main" id="{9684C666-E3B5-C50D-FF03-3A400D62F5E4}"/>
                </a:ext>
              </a:extLst>
            </p:cNvPr>
            <p:cNvSpPr/>
            <p:nvPr/>
          </p:nvSpPr>
          <p:spPr>
            <a:xfrm rot="19424904">
              <a:off x="1360318" y="4201205"/>
              <a:ext cx="36334" cy="38098"/>
            </a:xfrm>
            <a:custGeom>
              <a:avLst/>
              <a:gdLst>
                <a:gd name="connsiteX0" fmla="*/ 0 w 36334"/>
                <a:gd name="connsiteY0" fmla="*/ 0 h 38098"/>
                <a:gd name="connsiteX1" fmla="*/ 36335 w 36334"/>
                <a:gd name="connsiteY1" fmla="*/ 0 h 38098"/>
                <a:gd name="connsiteX2" fmla="*/ 36335 w 36334"/>
                <a:gd name="connsiteY2" fmla="*/ 38098 h 38098"/>
                <a:gd name="connsiteX3" fmla="*/ 0 w 36334"/>
                <a:gd name="connsiteY3" fmla="*/ 38098 h 38098"/>
              </a:gdLst>
              <a:ahLst/>
              <a:cxnLst>
                <a:cxn ang="0">
                  <a:pos x="connsiteX0" y="connsiteY0"/>
                </a:cxn>
                <a:cxn ang="0">
                  <a:pos x="connsiteX1" y="connsiteY1"/>
                </a:cxn>
                <a:cxn ang="0">
                  <a:pos x="connsiteX2" y="connsiteY2"/>
                </a:cxn>
                <a:cxn ang="0">
                  <a:pos x="connsiteX3" y="connsiteY3"/>
                </a:cxn>
              </a:cxnLst>
              <a:rect l="l" t="t" r="r" b="b"/>
              <a:pathLst>
                <a:path w="36334" h="38098">
                  <a:moveTo>
                    <a:pt x="0" y="0"/>
                  </a:moveTo>
                  <a:lnTo>
                    <a:pt x="36335" y="0"/>
                  </a:lnTo>
                  <a:lnTo>
                    <a:pt x="36335" y="38098"/>
                  </a:lnTo>
                  <a:lnTo>
                    <a:pt x="0" y="38098"/>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0" name="Freeform: Shape 49">
              <a:extLst>
                <a:ext uri="{FF2B5EF4-FFF2-40B4-BE49-F238E27FC236}">
                  <a16:creationId xmlns:a16="http://schemas.microsoft.com/office/drawing/2014/main" id="{E0ACFAE6-6C83-37F3-F17B-2CFEE43BDC7C}"/>
                </a:ext>
              </a:extLst>
            </p:cNvPr>
            <p:cNvSpPr/>
            <p:nvPr/>
          </p:nvSpPr>
          <p:spPr>
            <a:xfrm rot="19424228">
              <a:off x="1418918" y="4158224"/>
              <a:ext cx="36337" cy="38104"/>
            </a:xfrm>
            <a:custGeom>
              <a:avLst/>
              <a:gdLst>
                <a:gd name="connsiteX0" fmla="*/ 0 w 36337"/>
                <a:gd name="connsiteY0" fmla="*/ 0 h 38104"/>
                <a:gd name="connsiteX1" fmla="*/ 36338 w 36337"/>
                <a:gd name="connsiteY1" fmla="*/ 0 h 38104"/>
                <a:gd name="connsiteX2" fmla="*/ 36338 w 36337"/>
                <a:gd name="connsiteY2" fmla="*/ 38104 h 38104"/>
                <a:gd name="connsiteX3" fmla="*/ 0 w 36337"/>
                <a:gd name="connsiteY3" fmla="*/ 38104 h 38104"/>
              </a:gdLst>
              <a:ahLst/>
              <a:cxnLst>
                <a:cxn ang="0">
                  <a:pos x="connsiteX0" y="connsiteY0"/>
                </a:cxn>
                <a:cxn ang="0">
                  <a:pos x="connsiteX1" y="connsiteY1"/>
                </a:cxn>
                <a:cxn ang="0">
                  <a:pos x="connsiteX2" y="connsiteY2"/>
                </a:cxn>
                <a:cxn ang="0">
                  <a:pos x="connsiteX3" y="connsiteY3"/>
                </a:cxn>
              </a:cxnLst>
              <a:rect l="l" t="t" r="r" b="b"/>
              <a:pathLst>
                <a:path w="36337" h="38104">
                  <a:moveTo>
                    <a:pt x="0" y="0"/>
                  </a:moveTo>
                  <a:lnTo>
                    <a:pt x="36338" y="0"/>
                  </a:lnTo>
                  <a:lnTo>
                    <a:pt x="36338" y="38104"/>
                  </a:lnTo>
                  <a:lnTo>
                    <a:pt x="0" y="38104"/>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1" name="Freeform: Shape 50">
              <a:extLst>
                <a:ext uri="{FF2B5EF4-FFF2-40B4-BE49-F238E27FC236}">
                  <a16:creationId xmlns:a16="http://schemas.microsoft.com/office/drawing/2014/main" id="{342802F9-9CAD-39AF-5E37-AF502643435E}"/>
                </a:ext>
              </a:extLst>
            </p:cNvPr>
            <p:cNvSpPr/>
            <p:nvPr/>
          </p:nvSpPr>
          <p:spPr>
            <a:xfrm rot="19424769">
              <a:off x="1301713" y="4244183"/>
              <a:ext cx="36334" cy="38098"/>
            </a:xfrm>
            <a:custGeom>
              <a:avLst/>
              <a:gdLst>
                <a:gd name="connsiteX0" fmla="*/ 0 w 36334"/>
                <a:gd name="connsiteY0" fmla="*/ 0 h 38098"/>
                <a:gd name="connsiteX1" fmla="*/ 36335 w 36334"/>
                <a:gd name="connsiteY1" fmla="*/ 0 h 38098"/>
                <a:gd name="connsiteX2" fmla="*/ 36335 w 36334"/>
                <a:gd name="connsiteY2" fmla="*/ 38098 h 38098"/>
                <a:gd name="connsiteX3" fmla="*/ 0 w 36334"/>
                <a:gd name="connsiteY3" fmla="*/ 38098 h 38098"/>
              </a:gdLst>
              <a:ahLst/>
              <a:cxnLst>
                <a:cxn ang="0">
                  <a:pos x="connsiteX0" y="connsiteY0"/>
                </a:cxn>
                <a:cxn ang="0">
                  <a:pos x="connsiteX1" y="connsiteY1"/>
                </a:cxn>
                <a:cxn ang="0">
                  <a:pos x="connsiteX2" y="connsiteY2"/>
                </a:cxn>
                <a:cxn ang="0">
                  <a:pos x="connsiteX3" y="connsiteY3"/>
                </a:cxn>
              </a:cxnLst>
              <a:rect l="l" t="t" r="r" b="b"/>
              <a:pathLst>
                <a:path w="36334" h="38098">
                  <a:moveTo>
                    <a:pt x="0" y="0"/>
                  </a:moveTo>
                  <a:lnTo>
                    <a:pt x="36335" y="0"/>
                  </a:lnTo>
                  <a:lnTo>
                    <a:pt x="36335" y="38098"/>
                  </a:lnTo>
                  <a:lnTo>
                    <a:pt x="0" y="38098"/>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2" name="Freeform: Shape 51">
              <a:extLst>
                <a:ext uri="{FF2B5EF4-FFF2-40B4-BE49-F238E27FC236}">
                  <a16:creationId xmlns:a16="http://schemas.microsoft.com/office/drawing/2014/main" id="{7390EA49-2720-E490-EF67-E74EE55F4F11}"/>
                </a:ext>
              </a:extLst>
            </p:cNvPr>
            <p:cNvSpPr/>
            <p:nvPr/>
          </p:nvSpPr>
          <p:spPr>
            <a:xfrm rot="18375585">
              <a:off x="1418035" y="4481689"/>
              <a:ext cx="38104" cy="36337"/>
            </a:xfrm>
            <a:custGeom>
              <a:avLst/>
              <a:gdLst>
                <a:gd name="connsiteX0" fmla="*/ 0 w 38104"/>
                <a:gd name="connsiteY0" fmla="*/ 0 h 36337"/>
                <a:gd name="connsiteX1" fmla="*/ 38104 w 38104"/>
                <a:gd name="connsiteY1" fmla="*/ 0 h 36337"/>
                <a:gd name="connsiteX2" fmla="*/ 38104 w 38104"/>
                <a:gd name="connsiteY2" fmla="*/ 36337 h 36337"/>
                <a:gd name="connsiteX3" fmla="*/ 0 w 38104"/>
                <a:gd name="connsiteY3" fmla="*/ 36337 h 36337"/>
              </a:gdLst>
              <a:ahLst/>
              <a:cxnLst>
                <a:cxn ang="0">
                  <a:pos x="connsiteX0" y="connsiteY0"/>
                </a:cxn>
                <a:cxn ang="0">
                  <a:pos x="connsiteX1" y="connsiteY1"/>
                </a:cxn>
                <a:cxn ang="0">
                  <a:pos x="connsiteX2" y="connsiteY2"/>
                </a:cxn>
                <a:cxn ang="0">
                  <a:pos x="connsiteX3" y="connsiteY3"/>
                </a:cxn>
              </a:cxnLst>
              <a:rect l="l" t="t" r="r" b="b"/>
              <a:pathLst>
                <a:path w="38104" h="36337">
                  <a:moveTo>
                    <a:pt x="0" y="0"/>
                  </a:moveTo>
                  <a:lnTo>
                    <a:pt x="38104" y="0"/>
                  </a:lnTo>
                  <a:lnTo>
                    <a:pt x="38104" y="36337"/>
                  </a:lnTo>
                  <a:lnTo>
                    <a:pt x="0" y="36337"/>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3" name="Freeform: Shape 52">
              <a:extLst>
                <a:ext uri="{FF2B5EF4-FFF2-40B4-BE49-F238E27FC236}">
                  <a16:creationId xmlns:a16="http://schemas.microsoft.com/office/drawing/2014/main" id="{4998CE99-9A06-2969-195F-8F748E06FB2B}"/>
                </a:ext>
              </a:extLst>
            </p:cNvPr>
            <p:cNvSpPr/>
            <p:nvPr/>
          </p:nvSpPr>
          <p:spPr>
            <a:xfrm rot="18375231">
              <a:off x="1300831" y="4395735"/>
              <a:ext cx="38098" cy="36334"/>
            </a:xfrm>
            <a:custGeom>
              <a:avLst/>
              <a:gdLst>
                <a:gd name="connsiteX0" fmla="*/ 0 w 38098"/>
                <a:gd name="connsiteY0" fmla="*/ 0 h 36334"/>
                <a:gd name="connsiteX1" fmla="*/ 38098 w 38098"/>
                <a:gd name="connsiteY1" fmla="*/ 0 h 36334"/>
                <a:gd name="connsiteX2" fmla="*/ 38098 w 38098"/>
                <a:gd name="connsiteY2" fmla="*/ 36335 h 36334"/>
                <a:gd name="connsiteX3" fmla="*/ 0 w 38098"/>
                <a:gd name="connsiteY3" fmla="*/ 36335 h 36334"/>
              </a:gdLst>
              <a:ahLst/>
              <a:cxnLst>
                <a:cxn ang="0">
                  <a:pos x="connsiteX0" y="connsiteY0"/>
                </a:cxn>
                <a:cxn ang="0">
                  <a:pos x="connsiteX1" y="connsiteY1"/>
                </a:cxn>
                <a:cxn ang="0">
                  <a:pos x="connsiteX2" y="connsiteY2"/>
                </a:cxn>
                <a:cxn ang="0">
                  <a:pos x="connsiteX3" y="connsiteY3"/>
                </a:cxn>
              </a:cxnLst>
              <a:rect l="l" t="t" r="r" b="b"/>
              <a:pathLst>
                <a:path w="38098" h="36334">
                  <a:moveTo>
                    <a:pt x="0" y="0"/>
                  </a:moveTo>
                  <a:lnTo>
                    <a:pt x="38098" y="0"/>
                  </a:lnTo>
                  <a:lnTo>
                    <a:pt x="38098" y="36335"/>
                  </a:lnTo>
                  <a:lnTo>
                    <a:pt x="0" y="36335"/>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4" name="Freeform: Shape 53">
              <a:extLst>
                <a:ext uri="{FF2B5EF4-FFF2-40B4-BE49-F238E27FC236}">
                  <a16:creationId xmlns:a16="http://schemas.microsoft.com/office/drawing/2014/main" id="{42B04611-CBAB-5335-CCA0-AEE0D0C20B2B}"/>
                </a:ext>
              </a:extLst>
            </p:cNvPr>
            <p:cNvSpPr/>
            <p:nvPr/>
          </p:nvSpPr>
          <p:spPr>
            <a:xfrm rot="18375231">
              <a:off x="1359437" y="4438713"/>
              <a:ext cx="38098" cy="36334"/>
            </a:xfrm>
            <a:custGeom>
              <a:avLst/>
              <a:gdLst>
                <a:gd name="connsiteX0" fmla="*/ 0 w 38098"/>
                <a:gd name="connsiteY0" fmla="*/ 0 h 36334"/>
                <a:gd name="connsiteX1" fmla="*/ 38098 w 38098"/>
                <a:gd name="connsiteY1" fmla="*/ 0 h 36334"/>
                <a:gd name="connsiteX2" fmla="*/ 38098 w 38098"/>
                <a:gd name="connsiteY2" fmla="*/ 36335 h 36334"/>
                <a:gd name="connsiteX3" fmla="*/ 0 w 38098"/>
                <a:gd name="connsiteY3" fmla="*/ 36335 h 36334"/>
              </a:gdLst>
              <a:ahLst/>
              <a:cxnLst>
                <a:cxn ang="0">
                  <a:pos x="connsiteX0" y="connsiteY0"/>
                </a:cxn>
                <a:cxn ang="0">
                  <a:pos x="connsiteX1" y="connsiteY1"/>
                </a:cxn>
                <a:cxn ang="0">
                  <a:pos x="connsiteX2" y="connsiteY2"/>
                </a:cxn>
                <a:cxn ang="0">
                  <a:pos x="connsiteX3" y="connsiteY3"/>
                </a:cxn>
              </a:cxnLst>
              <a:rect l="l" t="t" r="r" b="b"/>
              <a:pathLst>
                <a:path w="38098" h="36334">
                  <a:moveTo>
                    <a:pt x="0" y="0"/>
                  </a:moveTo>
                  <a:lnTo>
                    <a:pt x="38098" y="0"/>
                  </a:lnTo>
                  <a:lnTo>
                    <a:pt x="38098" y="36335"/>
                  </a:lnTo>
                  <a:lnTo>
                    <a:pt x="0" y="36335"/>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5" name="Freeform: Shape 54">
              <a:extLst>
                <a:ext uri="{FF2B5EF4-FFF2-40B4-BE49-F238E27FC236}">
                  <a16:creationId xmlns:a16="http://schemas.microsoft.com/office/drawing/2014/main" id="{43FED2BC-1165-AB87-4006-EAA3921D4EB2}"/>
                </a:ext>
              </a:extLst>
            </p:cNvPr>
            <p:cNvSpPr/>
            <p:nvPr/>
          </p:nvSpPr>
          <p:spPr>
            <a:xfrm>
              <a:off x="1393155" y="4319517"/>
              <a:ext cx="37844" cy="38100"/>
            </a:xfrm>
            <a:custGeom>
              <a:avLst/>
              <a:gdLst>
                <a:gd name="connsiteX0" fmla="*/ 0 w 37844"/>
                <a:gd name="connsiteY0" fmla="*/ 0 h 38100"/>
                <a:gd name="connsiteX1" fmla="*/ 37844 w 37844"/>
                <a:gd name="connsiteY1" fmla="*/ 0 h 38100"/>
                <a:gd name="connsiteX2" fmla="*/ 37844 w 37844"/>
                <a:gd name="connsiteY2" fmla="*/ 38100 h 38100"/>
                <a:gd name="connsiteX3" fmla="*/ 0 w 3784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7844" h="38100">
                  <a:moveTo>
                    <a:pt x="0" y="0"/>
                  </a:moveTo>
                  <a:lnTo>
                    <a:pt x="37844" y="0"/>
                  </a:lnTo>
                  <a:lnTo>
                    <a:pt x="37844" y="38100"/>
                  </a:lnTo>
                  <a:lnTo>
                    <a:pt x="0" y="3810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6" name="Freeform: Shape 55">
              <a:extLst>
                <a:ext uri="{FF2B5EF4-FFF2-40B4-BE49-F238E27FC236}">
                  <a16:creationId xmlns:a16="http://schemas.microsoft.com/office/drawing/2014/main" id="{E3B658FC-43A0-1EF2-3DF3-25CC2272E2BC}"/>
                </a:ext>
              </a:extLst>
            </p:cNvPr>
            <p:cNvSpPr/>
            <p:nvPr/>
          </p:nvSpPr>
          <p:spPr>
            <a:xfrm>
              <a:off x="1317461" y="4319517"/>
              <a:ext cx="37848" cy="38100"/>
            </a:xfrm>
            <a:custGeom>
              <a:avLst/>
              <a:gdLst>
                <a:gd name="connsiteX0" fmla="*/ 0 w 37848"/>
                <a:gd name="connsiteY0" fmla="*/ 0 h 38100"/>
                <a:gd name="connsiteX1" fmla="*/ 37849 w 37848"/>
                <a:gd name="connsiteY1" fmla="*/ 0 h 38100"/>
                <a:gd name="connsiteX2" fmla="*/ 37849 w 37848"/>
                <a:gd name="connsiteY2" fmla="*/ 38100 h 38100"/>
                <a:gd name="connsiteX3" fmla="*/ 0 w 3784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7848" h="38100">
                  <a:moveTo>
                    <a:pt x="0" y="0"/>
                  </a:moveTo>
                  <a:lnTo>
                    <a:pt x="37849" y="0"/>
                  </a:lnTo>
                  <a:lnTo>
                    <a:pt x="37849" y="38100"/>
                  </a:lnTo>
                  <a:lnTo>
                    <a:pt x="0" y="3810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7" name="Freeform: Shape 56">
              <a:extLst>
                <a:ext uri="{FF2B5EF4-FFF2-40B4-BE49-F238E27FC236}">
                  <a16:creationId xmlns:a16="http://schemas.microsoft.com/office/drawing/2014/main" id="{83206ABD-0B9F-FEEC-D06C-80BA04A0AC7D}"/>
                </a:ext>
              </a:extLst>
            </p:cNvPr>
            <p:cNvSpPr/>
            <p:nvPr/>
          </p:nvSpPr>
          <p:spPr>
            <a:xfrm>
              <a:off x="1544541" y="4319517"/>
              <a:ext cx="37844" cy="38100"/>
            </a:xfrm>
            <a:custGeom>
              <a:avLst/>
              <a:gdLst>
                <a:gd name="connsiteX0" fmla="*/ 0 w 37844"/>
                <a:gd name="connsiteY0" fmla="*/ 0 h 38100"/>
                <a:gd name="connsiteX1" fmla="*/ 37844 w 37844"/>
                <a:gd name="connsiteY1" fmla="*/ 0 h 38100"/>
                <a:gd name="connsiteX2" fmla="*/ 37844 w 37844"/>
                <a:gd name="connsiteY2" fmla="*/ 38100 h 38100"/>
                <a:gd name="connsiteX3" fmla="*/ 0 w 3784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7844" h="38100">
                  <a:moveTo>
                    <a:pt x="0" y="0"/>
                  </a:moveTo>
                  <a:lnTo>
                    <a:pt x="37844" y="0"/>
                  </a:lnTo>
                  <a:lnTo>
                    <a:pt x="37844" y="38100"/>
                  </a:lnTo>
                  <a:lnTo>
                    <a:pt x="0" y="3810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8" name="Freeform: Shape 57">
              <a:extLst>
                <a:ext uri="{FF2B5EF4-FFF2-40B4-BE49-F238E27FC236}">
                  <a16:creationId xmlns:a16="http://schemas.microsoft.com/office/drawing/2014/main" id="{C3D36AF2-40FD-8E35-9ADB-527A6495270D}"/>
                </a:ext>
              </a:extLst>
            </p:cNvPr>
            <p:cNvSpPr/>
            <p:nvPr/>
          </p:nvSpPr>
          <p:spPr>
            <a:xfrm>
              <a:off x="1468848" y="4319517"/>
              <a:ext cx="37844" cy="38100"/>
            </a:xfrm>
            <a:custGeom>
              <a:avLst/>
              <a:gdLst>
                <a:gd name="connsiteX0" fmla="*/ 0 w 37844"/>
                <a:gd name="connsiteY0" fmla="*/ 0 h 38100"/>
                <a:gd name="connsiteX1" fmla="*/ 37844 w 37844"/>
                <a:gd name="connsiteY1" fmla="*/ 0 h 38100"/>
                <a:gd name="connsiteX2" fmla="*/ 37844 w 37844"/>
                <a:gd name="connsiteY2" fmla="*/ 38100 h 38100"/>
                <a:gd name="connsiteX3" fmla="*/ 0 w 3784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7844" h="38100">
                  <a:moveTo>
                    <a:pt x="0" y="0"/>
                  </a:moveTo>
                  <a:lnTo>
                    <a:pt x="37844" y="0"/>
                  </a:lnTo>
                  <a:lnTo>
                    <a:pt x="37844" y="38100"/>
                  </a:lnTo>
                  <a:lnTo>
                    <a:pt x="0" y="3810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8" name="Group 7" descr="Text box with 'hidden' labeled on it" title="Label">
            <a:extLst>
              <a:ext uri="{FF2B5EF4-FFF2-40B4-BE49-F238E27FC236}">
                <a16:creationId xmlns:a16="http://schemas.microsoft.com/office/drawing/2014/main" id="{084BE19C-3DBE-48B4-EE5E-43D25AD897C8}"/>
              </a:ext>
              <a:ext uri="{C183D7F6-B498-43B3-948B-1728B52AA6E4}">
                <adec:decorative xmlns:adec="http://schemas.microsoft.com/office/drawing/2017/decorative" val="1"/>
              </a:ext>
            </a:extLst>
          </p:cNvPr>
          <p:cNvGrpSpPr/>
          <p:nvPr/>
        </p:nvGrpSpPr>
        <p:grpSpPr>
          <a:xfrm>
            <a:off x="10814384" y="499"/>
            <a:ext cx="1377616" cy="1219186"/>
            <a:chOff x="10404657" y="488"/>
            <a:chExt cx="1786476" cy="1955102"/>
          </a:xfrm>
          <a:solidFill>
            <a:srgbClr val="727372"/>
          </a:solidFill>
        </p:grpSpPr>
        <p:sp>
          <p:nvSpPr>
            <p:cNvPr id="9" name="Diagonal Stripe 8">
              <a:extLst>
                <a:ext uri="{FF2B5EF4-FFF2-40B4-BE49-F238E27FC236}">
                  <a16:creationId xmlns:a16="http://schemas.microsoft.com/office/drawing/2014/main" id="{0EF07E13-CF1B-F1D7-1B2B-63724E409465}"/>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endParaRPr kumimoji="0" lang="de-AT"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Sans Text"/>
                <a:ea typeface="+mn-ea"/>
                <a:cs typeface="Segoe UI" pitchFamily="34" charset="0"/>
              </a:endParaRPr>
            </a:p>
          </p:txBody>
        </p:sp>
        <p:sp>
          <p:nvSpPr>
            <p:cNvPr id="12" name="TextBox 11">
              <a:extLst>
                <a:ext uri="{FF2B5EF4-FFF2-40B4-BE49-F238E27FC236}">
                  <a16:creationId xmlns:a16="http://schemas.microsoft.com/office/drawing/2014/main" id="{DC249F4B-4BAE-8E99-E0BF-CEC7E9DAC055}"/>
                </a:ext>
              </a:extLst>
            </p:cNvPr>
            <p:cNvSpPr txBox="1"/>
            <p:nvPr/>
          </p:nvSpPr>
          <p:spPr>
            <a:xfrm rot="2421255">
              <a:off x="11065621" y="476530"/>
              <a:ext cx="853538" cy="493555"/>
            </a:xfrm>
            <a:prstGeom prst="rect">
              <a:avLst/>
            </a:prstGeom>
            <a:noFill/>
          </p:spPr>
          <p:txBody>
            <a:bodyPr wrap="none" lIns="0" tIns="0" rIns="0" bIns="0" rtlCol="0">
              <a:spAutoFit/>
            </a:bodyPr>
            <a:lstStyle/>
            <a:p>
              <a:pPr marL="0" marR="0" lvl="0" indent="0" algn="l" defTabSz="932521" rtl="0" eaLnBrk="1" fontAlgn="auto" latinLnBrk="0" hangingPunct="1">
                <a:lnSpc>
                  <a:spcPct val="100000"/>
                </a:lnSpc>
                <a:spcBef>
                  <a:spcPts val="0"/>
                </a:spcBef>
                <a:spcAft>
                  <a:spcPts val="0"/>
                </a:spcAft>
                <a:buClrTx/>
                <a:buSzTx/>
                <a:buFontTx/>
                <a:buNone/>
                <a:tabLst/>
                <a:defRPr/>
              </a:pPr>
              <a:r>
                <a:rPr kumimoji="0" lang="en-US" sz="2000" b="0" i="0" u="none" strike="noStrike" kern="0" cap="none" spc="-30" normalizeH="0" baseline="0" noProof="0" dirty="0">
                  <a:ln>
                    <a:noFill/>
                  </a:ln>
                  <a:solidFill>
                    <a:srgbClr val="5B5FC7"/>
                  </a:solidFill>
                  <a:effectLst/>
                  <a:uLnTx/>
                  <a:uFillTx/>
                  <a:latin typeface="Segoe UI Semibold"/>
                  <a:ea typeface="+mn-ea"/>
                  <a:cs typeface="+mn-cs"/>
                </a:rPr>
                <a:t>Verify</a:t>
              </a:r>
              <a:endParaRPr kumimoji="0" lang="de-AT" sz="2000" b="0" i="0" u="none" strike="noStrike" kern="0" cap="none" spc="-30" normalizeH="0" baseline="0" noProof="0" dirty="0">
                <a:ln>
                  <a:noFill/>
                </a:ln>
                <a:solidFill>
                  <a:srgbClr val="5B5FC7"/>
                </a:solidFill>
                <a:effectLst/>
                <a:uLnTx/>
                <a:uFillTx/>
                <a:latin typeface="Segoe UI Semibold"/>
                <a:ea typeface="+mn-ea"/>
                <a:cs typeface="+mn-cs"/>
              </a:endParaRPr>
            </a:p>
          </p:txBody>
        </p:sp>
      </p:grpSp>
    </p:spTree>
    <p:extLst>
      <p:ext uri="{BB962C8B-B14F-4D97-AF65-F5344CB8AC3E}">
        <p14:creationId xmlns:p14="http://schemas.microsoft.com/office/powerpoint/2010/main" val="28010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42" presetClass="path" presetSubtype="0" decel="100000" fill="hold" grpId="1" nodeType="withEffect">
                                  <p:stCondLst>
                                    <p:cond delay="100"/>
                                  </p:stCondLst>
                                  <p:childTnLst>
                                    <p:animMotion origin="layout" path="M -2.5E-6 3.7037E-6 L -2.5E-6 0.03541 " pathEditMode="relative" rAng="0" ptsTypes="AA">
                                      <p:cBhvr>
                                        <p:cTn id="9" dur="700" spd="-100000" fill="hold"/>
                                        <p:tgtEl>
                                          <p:spTgt spid="38"/>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200"/>
                                  </p:stCondLst>
                                  <p:childTnLst>
                                    <p:animMotion origin="layout" path="M 6.25E-7 -2.22222E-6 L 6.25E-7 0.03542 " pathEditMode="relative" rAng="0" ptsTypes="AA">
                                      <p:cBhvr>
                                        <p:cTn id="14" dur="700" spd="-100000" fill="hold"/>
                                        <p:tgtEl>
                                          <p:spTgt spid="4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200"/>
                                  </p:stCondLst>
                                  <p:childTnLst>
                                    <p:animMotion origin="layout" path="M -2.5E-6 4.44444E-6 L -2.5E-6 0.03541 " pathEditMode="relative" rAng="0" ptsTypes="AA">
                                      <p:cBhvr>
                                        <p:cTn id="19" dur="700" spd="-100000" fill="hold"/>
                                        <p:tgtEl>
                                          <p:spTgt spid="4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42" presetClass="path" presetSubtype="0" decel="100000" fill="hold" grpId="1" nodeType="withEffect">
                                  <p:stCondLst>
                                    <p:cond delay="200"/>
                                  </p:stCondLst>
                                  <p:childTnLst>
                                    <p:animMotion origin="layout" path="M 1.45833E-6 -3.7037E-6 L 1.45833E-6 0.03542 " pathEditMode="relative" rAng="0" ptsTypes="AA">
                                      <p:cBhvr>
                                        <p:cTn id="24" dur="700" spd="-100000" fill="hold"/>
                                        <p:tgtEl>
                                          <p:spTgt spid="49"/>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42" presetClass="path" presetSubtype="0" decel="100000" fill="hold" grpId="1" nodeType="withEffect">
                                  <p:stCondLst>
                                    <p:cond delay="200"/>
                                  </p:stCondLst>
                                  <p:childTnLst>
                                    <p:animMotion origin="layout" path="M -4.58333E-6 -2.22222E-6 L -4.58333E-6 0.03542 " pathEditMode="relative" rAng="0" ptsTypes="AA">
                                      <p:cBhvr>
                                        <p:cTn id="29" dur="700" spd="-100000" fill="hold"/>
                                        <p:tgtEl>
                                          <p:spTgt spid="46"/>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42" presetClass="path" presetSubtype="0" decel="100000" fill="hold" grpId="1" nodeType="withEffect">
                                  <p:stCondLst>
                                    <p:cond delay="200"/>
                                  </p:stCondLst>
                                  <p:childTnLst>
                                    <p:animMotion origin="layout" path="M 1.45833E-6 -1.85185E-6 L 1.45833E-6 0.03542 " pathEditMode="relative" rAng="0" ptsTypes="AA">
                                      <p:cBhvr>
                                        <p:cTn id="34" dur="700" spd="-100000" fill="hold"/>
                                        <p:tgtEl>
                                          <p:spTgt spid="45"/>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42" presetClass="path" presetSubtype="0" decel="100000" fill="hold" grpId="1" nodeType="withEffect">
                                  <p:stCondLst>
                                    <p:cond delay="200"/>
                                  </p:stCondLst>
                                  <p:childTnLst>
                                    <p:animMotion origin="layout" path="M 1.25E-6 0 L 1.25E-6 0.03542 " pathEditMode="relative" rAng="0" ptsTypes="AA">
                                      <p:cBhvr>
                                        <p:cTn id="39" dur="700" spd="-100000" fill="hold"/>
                                        <p:tgtEl>
                                          <p:spTgt spid="13"/>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42" presetClass="path" presetSubtype="0" decel="100000" fill="hold" grpId="1" nodeType="withEffect">
                                  <p:stCondLst>
                                    <p:cond delay="200"/>
                                  </p:stCondLst>
                                  <p:childTnLst>
                                    <p:animMotion origin="layout" path="M -3.33333E-6 7.40741E-7 L -3.33333E-6 0.03542 " pathEditMode="relative" rAng="0" ptsTypes="AA">
                                      <p:cBhvr>
                                        <p:cTn id="44" dur="700" spd="-100000" fill="hold"/>
                                        <p:tgtEl>
                                          <p:spTgt spid="21"/>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42" presetClass="path" presetSubtype="0" decel="100000" fill="hold" grpId="1" nodeType="withEffect">
                                  <p:stCondLst>
                                    <p:cond delay="200"/>
                                  </p:stCondLst>
                                  <p:childTnLst>
                                    <p:animMotion origin="layout" path="M -2.08333E-7 7.40741E-7 L -2.08333E-7 0.03542 " pathEditMode="relative" rAng="0" ptsTypes="AA">
                                      <p:cBhvr>
                                        <p:cTn id="49" dur="700" spd="-100000" fill="hold"/>
                                        <p:tgtEl>
                                          <p:spTgt spid="22"/>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42" presetClass="path" presetSubtype="0" decel="100000" fill="hold" grpId="1" nodeType="withEffect">
                                  <p:stCondLst>
                                    <p:cond delay="200"/>
                                  </p:stCondLst>
                                  <p:childTnLst>
                                    <p:animMotion origin="layout" path="M 3.125E-6 7.40741E-7 L 3.125E-6 0.03542 " pathEditMode="relative" rAng="0" ptsTypes="AA">
                                      <p:cBhvr>
                                        <p:cTn id="54" dur="700" spd="-100000" fill="hold"/>
                                        <p:tgtEl>
                                          <p:spTgt spid="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38" grpId="0"/>
      <p:bldP spid="38" grpId="1"/>
      <p:bldP spid="42" grpId="0"/>
      <p:bldP spid="42" grpId="1"/>
      <p:bldP spid="43" grpId="0"/>
      <p:bldP spid="43" grpId="1"/>
      <p:bldP spid="49" grpId="0"/>
      <p:bldP spid="49" grpId="1"/>
      <p:bldP spid="13" grpId="0"/>
      <p:bldP spid="13" grpId="1"/>
      <p:bldP spid="46" grpId="0"/>
      <p:bldP spid="46" grpId="1"/>
      <p:bldP spid="45" grpId="0"/>
      <p:bldP spid="45"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9DE7B58E-41E2-34F1-1B17-8B9E863B2484}"/>
              </a:ext>
              <a:ext uri="{C183D7F6-B498-43B3-948B-1728B52AA6E4}">
                <adec:decorative xmlns:adec="http://schemas.microsoft.com/office/drawing/2017/decorative" val="1"/>
              </a:ext>
            </a:extLst>
          </p:cNvPr>
          <p:cNvSpPr/>
          <p:nvPr/>
        </p:nvSpPr>
        <p:spPr bwMode="auto">
          <a:xfrm rot="16200000" flipV="1">
            <a:off x="3181026" y="-1886924"/>
            <a:ext cx="5563890" cy="11925953"/>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A36EC37F-CF32-253A-CC4E-6C7EFBE55164}"/>
              </a:ext>
            </a:extLst>
          </p:cNvPr>
          <p:cNvSpPr>
            <a:spLocks noGrp="1"/>
          </p:cNvSpPr>
          <p:nvPr>
            <p:ph type="title"/>
          </p:nvPr>
        </p:nvSpPr>
        <p:spPr>
          <a:xfrm>
            <a:off x="588263" y="583320"/>
            <a:ext cx="11018520" cy="492443"/>
          </a:xfrm>
        </p:spPr>
        <p:txBody>
          <a:bodyPr/>
          <a:lstStyle/>
          <a:p>
            <a:r>
              <a:rPr lang="en-US" sz="3200" dirty="0">
                <a:latin typeface="+mj-lt"/>
              </a:rPr>
              <a:t>Uploading your IMDF file into Places</a:t>
            </a:r>
          </a:p>
        </p:txBody>
      </p:sp>
      <p:sp>
        <p:nvSpPr>
          <p:cNvPr id="6" name="TextBox 5">
            <a:extLst>
              <a:ext uri="{FF2B5EF4-FFF2-40B4-BE49-F238E27FC236}">
                <a16:creationId xmlns:a16="http://schemas.microsoft.com/office/drawing/2014/main" id="{6FFBE2AC-B239-5EEE-7926-E85A9709A0EC}"/>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Places: Floor Plans</a:t>
            </a:r>
          </a:p>
        </p:txBody>
      </p:sp>
      <p:sp>
        <p:nvSpPr>
          <p:cNvPr id="2" name="Text Placeholder 1">
            <a:extLst>
              <a:ext uri="{FF2B5EF4-FFF2-40B4-BE49-F238E27FC236}">
                <a16:creationId xmlns:a16="http://schemas.microsoft.com/office/drawing/2014/main" id="{BD0EFC36-96F1-5DF2-1322-26588BDDC3E3}"/>
              </a:ext>
            </a:extLst>
          </p:cNvPr>
          <p:cNvSpPr>
            <a:spLocks noGrp="1"/>
          </p:cNvSpPr>
          <p:nvPr>
            <p:ph type="body" sz="quarter" idx="10"/>
          </p:nvPr>
        </p:nvSpPr>
        <p:spPr>
          <a:xfrm>
            <a:off x="586390" y="1434370"/>
            <a:ext cx="11018520" cy="2351413"/>
          </a:xfrm>
        </p:spPr>
        <p:txBody>
          <a:bodyPr/>
          <a:lstStyle/>
          <a:p>
            <a:r>
              <a:rPr lang="en-US" sz="2000">
                <a:solidFill>
                  <a:srgbClr val="FF0000"/>
                </a:solidFill>
                <a:latin typeface="+mn-lt"/>
                <a:cs typeface="Segoe UI Semibold" panose="020B0702040204020203" pitchFamily="34" charset="0"/>
              </a:rPr>
              <a:t>Caution: </a:t>
            </a:r>
            <a:r>
              <a:rPr lang="en-US" sz="2000">
                <a:latin typeface="+mn-lt"/>
              </a:rPr>
              <a:t>Prior to uploading a floor plan to Microsoft Places, ensure you have waited at least 24 hours after creating your buildings, floors, workspaces, &amp; conference rooms. </a:t>
            </a:r>
            <a:br>
              <a:rPr lang="en-US" sz="2000">
                <a:latin typeface="+mn-lt"/>
              </a:rPr>
            </a:br>
            <a:br>
              <a:rPr lang="en-US" sz="2000">
                <a:latin typeface="+mn-lt"/>
              </a:rPr>
            </a:br>
            <a:r>
              <a:rPr lang="en-US" sz="2000">
                <a:latin typeface="+mn-lt"/>
              </a:rPr>
              <a:t>If you’ve made any changes to them, you will need to wait 24 hours prior to uploading your floor plans. If you don’t wait, you may see elements not import correctly.</a:t>
            </a:r>
          </a:p>
          <a:p>
            <a:endParaRPr lang="en-US">
              <a:latin typeface="+mn-lt"/>
            </a:endParaRPr>
          </a:p>
          <a:p>
            <a:r>
              <a:rPr lang="en-US" sz="2000">
                <a:latin typeface="+mn-lt"/>
              </a:rPr>
              <a:t>To upload a new floor plan into Microsoft Places, run the following:</a:t>
            </a:r>
          </a:p>
        </p:txBody>
      </p:sp>
      <p:sp>
        <p:nvSpPr>
          <p:cNvPr id="4" name="TextBox 3">
            <a:extLst>
              <a:ext uri="{FF2B5EF4-FFF2-40B4-BE49-F238E27FC236}">
                <a16:creationId xmlns:a16="http://schemas.microsoft.com/office/drawing/2014/main" id="{2D0BC6C4-E064-66A6-FDEF-50E165EE39F6}"/>
              </a:ext>
            </a:extLst>
          </p:cNvPr>
          <p:cNvSpPr txBox="1"/>
          <p:nvPr/>
        </p:nvSpPr>
        <p:spPr>
          <a:xfrm>
            <a:off x="1026221" y="3887036"/>
            <a:ext cx="10739887" cy="523220"/>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New-Map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BuildingId</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&lt;</a:t>
            </a:r>
            <a:r>
              <a:rPr lang="en-US" sz="1400" err="1">
                <a:solidFill>
                  <a:srgbClr val="3A96DD"/>
                </a:solidFill>
                <a:latin typeface="Consolas" panose="020B0609020204030204" pitchFamily="49" charset="0"/>
              </a:rPr>
              <a:t>PlaceId</a:t>
            </a:r>
            <a:r>
              <a:rPr lang="en-US" sz="1400">
                <a:solidFill>
                  <a:srgbClr val="3A96DD"/>
                </a:solidFill>
                <a:latin typeface="Consolas" panose="020B0609020204030204" pitchFamily="49" charset="0"/>
              </a:rPr>
              <a:t> of Contoso HQ&gt;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FilePath</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"[path\to\imdf_correlated.zip]"</a:t>
            </a:r>
            <a:endParaRPr lang="en-US" sz="1400">
              <a:solidFill>
                <a:srgbClr val="16C06C"/>
              </a:solidFill>
              <a:latin typeface="Consolas" panose="020B0609020204030204" pitchFamily="49" charset="0"/>
            </a:endParaRPr>
          </a:p>
        </p:txBody>
      </p:sp>
      <p:sp>
        <p:nvSpPr>
          <p:cNvPr id="8" name="TextBox 7">
            <a:extLst>
              <a:ext uri="{FF2B5EF4-FFF2-40B4-BE49-F238E27FC236}">
                <a16:creationId xmlns:a16="http://schemas.microsoft.com/office/drawing/2014/main" id="{BCFE8AE5-C24F-0D99-A139-B5406BD99D78}"/>
              </a:ext>
            </a:extLst>
          </p:cNvPr>
          <p:cNvSpPr txBox="1"/>
          <p:nvPr/>
        </p:nvSpPr>
        <p:spPr>
          <a:xfrm>
            <a:off x="530410" y="4539703"/>
            <a:ext cx="11181908" cy="707886"/>
          </a:xfrm>
          <a:prstGeom prst="rect">
            <a:avLst/>
          </a:prstGeom>
          <a:noFill/>
        </p:spPr>
        <p:txBody>
          <a:bodyPr wrap="square">
            <a:spAutoFit/>
          </a:bodyPr>
          <a:lstStyle/>
          <a:p>
            <a:r>
              <a:rPr lang="en-US" sz="2000"/>
              <a:t>If you need to replace an existing floor plan, you’ll need to remove any existing plan using the syntax below. You’ll then need to run the command above to reimport.</a:t>
            </a:r>
          </a:p>
        </p:txBody>
      </p:sp>
      <p:sp>
        <p:nvSpPr>
          <p:cNvPr id="5" name="TextBox 4">
            <a:extLst>
              <a:ext uri="{FF2B5EF4-FFF2-40B4-BE49-F238E27FC236}">
                <a16:creationId xmlns:a16="http://schemas.microsoft.com/office/drawing/2014/main" id="{BFADFFD3-AB35-CF6A-B2F7-D2042AD1F769}"/>
              </a:ext>
            </a:extLst>
          </p:cNvPr>
          <p:cNvSpPr txBox="1"/>
          <p:nvPr/>
        </p:nvSpPr>
        <p:spPr>
          <a:xfrm>
            <a:off x="1026221" y="5420001"/>
            <a:ext cx="10739887" cy="523220"/>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Remove-Map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BuildingId</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&lt;</a:t>
            </a:r>
            <a:r>
              <a:rPr lang="en-US" sz="1400" err="1">
                <a:solidFill>
                  <a:srgbClr val="3A96DD"/>
                </a:solidFill>
                <a:latin typeface="Consolas" panose="020B0609020204030204" pitchFamily="49" charset="0"/>
              </a:rPr>
              <a:t>PlaceId</a:t>
            </a:r>
            <a:r>
              <a:rPr lang="en-US" sz="1400">
                <a:solidFill>
                  <a:srgbClr val="3A96DD"/>
                </a:solidFill>
                <a:latin typeface="Consolas" panose="020B0609020204030204" pitchFamily="49" charset="0"/>
              </a:rPr>
              <a:t> of Contoso HQ&gt;</a:t>
            </a:r>
            <a:endParaRPr lang="en-US" sz="1400">
              <a:solidFill>
                <a:srgbClr val="16C06C"/>
              </a:solidFill>
              <a:latin typeface="Consolas" panose="020B0609020204030204" pitchFamily="49" charset="0"/>
            </a:endParaRPr>
          </a:p>
        </p:txBody>
      </p:sp>
      <p:sp>
        <p:nvSpPr>
          <p:cNvPr id="9" name="TextBox 8">
            <a:extLst>
              <a:ext uri="{FF2B5EF4-FFF2-40B4-BE49-F238E27FC236}">
                <a16:creationId xmlns:a16="http://schemas.microsoft.com/office/drawing/2014/main" id="{53DD431E-8328-1995-1D4F-EB79ECCCA38F}"/>
              </a:ext>
              <a:ext uri="{C183D7F6-B498-43B3-948B-1728B52AA6E4}">
                <adec:decorative xmlns:adec="http://schemas.microsoft.com/office/drawing/2017/decorative" val="1"/>
              </a:ext>
            </a:extLst>
          </p:cNvPr>
          <p:cNvSpPr txBox="1"/>
          <p:nvPr/>
        </p:nvSpPr>
        <p:spPr>
          <a:xfrm>
            <a:off x="11425794" y="201518"/>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04</a:t>
            </a:r>
            <a:r>
              <a:rPr lang="en-US" sz="2000" kern="0" dirty="0">
                <a:solidFill>
                  <a:srgbClr val="FFFFFF"/>
                </a:solidFill>
                <a:latin typeface="Segoe UI Semibold"/>
              </a:rPr>
              <a:t>d</a:t>
            </a:r>
            <a:endParaRPr kumimoji="0" lang="en-US" sz="20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1762307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72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par>
                          <p:cTn id="13" fill="hold">
                            <p:stCondLst>
                              <p:cond delay="190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5">
                                            <p:txEl>
                                              <p:pRg st="1" end="1"/>
                                            </p:txEl>
                                          </p:spTgt>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42" presetClass="path" presetSubtype="0" decel="100000" fill="hold" grpId="1" nodeType="withEffect">
                                  <p:stCondLst>
                                    <p:cond delay="0"/>
                                  </p:stCondLst>
                                  <p:childTnLst>
                                    <p:animMotion origin="layout" path="M -1.25E-6 -3.7037E-7 L -0.02591 -3.7037E-7 " pathEditMode="relative" rAng="0" ptsTypes="AA">
                                      <p:cBhvr>
                                        <p:cTn id="20" dur="750" spd="-100000" fill="hold"/>
                                        <p:tgtEl>
                                          <p:spTgt spid="9"/>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11706191-BE26-0A34-66EA-F4DD25D69B72}"/>
            </a:ext>
          </a:extLst>
        </p:cNvPr>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D0F0D6C5-0709-F812-106D-A78FFEB9EFE3}"/>
              </a:ext>
              <a:ext uri="{C183D7F6-B498-43B3-948B-1728B52AA6E4}">
                <adec:decorative xmlns:adec="http://schemas.microsoft.com/office/drawing/2017/decorative" val="1"/>
              </a:ext>
            </a:extLst>
          </p:cNvPr>
          <p:cNvSpPr/>
          <p:nvPr/>
        </p:nvSpPr>
        <p:spPr bwMode="auto">
          <a:xfrm rot="5400000">
            <a:off x="4835945" y="-795227"/>
            <a:ext cx="2226427" cy="11898317"/>
          </a:xfrm>
          <a:prstGeom prst="round2SameRect">
            <a:avLst>
              <a:gd name="adj1" fmla="val 4097"/>
              <a:gd name="adj2" fmla="val 0"/>
            </a:avLst>
          </a:prstGeom>
          <a:gradFill>
            <a:gsLst>
              <a:gs pos="0">
                <a:srgbClr val="FFFFFF"/>
              </a:gs>
              <a:gs pos="100000">
                <a:srgbClr val="FFFFFF">
                  <a:alpha val="64000"/>
                </a:srgbClr>
              </a:gs>
            </a:gsLst>
            <a:lin ang="5400000" scaled="1"/>
          </a:gradFill>
          <a:ln w="9525" cap="flat" cmpd="sng" algn="ctr">
            <a:noFill/>
            <a:prstDash val="solid"/>
            <a:headEnd type="none" w="med" len="med"/>
            <a:tailEnd type="none" w="med" len="med"/>
          </a:ln>
          <a:effectLst>
            <a:outerShdw blurRad="50800" dist="38100" algn="l"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15" name="Title 14">
            <a:extLst>
              <a:ext uri="{FF2B5EF4-FFF2-40B4-BE49-F238E27FC236}">
                <a16:creationId xmlns:a16="http://schemas.microsoft.com/office/drawing/2014/main" id="{5F330EB0-1F90-C03D-B7DA-129E60FF9F2A}"/>
              </a:ext>
            </a:extLst>
          </p:cNvPr>
          <p:cNvSpPr>
            <a:spLocks noGrp="1"/>
          </p:cNvSpPr>
          <p:nvPr>
            <p:ph type="title"/>
          </p:nvPr>
        </p:nvSpPr>
        <p:spPr>
          <a:xfrm>
            <a:off x="1436565" y="3035808"/>
            <a:ext cx="9144000" cy="498598"/>
          </a:xfrm>
        </p:spPr>
        <p:txBody>
          <a:bodyPr/>
          <a:lstStyle/>
          <a:p>
            <a:r>
              <a:rPr lang="en-GB" dirty="0">
                <a:solidFill>
                  <a:schemeClr val="bg1"/>
                </a:solidFill>
                <a:latin typeface="+mj-lt"/>
              </a:rPr>
              <a:t>Enable Places for end users</a:t>
            </a:r>
          </a:p>
        </p:txBody>
      </p:sp>
      <p:sp>
        <p:nvSpPr>
          <p:cNvPr id="2" name="TextBox 1">
            <a:extLst>
              <a:ext uri="{FF2B5EF4-FFF2-40B4-BE49-F238E27FC236}">
                <a16:creationId xmlns:a16="http://schemas.microsoft.com/office/drawing/2014/main" id="{3FF6BDDB-7B79-098C-D892-1150EE108CC1}"/>
              </a:ext>
            </a:extLst>
          </p:cNvPr>
          <p:cNvSpPr txBox="1"/>
          <p:nvPr/>
        </p:nvSpPr>
        <p:spPr>
          <a:xfrm>
            <a:off x="439894" y="3024605"/>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marL="0" marR="0" lvl="0" indent="0" algn="ctr" defTabSz="91437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bold"/>
                <a:ea typeface="+mn-ea"/>
                <a:cs typeface="+mn-cs"/>
              </a:rPr>
              <a:t>0</a:t>
            </a:r>
            <a:r>
              <a:rPr lang="en-US" sz="2800" dirty="0">
                <a:solidFill>
                  <a:srgbClr val="FFFFFF"/>
                </a:solidFill>
                <a:latin typeface="Segoe UI Semibold"/>
              </a:rPr>
              <a:t>5</a:t>
            </a:r>
            <a:endParaRPr kumimoji="0" lang="en-US" sz="2800" b="0" i="0" u="none" strike="noStrike" kern="1200" cap="none" spc="0" normalizeH="0" baseline="0" noProof="0" dirty="0">
              <a:ln>
                <a:noFill/>
              </a:ln>
              <a:solidFill>
                <a:srgbClr val="FFFFFF"/>
              </a:solidFill>
              <a:effectLst/>
              <a:uLnTx/>
              <a:uFillTx/>
              <a:latin typeface="Segoe UI Semibold"/>
              <a:ea typeface="+mn-ea"/>
              <a:cs typeface="+mn-cs"/>
            </a:endParaRPr>
          </a:p>
        </p:txBody>
      </p:sp>
      <p:sp>
        <p:nvSpPr>
          <p:cNvPr id="73" name="Freeform: Shape 72">
            <a:extLst>
              <a:ext uri="{FF2B5EF4-FFF2-40B4-BE49-F238E27FC236}">
                <a16:creationId xmlns:a16="http://schemas.microsoft.com/office/drawing/2014/main" id="{FF881469-F24F-FDD2-9934-2076BB707B16}"/>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rgbClr val="FFFFFF">
              <a:alpha val="74000"/>
            </a:srgbClr>
          </a:solidFill>
          <a:ln w="9525" cap="flat" cmpd="sng" algn="ctr">
            <a:noFill/>
            <a:prstDash val="solid"/>
          </a:ln>
          <a:effectLst>
            <a:outerShdw blurRad="76200" dist="38100" dir="8100000" algn="tr"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Text"/>
              <a:ea typeface="+mn-ea"/>
              <a:cs typeface="Segoe UI" pitchFamily="34" charset="0"/>
            </a:endParaRPr>
          </a:p>
        </p:txBody>
      </p:sp>
      <p:pic>
        <p:nvPicPr>
          <p:cNvPr id="74" name="Picture 73">
            <a:extLst>
              <a:ext uri="{FF2B5EF4-FFF2-40B4-BE49-F238E27FC236}">
                <a16:creationId xmlns:a16="http://schemas.microsoft.com/office/drawing/2014/main" id="{13C33581-A9D9-04C8-522E-FE30AF6FA71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cxnSp>
        <p:nvCxnSpPr>
          <p:cNvPr id="7" name="Straight Connector 6">
            <a:extLst>
              <a:ext uri="{FF2B5EF4-FFF2-40B4-BE49-F238E27FC236}">
                <a16:creationId xmlns:a16="http://schemas.microsoft.com/office/drawing/2014/main" id="{7BA13F53-DDC2-CA26-23D8-1BCC08CB57E8}"/>
              </a:ext>
              <a:ext uri="{C183D7F6-B498-43B3-948B-1728B52AA6E4}">
                <adec:decorative xmlns:adec="http://schemas.microsoft.com/office/drawing/2017/decorative" val="1"/>
              </a:ext>
            </a:extLst>
          </p:cNvPr>
          <p:cNvCxnSpPr>
            <a:cxnSpLocks/>
          </p:cNvCxnSpPr>
          <p:nvPr/>
        </p:nvCxnSpPr>
        <p:spPr>
          <a:xfrm>
            <a:off x="968397" y="3609115"/>
            <a:ext cx="5792343" cy="0"/>
          </a:xfrm>
          <a:prstGeom prst="line">
            <a:avLst/>
          </a:prstGeom>
          <a:noFill/>
          <a:ln w="12700" cap="rnd" cmpd="sng" algn="ctr">
            <a:solidFill>
              <a:srgbClr val="444791"/>
            </a:solidFill>
            <a:prstDash val="solid"/>
            <a:headEnd type="none" w="lg" len="med"/>
            <a:tailEnd type="none" w="lg" len="med"/>
          </a:ln>
          <a:effectLst>
            <a:outerShdw blurRad="38100" dist="63500" dir="8100000" algn="tr" rotWithShape="0">
              <a:prstClr val="black">
                <a:alpha val="13000"/>
              </a:prstClr>
            </a:outerShdw>
          </a:effectLst>
        </p:spPr>
      </p:cxnSp>
      <p:sp>
        <p:nvSpPr>
          <p:cNvPr id="3" name="TextBox 2">
            <a:extLst>
              <a:ext uri="{FF2B5EF4-FFF2-40B4-BE49-F238E27FC236}">
                <a16:creationId xmlns:a16="http://schemas.microsoft.com/office/drawing/2014/main" id="{C13B037C-BB22-B635-12FA-E34126EB0AC6}"/>
              </a:ext>
            </a:extLst>
          </p:cNvPr>
          <p:cNvSpPr txBox="1"/>
          <p:nvPr/>
        </p:nvSpPr>
        <p:spPr>
          <a:xfrm>
            <a:off x="1203798" y="4773873"/>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05a</a:t>
            </a:r>
          </a:p>
        </p:txBody>
      </p:sp>
      <p:sp>
        <p:nvSpPr>
          <p:cNvPr id="4" name="Title 2">
            <a:extLst>
              <a:ext uri="{FF2B5EF4-FFF2-40B4-BE49-F238E27FC236}">
                <a16:creationId xmlns:a16="http://schemas.microsoft.com/office/drawing/2014/main" id="{04238B92-784B-7333-990A-4068E24EBA36}"/>
              </a:ext>
            </a:extLst>
          </p:cNvPr>
          <p:cNvSpPr txBox="1">
            <a:spLocks/>
          </p:cNvSpPr>
          <p:nvPr/>
        </p:nvSpPr>
        <p:spPr>
          <a:xfrm>
            <a:off x="1203798" y="5614514"/>
            <a:ext cx="1976130" cy="249299"/>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GB" sz="1800" dirty="0">
                <a:solidFill>
                  <a:schemeClr val="accent1"/>
                </a:solidFill>
              </a:rPr>
              <a:t>Add the Places app</a:t>
            </a:r>
          </a:p>
        </p:txBody>
      </p:sp>
      <p:sp>
        <p:nvSpPr>
          <p:cNvPr id="6" name="Freeform 5">
            <a:extLst>
              <a:ext uri="{FF2B5EF4-FFF2-40B4-BE49-F238E27FC236}">
                <a16:creationId xmlns:a16="http://schemas.microsoft.com/office/drawing/2014/main" id="{21B5CDC7-A325-F84B-046F-965EEA5F201B}"/>
              </a:ext>
              <a:ext uri="{C183D7F6-B498-43B3-948B-1728B52AA6E4}">
                <adec:decorative xmlns:adec="http://schemas.microsoft.com/office/drawing/2017/decorative" val="1"/>
              </a:ext>
            </a:extLst>
          </p:cNvPr>
          <p:cNvSpPr>
            <a:spLocks/>
          </p:cNvSpPr>
          <p:nvPr/>
        </p:nvSpPr>
        <p:spPr bwMode="auto">
          <a:xfrm>
            <a:off x="2603984" y="4876120"/>
            <a:ext cx="309562" cy="277812"/>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TextBox 7">
            <a:extLst>
              <a:ext uri="{FF2B5EF4-FFF2-40B4-BE49-F238E27FC236}">
                <a16:creationId xmlns:a16="http://schemas.microsoft.com/office/drawing/2014/main" id="{29DF24B2-5062-7EAF-B2B3-6D96146D2EFB}"/>
              </a:ext>
            </a:extLst>
          </p:cNvPr>
          <p:cNvSpPr txBox="1"/>
          <p:nvPr/>
        </p:nvSpPr>
        <p:spPr>
          <a:xfrm>
            <a:off x="3740685" y="4800960"/>
            <a:ext cx="573047" cy="504709"/>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rPr>
              <a:t>05b</a:t>
            </a:r>
          </a:p>
        </p:txBody>
      </p:sp>
      <p:sp>
        <p:nvSpPr>
          <p:cNvPr id="9" name="Title 2">
            <a:extLst>
              <a:ext uri="{FF2B5EF4-FFF2-40B4-BE49-F238E27FC236}">
                <a16:creationId xmlns:a16="http://schemas.microsoft.com/office/drawing/2014/main" id="{4756CED5-FBBC-994B-307C-40FEC6F64872}"/>
              </a:ext>
            </a:extLst>
          </p:cNvPr>
          <p:cNvSpPr txBox="1">
            <a:spLocks/>
          </p:cNvSpPr>
          <p:nvPr/>
        </p:nvSpPr>
        <p:spPr>
          <a:xfrm>
            <a:off x="3727735" y="5614514"/>
            <a:ext cx="2221423" cy="249299"/>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GB" sz="1800" dirty="0">
                <a:solidFill>
                  <a:schemeClr val="accent1"/>
                </a:solidFill>
              </a:rPr>
              <a:t>Enable Places finder</a:t>
            </a:r>
            <a:endParaRPr lang="en-GB" sz="1400" b="0" spc="0" dirty="0">
              <a:solidFill>
                <a:schemeClr val="accent1"/>
              </a:solidFill>
              <a:latin typeface="+mn-lt"/>
            </a:endParaRPr>
          </a:p>
        </p:txBody>
      </p:sp>
    </p:spTree>
    <p:extLst>
      <p:ext uri="{BB962C8B-B14F-4D97-AF65-F5344CB8AC3E}">
        <p14:creationId xmlns:p14="http://schemas.microsoft.com/office/powerpoint/2010/main" val="48793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29167E-6 2.22222E-6 L -0.02591 2.22222E-6 " pathEditMode="relative" rAng="0" ptsTypes="AA">
                                      <p:cBhvr>
                                        <p:cTn id="9" dur="750" spd="-100000" fill="hold"/>
                                        <p:tgtEl>
                                          <p:spTgt spid="2"/>
                                        </p:tgtEl>
                                        <p:attrNameLst>
                                          <p:attrName>ppt_x</p:attrName>
                                          <p:attrName>ppt_y</p:attrName>
                                        </p:attrNameLst>
                                      </p:cBhvr>
                                      <p:rCtr x="-1302" y="0"/>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4.58333E-6 -3.7037E-7 L -0.02592 -3.7037E-7 " pathEditMode="relative" rAng="0" ptsTypes="AA">
                                      <p:cBhvr>
                                        <p:cTn id="14" dur="750" spd="-100000" fill="hold"/>
                                        <p:tgtEl>
                                          <p:spTgt spid="3"/>
                                        </p:tgtEl>
                                        <p:attrNameLst>
                                          <p:attrName>ppt_x</p:attrName>
                                          <p:attrName>ppt_y</p:attrName>
                                        </p:attrNameLst>
                                      </p:cBhvr>
                                      <p:rCtr x="-1302" y="0"/>
                                    </p:animMotion>
                                  </p:childTnLst>
                                </p:cTn>
                              </p:par>
                              <p:par>
                                <p:cTn id="15" presetID="10" presetClass="entr" presetSubtype="0"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200"/>
                                  </p:stCondLst>
                                  <p:childTnLst>
                                    <p:animMotion origin="layout" path="M -1.875E-6 0 L -0.02591 0 " pathEditMode="relative" rAng="0" ptsTypes="AA">
                                      <p:cBhvr>
                                        <p:cTn id="19" dur="750" spd="-100000" fill="hold"/>
                                        <p:tgtEl>
                                          <p:spTgt spid="6"/>
                                        </p:tgtEl>
                                        <p:attrNameLst>
                                          <p:attrName>ppt_x</p:attrName>
                                          <p:attrName>ppt_y</p:attrName>
                                        </p:attrNameLst>
                                      </p:cBhvr>
                                      <p:rCtr x="-1302" y="0"/>
                                    </p:animMotion>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path" presetSubtype="0" decel="100000" fill="hold" grpId="1" nodeType="withEffect">
                                  <p:stCondLst>
                                    <p:cond delay="0"/>
                                  </p:stCondLst>
                                  <p:childTnLst>
                                    <p:animMotion origin="layout" path="M 1.66667E-6 4.44444E-6 L -0.02591 4.44444E-6 " pathEditMode="relative" rAng="0" ptsTypes="AA">
                                      <p:cBhvr>
                                        <p:cTn id="24" dur="750" spd="-100000" fill="hold"/>
                                        <p:tgtEl>
                                          <p:spTgt spid="8"/>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6" grpId="0" animBg="1"/>
      <p:bldP spid="6" grpId="1" animBg="1"/>
      <p:bldP spid="8" grpId="0" animBg="1"/>
      <p:bldP spid="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439A8-7B7A-5A82-D54F-2A47BE57BB8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EB3FA1B-CEDC-8E30-24DF-E143420E3A11}"/>
              </a:ext>
              <a:ext uri="{C183D7F6-B498-43B3-948B-1728B52AA6E4}">
                <adec:decorative xmlns:adec="http://schemas.microsoft.com/office/drawing/2017/decorative" val="1"/>
              </a:ext>
            </a:extLst>
          </p:cNvPr>
          <p:cNvGrpSpPr/>
          <p:nvPr/>
        </p:nvGrpSpPr>
        <p:grpSpPr>
          <a:xfrm>
            <a:off x="5029200" y="0"/>
            <a:ext cx="7162800" cy="6858000"/>
            <a:chOff x="5029200" y="0"/>
            <a:chExt cx="7162800" cy="6858000"/>
          </a:xfrm>
        </p:grpSpPr>
        <p:pic>
          <p:nvPicPr>
            <p:cNvPr id="9" name="Picture 8" descr="A picture containing light&#10;&#10;Description automatically generated">
              <a:extLst>
                <a:ext uri="{FF2B5EF4-FFF2-40B4-BE49-F238E27FC236}">
                  <a16:creationId xmlns:a16="http://schemas.microsoft.com/office/drawing/2014/main" id="{0D9AFDC5-DA6D-7AA2-3F65-9B55DD0E2488}"/>
                </a:ext>
              </a:extLst>
            </p:cNvPr>
            <p:cNvPicPr>
              <a:picLocks/>
            </p:cNvPicPr>
            <p:nvPr/>
          </p:nvPicPr>
          <p:blipFill rotWithShape="1">
            <a:blip r:embed="rId2">
              <a:duotone>
                <a:schemeClr val="accent1">
                  <a:shade val="45000"/>
                  <a:satMod val="135000"/>
                </a:schemeClr>
                <a:prstClr val="white"/>
              </a:duotone>
              <a:alphaModFix amt="50000"/>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rcRect l="10637" t="14739" r="59519" b="32060"/>
            <a:stretch/>
          </p:blipFill>
          <p:spPr>
            <a:xfrm>
              <a:off x="5352728" y="0"/>
              <a:ext cx="6839272" cy="6858000"/>
            </a:xfrm>
            <a:prstGeom prst="rect">
              <a:avLst/>
            </a:prstGeom>
            <a:effectLst>
              <a:outerShdw blurRad="88900" dist="50800" dir="8100000" algn="tr" rotWithShape="0">
                <a:prstClr val="black">
                  <a:alpha val="7000"/>
                </a:prstClr>
              </a:outerShdw>
            </a:effectLst>
          </p:spPr>
        </p:pic>
        <p:sp>
          <p:nvSpPr>
            <p:cNvPr id="10" name="Rectangle 9">
              <a:extLst>
                <a:ext uri="{FF2B5EF4-FFF2-40B4-BE49-F238E27FC236}">
                  <a16:creationId xmlns:a16="http://schemas.microsoft.com/office/drawing/2014/main" id="{8907D0C7-61B4-B500-6D04-5A9A39AAA722}"/>
                </a:ext>
              </a:extLst>
            </p:cNvPr>
            <p:cNvSpPr>
              <a:spLocks/>
            </p:cNvSpPr>
            <p:nvPr/>
          </p:nvSpPr>
          <p:spPr bwMode="auto">
            <a:xfrm>
              <a:off x="5029200" y="0"/>
              <a:ext cx="4381178" cy="6858000"/>
            </a:xfrm>
            <a:prstGeom prst="rect">
              <a:avLst/>
            </a:prstGeom>
            <a:gradFill flip="none" rotWithShape="1">
              <a:gsLst>
                <a:gs pos="0">
                  <a:srgbClr val="FFF8F3">
                    <a:alpha val="0"/>
                  </a:srgbClr>
                </a:gs>
                <a:gs pos="100000">
                  <a:srgbClr val="FFF8F3"/>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grpSp>
      <p:cxnSp>
        <p:nvCxnSpPr>
          <p:cNvPr id="11" name="Straight Connector 10">
            <a:extLst>
              <a:ext uri="{FF2B5EF4-FFF2-40B4-BE49-F238E27FC236}">
                <a16:creationId xmlns:a16="http://schemas.microsoft.com/office/drawing/2014/main" id="{9B4AA135-07B5-3EFF-0F40-E8184E066C78}"/>
              </a:ext>
              <a:ext uri="{C183D7F6-B498-43B3-948B-1728B52AA6E4}">
                <adec:decorative xmlns:adec="http://schemas.microsoft.com/office/drawing/2017/decorative" val="1"/>
              </a:ext>
            </a:extLst>
          </p:cNvPr>
          <p:cNvCxnSpPr>
            <a:cxnSpLocks/>
            <a:stCxn id="12" idx="6"/>
          </p:cNvCxnSpPr>
          <p:nvPr/>
        </p:nvCxnSpPr>
        <p:spPr>
          <a:xfrm>
            <a:off x="864488" y="3889829"/>
            <a:ext cx="5792343" cy="0"/>
          </a:xfrm>
          <a:prstGeom prst="line">
            <a:avLst/>
          </a:prstGeom>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7D309D9-B3B5-7906-9AC8-A4D0D7C9D248}"/>
              </a:ext>
              <a:ext uri="{C183D7F6-B498-43B3-948B-1728B52AA6E4}">
                <adec:decorative xmlns:adec="http://schemas.microsoft.com/office/drawing/2017/decorative" val="1"/>
              </a:ext>
            </a:extLst>
          </p:cNvPr>
          <p:cNvSpPr/>
          <p:nvPr/>
        </p:nvSpPr>
        <p:spPr bwMode="auto">
          <a:xfrm>
            <a:off x="781955"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Oval 12">
            <a:extLst>
              <a:ext uri="{FF2B5EF4-FFF2-40B4-BE49-F238E27FC236}">
                <a16:creationId xmlns:a16="http://schemas.microsoft.com/office/drawing/2014/main" id="{BE5BD4BC-BA10-03F0-19D0-77A32DB09AA0}"/>
              </a:ext>
              <a:ext uri="{C183D7F6-B498-43B3-948B-1728B52AA6E4}">
                <adec:decorative xmlns:adec="http://schemas.microsoft.com/office/drawing/2017/decorative" val="1"/>
              </a:ext>
            </a:extLst>
          </p:cNvPr>
          <p:cNvSpPr/>
          <p:nvPr/>
        </p:nvSpPr>
        <p:spPr bwMode="auto">
          <a:xfrm>
            <a:off x="585216"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 name="Oval 1">
            <a:extLst>
              <a:ext uri="{FF2B5EF4-FFF2-40B4-BE49-F238E27FC236}">
                <a16:creationId xmlns:a16="http://schemas.microsoft.com/office/drawing/2014/main" id="{C86F260F-628D-5788-4BD9-485FDF48207D}"/>
              </a:ext>
              <a:ext uri="{C183D7F6-B498-43B3-948B-1728B52AA6E4}">
                <adec:decorative xmlns:adec="http://schemas.microsoft.com/office/drawing/2017/decorative" val="1"/>
              </a:ext>
            </a:extLst>
          </p:cNvPr>
          <p:cNvSpPr/>
          <p:nvPr/>
        </p:nvSpPr>
        <p:spPr bwMode="auto">
          <a:xfrm>
            <a:off x="6274594" y="5253279"/>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4" name="Oval 3">
            <a:extLst>
              <a:ext uri="{FF2B5EF4-FFF2-40B4-BE49-F238E27FC236}">
                <a16:creationId xmlns:a16="http://schemas.microsoft.com/office/drawing/2014/main" id="{D44AB7D0-C8B1-C14C-9269-F4F8AAA6CC32}"/>
              </a:ext>
              <a:ext uri="{C183D7F6-B498-43B3-948B-1728B52AA6E4}">
                <adec:decorative xmlns:adec="http://schemas.microsoft.com/office/drawing/2017/decorative" val="1"/>
              </a:ext>
            </a:extLst>
          </p:cNvPr>
          <p:cNvSpPr/>
          <p:nvPr/>
        </p:nvSpPr>
        <p:spPr bwMode="auto">
          <a:xfrm>
            <a:off x="6274594" y="182321"/>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pic>
        <p:nvPicPr>
          <p:cNvPr id="6" name="Picture 5">
            <a:extLst>
              <a:ext uri="{FF2B5EF4-FFF2-40B4-BE49-F238E27FC236}">
                <a16:creationId xmlns:a16="http://schemas.microsoft.com/office/drawing/2014/main" id="{E429327A-7354-4EED-D45F-E5DF78A35883}"/>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contrast="-20000"/>
                    </a14:imgEffect>
                  </a14:imgLayer>
                </a14:imgProps>
              </a:ext>
            </a:extLst>
          </a:blip>
          <a:srcRect l="18346" t="5718" r="4968" b="6111"/>
          <a:stretch>
            <a:fillRect/>
          </a:stretch>
        </p:blipFill>
        <p:spPr>
          <a:xfrm>
            <a:off x="6451600" y="392112"/>
            <a:ext cx="5391150" cy="6046788"/>
          </a:xfrm>
          <a:custGeom>
            <a:avLst/>
            <a:gdLst>
              <a:gd name="connsiteX0" fmla="*/ 131275 w 5391150"/>
              <a:gd name="connsiteY0" fmla="*/ 0 h 6046788"/>
              <a:gd name="connsiteX1" fmla="*/ 5259875 w 5391150"/>
              <a:gd name="connsiteY1" fmla="*/ 0 h 6046788"/>
              <a:gd name="connsiteX2" fmla="*/ 5391150 w 5391150"/>
              <a:gd name="connsiteY2" fmla="*/ 131275 h 6046788"/>
              <a:gd name="connsiteX3" fmla="*/ 5391150 w 5391150"/>
              <a:gd name="connsiteY3" fmla="*/ 5915513 h 6046788"/>
              <a:gd name="connsiteX4" fmla="*/ 5259875 w 5391150"/>
              <a:gd name="connsiteY4" fmla="*/ 6046788 h 6046788"/>
              <a:gd name="connsiteX5" fmla="*/ 131275 w 5391150"/>
              <a:gd name="connsiteY5" fmla="*/ 6046788 h 6046788"/>
              <a:gd name="connsiteX6" fmla="*/ 0 w 5391150"/>
              <a:gd name="connsiteY6" fmla="*/ 5915513 h 6046788"/>
              <a:gd name="connsiteX7" fmla="*/ 0 w 5391150"/>
              <a:gd name="connsiteY7" fmla="*/ 131275 h 6046788"/>
              <a:gd name="connsiteX8" fmla="*/ 131275 w 5391150"/>
              <a:gd name="connsiteY8" fmla="*/ 0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1150" h="6046788">
                <a:moveTo>
                  <a:pt x="131275" y="0"/>
                </a:moveTo>
                <a:lnTo>
                  <a:pt x="5259875" y="0"/>
                </a:lnTo>
                <a:cubicBezTo>
                  <a:pt x="5332376" y="0"/>
                  <a:pt x="5391150" y="58774"/>
                  <a:pt x="5391150" y="131275"/>
                </a:cubicBezTo>
                <a:lnTo>
                  <a:pt x="5391150" y="5915513"/>
                </a:lnTo>
                <a:cubicBezTo>
                  <a:pt x="5391150" y="5988014"/>
                  <a:pt x="5332376" y="6046788"/>
                  <a:pt x="5259875" y="6046788"/>
                </a:cubicBezTo>
                <a:lnTo>
                  <a:pt x="131275" y="6046788"/>
                </a:lnTo>
                <a:cubicBezTo>
                  <a:pt x="58774" y="6046788"/>
                  <a:pt x="0" y="5988014"/>
                  <a:pt x="0" y="5915513"/>
                </a:cubicBezTo>
                <a:lnTo>
                  <a:pt x="0" y="131275"/>
                </a:lnTo>
                <a:cubicBezTo>
                  <a:pt x="0" y="58774"/>
                  <a:pt x="58774" y="0"/>
                  <a:pt x="131275" y="0"/>
                </a:cubicBezTo>
                <a:close/>
              </a:path>
            </a:pathLst>
          </a:custGeom>
          <a:effectLst>
            <a:outerShdw blurRad="76200" dist="38100" dir="8100000" algn="tr" rotWithShape="0">
              <a:prstClr val="black">
                <a:alpha val="10000"/>
              </a:prstClr>
            </a:outerShdw>
          </a:effectLst>
        </p:spPr>
      </p:pic>
      <p:sp>
        <p:nvSpPr>
          <p:cNvPr id="3" name="Title 2">
            <a:extLst>
              <a:ext uri="{FF2B5EF4-FFF2-40B4-BE49-F238E27FC236}">
                <a16:creationId xmlns:a16="http://schemas.microsoft.com/office/drawing/2014/main" id="{8FF7FAC7-21CD-EFF9-E62E-CC4CC760154C}"/>
              </a:ext>
            </a:extLst>
          </p:cNvPr>
          <p:cNvSpPr>
            <a:spLocks noGrp="1"/>
          </p:cNvSpPr>
          <p:nvPr>
            <p:ph type="title"/>
          </p:nvPr>
        </p:nvSpPr>
        <p:spPr>
          <a:xfrm>
            <a:off x="585215" y="3305322"/>
            <a:ext cx="4870187" cy="498598"/>
          </a:xfrm>
        </p:spPr>
        <p:txBody>
          <a:bodyPr/>
          <a:lstStyle/>
          <a:p>
            <a:r>
              <a:rPr lang="en-GB" dirty="0">
                <a:solidFill>
                  <a:schemeClr val="accent1"/>
                </a:solidFill>
              </a:rPr>
              <a:t>Add the Places app</a:t>
            </a:r>
            <a:endParaRPr lang="en-US" sz="2800" b="0" spc="0" dirty="0">
              <a:solidFill>
                <a:schemeClr val="accent1"/>
              </a:solidFill>
              <a:latin typeface="+mn-lt"/>
            </a:endParaRPr>
          </a:p>
        </p:txBody>
      </p:sp>
      <p:sp>
        <p:nvSpPr>
          <p:cNvPr id="7" name="TextBox 6">
            <a:extLst>
              <a:ext uri="{FF2B5EF4-FFF2-40B4-BE49-F238E27FC236}">
                <a16:creationId xmlns:a16="http://schemas.microsoft.com/office/drawing/2014/main" id="{F7DD233F-D3E9-960C-665E-4342B1FB0835}"/>
              </a:ext>
            </a:extLst>
          </p:cNvPr>
          <p:cNvSpPr txBox="1"/>
          <p:nvPr/>
        </p:nvSpPr>
        <p:spPr>
          <a:xfrm>
            <a:off x="465654" y="4415988"/>
            <a:ext cx="763904" cy="763904"/>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Semibold"/>
              </a:rPr>
              <a:t>05</a:t>
            </a:r>
            <a:r>
              <a:rPr lang="en-US" sz="2800" kern="0" noProof="0" dirty="0">
                <a:solidFill>
                  <a:srgbClr val="FFFFFF"/>
                </a:solidFill>
                <a:latin typeface="Segoe UI Semibold"/>
              </a:rPr>
              <a:t>a</a:t>
            </a:r>
            <a:endParaRPr kumimoji="0" lang="en-US" sz="28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261493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300"/>
                                  </p:stCondLst>
                                  <p:childTnLst>
                                    <p:animMotion origin="layout" path="M -1.25E-6 2.96296E-6 L -0.02591 2.96296E-6 " pathEditMode="relative" rAng="0" ptsTypes="AA">
                                      <p:cBhvr>
                                        <p:cTn id="9" dur="750" spd="-100000" fill="hold"/>
                                        <p:tgtEl>
                                          <p:spTgt spid="7"/>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235F7-EAAA-70F0-A003-29DF92C58D78}"/>
            </a:ext>
          </a:extLst>
        </p:cNvPr>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C16D54E1-69DB-426C-0147-50F99A5C6CD8}"/>
              </a:ext>
              <a:ext uri="{C183D7F6-B498-43B3-948B-1728B52AA6E4}">
                <adec:decorative xmlns:adec="http://schemas.microsoft.com/office/drawing/2017/decorative" val="1"/>
              </a:ext>
            </a:extLst>
          </p:cNvPr>
          <p:cNvSpPr/>
          <p:nvPr/>
        </p:nvSpPr>
        <p:spPr bwMode="auto">
          <a:xfrm rot="16200000" flipV="1">
            <a:off x="2938574" y="-1806464"/>
            <a:ext cx="5725887" cy="1160303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2F5E2BB8-618B-0AD1-6FE9-EB2D6220229E}"/>
              </a:ext>
            </a:extLst>
          </p:cNvPr>
          <p:cNvSpPr>
            <a:spLocks noGrp="1"/>
          </p:cNvSpPr>
          <p:nvPr>
            <p:ph type="title"/>
          </p:nvPr>
        </p:nvSpPr>
        <p:spPr>
          <a:xfrm>
            <a:off x="588263" y="457200"/>
            <a:ext cx="8778761" cy="430887"/>
          </a:xfrm>
        </p:spPr>
        <p:txBody>
          <a:bodyPr/>
          <a:lstStyle/>
          <a:p>
            <a:r>
              <a:rPr lang="en-GB" dirty="0">
                <a:solidFill>
                  <a:schemeClr val="tx2"/>
                </a:solidFill>
              </a:rPr>
              <a:t>Add the Places app </a:t>
            </a:r>
          </a:p>
        </p:txBody>
      </p:sp>
      <p:sp>
        <p:nvSpPr>
          <p:cNvPr id="10" name="TextBox 9">
            <a:extLst>
              <a:ext uri="{FF2B5EF4-FFF2-40B4-BE49-F238E27FC236}">
                <a16:creationId xmlns:a16="http://schemas.microsoft.com/office/drawing/2014/main" id="{B55045AE-C93A-8D6B-AB1C-541ABEBC8656}"/>
              </a:ext>
            </a:extLst>
          </p:cNvPr>
          <p:cNvSpPr txBox="1"/>
          <p:nvPr/>
        </p:nvSpPr>
        <p:spPr>
          <a:xfrm>
            <a:off x="588263" y="1305339"/>
            <a:ext cx="9582432" cy="3477875"/>
          </a:xfrm>
          <a:prstGeom prst="rect">
            <a:avLst/>
          </a:prstGeom>
          <a:noFill/>
        </p:spPr>
        <p:txBody>
          <a:bodyPr wrap="square">
            <a:spAutoFit/>
          </a:bodyPr>
          <a:lstStyle/>
          <a:p>
            <a:pPr algn="l"/>
            <a:r>
              <a:rPr lang="en-GB" sz="2000" b="0" i="0" dirty="0">
                <a:solidFill>
                  <a:srgbClr val="161616"/>
                </a:solidFill>
                <a:effectLst/>
                <a:latin typeface="Segoe UI" panose="020B0502040204020203" pitchFamily="34" charset="0"/>
              </a:rPr>
              <a:t>The Microsoft Places app is accessible on the web at </a:t>
            </a:r>
            <a:r>
              <a:rPr lang="en-GB" sz="2000" b="0" i="0" u="none" strike="noStrike" dirty="0">
                <a:effectLst/>
                <a:latin typeface="Segoe UI" panose="020B0502040204020203" pitchFamily="34" charset="0"/>
                <a:hlinkClick r:id="rId3"/>
              </a:rPr>
              <a:t>https://aka.ms/places</a:t>
            </a:r>
            <a:r>
              <a:rPr lang="en-GB" sz="2000" b="0" i="0" dirty="0">
                <a:solidFill>
                  <a:srgbClr val="161616"/>
                </a:solidFill>
                <a:effectLst/>
                <a:latin typeface="Segoe UI" panose="020B0502040204020203" pitchFamily="34" charset="0"/>
              </a:rPr>
              <a:t> and as an app inside Microsoft Teams, Outlook, and the Microsoft 365 app (previously known as Microsoft Office).</a:t>
            </a:r>
          </a:p>
          <a:p>
            <a:pPr algn="l"/>
            <a:endParaRPr lang="en-GB" sz="2000" dirty="0">
              <a:solidFill>
                <a:srgbClr val="161616"/>
              </a:solidFill>
              <a:latin typeface="Segoe UI" panose="020B0502040204020203" pitchFamily="34" charset="0"/>
            </a:endParaRPr>
          </a:p>
          <a:p>
            <a:pPr algn="l"/>
            <a:r>
              <a:rPr lang="en-GB" sz="2000" b="0" i="0" dirty="0">
                <a:solidFill>
                  <a:srgbClr val="161616"/>
                </a:solidFill>
                <a:effectLst/>
                <a:latin typeface="Segoe UI" panose="020B0502040204020203" pitchFamily="34" charset="0"/>
              </a:rPr>
              <a:t>The following guides can help you deploy and pin the Places app in Teams, Outlook, and Microsoft 365:</a:t>
            </a:r>
          </a:p>
          <a:p>
            <a:pPr marL="342900" indent="-342900" algn="l">
              <a:spcBef>
                <a:spcPts val="1200"/>
              </a:spcBef>
              <a:spcAft>
                <a:spcPts val="1200"/>
              </a:spcAft>
              <a:buFont typeface="Arial" panose="020B0604020202020204" pitchFamily="34" charset="0"/>
              <a:buChar char="•"/>
            </a:pPr>
            <a:r>
              <a:rPr lang="en-GB" sz="2000" b="0" i="0" u="none" strike="noStrike" dirty="0">
                <a:solidFill>
                  <a:srgbClr val="161616"/>
                </a:solidFill>
                <a:effectLst/>
                <a:latin typeface="Segoe UI" panose="020B0502040204020203" pitchFamily="34" charset="0"/>
                <a:hlinkClick r:id="rId4"/>
              </a:rPr>
              <a:t>Preinstall and pin the Places app in Teams</a:t>
            </a:r>
            <a:endParaRPr lang="en-GB" sz="2000" b="0" i="0" dirty="0">
              <a:solidFill>
                <a:srgbClr val="161616"/>
              </a:solidFill>
              <a:effectLst/>
              <a:latin typeface="Segoe UI" panose="020B0502040204020203" pitchFamily="34" charset="0"/>
            </a:endParaRPr>
          </a:p>
          <a:p>
            <a:pPr marL="342900" indent="-342900" algn="l">
              <a:spcBef>
                <a:spcPts val="1200"/>
              </a:spcBef>
              <a:spcAft>
                <a:spcPts val="1200"/>
              </a:spcAft>
              <a:buFont typeface="Arial" panose="020B0604020202020204" pitchFamily="34" charset="0"/>
              <a:buChar char="•"/>
            </a:pPr>
            <a:r>
              <a:rPr lang="en-GB" sz="2000" b="0" i="0" u="none" strike="noStrike" dirty="0">
                <a:solidFill>
                  <a:srgbClr val="161616"/>
                </a:solidFill>
                <a:effectLst/>
                <a:latin typeface="Segoe UI" panose="020B0502040204020203" pitchFamily="34" charset="0"/>
                <a:hlinkClick r:id="rId5"/>
              </a:rPr>
              <a:t>Deploy the Places app in Outlook and the Microsoft 365 app</a:t>
            </a:r>
            <a:endParaRPr lang="en-GB" sz="2000" b="0" i="0" dirty="0">
              <a:solidFill>
                <a:srgbClr val="161616"/>
              </a:solidFill>
              <a:effectLst/>
              <a:latin typeface="Segoe UI" panose="020B0502040204020203" pitchFamily="34" charset="0"/>
            </a:endParaRPr>
          </a:p>
          <a:p>
            <a:pPr algn="l"/>
            <a:endParaRPr lang="en-GB" sz="2000" b="0" i="0" dirty="0">
              <a:solidFill>
                <a:srgbClr val="323130"/>
              </a:solidFill>
              <a:effectLst/>
              <a:latin typeface="Segoe UI" panose="020B0502040204020203" pitchFamily="34" charset="0"/>
            </a:endParaRPr>
          </a:p>
        </p:txBody>
      </p:sp>
    </p:spTree>
    <p:extLst>
      <p:ext uri="{BB962C8B-B14F-4D97-AF65-F5344CB8AC3E}">
        <p14:creationId xmlns:p14="http://schemas.microsoft.com/office/powerpoint/2010/main" val="3833185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F98A0-C283-B4E5-BF41-10891BCA13BE}"/>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59DDDCC2-6BCC-8858-B765-97AAC402A5B9}"/>
              </a:ext>
              <a:ext uri="{C183D7F6-B498-43B3-948B-1728B52AA6E4}">
                <adec:decorative xmlns:adec="http://schemas.microsoft.com/office/drawing/2017/decorative" val="1"/>
              </a:ext>
            </a:extLst>
          </p:cNvPr>
          <p:cNvSpPr/>
          <p:nvPr/>
        </p:nvSpPr>
        <p:spPr bwMode="auto">
          <a:xfrm rot="16200000" flipV="1">
            <a:off x="3157779" y="-1739689"/>
            <a:ext cx="5439904" cy="1175546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5" name="Title 1">
            <a:extLst>
              <a:ext uri="{FF2B5EF4-FFF2-40B4-BE49-F238E27FC236}">
                <a16:creationId xmlns:a16="http://schemas.microsoft.com/office/drawing/2014/main" id="{CC6C0201-AE68-33AC-151D-9A2DAE4C0600}"/>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Admin Guidance: Pin the Teams app for specific users (1/4</a:t>
            </a:r>
            <a:r>
              <a:rPr lang="en-US" sz="3200">
                <a:solidFill>
                  <a:srgbClr val="000000"/>
                </a:solidFill>
                <a:latin typeface="Segoe UI Semibold"/>
              </a:rPr>
              <a:t>)</a:t>
            </a:r>
            <a:endPar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p:nvSpPr>
          <p:cNvPr id="6" name="TextBox 5">
            <a:extLst>
              <a:ext uri="{FF2B5EF4-FFF2-40B4-BE49-F238E27FC236}">
                <a16:creationId xmlns:a16="http://schemas.microsoft.com/office/drawing/2014/main" id="{01377929-37B6-A47E-7B20-E021C59E4861}"/>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568B7"/>
                </a:solidFill>
                <a:effectLst/>
                <a:uLnTx/>
                <a:uFillTx/>
                <a:latin typeface="Segoe Sans Text"/>
                <a:ea typeface="+mn-ea"/>
                <a:cs typeface="+mn-cs"/>
              </a:rPr>
              <a:t>Teams: Places app</a:t>
            </a:r>
          </a:p>
        </p:txBody>
      </p:sp>
      <p:sp>
        <p:nvSpPr>
          <p:cNvPr id="3" name="Content Placeholder 2">
            <a:extLst>
              <a:ext uri="{FF2B5EF4-FFF2-40B4-BE49-F238E27FC236}">
                <a16:creationId xmlns:a16="http://schemas.microsoft.com/office/drawing/2014/main" id="{5D2712C3-42E7-86A5-4D3E-41E38E478636}"/>
              </a:ext>
            </a:extLst>
          </p:cNvPr>
          <p:cNvSpPr>
            <a:spLocks noGrp="1"/>
          </p:cNvSpPr>
          <p:nvPr>
            <p:ph sz="quarter" idx="12"/>
          </p:nvPr>
        </p:nvSpPr>
        <p:spPr>
          <a:xfrm>
            <a:off x="532579" y="1862004"/>
            <a:ext cx="3972302" cy="520463"/>
          </a:xfrm>
        </p:spPr>
        <p:txBody>
          <a:bodyPr/>
          <a:lstStyle/>
          <a:p>
            <a:pPr marL="0" indent="0">
              <a:lnSpc>
                <a:spcPct val="110000"/>
              </a:lnSpc>
              <a:buNone/>
            </a:pPr>
            <a:r>
              <a:rPr lang="en-GB" sz="1600" dirty="0"/>
              <a:t>To create a custom policy to pin the Places app to the left rail:</a:t>
            </a:r>
            <a:endParaRPr lang="en-IE" sz="1600" dirty="0"/>
          </a:p>
        </p:txBody>
      </p:sp>
      <p:sp>
        <p:nvSpPr>
          <p:cNvPr id="11" name="TextBox 10">
            <a:extLst>
              <a:ext uri="{FF2B5EF4-FFF2-40B4-BE49-F238E27FC236}">
                <a16:creationId xmlns:a16="http://schemas.microsoft.com/office/drawing/2014/main" id="{292318AC-82D4-BF24-4D76-6E3F264BC02D}"/>
              </a:ext>
            </a:extLst>
          </p:cNvPr>
          <p:cNvSpPr txBox="1"/>
          <p:nvPr/>
        </p:nvSpPr>
        <p:spPr>
          <a:xfrm>
            <a:off x="525164" y="2699661"/>
            <a:ext cx="3770824" cy="2838021"/>
          </a:xfrm>
          <a:prstGeom prst="rect">
            <a:avLst/>
          </a:prstGeom>
          <a:noFill/>
        </p:spPr>
        <p:txBody>
          <a:bodyPr wrap="square" lIns="0" tIns="0" rIns="0" bIns="0">
            <a:spAutoFit/>
          </a:bodyPr>
          <a:lstStyle/>
          <a:p>
            <a:pPr marL="0" marR="0" lvl="0" indent="0" algn="l" defTabSz="806658" rtl="0" eaLnBrk="1" fontAlgn="auto" latinLnBrk="0" hangingPunct="1">
              <a:lnSpc>
                <a:spcPct val="110000"/>
              </a:lnSpc>
              <a:spcBef>
                <a:spcPts val="0"/>
              </a:spcBef>
              <a:spcAft>
                <a:spcPts val="1800"/>
              </a:spcAft>
              <a:buClrTx/>
              <a:buSzTx/>
              <a:buFontTx/>
              <a:buNone/>
              <a:tabLst>
                <a:tab pos="1645806" algn="l"/>
              </a:tabLst>
              <a:defRPr/>
            </a:pPr>
            <a:r>
              <a:rPr kumimoji="0" lang="en-US" sz="1600" b="0" i="0" u="none" strike="noStrike" kern="1200" cap="none" spc="0" normalizeH="0" baseline="0" noProof="0" dirty="0">
                <a:ln>
                  <a:noFill/>
                </a:ln>
                <a:solidFill>
                  <a:srgbClr val="5A5FC7"/>
                </a:solidFill>
                <a:effectLst/>
                <a:uLnTx/>
                <a:uFillTx/>
                <a:latin typeface="Segoe UI Semibold"/>
                <a:ea typeface="+mn-ea"/>
                <a:cs typeface="Segoe UI" panose="020B0502040204020203" pitchFamily="34" charset="0"/>
              </a:rPr>
              <a:t>Step 1</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Go to </a:t>
            </a:r>
            <a:r>
              <a:rPr kumimoji="0" lang="en-US" sz="1600" b="0" i="0" u="none" strike="noStrike" kern="1200" cap="none" spc="0" normalizeH="0" baseline="0" noProof="0" dirty="0">
                <a:ln>
                  <a:noFill/>
                </a:ln>
                <a:solidFill>
                  <a:srgbClr val="000000"/>
                </a:solidFill>
                <a:effectLst/>
                <a:uLnTx/>
                <a:uFillTx/>
                <a:latin typeface="Segoe UI"/>
                <a:ea typeface="+mn-ea"/>
                <a:cs typeface="+mn-cs"/>
              </a:rPr>
              <a:t>your organization’s Teams Admin Center (</a:t>
            </a:r>
            <a:r>
              <a:rPr kumimoji="0" lang="en-US" sz="1600" b="0" i="0" u="none" strike="noStrike" kern="1200" cap="none" spc="0" normalizeH="0" baseline="0" noProof="0" dirty="0">
                <a:ln>
                  <a:noFill/>
                </a:ln>
                <a:solidFill>
                  <a:srgbClr val="000000"/>
                </a:solidFill>
                <a:effectLst/>
                <a:uLnTx/>
                <a:uFillTx/>
                <a:latin typeface="Segoe UI"/>
                <a:ea typeface="+mn-ea"/>
                <a:cs typeface="+mn-cs"/>
                <a:hlinkClick r:id="rId2"/>
              </a:rPr>
              <a:t>https://admin.teams.microsoft.com</a:t>
            </a:r>
            <a:r>
              <a:rPr kumimoji="0" lang="en-US" sz="1600" b="0" i="0" u="none" strike="noStrike" kern="1200" cap="none" spc="0" normalizeH="0" baseline="0" noProof="0" dirty="0">
                <a:ln>
                  <a:noFill/>
                </a:ln>
                <a:solidFill>
                  <a:srgbClr val="000000"/>
                </a:solidFill>
                <a:effectLst/>
                <a:uLnTx/>
                <a:uFillTx/>
                <a:latin typeface="Segoe UI"/>
                <a:ea typeface="+mn-ea"/>
                <a:cs typeface="+mn-cs"/>
              </a:rPr>
              <a:t>).</a:t>
            </a:r>
            <a:endParaRPr kumimoji="0" lang="en-US" sz="1600" b="0" i="0" u="none" strike="noStrike" kern="1200" cap="none" spc="0" normalizeH="0" baseline="0" noProof="0" dirty="0">
              <a:ln>
                <a:noFill/>
              </a:ln>
              <a:solidFill>
                <a:srgbClr val="000000"/>
              </a:solidFill>
              <a:effectLst/>
              <a:highlight>
                <a:srgbClr val="FFFF00"/>
              </a:highligh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1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5A5FC7"/>
                </a:solidFill>
                <a:effectLst/>
                <a:uLnTx/>
                <a:uFillTx/>
                <a:latin typeface="Segoe UI Semibold"/>
                <a:ea typeface="+mn-ea"/>
                <a:cs typeface="+mn-cs"/>
              </a:rPr>
              <a:t>Step 2</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Under </a:t>
            </a:r>
            <a:r>
              <a:rPr kumimoji="0" lang="en-US" sz="16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Teams apps</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cl</a:t>
            </a:r>
            <a:r>
              <a:rPr kumimoji="0" lang="en-US" sz="1600" b="0" i="0" u="none" strike="noStrike" kern="1200" cap="none" spc="0" normalizeH="0" baseline="0" noProof="0" dirty="0">
                <a:ln>
                  <a:noFill/>
                </a:ln>
                <a:solidFill>
                  <a:srgbClr val="000000"/>
                </a:solidFill>
                <a:effectLst/>
                <a:uLnTx/>
                <a:uFillTx/>
                <a:latin typeface="Segoe UI"/>
                <a:ea typeface="+mn-ea"/>
                <a:cs typeface="+mn-cs"/>
              </a:rPr>
              <a:t>ick on </a:t>
            </a:r>
            <a:r>
              <a:rPr kumimoji="0" lang="en-US" sz="1600" b="1" i="0" u="none" strike="noStrike" kern="1200" cap="none" spc="0" normalizeH="0" baseline="0" noProof="0" dirty="0">
                <a:ln>
                  <a:noFill/>
                </a:ln>
                <a:solidFill>
                  <a:srgbClr val="000000"/>
                </a:solidFill>
                <a:effectLst/>
                <a:uLnTx/>
                <a:uFillTx/>
                <a:latin typeface="Segoe UI"/>
                <a:ea typeface="+mn-ea"/>
                <a:cs typeface="+mn-cs"/>
              </a:rPr>
              <a:t>Setup Policies</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t>
            </a:r>
          </a:p>
          <a:p>
            <a:pPr marL="0" marR="0" lvl="0" indent="0" algn="l" defTabSz="914400" rtl="0" eaLnBrk="1" fontAlgn="auto" latinLnBrk="0" hangingPunct="1">
              <a:lnSpc>
                <a:spcPct val="11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5A5FC7"/>
                </a:solidFill>
                <a:effectLst/>
                <a:uLnTx/>
                <a:uFillTx/>
                <a:latin typeface="Segoe UI Semibold"/>
                <a:ea typeface="+mn-ea"/>
                <a:cs typeface="+mn-cs"/>
              </a:rPr>
              <a:t>Step 3</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Under </a:t>
            </a:r>
            <a:r>
              <a:rPr kumimoji="0" lang="en-US" sz="16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Manage policies</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click </a:t>
            </a:r>
            <a:r>
              <a:rPr kumimoji="0" lang="en-US" sz="16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Add</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to create a new policy.</a:t>
            </a:r>
          </a:p>
          <a:p>
            <a:pPr marL="0" marR="0" lvl="0" indent="0" algn="l" defTabSz="914400" rtl="0" eaLnBrk="1" fontAlgn="auto" latinLnBrk="0" hangingPunct="1">
              <a:lnSpc>
                <a:spcPct val="110000"/>
              </a:lnSpc>
              <a:spcBef>
                <a:spcPts val="0"/>
              </a:spcBef>
              <a:spcAft>
                <a:spcPts val="18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9" name="Picture 8" descr="Screenshot of the Teams Admin Center, with a red box around the Setup Policies blade.">
            <a:extLst>
              <a:ext uri="{FF2B5EF4-FFF2-40B4-BE49-F238E27FC236}">
                <a16:creationId xmlns:a16="http://schemas.microsoft.com/office/drawing/2014/main" id="{7D3A4269-1F52-8370-3AF4-2832ABB8B8F2}"/>
              </a:ext>
            </a:extLst>
          </p:cNvPr>
          <p:cNvPicPr>
            <a:picLocks noChangeAspect="1"/>
          </p:cNvPicPr>
          <p:nvPr/>
        </p:nvPicPr>
        <p:blipFill>
          <a:blip r:embed="rId3"/>
          <a:stretch>
            <a:fillRect/>
          </a:stretch>
        </p:blipFill>
        <p:spPr>
          <a:xfrm>
            <a:off x="4713774" y="1862004"/>
            <a:ext cx="6731990" cy="3675678"/>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9F8B25EB-D632-F5D9-DDA5-A850038349D5}"/>
              </a:ext>
              <a:ext uri="{C183D7F6-B498-43B3-948B-1728B52AA6E4}">
                <adec:decorative xmlns:adec="http://schemas.microsoft.com/office/drawing/2017/decorative" val="1"/>
              </a:ext>
            </a:extLst>
          </p:cNvPr>
          <p:cNvSpPr/>
          <p:nvPr/>
        </p:nvSpPr>
        <p:spPr bwMode="auto">
          <a:xfrm>
            <a:off x="4893080" y="4291452"/>
            <a:ext cx="714703" cy="253497"/>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1" name="Rectangle 20">
            <a:extLst>
              <a:ext uri="{FF2B5EF4-FFF2-40B4-BE49-F238E27FC236}">
                <a16:creationId xmlns:a16="http://schemas.microsoft.com/office/drawing/2014/main" id="{6E8384F3-32A4-4AB3-CD84-32CF7FBD6C57}"/>
              </a:ext>
              <a:ext uri="{C183D7F6-B498-43B3-948B-1728B52AA6E4}">
                <adec:decorative xmlns:adec="http://schemas.microsoft.com/office/drawing/2017/decorative" val="1"/>
              </a:ext>
            </a:extLst>
          </p:cNvPr>
          <p:cNvSpPr/>
          <p:nvPr/>
        </p:nvSpPr>
        <p:spPr bwMode="auto">
          <a:xfrm>
            <a:off x="6443356" y="4513420"/>
            <a:ext cx="488701" cy="163949"/>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Tree>
    <p:extLst>
      <p:ext uri="{BB962C8B-B14F-4D97-AF65-F5344CB8AC3E}">
        <p14:creationId xmlns:p14="http://schemas.microsoft.com/office/powerpoint/2010/main" val="228389064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1C8D3-3696-5339-0258-2F41A5479E1D}"/>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00934809-756A-BB8F-78EC-8518ABB251A0}"/>
              </a:ext>
              <a:ext uri="{C183D7F6-B498-43B3-948B-1728B52AA6E4}">
                <adec:decorative xmlns:adec="http://schemas.microsoft.com/office/drawing/2017/decorative" val="1"/>
              </a:ext>
            </a:extLst>
          </p:cNvPr>
          <p:cNvSpPr/>
          <p:nvPr/>
        </p:nvSpPr>
        <p:spPr bwMode="auto">
          <a:xfrm rot="16200000" flipV="1">
            <a:off x="3157779" y="-1739689"/>
            <a:ext cx="5439904" cy="1175546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5" name="Title 1">
            <a:extLst>
              <a:ext uri="{FF2B5EF4-FFF2-40B4-BE49-F238E27FC236}">
                <a16:creationId xmlns:a16="http://schemas.microsoft.com/office/drawing/2014/main" id="{5F8AA1AD-49C9-7545-24A8-CAF16AFF94FA}"/>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Admin Guidance: Pin the Teams app for specific users (2/4)</a:t>
            </a:r>
          </a:p>
        </p:txBody>
      </p:sp>
      <p:sp>
        <p:nvSpPr>
          <p:cNvPr id="6" name="TextBox 5">
            <a:extLst>
              <a:ext uri="{FF2B5EF4-FFF2-40B4-BE49-F238E27FC236}">
                <a16:creationId xmlns:a16="http://schemas.microsoft.com/office/drawing/2014/main" id="{49F76FFA-EC09-A769-90F3-1577B08F0E4E}"/>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568B7"/>
                </a:solidFill>
                <a:effectLst/>
                <a:uLnTx/>
                <a:uFillTx/>
                <a:latin typeface="Segoe Sans Text"/>
                <a:ea typeface="+mn-ea"/>
                <a:cs typeface="+mn-cs"/>
              </a:rPr>
              <a:t>Teams: Places app</a:t>
            </a:r>
          </a:p>
        </p:txBody>
      </p:sp>
      <p:sp>
        <p:nvSpPr>
          <p:cNvPr id="3" name="Content Placeholder 2">
            <a:extLst>
              <a:ext uri="{FF2B5EF4-FFF2-40B4-BE49-F238E27FC236}">
                <a16:creationId xmlns:a16="http://schemas.microsoft.com/office/drawing/2014/main" id="{79A2D4BE-6A29-F07B-875F-9420BC1B6117}"/>
              </a:ext>
            </a:extLst>
          </p:cNvPr>
          <p:cNvSpPr>
            <a:spLocks noGrp="1"/>
          </p:cNvSpPr>
          <p:nvPr>
            <p:ph sz="quarter" idx="12"/>
          </p:nvPr>
        </p:nvSpPr>
        <p:spPr>
          <a:xfrm>
            <a:off x="584200" y="1586177"/>
            <a:ext cx="4412434" cy="520463"/>
          </a:xfrm>
        </p:spPr>
        <p:txBody>
          <a:bodyPr/>
          <a:lstStyle/>
          <a:p>
            <a:pPr marL="0" indent="0">
              <a:lnSpc>
                <a:spcPct val="110000"/>
              </a:lnSpc>
              <a:buNone/>
            </a:pPr>
            <a:r>
              <a:rPr lang="en-GB" sz="1600" dirty="0"/>
              <a:t>To create a custom policy to pin the Places app to the left rail:</a:t>
            </a:r>
            <a:endParaRPr lang="en-IE" sz="1600" dirty="0"/>
          </a:p>
        </p:txBody>
      </p:sp>
      <p:sp>
        <p:nvSpPr>
          <p:cNvPr id="11" name="TextBox 10">
            <a:extLst>
              <a:ext uri="{FF2B5EF4-FFF2-40B4-BE49-F238E27FC236}">
                <a16:creationId xmlns:a16="http://schemas.microsoft.com/office/drawing/2014/main" id="{FF9CD0D0-6A25-C58C-02BC-3EC2B1FF7690}"/>
              </a:ext>
            </a:extLst>
          </p:cNvPr>
          <p:cNvSpPr txBox="1"/>
          <p:nvPr/>
        </p:nvSpPr>
        <p:spPr>
          <a:xfrm>
            <a:off x="584201" y="2387524"/>
            <a:ext cx="4412433" cy="2567178"/>
          </a:xfrm>
          <a:prstGeom prst="rect">
            <a:avLst/>
          </a:prstGeom>
          <a:noFill/>
        </p:spPr>
        <p:txBody>
          <a:bodyPr wrap="square" lIns="0" tIns="0" rIns="0" bIns="0">
            <a:spAutoFit/>
          </a:bodyPr>
          <a:lstStyle/>
          <a:p>
            <a:pPr marL="0" marR="0" lvl="0" indent="0" algn="l" defTabSz="914400" rtl="0" eaLnBrk="1" fontAlgn="auto" latinLnBrk="0" hangingPunct="1">
              <a:lnSpc>
                <a:spcPct val="110000"/>
              </a:lnSpc>
              <a:spcBef>
                <a:spcPts val="0"/>
              </a:spcBef>
              <a:spcAft>
                <a:spcPts val="1800"/>
              </a:spcAft>
              <a:buClrTx/>
              <a:buSzTx/>
              <a:buFontTx/>
              <a:buNone/>
              <a:tabLst/>
              <a:defRPr/>
            </a:pPr>
            <a:r>
              <a:rPr kumimoji="0" lang="en-US" sz="1600" b="1" i="0" u="none" strike="noStrike" kern="1200" cap="none" spc="0" normalizeH="0" baseline="0" noProof="0" dirty="0">
                <a:ln>
                  <a:noFill/>
                </a:ln>
                <a:solidFill>
                  <a:srgbClr val="5A5FC7"/>
                </a:solidFill>
                <a:effectLst/>
                <a:uLnTx/>
                <a:uFillTx/>
                <a:latin typeface="Segoe UI Semibold"/>
                <a:ea typeface="+mn-ea"/>
                <a:cs typeface="+mn-cs"/>
              </a:rPr>
              <a:t>Step 4</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Enter a name for the policy: in this example, we used </a:t>
            </a:r>
            <a:r>
              <a:rPr kumimoji="0" lang="en-US" sz="1600" b="1" i="0" u="none" strike="noStrike" kern="1200" cap="none" spc="0" normalizeH="0" baseline="0" noProof="0" dirty="0" err="1">
                <a:ln>
                  <a:noFill/>
                </a:ln>
                <a:solidFill>
                  <a:srgbClr val="000000"/>
                </a:solidFill>
                <a:effectLst/>
                <a:uLnTx/>
                <a:uFillTx/>
                <a:latin typeface="Segoe UI"/>
                <a:ea typeface="+mn-ea"/>
                <a:cs typeface="Segoe UI" panose="020B0502040204020203" pitchFamily="34" charset="0"/>
              </a:rPr>
              <a:t>Places_Users</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t>
            </a:r>
          </a:p>
          <a:p>
            <a:pPr marL="0" marR="0" lvl="0" indent="0" algn="l" defTabSz="914400" rtl="0" eaLnBrk="1" fontAlgn="auto" latinLnBrk="0" hangingPunct="1">
              <a:lnSpc>
                <a:spcPct val="110000"/>
              </a:lnSpc>
              <a:spcBef>
                <a:spcPts val="0"/>
              </a:spcBef>
              <a:spcAft>
                <a:spcPts val="1800"/>
              </a:spcAft>
              <a:buClrTx/>
              <a:buSzTx/>
              <a:buFontTx/>
              <a:buNone/>
              <a:tabLst/>
              <a:defRPr/>
            </a:pPr>
            <a:r>
              <a:rPr kumimoji="0" lang="en-US" sz="1600" b="1" i="0" u="none" strike="noStrike" kern="1200" cap="none" spc="0" normalizeH="0" baseline="0" noProof="0" dirty="0">
                <a:ln>
                  <a:noFill/>
                </a:ln>
                <a:solidFill>
                  <a:srgbClr val="5A5FC7"/>
                </a:solidFill>
                <a:effectLst/>
                <a:uLnTx/>
                <a:uFillTx/>
                <a:latin typeface="Segoe UI Semibold"/>
                <a:ea typeface="+mn-ea"/>
                <a:cs typeface="+mn-cs"/>
              </a:rPr>
              <a:t>Step 5</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Under </a:t>
            </a:r>
            <a:r>
              <a:rPr kumimoji="0" lang="en-US" sz="16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Pinned apps</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click the </a:t>
            </a:r>
            <a:r>
              <a:rPr kumimoji="0" lang="en-US" sz="16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Add apps </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button, and search for and select the </a:t>
            </a:r>
            <a:r>
              <a:rPr kumimoji="0" lang="en-US" sz="16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Places</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app on the right.</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10000"/>
              </a:lnSpc>
              <a:spcBef>
                <a:spcPts val="0"/>
              </a:spcBef>
              <a:spcAft>
                <a:spcPts val="1800"/>
              </a:spcAft>
              <a:buClrTx/>
              <a:buSzTx/>
              <a:buFontTx/>
              <a:buNone/>
              <a:tabLst/>
              <a:defRPr/>
            </a:pPr>
            <a:r>
              <a:rPr kumimoji="0" lang="en-US" sz="1600" b="1" i="0" u="none" strike="noStrike" kern="1200" cap="none" spc="0" normalizeH="0" baseline="0" noProof="0" dirty="0">
                <a:ln>
                  <a:noFill/>
                </a:ln>
                <a:solidFill>
                  <a:srgbClr val="5A5FC7"/>
                </a:solidFill>
                <a:effectLst/>
                <a:uLnTx/>
                <a:uFillTx/>
                <a:latin typeface="Segoe UI Semibold"/>
                <a:ea typeface="+mn-ea"/>
                <a:cs typeface="+mn-cs"/>
              </a:rPr>
              <a:t>Step 6</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C</a:t>
            </a:r>
            <a:r>
              <a:rPr kumimoji="0" lang="en-US" sz="1600" b="0" i="0" u="none" strike="noStrike" kern="1200" cap="none" spc="0" normalizeH="0" baseline="0" noProof="0" dirty="0">
                <a:ln>
                  <a:noFill/>
                </a:ln>
                <a:solidFill>
                  <a:srgbClr val="000000"/>
                </a:solidFill>
                <a:effectLst/>
                <a:uLnTx/>
                <a:uFillTx/>
                <a:latin typeface="Segoe UI"/>
                <a:ea typeface="+mn-ea"/>
                <a:cs typeface="+mn-cs"/>
              </a:rPr>
              <a:t>lick</a:t>
            </a:r>
            <a:r>
              <a:rPr kumimoji="0" lang="en-US" sz="1600" b="1" i="0" u="none" strike="noStrike" kern="1200" cap="none" spc="0" normalizeH="0" baseline="0" noProof="0" dirty="0">
                <a:ln>
                  <a:noFill/>
                </a:ln>
                <a:solidFill>
                  <a:srgbClr val="000000"/>
                </a:solidFill>
                <a:effectLst/>
                <a:uLnTx/>
                <a:uFillTx/>
                <a:latin typeface="Segoe UI"/>
                <a:ea typeface="+mn-ea"/>
                <a:cs typeface="+mn-cs"/>
              </a:rPr>
              <a:t> Add</a:t>
            </a: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t>
            </a:r>
          </a:p>
          <a:p>
            <a:pPr marL="0" marR="0" lvl="0" indent="0" algn="l" defTabSz="914400" rtl="0" eaLnBrk="1" fontAlgn="auto" latinLnBrk="0" hangingPunct="1">
              <a:lnSpc>
                <a:spcPct val="110000"/>
              </a:lnSpc>
              <a:spcBef>
                <a:spcPts val="0"/>
              </a:spcBef>
              <a:spcAft>
                <a:spcPts val="18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14" name="Picture 13" descr="Screenshot of the Teams Admin Center, showing the creation of a custom policy for Places Users, adding the Places app to the list of pinned apps.">
            <a:extLst>
              <a:ext uri="{FF2B5EF4-FFF2-40B4-BE49-F238E27FC236}">
                <a16:creationId xmlns:a16="http://schemas.microsoft.com/office/drawing/2014/main" id="{91F7C2B8-CB6D-4121-7245-0F31B0FEB70B}"/>
              </a:ext>
            </a:extLst>
          </p:cNvPr>
          <p:cNvPicPr>
            <a:picLocks noChangeAspect="1"/>
          </p:cNvPicPr>
          <p:nvPr/>
        </p:nvPicPr>
        <p:blipFill>
          <a:blip r:embed="rId2"/>
          <a:stretch>
            <a:fillRect/>
          </a:stretch>
        </p:blipFill>
        <p:spPr>
          <a:xfrm>
            <a:off x="5038675" y="1261240"/>
            <a:ext cx="7100772" cy="5597456"/>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56B1F54C-15D2-BAC0-EDA9-DCE8437C5782}"/>
              </a:ext>
              <a:ext uri="{C183D7F6-B498-43B3-948B-1728B52AA6E4}">
                <adec:decorative xmlns:adec="http://schemas.microsoft.com/office/drawing/2017/decorative" val="1"/>
              </a:ext>
            </a:extLst>
          </p:cNvPr>
          <p:cNvSpPr/>
          <p:nvPr/>
        </p:nvSpPr>
        <p:spPr bwMode="auto">
          <a:xfrm>
            <a:off x="10226564" y="2662212"/>
            <a:ext cx="1765738" cy="490891"/>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Tree>
    <p:extLst>
      <p:ext uri="{BB962C8B-B14F-4D97-AF65-F5344CB8AC3E}">
        <p14:creationId xmlns:p14="http://schemas.microsoft.com/office/powerpoint/2010/main" val="16699852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D0758-C3BA-DB8E-F500-876447138E10}"/>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85960F79-DC4F-E99E-B1BF-481183D7A1D8}"/>
              </a:ext>
              <a:ext uri="{C183D7F6-B498-43B3-948B-1728B52AA6E4}">
                <adec:decorative xmlns:adec="http://schemas.microsoft.com/office/drawing/2017/decorative" val="1"/>
              </a:ext>
            </a:extLst>
          </p:cNvPr>
          <p:cNvSpPr/>
          <p:nvPr/>
        </p:nvSpPr>
        <p:spPr bwMode="auto">
          <a:xfrm rot="16200000" flipV="1">
            <a:off x="3272132" y="-2061870"/>
            <a:ext cx="5647729" cy="12192005"/>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5" name="Title 1">
            <a:extLst>
              <a:ext uri="{FF2B5EF4-FFF2-40B4-BE49-F238E27FC236}">
                <a16:creationId xmlns:a16="http://schemas.microsoft.com/office/drawing/2014/main" id="{CA8C0F7F-1CDC-208F-C196-ECC9442B8693}"/>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Admin Guidance: Pin the Teams app for specific users (3/4)</a:t>
            </a:r>
          </a:p>
        </p:txBody>
      </p:sp>
      <p:sp>
        <p:nvSpPr>
          <p:cNvPr id="6" name="TextBox 5">
            <a:extLst>
              <a:ext uri="{FF2B5EF4-FFF2-40B4-BE49-F238E27FC236}">
                <a16:creationId xmlns:a16="http://schemas.microsoft.com/office/drawing/2014/main" id="{96E88B07-7B88-38CB-0F48-429F0047C9DD}"/>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568B7"/>
                </a:solidFill>
                <a:effectLst/>
                <a:uLnTx/>
                <a:uFillTx/>
                <a:latin typeface="Segoe Sans Text"/>
                <a:ea typeface="+mn-ea"/>
                <a:cs typeface="+mn-cs"/>
              </a:rPr>
              <a:t>Teams: Places app</a:t>
            </a:r>
          </a:p>
        </p:txBody>
      </p:sp>
      <p:sp>
        <p:nvSpPr>
          <p:cNvPr id="3" name="Content Placeholder 2">
            <a:extLst>
              <a:ext uri="{FF2B5EF4-FFF2-40B4-BE49-F238E27FC236}">
                <a16:creationId xmlns:a16="http://schemas.microsoft.com/office/drawing/2014/main" id="{77D16EE5-86E3-B22A-DE68-043ACAD0AA1F}"/>
              </a:ext>
            </a:extLst>
          </p:cNvPr>
          <p:cNvSpPr>
            <a:spLocks noGrp="1"/>
          </p:cNvSpPr>
          <p:nvPr>
            <p:ph sz="quarter" idx="12"/>
          </p:nvPr>
        </p:nvSpPr>
        <p:spPr>
          <a:xfrm>
            <a:off x="584200" y="1393499"/>
            <a:ext cx="4412434" cy="520463"/>
          </a:xfrm>
        </p:spPr>
        <p:txBody>
          <a:bodyPr/>
          <a:lstStyle/>
          <a:p>
            <a:pPr marL="0" indent="0">
              <a:lnSpc>
                <a:spcPct val="110000"/>
              </a:lnSpc>
              <a:buNone/>
            </a:pPr>
            <a:r>
              <a:rPr lang="en-GB" sz="1600"/>
              <a:t>To create a custom policy to pin the Places app to the left rail:</a:t>
            </a:r>
            <a:endParaRPr lang="en-IE" sz="1600"/>
          </a:p>
        </p:txBody>
      </p:sp>
      <p:sp>
        <p:nvSpPr>
          <p:cNvPr id="11" name="TextBox 10">
            <a:extLst>
              <a:ext uri="{FF2B5EF4-FFF2-40B4-BE49-F238E27FC236}">
                <a16:creationId xmlns:a16="http://schemas.microsoft.com/office/drawing/2014/main" id="{2BA5E427-7E06-92E5-278D-CDD50DC22553}"/>
              </a:ext>
            </a:extLst>
          </p:cNvPr>
          <p:cNvSpPr txBox="1"/>
          <p:nvPr/>
        </p:nvSpPr>
        <p:spPr>
          <a:xfrm>
            <a:off x="584201" y="2872420"/>
            <a:ext cx="4569590" cy="2838021"/>
          </a:xfrm>
          <a:prstGeom prst="rect">
            <a:avLst/>
          </a:prstGeom>
          <a:noFill/>
        </p:spPr>
        <p:txBody>
          <a:bodyPr wrap="square" lIns="0" tIns="0" rIns="0" bIns="0">
            <a:spAutoFit/>
          </a:bodyPr>
          <a:lstStyle/>
          <a:p>
            <a:pPr marL="0" marR="0" lvl="0" indent="0" algn="l" defTabSz="914400" rtl="0" eaLnBrk="1" fontAlgn="auto" latinLnBrk="0" hangingPunct="1">
              <a:lnSpc>
                <a:spcPct val="110000"/>
              </a:lnSpc>
              <a:spcBef>
                <a:spcPts val="0"/>
              </a:spcBef>
              <a:spcAft>
                <a:spcPts val="1800"/>
              </a:spcAft>
              <a:buClrTx/>
              <a:buSzTx/>
              <a:buFontTx/>
              <a:buNone/>
              <a:tabLst/>
              <a:defRPr/>
            </a:pPr>
            <a:r>
              <a:rPr kumimoji="0" lang="en-US" sz="1600" b="1" i="0" u="none" strike="noStrike" kern="1200" cap="none" spc="0" normalizeH="0" baseline="0" noProof="0">
                <a:ln>
                  <a:noFill/>
                </a:ln>
                <a:solidFill>
                  <a:srgbClr val="5A5FC7"/>
                </a:solidFill>
                <a:effectLst/>
                <a:uLnTx/>
                <a:uFillTx/>
                <a:latin typeface="Segoe UI Semibold"/>
                <a:ea typeface="+mn-ea"/>
                <a:cs typeface="+mn-cs"/>
              </a:rPr>
              <a:t>Step 7</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Use the handles on the right to drag and drop the apps into their desired position on the left rail.</a:t>
            </a:r>
          </a:p>
          <a:p>
            <a:pPr marL="0" marR="0" lvl="0" indent="0" algn="l" defTabSz="914400" rtl="0" eaLnBrk="1" fontAlgn="auto" latinLnBrk="0" hangingPunct="1">
              <a:lnSpc>
                <a:spcPct val="110000"/>
              </a:lnSpc>
              <a:spcBef>
                <a:spcPts val="0"/>
              </a:spcBef>
              <a:spcAft>
                <a:spcPts val="1800"/>
              </a:spcAft>
              <a:buClrTx/>
              <a:buSzTx/>
              <a:buFontTx/>
              <a:buNone/>
              <a:tabLst/>
              <a:defRPr/>
            </a:pPr>
            <a:r>
              <a:rPr kumimoji="0" lang="en-US" sz="1600" b="1" i="0" u="none" strike="noStrike" kern="1200" cap="none" spc="0" normalizeH="0" baseline="0" noProof="0">
                <a:ln>
                  <a:noFill/>
                </a:ln>
                <a:solidFill>
                  <a:srgbClr val="5A5FC7"/>
                </a:solidFill>
                <a:effectLst/>
                <a:uLnTx/>
                <a:uFillTx/>
                <a:latin typeface="Segoe UI Semibold"/>
                <a:ea typeface="+mn-ea"/>
                <a:cs typeface="+mn-cs"/>
              </a:rPr>
              <a:t>Step 8</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Optionally, click to the left of the app name to select (a check mark will appear) and use the </a:t>
            </a:r>
            <a:r>
              <a:rPr kumimoji="0" lang="en-US" sz="16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Move up</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t>
            </a:r>
            <a:r>
              <a:rPr kumimoji="0" lang="en-US" sz="16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Move down</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a:t>
            </a:r>
            <a:r>
              <a:rPr kumimoji="0" lang="en-US" sz="16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Remove</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options.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10000"/>
              </a:lnSpc>
              <a:spcBef>
                <a:spcPts val="0"/>
              </a:spcBef>
              <a:spcAft>
                <a:spcPts val="1800"/>
              </a:spcAft>
              <a:buClrTx/>
              <a:buSzTx/>
              <a:buFontTx/>
              <a:buNone/>
              <a:tabLst/>
              <a:defRPr/>
            </a:pPr>
            <a:r>
              <a:rPr kumimoji="0" lang="en-US" sz="1600" b="1" i="0" u="none" strike="noStrike" kern="1200" cap="none" spc="0" normalizeH="0" baseline="0" noProof="0">
                <a:ln>
                  <a:noFill/>
                </a:ln>
                <a:solidFill>
                  <a:srgbClr val="5A5FC7"/>
                </a:solidFill>
                <a:effectLst/>
                <a:uLnTx/>
                <a:uFillTx/>
                <a:latin typeface="Segoe UI Semibold"/>
                <a:ea typeface="+mn-ea"/>
                <a:cs typeface="+mn-cs"/>
              </a:rPr>
              <a:t>Step 9</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C</a:t>
            </a:r>
            <a:r>
              <a:rPr kumimoji="0" lang="en-US" sz="1600" b="0" i="0" u="none" strike="noStrike" kern="1200" cap="none" spc="0" normalizeH="0" baseline="0" noProof="0">
                <a:ln>
                  <a:noFill/>
                </a:ln>
                <a:solidFill>
                  <a:srgbClr val="000000"/>
                </a:solidFill>
                <a:effectLst/>
                <a:uLnTx/>
                <a:uFillTx/>
                <a:latin typeface="Segoe UI"/>
                <a:ea typeface="+mn-ea"/>
                <a:cs typeface="+mn-cs"/>
              </a:rPr>
              <a:t>lick</a:t>
            </a:r>
            <a:r>
              <a:rPr kumimoji="0" lang="en-US" sz="1600" b="1" i="0" u="none" strike="noStrike" kern="1200" cap="none" spc="0" normalizeH="0" baseline="0" noProof="0">
                <a:ln>
                  <a:noFill/>
                </a:ln>
                <a:solidFill>
                  <a:srgbClr val="000000"/>
                </a:solidFill>
                <a:effectLst/>
                <a:uLnTx/>
                <a:uFillTx/>
                <a:latin typeface="Segoe UI"/>
                <a:ea typeface="+mn-ea"/>
                <a:cs typeface="+mn-cs"/>
              </a:rPr>
              <a:t> Save</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t>
            </a:r>
          </a:p>
          <a:p>
            <a:pPr marL="0" marR="0" lvl="0" indent="0" algn="l" defTabSz="914400" rtl="0" eaLnBrk="1" fontAlgn="auto" latinLnBrk="0" hangingPunct="1">
              <a:lnSpc>
                <a:spcPct val="110000"/>
              </a:lnSpc>
              <a:spcBef>
                <a:spcPts val="0"/>
              </a:spcBef>
              <a:spcAft>
                <a:spcPts val="18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pic>
        <p:nvPicPr>
          <p:cNvPr id="7" name="Picture 6" descr="Screenshot of the Teams Admin Center, showing the list of pinned apps in the setup policy.">
            <a:extLst>
              <a:ext uri="{FF2B5EF4-FFF2-40B4-BE49-F238E27FC236}">
                <a16:creationId xmlns:a16="http://schemas.microsoft.com/office/drawing/2014/main" id="{72A753AB-1FAF-2BC4-F204-ADA3A74C4207}"/>
              </a:ext>
            </a:extLst>
          </p:cNvPr>
          <p:cNvPicPr>
            <a:picLocks noChangeAspect="1"/>
          </p:cNvPicPr>
          <p:nvPr/>
        </p:nvPicPr>
        <p:blipFill>
          <a:blip r:embed="rId2"/>
          <a:stretch>
            <a:fillRect/>
          </a:stretch>
        </p:blipFill>
        <p:spPr>
          <a:xfrm>
            <a:off x="5207953" y="1210269"/>
            <a:ext cx="6951267" cy="5484821"/>
          </a:xfrm>
          <a:prstGeom prst="rect">
            <a:avLst/>
          </a:prstGeom>
        </p:spPr>
      </p:pic>
      <p:sp>
        <p:nvSpPr>
          <p:cNvPr id="19" name="Rectangle 18">
            <a:extLst>
              <a:ext uri="{FF2B5EF4-FFF2-40B4-BE49-F238E27FC236}">
                <a16:creationId xmlns:a16="http://schemas.microsoft.com/office/drawing/2014/main" id="{CC6A4DC1-0078-7270-6E18-30008800FEAB}"/>
              </a:ext>
              <a:ext uri="{C183D7F6-B498-43B3-948B-1728B52AA6E4}">
                <adec:decorative xmlns:adec="http://schemas.microsoft.com/office/drawing/2017/decorative" val="1"/>
              </a:ext>
            </a:extLst>
          </p:cNvPr>
          <p:cNvSpPr/>
          <p:nvPr/>
        </p:nvSpPr>
        <p:spPr bwMode="auto">
          <a:xfrm>
            <a:off x="8460700" y="3615557"/>
            <a:ext cx="325820" cy="2032174"/>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Tree>
    <p:extLst>
      <p:ext uri="{BB962C8B-B14F-4D97-AF65-F5344CB8AC3E}">
        <p14:creationId xmlns:p14="http://schemas.microsoft.com/office/powerpoint/2010/main" val="229274302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8F812-6031-5349-548F-EBEDDE2D6C97}"/>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FFD23BCA-19B2-CE57-5124-66EEE00E62DD}"/>
              </a:ext>
              <a:ext uri="{C183D7F6-B498-43B3-948B-1728B52AA6E4}">
                <adec:decorative xmlns:adec="http://schemas.microsoft.com/office/drawing/2017/decorative" val="1"/>
              </a:ext>
            </a:extLst>
          </p:cNvPr>
          <p:cNvSpPr/>
          <p:nvPr/>
        </p:nvSpPr>
        <p:spPr bwMode="auto">
          <a:xfrm rot="16200000" flipV="1">
            <a:off x="3329550" y="-2004452"/>
            <a:ext cx="5532893" cy="12192005"/>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5" name="Title 1">
            <a:extLst>
              <a:ext uri="{FF2B5EF4-FFF2-40B4-BE49-F238E27FC236}">
                <a16:creationId xmlns:a16="http://schemas.microsoft.com/office/drawing/2014/main" id="{18BDBEF6-2E09-FF4D-9473-1D777AA47A84}"/>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Admin Guidance: Pin the Teams app for specific users (4/4)</a:t>
            </a:r>
          </a:p>
        </p:txBody>
      </p:sp>
      <p:sp>
        <p:nvSpPr>
          <p:cNvPr id="6" name="TextBox 5">
            <a:extLst>
              <a:ext uri="{FF2B5EF4-FFF2-40B4-BE49-F238E27FC236}">
                <a16:creationId xmlns:a16="http://schemas.microsoft.com/office/drawing/2014/main" id="{604E3930-DA0C-2068-0FEC-A44EC5FAC945}"/>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568B7"/>
                </a:solidFill>
                <a:effectLst/>
                <a:uLnTx/>
                <a:uFillTx/>
                <a:latin typeface="Segoe Sans Text"/>
                <a:ea typeface="+mn-ea"/>
                <a:cs typeface="+mn-cs"/>
              </a:rPr>
              <a:t>Teams: Places app</a:t>
            </a:r>
          </a:p>
        </p:txBody>
      </p:sp>
      <p:sp>
        <p:nvSpPr>
          <p:cNvPr id="3" name="Content Placeholder 2">
            <a:extLst>
              <a:ext uri="{FF2B5EF4-FFF2-40B4-BE49-F238E27FC236}">
                <a16:creationId xmlns:a16="http://schemas.microsoft.com/office/drawing/2014/main" id="{B8B1C67A-733A-636A-AB4D-4913965EF8D7}"/>
              </a:ext>
            </a:extLst>
          </p:cNvPr>
          <p:cNvSpPr>
            <a:spLocks noGrp="1"/>
          </p:cNvSpPr>
          <p:nvPr>
            <p:ph sz="quarter" idx="12"/>
          </p:nvPr>
        </p:nvSpPr>
        <p:spPr>
          <a:xfrm>
            <a:off x="584200" y="1393499"/>
            <a:ext cx="4412434" cy="520463"/>
          </a:xfrm>
        </p:spPr>
        <p:txBody>
          <a:bodyPr/>
          <a:lstStyle/>
          <a:p>
            <a:pPr marL="0" indent="0">
              <a:lnSpc>
                <a:spcPct val="110000"/>
              </a:lnSpc>
              <a:buNone/>
            </a:pPr>
            <a:r>
              <a:rPr lang="en-GB" sz="1600"/>
              <a:t>To create a custom policy to pin the Places app to the left rail:</a:t>
            </a:r>
            <a:endParaRPr lang="en-IE" sz="1600"/>
          </a:p>
        </p:txBody>
      </p:sp>
      <p:sp>
        <p:nvSpPr>
          <p:cNvPr id="11" name="TextBox 10">
            <a:extLst>
              <a:ext uri="{FF2B5EF4-FFF2-40B4-BE49-F238E27FC236}">
                <a16:creationId xmlns:a16="http://schemas.microsoft.com/office/drawing/2014/main" id="{D5A73C66-5756-F3CB-15D8-A67CD091B808}"/>
              </a:ext>
            </a:extLst>
          </p:cNvPr>
          <p:cNvSpPr txBox="1"/>
          <p:nvPr/>
        </p:nvSpPr>
        <p:spPr>
          <a:xfrm>
            <a:off x="573729" y="2197246"/>
            <a:ext cx="3693509" cy="4192238"/>
          </a:xfrm>
          <a:prstGeom prst="rect">
            <a:avLst/>
          </a:prstGeom>
          <a:noFill/>
        </p:spPr>
        <p:txBody>
          <a:bodyPr wrap="square" lIns="0" tIns="0" rIns="0" bIns="0">
            <a:spAutoFit/>
          </a:bodyPr>
          <a:lstStyle/>
          <a:p>
            <a:pPr marL="0" marR="0" lvl="0" indent="0" algn="l" defTabSz="914400" rtl="0" eaLnBrk="1" fontAlgn="auto" latinLnBrk="0" hangingPunct="1">
              <a:lnSpc>
                <a:spcPct val="110000"/>
              </a:lnSpc>
              <a:spcBef>
                <a:spcPts val="0"/>
              </a:spcBef>
              <a:spcAft>
                <a:spcPts val="1800"/>
              </a:spcAft>
              <a:buClrTx/>
              <a:buSzTx/>
              <a:buFontTx/>
              <a:buNone/>
              <a:tabLst/>
              <a:defRPr/>
            </a:pPr>
            <a:r>
              <a:rPr kumimoji="0" lang="en-US" sz="1600" b="1" i="0" u="none" strike="noStrike" kern="1200" cap="none" spc="0" normalizeH="0" baseline="0" noProof="0">
                <a:ln>
                  <a:noFill/>
                </a:ln>
                <a:solidFill>
                  <a:srgbClr val="5A5FC7"/>
                </a:solidFill>
                <a:effectLst/>
                <a:uLnTx/>
                <a:uFillTx/>
                <a:latin typeface="Segoe UI Semibold"/>
                <a:ea typeface="+mn-ea"/>
                <a:cs typeface="+mn-cs"/>
              </a:rPr>
              <a:t>Step 10</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Back in the list of App setup policies, click to select the new policy (</a:t>
            </a:r>
            <a:r>
              <a:rPr kumimoji="0" lang="en-US" sz="1600" b="0" i="0" u="none" strike="noStrike" kern="1200" cap="none" spc="0" normalizeH="0" baseline="0" noProof="0" err="1">
                <a:ln>
                  <a:noFill/>
                </a:ln>
                <a:solidFill>
                  <a:srgbClr val="000000"/>
                </a:solidFill>
                <a:effectLst/>
                <a:uLnTx/>
                <a:uFillTx/>
                <a:latin typeface="Segoe UI"/>
                <a:ea typeface="+mn-ea"/>
                <a:cs typeface="Segoe UI" panose="020B0502040204020203" pitchFamily="34" charset="0"/>
              </a:rPr>
              <a:t>Places_Users</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then click </a:t>
            </a:r>
            <a:r>
              <a:rPr kumimoji="0" lang="en-US" sz="16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Manage users -&gt; Assign users.</a:t>
            </a:r>
          </a:p>
          <a:p>
            <a:pPr marL="0" marR="0" lvl="0" indent="0" algn="l" defTabSz="914400" rtl="0" eaLnBrk="1" fontAlgn="auto" latinLnBrk="0" hangingPunct="1">
              <a:lnSpc>
                <a:spcPct val="110000"/>
              </a:lnSpc>
              <a:spcBef>
                <a:spcPts val="0"/>
              </a:spcBef>
              <a:spcAft>
                <a:spcPts val="1800"/>
              </a:spcAft>
              <a:buClrTx/>
              <a:buSzTx/>
              <a:buFontTx/>
              <a:buNone/>
              <a:tabLst/>
              <a:defRPr/>
            </a:pPr>
            <a:r>
              <a:rPr kumimoji="0" lang="en-US" sz="1600" b="1" i="0" u="none" strike="noStrike" kern="1200" cap="none" spc="0" normalizeH="0" baseline="0" noProof="0">
                <a:ln>
                  <a:noFill/>
                </a:ln>
                <a:solidFill>
                  <a:srgbClr val="5A5FC7"/>
                </a:solidFill>
                <a:effectLst/>
                <a:uLnTx/>
                <a:uFillTx/>
                <a:latin typeface="Segoe UI Semibold"/>
                <a:ea typeface="+mn-ea"/>
                <a:cs typeface="+mn-cs"/>
              </a:rPr>
              <a:t>Step 11</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In the </a:t>
            </a:r>
            <a:r>
              <a:rPr kumimoji="0" lang="en-US" sz="16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Manage users </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window, </a:t>
            </a:r>
            <a:r>
              <a:rPr kumimoji="0" lang="en-US" sz="16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search</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for and </a:t>
            </a:r>
            <a:r>
              <a:rPr kumimoji="0" lang="en-US" sz="16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Add</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desired user(s) to which this policy applies. In this example we have selected Lidia Holloway.</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10000"/>
              </a:lnSpc>
              <a:spcBef>
                <a:spcPts val="0"/>
              </a:spcBef>
              <a:spcAft>
                <a:spcPts val="1800"/>
              </a:spcAft>
              <a:buClrTx/>
              <a:buSzTx/>
              <a:buFontTx/>
              <a:buNone/>
              <a:tabLst/>
              <a:defRPr/>
            </a:pPr>
            <a:r>
              <a:rPr kumimoji="0" lang="en-US" sz="1600" b="1" i="0" u="none" strike="noStrike" kern="1200" cap="none" spc="0" normalizeH="0" baseline="0" noProof="0">
                <a:ln>
                  <a:noFill/>
                </a:ln>
                <a:solidFill>
                  <a:srgbClr val="5A5FC7"/>
                </a:solidFill>
                <a:effectLst/>
                <a:uLnTx/>
                <a:uFillTx/>
                <a:latin typeface="Segoe UI Semibold"/>
                <a:ea typeface="+mn-ea"/>
                <a:cs typeface="+mn-cs"/>
              </a:rPr>
              <a:t>Step 12</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C</a:t>
            </a:r>
            <a:r>
              <a:rPr kumimoji="0" lang="en-US" sz="1600" b="0" i="0" u="none" strike="noStrike" kern="1200" cap="none" spc="0" normalizeH="0" baseline="0" noProof="0">
                <a:ln>
                  <a:noFill/>
                </a:ln>
                <a:solidFill>
                  <a:srgbClr val="000000"/>
                </a:solidFill>
                <a:effectLst/>
                <a:uLnTx/>
                <a:uFillTx/>
                <a:latin typeface="Segoe UI"/>
                <a:ea typeface="+mn-ea"/>
                <a:cs typeface="+mn-cs"/>
              </a:rPr>
              <a:t>lick</a:t>
            </a:r>
            <a:r>
              <a:rPr kumimoji="0" lang="en-US" sz="1600" b="1" i="0" u="none" strike="noStrike" kern="1200" cap="none" spc="0" normalizeH="0" baseline="0" noProof="0">
                <a:ln>
                  <a:noFill/>
                </a:ln>
                <a:solidFill>
                  <a:srgbClr val="000000"/>
                </a:solidFill>
                <a:effectLst/>
                <a:uLnTx/>
                <a:uFillTx/>
                <a:latin typeface="Segoe UI"/>
                <a:ea typeface="+mn-ea"/>
                <a:cs typeface="+mn-cs"/>
              </a:rPr>
              <a:t> Apply</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Click </a:t>
            </a:r>
            <a:r>
              <a:rPr kumimoji="0" lang="en-US" sz="16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Confirm</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acknowledging the dialog that the assignment will take time to take effect.</a:t>
            </a:r>
          </a:p>
          <a:p>
            <a:pPr marL="0" marR="0" lvl="0" indent="0" algn="l" defTabSz="914400" rtl="0" eaLnBrk="1" fontAlgn="auto" latinLnBrk="0" hangingPunct="1">
              <a:lnSpc>
                <a:spcPct val="110000"/>
              </a:lnSpc>
              <a:spcBef>
                <a:spcPts val="0"/>
              </a:spcBef>
              <a:spcAft>
                <a:spcPts val="18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pic>
        <p:nvPicPr>
          <p:cNvPr id="4" name="Picture 3" descr="Screenshot of the App setup policies section, showing the newly created app setup policy.">
            <a:extLst>
              <a:ext uri="{FF2B5EF4-FFF2-40B4-BE49-F238E27FC236}">
                <a16:creationId xmlns:a16="http://schemas.microsoft.com/office/drawing/2014/main" id="{CDA69EC4-9661-07B9-76F0-B45BB1BAD191}"/>
              </a:ext>
            </a:extLst>
          </p:cNvPr>
          <p:cNvPicPr>
            <a:picLocks noChangeAspect="1"/>
          </p:cNvPicPr>
          <p:nvPr/>
        </p:nvPicPr>
        <p:blipFill>
          <a:blip r:embed="rId2"/>
          <a:stretch>
            <a:fillRect/>
          </a:stretch>
        </p:blipFill>
        <p:spPr>
          <a:xfrm>
            <a:off x="4519487" y="1832893"/>
            <a:ext cx="7556899" cy="4481945"/>
          </a:xfrm>
          <a:prstGeom prst="rect">
            <a:avLst/>
          </a:prstGeom>
          <a:ln>
            <a:noFill/>
          </a:ln>
          <a:effectLst>
            <a:outerShdw blurRad="292100" dist="139700" dir="2700000" algn="tl" rotWithShape="0">
              <a:srgbClr val="333333">
                <a:alpha val="65000"/>
              </a:srgbClr>
            </a:outerShdw>
          </a:effectLst>
        </p:spPr>
      </p:pic>
      <p:pic>
        <p:nvPicPr>
          <p:cNvPr id="10" name="Picture 9" descr="Screenshot of the Manage users window, with Lidia Holloway in the dropdown list.">
            <a:extLst>
              <a:ext uri="{FF2B5EF4-FFF2-40B4-BE49-F238E27FC236}">
                <a16:creationId xmlns:a16="http://schemas.microsoft.com/office/drawing/2014/main" id="{69EE7373-1EAF-C382-A3CB-75E08DB85D57}"/>
              </a:ext>
            </a:extLst>
          </p:cNvPr>
          <p:cNvPicPr>
            <a:picLocks noChangeAspect="1"/>
          </p:cNvPicPr>
          <p:nvPr/>
        </p:nvPicPr>
        <p:blipFill>
          <a:blip r:embed="rId3"/>
          <a:stretch>
            <a:fillRect/>
          </a:stretch>
        </p:blipFill>
        <p:spPr>
          <a:xfrm>
            <a:off x="9063410" y="1387419"/>
            <a:ext cx="2897362" cy="3080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789853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50F93-86C0-322E-B219-197EC33A51C3}"/>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81B39CAC-7F33-7AB3-BEC4-D59550E2E13D}"/>
              </a:ext>
              <a:ext uri="{C183D7F6-B498-43B3-948B-1728B52AA6E4}">
                <adec:decorative xmlns:adec="http://schemas.microsoft.com/office/drawing/2017/decorative" val="1"/>
              </a:ext>
            </a:extLst>
          </p:cNvPr>
          <p:cNvGrpSpPr/>
          <p:nvPr/>
        </p:nvGrpSpPr>
        <p:grpSpPr>
          <a:xfrm>
            <a:off x="5029200" y="0"/>
            <a:ext cx="7162800" cy="6858000"/>
            <a:chOff x="5029200" y="0"/>
            <a:chExt cx="7162800" cy="6858000"/>
          </a:xfrm>
        </p:grpSpPr>
        <p:pic>
          <p:nvPicPr>
            <p:cNvPr id="9" name="Picture 8" descr="A picture containing light&#10;&#10;Description automatically generated">
              <a:extLst>
                <a:ext uri="{FF2B5EF4-FFF2-40B4-BE49-F238E27FC236}">
                  <a16:creationId xmlns:a16="http://schemas.microsoft.com/office/drawing/2014/main" id="{297880FD-B6B7-0EDD-A147-C2ECBCF773C8}"/>
                </a:ext>
              </a:extLst>
            </p:cNvPr>
            <p:cNvPicPr>
              <a:picLocks/>
            </p:cNvPicPr>
            <p:nvPr/>
          </p:nvPicPr>
          <p:blipFill rotWithShape="1">
            <a:blip r:embed="rId2">
              <a:duotone>
                <a:schemeClr val="accent1">
                  <a:shade val="45000"/>
                  <a:satMod val="135000"/>
                </a:schemeClr>
                <a:prstClr val="white"/>
              </a:duotone>
              <a:alphaModFix amt="50000"/>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rcRect l="10637" t="14739" r="59519" b="32060"/>
            <a:stretch/>
          </p:blipFill>
          <p:spPr>
            <a:xfrm>
              <a:off x="5352728" y="0"/>
              <a:ext cx="6839272" cy="6858000"/>
            </a:xfrm>
            <a:prstGeom prst="rect">
              <a:avLst/>
            </a:prstGeom>
            <a:effectLst>
              <a:outerShdw blurRad="88900" dist="50800" dir="8100000" algn="tr" rotWithShape="0">
                <a:prstClr val="black">
                  <a:alpha val="7000"/>
                </a:prstClr>
              </a:outerShdw>
            </a:effectLst>
          </p:spPr>
        </p:pic>
        <p:sp>
          <p:nvSpPr>
            <p:cNvPr id="10" name="Rectangle 9">
              <a:extLst>
                <a:ext uri="{FF2B5EF4-FFF2-40B4-BE49-F238E27FC236}">
                  <a16:creationId xmlns:a16="http://schemas.microsoft.com/office/drawing/2014/main" id="{77AF21DC-86CB-040D-B48C-07A67508A250}"/>
                </a:ext>
              </a:extLst>
            </p:cNvPr>
            <p:cNvSpPr>
              <a:spLocks/>
            </p:cNvSpPr>
            <p:nvPr/>
          </p:nvSpPr>
          <p:spPr bwMode="auto">
            <a:xfrm>
              <a:off x="5029200" y="0"/>
              <a:ext cx="4381178" cy="6858000"/>
            </a:xfrm>
            <a:prstGeom prst="rect">
              <a:avLst/>
            </a:prstGeom>
            <a:gradFill flip="none" rotWithShape="1">
              <a:gsLst>
                <a:gs pos="0">
                  <a:srgbClr val="FFF8F3">
                    <a:alpha val="0"/>
                  </a:srgbClr>
                </a:gs>
                <a:gs pos="100000">
                  <a:srgbClr val="FFF8F3"/>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grpSp>
      <p:cxnSp>
        <p:nvCxnSpPr>
          <p:cNvPr id="11" name="Straight Connector 10">
            <a:extLst>
              <a:ext uri="{FF2B5EF4-FFF2-40B4-BE49-F238E27FC236}">
                <a16:creationId xmlns:a16="http://schemas.microsoft.com/office/drawing/2014/main" id="{34A0EA3E-718F-5FF7-3973-9944AD792AC7}"/>
              </a:ext>
              <a:ext uri="{C183D7F6-B498-43B3-948B-1728B52AA6E4}">
                <adec:decorative xmlns:adec="http://schemas.microsoft.com/office/drawing/2017/decorative" val="1"/>
              </a:ext>
            </a:extLst>
          </p:cNvPr>
          <p:cNvCxnSpPr>
            <a:cxnSpLocks/>
            <a:stCxn id="12" idx="6"/>
          </p:cNvCxnSpPr>
          <p:nvPr/>
        </p:nvCxnSpPr>
        <p:spPr>
          <a:xfrm>
            <a:off x="864488" y="3889829"/>
            <a:ext cx="5792343" cy="0"/>
          </a:xfrm>
          <a:prstGeom prst="line">
            <a:avLst/>
          </a:prstGeom>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857EF0B-7C0E-541C-A3E0-DD8AD5EDB805}"/>
              </a:ext>
              <a:ext uri="{C183D7F6-B498-43B3-948B-1728B52AA6E4}">
                <adec:decorative xmlns:adec="http://schemas.microsoft.com/office/drawing/2017/decorative" val="1"/>
              </a:ext>
            </a:extLst>
          </p:cNvPr>
          <p:cNvSpPr/>
          <p:nvPr/>
        </p:nvSpPr>
        <p:spPr bwMode="auto">
          <a:xfrm>
            <a:off x="781955"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Oval 12">
            <a:extLst>
              <a:ext uri="{FF2B5EF4-FFF2-40B4-BE49-F238E27FC236}">
                <a16:creationId xmlns:a16="http://schemas.microsoft.com/office/drawing/2014/main" id="{CE1EE045-0B7B-CDA2-CA37-1F26D5516876}"/>
              </a:ext>
              <a:ext uri="{C183D7F6-B498-43B3-948B-1728B52AA6E4}">
                <adec:decorative xmlns:adec="http://schemas.microsoft.com/office/drawing/2017/decorative" val="1"/>
              </a:ext>
            </a:extLst>
          </p:cNvPr>
          <p:cNvSpPr/>
          <p:nvPr/>
        </p:nvSpPr>
        <p:spPr bwMode="auto">
          <a:xfrm>
            <a:off x="585216" y="3824179"/>
            <a:ext cx="131302" cy="131300"/>
          </a:xfrm>
          <a:prstGeom prst="ellipse">
            <a:avLst/>
          </a:prstGeom>
          <a:solidFill>
            <a:srgbClr val="FFF8F3"/>
          </a:solidFill>
          <a:ln w="12700" cap="rnd">
            <a:solidFill>
              <a:schemeClr val="tx2"/>
            </a:solidFill>
            <a:headEnd type="none" w="lg" len="med"/>
            <a:tailEnd type="none" w="lg" len="med"/>
          </a:ln>
          <a:effectLst>
            <a:outerShdw blurRad="38100" dist="63500" dir="8100000" algn="tr"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 name="Oval 1">
            <a:extLst>
              <a:ext uri="{FF2B5EF4-FFF2-40B4-BE49-F238E27FC236}">
                <a16:creationId xmlns:a16="http://schemas.microsoft.com/office/drawing/2014/main" id="{02636E8F-22D6-68AF-02B3-A244D4839E56}"/>
              </a:ext>
              <a:ext uri="{C183D7F6-B498-43B3-948B-1728B52AA6E4}">
                <adec:decorative xmlns:adec="http://schemas.microsoft.com/office/drawing/2017/decorative" val="1"/>
              </a:ext>
            </a:extLst>
          </p:cNvPr>
          <p:cNvSpPr/>
          <p:nvPr/>
        </p:nvSpPr>
        <p:spPr bwMode="auto">
          <a:xfrm>
            <a:off x="6274594" y="5253279"/>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4" name="Oval 3">
            <a:extLst>
              <a:ext uri="{FF2B5EF4-FFF2-40B4-BE49-F238E27FC236}">
                <a16:creationId xmlns:a16="http://schemas.microsoft.com/office/drawing/2014/main" id="{578CD604-5D5A-9236-412E-997DB99A9B39}"/>
              </a:ext>
              <a:ext uri="{C183D7F6-B498-43B3-948B-1728B52AA6E4}">
                <adec:decorative xmlns:adec="http://schemas.microsoft.com/office/drawing/2017/decorative" val="1"/>
              </a:ext>
            </a:extLst>
          </p:cNvPr>
          <p:cNvSpPr/>
          <p:nvPr/>
        </p:nvSpPr>
        <p:spPr bwMode="auto">
          <a:xfrm>
            <a:off x="6274594" y="182321"/>
            <a:ext cx="1422400" cy="1422400"/>
          </a:xfrm>
          <a:prstGeom prst="ellipse">
            <a:avLst/>
          </a:prstGeom>
          <a:solidFill>
            <a:schemeClr val="tx2"/>
          </a:solidFill>
          <a:ln>
            <a:noFill/>
            <a:headEnd type="none" w="med" len="med"/>
            <a:tailEnd type="none" w="med" len="med"/>
          </a:ln>
          <a:effectLst>
            <a:softEdge rad="3302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pic>
        <p:nvPicPr>
          <p:cNvPr id="6" name="Picture 5">
            <a:extLst>
              <a:ext uri="{FF2B5EF4-FFF2-40B4-BE49-F238E27FC236}">
                <a16:creationId xmlns:a16="http://schemas.microsoft.com/office/drawing/2014/main" id="{2AAB038D-D019-734F-56A5-64930ECDE9AE}"/>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contrast="-20000"/>
                    </a14:imgEffect>
                  </a14:imgLayer>
                </a14:imgProps>
              </a:ext>
            </a:extLst>
          </a:blip>
          <a:srcRect l="18346" t="5718" r="4968" b="6111"/>
          <a:stretch>
            <a:fillRect/>
          </a:stretch>
        </p:blipFill>
        <p:spPr>
          <a:xfrm>
            <a:off x="6451600" y="392112"/>
            <a:ext cx="5391150" cy="6046788"/>
          </a:xfrm>
          <a:custGeom>
            <a:avLst/>
            <a:gdLst>
              <a:gd name="connsiteX0" fmla="*/ 131275 w 5391150"/>
              <a:gd name="connsiteY0" fmla="*/ 0 h 6046788"/>
              <a:gd name="connsiteX1" fmla="*/ 5259875 w 5391150"/>
              <a:gd name="connsiteY1" fmla="*/ 0 h 6046788"/>
              <a:gd name="connsiteX2" fmla="*/ 5391150 w 5391150"/>
              <a:gd name="connsiteY2" fmla="*/ 131275 h 6046788"/>
              <a:gd name="connsiteX3" fmla="*/ 5391150 w 5391150"/>
              <a:gd name="connsiteY3" fmla="*/ 5915513 h 6046788"/>
              <a:gd name="connsiteX4" fmla="*/ 5259875 w 5391150"/>
              <a:gd name="connsiteY4" fmla="*/ 6046788 h 6046788"/>
              <a:gd name="connsiteX5" fmla="*/ 131275 w 5391150"/>
              <a:gd name="connsiteY5" fmla="*/ 6046788 h 6046788"/>
              <a:gd name="connsiteX6" fmla="*/ 0 w 5391150"/>
              <a:gd name="connsiteY6" fmla="*/ 5915513 h 6046788"/>
              <a:gd name="connsiteX7" fmla="*/ 0 w 5391150"/>
              <a:gd name="connsiteY7" fmla="*/ 131275 h 6046788"/>
              <a:gd name="connsiteX8" fmla="*/ 131275 w 5391150"/>
              <a:gd name="connsiteY8" fmla="*/ 0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1150" h="6046788">
                <a:moveTo>
                  <a:pt x="131275" y="0"/>
                </a:moveTo>
                <a:lnTo>
                  <a:pt x="5259875" y="0"/>
                </a:lnTo>
                <a:cubicBezTo>
                  <a:pt x="5332376" y="0"/>
                  <a:pt x="5391150" y="58774"/>
                  <a:pt x="5391150" y="131275"/>
                </a:cubicBezTo>
                <a:lnTo>
                  <a:pt x="5391150" y="5915513"/>
                </a:lnTo>
                <a:cubicBezTo>
                  <a:pt x="5391150" y="5988014"/>
                  <a:pt x="5332376" y="6046788"/>
                  <a:pt x="5259875" y="6046788"/>
                </a:cubicBezTo>
                <a:lnTo>
                  <a:pt x="131275" y="6046788"/>
                </a:lnTo>
                <a:cubicBezTo>
                  <a:pt x="58774" y="6046788"/>
                  <a:pt x="0" y="5988014"/>
                  <a:pt x="0" y="5915513"/>
                </a:cubicBezTo>
                <a:lnTo>
                  <a:pt x="0" y="131275"/>
                </a:lnTo>
                <a:cubicBezTo>
                  <a:pt x="0" y="58774"/>
                  <a:pt x="58774" y="0"/>
                  <a:pt x="131275" y="0"/>
                </a:cubicBezTo>
                <a:close/>
              </a:path>
            </a:pathLst>
          </a:custGeom>
          <a:effectLst>
            <a:outerShdw blurRad="76200" dist="38100" dir="8100000" algn="tr" rotWithShape="0">
              <a:prstClr val="black">
                <a:alpha val="10000"/>
              </a:prstClr>
            </a:outerShdw>
          </a:effectLst>
        </p:spPr>
      </p:pic>
      <p:sp>
        <p:nvSpPr>
          <p:cNvPr id="3" name="Title 2">
            <a:extLst>
              <a:ext uri="{FF2B5EF4-FFF2-40B4-BE49-F238E27FC236}">
                <a16:creationId xmlns:a16="http://schemas.microsoft.com/office/drawing/2014/main" id="{EE473E07-732F-7E22-1D39-42835EB77B10}"/>
              </a:ext>
            </a:extLst>
          </p:cNvPr>
          <p:cNvSpPr>
            <a:spLocks noGrp="1"/>
          </p:cNvSpPr>
          <p:nvPr>
            <p:ph type="title"/>
          </p:nvPr>
        </p:nvSpPr>
        <p:spPr>
          <a:xfrm>
            <a:off x="585215" y="3305322"/>
            <a:ext cx="4870187" cy="498598"/>
          </a:xfrm>
        </p:spPr>
        <p:txBody>
          <a:bodyPr/>
          <a:lstStyle/>
          <a:p>
            <a:r>
              <a:rPr lang="en-GB" dirty="0">
                <a:solidFill>
                  <a:schemeClr val="accent1"/>
                </a:solidFill>
              </a:rPr>
              <a:t>Enable Places finder</a:t>
            </a:r>
            <a:endParaRPr lang="en-US" sz="2800" b="0" spc="0" dirty="0">
              <a:solidFill>
                <a:schemeClr val="accent1"/>
              </a:solidFill>
              <a:latin typeface="+mn-lt"/>
            </a:endParaRPr>
          </a:p>
        </p:txBody>
      </p:sp>
      <p:sp>
        <p:nvSpPr>
          <p:cNvPr id="7" name="TextBox 6">
            <a:extLst>
              <a:ext uri="{FF2B5EF4-FFF2-40B4-BE49-F238E27FC236}">
                <a16:creationId xmlns:a16="http://schemas.microsoft.com/office/drawing/2014/main" id="{10A9A9A8-4AB1-F610-59A2-1777EF6C259F}"/>
              </a:ext>
            </a:extLst>
          </p:cNvPr>
          <p:cNvSpPr txBox="1"/>
          <p:nvPr/>
        </p:nvSpPr>
        <p:spPr>
          <a:xfrm>
            <a:off x="465654" y="4415988"/>
            <a:ext cx="763904" cy="763904"/>
          </a:xfrm>
          <a:prstGeom prst="ellipse">
            <a:avLst/>
          </a:prstGeom>
          <a:gradFill>
            <a:gsLst>
              <a:gs pos="0">
                <a:srgbClr val="9299F7"/>
              </a:gs>
              <a:gs pos="83000">
                <a:srgbClr val="444791"/>
              </a:gs>
            </a:gsLst>
            <a:lin ang="3000000" scaled="0"/>
          </a:gradFill>
        </p:spPr>
        <p:txBody>
          <a:bodyPr wrap="none" lIns="0" tIns="0" rIns="0" bIns="0" rtlCol="0" anchor="ctr" anchorCtr="0">
            <a:noAutofit/>
          </a:bodyPr>
          <a:lstStyle/>
          <a:p>
            <a:pPr marL="0" marR="0" lvl="0" indent="0" algn="ctr" defTabSz="914379"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Semibold"/>
              </a:rPr>
              <a:t>05</a:t>
            </a:r>
            <a:r>
              <a:rPr lang="en-US" sz="2800" kern="0" noProof="0" dirty="0">
                <a:solidFill>
                  <a:srgbClr val="FFFFFF"/>
                </a:solidFill>
                <a:latin typeface="Segoe UI Semibold"/>
              </a:rPr>
              <a:t>b</a:t>
            </a:r>
            <a:endParaRPr kumimoji="0" lang="en-US" sz="2800" b="0" i="0" u="none" strike="noStrike" kern="0" cap="none" spc="0" normalizeH="0" baseline="0" noProof="0" dirty="0">
              <a:ln>
                <a:noFill/>
              </a:ln>
              <a:solidFill>
                <a:srgbClr val="FFFFFF"/>
              </a:solidFill>
              <a:effectLst/>
              <a:uLnTx/>
              <a:uFillTx/>
              <a:latin typeface="Segoe UI Semibold"/>
            </a:endParaRPr>
          </a:p>
        </p:txBody>
      </p:sp>
    </p:spTree>
    <p:extLst>
      <p:ext uri="{BB962C8B-B14F-4D97-AF65-F5344CB8AC3E}">
        <p14:creationId xmlns:p14="http://schemas.microsoft.com/office/powerpoint/2010/main" val="62411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300"/>
                                  </p:stCondLst>
                                  <p:childTnLst>
                                    <p:animMotion origin="layout" path="M -1.25E-6 2.96296E-6 L -0.02591 2.96296E-6 " pathEditMode="relative" rAng="0" ptsTypes="AA">
                                      <p:cBhvr>
                                        <p:cTn id="9" dur="750" spd="-100000" fill="hold"/>
                                        <p:tgtEl>
                                          <p:spTgt spid="7"/>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D14B3-0873-95DF-0A29-DBDB3EFE51A6}"/>
            </a:ext>
          </a:extLst>
        </p:cNvPr>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100A9500-594D-E5DB-DE0A-DC5C74763703}"/>
              </a:ext>
              <a:ext uri="{C183D7F6-B498-43B3-948B-1728B52AA6E4}">
                <adec:decorative xmlns:adec="http://schemas.microsoft.com/office/drawing/2017/decorative" val="1"/>
              </a:ext>
            </a:extLst>
          </p:cNvPr>
          <p:cNvSpPr/>
          <p:nvPr/>
        </p:nvSpPr>
        <p:spPr bwMode="auto">
          <a:xfrm rot="16200000" flipV="1">
            <a:off x="2948551" y="-1948915"/>
            <a:ext cx="5858357" cy="1175546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9E3FF686-D09D-BD27-4B0D-42AF8BC97675}"/>
              </a:ext>
            </a:extLst>
          </p:cNvPr>
          <p:cNvSpPr>
            <a:spLocks noGrp="1"/>
          </p:cNvSpPr>
          <p:nvPr>
            <p:ph type="title"/>
          </p:nvPr>
        </p:nvSpPr>
        <p:spPr>
          <a:xfrm>
            <a:off x="588263" y="457200"/>
            <a:ext cx="8778761" cy="430887"/>
          </a:xfrm>
        </p:spPr>
        <p:txBody>
          <a:bodyPr/>
          <a:lstStyle/>
          <a:p>
            <a:r>
              <a:rPr lang="en-GB" dirty="0">
                <a:solidFill>
                  <a:schemeClr val="tx2"/>
                </a:solidFill>
              </a:rPr>
              <a:t>Places finder</a:t>
            </a:r>
          </a:p>
        </p:txBody>
      </p:sp>
      <p:sp>
        <p:nvSpPr>
          <p:cNvPr id="10" name="TextBox 9">
            <a:extLst>
              <a:ext uri="{FF2B5EF4-FFF2-40B4-BE49-F238E27FC236}">
                <a16:creationId xmlns:a16="http://schemas.microsoft.com/office/drawing/2014/main" id="{D5FF8B96-D892-76A9-0048-AF131EE41DE5}"/>
              </a:ext>
            </a:extLst>
          </p:cNvPr>
          <p:cNvSpPr txBox="1"/>
          <p:nvPr/>
        </p:nvSpPr>
        <p:spPr>
          <a:xfrm>
            <a:off x="588262" y="1159867"/>
            <a:ext cx="10432663" cy="5388655"/>
          </a:xfrm>
          <a:prstGeom prst="rect">
            <a:avLst/>
          </a:prstGeom>
          <a:noFill/>
        </p:spPr>
        <p:txBody>
          <a:bodyPr wrap="square">
            <a:spAutoFit/>
          </a:bodyPr>
          <a:lstStyle/>
          <a:p>
            <a:pPr algn="l"/>
            <a:r>
              <a:rPr lang="en-GB" sz="2000" b="0" i="0" dirty="0">
                <a:solidFill>
                  <a:srgbClr val="323130"/>
                </a:solidFill>
                <a:effectLst/>
                <a:latin typeface="Segoe UI" panose="020B0502040204020203" pitchFamily="34" charset="0"/>
              </a:rPr>
              <a:t>Places finder is an advanced web-based feature within Microsoft Places that assists employees in locating available conference rooms and workspaces. This tool offers enhanced functionality compared to the existing Room Finder, empowering employees to select suitable meeting and working environments with confidence and efficiency.</a:t>
            </a:r>
          </a:p>
          <a:p>
            <a:pPr algn="l">
              <a:lnSpc>
                <a:spcPts val="2400"/>
              </a:lnSpc>
              <a:spcBef>
                <a:spcPts val="2850"/>
              </a:spcBef>
            </a:pPr>
            <a:r>
              <a:rPr lang="en-GB" sz="2000" b="1" i="0" dirty="0">
                <a:solidFill>
                  <a:srgbClr val="323130"/>
                </a:solidFill>
                <a:effectLst/>
                <a:latin typeface="Segoe UI" panose="020B0502040204020203" pitchFamily="34" charset="0"/>
              </a:rPr>
              <a:t>Before you enable Places finder, you must do the following:</a:t>
            </a:r>
          </a:p>
          <a:p>
            <a:pPr marL="342900" indent="-342900" algn="l">
              <a:buFont typeface="Arial" panose="020B0604020202020204" pitchFamily="34" charset="0"/>
              <a:buChar char="•"/>
            </a:pPr>
            <a:r>
              <a:rPr lang="en-GB" sz="2000" b="0" i="0" dirty="0">
                <a:solidFill>
                  <a:srgbClr val="323130"/>
                </a:solidFill>
                <a:effectLst/>
                <a:latin typeface="Segoe UI" panose="020B0502040204020203" pitchFamily="34" charset="0"/>
              </a:rPr>
              <a:t>Create your building entities, sections, floors, and desks and associate them with existing or new rooms and workspaces accounts. For guidance on setting up buildings and floors in Exchange, see </a:t>
            </a:r>
            <a:r>
              <a:rPr lang="en-GB" sz="2000" b="0" i="0" u="sng" dirty="0">
                <a:solidFill>
                  <a:srgbClr val="006CBE"/>
                </a:solidFill>
                <a:effectLst/>
                <a:latin typeface="Segoe UI" panose="020B0502040204020203" pitchFamily="34" charset="0"/>
                <a:hlinkClick r:id="rId3"/>
              </a:rPr>
              <a:t>Configure buildings and floors</a:t>
            </a:r>
            <a:r>
              <a:rPr lang="en-GB" sz="2000" b="0" i="0" dirty="0">
                <a:solidFill>
                  <a:srgbClr val="323130"/>
                </a:solidFill>
                <a:effectLst/>
                <a:latin typeface="Segoe UI" panose="020B0502040204020203" pitchFamily="34" charset="0"/>
              </a:rPr>
              <a:t>.</a:t>
            </a:r>
          </a:p>
          <a:p>
            <a:pPr algn="l"/>
            <a:endParaRPr lang="en-GB" sz="2000" b="0" i="0" dirty="0">
              <a:solidFill>
                <a:srgbClr val="323130"/>
              </a:solidFill>
              <a:effectLst/>
              <a:latin typeface="Segoe UI" panose="020B0502040204020203" pitchFamily="34" charset="0"/>
            </a:endParaRPr>
          </a:p>
          <a:p>
            <a:pPr marL="342900" indent="-342900" algn="l">
              <a:buFont typeface="Arial" panose="020B0604020202020204" pitchFamily="34" charset="0"/>
              <a:buChar char="•"/>
            </a:pPr>
            <a:r>
              <a:rPr lang="en-GB" sz="2000" b="0" i="0" dirty="0">
                <a:solidFill>
                  <a:srgbClr val="323130"/>
                </a:solidFill>
                <a:effectLst/>
                <a:latin typeface="Segoe UI" panose="020B0502040204020203" pitchFamily="34" charset="0"/>
              </a:rPr>
              <a:t>Ensure that each resource account (room or workspace mailbox) has the necessary fields updated with accurate room and workspace data. Importing photos for each resource is recommended; otherwise, a stock photo will be used for each room. For instructions on adding metadata for rooms, see the </a:t>
            </a:r>
            <a:r>
              <a:rPr lang="en-GB" sz="2000" b="0" i="0" u="sng" dirty="0">
                <a:solidFill>
                  <a:srgbClr val="006CBE"/>
                </a:solidFill>
                <a:effectLst/>
                <a:latin typeface="Segoe UI" panose="020B0502040204020203" pitchFamily="34" charset="0"/>
                <a:hlinkClick r:id="rId4"/>
              </a:rPr>
              <a:t>Set-Place cmdlet</a:t>
            </a:r>
            <a:r>
              <a:rPr lang="en-GB" sz="2000" b="0" i="0" dirty="0">
                <a:solidFill>
                  <a:srgbClr val="323130"/>
                </a:solidFill>
                <a:effectLst/>
                <a:latin typeface="Segoe UI" panose="020B0502040204020203" pitchFamily="34" charset="0"/>
              </a:rPr>
              <a:t>. Examples of attributes that would be leveraged by Places finder can be found in </a:t>
            </a:r>
            <a:r>
              <a:rPr lang="en-GB" sz="2000" b="0" i="0" u="sng" dirty="0">
                <a:solidFill>
                  <a:srgbClr val="006CBE"/>
                </a:solidFill>
                <a:effectLst/>
                <a:latin typeface="Segoe UI" panose="020B0502040204020203" pitchFamily="34" charset="0"/>
                <a:hlinkClick r:id="rId5"/>
              </a:rPr>
              <a:t>Overview of Places finder</a:t>
            </a:r>
            <a:r>
              <a:rPr lang="en-GB" sz="2000" b="0" i="0" dirty="0">
                <a:solidFill>
                  <a:srgbClr val="323130"/>
                </a:solidFill>
                <a:effectLst/>
                <a:latin typeface="Segoe UI" panose="020B0502040204020203" pitchFamily="34" charset="0"/>
              </a:rPr>
              <a:t>.</a:t>
            </a:r>
          </a:p>
          <a:p>
            <a:pPr algn="l"/>
            <a:endParaRPr lang="en-GB" sz="2000" b="0" i="0" dirty="0">
              <a:solidFill>
                <a:srgbClr val="323130"/>
              </a:solidFill>
              <a:effectLst/>
              <a:latin typeface="Segoe UI" panose="020B0502040204020203" pitchFamily="34" charset="0"/>
            </a:endParaRPr>
          </a:p>
          <a:p>
            <a:pPr algn="l"/>
            <a:r>
              <a:rPr lang="en-GB" sz="2000" b="0" i="0" u="sng" dirty="0">
                <a:solidFill>
                  <a:srgbClr val="006CBE"/>
                </a:solidFill>
                <a:effectLst/>
                <a:latin typeface="Segoe UI" panose="020B0502040204020203" pitchFamily="34" charset="0"/>
                <a:hlinkClick r:id="rId6"/>
              </a:rPr>
              <a:t>Turn on Places finder for your users</a:t>
            </a:r>
            <a:endParaRPr lang="en-GB" sz="2000" b="0" i="0" dirty="0">
              <a:solidFill>
                <a:srgbClr val="323130"/>
              </a:solidFill>
              <a:effectLst/>
              <a:latin typeface="Segoe UI" panose="020B0502040204020203" pitchFamily="34" charset="0"/>
            </a:endParaRPr>
          </a:p>
        </p:txBody>
      </p:sp>
    </p:spTree>
    <p:extLst>
      <p:ext uri="{BB962C8B-B14F-4D97-AF65-F5344CB8AC3E}">
        <p14:creationId xmlns:p14="http://schemas.microsoft.com/office/powerpoint/2010/main" val="4279831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08ABD-99FC-43DE-EC33-CB4661AF96A6}"/>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90A45B12-0BBD-FE09-9B41-CC5A783DCB50}"/>
              </a:ext>
              <a:ext uri="{C183D7F6-B498-43B3-948B-1728B52AA6E4}">
                <adec:decorative xmlns:adec="http://schemas.microsoft.com/office/drawing/2017/decorative" val="1"/>
              </a:ext>
            </a:extLst>
          </p:cNvPr>
          <p:cNvSpPr/>
          <p:nvPr/>
        </p:nvSpPr>
        <p:spPr bwMode="auto">
          <a:xfrm>
            <a:off x="10963634" y="31777"/>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sp>
        <p:nvSpPr>
          <p:cNvPr id="17" name="Rectangle: Top Corners Rounded 16">
            <a:extLst>
              <a:ext uri="{FF2B5EF4-FFF2-40B4-BE49-F238E27FC236}">
                <a16:creationId xmlns:a16="http://schemas.microsoft.com/office/drawing/2014/main" id="{DDA2E0C6-9715-BE06-69A1-36C75B698BAD}"/>
              </a:ext>
              <a:ext uri="{C183D7F6-B498-43B3-948B-1728B52AA6E4}">
                <adec:decorative xmlns:adec="http://schemas.microsoft.com/office/drawing/2017/decorative" val="1"/>
              </a:ext>
            </a:extLst>
          </p:cNvPr>
          <p:cNvSpPr/>
          <p:nvPr/>
        </p:nvSpPr>
        <p:spPr bwMode="auto">
          <a:xfrm flipH="1">
            <a:off x="293686" y="1"/>
            <a:ext cx="3771901" cy="6269037"/>
          </a:xfrm>
          <a:prstGeom prst="round2SameRect">
            <a:avLst>
              <a:gd name="adj1" fmla="val 0"/>
              <a:gd name="adj2" fmla="val 4178"/>
            </a:avLst>
          </a:prstGeom>
          <a:solidFill>
            <a:schemeClr val="bg1"/>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sp>
        <p:nvSpPr>
          <p:cNvPr id="16" name="Title 3">
            <a:extLst>
              <a:ext uri="{FF2B5EF4-FFF2-40B4-BE49-F238E27FC236}">
                <a16:creationId xmlns:a16="http://schemas.microsoft.com/office/drawing/2014/main" id="{EF40C059-49D0-FA0D-FE2F-C1AFB95AA2EE}"/>
              </a:ext>
              <a:ext uri="{C183D7F6-B498-43B3-948B-1728B52AA6E4}">
                <adec:decorative xmlns:adec="http://schemas.microsoft.com/office/drawing/2017/decorative" val="1"/>
              </a:ext>
            </a:extLst>
          </p:cNvPr>
          <p:cNvSpPr txBox="1">
            <a:spLocks/>
          </p:cNvSpPr>
          <p:nvPr/>
        </p:nvSpPr>
        <p:spPr>
          <a:xfrm>
            <a:off x="293688" y="545107"/>
            <a:ext cx="156368" cy="153888"/>
          </a:xfrm>
          <a:prstGeom prst="rect">
            <a:avLst/>
          </a:prstGeom>
          <a:solidFill>
            <a:schemeClr val="bg1"/>
          </a:solidFill>
        </p:spPr>
        <p:txBody>
          <a:bodyPr vert="horz" wrap="square" lIns="0" tIns="0" rIns="0" bIns="0" rtlCol="0" anchor="t">
            <a:spAutoFit/>
          </a:bodyPr>
          <a:lstStyle>
            <a:lvl1pPr algn="l" defTabSz="932742" rtl="0" eaLnBrk="1" latinLnBrk="0" hangingPunct="1">
              <a:lnSpc>
                <a:spcPct val="100000"/>
              </a:lnSpc>
              <a:spcBef>
                <a:spcPct val="0"/>
              </a:spcBef>
              <a:buNone/>
              <a:defRPr lang="en-US" sz="4000" b="0" kern="1200" cap="none" spc="-50" baseline="0">
                <a:ln w="3175">
                  <a:noFill/>
                </a:ln>
                <a:gradFill>
                  <a:gsLst>
                    <a:gs pos="0">
                      <a:srgbClr val="3C4EE9"/>
                    </a:gs>
                    <a:gs pos="100000">
                      <a:srgbClr val="53D5E9"/>
                    </a:gs>
                  </a:gsLst>
                  <a:lin ang="108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000" b="0" i="0" u="none" strike="noStrike" kern="1200" cap="none" spc="0" normalizeH="0" baseline="0" noProof="0" dirty="0">
              <a:ln w="3175">
                <a:noFill/>
              </a:ln>
              <a:solidFill>
                <a:srgbClr val="44546A">
                  <a:lumMod val="50000"/>
                </a:srgbClr>
              </a:solidFill>
              <a:effectLst/>
              <a:uLnTx/>
              <a:uFillTx/>
              <a:latin typeface="Segoe UI Semilight" panose="020B0402040204020203" pitchFamily="34" charset="0"/>
              <a:ea typeface="+mn-ea"/>
              <a:cs typeface="Segoe UI Semilight" panose="020B0402040204020203" pitchFamily="34" charset="0"/>
            </a:endParaRPr>
          </a:p>
        </p:txBody>
      </p:sp>
      <p:pic>
        <p:nvPicPr>
          <p:cNvPr id="14" name="Picture 13">
            <a:extLst>
              <a:ext uri="{FF2B5EF4-FFF2-40B4-BE49-F238E27FC236}">
                <a16:creationId xmlns:a16="http://schemas.microsoft.com/office/drawing/2014/main" id="{02DB3827-D115-846C-AC87-71505C7825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208" y="132010"/>
            <a:ext cx="466752" cy="466752"/>
          </a:xfrm>
          <a:prstGeom prst="rect">
            <a:avLst/>
          </a:prstGeom>
        </p:spPr>
      </p:pic>
      <p:sp>
        <p:nvSpPr>
          <p:cNvPr id="13" name="Title 12">
            <a:extLst>
              <a:ext uri="{FF2B5EF4-FFF2-40B4-BE49-F238E27FC236}">
                <a16:creationId xmlns:a16="http://schemas.microsoft.com/office/drawing/2014/main" id="{C0E98A4D-736C-B45B-F48D-DED05A6107EC}"/>
              </a:ext>
            </a:extLst>
          </p:cNvPr>
          <p:cNvSpPr>
            <a:spLocks noGrp="1"/>
          </p:cNvSpPr>
          <p:nvPr>
            <p:ph type="title"/>
          </p:nvPr>
        </p:nvSpPr>
        <p:spPr>
          <a:xfrm>
            <a:off x="621783" y="1500452"/>
            <a:ext cx="2966924" cy="984885"/>
          </a:xfrm>
        </p:spPr>
        <p:txBody>
          <a:bodyPr>
            <a:normAutofit/>
          </a:bodyPr>
          <a:lstStyle/>
          <a:p>
            <a:pPr algn="ctr"/>
            <a:r>
              <a:rPr lang="en-US" b="0" noProof="0" dirty="0">
                <a:solidFill>
                  <a:schemeClr val="accent1"/>
                </a:solidFill>
                <a:ea typeface="+mj-ea"/>
                <a:cs typeface="+mj-cs"/>
              </a:rPr>
              <a:t>Flexible Work Coordination</a:t>
            </a:r>
          </a:p>
        </p:txBody>
      </p:sp>
      <p:sp>
        <p:nvSpPr>
          <p:cNvPr id="12" name="Title 3">
            <a:extLst>
              <a:ext uri="{FF2B5EF4-FFF2-40B4-BE49-F238E27FC236}">
                <a16:creationId xmlns:a16="http://schemas.microsoft.com/office/drawing/2014/main" id="{A66A9E38-2504-C474-6CA2-69C4367EC6C4}"/>
              </a:ext>
            </a:extLst>
          </p:cNvPr>
          <p:cNvSpPr txBox="1">
            <a:spLocks/>
          </p:cNvSpPr>
          <p:nvPr/>
        </p:nvSpPr>
        <p:spPr>
          <a:xfrm>
            <a:off x="608070" y="3161026"/>
            <a:ext cx="2966220" cy="2621230"/>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4000" b="0" kern="1200" cap="none" spc="-50" baseline="0">
                <a:ln w="3175">
                  <a:noFill/>
                </a:ln>
                <a:gradFill>
                  <a:gsLst>
                    <a:gs pos="0">
                      <a:srgbClr val="3C4EE9"/>
                    </a:gs>
                    <a:gs pos="100000">
                      <a:srgbClr val="53D5E9"/>
                    </a:gs>
                  </a:gsLst>
                  <a:lin ang="108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1000"/>
              </a:spcBef>
              <a:spcAft>
                <a:spcPts val="0"/>
              </a:spcAft>
              <a:buClrTx/>
              <a:buSzTx/>
              <a:buFontTx/>
              <a:buNone/>
              <a:tabLst/>
              <a:defRPr/>
            </a:pPr>
            <a:r>
              <a:rPr kumimoji="0" lang="en-GB" sz="1800" b="0" i="0" u="none" strike="noStrike" kern="100" cap="none" spc="0" normalizeH="0" baseline="0" noProof="0" dirty="0">
                <a:ln w="3175">
                  <a:noFill/>
                </a:ln>
                <a:solidFill>
                  <a:srgbClr val="444791"/>
                </a:solidFill>
                <a:effectLst/>
                <a:uLnTx/>
                <a:uFillTx/>
                <a:latin typeface="Segoe Sans Display Semibold"/>
                <a:ea typeface="+mn-ea"/>
                <a:cs typeface="Segoe UI" pitchFamily="34" charset="0"/>
              </a:rPr>
              <a:t>Outcome: </a:t>
            </a:r>
          </a:p>
          <a:p>
            <a:pPr marL="0" marR="0" lvl="0" indent="0" algn="l" defTabSz="932742" rtl="0" eaLnBrk="1" fontAlgn="auto" latinLnBrk="0" hangingPunct="1">
              <a:lnSpc>
                <a:spcPct val="100000"/>
              </a:lnSpc>
              <a:spcBef>
                <a:spcPts val="1000"/>
              </a:spcBef>
              <a:spcAft>
                <a:spcPts val="0"/>
              </a:spcAft>
              <a:buClrTx/>
              <a:buSzTx/>
              <a:buFontTx/>
              <a:buNone/>
              <a:tabLst/>
              <a:defRPr/>
            </a:pPr>
            <a:r>
              <a:rPr kumimoji="0" lang="en-GB" sz="1800" b="0" i="0" u="none" strike="noStrike" kern="100" cap="none" spc="0" normalizeH="0" baseline="0" noProof="0" dirty="0">
                <a:ln w="3175">
                  <a:noFill/>
                </a:ln>
                <a:solidFill>
                  <a:srgbClr val="444791"/>
                </a:solidFill>
                <a:effectLst/>
                <a:uLnTx/>
                <a:uFillTx/>
                <a:latin typeface="Segoe Sans Display Semibold"/>
                <a:ea typeface="+mn-ea"/>
                <a:cs typeface="Segoe UI" pitchFamily="34" charset="0"/>
              </a:rPr>
              <a:t>Employees can confidently coordinate their in-office days by knowing who will be in the office, reducing the coordination tax, and feeling confident in their decision to work from the office.</a:t>
            </a:r>
          </a:p>
        </p:txBody>
      </p:sp>
      <p:sp>
        <p:nvSpPr>
          <p:cNvPr id="4" name="TextBox 3">
            <a:extLst>
              <a:ext uri="{FF2B5EF4-FFF2-40B4-BE49-F238E27FC236}">
                <a16:creationId xmlns:a16="http://schemas.microsoft.com/office/drawing/2014/main" id="{CDA75FE9-94EE-99D9-A83B-55982761A990}"/>
              </a:ext>
            </a:extLst>
          </p:cNvPr>
          <p:cNvSpPr txBox="1"/>
          <p:nvPr/>
        </p:nvSpPr>
        <p:spPr>
          <a:xfrm>
            <a:off x="4217989" y="671691"/>
            <a:ext cx="7680324" cy="6186309"/>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5FC7"/>
                </a:solidFill>
                <a:effectLst/>
                <a:uLnTx/>
                <a:uFillTx/>
                <a:latin typeface="Segoe Sans Text"/>
                <a:ea typeface="+mn-ea"/>
                <a:cs typeface="+mn-cs"/>
              </a:rPr>
              <a:t>Work plans</a:t>
            </a:r>
            <a:r>
              <a:rPr kumimoji="0" lang="en-GB" sz="1800" b="0" i="0" u="none" strike="noStrike" kern="1200" cap="none" spc="0" normalizeH="0" baseline="0" noProof="0" dirty="0">
                <a:ln>
                  <a:noFill/>
                </a:ln>
                <a:solidFill>
                  <a:srgbClr val="5B5FC7"/>
                </a:solidFill>
                <a:effectLst/>
                <a:uLnTx/>
                <a:uFillTx/>
                <a:latin typeface="Segoe Sans Text"/>
                <a:ea typeface="+mn-ea"/>
                <a:cs typeface="+mn-cs"/>
              </a:rPr>
              <a:t>: </a:t>
            </a:r>
            <a:r>
              <a:rPr kumimoji="0" lang="en-GB" sz="1800" b="0" i="0" u="none" strike="noStrike" kern="1200" cap="none" spc="0" normalizeH="0" baseline="0" noProof="0" dirty="0">
                <a:ln>
                  <a:noFill/>
                </a:ln>
                <a:solidFill>
                  <a:srgbClr val="000000"/>
                </a:solidFill>
                <a:effectLst/>
                <a:uLnTx/>
                <a:uFillTx/>
                <a:latin typeface="Segoe Sans Text"/>
                <a:ea typeface="+mn-ea"/>
                <a:cs typeface="+mn-cs"/>
              </a:rPr>
              <a:t>Set and share work location schedules to </a:t>
            </a:r>
            <a:br>
              <a:rPr kumimoji="0" lang="en-GB" sz="1800" b="0" i="0" u="none" strike="noStrike" kern="1200" cap="none" spc="0" normalizeH="0" baseline="0" noProof="0" dirty="0">
                <a:ln>
                  <a:noFill/>
                </a:ln>
                <a:solidFill>
                  <a:srgbClr val="000000"/>
                </a:solidFill>
                <a:effectLst/>
                <a:uLnTx/>
                <a:uFillTx/>
                <a:latin typeface="Segoe Sans Text"/>
                <a:ea typeface="+mn-ea"/>
                <a:cs typeface="+mn-cs"/>
              </a:rPr>
            </a:br>
            <a:r>
              <a:rPr kumimoji="0" lang="en-GB" sz="1800" b="0" i="0" u="none" strike="noStrike" kern="1200" cap="none" spc="0" normalizeH="0" baseline="0" noProof="0" dirty="0">
                <a:ln>
                  <a:noFill/>
                </a:ln>
                <a:solidFill>
                  <a:srgbClr val="000000"/>
                </a:solidFill>
                <a:effectLst/>
                <a:uLnTx/>
                <a:uFillTx/>
                <a:latin typeface="Segoe Sans Text"/>
                <a:ea typeface="+mn-ea"/>
                <a:cs typeface="+mn-cs"/>
              </a:rPr>
              <a:t>coordinate in-office days with colleagues.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5FC7"/>
                </a:solidFill>
                <a:effectLst/>
                <a:uLnTx/>
                <a:uFillTx/>
                <a:latin typeface="Segoe Sans Text"/>
                <a:ea typeface="+mn-ea"/>
                <a:cs typeface="+mn-cs"/>
              </a:rPr>
              <a:t>Workplace presence: </a:t>
            </a:r>
            <a:r>
              <a:rPr kumimoji="0" lang="en-GB" sz="1800" b="0" i="0" u="none" strike="noStrike" kern="1200" cap="none" spc="0" normalizeH="0" baseline="0" noProof="0" dirty="0">
                <a:ln>
                  <a:noFill/>
                </a:ln>
                <a:solidFill>
                  <a:srgbClr val="000000"/>
                </a:solidFill>
                <a:effectLst/>
                <a:uLnTx/>
                <a:uFillTx/>
                <a:latin typeface="Segoe Sans Text"/>
                <a:ea typeface="+mn-ea"/>
                <a:cs typeface="+mn-cs"/>
              </a:rPr>
              <a:t>Add location to your presence signal to indicate when you’re in the office or a particular office.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5B5FC7"/>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5FC7"/>
                </a:solidFill>
                <a:effectLst/>
                <a:uLnTx/>
                <a:uFillTx/>
                <a:latin typeface="Segoe Sans Text"/>
                <a:ea typeface="+mn-ea"/>
                <a:cs typeface="+mn-cs"/>
              </a:rPr>
              <a:t>Hybrid RSVP</a:t>
            </a:r>
            <a:r>
              <a:rPr kumimoji="0" lang="en-GB" sz="1800" b="0" i="0" u="none" strike="noStrike" kern="1200" cap="none" spc="0" normalizeH="0" baseline="0" noProof="0" dirty="0">
                <a:ln>
                  <a:noFill/>
                </a:ln>
                <a:solidFill>
                  <a:srgbClr val="5B5FC7"/>
                </a:solidFill>
                <a:effectLst/>
                <a:uLnTx/>
                <a:uFillTx/>
                <a:latin typeface="Segoe Sans Text"/>
                <a:ea typeface="+mn-ea"/>
                <a:cs typeface="+mn-cs"/>
              </a:rPr>
              <a:t>: </a:t>
            </a:r>
            <a:r>
              <a:rPr kumimoji="0" lang="en-GB" sz="1800" b="0" i="0" u="none" strike="noStrike" kern="1200" cap="none" spc="0" normalizeH="0" baseline="0" noProof="0" dirty="0">
                <a:ln>
                  <a:noFill/>
                </a:ln>
                <a:solidFill>
                  <a:srgbClr val="000000"/>
                </a:solidFill>
                <a:effectLst/>
                <a:uLnTx/>
                <a:uFillTx/>
                <a:latin typeface="Segoe Sans Text"/>
                <a:ea typeface="+mn-ea"/>
                <a:cs typeface="+mn-cs"/>
              </a:rPr>
              <a:t>Allows employees to indicate if they will attend meetings in-person or virtually.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5FC7"/>
                </a:solidFill>
                <a:effectLst/>
                <a:uLnTx/>
                <a:uFillTx/>
                <a:latin typeface="Segoe Sans Text"/>
                <a:ea typeface="+mn-ea"/>
                <a:cs typeface="+mn-cs"/>
              </a:rPr>
              <a:t>In-person events: </a:t>
            </a:r>
            <a:r>
              <a:rPr kumimoji="0" lang="en-GB" sz="1800" b="0" i="0" u="none" strike="noStrike" kern="1200" cap="none" spc="0" normalizeH="0" baseline="0" noProof="0" dirty="0">
                <a:ln>
                  <a:noFill/>
                </a:ln>
                <a:solidFill>
                  <a:srgbClr val="000000"/>
                </a:solidFill>
                <a:effectLst/>
                <a:uLnTx/>
                <a:uFillTx/>
                <a:latin typeface="Segoe Sans Text"/>
                <a:ea typeface="+mn-ea"/>
                <a:cs typeface="+mn-cs"/>
              </a:rPr>
              <a:t>Easily communicate your intention to work together with an in-person meeting invite.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5FC7"/>
                </a:solidFill>
                <a:effectLst/>
                <a:uLnTx/>
                <a:uFillTx/>
                <a:latin typeface="Segoe Sans Text"/>
                <a:ea typeface="+mn-ea"/>
                <a:cs typeface="+mn-cs"/>
              </a:rPr>
              <a:t>Intelligent suggestions: </a:t>
            </a:r>
            <a:r>
              <a:rPr kumimoji="0" lang="en-GB" sz="1800" b="0" i="0" u="none" strike="noStrike" kern="1200" cap="none" spc="0" normalizeH="0" baseline="0" noProof="0" dirty="0">
                <a:ln>
                  <a:noFill/>
                </a:ln>
                <a:solidFill>
                  <a:srgbClr val="000000"/>
                </a:solidFill>
                <a:effectLst/>
                <a:uLnTx/>
                <a:uFillTx/>
                <a:latin typeface="Segoe Sans Text"/>
                <a:ea typeface="+mn-ea"/>
                <a:cs typeface="+mn-cs"/>
              </a:rPr>
              <a:t>Recommendations in Places card to update work location to ‘Office’, quick book suggested rooms, and other helpful hints.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5FC7"/>
                </a:solidFill>
                <a:effectLst/>
                <a:uLnTx/>
                <a:uFillTx/>
                <a:latin typeface="Segoe Sans Text"/>
                <a:ea typeface="+mn-ea"/>
                <a:cs typeface="+mn-cs"/>
              </a:rPr>
              <a:t>Places explorer: </a:t>
            </a:r>
            <a:r>
              <a:rPr kumimoji="0" lang="en-US" sz="1800" b="0" i="0" u="none" strike="noStrike" kern="1200" cap="none" spc="0" normalizeH="0" baseline="0" noProof="0" dirty="0">
                <a:ln>
                  <a:noFill/>
                </a:ln>
                <a:solidFill>
                  <a:srgbClr val="000000"/>
                </a:solidFill>
                <a:effectLst/>
                <a:uLnTx/>
                <a:uFillTx/>
                <a:latin typeface="Segoe Sans Text"/>
                <a:ea typeface="+mn-ea"/>
                <a:cs typeface="+mn-cs"/>
              </a:rPr>
              <a:t>Get a singular view of the people, spaces, and experiences at each workplace location.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5FC7"/>
                </a:solidFill>
                <a:effectLst/>
                <a:uLnTx/>
                <a:uFillTx/>
                <a:latin typeface="Segoe Sans Text"/>
                <a:ea typeface="+mn-ea"/>
                <a:cs typeface="+mn-cs"/>
              </a:rPr>
              <a:t>Team guidance: </a:t>
            </a:r>
            <a:r>
              <a:rPr kumimoji="0" lang="en-GB" sz="1800" b="0" i="0" u="none" strike="noStrike" kern="1200" cap="none" spc="0" normalizeH="0" baseline="0" noProof="0" dirty="0">
                <a:ln>
                  <a:noFill/>
                </a:ln>
                <a:solidFill>
                  <a:srgbClr val="000000"/>
                </a:solidFill>
                <a:effectLst/>
                <a:uLnTx/>
                <a:uFillTx/>
                <a:latin typeface="Segoe Sans Text"/>
                <a:ea typeface="+mn-ea"/>
                <a:cs typeface="+mn-cs"/>
              </a:rPr>
              <a:t>Allows leaders and managers to define work patterns, set in-office expectations and adjust the rhythm to meet the needs of their teams.</a:t>
            </a:r>
          </a:p>
        </p:txBody>
      </p:sp>
      <p:sp>
        <p:nvSpPr>
          <p:cNvPr id="10" name="Graphic 14">
            <a:extLst>
              <a:ext uri="{FF2B5EF4-FFF2-40B4-BE49-F238E27FC236}">
                <a16:creationId xmlns:a16="http://schemas.microsoft.com/office/drawing/2014/main" id="{D128D630-8500-6866-F0B7-12B7E1A989E4}"/>
              </a:ext>
              <a:ext uri="{C183D7F6-B498-43B3-948B-1728B52AA6E4}">
                <adec:decorative xmlns:adec="http://schemas.microsoft.com/office/drawing/2017/decorative" val="1"/>
              </a:ext>
            </a:extLst>
          </p:cNvPr>
          <p:cNvSpPr>
            <a:spLocks noChangeAspect="1"/>
          </p:cNvSpPr>
          <p:nvPr/>
        </p:nvSpPr>
        <p:spPr>
          <a:xfrm>
            <a:off x="4340548" y="742398"/>
            <a:ext cx="274320"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
        <p:nvSpPr>
          <p:cNvPr id="15" name="Graphic 14">
            <a:extLst>
              <a:ext uri="{FF2B5EF4-FFF2-40B4-BE49-F238E27FC236}">
                <a16:creationId xmlns:a16="http://schemas.microsoft.com/office/drawing/2014/main" id="{3FCBD412-7EBF-8F82-8BAE-D5D2022B5D1C}"/>
              </a:ext>
              <a:ext uri="{C183D7F6-B498-43B3-948B-1728B52AA6E4}">
                <adec:decorative xmlns:adec="http://schemas.microsoft.com/office/drawing/2017/decorative" val="1"/>
              </a:ext>
            </a:extLst>
          </p:cNvPr>
          <p:cNvSpPr>
            <a:spLocks noChangeAspect="1"/>
          </p:cNvSpPr>
          <p:nvPr/>
        </p:nvSpPr>
        <p:spPr>
          <a:xfrm>
            <a:off x="4340548" y="1572752"/>
            <a:ext cx="274320"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
        <p:nvSpPr>
          <p:cNvPr id="18" name="Graphic 14">
            <a:extLst>
              <a:ext uri="{FF2B5EF4-FFF2-40B4-BE49-F238E27FC236}">
                <a16:creationId xmlns:a16="http://schemas.microsoft.com/office/drawing/2014/main" id="{E068485A-68F8-D3D8-A434-6959FE4FD6BE}"/>
              </a:ext>
              <a:ext uri="{C183D7F6-B498-43B3-948B-1728B52AA6E4}">
                <adec:decorative xmlns:adec="http://schemas.microsoft.com/office/drawing/2017/decorative" val="1"/>
              </a:ext>
            </a:extLst>
          </p:cNvPr>
          <p:cNvSpPr>
            <a:spLocks noChangeAspect="1"/>
          </p:cNvSpPr>
          <p:nvPr/>
        </p:nvSpPr>
        <p:spPr>
          <a:xfrm>
            <a:off x="4340548" y="2403106"/>
            <a:ext cx="274320"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
        <p:nvSpPr>
          <p:cNvPr id="20" name="Graphic 14">
            <a:extLst>
              <a:ext uri="{FF2B5EF4-FFF2-40B4-BE49-F238E27FC236}">
                <a16:creationId xmlns:a16="http://schemas.microsoft.com/office/drawing/2014/main" id="{EDA2EFC9-D6B6-58CE-F979-8B36512AB152}"/>
              </a:ext>
              <a:ext uri="{C183D7F6-B498-43B3-948B-1728B52AA6E4}">
                <adec:decorative xmlns:adec="http://schemas.microsoft.com/office/drawing/2017/decorative" val="1"/>
              </a:ext>
            </a:extLst>
          </p:cNvPr>
          <p:cNvSpPr>
            <a:spLocks noChangeAspect="1"/>
          </p:cNvSpPr>
          <p:nvPr/>
        </p:nvSpPr>
        <p:spPr>
          <a:xfrm>
            <a:off x="4340548" y="3233460"/>
            <a:ext cx="274320"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
        <p:nvSpPr>
          <p:cNvPr id="21" name="Graphic 14">
            <a:extLst>
              <a:ext uri="{FF2B5EF4-FFF2-40B4-BE49-F238E27FC236}">
                <a16:creationId xmlns:a16="http://schemas.microsoft.com/office/drawing/2014/main" id="{2320F76E-77DD-CDD5-AF6E-36C3C363A850}"/>
              </a:ext>
              <a:ext uri="{C183D7F6-B498-43B3-948B-1728B52AA6E4}">
                <adec:decorative xmlns:adec="http://schemas.microsoft.com/office/drawing/2017/decorative" val="1"/>
              </a:ext>
            </a:extLst>
          </p:cNvPr>
          <p:cNvSpPr>
            <a:spLocks noChangeAspect="1"/>
          </p:cNvSpPr>
          <p:nvPr/>
        </p:nvSpPr>
        <p:spPr>
          <a:xfrm>
            <a:off x="4329016" y="4063814"/>
            <a:ext cx="274320"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
        <p:nvSpPr>
          <p:cNvPr id="22" name="Graphic 14">
            <a:extLst>
              <a:ext uri="{FF2B5EF4-FFF2-40B4-BE49-F238E27FC236}">
                <a16:creationId xmlns:a16="http://schemas.microsoft.com/office/drawing/2014/main" id="{13D3D0AF-FB5E-9335-C8CF-067F44BB5323}"/>
              </a:ext>
              <a:ext uri="{C183D7F6-B498-43B3-948B-1728B52AA6E4}">
                <adec:decorative xmlns:adec="http://schemas.microsoft.com/office/drawing/2017/decorative" val="1"/>
              </a:ext>
            </a:extLst>
          </p:cNvPr>
          <p:cNvSpPr>
            <a:spLocks noChangeAspect="1"/>
          </p:cNvSpPr>
          <p:nvPr/>
        </p:nvSpPr>
        <p:spPr>
          <a:xfrm>
            <a:off x="4329016" y="5159214"/>
            <a:ext cx="274320"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
        <p:nvSpPr>
          <p:cNvPr id="23" name="Graphic 14">
            <a:extLst>
              <a:ext uri="{FF2B5EF4-FFF2-40B4-BE49-F238E27FC236}">
                <a16:creationId xmlns:a16="http://schemas.microsoft.com/office/drawing/2014/main" id="{3D36DFF8-1096-271C-BAD5-CC32997F6406}"/>
              </a:ext>
              <a:ext uri="{C183D7F6-B498-43B3-948B-1728B52AA6E4}">
                <adec:decorative xmlns:adec="http://schemas.microsoft.com/office/drawing/2017/decorative" val="1"/>
              </a:ext>
            </a:extLst>
          </p:cNvPr>
          <p:cNvSpPr>
            <a:spLocks noChangeAspect="1"/>
          </p:cNvSpPr>
          <p:nvPr/>
        </p:nvSpPr>
        <p:spPr>
          <a:xfrm>
            <a:off x="4329016" y="5932389"/>
            <a:ext cx="274320"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
        <p:nvSpPr>
          <p:cNvPr id="6" name="Title 3">
            <a:extLst>
              <a:ext uri="{FF2B5EF4-FFF2-40B4-BE49-F238E27FC236}">
                <a16:creationId xmlns:a16="http://schemas.microsoft.com/office/drawing/2014/main" id="{D15F093C-1B4F-87D5-5866-7EE5275D6130}"/>
              </a:ext>
              <a:ext uri="{C183D7F6-B498-43B3-948B-1728B52AA6E4}">
                <adec:decorative xmlns:adec="http://schemas.microsoft.com/office/drawing/2017/decorative" val="1"/>
              </a:ext>
            </a:extLst>
          </p:cNvPr>
          <p:cNvSpPr txBox="1">
            <a:spLocks/>
          </p:cNvSpPr>
          <p:nvPr/>
        </p:nvSpPr>
        <p:spPr>
          <a:xfrm>
            <a:off x="588964" y="545107"/>
            <a:ext cx="985836" cy="153888"/>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4000" b="0" kern="1200" cap="none" spc="-50" baseline="0">
                <a:ln w="3175">
                  <a:noFill/>
                </a:ln>
                <a:gradFill>
                  <a:gsLst>
                    <a:gs pos="0">
                      <a:srgbClr val="3C4EE9"/>
                    </a:gs>
                    <a:gs pos="100000">
                      <a:srgbClr val="53D5E9"/>
                    </a:gs>
                  </a:gsLst>
                  <a:lin ang="108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w="3175">
                  <a:noFill/>
                </a:ln>
                <a:solidFill>
                  <a:srgbClr val="000000"/>
                </a:solidFill>
                <a:effectLst/>
                <a:uLnTx/>
                <a:uFillTx/>
                <a:latin typeface="Segoe Sans Text"/>
                <a:ea typeface="+mn-ea"/>
                <a:cs typeface="Segoe UI" pitchFamily="34" charset="0"/>
              </a:rPr>
              <a:t>Use Case</a:t>
            </a:r>
          </a:p>
        </p:txBody>
      </p:sp>
      <p:cxnSp>
        <p:nvCxnSpPr>
          <p:cNvPr id="8" name="Straight Connector 7">
            <a:extLst>
              <a:ext uri="{FF2B5EF4-FFF2-40B4-BE49-F238E27FC236}">
                <a16:creationId xmlns:a16="http://schemas.microsoft.com/office/drawing/2014/main" id="{63FB7754-56EB-5BBE-E532-23345B5221AE}"/>
              </a:ext>
              <a:ext uri="{C183D7F6-B498-43B3-948B-1728B52AA6E4}">
                <adec:decorative xmlns:adec="http://schemas.microsoft.com/office/drawing/2017/decorative" val="1"/>
              </a:ext>
            </a:extLst>
          </p:cNvPr>
          <p:cNvCxnSpPr>
            <a:cxnSpLocks/>
          </p:cNvCxnSpPr>
          <p:nvPr/>
        </p:nvCxnSpPr>
        <p:spPr>
          <a:xfrm>
            <a:off x="4340548" y="1405406"/>
            <a:ext cx="662308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F2D549F-6FA5-21EE-27A1-B6DE1E656594}"/>
              </a:ext>
              <a:ext uri="{C183D7F6-B498-43B3-948B-1728B52AA6E4}">
                <adec:decorative xmlns:adec="http://schemas.microsoft.com/office/drawing/2017/decorative" val="1"/>
              </a:ext>
            </a:extLst>
          </p:cNvPr>
          <p:cNvCxnSpPr>
            <a:cxnSpLocks/>
          </p:cNvCxnSpPr>
          <p:nvPr/>
        </p:nvCxnSpPr>
        <p:spPr>
          <a:xfrm>
            <a:off x="4340548" y="2243606"/>
            <a:ext cx="662308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6F58684-4203-6158-FB81-6CC61D6117E4}"/>
              </a:ext>
              <a:ext uri="{C183D7F6-B498-43B3-948B-1728B52AA6E4}">
                <adec:decorative xmlns:adec="http://schemas.microsoft.com/office/drawing/2017/decorative" val="1"/>
              </a:ext>
            </a:extLst>
          </p:cNvPr>
          <p:cNvCxnSpPr>
            <a:cxnSpLocks/>
          </p:cNvCxnSpPr>
          <p:nvPr/>
        </p:nvCxnSpPr>
        <p:spPr>
          <a:xfrm>
            <a:off x="4340548" y="3073785"/>
            <a:ext cx="662308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13101D-148A-79A8-018B-B970081F7D0A}"/>
              </a:ext>
              <a:ext uri="{C183D7F6-B498-43B3-948B-1728B52AA6E4}">
                <adec:decorative xmlns:adec="http://schemas.microsoft.com/office/drawing/2017/decorative" val="1"/>
              </a:ext>
            </a:extLst>
          </p:cNvPr>
          <p:cNvCxnSpPr>
            <a:cxnSpLocks/>
          </p:cNvCxnSpPr>
          <p:nvPr/>
        </p:nvCxnSpPr>
        <p:spPr>
          <a:xfrm>
            <a:off x="4340548" y="3915995"/>
            <a:ext cx="662308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B90CDC6-C890-3645-595C-1DE4308235E0}"/>
              </a:ext>
              <a:ext uri="{C183D7F6-B498-43B3-948B-1728B52AA6E4}">
                <adec:decorative xmlns:adec="http://schemas.microsoft.com/office/drawing/2017/decorative" val="1"/>
              </a:ext>
            </a:extLst>
          </p:cNvPr>
          <p:cNvCxnSpPr>
            <a:cxnSpLocks/>
          </p:cNvCxnSpPr>
          <p:nvPr/>
        </p:nvCxnSpPr>
        <p:spPr>
          <a:xfrm>
            <a:off x="4340548" y="4998838"/>
            <a:ext cx="662308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DB25CC3-3B48-A76B-1378-58D491153814}"/>
              </a:ext>
              <a:ext uri="{C183D7F6-B498-43B3-948B-1728B52AA6E4}">
                <adec:decorative xmlns:adec="http://schemas.microsoft.com/office/drawing/2017/decorative" val="1"/>
              </a:ext>
            </a:extLst>
          </p:cNvPr>
          <p:cNvCxnSpPr>
            <a:cxnSpLocks/>
          </p:cNvCxnSpPr>
          <p:nvPr/>
        </p:nvCxnSpPr>
        <p:spPr>
          <a:xfrm>
            <a:off x="4329016" y="5829017"/>
            <a:ext cx="662308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60B49B85-4D29-C59A-F23B-4B3677D8572E}"/>
              </a:ext>
              <a:ext uri="{C183D7F6-B498-43B3-948B-1728B52AA6E4}">
                <adec:decorative xmlns:adec="http://schemas.microsoft.com/office/drawing/2017/decorative" val="1"/>
              </a:ext>
            </a:extLst>
          </p:cNvPr>
          <p:cNvGrpSpPr/>
          <p:nvPr/>
        </p:nvGrpSpPr>
        <p:grpSpPr>
          <a:xfrm>
            <a:off x="1755773" y="715882"/>
            <a:ext cx="847726" cy="733425"/>
            <a:chOff x="982054" y="3971855"/>
            <a:chExt cx="847726" cy="733425"/>
          </a:xfrm>
        </p:grpSpPr>
        <p:sp>
          <p:nvSpPr>
            <p:cNvPr id="31" name="Freeform: Shape 30">
              <a:extLst>
                <a:ext uri="{FF2B5EF4-FFF2-40B4-BE49-F238E27FC236}">
                  <a16:creationId xmlns:a16="http://schemas.microsoft.com/office/drawing/2014/main" id="{F7F88FDD-0F2A-D58A-F5B3-F258FF2656B4}"/>
                </a:ext>
              </a:extLst>
            </p:cNvPr>
            <p:cNvSpPr/>
            <p:nvPr/>
          </p:nvSpPr>
          <p:spPr>
            <a:xfrm>
              <a:off x="1458305" y="3971855"/>
              <a:ext cx="219075" cy="219075"/>
            </a:xfrm>
            <a:custGeom>
              <a:avLst/>
              <a:gdLst>
                <a:gd name="connsiteX0" fmla="*/ 219075 w 219075"/>
                <a:gd name="connsiteY0" fmla="*/ 109538 h 219075"/>
                <a:gd name="connsiteX1" fmla="*/ 109538 w 219075"/>
                <a:gd name="connsiteY1" fmla="*/ 0 h 219075"/>
                <a:gd name="connsiteX2" fmla="*/ 0 w 219075"/>
                <a:gd name="connsiteY2" fmla="*/ 109538 h 219075"/>
                <a:gd name="connsiteX3" fmla="*/ 109538 w 219075"/>
                <a:gd name="connsiteY3" fmla="*/ 219075 h 219075"/>
                <a:gd name="connsiteX4" fmla="*/ 219075 w 219075"/>
                <a:gd name="connsiteY4" fmla="*/ 109538 h 219075"/>
                <a:gd name="connsiteX5" fmla="*/ 109538 w 219075"/>
                <a:gd name="connsiteY5" fmla="*/ 30217 h 219075"/>
                <a:gd name="connsiteX6" fmla="*/ 141426 w 219075"/>
                <a:gd name="connsiteY6" fmla="*/ 62069 h 219075"/>
                <a:gd name="connsiteX7" fmla="*/ 109574 w 219075"/>
                <a:gd name="connsiteY7" fmla="*/ 93958 h 219075"/>
                <a:gd name="connsiteX8" fmla="*/ 77685 w 219075"/>
                <a:gd name="connsiteY8" fmla="*/ 62106 h 219075"/>
                <a:gd name="connsiteX9" fmla="*/ 77685 w 219075"/>
                <a:gd name="connsiteY9" fmla="*/ 62088 h 219075"/>
                <a:gd name="connsiteX10" fmla="*/ 109537 w 219075"/>
                <a:gd name="connsiteY10" fmla="*/ 30217 h 219075"/>
                <a:gd name="connsiteX11" fmla="*/ 109538 w 219075"/>
                <a:gd name="connsiteY11" fmla="*/ 30217 h 219075"/>
                <a:gd name="connsiteX12" fmla="*/ 173241 w 219075"/>
                <a:gd name="connsiteY12" fmla="*/ 166194 h 219075"/>
                <a:gd name="connsiteX13" fmla="*/ 45832 w 219075"/>
                <a:gd name="connsiteY13" fmla="*/ 166194 h 219075"/>
                <a:gd name="connsiteX14" fmla="*/ 45832 w 219075"/>
                <a:gd name="connsiteY14" fmla="*/ 134324 h 219075"/>
                <a:gd name="connsiteX15" fmla="*/ 52204 w 219075"/>
                <a:gd name="connsiteY15" fmla="*/ 121576 h 219075"/>
                <a:gd name="connsiteX16" fmla="*/ 83348 w 219075"/>
                <a:gd name="connsiteY16" fmla="*/ 106705 h 219075"/>
                <a:gd name="connsiteX17" fmla="*/ 109538 w 219075"/>
                <a:gd name="connsiteY17" fmla="*/ 102455 h 219075"/>
                <a:gd name="connsiteX18" fmla="*/ 135727 w 219075"/>
                <a:gd name="connsiteY18" fmla="*/ 106705 h 219075"/>
                <a:gd name="connsiteX19" fmla="*/ 166870 w 219075"/>
                <a:gd name="connsiteY19" fmla="*/ 121576 h 219075"/>
                <a:gd name="connsiteX20" fmla="*/ 173241 w 219075"/>
                <a:gd name="connsiteY20" fmla="*/ 13432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9075" h="219075">
                  <a:moveTo>
                    <a:pt x="219075" y="109538"/>
                  </a:moveTo>
                  <a:cubicBezTo>
                    <a:pt x="219075" y="49041"/>
                    <a:pt x="170033" y="0"/>
                    <a:pt x="109538" y="0"/>
                  </a:cubicBezTo>
                  <a:cubicBezTo>
                    <a:pt x="49041" y="0"/>
                    <a:pt x="0" y="49041"/>
                    <a:pt x="0" y="109538"/>
                  </a:cubicBezTo>
                  <a:cubicBezTo>
                    <a:pt x="0" y="170034"/>
                    <a:pt x="49041" y="219075"/>
                    <a:pt x="109538" y="219075"/>
                  </a:cubicBezTo>
                  <a:cubicBezTo>
                    <a:pt x="170033" y="219075"/>
                    <a:pt x="219075" y="170034"/>
                    <a:pt x="219075" y="109538"/>
                  </a:cubicBezTo>
                  <a:close/>
                  <a:moveTo>
                    <a:pt x="109538" y="30217"/>
                  </a:moveTo>
                  <a:cubicBezTo>
                    <a:pt x="127139" y="30207"/>
                    <a:pt x="141416" y="44467"/>
                    <a:pt x="141426" y="62069"/>
                  </a:cubicBezTo>
                  <a:cubicBezTo>
                    <a:pt x="141437" y="79671"/>
                    <a:pt x="127176" y="93948"/>
                    <a:pt x="109574" y="93958"/>
                  </a:cubicBezTo>
                  <a:cubicBezTo>
                    <a:pt x="91972" y="93968"/>
                    <a:pt x="77695" y="79707"/>
                    <a:pt x="77685" y="62106"/>
                  </a:cubicBezTo>
                  <a:cubicBezTo>
                    <a:pt x="77685" y="62100"/>
                    <a:pt x="77685" y="62093"/>
                    <a:pt x="77685" y="62088"/>
                  </a:cubicBezTo>
                  <a:cubicBezTo>
                    <a:pt x="77679" y="44491"/>
                    <a:pt x="91940" y="30222"/>
                    <a:pt x="109537" y="30217"/>
                  </a:cubicBezTo>
                  <a:cubicBezTo>
                    <a:pt x="109537" y="30217"/>
                    <a:pt x="109537" y="30217"/>
                    <a:pt x="109538" y="30217"/>
                  </a:cubicBezTo>
                  <a:close/>
                  <a:moveTo>
                    <a:pt x="173241" y="166194"/>
                  </a:moveTo>
                  <a:lnTo>
                    <a:pt x="45832" y="166194"/>
                  </a:lnTo>
                  <a:lnTo>
                    <a:pt x="45832" y="134324"/>
                  </a:lnTo>
                  <a:cubicBezTo>
                    <a:pt x="45857" y="129315"/>
                    <a:pt x="48212" y="124602"/>
                    <a:pt x="52204" y="121576"/>
                  </a:cubicBezTo>
                  <a:cubicBezTo>
                    <a:pt x="61616" y="114804"/>
                    <a:pt x="72163" y="109768"/>
                    <a:pt x="83348" y="106705"/>
                  </a:cubicBezTo>
                  <a:cubicBezTo>
                    <a:pt x="91799" y="103917"/>
                    <a:pt x="100637" y="102482"/>
                    <a:pt x="109538" y="102455"/>
                  </a:cubicBezTo>
                  <a:cubicBezTo>
                    <a:pt x="118416" y="102717"/>
                    <a:pt x="127221" y="104145"/>
                    <a:pt x="135727" y="106705"/>
                  </a:cubicBezTo>
                  <a:cubicBezTo>
                    <a:pt x="147072" y="109321"/>
                    <a:pt x="157704" y="114398"/>
                    <a:pt x="166870" y="121576"/>
                  </a:cubicBezTo>
                  <a:cubicBezTo>
                    <a:pt x="170984" y="124499"/>
                    <a:pt x="173373" y="129279"/>
                    <a:pt x="173241" y="134324"/>
                  </a:cubicBez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2" name="Freeform: Shape 31">
              <a:extLst>
                <a:ext uri="{FF2B5EF4-FFF2-40B4-BE49-F238E27FC236}">
                  <a16:creationId xmlns:a16="http://schemas.microsoft.com/office/drawing/2014/main" id="{6B7EC31D-1ED2-4FDE-D63F-8E07D678CCFD}"/>
                </a:ext>
              </a:extLst>
            </p:cNvPr>
            <p:cNvSpPr/>
            <p:nvPr/>
          </p:nvSpPr>
          <p:spPr>
            <a:xfrm>
              <a:off x="1458305" y="4486205"/>
              <a:ext cx="219075" cy="219075"/>
            </a:xfrm>
            <a:custGeom>
              <a:avLst/>
              <a:gdLst>
                <a:gd name="connsiteX0" fmla="*/ 109538 w 219075"/>
                <a:gd name="connsiteY0" fmla="*/ 219075 h 219075"/>
                <a:gd name="connsiteX1" fmla="*/ 219075 w 219075"/>
                <a:gd name="connsiteY1" fmla="*/ 109538 h 219075"/>
                <a:gd name="connsiteX2" fmla="*/ 109538 w 219075"/>
                <a:gd name="connsiteY2" fmla="*/ 0 h 219075"/>
                <a:gd name="connsiteX3" fmla="*/ 0 w 219075"/>
                <a:gd name="connsiteY3" fmla="*/ 109538 h 219075"/>
                <a:gd name="connsiteX4" fmla="*/ 109538 w 219075"/>
                <a:gd name="connsiteY4" fmla="*/ 219075 h 219075"/>
                <a:gd name="connsiteX5" fmla="*/ 109538 w 219075"/>
                <a:gd name="connsiteY5" fmla="*/ 30217 h 219075"/>
                <a:gd name="connsiteX6" fmla="*/ 141426 w 219075"/>
                <a:gd name="connsiteY6" fmla="*/ 62069 h 219075"/>
                <a:gd name="connsiteX7" fmla="*/ 109574 w 219075"/>
                <a:gd name="connsiteY7" fmla="*/ 93958 h 219075"/>
                <a:gd name="connsiteX8" fmla="*/ 77685 w 219075"/>
                <a:gd name="connsiteY8" fmla="*/ 62106 h 219075"/>
                <a:gd name="connsiteX9" fmla="*/ 77685 w 219075"/>
                <a:gd name="connsiteY9" fmla="*/ 62088 h 219075"/>
                <a:gd name="connsiteX10" fmla="*/ 109537 w 219075"/>
                <a:gd name="connsiteY10" fmla="*/ 30217 h 219075"/>
                <a:gd name="connsiteX11" fmla="*/ 109538 w 219075"/>
                <a:gd name="connsiteY11" fmla="*/ 30217 h 219075"/>
                <a:gd name="connsiteX12" fmla="*/ 45832 w 219075"/>
                <a:gd name="connsiteY12" fmla="*/ 134324 h 219075"/>
                <a:gd name="connsiteX13" fmla="*/ 52204 w 219075"/>
                <a:gd name="connsiteY13" fmla="*/ 121576 h 219075"/>
                <a:gd name="connsiteX14" fmla="*/ 83348 w 219075"/>
                <a:gd name="connsiteY14" fmla="*/ 106705 h 219075"/>
                <a:gd name="connsiteX15" fmla="*/ 109538 w 219075"/>
                <a:gd name="connsiteY15" fmla="*/ 102454 h 219075"/>
                <a:gd name="connsiteX16" fmla="*/ 135727 w 219075"/>
                <a:gd name="connsiteY16" fmla="*/ 106705 h 219075"/>
                <a:gd name="connsiteX17" fmla="*/ 166870 w 219075"/>
                <a:gd name="connsiteY17" fmla="*/ 121576 h 219075"/>
                <a:gd name="connsiteX18" fmla="*/ 173241 w 219075"/>
                <a:gd name="connsiteY18" fmla="*/ 134324 h 219075"/>
                <a:gd name="connsiteX19" fmla="*/ 173241 w 219075"/>
                <a:gd name="connsiteY19" fmla="*/ 166195 h 219075"/>
                <a:gd name="connsiteX20" fmla="*/ 45832 w 219075"/>
                <a:gd name="connsiteY20" fmla="*/ 16619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9075" h="219075">
                  <a:moveTo>
                    <a:pt x="109538" y="219075"/>
                  </a:moveTo>
                  <a:cubicBezTo>
                    <a:pt x="170033" y="219075"/>
                    <a:pt x="219075" y="170034"/>
                    <a:pt x="219075" y="109538"/>
                  </a:cubicBezTo>
                  <a:cubicBezTo>
                    <a:pt x="219075" y="49041"/>
                    <a:pt x="170033" y="0"/>
                    <a:pt x="109538" y="0"/>
                  </a:cubicBezTo>
                  <a:cubicBezTo>
                    <a:pt x="49041" y="0"/>
                    <a:pt x="0" y="49041"/>
                    <a:pt x="0" y="109538"/>
                  </a:cubicBezTo>
                  <a:cubicBezTo>
                    <a:pt x="0" y="170034"/>
                    <a:pt x="49041" y="219075"/>
                    <a:pt x="109538" y="219075"/>
                  </a:cubicBezTo>
                  <a:close/>
                  <a:moveTo>
                    <a:pt x="109538" y="30217"/>
                  </a:moveTo>
                  <a:cubicBezTo>
                    <a:pt x="127139" y="30207"/>
                    <a:pt x="141416" y="44467"/>
                    <a:pt x="141426" y="62069"/>
                  </a:cubicBezTo>
                  <a:cubicBezTo>
                    <a:pt x="141437" y="79671"/>
                    <a:pt x="127176" y="93948"/>
                    <a:pt x="109574" y="93958"/>
                  </a:cubicBezTo>
                  <a:cubicBezTo>
                    <a:pt x="91972" y="93968"/>
                    <a:pt x="77695" y="79707"/>
                    <a:pt x="77685" y="62106"/>
                  </a:cubicBezTo>
                  <a:cubicBezTo>
                    <a:pt x="77685" y="62100"/>
                    <a:pt x="77685" y="62093"/>
                    <a:pt x="77685" y="62088"/>
                  </a:cubicBezTo>
                  <a:cubicBezTo>
                    <a:pt x="77679" y="44491"/>
                    <a:pt x="91940" y="30222"/>
                    <a:pt x="109537" y="30217"/>
                  </a:cubicBezTo>
                  <a:cubicBezTo>
                    <a:pt x="109537" y="30217"/>
                    <a:pt x="109537" y="30217"/>
                    <a:pt x="109538" y="30217"/>
                  </a:cubicBezTo>
                  <a:close/>
                  <a:moveTo>
                    <a:pt x="45832" y="134324"/>
                  </a:moveTo>
                  <a:cubicBezTo>
                    <a:pt x="45857" y="129315"/>
                    <a:pt x="48212" y="124602"/>
                    <a:pt x="52204" y="121576"/>
                  </a:cubicBezTo>
                  <a:cubicBezTo>
                    <a:pt x="61616" y="114804"/>
                    <a:pt x="72163" y="109768"/>
                    <a:pt x="83348" y="106705"/>
                  </a:cubicBezTo>
                  <a:cubicBezTo>
                    <a:pt x="91799" y="103917"/>
                    <a:pt x="100637" y="102482"/>
                    <a:pt x="109538" y="102454"/>
                  </a:cubicBezTo>
                  <a:cubicBezTo>
                    <a:pt x="118416" y="102717"/>
                    <a:pt x="127221" y="104145"/>
                    <a:pt x="135727" y="106705"/>
                  </a:cubicBezTo>
                  <a:cubicBezTo>
                    <a:pt x="147072" y="109321"/>
                    <a:pt x="157704" y="114398"/>
                    <a:pt x="166870" y="121576"/>
                  </a:cubicBezTo>
                  <a:cubicBezTo>
                    <a:pt x="170984" y="124499"/>
                    <a:pt x="173373" y="129279"/>
                    <a:pt x="173241" y="134324"/>
                  </a:cubicBezTo>
                  <a:lnTo>
                    <a:pt x="173241" y="166195"/>
                  </a:lnTo>
                  <a:lnTo>
                    <a:pt x="45832" y="166195"/>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3" name="Freeform: Shape 32">
              <a:extLst>
                <a:ext uri="{FF2B5EF4-FFF2-40B4-BE49-F238E27FC236}">
                  <a16:creationId xmlns:a16="http://schemas.microsoft.com/office/drawing/2014/main" id="{F4891DD9-22F0-296B-C2A0-1099E9802083}"/>
                </a:ext>
              </a:extLst>
            </p:cNvPr>
            <p:cNvSpPr/>
            <p:nvPr/>
          </p:nvSpPr>
          <p:spPr>
            <a:xfrm>
              <a:off x="1610705" y="4229030"/>
              <a:ext cx="219075" cy="219075"/>
            </a:xfrm>
            <a:custGeom>
              <a:avLst/>
              <a:gdLst>
                <a:gd name="connsiteX0" fmla="*/ 219075 w 219075"/>
                <a:gd name="connsiteY0" fmla="*/ 109538 h 219075"/>
                <a:gd name="connsiteX1" fmla="*/ 109538 w 219075"/>
                <a:gd name="connsiteY1" fmla="*/ 0 h 219075"/>
                <a:gd name="connsiteX2" fmla="*/ 0 w 219075"/>
                <a:gd name="connsiteY2" fmla="*/ 109538 h 219075"/>
                <a:gd name="connsiteX3" fmla="*/ 109538 w 219075"/>
                <a:gd name="connsiteY3" fmla="*/ 219075 h 219075"/>
                <a:gd name="connsiteX4" fmla="*/ 219075 w 219075"/>
                <a:gd name="connsiteY4" fmla="*/ 109538 h 219075"/>
                <a:gd name="connsiteX5" fmla="*/ 109538 w 219075"/>
                <a:gd name="connsiteY5" fmla="*/ 30217 h 219075"/>
                <a:gd name="connsiteX6" fmla="*/ 141426 w 219075"/>
                <a:gd name="connsiteY6" fmla="*/ 62069 h 219075"/>
                <a:gd name="connsiteX7" fmla="*/ 109574 w 219075"/>
                <a:gd name="connsiteY7" fmla="*/ 93958 h 219075"/>
                <a:gd name="connsiteX8" fmla="*/ 77685 w 219075"/>
                <a:gd name="connsiteY8" fmla="*/ 62106 h 219075"/>
                <a:gd name="connsiteX9" fmla="*/ 77685 w 219075"/>
                <a:gd name="connsiteY9" fmla="*/ 62088 h 219075"/>
                <a:gd name="connsiteX10" fmla="*/ 109537 w 219075"/>
                <a:gd name="connsiteY10" fmla="*/ 30217 h 219075"/>
                <a:gd name="connsiteX11" fmla="*/ 109538 w 219075"/>
                <a:gd name="connsiteY11" fmla="*/ 30217 h 219075"/>
                <a:gd name="connsiteX12" fmla="*/ 173241 w 219075"/>
                <a:gd name="connsiteY12" fmla="*/ 166194 h 219075"/>
                <a:gd name="connsiteX13" fmla="*/ 45832 w 219075"/>
                <a:gd name="connsiteY13" fmla="*/ 166194 h 219075"/>
                <a:gd name="connsiteX14" fmla="*/ 45832 w 219075"/>
                <a:gd name="connsiteY14" fmla="*/ 134324 h 219075"/>
                <a:gd name="connsiteX15" fmla="*/ 52204 w 219075"/>
                <a:gd name="connsiteY15" fmla="*/ 121576 h 219075"/>
                <a:gd name="connsiteX16" fmla="*/ 83348 w 219075"/>
                <a:gd name="connsiteY16" fmla="*/ 106705 h 219075"/>
                <a:gd name="connsiteX17" fmla="*/ 109538 w 219075"/>
                <a:gd name="connsiteY17" fmla="*/ 102455 h 219075"/>
                <a:gd name="connsiteX18" fmla="*/ 135727 w 219075"/>
                <a:gd name="connsiteY18" fmla="*/ 106705 h 219075"/>
                <a:gd name="connsiteX19" fmla="*/ 166870 w 219075"/>
                <a:gd name="connsiteY19" fmla="*/ 121576 h 219075"/>
                <a:gd name="connsiteX20" fmla="*/ 173241 w 219075"/>
                <a:gd name="connsiteY20" fmla="*/ 13432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9075" h="219075">
                  <a:moveTo>
                    <a:pt x="219075" y="109538"/>
                  </a:moveTo>
                  <a:cubicBezTo>
                    <a:pt x="219075" y="49041"/>
                    <a:pt x="170033" y="0"/>
                    <a:pt x="109538" y="0"/>
                  </a:cubicBezTo>
                  <a:cubicBezTo>
                    <a:pt x="49041" y="0"/>
                    <a:pt x="0" y="49041"/>
                    <a:pt x="0" y="109538"/>
                  </a:cubicBezTo>
                  <a:cubicBezTo>
                    <a:pt x="0" y="170034"/>
                    <a:pt x="49041" y="219075"/>
                    <a:pt x="109538" y="219075"/>
                  </a:cubicBezTo>
                  <a:cubicBezTo>
                    <a:pt x="170033" y="219075"/>
                    <a:pt x="219075" y="170034"/>
                    <a:pt x="219075" y="109538"/>
                  </a:cubicBezTo>
                  <a:close/>
                  <a:moveTo>
                    <a:pt x="109538" y="30217"/>
                  </a:moveTo>
                  <a:cubicBezTo>
                    <a:pt x="127139" y="30207"/>
                    <a:pt x="141416" y="44467"/>
                    <a:pt x="141426" y="62069"/>
                  </a:cubicBezTo>
                  <a:cubicBezTo>
                    <a:pt x="141437" y="79671"/>
                    <a:pt x="127176" y="93948"/>
                    <a:pt x="109574" y="93958"/>
                  </a:cubicBezTo>
                  <a:cubicBezTo>
                    <a:pt x="91972" y="93968"/>
                    <a:pt x="77695" y="79707"/>
                    <a:pt x="77685" y="62106"/>
                  </a:cubicBezTo>
                  <a:cubicBezTo>
                    <a:pt x="77685" y="62100"/>
                    <a:pt x="77685" y="62093"/>
                    <a:pt x="77685" y="62088"/>
                  </a:cubicBezTo>
                  <a:cubicBezTo>
                    <a:pt x="77679" y="44491"/>
                    <a:pt x="91940" y="30222"/>
                    <a:pt x="109537" y="30217"/>
                  </a:cubicBezTo>
                  <a:cubicBezTo>
                    <a:pt x="109537" y="30217"/>
                    <a:pt x="109537" y="30217"/>
                    <a:pt x="109538" y="30217"/>
                  </a:cubicBezTo>
                  <a:close/>
                  <a:moveTo>
                    <a:pt x="173241" y="166194"/>
                  </a:moveTo>
                  <a:lnTo>
                    <a:pt x="45832" y="166194"/>
                  </a:lnTo>
                  <a:lnTo>
                    <a:pt x="45832" y="134324"/>
                  </a:lnTo>
                  <a:cubicBezTo>
                    <a:pt x="45857" y="129315"/>
                    <a:pt x="48212" y="124602"/>
                    <a:pt x="52204" y="121576"/>
                  </a:cubicBezTo>
                  <a:cubicBezTo>
                    <a:pt x="61616" y="114804"/>
                    <a:pt x="72163" y="109768"/>
                    <a:pt x="83348" y="106705"/>
                  </a:cubicBezTo>
                  <a:cubicBezTo>
                    <a:pt x="91799" y="103917"/>
                    <a:pt x="100637" y="102482"/>
                    <a:pt x="109538" y="102455"/>
                  </a:cubicBezTo>
                  <a:cubicBezTo>
                    <a:pt x="118416" y="102717"/>
                    <a:pt x="127221" y="104145"/>
                    <a:pt x="135727" y="106705"/>
                  </a:cubicBezTo>
                  <a:cubicBezTo>
                    <a:pt x="147072" y="109321"/>
                    <a:pt x="157704" y="114398"/>
                    <a:pt x="166870" y="121576"/>
                  </a:cubicBezTo>
                  <a:cubicBezTo>
                    <a:pt x="170984" y="124499"/>
                    <a:pt x="173373" y="129279"/>
                    <a:pt x="173241" y="134324"/>
                  </a:cubicBez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4" name="Freeform: Shape 33">
              <a:extLst>
                <a:ext uri="{FF2B5EF4-FFF2-40B4-BE49-F238E27FC236}">
                  <a16:creationId xmlns:a16="http://schemas.microsoft.com/office/drawing/2014/main" id="{C35FFCEF-78BF-ED9E-AF23-FE1B9EECE018}"/>
                </a:ext>
              </a:extLst>
            </p:cNvPr>
            <p:cNvSpPr/>
            <p:nvPr/>
          </p:nvSpPr>
          <p:spPr>
            <a:xfrm>
              <a:off x="982054" y="4068127"/>
              <a:ext cx="323850" cy="522852"/>
            </a:xfrm>
            <a:custGeom>
              <a:avLst/>
              <a:gdLst>
                <a:gd name="connsiteX0" fmla="*/ 323850 w 323850"/>
                <a:gd name="connsiteY0" fmla="*/ 485468 h 522852"/>
                <a:gd name="connsiteX1" fmla="*/ 305230 w 323850"/>
                <a:gd name="connsiteY1" fmla="*/ 485468 h 522852"/>
                <a:gd name="connsiteX2" fmla="*/ 305230 w 323850"/>
                <a:gd name="connsiteY2" fmla="*/ 47012 h 522852"/>
                <a:gd name="connsiteX3" fmla="*/ 276979 w 323850"/>
                <a:gd name="connsiteY3" fmla="*/ 47012 h 522852"/>
                <a:gd name="connsiteX4" fmla="*/ 276979 w 323850"/>
                <a:gd name="connsiteY4" fmla="*/ 0 h 522852"/>
                <a:gd name="connsiteX5" fmla="*/ 46872 w 323850"/>
                <a:gd name="connsiteY5" fmla="*/ 0 h 522852"/>
                <a:gd name="connsiteX6" fmla="*/ 46872 w 323850"/>
                <a:gd name="connsiteY6" fmla="*/ 47012 h 522852"/>
                <a:gd name="connsiteX7" fmla="*/ 18620 w 323850"/>
                <a:gd name="connsiteY7" fmla="*/ 47012 h 522852"/>
                <a:gd name="connsiteX8" fmla="*/ 18620 w 323850"/>
                <a:gd name="connsiteY8" fmla="*/ 485468 h 522852"/>
                <a:gd name="connsiteX9" fmla="*/ 0 w 323850"/>
                <a:gd name="connsiteY9" fmla="*/ 485468 h 522852"/>
                <a:gd name="connsiteX10" fmla="*/ 0 w 323850"/>
                <a:gd name="connsiteY10" fmla="*/ 522852 h 522852"/>
                <a:gd name="connsiteX11" fmla="*/ 323850 w 323850"/>
                <a:gd name="connsiteY11" fmla="*/ 522852 h 522852"/>
                <a:gd name="connsiteX12" fmla="*/ 104130 w 323850"/>
                <a:gd name="connsiteY12" fmla="*/ 441125 h 522852"/>
                <a:gd name="connsiteX13" fmla="*/ 66675 w 323850"/>
                <a:gd name="connsiteY13" fmla="*/ 441125 h 522852"/>
                <a:gd name="connsiteX14" fmla="*/ 66675 w 323850"/>
                <a:gd name="connsiteY14" fmla="*/ 403641 h 522852"/>
                <a:gd name="connsiteX15" fmla="*/ 104130 w 323850"/>
                <a:gd name="connsiteY15" fmla="*/ 403641 h 522852"/>
                <a:gd name="connsiteX16" fmla="*/ 104130 w 323850"/>
                <a:gd name="connsiteY16" fmla="*/ 364925 h 522852"/>
                <a:gd name="connsiteX17" fmla="*/ 66675 w 323850"/>
                <a:gd name="connsiteY17" fmla="*/ 364925 h 522852"/>
                <a:gd name="connsiteX18" fmla="*/ 66675 w 323850"/>
                <a:gd name="connsiteY18" fmla="*/ 327441 h 522852"/>
                <a:gd name="connsiteX19" fmla="*/ 104130 w 323850"/>
                <a:gd name="connsiteY19" fmla="*/ 327441 h 522852"/>
                <a:gd name="connsiteX20" fmla="*/ 104130 w 323850"/>
                <a:gd name="connsiteY20" fmla="*/ 288725 h 522852"/>
                <a:gd name="connsiteX21" fmla="*/ 66675 w 323850"/>
                <a:gd name="connsiteY21" fmla="*/ 288725 h 522852"/>
                <a:gd name="connsiteX22" fmla="*/ 66675 w 323850"/>
                <a:gd name="connsiteY22" fmla="*/ 251238 h 522852"/>
                <a:gd name="connsiteX23" fmla="*/ 104130 w 323850"/>
                <a:gd name="connsiteY23" fmla="*/ 251238 h 522852"/>
                <a:gd name="connsiteX24" fmla="*/ 104130 w 323850"/>
                <a:gd name="connsiteY24" fmla="*/ 212522 h 522852"/>
                <a:gd name="connsiteX25" fmla="*/ 66675 w 323850"/>
                <a:gd name="connsiteY25" fmla="*/ 212522 h 522852"/>
                <a:gd name="connsiteX26" fmla="*/ 66675 w 323850"/>
                <a:gd name="connsiteY26" fmla="*/ 175038 h 522852"/>
                <a:gd name="connsiteX27" fmla="*/ 104130 w 323850"/>
                <a:gd name="connsiteY27" fmla="*/ 175038 h 522852"/>
                <a:gd name="connsiteX28" fmla="*/ 104130 w 323850"/>
                <a:gd name="connsiteY28" fmla="*/ 136322 h 522852"/>
                <a:gd name="connsiteX29" fmla="*/ 66675 w 323850"/>
                <a:gd name="connsiteY29" fmla="*/ 136322 h 522852"/>
                <a:gd name="connsiteX30" fmla="*/ 66675 w 323850"/>
                <a:gd name="connsiteY30" fmla="*/ 98838 h 522852"/>
                <a:gd name="connsiteX31" fmla="*/ 104130 w 323850"/>
                <a:gd name="connsiteY31" fmla="*/ 98838 h 522852"/>
                <a:gd name="connsiteX32" fmla="*/ 180330 w 323850"/>
                <a:gd name="connsiteY32" fmla="*/ 488752 h 522852"/>
                <a:gd name="connsiteX33" fmla="*/ 142875 w 323850"/>
                <a:gd name="connsiteY33" fmla="*/ 488752 h 522852"/>
                <a:gd name="connsiteX34" fmla="*/ 142875 w 323850"/>
                <a:gd name="connsiteY34" fmla="*/ 403641 h 522852"/>
                <a:gd name="connsiteX35" fmla="*/ 180330 w 323850"/>
                <a:gd name="connsiteY35" fmla="*/ 403641 h 522852"/>
                <a:gd name="connsiteX36" fmla="*/ 180330 w 323850"/>
                <a:gd name="connsiteY36" fmla="*/ 364925 h 522852"/>
                <a:gd name="connsiteX37" fmla="*/ 142875 w 323850"/>
                <a:gd name="connsiteY37" fmla="*/ 364925 h 522852"/>
                <a:gd name="connsiteX38" fmla="*/ 142875 w 323850"/>
                <a:gd name="connsiteY38" fmla="*/ 327441 h 522852"/>
                <a:gd name="connsiteX39" fmla="*/ 180330 w 323850"/>
                <a:gd name="connsiteY39" fmla="*/ 327441 h 522852"/>
                <a:gd name="connsiteX40" fmla="*/ 180330 w 323850"/>
                <a:gd name="connsiteY40" fmla="*/ 288725 h 522852"/>
                <a:gd name="connsiteX41" fmla="*/ 142875 w 323850"/>
                <a:gd name="connsiteY41" fmla="*/ 288725 h 522852"/>
                <a:gd name="connsiteX42" fmla="*/ 142875 w 323850"/>
                <a:gd name="connsiteY42" fmla="*/ 251238 h 522852"/>
                <a:gd name="connsiteX43" fmla="*/ 180330 w 323850"/>
                <a:gd name="connsiteY43" fmla="*/ 251238 h 522852"/>
                <a:gd name="connsiteX44" fmla="*/ 180330 w 323850"/>
                <a:gd name="connsiteY44" fmla="*/ 212522 h 522852"/>
                <a:gd name="connsiteX45" fmla="*/ 142875 w 323850"/>
                <a:gd name="connsiteY45" fmla="*/ 212522 h 522852"/>
                <a:gd name="connsiteX46" fmla="*/ 142875 w 323850"/>
                <a:gd name="connsiteY46" fmla="*/ 175038 h 522852"/>
                <a:gd name="connsiteX47" fmla="*/ 180330 w 323850"/>
                <a:gd name="connsiteY47" fmla="*/ 175038 h 522852"/>
                <a:gd name="connsiteX48" fmla="*/ 180330 w 323850"/>
                <a:gd name="connsiteY48" fmla="*/ 136322 h 522852"/>
                <a:gd name="connsiteX49" fmla="*/ 142875 w 323850"/>
                <a:gd name="connsiteY49" fmla="*/ 136322 h 522852"/>
                <a:gd name="connsiteX50" fmla="*/ 142875 w 323850"/>
                <a:gd name="connsiteY50" fmla="*/ 98838 h 522852"/>
                <a:gd name="connsiteX51" fmla="*/ 180330 w 323850"/>
                <a:gd name="connsiteY51" fmla="*/ 98838 h 522852"/>
                <a:gd name="connsiteX52" fmla="*/ 257175 w 323850"/>
                <a:gd name="connsiteY52" fmla="*/ 441125 h 522852"/>
                <a:gd name="connsiteX53" fmla="*/ 219721 w 323850"/>
                <a:gd name="connsiteY53" fmla="*/ 441125 h 522852"/>
                <a:gd name="connsiteX54" fmla="*/ 219721 w 323850"/>
                <a:gd name="connsiteY54" fmla="*/ 403641 h 522852"/>
                <a:gd name="connsiteX55" fmla="*/ 257175 w 323850"/>
                <a:gd name="connsiteY55" fmla="*/ 403641 h 522852"/>
                <a:gd name="connsiteX56" fmla="*/ 257175 w 323850"/>
                <a:gd name="connsiteY56" fmla="*/ 364925 h 522852"/>
                <a:gd name="connsiteX57" fmla="*/ 219721 w 323850"/>
                <a:gd name="connsiteY57" fmla="*/ 364925 h 522852"/>
                <a:gd name="connsiteX58" fmla="*/ 219721 w 323850"/>
                <a:gd name="connsiteY58" fmla="*/ 327441 h 522852"/>
                <a:gd name="connsiteX59" fmla="*/ 257175 w 323850"/>
                <a:gd name="connsiteY59" fmla="*/ 327441 h 522852"/>
                <a:gd name="connsiteX60" fmla="*/ 257175 w 323850"/>
                <a:gd name="connsiteY60" fmla="*/ 288725 h 522852"/>
                <a:gd name="connsiteX61" fmla="*/ 219721 w 323850"/>
                <a:gd name="connsiteY61" fmla="*/ 288725 h 522852"/>
                <a:gd name="connsiteX62" fmla="*/ 219721 w 323850"/>
                <a:gd name="connsiteY62" fmla="*/ 251238 h 522852"/>
                <a:gd name="connsiteX63" fmla="*/ 257175 w 323850"/>
                <a:gd name="connsiteY63" fmla="*/ 251238 h 522852"/>
                <a:gd name="connsiteX64" fmla="*/ 257175 w 323850"/>
                <a:gd name="connsiteY64" fmla="*/ 212522 h 522852"/>
                <a:gd name="connsiteX65" fmla="*/ 219721 w 323850"/>
                <a:gd name="connsiteY65" fmla="*/ 212522 h 522852"/>
                <a:gd name="connsiteX66" fmla="*/ 219721 w 323850"/>
                <a:gd name="connsiteY66" fmla="*/ 175038 h 522852"/>
                <a:gd name="connsiteX67" fmla="*/ 257175 w 323850"/>
                <a:gd name="connsiteY67" fmla="*/ 175038 h 522852"/>
                <a:gd name="connsiteX68" fmla="*/ 257175 w 323850"/>
                <a:gd name="connsiteY68" fmla="*/ 136322 h 522852"/>
                <a:gd name="connsiteX69" fmla="*/ 219721 w 323850"/>
                <a:gd name="connsiteY69" fmla="*/ 136322 h 522852"/>
                <a:gd name="connsiteX70" fmla="*/ 219721 w 323850"/>
                <a:gd name="connsiteY70" fmla="*/ 98838 h 522852"/>
                <a:gd name="connsiteX71" fmla="*/ 257175 w 323850"/>
                <a:gd name="connsiteY71" fmla="*/ 98838 h 52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23850" h="522852">
                  <a:moveTo>
                    <a:pt x="323850" y="485468"/>
                  </a:moveTo>
                  <a:lnTo>
                    <a:pt x="305230" y="485468"/>
                  </a:lnTo>
                  <a:lnTo>
                    <a:pt x="305230" y="47012"/>
                  </a:lnTo>
                  <a:lnTo>
                    <a:pt x="276979" y="47012"/>
                  </a:lnTo>
                  <a:lnTo>
                    <a:pt x="276979" y="0"/>
                  </a:lnTo>
                  <a:lnTo>
                    <a:pt x="46872" y="0"/>
                  </a:lnTo>
                  <a:lnTo>
                    <a:pt x="46872" y="47012"/>
                  </a:lnTo>
                  <a:lnTo>
                    <a:pt x="18620" y="47012"/>
                  </a:lnTo>
                  <a:lnTo>
                    <a:pt x="18620" y="485468"/>
                  </a:lnTo>
                  <a:lnTo>
                    <a:pt x="0" y="485468"/>
                  </a:lnTo>
                  <a:lnTo>
                    <a:pt x="0" y="522852"/>
                  </a:lnTo>
                  <a:lnTo>
                    <a:pt x="323850" y="522852"/>
                  </a:lnTo>
                  <a:close/>
                  <a:moveTo>
                    <a:pt x="104130" y="441125"/>
                  </a:moveTo>
                  <a:lnTo>
                    <a:pt x="66675" y="441125"/>
                  </a:lnTo>
                  <a:lnTo>
                    <a:pt x="66675" y="403641"/>
                  </a:lnTo>
                  <a:lnTo>
                    <a:pt x="104130" y="403641"/>
                  </a:lnTo>
                  <a:close/>
                  <a:moveTo>
                    <a:pt x="104130" y="364925"/>
                  </a:moveTo>
                  <a:lnTo>
                    <a:pt x="66675" y="364925"/>
                  </a:lnTo>
                  <a:lnTo>
                    <a:pt x="66675" y="327441"/>
                  </a:lnTo>
                  <a:lnTo>
                    <a:pt x="104130" y="327441"/>
                  </a:lnTo>
                  <a:close/>
                  <a:moveTo>
                    <a:pt x="104130" y="288725"/>
                  </a:moveTo>
                  <a:lnTo>
                    <a:pt x="66675" y="288725"/>
                  </a:lnTo>
                  <a:lnTo>
                    <a:pt x="66675" y="251238"/>
                  </a:lnTo>
                  <a:lnTo>
                    <a:pt x="104130" y="251238"/>
                  </a:lnTo>
                  <a:close/>
                  <a:moveTo>
                    <a:pt x="104130" y="212522"/>
                  </a:moveTo>
                  <a:lnTo>
                    <a:pt x="66675" y="212522"/>
                  </a:lnTo>
                  <a:lnTo>
                    <a:pt x="66675" y="175038"/>
                  </a:lnTo>
                  <a:lnTo>
                    <a:pt x="104130" y="175038"/>
                  </a:lnTo>
                  <a:close/>
                  <a:moveTo>
                    <a:pt x="104130" y="136322"/>
                  </a:moveTo>
                  <a:lnTo>
                    <a:pt x="66675" y="136322"/>
                  </a:lnTo>
                  <a:lnTo>
                    <a:pt x="66675" y="98838"/>
                  </a:lnTo>
                  <a:lnTo>
                    <a:pt x="104130" y="98838"/>
                  </a:lnTo>
                  <a:close/>
                  <a:moveTo>
                    <a:pt x="180330" y="488752"/>
                  </a:moveTo>
                  <a:lnTo>
                    <a:pt x="142875" y="488752"/>
                  </a:lnTo>
                  <a:lnTo>
                    <a:pt x="142875" y="403641"/>
                  </a:lnTo>
                  <a:lnTo>
                    <a:pt x="180330" y="403641"/>
                  </a:lnTo>
                  <a:close/>
                  <a:moveTo>
                    <a:pt x="180330" y="364925"/>
                  </a:moveTo>
                  <a:lnTo>
                    <a:pt x="142875" y="364925"/>
                  </a:lnTo>
                  <a:lnTo>
                    <a:pt x="142875" y="327441"/>
                  </a:lnTo>
                  <a:lnTo>
                    <a:pt x="180330" y="327441"/>
                  </a:lnTo>
                  <a:close/>
                  <a:moveTo>
                    <a:pt x="180330" y="288725"/>
                  </a:moveTo>
                  <a:lnTo>
                    <a:pt x="142875" y="288725"/>
                  </a:lnTo>
                  <a:lnTo>
                    <a:pt x="142875" y="251238"/>
                  </a:lnTo>
                  <a:lnTo>
                    <a:pt x="180330" y="251238"/>
                  </a:lnTo>
                  <a:close/>
                  <a:moveTo>
                    <a:pt x="180330" y="212522"/>
                  </a:moveTo>
                  <a:lnTo>
                    <a:pt x="142875" y="212522"/>
                  </a:lnTo>
                  <a:lnTo>
                    <a:pt x="142875" y="175038"/>
                  </a:lnTo>
                  <a:lnTo>
                    <a:pt x="180330" y="175038"/>
                  </a:lnTo>
                  <a:close/>
                  <a:moveTo>
                    <a:pt x="180330" y="136322"/>
                  </a:moveTo>
                  <a:lnTo>
                    <a:pt x="142875" y="136322"/>
                  </a:lnTo>
                  <a:lnTo>
                    <a:pt x="142875" y="98838"/>
                  </a:lnTo>
                  <a:lnTo>
                    <a:pt x="180330" y="98838"/>
                  </a:lnTo>
                  <a:close/>
                  <a:moveTo>
                    <a:pt x="257175" y="441125"/>
                  </a:moveTo>
                  <a:lnTo>
                    <a:pt x="219721" y="441125"/>
                  </a:lnTo>
                  <a:lnTo>
                    <a:pt x="219721" y="403641"/>
                  </a:lnTo>
                  <a:lnTo>
                    <a:pt x="257175" y="403641"/>
                  </a:lnTo>
                  <a:close/>
                  <a:moveTo>
                    <a:pt x="257175" y="364925"/>
                  </a:moveTo>
                  <a:lnTo>
                    <a:pt x="219721" y="364925"/>
                  </a:lnTo>
                  <a:lnTo>
                    <a:pt x="219721" y="327441"/>
                  </a:lnTo>
                  <a:lnTo>
                    <a:pt x="257175" y="327441"/>
                  </a:lnTo>
                  <a:close/>
                  <a:moveTo>
                    <a:pt x="257175" y="288725"/>
                  </a:moveTo>
                  <a:lnTo>
                    <a:pt x="219721" y="288725"/>
                  </a:lnTo>
                  <a:lnTo>
                    <a:pt x="219721" y="251238"/>
                  </a:lnTo>
                  <a:lnTo>
                    <a:pt x="257175" y="251238"/>
                  </a:lnTo>
                  <a:close/>
                  <a:moveTo>
                    <a:pt x="257175" y="212522"/>
                  </a:moveTo>
                  <a:lnTo>
                    <a:pt x="219721" y="212522"/>
                  </a:lnTo>
                  <a:lnTo>
                    <a:pt x="219721" y="175038"/>
                  </a:lnTo>
                  <a:lnTo>
                    <a:pt x="257175" y="175038"/>
                  </a:lnTo>
                  <a:close/>
                  <a:moveTo>
                    <a:pt x="257175" y="136322"/>
                  </a:moveTo>
                  <a:lnTo>
                    <a:pt x="219721" y="136322"/>
                  </a:lnTo>
                  <a:lnTo>
                    <a:pt x="219721" y="98838"/>
                  </a:lnTo>
                  <a:lnTo>
                    <a:pt x="257175" y="98838"/>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5" name="Freeform: Shape 34">
              <a:extLst>
                <a:ext uri="{FF2B5EF4-FFF2-40B4-BE49-F238E27FC236}">
                  <a16:creationId xmlns:a16="http://schemas.microsoft.com/office/drawing/2014/main" id="{D14651BF-EE27-F9EC-5BAD-49785674ABCC}"/>
                </a:ext>
              </a:extLst>
            </p:cNvPr>
            <p:cNvSpPr/>
            <p:nvPr/>
          </p:nvSpPr>
          <p:spPr>
            <a:xfrm rot="19424904">
              <a:off x="1360318" y="4201205"/>
              <a:ext cx="36334" cy="38098"/>
            </a:xfrm>
            <a:custGeom>
              <a:avLst/>
              <a:gdLst>
                <a:gd name="connsiteX0" fmla="*/ 0 w 36334"/>
                <a:gd name="connsiteY0" fmla="*/ 0 h 38098"/>
                <a:gd name="connsiteX1" fmla="*/ 36335 w 36334"/>
                <a:gd name="connsiteY1" fmla="*/ 0 h 38098"/>
                <a:gd name="connsiteX2" fmla="*/ 36335 w 36334"/>
                <a:gd name="connsiteY2" fmla="*/ 38098 h 38098"/>
                <a:gd name="connsiteX3" fmla="*/ 0 w 36334"/>
                <a:gd name="connsiteY3" fmla="*/ 38098 h 38098"/>
              </a:gdLst>
              <a:ahLst/>
              <a:cxnLst>
                <a:cxn ang="0">
                  <a:pos x="connsiteX0" y="connsiteY0"/>
                </a:cxn>
                <a:cxn ang="0">
                  <a:pos x="connsiteX1" y="connsiteY1"/>
                </a:cxn>
                <a:cxn ang="0">
                  <a:pos x="connsiteX2" y="connsiteY2"/>
                </a:cxn>
                <a:cxn ang="0">
                  <a:pos x="connsiteX3" y="connsiteY3"/>
                </a:cxn>
              </a:cxnLst>
              <a:rect l="l" t="t" r="r" b="b"/>
              <a:pathLst>
                <a:path w="36334" h="38098">
                  <a:moveTo>
                    <a:pt x="0" y="0"/>
                  </a:moveTo>
                  <a:lnTo>
                    <a:pt x="36335" y="0"/>
                  </a:lnTo>
                  <a:lnTo>
                    <a:pt x="36335" y="38098"/>
                  </a:lnTo>
                  <a:lnTo>
                    <a:pt x="0" y="38098"/>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6" name="Freeform: Shape 35">
              <a:extLst>
                <a:ext uri="{FF2B5EF4-FFF2-40B4-BE49-F238E27FC236}">
                  <a16:creationId xmlns:a16="http://schemas.microsoft.com/office/drawing/2014/main" id="{37DB7870-AC86-759E-C271-2013808DA922}"/>
                </a:ext>
              </a:extLst>
            </p:cNvPr>
            <p:cNvSpPr/>
            <p:nvPr/>
          </p:nvSpPr>
          <p:spPr>
            <a:xfrm rot="19424228">
              <a:off x="1418918" y="4158224"/>
              <a:ext cx="36337" cy="38104"/>
            </a:xfrm>
            <a:custGeom>
              <a:avLst/>
              <a:gdLst>
                <a:gd name="connsiteX0" fmla="*/ 0 w 36337"/>
                <a:gd name="connsiteY0" fmla="*/ 0 h 38104"/>
                <a:gd name="connsiteX1" fmla="*/ 36338 w 36337"/>
                <a:gd name="connsiteY1" fmla="*/ 0 h 38104"/>
                <a:gd name="connsiteX2" fmla="*/ 36338 w 36337"/>
                <a:gd name="connsiteY2" fmla="*/ 38104 h 38104"/>
                <a:gd name="connsiteX3" fmla="*/ 0 w 36337"/>
                <a:gd name="connsiteY3" fmla="*/ 38104 h 38104"/>
              </a:gdLst>
              <a:ahLst/>
              <a:cxnLst>
                <a:cxn ang="0">
                  <a:pos x="connsiteX0" y="connsiteY0"/>
                </a:cxn>
                <a:cxn ang="0">
                  <a:pos x="connsiteX1" y="connsiteY1"/>
                </a:cxn>
                <a:cxn ang="0">
                  <a:pos x="connsiteX2" y="connsiteY2"/>
                </a:cxn>
                <a:cxn ang="0">
                  <a:pos x="connsiteX3" y="connsiteY3"/>
                </a:cxn>
              </a:cxnLst>
              <a:rect l="l" t="t" r="r" b="b"/>
              <a:pathLst>
                <a:path w="36337" h="38104">
                  <a:moveTo>
                    <a:pt x="0" y="0"/>
                  </a:moveTo>
                  <a:lnTo>
                    <a:pt x="36338" y="0"/>
                  </a:lnTo>
                  <a:lnTo>
                    <a:pt x="36338" y="38104"/>
                  </a:lnTo>
                  <a:lnTo>
                    <a:pt x="0" y="38104"/>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7" name="Freeform: Shape 36">
              <a:extLst>
                <a:ext uri="{FF2B5EF4-FFF2-40B4-BE49-F238E27FC236}">
                  <a16:creationId xmlns:a16="http://schemas.microsoft.com/office/drawing/2014/main" id="{27103E2F-0CD4-76F6-120C-942B56EEF696}"/>
                </a:ext>
              </a:extLst>
            </p:cNvPr>
            <p:cNvSpPr/>
            <p:nvPr/>
          </p:nvSpPr>
          <p:spPr>
            <a:xfrm rot="19424769">
              <a:off x="1301713" y="4244183"/>
              <a:ext cx="36334" cy="38098"/>
            </a:xfrm>
            <a:custGeom>
              <a:avLst/>
              <a:gdLst>
                <a:gd name="connsiteX0" fmla="*/ 0 w 36334"/>
                <a:gd name="connsiteY0" fmla="*/ 0 h 38098"/>
                <a:gd name="connsiteX1" fmla="*/ 36335 w 36334"/>
                <a:gd name="connsiteY1" fmla="*/ 0 h 38098"/>
                <a:gd name="connsiteX2" fmla="*/ 36335 w 36334"/>
                <a:gd name="connsiteY2" fmla="*/ 38098 h 38098"/>
                <a:gd name="connsiteX3" fmla="*/ 0 w 36334"/>
                <a:gd name="connsiteY3" fmla="*/ 38098 h 38098"/>
              </a:gdLst>
              <a:ahLst/>
              <a:cxnLst>
                <a:cxn ang="0">
                  <a:pos x="connsiteX0" y="connsiteY0"/>
                </a:cxn>
                <a:cxn ang="0">
                  <a:pos x="connsiteX1" y="connsiteY1"/>
                </a:cxn>
                <a:cxn ang="0">
                  <a:pos x="connsiteX2" y="connsiteY2"/>
                </a:cxn>
                <a:cxn ang="0">
                  <a:pos x="connsiteX3" y="connsiteY3"/>
                </a:cxn>
              </a:cxnLst>
              <a:rect l="l" t="t" r="r" b="b"/>
              <a:pathLst>
                <a:path w="36334" h="38098">
                  <a:moveTo>
                    <a:pt x="0" y="0"/>
                  </a:moveTo>
                  <a:lnTo>
                    <a:pt x="36335" y="0"/>
                  </a:lnTo>
                  <a:lnTo>
                    <a:pt x="36335" y="38098"/>
                  </a:lnTo>
                  <a:lnTo>
                    <a:pt x="0" y="38098"/>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8" name="Freeform: Shape 37">
              <a:extLst>
                <a:ext uri="{FF2B5EF4-FFF2-40B4-BE49-F238E27FC236}">
                  <a16:creationId xmlns:a16="http://schemas.microsoft.com/office/drawing/2014/main" id="{3417AC57-9A52-160F-DDF5-D70FB185D476}"/>
                </a:ext>
              </a:extLst>
            </p:cNvPr>
            <p:cNvSpPr/>
            <p:nvPr/>
          </p:nvSpPr>
          <p:spPr>
            <a:xfrm rot="18375585">
              <a:off x="1418035" y="4481689"/>
              <a:ext cx="38104" cy="36337"/>
            </a:xfrm>
            <a:custGeom>
              <a:avLst/>
              <a:gdLst>
                <a:gd name="connsiteX0" fmla="*/ 0 w 38104"/>
                <a:gd name="connsiteY0" fmla="*/ 0 h 36337"/>
                <a:gd name="connsiteX1" fmla="*/ 38104 w 38104"/>
                <a:gd name="connsiteY1" fmla="*/ 0 h 36337"/>
                <a:gd name="connsiteX2" fmla="*/ 38104 w 38104"/>
                <a:gd name="connsiteY2" fmla="*/ 36337 h 36337"/>
                <a:gd name="connsiteX3" fmla="*/ 0 w 38104"/>
                <a:gd name="connsiteY3" fmla="*/ 36337 h 36337"/>
              </a:gdLst>
              <a:ahLst/>
              <a:cxnLst>
                <a:cxn ang="0">
                  <a:pos x="connsiteX0" y="connsiteY0"/>
                </a:cxn>
                <a:cxn ang="0">
                  <a:pos x="connsiteX1" y="connsiteY1"/>
                </a:cxn>
                <a:cxn ang="0">
                  <a:pos x="connsiteX2" y="connsiteY2"/>
                </a:cxn>
                <a:cxn ang="0">
                  <a:pos x="connsiteX3" y="connsiteY3"/>
                </a:cxn>
              </a:cxnLst>
              <a:rect l="l" t="t" r="r" b="b"/>
              <a:pathLst>
                <a:path w="38104" h="36337">
                  <a:moveTo>
                    <a:pt x="0" y="0"/>
                  </a:moveTo>
                  <a:lnTo>
                    <a:pt x="38104" y="0"/>
                  </a:lnTo>
                  <a:lnTo>
                    <a:pt x="38104" y="36337"/>
                  </a:lnTo>
                  <a:lnTo>
                    <a:pt x="0" y="36337"/>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9" name="Freeform: Shape 38">
              <a:extLst>
                <a:ext uri="{FF2B5EF4-FFF2-40B4-BE49-F238E27FC236}">
                  <a16:creationId xmlns:a16="http://schemas.microsoft.com/office/drawing/2014/main" id="{A771ECE2-DD64-34D8-A4AE-03D048AC5FFA}"/>
                </a:ext>
              </a:extLst>
            </p:cNvPr>
            <p:cNvSpPr/>
            <p:nvPr/>
          </p:nvSpPr>
          <p:spPr>
            <a:xfrm rot="18375231">
              <a:off x="1300831" y="4395735"/>
              <a:ext cx="38098" cy="36334"/>
            </a:xfrm>
            <a:custGeom>
              <a:avLst/>
              <a:gdLst>
                <a:gd name="connsiteX0" fmla="*/ 0 w 38098"/>
                <a:gd name="connsiteY0" fmla="*/ 0 h 36334"/>
                <a:gd name="connsiteX1" fmla="*/ 38098 w 38098"/>
                <a:gd name="connsiteY1" fmla="*/ 0 h 36334"/>
                <a:gd name="connsiteX2" fmla="*/ 38098 w 38098"/>
                <a:gd name="connsiteY2" fmla="*/ 36335 h 36334"/>
                <a:gd name="connsiteX3" fmla="*/ 0 w 38098"/>
                <a:gd name="connsiteY3" fmla="*/ 36335 h 36334"/>
              </a:gdLst>
              <a:ahLst/>
              <a:cxnLst>
                <a:cxn ang="0">
                  <a:pos x="connsiteX0" y="connsiteY0"/>
                </a:cxn>
                <a:cxn ang="0">
                  <a:pos x="connsiteX1" y="connsiteY1"/>
                </a:cxn>
                <a:cxn ang="0">
                  <a:pos x="connsiteX2" y="connsiteY2"/>
                </a:cxn>
                <a:cxn ang="0">
                  <a:pos x="connsiteX3" y="connsiteY3"/>
                </a:cxn>
              </a:cxnLst>
              <a:rect l="l" t="t" r="r" b="b"/>
              <a:pathLst>
                <a:path w="38098" h="36334">
                  <a:moveTo>
                    <a:pt x="0" y="0"/>
                  </a:moveTo>
                  <a:lnTo>
                    <a:pt x="38098" y="0"/>
                  </a:lnTo>
                  <a:lnTo>
                    <a:pt x="38098" y="36335"/>
                  </a:lnTo>
                  <a:lnTo>
                    <a:pt x="0" y="36335"/>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0" name="Freeform: Shape 39">
              <a:extLst>
                <a:ext uri="{FF2B5EF4-FFF2-40B4-BE49-F238E27FC236}">
                  <a16:creationId xmlns:a16="http://schemas.microsoft.com/office/drawing/2014/main" id="{323C61DC-F3C5-95AA-0B98-12D80668D651}"/>
                </a:ext>
              </a:extLst>
            </p:cNvPr>
            <p:cNvSpPr/>
            <p:nvPr/>
          </p:nvSpPr>
          <p:spPr>
            <a:xfrm rot="18375231">
              <a:off x="1359437" y="4438713"/>
              <a:ext cx="38098" cy="36334"/>
            </a:xfrm>
            <a:custGeom>
              <a:avLst/>
              <a:gdLst>
                <a:gd name="connsiteX0" fmla="*/ 0 w 38098"/>
                <a:gd name="connsiteY0" fmla="*/ 0 h 36334"/>
                <a:gd name="connsiteX1" fmla="*/ 38098 w 38098"/>
                <a:gd name="connsiteY1" fmla="*/ 0 h 36334"/>
                <a:gd name="connsiteX2" fmla="*/ 38098 w 38098"/>
                <a:gd name="connsiteY2" fmla="*/ 36335 h 36334"/>
                <a:gd name="connsiteX3" fmla="*/ 0 w 38098"/>
                <a:gd name="connsiteY3" fmla="*/ 36335 h 36334"/>
              </a:gdLst>
              <a:ahLst/>
              <a:cxnLst>
                <a:cxn ang="0">
                  <a:pos x="connsiteX0" y="connsiteY0"/>
                </a:cxn>
                <a:cxn ang="0">
                  <a:pos x="connsiteX1" y="connsiteY1"/>
                </a:cxn>
                <a:cxn ang="0">
                  <a:pos x="connsiteX2" y="connsiteY2"/>
                </a:cxn>
                <a:cxn ang="0">
                  <a:pos x="connsiteX3" y="connsiteY3"/>
                </a:cxn>
              </a:cxnLst>
              <a:rect l="l" t="t" r="r" b="b"/>
              <a:pathLst>
                <a:path w="38098" h="36334">
                  <a:moveTo>
                    <a:pt x="0" y="0"/>
                  </a:moveTo>
                  <a:lnTo>
                    <a:pt x="38098" y="0"/>
                  </a:lnTo>
                  <a:lnTo>
                    <a:pt x="38098" y="36335"/>
                  </a:lnTo>
                  <a:lnTo>
                    <a:pt x="0" y="36335"/>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1" name="Freeform: Shape 40">
              <a:extLst>
                <a:ext uri="{FF2B5EF4-FFF2-40B4-BE49-F238E27FC236}">
                  <a16:creationId xmlns:a16="http://schemas.microsoft.com/office/drawing/2014/main" id="{39428957-823F-AC03-842A-C41361C358AA}"/>
                </a:ext>
              </a:extLst>
            </p:cNvPr>
            <p:cNvSpPr/>
            <p:nvPr/>
          </p:nvSpPr>
          <p:spPr>
            <a:xfrm>
              <a:off x="1393155" y="4319517"/>
              <a:ext cx="37844" cy="38100"/>
            </a:xfrm>
            <a:custGeom>
              <a:avLst/>
              <a:gdLst>
                <a:gd name="connsiteX0" fmla="*/ 0 w 37844"/>
                <a:gd name="connsiteY0" fmla="*/ 0 h 38100"/>
                <a:gd name="connsiteX1" fmla="*/ 37844 w 37844"/>
                <a:gd name="connsiteY1" fmla="*/ 0 h 38100"/>
                <a:gd name="connsiteX2" fmla="*/ 37844 w 37844"/>
                <a:gd name="connsiteY2" fmla="*/ 38100 h 38100"/>
                <a:gd name="connsiteX3" fmla="*/ 0 w 3784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7844" h="38100">
                  <a:moveTo>
                    <a:pt x="0" y="0"/>
                  </a:moveTo>
                  <a:lnTo>
                    <a:pt x="37844" y="0"/>
                  </a:lnTo>
                  <a:lnTo>
                    <a:pt x="37844" y="38100"/>
                  </a:lnTo>
                  <a:lnTo>
                    <a:pt x="0" y="3810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2" name="Freeform: Shape 41">
              <a:extLst>
                <a:ext uri="{FF2B5EF4-FFF2-40B4-BE49-F238E27FC236}">
                  <a16:creationId xmlns:a16="http://schemas.microsoft.com/office/drawing/2014/main" id="{0D067940-C23B-CD0D-274E-F906D26DCEF6}"/>
                </a:ext>
              </a:extLst>
            </p:cNvPr>
            <p:cNvSpPr/>
            <p:nvPr/>
          </p:nvSpPr>
          <p:spPr>
            <a:xfrm>
              <a:off x="1317461" y="4319517"/>
              <a:ext cx="37848" cy="38100"/>
            </a:xfrm>
            <a:custGeom>
              <a:avLst/>
              <a:gdLst>
                <a:gd name="connsiteX0" fmla="*/ 0 w 37848"/>
                <a:gd name="connsiteY0" fmla="*/ 0 h 38100"/>
                <a:gd name="connsiteX1" fmla="*/ 37849 w 37848"/>
                <a:gd name="connsiteY1" fmla="*/ 0 h 38100"/>
                <a:gd name="connsiteX2" fmla="*/ 37849 w 37848"/>
                <a:gd name="connsiteY2" fmla="*/ 38100 h 38100"/>
                <a:gd name="connsiteX3" fmla="*/ 0 w 3784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7848" h="38100">
                  <a:moveTo>
                    <a:pt x="0" y="0"/>
                  </a:moveTo>
                  <a:lnTo>
                    <a:pt x="37849" y="0"/>
                  </a:lnTo>
                  <a:lnTo>
                    <a:pt x="37849" y="38100"/>
                  </a:lnTo>
                  <a:lnTo>
                    <a:pt x="0" y="3810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3" name="Freeform: Shape 42">
              <a:extLst>
                <a:ext uri="{FF2B5EF4-FFF2-40B4-BE49-F238E27FC236}">
                  <a16:creationId xmlns:a16="http://schemas.microsoft.com/office/drawing/2014/main" id="{C4DDA1F2-9896-F465-F9BF-D519AA1F6127}"/>
                </a:ext>
              </a:extLst>
            </p:cNvPr>
            <p:cNvSpPr/>
            <p:nvPr/>
          </p:nvSpPr>
          <p:spPr>
            <a:xfrm>
              <a:off x="1544541" y="4319517"/>
              <a:ext cx="37844" cy="38100"/>
            </a:xfrm>
            <a:custGeom>
              <a:avLst/>
              <a:gdLst>
                <a:gd name="connsiteX0" fmla="*/ 0 w 37844"/>
                <a:gd name="connsiteY0" fmla="*/ 0 h 38100"/>
                <a:gd name="connsiteX1" fmla="*/ 37844 w 37844"/>
                <a:gd name="connsiteY1" fmla="*/ 0 h 38100"/>
                <a:gd name="connsiteX2" fmla="*/ 37844 w 37844"/>
                <a:gd name="connsiteY2" fmla="*/ 38100 h 38100"/>
                <a:gd name="connsiteX3" fmla="*/ 0 w 3784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7844" h="38100">
                  <a:moveTo>
                    <a:pt x="0" y="0"/>
                  </a:moveTo>
                  <a:lnTo>
                    <a:pt x="37844" y="0"/>
                  </a:lnTo>
                  <a:lnTo>
                    <a:pt x="37844" y="38100"/>
                  </a:lnTo>
                  <a:lnTo>
                    <a:pt x="0" y="3810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4" name="Freeform: Shape 43">
              <a:extLst>
                <a:ext uri="{FF2B5EF4-FFF2-40B4-BE49-F238E27FC236}">
                  <a16:creationId xmlns:a16="http://schemas.microsoft.com/office/drawing/2014/main" id="{7B2EF725-9070-3829-817E-5235201CD708}"/>
                </a:ext>
              </a:extLst>
            </p:cNvPr>
            <p:cNvSpPr/>
            <p:nvPr/>
          </p:nvSpPr>
          <p:spPr>
            <a:xfrm>
              <a:off x="1468848" y="4319517"/>
              <a:ext cx="37844" cy="38100"/>
            </a:xfrm>
            <a:custGeom>
              <a:avLst/>
              <a:gdLst>
                <a:gd name="connsiteX0" fmla="*/ 0 w 37844"/>
                <a:gd name="connsiteY0" fmla="*/ 0 h 38100"/>
                <a:gd name="connsiteX1" fmla="*/ 37844 w 37844"/>
                <a:gd name="connsiteY1" fmla="*/ 0 h 38100"/>
                <a:gd name="connsiteX2" fmla="*/ 37844 w 37844"/>
                <a:gd name="connsiteY2" fmla="*/ 38100 h 38100"/>
                <a:gd name="connsiteX3" fmla="*/ 0 w 3784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7844" h="38100">
                  <a:moveTo>
                    <a:pt x="0" y="0"/>
                  </a:moveTo>
                  <a:lnTo>
                    <a:pt x="37844" y="0"/>
                  </a:lnTo>
                  <a:lnTo>
                    <a:pt x="37844" y="38100"/>
                  </a:lnTo>
                  <a:lnTo>
                    <a:pt x="0" y="3810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grpSp>
      <p:sp>
        <p:nvSpPr>
          <p:cNvPr id="3" name="TextBox 2">
            <a:extLst>
              <a:ext uri="{FF2B5EF4-FFF2-40B4-BE49-F238E27FC236}">
                <a16:creationId xmlns:a16="http://schemas.microsoft.com/office/drawing/2014/main" id="{292DFE82-F444-FF0C-925B-77F800BEF54A}"/>
              </a:ext>
            </a:extLst>
          </p:cNvPr>
          <p:cNvSpPr txBox="1"/>
          <p:nvPr/>
        </p:nvSpPr>
        <p:spPr>
          <a:xfrm>
            <a:off x="4204495" y="180841"/>
            <a:ext cx="61005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Segoe Sans Text"/>
                <a:ea typeface="+mn-ea"/>
                <a:cs typeface="+mn-cs"/>
              </a:rPr>
              <a:t>Recommended features to pilot:</a:t>
            </a:r>
          </a:p>
        </p:txBody>
      </p:sp>
    </p:spTree>
    <p:extLst>
      <p:ext uri="{BB962C8B-B14F-4D97-AF65-F5344CB8AC3E}">
        <p14:creationId xmlns:p14="http://schemas.microsoft.com/office/powerpoint/2010/main" val="4901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664D7-0364-E305-0387-07F188CE2B70}"/>
            </a:ext>
          </a:extLst>
        </p:cNvPr>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E7D98111-44EE-53BB-DE02-FC8FC93DF717}"/>
              </a:ext>
              <a:ext uri="{C183D7F6-B498-43B3-948B-1728B52AA6E4}">
                <adec:decorative xmlns:adec="http://schemas.microsoft.com/office/drawing/2017/decorative" val="1"/>
              </a:ext>
            </a:extLst>
          </p:cNvPr>
          <p:cNvSpPr/>
          <p:nvPr/>
        </p:nvSpPr>
        <p:spPr bwMode="auto">
          <a:xfrm rot="16200000" flipV="1">
            <a:off x="3157779" y="-1739689"/>
            <a:ext cx="5439904" cy="11755469"/>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5" name="Title 1">
            <a:extLst>
              <a:ext uri="{FF2B5EF4-FFF2-40B4-BE49-F238E27FC236}">
                <a16:creationId xmlns:a16="http://schemas.microsoft.com/office/drawing/2014/main" id="{4CE5D5E7-EA8F-79D4-FCEE-CA715325EC7B}"/>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rgbClr val="000000"/>
                </a:solidFill>
                <a:effectLst/>
                <a:uLnTx/>
                <a:uFillTx/>
                <a:ea typeface="+mn-ea"/>
                <a:cs typeface="Segoe UI" pitchFamily="34" charset="0"/>
              </a:rPr>
              <a:t>Admin Guidance: Enable Places Finder</a:t>
            </a:r>
          </a:p>
        </p:txBody>
      </p:sp>
      <p:sp>
        <p:nvSpPr>
          <p:cNvPr id="6" name="TextBox 5">
            <a:extLst>
              <a:ext uri="{FF2B5EF4-FFF2-40B4-BE49-F238E27FC236}">
                <a16:creationId xmlns:a16="http://schemas.microsoft.com/office/drawing/2014/main" id="{D15EBC3A-DDB4-6AD9-5EAD-F19FA8B8B386}"/>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Teams: Places app</a:t>
            </a:r>
          </a:p>
        </p:txBody>
      </p:sp>
      <p:sp>
        <p:nvSpPr>
          <p:cNvPr id="3" name="Content Placeholder 2">
            <a:extLst>
              <a:ext uri="{FF2B5EF4-FFF2-40B4-BE49-F238E27FC236}">
                <a16:creationId xmlns:a16="http://schemas.microsoft.com/office/drawing/2014/main" id="{DE7CB888-BA9E-6E27-66F0-0A4A1F1BEEF1}"/>
              </a:ext>
            </a:extLst>
          </p:cNvPr>
          <p:cNvSpPr>
            <a:spLocks noGrp="1"/>
          </p:cNvSpPr>
          <p:nvPr>
            <p:ph sz="quarter" idx="12"/>
          </p:nvPr>
        </p:nvSpPr>
        <p:spPr>
          <a:xfrm>
            <a:off x="584200" y="1523173"/>
            <a:ext cx="10917518" cy="840551"/>
          </a:xfrm>
        </p:spPr>
        <p:txBody>
          <a:bodyPr/>
          <a:lstStyle/>
          <a:p>
            <a:pPr marL="0" indent="0">
              <a:lnSpc>
                <a:spcPct val="110000"/>
              </a:lnSpc>
              <a:buNone/>
            </a:pPr>
            <a:r>
              <a:rPr lang="en-US" sz="1600" dirty="0">
                <a:latin typeface="+mn-lt"/>
              </a:rPr>
              <a:t>Places Finder replaces the Room finder experience in Outlook calendar, and in the new calendar in Microsoft Teams. Places Finder will show a much richer experience for conference rooms and workplaces once you've added metadata.</a:t>
            </a:r>
          </a:p>
          <a:p>
            <a:pPr marL="0" indent="0">
              <a:lnSpc>
                <a:spcPct val="110000"/>
              </a:lnSpc>
              <a:buNone/>
            </a:pPr>
            <a:r>
              <a:rPr lang="en-US" sz="1600" b="1" dirty="0">
                <a:latin typeface="+mn-lt"/>
              </a:rPr>
              <a:t>Note</a:t>
            </a:r>
            <a:r>
              <a:rPr lang="en-US" sz="1600" dirty="0">
                <a:latin typeface="+mn-lt"/>
              </a:rPr>
              <a:t>: in addition to having Places Finder enabled, users must also have the required licenses.</a:t>
            </a:r>
            <a:endParaRPr lang="en-IE" sz="1600" dirty="0">
              <a:latin typeface="+mn-lt"/>
            </a:endParaRPr>
          </a:p>
        </p:txBody>
      </p:sp>
      <p:sp>
        <p:nvSpPr>
          <p:cNvPr id="2" name="Text Placeholder 1">
            <a:extLst>
              <a:ext uri="{FF2B5EF4-FFF2-40B4-BE49-F238E27FC236}">
                <a16:creationId xmlns:a16="http://schemas.microsoft.com/office/drawing/2014/main" id="{49AE572C-E5F0-5ADD-70BD-446EDF9DD062}"/>
              </a:ext>
            </a:extLst>
          </p:cNvPr>
          <p:cNvSpPr txBox="1">
            <a:spLocks/>
          </p:cNvSpPr>
          <p:nvPr/>
        </p:nvSpPr>
        <p:spPr>
          <a:xfrm>
            <a:off x="483198" y="2644608"/>
            <a:ext cx="11018520" cy="54168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latin typeface="+mn-lt"/>
              </a:rPr>
              <a:t>To enable Places Finder for everyone in your tenant, use the following PowerShell commands:</a:t>
            </a:r>
            <a:endParaRPr lang="en-US" sz="1600">
              <a:solidFill>
                <a:srgbClr val="5A5FC7"/>
              </a:solidFill>
              <a:latin typeface="+mn-lt"/>
            </a:endParaRPr>
          </a:p>
          <a:p>
            <a:endParaRPr lang="en-US" sz="1600">
              <a:solidFill>
                <a:srgbClr val="5A5FC7"/>
              </a:solidFill>
              <a:latin typeface="+mn-lt"/>
            </a:endParaRPr>
          </a:p>
        </p:txBody>
      </p:sp>
      <p:sp>
        <p:nvSpPr>
          <p:cNvPr id="4" name="TextBox 3">
            <a:extLst>
              <a:ext uri="{FF2B5EF4-FFF2-40B4-BE49-F238E27FC236}">
                <a16:creationId xmlns:a16="http://schemas.microsoft.com/office/drawing/2014/main" id="{CF4FB55E-186E-0379-5F07-92D7C0AAB1CA}"/>
              </a:ext>
            </a:extLst>
          </p:cNvPr>
          <p:cNvSpPr txBox="1"/>
          <p:nvPr/>
        </p:nvSpPr>
        <p:spPr>
          <a:xfrm>
            <a:off x="622514" y="3081315"/>
            <a:ext cx="10739887" cy="738664"/>
          </a:xfrm>
          <a:prstGeom prst="rect">
            <a:avLst/>
          </a:prstGeom>
          <a:solidFill>
            <a:schemeClr val="tx1"/>
          </a:solidFill>
        </p:spPr>
        <p:txBody>
          <a:bodyPr wrap="square">
            <a:spAutoFit/>
          </a:bodyPr>
          <a:lstStyle/>
          <a:p>
            <a:r>
              <a:rPr lang="en-US" sz="1400" dirty="0">
                <a:solidFill>
                  <a:srgbClr val="C1C1C1"/>
                </a:solidFill>
                <a:latin typeface="Consolas" panose="020B0609020204030204" pitchFamily="49" charset="0"/>
              </a:rPr>
              <a:t>PowerShell</a:t>
            </a:r>
          </a:p>
          <a:p>
            <a:r>
              <a:rPr lang="en-US" sz="1400" dirty="0">
                <a:solidFill>
                  <a:srgbClr val="F9F1A5"/>
                </a:solidFill>
                <a:latin typeface="Consolas" panose="020B0609020204030204" pitchFamily="49" charset="0"/>
              </a:rPr>
              <a:t>Connect-</a:t>
            </a:r>
            <a:r>
              <a:rPr lang="en-US" sz="1400" dirty="0" err="1">
                <a:solidFill>
                  <a:srgbClr val="F9F1A5"/>
                </a:solidFill>
                <a:latin typeface="Consolas" panose="020B0609020204030204" pitchFamily="49" charset="0"/>
              </a:rPr>
              <a:t>MicrosoftPlaces</a:t>
            </a:r>
            <a:endParaRPr lang="en-US" sz="1400" dirty="0">
              <a:solidFill>
                <a:srgbClr val="F9F1A5"/>
              </a:solidFill>
              <a:latin typeface="Consolas" panose="020B0609020204030204" pitchFamily="49" charset="0"/>
            </a:endParaRPr>
          </a:p>
          <a:p>
            <a:r>
              <a:rPr lang="en-US" sz="1400" dirty="0">
                <a:solidFill>
                  <a:srgbClr val="F9F1A5"/>
                </a:solidFill>
                <a:latin typeface="Consolas" panose="020B0609020204030204" pitchFamily="49" charset="0"/>
              </a:rPr>
              <a:t>Set-</a:t>
            </a:r>
            <a:r>
              <a:rPr lang="en-US" sz="1400" dirty="0" err="1">
                <a:solidFill>
                  <a:srgbClr val="F9F1A5"/>
                </a:solidFill>
                <a:latin typeface="Consolas" panose="020B0609020204030204" pitchFamily="49" charset="0"/>
              </a:rPr>
              <a:t>PlacesSettings</a:t>
            </a:r>
            <a:r>
              <a:rPr lang="en-US" sz="1400" dirty="0">
                <a:solidFill>
                  <a:srgbClr val="F9F1A5"/>
                </a:solidFill>
                <a:latin typeface="Consolas" panose="020B0609020204030204" pitchFamily="49" charset="0"/>
              </a:rPr>
              <a:t> </a:t>
            </a:r>
            <a:r>
              <a:rPr lang="en-US" sz="1400" dirty="0">
                <a:solidFill>
                  <a:srgbClr val="767676"/>
                </a:solidFill>
                <a:latin typeface="Consolas" panose="020B0609020204030204" pitchFamily="49" charset="0"/>
              </a:rPr>
              <a:t>–</a:t>
            </a:r>
            <a:r>
              <a:rPr lang="en-US" sz="1400" dirty="0" err="1">
                <a:solidFill>
                  <a:srgbClr val="767676"/>
                </a:solidFill>
                <a:latin typeface="Consolas" panose="020B0609020204030204" pitchFamily="49" charset="0"/>
              </a:rPr>
              <a:t>PlacesFinderEnabled</a:t>
            </a:r>
            <a:r>
              <a:rPr lang="en-US" sz="1400" dirty="0">
                <a:solidFill>
                  <a:srgbClr val="767676"/>
                </a:solidFill>
                <a:latin typeface="Consolas" panose="020B0609020204030204" pitchFamily="49" charset="0"/>
              </a:rPr>
              <a:t> </a:t>
            </a:r>
            <a:r>
              <a:rPr lang="en-US" sz="1400" dirty="0">
                <a:solidFill>
                  <a:srgbClr val="3A96DD"/>
                </a:solidFill>
                <a:latin typeface="Consolas" panose="020B0609020204030204" pitchFamily="49" charset="0"/>
              </a:rPr>
              <a:t>'</a:t>
            </a:r>
            <a:r>
              <a:rPr lang="en-US" sz="1400" dirty="0" err="1">
                <a:solidFill>
                  <a:srgbClr val="3A96DD"/>
                </a:solidFill>
                <a:latin typeface="Consolas" panose="020B0609020204030204" pitchFamily="49" charset="0"/>
              </a:rPr>
              <a:t>Default:true</a:t>
            </a:r>
            <a:r>
              <a:rPr lang="en-US" sz="1400" dirty="0">
                <a:solidFill>
                  <a:srgbClr val="3A96DD"/>
                </a:solidFill>
                <a:latin typeface="Consolas" panose="020B0609020204030204" pitchFamily="49" charset="0"/>
              </a:rPr>
              <a:t>'</a:t>
            </a:r>
          </a:p>
        </p:txBody>
      </p:sp>
    </p:spTree>
    <p:extLst>
      <p:ext uri="{BB962C8B-B14F-4D97-AF65-F5344CB8AC3E}">
        <p14:creationId xmlns:p14="http://schemas.microsoft.com/office/powerpoint/2010/main" val="508017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62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63284F49-B090-8FCA-9FF5-526A446CB96E}"/>
            </a:ext>
          </a:extLst>
        </p:cNvPr>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A25950C4-722C-146A-9B0D-22374A17F72B}"/>
              </a:ext>
              <a:ext uri="{C183D7F6-B498-43B3-948B-1728B52AA6E4}">
                <adec:decorative xmlns:adec="http://schemas.microsoft.com/office/drawing/2017/decorative" val="1"/>
              </a:ext>
            </a:extLst>
          </p:cNvPr>
          <p:cNvSpPr/>
          <p:nvPr/>
        </p:nvSpPr>
        <p:spPr bwMode="auto">
          <a:xfrm rot="5400000">
            <a:off x="4835941" y="-793334"/>
            <a:ext cx="2226427" cy="11898317"/>
          </a:xfrm>
          <a:prstGeom prst="round2SameRect">
            <a:avLst>
              <a:gd name="adj1" fmla="val 4097"/>
              <a:gd name="adj2" fmla="val 0"/>
            </a:avLst>
          </a:prstGeom>
          <a:gradFill>
            <a:gsLst>
              <a:gs pos="0">
                <a:srgbClr val="FFFFFF"/>
              </a:gs>
              <a:gs pos="100000">
                <a:srgbClr val="FFFFFF">
                  <a:alpha val="64000"/>
                </a:srgbClr>
              </a:gs>
            </a:gsLst>
            <a:lin ang="5400000" scaled="1"/>
          </a:gradFill>
          <a:ln w="9525" cap="flat" cmpd="sng" algn="ctr">
            <a:noFill/>
            <a:prstDash val="solid"/>
            <a:headEnd type="none" w="med" len="med"/>
            <a:tailEnd type="none" w="med" len="med"/>
          </a:ln>
          <a:effectLst>
            <a:outerShdw blurRad="50800" dist="38100" algn="l"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sp>
        <p:nvSpPr>
          <p:cNvPr id="15" name="Title 14">
            <a:extLst>
              <a:ext uri="{FF2B5EF4-FFF2-40B4-BE49-F238E27FC236}">
                <a16:creationId xmlns:a16="http://schemas.microsoft.com/office/drawing/2014/main" id="{2A8D8E5C-B759-C9A5-8965-A17DAEE6605B}"/>
              </a:ext>
            </a:extLst>
          </p:cNvPr>
          <p:cNvSpPr>
            <a:spLocks noGrp="1"/>
          </p:cNvSpPr>
          <p:nvPr>
            <p:ph type="title"/>
          </p:nvPr>
        </p:nvSpPr>
        <p:spPr>
          <a:xfrm>
            <a:off x="1436565" y="3035808"/>
            <a:ext cx="9144000" cy="498598"/>
          </a:xfrm>
        </p:spPr>
        <p:txBody>
          <a:bodyPr/>
          <a:lstStyle/>
          <a:p>
            <a:r>
              <a:rPr lang="en-GB" dirty="0">
                <a:solidFill>
                  <a:schemeClr val="bg1"/>
                </a:solidFill>
                <a:latin typeface="+mj-lt"/>
              </a:rPr>
              <a:t>Set up analytics</a:t>
            </a:r>
          </a:p>
        </p:txBody>
      </p:sp>
      <p:sp>
        <p:nvSpPr>
          <p:cNvPr id="2" name="TextBox 1">
            <a:extLst>
              <a:ext uri="{FF2B5EF4-FFF2-40B4-BE49-F238E27FC236}">
                <a16:creationId xmlns:a16="http://schemas.microsoft.com/office/drawing/2014/main" id="{4401FDC3-9E30-8F95-C56F-A3B38CC44574}"/>
              </a:ext>
            </a:extLst>
          </p:cNvPr>
          <p:cNvSpPr txBox="1"/>
          <p:nvPr/>
        </p:nvSpPr>
        <p:spPr>
          <a:xfrm>
            <a:off x="439894" y="3024605"/>
            <a:ext cx="763904" cy="763904"/>
          </a:xfrm>
          <a:prstGeom prst="ellipse">
            <a:avLst/>
          </a:prstGeom>
          <a:gradFill>
            <a:gsLst>
              <a:gs pos="0">
                <a:schemeClr val="accent3"/>
              </a:gs>
              <a:gs pos="83000">
                <a:schemeClr val="accent2"/>
              </a:gs>
            </a:gsLst>
            <a:lin ang="3000000" scaled="0"/>
          </a:gradFill>
        </p:spPr>
        <p:txBody>
          <a:bodyPr wrap="none" lIns="0" tIns="0" rIns="0" bIns="0" rtlCol="0" anchor="ctr" anchorCtr="0">
            <a:noAutofit/>
          </a:bodyPr>
          <a:lstStyle/>
          <a:p>
            <a:pPr marL="0" marR="0" lvl="0" indent="0" algn="ctr" defTabSz="91437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bold"/>
                <a:ea typeface="+mn-ea"/>
                <a:cs typeface="+mn-cs"/>
              </a:rPr>
              <a:t>06</a:t>
            </a:r>
          </a:p>
        </p:txBody>
      </p:sp>
      <p:sp>
        <p:nvSpPr>
          <p:cNvPr id="73" name="Freeform: Shape 72">
            <a:extLst>
              <a:ext uri="{FF2B5EF4-FFF2-40B4-BE49-F238E27FC236}">
                <a16:creationId xmlns:a16="http://schemas.microsoft.com/office/drawing/2014/main" id="{5EBC5DE4-5FBF-2921-9A5D-498D4284F7CC}"/>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rgbClr val="FFFFFF">
              <a:alpha val="74000"/>
            </a:srgbClr>
          </a:solidFill>
          <a:ln w="9525" cap="flat" cmpd="sng" algn="ctr">
            <a:noFill/>
            <a:prstDash val="solid"/>
          </a:ln>
          <a:effectLst>
            <a:outerShdw blurRad="76200" dist="38100" dir="8100000" algn="tr"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Text"/>
              <a:ea typeface="+mn-ea"/>
              <a:cs typeface="Segoe UI" pitchFamily="34" charset="0"/>
            </a:endParaRPr>
          </a:p>
        </p:txBody>
      </p:sp>
      <p:pic>
        <p:nvPicPr>
          <p:cNvPr id="74" name="Picture 73">
            <a:extLst>
              <a:ext uri="{FF2B5EF4-FFF2-40B4-BE49-F238E27FC236}">
                <a16:creationId xmlns:a16="http://schemas.microsoft.com/office/drawing/2014/main" id="{A17DC266-807C-328E-B16F-2A2B01D8A9B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cxnSp>
        <p:nvCxnSpPr>
          <p:cNvPr id="7" name="Straight Connector 6">
            <a:extLst>
              <a:ext uri="{FF2B5EF4-FFF2-40B4-BE49-F238E27FC236}">
                <a16:creationId xmlns:a16="http://schemas.microsoft.com/office/drawing/2014/main" id="{D293B249-546D-B222-FFC3-3988984FD238}"/>
              </a:ext>
              <a:ext uri="{C183D7F6-B498-43B3-948B-1728B52AA6E4}">
                <adec:decorative xmlns:adec="http://schemas.microsoft.com/office/drawing/2017/decorative" val="1"/>
              </a:ext>
            </a:extLst>
          </p:cNvPr>
          <p:cNvCxnSpPr>
            <a:cxnSpLocks/>
          </p:cNvCxnSpPr>
          <p:nvPr/>
        </p:nvCxnSpPr>
        <p:spPr>
          <a:xfrm>
            <a:off x="968397" y="3609115"/>
            <a:ext cx="5792343" cy="0"/>
          </a:xfrm>
          <a:prstGeom prst="line">
            <a:avLst/>
          </a:prstGeom>
          <a:noFill/>
          <a:ln w="12700" cap="rnd" cmpd="sng" algn="ctr">
            <a:solidFill>
              <a:srgbClr val="444791"/>
            </a:solidFill>
            <a:prstDash val="solid"/>
            <a:headEnd type="none" w="lg" len="med"/>
            <a:tailEnd type="none" w="lg" len="med"/>
          </a:ln>
          <a:effectLst>
            <a:outerShdw blurRad="38100" dist="63500" dir="8100000" algn="tr" rotWithShape="0">
              <a:prstClr val="black">
                <a:alpha val="13000"/>
              </a:prstClr>
            </a:outerShdw>
          </a:effectLst>
        </p:spPr>
      </p:cxnSp>
      <p:sp>
        <p:nvSpPr>
          <p:cNvPr id="5" name="Title 3">
            <a:extLst>
              <a:ext uri="{FF2B5EF4-FFF2-40B4-BE49-F238E27FC236}">
                <a16:creationId xmlns:a16="http://schemas.microsoft.com/office/drawing/2014/main" id="{4DBB31A4-CB44-B9B9-549C-8B0B69EEFC8E}"/>
              </a:ext>
            </a:extLst>
          </p:cNvPr>
          <p:cNvSpPr txBox="1">
            <a:spLocks/>
          </p:cNvSpPr>
          <p:nvPr/>
        </p:nvSpPr>
        <p:spPr>
          <a:xfrm>
            <a:off x="439894" y="4909603"/>
            <a:ext cx="11018520"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1" i="0" kern="1200" cap="none" spc="-5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dirty="0">
                <a:ln w="3175">
                  <a:noFill/>
                </a:ln>
                <a:solidFill>
                  <a:srgbClr val="5B5FC7"/>
                </a:solidFill>
                <a:effectLst/>
                <a:uLnTx/>
                <a:uFillTx/>
                <a:latin typeface="Segoe Sans Display Semibold"/>
                <a:ea typeface="+mn-ea"/>
                <a:cs typeface="Segoe UI Semibold" panose="020B0502040204020203" pitchFamily="34" charset="0"/>
              </a:rPr>
              <a:t>Enable analytics</a:t>
            </a:r>
          </a:p>
        </p:txBody>
      </p:sp>
    </p:spTree>
    <p:extLst>
      <p:ext uri="{BB962C8B-B14F-4D97-AF65-F5344CB8AC3E}">
        <p14:creationId xmlns:p14="http://schemas.microsoft.com/office/powerpoint/2010/main" val="92675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75E-6 -4.81481E-6 L -0.02591 -4.81481E-6 " pathEditMode="relative" rAng="0" ptsTypes="AA">
                                      <p:cBhvr>
                                        <p:cTn id="9" dur="750" spd="-100000" fill="hold"/>
                                        <p:tgtEl>
                                          <p:spTgt spid="2"/>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0F2A-37C9-3763-4D77-3B66A376A656}"/>
            </a:ext>
          </a:extLst>
        </p:cNvPr>
        <p:cNvGrpSpPr/>
        <p:nvPr/>
      </p:nvGrpSpPr>
      <p:grpSpPr>
        <a:xfrm>
          <a:off x="0" y="0"/>
          <a:ext cx="0" cy="0"/>
          <a:chOff x="0" y="0"/>
          <a:chExt cx="0" cy="0"/>
        </a:xfrm>
      </p:grpSpPr>
      <p:sp>
        <p:nvSpPr>
          <p:cNvPr id="12" name="Rectangle: Single Corner Rounded 11">
            <a:extLst>
              <a:ext uri="{FF2B5EF4-FFF2-40B4-BE49-F238E27FC236}">
                <a16:creationId xmlns:a16="http://schemas.microsoft.com/office/drawing/2014/main" id="{B5C3BBA0-31DF-1CAA-3309-1B95962E1A6D}"/>
              </a:ext>
              <a:ext uri="{C183D7F6-B498-43B3-948B-1728B52AA6E4}">
                <adec:decorative xmlns:adec="http://schemas.microsoft.com/office/drawing/2017/decorative" val="1"/>
              </a:ext>
            </a:extLst>
          </p:cNvPr>
          <p:cNvSpPr/>
          <p:nvPr/>
        </p:nvSpPr>
        <p:spPr bwMode="auto">
          <a:xfrm rot="16200000" flipV="1">
            <a:off x="3061281" y="-1929173"/>
            <a:ext cx="5725887" cy="11848456"/>
          </a:xfrm>
          <a:prstGeom prst="round1Rect">
            <a:avLst>
              <a:gd name="adj" fmla="val 14639"/>
            </a:avLst>
          </a:prstGeom>
          <a:gradFill>
            <a:gsLst>
              <a:gs pos="0">
                <a:schemeClr val="bg1"/>
              </a:gs>
              <a:gs pos="100000">
                <a:schemeClr val="bg1">
                  <a:alpha val="64000"/>
                </a:schemeClr>
              </a:gs>
            </a:gsLst>
            <a:lin ang="5400000" scaled="1"/>
          </a:gradFill>
          <a:ln>
            <a:noFill/>
            <a:headEnd type="none" w="med" len="med"/>
            <a:tailEnd type="none" w="med" len="med"/>
          </a:ln>
          <a:effectLst>
            <a:outerShdw blurRad="50800" dist="38100" algn="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5" name="Title 1">
            <a:extLst>
              <a:ext uri="{FF2B5EF4-FFF2-40B4-BE49-F238E27FC236}">
                <a16:creationId xmlns:a16="http://schemas.microsoft.com/office/drawing/2014/main" id="{02BD4F66-CAC6-E968-0828-0F7A62C1EFDF}"/>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rgbClr val="000000"/>
                </a:solidFill>
                <a:effectLst/>
                <a:uLnTx/>
                <a:uFillTx/>
                <a:ea typeface="+mn-ea"/>
                <a:cs typeface="Segoe UI" pitchFamily="34" charset="0"/>
              </a:rPr>
              <a:t>Admin Guidance: </a:t>
            </a:r>
            <a:r>
              <a:rPr lang="en-US" sz="3200" dirty="0">
                <a:solidFill>
                  <a:srgbClr val="000000"/>
                </a:solidFill>
              </a:rPr>
              <a:t>Enable analytics</a:t>
            </a:r>
            <a:endParaRPr kumimoji="0" lang="en-US" sz="3200" b="0" i="0" u="none" strike="noStrike" kern="1200" cap="none" spc="-50" normalizeH="0" baseline="0" noProof="0" dirty="0">
              <a:ln w="3175">
                <a:noFill/>
              </a:ln>
              <a:solidFill>
                <a:srgbClr val="000000"/>
              </a:solidFill>
              <a:effectLst/>
              <a:uLnTx/>
              <a:uFillTx/>
              <a:ea typeface="+mn-ea"/>
              <a:cs typeface="Segoe UI" pitchFamily="34" charset="0"/>
            </a:endParaRPr>
          </a:p>
        </p:txBody>
      </p:sp>
      <p:sp>
        <p:nvSpPr>
          <p:cNvPr id="6" name="TextBox 5">
            <a:extLst>
              <a:ext uri="{FF2B5EF4-FFF2-40B4-BE49-F238E27FC236}">
                <a16:creationId xmlns:a16="http://schemas.microsoft.com/office/drawing/2014/main" id="{D7DCF3B3-4E84-744F-75D4-09A5B803D348}"/>
              </a:ext>
            </a:extLst>
          </p:cNvPr>
          <p:cNvSpPr txBox="1"/>
          <p:nvPr/>
        </p:nvSpPr>
        <p:spPr>
          <a:xfrm>
            <a:off x="584200" y="292100"/>
            <a:ext cx="8060430" cy="307777"/>
          </a:xfrm>
          <a:prstGeom prst="rect">
            <a:avLst/>
          </a:prstGeom>
          <a:noFill/>
        </p:spPr>
        <p:txBody>
          <a:bodyPr wrap="square" lIns="0" tIns="0" rIns="0" bIns="0">
            <a:spAutoFit/>
          </a:bodyPr>
          <a:lstStyle>
            <a:defPPr>
              <a:defRPr lang="en-US"/>
            </a:defPPr>
            <a:lvl1pPr>
              <a:defRPr sz="2000">
                <a:solidFill>
                  <a:srgbClr val="6568B7"/>
                </a:solidFill>
              </a:defRPr>
            </a:lvl1pPr>
          </a:lstStyle>
          <a:p>
            <a:r>
              <a:rPr lang="en-US"/>
              <a:t>Teams: Analytics</a:t>
            </a:r>
          </a:p>
        </p:txBody>
      </p:sp>
      <p:sp>
        <p:nvSpPr>
          <p:cNvPr id="3" name="Content Placeholder 2">
            <a:extLst>
              <a:ext uri="{FF2B5EF4-FFF2-40B4-BE49-F238E27FC236}">
                <a16:creationId xmlns:a16="http://schemas.microsoft.com/office/drawing/2014/main" id="{62DC58BD-2D16-E7EF-D18F-298B15534E58}"/>
              </a:ext>
            </a:extLst>
          </p:cNvPr>
          <p:cNvSpPr>
            <a:spLocks noGrp="1"/>
          </p:cNvSpPr>
          <p:nvPr>
            <p:ph sz="quarter" idx="12"/>
          </p:nvPr>
        </p:nvSpPr>
        <p:spPr>
          <a:xfrm>
            <a:off x="584200" y="1393499"/>
            <a:ext cx="11036808" cy="791307"/>
          </a:xfrm>
        </p:spPr>
        <p:txBody>
          <a:bodyPr/>
          <a:lstStyle/>
          <a:p>
            <a:pPr marL="0" indent="0">
              <a:lnSpc>
                <a:spcPct val="110000"/>
              </a:lnSpc>
              <a:buNone/>
            </a:pPr>
            <a:r>
              <a:rPr lang="en-US" sz="1600">
                <a:latin typeface="+mn-lt"/>
              </a:rPr>
              <a:t>Microsoft Places analytics provide a comprehensive view of planned vs. actual occupancy for buildings, rooms, and desk pools. These insights help real estate and facilities (RE&amp;F) managers and admins optimize space management and enhance employee experience.</a:t>
            </a:r>
            <a:endParaRPr lang="en-IE" sz="1600">
              <a:latin typeface="+mn-lt"/>
            </a:endParaRPr>
          </a:p>
        </p:txBody>
      </p:sp>
      <p:sp>
        <p:nvSpPr>
          <p:cNvPr id="11" name="TextBox 10">
            <a:extLst>
              <a:ext uri="{FF2B5EF4-FFF2-40B4-BE49-F238E27FC236}">
                <a16:creationId xmlns:a16="http://schemas.microsoft.com/office/drawing/2014/main" id="{46AFBBF2-75C6-C0AB-D00B-F679C46F51E4}"/>
              </a:ext>
            </a:extLst>
          </p:cNvPr>
          <p:cNvSpPr txBox="1"/>
          <p:nvPr/>
        </p:nvSpPr>
        <p:spPr>
          <a:xfrm>
            <a:off x="584200" y="2405480"/>
            <a:ext cx="11036808" cy="791307"/>
          </a:xfrm>
          <a:prstGeom prst="rect">
            <a:avLst/>
          </a:prstGeom>
          <a:noFill/>
        </p:spPr>
        <p:txBody>
          <a:bodyPr wrap="square" lIns="0" tIns="0" rIns="0" bIns="0">
            <a:spAutoFit/>
          </a:bodyPr>
          <a:lstStyle/>
          <a:p>
            <a:pPr marR="0" lvl="0" indent="0" algn="l" defTabSz="806658" rtl="0" eaLnBrk="1" fontAlgn="auto" latinLnBrk="0" hangingPunct="1">
              <a:lnSpc>
                <a:spcPct val="110000"/>
              </a:lnSpc>
              <a:spcAft>
                <a:spcPts val="1800"/>
              </a:spcAft>
              <a:buClrTx/>
              <a:buSzTx/>
              <a:buFontTx/>
              <a:buNone/>
              <a:tabLst>
                <a:tab pos="1645806" algn="l"/>
              </a:tabLst>
              <a:defRPr/>
            </a:pPr>
            <a:r>
              <a:rPr kumimoji="0" lang="en-US" sz="1600" b="0" i="0" u="none" strike="noStrike" kern="1200" cap="none" spc="0" normalizeH="0" baseline="0" noProof="0">
                <a:ln>
                  <a:noFill/>
                </a:ln>
                <a:solidFill>
                  <a:srgbClr val="5A5FC7"/>
                </a:solidFill>
                <a:effectLst/>
                <a:uLnTx/>
                <a:uFillTx/>
                <a:ea typeface="+mn-ea"/>
                <a:cs typeface="Segoe UI" panose="020B0502040204020203" pitchFamily="34" charset="0"/>
              </a:rPr>
              <a:t>Step 1</a:t>
            </a:r>
            <a:r>
              <a:rPr lang="en-US" sz="1600">
                <a:solidFill>
                  <a:srgbClr val="000000"/>
                </a:solidFill>
                <a:cs typeface="Segoe UI" panose="020B0502040204020203" pitchFamily="34" charset="0"/>
              </a:rPr>
              <a:t>: Create a new security group to use for granting access to Places analytics. (Note: if you were part of the Preview for Microsoft Places, a group named </a:t>
            </a:r>
            <a:r>
              <a:rPr lang="en-US" sz="1600" b="1">
                <a:solidFill>
                  <a:srgbClr val="000000"/>
                </a:solidFill>
                <a:cs typeface="Segoe UI" panose="020B0502040204020203" pitchFamily="34" charset="0"/>
              </a:rPr>
              <a:t>Places Analytics Users </a:t>
            </a:r>
            <a:r>
              <a:rPr lang="en-US" sz="1600">
                <a:solidFill>
                  <a:srgbClr val="000000"/>
                </a:solidFill>
                <a:cs typeface="Segoe UI" panose="020B0502040204020203" pitchFamily="34" charset="0"/>
              </a:rPr>
              <a:t>was already created for this purpose – you can use this and skip to Step 3). Note: security group membership changes can take </a:t>
            </a:r>
            <a:r>
              <a:rPr lang="en-US" sz="1600" u="sng">
                <a:solidFill>
                  <a:srgbClr val="000000"/>
                </a:solidFill>
                <a:cs typeface="Segoe UI" panose="020B0502040204020203" pitchFamily="34" charset="0"/>
              </a:rPr>
              <a:t>up to 24 hours </a:t>
            </a:r>
            <a:r>
              <a:rPr lang="en-US" sz="1600">
                <a:solidFill>
                  <a:srgbClr val="000000"/>
                </a:solidFill>
                <a:cs typeface="Segoe UI" panose="020B0502040204020203" pitchFamily="34" charset="0"/>
              </a:rPr>
              <a:t>to propagate.</a:t>
            </a:r>
          </a:p>
        </p:txBody>
      </p:sp>
      <p:sp>
        <p:nvSpPr>
          <p:cNvPr id="8" name="TextBox 7">
            <a:extLst>
              <a:ext uri="{FF2B5EF4-FFF2-40B4-BE49-F238E27FC236}">
                <a16:creationId xmlns:a16="http://schemas.microsoft.com/office/drawing/2014/main" id="{440C0C06-B41B-C90E-D6AB-A753CCE8A569}"/>
              </a:ext>
            </a:extLst>
          </p:cNvPr>
          <p:cNvSpPr txBox="1"/>
          <p:nvPr/>
        </p:nvSpPr>
        <p:spPr>
          <a:xfrm>
            <a:off x="584200" y="3363669"/>
            <a:ext cx="11036808" cy="520463"/>
          </a:xfrm>
          <a:prstGeom prst="rect">
            <a:avLst/>
          </a:prstGeom>
          <a:noFill/>
        </p:spPr>
        <p:txBody>
          <a:bodyPr wrap="square" lIns="0" tIns="0" rIns="0" bIns="0">
            <a:spAutoFit/>
          </a:bodyPr>
          <a:lstStyle/>
          <a:p>
            <a:pPr defTabSz="806658">
              <a:lnSpc>
                <a:spcPct val="110000"/>
              </a:lnSpc>
              <a:spcAft>
                <a:spcPts val="1800"/>
              </a:spcAft>
              <a:tabLst>
                <a:tab pos="1645806" algn="l"/>
              </a:tabLst>
              <a:defRPr/>
            </a:pPr>
            <a:r>
              <a:rPr kumimoji="0" lang="en-US" sz="1600" b="0" i="0" u="none" strike="noStrike" kern="1200" cap="none" spc="0" normalizeH="0" baseline="0" noProof="0">
                <a:ln>
                  <a:noFill/>
                </a:ln>
                <a:solidFill>
                  <a:srgbClr val="5A5FC7"/>
                </a:solidFill>
                <a:effectLst/>
                <a:uLnTx/>
                <a:uFillTx/>
                <a:ea typeface="+mn-ea"/>
                <a:cs typeface="Segoe UI" panose="020B0502040204020203" pitchFamily="34" charset="0"/>
              </a:rPr>
              <a:t>Step 2</a:t>
            </a:r>
            <a:r>
              <a:rPr lang="en-US" sz="1600">
                <a:solidFill>
                  <a:srgbClr val="000000"/>
                </a:solidFill>
                <a:cs typeface="Segoe UI" panose="020B0502040204020203" pitchFamily="34" charset="0"/>
              </a:rPr>
              <a:t>: Assign the new security group using the</a:t>
            </a:r>
            <a:r>
              <a:rPr lang="en-US" sz="1600" b="1">
                <a:solidFill>
                  <a:srgbClr val="000000"/>
                </a:solidFill>
                <a:cs typeface="Segoe UI" panose="020B0502040204020203" pitchFamily="34" charset="0"/>
              </a:rPr>
              <a:t> Set-</a:t>
            </a:r>
            <a:r>
              <a:rPr lang="en-US" sz="1600" b="1" err="1">
                <a:solidFill>
                  <a:srgbClr val="000000"/>
                </a:solidFill>
                <a:cs typeface="Segoe UI" panose="020B0502040204020203" pitchFamily="34" charset="0"/>
              </a:rPr>
              <a:t>PlacesSettings</a:t>
            </a:r>
            <a:r>
              <a:rPr lang="en-US" sz="1600" b="1">
                <a:solidFill>
                  <a:srgbClr val="000000"/>
                </a:solidFill>
                <a:cs typeface="Segoe UI" panose="020B0502040204020203" pitchFamily="34" charset="0"/>
              </a:rPr>
              <a:t> </a:t>
            </a:r>
            <a:r>
              <a:rPr lang="en-US" sz="1600">
                <a:solidFill>
                  <a:srgbClr val="000000"/>
                </a:solidFill>
                <a:cs typeface="Segoe UI" panose="020B0502040204020203" pitchFamily="34" charset="0"/>
              </a:rPr>
              <a:t>command. The format for the OID is OID:&lt;</a:t>
            </a:r>
            <a:r>
              <a:rPr lang="en-US" sz="1600" err="1">
                <a:solidFill>
                  <a:srgbClr val="000000"/>
                </a:solidFill>
                <a:cs typeface="Segoe UI" panose="020B0502040204020203" pitchFamily="34" charset="0"/>
              </a:rPr>
              <a:t>objectID</a:t>
            </a:r>
            <a:r>
              <a:rPr lang="en-US" sz="1600">
                <a:solidFill>
                  <a:srgbClr val="000000"/>
                </a:solidFill>
                <a:cs typeface="Segoe UI" panose="020B0502040204020203" pitchFamily="34" charset="0"/>
              </a:rPr>
              <a:t>&gt;@&lt;tenantID&gt; </a:t>
            </a:r>
          </a:p>
        </p:txBody>
      </p:sp>
      <p:sp>
        <p:nvSpPr>
          <p:cNvPr id="7" name="TextBox 6">
            <a:extLst>
              <a:ext uri="{FF2B5EF4-FFF2-40B4-BE49-F238E27FC236}">
                <a16:creationId xmlns:a16="http://schemas.microsoft.com/office/drawing/2014/main" id="{D19FF3AC-02A9-657A-4122-8D4F3FD8660F}"/>
              </a:ext>
            </a:extLst>
          </p:cNvPr>
          <p:cNvSpPr txBox="1"/>
          <p:nvPr/>
        </p:nvSpPr>
        <p:spPr>
          <a:xfrm>
            <a:off x="584198" y="3986083"/>
            <a:ext cx="10739887" cy="646331"/>
          </a:xfrm>
          <a:prstGeom prst="rect">
            <a:avLst/>
          </a:prstGeom>
          <a:solidFill>
            <a:schemeClr val="tx1"/>
          </a:solidFill>
        </p:spPr>
        <p:txBody>
          <a:bodyPr wrap="square">
            <a:spAutoFit/>
          </a:bodyPr>
          <a:lstStyle/>
          <a:p>
            <a:r>
              <a:rPr lang="en-US" sz="1200">
                <a:solidFill>
                  <a:srgbClr val="C1C1C1"/>
                </a:solidFill>
                <a:latin typeface="Consolas" panose="020B0609020204030204" pitchFamily="49" charset="0"/>
              </a:rPr>
              <a:t>PowerShell</a:t>
            </a:r>
          </a:p>
          <a:p>
            <a:r>
              <a:rPr lang="en-US" sz="1200">
                <a:solidFill>
                  <a:srgbClr val="F9F1A5"/>
                </a:solidFill>
                <a:latin typeface="Consolas" panose="020B0609020204030204" pitchFamily="49" charset="0"/>
              </a:rPr>
              <a:t>Set-</a:t>
            </a:r>
            <a:r>
              <a:rPr lang="en-US" sz="1200" err="1">
                <a:solidFill>
                  <a:srgbClr val="F9F1A5"/>
                </a:solidFill>
                <a:latin typeface="Consolas" panose="020B0609020204030204" pitchFamily="49" charset="0"/>
              </a:rPr>
              <a:t>PlacesSettings</a:t>
            </a:r>
            <a:r>
              <a:rPr lang="en-US" sz="1200">
                <a:solidFill>
                  <a:srgbClr val="F9F1A5"/>
                </a:solidFill>
                <a:latin typeface="Consolas" panose="020B0609020204030204" pitchFamily="49" charset="0"/>
              </a:rPr>
              <a:t> </a:t>
            </a:r>
            <a:r>
              <a:rPr lang="en-US" sz="1200">
                <a:solidFill>
                  <a:srgbClr val="767676"/>
                </a:solidFill>
                <a:latin typeface="Consolas" panose="020B0609020204030204" pitchFamily="49" charset="0"/>
              </a:rPr>
              <a:t>-</a:t>
            </a:r>
            <a:r>
              <a:rPr lang="en-US" sz="1200" err="1">
                <a:solidFill>
                  <a:srgbClr val="767676"/>
                </a:solidFill>
                <a:latin typeface="Consolas" panose="020B0609020204030204" pitchFamily="49" charset="0"/>
              </a:rPr>
              <a:t>SpaceAnalyticsEnabled</a:t>
            </a:r>
            <a:r>
              <a:rPr lang="en-US" sz="1200">
                <a:solidFill>
                  <a:srgbClr val="767676"/>
                </a:solidFill>
                <a:latin typeface="Consolas" panose="020B0609020204030204" pitchFamily="49" charset="0"/>
              </a:rPr>
              <a:t> </a:t>
            </a:r>
            <a:r>
              <a:rPr lang="en-US" sz="1200">
                <a:solidFill>
                  <a:srgbClr val="3A96DD"/>
                </a:solidFill>
                <a:latin typeface="Consolas" panose="020B0609020204030204" pitchFamily="49" charset="0"/>
              </a:rPr>
              <a:t>'Default:false,OID:f43fed93-bb47-4745-807d-d8f17b3e0888@5f713548-c9cc-46a5-9678-25dc6f1ebc23:true'</a:t>
            </a:r>
            <a:endParaRPr lang="en-US" sz="1200">
              <a:solidFill>
                <a:srgbClr val="16C06C"/>
              </a:solidFill>
              <a:latin typeface="Consolas" panose="020B0609020204030204" pitchFamily="49" charset="0"/>
            </a:endParaRPr>
          </a:p>
        </p:txBody>
      </p:sp>
      <p:sp>
        <p:nvSpPr>
          <p:cNvPr id="10" name="TextBox 9">
            <a:extLst>
              <a:ext uri="{FF2B5EF4-FFF2-40B4-BE49-F238E27FC236}">
                <a16:creationId xmlns:a16="http://schemas.microsoft.com/office/drawing/2014/main" id="{040E87C3-F135-AAE5-2BC1-0F10301081A3}"/>
              </a:ext>
            </a:extLst>
          </p:cNvPr>
          <p:cNvSpPr txBox="1"/>
          <p:nvPr/>
        </p:nvSpPr>
        <p:spPr>
          <a:xfrm>
            <a:off x="584198" y="4698945"/>
            <a:ext cx="11036808" cy="249620"/>
          </a:xfrm>
          <a:prstGeom prst="rect">
            <a:avLst/>
          </a:prstGeom>
          <a:noFill/>
        </p:spPr>
        <p:txBody>
          <a:bodyPr wrap="square" lIns="0" tIns="0" rIns="0" bIns="0">
            <a:spAutoFit/>
          </a:bodyPr>
          <a:lstStyle/>
          <a:p>
            <a:pPr marR="0" lvl="0" indent="0" algn="l" defTabSz="806658" rtl="0" eaLnBrk="1" fontAlgn="auto" latinLnBrk="0" hangingPunct="1">
              <a:lnSpc>
                <a:spcPct val="110000"/>
              </a:lnSpc>
              <a:spcAft>
                <a:spcPts val="1800"/>
              </a:spcAft>
              <a:buClrTx/>
              <a:buSzTx/>
              <a:buFontTx/>
              <a:buNone/>
              <a:tabLst>
                <a:tab pos="1645806" algn="l"/>
              </a:tabLst>
              <a:defRPr/>
            </a:pPr>
            <a:r>
              <a:rPr kumimoji="0" lang="en-US" sz="1600" b="0" i="0" u="none" strike="noStrike" kern="1200" cap="none" spc="0" normalizeH="0" baseline="0" noProof="0">
                <a:ln>
                  <a:noFill/>
                </a:ln>
                <a:solidFill>
                  <a:srgbClr val="5A5FC7"/>
                </a:solidFill>
                <a:effectLst/>
                <a:uLnTx/>
                <a:uFillTx/>
                <a:ea typeface="+mn-ea"/>
                <a:cs typeface="+mn-cs"/>
              </a:rPr>
              <a:t>Step </a:t>
            </a:r>
            <a:r>
              <a:rPr lang="en-US" sz="1600">
                <a:solidFill>
                  <a:srgbClr val="5A5FC7"/>
                </a:solidFill>
              </a:rPr>
              <a:t>3</a:t>
            </a:r>
            <a:r>
              <a:rPr lang="en-US" sz="1600">
                <a:solidFill>
                  <a:srgbClr val="000000"/>
                </a:solidFill>
                <a:cs typeface="Segoe UI" panose="020B0502040204020203" pitchFamily="34" charset="0"/>
              </a:rPr>
              <a:t>: Enabling buildings for analytics using the </a:t>
            </a:r>
            <a:r>
              <a:rPr lang="en-US" sz="1600" b="1">
                <a:solidFill>
                  <a:srgbClr val="000000"/>
                </a:solidFill>
                <a:cs typeface="Segoe UI" panose="020B0502040204020203" pitchFamily="34" charset="0"/>
              </a:rPr>
              <a:t>Set-</a:t>
            </a:r>
            <a:r>
              <a:rPr lang="en-US" sz="1600" b="1" err="1">
                <a:solidFill>
                  <a:srgbClr val="000000"/>
                </a:solidFill>
                <a:cs typeface="Segoe UI" panose="020B0502040204020203" pitchFamily="34" charset="0"/>
              </a:rPr>
              <a:t>PlacesSettings</a:t>
            </a:r>
            <a:r>
              <a:rPr lang="en-US" sz="1600">
                <a:solidFill>
                  <a:srgbClr val="000000"/>
                </a:solidFill>
                <a:cs typeface="Segoe UI" panose="020B0502040204020203" pitchFamily="34" charset="0"/>
              </a:rPr>
              <a:t> command in PowerShell.</a:t>
            </a:r>
          </a:p>
        </p:txBody>
      </p:sp>
      <p:sp>
        <p:nvSpPr>
          <p:cNvPr id="2" name="TextBox 1">
            <a:extLst>
              <a:ext uri="{FF2B5EF4-FFF2-40B4-BE49-F238E27FC236}">
                <a16:creationId xmlns:a16="http://schemas.microsoft.com/office/drawing/2014/main" id="{48C7A6D1-BE85-59DB-E31B-0860636EEC7F}"/>
              </a:ext>
            </a:extLst>
          </p:cNvPr>
          <p:cNvSpPr txBox="1"/>
          <p:nvPr/>
        </p:nvSpPr>
        <p:spPr>
          <a:xfrm>
            <a:off x="584196" y="5015096"/>
            <a:ext cx="10739887" cy="646331"/>
          </a:xfrm>
          <a:prstGeom prst="rect">
            <a:avLst/>
          </a:prstGeom>
          <a:solidFill>
            <a:schemeClr val="tx1"/>
          </a:solidFill>
        </p:spPr>
        <p:txBody>
          <a:bodyPr wrap="square">
            <a:spAutoFit/>
          </a:bodyPr>
          <a:lstStyle/>
          <a:p>
            <a:r>
              <a:rPr lang="en-US" sz="1200">
                <a:solidFill>
                  <a:srgbClr val="C1C1C1"/>
                </a:solidFill>
                <a:latin typeface="Consolas" panose="020B0609020204030204" pitchFamily="49" charset="0"/>
              </a:rPr>
              <a:t>#For All Buildings#</a:t>
            </a:r>
          </a:p>
          <a:p>
            <a:r>
              <a:rPr lang="en-US" sz="1200">
                <a:solidFill>
                  <a:srgbClr val="C1C1C1"/>
                </a:solidFill>
                <a:latin typeface="Consolas" panose="020B0609020204030204" pitchFamily="49" charset="0"/>
              </a:rPr>
              <a:t>PowerShell</a:t>
            </a:r>
          </a:p>
          <a:p>
            <a:r>
              <a:rPr lang="en-US" sz="1200">
                <a:solidFill>
                  <a:srgbClr val="F9F1A5"/>
                </a:solidFill>
                <a:latin typeface="Consolas" panose="020B0609020204030204" pitchFamily="49" charset="0"/>
              </a:rPr>
              <a:t>Set-</a:t>
            </a:r>
            <a:r>
              <a:rPr lang="en-US" sz="1200" err="1">
                <a:solidFill>
                  <a:srgbClr val="F9F1A5"/>
                </a:solidFill>
                <a:latin typeface="Consolas" panose="020B0609020204030204" pitchFamily="49" charset="0"/>
              </a:rPr>
              <a:t>PlacesSettings</a:t>
            </a:r>
            <a:r>
              <a:rPr lang="en-US" sz="1200">
                <a:solidFill>
                  <a:srgbClr val="F9F1A5"/>
                </a:solidFill>
                <a:latin typeface="Consolas" panose="020B0609020204030204" pitchFamily="49" charset="0"/>
              </a:rPr>
              <a:t> </a:t>
            </a:r>
            <a:r>
              <a:rPr lang="en-US" sz="1200">
                <a:solidFill>
                  <a:srgbClr val="767676"/>
                </a:solidFill>
                <a:latin typeface="Consolas" panose="020B0609020204030204" pitchFamily="49" charset="0"/>
              </a:rPr>
              <a:t>–Collection </a:t>
            </a:r>
            <a:r>
              <a:rPr lang="en-US" sz="1200">
                <a:solidFill>
                  <a:srgbClr val="D2D2D2"/>
                </a:solidFill>
                <a:latin typeface="Consolas" panose="020B0609020204030204" pitchFamily="49" charset="0"/>
              </a:rPr>
              <a:t>Places</a:t>
            </a:r>
            <a:r>
              <a:rPr lang="en-US" sz="1200">
                <a:solidFill>
                  <a:srgbClr val="767676"/>
                </a:solidFill>
                <a:latin typeface="Consolas" panose="020B0609020204030204" pitchFamily="49" charset="0"/>
              </a:rPr>
              <a:t> –</a:t>
            </a:r>
            <a:r>
              <a:rPr lang="en-US" sz="1200" err="1">
                <a:solidFill>
                  <a:srgbClr val="767676"/>
                </a:solidFill>
                <a:latin typeface="Consolas" panose="020B0609020204030204" pitchFamily="49" charset="0"/>
              </a:rPr>
              <a:t>SpaceAnalyticsBuildingsList</a:t>
            </a:r>
            <a:r>
              <a:rPr lang="en-US" sz="1200">
                <a:solidFill>
                  <a:srgbClr val="767676"/>
                </a:solidFill>
                <a:latin typeface="Consolas" panose="020B0609020204030204" pitchFamily="49" charset="0"/>
              </a:rPr>
              <a:t> </a:t>
            </a:r>
            <a:r>
              <a:rPr lang="en-US" sz="1200">
                <a:solidFill>
                  <a:srgbClr val="3A96DD"/>
                </a:solidFill>
                <a:latin typeface="Consolas" panose="020B0609020204030204" pitchFamily="49" charset="0"/>
              </a:rPr>
              <a:t>‘</a:t>
            </a:r>
            <a:r>
              <a:rPr lang="en-US" sz="1200" err="1">
                <a:solidFill>
                  <a:srgbClr val="3A96DD"/>
                </a:solidFill>
                <a:latin typeface="Consolas" panose="020B0609020204030204" pitchFamily="49" charset="0"/>
              </a:rPr>
              <a:t>Default:All</a:t>
            </a:r>
            <a:r>
              <a:rPr lang="en-US" sz="1200">
                <a:solidFill>
                  <a:srgbClr val="3A96DD"/>
                </a:solidFill>
                <a:latin typeface="Consolas" panose="020B0609020204030204" pitchFamily="49" charset="0"/>
              </a:rPr>
              <a:t>’</a:t>
            </a:r>
          </a:p>
        </p:txBody>
      </p:sp>
      <p:sp>
        <p:nvSpPr>
          <p:cNvPr id="9" name="TextBox 8">
            <a:extLst>
              <a:ext uri="{FF2B5EF4-FFF2-40B4-BE49-F238E27FC236}">
                <a16:creationId xmlns:a16="http://schemas.microsoft.com/office/drawing/2014/main" id="{7A223F9F-6D0D-23E8-7C28-0BF7AD97D608}"/>
              </a:ext>
            </a:extLst>
          </p:cNvPr>
          <p:cNvSpPr txBox="1"/>
          <p:nvPr/>
        </p:nvSpPr>
        <p:spPr>
          <a:xfrm>
            <a:off x="584197" y="5763378"/>
            <a:ext cx="10739887" cy="646331"/>
          </a:xfrm>
          <a:prstGeom prst="rect">
            <a:avLst/>
          </a:prstGeom>
          <a:solidFill>
            <a:schemeClr val="tx1"/>
          </a:solidFill>
        </p:spPr>
        <p:txBody>
          <a:bodyPr wrap="square">
            <a:spAutoFit/>
          </a:bodyPr>
          <a:lstStyle/>
          <a:p>
            <a:r>
              <a:rPr lang="en-US" sz="1200">
                <a:solidFill>
                  <a:srgbClr val="C1C1C1"/>
                </a:solidFill>
                <a:latin typeface="Consolas" panose="020B0609020204030204" pitchFamily="49" charset="0"/>
              </a:rPr>
              <a:t>#For Two Buildings Only#</a:t>
            </a:r>
          </a:p>
          <a:p>
            <a:r>
              <a:rPr lang="en-US" sz="1200">
                <a:solidFill>
                  <a:srgbClr val="C1C1C1"/>
                </a:solidFill>
                <a:latin typeface="Consolas" panose="020B0609020204030204" pitchFamily="49" charset="0"/>
              </a:rPr>
              <a:t>PowerShell</a:t>
            </a:r>
            <a:endParaRPr lang="en-US" sz="1200">
              <a:solidFill>
                <a:srgbClr val="F9F1A5"/>
              </a:solidFill>
              <a:latin typeface="Consolas" panose="020B0609020204030204" pitchFamily="49" charset="0"/>
            </a:endParaRPr>
          </a:p>
          <a:p>
            <a:r>
              <a:rPr lang="en-US" sz="1200">
                <a:solidFill>
                  <a:srgbClr val="F9F1A5"/>
                </a:solidFill>
                <a:latin typeface="Consolas" panose="020B0609020204030204" pitchFamily="49" charset="0"/>
              </a:rPr>
              <a:t>Set-</a:t>
            </a:r>
            <a:r>
              <a:rPr lang="en-US" sz="1200" err="1">
                <a:solidFill>
                  <a:srgbClr val="F9F1A5"/>
                </a:solidFill>
                <a:latin typeface="Consolas" panose="020B0609020204030204" pitchFamily="49" charset="0"/>
              </a:rPr>
              <a:t>PlacesSettings</a:t>
            </a:r>
            <a:r>
              <a:rPr lang="en-US" sz="1200">
                <a:solidFill>
                  <a:srgbClr val="F9F1A5"/>
                </a:solidFill>
                <a:latin typeface="Consolas" panose="020B0609020204030204" pitchFamily="49" charset="0"/>
              </a:rPr>
              <a:t> </a:t>
            </a:r>
            <a:r>
              <a:rPr lang="en-US" sz="1200">
                <a:solidFill>
                  <a:srgbClr val="767676"/>
                </a:solidFill>
                <a:latin typeface="Consolas" panose="020B0609020204030204" pitchFamily="49" charset="0"/>
              </a:rPr>
              <a:t>–Collection </a:t>
            </a:r>
            <a:r>
              <a:rPr lang="en-US" sz="1200">
                <a:solidFill>
                  <a:srgbClr val="D2D2D2"/>
                </a:solidFill>
                <a:latin typeface="Consolas" panose="020B0609020204030204" pitchFamily="49" charset="0"/>
              </a:rPr>
              <a:t>Places</a:t>
            </a:r>
            <a:r>
              <a:rPr lang="en-US" sz="1200">
                <a:solidFill>
                  <a:srgbClr val="767676"/>
                </a:solidFill>
                <a:latin typeface="Consolas" panose="020B0609020204030204" pitchFamily="49" charset="0"/>
              </a:rPr>
              <a:t> –</a:t>
            </a:r>
            <a:r>
              <a:rPr lang="en-US" sz="1200" err="1">
                <a:solidFill>
                  <a:srgbClr val="767676"/>
                </a:solidFill>
                <a:latin typeface="Consolas" panose="020B0609020204030204" pitchFamily="49" charset="0"/>
              </a:rPr>
              <a:t>SpaceAnalyticsBuildingsList</a:t>
            </a:r>
            <a:r>
              <a:rPr lang="en-US" sz="1200">
                <a:solidFill>
                  <a:srgbClr val="767676"/>
                </a:solidFill>
                <a:latin typeface="Consolas" panose="020B0609020204030204" pitchFamily="49" charset="0"/>
              </a:rPr>
              <a:t> </a:t>
            </a:r>
            <a:r>
              <a:rPr lang="en-US" sz="1200">
                <a:solidFill>
                  <a:srgbClr val="3A96DD"/>
                </a:solidFill>
                <a:latin typeface="Consolas" panose="020B0609020204030204" pitchFamily="49" charset="0"/>
              </a:rPr>
              <a:t>‘Default:&lt;PlaceId1&gt;,&lt;PlaceId2&gt;’</a:t>
            </a:r>
          </a:p>
        </p:txBody>
      </p:sp>
      <p:sp>
        <p:nvSpPr>
          <p:cNvPr id="4" name="TextBox 3">
            <a:extLst>
              <a:ext uri="{FF2B5EF4-FFF2-40B4-BE49-F238E27FC236}">
                <a16:creationId xmlns:a16="http://schemas.microsoft.com/office/drawing/2014/main" id="{2FFD4F6E-14DF-832E-D5C4-07B78A2A1F21}"/>
              </a:ext>
            </a:extLst>
          </p:cNvPr>
          <p:cNvSpPr txBox="1"/>
          <p:nvPr/>
        </p:nvSpPr>
        <p:spPr>
          <a:xfrm>
            <a:off x="584196" y="6453344"/>
            <a:ext cx="10739888" cy="276999"/>
          </a:xfrm>
          <a:prstGeom prst="rect">
            <a:avLst/>
          </a:prstGeom>
          <a:noFill/>
        </p:spPr>
        <p:txBody>
          <a:bodyPr wrap="square">
            <a:spAutoFit/>
          </a:bodyPr>
          <a:lstStyle/>
          <a:p>
            <a:pPr algn="ctr"/>
            <a:r>
              <a:rPr lang="en-US" sz="1200" b="1">
                <a:solidFill>
                  <a:srgbClr val="000000"/>
                </a:solidFill>
                <a:cs typeface="Segoe UI" panose="020B0502040204020203" pitchFamily="34" charset="0"/>
              </a:rPr>
              <a:t>Note</a:t>
            </a:r>
            <a:r>
              <a:rPr lang="en-US" sz="1200">
                <a:solidFill>
                  <a:srgbClr val="000000"/>
                </a:solidFill>
                <a:cs typeface="Segoe UI" panose="020B0502040204020203" pitchFamily="34" charset="0"/>
              </a:rPr>
              <a:t>: It can take up to 12 hours for Places settings to propagate. For best performance, we recommend limiting analytics to 200 buildings.</a:t>
            </a:r>
            <a:endParaRPr lang="en-US" sz="1200"/>
          </a:p>
        </p:txBody>
      </p:sp>
    </p:spTree>
    <p:extLst>
      <p:ext uri="{BB962C8B-B14F-4D97-AF65-F5344CB8AC3E}">
        <p14:creationId xmlns:p14="http://schemas.microsoft.com/office/powerpoint/2010/main" val="4133082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292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par>
                          <p:cTn id="13" fill="hold">
                            <p:stCondLst>
                              <p:cond delay="310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par>
                          <p:cTn id="16" fill="hold">
                            <p:stCondLst>
                              <p:cond delay="3424"/>
                            </p:stCondLst>
                            <p:childTnLst>
                              <p:par>
                                <p:cTn id="17" presetID="1" presetClass="entr" presetSubtype="0" fill="hold" nodeType="afterEffect">
                                  <p:stCondLst>
                                    <p:cond delay="0"/>
                                  </p:stCondLst>
                                  <p:iterate type="lt">
                                    <p:tmAbs val="20"/>
                                  </p:iterate>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par>
                          <p:cTn id="19" fill="hold">
                            <p:stCondLst>
                              <p:cond delay="4925"/>
                            </p:stCondLst>
                            <p:childTnLst>
                              <p:par>
                                <p:cTn id="20" presetID="1" presetClass="entr" presetSubtype="0" fill="hold" nodeType="afterEffect">
                                  <p:stCondLst>
                                    <p:cond delay="0"/>
                                  </p:stCondLst>
                                  <p:iterate type="lt">
                                    <p:tmAbs val="20"/>
                                  </p:iterate>
                                  <p:childTnLst>
                                    <p:set>
                                      <p:cBhvr>
                                        <p:cTn id="21" dur="1" fill="hold">
                                          <p:stCondLst>
                                            <p:cond delay="0"/>
                                          </p:stCondLst>
                                        </p:cTn>
                                        <p:tgtEl>
                                          <p:spTgt spid="9">
                                            <p:txEl>
                                              <p:pRg st="0" end="0"/>
                                            </p:txEl>
                                          </p:spTgt>
                                        </p:tgtEl>
                                        <p:attrNameLst>
                                          <p:attrName>style.visibility</p:attrName>
                                        </p:attrNameLst>
                                      </p:cBhvr>
                                      <p:to>
                                        <p:strVal val="visible"/>
                                      </p:to>
                                    </p:set>
                                  </p:childTnLst>
                                </p:cTn>
                              </p:par>
                            </p:childTnLst>
                          </p:cTn>
                        </p:par>
                        <p:par>
                          <p:cTn id="22" fill="hold">
                            <p:stCondLst>
                              <p:cond delay="5326"/>
                            </p:stCondLst>
                            <p:childTnLst>
                              <p:par>
                                <p:cTn id="23" presetID="1" presetClass="entr" presetSubtype="0" fill="hold" nodeType="afterEffect">
                                  <p:stCondLst>
                                    <p:cond delay="0"/>
                                  </p:stCondLst>
                                  <p:iterate type="lt">
                                    <p:tmAbs val="20"/>
                                  </p:iterate>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par>
                          <p:cTn id="25" fill="hold">
                            <p:stCondLst>
                              <p:cond delay="5507"/>
                            </p:stCondLst>
                            <p:childTnLst>
                              <p:par>
                                <p:cTn id="26" presetID="1" presetClass="entr" presetSubtype="0" fill="hold" nodeType="afterEffect">
                                  <p:stCondLst>
                                    <p:cond delay="0"/>
                                  </p:stCondLst>
                                  <p:iterate type="lt">
                                    <p:tmAbs val="20"/>
                                  </p:iterate>
                                  <p:childTnLst>
                                    <p:set>
                                      <p:cBhvr>
                                        <p:cTn id="2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07BE96C-0363-6691-9C36-29780202FF2E}"/>
              </a:ext>
              <a:ext uri="{C183D7F6-B498-43B3-948B-1728B52AA6E4}">
                <adec:decorative xmlns:adec="http://schemas.microsoft.com/office/drawing/2017/decorative" val="1"/>
              </a:ext>
            </a:extLst>
          </p:cNvPr>
          <p:cNvSpPr/>
          <p:nvPr/>
        </p:nvSpPr>
        <p:spPr bwMode="auto">
          <a:xfrm flipH="1">
            <a:off x="584194" y="592155"/>
            <a:ext cx="11025189" cy="5507562"/>
          </a:xfrm>
          <a:prstGeom prst="roundRect">
            <a:avLst>
              <a:gd name="adj" fmla="val 7967"/>
            </a:avLst>
          </a:prstGeom>
          <a:ln w="19050">
            <a:solidFill>
              <a:schemeClr val="bg1"/>
            </a:solidFill>
            <a:headEnd type="none" w="lg" len="med"/>
            <a:tailEnd type="none" w="lg" len="med"/>
          </a:ln>
          <a:effectLst>
            <a:outerShdw blurRad="38100" dist="38100" dir="8100000" algn="tr" rotWithShape="0">
              <a:schemeClr val="bg1">
                <a:lumMod val="85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25" name="Title 71">
            <a:extLst>
              <a:ext uri="{FF2B5EF4-FFF2-40B4-BE49-F238E27FC236}">
                <a16:creationId xmlns:a16="http://schemas.microsoft.com/office/drawing/2014/main" id="{082299CC-00C6-B8F8-C6F1-BEE8A1FDC302}"/>
              </a:ext>
            </a:extLst>
          </p:cNvPr>
          <p:cNvSpPr txBox="1">
            <a:spLocks noGrp="1"/>
          </p:cNvSpPr>
          <p:nvPr>
            <p:ph type="title"/>
          </p:nvPr>
        </p:nvSpPr>
        <p:spPr>
          <a:xfrm>
            <a:off x="891428" y="2559790"/>
            <a:ext cx="5204572" cy="1495794"/>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R="0" lvl="0" fontAlgn="auto">
              <a:lnSpc>
                <a:spcPct val="90000"/>
              </a:lnSpc>
              <a:spcAft>
                <a:spcPts val="0"/>
              </a:spcAft>
              <a:buClrTx/>
              <a:buSzPct val="90000"/>
              <a:tabLst/>
              <a:defRPr/>
            </a:pPr>
            <a:r>
              <a:rPr lang="en-US" b="1" dirty="0">
                <a:solidFill>
                  <a:schemeClr val="tx2"/>
                </a:solidFill>
                <a:cs typeface="Segoe UI Semibold" panose="020B0502040204020203" pitchFamily="34" charset="0"/>
              </a:rPr>
              <a:t>Move to </a:t>
            </a:r>
            <a:br>
              <a:rPr lang="en-US" sz="4800" b="1" dirty="0">
                <a:solidFill>
                  <a:schemeClr val="tx2"/>
                </a:solidFill>
                <a:cs typeface="Segoe UI Semibold" panose="020B0502040204020203" pitchFamily="34" charset="0"/>
              </a:rPr>
            </a:br>
            <a:r>
              <a:rPr lang="en-US" b="1" dirty="0">
                <a:solidFill>
                  <a:srgbClr val="C03BC4"/>
                </a:solidFill>
                <a:cs typeface="Segoe UI Semibold" panose="020B0502040204020203" pitchFamily="34" charset="0"/>
              </a:rPr>
              <a:t>User readiness and adoption</a:t>
            </a:r>
            <a:endParaRPr lang="en-US" sz="4800" b="1" dirty="0">
              <a:solidFill>
                <a:srgbClr val="C03BC4"/>
              </a:solidFill>
              <a:cs typeface="Segoe UI Semibold" panose="020B0502040204020203" pitchFamily="34" charset="0"/>
            </a:endParaRPr>
          </a:p>
        </p:txBody>
      </p:sp>
      <p:grpSp>
        <p:nvGrpSpPr>
          <p:cNvPr id="3" name="Group 2">
            <a:extLst>
              <a:ext uri="{FF2B5EF4-FFF2-40B4-BE49-F238E27FC236}">
                <a16:creationId xmlns:a16="http://schemas.microsoft.com/office/drawing/2014/main" id="{0114FF65-D46D-6A9D-8C6F-D4BE0D9C1FBD}"/>
              </a:ext>
              <a:ext uri="{C183D7F6-B498-43B3-948B-1728B52AA6E4}">
                <adec:decorative xmlns:adec="http://schemas.microsoft.com/office/drawing/2017/decorative" val="1"/>
              </a:ext>
            </a:extLst>
          </p:cNvPr>
          <p:cNvGrpSpPr/>
          <p:nvPr/>
        </p:nvGrpSpPr>
        <p:grpSpPr>
          <a:xfrm>
            <a:off x="6932201" y="1889872"/>
            <a:ext cx="3237100" cy="3237084"/>
            <a:chOff x="4864992" y="809426"/>
            <a:chExt cx="537158" cy="537156"/>
          </a:xfrm>
        </p:grpSpPr>
        <p:sp>
          <p:nvSpPr>
            <p:cNvPr id="4" name="Oval 3">
              <a:extLst>
                <a:ext uri="{FF2B5EF4-FFF2-40B4-BE49-F238E27FC236}">
                  <a16:creationId xmlns:a16="http://schemas.microsoft.com/office/drawing/2014/main" id="{CB149CDB-4D12-B453-3F2A-006E83C435FA}"/>
                </a:ext>
                <a:ext uri="{C183D7F6-B498-43B3-948B-1728B52AA6E4}">
                  <adec:decorative xmlns:adec="http://schemas.microsoft.com/office/drawing/2017/decorative" val="1"/>
                </a:ext>
              </a:extLst>
            </p:cNvPr>
            <p:cNvSpPr/>
            <p:nvPr/>
          </p:nvSpPr>
          <p:spPr bwMode="auto">
            <a:xfrm>
              <a:off x="4864992" y="809426"/>
              <a:ext cx="537158" cy="537156"/>
            </a:xfrm>
            <a:prstGeom prst="ellipse">
              <a:avLst/>
            </a:prstGeom>
            <a:solidFill>
              <a:schemeClr val="bg1"/>
            </a:solidFill>
            <a:ln>
              <a:noFill/>
              <a:headEnd type="none" w="med" len="med"/>
              <a:tailEnd type="none" w="med" len="med"/>
            </a:ln>
            <a:effectLst>
              <a:outerShdw blurRad="952500" dist="736600" dir="3000000" sx="95000" sy="95000" algn="tl" rotWithShape="0">
                <a:schemeClr val="tx2">
                  <a:lumMod val="50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6" name="Oval 5">
              <a:extLst>
                <a:ext uri="{FF2B5EF4-FFF2-40B4-BE49-F238E27FC236}">
                  <a16:creationId xmlns:a16="http://schemas.microsoft.com/office/drawing/2014/main" id="{91B87692-E24A-1140-1D0C-B5382741CC4A}"/>
                </a:ext>
                <a:ext uri="{C183D7F6-B498-43B3-948B-1728B52AA6E4}">
                  <adec:decorative xmlns:adec="http://schemas.microsoft.com/office/drawing/2017/decorative" val="1"/>
                </a:ext>
              </a:extLst>
            </p:cNvPr>
            <p:cNvSpPr/>
            <p:nvPr/>
          </p:nvSpPr>
          <p:spPr bwMode="auto">
            <a:xfrm>
              <a:off x="4922019" y="866453"/>
              <a:ext cx="423104" cy="423102"/>
            </a:xfrm>
            <a:prstGeom prst="ellipse">
              <a:avLst/>
            </a:prstGeom>
            <a:gradFill flip="none" rotWithShape="1">
              <a:gsLst>
                <a:gs pos="10000">
                  <a:srgbClr val="5C5AD4"/>
                </a:gs>
                <a:gs pos="100000">
                  <a:srgbClr val="C03BC4"/>
                </a:gs>
              </a:gsLst>
              <a:path path="circle">
                <a:fillToRect l="100000" b="100000"/>
              </a:path>
              <a:tileRect t="-100000" r="-100000"/>
            </a:gradFill>
            <a:ln>
              <a:noFill/>
              <a:headEnd type="none" w="med" len="med"/>
              <a:tailEnd type="none" w="med" len="med"/>
            </a:ln>
            <a:effectLst>
              <a:innerShdw blurRad="63500" dist="50800" dir="16200000">
                <a:prstClr val="black">
                  <a:alpha val="14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7" name="Rounded Rectangle 12">
            <a:extLst>
              <a:ext uri="{FF2B5EF4-FFF2-40B4-BE49-F238E27FC236}">
                <a16:creationId xmlns:a16="http://schemas.microsoft.com/office/drawing/2014/main" id="{E166768A-8AE4-1378-6261-F616FA2FC88F}"/>
              </a:ext>
              <a:ext uri="{C183D7F6-B498-43B3-948B-1728B52AA6E4}">
                <adec:decorative xmlns:adec="http://schemas.microsoft.com/office/drawing/2017/decorative" val="1"/>
              </a:ext>
            </a:extLst>
          </p:cNvPr>
          <p:cNvSpPr/>
          <p:nvPr/>
        </p:nvSpPr>
        <p:spPr bwMode="auto">
          <a:xfrm>
            <a:off x="7687639" y="2710925"/>
            <a:ext cx="1685717" cy="1616840"/>
          </a:xfrm>
          <a:prstGeom prst="roundRect">
            <a:avLst>
              <a:gd name="adj" fmla="val 4400"/>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2ACEF522-7D66-BDB5-03CF-ED4A8A6BAEB0}"/>
              </a:ext>
            </a:extLst>
          </p:cNvPr>
          <p:cNvSpPr txBox="1"/>
          <p:nvPr/>
        </p:nvSpPr>
        <p:spPr>
          <a:xfrm>
            <a:off x="7805826" y="3182778"/>
            <a:ext cx="1497300" cy="49244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5FC7"/>
                </a:solidFill>
                <a:effectLst/>
                <a:uLnTx/>
                <a:uFillTx/>
                <a:latin typeface="Segoe Sans Display Semibold"/>
                <a:ea typeface="+mn-ea"/>
                <a:cs typeface="+mn-cs"/>
              </a:rPr>
              <a:t>User readiness and adoption</a:t>
            </a:r>
            <a:endParaRPr kumimoji="0" lang="en-US" sz="1600" b="0" i="0" u="none" strike="noStrike" kern="1200" cap="none" spc="0" normalizeH="0" baseline="0" noProof="0" dirty="0">
              <a:ln>
                <a:noFill/>
              </a:ln>
              <a:solidFill>
                <a:srgbClr val="5B5FC7"/>
              </a:solidFill>
              <a:effectLst/>
              <a:uLnTx/>
              <a:uFillTx/>
              <a:latin typeface="Segoe Sans Display Semibold"/>
              <a:ea typeface="+mn-ea"/>
              <a:cs typeface="Segoe Sans Display" pitchFamily="2" charset="0"/>
            </a:endParaRPr>
          </a:p>
        </p:txBody>
      </p:sp>
      <p:sp>
        <p:nvSpPr>
          <p:cNvPr id="2" name="Freeform: Shape 1">
            <a:extLst>
              <a:ext uri="{FF2B5EF4-FFF2-40B4-BE49-F238E27FC236}">
                <a16:creationId xmlns:a16="http://schemas.microsoft.com/office/drawing/2014/main" id="{9AE19A56-B31C-E129-2656-3EC46F3BD027}"/>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8" name="Picture 7">
            <a:extLst>
              <a:ext uri="{FF2B5EF4-FFF2-40B4-BE49-F238E27FC236}">
                <a16:creationId xmlns:a16="http://schemas.microsoft.com/office/drawing/2014/main" id="{B379BEFF-14CD-35A5-FF07-D9E16BF0DA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9461" y="439279"/>
            <a:ext cx="466752" cy="466752"/>
          </a:xfrm>
          <a:prstGeom prst="rect">
            <a:avLst/>
          </a:prstGeom>
        </p:spPr>
      </p:pic>
    </p:spTree>
    <p:extLst>
      <p:ext uri="{BB962C8B-B14F-4D97-AF65-F5344CB8AC3E}">
        <p14:creationId xmlns:p14="http://schemas.microsoft.com/office/powerpoint/2010/main" val="2938577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DCC84-833E-B422-AEC2-EA452855D946}"/>
            </a:ext>
          </a:extLst>
        </p:cNvPr>
        <p:cNvGrpSpPr/>
        <p:nvPr/>
      </p:nvGrpSpPr>
      <p:grpSpPr>
        <a:xfrm>
          <a:off x="0" y="0"/>
          <a:ext cx="0" cy="0"/>
          <a:chOff x="0" y="0"/>
          <a:chExt cx="0" cy="0"/>
        </a:xfrm>
      </p:grpSpPr>
      <p:sp>
        <p:nvSpPr>
          <p:cNvPr id="11" name="Title 4">
            <a:extLst>
              <a:ext uri="{FF2B5EF4-FFF2-40B4-BE49-F238E27FC236}">
                <a16:creationId xmlns:a16="http://schemas.microsoft.com/office/drawing/2014/main" id="{F11F0562-8998-2FFB-AEA0-B186747BD729}"/>
              </a:ext>
            </a:extLst>
          </p:cNvPr>
          <p:cNvSpPr txBox="1">
            <a:spLocks noGrp="1"/>
          </p:cNvSpPr>
          <p:nvPr>
            <p:ph type="title" idx="4294967295"/>
          </p:nvPr>
        </p:nvSpPr>
        <p:spPr>
          <a:xfrm>
            <a:off x="921365" y="3011911"/>
            <a:ext cx="4335522" cy="8309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5400" b="0" i="0" u="none" strike="noStrike" kern="1200" cap="none" spc="-150" normalizeH="0" baseline="0" noProof="0" dirty="0">
                <a:ln w="3175">
                  <a:noFill/>
                </a:ln>
                <a:solidFill>
                  <a:srgbClr val="5B5FC7"/>
                </a:solidFill>
                <a:effectLst/>
                <a:uLnTx/>
                <a:uFillTx/>
                <a:latin typeface="Segoe Sans Display Semibold"/>
                <a:ea typeface="+mn-ea"/>
                <a:cs typeface="Segoe UI" panose="020B0502040204020203" pitchFamily="34" charset="0"/>
              </a:rPr>
              <a:t>Thank you !</a:t>
            </a:r>
          </a:p>
        </p:txBody>
      </p:sp>
      <p:pic>
        <p:nvPicPr>
          <p:cNvPr id="19" name="Picture 18" descr="Microsoft logo">
            <a:extLst>
              <a:ext uri="{FF2B5EF4-FFF2-40B4-BE49-F238E27FC236}">
                <a16:creationId xmlns:a16="http://schemas.microsoft.com/office/drawing/2014/main" id="{71CDB6D4-C429-5A2B-E944-07FAD8E89A3F}"/>
              </a:ext>
            </a:extLst>
          </p:cNvPr>
          <p:cNvPicPr>
            <a:picLocks noChangeAspect="1"/>
          </p:cNvPicPr>
          <p:nvPr/>
        </p:nvPicPr>
        <p:blipFill>
          <a:blip r:embed="rId2"/>
          <a:stretch>
            <a:fillRect/>
          </a:stretch>
        </p:blipFill>
        <p:spPr>
          <a:xfrm>
            <a:off x="604651" y="592874"/>
            <a:ext cx="1246188" cy="274364"/>
          </a:xfrm>
          <a:prstGeom prst="rect">
            <a:avLst/>
          </a:prstGeom>
        </p:spPr>
      </p:pic>
      <p:grpSp>
        <p:nvGrpSpPr>
          <p:cNvPr id="12" name="Group 11" descr="A collage showing People in different scenarios in an office environment">
            <a:extLst>
              <a:ext uri="{FF2B5EF4-FFF2-40B4-BE49-F238E27FC236}">
                <a16:creationId xmlns:a16="http://schemas.microsoft.com/office/drawing/2014/main" id="{B1E77030-462F-6255-D249-B957FC32222A}"/>
              </a:ext>
            </a:extLst>
          </p:cNvPr>
          <p:cNvGrpSpPr/>
          <p:nvPr/>
        </p:nvGrpSpPr>
        <p:grpSpPr>
          <a:xfrm>
            <a:off x="5928444" y="585787"/>
            <a:ext cx="5680944" cy="5683247"/>
            <a:chOff x="5928444" y="585788"/>
            <a:chExt cx="5680944" cy="5683247"/>
          </a:xfrm>
        </p:grpSpPr>
        <p:pic>
          <p:nvPicPr>
            <p:cNvPr id="13" name="Picture 12" descr="A person standing on an escalator">
              <a:extLst>
                <a:ext uri="{FF2B5EF4-FFF2-40B4-BE49-F238E27FC236}">
                  <a16:creationId xmlns:a16="http://schemas.microsoft.com/office/drawing/2014/main" id="{06AFD68B-56E3-B4FA-2D0C-353493149E3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11431" t="6349" r="31170" b="7552"/>
            <a:stretch/>
          </p:blipFill>
          <p:spPr>
            <a:xfrm>
              <a:off x="8767762" y="585788"/>
              <a:ext cx="2841626" cy="2841624"/>
            </a:xfrm>
            <a:custGeom>
              <a:avLst/>
              <a:gdLst>
                <a:gd name="connsiteX0" fmla="*/ 1420813 w 2841626"/>
                <a:gd name="connsiteY0" fmla="*/ 0 h 2841624"/>
                <a:gd name="connsiteX1" fmla="*/ 2841626 w 2841626"/>
                <a:gd name="connsiteY1" fmla="*/ 1420812 h 2841624"/>
                <a:gd name="connsiteX2" fmla="*/ 1420813 w 2841626"/>
                <a:gd name="connsiteY2" fmla="*/ 2841624 h 2841624"/>
                <a:gd name="connsiteX3" fmla="*/ 0 w 2841626"/>
                <a:gd name="connsiteY3" fmla="*/ 1420812 h 2841624"/>
                <a:gd name="connsiteX4" fmla="*/ 1420813 w 2841626"/>
                <a:gd name="connsiteY4" fmla="*/ 0 h 284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626" h="2841624">
                  <a:moveTo>
                    <a:pt x="1420813" y="0"/>
                  </a:moveTo>
                  <a:cubicBezTo>
                    <a:pt x="2205506" y="0"/>
                    <a:pt x="2841626" y="636119"/>
                    <a:pt x="2841626" y="1420812"/>
                  </a:cubicBezTo>
                  <a:cubicBezTo>
                    <a:pt x="2841626" y="2205505"/>
                    <a:pt x="2205506" y="2841624"/>
                    <a:pt x="1420813" y="2841624"/>
                  </a:cubicBezTo>
                  <a:cubicBezTo>
                    <a:pt x="636120" y="2841624"/>
                    <a:pt x="0" y="2205505"/>
                    <a:pt x="0" y="1420812"/>
                  </a:cubicBezTo>
                  <a:cubicBezTo>
                    <a:pt x="0" y="636119"/>
                    <a:pt x="636120" y="0"/>
                    <a:pt x="1420813" y="0"/>
                  </a:cubicBezTo>
                  <a:close/>
                </a:path>
              </a:pathLst>
            </a:custGeom>
          </p:spPr>
        </p:pic>
        <p:pic>
          <p:nvPicPr>
            <p:cNvPr id="14" name="Picture 13" descr="A group of people walking in a large building">
              <a:extLst>
                <a:ext uri="{FF2B5EF4-FFF2-40B4-BE49-F238E27FC236}">
                  <a16:creationId xmlns:a16="http://schemas.microsoft.com/office/drawing/2014/main" id="{1CBAF062-ED49-C922-1124-3895F7CB9F17}"/>
                </a:ext>
              </a:extLst>
            </p:cNvPr>
            <p:cNvPicPr>
              <a:picLocks noChangeAspect="1"/>
            </p:cNvPicPr>
            <p:nvPr/>
          </p:nvPicPr>
          <p:blipFill rotWithShape="1">
            <a:blip r:embed="rId5"/>
            <a:srcRect l="32902" t="32962" r="26613" b="6310"/>
            <a:stretch/>
          </p:blipFill>
          <p:spPr>
            <a:xfrm>
              <a:off x="5928444" y="3427412"/>
              <a:ext cx="2841626" cy="2841623"/>
            </a:xfrm>
            <a:custGeom>
              <a:avLst/>
              <a:gdLst>
                <a:gd name="connsiteX0" fmla="*/ 1420813 w 2841626"/>
                <a:gd name="connsiteY0" fmla="*/ 0 h 2841623"/>
                <a:gd name="connsiteX1" fmla="*/ 2841626 w 2841626"/>
                <a:gd name="connsiteY1" fmla="*/ 1420812 h 2841623"/>
                <a:gd name="connsiteX2" fmla="*/ 1420813 w 2841626"/>
                <a:gd name="connsiteY2" fmla="*/ 2841623 h 2841623"/>
                <a:gd name="connsiteX3" fmla="*/ 0 w 2841626"/>
                <a:gd name="connsiteY3" fmla="*/ 1420812 h 2841623"/>
                <a:gd name="connsiteX4" fmla="*/ 1420813 w 2841626"/>
                <a:gd name="connsiteY4" fmla="*/ 0 h 284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626" h="2841623">
                  <a:moveTo>
                    <a:pt x="1420813" y="0"/>
                  </a:moveTo>
                  <a:cubicBezTo>
                    <a:pt x="2205507" y="0"/>
                    <a:pt x="2841626" y="636119"/>
                    <a:pt x="2841626" y="1420812"/>
                  </a:cubicBezTo>
                  <a:cubicBezTo>
                    <a:pt x="2841626" y="2205504"/>
                    <a:pt x="2205507" y="2841623"/>
                    <a:pt x="1420813" y="2841623"/>
                  </a:cubicBezTo>
                  <a:cubicBezTo>
                    <a:pt x="636119" y="2841623"/>
                    <a:pt x="0" y="2205504"/>
                    <a:pt x="0" y="1420812"/>
                  </a:cubicBezTo>
                  <a:cubicBezTo>
                    <a:pt x="0" y="636119"/>
                    <a:pt x="636119" y="0"/>
                    <a:pt x="1420813" y="0"/>
                  </a:cubicBezTo>
                  <a:close/>
                </a:path>
              </a:pathLst>
            </a:custGeom>
          </p:spPr>
        </p:pic>
        <p:pic>
          <p:nvPicPr>
            <p:cNvPr id="15" name="Picture 14" descr="A person on a staircase">
              <a:extLst>
                <a:ext uri="{FF2B5EF4-FFF2-40B4-BE49-F238E27FC236}">
                  <a16:creationId xmlns:a16="http://schemas.microsoft.com/office/drawing/2014/main" id="{662AFD1C-A862-E359-1053-D04B1ABBAB86}"/>
                </a:ext>
              </a:extLst>
            </p:cNvPr>
            <p:cNvPicPr>
              <a:picLocks noChangeAspect="1"/>
            </p:cNvPicPr>
            <p:nvPr/>
          </p:nvPicPr>
          <p:blipFill>
            <a:blip r:embed="rId6"/>
            <a:srcRect l="17432" t="34014" r="40667" b="3135"/>
            <a:stretch>
              <a:fillRect/>
            </a:stretch>
          </p:blipFill>
          <p:spPr>
            <a:xfrm>
              <a:off x="8766174" y="3427412"/>
              <a:ext cx="2841626" cy="2841623"/>
            </a:xfrm>
            <a:custGeom>
              <a:avLst/>
              <a:gdLst>
                <a:gd name="connsiteX0" fmla="*/ 1420813 w 2841626"/>
                <a:gd name="connsiteY0" fmla="*/ 0 h 2841623"/>
                <a:gd name="connsiteX1" fmla="*/ 2841626 w 2841626"/>
                <a:gd name="connsiteY1" fmla="*/ 1420812 h 2841623"/>
                <a:gd name="connsiteX2" fmla="*/ 1420813 w 2841626"/>
                <a:gd name="connsiteY2" fmla="*/ 2841623 h 2841623"/>
                <a:gd name="connsiteX3" fmla="*/ 0 w 2841626"/>
                <a:gd name="connsiteY3" fmla="*/ 1420812 h 2841623"/>
                <a:gd name="connsiteX4" fmla="*/ 1420813 w 2841626"/>
                <a:gd name="connsiteY4" fmla="*/ 0 h 284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626" h="2841623">
                  <a:moveTo>
                    <a:pt x="1420813" y="0"/>
                  </a:moveTo>
                  <a:cubicBezTo>
                    <a:pt x="2205507" y="0"/>
                    <a:pt x="2841626" y="636119"/>
                    <a:pt x="2841626" y="1420812"/>
                  </a:cubicBezTo>
                  <a:cubicBezTo>
                    <a:pt x="2841626" y="2205504"/>
                    <a:pt x="2205507" y="2841623"/>
                    <a:pt x="1420813" y="2841623"/>
                  </a:cubicBezTo>
                  <a:cubicBezTo>
                    <a:pt x="636119" y="2841623"/>
                    <a:pt x="0" y="2205504"/>
                    <a:pt x="0" y="1420812"/>
                  </a:cubicBezTo>
                  <a:cubicBezTo>
                    <a:pt x="0" y="636119"/>
                    <a:pt x="636119" y="0"/>
                    <a:pt x="1420813" y="0"/>
                  </a:cubicBezTo>
                  <a:close/>
                </a:path>
              </a:pathLst>
            </a:custGeom>
          </p:spPr>
        </p:pic>
      </p:grpSp>
      <p:pic>
        <p:nvPicPr>
          <p:cNvPr id="16" name="Picture 15">
            <a:extLst>
              <a:ext uri="{FF2B5EF4-FFF2-40B4-BE49-F238E27FC236}">
                <a16:creationId xmlns:a16="http://schemas.microsoft.com/office/drawing/2014/main" id="{CAB1C3A6-BB0F-26BA-8032-F29ADBC9B31B}"/>
              </a:ext>
              <a:ext uri="{C183D7F6-B498-43B3-948B-1728B52AA6E4}">
                <adec:decorative xmlns:adec="http://schemas.microsoft.com/office/drawing/2017/decorative" val="1"/>
              </a:ext>
            </a:extLst>
          </p:cNvPr>
          <p:cNvPicPr>
            <a:picLocks noChangeAspect="1"/>
          </p:cNvPicPr>
          <p:nvPr/>
        </p:nvPicPr>
        <p:blipFill rotWithShape="1">
          <a:blip r:embed="rId7"/>
          <a:srcRect l="15828" t="29003" r="46651" b="14715"/>
          <a:stretch/>
        </p:blipFill>
        <p:spPr>
          <a:xfrm>
            <a:off x="5928444" y="585786"/>
            <a:ext cx="2841626" cy="2841624"/>
          </a:xfrm>
          <a:custGeom>
            <a:avLst/>
            <a:gdLst>
              <a:gd name="connsiteX0" fmla="*/ 1420813 w 2841626"/>
              <a:gd name="connsiteY0" fmla="*/ 0 h 2841624"/>
              <a:gd name="connsiteX1" fmla="*/ 2841626 w 2841626"/>
              <a:gd name="connsiteY1" fmla="*/ 1420812 h 2841624"/>
              <a:gd name="connsiteX2" fmla="*/ 1420813 w 2841626"/>
              <a:gd name="connsiteY2" fmla="*/ 2841624 h 2841624"/>
              <a:gd name="connsiteX3" fmla="*/ 0 w 2841626"/>
              <a:gd name="connsiteY3" fmla="*/ 1420812 h 2841624"/>
              <a:gd name="connsiteX4" fmla="*/ 1420813 w 2841626"/>
              <a:gd name="connsiteY4" fmla="*/ 0 h 284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626" h="2841624">
                <a:moveTo>
                  <a:pt x="1420813" y="0"/>
                </a:moveTo>
                <a:cubicBezTo>
                  <a:pt x="2205506" y="0"/>
                  <a:pt x="2841626" y="636119"/>
                  <a:pt x="2841626" y="1420812"/>
                </a:cubicBezTo>
                <a:cubicBezTo>
                  <a:pt x="2841626" y="2205505"/>
                  <a:pt x="2205506" y="2841624"/>
                  <a:pt x="1420813" y="2841624"/>
                </a:cubicBezTo>
                <a:cubicBezTo>
                  <a:pt x="636120" y="2841624"/>
                  <a:pt x="0" y="2205505"/>
                  <a:pt x="0" y="1420812"/>
                </a:cubicBezTo>
                <a:cubicBezTo>
                  <a:pt x="0" y="636119"/>
                  <a:pt x="636120" y="0"/>
                  <a:pt x="1420813" y="0"/>
                </a:cubicBezTo>
                <a:close/>
              </a:path>
            </a:pathLst>
          </a:custGeom>
        </p:spPr>
      </p:pic>
    </p:spTree>
    <p:extLst>
      <p:ext uri="{BB962C8B-B14F-4D97-AF65-F5344CB8AC3E}">
        <p14:creationId xmlns:p14="http://schemas.microsoft.com/office/powerpoint/2010/main" val="52778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57CE-C199-28BF-987A-EB75BB0B952C}"/>
              </a:ext>
            </a:extLst>
          </p:cNvPr>
          <p:cNvSpPr>
            <a:spLocks noGrp="1"/>
          </p:cNvSpPr>
          <p:nvPr>
            <p:ph type="title" idx="4294967295"/>
          </p:nvPr>
        </p:nvSpPr>
        <p:spPr>
          <a:xfrm>
            <a:off x="588263" y="-430887"/>
            <a:ext cx="11018520" cy="430887"/>
          </a:xfrm>
        </p:spPr>
        <p:txBody>
          <a:bodyPr vert="horz" wrap="square" lIns="0" tIns="0" rIns="0" bIns="0" rtlCol="0" anchor="b">
            <a:spAutoFit/>
          </a:bodyPr>
          <a:lstStyle/>
          <a:p>
            <a:r>
              <a:rPr lang="en-US" dirty="0"/>
              <a:t>Close</a:t>
            </a:r>
          </a:p>
        </p:txBody>
      </p:sp>
    </p:spTree>
    <p:extLst>
      <p:ext uri="{BB962C8B-B14F-4D97-AF65-F5344CB8AC3E}">
        <p14:creationId xmlns:p14="http://schemas.microsoft.com/office/powerpoint/2010/main" val="25121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E2B30-9A66-7ADB-1229-542E0837916F}"/>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047F1905-464B-D35F-ED1B-6773F820D4A1}"/>
              </a:ext>
            </a:extLst>
          </p:cNvPr>
          <p:cNvSpPr>
            <a:spLocks noGrp="1"/>
          </p:cNvSpPr>
          <p:nvPr>
            <p:ph type="title"/>
          </p:nvPr>
        </p:nvSpPr>
        <p:spPr>
          <a:xfrm>
            <a:off x="829378" y="672655"/>
            <a:ext cx="10291046" cy="5484578"/>
          </a:xfrm>
        </p:spPr>
        <p:txBody>
          <a:bodyPr/>
          <a:lstStyle/>
          <a:p>
            <a:r>
              <a:rPr lang="en-US" dirty="0">
                <a:latin typeface="+mj-lt"/>
              </a:rPr>
              <a:t>Appendix: </a:t>
            </a:r>
            <a:br>
              <a:rPr lang="en-US" dirty="0">
                <a:latin typeface="+mj-lt"/>
              </a:rPr>
            </a:br>
            <a:br>
              <a:rPr lang="en-US" dirty="0">
                <a:latin typeface="+mj-lt"/>
              </a:rPr>
            </a:br>
            <a:r>
              <a:rPr lang="en-US" dirty="0">
                <a:latin typeface="+mj-lt"/>
              </a:rPr>
              <a:t>Microsoft Places deployment Playbook example</a:t>
            </a:r>
            <a:br>
              <a:rPr lang="en-US" dirty="0">
                <a:latin typeface="+mj-lt"/>
              </a:rPr>
            </a:br>
            <a:br>
              <a:rPr lang="en-US" dirty="0">
                <a:latin typeface="+mj-lt"/>
              </a:rPr>
            </a:br>
            <a:r>
              <a:rPr lang="en-US" dirty="0">
                <a:latin typeface="+mj-lt"/>
              </a:rPr>
              <a:t>Example Building &amp; Floor Plan</a:t>
            </a:r>
            <a:br>
              <a:rPr lang="en-US" dirty="0">
                <a:latin typeface="+mj-lt"/>
              </a:rPr>
            </a:br>
            <a:br>
              <a:rPr lang="en-US" dirty="0">
                <a:latin typeface="+mj-lt"/>
              </a:rPr>
            </a:br>
            <a:br>
              <a:rPr lang="en-US" dirty="0">
                <a:latin typeface="+mj-lt"/>
              </a:rPr>
            </a:br>
            <a:br>
              <a:rPr lang="en-US" dirty="0">
                <a:latin typeface="+mj-lt"/>
              </a:rPr>
            </a:br>
            <a:br>
              <a:rPr lang="en-US" dirty="0">
                <a:solidFill>
                  <a:schemeClr val="tx2"/>
                </a:solidFill>
                <a:latin typeface="+mj-lt"/>
              </a:rPr>
            </a:br>
            <a:br>
              <a:rPr lang="en-US" dirty="0">
                <a:solidFill>
                  <a:schemeClr val="tx2"/>
                </a:solidFill>
                <a:latin typeface="+mj-lt"/>
              </a:rPr>
            </a:br>
            <a:r>
              <a:rPr lang="en-US" dirty="0">
                <a:solidFill>
                  <a:schemeClr val="tx2"/>
                </a:solidFill>
                <a:latin typeface="+mj-lt"/>
              </a:rPr>
              <a:t>Download - </a:t>
            </a:r>
            <a:r>
              <a:rPr lang="en-US" dirty="0">
                <a:solidFill>
                  <a:schemeClr val="tx2"/>
                </a:solidFill>
                <a:latin typeface="+mj-lt"/>
                <a:hlinkClick r:id="rId2">
                  <a:extLst>
                    <a:ext uri="{A12FA001-AC4F-418D-AE19-62706E023703}">
                      <ahyp:hlinkClr xmlns:ahyp="http://schemas.microsoft.com/office/drawing/2018/hyperlinkcolor" val="tx"/>
                    </a:ext>
                  </a:extLst>
                </a:hlinkClick>
              </a:rPr>
              <a:t>https://aka.ms/PlacesDeployment</a:t>
            </a:r>
            <a:r>
              <a:rPr lang="en-US" dirty="0">
                <a:solidFill>
                  <a:schemeClr val="tx2"/>
                </a:solidFill>
                <a:latin typeface="+mj-lt"/>
              </a:rPr>
              <a:t> </a:t>
            </a:r>
          </a:p>
        </p:txBody>
      </p:sp>
      <p:sp>
        <p:nvSpPr>
          <p:cNvPr id="2" name="Freeform: Shape 1">
            <a:extLst>
              <a:ext uri="{FF2B5EF4-FFF2-40B4-BE49-F238E27FC236}">
                <a16:creationId xmlns:a16="http://schemas.microsoft.com/office/drawing/2014/main" id="{67256CB3-C3B4-3578-F840-0A63C7A7AFB0}"/>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rgbClr val="FFFFFF">
              <a:alpha val="74000"/>
            </a:srgbClr>
          </a:solidFill>
          <a:ln w="9525" cap="flat" cmpd="sng" algn="ctr">
            <a:noFill/>
            <a:prstDash val="solid"/>
          </a:ln>
          <a:effectLst>
            <a:outerShdw blurRad="76200" dist="38100" dir="8100000" algn="tr"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Text"/>
              <a:ea typeface="+mn-ea"/>
              <a:cs typeface="Segoe UI" pitchFamily="34" charset="0"/>
            </a:endParaRPr>
          </a:p>
        </p:txBody>
      </p:sp>
      <p:pic>
        <p:nvPicPr>
          <p:cNvPr id="3" name="Picture 2">
            <a:extLst>
              <a:ext uri="{FF2B5EF4-FFF2-40B4-BE49-F238E27FC236}">
                <a16:creationId xmlns:a16="http://schemas.microsoft.com/office/drawing/2014/main" id="{842C0DB0-8961-46F6-02B8-0340F7113D6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pic>
        <p:nvPicPr>
          <p:cNvPr id="5" name="Picture 4">
            <a:extLst>
              <a:ext uri="{FF2B5EF4-FFF2-40B4-BE49-F238E27FC236}">
                <a16:creationId xmlns:a16="http://schemas.microsoft.com/office/drawing/2014/main" id="{5E96C4F0-EF5C-3A3A-50CF-161190915C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53540" y="3610979"/>
            <a:ext cx="3284920" cy="1835614"/>
          </a:xfrm>
          <a:prstGeom prst="rect">
            <a:avLst/>
          </a:prstGeom>
        </p:spPr>
      </p:pic>
    </p:spTree>
    <p:extLst>
      <p:ext uri="{BB962C8B-B14F-4D97-AF65-F5344CB8AC3E}">
        <p14:creationId xmlns:p14="http://schemas.microsoft.com/office/powerpoint/2010/main" val="83693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7276B-FF60-87BD-E34D-E31430888A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F6E463-0AE2-AD11-E6E8-FBB05174329D}"/>
              </a:ext>
            </a:extLst>
          </p:cNvPr>
          <p:cNvSpPr>
            <a:spLocks noGrp="1"/>
          </p:cNvSpPr>
          <p:nvPr>
            <p:ph type="title"/>
          </p:nvPr>
        </p:nvSpPr>
        <p:spPr/>
        <p:txBody>
          <a:bodyPr/>
          <a:lstStyle/>
          <a:p>
            <a:r>
              <a:rPr lang="en-US">
                <a:latin typeface="+mj-lt"/>
              </a:rPr>
              <a:t>Example Floor Plan Creation &amp; IMDF</a:t>
            </a:r>
          </a:p>
        </p:txBody>
      </p:sp>
      <p:sp>
        <p:nvSpPr>
          <p:cNvPr id="6" name="TextBox 5">
            <a:extLst>
              <a:ext uri="{FF2B5EF4-FFF2-40B4-BE49-F238E27FC236}">
                <a16:creationId xmlns:a16="http://schemas.microsoft.com/office/drawing/2014/main" id="{4CB6C108-7BE5-6A5B-EA26-FFDFC800FE8C}"/>
              </a:ext>
            </a:extLst>
          </p:cNvPr>
          <p:cNvSpPr txBox="1"/>
          <p:nvPr/>
        </p:nvSpPr>
        <p:spPr>
          <a:xfrm>
            <a:off x="504497" y="926917"/>
            <a:ext cx="11466786" cy="1569660"/>
          </a:xfrm>
          <a:prstGeom prst="rect">
            <a:avLst/>
          </a:prstGeom>
          <a:noFill/>
        </p:spPr>
        <p:txBody>
          <a:bodyPr wrap="square">
            <a:spAutoFit/>
          </a:bodyPr>
          <a:lstStyle/>
          <a:p>
            <a:r>
              <a:rPr lang="en-GB" sz="1600" dirty="0">
                <a:solidFill>
                  <a:srgbClr val="000000"/>
                </a:solidFill>
                <a:effectLst/>
              </a:rPr>
              <a:t>The Microsoft Places deployment playbook has developed a sample IMDF file for your reference, which can be downloaded alongside PowerShell commands to set up corresponding objects in a fictional "Contoso HQ" within your lab. </a:t>
            </a:r>
          </a:p>
          <a:p>
            <a:endParaRPr lang="en-GB" sz="1600" dirty="0">
              <a:solidFill>
                <a:srgbClr val="000000"/>
              </a:solidFill>
            </a:endParaRPr>
          </a:p>
          <a:p>
            <a:r>
              <a:rPr lang="en-GB" sz="1600" dirty="0">
                <a:solidFill>
                  <a:srgbClr val="000000"/>
                </a:solidFill>
                <a:effectLst/>
              </a:rPr>
              <a:t>The IMDF file contains pre-configured features and elements that align with the object names to be created in Exchange. </a:t>
            </a:r>
          </a:p>
          <a:p>
            <a:endParaRPr lang="en-GB" sz="1600" dirty="0">
              <a:solidFill>
                <a:srgbClr val="000000"/>
              </a:solidFill>
            </a:endParaRPr>
          </a:p>
          <a:p>
            <a:r>
              <a:rPr lang="en-GB" sz="1600" dirty="0">
                <a:solidFill>
                  <a:srgbClr val="000000"/>
                </a:solidFill>
                <a:effectLst/>
              </a:rPr>
              <a:t>To import this map and its contents into your lab, follow these steps:</a:t>
            </a:r>
            <a:endParaRPr lang="en-US" sz="1600" dirty="0"/>
          </a:p>
        </p:txBody>
      </p:sp>
      <p:sp>
        <p:nvSpPr>
          <p:cNvPr id="2" name="Text Placeholder 1">
            <a:extLst>
              <a:ext uri="{FF2B5EF4-FFF2-40B4-BE49-F238E27FC236}">
                <a16:creationId xmlns:a16="http://schemas.microsoft.com/office/drawing/2014/main" id="{B10D0CDA-FF00-D741-F96A-76C4F33C89E4}"/>
              </a:ext>
            </a:extLst>
          </p:cNvPr>
          <p:cNvSpPr>
            <a:spLocks noGrp="1"/>
          </p:cNvSpPr>
          <p:nvPr>
            <p:ph type="body" sz="quarter" idx="10"/>
          </p:nvPr>
        </p:nvSpPr>
        <p:spPr>
          <a:xfrm>
            <a:off x="585217" y="2540549"/>
            <a:ext cx="11018520" cy="276999"/>
          </a:xfrm>
        </p:spPr>
        <p:txBody>
          <a:bodyPr/>
          <a:lstStyle/>
          <a:p>
            <a:r>
              <a:rPr lang="en-US" sz="1800">
                <a:solidFill>
                  <a:srgbClr val="5A5FC7"/>
                </a:solidFill>
                <a:latin typeface="+mn-lt"/>
                <a:cs typeface="Segoe UI" panose="020B0502040204020203" pitchFamily="34" charset="0"/>
              </a:rPr>
              <a:t>Step 1: </a:t>
            </a:r>
            <a:r>
              <a:rPr lang="en-US" sz="1800">
                <a:latin typeface="+mn-lt"/>
              </a:rPr>
              <a:t>Download the ZIP file and extract to a folder</a:t>
            </a:r>
          </a:p>
        </p:txBody>
      </p:sp>
      <p:pic>
        <p:nvPicPr>
          <p:cNvPr id="13" name="Picture 12" descr="Screenshot of the file explorer showing the contents of the ZIP file.">
            <a:extLst>
              <a:ext uri="{FF2B5EF4-FFF2-40B4-BE49-F238E27FC236}">
                <a16:creationId xmlns:a16="http://schemas.microsoft.com/office/drawing/2014/main" id="{CB531B32-8629-63D0-F6F3-55F7D9448FCA}"/>
              </a:ext>
            </a:extLst>
          </p:cNvPr>
          <p:cNvPicPr>
            <a:picLocks noChangeAspect="1"/>
          </p:cNvPicPr>
          <p:nvPr/>
        </p:nvPicPr>
        <p:blipFill>
          <a:blip r:embed="rId3"/>
          <a:stretch>
            <a:fillRect/>
          </a:stretch>
        </p:blipFill>
        <p:spPr>
          <a:xfrm>
            <a:off x="582171" y="2892259"/>
            <a:ext cx="5915851" cy="105742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202D2499-5E24-F55A-9AF3-8A5FE9045C3C}"/>
              </a:ext>
            </a:extLst>
          </p:cNvPr>
          <p:cNvSpPr txBox="1"/>
          <p:nvPr/>
        </p:nvSpPr>
        <p:spPr>
          <a:xfrm>
            <a:off x="6597451" y="2882362"/>
            <a:ext cx="5717627" cy="1077218"/>
          </a:xfrm>
          <a:prstGeom prst="rect">
            <a:avLst/>
          </a:prstGeom>
          <a:noFill/>
        </p:spPr>
        <p:txBody>
          <a:bodyPr wrap="square">
            <a:spAutoFit/>
          </a:bodyPr>
          <a:lstStyle/>
          <a:p>
            <a:r>
              <a:rPr lang="en-US" sz="1600" b="1"/>
              <a:t>Contoso HQ.zip </a:t>
            </a:r>
            <a:r>
              <a:rPr lang="en-US" sz="1600"/>
              <a:t>-&gt; Preconfigured IMDF file</a:t>
            </a:r>
          </a:p>
          <a:p>
            <a:r>
              <a:rPr lang="en-US" sz="1600" b="1"/>
              <a:t>mapfeatures.csv </a:t>
            </a:r>
            <a:r>
              <a:rPr lang="en-US" sz="1600"/>
              <a:t>-&gt; CSV of the elements from the IMDF file</a:t>
            </a:r>
          </a:p>
          <a:p>
            <a:r>
              <a:rPr lang="en-US" sz="1600" b="1"/>
              <a:t>Places – Contoso HQ Object Creation.txt </a:t>
            </a:r>
            <a:r>
              <a:rPr lang="en-US" sz="1600"/>
              <a:t>-&gt; PowerShell commands</a:t>
            </a:r>
            <a:endParaRPr lang="en-US"/>
          </a:p>
        </p:txBody>
      </p:sp>
      <p:sp>
        <p:nvSpPr>
          <p:cNvPr id="14" name="Text Placeholder 1">
            <a:extLst>
              <a:ext uri="{FF2B5EF4-FFF2-40B4-BE49-F238E27FC236}">
                <a16:creationId xmlns:a16="http://schemas.microsoft.com/office/drawing/2014/main" id="{75F055F7-8E72-E1B4-1855-A78F83C334C9}"/>
              </a:ext>
            </a:extLst>
          </p:cNvPr>
          <p:cNvSpPr txBox="1">
            <a:spLocks/>
          </p:cNvSpPr>
          <p:nvPr/>
        </p:nvSpPr>
        <p:spPr>
          <a:xfrm>
            <a:off x="585217" y="4772995"/>
            <a:ext cx="11018520" cy="83099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a:solidFill>
                  <a:srgbClr val="5A5FC7"/>
                </a:solidFill>
                <a:latin typeface="+mn-lt"/>
              </a:rPr>
              <a:t>Step 2: </a:t>
            </a:r>
            <a:r>
              <a:rPr lang="en-US" sz="1800">
                <a:latin typeface="+mn-lt"/>
              </a:rPr>
              <a:t>From PowerShell 7, connect to Exchange and Places PowerShell – authenticate with an account that has adequate permissions (either </a:t>
            </a:r>
            <a:r>
              <a:rPr lang="en-US" sz="1800" err="1">
                <a:latin typeface="+mn-lt"/>
              </a:rPr>
              <a:t>TenantPlacesManagement</a:t>
            </a:r>
            <a:r>
              <a:rPr lang="en-US" sz="1800">
                <a:latin typeface="+mn-lt"/>
              </a:rPr>
              <a:t> and </a:t>
            </a:r>
            <a:r>
              <a:rPr lang="en-US" sz="1800" err="1">
                <a:latin typeface="+mn-lt"/>
              </a:rPr>
              <a:t>MailRecipient</a:t>
            </a:r>
            <a:r>
              <a:rPr lang="en-US" sz="1800">
                <a:latin typeface="+mn-lt"/>
              </a:rPr>
              <a:t>, or the Exchange Administrator Role)</a:t>
            </a:r>
          </a:p>
        </p:txBody>
      </p:sp>
      <p:sp>
        <p:nvSpPr>
          <p:cNvPr id="7" name="TextBox 6">
            <a:extLst>
              <a:ext uri="{FF2B5EF4-FFF2-40B4-BE49-F238E27FC236}">
                <a16:creationId xmlns:a16="http://schemas.microsoft.com/office/drawing/2014/main" id="{20B391E7-A88A-ADC9-2C98-942CB0B847DF}"/>
              </a:ext>
            </a:extLst>
          </p:cNvPr>
          <p:cNvSpPr txBox="1"/>
          <p:nvPr/>
        </p:nvSpPr>
        <p:spPr>
          <a:xfrm>
            <a:off x="724533" y="5688641"/>
            <a:ext cx="10739887" cy="738664"/>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F9F1A5"/>
                </a:solidFill>
                <a:latin typeface="Consolas" panose="020B0609020204030204" pitchFamily="49" charset="0"/>
              </a:rPr>
              <a:t>Connect-</a:t>
            </a:r>
            <a:r>
              <a:rPr lang="en-US" sz="1400" err="1">
                <a:solidFill>
                  <a:srgbClr val="F9F1A5"/>
                </a:solidFill>
                <a:latin typeface="Consolas" panose="020B0609020204030204" pitchFamily="49" charset="0"/>
              </a:rPr>
              <a:t>ExchangeOnline</a:t>
            </a:r>
            <a:endParaRPr lang="en-US" sz="1400">
              <a:solidFill>
                <a:srgbClr val="F9F1A5"/>
              </a:solidFill>
              <a:latin typeface="Consolas" panose="020B0609020204030204" pitchFamily="49" charset="0"/>
            </a:endParaRPr>
          </a:p>
          <a:p>
            <a:r>
              <a:rPr lang="en-US" sz="1400">
                <a:solidFill>
                  <a:srgbClr val="F9F1A5"/>
                </a:solidFill>
                <a:latin typeface="Consolas" panose="020B0609020204030204" pitchFamily="49" charset="0"/>
              </a:rPr>
              <a:t>Connect-</a:t>
            </a:r>
            <a:r>
              <a:rPr lang="en-US" sz="1400" err="1">
                <a:solidFill>
                  <a:srgbClr val="F9F1A5"/>
                </a:solidFill>
                <a:latin typeface="Consolas" panose="020B0609020204030204" pitchFamily="49" charset="0"/>
              </a:rPr>
              <a:t>MicrosoftPlaces</a:t>
            </a:r>
            <a:endParaRPr lang="en-US" sz="1400">
              <a:solidFill>
                <a:srgbClr val="16C06C"/>
              </a:solidFill>
              <a:latin typeface="Consolas" panose="020B0609020204030204" pitchFamily="49" charset="0"/>
            </a:endParaRPr>
          </a:p>
        </p:txBody>
      </p:sp>
      <p:sp>
        <p:nvSpPr>
          <p:cNvPr id="5" name="TextBox 4">
            <a:extLst>
              <a:ext uri="{FF2B5EF4-FFF2-40B4-BE49-F238E27FC236}">
                <a16:creationId xmlns:a16="http://schemas.microsoft.com/office/drawing/2014/main" id="{DACCF7DF-12D1-695A-975A-57B021D88F71}"/>
              </a:ext>
            </a:extLst>
          </p:cNvPr>
          <p:cNvSpPr txBox="1"/>
          <p:nvPr/>
        </p:nvSpPr>
        <p:spPr>
          <a:xfrm>
            <a:off x="81456" y="6448325"/>
            <a:ext cx="6763406" cy="369332"/>
          </a:xfrm>
          <a:prstGeom prst="rect">
            <a:avLst/>
          </a:prstGeom>
          <a:noFill/>
        </p:spPr>
        <p:txBody>
          <a:bodyPr wrap="square">
            <a:spAutoFit/>
          </a:bodyPr>
          <a:lstStyle/>
          <a:p>
            <a:r>
              <a:rPr lang="en-US" dirty="0">
                <a:solidFill>
                  <a:schemeClr val="tx2"/>
                </a:solidFill>
                <a:latin typeface="+mj-lt"/>
              </a:rPr>
              <a:t>Download playbook - </a:t>
            </a:r>
            <a:r>
              <a:rPr lang="en-US" dirty="0">
                <a:solidFill>
                  <a:schemeClr val="tx2"/>
                </a:solidFill>
                <a:latin typeface="+mj-lt"/>
                <a:hlinkClick r:id="rId4">
                  <a:extLst>
                    <a:ext uri="{A12FA001-AC4F-418D-AE19-62706E023703}">
                      <ahyp:hlinkClr xmlns:ahyp="http://schemas.microsoft.com/office/drawing/2018/hyperlinkcolor" val="tx"/>
                    </a:ext>
                  </a:extLst>
                </a:hlinkClick>
              </a:rPr>
              <a:t>https://aka.ms/PlacesDeployment</a:t>
            </a:r>
            <a:r>
              <a:rPr lang="en-US" dirty="0">
                <a:solidFill>
                  <a:schemeClr val="tx2"/>
                </a:solidFill>
                <a:latin typeface="+mj-lt"/>
              </a:rPr>
              <a:t> </a:t>
            </a:r>
            <a:endParaRPr lang="en-US" dirty="0"/>
          </a:p>
        </p:txBody>
      </p:sp>
    </p:spTree>
    <p:extLst>
      <p:ext uri="{BB962C8B-B14F-4D97-AF65-F5344CB8AC3E}">
        <p14:creationId xmlns:p14="http://schemas.microsoft.com/office/powerpoint/2010/main" val="1024127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60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4DF52-07D5-8CEE-1784-6F7040D052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B8D1D9-7E13-62F6-5BD0-60BB1106B313}"/>
              </a:ext>
            </a:extLst>
          </p:cNvPr>
          <p:cNvSpPr>
            <a:spLocks noGrp="1"/>
          </p:cNvSpPr>
          <p:nvPr>
            <p:ph type="title"/>
          </p:nvPr>
        </p:nvSpPr>
        <p:spPr/>
        <p:txBody>
          <a:bodyPr/>
          <a:lstStyle/>
          <a:p>
            <a:r>
              <a:rPr lang="en-US">
                <a:latin typeface="+mj-lt"/>
              </a:rPr>
              <a:t>Correlating your Places objects with the elements in your IMDF (2)</a:t>
            </a:r>
          </a:p>
        </p:txBody>
      </p:sp>
      <p:sp>
        <p:nvSpPr>
          <p:cNvPr id="5" name="Text Placeholder 1">
            <a:extLst>
              <a:ext uri="{FF2B5EF4-FFF2-40B4-BE49-F238E27FC236}">
                <a16:creationId xmlns:a16="http://schemas.microsoft.com/office/drawing/2014/main" id="{6051AFA2-F885-0D3A-A5EB-F7491055FFD6}"/>
              </a:ext>
            </a:extLst>
          </p:cNvPr>
          <p:cNvSpPr txBox="1">
            <a:spLocks/>
          </p:cNvSpPr>
          <p:nvPr/>
        </p:nvSpPr>
        <p:spPr>
          <a:xfrm>
            <a:off x="586740" y="1309142"/>
            <a:ext cx="11018520" cy="131728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solidFill>
                  <a:srgbClr val="5A5FC7"/>
                </a:solidFill>
                <a:latin typeface="+mn-lt"/>
              </a:rPr>
              <a:t>Step 3: </a:t>
            </a:r>
            <a:r>
              <a:rPr lang="en-US" sz="1600">
                <a:latin typeface="+mn-lt"/>
              </a:rPr>
              <a:t>Run the commands in </a:t>
            </a:r>
            <a:r>
              <a:rPr lang="en-US" sz="1600" b="1">
                <a:latin typeface="+mn-lt"/>
              </a:rPr>
              <a:t>Places- Contoso HQ Object Creation.txt </a:t>
            </a:r>
            <a:r>
              <a:rPr lang="en-US" sz="1600">
                <a:latin typeface="+mn-lt"/>
              </a:rPr>
              <a:t>which will create the desks, desk pools, conference rooms, building and floors. You can copy/paste each block into the PowerShell 7 window, connected to Microsoft Places and Exchange Online. There are parameters in use for some of the commands – be sure to verify they have been properly initialized.</a:t>
            </a:r>
          </a:p>
          <a:p>
            <a:endParaRPr lang="en-US" sz="1800">
              <a:latin typeface="+mn-lt"/>
            </a:endParaRPr>
          </a:p>
        </p:txBody>
      </p:sp>
      <p:pic>
        <p:nvPicPr>
          <p:cNvPr id="9" name="Picture 8" descr="Screenshot of the text file showing an example block of PowerShell commands.">
            <a:extLst>
              <a:ext uri="{FF2B5EF4-FFF2-40B4-BE49-F238E27FC236}">
                <a16:creationId xmlns:a16="http://schemas.microsoft.com/office/drawing/2014/main" id="{56A5A40B-3DE4-57B6-AE57-2BFB169376DA}"/>
              </a:ext>
            </a:extLst>
          </p:cNvPr>
          <p:cNvPicPr>
            <a:picLocks noChangeAspect="1"/>
          </p:cNvPicPr>
          <p:nvPr/>
        </p:nvPicPr>
        <p:blipFill>
          <a:blip r:embed="rId3"/>
          <a:stretch>
            <a:fillRect/>
          </a:stretch>
        </p:blipFill>
        <p:spPr>
          <a:xfrm>
            <a:off x="3565171" y="2063374"/>
            <a:ext cx="5061658" cy="3239204"/>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E4F54D96-D1CA-6448-8BC5-EC708FC1E606}"/>
              </a:ext>
            </a:extLst>
          </p:cNvPr>
          <p:cNvSpPr>
            <a:spLocks noGrp="1"/>
          </p:cNvSpPr>
          <p:nvPr>
            <p:ph type="body" sz="quarter" idx="10"/>
          </p:nvPr>
        </p:nvSpPr>
        <p:spPr>
          <a:xfrm>
            <a:off x="586740" y="5418464"/>
            <a:ext cx="11018520" cy="1354217"/>
          </a:xfrm>
        </p:spPr>
        <p:txBody>
          <a:bodyPr/>
          <a:lstStyle/>
          <a:p>
            <a:r>
              <a:rPr lang="en-US" sz="1600">
                <a:solidFill>
                  <a:srgbClr val="5A5FC7"/>
                </a:solidFill>
                <a:latin typeface="+mn-lt"/>
                <a:cs typeface="Segoe UI" panose="020B0502040204020203" pitchFamily="34" charset="0"/>
              </a:rPr>
              <a:t>Step 4: </a:t>
            </a:r>
            <a:r>
              <a:rPr lang="en-US" sz="1600">
                <a:latin typeface="+mn-lt"/>
              </a:rPr>
              <a:t>Export the spatial information for your building (which contains unique GUIDs for your newly created items)</a:t>
            </a:r>
            <a:endParaRPr lang="en-US" sz="1600">
              <a:solidFill>
                <a:srgbClr val="5A5FC7"/>
              </a:solidFill>
              <a:latin typeface="+mn-lt"/>
              <a:cs typeface="Segoe UI" panose="020B0502040204020203" pitchFamily="34" charset="0"/>
            </a:endParaRPr>
          </a:p>
          <a:p>
            <a:endParaRPr lang="en-US" sz="1600">
              <a:solidFill>
                <a:srgbClr val="5A5FC7"/>
              </a:solidFill>
              <a:latin typeface="+mn-lt"/>
              <a:cs typeface="Segoe UI" panose="020B0502040204020203" pitchFamily="34" charset="0"/>
            </a:endParaRPr>
          </a:p>
          <a:p>
            <a:endParaRPr lang="en-US" sz="1600">
              <a:solidFill>
                <a:srgbClr val="5A5FC7"/>
              </a:solidFill>
              <a:latin typeface="+mn-lt"/>
            </a:endParaRPr>
          </a:p>
          <a:p>
            <a:endParaRPr lang="en-US" sz="1600">
              <a:solidFill>
                <a:srgbClr val="5A5FC7"/>
              </a:solidFill>
              <a:latin typeface="+mn-lt"/>
              <a:cs typeface="Segoe UI" panose="020B0502040204020203" pitchFamily="34" charset="0"/>
            </a:endParaRPr>
          </a:p>
          <a:p>
            <a:endParaRPr lang="en-US" sz="1200">
              <a:latin typeface="+mn-lt"/>
            </a:endParaRPr>
          </a:p>
        </p:txBody>
      </p:sp>
      <p:sp>
        <p:nvSpPr>
          <p:cNvPr id="4" name="TextBox 3">
            <a:extLst>
              <a:ext uri="{FF2B5EF4-FFF2-40B4-BE49-F238E27FC236}">
                <a16:creationId xmlns:a16="http://schemas.microsoft.com/office/drawing/2014/main" id="{BD44C1FD-FBFF-F11E-A1E7-8FE58B7B25D5}"/>
              </a:ext>
            </a:extLst>
          </p:cNvPr>
          <p:cNvSpPr txBox="1"/>
          <p:nvPr/>
        </p:nvSpPr>
        <p:spPr>
          <a:xfrm>
            <a:off x="942487" y="5725204"/>
            <a:ext cx="10739887" cy="738664"/>
          </a:xfrm>
          <a:prstGeom prst="rect">
            <a:avLst/>
          </a:prstGeom>
          <a:solidFill>
            <a:schemeClr val="tx1"/>
          </a:solidFill>
        </p:spPr>
        <p:txBody>
          <a:bodyPr wrap="square">
            <a:spAutoFit/>
          </a:bodyPr>
          <a:lstStyle/>
          <a:p>
            <a:r>
              <a:rPr lang="en-US" sz="1400">
                <a:solidFill>
                  <a:srgbClr val="C1C1C1"/>
                </a:solidFill>
                <a:latin typeface="Consolas" panose="020B0609020204030204" pitchFamily="49" charset="0"/>
              </a:rPr>
              <a:t>PowerShell</a:t>
            </a:r>
          </a:p>
          <a:p>
            <a:r>
              <a:rPr lang="en-US" sz="1400">
                <a:solidFill>
                  <a:srgbClr val="00B050"/>
                </a:solidFill>
                <a:latin typeface="Consolas" panose="020B0609020204030204" pitchFamily="49" charset="0"/>
              </a:rPr>
              <a:t>$</a:t>
            </a:r>
            <a:r>
              <a:rPr lang="en-US" sz="1400" err="1">
                <a:solidFill>
                  <a:srgbClr val="00B050"/>
                </a:solidFill>
                <a:latin typeface="Consolas" panose="020B0609020204030204" pitchFamily="49" charset="0"/>
              </a:rPr>
              <a:t>contosohq</a:t>
            </a:r>
            <a:r>
              <a:rPr lang="en-US" sz="1400">
                <a:solidFill>
                  <a:srgbClr val="00B050"/>
                </a:solidFill>
                <a:latin typeface="Consolas" panose="020B0609020204030204" pitchFamily="49" charset="0"/>
              </a:rPr>
              <a:t> </a:t>
            </a:r>
            <a:r>
              <a:rPr lang="en-US" sz="1400">
                <a:solidFill>
                  <a:srgbClr val="F9F1A5"/>
                </a:solidFill>
                <a:latin typeface="Consolas" panose="020B0609020204030204" pitchFamily="49" charset="0"/>
              </a:rPr>
              <a:t>= </a:t>
            </a:r>
            <a:r>
              <a:rPr lang="en-US" sz="1400">
                <a:solidFill>
                  <a:srgbClr val="D2D2D2"/>
                </a:solidFill>
                <a:latin typeface="Consolas" panose="020B0609020204030204" pitchFamily="49" charset="0"/>
              </a:rPr>
              <a:t>(</a:t>
            </a:r>
            <a:r>
              <a:rPr lang="en-US" sz="1400">
                <a:solidFill>
                  <a:srgbClr val="F9F1A5"/>
                </a:solidFill>
                <a:latin typeface="Consolas" panose="020B0609020204030204" pitchFamily="49" charset="0"/>
              </a:rPr>
              <a:t>Get-PlaceV3 </a:t>
            </a:r>
            <a:r>
              <a:rPr lang="en-US" sz="1400">
                <a:solidFill>
                  <a:srgbClr val="767676"/>
                </a:solidFill>
                <a:latin typeface="Consolas" panose="020B0609020204030204" pitchFamily="49" charset="0"/>
              </a:rPr>
              <a:t>-Type </a:t>
            </a:r>
            <a:r>
              <a:rPr lang="en-US" sz="1400">
                <a:solidFill>
                  <a:srgbClr val="D2D2D2"/>
                </a:solidFill>
                <a:latin typeface="Consolas" panose="020B0609020204030204" pitchFamily="49" charset="0"/>
              </a:rPr>
              <a:t>Building</a:t>
            </a:r>
            <a:r>
              <a:rPr lang="en-US" sz="1400">
                <a:solidFill>
                  <a:srgbClr val="F9F1A5"/>
                </a:solidFill>
                <a:latin typeface="Consolas" panose="020B0609020204030204" pitchFamily="49" charset="0"/>
              </a:rPr>
              <a:t> </a:t>
            </a:r>
            <a:r>
              <a:rPr lang="en-US" sz="1400">
                <a:solidFill>
                  <a:srgbClr val="D2D2D2"/>
                </a:solidFill>
                <a:latin typeface="Consolas" panose="020B0609020204030204" pitchFamily="49" charset="0"/>
              </a:rPr>
              <a:t>|</a:t>
            </a:r>
            <a:r>
              <a:rPr lang="en-US" sz="1400">
                <a:solidFill>
                  <a:srgbClr val="F9F1A5"/>
                </a:solidFill>
                <a:latin typeface="Consolas" panose="020B0609020204030204" pitchFamily="49" charset="0"/>
              </a:rPr>
              <a:t> Where-Object </a:t>
            </a:r>
            <a:r>
              <a:rPr lang="en-US" sz="1400">
                <a:solidFill>
                  <a:srgbClr val="767676"/>
                </a:solidFill>
                <a:latin typeface="Consolas" panose="020B0609020204030204" pitchFamily="49" charset="0"/>
              </a:rPr>
              <a:t>-Property </a:t>
            </a:r>
            <a:r>
              <a:rPr lang="en-US" sz="1400">
                <a:solidFill>
                  <a:srgbClr val="D2D2D2"/>
                </a:solidFill>
                <a:latin typeface="Consolas" panose="020B0609020204030204" pitchFamily="49" charset="0"/>
              </a:rPr>
              <a:t>DisplayName</a:t>
            </a:r>
            <a:r>
              <a:rPr lang="en-US" sz="1400">
                <a:solidFill>
                  <a:srgbClr val="F9F1A5"/>
                </a:solidFill>
                <a:latin typeface="Consolas" panose="020B0609020204030204" pitchFamily="49" charset="0"/>
              </a:rPr>
              <a:t> -eq </a:t>
            </a:r>
            <a:r>
              <a:rPr lang="en-US" sz="1400">
                <a:solidFill>
                  <a:srgbClr val="307DB8"/>
                </a:solidFill>
                <a:latin typeface="Consolas" panose="020B0609020204030204" pitchFamily="49" charset="0"/>
              </a:rPr>
              <a:t>'Contoso HQ'</a:t>
            </a:r>
            <a:r>
              <a:rPr lang="en-US" sz="1400">
                <a:solidFill>
                  <a:srgbClr val="D2D2D2"/>
                </a:solidFill>
                <a:latin typeface="Consolas" panose="020B0609020204030204" pitchFamily="49" charset="0"/>
              </a:rPr>
              <a:t>).</a:t>
            </a:r>
            <a:r>
              <a:rPr lang="en-US" sz="1400" err="1">
                <a:solidFill>
                  <a:srgbClr val="D2D2D2"/>
                </a:solidFill>
                <a:latin typeface="Consolas" panose="020B0609020204030204" pitchFamily="49" charset="0"/>
              </a:rPr>
              <a:t>PlaceId</a:t>
            </a:r>
            <a:endParaRPr lang="en-US" sz="1400">
              <a:solidFill>
                <a:srgbClr val="D2D2D2"/>
              </a:solidFill>
              <a:latin typeface="Consolas" panose="020B0609020204030204" pitchFamily="49" charset="0"/>
            </a:endParaRPr>
          </a:p>
          <a:p>
            <a:r>
              <a:rPr lang="en-US" sz="1400">
                <a:solidFill>
                  <a:srgbClr val="F9F1A5"/>
                </a:solidFill>
                <a:latin typeface="Consolas" panose="020B0609020204030204" pitchFamily="49" charset="0"/>
              </a:rPr>
              <a:t>Get-PlaceV3 </a:t>
            </a:r>
            <a:r>
              <a:rPr lang="en-US" sz="1400">
                <a:solidFill>
                  <a:srgbClr val="767676"/>
                </a:solidFill>
                <a:latin typeface="Consolas" panose="020B0609020204030204" pitchFamily="49" charset="0"/>
              </a:rPr>
              <a:t>–</a:t>
            </a:r>
            <a:r>
              <a:rPr lang="en-US" sz="1400" err="1">
                <a:solidFill>
                  <a:srgbClr val="767676"/>
                </a:solidFill>
                <a:latin typeface="Consolas" panose="020B0609020204030204" pitchFamily="49" charset="0"/>
              </a:rPr>
              <a:t>AncestorId</a:t>
            </a:r>
            <a:r>
              <a:rPr lang="en-US" sz="1400">
                <a:solidFill>
                  <a:srgbClr val="767676"/>
                </a:solidFill>
                <a:latin typeface="Consolas" panose="020B0609020204030204" pitchFamily="49" charset="0"/>
              </a:rPr>
              <a:t> </a:t>
            </a:r>
            <a:r>
              <a:rPr lang="en-US" sz="1400">
                <a:solidFill>
                  <a:srgbClr val="00B050"/>
                </a:solidFill>
                <a:latin typeface="Consolas" panose="020B0609020204030204" pitchFamily="49" charset="0"/>
              </a:rPr>
              <a:t>$</a:t>
            </a:r>
            <a:r>
              <a:rPr lang="en-US" sz="1400" err="1">
                <a:solidFill>
                  <a:srgbClr val="00B050"/>
                </a:solidFill>
                <a:latin typeface="Consolas" panose="020B0609020204030204" pitchFamily="49" charset="0"/>
              </a:rPr>
              <a:t>contosohq</a:t>
            </a:r>
            <a:r>
              <a:rPr lang="en-US" sz="1400">
                <a:solidFill>
                  <a:srgbClr val="00B050"/>
                </a:solidFill>
                <a:latin typeface="Consolas" panose="020B0609020204030204" pitchFamily="49" charset="0"/>
              </a:rPr>
              <a:t> </a:t>
            </a:r>
            <a:r>
              <a:rPr lang="en-US" sz="1400">
                <a:solidFill>
                  <a:srgbClr val="767676"/>
                </a:solidFill>
                <a:latin typeface="Consolas" panose="020B0609020204030204" pitchFamily="49" charset="0"/>
              </a:rPr>
              <a:t>|</a:t>
            </a:r>
            <a:r>
              <a:rPr lang="en-US" sz="1400">
                <a:solidFill>
                  <a:srgbClr val="3A96DD"/>
                </a:solidFill>
                <a:latin typeface="Consolas" panose="020B0609020204030204" pitchFamily="49" charset="0"/>
              </a:rPr>
              <a:t> </a:t>
            </a:r>
            <a:r>
              <a:rPr lang="en-US" sz="1400">
                <a:solidFill>
                  <a:srgbClr val="F9F1A5"/>
                </a:solidFill>
                <a:latin typeface="Consolas" panose="020B0609020204030204" pitchFamily="49" charset="0"/>
              </a:rPr>
              <a:t>Export-csv</a:t>
            </a:r>
            <a:r>
              <a:rPr lang="en-US" sz="1400">
                <a:solidFill>
                  <a:srgbClr val="767676"/>
                </a:solidFill>
                <a:latin typeface="Consolas" panose="020B0609020204030204" pitchFamily="49" charset="0"/>
              </a:rPr>
              <a:t> </a:t>
            </a:r>
            <a:r>
              <a:rPr lang="en-US" sz="1400">
                <a:solidFill>
                  <a:srgbClr val="3A96DD"/>
                </a:solidFill>
                <a:latin typeface="Consolas" panose="020B0609020204030204" pitchFamily="49" charset="0"/>
              </a:rPr>
              <a:t>"[path\to\ContosoHQExport.csv]"</a:t>
            </a:r>
            <a:endParaRPr lang="en-US" sz="1400">
              <a:solidFill>
                <a:srgbClr val="16C06C"/>
              </a:solidFill>
              <a:latin typeface="Consolas" panose="020B0609020204030204" pitchFamily="49" charset="0"/>
            </a:endParaRPr>
          </a:p>
        </p:txBody>
      </p:sp>
      <p:sp>
        <p:nvSpPr>
          <p:cNvPr id="6" name="TextBox 5">
            <a:extLst>
              <a:ext uri="{FF2B5EF4-FFF2-40B4-BE49-F238E27FC236}">
                <a16:creationId xmlns:a16="http://schemas.microsoft.com/office/drawing/2014/main" id="{3AF91A4C-2D4E-4863-7D2E-0A82FC2C8FE2}"/>
              </a:ext>
            </a:extLst>
          </p:cNvPr>
          <p:cNvSpPr txBox="1"/>
          <p:nvPr/>
        </p:nvSpPr>
        <p:spPr>
          <a:xfrm>
            <a:off x="81456" y="6448325"/>
            <a:ext cx="6763406" cy="369332"/>
          </a:xfrm>
          <a:prstGeom prst="rect">
            <a:avLst/>
          </a:prstGeom>
          <a:noFill/>
        </p:spPr>
        <p:txBody>
          <a:bodyPr wrap="square">
            <a:spAutoFit/>
          </a:bodyPr>
          <a:lstStyle/>
          <a:p>
            <a:r>
              <a:rPr lang="en-US" dirty="0">
                <a:solidFill>
                  <a:schemeClr val="tx2"/>
                </a:solidFill>
                <a:latin typeface="+mj-lt"/>
              </a:rPr>
              <a:t>Download playbook - </a:t>
            </a:r>
            <a:r>
              <a:rPr lang="en-US" dirty="0">
                <a:solidFill>
                  <a:schemeClr val="tx2"/>
                </a:solidFill>
                <a:latin typeface="+mj-lt"/>
                <a:hlinkClick r:id="rId4">
                  <a:extLst>
                    <a:ext uri="{A12FA001-AC4F-418D-AE19-62706E023703}">
                      <ahyp:hlinkClr xmlns:ahyp="http://schemas.microsoft.com/office/drawing/2018/hyperlinkcolor" val="tx"/>
                    </a:ext>
                  </a:extLst>
                </a:hlinkClick>
              </a:rPr>
              <a:t>https://aka.ms/PlacesDeployment</a:t>
            </a:r>
            <a:r>
              <a:rPr lang="en-US" dirty="0">
                <a:solidFill>
                  <a:schemeClr val="tx2"/>
                </a:solidFill>
                <a:latin typeface="+mj-lt"/>
              </a:rPr>
              <a:t> </a:t>
            </a:r>
            <a:endParaRPr lang="en-US" dirty="0"/>
          </a:p>
        </p:txBody>
      </p:sp>
    </p:spTree>
    <p:extLst>
      <p:ext uri="{BB962C8B-B14F-4D97-AF65-F5344CB8AC3E}">
        <p14:creationId xmlns:p14="http://schemas.microsoft.com/office/powerpoint/2010/main" val="3175396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200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E39FE-0C83-14FC-A437-4BD095B752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56FE07-E74E-BFEF-8B2F-12D5B170637A}"/>
              </a:ext>
            </a:extLst>
          </p:cNvPr>
          <p:cNvSpPr>
            <a:spLocks noGrp="1"/>
          </p:cNvSpPr>
          <p:nvPr>
            <p:ph type="title"/>
          </p:nvPr>
        </p:nvSpPr>
        <p:spPr/>
        <p:txBody>
          <a:bodyPr/>
          <a:lstStyle/>
          <a:p>
            <a:r>
              <a:rPr lang="en-US">
                <a:latin typeface="+mj-lt"/>
              </a:rPr>
              <a:t>Correlating your Places objects with the elements in your IMDF (3)</a:t>
            </a:r>
          </a:p>
        </p:txBody>
      </p:sp>
      <p:sp>
        <p:nvSpPr>
          <p:cNvPr id="2" name="Text Placeholder 1">
            <a:extLst>
              <a:ext uri="{FF2B5EF4-FFF2-40B4-BE49-F238E27FC236}">
                <a16:creationId xmlns:a16="http://schemas.microsoft.com/office/drawing/2014/main" id="{8C9C7C7D-D9D7-9D2F-F6E5-00023B4F9B69}"/>
              </a:ext>
            </a:extLst>
          </p:cNvPr>
          <p:cNvSpPr>
            <a:spLocks noGrp="1"/>
          </p:cNvSpPr>
          <p:nvPr>
            <p:ph type="body" sz="quarter" idx="10"/>
          </p:nvPr>
        </p:nvSpPr>
        <p:spPr>
          <a:xfrm>
            <a:off x="586740" y="1297947"/>
            <a:ext cx="11018520" cy="2616101"/>
          </a:xfrm>
        </p:spPr>
        <p:txBody>
          <a:bodyPr/>
          <a:lstStyle/>
          <a:p>
            <a:r>
              <a:rPr lang="en-US" sz="1600">
                <a:solidFill>
                  <a:srgbClr val="5A5FC7"/>
                </a:solidFill>
                <a:latin typeface="+mn-lt"/>
                <a:cs typeface="Segoe UI" panose="020B0502040204020203" pitchFamily="34" charset="0"/>
              </a:rPr>
              <a:t>Step </a:t>
            </a:r>
            <a:r>
              <a:rPr lang="en-US" sz="1600">
                <a:solidFill>
                  <a:srgbClr val="5A5FC7"/>
                </a:solidFill>
                <a:latin typeface="+mn-lt"/>
              </a:rPr>
              <a:t>5</a:t>
            </a:r>
            <a:r>
              <a:rPr lang="en-US" sz="1600">
                <a:solidFill>
                  <a:srgbClr val="5A5FC7"/>
                </a:solidFill>
                <a:latin typeface="+mn-lt"/>
                <a:cs typeface="Segoe UI" panose="020B0502040204020203" pitchFamily="34" charset="0"/>
              </a:rPr>
              <a:t>: </a:t>
            </a:r>
            <a:r>
              <a:rPr lang="en-US" sz="1600">
                <a:latin typeface="+mn-lt"/>
              </a:rPr>
              <a:t>Open ContosoHQExport.csv (used in step 4) and the provided mapfeatures.csv file (from the ZIP file) in Excel and:</a:t>
            </a:r>
          </a:p>
          <a:p>
            <a:pPr marL="685800" indent="-457200" algn="l" rtl="0" eaLnBrk="1" latinLnBrk="0" hangingPunct="1">
              <a:spcBef>
                <a:spcPts val="264"/>
              </a:spcBef>
              <a:buFont typeface="+mj-lt"/>
              <a:buAutoNum type="arabicPeriod"/>
            </a:pPr>
            <a:r>
              <a:rPr lang="en-GB" sz="1600">
                <a:solidFill>
                  <a:srgbClr val="000000"/>
                </a:solidFill>
                <a:effectLst/>
                <a:latin typeface="+mn-lt"/>
              </a:rPr>
              <a:t>Copy the </a:t>
            </a:r>
            <a:r>
              <a:rPr lang="en-GB" sz="1600" b="1" err="1">
                <a:solidFill>
                  <a:srgbClr val="000000"/>
                </a:solidFill>
                <a:effectLst/>
                <a:latin typeface="+mn-lt"/>
              </a:rPr>
              <a:t>PlaceId</a:t>
            </a:r>
            <a:r>
              <a:rPr lang="en-GB" sz="1600">
                <a:solidFill>
                  <a:srgbClr val="000000"/>
                </a:solidFill>
                <a:effectLst/>
                <a:latin typeface="+mn-lt"/>
              </a:rPr>
              <a:t>, </a:t>
            </a:r>
            <a:r>
              <a:rPr lang="en-GB" sz="1600" b="1">
                <a:solidFill>
                  <a:srgbClr val="000000"/>
                </a:solidFill>
                <a:effectLst/>
                <a:latin typeface="+mn-lt"/>
              </a:rPr>
              <a:t>Name</a:t>
            </a:r>
            <a:r>
              <a:rPr lang="en-GB" sz="1600">
                <a:solidFill>
                  <a:srgbClr val="000000"/>
                </a:solidFill>
                <a:effectLst/>
                <a:latin typeface="+mn-lt"/>
              </a:rPr>
              <a:t>, and </a:t>
            </a:r>
            <a:r>
              <a:rPr lang="en-GB" sz="1600" b="1">
                <a:solidFill>
                  <a:srgbClr val="000000"/>
                </a:solidFill>
                <a:effectLst/>
                <a:latin typeface="+mn-lt"/>
              </a:rPr>
              <a:t>Type</a:t>
            </a:r>
            <a:r>
              <a:rPr lang="en-GB" sz="1600">
                <a:solidFill>
                  <a:srgbClr val="000000"/>
                </a:solidFill>
                <a:effectLst/>
                <a:latin typeface="+mn-lt"/>
              </a:rPr>
              <a:t> elements from the Step 4 file (ContosoHQExport.csv) into the file provided in the ZIP (mapfeatures.csv), ensuring alignment with the corresponding building, floor, and unit elements. Each feature in the IMDF should have a unique name as reflected in the export.</a:t>
            </a:r>
          </a:p>
          <a:p>
            <a:pPr marL="685800" indent="-457200" algn="l" rtl="0" eaLnBrk="1" latinLnBrk="0" hangingPunct="1">
              <a:spcBef>
                <a:spcPts val="264"/>
              </a:spcBef>
              <a:buFont typeface="+mj-lt"/>
              <a:buAutoNum type="arabicPeriod"/>
            </a:pPr>
            <a:r>
              <a:rPr lang="en-GB" sz="1600">
                <a:solidFill>
                  <a:srgbClr val="000000"/>
                </a:solidFill>
                <a:latin typeface="+mn-lt"/>
              </a:rPr>
              <a:t>Accuracy in this step </a:t>
            </a:r>
            <a:r>
              <a:rPr lang="en-GB" sz="1600">
                <a:solidFill>
                  <a:srgbClr val="000000"/>
                </a:solidFill>
                <a:effectLst/>
                <a:latin typeface="+mn-lt"/>
              </a:rPr>
              <a:t>is crucial for success. Since we have matched display names in Places to the IMDF, consider using VLOOKUP in Excel to streamline the matching.</a:t>
            </a:r>
          </a:p>
          <a:p>
            <a:pPr marL="685800" indent="-457200" algn="l" rtl="0" eaLnBrk="1" latinLnBrk="0" hangingPunct="1">
              <a:spcBef>
                <a:spcPts val="264"/>
              </a:spcBef>
              <a:buFont typeface="+mj-lt"/>
              <a:buAutoNum type="arabicPeriod"/>
            </a:pPr>
            <a:r>
              <a:rPr lang="en-GB" sz="1600">
                <a:solidFill>
                  <a:srgbClr val="000000"/>
                </a:solidFill>
                <a:effectLst/>
                <a:latin typeface="+mn-lt"/>
              </a:rPr>
              <a:t>It's acceptable for some Identity, Name, and Type rows to be blank if there are no corresponding elements in Places; for example, stairways, elevators, and restrooms are classified as “stairs”, “elevator”, or “restroom” in the “</a:t>
            </a:r>
            <a:r>
              <a:rPr lang="en-GB" sz="1600" err="1">
                <a:solidFill>
                  <a:srgbClr val="000000"/>
                </a:solidFill>
                <a:effectLst/>
                <a:latin typeface="+mn-lt"/>
              </a:rPr>
              <a:t>FeatureCategory</a:t>
            </a:r>
            <a:r>
              <a:rPr lang="en-GB" sz="1600">
                <a:solidFill>
                  <a:srgbClr val="000000"/>
                </a:solidFill>
                <a:effectLst/>
                <a:latin typeface="+mn-lt"/>
              </a:rPr>
              <a:t>” section.</a:t>
            </a:r>
          </a:p>
          <a:p>
            <a:pPr marL="685800" indent="-457200" algn="l" rtl="0" eaLnBrk="1" latinLnBrk="0" hangingPunct="1">
              <a:spcBef>
                <a:spcPts val="264"/>
              </a:spcBef>
              <a:buFont typeface="+mj-lt"/>
              <a:buAutoNum type="arabicPeriod"/>
            </a:pPr>
            <a:r>
              <a:rPr lang="en-GB" sz="1600">
                <a:solidFill>
                  <a:srgbClr val="000000"/>
                </a:solidFill>
                <a:effectLst/>
                <a:latin typeface="+mn-lt"/>
              </a:rPr>
              <a:t>After matching, save your updated file as “mapfeatures.csv.”</a:t>
            </a:r>
            <a:endParaRPr lang="en-US" sz="1600">
              <a:latin typeface="+mn-lt"/>
            </a:endParaRPr>
          </a:p>
        </p:txBody>
      </p:sp>
      <p:pic>
        <p:nvPicPr>
          <p:cNvPr id="10" name="Picture 9" descr="Screenshot of the ContosoHQExport CSV file in Excel.">
            <a:extLst>
              <a:ext uri="{FF2B5EF4-FFF2-40B4-BE49-F238E27FC236}">
                <a16:creationId xmlns:a16="http://schemas.microsoft.com/office/drawing/2014/main" id="{1852CC2F-615C-FD8F-C474-B8F7256BBBCA}"/>
              </a:ext>
            </a:extLst>
          </p:cNvPr>
          <p:cNvPicPr>
            <a:picLocks noChangeAspect="1"/>
          </p:cNvPicPr>
          <p:nvPr/>
        </p:nvPicPr>
        <p:blipFill>
          <a:blip r:embed="rId3"/>
          <a:stretch>
            <a:fillRect/>
          </a:stretch>
        </p:blipFill>
        <p:spPr>
          <a:xfrm>
            <a:off x="1013232" y="4211208"/>
            <a:ext cx="4103143" cy="2112752"/>
          </a:xfrm>
          <a:prstGeom prst="rect">
            <a:avLst/>
          </a:prstGeom>
        </p:spPr>
      </p:pic>
      <p:sp>
        <p:nvSpPr>
          <p:cNvPr id="14" name="TextBox 13">
            <a:extLst>
              <a:ext uri="{FF2B5EF4-FFF2-40B4-BE49-F238E27FC236}">
                <a16:creationId xmlns:a16="http://schemas.microsoft.com/office/drawing/2014/main" id="{24E8FEFE-3E9E-734E-31F3-B8125B05ACFB}"/>
              </a:ext>
            </a:extLst>
          </p:cNvPr>
          <p:cNvSpPr txBox="1"/>
          <p:nvPr/>
        </p:nvSpPr>
        <p:spPr>
          <a:xfrm>
            <a:off x="5416536" y="5382557"/>
            <a:ext cx="725216" cy="338554"/>
          </a:xfrm>
          <a:prstGeom prst="rect">
            <a:avLst/>
          </a:prstGeom>
          <a:noFill/>
        </p:spPr>
        <p:txBody>
          <a:bodyPr wrap="square">
            <a:spAutoFit/>
          </a:bodyPr>
          <a:lstStyle/>
          <a:p>
            <a:r>
              <a:rPr lang="en-US" sz="1600">
                <a:cs typeface="Segoe UI" panose="020B0502040204020203" pitchFamily="34" charset="0"/>
              </a:rPr>
              <a:t>Copy</a:t>
            </a:r>
            <a:endParaRPr lang="en-US" sz="1600"/>
          </a:p>
        </p:txBody>
      </p:sp>
      <p:pic>
        <p:nvPicPr>
          <p:cNvPr id="12" name="Picture 11" descr="Screenshot of the mapfeatures CSV file in Excel.">
            <a:extLst>
              <a:ext uri="{FF2B5EF4-FFF2-40B4-BE49-F238E27FC236}">
                <a16:creationId xmlns:a16="http://schemas.microsoft.com/office/drawing/2014/main" id="{61B5CCA8-793D-096F-C06B-FB07661423CE}"/>
              </a:ext>
            </a:extLst>
          </p:cNvPr>
          <p:cNvPicPr>
            <a:picLocks noChangeAspect="1"/>
          </p:cNvPicPr>
          <p:nvPr/>
        </p:nvPicPr>
        <p:blipFill>
          <a:blip r:embed="rId4"/>
          <a:stretch>
            <a:fillRect/>
          </a:stretch>
        </p:blipFill>
        <p:spPr>
          <a:xfrm>
            <a:off x="6397737" y="4200717"/>
            <a:ext cx="5113959" cy="2123243"/>
          </a:xfrm>
          <a:prstGeom prst="rect">
            <a:avLst/>
          </a:prstGeom>
        </p:spPr>
      </p:pic>
      <p:cxnSp>
        <p:nvCxnSpPr>
          <p:cNvPr id="15" name="Straight Arrow Connector 14">
            <a:extLst>
              <a:ext uri="{FF2B5EF4-FFF2-40B4-BE49-F238E27FC236}">
                <a16:creationId xmlns:a16="http://schemas.microsoft.com/office/drawing/2014/main" id="{F4A1FD25-D51F-866C-F5D3-145D9E071133}"/>
              </a:ext>
              <a:ext uri="{C183D7F6-B498-43B3-948B-1728B52AA6E4}">
                <adec:decorative xmlns:adec="http://schemas.microsoft.com/office/drawing/2017/decorative" val="1"/>
              </a:ext>
            </a:extLst>
          </p:cNvPr>
          <p:cNvCxnSpPr>
            <a:cxnSpLocks/>
          </p:cNvCxnSpPr>
          <p:nvPr/>
        </p:nvCxnSpPr>
        <p:spPr>
          <a:xfrm>
            <a:off x="5219371" y="5751889"/>
            <a:ext cx="1119546" cy="0"/>
          </a:xfrm>
          <a:prstGeom prst="straightConnector1">
            <a:avLst/>
          </a:prstGeom>
          <a:ln w="317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071E75A-A58E-890F-BD7E-EEED441719F2}"/>
              </a:ext>
              <a:ext uri="{C183D7F6-B498-43B3-948B-1728B52AA6E4}">
                <adec:decorative xmlns:adec="http://schemas.microsoft.com/office/drawing/2017/decorative" val="1"/>
              </a:ext>
            </a:extLst>
          </p:cNvPr>
          <p:cNvSpPr/>
          <p:nvPr/>
        </p:nvSpPr>
        <p:spPr bwMode="auto">
          <a:xfrm>
            <a:off x="1217035" y="5506443"/>
            <a:ext cx="2375339" cy="490891"/>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0" name="Rectangle 19">
            <a:extLst>
              <a:ext uri="{FF2B5EF4-FFF2-40B4-BE49-F238E27FC236}">
                <a16:creationId xmlns:a16="http://schemas.microsoft.com/office/drawing/2014/main" id="{B80CAA06-4586-655D-0C2B-2BF68BB74E67}"/>
              </a:ext>
              <a:ext uri="{C183D7F6-B498-43B3-948B-1728B52AA6E4}">
                <adec:decorative xmlns:adec="http://schemas.microsoft.com/office/drawing/2017/decorative" val="1"/>
              </a:ext>
            </a:extLst>
          </p:cNvPr>
          <p:cNvSpPr/>
          <p:nvPr/>
        </p:nvSpPr>
        <p:spPr bwMode="auto">
          <a:xfrm>
            <a:off x="6594902" y="5515405"/>
            <a:ext cx="2305197" cy="490891"/>
          </a:xfrm>
          <a:prstGeom prst="rect">
            <a:avLst/>
          </a:prstGeom>
          <a:noFill/>
          <a:ln w="31750">
            <a:solidFill>
              <a:srgbClr val="FF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 name="TextBox 3">
            <a:extLst>
              <a:ext uri="{FF2B5EF4-FFF2-40B4-BE49-F238E27FC236}">
                <a16:creationId xmlns:a16="http://schemas.microsoft.com/office/drawing/2014/main" id="{804F40E9-883F-6D5F-AEA8-DD7F593E9F27}"/>
              </a:ext>
            </a:extLst>
          </p:cNvPr>
          <p:cNvSpPr txBox="1"/>
          <p:nvPr/>
        </p:nvSpPr>
        <p:spPr>
          <a:xfrm>
            <a:off x="81456" y="6448325"/>
            <a:ext cx="6763406" cy="369332"/>
          </a:xfrm>
          <a:prstGeom prst="rect">
            <a:avLst/>
          </a:prstGeom>
          <a:noFill/>
        </p:spPr>
        <p:txBody>
          <a:bodyPr wrap="square">
            <a:spAutoFit/>
          </a:bodyPr>
          <a:lstStyle/>
          <a:p>
            <a:r>
              <a:rPr lang="en-US" dirty="0">
                <a:solidFill>
                  <a:schemeClr val="tx2"/>
                </a:solidFill>
                <a:latin typeface="+mj-lt"/>
              </a:rPr>
              <a:t>Download playbook - </a:t>
            </a:r>
            <a:r>
              <a:rPr lang="en-US" dirty="0">
                <a:solidFill>
                  <a:schemeClr val="tx2"/>
                </a:solidFill>
                <a:latin typeface="+mj-lt"/>
                <a:hlinkClick r:id="rId5">
                  <a:extLst>
                    <a:ext uri="{A12FA001-AC4F-418D-AE19-62706E023703}">
                      <ahyp:hlinkClr xmlns:ahyp="http://schemas.microsoft.com/office/drawing/2018/hyperlinkcolor" val="tx"/>
                    </a:ext>
                  </a:extLst>
                </a:hlinkClick>
              </a:rPr>
              <a:t>https://aka.ms/PlacesDeployment</a:t>
            </a:r>
            <a:r>
              <a:rPr lang="en-US" dirty="0">
                <a:solidFill>
                  <a:schemeClr val="tx2"/>
                </a:solidFill>
                <a:latin typeface="+mj-lt"/>
              </a:rPr>
              <a:t> </a:t>
            </a:r>
            <a:endParaRPr lang="en-US" dirty="0"/>
          </a:p>
        </p:txBody>
      </p:sp>
    </p:spTree>
    <p:extLst>
      <p:ext uri="{BB962C8B-B14F-4D97-AF65-F5344CB8AC3E}">
        <p14:creationId xmlns:p14="http://schemas.microsoft.com/office/powerpoint/2010/main" val="235223155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2FF2A-9103-11DE-3F06-25C29C6F7C35}"/>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0C1D41BD-F221-7CCA-87AD-D0823133C20A}"/>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sp>
        <p:nvSpPr>
          <p:cNvPr id="17" name="Rectangle: Top Corners Rounded 16">
            <a:extLst>
              <a:ext uri="{FF2B5EF4-FFF2-40B4-BE49-F238E27FC236}">
                <a16:creationId xmlns:a16="http://schemas.microsoft.com/office/drawing/2014/main" id="{DBCEB49D-3C45-F778-63C6-1CCCD167A796}"/>
              </a:ext>
              <a:ext uri="{C183D7F6-B498-43B3-948B-1728B52AA6E4}">
                <adec:decorative xmlns:adec="http://schemas.microsoft.com/office/drawing/2017/decorative" val="1"/>
              </a:ext>
            </a:extLst>
          </p:cNvPr>
          <p:cNvSpPr/>
          <p:nvPr/>
        </p:nvSpPr>
        <p:spPr bwMode="auto">
          <a:xfrm flipH="1">
            <a:off x="293686" y="1"/>
            <a:ext cx="3771901" cy="6269037"/>
          </a:xfrm>
          <a:prstGeom prst="round2SameRect">
            <a:avLst>
              <a:gd name="adj1" fmla="val 0"/>
              <a:gd name="adj2" fmla="val 4178"/>
            </a:avLst>
          </a:prstGeom>
          <a:solidFill>
            <a:schemeClr val="bg1"/>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sp>
        <p:nvSpPr>
          <p:cNvPr id="16" name="Title 3">
            <a:extLst>
              <a:ext uri="{FF2B5EF4-FFF2-40B4-BE49-F238E27FC236}">
                <a16:creationId xmlns:a16="http://schemas.microsoft.com/office/drawing/2014/main" id="{12BD1811-B67D-0796-5FB3-CE7F7E9B2027}"/>
              </a:ext>
              <a:ext uri="{C183D7F6-B498-43B3-948B-1728B52AA6E4}">
                <adec:decorative xmlns:adec="http://schemas.microsoft.com/office/drawing/2017/decorative" val="1"/>
              </a:ext>
            </a:extLst>
          </p:cNvPr>
          <p:cNvSpPr txBox="1">
            <a:spLocks/>
          </p:cNvSpPr>
          <p:nvPr/>
        </p:nvSpPr>
        <p:spPr>
          <a:xfrm>
            <a:off x="293688" y="545107"/>
            <a:ext cx="156368" cy="153888"/>
          </a:xfrm>
          <a:prstGeom prst="rect">
            <a:avLst/>
          </a:prstGeom>
          <a:solidFill>
            <a:schemeClr val="bg1"/>
          </a:solidFill>
        </p:spPr>
        <p:txBody>
          <a:bodyPr vert="horz" wrap="square" lIns="0" tIns="0" rIns="0" bIns="0" rtlCol="0" anchor="t">
            <a:spAutoFit/>
          </a:bodyPr>
          <a:lstStyle>
            <a:lvl1pPr algn="l" defTabSz="932742" rtl="0" eaLnBrk="1" latinLnBrk="0" hangingPunct="1">
              <a:lnSpc>
                <a:spcPct val="100000"/>
              </a:lnSpc>
              <a:spcBef>
                <a:spcPct val="0"/>
              </a:spcBef>
              <a:buNone/>
              <a:defRPr lang="en-US" sz="4000" b="0" kern="1200" cap="none" spc="-50" baseline="0">
                <a:ln w="3175">
                  <a:noFill/>
                </a:ln>
                <a:gradFill>
                  <a:gsLst>
                    <a:gs pos="0">
                      <a:srgbClr val="3C4EE9"/>
                    </a:gs>
                    <a:gs pos="100000">
                      <a:srgbClr val="53D5E9"/>
                    </a:gs>
                  </a:gsLst>
                  <a:lin ang="108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000" b="0" i="0" u="none" strike="noStrike" kern="1200" cap="none" spc="0" normalizeH="0" baseline="0" noProof="0" dirty="0">
              <a:ln w="3175">
                <a:noFill/>
              </a:ln>
              <a:solidFill>
                <a:srgbClr val="44546A">
                  <a:lumMod val="50000"/>
                </a:srgbClr>
              </a:solidFill>
              <a:effectLst/>
              <a:uLnTx/>
              <a:uFillTx/>
              <a:latin typeface="Segoe UI Semilight" panose="020B0402040204020203" pitchFamily="34" charset="0"/>
              <a:ea typeface="+mn-ea"/>
              <a:cs typeface="Segoe UI Semilight" panose="020B0402040204020203" pitchFamily="34" charset="0"/>
            </a:endParaRPr>
          </a:p>
        </p:txBody>
      </p:sp>
      <p:pic>
        <p:nvPicPr>
          <p:cNvPr id="14" name="Picture 13">
            <a:extLst>
              <a:ext uri="{FF2B5EF4-FFF2-40B4-BE49-F238E27FC236}">
                <a16:creationId xmlns:a16="http://schemas.microsoft.com/office/drawing/2014/main" id="{54AC85F0-78BE-4287-B351-462E378749F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sp>
        <p:nvSpPr>
          <p:cNvPr id="13" name="Title 12">
            <a:extLst>
              <a:ext uri="{FF2B5EF4-FFF2-40B4-BE49-F238E27FC236}">
                <a16:creationId xmlns:a16="http://schemas.microsoft.com/office/drawing/2014/main" id="{278222A9-606F-4413-900E-FA38577F4305}"/>
              </a:ext>
            </a:extLst>
          </p:cNvPr>
          <p:cNvSpPr>
            <a:spLocks noGrp="1"/>
          </p:cNvSpPr>
          <p:nvPr>
            <p:ph type="title"/>
          </p:nvPr>
        </p:nvSpPr>
        <p:spPr>
          <a:xfrm>
            <a:off x="695697" y="1506097"/>
            <a:ext cx="2966924" cy="984885"/>
          </a:xfrm>
        </p:spPr>
        <p:txBody>
          <a:bodyPr>
            <a:normAutofit/>
          </a:bodyPr>
          <a:lstStyle/>
          <a:p>
            <a:pPr algn="ctr"/>
            <a:r>
              <a:rPr lang="en-GB" b="0" noProof="0" dirty="0">
                <a:solidFill>
                  <a:schemeClr val="accent1"/>
                </a:solidFill>
                <a:ea typeface="+mj-ea"/>
                <a:cs typeface="+mj-cs"/>
              </a:rPr>
              <a:t>Find the best place to work</a:t>
            </a:r>
          </a:p>
        </p:txBody>
      </p:sp>
      <p:sp>
        <p:nvSpPr>
          <p:cNvPr id="5" name="Title 3">
            <a:extLst>
              <a:ext uri="{FF2B5EF4-FFF2-40B4-BE49-F238E27FC236}">
                <a16:creationId xmlns:a16="http://schemas.microsoft.com/office/drawing/2014/main" id="{37387BDD-CF15-C50D-D912-1070EFAE7F93}"/>
              </a:ext>
              <a:ext uri="{C183D7F6-B498-43B3-948B-1728B52AA6E4}">
                <adec:decorative xmlns:adec="http://schemas.microsoft.com/office/drawing/2017/decorative" val="0"/>
              </a:ext>
            </a:extLst>
          </p:cNvPr>
          <p:cNvSpPr txBox="1">
            <a:spLocks/>
          </p:cNvSpPr>
          <p:nvPr/>
        </p:nvSpPr>
        <p:spPr>
          <a:xfrm>
            <a:off x="588964" y="545107"/>
            <a:ext cx="985836" cy="153888"/>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4000" b="0" kern="1200" cap="none" spc="-50" baseline="0">
                <a:ln w="3175">
                  <a:noFill/>
                </a:ln>
                <a:gradFill>
                  <a:gsLst>
                    <a:gs pos="0">
                      <a:srgbClr val="3C4EE9"/>
                    </a:gs>
                    <a:gs pos="100000">
                      <a:srgbClr val="53D5E9"/>
                    </a:gs>
                  </a:gsLst>
                  <a:lin ang="108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w="3175">
                  <a:noFill/>
                </a:ln>
                <a:solidFill>
                  <a:srgbClr val="000000"/>
                </a:solidFill>
                <a:effectLst/>
                <a:uLnTx/>
                <a:uFillTx/>
                <a:latin typeface="Segoe Sans Text"/>
                <a:ea typeface="+mn-ea"/>
                <a:cs typeface="Segoe UI" pitchFamily="34" charset="0"/>
              </a:rPr>
              <a:t>Use Case 2</a:t>
            </a:r>
          </a:p>
        </p:txBody>
      </p:sp>
      <p:sp>
        <p:nvSpPr>
          <p:cNvPr id="12" name="Title 3">
            <a:extLst>
              <a:ext uri="{FF2B5EF4-FFF2-40B4-BE49-F238E27FC236}">
                <a16:creationId xmlns:a16="http://schemas.microsoft.com/office/drawing/2014/main" id="{04A70916-DDEA-90C7-B44C-778DED0E52B5}"/>
              </a:ext>
            </a:extLst>
          </p:cNvPr>
          <p:cNvSpPr txBox="1">
            <a:spLocks/>
          </p:cNvSpPr>
          <p:nvPr/>
        </p:nvSpPr>
        <p:spPr>
          <a:xfrm>
            <a:off x="586023" y="3337810"/>
            <a:ext cx="3186271" cy="234423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4000" b="0" kern="1200" cap="none" spc="-50" baseline="0">
                <a:ln w="3175">
                  <a:noFill/>
                </a:ln>
                <a:gradFill>
                  <a:gsLst>
                    <a:gs pos="0">
                      <a:srgbClr val="3C4EE9"/>
                    </a:gs>
                    <a:gs pos="100000">
                      <a:srgbClr val="53D5E9"/>
                    </a:gs>
                  </a:gsLst>
                  <a:lin ang="108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1000"/>
              </a:spcBef>
              <a:spcAft>
                <a:spcPts val="0"/>
              </a:spcAft>
              <a:buClrTx/>
              <a:buSzTx/>
              <a:buFontTx/>
              <a:buNone/>
              <a:tabLst/>
              <a:defRPr/>
            </a:pPr>
            <a:r>
              <a:rPr kumimoji="0" lang="en-GB" sz="1800" b="0" i="0" u="none" strike="noStrike" kern="100" cap="none" spc="0" normalizeH="0" baseline="0" noProof="0" dirty="0">
                <a:ln w="3175">
                  <a:noFill/>
                </a:ln>
                <a:solidFill>
                  <a:srgbClr val="444791"/>
                </a:solidFill>
                <a:effectLst/>
                <a:uLnTx/>
                <a:uFillTx/>
                <a:latin typeface="Segoe Sans Display Semibold"/>
                <a:ea typeface="+mn-ea"/>
                <a:cs typeface="Segoe UI" pitchFamily="34" charset="0"/>
              </a:rPr>
              <a:t>Outcome: </a:t>
            </a:r>
          </a:p>
          <a:p>
            <a:pPr marL="0" marR="0" lvl="0" indent="0" algn="l" defTabSz="932742" rtl="0" eaLnBrk="1" fontAlgn="auto" latinLnBrk="0" hangingPunct="1">
              <a:lnSpc>
                <a:spcPct val="100000"/>
              </a:lnSpc>
              <a:spcBef>
                <a:spcPts val="1000"/>
              </a:spcBef>
              <a:spcAft>
                <a:spcPts val="0"/>
              </a:spcAft>
              <a:buClrTx/>
              <a:buSzTx/>
              <a:buFontTx/>
              <a:buNone/>
              <a:tabLst/>
              <a:defRPr/>
            </a:pPr>
            <a:r>
              <a:rPr kumimoji="0" lang="en-GB" sz="1800" b="0" i="0" u="none" strike="noStrike" kern="100" cap="none" spc="0" normalizeH="0" baseline="0" noProof="0" dirty="0">
                <a:ln w="3175">
                  <a:noFill/>
                </a:ln>
                <a:solidFill>
                  <a:srgbClr val="444791"/>
                </a:solidFill>
                <a:effectLst/>
                <a:uLnTx/>
                <a:uFillTx/>
                <a:latin typeface="Segoe Sans Display Semibold"/>
                <a:ea typeface="+mn-ea"/>
                <a:cs typeface="Segoe UI" pitchFamily="34" charset="0"/>
              </a:rPr>
              <a:t>When opting to work from the office, employees can quickly locate and reserve available meeting rooms and collaboration spaces, ensuring they find the best space to work.</a:t>
            </a:r>
          </a:p>
        </p:txBody>
      </p:sp>
      <p:sp>
        <p:nvSpPr>
          <p:cNvPr id="22" name="TextBox 21">
            <a:extLst>
              <a:ext uri="{FF2B5EF4-FFF2-40B4-BE49-F238E27FC236}">
                <a16:creationId xmlns:a16="http://schemas.microsoft.com/office/drawing/2014/main" id="{15F15811-D1E0-7FAD-4B68-2367C910D7BC}"/>
              </a:ext>
            </a:extLst>
          </p:cNvPr>
          <p:cNvSpPr txBox="1"/>
          <p:nvPr/>
        </p:nvSpPr>
        <p:spPr>
          <a:xfrm>
            <a:off x="4204495" y="180841"/>
            <a:ext cx="61005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Segoe Sans Text"/>
                <a:ea typeface="+mn-ea"/>
                <a:cs typeface="+mn-cs"/>
              </a:rPr>
              <a:t>Recommended features to pilot:</a:t>
            </a:r>
          </a:p>
        </p:txBody>
      </p:sp>
      <p:sp>
        <p:nvSpPr>
          <p:cNvPr id="4" name="TextBox 3">
            <a:extLst>
              <a:ext uri="{FF2B5EF4-FFF2-40B4-BE49-F238E27FC236}">
                <a16:creationId xmlns:a16="http://schemas.microsoft.com/office/drawing/2014/main" id="{6FAAC3BE-735D-7D21-A06F-DCA2EF50E16D}"/>
              </a:ext>
            </a:extLst>
          </p:cNvPr>
          <p:cNvSpPr txBox="1"/>
          <p:nvPr/>
        </p:nvSpPr>
        <p:spPr>
          <a:xfrm>
            <a:off x="4204495" y="439279"/>
            <a:ext cx="6497002" cy="59400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5FC7"/>
                </a:solidFill>
                <a:effectLst/>
                <a:uLnTx/>
                <a:uFillTx/>
                <a:latin typeface="Segoe Sans Text"/>
                <a:ea typeface="+mn-ea"/>
                <a:cs typeface="+mn-cs"/>
              </a:rPr>
              <a:t>Places finder: </a:t>
            </a:r>
            <a:r>
              <a:rPr kumimoji="0" lang="en-US" sz="1800" b="0" i="0" u="none" strike="noStrike" kern="1200" cap="none" spc="0" normalizeH="0" baseline="0" noProof="0" dirty="0">
                <a:ln>
                  <a:noFill/>
                </a:ln>
                <a:solidFill>
                  <a:srgbClr val="000000"/>
                </a:solidFill>
                <a:effectLst/>
                <a:uLnTx/>
                <a:uFillTx/>
                <a:latin typeface="Segoe Sans Text"/>
                <a:ea typeface="+mn-ea"/>
                <a:cs typeface="+mn-cs"/>
              </a:rPr>
              <a:t>Book desks pools or rooms with the value of additional data like images of the space, floorplans (optional), information about technology available.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5FC7"/>
                </a:solidFill>
                <a:effectLst/>
                <a:uLnTx/>
                <a:uFillTx/>
                <a:latin typeface="Segoe Sans Text"/>
                <a:ea typeface="+mn-ea"/>
                <a:cs typeface="+mn-cs"/>
              </a:rPr>
              <a:t>Quick book</a:t>
            </a:r>
            <a:r>
              <a:rPr kumimoji="0" lang="en-US" sz="1800" b="1" i="0" u="none" strike="noStrike" kern="1200" cap="none" spc="0" normalizeH="0" baseline="0" noProof="0" dirty="0">
                <a:ln>
                  <a:noFill/>
                </a:ln>
                <a:solidFill>
                  <a:srgbClr val="000000"/>
                </a:solidFill>
                <a:effectLst/>
                <a:uLnTx/>
                <a:uFillTx/>
                <a:latin typeface="Segoe Sans Text"/>
                <a:ea typeface="+mn-ea"/>
                <a:cs typeface="+mn-cs"/>
              </a:rPr>
              <a:t>: </a:t>
            </a:r>
            <a:r>
              <a:rPr kumimoji="0" lang="en-US" sz="1800" b="0" i="0" u="none" strike="noStrike" kern="1200" cap="none" spc="0" normalizeH="0" baseline="0" noProof="0" dirty="0">
                <a:ln>
                  <a:noFill/>
                </a:ln>
                <a:solidFill>
                  <a:srgbClr val="000000"/>
                </a:solidFill>
                <a:effectLst/>
                <a:uLnTx/>
                <a:uFillTx/>
                <a:latin typeface="Segoe Sans Text"/>
                <a:ea typeface="+mn-ea"/>
                <a:cs typeface="+mn-cs"/>
              </a:rPr>
              <a:t>For in-office meetings without a space booked, get recommendations for each meeting for the day and book at once in bulk.</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5FC7"/>
                </a:solidFill>
                <a:effectLst/>
                <a:uLnTx/>
                <a:uFillTx/>
                <a:latin typeface="Segoe Sans Text"/>
                <a:ea typeface="+mn-ea"/>
                <a:cs typeface="+mn-cs"/>
              </a:rPr>
              <a:t>Intelligent suggestions: </a:t>
            </a:r>
            <a:r>
              <a:rPr kumimoji="0" lang="en-GB" sz="1800" b="0" i="0" u="none" strike="noStrike" kern="1200" cap="none" spc="0" normalizeH="0" baseline="0" noProof="0" dirty="0">
                <a:ln>
                  <a:noFill/>
                </a:ln>
                <a:solidFill>
                  <a:srgbClr val="000000"/>
                </a:solidFill>
                <a:effectLst/>
                <a:uLnTx/>
                <a:uFillTx/>
                <a:latin typeface="Segoe Sans Text"/>
                <a:ea typeface="+mn-ea"/>
                <a:cs typeface="+mn-cs"/>
              </a:rPr>
              <a:t>Recommendations in Places card to update work location to ‘Office’, quick book suggested rooms, and other helpful hints.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5FC7"/>
                </a:solidFill>
                <a:effectLst/>
                <a:uLnTx/>
                <a:uFillTx/>
                <a:latin typeface="Segoe Sans Text"/>
                <a:ea typeface="+mn-ea"/>
                <a:cs typeface="+mn-cs"/>
              </a:rPr>
              <a:t>Places explorer: </a:t>
            </a:r>
            <a:r>
              <a:rPr kumimoji="0" lang="en-US" sz="1800" b="0" i="0" u="none" strike="noStrike" kern="1200" cap="none" spc="0" normalizeH="0" baseline="0" noProof="0" dirty="0">
                <a:ln>
                  <a:noFill/>
                </a:ln>
                <a:solidFill>
                  <a:srgbClr val="000000"/>
                </a:solidFill>
                <a:effectLst/>
                <a:uLnTx/>
                <a:uFillTx/>
                <a:latin typeface="Segoe Sans Text"/>
                <a:ea typeface="+mn-ea"/>
                <a:cs typeface="+mn-cs"/>
              </a:rPr>
              <a:t>Get a singular view of the people, spaces, and experiences at each workplace location.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5B5FC7"/>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5FC7"/>
                </a:solidFill>
                <a:effectLst/>
                <a:uLnTx/>
                <a:uFillTx/>
                <a:latin typeface="Segoe Sans Text"/>
                <a:ea typeface="+mn-ea"/>
                <a:cs typeface="+mn-cs"/>
              </a:rPr>
              <a:t>Copilot in Places:</a:t>
            </a:r>
            <a:r>
              <a:rPr kumimoji="0" lang="en-GB" sz="1800" b="0" i="0" u="none" strike="noStrike" kern="1200" cap="none" spc="0" normalizeH="0" baseline="0" noProof="0" dirty="0">
                <a:ln>
                  <a:noFill/>
                </a:ln>
                <a:solidFill>
                  <a:srgbClr val="5B5FC7"/>
                </a:solidFill>
                <a:effectLst/>
                <a:uLnTx/>
                <a:uFillTx/>
                <a:latin typeface="Segoe Sans Text"/>
                <a:ea typeface="+mn-ea"/>
                <a:cs typeface="+mn-cs"/>
              </a:rPr>
              <a:t> </a:t>
            </a:r>
            <a:r>
              <a:rPr kumimoji="0" lang="en-GB" sz="1800" b="1" i="0" u="none" strike="noStrike" kern="1200" cap="none" spc="0" normalizeH="0" baseline="0" noProof="0" dirty="0">
                <a:ln>
                  <a:noFill/>
                </a:ln>
                <a:solidFill>
                  <a:srgbClr val="5B5FC7"/>
                </a:solidFill>
                <a:effectLst/>
                <a:uLnTx/>
                <a:uFillTx/>
                <a:latin typeface="Segoe Sans Text"/>
                <a:ea typeface="+mn-ea"/>
                <a:cs typeface="+mn-cs"/>
              </a:rPr>
              <a:t>Managed booking</a:t>
            </a:r>
            <a:r>
              <a:rPr kumimoji="0" lang="en-GB" sz="1800" b="0" i="0" u="none" strike="noStrike" kern="1200" cap="none" spc="0" normalizeH="0" baseline="0" noProof="0" dirty="0">
                <a:ln>
                  <a:noFill/>
                </a:ln>
                <a:solidFill>
                  <a:srgbClr val="5B5FC7"/>
                </a:solidFill>
                <a:effectLst/>
                <a:uLnTx/>
                <a:uFillTx/>
                <a:latin typeface="Segoe Sans Text"/>
                <a:ea typeface="+mn-ea"/>
                <a:cs typeface="+mn-cs"/>
              </a:rPr>
              <a:t>: </a:t>
            </a:r>
            <a:r>
              <a:rPr kumimoji="0" lang="en-GB" sz="1800" b="0" i="0" u="none" strike="noStrike" kern="1200" cap="none" spc="0" normalizeH="0" baseline="0" noProof="0" dirty="0">
                <a:ln>
                  <a:noFill/>
                </a:ln>
                <a:solidFill>
                  <a:srgbClr val="000000"/>
                </a:solidFill>
                <a:effectLst/>
                <a:uLnTx/>
                <a:uFillTx/>
                <a:latin typeface="Segoe Sans Text"/>
                <a:ea typeface="+mn-ea"/>
                <a:cs typeface="+mn-cs"/>
              </a:rPr>
              <a:t>Copilot will recommend rooms based on various factors and will rebook rooms in case of update or conflict. </a:t>
            </a:r>
            <a:r>
              <a:rPr kumimoji="0" lang="en-GB" sz="1800" b="0" i="1" u="none" strike="noStrike" kern="1200" cap="none" spc="0" normalizeH="0" baseline="0" noProof="0" dirty="0">
                <a:ln>
                  <a:noFill/>
                </a:ln>
                <a:solidFill>
                  <a:srgbClr val="FF0000"/>
                </a:solidFill>
                <a:effectLst/>
                <a:uLnTx/>
                <a:uFillTx/>
                <a:latin typeface="Segoe Sans Text"/>
                <a:ea typeface="+mn-ea"/>
                <a:cs typeface="+mn-cs"/>
              </a:rPr>
              <a:t>(Optional - requires Copilot license)</a:t>
            </a:r>
          </a:p>
        </p:txBody>
      </p:sp>
      <p:grpSp>
        <p:nvGrpSpPr>
          <p:cNvPr id="2" name="Group 1">
            <a:extLst>
              <a:ext uri="{FF2B5EF4-FFF2-40B4-BE49-F238E27FC236}">
                <a16:creationId xmlns:a16="http://schemas.microsoft.com/office/drawing/2014/main" id="{E6E00416-4800-0E11-0B75-1B7BF630032E}"/>
              </a:ext>
              <a:ext uri="{C183D7F6-B498-43B3-948B-1728B52AA6E4}">
                <adec:decorative xmlns:adec="http://schemas.microsoft.com/office/drawing/2017/decorative" val="1"/>
              </a:ext>
            </a:extLst>
          </p:cNvPr>
          <p:cNvGrpSpPr/>
          <p:nvPr/>
        </p:nvGrpSpPr>
        <p:grpSpPr>
          <a:xfrm>
            <a:off x="1691074" y="769003"/>
            <a:ext cx="761999" cy="535304"/>
            <a:chOff x="1326869" y="-722650"/>
            <a:chExt cx="761999" cy="535304"/>
          </a:xfrm>
        </p:grpSpPr>
        <p:sp>
          <p:nvSpPr>
            <p:cNvPr id="3" name="Freeform: Shape 2">
              <a:extLst>
                <a:ext uri="{FF2B5EF4-FFF2-40B4-BE49-F238E27FC236}">
                  <a16:creationId xmlns:a16="http://schemas.microsoft.com/office/drawing/2014/main" id="{AB12AFB7-890D-DEAB-6486-B1BF5D6539A5}"/>
                </a:ext>
              </a:extLst>
            </p:cNvPr>
            <p:cNvSpPr/>
            <p:nvPr/>
          </p:nvSpPr>
          <p:spPr>
            <a:xfrm>
              <a:off x="1641194" y="-722650"/>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823"/>
                    <a:pt x="103823" y="133350"/>
                    <a:pt x="66675" y="133350"/>
                  </a:cubicBezTo>
                  <a:cubicBezTo>
                    <a:pt x="29527" y="133350"/>
                    <a:pt x="0" y="103823"/>
                    <a:pt x="0" y="66675"/>
                  </a:cubicBezTo>
                  <a:cubicBezTo>
                    <a:pt x="0" y="29528"/>
                    <a:pt x="29527" y="0"/>
                    <a:pt x="66675" y="0"/>
                  </a:cubicBezTo>
                  <a:cubicBezTo>
                    <a:pt x="103823" y="0"/>
                    <a:pt x="133350" y="30480"/>
                    <a:pt x="133350" y="66675"/>
                  </a:cubicBezTo>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6" name="Freeform: Shape 5">
              <a:extLst>
                <a:ext uri="{FF2B5EF4-FFF2-40B4-BE49-F238E27FC236}">
                  <a16:creationId xmlns:a16="http://schemas.microsoft.com/office/drawing/2014/main" id="{B9D66020-7E0C-0851-CD94-4B60043A2DDE}"/>
                </a:ext>
              </a:extLst>
            </p:cNvPr>
            <p:cNvSpPr/>
            <p:nvPr/>
          </p:nvSpPr>
          <p:spPr>
            <a:xfrm>
              <a:off x="1907894" y="-684550"/>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823"/>
                    <a:pt x="103823" y="133350"/>
                    <a:pt x="66675" y="133350"/>
                  </a:cubicBezTo>
                  <a:cubicBezTo>
                    <a:pt x="29527" y="133350"/>
                    <a:pt x="0" y="103823"/>
                    <a:pt x="0" y="66675"/>
                  </a:cubicBezTo>
                  <a:cubicBezTo>
                    <a:pt x="0" y="29528"/>
                    <a:pt x="29527" y="0"/>
                    <a:pt x="66675" y="0"/>
                  </a:cubicBezTo>
                  <a:cubicBezTo>
                    <a:pt x="103823" y="0"/>
                    <a:pt x="133350" y="29528"/>
                    <a:pt x="133350" y="66675"/>
                  </a:cubicBezTo>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7" name="Freeform: Shape 6">
              <a:extLst>
                <a:ext uri="{FF2B5EF4-FFF2-40B4-BE49-F238E27FC236}">
                  <a16:creationId xmlns:a16="http://schemas.microsoft.com/office/drawing/2014/main" id="{30FE376E-DBC5-0ADE-3E87-C25FCD5D664F}"/>
                </a:ext>
              </a:extLst>
            </p:cNvPr>
            <p:cNvSpPr/>
            <p:nvPr/>
          </p:nvSpPr>
          <p:spPr>
            <a:xfrm>
              <a:off x="1374494" y="-684550"/>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823"/>
                    <a:pt x="103823" y="133350"/>
                    <a:pt x="66675" y="133350"/>
                  </a:cubicBezTo>
                  <a:cubicBezTo>
                    <a:pt x="29528" y="133350"/>
                    <a:pt x="0" y="103823"/>
                    <a:pt x="0" y="66675"/>
                  </a:cubicBezTo>
                  <a:cubicBezTo>
                    <a:pt x="0" y="29528"/>
                    <a:pt x="29528" y="0"/>
                    <a:pt x="66675" y="0"/>
                  </a:cubicBezTo>
                  <a:cubicBezTo>
                    <a:pt x="103823" y="0"/>
                    <a:pt x="133350" y="29528"/>
                    <a:pt x="133350" y="66675"/>
                  </a:cubicBezTo>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8" name="Freeform: Shape 7">
              <a:extLst>
                <a:ext uri="{FF2B5EF4-FFF2-40B4-BE49-F238E27FC236}">
                  <a16:creationId xmlns:a16="http://schemas.microsoft.com/office/drawing/2014/main" id="{AC06FB70-BBEA-8161-ED26-ED2BE3988FBD}"/>
                </a:ext>
              </a:extLst>
            </p:cNvPr>
            <p:cNvSpPr/>
            <p:nvPr/>
          </p:nvSpPr>
          <p:spPr>
            <a:xfrm>
              <a:off x="1332584" y="-438805"/>
              <a:ext cx="750570" cy="251459"/>
            </a:xfrm>
            <a:custGeom>
              <a:avLst/>
              <a:gdLst>
                <a:gd name="connsiteX0" fmla="*/ 0 w 750570"/>
                <a:gd name="connsiteY0" fmla="*/ 251460 h 251459"/>
                <a:gd name="connsiteX1" fmla="*/ 375285 w 750570"/>
                <a:gd name="connsiteY1" fmla="*/ 0 h 251459"/>
                <a:gd name="connsiteX2" fmla="*/ 750570 w 750570"/>
                <a:gd name="connsiteY2" fmla="*/ 251460 h 251459"/>
                <a:gd name="connsiteX3" fmla="*/ 0 w 750570"/>
                <a:gd name="connsiteY3" fmla="*/ 251460 h 251459"/>
              </a:gdLst>
              <a:ahLst/>
              <a:cxnLst>
                <a:cxn ang="0">
                  <a:pos x="connsiteX0" y="connsiteY0"/>
                </a:cxn>
                <a:cxn ang="0">
                  <a:pos x="connsiteX1" y="connsiteY1"/>
                </a:cxn>
                <a:cxn ang="0">
                  <a:pos x="connsiteX2" y="connsiteY2"/>
                </a:cxn>
                <a:cxn ang="0">
                  <a:pos x="connsiteX3" y="connsiteY3"/>
                </a:cxn>
              </a:cxnLst>
              <a:rect l="l" t="t" r="r" b="b"/>
              <a:pathLst>
                <a:path w="750570" h="251459">
                  <a:moveTo>
                    <a:pt x="0" y="251460"/>
                  </a:moveTo>
                  <a:cubicBezTo>
                    <a:pt x="0" y="112395"/>
                    <a:pt x="167640" y="0"/>
                    <a:pt x="375285" y="0"/>
                  </a:cubicBezTo>
                  <a:cubicBezTo>
                    <a:pt x="581977" y="0"/>
                    <a:pt x="750570" y="112395"/>
                    <a:pt x="750570" y="251460"/>
                  </a:cubicBezTo>
                  <a:lnTo>
                    <a:pt x="0" y="25146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0" name="Freeform: Shape 9">
              <a:extLst>
                <a:ext uri="{FF2B5EF4-FFF2-40B4-BE49-F238E27FC236}">
                  <a16:creationId xmlns:a16="http://schemas.microsoft.com/office/drawing/2014/main" id="{4070F5CB-F4E2-8D70-0795-39C85F2ED0C7}"/>
                </a:ext>
              </a:extLst>
            </p:cNvPr>
            <p:cNvSpPr/>
            <p:nvPr/>
          </p:nvSpPr>
          <p:spPr>
            <a:xfrm>
              <a:off x="1326869" y="-531795"/>
              <a:ext cx="228600" cy="218719"/>
            </a:xfrm>
            <a:custGeom>
              <a:avLst/>
              <a:gdLst>
                <a:gd name="connsiteX0" fmla="*/ 91440 w 228600"/>
                <a:gd name="connsiteY0" fmla="*/ 128232 h 218719"/>
                <a:gd name="connsiteX1" fmla="*/ 228600 w 228600"/>
                <a:gd name="connsiteY1" fmla="*/ 67272 h 218719"/>
                <a:gd name="connsiteX2" fmla="*/ 228600 w 228600"/>
                <a:gd name="connsiteY2" fmla="*/ 56795 h 218719"/>
                <a:gd name="connsiteX3" fmla="*/ 217170 w 228600"/>
                <a:gd name="connsiteY3" fmla="*/ 29172 h 218719"/>
                <a:gd name="connsiteX4" fmla="*/ 199073 w 228600"/>
                <a:gd name="connsiteY4" fmla="*/ 18695 h 218719"/>
                <a:gd name="connsiteX5" fmla="*/ 31433 w 228600"/>
                <a:gd name="connsiteY5" fmla="*/ 17742 h 218719"/>
                <a:gd name="connsiteX6" fmla="*/ 10478 w 228600"/>
                <a:gd name="connsiteY6" fmla="*/ 29172 h 218719"/>
                <a:gd name="connsiteX7" fmla="*/ 0 w 228600"/>
                <a:gd name="connsiteY7" fmla="*/ 56795 h 218719"/>
                <a:gd name="connsiteX8" fmla="*/ 0 w 228600"/>
                <a:gd name="connsiteY8" fmla="*/ 218720 h 218719"/>
                <a:gd name="connsiteX9" fmla="*/ 91440 w 228600"/>
                <a:gd name="connsiteY9" fmla="*/ 128232 h 2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218719">
                  <a:moveTo>
                    <a:pt x="91440" y="128232"/>
                  </a:moveTo>
                  <a:cubicBezTo>
                    <a:pt x="131445" y="101562"/>
                    <a:pt x="178118" y="80607"/>
                    <a:pt x="228600" y="67272"/>
                  </a:cubicBezTo>
                  <a:lnTo>
                    <a:pt x="228600" y="56795"/>
                  </a:lnTo>
                  <a:cubicBezTo>
                    <a:pt x="228600" y="46317"/>
                    <a:pt x="223838" y="35840"/>
                    <a:pt x="217170" y="29172"/>
                  </a:cubicBezTo>
                  <a:cubicBezTo>
                    <a:pt x="214313" y="26315"/>
                    <a:pt x="207645" y="22505"/>
                    <a:pt x="199073" y="18695"/>
                  </a:cubicBezTo>
                  <a:cubicBezTo>
                    <a:pt x="146685" y="-6070"/>
                    <a:pt x="84773" y="-6070"/>
                    <a:pt x="31433" y="17742"/>
                  </a:cubicBezTo>
                  <a:cubicBezTo>
                    <a:pt x="21908" y="21552"/>
                    <a:pt x="14288" y="26315"/>
                    <a:pt x="10478" y="29172"/>
                  </a:cubicBezTo>
                  <a:cubicBezTo>
                    <a:pt x="4763" y="35840"/>
                    <a:pt x="0" y="46317"/>
                    <a:pt x="0" y="56795"/>
                  </a:cubicBezTo>
                  <a:lnTo>
                    <a:pt x="0" y="218720"/>
                  </a:lnTo>
                  <a:cubicBezTo>
                    <a:pt x="21908" y="185382"/>
                    <a:pt x="52388" y="153950"/>
                    <a:pt x="91440" y="128232"/>
                  </a:cubicBezTo>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5" name="Freeform: Shape 14">
              <a:extLst>
                <a:ext uri="{FF2B5EF4-FFF2-40B4-BE49-F238E27FC236}">
                  <a16:creationId xmlns:a16="http://schemas.microsoft.com/office/drawing/2014/main" id="{82202557-FEB1-A180-F4C4-41A4A9C6CDB7}"/>
                </a:ext>
              </a:extLst>
            </p:cNvPr>
            <p:cNvSpPr/>
            <p:nvPr/>
          </p:nvSpPr>
          <p:spPr>
            <a:xfrm>
              <a:off x="1592616" y="-569895"/>
              <a:ext cx="229552" cy="95847"/>
            </a:xfrm>
            <a:custGeom>
              <a:avLst/>
              <a:gdLst>
                <a:gd name="connsiteX0" fmla="*/ 229552 w 229552"/>
                <a:gd name="connsiteY0" fmla="*/ 95847 h 95847"/>
                <a:gd name="connsiteX1" fmla="*/ 229552 w 229552"/>
                <a:gd name="connsiteY1" fmla="*/ 56795 h 95847"/>
                <a:gd name="connsiteX2" fmla="*/ 218122 w 229552"/>
                <a:gd name="connsiteY2" fmla="*/ 29172 h 95847"/>
                <a:gd name="connsiteX3" fmla="*/ 200025 w 229552"/>
                <a:gd name="connsiteY3" fmla="*/ 18695 h 95847"/>
                <a:gd name="connsiteX4" fmla="*/ 32385 w 229552"/>
                <a:gd name="connsiteY4" fmla="*/ 17742 h 95847"/>
                <a:gd name="connsiteX5" fmla="*/ 11430 w 229552"/>
                <a:gd name="connsiteY5" fmla="*/ 29172 h 95847"/>
                <a:gd name="connsiteX6" fmla="*/ 0 w 229552"/>
                <a:gd name="connsiteY6" fmla="*/ 56795 h 95847"/>
                <a:gd name="connsiteX7" fmla="*/ 0 w 229552"/>
                <a:gd name="connsiteY7" fmla="*/ 95847 h 95847"/>
                <a:gd name="connsiteX8" fmla="*/ 114300 w 229552"/>
                <a:gd name="connsiteY8" fmla="*/ 84417 h 95847"/>
                <a:gd name="connsiteX9" fmla="*/ 229552 w 229552"/>
                <a:gd name="connsiteY9" fmla="*/ 95847 h 9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552" h="95847">
                  <a:moveTo>
                    <a:pt x="229552" y="95847"/>
                  </a:moveTo>
                  <a:lnTo>
                    <a:pt x="229552" y="56795"/>
                  </a:lnTo>
                  <a:cubicBezTo>
                    <a:pt x="229552" y="46317"/>
                    <a:pt x="224790" y="35840"/>
                    <a:pt x="218122" y="29172"/>
                  </a:cubicBezTo>
                  <a:cubicBezTo>
                    <a:pt x="215265" y="26315"/>
                    <a:pt x="208597" y="22505"/>
                    <a:pt x="200025" y="18695"/>
                  </a:cubicBezTo>
                  <a:cubicBezTo>
                    <a:pt x="147638" y="-6070"/>
                    <a:pt x="85725" y="-6070"/>
                    <a:pt x="32385" y="17742"/>
                  </a:cubicBezTo>
                  <a:cubicBezTo>
                    <a:pt x="22860" y="21552"/>
                    <a:pt x="15240" y="26315"/>
                    <a:pt x="11430" y="29172"/>
                  </a:cubicBezTo>
                  <a:cubicBezTo>
                    <a:pt x="3810" y="35840"/>
                    <a:pt x="0" y="46317"/>
                    <a:pt x="0" y="56795"/>
                  </a:cubicBezTo>
                  <a:lnTo>
                    <a:pt x="0" y="95847"/>
                  </a:lnTo>
                  <a:cubicBezTo>
                    <a:pt x="37147" y="88227"/>
                    <a:pt x="75247" y="84417"/>
                    <a:pt x="114300" y="84417"/>
                  </a:cubicBezTo>
                  <a:cubicBezTo>
                    <a:pt x="153352" y="84417"/>
                    <a:pt x="192405" y="89180"/>
                    <a:pt x="229552" y="95847"/>
                  </a:cubicBezTo>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8" name="Freeform: Shape 17">
              <a:extLst>
                <a:ext uri="{FF2B5EF4-FFF2-40B4-BE49-F238E27FC236}">
                  <a16:creationId xmlns:a16="http://schemas.microsoft.com/office/drawing/2014/main" id="{2DA50BC0-8910-58DB-184B-D21C2E213DEE}"/>
                </a:ext>
              </a:extLst>
            </p:cNvPr>
            <p:cNvSpPr/>
            <p:nvPr/>
          </p:nvSpPr>
          <p:spPr>
            <a:xfrm>
              <a:off x="1859316" y="-531795"/>
              <a:ext cx="229552" cy="218719"/>
            </a:xfrm>
            <a:custGeom>
              <a:avLst/>
              <a:gdLst>
                <a:gd name="connsiteX0" fmla="*/ 229552 w 229552"/>
                <a:gd name="connsiteY0" fmla="*/ 218720 h 218719"/>
                <a:gd name="connsiteX1" fmla="*/ 229552 w 229552"/>
                <a:gd name="connsiteY1" fmla="*/ 56795 h 218719"/>
                <a:gd name="connsiteX2" fmla="*/ 218123 w 229552"/>
                <a:gd name="connsiteY2" fmla="*/ 29172 h 218719"/>
                <a:gd name="connsiteX3" fmla="*/ 200025 w 229552"/>
                <a:gd name="connsiteY3" fmla="*/ 18695 h 218719"/>
                <a:gd name="connsiteX4" fmla="*/ 32385 w 229552"/>
                <a:gd name="connsiteY4" fmla="*/ 17742 h 218719"/>
                <a:gd name="connsiteX5" fmla="*/ 11430 w 229552"/>
                <a:gd name="connsiteY5" fmla="*/ 29172 h 218719"/>
                <a:gd name="connsiteX6" fmla="*/ 0 w 229552"/>
                <a:gd name="connsiteY6" fmla="*/ 56795 h 218719"/>
                <a:gd name="connsiteX7" fmla="*/ 0 w 229552"/>
                <a:gd name="connsiteY7" fmla="*/ 67272 h 218719"/>
                <a:gd name="connsiteX8" fmla="*/ 137160 w 229552"/>
                <a:gd name="connsiteY8" fmla="*/ 128232 h 218719"/>
                <a:gd name="connsiteX9" fmla="*/ 229552 w 229552"/>
                <a:gd name="connsiteY9" fmla="*/ 218720 h 2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552" h="218719">
                  <a:moveTo>
                    <a:pt x="229552" y="218720"/>
                  </a:moveTo>
                  <a:lnTo>
                    <a:pt x="229552" y="56795"/>
                  </a:lnTo>
                  <a:cubicBezTo>
                    <a:pt x="229552" y="46317"/>
                    <a:pt x="224790" y="35840"/>
                    <a:pt x="218123" y="29172"/>
                  </a:cubicBezTo>
                  <a:cubicBezTo>
                    <a:pt x="215265" y="26315"/>
                    <a:pt x="208598" y="22505"/>
                    <a:pt x="200025" y="18695"/>
                  </a:cubicBezTo>
                  <a:cubicBezTo>
                    <a:pt x="147638" y="-6070"/>
                    <a:pt x="85725" y="-6070"/>
                    <a:pt x="32385" y="17742"/>
                  </a:cubicBezTo>
                  <a:cubicBezTo>
                    <a:pt x="22860" y="21552"/>
                    <a:pt x="15240" y="26315"/>
                    <a:pt x="11430" y="29172"/>
                  </a:cubicBezTo>
                  <a:cubicBezTo>
                    <a:pt x="3810" y="35840"/>
                    <a:pt x="0" y="46317"/>
                    <a:pt x="0" y="56795"/>
                  </a:cubicBezTo>
                  <a:lnTo>
                    <a:pt x="0" y="67272"/>
                  </a:lnTo>
                  <a:cubicBezTo>
                    <a:pt x="50482" y="80607"/>
                    <a:pt x="97155" y="101562"/>
                    <a:pt x="137160" y="128232"/>
                  </a:cubicBezTo>
                  <a:cubicBezTo>
                    <a:pt x="177165" y="153950"/>
                    <a:pt x="207645" y="185382"/>
                    <a:pt x="229552" y="218720"/>
                  </a:cubicBezTo>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grpSp>
      <p:sp>
        <p:nvSpPr>
          <p:cNvPr id="19" name="Graphic 14">
            <a:extLst>
              <a:ext uri="{FF2B5EF4-FFF2-40B4-BE49-F238E27FC236}">
                <a16:creationId xmlns:a16="http://schemas.microsoft.com/office/drawing/2014/main" id="{EC9B7AEF-8DD1-75C0-B346-66A9855A006C}"/>
              </a:ext>
              <a:ext uri="{C183D7F6-B498-43B3-948B-1728B52AA6E4}">
                <adec:decorative xmlns:adec="http://schemas.microsoft.com/office/drawing/2017/decorative" val="1"/>
              </a:ext>
            </a:extLst>
          </p:cNvPr>
          <p:cNvSpPr>
            <a:spLocks noChangeAspect="1"/>
          </p:cNvSpPr>
          <p:nvPr/>
        </p:nvSpPr>
        <p:spPr>
          <a:xfrm>
            <a:off x="4318337" y="875869"/>
            <a:ext cx="274320"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
        <p:nvSpPr>
          <p:cNvPr id="20" name="Graphic 14">
            <a:extLst>
              <a:ext uri="{FF2B5EF4-FFF2-40B4-BE49-F238E27FC236}">
                <a16:creationId xmlns:a16="http://schemas.microsoft.com/office/drawing/2014/main" id="{8B432343-4E82-07F0-9C9E-FE759704AEA8}"/>
              </a:ext>
              <a:ext uri="{C183D7F6-B498-43B3-948B-1728B52AA6E4}">
                <adec:decorative xmlns:adec="http://schemas.microsoft.com/office/drawing/2017/decorative" val="1"/>
              </a:ext>
            </a:extLst>
          </p:cNvPr>
          <p:cNvSpPr>
            <a:spLocks noChangeAspect="1"/>
          </p:cNvSpPr>
          <p:nvPr/>
        </p:nvSpPr>
        <p:spPr>
          <a:xfrm>
            <a:off x="4318337" y="1935220"/>
            <a:ext cx="274320"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
        <p:nvSpPr>
          <p:cNvPr id="21" name="Graphic 14">
            <a:extLst>
              <a:ext uri="{FF2B5EF4-FFF2-40B4-BE49-F238E27FC236}">
                <a16:creationId xmlns:a16="http://schemas.microsoft.com/office/drawing/2014/main" id="{B4FEE67E-E902-5E05-B65C-DCFF03096D11}"/>
              </a:ext>
              <a:ext uri="{C183D7F6-B498-43B3-948B-1728B52AA6E4}">
                <adec:decorative xmlns:adec="http://schemas.microsoft.com/office/drawing/2017/decorative" val="1"/>
              </a:ext>
            </a:extLst>
          </p:cNvPr>
          <p:cNvSpPr>
            <a:spLocks noChangeAspect="1"/>
          </p:cNvSpPr>
          <p:nvPr/>
        </p:nvSpPr>
        <p:spPr>
          <a:xfrm>
            <a:off x="4318337" y="3013193"/>
            <a:ext cx="274320"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
        <p:nvSpPr>
          <p:cNvPr id="23" name="Graphic 14">
            <a:extLst>
              <a:ext uri="{FF2B5EF4-FFF2-40B4-BE49-F238E27FC236}">
                <a16:creationId xmlns:a16="http://schemas.microsoft.com/office/drawing/2014/main" id="{F99B6A34-D571-4934-965A-E47301ADEEBA}"/>
              </a:ext>
              <a:ext uri="{C183D7F6-B498-43B3-948B-1728B52AA6E4}">
                <adec:decorative xmlns:adec="http://schemas.microsoft.com/office/drawing/2017/decorative" val="1"/>
              </a:ext>
            </a:extLst>
          </p:cNvPr>
          <p:cNvSpPr>
            <a:spLocks noChangeAspect="1"/>
          </p:cNvSpPr>
          <p:nvPr/>
        </p:nvSpPr>
        <p:spPr>
          <a:xfrm>
            <a:off x="4318337" y="4077603"/>
            <a:ext cx="274320"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
        <p:nvSpPr>
          <p:cNvPr id="30" name="Graphic 30">
            <a:extLst>
              <a:ext uri="{FF2B5EF4-FFF2-40B4-BE49-F238E27FC236}">
                <a16:creationId xmlns:a16="http://schemas.microsoft.com/office/drawing/2014/main" id="{49367F7C-63A1-8705-2606-7BC7E4BD8E38}"/>
              </a:ext>
              <a:ext uri="{C183D7F6-B498-43B3-948B-1728B52AA6E4}">
                <adec:decorative xmlns:adec="http://schemas.microsoft.com/office/drawing/2017/decorative" val="1"/>
              </a:ext>
            </a:extLst>
          </p:cNvPr>
          <p:cNvSpPr/>
          <p:nvPr/>
        </p:nvSpPr>
        <p:spPr>
          <a:xfrm>
            <a:off x="4318337" y="5238558"/>
            <a:ext cx="274321" cy="274320"/>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539096 w 723499"/>
              <a:gd name="connsiteY7" fmla="*/ 393954 h 723500"/>
              <a:gd name="connsiteX8" fmla="*/ 393954 w 723499"/>
              <a:gd name="connsiteY8" fmla="*/ 393954 h 723500"/>
              <a:gd name="connsiteX9" fmla="*/ 393954 w 723499"/>
              <a:gd name="connsiteY9" fmla="*/ 539058 h 723500"/>
              <a:gd name="connsiteX10" fmla="*/ 329546 w 723499"/>
              <a:gd name="connsiteY10" fmla="*/ 539058 h 723500"/>
              <a:gd name="connsiteX11" fmla="*/ 329546 w 723499"/>
              <a:gd name="connsiteY11" fmla="*/ 393916 h 723500"/>
              <a:gd name="connsiteX12" fmla="*/ 184404 w 723499"/>
              <a:gd name="connsiteY12" fmla="*/ 393916 h 723500"/>
              <a:gd name="connsiteX13" fmla="*/ 184404 w 723499"/>
              <a:gd name="connsiteY13" fmla="*/ 329508 h 723500"/>
              <a:gd name="connsiteX14" fmla="*/ 329546 w 723499"/>
              <a:gd name="connsiteY14" fmla="*/ 329508 h 723500"/>
              <a:gd name="connsiteX15" fmla="*/ 329546 w 723499"/>
              <a:gd name="connsiteY15" fmla="*/ 184366 h 723500"/>
              <a:gd name="connsiteX16" fmla="*/ 393954 w 723499"/>
              <a:gd name="connsiteY16" fmla="*/ 184366 h 723500"/>
              <a:gd name="connsiteX17" fmla="*/ 393954 w 723499"/>
              <a:gd name="connsiteY17" fmla="*/ 329508 h 723500"/>
              <a:gd name="connsiteX18" fmla="*/ 539096 w 723499"/>
              <a:gd name="connsiteY18" fmla="*/ 32950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539096" y="393954"/>
                </a:moveTo>
                <a:lnTo>
                  <a:pt x="393954" y="393954"/>
                </a:lnTo>
                <a:lnTo>
                  <a:pt x="393954" y="539058"/>
                </a:lnTo>
                <a:lnTo>
                  <a:pt x="329546" y="539058"/>
                </a:lnTo>
                <a:lnTo>
                  <a:pt x="329546" y="393916"/>
                </a:lnTo>
                <a:lnTo>
                  <a:pt x="184404" y="393916"/>
                </a:lnTo>
                <a:lnTo>
                  <a:pt x="184404" y="329508"/>
                </a:lnTo>
                <a:lnTo>
                  <a:pt x="329546" y="329508"/>
                </a:lnTo>
                <a:lnTo>
                  <a:pt x="329546" y="184366"/>
                </a:lnTo>
                <a:lnTo>
                  <a:pt x="393954" y="184366"/>
                </a:lnTo>
                <a:lnTo>
                  <a:pt x="393954" y="329508"/>
                </a:lnTo>
                <a:lnTo>
                  <a:pt x="539096" y="329508"/>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9" name="Graphic 14">
            <a:extLst>
              <a:ext uri="{FF2B5EF4-FFF2-40B4-BE49-F238E27FC236}">
                <a16:creationId xmlns:a16="http://schemas.microsoft.com/office/drawing/2014/main" id="{F8D3CAE1-1875-7E5E-0849-963969CC7984}"/>
              </a:ext>
              <a:ext uri="{C183D7F6-B498-43B3-948B-1728B52AA6E4}">
                <adec:decorative xmlns:adec="http://schemas.microsoft.com/office/drawing/2017/decorative" val="1"/>
              </a:ext>
            </a:extLst>
          </p:cNvPr>
          <p:cNvSpPr>
            <a:spLocks noChangeAspect="1"/>
          </p:cNvSpPr>
          <p:nvPr/>
        </p:nvSpPr>
        <p:spPr>
          <a:xfrm>
            <a:off x="6096000" y="-586894"/>
            <a:ext cx="269659"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Tree>
    <p:extLst>
      <p:ext uri="{BB962C8B-B14F-4D97-AF65-F5344CB8AC3E}">
        <p14:creationId xmlns:p14="http://schemas.microsoft.com/office/powerpoint/2010/main" val="378662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60B7F-C901-988E-5852-2B49CC60D4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7E539C-D944-073A-BD1D-2ED35B6F7FD0}"/>
              </a:ext>
            </a:extLst>
          </p:cNvPr>
          <p:cNvSpPr>
            <a:spLocks noGrp="1"/>
          </p:cNvSpPr>
          <p:nvPr>
            <p:ph type="title"/>
          </p:nvPr>
        </p:nvSpPr>
        <p:spPr/>
        <p:txBody>
          <a:bodyPr/>
          <a:lstStyle/>
          <a:p>
            <a:r>
              <a:rPr lang="en-US">
                <a:latin typeface="+mj-lt"/>
              </a:rPr>
              <a:t>Correlating your Places objects with the elements in your IMDF (4)</a:t>
            </a:r>
          </a:p>
        </p:txBody>
      </p:sp>
      <p:sp>
        <p:nvSpPr>
          <p:cNvPr id="2" name="Text Placeholder 1">
            <a:extLst>
              <a:ext uri="{FF2B5EF4-FFF2-40B4-BE49-F238E27FC236}">
                <a16:creationId xmlns:a16="http://schemas.microsoft.com/office/drawing/2014/main" id="{1E2EBD9F-69C0-BA64-FD0E-9FBABDFDBAAF}"/>
              </a:ext>
            </a:extLst>
          </p:cNvPr>
          <p:cNvSpPr>
            <a:spLocks noGrp="1"/>
          </p:cNvSpPr>
          <p:nvPr>
            <p:ph type="body" sz="quarter" idx="10"/>
          </p:nvPr>
        </p:nvSpPr>
        <p:spPr>
          <a:xfrm>
            <a:off x="586390" y="1434370"/>
            <a:ext cx="11018520" cy="541687"/>
          </a:xfrm>
        </p:spPr>
        <p:txBody>
          <a:bodyPr/>
          <a:lstStyle/>
          <a:p>
            <a:r>
              <a:rPr lang="en-US" sz="1600">
                <a:solidFill>
                  <a:srgbClr val="5A5FC7"/>
                </a:solidFill>
                <a:latin typeface="+mn-lt"/>
                <a:cs typeface="Segoe UI" panose="020B0502040204020203" pitchFamily="34" charset="0"/>
              </a:rPr>
              <a:t>Step </a:t>
            </a:r>
            <a:r>
              <a:rPr lang="en-US" sz="1600">
                <a:solidFill>
                  <a:srgbClr val="5A5FC7"/>
                </a:solidFill>
                <a:latin typeface="+mn-lt"/>
              </a:rPr>
              <a:t>6</a:t>
            </a:r>
            <a:r>
              <a:rPr lang="en-US" sz="1600">
                <a:solidFill>
                  <a:srgbClr val="5A5FC7"/>
                </a:solidFill>
                <a:latin typeface="+mn-lt"/>
                <a:cs typeface="Segoe UI" panose="020B0502040204020203" pitchFamily="34" charset="0"/>
              </a:rPr>
              <a:t>: </a:t>
            </a:r>
            <a:r>
              <a:rPr lang="en-US" sz="1600">
                <a:latin typeface="+mn-lt"/>
                <a:cs typeface="Segoe UI" panose="020B0502040204020203" pitchFamily="34" charset="0"/>
              </a:rPr>
              <a:t>Generate a new correlated IMDF using the updated mapfeatures.csv file from Step 5.</a:t>
            </a:r>
            <a:endParaRPr lang="en-US" sz="1600">
              <a:solidFill>
                <a:srgbClr val="5A5FC7"/>
              </a:solidFill>
              <a:latin typeface="+mn-lt"/>
              <a:cs typeface="Segoe UI" panose="020B0502040204020203" pitchFamily="34" charset="0"/>
            </a:endParaRPr>
          </a:p>
          <a:p>
            <a:endParaRPr lang="en-US" sz="1600">
              <a:solidFill>
                <a:srgbClr val="5A5FC7"/>
              </a:solidFill>
              <a:latin typeface="+mn-lt"/>
              <a:cs typeface="Segoe UI" panose="020B0502040204020203" pitchFamily="34" charset="0"/>
            </a:endParaRPr>
          </a:p>
        </p:txBody>
      </p:sp>
      <p:sp>
        <p:nvSpPr>
          <p:cNvPr id="9" name="TextBox 8">
            <a:extLst>
              <a:ext uri="{FF2B5EF4-FFF2-40B4-BE49-F238E27FC236}">
                <a16:creationId xmlns:a16="http://schemas.microsoft.com/office/drawing/2014/main" id="{3EC8E7B2-4493-003B-903F-5F7F30C0E93B}"/>
              </a:ext>
            </a:extLst>
          </p:cNvPr>
          <p:cNvSpPr txBox="1"/>
          <p:nvPr/>
        </p:nvSpPr>
        <p:spPr>
          <a:xfrm>
            <a:off x="725706" y="1871077"/>
            <a:ext cx="10739887" cy="461665"/>
          </a:xfrm>
          <a:prstGeom prst="rect">
            <a:avLst/>
          </a:prstGeom>
          <a:solidFill>
            <a:schemeClr val="tx1"/>
          </a:solidFill>
        </p:spPr>
        <p:txBody>
          <a:bodyPr wrap="square">
            <a:spAutoFit/>
          </a:bodyPr>
          <a:lstStyle/>
          <a:p>
            <a:r>
              <a:rPr lang="en-US" sz="1200">
                <a:solidFill>
                  <a:srgbClr val="C1C1C1"/>
                </a:solidFill>
                <a:latin typeface="Consolas" panose="020B0609020204030204" pitchFamily="49" charset="0"/>
              </a:rPr>
              <a:t>PowerShell</a:t>
            </a:r>
          </a:p>
          <a:p>
            <a:r>
              <a:rPr lang="en-US" sz="1200">
                <a:solidFill>
                  <a:srgbClr val="F9F1A5"/>
                </a:solidFill>
                <a:latin typeface="Consolas" panose="020B0609020204030204" pitchFamily="49" charset="0"/>
              </a:rPr>
              <a:t>Import-</a:t>
            </a:r>
            <a:r>
              <a:rPr lang="en-US" sz="1200" err="1">
                <a:solidFill>
                  <a:srgbClr val="F9F1A5"/>
                </a:solidFill>
                <a:latin typeface="Consolas" panose="020B0609020204030204" pitchFamily="49" charset="0"/>
              </a:rPr>
              <a:t>MapCorrelations</a:t>
            </a:r>
            <a:r>
              <a:rPr lang="en-US" sz="1200">
                <a:solidFill>
                  <a:srgbClr val="F9F1A5"/>
                </a:solidFill>
                <a:latin typeface="Consolas" panose="020B0609020204030204" pitchFamily="49" charset="0"/>
              </a:rPr>
              <a:t> </a:t>
            </a:r>
            <a:r>
              <a:rPr lang="en-US" sz="1200">
                <a:solidFill>
                  <a:srgbClr val="767676"/>
                </a:solidFill>
                <a:latin typeface="Consolas" panose="020B0609020204030204" pitchFamily="49" charset="0"/>
              </a:rPr>
              <a:t>-</a:t>
            </a:r>
            <a:r>
              <a:rPr lang="en-US" sz="1200" err="1">
                <a:solidFill>
                  <a:srgbClr val="767676"/>
                </a:solidFill>
                <a:latin typeface="Consolas" panose="020B0609020204030204" pitchFamily="49" charset="0"/>
              </a:rPr>
              <a:t>MapFilePath</a:t>
            </a:r>
            <a:r>
              <a:rPr lang="en-US" sz="1200">
                <a:solidFill>
                  <a:srgbClr val="767676"/>
                </a:solidFill>
                <a:latin typeface="Consolas" panose="020B0609020204030204" pitchFamily="49" charset="0"/>
              </a:rPr>
              <a:t> </a:t>
            </a:r>
            <a:r>
              <a:rPr lang="en-US" sz="1200">
                <a:solidFill>
                  <a:srgbClr val="3A96DD"/>
                </a:solidFill>
                <a:latin typeface="Consolas" panose="020B0609020204030204" pitchFamily="49" charset="0"/>
              </a:rPr>
              <a:t>"[path\to\imdf_correlated.zip]" –</a:t>
            </a:r>
            <a:r>
              <a:rPr lang="en-US" sz="1200" err="1">
                <a:solidFill>
                  <a:srgbClr val="3A96DD"/>
                </a:solidFill>
                <a:latin typeface="Consolas" panose="020B0609020204030204" pitchFamily="49" charset="0"/>
              </a:rPr>
              <a:t>CorrelationsFilePath</a:t>
            </a:r>
            <a:r>
              <a:rPr lang="en-US" sz="1200">
                <a:solidFill>
                  <a:srgbClr val="3A96DD"/>
                </a:solidFill>
                <a:latin typeface="Consolas" panose="020B0609020204030204" pitchFamily="49" charset="0"/>
              </a:rPr>
              <a:t> "[path\to\mapfeatures.csv]"</a:t>
            </a:r>
            <a:endParaRPr lang="en-US" sz="1200">
              <a:solidFill>
                <a:srgbClr val="16C06C"/>
              </a:solidFill>
              <a:latin typeface="Consolas" panose="020B0609020204030204" pitchFamily="49" charset="0"/>
            </a:endParaRPr>
          </a:p>
        </p:txBody>
      </p:sp>
      <p:sp>
        <p:nvSpPr>
          <p:cNvPr id="13" name="Text Placeholder 1">
            <a:extLst>
              <a:ext uri="{FF2B5EF4-FFF2-40B4-BE49-F238E27FC236}">
                <a16:creationId xmlns:a16="http://schemas.microsoft.com/office/drawing/2014/main" id="{BBF6C3AC-A7E1-94CA-09E4-B86DD293D7BE}"/>
              </a:ext>
            </a:extLst>
          </p:cNvPr>
          <p:cNvSpPr txBox="1">
            <a:spLocks/>
          </p:cNvSpPr>
          <p:nvPr/>
        </p:nvSpPr>
        <p:spPr>
          <a:xfrm>
            <a:off x="586390" y="2616232"/>
            <a:ext cx="11018520" cy="1674305"/>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solidFill>
                  <a:srgbClr val="5A5FC7"/>
                </a:solidFill>
                <a:latin typeface="+mn-lt"/>
              </a:rPr>
              <a:t>Step 7: </a:t>
            </a:r>
            <a:r>
              <a:rPr lang="en-US" sz="1600">
                <a:latin typeface="+mn-lt"/>
              </a:rPr>
              <a:t>Wait for 24 hours.</a:t>
            </a:r>
          </a:p>
          <a:p>
            <a:endParaRPr lang="en-US" sz="1600">
              <a:solidFill>
                <a:srgbClr val="5A5FC7"/>
              </a:solidFill>
              <a:latin typeface="+mn-lt"/>
            </a:endParaRPr>
          </a:p>
          <a:p>
            <a:r>
              <a:rPr lang="en-US" sz="1600">
                <a:solidFill>
                  <a:srgbClr val="5A5FC7"/>
                </a:solidFill>
                <a:latin typeface="+mn-lt"/>
              </a:rPr>
              <a:t>Step 8: </a:t>
            </a:r>
            <a:r>
              <a:rPr lang="en-US" sz="1600">
                <a:latin typeface="+mn-lt"/>
              </a:rPr>
              <a:t>Upload the correlated IMDF file into places and within a few minutes, you should see your floor plan inside of Microsoft Places.</a:t>
            </a:r>
          </a:p>
          <a:p>
            <a:endParaRPr lang="en-US" sz="1600">
              <a:solidFill>
                <a:srgbClr val="5A5FC7"/>
              </a:solidFill>
              <a:latin typeface="+mn-lt"/>
            </a:endParaRPr>
          </a:p>
          <a:p>
            <a:endParaRPr lang="en-US" sz="1600">
              <a:solidFill>
                <a:srgbClr val="5A5FC7"/>
              </a:solidFill>
              <a:latin typeface="+mn-lt"/>
            </a:endParaRPr>
          </a:p>
        </p:txBody>
      </p:sp>
      <p:sp>
        <p:nvSpPr>
          <p:cNvPr id="11" name="TextBox 10">
            <a:extLst>
              <a:ext uri="{FF2B5EF4-FFF2-40B4-BE49-F238E27FC236}">
                <a16:creationId xmlns:a16="http://schemas.microsoft.com/office/drawing/2014/main" id="{32A29B79-7D3F-F2A4-13AA-DC4F7C1D2544}"/>
              </a:ext>
            </a:extLst>
          </p:cNvPr>
          <p:cNvSpPr txBox="1"/>
          <p:nvPr/>
        </p:nvSpPr>
        <p:spPr>
          <a:xfrm>
            <a:off x="725705" y="3828872"/>
            <a:ext cx="10739887" cy="461665"/>
          </a:xfrm>
          <a:prstGeom prst="rect">
            <a:avLst/>
          </a:prstGeom>
          <a:solidFill>
            <a:schemeClr val="tx1"/>
          </a:solidFill>
        </p:spPr>
        <p:txBody>
          <a:bodyPr wrap="square">
            <a:spAutoFit/>
          </a:bodyPr>
          <a:lstStyle/>
          <a:p>
            <a:r>
              <a:rPr lang="en-US" sz="1200">
                <a:solidFill>
                  <a:srgbClr val="C1C1C1"/>
                </a:solidFill>
                <a:latin typeface="Consolas" panose="020B0609020204030204" pitchFamily="49" charset="0"/>
              </a:rPr>
              <a:t>PowerShell</a:t>
            </a:r>
          </a:p>
          <a:p>
            <a:r>
              <a:rPr lang="en-US" sz="1200">
                <a:solidFill>
                  <a:srgbClr val="F9F1A5"/>
                </a:solidFill>
                <a:latin typeface="Consolas" panose="020B0609020204030204" pitchFamily="49" charset="0"/>
              </a:rPr>
              <a:t>New-Map </a:t>
            </a:r>
            <a:r>
              <a:rPr lang="en-US" sz="1200">
                <a:solidFill>
                  <a:srgbClr val="767676"/>
                </a:solidFill>
                <a:latin typeface="Consolas" panose="020B0609020204030204" pitchFamily="49" charset="0"/>
              </a:rPr>
              <a:t>–</a:t>
            </a:r>
            <a:r>
              <a:rPr lang="en-US" sz="1200" err="1">
                <a:solidFill>
                  <a:srgbClr val="767676"/>
                </a:solidFill>
                <a:latin typeface="Consolas" panose="020B0609020204030204" pitchFamily="49" charset="0"/>
              </a:rPr>
              <a:t>BuildingId</a:t>
            </a:r>
            <a:r>
              <a:rPr lang="en-US" sz="1200">
                <a:solidFill>
                  <a:srgbClr val="767676"/>
                </a:solidFill>
                <a:latin typeface="Consolas" panose="020B0609020204030204" pitchFamily="49" charset="0"/>
              </a:rPr>
              <a:t> </a:t>
            </a:r>
            <a:r>
              <a:rPr lang="en-US" sz="1200">
                <a:solidFill>
                  <a:srgbClr val="3A96DD"/>
                </a:solidFill>
                <a:latin typeface="Consolas" panose="020B0609020204030204" pitchFamily="49" charset="0"/>
              </a:rPr>
              <a:t>((Get-PlaceV3 -Identity "Contoso HQ").</a:t>
            </a:r>
            <a:r>
              <a:rPr lang="en-US" sz="1200" err="1">
                <a:solidFill>
                  <a:srgbClr val="3A96DD"/>
                </a:solidFill>
                <a:latin typeface="Consolas" panose="020B0609020204030204" pitchFamily="49" charset="0"/>
              </a:rPr>
              <a:t>PlaceId</a:t>
            </a:r>
            <a:r>
              <a:rPr lang="en-US" sz="1200">
                <a:solidFill>
                  <a:srgbClr val="3A96DD"/>
                </a:solidFill>
                <a:latin typeface="Consolas" panose="020B0609020204030204" pitchFamily="49" charset="0"/>
              </a:rPr>
              <a:t>) </a:t>
            </a:r>
            <a:r>
              <a:rPr lang="en-US" sz="1200">
                <a:solidFill>
                  <a:srgbClr val="767676"/>
                </a:solidFill>
                <a:latin typeface="Consolas" panose="020B0609020204030204" pitchFamily="49" charset="0"/>
              </a:rPr>
              <a:t>-</a:t>
            </a:r>
            <a:r>
              <a:rPr lang="en-US" sz="1200" err="1">
                <a:solidFill>
                  <a:srgbClr val="767676"/>
                </a:solidFill>
                <a:latin typeface="Consolas" panose="020B0609020204030204" pitchFamily="49" charset="0"/>
              </a:rPr>
              <a:t>FilePath</a:t>
            </a:r>
            <a:r>
              <a:rPr lang="en-US" sz="1200">
                <a:solidFill>
                  <a:srgbClr val="767676"/>
                </a:solidFill>
                <a:latin typeface="Consolas" panose="020B0609020204030204" pitchFamily="49" charset="0"/>
              </a:rPr>
              <a:t> </a:t>
            </a:r>
            <a:r>
              <a:rPr lang="en-US" sz="1200">
                <a:solidFill>
                  <a:srgbClr val="3A96DD"/>
                </a:solidFill>
                <a:latin typeface="Consolas" panose="020B0609020204030204" pitchFamily="49" charset="0"/>
              </a:rPr>
              <a:t>"[path\to\imdf_correlated.zip]"</a:t>
            </a:r>
            <a:endParaRPr lang="en-US" sz="1200">
              <a:solidFill>
                <a:srgbClr val="16C06C"/>
              </a:solidFill>
              <a:latin typeface="Consolas" panose="020B0609020204030204" pitchFamily="49" charset="0"/>
            </a:endParaRPr>
          </a:p>
        </p:txBody>
      </p:sp>
      <p:sp>
        <p:nvSpPr>
          <p:cNvPr id="4" name="TextBox 3">
            <a:extLst>
              <a:ext uri="{FF2B5EF4-FFF2-40B4-BE49-F238E27FC236}">
                <a16:creationId xmlns:a16="http://schemas.microsoft.com/office/drawing/2014/main" id="{D7287DAE-8D71-A1E5-C25B-60A06EE57E0F}"/>
              </a:ext>
            </a:extLst>
          </p:cNvPr>
          <p:cNvSpPr txBox="1"/>
          <p:nvPr/>
        </p:nvSpPr>
        <p:spPr>
          <a:xfrm>
            <a:off x="81456" y="6448325"/>
            <a:ext cx="6763406" cy="369332"/>
          </a:xfrm>
          <a:prstGeom prst="rect">
            <a:avLst/>
          </a:prstGeom>
          <a:noFill/>
        </p:spPr>
        <p:txBody>
          <a:bodyPr wrap="square">
            <a:spAutoFit/>
          </a:bodyPr>
          <a:lstStyle/>
          <a:p>
            <a:r>
              <a:rPr lang="en-US" dirty="0">
                <a:solidFill>
                  <a:schemeClr val="tx2"/>
                </a:solidFill>
                <a:latin typeface="+mj-lt"/>
              </a:rPr>
              <a:t>Download playbook - </a:t>
            </a:r>
            <a:r>
              <a:rPr lang="en-US" dirty="0">
                <a:solidFill>
                  <a:schemeClr val="tx2"/>
                </a:solidFill>
                <a:latin typeface="+mj-lt"/>
                <a:hlinkClick r:id="rId2">
                  <a:extLst>
                    <a:ext uri="{A12FA001-AC4F-418D-AE19-62706E023703}">
                      <ahyp:hlinkClr xmlns:ahyp="http://schemas.microsoft.com/office/drawing/2018/hyperlinkcolor" val="tx"/>
                    </a:ext>
                  </a:extLst>
                </a:hlinkClick>
              </a:rPr>
              <a:t>https://aka.ms/PlacesDeployment</a:t>
            </a:r>
            <a:r>
              <a:rPr lang="en-US" dirty="0">
                <a:solidFill>
                  <a:schemeClr val="tx2"/>
                </a:solidFill>
                <a:latin typeface="+mj-lt"/>
              </a:rPr>
              <a:t> </a:t>
            </a:r>
            <a:endParaRPr lang="en-US" dirty="0"/>
          </a:p>
        </p:txBody>
      </p:sp>
    </p:spTree>
    <p:extLst>
      <p:ext uri="{BB962C8B-B14F-4D97-AF65-F5344CB8AC3E}">
        <p14:creationId xmlns:p14="http://schemas.microsoft.com/office/powerpoint/2010/main" val="2886550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20"/>
                                  </p:iterate>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181"/>
                            </p:stCondLst>
                            <p:childTnLst>
                              <p:par>
                                <p:cTn id="8" presetID="1" presetClass="entr" presetSubtype="0" fill="hold" nodeType="afterEffect">
                                  <p:stCondLst>
                                    <p:cond delay="0"/>
                                  </p:stCondLst>
                                  <p:iterate type="lt">
                                    <p:tmAbs val="20"/>
                                  </p:iterate>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422"/>
                            </p:stCondLst>
                            <p:childTnLst>
                              <p:par>
                                <p:cTn id="11" presetID="1" presetClass="entr" presetSubtype="0" fill="hold" nodeType="afterEffect">
                                  <p:stCondLst>
                                    <p:cond delay="0"/>
                                  </p:stCondLst>
                                  <p:iterate type="lt">
                                    <p:tmAbs val="20"/>
                                  </p:iterate>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par>
                          <p:cTn id="13" fill="hold">
                            <p:stCondLst>
                              <p:cond delay="2603"/>
                            </p:stCondLst>
                            <p:childTnLst>
                              <p:par>
                                <p:cTn id="14" presetID="1" presetClass="entr" presetSubtype="0" fill="hold" nodeType="afterEffect">
                                  <p:stCondLst>
                                    <p:cond delay="0"/>
                                  </p:stCondLst>
                                  <p:iterate type="lt">
                                    <p:tmAbs val="20"/>
                                  </p:iterate>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F35C5-A310-14A4-6A61-3A87623661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778CC5-16E7-D885-875B-782B13505E04}"/>
              </a:ext>
            </a:extLst>
          </p:cNvPr>
          <p:cNvSpPr>
            <a:spLocks noGrp="1"/>
          </p:cNvSpPr>
          <p:nvPr>
            <p:ph type="title"/>
          </p:nvPr>
        </p:nvSpPr>
        <p:spPr/>
        <p:txBody>
          <a:bodyPr/>
          <a:lstStyle/>
          <a:p>
            <a:r>
              <a:rPr lang="en-US">
                <a:latin typeface="+mj-lt"/>
              </a:rPr>
              <a:t>Example IMDF Using </a:t>
            </a:r>
            <a:r>
              <a:rPr lang="en-US" err="1">
                <a:latin typeface="+mj-lt"/>
              </a:rPr>
              <a:t>Mappedin</a:t>
            </a:r>
            <a:endParaRPr lang="en-US">
              <a:latin typeface="+mj-lt"/>
            </a:endParaRPr>
          </a:p>
        </p:txBody>
      </p:sp>
      <p:pic>
        <p:nvPicPr>
          <p:cNvPr id="5" name="Picture 4" descr="Screenshot of the floorplan configured in the MappedIn tool.">
            <a:extLst>
              <a:ext uri="{FF2B5EF4-FFF2-40B4-BE49-F238E27FC236}">
                <a16:creationId xmlns:a16="http://schemas.microsoft.com/office/drawing/2014/main" id="{BFF1970C-BE15-9A4E-DCAC-9B06F94DE27C}"/>
              </a:ext>
            </a:extLst>
          </p:cNvPr>
          <p:cNvPicPr>
            <a:picLocks noChangeAspect="1"/>
          </p:cNvPicPr>
          <p:nvPr/>
        </p:nvPicPr>
        <p:blipFill>
          <a:blip r:embed="rId3"/>
          <a:stretch>
            <a:fillRect/>
          </a:stretch>
        </p:blipFill>
        <p:spPr>
          <a:xfrm>
            <a:off x="980501" y="1063416"/>
            <a:ext cx="7858699" cy="4796249"/>
          </a:xfrm>
          <a:prstGeom prst="rect">
            <a:avLst/>
          </a:prstGeom>
        </p:spPr>
      </p:pic>
      <p:sp>
        <p:nvSpPr>
          <p:cNvPr id="6" name="TextBox 5">
            <a:extLst>
              <a:ext uri="{FF2B5EF4-FFF2-40B4-BE49-F238E27FC236}">
                <a16:creationId xmlns:a16="http://schemas.microsoft.com/office/drawing/2014/main" id="{624F7B8D-F4BD-9929-1AEF-2FD88CDA40CF}"/>
              </a:ext>
            </a:extLst>
          </p:cNvPr>
          <p:cNvSpPr txBox="1"/>
          <p:nvPr/>
        </p:nvSpPr>
        <p:spPr>
          <a:xfrm>
            <a:off x="9846513" y="1505007"/>
            <a:ext cx="2061714" cy="3385542"/>
          </a:xfrm>
          <a:prstGeom prst="rect">
            <a:avLst/>
          </a:prstGeom>
          <a:noFill/>
        </p:spPr>
        <p:txBody>
          <a:bodyPr wrap="square" lIns="0" tIns="0" rIns="0" bIns="0" rtlCol="0">
            <a:spAutoFit/>
          </a:bodyPr>
          <a:lstStyle/>
          <a:p>
            <a:pPr algn="l"/>
            <a:r>
              <a:rPr lang="en-US" sz="2000"/>
              <a:t>Desk Pool</a:t>
            </a:r>
          </a:p>
          <a:p>
            <a:pPr algn="l"/>
            <a:endParaRPr lang="en-US" sz="2000"/>
          </a:p>
          <a:p>
            <a:pPr algn="l"/>
            <a:r>
              <a:rPr lang="en-US" sz="2000"/>
              <a:t>Individual Desk</a:t>
            </a:r>
          </a:p>
          <a:p>
            <a:pPr algn="l"/>
            <a:endParaRPr lang="en-US" sz="2000"/>
          </a:p>
          <a:p>
            <a:pPr algn="l"/>
            <a:r>
              <a:rPr lang="en-US" sz="2000"/>
              <a:t>Conference Room</a:t>
            </a:r>
          </a:p>
          <a:p>
            <a:pPr algn="l"/>
            <a:endParaRPr lang="en-US" sz="2000"/>
          </a:p>
          <a:p>
            <a:pPr algn="l"/>
            <a:r>
              <a:rPr lang="en-US" sz="2000"/>
              <a:t>Elevator</a:t>
            </a:r>
          </a:p>
          <a:p>
            <a:pPr algn="l"/>
            <a:endParaRPr lang="en-US" sz="2000"/>
          </a:p>
          <a:p>
            <a:pPr algn="l"/>
            <a:r>
              <a:rPr lang="en-US" sz="2000"/>
              <a:t>Stairs</a:t>
            </a:r>
          </a:p>
          <a:p>
            <a:pPr algn="l"/>
            <a:endParaRPr lang="en-US" sz="2000"/>
          </a:p>
          <a:p>
            <a:pPr algn="l"/>
            <a:r>
              <a:rPr lang="en-US" sz="2000"/>
              <a:t>Hallway</a:t>
            </a:r>
          </a:p>
        </p:txBody>
      </p:sp>
      <p:grpSp>
        <p:nvGrpSpPr>
          <p:cNvPr id="7" name="Group 6">
            <a:extLst>
              <a:ext uri="{FF2B5EF4-FFF2-40B4-BE49-F238E27FC236}">
                <a16:creationId xmlns:a16="http://schemas.microsoft.com/office/drawing/2014/main" id="{5AF9FAB2-0CE2-8E26-DACA-E280326953D5}"/>
              </a:ext>
              <a:ext uri="{C183D7F6-B498-43B3-948B-1728B52AA6E4}">
                <adec:decorative xmlns:adec="http://schemas.microsoft.com/office/drawing/2017/decorative" val="1"/>
              </a:ext>
            </a:extLst>
          </p:cNvPr>
          <p:cNvGrpSpPr/>
          <p:nvPr/>
        </p:nvGrpSpPr>
        <p:grpSpPr>
          <a:xfrm>
            <a:off x="9317427" y="1442303"/>
            <a:ext cx="457200" cy="457200"/>
            <a:chOff x="9773728" y="983411"/>
            <a:chExt cx="457200" cy="457200"/>
          </a:xfrm>
        </p:grpSpPr>
        <p:sp>
          <p:nvSpPr>
            <p:cNvPr id="2" name="Oval 1">
              <a:extLst>
                <a:ext uri="{FF2B5EF4-FFF2-40B4-BE49-F238E27FC236}">
                  <a16:creationId xmlns:a16="http://schemas.microsoft.com/office/drawing/2014/main" id="{1BDE5891-8181-35AA-7B1B-0D9FB8E89CD1}"/>
                </a:ext>
              </a:extLst>
            </p:cNvPr>
            <p:cNvSpPr/>
            <p:nvPr/>
          </p:nvSpPr>
          <p:spPr bwMode="auto">
            <a:xfrm>
              <a:off x="9773728" y="983411"/>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FCB2F499-C835-E1AA-D695-06B476BB4B59}"/>
                </a:ext>
              </a:extLst>
            </p:cNvPr>
            <p:cNvSpPr txBox="1"/>
            <p:nvPr/>
          </p:nvSpPr>
          <p:spPr>
            <a:xfrm>
              <a:off x="9864305" y="1058122"/>
              <a:ext cx="276045" cy="307777"/>
            </a:xfrm>
            <a:prstGeom prst="rect">
              <a:avLst/>
            </a:prstGeom>
            <a:noFill/>
          </p:spPr>
          <p:txBody>
            <a:bodyPr wrap="square" lIns="0" tIns="0" rIns="0" bIns="0" rtlCol="0">
              <a:spAutoFit/>
            </a:bodyPr>
            <a:lstStyle/>
            <a:p>
              <a:pPr algn="ctr"/>
              <a:r>
                <a:rPr lang="en-US" sz="2000">
                  <a:solidFill>
                    <a:schemeClr val="bg1"/>
                  </a:solidFill>
                </a:rPr>
                <a:t>1</a:t>
              </a:r>
            </a:p>
          </p:txBody>
        </p:sp>
      </p:grpSp>
      <p:grpSp>
        <p:nvGrpSpPr>
          <p:cNvPr id="8" name="Group 7">
            <a:extLst>
              <a:ext uri="{FF2B5EF4-FFF2-40B4-BE49-F238E27FC236}">
                <a16:creationId xmlns:a16="http://schemas.microsoft.com/office/drawing/2014/main" id="{46D1D83B-0F07-C13C-9818-1E443674F845}"/>
              </a:ext>
              <a:ext uri="{C183D7F6-B498-43B3-948B-1728B52AA6E4}">
                <adec:decorative xmlns:adec="http://schemas.microsoft.com/office/drawing/2017/decorative" val="1"/>
              </a:ext>
            </a:extLst>
          </p:cNvPr>
          <p:cNvGrpSpPr/>
          <p:nvPr/>
        </p:nvGrpSpPr>
        <p:grpSpPr>
          <a:xfrm>
            <a:off x="3263659" y="4224474"/>
            <a:ext cx="457200" cy="457200"/>
            <a:chOff x="9773728" y="983411"/>
            <a:chExt cx="457200" cy="457200"/>
          </a:xfrm>
        </p:grpSpPr>
        <p:sp>
          <p:nvSpPr>
            <p:cNvPr id="9" name="Oval 8">
              <a:extLst>
                <a:ext uri="{FF2B5EF4-FFF2-40B4-BE49-F238E27FC236}">
                  <a16:creationId xmlns:a16="http://schemas.microsoft.com/office/drawing/2014/main" id="{A8DC06FE-6646-4A8E-699C-292C0BC696D5}"/>
                </a:ext>
              </a:extLst>
            </p:cNvPr>
            <p:cNvSpPr/>
            <p:nvPr/>
          </p:nvSpPr>
          <p:spPr bwMode="auto">
            <a:xfrm>
              <a:off x="9773728" y="983411"/>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TextBox 9">
              <a:extLst>
                <a:ext uri="{FF2B5EF4-FFF2-40B4-BE49-F238E27FC236}">
                  <a16:creationId xmlns:a16="http://schemas.microsoft.com/office/drawing/2014/main" id="{1686744E-2A99-6038-D3AF-9A84CF699239}"/>
                </a:ext>
              </a:extLst>
            </p:cNvPr>
            <p:cNvSpPr txBox="1"/>
            <p:nvPr/>
          </p:nvSpPr>
          <p:spPr>
            <a:xfrm>
              <a:off x="9864305" y="1058122"/>
              <a:ext cx="276045" cy="307777"/>
            </a:xfrm>
            <a:prstGeom prst="rect">
              <a:avLst/>
            </a:prstGeom>
            <a:noFill/>
          </p:spPr>
          <p:txBody>
            <a:bodyPr wrap="square" lIns="0" tIns="0" rIns="0" bIns="0" rtlCol="0">
              <a:spAutoFit/>
            </a:bodyPr>
            <a:lstStyle/>
            <a:p>
              <a:pPr algn="ctr"/>
              <a:r>
                <a:rPr lang="en-US" sz="2000">
                  <a:solidFill>
                    <a:schemeClr val="bg1"/>
                  </a:solidFill>
                </a:rPr>
                <a:t>1</a:t>
              </a:r>
            </a:p>
          </p:txBody>
        </p:sp>
      </p:grpSp>
      <p:grpSp>
        <p:nvGrpSpPr>
          <p:cNvPr id="11" name="Group 10">
            <a:extLst>
              <a:ext uri="{FF2B5EF4-FFF2-40B4-BE49-F238E27FC236}">
                <a16:creationId xmlns:a16="http://schemas.microsoft.com/office/drawing/2014/main" id="{F646B1C9-D4D1-382F-0983-C86202B503A4}"/>
              </a:ext>
              <a:ext uri="{C183D7F6-B498-43B3-948B-1728B52AA6E4}">
                <adec:decorative xmlns:adec="http://schemas.microsoft.com/office/drawing/2017/decorative" val="1"/>
              </a:ext>
            </a:extLst>
          </p:cNvPr>
          <p:cNvGrpSpPr/>
          <p:nvPr/>
        </p:nvGrpSpPr>
        <p:grpSpPr>
          <a:xfrm>
            <a:off x="9317427" y="2048550"/>
            <a:ext cx="457200" cy="457200"/>
            <a:chOff x="9773728" y="983411"/>
            <a:chExt cx="457200" cy="457200"/>
          </a:xfrm>
        </p:grpSpPr>
        <p:sp>
          <p:nvSpPr>
            <p:cNvPr id="12" name="Oval 11">
              <a:extLst>
                <a:ext uri="{FF2B5EF4-FFF2-40B4-BE49-F238E27FC236}">
                  <a16:creationId xmlns:a16="http://schemas.microsoft.com/office/drawing/2014/main" id="{F03C496C-03E4-BF4F-668D-C512CF09FF33}"/>
                </a:ext>
              </a:extLst>
            </p:cNvPr>
            <p:cNvSpPr/>
            <p:nvPr/>
          </p:nvSpPr>
          <p:spPr bwMode="auto">
            <a:xfrm>
              <a:off x="9773728" y="983411"/>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TextBox 12">
              <a:extLst>
                <a:ext uri="{FF2B5EF4-FFF2-40B4-BE49-F238E27FC236}">
                  <a16:creationId xmlns:a16="http://schemas.microsoft.com/office/drawing/2014/main" id="{E271F8EC-43D7-7675-ED63-09E07C66A0E7}"/>
                </a:ext>
              </a:extLst>
            </p:cNvPr>
            <p:cNvSpPr txBox="1"/>
            <p:nvPr/>
          </p:nvSpPr>
          <p:spPr>
            <a:xfrm>
              <a:off x="9864305" y="1058122"/>
              <a:ext cx="276045" cy="307777"/>
            </a:xfrm>
            <a:prstGeom prst="rect">
              <a:avLst/>
            </a:prstGeom>
            <a:noFill/>
          </p:spPr>
          <p:txBody>
            <a:bodyPr wrap="square" lIns="0" tIns="0" rIns="0" bIns="0" rtlCol="0">
              <a:spAutoFit/>
            </a:bodyPr>
            <a:lstStyle/>
            <a:p>
              <a:pPr algn="ctr"/>
              <a:r>
                <a:rPr lang="en-US" sz="2000">
                  <a:solidFill>
                    <a:schemeClr val="bg1"/>
                  </a:solidFill>
                </a:rPr>
                <a:t>2</a:t>
              </a:r>
            </a:p>
          </p:txBody>
        </p:sp>
      </p:grpSp>
      <p:grpSp>
        <p:nvGrpSpPr>
          <p:cNvPr id="14" name="Group 13">
            <a:extLst>
              <a:ext uri="{FF2B5EF4-FFF2-40B4-BE49-F238E27FC236}">
                <a16:creationId xmlns:a16="http://schemas.microsoft.com/office/drawing/2014/main" id="{EC656E99-F10E-25C9-7121-ED56BCE535C6}"/>
              </a:ext>
              <a:ext uri="{C183D7F6-B498-43B3-948B-1728B52AA6E4}">
                <adec:decorative xmlns:adec="http://schemas.microsoft.com/office/drawing/2017/decorative" val="1"/>
              </a:ext>
            </a:extLst>
          </p:cNvPr>
          <p:cNvGrpSpPr/>
          <p:nvPr/>
        </p:nvGrpSpPr>
        <p:grpSpPr>
          <a:xfrm>
            <a:off x="6484336" y="1128766"/>
            <a:ext cx="457200" cy="457200"/>
            <a:chOff x="9773728" y="983411"/>
            <a:chExt cx="457200" cy="457200"/>
          </a:xfrm>
        </p:grpSpPr>
        <p:sp>
          <p:nvSpPr>
            <p:cNvPr id="15" name="Oval 14">
              <a:extLst>
                <a:ext uri="{FF2B5EF4-FFF2-40B4-BE49-F238E27FC236}">
                  <a16:creationId xmlns:a16="http://schemas.microsoft.com/office/drawing/2014/main" id="{F5E3BE34-D97B-BC17-E2A1-8C8FDF612025}"/>
                </a:ext>
              </a:extLst>
            </p:cNvPr>
            <p:cNvSpPr/>
            <p:nvPr/>
          </p:nvSpPr>
          <p:spPr bwMode="auto">
            <a:xfrm>
              <a:off x="9773728" y="983411"/>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extBox 15">
              <a:extLst>
                <a:ext uri="{FF2B5EF4-FFF2-40B4-BE49-F238E27FC236}">
                  <a16:creationId xmlns:a16="http://schemas.microsoft.com/office/drawing/2014/main" id="{BDCE7F32-FDBD-8D7F-38AF-9F54DB84DB75}"/>
                </a:ext>
              </a:extLst>
            </p:cNvPr>
            <p:cNvSpPr txBox="1"/>
            <p:nvPr/>
          </p:nvSpPr>
          <p:spPr>
            <a:xfrm>
              <a:off x="9864305" y="1058122"/>
              <a:ext cx="276045" cy="307777"/>
            </a:xfrm>
            <a:prstGeom prst="rect">
              <a:avLst/>
            </a:prstGeom>
            <a:noFill/>
          </p:spPr>
          <p:txBody>
            <a:bodyPr wrap="square" lIns="0" tIns="0" rIns="0" bIns="0" rtlCol="0">
              <a:spAutoFit/>
            </a:bodyPr>
            <a:lstStyle/>
            <a:p>
              <a:pPr algn="ctr"/>
              <a:r>
                <a:rPr lang="en-US" sz="2000">
                  <a:solidFill>
                    <a:schemeClr val="bg1"/>
                  </a:solidFill>
                </a:rPr>
                <a:t>2</a:t>
              </a:r>
            </a:p>
          </p:txBody>
        </p:sp>
      </p:grpSp>
      <p:grpSp>
        <p:nvGrpSpPr>
          <p:cNvPr id="17" name="Group 16">
            <a:extLst>
              <a:ext uri="{FF2B5EF4-FFF2-40B4-BE49-F238E27FC236}">
                <a16:creationId xmlns:a16="http://schemas.microsoft.com/office/drawing/2014/main" id="{C46342F2-1876-73CD-E6FE-2603E951988D}"/>
              </a:ext>
              <a:ext uri="{C183D7F6-B498-43B3-948B-1728B52AA6E4}">
                <adec:decorative xmlns:adec="http://schemas.microsoft.com/office/drawing/2017/decorative" val="1"/>
              </a:ext>
            </a:extLst>
          </p:cNvPr>
          <p:cNvGrpSpPr/>
          <p:nvPr/>
        </p:nvGrpSpPr>
        <p:grpSpPr>
          <a:xfrm>
            <a:off x="9317427" y="2654797"/>
            <a:ext cx="457200" cy="457200"/>
            <a:chOff x="9773728" y="983411"/>
            <a:chExt cx="457200" cy="457200"/>
          </a:xfrm>
        </p:grpSpPr>
        <p:sp>
          <p:nvSpPr>
            <p:cNvPr id="18" name="Oval 17">
              <a:extLst>
                <a:ext uri="{FF2B5EF4-FFF2-40B4-BE49-F238E27FC236}">
                  <a16:creationId xmlns:a16="http://schemas.microsoft.com/office/drawing/2014/main" id="{EA09EDF1-6256-7134-F41F-3C22288E72B1}"/>
                </a:ext>
              </a:extLst>
            </p:cNvPr>
            <p:cNvSpPr/>
            <p:nvPr/>
          </p:nvSpPr>
          <p:spPr bwMode="auto">
            <a:xfrm>
              <a:off x="9773728" y="983411"/>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62E6B70A-815B-A433-42EC-54BFD965C04A}"/>
                </a:ext>
              </a:extLst>
            </p:cNvPr>
            <p:cNvSpPr txBox="1"/>
            <p:nvPr/>
          </p:nvSpPr>
          <p:spPr>
            <a:xfrm>
              <a:off x="9864305" y="1058122"/>
              <a:ext cx="276045" cy="307777"/>
            </a:xfrm>
            <a:prstGeom prst="rect">
              <a:avLst/>
            </a:prstGeom>
            <a:noFill/>
          </p:spPr>
          <p:txBody>
            <a:bodyPr wrap="square" lIns="0" tIns="0" rIns="0" bIns="0" rtlCol="0">
              <a:spAutoFit/>
            </a:bodyPr>
            <a:lstStyle/>
            <a:p>
              <a:pPr algn="ctr"/>
              <a:r>
                <a:rPr lang="en-US" sz="2000">
                  <a:solidFill>
                    <a:schemeClr val="bg1"/>
                  </a:solidFill>
                </a:rPr>
                <a:t>3</a:t>
              </a:r>
            </a:p>
          </p:txBody>
        </p:sp>
      </p:grpSp>
      <p:grpSp>
        <p:nvGrpSpPr>
          <p:cNvPr id="20" name="Group 19">
            <a:extLst>
              <a:ext uri="{FF2B5EF4-FFF2-40B4-BE49-F238E27FC236}">
                <a16:creationId xmlns:a16="http://schemas.microsoft.com/office/drawing/2014/main" id="{AD4A016B-DBF2-7655-C4CA-B3EF233AF53F}"/>
              </a:ext>
              <a:ext uri="{C183D7F6-B498-43B3-948B-1728B52AA6E4}">
                <adec:decorative xmlns:adec="http://schemas.microsoft.com/office/drawing/2017/decorative" val="1"/>
              </a:ext>
            </a:extLst>
          </p:cNvPr>
          <p:cNvGrpSpPr/>
          <p:nvPr/>
        </p:nvGrpSpPr>
        <p:grpSpPr>
          <a:xfrm>
            <a:off x="5469699" y="4244936"/>
            <a:ext cx="457200" cy="457200"/>
            <a:chOff x="9773728" y="983411"/>
            <a:chExt cx="457200" cy="457200"/>
          </a:xfrm>
        </p:grpSpPr>
        <p:sp>
          <p:nvSpPr>
            <p:cNvPr id="21" name="Oval 20">
              <a:extLst>
                <a:ext uri="{FF2B5EF4-FFF2-40B4-BE49-F238E27FC236}">
                  <a16:creationId xmlns:a16="http://schemas.microsoft.com/office/drawing/2014/main" id="{397CD8E3-F2A2-B8E8-A7E4-CB738142A79A}"/>
                </a:ext>
              </a:extLst>
            </p:cNvPr>
            <p:cNvSpPr/>
            <p:nvPr/>
          </p:nvSpPr>
          <p:spPr bwMode="auto">
            <a:xfrm>
              <a:off x="9773728" y="983411"/>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2" name="TextBox 21">
              <a:extLst>
                <a:ext uri="{FF2B5EF4-FFF2-40B4-BE49-F238E27FC236}">
                  <a16:creationId xmlns:a16="http://schemas.microsoft.com/office/drawing/2014/main" id="{2A5A7882-AC76-CC0D-292A-18B423C824FE}"/>
                </a:ext>
              </a:extLst>
            </p:cNvPr>
            <p:cNvSpPr txBox="1"/>
            <p:nvPr/>
          </p:nvSpPr>
          <p:spPr>
            <a:xfrm>
              <a:off x="9864305" y="1058122"/>
              <a:ext cx="276045" cy="307777"/>
            </a:xfrm>
            <a:prstGeom prst="rect">
              <a:avLst/>
            </a:prstGeom>
            <a:noFill/>
          </p:spPr>
          <p:txBody>
            <a:bodyPr wrap="square" lIns="0" tIns="0" rIns="0" bIns="0" rtlCol="0">
              <a:spAutoFit/>
            </a:bodyPr>
            <a:lstStyle/>
            <a:p>
              <a:pPr algn="ctr"/>
              <a:r>
                <a:rPr lang="en-US" sz="2000">
                  <a:solidFill>
                    <a:schemeClr val="bg1"/>
                  </a:solidFill>
                </a:rPr>
                <a:t>3</a:t>
              </a:r>
            </a:p>
          </p:txBody>
        </p:sp>
      </p:grpSp>
      <p:grpSp>
        <p:nvGrpSpPr>
          <p:cNvPr id="23" name="Group 22">
            <a:extLst>
              <a:ext uri="{FF2B5EF4-FFF2-40B4-BE49-F238E27FC236}">
                <a16:creationId xmlns:a16="http://schemas.microsoft.com/office/drawing/2014/main" id="{AB2EC241-8DF7-3A46-BC18-1AEA3F8E69E2}"/>
              </a:ext>
              <a:ext uri="{C183D7F6-B498-43B3-948B-1728B52AA6E4}">
                <adec:decorative xmlns:adec="http://schemas.microsoft.com/office/drawing/2017/decorative" val="1"/>
              </a:ext>
            </a:extLst>
          </p:cNvPr>
          <p:cNvGrpSpPr/>
          <p:nvPr/>
        </p:nvGrpSpPr>
        <p:grpSpPr>
          <a:xfrm>
            <a:off x="9317427" y="3261044"/>
            <a:ext cx="457200" cy="457200"/>
            <a:chOff x="9773728" y="983411"/>
            <a:chExt cx="457200" cy="457200"/>
          </a:xfrm>
        </p:grpSpPr>
        <p:sp>
          <p:nvSpPr>
            <p:cNvPr id="24" name="Oval 23">
              <a:extLst>
                <a:ext uri="{FF2B5EF4-FFF2-40B4-BE49-F238E27FC236}">
                  <a16:creationId xmlns:a16="http://schemas.microsoft.com/office/drawing/2014/main" id="{5FE3E2FA-BEAD-7510-515F-9A75FC56E2ED}"/>
                </a:ext>
              </a:extLst>
            </p:cNvPr>
            <p:cNvSpPr/>
            <p:nvPr/>
          </p:nvSpPr>
          <p:spPr bwMode="auto">
            <a:xfrm>
              <a:off x="9773728" y="983411"/>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TextBox 24">
              <a:extLst>
                <a:ext uri="{FF2B5EF4-FFF2-40B4-BE49-F238E27FC236}">
                  <a16:creationId xmlns:a16="http://schemas.microsoft.com/office/drawing/2014/main" id="{28C54685-AB3D-CC04-A669-13CD189DCFA4}"/>
                </a:ext>
              </a:extLst>
            </p:cNvPr>
            <p:cNvSpPr txBox="1"/>
            <p:nvPr/>
          </p:nvSpPr>
          <p:spPr>
            <a:xfrm>
              <a:off x="9864305" y="1058122"/>
              <a:ext cx="276045" cy="307777"/>
            </a:xfrm>
            <a:prstGeom prst="rect">
              <a:avLst/>
            </a:prstGeom>
            <a:noFill/>
          </p:spPr>
          <p:txBody>
            <a:bodyPr wrap="square" lIns="0" tIns="0" rIns="0" bIns="0" rtlCol="0">
              <a:spAutoFit/>
            </a:bodyPr>
            <a:lstStyle/>
            <a:p>
              <a:pPr algn="ctr"/>
              <a:r>
                <a:rPr lang="en-US" sz="2000">
                  <a:solidFill>
                    <a:schemeClr val="bg1"/>
                  </a:solidFill>
                </a:rPr>
                <a:t>4</a:t>
              </a:r>
            </a:p>
          </p:txBody>
        </p:sp>
      </p:grpSp>
      <p:grpSp>
        <p:nvGrpSpPr>
          <p:cNvPr id="26" name="Group 25">
            <a:extLst>
              <a:ext uri="{FF2B5EF4-FFF2-40B4-BE49-F238E27FC236}">
                <a16:creationId xmlns:a16="http://schemas.microsoft.com/office/drawing/2014/main" id="{D66287DE-F16F-2E13-BC37-C912449470CB}"/>
              </a:ext>
              <a:ext uri="{C183D7F6-B498-43B3-948B-1728B52AA6E4}">
                <adec:decorative xmlns:adec="http://schemas.microsoft.com/office/drawing/2017/decorative" val="1"/>
              </a:ext>
            </a:extLst>
          </p:cNvPr>
          <p:cNvGrpSpPr/>
          <p:nvPr/>
        </p:nvGrpSpPr>
        <p:grpSpPr>
          <a:xfrm>
            <a:off x="3263659" y="3197778"/>
            <a:ext cx="457200" cy="457200"/>
            <a:chOff x="9773728" y="983411"/>
            <a:chExt cx="457200" cy="457200"/>
          </a:xfrm>
        </p:grpSpPr>
        <p:sp>
          <p:nvSpPr>
            <p:cNvPr id="27" name="Oval 26">
              <a:extLst>
                <a:ext uri="{FF2B5EF4-FFF2-40B4-BE49-F238E27FC236}">
                  <a16:creationId xmlns:a16="http://schemas.microsoft.com/office/drawing/2014/main" id="{B40B362A-10AB-EDA9-3FF5-C8C386703B6A}"/>
                </a:ext>
              </a:extLst>
            </p:cNvPr>
            <p:cNvSpPr/>
            <p:nvPr/>
          </p:nvSpPr>
          <p:spPr bwMode="auto">
            <a:xfrm>
              <a:off x="9773728" y="983411"/>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TextBox 27">
              <a:extLst>
                <a:ext uri="{FF2B5EF4-FFF2-40B4-BE49-F238E27FC236}">
                  <a16:creationId xmlns:a16="http://schemas.microsoft.com/office/drawing/2014/main" id="{D95E945A-FEF1-7DB0-7CDE-A1D30ABD4E9D}"/>
                </a:ext>
              </a:extLst>
            </p:cNvPr>
            <p:cNvSpPr txBox="1"/>
            <p:nvPr/>
          </p:nvSpPr>
          <p:spPr>
            <a:xfrm>
              <a:off x="9864305" y="1058122"/>
              <a:ext cx="276045" cy="307777"/>
            </a:xfrm>
            <a:prstGeom prst="rect">
              <a:avLst/>
            </a:prstGeom>
            <a:noFill/>
          </p:spPr>
          <p:txBody>
            <a:bodyPr wrap="square" lIns="0" tIns="0" rIns="0" bIns="0" rtlCol="0">
              <a:spAutoFit/>
            </a:bodyPr>
            <a:lstStyle/>
            <a:p>
              <a:pPr algn="ctr"/>
              <a:r>
                <a:rPr lang="en-US" sz="2000">
                  <a:solidFill>
                    <a:schemeClr val="bg1"/>
                  </a:solidFill>
                </a:rPr>
                <a:t>4</a:t>
              </a:r>
            </a:p>
          </p:txBody>
        </p:sp>
      </p:grpSp>
      <p:grpSp>
        <p:nvGrpSpPr>
          <p:cNvPr id="29" name="Group 28">
            <a:extLst>
              <a:ext uri="{FF2B5EF4-FFF2-40B4-BE49-F238E27FC236}">
                <a16:creationId xmlns:a16="http://schemas.microsoft.com/office/drawing/2014/main" id="{B8C36880-A7BB-490B-395B-F5BB4E2E186C}"/>
              </a:ext>
              <a:ext uri="{C183D7F6-B498-43B3-948B-1728B52AA6E4}">
                <adec:decorative xmlns:adec="http://schemas.microsoft.com/office/drawing/2017/decorative" val="1"/>
              </a:ext>
            </a:extLst>
          </p:cNvPr>
          <p:cNvGrpSpPr/>
          <p:nvPr/>
        </p:nvGrpSpPr>
        <p:grpSpPr>
          <a:xfrm>
            <a:off x="9317427" y="3867291"/>
            <a:ext cx="457200" cy="457200"/>
            <a:chOff x="9773728" y="983411"/>
            <a:chExt cx="457200" cy="457200"/>
          </a:xfrm>
        </p:grpSpPr>
        <p:sp>
          <p:nvSpPr>
            <p:cNvPr id="30" name="Oval 29">
              <a:extLst>
                <a:ext uri="{FF2B5EF4-FFF2-40B4-BE49-F238E27FC236}">
                  <a16:creationId xmlns:a16="http://schemas.microsoft.com/office/drawing/2014/main" id="{A2DD3718-C68E-51D8-5865-F8219BA3C038}"/>
                </a:ext>
              </a:extLst>
            </p:cNvPr>
            <p:cNvSpPr/>
            <p:nvPr/>
          </p:nvSpPr>
          <p:spPr bwMode="auto">
            <a:xfrm>
              <a:off x="9773728" y="983411"/>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TextBox 30">
              <a:extLst>
                <a:ext uri="{FF2B5EF4-FFF2-40B4-BE49-F238E27FC236}">
                  <a16:creationId xmlns:a16="http://schemas.microsoft.com/office/drawing/2014/main" id="{F8BD2720-D7A9-EE55-1D5B-0F722C69C936}"/>
                </a:ext>
              </a:extLst>
            </p:cNvPr>
            <p:cNvSpPr txBox="1"/>
            <p:nvPr/>
          </p:nvSpPr>
          <p:spPr>
            <a:xfrm>
              <a:off x="9864305" y="1058122"/>
              <a:ext cx="276045" cy="307777"/>
            </a:xfrm>
            <a:prstGeom prst="rect">
              <a:avLst/>
            </a:prstGeom>
            <a:noFill/>
          </p:spPr>
          <p:txBody>
            <a:bodyPr wrap="square" lIns="0" tIns="0" rIns="0" bIns="0" rtlCol="0">
              <a:spAutoFit/>
            </a:bodyPr>
            <a:lstStyle/>
            <a:p>
              <a:pPr algn="ctr"/>
              <a:r>
                <a:rPr lang="en-US" sz="2000">
                  <a:solidFill>
                    <a:schemeClr val="bg1"/>
                  </a:solidFill>
                </a:rPr>
                <a:t>5</a:t>
              </a:r>
            </a:p>
          </p:txBody>
        </p:sp>
      </p:grpSp>
      <p:grpSp>
        <p:nvGrpSpPr>
          <p:cNvPr id="32" name="Group 31">
            <a:extLst>
              <a:ext uri="{FF2B5EF4-FFF2-40B4-BE49-F238E27FC236}">
                <a16:creationId xmlns:a16="http://schemas.microsoft.com/office/drawing/2014/main" id="{C9CB5C1D-087E-E686-03A5-B61E82E69BA1}"/>
              </a:ext>
              <a:ext uri="{C183D7F6-B498-43B3-948B-1728B52AA6E4}">
                <adec:decorative xmlns:adec="http://schemas.microsoft.com/office/drawing/2017/decorative" val="1"/>
              </a:ext>
            </a:extLst>
          </p:cNvPr>
          <p:cNvGrpSpPr/>
          <p:nvPr/>
        </p:nvGrpSpPr>
        <p:grpSpPr>
          <a:xfrm>
            <a:off x="1643902" y="5013469"/>
            <a:ext cx="457200" cy="457200"/>
            <a:chOff x="9773728" y="983411"/>
            <a:chExt cx="457200" cy="457200"/>
          </a:xfrm>
        </p:grpSpPr>
        <p:sp>
          <p:nvSpPr>
            <p:cNvPr id="33" name="Oval 32">
              <a:extLst>
                <a:ext uri="{FF2B5EF4-FFF2-40B4-BE49-F238E27FC236}">
                  <a16:creationId xmlns:a16="http://schemas.microsoft.com/office/drawing/2014/main" id="{B47D93EE-099B-1107-27F1-B3197F0BFC11}"/>
                </a:ext>
              </a:extLst>
            </p:cNvPr>
            <p:cNvSpPr/>
            <p:nvPr/>
          </p:nvSpPr>
          <p:spPr bwMode="auto">
            <a:xfrm>
              <a:off x="9773728" y="983411"/>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4" name="TextBox 33">
              <a:extLst>
                <a:ext uri="{FF2B5EF4-FFF2-40B4-BE49-F238E27FC236}">
                  <a16:creationId xmlns:a16="http://schemas.microsoft.com/office/drawing/2014/main" id="{A1F28938-4801-6E6C-4F2D-05C6A25FAC01}"/>
                </a:ext>
              </a:extLst>
            </p:cNvPr>
            <p:cNvSpPr txBox="1"/>
            <p:nvPr/>
          </p:nvSpPr>
          <p:spPr>
            <a:xfrm>
              <a:off x="9864305" y="1058122"/>
              <a:ext cx="276045" cy="307777"/>
            </a:xfrm>
            <a:prstGeom prst="rect">
              <a:avLst/>
            </a:prstGeom>
            <a:noFill/>
          </p:spPr>
          <p:txBody>
            <a:bodyPr wrap="square" lIns="0" tIns="0" rIns="0" bIns="0" rtlCol="0">
              <a:spAutoFit/>
            </a:bodyPr>
            <a:lstStyle/>
            <a:p>
              <a:pPr algn="ctr"/>
              <a:r>
                <a:rPr lang="en-US" sz="2000">
                  <a:solidFill>
                    <a:schemeClr val="bg1"/>
                  </a:solidFill>
                </a:rPr>
                <a:t>5</a:t>
              </a:r>
            </a:p>
          </p:txBody>
        </p:sp>
      </p:grpSp>
      <p:grpSp>
        <p:nvGrpSpPr>
          <p:cNvPr id="35" name="Group 34">
            <a:extLst>
              <a:ext uri="{FF2B5EF4-FFF2-40B4-BE49-F238E27FC236}">
                <a16:creationId xmlns:a16="http://schemas.microsoft.com/office/drawing/2014/main" id="{B80E6ED2-4445-9E9B-FCB1-5B4B7B3EF4D4}"/>
              </a:ext>
              <a:ext uri="{C183D7F6-B498-43B3-948B-1728B52AA6E4}">
                <adec:decorative xmlns:adec="http://schemas.microsoft.com/office/drawing/2017/decorative" val="1"/>
              </a:ext>
            </a:extLst>
          </p:cNvPr>
          <p:cNvGrpSpPr/>
          <p:nvPr/>
        </p:nvGrpSpPr>
        <p:grpSpPr>
          <a:xfrm>
            <a:off x="9317427" y="4473537"/>
            <a:ext cx="457200" cy="457200"/>
            <a:chOff x="9773728" y="983411"/>
            <a:chExt cx="457200" cy="457200"/>
          </a:xfrm>
        </p:grpSpPr>
        <p:sp>
          <p:nvSpPr>
            <p:cNvPr id="36" name="Oval 35">
              <a:extLst>
                <a:ext uri="{FF2B5EF4-FFF2-40B4-BE49-F238E27FC236}">
                  <a16:creationId xmlns:a16="http://schemas.microsoft.com/office/drawing/2014/main" id="{0005E433-E724-EEE8-2855-46C7F24DDCBA}"/>
                </a:ext>
              </a:extLst>
            </p:cNvPr>
            <p:cNvSpPr/>
            <p:nvPr/>
          </p:nvSpPr>
          <p:spPr bwMode="auto">
            <a:xfrm>
              <a:off x="9773728" y="983411"/>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7" name="TextBox 36">
              <a:extLst>
                <a:ext uri="{FF2B5EF4-FFF2-40B4-BE49-F238E27FC236}">
                  <a16:creationId xmlns:a16="http://schemas.microsoft.com/office/drawing/2014/main" id="{C024AB21-E3B0-3CA6-D48F-CD5777AFC361}"/>
                </a:ext>
              </a:extLst>
            </p:cNvPr>
            <p:cNvSpPr txBox="1"/>
            <p:nvPr/>
          </p:nvSpPr>
          <p:spPr>
            <a:xfrm>
              <a:off x="9864305" y="1058122"/>
              <a:ext cx="276045" cy="307777"/>
            </a:xfrm>
            <a:prstGeom prst="rect">
              <a:avLst/>
            </a:prstGeom>
            <a:noFill/>
          </p:spPr>
          <p:txBody>
            <a:bodyPr wrap="square" lIns="0" tIns="0" rIns="0" bIns="0" rtlCol="0">
              <a:spAutoFit/>
            </a:bodyPr>
            <a:lstStyle/>
            <a:p>
              <a:pPr algn="ctr"/>
              <a:r>
                <a:rPr lang="en-US" sz="2000">
                  <a:solidFill>
                    <a:schemeClr val="bg1"/>
                  </a:solidFill>
                </a:rPr>
                <a:t>6</a:t>
              </a:r>
            </a:p>
          </p:txBody>
        </p:sp>
      </p:grpSp>
      <p:grpSp>
        <p:nvGrpSpPr>
          <p:cNvPr id="38" name="Group 37">
            <a:extLst>
              <a:ext uri="{FF2B5EF4-FFF2-40B4-BE49-F238E27FC236}">
                <a16:creationId xmlns:a16="http://schemas.microsoft.com/office/drawing/2014/main" id="{8EF77CEC-A75D-72EA-C469-F01721EA344B}"/>
              </a:ext>
              <a:ext uri="{C183D7F6-B498-43B3-948B-1728B52AA6E4}">
                <adec:decorative xmlns:adec="http://schemas.microsoft.com/office/drawing/2017/decorative" val="1"/>
              </a:ext>
            </a:extLst>
          </p:cNvPr>
          <p:cNvGrpSpPr/>
          <p:nvPr/>
        </p:nvGrpSpPr>
        <p:grpSpPr>
          <a:xfrm>
            <a:off x="1781925" y="2027484"/>
            <a:ext cx="457200" cy="457200"/>
            <a:chOff x="9773728" y="983411"/>
            <a:chExt cx="457200" cy="457200"/>
          </a:xfrm>
        </p:grpSpPr>
        <p:sp>
          <p:nvSpPr>
            <p:cNvPr id="39" name="Oval 38">
              <a:extLst>
                <a:ext uri="{FF2B5EF4-FFF2-40B4-BE49-F238E27FC236}">
                  <a16:creationId xmlns:a16="http://schemas.microsoft.com/office/drawing/2014/main" id="{1A24F5D9-3858-B67C-C9A4-70B751053768}"/>
                </a:ext>
              </a:extLst>
            </p:cNvPr>
            <p:cNvSpPr/>
            <p:nvPr/>
          </p:nvSpPr>
          <p:spPr bwMode="auto">
            <a:xfrm>
              <a:off x="9773728" y="983411"/>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0" name="TextBox 39">
              <a:extLst>
                <a:ext uri="{FF2B5EF4-FFF2-40B4-BE49-F238E27FC236}">
                  <a16:creationId xmlns:a16="http://schemas.microsoft.com/office/drawing/2014/main" id="{5BE20813-2903-8B59-5C0F-76F5551D7C77}"/>
                </a:ext>
              </a:extLst>
            </p:cNvPr>
            <p:cNvSpPr txBox="1"/>
            <p:nvPr/>
          </p:nvSpPr>
          <p:spPr>
            <a:xfrm>
              <a:off x="9864305" y="1058122"/>
              <a:ext cx="276045" cy="307777"/>
            </a:xfrm>
            <a:prstGeom prst="rect">
              <a:avLst/>
            </a:prstGeom>
            <a:noFill/>
          </p:spPr>
          <p:txBody>
            <a:bodyPr wrap="square" lIns="0" tIns="0" rIns="0" bIns="0" rtlCol="0">
              <a:spAutoFit/>
            </a:bodyPr>
            <a:lstStyle/>
            <a:p>
              <a:pPr algn="ctr"/>
              <a:r>
                <a:rPr lang="en-US" sz="2000">
                  <a:solidFill>
                    <a:schemeClr val="bg1"/>
                  </a:solidFill>
                </a:rPr>
                <a:t>6</a:t>
              </a:r>
            </a:p>
          </p:txBody>
        </p:sp>
      </p:grpSp>
      <p:sp>
        <p:nvSpPr>
          <p:cNvPr id="42" name="TextBox 41">
            <a:extLst>
              <a:ext uri="{FF2B5EF4-FFF2-40B4-BE49-F238E27FC236}">
                <a16:creationId xmlns:a16="http://schemas.microsoft.com/office/drawing/2014/main" id="{B0137800-FD7A-9023-552F-9B984C439360}"/>
              </a:ext>
            </a:extLst>
          </p:cNvPr>
          <p:cNvSpPr txBox="1"/>
          <p:nvPr/>
        </p:nvSpPr>
        <p:spPr>
          <a:xfrm>
            <a:off x="315310" y="5806276"/>
            <a:ext cx="11708524" cy="830997"/>
          </a:xfrm>
          <a:prstGeom prst="rect">
            <a:avLst/>
          </a:prstGeom>
          <a:noFill/>
        </p:spPr>
        <p:txBody>
          <a:bodyPr wrap="square">
            <a:spAutoFit/>
          </a:bodyPr>
          <a:lstStyle/>
          <a:p>
            <a:pPr algn="ctr"/>
            <a:r>
              <a:rPr lang="en-GB" sz="1600">
                <a:solidFill>
                  <a:srgbClr val="000000"/>
                </a:solidFill>
                <a:effectLst/>
              </a:rPr>
              <a:t>The IMDF file includes designated areas such as conference rooms and desk pools, marked in purple, while red lines indicate required doorways. The shaded section represents a desk pool, classified as a Room in MappedIn, and the name used here corresponds precisely with the Display Name in Exchange.</a:t>
            </a:r>
            <a:endParaRPr lang="en-US" sz="1600"/>
          </a:p>
        </p:txBody>
      </p:sp>
      <p:sp>
        <p:nvSpPr>
          <p:cNvPr id="41" name="TextBox 40">
            <a:extLst>
              <a:ext uri="{FF2B5EF4-FFF2-40B4-BE49-F238E27FC236}">
                <a16:creationId xmlns:a16="http://schemas.microsoft.com/office/drawing/2014/main" id="{05B23F9E-A841-2980-3E62-A296F9221066}"/>
              </a:ext>
            </a:extLst>
          </p:cNvPr>
          <p:cNvSpPr txBox="1"/>
          <p:nvPr/>
        </p:nvSpPr>
        <p:spPr>
          <a:xfrm>
            <a:off x="0" y="6556494"/>
            <a:ext cx="6763406" cy="276999"/>
          </a:xfrm>
          <a:prstGeom prst="rect">
            <a:avLst/>
          </a:prstGeom>
          <a:noFill/>
        </p:spPr>
        <p:txBody>
          <a:bodyPr wrap="square">
            <a:spAutoFit/>
          </a:bodyPr>
          <a:lstStyle/>
          <a:p>
            <a:r>
              <a:rPr lang="en-US" sz="1200" dirty="0">
                <a:solidFill>
                  <a:schemeClr val="tx2"/>
                </a:solidFill>
                <a:latin typeface="+mj-lt"/>
              </a:rPr>
              <a:t>Download playbook - </a:t>
            </a:r>
            <a:r>
              <a:rPr lang="en-US" sz="1200" dirty="0">
                <a:solidFill>
                  <a:schemeClr val="tx2"/>
                </a:solidFill>
                <a:latin typeface="+mj-lt"/>
                <a:hlinkClick r:id="rId4">
                  <a:extLst>
                    <a:ext uri="{A12FA001-AC4F-418D-AE19-62706E023703}">
                      <ahyp:hlinkClr xmlns:ahyp="http://schemas.microsoft.com/office/drawing/2018/hyperlinkcolor" val="tx"/>
                    </a:ext>
                  </a:extLst>
                </a:hlinkClick>
              </a:rPr>
              <a:t>https://aka.ms/PlacesDeployment</a:t>
            </a:r>
            <a:r>
              <a:rPr lang="en-US" sz="1200" dirty="0">
                <a:solidFill>
                  <a:schemeClr val="tx2"/>
                </a:solidFill>
                <a:latin typeface="+mj-lt"/>
              </a:rPr>
              <a:t> </a:t>
            </a:r>
            <a:endParaRPr lang="en-US" sz="1200" dirty="0"/>
          </a:p>
        </p:txBody>
      </p:sp>
    </p:spTree>
    <p:extLst>
      <p:ext uri="{BB962C8B-B14F-4D97-AF65-F5344CB8AC3E}">
        <p14:creationId xmlns:p14="http://schemas.microsoft.com/office/powerpoint/2010/main" val="2754918734"/>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46649E-042F-4FAF-50EE-0AF281FD442C}"/>
              </a:ext>
            </a:extLst>
          </p:cNvPr>
          <p:cNvSpPr>
            <a:spLocks noGrp="1"/>
          </p:cNvSpPr>
          <p:nvPr>
            <p:ph type="title"/>
          </p:nvPr>
        </p:nvSpPr>
        <p:spPr/>
        <p:txBody>
          <a:bodyPr/>
          <a:lstStyle/>
          <a:p>
            <a:r>
              <a:rPr lang="en-US" dirty="0">
                <a:latin typeface="+mj-lt"/>
              </a:rPr>
              <a:t>Example IMDF correlation file</a:t>
            </a:r>
          </a:p>
        </p:txBody>
      </p:sp>
      <p:pic>
        <p:nvPicPr>
          <p:cNvPr id="5" name="Picture 4" descr="Screenshot of a finalized mapfeatures.csv file.">
            <a:extLst>
              <a:ext uri="{FF2B5EF4-FFF2-40B4-BE49-F238E27FC236}">
                <a16:creationId xmlns:a16="http://schemas.microsoft.com/office/drawing/2014/main" id="{1F82FF06-52F9-BE48-BB17-098D298E703C}"/>
              </a:ext>
            </a:extLst>
          </p:cNvPr>
          <p:cNvPicPr>
            <a:picLocks noChangeAspect="1"/>
          </p:cNvPicPr>
          <p:nvPr/>
        </p:nvPicPr>
        <p:blipFill>
          <a:blip r:embed="rId2"/>
          <a:srcRect b="23214"/>
          <a:stretch/>
        </p:blipFill>
        <p:spPr>
          <a:xfrm>
            <a:off x="2766548" y="1170650"/>
            <a:ext cx="6658904" cy="5230150"/>
          </a:xfrm>
          <a:prstGeom prst="rect">
            <a:avLst/>
          </a:prstGeom>
        </p:spPr>
      </p:pic>
      <p:sp>
        <p:nvSpPr>
          <p:cNvPr id="2" name="TextBox 1">
            <a:extLst>
              <a:ext uri="{FF2B5EF4-FFF2-40B4-BE49-F238E27FC236}">
                <a16:creationId xmlns:a16="http://schemas.microsoft.com/office/drawing/2014/main" id="{774E9A51-753B-D6CC-8C49-41F58E13A553}"/>
              </a:ext>
            </a:extLst>
          </p:cNvPr>
          <p:cNvSpPr txBox="1"/>
          <p:nvPr/>
        </p:nvSpPr>
        <p:spPr>
          <a:xfrm>
            <a:off x="81456" y="6448325"/>
            <a:ext cx="6763406" cy="369332"/>
          </a:xfrm>
          <a:prstGeom prst="rect">
            <a:avLst/>
          </a:prstGeom>
          <a:noFill/>
        </p:spPr>
        <p:txBody>
          <a:bodyPr wrap="square">
            <a:spAutoFit/>
          </a:bodyPr>
          <a:lstStyle/>
          <a:p>
            <a:r>
              <a:rPr lang="en-US" dirty="0">
                <a:solidFill>
                  <a:schemeClr val="tx2"/>
                </a:solidFill>
                <a:latin typeface="+mj-lt"/>
              </a:rPr>
              <a:t>Download playbook - </a:t>
            </a:r>
            <a:r>
              <a:rPr lang="en-US" dirty="0">
                <a:solidFill>
                  <a:schemeClr val="tx2"/>
                </a:solidFill>
                <a:latin typeface="+mj-lt"/>
                <a:hlinkClick r:id="rId3">
                  <a:extLst>
                    <a:ext uri="{A12FA001-AC4F-418D-AE19-62706E023703}">
                      <ahyp:hlinkClr xmlns:ahyp="http://schemas.microsoft.com/office/drawing/2018/hyperlinkcolor" val="tx"/>
                    </a:ext>
                  </a:extLst>
                </a:hlinkClick>
              </a:rPr>
              <a:t>https://aka.ms/PlacesDeployment</a:t>
            </a:r>
            <a:r>
              <a:rPr lang="en-US" dirty="0">
                <a:solidFill>
                  <a:schemeClr val="tx2"/>
                </a:solidFill>
                <a:latin typeface="+mj-lt"/>
              </a:rPr>
              <a:t> </a:t>
            </a:r>
            <a:endParaRPr lang="en-US" dirty="0"/>
          </a:p>
        </p:txBody>
      </p:sp>
    </p:spTree>
    <p:extLst>
      <p:ext uri="{BB962C8B-B14F-4D97-AF65-F5344CB8AC3E}">
        <p14:creationId xmlns:p14="http://schemas.microsoft.com/office/powerpoint/2010/main" val="159270648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BDB78-F76E-5D64-CD12-455C79B81D0C}"/>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D0ACF845-A068-E336-147A-A08757665A69}"/>
              </a:ext>
              <a:ext uri="{C183D7F6-B498-43B3-948B-1728B52AA6E4}">
                <adec:decorative xmlns:adec="http://schemas.microsoft.com/office/drawing/2017/decorative" val="1"/>
              </a:ext>
            </a:extLst>
          </p:cNvPr>
          <p:cNvSpPr/>
          <p:nvPr/>
        </p:nvSpPr>
        <p:spPr bwMode="auto">
          <a:xfrm>
            <a:off x="10991850" y="339046"/>
            <a:ext cx="1200150" cy="667218"/>
          </a:xfrm>
          <a:custGeom>
            <a:avLst/>
            <a:gdLst>
              <a:gd name="connsiteX0" fmla="*/ 333609 w 1200150"/>
              <a:gd name="connsiteY0" fmla="*/ 0 h 667218"/>
              <a:gd name="connsiteX1" fmla="*/ 1200150 w 1200150"/>
              <a:gd name="connsiteY1" fmla="*/ 0 h 667218"/>
              <a:gd name="connsiteX2" fmla="*/ 1200150 w 1200150"/>
              <a:gd name="connsiteY2" fmla="*/ 667218 h 667218"/>
              <a:gd name="connsiteX3" fmla="*/ 333609 w 1200150"/>
              <a:gd name="connsiteY3" fmla="*/ 667218 h 667218"/>
              <a:gd name="connsiteX4" fmla="*/ 0 w 1200150"/>
              <a:gd name="connsiteY4" fmla="*/ 333609 h 667218"/>
              <a:gd name="connsiteX5" fmla="*/ 333609 w 1200150"/>
              <a:gd name="connsiteY5" fmla="*/ 0 h 6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667218">
                <a:moveTo>
                  <a:pt x="333609" y="0"/>
                </a:moveTo>
                <a:lnTo>
                  <a:pt x="1200150" y="0"/>
                </a:lnTo>
                <a:lnTo>
                  <a:pt x="1200150" y="667218"/>
                </a:lnTo>
                <a:lnTo>
                  <a:pt x="333609" y="667218"/>
                </a:lnTo>
                <a:cubicBezTo>
                  <a:pt x="149362" y="667218"/>
                  <a:pt x="0" y="517856"/>
                  <a:pt x="0" y="333609"/>
                </a:cubicBezTo>
                <a:cubicBezTo>
                  <a:pt x="0" y="149362"/>
                  <a:pt x="149362" y="0"/>
                  <a:pt x="333609" y="0"/>
                </a:cubicBezTo>
                <a:close/>
              </a:path>
            </a:pathLst>
          </a:custGeom>
          <a:solidFill>
            <a:schemeClr val="bg1">
              <a:alpha val="74000"/>
            </a:schemeClr>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sp>
        <p:nvSpPr>
          <p:cNvPr id="17" name="Rectangle: Top Corners Rounded 16">
            <a:extLst>
              <a:ext uri="{FF2B5EF4-FFF2-40B4-BE49-F238E27FC236}">
                <a16:creationId xmlns:a16="http://schemas.microsoft.com/office/drawing/2014/main" id="{46E24626-0168-5E8B-DCC0-820F2E744297}"/>
              </a:ext>
              <a:ext uri="{C183D7F6-B498-43B3-948B-1728B52AA6E4}">
                <adec:decorative xmlns:adec="http://schemas.microsoft.com/office/drawing/2017/decorative" val="1"/>
              </a:ext>
            </a:extLst>
          </p:cNvPr>
          <p:cNvSpPr/>
          <p:nvPr/>
        </p:nvSpPr>
        <p:spPr bwMode="auto">
          <a:xfrm flipH="1">
            <a:off x="293686" y="1"/>
            <a:ext cx="3771901" cy="6269037"/>
          </a:xfrm>
          <a:prstGeom prst="round2SameRect">
            <a:avLst>
              <a:gd name="adj1" fmla="val 0"/>
              <a:gd name="adj2" fmla="val 4178"/>
            </a:avLst>
          </a:prstGeom>
          <a:solidFill>
            <a:schemeClr val="bg1"/>
          </a:solidFill>
          <a:ln>
            <a:noFill/>
          </a:ln>
          <a:effectLst>
            <a:outerShdw blurRad="762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Text"/>
              <a:ea typeface="+mn-ea"/>
              <a:cs typeface="Segoe UI" pitchFamily="34" charset="0"/>
            </a:endParaRPr>
          </a:p>
        </p:txBody>
      </p:sp>
      <p:sp>
        <p:nvSpPr>
          <p:cNvPr id="16" name="Title 3">
            <a:extLst>
              <a:ext uri="{FF2B5EF4-FFF2-40B4-BE49-F238E27FC236}">
                <a16:creationId xmlns:a16="http://schemas.microsoft.com/office/drawing/2014/main" id="{F92E58EB-F0C0-F8D2-32E2-E5D612A2B4A6}"/>
              </a:ext>
              <a:ext uri="{C183D7F6-B498-43B3-948B-1728B52AA6E4}">
                <adec:decorative xmlns:adec="http://schemas.microsoft.com/office/drawing/2017/decorative" val="1"/>
              </a:ext>
            </a:extLst>
          </p:cNvPr>
          <p:cNvSpPr txBox="1">
            <a:spLocks/>
          </p:cNvSpPr>
          <p:nvPr/>
        </p:nvSpPr>
        <p:spPr>
          <a:xfrm>
            <a:off x="293688" y="545107"/>
            <a:ext cx="156368" cy="153888"/>
          </a:xfrm>
          <a:prstGeom prst="rect">
            <a:avLst/>
          </a:prstGeom>
          <a:solidFill>
            <a:schemeClr val="bg1"/>
          </a:solidFill>
        </p:spPr>
        <p:txBody>
          <a:bodyPr vert="horz" wrap="square" lIns="0" tIns="0" rIns="0" bIns="0" rtlCol="0" anchor="t">
            <a:spAutoFit/>
          </a:bodyPr>
          <a:lstStyle>
            <a:lvl1pPr algn="l" defTabSz="932742" rtl="0" eaLnBrk="1" latinLnBrk="0" hangingPunct="1">
              <a:lnSpc>
                <a:spcPct val="100000"/>
              </a:lnSpc>
              <a:spcBef>
                <a:spcPct val="0"/>
              </a:spcBef>
              <a:buNone/>
              <a:defRPr lang="en-US" sz="4000" b="0" kern="1200" cap="none" spc="-50" baseline="0">
                <a:ln w="3175">
                  <a:noFill/>
                </a:ln>
                <a:gradFill>
                  <a:gsLst>
                    <a:gs pos="0">
                      <a:srgbClr val="3C4EE9"/>
                    </a:gs>
                    <a:gs pos="100000">
                      <a:srgbClr val="53D5E9"/>
                    </a:gs>
                  </a:gsLst>
                  <a:lin ang="108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000" b="0" i="0" u="none" strike="noStrike" kern="1200" cap="none" spc="0" normalizeH="0" baseline="0" noProof="0" dirty="0">
              <a:ln w="3175">
                <a:noFill/>
              </a:ln>
              <a:solidFill>
                <a:srgbClr val="44546A">
                  <a:lumMod val="50000"/>
                </a:srgbClr>
              </a:solidFill>
              <a:effectLst/>
              <a:uLnTx/>
              <a:uFillTx/>
              <a:latin typeface="Segoe UI Semilight" panose="020B0402040204020203" pitchFamily="34" charset="0"/>
              <a:ea typeface="+mn-ea"/>
              <a:cs typeface="Segoe UI Semilight" panose="020B0402040204020203" pitchFamily="34" charset="0"/>
            </a:endParaRPr>
          </a:p>
        </p:txBody>
      </p:sp>
      <p:pic>
        <p:nvPicPr>
          <p:cNvPr id="14" name="Picture 13">
            <a:extLst>
              <a:ext uri="{FF2B5EF4-FFF2-40B4-BE49-F238E27FC236}">
                <a16:creationId xmlns:a16="http://schemas.microsoft.com/office/drawing/2014/main" id="{F8AE5476-D720-3877-3024-8A79880847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424" y="439279"/>
            <a:ext cx="466752" cy="466752"/>
          </a:xfrm>
          <a:prstGeom prst="rect">
            <a:avLst/>
          </a:prstGeom>
        </p:spPr>
      </p:pic>
      <p:sp>
        <p:nvSpPr>
          <p:cNvPr id="13" name="Title 12">
            <a:extLst>
              <a:ext uri="{FF2B5EF4-FFF2-40B4-BE49-F238E27FC236}">
                <a16:creationId xmlns:a16="http://schemas.microsoft.com/office/drawing/2014/main" id="{EF1CC62C-5D48-60F2-B235-F6BDFFE960B3}"/>
              </a:ext>
            </a:extLst>
          </p:cNvPr>
          <p:cNvSpPr>
            <a:spLocks noGrp="1"/>
          </p:cNvSpPr>
          <p:nvPr>
            <p:ph type="title"/>
          </p:nvPr>
        </p:nvSpPr>
        <p:spPr>
          <a:xfrm>
            <a:off x="696174" y="1511287"/>
            <a:ext cx="2966924" cy="984885"/>
          </a:xfrm>
        </p:spPr>
        <p:txBody>
          <a:bodyPr>
            <a:normAutofit/>
          </a:bodyPr>
          <a:lstStyle/>
          <a:p>
            <a:pPr algn="ctr"/>
            <a:r>
              <a:rPr lang="en-US" b="0" noProof="0" dirty="0">
                <a:solidFill>
                  <a:schemeClr val="accent1"/>
                </a:solidFill>
                <a:ea typeface="+mj-ea"/>
                <a:cs typeface="+mj-cs"/>
              </a:rPr>
              <a:t>Understand space utilization</a:t>
            </a:r>
          </a:p>
        </p:txBody>
      </p:sp>
      <p:sp>
        <p:nvSpPr>
          <p:cNvPr id="5" name="Title 3">
            <a:extLst>
              <a:ext uri="{FF2B5EF4-FFF2-40B4-BE49-F238E27FC236}">
                <a16:creationId xmlns:a16="http://schemas.microsoft.com/office/drawing/2014/main" id="{4586EBA6-891F-024C-B820-892804B0E25E}"/>
              </a:ext>
              <a:ext uri="{C183D7F6-B498-43B3-948B-1728B52AA6E4}">
                <adec:decorative xmlns:adec="http://schemas.microsoft.com/office/drawing/2017/decorative" val="0"/>
              </a:ext>
            </a:extLst>
          </p:cNvPr>
          <p:cNvSpPr txBox="1">
            <a:spLocks/>
          </p:cNvSpPr>
          <p:nvPr/>
        </p:nvSpPr>
        <p:spPr>
          <a:xfrm>
            <a:off x="588964" y="545107"/>
            <a:ext cx="985836" cy="153888"/>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4000" b="0" kern="1200" cap="none" spc="-50" baseline="0">
                <a:ln w="3175">
                  <a:noFill/>
                </a:ln>
                <a:gradFill>
                  <a:gsLst>
                    <a:gs pos="0">
                      <a:srgbClr val="3C4EE9"/>
                    </a:gs>
                    <a:gs pos="100000">
                      <a:srgbClr val="53D5E9"/>
                    </a:gs>
                  </a:gsLst>
                  <a:lin ang="108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w="3175">
                  <a:noFill/>
                </a:ln>
                <a:solidFill>
                  <a:srgbClr val="000000"/>
                </a:solidFill>
                <a:effectLst/>
                <a:uLnTx/>
                <a:uFillTx/>
                <a:latin typeface="Segoe Sans Text"/>
                <a:ea typeface="+mn-ea"/>
                <a:cs typeface="Segoe UI" pitchFamily="34" charset="0"/>
              </a:rPr>
              <a:t>Use Case</a:t>
            </a:r>
          </a:p>
        </p:txBody>
      </p:sp>
      <p:sp>
        <p:nvSpPr>
          <p:cNvPr id="12" name="Title 3">
            <a:extLst>
              <a:ext uri="{FF2B5EF4-FFF2-40B4-BE49-F238E27FC236}">
                <a16:creationId xmlns:a16="http://schemas.microsoft.com/office/drawing/2014/main" id="{DDA44382-903E-3300-D7CD-644675BB796A}"/>
              </a:ext>
            </a:extLst>
          </p:cNvPr>
          <p:cNvSpPr txBox="1">
            <a:spLocks/>
          </p:cNvSpPr>
          <p:nvPr/>
        </p:nvSpPr>
        <p:spPr>
          <a:xfrm>
            <a:off x="567938" y="3365351"/>
            <a:ext cx="2966220" cy="1513235"/>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4000" b="0" kern="1200" cap="none" spc="-50" baseline="0">
                <a:ln w="3175">
                  <a:noFill/>
                </a:ln>
                <a:gradFill>
                  <a:gsLst>
                    <a:gs pos="0">
                      <a:srgbClr val="3C4EE9"/>
                    </a:gs>
                    <a:gs pos="100000">
                      <a:srgbClr val="53D5E9"/>
                    </a:gs>
                  </a:gsLst>
                  <a:lin ang="108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1000"/>
              </a:spcBef>
              <a:spcAft>
                <a:spcPts val="0"/>
              </a:spcAft>
              <a:buClrTx/>
              <a:buSzTx/>
              <a:buFontTx/>
              <a:buNone/>
              <a:tabLst/>
              <a:defRPr/>
            </a:pPr>
            <a:r>
              <a:rPr kumimoji="0" lang="en-GB" sz="1800" b="0" i="0" u="none" strike="noStrike" kern="100" cap="none" spc="0" normalizeH="0" baseline="0" noProof="0" dirty="0">
                <a:ln w="3175">
                  <a:noFill/>
                </a:ln>
                <a:solidFill>
                  <a:srgbClr val="444791"/>
                </a:solidFill>
                <a:effectLst/>
                <a:uLnTx/>
                <a:uFillTx/>
                <a:latin typeface="Segoe Sans Display Semibold"/>
                <a:ea typeface="+mn-ea"/>
                <a:cs typeface="Segoe UI" pitchFamily="34" charset="0"/>
              </a:rPr>
              <a:t>Outcome: </a:t>
            </a:r>
          </a:p>
          <a:p>
            <a:pPr marL="0" marR="0" lvl="0" indent="0" algn="l" defTabSz="932742" rtl="0" eaLnBrk="1" fontAlgn="auto" latinLnBrk="0" hangingPunct="1">
              <a:lnSpc>
                <a:spcPct val="100000"/>
              </a:lnSpc>
              <a:spcBef>
                <a:spcPts val="1000"/>
              </a:spcBef>
              <a:spcAft>
                <a:spcPts val="0"/>
              </a:spcAft>
              <a:buClrTx/>
              <a:buSzTx/>
              <a:buFontTx/>
              <a:buNone/>
              <a:tabLst/>
              <a:defRPr/>
            </a:pPr>
            <a:r>
              <a:rPr kumimoji="0" lang="en-GB" sz="1800" b="0" i="0" u="none" strike="noStrike" kern="100" cap="none" spc="0" normalizeH="0" baseline="0" noProof="0" dirty="0">
                <a:ln w="3175">
                  <a:noFill/>
                </a:ln>
                <a:solidFill>
                  <a:srgbClr val="444791"/>
                </a:solidFill>
                <a:effectLst/>
                <a:uLnTx/>
                <a:uFillTx/>
                <a:latin typeface="Segoe Sans Display Semibold"/>
                <a:ea typeface="+mn-ea"/>
                <a:cs typeface="Segoe UI" pitchFamily="34" charset="0"/>
              </a:rPr>
              <a:t>An organization looking to understand its office space usage to gain insights and improve efficiency.</a:t>
            </a:r>
          </a:p>
        </p:txBody>
      </p:sp>
      <p:sp>
        <p:nvSpPr>
          <p:cNvPr id="4" name="TextBox 3">
            <a:extLst>
              <a:ext uri="{FF2B5EF4-FFF2-40B4-BE49-F238E27FC236}">
                <a16:creationId xmlns:a16="http://schemas.microsoft.com/office/drawing/2014/main" id="{5FE79F59-D865-DFEF-A8C0-DB2359BE9C0A}"/>
              </a:ext>
            </a:extLst>
          </p:cNvPr>
          <p:cNvSpPr txBox="1"/>
          <p:nvPr/>
        </p:nvSpPr>
        <p:spPr>
          <a:xfrm>
            <a:off x="4294638" y="698995"/>
            <a:ext cx="6039151"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Segoe Sans Text"/>
                <a:ea typeface="+mn-ea"/>
                <a:cs typeface="+mn-cs"/>
              </a:rPr>
              <a:t>Recommended features to 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Segoe Sans Text"/>
                <a:ea typeface="+mn-ea"/>
                <a:cs typeface="+mn-cs"/>
              </a:rPr>
              <a:t>Space analytics based on intent usage: </a:t>
            </a:r>
            <a:r>
              <a:rPr kumimoji="0" lang="en-GB" sz="1800" b="0" i="0" u="none" strike="noStrike" kern="1200" cap="none" spc="0" normalizeH="0" baseline="0" noProof="0" dirty="0">
                <a:ln>
                  <a:noFill/>
                </a:ln>
                <a:solidFill>
                  <a:srgbClr val="000000"/>
                </a:solidFill>
                <a:effectLst/>
                <a:uLnTx/>
                <a:uFillTx/>
                <a:latin typeface="Segoe Sans Text"/>
                <a:ea typeface="+mn-ea"/>
                <a:cs typeface="+mn-cs"/>
              </a:rPr>
              <a:t>Provides insights into space utilization to optimize office layouts based on intent to come into the office, intent-based desk use and Room utilization based on intent to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Segoe Sans Text"/>
                <a:ea typeface="+mn-ea"/>
                <a:cs typeface="+mn-cs"/>
              </a:rPr>
              <a:t>Optional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Segoe Sans Tex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Segoe Sans Text"/>
                <a:ea typeface="+mn-ea"/>
                <a:cs typeface="+mn-cs"/>
              </a:rPr>
              <a:t>Room check-in and auto-release: </a:t>
            </a:r>
            <a:r>
              <a:rPr kumimoji="0" lang="en-GB" sz="1800" b="0" i="0" u="none" strike="noStrike" kern="1200" cap="none" spc="0" normalizeH="0" baseline="0" noProof="0" dirty="0">
                <a:ln>
                  <a:noFill/>
                </a:ln>
                <a:solidFill>
                  <a:srgbClr val="000000"/>
                </a:solidFill>
                <a:effectLst/>
                <a:uLnTx/>
                <a:uFillTx/>
                <a:latin typeface="Segoe Sans Text"/>
                <a:ea typeface="+mn-ea"/>
                <a:cs typeface="+mn-cs"/>
              </a:rPr>
              <a:t>Allow reserved rooms to be automatically released if unoccupied. </a:t>
            </a:r>
            <a:r>
              <a:rPr kumimoji="0" lang="en-US" sz="1800" b="0" i="1" u="none" strike="noStrike" kern="1200" cap="none" spc="0" normalizeH="0" baseline="0" noProof="0" dirty="0">
                <a:ln>
                  <a:noFill/>
                </a:ln>
                <a:solidFill>
                  <a:srgbClr val="FF0000"/>
                </a:solidFill>
                <a:effectLst/>
                <a:uLnTx/>
                <a:uFillTx/>
                <a:latin typeface="Segoe Sans Text"/>
                <a:ea typeface="+mn-ea"/>
                <a:cs typeface="+mn-cs"/>
              </a:rPr>
              <a:t>(Optional – recommended to have Microsoft Teams panels and/or Microsoft Teams Rooms for check in)</a:t>
            </a:r>
            <a:endParaRPr kumimoji="0" lang="en-GB" sz="1800" b="0" i="1" u="none" strike="noStrike" kern="1200" cap="none" spc="0" normalizeH="0" baseline="0" noProof="0" dirty="0">
              <a:ln>
                <a:noFill/>
              </a:ln>
              <a:solidFill>
                <a:srgbClr val="FF0000"/>
              </a:solidFill>
              <a:effectLst/>
              <a:uLnTx/>
              <a:uFillTx/>
              <a:latin typeface="Segoe Sans Text"/>
              <a:ea typeface="+mn-ea"/>
              <a:cs typeface="+mn-cs"/>
            </a:endParaRPr>
          </a:p>
        </p:txBody>
      </p:sp>
      <p:sp>
        <p:nvSpPr>
          <p:cNvPr id="3" name="Graphic 14">
            <a:extLst>
              <a:ext uri="{FF2B5EF4-FFF2-40B4-BE49-F238E27FC236}">
                <a16:creationId xmlns:a16="http://schemas.microsoft.com/office/drawing/2014/main" id="{B1DF1640-6470-14F3-834D-19D1FFDE0E0C}"/>
              </a:ext>
              <a:ext uri="{C183D7F6-B498-43B3-948B-1728B52AA6E4}">
                <adec:decorative xmlns:adec="http://schemas.microsoft.com/office/drawing/2017/decorative" val="1"/>
              </a:ext>
            </a:extLst>
          </p:cNvPr>
          <p:cNvSpPr>
            <a:spLocks noChangeAspect="1"/>
          </p:cNvSpPr>
          <p:nvPr/>
        </p:nvSpPr>
        <p:spPr>
          <a:xfrm>
            <a:off x="4330915" y="1374127"/>
            <a:ext cx="274320" cy="274320"/>
          </a:xfrm>
          <a:custGeom>
            <a:avLst/>
            <a:gdLst>
              <a:gd name="connsiteX0" fmla="*/ 157755 w 315509"/>
              <a:gd name="connsiteY0" fmla="*/ 0 h 315509"/>
              <a:gd name="connsiteX1" fmla="*/ 315509 w 315509"/>
              <a:gd name="connsiteY1" fmla="*/ 157755 h 315509"/>
              <a:gd name="connsiteX2" fmla="*/ 157755 w 315509"/>
              <a:gd name="connsiteY2" fmla="*/ 315509 h 315509"/>
              <a:gd name="connsiteX3" fmla="*/ 0 w 315509"/>
              <a:gd name="connsiteY3" fmla="*/ 157755 h 315509"/>
              <a:gd name="connsiteX4" fmla="*/ 157755 w 315509"/>
              <a:gd name="connsiteY4" fmla="*/ 0 h 315509"/>
              <a:gd name="connsiteX5" fmla="*/ 208547 w 315509"/>
              <a:gd name="connsiteY5" fmla="*/ 109950 h 315509"/>
              <a:gd name="connsiteX6" fmla="*/ 138035 w 315509"/>
              <a:gd name="connsiteY6" fmla="*/ 180460 h 315509"/>
              <a:gd name="connsiteX7" fmla="*/ 106963 w 315509"/>
              <a:gd name="connsiteY7" fmla="*/ 149389 h 315509"/>
              <a:gd name="connsiteX8" fmla="*/ 90230 w 315509"/>
              <a:gd name="connsiteY8" fmla="*/ 149389 h 315509"/>
              <a:gd name="connsiteX9" fmla="*/ 90230 w 315509"/>
              <a:gd name="connsiteY9" fmla="*/ 166120 h 315509"/>
              <a:gd name="connsiteX10" fmla="*/ 129670 w 315509"/>
              <a:gd name="connsiteY10" fmla="*/ 205559 h 315509"/>
              <a:gd name="connsiteX11" fmla="*/ 146401 w 315509"/>
              <a:gd name="connsiteY11" fmla="*/ 205559 h 315509"/>
              <a:gd name="connsiteX12" fmla="*/ 225278 w 315509"/>
              <a:gd name="connsiteY12" fmla="*/ 126682 h 315509"/>
              <a:gd name="connsiteX13" fmla="*/ 225278 w 315509"/>
              <a:gd name="connsiteY13" fmla="*/ 109950 h 315509"/>
              <a:gd name="connsiteX14" fmla="*/ 208547 w 315509"/>
              <a:gd name="connsiteY14" fmla="*/ 109950 h 31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509" h="315509">
                <a:moveTo>
                  <a:pt x="157755" y="0"/>
                </a:moveTo>
                <a:cubicBezTo>
                  <a:pt x="244879" y="0"/>
                  <a:pt x="315509" y="70629"/>
                  <a:pt x="315509" y="157755"/>
                </a:cubicBezTo>
                <a:cubicBezTo>
                  <a:pt x="315509" y="244879"/>
                  <a:pt x="244879" y="315509"/>
                  <a:pt x="157755" y="315509"/>
                </a:cubicBezTo>
                <a:cubicBezTo>
                  <a:pt x="70629" y="315509"/>
                  <a:pt x="0" y="244879"/>
                  <a:pt x="0" y="157755"/>
                </a:cubicBezTo>
                <a:cubicBezTo>
                  <a:pt x="0" y="70629"/>
                  <a:pt x="70629" y="0"/>
                  <a:pt x="157755" y="0"/>
                </a:cubicBezTo>
                <a:close/>
                <a:moveTo>
                  <a:pt x="208547" y="109950"/>
                </a:moveTo>
                <a:lnTo>
                  <a:pt x="138035" y="180460"/>
                </a:lnTo>
                <a:lnTo>
                  <a:pt x="106963" y="149389"/>
                </a:lnTo>
                <a:cubicBezTo>
                  <a:pt x="102342" y="144768"/>
                  <a:pt x="94851" y="144768"/>
                  <a:pt x="90230" y="149389"/>
                </a:cubicBezTo>
                <a:cubicBezTo>
                  <a:pt x="85610" y="154009"/>
                  <a:pt x="85610" y="161500"/>
                  <a:pt x="90230" y="166120"/>
                </a:cubicBezTo>
                <a:lnTo>
                  <a:pt x="129670" y="205559"/>
                </a:lnTo>
                <a:cubicBezTo>
                  <a:pt x="134290" y="210180"/>
                  <a:pt x="141780" y="210180"/>
                  <a:pt x="146401" y="205559"/>
                </a:cubicBezTo>
                <a:lnTo>
                  <a:pt x="225278" y="126682"/>
                </a:lnTo>
                <a:cubicBezTo>
                  <a:pt x="229899" y="122062"/>
                  <a:pt x="229899" y="114570"/>
                  <a:pt x="225278" y="109950"/>
                </a:cubicBezTo>
                <a:cubicBezTo>
                  <a:pt x="220658" y="105329"/>
                  <a:pt x="213167" y="105329"/>
                  <a:pt x="208547" y="10995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Sans Text"/>
              <a:ea typeface="+mn-ea"/>
              <a:cs typeface="Segoe UI Semibold" panose="020B0502040204020203" pitchFamily="34" charset="0"/>
            </a:endParaRPr>
          </a:p>
        </p:txBody>
      </p:sp>
      <p:sp>
        <p:nvSpPr>
          <p:cNvPr id="15" name="Graphic 30" descr="Badge Follow with solid fill">
            <a:extLst>
              <a:ext uri="{FF2B5EF4-FFF2-40B4-BE49-F238E27FC236}">
                <a16:creationId xmlns:a16="http://schemas.microsoft.com/office/drawing/2014/main" id="{6CAA6B31-239C-8ADA-65FE-6D2701B7C30A}"/>
              </a:ext>
            </a:extLst>
          </p:cNvPr>
          <p:cNvSpPr/>
          <p:nvPr/>
        </p:nvSpPr>
        <p:spPr>
          <a:xfrm>
            <a:off x="4330914" y="3613989"/>
            <a:ext cx="274321" cy="274320"/>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539096 w 723499"/>
              <a:gd name="connsiteY7" fmla="*/ 393954 h 723500"/>
              <a:gd name="connsiteX8" fmla="*/ 393954 w 723499"/>
              <a:gd name="connsiteY8" fmla="*/ 393954 h 723500"/>
              <a:gd name="connsiteX9" fmla="*/ 393954 w 723499"/>
              <a:gd name="connsiteY9" fmla="*/ 539058 h 723500"/>
              <a:gd name="connsiteX10" fmla="*/ 329546 w 723499"/>
              <a:gd name="connsiteY10" fmla="*/ 539058 h 723500"/>
              <a:gd name="connsiteX11" fmla="*/ 329546 w 723499"/>
              <a:gd name="connsiteY11" fmla="*/ 393916 h 723500"/>
              <a:gd name="connsiteX12" fmla="*/ 184404 w 723499"/>
              <a:gd name="connsiteY12" fmla="*/ 393916 h 723500"/>
              <a:gd name="connsiteX13" fmla="*/ 184404 w 723499"/>
              <a:gd name="connsiteY13" fmla="*/ 329508 h 723500"/>
              <a:gd name="connsiteX14" fmla="*/ 329546 w 723499"/>
              <a:gd name="connsiteY14" fmla="*/ 329508 h 723500"/>
              <a:gd name="connsiteX15" fmla="*/ 329546 w 723499"/>
              <a:gd name="connsiteY15" fmla="*/ 184366 h 723500"/>
              <a:gd name="connsiteX16" fmla="*/ 393954 w 723499"/>
              <a:gd name="connsiteY16" fmla="*/ 184366 h 723500"/>
              <a:gd name="connsiteX17" fmla="*/ 393954 w 723499"/>
              <a:gd name="connsiteY17" fmla="*/ 329508 h 723500"/>
              <a:gd name="connsiteX18" fmla="*/ 539096 w 723499"/>
              <a:gd name="connsiteY18" fmla="*/ 32950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539096" y="393954"/>
                </a:moveTo>
                <a:lnTo>
                  <a:pt x="393954" y="393954"/>
                </a:lnTo>
                <a:lnTo>
                  <a:pt x="393954" y="539058"/>
                </a:lnTo>
                <a:lnTo>
                  <a:pt x="329546" y="539058"/>
                </a:lnTo>
                <a:lnTo>
                  <a:pt x="329546" y="393916"/>
                </a:lnTo>
                <a:lnTo>
                  <a:pt x="184404" y="393916"/>
                </a:lnTo>
                <a:lnTo>
                  <a:pt x="184404" y="329508"/>
                </a:lnTo>
                <a:lnTo>
                  <a:pt x="329546" y="329508"/>
                </a:lnTo>
                <a:lnTo>
                  <a:pt x="329546" y="184366"/>
                </a:lnTo>
                <a:lnTo>
                  <a:pt x="393954" y="184366"/>
                </a:lnTo>
                <a:lnTo>
                  <a:pt x="393954" y="329508"/>
                </a:lnTo>
                <a:lnTo>
                  <a:pt x="539096" y="329508"/>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7" name="TextBox 6">
            <a:extLst>
              <a:ext uri="{FF2B5EF4-FFF2-40B4-BE49-F238E27FC236}">
                <a16:creationId xmlns:a16="http://schemas.microsoft.com/office/drawing/2014/main" id="{69EE5C26-8DBC-6C30-28B8-7B84757DB0E7}"/>
              </a:ext>
            </a:extLst>
          </p:cNvPr>
          <p:cNvSpPr txBox="1"/>
          <p:nvPr/>
        </p:nvSpPr>
        <p:spPr>
          <a:xfrm>
            <a:off x="0" y="5479472"/>
            <a:ext cx="3927224" cy="64633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000000"/>
                </a:solidFill>
                <a:effectLst/>
                <a:uLnTx/>
                <a:uFillTx/>
                <a:latin typeface="Segoe Sans Text"/>
                <a:ea typeface="+mn-ea"/>
                <a:cs typeface="+mn-cs"/>
              </a:rPr>
              <a:t>Please note - </a:t>
            </a:r>
            <a:r>
              <a:rPr kumimoji="0" lang="en-GB" sz="1200" b="0" i="1" u="none" strike="noStrike" kern="1200" cap="none" spc="0" normalizeH="0" baseline="0" noProof="0" dirty="0">
                <a:ln>
                  <a:noFill/>
                </a:ln>
                <a:solidFill>
                  <a:srgbClr val="000000"/>
                </a:solidFill>
                <a:effectLst/>
                <a:uLnTx/>
                <a:uFillTx/>
                <a:latin typeface="Segoe Sans Text"/>
                <a:ea typeface="+mn-ea"/>
                <a:cs typeface="+mn-cs"/>
              </a:rPr>
              <a:t>This use case depends on piloting the Flexible Work Coordination and/or Find the best place to work use cases to provide analytics.</a:t>
            </a:r>
            <a:endParaRPr kumimoji="0" lang="en-GB" sz="1200" b="0" i="1" u="none" strike="noStrike" kern="1200" cap="none" spc="0" normalizeH="0" baseline="0" noProof="0" dirty="0">
              <a:ln>
                <a:noFill/>
              </a:ln>
              <a:solidFill>
                <a:srgbClr val="FF0000"/>
              </a:solidFill>
              <a:effectLst/>
              <a:uLnTx/>
              <a:uFillTx/>
              <a:latin typeface="Segoe Sans Text"/>
              <a:ea typeface="+mn-ea"/>
              <a:cs typeface="+mn-cs"/>
            </a:endParaRPr>
          </a:p>
        </p:txBody>
      </p:sp>
      <p:grpSp>
        <p:nvGrpSpPr>
          <p:cNvPr id="8" name="Graphic 42">
            <a:extLst>
              <a:ext uri="{FF2B5EF4-FFF2-40B4-BE49-F238E27FC236}">
                <a16:creationId xmlns:a16="http://schemas.microsoft.com/office/drawing/2014/main" id="{1FB9BD2B-F4E8-E575-ED60-6EB8F12145D4}"/>
              </a:ext>
              <a:ext uri="{C183D7F6-B498-43B3-948B-1728B52AA6E4}">
                <adec:decorative xmlns:adec="http://schemas.microsoft.com/office/drawing/2017/decorative" val="1"/>
              </a:ext>
            </a:extLst>
          </p:cNvPr>
          <p:cNvGrpSpPr/>
          <p:nvPr/>
        </p:nvGrpSpPr>
        <p:grpSpPr>
          <a:xfrm>
            <a:off x="1855786" y="757807"/>
            <a:ext cx="647700" cy="647700"/>
            <a:chOff x="12325350" y="991256"/>
            <a:chExt cx="647700" cy="647700"/>
          </a:xfrm>
          <a:solidFill>
            <a:srgbClr val="000000"/>
          </a:solidFill>
        </p:grpSpPr>
        <p:sp>
          <p:nvSpPr>
            <p:cNvPr id="9" name="Freeform: Shape 8">
              <a:extLst>
                <a:ext uri="{FF2B5EF4-FFF2-40B4-BE49-F238E27FC236}">
                  <a16:creationId xmlns:a16="http://schemas.microsoft.com/office/drawing/2014/main" id="{9B3EB8F4-E2B5-300D-FD94-F783760A4240}"/>
                </a:ext>
              </a:extLst>
            </p:cNvPr>
            <p:cNvSpPr/>
            <p:nvPr/>
          </p:nvSpPr>
          <p:spPr>
            <a:xfrm>
              <a:off x="12325350" y="991256"/>
              <a:ext cx="647700" cy="647700"/>
            </a:xfrm>
            <a:custGeom>
              <a:avLst/>
              <a:gdLst>
                <a:gd name="connsiteX0" fmla="*/ 590550 w 647700"/>
                <a:gd name="connsiteY0" fmla="*/ 0 h 647700"/>
                <a:gd name="connsiteX1" fmla="*/ 647700 w 647700"/>
                <a:gd name="connsiteY1" fmla="*/ 0 h 647700"/>
                <a:gd name="connsiteX2" fmla="*/ 647700 w 647700"/>
                <a:gd name="connsiteY2" fmla="*/ 647700 h 647700"/>
                <a:gd name="connsiteX3" fmla="*/ 0 w 647700"/>
                <a:gd name="connsiteY3" fmla="*/ 647700 h 647700"/>
                <a:gd name="connsiteX4" fmla="*/ 0 w 647700"/>
                <a:gd name="connsiteY4" fmla="*/ 590550 h 647700"/>
                <a:gd name="connsiteX5" fmla="*/ 590550 w 647700"/>
                <a:gd name="connsiteY5" fmla="*/ 5905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700" h="647700">
                  <a:moveTo>
                    <a:pt x="590550" y="0"/>
                  </a:moveTo>
                  <a:lnTo>
                    <a:pt x="647700" y="0"/>
                  </a:lnTo>
                  <a:lnTo>
                    <a:pt x="647700" y="647700"/>
                  </a:lnTo>
                  <a:lnTo>
                    <a:pt x="0" y="647700"/>
                  </a:lnTo>
                  <a:lnTo>
                    <a:pt x="0" y="590550"/>
                  </a:lnTo>
                  <a:lnTo>
                    <a:pt x="590550" y="59055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0" name="Freeform: Shape 9">
              <a:extLst>
                <a:ext uri="{FF2B5EF4-FFF2-40B4-BE49-F238E27FC236}">
                  <a16:creationId xmlns:a16="http://schemas.microsoft.com/office/drawing/2014/main" id="{EB4ED118-CA4E-4002-FD4E-B9CA21E87E6F}"/>
                </a:ext>
              </a:extLst>
            </p:cNvPr>
            <p:cNvSpPr/>
            <p:nvPr/>
          </p:nvSpPr>
          <p:spPr>
            <a:xfrm>
              <a:off x="12753975" y="1191281"/>
              <a:ext cx="104775" cy="333375"/>
            </a:xfrm>
            <a:custGeom>
              <a:avLst/>
              <a:gdLst>
                <a:gd name="connsiteX0" fmla="*/ 0 w 104775"/>
                <a:gd name="connsiteY0" fmla="*/ 0 h 333375"/>
                <a:gd name="connsiteX1" fmla="*/ 104775 w 104775"/>
                <a:gd name="connsiteY1" fmla="*/ 0 h 333375"/>
                <a:gd name="connsiteX2" fmla="*/ 104775 w 104775"/>
                <a:gd name="connsiteY2" fmla="*/ 333375 h 333375"/>
                <a:gd name="connsiteX3" fmla="*/ 0 w 104775"/>
                <a:gd name="connsiteY3" fmla="*/ 333375 h 333375"/>
              </a:gdLst>
              <a:ahLst/>
              <a:cxnLst>
                <a:cxn ang="0">
                  <a:pos x="connsiteX0" y="connsiteY0"/>
                </a:cxn>
                <a:cxn ang="0">
                  <a:pos x="connsiteX1" y="connsiteY1"/>
                </a:cxn>
                <a:cxn ang="0">
                  <a:pos x="connsiteX2" y="connsiteY2"/>
                </a:cxn>
                <a:cxn ang="0">
                  <a:pos x="connsiteX3" y="connsiteY3"/>
                </a:cxn>
              </a:cxnLst>
              <a:rect l="l" t="t" r="r" b="b"/>
              <a:pathLst>
                <a:path w="104775" h="333375">
                  <a:moveTo>
                    <a:pt x="0" y="0"/>
                  </a:moveTo>
                  <a:lnTo>
                    <a:pt x="104775" y="0"/>
                  </a:lnTo>
                  <a:lnTo>
                    <a:pt x="104775" y="333375"/>
                  </a:lnTo>
                  <a:lnTo>
                    <a:pt x="0" y="333375"/>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8" name="Freeform: Shape 17">
              <a:extLst>
                <a:ext uri="{FF2B5EF4-FFF2-40B4-BE49-F238E27FC236}">
                  <a16:creationId xmlns:a16="http://schemas.microsoft.com/office/drawing/2014/main" id="{ECE1F9BD-B073-BEAD-93B1-F64F78C52FBA}"/>
                </a:ext>
              </a:extLst>
            </p:cNvPr>
            <p:cNvSpPr/>
            <p:nvPr/>
          </p:nvSpPr>
          <p:spPr>
            <a:xfrm>
              <a:off x="12611100" y="991256"/>
              <a:ext cx="104775" cy="533400"/>
            </a:xfrm>
            <a:custGeom>
              <a:avLst/>
              <a:gdLst>
                <a:gd name="connsiteX0" fmla="*/ 0 w 104775"/>
                <a:gd name="connsiteY0" fmla="*/ 0 h 533400"/>
                <a:gd name="connsiteX1" fmla="*/ 104775 w 104775"/>
                <a:gd name="connsiteY1" fmla="*/ 0 h 533400"/>
                <a:gd name="connsiteX2" fmla="*/ 104775 w 104775"/>
                <a:gd name="connsiteY2" fmla="*/ 533400 h 533400"/>
                <a:gd name="connsiteX3" fmla="*/ 0 w 104775"/>
                <a:gd name="connsiteY3" fmla="*/ 533400 h 533400"/>
              </a:gdLst>
              <a:ahLst/>
              <a:cxnLst>
                <a:cxn ang="0">
                  <a:pos x="connsiteX0" y="connsiteY0"/>
                </a:cxn>
                <a:cxn ang="0">
                  <a:pos x="connsiteX1" y="connsiteY1"/>
                </a:cxn>
                <a:cxn ang="0">
                  <a:pos x="connsiteX2" y="connsiteY2"/>
                </a:cxn>
                <a:cxn ang="0">
                  <a:pos x="connsiteX3" y="connsiteY3"/>
                </a:cxn>
              </a:cxnLst>
              <a:rect l="l" t="t" r="r" b="b"/>
              <a:pathLst>
                <a:path w="104775" h="533400">
                  <a:moveTo>
                    <a:pt x="0" y="0"/>
                  </a:moveTo>
                  <a:lnTo>
                    <a:pt x="104775" y="0"/>
                  </a:lnTo>
                  <a:lnTo>
                    <a:pt x="104775" y="533400"/>
                  </a:lnTo>
                  <a:lnTo>
                    <a:pt x="0" y="53340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9" name="Freeform: Shape 18">
              <a:extLst>
                <a:ext uri="{FF2B5EF4-FFF2-40B4-BE49-F238E27FC236}">
                  <a16:creationId xmlns:a16="http://schemas.microsoft.com/office/drawing/2014/main" id="{22819334-96F7-7312-3D03-C6D48248C0D1}"/>
                </a:ext>
              </a:extLst>
            </p:cNvPr>
            <p:cNvSpPr/>
            <p:nvPr/>
          </p:nvSpPr>
          <p:spPr>
            <a:xfrm>
              <a:off x="12468225" y="1191281"/>
              <a:ext cx="104775" cy="333375"/>
            </a:xfrm>
            <a:custGeom>
              <a:avLst/>
              <a:gdLst>
                <a:gd name="connsiteX0" fmla="*/ 0 w 104775"/>
                <a:gd name="connsiteY0" fmla="*/ 0 h 333375"/>
                <a:gd name="connsiteX1" fmla="*/ 104775 w 104775"/>
                <a:gd name="connsiteY1" fmla="*/ 0 h 333375"/>
                <a:gd name="connsiteX2" fmla="*/ 104775 w 104775"/>
                <a:gd name="connsiteY2" fmla="*/ 333375 h 333375"/>
                <a:gd name="connsiteX3" fmla="*/ 0 w 104775"/>
                <a:gd name="connsiteY3" fmla="*/ 333375 h 333375"/>
              </a:gdLst>
              <a:ahLst/>
              <a:cxnLst>
                <a:cxn ang="0">
                  <a:pos x="connsiteX0" y="connsiteY0"/>
                </a:cxn>
                <a:cxn ang="0">
                  <a:pos x="connsiteX1" y="connsiteY1"/>
                </a:cxn>
                <a:cxn ang="0">
                  <a:pos x="connsiteX2" y="connsiteY2"/>
                </a:cxn>
                <a:cxn ang="0">
                  <a:pos x="connsiteX3" y="connsiteY3"/>
                </a:cxn>
              </a:cxnLst>
              <a:rect l="l" t="t" r="r" b="b"/>
              <a:pathLst>
                <a:path w="104775" h="333375">
                  <a:moveTo>
                    <a:pt x="0" y="0"/>
                  </a:moveTo>
                  <a:lnTo>
                    <a:pt x="104775" y="0"/>
                  </a:lnTo>
                  <a:lnTo>
                    <a:pt x="104775" y="333375"/>
                  </a:lnTo>
                  <a:lnTo>
                    <a:pt x="0" y="333375"/>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20" name="Freeform: Shape 19">
              <a:extLst>
                <a:ext uri="{FF2B5EF4-FFF2-40B4-BE49-F238E27FC236}">
                  <a16:creationId xmlns:a16="http://schemas.microsoft.com/office/drawing/2014/main" id="{E83D28DB-5269-5E86-E163-10FE7D24DFAA}"/>
                </a:ext>
              </a:extLst>
            </p:cNvPr>
            <p:cNvSpPr/>
            <p:nvPr/>
          </p:nvSpPr>
          <p:spPr>
            <a:xfrm>
              <a:off x="12325350" y="1353206"/>
              <a:ext cx="104775" cy="171450"/>
            </a:xfrm>
            <a:custGeom>
              <a:avLst/>
              <a:gdLst>
                <a:gd name="connsiteX0" fmla="*/ 0 w 104775"/>
                <a:gd name="connsiteY0" fmla="*/ 0 h 171450"/>
                <a:gd name="connsiteX1" fmla="*/ 104775 w 104775"/>
                <a:gd name="connsiteY1" fmla="*/ 0 h 171450"/>
                <a:gd name="connsiteX2" fmla="*/ 104775 w 104775"/>
                <a:gd name="connsiteY2" fmla="*/ 171450 h 171450"/>
                <a:gd name="connsiteX3" fmla="*/ 0 w 104775"/>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04775" h="171450">
                  <a:moveTo>
                    <a:pt x="0" y="0"/>
                  </a:moveTo>
                  <a:lnTo>
                    <a:pt x="104775" y="0"/>
                  </a:lnTo>
                  <a:lnTo>
                    <a:pt x="104775" y="171450"/>
                  </a:lnTo>
                  <a:lnTo>
                    <a:pt x="0" y="171450"/>
                  </a:lnTo>
                  <a:close/>
                </a:path>
              </a:pathLst>
            </a:custGeom>
            <a:gradFill flip="none" rotWithShape="1">
              <a:gsLst>
                <a:gs pos="0">
                  <a:srgbClr val="C83DCC"/>
                </a:gs>
                <a:gs pos="100000">
                  <a:schemeClr val="accent1"/>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grpSp>
    </p:spTree>
    <p:extLst>
      <p:ext uri="{BB962C8B-B14F-4D97-AF65-F5344CB8AC3E}">
        <p14:creationId xmlns:p14="http://schemas.microsoft.com/office/powerpoint/2010/main" val="25504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Template_teams">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White Template_teams" id="{0C23CFFF-CBC0-42BA-8523-E06B50A0C06D}" vid="{E261182B-63FE-403A-9FD8-B0870732F318}"/>
    </a:ext>
  </a:extLst>
</a:theme>
</file>

<file path=ppt/theme/theme2.xml><?xml version="1.0" encoding="utf-8"?>
<a:theme xmlns:a="http://schemas.openxmlformats.org/drawingml/2006/main" name="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3.xml><?xml version="1.0" encoding="utf-8"?>
<a:theme xmlns:a="http://schemas.openxmlformats.org/drawingml/2006/main" name="1_White Template_teams">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White Template_teams" id="{0C23CFFF-CBC0-42BA-8523-E06B50A0C06D}" vid="{E261182B-63FE-403A-9FD8-B0870732F31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0EDA929A7EEF45B25CDD98348DEEA2" ma:contentTypeVersion="26" ma:contentTypeDescription="Create a new document." ma:contentTypeScope="" ma:versionID="611d1e7e21a25b9e5d2d576a1d3f3b53">
  <xsd:schema xmlns:xsd="http://www.w3.org/2001/XMLSchema" xmlns:xs="http://www.w3.org/2001/XMLSchema" xmlns:p="http://schemas.microsoft.com/office/2006/metadata/properties" xmlns:ns1="http://schemas.microsoft.com/sharepoint/v3" xmlns:ns2="79d634cd-5647-464f-a037-e46982069014" xmlns:ns3="35bc4186-39ea-4f9e-9be9-731e15cc30b8" xmlns:ns4="230e9df3-be65-4c73-a93b-d1236ebd677e" targetNamespace="http://schemas.microsoft.com/office/2006/metadata/properties" ma:root="true" ma:fieldsID="27dd721be5acf39e8b1f9cbada8ee0ed" ns1:_="" ns2:_="" ns3:_="" ns4:_="">
    <xsd:import namespace="http://schemas.microsoft.com/sharepoint/v3"/>
    <xsd:import namespace="79d634cd-5647-464f-a037-e46982069014"/>
    <xsd:import namespace="35bc4186-39ea-4f9e-9be9-731e15cc30b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SearchProperties" minOccurs="0"/>
                <xsd:element ref="ns2:MediaServiceDocTags" minOccurs="0"/>
                <xsd:element ref="ns2:MediaServiceObjectDetectorVersion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d634cd-5647-464f-a037-e469820690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DocTags" ma:index="25" nillable="true" ma:displayName="MediaServiceDocTags" ma:hidden="true" ma:internalName="MediaServiceDocTag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bc4186-39ea-4f9e-9be9-731e15cc30b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96b836-c481-44f1-81bc-9f913766ee58}" ma:internalName="TaxCatchAll" ma:showField="CatchAllData" ma:web="35bc4186-39ea-4f9e-9be9-731e15cc30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MediaLengthInSeconds xmlns="79d634cd-5647-464f-a037-e46982069014" xsi:nil="true"/>
    <SharedWithUsers xmlns="35bc4186-39ea-4f9e-9be9-731e15cc30b8">
      <UserInfo>
        <DisplayName>Brandon Conboy</DisplayName>
        <AccountId>62</AccountId>
        <AccountType/>
      </UserInfo>
    </SharedWithUsers>
    <lcf76f155ced4ddcb4097134ff3c332f xmlns="79d634cd-5647-464f-a037-e4698206901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B1448F-E89A-4630-83BD-468046047D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d634cd-5647-464f-a037-e46982069014"/>
    <ds:schemaRef ds:uri="35bc4186-39ea-4f9e-9be9-731e15cc30b8"/>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1FD001-2142-4AF3-9663-90C4544A6282}">
  <ds:schemaRefs>
    <ds:schemaRef ds:uri="http://schemas.microsoft.com/sharepoint/v3/contenttype/forms"/>
  </ds:schemaRefs>
</ds:datastoreItem>
</file>

<file path=customXml/itemProps3.xml><?xml version="1.0" encoding="utf-8"?>
<ds:datastoreItem xmlns:ds="http://schemas.openxmlformats.org/officeDocument/2006/customXml" ds:itemID="{7E774BD5-A554-437E-AA1C-56706A72084B}">
  <ds:schemaRefs>
    <ds:schemaRef ds:uri="http://purl.org/dc/elements/1.1/"/>
    <ds:schemaRef ds:uri="79d634cd-5647-464f-a037-e46982069014"/>
    <ds:schemaRef ds:uri="http://purl.org/dc/term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schemas.microsoft.com/office/2006/documentManagement/types"/>
    <ds:schemaRef ds:uri="35bc4186-39ea-4f9e-9be9-731e15cc30b8"/>
    <ds:schemaRef ds:uri="http://schemas.microsoft.com/sharepoint/v3"/>
    <ds:schemaRef ds:uri="http://www.w3.org/XML/1998/namespace"/>
    <ds:schemaRef ds:uri="http://purl.org/dc/dcmityp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2255</TotalTime>
  <Words>10131</Words>
  <Application>Microsoft Office PowerPoint</Application>
  <PresentationFormat>Widescreen</PresentationFormat>
  <Paragraphs>985</Paragraphs>
  <Slides>82</Slides>
  <Notes>37</Notes>
  <HiddenSlides>1</HiddenSlides>
  <MMClips>0</MMClips>
  <ScaleCrop>false</ScaleCrop>
  <HeadingPairs>
    <vt:vector size="4" baseType="variant">
      <vt:variant>
        <vt:lpstr>Theme</vt:lpstr>
      </vt:variant>
      <vt:variant>
        <vt:i4>3</vt:i4>
      </vt:variant>
      <vt:variant>
        <vt:lpstr>Slide Titles</vt:lpstr>
      </vt:variant>
      <vt:variant>
        <vt:i4>82</vt:i4>
      </vt:variant>
    </vt:vector>
  </HeadingPairs>
  <TitlesOfParts>
    <vt:vector size="85" baseType="lpstr">
      <vt:lpstr>White Template_teams</vt:lpstr>
      <vt:lpstr>White template</vt:lpstr>
      <vt:lpstr>1_White Template_teams</vt:lpstr>
      <vt:lpstr>Microsoft Places</vt:lpstr>
      <vt:lpstr>Microsoft Places Proof of Value   </vt:lpstr>
      <vt:lpstr>Objectives</vt:lpstr>
      <vt:lpstr>Deploying Microsoft Places</vt:lpstr>
      <vt:lpstr>Verify pilot features</vt:lpstr>
      <vt:lpstr>Microsoft Places pilot use cases </vt:lpstr>
      <vt:lpstr>Flexible Work Coordination</vt:lpstr>
      <vt:lpstr>Find the best place to work</vt:lpstr>
      <vt:lpstr>Understand space utilization</vt:lpstr>
      <vt:lpstr>Place core features</vt:lpstr>
      <vt:lpstr>Enhanced Places features</vt:lpstr>
      <vt:lpstr>Copilot enhanced Places features (Optional)</vt:lpstr>
      <vt:lpstr>Microsoft Places pilot features</vt:lpstr>
      <vt:lpstr>Prepare your environment</vt:lpstr>
      <vt:lpstr>Verify licensing</vt:lpstr>
      <vt:lpstr>License Requirements</vt:lpstr>
      <vt:lpstr>Verify licensing for core Places features</vt:lpstr>
      <vt:lpstr>License availability</vt:lpstr>
      <vt:lpstr>Assign licenses</vt:lpstr>
      <vt:lpstr>Verify management prerequisites</vt:lpstr>
      <vt:lpstr>Management prerequisites – Tools</vt:lpstr>
      <vt:lpstr>Management prerequisites – Permissions</vt:lpstr>
      <vt:lpstr>Admin Guidance: Getting started</vt:lpstr>
      <vt:lpstr>For an example Microsoft Places deployment PowerShell script please download the Microsoft Places deployment playbook </vt:lpstr>
      <vt:lpstr>Overview of privacy controls</vt:lpstr>
      <vt:lpstr>How does Places protect my location data?</vt:lpstr>
      <vt:lpstr>Overview of privacy controls </vt:lpstr>
      <vt:lpstr>Set up all buildings, floors, and sections (Required) </vt:lpstr>
      <vt:lpstr>Set up all buildings, floors, and sections</vt:lpstr>
      <vt:lpstr>Understanding the Places Hierarchy</vt:lpstr>
      <vt:lpstr>Admin Guidance: Configuring buildings and floors</vt:lpstr>
      <vt:lpstr>Approach 1:</vt:lpstr>
      <vt:lpstr>Admin Guidance: Configuring buildings and floors (existing rooms and workspaces)</vt:lpstr>
      <vt:lpstr>Admin Guidance: Configuring buildings and floors - existing rooms and workspaces (1/2)</vt:lpstr>
      <vt:lpstr>Admin Guidance: Configuring buildings and floors - existing rooms and workspaces (2/2)</vt:lpstr>
      <vt:lpstr>Approach 2: Part 1</vt:lpstr>
      <vt:lpstr>Admin Guidance: Configuring buildings and floors (manually)</vt:lpstr>
      <vt:lpstr>Places pilot hierarchy </vt:lpstr>
      <vt:lpstr>Manually creating buildings and floors steps</vt:lpstr>
      <vt:lpstr>Create Buildings &amp; Floors</vt:lpstr>
      <vt:lpstr>Add services to buildings</vt:lpstr>
      <vt:lpstr>Enable building info and nearby communication</vt:lpstr>
      <vt:lpstr>Approach 2: Part 2</vt:lpstr>
      <vt:lpstr>Admin Guidance: Configuring bookable resources</vt:lpstr>
      <vt:lpstr>Create Conference Rooms</vt:lpstr>
      <vt:lpstr>Admin Guidance: Updating the picture</vt:lpstr>
      <vt:lpstr>Create Desk Pools (1/2)</vt:lpstr>
      <vt:lpstr>Create Desk Pools (2/2)</vt:lpstr>
      <vt:lpstr>Create Individual Desks for booking (1/2)</vt:lpstr>
      <vt:lpstr>Create Individual Desks for booking (2/2)</vt:lpstr>
      <vt:lpstr>Create and deploy floorplans (Optional)</vt:lpstr>
      <vt:lpstr>Admin Guidance: Configuring floor plans (maps)</vt:lpstr>
      <vt:lpstr>Set up floor plans (maps)</vt:lpstr>
      <vt:lpstr>Floor Plan Creation Options</vt:lpstr>
      <vt:lpstr>What are IMDF Files? (Floor Plans)</vt:lpstr>
      <vt:lpstr>IMDF Creation Tips</vt:lpstr>
      <vt:lpstr>Correlating your Places objects with the elements in your IMDF (1/3)</vt:lpstr>
      <vt:lpstr>Correlating your Places objects with the elements in your IMDF (2/3)</vt:lpstr>
      <vt:lpstr>Correlating your Places objects with the elements in your IMDF (3/3)</vt:lpstr>
      <vt:lpstr>Uploading your IMDF file into Places</vt:lpstr>
      <vt:lpstr>Enable Places for end users</vt:lpstr>
      <vt:lpstr>Add the Places app</vt:lpstr>
      <vt:lpstr>Add the Places app </vt:lpstr>
      <vt:lpstr>Admin Guidance: Pin the Teams app for specific users (1/4)</vt:lpstr>
      <vt:lpstr>Admin Guidance: Pin the Teams app for specific users (2/4)</vt:lpstr>
      <vt:lpstr>Admin Guidance: Pin the Teams app for specific users (3/4)</vt:lpstr>
      <vt:lpstr>Admin Guidance: Pin the Teams app for specific users (4/4)</vt:lpstr>
      <vt:lpstr>Enable Places finder</vt:lpstr>
      <vt:lpstr>Places finder</vt:lpstr>
      <vt:lpstr>Admin Guidance: Enable Places Finder</vt:lpstr>
      <vt:lpstr>Set up analytics</vt:lpstr>
      <vt:lpstr>Admin Guidance: Enable analytics</vt:lpstr>
      <vt:lpstr>Move to  User readiness and adoption</vt:lpstr>
      <vt:lpstr>Thank you !</vt:lpstr>
      <vt:lpstr>Close</vt:lpstr>
      <vt:lpstr>Appendix:   Microsoft Places deployment Playbook example  Example Building &amp; Floor Plan      Download - https://aka.ms/PlacesDeployment </vt:lpstr>
      <vt:lpstr>Example Floor Plan Creation &amp; IMDF</vt:lpstr>
      <vt:lpstr>Correlating your Places objects with the elements in your IMDF (2)</vt:lpstr>
      <vt:lpstr>Correlating your Places objects with the elements in your IMDF (3)</vt:lpstr>
      <vt:lpstr>Correlating your Places objects with the elements in your IMDF (4)</vt:lpstr>
      <vt:lpstr>Example IMDF Using Mappedin</vt:lpstr>
      <vt:lpstr>Example IMDF correlation file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Places</dc:title>
  <dc:creator/>
  <cp:lastModifiedBy>Stephanie Parry</cp:lastModifiedBy>
  <cp:revision>4</cp:revision>
  <dcterms:created xsi:type="dcterms:W3CDTF">2024-03-22T17:48:28Z</dcterms:created>
  <dcterms:modified xsi:type="dcterms:W3CDTF">2025-06-05T14:52:45Z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TemplateUrl">
    <vt:lpwstr/>
  </property>
  <property fmtid="{D5CDD505-2E9C-101B-9397-08002B2CF9AE}" pid="5" name="_dlc_DocIdItemGuid">
    <vt:lpwstr>8c8a09b3-ac24-4113-96f1-cfab5b643d3f</vt:lpwstr>
  </property>
  <property fmtid="{D5CDD505-2E9C-101B-9397-08002B2CF9AE}" pid="6" name="MediaServiceImageTags">
    <vt:lpwstr/>
  </property>
  <property fmtid="{D5CDD505-2E9C-101B-9397-08002B2CF9AE}" pid="7" name="xd_Signature">
    <vt:lpwstr/>
  </property>
  <property fmtid="{D5CDD505-2E9C-101B-9397-08002B2CF9AE}" pid="8" name="xd_ProgID">
    <vt:lpwstr/>
  </property>
  <property fmtid="{D5CDD505-2E9C-101B-9397-08002B2CF9AE}" pid="9" name="ContentTypeId">
    <vt:lpwstr>0x010100430EDA929A7EEF45B25CDD98348DEEA2</vt:lpwstr>
  </property>
  <property fmtid="{D5CDD505-2E9C-101B-9397-08002B2CF9AE}" pid="10" name="Order">
    <vt:lpwstr>110700.000000000</vt:lpwstr>
  </property>
</Properties>
</file>