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Lst>
  <p:notesMasterIdLst>
    <p:notesMasterId r:id="rId12"/>
  </p:notesMasterIdLst>
  <p:handoutMasterIdLst>
    <p:handoutMasterId r:id="rId13"/>
  </p:handoutMasterIdLst>
  <p:sldIdLst>
    <p:sldId id="259" r:id="rId5"/>
    <p:sldId id="260" r:id="rId6"/>
    <p:sldId id="265" r:id="rId7"/>
    <p:sldId id="261" r:id="rId8"/>
    <p:sldId id="262" r:id="rId9"/>
    <p:sldId id="263" r:id="rId10"/>
    <p:sldId id="264" r:id="rId11"/>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B0160B-5061-4903-9F6E-FAF02A530D18}">
          <p14:sldIdLst>
            <p14:sldId id="259"/>
            <p14:sldId id="260"/>
            <p14:sldId id="265"/>
            <p14:sldId id="261"/>
            <p14:sldId id="262"/>
            <p14:sldId id="263"/>
          </p14:sldIdLst>
        </p14:section>
        <p14:section name="Modernize" id="{534D4F8C-8B73-4BE3-85EC-CB656E50DFB8}">
          <p14:sldIdLst>
            <p14:sldId id="264"/>
          </p14:sldIdLst>
        </p14:section>
      </p14:sectionLst>
    </p:ext>
    <p:ext uri="{EFAFB233-063F-42B5-8137-9DF3F51BA10A}">
      <p15:sldGuideLst xmlns:p15="http://schemas.microsoft.com/office/powerpoint/2012/main">
        <p15:guide id="1" orient="horz" pos="2856"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AD4"/>
    <a:srgbClr val="34258E"/>
    <a:srgbClr val="B9BBFD"/>
    <a:srgbClr val="A0A2FC"/>
    <a:srgbClr val="990099"/>
    <a:srgbClr val="FF0066"/>
    <a:srgbClr val="000000"/>
    <a:srgbClr val="2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EAC07-B4FD-4453-B599-DACD98867092}" v="52" dt="2025-01-30T16:25:29.957"/>
    <p1510:client id="{DD8DBF52-A962-4489-87AD-D8C725F01013}" v="38" dt="2025-01-30T13:41:27.01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3816" y="108"/>
      </p:cViewPr>
      <p:guideLst>
        <p:guide orient="horz" pos="2856"/>
        <p:guide pos="2160"/>
      </p:guideLst>
    </p:cSldViewPr>
  </p:slideViewPr>
  <p:notesTextViewPr>
    <p:cViewPr>
      <p:scale>
        <a:sx n="3" d="2"/>
        <a:sy n="3" d="2"/>
      </p:scale>
      <p:origin x="0" y="0"/>
    </p:cViewPr>
  </p:notesTextViewPr>
  <p:sorterViewPr>
    <p:cViewPr>
      <p:scale>
        <a:sx n="200" d="100"/>
        <a:sy n="2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99E0D9-8ECE-49A4-8B37-B67BAE669162}"/>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5CF03A-4FBD-43A1-9909-CF630480D3CD}"/>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9311C2D6-C970-4243-AB12-4676A3818FE2}" type="datetimeFigureOut">
              <a:rPr lang="en-US" smtClean="0"/>
              <a:t>6/4/2025</a:t>
            </a:fld>
            <a:endParaRPr lang="en-US"/>
          </a:p>
        </p:txBody>
      </p:sp>
      <p:sp>
        <p:nvSpPr>
          <p:cNvPr id="4" name="Footer Placeholder 3">
            <a:extLst>
              <a:ext uri="{FF2B5EF4-FFF2-40B4-BE49-F238E27FC236}">
                <a16:creationId xmlns:a16="http://schemas.microsoft.com/office/drawing/2014/main" id="{440E6479-D2AB-4DD2-A0B9-6451CC011AFB}"/>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AD2B36-21E3-49BB-8E18-E26B65F5E57C}"/>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283AB5C5-155D-41FA-AF68-440E577D5595}" type="slidenum">
              <a:rPr lang="en-US" smtClean="0"/>
              <a:t>‹#›</a:t>
            </a:fld>
            <a:endParaRPr lang="en-US"/>
          </a:p>
        </p:txBody>
      </p:sp>
    </p:spTree>
    <p:extLst>
      <p:ext uri="{BB962C8B-B14F-4D97-AF65-F5344CB8AC3E}">
        <p14:creationId xmlns:p14="http://schemas.microsoft.com/office/powerpoint/2010/main" val="2794322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32B74B4B-3B99-4285-A192-BA4439112CD9}" type="datetimeFigureOut">
              <a:rPr lang="en-US" smtClean="0"/>
              <a:t>6/4/2025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74558C3-E85B-4B5E-9642-DFA5DB095422}" type="slidenum">
              <a:rPr lang="en-US" smtClean="0"/>
              <a:t>‹#›</a:t>
            </a:fld>
            <a:endParaRPr lang="en-US"/>
          </a:p>
        </p:txBody>
      </p:sp>
    </p:spTree>
    <p:extLst>
      <p:ext uri="{BB962C8B-B14F-4D97-AF65-F5344CB8AC3E}">
        <p14:creationId xmlns:p14="http://schemas.microsoft.com/office/powerpoint/2010/main" val="108869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558C3-E85B-4B5E-9642-DFA5DB095422}" type="slidenum">
              <a:rPr lang="en-US" smtClean="0"/>
              <a:t>1</a:t>
            </a:fld>
            <a:endParaRPr lang="en-US"/>
          </a:p>
        </p:txBody>
      </p:sp>
    </p:spTree>
    <p:extLst>
      <p:ext uri="{BB962C8B-B14F-4D97-AF65-F5344CB8AC3E}">
        <p14:creationId xmlns:p14="http://schemas.microsoft.com/office/powerpoint/2010/main" val="96582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1A08B-C19A-3F88-A431-107D6261E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8D643-9CB0-5605-F392-FAA415DAF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1C026-38DA-F707-3E63-C6C6D8498C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E8F282-7A7E-7626-5AA3-490FFDAC23E8}"/>
              </a:ext>
            </a:extLst>
          </p:cNvPr>
          <p:cNvSpPr>
            <a:spLocks noGrp="1"/>
          </p:cNvSpPr>
          <p:nvPr>
            <p:ph type="sldNum" sz="quarter" idx="5"/>
          </p:nvPr>
        </p:nvSpPr>
        <p:spPr/>
        <p:txBody>
          <a:bodyPr/>
          <a:lstStyle/>
          <a:p>
            <a:fld id="{A74558C3-E85B-4B5E-9642-DFA5DB095422}" type="slidenum">
              <a:rPr lang="en-US" smtClean="0"/>
              <a:t>2</a:t>
            </a:fld>
            <a:endParaRPr lang="en-US"/>
          </a:p>
        </p:txBody>
      </p:sp>
    </p:spTree>
    <p:extLst>
      <p:ext uri="{BB962C8B-B14F-4D97-AF65-F5344CB8AC3E}">
        <p14:creationId xmlns:p14="http://schemas.microsoft.com/office/powerpoint/2010/main" val="186471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89F4-8E33-7C41-1130-41F0C6305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F5D84-2933-BD1C-48A9-2FB8ED452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AA767-7ED0-AB3E-D61C-73872B50BC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A180DE-0856-B6E2-897C-6247D413C63D}"/>
              </a:ext>
            </a:extLst>
          </p:cNvPr>
          <p:cNvSpPr>
            <a:spLocks noGrp="1"/>
          </p:cNvSpPr>
          <p:nvPr>
            <p:ph type="sldNum" sz="quarter" idx="5"/>
          </p:nvPr>
        </p:nvSpPr>
        <p:spPr/>
        <p:txBody>
          <a:bodyPr/>
          <a:lstStyle/>
          <a:p>
            <a:fld id="{A74558C3-E85B-4B5E-9642-DFA5DB095422}" type="slidenum">
              <a:rPr lang="en-US" smtClean="0"/>
              <a:t>3</a:t>
            </a:fld>
            <a:endParaRPr lang="en-US"/>
          </a:p>
        </p:txBody>
      </p:sp>
    </p:spTree>
    <p:extLst>
      <p:ext uri="{BB962C8B-B14F-4D97-AF65-F5344CB8AC3E}">
        <p14:creationId xmlns:p14="http://schemas.microsoft.com/office/powerpoint/2010/main" val="342637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4534-0B3E-9F5A-749A-C9EF44EDF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9AC41-E3D4-CB1C-1CB7-A188EA2D7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3FD39-0AA9-B778-69DA-2B36D1A171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9C2C12-B651-C7A3-621D-2F6B085EDE89}"/>
              </a:ext>
            </a:extLst>
          </p:cNvPr>
          <p:cNvSpPr>
            <a:spLocks noGrp="1"/>
          </p:cNvSpPr>
          <p:nvPr>
            <p:ph type="sldNum" sz="quarter" idx="5"/>
          </p:nvPr>
        </p:nvSpPr>
        <p:spPr/>
        <p:txBody>
          <a:bodyPr/>
          <a:lstStyle/>
          <a:p>
            <a:fld id="{A74558C3-E85B-4B5E-9642-DFA5DB095422}" type="slidenum">
              <a:rPr lang="en-US" smtClean="0"/>
              <a:t>4</a:t>
            </a:fld>
            <a:endParaRPr lang="en-US"/>
          </a:p>
        </p:txBody>
      </p:sp>
    </p:spTree>
    <p:extLst>
      <p:ext uri="{BB962C8B-B14F-4D97-AF65-F5344CB8AC3E}">
        <p14:creationId xmlns:p14="http://schemas.microsoft.com/office/powerpoint/2010/main" val="396269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813-3B2F-9A3C-B5A7-F7E6C1049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31E81-87B9-226D-AFC9-BEB7B51B1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61DBE-A901-41BD-BC94-5AE9693371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9E192A-3F7A-5F82-F5DF-1865E1EEACD6}"/>
              </a:ext>
            </a:extLst>
          </p:cNvPr>
          <p:cNvSpPr>
            <a:spLocks noGrp="1"/>
          </p:cNvSpPr>
          <p:nvPr>
            <p:ph type="sldNum" sz="quarter" idx="5"/>
          </p:nvPr>
        </p:nvSpPr>
        <p:spPr/>
        <p:txBody>
          <a:bodyPr/>
          <a:lstStyle/>
          <a:p>
            <a:fld id="{A74558C3-E85B-4B5E-9642-DFA5DB095422}" type="slidenum">
              <a:rPr lang="en-US" smtClean="0"/>
              <a:t>5</a:t>
            </a:fld>
            <a:endParaRPr lang="en-US"/>
          </a:p>
        </p:txBody>
      </p:sp>
    </p:spTree>
    <p:extLst>
      <p:ext uri="{BB962C8B-B14F-4D97-AF65-F5344CB8AC3E}">
        <p14:creationId xmlns:p14="http://schemas.microsoft.com/office/powerpoint/2010/main" val="291629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FC9A6-158E-7ED9-ACF7-DB004BB3F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649A7-D006-C26A-AB60-C7CFB0A64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5874F-2808-0907-055D-1608CF7296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5DB6C2-A4F8-AEA3-7D8D-65EAE75767EF}"/>
              </a:ext>
            </a:extLst>
          </p:cNvPr>
          <p:cNvSpPr>
            <a:spLocks noGrp="1"/>
          </p:cNvSpPr>
          <p:nvPr>
            <p:ph type="sldNum" sz="quarter" idx="5"/>
          </p:nvPr>
        </p:nvSpPr>
        <p:spPr/>
        <p:txBody>
          <a:bodyPr/>
          <a:lstStyle/>
          <a:p>
            <a:fld id="{A74558C3-E85B-4B5E-9642-DFA5DB095422}" type="slidenum">
              <a:rPr lang="en-US" smtClean="0"/>
              <a:t>6</a:t>
            </a:fld>
            <a:endParaRPr lang="en-US"/>
          </a:p>
        </p:txBody>
      </p:sp>
    </p:spTree>
    <p:extLst>
      <p:ext uri="{BB962C8B-B14F-4D97-AF65-F5344CB8AC3E}">
        <p14:creationId xmlns:p14="http://schemas.microsoft.com/office/powerpoint/2010/main" val="129524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1805E-010E-7615-25BC-0A9483BE7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5777E-0C07-D2FC-0FAB-8AF7DEC0C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BFEFE-DFB0-F064-B13B-65DF50E396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8B0E0F-6AA7-4F46-C701-776EA2425764}"/>
              </a:ext>
            </a:extLst>
          </p:cNvPr>
          <p:cNvSpPr>
            <a:spLocks noGrp="1"/>
          </p:cNvSpPr>
          <p:nvPr>
            <p:ph type="sldNum" sz="quarter" idx="5"/>
          </p:nvPr>
        </p:nvSpPr>
        <p:spPr/>
        <p:txBody>
          <a:bodyPr/>
          <a:lstStyle/>
          <a:p>
            <a:fld id="{A74558C3-E85B-4B5E-9642-DFA5DB095422}" type="slidenum">
              <a:rPr lang="en-US" smtClean="0"/>
              <a:t>7</a:t>
            </a:fld>
            <a:endParaRPr lang="en-US"/>
          </a:p>
        </p:txBody>
      </p:sp>
    </p:spTree>
    <p:extLst>
      <p:ext uri="{BB962C8B-B14F-4D97-AF65-F5344CB8AC3E}">
        <p14:creationId xmlns:p14="http://schemas.microsoft.com/office/powerpoint/2010/main" val="415130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Flyer - On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99638"/>
      </p:ext>
    </p:extLst>
  </p:cSld>
  <p:clrMapOvr>
    <a:masterClrMapping/>
  </p:clrMapOvr>
  <p:transition>
    <p:fade/>
  </p:transition>
  <p:extLst>
    <p:ext uri="{DCECCB84-F9BA-43D5-87BE-67443E8EF086}">
      <p15:sldGuideLst xmlns:p15="http://schemas.microsoft.com/office/powerpoint/2012/main">
        <p15:guide id="2" orient="horz" pos="1248" userDrawn="1">
          <p15:clr>
            <a:srgbClr val="5ACBF0"/>
          </p15:clr>
        </p15:guide>
        <p15:guide id="3" orient="horz" pos="904">
          <p15:clr>
            <a:srgbClr val="5ACBF0"/>
          </p15:clr>
        </p15:guide>
        <p15:guide id="4" pos="4704" userDrawn="1">
          <p15:clr>
            <a:srgbClr val="5ACBF0"/>
          </p15:clr>
        </p15:guide>
        <p15:guide id="5" orient="horz" pos="6144"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17" y="670561"/>
            <a:ext cx="7024307" cy="27469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27" y="2105405"/>
            <a:ext cx="7024307" cy="102835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7772400" cy="100584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373075" cy="858317"/>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6586" tIns="93269" rIns="116586" bIns="93269" numCol="1" spcCol="0" rtlCol="0" fromWordArt="0" anchor="t" anchorCtr="0" forceAA="0" compatLnSpc="1">
            <a:prstTxWarp prst="textNoShape">
              <a:avLst/>
            </a:prstTxWarp>
            <a:noAutofit/>
          </a:bodyPr>
          <a:lstStyle/>
          <a:p>
            <a:pPr algn="ctr" defTabSz="594451" fontAlgn="base">
              <a:lnSpc>
                <a:spcPct val="90000"/>
              </a:lnSpc>
              <a:spcBef>
                <a:spcPct val="0"/>
              </a:spcBef>
              <a:spcAft>
                <a:spcPct val="0"/>
              </a:spcAft>
            </a:pPr>
            <a:endParaRPr lang="en-US" sz="153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86538" cy="42915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6586" tIns="93269" rIns="116586" bIns="93269" numCol="1" spcCol="0" rtlCol="0" fromWordArt="0" anchor="t" anchorCtr="0" forceAA="0" compatLnSpc="1">
            <a:prstTxWarp prst="textNoShape">
              <a:avLst/>
            </a:prstTxWarp>
            <a:noAutofit/>
          </a:bodyPr>
          <a:lstStyle/>
          <a:p>
            <a:pPr algn="ctr" defTabSz="594451" fontAlgn="base">
              <a:lnSpc>
                <a:spcPct val="90000"/>
              </a:lnSpc>
              <a:spcBef>
                <a:spcPct val="0"/>
              </a:spcBef>
              <a:spcAft>
                <a:spcPct val="0"/>
              </a:spcAft>
            </a:pPr>
            <a:endParaRPr lang="en-US" sz="153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762"/>
          <a:stretch/>
        </p:blipFill>
        <p:spPr>
          <a:xfrm rot="5400000">
            <a:off x="3219260" y="4656119"/>
            <a:ext cx="10058400" cy="746165"/>
          </a:xfrm>
          <a:prstGeom prst="rect">
            <a:avLst/>
          </a:prstGeom>
        </p:spPr>
      </p:pic>
    </p:spTree>
    <p:extLst>
      <p:ext uri="{BB962C8B-B14F-4D97-AF65-F5344CB8AC3E}">
        <p14:creationId xmlns:p14="http://schemas.microsoft.com/office/powerpoint/2010/main" val="1294249501"/>
      </p:ext>
    </p:extLst>
  </p:cSld>
  <p:clrMap bg1="lt1" tx1="dk1" bg2="lt2" tx2="dk2" accent1="accent1" accent2="accent2" accent3="accent3" accent4="accent4" accent5="accent5" accent6="accent6" hlink="hlink" folHlink="folHlink"/>
  <p:sldLayoutIdLst>
    <p:sldLayoutId id="2147483680" r:id="rId1"/>
  </p:sldLayoutIdLst>
  <p:transition>
    <p:fade/>
  </p:transition>
  <p:hf sldNum="0" hdr="0" ftr="0" dt="0"/>
  <p:txStyles>
    <p:titleStyle>
      <a:lvl1pPr algn="l" defTabSz="594623" rtl="0" eaLnBrk="1" latinLnBrk="0" hangingPunct="1">
        <a:lnSpc>
          <a:spcPct val="100000"/>
        </a:lnSpc>
        <a:spcBef>
          <a:spcPct val="0"/>
        </a:spcBef>
        <a:buNone/>
        <a:defRPr lang="en-US" sz="1785" b="0" kern="1200" cap="none" spc="-32" baseline="0" dirty="0" smtClean="0">
          <a:ln w="3175">
            <a:noFill/>
          </a:ln>
          <a:solidFill>
            <a:schemeClr val="tx1"/>
          </a:solidFill>
          <a:effectLst/>
          <a:latin typeface="+mj-lt"/>
          <a:ea typeface="+mn-ea"/>
          <a:cs typeface="Segoe UI" pitchFamily="34" charset="0"/>
        </a:defRPr>
      </a:lvl1pPr>
    </p:titleStyle>
    <p:bodyStyle>
      <a:lvl1pPr marL="145733" marR="0" indent="-145733" algn="l" defTabSz="59462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785" kern="1200" spc="0" baseline="0">
          <a:solidFill>
            <a:schemeClr val="tx1"/>
          </a:solidFill>
          <a:latin typeface="+mn-lt"/>
          <a:ea typeface="+mn-ea"/>
          <a:cs typeface="Segoe UI" panose="020B0502040204020203" pitchFamily="34" charset="0"/>
        </a:defRPr>
      </a:lvl1pPr>
      <a:lvl2pPr marL="291465" marR="0" indent="-145733" algn="l" defTabSz="59462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75" kern="1200" spc="0" baseline="0">
          <a:solidFill>
            <a:schemeClr val="tx1"/>
          </a:solidFill>
          <a:latin typeface="+mn-lt"/>
          <a:ea typeface="+mn-ea"/>
          <a:cs typeface="+mn-cs"/>
        </a:defRPr>
      </a:lvl2pPr>
      <a:lvl3pPr marL="418981" marR="0" indent="-127516" algn="l" defTabSz="59462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20" kern="1200" spc="0" baseline="0">
          <a:solidFill>
            <a:schemeClr val="tx1"/>
          </a:solidFill>
          <a:latin typeface="+mn-lt"/>
          <a:ea typeface="+mn-ea"/>
          <a:cs typeface="+mn-cs"/>
        </a:defRPr>
      </a:lvl3pPr>
      <a:lvl4pPr marL="537389" marR="0" indent="-115372" algn="l" defTabSz="59462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93" kern="1200" spc="0" baseline="0">
          <a:solidFill>
            <a:schemeClr val="tx1"/>
          </a:solidFill>
          <a:latin typeface="+mn-lt"/>
          <a:ea typeface="+mn-ea"/>
          <a:cs typeface="+mn-cs"/>
        </a:defRPr>
      </a:lvl4pPr>
      <a:lvl5pPr marL="652760" marR="0" indent="-107275" algn="l" defTabSz="59462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93" kern="1200" spc="0" baseline="0">
          <a:solidFill>
            <a:schemeClr val="tx1"/>
          </a:solidFill>
          <a:latin typeface="+mn-lt"/>
          <a:ea typeface="+mn-ea"/>
          <a:cs typeface="+mn-cs"/>
        </a:defRPr>
      </a:lvl5pPr>
      <a:lvl6pPr marL="1635213" indent="-148656" algn="l" defTabSz="594623" rtl="0" eaLnBrk="1" latinLnBrk="0" hangingPunct="1">
        <a:spcBef>
          <a:spcPct val="20000"/>
        </a:spcBef>
        <a:buFont typeface="Arial" pitchFamily="34" charset="0"/>
        <a:buChar char="•"/>
        <a:defRPr sz="1275" kern="1200">
          <a:solidFill>
            <a:schemeClr val="tx1"/>
          </a:solidFill>
          <a:latin typeface="+mn-lt"/>
          <a:ea typeface="+mn-ea"/>
          <a:cs typeface="+mn-cs"/>
        </a:defRPr>
      </a:lvl6pPr>
      <a:lvl7pPr marL="1932525" indent="-148656" algn="l" defTabSz="594623" rtl="0" eaLnBrk="1" latinLnBrk="0" hangingPunct="1">
        <a:spcBef>
          <a:spcPct val="20000"/>
        </a:spcBef>
        <a:buFont typeface="Arial" pitchFamily="34" charset="0"/>
        <a:buChar char="•"/>
        <a:defRPr sz="1275" kern="1200">
          <a:solidFill>
            <a:schemeClr val="tx1"/>
          </a:solidFill>
          <a:latin typeface="+mn-lt"/>
          <a:ea typeface="+mn-ea"/>
          <a:cs typeface="+mn-cs"/>
        </a:defRPr>
      </a:lvl7pPr>
      <a:lvl8pPr marL="2229837" indent="-148656" algn="l" defTabSz="594623" rtl="0" eaLnBrk="1" latinLnBrk="0" hangingPunct="1">
        <a:spcBef>
          <a:spcPct val="20000"/>
        </a:spcBef>
        <a:buFont typeface="Arial" pitchFamily="34" charset="0"/>
        <a:buChar char="•"/>
        <a:defRPr sz="1275" kern="1200">
          <a:solidFill>
            <a:schemeClr val="tx1"/>
          </a:solidFill>
          <a:latin typeface="+mn-lt"/>
          <a:ea typeface="+mn-ea"/>
          <a:cs typeface="+mn-cs"/>
        </a:defRPr>
      </a:lvl8pPr>
      <a:lvl9pPr marL="2527149" indent="-148656" algn="l" defTabSz="594623" rtl="0" eaLnBrk="1" latinLnBrk="0" hangingPunct="1">
        <a:spcBef>
          <a:spcPct val="20000"/>
        </a:spcBef>
        <a:buFont typeface="Arial" pitchFamily="34" charset="0"/>
        <a:buChar char="•"/>
        <a:defRPr sz="1275" kern="1200">
          <a:solidFill>
            <a:schemeClr val="tx1"/>
          </a:solidFill>
          <a:latin typeface="+mn-lt"/>
          <a:ea typeface="+mn-ea"/>
          <a:cs typeface="+mn-cs"/>
        </a:defRPr>
      </a:lvl9pPr>
    </p:bodyStyle>
    <p:otherStyle>
      <a:defPPr>
        <a:defRPr lang="en-US"/>
      </a:defPPr>
      <a:lvl1pPr marL="0" algn="l" defTabSz="594623" rtl="0" eaLnBrk="1" latinLnBrk="0" hangingPunct="1">
        <a:defRPr sz="1148" kern="1200">
          <a:solidFill>
            <a:schemeClr val="tx1"/>
          </a:solidFill>
          <a:latin typeface="+mn-lt"/>
          <a:ea typeface="+mn-ea"/>
          <a:cs typeface="+mn-cs"/>
        </a:defRPr>
      </a:lvl1pPr>
      <a:lvl2pPr marL="297312" algn="l" defTabSz="594623" rtl="0" eaLnBrk="1" latinLnBrk="0" hangingPunct="1">
        <a:defRPr sz="1148" kern="1200">
          <a:solidFill>
            <a:schemeClr val="tx1"/>
          </a:solidFill>
          <a:latin typeface="+mn-lt"/>
          <a:ea typeface="+mn-ea"/>
          <a:cs typeface="+mn-cs"/>
        </a:defRPr>
      </a:lvl2pPr>
      <a:lvl3pPr marL="594623" algn="l" defTabSz="594623" rtl="0" eaLnBrk="1" latinLnBrk="0" hangingPunct="1">
        <a:defRPr sz="1148" kern="1200">
          <a:solidFill>
            <a:schemeClr val="tx1"/>
          </a:solidFill>
          <a:latin typeface="+mn-lt"/>
          <a:ea typeface="+mn-ea"/>
          <a:cs typeface="+mn-cs"/>
        </a:defRPr>
      </a:lvl3pPr>
      <a:lvl4pPr marL="891935" algn="l" defTabSz="594623" rtl="0" eaLnBrk="1" latinLnBrk="0" hangingPunct="1">
        <a:defRPr sz="1148" kern="1200">
          <a:solidFill>
            <a:schemeClr val="tx1"/>
          </a:solidFill>
          <a:latin typeface="+mn-lt"/>
          <a:ea typeface="+mn-ea"/>
          <a:cs typeface="+mn-cs"/>
        </a:defRPr>
      </a:lvl4pPr>
      <a:lvl5pPr marL="1189246" algn="l" defTabSz="594623" rtl="0" eaLnBrk="1" latinLnBrk="0" hangingPunct="1">
        <a:defRPr sz="1148" kern="1200">
          <a:solidFill>
            <a:schemeClr val="tx1"/>
          </a:solidFill>
          <a:latin typeface="+mn-lt"/>
          <a:ea typeface="+mn-ea"/>
          <a:cs typeface="+mn-cs"/>
        </a:defRPr>
      </a:lvl5pPr>
      <a:lvl6pPr marL="1486558" algn="l" defTabSz="594623" rtl="0" eaLnBrk="1" latinLnBrk="0" hangingPunct="1">
        <a:defRPr sz="1148" kern="1200">
          <a:solidFill>
            <a:schemeClr val="tx1"/>
          </a:solidFill>
          <a:latin typeface="+mn-lt"/>
          <a:ea typeface="+mn-ea"/>
          <a:cs typeface="+mn-cs"/>
        </a:defRPr>
      </a:lvl6pPr>
      <a:lvl7pPr marL="1783869" algn="l" defTabSz="594623" rtl="0" eaLnBrk="1" latinLnBrk="0" hangingPunct="1">
        <a:defRPr sz="1148" kern="1200">
          <a:solidFill>
            <a:schemeClr val="tx1"/>
          </a:solidFill>
          <a:latin typeface="+mn-lt"/>
          <a:ea typeface="+mn-ea"/>
          <a:cs typeface="+mn-cs"/>
        </a:defRPr>
      </a:lvl7pPr>
      <a:lvl8pPr marL="2081181" algn="l" defTabSz="594623" rtl="0" eaLnBrk="1" latinLnBrk="0" hangingPunct="1">
        <a:defRPr sz="1148" kern="1200">
          <a:solidFill>
            <a:schemeClr val="tx1"/>
          </a:solidFill>
          <a:latin typeface="+mn-lt"/>
          <a:ea typeface="+mn-ea"/>
          <a:cs typeface="+mn-cs"/>
        </a:defRPr>
      </a:lvl8pPr>
      <a:lvl9pPr marL="2378493" algn="l" defTabSz="594623"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descr="UI screenshot showing space analytics in Places">
            <a:extLst>
              <a:ext uri="{FF2B5EF4-FFF2-40B4-BE49-F238E27FC236}">
                <a16:creationId xmlns:a16="http://schemas.microsoft.com/office/drawing/2014/main" id="{FE3B750A-371D-9A0F-1358-D1EFE6959C2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19875" t="10622" r="17953" b="2"/>
          <a:stretch/>
        </p:blipFill>
        <p:spPr>
          <a:xfrm>
            <a:off x="0" y="-1"/>
            <a:ext cx="7772400" cy="3907591"/>
          </a:xfrm>
          <a:prstGeom prst="rect">
            <a:avLst/>
          </a:prstGeom>
        </p:spPr>
      </p:pic>
      <p:sp>
        <p:nvSpPr>
          <p:cNvPr id="62" name="Rectangle 61">
            <a:extLst>
              <a:ext uri="{FF2B5EF4-FFF2-40B4-BE49-F238E27FC236}">
                <a16:creationId xmlns:a16="http://schemas.microsoft.com/office/drawing/2014/main" id="{A0482374-1FAE-BF66-DEE3-C533270A7550}"/>
              </a:ext>
              <a:ext uri="{C183D7F6-B498-43B3-948B-1728B52AA6E4}">
                <adec:decorative xmlns:adec="http://schemas.microsoft.com/office/drawing/2017/decorative" val="1"/>
              </a:ext>
            </a:extLst>
          </p:cNvPr>
          <p:cNvSpPr/>
          <p:nvPr/>
        </p:nvSpPr>
        <p:spPr>
          <a:xfrm>
            <a:off x="-18143" y="0"/>
            <a:ext cx="7772400" cy="3161490"/>
          </a:xfrm>
          <a:prstGeom prst="rect">
            <a:avLst/>
          </a:prstGeom>
          <a:gradFill flip="none" rotWithShape="1">
            <a:gsLst>
              <a:gs pos="0">
                <a:srgbClr val="FFF8F3"/>
              </a:gs>
              <a:gs pos="72000">
                <a:srgbClr val="DCD5CF">
                  <a:alpha val="0"/>
                </a:srgbClr>
              </a:gs>
              <a:gs pos="43000">
                <a:srgbClr val="DCD5CF"/>
              </a:gs>
            </a:gsLst>
            <a:lin ang="180000" scaled="0"/>
            <a:tileRect/>
          </a:gradFill>
          <a:ln w="12700" cap="flat" cmpd="sng" algn="ctr">
            <a:noFill/>
            <a:prstDash val="solid"/>
            <a:miter lim="800000"/>
          </a:ln>
          <a:effectLst/>
        </p:spPr>
        <p:txBody>
          <a:bodyPr rot="0" spcFirstLastPara="0" vertOverflow="overflow" horzOverflow="overflow" vert="horz" wrap="square" lIns="79290" tIns="39645" rIns="79290" bIns="39645" numCol="1" spcCol="0" rtlCol="0" fromWordArt="0" anchor="ctr" anchorCtr="0" forceAA="0" compatLnSpc="1">
            <a:prstTxWarp prst="textNoShape">
              <a:avLst/>
            </a:prstTxWarp>
            <a:noAutofit/>
          </a:bodyP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29" name="Title 50">
            <a:extLst>
              <a:ext uri="{FF2B5EF4-FFF2-40B4-BE49-F238E27FC236}">
                <a16:creationId xmlns:a16="http://schemas.microsoft.com/office/drawing/2014/main" id="{089C298A-990A-72E7-E223-6C587AA364D3}"/>
              </a:ext>
            </a:extLst>
          </p:cNvPr>
          <p:cNvSpPr txBox="1">
            <a:spLocks/>
          </p:cNvSpPr>
          <p:nvPr/>
        </p:nvSpPr>
        <p:spPr>
          <a:xfrm>
            <a:off x="350492" y="344566"/>
            <a:ext cx="3698993" cy="807760"/>
          </a:xfrm>
          <a:prstGeom prst="rect">
            <a:avLst/>
          </a:prstGeom>
        </p:spPr>
        <p:txBody>
          <a:bodyPr vert="horz" lIns="0" tIns="0" rIns="0" bIns="0" rtlCol="0" anchor="t">
            <a:noAutofit/>
          </a:bodyPr>
          <a:lstStyle>
            <a:lvl1pPr algn="l" defTabSz="594657" rtl="0" eaLnBrk="1" latinLnBrk="0" hangingPunct="1">
              <a:lnSpc>
                <a:spcPct val="90000"/>
              </a:lnSpc>
              <a:spcBef>
                <a:spcPct val="0"/>
              </a:spcBef>
              <a:buNone/>
              <a:defRPr sz="2861" kern="1200">
                <a:solidFill>
                  <a:schemeClr val="tx1"/>
                </a:solidFill>
                <a:latin typeface="+mj-lt"/>
                <a:ea typeface="+mj-ea"/>
                <a:cs typeface="+mj-cs"/>
              </a:defRPr>
            </a:lvl1pPr>
          </a:lstStyle>
          <a:p>
            <a:pPr marL="0" marR="0" lvl="0" indent="0" algn="l" defTabSz="59465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43" normalizeH="0" baseline="0" noProof="0" dirty="0">
                <a:ln>
                  <a:noFill/>
                </a:ln>
                <a:solidFill>
                  <a:srgbClr val="5B5FC7"/>
                </a:solidFill>
                <a:effectLst/>
                <a:uLnTx/>
                <a:uFillTx/>
                <a:latin typeface="Segoe Sans Display"/>
                <a:ea typeface="+mj-ea"/>
                <a:cs typeface="Segoe UI" panose="020B0502040204020203" pitchFamily="34" charset="0"/>
              </a:rPr>
              <a:t>Make the most of in-office days </a:t>
            </a:r>
            <a:endParaRPr kumimoji="0" lang="en-US" sz="3600" b="0" i="0" u="none" strike="noStrike" kern="1200" cap="none" spc="-43" normalizeH="0" baseline="0" noProof="0" dirty="0">
              <a:ln>
                <a:noFill/>
              </a:ln>
              <a:solidFill>
                <a:sysClr val="windowText" lastClr="000000"/>
              </a:solidFill>
              <a:effectLst/>
              <a:uLnTx/>
              <a:uFillTx/>
              <a:latin typeface="Segoe Sans Display"/>
              <a:ea typeface="+mj-ea"/>
              <a:cs typeface="+mj-cs"/>
            </a:endParaRPr>
          </a:p>
        </p:txBody>
      </p:sp>
      <p:sp>
        <p:nvSpPr>
          <p:cNvPr id="128" name="TextBox 127">
            <a:extLst>
              <a:ext uri="{FF2B5EF4-FFF2-40B4-BE49-F238E27FC236}">
                <a16:creationId xmlns:a16="http://schemas.microsoft.com/office/drawing/2014/main" id="{03C15EFA-718D-F974-A642-AD2B47963C50}"/>
              </a:ext>
            </a:extLst>
          </p:cNvPr>
          <p:cNvSpPr txBox="1"/>
          <p:nvPr/>
        </p:nvSpPr>
        <p:spPr>
          <a:xfrm>
            <a:off x="350492" y="1404534"/>
            <a:ext cx="3381014" cy="935641"/>
          </a:xfrm>
          <a:prstGeom prst="rect">
            <a:avLst/>
          </a:prstGeom>
          <a:noFill/>
        </p:spPr>
        <p:txBody>
          <a:bodyPr wrap="square" lIns="0" tIns="0" rIns="0" bIns="0">
            <a:spAutoFit/>
          </a:bodyPr>
          <a:lstStyle/>
          <a:p>
            <a:pPr defTabSz="396438">
              <a:lnSpc>
                <a:spcPct val="95000"/>
              </a:lnSpc>
            </a:pPr>
            <a:r>
              <a:rPr lang="en-GB" sz="1600" dirty="0">
                <a:solidFill>
                  <a:prstClr val="black"/>
                </a:solidFill>
                <a:latin typeface="Segoe Sans Display Semibold"/>
                <a:cs typeface="Segoe UI" panose="020B0502040204020203" pitchFamily="34" charset="0"/>
              </a:rPr>
              <a:t>Use Places to plan out your week and make the most of in-office days right from the everyday surfaces you work from, Teams and Outlook.</a:t>
            </a:r>
            <a:endParaRPr lang="en-US" sz="1600" dirty="0">
              <a:solidFill>
                <a:prstClr val="black"/>
              </a:solidFill>
              <a:latin typeface="Segoe Sans Display Semibold"/>
              <a:cs typeface="Segoe UI" panose="020B0502040204020203" pitchFamily="34" charset="0"/>
            </a:endParaRPr>
          </a:p>
        </p:txBody>
      </p:sp>
      <p:sp>
        <p:nvSpPr>
          <p:cNvPr id="130" name="Rectangle: Top Corners Rounded 129">
            <a:extLst>
              <a:ext uri="{FF2B5EF4-FFF2-40B4-BE49-F238E27FC236}">
                <a16:creationId xmlns:a16="http://schemas.microsoft.com/office/drawing/2014/main" id="{9CE8ECFF-DBCE-D42D-E69C-0F08BF8D538E}"/>
              </a:ext>
              <a:ext uri="{C183D7F6-B498-43B3-948B-1728B52AA6E4}">
                <adec:decorative xmlns:adec="http://schemas.microsoft.com/office/drawing/2017/decorative" val="1"/>
              </a:ext>
            </a:extLst>
          </p:cNvPr>
          <p:cNvSpPr/>
          <p:nvPr/>
        </p:nvSpPr>
        <p:spPr>
          <a:xfrm rot="5400000">
            <a:off x="433073" y="2859778"/>
            <a:ext cx="4735864" cy="5638296"/>
          </a:xfrm>
          <a:prstGeom prst="round2SameRect">
            <a:avLst>
              <a:gd name="adj1" fmla="val 4600"/>
              <a:gd name="adj2" fmla="val 0"/>
            </a:avLst>
          </a:prstGeom>
          <a:gradFill flip="none" rotWithShape="1">
            <a:gsLst>
              <a:gs pos="0">
                <a:srgbClr val="49C5B1"/>
              </a:gs>
              <a:gs pos="100000">
                <a:srgbClr val="8DC8E8"/>
              </a:gs>
            </a:gsLst>
            <a:lin ang="1800000" scaled="0"/>
            <a:tileRect/>
          </a:gradFill>
          <a:ln w="12700" cap="flat" cmpd="sng" algn="ctr">
            <a:noFill/>
            <a:prstDash val="solid"/>
            <a:miter lim="800000"/>
          </a:ln>
          <a:effectLst>
            <a:outerShdw blurRad="63500" algn="ctr" rotWithShape="0">
              <a:prstClr val="black">
                <a:alpha val="20000"/>
              </a:prstClr>
            </a:outerShdw>
          </a:effectLst>
        </p:spPr>
        <p:txBody>
          <a:bodyPr rtlCol="0" anchor="ct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31" name="TextBox 130">
            <a:extLst>
              <a:ext uri="{FF2B5EF4-FFF2-40B4-BE49-F238E27FC236}">
                <a16:creationId xmlns:a16="http://schemas.microsoft.com/office/drawing/2014/main" id="{195B834B-80F1-77B4-B03C-C7371E762DB7}"/>
              </a:ext>
              <a:ext uri="{C183D7F6-B498-43B3-948B-1728B52AA6E4}">
                <adec:decorative xmlns:adec="http://schemas.microsoft.com/office/drawing/2017/decorative" val="1"/>
              </a:ext>
            </a:extLst>
          </p:cNvPr>
          <p:cNvSpPr txBox="1"/>
          <p:nvPr/>
        </p:nvSpPr>
        <p:spPr>
          <a:xfrm>
            <a:off x="395696" y="2866180"/>
            <a:ext cx="4513055" cy="7061591"/>
          </a:xfrm>
          <a:prstGeom prst="roundRect">
            <a:avLst>
              <a:gd name="adj" fmla="val 3460"/>
            </a:avLst>
          </a:prstGeom>
          <a:gradFill flip="none" rotWithShape="1">
            <a:gsLst>
              <a:gs pos="0">
                <a:srgbClr val="D59ED7"/>
              </a:gs>
              <a:gs pos="100000">
                <a:srgbClr val="C03BC4"/>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2" name="TextBox 131">
            <a:extLst>
              <a:ext uri="{FF2B5EF4-FFF2-40B4-BE49-F238E27FC236}">
                <a16:creationId xmlns:a16="http://schemas.microsoft.com/office/drawing/2014/main" id="{0198F0DC-07DF-DAF2-44FE-E8A3DA19E9A6}"/>
              </a:ext>
              <a:ext uri="{C183D7F6-B498-43B3-948B-1728B52AA6E4}">
                <adec:decorative xmlns:adec="http://schemas.microsoft.com/office/drawing/2017/decorative" val="1"/>
              </a:ext>
            </a:extLst>
          </p:cNvPr>
          <p:cNvSpPr txBox="1"/>
          <p:nvPr/>
        </p:nvSpPr>
        <p:spPr>
          <a:xfrm>
            <a:off x="395696" y="2553107"/>
            <a:ext cx="4513055" cy="2942312"/>
          </a:xfrm>
          <a:prstGeom prst="roundRect">
            <a:avLst>
              <a:gd name="adj" fmla="val 3460"/>
            </a:avLst>
          </a:prstGeom>
          <a:gradFill flip="none" rotWithShape="1">
            <a:gsLst>
              <a:gs pos="0">
                <a:srgbClr val="FFB3BB"/>
              </a:gs>
              <a:gs pos="100000">
                <a:srgbClr val="D59ED7"/>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3" name="Rectangle: Rounded Corners 132">
            <a:extLst>
              <a:ext uri="{FF2B5EF4-FFF2-40B4-BE49-F238E27FC236}">
                <a16:creationId xmlns:a16="http://schemas.microsoft.com/office/drawing/2014/main" id="{82FB9A88-B2D3-EE95-510C-165EC0FA64C5}"/>
              </a:ext>
            </a:extLst>
          </p:cNvPr>
          <p:cNvSpPr/>
          <p:nvPr/>
        </p:nvSpPr>
        <p:spPr>
          <a:xfrm>
            <a:off x="582347" y="2858729"/>
            <a:ext cx="4163662" cy="2410300"/>
          </a:xfrm>
          <a:prstGeom prst="roundRect">
            <a:avLst>
              <a:gd name="adj" fmla="val 4389"/>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Set up your work plan</a:t>
            </a:r>
            <a:endPar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endParaRPr>
          </a:p>
        </p:txBody>
      </p:sp>
      <p:sp>
        <p:nvSpPr>
          <p:cNvPr id="134" name="Rectangle: Rounded Corners 133">
            <a:extLst>
              <a:ext uri="{FF2B5EF4-FFF2-40B4-BE49-F238E27FC236}">
                <a16:creationId xmlns:a16="http://schemas.microsoft.com/office/drawing/2014/main" id="{3700075C-E168-A907-C4FC-2F21E91E0E31}"/>
              </a:ext>
            </a:extLst>
          </p:cNvPr>
          <p:cNvSpPr/>
          <p:nvPr/>
        </p:nvSpPr>
        <p:spPr>
          <a:xfrm>
            <a:off x="578349" y="5736873"/>
            <a:ext cx="4157583" cy="3945655"/>
          </a:xfrm>
          <a:prstGeom prst="roundRect">
            <a:avLst>
              <a:gd name="adj" fmla="val 2758"/>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Create &amp; manage work plans</a:t>
            </a:r>
          </a:p>
        </p:txBody>
      </p:sp>
      <p:cxnSp>
        <p:nvCxnSpPr>
          <p:cNvPr id="10" name="Straight Connector 9">
            <a:extLst>
              <a:ext uri="{FF2B5EF4-FFF2-40B4-BE49-F238E27FC236}">
                <a16:creationId xmlns:a16="http://schemas.microsoft.com/office/drawing/2014/main" id="{AE4BF81B-26FA-DB75-E704-FCE1F8C0A323}"/>
              </a:ext>
              <a:ext uri="{C183D7F6-B498-43B3-948B-1728B52AA6E4}">
                <adec:decorative xmlns:adec="http://schemas.microsoft.com/office/drawing/2017/decorative" val="1"/>
              </a:ext>
            </a:extLst>
          </p:cNvPr>
          <p:cNvCxnSpPr>
            <a:cxnSpLocks/>
          </p:cNvCxnSpPr>
          <p:nvPr/>
        </p:nvCxnSpPr>
        <p:spPr>
          <a:xfrm>
            <a:off x="808028" y="4157981"/>
            <a:ext cx="0" cy="898116"/>
          </a:xfrm>
          <a:prstGeom prst="line">
            <a:avLst/>
          </a:prstGeom>
          <a:noFill/>
          <a:ln w="22225" cap="rnd" cmpd="sng" algn="ctr">
            <a:solidFill>
              <a:srgbClr val="444791"/>
            </a:solidFill>
            <a:prstDash val="solid"/>
            <a:headEnd type="none" w="lg" len="med"/>
            <a:tailEnd type="none" w="lg" len="med"/>
          </a:ln>
          <a:effectLst>
            <a:outerShdw blurRad="38100" dist="63500" dir="8100000" algn="tr" rotWithShape="0">
              <a:prstClr val="black">
                <a:alpha val="13000"/>
              </a:prstClr>
            </a:outerShdw>
          </a:effectLst>
        </p:spPr>
      </p:cxnSp>
      <p:sp>
        <p:nvSpPr>
          <p:cNvPr id="11" name="Text Placeholder 3">
            <a:extLst>
              <a:ext uri="{FF2B5EF4-FFF2-40B4-BE49-F238E27FC236}">
                <a16:creationId xmlns:a16="http://schemas.microsoft.com/office/drawing/2014/main" id="{0BEC3AAF-2A48-8D65-E170-4F48E3DCA87E}"/>
              </a:ext>
              <a:ext uri="{C183D7F6-B498-43B3-948B-1728B52AA6E4}">
                <adec:decorative xmlns:adec="http://schemas.microsoft.com/office/drawing/2017/decorative" val="0"/>
              </a:ext>
            </a:extLst>
          </p:cNvPr>
          <p:cNvSpPr txBox="1">
            <a:spLocks/>
          </p:cNvSpPr>
          <p:nvPr/>
        </p:nvSpPr>
        <p:spPr>
          <a:xfrm>
            <a:off x="877506" y="4129986"/>
            <a:ext cx="1978584" cy="95410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400" dirty="0">
                <a:ln w="12700" cmpd="sng">
                  <a:noFill/>
                  <a:prstDash val="solid"/>
                </a:ln>
                <a:solidFill>
                  <a:srgbClr val="5B5FC7"/>
                </a:solidFill>
                <a:latin typeface="Segoe Sans Display Semibold"/>
              </a:rPr>
              <a:t>Plan</a:t>
            </a:r>
          </a:p>
          <a:p>
            <a:pPr marL="0" indent="0">
              <a:lnSpc>
                <a:spcPct val="100000"/>
              </a:lnSpc>
              <a:spcBef>
                <a:spcPts val="0"/>
              </a:spcBef>
              <a:buFont typeface="Arial" panose="020B0604020202020204" pitchFamily="34" charset="0"/>
              <a:buNone/>
              <a:defRPr/>
            </a:pPr>
            <a:r>
              <a:rPr lang="en-US" sz="1200" dirty="0">
                <a:solidFill>
                  <a:srgbClr val="000000"/>
                </a:solidFill>
                <a:latin typeface="Segoe Sans Text"/>
              </a:rPr>
              <a:t>Get recommendation to set up your plan and access Places from the new Teams and Outlook calendar.</a:t>
            </a:r>
          </a:p>
        </p:txBody>
      </p:sp>
      <p:sp>
        <p:nvSpPr>
          <p:cNvPr id="12" name="Rectangle 11" descr="Indicated by a Line">
            <a:extLst>
              <a:ext uri="{FF2B5EF4-FFF2-40B4-BE49-F238E27FC236}">
                <a16:creationId xmlns:a16="http://schemas.microsoft.com/office/drawing/2014/main" id="{CDDD403F-3AB3-3890-0BB3-E7773BAB570E}"/>
              </a:ext>
            </a:extLst>
          </p:cNvPr>
          <p:cNvSpPr/>
          <p:nvPr/>
        </p:nvSpPr>
        <p:spPr bwMode="auto">
          <a:xfrm>
            <a:off x="3202436" y="4349585"/>
            <a:ext cx="173617" cy="173617"/>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Sans Text"/>
              <a:ea typeface="Segoe UI" pitchFamily="34" charset="0"/>
              <a:cs typeface="Segoe UI" pitchFamily="34" charset="0"/>
            </a:endParaRPr>
          </a:p>
        </p:txBody>
      </p:sp>
      <p:pic>
        <p:nvPicPr>
          <p:cNvPr id="14" name="Picture 13" descr="A screen capture of Outlook calendar, showing and overlay planning when and which days will you be in the office">
            <a:extLst>
              <a:ext uri="{FF2B5EF4-FFF2-40B4-BE49-F238E27FC236}">
                <a16:creationId xmlns:a16="http://schemas.microsoft.com/office/drawing/2014/main" id="{7A99C7E4-DB11-AFA4-2C8B-0B95C259C7DB}"/>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1249" y="2989881"/>
            <a:ext cx="4507742" cy="2534368"/>
          </a:xfrm>
          <a:prstGeom prst="roundRect">
            <a:avLst>
              <a:gd name="adj" fmla="val 1646"/>
            </a:avLst>
          </a:prstGeom>
        </p:spPr>
      </p:pic>
      <p:cxnSp>
        <p:nvCxnSpPr>
          <p:cNvPr id="19" name="Straight Connector 18">
            <a:extLst>
              <a:ext uri="{FF2B5EF4-FFF2-40B4-BE49-F238E27FC236}">
                <a16:creationId xmlns:a16="http://schemas.microsoft.com/office/drawing/2014/main" id="{611742FC-E18B-0441-04BB-A1E7D39A04B5}"/>
              </a:ext>
              <a:ext uri="{C183D7F6-B498-43B3-948B-1728B52AA6E4}">
                <adec:decorative xmlns:adec="http://schemas.microsoft.com/office/drawing/2017/decorative" val="1"/>
              </a:ext>
            </a:extLst>
          </p:cNvPr>
          <p:cNvCxnSpPr>
            <a:cxnSpLocks/>
          </p:cNvCxnSpPr>
          <p:nvPr/>
        </p:nvCxnSpPr>
        <p:spPr>
          <a:xfrm flipH="1">
            <a:off x="2486745" y="4690956"/>
            <a:ext cx="3133408" cy="0"/>
          </a:xfrm>
          <a:prstGeom prst="line">
            <a:avLst/>
          </a:prstGeom>
          <a:noFill/>
          <a:ln w="19050" cap="flat" cmpd="sng" algn="ctr">
            <a:gradFill flip="none" rotWithShape="1">
              <a:gsLst>
                <a:gs pos="46000">
                  <a:srgbClr val="5B5FC7"/>
                </a:gs>
                <a:gs pos="100000">
                  <a:srgbClr val="5B5FC7">
                    <a:alpha val="0"/>
                  </a:srgbClr>
                </a:gs>
              </a:gsLst>
              <a:lin ang="0" scaled="1"/>
              <a:tileRect/>
            </a:gradFill>
            <a:prstDash val="solid"/>
            <a:headEnd type="oval"/>
          </a:ln>
          <a:effectLst/>
        </p:spPr>
      </p:cxnSp>
      <p:sp>
        <p:nvSpPr>
          <p:cNvPr id="24" name="TextBox 23">
            <a:extLst>
              <a:ext uri="{FF2B5EF4-FFF2-40B4-BE49-F238E27FC236}">
                <a16:creationId xmlns:a16="http://schemas.microsoft.com/office/drawing/2014/main" id="{EBD85F6A-8072-A794-F15D-50C24CC25EA9}"/>
              </a:ext>
            </a:extLst>
          </p:cNvPr>
          <p:cNvSpPr txBox="1"/>
          <p:nvPr/>
        </p:nvSpPr>
        <p:spPr>
          <a:xfrm>
            <a:off x="658771" y="3304537"/>
            <a:ext cx="2569195" cy="738664"/>
          </a:xfrm>
          <a:prstGeom prst="rect">
            <a:avLst/>
          </a:prstGeom>
          <a:noFill/>
        </p:spPr>
        <p:txBody>
          <a:bodyPr wrap="square">
            <a:spAutoFit/>
          </a:bodyPr>
          <a:lstStyle/>
          <a:p>
            <a:pPr marL="0" marR="0" lvl="0" indent="0" algn="l" defTabSz="932742" rtl="0" eaLnBrk="1" fontAlgn="auto" latinLnBrk="0" hangingPunct="1">
              <a:lnSpc>
                <a:spcPct val="100000"/>
              </a:lnSpc>
              <a:spcBef>
                <a:spcPts val="1000"/>
              </a:spcBef>
              <a:spcAft>
                <a:spcPts val="0"/>
              </a:spcAft>
              <a:buClrTx/>
              <a:buSzTx/>
              <a:buFontTx/>
              <a:buNone/>
              <a:tabLst/>
              <a:defRPr/>
            </a:pPr>
            <a:r>
              <a:rPr kumimoji="0" lang="en-US" sz="1400" b="0" i="0" u="none" strike="noStrike" kern="100" cap="none" spc="0" normalizeH="0" baseline="0" noProof="0" dirty="0">
                <a:ln w="3175">
                  <a:noFill/>
                </a:ln>
                <a:solidFill>
                  <a:srgbClr val="444791"/>
                </a:solidFill>
                <a:effectLst/>
                <a:uLnTx/>
                <a:uFillTx/>
                <a:latin typeface="Segoe Sans Text"/>
                <a:ea typeface="+mn-ea"/>
                <a:cs typeface="+mn-cs"/>
              </a:rPr>
              <a:t>Employee coordination &amp; hybrid work planning in the natural flow of work.</a:t>
            </a:r>
          </a:p>
        </p:txBody>
      </p:sp>
      <p:sp>
        <p:nvSpPr>
          <p:cNvPr id="27" name="Title 3">
            <a:extLst>
              <a:ext uri="{FF2B5EF4-FFF2-40B4-BE49-F238E27FC236}">
                <a16:creationId xmlns:a16="http://schemas.microsoft.com/office/drawing/2014/main" id="{9A846F4D-2914-30E6-842C-3C376BFB42ED}"/>
              </a:ext>
            </a:extLst>
          </p:cNvPr>
          <p:cNvSpPr txBox="1">
            <a:spLocks/>
          </p:cNvSpPr>
          <p:nvPr/>
        </p:nvSpPr>
        <p:spPr>
          <a:xfrm>
            <a:off x="753376" y="6181664"/>
            <a:ext cx="2226854" cy="861774"/>
          </a:xfrm>
          <a:prstGeom prst="rect">
            <a:avLst/>
          </a:prstGeom>
        </p:spPr>
        <p:txBody>
          <a:bodyPr vert="horz" wrap="square" lIns="0" tIns="0" rIns="0" bIns="0" rtlCol="0" anchor="ctr">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a:spcBef>
                <a:spcPts val="1000"/>
              </a:spcBef>
              <a:defRPr/>
            </a:pPr>
            <a:r>
              <a:rPr sz="1400" kern="100" spc="0" dirty="0">
                <a:solidFill>
                  <a:srgbClr val="444791"/>
                </a:solidFill>
                <a:latin typeface="Segoe Sans Text"/>
                <a:cs typeface="+mn-cs"/>
              </a:rPr>
              <a:t>Plan your week ahead and share where you’ll be working with your selected collaborators.</a:t>
            </a:r>
          </a:p>
        </p:txBody>
      </p:sp>
      <p:pic>
        <p:nvPicPr>
          <p:cNvPr id="28" name="Picture 27" descr="A screen capture of Microsoft Places interface showing the people you work with their booked room for each day">
            <a:extLst>
              <a:ext uri="{FF2B5EF4-FFF2-40B4-BE49-F238E27FC236}">
                <a16:creationId xmlns:a16="http://schemas.microsoft.com/office/drawing/2014/main" id="{74CC6AD9-BE9D-9C05-E95E-58FC788CAFF2}"/>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3614" y="6396975"/>
            <a:ext cx="4548543" cy="3193236"/>
          </a:xfrm>
          <a:prstGeom prst="rect">
            <a:avLst/>
          </a:prstGeom>
        </p:spPr>
      </p:pic>
      <p:cxnSp>
        <p:nvCxnSpPr>
          <p:cNvPr id="35" name="Straight Connector 34">
            <a:extLst>
              <a:ext uri="{FF2B5EF4-FFF2-40B4-BE49-F238E27FC236}">
                <a16:creationId xmlns:a16="http://schemas.microsoft.com/office/drawing/2014/main" id="{4CAAA5F5-042F-DF54-4838-C5E2C67BBFE9}"/>
              </a:ext>
              <a:ext uri="{C183D7F6-B498-43B3-948B-1728B52AA6E4}">
                <adec:decorative xmlns:adec="http://schemas.microsoft.com/office/drawing/2017/decorative" val="1"/>
              </a:ext>
            </a:extLst>
          </p:cNvPr>
          <p:cNvCxnSpPr>
            <a:cxnSpLocks/>
          </p:cNvCxnSpPr>
          <p:nvPr/>
        </p:nvCxnSpPr>
        <p:spPr>
          <a:xfrm>
            <a:off x="778103" y="7218447"/>
            <a:ext cx="0" cy="477861"/>
          </a:xfrm>
          <a:prstGeom prst="line">
            <a:avLst/>
          </a:prstGeom>
          <a:noFill/>
          <a:ln w="22225" cap="rnd" cmpd="sng" algn="ctr">
            <a:solidFill>
              <a:srgbClr val="444791"/>
            </a:solidFill>
            <a:prstDash val="solid"/>
            <a:headEnd type="none" w="lg" len="med"/>
            <a:tailEnd type="none" w="lg" len="med"/>
          </a:ln>
          <a:effectLst>
            <a:outerShdw blurRad="38100" dist="63500" dir="8100000" algn="tr" rotWithShape="0">
              <a:prstClr val="black">
                <a:alpha val="13000"/>
              </a:prstClr>
            </a:outerShdw>
          </a:effectLst>
        </p:spPr>
      </p:cxnSp>
      <p:sp>
        <p:nvSpPr>
          <p:cNvPr id="36" name="Text Placeholder 3">
            <a:extLst>
              <a:ext uri="{FF2B5EF4-FFF2-40B4-BE49-F238E27FC236}">
                <a16:creationId xmlns:a16="http://schemas.microsoft.com/office/drawing/2014/main" id="{F3C3029D-8F96-B377-E125-0750DACE5AFD}"/>
              </a:ext>
            </a:extLst>
          </p:cNvPr>
          <p:cNvSpPr txBox="1">
            <a:spLocks/>
          </p:cNvSpPr>
          <p:nvPr/>
        </p:nvSpPr>
        <p:spPr>
          <a:xfrm>
            <a:off x="833558" y="7118596"/>
            <a:ext cx="1353963" cy="615553"/>
          </a:xfrm>
          <a:prstGeom prst="rect">
            <a:avLst/>
          </a:prstGeom>
        </p:spPr>
        <p:txBody>
          <a:bodyPr vert="horz"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200" dirty="0">
                <a:ln w="12700" cmpd="sng">
                  <a:noFill/>
                  <a:prstDash val="solid"/>
                </a:ln>
                <a:solidFill>
                  <a:srgbClr val="5B5FC7"/>
                </a:solidFill>
                <a:latin typeface="Segoe Sans Display Semibold"/>
              </a:rPr>
              <a:t>Confirm</a:t>
            </a:r>
          </a:p>
          <a:p>
            <a:pPr marL="0" indent="0">
              <a:lnSpc>
                <a:spcPct val="100000"/>
              </a:lnSpc>
              <a:spcBef>
                <a:spcPts val="0"/>
              </a:spcBef>
              <a:buFont typeface="Arial" panose="020B0604020202020204" pitchFamily="34" charset="0"/>
              <a:buNone/>
              <a:defRPr/>
            </a:pPr>
            <a:r>
              <a:rPr lang="en-US" sz="1100" dirty="0">
                <a:solidFill>
                  <a:srgbClr val="000000"/>
                </a:solidFill>
                <a:latin typeface="Segoe Sans Text"/>
              </a:rPr>
              <a:t>Confirm your plan for the day. </a:t>
            </a:r>
          </a:p>
        </p:txBody>
      </p:sp>
      <p:cxnSp>
        <p:nvCxnSpPr>
          <p:cNvPr id="37" name="Straight Connector 36">
            <a:extLst>
              <a:ext uri="{FF2B5EF4-FFF2-40B4-BE49-F238E27FC236}">
                <a16:creationId xmlns:a16="http://schemas.microsoft.com/office/drawing/2014/main" id="{98DD355F-ED9D-9D35-03A1-7F41236A29A9}"/>
              </a:ext>
              <a:ext uri="{C183D7F6-B498-43B3-948B-1728B52AA6E4}">
                <adec:decorative xmlns:adec="http://schemas.microsoft.com/office/drawing/2017/decorative" val="1"/>
              </a:ext>
            </a:extLst>
          </p:cNvPr>
          <p:cNvCxnSpPr>
            <a:cxnSpLocks/>
          </p:cNvCxnSpPr>
          <p:nvPr/>
        </p:nvCxnSpPr>
        <p:spPr>
          <a:xfrm>
            <a:off x="795442" y="7896481"/>
            <a:ext cx="0" cy="625498"/>
          </a:xfrm>
          <a:prstGeom prst="line">
            <a:avLst/>
          </a:prstGeom>
          <a:noFill/>
          <a:ln w="22225" cap="rnd" cmpd="sng" algn="ctr">
            <a:solidFill>
              <a:srgbClr val="444791"/>
            </a:solidFill>
            <a:prstDash val="solid"/>
            <a:headEnd type="none" w="lg" len="med"/>
            <a:tailEnd type="none" w="lg" len="med"/>
          </a:ln>
          <a:effectLst>
            <a:outerShdw blurRad="38100" dist="63500" dir="8100000" algn="tr" rotWithShape="0">
              <a:prstClr val="black">
                <a:alpha val="13000"/>
              </a:prstClr>
            </a:outerShdw>
          </a:effectLst>
        </p:spPr>
      </p:cxnSp>
      <p:sp>
        <p:nvSpPr>
          <p:cNvPr id="38" name="Text Placeholder 3">
            <a:extLst>
              <a:ext uri="{FF2B5EF4-FFF2-40B4-BE49-F238E27FC236}">
                <a16:creationId xmlns:a16="http://schemas.microsoft.com/office/drawing/2014/main" id="{76B75EAF-21FB-D40D-CA64-7B21F3C43619}"/>
              </a:ext>
            </a:extLst>
          </p:cNvPr>
          <p:cNvSpPr txBox="1">
            <a:spLocks/>
          </p:cNvSpPr>
          <p:nvPr/>
        </p:nvSpPr>
        <p:spPr>
          <a:xfrm>
            <a:off x="833558" y="7808264"/>
            <a:ext cx="1371302" cy="784830"/>
          </a:xfrm>
          <a:prstGeom prst="rect">
            <a:avLst/>
          </a:prstGeom>
        </p:spPr>
        <p:txBody>
          <a:bodyPr vert="horz"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200" dirty="0">
                <a:ln w="12700" cmpd="sng">
                  <a:noFill/>
                  <a:prstDash val="solid"/>
                </a:ln>
                <a:solidFill>
                  <a:srgbClr val="5B5FC7"/>
                </a:solidFill>
                <a:latin typeface="Segoe Sans Display Semibold"/>
              </a:rPr>
              <a:t>See who’s here</a:t>
            </a:r>
          </a:p>
          <a:p>
            <a:pPr marL="0" indent="0">
              <a:lnSpc>
                <a:spcPct val="100000"/>
              </a:lnSpc>
              <a:spcBef>
                <a:spcPts val="0"/>
              </a:spcBef>
              <a:buFont typeface="Arial" panose="020B0604020202020204" pitchFamily="34" charset="0"/>
              <a:buNone/>
              <a:defRPr/>
            </a:pPr>
            <a:r>
              <a:rPr lang="en-US" sz="1100" dirty="0">
                <a:solidFill>
                  <a:srgbClr val="000000"/>
                </a:solidFill>
                <a:latin typeface="Segoe Sans Text"/>
              </a:rPr>
              <a:t>See where your collaborators are planning to work.</a:t>
            </a:r>
          </a:p>
        </p:txBody>
      </p:sp>
      <p:cxnSp>
        <p:nvCxnSpPr>
          <p:cNvPr id="39" name="Straight Connector 38">
            <a:extLst>
              <a:ext uri="{FF2B5EF4-FFF2-40B4-BE49-F238E27FC236}">
                <a16:creationId xmlns:a16="http://schemas.microsoft.com/office/drawing/2014/main" id="{603DBDD0-093E-1A65-8711-D76B9468D6C0}"/>
              </a:ext>
              <a:ext uri="{C183D7F6-B498-43B3-948B-1728B52AA6E4}">
                <adec:decorative xmlns:adec="http://schemas.microsoft.com/office/drawing/2017/decorative" val="1"/>
              </a:ext>
            </a:extLst>
          </p:cNvPr>
          <p:cNvCxnSpPr>
            <a:cxnSpLocks/>
          </p:cNvCxnSpPr>
          <p:nvPr/>
        </p:nvCxnSpPr>
        <p:spPr>
          <a:xfrm>
            <a:off x="797604" y="8733103"/>
            <a:ext cx="0" cy="625498"/>
          </a:xfrm>
          <a:prstGeom prst="line">
            <a:avLst/>
          </a:prstGeom>
          <a:noFill/>
          <a:ln w="22225" cap="rnd" cmpd="sng" algn="ctr">
            <a:solidFill>
              <a:srgbClr val="444791"/>
            </a:solidFill>
            <a:prstDash val="solid"/>
            <a:headEnd type="none" w="lg" len="med"/>
            <a:tailEnd type="none" w="lg" len="med"/>
          </a:ln>
          <a:effectLst>
            <a:outerShdw blurRad="38100" dist="63500" dir="8100000" algn="tr" rotWithShape="0">
              <a:prstClr val="black">
                <a:alpha val="13000"/>
              </a:prstClr>
            </a:outerShdw>
          </a:effectLst>
        </p:spPr>
      </p:cxnSp>
      <p:sp>
        <p:nvSpPr>
          <p:cNvPr id="40" name="Text Placeholder 3">
            <a:extLst>
              <a:ext uri="{FF2B5EF4-FFF2-40B4-BE49-F238E27FC236}">
                <a16:creationId xmlns:a16="http://schemas.microsoft.com/office/drawing/2014/main" id="{03D97C2D-A5DA-2936-4CB8-9AB55751403F}"/>
              </a:ext>
            </a:extLst>
          </p:cNvPr>
          <p:cNvSpPr txBox="1">
            <a:spLocks/>
          </p:cNvSpPr>
          <p:nvPr/>
        </p:nvSpPr>
        <p:spPr>
          <a:xfrm>
            <a:off x="835704" y="8631093"/>
            <a:ext cx="1467519" cy="969496"/>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200" dirty="0">
                <a:ln w="12700" cmpd="sng">
                  <a:noFill/>
                  <a:prstDash val="solid"/>
                </a:ln>
                <a:solidFill>
                  <a:srgbClr val="5B5FC7"/>
                </a:solidFill>
                <a:latin typeface="Segoe Sans Display Semibold"/>
              </a:rPr>
              <a:t>Intelligent Booking</a:t>
            </a:r>
          </a:p>
          <a:p>
            <a:pPr marL="0" indent="0">
              <a:lnSpc>
                <a:spcPct val="100000"/>
              </a:lnSpc>
              <a:spcBef>
                <a:spcPts val="0"/>
              </a:spcBef>
              <a:buFont typeface="Arial" panose="020B0604020202020204" pitchFamily="34" charset="0"/>
              <a:buNone/>
              <a:defRPr/>
            </a:pPr>
            <a:r>
              <a:rPr lang="en-US" sz="1100" dirty="0">
                <a:solidFill>
                  <a:srgbClr val="000000"/>
                </a:solidFill>
                <a:latin typeface="Segoe Sans Text"/>
              </a:rPr>
              <a:t>Book a room that is convenient for you and your team.</a:t>
            </a:r>
          </a:p>
        </p:txBody>
      </p:sp>
      <p:cxnSp>
        <p:nvCxnSpPr>
          <p:cNvPr id="41" name="Straight Connector 40" descr="Line Indicating">
            <a:extLst>
              <a:ext uri="{FF2B5EF4-FFF2-40B4-BE49-F238E27FC236}">
                <a16:creationId xmlns:a16="http://schemas.microsoft.com/office/drawing/2014/main" id="{51633E6B-57D7-C2DB-8C4E-987371BF4822}"/>
              </a:ext>
              <a:ext uri="{C183D7F6-B498-43B3-948B-1728B52AA6E4}">
                <adec:decorative xmlns:adec="http://schemas.microsoft.com/office/drawing/2017/decorative" val="0"/>
              </a:ext>
            </a:extLst>
          </p:cNvPr>
          <p:cNvCxnSpPr>
            <a:cxnSpLocks/>
          </p:cNvCxnSpPr>
          <p:nvPr/>
        </p:nvCxnSpPr>
        <p:spPr>
          <a:xfrm flipH="1">
            <a:off x="2170207" y="7241300"/>
            <a:ext cx="2087954" cy="239233"/>
          </a:xfrm>
          <a:prstGeom prst="line">
            <a:avLst/>
          </a:prstGeom>
          <a:noFill/>
          <a:ln w="19050" cap="flat" cmpd="sng" algn="ctr">
            <a:gradFill flip="none" rotWithShape="1">
              <a:gsLst>
                <a:gs pos="46000">
                  <a:srgbClr val="5B5FC7"/>
                </a:gs>
                <a:gs pos="100000">
                  <a:srgbClr val="5B5FC7">
                    <a:alpha val="0"/>
                  </a:srgbClr>
                </a:gs>
              </a:gsLst>
              <a:lin ang="0" scaled="1"/>
              <a:tileRect/>
            </a:gradFill>
            <a:prstDash val="solid"/>
            <a:headEnd type="oval"/>
          </a:ln>
          <a:effectLst/>
        </p:spPr>
      </p:cxnSp>
      <p:cxnSp>
        <p:nvCxnSpPr>
          <p:cNvPr id="44" name="Straight Connector 43" descr="Line Indicating">
            <a:extLst>
              <a:ext uri="{FF2B5EF4-FFF2-40B4-BE49-F238E27FC236}">
                <a16:creationId xmlns:a16="http://schemas.microsoft.com/office/drawing/2014/main" id="{4DF5CBC6-301D-8953-88F8-D56D2A728A4C}"/>
              </a:ext>
              <a:ext uri="{C183D7F6-B498-43B3-948B-1728B52AA6E4}">
                <adec:decorative xmlns:adec="http://schemas.microsoft.com/office/drawing/2017/decorative" val="0"/>
              </a:ext>
            </a:extLst>
          </p:cNvPr>
          <p:cNvCxnSpPr>
            <a:cxnSpLocks/>
          </p:cNvCxnSpPr>
          <p:nvPr/>
        </p:nvCxnSpPr>
        <p:spPr>
          <a:xfrm flipH="1">
            <a:off x="1908630" y="8255221"/>
            <a:ext cx="1977570" cy="0"/>
          </a:xfrm>
          <a:prstGeom prst="line">
            <a:avLst/>
          </a:prstGeom>
          <a:noFill/>
          <a:ln w="19050" cap="flat" cmpd="sng" algn="ctr">
            <a:gradFill flip="none" rotWithShape="1">
              <a:gsLst>
                <a:gs pos="46000">
                  <a:srgbClr val="5B5FC7"/>
                </a:gs>
                <a:gs pos="100000">
                  <a:srgbClr val="5B5FC7">
                    <a:alpha val="0"/>
                  </a:srgbClr>
                </a:gs>
              </a:gsLst>
              <a:lin ang="0" scaled="1"/>
              <a:tileRect/>
            </a:gradFill>
            <a:prstDash val="solid"/>
            <a:headEnd type="oval"/>
          </a:ln>
          <a:effectLst/>
        </p:spPr>
      </p:cxnSp>
      <p:cxnSp>
        <p:nvCxnSpPr>
          <p:cNvPr id="46" name="Straight Connector 45" descr="Line Indicating">
            <a:extLst>
              <a:ext uri="{FF2B5EF4-FFF2-40B4-BE49-F238E27FC236}">
                <a16:creationId xmlns:a16="http://schemas.microsoft.com/office/drawing/2014/main" id="{8C3A54DD-60A4-3396-D1F9-DB45EB59952C}"/>
              </a:ext>
              <a:ext uri="{C183D7F6-B498-43B3-948B-1728B52AA6E4}">
                <adec:decorative xmlns:adec="http://schemas.microsoft.com/office/drawing/2017/decorative" val="0"/>
              </a:ext>
            </a:extLst>
          </p:cNvPr>
          <p:cNvCxnSpPr>
            <a:cxnSpLocks/>
          </p:cNvCxnSpPr>
          <p:nvPr/>
        </p:nvCxnSpPr>
        <p:spPr>
          <a:xfrm flipH="1">
            <a:off x="2029004" y="9198537"/>
            <a:ext cx="4429853" cy="331682"/>
          </a:xfrm>
          <a:prstGeom prst="line">
            <a:avLst/>
          </a:prstGeom>
          <a:noFill/>
          <a:ln w="19050" cap="flat" cmpd="sng" algn="ctr">
            <a:gradFill flip="none" rotWithShape="1">
              <a:gsLst>
                <a:gs pos="46000">
                  <a:srgbClr val="5B5FC7"/>
                </a:gs>
                <a:gs pos="100000">
                  <a:srgbClr val="5B5FC7">
                    <a:alpha val="0"/>
                  </a:srgbClr>
                </a:gs>
              </a:gsLst>
              <a:lin ang="0" scaled="1"/>
              <a:tileRect/>
            </a:gradFill>
            <a:prstDash val="solid"/>
            <a:headEnd type="oval"/>
          </a:ln>
          <a:effectLst/>
        </p:spPr>
      </p:cxnSp>
      <p:sp>
        <p:nvSpPr>
          <p:cNvPr id="49" name="Title 3">
            <a:extLst>
              <a:ext uri="{FF2B5EF4-FFF2-40B4-BE49-F238E27FC236}">
                <a16:creationId xmlns:a16="http://schemas.microsoft.com/office/drawing/2014/main" id="{3478A57F-93AE-A8D9-750B-213701F8DDDD}"/>
              </a:ext>
            </a:extLst>
          </p:cNvPr>
          <p:cNvSpPr txBox="1">
            <a:spLocks/>
          </p:cNvSpPr>
          <p:nvPr/>
        </p:nvSpPr>
        <p:spPr>
          <a:xfrm>
            <a:off x="556824" y="2630358"/>
            <a:ext cx="1273173" cy="15388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000" i="0" u="none" strike="noStrike" kern="1200" cap="none" spc="300" normalizeH="0" baseline="0" noProof="0" dirty="0">
                <a:ln w="3175">
                  <a:noFill/>
                </a:ln>
                <a:solidFill>
                  <a:schemeClr val="tx1"/>
                </a:solidFill>
                <a:effectLst/>
                <a:uLnTx/>
                <a:uFillTx/>
                <a:ea typeface="+mj-ea"/>
                <a:cs typeface="+mj-cs"/>
              </a:rPr>
              <a:t>COORDINATE</a:t>
            </a:r>
          </a:p>
        </p:txBody>
      </p:sp>
    </p:spTree>
    <p:extLst>
      <p:ext uri="{BB962C8B-B14F-4D97-AF65-F5344CB8AC3E}">
        <p14:creationId xmlns:p14="http://schemas.microsoft.com/office/powerpoint/2010/main" val="39453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5" presetClass="path" presetSubtype="0" accel="50000" decel="50000" fill="hold" grpId="1" nodeType="withEffect">
                                  <p:stCondLst>
                                    <p:cond delay="100"/>
                                  </p:stCondLst>
                                  <p:childTnLst>
                                    <p:animMotion origin="layout" path="M 0.02356 -7.40741E-7 L 4.79167E-6 -7.40741E-7 " pathEditMode="relative" rAng="0" ptsTypes="AA">
                                      <p:cBhvr>
                                        <p:cTn id="9" dur="750" fill="hold"/>
                                        <p:tgtEl>
                                          <p:spTgt spid="11"/>
                                        </p:tgtEl>
                                        <p:attrNameLst>
                                          <p:attrName>ppt_x</p:attrName>
                                          <p:attrName>ppt_y</p:attrName>
                                        </p:attrNameLst>
                                      </p:cBhvr>
                                      <p:rCtr x="-1185" y="0"/>
                                    </p:animMotion>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5" presetClass="path" presetSubtype="0" accel="50000" decel="50000" fill="hold" nodeType="withEffect">
                                  <p:stCondLst>
                                    <p:cond delay="100"/>
                                  </p:stCondLst>
                                  <p:childTnLst>
                                    <p:animMotion origin="layout" path="M 0.02357 -7.40741E-7 L 1.875E-6 -7.40741E-7 " pathEditMode="relative" rAng="0" ptsTypes="AA">
                                      <p:cBhvr>
                                        <p:cTn id="14" dur="750" fill="hold"/>
                                        <p:tgtEl>
                                          <p:spTgt spid="10"/>
                                        </p:tgtEl>
                                        <p:attrNameLst>
                                          <p:attrName>ppt_x</p:attrName>
                                          <p:attrName>ppt_y</p:attrName>
                                        </p:attrNameLst>
                                      </p:cBhvr>
                                      <p:rCtr x="-1185" y="0"/>
                                    </p:animMotion>
                                  </p:childTnLst>
                                </p:cTn>
                              </p:par>
                              <p:par>
                                <p:cTn id="15" presetID="10" presetClass="entr" presetSubtype="0" fill="hold" nodeType="withEffect">
                                  <p:stCondLst>
                                    <p:cond delay="1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35" presetClass="path" presetSubtype="0" accel="50000" decel="50000" fill="hold" nodeType="withEffect">
                                  <p:stCondLst>
                                    <p:cond delay="100"/>
                                  </p:stCondLst>
                                  <p:childTnLst>
                                    <p:animMotion origin="layout" path="M 0.02356 -2.22222E-6 L 3.54167E-6 -2.22222E-6 " pathEditMode="relative" rAng="0" ptsTypes="AA">
                                      <p:cBhvr>
                                        <p:cTn id="19" dur="750" fill="hold"/>
                                        <p:tgtEl>
                                          <p:spTgt spid="19"/>
                                        </p:tgtEl>
                                        <p:attrNameLst>
                                          <p:attrName>ppt_x</p:attrName>
                                          <p:attrName>ppt_y</p:attrName>
                                        </p:attrNameLst>
                                      </p:cBhvr>
                                      <p:rCtr x="-1185" y="0"/>
                                    </p:animMotion>
                                  </p:childTnLst>
                                </p:cTn>
                              </p:par>
                              <p:par>
                                <p:cTn id="20" presetID="10" presetClass="entr" presetSubtype="0" fill="hold" grpId="0" nodeType="withEffect">
                                  <p:stCondLst>
                                    <p:cond delay="1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35" presetClass="path" presetSubtype="0" accel="50000" decel="50000" fill="hold" grpId="1" nodeType="withEffect">
                                  <p:stCondLst>
                                    <p:cond delay="100"/>
                                  </p:stCondLst>
                                  <p:childTnLst>
                                    <p:animMotion origin="layout" path="M 0.02357 -1.48148E-6 L -4.79167E-6 -1.48148E-6 " pathEditMode="relative" rAng="0" ptsTypes="AA">
                                      <p:cBhvr>
                                        <p:cTn id="24" dur="750" fill="hold"/>
                                        <p:tgtEl>
                                          <p:spTgt spid="36"/>
                                        </p:tgtEl>
                                        <p:attrNameLst>
                                          <p:attrName>ppt_x</p:attrName>
                                          <p:attrName>ppt_y</p:attrName>
                                        </p:attrNameLst>
                                      </p:cBhvr>
                                      <p:rCtr x="-1185" y="0"/>
                                    </p:animMotion>
                                  </p:childTnLst>
                                </p:cTn>
                              </p:par>
                              <p:par>
                                <p:cTn id="25" presetID="10" presetClass="entr" presetSubtype="0" fill="hold" grpId="0" nodeType="withEffect">
                                  <p:stCondLst>
                                    <p:cond delay="10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35" presetClass="path" presetSubtype="0" accel="50000" decel="50000" fill="hold" grpId="1" nodeType="withEffect">
                                  <p:stCondLst>
                                    <p:cond delay="100"/>
                                  </p:stCondLst>
                                  <p:childTnLst>
                                    <p:animMotion origin="layout" path="M 0.02357 1.85185E-6 L -3.75E-6 1.85185E-6 " pathEditMode="relative" rAng="0" ptsTypes="AA">
                                      <p:cBhvr>
                                        <p:cTn id="29" dur="750" fill="hold"/>
                                        <p:tgtEl>
                                          <p:spTgt spid="38"/>
                                        </p:tgtEl>
                                        <p:attrNameLst>
                                          <p:attrName>ppt_x</p:attrName>
                                          <p:attrName>ppt_y</p:attrName>
                                        </p:attrNameLst>
                                      </p:cBhvr>
                                      <p:rCtr x="-1185" y="0"/>
                                    </p:animMotion>
                                  </p:childTnLst>
                                </p:cTn>
                              </p:par>
                              <p:par>
                                <p:cTn id="30" presetID="10" presetClass="entr" presetSubtype="0" fill="hold" grpId="0" nodeType="withEffect">
                                  <p:stCondLst>
                                    <p:cond delay="1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35" presetClass="path" presetSubtype="0" accel="50000" decel="50000" fill="hold" grpId="1" nodeType="withEffect">
                                  <p:stCondLst>
                                    <p:cond delay="100"/>
                                  </p:stCondLst>
                                  <p:childTnLst>
                                    <p:animMotion origin="layout" path="M 0.02357 -7.40741E-7 L -3.75E-6 -7.40741E-7 " pathEditMode="relative" rAng="0" ptsTypes="AA">
                                      <p:cBhvr>
                                        <p:cTn id="34" dur="750" fill="hold"/>
                                        <p:tgtEl>
                                          <p:spTgt spid="40"/>
                                        </p:tgtEl>
                                        <p:attrNameLst>
                                          <p:attrName>ppt_x</p:attrName>
                                          <p:attrName>ppt_y</p:attrName>
                                        </p:attrNameLst>
                                      </p:cBhvr>
                                      <p:rCtr x="-1185" y="0"/>
                                    </p:animMotion>
                                  </p:childTnLst>
                                </p:cTn>
                              </p:par>
                              <p:par>
                                <p:cTn id="35" presetID="10" presetClass="entr" presetSubtype="0" fill="hold" nodeType="withEffect">
                                  <p:stCondLst>
                                    <p:cond delay="1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35" presetClass="path" presetSubtype="0" accel="50000" decel="50000" fill="hold" nodeType="withEffect">
                                  <p:stCondLst>
                                    <p:cond delay="100"/>
                                  </p:stCondLst>
                                  <p:childTnLst>
                                    <p:animMotion origin="layout" path="M 0.02357 3.7037E-7 L 1.25E-6 3.7037E-7 " pathEditMode="relative" rAng="0" ptsTypes="AA">
                                      <p:cBhvr>
                                        <p:cTn id="39" dur="750" fill="hold"/>
                                        <p:tgtEl>
                                          <p:spTgt spid="35"/>
                                        </p:tgtEl>
                                        <p:attrNameLst>
                                          <p:attrName>ppt_x</p:attrName>
                                          <p:attrName>ppt_y</p:attrName>
                                        </p:attrNameLst>
                                      </p:cBhvr>
                                      <p:rCtr x="-1185" y="0"/>
                                    </p:animMotion>
                                  </p:childTnLst>
                                </p:cTn>
                              </p:par>
                              <p:par>
                                <p:cTn id="40" presetID="10" presetClass="entr" presetSubtype="0" fill="hold" nodeType="withEffect">
                                  <p:stCondLst>
                                    <p:cond delay="1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35" presetClass="path" presetSubtype="0" accel="50000" decel="50000" fill="hold" nodeType="withEffect">
                                  <p:stCondLst>
                                    <p:cond delay="100"/>
                                  </p:stCondLst>
                                  <p:childTnLst>
                                    <p:animMotion origin="layout" path="M 0.02357 4.44444E-6 L 1.25E-6 4.44444E-6 " pathEditMode="relative" rAng="0" ptsTypes="AA">
                                      <p:cBhvr>
                                        <p:cTn id="44" dur="750" fill="hold"/>
                                        <p:tgtEl>
                                          <p:spTgt spid="37"/>
                                        </p:tgtEl>
                                        <p:attrNameLst>
                                          <p:attrName>ppt_x</p:attrName>
                                          <p:attrName>ppt_y</p:attrName>
                                        </p:attrNameLst>
                                      </p:cBhvr>
                                      <p:rCtr x="-1185" y="0"/>
                                    </p:animMotion>
                                  </p:childTnLst>
                                </p:cTn>
                              </p:par>
                              <p:par>
                                <p:cTn id="45" presetID="10" presetClass="entr" presetSubtype="0" fill="hold" nodeType="withEffect">
                                  <p:stCondLst>
                                    <p:cond delay="1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35" presetClass="path" presetSubtype="0" accel="50000" decel="50000" fill="hold" nodeType="withEffect">
                                  <p:stCondLst>
                                    <p:cond delay="100"/>
                                  </p:stCondLst>
                                  <p:childTnLst>
                                    <p:animMotion origin="layout" path="M 0.02357 -2.59259E-6 L 1.25E-6 -2.59259E-6 " pathEditMode="relative" rAng="0" ptsTypes="AA">
                                      <p:cBhvr>
                                        <p:cTn id="49" dur="750" fill="hold"/>
                                        <p:tgtEl>
                                          <p:spTgt spid="39"/>
                                        </p:tgtEl>
                                        <p:attrNameLst>
                                          <p:attrName>ppt_x</p:attrName>
                                          <p:attrName>ppt_y</p:attrName>
                                        </p:attrNameLst>
                                      </p:cBhvr>
                                      <p:rCtr x="-1185" y="0"/>
                                    </p:animMotion>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35" presetClass="path" presetSubtype="0" accel="50000" decel="50000" fill="hold" nodeType="withEffect">
                                  <p:stCondLst>
                                    <p:cond delay="0"/>
                                  </p:stCondLst>
                                  <p:childTnLst>
                                    <p:animMotion origin="layout" path="M 0.02357 -4.07407E-6 L -3.95833E-6 -4.07407E-6 " pathEditMode="relative" rAng="0" ptsTypes="AA">
                                      <p:cBhvr>
                                        <p:cTn id="54" dur="750" fill="hold"/>
                                        <p:tgtEl>
                                          <p:spTgt spid="41"/>
                                        </p:tgtEl>
                                        <p:attrNameLst>
                                          <p:attrName>ppt_x</p:attrName>
                                          <p:attrName>ppt_y</p:attrName>
                                        </p:attrNameLst>
                                      </p:cBhvr>
                                      <p:rCtr x="-1185" y="0"/>
                                    </p:animMotion>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35" presetClass="path" presetSubtype="0" accel="50000" decel="50000" fill="hold" nodeType="withEffect">
                                  <p:stCondLst>
                                    <p:cond delay="0"/>
                                  </p:stCondLst>
                                  <p:childTnLst>
                                    <p:animMotion origin="layout" path="M 0.02357 -4.07407E-6 L -3.95833E-6 -4.07407E-6 " pathEditMode="relative" rAng="0" ptsTypes="AA">
                                      <p:cBhvr>
                                        <p:cTn id="59" dur="750" fill="hold"/>
                                        <p:tgtEl>
                                          <p:spTgt spid="44"/>
                                        </p:tgtEl>
                                        <p:attrNameLst>
                                          <p:attrName>ppt_x</p:attrName>
                                          <p:attrName>ppt_y</p:attrName>
                                        </p:attrNameLst>
                                      </p:cBhvr>
                                      <p:rCtr x="-1185" y="0"/>
                                    </p:animMotion>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35" presetClass="path" presetSubtype="0" accel="50000" decel="50000" fill="hold" nodeType="withEffect">
                                  <p:stCondLst>
                                    <p:cond delay="0"/>
                                  </p:stCondLst>
                                  <p:childTnLst>
                                    <p:animMotion origin="layout" path="M 0.02357 -4.07407E-6 L -3.95833E-6 -4.07407E-6 " pathEditMode="relative" rAng="0" ptsTypes="AA">
                                      <p:cBhvr>
                                        <p:cTn id="64" dur="750" fill="hold"/>
                                        <p:tgtEl>
                                          <p:spTgt spid="46"/>
                                        </p:tgtEl>
                                        <p:attrNameLst>
                                          <p:attrName>ppt_x</p:attrName>
                                          <p:attrName>ppt_y</p:attrName>
                                        </p:attrNameLst>
                                      </p:cBhvr>
                                      <p:rCtr x="-11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6" grpId="0"/>
      <p:bldP spid="36" grpId="1"/>
      <p:bldP spid="38" grpId="0"/>
      <p:bldP spid="38" grpId="1"/>
      <p:bldP spid="40" grpId="0"/>
      <p:bldP spid="4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E9B7-5A03-803E-7139-ECBFCE5034DA}"/>
            </a:ext>
          </a:extLst>
        </p:cNvPr>
        <p:cNvGrpSpPr/>
        <p:nvPr/>
      </p:nvGrpSpPr>
      <p:grpSpPr>
        <a:xfrm>
          <a:off x="0" y="0"/>
          <a:ext cx="0" cy="0"/>
          <a:chOff x="0" y="0"/>
          <a:chExt cx="0" cy="0"/>
        </a:xfrm>
      </p:grpSpPr>
      <p:pic>
        <p:nvPicPr>
          <p:cNvPr id="138" name="Picture 137" descr="UI screenshot showing space analytics in Places">
            <a:extLst>
              <a:ext uri="{FF2B5EF4-FFF2-40B4-BE49-F238E27FC236}">
                <a16:creationId xmlns:a16="http://schemas.microsoft.com/office/drawing/2014/main" id="{5CAC71FF-A799-FBF1-69A7-08C791879A94}"/>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19875" t="10622" r="17953" b="2"/>
          <a:stretch/>
        </p:blipFill>
        <p:spPr>
          <a:xfrm>
            <a:off x="0" y="-1"/>
            <a:ext cx="7772400" cy="3907591"/>
          </a:xfrm>
          <a:prstGeom prst="rect">
            <a:avLst/>
          </a:prstGeom>
        </p:spPr>
      </p:pic>
      <p:sp>
        <p:nvSpPr>
          <p:cNvPr id="62" name="Rectangle 61">
            <a:extLst>
              <a:ext uri="{FF2B5EF4-FFF2-40B4-BE49-F238E27FC236}">
                <a16:creationId xmlns:a16="http://schemas.microsoft.com/office/drawing/2014/main" id="{1D5C79A9-13E1-1F79-32F1-AC80EB710004}"/>
              </a:ext>
              <a:ext uri="{C183D7F6-B498-43B3-948B-1728B52AA6E4}">
                <adec:decorative xmlns:adec="http://schemas.microsoft.com/office/drawing/2017/decorative" val="1"/>
              </a:ext>
            </a:extLst>
          </p:cNvPr>
          <p:cNvSpPr/>
          <p:nvPr/>
        </p:nvSpPr>
        <p:spPr>
          <a:xfrm>
            <a:off x="-18143" y="0"/>
            <a:ext cx="7772400" cy="3161490"/>
          </a:xfrm>
          <a:prstGeom prst="rect">
            <a:avLst/>
          </a:prstGeom>
          <a:gradFill flip="none" rotWithShape="1">
            <a:gsLst>
              <a:gs pos="0">
                <a:srgbClr val="FFF8F3"/>
              </a:gs>
              <a:gs pos="72000">
                <a:srgbClr val="DCD5CF">
                  <a:alpha val="0"/>
                </a:srgbClr>
              </a:gs>
              <a:gs pos="59000">
                <a:srgbClr val="DCD5CF"/>
              </a:gs>
            </a:gsLst>
            <a:lin ang="180000" scaled="0"/>
            <a:tileRect/>
          </a:gradFill>
          <a:ln w="12700" cap="flat" cmpd="sng" algn="ctr">
            <a:noFill/>
            <a:prstDash val="solid"/>
            <a:miter lim="800000"/>
          </a:ln>
          <a:effectLst/>
        </p:spPr>
        <p:txBody>
          <a:bodyPr rot="0" spcFirstLastPara="0" vertOverflow="overflow" horzOverflow="overflow" vert="horz" wrap="square" lIns="79290" tIns="39645" rIns="79290" bIns="39645" numCol="1" spcCol="0" rtlCol="0" fromWordArt="0" anchor="ctr" anchorCtr="0" forceAA="0" compatLnSpc="1">
            <a:prstTxWarp prst="textNoShape">
              <a:avLst/>
            </a:prstTxWarp>
            <a:noAutofit/>
          </a:bodyP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29" name="Title 50">
            <a:extLst>
              <a:ext uri="{FF2B5EF4-FFF2-40B4-BE49-F238E27FC236}">
                <a16:creationId xmlns:a16="http://schemas.microsoft.com/office/drawing/2014/main" id="{3D8E6197-6508-2666-27F1-C2A29DC948FE}"/>
              </a:ext>
            </a:extLst>
          </p:cNvPr>
          <p:cNvSpPr txBox="1">
            <a:spLocks/>
          </p:cNvSpPr>
          <p:nvPr/>
        </p:nvSpPr>
        <p:spPr>
          <a:xfrm>
            <a:off x="350492" y="344566"/>
            <a:ext cx="3878797" cy="807760"/>
          </a:xfrm>
          <a:prstGeom prst="rect">
            <a:avLst/>
          </a:prstGeom>
        </p:spPr>
        <p:txBody>
          <a:bodyPr vert="horz" lIns="0" tIns="0" rIns="0" bIns="0" rtlCol="0" anchor="t">
            <a:noAutofit/>
          </a:bodyPr>
          <a:lstStyle>
            <a:lvl1pPr algn="l" defTabSz="594657" rtl="0" eaLnBrk="1" latinLnBrk="0" hangingPunct="1">
              <a:lnSpc>
                <a:spcPct val="90000"/>
              </a:lnSpc>
              <a:spcBef>
                <a:spcPct val="0"/>
              </a:spcBef>
              <a:buNone/>
              <a:defRPr sz="2861" kern="1200">
                <a:solidFill>
                  <a:schemeClr val="tx1"/>
                </a:solidFill>
                <a:latin typeface="+mj-lt"/>
                <a:ea typeface="+mj-ea"/>
                <a:cs typeface="+mj-cs"/>
              </a:defRPr>
            </a:lvl1pPr>
          </a:lstStyle>
          <a:p>
            <a:pPr marL="0" marR="0" lvl="0" indent="0" algn="l" defTabSz="59465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43" normalizeH="0" baseline="0" noProof="0" dirty="0">
                <a:ln>
                  <a:noFill/>
                </a:ln>
                <a:solidFill>
                  <a:srgbClr val="5B5FC7"/>
                </a:solidFill>
                <a:effectLst/>
                <a:uLnTx/>
                <a:uFillTx/>
                <a:latin typeface="Segoe Sans Display"/>
                <a:ea typeface="+mj-ea"/>
                <a:cs typeface="Segoe UI" panose="020B0502040204020203" pitchFamily="34" charset="0"/>
              </a:rPr>
              <a:t>Plan your work day</a:t>
            </a:r>
            <a:endParaRPr kumimoji="0" lang="en-US" sz="3600" b="0" i="0" u="none" strike="noStrike" kern="1200" cap="none" spc="-43" normalizeH="0" baseline="0" noProof="0" dirty="0">
              <a:ln>
                <a:noFill/>
              </a:ln>
              <a:solidFill>
                <a:sysClr val="windowText" lastClr="000000"/>
              </a:solidFill>
              <a:effectLst/>
              <a:uLnTx/>
              <a:uFillTx/>
              <a:latin typeface="Segoe Sans Display"/>
              <a:ea typeface="+mj-ea"/>
              <a:cs typeface="+mj-cs"/>
            </a:endParaRPr>
          </a:p>
        </p:txBody>
      </p:sp>
      <p:sp>
        <p:nvSpPr>
          <p:cNvPr id="128" name="TextBox 127">
            <a:extLst>
              <a:ext uri="{FF2B5EF4-FFF2-40B4-BE49-F238E27FC236}">
                <a16:creationId xmlns:a16="http://schemas.microsoft.com/office/drawing/2014/main" id="{0EFA3584-7805-8EA5-CF44-8FFB31D34920}"/>
              </a:ext>
            </a:extLst>
          </p:cNvPr>
          <p:cNvSpPr txBox="1"/>
          <p:nvPr/>
        </p:nvSpPr>
        <p:spPr>
          <a:xfrm>
            <a:off x="350491" y="1214903"/>
            <a:ext cx="3535709" cy="935641"/>
          </a:xfrm>
          <a:prstGeom prst="rect">
            <a:avLst/>
          </a:prstGeom>
          <a:noFill/>
        </p:spPr>
        <p:txBody>
          <a:bodyPr wrap="square" lIns="0" tIns="0" rIns="0" bIns="0">
            <a:spAutoFit/>
          </a:bodyPr>
          <a:lstStyle/>
          <a:p>
            <a:pPr defTabSz="396438">
              <a:lnSpc>
                <a:spcPct val="95000"/>
              </a:lnSpc>
            </a:pPr>
            <a:r>
              <a:rPr lang="en-GB" sz="1600" dirty="0">
                <a:solidFill>
                  <a:prstClr val="black"/>
                </a:solidFill>
                <a:latin typeface="Segoe Sans Display Semibold"/>
                <a:cs typeface="Segoe UI" panose="020B0502040204020203" pitchFamily="34" charset="0"/>
              </a:rPr>
              <a:t>Use Places to plan out your week and make the most of in-office days right from the everyday surfaces you work from, Teams and Outlook.</a:t>
            </a:r>
            <a:endParaRPr lang="en-US" sz="1600" dirty="0">
              <a:solidFill>
                <a:prstClr val="black"/>
              </a:solidFill>
              <a:latin typeface="Segoe Sans Display Semibold"/>
              <a:cs typeface="Segoe UI" panose="020B0502040204020203" pitchFamily="34" charset="0"/>
            </a:endParaRPr>
          </a:p>
        </p:txBody>
      </p:sp>
      <p:sp>
        <p:nvSpPr>
          <p:cNvPr id="130" name="Rectangle: Top Corners Rounded 129">
            <a:extLst>
              <a:ext uri="{FF2B5EF4-FFF2-40B4-BE49-F238E27FC236}">
                <a16:creationId xmlns:a16="http://schemas.microsoft.com/office/drawing/2014/main" id="{01677649-105B-2F92-1F91-F93DBA686132}"/>
              </a:ext>
              <a:ext uri="{C183D7F6-B498-43B3-948B-1728B52AA6E4}">
                <adec:decorative xmlns:adec="http://schemas.microsoft.com/office/drawing/2017/decorative" val="1"/>
              </a:ext>
            </a:extLst>
          </p:cNvPr>
          <p:cNvSpPr/>
          <p:nvPr/>
        </p:nvSpPr>
        <p:spPr>
          <a:xfrm rot="5400000">
            <a:off x="433073" y="2859778"/>
            <a:ext cx="4735864" cy="5638296"/>
          </a:xfrm>
          <a:prstGeom prst="round2SameRect">
            <a:avLst>
              <a:gd name="adj1" fmla="val 4600"/>
              <a:gd name="adj2" fmla="val 0"/>
            </a:avLst>
          </a:prstGeom>
          <a:gradFill flip="none" rotWithShape="1">
            <a:gsLst>
              <a:gs pos="0">
                <a:srgbClr val="49C5B1"/>
              </a:gs>
              <a:gs pos="100000">
                <a:srgbClr val="8DC8E8"/>
              </a:gs>
            </a:gsLst>
            <a:lin ang="1800000" scaled="0"/>
            <a:tileRect/>
          </a:gradFill>
          <a:ln w="12700" cap="flat" cmpd="sng" algn="ctr">
            <a:noFill/>
            <a:prstDash val="solid"/>
            <a:miter lim="800000"/>
          </a:ln>
          <a:effectLst>
            <a:outerShdw blurRad="63500" algn="ctr" rotWithShape="0">
              <a:prstClr val="black">
                <a:alpha val="20000"/>
              </a:prstClr>
            </a:outerShdw>
          </a:effectLst>
        </p:spPr>
        <p:txBody>
          <a:bodyPr rtlCol="0" anchor="ct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31" name="TextBox 130">
            <a:extLst>
              <a:ext uri="{FF2B5EF4-FFF2-40B4-BE49-F238E27FC236}">
                <a16:creationId xmlns:a16="http://schemas.microsoft.com/office/drawing/2014/main" id="{2DC2B20D-5C54-6E2A-C47E-8DAAEB74F95C}"/>
              </a:ext>
              <a:ext uri="{C183D7F6-B498-43B3-948B-1728B52AA6E4}">
                <adec:decorative xmlns:adec="http://schemas.microsoft.com/office/drawing/2017/decorative" val="1"/>
              </a:ext>
            </a:extLst>
          </p:cNvPr>
          <p:cNvSpPr txBox="1"/>
          <p:nvPr/>
        </p:nvSpPr>
        <p:spPr>
          <a:xfrm>
            <a:off x="395697" y="2866180"/>
            <a:ext cx="3833592" cy="6602757"/>
          </a:xfrm>
          <a:prstGeom prst="roundRect">
            <a:avLst>
              <a:gd name="adj" fmla="val 3460"/>
            </a:avLst>
          </a:prstGeom>
          <a:gradFill flip="none" rotWithShape="1">
            <a:gsLst>
              <a:gs pos="0">
                <a:srgbClr val="D59ED7"/>
              </a:gs>
              <a:gs pos="100000">
                <a:srgbClr val="C03BC4"/>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2" name="TextBox 131">
            <a:extLst>
              <a:ext uri="{FF2B5EF4-FFF2-40B4-BE49-F238E27FC236}">
                <a16:creationId xmlns:a16="http://schemas.microsoft.com/office/drawing/2014/main" id="{207B3119-3D20-76A1-DE41-A75B57EC5BAC}"/>
              </a:ext>
              <a:ext uri="{C183D7F6-B498-43B3-948B-1728B52AA6E4}">
                <adec:decorative xmlns:adec="http://schemas.microsoft.com/office/drawing/2017/decorative" val="1"/>
              </a:ext>
            </a:extLst>
          </p:cNvPr>
          <p:cNvSpPr txBox="1"/>
          <p:nvPr/>
        </p:nvSpPr>
        <p:spPr>
          <a:xfrm>
            <a:off x="395697" y="2553106"/>
            <a:ext cx="3833592" cy="4486323"/>
          </a:xfrm>
          <a:prstGeom prst="roundRect">
            <a:avLst>
              <a:gd name="adj" fmla="val 3460"/>
            </a:avLst>
          </a:prstGeom>
          <a:gradFill flip="none" rotWithShape="1">
            <a:gsLst>
              <a:gs pos="0">
                <a:srgbClr val="FFB3BB"/>
              </a:gs>
              <a:gs pos="100000">
                <a:srgbClr val="D59ED7"/>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3" name="Rectangle: Rounded Corners 132">
            <a:extLst>
              <a:ext uri="{FF2B5EF4-FFF2-40B4-BE49-F238E27FC236}">
                <a16:creationId xmlns:a16="http://schemas.microsoft.com/office/drawing/2014/main" id="{2B9818BE-5296-2DB9-AA7E-7DEAB1B88F29}"/>
              </a:ext>
            </a:extLst>
          </p:cNvPr>
          <p:cNvSpPr/>
          <p:nvPr/>
        </p:nvSpPr>
        <p:spPr>
          <a:xfrm>
            <a:off x="582347" y="2858729"/>
            <a:ext cx="2784875" cy="3440472"/>
          </a:xfrm>
          <a:prstGeom prst="roundRect">
            <a:avLst>
              <a:gd name="adj" fmla="val 4389"/>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Plan your workday</a:t>
            </a:r>
            <a:endPar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endParaRPr>
          </a:p>
        </p:txBody>
      </p:sp>
      <p:sp>
        <p:nvSpPr>
          <p:cNvPr id="12" name="Rectangle 11" descr="Indicated by a Line">
            <a:extLst>
              <a:ext uri="{FF2B5EF4-FFF2-40B4-BE49-F238E27FC236}">
                <a16:creationId xmlns:a16="http://schemas.microsoft.com/office/drawing/2014/main" id="{55811719-3D63-E2E5-6CD8-929237614979}"/>
              </a:ext>
            </a:extLst>
          </p:cNvPr>
          <p:cNvSpPr/>
          <p:nvPr/>
        </p:nvSpPr>
        <p:spPr bwMode="auto">
          <a:xfrm>
            <a:off x="1949723" y="5002184"/>
            <a:ext cx="192290" cy="173617"/>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Sans Text"/>
              <a:ea typeface="Segoe UI" pitchFamily="34" charset="0"/>
              <a:cs typeface="Segoe UI" pitchFamily="34" charset="0"/>
            </a:endParaRPr>
          </a:p>
        </p:txBody>
      </p:sp>
      <p:sp>
        <p:nvSpPr>
          <p:cNvPr id="24" name="TextBox 23">
            <a:extLst>
              <a:ext uri="{FF2B5EF4-FFF2-40B4-BE49-F238E27FC236}">
                <a16:creationId xmlns:a16="http://schemas.microsoft.com/office/drawing/2014/main" id="{2A98F040-1CFF-3057-E9A2-729BB7D3B020}"/>
              </a:ext>
            </a:extLst>
          </p:cNvPr>
          <p:cNvSpPr txBox="1"/>
          <p:nvPr/>
        </p:nvSpPr>
        <p:spPr>
          <a:xfrm>
            <a:off x="658771" y="3304537"/>
            <a:ext cx="2579306" cy="954107"/>
          </a:xfrm>
          <a:prstGeom prst="rect">
            <a:avLst/>
          </a:prstGeom>
          <a:noFill/>
        </p:spPr>
        <p:txBody>
          <a:bodyPr wrap="square">
            <a:spAutoFit/>
          </a:bodyPr>
          <a:lstStyle/>
          <a:p>
            <a:pPr marL="0" marR="0" lvl="0" indent="0" algn="l" defTabSz="932742" rtl="0" eaLnBrk="1" fontAlgn="auto" latinLnBrk="0" hangingPunct="1">
              <a:lnSpc>
                <a:spcPct val="100000"/>
              </a:lnSpc>
              <a:spcBef>
                <a:spcPts val="1000"/>
              </a:spcBef>
              <a:spcAft>
                <a:spcPts val="0"/>
              </a:spcAft>
              <a:buClrTx/>
              <a:buSzTx/>
              <a:buFontTx/>
              <a:buNone/>
              <a:tabLst/>
              <a:defRPr/>
            </a:pPr>
            <a:r>
              <a:rPr kumimoji="0" lang="en-GB" sz="1400" b="0" i="0" u="none" strike="noStrike" kern="100" cap="none" spc="0" normalizeH="0" baseline="0" noProof="0" dirty="0">
                <a:ln w="3175">
                  <a:noFill/>
                </a:ln>
                <a:solidFill>
                  <a:srgbClr val="444791"/>
                </a:solidFill>
                <a:effectLst/>
                <a:uLnTx/>
                <a:uFillTx/>
                <a:latin typeface="Segoe Sans Text"/>
                <a:ea typeface="+mn-ea"/>
                <a:cs typeface="+mn-cs"/>
              </a:rPr>
              <a:t>Enable ongoing coordination &amp; workplace choice in the natural flow of work in the Places card.</a:t>
            </a:r>
          </a:p>
        </p:txBody>
      </p:sp>
      <p:sp>
        <p:nvSpPr>
          <p:cNvPr id="49" name="Title 3">
            <a:extLst>
              <a:ext uri="{FF2B5EF4-FFF2-40B4-BE49-F238E27FC236}">
                <a16:creationId xmlns:a16="http://schemas.microsoft.com/office/drawing/2014/main" id="{1B19E18C-3676-3171-5607-9065AC8E889A}"/>
              </a:ext>
            </a:extLst>
          </p:cNvPr>
          <p:cNvSpPr txBox="1">
            <a:spLocks/>
          </p:cNvSpPr>
          <p:nvPr/>
        </p:nvSpPr>
        <p:spPr>
          <a:xfrm>
            <a:off x="556824" y="2630358"/>
            <a:ext cx="1273173" cy="15388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000" i="0" u="none" strike="noStrike" kern="1200" cap="none" spc="300" normalizeH="0" baseline="0" noProof="0" dirty="0">
                <a:ln w="3175">
                  <a:noFill/>
                </a:ln>
                <a:solidFill>
                  <a:schemeClr val="tx1"/>
                </a:solidFill>
                <a:effectLst/>
                <a:uLnTx/>
                <a:uFillTx/>
                <a:ea typeface="+mj-ea"/>
                <a:cs typeface="+mj-cs"/>
              </a:rPr>
              <a:t>COORDINATE</a:t>
            </a:r>
          </a:p>
        </p:txBody>
      </p:sp>
      <p:cxnSp>
        <p:nvCxnSpPr>
          <p:cNvPr id="4" name="Straight Connector 3">
            <a:extLst>
              <a:ext uri="{FF2B5EF4-FFF2-40B4-BE49-F238E27FC236}">
                <a16:creationId xmlns:a16="http://schemas.microsoft.com/office/drawing/2014/main" id="{5C955FEA-F533-E4B6-CF55-0C7D94BD2412}"/>
              </a:ext>
              <a:ext uri="{C183D7F6-B498-43B3-948B-1728B52AA6E4}">
                <adec:decorative xmlns:adec="http://schemas.microsoft.com/office/drawing/2017/decorative" val="1"/>
              </a:ext>
            </a:extLst>
          </p:cNvPr>
          <p:cNvCxnSpPr>
            <a:cxnSpLocks/>
          </p:cNvCxnSpPr>
          <p:nvPr/>
        </p:nvCxnSpPr>
        <p:spPr>
          <a:xfrm>
            <a:off x="783426" y="4672607"/>
            <a:ext cx="0" cy="712153"/>
          </a:xfrm>
          <a:prstGeom prst="line">
            <a:avLst/>
          </a:prstGeom>
          <a:noFill/>
          <a:ln w="22225" cap="rnd" cmpd="sng" algn="ctr">
            <a:solidFill>
              <a:srgbClr val="444791"/>
            </a:solidFill>
            <a:prstDash val="solid"/>
            <a:headEnd type="none" w="lg" len="med"/>
            <a:tailEnd type="none" w="lg" len="med"/>
          </a:ln>
          <a:effectLst>
            <a:outerShdw blurRad="38100" dist="63500" dir="8100000" algn="tr" rotWithShape="0">
              <a:prstClr val="black">
                <a:alpha val="13000"/>
              </a:prstClr>
            </a:outerShdw>
          </a:effectLst>
        </p:spPr>
      </p:cxnSp>
      <p:sp>
        <p:nvSpPr>
          <p:cNvPr id="5" name="Text Placeholder 3">
            <a:extLst>
              <a:ext uri="{FF2B5EF4-FFF2-40B4-BE49-F238E27FC236}">
                <a16:creationId xmlns:a16="http://schemas.microsoft.com/office/drawing/2014/main" id="{84CA7E41-D616-50C2-F761-0BF5CB70D853}"/>
              </a:ext>
            </a:extLst>
          </p:cNvPr>
          <p:cNvSpPr txBox="1">
            <a:spLocks/>
          </p:cNvSpPr>
          <p:nvPr/>
        </p:nvSpPr>
        <p:spPr>
          <a:xfrm>
            <a:off x="912570" y="4575823"/>
            <a:ext cx="1670974" cy="1538883"/>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400" dirty="0">
                <a:ln w="12700" cmpd="sng">
                  <a:noFill/>
                  <a:prstDash val="solid"/>
                </a:ln>
                <a:solidFill>
                  <a:srgbClr val="5B5FC7"/>
                </a:solidFill>
                <a:latin typeface="Segoe Sans Display Semibold"/>
              </a:rPr>
              <a:t>Intelligent Suggestions</a:t>
            </a:r>
          </a:p>
          <a:p>
            <a:pPr marL="0" indent="0">
              <a:lnSpc>
                <a:spcPct val="100000"/>
              </a:lnSpc>
              <a:spcBef>
                <a:spcPts val="0"/>
              </a:spcBef>
              <a:buFont typeface="Arial" panose="020B0604020202020204" pitchFamily="34" charset="0"/>
              <a:buNone/>
              <a:defRPr/>
            </a:pPr>
            <a:r>
              <a:rPr lang="en-US" sz="1200" dirty="0">
                <a:solidFill>
                  <a:srgbClr val="000000"/>
                </a:solidFill>
                <a:latin typeface="Segoe Sans Text"/>
              </a:rPr>
              <a:t>Leverage AI-enabled recommendations to update your location to “Office,” book a room for a meeting, or a desk for the day</a:t>
            </a:r>
          </a:p>
        </p:txBody>
      </p:sp>
      <p:pic>
        <p:nvPicPr>
          <p:cNvPr id="8" name="Picture 7" descr="A screen capture showing intelligent suggestions in Places, integrated with Outlook calendar">
            <a:extLst>
              <a:ext uri="{FF2B5EF4-FFF2-40B4-BE49-F238E27FC236}">
                <a16:creationId xmlns:a16="http://schemas.microsoft.com/office/drawing/2014/main" id="{BD903CB8-A127-5F95-8654-8FCFD8286E0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l="44576" t="16418" r="23483" b="3142"/>
          <a:stretch/>
        </p:blipFill>
        <p:spPr>
          <a:xfrm>
            <a:off x="3496364" y="2180178"/>
            <a:ext cx="4185955" cy="5930061"/>
          </a:xfrm>
          <a:prstGeom prst="roundRect">
            <a:avLst>
              <a:gd name="adj" fmla="val 1646"/>
            </a:avLst>
          </a:prstGeom>
          <a:ln>
            <a:solidFill>
              <a:schemeClr val="bg1">
                <a:lumMod val="85000"/>
              </a:schemeClr>
            </a:solidFill>
          </a:ln>
        </p:spPr>
      </p:pic>
      <p:cxnSp>
        <p:nvCxnSpPr>
          <p:cNvPr id="19" name="Straight Connector 18">
            <a:extLst>
              <a:ext uri="{FF2B5EF4-FFF2-40B4-BE49-F238E27FC236}">
                <a16:creationId xmlns:a16="http://schemas.microsoft.com/office/drawing/2014/main" id="{2CE0BB4D-E5B3-34BE-CD0A-E2A60CFD4B8D}"/>
              </a:ext>
              <a:ext uri="{C183D7F6-B498-43B3-948B-1728B52AA6E4}">
                <adec:decorative xmlns:adec="http://schemas.microsoft.com/office/drawing/2017/decorative" val="1"/>
              </a:ext>
            </a:extLst>
          </p:cNvPr>
          <p:cNvCxnSpPr>
            <a:cxnSpLocks/>
          </p:cNvCxnSpPr>
          <p:nvPr/>
        </p:nvCxnSpPr>
        <p:spPr>
          <a:xfrm flipH="1">
            <a:off x="2500247" y="4794156"/>
            <a:ext cx="1904128" cy="351052"/>
          </a:xfrm>
          <a:prstGeom prst="line">
            <a:avLst/>
          </a:prstGeom>
          <a:noFill/>
          <a:ln w="19050" cap="flat" cmpd="sng" algn="ctr">
            <a:gradFill flip="none" rotWithShape="1">
              <a:gsLst>
                <a:gs pos="46000">
                  <a:srgbClr val="5B5FC7"/>
                </a:gs>
                <a:gs pos="100000">
                  <a:srgbClr val="5B5FC7">
                    <a:alpha val="0"/>
                  </a:srgbClr>
                </a:gs>
              </a:gsLst>
              <a:lin ang="0" scaled="1"/>
              <a:tileRect/>
            </a:gradFill>
            <a:prstDash val="solid"/>
            <a:headEnd type="oval"/>
          </a:ln>
          <a:effectLst/>
        </p:spPr>
      </p:cxnSp>
    </p:spTree>
    <p:extLst>
      <p:ext uri="{BB962C8B-B14F-4D97-AF65-F5344CB8AC3E}">
        <p14:creationId xmlns:p14="http://schemas.microsoft.com/office/powerpoint/2010/main" val="1022832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5" presetClass="path" presetSubtype="0" accel="50000" decel="50000" fill="hold" nodeType="withEffect">
                                  <p:stCondLst>
                                    <p:cond delay="100"/>
                                  </p:stCondLst>
                                  <p:childTnLst>
                                    <p:animMotion origin="layout" path="M 0.02356 -2.22222E-6 L 3.54167E-6 -2.22222E-6 " pathEditMode="relative" rAng="0" ptsTypes="AA">
                                      <p:cBhvr>
                                        <p:cTn id="9" dur="750" fill="hold"/>
                                        <p:tgtEl>
                                          <p:spTgt spid="19"/>
                                        </p:tgtEl>
                                        <p:attrNameLst>
                                          <p:attrName>ppt_x</p:attrName>
                                          <p:attrName>ppt_y</p:attrName>
                                        </p:attrNameLst>
                                      </p:cBhvr>
                                      <p:rCtr x="-1185" y="0"/>
                                    </p:animMotion>
                                  </p:childTnLst>
                                </p:cTn>
                              </p:par>
                              <p:par>
                                <p:cTn id="10" presetID="10" presetClass="entr" presetSubtype="0" fill="hold" grpId="0" nodeType="withEffect">
                                  <p:stCondLst>
                                    <p:cond delay="1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5" presetClass="path" presetSubtype="0" accel="50000" decel="50000" fill="hold" grpId="1" nodeType="withEffect">
                                  <p:stCondLst>
                                    <p:cond delay="100"/>
                                  </p:stCondLst>
                                  <p:childTnLst>
                                    <p:animMotion origin="layout" path="M 0.02357 -3.7037E-6 L 2.70833E-6 -3.7037E-6 " pathEditMode="relative" rAng="0" ptsTypes="AA">
                                      <p:cBhvr>
                                        <p:cTn id="14" dur="750" fill="hold"/>
                                        <p:tgtEl>
                                          <p:spTgt spid="5"/>
                                        </p:tgtEl>
                                        <p:attrNameLst>
                                          <p:attrName>ppt_x</p:attrName>
                                          <p:attrName>ppt_y</p:attrName>
                                        </p:attrNameLst>
                                      </p:cBhvr>
                                      <p:rCtr x="-1185" y="0"/>
                                    </p:animMotion>
                                  </p:childTnLst>
                                </p:cTn>
                              </p:par>
                              <p:par>
                                <p:cTn id="15" presetID="10" presetClass="entr" presetSubtype="0" fill="hold"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35" presetClass="path" presetSubtype="0" accel="50000" decel="50000" fill="hold" nodeType="withEffect">
                                  <p:stCondLst>
                                    <p:cond delay="100"/>
                                  </p:stCondLst>
                                  <p:childTnLst>
                                    <p:animMotion origin="layout" path="M 0.02357 1.48148E-6 L -4.79167E-6 1.48148E-6 " pathEditMode="relative" rAng="0" ptsTypes="AA">
                                      <p:cBhvr>
                                        <p:cTn id="19" dur="750" fill="hold"/>
                                        <p:tgtEl>
                                          <p:spTgt spid="4"/>
                                        </p:tgtEl>
                                        <p:attrNameLst>
                                          <p:attrName>ppt_x</p:attrName>
                                          <p:attrName>ppt_y</p:attrName>
                                        </p:attrNameLst>
                                      </p:cBhvr>
                                      <p:rCtr x="-11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E0DF-DE4F-1C25-9325-123C3CD049A7}"/>
            </a:ext>
          </a:extLst>
        </p:cNvPr>
        <p:cNvGrpSpPr/>
        <p:nvPr/>
      </p:nvGrpSpPr>
      <p:grpSpPr>
        <a:xfrm>
          <a:off x="0" y="0"/>
          <a:ext cx="0" cy="0"/>
          <a:chOff x="0" y="0"/>
          <a:chExt cx="0" cy="0"/>
        </a:xfrm>
      </p:grpSpPr>
      <p:pic>
        <p:nvPicPr>
          <p:cNvPr id="138" name="Picture 137" descr="UI screenshot showing space analytics in Places">
            <a:extLst>
              <a:ext uri="{FF2B5EF4-FFF2-40B4-BE49-F238E27FC236}">
                <a16:creationId xmlns:a16="http://schemas.microsoft.com/office/drawing/2014/main" id="{2E21E1A7-8883-5033-F17C-3445C683C5A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19875" t="10622" r="17953" b="2"/>
          <a:stretch/>
        </p:blipFill>
        <p:spPr>
          <a:xfrm>
            <a:off x="0" y="-1"/>
            <a:ext cx="7772400" cy="3907591"/>
          </a:xfrm>
          <a:prstGeom prst="rect">
            <a:avLst/>
          </a:prstGeom>
        </p:spPr>
      </p:pic>
      <p:sp>
        <p:nvSpPr>
          <p:cNvPr id="62" name="Rectangle 61">
            <a:extLst>
              <a:ext uri="{FF2B5EF4-FFF2-40B4-BE49-F238E27FC236}">
                <a16:creationId xmlns:a16="http://schemas.microsoft.com/office/drawing/2014/main" id="{05DBDBC6-2D17-06A3-D940-0347DCF3B6AB}"/>
              </a:ext>
              <a:ext uri="{C183D7F6-B498-43B3-948B-1728B52AA6E4}">
                <adec:decorative xmlns:adec="http://schemas.microsoft.com/office/drawing/2017/decorative" val="1"/>
              </a:ext>
            </a:extLst>
          </p:cNvPr>
          <p:cNvSpPr/>
          <p:nvPr/>
        </p:nvSpPr>
        <p:spPr>
          <a:xfrm>
            <a:off x="-18143" y="0"/>
            <a:ext cx="7772400" cy="3161490"/>
          </a:xfrm>
          <a:prstGeom prst="rect">
            <a:avLst/>
          </a:prstGeom>
          <a:gradFill flip="none" rotWithShape="1">
            <a:gsLst>
              <a:gs pos="0">
                <a:srgbClr val="FFF8F3"/>
              </a:gs>
              <a:gs pos="72000">
                <a:srgbClr val="DCD5CF">
                  <a:alpha val="0"/>
                </a:srgbClr>
              </a:gs>
              <a:gs pos="43000">
                <a:srgbClr val="DCD5CF"/>
              </a:gs>
            </a:gsLst>
            <a:lin ang="180000" scaled="0"/>
            <a:tileRect/>
          </a:gradFill>
          <a:ln w="12700" cap="flat" cmpd="sng" algn="ctr">
            <a:noFill/>
            <a:prstDash val="solid"/>
            <a:miter lim="800000"/>
          </a:ln>
          <a:effectLst/>
        </p:spPr>
        <p:txBody>
          <a:bodyPr rot="0" spcFirstLastPara="0" vertOverflow="overflow" horzOverflow="overflow" vert="horz" wrap="square" lIns="79290" tIns="39645" rIns="79290" bIns="39645" numCol="1" spcCol="0" rtlCol="0" fromWordArt="0" anchor="ctr" anchorCtr="0" forceAA="0" compatLnSpc="1">
            <a:prstTxWarp prst="textNoShape">
              <a:avLst/>
            </a:prstTxWarp>
            <a:noAutofit/>
          </a:bodyP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29" name="Title 50">
            <a:extLst>
              <a:ext uri="{FF2B5EF4-FFF2-40B4-BE49-F238E27FC236}">
                <a16:creationId xmlns:a16="http://schemas.microsoft.com/office/drawing/2014/main" id="{35905241-97B1-2B76-0738-56127A68DBCF}"/>
              </a:ext>
            </a:extLst>
          </p:cNvPr>
          <p:cNvSpPr txBox="1">
            <a:spLocks/>
          </p:cNvSpPr>
          <p:nvPr/>
        </p:nvSpPr>
        <p:spPr>
          <a:xfrm>
            <a:off x="350492" y="344566"/>
            <a:ext cx="3698993" cy="807760"/>
          </a:xfrm>
          <a:prstGeom prst="rect">
            <a:avLst/>
          </a:prstGeom>
        </p:spPr>
        <p:txBody>
          <a:bodyPr vert="horz" lIns="0" tIns="0" rIns="0" bIns="0" rtlCol="0" anchor="t">
            <a:noAutofit/>
          </a:bodyPr>
          <a:lstStyle>
            <a:lvl1pPr algn="l" defTabSz="594657" rtl="0" eaLnBrk="1" latinLnBrk="0" hangingPunct="1">
              <a:lnSpc>
                <a:spcPct val="90000"/>
              </a:lnSpc>
              <a:spcBef>
                <a:spcPct val="0"/>
              </a:spcBef>
              <a:buNone/>
              <a:defRPr sz="2861" kern="1200">
                <a:solidFill>
                  <a:schemeClr val="tx1"/>
                </a:solidFill>
                <a:latin typeface="+mj-lt"/>
                <a:ea typeface="+mj-ea"/>
                <a:cs typeface="+mj-cs"/>
              </a:defRPr>
            </a:lvl1pPr>
          </a:lstStyle>
          <a:p>
            <a:pPr marL="0" marR="0" lvl="0" indent="0" algn="l" defTabSz="59465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43" normalizeH="0" baseline="0" noProof="0" dirty="0">
                <a:ln>
                  <a:noFill/>
                </a:ln>
                <a:solidFill>
                  <a:srgbClr val="5B5FC7"/>
                </a:solidFill>
                <a:effectLst/>
                <a:uLnTx/>
                <a:uFillTx/>
                <a:latin typeface="Segoe Sans Display"/>
                <a:ea typeface="+mj-ea"/>
                <a:cs typeface="Segoe UI" panose="020B0502040204020203" pitchFamily="34" charset="0"/>
              </a:rPr>
              <a:t>Plan your workday with Copilot</a:t>
            </a:r>
            <a:endParaRPr kumimoji="0" lang="en-US" sz="3600" b="0" i="0" u="none" strike="noStrike" kern="1200" cap="none" spc="-43" normalizeH="0" baseline="0" noProof="0" dirty="0">
              <a:ln>
                <a:noFill/>
              </a:ln>
              <a:solidFill>
                <a:sysClr val="windowText" lastClr="000000"/>
              </a:solidFill>
              <a:effectLst/>
              <a:uLnTx/>
              <a:uFillTx/>
              <a:latin typeface="Segoe Sans Display"/>
              <a:ea typeface="+mj-ea"/>
              <a:cs typeface="+mj-cs"/>
            </a:endParaRPr>
          </a:p>
        </p:txBody>
      </p:sp>
      <p:sp>
        <p:nvSpPr>
          <p:cNvPr id="128" name="TextBox 127">
            <a:extLst>
              <a:ext uri="{FF2B5EF4-FFF2-40B4-BE49-F238E27FC236}">
                <a16:creationId xmlns:a16="http://schemas.microsoft.com/office/drawing/2014/main" id="{A49CF03F-A066-70C8-71A5-A302EF46A15C}"/>
              </a:ext>
            </a:extLst>
          </p:cNvPr>
          <p:cNvSpPr txBox="1"/>
          <p:nvPr/>
        </p:nvSpPr>
        <p:spPr>
          <a:xfrm>
            <a:off x="350492" y="1404534"/>
            <a:ext cx="3698992" cy="935641"/>
          </a:xfrm>
          <a:prstGeom prst="rect">
            <a:avLst/>
          </a:prstGeom>
          <a:noFill/>
        </p:spPr>
        <p:txBody>
          <a:bodyPr wrap="square" lIns="0" tIns="0" rIns="0" bIns="0">
            <a:spAutoFit/>
          </a:bodyPr>
          <a:lstStyle/>
          <a:p>
            <a:pPr defTabSz="396438">
              <a:lnSpc>
                <a:spcPct val="95000"/>
              </a:lnSpc>
            </a:pPr>
            <a:r>
              <a:rPr lang="en-GB" sz="1600" dirty="0">
                <a:solidFill>
                  <a:prstClr val="black"/>
                </a:solidFill>
                <a:latin typeface="Segoe Sans Display Semibold"/>
                <a:cs typeface="Segoe UI" panose="020B0502040204020203" pitchFamily="34" charset="0"/>
              </a:rPr>
              <a:t>Use Places and Copilot to plan out your week and make the most of in-office days right from the everyday surfaces you work from, Teams and Outlook.</a:t>
            </a:r>
            <a:endParaRPr lang="en-US" sz="1600" dirty="0">
              <a:solidFill>
                <a:prstClr val="black"/>
              </a:solidFill>
              <a:latin typeface="Segoe Sans Display Semibold"/>
              <a:cs typeface="Segoe UI" panose="020B0502040204020203" pitchFamily="34" charset="0"/>
            </a:endParaRPr>
          </a:p>
        </p:txBody>
      </p:sp>
      <p:sp>
        <p:nvSpPr>
          <p:cNvPr id="130" name="Rectangle: Top Corners Rounded 129">
            <a:extLst>
              <a:ext uri="{FF2B5EF4-FFF2-40B4-BE49-F238E27FC236}">
                <a16:creationId xmlns:a16="http://schemas.microsoft.com/office/drawing/2014/main" id="{1FC95ED3-4851-65F3-4264-98C22C0D1E15}"/>
              </a:ext>
              <a:ext uri="{C183D7F6-B498-43B3-948B-1728B52AA6E4}">
                <adec:decorative xmlns:adec="http://schemas.microsoft.com/office/drawing/2017/decorative" val="1"/>
              </a:ext>
            </a:extLst>
          </p:cNvPr>
          <p:cNvSpPr/>
          <p:nvPr/>
        </p:nvSpPr>
        <p:spPr>
          <a:xfrm rot="5400000">
            <a:off x="433073" y="2859778"/>
            <a:ext cx="4735864" cy="5638296"/>
          </a:xfrm>
          <a:prstGeom prst="round2SameRect">
            <a:avLst>
              <a:gd name="adj1" fmla="val 4600"/>
              <a:gd name="adj2" fmla="val 0"/>
            </a:avLst>
          </a:prstGeom>
          <a:gradFill flip="none" rotWithShape="1">
            <a:gsLst>
              <a:gs pos="0">
                <a:srgbClr val="49C5B1"/>
              </a:gs>
              <a:gs pos="100000">
                <a:srgbClr val="8DC8E8"/>
              </a:gs>
            </a:gsLst>
            <a:lin ang="1800000" scaled="0"/>
            <a:tileRect/>
          </a:gradFill>
          <a:ln w="12700" cap="flat" cmpd="sng" algn="ctr">
            <a:noFill/>
            <a:prstDash val="solid"/>
            <a:miter lim="800000"/>
          </a:ln>
          <a:effectLst>
            <a:outerShdw blurRad="63500" algn="ctr" rotWithShape="0">
              <a:prstClr val="black">
                <a:alpha val="20000"/>
              </a:prstClr>
            </a:outerShdw>
          </a:effectLst>
        </p:spPr>
        <p:txBody>
          <a:bodyPr rtlCol="0" anchor="ct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31" name="TextBox 130">
            <a:extLst>
              <a:ext uri="{FF2B5EF4-FFF2-40B4-BE49-F238E27FC236}">
                <a16:creationId xmlns:a16="http://schemas.microsoft.com/office/drawing/2014/main" id="{8E4C93A1-6DE0-1C8E-4888-FC4C4E08DB16}"/>
              </a:ext>
              <a:ext uri="{C183D7F6-B498-43B3-948B-1728B52AA6E4}">
                <adec:decorative xmlns:adec="http://schemas.microsoft.com/office/drawing/2017/decorative" val="1"/>
              </a:ext>
            </a:extLst>
          </p:cNvPr>
          <p:cNvSpPr txBox="1"/>
          <p:nvPr/>
        </p:nvSpPr>
        <p:spPr>
          <a:xfrm>
            <a:off x="395697" y="2866180"/>
            <a:ext cx="3833592" cy="6602757"/>
          </a:xfrm>
          <a:prstGeom prst="roundRect">
            <a:avLst>
              <a:gd name="adj" fmla="val 3460"/>
            </a:avLst>
          </a:prstGeom>
          <a:gradFill flip="none" rotWithShape="1">
            <a:gsLst>
              <a:gs pos="0">
                <a:srgbClr val="D59ED7"/>
              </a:gs>
              <a:gs pos="100000">
                <a:srgbClr val="C03BC4"/>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2" name="TextBox 131">
            <a:extLst>
              <a:ext uri="{FF2B5EF4-FFF2-40B4-BE49-F238E27FC236}">
                <a16:creationId xmlns:a16="http://schemas.microsoft.com/office/drawing/2014/main" id="{E842D7AF-96AD-941B-F48D-790852DD3F26}"/>
              </a:ext>
              <a:ext uri="{C183D7F6-B498-43B3-948B-1728B52AA6E4}">
                <adec:decorative xmlns:adec="http://schemas.microsoft.com/office/drawing/2017/decorative" val="1"/>
              </a:ext>
            </a:extLst>
          </p:cNvPr>
          <p:cNvSpPr txBox="1"/>
          <p:nvPr/>
        </p:nvSpPr>
        <p:spPr>
          <a:xfrm>
            <a:off x="395697" y="2553107"/>
            <a:ext cx="3833592" cy="3108608"/>
          </a:xfrm>
          <a:prstGeom prst="roundRect">
            <a:avLst>
              <a:gd name="adj" fmla="val 3460"/>
            </a:avLst>
          </a:prstGeom>
          <a:gradFill flip="none" rotWithShape="1">
            <a:gsLst>
              <a:gs pos="0">
                <a:srgbClr val="FFB3BB"/>
              </a:gs>
              <a:gs pos="100000">
                <a:srgbClr val="D59ED7"/>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3" name="Rectangle: Rounded Corners 132">
            <a:extLst>
              <a:ext uri="{FF2B5EF4-FFF2-40B4-BE49-F238E27FC236}">
                <a16:creationId xmlns:a16="http://schemas.microsoft.com/office/drawing/2014/main" id="{0DCF9761-EB72-B5DC-6862-820141937AD0}"/>
              </a:ext>
            </a:extLst>
          </p:cNvPr>
          <p:cNvSpPr/>
          <p:nvPr/>
        </p:nvSpPr>
        <p:spPr>
          <a:xfrm>
            <a:off x="582347" y="2858728"/>
            <a:ext cx="3303850" cy="2703135"/>
          </a:xfrm>
          <a:prstGeom prst="roundRect">
            <a:avLst>
              <a:gd name="adj" fmla="val 4389"/>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Plan your workday</a:t>
            </a:r>
            <a:endPar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endParaRPr>
          </a:p>
        </p:txBody>
      </p:sp>
      <p:sp>
        <p:nvSpPr>
          <p:cNvPr id="134" name="Rectangle: Rounded Corners 133">
            <a:extLst>
              <a:ext uri="{FF2B5EF4-FFF2-40B4-BE49-F238E27FC236}">
                <a16:creationId xmlns:a16="http://schemas.microsoft.com/office/drawing/2014/main" id="{94722273-87A6-BF46-756D-5418A7DCEE27}"/>
              </a:ext>
            </a:extLst>
          </p:cNvPr>
          <p:cNvSpPr/>
          <p:nvPr/>
        </p:nvSpPr>
        <p:spPr>
          <a:xfrm>
            <a:off x="578350" y="6088076"/>
            <a:ext cx="3307847" cy="3108608"/>
          </a:xfrm>
          <a:prstGeom prst="roundRect">
            <a:avLst>
              <a:gd name="adj" fmla="val 2758"/>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Copilot recommended </a:t>
            </a:r>
          </a:p>
          <a:p>
            <a:pPr marL="0" marR="0" lvl="0" indent="0" defTabSz="396438"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in-office day</a:t>
            </a:r>
          </a:p>
        </p:txBody>
      </p:sp>
      <p:sp>
        <p:nvSpPr>
          <p:cNvPr id="12" name="Rectangle 11" descr="Indicated by a Line">
            <a:extLst>
              <a:ext uri="{FF2B5EF4-FFF2-40B4-BE49-F238E27FC236}">
                <a16:creationId xmlns:a16="http://schemas.microsoft.com/office/drawing/2014/main" id="{9B829AF1-3A25-A918-E391-D1CD186A0340}"/>
              </a:ext>
            </a:extLst>
          </p:cNvPr>
          <p:cNvSpPr/>
          <p:nvPr/>
        </p:nvSpPr>
        <p:spPr bwMode="auto">
          <a:xfrm>
            <a:off x="1931614" y="4567462"/>
            <a:ext cx="192290" cy="173617"/>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Sans Text"/>
              <a:ea typeface="Segoe UI" pitchFamily="34" charset="0"/>
              <a:cs typeface="Segoe UI" pitchFamily="34" charset="0"/>
            </a:endParaRPr>
          </a:p>
        </p:txBody>
      </p:sp>
      <p:sp>
        <p:nvSpPr>
          <p:cNvPr id="24" name="TextBox 23">
            <a:extLst>
              <a:ext uri="{FF2B5EF4-FFF2-40B4-BE49-F238E27FC236}">
                <a16:creationId xmlns:a16="http://schemas.microsoft.com/office/drawing/2014/main" id="{F1B03336-7776-8827-A61C-41A33B32281D}"/>
              </a:ext>
            </a:extLst>
          </p:cNvPr>
          <p:cNvSpPr txBox="1"/>
          <p:nvPr/>
        </p:nvSpPr>
        <p:spPr>
          <a:xfrm>
            <a:off x="658771" y="3304537"/>
            <a:ext cx="3227426" cy="738664"/>
          </a:xfrm>
          <a:prstGeom prst="rect">
            <a:avLst/>
          </a:prstGeom>
          <a:noFill/>
        </p:spPr>
        <p:txBody>
          <a:bodyPr wrap="square">
            <a:spAutoFit/>
          </a:bodyPr>
          <a:lstStyle/>
          <a:p>
            <a:pPr marL="0" marR="0" lvl="0" indent="0" algn="l" defTabSz="932742" rtl="0" eaLnBrk="1" fontAlgn="auto" latinLnBrk="0" hangingPunct="1">
              <a:lnSpc>
                <a:spcPct val="100000"/>
              </a:lnSpc>
              <a:spcBef>
                <a:spcPts val="1000"/>
              </a:spcBef>
              <a:spcAft>
                <a:spcPts val="0"/>
              </a:spcAft>
              <a:buClrTx/>
              <a:buSzTx/>
              <a:buFontTx/>
              <a:buNone/>
              <a:tabLst/>
              <a:defRPr/>
            </a:pPr>
            <a:r>
              <a:rPr kumimoji="0" lang="en-GB" sz="1400" b="0" i="0" u="none" strike="noStrike" kern="100" cap="none" spc="0" normalizeH="0" baseline="0" noProof="0" dirty="0">
                <a:ln w="3175">
                  <a:noFill/>
                </a:ln>
                <a:solidFill>
                  <a:srgbClr val="444791"/>
                </a:solidFill>
                <a:effectLst/>
                <a:uLnTx/>
                <a:uFillTx/>
                <a:latin typeface="Segoe Sans Text"/>
                <a:ea typeface="+mn-ea"/>
                <a:cs typeface="+mn-cs"/>
              </a:rPr>
              <a:t>Enable ongoing coordination &amp; workplace choice in the natural flow of work in the Places card.</a:t>
            </a:r>
          </a:p>
        </p:txBody>
      </p:sp>
      <p:sp>
        <p:nvSpPr>
          <p:cNvPr id="27" name="Title 3">
            <a:extLst>
              <a:ext uri="{FF2B5EF4-FFF2-40B4-BE49-F238E27FC236}">
                <a16:creationId xmlns:a16="http://schemas.microsoft.com/office/drawing/2014/main" id="{4492A64B-806B-1312-4FF5-09BEA967591D}"/>
              </a:ext>
            </a:extLst>
          </p:cNvPr>
          <p:cNvSpPr txBox="1">
            <a:spLocks/>
          </p:cNvSpPr>
          <p:nvPr/>
        </p:nvSpPr>
        <p:spPr>
          <a:xfrm>
            <a:off x="765317" y="7062496"/>
            <a:ext cx="2601997" cy="861774"/>
          </a:xfrm>
          <a:prstGeom prst="rect">
            <a:avLst/>
          </a:prstGeom>
        </p:spPr>
        <p:txBody>
          <a:bodyPr vert="horz" wrap="square" lIns="0" tIns="0" rIns="0" bIns="0" rtlCol="0" anchor="ctr">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a:spcBef>
                <a:spcPts val="1000"/>
              </a:spcBef>
              <a:defRPr/>
            </a:pPr>
            <a:r>
              <a:rPr lang="en-GB" sz="1400" kern="100" spc="0" dirty="0">
                <a:solidFill>
                  <a:srgbClr val="444791"/>
                </a:solidFill>
                <a:latin typeface="Segoe Sans Text"/>
                <a:cs typeface="+mn-cs"/>
              </a:rPr>
              <a:t>Copilot lets you know if today is a good day to go in office and provides reasons why it’s a good day to be in-person.</a:t>
            </a:r>
          </a:p>
        </p:txBody>
      </p:sp>
      <p:sp>
        <p:nvSpPr>
          <p:cNvPr id="49" name="Title 3">
            <a:extLst>
              <a:ext uri="{FF2B5EF4-FFF2-40B4-BE49-F238E27FC236}">
                <a16:creationId xmlns:a16="http://schemas.microsoft.com/office/drawing/2014/main" id="{F632D89F-D2D4-9330-428F-5F65D4F1FD36}"/>
              </a:ext>
            </a:extLst>
          </p:cNvPr>
          <p:cNvSpPr txBox="1">
            <a:spLocks/>
          </p:cNvSpPr>
          <p:nvPr/>
        </p:nvSpPr>
        <p:spPr>
          <a:xfrm>
            <a:off x="556824" y="2630358"/>
            <a:ext cx="1273173" cy="15388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000" i="0" u="none" strike="noStrike" kern="1200" cap="none" spc="300" normalizeH="0" baseline="0" noProof="0" dirty="0">
                <a:ln w="3175">
                  <a:noFill/>
                </a:ln>
                <a:solidFill>
                  <a:schemeClr val="tx1"/>
                </a:solidFill>
                <a:effectLst/>
                <a:uLnTx/>
                <a:uFillTx/>
                <a:ea typeface="+mj-ea"/>
                <a:cs typeface="+mj-cs"/>
              </a:rPr>
              <a:t>COORDINATE</a:t>
            </a:r>
          </a:p>
        </p:txBody>
      </p:sp>
      <p:cxnSp>
        <p:nvCxnSpPr>
          <p:cNvPr id="4" name="Straight Connector 3">
            <a:extLst>
              <a:ext uri="{FF2B5EF4-FFF2-40B4-BE49-F238E27FC236}">
                <a16:creationId xmlns:a16="http://schemas.microsoft.com/office/drawing/2014/main" id="{2806B500-FC89-8987-5EC9-A9319066B5EE}"/>
              </a:ext>
              <a:ext uri="{C183D7F6-B498-43B3-948B-1728B52AA6E4}">
                <adec:decorative xmlns:adec="http://schemas.microsoft.com/office/drawing/2017/decorative" val="1"/>
              </a:ext>
            </a:extLst>
          </p:cNvPr>
          <p:cNvCxnSpPr>
            <a:cxnSpLocks/>
          </p:cNvCxnSpPr>
          <p:nvPr/>
        </p:nvCxnSpPr>
        <p:spPr>
          <a:xfrm>
            <a:off x="765317" y="4237885"/>
            <a:ext cx="0" cy="712153"/>
          </a:xfrm>
          <a:prstGeom prst="line">
            <a:avLst/>
          </a:prstGeom>
          <a:noFill/>
          <a:ln w="22225" cap="rnd" cmpd="sng" algn="ctr">
            <a:solidFill>
              <a:srgbClr val="444791"/>
            </a:solidFill>
            <a:prstDash val="solid"/>
            <a:headEnd type="none" w="lg" len="med"/>
            <a:tailEnd type="none" w="lg" len="med"/>
          </a:ln>
          <a:effectLst>
            <a:outerShdw blurRad="38100" dist="63500" dir="8100000" algn="tr" rotWithShape="0">
              <a:prstClr val="black">
                <a:alpha val="13000"/>
              </a:prstClr>
            </a:outerShdw>
          </a:effectLst>
        </p:spPr>
      </p:cxnSp>
      <p:sp>
        <p:nvSpPr>
          <p:cNvPr id="5" name="Text Placeholder 3">
            <a:extLst>
              <a:ext uri="{FF2B5EF4-FFF2-40B4-BE49-F238E27FC236}">
                <a16:creationId xmlns:a16="http://schemas.microsoft.com/office/drawing/2014/main" id="{4F4EA710-D464-FE18-3DF9-816D39580259}"/>
              </a:ext>
            </a:extLst>
          </p:cNvPr>
          <p:cNvSpPr txBox="1">
            <a:spLocks/>
          </p:cNvSpPr>
          <p:nvPr/>
        </p:nvSpPr>
        <p:spPr>
          <a:xfrm>
            <a:off x="894460" y="4141101"/>
            <a:ext cx="2325511" cy="1138773"/>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400" dirty="0">
                <a:ln w="12700" cmpd="sng">
                  <a:noFill/>
                  <a:prstDash val="solid"/>
                </a:ln>
                <a:solidFill>
                  <a:srgbClr val="5B5FC7"/>
                </a:solidFill>
                <a:latin typeface="Segoe Sans Display Semibold"/>
              </a:rPr>
              <a:t>Intelligent Suggestions</a:t>
            </a:r>
          </a:p>
          <a:p>
            <a:pPr marL="0" indent="0">
              <a:lnSpc>
                <a:spcPct val="100000"/>
              </a:lnSpc>
              <a:spcBef>
                <a:spcPts val="0"/>
              </a:spcBef>
              <a:buFont typeface="Arial" panose="020B0604020202020204" pitchFamily="34" charset="0"/>
              <a:buNone/>
              <a:defRPr/>
            </a:pPr>
            <a:r>
              <a:rPr lang="en-US" sz="1200" dirty="0">
                <a:solidFill>
                  <a:srgbClr val="000000"/>
                </a:solidFill>
                <a:latin typeface="Segoe Sans Text"/>
              </a:rPr>
              <a:t>Leverage AI-enabled recommendations to update your location to “Office,” book a room for a meeting, or a desk for the day</a:t>
            </a:r>
          </a:p>
        </p:txBody>
      </p:sp>
      <p:pic>
        <p:nvPicPr>
          <p:cNvPr id="8" name="Picture 7" descr="A screen capture showing intelligent suggestions in Places, integrated with Outlook calendar">
            <a:extLst>
              <a:ext uri="{FF2B5EF4-FFF2-40B4-BE49-F238E27FC236}">
                <a16:creationId xmlns:a16="http://schemas.microsoft.com/office/drawing/2014/main" id="{1FBFB2A0-1C6A-9E73-9E14-471200F6584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l="44576" t="16418" r="23483" b="3142"/>
          <a:stretch/>
        </p:blipFill>
        <p:spPr>
          <a:xfrm>
            <a:off x="4590367" y="1196210"/>
            <a:ext cx="2985597" cy="4229566"/>
          </a:xfrm>
          <a:prstGeom prst="roundRect">
            <a:avLst>
              <a:gd name="adj" fmla="val 1646"/>
            </a:avLst>
          </a:prstGeom>
          <a:ln>
            <a:solidFill>
              <a:schemeClr val="bg1">
                <a:lumMod val="85000"/>
              </a:schemeClr>
            </a:solidFill>
          </a:ln>
        </p:spPr>
      </p:pic>
      <p:cxnSp>
        <p:nvCxnSpPr>
          <p:cNvPr id="19" name="Straight Connector 18">
            <a:extLst>
              <a:ext uri="{FF2B5EF4-FFF2-40B4-BE49-F238E27FC236}">
                <a16:creationId xmlns:a16="http://schemas.microsoft.com/office/drawing/2014/main" id="{10D33F33-097F-56C3-2A62-4E39F4280BAB}"/>
              </a:ext>
              <a:ext uri="{C183D7F6-B498-43B3-948B-1728B52AA6E4}">
                <adec:decorative xmlns:adec="http://schemas.microsoft.com/office/drawing/2017/decorative" val="1"/>
              </a:ext>
            </a:extLst>
          </p:cNvPr>
          <p:cNvCxnSpPr>
            <a:cxnSpLocks/>
          </p:cNvCxnSpPr>
          <p:nvPr/>
        </p:nvCxnSpPr>
        <p:spPr>
          <a:xfrm flipH="1">
            <a:off x="2897415" y="3286758"/>
            <a:ext cx="2361659" cy="982997"/>
          </a:xfrm>
          <a:prstGeom prst="line">
            <a:avLst/>
          </a:prstGeom>
          <a:noFill/>
          <a:ln w="19050" cap="flat" cmpd="sng" algn="ctr">
            <a:gradFill flip="none" rotWithShape="1">
              <a:gsLst>
                <a:gs pos="46000">
                  <a:srgbClr val="5B5FC7"/>
                </a:gs>
                <a:gs pos="100000">
                  <a:srgbClr val="5B5FC7">
                    <a:alpha val="0"/>
                  </a:srgbClr>
                </a:gs>
              </a:gsLst>
              <a:lin ang="0" scaled="1"/>
              <a:tileRect/>
            </a:gradFill>
            <a:prstDash val="solid"/>
            <a:headEnd type="oval"/>
          </a:ln>
          <a:effectLst/>
        </p:spPr>
      </p:cxnSp>
      <p:pic>
        <p:nvPicPr>
          <p:cNvPr id="13" name="Picture 2" descr="A screen capture showing Copilot recommendations, integrated into Outlook calendar">
            <a:extLst>
              <a:ext uri="{FF2B5EF4-FFF2-40B4-BE49-F238E27FC236}">
                <a16:creationId xmlns:a16="http://schemas.microsoft.com/office/drawing/2014/main" id="{0F90A865-4787-E3CD-7434-16FF1052AD84}"/>
              </a:ext>
              <a:ext uri="{C183D7F6-B498-43B3-948B-1728B52AA6E4}">
                <adec:decorative xmlns:adec="http://schemas.microsoft.com/office/drawing/2017/decorative" val="0"/>
              </a:ext>
            </a:extLst>
          </p:cNvPr>
          <p:cNvPicPr>
            <a:picLocks noChangeArrowheads="1"/>
          </p:cNvPicPr>
          <p:nvPr/>
        </p:nvPicPr>
        <p:blipFill rotWithShape="1">
          <a:blip r:embed="rId5">
            <a:extLst>
              <a:ext uri="{28A0092B-C50C-407E-A947-70E740481C1C}">
                <a14:useLocalDpi xmlns:a14="http://schemas.microsoft.com/office/drawing/2010/main" val="0"/>
              </a:ext>
            </a:extLst>
          </a:blip>
          <a:srcRect l="47525" t="10999" r="24140" b="14725"/>
          <a:stretch/>
        </p:blipFill>
        <p:spPr bwMode="auto">
          <a:xfrm>
            <a:off x="4590367" y="5678925"/>
            <a:ext cx="2985597" cy="4229565"/>
          </a:xfrm>
          <a:prstGeom prst="roundRect">
            <a:avLst>
              <a:gd name="adj" fmla="val 1646"/>
            </a:avLst>
          </a:prstGeom>
          <a:ln>
            <a:solidFill>
              <a:schemeClr val="bg1">
                <a:lumMod val="85000"/>
              </a:schemeClr>
            </a:solidFill>
          </a:ln>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D8D013F1-014D-9D10-AFE3-AAF179A76A87}"/>
              </a:ext>
              <a:ext uri="{C183D7F6-B498-43B3-948B-1728B52AA6E4}">
                <adec:decorative xmlns:adec="http://schemas.microsoft.com/office/drawing/2017/decorative" val="1"/>
              </a:ext>
            </a:extLst>
          </p:cNvPr>
          <p:cNvCxnSpPr>
            <a:cxnSpLocks/>
          </p:cNvCxnSpPr>
          <p:nvPr/>
        </p:nvCxnSpPr>
        <p:spPr>
          <a:xfrm flipH="1">
            <a:off x="3179139" y="7860030"/>
            <a:ext cx="1897918" cy="0"/>
          </a:xfrm>
          <a:prstGeom prst="line">
            <a:avLst/>
          </a:prstGeom>
          <a:noFill/>
          <a:ln w="19050" cap="flat" cmpd="sng" algn="ctr">
            <a:gradFill flip="none" rotWithShape="1">
              <a:gsLst>
                <a:gs pos="46000">
                  <a:srgbClr val="5B5FC7"/>
                </a:gs>
                <a:gs pos="100000">
                  <a:srgbClr val="5B5FC7">
                    <a:alpha val="0"/>
                  </a:srgbClr>
                </a:gs>
              </a:gsLst>
              <a:lin ang="0" scaled="1"/>
              <a:tileRect/>
            </a:gradFill>
            <a:prstDash val="solid"/>
            <a:headEnd type="oval"/>
          </a:ln>
          <a:effectLst/>
        </p:spPr>
      </p:cxnSp>
    </p:spTree>
    <p:extLst>
      <p:ext uri="{BB962C8B-B14F-4D97-AF65-F5344CB8AC3E}">
        <p14:creationId xmlns:p14="http://schemas.microsoft.com/office/powerpoint/2010/main" val="95310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35" presetClass="path" presetSubtype="0" accel="50000" decel="50000" fill="hold" nodeType="withEffect">
                                  <p:stCondLst>
                                    <p:cond delay="100"/>
                                  </p:stCondLst>
                                  <p:childTnLst>
                                    <p:animMotion origin="layout" path="M 0.02356 -2.22222E-6 L 3.54167E-6 -2.22222E-6 " pathEditMode="relative" rAng="0" ptsTypes="AA">
                                      <p:cBhvr>
                                        <p:cTn id="9" dur="750" fill="hold"/>
                                        <p:tgtEl>
                                          <p:spTgt spid="19"/>
                                        </p:tgtEl>
                                        <p:attrNameLst>
                                          <p:attrName>ppt_x</p:attrName>
                                          <p:attrName>ppt_y</p:attrName>
                                        </p:attrNameLst>
                                      </p:cBhvr>
                                      <p:rCtr x="-1185" y="0"/>
                                    </p:animMotion>
                                  </p:childTnLst>
                                </p:cTn>
                              </p:par>
                              <p:par>
                                <p:cTn id="10" presetID="10" presetClass="entr" presetSubtype="0" fill="hold" grpId="0" nodeType="withEffect">
                                  <p:stCondLst>
                                    <p:cond delay="1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5" presetClass="path" presetSubtype="0" accel="50000" decel="50000" fill="hold" grpId="1" nodeType="withEffect">
                                  <p:stCondLst>
                                    <p:cond delay="100"/>
                                  </p:stCondLst>
                                  <p:childTnLst>
                                    <p:animMotion origin="layout" path="M 0.02357 -3.7037E-6 L 2.70833E-6 -3.7037E-6 " pathEditMode="relative" rAng="0" ptsTypes="AA">
                                      <p:cBhvr>
                                        <p:cTn id="14" dur="750" fill="hold"/>
                                        <p:tgtEl>
                                          <p:spTgt spid="5"/>
                                        </p:tgtEl>
                                        <p:attrNameLst>
                                          <p:attrName>ppt_x</p:attrName>
                                          <p:attrName>ppt_y</p:attrName>
                                        </p:attrNameLst>
                                      </p:cBhvr>
                                      <p:rCtr x="-1185" y="0"/>
                                    </p:animMotion>
                                  </p:childTnLst>
                                </p:cTn>
                              </p:par>
                              <p:par>
                                <p:cTn id="15" presetID="10" presetClass="entr" presetSubtype="0" fill="hold"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35" presetClass="path" presetSubtype="0" accel="50000" decel="50000" fill="hold" nodeType="withEffect">
                                  <p:stCondLst>
                                    <p:cond delay="100"/>
                                  </p:stCondLst>
                                  <p:childTnLst>
                                    <p:animMotion origin="layout" path="M 0.02357 1.48148E-6 L -4.79167E-6 1.48148E-6 " pathEditMode="relative" rAng="0" ptsTypes="AA">
                                      <p:cBhvr>
                                        <p:cTn id="19" dur="750" fill="hold"/>
                                        <p:tgtEl>
                                          <p:spTgt spid="4"/>
                                        </p:tgtEl>
                                        <p:attrNameLst>
                                          <p:attrName>ppt_x</p:attrName>
                                          <p:attrName>ppt_y</p:attrName>
                                        </p:attrNameLst>
                                      </p:cBhvr>
                                      <p:rCtr x="-1185" y="0"/>
                                    </p:animMotion>
                                  </p:childTnLst>
                                </p:cTn>
                              </p:par>
                              <p:par>
                                <p:cTn id="20" presetID="10" presetClass="entr" presetSubtype="0" fill="hold" nodeType="withEffect">
                                  <p:stCondLst>
                                    <p:cond delay="1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35" presetClass="path" presetSubtype="0" accel="50000" decel="50000" fill="hold" nodeType="withEffect">
                                  <p:stCondLst>
                                    <p:cond delay="100"/>
                                  </p:stCondLst>
                                  <p:childTnLst>
                                    <p:animMotion origin="layout" path="M 0.02356 -2.22222E-6 L 3.54167E-6 -2.22222E-6 " pathEditMode="relative" rAng="0" ptsTypes="AA">
                                      <p:cBhvr>
                                        <p:cTn id="24" dur="750" fill="hold"/>
                                        <p:tgtEl>
                                          <p:spTgt spid="16"/>
                                        </p:tgtEl>
                                        <p:attrNameLst>
                                          <p:attrName>ppt_x</p:attrName>
                                          <p:attrName>ppt_y</p:attrName>
                                        </p:attrNameLst>
                                      </p:cBhvr>
                                      <p:rCtr x="-11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B5E34-5667-605A-C662-4FE23E625ED0}"/>
            </a:ext>
          </a:extLst>
        </p:cNvPr>
        <p:cNvGrpSpPr/>
        <p:nvPr/>
      </p:nvGrpSpPr>
      <p:grpSpPr>
        <a:xfrm>
          <a:off x="0" y="0"/>
          <a:ext cx="0" cy="0"/>
          <a:chOff x="0" y="0"/>
          <a:chExt cx="0" cy="0"/>
        </a:xfrm>
      </p:grpSpPr>
      <p:pic>
        <p:nvPicPr>
          <p:cNvPr id="138" name="Picture 137" descr="UI screenshot showing space analytics in Places">
            <a:extLst>
              <a:ext uri="{FF2B5EF4-FFF2-40B4-BE49-F238E27FC236}">
                <a16:creationId xmlns:a16="http://schemas.microsoft.com/office/drawing/2014/main" id="{8D189AEF-45FE-94F4-5336-DFBE7C40FEF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19875" t="10622" r="17953" b="13648"/>
          <a:stretch/>
        </p:blipFill>
        <p:spPr>
          <a:xfrm>
            <a:off x="0" y="0"/>
            <a:ext cx="7772400" cy="3310994"/>
          </a:xfrm>
          <a:prstGeom prst="rect">
            <a:avLst/>
          </a:prstGeom>
        </p:spPr>
      </p:pic>
      <p:sp>
        <p:nvSpPr>
          <p:cNvPr id="62" name="Rectangle 61">
            <a:extLst>
              <a:ext uri="{FF2B5EF4-FFF2-40B4-BE49-F238E27FC236}">
                <a16:creationId xmlns:a16="http://schemas.microsoft.com/office/drawing/2014/main" id="{85870381-F809-6274-3F18-9CF5AB9C1CB6}"/>
              </a:ext>
              <a:ext uri="{C183D7F6-B498-43B3-948B-1728B52AA6E4}">
                <adec:decorative xmlns:adec="http://schemas.microsoft.com/office/drawing/2017/decorative" val="1"/>
              </a:ext>
            </a:extLst>
          </p:cNvPr>
          <p:cNvSpPr/>
          <p:nvPr/>
        </p:nvSpPr>
        <p:spPr>
          <a:xfrm>
            <a:off x="-18143" y="0"/>
            <a:ext cx="7772400" cy="3161490"/>
          </a:xfrm>
          <a:prstGeom prst="rect">
            <a:avLst/>
          </a:prstGeom>
          <a:gradFill flip="none" rotWithShape="1">
            <a:gsLst>
              <a:gs pos="0">
                <a:srgbClr val="FFF8F3"/>
              </a:gs>
              <a:gs pos="72000">
                <a:srgbClr val="DCD5CF">
                  <a:alpha val="0"/>
                </a:srgbClr>
              </a:gs>
              <a:gs pos="43000">
                <a:srgbClr val="DCD5CF"/>
              </a:gs>
            </a:gsLst>
            <a:lin ang="180000" scaled="0"/>
            <a:tileRect/>
          </a:gradFill>
          <a:ln w="12700" cap="flat" cmpd="sng" algn="ctr">
            <a:noFill/>
            <a:prstDash val="solid"/>
            <a:miter lim="800000"/>
          </a:ln>
          <a:effectLst/>
        </p:spPr>
        <p:txBody>
          <a:bodyPr rot="0" spcFirstLastPara="0" vertOverflow="overflow" horzOverflow="overflow" vert="horz" wrap="square" lIns="79290" tIns="39645" rIns="79290" bIns="39645" numCol="1" spcCol="0" rtlCol="0" fromWordArt="0" anchor="ctr" anchorCtr="0" forceAA="0" compatLnSpc="1">
            <a:prstTxWarp prst="textNoShape">
              <a:avLst/>
            </a:prstTxWarp>
            <a:noAutofit/>
          </a:bodyP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29" name="Title 50">
            <a:extLst>
              <a:ext uri="{FF2B5EF4-FFF2-40B4-BE49-F238E27FC236}">
                <a16:creationId xmlns:a16="http://schemas.microsoft.com/office/drawing/2014/main" id="{2FA8E488-20F0-4523-B313-EF907FEB6331}"/>
              </a:ext>
            </a:extLst>
          </p:cNvPr>
          <p:cNvSpPr txBox="1">
            <a:spLocks/>
          </p:cNvSpPr>
          <p:nvPr/>
        </p:nvSpPr>
        <p:spPr>
          <a:xfrm>
            <a:off x="350492" y="344566"/>
            <a:ext cx="4947222" cy="807760"/>
          </a:xfrm>
          <a:prstGeom prst="rect">
            <a:avLst/>
          </a:prstGeom>
        </p:spPr>
        <p:txBody>
          <a:bodyPr vert="horz" lIns="0" tIns="0" rIns="0" bIns="0" rtlCol="0" anchor="t">
            <a:noAutofit/>
          </a:bodyPr>
          <a:lstStyle>
            <a:lvl1pPr algn="l" defTabSz="594657" rtl="0" eaLnBrk="1" latinLnBrk="0" hangingPunct="1">
              <a:lnSpc>
                <a:spcPct val="90000"/>
              </a:lnSpc>
              <a:spcBef>
                <a:spcPct val="0"/>
              </a:spcBef>
              <a:buNone/>
              <a:defRPr sz="2861" kern="1200">
                <a:solidFill>
                  <a:schemeClr val="tx1"/>
                </a:solidFill>
                <a:latin typeface="+mj-lt"/>
                <a:ea typeface="+mj-ea"/>
                <a:cs typeface="+mj-cs"/>
              </a:defRPr>
            </a:lvl1pPr>
          </a:lstStyle>
          <a:p>
            <a:pPr marL="0" marR="0" lvl="0" indent="0" algn="l" defTabSz="59465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43" normalizeH="0" baseline="0" noProof="0" dirty="0">
                <a:ln>
                  <a:noFill/>
                </a:ln>
                <a:solidFill>
                  <a:srgbClr val="5B5FC7"/>
                </a:solidFill>
                <a:effectLst/>
                <a:uLnTx/>
                <a:uFillTx/>
                <a:latin typeface="Segoe Sans Display"/>
                <a:ea typeface="+mj-ea"/>
                <a:cs typeface="Segoe UI" panose="020B0502040204020203" pitchFamily="34" charset="0"/>
              </a:rPr>
              <a:t>Help book the right space for your work</a:t>
            </a:r>
            <a:endParaRPr kumimoji="0" lang="en-US" sz="3600" b="0" i="0" u="none" strike="noStrike" kern="1200" cap="none" spc="-43" normalizeH="0" baseline="0" noProof="0" dirty="0">
              <a:ln>
                <a:noFill/>
              </a:ln>
              <a:solidFill>
                <a:sysClr val="windowText" lastClr="000000"/>
              </a:solidFill>
              <a:effectLst/>
              <a:uLnTx/>
              <a:uFillTx/>
              <a:latin typeface="Segoe Sans Display"/>
              <a:ea typeface="+mj-ea"/>
              <a:cs typeface="+mj-cs"/>
            </a:endParaRPr>
          </a:p>
        </p:txBody>
      </p:sp>
      <p:sp>
        <p:nvSpPr>
          <p:cNvPr id="128" name="TextBox 127">
            <a:extLst>
              <a:ext uri="{FF2B5EF4-FFF2-40B4-BE49-F238E27FC236}">
                <a16:creationId xmlns:a16="http://schemas.microsoft.com/office/drawing/2014/main" id="{42D214F6-6E2F-4784-B736-98024B6C9E26}"/>
              </a:ext>
            </a:extLst>
          </p:cNvPr>
          <p:cNvSpPr txBox="1"/>
          <p:nvPr/>
        </p:nvSpPr>
        <p:spPr>
          <a:xfrm>
            <a:off x="350492" y="1404534"/>
            <a:ext cx="4385440" cy="935641"/>
          </a:xfrm>
          <a:prstGeom prst="rect">
            <a:avLst/>
          </a:prstGeom>
          <a:noFill/>
        </p:spPr>
        <p:txBody>
          <a:bodyPr wrap="square" lIns="0" tIns="0" rIns="0" bIns="0">
            <a:spAutoFit/>
          </a:bodyPr>
          <a:lstStyle/>
          <a:p>
            <a:pPr defTabSz="396438">
              <a:lnSpc>
                <a:spcPct val="95000"/>
              </a:lnSpc>
            </a:pPr>
            <a:r>
              <a:rPr lang="en-GB" sz="1600" dirty="0">
                <a:solidFill>
                  <a:prstClr val="black"/>
                </a:solidFill>
                <a:latin typeface="Segoe Sans Display Semibold"/>
                <a:cs typeface="Segoe UI" panose="020B0502040204020203" pitchFamily="34" charset="0"/>
              </a:rPr>
              <a:t>Using Places Finder, make room booking decisions with additional data: Images of the space, floorplans, information about technology available.</a:t>
            </a:r>
          </a:p>
        </p:txBody>
      </p:sp>
      <p:sp>
        <p:nvSpPr>
          <p:cNvPr id="130" name="Rectangle: Top Corners Rounded 129">
            <a:extLst>
              <a:ext uri="{FF2B5EF4-FFF2-40B4-BE49-F238E27FC236}">
                <a16:creationId xmlns:a16="http://schemas.microsoft.com/office/drawing/2014/main" id="{7225C6EB-AA49-2051-1951-FE87361CED7B}"/>
              </a:ext>
              <a:ext uri="{C183D7F6-B498-43B3-948B-1728B52AA6E4}">
                <adec:decorative xmlns:adec="http://schemas.microsoft.com/office/drawing/2017/decorative" val="1"/>
              </a:ext>
            </a:extLst>
          </p:cNvPr>
          <p:cNvSpPr/>
          <p:nvPr/>
        </p:nvSpPr>
        <p:spPr>
          <a:xfrm rot="5400000">
            <a:off x="433073" y="2859778"/>
            <a:ext cx="4735864" cy="5638296"/>
          </a:xfrm>
          <a:prstGeom prst="round2SameRect">
            <a:avLst>
              <a:gd name="adj1" fmla="val 4600"/>
              <a:gd name="adj2" fmla="val 0"/>
            </a:avLst>
          </a:prstGeom>
          <a:gradFill flip="none" rotWithShape="1">
            <a:gsLst>
              <a:gs pos="0">
                <a:srgbClr val="49C5B1"/>
              </a:gs>
              <a:gs pos="100000">
                <a:srgbClr val="8DC8E8"/>
              </a:gs>
            </a:gsLst>
            <a:lin ang="1800000" scaled="0"/>
            <a:tileRect/>
          </a:gradFill>
          <a:ln w="12700" cap="flat" cmpd="sng" algn="ctr">
            <a:noFill/>
            <a:prstDash val="solid"/>
            <a:miter lim="800000"/>
          </a:ln>
          <a:effectLst>
            <a:outerShdw blurRad="63500" algn="ctr" rotWithShape="0">
              <a:prstClr val="black">
                <a:alpha val="20000"/>
              </a:prstClr>
            </a:outerShdw>
          </a:effectLst>
        </p:spPr>
        <p:txBody>
          <a:bodyPr rtlCol="0" anchor="ct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31" name="TextBox 130">
            <a:extLst>
              <a:ext uri="{FF2B5EF4-FFF2-40B4-BE49-F238E27FC236}">
                <a16:creationId xmlns:a16="http://schemas.microsoft.com/office/drawing/2014/main" id="{121F6862-AE55-AEBE-52D3-423858B61F44}"/>
              </a:ext>
              <a:ext uri="{C183D7F6-B498-43B3-948B-1728B52AA6E4}">
                <adec:decorative xmlns:adec="http://schemas.microsoft.com/office/drawing/2017/decorative" val="1"/>
              </a:ext>
            </a:extLst>
          </p:cNvPr>
          <p:cNvSpPr txBox="1"/>
          <p:nvPr/>
        </p:nvSpPr>
        <p:spPr>
          <a:xfrm>
            <a:off x="395696" y="2866180"/>
            <a:ext cx="4513055" cy="6602757"/>
          </a:xfrm>
          <a:prstGeom prst="roundRect">
            <a:avLst>
              <a:gd name="adj" fmla="val 3460"/>
            </a:avLst>
          </a:prstGeom>
          <a:gradFill flip="none" rotWithShape="1">
            <a:gsLst>
              <a:gs pos="0">
                <a:srgbClr val="D59ED7"/>
              </a:gs>
              <a:gs pos="100000">
                <a:srgbClr val="C03BC4"/>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2" name="TextBox 131">
            <a:extLst>
              <a:ext uri="{FF2B5EF4-FFF2-40B4-BE49-F238E27FC236}">
                <a16:creationId xmlns:a16="http://schemas.microsoft.com/office/drawing/2014/main" id="{2B53495C-D449-1552-0F97-BE14728FC07E}"/>
              </a:ext>
              <a:ext uri="{C183D7F6-B498-43B3-948B-1728B52AA6E4}">
                <adec:decorative xmlns:adec="http://schemas.microsoft.com/office/drawing/2017/decorative" val="1"/>
              </a:ext>
            </a:extLst>
          </p:cNvPr>
          <p:cNvSpPr txBox="1"/>
          <p:nvPr/>
        </p:nvSpPr>
        <p:spPr>
          <a:xfrm>
            <a:off x="395696" y="2553107"/>
            <a:ext cx="4513055" cy="3108608"/>
          </a:xfrm>
          <a:prstGeom prst="roundRect">
            <a:avLst>
              <a:gd name="adj" fmla="val 3460"/>
            </a:avLst>
          </a:prstGeom>
          <a:gradFill flip="none" rotWithShape="1">
            <a:gsLst>
              <a:gs pos="0">
                <a:srgbClr val="FFB3BB"/>
              </a:gs>
              <a:gs pos="100000">
                <a:srgbClr val="D59ED7"/>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3" name="Rectangle: Rounded Corners 132">
            <a:extLst>
              <a:ext uri="{FF2B5EF4-FFF2-40B4-BE49-F238E27FC236}">
                <a16:creationId xmlns:a16="http://schemas.microsoft.com/office/drawing/2014/main" id="{B681DA2F-955A-F765-84DA-6E24B14EA64A}"/>
              </a:ext>
            </a:extLst>
          </p:cNvPr>
          <p:cNvSpPr/>
          <p:nvPr/>
        </p:nvSpPr>
        <p:spPr>
          <a:xfrm>
            <a:off x="582347" y="2858728"/>
            <a:ext cx="2110131" cy="2703135"/>
          </a:xfrm>
          <a:prstGeom prst="roundRect">
            <a:avLst>
              <a:gd name="adj" fmla="val 4389"/>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Room Booking</a:t>
            </a:r>
            <a:endPar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endParaRPr>
          </a:p>
        </p:txBody>
      </p:sp>
      <p:sp>
        <p:nvSpPr>
          <p:cNvPr id="134" name="Rectangle: Rounded Corners 133">
            <a:extLst>
              <a:ext uri="{FF2B5EF4-FFF2-40B4-BE49-F238E27FC236}">
                <a16:creationId xmlns:a16="http://schemas.microsoft.com/office/drawing/2014/main" id="{90EE5181-2571-42E0-29D0-BAA5BA098761}"/>
              </a:ext>
            </a:extLst>
          </p:cNvPr>
          <p:cNvSpPr/>
          <p:nvPr/>
        </p:nvSpPr>
        <p:spPr>
          <a:xfrm>
            <a:off x="578349" y="6088076"/>
            <a:ext cx="2114129" cy="3108608"/>
          </a:xfrm>
          <a:prstGeom prst="roundRect">
            <a:avLst>
              <a:gd name="adj" fmla="val 2758"/>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Desk Booking</a:t>
            </a:r>
          </a:p>
        </p:txBody>
      </p:sp>
      <p:sp>
        <p:nvSpPr>
          <p:cNvPr id="12" name="Rectangle 11" descr="Indicated by a Line">
            <a:extLst>
              <a:ext uri="{FF2B5EF4-FFF2-40B4-BE49-F238E27FC236}">
                <a16:creationId xmlns:a16="http://schemas.microsoft.com/office/drawing/2014/main" id="{C00767E9-97F2-FAA8-AEDD-48D504F4BD61}"/>
              </a:ext>
            </a:extLst>
          </p:cNvPr>
          <p:cNvSpPr/>
          <p:nvPr/>
        </p:nvSpPr>
        <p:spPr bwMode="auto">
          <a:xfrm>
            <a:off x="1931614" y="4567462"/>
            <a:ext cx="192290" cy="173617"/>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Sans Text"/>
              <a:ea typeface="Segoe UI" pitchFamily="34" charset="0"/>
              <a:cs typeface="Segoe UI" pitchFamily="34" charset="0"/>
            </a:endParaRPr>
          </a:p>
        </p:txBody>
      </p:sp>
      <p:sp>
        <p:nvSpPr>
          <p:cNvPr id="24" name="TextBox 23">
            <a:extLst>
              <a:ext uri="{FF2B5EF4-FFF2-40B4-BE49-F238E27FC236}">
                <a16:creationId xmlns:a16="http://schemas.microsoft.com/office/drawing/2014/main" id="{F6C8349B-7E80-8350-1BE2-75A636E68BFD}"/>
              </a:ext>
            </a:extLst>
          </p:cNvPr>
          <p:cNvSpPr txBox="1"/>
          <p:nvPr/>
        </p:nvSpPr>
        <p:spPr>
          <a:xfrm>
            <a:off x="658771" y="3304537"/>
            <a:ext cx="2051850" cy="1384995"/>
          </a:xfrm>
          <a:prstGeom prst="rect">
            <a:avLst/>
          </a:prstGeom>
          <a:noFill/>
        </p:spPr>
        <p:txBody>
          <a:bodyPr wrap="square">
            <a:spAutoFit/>
          </a:bodyPr>
          <a:lstStyle/>
          <a:p>
            <a:pPr marL="0" marR="0" lvl="0" indent="0" algn="l" defTabSz="932742" rtl="0" eaLnBrk="1" fontAlgn="auto" latinLnBrk="0" hangingPunct="1">
              <a:lnSpc>
                <a:spcPct val="100000"/>
              </a:lnSpc>
              <a:spcBef>
                <a:spcPts val="1000"/>
              </a:spcBef>
              <a:spcAft>
                <a:spcPts val="0"/>
              </a:spcAft>
              <a:buClrTx/>
              <a:buSzTx/>
              <a:buFontTx/>
              <a:buNone/>
              <a:tabLst/>
              <a:defRPr/>
            </a:pPr>
            <a:r>
              <a:rPr kumimoji="0" lang="en-GB" sz="1400" b="0" i="0" u="none" strike="noStrike" kern="100" cap="none" spc="0" normalizeH="0" baseline="0" noProof="0" dirty="0">
                <a:ln w="3175">
                  <a:noFill/>
                </a:ln>
                <a:solidFill>
                  <a:srgbClr val="444791"/>
                </a:solidFill>
                <a:effectLst/>
                <a:uLnTx/>
                <a:uFillTx/>
                <a:latin typeface="Segoe Sans Text"/>
                <a:ea typeface="+mn-ea"/>
                <a:cs typeface="+mn-cs"/>
              </a:rPr>
              <a:t>Use Places finder to view information on rooms, browse &amp; filter, and view photos to help book the right space for your work</a:t>
            </a:r>
          </a:p>
        </p:txBody>
      </p:sp>
      <p:sp>
        <p:nvSpPr>
          <p:cNvPr id="27" name="Title 3">
            <a:extLst>
              <a:ext uri="{FF2B5EF4-FFF2-40B4-BE49-F238E27FC236}">
                <a16:creationId xmlns:a16="http://schemas.microsoft.com/office/drawing/2014/main" id="{C1C5FD57-81FF-6801-508F-A3E5A1714016}"/>
              </a:ext>
            </a:extLst>
          </p:cNvPr>
          <p:cNvSpPr txBox="1">
            <a:spLocks/>
          </p:cNvSpPr>
          <p:nvPr/>
        </p:nvSpPr>
        <p:spPr>
          <a:xfrm>
            <a:off x="747054" y="6620687"/>
            <a:ext cx="1678287" cy="1508105"/>
          </a:xfrm>
          <a:prstGeom prst="rect">
            <a:avLst/>
          </a:prstGeom>
        </p:spPr>
        <p:txBody>
          <a:bodyPr vert="horz" wrap="square" lIns="0" tIns="0" rIns="0" bIns="0" rtlCol="0" anchor="ctr">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a:spcBef>
                <a:spcPts val="1000"/>
              </a:spcBef>
              <a:defRPr/>
            </a:pPr>
            <a:r>
              <a:rPr lang="en-GB" sz="1400" kern="100" spc="0" dirty="0">
                <a:solidFill>
                  <a:srgbClr val="444791"/>
                </a:solidFill>
                <a:latin typeface="Segoe Sans Text"/>
                <a:cs typeface="+mn-cs"/>
              </a:rPr>
              <a:t>Book a desk to work from for the day with additional data: Images of the desk, floorplans, information about technology available.</a:t>
            </a:r>
          </a:p>
        </p:txBody>
      </p:sp>
      <p:sp>
        <p:nvSpPr>
          <p:cNvPr id="49" name="Title 3">
            <a:extLst>
              <a:ext uri="{FF2B5EF4-FFF2-40B4-BE49-F238E27FC236}">
                <a16:creationId xmlns:a16="http://schemas.microsoft.com/office/drawing/2014/main" id="{23CB7ADB-ED2A-E06C-0551-413CC98080C0}"/>
              </a:ext>
            </a:extLst>
          </p:cNvPr>
          <p:cNvSpPr txBox="1">
            <a:spLocks/>
          </p:cNvSpPr>
          <p:nvPr/>
        </p:nvSpPr>
        <p:spPr>
          <a:xfrm>
            <a:off x="556824" y="2630358"/>
            <a:ext cx="1273173" cy="15388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000" i="0" u="none" strike="noStrike" kern="1200" cap="none" spc="300" normalizeH="0" baseline="0" noProof="0" dirty="0">
                <a:ln w="3175">
                  <a:noFill/>
                </a:ln>
                <a:solidFill>
                  <a:schemeClr val="tx1"/>
                </a:solidFill>
                <a:effectLst/>
                <a:uLnTx/>
                <a:uFillTx/>
                <a:ea typeface="+mj-ea"/>
                <a:cs typeface="+mj-cs"/>
              </a:rPr>
              <a:t>COORDINATE</a:t>
            </a:r>
          </a:p>
        </p:txBody>
      </p:sp>
      <p:pic>
        <p:nvPicPr>
          <p:cNvPr id="2" name="Picture 1" descr="A screenshot of a map&#10;&#10;Description automatically generated">
            <a:extLst>
              <a:ext uri="{FF2B5EF4-FFF2-40B4-BE49-F238E27FC236}">
                <a16:creationId xmlns:a16="http://schemas.microsoft.com/office/drawing/2014/main" id="{75D2D7D0-A6D2-B6B4-41AE-92E7FC6A8BB5}"/>
              </a:ext>
            </a:extLst>
          </p:cNvPr>
          <p:cNvPicPr>
            <a:picLocks noChangeAspect="1"/>
          </p:cNvPicPr>
          <p:nvPr/>
        </p:nvPicPr>
        <p:blipFill>
          <a:blip r:embed="rId4"/>
          <a:stretch>
            <a:fillRect/>
          </a:stretch>
        </p:blipFill>
        <p:spPr>
          <a:xfrm>
            <a:off x="2854379" y="2676168"/>
            <a:ext cx="4756120" cy="2985547"/>
          </a:xfrm>
          <a:prstGeom prst="rect">
            <a:avLst/>
          </a:prstGeom>
        </p:spPr>
      </p:pic>
      <p:pic>
        <p:nvPicPr>
          <p:cNvPr id="3" name="Picture 2" descr="A Screen capture showing available desk to work from for the day with additional data, with different floorplans and technology available for the day">
            <a:extLst>
              <a:ext uri="{FF2B5EF4-FFF2-40B4-BE49-F238E27FC236}">
                <a16:creationId xmlns:a16="http://schemas.microsoft.com/office/drawing/2014/main" id="{97FF605D-3BCB-B568-AA61-8D2FA9BD29D0}"/>
              </a:ext>
            </a:extLst>
          </p:cNvPr>
          <p:cNvPicPr>
            <a:picLocks/>
          </p:cNvPicPr>
          <p:nvPr/>
        </p:nvPicPr>
        <p:blipFill rotWithShape="1">
          <a:blip r:embed="rId5"/>
          <a:srcRect/>
          <a:stretch/>
        </p:blipFill>
        <p:spPr>
          <a:xfrm>
            <a:off x="2854379" y="6088076"/>
            <a:ext cx="4756120" cy="2985547"/>
          </a:xfrm>
          <a:prstGeom prst="roundRect">
            <a:avLst>
              <a:gd name="adj" fmla="val 1646"/>
            </a:avLst>
          </a:prstGeom>
          <a:ln>
            <a:noFill/>
          </a:ln>
        </p:spPr>
      </p:pic>
    </p:spTree>
    <p:extLst>
      <p:ext uri="{BB962C8B-B14F-4D97-AF65-F5344CB8AC3E}">
        <p14:creationId xmlns:p14="http://schemas.microsoft.com/office/powerpoint/2010/main" val="14542613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26935-E7F9-C970-56AA-C66913B3DD05}"/>
            </a:ext>
          </a:extLst>
        </p:cNvPr>
        <p:cNvGrpSpPr/>
        <p:nvPr/>
      </p:nvGrpSpPr>
      <p:grpSpPr>
        <a:xfrm>
          <a:off x="0" y="0"/>
          <a:ext cx="0" cy="0"/>
          <a:chOff x="0" y="0"/>
          <a:chExt cx="0" cy="0"/>
        </a:xfrm>
      </p:grpSpPr>
      <p:pic>
        <p:nvPicPr>
          <p:cNvPr id="138" name="Picture 137" descr="UI screenshot showing space analytics in Places">
            <a:extLst>
              <a:ext uri="{FF2B5EF4-FFF2-40B4-BE49-F238E27FC236}">
                <a16:creationId xmlns:a16="http://schemas.microsoft.com/office/drawing/2014/main" id="{3C8E91AF-7DF4-B16C-52BE-1FDD4D564AF0}"/>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19875" t="10622" r="17953" b="13648"/>
          <a:stretch/>
        </p:blipFill>
        <p:spPr>
          <a:xfrm>
            <a:off x="0" y="0"/>
            <a:ext cx="7772400" cy="3310994"/>
          </a:xfrm>
          <a:prstGeom prst="rect">
            <a:avLst/>
          </a:prstGeom>
        </p:spPr>
      </p:pic>
      <p:sp>
        <p:nvSpPr>
          <p:cNvPr id="62" name="Rectangle 61">
            <a:extLst>
              <a:ext uri="{FF2B5EF4-FFF2-40B4-BE49-F238E27FC236}">
                <a16:creationId xmlns:a16="http://schemas.microsoft.com/office/drawing/2014/main" id="{6CC4AB42-1355-ABCA-F13D-DFE9AE024A36}"/>
              </a:ext>
              <a:ext uri="{C183D7F6-B498-43B3-948B-1728B52AA6E4}">
                <adec:decorative xmlns:adec="http://schemas.microsoft.com/office/drawing/2017/decorative" val="1"/>
              </a:ext>
            </a:extLst>
          </p:cNvPr>
          <p:cNvSpPr/>
          <p:nvPr/>
        </p:nvSpPr>
        <p:spPr>
          <a:xfrm>
            <a:off x="-18143" y="0"/>
            <a:ext cx="7772400" cy="3161490"/>
          </a:xfrm>
          <a:prstGeom prst="rect">
            <a:avLst/>
          </a:prstGeom>
          <a:gradFill flip="none" rotWithShape="1">
            <a:gsLst>
              <a:gs pos="0">
                <a:srgbClr val="FFF8F3"/>
              </a:gs>
              <a:gs pos="72000">
                <a:srgbClr val="DCD5CF">
                  <a:alpha val="0"/>
                </a:srgbClr>
              </a:gs>
              <a:gs pos="43000">
                <a:srgbClr val="DCD5CF"/>
              </a:gs>
            </a:gsLst>
            <a:lin ang="180000" scaled="0"/>
            <a:tileRect/>
          </a:gradFill>
          <a:ln w="12700" cap="flat" cmpd="sng" algn="ctr">
            <a:noFill/>
            <a:prstDash val="solid"/>
            <a:miter lim="800000"/>
          </a:ln>
          <a:effectLst/>
        </p:spPr>
        <p:txBody>
          <a:bodyPr rot="0" spcFirstLastPara="0" vertOverflow="overflow" horzOverflow="overflow" vert="horz" wrap="square" lIns="79290" tIns="39645" rIns="79290" bIns="39645" numCol="1" spcCol="0" rtlCol="0" fromWordArt="0" anchor="ctr" anchorCtr="0" forceAA="0" compatLnSpc="1">
            <a:prstTxWarp prst="textNoShape">
              <a:avLst/>
            </a:prstTxWarp>
            <a:noAutofit/>
          </a:bodyP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29" name="Title 50">
            <a:extLst>
              <a:ext uri="{FF2B5EF4-FFF2-40B4-BE49-F238E27FC236}">
                <a16:creationId xmlns:a16="http://schemas.microsoft.com/office/drawing/2014/main" id="{B2AF975A-9BD0-B8E5-E338-C53D21430888}"/>
              </a:ext>
            </a:extLst>
          </p:cNvPr>
          <p:cNvSpPr txBox="1">
            <a:spLocks/>
          </p:cNvSpPr>
          <p:nvPr/>
        </p:nvSpPr>
        <p:spPr>
          <a:xfrm>
            <a:off x="350492" y="344566"/>
            <a:ext cx="6500251" cy="807760"/>
          </a:xfrm>
          <a:prstGeom prst="rect">
            <a:avLst/>
          </a:prstGeom>
        </p:spPr>
        <p:txBody>
          <a:bodyPr vert="horz" lIns="0" tIns="0" rIns="0" bIns="0" rtlCol="0" anchor="t">
            <a:noAutofit/>
          </a:bodyPr>
          <a:lstStyle>
            <a:lvl1pPr algn="l" defTabSz="594657" rtl="0" eaLnBrk="1" latinLnBrk="0" hangingPunct="1">
              <a:lnSpc>
                <a:spcPct val="90000"/>
              </a:lnSpc>
              <a:spcBef>
                <a:spcPct val="0"/>
              </a:spcBef>
              <a:buNone/>
              <a:defRPr sz="2861" kern="1200">
                <a:solidFill>
                  <a:schemeClr val="tx1"/>
                </a:solidFill>
                <a:latin typeface="+mj-lt"/>
                <a:ea typeface="+mj-ea"/>
                <a:cs typeface="+mj-cs"/>
              </a:defRPr>
            </a:lvl1pPr>
          </a:lstStyle>
          <a:p>
            <a:pPr marL="0" marR="0" lvl="0" indent="0" algn="l" defTabSz="59465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43" normalizeH="0" baseline="0" noProof="0" dirty="0">
                <a:ln>
                  <a:noFill/>
                </a:ln>
                <a:solidFill>
                  <a:srgbClr val="5B5FC7"/>
                </a:solidFill>
                <a:effectLst/>
                <a:uLnTx/>
                <a:uFillTx/>
                <a:latin typeface="Segoe Sans Display"/>
                <a:ea typeface="+mj-ea"/>
                <a:cs typeface="Segoe UI" panose="020B0502040204020203" pitchFamily="34" charset="0"/>
              </a:rPr>
              <a:t>Intelligent</a:t>
            </a:r>
          </a:p>
          <a:p>
            <a:pPr marL="0" marR="0" lvl="0" indent="0" algn="l" defTabSz="59465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43" normalizeH="0" baseline="0" noProof="0" dirty="0">
                <a:ln>
                  <a:noFill/>
                </a:ln>
                <a:solidFill>
                  <a:srgbClr val="5B5FC7"/>
                </a:solidFill>
                <a:effectLst/>
                <a:uLnTx/>
                <a:uFillTx/>
                <a:latin typeface="Segoe Sans Display"/>
                <a:ea typeface="+mj-ea"/>
                <a:cs typeface="Segoe UI" panose="020B0502040204020203" pitchFamily="34" charset="0"/>
              </a:rPr>
              <a:t>Booking</a:t>
            </a:r>
            <a:endParaRPr kumimoji="0" lang="en-US" sz="3600" b="0" i="0" u="none" strike="noStrike" kern="1200" cap="none" spc="-43" normalizeH="0" baseline="0" noProof="0" dirty="0">
              <a:ln>
                <a:noFill/>
              </a:ln>
              <a:solidFill>
                <a:sysClr val="windowText" lastClr="000000"/>
              </a:solidFill>
              <a:effectLst/>
              <a:uLnTx/>
              <a:uFillTx/>
              <a:latin typeface="Segoe Sans Display"/>
              <a:ea typeface="+mj-ea"/>
              <a:cs typeface="+mj-cs"/>
            </a:endParaRPr>
          </a:p>
        </p:txBody>
      </p:sp>
      <p:sp>
        <p:nvSpPr>
          <p:cNvPr id="128" name="TextBox 127">
            <a:extLst>
              <a:ext uri="{FF2B5EF4-FFF2-40B4-BE49-F238E27FC236}">
                <a16:creationId xmlns:a16="http://schemas.microsoft.com/office/drawing/2014/main" id="{63AD4CFE-F17E-6034-CC89-3360631B1940}"/>
              </a:ext>
            </a:extLst>
          </p:cNvPr>
          <p:cNvSpPr txBox="1"/>
          <p:nvPr/>
        </p:nvSpPr>
        <p:spPr>
          <a:xfrm>
            <a:off x="350492" y="1404534"/>
            <a:ext cx="3022172" cy="935641"/>
          </a:xfrm>
          <a:prstGeom prst="rect">
            <a:avLst/>
          </a:prstGeom>
          <a:noFill/>
        </p:spPr>
        <p:txBody>
          <a:bodyPr wrap="square" lIns="0" tIns="0" rIns="0" bIns="0">
            <a:spAutoFit/>
          </a:bodyPr>
          <a:lstStyle/>
          <a:p>
            <a:pPr defTabSz="396438">
              <a:lnSpc>
                <a:spcPct val="95000"/>
              </a:lnSpc>
            </a:pPr>
            <a:r>
              <a:rPr lang="en-GB" sz="1600" dirty="0">
                <a:solidFill>
                  <a:prstClr val="black"/>
                </a:solidFill>
                <a:latin typeface="Segoe Sans Display Semibold"/>
                <a:cs typeface="Segoe UI" panose="020B0502040204020203" pitchFamily="34" charset="0"/>
              </a:rPr>
              <a:t>Get recommendations on available rooms for all your meetings for the day– and quickly book them all at once</a:t>
            </a:r>
          </a:p>
        </p:txBody>
      </p:sp>
      <p:sp>
        <p:nvSpPr>
          <p:cNvPr id="130" name="Rectangle: Top Corners Rounded 129">
            <a:extLst>
              <a:ext uri="{FF2B5EF4-FFF2-40B4-BE49-F238E27FC236}">
                <a16:creationId xmlns:a16="http://schemas.microsoft.com/office/drawing/2014/main" id="{FE9E7CB1-F442-4995-95DA-F82976913441}"/>
              </a:ext>
              <a:ext uri="{C183D7F6-B498-43B3-948B-1728B52AA6E4}">
                <adec:decorative xmlns:adec="http://schemas.microsoft.com/office/drawing/2017/decorative" val="1"/>
              </a:ext>
            </a:extLst>
          </p:cNvPr>
          <p:cNvSpPr/>
          <p:nvPr/>
        </p:nvSpPr>
        <p:spPr>
          <a:xfrm rot="5400000">
            <a:off x="433073" y="2859778"/>
            <a:ext cx="4735864" cy="5638296"/>
          </a:xfrm>
          <a:prstGeom prst="round2SameRect">
            <a:avLst>
              <a:gd name="adj1" fmla="val 4600"/>
              <a:gd name="adj2" fmla="val 0"/>
            </a:avLst>
          </a:prstGeom>
          <a:gradFill flip="none" rotWithShape="1">
            <a:gsLst>
              <a:gs pos="0">
                <a:srgbClr val="49C5B1"/>
              </a:gs>
              <a:gs pos="100000">
                <a:srgbClr val="8DC8E8"/>
              </a:gs>
            </a:gsLst>
            <a:lin ang="1800000" scaled="0"/>
            <a:tileRect/>
          </a:gradFill>
          <a:ln w="12700" cap="flat" cmpd="sng" algn="ctr">
            <a:noFill/>
            <a:prstDash val="solid"/>
            <a:miter lim="800000"/>
          </a:ln>
          <a:effectLst>
            <a:outerShdw blurRad="63500" algn="ctr" rotWithShape="0">
              <a:prstClr val="black">
                <a:alpha val="20000"/>
              </a:prstClr>
            </a:outerShdw>
          </a:effectLst>
        </p:spPr>
        <p:txBody>
          <a:bodyPr rtlCol="0" anchor="ct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31" name="TextBox 130">
            <a:extLst>
              <a:ext uri="{FF2B5EF4-FFF2-40B4-BE49-F238E27FC236}">
                <a16:creationId xmlns:a16="http://schemas.microsoft.com/office/drawing/2014/main" id="{B2E8473E-38EB-0014-F5F6-FCCC9B1081B2}"/>
              </a:ext>
              <a:ext uri="{C183D7F6-B498-43B3-948B-1728B52AA6E4}">
                <adec:decorative xmlns:adec="http://schemas.microsoft.com/office/drawing/2017/decorative" val="1"/>
              </a:ext>
            </a:extLst>
          </p:cNvPr>
          <p:cNvSpPr txBox="1"/>
          <p:nvPr/>
        </p:nvSpPr>
        <p:spPr>
          <a:xfrm>
            <a:off x="395696" y="2866180"/>
            <a:ext cx="4513055" cy="7061591"/>
          </a:xfrm>
          <a:prstGeom prst="roundRect">
            <a:avLst>
              <a:gd name="adj" fmla="val 3460"/>
            </a:avLst>
          </a:prstGeom>
          <a:gradFill flip="none" rotWithShape="1">
            <a:gsLst>
              <a:gs pos="0">
                <a:srgbClr val="D59ED7"/>
              </a:gs>
              <a:gs pos="100000">
                <a:srgbClr val="C03BC4"/>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2" name="TextBox 131">
            <a:extLst>
              <a:ext uri="{FF2B5EF4-FFF2-40B4-BE49-F238E27FC236}">
                <a16:creationId xmlns:a16="http://schemas.microsoft.com/office/drawing/2014/main" id="{BBD132D1-0F55-15AC-0328-92387D4971A7}"/>
              </a:ext>
              <a:ext uri="{C183D7F6-B498-43B3-948B-1728B52AA6E4}">
                <adec:decorative xmlns:adec="http://schemas.microsoft.com/office/drawing/2017/decorative" val="1"/>
              </a:ext>
            </a:extLst>
          </p:cNvPr>
          <p:cNvSpPr txBox="1"/>
          <p:nvPr/>
        </p:nvSpPr>
        <p:spPr>
          <a:xfrm>
            <a:off x="395696" y="2553107"/>
            <a:ext cx="4513055" cy="3108608"/>
          </a:xfrm>
          <a:prstGeom prst="roundRect">
            <a:avLst>
              <a:gd name="adj" fmla="val 3460"/>
            </a:avLst>
          </a:prstGeom>
          <a:gradFill flip="none" rotWithShape="1">
            <a:gsLst>
              <a:gs pos="0">
                <a:srgbClr val="FFB3BB"/>
              </a:gs>
              <a:gs pos="100000">
                <a:srgbClr val="D59ED7"/>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3" name="Rectangle: Rounded Corners 132">
            <a:extLst>
              <a:ext uri="{FF2B5EF4-FFF2-40B4-BE49-F238E27FC236}">
                <a16:creationId xmlns:a16="http://schemas.microsoft.com/office/drawing/2014/main" id="{237AF118-0102-9AA9-F2E5-FDB7F369D952}"/>
              </a:ext>
            </a:extLst>
          </p:cNvPr>
          <p:cNvSpPr/>
          <p:nvPr/>
        </p:nvSpPr>
        <p:spPr>
          <a:xfrm>
            <a:off x="582347" y="2858728"/>
            <a:ext cx="2885559" cy="2007569"/>
          </a:xfrm>
          <a:prstGeom prst="roundRect">
            <a:avLst>
              <a:gd name="adj" fmla="val 4389"/>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Room Booking</a:t>
            </a:r>
            <a:endPar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endParaRPr>
          </a:p>
        </p:txBody>
      </p:sp>
      <p:sp>
        <p:nvSpPr>
          <p:cNvPr id="134" name="Rectangle: Rounded Corners 133">
            <a:extLst>
              <a:ext uri="{FF2B5EF4-FFF2-40B4-BE49-F238E27FC236}">
                <a16:creationId xmlns:a16="http://schemas.microsoft.com/office/drawing/2014/main" id="{5DB4615D-3312-F667-E287-26CEAE64EEA7}"/>
              </a:ext>
            </a:extLst>
          </p:cNvPr>
          <p:cNvSpPr/>
          <p:nvPr/>
        </p:nvSpPr>
        <p:spPr>
          <a:xfrm>
            <a:off x="556824" y="5171918"/>
            <a:ext cx="2911082" cy="2007569"/>
          </a:xfrm>
          <a:prstGeom prst="roundRect">
            <a:avLst>
              <a:gd name="adj" fmla="val 2758"/>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Desk Booking</a:t>
            </a:r>
          </a:p>
        </p:txBody>
      </p:sp>
      <p:sp>
        <p:nvSpPr>
          <p:cNvPr id="12" name="Rectangle 11" descr="Indicated by a Line">
            <a:extLst>
              <a:ext uri="{FF2B5EF4-FFF2-40B4-BE49-F238E27FC236}">
                <a16:creationId xmlns:a16="http://schemas.microsoft.com/office/drawing/2014/main" id="{64EC52D1-D914-DFC9-FCD7-9627BDD4E66C}"/>
              </a:ext>
            </a:extLst>
          </p:cNvPr>
          <p:cNvSpPr/>
          <p:nvPr/>
        </p:nvSpPr>
        <p:spPr bwMode="auto">
          <a:xfrm>
            <a:off x="1931614" y="4567462"/>
            <a:ext cx="192290" cy="173617"/>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Sans Text"/>
              <a:ea typeface="Segoe UI" pitchFamily="34" charset="0"/>
              <a:cs typeface="Segoe UI" pitchFamily="34" charset="0"/>
            </a:endParaRPr>
          </a:p>
        </p:txBody>
      </p:sp>
      <p:sp>
        <p:nvSpPr>
          <p:cNvPr id="24" name="TextBox 23">
            <a:extLst>
              <a:ext uri="{FF2B5EF4-FFF2-40B4-BE49-F238E27FC236}">
                <a16:creationId xmlns:a16="http://schemas.microsoft.com/office/drawing/2014/main" id="{0FE4AD0F-01F0-65B5-BF73-AA9E2CDFAE27}"/>
              </a:ext>
            </a:extLst>
          </p:cNvPr>
          <p:cNvSpPr txBox="1"/>
          <p:nvPr/>
        </p:nvSpPr>
        <p:spPr>
          <a:xfrm>
            <a:off x="658771" y="3304537"/>
            <a:ext cx="2621458" cy="1169551"/>
          </a:xfrm>
          <a:prstGeom prst="rect">
            <a:avLst/>
          </a:prstGeom>
          <a:noFill/>
        </p:spPr>
        <p:txBody>
          <a:bodyPr wrap="square">
            <a:spAutoFit/>
          </a:bodyPr>
          <a:lstStyle/>
          <a:p>
            <a:pPr marL="0" marR="0" lvl="0" indent="0" algn="l" defTabSz="932742" rtl="0" eaLnBrk="1" fontAlgn="auto" latinLnBrk="0" hangingPunct="1">
              <a:lnSpc>
                <a:spcPct val="100000"/>
              </a:lnSpc>
              <a:spcBef>
                <a:spcPts val="1000"/>
              </a:spcBef>
              <a:spcAft>
                <a:spcPts val="0"/>
              </a:spcAft>
              <a:buClrTx/>
              <a:buSzTx/>
              <a:buFontTx/>
              <a:buNone/>
              <a:tabLst/>
              <a:defRPr/>
            </a:pPr>
            <a:r>
              <a:rPr kumimoji="0" lang="en-GB" sz="1400" b="0" i="0" u="none" strike="noStrike" kern="100" cap="none" spc="0" normalizeH="0" baseline="0" noProof="0" dirty="0">
                <a:ln w="3175">
                  <a:noFill/>
                </a:ln>
                <a:solidFill>
                  <a:srgbClr val="444791"/>
                </a:solidFill>
                <a:effectLst/>
                <a:uLnTx/>
                <a:uFillTx/>
                <a:latin typeface="Segoe Sans Text"/>
                <a:ea typeface="+mn-ea"/>
                <a:cs typeface="+mn-cs"/>
              </a:rPr>
              <a:t>Use Places finder to view information on rooms, browse &amp; filter, and view photos to help book the right space for your work</a:t>
            </a:r>
          </a:p>
        </p:txBody>
      </p:sp>
      <p:sp>
        <p:nvSpPr>
          <p:cNvPr id="27" name="Title 3">
            <a:extLst>
              <a:ext uri="{FF2B5EF4-FFF2-40B4-BE49-F238E27FC236}">
                <a16:creationId xmlns:a16="http://schemas.microsoft.com/office/drawing/2014/main" id="{CD2CFA81-99EA-395A-D441-C06B0D1DC59A}"/>
              </a:ext>
            </a:extLst>
          </p:cNvPr>
          <p:cNvSpPr txBox="1">
            <a:spLocks/>
          </p:cNvSpPr>
          <p:nvPr/>
        </p:nvSpPr>
        <p:spPr>
          <a:xfrm>
            <a:off x="678104" y="5846662"/>
            <a:ext cx="2602125" cy="1077218"/>
          </a:xfrm>
          <a:prstGeom prst="rect">
            <a:avLst/>
          </a:prstGeom>
        </p:spPr>
        <p:txBody>
          <a:bodyPr vert="horz" wrap="square" lIns="0" tIns="0" rIns="0" bIns="0" rtlCol="0" anchor="ctr">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a:spcBef>
                <a:spcPts val="1000"/>
              </a:spcBef>
              <a:defRPr/>
            </a:pPr>
            <a:r>
              <a:rPr lang="en-GB" sz="1400" kern="100" spc="0" dirty="0">
                <a:solidFill>
                  <a:srgbClr val="444791"/>
                </a:solidFill>
                <a:latin typeface="Segoe Sans Text"/>
                <a:cs typeface="+mn-cs"/>
              </a:rPr>
              <a:t>Book a desk to work from for the day with additional data: Images of the desk, floorplans, information about technology available.</a:t>
            </a:r>
          </a:p>
        </p:txBody>
      </p:sp>
      <p:sp>
        <p:nvSpPr>
          <p:cNvPr id="49" name="Title 3">
            <a:extLst>
              <a:ext uri="{FF2B5EF4-FFF2-40B4-BE49-F238E27FC236}">
                <a16:creationId xmlns:a16="http://schemas.microsoft.com/office/drawing/2014/main" id="{AFBBCE8E-AEB7-4CB8-45EC-528519868134}"/>
              </a:ext>
            </a:extLst>
          </p:cNvPr>
          <p:cNvSpPr txBox="1">
            <a:spLocks/>
          </p:cNvSpPr>
          <p:nvPr/>
        </p:nvSpPr>
        <p:spPr>
          <a:xfrm>
            <a:off x="556824" y="2630358"/>
            <a:ext cx="1273173" cy="15388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000" i="0" u="none" strike="noStrike" kern="1200" cap="none" spc="300" normalizeH="0" baseline="0" noProof="0" dirty="0">
                <a:ln w="3175">
                  <a:noFill/>
                </a:ln>
                <a:solidFill>
                  <a:schemeClr val="tx1"/>
                </a:solidFill>
                <a:effectLst/>
                <a:uLnTx/>
                <a:uFillTx/>
                <a:ea typeface="+mj-ea"/>
                <a:cs typeface="+mj-cs"/>
              </a:rPr>
              <a:t>COORDINATE</a:t>
            </a:r>
          </a:p>
        </p:txBody>
      </p:sp>
      <p:pic>
        <p:nvPicPr>
          <p:cNvPr id="2" name="Picture 1" descr="A screenshot of a map&#10;&#10;Description automatically generated">
            <a:extLst>
              <a:ext uri="{FF2B5EF4-FFF2-40B4-BE49-F238E27FC236}">
                <a16:creationId xmlns:a16="http://schemas.microsoft.com/office/drawing/2014/main" id="{A480A95E-2413-905D-AA67-65FA21BBC4AD}"/>
              </a:ext>
            </a:extLst>
          </p:cNvPr>
          <p:cNvPicPr>
            <a:picLocks noChangeAspect="1"/>
          </p:cNvPicPr>
          <p:nvPr/>
        </p:nvPicPr>
        <p:blipFill>
          <a:blip r:embed="rId4"/>
          <a:stretch>
            <a:fillRect/>
          </a:stretch>
        </p:blipFill>
        <p:spPr>
          <a:xfrm>
            <a:off x="3770293" y="2091431"/>
            <a:ext cx="3604478" cy="2262630"/>
          </a:xfrm>
          <a:prstGeom prst="rect">
            <a:avLst/>
          </a:prstGeom>
        </p:spPr>
      </p:pic>
      <p:pic>
        <p:nvPicPr>
          <p:cNvPr id="3" name="Picture 2" descr="A Screen capture showing available desk to work from for the day with additional data, with different floorplans and technology available for the day">
            <a:extLst>
              <a:ext uri="{FF2B5EF4-FFF2-40B4-BE49-F238E27FC236}">
                <a16:creationId xmlns:a16="http://schemas.microsoft.com/office/drawing/2014/main" id="{BB9117B4-25BA-8937-55FA-A234BA8DB192}"/>
              </a:ext>
            </a:extLst>
          </p:cNvPr>
          <p:cNvPicPr>
            <a:picLocks/>
          </p:cNvPicPr>
          <p:nvPr/>
        </p:nvPicPr>
        <p:blipFill rotWithShape="1">
          <a:blip r:embed="rId5"/>
          <a:srcRect/>
          <a:stretch/>
        </p:blipFill>
        <p:spPr>
          <a:xfrm>
            <a:off x="3770293" y="4550230"/>
            <a:ext cx="3604478" cy="2407917"/>
          </a:xfrm>
          <a:prstGeom prst="roundRect">
            <a:avLst>
              <a:gd name="adj" fmla="val 1646"/>
            </a:avLst>
          </a:prstGeom>
          <a:ln>
            <a:noFill/>
          </a:ln>
        </p:spPr>
      </p:pic>
      <p:pic>
        <p:nvPicPr>
          <p:cNvPr id="4" name="Picture 3" descr="A Screen capture showing available rooms to book for the day in correlation to your meetings for the day">
            <a:extLst>
              <a:ext uri="{FF2B5EF4-FFF2-40B4-BE49-F238E27FC236}">
                <a16:creationId xmlns:a16="http://schemas.microsoft.com/office/drawing/2014/main" id="{B4BD5383-7DBA-E956-7C89-1E9831E2E5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997" t="8092" r="20201" b="16140"/>
          <a:stretch/>
        </p:blipFill>
        <p:spPr>
          <a:xfrm>
            <a:off x="3770293" y="7210523"/>
            <a:ext cx="3604478" cy="2407917"/>
          </a:xfrm>
          <a:prstGeom prst="roundRect">
            <a:avLst>
              <a:gd name="adj" fmla="val 1646"/>
            </a:avLst>
          </a:prstGeom>
          <a:ln>
            <a:noFill/>
          </a:ln>
        </p:spPr>
      </p:pic>
      <p:sp>
        <p:nvSpPr>
          <p:cNvPr id="5" name="Rectangle: Rounded Corners 4">
            <a:extLst>
              <a:ext uri="{FF2B5EF4-FFF2-40B4-BE49-F238E27FC236}">
                <a16:creationId xmlns:a16="http://schemas.microsoft.com/office/drawing/2014/main" id="{5F37D031-8219-7213-9CA9-C05B19E21DA2}"/>
              </a:ext>
            </a:extLst>
          </p:cNvPr>
          <p:cNvSpPr/>
          <p:nvPr/>
        </p:nvSpPr>
        <p:spPr>
          <a:xfrm>
            <a:off x="556824" y="7471686"/>
            <a:ext cx="2911082" cy="2007569"/>
          </a:xfrm>
          <a:prstGeom prst="roundRect">
            <a:avLst>
              <a:gd name="adj" fmla="val 2758"/>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Intelligent Booking</a:t>
            </a:r>
          </a:p>
        </p:txBody>
      </p:sp>
      <p:sp>
        <p:nvSpPr>
          <p:cNvPr id="6" name="Title 3">
            <a:extLst>
              <a:ext uri="{FF2B5EF4-FFF2-40B4-BE49-F238E27FC236}">
                <a16:creationId xmlns:a16="http://schemas.microsoft.com/office/drawing/2014/main" id="{694456A5-CAB5-1184-7872-1116CCC7167F}"/>
              </a:ext>
            </a:extLst>
          </p:cNvPr>
          <p:cNvSpPr txBox="1">
            <a:spLocks/>
          </p:cNvSpPr>
          <p:nvPr/>
        </p:nvSpPr>
        <p:spPr>
          <a:xfrm>
            <a:off x="678104" y="8140232"/>
            <a:ext cx="2602125" cy="861774"/>
          </a:xfrm>
          <a:prstGeom prst="rect">
            <a:avLst/>
          </a:prstGeom>
        </p:spPr>
        <p:txBody>
          <a:bodyPr vert="horz" wrap="square" lIns="0" tIns="0" rIns="0" bIns="0" rtlCol="0" anchor="ctr">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a:spcBef>
                <a:spcPts val="1000"/>
              </a:spcBef>
              <a:defRPr/>
            </a:pPr>
            <a:r>
              <a:rPr lang="en-GB" sz="1400" kern="100" spc="0" dirty="0">
                <a:solidFill>
                  <a:srgbClr val="444791"/>
                </a:solidFill>
                <a:latin typeface="Segoe Sans Text"/>
                <a:cs typeface="+mn-cs"/>
              </a:rPr>
              <a:t>Get recommendations on available rooms for all your meetings for the day– and quickly book them all at once</a:t>
            </a:r>
          </a:p>
        </p:txBody>
      </p:sp>
    </p:spTree>
    <p:extLst>
      <p:ext uri="{BB962C8B-B14F-4D97-AF65-F5344CB8AC3E}">
        <p14:creationId xmlns:p14="http://schemas.microsoft.com/office/powerpoint/2010/main" val="27469295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D917-37FE-8074-CE70-35A1CB2A37DA}"/>
            </a:ext>
          </a:extLst>
        </p:cNvPr>
        <p:cNvGrpSpPr/>
        <p:nvPr/>
      </p:nvGrpSpPr>
      <p:grpSpPr>
        <a:xfrm>
          <a:off x="0" y="0"/>
          <a:ext cx="0" cy="0"/>
          <a:chOff x="0" y="0"/>
          <a:chExt cx="0" cy="0"/>
        </a:xfrm>
      </p:grpSpPr>
      <p:pic>
        <p:nvPicPr>
          <p:cNvPr id="138" name="Picture 137" descr="UI screenshot showing space analytics in Places">
            <a:extLst>
              <a:ext uri="{FF2B5EF4-FFF2-40B4-BE49-F238E27FC236}">
                <a16:creationId xmlns:a16="http://schemas.microsoft.com/office/drawing/2014/main" id="{B3233B13-01D2-1E79-8EBF-AE6DDC695AAA}"/>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19875" t="10622" r="17953" b="2"/>
          <a:stretch/>
        </p:blipFill>
        <p:spPr>
          <a:xfrm>
            <a:off x="0" y="-1"/>
            <a:ext cx="7772400" cy="3907591"/>
          </a:xfrm>
          <a:prstGeom prst="rect">
            <a:avLst/>
          </a:prstGeom>
        </p:spPr>
      </p:pic>
      <p:sp>
        <p:nvSpPr>
          <p:cNvPr id="62" name="Rectangle 61">
            <a:extLst>
              <a:ext uri="{FF2B5EF4-FFF2-40B4-BE49-F238E27FC236}">
                <a16:creationId xmlns:a16="http://schemas.microsoft.com/office/drawing/2014/main" id="{841FA6EC-581B-269F-41CC-0784D73B6697}"/>
              </a:ext>
              <a:ext uri="{C183D7F6-B498-43B3-948B-1728B52AA6E4}">
                <adec:decorative xmlns:adec="http://schemas.microsoft.com/office/drawing/2017/decorative" val="1"/>
              </a:ext>
            </a:extLst>
          </p:cNvPr>
          <p:cNvSpPr/>
          <p:nvPr/>
        </p:nvSpPr>
        <p:spPr>
          <a:xfrm>
            <a:off x="-18143" y="0"/>
            <a:ext cx="7772400" cy="3161490"/>
          </a:xfrm>
          <a:prstGeom prst="rect">
            <a:avLst/>
          </a:prstGeom>
          <a:gradFill flip="none" rotWithShape="1">
            <a:gsLst>
              <a:gs pos="0">
                <a:srgbClr val="FFF8F3"/>
              </a:gs>
              <a:gs pos="72000">
                <a:srgbClr val="DCD5CF">
                  <a:alpha val="0"/>
                </a:srgbClr>
              </a:gs>
              <a:gs pos="43000">
                <a:srgbClr val="DCD5CF"/>
              </a:gs>
            </a:gsLst>
            <a:lin ang="180000" scaled="0"/>
            <a:tileRect/>
          </a:gradFill>
          <a:ln w="12700" cap="flat" cmpd="sng" algn="ctr">
            <a:noFill/>
            <a:prstDash val="solid"/>
            <a:miter lim="800000"/>
          </a:ln>
          <a:effectLst/>
        </p:spPr>
        <p:txBody>
          <a:bodyPr rot="0" spcFirstLastPara="0" vertOverflow="overflow" horzOverflow="overflow" vert="horz" wrap="square" lIns="79290" tIns="39645" rIns="79290" bIns="39645" numCol="1" spcCol="0" rtlCol="0" fromWordArt="0" anchor="ctr" anchorCtr="0" forceAA="0" compatLnSpc="1">
            <a:prstTxWarp prst="textNoShape">
              <a:avLst/>
            </a:prstTxWarp>
            <a:noAutofit/>
          </a:bodyP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29" name="Title 50">
            <a:extLst>
              <a:ext uri="{FF2B5EF4-FFF2-40B4-BE49-F238E27FC236}">
                <a16:creationId xmlns:a16="http://schemas.microsoft.com/office/drawing/2014/main" id="{53F9E0AE-2A59-27B7-8698-A8EB7A684A65}"/>
              </a:ext>
            </a:extLst>
          </p:cNvPr>
          <p:cNvSpPr txBox="1">
            <a:spLocks/>
          </p:cNvSpPr>
          <p:nvPr/>
        </p:nvSpPr>
        <p:spPr>
          <a:xfrm>
            <a:off x="350492" y="344566"/>
            <a:ext cx="3698993" cy="807760"/>
          </a:xfrm>
          <a:prstGeom prst="rect">
            <a:avLst/>
          </a:prstGeom>
        </p:spPr>
        <p:txBody>
          <a:bodyPr vert="horz" lIns="0" tIns="0" rIns="0" bIns="0" rtlCol="0" anchor="t">
            <a:noAutofit/>
          </a:bodyPr>
          <a:lstStyle>
            <a:lvl1pPr algn="l" defTabSz="594657" rtl="0" eaLnBrk="1" latinLnBrk="0" hangingPunct="1">
              <a:lnSpc>
                <a:spcPct val="90000"/>
              </a:lnSpc>
              <a:spcBef>
                <a:spcPct val="0"/>
              </a:spcBef>
              <a:buNone/>
              <a:defRPr sz="2861" kern="1200">
                <a:solidFill>
                  <a:schemeClr val="tx1"/>
                </a:solidFill>
                <a:latin typeface="+mj-lt"/>
                <a:ea typeface="+mj-ea"/>
                <a:cs typeface="+mj-cs"/>
              </a:defRPr>
            </a:lvl1pPr>
          </a:lstStyle>
          <a:p>
            <a:pPr marL="0" marR="0" lvl="0" indent="0" algn="l" defTabSz="59465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43" normalizeH="0" baseline="0" noProof="0" dirty="0">
                <a:ln>
                  <a:noFill/>
                </a:ln>
                <a:solidFill>
                  <a:srgbClr val="5B5FC7"/>
                </a:solidFill>
                <a:effectLst/>
                <a:uLnTx/>
                <a:uFillTx/>
                <a:latin typeface="Segoe Sans Display"/>
                <a:ea typeface="+mj-ea"/>
                <a:cs typeface="Segoe UI" panose="020B0502040204020203" pitchFamily="34" charset="0"/>
              </a:rPr>
              <a:t>Copilot managed booking</a:t>
            </a:r>
            <a:endParaRPr kumimoji="0" lang="en-US" sz="3600" b="0" i="0" u="none" strike="noStrike" kern="1200" cap="none" spc="-43" normalizeH="0" baseline="0" noProof="0" dirty="0">
              <a:ln>
                <a:noFill/>
              </a:ln>
              <a:solidFill>
                <a:sysClr val="windowText" lastClr="000000"/>
              </a:solidFill>
              <a:effectLst/>
              <a:uLnTx/>
              <a:uFillTx/>
              <a:latin typeface="Segoe Sans Display"/>
              <a:ea typeface="+mj-ea"/>
              <a:cs typeface="+mj-cs"/>
            </a:endParaRPr>
          </a:p>
        </p:txBody>
      </p:sp>
      <p:sp>
        <p:nvSpPr>
          <p:cNvPr id="128" name="TextBox 127">
            <a:extLst>
              <a:ext uri="{FF2B5EF4-FFF2-40B4-BE49-F238E27FC236}">
                <a16:creationId xmlns:a16="http://schemas.microsoft.com/office/drawing/2014/main" id="{51734C0D-7D97-917C-4C18-809A6D02CC36}"/>
              </a:ext>
            </a:extLst>
          </p:cNvPr>
          <p:cNvSpPr txBox="1"/>
          <p:nvPr/>
        </p:nvSpPr>
        <p:spPr>
          <a:xfrm>
            <a:off x="350492" y="1404534"/>
            <a:ext cx="3381014" cy="1169551"/>
          </a:xfrm>
          <a:prstGeom prst="rect">
            <a:avLst/>
          </a:prstGeom>
          <a:noFill/>
        </p:spPr>
        <p:txBody>
          <a:bodyPr wrap="square" lIns="0" tIns="0" rIns="0" bIns="0">
            <a:spAutoFit/>
          </a:bodyPr>
          <a:lstStyle/>
          <a:p>
            <a:pPr defTabSz="396438">
              <a:lnSpc>
                <a:spcPct val="95000"/>
              </a:lnSpc>
            </a:pPr>
            <a:r>
              <a:rPr lang="en-GB" sz="1600" dirty="0">
                <a:solidFill>
                  <a:prstClr val="black"/>
                </a:solidFill>
                <a:latin typeface="Segoe Sans Display Semibold"/>
                <a:cs typeface="Segoe UI" panose="020B0502040204020203" pitchFamily="34" charset="0"/>
              </a:rPr>
              <a:t>Copilot can manage your room reservations through room declines or meeting changes by rebooking a new room on your behalf.</a:t>
            </a:r>
          </a:p>
          <a:p>
            <a:pPr defTabSz="396438">
              <a:lnSpc>
                <a:spcPct val="95000"/>
              </a:lnSpc>
            </a:pPr>
            <a:endParaRPr lang="en-GB" sz="1600" dirty="0">
              <a:solidFill>
                <a:prstClr val="black"/>
              </a:solidFill>
              <a:latin typeface="Segoe Sans Display Semibold"/>
              <a:cs typeface="Segoe UI" panose="020B0502040204020203" pitchFamily="34" charset="0"/>
            </a:endParaRPr>
          </a:p>
        </p:txBody>
      </p:sp>
      <p:sp>
        <p:nvSpPr>
          <p:cNvPr id="130" name="Rectangle: Top Corners Rounded 129">
            <a:extLst>
              <a:ext uri="{FF2B5EF4-FFF2-40B4-BE49-F238E27FC236}">
                <a16:creationId xmlns:a16="http://schemas.microsoft.com/office/drawing/2014/main" id="{F5088562-F72C-FF38-1369-89BFDEFC15D0}"/>
              </a:ext>
              <a:ext uri="{C183D7F6-B498-43B3-948B-1728B52AA6E4}">
                <adec:decorative xmlns:adec="http://schemas.microsoft.com/office/drawing/2017/decorative" val="1"/>
              </a:ext>
            </a:extLst>
          </p:cNvPr>
          <p:cNvSpPr/>
          <p:nvPr/>
        </p:nvSpPr>
        <p:spPr>
          <a:xfrm rot="5400000">
            <a:off x="433073" y="2859778"/>
            <a:ext cx="4735864" cy="5638296"/>
          </a:xfrm>
          <a:prstGeom prst="round2SameRect">
            <a:avLst>
              <a:gd name="adj1" fmla="val 4600"/>
              <a:gd name="adj2" fmla="val 0"/>
            </a:avLst>
          </a:prstGeom>
          <a:gradFill flip="none" rotWithShape="1">
            <a:gsLst>
              <a:gs pos="0">
                <a:srgbClr val="49C5B1"/>
              </a:gs>
              <a:gs pos="100000">
                <a:srgbClr val="8DC8E8"/>
              </a:gs>
            </a:gsLst>
            <a:lin ang="1800000" scaled="0"/>
            <a:tileRect/>
          </a:gradFill>
          <a:ln w="12700" cap="flat" cmpd="sng" algn="ctr">
            <a:noFill/>
            <a:prstDash val="solid"/>
            <a:miter lim="800000"/>
          </a:ln>
          <a:effectLst>
            <a:outerShdw blurRad="63500" algn="ctr" rotWithShape="0">
              <a:prstClr val="black">
                <a:alpha val="20000"/>
              </a:prstClr>
            </a:outerShdw>
          </a:effectLst>
        </p:spPr>
        <p:txBody>
          <a:bodyPr rtlCol="0" anchor="ct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31" name="TextBox 130">
            <a:extLst>
              <a:ext uri="{FF2B5EF4-FFF2-40B4-BE49-F238E27FC236}">
                <a16:creationId xmlns:a16="http://schemas.microsoft.com/office/drawing/2014/main" id="{6FD98713-CD1A-6DE9-27BA-8EA7E577C1CC}"/>
              </a:ext>
              <a:ext uri="{C183D7F6-B498-43B3-948B-1728B52AA6E4}">
                <adec:decorative xmlns:adec="http://schemas.microsoft.com/office/drawing/2017/decorative" val="1"/>
              </a:ext>
            </a:extLst>
          </p:cNvPr>
          <p:cNvSpPr txBox="1"/>
          <p:nvPr/>
        </p:nvSpPr>
        <p:spPr>
          <a:xfrm>
            <a:off x="395697" y="2866180"/>
            <a:ext cx="3833592" cy="6602757"/>
          </a:xfrm>
          <a:prstGeom prst="roundRect">
            <a:avLst>
              <a:gd name="adj" fmla="val 3460"/>
            </a:avLst>
          </a:prstGeom>
          <a:gradFill flip="none" rotWithShape="1">
            <a:gsLst>
              <a:gs pos="0">
                <a:srgbClr val="D59ED7"/>
              </a:gs>
              <a:gs pos="100000">
                <a:srgbClr val="C03BC4"/>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2" name="TextBox 131">
            <a:extLst>
              <a:ext uri="{FF2B5EF4-FFF2-40B4-BE49-F238E27FC236}">
                <a16:creationId xmlns:a16="http://schemas.microsoft.com/office/drawing/2014/main" id="{59AAE278-F59D-6FE4-DFD1-E5BA72ECA3B3}"/>
              </a:ext>
              <a:ext uri="{C183D7F6-B498-43B3-948B-1728B52AA6E4}">
                <adec:decorative xmlns:adec="http://schemas.microsoft.com/office/drawing/2017/decorative" val="1"/>
              </a:ext>
            </a:extLst>
          </p:cNvPr>
          <p:cNvSpPr txBox="1"/>
          <p:nvPr/>
        </p:nvSpPr>
        <p:spPr>
          <a:xfrm>
            <a:off x="395697" y="2553107"/>
            <a:ext cx="4814932" cy="3108608"/>
          </a:xfrm>
          <a:prstGeom prst="roundRect">
            <a:avLst>
              <a:gd name="adj" fmla="val 3460"/>
            </a:avLst>
          </a:prstGeom>
          <a:gradFill flip="none" rotWithShape="1">
            <a:gsLst>
              <a:gs pos="0">
                <a:srgbClr val="FFB3BB"/>
              </a:gs>
              <a:gs pos="100000">
                <a:srgbClr val="D59ED7"/>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3" name="Rectangle: Rounded Corners 132">
            <a:extLst>
              <a:ext uri="{FF2B5EF4-FFF2-40B4-BE49-F238E27FC236}">
                <a16:creationId xmlns:a16="http://schemas.microsoft.com/office/drawing/2014/main" id="{A835CEE2-F565-7E60-4984-844EEBB0719E}"/>
              </a:ext>
            </a:extLst>
          </p:cNvPr>
          <p:cNvSpPr/>
          <p:nvPr/>
        </p:nvSpPr>
        <p:spPr>
          <a:xfrm>
            <a:off x="582346" y="2858728"/>
            <a:ext cx="4381539" cy="2703135"/>
          </a:xfrm>
          <a:prstGeom prst="roundRect">
            <a:avLst>
              <a:gd name="adj" fmla="val 4389"/>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Plan your workday </a:t>
            </a:r>
            <a:r>
              <a:rPr kumimoji="0" lang="en-GB" b="0" i="0" u="none" strike="noStrike" kern="0" cap="none" spc="0" normalizeH="0" baseline="0" noProof="0">
                <a:ln>
                  <a:noFill/>
                </a:ln>
                <a:solidFill>
                  <a:srgbClr val="5C5AD4"/>
                </a:solidFill>
                <a:effectLst/>
                <a:uLnTx/>
                <a:uFillTx/>
                <a:latin typeface="Segoe Sans Text Semibold" pitchFamily="2" charset="0"/>
                <a:ea typeface="+mn-ea"/>
                <a:cs typeface="Segoe Sans Text Semibold" pitchFamily="2" charset="0"/>
              </a:rPr>
              <a:t>with Copilot</a:t>
            </a:r>
            <a:endPar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endParaRPr>
          </a:p>
        </p:txBody>
      </p:sp>
      <p:sp>
        <p:nvSpPr>
          <p:cNvPr id="12" name="Rectangle 11" descr="Indicated by a Line">
            <a:extLst>
              <a:ext uri="{FF2B5EF4-FFF2-40B4-BE49-F238E27FC236}">
                <a16:creationId xmlns:a16="http://schemas.microsoft.com/office/drawing/2014/main" id="{AE4B7755-5956-A23B-1C1E-D30FCA08EBF0}"/>
              </a:ext>
            </a:extLst>
          </p:cNvPr>
          <p:cNvSpPr/>
          <p:nvPr/>
        </p:nvSpPr>
        <p:spPr bwMode="auto">
          <a:xfrm>
            <a:off x="1931614" y="4567462"/>
            <a:ext cx="192290" cy="173617"/>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Sans Text"/>
              <a:ea typeface="Segoe UI" pitchFamily="34" charset="0"/>
              <a:cs typeface="Segoe UI" pitchFamily="34" charset="0"/>
            </a:endParaRPr>
          </a:p>
        </p:txBody>
      </p:sp>
      <p:sp>
        <p:nvSpPr>
          <p:cNvPr id="24" name="TextBox 23">
            <a:extLst>
              <a:ext uri="{FF2B5EF4-FFF2-40B4-BE49-F238E27FC236}">
                <a16:creationId xmlns:a16="http://schemas.microsoft.com/office/drawing/2014/main" id="{B14A835D-DF48-0875-1FF2-686F33823B07}"/>
              </a:ext>
            </a:extLst>
          </p:cNvPr>
          <p:cNvSpPr txBox="1"/>
          <p:nvPr/>
        </p:nvSpPr>
        <p:spPr>
          <a:xfrm>
            <a:off x="658771" y="3304537"/>
            <a:ext cx="4305114" cy="830997"/>
          </a:xfrm>
          <a:prstGeom prst="rect">
            <a:avLst/>
          </a:prstGeom>
          <a:noFill/>
        </p:spPr>
        <p:txBody>
          <a:bodyPr wrap="square">
            <a:spAutoFit/>
          </a:bodyPr>
          <a:lstStyle/>
          <a:p>
            <a:pPr marL="0" marR="0" lvl="0" indent="0" algn="l" defTabSz="932742" rtl="0" eaLnBrk="1" fontAlgn="auto" latinLnBrk="0" hangingPunct="1">
              <a:lnSpc>
                <a:spcPct val="100000"/>
              </a:lnSpc>
              <a:spcBef>
                <a:spcPts val="1000"/>
              </a:spcBef>
              <a:spcAft>
                <a:spcPts val="0"/>
              </a:spcAft>
              <a:buClrTx/>
              <a:buSzTx/>
              <a:buFontTx/>
              <a:buNone/>
              <a:tabLst/>
              <a:defRPr/>
            </a:pPr>
            <a:r>
              <a:rPr kumimoji="0" lang="en-GB" sz="1600" b="0" i="0" u="none" strike="noStrike" kern="100" cap="none" spc="0" normalizeH="0" baseline="0" noProof="0" dirty="0">
                <a:ln w="3175">
                  <a:noFill/>
                </a:ln>
                <a:solidFill>
                  <a:srgbClr val="444791"/>
                </a:solidFill>
                <a:effectLst/>
                <a:uLnTx/>
                <a:uFillTx/>
                <a:latin typeface="Segoe Sans Text"/>
                <a:ea typeface="+mn-ea"/>
                <a:cs typeface="+mn-cs"/>
              </a:rPr>
              <a:t>With managed booking, let Copilot rebook single or recurring room reservations on your behalf based on room availability</a:t>
            </a:r>
          </a:p>
        </p:txBody>
      </p:sp>
      <p:sp>
        <p:nvSpPr>
          <p:cNvPr id="49" name="Title 3">
            <a:extLst>
              <a:ext uri="{FF2B5EF4-FFF2-40B4-BE49-F238E27FC236}">
                <a16:creationId xmlns:a16="http://schemas.microsoft.com/office/drawing/2014/main" id="{265F8E6F-9D1C-10B9-A1D7-488029119769}"/>
              </a:ext>
            </a:extLst>
          </p:cNvPr>
          <p:cNvSpPr txBox="1">
            <a:spLocks/>
          </p:cNvSpPr>
          <p:nvPr/>
        </p:nvSpPr>
        <p:spPr>
          <a:xfrm>
            <a:off x="556824" y="2630358"/>
            <a:ext cx="1273173" cy="15388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000" i="0" u="none" strike="noStrike" kern="1200" cap="none" spc="300" normalizeH="0" baseline="0" noProof="0" dirty="0">
                <a:ln w="3175">
                  <a:noFill/>
                </a:ln>
                <a:solidFill>
                  <a:schemeClr val="tx1"/>
                </a:solidFill>
                <a:effectLst/>
                <a:uLnTx/>
                <a:uFillTx/>
                <a:ea typeface="+mj-ea"/>
                <a:cs typeface="+mj-cs"/>
              </a:rPr>
              <a:t>COORDINATE</a:t>
            </a:r>
          </a:p>
        </p:txBody>
      </p:sp>
      <p:pic>
        <p:nvPicPr>
          <p:cNvPr id="2" name="Picture 1" descr="A screen capture showing Copilot managed booking functionality ">
            <a:extLst>
              <a:ext uri="{FF2B5EF4-FFF2-40B4-BE49-F238E27FC236}">
                <a16:creationId xmlns:a16="http://schemas.microsoft.com/office/drawing/2014/main" id="{76400417-84A7-1E5B-CF82-B69C245AD1EE}"/>
              </a:ext>
              <a:ext uri="{C183D7F6-B498-43B3-948B-1728B52AA6E4}">
                <adec:decorative xmlns:adec="http://schemas.microsoft.com/office/drawing/2017/decorative" val="0"/>
              </a:ext>
            </a:extLst>
          </p:cNvPr>
          <p:cNvPicPr>
            <a:picLocks/>
          </p:cNvPicPr>
          <p:nvPr/>
        </p:nvPicPr>
        <p:blipFill rotWithShape="1">
          <a:blip r:embed="rId4">
            <a:extLst>
              <a:ext uri="{28A0092B-C50C-407E-A947-70E740481C1C}">
                <a14:useLocalDpi xmlns:a14="http://schemas.microsoft.com/office/drawing/2010/main" val="0"/>
              </a:ext>
            </a:extLst>
          </a:blip>
          <a:srcRect l="2830" t="2731" r="2718" b="6676"/>
          <a:stretch/>
        </p:blipFill>
        <p:spPr>
          <a:xfrm>
            <a:off x="890002" y="4424395"/>
            <a:ext cx="6486701" cy="4229471"/>
          </a:xfrm>
          <a:prstGeom prst="roundRect">
            <a:avLst>
              <a:gd name="adj" fmla="val 2352"/>
            </a:avLst>
          </a:prstGeom>
          <a:ln>
            <a:solidFill>
              <a:schemeClr val="bg1">
                <a:lumMod val="85000"/>
              </a:schemeClr>
            </a:solidFill>
          </a:ln>
        </p:spPr>
      </p:pic>
    </p:spTree>
    <p:extLst>
      <p:ext uri="{BB962C8B-B14F-4D97-AF65-F5344CB8AC3E}">
        <p14:creationId xmlns:p14="http://schemas.microsoft.com/office/powerpoint/2010/main" val="31732952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377DA-6670-A89F-91F5-DEBDF8E602D2}"/>
            </a:ext>
          </a:extLst>
        </p:cNvPr>
        <p:cNvGrpSpPr/>
        <p:nvPr/>
      </p:nvGrpSpPr>
      <p:grpSpPr>
        <a:xfrm>
          <a:off x="0" y="0"/>
          <a:ext cx="0" cy="0"/>
          <a:chOff x="0" y="0"/>
          <a:chExt cx="0" cy="0"/>
        </a:xfrm>
      </p:grpSpPr>
      <p:pic>
        <p:nvPicPr>
          <p:cNvPr id="138" name="Picture 137" descr="UI screenshot showing space analytics in Places">
            <a:extLst>
              <a:ext uri="{FF2B5EF4-FFF2-40B4-BE49-F238E27FC236}">
                <a16:creationId xmlns:a16="http://schemas.microsoft.com/office/drawing/2014/main" id="{B435FF99-559F-494C-8CEA-72473514A176}"/>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19875" t="10622" r="17953" b="13648"/>
          <a:stretch/>
        </p:blipFill>
        <p:spPr>
          <a:xfrm>
            <a:off x="0" y="0"/>
            <a:ext cx="7772400" cy="3310994"/>
          </a:xfrm>
          <a:prstGeom prst="rect">
            <a:avLst/>
          </a:prstGeom>
        </p:spPr>
      </p:pic>
      <p:sp>
        <p:nvSpPr>
          <p:cNvPr id="62" name="Rectangle 61">
            <a:extLst>
              <a:ext uri="{FF2B5EF4-FFF2-40B4-BE49-F238E27FC236}">
                <a16:creationId xmlns:a16="http://schemas.microsoft.com/office/drawing/2014/main" id="{0E519395-520E-90F6-6E87-A53D0ED989DD}"/>
              </a:ext>
              <a:ext uri="{C183D7F6-B498-43B3-948B-1728B52AA6E4}">
                <adec:decorative xmlns:adec="http://schemas.microsoft.com/office/drawing/2017/decorative" val="1"/>
              </a:ext>
            </a:extLst>
          </p:cNvPr>
          <p:cNvSpPr/>
          <p:nvPr/>
        </p:nvSpPr>
        <p:spPr>
          <a:xfrm>
            <a:off x="-18143" y="0"/>
            <a:ext cx="7772400" cy="3161490"/>
          </a:xfrm>
          <a:prstGeom prst="rect">
            <a:avLst/>
          </a:prstGeom>
          <a:gradFill flip="none" rotWithShape="1">
            <a:gsLst>
              <a:gs pos="0">
                <a:srgbClr val="FFF8F3"/>
              </a:gs>
              <a:gs pos="72000">
                <a:srgbClr val="DCD5CF">
                  <a:alpha val="0"/>
                </a:srgbClr>
              </a:gs>
              <a:gs pos="43000">
                <a:srgbClr val="DCD5CF"/>
              </a:gs>
            </a:gsLst>
            <a:lin ang="180000" scaled="0"/>
            <a:tileRect/>
          </a:gradFill>
          <a:ln w="12700" cap="flat" cmpd="sng" algn="ctr">
            <a:noFill/>
            <a:prstDash val="solid"/>
            <a:miter lim="800000"/>
          </a:ln>
          <a:effectLst/>
        </p:spPr>
        <p:txBody>
          <a:bodyPr rot="0" spcFirstLastPara="0" vertOverflow="overflow" horzOverflow="overflow" vert="horz" wrap="square" lIns="79290" tIns="39645" rIns="79290" bIns="39645" numCol="1" spcCol="0" rtlCol="0" fromWordArt="0" anchor="ctr" anchorCtr="0" forceAA="0" compatLnSpc="1">
            <a:prstTxWarp prst="textNoShape">
              <a:avLst/>
            </a:prstTxWarp>
            <a:noAutofit/>
          </a:bodyP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29" name="Title 50">
            <a:extLst>
              <a:ext uri="{FF2B5EF4-FFF2-40B4-BE49-F238E27FC236}">
                <a16:creationId xmlns:a16="http://schemas.microsoft.com/office/drawing/2014/main" id="{5DD2A59F-87FF-F52E-FA98-9AA1E0D8C5BF}"/>
              </a:ext>
            </a:extLst>
          </p:cNvPr>
          <p:cNvSpPr txBox="1">
            <a:spLocks/>
          </p:cNvSpPr>
          <p:nvPr/>
        </p:nvSpPr>
        <p:spPr>
          <a:xfrm>
            <a:off x="350492" y="344566"/>
            <a:ext cx="4947222" cy="807760"/>
          </a:xfrm>
          <a:prstGeom prst="rect">
            <a:avLst/>
          </a:prstGeom>
        </p:spPr>
        <p:txBody>
          <a:bodyPr vert="horz" lIns="0" tIns="0" rIns="0" bIns="0" rtlCol="0" anchor="t">
            <a:noAutofit/>
          </a:bodyPr>
          <a:lstStyle>
            <a:lvl1pPr algn="l" defTabSz="594657" rtl="0" eaLnBrk="1" latinLnBrk="0" hangingPunct="1">
              <a:lnSpc>
                <a:spcPct val="90000"/>
              </a:lnSpc>
              <a:spcBef>
                <a:spcPct val="0"/>
              </a:spcBef>
              <a:buNone/>
              <a:defRPr sz="2861" kern="1200">
                <a:solidFill>
                  <a:schemeClr val="tx1"/>
                </a:solidFill>
                <a:latin typeface="+mj-lt"/>
                <a:ea typeface="+mj-ea"/>
                <a:cs typeface="+mj-cs"/>
              </a:defRPr>
            </a:lvl1pPr>
          </a:lstStyle>
          <a:p>
            <a:pPr marL="0" marR="0" lvl="0" indent="0" algn="l" defTabSz="59465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43" normalizeH="0" baseline="0" noProof="0" dirty="0">
                <a:ln>
                  <a:noFill/>
                </a:ln>
                <a:solidFill>
                  <a:srgbClr val="5B5FC7"/>
                </a:solidFill>
                <a:effectLst/>
                <a:uLnTx/>
                <a:uFillTx/>
                <a:latin typeface="Segoe Sans Display"/>
                <a:ea typeface="+mj-ea"/>
                <a:cs typeface="Segoe UI" panose="020B0502040204020203" pitchFamily="34" charset="0"/>
              </a:rPr>
              <a:t>Understand your workplace</a:t>
            </a:r>
            <a:endParaRPr kumimoji="0" lang="en-US" sz="3600" b="0" i="0" u="none" strike="noStrike" kern="1200" cap="none" spc="-43" normalizeH="0" baseline="0" noProof="0" dirty="0">
              <a:ln>
                <a:noFill/>
              </a:ln>
              <a:solidFill>
                <a:sysClr val="windowText" lastClr="000000"/>
              </a:solidFill>
              <a:effectLst/>
              <a:uLnTx/>
              <a:uFillTx/>
              <a:latin typeface="Segoe Sans Display"/>
              <a:ea typeface="+mj-ea"/>
              <a:cs typeface="+mj-cs"/>
            </a:endParaRPr>
          </a:p>
        </p:txBody>
      </p:sp>
      <p:sp>
        <p:nvSpPr>
          <p:cNvPr id="128" name="TextBox 127">
            <a:extLst>
              <a:ext uri="{FF2B5EF4-FFF2-40B4-BE49-F238E27FC236}">
                <a16:creationId xmlns:a16="http://schemas.microsoft.com/office/drawing/2014/main" id="{855D4E2D-741D-B24E-7F0B-D591087A6EA0}"/>
              </a:ext>
            </a:extLst>
          </p:cNvPr>
          <p:cNvSpPr txBox="1"/>
          <p:nvPr/>
        </p:nvSpPr>
        <p:spPr>
          <a:xfrm>
            <a:off x="350492" y="1404534"/>
            <a:ext cx="2828137" cy="467820"/>
          </a:xfrm>
          <a:prstGeom prst="rect">
            <a:avLst/>
          </a:prstGeom>
          <a:noFill/>
        </p:spPr>
        <p:txBody>
          <a:bodyPr wrap="square" lIns="0" tIns="0" rIns="0" bIns="0">
            <a:spAutoFit/>
          </a:bodyPr>
          <a:lstStyle/>
          <a:p>
            <a:pPr defTabSz="396438">
              <a:lnSpc>
                <a:spcPct val="95000"/>
              </a:lnSpc>
            </a:pPr>
            <a:r>
              <a:rPr lang="en-GB" sz="1600" dirty="0">
                <a:solidFill>
                  <a:prstClr val="black"/>
                </a:solidFill>
                <a:latin typeface="Segoe Sans Display Semibold"/>
                <a:cs typeface="Segoe UI" panose="020B0502040204020203" pitchFamily="34" charset="0"/>
              </a:rPr>
              <a:t>Rebuild connections and improve workplace experience</a:t>
            </a:r>
          </a:p>
        </p:txBody>
      </p:sp>
      <p:sp>
        <p:nvSpPr>
          <p:cNvPr id="130" name="Rectangle: Top Corners Rounded 129">
            <a:extLst>
              <a:ext uri="{FF2B5EF4-FFF2-40B4-BE49-F238E27FC236}">
                <a16:creationId xmlns:a16="http://schemas.microsoft.com/office/drawing/2014/main" id="{FA42B596-92E7-2ADD-BC4B-7340613B3278}"/>
              </a:ext>
              <a:ext uri="{C183D7F6-B498-43B3-948B-1728B52AA6E4}">
                <adec:decorative xmlns:adec="http://schemas.microsoft.com/office/drawing/2017/decorative" val="1"/>
              </a:ext>
            </a:extLst>
          </p:cNvPr>
          <p:cNvSpPr/>
          <p:nvPr/>
        </p:nvSpPr>
        <p:spPr>
          <a:xfrm rot="5400000">
            <a:off x="433073" y="2859778"/>
            <a:ext cx="4735864" cy="5638296"/>
          </a:xfrm>
          <a:prstGeom prst="round2SameRect">
            <a:avLst>
              <a:gd name="adj1" fmla="val 4600"/>
              <a:gd name="adj2" fmla="val 0"/>
            </a:avLst>
          </a:prstGeom>
          <a:gradFill flip="none" rotWithShape="1">
            <a:gsLst>
              <a:gs pos="0">
                <a:srgbClr val="49C5B1"/>
              </a:gs>
              <a:gs pos="100000">
                <a:srgbClr val="8DC8E8"/>
              </a:gs>
            </a:gsLst>
            <a:lin ang="1800000" scaled="0"/>
            <a:tileRect/>
          </a:gradFill>
          <a:ln w="12700" cap="flat" cmpd="sng" algn="ctr">
            <a:noFill/>
            <a:prstDash val="solid"/>
            <a:miter lim="800000"/>
          </a:ln>
          <a:effectLst>
            <a:outerShdw blurRad="63500" algn="ctr" rotWithShape="0">
              <a:prstClr val="black">
                <a:alpha val="20000"/>
              </a:prstClr>
            </a:outerShdw>
          </a:effectLst>
        </p:spPr>
        <p:txBody>
          <a:bodyPr rtlCol="0" anchor="ctr"/>
          <a:lstStyle/>
          <a:p>
            <a:pPr marL="0" marR="0" lvl="0" indent="0" algn="ctr" defTabSz="396438" eaLnBrk="1" fontAlgn="auto" latinLnBrk="0" hangingPunct="1">
              <a:lnSpc>
                <a:spcPct val="100000"/>
              </a:lnSpc>
              <a:spcBef>
                <a:spcPts val="0"/>
              </a:spcBef>
              <a:spcAft>
                <a:spcPts val="0"/>
              </a:spcAft>
              <a:buClrTx/>
              <a:buSzTx/>
              <a:buFontTx/>
              <a:buNone/>
              <a:tabLst/>
              <a:defRPr/>
            </a:pPr>
            <a:endParaRPr kumimoji="0" lang="en-US" sz="1561" b="0" i="0" u="none" strike="noStrike" kern="0" cap="none" spc="0" normalizeH="0" baseline="0" noProof="0">
              <a:ln>
                <a:noFill/>
              </a:ln>
              <a:solidFill>
                <a:prstClr val="white"/>
              </a:solidFill>
              <a:effectLst/>
              <a:uLnTx/>
              <a:uFillTx/>
              <a:latin typeface="Segoe Sans Display"/>
              <a:ea typeface="+mn-ea"/>
              <a:cs typeface="+mn-cs"/>
            </a:endParaRPr>
          </a:p>
        </p:txBody>
      </p:sp>
      <p:sp>
        <p:nvSpPr>
          <p:cNvPr id="131" name="TextBox 130">
            <a:extLst>
              <a:ext uri="{FF2B5EF4-FFF2-40B4-BE49-F238E27FC236}">
                <a16:creationId xmlns:a16="http://schemas.microsoft.com/office/drawing/2014/main" id="{64BE2F47-8E87-0983-8521-24D3BF092FC4}"/>
              </a:ext>
              <a:ext uri="{C183D7F6-B498-43B3-948B-1728B52AA6E4}">
                <adec:decorative xmlns:adec="http://schemas.microsoft.com/office/drawing/2017/decorative" val="1"/>
              </a:ext>
            </a:extLst>
          </p:cNvPr>
          <p:cNvSpPr txBox="1"/>
          <p:nvPr/>
        </p:nvSpPr>
        <p:spPr>
          <a:xfrm>
            <a:off x="395696" y="2866180"/>
            <a:ext cx="4513055" cy="6974506"/>
          </a:xfrm>
          <a:prstGeom prst="roundRect">
            <a:avLst>
              <a:gd name="adj" fmla="val 3460"/>
            </a:avLst>
          </a:prstGeom>
          <a:gradFill flip="none" rotWithShape="1">
            <a:gsLst>
              <a:gs pos="0">
                <a:srgbClr val="D59ED7"/>
              </a:gs>
              <a:gs pos="100000">
                <a:srgbClr val="C03BC4"/>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2" name="TextBox 131">
            <a:extLst>
              <a:ext uri="{FF2B5EF4-FFF2-40B4-BE49-F238E27FC236}">
                <a16:creationId xmlns:a16="http://schemas.microsoft.com/office/drawing/2014/main" id="{FA4146A4-AD01-2F60-453A-F781DFAFAACF}"/>
              </a:ext>
              <a:ext uri="{C183D7F6-B498-43B3-948B-1728B52AA6E4}">
                <adec:decorative xmlns:adec="http://schemas.microsoft.com/office/drawing/2017/decorative" val="1"/>
              </a:ext>
            </a:extLst>
          </p:cNvPr>
          <p:cNvSpPr txBox="1"/>
          <p:nvPr/>
        </p:nvSpPr>
        <p:spPr>
          <a:xfrm>
            <a:off x="395696" y="2553107"/>
            <a:ext cx="4513055" cy="3108608"/>
          </a:xfrm>
          <a:prstGeom prst="roundRect">
            <a:avLst>
              <a:gd name="adj" fmla="val 3460"/>
            </a:avLst>
          </a:prstGeom>
          <a:gradFill flip="none" rotWithShape="1">
            <a:gsLst>
              <a:gs pos="0">
                <a:srgbClr val="FFB3BB"/>
              </a:gs>
              <a:gs pos="100000">
                <a:srgbClr val="D59ED7"/>
              </a:gs>
            </a:gsLst>
            <a:lin ang="3120000" scaled="0"/>
            <a:tileRect/>
          </a:gradFill>
          <a:ln w="3175">
            <a:noFill/>
          </a:ln>
          <a:effectLst>
            <a:outerShdw blurRad="63500" algn="ctr" rotWithShape="0">
              <a:prstClr val="black">
                <a:alpha val="20000"/>
              </a:prstClr>
            </a:outerShdw>
          </a:effectLst>
        </p:spPr>
        <p:txBody>
          <a:bodyPr wrap="square" lIns="108122" tIns="54061" rIns="108122" bIns="54061">
            <a:noAutofit/>
          </a:bodyPr>
          <a:lstStyle/>
          <a:p>
            <a:pPr marL="0" marR="0" lvl="0" indent="0" defTabSz="396438" eaLnBrk="1" fontAlgn="auto" latinLnBrk="0" hangingPunct="1">
              <a:lnSpc>
                <a:spcPct val="100000"/>
              </a:lnSpc>
              <a:spcBef>
                <a:spcPts val="0"/>
              </a:spcBef>
              <a:spcAft>
                <a:spcPts val="709"/>
              </a:spcAft>
              <a:buClrTx/>
              <a:buSzTx/>
              <a:buFontTx/>
              <a:buNone/>
              <a:tabLst/>
              <a:defRPr/>
            </a:pPr>
            <a:endParaRPr kumimoji="0" lang="en-US" sz="1214" b="0" i="0" u="none" strike="noStrike" kern="0" cap="none" spc="0" normalizeH="0" baseline="0" noProof="0">
              <a:ln>
                <a:noFill/>
              </a:ln>
              <a:solidFill>
                <a:prstClr val="black"/>
              </a:solidFill>
              <a:effectLst/>
              <a:uLnTx/>
              <a:uFillTx/>
              <a:latin typeface="Segoe Sans Display"/>
            </a:endParaRPr>
          </a:p>
        </p:txBody>
      </p:sp>
      <p:sp>
        <p:nvSpPr>
          <p:cNvPr id="133" name="Rectangle: Rounded Corners 132">
            <a:extLst>
              <a:ext uri="{FF2B5EF4-FFF2-40B4-BE49-F238E27FC236}">
                <a16:creationId xmlns:a16="http://schemas.microsoft.com/office/drawing/2014/main" id="{B9C28C29-C9A9-9D69-7F1D-3BFCB0C3E7EF}"/>
              </a:ext>
            </a:extLst>
          </p:cNvPr>
          <p:cNvSpPr/>
          <p:nvPr/>
        </p:nvSpPr>
        <p:spPr>
          <a:xfrm>
            <a:off x="582347" y="2858728"/>
            <a:ext cx="2639175" cy="2703135"/>
          </a:xfrm>
          <a:prstGeom prst="roundRect">
            <a:avLst>
              <a:gd name="adj" fmla="val 4389"/>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Places Explorer</a:t>
            </a:r>
            <a:endPar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endParaRPr>
          </a:p>
        </p:txBody>
      </p:sp>
      <p:sp>
        <p:nvSpPr>
          <p:cNvPr id="134" name="Rectangle: Rounded Corners 133">
            <a:extLst>
              <a:ext uri="{FF2B5EF4-FFF2-40B4-BE49-F238E27FC236}">
                <a16:creationId xmlns:a16="http://schemas.microsoft.com/office/drawing/2014/main" id="{AD888F2D-2765-FEB0-2B43-57EA61E05B05}"/>
              </a:ext>
            </a:extLst>
          </p:cNvPr>
          <p:cNvSpPr/>
          <p:nvPr/>
        </p:nvSpPr>
        <p:spPr>
          <a:xfrm>
            <a:off x="578349" y="6088075"/>
            <a:ext cx="3137308" cy="3474291"/>
          </a:xfrm>
          <a:prstGeom prst="roundRect">
            <a:avLst>
              <a:gd name="adj" fmla="val 2758"/>
            </a:avLst>
          </a:prstGeom>
          <a:solidFill>
            <a:srgbClr val="FFF8F3"/>
          </a:solidFill>
          <a:ln w="12700" cap="flat" cmpd="sng" algn="ctr">
            <a:noFill/>
            <a:prstDash val="solid"/>
            <a:miter lim="800000"/>
          </a:ln>
          <a:effectLst>
            <a:outerShdw blurRad="127000" dir="2700000" algn="tl" rotWithShape="0">
              <a:prstClr val="black">
                <a:alpha val="18000"/>
              </a:prstClr>
            </a:outerShdw>
          </a:effectLst>
        </p:spPr>
        <p:txBody>
          <a:bodyPr lIns="118934" tIns="71360" rtlCol="0" anchor="t"/>
          <a:lstStyle/>
          <a:p>
            <a:pPr marL="0" marR="0" lvl="0" indent="0" defTabSz="396438"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5C5AD4"/>
                </a:solidFill>
                <a:effectLst/>
                <a:uLnTx/>
                <a:uFillTx/>
                <a:latin typeface="Segoe Sans Text Semibold" pitchFamily="2" charset="0"/>
                <a:ea typeface="+mn-ea"/>
                <a:cs typeface="Segoe Sans Text Semibold" pitchFamily="2" charset="0"/>
              </a:rPr>
              <a:t>Connect with your team</a:t>
            </a:r>
          </a:p>
        </p:txBody>
      </p:sp>
      <p:sp>
        <p:nvSpPr>
          <p:cNvPr id="12" name="Rectangle 11" descr="Indicated by a Line">
            <a:extLst>
              <a:ext uri="{FF2B5EF4-FFF2-40B4-BE49-F238E27FC236}">
                <a16:creationId xmlns:a16="http://schemas.microsoft.com/office/drawing/2014/main" id="{60A1E268-5864-E05C-F5BA-853F03694F3A}"/>
              </a:ext>
            </a:extLst>
          </p:cNvPr>
          <p:cNvSpPr/>
          <p:nvPr/>
        </p:nvSpPr>
        <p:spPr bwMode="auto">
          <a:xfrm>
            <a:off x="1931614" y="4567462"/>
            <a:ext cx="192290" cy="173617"/>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Sans Text"/>
              <a:ea typeface="Segoe UI" pitchFamily="34" charset="0"/>
              <a:cs typeface="Segoe UI" pitchFamily="34" charset="0"/>
            </a:endParaRPr>
          </a:p>
        </p:txBody>
      </p:sp>
      <p:sp>
        <p:nvSpPr>
          <p:cNvPr id="24" name="TextBox 23">
            <a:extLst>
              <a:ext uri="{FF2B5EF4-FFF2-40B4-BE49-F238E27FC236}">
                <a16:creationId xmlns:a16="http://schemas.microsoft.com/office/drawing/2014/main" id="{98E33B90-EC95-0808-C8F8-A4E59C6DF555}"/>
              </a:ext>
            </a:extLst>
          </p:cNvPr>
          <p:cNvSpPr txBox="1"/>
          <p:nvPr/>
        </p:nvSpPr>
        <p:spPr>
          <a:xfrm>
            <a:off x="658771" y="3304537"/>
            <a:ext cx="2051850" cy="1169551"/>
          </a:xfrm>
          <a:prstGeom prst="rect">
            <a:avLst/>
          </a:prstGeom>
          <a:noFill/>
        </p:spPr>
        <p:txBody>
          <a:bodyPr wrap="square">
            <a:spAutoFit/>
          </a:bodyPr>
          <a:lstStyle/>
          <a:p>
            <a:pPr marL="0" marR="0" lvl="0" indent="0" algn="l" defTabSz="932742" rtl="0" eaLnBrk="1" fontAlgn="auto" latinLnBrk="0" hangingPunct="1">
              <a:lnSpc>
                <a:spcPct val="100000"/>
              </a:lnSpc>
              <a:spcBef>
                <a:spcPts val="1000"/>
              </a:spcBef>
              <a:spcAft>
                <a:spcPts val="0"/>
              </a:spcAft>
              <a:buClrTx/>
              <a:buSzTx/>
              <a:buFontTx/>
              <a:buNone/>
              <a:tabLst/>
              <a:defRPr/>
            </a:pPr>
            <a:r>
              <a:rPr kumimoji="0" lang="en-GB" sz="1400" b="0" i="0" u="none" strike="noStrike" kern="100" cap="none" spc="0" normalizeH="0" baseline="0" noProof="0" dirty="0">
                <a:ln w="3175">
                  <a:noFill/>
                </a:ln>
                <a:solidFill>
                  <a:srgbClr val="444791"/>
                </a:solidFill>
                <a:effectLst/>
                <a:uLnTx/>
                <a:uFillTx/>
                <a:latin typeface="Segoe Sans Text"/>
                <a:ea typeface="+mn-ea"/>
                <a:cs typeface="+mn-cs"/>
              </a:rPr>
              <a:t>With Places explorer, get a singular view of the people, spaces and experiences at each workplace location.</a:t>
            </a:r>
          </a:p>
        </p:txBody>
      </p:sp>
      <p:sp>
        <p:nvSpPr>
          <p:cNvPr id="27" name="Title 3">
            <a:extLst>
              <a:ext uri="{FF2B5EF4-FFF2-40B4-BE49-F238E27FC236}">
                <a16:creationId xmlns:a16="http://schemas.microsoft.com/office/drawing/2014/main" id="{601B7ED5-4B74-079F-9204-12C50E017FB9}"/>
              </a:ext>
            </a:extLst>
          </p:cNvPr>
          <p:cNvSpPr txBox="1">
            <a:spLocks/>
          </p:cNvSpPr>
          <p:nvPr/>
        </p:nvSpPr>
        <p:spPr>
          <a:xfrm>
            <a:off x="758473" y="6601649"/>
            <a:ext cx="2463049" cy="1077218"/>
          </a:xfrm>
          <a:prstGeom prst="rect">
            <a:avLst/>
          </a:prstGeom>
        </p:spPr>
        <p:txBody>
          <a:bodyPr vert="horz" wrap="square" lIns="0" tIns="0" rIns="0" bIns="0" rtlCol="0" anchor="ctr">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a:spcBef>
                <a:spcPts val="1000"/>
              </a:spcBef>
              <a:defRPr/>
            </a:pPr>
            <a:r>
              <a:rPr lang="en-GB" sz="1400" kern="100" spc="0" dirty="0">
                <a:solidFill>
                  <a:srgbClr val="444791"/>
                </a:solidFill>
                <a:latin typeface="Segoe Sans Text"/>
                <a:cs typeface="+mn-cs"/>
              </a:rPr>
              <a:t>Build connections by understanding who’s around. Spur quick connections on the fly to make the most of in-office days.</a:t>
            </a:r>
          </a:p>
        </p:txBody>
      </p:sp>
      <p:sp>
        <p:nvSpPr>
          <p:cNvPr id="49" name="Title 3">
            <a:extLst>
              <a:ext uri="{FF2B5EF4-FFF2-40B4-BE49-F238E27FC236}">
                <a16:creationId xmlns:a16="http://schemas.microsoft.com/office/drawing/2014/main" id="{2E4735C5-A8A5-5D76-1657-E4D0E315FEE8}"/>
              </a:ext>
            </a:extLst>
          </p:cNvPr>
          <p:cNvSpPr txBox="1">
            <a:spLocks/>
          </p:cNvSpPr>
          <p:nvPr/>
        </p:nvSpPr>
        <p:spPr>
          <a:xfrm>
            <a:off x="556824" y="2630358"/>
            <a:ext cx="1273173" cy="15388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000" i="0" u="none" strike="noStrike" kern="1200" cap="none" spc="300" normalizeH="0" baseline="0" noProof="0" dirty="0">
                <a:ln w="3175">
                  <a:noFill/>
                </a:ln>
                <a:solidFill>
                  <a:schemeClr val="tx1"/>
                </a:solidFill>
                <a:effectLst/>
                <a:uLnTx/>
                <a:uFillTx/>
                <a:ea typeface="+mj-ea"/>
                <a:cs typeface="+mj-cs"/>
              </a:rPr>
              <a:t>Modernize</a:t>
            </a:r>
          </a:p>
        </p:txBody>
      </p:sp>
      <p:pic>
        <p:nvPicPr>
          <p:cNvPr id="4" name="Picture 3" descr="A screen capture of Microsoft Teams Interface on Places Tab, on the Explore section, showing the view of people located in different workplace locations">
            <a:extLst>
              <a:ext uri="{FF2B5EF4-FFF2-40B4-BE49-F238E27FC236}">
                <a16:creationId xmlns:a16="http://schemas.microsoft.com/office/drawing/2014/main" id="{3E8ECA07-3D04-DF8E-0096-D33BF54D7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121" y="1178347"/>
            <a:ext cx="3941755" cy="4466357"/>
          </a:xfrm>
          <a:prstGeom prst="roundRect">
            <a:avLst>
              <a:gd name="adj" fmla="val 2352"/>
            </a:avLst>
          </a:prstGeom>
          <a:ln>
            <a:solidFill>
              <a:schemeClr val="bg1">
                <a:lumMod val="85000"/>
              </a:schemeClr>
            </a:solidFill>
          </a:ln>
        </p:spPr>
      </p:pic>
      <p:pic>
        <p:nvPicPr>
          <p:cNvPr id="5" name="Picture 4" descr="A screen capture of Microsoft Outlook calendar showing meetings from October 8-14, 2024. On the right section is an overlay for Studio B with a highlighted cursor hovering on Check-in">
            <a:extLst>
              <a:ext uri="{FF2B5EF4-FFF2-40B4-BE49-F238E27FC236}">
                <a16:creationId xmlns:a16="http://schemas.microsoft.com/office/drawing/2014/main" id="{F1859EA0-5A2F-FEE0-5CA3-39577575F435}"/>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l="72011" b="27740"/>
          <a:stretch/>
        </p:blipFill>
        <p:spPr>
          <a:xfrm>
            <a:off x="3576081" y="5794207"/>
            <a:ext cx="2665339" cy="3871552"/>
          </a:xfrm>
          <a:prstGeom prst="roundRect">
            <a:avLst>
              <a:gd name="adj" fmla="val 2352"/>
            </a:avLst>
          </a:prstGeom>
          <a:ln>
            <a:solidFill>
              <a:schemeClr val="bg1">
                <a:lumMod val="85000"/>
              </a:schemeClr>
            </a:solidFill>
          </a:ln>
        </p:spPr>
      </p:pic>
      <p:sp>
        <p:nvSpPr>
          <p:cNvPr id="6" name="Title 3">
            <a:extLst>
              <a:ext uri="{FF2B5EF4-FFF2-40B4-BE49-F238E27FC236}">
                <a16:creationId xmlns:a16="http://schemas.microsoft.com/office/drawing/2014/main" id="{856EC9B7-4712-F424-AB2B-1415E663035B}"/>
              </a:ext>
            </a:extLst>
          </p:cNvPr>
          <p:cNvSpPr txBox="1">
            <a:spLocks/>
          </p:cNvSpPr>
          <p:nvPr/>
        </p:nvSpPr>
        <p:spPr>
          <a:xfrm>
            <a:off x="758473" y="7926021"/>
            <a:ext cx="2420156" cy="1636345"/>
          </a:xfrm>
          <a:prstGeom prst="rect">
            <a:avLst/>
          </a:prstGeom>
        </p:spPr>
        <p:txBody>
          <a:bodyPr vert="horz" wrap="square" lIns="0" tIns="0" rIns="0" bIns="0" rtlCol="0" anchor="ctr">
            <a:spAutoFit/>
          </a:bodyPr>
          <a:lstStyle>
            <a:lvl1pPr algn="l" defTabSz="932742" rtl="0" eaLnBrk="1" latinLnBrk="0" hangingPunct="1">
              <a:lnSpc>
                <a:spcPct val="100000"/>
              </a:lnSpc>
              <a:spcBef>
                <a:spcPct val="0"/>
              </a:spcBef>
              <a:buNone/>
              <a:defRPr lang="en-US" sz="4000" b="0" kern="1200" cap="none" spc="-50" baseline="0">
                <a:ln w="3175">
                  <a:noFill/>
                </a:ln>
                <a:gradFill>
                  <a:gsLst>
                    <a:gs pos="0">
                      <a:srgbClr val="3C4EE9"/>
                    </a:gs>
                    <a:gs pos="100000">
                      <a:srgbClr val="53D5E9"/>
                    </a:gs>
                  </a:gsLst>
                  <a:lin ang="10800000" scaled="0"/>
                </a:gradFill>
                <a:effectLst/>
                <a:latin typeface="+mj-lt"/>
                <a:ea typeface="+mn-ea"/>
                <a:cs typeface="Segoe UI" pitchFamily="34" charset="0"/>
              </a:defRPr>
            </a:lvl1pPr>
          </a:lstStyle>
          <a:p>
            <a:pPr>
              <a:spcBef>
                <a:spcPts val="1000"/>
              </a:spcBef>
              <a:defRPr/>
            </a:pPr>
            <a:r>
              <a:rPr lang="en-GB" sz="1400" kern="100" spc="0" dirty="0">
                <a:solidFill>
                  <a:srgbClr val="444791"/>
                </a:solidFill>
                <a:latin typeface="Segoe Sans Text"/>
                <a:cs typeface="+mn-cs"/>
              </a:rPr>
              <a:t>Add location to your workplace presence to share where you’re working for the day and make it easy for colleagues to collaborate with you in-office.</a:t>
            </a:r>
          </a:p>
          <a:p>
            <a:pPr>
              <a:spcBef>
                <a:spcPts val="1000"/>
              </a:spcBef>
              <a:defRPr/>
            </a:pPr>
            <a:endParaRPr lang="en-GB" sz="1400" kern="100" spc="0" dirty="0">
              <a:solidFill>
                <a:srgbClr val="444791"/>
              </a:solidFill>
              <a:latin typeface="Segoe Sans Text"/>
              <a:cs typeface="+mn-cs"/>
            </a:endParaRPr>
          </a:p>
        </p:txBody>
      </p:sp>
      <p:cxnSp>
        <p:nvCxnSpPr>
          <p:cNvPr id="10" name="Straight Connector 9" descr="Line Indicating">
            <a:extLst>
              <a:ext uri="{FF2B5EF4-FFF2-40B4-BE49-F238E27FC236}">
                <a16:creationId xmlns:a16="http://schemas.microsoft.com/office/drawing/2014/main" id="{6BFEA90A-E003-2746-1C72-662903BE3DCA}"/>
              </a:ext>
              <a:ext uri="{C183D7F6-B498-43B3-948B-1728B52AA6E4}">
                <adec:decorative xmlns:adec="http://schemas.microsoft.com/office/drawing/2017/decorative" val="0"/>
              </a:ext>
            </a:extLst>
          </p:cNvPr>
          <p:cNvCxnSpPr>
            <a:cxnSpLocks/>
          </p:cNvCxnSpPr>
          <p:nvPr/>
        </p:nvCxnSpPr>
        <p:spPr>
          <a:xfrm>
            <a:off x="5041968" y="7809612"/>
            <a:ext cx="1482220" cy="0"/>
          </a:xfrm>
          <a:prstGeom prst="line">
            <a:avLst/>
          </a:prstGeom>
          <a:noFill/>
          <a:ln w="19050" cap="flat" cmpd="sng" algn="ctr">
            <a:gradFill flip="none" rotWithShape="1">
              <a:gsLst>
                <a:gs pos="46000">
                  <a:srgbClr val="5B5FC7"/>
                </a:gs>
                <a:gs pos="100000">
                  <a:srgbClr val="5B5FC7">
                    <a:alpha val="0"/>
                  </a:srgbClr>
                </a:gs>
              </a:gsLst>
              <a:lin ang="0" scaled="1"/>
              <a:tileRect/>
            </a:gradFill>
            <a:prstDash val="solid"/>
            <a:headEnd type="oval"/>
          </a:ln>
          <a:effectLst/>
        </p:spPr>
      </p:cxnSp>
      <p:cxnSp>
        <p:nvCxnSpPr>
          <p:cNvPr id="11" name="Straight Connector 10">
            <a:extLst>
              <a:ext uri="{FF2B5EF4-FFF2-40B4-BE49-F238E27FC236}">
                <a16:creationId xmlns:a16="http://schemas.microsoft.com/office/drawing/2014/main" id="{E87B7A37-A9E5-4809-0984-B6F2530945BC}"/>
              </a:ext>
              <a:ext uri="{C183D7F6-B498-43B3-948B-1728B52AA6E4}">
                <adec:decorative xmlns:adec="http://schemas.microsoft.com/office/drawing/2017/decorative" val="1"/>
              </a:ext>
            </a:extLst>
          </p:cNvPr>
          <p:cNvCxnSpPr>
            <a:cxnSpLocks/>
          </p:cNvCxnSpPr>
          <p:nvPr/>
        </p:nvCxnSpPr>
        <p:spPr>
          <a:xfrm>
            <a:off x="6524188" y="7390413"/>
            <a:ext cx="0" cy="981125"/>
          </a:xfrm>
          <a:prstGeom prst="line">
            <a:avLst/>
          </a:prstGeom>
          <a:noFill/>
          <a:ln w="22225" cap="rnd" cmpd="sng" algn="ctr">
            <a:solidFill>
              <a:srgbClr val="444791"/>
            </a:solidFill>
            <a:prstDash val="solid"/>
            <a:headEnd type="none" w="lg" len="med"/>
            <a:tailEnd type="none" w="lg" len="med"/>
          </a:ln>
          <a:effectLst>
            <a:outerShdw blurRad="38100" dist="63500" dir="8100000" algn="tr" rotWithShape="0">
              <a:prstClr val="black">
                <a:alpha val="13000"/>
              </a:prstClr>
            </a:outerShdw>
          </a:effectLst>
        </p:spPr>
      </p:cxnSp>
      <p:sp>
        <p:nvSpPr>
          <p:cNvPr id="13" name="Text Placeholder 3">
            <a:extLst>
              <a:ext uri="{FF2B5EF4-FFF2-40B4-BE49-F238E27FC236}">
                <a16:creationId xmlns:a16="http://schemas.microsoft.com/office/drawing/2014/main" id="{964E1706-F953-DB16-1569-CD0EACFB35B8}"/>
              </a:ext>
            </a:extLst>
          </p:cNvPr>
          <p:cNvSpPr txBox="1">
            <a:spLocks/>
          </p:cNvSpPr>
          <p:nvPr/>
        </p:nvSpPr>
        <p:spPr>
          <a:xfrm>
            <a:off x="6595979" y="7369749"/>
            <a:ext cx="902133" cy="135421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sz="1400">
                <a:ln w="12700" cmpd="sng">
                  <a:noFill/>
                  <a:prstDash val="solid"/>
                </a:ln>
                <a:solidFill>
                  <a:srgbClr val="5B5FC7"/>
                </a:solidFill>
                <a:latin typeface="Segoe Sans Display Semibold"/>
              </a:rPr>
              <a:t>Workplace Presence</a:t>
            </a:r>
          </a:p>
          <a:p>
            <a:pPr marL="0" indent="0">
              <a:lnSpc>
                <a:spcPct val="100000"/>
              </a:lnSpc>
              <a:spcBef>
                <a:spcPts val="0"/>
              </a:spcBef>
              <a:buFont typeface="Arial" panose="020B0604020202020204" pitchFamily="34" charset="0"/>
              <a:buNone/>
              <a:defRPr/>
            </a:pPr>
            <a:r>
              <a:rPr lang="en-US" sz="1200">
                <a:solidFill>
                  <a:srgbClr val="000000"/>
                </a:solidFill>
                <a:latin typeface="Segoe Sans Text"/>
              </a:rPr>
              <a:t>See where people are located in Teams people card.</a:t>
            </a:r>
          </a:p>
        </p:txBody>
      </p:sp>
    </p:spTree>
    <p:extLst>
      <p:ext uri="{BB962C8B-B14F-4D97-AF65-F5344CB8AC3E}">
        <p14:creationId xmlns:p14="http://schemas.microsoft.com/office/powerpoint/2010/main" val="1073809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35" presetClass="path" presetSubtype="0" accel="50000" decel="50000" fill="hold" grpId="1" nodeType="withEffect">
                                  <p:stCondLst>
                                    <p:cond delay="100"/>
                                  </p:stCondLst>
                                  <p:childTnLst>
                                    <p:animMotion origin="layout" path="M 0.02357 -4.07407E-6 L -2.29167E-6 -4.07407E-6 " pathEditMode="relative" rAng="0" ptsTypes="AA">
                                      <p:cBhvr>
                                        <p:cTn id="9" dur="750" fill="hold"/>
                                        <p:tgtEl>
                                          <p:spTgt spid="13"/>
                                        </p:tgtEl>
                                        <p:attrNameLst>
                                          <p:attrName>ppt_x</p:attrName>
                                          <p:attrName>ppt_y</p:attrName>
                                        </p:attrNameLst>
                                      </p:cBhvr>
                                      <p:rCtr x="-1185" y="0"/>
                                    </p:animMotion>
                                  </p:childTnLst>
                                </p:cTn>
                              </p:par>
                              <p:par>
                                <p:cTn id="10" presetID="10" presetClass="entr" presetSubtype="0" fill="hold"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35" presetClass="path" presetSubtype="0" accel="50000" decel="50000" fill="hold" nodeType="withEffect">
                                  <p:stCondLst>
                                    <p:cond delay="100"/>
                                  </p:stCondLst>
                                  <p:childTnLst>
                                    <p:animMotion origin="layout" path="M 0.02357 0 L -3.75E-6 0 " pathEditMode="relative" rAng="0" ptsTypes="AA">
                                      <p:cBhvr>
                                        <p:cTn id="14" dur="750" fill="hold"/>
                                        <p:tgtEl>
                                          <p:spTgt spid="11"/>
                                        </p:tgtEl>
                                        <p:attrNameLst>
                                          <p:attrName>ppt_x</p:attrName>
                                          <p:attrName>ppt_y</p:attrName>
                                        </p:attrNameLst>
                                      </p:cBhvr>
                                      <p:rCtr x="-1185" y="0"/>
                                    </p:animMotion>
                                  </p:childTnLst>
                                </p:cTn>
                              </p:par>
                              <p:par>
                                <p:cTn id="15" presetID="10" presetClass="entr" presetSubtype="0" fill="hold" nodeType="withEffect">
                                  <p:stCondLst>
                                    <p:cond delay="1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5" presetClass="path" presetSubtype="0" accel="50000" decel="50000" fill="hold" nodeType="withEffect">
                                  <p:stCondLst>
                                    <p:cond delay="100"/>
                                  </p:stCondLst>
                                  <p:childTnLst>
                                    <p:animMotion origin="layout" path="M 0.02357 -1.85185E-6 L 2.08333E-7 -1.85185E-6 " pathEditMode="relative" rAng="0" ptsTypes="AA">
                                      <p:cBhvr>
                                        <p:cTn id="19" dur="750" fill="hold"/>
                                        <p:tgtEl>
                                          <p:spTgt spid="10"/>
                                        </p:tgtEl>
                                        <p:attrNameLst>
                                          <p:attrName>ppt_x</p:attrName>
                                          <p:attrName>ppt_y</p:attrName>
                                        </p:attrNameLst>
                                      </p:cBhvr>
                                      <p:rCtr x="-11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theme/theme1.xml><?xml version="1.0" encoding="utf-8"?>
<a:theme xmlns:a="http://schemas.openxmlformats.org/drawingml/2006/main" name="ModernWork 2021">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odernWork-updated.potx" id="{68A2F2B4-277C-4E0B-825F-D6D87E3AA6EE}" vid="{63D41F2A-49E2-44F5-870E-70C1B90CE4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MediaServiceKeyPoints xmlns="79d634cd-5647-464f-a037-e46982069014" xsi:nil="true"/>
    <SharedWithUsers xmlns="35bc4186-39ea-4f9e-9be9-731e15cc30b8">
      <UserInfo>
        <DisplayName>JoAnna Boxrud</DisplayName>
        <AccountId>31</AccountId>
        <AccountType/>
      </UserInfo>
      <UserInfo>
        <DisplayName>Eric Truax</DisplayName>
        <AccountId>43</AccountId>
        <AccountType/>
      </UserInfo>
      <UserInfo>
        <DisplayName>Pia Rodriguez</DisplayName>
        <AccountId>236</AccountId>
        <AccountType/>
      </UserInfo>
    </SharedWithUsers>
    <MediaServiceAutoKeyPoints xmlns="79d634cd-5647-464f-a037-e46982069014" xsi:nil="true"/>
    <MediaServiceDateTaken xmlns="79d634cd-5647-464f-a037-e46982069014" xsi:nil="true"/>
    <lcf76f155ced4ddcb4097134ff3c332f xmlns="79d634cd-5647-464f-a037-e4698206901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0EDA929A7EEF45B25CDD98348DEEA2" ma:contentTypeVersion="26" ma:contentTypeDescription="Create a new document." ma:contentTypeScope="" ma:versionID="611d1e7e21a25b9e5d2d576a1d3f3b53">
  <xsd:schema xmlns:xsd="http://www.w3.org/2001/XMLSchema" xmlns:xs="http://www.w3.org/2001/XMLSchema" xmlns:p="http://schemas.microsoft.com/office/2006/metadata/properties" xmlns:ns1="http://schemas.microsoft.com/sharepoint/v3" xmlns:ns2="79d634cd-5647-464f-a037-e46982069014" xmlns:ns3="35bc4186-39ea-4f9e-9be9-731e15cc30b8" xmlns:ns4="230e9df3-be65-4c73-a93b-d1236ebd677e" targetNamespace="http://schemas.microsoft.com/office/2006/metadata/properties" ma:root="true" ma:fieldsID="27dd721be5acf39e8b1f9cbada8ee0ed" ns1:_="" ns2:_="" ns3:_="" ns4:_="">
    <xsd:import namespace="http://schemas.microsoft.com/sharepoint/v3"/>
    <xsd:import namespace="79d634cd-5647-464f-a037-e46982069014"/>
    <xsd:import namespace="35bc4186-39ea-4f9e-9be9-731e15cc30b8"/>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SearchProperties" minOccurs="0"/>
                <xsd:element ref="ns2:MediaServiceDocTag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634cd-5647-464f-a037-e46982069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DocTags" ma:index="25" nillable="true" ma:displayName="MediaServiceDocTags" ma:hidden="true" ma:internalName="MediaServiceDocTag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bc4186-39ea-4f9e-9be9-731e15cc30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96b836-c481-44f1-81bc-9f913766ee58}" ma:internalName="TaxCatchAll" ma:showField="CatchAllData" ma:web="35bc4186-39ea-4f9e-9be9-731e15cc30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4575A-A68C-468C-9698-2EC05A58B2B4}">
  <ds:schemaRefs>
    <ds:schemaRef ds:uri="http://schemas.microsoft.com/sharepoint/v3"/>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debb5864-8a30-424d-86a9-594811468b06"/>
    <ds:schemaRef ds:uri="http://purl.org/dc/terms/"/>
    <ds:schemaRef ds:uri="230e9df3-be65-4c73-a93b-d1236ebd677e"/>
    <ds:schemaRef ds:uri="71f1f120-f20f-4439-80f5-0c00e87e45e5"/>
    <ds:schemaRef ds:uri="http://schemas.microsoft.com/office/2006/metadata/properties"/>
  </ds:schemaRefs>
</ds:datastoreItem>
</file>

<file path=customXml/itemProps2.xml><?xml version="1.0" encoding="utf-8"?>
<ds:datastoreItem xmlns:ds="http://schemas.openxmlformats.org/officeDocument/2006/customXml" ds:itemID="{8A6B983A-3920-498E-B8A2-1F4918D1CE39}">
  <ds:schemaRefs>
    <ds:schemaRef ds:uri="http://schemas.microsoft.com/sharepoint/v3/contenttype/forms"/>
  </ds:schemaRefs>
</ds:datastoreItem>
</file>

<file path=customXml/itemProps3.xml><?xml version="1.0" encoding="utf-8"?>
<ds:datastoreItem xmlns:ds="http://schemas.openxmlformats.org/officeDocument/2006/customXml" ds:itemID="{428ADCE8-F8A7-4CED-84DC-B9B556204E44}"/>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651</Words>
  <Application>Microsoft Office PowerPoint</Application>
  <PresentationFormat>Custom</PresentationFormat>
  <Paragraphs>71</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Segoe Sans Display</vt:lpstr>
      <vt:lpstr>Segoe Sans Display Semibold</vt:lpstr>
      <vt:lpstr>Segoe Sans Text</vt:lpstr>
      <vt:lpstr>Segoe Sans Text Semibold</vt:lpstr>
      <vt:lpstr>Segoe UI</vt:lpstr>
      <vt:lpstr>Segoe UI Semibold</vt:lpstr>
      <vt:lpstr>Wingdings</vt:lpstr>
      <vt:lpstr>ModernWork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2024-03-22T17:55:23Z</dcterms:created>
  <dcterms:modified xsi:type="dcterms:W3CDTF">2025-06-04T18:14:33Z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Application">
    <vt:lpwstr>Microsoft Azure Information Protection</vt:lpwstr>
  </property>
  <property fmtid="{D5CDD505-2E9C-101B-9397-08002B2CF9AE}" pid="3" name="LastSaved">
    <vt:filetime>2019-10-16T00:00:00Z</vt:filetime>
  </property>
  <property fmtid="{D5CDD505-2E9C-101B-9397-08002B2CF9AE}" pid="4" name="MSIP_Label_f42aa342-8706-4288-bd11-ebb85995028c_Enabled">
    <vt:lpwstr>True</vt:lpwstr>
  </property>
  <property fmtid="{D5CDD505-2E9C-101B-9397-08002B2CF9AE}" pid="5" name="MediaServiceImageTags">
    <vt:lpwstr/>
  </property>
  <property fmtid="{D5CDD505-2E9C-101B-9397-08002B2CF9AE}" pid="6" name="ContentTypeId">
    <vt:lpwstr>0x010100430EDA929A7EEF45B25CDD98348DEEA2</vt:lpwstr>
  </property>
  <property fmtid="{D5CDD505-2E9C-101B-9397-08002B2CF9AE}" pid="7" name="MSIP_Label_f42aa342-8706-4288-bd11-ebb85995028c_SetDate">
    <vt:lpwstr>2020-04-09T07:42:18.2034828Z</vt:lpwstr>
  </property>
  <property fmtid="{D5CDD505-2E9C-101B-9397-08002B2CF9AE}" pid="8" name="MSIP_Label_f42aa342-8706-4288-bd11-ebb85995028c_Name">
    <vt:lpwstr>General</vt:lpwstr>
  </property>
  <property fmtid="{D5CDD505-2E9C-101B-9397-08002B2CF9AE}" pid="9" name="MSIP_Label_f42aa342-8706-4288-bd11-ebb85995028c_SiteId">
    <vt:lpwstr>72f988bf-86f1-41af-91ab-2d7cd011db47</vt:lpwstr>
  </property>
  <property fmtid="{D5CDD505-2E9C-101B-9397-08002B2CF9AE}" pid="10" name="MSIP_Label_f42aa342-8706-4288-bd11-ebb85995028c_Extended_MSFT_Method">
    <vt:lpwstr>Automatic</vt:lpwstr>
  </property>
  <property fmtid="{D5CDD505-2E9C-101B-9397-08002B2CF9AE}" pid="11" name="MSIP_Label_f42aa342-8706-4288-bd11-ebb85995028c_ActionId">
    <vt:lpwstr>0e4459d2-f1f4-4407-be3b-ba5ada0c4c0b</vt:lpwstr>
  </property>
  <property fmtid="{D5CDD505-2E9C-101B-9397-08002B2CF9AE}" pid="12" name="MSIP_Label_f42aa342-8706-4288-bd11-ebb85995028c_Owner">
    <vt:lpwstr>mariuszo@microsoft.com</vt:lpwstr>
  </property>
  <property fmtid="{D5CDD505-2E9C-101B-9397-08002B2CF9AE}" pid="13" name="Creator">
    <vt:lpwstr>Adobe InDesign 14.0 (Windows)</vt:lpwstr>
  </property>
  <property fmtid="{D5CDD505-2E9C-101B-9397-08002B2CF9AE}" pid="14" name="Sensitivity">
    <vt:lpwstr>General</vt:lpwstr>
  </property>
  <property fmtid="{D5CDD505-2E9C-101B-9397-08002B2CF9AE}" pid="15" name="Created">
    <vt:filetime>2019-09-30T00:00:00Z</vt:filetime>
  </property>
</Properties>
</file>