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48" r:id="rId5"/>
  </p:sldMasterIdLst>
  <p:notesMasterIdLst>
    <p:notesMasterId r:id="rId23"/>
  </p:notesMasterIdLst>
  <p:sldIdLst>
    <p:sldId id="2147482551" r:id="rId6"/>
    <p:sldId id="267" r:id="rId7"/>
    <p:sldId id="567" r:id="rId8"/>
    <p:sldId id="2147482558" r:id="rId9"/>
    <p:sldId id="2147482863" r:id="rId10"/>
    <p:sldId id="308" r:id="rId11"/>
    <p:sldId id="2147482837" r:id="rId12"/>
    <p:sldId id="2147482862" r:id="rId13"/>
    <p:sldId id="2147482848" r:id="rId14"/>
    <p:sldId id="2147482852" r:id="rId15"/>
    <p:sldId id="2147482840" r:id="rId16"/>
    <p:sldId id="2147482841" r:id="rId17"/>
    <p:sldId id="259" r:id="rId18"/>
    <p:sldId id="266" r:id="rId19"/>
    <p:sldId id="2147480288" r:id="rId20"/>
    <p:sldId id="566"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l Jackson" userId="S::mikeljackson@microsoft.com::60226849-0126-4b12-9a36-08fa7c094752" providerId="AD" clId="Web-{F187AB43-80F9-1AF7-C302-5641FF45483C}"/>
    <pc:docChg chg="addSld addMainMaster modMainMaster">
      <pc:chgData name="Mikel Jackson" userId="S::mikeljackson@microsoft.com::60226849-0126-4b12-9a36-08fa7c094752" providerId="AD" clId="Web-{F187AB43-80F9-1AF7-C302-5641FF45483C}" dt="2025-04-29T16:29:20.453" v="0"/>
      <pc:docMkLst>
        <pc:docMk/>
      </pc:docMkLst>
      <pc:sldChg chg="add">
        <pc:chgData name="Mikel Jackson" userId="S::mikeljackson@microsoft.com::60226849-0126-4b12-9a36-08fa7c094752" providerId="AD" clId="Web-{F187AB43-80F9-1AF7-C302-5641FF45483C}" dt="2025-04-29T16:29:20.453" v="0"/>
        <pc:sldMkLst>
          <pc:docMk/>
          <pc:sldMk cId="2501033313" sldId="2147482550"/>
        </pc:sldMkLst>
      </pc:sldChg>
      <pc:sldMasterChg chg="add addSldLayout">
        <pc:chgData name="Mikel Jackson" userId="S::mikeljackson@microsoft.com::60226849-0126-4b12-9a36-08fa7c094752" providerId="AD" clId="Web-{F187AB43-80F9-1AF7-C302-5641FF45483C}" dt="2025-04-29T16:29:20.453" v="0"/>
        <pc:sldMasterMkLst>
          <pc:docMk/>
          <pc:sldMasterMk cId="74843748" sldId="2147483688"/>
        </pc:sldMasterMkLst>
        <pc:sldLayoutChg chg="add">
          <pc:chgData name="Mikel Jackson" userId="S::mikeljackson@microsoft.com::60226849-0126-4b12-9a36-08fa7c094752" providerId="AD" clId="Web-{F187AB43-80F9-1AF7-C302-5641FF45483C}" dt="2025-04-29T16:29:20.453" v="0"/>
          <pc:sldLayoutMkLst>
            <pc:docMk/>
            <pc:sldMasterMk cId="74843748" sldId="2147483688"/>
            <pc:sldLayoutMk cId="3358456051" sldId="2147483661"/>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2697538802" sldId="2147483665"/>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1971259530" sldId="2147483666"/>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2554018685" sldId="2147483667"/>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1471383151" sldId="2147483668"/>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1647824900" sldId="2147483670"/>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2196489659" sldId="2147483671"/>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862644074" sldId="2147483672"/>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1261475606" sldId="2147483673"/>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3661443672" sldId="2147483674"/>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1255618576" sldId="2147483675"/>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2135396231" sldId="2147483689"/>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1877804920" sldId="2147483690"/>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333181029" sldId="2147483691"/>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3965621337" sldId="2147483692"/>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209722228" sldId="2147483693"/>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2299606146" sldId="2147483694"/>
          </pc:sldLayoutMkLst>
        </pc:sldLayoutChg>
        <pc:sldLayoutChg chg="add">
          <pc:chgData name="Mikel Jackson" userId="S::mikeljackson@microsoft.com::60226849-0126-4b12-9a36-08fa7c094752" providerId="AD" clId="Web-{F187AB43-80F9-1AF7-C302-5641FF45483C}" dt="2025-04-29T16:29:20.453" v="0"/>
          <pc:sldLayoutMkLst>
            <pc:docMk/>
            <pc:sldMasterMk cId="74843748" sldId="2147483688"/>
            <pc:sldLayoutMk cId="2801113301" sldId="2147483695"/>
          </pc:sldLayoutMkLst>
        </pc:sldLayoutChg>
      </pc:sldMasterChg>
      <pc:sldMasterChg chg="modSldLayout">
        <pc:chgData name="Mikel Jackson" userId="S::mikeljackson@microsoft.com::60226849-0126-4b12-9a36-08fa7c094752" providerId="AD" clId="Web-{F187AB43-80F9-1AF7-C302-5641FF45483C}" dt="2025-04-29T16:29:20.453" v="0"/>
        <pc:sldMasterMkLst>
          <pc:docMk/>
          <pc:sldMasterMk cId="2460954070" sldId="2147483696"/>
        </pc:sldMasterMkLst>
        <pc:sldLayoutChg chg="replId">
          <pc:chgData name="Mikel Jackson" userId="S::mikeljackson@microsoft.com::60226849-0126-4b12-9a36-08fa7c094752" providerId="AD" clId="Web-{F187AB43-80F9-1AF7-C302-5641FF45483C}" dt="2025-04-29T16:29:20.453" v="0"/>
          <pc:sldLayoutMkLst>
            <pc:docMk/>
            <pc:sldMasterMk cId="2460954070" sldId="2147483696"/>
            <pc:sldLayoutMk cId="3733172339" sldId="2147483676"/>
          </pc:sldLayoutMkLst>
        </pc:sldLayoutChg>
        <pc:sldLayoutChg chg="replId">
          <pc:chgData name="Mikel Jackson" userId="S::mikeljackson@microsoft.com::60226849-0126-4b12-9a36-08fa7c094752" providerId="AD" clId="Web-{F187AB43-80F9-1AF7-C302-5641FF45483C}" dt="2025-04-29T16:29:20.453" v="0"/>
          <pc:sldLayoutMkLst>
            <pc:docMk/>
            <pc:sldMasterMk cId="2460954070" sldId="2147483696"/>
            <pc:sldLayoutMk cId="2385387890" sldId="2147483677"/>
          </pc:sldLayoutMkLst>
        </pc:sldLayoutChg>
        <pc:sldLayoutChg chg="replId">
          <pc:chgData name="Mikel Jackson" userId="S::mikeljackson@microsoft.com::60226849-0126-4b12-9a36-08fa7c094752" providerId="AD" clId="Web-{F187AB43-80F9-1AF7-C302-5641FF45483C}" dt="2025-04-29T16:29:20.453" v="0"/>
          <pc:sldLayoutMkLst>
            <pc:docMk/>
            <pc:sldMasterMk cId="2460954070" sldId="2147483696"/>
            <pc:sldLayoutMk cId="3479445657" sldId="2147483678"/>
          </pc:sldLayoutMkLst>
        </pc:sldLayoutChg>
        <pc:sldLayoutChg chg="replId">
          <pc:chgData name="Mikel Jackson" userId="S::mikeljackson@microsoft.com::60226849-0126-4b12-9a36-08fa7c094752" providerId="AD" clId="Web-{F187AB43-80F9-1AF7-C302-5641FF45483C}" dt="2025-04-29T16:29:20.453" v="0"/>
          <pc:sldLayoutMkLst>
            <pc:docMk/>
            <pc:sldMasterMk cId="2460954070" sldId="2147483696"/>
            <pc:sldLayoutMk cId="2202905451" sldId="2147483679"/>
          </pc:sldLayoutMkLst>
        </pc:sldLayoutChg>
        <pc:sldLayoutChg chg="replId">
          <pc:chgData name="Mikel Jackson" userId="S::mikeljackson@microsoft.com::60226849-0126-4b12-9a36-08fa7c094752" providerId="AD" clId="Web-{F187AB43-80F9-1AF7-C302-5641FF45483C}" dt="2025-04-29T16:29:20.453" v="0"/>
          <pc:sldLayoutMkLst>
            <pc:docMk/>
            <pc:sldMasterMk cId="2460954070" sldId="2147483696"/>
            <pc:sldLayoutMk cId="3171841454" sldId="2147483680"/>
          </pc:sldLayoutMkLst>
        </pc:sldLayoutChg>
        <pc:sldLayoutChg chg="replId">
          <pc:chgData name="Mikel Jackson" userId="S::mikeljackson@microsoft.com::60226849-0126-4b12-9a36-08fa7c094752" providerId="AD" clId="Web-{F187AB43-80F9-1AF7-C302-5641FF45483C}" dt="2025-04-29T16:29:20.453" v="0"/>
          <pc:sldLayoutMkLst>
            <pc:docMk/>
            <pc:sldMasterMk cId="2460954070" sldId="2147483696"/>
            <pc:sldLayoutMk cId="3210312558" sldId="2147483681"/>
          </pc:sldLayoutMkLst>
        </pc:sldLayoutChg>
        <pc:sldLayoutChg chg="replId">
          <pc:chgData name="Mikel Jackson" userId="S::mikeljackson@microsoft.com::60226849-0126-4b12-9a36-08fa7c094752" providerId="AD" clId="Web-{F187AB43-80F9-1AF7-C302-5641FF45483C}" dt="2025-04-29T16:29:20.453" v="0"/>
          <pc:sldLayoutMkLst>
            <pc:docMk/>
            <pc:sldMasterMk cId="2460954070" sldId="2147483696"/>
            <pc:sldLayoutMk cId="3146388984" sldId="2147483682"/>
          </pc:sldLayoutMkLst>
        </pc:sldLayoutChg>
      </pc:sldMasterChg>
    </pc:docChg>
  </pc:docChgLst>
  <pc:docChgLst>
    <pc:chgData name="Mikel Jackson" userId="S::mikeljackson@microsoft.com::60226849-0126-4b12-9a36-08fa7c094752" providerId="AD" clId="Web-{A26C85C6-49C2-A06D-6DD7-CEC0E1B9EB95}"/>
    <pc:docChg chg="addSld delSld addMainMaster modMainMaster">
      <pc:chgData name="Mikel Jackson" userId="S::mikeljackson@microsoft.com::60226849-0126-4b12-9a36-08fa7c094752" providerId="AD" clId="Web-{A26C85C6-49C2-A06D-6DD7-CEC0E1B9EB95}" dt="2025-04-29T17:12:06.642" v="1"/>
      <pc:docMkLst>
        <pc:docMk/>
      </pc:docMkLst>
      <pc:sldChg chg="del">
        <pc:chgData name="Mikel Jackson" userId="S::mikeljackson@microsoft.com::60226849-0126-4b12-9a36-08fa7c094752" providerId="AD" clId="Web-{A26C85C6-49C2-A06D-6DD7-CEC0E1B9EB95}" dt="2025-04-29T17:12:06.642" v="1"/>
        <pc:sldMkLst>
          <pc:docMk/>
          <pc:sldMk cId="751654143" sldId="2147482819"/>
        </pc:sldMkLst>
      </pc:sldChg>
      <pc:sldChg chg="add">
        <pc:chgData name="Mikel Jackson" userId="S::mikeljackson@microsoft.com::60226849-0126-4b12-9a36-08fa7c094752" providerId="AD" clId="Web-{A26C85C6-49C2-A06D-6DD7-CEC0E1B9EB95}" dt="2025-04-29T17:12:00.001" v="0"/>
        <pc:sldMkLst>
          <pc:docMk/>
          <pc:sldMk cId="824556135" sldId="2147482863"/>
        </pc:sldMkLst>
      </pc:sldChg>
      <pc:sldMasterChg chg="add addSldLayout">
        <pc:chgData name="Mikel Jackson" userId="S::mikeljackson@microsoft.com::60226849-0126-4b12-9a36-08fa7c094752" providerId="AD" clId="Web-{A26C85C6-49C2-A06D-6DD7-CEC0E1B9EB95}" dt="2025-04-29T17:12:00.001" v="0"/>
        <pc:sldMasterMkLst>
          <pc:docMk/>
          <pc:sldMasterMk cId="2189928612" sldId="2147483648"/>
        </pc:sldMasterMkLst>
        <pc:sldLayoutChg chg="add">
          <pc:chgData name="Mikel Jackson" userId="S::mikeljackson@microsoft.com::60226849-0126-4b12-9a36-08fa7c094752" providerId="AD" clId="Web-{A26C85C6-49C2-A06D-6DD7-CEC0E1B9EB95}" dt="2025-04-29T17:12:00.001" v="0"/>
          <pc:sldLayoutMkLst>
            <pc:docMk/>
            <pc:sldMasterMk cId="2189928612" sldId="2147483648"/>
            <pc:sldLayoutMk cId="302434344" sldId="2147483649"/>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3506810133" sldId="2147483650"/>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2098078858" sldId="2147483651"/>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2515391233" sldId="2147483652"/>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247021467" sldId="2147483653"/>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3053947222" sldId="2147483654"/>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1031467778" sldId="2147483655"/>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351714789" sldId="2147483656"/>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1154490068" sldId="2147483657"/>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4079779072" sldId="2147483658"/>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3099723083" sldId="2147483659"/>
          </pc:sldLayoutMkLst>
        </pc:sldLayoutChg>
        <pc:sldLayoutChg chg="add">
          <pc:chgData name="Mikel Jackson" userId="S::mikeljackson@microsoft.com::60226849-0126-4b12-9a36-08fa7c094752" providerId="AD" clId="Web-{A26C85C6-49C2-A06D-6DD7-CEC0E1B9EB95}" dt="2025-04-29T17:12:00.001" v="0"/>
          <pc:sldLayoutMkLst>
            <pc:docMk/>
            <pc:sldMasterMk cId="2189928612" sldId="2147483648"/>
            <pc:sldLayoutMk cId="3287439130" sldId="2147483660"/>
          </pc:sldLayoutMkLst>
        </pc:sldLayoutChg>
      </pc:sldMasterChg>
      <pc:sldMasterChg chg="replId modSldLayout">
        <pc:chgData name="Mikel Jackson" userId="S::mikeljackson@microsoft.com::60226849-0126-4b12-9a36-08fa7c094752" providerId="AD" clId="Web-{A26C85C6-49C2-A06D-6DD7-CEC0E1B9EB95}" dt="2025-04-29T17:12:00.001" v="0"/>
        <pc:sldMasterMkLst>
          <pc:docMk/>
          <pc:sldMasterMk cId="74843748" sldId="2147483688"/>
        </pc:sldMasterMkLst>
        <pc:sldLayoutChg chg="replId">
          <pc:chgData name="Mikel Jackson" userId="S::mikeljackson@microsoft.com::60226849-0126-4b12-9a36-08fa7c094752" providerId="AD" clId="Web-{A26C85C6-49C2-A06D-6DD7-CEC0E1B9EB95}" dt="2025-04-29T17:12:00.001" v="0"/>
          <pc:sldLayoutMkLst>
            <pc:docMk/>
            <pc:sldMasterMk cId="74843748" sldId="2147483688"/>
            <pc:sldLayoutMk cId="2135396231" sldId="2147483689"/>
          </pc:sldLayoutMkLst>
        </pc:sldLayoutChg>
        <pc:sldLayoutChg chg="replId">
          <pc:chgData name="Mikel Jackson" userId="S::mikeljackson@microsoft.com::60226849-0126-4b12-9a36-08fa7c094752" providerId="AD" clId="Web-{A26C85C6-49C2-A06D-6DD7-CEC0E1B9EB95}" dt="2025-04-29T17:12:00.001" v="0"/>
          <pc:sldLayoutMkLst>
            <pc:docMk/>
            <pc:sldMasterMk cId="74843748" sldId="2147483688"/>
            <pc:sldLayoutMk cId="1877804920" sldId="2147483690"/>
          </pc:sldLayoutMkLst>
        </pc:sldLayoutChg>
        <pc:sldLayoutChg chg="replId">
          <pc:chgData name="Mikel Jackson" userId="S::mikeljackson@microsoft.com::60226849-0126-4b12-9a36-08fa7c094752" providerId="AD" clId="Web-{A26C85C6-49C2-A06D-6DD7-CEC0E1B9EB95}" dt="2025-04-29T17:12:00.001" v="0"/>
          <pc:sldLayoutMkLst>
            <pc:docMk/>
            <pc:sldMasterMk cId="74843748" sldId="2147483688"/>
            <pc:sldLayoutMk cId="333181029" sldId="2147483691"/>
          </pc:sldLayoutMkLst>
        </pc:sldLayoutChg>
        <pc:sldLayoutChg chg="replId">
          <pc:chgData name="Mikel Jackson" userId="S::mikeljackson@microsoft.com::60226849-0126-4b12-9a36-08fa7c094752" providerId="AD" clId="Web-{A26C85C6-49C2-A06D-6DD7-CEC0E1B9EB95}" dt="2025-04-29T17:12:00.001" v="0"/>
          <pc:sldLayoutMkLst>
            <pc:docMk/>
            <pc:sldMasterMk cId="74843748" sldId="2147483688"/>
            <pc:sldLayoutMk cId="3965621337" sldId="2147483692"/>
          </pc:sldLayoutMkLst>
        </pc:sldLayoutChg>
        <pc:sldLayoutChg chg="replId">
          <pc:chgData name="Mikel Jackson" userId="S::mikeljackson@microsoft.com::60226849-0126-4b12-9a36-08fa7c094752" providerId="AD" clId="Web-{A26C85C6-49C2-A06D-6DD7-CEC0E1B9EB95}" dt="2025-04-29T17:12:00.001" v="0"/>
          <pc:sldLayoutMkLst>
            <pc:docMk/>
            <pc:sldMasterMk cId="74843748" sldId="2147483688"/>
            <pc:sldLayoutMk cId="209722228" sldId="2147483693"/>
          </pc:sldLayoutMkLst>
        </pc:sldLayoutChg>
        <pc:sldLayoutChg chg="replId">
          <pc:chgData name="Mikel Jackson" userId="S::mikeljackson@microsoft.com::60226849-0126-4b12-9a36-08fa7c094752" providerId="AD" clId="Web-{A26C85C6-49C2-A06D-6DD7-CEC0E1B9EB95}" dt="2025-04-29T17:12:00.001" v="0"/>
          <pc:sldLayoutMkLst>
            <pc:docMk/>
            <pc:sldMasterMk cId="74843748" sldId="2147483688"/>
            <pc:sldLayoutMk cId="2299606146" sldId="2147483694"/>
          </pc:sldLayoutMkLst>
        </pc:sldLayoutChg>
        <pc:sldLayoutChg chg="replId">
          <pc:chgData name="Mikel Jackson" userId="S::mikeljackson@microsoft.com::60226849-0126-4b12-9a36-08fa7c094752" providerId="AD" clId="Web-{A26C85C6-49C2-A06D-6DD7-CEC0E1B9EB95}" dt="2025-04-29T17:12:00.001" v="0"/>
          <pc:sldLayoutMkLst>
            <pc:docMk/>
            <pc:sldMasterMk cId="74843748" sldId="2147483688"/>
            <pc:sldLayoutMk cId="2801113301" sldId="2147483695"/>
          </pc:sldLayoutMkLst>
        </pc:sldLayoutChg>
      </pc:sldMasterChg>
      <pc:sldMasterChg chg="replId">
        <pc:chgData name="Mikel Jackson" userId="S::mikeljackson@microsoft.com::60226849-0126-4b12-9a36-08fa7c094752" providerId="AD" clId="Web-{A26C85C6-49C2-A06D-6DD7-CEC0E1B9EB95}" dt="2025-04-29T17:12:00.001" v="0"/>
        <pc:sldMasterMkLst>
          <pc:docMk/>
          <pc:sldMasterMk cId="2460954070" sldId="2147483696"/>
        </pc:sldMasterMkLst>
      </pc:sldMasterChg>
    </pc:docChg>
  </pc:docChgLst>
  <pc:docChgLst>
    <pc:chgData name="Mikel Jackson" userId="S::mikeljackson@microsoft.com::60226849-0126-4b12-9a36-08fa7c094752" providerId="AD" clId="Web-{E7B9943B-5C37-BDC9-A226-212A0FB48FCC}"/>
    <pc:docChg chg="addSld delSld">
      <pc:chgData name="Mikel Jackson" userId="S::mikeljackson@microsoft.com::60226849-0126-4b12-9a36-08fa7c094752" providerId="AD" clId="Web-{E7B9943B-5C37-BDC9-A226-212A0FB48FCC}" dt="2025-04-29T16:39:26.261" v="18"/>
      <pc:docMkLst>
        <pc:docMk/>
      </pc:docMkLst>
      <pc:sldChg chg="del">
        <pc:chgData name="Mikel Jackson" userId="S::mikeljackson@microsoft.com::60226849-0126-4b12-9a36-08fa7c094752" providerId="AD" clId="Web-{E7B9943B-5C37-BDC9-A226-212A0FB48FCC}" dt="2025-04-29T16:39:20.792" v="17"/>
        <pc:sldMkLst>
          <pc:docMk/>
          <pc:sldMk cId="109857222" sldId="256"/>
        </pc:sldMkLst>
      </pc:sldChg>
      <pc:sldChg chg="add">
        <pc:chgData name="Mikel Jackson" userId="S::mikeljackson@microsoft.com::60226849-0126-4b12-9a36-08fa7c094752" providerId="AD" clId="Web-{E7B9943B-5C37-BDC9-A226-212A0FB48FCC}" dt="2025-04-29T16:39:10.791" v="12"/>
        <pc:sldMkLst>
          <pc:docMk/>
          <pc:sldMk cId="2214783467" sldId="259"/>
        </pc:sldMkLst>
      </pc:sldChg>
      <pc:sldChg chg="add">
        <pc:chgData name="Mikel Jackson" userId="S::mikeljackson@microsoft.com::60226849-0126-4b12-9a36-08fa7c094752" providerId="AD" clId="Web-{E7B9943B-5C37-BDC9-A226-212A0FB48FCC}" dt="2025-04-29T16:39:10.822" v="13"/>
        <pc:sldMkLst>
          <pc:docMk/>
          <pc:sldMk cId="3928631957" sldId="266"/>
        </pc:sldMkLst>
      </pc:sldChg>
      <pc:sldChg chg="add">
        <pc:chgData name="Mikel Jackson" userId="S::mikeljackson@microsoft.com::60226849-0126-4b12-9a36-08fa7c094752" providerId="AD" clId="Web-{E7B9943B-5C37-BDC9-A226-212A0FB48FCC}" dt="2025-04-29T16:39:10.385" v="1"/>
        <pc:sldMkLst>
          <pc:docMk/>
          <pc:sldMk cId="3423567103" sldId="267"/>
        </pc:sldMkLst>
      </pc:sldChg>
      <pc:sldChg chg="add">
        <pc:chgData name="Mikel Jackson" userId="S::mikeljackson@microsoft.com::60226849-0126-4b12-9a36-08fa7c094752" providerId="AD" clId="Web-{E7B9943B-5C37-BDC9-A226-212A0FB48FCC}" dt="2025-04-29T16:39:10.950" v="16"/>
        <pc:sldMkLst>
          <pc:docMk/>
          <pc:sldMk cId="2500327725" sldId="269"/>
        </pc:sldMkLst>
      </pc:sldChg>
      <pc:sldChg chg="add">
        <pc:chgData name="Mikel Jackson" userId="S::mikeljackson@microsoft.com::60226849-0126-4b12-9a36-08fa7c094752" providerId="AD" clId="Web-{E7B9943B-5C37-BDC9-A226-212A0FB48FCC}" dt="2025-04-29T16:39:10.541" v="5"/>
        <pc:sldMkLst>
          <pc:docMk/>
          <pc:sldMk cId="1415813709" sldId="308"/>
        </pc:sldMkLst>
      </pc:sldChg>
      <pc:sldChg chg="add">
        <pc:chgData name="Mikel Jackson" userId="S::mikeljackson@microsoft.com::60226849-0126-4b12-9a36-08fa7c094752" providerId="AD" clId="Web-{E7B9943B-5C37-BDC9-A226-212A0FB48FCC}" dt="2025-04-29T16:39:10.885" v="15"/>
        <pc:sldMkLst>
          <pc:docMk/>
          <pc:sldMk cId="3720546188" sldId="566"/>
        </pc:sldMkLst>
      </pc:sldChg>
      <pc:sldChg chg="add">
        <pc:chgData name="Mikel Jackson" userId="S::mikeljackson@microsoft.com::60226849-0126-4b12-9a36-08fa7c094752" providerId="AD" clId="Web-{E7B9943B-5C37-BDC9-A226-212A0FB48FCC}" dt="2025-04-29T16:39:10.416" v="2"/>
        <pc:sldMkLst>
          <pc:docMk/>
          <pc:sldMk cId="1414153189" sldId="567"/>
        </pc:sldMkLst>
      </pc:sldChg>
      <pc:sldChg chg="add">
        <pc:chgData name="Mikel Jackson" userId="S::mikeljackson@microsoft.com::60226849-0126-4b12-9a36-08fa7c094752" providerId="AD" clId="Web-{E7B9943B-5C37-BDC9-A226-212A0FB48FCC}" dt="2025-04-29T16:39:10.854" v="14"/>
        <pc:sldMkLst>
          <pc:docMk/>
          <pc:sldMk cId="2389918011" sldId="2147480288"/>
        </pc:sldMkLst>
      </pc:sldChg>
      <pc:sldChg chg="del">
        <pc:chgData name="Mikel Jackson" userId="S::mikeljackson@microsoft.com::60226849-0126-4b12-9a36-08fa7c094752" providerId="AD" clId="Web-{E7B9943B-5C37-BDC9-A226-212A0FB48FCC}" dt="2025-04-29T16:39:26.261" v="18"/>
        <pc:sldMkLst>
          <pc:docMk/>
          <pc:sldMk cId="2501033313" sldId="2147482550"/>
        </pc:sldMkLst>
      </pc:sldChg>
      <pc:sldChg chg="add">
        <pc:chgData name="Mikel Jackson" userId="S::mikeljackson@microsoft.com::60226849-0126-4b12-9a36-08fa7c094752" providerId="AD" clId="Web-{E7B9943B-5C37-BDC9-A226-212A0FB48FCC}" dt="2025-04-29T16:39:10.322" v="0"/>
        <pc:sldMkLst>
          <pc:docMk/>
          <pc:sldMk cId="662025445" sldId="2147482551"/>
        </pc:sldMkLst>
      </pc:sldChg>
      <pc:sldChg chg="add">
        <pc:chgData name="Mikel Jackson" userId="S::mikeljackson@microsoft.com::60226849-0126-4b12-9a36-08fa7c094752" providerId="AD" clId="Web-{E7B9943B-5C37-BDC9-A226-212A0FB48FCC}" dt="2025-04-29T16:39:10.447" v="3"/>
        <pc:sldMkLst>
          <pc:docMk/>
          <pc:sldMk cId="3173180500" sldId="2147482558"/>
        </pc:sldMkLst>
      </pc:sldChg>
      <pc:sldChg chg="add">
        <pc:chgData name="Mikel Jackson" userId="S::mikeljackson@microsoft.com::60226849-0126-4b12-9a36-08fa7c094752" providerId="AD" clId="Web-{E7B9943B-5C37-BDC9-A226-212A0FB48FCC}" dt="2025-04-29T16:39:10.525" v="4"/>
        <pc:sldMkLst>
          <pc:docMk/>
          <pc:sldMk cId="751654143" sldId="2147482819"/>
        </pc:sldMkLst>
      </pc:sldChg>
      <pc:sldChg chg="add">
        <pc:chgData name="Mikel Jackson" userId="S::mikeljackson@microsoft.com::60226849-0126-4b12-9a36-08fa7c094752" providerId="AD" clId="Web-{E7B9943B-5C37-BDC9-A226-212A0FB48FCC}" dt="2025-04-29T16:39:10.588" v="6"/>
        <pc:sldMkLst>
          <pc:docMk/>
          <pc:sldMk cId="1410643645" sldId="2147482837"/>
        </pc:sldMkLst>
      </pc:sldChg>
      <pc:sldChg chg="add">
        <pc:chgData name="Mikel Jackson" userId="S::mikeljackson@microsoft.com::60226849-0126-4b12-9a36-08fa7c094752" providerId="AD" clId="Web-{E7B9943B-5C37-BDC9-A226-212A0FB48FCC}" dt="2025-04-29T16:39:10.744" v="10"/>
        <pc:sldMkLst>
          <pc:docMk/>
          <pc:sldMk cId="1965986423" sldId="2147482840"/>
        </pc:sldMkLst>
      </pc:sldChg>
      <pc:sldChg chg="add">
        <pc:chgData name="Mikel Jackson" userId="S::mikeljackson@microsoft.com::60226849-0126-4b12-9a36-08fa7c094752" providerId="AD" clId="Web-{E7B9943B-5C37-BDC9-A226-212A0FB48FCC}" dt="2025-04-29T16:39:10.775" v="11"/>
        <pc:sldMkLst>
          <pc:docMk/>
          <pc:sldMk cId="957589786" sldId="2147482841"/>
        </pc:sldMkLst>
      </pc:sldChg>
      <pc:sldChg chg="add">
        <pc:chgData name="Mikel Jackson" userId="S::mikeljackson@microsoft.com::60226849-0126-4b12-9a36-08fa7c094752" providerId="AD" clId="Web-{E7B9943B-5C37-BDC9-A226-212A0FB48FCC}" dt="2025-04-29T16:39:10.666" v="8"/>
        <pc:sldMkLst>
          <pc:docMk/>
          <pc:sldMk cId="3633689963" sldId="2147482848"/>
        </pc:sldMkLst>
      </pc:sldChg>
      <pc:sldChg chg="add">
        <pc:chgData name="Mikel Jackson" userId="S::mikeljackson@microsoft.com::60226849-0126-4b12-9a36-08fa7c094752" providerId="AD" clId="Web-{E7B9943B-5C37-BDC9-A226-212A0FB48FCC}" dt="2025-04-29T16:39:10.713" v="9"/>
        <pc:sldMkLst>
          <pc:docMk/>
          <pc:sldMk cId="1958651577" sldId="2147482852"/>
        </pc:sldMkLst>
      </pc:sldChg>
      <pc:sldChg chg="add">
        <pc:chgData name="Mikel Jackson" userId="S::mikeljackson@microsoft.com::60226849-0126-4b12-9a36-08fa7c094752" providerId="AD" clId="Web-{E7B9943B-5C37-BDC9-A226-212A0FB48FCC}" dt="2025-04-29T16:39:10.635" v="7"/>
        <pc:sldMkLst>
          <pc:docMk/>
          <pc:sldMk cId="1419423937" sldId="2147482862"/>
        </pc:sldMkLst>
      </pc:sldChg>
      <pc:sldMasterChg chg="addSldLayout">
        <pc:chgData name="Mikel Jackson" userId="S::mikeljackson@microsoft.com::60226849-0126-4b12-9a36-08fa7c094752" providerId="AD" clId="Web-{E7B9943B-5C37-BDC9-A226-212A0FB48FCC}" dt="2025-04-29T16:39:10.822" v="13"/>
        <pc:sldMasterMkLst>
          <pc:docMk/>
          <pc:sldMasterMk cId="2460954070" sldId="2147483696"/>
        </pc:sldMasterMkLst>
        <pc:sldLayoutChg chg="add">
          <pc:chgData name="Mikel Jackson" userId="S::mikeljackson@microsoft.com::60226849-0126-4b12-9a36-08fa7c094752" providerId="AD" clId="Web-{E7B9943B-5C37-BDC9-A226-212A0FB48FCC}" dt="2025-04-29T16:39:10.322" v="0"/>
          <pc:sldLayoutMkLst>
            <pc:docMk/>
            <pc:sldMasterMk cId="2460954070" sldId="2147483696"/>
            <pc:sldLayoutMk cId="2261184134" sldId="2147483683"/>
          </pc:sldLayoutMkLst>
        </pc:sldLayoutChg>
        <pc:sldLayoutChg chg="add">
          <pc:chgData name="Mikel Jackson" userId="S::mikeljackson@microsoft.com::60226849-0126-4b12-9a36-08fa7c094752" providerId="AD" clId="Web-{E7B9943B-5C37-BDC9-A226-212A0FB48FCC}" dt="2025-04-29T16:39:10.447" v="3"/>
          <pc:sldLayoutMkLst>
            <pc:docMk/>
            <pc:sldMasterMk cId="2460954070" sldId="2147483696"/>
            <pc:sldLayoutMk cId="1396980392" sldId="2147483684"/>
          </pc:sldLayoutMkLst>
        </pc:sldLayoutChg>
        <pc:sldLayoutChg chg="add">
          <pc:chgData name="Mikel Jackson" userId="S::mikeljackson@microsoft.com::60226849-0126-4b12-9a36-08fa7c094752" providerId="AD" clId="Web-{E7B9943B-5C37-BDC9-A226-212A0FB48FCC}" dt="2025-04-29T16:39:10.541" v="5"/>
          <pc:sldLayoutMkLst>
            <pc:docMk/>
            <pc:sldMasterMk cId="2460954070" sldId="2147483696"/>
            <pc:sldLayoutMk cId="2582144591" sldId="2147483685"/>
          </pc:sldLayoutMkLst>
        </pc:sldLayoutChg>
        <pc:sldLayoutChg chg="add">
          <pc:chgData name="Mikel Jackson" userId="S::mikeljackson@microsoft.com::60226849-0126-4b12-9a36-08fa7c094752" providerId="AD" clId="Web-{E7B9943B-5C37-BDC9-A226-212A0FB48FCC}" dt="2025-04-29T16:39:10.588" v="6"/>
          <pc:sldLayoutMkLst>
            <pc:docMk/>
            <pc:sldMasterMk cId="2460954070" sldId="2147483696"/>
            <pc:sldLayoutMk cId="638158859" sldId="2147483686"/>
          </pc:sldLayoutMkLst>
        </pc:sldLayoutChg>
        <pc:sldLayoutChg chg="add">
          <pc:chgData name="Mikel Jackson" userId="S::mikeljackson@microsoft.com::60226849-0126-4b12-9a36-08fa7c094752" providerId="AD" clId="Web-{E7B9943B-5C37-BDC9-A226-212A0FB48FCC}" dt="2025-04-29T16:39:10.822" v="13"/>
          <pc:sldLayoutMkLst>
            <pc:docMk/>
            <pc:sldMasterMk cId="2460954070" sldId="2147483696"/>
            <pc:sldLayoutMk cId="1618910462"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C7B65-370F-477A-AAA0-F63F96D8CA17}" type="datetimeFigureOut">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DE033-6A64-4489-B4D3-EB038E508AE5}" type="slidenum">
              <a:t>‹#›</a:t>
            </a:fld>
            <a:endParaRPr lang="en-US"/>
          </a:p>
        </p:txBody>
      </p:sp>
    </p:spTree>
    <p:extLst>
      <p:ext uri="{BB962C8B-B14F-4D97-AF65-F5344CB8AC3E}">
        <p14:creationId xmlns:p14="http://schemas.microsoft.com/office/powerpoint/2010/main" val="37649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FE6DB-B407-E5C3-F824-0390B11E2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E323C-139D-4211-D601-CBD094B6A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F45F8-666C-1516-D0DF-25D6A2F3F9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23D4A4-EE06-131C-72EC-C4E5EB31A135}"/>
              </a:ext>
            </a:extLst>
          </p:cNvPr>
          <p:cNvSpPr>
            <a:spLocks noGrp="1"/>
          </p:cNvSpPr>
          <p:nvPr>
            <p:ph type="sldNum" sz="quarter" idx="5"/>
          </p:nvPr>
        </p:nvSpPr>
        <p:spPr/>
        <p:txBody>
          <a:bodyPr/>
          <a:lstStyle/>
          <a:p>
            <a:fld id="{F7C39E19-974F-4B90-B9A5-596933717C14}" type="slidenum">
              <a:rPr lang="en-US" smtClean="0"/>
              <a:t>4</a:t>
            </a:fld>
            <a:endParaRPr lang="en-US"/>
          </a:p>
        </p:txBody>
      </p:sp>
    </p:spTree>
    <p:extLst>
      <p:ext uri="{BB962C8B-B14F-4D97-AF65-F5344CB8AC3E}">
        <p14:creationId xmlns:p14="http://schemas.microsoft.com/office/powerpoint/2010/main" val="403581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leave this slide in for conference attendees.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73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you with adoption, the Copilot Readiness Hub is an open one stop shop for content, organized by role for your Copilot for Microsoft 365 journey.  </a:t>
            </a:r>
          </a:p>
          <a:p>
            <a:endParaRPr lang="en-US"/>
          </a:p>
          <a:p>
            <a:r>
              <a:rPr lang="en-US"/>
              <a:t>You can use its recommendations to prepare and plan for your deployment, create a user experience strategy as I’ve presented today, and an adoption plan. </a:t>
            </a:r>
          </a:p>
          <a:p>
            <a:endParaRPr lang="en-US"/>
          </a:p>
          <a:p>
            <a:r>
              <a:rPr lang="en-US"/>
              <a:t>And as Copilot continues to evolve, keep coming back for new content that is published regularly.  </a:t>
            </a:r>
          </a:p>
          <a:p>
            <a:endParaRPr lang="en-US"/>
          </a:p>
          <a:p>
            <a:r>
              <a:rPr lang="en-US"/>
              <a:t>You can also join the Copilot for Microsoft 365 community to get your questions answered and meet others who are leveraging Copilot for Microsoft 365 right now.</a:t>
            </a: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BEF674-687C-4523-AB9A-39F3E48DCA2D}"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8695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i="0">
                <a:solidFill>
                  <a:srgbClr val="000000"/>
                </a:solidFill>
                <a:effectLst/>
                <a:latin typeface="Segoe UI" panose="020B0502040204020203" pitchFamily="34" charset="0"/>
              </a:rPr>
              <a:t>Welcome everyone to our session on Office 365 Engineering Direct. Today, we'll be providing an overview of the OED service and how it can benefit your organization. Let's dive in!</a:t>
            </a:r>
            <a:endParaRPr lang="en-US" b="0" i="0">
              <a:solidFill>
                <a:srgbClr val="111111"/>
              </a:solidFill>
              <a:effectLst/>
              <a:latin typeface="-apple-system"/>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5/13/2025 11:15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6512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0BD8A-1EB8-72F7-7B23-2FE70E635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F0986-8BED-29DD-982B-499CAAF07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D3A91-AB18-2D90-FFCB-F9F4839FB314}"/>
              </a:ext>
            </a:extLst>
          </p:cNvPr>
          <p:cNvSpPr>
            <a:spLocks noGrp="1"/>
          </p:cNvSpPr>
          <p:nvPr>
            <p:ph type="body" idx="1"/>
          </p:nvPr>
        </p:nvSpPr>
        <p:spPr/>
        <p:txBody>
          <a:bodyPr/>
          <a:lstStyle/>
          <a:p>
            <a:pPr marL="0" marR="0" indent="0" algn="l" rtl="0" eaLnBrk="1" fontAlgn="auto" latinLnBrk="0" hangingPunct="1">
              <a:spcBef>
                <a:spcPts val="336"/>
              </a:spcBef>
            </a:pPr>
            <a:r>
              <a:rPr lang="en-US" sz="2800" b="1" i="0">
                <a:solidFill>
                  <a:srgbClr val="000000"/>
                </a:solidFill>
                <a:effectLst/>
                <a:latin typeface="Segoe UI" panose="020B0502040204020203" pitchFamily="34" charset="0"/>
              </a:rPr>
              <a:t>What is Office 365 Engineering Direct?</a:t>
            </a:r>
            <a:r>
              <a:rPr lang="en-US" sz="2800" b="0" i="0">
                <a:solidFill>
                  <a:srgbClr val="000000"/>
                </a:solidFill>
                <a:effectLst/>
                <a:latin typeface="Segoe UI" panose="020B0502040204020203" pitchFamily="34" charset="0"/>
              </a:rPr>
              <a:t> </a:t>
            </a:r>
          </a:p>
          <a:p>
            <a:pPr marL="0" marR="0" indent="0" algn="l" rtl="0" eaLnBrk="1" fontAlgn="auto" latinLnBrk="0" hangingPunct="1">
              <a:spcBef>
                <a:spcPts val="336"/>
              </a:spcBef>
            </a:pPr>
            <a:r>
              <a:rPr lang="en-US" sz="2800" b="0" i="0">
                <a:solidFill>
                  <a:srgbClr val="000000"/>
                </a:solidFill>
                <a:effectLst/>
                <a:latin typeface="Segoe UI" panose="020B0502040204020203" pitchFamily="34" charset="0"/>
              </a:rPr>
              <a:t>Office 365 Engineering Direct gives you an exclusive line to product group engineering teams to help manage your cloud productivity solutions effectively. This service covers four key Office 365 applications: Exchange Online, SharePoint Online, OneDrive for Business, and Microsoft Teams.</a:t>
            </a:r>
            <a:endParaRPr lang="en-US" sz="1800"/>
          </a:p>
          <a:p>
            <a:pPr marL="0" marR="0" lvl="0" indent="0" algn="l" rtl="0" eaLnBrk="1" fontAlgn="auto" latinLnBrk="0" hangingPunct="1">
              <a:lnSpc>
                <a:spcPct val="100000"/>
              </a:lnSpc>
              <a:spcBef>
                <a:spcPts val="0"/>
              </a:spcBef>
              <a:spcAft>
                <a:spcPts val="0"/>
              </a:spcAft>
              <a:buClrTx/>
              <a:buSzTx/>
              <a:buFontTx/>
              <a:buNone/>
            </a:pPr>
            <a:endParaRPr lang="en-US" sz="1800" b="1">
              <a:solidFill>
                <a:schemeClr val="tx1"/>
              </a:solidFill>
              <a:latin typeface="+mn-lt"/>
              <a:cs typeface="Segoe UI"/>
            </a:endParaRPr>
          </a:p>
        </p:txBody>
      </p:sp>
      <p:sp>
        <p:nvSpPr>
          <p:cNvPr id="4" name="Slide Number Placeholder 3">
            <a:extLst>
              <a:ext uri="{FF2B5EF4-FFF2-40B4-BE49-F238E27FC236}">
                <a16:creationId xmlns:a16="http://schemas.microsoft.com/office/drawing/2014/main" id="{6D1259D6-26A0-7DA8-6962-67BD00F2DC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7F13D-0D0B-4BF7-B71B-A66B232057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303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D4A8-3153-31C8-8074-86CB02D47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75080-2665-C86A-2562-B5991AB85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79919-CB22-0615-C755-D53AB15C1E05}"/>
              </a:ext>
            </a:extLst>
          </p:cNvPr>
          <p:cNvSpPr>
            <a:spLocks noGrp="1"/>
          </p:cNvSpPr>
          <p:nvPr>
            <p:ph type="body" idx="1"/>
          </p:nvPr>
        </p:nvSpPr>
        <p:spPr/>
        <p:txBody>
          <a:bodyPr/>
          <a:lstStyle/>
          <a:p>
            <a:pPr marL="0" marR="0" indent="0" algn="l" rtl="0" eaLnBrk="1" fontAlgn="auto" latinLnBrk="0" hangingPunct="1">
              <a:spcBef>
                <a:spcPts val="336"/>
              </a:spcBef>
            </a:pPr>
            <a:endParaRPr lang="en-US" sz="1800" b="1" i="0" u="none" strike="noStrike" kern="1200" spc="0" baseline="0">
              <a:solidFill>
                <a:srgbClr val="091F2C"/>
              </a:solidFill>
              <a:effectLst/>
              <a:latin typeface="Segoe UI Semibold" panose="020B0702040204020203" pitchFamily="34" charset="0"/>
              <a:cs typeface="Segoe UI" panose="020B0502040204020203" pitchFamily="34" charset="0"/>
            </a:endParaRPr>
          </a:p>
          <a:p>
            <a:pPr marL="0" marR="0" indent="0" algn="l" rtl="0" eaLnBrk="1" fontAlgn="auto" latinLnBrk="0" hangingPunct="1">
              <a:spcBef>
                <a:spcPts val="336"/>
              </a:spcBef>
            </a:pPr>
            <a:r>
              <a:rPr lang="en-US" sz="1800" b="1" i="0">
                <a:solidFill>
                  <a:srgbClr val="000000"/>
                </a:solidFill>
                <a:effectLst/>
                <a:latin typeface="Segoe UI" panose="020B0502040204020203" pitchFamily="34" charset="0"/>
              </a:rPr>
              <a:t>Benefits of Office 365 Engineering Direct</a:t>
            </a:r>
            <a:endParaRPr lang="en-US" sz="1800" b="0" i="0">
              <a:solidFill>
                <a:srgbClr val="000000"/>
              </a:solidFill>
              <a:effectLst/>
              <a:latin typeface="Segoe UI" panose="020B0502040204020203" pitchFamily="34" charset="0"/>
            </a:endParaRPr>
          </a:p>
          <a:p>
            <a:pPr marL="0" marR="0" indent="0" algn="l" rtl="0" eaLnBrk="1" fontAlgn="auto" latinLnBrk="0" hangingPunct="1">
              <a:spcBef>
                <a:spcPts val="336"/>
              </a:spcBef>
            </a:pPr>
            <a:r>
              <a:rPr lang="en-US" sz="1800" b="0" i="0">
                <a:solidFill>
                  <a:srgbClr val="000000"/>
                </a:solidFill>
                <a:effectLst/>
                <a:latin typeface="Segoe UI" panose="020B0502040204020203" pitchFamily="34" charset="0"/>
              </a:rPr>
              <a:t>With Office 365 Engineering Direct, you get enhanced relationships with product groups, deeper access for support scenarios, and prioritized care. This includes critical issue prioritization, advanced monitoring notifications, incident analysis, business project awareness, and customer advisory input.</a:t>
            </a:r>
            <a:endParaRPr lang="en-US" sz="1200" b="1">
              <a:solidFill>
                <a:schemeClr val="tx1"/>
              </a:solidFill>
              <a:latin typeface="+mn-lt"/>
              <a:cs typeface="Segoe UI"/>
            </a:endParaRPr>
          </a:p>
          <a:p>
            <a:pPr marL="0" marR="0" lvl="0" indent="0" algn="l" rtl="0" eaLnBrk="1" fontAlgn="auto" latinLnBrk="0" hangingPunct="1">
              <a:lnSpc>
                <a:spcPct val="100000"/>
              </a:lnSpc>
              <a:spcBef>
                <a:spcPts val="0"/>
              </a:spcBef>
              <a:spcAft>
                <a:spcPts val="0"/>
              </a:spcAft>
              <a:buClrTx/>
              <a:buSzTx/>
              <a:buFontTx/>
              <a:buNone/>
            </a:pPr>
            <a:endParaRPr lang="en-US" sz="1800" b="1">
              <a:solidFill>
                <a:schemeClr val="tx1"/>
              </a:solidFill>
              <a:latin typeface="+mn-lt"/>
              <a:cs typeface="Segoe UI"/>
            </a:endParaRPr>
          </a:p>
        </p:txBody>
      </p:sp>
      <p:sp>
        <p:nvSpPr>
          <p:cNvPr id="4" name="Slide Number Placeholder 3">
            <a:extLst>
              <a:ext uri="{FF2B5EF4-FFF2-40B4-BE49-F238E27FC236}">
                <a16:creationId xmlns:a16="http://schemas.microsoft.com/office/drawing/2014/main" id="{A6ED7EF1-D263-380F-F112-0F12604426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7F13D-0D0B-4BF7-B71B-A66B232057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20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D4A8-3153-31C8-8074-86CB02D47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75080-2665-C86A-2562-B5991AB85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79919-CB22-0615-C755-D53AB15C1E05}"/>
              </a:ext>
            </a:extLst>
          </p:cNvPr>
          <p:cNvSpPr>
            <a:spLocks noGrp="1"/>
          </p:cNvSpPr>
          <p:nvPr>
            <p:ph type="body" idx="1"/>
          </p:nvPr>
        </p:nvSpPr>
        <p:spPr/>
        <p:txBody>
          <a:bodyPr/>
          <a:lstStyle/>
          <a:p>
            <a:pPr algn="l">
              <a:spcBef>
                <a:spcPts val="375"/>
              </a:spcBef>
              <a:spcAft>
                <a:spcPts val="375"/>
              </a:spcAft>
            </a:pPr>
            <a:r>
              <a:rPr lang="en-US" sz="2800" b="1" i="0">
                <a:solidFill>
                  <a:srgbClr val="000000"/>
                </a:solidFill>
                <a:effectLst/>
                <a:latin typeface="Segoe UI" panose="020B0502040204020203" pitchFamily="34" charset="0"/>
              </a:rPr>
              <a:t>What You Get with Engineering Direct</a:t>
            </a:r>
          </a:p>
          <a:p>
            <a:pPr algn="l">
              <a:spcBef>
                <a:spcPts val="375"/>
              </a:spcBef>
              <a:spcAft>
                <a:spcPts val="375"/>
              </a:spcAft>
            </a:pPr>
            <a:r>
              <a:rPr lang="en-US" sz="2800" b="0" i="0">
                <a:solidFill>
                  <a:srgbClr val="000000"/>
                </a:solidFill>
                <a:effectLst/>
                <a:latin typeface="Segoe UI" panose="020B0502040204020203" pitchFamily="34" charset="0"/>
              </a:rPr>
              <a:t>L</a:t>
            </a:r>
            <a:r>
              <a:rPr lang="en-US" sz="1800" b="0" i="0">
                <a:solidFill>
                  <a:srgbClr val="000000"/>
                </a:solidFill>
                <a:effectLst/>
                <a:latin typeface="Segoe UI" panose="020B0502040204020203" pitchFamily="34" charset="0"/>
              </a:rPr>
              <a:t>et's break down what you get with Engineering Direct:</a:t>
            </a:r>
          </a:p>
          <a:p>
            <a:pPr marL="514350" lvl="0" indent="-514350" algn="l">
              <a:buFont typeface="+mj-lt"/>
              <a:buAutoNum type="arabicPeriod"/>
            </a:pPr>
            <a:r>
              <a:rPr lang="en-US" sz="1800" b="0" i="0">
                <a:solidFill>
                  <a:srgbClr val="000000"/>
                </a:solidFill>
                <a:effectLst/>
                <a:latin typeface="Segoe UI" panose="020B0502040204020203" pitchFamily="34" charset="0"/>
              </a:rPr>
              <a:t>Critical issue prioritization: Prioritized escalation paired with a familiar support experience in the Microsoft Admin Center.</a:t>
            </a:r>
          </a:p>
          <a:p>
            <a:pPr marL="514350" lvl="0" indent="-514350" algn="l">
              <a:buFont typeface="+mj-lt"/>
              <a:buAutoNum type="arabicPeriod"/>
            </a:pPr>
            <a:r>
              <a:rPr lang="en-US" sz="1800" b="0" i="0">
                <a:solidFill>
                  <a:srgbClr val="000000"/>
                </a:solidFill>
                <a:effectLst/>
                <a:latin typeface="Segoe UI" panose="020B0502040204020203" pitchFamily="34" charset="0"/>
              </a:rPr>
              <a:t>Advanced monitoring notification: Enhanced proactive monitoring at a tenant level focused on key scenarios. You’ll continue to use the Service Health Dashboard and Message Center in the M365 Admin Center, and you’ll also receive targeted posts based on your tenant’s telemetry</a:t>
            </a:r>
          </a:p>
          <a:p>
            <a:pPr marL="514350" lvl="0" indent="-514350" algn="l">
              <a:buFont typeface="+mj-lt"/>
              <a:buAutoNum type="arabicPeriod"/>
            </a:pPr>
            <a:r>
              <a:rPr lang="en-US" sz="1800" b="0" i="0">
                <a:solidFill>
                  <a:srgbClr val="000000"/>
                </a:solidFill>
                <a:effectLst/>
                <a:latin typeface="Segoe UI" panose="020B0502040204020203" pitchFamily="34" charset="0"/>
              </a:rPr>
              <a:t>Incident analysis: Follow-up on service issues with a focus on critical escalations.</a:t>
            </a:r>
          </a:p>
          <a:p>
            <a:pPr marL="514350" lvl="0" indent="-514350" algn="l">
              <a:buFont typeface="+mj-lt"/>
              <a:buAutoNum type="arabicPeriod"/>
            </a:pPr>
            <a:r>
              <a:rPr lang="en-US" sz="1800" b="0" i="0">
                <a:solidFill>
                  <a:srgbClr val="000000"/>
                </a:solidFill>
                <a:effectLst/>
                <a:latin typeface="Segoe UI" panose="020B0502040204020203" pitchFamily="34" charset="0"/>
              </a:rPr>
              <a:t>Business project awareness: Collaboration during planned infrastructural changes.</a:t>
            </a:r>
          </a:p>
          <a:p>
            <a:pPr marL="514350" lvl="0" indent="-514350" algn="l">
              <a:buFont typeface="+mj-lt"/>
              <a:buAutoNum type="arabicPeriod"/>
            </a:pPr>
            <a:r>
              <a:rPr lang="en-US" sz="1800" b="0" i="0">
                <a:solidFill>
                  <a:srgbClr val="000000"/>
                </a:solidFill>
                <a:effectLst/>
                <a:latin typeface="Segoe UI" panose="020B0502040204020203" pitchFamily="34" charset="0"/>
              </a:rPr>
              <a:t>Customer advisory input: Invitations to the Customer Advisory Board, targeted conversations with Engineering leads, and monthly community calls.</a:t>
            </a:r>
          </a:p>
        </p:txBody>
      </p:sp>
      <p:sp>
        <p:nvSpPr>
          <p:cNvPr id="4" name="Slide Number Placeholder 3">
            <a:extLst>
              <a:ext uri="{FF2B5EF4-FFF2-40B4-BE49-F238E27FC236}">
                <a16:creationId xmlns:a16="http://schemas.microsoft.com/office/drawing/2014/main" id="{A6ED7EF1-D263-380F-F112-0F12604426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7F13D-0D0B-4BF7-B71B-A66B232057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20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B83F3-89F5-4606-FB97-B3D3FE8FB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EC90D-8D40-DEDA-7407-6CEA50ED6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2EF86-B392-06F0-184C-3CA103DCCC31}"/>
              </a:ext>
            </a:extLst>
          </p:cNvPr>
          <p:cNvSpPr>
            <a:spLocks noGrp="1"/>
          </p:cNvSpPr>
          <p:nvPr>
            <p:ph type="body" idx="1"/>
          </p:nvPr>
        </p:nvSpPr>
        <p:spPr/>
        <p:txBody>
          <a:bodyPr/>
          <a:lstStyle/>
          <a:p>
            <a:pPr algn="l">
              <a:spcBef>
                <a:spcPts val="375"/>
              </a:spcBef>
              <a:spcAft>
                <a:spcPts val="375"/>
              </a:spcAft>
            </a:pPr>
            <a:r>
              <a:rPr lang="en-US" sz="4000" b="1" i="0">
                <a:solidFill>
                  <a:srgbClr val="000000"/>
                </a:solidFill>
                <a:effectLst/>
                <a:latin typeface="Segoe UI" panose="020B0502040204020203" pitchFamily="34" charset="0"/>
              </a:rPr>
              <a:t>What It Means for You</a:t>
            </a:r>
            <a:endParaRPr lang="en-US" sz="4000" b="0" i="0">
              <a:solidFill>
                <a:srgbClr val="000000"/>
              </a:solidFill>
              <a:effectLst/>
              <a:latin typeface="Segoe UI" panose="020B0502040204020203" pitchFamily="34" charset="0"/>
            </a:endParaRPr>
          </a:p>
          <a:p>
            <a:pPr algn="l">
              <a:spcBef>
                <a:spcPts val="375"/>
              </a:spcBef>
              <a:spcAft>
                <a:spcPts val="375"/>
              </a:spcAft>
            </a:pPr>
            <a:r>
              <a:rPr lang="en-US" sz="4000" b="0" i="0">
                <a:solidFill>
                  <a:srgbClr val="000000"/>
                </a:solidFill>
                <a:effectLst/>
                <a:latin typeface="Segoe UI" panose="020B0502040204020203" pitchFamily="34" charset="0"/>
              </a:rPr>
              <a:t>Here's what these features mean for you:</a:t>
            </a:r>
          </a:p>
          <a:p>
            <a:pPr marL="514350" indent="-514350" algn="l">
              <a:buFont typeface="+mj-lt"/>
              <a:buAutoNum type="arabicPeriod"/>
            </a:pPr>
            <a:r>
              <a:rPr lang="en-US" sz="4000" b="0" i="0">
                <a:solidFill>
                  <a:srgbClr val="000000"/>
                </a:solidFill>
                <a:effectLst/>
                <a:latin typeface="Segoe UI" panose="020B0502040204020203" pitchFamily="34" charset="0"/>
              </a:rPr>
              <a:t>Continue to open cases through the Microsoft 365 Admin Center with backend prioritization leveraging the Escalate to Engineering functionality as needed.</a:t>
            </a:r>
          </a:p>
          <a:p>
            <a:pPr marL="514350" indent="-514350" algn="l">
              <a:buFont typeface="+mj-lt"/>
              <a:buAutoNum type="arabicPeriod"/>
            </a:pPr>
            <a:endParaRPr lang="en-US" sz="4000" b="0" i="0">
              <a:solidFill>
                <a:srgbClr val="000000"/>
              </a:solidFill>
              <a:effectLst/>
              <a:latin typeface="Segoe UI" panose="020B0502040204020203" pitchFamily="34" charset="0"/>
            </a:endParaRPr>
          </a:p>
          <a:p>
            <a:pPr marL="514350" indent="-514350" algn="l">
              <a:buFont typeface="+mj-lt"/>
              <a:buAutoNum type="arabicPeriod"/>
            </a:pPr>
            <a:r>
              <a:rPr lang="en-US" sz="4000" b="0" i="0">
                <a:solidFill>
                  <a:srgbClr val="000000"/>
                </a:solidFill>
                <a:effectLst/>
                <a:latin typeface="Segoe UI" panose="020B0502040204020203" pitchFamily="34" charset="0"/>
              </a:rPr>
              <a:t>Continue using the Service Health Dashboard and Message Center in the Microsoft 365 Admin Center.</a:t>
            </a:r>
          </a:p>
          <a:p>
            <a:pPr marL="514350" indent="-514350" algn="l">
              <a:buFont typeface="+mj-lt"/>
              <a:buAutoNum type="arabicPeriod"/>
            </a:pPr>
            <a:endParaRPr lang="en-US" sz="4000" b="0" i="0">
              <a:solidFill>
                <a:srgbClr val="000000"/>
              </a:solidFill>
              <a:effectLst/>
              <a:latin typeface="Segoe UI" panose="020B0502040204020203" pitchFamily="34" charset="0"/>
            </a:endParaRPr>
          </a:p>
          <a:p>
            <a:pPr marL="514350" indent="-514350" algn="l">
              <a:buFont typeface="+mj-lt"/>
              <a:buAutoNum type="arabicPeriod"/>
            </a:pPr>
            <a:r>
              <a:rPr lang="en-US" sz="4000" b="0" i="0">
                <a:solidFill>
                  <a:srgbClr val="000000"/>
                </a:solidFill>
                <a:effectLst/>
                <a:latin typeface="Segoe UI" panose="020B0502040204020203" pitchFamily="34" charset="0"/>
              </a:rPr>
              <a:t>Request incident analysis through your account team or case owner within 30 days of mitigation.</a:t>
            </a:r>
          </a:p>
          <a:p>
            <a:pPr marL="514350" indent="-514350" algn="l">
              <a:buFont typeface="+mj-lt"/>
              <a:buAutoNum type="arabicPeriod"/>
            </a:pPr>
            <a:endParaRPr lang="en-US" sz="4000" b="0" i="0">
              <a:solidFill>
                <a:srgbClr val="000000"/>
              </a:solidFill>
              <a:effectLst/>
              <a:latin typeface="Segoe UI" panose="020B0502040204020203" pitchFamily="34" charset="0"/>
            </a:endParaRPr>
          </a:p>
          <a:p>
            <a:pPr marL="514350" indent="-514350" algn="l">
              <a:buFont typeface="+mj-lt"/>
              <a:buAutoNum type="arabicPeriod"/>
            </a:pPr>
            <a:r>
              <a:rPr lang="en-US" sz="4000" b="0" i="0">
                <a:solidFill>
                  <a:srgbClr val="000000"/>
                </a:solidFill>
                <a:effectLst/>
                <a:latin typeface="Segoe UI" panose="020B0502040204020203" pitchFamily="34" charset="0"/>
              </a:rPr>
              <a:t>Work with your account team to share key projects at least 10 days before the start.</a:t>
            </a:r>
          </a:p>
          <a:p>
            <a:pPr marL="514350" indent="-514350" algn="l">
              <a:buFont typeface="+mj-lt"/>
              <a:buAutoNum type="arabicPeriod"/>
            </a:pPr>
            <a:endParaRPr lang="en-US" sz="4000" b="0" i="0">
              <a:solidFill>
                <a:srgbClr val="000000"/>
              </a:solidFill>
              <a:effectLst/>
              <a:latin typeface="Segoe UI" panose="020B0502040204020203" pitchFamily="34" charset="0"/>
            </a:endParaRPr>
          </a:p>
          <a:p>
            <a:pPr marL="514350" indent="-514350" algn="l">
              <a:buFont typeface="+mj-lt"/>
              <a:buAutoNum type="arabicPeriod"/>
            </a:pPr>
            <a:r>
              <a:rPr lang="en-US" sz="4000" b="0" i="0">
                <a:solidFill>
                  <a:srgbClr val="000000"/>
                </a:solidFill>
                <a:effectLst/>
                <a:latin typeface="Segoe UI" panose="020B0502040204020203" pitchFamily="34" charset="0"/>
              </a:rPr>
              <a:t>Look for invitations from your account team for upcoming events.</a:t>
            </a:r>
          </a:p>
          <a:p>
            <a:pPr marL="0" marR="0" lvl="0" indent="0" algn="l" rtl="0" eaLnBrk="1" fontAlgn="auto" latinLnBrk="0" hangingPunct="1">
              <a:lnSpc>
                <a:spcPct val="100000"/>
              </a:lnSpc>
              <a:spcBef>
                <a:spcPts val="0"/>
              </a:spcBef>
              <a:spcAft>
                <a:spcPts val="0"/>
              </a:spcAft>
              <a:buClrTx/>
              <a:buSzTx/>
              <a:buFontTx/>
              <a:buNone/>
            </a:pPr>
            <a:endParaRPr lang="en-US" sz="1800" b="1">
              <a:solidFill>
                <a:schemeClr val="tx1"/>
              </a:solidFill>
              <a:latin typeface="+mn-lt"/>
              <a:cs typeface="Segoe UI"/>
            </a:endParaRPr>
          </a:p>
        </p:txBody>
      </p:sp>
      <p:sp>
        <p:nvSpPr>
          <p:cNvPr id="4" name="Slide Number Placeholder 3">
            <a:extLst>
              <a:ext uri="{FF2B5EF4-FFF2-40B4-BE49-F238E27FC236}">
                <a16:creationId xmlns:a16="http://schemas.microsoft.com/office/drawing/2014/main" id="{75C31402-09DB-F9E8-5AB9-8206ADF49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7F13D-0D0B-4BF7-B71B-A66B232057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947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7E1A-AE12-0972-6D00-880CBC82D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651FF-FAF4-9613-43D1-EC3EF960B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4C2F2-3177-1773-8EB7-C83B86B98B03}"/>
              </a:ext>
            </a:extLst>
          </p:cNvPr>
          <p:cNvSpPr>
            <a:spLocks noGrp="1"/>
          </p:cNvSpPr>
          <p:nvPr>
            <p:ph type="body" idx="1"/>
          </p:nvPr>
        </p:nvSpPr>
        <p:spPr/>
        <p:txBody>
          <a:bodyPr/>
          <a:lstStyle/>
          <a:p>
            <a:pPr marL="0" marR="0" lvl="0" indent="0" algn="l" rtl="0" eaLnBrk="1" fontAlgn="auto" latinLnBrk="0" hangingPunct="1">
              <a:lnSpc>
                <a:spcPct val="100000"/>
              </a:lnSpc>
              <a:spcBef>
                <a:spcPts val="0"/>
              </a:spcBef>
              <a:spcAft>
                <a:spcPts val="0"/>
              </a:spcAft>
              <a:buClrTx/>
              <a:buSzTx/>
              <a:buFontTx/>
              <a:buNone/>
            </a:pPr>
            <a:endParaRPr lang="en-US" sz="1800" b="1">
              <a:solidFill>
                <a:schemeClr val="tx1"/>
              </a:solidFill>
              <a:latin typeface="+mn-lt"/>
              <a:cs typeface="Segoe UI"/>
            </a:endParaRPr>
          </a:p>
        </p:txBody>
      </p:sp>
      <p:sp>
        <p:nvSpPr>
          <p:cNvPr id="4" name="Slide Number Placeholder 3">
            <a:extLst>
              <a:ext uri="{FF2B5EF4-FFF2-40B4-BE49-F238E27FC236}">
                <a16:creationId xmlns:a16="http://schemas.microsoft.com/office/drawing/2014/main" id="{792F3E1B-F745-A9DD-3F2A-C4C5445079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7F13D-0D0B-4BF7-B71B-A66B232057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343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8A1A-EF9D-C75C-92FC-3F4E69D33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2575B-26E9-AF9F-85DA-AF92309E7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66B1B-FA67-5D26-A014-2CE78F80233D}"/>
              </a:ext>
            </a:extLst>
          </p:cNvPr>
          <p:cNvSpPr>
            <a:spLocks noGrp="1"/>
          </p:cNvSpPr>
          <p:nvPr>
            <p:ph type="body" idx="1"/>
          </p:nvPr>
        </p:nvSpPr>
        <p:spPr/>
        <p:txBody>
          <a:bodyPr/>
          <a:lstStyle/>
          <a:p>
            <a:pPr marL="0" marR="0" lvl="0" indent="0" algn="l" rtl="0" eaLnBrk="1" fontAlgn="auto" latinLnBrk="0" hangingPunct="1">
              <a:lnSpc>
                <a:spcPct val="100000"/>
              </a:lnSpc>
              <a:spcBef>
                <a:spcPts val="0"/>
              </a:spcBef>
              <a:spcAft>
                <a:spcPts val="0"/>
              </a:spcAft>
              <a:buClrTx/>
              <a:buSzTx/>
              <a:buFontTx/>
              <a:buNone/>
            </a:pPr>
            <a:endParaRPr lang="en-US" sz="1800" b="1">
              <a:solidFill>
                <a:schemeClr val="tx1"/>
              </a:solidFill>
              <a:latin typeface="+mn-lt"/>
              <a:cs typeface="Segoe UI"/>
            </a:endParaRPr>
          </a:p>
        </p:txBody>
      </p:sp>
      <p:sp>
        <p:nvSpPr>
          <p:cNvPr id="4" name="Slide Number Placeholder 3">
            <a:extLst>
              <a:ext uri="{FF2B5EF4-FFF2-40B4-BE49-F238E27FC236}">
                <a16:creationId xmlns:a16="http://schemas.microsoft.com/office/drawing/2014/main" id="{C484FAFA-C13D-AAE3-C011-B5F3968CBE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7F13D-0D0B-4BF7-B71B-A66B232057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481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6835-FF50-6CAB-2824-6228FEFE3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1AE24-03A2-0F4D-1EE8-3227DDCFA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5CD55-C623-8B56-5E14-7FD8670304B3}"/>
              </a:ext>
            </a:extLst>
          </p:cNvPr>
          <p:cNvSpPr>
            <a:spLocks noGrp="1"/>
          </p:cNvSpPr>
          <p:nvPr>
            <p:ph type="body" idx="1"/>
          </p:nvPr>
        </p:nvSpPr>
        <p:spPr/>
        <p:txBody>
          <a:bodyPr/>
          <a:lstStyle/>
          <a:p>
            <a:r>
              <a:rPr lang="en-US" sz="1000">
                <a:latin typeface="Segoe UI" panose="020B0502040204020203" pitchFamily="34" charset="0"/>
                <a:cs typeface="Segoe UI" panose="020B0502040204020203" pitchFamily="34" charset="0"/>
              </a:rPr>
              <a:t>Thank you. </a:t>
            </a:r>
          </a:p>
          <a:p>
            <a:endParaRPr lang="en-US" sz="1000">
              <a:latin typeface="Segoe UI" panose="020B0502040204020203" pitchFamily="34" charset="0"/>
              <a:cs typeface="Segoe UI" panose="020B0502040204020203" pitchFamily="34" charset="0"/>
            </a:endParaRPr>
          </a:p>
          <a:p>
            <a:r>
              <a:rPr lang="en-US" sz="1000">
                <a:latin typeface="Segoe UI" panose="020B0502040204020203" pitchFamily="34" charset="0"/>
                <a:cs typeface="Segoe UI" panose="020B0502040204020203" pitchFamily="34" charset="0"/>
              </a:rPr>
              <a:t>&lt;Speaker Guidance: Spend the last few minutes discussing or answering any questions they may have. If they have additional topics on their EBC agenda, make sure you connect with their account team to inform them which AI priorities and business outcomes resonated the most during this session. If you are in a 1:1 direct customer engagement, make sure you note what their priorities and questions were and work with the broader account teams and units to facilitate the proper hand-offs or next steps (i.e. get them into a session at the Innovation Hub/MTCs).&gt;</a:t>
            </a:r>
          </a:p>
        </p:txBody>
      </p:sp>
      <p:sp>
        <p:nvSpPr>
          <p:cNvPr id="4" name="Slide Number Placeholder 3">
            <a:extLst>
              <a:ext uri="{FF2B5EF4-FFF2-40B4-BE49-F238E27FC236}">
                <a16:creationId xmlns:a16="http://schemas.microsoft.com/office/drawing/2014/main" id="{48389812-7E80-9190-2163-1FC11AEC1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1CED4-A7C6-4497-A7B3-283CC61C59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922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resentation">
    <p:bg>
      <p:bgPr>
        <a:gradFill>
          <a:gsLst>
            <a:gs pos="2000">
              <a:srgbClr val="0179D4"/>
            </a:gs>
            <a:gs pos="32000">
              <a:srgbClr val="2CB6FF"/>
            </a:gs>
            <a:gs pos="44000">
              <a:srgbClr val="2DB6FF"/>
            </a:gs>
            <a:gs pos="81000">
              <a:srgbClr val="D962FA"/>
            </a:gs>
            <a:gs pos="96000">
              <a:srgbClr val="F69991"/>
            </a:gs>
          </a:gsLst>
          <a:lin ang="3600000" scaled="0"/>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9233ADA-E271-6E93-F32E-718454D76C3D}"/>
              </a:ext>
            </a:extLst>
          </p:cNvPr>
          <p:cNvSpPr/>
          <p:nvPr userDrawn="1"/>
        </p:nvSpPr>
        <p:spPr>
          <a:xfrm>
            <a:off x="322521" y="283028"/>
            <a:ext cx="11546958" cy="6291943"/>
          </a:xfrm>
          <a:prstGeom prst="roundRect">
            <a:avLst>
              <a:gd name="adj" fmla="val 3511"/>
            </a:avLst>
          </a:prstGeom>
          <a:solidFill>
            <a:srgbClr val="091F2C">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S logo gray - EMF">
            <a:extLst>
              <a:ext uri="{FF2B5EF4-FFF2-40B4-BE49-F238E27FC236}">
                <a16:creationId xmlns:a16="http://schemas.microsoft.com/office/drawing/2014/main" id="{F64DBD9B-57E9-BAEC-DDB8-E95762033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82944" y="13063873"/>
            <a:ext cx="1366440" cy="292608"/>
          </a:xfrm>
          <a:prstGeom prst="rect">
            <a:avLst/>
          </a:prstGeom>
        </p:spPr>
      </p:pic>
      <p:pic>
        <p:nvPicPr>
          <p:cNvPr id="10" name="Picture 9" descr="A blue text on a dark background&#10;&#10;AI-generated content may be incorrect.">
            <a:extLst>
              <a:ext uri="{FF2B5EF4-FFF2-40B4-BE49-F238E27FC236}">
                <a16:creationId xmlns:a16="http://schemas.microsoft.com/office/drawing/2014/main" id="{F91EBE01-28A7-9587-582B-5D328ACBDEA8}"/>
              </a:ext>
            </a:extLst>
          </p:cNvPr>
          <p:cNvPicPr>
            <a:picLocks noChangeAspect="1"/>
          </p:cNvPicPr>
          <p:nvPr userDrawn="1"/>
        </p:nvPicPr>
        <p:blipFill>
          <a:blip r:embed="rId3">
            <a:extLst>
              <a:ext uri="{28A0092B-C50C-407E-A947-70E740481C1C}">
                <a14:useLocalDpi xmlns:a14="http://schemas.microsoft.com/office/drawing/2010/main" val="0"/>
              </a:ext>
            </a:extLst>
          </a:blip>
          <a:srcRect l="6973" t="18834" r="57059" b="22553"/>
          <a:stretch/>
        </p:blipFill>
        <p:spPr>
          <a:xfrm>
            <a:off x="588552" y="569042"/>
            <a:ext cx="3765004" cy="894000"/>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758597" y="2922191"/>
            <a:ext cx="8193024" cy="1495794"/>
          </a:xfrm>
          <a:noFill/>
        </p:spPr>
        <p:txBody>
          <a:bodyPr wrap="square" lIns="0" tIns="0" rIns="0" bIns="0" anchor="b" anchorCtr="0">
            <a:spAutoFit/>
          </a:bodyPr>
          <a:lstStyle>
            <a:lvl1pPr algn="l">
              <a:defRPr sz="5400" b="1" i="0" spc="-50" baseline="0">
                <a:gradFill>
                  <a:gsLst>
                    <a:gs pos="2000">
                      <a:srgbClr val="0179D4"/>
                    </a:gs>
                    <a:gs pos="32000">
                      <a:srgbClr val="2CB6FF"/>
                    </a:gs>
                    <a:gs pos="44000">
                      <a:srgbClr val="2DB6FF"/>
                    </a:gs>
                    <a:gs pos="81000">
                      <a:srgbClr val="D962FA"/>
                    </a:gs>
                    <a:gs pos="96000">
                      <a:srgbClr val="F69991"/>
                    </a:gs>
                  </a:gsLst>
                  <a:lin ang="3600000" scaled="0"/>
                </a:gradFill>
                <a:latin typeface="Segoe UI" panose="020B0502040204020203" pitchFamily="34" charset="0"/>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758597" y="4573783"/>
            <a:ext cx="8193024" cy="276999"/>
          </a:xfrm>
          <a:prstGeom prst="rect">
            <a:avLst/>
          </a:prstGeom>
          <a:noFill/>
        </p:spPr>
        <p:txBody>
          <a:bodyPr wrap="square" lIns="0" tIns="0" rIns="0" bIns="0">
            <a:spAutoFit/>
          </a:bodyPr>
          <a:lstStyle>
            <a:lvl1pPr marL="0" indent="0">
              <a:spcBef>
                <a:spcPts val="0"/>
              </a:spcBef>
              <a:buNone/>
              <a:defRPr sz="2000" spc="0" baseline="0">
                <a:solidFill>
                  <a:schemeClr val="bg1"/>
                </a:solidFill>
                <a:latin typeface="Segoe UI" panose="020B0502040204020203" pitchFamily="34" charset="0"/>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758597" y="6135070"/>
            <a:ext cx="1645920" cy="139397"/>
          </a:xfrm>
          <a:prstGeom prst="rect">
            <a:avLst/>
          </a:prstGeom>
          <a:noFill/>
        </p:spPr>
        <p:txBody>
          <a:bodyPr wrap="square" lIns="0" tIns="0" rIns="0" bIns="0">
            <a:spAutoFit/>
          </a:bodyPr>
          <a:lstStyle>
            <a:lvl1pPr marL="0" indent="0">
              <a:spcBef>
                <a:spcPts val="0"/>
              </a:spcBef>
              <a:buNone/>
              <a:defRPr sz="1000" spc="0" baseline="0">
                <a:solidFill>
                  <a:schemeClr val="bg1"/>
                </a:solidFill>
                <a:latin typeface="Segoe UI" panose="020B0502040204020203" pitchFamily="34" charset="0"/>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647609" y="613507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bg1"/>
                </a:solidFill>
                <a:latin typeface="Segoe UI" panose="020B0502040204020203" pitchFamily="34" charset="0"/>
                <a:ea typeface="+mn-ea"/>
                <a:cs typeface="Segoe UI" panose="020B0502040204020203" pitchFamily="34" charset="0"/>
              </a:rPr>
              <a:t>© Copyright Microsoft Corporation. All rights reserved. </a:t>
            </a:r>
          </a:p>
        </p:txBody>
      </p:sp>
      <p:pic>
        <p:nvPicPr>
          <p:cNvPr id="12" name="MS logo gray - EMF">
            <a:extLst>
              <a:ext uri="{FF2B5EF4-FFF2-40B4-BE49-F238E27FC236}">
                <a16:creationId xmlns:a16="http://schemas.microsoft.com/office/drawing/2014/main" id="{AAF3FFA6-DD3A-C046-9BAB-42C1143979D3}"/>
              </a:ext>
            </a:extLst>
          </p:cNvPr>
          <p:cNvPicPr>
            <a:picLocks noChangeAspect="1"/>
          </p:cNvPicPr>
          <p:nvPr userDrawn="1"/>
        </p:nvPicPr>
        <p:blipFill>
          <a:blip r:embed="rId4">
            <a:extLst>
              <a:ext uri="{28A0092B-C50C-407E-A947-70E740481C1C}">
                <a14:useLocalDpi xmlns:a14="http://schemas.microsoft.com/office/drawing/2010/main" val="0"/>
              </a:ext>
            </a:extLst>
          </a:blip>
          <a:srcRect l="12679" t="30223" r="10306" b="29367"/>
          <a:stretch/>
        </p:blipFill>
        <p:spPr bwMode="black">
          <a:xfrm>
            <a:off x="10104777" y="6035405"/>
            <a:ext cx="1501911" cy="353217"/>
          </a:xfrm>
          <a:prstGeom prst="rect">
            <a:avLst/>
          </a:prstGeom>
        </p:spPr>
      </p:pic>
    </p:spTree>
    <p:extLst>
      <p:ext uri="{BB962C8B-B14F-4D97-AF65-F5344CB8AC3E}">
        <p14:creationId xmlns:p14="http://schemas.microsoft.com/office/powerpoint/2010/main" val="2261184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ark blank">
    <p:bg>
      <p:bgPr>
        <a:solidFill>
          <a:srgbClr val="091F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803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5">
    <p:bg>
      <p:bgPr>
        <a:solidFill>
          <a:srgbClr val="F4F3F5"/>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199" y="2059622"/>
            <a:ext cx="4734561" cy="1477328"/>
          </a:xfrm>
          <a:noFill/>
        </p:spPr>
        <p:txBody>
          <a:bodyPr wrap="square" lIns="0" tIns="0" rIns="0" bIns="0" anchor="b" anchorCtr="0">
            <a:spAutoFit/>
          </a:bodyPr>
          <a:lstStyle>
            <a:lvl1pPr>
              <a:defRPr sz="4800" spc="-50" baseline="0">
                <a:solidFill>
                  <a:schemeClr val="accent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199" y="4847464"/>
            <a:ext cx="3898901" cy="246221"/>
          </a:xfrm>
          <a:noFill/>
        </p:spPr>
        <p:txBody>
          <a:bodyPr wrap="square" lIns="0" tIns="0" rIns="0" bIns="0">
            <a:spAutoFit/>
          </a:bodyPr>
          <a:lstStyle>
            <a:lvl1pPr marL="0" indent="0">
              <a:spcBef>
                <a:spcPts val="0"/>
              </a:spcBef>
              <a:buNone/>
              <a:defRPr sz="1600" spc="0" baseline="0">
                <a:solidFill>
                  <a:schemeClr val="tx1"/>
                </a:solidFill>
                <a:latin typeface="+mj-lt"/>
                <a:cs typeface="Segoe UI" panose="020B0502040204020203" pitchFamily="34" charset="0"/>
              </a:defRPr>
            </a:lvl1pPr>
          </a:lstStyle>
          <a:p>
            <a:pPr lvl="0"/>
            <a:r>
              <a:rPr lang="en-US"/>
              <a:t>Speaker name or subtitle text</a:t>
            </a:r>
          </a:p>
        </p:txBody>
      </p:sp>
      <p:pic>
        <p:nvPicPr>
          <p:cNvPr id="2" name="MS logo gray - EMF" descr="Microsoft logo, gray text version">
            <a:extLst>
              <a:ext uri="{FF2B5EF4-FFF2-40B4-BE49-F238E27FC236}">
                <a16:creationId xmlns:a16="http://schemas.microsoft.com/office/drawing/2014/main" id="{6B36A674-3BCC-DC8F-FF0B-E6BF900FAB4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582144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6390" y="899253"/>
            <a:ext cx="10430257" cy="307777"/>
          </a:xfrm>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54261506-0BD9-B262-42D3-23E45D35EFE2}"/>
              </a:ext>
            </a:extLst>
          </p:cNvPr>
          <p:cNvSpPr txBox="1"/>
          <p:nvPr userDrawn="1"/>
        </p:nvSpPr>
        <p:spPr>
          <a:xfrm>
            <a:off x="655782" y="388714"/>
            <a:ext cx="2733964" cy="203133"/>
          </a:xfrm>
          <a:prstGeom prst="rect">
            <a:avLst/>
          </a:prstGeom>
          <a:noFill/>
        </p:spPr>
        <p:txBody>
          <a:bodyPr wrap="square" lIns="0" tIns="0" rIns="0" bIns="0" rtlCol="0">
            <a:spAutoFit/>
          </a:bodyPr>
          <a:lstStyle/>
          <a:p>
            <a:pPr algn="l"/>
            <a:r>
              <a:rPr lang="en-US" sz="1200">
                <a:solidFill>
                  <a:srgbClr val="0078D4"/>
                </a:solidFill>
                <a:latin typeface="+mj-lt"/>
              </a:rPr>
              <a:t>Office Engineering Direct</a:t>
            </a:r>
          </a:p>
        </p:txBody>
      </p:sp>
    </p:spTree>
    <p:extLst>
      <p:ext uri="{BB962C8B-B14F-4D97-AF65-F5344CB8AC3E}">
        <p14:creationId xmlns:p14="http://schemas.microsoft.com/office/powerpoint/2010/main" val="638158859"/>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Closing logo slide">
    <p:bg>
      <p:bgPr>
        <a:solidFill>
          <a:srgbClr val="091F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9104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2A0D-F366-1419-99D2-C5FBC7079E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A37C18-6812-36B4-50AC-208E20C34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4C49D4-E51A-0F3D-4FFD-AC0D767F4C20}"/>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5" name="Footer Placeholder 4">
            <a:extLst>
              <a:ext uri="{FF2B5EF4-FFF2-40B4-BE49-F238E27FC236}">
                <a16:creationId xmlns:a16="http://schemas.microsoft.com/office/drawing/2014/main" id="{71371D5C-6417-4521-1D49-5CE2DCCB4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72738-5515-31C1-88CC-4FC8BA65973D}"/>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30243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B73D-4361-2ABC-6A8D-94FDB2D5DC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D15B1-E50C-5133-8B1E-BEC7A9E7C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27B2D-5D4C-95EE-A6C2-274862497066}"/>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5" name="Footer Placeholder 4">
            <a:extLst>
              <a:ext uri="{FF2B5EF4-FFF2-40B4-BE49-F238E27FC236}">
                <a16:creationId xmlns:a16="http://schemas.microsoft.com/office/drawing/2014/main" id="{DF96E006-E6E9-F4ED-D6A2-23E379868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EEFA0-9A0D-D1A6-1577-A9DC79BD5CDD}"/>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3506810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48B8-8B47-AC92-9B82-F59E9B366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FEB5E5-EC4F-E0E2-1955-BABE413D35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8076A-7919-4072-BD64-CFC43AE65F8A}"/>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5" name="Footer Placeholder 4">
            <a:extLst>
              <a:ext uri="{FF2B5EF4-FFF2-40B4-BE49-F238E27FC236}">
                <a16:creationId xmlns:a16="http://schemas.microsoft.com/office/drawing/2014/main" id="{512D490C-A097-D343-19EE-37F302235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D348E-73A7-5EC2-975A-291C77176042}"/>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209807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25F3-EEB0-7CCD-C17F-298688558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2775B-4BC6-DB89-5BF0-7A34818072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6E8391-2CDC-E08C-B725-79B45EADF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3DF7F-4C93-3BDA-BF3B-1FD59C4EA229}"/>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6" name="Footer Placeholder 5">
            <a:extLst>
              <a:ext uri="{FF2B5EF4-FFF2-40B4-BE49-F238E27FC236}">
                <a16:creationId xmlns:a16="http://schemas.microsoft.com/office/drawing/2014/main" id="{6FA82409-20F0-6941-A215-8725E58B2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8F279-0FFE-4872-25A5-0C417F8EE835}"/>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2515391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8C01-6DE8-E01F-061B-0115F63769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7F86B-2040-7CCF-5728-281668540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34B1B-9F7E-01CE-AD87-5253125BF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82BEB8-9EAB-1B69-8AFE-4D879812A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EF811-4725-1F05-C0F7-B8B6382D24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5C315-68ED-4024-E405-245D59276AA3}"/>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8" name="Footer Placeholder 7">
            <a:extLst>
              <a:ext uri="{FF2B5EF4-FFF2-40B4-BE49-F238E27FC236}">
                <a16:creationId xmlns:a16="http://schemas.microsoft.com/office/drawing/2014/main" id="{C29FCC79-BC6C-C22D-44B1-C117D55DCD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210E4-6CAD-4F3D-F3E7-E4EDDA0092CC}"/>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247021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4DB9-16FC-ECAD-E7A0-E07126F032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2A1BF-FA9B-8376-4D69-F7DA2FCBD6DA}"/>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4" name="Footer Placeholder 3">
            <a:extLst>
              <a:ext uri="{FF2B5EF4-FFF2-40B4-BE49-F238E27FC236}">
                <a16:creationId xmlns:a16="http://schemas.microsoft.com/office/drawing/2014/main" id="{47E9CD91-0C41-8500-3DD1-B3D047F7C4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D4020-CB45-2561-B4A4-72F9812209F2}"/>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3053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32133-91FB-7350-1ED2-3E00AF46D77C}"/>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3" name="Footer Placeholder 2">
            <a:extLst>
              <a:ext uri="{FF2B5EF4-FFF2-40B4-BE49-F238E27FC236}">
                <a16:creationId xmlns:a16="http://schemas.microsoft.com/office/drawing/2014/main" id="{D9DF6C38-49B0-6216-1FCF-B48390CF0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B23984-EA38-4F96-841F-3BAC155AC035}"/>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1031467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D4B6-2669-5193-E80D-470A26736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7AE069-7020-9333-E780-642DCD8F0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283D35-FADE-871C-2FC9-350BC2A31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6952E-B0DB-A775-ECB6-D42A7C434B5A}"/>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6" name="Footer Placeholder 5">
            <a:extLst>
              <a:ext uri="{FF2B5EF4-FFF2-40B4-BE49-F238E27FC236}">
                <a16:creationId xmlns:a16="http://schemas.microsoft.com/office/drawing/2014/main" id="{800BF7D1-BAE7-CE35-CCA0-67843B028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CC771-E9AB-5054-1D4B-74830C67402A}"/>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35171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00FB-B460-5B1C-026A-8BD846FBD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31EB9-EACC-9005-DD43-DA1C594DF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46B6E5-B572-7CC6-4596-B37793FF4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63FB1-41B1-0240-894B-9034BC58762A}"/>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6" name="Footer Placeholder 5">
            <a:extLst>
              <a:ext uri="{FF2B5EF4-FFF2-40B4-BE49-F238E27FC236}">
                <a16:creationId xmlns:a16="http://schemas.microsoft.com/office/drawing/2014/main" id="{67F717BC-652A-FF8D-65CE-D805A5E49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4E8A6-58DA-D2D4-79BA-2802C1EE6546}"/>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1154490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9708-91BE-D0CB-0C81-12D7B4C1A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12C46-6828-C9DB-B13C-7C51C00C0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01EB6-FF78-EF3A-9F3A-0D3BDFC7147A}"/>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5" name="Footer Placeholder 4">
            <a:extLst>
              <a:ext uri="{FF2B5EF4-FFF2-40B4-BE49-F238E27FC236}">
                <a16:creationId xmlns:a16="http://schemas.microsoft.com/office/drawing/2014/main" id="{12C6AEBA-37B4-95C2-9ED2-5A377E0DE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63D3F-9FE6-45F8-A069-C03722B881AD}"/>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4079779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BB47EE-58F1-5020-B048-EE96B8F134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C9207-751D-6146-3124-CA15EA9BF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F7A91-2974-1A31-A7DA-6B7BFB3C5D62}"/>
              </a:ext>
            </a:extLst>
          </p:cNvPr>
          <p:cNvSpPr>
            <a:spLocks noGrp="1"/>
          </p:cNvSpPr>
          <p:nvPr>
            <p:ph type="dt" sz="half" idx="10"/>
          </p:nvPr>
        </p:nvSpPr>
        <p:spPr/>
        <p:txBody>
          <a:bodyPr/>
          <a:lstStyle/>
          <a:p>
            <a:fld id="{2B6E288B-016E-46C3-AD21-E22F44A98197}" type="datetimeFigureOut">
              <a:rPr lang="en-US" smtClean="0"/>
              <a:t>5/13/2025</a:t>
            </a:fld>
            <a:endParaRPr lang="en-US"/>
          </a:p>
        </p:txBody>
      </p:sp>
      <p:sp>
        <p:nvSpPr>
          <p:cNvPr id="5" name="Footer Placeholder 4">
            <a:extLst>
              <a:ext uri="{FF2B5EF4-FFF2-40B4-BE49-F238E27FC236}">
                <a16:creationId xmlns:a16="http://schemas.microsoft.com/office/drawing/2014/main" id="{20C89D62-8C85-16AC-AEBB-53FEC6DC4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E0A10-03E8-3FF3-DF39-A64958342978}"/>
              </a:ext>
            </a:extLst>
          </p:cNvPr>
          <p:cNvSpPr>
            <a:spLocks noGrp="1"/>
          </p:cNvSpPr>
          <p:nvPr>
            <p:ph type="sldNum" sz="quarter" idx="12"/>
          </p:nvPr>
        </p:nvSpPr>
        <p:spPr/>
        <p:txBody>
          <a:bodyPr/>
          <a:lstStyle/>
          <a:p>
            <a:fld id="{7AC9D8BC-53E8-49F4-A90D-D28A6BCDBAFD}" type="slidenum">
              <a:rPr lang="en-US" smtClean="0"/>
              <a:t>‹#›</a:t>
            </a:fld>
            <a:endParaRPr lang="en-US"/>
          </a:p>
        </p:txBody>
      </p:sp>
    </p:spTree>
    <p:extLst>
      <p:ext uri="{BB962C8B-B14F-4D97-AF65-F5344CB8AC3E}">
        <p14:creationId xmlns:p14="http://schemas.microsoft.com/office/powerpoint/2010/main" val="3099723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439130"/>
      </p:ext>
    </p:extLst>
  </p:cSld>
  <p:clrMapOvr>
    <a:masterClrMapping/>
  </p:clrMapOvr>
  <p:transition>
    <p:fade/>
  </p:transition>
  <p:hf sldNum="0" hdr="0" ftr="0" dt="0"/>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63" r:id="rId3"/>
    <p:sldLayoutId id="2147483664" r:id="rId4"/>
    <p:sldLayoutId id="2147483676" r:id="rId5"/>
    <p:sldLayoutId id="2147483681" r:id="rId6"/>
    <p:sldLayoutId id="2147483682" r:id="rId7"/>
    <p:sldLayoutId id="2147483680" r:id="rId8"/>
    <p:sldLayoutId id="2147483669" r:id="rId9"/>
    <p:sldLayoutId id="2147483679" r:id="rId10"/>
    <p:sldLayoutId id="2147483678"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12C23-B44B-8E29-3A4E-4F3846D9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12ED9-700C-A24E-779C-C79C0C562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E806A-FE68-396E-38D7-4961B283C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6E288B-016E-46C3-AD21-E22F44A98197}" type="datetimeFigureOut">
              <a:rPr lang="en-US" smtClean="0"/>
              <a:t>5/13/2025</a:t>
            </a:fld>
            <a:endParaRPr lang="en-US"/>
          </a:p>
        </p:txBody>
      </p:sp>
      <p:sp>
        <p:nvSpPr>
          <p:cNvPr id="5" name="Footer Placeholder 4">
            <a:extLst>
              <a:ext uri="{FF2B5EF4-FFF2-40B4-BE49-F238E27FC236}">
                <a16:creationId xmlns:a16="http://schemas.microsoft.com/office/drawing/2014/main" id="{826D7B01-084C-A136-4426-CDE3A2938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E6E6F8-E067-D09A-D7A6-0031A972C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C9D8BC-53E8-49F4-A90D-D28A6BCDBAFD}" type="slidenum">
              <a:rPr lang="en-US" smtClean="0"/>
              <a:t>‹#›</a:t>
            </a:fld>
            <a:endParaRPr lang="en-US"/>
          </a:p>
        </p:txBody>
      </p:sp>
    </p:spTree>
    <p:extLst>
      <p:ext uri="{BB962C8B-B14F-4D97-AF65-F5344CB8AC3E}">
        <p14:creationId xmlns:p14="http://schemas.microsoft.com/office/powerpoint/2010/main" val="2189928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learn.microsoft.com/en-us/microsoft-365/enterprise/engineering-direct-portal?toc=%2Fmicrosoft-365%2Fadmin%2Ftoc.json&amp;bc=%2Fmicrosoft-365%2Fadmin%2Fbreadcrumb%2Ftoc.json&amp;view=o365-worldw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aka.ms/M365CopilotCommunity"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29D6A-C075-7EF0-C6A2-07BC853E1898}"/>
              </a:ext>
            </a:extLst>
          </p:cNvPr>
          <p:cNvSpPr>
            <a:spLocks noGrp="1"/>
          </p:cNvSpPr>
          <p:nvPr>
            <p:ph type="title"/>
          </p:nvPr>
        </p:nvSpPr>
        <p:spPr>
          <a:xfrm>
            <a:off x="758596" y="2922191"/>
            <a:ext cx="9604603" cy="1495794"/>
          </a:xfrm>
        </p:spPr>
        <p:txBody>
          <a:bodyPr/>
          <a:lstStyle/>
          <a:p>
            <a:r>
              <a:rPr lang="en-US"/>
              <a:t>Office 365 Engineering Direct (OED) CAB Session​​</a:t>
            </a:r>
          </a:p>
        </p:txBody>
      </p:sp>
      <p:sp>
        <p:nvSpPr>
          <p:cNvPr id="5" name="Text Placeholder 4">
            <a:extLst>
              <a:ext uri="{FF2B5EF4-FFF2-40B4-BE49-F238E27FC236}">
                <a16:creationId xmlns:a16="http://schemas.microsoft.com/office/drawing/2014/main" id="{E81FB83F-23AF-E3BF-5547-9AFA8D46EA53}"/>
              </a:ext>
            </a:extLst>
          </p:cNvPr>
          <p:cNvSpPr>
            <a:spLocks noGrp="1"/>
          </p:cNvSpPr>
          <p:nvPr>
            <p:ph type="body" sz="quarter" idx="12"/>
          </p:nvPr>
        </p:nvSpPr>
        <p:spPr/>
        <p:txBody>
          <a:bodyPr/>
          <a:lstStyle/>
          <a:p>
            <a:r>
              <a:rPr lang="en-US"/>
              <a:t>Shelby Davis, Brian Pilato, Mikel Jackson</a:t>
            </a:r>
          </a:p>
        </p:txBody>
      </p:sp>
      <p:sp>
        <p:nvSpPr>
          <p:cNvPr id="6" name="Text Placeholder 5">
            <a:extLst>
              <a:ext uri="{FF2B5EF4-FFF2-40B4-BE49-F238E27FC236}">
                <a16:creationId xmlns:a16="http://schemas.microsoft.com/office/drawing/2014/main" id="{B8D03424-982A-49AB-59D0-BF6E84BFE0D5}"/>
              </a:ext>
            </a:extLst>
          </p:cNvPr>
          <p:cNvSpPr>
            <a:spLocks noGrp="1"/>
          </p:cNvSpPr>
          <p:nvPr>
            <p:ph type="body" sz="quarter" idx="13"/>
          </p:nvPr>
        </p:nvSpPr>
        <p:spPr/>
        <p:txBody>
          <a:bodyPr/>
          <a:lstStyle/>
          <a:p>
            <a:r>
              <a:rPr lang="en-US"/>
              <a:t>May 6, 2025</a:t>
            </a:r>
          </a:p>
        </p:txBody>
      </p:sp>
    </p:spTree>
    <p:extLst>
      <p:ext uri="{BB962C8B-B14F-4D97-AF65-F5344CB8AC3E}">
        <p14:creationId xmlns:p14="http://schemas.microsoft.com/office/powerpoint/2010/main" val="66202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51826-1E57-FAE0-2C8F-0D8731A121C6}"/>
            </a:ext>
          </a:extLst>
        </p:cNvPr>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3C4201C7-BFEF-01B8-9D57-D77763578A41}"/>
              </a:ext>
              <a:ext uri="{C183D7F6-B498-43B3-948B-1728B52AA6E4}">
                <adec:decorative xmlns:adec="http://schemas.microsoft.com/office/drawing/2017/decorative" val="1"/>
              </a:ext>
            </a:extLst>
          </p:cNvPr>
          <p:cNvSpPr/>
          <p:nvPr/>
        </p:nvSpPr>
        <p:spPr bwMode="auto">
          <a:xfrm>
            <a:off x="594360" y="2285489"/>
            <a:ext cx="11018520" cy="4034291"/>
          </a:xfrm>
          <a:prstGeom prst="roundRect">
            <a:avLst>
              <a:gd name="adj" fmla="val 3234"/>
            </a:avLst>
          </a:prstGeom>
          <a:solidFill>
            <a:srgbClr val="FFFFFF"/>
          </a:solidFill>
          <a:ln w="25400">
            <a:gradFill flip="none" rotWithShape="1">
              <a:gsLst>
                <a:gs pos="0">
                  <a:srgbClr val="2897CE"/>
                </a:gs>
                <a:gs pos="100000">
                  <a:srgbClr val="8678D6"/>
                </a:gs>
              </a:gsLst>
              <a:lin ang="2700000" scaled="1"/>
              <a:tileRect/>
            </a:gradFill>
          </a:ln>
          <a:effectLst>
            <a:outerShdw blurRad="127000" dist="635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100000">
                    <a:srgbClr val="8678D6"/>
                  </a:gs>
                  <a:gs pos="971">
                    <a:srgbClr val="2897CE"/>
                  </a:gs>
                </a:gsLst>
                <a:lin ang="2700000" scaled="0"/>
              </a:gradFill>
              <a:effectLst/>
              <a:uLnTx/>
              <a:uFillTx/>
              <a:latin typeface="Segoe UI" panose="020B0502040204020203" pitchFamily="34" charset="0"/>
              <a:ea typeface="Segoe UI" pitchFamily="34" charset="0"/>
              <a:cs typeface="Segoe UI" pitchFamily="34" charset="0"/>
            </a:endParaRPr>
          </a:p>
        </p:txBody>
      </p:sp>
      <p:sp>
        <p:nvSpPr>
          <p:cNvPr id="7" name="Title 6">
            <a:extLst>
              <a:ext uri="{FF2B5EF4-FFF2-40B4-BE49-F238E27FC236}">
                <a16:creationId xmlns:a16="http://schemas.microsoft.com/office/drawing/2014/main" id="{575DEFC3-EB1F-6AC8-500C-5F5022EC82DE}"/>
              </a:ext>
            </a:extLst>
          </p:cNvPr>
          <p:cNvSpPr>
            <a:spLocks noGrp="1"/>
          </p:cNvSpPr>
          <p:nvPr>
            <p:ph type="title"/>
          </p:nvPr>
        </p:nvSpPr>
        <p:spPr>
          <a:xfrm>
            <a:off x="594360" y="1188720"/>
            <a:ext cx="10430257" cy="1046440"/>
          </a:xfrm>
        </p:spPr>
        <p:txBody>
          <a:bodyPr/>
          <a:lstStyle/>
          <a:p>
            <a:pPr marL="0" marR="0" lvl="0" indent="0" defTabSz="932742" rtl="0" eaLnBrk="1" fontAlgn="auto" latinLnBrk="0" hangingPunct="1">
              <a:lnSpc>
                <a:spcPct val="100000"/>
              </a:lnSpc>
              <a:spcBef>
                <a:spcPts val="1200"/>
              </a:spcBef>
              <a:spcAft>
                <a:spcPts val="1200"/>
              </a:spcAft>
              <a:tabLst/>
              <a:defRPr/>
            </a:pPr>
            <a: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What it means for you</a:t>
            </a:r>
            <a:b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r>
              <a:rPr kumimoji="0" lang="en-US" sz="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a:t>
            </a:r>
            <a:b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Enhanced relationships with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product groups</a:t>
            </a: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deeper access for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support scenarios</a:t>
            </a: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and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prioritized care</a:t>
            </a:r>
            <a:b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endParaRPr lang="en-US" sz="1800"/>
          </a:p>
        </p:txBody>
      </p:sp>
      <p:grpSp>
        <p:nvGrpSpPr>
          <p:cNvPr id="43" name="Group 42" descr="Emergency beacon">
            <a:extLst>
              <a:ext uri="{FF2B5EF4-FFF2-40B4-BE49-F238E27FC236}">
                <a16:creationId xmlns:a16="http://schemas.microsoft.com/office/drawing/2014/main" id="{D82CE80D-E59D-ABED-FA53-7A1C6C809D66}"/>
              </a:ext>
            </a:extLst>
          </p:cNvPr>
          <p:cNvGrpSpPr/>
          <p:nvPr/>
        </p:nvGrpSpPr>
        <p:grpSpPr>
          <a:xfrm>
            <a:off x="1481112" y="2541106"/>
            <a:ext cx="453390" cy="453390"/>
            <a:chOff x="1349172" y="2393645"/>
            <a:chExt cx="453390" cy="453390"/>
          </a:xfrm>
        </p:grpSpPr>
        <p:sp>
          <p:nvSpPr>
            <p:cNvPr id="31" name="Freeform: Shape 30">
              <a:extLst>
                <a:ext uri="{FF2B5EF4-FFF2-40B4-BE49-F238E27FC236}">
                  <a16:creationId xmlns:a16="http://schemas.microsoft.com/office/drawing/2014/main" id="{A65C16B5-F896-D950-FB1D-2FBA56B33B48}"/>
                </a:ext>
              </a:extLst>
            </p:cNvPr>
            <p:cNvSpPr/>
            <p:nvPr/>
          </p:nvSpPr>
          <p:spPr>
            <a:xfrm>
              <a:off x="1562532" y="2393645"/>
              <a:ext cx="26670" cy="80010"/>
            </a:xfrm>
            <a:custGeom>
              <a:avLst/>
              <a:gdLst>
                <a:gd name="connsiteX0" fmla="*/ 0 w 26670"/>
                <a:gd name="connsiteY0" fmla="*/ 0 h 80010"/>
                <a:gd name="connsiteX1" fmla="*/ 26670 w 26670"/>
                <a:gd name="connsiteY1" fmla="*/ 0 h 80010"/>
                <a:gd name="connsiteX2" fmla="*/ 26670 w 26670"/>
                <a:gd name="connsiteY2" fmla="*/ 80010 h 80010"/>
                <a:gd name="connsiteX3" fmla="*/ 0 w 2667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26670" h="80010">
                  <a:moveTo>
                    <a:pt x="0" y="0"/>
                  </a:moveTo>
                  <a:lnTo>
                    <a:pt x="26670" y="0"/>
                  </a:lnTo>
                  <a:lnTo>
                    <a:pt x="26670" y="80010"/>
                  </a:lnTo>
                  <a:lnTo>
                    <a:pt x="0" y="8001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3" name="Freeform: Shape 32">
              <a:extLst>
                <a:ext uri="{FF2B5EF4-FFF2-40B4-BE49-F238E27FC236}">
                  <a16:creationId xmlns:a16="http://schemas.microsoft.com/office/drawing/2014/main" id="{E177EFAA-7975-6F8E-7019-E3AD307EB1C3}"/>
                </a:ext>
              </a:extLst>
            </p:cNvPr>
            <p:cNvSpPr/>
            <p:nvPr/>
          </p:nvSpPr>
          <p:spPr>
            <a:xfrm rot="8100000">
              <a:off x="1701548" y="2443989"/>
              <a:ext cx="75342" cy="26669"/>
            </a:xfrm>
            <a:custGeom>
              <a:avLst/>
              <a:gdLst>
                <a:gd name="connsiteX0" fmla="*/ 0 w 75342"/>
                <a:gd name="connsiteY0" fmla="*/ 0 h 26669"/>
                <a:gd name="connsiteX1" fmla="*/ 75342 w 75342"/>
                <a:gd name="connsiteY1" fmla="*/ 0 h 26669"/>
                <a:gd name="connsiteX2" fmla="*/ 75342 w 75342"/>
                <a:gd name="connsiteY2" fmla="*/ 26670 h 26669"/>
                <a:gd name="connsiteX3" fmla="*/ 0 w 75342"/>
                <a:gd name="connsiteY3" fmla="*/ 26670 h 26669"/>
              </a:gdLst>
              <a:ahLst/>
              <a:cxnLst>
                <a:cxn ang="0">
                  <a:pos x="connsiteX0" y="connsiteY0"/>
                </a:cxn>
                <a:cxn ang="0">
                  <a:pos x="connsiteX1" y="connsiteY1"/>
                </a:cxn>
                <a:cxn ang="0">
                  <a:pos x="connsiteX2" y="connsiteY2"/>
                </a:cxn>
                <a:cxn ang="0">
                  <a:pos x="connsiteX3" y="connsiteY3"/>
                </a:cxn>
              </a:cxnLst>
              <a:rect l="l" t="t" r="r" b="b"/>
              <a:pathLst>
                <a:path w="75342" h="26669">
                  <a:moveTo>
                    <a:pt x="0" y="0"/>
                  </a:moveTo>
                  <a:lnTo>
                    <a:pt x="75342" y="0"/>
                  </a:lnTo>
                  <a:lnTo>
                    <a:pt x="75342"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4" name="Freeform: Shape 33">
              <a:extLst>
                <a:ext uri="{FF2B5EF4-FFF2-40B4-BE49-F238E27FC236}">
                  <a16:creationId xmlns:a16="http://schemas.microsoft.com/office/drawing/2014/main" id="{0CCC9E8E-AF76-89FF-42D7-20CC14257FBF}"/>
                </a:ext>
              </a:extLst>
            </p:cNvPr>
            <p:cNvSpPr/>
            <p:nvPr/>
          </p:nvSpPr>
          <p:spPr>
            <a:xfrm rot="8100000">
              <a:off x="1398844" y="2419316"/>
              <a:ext cx="26669" cy="75342"/>
            </a:xfrm>
            <a:custGeom>
              <a:avLst/>
              <a:gdLst>
                <a:gd name="connsiteX0" fmla="*/ 0 w 26669"/>
                <a:gd name="connsiteY0" fmla="*/ 0 h 75342"/>
                <a:gd name="connsiteX1" fmla="*/ 26670 w 26669"/>
                <a:gd name="connsiteY1" fmla="*/ 0 h 75342"/>
                <a:gd name="connsiteX2" fmla="*/ 26670 w 26669"/>
                <a:gd name="connsiteY2" fmla="*/ 75342 h 75342"/>
                <a:gd name="connsiteX3" fmla="*/ 0 w 26669"/>
                <a:gd name="connsiteY3" fmla="*/ 75342 h 75342"/>
              </a:gdLst>
              <a:ahLst/>
              <a:cxnLst>
                <a:cxn ang="0">
                  <a:pos x="connsiteX0" y="connsiteY0"/>
                </a:cxn>
                <a:cxn ang="0">
                  <a:pos x="connsiteX1" y="connsiteY1"/>
                </a:cxn>
                <a:cxn ang="0">
                  <a:pos x="connsiteX2" y="connsiteY2"/>
                </a:cxn>
                <a:cxn ang="0">
                  <a:pos x="connsiteX3" y="connsiteY3"/>
                </a:cxn>
              </a:cxnLst>
              <a:rect l="l" t="t" r="r" b="b"/>
              <a:pathLst>
                <a:path w="26669" h="75342">
                  <a:moveTo>
                    <a:pt x="0" y="0"/>
                  </a:moveTo>
                  <a:lnTo>
                    <a:pt x="26670" y="0"/>
                  </a:lnTo>
                  <a:lnTo>
                    <a:pt x="26670" y="75342"/>
                  </a:lnTo>
                  <a:lnTo>
                    <a:pt x="0" y="75342"/>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5" name="Freeform: Shape 34">
              <a:extLst>
                <a:ext uri="{FF2B5EF4-FFF2-40B4-BE49-F238E27FC236}">
                  <a16:creationId xmlns:a16="http://schemas.microsoft.com/office/drawing/2014/main" id="{749ED6AF-6175-FB2F-27C8-1C76D85A6DAA}"/>
                </a:ext>
              </a:extLst>
            </p:cNvPr>
            <p:cNvSpPr/>
            <p:nvPr/>
          </p:nvSpPr>
          <p:spPr>
            <a:xfrm>
              <a:off x="1735887" y="2580335"/>
              <a:ext cx="66675" cy="26670"/>
            </a:xfrm>
            <a:custGeom>
              <a:avLst/>
              <a:gdLst>
                <a:gd name="connsiteX0" fmla="*/ 0 w 66675"/>
                <a:gd name="connsiteY0" fmla="*/ 0 h 26670"/>
                <a:gd name="connsiteX1" fmla="*/ 66675 w 66675"/>
                <a:gd name="connsiteY1" fmla="*/ 0 h 26670"/>
                <a:gd name="connsiteX2" fmla="*/ 66675 w 66675"/>
                <a:gd name="connsiteY2" fmla="*/ 26670 h 26670"/>
                <a:gd name="connsiteX3" fmla="*/ 0 w 66675"/>
                <a:gd name="connsiteY3" fmla="*/ 26670 h 26670"/>
              </a:gdLst>
              <a:ahLst/>
              <a:cxnLst>
                <a:cxn ang="0">
                  <a:pos x="connsiteX0" y="connsiteY0"/>
                </a:cxn>
                <a:cxn ang="0">
                  <a:pos x="connsiteX1" y="connsiteY1"/>
                </a:cxn>
                <a:cxn ang="0">
                  <a:pos x="connsiteX2" y="connsiteY2"/>
                </a:cxn>
                <a:cxn ang="0">
                  <a:pos x="connsiteX3" y="connsiteY3"/>
                </a:cxn>
              </a:cxnLst>
              <a:rect l="l" t="t" r="r" b="b"/>
              <a:pathLst>
                <a:path w="66675" h="26670">
                  <a:moveTo>
                    <a:pt x="0" y="0"/>
                  </a:moveTo>
                  <a:lnTo>
                    <a:pt x="66675" y="0"/>
                  </a:lnTo>
                  <a:lnTo>
                    <a:pt x="66675"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6" name="Freeform: Shape 35">
              <a:extLst>
                <a:ext uri="{FF2B5EF4-FFF2-40B4-BE49-F238E27FC236}">
                  <a16:creationId xmlns:a16="http://schemas.microsoft.com/office/drawing/2014/main" id="{B45C2EE7-4195-2542-6D15-DA9F6D776188}"/>
                </a:ext>
              </a:extLst>
            </p:cNvPr>
            <p:cNvSpPr/>
            <p:nvPr/>
          </p:nvSpPr>
          <p:spPr>
            <a:xfrm>
              <a:off x="1349172" y="2580335"/>
              <a:ext cx="66675" cy="26670"/>
            </a:xfrm>
            <a:custGeom>
              <a:avLst/>
              <a:gdLst>
                <a:gd name="connsiteX0" fmla="*/ 0 w 66675"/>
                <a:gd name="connsiteY0" fmla="*/ 0 h 26670"/>
                <a:gd name="connsiteX1" fmla="*/ 66675 w 66675"/>
                <a:gd name="connsiteY1" fmla="*/ 0 h 26670"/>
                <a:gd name="connsiteX2" fmla="*/ 66675 w 66675"/>
                <a:gd name="connsiteY2" fmla="*/ 26670 h 26670"/>
                <a:gd name="connsiteX3" fmla="*/ 0 w 66675"/>
                <a:gd name="connsiteY3" fmla="*/ 26670 h 26670"/>
              </a:gdLst>
              <a:ahLst/>
              <a:cxnLst>
                <a:cxn ang="0">
                  <a:pos x="connsiteX0" y="connsiteY0"/>
                </a:cxn>
                <a:cxn ang="0">
                  <a:pos x="connsiteX1" y="connsiteY1"/>
                </a:cxn>
                <a:cxn ang="0">
                  <a:pos x="connsiteX2" y="connsiteY2"/>
                </a:cxn>
                <a:cxn ang="0">
                  <a:pos x="connsiteX3" y="connsiteY3"/>
                </a:cxn>
              </a:cxnLst>
              <a:rect l="l" t="t" r="r" b="b"/>
              <a:pathLst>
                <a:path w="66675" h="26670">
                  <a:moveTo>
                    <a:pt x="0" y="0"/>
                  </a:moveTo>
                  <a:lnTo>
                    <a:pt x="66675" y="0"/>
                  </a:lnTo>
                  <a:lnTo>
                    <a:pt x="66675"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7" name="Freeform: Shape 36">
              <a:extLst>
                <a:ext uri="{FF2B5EF4-FFF2-40B4-BE49-F238E27FC236}">
                  <a16:creationId xmlns:a16="http://schemas.microsoft.com/office/drawing/2014/main" id="{6890E964-4A7E-5492-40AF-CAA1B6E58AA3}"/>
                </a:ext>
              </a:extLst>
            </p:cNvPr>
            <p:cNvSpPr/>
            <p:nvPr/>
          </p:nvSpPr>
          <p:spPr>
            <a:xfrm>
              <a:off x="1349172" y="2500325"/>
              <a:ext cx="453390" cy="346710"/>
            </a:xfrm>
            <a:custGeom>
              <a:avLst/>
              <a:gdLst>
                <a:gd name="connsiteX0" fmla="*/ 120015 w 453390"/>
                <a:gd name="connsiteY0" fmla="*/ 266700 h 346710"/>
                <a:gd name="connsiteX1" fmla="*/ 142685 w 453390"/>
                <a:gd name="connsiteY1" fmla="*/ 40005 h 346710"/>
                <a:gd name="connsiteX2" fmla="*/ 310039 w 453390"/>
                <a:gd name="connsiteY2" fmla="*/ 40005 h 346710"/>
                <a:gd name="connsiteX3" fmla="*/ 333375 w 453390"/>
                <a:gd name="connsiteY3" fmla="*/ 266700 h 346710"/>
                <a:gd name="connsiteX4" fmla="*/ 120015 w 453390"/>
                <a:gd name="connsiteY4" fmla="*/ 266700 h 346710"/>
                <a:gd name="connsiteX5" fmla="*/ 413385 w 453390"/>
                <a:gd name="connsiteY5" fmla="*/ 266700 h 346710"/>
                <a:gd name="connsiteX6" fmla="*/ 373380 w 453390"/>
                <a:gd name="connsiteY6" fmla="*/ 266700 h 346710"/>
                <a:gd name="connsiteX7" fmla="*/ 349377 w 453390"/>
                <a:gd name="connsiteY7" fmla="*/ 24003 h 346710"/>
                <a:gd name="connsiteX8" fmla="*/ 322707 w 453390"/>
                <a:gd name="connsiteY8" fmla="*/ 0 h 346710"/>
                <a:gd name="connsiteX9" fmla="*/ 130683 w 453390"/>
                <a:gd name="connsiteY9" fmla="*/ 0 h 346710"/>
                <a:gd name="connsiteX10" fmla="*/ 104013 w 453390"/>
                <a:gd name="connsiteY10" fmla="*/ 24003 h 346710"/>
                <a:gd name="connsiteX11" fmla="*/ 80010 w 453390"/>
                <a:gd name="connsiteY11" fmla="*/ 266700 h 346710"/>
                <a:gd name="connsiteX12" fmla="*/ 40005 w 453390"/>
                <a:gd name="connsiteY12" fmla="*/ 266700 h 346710"/>
                <a:gd name="connsiteX13" fmla="*/ 40005 w 453390"/>
                <a:gd name="connsiteY13" fmla="*/ 306705 h 346710"/>
                <a:gd name="connsiteX14" fmla="*/ 0 w 453390"/>
                <a:gd name="connsiteY14" fmla="*/ 306705 h 346710"/>
                <a:gd name="connsiteX15" fmla="*/ 0 w 453390"/>
                <a:gd name="connsiteY15" fmla="*/ 346710 h 346710"/>
                <a:gd name="connsiteX16" fmla="*/ 453390 w 453390"/>
                <a:gd name="connsiteY16" fmla="*/ 346710 h 346710"/>
                <a:gd name="connsiteX17" fmla="*/ 453390 w 453390"/>
                <a:gd name="connsiteY17" fmla="*/ 306705 h 346710"/>
                <a:gd name="connsiteX18" fmla="*/ 413385 w 453390"/>
                <a:gd name="connsiteY18" fmla="*/ 306705 h 346710"/>
                <a:gd name="connsiteX19" fmla="*/ 413385 w 453390"/>
                <a:gd name="connsiteY19" fmla="*/ 266700 h 34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3390" h="346710">
                  <a:moveTo>
                    <a:pt x="120015" y="266700"/>
                  </a:moveTo>
                  <a:lnTo>
                    <a:pt x="142685" y="40005"/>
                  </a:lnTo>
                  <a:lnTo>
                    <a:pt x="310039" y="40005"/>
                  </a:lnTo>
                  <a:lnTo>
                    <a:pt x="333375" y="266700"/>
                  </a:lnTo>
                  <a:lnTo>
                    <a:pt x="120015" y="266700"/>
                  </a:lnTo>
                  <a:close/>
                  <a:moveTo>
                    <a:pt x="413385" y="266700"/>
                  </a:moveTo>
                  <a:lnTo>
                    <a:pt x="373380" y="266700"/>
                  </a:lnTo>
                  <a:lnTo>
                    <a:pt x="349377" y="24003"/>
                  </a:lnTo>
                  <a:cubicBezTo>
                    <a:pt x="348043" y="10668"/>
                    <a:pt x="336709" y="0"/>
                    <a:pt x="322707" y="0"/>
                  </a:cubicBezTo>
                  <a:lnTo>
                    <a:pt x="130683" y="0"/>
                  </a:lnTo>
                  <a:cubicBezTo>
                    <a:pt x="116681" y="0"/>
                    <a:pt x="105346" y="10668"/>
                    <a:pt x="104013" y="24003"/>
                  </a:cubicBezTo>
                  <a:lnTo>
                    <a:pt x="80010" y="266700"/>
                  </a:lnTo>
                  <a:lnTo>
                    <a:pt x="40005" y="266700"/>
                  </a:lnTo>
                  <a:lnTo>
                    <a:pt x="40005" y="306705"/>
                  </a:lnTo>
                  <a:lnTo>
                    <a:pt x="0" y="306705"/>
                  </a:lnTo>
                  <a:lnTo>
                    <a:pt x="0" y="346710"/>
                  </a:lnTo>
                  <a:lnTo>
                    <a:pt x="453390" y="346710"/>
                  </a:lnTo>
                  <a:lnTo>
                    <a:pt x="453390" y="306705"/>
                  </a:lnTo>
                  <a:lnTo>
                    <a:pt x="413385" y="306705"/>
                  </a:lnTo>
                  <a:lnTo>
                    <a:pt x="413385" y="26670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8" name="Freeform: Shape 37">
              <a:extLst>
                <a:ext uri="{FF2B5EF4-FFF2-40B4-BE49-F238E27FC236}">
                  <a16:creationId xmlns:a16="http://schemas.microsoft.com/office/drawing/2014/main" id="{BF6A4DEA-BF23-8A38-7EFC-566A015D8194}"/>
                </a:ext>
              </a:extLst>
            </p:cNvPr>
            <p:cNvSpPr/>
            <p:nvPr/>
          </p:nvSpPr>
          <p:spPr>
            <a:xfrm>
              <a:off x="1607870" y="2567000"/>
              <a:ext cx="44005" cy="173355"/>
            </a:xfrm>
            <a:custGeom>
              <a:avLst/>
              <a:gdLst>
                <a:gd name="connsiteX0" fmla="*/ 0 w 44005"/>
                <a:gd name="connsiteY0" fmla="*/ 0 h 173355"/>
                <a:gd name="connsiteX1" fmla="*/ 16669 w 44005"/>
                <a:gd name="connsiteY1" fmla="*/ 173355 h 173355"/>
                <a:gd name="connsiteX2" fmla="*/ 44006 w 44005"/>
                <a:gd name="connsiteY2" fmla="*/ 173355 h 173355"/>
                <a:gd name="connsiteX3" fmla="*/ 26670 w 44005"/>
                <a:gd name="connsiteY3" fmla="*/ 0 h 173355"/>
              </a:gdLst>
              <a:ahLst/>
              <a:cxnLst>
                <a:cxn ang="0">
                  <a:pos x="connsiteX0" y="connsiteY0"/>
                </a:cxn>
                <a:cxn ang="0">
                  <a:pos x="connsiteX1" y="connsiteY1"/>
                </a:cxn>
                <a:cxn ang="0">
                  <a:pos x="connsiteX2" y="connsiteY2"/>
                </a:cxn>
                <a:cxn ang="0">
                  <a:pos x="connsiteX3" y="connsiteY3"/>
                </a:cxn>
              </a:cxnLst>
              <a:rect l="l" t="t" r="r" b="b"/>
              <a:pathLst>
                <a:path w="44005" h="173355">
                  <a:moveTo>
                    <a:pt x="0" y="0"/>
                  </a:moveTo>
                  <a:lnTo>
                    <a:pt x="16669" y="173355"/>
                  </a:lnTo>
                  <a:lnTo>
                    <a:pt x="44006" y="173355"/>
                  </a:lnTo>
                  <a:lnTo>
                    <a:pt x="26670" y="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sp>
        <p:nvSpPr>
          <p:cNvPr id="28" name="Graphic 7" descr="Monitor with solid fill">
            <a:extLst>
              <a:ext uri="{FF2B5EF4-FFF2-40B4-BE49-F238E27FC236}">
                <a16:creationId xmlns:a16="http://schemas.microsoft.com/office/drawing/2014/main" id="{DB021BA6-1D32-0561-B4F3-E5B4404EE859}"/>
              </a:ext>
            </a:extLst>
          </p:cNvPr>
          <p:cNvSpPr/>
          <p:nvPr/>
        </p:nvSpPr>
        <p:spPr>
          <a:xfrm>
            <a:off x="3591349" y="2541106"/>
            <a:ext cx="533400" cy="453390"/>
          </a:xfrm>
          <a:custGeom>
            <a:avLst/>
            <a:gdLst>
              <a:gd name="connsiteX0" fmla="*/ 493395 w 533400"/>
              <a:gd name="connsiteY0" fmla="*/ 333375 h 453390"/>
              <a:gd name="connsiteX1" fmla="*/ 40005 w 533400"/>
              <a:gd name="connsiteY1" fmla="*/ 333375 h 453390"/>
              <a:gd name="connsiteX2" fmla="*/ 40005 w 533400"/>
              <a:gd name="connsiteY2" fmla="*/ 40005 h 453390"/>
              <a:gd name="connsiteX3" fmla="*/ 493395 w 533400"/>
              <a:gd name="connsiteY3" fmla="*/ 40005 h 453390"/>
              <a:gd name="connsiteX4" fmla="*/ 493395 w 533400"/>
              <a:gd name="connsiteY4" fmla="*/ 333375 h 453390"/>
              <a:gd name="connsiteX5" fmla="*/ 506730 w 533400"/>
              <a:gd name="connsiteY5" fmla="*/ 0 h 453390"/>
              <a:gd name="connsiteX6" fmla="*/ 26670 w 533400"/>
              <a:gd name="connsiteY6" fmla="*/ 0 h 453390"/>
              <a:gd name="connsiteX7" fmla="*/ 0 w 533400"/>
              <a:gd name="connsiteY7" fmla="*/ 26670 h 453390"/>
              <a:gd name="connsiteX8" fmla="*/ 0 w 533400"/>
              <a:gd name="connsiteY8" fmla="*/ 346710 h 453390"/>
              <a:gd name="connsiteX9" fmla="*/ 26670 w 533400"/>
              <a:gd name="connsiteY9" fmla="*/ 373380 h 453390"/>
              <a:gd name="connsiteX10" fmla="*/ 213360 w 533400"/>
              <a:gd name="connsiteY10" fmla="*/ 373380 h 453390"/>
              <a:gd name="connsiteX11" fmla="*/ 213360 w 533400"/>
              <a:gd name="connsiteY11" fmla="*/ 413385 h 453390"/>
              <a:gd name="connsiteX12" fmla="*/ 146685 w 533400"/>
              <a:gd name="connsiteY12" fmla="*/ 413385 h 453390"/>
              <a:gd name="connsiteX13" fmla="*/ 146685 w 533400"/>
              <a:gd name="connsiteY13" fmla="*/ 453390 h 453390"/>
              <a:gd name="connsiteX14" fmla="*/ 386715 w 533400"/>
              <a:gd name="connsiteY14" fmla="*/ 453390 h 453390"/>
              <a:gd name="connsiteX15" fmla="*/ 386715 w 533400"/>
              <a:gd name="connsiteY15" fmla="*/ 413385 h 453390"/>
              <a:gd name="connsiteX16" fmla="*/ 320040 w 533400"/>
              <a:gd name="connsiteY16" fmla="*/ 413385 h 453390"/>
              <a:gd name="connsiteX17" fmla="*/ 320040 w 533400"/>
              <a:gd name="connsiteY17" fmla="*/ 373380 h 453390"/>
              <a:gd name="connsiteX18" fmla="*/ 506730 w 533400"/>
              <a:gd name="connsiteY18" fmla="*/ 373380 h 453390"/>
              <a:gd name="connsiteX19" fmla="*/ 533400 w 533400"/>
              <a:gd name="connsiteY19" fmla="*/ 346710 h 453390"/>
              <a:gd name="connsiteX20" fmla="*/ 533400 w 533400"/>
              <a:gd name="connsiteY20" fmla="*/ 26670 h 453390"/>
              <a:gd name="connsiteX21" fmla="*/ 506730 w 533400"/>
              <a:gd name="connsiteY21" fmla="*/ 0 h 4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3400" h="453390">
                <a:moveTo>
                  <a:pt x="493395" y="333375"/>
                </a:moveTo>
                <a:lnTo>
                  <a:pt x="40005" y="333375"/>
                </a:lnTo>
                <a:lnTo>
                  <a:pt x="40005" y="40005"/>
                </a:lnTo>
                <a:lnTo>
                  <a:pt x="493395" y="40005"/>
                </a:lnTo>
                <a:lnTo>
                  <a:pt x="493395" y="333375"/>
                </a:lnTo>
                <a:close/>
                <a:moveTo>
                  <a:pt x="506730" y="0"/>
                </a:moveTo>
                <a:lnTo>
                  <a:pt x="26670" y="0"/>
                </a:lnTo>
                <a:cubicBezTo>
                  <a:pt x="12002" y="0"/>
                  <a:pt x="0" y="12002"/>
                  <a:pt x="0" y="26670"/>
                </a:cubicBezTo>
                <a:lnTo>
                  <a:pt x="0" y="346710"/>
                </a:lnTo>
                <a:cubicBezTo>
                  <a:pt x="0" y="361378"/>
                  <a:pt x="12002" y="373380"/>
                  <a:pt x="26670" y="373380"/>
                </a:cubicBezTo>
                <a:lnTo>
                  <a:pt x="213360" y="373380"/>
                </a:lnTo>
                <a:lnTo>
                  <a:pt x="213360" y="413385"/>
                </a:lnTo>
                <a:lnTo>
                  <a:pt x="146685" y="413385"/>
                </a:lnTo>
                <a:lnTo>
                  <a:pt x="146685" y="453390"/>
                </a:lnTo>
                <a:lnTo>
                  <a:pt x="386715" y="453390"/>
                </a:lnTo>
                <a:lnTo>
                  <a:pt x="386715" y="413385"/>
                </a:lnTo>
                <a:lnTo>
                  <a:pt x="320040" y="413385"/>
                </a:lnTo>
                <a:lnTo>
                  <a:pt x="320040" y="373380"/>
                </a:lnTo>
                <a:lnTo>
                  <a:pt x="506730" y="373380"/>
                </a:lnTo>
                <a:cubicBezTo>
                  <a:pt x="521398" y="373380"/>
                  <a:pt x="533400" y="361378"/>
                  <a:pt x="533400" y="346710"/>
                </a:cubicBezTo>
                <a:lnTo>
                  <a:pt x="533400" y="26670"/>
                </a:lnTo>
                <a:cubicBezTo>
                  <a:pt x="533400" y="12002"/>
                  <a:pt x="521398" y="0"/>
                  <a:pt x="506730" y="0"/>
                </a:cubicBez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nvGrpSpPr>
          <p:cNvPr id="44" name="Group 43" descr="Magnifying glass looking at data">
            <a:extLst>
              <a:ext uri="{FF2B5EF4-FFF2-40B4-BE49-F238E27FC236}">
                <a16:creationId xmlns:a16="http://schemas.microsoft.com/office/drawing/2014/main" id="{604419EE-F518-5D83-FB05-CCE1E21C1676}"/>
              </a:ext>
            </a:extLst>
          </p:cNvPr>
          <p:cNvGrpSpPr/>
          <p:nvPr/>
        </p:nvGrpSpPr>
        <p:grpSpPr>
          <a:xfrm>
            <a:off x="5781596" y="2503683"/>
            <a:ext cx="527569" cy="528236"/>
            <a:chOff x="5739979" y="2355636"/>
            <a:chExt cx="527569" cy="528236"/>
          </a:xfrm>
        </p:grpSpPr>
        <p:sp>
          <p:nvSpPr>
            <p:cNvPr id="40" name="Freeform: Shape 39">
              <a:extLst>
                <a:ext uri="{FF2B5EF4-FFF2-40B4-BE49-F238E27FC236}">
                  <a16:creationId xmlns:a16="http://schemas.microsoft.com/office/drawing/2014/main" id="{00273AA6-A6BB-050A-8CBA-70672F584779}"/>
                </a:ext>
              </a:extLst>
            </p:cNvPr>
            <p:cNvSpPr/>
            <p:nvPr/>
          </p:nvSpPr>
          <p:spPr>
            <a:xfrm>
              <a:off x="5739979" y="2355636"/>
              <a:ext cx="527569" cy="528236"/>
            </a:xfrm>
            <a:custGeom>
              <a:avLst/>
              <a:gdLst>
                <a:gd name="connsiteX0" fmla="*/ 431391 w 527569"/>
                <a:gd name="connsiteY0" fmla="*/ 365383 h 528236"/>
                <a:gd name="connsiteX1" fmla="*/ 390052 w 527569"/>
                <a:gd name="connsiteY1" fmla="*/ 352714 h 528236"/>
                <a:gd name="connsiteX2" fmla="*/ 360049 w 527569"/>
                <a:gd name="connsiteY2" fmla="*/ 323377 h 528236"/>
                <a:gd name="connsiteX3" fmla="*/ 401387 w 527569"/>
                <a:gd name="connsiteY3" fmla="*/ 202029 h 528236"/>
                <a:gd name="connsiteX4" fmla="*/ 201362 w 527569"/>
                <a:gd name="connsiteY4" fmla="*/ 4 h 528236"/>
                <a:gd name="connsiteX5" fmla="*/ 4 w 527569"/>
                <a:gd name="connsiteY5" fmla="*/ 200029 h 528236"/>
                <a:gd name="connsiteX6" fmla="*/ 200029 w 527569"/>
                <a:gd name="connsiteY6" fmla="*/ 401387 h 528236"/>
                <a:gd name="connsiteX7" fmla="*/ 322711 w 527569"/>
                <a:gd name="connsiteY7" fmla="*/ 360049 h 528236"/>
                <a:gd name="connsiteX8" fmla="*/ 352048 w 527569"/>
                <a:gd name="connsiteY8" fmla="*/ 389386 h 528236"/>
                <a:gd name="connsiteX9" fmla="*/ 364716 w 527569"/>
                <a:gd name="connsiteY9" fmla="*/ 431391 h 528236"/>
                <a:gd name="connsiteX10" fmla="*/ 448060 w 527569"/>
                <a:gd name="connsiteY10" fmla="*/ 514735 h 528236"/>
                <a:gd name="connsiteX11" fmla="*/ 514068 w 527569"/>
                <a:gd name="connsiteY11" fmla="*/ 514735 h 528236"/>
                <a:gd name="connsiteX12" fmla="*/ 514068 w 527569"/>
                <a:gd name="connsiteY12" fmla="*/ 448726 h 528236"/>
                <a:gd name="connsiteX13" fmla="*/ 431391 w 527569"/>
                <a:gd name="connsiteY13" fmla="*/ 365383 h 528236"/>
                <a:gd name="connsiteX14" fmla="*/ 201362 w 527569"/>
                <a:gd name="connsiteY14" fmla="*/ 361382 h 528236"/>
                <a:gd name="connsiteX15" fmla="*/ 41342 w 527569"/>
                <a:gd name="connsiteY15" fmla="*/ 201362 h 528236"/>
                <a:gd name="connsiteX16" fmla="*/ 201362 w 527569"/>
                <a:gd name="connsiteY16" fmla="*/ 41342 h 528236"/>
                <a:gd name="connsiteX17" fmla="*/ 361382 w 527569"/>
                <a:gd name="connsiteY17" fmla="*/ 201362 h 528236"/>
                <a:gd name="connsiteX18" fmla="*/ 201362 w 527569"/>
                <a:gd name="connsiteY18" fmla="*/ 361382 h 5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569" h="528236">
                  <a:moveTo>
                    <a:pt x="431391" y="365383"/>
                  </a:moveTo>
                  <a:cubicBezTo>
                    <a:pt x="420723" y="354715"/>
                    <a:pt x="404721" y="349381"/>
                    <a:pt x="390052" y="352714"/>
                  </a:cubicBezTo>
                  <a:lnTo>
                    <a:pt x="360049" y="323377"/>
                  </a:lnTo>
                  <a:cubicBezTo>
                    <a:pt x="386719" y="288706"/>
                    <a:pt x="401387" y="246034"/>
                    <a:pt x="401387" y="202029"/>
                  </a:cubicBezTo>
                  <a:cubicBezTo>
                    <a:pt x="402054" y="90682"/>
                    <a:pt x="312043" y="670"/>
                    <a:pt x="201362" y="4"/>
                  </a:cubicBezTo>
                  <a:cubicBezTo>
                    <a:pt x="90682" y="-663"/>
                    <a:pt x="670" y="89348"/>
                    <a:pt x="4" y="200029"/>
                  </a:cubicBezTo>
                  <a:cubicBezTo>
                    <a:pt x="-663" y="310709"/>
                    <a:pt x="89348" y="400720"/>
                    <a:pt x="200029" y="401387"/>
                  </a:cubicBezTo>
                  <a:cubicBezTo>
                    <a:pt x="244034" y="401387"/>
                    <a:pt x="287373" y="386719"/>
                    <a:pt x="322711" y="360049"/>
                  </a:cubicBezTo>
                  <a:lnTo>
                    <a:pt x="352048" y="389386"/>
                  </a:lnTo>
                  <a:cubicBezTo>
                    <a:pt x="349381" y="404721"/>
                    <a:pt x="354048" y="420056"/>
                    <a:pt x="364716" y="431391"/>
                  </a:cubicBezTo>
                  <a:lnTo>
                    <a:pt x="448060" y="514735"/>
                  </a:lnTo>
                  <a:cubicBezTo>
                    <a:pt x="466062" y="532737"/>
                    <a:pt x="496066" y="532737"/>
                    <a:pt x="514068" y="514735"/>
                  </a:cubicBezTo>
                  <a:cubicBezTo>
                    <a:pt x="532070" y="496732"/>
                    <a:pt x="532070" y="466729"/>
                    <a:pt x="514068" y="448726"/>
                  </a:cubicBezTo>
                  <a:lnTo>
                    <a:pt x="431391" y="365383"/>
                  </a:lnTo>
                  <a:close/>
                  <a:moveTo>
                    <a:pt x="201362" y="361382"/>
                  </a:moveTo>
                  <a:cubicBezTo>
                    <a:pt x="112684" y="361382"/>
                    <a:pt x="41342" y="290040"/>
                    <a:pt x="41342" y="201362"/>
                  </a:cubicBezTo>
                  <a:cubicBezTo>
                    <a:pt x="41342" y="112684"/>
                    <a:pt x="112684" y="41342"/>
                    <a:pt x="201362" y="41342"/>
                  </a:cubicBezTo>
                  <a:cubicBezTo>
                    <a:pt x="290040" y="41342"/>
                    <a:pt x="361382" y="112684"/>
                    <a:pt x="361382" y="201362"/>
                  </a:cubicBezTo>
                  <a:cubicBezTo>
                    <a:pt x="361382" y="289373"/>
                    <a:pt x="289373" y="361382"/>
                    <a:pt x="201362" y="361382"/>
                  </a:cubicBez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41" name="Freeform: Shape 40">
              <a:extLst>
                <a:ext uri="{FF2B5EF4-FFF2-40B4-BE49-F238E27FC236}">
                  <a16:creationId xmlns:a16="http://schemas.microsoft.com/office/drawing/2014/main" id="{962F4384-19D4-3B13-C3B5-81CBAFF547ED}"/>
                </a:ext>
              </a:extLst>
            </p:cNvPr>
            <p:cNvSpPr/>
            <p:nvPr/>
          </p:nvSpPr>
          <p:spPr>
            <a:xfrm>
              <a:off x="5797990" y="2454730"/>
              <a:ext cx="287369" cy="210948"/>
            </a:xfrm>
            <a:custGeom>
              <a:avLst/>
              <a:gdLst>
                <a:gd name="connsiteX0" fmla="*/ 286703 w 287369"/>
                <a:gd name="connsiteY0" fmla="*/ 92267 h 210948"/>
                <a:gd name="connsiteX1" fmla="*/ 248698 w 287369"/>
                <a:gd name="connsiteY1" fmla="*/ 92267 h 210948"/>
                <a:gd name="connsiteX2" fmla="*/ 240030 w 287369"/>
                <a:gd name="connsiteY2" fmla="*/ 97601 h 210948"/>
                <a:gd name="connsiteX3" fmla="*/ 214694 w 287369"/>
                <a:gd name="connsiteY3" fmla="*/ 124938 h 210948"/>
                <a:gd name="connsiteX4" fmla="*/ 193358 w 287369"/>
                <a:gd name="connsiteY4" fmla="*/ 50928 h 210948"/>
                <a:gd name="connsiteX5" fmla="*/ 178689 w 287369"/>
                <a:gd name="connsiteY5" fmla="*/ 42928 h 210948"/>
                <a:gd name="connsiteX6" fmla="*/ 170688 w 287369"/>
                <a:gd name="connsiteY6" fmla="*/ 50262 h 210948"/>
                <a:gd name="connsiteX7" fmla="*/ 130683 w 287369"/>
                <a:gd name="connsiteY7" fmla="*/ 156275 h 210948"/>
                <a:gd name="connsiteX8" fmla="*/ 103346 w 287369"/>
                <a:gd name="connsiteY8" fmla="*/ 9590 h 210948"/>
                <a:gd name="connsiteX9" fmla="*/ 90011 w 287369"/>
                <a:gd name="connsiteY9" fmla="*/ 256 h 210948"/>
                <a:gd name="connsiteX10" fmla="*/ 80677 w 287369"/>
                <a:gd name="connsiteY10" fmla="*/ 8256 h 210948"/>
                <a:gd name="connsiteX11" fmla="*/ 52006 w 287369"/>
                <a:gd name="connsiteY11" fmla="*/ 92267 h 210948"/>
                <a:gd name="connsiteX12" fmla="*/ 0 w 287369"/>
                <a:gd name="connsiteY12" fmla="*/ 92267 h 210948"/>
                <a:gd name="connsiteX13" fmla="*/ 0 w 287369"/>
                <a:gd name="connsiteY13" fmla="*/ 118937 h 210948"/>
                <a:gd name="connsiteX14" fmla="*/ 60674 w 287369"/>
                <a:gd name="connsiteY14" fmla="*/ 118937 h 210948"/>
                <a:gd name="connsiteX15" fmla="*/ 72009 w 287369"/>
                <a:gd name="connsiteY15" fmla="*/ 108936 h 210948"/>
                <a:gd name="connsiteX16" fmla="*/ 88678 w 287369"/>
                <a:gd name="connsiteY16" fmla="*/ 58263 h 210948"/>
                <a:gd name="connsiteX17" fmla="*/ 115348 w 287369"/>
                <a:gd name="connsiteY17" fmla="*/ 201614 h 210948"/>
                <a:gd name="connsiteX18" fmla="*/ 126016 w 287369"/>
                <a:gd name="connsiteY18" fmla="*/ 210949 h 210948"/>
                <a:gd name="connsiteX19" fmla="*/ 127349 w 287369"/>
                <a:gd name="connsiteY19" fmla="*/ 210949 h 210948"/>
                <a:gd name="connsiteX20" fmla="*/ 138684 w 287369"/>
                <a:gd name="connsiteY20" fmla="*/ 203614 h 210948"/>
                <a:gd name="connsiteX21" fmla="*/ 181356 w 287369"/>
                <a:gd name="connsiteY21" fmla="*/ 91600 h 210948"/>
                <a:gd name="connsiteX22" fmla="*/ 198692 w 287369"/>
                <a:gd name="connsiteY22" fmla="*/ 151608 h 210948"/>
                <a:gd name="connsiteX23" fmla="*/ 213360 w 287369"/>
                <a:gd name="connsiteY23" fmla="*/ 159609 h 210948"/>
                <a:gd name="connsiteX24" fmla="*/ 218694 w 287369"/>
                <a:gd name="connsiteY24" fmla="*/ 156275 h 210948"/>
                <a:gd name="connsiteX25" fmla="*/ 254699 w 287369"/>
                <a:gd name="connsiteY25" fmla="*/ 118937 h 210948"/>
                <a:gd name="connsiteX26" fmla="*/ 287369 w 287369"/>
                <a:gd name="connsiteY26" fmla="*/ 118937 h 210948"/>
                <a:gd name="connsiteX27" fmla="*/ 287369 w 287369"/>
                <a:gd name="connsiteY27" fmla="*/ 92267 h 21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7369" h="210948">
                  <a:moveTo>
                    <a:pt x="286703" y="92267"/>
                  </a:moveTo>
                  <a:lnTo>
                    <a:pt x="248698" y="92267"/>
                  </a:lnTo>
                  <a:cubicBezTo>
                    <a:pt x="245364" y="92934"/>
                    <a:pt x="242030" y="94934"/>
                    <a:pt x="240030" y="97601"/>
                  </a:cubicBezTo>
                  <a:lnTo>
                    <a:pt x="214694" y="124938"/>
                  </a:lnTo>
                  <a:lnTo>
                    <a:pt x="193358" y="50928"/>
                  </a:lnTo>
                  <a:cubicBezTo>
                    <a:pt x="191357" y="44928"/>
                    <a:pt x="184690" y="40927"/>
                    <a:pt x="178689" y="42928"/>
                  </a:cubicBezTo>
                  <a:cubicBezTo>
                    <a:pt x="175355" y="44261"/>
                    <a:pt x="172022" y="46261"/>
                    <a:pt x="170688" y="50262"/>
                  </a:cubicBezTo>
                  <a:lnTo>
                    <a:pt x="130683" y="156275"/>
                  </a:lnTo>
                  <a:lnTo>
                    <a:pt x="103346" y="9590"/>
                  </a:lnTo>
                  <a:cubicBezTo>
                    <a:pt x="102013" y="2923"/>
                    <a:pt x="96012" y="-1078"/>
                    <a:pt x="90011" y="256"/>
                  </a:cubicBezTo>
                  <a:cubicBezTo>
                    <a:pt x="86011" y="922"/>
                    <a:pt x="82677" y="4256"/>
                    <a:pt x="80677" y="8256"/>
                  </a:cubicBezTo>
                  <a:lnTo>
                    <a:pt x="52006" y="92267"/>
                  </a:lnTo>
                  <a:lnTo>
                    <a:pt x="0" y="92267"/>
                  </a:lnTo>
                  <a:lnTo>
                    <a:pt x="0" y="118937"/>
                  </a:lnTo>
                  <a:lnTo>
                    <a:pt x="60674" y="118937"/>
                  </a:lnTo>
                  <a:cubicBezTo>
                    <a:pt x="66008" y="118270"/>
                    <a:pt x="70676" y="114270"/>
                    <a:pt x="72009" y="108936"/>
                  </a:cubicBezTo>
                  <a:lnTo>
                    <a:pt x="88678" y="58263"/>
                  </a:lnTo>
                  <a:lnTo>
                    <a:pt x="115348" y="201614"/>
                  </a:lnTo>
                  <a:cubicBezTo>
                    <a:pt x="116015" y="206948"/>
                    <a:pt x="120682" y="210949"/>
                    <a:pt x="126016" y="210949"/>
                  </a:cubicBezTo>
                  <a:lnTo>
                    <a:pt x="127349" y="210949"/>
                  </a:lnTo>
                  <a:cubicBezTo>
                    <a:pt x="132017" y="210949"/>
                    <a:pt x="136684" y="208282"/>
                    <a:pt x="138684" y="203614"/>
                  </a:cubicBezTo>
                  <a:lnTo>
                    <a:pt x="181356" y="91600"/>
                  </a:lnTo>
                  <a:lnTo>
                    <a:pt x="198692" y="151608"/>
                  </a:lnTo>
                  <a:cubicBezTo>
                    <a:pt x="200692" y="157609"/>
                    <a:pt x="206693" y="161609"/>
                    <a:pt x="213360" y="159609"/>
                  </a:cubicBezTo>
                  <a:cubicBezTo>
                    <a:pt x="215360" y="158942"/>
                    <a:pt x="217360" y="157609"/>
                    <a:pt x="218694" y="156275"/>
                  </a:cubicBezTo>
                  <a:lnTo>
                    <a:pt x="254699" y="118937"/>
                  </a:lnTo>
                  <a:lnTo>
                    <a:pt x="287369" y="118937"/>
                  </a:lnTo>
                  <a:lnTo>
                    <a:pt x="287369" y="92267"/>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grpSp>
        <p:nvGrpSpPr>
          <p:cNvPr id="45" name="Group 44" descr="Eye">
            <a:extLst>
              <a:ext uri="{FF2B5EF4-FFF2-40B4-BE49-F238E27FC236}">
                <a16:creationId xmlns:a16="http://schemas.microsoft.com/office/drawing/2014/main" id="{8C473BE5-CB40-F678-641A-D38E82D6301F}"/>
              </a:ext>
            </a:extLst>
          </p:cNvPr>
          <p:cNvGrpSpPr/>
          <p:nvPr/>
        </p:nvGrpSpPr>
        <p:grpSpPr>
          <a:xfrm>
            <a:off x="7966012" y="2607781"/>
            <a:ext cx="533009" cy="320040"/>
            <a:chOff x="7957623" y="2460320"/>
            <a:chExt cx="533009" cy="320040"/>
          </a:xfrm>
        </p:grpSpPr>
        <p:sp>
          <p:nvSpPr>
            <p:cNvPr id="21" name="Freeform: Shape 20">
              <a:extLst>
                <a:ext uri="{FF2B5EF4-FFF2-40B4-BE49-F238E27FC236}">
                  <a16:creationId xmlns:a16="http://schemas.microsoft.com/office/drawing/2014/main" id="{EE75CCA3-E02C-19BB-89D5-51A006EC8BB6}"/>
                </a:ext>
              </a:extLst>
            </p:cNvPr>
            <p:cNvSpPr/>
            <p:nvPr/>
          </p:nvSpPr>
          <p:spPr>
            <a:xfrm>
              <a:off x="7957623" y="2460320"/>
              <a:ext cx="533009" cy="320040"/>
            </a:xfrm>
            <a:custGeom>
              <a:avLst/>
              <a:gdLst>
                <a:gd name="connsiteX0" fmla="*/ 359146 w 533009"/>
                <a:gd name="connsiteY0" fmla="*/ 256032 h 320040"/>
                <a:gd name="connsiteX1" fmla="*/ 364480 w 533009"/>
                <a:gd name="connsiteY1" fmla="*/ 70009 h 320040"/>
                <a:gd name="connsiteX2" fmla="*/ 485829 w 533009"/>
                <a:gd name="connsiteY2" fmla="*/ 167354 h 320040"/>
                <a:gd name="connsiteX3" fmla="*/ 359146 w 533009"/>
                <a:gd name="connsiteY3" fmla="*/ 256032 h 320040"/>
                <a:gd name="connsiteX4" fmla="*/ 97114 w 533009"/>
                <a:gd name="connsiteY4" fmla="*/ 118681 h 320040"/>
                <a:gd name="connsiteX5" fmla="*/ 167789 w 533009"/>
                <a:gd name="connsiteY5" fmla="*/ 70675 h 320040"/>
                <a:gd name="connsiteX6" fmla="*/ 173790 w 533009"/>
                <a:gd name="connsiteY6" fmla="*/ 256032 h 320040"/>
                <a:gd name="connsiteX7" fmla="*/ 47107 w 533009"/>
                <a:gd name="connsiteY7" fmla="*/ 167354 h 320040"/>
                <a:gd name="connsiteX8" fmla="*/ 97114 w 533009"/>
                <a:gd name="connsiteY8" fmla="*/ 118681 h 320040"/>
                <a:gd name="connsiteX9" fmla="*/ 97114 w 533009"/>
                <a:gd name="connsiteY9" fmla="*/ 118681 h 320040"/>
                <a:gd name="connsiteX10" fmla="*/ 266468 w 533009"/>
                <a:gd name="connsiteY10" fmla="*/ 266700 h 320040"/>
                <a:gd name="connsiteX11" fmla="*/ 159788 w 533009"/>
                <a:gd name="connsiteY11" fmla="*/ 160020 h 320040"/>
                <a:gd name="connsiteX12" fmla="*/ 266468 w 533009"/>
                <a:gd name="connsiteY12" fmla="*/ 53340 h 320040"/>
                <a:gd name="connsiteX13" fmla="*/ 373148 w 533009"/>
                <a:gd name="connsiteY13" fmla="*/ 160020 h 320040"/>
                <a:gd name="connsiteX14" fmla="*/ 266468 w 533009"/>
                <a:gd name="connsiteY14" fmla="*/ 266700 h 320040"/>
                <a:gd name="connsiteX15" fmla="*/ 525834 w 533009"/>
                <a:gd name="connsiteY15" fmla="*/ 148685 h 320040"/>
                <a:gd name="connsiteX16" fmla="*/ 266468 w 533009"/>
                <a:gd name="connsiteY16" fmla="*/ 0 h 320040"/>
                <a:gd name="connsiteX17" fmla="*/ 7102 w 533009"/>
                <a:gd name="connsiteY17" fmla="*/ 148685 h 320040"/>
                <a:gd name="connsiteX18" fmla="*/ 8436 w 533009"/>
                <a:gd name="connsiteY18" fmla="*/ 188690 h 320040"/>
                <a:gd name="connsiteX19" fmla="*/ 266468 w 533009"/>
                <a:gd name="connsiteY19" fmla="*/ 320040 h 320040"/>
                <a:gd name="connsiteX20" fmla="*/ 525167 w 533009"/>
                <a:gd name="connsiteY20" fmla="*/ 188690 h 320040"/>
                <a:gd name="connsiteX21" fmla="*/ 525834 w 533009"/>
                <a:gd name="connsiteY21" fmla="*/ 148685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3009" h="320040">
                  <a:moveTo>
                    <a:pt x="359146" y="256032"/>
                  </a:moveTo>
                  <a:cubicBezTo>
                    <a:pt x="411153" y="206026"/>
                    <a:pt x="413820" y="123349"/>
                    <a:pt x="364480" y="70009"/>
                  </a:cubicBezTo>
                  <a:cubicBezTo>
                    <a:pt x="417154" y="97345"/>
                    <a:pt x="460492" y="139351"/>
                    <a:pt x="485829" y="167354"/>
                  </a:cubicBezTo>
                  <a:cubicBezTo>
                    <a:pt x="459159" y="193358"/>
                    <a:pt x="413820" y="232029"/>
                    <a:pt x="359146" y="256032"/>
                  </a:cubicBezTo>
                  <a:close/>
                  <a:moveTo>
                    <a:pt x="97114" y="118681"/>
                  </a:moveTo>
                  <a:cubicBezTo>
                    <a:pt x="119116" y="100013"/>
                    <a:pt x="142453" y="84010"/>
                    <a:pt x="167789" y="70675"/>
                  </a:cubicBezTo>
                  <a:cubicBezTo>
                    <a:pt x="119116" y="124015"/>
                    <a:pt x="121783" y="206026"/>
                    <a:pt x="173790" y="256032"/>
                  </a:cubicBezTo>
                  <a:cubicBezTo>
                    <a:pt x="119116" y="232029"/>
                    <a:pt x="73111" y="193358"/>
                    <a:pt x="47107" y="167354"/>
                  </a:cubicBezTo>
                  <a:cubicBezTo>
                    <a:pt x="62443" y="150019"/>
                    <a:pt x="79111" y="134017"/>
                    <a:pt x="97114" y="118681"/>
                  </a:cubicBezTo>
                  <a:lnTo>
                    <a:pt x="97114" y="118681"/>
                  </a:lnTo>
                  <a:close/>
                  <a:moveTo>
                    <a:pt x="266468" y="266700"/>
                  </a:moveTo>
                  <a:cubicBezTo>
                    <a:pt x="207794" y="266700"/>
                    <a:pt x="159788" y="218694"/>
                    <a:pt x="159788" y="160020"/>
                  </a:cubicBezTo>
                  <a:cubicBezTo>
                    <a:pt x="159788" y="101346"/>
                    <a:pt x="207794" y="53340"/>
                    <a:pt x="266468" y="53340"/>
                  </a:cubicBezTo>
                  <a:cubicBezTo>
                    <a:pt x="325142" y="53340"/>
                    <a:pt x="373148" y="101346"/>
                    <a:pt x="373148" y="160020"/>
                  </a:cubicBezTo>
                  <a:cubicBezTo>
                    <a:pt x="373148" y="218694"/>
                    <a:pt x="325142" y="266700"/>
                    <a:pt x="266468" y="266700"/>
                  </a:cubicBezTo>
                  <a:close/>
                  <a:moveTo>
                    <a:pt x="525834" y="148685"/>
                  </a:moveTo>
                  <a:cubicBezTo>
                    <a:pt x="487162" y="103346"/>
                    <a:pt x="385816" y="0"/>
                    <a:pt x="266468" y="0"/>
                  </a:cubicBezTo>
                  <a:cubicBezTo>
                    <a:pt x="147120" y="0"/>
                    <a:pt x="45774" y="103346"/>
                    <a:pt x="7102" y="148685"/>
                  </a:cubicBezTo>
                  <a:cubicBezTo>
                    <a:pt x="-2899" y="160687"/>
                    <a:pt x="-2232" y="177355"/>
                    <a:pt x="8436" y="188690"/>
                  </a:cubicBezTo>
                  <a:cubicBezTo>
                    <a:pt x="47774" y="230029"/>
                    <a:pt x="148453" y="320040"/>
                    <a:pt x="266468" y="320040"/>
                  </a:cubicBezTo>
                  <a:cubicBezTo>
                    <a:pt x="384483" y="320040"/>
                    <a:pt x="485162" y="230029"/>
                    <a:pt x="525167" y="188690"/>
                  </a:cubicBezTo>
                  <a:cubicBezTo>
                    <a:pt x="535168" y="178022"/>
                    <a:pt x="535835" y="160687"/>
                    <a:pt x="525834" y="148685"/>
                  </a:cubicBez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27" name="Freeform: Shape 26">
              <a:extLst>
                <a:ext uri="{FF2B5EF4-FFF2-40B4-BE49-F238E27FC236}">
                  <a16:creationId xmlns:a16="http://schemas.microsoft.com/office/drawing/2014/main" id="{3086C10A-C906-EB67-679C-780B19C2D080}"/>
                </a:ext>
              </a:extLst>
            </p:cNvPr>
            <p:cNvSpPr/>
            <p:nvPr/>
          </p:nvSpPr>
          <p:spPr>
            <a:xfrm>
              <a:off x="8157417" y="2553665"/>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sp>
        <p:nvSpPr>
          <p:cNvPr id="19" name="Graphic 15" descr="Network of people">
            <a:extLst>
              <a:ext uri="{FF2B5EF4-FFF2-40B4-BE49-F238E27FC236}">
                <a16:creationId xmlns:a16="http://schemas.microsoft.com/office/drawing/2014/main" id="{137D2462-D114-61F0-1BA3-AE52DC4B2342}"/>
              </a:ext>
            </a:extLst>
          </p:cNvPr>
          <p:cNvSpPr/>
          <p:nvPr/>
        </p:nvSpPr>
        <p:spPr>
          <a:xfrm>
            <a:off x="10155869" y="2509308"/>
            <a:ext cx="569835" cy="516987"/>
          </a:xfrm>
          <a:custGeom>
            <a:avLst/>
            <a:gdLst>
              <a:gd name="connsiteX0" fmla="*/ 513398 w 569835"/>
              <a:gd name="connsiteY0" fmla="*/ 202414 h 516987"/>
              <a:gd name="connsiteX1" fmla="*/ 507397 w 569835"/>
              <a:gd name="connsiteY1" fmla="*/ 202414 h 516987"/>
              <a:gd name="connsiteX2" fmla="*/ 490061 w 569835"/>
              <a:gd name="connsiteY2" fmla="*/ 155741 h 516987"/>
              <a:gd name="connsiteX3" fmla="*/ 522065 w 569835"/>
              <a:gd name="connsiteY3" fmla="*/ 42394 h 516987"/>
              <a:gd name="connsiteX4" fmla="*/ 408718 w 569835"/>
              <a:gd name="connsiteY4" fmla="*/ 10390 h 516987"/>
              <a:gd name="connsiteX5" fmla="*/ 369380 w 569835"/>
              <a:gd name="connsiteY5" fmla="*/ 61063 h 516987"/>
              <a:gd name="connsiteX6" fmla="*/ 307372 w 569835"/>
              <a:gd name="connsiteY6" fmla="*/ 54395 h 516987"/>
              <a:gd name="connsiteX7" fmla="*/ 246031 w 569835"/>
              <a:gd name="connsiteY7" fmla="*/ 9056 h 516987"/>
              <a:gd name="connsiteX8" fmla="*/ 200025 w 569835"/>
              <a:gd name="connsiteY8" fmla="*/ 62396 h 516987"/>
              <a:gd name="connsiteX9" fmla="*/ 207359 w 569835"/>
              <a:gd name="connsiteY9" fmla="*/ 89733 h 516987"/>
              <a:gd name="connsiteX10" fmla="*/ 132683 w 569835"/>
              <a:gd name="connsiteY10" fmla="*/ 163076 h 516987"/>
              <a:gd name="connsiteX11" fmla="*/ 83344 w 569835"/>
              <a:gd name="connsiteY11" fmla="*/ 146407 h 516987"/>
              <a:gd name="connsiteX12" fmla="*/ 0 w 569835"/>
              <a:gd name="connsiteY12" fmla="*/ 229751 h 516987"/>
              <a:gd name="connsiteX13" fmla="*/ 83344 w 569835"/>
              <a:gd name="connsiteY13" fmla="*/ 313094 h 516987"/>
              <a:gd name="connsiteX14" fmla="*/ 100013 w 569835"/>
              <a:gd name="connsiteY14" fmla="*/ 413107 h 516987"/>
              <a:gd name="connsiteX15" fmla="*/ 72009 w 569835"/>
              <a:gd name="connsiteY15" fmla="*/ 484449 h 516987"/>
              <a:gd name="connsiteX16" fmla="*/ 143351 w 569835"/>
              <a:gd name="connsiteY16" fmla="*/ 512453 h 516987"/>
              <a:gd name="connsiteX17" fmla="*/ 174022 w 569835"/>
              <a:gd name="connsiteY17" fmla="*/ 447111 h 516987"/>
              <a:gd name="connsiteX18" fmla="*/ 232696 w 569835"/>
              <a:gd name="connsiteY18" fmla="*/ 416441 h 516987"/>
              <a:gd name="connsiteX19" fmla="*/ 378714 w 569835"/>
              <a:gd name="connsiteY19" fmla="*/ 423775 h 516987"/>
              <a:gd name="connsiteX20" fmla="*/ 412718 w 569835"/>
              <a:gd name="connsiteY20" fmla="*/ 347765 h 516987"/>
              <a:gd name="connsiteX21" fmla="*/ 410051 w 569835"/>
              <a:gd name="connsiteY21" fmla="*/ 325096 h 516987"/>
              <a:gd name="connsiteX22" fmla="*/ 474726 w 569835"/>
              <a:gd name="connsiteY22" fmla="*/ 291758 h 516987"/>
              <a:gd name="connsiteX23" fmla="*/ 551402 w 569835"/>
              <a:gd name="connsiteY23" fmla="*/ 296426 h 516987"/>
              <a:gd name="connsiteX24" fmla="*/ 556070 w 569835"/>
              <a:gd name="connsiteY24" fmla="*/ 219749 h 516987"/>
              <a:gd name="connsiteX25" fmla="*/ 513398 w 569835"/>
              <a:gd name="connsiteY25" fmla="*/ 202414 h 516987"/>
              <a:gd name="connsiteX26" fmla="*/ 513398 w 569835"/>
              <a:gd name="connsiteY26" fmla="*/ 202414 h 516987"/>
              <a:gd name="connsiteX27" fmla="*/ 513398 w 569835"/>
              <a:gd name="connsiteY27" fmla="*/ 222416 h 516987"/>
              <a:gd name="connsiteX28" fmla="*/ 528733 w 569835"/>
              <a:gd name="connsiteY28" fmla="*/ 237752 h 516987"/>
              <a:gd name="connsiteX29" fmla="*/ 513398 w 569835"/>
              <a:gd name="connsiteY29" fmla="*/ 253087 h 516987"/>
              <a:gd name="connsiteX30" fmla="*/ 498062 w 569835"/>
              <a:gd name="connsiteY30" fmla="*/ 237752 h 516987"/>
              <a:gd name="connsiteX31" fmla="*/ 498062 w 569835"/>
              <a:gd name="connsiteY31" fmla="*/ 237752 h 516987"/>
              <a:gd name="connsiteX32" fmla="*/ 513398 w 569835"/>
              <a:gd name="connsiteY32" fmla="*/ 222416 h 516987"/>
              <a:gd name="connsiteX33" fmla="*/ 513398 w 569835"/>
              <a:gd name="connsiteY33" fmla="*/ 222416 h 516987"/>
              <a:gd name="connsiteX34" fmla="*/ 449390 w 569835"/>
              <a:gd name="connsiteY34" fmla="*/ 32393 h 516987"/>
              <a:gd name="connsiteX35" fmla="*/ 472726 w 569835"/>
              <a:gd name="connsiteY35" fmla="*/ 55729 h 516987"/>
              <a:gd name="connsiteX36" fmla="*/ 449390 w 569835"/>
              <a:gd name="connsiteY36" fmla="*/ 79065 h 516987"/>
              <a:gd name="connsiteX37" fmla="*/ 426053 w 569835"/>
              <a:gd name="connsiteY37" fmla="*/ 55729 h 516987"/>
              <a:gd name="connsiteX38" fmla="*/ 426053 w 569835"/>
              <a:gd name="connsiteY38" fmla="*/ 55729 h 516987"/>
              <a:gd name="connsiteX39" fmla="*/ 449390 w 569835"/>
              <a:gd name="connsiteY39" fmla="*/ 32393 h 516987"/>
              <a:gd name="connsiteX40" fmla="*/ 402050 w 569835"/>
              <a:gd name="connsiteY40" fmla="*/ 108402 h 516987"/>
              <a:gd name="connsiteX41" fmla="*/ 406718 w 569835"/>
              <a:gd name="connsiteY41" fmla="*/ 99068 h 516987"/>
              <a:gd name="connsiteX42" fmla="*/ 429387 w 569835"/>
              <a:gd name="connsiteY42" fmla="*/ 88400 h 516987"/>
              <a:gd name="connsiteX43" fmla="*/ 448723 w 569835"/>
              <a:gd name="connsiteY43" fmla="*/ 85733 h 516987"/>
              <a:gd name="connsiteX44" fmla="*/ 468059 w 569835"/>
              <a:gd name="connsiteY44" fmla="*/ 88400 h 516987"/>
              <a:gd name="connsiteX45" fmla="*/ 490728 w 569835"/>
              <a:gd name="connsiteY45" fmla="*/ 99734 h 516987"/>
              <a:gd name="connsiteX46" fmla="*/ 495395 w 569835"/>
              <a:gd name="connsiteY46" fmla="*/ 109069 h 516987"/>
              <a:gd name="connsiteX47" fmla="*/ 495395 w 569835"/>
              <a:gd name="connsiteY47" fmla="*/ 127071 h 516987"/>
              <a:gd name="connsiteX48" fmla="*/ 402050 w 569835"/>
              <a:gd name="connsiteY48" fmla="*/ 127071 h 516987"/>
              <a:gd name="connsiteX49" fmla="*/ 402050 w 569835"/>
              <a:gd name="connsiteY49" fmla="*/ 108402 h 516987"/>
              <a:gd name="connsiteX50" fmla="*/ 253365 w 569835"/>
              <a:gd name="connsiteY50" fmla="*/ 28392 h 516987"/>
              <a:gd name="connsiteX51" fmla="*/ 268700 w 569835"/>
              <a:gd name="connsiteY51" fmla="*/ 43727 h 516987"/>
              <a:gd name="connsiteX52" fmla="*/ 253365 w 569835"/>
              <a:gd name="connsiteY52" fmla="*/ 59063 h 516987"/>
              <a:gd name="connsiteX53" fmla="*/ 238030 w 569835"/>
              <a:gd name="connsiteY53" fmla="*/ 43727 h 516987"/>
              <a:gd name="connsiteX54" fmla="*/ 238030 w 569835"/>
              <a:gd name="connsiteY54" fmla="*/ 43727 h 516987"/>
              <a:gd name="connsiteX55" fmla="*/ 253365 w 569835"/>
              <a:gd name="connsiteY55" fmla="*/ 28392 h 516987"/>
              <a:gd name="connsiteX56" fmla="*/ 253365 w 569835"/>
              <a:gd name="connsiteY56" fmla="*/ 28392 h 516987"/>
              <a:gd name="connsiteX57" fmla="*/ 222028 w 569835"/>
              <a:gd name="connsiteY57" fmla="*/ 78398 h 516987"/>
              <a:gd name="connsiteX58" fmla="*/ 225362 w 569835"/>
              <a:gd name="connsiteY58" fmla="*/ 72398 h 516987"/>
              <a:gd name="connsiteX59" fmla="*/ 240697 w 569835"/>
              <a:gd name="connsiteY59" fmla="*/ 65730 h 516987"/>
              <a:gd name="connsiteX60" fmla="*/ 253365 w 569835"/>
              <a:gd name="connsiteY60" fmla="*/ 63730 h 516987"/>
              <a:gd name="connsiteX61" fmla="*/ 266033 w 569835"/>
              <a:gd name="connsiteY61" fmla="*/ 65730 h 516987"/>
              <a:gd name="connsiteX62" fmla="*/ 280702 w 569835"/>
              <a:gd name="connsiteY62" fmla="*/ 73064 h 516987"/>
              <a:gd name="connsiteX63" fmla="*/ 284036 w 569835"/>
              <a:gd name="connsiteY63" fmla="*/ 79065 h 516987"/>
              <a:gd name="connsiteX64" fmla="*/ 284036 w 569835"/>
              <a:gd name="connsiteY64" fmla="*/ 91067 h 516987"/>
              <a:gd name="connsiteX65" fmla="*/ 222695 w 569835"/>
              <a:gd name="connsiteY65" fmla="*/ 91067 h 516987"/>
              <a:gd name="connsiteX66" fmla="*/ 222695 w 569835"/>
              <a:gd name="connsiteY66" fmla="*/ 78398 h 516987"/>
              <a:gd name="connsiteX67" fmla="*/ 82010 w 569835"/>
              <a:gd name="connsiteY67" fmla="*/ 179078 h 516987"/>
              <a:gd name="connsiteX68" fmla="*/ 105347 w 569835"/>
              <a:gd name="connsiteY68" fmla="*/ 202414 h 516987"/>
              <a:gd name="connsiteX69" fmla="*/ 82010 w 569835"/>
              <a:gd name="connsiteY69" fmla="*/ 225750 h 516987"/>
              <a:gd name="connsiteX70" fmla="*/ 58674 w 569835"/>
              <a:gd name="connsiteY70" fmla="*/ 202414 h 516987"/>
              <a:gd name="connsiteX71" fmla="*/ 58674 w 569835"/>
              <a:gd name="connsiteY71" fmla="*/ 202414 h 516987"/>
              <a:gd name="connsiteX72" fmla="*/ 82010 w 569835"/>
              <a:gd name="connsiteY72" fmla="*/ 179078 h 516987"/>
              <a:gd name="connsiteX73" fmla="*/ 82010 w 569835"/>
              <a:gd name="connsiteY73" fmla="*/ 179078 h 516987"/>
              <a:gd name="connsiteX74" fmla="*/ 35338 w 569835"/>
              <a:gd name="connsiteY74" fmla="*/ 273089 h 516987"/>
              <a:gd name="connsiteX75" fmla="*/ 35338 w 569835"/>
              <a:gd name="connsiteY75" fmla="*/ 255087 h 516987"/>
              <a:gd name="connsiteX76" fmla="*/ 40005 w 569835"/>
              <a:gd name="connsiteY76" fmla="*/ 245753 h 516987"/>
              <a:gd name="connsiteX77" fmla="*/ 62675 w 569835"/>
              <a:gd name="connsiteY77" fmla="*/ 235085 h 516987"/>
              <a:gd name="connsiteX78" fmla="*/ 82010 w 569835"/>
              <a:gd name="connsiteY78" fmla="*/ 232418 h 516987"/>
              <a:gd name="connsiteX79" fmla="*/ 101346 w 569835"/>
              <a:gd name="connsiteY79" fmla="*/ 235085 h 516987"/>
              <a:gd name="connsiteX80" fmla="*/ 124016 w 569835"/>
              <a:gd name="connsiteY80" fmla="*/ 246419 h 516987"/>
              <a:gd name="connsiteX81" fmla="*/ 128683 w 569835"/>
              <a:gd name="connsiteY81" fmla="*/ 255754 h 516987"/>
              <a:gd name="connsiteX82" fmla="*/ 128683 w 569835"/>
              <a:gd name="connsiteY82" fmla="*/ 273756 h 516987"/>
              <a:gd name="connsiteX83" fmla="*/ 35338 w 569835"/>
              <a:gd name="connsiteY83" fmla="*/ 273089 h 516987"/>
              <a:gd name="connsiteX84" fmla="*/ 150686 w 569835"/>
              <a:gd name="connsiteY84" fmla="*/ 490450 h 516987"/>
              <a:gd name="connsiteX85" fmla="*/ 88678 w 569835"/>
              <a:gd name="connsiteY85" fmla="*/ 490450 h 516987"/>
              <a:gd name="connsiteX86" fmla="*/ 88678 w 569835"/>
              <a:gd name="connsiteY86" fmla="*/ 478448 h 516987"/>
              <a:gd name="connsiteX87" fmla="*/ 92012 w 569835"/>
              <a:gd name="connsiteY87" fmla="*/ 472448 h 516987"/>
              <a:gd name="connsiteX88" fmla="*/ 107347 w 569835"/>
              <a:gd name="connsiteY88" fmla="*/ 465113 h 516987"/>
              <a:gd name="connsiteX89" fmla="*/ 120015 w 569835"/>
              <a:gd name="connsiteY89" fmla="*/ 463113 h 516987"/>
              <a:gd name="connsiteX90" fmla="*/ 132683 w 569835"/>
              <a:gd name="connsiteY90" fmla="*/ 465113 h 516987"/>
              <a:gd name="connsiteX91" fmla="*/ 147352 w 569835"/>
              <a:gd name="connsiteY91" fmla="*/ 472448 h 516987"/>
              <a:gd name="connsiteX92" fmla="*/ 150686 w 569835"/>
              <a:gd name="connsiteY92" fmla="*/ 478448 h 516987"/>
              <a:gd name="connsiteX93" fmla="*/ 150686 w 569835"/>
              <a:gd name="connsiteY93" fmla="*/ 490450 h 516987"/>
              <a:gd name="connsiteX94" fmla="*/ 104013 w 569835"/>
              <a:gd name="connsiteY94" fmla="*/ 443777 h 516987"/>
              <a:gd name="connsiteX95" fmla="*/ 119348 w 569835"/>
              <a:gd name="connsiteY95" fmla="*/ 428442 h 516987"/>
              <a:gd name="connsiteX96" fmla="*/ 134684 w 569835"/>
              <a:gd name="connsiteY96" fmla="*/ 443777 h 516987"/>
              <a:gd name="connsiteX97" fmla="*/ 119348 w 569835"/>
              <a:gd name="connsiteY97" fmla="*/ 459113 h 516987"/>
              <a:gd name="connsiteX98" fmla="*/ 104013 w 569835"/>
              <a:gd name="connsiteY98" fmla="*/ 443777 h 516987"/>
              <a:gd name="connsiteX99" fmla="*/ 104013 w 569835"/>
              <a:gd name="connsiteY99" fmla="*/ 443777 h 516987"/>
              <a:gd name="connsiteX100" fmla="*/ 157353 w 569835"/>
              <a:gd name="connsiteY100" fmla="*/ 425108 h 516987"/>
              <a:gd name="connsiteX101" fmla="*/ 124682 w 569835"/>
              <a:gd name="connsiteY101" fmla="*/ 409773 h 516987"/>
              <a:gd name="connsiteX102" fmla="*/ 108014 w 569835"/>
              <a:gd name="connsiteY102" fmla="*/ 309761 h 516987"/>
              <a:gd name="connsiteX103" fmla="*/ 148019 w 569835"/>
              <a:gd name="connsiteY103" fmla="*/ 281090 h 516987"/>
              <a:gd name="connsiteX104" fmla="*/ 210026 w 569835"/>
              <a:gd name="connsiteY104" fmla="*/ 313761 h 516987"/>
              <a:gd name="connsiteX105" fmla="*/ 215360 w 569835"/>
              <a:gd name="connsiteY105" fmla="*/ 395771 h 516987"/>
              <a:gd name="connsiteX106" fmla="*/ 157353 w 569835"/>
              <a:gd name="connsiteY106" fmla="*/ 425108 h 516987"/>
              <a:gd name="connsiteX107" fmla="*/ 222695 w 569835"/>
              <a:gd name="connsiteY107" fmla="*/ 289091 h 516987"/>
              <a:gd name="connsiteX108" fmla="*/ 161354 w 569835"/>
              <a:gd name="connsiteY108" fmla="*/ 257087 h 516987"/>
              <a:gd name="connsiteX109" fmla="*/ 165354 w 569835"/>
              <a:gd name="connsiteY109" fmla="*/ 230417 h 516987"/>
              <a:gd name="connsiteX110" fmla="*/ 150019 w 569835"/>
              <a:gd name="connsiteY110" fmla="*/ 182411 h 516987"/>
              <a:gd name="connsiteX111" fmla="*/ 224695 w 569835"/>
              <a:gd name="connsiteY111" fmla="*/ 109736 h 516987"/>
              <a:gd name="connsiteX112" fmla="*/ 298704 w 569835"/>
              <a:gd name="connsiteY112" fmla="*/ 92400 h 516987"/>
              <a:gd name="connsiteX113" fmla="*/ 303371 w 569835"/>
              <a:gd name="connsiteY113" fmla="*/ 82399 h 516987"/>
              <a:gd name="connsiteX114" fmla="*/ 365379 w 569835"/>
              <a:gd name="connsiteY114" fmla="*/ 89066 h 516987"/>
              <a:gd name="connsiteX115" fmla="*/ 398050 w 569835"/>
              <a:gd name="connsiteY115" fmla="*/ 150407 h 516987"/>
              <a:gd name="connsiteX116" fmla="*/ 343376 w 569835"/>
              <a:gd name="connsiteY116" fmla="*/ 252420 h 516987"/>
              <a:gd name="connsiteX117" fmla="*/ 222695 w 569835"/>
              <a:gd name="connsiteY117" fmla="*/ 289091 h 516987"/>
              <a:gd name="connsiteX118" fmla="*/ 222695 w 569835"/>
              <a:gd name="connsiteY118" fmla="*/ 289091 h 516987"/>
              <a:gd name="connsiteX119" fmla="*/ 336042 w 569835"/>
              <a:gd name="connsiteY119" fmla="*/ 313761 h 516987"/>
              <a:gd name="connsiteX120" fmla="*/ 306705 w 569835"/>
              <a:gd name="connsiteY120" fmla="*/ 342431 h 516987"/>
              <a:gd name="connsiteX121" fmla="*/ 278035 w 569835"/>
              <a:gd name="connsiteY121" fmla="*/ 313761 h 516987"/>
              <a:gd name="connsiteX122" fmla="*/ 306705 w 569835"/>
              <a:gd name="connsiteY122" fmla="*/ 285091 h 516987"/>
              <a:gd name="connsiteX123" fmla="*/ 307372 w 569835"/>
              <a:gd name="connsiteY123" fmla="*/ 285091 h 516987"/>
              <a:gd name="connsiteX124" fmla="*/ 336042 w 569835"/>
              <a:gd name="connsiteY124" fmla="*/ 313761 h 516987"/>
              <a:gd name="connsiteX125" fmla="*/ 336042 w 569835"/>
              <a:gd name="connsiteY125" fmla="*/ 313761 h 516987"/>
              <a:gd name="connsiteX126" fmla="*/ 364712 w 569835"/>
              <a:gd name="connsiteY126" fmla="*/ 401105 h 516987"/>
              <a:gd name="connsiteX127" fmla="*/ 249365 w 569835"/>
              <a:gd name="connsiteY127" fmla="*/ 401105 h 516987"/>
              <a:gd name="connsiteX128" fmla="*/ 249365 w 569835"/>
              <a:gd name="connsiteY128" fmla="*/ 379103 h 516987"/>
              <a:gd name="connsiteX129" fmla="*/ 255365 w 569835"/>
              <a:gd name="connsiteY129" fmla="*/ 367768 h 516987"/>
              <a:gd name="connsiteX130" fmla="*/ 283369 w 569835"/>
              <a:gd name="connsiteY130" fmla="*/ 353766 h 516987"/>
              <a:gd name="connsiteX131" fmla="*/ 307372 w 569835"/>
              <a:gd name="connsiteY131" fmla="*/ 350432 h 516987"/>
              <a:gd name="connsiteX132" fmla="*/ 331375 w 569835"/>
              <a:gd name="connsiteY132" fmla="*/ 353766 h 516987"/>
              <a:gd name="connsiteX133" fmla="*/ 359378 w 569835"/>
              <a:gd name="connsiteY133" fmla="*/ 367768 h 516987"/>
              <a:gd name="connsiteX134" fmla="*/ 365379 w 569835"/>
              <a:gd name="connsiteY134" fmla="*/ 379103 h 516987"/>
              <a:gd name="connsiteX135" fmla="*/ 364712 w 569835"/>
              <a:gd name="connsiteY135" fmla="*/ 401105 h 516987"/>
              <a:gd name="connsiteX136" fmla="*/ 459391 w 569835"/>
              <a:gd name="connsiteY136" fmla="*/ 257087 h 516987"/>
              <a:gd name="connsiteX137" fmla="*/ 461391 w 569835"/>
              <a:gd name="connsiteY137" fmla="*/ 269089 h 516987"/>
              <a:gd name="connsiteX138" fmla="*/ 400050 w 569835"/>
              <a:gd name="connsiteY138" fmla="*/ 301093 h 516987"/>
              <a:gd name="connsiteX139" fmla="*/ 368046 w 569835"/>
              <a:gd name="connsiteY139" fmla="*/ 265088 h 516987"/>
              <a:gd name="connsiteX140" fmla="*/ 422720 w 569835"/>
              <a:gd name="connsiteY140" fmla="*/ 163076 h 516987"/>
              <a:gd name="connsiteX141" fmla="*/ 450056 w 569835"/>
              <a:gd name="connsiteY141" fmla="*/ 167743 h 516987"/>
              <a:gd name="connsiteX142" fmla="*/ 466058 w 569835"/>
              <a:gd name="connsiteY142" fmla="*/ 166409 h 516987"/>
              <a:gd name="connsiteX143" fmla="*/ 483394 w 569835"/>
              <a:gd name="connsiteY143" fmla="*/ 213082 h 516987"/>
              <a:gd name="connsiteX144" fmla="*/ 459391 w 569835"/>
              <a:gd name="connsiteY144" fmla="*/ 257087 h 516987"/>
              <a:gd name="connsiteX145" fmla="*/ 544068 w 569835"/>
              <a:gd name="connsiteY145" fmla="*/ 283757 h 516987"/>
              <a:gd name="connsiteX146" fmla="*/ 482060 w 569835"/>
              <a:gd name="connsiteY146" fmla="*/ 283757 h 516987"/>
              <a:gd name="connsiteX147" fmla="*/ 482060 w 569835"/>
              <a:gd name="connsiteY147" fmla="*/ 271756 h 516987"/>
              <a:gd name="connsiteX148" fmla="*/ 485394 w 569835"/>
              <a:gd name="connsiteY148" fmla="*/ 265755 h 516987"/>
              <a:gd name="connsiteX149" fmla="*/ 500729 w 569835"/>
              <a:gd name="connsiteY149" fmla="*/ 258421 h 516987"/>
              <a:gd name="connsiteX150" fmla="*/ 513398 w 569835"/>
              <a:gd name="connsiteY150" fmla="*/ 256421 h 516987"/>
              <a:gd name="connsiteX151" fmla="*/ 526066 w 569835"/>
              <a:gd name="connsiteY151" fmla="*/ 258421 h 516987"/>
              <a:gd name="connsiteX152" fmla="*/ 540734 w 569835"/>
              <a:gd name="connsiteY152" fmla="*/ 265755 h 516987"/>
              <a:gd name="connsiteX153" fmla="*/ 544068 w 569835"/>
              <a:gd name="connsiteY153" fmla="*/ 271756 h 516987"/>
              <a:gd name="connsiteX154" fmla="*/ 544068 w 569835"/>
              <a:gd name="connsiteY154" fmla="*/ 283757 h 51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69835" h="516987">
                <a:moveTo>
                  <a:pt x="513398" y="202414"/>
                </a:moveTo>
                <a:cubicBezTo>
                  <a:pt x="511397" y="202414"/>
                  <a:pt x="509397" y="202414"/>
                  <a:pt x="507397" y="202414"/>
                </a:cubicBezTo>
                <a:lnTo>
                  <a:pt x="490061" y="155741"/>
                </a:lnTo>
                <a:cubicBezTo>
                  <a:pt x="530066" y="133072"/>
                  <a:pt x="544068" y="82399"/>
                  <a:pt x="522065" y="42394"/>
                </a:cubicBezTo>
                <a:cubicBezTo>
                  <a:pt x="499396" y="2389"/>
                  <a:pt x="448723" y="-11613"/>
                  <a:pt x="408718" y="10390"/>
                </a:cubicBezTo>
                <a:cubicBezTo>
                  <a:pt x="389382" y="21058"/>
                  <a:pt x="374714" y="39727"/>
                  <a:pt x="369380" y="61063"/>
                </a:cubicBezTo>
                <a:lnTo>
                  <a:pt x="307372" y="54395"/>
                </a:lnTo>
                <a:cubicBezTo>
                  <a:pt x="302705" y="25058"/>
                  <a:pt x="275368" y="4389"/>
                  <a:pt x="246031" y="9056"/>
                </a:cubicBezTo>
                <a:cubicBezTo>
                  <a:pt x="219361" y="13057"/>
                  <a:pt x="200025" y="35726"/>
                  <a:pt x="200025" y="62396"/>
                </a:cubicBezTo>
                <a:cubicBezTo>
                  <a:pt x="200025" y="71731"/>
                  <a:pt x="202692" y="81065"/>
                  <a:pt x="207359" y="89733"/>
                </a:cubicBezTo>
                <a:lnTo>
                  <a:pt x="132683" y="163076"/>
                </a:lnTo>
                <a:cubicBezTo>
                  <a:pt x="118682" y="152408"/>
                  <a:pt x="101346" y="146407"/>
                  <a:pt x="83344" y="146407"/>
                </a:cubicBezTo>
                <a:cubicBezTo>
                  <a:pt x="37338" y="146407"/>
                  <a:pt x="0" y="183745"/>
                  <a:pt x="0" y="229751"/>
                </a:cubicBezTo>
                <a:cubicBezTo>
                  <a:pt x="0" y="275756"/>
                  <a:pt x="37338" y="313094"/>
                  <a:pt x="83344" y="313094"/>
                </a:cubicBezTo>
                <a:lnTo>
                  <a:pt x="100013" y="413107"/>
                </a:lnTo>
                <a:cubicBezTo>
                  <a:pt x="72676" y="425108"/>
                  <a:pt x="60007" y="457112"/>
                  <a:pt x="72009" y="484449"/>
                </a:cubicBezTo>
                <a:cubicBezTo>
                  <a:pt x="84011" y="511786"/>
                  <a:pt x="116014" y="524454"/>
                  <a:pt x="143351" y="512453"/>
                </a:cubicBezTo>
                <a:cubicBezTo>
                  <a:pt x="168688" y="501785"/>
                  <a:pt x="181356" y="473781"/>
                  <a:pt x="174022" y="447111"/>
                </a:cubicBezTo>
                <a:lnTo>
                  <a:pt x="232696" y="416441"/>
                </a:lnTo>
                <a:cubicBezTo>
                  <a:pt x="270701" y="458446"/>
                  <a:pt x="336042" y="461780"/>
                  <a:pt x="378714" y="423775"/>
                </a:cubicBezTo>
                <a:cubicBezTo>
                  <a:pt x="400050" y="404439"/>
                  <a:pt x="412718" y="376436"/>
                  <a:pt x="412718" y="347765"/>
                </a:cubicBezTo>
                <a:cubicBezTo>
                  <a:pt x="412718" y="340431"/>
                  <a:pt x="412051" y="332430"/>
                  <a:pt x="410051" y="325096"/>
                </a:cubicBezTo>
                <a:lnTo>
                  <a:pt x="474726" y="291758"/>
                </a:lnTo>
                <a:cubicBezTo>
                  <a:pt x="494729" y="314428"/>
                  <a:pt x="528733" y="316428"/>
                  <a:pt x="551402" y="296426"/>
                </a:cubicBezTo>
                <a:cubicBezTo>
                  <a:pt x="574072" y="276423"/>
                  <a:pt x="576072" y="242419"/>
                  <a:pt x="556070" y="219749"/>
                </a:cubicBezTo>
                <a:cubicBezTo>
                  <a:pt x="543401" y="209081"/>
                  <a:pt x="528733" y="202414"/>
                  <a:pt x="513398" y="202414"/>
                </a:cubicBezTo>
                <a:lnTo>
                  <a:pt x="513398" y="202414"/>
                </a:lnTo>
                <a:close/>
                <a:moveTo>
                  <a:pt x="513398" y="222416"/>
                </a:moveTo>
                <a:cubicBezTo>
                  <a:pt x="522065" y="222416"/>
                  <a:pt x="528733" y="229084"/>
                  <a:pt x="528733" y="237752"/>
                </a:cubicBezTo>
                <a:cubicBezTo>
                  <a:pt x="528733" y="246419"/>
                  <a:pt x="522065" y="253087"/>
                  <a:pt x="513398" y="253087"/>
                </a:cubicBezTo>
                <a:cubicBezTo>
                  <a:pt x="504730" y="253087"/>
                  <a:pt x="498062" y="246419"/>
                  <a:pt x="498062" y="237752"/>
                </a:cubicBezTo>
                <a:cubicBezTo>
                  <a:pt x="498062" y="237752"/>
                  <a:pt x="498062" y="237752"/>
                  <a:pt x="498062" y="237752"/>
                </a:cubicBezTo>
                <a:cubicBezTo>
                  <a:pt x="498062" y="229084"/>
                  <a:pt x="504730" y="222416"/>
                  <a:pt x="513398" y="222416"/>
                </a:cubicBezTo>
                <a:lnTo>
                  <a:pt x="513398" y="222416"/>
                </a:lnTo>
                <a:close/>
                <a:moveTo>
                  <a:pt x="449390" y="32393"/>
                </a:moveTo>
                <a:cubicBezTo>
                  <a:pt x="462058" y="32393"/>
                  <a:pt x="472726" y="43061"/>
                  <a:pt x="472726" y="55729"/>
                </a:cubicBezTo>
                <a:cubicBezTo>
                  <a:pt x="472726" y="68397"/>
                  <a:pt x="462058" y="79065"/>
                  <a:pt x="449390" y="79065"/>
                </a:cubicBezTo>
                <a:cubicBezTo>
                  <a:pt x="436721" y="79065"/>
                  <a:pt x="426053" y="68397"/>
                  <a:pt x="426053" y="55729"/>
                </a:cubicBezTo>
                <a:cubicBezTo>
                  <a:pt x="426053" y="55729"/>
                  <a:pt x="426053" y="55729"/>
                  <a:pt x="426053" y="55729"/>
                </a:cubicBezTo>
                <a:cubicBezTo>
                  <a:pt x="426053" y="43061"/>
                  <a:pt x="436055" y="32393"/>
                  <a:pt x="449390" y="32393"/>
                </a:cubicBezTo>
                <a:close/>
                <a:moveTo>
                  <a:pt x="402050" y="108402"/>
                </a:moveTo>
                <a:cubicBezTo>
                  <a:pt x="402050" y="105068"/>
                  <a:pt x="404051" y="101068"/>
                  <a:pt x="406718" y="99068"/>
                </a:cubicBezTo>
                <a:cubicBezTo>
                  <a:pt x="413385" y="94400"/>
                  <a:pt x="421386" y="90400"/>
                  <a:pt x="429387" y="88400"/>
                </a:cubicBezTo>
                <a:cubicBezTo>
                  <a:pt x="435388" y="86399"/>
                  <a:pt x="442055" y="85733"/>
                  <a:pt x="448723" y="85733"/>
                </a:cubicBezTo>
                <a:cubicBezTo>
                  <a:pt x="455390" y="85733"/>
                  <a:pt x="462058" y="87066"/>
                  <a:pt x="468059" y="88400"/>
                </a:cubicBezTo>
                <a:cubicBezTo>
                  <a:pt x="476060" y="90400"/>
                  <a:pt x="484061" y="94400"/>
                  <a:pt x="490728" y="99734"/>
                </a:cubicBezTo>
                <a:cubicBezTo>
                  <a:pt x="493395" y="101735"/>
                  <a:pt x="495395" y="105735"/>
                  <a:pt x="495395" y="109069"/>
                </a:cubicBezTo>
                <a:lnTo>
                  <a:pt x="495395" y="127071"/>
                </a:lnTo>
                <a:lnTo>
                  <a:pt x="402050" y="127071"/>
                </a:lnTo>
                <a:lnTo>
                  <a:pt x="402050" y="108402"/>
                </a:lnTo>
                <a:close/>
                <a:moveTo>
                  <a:pt x="253365" y="28392"/>
                </a:moveTo>
                <a:cubicBezTo>
                  <a:pt x="262033" y="28392"/>
                  <a:pt x="268700" y="35060"/>
                  <a:pt x="268700" y="43727"/>
                </a:cubicBezTo>
                <a:cubicBezTo>
                  <a:pt x="268700" y="52395"/>
                  <a:pt x="262033" y="59063"/>
                  <a:pt x="253365" y="59063"/>
                </a:cubicBezTo>
                <a:cubicBezTo>
                  <a:pt x="244697" y="59063"/>
                  <a:pt x="238030" y="52395"/>
                  <a:pt x="238030" y="43727"/>
                </a:cubicBezTo>
                <a:cubicBezTo>
                  <a:pt x="238030" y="43727"/>
                  <a:pt x="238030" y="43727"/>
                  <a:pt x="238030" y="43727"/>
                </a:cubicBezTo>
                <a:cubicBezTo>
                  <a:pt x="238030" y="35726"/>
                  <a:pt x="244697" y="28392"/>
                  <a:pt x="253365" y="28392"/>
                </a:cubicBezTo>
                <a:lnTo>
                  <a:pt x="253365" y="28392"/>
                </a:lnTo>
                <a:close/>
                <a:moveTo>
                  <a:pt x="222028" y="78398"/>
                </a:moveTo>
                <a:cubicBezTo>
                  <a:pt x="222028" y="75731"/>
                  <a:pt x="223361" y="73731"/>
                  <a:pt x="225362" y="72398"/>
                </a:cubicBezTo>
                <a:cubicBezTo>
                  <a:pt x="230029" y="69064"/>
                  <a:pt x="235363" y="67064"/>
                  <a:pt x="240697" y="65730"/>
                </a:cubicBezTo>
                <a:cubicBezTo>
                  <a:pt x="244697" y="64397"/>
                  <a:pt x="249365" y="63730"/>
                  <a:pt x="253365" y="63730"/>
                </a:cubicBezTo>
                <a:cubicBezTo>
                  <a:pt x="257366" y="63730"/>
                  <a:pt x="262033" y="64397"/>
                  <a:pt x="266033" y="65730"/>
                </a:cubicBezTo>
                <a:cubicBezTo>
                  <a:pt x="271367" y="67064"/>
                  <a:pt x="276035" y="69731"/>
                  <a:pt x="280702" y="73064"/>
                </a:cubicBezTo>
                <a:cubicBezTo>
                  <a:pt x="282702" y="74398"/>
                  <a:pt x="284036" y="77065"/>
                  <a:pt x="284036" y="79065"/>
                </a:cubicBezTo>
                <a:lnTo>
                  <a:pt x="284036" y="91067"/>
                </a:lnTo>
                <a:lnTo>
                  <a:pt x="222695" y="91067"/>
                </a:lnTo>
                <a:lnTo>
                  <a:pt x="222695" y="78398"/>
                </a:lnTo>
                <a:close/>
                <a:moveTo>
                  <a:pt x="82010" y="179078"/>
                </a:moveTo>
                <a:cubicBezTo>
                  <a:pt x="94679" y="179078"/>
                  <a:pt x="105347" y="189746"/>
                  <a:pt x="105347" y="202414"/>
                </a:cubicBezTo>
                <a:cubicBezTo>
                  <a:pt x="105347" y="215082"/>
                  <a:pt x="94679" y="225750"/>
                  <a:pt x="82010" y="225750"/>
                </a:cubicBezTo>
                <a:cubicBezTo>
                  <a:pt x="69342" y="225750"/>
                  <a:pt x="58674" y="215082"/>
                  <a:pt x="58674" y="202414"/>
                </a:cubicBezTo>
                <a:cubicBezTo>
                  <a:pt x="58674" y="202414"/>
                  <a:pt x="58674" y="202414"/>
                  <a:pt x="58674" y="202414"/>
                </a:cubicBezTo>
                <a:cubicBezTo>
                  <a:pt x="59341" y="189746"/>
                  <a:pt x="69342" y="179078"/>
                  <a:pt x="82010" y="179078"/>
                </a:cubicBezTo>
                <a:lnTo>
                  <a:pt x="82010" y="179078"/>
                </a:lnTo>
                <a:close/>
                <a:moveTo>
                  <a:pt x="35338" y="273089"/>
                </a:moveTo>
                <a:lnTo>
                  <a:pt x="35338" y="255087"/>
                </a:lnTo>
                <a:cubicBezTo>
                  <a:pt x="35338" y="251753"/>
                  <a:pt x="37338" y="247753"/>
                  <a:pt x="40005" y="245753"/>
                </a:cubicBezTo>
                <a:cubicBezTo>
                  <a:pt x="46672" y="241085"/>
                  <a:pt x="54674" y="237085"/>
                  <a:pt x="62675" y="235085"/>
                </a:cubicBezTo>
                <a:cubicBezTo>
                  <a:pt x="68675" y="233084"/>
                  <a:pt x="75343" y="232418"/>
                  <a:pt x="82010" y="232418"/>
                </a:cubicBezTo>
                <a:cubicBezTo>
                  <a:pt x="88678" y="232418"/>
                  <a:pt x="95345" y="233751"/>
                  <a:pt x="101346" y="235085"/>
                </a:cubicBezTo>
                <a:cubicBezTo>
                  <a:pt x="109347" y="237085"/>
                  <a:pt x="117348" y="241085"/>
                  <a:pt x="124016" y="246419"/>
                </a:cubicBezTo>
                <a:cubicBezTo>
                  <a:pt x="126683" y="248420"/>
                  <a:pt x="128683" y="252420"/>
                  <a:pt x="128683" y="255754"/>
                </a:cubicBezTo>
                <a:lnTo>
                  <a:pt x="128683" y="273756"/>
                </a:lnTo>
                <a:lnTo>
                  <a:pt x="35338" y="273089"/>
                </a:lnTo>
                <a:close/>
                <a:moveTo>
                  <a:pt x="150686" y="490450"/>
                </a:moveTo>
                <a:lnTo>
                  <a:pt x="88678" y="490450"/>
                </a:lnTo>
                <a:lnTo>
                  <a:pt x="88678" y="478448"/>
                </a:lnTo>
                <a:cubicBezTo>
                  <a:pt x="88678" y="475781"/>
                  <a:pt x="90011" y="473781"/>
                  <a:pt x="92012" y="472448"/>
                </a:cubicBezTo>
                <a:cubicBezTo>
                  <a:pt x="96679" y="469114"/>
                  <a:pt x="102013" y="466447"/>
                  <a:pt x="107347" y="465113"/>
                </a:cubicBezTo>
                <a:cubicBezTo>
                  <a:pt x="111347" y="463780"/>
                  <a:pt x="116014" y="463113"/>
                  <a:pt x="120015" y="463113"/>
                </a:cubicBezTo>
                <a:cubicBezTo>
                  <a:pt x="124016" y="463113"/>
                  <a:pt x="128683" y="463780"/>
                  <a:pt x="132683" y="465113"/>
                </a:cubicBezTo>
                <a:cubicBezTo>
                  <a:pt x="138017" y="466447"/>
                  <a:pt x="142685" y="469114"/>
                  <a:pt x="147352" y="472448"/>
                </a:cubicBezTo>
                <a:cubicBezTo>
                  <a:pt x="149352" y="473781"/>
                  <a:pt x="150686" y="476448"/>
                  <a:pt x="150686" y="478448"/>
                </a:cubicBezTo>
                <a:lnTo>
                  <a:pt x="150686" y="490450"/>
                </a:lnTo>
                <a:close/>
                <a:moveTo>
                  <a:pt x="104013" y="443777"/>
                </a:moveTo>
                <a:cubicBezTo>
                  <a:pt x="104013" y="435110"/>
                  <a:pt x="110681" y="428442"/>
                  <a:pt x="119348" y="428442"/>
                </a:cubicBezTo>
                <a:cubicBezTo>
                  <a:pt x="128016" y="428442"/>
                  <a:pt x="134684" y="435110"/>
                  <a:pt x="134684" y="443777"/>
                </a:cubicBezTo>
                <a:cubicBezTo>
                  <a:pt x="134684" y="452445"/>
                  <a:pt x="128016" y="459113"/>
                  <a:pt x="119348" y="459113"/>
                </a:cubicBezTo>
                <a:cubicBezTo>
                  <a:pt x="111347" y="459779"/>
                  <a:pt x="104680" y="452445"/>
                  <a:pt x="104013" y="443777"/>
                </a:cubicBezTo>
                <a:lnTo>
                  <a:pt x="104013" y="443777"/>
                </a:lnTo>
                <a:close/>
                <a:moveTo>
                  <a:pt x="157353" y="425108"/>
                </a:moveTo>
                <a:cubicBezTo>
                  <a:pt x="148685" y="416441"/>
                  <a:pt x="136684" y="411107"/>
                  <a:pt x="124682" y="409773"/>
                </a:cubicBezTo>
                <a:lnTo>
                  <a:pt x="108014" y="309761"/>
                </a:lnTo>
                <a:cubicBezTo>
                  <a:pt x="124016" y="304427"/>
                  <a:pt x="138017" y="294425"/>
                  <a:pt x="148019" y="281090"/>
                </a:cubicBezTo>
                <a:lnTo>
                  <a:pt x="210026" y="313761"/>
                </a:lnTo>
                <a:cubicBezTo>
                  <a:pt x="200025" y="340431"/>
                  <a:pt x="202025" y="370435"/>
                  <a:pt x="215360" y="395771"/>
                </a:cubicBezTo>
                <a:lnTo>
                  <a:pt x="157353" y="425108"/>
                </a:lnTo>
                <a:close/>
                <a:moveTo>
                  <a:pt x="222695" y="289091"/>
                </a:moveTo>
                <a:lnTo>
                  <a:pt x="161354" y="257087"/>
                </a:lnTo>
                <a:cubicBezTo>
                  <a:pt x="164021" y="248420"/>
                  <a:pt x="165354" y="239752"/>
                  <a:pt x="165354" y="230417"/>
                </a:cubicBezTo>
                <a:cubicBezTo>
                  <a:pt x="165354" y="213082"/>
                  <a:pt x="160020" y="196413"/>
                  <a:pt x="150019" y="182411"/>
                </a:cubicBezTo>
                <a:lnTo>
                  <a:pt x="224695" y="109736"/>
                </a:lnTo>
                <a:cubicBezTo>
                  <a:pt x="250031" y="125071"/>
                  <a:pt x="283369" y="117737"/>
                  <a:pt x="298704" y="92400"/>
                </a:cubicBezTo>
                <a:cubicBezTo>
                  <a:pt x="300704" y="89066"/>
                  <a:pt x="302038" y="85733"/>
                  <a:pt x="303371" y="82399"/>
                </a:cubicBezTo>
                <a:lnTo>
                  <a:pt x="365379" y="89066"/>
                </a:lnTo>
                <a:cubicBezTo>
                  <a:pt x="366713" y="113069"/>
                  <a:pt x="378714" y="135739"/>
                  <a:pt x="398050" y="150407"/>
                </a:cubicBezTo>
                <a:lnTo>
                  <a:pt x="343376" y="252420"/>
                </a:lnTo>
                <a:cubicBezTo>
                  <a:pt x="300038" y="235085"/>
                  <a:pt x="250031" y="250420"/>
                  <a:pt x="222695" y="289091"/>
                </a:cubicBezTo>
                <a:lnTo>
                  <a:pt x="222695" y="289091"/>
                </a:lnTo>
                <a:close/>
                <a:moveTo>
                  <a:pt x="336042" y="313761"/>
                </a:moveTo>
                <a:cubicBezTo>
                  <a:pt x="336042" y="329763"/>
                  <a:pt x="322707" y="342431"/>
                  <a:pt x="306705" y="342431"/>
                </a:cubicBezTo>
                <a:cubicBezTo>
                  <a:pt x="290703" y="342431"/>
                  <a:pt x="278035" y="329763"/>
                  <a:pt x="278035" y="313761"/>
                </a:cubicBezTo>
                <a:cubicBezTo>
                  <a:pt x="278035" y="297759"/>
                  <a:pt x="290703" y="285091"/>
                  <a:pt x="306705" y="285091"/>
                </a:cubicBezTo>
                <a:cubicBezTo>
                  <a:pt x="306705" y="285091"/>
                  <a:pt x="306705" y="285091"/>
                  <a:pt x="307372" y="285091"/>
                </a:cubicBezTo>
                <a:cubicBezTo>
                  <a:pt x="323374" y="285091"/>
                  <a:pt x="336042" y="297759"/>
                  <a:pt x="336042" y="313761"/>
                </a:cubicBezTo>
                <a:lnTo>
                  <a:pt x="336042" y="313761"/>
                </a:lnTo>
                <a:close/>
                <a:moveTo>
                  <a:pt x="364712" y="401105"/>
                </a:moveTo>
                <a:lnTo>
                  <a:pt x="249365" y="401105"/>
                </a:lnTo>
                <a:lnTo>
                  <a:pt x="249365" y="379103"/>
                </a:lnTo>
                <a:cubicBezTo>
                  <a:pt x="249365" y="374435"/>
                  <a:pt x="251365" y="370435"/>
                  <a:pt x="255365" y="367768"/>
                </a:cubicBezTo>
                <a:cubicBezTo>
                  <a:pt x="264033" y="361767"/>
                  <a:pt x="273368" y="357100"/>
                  <a:pt x="283369" y="353766"/>
                </a:cubicBezTo>
                <a:cubicBezTo>
                  <a:pt x="291370" y="351766"/>
                  <a:pt x="299371" y="350432"/>
                  <a:pt x="307372" y="350432"/>
                </a:cubicBezTo>
                <a:cubicBezTo>
                  <a:pt x="315373" y="350432"/>
                  <a:pt x="323374" y="351766"/>
                  <a:pt x="331375" y="353766"/>
                </a:cubicBezTo>
                <a:cubicBezTo>
                  <a:pt x="341376" y="356433"/>
                  <a:pt x="351377" y="361100"/>
                  <a:pt x="359378" y="367768"/>
                </a:cubicBezTo>
                <a:cubicBezTo>
                  <a:pt x="362712" y="370435"/>
                  <a:pt x="365379" y="375102"/>
                  <a:pt x="365379" y="379103"/>
                </a:cubicBezTo>
                <a:lnTo>
                  <a:pt x="364712" y="401105"/>
                </a:lnTo>
                <a:close/>
                <a:moveTo>
                  <a:pt x="459391" y="257087"/>
                </a:moveTo>
                <a:cubicBezTo>
                  <a:pt x="459391" y="261088"/>
                  <a:pt x="460058" y="265088"/>
                  <a:pt x="461391" y="269089"/>
                </a:cubicBezTo>
                <a:lnTo>
                  <a:pt x="400050" y="301093"/>
                </a:lnTo>
                <a:cubicBezTo>
                  <a:pt x="392716" y="286424"/>
                  <a:pt x="381381" y="274423"/>
                  <a:pt x="368046" y="265088"/>
                </a:cubicBezTo>
                <a:lnTo>
                  <a:pt x="422720" y="163076"/>
                </a:lnTo>
                <a:cubicBezTo>
                  <a:pt x="431387" y="166409"/>
                  <a:pt x="440722" y="167743"/>
                  <a:pt x="450056" y="167743"/>
                </a:cubicBezTo>
                <a:cubicBezTo>
                  <a:pt x="455390" y="167743"/>
                  <a:pt x="460724" y="167076"/>
                  <a:pt x="466058" y="166409"/>
                </a:cubicBezTo>
                <a:lnTo>
                  <a:pt x="483394" y="213082"/>
                </a:lnTo>
                <a:cubicBezTo>
                  <a:pt x="467392" y="222416"/>
                  <a:pt x="458724" y="239085"/>
                  <a:pt x="459391" y="257087"/>
                </a:cubicBezTo>
                <a:close/>
                <a:moveTo>
                  <a:pt x="544068" y="283757"/>
                </a:moveTo>
                <a:lnTo>
                  <a:pt x="482060" y="283757"/>
                </a:lnTo>
                <a:lnTo>
                  <a:pt x="482060" y="271756"/>
                </a:lnTo>
                <a:cubicBezTo>
                  <a:pt x="482060" y="269089"/>
                  <a:pt x="483394" y="267089"/>
                  <a:pt x="485394" y="265755"/>
                </a:cubicBezTo>
                <a:cubicBezTo>
                  <a:pt x="490061" y="262421"/>
                  <a:pt x="495395" y="259754"/>
                  <a:pt x="500729" y="258421"/>
                </a:cubicBezTo>
                <a:cubicBezTo>
                  <a:pt x="504730" y="257087"/>
                  <a:pt x="509397" y="256421"/>
                  <a:pt x="513398" y="256421"/>
                </a:cubicBezTo>
                <a:cubicBezTo>
                  <a:pt x="517398" y="256421"/>
                  <a:pt x="522065" y="257087"/>
                  <a:pt x="526066" y="258421"/>
                </a:cubicBezTo>
                <a:cubicBezTo>
                  <a:pt x="531400" y="259754"/>
                  <a:pt x="536067" y="262421"/>
                  <a:pt x="540734" y="265755"/>
                </a:cubicBezTo>
                <a:cubicBezTo>
                  <a:pt x="542735" y="267089"/>
                  <a:pt x="544068" y="269756"/>
                  <a:pt x="544068" y="271756"/>
                </a:cubicBezTo>
                <a:lnTo>
                  <a:pt x="544068" y="283757"/>
                </a:ln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aphicFrame>
        <p:nvGraphicFramePr>
          <p:cNvPr id="18" name="Table 17">
            <a:extLst>
              <a:ext uri="{FF2B5EF4-FFF2-40B4-BE49-F238E27FC236}">
                <a16:creationId xmlns:a16="http://schemas.microsoft.com/office/drawing/2014/main" id="{0EDE4382-4902-2AE9-32EC-ABB7057E8C98}"/>
              </a:ext>
            </a:extLst>
          </p:cNvPr>
          <p:cNvGraphicFramePr>
            <a:graphicFrameLocks noGrp="1"/>
          </p:cNvGraphicFramePr>
          <p:nvPr/>
        </p:nvGraphicFramePr>
        <p:xfrm>
          <a:off x="590868" y="3281234"/>
          <a:ext cx="11018835" cy="2786190"/>
        </p:xfrm>
        <a:graphic>
          <a:graphicData uri="http://schemas.openxmlformats.org/drawingml/2006/table">
            <a:tbl>
              <a:tblPr firstRow="1" bandRow="1">
                <a:tableStyleId>{5C22544A-7EE6-4342-B048-85BDC9FD1C3A}</a:tableStyleId>
              </a:tblPr>
              <a:tblGrid>
                <a:gridCol w="2203767">
                  <a:extLst>
                    <a:ext uri="{9D8B030D-6E8A-4147-A177-3AD203B41FA5}">
                      <a16:colId xmlns:a16="http://schemas.microsoft.com/office/drawing/2014/main" val="332951562"/>
                    </a:ext>
                  </a:extLst>
                </a:gridCol>
                <a:gridCol w="2203767">
                  <a:extLst>
                    <a:ext uri="{9D8B030D-6E8A-4147-A177-3AD203B41FA5}">
                      <a16:colId xmlns:a16="http://schemas.microsoft.com/office/drawing/2014/main" val="3770035361"/>
                    </a:ext>
                  </a:extLst>
                </a:gridCol>
                <a:gridCol w="2203767">
                  <a:extLst>
                    <a:ext uri="{9D8B030D-6E8A-4147-A177-3AD203B41FA5}">
                      <a16:colId xmlns:a16="http://schemas.microsoft.com/office/drawing/2014/main" val="2869772162"/>
                    </a:ext>
                  </a:extLst>
                </a:gridCol>
                <a:gridCol w="2203767">
                  <a:extLst>
                    <a:ext uri="{9D8B030D-6E8A-4147-A177-3AD203B41FA5}">
                      <a16:colId xmlns:a16="http://schemas.microsoft.com/office/drawing/2014/main" val="562299699"/>
                    </a:ext>
                  </a:extLst>
                </a:gridCol>
                <a:gridCol w="2203767">
                  <a:extLst>
                    <a:ext uri="{9D8B030D-6E8A-4147-A177-3AD203B41FA5}">
                      <a16:colId xmlns:a16="http://schemas.microsoft.com/office/drawing/2014/main" val="3122105852"/>
                    </a:ext>
                  </a:extLst>
                </a:gridCol>
              </a:tblGrid>
              <a:tr h="64008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Critical issue</a:t>
                      </a:r>
                      <a:b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prioritization </a:t>
                      </a:r>
                    </a:p>
                  </a:txBody>
                  <a:tcPr marL="182880" marR="182880">
                    <a:lnL w="12700" cmpd="sng">
                      <a:noFill/>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Advanced monitoring notification </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Incident</a:t>
                      </a:r>
                      <a:b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analysis</a:t>
                      </a:r>
                      <a:endPar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endParaRP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Business project awareness </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Customer advisory</a:t>
                      </a:r>
                      <a:b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input</a:t>
                      </a:r>
                    </a:p>
                  </a:txBody>
                  <a:tcPr marL="182880" marR="182880">
                    <a:lnL w="12700" cap="flat" cmpd="sng" algn="ctr">
                      <a:solidFill>
                        <a:srgbClr val="B1B3B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3795509"/>
                  </a:ext>
                </a:extLst>
              </a:tr>
              <a:tr h="370840">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Continue to open cases through the Microsoft 365 Admin Center with backend prioritization</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Leverage the Escalate to Engineering functionality as needed</a:t>
                      </a:r>
                    </a:p>
                  </a:txBody>
                  <a:tcPr marL="182880" marR="182880">
                    <a:lnL w="12700" cmpd="sng">
                      <a:noFill/>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Continue using the Service Health Dashboard and Message Center in the Microsoft 365 Admin Center</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Additional targeted posts based on your tenant’s telemetry</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Request through your account team or case owner within 30 days of mitigation</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Results provided within 10 business days</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1"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Note: On roadmap for Engineering Direct in the Microsoft 365 Admin Center experience</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Work with your account team to share key projects at least 10 days before the start</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Engineering may follow up as needed</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1" u="none" strike="noStrike" kern="1200" cap="none" spc="0" normalizeH="0" baseline="0">
                          <a:ln>
                            <a:noFill/>
                          </a:ln>
                          <a:solidFill>
                            <a:srgbClr val="000000"/>
                          </a:solidFill>
                          <a:effectLst/>
                          <a:uLnTx/>
                          <a:uFillTx/>
                          <a:latin typeface="+mn-lt"/>
                          <a:ea typeface="+mn-ea"/>
                          <a:cs typeface="Segoe UI Semibold" panose="020B0702040204020203" pitchFamily="34" charset="0"/>
                        </a:rPr>
                        <a:t>Note: On roadmap for Engineering Direct in the Microsoft 365 Admin Center experience</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Look for invitations from your account team</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Review information on upcoming events in the Engineering Direct in the Microsoft 365 Admin Center experience</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Let your account team know if you need additional contacts for your projects.</a:t>
                      </a:r>
                    </a:p>
                  </a:txBody>
                  <a:tcPr marL="182880" marR="182880">
                    <a:lnL w="12700" cap="flat" cmpd="sng" algn="ctr">
                      <a:solidFill>
                        <a:srgbClr val="B1B3B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8915084"/>
                  </a:ext>
                </a:extLst>
              </a:tr>
            </a:tbl>
          </a:graphicData>
        </a:graphic>
      </p:graphicFrame>
    </p:spTree>
    <p:extLst>
      <p:ext uri="{BB962C8B-B14F-4D97-AF65-F5344CB8AC3E}">
        <p14:creationId xmlns:p14="http://schemas.microsoft.com/office/powerpoint/2010/main" val="1958651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1DB75-0D69-27DB-80FC-A648C851DD98}"/>
            </a:ext>
          </a:extLst>
        </p:cNvPr>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64DD444-9E90-2399-EB23-5AD3E5CDE465}"/>
              </a:ext>
              <a:ext uri="{C183D7F6-B498-43B3-948B-1728B52AA6E4}">
                <adec:decorative xmlns:adec="http://schemas.microsoft.com/office/drawing/2017/decorative" val="1"/>
              </a:ext>
            </a:extLst>
          </p:cNvPr>
          <p:cNvSpPr/>
          <p:nvPr/>
        </p:nvSpPr>
        <p:spPr bwMode="auto">
          <a:xfrm>
            <a:off x="577979" y="2087402"/>
            <a:ext cx="6361444" cy="3557877"/>
          </a:xfrm>
          <a:prstGeom prst="roundRect">
            <a:avLst>
              <a:gd name="adj" fmla="val 3234"/>
            </a:avLst>
          </a:prstGeom>
          <a:solidFill>
            <a:srgbClr val="FFFFFF"/>
          </a:solidFill>
          <a:ln w="25400">
            <a:gradFill flip="none" rotWithShape="1">
              <a:gsLst>
                <a:gs pos="0">
                  <a:srgbClr val="2897CE"/>
                </a:gs>
                <a:gs pos="100000">
                  <a:srgbClr val="8678D6"/>
                </a:gs>
              </a:gsLst>
              <a:lin ang="2700000" scaled="1"/>
              <a:tileRect/>
            </a:gradFill>
          </a:ln>
          <a:effectLst>
            <a:outerShdw blurRad="127000" dist="635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100000">
                    <a:srgbClr val="8678D6"/>
                  </a:gs>
                  <a:gs pos="971">
                    <a:srgbClr val="2897CE"/>
                  </a:gs>
                </a:gsLst>
                <a:lin ang="2700000" scaled="0"/>
              </a:gradFill>
              <a:effectLst/>
              <a:uLnTx/>
              <a:uFillTx/>
              <a:latin typeface="Segoe UI" panose="020B0502040204020203" pitchFamily="34" charset="0"/>
              <a:ea typeface="Segoe UI" pitchFamily="34" charset="0"/>
              <a:cs typeface="Segoe UI" pitchFamily="34" charset="0"/>
            </a:endParaRPr>
          </a:p>
        </p:txBody>
      </p:sp>
      <p:sp>
        <p:nvSpPr>
          <p:cNvPr id="4" name="Title 3">
            <a:extLst>
              <a:ext uri="{FF2B5EF4-FFF2-40B4-BE49-F238E27FC236}">
                <a16:creationId xmlns:a16="http://schemas.microsoft.com/office/drawing/2014/main" id="{AE943DA4-E783-C29A-60ED-EB70F4F6CF4F}"/>
              </a:ext>
            </a:extLst>
          </p:cNvPr>
          <p:cNvSpPr>
            <a:spLocks noGrp="1"/>
          </p:cNvSpPr>
          <p:nvPr>
            <p:ph type="title"/>
          </p:nvPr>
        </p:nvSpPr>
        <p:spPr>
          <a:xfrm>
            <a:off x="594360" y="822960"/>
            <a:ext cx="10430257" cy="307777"/>
          </a:xfrm>
        </p:spPr>
        <p:txBody>
          <a:bodyPr>
            <a:noAutofit/>
          </a:bodyPr>
          <a:lstStyle/>
          <a:p>
            <a:r>
              <a:rPr lang="en-US" sz="2400" spc="-50">
                <a:solidFill>
                  <a:srgbClr val="282523"/>
                </a:solidFill>
                <a:latin typeface="Segoe UI Semibold"/>
              </a:rPr>
              <a:t>Office 365 Engineering Direct in the Microsoft 365 Admin Center:</a:t>
            </a:r>
            <a:br>
              <a:rPr lang="en-US" sz="2400" spc="-50">
                <a:solidFill>
                  <a:srgbClr val="282523"/>
                </a:solidFill>
                <a:latin typeface="Segoe UI Semibold"/>
              </a:rPr>
            </a:br>
            <a:r>
              <a:rPr lang="en-US" sz="2400" spc="-50">
                <a:ln w="3175">
                  <a:noFill/>
                </a:ln>
                <a:solidFill>
                  <a:srgbClr val="282523"/>
                </a:solidFill>
                <a:latin typeface="Segoe UI Semibold"/>
              </a:rPr>
              <a:t>Designed to </a:t>
            </a:r>
            <a:r>
              <a:rPr lang="en-US" sz="2400" spc="-100">
                <a:gradFill flip="none" rotWithShape="1">
                  <a:gsLst>
                    <a:gs pos="0">
                      <a:srgbClr val="2897CE"/>
                    </a:gs>
                    <a:gs pos="100000">
                      <a:srgbClr val="8678D6"/>
                    </a:gs>
                  </a:gsLst>
                  <a:lin ang="2700000" scaled="1"/>
                  <a:tileRect/>
                </a:gradFill>
                <a:latin typeface="Segoe UI Semibold" panose="020B0702040204020203" pitchFamily="34" charset="0"/>
                <a:cs typeface="Segoe UI Semibold" panose="020B0702040204020203" pitchFamily="34" charset="0"/>
              </a:rPr>
              <a:t>support you </a:t>
            </a:r>
            <a:r>
              <a:rPr lang="en-US" sz="2400" spc="-50">
                <a:ln w="3175">
                  <a:noFill/>
                </a:ln>
                <a:solidFill>
                  <a:srgbClr val="282523"/>
                </a:solidFill>
                <a:latin typeface="Segoe UI Semibold"/>
              </a:rPr>
              <a:t>every step of the way</a:t>
            </a:r>
            <a:endParaRPr lang="en-US" sz="2400">
              <a:solidFill>
                <a:srgbClr val="0078D4"/>
              </a:solidFill>
            </a:endParaRPr>
          </a:p>
        </p:txBody>
      </p:sp>
      <p:pic>
        <p:nvPicPr>
          <p:cNvPr id="6" name="Picture 2" descr="Enginering direct portal overview page">
            <a:extLst>
              <a:ext uri="{FF2B5EF4-FFF2-40B4-BE49-F238E27FC236}">
                <a16:creationId xmlns:a16="http://schemas.microsoft.com/office/drawing/2014/main" id="{5983D735-A1ED-66C8-EC2A-58FDDC99C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
          <a:stretch/>
        </p:blipFill>
        <p:spPr bwMode="auto">
          <a:xfrm>
            <a:off x="5012070" y="1914195"/>
            <a:ext cx="6887830" cy="3904290"/>
          </a:xfrm>
          <a:prstGeom prst="roundRect">
            <a:avLst>
              <a:gd name="adj" fmla="val 2661"/>
            </a:avLst>
          </a:prstGeom>
          <a:solidFill>
            <a:srgbClr val="FFFFFF"/>
          </a:solidFill>
          <a:ln w="25400">
            <a:solidFill>
              <a:schemeClr val="bg1">
                <a:lumMod val="75000"/>
              </a:schemeClr>
            </a:solidFill>
          </a:ln>
          <a:effectLst>
            <a:outerShdw blurRad="127000" dist="63500" dir="5400000" algn="t" rotWithShape="0">
              <a:prstClr val="black">
                <a:alpha val="20000"/>
              </a:prstClr>
            </a:outerShdw>
          </a:effectLst>
        </p:spPr>
      </p:pic>
      <p:sp>
        <p:nvSpPr>
          <p:cNvPr id="8" name="TextBox 7">
            <a:extLst>
              <a:ext uri="{FF2B5EF4-FFF2-40B4-BE49-F238E27FC236}">
                <a16:creationId xmlns:a16="http://schemas.microsoft.com/office/drawing/2014/main" id="{0496EEB0-9994-AD21-2A43-3B21301EC281}"/>
              </a:ext>
            </a:extLst>
          </p:cNvPr>
          <p:cNvSpPr txBox="1"/>
          <p:nvPr/>
        </p:nvSpPr>
        <p:spPr>
          <a:xfrm>
            <a:off x="889620" y="2342878"/>
            <a:ext cx="4122450" cy="3046924"/>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78D4"/>
                </a:solidFill>
                <a:effectLst/>
                <a:uLnTx/>
                <a:uFillTx/>
                <a:latin typeface="Segoe UI Semibold"/>
                <a:ea typeface="+mn-ea"/>
                <a:cs typeface="+mn-cs"/>
              </a:rPr>
              <a:t>Guidelines:</a:t>
            </a:r>
          </a:p>
          <a:p>
            <a:pPr marL="171450" marR="0" lvl="0" indent="-1714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Find it under </a:t>
            </a:r>
            <a:r>
              <a:rPr kumimoji="0" lang="en-US" sz="1200" b="1" i="0" u="none" strike="noStrike" kern="1200" cap="none" spc="0" normalizeH="0" baseline="0" noProof="0">
                <a:ln>
                  <a:noFill/>
                </a:ln>
                <a:solidFill>
                  <a:srgbClr val="000000"/>
                </a:solidFill>
                <a:effectLst/>
                <a:uLnTx/>
                <a:uFillTx/>
                <a:latin typeface="Segoe UI"/>
                <a:ea typeface="+mn-ea"/>
                <a:cs typeface="+mn-cs"/>
              </a:rPr>
              <a:t>Support</a:t>
            </a:r>
            <a:r>
              <a:rPr kumimoji="0" lang="en-US" sz="1200" b="0" i="0" u="none" strike="noStrike" kern="1200" cap="none" spc="0" normalizeH="0" baseline="0" noProof="0">
                <a:ln>
                  <a:noFill/>
                </a:ln>
                <a:solidFill>
                  <a:srgbClr val="000000"/>
                </a:solidFill>
                <a:effectLst/>
                <a:uLnTx/>
                <a:uFillTx/>
                <a:latin typeface="Segoe UI"/>
                <a:ea typeface="+mn-ea"/>
                <a:cs typeface="+mn-cs"/>
              </a:rPr>
              <a:t> in the Microsoft 365 admin center.</a:t>
            </a:r>
          </a:p>
          <a:p>
            <a:pPr marL="171450" marR="0" lvl="0" indent="-1714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Available to anyone in your tenant with an RBAC (role-based access control) support role.</a:t>
            </a: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78D4"/>
                </a:solidFill>
                <a:effectLst/>
                <a:uLnTx/>
                <a:uFillTx/>
                <a:latin typeface="Segoe UI Semibold"/>
                <a:ea typeface="+mn-ea"/>
                <a:cs typeface="+mn-cs"/>
              </a:rPr>
              <a:t>Features:</a:t>
            </a:r>
          </a:p>
          <a:p>
            <a:pPr marL="171450" marR="0" lvl="0" indent="-1714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Segoe UI"/>
                <a:ea typeface="+mn-ea"/>
                <a:cs typeface="+mn-cs"/>
              </a:rPr>
              <a:t>Delivery metrics</a:t>
            </a:r>
            <a:r>
              <a:rPr kumimoji="0" lang="en-US" sz="1200" b="0" i="0" u="none" strike="noStrike" kern="1200" cap="none" spc="0" normalizeH="0" baseline="0" noProof="0">
                <a:ln>
                  <a:noFill/>
                </a:ln>
                <a:solidFill>
                  <a:srgbClr val="000000"/>
                </a:solidFill>
                <a:effectLst/>
                <a:uLnTx/>
                <a:uFillTx/>
                <a:latin typeface="Segoe UI"/>
                <a:ea typeface="+mn-ea"/>
                <a:cs typeface="+mn-cs"/>
              </a:rPr>
              <a:t>: See what OED offers and how you’re using the service.</a:t>
            </a:r>
          </a:p>
          <a:p>
            <a:pPr marL="171450" marR="0" lvl="0" indent="-1714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Segoe UI"/>
                <a:ea typeface="+mn-ea"/>
                <a:cs typeface="+mn-cs"/>
              </a:rPr>
              <a:t>Support insights: </a:t>
            </a:r>
            <a:r>
              <a:rPr kumimoji="0" lang="en-US" sz="1200" b="0" i="0" u="none" strike="noStrike" kern="1200" cap="none" spc="0" normalizeH="0" baseline="0" noProof="0">
                <a:ln>
                  <a:noFill/>
                </a:ln>
                <a:solidFill>
                  <a:srgbClr val="000000"/>
                </a:solidFill>
                <a:effectLst/>
                <a:uLnTx/>
                <a:uFillTx/>
                <a:latin typeface="Segoe UI"/>
                <a:ea typeface="+mn-ea"/>
                <a:cs typeface="+mn-cs"/>
              </a:rPr>
              <a:t>Track your support tickets with our engineering team.</a:t>
            </a:r>
          </a:p>
          <a:p>
            <a:pPr marL="171450" marR="0" lvl="0" indent="-1714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Segoe UI"/>
                <a:ea typeface="+mn-ea"/>
                <a:cs typeface="+mn-cs"/>
              </a:rPr>
              <a:t>Self-Service diagnostics: </a:t>
            </a:r>
            <a:r>
              <a:rPr kumimoji="0" lang="en-US" sz="1200" b="0" i="0" u="none" strike="noStrike" kern="1200" cap="none" spc="0" normalizeH="0" baseline="0" noProof="0">
                <a:ln>
                  <a:noFill/>
                </a:ln>
                <a:solidFill>
                  <a:srgbClr val="000000"/>
                </a:solidFill>
                <a:effectLst/>
                <a:uLnTx/>
                <a:uFillTx/>
                <a:latin typeface="Segoe UI"/>
                <a:ea typeface="+mn-ea"/>
                <a:cs typeface="+mn-cs"/>
              </a:rPr>
              <a:t>Get immediate insights and solutions for quick resolutions.</a:t>
            </a:r>
          </a:p>
        </p:txBody>
      </p:sp>
      <p:sp>
        <p:nvSpPr>
          <p:cNvPr id="13" name="TextBox 12">
            <a:extLst>
              <a:ext uri="{FF2B5EF4-FFF2-40B4-BE49-F238E27FC236}">
                <a16:creationId xmlns:a16="http://schemas.microsoft.com/office/drawing/2014/main" id="{602E90CF-2F98-71D3-B913-EFECA793B01B}"/>
              </a:ext>
            </a:extLst>
          </p:cNvPr>
          <p:cNvSpPr txBox="1"/>
          <p:nvPr/>
        </p:nvSpPr>
        <p:spPr>
          <a:xfrm>
            <a:off x="668934" y="5968956"/>
            <a:ext cx="4423715" cy="655051"/>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a:ea typeface="+mn-ea"/>
                <a:cs typeface="+mn-cs"/>
              </a:rPr>
              <a:t>See full documentation at:</a:t>
            </a:r>
            <a:br>
              <a:rPr kumimoji="0" lang="en-US" sz="1100" b="0" i="0" u="none" strike="noStrike" kern="1200" cap="none" spc="0" normalizeH="0" baseline="0" noProof="0">
                <a:ln>
                  <a:noFill/>
                </a:ln>
                <a:solidFill>
                  <a:srgbClr val="0078D4"/>
                </a:solidFill>
                <a:effectLst/>
                <a:uLnTx/>
                <a:uFillTx/>
                <a:latin typeface="Segoe UI"/>
                <a:ea typeface="+mn-ea"/>
                <a:cs typeface="+mn-cs"/>
              </a:rPr>
            </a:br>
            <a:r>
              <a:rPr kumimoji="0" lang="en-US" sz="1100" b="0" i="0" u="none" strike="noStrike" kern="1200" cap="none" spc="0" normalizeH="0" baseline="0" noProof="0">
                <a:ln>
                  <a:noFill/>
                </a:ln>
                <a:solidFill>
                  <a:srgbClr val="0078D4"/>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Engineering Direct Portal in the Microsoft 365 Admin Center - Microsoft 365 Enterprise | Microsoft Learn</a:t>
            </a:r>
            <a:endParaRPr kumimoji="0" lang="en-US" sz="1100" b="0" i="0" u="none" strike="noStrike" kern="1200" cap="none" spc="0" normalizeH="0" baseline="0" noProof="0">
              <a:ln>
                <a:noFill/>
              </a:ln>
              <a:solidFill>
                <a:srgbClr val="0078D4"/>
              </a:solidFill>
              <a:effectLst/>
              <a:uLnTx/>
              <a:uFillTx/>
              <a:latin typeface="Segoe UI"/>
              <a:ea typeface="+mn-ea"/>
              <a:cs typeface="+mn-cs"/>
            </a:endParaRPr>
          </a:p>
        </p:txBody>
      </p:sp>
    </p:spTree>
    <p:extLst>
      <p:ext uri="{BB962C8B-B14F-4D97-AF65-F5344CB8AC3E}">
        <p14:creationId xmlns:p14="http://schemas.microsoft.com/office/powerpoint/2010/main" val="19659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248A-F872-EB7C-0670-400AD5714516}"/>
            </a:ext>
          </a:extLst>
        </p:cNvPr>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EF112C2F-BA4D-C8F6-05CE-F7B0E497014C}"/>
              </a:ext>
              <a:ext uri="{C183D7F6-B498-43B3-948B-1728B52AA6E4}">
                <adec:decorative xmlns:adec="http://schemas.microsoft.com/office/drawing/2017/decorative" val="1"/>
              </a:ext>
            </a:extLst>
          </p:cNvPr>
          <p:cNvSpPr/>
          <p:nvPr/>
        </p:nvSpPr>
        <p:spPr bwMode="auto">
          <a:xfrm>
            <a:off x="609460" y="2282601"/>
            <a:ext cx="8019709" cy="3557877"/>
          </a:xfrm>
          <a:prstGeom prst="roundRect">
            <a:avLst>
              <a:gd name="adj" fmla="val 3234"/>
            </a:avLst>
          </a:prstGeom>
          <a:solidFill>
            <a:srgbClr val="FFFFFF"/>
          </a:solidFill>
          <a:ln w="25400">
            <a:gradFill flip="none" rotWithShape="1">
              <a:gsLst>
                <a:gs pos="0">
                  <a:srgbClr val="2897CE"/>
                </a:gs>
                <a:gs pos="100000">
                  <a:srgbClr val="8678D6"/>
                </a:gs>
              </a:gsLst>
              <a:lin ang="2700000" scaled="1"/>
              <a:tileRect/>
            </a:gradFill>
          </a:ln>
          <a:effectLst>
            <a:outerShdw blurRad="127000" dist="635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100000">
                    <a:srgbClr val="8678D6"/>
                  </a:gs>
                  <a:gs pos="971">
                    <a:srgbClr val="2897CE"/>
                  </a:gs>
                </a:gsLst>
                <a:lin ang="2700000" scaled="0"/>
              </a:gradFill>
              <a:effectLst/>
              <a:uLnTx/>
              <a:uFillTx/>
              <a:latin typeface="Segoe UI" panose="020B0502040204020203" pitchFamily="34" charset="0"/>
              <a:ea typeface="Segoe UI" pitchFamily="34" charset="0"/>
              <a:cs typeface="Segoe UI" pitchFamily="34" charset="0"/>
            </a:endParaRPr>
          </a:p>
        </p:txBody>
      </p:sp>
      <p:sp>
        <p:nvSpPr>
          <p:cNvPr id="4" name="Title 3">
            <a:extLst>
              <a:ext uri="{FF2B5EF4-FFF2-40B4-BE49-F238E27FC236}">
                <a16:creationId xmlns:a16="http://schemas.microsoft.com/office/drawing/2014/main" id="{5CDC4466-87A8-EB40-ACCF-76F6E5F9452D}"/>
              </a:ext>
            </a:extLst>
          </p:cNvPr>
          <p:cNvSpPr>
            <a:spLocks noGrp="1"/>
          </p:cNvSpPr>
          <p:nvPr>
            <p:ph type="title"/>
          </p:nvPr>
        </p:nvSpPr>
        <p:spPr>
          <a:xfrm>
            <a:off x="594360" y="822960"/>
            <a:ext cx="10430257" cy="307777"/>
          </a:xfrm>
        </p:spPr>
        <p:txBody>
          <a:bodyPr>
            <a:noAutofit/>
          </a:bodyPr>
          <a:lstStyle/>
          <a:p>
            <a:r>
              <a:rPr lang="en-US" sz="2400" spc="-50">
                <a:solidFill>
                  <a:srgbClr val="282523"/>
                </a:solidFill>
                <a:latin typeface="Segoe UI Semibold"/>
              </a:rPr>
              <a:t>Office 365 Engineering Direct in the Microsoft 365 Admin Center:</a:t>
            </a:r>
            <a:br>
              <a:rPr lang="en-US" sz="2400" spc="-50">
                <a:solidFill>
                  <a:srgbClr val="282523"/>
                </a:solidFill>
                <a:latin typeface="Segoe UI Semibold"/>
              </a:rPr>
            </a:br>
            <a:r>
              <a:rPr lang="en-US" sz="2400" spc="-50">
                <a:ln w="3175">
                  <a:noFill/>
                </a:ln>
                <a:solidFill>
                  <a:srgbClr val="282523"/>
                </a:solidFill>
                <a:latin typeface="Segoe UI Semibold"/>
              </a:rPr>
              <a:t>Using the </a:t>
            </a:r>
            <a:r>
              <a:rPr lang="en-US" sz="2400" spc="-100">
                <a:gradFill flip="none" rotWithShape="1">
                  <a:gsLst>
                    <a:gs pos="0">
                      <a:srgbClr val="2897CE"/>
                    </a:gs>
                    <a:gs pos="100000">
                      <a:srgbClr val="8678D6"/>
                    </a:gs>
                  </a:gsLst>
                  <a:lin ang="2700000" scaled="1"/>
                  <a:tileRect/>
                </a:gradFill>
                <a:latin typeface="Segoe UI Semibold" panose="020B0702040204020203" pitchFamily="34" charset="0"/>
                <a:cs typeface="Segoe UI Semibold" panose="020B0702040204020203" pitchFamily="34" charset="0"/>
              </a:rPr>
              <a:t>Escalate to Engineering </a:t>
            </a:r>
            <a:r>
              <a:rPr lang="en-US" sz="2400" spc="-50">
                <a:ln w="3175">
                  <a:noFill/>
                </a:ln>
                <a:solidFill>
                  <a:srgbClr val="282523"/>
                </a:solidFill>
                <a:latin typeface="Segoe UI Semibold"/>
              </a:rPr>
              <a:t>feature</a:t>
            </a:r>
            <a:br>
              <a:rPr lang="en-US" sz="2400" spc="-50">
                <a:ln w="3175">
                  <a:noFill/>
                </a:ln>
                <a:solidFill>
                  <a:srgbClr val="282523"/>
                </a:solidFill>
                <a:latin typeface="Segoe UI Semibold"/>
              </a:rPr>
            </a:br>
            <a:endParaRPr lang="en-US" sz="2400">
              <a:solidFill>
                <a:srgbClr val="0078D4"/>
              </a:solidFill>
            </a:endParaRPr>
          </a:p>
        </p:txBody>
      </p:sp>
      <p:pic>
        <p:nvPicPr>
          <p:cNvPr id="3" name="Picture 5" descr="Edit Request menu in Engineering Direct in M365 Admin Center, showing Escalate to Engineering function">
            <a:extLst>
              <a:ext uri="{FF2B5EF4-FFF2-40B4-BE49-F238E27FC236}">
                <a16:creationId xmlns:a16="http://schemas.microsoft.com/office/drawing/2014/main" id="{1FDF3299-1327-2B0B-E8A7-52EB153E4D89}"/>
              </a:ext>
            </a:extLst>
          </p:cNvPr>
          <p:cNvPicPr>
            <a:picLocks noChangeAspect="1"/>
          </p:cNvPicPr>
          <p:nvPr/>
        </p:nvPicPr>
        <p:blipFill>
          <a:blip r:embed="rId3"/>
          <a:srcRect b="4441"/>
          <a:stretch/>
        </p:blipFill>
        <p:spPr>
          <a:xfrm>
            <a:off x="7794171" y="1586643"/>
            <a:ext cx="2843728" cy="4778518"/>
          </a:xfrm>
          <a:prstGeom prst="roundRect">
            <a:avLst>
              <a:gd name="adj" fmla="val 2661"/>
            </a:avLst>
          </a:prstGeom>
          <a:solidFill>
            <a:srgbClr val="FFFFFF"/>
          </a:solidFill>
          <a:ln w="25400">
            <a:solidFill>
              <a:schemeClr val="bg1">
                <a:lumMod val="75000"/>
              </a:schemeClr>
            </a:solidFill>
          </a:ln>
          <a:effectLst>
            <a:outerShdw blurRad="127000" dist="63500" dir="5400000" algn="t" rotWithShape="0">
              <a:prstClr val="black">
                <a:alpha val="20000"/>
              </a:prstClr>
            </a:outerShdw>
          </a:effectLst>
        </p:spPr>
      </p:pic>
      <p:sp>
        <p:nvSpPr>
          <p:cNvPr id="8" name="TextBox 7">
            <a:extLst>
              <a:ext uri="{FF2B5EF4-FFF2-40B4-BE49-F238E27FC236}">
                <a16:creationId xmlns:a16="http://schemas.microsoft.com/office/drawing/2014/main" id="{0545105B-D36C-CDCF-2DB3-DA31DC5C8552}"/>
              </a:ext>
            </a:extLst>
          </p:cNvPr>
          <p:cNvSpPr txBox="1"/>
          <p:nvPr/>
        </p:nvSpPr>
        <p:spPr>
          <a:xfrm>
            <a:off x="976298" y="2834980"/>
            <a:ext cx="6169854" cy="28567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78D4"/>
                </a:solidFill>
                <a:effectLst/>
                <a:uLnTx/>
                <a:uFillTx/>
                <a:latin typeface="Segoe UI Semibold"/>
                <a:ea typeface="+mn-ea"/>
                <a:cs typeface="+mn-cs"/>
              </a:rPr>
              <a:t>Guidelines:</a:t>
            </a:r>
          </a:p>
          <a:p>
            <a:pPr marL="171450" marR="0" lvl="0" indent="-1714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This functionality is available for issues related </a:t>
            </a:r>
            <a:r>
              <a:rPr kumimoji="0" lang="en-US" sz="1200" b="1" i="0" u="none" strike="noStrike" kern="1200" cap="none" spc="0" normalizeH="0" baseline="0" noProof="0">
                <a:ln>
                  <a:noFill/>
                </a:ln>
                <a:solidFill>
                  <a:srgbClr val="000000"/>
                </a:solidFill>
                <a:effectLst/>
                <a:uLnTx/>
                <a:uFillTx/>
                <a:latin typeface="Segoe UI"/>
                <a:ea typeface="+mn-ea"/>
                <a:cs typeface="+mn-cs"/>
              </a:rPr>
              <a:t>to Exchange Online, Teams Online, SharePoint Online, and OneDrive for Business.</a:t>
            </a:r>
            <a:endParaRPr kumimoji="0" lang="en-US" sz="1200" b="1" i="0" u="none" strike="noStrike" kern="1200" cap="none" spc="0" normalizeH="0" baseline="0" noProof="0">
              <a:ln>
                <a:noFill/>
              </a:ln>
              <a:solidFill>
                <a:srgbClr val="000000"/>
              </a:solidFill>
              <a:effectLst/>
              <a:uLnTx/>
              <a:uFillTx/>
              <a:latin typeface="Segoe UI"/>
              <a:ea typeface="+mn-ea"/>
              <a:cs typeface="Segoe UI"/>
            </a:endParaRPr>
          </a:p>
          <a:p>
            <a:pPr marL="171450" marR="0" lvl="0" indent="-1714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Service Request must </a:t>
            </a:r>
            <a:r>
              <a:rPr kumimoji="0" lang="en-US" sz="1200" b="1" i="0" u="none" strike="noStrike" kern="1200" cap="none" spc="0" normalizeH="0" baseline="0" noProof="0">
                <a:ln>
                  <a:noFill/>
                </a:ln>
                <a:solidFill>
                  <a:srgbClr val="000000"/>
                </a:solidFill>
                <a:effectLst/>
                <a:uLnTx/>
                <a:uFillTx/>
                <a:latin typeface="Segoe UI"/>
                <a:ea typeface="+mn-ea"/>
                <a:cs typeface="+mn-cs"/>
              </a:rPr>
              <a:t>be active and critical (Severity A).</a:t>
            </a:r>
            <a:endParaRPr kumimoji="0" lang="en-US" sz="1200" b="1" i="0" u="none" strike="noStrike" kern="1200" cap="none" spc="0" normalizeH="0" baseline="0" noProof="0">
              <a:ln>
                <a:noFill/>
              </a:ln>
              <a:solidFill>
                <a:srgbClr val="000000"/>
              </a:solidFill>
              <a:effectLst/>
              <a:uLnTx/>
              <a:uFillTx/>
              <a:latin typeface="Segoe UI"/>
              <a:ea typeface="+mn-ea"/>
              <a:cs typeface="Segoe UI"/>
            </a:endParaRPr>
          </a:p>
          <a:p>
            <a:pPr marL="171450" marR="0" lvl="0" indent="-1714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Segoe UI"/>
                <a:ea typeface="+mn-ea"/>
                <a:cs typeface="+mn-cs"/>
              </a:rPr>
              <a:t>Escalate catastrophic or high-impact issues </a:t>
            </a:r>
            <a:r>
              <a:rPr kumimoji="0" lang="en-US" sz="1200" b="0" i="0" u="none" strike="noStrike" kern="1200" cap="none" spc="0" normalizeH="0" baseline="0" noProof="0">
                <a:ln>
                  <a:noFill/>
                </a:ln>
                <a:solidFill>
                  <a:srgbClr val="000000"/>
                </a:solidFill>
                <a:effectLst/>
                <a:uLnTx/>
                <a:uFillTx/>
                <a:latin typeface="Segoe UI"/>
                <a:ea typeface="+mn-ea"/>
                <a:cs typeface="+mn-cs"/>
              </a:rPr>
              <a:t>that need immediate attention from our Engineering teams. We’ll work with you 24/7 until the issue is resolved or mitigated.</a:t>
            </a:r>
            <a:endParaRPr kumimoji="0" lang="en-US" sz="1200" b="0" i="0" u="none" strike="noStrike" kern="1200" cap="none" spc="0" normalizeH="0" baseline="0" noProof="0">
              <a:ln>
                <a:noFill/>
              </a:ln>
              <a:solidFill>
                <a:srgbClr val="000000"/>
              </a:solidFill>
              <a:effectLst/>
              <a:uLnTx/>
              <a:uFillTx/>
              <a:latin typeface="Segoe UI"/>
              <a:ea typeface="+mn-ea"/>
              <a:cs typeface="Segoe UI"/>
            </a:endParaRPr>
          </a:p>
          <a:p>
            <a:pPr marL="171450" marR="0" lvl="0" indent="-1714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The user in the Microsoft 365 Admin Center must have a “</a:t>
            </a:r>
            <a:r>
              <a:rPr kumimoji="0" lang="en-US" sz="1200" b="1" i="0" u="none" strike="noStrike" kern="1200" cap="none" spc="0" normalizeH="0" baseline="0" noProof="0">
                <a:ln>
                  <a:noFill/>
                </a:ln>
                <a:solidFill>
                  <a:srgbClr val="000000"/>
                </a:solidFill>
                <a:effectLst/>
                <a:uLnTx/>
                <a:uFillTx/>
                <a:latin typeface="Segoe UI"/>
                <a:ea typeface="+mn-ea"/>
                <a:cs typeface="+mn-cs"/>
              </a:rPr>
              <a:t>Service Support Admin</a:t>
            </a:r>
            <a:r>
              <a:rPr kumimoji="0" lang="en-US" sz="1200" b="0" i="0" u="none" strike="noStrike" kern="1200" cap="none" spc="0" normalizeH="0" baseline="0" noProof="0">
                <a:ln>
                  <a:noFill/>
                </a:ln>
                <a:solidFill>
                  <a:srgbClr val="000000"/>
                </a:solidFill>
                <a:effectLst/>
                <a:uLnTx/>
                <a:uFillTx/>
                <a:latin typeface="Segoe UI"/>
                <a:ea typeface="+mn-ea"/>
                <a:cs typeface="+mn-cs"/>
              </a:rPr>
              <a:t>” role or higher-level permissions.</a:t>
            </a:r>
            <a:endParaRPr kumimoji="0" lang="en-US" sz="1200" b="0" i="0" u="none" strike="noStrike" kern="1200" cap="none" spc="0" normalizeH="0" baseline="0" noProof="0">
              <a:ln>
                <a:noFill/>
              </a:ln>
              <a:solidFill>
                <a:srgbClr val="000000"/>
              </a:solidFill>
              <a:effectLst/>
              <a:uLnTx/>
              <a:uFillTx/>
              <a:latin typeface="Segoe UI"/>
              <a:ea typeface="+mn-ea"/>
              <a:cs typeface="Segoe UI"/>
            </a:endParaRPr>
          </a:p>
          <a:p>
            <a:pPr marL="171450" marR="0" lvl="0" indent="-171450" algn="l" defTabSz="914400" rtl="0" eaLnBrk="1" fontAlgn="auto" latinLnBrk="0" hangingPunct="1">
              <a:lnSpc>
                <a:spcPct val="113999"/>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The issue must be raised through the M365 Admin Center (cases originating from Azure or other entry points cannot leverage this functionality)</a:t>
            </a:r>
          </a:p>
        </p:txBody>
      </p:sp>
    </p:spTree>
    <p:extLst>
      <p:ext uri="{BB962C8B-B14F-4D97-AF65-F5344CB8AC3E}">
        <p14:creationId xmlns:p14="http://schemas.microsoft.com/office/powerpoint/2010/main" val="95758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5004-94C4-31F2-6BEA-CE08F442115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E64447-A639-4D26-600D-94477D35E906}"/>
              </a:ext>
            </a:extLst>
          </p:cNvPr>
          <p:cNvSpPr txBox="1">
            <a:spLocks noGrp="1"/>
          </p:cNvSpPr>
          <p:nvPr>
            <p:ph type="title" idx="4294967295"/>
          </p:nvPr>
        </p:nvSpPr>
        <p:spPr>
          <a:xfrm>
            <a:off x="449944" y="2551113"/>
            <a:ext cx="1129211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lnSpc>
                <a:spcPct val="90000"/>
              </a:lnSpc>
              <a:defRPr sz="5400" b="1">
                <a:solidFill>
                  <a:schemeClr val="bg1"/>
                </a:solidFill>
                <a:latin typeface="+mj-lt"/>
              </a:defRPr>
            </a:lvl1pPr>
          </a:lstStyle>
          <a:p>
            <a:r>
              <a:rPr lang="en-US" sz="6000">
                <a:latin typeface="Segoe UI" panose="020B0502040204020203" pitchFamily="34" charset="0"/>
              </a:rPr>
              <a:t>We have an</a:t>
            </a:r>
            <a:br>
              <a:rPr lang="en-US" sz="6000">
                <a:latin typeface="Segoe UI" panose="020B0502040204020203" pitchFamily="34" charset="0"/>
              </a:rPr>
            </a:br>
            <a:r>
              <a:rPr lang="en-US" sz="6000">
                <a:gradFill>
                  <a:gsLst>
                    <a:gs pos="2000">
                      <a:srgbClr val="0179D4"/>
                    </a:gs>
                    <a:gs pos="32000">
                      <a:srgbClr val="2CB6FF"/>
                    </a:gs>
                    <a:gs pos="44000">
                      <a:srgbClr val="2DB6FF"/>
                    </a:gs>
                    <a:gs pos="81000">
                      <a:srgbClr val="D962FA"/>
                    </a:gs>
                    <a:gs pos="96000">
                      <a:srgbClr val="F69991"/>
                    </a:gs>
                  </a:gsLst>
                  <a:lin ang="3600000" scaled="0"/>
                </a:gradFill>
                <a:latin typeface="Segoe UI" panose="020B0502040204020203" pitchFamily="34" charset="0"/>
              </a:rPr>
              <a:t>exciting future ahead.</a:t>
            </a:r>
          </a:p>
        </p:txBody>
      </p:sp>
      <p:sp>
        <p:nvSpPr>
          <p:cNvPr id="5" name="Rectangle: Rounded Corners 4">
            <a:extLst>
              <a:ext uri="{FF2B5EF4-FFF2-40B4-BE49-F238E27FC236}">
                <a16:creationId xmlns:a16="http://schemas.microsoft.com/office/drawing/2014/main" id="{AF5614C9-52ED-1272-36BE-4AEE08D3F1C2}"/>
              </a:ext>
              <a:ext uri="{C183D7F6-B498-43B3-948B-1728B52AA6E4}">
                <adec:decorative xmlns:adec="http://schemas.microsoft.com/office/drawing/2017/decorative" val="1"/>
              </a:ext>
            </a:extLst>
          </p:cNvPr>
          <p:cNvSpPr/>
          <p:nvPr/>
        </p:nvSpPr>
        <p:spPr bwMode="auto">
          <a:xfrm>
            <a:off x="4328929" y="5046029"/>
            <a:ext cx="3400576" cy="75838"/>
          </a:xfrm>
          <a:prstGeom prst="roundRect">
            <a:avLst>
              <a:gd name="adj" fmla="val 50000"/>
            </a:avLst>
          </a:prstGeom>
          <a:gradFill>
            <a:gsLst>
              <a:gs pos="0">
                <a:schemeClr val="accent1"/>
              </a:gs>
              <a:gs pos="100000">
                <a:schemeClr val="accent5">
                  <a:lumMod val="60000"/>
                  <a:lumOff val="40000"/>
                </a:schemeClr>
              </a:gs>
            </a:gsLst>
            <a:lin ang="162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091F2C"/>
              </a:solidFill>
              <a:effectLst/>
              <a:uLnTx/>
              <a:uFillTx/>
              <a:latin typeface="Segoe Sans Display"/>
              <a:ea typeface="Segoe UI" pitchFamily="34" charset="0"/>
              <a:cs typeface="Segoe UI" pitchFamily="34" charset="0"/>
            </a:endParaRPr>
          </a:p>
        </p:txBody>
      </p:sp>
    </p:spTree>
    <p:extLst>
      <p:ext uri="{BB962C8B-B14F-4D97-AF65-F5344CB8AC3E}">
        <p14:creationId xmlns:p14="http://schemas.microsoft.com/office/powerpoint/2010/main" val="2214783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D770AD-64C9-D2CA-86BC-F8AF1DCC45AB}"/>
              </a:ext>
            </a:extLst>
          </p:cNvPr>
          <p:cNvSpPr txBox="1">
            <a:spLocks noGrp="1"/>
          </p:cNvSpPr>
          <p:nvPr>
            <p:ph type="title" idx="4294967295"/>
          </p:nvPr>
        </p:nvSpPr>
        <p:spPr>
          <a:xfrm>
            <a:off x="915545" y="1162812"/>
            <a:ext cx="10360908" cy="6463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defRPr sz="4000">
                <a:gradFill>
                  <a:gsLst>
                    <a:gs pos="2917">
                      <a:schemeClr val="tx1"/>
                    </a:gs>
                    <a:gs pos="30000">
                      <a:schemeClr val="tx1"/>
                    </a:gs>
                  </a:gsLst>
                  <a:lin ang="540000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i="0" u="none" strike="noStrike" kern="1200" cap="none" spc="0" normalizeH="0" baseline="0" noProof="0">
                <a:ln>
                  <a:noFill/>
                </a:ln>
                <a:solidFill>
                  <a:schemeClr val="tx1"/>
                </a:solidFill>
                <a:effectLst/>
                <a:uLnTx/>
                <a:uFillTx/>
                <a:latin typeface="Segoe UI" panose="020B0502040204020203" pitchFamily="34" charset="0"/>
                <a:ea typeface="+mn-ea"/>
              </a:rPr>
              <a:t>Expertise and tools for your journey</a:t>
            </a:r>
          </a:p>
        </p:txBody>
      </p:sp>
      <p:grpSp>
        <p:nvGrpSpPr>
          <p:cNvPr id="10" name="Group 9">
            <a:extLst>
              <a:ext uri="{FF2B5EF4-FFF2-40B4-BE49-F238E27FC236}">
                <a16:creationId xmlns:a16="http://schemas.microsoft.com/office/drawing/2014/main" id="{821DD49C-ABAA-220D-1125-85E9C1E905B1}"/>
              </a:ext>
            </a:extLst>
          </p:cNvPr>
          <p:cNvGrpSpPr/>
          <p:nvPr/>
        </p:nvGrpSpPr>
        <p:grpSpPr>
          <a:xfrm>
            <a:off x="1248867" y="2270196"/>
            <a:ext cx="3074305" cy="3134588"/>
            <a:chOff x="1248867" y="2270196"/>
            <a:chExt cx="3074305" cy="3134588"/>
          </a:xfrm>
        </p:grpSpPr>
        <p:sp>
          <p:nvSpPr>
            <p:cNvPr id="30" name="Rounded Rectangle 1">
              <a:extLst>
                <a:ext uri="{FF2B5EF4-FFF2-40B4-BE49-F238E27FC236}">
                  <a16:creationId xmlns:a16="http://schemas.microsoft.com/office/drawing/2014/main" id="{3EF2F2D5-5FF6-13B1-E13C-CDCE0E767FB7}"/>
                </a:ext>
                <a:ext uri="{C183D7F6-B498-43B3-948B-1728B52AA6E4}">
                  <adec:decorative xmlns:adec="http://schemas.microsoft.com/office/drawing/2017/decorative" val="1"/>
                </a:ext>
              </a:extLst>
            </p:cNvPr>
            <p:cNvSpPr/>
            <p:nvPr/>
          </p:nvSpPr>
          <p:spPr bwMode="auto">
            <a:xfrm>
              <a:off x="1248867" y="2270196"/>
              <a:ext cx="3074305" cy="3134588"/>
            </a:xfrm>
            <a:prstGeom prst="roundRect">
              <a:avLst>
                <a:gd name="adj" fmla="val 2901"/>
              </a:avLst>
            </a:prstGeom>
            <a:solidFill>
              <a:schemeClr val="tx1"/>
            </a:solidFill>
            <a:ln w="12700" cap="rnd">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000">
                <a:solidFill>
                  <a:srgbClr val="FFFFFF"/>
                </a:solidFill>
                <a:cs typeface="Segoe UI" pitchFamily="34" charset="0"/>
              </a:endParaRPr>
            </a:p>
          </p:txBody>
        </p:sp>
        <p:sp>
          <p:nvSpPr>
            <p:cNvPr id="19" name="Graphic 17">
              <a:extLst>
                <a:ext uri="{FF2B5EF4-FFF2-40B4-BE49-F238E27FC236}">
                  <a16:creationId xmlns:a16="http://schemas.microsoft.com/office/drawing/2014/main" id="{1671C1AE-48F5-63FC-81E7-056521914D34}"/>
                </a:ext>
                <a:ext uri="{C183D7F6-B498-43B3-948B-1728B52AA6E4}">
                  <adec:decorative xmlns:adec="http://schemas.microsoft.com/office/drawing/2017/decorative" val="1"/>
                </a:ext>
              </a:extLst>
            </p:cNvPr>
            <p:cNvSpPr>
              <a:spLocks noChangeAspect="1"/>
            </p:cNvSpPr>
            <p:nvPr/>
          </p:nvSpPr>
          <p:spPr>
            <a:xfrm>
              <a:off x="2499777" y="2624777"/>
              <a:ext cx="572484" cy="632875"/>
            </a:xfrm>
            <a:custGeom>
              <a:avLst/>
              <a:gdLst>
                <a:gd name="connsiteX0" fmla="*/ 415870 w 718428"/>
                <a:gd name="connsiteY0" fmla="*/ 510576 h 794216"/>
                <a:gd name="connsiteX1" fmla="*/ 425560 w 718428"/>
                <a:gd name="connsiteY1" fmla="*/ 453816 h 794216"/>
                <a:gd name="connsiteX2" fmla="*/ 85052 w 718428"/>
                <a:gd name="connsiteY2" fmla="*/ 453816 h 794216"/>
                <a:gd name="connsiteX3" fmla="*/ 0 w 718428"/>
                <a:gd name="connsiteY3" fmla="*/ 538899 h 794216"/>
                <a:gd name="connsiteX4" fmla="*/ 0 w 718428"/>
                <a:gd name="connsiteY4" fmla="*/ 573705 h 794216"/>
                <a:gd name="connsiteX5" fmla="*/ 19302 w 718428"/>
                <a:gd name="connsiteY5" fmla="*/ 634076 h 794216"/>
                <a:gd name="connsiteX6" fmla="*/ 302426 w 718428"/>
                <a:gd name="connsiteY6" fmla="*/ 756522 h 794216"/>
                <a:gd name="connsiteX7" fmla="*/ 453690 w 718428"/>
                <a:gd name="connsiteY7" fmla="*/ 732741 h 794216"/>
                <a:gd name="connsiteX8" fmla="*/ 453690 w 718428"/>
                <a:gd name="connsiteY8" fmla="*/ 617594 h 794216"/>
                <a:gd name="connsiteX9" fmla="*/ 415870 w 718428"/>
                <a:gd name="connsiteY9" fmla="*/ 510576 h 794216"/>
                <a:gd name="connsiteX10" fmla="*/ 302426 w 718428"/>
                <a:gd name="connsiteY10" fmla="*/ 0 h 794216"/>
                <a:gd name="connsiteX11" fmla="*/ 491525 w 718428"/>
                <a:gd name="connsiteY11" fmla="*/ 189164 h 794216"/>
                <a:gd name="connsiteX12" fmla="*/ 302426 w 718428"/>
                <a:gd name="connsiteY12" fmla="*/ 378327 h 794216"/>
                <a:gd name="connsiteX13" fmla="*/ 113325 w 718428"/>
                <a:gd name="connsiteY13" fmla="*/ 189164 h 794216"/>
                <a:gd name="connsiteX14" fmla="*/ 302426 w 718428"/>
                <a:gd name="connsiteY14" fmla="*/ 0 h 794216"/>
                <a:gd name="connsiteX15" fmla="*/ 718429 w 718428"/>
                <a:gd name="connsiteY15" fmla="*/ 510576 h 794216"/>
                <a:gd name="connsiteX16" fmla="*/ 586060 w 718428"/>
                <a:gd name="connsiteY16" fmla="*/ 642991 h 794216"/>
                <a:gd name="connsiteX17" fmla="*/ 453690 w 718428"/>
                <a:gd name="connsiteY17" fmla="*/ 510576 h 794216"/>
                <a:gd name="connsiteX18" fmla="*/ 586060 w 718428"/>
                <a:gd name="connsiteY18" fmla="*/ 378161 h 794216"/>
                <a:gd name="connsiteX19" fmla="*/ 718429 w 718428"/>
                <a:gd name="connsiteY19" fmla="*/ 510576 h 794216"/>
                <a:gd name="connsiteX20" fmla="*/ 680609 w 718428"/>
                <a:gd name="connsiteY20" fmla="*/ 652154 h 794216"/>
                <a:gd name="connsiteX21" fmla="*/ 586060 w 718428"/>
                <a:gd name="connsiteY21" fmla="*/ 680822 h 794216"/>
                <a:gd name="connsiteX22" fmla="*/ 491510 w 718428"/>
                <a:gd name="connsiteY22" fmla="*/ 652154 h 794216"/>
                <a:gd name="connsiteX23" fmla="*/ 491510 w 718428"/>
                <a:gd name="connsiteY23" fmla="*/ 784743 h 794216"/>
                <a:gd name="connsiteX24" fmla="*/ 506332 w 718428"/>
                <a:gd name="connsiteY24" fmla="*/ 792530 h 794216"/>
                <a:gd name="connsiteX25" fmla="*/ 586060 w 718428"/>
                <a:gd name="connsiteY25" fmla="*/ 737574 h 794216"/>
                <a:gd name="connsiteX26" fmla="*/ 665791 w 718428"/>
                <a:gd name="connsiteY26" fmla="*/ 792530 h 794216"/>
                <a:gd name="connsiteX27" fmla="*/ 680609 w 718428"/>
                <a:gd name="connsiteY27" fmla="*/ 784743 h 794216"/>
                <a:gd name="connsiteX28" fmla="*/ 680609 w 718428"/>
                <a:gd name="connsiteY28" fmla="*/ 652154 h 79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8428" h="794216">
                  <a:moveTo>
                    <a:pt x="415870" y="510576"/>
                  </a:moveTo>
                  <a:cubicBezTo>
                    <a:pt x="415870" y="490675"/>
                    <a:pt x="419285" y="471568"/>
                    <a:pt x="425560" y="453816"/>
                  </a:cubicBezTo>
                  <a:lnTo>
                    <a:pt x="85052" y="453816"/>
                  </a:lnTo>
                  <a:cubicBezTo>
                    <a:pt x="38079" y="453816"/>
                    <a:pt x="0" y="491908"/>
                    <a:pt x="0" y="538899"/>
                  </a:cubicBezTo>
                  <a:lnTo>
                    <a:pt x="0" y="573705"/>
                  </a:lnTo>
                  <a:cubicBezTo>
                    <a:pt x="0" y="595345"/>
                    <a:pt x="6747" y="616449"/>
                    <a:pt x="19302" y="634076"/>
                  </a:cubicBezTo>
                  <a:cubicBezTo>
                    <a:pt x="77626" y="715960"/>
                    <a:pt x="173044" y="756522"/>
                    <a:pt x="302426" y="756522"/>
                  </a:cubicBezTo>
                  <a:cubicBezTo>
                    <a:pt x="359541" y="756522"/>
                    <a:pt x="410054" y="748618"/>
                    <a:pt x="453690" y="732741"/>
                  </a:cubicBezTo>
                  <a:lnTo>
                    <a:pt x="453690" y="617594"/>
                  </a:lnTo>
                  <a:cubicBezTo>
                    <a:pt x="430038" y="588352"/>
                    <a:pt x="415870" y="551122"/>
                    <a:pt x="415870" y="510576"/>
                  </a:cubicBezTo>
                  <a:close/>
                  <a:moveTo>
                    <a:pt x="302426" y="0"/>
                  </a:moveTo>
                  <a:cubicBezTo>
                    <a:pt x="406862" y="0"/>
                    <a:pt x="491525" y="84692"/>
                    <a:pt x="491525" y="189164"/>
                  </a:cubicBezTo>
                  <a:cubicBezTo>
                    <a:pt x="491525" y="293637"/>
                    <a:pt x="406862" y="378327"/>
                    <a:pt x="302426" y="378327"/>
                  </a:cubicBezTo>
                  <a:cubicBezTo>
                    <a:pt x="197988" y="378327"/>
                    <a:pt x="113325" y="293637"/>
                    <a:pt x="113325" y="189164"/>
                  </a:cubicBezTo>
                  <a:cubicBezTo>
                    <a:pt x="113325" y="84692"/>
                    <a:pt x="197988" y="0"/>
                    <a:pt x="302426" y="0"/>
                  </a:cubicBezTo>
                  <a:close/>
                  <a:moveTo>
                    <a:pt x="718429" y="510576"/>
                  </a:moveTo>
                  <a:cubicBezTo>
                    <a:pt x="718429" y="583708"/>
                    <a:pt x="659165" y="642991"/>
                    <a:pt x="586060" y="642991"/>
                  </a:cubicBezTo>
                  <a:cubicBezTo>
                    <a:pt x="512954" y="642991"/>
                    <a:pt x="453690" y="583708"/>
                    <a:pt x="453690" y="510576"/>
                  </a:cubicBezTo>
                  <a:cubicBezTo>
                    <a:pt x="453690" y="437447"/>
                    <a:pt x="512954" y="378161"/>
                    <a:pt x="586060" y="378161"/>
                  </a:cubicBezTo>
                  <a:cubicBezTo>
                    <a:pt x="659165" y="378161"/>
                    <a:pt x="718429" y="437447"/>
                    <a:pt x="718429" y="510576"/>
                  </a:cubicBezTo>
                  <a:close/>
                  <a:moveTo>
                    <a:pt x="680609" y="652154"/>
                  </a:moveTo>
                  <a:cubicBezTo>
                    <a:pt x="653568" y="670262"/>
                    <a:pt x="621047" y="680822"/>
                    <a:pt x="586060" y="680822"/>
                  </a:cubicBezTo>
                  <a:cubicBezTo>
                    <a:pt x="551072" y="680822"/>
                    <a:pt x="518551" y="670262"/>
                    <a:pt x="491510" y="652154"/>
                  </a:cubicBezTo>
                  <a:lnTo>
                    <a:pt x="491510" y="784743"/>
                  </a:lnTo>
                  <a:cubicBezTo>
                    <a:pt x="491510" y="792364"/>
                    <a:pt x="500057" y="796853"/>
                    <a:pt x="506332" y="792530"/>
                  </a:cubicBezTo>
                  <a:lnTo>
                    <a:pt x="586060" y="737574"/>
                  </a:lnTo>
                  <a:lnTo>
                    <a:pt x="665791" y="792530"/>
                  </a:lnTo>
                  <a:cubicBezTo>
                    <a:pt x="672062" y="796853"/>
                    <a:pt x="680609" y="792364"/>
                    <a:pt x="680609" y="784743"/>
                  </a:cubicBezTo>
                  <a:lnTo>
                    <a:pt x="680609" y="652154"/>
                  </a:lnTo>
                  <a:close/>
                </a:path>
              </a:pathLst>
            </a:custGeom>
            <a:gradFill flip="none" rotWithShape="1">
              <a:gsLst>
                <a:gs pos="0">
                  <a:srgbClr val="C03BC4"/>
                </a:gs>
                <a:gs pos="80000">
                  <a:srgbClr val="0078D4"/>
                </a:gs>
              </a:gsLst>
              <a:path path="circle">
                <a:fillToRect l="100000" t="100000"/>
              </a:path>
              <a:tileRect r="-100000" b="-100000"/>
            </a:gradFill>
            <a:effectLst/>
          </p:spPr>
          <p:txBody>
            <a:bodyPr wrap="square" lIns="0" tIns="0" rIns="0" bIns="0" rtlCol="0" anchor="ctr" anchorCtr="0">
              <a:noAutofit/>
            </a:bodyPr>
            <a:lstStyle/>
            <a:p>
              <a:pPr algn="ctr" fontAlgn="base">
                <a:spcBef>
                  <a:spcPct val="0"/>
                </a:spcBef>
                <a:spcAft>
                  <a:spcPts val="1200"/>
                </a:spcAft>
                <a:buSzPct val="90000"/>
              </a:pPr>
              <a:endParaRPr lang="en-US" sz="1400" b="1">
                <a:solidFill>
                  <a:schemeClr val="bg1"/>
                </a:solidFill>
              </a:endParaRPr>
            </a:p>
          </p:txBody>
        </p:sp>
        <p:sp>
          <p:nvSpPr>
            <p:cNvPr id="31" name="TextBox 30">
              <a:extLst>
                <a:ext uri="{FF2B5EF4-FFF2-40B4-BE49-F238E27FC236}">
                  <a16:creationId xmlns:a16="http://schemas.microsoft.com/office/drawing/2014/main" id="{3D507279-6D44-5BE3-7268-06B5C91626E8}"/>
                </a:ext>
              </a:extLst>
            </p:cNvPr>
            <p:cNvSpPr txBox="1"/>
            <p:nvPr/>
          </p:nvSpPr>
          <p:spPr>
            <a:xfrm>
              <a:off x="1485325" y="3648599"/>
              <a:ext cx="2601388" cy="889025"/>
            </a:xfrm>
            <a:prstGeom prst="rect">
              <a:avLst/>
            </a:prstGeom>
            <a:noFill/>
          </p:spPr>
          <p:txBody>
            <a:bodyPr wrap="square" lIns="0" tIns="0" rIns="0" bIns="0" anchor="t">
              <a:noAutofit/>
            </a:bodyPr>
            <a:lstStyle/>
            <a:p>
              <a:pPr marL="0" marR="0" lvl="0" indent="0" algn="ctr" defTabSz="914400" rtl="0" eaLnBrk="1" fontAlgn="auto" latinLnBrk="0" hangingPunct="1">
                <a:lnSpc>
                  <a:spcPct val="100000"/>
                </a:lnSpc>
                <a:spcBef>
                  <a:spcPts val="0"/>
                </a:spcBef>
                <a:spcAft>
                  <a:spcPts val="700"/>
                </a:spcAft>
                <a:buClrTx/>
                <a:buSzTx/>
                <a:buFontTx/>
                <a:buNone/>
                <a:tabLst/>
                <a:defRPr/>
              </a:pPr>
              <a:r>
                <a:rPr lang="en-US" b="1">
                  <a:solidFill>
                    <a:srgbClr val="8661C5"/>
                  </a:solidFill>
                  <a:latin typeface="Segoe UI Semibold" panose="020B0502040204020203" pitchFamily="34" charset="0"/>
                  <a:cs typeface="Segoe UI Semibold" panose="020B0502040204020203" pitchFamily="34" charset="0"/>
                </a:rPr>
                <a:t>Technical expertise </a:t>
              </a:r>
              <a:r>
                <a:rPr kumimoji="0" lang="en-US" sz="1800" b="0" i="0" u="none" strike="noStrike" kern="1200" cap="none" spc="0" normalizeH="0" baseline="0" noProof="0">
                  <a:ln>
                    <a:noFill/>
                  </a:ln>
                  <a:solidFill>
                    <a:prstClr val="black"/>
                  </a:solidFill>
                  <a:effectLst/>
                  <a:uLnTx/>
                  <a:uFillTx/>
                  <a:latin typeface="Segoe UI"/>
                  <a:ea typeface="+mn-ea"/>
                  <a:cs typeface="Segoe UI Semibold" panose="020B0502040204020203" pitchFamily="34" charset="0"/>
                </a:rPr>
                <a:t>via our FastTrack partners</a:t>
              </a:r>
            </a:p>
          </p:txBody>
        </p:sp>
        <p:sp>
          <p:nvSpPr>
            <p:cNvPr id="2" name="Rectangle: Rounded Corners 1">
              <a:extLst>
                <a:ext uri="{FF2B5EF4-FFF2-40B4-BE49-F238E27FC236}">
                  <a16:creationId xmlns:a16="http://schemas.microsoft.com/office/drawing/2014/main" id="{2D1E822C-B69C-9C2F-28B0-4AD8D6D602A9}"/>
                </a:ext>
              </a:extLst>
            </p:cNvPr>
            <p:cNvSpPr/>
            <p:nvPr/>
          </p:nvSpPr>
          <p:spPr bwMode="auto">
            <a:xfrm>
              <a:off x="1427997" y="4686644"/>
              <a:ext cx="2658716" cy="454508"/>
            </a:xfrm>
            <a:prstGeom prst="roundRect">
              <a:avLst>
                <a:gd name="adj" fmla="val 50000"/>
              </a:avLst>
            </a:prstGeom>
            <a:gradFill flip="none" rotWithShape="1">
              <a:gsLst>
                <a:gs pos="82000">
                  <a:srgbClr val="E77DC6"/>
                </a:gs>
                <a:gs pos="58000">
                  <a:srgbClr val="D962FA">
                    <a:lumMod val="84000"/>
                  </a:srgbClr>
                </a:gs>
                <a:gs pos="15000">
                  <a:srgbClr val="0B87DE"/>
                </a:gs>
                <a:gs pos="100000">
                  <a:srgbClr val="F69991"/>
                </a:gs>
              </a:gsLst>
              <a:lin ang="3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solidFill>
                    <a:srgbClr val="FFFFFF"/>
                  </a:solidFill>
                  <a:effectLst/>
                  <a:uLnTx/>
                  <a:uFillTx/>
                  <a:latin typeface="Segoe UI Semibold"/>
                  <a:ea typeface="+mn-ea"/>
                  <a:cs typeface="Segoe UI Semibold" panose="020B0502040204020203" pitchFamily="34" charset="0"/>
                </a:rPr>
                <a:t>aka.ms/</a:t>
              </a:r>
              <a:r>
                <a:rPr lang="en-US" sz="1400">
                  <a:ln w="3175">
                    <a:noFill/>
                  </a:ln>
                  <a:solidFill>
                    <a:srgbClr val="FFFFFF"/>
                  </a:solidFill>
                  <a:latin typeface="Segoe UI Semibold"/>
                  <a:cs typeface="Segoe UI Semibold" panose="020B0502040204020203" pitchFamily="34" charset="0"/>
                </a:rPr>
                <a:t>Microsoft/</a:t>
              </a:r>
              <a:r>
                <a:rPr kumimoji="0" lang="en-US" sz="1400" b="0" i="0" u="none" strike="noStrike" kern="1200" cap="none" spc="0" normalizeH="0" baseline="0" noProof="0">
                  <a:ln w="3175">
                    <a:noFill/>
                  </a:ln>
                  <a:solidFill>
                    <a:srgbClr val="FFFFFF"/>
                  </a:solidFill>
                  <a:effectLst/>
                  <a:uLnTx/>
                  <a:uFillTx/>
                  <a:latin typeface="Segoe UI Semibold"/>
                  <a:ea typeface="+mn-ea"/>
                  <a:cs typeface="Segoe UI Semibold" panose="020B0502040204020203" pitchFamily="34" charset="0"/>
                </a:rPr>
                <a:t>FastTrack</a:t>
              </a:r>
            </a:p>
          </p:txBody>
        </p:sp>
      </p:grpSp>
      <p:sp>
        <p:nvSpPr>
          <p:cNvPr id="26" name="Rounded Rectangle 1">
            <a:extLst>
              <a:ext uri="{FF2B5EF4-FFF2-40B4-BE49-F238E27FC236}">
                <a16:creationId xmlns:a16="http://schemas.microsoft.com/office/drawing/2014/main" id="{869C7623-C55E-6814-1269-F4E5337BC0D6}"/>
              </a:ext>
              <a:ext uri="{C183D7F6-B498-43B3-948B-1728B52AA6E4}">
                <adec:decorative xmlns:adec="http://schemas.microsoft.com/office/drawing/2017/decorative" val="1"/>
              </a:ext>
            </a:extLst>
          </p:cNvPr>
          <p:cNvSpPr/>
          <p:nvPr/>
        </p:nvSpPr>
        <p:spPr bwMode="auto">
          <a:xfrm>
            <a:off x="4558846" y="2270196"/>
            <a:ext cx="3074305" cy="3134588"/>
          </a:xfrm>
          <a:prstGeom prst="roundRect">
            <a:avLst>
              <a:gd name="adj" fmla="val 2901"/>
            </a:avLst>
          </a:prstGeom>
          <a:solidFill>
            <a:schemeClr val="tx1"/>
          </a:solidFill>
          <a:ln w="12700" cap="rnd">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000">
              <a:solidFill>
                <a:srgbClr val="FFFFFF"/>
              </a:solidFill>
              <a:cs typeface="Segoe UI" pitchFamily="34" charset="0"/>
            </a:endParaRPr>
          </a:p>
        </p:txBody>
      </p:sp>
      <p:sp>
        <p:nvSpPr>
          <p:cNvPr id="37" name="Graphic 34">
            <a:extLst>
              <a:ext uri="{FF2B5EF4-FFF2-40B4-BE49-F238E27FC236}">
                <a16:creationId xmlns:a16="http://schemas.microsoft.com/office/drawing/2014/main" id="{BDDB9927-35F6-56E4-CF2F-2C3A6F0A2D9D}"/>
              </a:ext>
              <a:ext uri="{C183D7F6-B498-43B3-948B-1728B52AA6E4}">
                <adec:decorative xmlns:adec="http://schemas.microsoft.com/office/drawing/2017/decorative" val="1"/>
              </a:ext>
            </a:extLst>
          </p:cNvPr>
          <p:cNvSpPr>
            <a:spLocks noChangeAspect="1"/>
          </p:cNvSpPr>
          <p:nvPr/>
        </p:nvSpPr>
        <p:spPr>
          <a:xfrm>
            <a:off x="5789227" y="2624777"/>
            <a:ext cx="602738" cy="632875"/>
          </a:xfrm>
          <a:custGeom>
            <a:avLst/>
            <a:gdLst>
              <a:gd name="connsiteX0" fmla="*/ 23813 w 190500"/>
              <a:gd name="connsiteY0" fmla="*/ 0 h 200025"/>
              <a:gd name="connsiteX1" fmla="*/ 133350 w 190500"/>
              <a:gd name="connsiteY1" fmla="*/ 0 h 200025"/>
              <a:gd name="connsiteX2" fmla="*/ 157163 w 190500"/>
              <a:gd name="connsiteY2" fmla="*/ 23813 h 200025"/>
              <a:gd name="connsiteX3" fmla="*/ 157163 w 190500"/>
              <a:gd name="connsiteY3" fmla="*/ 88711 h 200025"/>
              <a:gd name="connsiteX4" fmla="*/ 138113 w 190500"/>
              <a:gd name="connsiteY4" fmla="*/ 85725 h 200025"/>
              <a:gd name="connsiteX5" fmla="*/ 76200 w 190500"/>
              <a:gd name="connsiteY5" fmla="*/ 147638 h 200025"/>
              <a:gd name="connsiteX6" fmla="*/ 79186 w 190500"/>
              <a:gd name="connsiteY6" fmla="*/ 166688 h 200025"/>
              <a:gd name="connsiteX7" fmla="*/ 14288 w 190500"/>
              <a:gd name="connsiteY7" fmla="*/ 166688 h 200025"/>
              <a:gd name="connsiteX8" fmla="*/ 23813 w 190500"/>
              <a:gd name="connsiteY8" fmla="*/ 176213 h 200025"/>
              <a:gd name="connsiteX9" fmla="*/ 83174 w 190500"/>
              <a:gd name="connsiteY9" fmla="*/ 176213 h 200025"/>
              <a:gd name="connsiteX10" fmla="*/ 93436 w 190500"/>
              <a:gd name="connsiteY10" fmla="*/ 190500 h 200025"/>
              <a:gd name="connsiteX11" fmla="*/ 23813 w 190500"/>
              <a:gd name="connsiteY11" fmla="*/ 190500 h 200025"/>
              <a:gd name="connsiteX12" fmla="*/ 0 w 190500"/>
              <a:gd name="connsiteY12" fmla="*/ 166688 h 200025"/>
              <a:gd name="connsiteX13" fmla="*/ 0 w 190500"/>
              <a:gd name="connsiteY13" fmla="*/ 23813 h 200025"/>
              <a:gd name="connsiteX14" fmla="*/ 23813 w 190500"/>
              <a:gd name="connsiteY14" fmla="*/ 0 h 200025"/>
              <a:gd name="connsiteX15" fmla="*/ 38100 w 190500"/>
              <a:gd name="connsiteY15" fmla="*/ 28575 h 200025"/>
              <a:gd name="connsiteX16" fmla="*/ 28575 w 190500"/>
              <a:gd name="connsiteY16" fmla="*/ 38100 h 200025"/>
              <a:gd name="connsiteX17" fmla="*/ 28575 w 190500"/>
              <a:gd name="connsiteY17" fmla="*/ 47625 h 200025"/>
              <a:gd name="connsiteX18" fmla="*/ 38100 w 190500"/>
              <a:gd name="connsiteY18" fmla="*/ 57150 h 200025"/>
              <a:gd name="connsiteX19" fmla="*/ 114300 w 190500"/>
              <a:gd name="connsiteY19" fmla="*/ 57150 h 200025"/>
              <a:gd name="connsiteX20" fmla="*/ 123825 w 190500"/>
              <a:gd name="connsiteY20" fmla="*/ 47625 h 200025"/>
              <a:gd name="connsiteX21" fmla="*/ 123825 w 190500"/>
              <a:gd name="connsiteY21" fmla="*/ 38100 h 200025"/>
              <a:gd name="connsiteX22" fmla="*/ 114300 w 190500"/>
              <a:gd name="connsiteY22" fmla="*/ 28575 h 200025"/>
              <a:gd name="connsiteX23" fmla="*/ 38100 w 190500"/>
              <a:gd name="connsiteY23" fmla="*/ 28575 h 200025"/>
              <a:gd name="connsiteX24" fmla="*/ 190500 w 190500"/>
              <a:gd name="connsiteY24" fmla="*/ 147638 h 200025"/>
              <a:gd name="connsiteX25" fmla="*/ 138113 w 190500"/>
              <a:gd name="connsiteY25" fmla="*/ 95250 h 200025"/>
              <a:gd name="connsiteX26" fmla="*/ 85725 w 190500"/>
              <a:gd name="connsiteY26" fmla="*/ 147638 h 200025"/>
              <a:gd name="connsiteX27" fmla="*/ 138113 w 190500"/>
              <a:gd name="connsiteY27" fmla="*/ 200025 h 200025"/>
              <a:gd name="connsiteX28" fmla="*/ 190500 w 190500"/>
              <a:gd name="connsiteY28" fmla="*/ 147638 h 200025"/>
              <a:gd name="connsiteX29" fmla="*/ 132529 w 190500"/>
              <a:gd name="connsiteY29" fmla="*/ 124749 h 200025"/>
              <a:gd name="connsiteX30" fmla="*/ 159261 w 190500"/>
              <a:gd name="connsiteY30" fmla="*/ 142278 h 200025"/>
              <a:gd name="connsiteX31" fmla="*/ 161214 w 190500"/>
              <a:gd name="connsiteY31" fmla="*/ 144403 h 200025"/>
              <a:gd name="connsiteX32" fmla="*/ 161925 w 190500"/>
              <a:gd name="connsiteY32" fmla="*/ 147237 h 200025"/>
              <a:gd name="connsiteX33" fmla="*/ 161244 w 190500"/>
              <a:gd name="connsiteY33" fmla="*/ 150071 h 200025"/>
              <a:gd name="connsiteX34" fmla="*/ 159349 w 190500"/>
              <a:gd name="connsiteY34" fmla="*/ 152228 h 200025"/>
              <a:gd name="connsiteX35" fmla="*/ 132618 w 190500"/>
              <a:gd name="connsiteY35" fmla="*/ 170464 h 200025"/>
              <a:gd name="connsiteX36" fmla="*/ 131108 w 190500"/>
              <a:gd name="connsiteY36" fmla="*/ 171203 h 200025"/>
              <a:gd name="connsiteX37" fmla="*/ 129509 w 190500"/>
              <a:gd name="connsiteY37" fmla="*/ 171450 h 200025"/>
              <a:gd name="connsiteX38" fmla="*/ 127348 w 190500"/>
              <a:gd name="connsiteY38" fmla="*/ 170988 h 200025"/>
              <a:gd name="connsiteX39" fmla="*/ 125513 w 190500"/>
              <a:gd name="connsiteY39" fmla="*/ 169695 h 200025"/>
              <a:gd name="connsiteX40" fmla="*/ 124269 w 190500"/>
              <a:gd name="connsiteY40" fmla="*/ 167784 h 200025"/>
              <a:gd name="connsiteX41" fmla="*/ 123825 w 190500"/>
              <a:gd name="connsiteY41" fmla="*/ 165535 h 200025"/>
              <a:gd name="connsiteX42" fmla="*/ 123825 w 190500"/>
              <a:gd name="connsiteY42" fmla="*/ 129740 h 200025"/>
              <a:gd name="connsiteX43" fmla="*/ 124269 w 190500"/>
              <a:gd name="connsiteY43" fmla="*/ 127460 h 200025"/>
              <a:gd name="connsiteX44" fmla="*/ 125513 w 190500"/>
              <a:gd name="connsiteY44" fmla="*/ 125580 h 200025"/>
              <a:gd name="connsiteX45" fmla="*/ 127318 w 190500"/>
              <a:gd name="connsiteY45" fmla="*/ 124317 h 200025"/>
              <a:gd name="connsiteX46" fmla="*/ 129509 w 190500"/>
              <a:gd name="connsiteY46" fmla="*/ 123825 h 200025"/>
              <a:gd name="connsiteX47" fmla="*/ 132529 w 190500"/>
              <a:gd name="connsiteY47" fmla="*/ 12474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0500" h="200025">
                <a:moveTo>
                  <a:pt x="23813" y="0"/>
                </a:moveTo>
                <a:lnTo>
                  <a:pt x="133350" y="0"/>
                </a:lnTo>
                <a:cubicBezTo>
                  <a:pt x="146501" y="0"/>
                  <a:pt x="157163" y="10661"/>
                  <a:pt x="157163" y="23813"/>
                </a:cubicBezTo>
                <a:lnTo>
                  <a:pt x="157163" y="88711"/>
                </a:lnTo>
                <a:cubicBezTo>
                  <a:pt x="151161" y="86773"/>
                  <a:pt x="144759" y="85725"/>
                  <a:pt x="138113" y="85725"/>
                </a:cubicBezTo>
                <a:cubicBezTo>
                  <a:pt x="103919" y="85725"/>
                  <a:pt x="76200" y="113444"/>
                  <a:pt x="76200" y="147638"/>
                </a:cubicBezTo>
                <a:cubicBezTo>
                  <a:pt x="76200" y="154284"/>
                  <a:pt x="77248" y="160686"/>
                  <a:pt x="79186" y="166688"/>
                </a:cubicBezTo>
                <a:lnTo>
                  <a:pt x="14288" y="166688"/>
                </a:lnTo>
                <a:cubicBezTo>
                  <a:pt x="14288" y="171948"/>
                  <a:pt x="18552" y="176213"/>
                  <a:pt x="23813" y="176213"/>
                </a:cubicBezTo>
                <a:lnTo>
                  <a:pt x="83174" y="176213"/>
                </a:lnTo>
                <a:cubicBezTo>
                  <a:pt x="85910" y="181461"/>
                  <a:pt x="89375" y="186268"/>
                  <a:pt x="93436" y="190500"/>
                </a:cubicBezTo>
                <a:lnTo>
                  <a:pt x="23813" y="190500"/>
                </a:lnTo>
                <a:cubicBezTo>
                  <a:pt x="10661" y="190500"/>
                  <a:pt x="0" y="179839"/>
                  <a:pt x="0" y="166688"/>
                </a:cubicBezTo>
                <a:lnTo>
                  <a:pt x="0" y="23813"/>
                </a:lnTo>
                <a:cubicBezTo>
                  <a:pt x="0" y="10661"/>
                  <a:pt x="10661" y="0"/>
                  <a:pt x="23813" y="0"/>
                </a:cubicBezTo>
                <a:close/>
                <a:moveTo>
                  <a:pt x="38100" y="28575"/>
                </a:moveTo>
                <a:cubicBezTo>
                  <a:pt x="32840" y="28575"/>
                  <a:pt x="28575" y="32840"/>
                  <a:pt x="28575" y="38100"/>
                </a:cubicBezTo>
                <a:lnTo>
                  <a:pt x="28575" y="47625"/>
                </a:lnTo>
                <a:cubicBezTo>
                  <a:pt x="28575" y="52885"/>
                  <a:pt x="32840" y="57150"/>
                  <a:pt x="38100" y="57150"/>
                </a:cubicBezTo>
                <a:lnTo>
                  <a:pt x="114300" y="57150"/>
                </a:lnTo>
                <a:cubicBezTo>
                  <a:pt x="119561" y="57150"/>
                  <a:pt x="123825" y="52885"/>
                  <a:pt x="123825" y="47625"/>
                </a:cubicBezTo>
                <a:lnTo>
                  <a:pt x="123825" y="38100"/>
                </a:lnTo>
                <a:cubicBezTo>
                  <a:pt x="123825" y="32840"/>
                  <a:pt x="119561" y="28575"/>
                  <a:pt x="114300" y="28575"/>
                </a:cubicBezTo>
                <a:lnTo>
                  <a:pt x="38100" y="28575"/>
                </a:lnTo>
                <a:close/>
                <a:moveTo>
                  <a:pt x="190500" y="147638"/>
                </a:moveTo>
                <a:cubicBezTo>
                  <a:pt x="190500" y="118704"/>
                  <a:pt x="167046" y="95250"/>
                  <a:pt x="138113" y="95250"/>
                </a:cubicBezTo>
                <a:cubicBezTo>
                  <a:pt x="109179" y="95250"/>
                  <a:pt x="85725" y="118704"/>
                  <a:pt x="85725" y="147638"/>
                </a:cubicBezTo>
                <a:cubicBezTo>
                  <a:pt x="85725" y="176571"/>
                  <a:pt x="109179" y="200025"/>
                  <a:pt x="138113" y="200025"/>
                </a:cubicBezTo>
                <a:cubicBezTo>
                  <a:pt x="167046" y="200025"/>
                  <a:pt x="190500" y="176571"/>
                  <a:pt x="190500" y="147638"/>
                </a:cubicBezTo>
                <a:close/>
                <a:moveTo>
                  <a:pt x="132529" y="124749"/>
                </a:moveTo>
                <a:lnTo>
                  <a:pt x="159261" y="142278"/>
                </a:lnTo>
                <a:cubicBezTo>
                  <a:pt x="160090" y="142811"/>
                  <a:pt x="160741" y="143520"/>
                  <a:pt x="161214" y="144403"/>
                </a:cubicBezTo>
                <a:cubicBezTo>
                  <a:pt x="161688" y="145266"/>
                  <a:pt x="161925" y="146211"/>
                  <a:pt x="161925" y="147237"/>
                </a:cubicBezTo>
                <a:cubicBezTo>
                  <a:pt x="161925" y="148222"/>
                  <a:pt x="161698" y="149167"/>
                  <a:pt x="161244" y="150071"/>
                </a:cubicBezTo>
                <a:cubicBezTo>
                  <a:pt x="160791" y="150975"/>
                  <a:pt x="160159" y="151693"/>
                  <a:pt x="159349" y="152228"/>
                </a:cubicBezTo>
                <a:lnTo>
                  <a:pt x="132618" y="170464"/>
                </a:lnTo>
                <a:cubicBezTo>
                  <a:pt x="132124" y="170793"/>
                  <a:pt x="131620" y="171039"/>
                  <a:pt x="131108" y="171203"/>
                </a:cubicBezTo>
                <a:cubicBezTo>
                  <a:pt x="130614" y="171368"/>
                  <a:pt x="130081" y="171450"/>
                  <a:pt x="129509" y="171450"/>
                </a:cubicBezTo>
                <a:cubicBezTo>
                  <a:pt x="128759" y="171450"/>
                  <a:pt x="128039" y="171296"/>
                  <a:pt x="127348" y="170988"/>
                </a:cubicBezTo>
                <a:cubicBezTo>
                  <a:pt x="126657" y="170659"/>
                  <a:pt x="126045" y="170228"/>
                  <a:pt x="125513" y="169695"/>
                </a:cubicBezTo>
                <a:cubicBezTo>
                  <a:pt x="124999" y="169139"/>
                  <a:pt x="124585" y="168503"/>
                  <a:pt x="124269" y="167784"/>
                </a:cubicBezTo>
                <a:cubicBezTo>
                  <a:pt x="123973" y="167066"/>
                  <a:pt x="123825" y="166316"/>
                  <a:pt x="123825" y="165535"/>
                </a:cubicBezTo>
                <a:lnTo>
                  <a:pt x="123825" y="129740"/>
                </a:lnTo>
                <a:cubicBezTo>
                  <a:pt x="123825" y="128939"/>
                  <a:pt x="123973" y="128179"/>
                  <a:pt x="124269" y="127460"/>
                </a:cubicBezTo>
                <a:cubicBezTo>
                  <a:pt x="124585" y="126742"/>
                  <a:pt x="124999" y="126115"/>
                  <a:pt x="125513" y="125580"/>
                </a:cubicBezTo>
                <a:cubicBezTo>
                  <a:pt x="126025" y="125047"/>
                  <a:pt x="126627" y="124626"/>
                  <a:pt x="127318" y="124317"/>
                </a:cubicBezTo>
                <a:cubicBezTo>
                  <a:pt x="128009" y="123989"/>
                  <a:pt x="128739" y="123825"/>
                  <a:pt x="129509" y="123825"/>
                </a:cubicBezTo>
                <a:cubicBezTo>
                  <a:pt x="130614" y="123825"/>
                  <a:pt x="131620" y="124133"/>
                  <a:pt x="132529" y="124749"/>
                </a:cubicBezTo>
                <a:close/>
              </a:path>
            </a:pathLst>
          </a:custGeom>
          <a:gradFill flip="none" rotWithShape="1">
            <a:gsLst>
              <a:gs pos="0">
                <a:srgbClr val="C03BC4"/>
              </a:gs>
              <a:gs pos="80000">
                <a:srgbClr val="0078D4"/>
              </a:gs>
            </a:gsLst>
            <a:path path="circle">
              <a:fillToRect l="100000" t="100000"/>
            </a:path>
            <a:tileRect r="-100000" b="-100000"/>
          </a:gradFill>
          <a:effectLst/>
        </p:spPr>
        <p:txBody>
          <a:bodyPr wrap="square" lIns="0" tIns="0" rIns="0" bIns="0" rtlCol="0" anchor="ctr" anchorCtr="0">
            <a:noAutofit/>
          </a:bodyPr>
          <a:lstStyle/>
          <a:p>
            <a:pPr algn="ctr" fontAlgn="base">
              <a:spcBef>
                <a:spcPct val="0"/>
              </a:spcBef>
              <a:spcAft>
                <a:spcPts val="1200"/>
              </a:spcAft>
              <a:buSzPct val="90000"/>
            </a:pPr>
            <a:endParaRPr lang="en-US" sz="1400" b="1">
              <a:solidFill>
                <a:schemeClr val="bg1"/>
              </a:solidFill>
            </a:endParaRPr>
          </a:p>
        </p:txBody>
      </p:sp>
      <p:sp>
        <p:nvSpPr>
          <p:cNvPr id="27" name="TextBox 26">
            <a:extLst>
              <a:ext uri="{FF2B5EF4-FFF2-40B4-BE49-F238E27FC236}">
                <a16:creationId xmlns:a16="http://schemas.microsoft.com/office/drawing/2014/main" id="{A9BE6833-3B82-F25F-2CBA-4162D5DB780B}"/>
              </a:ext>
            </a:extLst>
          </p:cNvPr>
          <p:cNvSpPr txBox="1"/>
          <p:nvPr/>
        </p:nvSpPr>
        <p:spPr>
          <a:xfrm>
            <a:off x="4678385" y="3648599"/>
            <a:ext cx="2813993" cy="1466396"/>
          </a:xfrm>
          <a:prstGeom prst="rect">
            <a:avLst/>
          </a:prstGeom>
          <a:noFill/>
        </p:spPr>
        <p:txBody>
          <a:bodyPr wrap="square" lIns="0" tIns="0" rIns="0" bIns="0" anchor="t">
            <a:noAutofit/>
          </a:bodyPr>
          <a:lstStyle/>
          <a:p>
            <a:pPr marL="0" marR="0" lvl="0" indent="0" algn="ctr" defTabSz="914400" rtl="0" eaLnBrk="1" fontAlgn="auto" latinLnBrk="0" hangingPunct="1">
              <a:lnSpc>
                <a:spcPct val="100000"/>
              </a:lnSpc>
              <a:spcBef>
                <a:spcPts val="0"/>
              </a:spcBef>
              <a:spcAft>
                <a:spcPts val="700"/>
              </a:spcAft>
              <a:buClrTx/>
              <a:buSzTx/>
              <a:buFontTx/>
              <a:buNone/>
              <a:tabLst/>
              <a:defRPr/>
            </a:pPr>
            <a:r>
              <a:rPr lang="en-US" b="1">
                <a:solidFill>
                  <a:srgbClr val="8661C5"/>
                </a:solidFill>
                <a:latin typeface="Segoe UI Semibold" panose="020B0502040204020203" pitchFamily="34" charset="0"/>
                <a:cs typeface="Segoe UI Semibold" panose="020B0502040204020203" pitchFamily="34" charset="0"/>
              </a:rPr>
              <a:t>Tools, resources &amp; training </a:t>
            </a:r>
            <a:r>
              <a:rPr lang="en-US">
                <a:solidFill>
                  <a:prstClr val="black"/>
                </a:solidFill>
                <a:latin typeface="Segoe UI"/>
                <a:cs typeface="Segoe UI Semibold" panose="020B0502040204020203" pitchFamily="34" charset="0"/>
              </a:rPr>
              <a:t>on our Adoption Hub</a:t>
            </a:r>
          </a:p>
        </p:txBody>
      </p:sp>
      <p:sp>
        <p:nvSpPr>
          <p:cNvPr id="3" name="Rectangle: Rounded Corners 2">
            <a:extLst>
              <a:ext uri="{FF2B5EF4-FFF2-40B4-BE49-F238E27FC236}">
                <a16:creationId xmlns:a16="http://schemas.microsoft.com/office/drawing/2014/main" id="{F9388511-13A7-1A07-1A4C-D9DA82A01F6A}"/>
              </a:ext>
            </a:extLst>
          </p:cNvPr>
          <p:cNvSpPr/>
          <p:nvPr/>
        </p:nvSpPr>
        <p:spPr bwMode="auto">
          <a:xfrm>
            <a:off x="4756023" y="4660487"/>
            <a:ext cx="2658716" cy="454508"/>
          </a:xfrm>
          <a:prstGeom prst="roundRect">
            <a:avLst>
              <a:gd name="adj" fmla="val 50000"/>
            </a:avLst>
          </a:prstGeom>
          <a:gradFill flip="none" rotWithShape="1">
            <a:gsLst>
              <a:gs pos="82000">
                <a:srgbClr val="E77DC6"/>
              </a:gs>
              <a:gs pos="58000">
                <a:srgbClr val="D962FA">
                  <a:lumMod val="84000"/>
                </a:srgbClr>
              </a:gs>
              <a:gs pos="15000">
                <a:srgbClr val="0B87DE"/>
              </a:gs>
              <a:gs pos="100000">
                <a:srgbClr val="F69991"/>
              </a:gs>
            </a:gsLst>
            <a:lin ang="3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600">
                <a:ln w="3175">
                  <a:noFill/>
                </a:ln>
                <a:solidFill>
                  <a:srgbClr val="FFFFFF"/>
                </a:solidFill>
                <a:latin typeface="Segoe UI Semibold"/>
                <a:cs typeface="Segoe UI Semibold" panose="020B0502040204020203" pitchFamily="34" charset="0"/>
              </a:rPr>
              <a:t>a</a:t>
            </a:r>
            <a:r>
              <a:rPr kumimoji="0" lang="en-US" sz="1600" b="0" i="0" u="none" strike="noStrike" kern="1200" cap="none" spc="0" normalizeH="0" baseline="0" noProof="0">
                <a:ln w="3175">
                  <a:noFill/>
                </a:ln>
                <a:solidFill>
                  <a:srgbClr val="FFFFFF"/>
                </a:solidFill>
                <a:effectLst/>
                <a:uLnTx/>
                <a:uFillTx/>
                <a:latin typeface="Segoe UI Semibold"/>
                <a:ea typeface="+mn-ea"/>
                <a:cs typeface="Segoe UI Semibold" panose="020B0502040204020203" pitchFamily="34" charset="0"/>
              </a:rPr>
              <a:t>doption.microsoft.com</a:t>
            </a:r>
          </a:p>
        </p:txBody>
      </p:sp>
      <p:grpSp>
        <p:nvGrpSpPr>
          <p:cNvPr id="11" name="Group 10">
            <a:extLst>
              <a:ext uri="{FF2B5EF4-FFF2-40B4-BE49-F238E27FC236}">
                <a16:creationId xmlns:a16="http://schemas.microsoft.com/office/drawing/2014/main" id="{B034DB9B-16F5-F414-C0B4-6B9512691394}"/>
              </a:ext>
            </a:extLst>
          </p:cNvPr>
          <p:cNvGrpSpPr/>
          <p:nvPr/>
        </p:nvGrpSpPr>
        <p:grpSpPr>
          <a:xfrm>
            <a:off x="7868827" y="2270196"/>
            <a:ext cx="3074305" cy="3134588"/>
            <a:chOff x="7868827" y="2270196"/>
            <a:chExt cx="3074305" cy="3134588"/>
          </a:xfrm>
        </p:grpSpPr>
        <p:sp>
          <p:nvSpPr>
            <p:cNvPr id="22" name="Rounded Rectangle 1">
              <a:extLst>
                <a:ext uri="{FF2B5EF4-FFF2-40B4-BE49-F238E27FC236}">
                  <a16:creationId xmlns:a16="http://schemas.microsoft.com/office/drawing/2014/main" id="{F6379D70-B3AF-76B3-A431-EB6742534434}"/>
                </a:ext>
                <a:ext uri="{C183D7F6-B498-43B3-948B-1728B52AA6E4}">
                  <adec:decorative xmlns:adec="http://schemas.microsoft.com/office/drawing/2017/decorative" val="1"/>
                </a:ext>
              </a:extLst>
            </p:cNvPr>
            <p:cNvSpPr/>
            <p:nvPr/>
          </p:nvSpPr>
          <p:spPr bwMode="auto">
            <a:xfrm>
              <a:off x="7868827" y="2270196"/>
              <a:ext cx="3074305" cy="3134588"/>
            </a:xfrm>
            <a:prstGeom prst="roundRect">
              <a:avLst>
                <a:gd name="adj" fmla="val 2901"/>
              </a:avLst>
            </a:prstGeom>
            <a:solidFill>
              <a:schemeClr val="tx1"/>
            </a:solidFill>
            <a:ln w="12700" cap="rnd">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000">
                <a:solidFill>
                  <a:srgbClr val="FFFFFF"/>
                </a:solidFill>
                <a:cs typeface="Segoe UI" pitchFamily="34" charset="0"/>
              </a:endParaRPr>
            </a:p>
          </p:txBody>
        </p:sp>
        <p:sp>
          <p:nvSpPr>
            <p:cNvPr id="36" name="Graphic 32">
              <a:extLst>
                <a:ext uri="{FF2B5EF4-FFF2-40B4-BE49-F238E27FC236}">
                  <a16:creationId xmlns:a16="http://schemas.microsoft.com/office/drawing/2014/main" id="{3108AF80-9C74-98E5-AF26-93A53A5248E7}"/>
                </a:ext>
                <a:ext uri="{C183D7F6-B498-43B3-948B-1728B52AA6E4}">
                  <adec:decorative xmlns:adec="http://schemas.microsoft.com/office/drawing/2017/decorative" val="1"/>
                </a:ext>
              </a:extLst>
            </p:cNvPr>
            <p:cNvSpPr>
              <a:spLocks noChangeAspect="1"/>
            </p:cNvSpPr>
            <p:nvPr/>
          </p:nvSpPr>
          <p:spPr>
            <a:xfrm>
              <a:off x="9081428" y="2624777"/>
              <a:ext cx="649102" cy="632875"/>
            </a:xfrm>
            <a:custGeom>
              <a:avLst/>
              <a:gdLst>
                <a:gd name="connsiteX0" fmla="*/ 104775 w 381000"/>
                <a:gd name="connsiteY0" fmla="*/ 114300 h 371475"/>
                <a:gd name="connsiteX1" fmla="*/ 161925 w 381000"/>
                <a:gd name="connsiteY1" fmla="*/ 57150 h 371475"/>
                <a:gd name="connsiteX2" fmla="*/ 104775 w 381000"/>
                <a:gd name="connsiteY2" fmla="*/ 0 h 371475"/>
                <a:gd name="connsiteX3" fmla="*/ 47625 w 381000"/>
                <a:gd name="connsiteY3" fmla="*/ 57150 h 371475"/>
                <a:gd name="connsiteX4" fmla="*/ 104775 w 381000"/>
                <a:gd name="connsiteY4" fmla="*/ 114300 h 371475"/>
                <a:gd name="connsiteX5" fmla="*/ 276225 w 381000"/>
                <a:gd name="connsiteY5" fmla="*/ 114300 h 371475"/>
                <a:gd name="connsiteX6" fmla="*/ 333375 w 381000"/>
                <a:gd name="connsiteY6" fmla="*/ 57150 h 371475"/>
                <a:gd name="connsiteX7" fmla="*/ 276225 w 381000"/>
                <a:gd name="connsiteY7" fmla="*/ 0 h 371475"/>
                <a:gd name="connsiteX8" fmla="*/ 219075 w 381000"/>
                <a:gd name="connsiteY8" fmla="*/ 57150 h 371475"/>
                <a:gd name="connsiteX9" fmla="*/ 276225 w 381000"/>
                <a:gd name="connsiteY9" fmla="*/ 114300 h 371475"/>
                <a:gd name="connsiteX10" fmla="*/ 0 w 381000"/>
                <a:gd name="connsiteY10" fmla="*/ 166177 h 371475"/>
                <a:gd name="connsiteX11" fmla="*/ 32827 w 381000"/>
                <a:gd name="connsiteY11" fmla="*/ 133350 h 371475"/>
                <a:gd name="connsiteX12" fmla="*/ 124495 w 381000"/>
                <a:gd name="connsiteY12" fmla="*/ 133350 h 371475"/>
                <a:gd name="connsiteX13" fmla="*/ 114300 w 381000"/>
                <a:gd name="connsiteY13" fmla="*/ 171450 h 371475"/>
                <a:gd name="connsiteX14" fmla="*/ 140098 w 381000"/>
                <a:gd name="connsiteY14" fmla="*/ 228600 h 371475"/>
                <a:gd name="connsiteX15" fmla="*/ 118552 w 381000"/>
                <a:gd name="connsiteY15" fmla="*/ 228600 h 371475"/>
                <a:gd name="connsiteX16" fmla="*/ 73716 w 381000"/>
                <a:gd name="connsiteY16" fmla="*/ 254365 h 371475"/>
                <a:gd name="connsiteX17" fmla="*/ 13514 w 381000"/>
                <a:gd name="connsiteY17" fmla="*/ 216568 h 371475"/>
                <a:gd name="connsiteX18" fmla="*/ 0 w 381000"/>
                <a:gd name="connsiteY18" fmla="*/ 170283 h 371475"/>
                <a:gd name="connsiteX19" fmla="*/ 0 w 381000"/>
                <a:gd name="connsiteY19" fmla="*/ 166177 h 371475"/>
                <a:gd name="connsiteX20" fmla="*/ 262448 w 381000"/>
                <a:gd name="connsiteY20" fmla="*/ 228600 h 371475"/>
                <a:gd name="connsiteX21" fmla="*/ 307284 w 381000"/>
                <a:gd name="connsiteY21" fmla="*/ 254365 h 371475"/>
                <a:gd name="connsiteX22" fmla="*/ 367486 w 381000"/>
                <a:gd name="connsiteY22" fmla="*/ 216568 h 371475"/>
                <a:gd name="connsiteX23" fmla="*/ 381000 w 381000"/>
                <a:gd name="connsiteY23" fmla="*/ 170283 h 371475"/>
                <a:gd name="connsiteX24" fmla="*/ 381000 w 381000"/>
                <a:gd name="connsiteY24" fmla="*/ 166177 h 371475"/>
                <a:gd name="connsiteX25" fmla="*/ 348173 w 381000"/>
                <a:gd name="connsiteY25" fmla="*/ 133350 h 371475"/>
                <a:gd name="connsiteX26" fmla="*/ 256505 w 381000"/>
                <a:gd name="connsiteY26" fmla="*/ 133350 h 371475"/>
                <a:gd name="connsiteX27" fmla="*/ 266700 w 381000"/>
                <a:gd name="connsiteY27" fmla="*/ 171450 h 371475"/>
                <a:gd name="connsiteX28" fmla="*/ 240902 w 381000"/>
                <a:gd name="connsiteY28" fmla="*/ 228600 h 371475"/>
                <a:gd name="connsiteX29" fmla="*/ 262448 w 381000"/>
                <a:gd name="connsiteY29" fmla="*/ 228600 h 371475"/>
                <a:gd name="connsiteX30" fmla="*/ 247650 w 381000"/>
                <a:gd name="connsiteY30" fmla="*/ 171450 h 371475"/>
                <a:gd name="connsiteX31" fmla="*/ 190500 w 381000"/>
                <a:gd name="connsiteY31" fmla="*/ 228600 h 371475"/>
                <a:gd name="connsiteX32" fmla="*/ 133350 w 381000"/>
                <a:gd name="connsiteY32" fmla="*/ 171450 h 371475"/>
                <a:gd name="connsiteX33" fmla="*/ 190500 w 381000"/>
                <a:gd name="connsiteY33" fmla="*/ 114300 h 371475"/>
                <a:gd name="connsiteX34" fmla="*/ 247650 w 381000"/>
                <a:gd name="connsiteY34" fmla="*/ 171450 h 371475"/>
                <a:gd name="connsiteX35" fmla="*/ 85725 w 381000"/>
                <a:gd name="connsiteY35" fmla="*/ 280477 h 371475"/>
                <a:gd name="connsiteX36" fmla="*/ 118552 w 381000"/>
                <a:gd name="connsiteY36" fmla="*/ 247650 h 371475"/>
                <a:gd name="connsiteX37" fmla="*/ 262448 w 381000"/>
                <a:gd name="connsiteY37" fmla="*/ 247650 h 371475"/>
                <a:gd name="connsiteX38" fmla="*/ 295275 w 381000"/>
                <a:gd name="connsiteY38" fmla="*/ 280477 h 371475"/>
                <a:gd name="connsiteX39" fmla="*/ 295275 w 381000"/>
                <a:gd name="connsiteY39" fmla="*/ 284583 h 371475"/>
                <a:gd name="connsiteX40" fmla="*/ 281761 w 381000"/>
                <a:gd name="connsiteY40" fmla="*/ 330868 h 371475"/>
                <a:gd name="connsiteX41" fmla="*/ 190500 w 381000"/>
                <a:gd name="connsiteY41" fmla="*/ 371475 h 371475"/>
                <a:gd name="connsiteX42" fmla="*/ 99239 w 381000"/>
                <a:gd name="connsiteY42" fmla="*/ 330868 h 371475"/>
                <a:gd name="connsiteX43" fmla="*/ 85725 w 381000"/>
                <a:gd name="connsiteY43" fmla="*/ 284583 h 371475"/>
                <a:gd name="connsiteX44" fmla="*/ 85725 w 381000"/>
                <a:gd name="connsiteY44" fmla="*/ 28047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1000" h="371475">
                  <a:moveTo>
                    <a:pt x="104775" y="114300"/>
                  </a:moveTo>
                  <a:cubicBezTo>
                    <a:pt x="136338" y="114300"/>
                    <a:pt x="161925" y="88713"/>
                    <a:pt x="161925" y="57150"/>
                  </a:cubicBezTo>
                  <a:cubicBezTo>
                    <a:pt x="161925" y="25587"/>
                    <a:pt x="136338" y="0"/>
                    <a:pt x="104775" y="0"/>
                  </a:cubicBezTo>
                  <a:cubicBezTo>
                    <a:pt x="73212" y="0"/>
                    <a:pt x="47625" y="25587"/>
                    <a:pt x="47625" y="57150"/>
                  </a:cubicBezTo>
                  <a:cubicBezTo>
                    <a:pt x="47625" y="88713"/>
                    <a:pt x="73212" y="114300"/>
                    <a:pt x="104775" y="114300"/>
                  </a:cubicBezTo>
                  <a:close/>
                  <a:moveTo>
                    <a:pt x="276225" y="114300"/>
                  </a:moveTo>
                  <a:cubicBezTo>
                    <a:pt x="307788" y="114300"/>
                    <a:pt x="333375" y="88713"/>
                    <a:pt x="333375" y="57150"/>
                  </a:cubicBezTo>
                  <a:cubicBezTo>
                    <a:pt x="333375" y="25587"/>
                    <a:pt x="307788" y="0"/>
                    <a:pt x="276225" y="0"/>
                  </a:cubicBezTo>
                  <a:cubicBezTo>
                    <a:pt x="244662" y="0"/>
                    <a:pt x="219075" y="25587"/>
                    <a:pt x="219075" y="57150"/>
                  </a:cubicBezTo>
                  <a:cubicBezTo>
                    <a:pt x="219075" y="88713"/>
                    <a:pt x="244662" y="114300"/>
                    <a:pt x="276225" y="114300"/>
                  </a:cubicBezTo>
                  <a:close/>
                  <a:moveTo>
                    <a:pt x="0" y="166177"/>
                  </a:moveTo>
                  <a:cubicBezTo>
                    <a:pt x="0" y="148047"/>
                    <a:pt x="14697" y="133350"/>
                    <a:pt x="32827" y="133350"/>
                  </a:cubicBezTo>
                  <a:lnTo>
                    <a:pt x="124495" y="133350"/>
                  </a:lnTo>
                  <a:cubicBezTo>
                    <a:pt x="118011" y="144558"/>
                    <a:pt x="114300" y="157571"/>
                    <a:pt x="114300" y="171450"/>
                  </a:cubicBezTo>
                  <a:cubicBezTo>
                    <a:pt x="114300" y="194209"/>
                    <a:pt x="124277" y="214637"/>
                    <a:pt x="140098" y="228600"/>
                  </a:cubicBezTo>
                  <a:lnTo>
                    <a:pt x="118552" y="228600"/>
                  </a:lnTo>
                  <a:cubicBezTo>
                    <a:pt x="99422" y="228600"/>
                    <a:pt x="82710" y="238955"/>
                    <a:pt x="73716" y="254365"/>
                  </a:cubicBezTo>
                  <a:cubicBezTo>
                    <a:pt x="43022" y="248346"/>
                    <a:pt x="24375" y="233383"/>
                    <a:pt x="13514" y="216568"/>
                  </a:cubicBezTo>
                  <a:cubicBezTo>
                    <a:pt x="0" y="195647"/>
                    <a:pt x="0" y="174030"/>
                    <a:pt x="0" y="170283"/>
                  </a:cubicBezTo>
                  <a:lnTo>
                    <a:pt x="0" y="166177"/>
                  </a:lnTo>
                  <a:close/>
                  <a:moveTo>
                    <a:pt x="262448" y="228600"/>
                  </a:moveTo>
                  <a:cubicBezTo>
                    <a:pt x="281578" y="228600"/>
                    <a:pt x="298290" y="238955"/>
                    <a:pt x="307284" y="254365"/>
                  </a:cubicBezTo>
                  <a:cubicBezTo>
                    <a:pt x="337978" y="248346"/>
                    <a:pt x="356625" y="233383"/>
                    <a:pt x="367486" y="216568"/>
                  </a:cubicBezTo>
                  <a:cubicBezTo>
                    <a:pt x="381000" y="195647"/>
                    <a:pt x="381000" y="174030"/>
                    <a:pt x="381000" y="170283"/>
                  </a:cubicBezTo>
                  <a:lnTo>
                    <a:pt x="381000" y="166177"/>
                  </a:lnTo>
                  <a:cubicBezTo>
                    <a:pt x="381000" y="148047"/>
                    <a:pt x="366303" y="133350"/>
                    <a:pt x="348173" y="133350"/>
                  </a:cubicBezTo>
                  <a:lnTo>
                    <a:pt x="256505" y="133350"/>
                  </a:lnTo>
                  <a:cubicBezTo>
                    <a:pt x="262989" y="144558"/>
                    <a:pt x="266700" y="157571"/>
                    <a:pt x="266700" y="171450"/>
                  </a:cubicBezTo>
                  <a:cubicBezTo>
                    <a:pt x="266700" y="194209"/>
                    <a:pt x="256723" y="214637"/>
                    <a:pt x="240902" y="228600"/>
                  </a:cubicBezTo>
                  <a:lnTo>
                    <a:pt x="262448" y="228600"/>
                  </a:lnTo>
                  <a:close/>
                  <a:moveTo>
                    <a:pt x="247650" y="171450"/>
                  </a:moveTo>
                  <a:cubicBezTo>
                    <a:pt x="247650" y="203013"/>
                    <a:pt x="222063" y="228600"/>
                    <a:pt x="190500" y="228600"/>
                  </a:cubicBezTo>
                  <a:cubicBezTo>
                    <a:pt x="158937" y="228600"/>
                    <a:pt x="133350" y="203013"/>
                    <a:pt x="133350" y="171450"/>
                  </a:cubicBezTo>
                  <a:cubicBezTo>
                    <a:pt x="133350" y="139887"/>
                    <a:pt x="158937" y="114300"/>
                    <a:pt x="190500" y="114300"/>
                  </a:cubicBezTo>
                  <a:cubicBezTo>
                    <a:pt x="222063" y="114300"/>
                    <a:pt x="247650" y="139887"/>
                    <a:pt x="247650" y="171450"/>
                  </a:cubicBezTo>
                  <a:close/>
                  <a:moveTo>
                    <a:pt x="85725" y="280477"/>
                  </a:moveTo>
                  <a:cubicBezTo>
                    <a:pt x="85725" y="262347"/>
                    <a:pt x="100422" y="247650"/>
                    <a:pt x="118552" y="247650"/>
                  </a:cubicBezTo>
                  <a:lnTo>
                    <a:pt x="262448" y="247650"/>
                  </a:lnTo>
                  <a:cubicBezTo>
                    <a:pt x="280578" y="247650"/>
                    <a:pt x="295275" y="262347"/>
                    <a:pt x="295275" y="280477"/>
                  </a:cubicBezTo>
                  <a:lnTo>
                    <a:pt x="295275" y="284583"/>
                  </a:lnTo>
                  <a:cubicBezTo>
                    <a:pt x="295275" y="288330"/>
                    <a:pt x="295275" y="309947"/>
                    <a:pt x="281761" y="330868"/>
                  </a:cubicBezTo>
                  <a:cubicBezTo>
                    <a:pt x="267635" y="352736"/>
                    <a:pt x="240341" y="371475"/>
                    <a:pt x="190500" y="371475"/>
                  </a:cubicBezTo>
                  <a:cubicBezTo>
                    <a:pt x="140660" y="371475"/>
                    <a:pt x="113365" y="352736"/>
                    <a:pt x="99239" y="330868"/>
                  </a:cubicBezTo>
                  <a:cubicBezTo>
                    <a:pt x="85725" y="309947"/>
                    <a:pt x="85725" y="288330"/>
                    <a:pt x="85725" y="284583"/>
                  </a:cubicBezTo>
                  <a:lnTo>
                    <a:pt x="85725" y="280477"/>
                  </a:lnTo>
                  <a:close/>
                </a:path>
              </a:pathLst>
            </a:custGeom>
            <a:gradFill flip="none" rotWithShape="1">
              <a:gsLst>
                <a:gs pos="0">
                  <a:srgbClr val="C03BC4"/>
                </a:gs>
                <a:gs pos="80000">
                  <a:srgbClr val="0078D4"/>
                </a:gs>
              </a:gsLst>
              <a:path path="circle">
                <a:fillToRect l="100000" t="100000"/>
              </a:path>
              <a:tileRect r="-100000" b="-100000"/>
            </a:gradFill>
            <a:effectLst/>
          </p:spPr>
          <p:txBody>
            <a:bodyPr wrap="square" lIns="0" tIns="0" rIns="0" bIns="0" rtlCol="0" anchor="ctr" anchorCtr="0">
              <a:noAutofit/>
            </a:bodyPr>
            <a:lstStyle/>
            <a:p>
              <a:pPr algn="ctr" fontAlgn="base">
                <a:spcBef>
                  <a:spcPct val="0"/>
                </a:spcBef>
                <a:spcAft>
                  <a:spcPts val="1200"/>
                </a:spcAft>
                <a:buSzPct val="90000"/>
              </a:pPr>
              <a:endParaRPr lang="en-US" sz="1400" b="1">
                <a:solidFill>
                  <a:schemeClr val="bg1"/>
                </a:solidFill>
              </a:endParaRPr>
            </a:p>
          </p:txBody>
        </p:sp>
        <p:sp>
          <p:nvSpPr>
            <p:cNvPr id="23" name="TextBox 22">
              <a:extLst>
                <a:ext uri="{FF2B5EF4-FFF2-40B4-BE49-F238E27FC236}">
                  <a16:creationId xmlns:a16="http://schemas.microsoft.com/office/drawing/2014/main" id="{3F1D19A9-3108-B0E3-70B2-8D8BA06779CC}"/>
                </a:ext>
              </a:extLst>
            </p:cNvPr>
            <p:cNvSpPr txBox="1"/>
            <p:nvPr/>
          </p:nvSpPr>
          <p:spPr>
            <a:xfrm>
              <a:off x="8040227" y="3648599"/>
              <a:ext cx="2750075" cy="1311103"/>
            </a:xfrm>
            <a:prstGeom prst="rect">
              <a:avLst/>
            </a:prstGeom>
            <a:noFill/>
          </p:spPr>
          <p:txBody>
            <a:bodyPr wrap="square" lIns="0" tIns="0" rIns="0" bIns="0" anchor="t">
              <a:noAutofit/>
            </a:bodyPr>
            <a:lstStyle/>
            <a:p>
              <a:pPr algn="ctr">
                <a:spcAft>
                  <a:spcPts val="700"/>
                </a:spcAft>
                <a:defRPr/>
              </a:pPr>
              <a:r>
                <a:rPr lang="en-US">
                  <a:solidFill>
                    <a:prstClr val="black"/>
                  </a:solidFill>
                  <a:cs typeface="Segoe UI Semibold" panose="020B0502040204020203" pitchFamily="34" charset="0"/>
                </a:rPr>
                <a:t>Events and real-world knowledge in our </a:t>
              </a:r>
              <a:r>
                <a:rPr kumimoji="0" lang="en-US" sz="18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community</a:t>
              </a:r>
              <a:endParaRPr kumimoji="0" lang="en-US" sz="1800" b="0" i="0" u="none" strike="noStrike" kern="1200" cap="none" spc="0" normalizeH="0" baseline="0" noProof="0">
                <a:ln>
                  <a:noFill/>
                </a:ln>
                <a:solidFill>
                  <a:prstClr val="black"/>
                </a:solidFill>
                <a:effectLst/>
                <a:uLnTx/>
                <a:uFillTx/>
                <a:latin typeface="Segoe UI"/>
                <a:ea typeface="+mn-ea"/>
                <a:cs typeface="Segoe UI Semibold" panose="020B0502040204020203" pitchFamily="34" charset="0"/>
              </a:endParaRPr>
            </a:p>
          </p:txBody>
        </p:sp>
        <p:sp>
          <p:nvSpPr>
            <p:cNvPr id="4" name="Rectangle: Rounded Corners 3">
              <a:extLst>
                <a:ext uri="{FF2B5EF4-FFF2-40B4-BE49-F238E27FC236}">
                  <a16:creationId xmlns:a16="http://schemas.microsoft.com/office/drawing/2014/main" id="{09997C4F-9D8E-D3F1-5DFC-B8B9A10F7B51}"/>
                </a:ext>
              </a:extLst>
            </p:cNvPr>
            <p:cNvSpPr/>
            <p:nvPr/>
          </p:nvSpPr>
          <p:spPr bwMode="auto">
            <a:xfrm>
              <a:off x="8040227" y="4660487"/>
              <a:ext cx="2658716" cy="454508"/>
            </a:xfrm>
            <a:prstGeom prst="roundRect">
              <a:avLst>
                <a:gd name="adj" fmla="val 50000"/>
              </a:avLst>
            </a:prstGeom>
            <a:gradFill flip="none" rotWithShape="1">
              <a:gsLst>
                <a:gs pos="82000">
                  <a:srgbClr val="E77DC6"/>
                </a:gs>
                <a:gs pos="58000">
                  <a:srgbClr val="D962FA">
                    <a:lumMod val="84000"/>
                  </a:srgbClr>
                </a:gs>
                <a:gs pos="15000">
                  <a:srgbClr val="0B87DE"/>
                </a:gs>
                <a:gs pos="100000">
                  <a:srgbClr val="F69991"/>
                </a:gs>
              </a:gsLst>
              <a:lin ang="3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solidFill>
                    <a:srgbClr val="FFFFFF"/>
                  </a:solidFill>
                  <a:effectLst/>
                  <a:uLnTx/>
                  <a:uFillTx/>
                  <a:latin typeface="Segoe UI Semibold"/>
                  <a:ea typeface="+mn-ea"/>
                  <a:cs typeface="Segoe UI Semibold" panose="020B0502040204020203" pitchFamily="34" charset="0"/>
                </a:rPr>
                <a:t>aka.ms/</a:t>
              </a:r>
              <a:r>
                <a:rPr kumimoji="0" lang="en-US" sz="1400" b="0" i="0" u="none" strike="noStrike" kern="1200" cap="none" spc="0" normalizeH="0" baseline="0" noProof="0" err="1">
                  <a:ln w="3175">
                    <a:noFill/>
                  </a:ln>
                  <a:solidFill>
                    <a:srgbClr val="FFFFFF"/>
                  </a:solidFill>
                  <a:effectLst/>
                  <a:uLnTx/>
                  <a:uFillTx/>
                  <a:latin typeface="Segoe UI Semibold"/>
                  <a:ea typeface="+mn-ea"/>
                  <a:cs typeface="Segoe UI Semibold" panose="020B0502040204020203" pitchFamily="34" charset="0"/>
                </a:rPr>
                <a:t>TechCommunity</a:t>
              </a:r>
              <a:endParaRPr kumimoji="0" lang="en-US" sz="1400" b="0" i="0" u="none" strike="noStrike" kern="1200" cap="none" spc="0" normalizeH="0" baseline="0" noProof="0">
                <a:ln w="3175">
                  <a:noFill/>
                </a:ln>
                <a:solidFill>
                  <a:srgbClr val="FFFFFF"/>
                </a:solidFill>
                <a:effectLst/>
                <a:uLnTx/>
                <a:uFillTx/>
                <a:latin typeface="Segoe UI Semibold"/>
                <a:ea typeface="+mn-ea"/>
                <a:cs typeface="Segoe UI Semibold" panose="020B0502040204020203" pitchFamily="34" charset="0"/>
              </a:endParaRPr>
            </a:p>
          </p:txBody>
        </p:sp>
      </p:grpSp>
    </p:spTree>
    <p:extLst>
      <p:ext uri="{BB962C8B-B14F-4D97-AF65-F5344CB8AC3E}">
        <p14:creationId xmlns:p14="http://schemas.microsoft.com/office/powerpoint/2010/main" val="392863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1CC56B-028E-D142-1C1A-ACABB8392A3F}"/>
              </a:ext>
            </a:extLst>
          </p:cNvPr>
          <p:cNvSpPr>
            <a:spLocks noGrp="1"/>
          </p:cNvSpPr>
          <p:nvPr>
            <p:ph type="title"/>
          </p:nvPr>
        </p:nvSpPr>
        <p:spPr>
          <a:xfrm>
            <a:off x="389859" y="365126"/>
            <a:ext cx="11601511" cy="1072072"/>
          </a:xfrm>
        </p:spPr>
        <p:txBody>
          <a:bodyPr/>
          <a:lstStyle/>
          <a:p>
            <a:r>
              <a:rPr lang="en-US"/>
              <a:t>News &amp; </a:t>
            </a:r>
            <a:r>
              <a:rPr lang="en-US">
                <a:gradFill>
                  <a:gsLst>
                    <a:gs pos="2000">
                      <a:srgbClr val="0179D4"/>
                    </a:gs>
                    <a:gs pos="32000">
                      <a:srgbClr val="2CB6FF"/>
                    </a:gs>
                    <a:gs pos="44000">
                      <a:srgbClr val="2DB6FF"/>
                    </a:gs>
                    <a:gs pos="81000">
                      <a:srgbClr val="D962FA"/>
                    </a:gs>
                    <a:gs pos="96000">
                      <a:srgbClr val="F69991"/>
                    </a:gs>
                  </a:gsLst>
                  <a:lin ang="3600000" scaled="0"/>
                </a:gradFill>
              </a:rPr>
              <a:t>community content</a:t>
            </a:r>
            <a:endParaRPr lang="en-IN">
              <a:gradFill>
                <a:gsLst>
                  <a:gs pos="2000">
                    <a:srgbClr val="0179D4"/>
                  </a:gs>
                  <a:gs pos="32000">
                    <a:srgbClr val="2CB6FF"/>
                  </a:gs>
                  <a:gs pos="44000">
                    <a:srgbClr val="2DB6FF"/>
                  </a:gs>
                  <a:gs pos="81000">
                    <a:srgbClr val="D962FA"/>
                  </a:gs>
                  <a:gs pos="96000">
                    <a:srgbClr val="F69991"/>
                  </a:gs>
                </a:gsLst>
                <a:lin ang="3600000" scaled="0"/>
              </a:gradFill>
            </a:endParaRPr>
          </a:p>
        </p:txBody>
      </p:sp>
      <p:sp>
        <p:nvSpPr>
          <p:cNvPr id="8" name="Rectangle: Rounded Corners 7">
            <a:extLst>
              <a:ext uri="{FF2B5EF4-FFF2-40B4-BE49-F238E27FC236}">
                <a16:creationId xmlns:a16="http://schemas.microsoft.com/office/drawing/2014/main" id="{7EC4072C-BD84-3E71-4B66-298F9AE4D384}"/>
              </a:ext>
              <a:ext uri="{C183D7F6-B498-43B3-948B-1728B52AA6E4}">
                <adec:decorative xmlns:adec="http://schemas.microsoft.com/office/drawing/2017/decorative" val="1"/>
              </a:ext>
            </a:extLst>
          </p:cNvPr>
          <p:cNvSpPr/>
          <p:nvPr/>
        </p:nvSpPr>
        <p:spPr bwMode="auto">
          <a:xfrm>
            <a:off x="557435" y="1450682"/>
            <a:ext cx="11332152" cy="4874419"/>
          </a:xfrm>
          <a:prstGeom prst="roundRect">
            <a:avLst>
              <a:gd name="adj" fmla="val 3385"/>
            </a:avLst>
          </a:prstGeom>
          <a:solidFill>
            <a:schemeClr val="bg1"/>
          </a:solidFill>
          <a:ln w="12700" cap="rnd">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a:solidFill>
                <a:srgbClr val="FFFFFF"/>
              </a:solidFill>
              <a:cs typeface="Segoe UI" pitchFamily="34" charset="0"/>
            </a:endParaRPr>
          </a:p>
        </p:txBody>
      </p:sp>
      <p:sp>
        <p:nvSpPr>
          <p:cNvPr id="19" name="Graphic 8" descr="Icon of an AI robot">
            <a:extLst>
              <a:ext uri="{FF2B5EF4-FFF2-40B4-BE49-F238E27FC236}">
                <a16:creationId xmlns:a16="http://schemas.microsoft.com/office/drawing/2014/main" id="{16A6E9CF-EECA-CF0B-CB02-E2EF11BB3605}"/>
              </a:ext>
            </a:extLst>
          </p:cNvPr>
          <p:cNvSpPr>
            <a:spLocks/>
          </p:cNvSpPr>
          <p:nvPr/>
        </p:nvSpPr>
        <p:spPr>
          <a:xfrm>
            <a:off x="1080395" y="1938695"/>
            <a:ext cx="425956" cy="532477"/>
          </a:xfrm>
          <a:custGeom>
            <a:avLst/>
            <a:gdLst>
              <a:gd name="connsiteX0" fmla="*/ 310304 w 361083"/>
              <a:gd name="connsiteY0" fmla="*/ 270807 h 451381"/>
              <a:gd name="connsiteX1" fmla="*/ 361083 w 361083"/>
              <a:gd name="connsiteY1" fmla="*/ 321586 h 451381"/>
              <a:gd name="connsiteX2" fmla="*/ 361083 w 361083"/>
              <a:gd name="connsiteY2" fmla="*/ 342013 h 451381"/>
              <a:gd name="connsiteX3" fmla="*/ 331579 w 361083"/>
              <a:gd name="connsiteY3" fmla="*/ 406227 h 451381"/>
              <a:gd name="connsiteX4" fmla="*/ 180468 w 361083"/>
              <a:gd name="connsiteY4" fmla="*/ 451382 h 451381"/>
              <a:gd name="connsiteX5" fmla="*/ 29458 w 361083"/>
              <a:gd name="connsiteY5" fmla="*/ 406238 h 451381"/>
              <a:gd name="connsiteX6" fmla="*/ 0 w 361083"/>
              <a:gd name="connsiteY6" fmla="*/ 342063 h 451381"/>
              <a:gd name="connsiteX7" fmla="*/ 0 w 361083"/>
              <a:gd name="connsiteY7" fmla="*/ 321586 h 451381"/>
              <a:gd name="connsiteX8" fmla="*/ 50779 w 361083"/>
              <a:gd name="connsiteY8" fmla="*/ 270807 h 451381"/>
              <a:gd name="connsiteX9" fmla="*/ 310304 w 361083"/>
              <a:gd name="connsiteY9" fmla="*/ 270807 h 451381"/>
              <a:gd name="connsiteX10" fmla="*/ 310304 w 361083"/>
              <a:gd name="connsiteY10" fmla="*/ 304660 h 451381"/>
              <a:gd name="connsiteX11" fmla="*/ 50779 w 361083"/>
              <a:gd name="connsiteY11" fmla="*/ 304660 h 451381"/>
              <a:gd name="connsiteX12" fmla="*/ 33853 w 361083"/>
              <a:gd name="connsiteY12" fmla="*/ 321586 h 451381"/>
              <a:gd name="connsiteX13" fmla="*/ 33853 w 361083"/>
              <a:gd name="connsiteY13" fmla="*/ 342063 h 451381"/>
              <a:gd name="connsiteX14" fmla="*/ 51527 w 361083"/>
              <a:gd name="connsiteY14" fmla="*/ 380569 h 451381"/>
              <a:gd name="connsiteX15" fmla="*/ 180468 w 361083"/>
              <a:gd name="connsiteY15" fmla="*/ 417529 h 451381"/>
              <a:gd name="connsiteX16" fmla="*/ 309530 w 361083"/>
              <a:gd name="connsiteY16" fmla="*/ 380542 h 451381"/>
              <a:gd name="connsiteX17" fmla="*/ 327231 w 361083"/>
              <a:gd name="connsiteY17" fmla="*/ 342013 h 451381"/>
              <a:gd name="connsiteX18" fmla="*/ 327231 w 361083"/>
              <a:gd name="connsiteY18" fmla="*/ 321586 h 451381"/>
              <a:gd name="connsiteX19" fmla="*/ 310304 w 361083"/>
              <a:gd name="connsiteY19" fmla="*/ 304660 h 451381"/>
              <a:gd name="connsiteX20" fmla="*/ 178177 w 361083"/>
              <a:gd name="connsiteY20" fmla="*/ 155 h 451381"/>
              <a:gd name="connsiteX21" fmla="*/ 180475 w 361083"/>
              <a:gd name="connsiteY21" fmla="*/ 0 h 451381"/>
              <a:gd name="connsiteX22" fmla="*/ 197245 w 361083"/>
              <a:gd name="connsiteY22" fmla="*/ 14630 h 451381"/>
              <a:gd name="connsiteX23" fmla="*/ 197401 w 361083"/>
              <a:gd name="connsiteY23" fmla="*/ 16926 h 451381"/>
              <a:gd name="connsiteX24" fmla="*/ 197383 w 361083"/>
              <a:gd name="connsiteY24" fmla="*/ 33830 h 451381"/>
              <a:gd name="connsiteX25" fmla="*/ 276384 w 361083"/>
              <a:gd name="connsiteY25" fmla="*/ 33842 h 451381"/>
              <a:gd name="connsiteX26" fmla="*/ 327163 w 361083"/>
              <a:gd name="connsiteY26" fmla="*/ 84621 h 451381"/>
              <a:gd name="connsiteX27" fmla="*/ 327163 w 361083"/>
              <a:gd name="connsiteY27" fmla="*/ 186282 h 451381"/>
              <a:gd name="connsiteX28" fmla="*/ 276384 w 361083"/>
              <a:gd name="connsiteY28" fmla="*/ 237061 h 451381"/>
              <a:gd name="connsiteX29" fmla="*/ 84551 w 361083"/>
              <a:gd name="connsiteY29" fmla="*/ 237061 h 451381"/>
              <a:gd name="connsiteX30" fmla="*/ 33773 w 361083"/>
              <a:gd name="connsiteY30" fmla="*/ 186282 h 451381"/>
              <a:gd name="connsiteX31" fmla="*/ 33773 w 361083"/>
              <a:gd name="connsiteY31" fmla="*/ 84621 h 451381"/>
              <a:gd name="connsiteX32" fmla="*/ 84551 w 361083"/>
              <a:gd name="connsiteY32" fmla="*/ 33842 h 451381"/>
              <a:gd name="connsiteX33" fmla="*/ 163531 w 361083"/>
              <a:gd name="connsiteY33" fmla="*/ 33830 h 451381"/>
              <a:gd name="connsiteX34" fmla="*/ 163549 w 361083"/>
              <a:gd name="connsiteY34" fmla="*/ 16926 h 451381"/>
              <a:gd name="connsiteX35" fmla="*/ 178177 w 361083"/>
              <a:gd name="connsiteY35" fmla="*/ 155 h 451381"/>
              <a:gd name="connsiteX36" fmla="*/ 180475 w 361083"/>
              <a:gd name="connsiteY36" fmla="*/ 0 h 451381"/>
              <a:gd name="connsiteX37" fmla="*/ 178177 w 361083"/>
              <a:gd name="connsiteY37" fmla="*/ 155 h 451381"/>
              <a:gd name="connsiteX38" fmla="*/ 276384 w 361083"/>
              <a:gd name="connsiteY38" fmla="*/ 67694 h 451381"/>
              <a:gd name="connsiteX39" fmla="*/ 84551 w 361083"/>
              <a:gd name="connsiteY39" fmla="*/ 67694 h 451381"/>
              <a:gd name="connsiteX40" fmla="*/ 67625 w 361083"/>
              <a:gd name="connsiteY40" fmla="*/ 84621 h 451381"/>
              <a:gd name="connsiteX41" fmla="*/ 67625 w 361083"/>
              <a:gd name="connsiteY41" fmla="*/ 186282 h 451381"/>
              <a:gd name="connsiteX42" fmla="*/ 84551 w 361083"/>
              <a:gd name="connsiteY42" fmla="*/ 203208 h 451381"/>
              <a:gd name="connsiteX43" fmla="*/ 276384 w 361083"/>
              <a:gd name="connsiteY43" fmla="*/ 203208 h 451381"/>
              <a:gd name="connsiteX44" fmla="*/ 293310 w 361083"/>
              <a:gd name="connsiteY44" fmla="*/ 186282 h 451381"/>
              <a:gd name="connsiteX45" fmla="*/ 293310 w 361083"/>
              <a:gd name="connsiteY45" fmla="*/ 84621 h 451381"/>
              <a:gd name="connsiteX46" fmla="*/ 276384 w 361083"/>
              <a:gd name="connsiteY46" fmla="*/ 67694 h 451381"/>
              <a:gd name="connsiteX47" fmla="*/ 129672 w 361083"/>
              <a:gd name="connsiteY47" fmla="*/ 101547 h 451381"/>
              <a:gd name="connsiteX48" fmla="*/ 157866 w 361083"/>
              <a:gd name="connsiteY48" fmla="*/ 129741 h 451381"/>
              <a:gd name="connsiteX49" fmla="*/ 129672 w 361083"/>
              <a:gd name="connsiteY49" fmla="*/ 157936 h 451381"/>
              <a:gd name="connsiteX50" fmla="*/ 101478 w 361083"/>
              <a:gd name="connsiteY50" fmla="*/ 129741 h 451381"/>
              <a:gd name="connsiteX51" fmla="*/ 129672 w 361083"/>
              <a:gd name="connsiteY51" fmla="*/ 101547 h 451381"/>
              <a:gd name="connsiteX52" fmla="*/ 231067 w 361083"/>
              <a:gd name="connsiteY52" fmla="*/ 101547 h 451381"/>
              <a:gd name="connsiteX53" fmla="*/ 259261 w 361083"/>
              <a:gd name="connsiteY53" fmla="*/ 129741 h 451381"/>
              <a:gd name="connsiteX54" fmla="*/ 231067 w 361083"/>
              <a:gd name="connsiteY54" fmla="*/ 157936 h 451381"/>
              <a:gd name="connsiteX55" fmla="*/ 202872 w 361083"/>
              <a:gd name="connsiteY55" fmla="*/ 129741 h 451381"/>
              <a:gd name="connsiteX56" fmla="*/ 231067 w 361083"/>
              <a:gd name="connsiteY56" fmla="*/ 101547 h 4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1083" h="451381">
                <a:moveTo>
                  <a:pt x="310304" y="270807"/>
                </a:moveTo>
                <a:cubicBezTo>
                  <a:pt x="338350" y="270807"/>
                  <a:pt x="361083" y="293543"/>
                  <a:pt x="361083" y="321586"/>
                </a:cubicBezTo>
                <a:lnTo>
                  <a:pt x="361083" y="342013"/>
                </a:lnTo>
                <a:cubicBezTo>
                  <a:pt x="361083" y="366696"/>
                  <a:pt x="350309" y="390149"/>
                  <a:pt x="331579" y="406227"/>
                </a:cubicBezTo>
                <a:cubicBezTo>
                  <a:pt x="296251" y="436557"/>
                  <a:pt x="245691" y="451382"/>
                  <a:pt x="180468" y="451382"/>
                </a:cubicBezTo>
                <a:cubicBezTo>
                  <a:pt x="115256" y="451382"/>
                  <a:pt x="64729" y="436563"/>
                  <a:pt x="29458" y="406238"/>
                </a:cubicBezTo>
                <a:cubicBezTo>
                  <a:pt x="10757" y="390161"/>
                  <a:pt x="0" y="366726"/>
                  <a:pt x="0" y="342063"/>
                </a:cubicBezTo>
                <a:lnTo>
                  <a:pt x="0" y="321586"/>
                </a:lnTo>
                <a:cubicBezTo>
                  <a:pt x="0" y="293543"/>
                  <a:pt x="22735" y="270807"/>
                  <a:pt x="50779" y="270807"/>
                </a:cubicBezTo>
                <a:lnTo>
                  <a:pt x="310304" y="270807"/>
                </a:lnTo>
                <a:close/>
                <a:moveTo>
                  <a:pt x="310304" y="304660"/>
                </a:moveTo>
                <a:lnTo>
                  <a:pt x="50779" y="304660"/>
                </a:lnTo>
                <a:cubicBezTo>
                  <a:pt x="41431" y="304660"/>
                  <a:pt x="33853" y="312239"/>
                  <a:pt x="33853" y="321586"/>
                </a:cubicBezTo>
                <a:lnTo>
                  <a:pt x="33853" y="342063"/>
                </a:lnTo>
                <a:cubicBezTo>
                  <a:pt x="33853" y="356861"/>
                  <a:pt x="40307" y="370921"/>
                  <a:pt x="51527" y="380569"/>
                </a:cubicBezTo>
                <a:cubicBezTo>
                  <a:pt x="79920" y="404979"/>
                  <a:pt x="122710" y="417529"/>
                  <a:pt x="180468" y="417529"/>
                </a:cubicBezTo>
                <a:cubicBezTo>
                  <a:pt x="238241" y="417529"/>
                  <a:pt x="281074" y="404972"/>
                  <a:pt x="309530" y="380542"/>
                </a:cubicBezTo>
                <a:cubicBezTo>
                  <a:pt x="320765" y="370894"/>
                  <a:pt x="327231" y="356822"/>
                  <a:pt x="327231" y="342013"/>
                </a:cubicBezTo>
                <a:lnTo>
                  <a:pt x="327231" y="321586"/>
                </a:lnTo>
                <a:cubicBezTo>
                  <a:pt x="327231" y="312239"/>
                  <a:pt x="319652" y="304660"/>
                  <a:pt x="310304" y="304660"/>
                </a:cubicBezTo>
                <a:close/>
                <a:moveTo>
                  <a:pt x="178177" y="155"/>
                </a:moveTo>
                <a:lnTo>
                  <a:pt x="180475" y="0"/>
                </a:lnTo>
                <a:cubicBezTo>
                  <a:pt x="189044" y="0"/>
                  <a:pt x="196126" y="6368"/>
                  <a:pt x="197245" y="14630"/>
                </a:cubicBezTo>
                <a:lnTo>
                  <a:pt x="197401" y="16926"/>
                </a:lnTo>
                <a:lnTo>
                  <a:pt x="197383" y="33830"/>
                </a:lnTo>
                <a:lnTo>
                  <a:pt x="276384" y="33842"/>
                </a:lnTo>
                <a:cubicBezTo>
                  <a:pt x="304427" y="33842"/>
                  <a:pt x="327163" y="56576"/>
                  <a:pt x="327163" y="84621"/>
                </a:cubicBezTo>
                <a:lnTo>
                  <a:pt x="327163" y="186282"/>
                </a:lnTo>
                <a:cubicBezTo>
                  <a:pt x="327163" y="214325"/>
                  <a:pt x="304427" y="237061"/>
                  <a:pt x="276384" y="237061"/>
                </a:cubicBezTo>
                <a:lnTo>
                  <a:pt x="84551" y="237061"/>
                </a:lnTo>
                <a:cubicBezTo>
                  <a:pt x="56507" y="237061"/>
                  <a:pt x="33773" y="214325"/>
                  <a:pt x="33773" y="186282"/>
                </a:cubicBezTo>
                <a:lnTo>
                  <a:pt x="33773" y="84621"/>
                </a:lnTo>
                <a:cubicBezTo>
                  <a:pt x="33773" y="56576"/>
                  <a:pt x="56507" y="33842"/>
                  <a:pt x="84551" y="33842"/>
                </a:cubicBezTo>
                <a:lnTo>
                  <a:pt x="163531" y="33830"/>
                </a:lnTo>
                <a:lnTo>
                  <a:pt x="163549" y="16926"/>
                </a:lnTo>
                <a:cubicBezTo>
                  <a:pt x="163549" y="8357"/>
                  <a:pt x="169915" y="1275"/>
                  <a:pt x="178177" y="155"/>
                </a:cubicBezTo>
                <a:lnTo>
                  <a:pt x="180475" y="0"/>
                </a:lnTo>
                <a:lnTo>
                  <a:pt x="178177" y="155"/>
                </a:lnTo>
                <a:close/>
                <a:moveTo>
                  <a:pt x="276384" y="67694"/>
                </a:moveTo>
                <a:lnTo>
                  <a:pt x="84551" y="67694"/>
                </a:lnTo>
                <a:cubicBezTo>
                  <a:pt x="75203" y="67694"/>
                  <a:pt x="67625" y="75272"/>
                  <a:pt x="67625" y="84621"/>
                </a:cubicBezTo>
                <a:lnTo>
                  <a:pt x="67625" y="186282"/>
                </a:lnTo>
                <a:cubicBezTo>
                  <a:pt x="67625" y="195630"/>
                  <a:pt x="75203" y="203208"/>
                  <a:pt x="84551" y="203208"/>
                </a:cubicBezTo>
                <a:lnTo>
                  <a:pt x="276384" y="203208"/>
                </a:lnTo>
                <a:cubicBezTo>
                  <a:pt x="285732" y="203208"/>
                  <a:pt x="293310" y="195630"/>
                  <a:pt x="293310" y="186282"/>
                </a:cubicBezTo>
                <a:lnTo>
                  <a:pt x="293310" y="84621"/>
                </a:lnTo>
                <a:cubicBezTo>
                  <a:pt x="293310" y="75272"/>
                  <a:pt x="285732" y="67694"/>
                  <a:pt x="276384" y="67694"/>
                </a:cubicBezTo>
                <a:close/>
                <a:moveTo>
                  <a:pt x="129672" y="101547"/>
                </a:moveTo>
                <a:cubicBezTo>
                  <a:pt x="145243" y="101547"/>
                  <a:pt x="157866" y="114170"/>
                  <a:pt x="157866" y="129741"/>
                </a:cubicBezTo>
                <a:cubicBezTo>
                  <a:pt x="157866" y="145313"/>
                  <a:pt x="145243" y="157936"/>
                  <a:pt x="129672" y="157936"/>
                </a:cubicBezTo>
                <a:cubicBezTo>
                  <a:pt x="114101" y="157936"/>
                  <a:pt x="101478" y="145313"/>
                  <a:pt x="101478" y="129741"/>
                </a:cubicBezTo>
                <a:cubicBezTo>
                  <a:pt x="101478" y="114170"/>
                  <a:pt x="114101" y="101547"/>
                  <a:pt x="129672" y="101547"/>
                </a:cubicBezTo>
                <a:close/>
                <a:moveTo>
                  <a:pt x="231067" y="101547"/>
                </a:moveTo>
                <a:cubicBezTo>
                  <a:pt x="246639" y="101547"/>
                  <a:pt x="259261" y="114170"/>
                  <a:pt x="259261" y="129741"/>
                </a:cubicBezTo>
                <a:cubicBezTo>
                  <a:pt x="259261" y="145313"/>
                  <a:pt x="246639" y="157936"/>
                  <a:pt x="231067" y="157936"/>
                </a:cubicBezTo>
                <a:cubicBezTo>
                  <a:pt x="215494" y="157936"/>
                  <a:pt x="202872" y="145313"/>
                  <a:pt x="202872" y="129741"/>
                </a:cubicBezTo>
                <a:cubicBezTo>
                  <a:pt x="202872" y="114170"/>
                  <a:pt x="215494" y="101547"/>
                  <a:pt x="231067" y="101547"/>
                </a:cubicBezTo>
                <a:close/>
              </a:path>
            </a:pathLst>
          </a:custGeom>
          <a:gradFill flip="none" rotWithShape="1">
            <a:gsLst>
              <a:gs pos="0">
                <a:srgbClr val="C03BC4"/>
              </a:gs>
              <a:gs pos="80000">
                <a:srgbClr val="0078D4"/>
              </a:gs>
            </a:gsLst>
            <a:path path="circle">
              <a:fillToRect l="100000" t="100000"/>
            </a:path>
            <a:tileRect r="-100000" b="-100000"/>
          </a:gradFill>
          <a:effectLst/>
        </p:spPr>
        <p:txBody>
          <a:bodyPr wrap="square" lIns="0" tIns="0" rIns="0" bIns="0" rtlCol="0" anchor="ctr" anchorCtr="0">
            <a:noAutofit/>
          </a:bodyPr>
          <a:lstStyle/>
          <a:p>
            <a:pPr algn="ctr" fontAlgn="base">
              <a:spcBef>
                <a:spcPct val="0"/>
              </a:spcBef>
              <a:spcAft>
                <a:spcPts val="1200"/>
              </a:spcAft>
              <a:buSzPct val="90000"/>
            </a:pPr>
            <a:endParaRPr lang="en-US" sz="1400" b="1">
              <a:solidFill>
                <a:schemeClr val="bg1"/>
              </a:solidFill>
            </a:endParaRPr>
          </a:p>
        </p:txBody>
      </p:sp>
      <p:cxnSp>
        <p:nvCxnSpPr>
          <p:cNvPr id="3" name="Straight Connector 2">
            <a:extLst>
              <a:ext uri="{FF2B5EF4-FFF2-40B4-BE49-F238E27FC236}">
                <a16:creationId xmlns:a16="http://schemas.microsoft.com/office/drawing/2014/main" id="{3CB66A91-61B6-F264-C068-31278F623AC7}"/>
              </a:ext>
              <a:ext uri="{C183D7F6-B498-43B3-948B-1728B52AA6E4}">
                <adec:decorative xmlns:adec="http://schemas.microsoft.com/office/drawing/2017/decorative" val="1"/>
              </a:ext>
            </a:extLst>
          </p:cNvPr>
          <p:cNvCxnSpPr/>
          <p:nvPr/>
        </p:nvCxnSpPr>
        <p:spPr>
          <a:xfrm>
            <a:off x="1000125" y="4029075"/>
            <a:ext cx="3929063" cy="0"/>
          </a:xfrm>
          <a:prstGeom prst="line">
            <a:avLst/>
          </a:prstGeom>
          <a:solidFill>
            <a:schemeClr val="bg1"/>
          </a:solidFill>
          <a:ln w="12700" cap="rnd">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8" name="Graphic 86" descr="Icon of a person with a callout ">
            <a:extLst>
              <a:ext uri="{FF2B5EF4-FFF2-40B4-BE49-F238E27FC236}">
                <a16:creationId xmlns:a16="http://schemas.microsoft.com/office/drawing/2014/main" id="{5AAC9682-3D00-A6AC-E079-5B8C8F77C345}"/>
              </a:ext>
            </a:extLst>
          </p:cNvPr>
          <p:cNvSpPr/>
          <p:nvPr/>
        </p:nvSpPr>
        <p:spPr>
          <a:xfrm>
            <a:off x="1080395" y="4343486"/>
            <a:ext cx="565220" cy="537208"/>
          </a:xfrm>
          <a:custGeom>
            <a:avLst/>
            <a:gdLst>
              <a:gd name="connsiteX0" fmla="*/ 118070 w 269875"/>
              <a:gd name="connsiteY0" fmla="*/ 161925 h 256502"/>
              <a:gd name="connsiteX1" fmla="*/ 148431 w 269875"/>
              <a:gd name="connsiteY1" fmla="*/ 192286 h 256502"/>
              <a:gd name="connsiteX2" fmla="*/ 148431 w 269875"/>
              <a:gd name="connsiteY2" fmla="*/ 212554 h 256502"/>
              <a:gd name="connsiteX3" fmla="*/ 148323 w 269875"/>
              <a:gd name="connsiteY3" fmla="*/ 214011 h 256502"/>
              <a:gd name="connsiteX4" fmla="*/ 75120 w 269875"/>
              <a:gd name="connsiteY4" fmla="*/ 256503 h 256502"/>
              <a:gd name="connsiteX5" fmla="*/ 189 w 269875"/>
              <a:gd name="connsiteY5" fmla="*/ 214510 h 256502"/>
              <a:gd name="connsiteX6" fmla="*/ 0 w 269875"/>
              <a:gd name="connsiteY6" fmla="*/ 212527 h 256502"/>
              <a:gd name="connsiteX7" fmla="*/ 0 w 269875"/>
              <a:gd name="connsiteY7" fmla="*/ 192286 h 256502"/>
              <a:gd name="connsiteX8" fmla="*/ 30361 w 269875"/>
              <a:gd name="connsiteY8" fmla="*/ 161925 h 256502"/>
              <a:gd name="connsiteX9" fmla="*/ 118070 w 269875"/>
              <a:gd name="connsiteY9" fmla="*/ 161925 h 256502"/>
              <a:gd name="connsiteX10" fmla="*/ 118070 w 269875"/>
              <a:gd name="connsiteY10" fmla="*/ 182166 h 256502"/>
              <a:gd name="connsiteX11" fmla="*/ 30361 w 269875"/>
              <a:gd name="connsiteY11" fmla="*/ 182166 h 256502"/>
              <a:gd name="connsiteX12" fmla="*/ 20241 w 269875"/>
              <a:gd name="connsiteY12" fmla="*/ 192286 h 256502"/>
              <a:gd name="connsiteX13" fmla="*/ 20241 w 269875"/>
              <a:gd name="connsiteY13" fmla="*/ 211447 h 256502"/>
              <a:gd name="connsiteX14" fmla="*/ 75120 w 269875"/>
              <a:gd name="connsiteY14" fmla="*/ 236262 h 256502"/>
              <a:gd name="connsiteX15" fmla="*/ 128191 w 269875"/>
              <a:gd name="connsiteY15" fmla="*/ 211757 h 256502"/>
              <a:gd name="connsiteX16" fmla="*/ 128191 w 269875"/>
              <a:gd name="connsiteY16" fmla="*/ 192286 h 256502"/>
              <a:gd name="connsiteX17" fmla="*/ 118070 w 269875"/>
              <a:gd name="connsiteY17" fmla="*/ 182166 h 256502"/>
              <a:gd name="connsiteX18" fmla="*/ 74216 w 269875"/>
              <a:gd name="connsiteY18" fmla="*/ 53975 h 256502"/>
              <a:gd name="connsiteX19" fmla="*/ 121444 w 269875"/>
              <a:gd name="connsiteY19" fmla="*/ 101203 h 256502"/>
              <a:gd name="connsiteX20" fmla="*/ 74216 w 269875"/>
              <a:gd name="connsiteY20" fmla="*/ 148431 h 256502"/>
              <a:gd name="connsiteX21" fmla="*/ 26988 w 269875"/>
              <a:gd name="connsiteY21" fmla="*/ 101203 h 256502"/>
              <a:gd name="connsiteX22" fmla="*/ 74216 w 269875"/>
              <a:gd name="connsiteY22" fmla="*/ 53975 h 256502"/>
              <a:gd name="connsiteX23" fmla="*/ 239514 w 269875"/>
              <a:gd name="connsiteY23" fmla="*/ 0 h 256502"/>
              <a:gd name="connsiteX24" fmla="*/ 269875 w 269875"/>
              <a:gd name="connsiteY24" fmla="*/ 30361 h 256502"/>
              <a:gd name="connsiteX25" fmla="*/ 269875 w 269875"/>
              <a:gd name="connsiteY25" fmla="*/ 77589 h 256502"/>
              <a:gd name="connsiteX26" fmla="*/ 239514 w 269875"/>
              <a:gd name="connsiteY26" fmla="*/ 107950 h 256502"/>
              <a:gd name="connsiteX27" fmla="*/ 219881 w 269875"/>
              <a:gd name="connsiteY27" fmla="*/ 107950 h 256502"/>
              <a:gd name="connsiteX28" fmla="*/ 190653 w 269875"/>
              <a:gd name="connsiteY28" fmla="*/ 136840 h 256502"/>
              <a:gd name="connsiteX29" fmla="*/ 166800 w 269875"/>
              <a:gd name="connsiteY29" fmla="*/ 136709 h 256502"/>
              <a:gd name="connsiteX30" fmla="*/ 161925 w 269875"/>
              <a:gd name="connsiteY30" fmla="*/ 124858 h 256502"/>
              <a:gd name="connsiteX31" fmla="*/ 161925 w 269875"/>
              <a:gd name="connsiteY31" fmla="*/ 107761 h 256502"/>
              <a:gd name="connsiteX32" fmla="*/ 134938 w 269875"/>
              <a:gd name="connsiteY32" fmla="*/ 77589 h 256502"/>
              <a:gd name="connsiteX33" fmla="*/ 134938 w 269875"/>
              <a:gd name="connsiteY33" fmla="*/ 30361 h 256502"/>
              <a:gd name="connsiteX34" fmla="*/ 165298 w 269875"/>
              <a:gd name="connsiteY34" fmla="*/ 0 h 256502"/>
              <a:gd name="connsiteX35" fmla="*/ 239514 w 269875"/>
              <a:gd name="connsiteY35" fmla="*/ 0 h 256502"/>
              <a:gd name="connsiteX36" fmla="*/ 74216 w 269875"/>
              <a:gd name="connsiteY36" fmla="*/ 74216 h 256502"/>
              <a:gd name="connsiteX37" fmla="*/ 47228 w 269875"/>
              <a:gd name="connsiteY37" fmla="*/ 101203 h 256502"/>
              <a:gd name="connsiteX38" fmla="*/ 74216 w 269875"/>
              <a:gd name="connsiteY38" fmla="*/ 128191 h 256502"/>
              <a:gd name="connsiteX39" fmla="*/ 101203 w 269875"/>
              <a:gd name="connsiteY39" fmla="*/ 101203 h 256502"/>
              <a:gd name="connsiteX40" fmla="*/ 74216 w 269875"/>
              <a:gd name="connsiteY40" fmla="*/ 74216 h 256502"/>
              <a:gd name="connsiteX41" fmla="*/ 239514 w 269875"/>
              <a:gd name="connsiteY41" fmla="*/ 20241 h 256502"/>
              <a:gd name="connsiteX42" fmla="*/ 165298 w 269875"/>
              <a:gd name="connsiteY42" fmla="*/ 20241 h 256502"/>
              <a:gd name="connsiteX43" fmla="*/ 155178 w 269875"/>
              <a:gd name="connsiteY43" fmla="*/ 30361 h 256502"/>
              <a:gd name="connsiteX44" fmla="*/ 155178 w 269875"/>
              <a:gd name="connsiteY44" fmla="*/ 77589 h 256502"/>
              <a:gd name="connsiteX45" fmla="*/ 165298 w 269875"/>
              <a:gd name="connsiteY45" fmla="*/ 87709 h 256502"/>
              <a:gd name="connsiteX46" fmla="*/ 182152 w 269875"/>
              <a:gd name="connsiteY46" fmla="*/ 87709 h 256502"/>
              <a:gd name="connsiteX47" fmla="*/ 182152 w 269875"/>
              <a:gd name="connsiteY47" fmla="*/ 116775 h 256502"/>
              <a:gd name="connsiteX48" fmla="*/ 211582 w 269875"/>
              <a:gd name="connsiteY48" fmla="*/ 87709 h 256502"/>
              <a:gd name="connsiteX49" fmla="*/ 239528 w 269875"/>
              <a:gd name="connsiteY49" fmla="*/ 87709 h 256502"/>
              <a:gd name="connsiteX50" fmla="*/ 249648 w 269875"/>
              <a:gd name="connsiteY50" fmla="*/ 77589 h 256502"/>
              <a:gd name="connsiteX51" fmla="*/ 249648 w 269875"/>
              <a:gd name="connsiteY51" fmla="*/ 30361 h 256502"/>
              <a:gd name="connsiteX52" fmla="*/ 239528 w 269875"/>
              <a:gd name="connsiteY52" fmla="*/ 20241 h 25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875" h="256502">
                <a:moveTo>
                  <a:pt x="118070" y="161925"/>
                </a:moveTo>
                <a:cubicBezTo>
                  <a:pt x="134838" y="161925"/>
                  <a:pt x="148431" y="175519"/>
                  <a:pt x="148431" y="192286"/>
                </a:cubicBezTo>
                <a:lnTo>
                  <a:pt x="148431" y="212554"/>
                </a:lnTo>
                <a:lnTo>
                  <a:pt x="148323" y="214011"/>
                </a:lnTo>
                <a:cubicBezTo>
                  <a:pt x="144140" y="242712"/>
                  <a:pt x="118367" y="256503"/>
                  <a:pt x="75120" y="256503"/>
                </a:cubicBezTo>
                <a:cubicBezTo>
                  <a:pt x="32034" y="256503"/>
                  <a:pt x="5843" y="242874"/>
                  <a:pt x="189" y="214510"/>
                </a:cubicBezTo>
                <a:lnTo>
                  <a:pt x="0" y="212527"/>
                </a:lnTo>
                <a:lnTo>
                  <a:pt x="0" y="192286"/>
                </a:lnTo>
                <a:cubicBezTo>
                  <a:pt x="0" y="175519"/>
                  <a:pt x="13593" y="161925"/>
                  <a:pt x="30361" y="161925"/>
                </a:cubicBezTo>
                <a:lnTo>
                  <a:pt x="118070" y="161925"/>
                </a:lnTo>
                <a:close/>
                <a:moveTo>
                  <a:pt x="118070" y="182166"/>
                </a:moveTo>
                <a:lnTo>
                  <a:pt x="30361" y="182166"/>
                </a:lnTo>
                <a:cubicBezTo>
                  <a:pt x="24772" y="182166"/>
                  <a:pt x="20241" y="186697"/>
                  <a:pt x="20241" y="192286"/>
                </a:cubicBezTo>
                <a:lnTo>
                  <a:pt x="20241" y="211447"/>
                </a:lnTo>
                <a:cubicBezTo>
                  <a:pt x="24019" y="227640"/>
                  <a:pt x="41156" y="236262"/>
                  <a:pt x="75120" y="236262"/>
                </a:cubicBezTo>
                <a:cubicBezTo>
                  <a:pt x="109070" y="236262"/>
                  <a:pt x="125451" y="227748"/>
                  <a:pt x="128191" y="211757"/>
                </a:cubicBezTo>
                <a:lnTo>
                  <a:pt x="128191" y="192286"/>
                </a:lnTo>
                <a:cubicBezTo>
                  <a:pt x="128191" y="186697"/>
                  <a:pt x="123659" y="182166"/>
                  <a:pt x="118070" y="182166"/>
                </a:cubicBezTo>
                <a:close/>
                <a:moveTo>
                  <a:pt x="74216" y="53975"/>
                </a:moveTo>
                <a:cubicBezTo>
                  <a:pt x="100299" y="53975"/>
                  <a:pt x="121444" y="75120"/>
                  <a:pt x="121444" y="101203"/>
                </a:cubicBezTo>
                <a:cubicBezTo>
                  <a:pt x="121444" y="127287"/>
                  <a:pt x="100299" y="148431"/>
                  <a:pt x="74216" y="148431"/>
                </a:cubicBezTo>
                <a:cubicBezTo>
                  <a:pt x="48132" y="148431"/>
                  <a:pt x="26988" y="127287"/>
                  <a:pt x="26988" y="101203"/>
                </a:cubicBezTo>
                <a:cubicBezTo>
                  <a:pt x="26988" y="75120"/>
                  <a:pt x="48132" y="53975"/>
                  <a:pt x="74216" y="53975"/>
                </a:cubicBezTo>
                <a:close/>
                <a:moveTo>
                  <a:pt x="239514" y="0"/>
                </a:moveTo>
                <a:cubicBezTo>
                  <a:pt x="256281" y="0"/>
                  <a:pt x="269875" y="13593"/>
                  <a:pt x="269875" y="30361"/>
                </a:cubicBezTo>
                <a:lnTo>
                  <a:pt x="269875" y="77589"/>
                </a:lnTo>
                <a:cubicBezTo>
                  <a:pt x="269875" y="94357"/>
                  <a:pt x="256281" y="107950"/>
                  <a:pt x="239514" y="107950"/>
                </a:cubicBezTo>
                <a:lnTo>
                  <a:pt x="219881" y="107950"/>
                </a:lnTo>
                <a:lnTo>
                  <a:pt x="190653" y="136840"/>
                </a:lnTo>
                <a:cubicBezTo>
                  <a:pt x="184030" y="143391"/>
                  <a:pt x="173350" y="143332"/>
                  <a:pt x="166800" y="136709"/>
                </a:cubicBezTo>
                <a:cubicBezTo>
                  <a:pt x="163679" y="133553"/>
                  <a:pt x="161928" y="129296"/>
                  <a:pt x="161925" y="124858"/>
                </a:cubicBezTo>
                <a:lnTo>
                  <a:pt x="161925" y="107761"/>
                </a:lnTo>
                <a:cubicBezTo>
                  <a:pt x="146558" y="106043"/>
                  <a:pt x="134938" y="93051"/>
                  <a:pt x="134938" y="77589"/>
                </a:cubicBezTo>
                <a:lnTo>
                  <a:pt x="134938" y="30361"/>
                </a:lnTo>
                <a:cubicBezTo>
                  <a:pt x="134938" y="13593"/>
                  <a:pt x="148531" y="0"/>
                  <a:pt x="165298" y="0"/>
                </a:cubicBezTo>
                <a:lnTo>
                  <a:pt x="239514" y="0"/>
                </a:lnTo>
                <a:close/>
                <a:moveTo>
                  <a:pt x="74216" y="74216"/>
                </a:moveTo>
                <a:cubicBezTo>
                  <a:pt x="59311" y="74216"/>
                  <a:pt x="47228" y="86298"/>
                  <a:pt x="47228" y="101203"/>
                </a:cubicBezTo>
                <a:cubicBezTo>
                  <a:pt x="47228" y="116108"/>
                  <a:pt x="59311" y="128191"/>
                  <a:pt x="74216" y="128191"/>
                </a:cubicBezTo>
                <a:cubicBezTo>
                  <a:pt x="89120" y="128191"/>
                  <a:pt x="101203" y="116108"/>
                  <a:pt x="101203" y="101203"/>
                </a:cubicBezTo>
                <a:cubicBezTo>
                  <a:pt x="101203" y="86298"/>
                  <a:pt x="89120" y="74216"/>
                  <a:pt x="74216" y="74216"/>
                </a:cubicBezTo>
                <a:close/>
                <a:moveTo>
                  <a:pt x="239514" y="20241"/>
                </a:moveTo>
                <a:lnTo>
                  <a:pt x="165298" y="20241"/>
                </a:lnTo>
                <a:cubicBezTo>
                  <a:pt x="159709" y="20241"/>
                  <a:pt x="155178" y="24772"/>
                  <a:pt x="155178" y="30361"/>
                </a:cubicBezTo>
                <a:lnTo>
                  <a:pt x="155178" y="77589"/>
                </a:lnTo>
                <a:cubicBezTo>
                  <a:pt x="155178" y="83175"/>
                  <a:pt x="159712" y="87709"/>
                  <a:pt x="165298" y="87709"/>
                </a:cubicBezTo>
                <a:lnTo>
                  <a:pt x="182152" y="87709"/>
                </a:lnTo>
                <a:lnTo>
                  <a:pt x="182152" y="116775"/>
                </a:lnTo>
                <a:lnTo>
                  <a:pt x="211582" y="87709"/>
                </a:lnTo>
                <a:lnTo>
                  <a:pt x="239528" y="87709"/>
                </a:lnTo>
                <a:cubicBezTo>
                  <a:pt x="245117" y="87709"/>
                  <a:pt x="249648" y="83178"/>
                  <a:pt x="249648" y="77589"/>
                </a:cubicBezTo>
                <a:lnTo>
                  <a:pt x="249648" y="30361"/>
                </a:lnTo>
                <a:cubicBezTo>
                  <a:pt x="249648" y="24772"/>
                  <a:pt x="245117" y="20241"/>
                  <a:pt x="239528" y="20241"/>
                </a:cubicBezTo>
                <a:close/>
              </a:path>
            </a:pathLst>
          </a:custGeom>
          <a:gradFill flip="none" rotWithShape="1">
            <a:gsLst>
              <a:gs pos="0">
                <a:srgbClr val="C03BC4"/>
              </a:gs>
              <a:gs pos="80000">
                <a:srgbClr val="0078D4"/>
              </a:gs>
            </a:gsLst>
            <a:path path="circle">
              <a:fillToRect l="100000" t="100000"/>
            </a:path>
            <a:tileRect r="-100000" b="-100000"/>
          </a:gradFill>
          <a:effectLst/>
        </p:spPr>
        <p:txBody>
          <a:bodyPr wrap="square" lIns="0" tIns="0" rIns="0" bIns="0" rtlCol="0" anchor="ctr" anchorCtr="0">
            <a:noAutofit/>
          </a:bodyPr>
          <a:lstStyle/>
          <a:p>
            <a:pPr algn="ctr" fontAlgn="base">
              <a:spcBef>
                <a:spcPct val="0"/>
              </a:spcBef>
              <a:spcAft>
                <a:spcPts val="1200"/>
              </a:spcAft>
              <a:buSzPct val="90000"/>
            </a:pPr>
            <a:endParaRPr lang="en-US" sz="1400" b="1">
              <a:solidFill>
                <a:schemeClr val="bg1"/>
              </a:solidFill>
            </a:endParaRPr>
          </a:p>
        </p:txBody>
      </p:sp>
      <p:pic>
        <p:nvPicPr>
          <p:cNvPr id="4" name="Picture 3" descr="Screenshot of the Microsoft 365 Copilot enablement hub on adoption.microsoft.com&#10;">
            <a:extLst>
              <a:ext uri="{FF2B5EF4-FFF2-40B4-BE49-F238E27FC236}">
                <a16:creationId xmlns:a16="http://schemas.microsoft.com/office/drawing/2014/main" id="{3A8B0C79-DD9B-52ED-7676-274AAF03804E}"/>
              </a:ext>
            </a:extLst>
          </p:cNvPr>
          <p:cNvPicPr>
            <a:picLocks noChangeAspect="1"/>
          </p:cNvPicPr>
          <p:nvPr/>
        </p:nvPicPr>
        <p:blipFill>
          <a:blip r:embed="rId3"/>
          <a:stretch>
            <a:fillRect/>
          </a:stretch>
        </p:blipFill>
        <p:spPr>
          <a:xfrm>
            <a:off x="5742420" y="1827708"/>
            <a:ext cx="4607234" cy="2060184"/>
          </a:xfrm>
          <a:prstGeom prst="roundRect">
            <a:avLst>
              <a:gd name="adj" fmla="val 4041"/>
            </a:avLst>
          </a:prstGeom>
          <a:ln>
            <a:solidFill>
              <a:schemeClr val="bg1">
                <a:lumMod val="85000"/>
              </a:schemeClr>
            </a:solidFill>
          </a:ln>
          <a:effectLst/>
        </p:spPr>
      </p:pic>
      <p:pic>
        <p:nvPicPr>
          <p:cNvPr id="6" name="Picture 5" descr="Screen shot of the Microsoft 365 Copilot community home page.">
            <a:extLst>
              <a:ext uri="{FF2B5EF4-FFF2-40B4-BE49-F238E27FC236}">
                <a16:creationId xmlns:a16="http://schemas.microsoft.com/office/drawing/2014/main" id="{C3878A09-DCE9-9CC0-DF8D-8023399E5D3A}"/>
              </a:ext>
            </a:extLst>
          </p:cNvPr>
          <p:cNvPicPr>
            <a:picLocks noChangeAspect="1"/>
          </p:cNvPicPr>
          <p:nvPr/>
        </p:nvPicPr>
        <p:blipFill>
          <a:blip r:embed="rId4"/>
          <a:srcRect t="18797" b="9819"/>
          <a:stretch/>
        </p:blipFill>
        <p:spPr>
          <a:xfrm>
            <a:off x="5745348" y="4160178"/>
            <a:ext cx="4604471" cy="1868722"/>
          </a:xfrm>
          <a:prstGeom prst="roundRect">
            <a:avLst>
              <a:gd name="adj" fmla="val 5989"/>
            </a:avLst>
          </a:prstGeom>
          <a:ln>
            <a:solidFill>
              <a:schemeClr val="bg1">
                <a:lumMod val="85000"/>
              </a:schemeClr>
            </a:solidFill>
          </a:ln>
          <a:effectLst/>
        </p:spPr>
      </p:pic>
      <p:sp>
        <p:nvSpPr>
          <p:cNvPr id="2" name="TextBox 1">
            <a:extLst>
              <a:ext uri="{FF2B5EF4-FFF2-40B4-BE49-F238E27FC236}">
                <a16:creationId xmlns:a16="http://schemas.microsoft.com/office/drawing/2014/main" id="{AFA09032-04EC-2040-77C6-6BE53E9B7B88}"/>
              </a:ext>
            </a:extLst>
          </p:cNvPr>
          <p:cNvSpPr txBox="1"/>
          <p:nvPr/>
        </p:nvSpPr>
        <p:spPr>
          <a:xfrm>
            <a:off x="1080395" y="2735856"/>
            <a:ext cx="3929063"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Semibold"/>
                <a:ea typeface="+mn-ea"/>
                <a:cs typeface="+mn-cs"/>
              </a:rPr>
              <a:t>Microsoft Community Learning </a:t>
            </a:r>
            <a:r>
              <a:rPr kumimoji="0" lang="en-US" sz="1600" b="0" i="0" u="none" strike="noStrike" kern="1200" cap="none" spc="0" normalizeH="0" baseline="0" noProof="0">
                <a:ln>
                  <a:noFill/>
                </a:ln>
                <a:solidFill>
                  <a:srgbClr val="0B87DE"/>
                </a:solidFill>
                <a:effectLst/>
                <a:uLnTx/>
                <a:uFillTx/>
                <a:latin typeface="Segoe UI Semibold"/>
                <a:ea typeface="+mn-ea"/>
                <a:cs typeface="+mn-cs"/>
              </a:rPr>
              <a:t>aka.ms/Community/</a:t>
            </a:r>
            <a:r>
              <a:rPr kumimoji="0" lang="en-US" sz="1600" b="0" i="0" u="none" strike="noStrike" kern="1200" cap="none" spc="0" normalizeH="0" baseline="0" noProof="0" err="1">
                <a:ln>
                  <a:noFill/>
                </a:ln>
                <a:solidFill>
                  <a:srgbClr val="0B87DE"/>
                </a:solidFill>
                <a:effectLst/>
                <a:uLnTx/>
                <a:uFillTx/>
                <a:latin typeface="Segoe UI Semibold"/>
                <a:ea typeface="+mn-ea"/>
                <a:cs typeface="+mn-cs"/>
              </a:rPr>
              <a:t>LearningChannel</a:t>
            </a:r>
            <a:endParaRPr kumimoji="0" lang="en-US" sz="1600" b="0" i="0" u="none" strike="noStrike" kern="1200" cap="none" spc="0" normalizeH="0" baseline="0" noProof="0">
              <a:ln>
                <a:noFill/>
              </a:ln>
              <a:solidFill>
                <a:srgbClr val="0B87DE"/>
              </a:solidFill>
              <a:effectLst/>
              <a:uLnTx/>
              <a:uFillTx/>
              <a:latin typeface="Segoe UI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Community led expert content on all your favorite</a:t>
            </a:r>
            <a:r>
              <a:rPr kumimoji="0" lang="en-US" sz="1600" b="0" i="0" u="none" strike="noStrike" kern="1200" cap="none" spc="0" normalizeH="0" noProof="0">
                <a:ln>
                  <a:noFill/>
                </a:ln>
                <a:solidFill>
                  <a:srgbClr val="000000"/>
                </a:solidFill>
                <a:effectLst/>
                <a:uLnTx/>
                <a:uFillTx/>
                <a:latin typeface="Segoe UI"/>
                <a:ea typeface="+mn-ea"/>
                <a:cs typeface="+mn-cs"/>
              </a:rPr>
              <a:t> Microsoft services.</a:t>
            </a: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5" name="TextBox 4">
            <a:extLst>
              <a:ext uri="{FF2B5EF4-FFF2-40B4-BE49-F238E27FC236}">
                <a16:creationId xmlns:a16="http://schemas.microsoft.com/office/drawing/2014/main" id="{9D354814-6A6C-B6E5-17C7-08E9267D9B9A}"/>
              </a:ext>
            </a:extLst>
          </p:cNvPr>
          <p:cNvSpPr txBox="1"/>
          <p:nvPr/>
        </p:nvSpPr>
        <p:spPr>
          <a:xfrm>
            <a:off x="1080395" y="5094539"/>
            <a:ext cx="3929063" cy="6647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a:solidFill>
                  <a:srgbClr val="000000"/>
                </a:solidFill>
                <a:latin typeface="Segoe UI"/>
              </a:rPr>
              <a:t>Start your week with l</a:t>
            </a:r>
            <a:r>
              <a:rPr kumimoji="0" lang="en-US" sz="1600" b="0" i="0" u="none" strike="noStrike" kern="1200" cap="none" spc="0" normalizeH="0" baseline="0" noProof="0" err="1">
                <a:ln>
                  <a:noFill/>
                </a:ln>
                <a:solidFill>
                  <a:srgbClr val="000000"/>
                </a:solidFill>
                <a:effectLst/>
                <a:uLnTx/>
                <a:uFillTx/>
                <a:latin typeface="Segoe UI"/>
                <a:ea typeface="+mn-ea"/>
                <a:cs typeface="+mn-cs"/>
              </a:rPr>
              <a:t>ive</a:t>
            </a:r>
            <a:r>
              <a:rPr kumimoji="0" lang="en-US" sz="1600" b="0" i="0" u="none" strike="noStrike" kern="1200" cap="none" spc="0" normalizeH="0" baseline="0" noProof="0">
                <a:ln>
                  <a:noFill/>
                </a:ln>
                <a:solidFill>
                  <a:srgbClr val="000000"/>
                </a:solidFill>
                <a:effectLst/>
                <a:uLnTx/>
                <a:uFillTx/>
                <a:latin typeface="Segoe UI"/>
                <a:ea typeface="+mn-ea"/>
                <a:cs typeface="+mn-cs"/>
              </a:rPr>
              <a:t> news and event</a:t>
            </a:r>
            <a:r>
              <a:rPr kumimoji="0" lang="en-US" sz="1600" b="0" i="0" u="none" strike="noStrike" kern="1200" cap="none" spc="0" normalizeH="0" noProof="0">
                <a:ln>
                  <a:noFill/>
                </a:ln>
                <a:solidFill>
                  <a:srgbClr val="000000"/>
                </a:solidFill>
                <a:effectLst/>
                <a:uLnTx/>
                <a:uFillTx/>
                <a:latin typeface="Segoe UI"/>
                <a:ea typeface="+mn-ea"/>
                <a:cs typeface="+mn-cs"/>
              </a:rPr>
              <a:t> updates </a:t>
            </a:r>
            <a:r>
              <a:rPr kumimoji="0" lang="en-US" sz="1600" b="0" i="0" u="none" strike="noStrike" kern="1200" cap="none" spc="0" normalizeH="0" baseline="0" noProof="0">
                <a:ln>
                  <a:noFill/>
                </a:ln>
                <a:solidFill>
                  <a:srgbClr val="0B87DE"/>
                </a:solidFill>
                <a:effectLst/>
                <a:uLnTx/>
                <a:uFillTx/>
                <a:latin typeface="Segoe UI Semibold"/>
                <a:ea typeface="+mn-ea"/>
                <a:cs typeface="+mn-cs"/>
                <a:hlinkClick r:id="rId5">
                  <a:extLst>
                    <a:ext uri="{A12FA001-AC4F-418D-AE19-62706E023703}">
                      <ahyp:hlinkClr xmlns:ahyp="http://schemas.microsoft.com/office/drawing/2018/hyperlinkcolor" val="tx"/>
                    </a:ext>
                  </a:extLst>
                </a:hlinkClick>
              </a:rPr>
              <a:t>aka.ms/</a:t>
            </a:r>
            <a:r>
              <a:rPr kumimoji="0" lang="en-US" sz="1600" b="0" i="0" u="none" strike="noStrike" kern="1200" cap="none" spc="0" normalizeH="0" baseline="0" noProof="0" err="1">
                <a:ln>
                  <a:noFill/>
                </a:ln>
                <a:solidFill>
                  <a:srgbClr val="0B87DE"/>
                </a:solidFill>
                <a:effectLst/>
                <a:uLnTx/>
                <a:uFillTx/>
                <a:latin typeface="Segoe UI Semibold"/>
                <a:ea typeface="+mn-ea"/>
                <a:cs typeface="+mn-cs"/>
                <a:hlinkClick r:id="rId5">
                  <a:extLst>
                    <a:ext uri="{A12FA001-AC4F-418D-AE19-62706E023703}">
                      <ahyp:hlinkClr xmlns:ahyp="http://schemas.microsoft.com/office/drawing/2018/hyperlinkcolor" val="tx"/>
                    </a:ext>
                  </a:extLst>
                </a:hlinkClick>
              </a:rPr>
              <a:t>MondaysatMicrosoft</a:t>
            </a:r>
            <a:endParaRPr kumimoji="0" lang="en-US" sz="1600" b="0" i="0" u="none" strike="noStrike" kern="1200" cap="none" spc="0" normalizeH="0" baseline="0" noProof="0">
              <a:ln>
                <a:noFill/>
              </a:ln>
              <a:solidFill>
                <a:srgbClr val="0B87DE"/>
              </a:solidFill>
              <a:effectLst/>
              <a:uLnTx/>
              <a:uFillTx/>
              <a:latin typeface="Segoe UI Semibold"/>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600">
                <a:solidFill>
                  <a:srgbClr val="000000"/>
                </a:solidFill>
                <a:latin typeface="Segoe UI"/>
              </a:rPr>
              <a:t>Watch live or on-demand &amp; share our blog.</a:t>
            </a:r>
          </a:p>
        </p:txBody>
      </p:sp>
    </p:spTree>
    <p:extLst>
      <p:ext uri="{BB962C8B-B14F-4D97-AF65-F5344CB8AC3E}">
        <p14:creationId xmlns:p14="http://schemas.microsoft.com/office/powerpoint/2010/main" val="23899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path" presetSubtype="0" decel="100000" fill="hold" grpId="1" nodeType="withEffect">
                                  <p:stCondLst>
                                    <p:cond delay="0"/>
                                  </p:stCondLst>
                                  <p:childTnLst>
                                    <p:animMotion origin="layout" path="M 2.08333E-7 2.22222E-6 L 2.08333E-7 0.03541 " pathEditMode="relative" rAng="0" ptsTypes="AA">
                                      <p:cBhvr>
                                        <p:cTn id="9" dur="700" spd="-100000" fill="hold"/>
                                        <p:tgtEl>
                                          <p:spTgt spid="19"/>
                                        </p:tgtEl>
                                        <p:attrNameLst>
                                          <p:attrName>ppt_x</p:attrName>
                                          <p:attrName>ppt_y</p:attrName>
                                        </p:attrNameLst>
                                      </p:cBhvr>
                                      <p:rCtr x="0" y="1759"/>
                                    </p:animMotion>
                                  </p:childTnLst>
                                </p:cTn>
                              </p:par>
                              <p:par>
                                <p:cTn id="10" presetID="10" presetClass="entr" presetSubtype="0"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42" presetClass="path" presetSubtype="0" decel="100000" fill="hold" grpId="1" nodeType="withEffect">
                                  <p:stCondLst>
                                    <p:cond delay="250"/>
                                  </p:stCondLst>
                                  <p:childTnLst>
                                    <p:animMotion origin="layout" path="M 1.04167E-6 -3.7037E-6 L 1.04167E-6 0.03542 " pathEditMode="relative" rAng="0" ptsTypes="AA">
                                      <p:cBhvr>
                                        <p:cTn id="14" dur="700" spd="-100000" fill="hold"/>
                                        <p:tgtEl>
                                          <p:spTgt spid="18"/>
                                        </p:tgtEl>
                                        <p:attrNameLst>
                                          <p:attrName>ppt_x</p:attrName>
                                          <p:attrName>ppt_y</p:attrName>
                                        </p:attrNameLst>
                                      </p:cBhvr>
                                      <p:rCtr x="0" y="1759"/>
                                    </p:animMotion>
                                  </p:childTnLst>
                                </p:cTn>
                              </p:par>
                              <p:par>
                                <p:cTn id="15" presetID="10" presetClass="entr" presetSubtype="0"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42" presetClass="path" presetSubtype="0" decel="100000" fill="hold" nodeType="withEffect">
                                  <p:stCondLst>
                                    <p:cond delay="250"/>
                                  </p:stCondLst>
                                  <p:childTnLst>
                                    <p:animMotion origin="layout" path="M 1.04167E-6 -3.7037E-6 L 1.04167E-6 0.03542 " pathEditMode="relative" rAng="0" ptsTypes="AA">
                                      <p:cBhvr>
                                        <p:cTn id="19" dur="700" spd="-100000" fill="hold"/>
                                        <p:tgtEl>
                                          <p:spTgt spid="3"/>
                                        </p:tgtEl>
                                        <p:attrNameLst>
                                          <p:attrName>ppt_x</p:attrName>
                                          <p:attrName>ppt_y</p:attrName>
                                        </p:attrNameLst>
                                      </p:cBhvr>
                                      <p:rCtr x="0" y="1759"/>
                                    </p:animMotion>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42" presetClass="path" presetSubtype="0" decel="100000" fill="hold" grpId="1" nodeType="withEffect">
                                  <p:stCondLst>
                                    <p:cond delay="0"/>
                                  </p:stCondLst>
                                  <p:childTnLst>
                                    <p:animMotion origin="layout" path="M 4.16667E-7 -1.85185E-6 L 4.16667E-7 0.03542 " pathEditMode="relative" rAng="0" ptsTypes="AA">
                                      <p:cBhvr>
                                        <p:cTn id="24" dur="700" spd="-100000" fill="hold"/>
                                        <p:tgtEl>
                                          <p:spTgt spid="2"/>
                                        </p:tgtEl>
                                        <p:attrNameLst>
                                          <p:attrName>ppt_x</p:attrName>
                                          <p:attrName>ppt_y</p:attrName>
                                        </p:attrNameLst>
                                      </p:cBhvr>
                                      <p:rCtr x="0" y="1759"/>
                                    </p:animMotion>
                                  </p:childTnLst>
                                </p:cTn>
                              </p:par>
                              <p:par>
                                <p:cTn id="25" presetID="10" presetClass="entr" presetSubtype="0" fill="hold" grpId="0" nodeType="withEffect">
                                  <p:stCondLst>
                                    <p:cond delay="25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42" presetClass="path" presetSubtype="0" decel="100000" fill="hold" grpId="1" nodeType="withEffect">
                                  <p:stCondLst>
                                    <p:cond delay="250"/>
                                  </p:stCondLst>
                                  <p:childTnLst>
                                    <p:animMotion origin="layout" path="M 4.16667E-7 -3.7037E-6 L 4.16667E-7 0.03542 " pathEditMode="relative" rAng="0" ptsTypes="AA">
                                      <p:cBhvr>
                                        <p:cTn id="29"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8" grpId="0" animBg="1"/>
      <p:bldP spid="18" grpId="1" animBg="1"/>
      <p:bldP spid="2" grpId="0"/>
      <p:bldP spid="2"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1AC8-D361-78EB-67B1-99455110EF14}"/>
              </a:ext>
            </a:extLst>
          </p:cNvPr>
          <p:cNvSpPr>
            <a:spLocks noGrp="1"/>
          </p:cNvSpPr>
          <p:nvPr>
            <p:ph type="title" idx="4294967295"/>
          </p:nvPr>
        </p:nvSpPr>
        <p:spPr>
          <a:xfrm>
            <a:off x="3962401" y="848861"/>
            <a:ext cx="7733413" cy="633413"/>
          </a:xfrm>
        </p:spPr>
        <p:txBody>
          <a:bodyPr>
            <a:normAutofit fontScale="90000"/>
          </a:bodyPr>
          <a:lstStyle/>
          <a:p>
            <a:pPr algn="l"/>
            <a:r>
              <a:rPr lang="en-US" sz="4000"/>
              <a:t>Session feedback surveys</a:t>
            </a:r>
          </a:p>
        </p:txBody>
      </p:sp>
      <p:sp>
        <p:nvSpPr>
          <p:cNvPr id="3" name="Text Placeholder 2" descr="Instructions for submitting a survey">
            <a:extLst>
              <a:ext uri="{FF2B5EF4-FFF2-40B4-BE49-F238E27FC236}">
                <a16:creationId xmlns:a16="http://schemas.microsoft.com/office/drawing/2014/main" id="{46403AEF-0FC4-1DC9-2277-CD8177962343}"/>
              </a:ext>
            </a:extLst>
          </p:cNvPr>
          <p:cNvSpPr>
            <a:spLocks noGrp="1"/>
          </p:cNvSpPr>
          <p:nvPr>
            <p:ph type="body" idx="4294967295"/>
          </p:nvPr>
        </p:nvSpPr>
        <p:spPr>
          <a:xfrm>
            <a:off x="3962400" y="1602924"/>
            <a:ext cx="6904522" cy="5168900"/>
          </a:xfrm>
        </p:spPr>
        <p:txBody>
          <a:bodyPr>
            <a:normAutofit fontScale="25000" lnSpcReduction="20000"/>
          </a:bodyPr>
          <a:lstStyle/>
          <a:p>
            <a:pPr marL="0" indent="0">
              <a:lnSpc>
                <a:spcPct val="120000"/>
              </a:lnSpc>
              <a:buNone/>
            </a:pPr>
            <a:r>
              <a:rPr lang="en-US" sz="7200" b="0"/>
              <a:t>We want to hear from YOU!</a:t>
            </a:r>
          </a:p>
          <a:p>
            <a:pPr marL="0" indent="0">
              <a:lnSpc>
                <a:spcPct val="120000"/>
              </a:lnSpc>
              <a:spcAft>
                <a:spcPts val="1200"/>
              </a:spcAft>
              <a:buNone/>
            </a:pPr>
            <a:r>
              <a:rPr lang="en-US" sz="7200" b="0"/>
              <a:t>Share your feedback to make next years conference even better!</a:t>
            </a:r>
          </a:p>
          <a:p>
            <a:pPr marL="0" indent="0">
              <a:lnSpc>
                <a:spcPct val="120000"/>
              </a:lnSpc>
              <a:buNone/>
            </a:pPr>
            <a:r>
              <a:rPr lang="en-US" sz="7200"/>
              <a:t>Here’s how –</a:t>
            </a:r>
          </a:p>
          <a:p>
            <a:pPr>
              <a:lnSpc>
                <a:spcPct val="120000"/>
              </a:lnSpc>
            </a:pPr>
            <a:r>
              <a:rPr lang="en-US" sz="7200" b="0"/>
              <a:t>Simply go to the Whova App on your smartphone.</a:t>
            </a:r>
          </a:p>
          <a:p>
            <a:pPr>
              <a:lnSpc>
                <a:spcPct val="120000"/>
              </a:lnSpc>
            </a:pPr>
            <a:r>
              <a:rPr lang="en-US" sz="7200" b="0"/>
              <a:t>Scroll down on the M365 Community Conference Homepage to ‘Additional Resources’ to click “Surveys’.</a:t>
            </a:r>
          </a:p>
          <a:p>
            <a:pPr>
              <a:lnSpc>
                <a:spcPct val="120000"/>
              </a:lnSpc>
            </a:pPr>
            <a:r>
              <a:rPr lang="en-US" sz="7200" b="0"/>
              <a:t>Click Session Feedback.</a:t>
            </a:r>
          </a:p>
          <a:p>
            <a:pPr>
              <a:lnSpc>
                <a:spcPct val="120000"/>
              </a:lnSpc>
            </a:pPr>
            <a:r>
              <a:rPr lang="en-US" sz="7200" b="0"/>
              <a:t>Scroll down to find this session title.</a:t>
            </a:r>
          </a:p>
          <a:p>
            <a:pPr>
              <a:lnSpc>
                <a:spcPct val="120000"/>
              </a:lnSpc>
            </a:pPr>
            <a:r>
              <a:rPr lang="en-US" sz="7200" b="0"/>
              <a:t>Complete the session feedback survey.</a:t>
            </a:r>
          </a:p>
          <a:p>
            <a:pPr>
              <a:lnSpc>
                <a:spcPct val="120000"/>
              </a:lnSpc>
              <a:spcAft>
                <a:spcPts val="1200"/>
              </a:spcAft>
            </a:pPr>
            <a:r>
              <a:rPr lang="en-US" sz="7200" b="0"/>
              <a:t>Finally, click ‘Submit’.</a:t>
            </a:r>
          </a:p>
          <a:p>
            <a:pPr marL="0" indent="0">
              <a:lnSpc>
                <a:spcPct val="120000"/>
              </a:lnSpc>
              <a:buNone/>
            </a:pPr>
            <a:r>
              <a:rPr lang="en-US" sz="7200"/>
              <a:t>It’s just that easy!</a:t>
            </a:r>
          </a:p>
          <a:p>
            <a:endParaRPr lang="en-US" sz="2133"/>
          </a:p>
        </p:txBody>
      </p:sp>
      <p:pic>
        <p:nvPicPr>
          <p:cNvPr id="6" name="Picture 5">
            <a:extLst>
              <a:ext uri="{FF2B5EF4-FFF2-40B4-BE49-F238E27FC236}">
                <a16:creationId xmlns:a16="http://schemas.microsoft.com/office/drawing/2014/main" id="{BB06DC14-A1AD-69D8-21E5-934E2DB2F6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 y="548896"/>
            <a:ext cx="2844721" cy="5760207"/>
          </a:xfrm>
          <a:prstGeom prst="rect">
            <a:avLst/>
          </a:prstGeom>
        </p:spPr>
      </p:pic>
    </p:spTree>
    <p:extLst>
      <p:ext uri="{BB962C8B-B14F-4D97-AF65-F5344CB8AC3E}">
        <p14:creationId xmlns:p14="http://schemas.microsoft.com/office/powerpoint/2010/main" val="372054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32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BF5-1C25-389B-9190-4F33395BF976}"/>
              </a:ext>
            </a:extLst>
          </p:cNvPr>
          <p:cNvSpPr>
            <a:spLocks noGrp="1"/>
          </p:cNvSpPr>
          <p:nvPr>
            <p:ph type="title"/>
          </p:nvPr>
        </p:nvSpPr>
        <p:spPr>
          <a:xfrm>
            <a:off x="588263" y="-553998"/>
            <a:ext cx="11018520" cy="553998"/>
          </a:xfrm>
        </p:spPr>
        <p:txBody>
          <a:bodyPr vert="horz" wrap="square" lIns="0" tIns="0" rIns="0" bIns="0" rtlCol="0" anchor="b">
            <a:spAutoFit/>
          </a:bodyPr>
          <a:lstStyle/>
          <a:p>
            <a:r>
              <a:rPr lang="en-US"/>
              <a:t>Microsoft 365 Community Conference</a:t>
            </a:r>
          </a:p>
        </p:txBody>
      </p:sp>
    </p:spTree>
    <p:extLst>
      <p:ext uri="{BB962C8B-B14F-4D97-AF65-F5344CB8AC3E}">
        <p14:creationId xmlns:p14="http://schemas.microsoft.com/office/powerpoint/2010/main" val="342356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ova mobile app logo">
            <a:extLst>
              <a:ext uri="{FF2B5EF4-FFF2-40B4-BE49-F238E27FC236}">
                <a16:creationId xmlns:a16="http://schemas.microsoft.com/office/drawing/2014/main" id="{931740CA-3FA7-198D-6774-6EF2CBF29F0C}"/>
              </a:ext>
            </a:extLst>
          </p:cNvPr>
          <p:cNvPicPr>
            <a:picLocks noChangeAspect="1"/>
          </p:cNvPicPr>
          <p:nvPr/>
        </p:nvPicPr>
        <p:blipFill>
          <a:blip r:embed="rId2"/>
          <a:stretch>
            <a:fillRect/>
          </a:stretch>
        </p:blipFill>
        <p:spPr>
          <a:xfrm>
            <a:off x="1492628" y="313083"/>
            <a:ext cx="2377437" cy="800099"/>
          </a:xfrm>
          <a:prstGeom prst="rect">
            <a:avLst/>
          </a:prstGeom>
        </p:spPr>
      </p:pic>
      <p:sp>
        <p:nvSpPr>
          <p:cNvPr id="8" name="TextBox 7">
            <a:extLst>
              <a:ext uri="{FF2B5EF4-FFF2-40B4-BE49-F238E27FC236}">
                <a16:creationId xmlns:a16="http://schemas.microsoft.com/office/drawing/2014/main" id="{3621A9B1-5D1E-8EDA-B18E-C71ACCC8B10D}"/>
              </a:ext>
            </a:extLst>
          </p:cNvPr>
          <p:cNvSpPr txBox="1"/>
          <p:nvPr/>
        </p:nvSpPr>
        <p:spPr>
          <a:xfrm>
            <a:off x="4664568" y="713132"/>
            <a:ext cx="5857875" cy="830997"/>
          </a:xfrm>
          <a:prstGeom prst="rect">
            <a:avLst/>
          </a:prstGeom>
          <a:noFill/>
        </p:spPr>
        <p:txBody>
          <a:bodyPr wrap="square" rtlCol="0">
            <a:spAutoFit/>
          </a:bodyPr>
          <a:lstStyle/>
          <a:p>
            <a:r>
              <a:rPr lang="en-US" sz="2400">
                <a:latin typeface="Segoe UI" panose="020B0502040204020203" pitchFamily="34" charset="0"/>
                <a:cs typeface="Segoe UI" panose="020B0502040204020203" pitchFamily="34" charset="0"/>
              </a:rPr>
              <a:t>The official event app for the </a:t>
            </a:r>
          </a:p>
          <a:p>
            <a:r>
              <a:rPr lang="en-US" sz="2400" b="1">
                <a:solidFill>
                  <a:srgbClr val="091F2C"/>
                </a:solidFill>
                <a:latin typeface="Segoe UI" panose="020B0502040204020203" pitchFamily="34" charset="0"/>
                <a:cs typeface="Segoe UI" panose="020B0502040204020203" pitchFamily="34" charset="0"/>
              </a:rPr>
              <a:t>Microsoft 365 Community Conference</a:t>
            </a:r>
          </a:p>
        </p:txBody>
      </p:sp>
      <p:pic>
        <p:nvPicPr>
          <p:cNvPr id="4" name="Picture 3" descr="Image of a mobile phone with a QR code to access the Whova mobile app. ">
            <a:extLst>
              <a:ext uri="{FF2B5EF4-FFF2-40B4-BE49-F238E27FC236}">
                <a16:creationId xmlns:a16="http://schemas.microsoft.com/office/drawing/2014/main" id="{2F175549-C4A3-D386-F9D1-3945F2E3AE9D}"/>
              </a:ext>
            </a:extLst>
          </p:cNvPr>
          <p:cNvPicPr>
            <a:picLocks noChangeAspect="1"/>
          </p:cNvPicPr>
          <p:nvPr/>
        </p:nvPicPr>
        <p:blipFill>
          <a:blip r:embed="rId3"/>
          <a:srcRect l="13443" t="3322" r="8439" b="1626"/>
          <a:stretch/>
        </p:blipFill>
        <p:spPr>
          <a:xfrm>
            <a:off x="1421364" y="1327404"/>
            <a:ext cx="2519967" cy="5217513"/>
          </a:xfrm>
          <a:prstGeom prst="round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A3B93281-4B28-3D3B-28E9-492E065C17A1}"/>
              </a:ext>
            </a:extLst>
          </p:cNvPr>
          <p:cNvSpPr/>
          <p:nvPr/>
        </p:nvSpPr>
        <p:spPr>
          <a:xfrm>
            <a:off x="4794401" y="1648880"/>
            <a:ext cx="5477129" cy="546265"/>
          </a:xfrm>
          <a:prstGeom prst="rect">
            <a:avLst/>
          </a:prstGeom>
          <a:solidFill>
            <a:srgbClr val="091F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n w="3175">
                  <a:noFill/>
                </a:ln>
                <a:solidFill>
                  <a:schemeClr val="bg1"/>
                </a:solidFill>
              </a:rPr>
              <a:t>Event invitation code: NextGen2025</a:t>
            </a:r>
          </a:p>
        </p:txBody>
      </p:sp>
      <p:sp>
        <p:nvSpPr>
          <p:cNvPr id="13" name="Title 12">
            <a:extLst>
              <a:ext uri="{FF2B5EF4-FFF2-40B4-BE49-F238E27FC236}">
                <a16:creationId xmlns:a16="http://schemas.microsoft.com/office/drawing/2014/main" id="{2420C10F-0FBD-0FA6-FD4F-18D769F87D12}"/>
              </a:ext>
            </a:extLst>
          </p:cNvPr>
          <p:cNvSpPr txBox="1">
            <a:spLocks noGrp="1"/>
          </p:cNvSpPr>
          <p:nvPr>
            <p:ph type="title" idx="4294967295"/>
          </p:nvPr>
        </p:nvSpPr>
        <p:spPr>
          <a:xfrm>
            <a:off x="4794401" y="2748350"/>
            <a:ext cx="4362450" cy="461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n-lt"/>
                <a:ea typeface="+mn-ea"/>
                <a:cs typeface="+mn-cs"/>
              </a:rPr>
              <a:t>Join the event app to access:</a:t>
            </a:r>
          </a:p>
        </p:txBody>
      </p:sp>
      <p:sp>
        <p:nvSpPr>
          <p:cNvPr id="2" name="TextBox 1" descr="Bulleted list of app benefits:&#10;Event announcements&#10;Personalized agenda, session details&#10;Speaker &amp; attendee profiles&#10;Networking, meet-ups, messages&#10;Event documents&#10;">
            <a:extLst>
              <a:ext uri="{FF2B5EF4-FFF2-40B4-BE49-F238E27FC236}">
                <a16:creationId xmlns:a16="http://schemas.microsoft.com/office/drawing/2014/main" id="{9E8AD8A4-944E-D852-3CF7-4EF974142FA0}"/>
              </a:ext>
            </a:extLst>
          </p:cNvPr>
          <p:cNvSpPr txBox="1"/>
          <p:nvPr/>
        </p:nvSpPr>
        <p:spPr>
          <a:xfrm>
            <a:off x="4794401" y="3399366"/>
            <a:ext cx="5548277" cy="2701189"/>
          </a:xfrm>
          <a:prstGeom prst="rect">
            <a:avLst/>
          </a:prstGeom>
          <a:noFill/>
        </p:spPr>
        <p:txBody>
          <a:bodyPr wrap="square" lIns="0" tIns="0" rIns="0" bIns="0" rtlCol="0">
            <a:spAutoFit/>
          </a:bodyPr>
          <a:lstStyle/>
          <a:p>
            <a:pPr marL="342900" indent="-342900" algn="l">
              <a:lnSpc>
                <a:spcPct val="150000"/>
              </a:lnSpc>
              <a:buFont typeface="Wingdings" panose="05000000000000000000" pitchFamily="2" charset="2"/>
              <a:buChar char=""/>
            </a:pPr>
            <a:r>
              <a:rPr lang="en-US" sz="2400"/>
              <a:t>Event announcements</a:t>
            </a:r>
          </a:p>
          <a:p>
            <a:pPr marL="342900" indent="-342900" algn="l">
              <a:lnSpc>
                <a:spcPct val="150000"/>
              </a:lnSpc>
              <a:buFont typeface="Wingdings" panose="05000000000000000000" pitchFamily="2" charset="2"/>
              <a:buChar char=""/>
            </a:pPr>
            <a:r>
              <a:rPr lang="en-US" sz="2400"/>
              <a:t>Personalized agenda, session details</a:t>
            </a:r>
          </a:p>
          <a:p>
            <a:pPr marL="342900" indent="-342900" algn="l">
              <a:lnSpc>
                <a:spcPct val="150000"/>
              </a:lnSpc>
              <a:buFont typeface="Wingdings" panose="05000000000000000000" pitchFamily="2" charset="2"/>
              <a:buChar char=""/>
            </a:pPr>
            <a:r>
              <a:rPr lang="en-US" sz="2400"/>
              <a:t>Speaker &amp; attendee profiles</a:t>
            </a:r>
          </a:p>
          <a:p>
            <a:pPr marL="342900" indent="-342900" algn="l">
              <a:lnSpc>
                <a:spcPct val="150000"/>
              </a:lnSpc>
              <a:buFont typeface="Wingdings" panose="05000000000000000000" pitchFamily="2" charset="2"/>
              <a:buChar char=""/>
            </a:pPr>
            <a:r>
              <a:rPr lang="en-US" sz="2400"/>
              <a:t>Networking, meet-ups, messages</a:t>
            </a:r>
          </a:p>
          <a:p>
            <a:pPr marL="342900" indent="-342900" algn="l">
              <a:lnSpc>
                <a:spcPct val="150000"/>
              </a:lnSpc>
              <a:buFont typeface="Wingdings" panose="05000000000000000000" pitchFamily="2" charset="2"/>
              <a:buChar char=""/>
            </a:pPr>
            <a:r>
              <a:rPr lang="en-US" sz="2400"/>
              <a:t>Event documents</a:t>
            </a:r>
          </a:p>
        </p:txBody>
      </p:sp>
      <p:pic>
        <p:nvPicPr>
          <p:cNvPr id="3" name="Graphic 2">
            <a:extLst>
              <a:ext uri="{FF2B5EF4-FFF2-40B4-BE49-F238E27FC236}">
                <a16:creationId xmlns:a16="http://schemas.microsoft.com/office/drawing/2014/main" id="{B767033D-AD96-05F2-66FC-BCD4DD40B8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1373" y="-1176361"/>
            <a:ext cx="3162870" cy="561826"/>
          </a:xfrm>
          <a:prstGeom prst="rect">
            <a:avLst/>
          </a:prstGeom>
        </p:spPr>
      </p:pic>
    </p:spTree>
    <p:extLst>
      <p:ext uri="{BB962C8B-B14F-4D97-AF65-F5344CB8AC3E}">
        <p14:creationId xmlns:p14="http://schemas.microsoft.com/office/powerpoint/2010/main" val="141415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7FB47-C466-5738-6645-E210424AF5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664377-8162-B560-E005-20CE271D0DE4}"/>
              </a:ext>
            </a:extLst>
          </p:cNvPr>
          <p:cNvSpPr txBox="1"/>
          <p:nvPr/>
        </p:nvSpPr>
        <p:spPr>
          <a:xfrm>
            <a:off x="462845" y="2595422"/>
            <a:ext cx="3437886" cy="1015663"/>
          </a:xfrm>
          <a:prstGeom prst="rect">
            <a:avLst/>
          </a:prstGeom>
          <a:noFill/>
        </p:spPr>
        <p:txBody>
          <a:bodyPr wrap="square" rtlCol="0">
            <a:spAutoFit/>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2400" b="1" spc="-10">
                <a:ln w="3175">
                  <a:noFill/>
                </a:ln>
                <a:gradFill flip="none" rotWithShape="1">
                  <a:gsLst>
                    <a:gs pos="0">
                      <a:srgbClr val="7B83EB"/>
                    </a:gs>
                    <a:gs pos="50000">
                      <a:srgbClr val="28A8EA"/>
                    </a:gs>
                    <a:gs pos="100000">
                      <a:srgbClr val="37C6D0"/>
                    </a:gs>
                  </a:gsLst>
                  <a:lin ang="2700000" scaled="0"/>
                  <a:tileRect/>
                </a:gradFill>
                <a:latin typeface="Segoe UI" panose="020B0502040204020203" pitchFamily="34" charset="0"/>
                <a:cs typeface="Segoe UI" panose="020B0502040204020203" pitchFamily="34" charset="0"/>
              </a:rPr>
              <a:t>Shelby Davis</a:t>
            </a:r>
            <a:endParaRPr kumimoji="0" lang="en-US" sz="2400" b="1" i="0" u="none" strike="noStrike" kern="1200" cap="none" spc="-1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Segoe UI" panose="020B0502040204020203" pitchFamily="34" charset="0"/>
                <a:ea typeface="+mn-ea"/>
                <a:cs typeface="+mn-cs"/>
              </a:rPr>
              <a:t>Principal Customer Experience PM Manager</a:t>
            </a:r>
          </a:p>
        </p:txBody>
      </p:sp>
      <p:grpSp>
        <p:nvGrpSpPr>
          <p:cNvPr id="2" name="Group 1">
            <a:extLst>
              <a:ext uri="{FF2B5EF4-FFF2-40B4-BE49-F238E27FC236}">
                <a16:creationId xmlns:a16="http://schemas.microsoft.com/office/drawing/2014/main" id="{59FA2494-2C95-DC0C-7097-744531E5FEA0}"/>
              </a:ext>
            </a:extLst>
          </p:cNvPr>
          <p:cNvGrpSpPr/>
          <p:nvPr/>
        </p:nvGrpSpPr>
        <p:grpSpPr>
          <a:xfrm>
            <a:off x="1101356" y="361023"/>
            <a:ext cx="2194560" cy="2194560"/>
            <a:chOff x="552064" y="958876"/>
            <a:chExt cx="3437886" cy="3495127"/>
          </a:xfrm>
        </p:grpSpPr>
        <p:sp>
          <p:nvSpPr>
            <p:cNvPr id="5" name="Oval 4">
              <a:extLst>
                <a:ext uri="{FF2B5EF4-FFF2-40B4-BE49-F238E27FC236}">
                  <a16:creationId xmlns:a16="http://schemas.microsoft.com/office/drawing/2014/main" id="{D904EC84-30A5-42BA-D0EA-1D91D81C1D84}"/>
                </a:ext>
              </a:extLst>
            </p:cNvPr>
            <p:cNvSpPr/>
            <p:nvPr/>
          </p:nvSpPr>
          <p:spPr bwMode="auto">
            <a:xfrm flipH="1">
              <a:off x="552064" y="958876"/>
              <a:ext cx="3437886" cy="3495127"/>
            </a:xfrm>
            <a:prstGeom prst="ellipse">
              <a:avLst/>
            </a:prstGeom>
            <a:gradFill>
              <a:gsLst>
                <a:gs pos="2000">
                  <a:srgbClr val="0179D4"/>
                </a:gs>
                <a:gs pos="32000">
                  <a:srgbClr val="2CB6FF"/>
                </a:gs>
                <a:gs pos="44000">
                  <a:srgbClr val="2DB6FF"/>
                </a:gs>
                <a:gs pos="81000">
                  <a:srgbClr val="D962FA"/>
                </a:gs>
                <a:gs pos="96000">
                  <a:srgbClr val="F69991"/>
                </a:gs>
              </a:gsLst>
              <a:lin ang="36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a:extLst>
                <a:ext uri="{FF2B5EF4-FFF2-40B4-BE49-F238E27FC236}">
                  <a16:creationId xmlns:a16="http://schemas.microsoft.com/office/drawing/2014/main" id="{45333717-6FB8-8968-3CCD-B0DF33520987}"/>
                </a:ext>
              </a:extLst>
            </p:cNvPr>
            <p:cNvPicPr>
              <a:picLocks noChangeAspect="1"/>
            </p:cNvPicPr>
            <p:nvPr/>
          </p:nvPicPr>
          <p:blipFill>
            <a:blip r:embed="rId3">
              <a:extLst>
                <a:ext uri="{28A0092B-C50C-407E-A947-70E740481C1C}">
                  <a14:useLocalDpi xmlns:a14="http://schemas.microsoft.com/office/drawing/2010/main" val="0"/>
                </a:ext>
              </a:extLst>
            </a:blip>
            <a:srcRect l="819" r="819"/>
            <a:stretch/>
          </p:blipFill>
          <p:spPr>
            <a:xfrm flipH="1">
              <a:off x="691680" y="1100816"/>
              <a:ext cx="3158654" cy="3211246"/>
            </a:xfrm>
            <a:prstGeom prst="ellipse">
              <a:avLst/>
            </a:prstGeom>
            <a:noFill/>
            <a:ln>
              <a:noFill/>
            </a:ln>
            <a:effectLst>
              <a:outerShdw blurRad="63500" sx="102000" sy="102000" algn="ctr" rotWithShape="0">
                <a:prstClr val="black">
                  <a:alpha val="15000"/>
                </a:prstClr>
              </a:outerShdw>
            </a:effectLst>
          </p:spPr>
        </p:pic>
      </p:grpSp>
      <p:sp>
        <p:nvSpPr>
          <p:cNvPr id="10" name="TextBox 9">
            <a:extLst>
              <a:ext uri="{FF2B5EF4-FFF2-40B4-BE49-F238E27FC236}">
                <a16:creationId xmlns:a16="http://schemas.microsoft.com/office/drawing/2014/main" id="{B2F3B415-AABF-386C-9B91-5C7464A9A855}"/>
              </a:ext>
            </a:extLst>
          </p:cNvPr>
          <p:cNvSpPr txBox="1"/>
          <p:nvPr/>
        </p:nvSpPr>
        <p:spPr>
          <a:xfrm>
            <a:off x="8129680" y="2589207"/>
            <a:ext cx="3437886" cy="1015663"/>
          </a:xfrm>
          <a:prstGeom prst="rect">
            <a:avLst/>
          </a:prstGeom>
          <a:noFill/>
        </p:spPr>
        <p:txBody>
          <a:bodyPr wrap="square" rtlCol="0">
            <a:spAutoFit/>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2400" b="1" spc="-10">
                <a:ln w="3175">
                  <a:noFill/>
                </a:ln>
                <a:gradFill flip="none" rotWithShape="1">
                  <a:gsLst>
                    <a:gs pos="0">
                      <a:srgbClr val="7B83EB"/>
                    </a:gs>
                    <a:gs pos="50000">
                      <a:srgbClr val="28A8EA"/>
                    </a:gs>
                    <a:gs pos="100000">
                      <a:srgbClr val="37C6D0"/>
                    </a:gs>
                  </a:gsLst>
                  <a:lin ang="2700000" scaled="0"/>
                  <a:tileRect/>
                </a:gradFill>
                <a:latin typeface="Segoe UI" panose="020B0502040204020203" pitchFamily="34" charset="0"/>
                <a:cs typeface="Segoe UI" panose="020B0502040204020203" pitchFamily="34" charset="0"/>
              </a:rPr>
              <a:t>Mikel Jackson</a:t>
            </a:r>
            <a:endParaRPr kumimoji="0" lang="en-US" sz="2400" b="1" i="0" u="none" strike="noStrike" kern="1200" cap="none" spc="-1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Segoe UI" panose="020B0502040204020203" pitchFamily="34" charset="0"/>
                <a:ea typeface="+mn-ea"/>
                <a:cs typeface="+mn-cs"/>
              </a:rPr>
              <a:t>Senior Customer Experience Program Manager</a:t>
            </a:r>
            <a:endParaRPr kumimoji="0" lang="en-US" b="0" i="0" u="none" strike="noStrike" kern="1200" cap="none" spc="0" normalizeH="0" baseline="0" noProof="0">
              <a:ln>
                <a:noFill/>
              </a:ln>
              <a:solidFill>
                <a:srgbClr val="000000"/>
              </a:solidFill>
              <a:effectLst/>
              <a:uLnTx/>
              <a:uFillTx/>
              <a:latin typeface="Segoe UI"/>
              <a:ea typeface="+mn-ea"/>
              <a:cs typeface="+mn-cs"/>
            </a:endParaRPr>
          </a:p>
        </p:txBody>
      </p:sp>
      <p:grpSp>
        <p:nvGrpSpPr>
          <p:cNvPr id="7" name="Group 6">
            <a:extLst>
              <a:ext uri="{FF2B5EF4-FFF2-40B4-BE49-F238E27FC236}">
                <a16:creationId xmlns:a16="http://schemas.microsoft.com/office/drawing/2014/main" id="{0FA3E446-7731-97A8-E855-586636457294}"/>
              </a:ext>
            </a:extLst>
          </p:cNvPr>
          <p:cNvGrpSpPr/>
          <p:nvPr/>
        </p:nvGrpSpPr>
        <p:grpSpPr>
          <a:xfrm>
            <a:off x="8751344" y="361023"/>
            <a:ext cx="2194560" cy="2194560"/>
            <a:chOff x="8202052" y="958876"/>
            <a:chExt cx="3437886" cy="3495127"/>
          </a:xfrm>
        </p:grpSpPr>
        <p:sp>
          <p:nvSpPr>
            <p:cNvPr id="12" name="Oval 11">
              <a:extLst>
                <a:ext uri="{FF2B5EF4-FFF2-40B4-BE49-F238E27FC236}">
                  <a16:creationId xmlns:a16="http://schemas.microsoft.com/office/drawing/2014/main" id="{BF115BBC-8B12-DBAE-D113-4C6000919AB6}"/>
                </a:ext>
              </a:extLst>
            </p:cNvPr>
            <p:cNvSpPr/>
            <p:nvPr/>
          </p:nvSpPr>
          <p:spPr bwMode="auto">
            <a:xfrm flipH="1">
              <a:off x="8202052" y="958876"/>
              <a:ext cx="3437886" cy="3495127"/>
            </a:xfrm>
            <a:prstGeom prst="ellipse">
              <a:avLst/>
            </a:prstGeom>
            <a:gradFill>
              <a:gsLst>
                <a:gs pos="2000">
                  <a:srgbClr val="0179D4"/>
                </a:gs>
                <a:gs pos="32000">
                  <a:srgbClr val="2CB6FF"/>
                </a:gs>
                <a:gs pos="44000">
                  <a:srgbClr val="2DB6FF"/>
                </a:gs>
                <a:gs pos="81000">
                  <a:srgbClr val="D962FA"/>
                </a:gs>
                <a:gs pos="96000">
                  <a:srgbClr val="F69991"/>
                </a:gs>
              </a:gsLst>
              <a:lin ang="36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 name="Picture 12">
              <a:extLst>
                <a:ext uri="{FF2B5EF4-FFF2-40B4-BE49-F238E27FC236}">
                  <a16:creationId xmlns:a16="http://schemas.microsoft.com/office/drawing/2014/main" id="{17DF8331-E14F-BFB9-9CBB-DDA12EA18FE7}"/>
                </a:ext>
              </a:extLst>
            </p:cNvPr>
            <p:cNvPicPr>
              <a:picLocks noChangeAspect="1"/>
            </p:cNvPicPr>
            <p:nvPr/>
          </p:nvPicPr>
          <p:blipFill>
            <a:blip r:embed="rId4">
              <a:extLst>
                <a:ext uri="{28A0092B-C50C-407E-A947-70E740481C1C}">
                  <a14:useLocalDpi xmlns:a14="http://schemas.microsoft.com/office/drawing/2010/main" val="0"/>
                </a:ext>
              </a:extLst>
            </a:blip>
            <a:srcRect l="1079" r="1079"/>
            <a:stretch/>
          </p:blipFill>
          <p:spPr>
            <a:xfrm flipH="1">
              <a:off x="8341668" y="1100816"/>
              <a:ext cx="3158654" cy="3211246"/>
            </a:xfrm>
            <a:prstGeom prst="ellipse">
              <a:avLst/>
            </a:prstGeom>
            <a:noFill/>
            <a:ln>
              <a:noFill/>
            </a:ln>
            <a:effectLst>
              <a:outerShdw blurRad="63500" sx="102000" sy="102000" algn="ctr" rotWithShape="0">
                <a:prstClr val="black">
                  <a:alpha val="15000"/>
                </a:prstClr>
              </a:outerShdw>
            </a:effectLst>
          </p:spPr>
        </p:pic>
      </p:grpSp>
      <p:sp>
        <p:nvSpPr>
          <p:cNvPr id="4" name="TextBox 3">
            <a:extLst>
              <a:ext uri="{FF2B5EF4-FFF2-40B4-BE49-F238E27FC236}">
                <a16:creationId xmlns:a16="http://schemas.microsoft.com/office/drawing/2014/main" id="{3184FB02-A47E-FCF0-C406-202BC9C47EEF}"/>
              </a:ext>
            </a:extLst>
          </p:cNvPr>
          <p:cNvSpPr txBox="1"/>
          <p:nvPr/>
        </p:nvSpPr>
        <p:spPr>
          <a:xfrm>
            <a:off x="4218873" y="2601526"/>
            <a:ext cx="3754251" cy="1015663"/>
          </a:xfrm>
          <a:prstGeom prst="rect">
            <a:avLst/>
          </a:prstGeom>
          <a:noFill/>
        </p:spPr>
        <p:txBody>
          <a:bodyPr wrap="square" rtlCol="0">
            <a:spAutoFit/>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10" normalizeH="0" baseline="0" noProof="0">
                <a:ln w="3175">
                  <a:noFill/>
                </a:ln>
                <a:gradFill flip="none" rotWithShape="1">
                  <a:gsLst>
                    <a:gs pos="0">
                      <a:srgbClr val="7B83EB"/>
                    </a:gs>
                    <a:gs pos="50000">
                      <a:srgbClr val="28A8EA"/>
                    </a:gs>
                    <a:gs pos="100000">
                      <a:srgbClr val="37C6D0"/>
                    </a:gs>
                  </a:gsLst>
                  <a:lin ang="2700000" scaled="0"/>
                  <a:tileRect/>
                </a:gradFill>
                <a:effectLst/>
                <a:uLnTx/>
                <a:uFillTx/>
                <a:latin typeface="Segoe UI" panose="020B0502040204020203" pitchFamily="34" charset="0"/>
                <a:ea typeface="+mn-ea"/>
                <a:cs typeface="Segoe UI" panose="020B0502040204020203" pitchFamily="34" charset="0"/>
              </a:rPr>
              <a:t>Brian Pilato</a:t>
            </a:r>
            <a:endParaRPr kumimoji="0" lang="en-US" sz="2400" b="1" i="0" u="none" strike="noStrike" kern="1200" cap="none" spc="-1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Segoe UI" panose="020B0502040204020203" pitchFamily="34" charset="0"/>
                <a:ea typeface="+mn-ea"/>
                <a:cs typeface="+mn-cs"/>
              </a:rPr>
              <a:t>Principal Customer Experience Program Manager</a:t>
            </a:r>
            <a:endParaRPr kumimoji="0" lang="en-US" b="0" i="0" u="none" strike="noStrike" kern="1200" cap="none" spc="0" normalizeH="0" baseline="0" noProof="0">
              <a:ln>
                <a:noFill/>
              </a:ln>
              <a:solidFill>
                <a:srgbClr val="000000"/>
              </a:solidFill>
              <a:effectLst/>
              <a:uLnTx/>
              <a:uFillTx/>
              <a:latin typeface="Segoe UI"/>
              <a:ea typeface="+mn-ea"/>
              <a:cs typeface="+mn-cs"/>
            </a:endParaRPr>
          </a:p>
        </p:txBody>
      </p:sp>
      <p:grpSp>
        <p:nvGrpSpPr>
          <p:cNvPr id="8" name="Group 7">
            <a:extLst>
              <a:ext uri="{FF2B5EF4-FFF2-40B4-BE49-F238E27FC236}">
                <a16:creationId xmlns:a16="http://schemas.microsoft.com/office/drawing/2014/main" id="{309D7CA4-9633-52D0-9126-636C67D60580}"/>
              </a:ext>
            </a:extLst>
          </p:cNvPr>
          <p:cNvGrpSpPr/>
          <p:nvPr/>
        </p:nvGrpSpPr>
        <p:grpSpPr>
          <a:xfrm>
            <a:off x="4926350" y="361023"/>
            <a:ext cx="2194560" cy="2194560"/>
            <a:chOff x="4377058" y="958876"/>
            <a:chExt cx="3437886" cy="3495127"/>
          </a:xfrm>
        </p:grpSpPr>
        <p:sp>
          <p:nvSpPr>
            <p:cNvPr id="16" name="Oval 15">
              <a:extLst>
                <a:ext uri="{FF2B5EF4-FFF2-40B4-BE49-F238E27FC236}">
                  <a16:creationId xmlns:a16="http://schemas.microsoft.com/office/drawing/2014/main" id="{0156E9CD-5B5B-0512-72B1-6C6B5450BE36}"/>
                </a:ext>
              </a:extLst>
            </p:cNvPr>
            <p:cNvSpPr/>
            <p:nvPr/>
          </p:nvSpPr>
          <p:spPr bwMode="auto">
            <a:xfrm flipH="1">
              <a:off x="4377058" y="958876"/>
              <a:ext cx="3437886" cy="3495127"/>
            </a:xfrm>
            <a:prstGeom prst="ellipse">
              <a:avLst/>
            </a:prstGeom>
            <a:gradFill>
              <a:gsLst>
                <a:gs pos="2000">
                  <a:srgbClr val="0179D4"/>
                </a:gs>
                <a:gs pos="32000">
                  <a:srgbClr val="2CB6FF"/>
                </a:gs>
                <a:gs pos="44000">
                  <a:srgbClr val="2DB6FF"/>
                </a:gs>
                <a:gs pos="81000">
                  <a:srgbClr val="D962FA"/>
                </a:gs>
                <a:gs pos="96000">
                  <a:srgbClr val="F69991"/>
                </a:gs>
              </a:gsLst>
              <a:lin ang="36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7" name="Picture 16">
              <a:extLst>
                <a:ext uri="{FF2B5EF4-FFF2-40B4-BE49-F238E27FC236}">
                  <a16:creationId xmlns:a16="http://schemas.microsoft.com/office/drawing/2014/main" id="{291179DF-5A92-110D-CC44-E0EC06261A9D}"/>
                </a:ext>
              </a:extLst>
            </p:cNvPr>
            <p:cNvPicPr>
              <a:picLocks noChangeAspect="1"/>
            </p:cNvPicPr>
            <p:nvPr/>
          </p:nvPicPr>
          <p:blipFill>
            <a:blip r:embed="rId5">
              <a:extLst>
                <a:ext uri="{28A0092B-C50C-407E-A947-70E740481C1C}">
                  <a14:useLocalDpi xmlns:a14="http://schemas.microsoft.com/office/drawing/2010/main" val="0"/>
                </a:ext>
              </a:extLst>
            </a:blip>
            <a:srcRect l="3903" t="219" r="7805" b="10021"/>
            <a:stretch/>
          </p:blipFill>
          <p:spPr>
            <a:xfrm flipH="1">
              <a:off x="4516674" y="1100816"/>
              <a:ext cx="3158654" cy="3211246"/>
            </a:xfrm>
            <a:prstGeom prst="ellipse">
              <a:avLst/>
            </a:prstGeom>
            <a:noFill/>
            <a:ln>
              <a:noFill/>
            </a:ln>
            <a:effectLst>
              <a:outerShdw blurRad="63500" sx="102000" sy="102000" algn="ctr" rotWithShape="0">
                <a:prstClr val="black">
                  <a:alpha val="15000"/>
                </a:prstClr>
              </a:outerShdw>
            </a:effectLst>
          </p:spPr>
        </p:pic>
      </p:grpSp>
      <p:sp>
        <p:nvSpPr>
          <p:cNvPr id="9" name="TextBox 8">
            <a:extLst>
              <a:ext uri="{FF2B5EF4-FFF2-40B4-BE49-F238E27FC236}">
                <a16:creationId xmlns:a16="http://schemas.microsoft.com/office/drawing/2014/main" id="{BAAE8586-926F-E619-DFA4-8C6A2F1D5668}"/>
              </a:ext>
            </a:extLst>
          </p:cNvPr>
          <p:cNvSpPr txBox="1"/>
          <p:nvPr/>
        </p:nvSpPr>
        <p:spPr>
          <a:xfrm>
            <a:off x="1863645" y="5738114"/>
            <a:ext cx="4074171" cy="738664"/>
          </a:xfrm>
          <a:prstGeom prst="rect">
            <a:avLst/>
          </a:prstGeom>
          <a:noFill/>
        </p:spPr>
        <p:txBody>
          <a:bodyPr wrap="square" rtlCol="0">
            <a:spAutoFit/>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2400" b="1" spc="-10">
                <a:ln w="3175">
                  <a:noFill/>
                </a:ln>
                <a:gradFill flip="none" rotWithShape="1">
                  <a:gsLst>
                    <a:gs pos="0">
                      <a:srgbClr val="7B83EB"/>
                    </a:gs>
                    <a:gs pos="50000">
                      <a:srgbClr val="28A8EA"/>
                    </a:gs>
                    <a:gs pos="100000">
                      <a:srgbClr val="37C6D0"/>
                    </a:gs>
                  </a:gsLst>
                  <a:lin ang="2700000" scaled="0"/>
                  <a:tileRect/>
                </a:gradFill>
                <a:latin typeface="Segoe UI" panose="020B0502040204020203" pitchFamily="34" charset="0"/>
                <a:cs typeface="Segoe UI" panose="020B0502040204020203" pitchFamily="34" charset="0"/>
              </a:rPr>
              <a:t>Becky Handy</a:t>
            </a:r>
            <a:endParaRPr kumimoji="0" lang="en-US" sz="2400" b="1" i="0" u="none" strike="noStrike" kern="1200" cap="none" spc="-1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Segoe UI" panose="020B0502040204020203" pitchFamily="34" charset="0"/>
                <a:ea typeface="+mn-ea"/>
                <a:cs typeface="+mn-cs"/>
              </a:rPr>
              <a:t>Principal Service Engineering Manager</a:t>
            </a:r>
          </a:p>
        </p:txBody>
      </p:sp>
      <p:grpSp>
        <p:nvGrpSpPr>
          <p:cNvPr id="11" name="Group 10">
            <a:extLst>
              <a:ext uri="{FF2B5EF4-FFF2-40B4-BE49-F238E27FC236}">
                <a16:creationId xmlns:a16="http://schemas.microsoft.com/office/drawing/2014/main" id="{07C3A333-1C17-D542-13E1-BC35346A53E8}"/>
              </a:ext>
            </a:extLst>
          </p:cNvPr>
          <p:cNvGrpSpPr/>
          <p:nvPr/>
        </p:nvGrpSpPr>
        <p:grpSpPr>
          <a:xfrm>
            <a:off x="2890538" y="3515747"/>
            <a:ext cx="2194560" cy="2194560"/>
            <a:chOff x="1502559" y="958876"/>
            <a:chExt cx="3437886" cy="3495127"/>
          </a:xfrm>
        </p:grpSpPr>
        <p:sp>
          <p:nvSpPr>
            <p:cNvPr id="14" name="Oval 13">
              <a:extLst>
                <a:ext uri="{FF2B5EF4-FFF2-40B4-BE49-F238E27FC236}">
                  <a16:creationId xmlns:a16="http://schemas.microsoft.com/office/drawing/2014/main" id="{197196CB-6B07-3CC0-894A-F225893D1F7A}"/>
                </a:ext>
              </a:extLst>
            </p:cNvPr>
            <p:cNvSpPr/>
            <p:nvPr/>
          </p:nvSpPr>
          <p:spPr bwMode="auto">
            <a:xfrm flipH="1">
              <a:off x="1502559" y="958876"/>
              <a:ext cx="3437886" cy="3495127"/>
            </a:xfrm>
            <a:prstGeom prst="ellipse">
              <a:avLst/>
            </a:prstGeom>
            <a:gradFill>
              <a:gsLst>
                <a:gs pos="2000">
                  <a:srgbClr val="0179D4"/>
                </a:gs>
                <a:gs pos="32000">
                  <a:srgbClr val="2CB6FF"/>
                </a:gs>
                <a:gs pos="44000">
                  <a:srgbClr val="2DB6FF"/>
                </a:gs>
                <a:gs pos="81000">
                  <a:srgbClr val="D962FA"/>
                </a:gs>
                <a:gs pos="96000">
                  <a:srgbClr val="F69991"/>
                </a:gs>
              </a:gsLst>
              <a:lin ang="36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5" name="Picture 14">
              <a:extLst>
                <a:ext uri="{FF2B5EF4-FFF2-40B4-BE49-F238E27FC236}">
                  <a16:creationId xmlns:a16="http://schemas.microsoft.com/office/drawing/2014/main" id="{DE55EF91-B72C-7A49-226D-C368CCA7DED4}"/>
                </a:ext>
              </a:extLst>
            </p:cNvPr>
            <p:cNvPicPr>
              <a:picLocks noChangeAspect="1"/>
            </p:cNvPicPr>
            <p:nvPr/>
          </p:nvPicPr>
          <p:blipFill>
            <a:blip r:embed="rId6">
              <a:extLst>
                <a:ext uri="{28A0092B-C50C-407E-A947-70E740481C1C}">
                  <a14:useLocalDpi xmlns:a14="http://schemas.microsoft.com/office/drawing/2010/main" val="0"/>
                </a:ext>
              </a:extLst>
            </a:blip>
            <a:srcRect l="6092" t="2464" r="2031" b="4129"/>
            <a:stretch/>
          </p:blipFill>
          <p:spPr>
            <a:xfrm flipH="1">
              <a:off x="1642175" y="1100816"/>
              <a:ext cx="3158654" cy="3211246"/>
            </a:xfrm>
            <a:prstGeom prst="ellipse">
              <a:avLst/>
            </a:prstGeom>
            <a:noFill/>
            <a:ln>
              <a:noFill/>
            </a:ln>
            <a:effectLst>
              <a:outerShdw blurRad="63500" sx="102000" sy="102000" algn="ctr" rotWithShape="0">
                <a:prstClr val="black">
                  <a:alpha val="15000"/>
                </a:prstClr>
              </a:outerShdw>
            </a:effectLst>
          </p:spPr>
        </p:pic>
      </p:grpSp>
      <p:sp>
        <p:nvSpPr>
          <p:cNvPr id="18" name="TextBox 17">
            <a:extLst>
              <a:ext uri="{FF2B5EF4-FFF2-40B4-BE49-F238E27FC236}">
                <a16:creationId xmlns:a16="http://schemas.microsoft.com/office/drawing/2014/main" id="{95E829BD-A74D-8151-17DA-90EF8A68EB02}"/>
              </a:ext>
            </a:extLst>
          </p:cNvPr>
          <p:cNvSpPr txBox="1"/>
          <p:nvPr/>
        </p:nvSpPr>
        <p:spPr>
          <a:xfrm>
            <a:off x="6177863" y="5738114"/>
            <a:ext cx="3903633" cy="738664"/>
          </a:xfrm>
          <a:prstGeom prst="rect">
            <a:avLst/>
          </a:prstGeom>
          <a:noFill/>
        </p:spPr>
        <p:txBody>
          <a:bodyPr wrap="square" rtlCol="0">
            <a:spAutoFit/>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2400" b="1" spc="-10">
                <a:ln w="3175">
                  <a:noFill/>
                </a:ln>
                <a:gradFill flip="none" rotWithShape="1">
                  <a:gsLst>
                    <a:gs pos="0">
                      <a:srgbClr val="7B83EB"/>
                    </a:gs>
                    <a:gs pos="50000">
                      <a:srgbClr val="28A8EA"/>
                    </a:gs>
                    <a:gs pos="100000">
                      <a:srgbClr val="37C6D0"/>
                    </a:gs>
                  </a:gsLst>
                  <a:lin ang="2700000" scaled="0"/>
                  <a:tileRect/>
                </a:gradFill>
                <a:latin typeface="Segoe UI" panose="020B0502040204020203" pitchFamily="34" charset="0"/>
                <a:cs typeface="Segoe UI" panose="020B0502040204020203" pitchFamily="34" charset="0"/>
              </a:rPr>
              <a:t>Kellie Erickson</a:t>
            </a:r>
            <a:endParaRPr kumimoji="0" lang="en-US" sz="2400" b="1" i="0" u="none" strike="noStrike" kern="1200" cap="none" spc="-10" normalizeH="0" baseline="0" noProof="0">
              <a:ln w="3175">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Segoe UI" panose="020B0502040204020203" pitchFamily="34" charset="0"/>
                <a:ea typeface="+mn-ea"/>
                <a:cs typeface="+mn-cs"/>
              </a:rPr>
              <a:t>Senior Service Engineering Manager</a:t>
            </a:r>
            <a:endParaRPr kumimoji="0" lang="en-US" b="0" i="0" u="none" strike="noStrike" kern="1200" cap="none" spc="0" normalizeH="0" baseline="0" noProof="0">
              <a:ln>
                <a:noFill/>
              </a:ln>
              <a:solidFill>
                <a:srgbClr val="000000"/>
              </a:solidFill>
              <a:effectLst/>
              <a:uLnTx/>
              <a:uFillTx/>
              <a:latin typeface="Segoe UI"/>
              <a:ea typeface="+mn-ea"/>
              <a:cs typeface="+mn-cs"/>
            </a:endParaRPr>
          </a:p>
        </p:txBody>
      </p:sp>
      <p:grpSp>
        <p:nvGrpSpPr>
          <p:cNvPr id="19" name="Group 18">
            <a:extLst>
              <a:ext uri="{FF2B5EF4-FFF2-40B4-BE49-F238E27FC236}">
                <a16:creationId xmlns:a16="http://schemas.microsoft.com/office/drawing/2014/main" id="{6D34F7EE-1DAD-DF65-BEE7-DBF63E96238E}"/>
              </a:ext>
            </a:extLst>
          </p:cNvPr>
          <p:cNvGrpSpPr/>
          <p:nvPr/>
        </p:nvGrpSpPr>
        <p:grpSpPr>
          <a:xfrm>
            <a:off x="6938431" y="3515747"/>
            <a:ext cx="2194560" cy="2194560"/>
            <a:chOff x="6926705" y="958876"/>
            <a:chExt cx="3437886" cy="3495127"/>
          </a:xfrm>
        </p:grpSpPr>
        <p:sp>
          <p:nvSpPr>
            <p:cNvPr id="20" name="Oval 19">
              <a:extLst>
                <a:ext uri="{FF2B5EF4-FFF2-40B4-BE49-F238E27FC236}">
                  <a16:creationId xmlns:a16="http://schemas.microsoft.com/office/drawing/2014/main" id="{E8F032B9-7DD2-63CF-438F-2DD85B868EF8}"/>
                </a:ext>
              </a:extLst>
            </p:cNvPr>
            <p:cNvSpPr/>
            <p:nvPr/>
          </p:nvSpPr>
          <p:spPr bwMode="auto">
            <a:xfrm flipH="1">
              <a:off x="6926705" y="958876"/>
              <a:ext cx="3437886" cy="3495127"/>
            </a:xfrm>
            <a:prstGeom prst="ellipse">
              <a:avLst/>
            </a:prstGeom>
            <a:gradFill>
              <a:gsLst>
                <a:gs pos="2000">
                  <a:srgbClr val="0179D4"/>
                </a:gs>
                <a:gs pos="32000">
                  <a:srgbClr val="2CB6FF"/>
                </a:gs>
                <a:gs pos="44000">
                  <a:srgbClr val="2DB6FF"/>
                </a:gs>
                <a:gs pos="81000">
                  <a:srgbClr val="D962FA"/>
                </a:gs>
                <a:gs pos="96000">
                  <a:srgbClr val="F69991"/>
                </a:gs>
              </a:gsLst>
              <a:lin ang="36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1" name="Picture 20">
              <a:extLst>
                <a:ext uri="{FF2B5EF4-FFF2-40B4-BE49-F238E27FC236}">
                  <a16:creationId xmlns:a16="http://schemas.microsoft.com/office/drawing/2014/main" id="{6CBE4A9A-0FF2-215F-6917-48754C656F37}"/>
                </a:ext>
              </a:extLst>
            </p:cNvPr>
            <p:cNvPicPr>
              <a:picLocks noChangeAspect="1"/>
            </p:cNvPicPr>
            <p:nvPr/>
          </p:nvPicPr>
          <p:blipFill>
            <a:blip r:embed="rId7">
              <a:extLst>
                <a:ext uri="{28A0092B-C50C-407E-A947-70E740481C1C}">
                  <a14:useLocalDpi xmlns:a14="http://schemas.microsoft.com/office/drawing/2010/main" val="0"/>
                </a:ext>
              </a:extLst>
            </a:blip>
            <a:srcRect l="819" r="819"/>
            <a:stretch/>
          </p:blipFill>
          <p:spPr>
            <a:xfrm flipH="1">
              <a:off x="7066321" y="1100816"/>
              <a:ext cx="3158654" cy="3211246"/>
            </a:xfrm>
            <a:prstGeom prst="ellipse">
              <a:avLst/>
            </a:prstGeom>
            <a:noFill/>
            <a:ln>
              <a:noFill/>
            </a:ln>
            <a:effectLst>
              <a:outerShdw blurRad="63500" sx="102000" sy="102000" algn="ctr" rotWithShape="0">
                <a:prstClr val="black">
                  <a:alpha val="15000"/>
                </a:prstClr>
              </a:outerShdw>
            </a:effectLst>
          </p:spPr>
        </p:pic>
      </p:grpSp>
    </p:spTree>
    <p:extLst>
      <p:ext uri="{BB962C8B-B14F-4D97-AF65-F5344CB8AC3E}">
        <p14:creationId xmlns:p14="http://schemas.microsoft.com/office/powerpoint/2010/main" val="31731805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5CCD-9B4B-CF7F-A40F-EE79A07062B7}"/>
            </a:ext>
          </a:extLst>
        </p:cNvPr>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407886C9-4813-2B89-D300-221955064FA0}"/>
              </a:ext>
              <a:ext uri="{C183D7F6-B498-43B3-948B-1728B52AA6E4}">
                <adec:decorative xmlns:adec="http://schemas.microsoft.com/office/drawing/2017/decorative" val="1"/>
              </a:ext>
            </a:extLst>
          </p:cNvPr>
          <p:cNvSpPr/>
          <p:nvPr/>
        </p:nvSpPr>
        <p:spPr>
          <a:xfrm>
            <a:off x="277117" y="1339578"/>
            <a:ext cx="11354539" cy="5101774"/>
          </a:xfrm>
          <a:prstGeom prst="roundRect">
            <a:avLst>
              <a:gd name="adj" fmla="val 4717"/>
            </a:avLst>
          </a:prstGeom>
          <a:solidFill>
            <a:schemeClr val="bg2"/>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p:spPr>
        <p:txBody>
          <a:bodyPr rot="0" spcFirstLastPara="0" vertOverflow="overflow" horzOverflow="overflow" vert="horz" wrap="square" lIns="91440" tIns="502920" rIns="91440" bIns="4572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w="3175">
                <a:noFill/>
              </a:ln>
              <a:gradFill flip="none" rotWithShape="1">
                <a:gsLst>
                  <a:gs pos="0">
                    <a:srgbClr val="CD9AD0"/>
                  </a:gs>
                  <a:gs pos="81000">
                    <a:srgbClr val="8EC8E8"/>
                  </a:gs>
                </a:gsLst>
                <a:lin ang="13500000" scaled="1"/>
                <a:tileRect/>
              </a:gradFill>
              <a:effectLst/>
              <a:uLnTx/>
              <a:uFillTx/>
              <a:latin typeface="Segoe UI Semibold"/>
              <a:ea typeface="+mj-lt"/>
              <a:cs typeface="Segoe UI Semibold"/>
            </a:endParaRPr>
          </a:p>
        </p:txBody>
      </p:sp>
      <p:sp>
        <p:nvSpPr>
          <p:cNvPr id="3" name="Title 1">
            <a:extLst>
              <a:ext uri="{FF2B5EF4-FFF2-40B4-BE49-F238E27FC236}">
                <a16:creationId xmlns:a16="http://schemas.microsoft.com/office/drawing/2014/main" id="{F41EBE10-4758-BDE8-B94C-25832BF02CB9}"/>
              </a:ext>
            </a:extLst>
          </p:cNvPr>
          <p:cNvSpPr txBox="1">
            <a:spLocks noGrp="1"/>
          </p:cNvSpPr>
          <p:nvPr>
            <p:ph type="title" idx="4294967295"/>
          </p:nvPr>
        </p:nvSpPr>
        <p:spPr>
          <a:xfrm>
            <a:off x="516680" y="151147"/>
            <a:ext cx="11018520"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3600" b="0" i="0" u="none" strike="noStrike" kern="1200" cap="none" spc="0" normalizeH="0" baseline="0" noProof="0">
                <a:ln>
                  <a:noFill/>
                </a:ln>
                <a:effectLst/>
                <a:uLnTx/>
                <a:uFillTx/>
                <a:latin typeface="+mj-lt"/>
                <a:ea typeface="+mj-ea"/>
                <a:cs typeface="Segoe UI Semibold"/>
              </a:rPr>
              <a:t>M365 OED and Executive Copilot and AI </a:t>
            </a:r>
            <a:r>
              <a:rPr lang="en-US" sz="3600">
                <a:cs typeface="Segoe UI Semibold"/>
              </a:rPr>
              <a:t>CAB</a:t>
            </a:r>
            <a:r>
              <a:rPr kumimoji="0" lang="en-US" sz="3600" b="0" i="0" u="none" strike="noStrike" kern="1200" cap="none" spc="0" normalizeH="0" baseline="0" noProof="0">
                <a:ln>
                  <a:noFill/>
                </a:ln>
                <a:effectLst/>
                <a:uLnTx/>
                <a:uFillTx/>
                <a:latin typeface="+mj-lt"/>
                <a:ea typeface="+mj-ea"/>
                <a:cs typeface="Segoe UI Semibold"/>
              </a:rPr>
              <a:t> Program events – </a:t>
            </a:r>
            <a:r>
              <a:rPr lang="en-US" sz="3600">
                <a:cs typeface="Segoe UI Semibold"/>
              </a:rPr>
              <a:t>July-Dec 2025</a:t>
            </a:r>
            <a:endParaRPr kumimoji="0" lang="en-US" sz="3600" b="0" i="0" u="none" strike="noStrike" kern="1200" cap="none" spc="0" normalizeH="0" baseline="0" noProof="0">
              <a:ln>
                <a:noFill/>
              </a:ln>
              <a:effectLst/>
              <a:uLnTx/>
              <a:uFillTx/>
              <a:latin typeface="+mj-lt"/>
              <a:ea typeface="+mj-ea"/>
              <a:cs typeface="+mj-cs"/>
            </a:endParaRPr>
          </a:p>
        </p:txBody>
      </p:sp>
      <p:graphicFrame>
        <p:nvGraphicFramePr>
          <p:cNvPr id="7" name="Table 4">
            <a:extLst>
              <a:ext uri="{FF2B5EF4-FFF2-40B4-BE49-F238E27FC236}">
                <a16:creationId xmlns:a16="http://schemas.microsoft.com/office/drawing/2014/main" id="{5B61C4E9-2F4A-C758-09E0-2B572D414D81}"/>
              </a:ext>
            </a:extLst>
          </p:cNvPr>
          <p:cNvGraphicFramePr>
            <a:graphicFrameLocks noGrp="1"/>
          </p:cNvGraphicFramePr>
          <p:nvPr/>
        </p:nvGraphicFramePr>
        <p:xfrm>
          <a:off x="888618" y="2129277"/>
          <a:ext cx="1708579" cy="1634060"/>
        </p:xfrm>
        <a:graphic>
          <a:graphicData uri="http://schemas.openxmlformats.org/drawingml/2006/table">
            <a:tbl>
              <a:tblPr firstRow="1">
                <a:tableStyleId>{5C22544A-7EE6-4342-B048-85BDC9FD1C3A}</a:tableStyleId>
              </a:tblPr>
              <a:tblGrid>
                <a:gridCol w="343881">
                  <a:extLst>
                    <a:ext uri="{9D8B030D-6E8A-4147-A177-3AD203B41FA5}">
                      <a16:colId xmlns:a16="http://schemas.microsoft.com/office/drawing/2014/main" val="1474783956"/>
                    </a:ext>
                  </a:extLst>
                </a:gridCol>
                <a:gridCol w="343881">
                  <a:extLst>
                    <a:ext uri="{9D8B030D-6E8A-4147-A177-3AD203B41FA5}">
                      <a16:colId xmlns:a16="http://schemas.microsoft.com/office/drawing/2014/main" val="2451358783"/>
                    </a:ext>
                  </a:extLst>
                </a:gridCol>
                <a:gridCol w="343881">
                  <a:extLst>
                    <a:ext uri="{9D8B030D-6E8A-4147-A177-3AD203B41FA5}">
                      <a16:colId xmlns:a16="http://schemas.microsoft.com/office/drawing/2014/main" val="3311945662"/>
                    </a:ext>
                  </a:extLst>
                </a:gridCol>
                <a:gridCol w="343881">
                  <a:extLst>
                    <a:ext uri="{9D8B030D-6E8A-4147-A177-3AD203B41FA5}">
                      <a16:colId xmlns:a16="http://schemas.microsoft.com/office/drawing/2014/main" val="2878691765"/>
                    </a:ext>
                  </a:extLst>
                </a:gridCol>
                <a:gridCol w="333055">
                  <a:extLst>
                    <a:ext uri="{9D8B030D-6E8A-4147-A177-3AD203B41FA5}">
                      <a16:colId xmlns:a16="http://schemas.microsoft.com/office/drawing/2014/main" val="2793679111"/>
                    </a:ext>
                  </a:extLst>
                </a:gridCol>
              </a:tblGrid>
              <a:tr h="252537">
                <a:tc gridSpan="5">
                  <a:txBody>
                    <a:bodyPr/>
                    <a:lstStyle/>
                    <a:p>
                      <a:r>
                        <a:rPr lang="en-US" sz="900" b="1" kern="1200">
                          <a:solidFill>
                            <a:schemeClr val="tx1"/>
                          </a:solidFill>
                          <a:latin typeface="Segoe UI Semibold"/>
                          <a:ea typeface="+mj-ea"/>
                          <a:cs typeface="Segoe UI Semibold"/>
                        </a:rPr>
                        <a:t>JULY 2025</a:t>
                      </a:r>
                    </a:p>
                  </a:txBody>
                  <a:tcPr marL="70150" marR="70150" marT="35075" marB="350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extLst>
                  <a:ext uri="{0D108BD9-81ED-4DB2-BD59-A6C34878D82A}">
                    <a16:rowId xmlns:a16="http://schemas.microsoft.com/office/drawing/2014/main" val="4007783497"/>
                  </a:ext>
                </a:extLst>
              </a:tr>
              <a:tr h="163683">
                <a:tc>
                  <a:txBody>
                    <a:bodyPr/>
                    <a:lstStyle/>
                    <a:p>
                      <a:pPr algn="ctr"/>
                      <a:r>
                        <a:rPr lang="en-US" sz="600" b="1">
                          <a:solidFill>
                            <a:schemeClr val="tx1"/>
                          </a:solidFill>
                          <a:latin typeface="Segoe UI"/>
                          <a:cs typeface="Segoe UI"/>
                        </a:rPr>
                        <a:t>M</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W</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F</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63398"/>
                  </a:ext>
                </a:extLst>
              </a:tr>
              <a:tr h="243568">
                <a:tc>
                  <a:txBody>
                    <a:bodyPr/>
                    <a:lstStyle/>
                    <a:p>
                      <a:pPr algn="r"/>
                      <a:endParaRPr lang="en-US" sz="900">
                        <a:solidFill>
                          <a:schemeClr val="tx1"/>
                        </a:solidFill>
                        <a:latin typeface="Segoe UI" panose="020B0502040204020203" pitchFamily="34" charset="0"/>
                        <a:cs typeface="Segoe UI" panose="020B0502040204020203" pitchFamily="34" charset="0"/>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a:t>
                      </a:r>
                      <a:endParaRPr lang="en-US" sz="900">
                        <a:solidFill>
                          <a:schemeClr val="tx1"/>
                        </a:solidFill>
                        <a:latin typeface="Segoe UI" panose="020B0502040204020203" pitchFamily="34" charset="0"/>
                        <a:cs typeface="Segoe UI" panose="020B0502040204020203" pitchFamily="34" charset="0"/>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bg1">
                              <a:lumMod val="76000"/>
                            </a:schemeClr>
                          </a:solidFill>
                          <a:latin typeface="Segoe UI"/>
                          <a:cs typeface="Segoe UI"/>
                        </a:rPr>
                        <a:t>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769292"/>
                  </a:ext>
                </a:extLst>
              </a:tr>
              <a:tr h="243568">
                <a:tc>
                  <a:txBody>
                    <a:bodyPr/>
                    <a:lstStyle/>
                    <a:p>
                      <a:pPr algn="r"/>
                      <a:r>
                        <a:rPr lang="en-US" sz="900">
                          <a:solidFill>
                            <a:schemeClr val="tx1"/>
                          </a:solidFill>
                          <a:latin typeface="Segoe UI"/>
                          <a:cs typeface="Segoe UI"/>
                        </a:rPr>
                        <a:t>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3BC4"/>
                    </a:solidFill>
                  </a:tcPr>
                </a:tc>
                <a:tc>
                  <a:txBody>
                    <a:bodyPr/>
                    <a:lstStyle/>
                    <a:p>
                      <a:pPr algn="r"/>
                      <a:r>
                        <a:rPr lang="en-US" sz="900">
                          <a:solidFill>
                            <a:schemeClr val="tx1"/>
                          </a:solidFill>
                          <a:latin typeface="Segoe UI"/>
                          <a:cs typeface="Segoe UI"/>
                        </a:rPr>
                        <a:t>10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B0FE"/>
                    </a:solidFill>
                  </a:tcPr>
                </a:tc>
                <a:tc>
                  <a:txBody>
                    <a:bodyPr/>
                    <a:lstStyle/>
                    <a:p>
                      <a:pPr algn="r"/>
                      <a:r>
                        <a:rPr lang="en-US" sz="900">
                          <a:solidFill>
                            <a:schemeClr val="tx1"/>
                          </a:solidFill>
                          <a:latin typeface="Segoe UI"/>
                          <a:cs typeface="Segoe UI"/>
                        </a:rPr>
                        <a:t>11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972261"/>
                  </a:ext>
                </a:extLst>
              </a:tr>
              <a:tr h="243568">
                <a:tc>
                  <a:txBody>
                    <a:bodyPr/>
                    <a:lstStyle/>
                    <a:p>
                      <a:pPr algn="r"/>
                      <a:r>
                        <a:rPr lang="en-US" sz="900">
                          <a:solidFill>
                            <a:schemeClr val="tx1"/>
                          </a:solidFill>
                          <a:latin typeface="Segoe UI"/>
                          <a:cs typeface="Segoe UI"/>
                        </a:rPr>
                        <a:t>14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900">
                          <a:solidFill>
                            <a:schemeClr val="tx1"/>
                          </a:solidFill>
                          <a:latin typeface="Segoe UI"/>
                          <a:cs typeface="Segoe UI"/>
                        </a:rPr>
                        <a:t>17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7504972"/>
                  </a:ext>
                </a:extLst>
              </a:tr>
              <a:tr h="243568">
                <a:tc>
                  <a:txBody>
                    <a:bodyPr/>
                    <a:lstStyle/>
                    <a:p>
                      <a:pPr algn="r"/>
                      <a:r>
                        <a:rPr lang="en-US" sz="900">
                          <a:solidFill>
                            <a:schemeClr val="tx1"/>
                          </a:solidFill>
                          <a:latin typeface="Segoe UI"/>
                          <a:cs typeface="Segoe UI"/>
                        </a:rPr>
                        <a:t>21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639309"/>
                  </a:ext>
                </a:extLst>
              </a:tr>
              <a:tr h="243568">
                <a:tc>
                  <a:txBody>
                    <a:bodyPr/>
                    <a:lstStyle/>
                    <a:p>
                      <a:pPr algn="r"/>
                      <a:r>
                        <a:rPr lang="en-US" sz="900">
                          <a:solidFill>
                            <a:schemeClr val="tx1"/>
                          </a:solidFill>
                          <a:latin typeface="Segoe UI"/>
                          <a:cs typeface="Segoe UI"/>
                        </a:rPr>
                        <a:t>28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888153"/>
                  </a:ext>
                </a:extLst>
              </a:tr>
            </a:tbl>
          </a:graphicData>
        </a:graphic>
      </p:graphicFrame>
      <p:graphicFrame>
        <p:nvGraphicFramePr>
          <p:cNvPr id="8" name="Table 4">
            <a:extLst>
              <a:ext uri="{FF2B5EF4-FFF2-40B4-BE49-F238E27FC236}">
                <a16:creationId xmlns:a16="http://schemas.microsoft.com/office/drawing/2014/main" id="{1A38A5B8-574B-6A7B-D28C-444F4EF894CF}"/>
              </a:ext>
            </a:extLst>
          </p:cNvPr>
          <p:cNvGraphicFramePr>
            <a:graphicFrameLocks noGrp="1"/>
          </p:cNvGraphicFramePr>
          <p:nvPr/>
        </p:nvGraphicFramePr>
        <p:xfrm>
          <a:off x="3081773" y="2129277"/>
          <a:ext cx="1708579" cy="1634060"/>
        </p:xfrm>
        <a:graphic>
          <a:graphicData uri="http://schemas.openxmlformats.org/drawingml/2006/table">
            <a:tbl>
              <a:tblPr firstRow="1">
                <a:tableStyleId>{5C22544A-7EE6-4342-B048-85BDC9FD1C3A}</a:tableStyleId>
              </a:tblPr>
              <a:tblGrid>
                <a:gridCol w="343881">
                  <a:extLst>
                    <a:ext uri="{9D8B030D-6E8A-4147-A177-3AD203B41FA5}">
                      <a16:colId xmlns:a16="http://schemas.microsoft.com/office/drawing/2014/main" val="1474783956"/>
                    </a:ext>
                  </a:extLst>
                </a:gridCol>
                <a:gridCol w="343881">
                  <a:extLst>
                    <a:ext uri="{9D8B030D-6E8A-4147-A177-3AD203B41FA5}">
                      <a16:colId xmlns:a16="http://schemas.microsoft.com/office/drawing/2014/main" val="2451358783"/>
                    </a:ext>
                  </a:extLst>
                </a:gridCol>
                <a:gridCol w="343881">
                  <a:extLst>
                    <a:ext uri="{9D8B030D-6E8A-4147-A177-3AD203B41FA5}">
                      <a16:colId xmlns:a16="http://schemas.microsoft.com/office/drawing/2014/main" val="3311945662"/>
                    </a:ext>
                  </a:extLst>
                </a:gridCol>
                <a:gridCol w="343881">
                  <a:extLst>
                    <a:ext uri="{9D8B030D-6E8A-4147-A177-3AD203B41FA5}">
                      <a16:colId xmlns:a16="http://schemas.microsoft.com/office/drawing/2014/main" val="2878691765"/>
                    </a:ext>
                  </a:extLst>
                </a:gridCol>
                <a:gridCol w="333055">
                  <a:extLst>
                    <a:ext uri="{9D8B030D-6E8A-4147-A177-3AD203B41FA5}">
                      <a16:colId xmlns:a16="http://schemas.microsoft.com/office/drawing/2014/main" val="2793679111"/>
                    </a:ext>
                  </a:extLst>
                </a:gridCol>
              </a:tblGrid>
              <a:tr h="252537">
                <a:tc gridSpan="5">
                  <a:txBody>
                    <a:bodyPr/>
                    <a:lstStyle/>
                    <a:p>
                      <a:r>
                        <a:rPr lang="en-US" sz="900" b="1" kern="1200">
                          <a:solidFill>
                            <a:schemeClr val="tx1"/>
                          </a:solidFill>
                          <a:latin typeface="Segoe UI Semibold"/>
                          <a:ea typeface="+mj-ea"/>
                          <a:cs typeface="Segoe UI Semibold"/>
                        </a:rPr>
                        <a:t>AUGUST 2025</a:t>
                      </a:r>
                    </a:p>
                  </a:txBody>
                  <a:tcPr marL="70150" marR="70150" marT="35075" marB="350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extLst>
                  <a:ext uri="{0D108BD9-81ED-4DB2-BD59-A6C34878D82A}">
                    <a16:rowId xmlns:a16="http://schemas.microsoft.com/office/drawing/2014/main" val="4007783497"/>
                  </a:ext>
                </a:extLst>
              </a:tr>
              <a:tr h="163683">
                <a:tc>
                  <a:txBody>
                    <a:bodyPr/>
                    <a:lstStyle/>
                    <a:p>
                      <a:pPr algn="ctr"/>
                      <a:r>
                        <a:rPr lang="en-US" sz="600" b="1">
                          <a:solidFill>
                            <a:schemeClr val="tx1"/>
                          </a:solidFill>
                          <a:latin typeface="Segoe UI"/>
                          <a:cs typeface="Segoe UI"/>
                        </a:rPr>
                        <a:t>M</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W</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F</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63398"/>
                  </a:ext>
                </a:extLst>
              </a:tr>
              <a:tr h="243568">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769292"/>
                  </a:ext>
                </a:extLst>
              </a:tr>
              <a:tr h="243568">
                <a:tc>
                  <a:txBody>
                    <a:bodyPr/>
                    <a:lstStyle/>
                    <a:p>
                      <a:pPr algn="r"/>
                      <a:r>
                        <a:rPr lang="en-US" sz="900">
                          <a:solidFill>
                            <a:schemeClr val="tx1"/>
                          </a:solidFill>
                          <a:latin typeface="Segoe UI"/>
                          <a:cs typeface="Segoe UI"/>
                        </a:rPr>
                        <a:t>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n-US" sz="900">
                          <a:solidFill>
                            <a:schemeClr val="tx1"/>
                          </a:solidFill>
                          <a:latin typeface="Segoe UI"/>
                          <a:cs typeface="Segoe UI"/>
                        </a:rPr>
                        <a:t>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972261"/>
                  </a:ext>
                </a:extLst>
              </a:tr>
              <a:tr h="243568">
                <a:tc>
                  <a:txBody>
                    <a:bodyPr/>
                    <a:lstStyle/>
                    <a:p>
                      <a:pPr algn="r"/>
                      <a:r>
                        <a:rPr lang="en-US" sz="900">
                          <a:solidFill>
                            <a:schemeClr val="tx1"/>
                          </a:solidFill>
                          <a:latin typeface="Segoe UI"/>
                          <a:cs typeface="Segoe UI"/>
                        </a:rPr>
                        <a:t>11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3BC4"/>
                    </a:solidFill>
                  </a:tcPr>
                </a:tc>
                <a:tc>
                  <a:txBody>
                    <a:bodyPr/>
                    <a:lstStyle/>
                    <a:p>
                      <a:pPr algn="r"/>
                      <a:r>
                        <a:rPr lang="en-US" sz="900">
                          <a:solidFill>
                            <a:schemeClr val="tx1"/>
                          </a:solidFill>
                          <a:latin typeface="Segoe UI"/>
                          <a:cs typeface="Segoe UI"/>
                        </a:rPr>
                        <a:t>14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B0FE"/>
                    </a:solidFill>
                  </a:tcPr>
                </a:tc>
                <a:tc>
                  <a:txBody>
                    <a:bodyPr/>
                    <a:lstStyle/>
                    <a:p>
                      <a:pPr algn="r"/>
                      <a:r>
                        <a:rPr lang="en-US" sz="900">
                          <a:solidFill>
                            <a:schemeClr val="tx1"/>
                          </a:solidFill>
                          <a:latin typeface="Segoe UI"/>
                          <a:cs typeface="Segoe UI"/>
                        </a:rPr>
                        <a:t>15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7504972"/>
                  </a:ext>
                </a:extLst>
              </a:tr>
              <a:tr h="243568">
                <a:tc>
                  <a:txBody>
                    <a:bodyPr/>
                    <a:lstStyle/>
                    <a:p>
                      <a:pPr algn="r"/>
                      <a:r>
                        <a:rPr lang="en-US" sz="900">
                          <a:solidFill>
                            <a:schemeClr val="tx1"/>
                          </a:solidFill>
                          <a:latin typeface="Segoe UI"/>
                          <a:cs typeface="Segoe UI"/>
                        </a:rPr>
                        <a:t>18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639309"/>
                  </a:ext>
                </a:extLst>
              </a:tr>
              <a:tr h="243568">
                <a:tc>
                  <a:txBody>
                    <a:bodyPr/>
                    <a:lstStyle/>
                    <a:p>
                      <a:pPr algn="r"/>
                      <a:r>
                        <a:rPr lang="en-US" sz="900">
                          <a:solidFill>
                            <a:schemeClr val="bg1"/>
                          </a:solidFill>
                          <a:latin typeface="Segoe UI"/>
                          <a:cs typeface="Segoe UI"/>
                        </a:rPr>
                        <a:t>25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extLst>
                  <a:ext uri="{0D108BD9-81ED-4DB2-BD59-A6C34878D82A}">
                    <a16:rowId xmlns:a16="http://schemas.microsoft.com/office/drawing/2014/main" val="1782888153"/>
                  </a:ext>
                </a:extLst>
              </a:tr>
            </a:tbl>
          </a:graphicData>
        </a:graphic>
      </p:graphicFrame>
      <p:graphicFrame>
        <p:nvGraphicFramePr>
          <p:cNvPr id="5" name="Table 4">
            <a:extLst>
              <a:ext uri="{FF2B5EF4-FFF2-40B4-BE49-F238E27FC236}">
                <a16:creationId xmlns:a16="http://schemas.microsoft.com/office/drawing/2014/main" id="{82F39023-6CA4-9479-4230-5F08576DE0E3}"/>
              </a:ext>
            </a:extLst>
          </p:cNvPr>
          <p:cNvGraphicFramePr>
            <a:graphicFrameLocks noGrp="1"/>
          </p:cNvGraphicFramePr>
          <p:nvPr/>
        </p:nvGraphicFramePr>
        <p:xfrm>
          <a:off x="5274924" y="2129277"/>
          <a:ext cx="1708579" cy="1634060"/>
        </p:xfrm>
        <a:graphic>
          <a:graphicData uri="http://schemas.openxmlformats.org/drawingml/2006/table">
            <a:tbl>
              <a:tblPr firstRow="1">
                <a:tableStyleId>{5C22544A-7EE6-4342-B048-85BDC9FD1C3A}</a:tableStyleId>
              </a:tblPr>
              <a:tblGrid>
                <a:gridCol w="343881">
                  <a:extLst>
                    <a:ext uri="{9D8B030D-6E8A-4147-A177-3AD203B41FA5}">
                      <a16:colId xmlns:a16="http://schemas.microsoft.com/office/drawing/2014/main" val="1474783956"/>
                    </a:ext>
                  </a:extLst>
                </a:gridCol>
                <a:gridCol w="343881">
                  <a:extLst>
                    <a:ext uri="{9D8B030D-6E8A-4147-A177-3AD203B41FA5}">
                      <a16:colId xmlns:a16="http://schemas.microsoft.com/office/drawing/2014/main" val="2451358783"/>
                    </a:ext>
                  </a:extLst>
                </a:gridCol>
                <a:gridCol w="343881">
                  <a:extLst>
                    <a:ext uri="{9D8B030D-6E8A-4147-A177-3AD203B41FA5}">
                      <a16:colId xmlns:a16="http://schemas.microsoft.com/office/drawing/2014/main" val="3311945662"/>
                    </a:ext>
                  </a:extLst>
                </a:gridCol>
                <a:gridCol w="343881">
                  <a:extLst>
                    <a:ext uri="{9D8B030D-6E8A-4147-A177-3AD203B41FA5}">
                      <a16:colId xmlns:a16="http://schemas.microsoft.com/office/drawing/2014/main" val="2878691765"/>
                    </a:ext>
                  </a:extLst>
                </a:gridCol>
                <a:gridCol w="333055">
                  <a:extLst>
                    <a:ext uri="{9D8B030D-6E8A-4147-A177-3AD203B41FA5}">
                      <a16:colId xmlns:a16="http://schemas.microsoft.com/office/drawing/2014/main" val="2793679111"/>
                    </a:ext>
                  </a:extLst>
                </a:gridCol>
              </a:tblGrid>
              <a:tr h="252537">
                <a:tc gridSpan="5">
                  <a:txBody>
                    <a:bodyPr/>
                    <a:lstStyle/>
                    <a:p>
                      <a:r>
                        <a:rPr lang="en-US" sz="900" b="1" kern="1200">
                          <a:solidFill>
                            <a:schemeClr val="tx1"/>
                          </a:solidFill>
                          <a:latin typeface="Segoe UI Semibold"/>
                          <a:ea typeface="+mj-ea"/>
                          <a:cs typeface="Segoe UI Semibold"/>
                        </a:rPr>
                        <a:t>SEPTEMBER 2025</a:t>
                      </a:r>
                    </a:p>
                  </a:txBody>
                  <a:tcPr marL="70150" marR="70150" marT="35075" marB="350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extLst>
                  <a:ext uri="{0D108BD9-81ED-4DB2-BD59-A6C34878D82A}">
                    <a16:rowId xmlns:a16="http://schemas.microsoft.com/office/drawing/2014/main" val="4007783497"/>
                  </a:ext>
                </a:extLst>
              </a:tr>
              <a:tr h="163683">
                <a:tc>
                  <a:txBody>
                    <a:bodyPr/>
                    <a:lstStyle/>
                    <a:p>
                      <a:pPr algn="ctr"/>
                      <a:r>
                        <a:rPr lang="en-US" sz="600" b="1">
                          <a:solidFill>
                            <a:schemeClr val="tx1"/>
                          </a:solidFill>
                          <a:latin typeface="Segoe UI"/>
                          <a:cs typeface="Segoe UI"/>
                        </a:rPr>
                        <a:t>M</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W</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F</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63398"/>
                  </a:ext>
                </a:extLst>
              </a:tr>
              <a:tr h="243568">
                <a:tc>
                  <a:txBody>
                    <a:bodyPr/>
                    <a:lstStyle/>
                    <a:p>
                      <a:pPr algn="r"/>
                      <a:r>
                        <a:rPr lang="en-US" sz="900">
                          <a:solidFill>
                            <a:schemeClr val="bg1">
                              <a:lumMod val="76000"/>
                            </a:schemeClr>
                          </a:solidFill>
                          <a:latin typeface="Segoe UI"/>
                          <a:cs typeface="Segoe UI"/>
                        </a:rPr>
                        <a:t>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769292"/>
                  </a:ext>
                </a:extLst>
              </a:tr>
              <a:tr h="243568">
                <a:tc>
                  <a:txBody>
                    <a:bodyPr/>
                    <a:lstStyle/>
                    <a:p>
                      <a:pPr algn="r"/>
                      <a:r>
                        <a:rPr lang="en-US" sz="900">
                          <a:solidFill>
                            <a:schemeClr val="tx1"/>
                          </a:solidFill>
                          <a:latin typeface="Segoe UI"/>
                          <a:cs typeface="Segoe UI"/>
                        </a:rPr>
                        <a:t>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3BC4"/>
                    </a:solidFill>
                  </a:tcPr>
                </a:tc>
                <a:tc>
                  <a:txBody>
                    <a:bodyPr/>
                    <a:lstStyle/>
                    <a:p>
                      <a:pPr algn="r"/>
                      <a:r>
                        <a:rPr lang="en-US" sz="900">
                          <a:solidFill>
                            <a:schemeClr val="tx1"/>
                          </a:solidFill>
                          <a:latin typeface="Segoe UI"/>
                          <a:cs typeface="Segoe UI"/>
                        </a:rPr>
                        <a:t>11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B0FE"/>
                    </a:solidFill>
                  </a:tcPr>
                </a:tc>
                <a:tc>
                  <a:txBody>
                    <a:bodyPr/>
                    <a:lstStyle/>
                    <a:p>
                      <a:pPr algn="r"/>
                      <a:r>
                        <a:rPr lang="en-US" sz="900">
                          <a:solidFill>
                            <a:schemeClr val="tx1"/>
                          </a:solidFill>
                          <a:latin typeface="Segoe UI"/>
                          <a:cs typeface="Segoe UI"/>
                        </a:rPr>
                        <a:t>12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972261"/>
                  </a:ext>
                </a:extLst>
              </a:tr>
              <a:tr h="243568">
                <a:tc>
                  <a:txBody>
                    <a:bodyPr/>
                    <a:lstStyle/>
                    <a:p>
                      <a:pPr algn="r"/>
                      <a:r>
                        <a:rPr lang="en-US" sz="900">
                          <a:solidFill>
                            <a:schemeClr val="tx1"/>
                          </a:solidFill>
                          <a:latin typeface="Segoe UI"/>
                          <a:cs typeface="Segoe UI"/>
                        </a:rPr>
                        <a:t>15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a:r>
                        <a:rPr lang="en-US" sz="900">
                          <a:solidFill>
                            <a:schemeClr val="tx1"/>
                          </a:solidFill>
                          <a:latin typeface="Segoe UI"/>
                          <a:cs typeface="Segoe UI"/>
                        </a:rPr>
                        <a:t>18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7504972"/>
                  </a:ext>
                </a:extLst>
              </a:tr>
              <a:tr h="243568">
                <a:tc>
                  <a:txBody>
                    <a:bodyPr/>
                    <a:lstStyle/>
                    <a:p>
                      <a:pPr algn="r"/>
                      <a:r>
                        <a:rPr lang="en-US" sz="900">
                          <a:solidFill>
                            <a:schemeClr val="tx1"/>
                          </a:solidFill>
                          <a:latin typeface="Segoe UI"/>
                          <a:cs typeface="Segoe UI"/>
                        </a:rPr>
                        <a:t>22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639309"/>
                  </a:ext>
                </a:extLst>
              </a:tr>
              <a:tr h="243568">
                <a:tc>
                  <a:txBody>
                    <a:bodyPr/>
                    <a:lstStyle/>
                    <a:p>
                      <a:pPr algn="r"/>
                      <a:r>
                        <a:rPr lang="en-US" sz="900">
                          <a:solidFill>
                            <a:schemeClr val="tx1"/>
                          </a:solidFill>
                          <a:latin typeface="Segoe UI"/>
                          <a:cs typeface="Segoe UI"/>
                        </a:rPr>
                        <a:t>29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888153"/>
                  </a:ext>
                </a:extLst>
              </a:tr>
            </a:tbl>
          </a:graphicData>
        </a:graphic>
      </p:graphicFrame>
      <p:graphicFrame>
        <p:nvGraphicFramePr>
          <p:cNvPr id="6" name="Table 4">
            <a:extLst>
              <a:ext uri="{FF2B5EF4-FFF2-40B4-BE49-F238E27FC236}">
                <a16:creationId xmlns:a16="http://schemas.microsoft.com/office/drawing/2014/main" id="{92438A68-D397-EB84-31CA-224111F48B4B}"/>
              </a:ext>
            </a:extLst>
          </p:cNvPr>
          <p:cNvGraphicFramePr>
            <a:graphicFrameLocks noGrp="1"/>
          </p:cNvGraphicFramePr>
          <p:nvPr/>
        </p:nvGraphicFramePr>
        <p:xfrm>
          <a:off x="888618" y="3890466"/>
          <a:ext cx="1708579" cy="1634060"/>
        </p:xfrm>
        <a:graphic>
          <a:graphicData uri="http://schemas.openxmlformats.org/drawingml/2006/table">
            <a:tbl>
              <a:tblPr firstRow="1">
                <a:tableStyleId>{5C22544A-7EE6-4342-B048-85BDC9FD1C3A}</a:tableStyleId>
              </a:tblPr>
              <a:tblGrid>
                <a:gridCol w="343881">
                  <a:extLst>
                    <a:ext uri="{9D8B030D-6E8A-4147-A177-3AD203B41FA5}">
                      <a16:colId xmlns:a16="http://schemas.microsoft.com/office/drawing/2014/main" val="1474783956"/>
                    </a:ext>
                  </a:extLst>
                </a:gridCol>
                <a:gridCol w="343881">
                  <a:extLst>
                    <a:ext uri="{9D8B030D-6E8A-4147-A177-3AD203B41FA5}">
                      <a16:colId xmlns:a16="http://schemas.microsoft.com/office/drawing/2014/main" val="2451358783"/>
                    </a:ext>
                  </a:extLst>
                </a:gridCol>
                <a:gridCol w="343881">
                  <a:extLst>
                    <a:ext uri="{9D8B030D-6E8A-4147-A177-3AD203B41FA5}">
                      <a16:colId xmlns:a16="http://schemas.microsoft.com/office/drawing/2014/main" val="3311945662"/>
                    </a:ext>
                  </a:extLst>
                </a:gridCol>
                <a:gridCol w="343881">
                  <a:extLst>
                    <a:ext uri="{9D8B030D-6E8A-4147-A177-3AD203B41FA5}">
                      <a16:colId xmlns:a16="http://schemas.microsoft.com/office/drawing/2014/main" val="2878691765"/>
                    </a:ext>
                  </a:extLst>
                </a:gridCol>
                <a:gridCol w="333055">
                  <a:extLst>
                    <a:ext uri="{9D8B030D-6E8A-4147-A177-3AD203B41FA5}">
                      <a16:colId xmlns:a16="http://schemas.microsoft.com/office/drawing/2014/main" val="2793679111"/>
                    </a:ext>
                  </a:extLst>
                </a:gridCol>
              </a:tblGrid>
              <a:tr h="252537">
                <a:tc gridSpan="5">
                  <a:txBody>
                    <a:bodyPr/>
                    <a:lstStyle/>
                    <a:p>
                      <a:r>
                        <a:rPr lang="en-US" sz="900" b="1" kern="1200">
                          <a:solidFill>
                            <a:schemeClr val="tx1"/>
                          </a:solidFill>
                          <a:latin typeface="Segoe UI Semibold"/>
                          <a:ea typeface="+mj-ea"/>
                          <a:cs typeface="Segoe UI Semibold"/>
                        </a:rPr>
                        <a:t>OCTOBER 2025</a:t>
                      </a:r>
                    </a:p>
                  </a:txBody>
                  <a:tcPr marL="70150" marR="70150" marT="35075" marB="350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extLst>
                  <a:ext uri="{0D108BD9-81ED-4DB2-BD59-A6C34878D82A}">
                    <a16:rowId xmlns:a16="http://schemas.microsoft.com/office/drawing/2014/main" val="4007783497"/>
                  </a:ext>
                </a:extLst>
              </a:tr>
              <a:tr h="163683">
                <a:tc>
                  <a:txBody>
                    <a:bodyPr/>
                    <a:lstStyle/>
                    <a:p>
                      <a:pPr algn="ctr"/>
                      <a:r>
                        <a:rPr lang="en-US" sz="600" b="1">
                          <a:solidFill>
                            <a:schemeClr val="tx1"/>
                          </a:solidFill>
                          <a:latin typeface="Segoe UI"/>
                          <a:cs typeface="Segoe UI"/>
                        </a:rPr>
                        <a:t>M</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W</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F</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63398"/>
                  </a:ext>
                </a:extLst>
              </a:tr>
              <a:tr h="243568">
                <a:tc>
                  <a:txBody>
                    <a:bodyPr/>
                    <a:lstStyle/>
                    <a:p>
                      <a:pPr algn="r"/>
                      <a:endParaRPr lang="en-US" sz="900">
                        <a:solidFill>
                          <a:schemeClr val="tx1"/>
                        </a:solidFill>
                        <a:latin typeface="Segoe UI" panose="020B0502040204020203" pitchFamily="34" charset="0"/>
                        <a:cs typeface="Segoe UI" panose="020B0502040204020203" pitchFamily="34" charset="0"/>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769292"/>
                  </a:ext>
                </a:extLst>
              </a:tr>
              <a:tr h="243568">
                <a:tc>
                  <a:txBody>
                    <a:bodyPr/>
                    <a:lstStyle/>
                    <a:p>
                      <a:pPr algn="r"/>
                      <a:r>
                        <a:rPr lang="en-US" sz="900">
                          <a:solidFill>
                            <a:schemeClr val="tx1"/>
                          </a:solidFill>
                          <a:latin typeface="Segoe UI"/>
                          <a:cs typeface="Segoe UI"/>
                        </a:rPr>
                        <a:t>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3BC4"/>
                    </a:solidFill>
                  </a:tcPr>
                </a:tc>
                <a:tc>
                  <a:txBody>
                    <a:bodyPr/>
                    <a:lstStyle/>
                    <a:p>
                      <a:pPr algn="r"/>
                      <a:r>
                        <a:rPr lang="en-US" sz="900">
                          <a:solidFill>
                            <a:schemeClr val="tx1"/>
                          </a:solidFill>
                          <a:latin typeface="Segoe UI"/>
                          <a:cs typeface="Segoe UI"/>
                        </a:rPr>
                        <a:t>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B0FE"/>
                    </a:solidFill>
                  </a:tcPr>
                </a:tc>
                <a:tc>
                  <a:txBody>
                    <a:bodyPr/>
                    <a:lstStyle/>
                    <a:p>
                      <a:pPr algn="r"/>
                      <a:r>
                        <a:rPr lang="en-US" sz="900">
                          <a:solidFill>
                            <a:schemeClr val="tx1"/>
                          </a:solidFill>
                          <a:latin typeface="Segoe UI"/>
                          <a:cs typeface="Segoe UI"/>
                        </a:rPr>
                        <a:t>10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972261"/>
                  </a:ext>
                </a:extLst>
              </a:tr>
              <a:tr h="243568">
                <a:tc>
                  <a:txBody>
                    <a:bodyPr/>
                    <a:lstStyle/>
                    <a:p>
                      <a:pPr algn="r"/>
                      <a:r>
                        <a:rPr lang="en-US" sz="900">
                          <a:solidFill>
                            <a:schemeClr val="tx1"/>
                          </a:solidFill>
                          <a:latin typeface="Segoe UI"/>
                          <a:cs typeface="Segoe UI"/>
                        </a:rPr>
                        <a:t>13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900">
                          <a:solidFill>
                            <a:schemeClr val="tx1"/>
                          </a:solidFill>
                          <a:latin typeface="Segoe UI"/>
                          <a:cs typeface="Segoe UI"/>
                        </a:rPr>
                        <a:t>16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7504972"/>
                  </a:ext>
                </a:extLst>
              </a:tr>
              <a:tr h="243568">
                <a:tc>
                  <a:txBody>
                    <a:bodyPr/>
                    <a:lstStyle/>
                    <a:p>
                      <a:pPr algn="r"/>
                      <a:r>
                        <a:rPr lang="en-US" sz="900">
                          <a:solidFill>
                            <a:schemeClr val="bg1"/>
                          </a:solidFill>
                          <a:latin typeface="Segoe UI"/>
                          <a:cs typeface="Segoe UI"/>
                        </a:rPr>
                        <a:t>20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tc>
                  <a:txBody>
                    <a:bodyPr/>
                    <a:lstStyle/>
                    <a:p>
                      <a:pPr algn="r"/>
                      <a:r>
                        <a:rPr lang="en-US" sz="900">
                          <a:solidFill>
                            <a:schemeClr val="bg1"/>
                          </a:solidFill>
                          <a:latin typeface="Segoe UI"/>
                          <a:cs typeface="Segoe UI"/>
                        </a:rPr>
                        <a:t>24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4E68"/>
                    </a:solidFill>
                  </a:tcPr>
                </a:tc>
                <a:extLst>
                  <a:ext uri="{0D108BD9-81ED-4DB2-BD59-A6C34878D82A}">
                    <a16:rowId xmlns:a16="http://schemas.microsoft.com/office/drawing/2014/main" val="4050639309"/>
                  </a:ext>
                </a:extLst>
              </a:tr>
              <a:tr h="243568">
                <a:tc>
                  <a:txBody>
                    <a:bodyPr/>
                    <a:lstStyle/>
                    <a:p>
                      <a:pPr algn="r"/>
                      <a:r>
                        <a:rPr lang="en-US" sz="900">
                          <a:solidFill>
                            <a:schemeClr val="tx1"/>
                          </a:solidFill>
                          <a:latin typeface="Segoe UI"/>
                          <a:cs typeface="Segoe UI"/>
                        </a:rPr>
                        <a:t>27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888153"/>
                  </a:ext>
                </a:extLst>
              </a:tr>
            </a:tbl>
          </a:graphicData>
        </a:graphic>
      </p:graphicFrame>
      <p:graphicFrame>
        <p:nvGraphicFramePr>
          <p:cNvPr id="10" name="Table 4">
            <a:extLst>
              <a:ext uri="{FF2B5EF4-FFF2-40B4-BE49-F238E27FC236}">
                <a16:creationId xmlns:a16="http://schemas.microsoft.com/office/drawing/2014/main" id="{F383E3AD-3AEC-986F-9F6B-0AC8B420303B}"/>
              </a:ext>
            </a:extLst>
          </p:cNvPr>
          <p:cNvGraphicFramePr>
            <a:graphicFrameLocks noGrp="1"/>
          </p:cNvGraphicFramePr>
          <p:nvPr/>
        </p:nvGraphicFramePr>
        <p:xfrm>
          <a:off x="3081771" y="3890466"/>
          <a:ext cx="1708579" cy="1634060"/>
        </p:xfrm>
        <a:graphic>
          <a:graphicData uri="http://schemas.openxmlformats.org/drawingml/2006/table">
            <a:tbl>
              <a:tblPr firstRow="1">
                <a:tableStyleId>{5C22544A-7EE6-4342-B048-85BDC9FD1C3A}</a:tableStyleId>
              </a:tblPr>
              <a:tblGrid>
                <a:gridCol w="343881">
                  <a:extLst>
                    <a:ext uri="{9D8B030D-6E8A-4147-A177-3AD203B41FA5}">
                      <a16:colId xmlns:a16="http://schemas.microsoft.com/office/drawing/2014/main" val="1474783956"/>
                    </a:ext>
                  </a:extLst>
                </a:gridCol>
                <a:gridCol w="343881">
                  <a:extLst>
                    <a:ext uri="{9D8B030D-6E8A-4147-A177-3AD203B41FA5}">
                      <a16:colId xmlns:a16="http://schemas.microsoft.com/office/drawing/2014/main" val="2451358783"/>
                    </a:ext>
                  </a:extLst>
                </a:gridCol>
                <a:gridCol w="343881">
                  <a:extLst>
                    <a:ext uri="{9D8B030D-6E8A-4147-A177-3AD203B41FA5}">
                      <a16:colId xmlns:a16="http://schemas.microsoft.com/office/drawing/2014/main" val="3311945662"/>
                    </a:ext>
                  </a:extLst>
                </a:gridCol>
                <a:gridCol w="343881">
                  <a:extLst>
                    <a:ext uri="{9D8B030D-6E8A-4147-A177-3AD203B41FA5}">
                      <a16:colId xmlns:a16="http://schemas.microsoft.com/office/drawing/2014/main" val="2878691765"/>
                    </a:ext>
                  </a:extLst>
                </a:gridCol>
                <a:gridCol w="333055">
                  <a:extLst>
                    <a:ext uri="{9D8B030D-6E8A-4147-A177-3AD203B41FA5}">
                      <a16:colId xmlns:a16="http://schemas.microsoft.com/office/drawing/2014/main" val="2793679111"/>
                    </a:ext>
                  </a:extLst>
                </a:gridCol>
              </a:tblGrid>
              <a:tr h="252537">
                <a:tc gridSpan="5">
                  <a:txBody>
                    <a:bodyPr/>
                    <a:lstStyle/>
                    <a:p>
                      <a:r>
                        <a:rPr lang="en-US" sz="900" b="1" kern="1200">
                          <a:solidFill>
                            <a:schemeClr val="tx1"/>
                          </a:solidFill>
                          <a:latin typeface="Segoe UI Semibold"/>
                          <a:ea typeface="+mj-ea"/>
                          <a:cs typeface="Segoe UI Semibold"/>
                        </a:rPr>
                        <a:t>NOVEMBER 2025</a:t>
                      </a:r>
                    </a:p>
                  </a:txBody>
                  <a:tcPr marL="70150" marR="70150" marT="35075" marB="350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extLst>
                  <a:ext uri="{0D108BD9-81ED-4DB2-BD59-A6C34878D82A}">
                    <a16:rowId xmlns:a16="http://schemas.microsoft.com/office/drawing/2014/main" val="4007783497"/>
                  </a:ext>
                </a:extLst>
              </a:tr>
              <a:tr h="163683">
                <a:tc>
                  <a:txBody>
                    <a:bodyPr/>
                    <a:lstStyle/>
                    <a:p>
                      <a:pPr algn="ctr"/>
                      <a:r>
                        <a:rPr lang="en-US" sz="600" b="1">
                          <a:solidFill>
                            <a:schemeClr val="tx1"/>
                          </a:solidFill>
                          <a:latin typeface="Segoe UI"/>
                          <a:cs typeface="Segoe UI"/>
                        </a:rPr>
                        <a:t>M</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W</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F</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63398"/>
                  </a:ext>
                </a:extLst>
              </a:tr>
              <a:tr h="243568">
                <a:tc>
                  <a:txBody>
                    <a:bodyPr/>
                    <a:lstStyle/>
                    <a:p>
                      <a:pPr algn="r"/>
                      <a:endParaRPr lang="en-US" sz="900">
                        <a:solidFill>
                          <a:schemeClr val="tx1"/>
                        </a:solidFill>
                        <a:latin typeface="Segoe UI" panose="020B0502040204020203" pitchFamily="34" charset="0"/>
                        <a:cs typeface="Segoe UI" panose="020B0502040204020203" pitchFamily="34" charset="0"/>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a:t>
                      </a:r>
                      <a:endParaRPr lang="en-US" sz="900">
                        <a:solidFill>
                          <a:schemeClr val="tx1"/>
                        </a:solidFill>
                        <a:latin typeface="Segoe UI" panose="020B0502040204020203" pitchFamily="34" charset="0"/>
                        <a:cs typeface="Segoe UI" panose="020B0502040204020203" pitchFamily="34" charset="0"/>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4</a:t>
                      </a:r>
                      <a:endParaRPr lang="en-US" sz="900">
                        <a:solidFill>
                          <a:schemeClr val="tx1"/>
                        </a:solidFill>
                        <a:latin typeface="Segoe UI" panose="020B0502040204020203" pitchFamily="34" charset="0"/>
                        <a:cs typeface="Segoe UI" panose="020B0502040204020203" pitchFamily="34" charset="0"/>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sz="900">
                          <a:solidFill>
                            <a:schemeClr val="tx1"/>
                          </a:solidFill>
                          <a:latin typeface="Segoe UI"/>
                          <a:cs typeface="Segoe UI"/>
                        </a:rPr>
                        <a:t>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sz="900">
                          <a:solidFill>
                            <a:schemeClr val="tx1"/>
                          </a:solidFill>
                          <a:latin typeface="Segoe UI"/>
                          <a:cs typeface="Segoe UI"/>
                        </a:rPr>
                        <a:t>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769292"/>
                  </a:ext>
                </a:extLst>
              </a:tr>
              <a:tr h="243568">
                <a:tc>
                  <a:txBody>
                    <a:bodyPr/>
                    <a:lstStyle/>
                    <a:p>
                      <a:pPr algn="r"/>
                      <a:r>
                        <a:rPr lang="en-US" sz="900">
                          <a:solidFill>
                            <a:schemeClr val="tx1"/>
                          </a:solidFill>
                          <a:latin typeface="Segoe UI"/>
                          <a:cs typeface="Segoe UI"/>
                        </a:rPr>
                        <a:t>10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3BC4"/>
                    </a:solidFill>
                  </a:tcPr>
                </a:tc>
                <a:tc>
                  <a:txBody>
                    <a:bodyPr/>
                    <a:lstStyle/>
                    <a:p>
                      <a:pPr algn="r"/>
                      <a:r>
                        <a:rPr lang="en-US" sz="900">
                          <a:solidFill>
                            <a:schemeClr val="tx1"/>
                          </a:solidFill>
                          <a:latin typeface="Segoe UI"/>
                          <a:cs typeface="Segoe UI"/>
                        </a:rPr>
                        <a:t>13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B0FE"/>
                    </a:solidFill>
                  </a:tcPr>
                </a:tc>
                <a:tc>
                  <a:txBody>
                    <a:bodyPr/>
                    <a:lstStyle/>
                    <a:p>
                      <a:pPr algn="r"/>
                      <a:r>
                        <a:rPr lang="en-US" sz="900">
                          <a:solidFill>
                            <a:schemeClr val="tx1"/>
                          </a:solidFill>
                          <a:latin typeface="Segoe UI"/>
                          <a:cs typeface="Segoe UI"/>
                        </a:rPr>
                        <a:t>14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972261"/>
                  </a:ext>
                </a:extLst>
              </a:tr>
              <a:tr h="243568">
                <a:tc>
                  <a:txBody>
                    <a:bodyPr/>
                    <a:lstStyle/>
                    <a:p>
                      <a:pPr algn="r"/>
                      <a:r>
                        <a:rPr lang="en-US" sz="900">
                          <a:solidFill>
                            <a:schemeClr val="tx1"/>
                          </a:solidFill>
                          <a:latin typeface="Segoe UI"/>
                          <a:cs typeface="Segoe UI"/>
                        </a:rPr>
                        <a:t>17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7504972"/>
                  </a:ext>
                </a:extLst>
              </a:tr>
              <a:tr h="243568">
                <a:tc>
                  <a:txBody>
                    <a:bodyPr/>
                    <a:lstStyle/>
                    <a:p>
                      <a:pPr algn="r"/>
                      <a:r>
                        <a:rPr lang="en-US" sz="900">
                          <a:solidFill>
                            <a:schemeClr val="tx1"/>
                          </a:solidFill>
                          <a:latin typeface="Segoe UI"/>
                          <a:cs typeface="Segoe UI"/>
                        </a:rPr>
                        <a:t>24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bg1">
                              <a:lumMod val="76000"/>
                            </a:schemeClr>
                          </a:solidFill>
                          <a:latin typeface="Segoe UI"/>
                          <a:cs typeface="Segoe UI"/>
                        </a:rPr>
                        <a:t>27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bg1">
                              <a:lumMod val="76000"/>
                            </a:schemeClr>
                          </a:solidFill>
                          <a:latin typeface="Segoe UI"/>
                          <a:cs typeface="Segoe UI"/>
                        </a:rPr>
                        <a:t>28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639309"/>
                  </a:ext>
                </a:extLst>
              </a:tr>
              <a:tr h="243568">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bg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bg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bg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888153"/>
                  </a:ext>
                </a:extLst>
              </a:tr>
            </a:tbl>
          </a:graphicData>
        </a:graphic>
      </p:graphicFrame>
      <p:graphicFrame>
        <p:nvGraphicFramePr>
          <p:cNvPr id="12" name="Table 4">
            <a:extLst>
              <a:ext uri="{FF2B5EF4-FFF2-40B4-BE49-F238E27FC236}">
                <a16:creationId xmlns:a16="http://schemas.microsoft.com/office/drawing/2014/main" id="{16637F92-4961-1A86-72AC-5D5B158098BB}"/>
              </a:ext>
            </a:extLst>
          </p:cNvPr>
          <p:cNvGraphicFramePr>
            <a:graphicFrameLocks noGrp="1"/>
          </p:cNvGraphicFramePr>
          <p:nvPr/>
        </p:nvGraphicFramePr>
        <p:xfrm>
          <a:off x="5274924" y="3890465"/>
          <a:ext cx="1708579" cy="1634060"/>
        </p:xfrm>
        <a:graphic>
          <a:graphicData uri="http://schemas.openxmlformats.org/drawingml/2006/table">
            <a:tbl>
              <a:tblPr firstRow="1">
                <a:tableStyleId>{5C22544A-7EE6-4342-B048-85BDC9FD1C3A}</a:tableStyleId>
              </a:tblPr>
              <a:tblGrid>
                <a:gridCol w="343881">
                  <a:extLst>
                    <a:ext uri="{9D8B030D-6E8A-4147-A177-3AD203B41FA5}">
                      <a16:colId xmlns:a16="http://schemas.microsoft.com/office/drawing/2014/main" val="1474783956"/>
                    </a:ext>
                  </a:extLst>
                </a:gridCol>
                <a:gridCol w="343881">
                  <a:extLst>
                    <a:ext uri="{9D8B030D-6E8A-4147-A177-3AD203B41FA5}">
                      <a16:colId xmlns:a16="http://schemas.microsoft.com/office/drawing/2014/main" val="2451358783"/>
                    </a:ext>
                  </a:extLst>
                </a:gridCol>
                <a:gridCol w="343881">
                  <a:extLst>
                    <a:ext uri="{9D8B030D-6E8A-4147-A177-3AD203B41FA5}">
                      <a16:colId xmlns:a16="http://schemas.microsoft.com/office/drawing/2014/main" val="3311945662"/>
                    </a:ext>
                  </a:extLst>
                </a:gridCol>
                <a:gridCol w="343881">
                  <a:extLst>
                    <a:ext uri="{9D8B030D-6E8A-4147-A177-3AD203B41FA5}">
                      <a16:colId xmlns:a16="http://schemas.microsoft.com/office/drawing/2014/main" val="2878691765"/>
                    </a:ext>
                  </a:extLst>
                </a:gridCol>
                <a:gridCol w="333055">
                  <a:extLst>
                    <a:ext uri="{9D8B030D-6E8A-4147-A177-3AD203B41FA5}">
                      <a16:colId xmlns:a16="http://schemas.microsoft.com/office/drawing/2014/main" val="2793679111"/>
                    </a:ext>
                  </a:extLst>
                </a:gridCol>
              </a:tblGrid>
              <a:tr h="252537">
                <a:tc gridSpan="5">
                  <a:txBody>
                    <a:bodyPr/>
                    <a:lstStyle/>
                    <a:p>
                      <a:r>
                        <a:rPr lang="en-US" sz="900" b="1" kern="1200">
                          <a:solidFill>
                            <a:schemeClr val="tx1"/>
                          </a:solidFill>
                          <a:latin typeface="Segoe UI Semibold"/>
                          <a:ea typeface="+mj-ea"/>
                          <a:cs typeface="Segoe UI Semibold"/>
                        </a:rPr>
                        <a:t>DECEMBER 2025</a:t>
                      </a:r>
                    </a:p>
                  </a:txBody>
                  <a:tcPr marL="70150" marR="70150" marT="35075" marB="350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tc>
                <a:tc hMerge="1">
                  <a:txBody>
                    <a:bodyPr/>
                    <a:lstStyle/>
                    <a:p>
                      <a:endParaRPr lang="en-US">
                        <a:latin typeface="Tenorite" panose="00000500000000000000" pitchFamily="2" charset="0"/>
                      </a:endParaRPr>
                    </a:p>
                  </a:txBody>
                  <a:tcPr>
                    <a:lnL w="12700" cmpd="sng">
                      <a:noFill/>
                    </a:lnL>
                  </a:tcPr>
                </a:tc>
                <a:extLst>
                  <a:ext uri="{0D108BD9-81ED-4DB2-BD59-A6C34878D82A}">
                    <a16:rowId xmlns:a16="http://schemas.microsoft.com/office/drawing/2014/main" val="4007783497"/>
                  </a:ext>
                </a:extLst>
              </a:tr>
              <a:tr h="163683">
                <a:tc>
                  <a:txBody>
                    <a:bodyPr/>
                    <a:lstStyle/>
                    <a:p>
                      <a:pPr algn="ctr"/>
                      <a:r>
                        <a:rPr lang="en-US" sz="600" b="1">
                          <a:solidFill>
                            <a:schemeClr val="tx1"/>
                          </a:solidFill>
                          <a:latin typeface="Segoe UI"/>
                          <a:cs typeface="Segoe UI"/>
                        </a:rPr>
                        <a:t>M</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W</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T</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600" b="1">
                          <a:solidFill>
                            <a:schemeClr val="tx1"/>
                          </a:solidFill>
                          <a:latin typeface="Segoe UI"/>
                          <a:cs typeface="Segoe UI"/>
                        </a:rPr>
                        <a:t>F</a:t>
                      </a:r>
                    </a:p>
                  </a:txBody>
                  <a:tcPr marL="70150" marR="70150" marT="35075" marB="350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63398"/>
                  </a:ext>
                </a:extLst>
              </a:tr>
              <a:tr h="243568">
                <a:tc>
                  <a:txBody>
                    <a:bodyPr/>
                    <a:lstStyle/>
                    <a:p>
                      <a:pPr algn="r"/>
                      <a:r>
                        <a:rPr lang="en-US" sz="900">
                          <a:solidFill>
                            <a:schemeClr val="tx1"/>
                          </a:solidFill>
                          <a:latin typeface="Segoe UI"/>
                          <a:cs typeface="Segoe UI"/>
                        </a:rPr>
                        <a:t>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r>
                        <a:rPr lang="en-US" sz="900">
                          <a:solidFill>
                            <a:schemeClr val="tx1"/>
                          </a:solidFill>
                          <a:latin typeface="Segoe UI"/>
                          <a:cs typeface="Segoe UI"/>
                        </a:rPr>
                        <a:t>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769292"/>
                  </a:ext>
                </a:extLst>
              </a:tr>
              <a:tr h="243568">
                <a:tc>
                  <a:txBody>
                    <a:bodyPr/>
                    <a:lstStyle/>
                    <a:p>
                      <a:pPr algn="r"/>
                      <a:r>
                        <a:rPr lang="en-US" sz="900">
                          <a:solidFill>
                            <a:schemeClr val="tx1"/>
                          </a:solidFill>
                          <a:latin typeface="Segoe UI"/>
                          <a:cs typeface="Segoe UI"/>
                        </a:rPr>
                        <a:t>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3BC4"/>
                    </a:solidFill>
                  </a:tcPr>
                </a:tc>
                <a:tc>
                  <a:txBody>
                    <a:bodyPr/>
                    <a:lstStyle/>
                    <a:p>
                      <a:pPr algn="r"/>
                      <a:r>
                        <a:rPr lang="en-US" sz="900">
                          <a:solidFill>
                            <a:schemeClr val="tx1"/>
                          </a:solidFill>
                          <a:latin typeface="Segoe UI"/>
                          <a:cs typeface="Segoe UI"/>
                        </a:rPr>
                        <a:t>11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B0FE"/>
                    </a:solidFill>
                  </a:tcPr>
                </a:tc>
                <a:tc>
                  <a:txBody>
                    <a:bodyPr/>
                    <a:lstStyle/>
                    <a:p>
                      <a:pPr algn="r"/>
                      <a:r>
                        <a:rPr lang="en-US" sz="900">
                          <a:solidFill>
                            <a:schemeClr val="tx1"/>
                          </a:solidFill>
                          <a:latin typeface="Segoe UI"/>
                          <a:cs typeface="Segoe UI"/>
                        </a:rPr>
                        <a:t>12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972261"/>
                  </a:ext>
                </a:extLst>
              </a:tr>
              <a:tr h="243568">
                <a:tc>
                  <a:txBody>
                    <a:bodyPr/>
                    <a:lstStyle/>
                    <a:p>
                      <a:pPr algn="r"/>
                      <a:r>
                        <a:rPr lang="en-US" sz="900">
                          <a:solidFill>
                            <a:schemeClr val="tx1"/>
                          </a:solidFill>
                          <a:latin typeface="Segoe UI"/>
                          <a:cs typeface="Segoe UI"/>
                        </a:rPr>
                        <a:t>15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17</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18</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19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7504972"/>
                  </a:ext>
                </a:extLst>
              </a:tr>
              <a:tr h="243568">
                <a:tc>
                  <a:txBody>
                    <a:bodyPr/>
                    <a:lstStyle/>
                    <a:p>
                      <a:pPr algn="r"/>
                      <a:r>
                        <a:rPr lang="en-US" sz="900">
                          <a:solidFill>
                            <a:schemeClr val="tx1"/>
                          </a:solidFill>
                          <a:latin typeface="Segoe UI"/>
                          <a:cs typeface="Segoe UI"/>
                        </a:rPr>
                        <a:t>22</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23</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bg1">
                              <a:lumMod val="76000"/>
                            </a:schemeClr>
                          </a:solidFill>
                          <a:latin typeface="Segoe UI"/>
                          <a:cs typeface="Segoe UI"/>
                        </a:rPr>
                        <a:t>24</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bg1">
                              <a:lumMod val="76000"/>
                            </a:schemeClr>
                          </a:solidFill>
                          <a:latin typeface="Segoe UI"/>
                          <a:cs typeface="Segoe UI"/>
                        </a:rPr>
                        <a:t>25</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26</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639309"/>
                  </a:ext>
                </a:extLst>
              </a:tr>
              <a:tr h="243568">
                <a:tc>
                  <a:txBody>
                    <a:bodyPr/>
                    <a:lstStyle/>
                    <a:p>
                      <a:pPr algn="r"/>
                      <a:r>
                        <a:rPr lang="en-US" sz="900">
                          <a:solidFill>
                            <a:schemeClr val="tx1"/>
                          </a:solidFill>
                          <a:latin typeface="Segoe UI"/>
                          <a:cs typeface="Segoe UI"/>
                        </a:rPr>
                        <a:t>29</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30</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latin typeface="Segoe UI"/>
                          <a:cs typeface="Segoe UI"/>
                        </a:rPr>
                        <a:t>31</a:t>
                      </a: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900">
                        <a:solidFill>
                          <a:schemeClr val="tx1"/>
                        </a:solidFill>
                        <a:latin typeface="Segoe UI"/>
                        <a:cs typeface="Segoe UI"/>
                      </a:endParaRPr>
                    </a:p>
                  </a:txBody>
                  <a:tcPr marL="70150" marR="70150" marT="35075" marB="3507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888153"/>
                  </a:ext>
                </a:extLst>
              </a:tr>
            </a:tbl>
          </a:graphicData>
        </a:graphic>
      </p:graphicFrame>
      <p:graphicFrame>
        <p:nvGraphicFramePr>
          <p:cNvPr id="2" name="Table 1">
            <a:extLst>
              <a:ext uri="{FF2B5EF4-FFF2-40B4-BE49-F238E27FC236}">
                <a16:creationId xmlns:a16="http://schemas.microsoft.com/office/drawing/2014/main" id="{F0378C72-7EEC-073B-C277-69C48B50BEAF}"/>
              </a:ext>
            </a:extLst>
          </p:cNvPr>
          <p:cNvGraphicFramePr>
            <a:graphicFrameLocks noGrp="1"/>
          </p:cNvGraphicFramePr>
          <p:nvPr/>
        </p:nvGraphicFramePr>
        <p:xfrm>
          <a:off x="7368936" y="2486394"/>
          <a:ext cx="3900418" cy="2743293"/>
        </p:xfrm>
        <a:graphic>
          <a:graphicData uri="http://schemas.openxmlformats.org/drawingml/2006/table">
            <a:tbl>
              <a:tblPr firstRow="1" bandRow="1">
                <a:tableStyleId>{5C22544A-7EE6-4342-B048-85BDC9FD1C3A}</a:tableStyleId>
              </a:tblPr>
              <a:tblGrid>
                <a:gridCol w="478627">
                  <a:extLst>
                    <a:ext uri="{9D8B030D-6E8A-4147-A177-3AD203B41FA5}">
                      <a16:colId xmlns:a16="http://schemas.microsoft.com/office/drawing/2014/main" val="447760608"/>
                    </a:ext>
                  </a:extLst>
                </a:gridCol>
                <a:gridCol w="3421791">
                  <a:extLst>
                    <a:ext uri="{9D8B030D-6E8A-4147-A177-3AD203B41FA5}">
                      <a16:colId xmlns:a16="http://schemas.microsoft.com/office/drawing/2014/main" val="2573208974"/>
                    </a:ext>
                  </a:extLst>
                </a:gridCol>
              </a:tblGrid>
              <a:tr h="391899">
                <a:tc>
                  <a:txBody>
                    <a:bodyPr/>
                    <a:lstStyle/>
                    <a:p>
                      <a:endParaRPr lang="en-US" sz="140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chemeClr val="tx1"/>
                          </a:solidFill>
                        </a:rPr>
                        <a:t>M365 OED CAB – In-Person (Redmond)</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562013"/>
                  </a:ext>
                </a:extLst>
              </a:tr>
              <a:tr h="391899">
                <a:tc>
                  <a:txBody>
                    <a:bodyPr/>
                    <a:lstStyle/>
                    <a:p>
                      <a:pPr lvl="0">
                        <a:buNone/>
                      </a:pPr>
                      <a:endParaRPr lang="en-US" sz="1400"/>
                    </a:p>
                  </a:txBody>
                  <a:tcPr>
                    <a:lnL w="57150">
                      <a:noFill/>
                    </a:lnL>
                    <a:lnR w="57150">
                      <a:noFill/>
                    </a:lnR>
                    <a:lnT w="57150">
                      <a:noFill/>
                    </a:lnT>
                    <a:lnB w="57150">
                      <a:noFill/>
                    </a:lnB>
                    <a:lnTlToBr w="0">
                      <a:noFill/>
                    </a:lnTlToBr>
                    <a:lnBlToTr w="0">
                      <a:noFill/>
                    </a:lnBlToTr>
                    <a:solidFill>
                      <a:srgbClr val="FFFF00"/>
                    </a:solidFill>
                  </a:tcPr>
                </a:tc>
                <a:tc>
                  <a:txBody>
                    <a:bodyPr/>
                    <a:lstStyle/>
                    <a:p>
                      <a:pPr marL="0" lvl="0" indent="0" algn="l">
                        <a:lnSpc>
                          <a:spcPct val="100000"/>
                        </a:lnSpc>
                        <a:spcBef>
                          <a:spcPts val="0"/>
                        </a:spcBef>
                        <a:spcAft>
                          <a:spcPts val="0"/>
                        </a:spcAft>
                        <a:buNone/>
                      </a:pPr>
                      <a:r>
                        <a:rPr lang="en-US" sz="1200" b="0">
                          <a:solidFill>
                            <a:schemeClr val="tx1"/>
                          </a:solidFill>
                        </a:rPr>
                        <a:t>Quarterly M365 Copilot Adoption Call</a:t>
                      </a:r>
                    </a:p>
                  </a:txBody>
                  <a:tcPr anchor="ctr">
                    <a:lnL w="57150">
                      <a:noFill/>
                    </a:lnL>
                    <a:lnR w="57150">
                      <a:noFill/>
                    </a:lnR>
                    <a:lnT w="57150">
                      <a:noFill/>
                    </a:lnT>
                    <a:lnB w="57150">
                      <a:noFill/>
                    </a:lnB>
                    <a:lnTlToBr w="0">
                      <a:noFill/>
                    </a:lnTlToBr>
                    <a:lnBlToTr w="0">
                      <a:noFill/>
                    </a:lnBlToTr>
                    <a:noFill/>
                  </a:tcPr>
                </a:tc>
                <a:extLst>
                  <a:ext uri="{0D108BD9-81ED-4DB2-BD59-A6C34878D82A}">
                    <a16:rowId xmlns:a16="http://schemas.microsoft.com/office/drawing/2014/main" val="1914629798"/>
                  </a:ext>
                </a:extLst>
              </a:tr>
              <a:tr h="391899">
                <a:tc>
                  <a:txBody>
                    <a:bodyPr/>
                    <a:lstStyle/>
                    <a:p>
                      <a:endParaRPr lang="en-US" sz="140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M365 OED CAB</a:t>
                      </a:r>
                      <a:r>
                        <a:rPr lang="en-US" sz="1200" b="0" kern="1200" noProof="0">
                          <a:solidFill>
                            <a:schemeClr val="tx1"/>
                          </a:solidFill>
                          <a:latin typeface="+mn-lt"/>
                          <a:ea typeface="+mn-ea"/>
                          <a:cs typeface="+mn-cs"/>
                        </a:rPr>
                        <a:t> Community Call</a:t>
                      </a:r>
                      <a:endParaRPr lang="en-US" sz="1100" b="0" kern="1200" noProof="0">
                        <a:solidFill>
                          <a:schemeClr val="tx1"/>
                        </a:solidFill>
                        <a:latin typeface="+mn-lt"/>
                        <a:ea typeface="+mn-ea"/>
                        <a:cs typeface="+mn-cs"/>
                      </a:endParaRP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322004"/>
                  </a:ext>
                </a:extLst>
              </a:tr>
              <a:tr h="391899">
                <a:tc>
                  <a:txBody>
                    <a:bodyPr/>
                    <a:lstStyle/>
                    <a:p>
                      <a:pPr lvl="0">
                        <a:buNone/>
                      </a:pPr>
                      <a:endParaRPr lang="en-US" sz="1400"/>
                    </a:p>
                  </a:txBody>
                  <a:tcPr>
                    <a:lnL w="57150">
                      <a:noFill/>
                    </a:lnL>
                    <a:lnR w="57150">
                      <a:noFill/>
                    </a:lnR>
                    <a:lnT w="57150" cap="flat" cmpd="sng" algn="ctr">
                      <a:noFill/>
                      <a:prstDash val="solid"/>
                      <a:round/>
                      <a:headEnd type="none" w="med" len="med"/>
                      <a:tailEnd type="none" w="med" len="med"/>
                    </a:lnT>
                    <a:lnB w="57150">
                      <a:noFill/>
                    </a:lnB>
                    <a:lnTlToBr w="0">
                      <a:noFill/>
                    </a:lnTlToBr>
                    <a:lnBlToTr w="0">
                      <a:noFill/>
                    </a:lnBlToTr>
                    <a:solidFill>
                      <a:srgbClr val="4CB0FE"/>
                    </a:solidFill>
                  </a:tcPr>
                </a:tc>
                <a:tc>
                  <a:txBody>
                    <a:bodyPr/>
                    <a:lstStyle/>
                    <a:p>
                      <a:pPr marL="0" lvl="0" indent="0" algn="l">
                        <a:lnSpc>
                          <a:spcPct val="100000"/>
                        </a:lnSpc>
                        <a:spcBef>
                          <a:spcPts val="0"/>
                        </a:spcBef>
                        <a:spcAft>
                          <a:spcPts val="0"/>
                        </a:spcAft>
                        <a:buNone/>
                      </a:pPr>
                      <a:r>
                        <a:rPr lang="en-US" sz="1200" b="0" kern="1200" noProof="0">
                          <a:solidFill>
                            <a:schemeClr val="tx1"/>
                          </a:solidFill>
                          <a:latin typeface="+mn-lt"/>
                          <a:ea typeface="+mn-ea"/>
                          <a:cs typeface="+mn-cs"/>
                        </a:rPr>
                        <a:t>M365 Copilot Change Update</a:t>
                      </a:r>
                    </a:p>
                  </a:txBody>
                  <a:tcPr anchor="ctr">
                    <a:lnL w="57150">
                      <a:noFill/>
                    </a:lnL>
                    <a:lnR w="57150">
                      <a:noFill/>
                    </a:lnR>
                    <a:lnT w="57150" cap="flat" cmpd="sng" algn="ctr">
                      <a:noFill/>
                      <a:prstDash val="solid"/>
                      <a:round/>
                      <a:headEnd type="none" w="med" len="med"/>
                      <a:tailEnd type="none" w="med" len="med"/>
                    </a:lnT>
                    <a:lnB w="57150">
                      <a:noFill/>
                    </a:lnB>
                    <a:lnTlToBr w="0">
                      <a:noFill/>
                    </a:lnTlToBr>
                    <a:lnBlToTr w="0">
                      <a:noFill/>
                    </a:lnBlToTr>
                    <a:noFill/>
                  </a:tcPr>
                </a:tc>
                <a:extLst>
                  <a:ext uri="{0D108BD9-81ED-4DB2-BD59-A6C34878D82A}">
                    <a16:rowId xmlns:a16="http://schemas.microsoft.com/office/drawing/2014/main" val="2440878537"/>
                  </a:ext>
                </a:extLst>
              </a:tr>
              <a:tr h="391899">
                <a:tc>
                  <a:txBody>
                    <a:bodyPr/>
                    <a:lstStyle/>
                    <a:p>
                      <a:endParaRPr lang="en-US" sz="140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03BC4"/>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0" kern="1200" noProof="0">
                          <a:solidFill>
                            <a:schemeClr val="tx1"/>
                          </a:solidFill>
                          <a:latin typeface="+mn-lt"/>
                          <a:ea typeface="+mn-ea"/>
                          <a:cs typeface="+mn-cs"/>
                        </a:rPr>
                        <a:t>Copilot &amp; AI Executive Community Call</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315979"/>
                  </a:ext>
                </a:extLst>
              </a:tr>
              <a:tr h="391899">
                <a:tc>
                  <a:txBody>
                    <a:bodyPr/>
                    <a:lstStyle/>
                    <a:p>
                      <a:pPr lvl="0">
                        <a:buNone/>
                      </a:pPr>
                      <a:endParaRPr lang="en-US" sz="1400"/>
                    </a:p>
                  </a:txBody>
                  <a:tcPr>
                    <a:lnL w="57150">
                      <a:noFill/>
                    </a:lnL>
                    <a:lnR w="57150">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0">
                      <a:noFill/>
                    </a:lnTlToBr>
                    <a:lnBlToTr w="0">
                      <a:noFill/>
                    </a:lnBlToTr>
                    <a:solidFill>
                      <a:srgbClr val="084E68"/>
                    </a:solidFill>
                  </a:tcPr>
                </a:tc>
                <a:tc>
                  <a:txBody>
                    <a:bodyPr/>
                    <a:lstStyle/>
                    <a:p>
                      <a:pPr marL="0" lvl="0" indent="0" algn="l">
                        <a:lnSpc>
                          <a:spcPct val="100000"/>
                        </a:lnSpc>
                        <a:spcBef>
                          <a:spcPts val="0"/>
                        </a:spcBef>
                        <a:spcAft>
                          <a:spcPts val="0"/>
                        </a:spcAft>
                        <a:buNone/>
                      </a:pPr>
                      <a:r>
                        <a:rPr lang="en-US" sz="1200" b="0" kern="1200" noProof="0">
                          <a:solidFill>
                            <a:schemeClr val="tx1"/>
                          </a:solidFill>
                          <a:latin typeface="+mn-lt"/>
                          <a:ea typeface="+mn-ea"/>
                          <a:cs typeface="+mn-cs"/>
                        </a:rPr>
                        <a:t>International Customer Hubs (Locations TBD)</a:t>
                      </a:r>
                      <a:endParaRPr lang="en-US"/>
                    </a:p>
                  </a:txBody>
                  <a:tcPr anchor="ctr">
                    <a:lnL w="57150">
                      <a:noFill/>
                    </a:lnL>
                    <a:lnR w="57150">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3612745533"/>
                  </a:ext>
                </a:extLst>
              </a:tr>
              <a:tr h="391899">
                <a:tc>
                  <a:txBody>
                    <a:bodyPr/>
                    <a:lstStyle/>
                    <a:p>
                      <a:pPr lvl="0">
                        <a:buNone/>
                      </a:pPr>
                      <a:endParaRPr lang="en-US" sz="1400"/>
                    </a:p>
                  </a:txBody>
                  <a:tcPr>
                    <a:lnL w="0">
                      <a:noFill/>
                    </a:lnL>
                    <a:lnR w="0">
                      <a:noFill/>
                    </a:lnR>
                    <a:lnT w="0">
                      <a:noFill/>
                    </a:lnT>
                    <a:lnB w="0">
                      <a:noFill/>
                    </a:lnB>
                    <a:lnTlToBr w="0">
                      <a:noFill/>
                    </a:lnTlToBr>
                    <a:lnBlToTr w="0">
                      <a:noFill/>
                    </a:lnBlToTr>
                    <a:solidFill>
                      <a:schemeClr val="accent2">
                        <a:lumMod val="60000"/>
                        <a:lumOff val="40000"/>
                      </a:schemeClr>
                    </a:solidFill>
                  </a:tcPr>
                </a:tc>
                <a:tc>
                  <a:txBody>
                    <a:bodyPr/>
                    <a:lstStyle/>
                    <a:p>
                      <a:pPr marL="0" lvl="0" indent="0" algn="l">
                        <a:lnSpc>
                          <a:spcPct val="100000"/>
                        </a:lnSpc>
                        <a:spcBef>
                          <a:spcPts val="0"/>
                        </a:spcBef>
                        <a:spcAft>
                          <a:spcPts val="0"/>
                        </a:spcAft>
                        <a:buNone/>
                      </a:pPr>
                      <a:r>
                        <a:rPr lang="en-US" sz="1200" b="0" kern="1200" noProof="0">
                          <a:solidFill>
                            <a:schemeClr val="tx1"/>
                          </a:solidFill>
                          <a:latin typeface="+mn-lt"/>
                          <a:ea typeface="+mn-ea"/>
                          <a:cs typeface="+mn-cs"/>
                        </a:rPr>
                        <a:t>Executive Summit (Manufacturing)</a:t>
                      </a:r>
                    </a:p>
                  </a:txBody>
                  <a:tcPr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086673261"/>
                  </a:ext>
                </a:extLst>
              </a:tr>
            </a:tbl>
          </a:graphicData>
        </a:graphic>
      </p:graphicFrame>
    </p:spTree>
    <p:extLst>
      <p:ext uri="{BB962C8B-B14F-4D97-AF65-F5344CB8AC3E}">
        <p14:creationId xmlns:p14="http://schemas.microsoft.com/office/powerpoint/2010/main" val="82455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A492C7E-5D22-8D94-552E-051421DC7A90}"/>
              </a:ext>
              <a:ext uri="{C183D7F6-B498-43B3-948B-1728B52AA6E4}">
                <adec:decorative xmlns:adec="http://schemas.microsoft.com/office/drawing/2017/decorative" val="1"/>
              </a:ext>
            </a:extLst>
          </p:cNvPr>
          <p:cNvSpPr/>
          <p:nvPr/>
        </p:nvSpPr>
        <p:spPr bwMode="auto">
          <a:xfrm>
            <a:off x="550689" y="1777773"/>
            <a:ext cx="8020364" cy="4351372"/>
          </a:xfrm>
          <a:prstGeom prst="roundRect">
            <a:avLst>
              <a:gd name="adj" fmla="val 3234"/>
            </a:avLst>
          </a:prstGeom>
          <a:solidFill>
            <a:srgbClr val="FFFFFF"/>
          </a:solidFill>
          <a:ln w="25400">
            <a:gradFill flip="none" rotWithShape="1">
              <a:gsLst>
                <a:gs pos="0">
                  <a:srgbClr val="2897CE"/>
                </a:gs>
                <a:gs pos="100000">
                  <a:srgbClr val="8678D6"/>
                </a:gs>
              </a:gsLst>
              <a:lin ang="2700000" scaled="1"/>
              <a:tileRect/>
            </a:gradFill>
          </a:ln>
          <a:effectLst>
            <a:outerShdw blurRad="127000" dist="635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100000">
                    <a:srgbClr val="8678D6"/>
                  </a:gs>
                  <a:gs pos="971">
                    <a:srgbClr val="2897CE"/>
                  </a:gs>
                </a:gsLst>
                <a:lin ang="2700000" scaled="0"/>
              </a:gradFill>
              <a:effectLst/>
              <a:uLnTx/>
              <a:uFillTx/>
              <a:latin typeface="Segoe UI" panose="020B0502040204020203" pitchFamily="34" charset="0"/>
              <a:ea typeface="Segoe UI" pitchFamily="34" charset="0"/>
              <a:cs typeface="Segoe UI" pitchFamily="34" charset="0"/>
            </a:endParaRPr>
          </a:p>
        </p:txBody>
      </p:sp>
      <p:sp>
        <p:nvSpPr>
          <p:cNvPr id="7" name="Title 3">
            <a:extLst>
              <a:ext uri="{FF2B5EF4-FFF2-40B4-BE49-F238E27FC236}">
                <a16:creationId xmlns:a16="http://schemas.microsoft.com/office/drawing/2014/main" id="{D13E5FCC-87DA-2A01-7FAE-9E125EF78713}"/>
              </a:ext>
            </a:extLst>
          </p:cNvPr>
          <p:cNvSpPr txBox="1">
            <a:spLocks noGrp="1"/>
          </p:cNvSpPr>
          <p:nvPr>
            <p:ph type="title"/>
          </p:nvPr>
        </p:nvSpPr>
        <p:spPr>
          <a:xfrm>
            <a:off x="813383" y="3366804"/>
            <a:ext cx="7398800" cy="677108"/>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50" baseline="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50" normalizeH="0" baseline="0" noProof="0">
                <a:ln w="3175">
                  <a:noFill/>
                </a:ln>
                <a:gradFill>
                  <a:gsLst>
                    <a:gs pos="100000">
                      <a:srgbClr val="8678D6"/>
                    </a:gs>
                    <a:gs pos="971">
                      <a:srgbClr val="2897CE"/>
                    </a:gs>
                  </a:gsLst>
                  <a:lin ang="2700000" scaled="0"/>
                </a:gradFill>
                <a:effectLst/>
                <a:uLnTx/>
                <a:uFillTx/>
                <a:latin typeface="Segoe UI Semibold" panose="020B0702040204020203" pitchFamily="34" charset="0"/>
                <a:ea typeface="+mn-ea"/>
                <a:cs typeface="Segoe UI Semibold" panose="020B0702040204020203" pitchFamily="34" charset="0"/>
              </a:rPr>
              <a:t>Office 365 Engineering Direct</a:t>
            </a:r>
          </a:p>
        </p:txBody>
      </p:sp>
      <p:sp>
        <p:nvSpPr>
          <p:cNvPr id="9" name="Text Placeholder 6">
            <a:extLst>
              <a:ext uri="{FF2B5EF4-FFF2-40B4-BE49-F238E27FC236}">
                <a16:creationId xmlns:a16="http://schemas.microsoft.com/office/drawing/2014/main" id="{AF1A3B81-9167-6873-36C8-1F136C606FD9}"/>
              </a:ext>
            </a:extLst>
          </p:cNvPr>
          <p:cNvSpPr txBox="1">
            <a:spLocks/>
          </p:cNvSpPr>
          <p:nvPr/>
        </p:nvSpPr>
        <p:spPr>
          <a:xfrm>
            <a:off x="813383" y="4252925"/>
            <a:ext cx="693008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50" normalizeH="0" baseline="0" noProof="0">
                <a:ln w="3175">
                  <a:noFill/>
                </a:ln>
                <a:gradFill>
                  <a:gsLst>
                    <a:gs pos="100000">
                      <a:srgbClr val="8678D6"/>
                    </a:gs>
                    <a:gs pos="971">
                      <a:srgbClr val="2897CE"/>
                    </a:gs>
                  </a:gsLst>
                  <a:lin ang="2700000" scaled="0"/>
                </a:gradFill>
                <a:effectLst/>
                <a:uLnTx/>
                <a:uFillTx/>
                <a:latin typeface="Segoe UI Semibold" panose="020B0702040204020203" pitchFamily="34" charset="0"/>
                <a:ea typeface="+mn-ea"/>
                <a:cs typeface="Segoe UI Semibold" panose="020B0702040204020203" pitchFamily="34" charset="0"/>
              </a:rPr>
              <a:t>Delivery Overview</a:t>
            </a:r>
          </a:p>
        </p:txBody>
      </p:sp>
    </p:spTree>
    <p:extLst>
      <p:ext uri="{BB962C8B-B14F-4D97-AF65-F5344CB8AC3E}">
        <p14:creationId xmlns:p14="http://schemas.microsoft.com/office/powerpoint/2010/main" val="14158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FA221-8A14-E261-60A3-538D60A1DF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A24F13-6E18-96E4-CB3C-6019B215E8D2}"/>
              </a:ext>
            </a:extLst>
          </p:cNvPr>
          <p:cNvSpPr>
            <a:spLocks noGrp="1"/>
          </p:cNvSpPr>
          <p:nvPr>
            <p:ph type="title"/>
          </p:nvPr>
        </p:nvSpPr>
        <p:spPr>
          <a:xfrm>
            <a:off x="590868" y="1188720"/>
            <a:ext cx="10430257" cy="758441"/>
          </a:xfrm>
        </p:spPr>
        <p:txBody>
          <a:bodyPr>
            <a:noAutofit/>
          </a:bodyPr>
          <a:lstStyle/>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Office 365 Engineering Direct gives you an </a:t>
            </a:r>
            <a:r>
              <a:rPr kumimoji="0" lang="en-US" sz="24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exclusive line to product group engineering teams</a:t>
            </a:r>
            <a: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to help </a:t>
            </a:r>
            <a:r>
              <a:rPr kumimoji="0" lang="en-US" sz="24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manage your cloud productivity solutions </a:t>
            </a:r>
            <a: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effectively.</a:t>
            </a:r>
            <a:endParaRPr kumimoji="0" lang="en-US" sz="24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grpSp>
        <p:nvGrpSpPr>
          <p:cNvPr id="2" name="Group 1" descr="Illustration showing icons for components of Office 365 Engineering Direct: Exchange Online, SharePoint Online, OneDrive for Business, Microsoft Teams.">
            <a:extLst>
              <a:ext uri="{FF2B5EF4-FFF2-40B4-BE49-F238E27FC236}">
                <a16:creationId xmlns:a16="http://schemas.microsoft.com/office/drawing/2014/main" id="{8AC0BAE5-E8ED-A084-C618-EF715C43B45F}"/>
              </a:ext>
            </a:extLst>
          </p:cNvPr>
          <p:cNvGrpSpPr/>
          <p:nvPr/>
        </p:nvGrpSpPr>
        <p:grpSpPr>
          <a:xfrm>
            <a:off x="590868" y="2535614"/>
            <a:ext cx="11018520" cy="3554838"/>
            <a:chOff x="590868" y="2535614"/>
            <a:chExt cx="11018520" cy="3554838"/>
          </a:xfrm>
        </p:grpSpPr>
        <p:sp>
          <p:nvSpPr>
            <p:cNvPr id="29" name="Rectangle: Rounded Corners 28">
              <a:extLst>
                <a:ext uri="{FF2B5EF4-FFF2-40B4-BE49-F238E27FC236}">
                  <a16:creationId xmlns:a16="http://schemas.microsoft.com/office/drawing/2014/main" id="{3BBD2BDE-BA9D-91B9-8EFC-96610DDD2C15}"/>
                </a:ext>
                <a:ext uri="{C183D7F6-B498-43B3-948B-1728B52AA6E4}">
                  <adec:decorative xmlns:adec="http://schemas.microsoft.com/office/drawing/2017/decorative" val="1"/>
                </a:ext>
              </a:extLst>
            </p:cNvPr>
            <p:cNvSpPr/>
            <p:nvPr/>
          </p:nvSpPr>
          <p:spPr bwMode="auto">
            <a:xfrm>
              <a:off x="590868" y="2535614"/>
              <a:ext cx="11018520" cy="3554838"/>
            </a:xfrm>
            <a:prstGeom prst="roundRect">
              <a:avLst>
                <a:gd name="adj" fmla="val 3234"/>
              </a:avLst>
            </a:prstGeom>
            <a:solidFill>
              <a:srgbClr val="FFFFFF"/>
            </a:solidFill>
            <a:ln w="25400">
              <a:gradFill flip="none" rotWithShape="1">
                <a:gsLst>
                  <a:gs pos="0">
                    <a:srgbClr val="2897CE"/>
                  </a:gs>
                  <a:gs pos="100000">
                    <a:srgbClr val="8678D6"/>
                  </a:gs>
                </a:gsLst>
                <a:lin ang="2700000" scaled="1"/>
                <a:tileRect/>
              </a:gradFill>
            </a:ln>
            <a:effectLst>
              <a:outerShdw blurRad="127000" dist="635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100000">
                      <a:srgbClr val="8678D6"/>
                    </a:gs>
                    <a:gs pos="971">
                      <a:srgbClr val="2897CE"/>
                    </a:gs>
                  </a:gsLst>
                  <a:lin ang="2700000" scaled="0"/>
                </a:gradFill>
                <a:effectLst/>
                <a:uLnTx/>
                <a:uFillTx/>
                <a:latin typeface="Segoe UI" panose="020B0502040204020203" pitchFamily="34" charset="0"/>
                <a:ea typeface="Segoe UI" pitchFamily="34" charset="0"/>
                <a:cs typeface="Segoe UI" pitchFamily="34" charset="0"/>
              </a:endParaRPr>
            </a:p>
          </p:txBody>
        </p:sp>
        <p:sp>
          <p:nvSpPr>
            <p:cNvPr id="32" name="TextBox 31">
              <a:extLst>
                <a:ext uri="{FF2B5EF4-FFF2-40B4-BE49-F238E27FC236}">
                  <a16:creationId xmlns:a16="http://schemas.microsoft.com/office/drawing/2014/main" id="{4D5978F1-E43D-5DE7-ACB4-275DAED1D407}"/>
                </a:ext>
              </a:extLst>
            </p:cNvPr>
            <p:cNvSpPr txBox="1"/>
            <p:nvPr/>
          </p:nvSpPr>
          <p:spPr>
            <a:xfrm>
              <a:off x="1737678" y="2795636"/>
              <a:ext cx="8724900" cy="369332"/>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Office 365 Engineering Direct</a:t>
              </a:r>
            </a:p>
          </p:txBody>
        </p:sp>
        <p:grpSp>
          <p:nvGrpSpPr>
            <p:cNvPr id="26" name="Group 25">
              <a:extLst>
                <a:ext uri="{FF2B5EF4-FFF2-40B4-BE49-F238E27FC236}">
                  <a16:creationId xmlns:a16="http://schemas.microsoft.com/office/drawing/2014/main" id="{11347201-4DFD-D24B-C0FB-03AFA77B5207}"/>
                </a:ext>
                <a:ext uri="{C183D7F6-B498-43B3-948B-1728B52AA6E4}">
                  <adec:decorative xmlns:adec="http://schemas.microsoft.com/office/drawing/2017/decorative" val="1"/>
                </a:ext>
              </a:extLst>
            </p:cNvPr>
            <p:cNvGrpSpPr/>
            <p:nvPr/>
          </p:nvGrpSpPr>
          <p:grpSpPr>
            <a:xfrm>
              <a:off x="1719693" y="3718966"/>
              <a:ext cx="8752614" cy="1559837"/>
              <a:chOff x="1700277" y="4052703"/>
              <a:chExt cx="8752614" cy="1559837"/>
            </a:xfrm>
          </p:grpSpPr>
          <p:pic>
            <p:nvPicPr>
              <p:cNvPr id="1026" name="Picture 2" descr="Exchange Online icon">
                <a:extLst>
                  <a:ext uri="{FF2B5EF4-FFF2-40B4-BE49-F238E27FC236}">
                    <a16:creationId xmlns:a16="http://schemas.microsoft.com/office/drawing/2014/main" id="{47CB4DCB-06F1-1878-46AA-498C636CA4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33" t="10056" r="11401" b="11366"/>
              <a:stretch/>
            </p:blipFill>
            <p:spPr bwMode="auto">
              <a:xfrm>
                <a:off x="1700278" y="4052703"/>
                <a:ext cx="91657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rePoint Online icon">
                <a:extLst>
                  <a:ext uri="{FF2B5EF4-FFF2-40B4-BE49-F238E27FC236}">
                    <a16:creationId xmlns:a16="http://schemas.microsoft.com/office/drawing/2014/main" id="{FCAE5B8D-1D48-58E1-1941-7140EF5502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019" y="4052703"/>
                <a:ext cx="89080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crosoft Teams icon">
                <a:extLst>
                  <a:ext uri="{FF2B5EF4-FFF2-40B4-BE49-F238E27FC236}">
                    <a16:creationId xmlns:a16="http://schemas.microsoft.com/office/drawing/2014/main" id="{E4424963-EA31-41BE-668F-A898302F56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8309" y="40527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neDrive icon">
                <a:extLst>
                  <a:ext uri="{FF2B5EF4-FFF2-40B4-BE49-F238E27FC236}">
                    <a16:creationId xmlns:a16="http://schemas.microsoft.com/office/drawing/2014/main" id="{6D6D52F5-D3B5-CB6F-DFAA-DD8E9A3002D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001" t="14474" r="14001" b="15247"/>
              <a:stretch/>
            </p:blipFill>
            <p:spPr bwMode="auto">
              <a:xfrm>
                <a:off x="6457986" y="4052703"/>
                <a:ext cx="140516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87ABA53-CFDB-F8B7-EFBE-7779838D130E}"/>
                  </a:ext>
                </a:extLst>
              </p:cNvPr>
              <p:cNvSpPr txBox="1"/>
              <p:nvPr/>
            </p:nvSpPr>
            <p:spPr>
              <a:xfrm>
                <a:off x="1700277" y="5120097"/>
                <a:ext cx="91657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Exchange Online</a:t>
                </a:r>
              </a:p>
            </p:txBody>
          </p:sp>
          <p:sp>
            <p:nvSpPr>
              <p:cNvPr id="23" name="TextBox 22">
                <a:extLst>
                  <a:ext uri="{FF2B5EF4-FFF2-40B4-BE49-F238E27FC236}">
                    <a16:creationId xmlns:a16="http://schemas.microsoft.com/office/drawing/2014/main" id="{0D0DDAC2-FF08-2371-E5BC-CC1533C14C22}"/>
                  </a:ext>
                </a:extLst>
              </p:cNvPr>
              <p:cNvSpPr txBox="1"/>
              <p:nvPr/>
            </p:nvSpPr>
            <p:spPr>
              <a:xfrm>
                <a:off x="4024818" y="5120097"/>
                <a:ext cx="1025203"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SharePoint Online</a:t>
                </a:r>
              </a:p>
            </p:txBody>
          </p:sp>
          <p:sp>
            <p:nvSpPr>
              <p:cNvPr id="24" name="TextBox 23">
                <a:extLst>
                  <a:ext uri="{FF2B5EF4-FFF2-40B4-BE49-F238E27FC236}">
                    <a16:creationId xmlns:a16="http://schemas.microsoft.com/office/drawing/2014/main" id="{4860743C-2F09-498C-804E-C2B8FAC7D928}"/>
                  </a:ext>
                </a:extLst>
              </p:cNvPr>
              <p:cNvSpPr txBox="1"/>
              <p:nvPr/>
            </p:nvSpPr>
            <p:spPr>
              <a:xfrm>
                <a:off x="6503184" y="5120096"/>
                <a:ext cx="1314763"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OneDrive for Business</a:t>
                </a:r>
              </a:p>
            </p:txBody>
          </p:sp>
          <p:sp>
            <p:nvSpPr>
              <p:cNvPr id="25" name="TextBox 24">
                <a:extLst>
                  <a:ext uri="{FF2B5EF4-FFF2-40B4-BE49-F238E27FC236}">
                    <a16:creationId xmlns:a16="http://schemas.microsoft.com/office/drawing/2014/main" id="{51D642F1-4E18-64B1-E8F3-F8FDE11490BB}"/>
                  </a:ext>
                </a:extLst>
              </p:cNvPr>
              <p:cNvSpPr txBox="1"/>
              <p:nvPr/>
            </p:nvSpPr>
            <p:spPr>
              <a:xfrm>
                <a:off x="9138128" y="5120096"/>
                <a:ext cx="1314763"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 Microsoft Teams</a:t>
                </a:r>
              </a:p>
            </p:txBody>
          </p:sp>
        </p:grpSp>
      </p:grpSp>
    </p:spTree>
    <p:extLst>
      <p:ext uri="{BB962C8B-B14F-4D97-AF65-F5344CB8AC3E}">
        <p14:creationId xmlns:p14="http://schemas.microsoft.com/office/powerpoint/2010/main" val="141064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3DF0-921F-C5A8-CE2C-C7047ACAFBC8}"/>
            </a:ext>
          </a:extLst>
        </p:cNvPr>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17715AD-BDBE-FE0D-6A72-CB9873D60B88}"/>
              </a:ext>
              <a:ext uri="{C183D7F6-B498-43B3-948B-1728B52AA6E4}">
                <adec:decorative xmlns:adec="http://schemas.microsoft.com/office/drawing/2017/decorative" val="1"/>
              </a:ext>
            </a:extLst>
          </p:cNvPr>
          <p:cNvSpPr/>
          <p:nvPr/>
        </p:nvSpPr>
        <p:spPr bwMode="auto">
          <a:xfrm>
            <a:off x="594360" y="2285489"/>
            <a:ext cx="11018520" cy="4034291"/>
          </a:xfrm>
          <a:prstGeom prst="roundRect">
            <a:avLst>
              <a:gd name="adj" fmla="val 3234"/>
            </a:avLst>
          </a:prstGeom>
          <a:solidFill>
            <a:srgbClr val="FFFFFF"/>
          </a:solidFill>
          <a:ln w="25400">
            <a:gradFill flip="none" rotWithShape="1">
              <a:gsLst>
                <a:gs pos="0">
                  <a:srgbClr val="2897CE"/>
                </a:gs>
                <a:gs pos="100000">
                  <a:srgbClr val="8678D6"/>
                </a:gs>
              </a:gsLst>
              <a:lin ang="2700000" scaled="1"/>
              <a:tileRect/>
            </a:gradFill>
          </a:ln>
          <a:effectLst>
            <a:outerShdw blurRad="127000" dist="635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100000">
                    <a:srgbClr val="8678D6"/>
                  </a:gs>
                  <a:gs pos="971">
                    <a:srgbClr val="2897CE"/>
                  </a:gs>
                </a:gsLst>
                <a:lin ang="2700000" scaled="0"/>
              </a:gradFill>
              <a:effectLst/>
              <a:uLnTx/>
              <a:uFillTx/>
              <a:latin typeface="Segoe UI" panose="020B0502040204020203" pitchFamily="34" charset="0"/>
              <a:ea typeface="Segoe UI" pitchFamily="34" charset="0"/>
              <a:cs typeface="Segoe UI" pitchFamily="34" charset="0"/>
            </a:endParaRPr>
          </a:p>
        </p:txBody>
      </p:sp>
      <p:sp>
        <p:nvSpPr>
          <p:cNvPr id="7" name="Title 6">
            <a:extLst>
              <a:ext uri="{FF2B5EF4-FFF2-40B4-BE49-F238E27FC236}">
                <a16:creationId xmlns:a16="http://schemas.microsoft.com/office/drawing/2014/main" id="{F487964D-1FC2-7C62-071D-36D1E7BE7E27}"/>
              </a:ext>
            </a:extLst>
          </p:cNvPr>
          <p:cNvSpPr>
            <a:spLocks noGrp="1"/>
          </p:cNvSpPr>
          <p:nvPr>
            <p:ph type="title"/>
          </p:nvPr>
        </p:nvSpPr>
        <p:spPr>
          <a:xfrm>
            <a:off x="594360" y="1188720"/>
            <a:ext cx="10430257" cy="946295"/>
          </a:xfrm>
        </p:spPr>
        <p:txBody>
          <a:bodyPr/>
          <a:lstStyle/>
          <a:p>
            <a:pPr marL="0" marR="0" lvl="0" indent="0" defTabSz="932742" rtl="0" eaLnBrk="1" fontAlgn="auto" latinLnBrk="0" hangingPunct="1">
              <a:lnSpc>
                <a:spcPct val="100000"/>
              </a:lnSpc>
              <a:spcBef>
                <a:spcPts val="1200"/>
              </a:spcBef>
              <a:spcAft>
                <a:spcPts val="1200"/>
              </a:spcAft>
              <a:tabLst/>
              <a:defRPr/>
            </a:pPr>
            <a: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What you get with Engineering Direct</a:t>
            </a:r>
            <a:b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r>
              <a:rPr kumimoji="0" lang="en-US" sz="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a:t>
            </a:r>
            <a:b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Enhanced relationships with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product groups</a:t>
            </a: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deeper access for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support scenarios</a:t>
            </a: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and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prioritized care</a:t>
            </a:r>
            <a:b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endParaRPr lang="en-US" sz="1800"/>
          </a:p>
        </p:txBody>
      </p:sp>
      <p:grpSp>
        <p:nvGrpSpPr>
          <p:cNvPr id="43" name="Group 42" descr="Emergency beacon">
            <a:extLst>
              <a:ext uri="{FF2B5EF4-FFF2-40B4-BE49-F238E27FC236}">
                <a16:creationId xmlns:a16="http://schemas.microsoft.com/office/drawing/2014/main" id="{4B486802-E220-5FA9-CFCE-51CEAB44C893}"/>
              </a:ext>
            </a:extLst>
          </p:cNvPr>
          <p:cNvGrpSpPr/>
          <p:nvPr/>
        </p:nvGrpSpPr>
        <p:grpSpPr>
          <a:xfrm>
            <a:off x="1481112" y="3691726"/>
            <a:ext cx="453390" cy="453390"/>
            <a:chOff x="1349172" y="2393645"/>
            <a:chExt cx="453390" cy="453390"/>
          </a:xfrm>
        </p:grpSpPr>
        <p:sp>
          <p:nvSpPr>
            <p:cNvPr id="31" name="Freeform: Shape 30">
              <a:extLst>
                <a:ext uri="{FF2B5EF4-FFF2-40B4-BE49-F238E27FC236}">
                  <a16:creationId xmlns:a16="http://schemas.microsoft.com/office/drawing/2014/main" id="{96026997-5592-F64A-E29B-A8BEB8C7E56A}"/>
                </a:ext>
              </a:extLst>
            </p:cNvPr>
            <p:cNvSpPr/>
            <p:nvPr/>
          </p:nvSpPr>
          <p:spPr>
            <a:xfrm>
              <a:off x="1562532" y="2393645"/>
              <a:ext cx="26670" cy="80010"/>
            </a:xfrm>
            <a:custGeom>
              <a:avLst/>
              <a:gdLst>
                <a:gd name="connsiteX0" fmla="*/ 0 w 26670"/>
                <a:gd name="connsiteY0" fmla="*/ 0 h 80010"/>
                <a:gd name="connsiteX1" fmla="*/ 26670 w 26670"/>
                <a:gd name="connsiteY1" fmla="*/ 0 h 80010"/>
                <a:gd name="connsiteX2" fmla="*/ 26670 w 26670"/>
                <a:gd name="connsiteY2" fmla="*/ 80010 h 80010"/>
                <a:gd name="connsiteX3" fmla="*/ 0 w 2667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26670" h="80010">
                  <a:moveTo>
                    <a:pt x="0" y="0"/>
                  </a:moveTo>
                  <a:lnTo>
                    <a:pt x="26670" y="0"/>
                  </a:lnTo>
                  <a:lnTo>
                    <a:pt x="26670" y="80010"/>
                  </a:lnTo>
                  <a:lnTo>
                    <a:pt x="0" y="8001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3" name="Freeform: Shape 32">
              <a:extLst>
                <a:ext uri="{FF2B5EF4-FFF2-40B4-BE49-F238E27FC236}">
                  <a16:creationId xmlns:a16="http://schemas.microsoft.com/office/drawing/2014/main" id="{96B2EEAD-CB35-1491-9C41-2D3E05F2EECB}"/>
                </a:ext>
              </a:extLst>
            </p:cNvPr>
            <p:cNvSpPr/>
            <p:nvPr/>
          </p:nvSpPr>
          <p:spPr>
            <a:xfrm rot="8100000">
              <a:off x="1701548" y="2443989"/>
              <a:ext cx="75342" cy="26669"/>
            </a:xfrm>
            <a:custGeom>
              <a:avLst/>
              <a:gdLst>
                <a:gd name="connsiteX0" fmla="*/ 0 w 75342"/>
                <a:gd name="connsiteY0" fmla="*/ 0 h 26669"/>
                <a:gd name="connsiteX1" fmla="*/ 75342 w 75342"/>
                <a:gd name="connsiteY1" fmla="*/ 0 h 26669"/>
                <a:gd name="connsiteX2" fmla="*/ 75342 w 75342"/>
                <a:gd name="connsiteY2" fmla="*/ 26670 h 26669"/>
                <a:gd name="connsiteX3" fmla="*/ 0 w 75342"/>
                <a:gd name="connsiteY3" fmla="*/ 26670 h 26669"/>
              </a:gdLst>
              <a:ahLst/>
              <a:cxnLst>
                <a:cxn ang="0">
                  <a:pos x="connsiteX0" y="connsiteY0"/>
                </a:cxn>
                <a:cxn ang="0">
                  <a:pos x="connsiteX1" y="connsiteY1"/>
                </a:cxn>
                <a:cxn ang="0">
                  <a:pos x="connsiteX2" y="connsiteY2"/>
                </a:cxn>
                <a:cxn ang="0">
                  <a:pos x="connsiteX3" y="connsiteY3"/>
                </a:cxn>
              </a:cxnLst>
              <a:rect l="l" t="t" r="r" b="b"/>
              <a:pathLst>
                <a:path w="75342" h="26669">
                  <a:moveTo>
                    <a:pt x="0" y="0"/>
                  </a:moveTo>
                  <a:lnTo>
                    <a:pt x="75342" y="0"/>
                  </a:lnTo>
                  <a:lnTo>
                    <a:pt x="75342"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4" name="Freeform: Shape 33">
              <a:extLst>
                <a:ext uri="{FF2B5EF4-FFF2-40B4-BE49-F238E27FC236}">
                  <a16:creationId xmlns:a16="http://schemas.microsoft.com/office/drawing/2014/main" id="{4CC1F026-5693-88E0-355B-50428FE50EE4}"/>
                </a:ext>
              </a:extLst>
            </p:cNvPr>
            <p:cNvSpPr/>
            <p:nvPr/>
          </p:nvSpPr>
          <p:spPr>
            <a:xfrm rot="8100000">
              <a:off x="1398844" y="2419316"/>
              <a:ext cx="26669" cy="75342"/>
            </a:xfrm>
            <a:custGeom>
              <a:avLst/>
              <a:gdLst>
                <a:gd name="connsiteX0" fmla="*/ 0 w 26669"/>
                <a:gd name="connsiteY0" fmla="*/ 0 h 75342"/>
                <a:gd name="connsiteX1" fmla="*/ 26670 w 26669"/>
                <a:gd name="connsiteY1" fmla="*/ 0 h 75342"/>
                <a:gd name="connsiteX2" fmla="*/ 26670 w 26669"/>
                <a:gd name="connsiteY2" fmla="*/ 75342 h 75342"/>
                <a:gd name="connsiteX3" fmla="*/ 0 w 26669"/>
                <a:gd name="connsiteY3" fmla="*/ 75342 h 75342"/>
              </a:gdLst>
              <a:ahLst/>
              <a:cxnLst>
                <a:cxn ang="0">
                  <a:pos x="connsiteX0" y="connsiteY0"/>
                </a:cxn>
                <a:cxn ang="0">
                  <a:pos x="connsiteX1" y="connsiteY1"/>
                </a:cxn>
                <a:cxn ang="0">
                  <a:pos x="connsiteX2" y="connsiteY2"/>
                </a:cxn>
                <a:cxn ang="0">
                  <a:pos x="connsiteX3" y="connsiteY3"/>
                </a:cxn>
              </a:cxnLst>
              <a:rect l="l" t="t" r="r" b="b"/>
              <a:pathLst>
                <a:path w="26669" h="75342">
                  <a:moveTo>
                    <a:pt x="0" y="0"/>
                  </a:moveTo>
                  <a:lnTo>
                    <a:pt x="26670" y="0"/>
                  </a:lnTo>
                  <a:lnTo>
                    <a:pt x="26670" y="75342"/>
                  </a:lnTo>
                  <a:lnTo>
                    <a:pt x="0" y="75342"/>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5" name="Freeform: Shape 34">
              <a:extLst>
                <a:ext uri="{FF2B5EF4-FFF2-40B4-BE49-F238E27FC236}">
                  <a16:creationId xmlns:a16="http://schemas.microsoft.com/office/drawing/2014/main" id="{045B72B1-16A6-1252-3028-C02A2AE045FF}"/>
                </a:ext>
              </a:extLst>
            </p:cNvPr>
            <p:cNvSpPr/>
            <p:nvPr/>
          </p:nvSpPr>
          <p:spPr>
            <a:xfrm>
              <a:off x="1735887" y="2580335"/>
              <a:ext cx="66675" cy="26670"/>
            </a:xfrm>
            <a:custGeom>
              <a:avLst/>
              <a:gdLst>
                <a:gd name="connsiteX0" fmla="*/ 0 w 66675"/>
                <a:gd name="connsiteY0" fmla="*/ 0 h 26670"/>
                <a:gd name="connsiteX1" fmla="*/ 66675 w 66675"/>
                <a:gd name="connsiteY1" fmla="*/ 0 h 26670"/>
                <a:gd name="connsiteX2" fmla="*/ 66675 w 66675"/>
                <a:gd name="connsiteY2" fmla="*/ 26670 h 26670"/>
                <a:gd name="connsiteX3" fmla="*/ 0 w 66675"/>
                <a:gd name="connsiteY3" fmla="*/ 26670 h 26670"/>
              </a:gdLst>
              <a:ahLst/>
              <a:cxnLst>
                <a:cxn ang="0">
                  <a:pos x="connsiteX0" y="connsiteY0"/>
                </a:cxn>
                <a:cxn ang="0">
                  <a:pos x="connsiteX1" y="connsiteY1"/>
                </a:cxn>
                <a:cxn ang="0">
                  <a:pos x="connsiteX2" y="connsiteY2"/>
                </a:cxn>
                <a:cxn ang="0">
                  <a:pos x="connsiteX3" y="connsiteY3"/>
                </a:cxn>
              </a:cxnLst>
              <a:rect l="l" t="t" r="r" b="b"/>
              <a:pathLst>
                <a:path w="66675" h="26670">
                  <a:moveTo>
                    <a:pt x="0" y="0"/>
                  </a:moveTo>
                  <a:lnTo>
                    <a:pt x="66675" y="0"/>
                  </a:lnTo>
                  <a:lnTo>
                    <a:pt x="66675"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6" name="Freeform: Shape 35">
              <a:extLst>
                <a:ext uri="{FF2B5EF4-FFF2-40B4-BE49-F238E27FC236}">
                  <a16:creationId xmlns:a16="http://schemas.microsoft.com/office/drawing/2014/main" id="{C643546D-5C75-AFE9-FEAE-1F8061A5E940}"/>
                </a:ext>
              </a:extLst>
            </p:cNvPr>
            <p:cNvSpPr/>
            <p:nvPr/>
          </p:nvSpPr>
          <p:spPr>
            <a:xfrm>
              <a:off x="1349172" y="2580335"/>
              <a:ext cx="66675" cy="26670"/>
            </a:xfrm>
            <a:custGeom>
              <a:avLst/>
              <a:gdLst>
                <a:gd name="connsiteX0" fmla="*/ 0 w 66675"/>
                <a:gd name="connsiteY0" fmla="*/ 0 h 26670"/>
                <a:gd name="connsiteX1" fmla="*/ 66675 w 66675"/>
                <a:gd name="connsiteY1" fmla="*/ 0 h 26670"/>
                <a:gd name="connsiteX2" fmla="*/ 66675 w 66675"/>
                <a:gd name="connsiteY2" fmla="*/ 26670 h 26670"/>
                <a:gd name="connsiteX3" fmla="*/ 0 w 66675"/>
                <a:gd name="connsiteY3" fmla="*/ 26670 h 26670"/>
              </a:gdLst>
              <a:ahLst/>
              <a:cxnLst>
                <a:cxn ang="0">
                  <a:pos x="connsiteX0" y="connsiteY0"/>
                </a:cxn>
                <a:cxn ang="0">
                  <a:pos x="connsiteX1" y="connsiteY1"/>
                </a:cxn>
                <a:cxn ang="0">
                  <a:pos x="connsiteX2" y="connsiteY2"/>
                </a:cxn>
                <a:cxn ang="0">
                  <a:pos x="connsiteX3" y="connsiteY3"/>
                </a:cxn>
              </a:cxnLst>
              <a:rect l="l" t="t" r="r" b="b"/>
              <a:pathLst>
                <a:path w="66675" h="26670">
                  <a:moveTo>
                    <a:pt x="0" y="0"/>
                  </a:moveTo>
                  <a:lnTo>
                    <a:pt x="66675" y="0"/>
                  </a:lnTo>
                  <a:lnTo>
                    <a:pt x="66675"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7" name="Freeform: Shape 36">
              <a:extLst>
                <a:ext uri="{FF2B5EF4-FFF2-40B4-BE49-F238E27FC236}">
                  <a16:creationId xmlns:a16="http://schemas.microsoft.com/office/drawing/2014/main" id="{D89C4347-3205-1EC5-66D3-F53688C3C975}"/>
                </a:ext>
              </a:extLst>
            </p:cNvPr>
            <p:cNvSpPr/>
            <p:nvPr/>
          </p:nvSpPr>
          <p:spPr>
            <a:xfrm>
              <a:off x="1349172" y="2500325"/>
              <a:ext cx="453390" cy="346710"/>
            </a:xfrm>
            <a:custGeom>
              <a:avLst/>
              <a:gdLst>
                <a:gd name="connsiteX0" fmla="*/ 120015 w 453390"/>
                <a:gd name="connsiteY0" fmla="*/ 266700 h 346710"/>
                <a:gd name="connsiteX1" fmla="*/ 142685 w 453390"/>
                <a:gd name="connsiteY1" fmla="*/ 40005 h 346710"/>
                <a:gd name="connsiteX2" fmla="*/ 310039 w 453390"/>
                <a:gd name="connsiteY2" fmla="*/ 40005 h 346710"/>
                <a:gd name="connsiteX3" fmla="*/ 333375 w 453390"/>
                <a:gd name="connsiteY3" fmla="*/ 266700 h 346710"/>
                <a:gd name="connsiteX4" fmla="*/ 120015 w 453390"/>
                <a:gd name="connsiteY4" fmla="*/ 266700 h 346710"/>
                <a:gd name="connsiteX5" fmla="*/ 413385 w 453390"/>
                <a:gd name="connsiteY5" fmla="*/ 266700 h 346710"/>
                <a:gd name="connsiteX6" fmla="*/ 373380 w 453390"/>
                <a:gd name="connsiteY6" fmla="*/ 266700 h 346710"/>
                <a:gd name="connsiteX7" fmla="*/ 349377 w 453390"/>
                <a:gd name="connsiteY7" fmla="*/ 24003 h 346710"/>
                <a:gd name="connsiteX8" fmla="*/ 322707 w 453390"/>
                <a:gd name="connsiteY8" fmla="*/ 0 h 346710"/>
                <a:gd name="connsiteX9" fmla="*/ 130683 w 453390"/>
                <a:gd name="connsiteY9" fmla="*/ 0 h 346710"/>
                <a:gd name="connsiteX10" fmla="*/ 104013 w 453390"/>
                <a:gd name="connsiteY10" fmla="*/ 24003 h 346710"/>
                <a:gd name="connsiteX11" fmla="*/ 80010 w 453390"/>
                <a:gd name="connsiteY11" fmla="*/ 266700 h 346710"/>
                <a:gd name="connsiteX12" fmla="*/ 40005 w 453390"/>
                <a:gd name="connsiteY12" fmla="*/ 266700 h 346710"/>
                <a:gd name="connsiteX13" fmla="*/ 40005 w 453390"/>
                <a:gd name="connsiteY13" fmla="*/ 306705 h 346710"/>
                <a:gd name="connsiteX14" fmla="*/ 0 w 453390"/>
                <a:gd name="connsiteY14" fmla="*/ 306705 h 346710"/>
                <a:gd name="connsiteX15" fmla="*/ 0 w 453390"/>
                <a:gd name="connsiteY15" fmla="*/ 346710 h 346710"/>
                <a:gd name="connsiteX16" fmla="*/ 453390 w 453390"/>
                <a:gd name="connsiteY16" fmla="*/ 346710 h 346710"/>
                <a:gd name="connsiteX17" fmla="*/ 453390 w 453390"/>
                <a:gd name="connsiteY17" fmla="*/ 306705 h 346710"/>
                <a:gd name="connsiteX18" fmla="*/ 413385 w 453390"/>
                <a:gd name="connsiteY18" fmla="*/ 306705 h 346710"/>
                <a:gd name="connsiteX19" fmla="*/ 413385 w 453390"/>
                <a:gd name="connsiteY19" fmla="*/ 266700 h 34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3390" h="346710">
                  <a:moveTo>
                    <a:pt x="120015" y="266700"/>
                  </a:moveTo>
                  <a:lnTo>
                    <a:pt x="142685" y="40005"/>
                  </a:lnTo>
                  <a:lnTo>
                    <a:pt x="310039" y="40005"/>
                  </a:lnTo>
                  <a:lnTo>
                    <a:pt x="333375" y="266700"/>
                  </a:lnTo>
                  <a:lnTo>
                    <a:pt x="120015" y="266700"/>
                  </a:lnTo>
                  <a:close/>
                  <a:moveTo>
                    <a:pt x="413385" y="266700"/>
                  </a:moveTo>
                  <a:lnTo>
                    <a:pt x="373380" y="266700"/>
                  </a:lnTo>
                  <a:lnTo>
                    <a:pt x="349377" y="24003"/>
                  </a:lnTo>
                  <a:cubicBezTo>
                    <a:pt x="348043" y="10668"/>
                    <a:pt x="336709" y="0"/>
                    <a:pt x="322707" y="0"/>
                  </a:cubicBezTo>
                  <a:lnTo>
                    <a:pt x="130683" y="0"/>
                  </a:lnTo>
                  <a:cubicBezTo>
                    <a:pt x="116681" y="0"/>
                    <a:pt x="105346" y="10668"/>
                    <a:pt x="104013" y="24003"/>
                  </a:cubicBezTo>
                  <a:lnTo>
                    <a:pt x="80010" y="266700"/>
                  </a:lnTo>
                  <a:lnTo>
                    <a:pt x="40005" y="266700"/>
                  </a:lnTo>
                  <a:lnTo>
                    <a:pt x="40005" y="306705"/>
                  </a:lnTo>
                  <a:lnTo>
                    <a:pt x="0" y="306705"/>
                  </a:lnTo>
                  <a:lnTo>
                    <a:pt x="0" y="346710"/>
                  </a:lnTo>
                  <a:lnTo>
                    <a:pt x="453390" y="346710"/>
                  </a:lnTo>
                  <a:lnTo>
                    <a:pt x="453390" y="306705"/>
                  </a:lnTo>
                  <a:lnTo>
                    <a:pt x="413385" y="306705"/>
                  </a:lnTo>
                  <a:lnTo>
                    <a:pt x="413385" y="26670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8" name="Freeform: Shape 37">
              <a:extLst>
                <a:ext uri="{FF2B5EF4-FFF2-40B4-BE49-F238E27FC236}">
                  <a16:creationId xmlns:a16="http://schemas.microsoft.com/office/drawing/2014/main" id="{ED01AB5C-B945-55F3-DD5A-78CC32DAFD2B}"/>
                </a:ext>
              </a:extLst>
            </p:cNvPr>
            <p:cNvSpPr/>
            <p:nvPr/>
          </p:nvSpPr>
          <p:spPr>
            <a:xfrm>
              <a:off x="1607870" y="2567000"/>
              <a:ext cx="44005" cy="173355"/>
            </a:xfrm>
            <a:custGeom>
              <a:avLst/>
              <a:gdLst>
                <a:gd name="connsiteX0" fmla="*/ 0 w 44005"/>
                <a:gd name="connsiteY0" fmla="*/ 0 h 173355"/>
                <a:gd name="connsiteX1" fmla="*/ 16669 w 44005"/>
                <a:gd name="connsiteY1" fmla="*/ 173355 h 173355"/>
                <a:gd name="connsiteX2" fmla="*/ 44006 w 44005"/>
                <a:gd name="connsiteY2" fmla="*/ 173355 h 173355"/>
                <a:gd name="connsiteX3" fmla="*/ 26670 w 44005"/>
                <a:gd name="connsiteY3" fmla="*/ 0 h 173355"/>
              </a:gdLst>
              <a:ahLst/>
              <a:cxnLst>
                <a:cxn ang="0">
                  <a:pos x="connsiteX0" y="connsiteY0"/>
                </a:cxn>
                <a:cxn ang="0">
                  <a:pos x="connsiteX1" y="connsiteY1"/>
                </a:cxn>
                <a:cxn ang="0">
                  <a:pos x="connsiteX2" y="connsiteY2"/>
                </a:cxn>
                <a:cxn ang="0">
                  <a:pos x="connsiteX3" y="connsiteY3"/>
                </a:cxn>
              </a:cxnLst>
              <a:rect l="l" t="t" r="r" b="b"/>
              <a:pathLst>
                <a:path w="44005" h="173355">
                  <a:moveTo>
                    <a:pt x="0" y="0"/>
                  </a:moveTo>
                  <a:lnTo>
                    <a:pt x="16669" y="173355"/>
                  </a:lnTo>
                  <a:lnTo>
                    <a:pt x="44006" y="173355"/>
                  </a:lnTo>
                  <a:lnTo>
                    <a:pt x="26670" y="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sp>
        <p:nvSpPr>
          <p:cNvPr id="28" name="Graphic 7" descr="Monitor with solid fill">
            <a:extLst>
              <a:ext uri="{FF2B5EF4-FFF2-40B4-BE49-F238E27FC236}">
                <a16:creationId xmlns:a16="http://schemas.microsoft.com/office/drawing/2014/main" id="{3781716D-F297-0795-7B89-B5ED8AD03628}"/>
              </a:ext>
            </a:extLst>
          </p:cNvPr>
          <p:cNvSpPr/>
          <p:nvPr/>
        </p:nvSpPr>
        <p:spPr>
          <a:xfrm>
            <a:off x="3591349" y="3691726"/>
            <a:ext cx="533400" cy="453390"/>
          </a:xfrm>
          <a:custGeom>
            <a:avLst/>
            <a:gdLst>
              <a:gd name="connsiteX0" fmla="*/ 493395 w 533400"/>
              <a:gd name="connsiteY0" fmla="*/ 333375 h 453390"/>
              <a:gd name="connsiteX1" fmla="*/ 40005 w 533400"/>
              <a:gd name="connsiteY1" fmla="*/ 333375 h 453390"/>
              <a:gd name="connsiteX2" fmla="*/ 40005 w 533400"/>
              <a:gd name="connsiteY2" fmla="*/ 40005 h 453390"/>
              <a:gd name="connsiteX3" fmla="*/ 493395 w 533400"/>
              <a:gd name="connsiteY3" fmla="*/ 40005 h 453390"/>
              <a:gd name="connsiteX4" fmla="*/ 493395 w 533400"/>
              <a:gd name="connsiteY4" fmla="*/ 333375 h 453390"/>
              <a:gd name="connsiteX5" fmla="*/ 506730 w 533400"/>
              <a:gd name="connsiteY5" fmla="*/ 0 h 453390"/>
              <a:gd name="connsiteX6" fmla="*/ 26670 w 533400"/>
              <a:gd name="connsiteY6" fmla="*/ 0 h 453390"/>
              <a:gd name="connsiteX7" fmla="*/ 0 w 533400"/>
              <a:gd name="connsiteY7" fmla="*/ 26670 h 453390"/>
              <a:gd name="connsiteX8" fmla="*/ 0 w 533400"/>
              <a:gd name="connsiteY8" fmla="*/ 346710 h 453390"/>
              <a:gd name="connsiteX9" fmla="*/ 26670 w 533400"/>
              <a:gd name="connsiteY9" fmla="*/ 373380 h 453390"/>
              <a:gd name="connsiteX10" fmla="*/ 213360 w 533400"/>
              <a:gd name="connsiteY10" fmla="*/ 373380 h 453390"/>
              <a:gd name="connsiteX11" fmla="*/ 213360 w 533400"/>
              <a:gd name="connsiteY11" fmla="*/ 413385 h 453390"/>
              <a:gd name="connsiteX12" fmla="*/ 146685 w 533400"/>
              <a:gd name="connsiteY12" fmla="*/ 413385 h 453390"/>
              <a:gd name="connsiteX13" fmla="*/ 146685 w 533400"/>
              <a:gd name="connsiteY13" fmla="*/ 453390 h 453390"/>
              <a:gd name="connsiteX14" fmla="*/ 386715 w 533400"/>
              <a:gd name="connsiteY14" fmla="*/ 453390 h 453390"/>
              <a:gd name="connsiteX15" fmla="*/ 386715 w 533400"/>
              <a:gd name="connsiteY15" fmla="*/ 413385 h 453390"/>
              <a:gd name="connsiteX16" fmla="*/ 320040 w 533400"/>
              <a:gd name="connsiteY16" fmla="*/ 413385 h 453390"/>
              <a:gd name="connsiteX17" fmla="*/ 320040 w 533400"/>
              <a:gd name="connsiteY17" fmla="*/ 373380 h 453390"/>
              <a:gd name="connsiteX18" fmla="*/ 506730 w 533400"/>
              <a:gd name="connsiteY18" fmla="*/ 373380 h 453390"/>
              <a:gd name="connsiteX19" fmla="*/ 533400 w 533400"/>
              <a:gd name="connsiteY19" fmla="*/ 346710 h 453390"/>
              <a:gd name="connsiteX20" fmla="*/ 533400 w 533400"/>
              <a:gd name="connsiteY20" fmla="*/ 26670 h 453390"/>
              <a:gd name="connsiteX21" fmla="*/ 506730 w 533400"/>
              <a:gd name="connsiteY21" fmla="*/ 0 h 4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3400" h="453390">
                <a:moveTo>
                  <a:pt x="493395" y="333375"/>
                </a:moveTo>
                <a:lnTo>
                  <a:pt x="40005" y="333375"/>
                </a:lnTo>
                <a:lnTo>
                  <a:pt x="40005" y="40005"/>
                </a:lnTo>
                <a:lnTo>
                  <a:pt x="493395" y="40005"/>
                </a:lnTo>
                <a:lnTo>
                  <a:pt x="493395" y="333375"/>
                </a:lnTo>
                <a:close/>
                <a:moveTo>
                  <a:pt x="506730" y="0"/>
                </a:moveTo>
                <a:lnTo>
                  <a:pt x="26670" y="0"/>
                </a:lnTo>
                <a:cubicBezTo>
                  <a:pt x="12002" y="0"/>
                  <a:pt x="0" y="12002"/>
                  <a:pt x="0" y="26670"/>
                </a:cubicBezTo>
                <a:lnTo>
                  <a:pt x="0" y="346710"/>
                </a:lnTo>
                <a:cubicBezTo>
                  <a:pt x="0" y="361378"/>
                  <a:pt x="12002" y="373380"/>
                  <a:pt x="26670" y="373380"/>
                </a:cubicBezTo>
                <a:lnTo>
                  <a:pt x="213360" y="373380"/>
                </a:lnTo>
                <a:lnTo>
                  <a:pt x="213360" y="413385"/>
                </a:lnTo>
                <a:lnTo>
                  <a:pt x="146685" y="413385"/>
                </a:lnTo>
                <a:lnTo>
                  <a:pt x="146685" y="453390"/>
                </a:lnTo>
                <a:lnTo>
                  <a:pt x="386715" y="453390"/>
                </a:lnTo>
                <a:lnTo>
                  <a:pt x="386715" y="413385"/>
                </a:lnTo>
                <a:lnTo>
                  <a:pt x="320040" y="413385"/>
                </a:lnTo>
                <a:lnTo>
                  <a:pt x="320040" y="373380"/>
                </a:lnTo>
                <a:lnTo>
                  <a:pt x="506730" y="373380"/>
                </a:lnTo>
                <a:cubicBezTo>
                  <a:pt x="521398" y="373380"/>
                  <a:pt x="533400" y="361378"/>
                  <a:pt x="533400" y="346710"/>
                </a:cubicBezTo>
                <a:lnTo>
                  <a:pt x="533400" y="26670"/>
                </a:lnTo>
                <a:cubicBezTo>
                  <a:pt x="533400" y="12002"/>
                  <a:pt x="521398" y="0"/>
                  <a:pt x="506730" y="0"/>
                </a:cubicBez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nvGrpSpPr>
          <p:cNvPr id="44" name="Group 43" descr="Magnifying glass looking at data">
            <a:extLst>
              <a:ext uri="{FF2B5EF4-FFF2-40B4-BE49-F238E27FC236}">
                <a16:creationId xmlns:a16="http://schemas.microsoft.com/office/drawing/2014/main" id="{B42BA260-5AAF-EEF2-7210-A7A844678A6D}"/>
              </a:ext>
            </a:extLst>
          </p:cNvPr>
          <p:cNvGrpSpPr/>
          <p:nvPr/>
        </p:nvGrpSpPr>
        <p:grpSpPr>
          <a:xfrm>
            <a:off x="5781596" y="3654303"/>
            <a:ext cx="527569" cy="528236"/>
            <a:chOff x="5739979" y="2355636"/>
            <a:chExt cx="527569" cy="528236"/>
          </a:xfrm>
        </p:grpSpPr>
        <p:sp>
          <p:nvSpPr>
            <p:cNvPr id="40" name="Freeform: Shape 39">
              <a:extLst>
                <a:ext uri="{FF2B5EF4-FFF2-40B4-BE49-F238E27FC236}">
                  <a16:creationId xmlns:a16="http://schemas.microsoft.com/office/drawing/2014/main" id="{815584A4-7FAA-7825-F863-C6D45A01A856}"/>
                </a:ext>
              </a:extLst>
            </p:cNvPr>
            <p:cNvSpPr/>
            <p:nvPr/>
          </p:nvSpPr>
          <p:spPr>
            <a:xfrm>
              <a:off x="5739979" y="2355636"/>
              <a:ext cx="527569" cy="528236"/>
            </a:xfrm>
            <a:custGeom>
              <a:avLst/>
              <a:gdLst>
                <a:gd name="connsiteX0" fmla="*/ 431391 w 527569"/>
                <a:gd name="connsiteY0" fmla="*/ 365383 h 528236"/>
                <a:gd name="connsiteX1" fmla="*/ 390052 w 527569"/>
                <a:gd name="connsiteY1" fmla="*/ 352714 h 528236"/>
                <a:gd name="connsiteX2" fmla="*/ 360049 w 527569"/>
                <a:gd name="connsiteY2" fmla="*/ 323377 h 528236"/>
                <a:gd name="connsiteX3" fmla="*/ 401387 w 527569"/>
                <a:gd name="connsiteY3" fmla="*/ 202029 h 528236"/>
                <a:gd name="connsiteX4" fmla="*/ 201362 w 527569"/>
                <a:gd name="connsiteY4" fmla="*/ 4 h 528236"/>
                <a:gd name="connsiteX5" fmla="*/ 4 w 527569"/>
                <a:gd name="connsiteY5" fmla="*/ 200029 h 528236"/>
                <a:gd name="connsiteX6" fmla="*/ 200029 w 527569"/>
                <a:gd name="connsiteY6" fmla="*/ 401387 h 528236"/>
                <a:gd name="connsiteX7" fmla="*/ 322711 w 527569"/>
                <a:gd name="connsiteY7" fmla="*/ 360049 h 528236"/>
                <a:gd name="connsiteX8" fmla="*/ 352048 w 527569"/>
                <a:gd name="connsiteY8" fmla="*/ 389386 h 528236"/>
                <a:gd name="connsiteX9" fmla="*/ 364716 w 527569"/>
                <a:gd name="connsiteY9" fmla="*/ 431391 h 528236"/>
                <a:gd name="connsiteX10" fmla="*/ 448060 w 527569"/>
                <a:gd name="connsiteY10" fmla="*/ 514735 h 528236"/>
                <a:gd name="connsiteX11" fmla="*/ 514068 w 527569"/>
                <a:gd name="connsiteY11" fmla="*/ 514735 h 528236"/>
                <a:gd name="connsiteX12" fmla="*/ 514068 w 527569"/>
                <a:gd name="connsiteY12" fmla="*/ 448726 h 528236"/>
                <a:gd name="connsiteX13" fmla="*/ 431391 w 527569"/>
                <a:gd name="connsiteY13" fmla="*/ 365383 h 528236"/>
                <a:gd name="connsiteX14" fmla="*/ 201362 w 527569"/>
                <a:gd name="connsiteY14" fmla="*/ 361382 h 528236"/>
                <a:gd name="connsiteX15" fmla="*/ 41342 w 527569"/>
                <a:gd name="connsiteY15" fmla="*/ 201362 h 528236"/>
                <a:gd name="connsiteX16" fmla="*/ 201362 w 527569"/>
                <a:gd name="connsiteY16" fmla="*/ 41342 h 528236"/>
                <a:gd name="connsiteX17" fmla="*/ 361382 w 527569"/>
                <a:gd name="connsiteY17" fmla="*/ 201362 h 528236"/>
                <a:gd name="connsiteX18" fmla="*/ 201362 w 527569"/>
                <a:gd name="connsiteY18" fmla="*/ 361382 h 5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569" h="528236">
                  <a:moveTo>
                    <a:pt x="431391" y="365383"/>
                  </a:moveTo>
                  <a:cubicBezTo>
                    <a:pt x="420723" y="354715"/>
                    <a:pt x="404721" y="349381"/>
                    <a:pt x="390052" y="352714"/>
                  </a:cubicBezTo>
                  <a:lnTo>
                    <a:pt x="360049" y="323377"/>
                  </a:lnTo>
                  <a:cubicBezTo>
                    <a:pt x="386719" y="288706"/>
                    <a:pt x="401387" y="246034"/>
                    <a:pt x="401387" y="202029"/>
                  </a:cubicBezTo>
                  <a:cubicBezTo>
                    <a:pt x="402054" y="90682"/>
                    <a:pt x="312043" y="670"/>
                    <a:pt x="201362" y="4"/>
                  </a:cubicBezTo>
                  <a:cubicBezTo>
                    <a:pt x="90682" y="-663"/>
                    <a:pt x="670" y="89348"/>
                    <a:pt x="4" y="200029"/>
                  </a:cubicBezTo>
                  <a:cubicBezTo>
                    <a:pt x="-663" y="310709"/>
                    <a:pt x="89348" y="400720"/>
                    <a:pt x="200029" y="401387"/>
                  </a:cubicBezTo>
                  <a:cubicBezTo>
                    <a:pt x="244034" y="401387"/>
                    <a:pt x="287373" y="386719"/>
                    <a:pt x="322711" y="360049"/>
                  </a:cubicBezTo>
                  <a:lnTo>
                    <a:pt x="352048" y="389386"/>
                  </a:lnTo>
                  <a:cubicBezTo>
                    <a:pt x="349381" y="404721"/>
                    <a:pt x="354048" y="420056"/>
                    <a:pt x="364716" y="431391"/>
                  </a:cubicBezTo>
                  <a:lnTo>
                    <a:pt x="448060" y="514735"/>
                  </a:lnTo>
                  <a:cubicBezTo>
                    <a:pt x="466062" y="532737"/>
                    <a:pt x="496066" y="532737"/>
                    <a:pt x="514068" y="514735"/>
                  </a:cubicBezTo>
                  <a:cubicBezTo>
                    <a:pt x="532070" y="496732"/>
                    <a:pt x="532070" y="466729"/>
                    <a:pt x="514068" y="448726"/>
                  </a:cubicBezTo>
                  <a:lnTo>
                    <a:pt x="431391" y="365383"/>
                  </a:lnTo>
                  <a:close/>
                  <a:moveTo>
                    <a:pt x="201362" y="361382"/>
                  </a:moveTo>
                  <a:cubicBezTo>
                    <a:pt x="112684" y="361382"/>
                    <a:pt x="41342" y="290040"/>
                    <a:pt x="41342" y="201362"/>
                  </a:cubicBezTo>
                  <a:cubicBezTo>
                    <a:pt x="41342" y="112684"/>
                    <a:pt x="112684" y="41342"/>
                    <a:pt x="201362" y="41342"/>
                  </a:cubicBezTo>
                  <a:cubicBezTo>
                    <a:pt x="290040" y="41342"/>
                    <a:pt x="361382" y="112684"/>
                    <a:pt x="361382" y="201362"/>
                  </a:cubicBezTo>
                  <a:cubicBezTo>
                    <a:pt x="361382" y="289373"/>
                    <a:pt x="289373" y="361382"/>
                    <a:pt x="201362" y="361382"/>
                  </a:cubicBez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41" name="Freeform: Shape 40">
              <a:extLst>
                <a:ext uri="{FF2B5EF4-FFF2-40B4-BE49-F238E27FC236}">
                  <a16:creationId xmlns:a16="http://schemas.microsoft.com/office/drawing/2014/main" id="{72250905-36BB-6446-F450-818A874FD5CE}"/>
                </a:ext>
              </a:extLst>
            </p:cNvPr>
            <p:cNvSpPr/>
            <p:nvPr/>
          </p:nvSpPr>
          <p:spPr>
            <a:xfrm>
              <a:off x="5797990" y="2454730"/>
              <a:ext cx="287369" cy="210948"/>
            </a:xfrm>
            <a:custGeom>
              <a:avLst/>
              <a:gdLst>
                <a:gd name="connsiteX0" fmla="*/ 286703 w 287369"/>
                <a:gd name="connsiteY0" fmla="*/ 92267 h 210948"/>
                <a:gd name="connsiteX1" fmla="*/ 248698 w 287369"/>
                <a:gd name="connsiteY1" fmla="*/ 92267 h 210948"/>
                <a:gd name="connsiteX2" fmla="*/ 240030 w 287369"/>
                <a:gd name="connsiteY2" fmla="*/ 97601 h 210948"/>
                <a:gd name="connsiteX3" fmla="*/ 214694 w 287369"/>
                <a:gd name="connsiteY3" fmla="*/ 124938 h 210948"/>
                <a:gd name="connsiteX4" fmla="*/ 193358 w 287369"/>
                <a:gd name="connsiteY4" fmla="*/ 50928 h 210948"/>
                <a:gd name="connsiteX5" fmla="*/ 178689 w 287369"/>
                <a:gd name="connsiteY5" fmla="*/ 42928 h 210948"/>
                <a:gd name="connsiteX6" fmla="*/ 170688 w 287369"/>
                <a:gd name="connsiteY6" fmla="*/ 50262 h 210948"/>
                <a:gd name="connsiteX7" fmla="*/ 130683 w 287369"/>
                <a:gd name="connsiteY7" fmla="*/ 156275 h 210948"/>
                <a:gd name="connsiteX8" fmla="*/ 103346 w 287369"/>
                <a:gd name="connsiteY8" fmla="*/ 9590 h 210948"/>
                <a:gd name="connsiteX9" fmla="*/ 90011 w 287369"/>
                <a:gd name="connsiteY9" fmla="*/ 256 h 210948"/>
                <a:gd name="connsiteX10" fmla="*/ 80677 w 287369"/>
                <a:gd name="connsiteY10" fmla="*/ 8256 h 210948"/>
                <a:gd name="connsiteX11" fmla="*/ 52006 w 287369"/>
                <a:gd name="connsiteY11" fmla="*/ 92267 h 210948"/>
                <a:gd name="connsiteX12" fmla="*/ 0 w 287369"/>
                <a:gd name="connsiteY12" fmla="*/ 92267 h 210948"/>
                <a:gd name="connsiteX13" fmla="*/ 0 w 287369"/>
                <a:gd name="connsiteY13" fmla="*/ 118937 h 210948"/>
                <a:gd name="connsiteX14" fmla="*/ 60674 w 287369"/>
                <a:gd name="connsiteY14" fmla="*/ 118937 h 210948"/>
                <a:gd name="connsiteX15" fmla="*/ 72009 w 287369"/>
                <a:gd name="connsiteY15" fmla="*/ 108936 h 210948"/>
                <a:gd name="connsiteX16" fmla="*/ 88678 w 287369"/>
                <a:gd name="connsiteY16" fmla="*/ 58263 h 210948"/>
                <a:gd name="connsiteX17" fmla="*/ 115348 w 287369"/>
                <a:gd name="connsiteY17" fmla="*/ 201614 h 210948"/>
                <a:gd name="connsiteX18" fmla="*/ 126016 w 287369"/>
                <a:gd name="connsiteY18" fmla="*/ 210949 h 210948"/>
                <a:gd name="connsiteX19" fmla="*/ 127349 w 287369"/>
                <a:gd name="connsiteY19" fmla="*/ 210949 h 210948"/>
                <a:gd name="connsiteX20" fmla="*/ 138684 w 287369"/>
                <a:gd name="connsiteY20" fmla="*/ 203614 h 210948"/>
                <a:gd name="connsiteX21" fmla="*/ 181356 w 287369"/>
                <a:gd name="connsiteY21" fmla="*/ 91600 h 210948"/>
                <a:gd name="connsiteX22" fmla="*/ 198692 w 287369"/>
                <a:gd name="connsiteY22" fmla="*/ 151608 h 210948"/>
                <a:gd name="connsiteX23" fmla="*/ 213360 w 287369"/>
                <a:gd name="connsiteY23" fmla="*/ 159609 h 210948"/>
                <a:gd name="connsiteX24" fmla="*/ 218694 w 287369"/>
                <a:gd name="connsiteY24" fmla="*/ 156275 h 210948"/>
                <a:gd name="connsiteX25" fmla="*/ 254699 w 287369"/>
                <a:gd name="connsiteY25" fmla="*/ 118937 h 210948"/>
                <a:gd name="connsiteX26" fmla="*/ 287369 w 287369"/>
                <a:gd name="connsiteY26" fmla="*/ 118937 h 210948"/>
                <a:gd name="connsiteX27" fmla="*/ 287369 w 287369"/>
                <a:gd name="connsiteY27" fmla="*/ 92267 h 21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7369" h="210948">
                  <a:moveTo>
                    <a:pt x="286703" y="92267"/>
                  </a:moveTo>
                  <a:lnTo>
                    <a:pt x="248698" y="92267"/>
                  </a:lnTo>
                  <a:cubicBezTo>
                    <a:pt x="245364" y="92934"/>
                    <a:pt x="242030" y="94934"/>
                    <a:pt x="240030" y="97601"/>
                  </a:cubicBezTo>
                  <a:lnTo>
                    <a:pt x="214694" y="124938"/>
                  </a:lnTo>
                  <a:lnTo>
                    <a:pt x="193358" y="50928"/>
                  </a:lnTo>
                  <a:cubicBezTo>
                    <a:pt x="191357" y="44928"/>
                    <a:pt x="184690" y="40927"/>
                    <a:pt x="178689" y="42928"/>
                  </a:cubicBezTo>
                  <a:cubicBezTo>
                    <a:pt x="175355" y="44261"/>
                    <a:pt x="172022" y="46261"/>
                    <a:pt x="170688" y="50262"/>
                  </a:cubicBezTo>
                  <a:lnTo>
                    <a:pt x="130683" y="156275"/>
                  </a:lnTo>
                  <a:lnTo>
                    <a:pt x="103346" y="9590"/>
                  </a:lnTo>
                  <a:cubicBezTo>
                    <a:pt x="102013" y="2923"/>
                    <a:pt x="96012" y="-1078"/>
                    <a:pt x="90011" y="256"/>
                  </a:cubicBezTo>
                  <a:cubicBezTo>
                    <a:pt x="86011" y="922"/>
                    <a:pt x="82677" y="4256"/>
                    <a:pt x="80677" y="8256"/>
                  </a:cubicBezTo>
                  <a:lnTo>
                    <a:pt x="52006" y="92267"/>
                  </a:lnTo>
                  <a:lnTo>
                    <a:pt x="0" y="92267"/>
                  </a:lnTo>
                  <a:lnTo>
                    <a:pt x="0" y="118937"/>
                  </a:lnTo>
                  <a:lnTo>
                    <a:pt x="60674" y="118937"/>
                  </a:lnTo>
                  <a:cubicBezTo>
                    <a:pt x="66008" y="118270"/>
                    <a:pt x="70676" y="114270"/>
                    <a:pt x="72009" y="108936"/>
                  </a:cubicBezTo>
                  <a:lnTo>
                    <a:pt x="88678" y="58263"/>
                  </a:lnTo>
                  <a:lnTo>
                    <a:pt x="115348" y="201614"/>
                  </a:lnTo>
                  <a:cubicBezTo>
                    <a:pt x="116015" y="206948"/>
                    <a:pt x="120682" y="210949"/>
                    <a:pt x="126016" y="210949"/>
                  </a:cubicBezTo>
                  <a:lnTo>
                    <a:pt x="127349" y="210949"/>
                  </a:lnTo>
                  <a:cubicBezTo>
                    <a:pt x="132017" y="210949"/>
                    <a:pt x="136684" y="208282"/>
                    <a:pt x="138684" y="203614"/>
                  </a:cubicBezTo>
                  <a:lnTo>
                    <a:pt x="181356" y="91600"/>
                  </a:lnTo>
                  <a:lnTo>
                    <a:pt x="198692" y="151608"/>
                  </a:lnTo>
                  <a:cubicBezTo>
                    <a:pt x="200692" y="157609"/>
                    <a:pt x="206693" y="161609"/>
                    <a:pt x="213360" y="159609"/>
                  </a:cubicBezTo>
                  <a:cubicBezTo>
                    <a:pt x="215360" y="158942"/>
                    <a:pt x="217360" y="157609"/>
                    <a:pt x="218694" y="156275"/>
                  </a:cubicBezTo>
                  <a:lnTo>
                    <a:pt x="254699" y="118937"/>
                  </a:lnTo>
                  <a:lnTo>
                    <a:pt x="287369" y="118937"/>
                  </a:lnTo>
                  <a:lnTo>
                    <a:pt x="287369" y="92267"/>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grpSp>
        <p:nvGrpSpPr>
          <p:cNvPr id="45" name="Group 44" descr="Eye">
            <a:extLst>
              <a:ext uri="{FF2B5EF4-FFF2-40B4-BE49-F238E27FC236}">
                <a16:creationId xmlns:a16="http://schemas.microsoft.com/office/drawing/2014/main" id="{0FB2C9D5-FA2C-8EA3-48A0-8C7C75AAF4E0}"/>
              </a:ext>
            </a:extLst>
          </p:cNvPr>
          <p:cNvGrpSpPr/>
          <p:nvPr/>
        </p:nvGrpSpPr>
        <p:grpSpPr>
          <a:xfrm>
            <a:off x="7966012" y="3758401"/>
            <a:ext cx="533009" cy="320040"/>
            <a:chOff x="7957623" y="2460320"/>
            <a:chExt cx="533009" cy="320040"/>
          </a:xfrm>
        </p:grpSpPr>
        <p:sp>
          <p:nvSpPr>
            <p:cNvPr id="21" name="Freeform: Shape 20">
              <a:extLst>
                <a:ext uri="{FF2B5EF4-FFF2-40B4-BE49-F238E27FC236}">
                  <a16:creationId xmlns:a16="http://schemas.microsoft.com/office/drawing/2014/main" id="{021D7E8C-97E0-1BFA-690B-78AB95FEA627}"/>
                </a:ext>
              </a:extLst>
            </p:cNvPr>
            <p:cNvSpPr/>
            <p:nvPr/>
          </p:nvSpPr>
          <p:spPr>
            <a:xfrm>
              <a:off x="7957623" y="2460320"/>
              <a:ext cx="533009" cy="320040"/>
            </a:xfrm>
            <a:custGeom>
              <a:avLst/>
              <a:gdLst>
                <a:gd name="connsiteX0" fmla="*/ 359146 w 533009"/>
                <a:gd name="connsiteY0" fmla="*/ 256032 h 320040"/>
                <a:gd name="connsiteX1" fmla="*/ 364480 w 533009"/>
                <a:gd name="connsiteY1" fmla="*/ 70009 h 320040"/>
                <a:gd name="connsiteX2" fmla="*/ 485829 w 533009"/>
                <a:gd name="connsiteY2" fmla="*/ 167354 h 320040"/>
                <a:gd name="connsiteX3" fmla="*/ 359146 w 533009"/>
                <a:gd name="connsiteY3" fmla="*/ 256032 h 320040"/>
                <a:gd name="connsiteX4" fmla="*/ 97114 w 533009"/>
                <a:gd name="connsiteY4" fmla="*/ 118681 h 320040"/>
                <a:gd name="connsiteX5" fmla="*/ 167789 w 533009"/>
                <a:gd name="connsiteY5" fmla="*/ 70675 h 320040"/>
                <a:gd name="connsiteX6" fmla="*/ 173790 w 533009"/>
                <a:gd name="connsiteY6" fmla="*/ 256032 h 320040"/>
                <a:gd name="connsiteX7" fmla="*/ 47107 w 533009"/>
                <a:gd name="connsiteY7" fmla="*/ 167354 h 320040"/>
                <a:gd name="connsiteX8" fmla="*/ 97114 w 533009"/>
                <a:gd name="connsiteY8" fmla="*/ 118681 h 320040"/>
                <a:gd name="connsiteX9" fmla="*/ 97114 w 533009"/>
                <a:gd name="connsiteY9" fmla="*/ 118681 h 320040"/>
                <a:gd name="connsiteX10" fmla="*/ 266468 w 533009"/>
                <a:gd name="connsiteY10" fmla="*/ 266700 h 320040"/>
                <a:gd name="connsiteX11" fmla="*/ 159788 w 533009"/>
                <a:gd name="connsiteY11" fmla="*/ 160020 h 320040"/>
                <a:gd name="connsiteX12" fmla="*/ 266468 w 533009"/>
                <a:gd name="connsiteY12" fmla="*/ 53340 h 320040"/>
                <a:gd name="connsiteX13" fmla="*/ 373148 w 533009"/>
                <a:gd name="connsiteY13" fmla="*/ 160020 h 320040"/>
                <a:gd name="connsiteX14" fmla="*/ 266468 w 533009"/>
                <a:gd name="connsiteY14" fmla="*/ 266700 h 320040"/>
                <a:gd name="connsiteX15" fmla="*/ 525834 w 533009"/>
                <a:gd name="connsiteY15" fmla="*/ 148685 h 320040"/>
                <a:gd name="connsiteX16" fmla="*/ 266468 w 533009"/>
                <a:gd name="connsiteY16" fmla="*/ 0 h 320040"/>
                <a:gd name="connsiteX17" fmla="*/ 7102 w 533009"/>
                <a:gd name="connsiteY17" fmla="*/ 148685 h 320040"/>
                <a:gd name="connsiteX18" fmla="*/ 8436 w 533009"/>
                <a:gd name="connsiteY18" fmla="*/ 188690 h 320040"/>
                <a:gd name="connsiteX19" fmla="*/ 266468 w 533009"/>
                <a:gd name="connsiteY19" fmla="*/ 320040 h 320040"/>
                <a:gd name="connsiteX20" fmla="*/ 525167 w 533009"/>
                <a:gd name="connsiteY20" fmla="*/ 188690 h 320040"/>
                <a:gd name="connsiteX21" fmla="*/ 525834 w 533009"/>
                <a:gd name="connsiteY21" fmla="*/ 148685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3009" h="320040">
                  <a:moveTo>
                    <a:pt x="359146" y="256032"/>
                  </a:moveTo>
                  <a:cubicBezTo>
                    <a:pt x="411153" y="206026"/>
                    <a:pt x="413820" y="123349"/>
                    <a:pt x="364480" y="70009"/>
                  </a:cubicBezTo>
                  <a:cubicBezTo>
                    <a:pt x="417154" y="97345"/>
                    <a:pt x="460492" y="139351"/>
                    <a:pt x="485829" y="167354"/>
                  </a:cubicBezTo>
                  <a:cubicBezTo>
                    <a:pt x="459159" y="193358"/>
                    <a:pt x="413820" y="232029"/>
                    <a:pt x="359146" y="256032"/>
                  </a:cubicBezTo>
                  <a:close/>
                  <a:moveTo>
                    <a:pt x="97114" y="118681"/>
                  </a:moveTo>
                  <a:cubicBezTo>
                    <a:pt x="119116" y="100013"/>
                    <a:pt x="142453" y="84010"/>
                    <a:pt x="167789" y="70675"/>
                  </a:cubicBezTo>
                  <a:cubicBezTo>
                    <a:pt x="119116" y="124015"/>
                    <a:pt x="121783" y="206026"/>
                    <a:pt x="173790" y="256032"/>
                  </a:cubicBezTo>
                  <a:cubicBezTo>
                    <a:pt x="119116" y="232029"/>
                    <a:pt x="73111" y="193358"/>
                    <a:pt x="47107" y="167354"/>
                  </a:cubicBezTo>
                  <a:cubicBezTo>
                    <a:pt x="62443" y="150019"/>
                    <a:pt x="79111" y="134017"/>
                    <a:pt x="97114" y="118681"/>
                  </a:cubicBezTo>
                  <a:lnTo>
                    <a:pt x="97114" y="118681"/>
                  </a:lnTo>
                  <a:close/>
                  <a:moveTo>
                    <a:pt x="266468" y="266700"/>
                  </a:moveTo>
                  <a:cubicBezTo>
                    <a:pt x="207794" y="266700"/>
                    <a:pt x="159788" y="218694"/>
                    <a:pt x="159788" y="160020"/>
                  </a:cubicBezTo>
                  <a:cubicBezTo>
                    <a:pt x="159788" y="101346"/>
                    <a:pt x="207794" y="53340"/>
                    <a:pt x="266468" y="53340"/>
                  </a:cubicBezTo>
                  <a:cubicBezTo>
                    <a:pt x="325142" y="53340"/>
                    <a:pt x="373148" y="101346"/>
                    <a:pt x="373148" y="160020"/>
                  </a:cubicBezTo>
                  <a:cubicBezTo>
                    <a:pt x="373148" y="218694"/>
                    <a:pt x="325142" y="266700"/>
                    <a:pt x="266468" y="266700"/>
                  </a:cubicBezTo>
                  <a:close/>
                  <a:moveTo>
                    <a:pt x="525834" y="148685"/>
                  </a:moveTo>
                  <a:cubicBezTo>
                    <a:pt x="487162" y="103346"/>
                    <a:pt x="385816" y="0"/>
                    <a:pt x="266468" y="0"/>
                  </a:cubicBezTo>
                  <a:cubicBezTo>
                    <a:pt x="147120" y="0"/>
                    <a:pt x="45774" y="103346"/>
                    <a:pt x="7102" y="148685"/>
                  </a:cubicBezTo>
                  <a:cubicBezTo>
                    <a:pt x="-2899" y="160687"/>
                    <a:pt x="-2232" y="177355"/>
                    <a:pt x="8436" y="188690"/>
                  </a:cubicBezTo>
                  <a:cubicBezTo>
                    <a:pt x="47774" y="230029"/>
                    <a:pt x="148453" y="320040"/>
                    <a:pt x="266468" y="320040"/>
                  </a:cubicBezTo>
                  <a:cubicBezTo>
                    <a:pt x="384483" y="320040"/>
                    <a:pt x="485162" y="230029"/>
                    <a:pt x="525167" y="188690"/>
                  </a:cubicBezTo>
                  <a:cubicBezTo>
                    <a:pt x="535168" y="178022"/>
                    <a:pt x="535835" y="160687"/>
                    <a:pt x="525834" y="148685"/>
                  </a:cubicBez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27" name="Freeform: Shape 26">
              <a:extLst>
                <a:ext uri="{FF2B5EF4-FFF2-40B4-BE49-F238E27FC236}">
                  <a16:creationId xmlns:a16="http://schemas.microsoft.com/office/drawing/2014/main" id="{FE222382-52BE-9C80-B7E2-C9B8052C951C}"/>
                </a:ext>
              </a:extLst>
            </p:cNvPr>
            <p:cNvSpPr/>
            <p:nvPr/>
          </p:nvSpPr>
          <p:spPr>
            <a:xfrm>
              <a:off x="8157417" y="2553665"/>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sp>
        <p:nvSpPr>
          <p:cNvPr id="19" name="Graphic 15" descr="Network of people">
            <a:extLst>
              <a:ext uri="{FF2B5EF4-FFF2-40B4-BE49-F238E27FC236}">
                <a16:creationId xmlns:a16="http://schemas.microsoft.com/office/drawing/2014/main" id="{0637CBBB-236B-4FEC-4744-430D076599B7}"/>
              </a:ext>
            </a:extLst>
          </p:cNvPr>
          <p:cNvSpPr/>
          <p:nvPr/>
        </p:nvSpPr>
        <p:spPr>
          <a:xfrm>
            <a:off x="10155869" y="3659928"/>
            <a:ext cx="569835" cy="516987"/>
          </a:xfrm>
          <a:custGeom>
            <a:avLst/>
            <a:gdLst>
              <a:gd name="connsiteX0" fmla="*/ 513398 w 569835"/>
              <a:gd name="connsiteY0" fmla="*/ 202414 h 516987"/>
              <a:gd name="connsiteX1" fmla="*/ 507397 w 569835"/>
              <a:gd name="connsiteY1" fmla="*/ 202414 h 516987"/>
              <a:gd name="connsiteX2" fmla="*/ 490061 w 569835"/>
              <a:gd name="connsiteY2" fmla="*/ 155741 h 516987"/>
              <a:gd name="connsiteX3" fmla="*/ 522065 w 569835"/>
              <a:gd name="connsiteY3" fmla="*/ 42394 h 516987"/>
              <a:gd name="connsiteX4" fmla="*/ 408718 w 569835"/>
              <a:gd name="connsiteY4" fmla="*/ 10390 h 516987"/>
              <a:gd name="connsiteX5" fmla="*/ 369380 w 569835"/>
              <a:gd name="connsiteY5" fmla="*/ 61063 h 516987"/>
              <a:gd name="connsiteX6" fmla="*/ 307372 w 569835"/>
              <a:gd name="connsiteY6" fmla="*/ 54395 h 516987"/>
              <a:gd name="connsiteX7" fmla="*/ 246031 w 569835"/>
              <a:gd name="connsiteY7" fmla="*/ 9056 h 516987"/>
              <a:gd name="connsiteX8" fmla="*/ 200025 w 569835"/>
              <a:gd name="connsiteY8" fmla="*/ 62396 h 516987"/>
              <a:gd name="connsiteX9" fmla="*/ 207359 w 569835"/>
              <a:gd name="connsiteY9" fmla="*/ 89733 h 516987"/>
              <a:gd name="connsiteX10" fmla="*/ 132683 w 569835"/>
              <a:gd name="connsiteY10" fmla="*/ 163076 h 516987"/>
              <a:gd name="connsiteX11" fmla="*/ 83344 w 569835"/>
              <a:gd name="connsiteY11" fmla="*/ 146407 h 516987"/>
              <a:gd name="connsiteX12" fmla="*/ 0 w 569835"/>
              <a:gd name="connsiteY12" fmla="*/ 229751 h 516987"/>
              <a:gd name="connsiteX13" fmla="*/ 83344 w 569835"/>
              <a:gd name="connsiteY13" fmla="*/ 313094 h 516987"/>
              <a:gd name="connsiteX14" fmla="*/ 100013 w 569835"/>
              <a:gd name="connsiteY14" fmla="*/ 413107 h 516987"/>
              <a:gd name="connsiteX15" fmla="*/ 72009 w 569835"/>
              <a:gd name="connsiteY15" fmla="*/ 484449 h 516987"/>
              <a:gd name="connsiteX16" fmla="*/ 143351 w 569835"/>
              <a:gd name="connsiteY16" fmla="*/ 512453 h 516987"/>
              <a:gd name="connsiteX17" fmla="*/ 174022 w 569835"/>
              <a:gd name="connsiteY17" fmla="*/ 447111 h 516987"/>
              <a:gd name="connsiteX18" fmla="*/ 232696 w 569835"/>
              <a:gd name="connsiteY18" fmla="*/ 416441 h 516987"/>
              <a:gd name="connsiteX19" fmla="*/ 378714 w 569835"/>
              <a:gd name="connsiteY19" fmla="*/ 423775 h 516987"/>
              <a:gd name="connsiteX20" fmla="*/ 412718 w 569835"/>
              <a:gd name="connsiteY20" fmla="*/ 347765 h 516987"/>
              <a:gd name="connsiteX21" fmla="*/ 410051 w 569835"/>
              <a:gd name="connsiteY21" fmla="*/ 325096 h 516987"/>
              <a:gd name="connsiteX22" fmla="*/ 474726 w 569835"/>
              <a:gd name="connsiteY22" fmla="*/ 291758 h 516987"/>
              <a:gd name="connsiteX23" fmla="*/ 551402 w 569835"/>
              <a:gd name="connsiteY23" fmla="*/ 296426 h 516987"/>
              <a:gd name="connsiteX24" fmla="*/ 556070 w 569835"/>
              <a:gd name="connsiteY24" fmla="*/ 219749 h 516987"/>
              <a:gd name="connsiteX25" fmla="*/ 513398 w 569835"/>
              <a:gd name="connsiteY25" fmla="*/ 202414 h 516987"/>
              <a:gd name="connsiteX26" fmla="*/ 513398 w 569835"/>
              <a:gd name="connsiteY26" fmla="*/ 202414 h 516987"/>
              <a:gd name="connsiteX27" fmla="*/ 513398 w 569835"/>
              <a:gd name="connsiteY27" fmla="*/ 222416 h 516987"/>
              <a:gd name="connsiteX28" fmla="*/ 528733 w 569835"/>
              <a:gd name="connsiteY28" fmla="*/ 237752 h 516987"/>
              <a:gd name="connsiteX29" fmla="*/ 513398 w 569835"/>
              <a:gd name="connsiteY29" fmla="*/ 253087 h 516987"/>
              <a:gd name="connsiteX30" fmla="*/ 498062 w 569835"/>
              <a:gd name="connsiteY30" fmla="*/ 237752 h 516987"/>
              <a:gd name="connsiteX31" fmla="*/ 498062 w 569835"/>
              <a:gd name="connsiteY31" fmla="*/ 237752 h 516987"/>
              <a:gd name="connsiteX32" fmla="*/ 513398 w 569835"/>
              <a:gd name="connsiteY32" fmla="*/ 222416 h 516987"/>
              <a:gd name="connsiteX33" fmla="*/ 513398 w 569835"/>
              <a:gd name="connsiteY33" fmla="*/ 222416 h 516987"/>
              <a:gd name="connsiteX34" fmla="*/ 449390 w 569835"/>
              <a:gd name="connsiteY34" fmla="*/ 32393 h 516987"/>
              <a:gd name="connsiteX35" fmla="*/ 472726 w 569835"/>
              <a:gd name="connsiteY35" fmla="*/ 55729 h 516987"/>
              <a:gd name="connsiteX36" fmla="*/ 449390 w 569835"/>
              <a:gd name="connsiteY36" fmla="*/ 79065 h 516987"/>
              <a:gd name="connsiteX37" fmla="*/ 426053 w 569835"/>
              <a:gd name="connsiteY37" fmla="*/ 55729 h 516987"/>
              <a:gd name="connsiteX38" fmla="*/ 426053 w 569835"/>
              <a:gd name="connsiteY38" fmla="*/ 55729 h 516987"/>
              <a:gd name="connsiteX39" fmla="*/ 449390 w 569835"/>
              <a:gd name="connsiteY39" fmla="*/ 32393 h 516987"/>
              <a:gd name="connsiteX40" fmla="*/ 402050 w 569835"/>
              <a:gd name="connsiteY40" fmla="*/ 108402 h 516987"/>
              <a:gd name="connsiteX41" fmla="*/ 406718 w 569835"/>
              <a:gd name="connsiteY41" fmla="*/ 99068 h 516987"/>
              <a:gd name="connsiteX42" fmla="*/ 429387 w 569835"/>
              <a:gd name="connsiteY42" fmla="*/ 88400 h 516987"/>
              <a:gd name="connsiteX43" fmla="*/ 448723 w 569835"/>
              <a:gd name="connsiteY43" fmla="*/ 85733 h 516987"/>
              <a:gd name="connsiteX44" fmla="*/ 468059 w 569835"/>
              <a:gd name="connsiteY44" fmla="*/ 88400 h 516987"/>
              <a:gd name="connsiteX45" fmla="*/ 490728 w 569835"/>
              <a:gd name="connsiteY45" fmla="*/ 99734 h 516987"/>
              <a:gd name="connsiteX46" fmla="*/ 495395 w 569835"/>
              <a:gd name="connsiteY46" fmla="*/ 109069 h 516987"/>
              <a:gd name="connsiteX47" fmla="*/ 495395 w 569835"/>
              <a:gd name="connsiteY47" fmla="*/ 127071 h 516987"/>
              <a:gd name="connsiteX48" fmla="*/ 402050 w 569835"/>
              <a:gd name="connsiteY48" fmla="*/ 127071 h 516987"/>
              <a:gd name="connsiteX49" fmla="*/ 402050 w 569835"/>
              <a:gd name="connsiteY49" fmla="*/ 108402 h 516987"/>
              <a:gd name="connsiteX50" fmla="*/ 253365 w 569835"/>
              <a:gd name="connsiteY50" fmla="*/ 28392 h 516987"/>
              <a:gd name="connsiteX51" fmla="*/ 268700 w 569835"/>
              <a:gd name="connsiteY51" fmla="*/ 43727 h 516987"/>
              <a:gd name="connsiteX52" fmla="*/ 253365 w 569835"/>
              <a:gd name="connsiteY52" fmla="*/ 59063 h 516987"/>
              <a:gd name="connsiteX53" fmla="*/ 238030 w 569835"/>
              <a:gd name="connsiteY53" fmla="*/ 43727 h 516987"/>
              <a:gd name="connsiteX54" fmla="*/ 238030 w 569835"/>
              <a:gd name="connsiteY54" fmla="*/ 43727 h 516987"/>
              <a:gd name="connsiteX55" fmla="*/ 253365 w 569835"/>
              <a:gd name="connsiteY55" fmla="*/ 28392 h 516987"/>
              <a:gd name="connsiteX56" fmla="*/ 253365 w 569835"/>
              <a:gd name="connsiteY56" fmla="*/ 28392 h 516987"/>
              <a:gd name="connsiteX57" fmla="*/ 222028 w 569835"/>
              <a:gd name="connsiteY57" fmla="*/ 78398 h 516987"/>
              <a:gd name="connsiteX58" fmla="*/ 225362 w 569835"/>
              <a:gd name="connsiteY58" fmla="*/ 72398 h 516987"/>
              <a:gd name="connsiteX59" fmla="*/ 240697 w 569835"/>
              <a:gd name="connsiteY59" fmla="*/ 65730 h 516987"/>
              <a:gd name="connsiteX60" fmla="*/ 253365 w 569835"/>
              <a:gd name="connsiteY60" fmla="*/ 63730 h 516987"/>
              <a:gd name="connsiteX61" fmla="*/ 266033 w 569835"/>
              <a:gd name="connsiteY61" fmla="*/ 65730 h 516987"/>
              <a:gd name="connsiteX62" fmla="*/ 280702 w 569835"/>
              <a:gd name="connsiteY62" fmla="*/ 73064 h 516987"/>
              <a:gd name="connsiteX63" fmla="*/ 284036 w 569835"/>
              <a:gd name="connsiteY63" fmla="*/ 79065 h 516987"/>
              <a:gd name="connsiteX64" fmla="*/ 284036 w 569835"/>
              <a:gd name="connsiteY64" fmla="*/ 91067 h 516987"/>
              <a:gd name="connsiteX65" fmla="*/ 222695 w 569835"/>
              <a:gd name="connsiteY65" fmla="*/ 91067 h 516987"/>
              <a:gd name="connsiteX66" fmla="*/ 222695 w 569835"/>
              <a:gd name="connsiteY66" fmla="*/ 78398 h 516987"/>
              <a:gd name="connsiteX67" fmla="*/ 82010 w 569835"/>
              <a:gd name="connsiteY67" fmla="*/ 179078 h 516987"/>
              <a:gd name="connsiteX68" fmla="*/ 105347 w 569835"/>
              <a:gd name="connsiteY68" fmla="*/ 202414 h 516987"/>
              <a:gd name="connsiteX69" fmla="*/ 82010 w 569835"/>
              <a:gd name="connsiteY69" fmla="*/ 225750 h 516987"/>
              <a:gd name="connsiteX70" fmla="*/ 58674 w 569835"/>
              <a:gd name="connsiteY70" fmla="*/ 202414 h 516987"/>
              <a:gd name="connsiteX71" fmla="*/ 58674 w 569835"/>
              <a:gd name="connsiteY71" fmla="*/ 202414 h 516987"/>
              <a:gd name="connsiteX72" fmla="*/ 82010 w 569835"/>
              <a:gd name="connsiteY72" fmla="*/ 179078 h 516987"/>
              <a:gd name="connsiteX73" fmla="*/ 82010 w 569835"/>
              <a:gd name="connsiteY73" fmla="*/ 179078 h 516987"/>
              <a:gd name="connsiteX74" fmla="*/ 35338 w 569835"/>
              <a:gd name="connsiteY74" fmla="*/ 273089 h 516987"/>
              <a:gd name="connsiteX75" fmla="*/ 35338 w 569835"/>
              <a:gd name="connsiteY75" fmla="*/ 255087 h 516987"/>
              <a:gd name="connsiteX76" fmla="*/ 40005 w 569835"/>
              <a:gd name="connsiteY76" fmla="*/ 245753 h 516987"/>
              <a:gd name="connsiteX77" fmla="*/ 62675 w 569835"/>
              <a:gd name="connsiteY77" fmla="*/ 235085 h 516987"/>
              <a:gd name="connsiteX78" fmla="*/ 82010 w 569835"/>
              <a:gd name="connsiteY78" fmla="*/ 232418 h 516987"/>
              <a:gd name="connsiteX79" fmla="*/ 101346 w 569835"/>
              <a:gd name="connsiteY79" fmla="*/ 235085 h 516987"/>
              <a:gd name="connsiteX80" fmla="*/ 124016 w 569835"/>
              <a:gd name="connsiteY80" fmla="*/ 246419 h 516987"/>
              <a:gd name="connsiteX81" fmla="*/ 128683 w 569835"/>
              <a:gd name="connsiteY81" fmla="*/ 255754 h 516987"/>
              <a:gd name="connsiteX82" fmla="*/ 128683 w 569835"/>
              <a:gd name="connsiteY82" fmla="*/ 273756 h 516987"/>
              <a:gd name="connsiteX83" fmla="*/ 35338 w 569835"/>
              <a:gd name="connsiteY83" fmla="*/ 273089 h 516987"/>
              <a:gd name="connsiteX84" fmla="*/ 150686 w 569835"/>
              <a:gd name="connsiteY84" fmla="*/ 490450 h 516987"/>
              <a:gd name="connsiteX85" fmla="*/ 88678 w 569835"/>
              <a:gd name="connsiteY85" fmla="*/ 490450 h 516987"/>
              <a:gd name="connsiteX86" fmla="*/ 88678 w 569835"/>
              <a:gd name="connsiteY86" fmla="*/ 478448 h 516987"/>
              <a:gd name="connsiteX87" fmla="*/ 92012 w 569835"/>
              <a:gd name="connsiteY87" fmla="*/ 472448 h 516987"/>
              <a:gd name="connsiteX88" fmla="*/ 107347 w 569835"/>
              <a:gd name="connsiteY88" fmla="*/ 465113 h 516987"/>
              <a:gd name="connsiteX89" fmla="*/ 120015 w 569835"/>
              <a:gd name="connsiteY89" fmla="*/ 463113 h 516987"/>
              <a:gd name="connsiteX90" fmla="*/ 132683 w 569835"/>
              <a:gd name="connsiteY90" fmla="*/ 465113 h 516987"/>
              <a:gd name="connsiteX91" fmla="*/ 147352 w 569835"/>
              <a:gd name="connsiteY91" fmla="*/ 472448 h 516987"/>
              <a:gd name="connsiteX92" fmla="*/ 150686 w 569835"/>
              <a:gd name="connsiteY92" fmla="*/ 478448 h 516987"/>
              <a:gd name="connsiteX93" fmla="*/ 150686 w 569835"/>
              <a:gd name="connsiteY93" fmla="*/ 490450 h 516987"/>
              <a:gd name="connsiteX94" fmla="*/ 104013 w 569835"/>
              <a:gd name="connsiteY94" fmla="*/ 443777 h 516987"/>
              <a:gd name="connsiteX95" fmla="*/ 119348 w 569835"/>
              <a:gd name="connsiteY95" fmla="*/ 428442 h 516987"/>
              <a:gd name="connsiteX96" fmla="*/ 134684 w 569835"/>
              <a:gd name="connsiteY96" fmla="*/ 443777 h 516987"/>
              <a:gd name="connsiteX97" fmla="*/ 119348 w 569835"/>
              <a:gd name="connsiteY97" fmla="*/ 459113 h 516987"/>
              <a:gd name="connsiteX98" fmla="*/ 104013 w 569835"/>
              <a:gd name="connsiteY98" fmla="*/ 443777 h 516987"/>
              <a:gd name="connsiteX99" fmla="*/ 104013 w 569835"/>
              <a:gd name="connsiteY99" fmla="*/ 443777 h 516987"/>
              <a:gd name="connsiteX100" fmla="*/ 157353 w 569835"/>
              <a:gd name="connsiteY100" fmla="*/ 425108 h 516987"/>
              <a:gd name="connsiteX101" fmla="*/ 124682 w 569835"/>
              <a:gd name="connsiteY101" fmla="*/ 409773 h 516987"/>
              <a:gd name="connsiteX102" fmla="*/ 108014 w 569835"/>
              <a:gd name="connsiteY102" fmla="*/ 309761 h 516987"/>
              <a:gd name="connsiteX103" fmla="*/ 148019 w 569835"/>
              <a:gd name="connsiteY103" fmla="*/ 281090 h 516987"/>
              <a:gd name="connsiteX104" fmla="*/ 210026 w 569835"/>
              <a:gd name="connsiteY104" fmla="*/ 313761 h 516987"/>
              <a:gd name="connsiteX105" fmla="*/ 215360 w 569835"/>
              <a:gd name="connsiteY105" fmla="*/ 395771 h 516987"/>
              <a:gd name="connsiteX106" fmla="*/ 157353 w 569835"/>
              <a:gd name="connsiteY106" fmla="*/ 425108 h 516987"/>
              <a:gd name="connsiteX107" fmla="*/ 222695 w 569835"/>
              <a:gd name="connsiteY107" fmla="*/ 289091 h 516987"/>
              <a:gd name="connsiteX108" fmla="*/ 161354 w 569835"/>
              <a:gd name="connsiteY108" fmla="*/ 257087 h 516987"/>
              <a:gd name="connsiteX109" fmla="*/ 165354 w 569835"/>
              <a:gd name="connsiteY109" fmla="*/ 230417 h 516987"/>
              <a:gd name="connsiteX110" fmla="*/ 150019 w 569835"/>
              <a:gd name="connsiteY110" fmla="*/ 182411 h 516987"/>
              <a:gd name="connsiteX111" fmla="*/ 224695 w 569835"/>
              <a:gd name="connsiteY111" fmla="*/ 109736 h 516987"/>
              <a:gd name="connsiteX112" fmla="*/ 298704 w 569835"/>
              <a:gd name="connsiteY112" fmla="*/ 92400 h 516987"/>
              <a:gd name="connsiteX113" fmla="*/ 303371 w 569835"/>
              <a:gd name="connsiteY113" fmla="*/ 82399 h 516987"/>
              <a:gd name="connsiteX114" fmla="*/ 365379 w 569835"/>
              <a:gd name="connsiteY114" fmla="*/ 89066 h 516987"/>
              <a:gd name="connsiteX115" fmla="*/ 398050 w 569835"/>
              <a:gd name="connsiteY115" fmla="*/ 150407 h 516987"/>
              <a:gd name="connsiteX116" fmla="*/ 343376 w 569835"/>
              <a:gd name="connsiteY116" fmla="*/ 252420 h 516987"/>
              <a:gd name="connsiteX117" fmla="*/ 222695 w 569835"/>
              <a:gd name="connsiteY117" fmla="*/ 289091 h 516987"/>
              <a:gd name="connsiteX118" fmla="*/ 222695 w 569835"/>
              <a:gd name="connsiteY118" fmla="*/ 289091 h 516987"/>
              <a:gd name="connsiteX119" fmla="*/ 336042 w 569835"/>
              <a:gd name="connsiteY119" fmla="*/ 313761 h 516987"/>
              <a:gd name="connsiteX120" fmla="*/ 306705 w 569835"/>
              <a:gd name="connsiteY120" fmla="*/ 342431 h 516987"/>
              <a:gd name="connsiteX121" fmla="*/ 278035 w 569835"/>
              <a:gd name="connsiteY121" fmla="*/ 313761 h 516987"/>
              <a:gd name="connsiteX122" fmla="*/ 306705 w 569835"/>
              <a:gd name="connsiteY122" fmla="*/ 285091 h 516987"/>
              <a:gd name="connsiteX123" fmla="*/ 307372 w 569835"/>
              <a:gd name="connsiteY123" fmla="*/ 285091 h 516987"/>
              <a:gd name="connsiteX124" fmla="*/ 336042 w 569835"/>
              <a:gd name="connsiteY124" fmla="*/ 313761 h 516987"/>
              <a:gd name="connsiteX125" fmla="*/ 336042 w 569835"/>
              <a:gd name="connsiteY125" fmla="*/ 313761 h 516987"/>
              <a:gd name="connsiteX126" fmla="*/ 364712 w 569835"/>
              <a:gd name="connsiteY126" fmla="*/ 401105 h 516987"/>
              <a:gd name="connsiteX127" fmla="*/ 249365 w 569835"/>
              <a:gd name="connsiteY127" fmla="*/ 401105 h 516987"/>
              <a:gd name="connsiteX128" fmla="*/ 249365 w 569835"/>
              <a:gd name="connsiteY128" fmla="*/ 379103 h 516987"/>
              <a:gd name="connsiteX129" fmla="*/ 255365 w 569835"/>
              <a:gd name="connsiteY129" fmla="*/ 367768 h 516987"/>
              <a:gd name="connsiteX130" fmla="*/ 283369 w 569835"/>
              <a:gd name="connsiteY130" fmla="*/ 353766 h 516987"/>
              <a:gd name="connsiteX131" fmla="*/ 307372 w 569835"/>
              <a:gd name="connsiteY131" fmla="*/ 350432 h 516987"/>
              <a:gd name="connsiteX132" fmla="*/ 331375 w 569835"/>
              <a:gd name="connsiteY132" fmla="*/ 353766 h 516987"/>
              <a:gd name="connsiteX133" fmla="*/ 359378 w 569835"/>
              <a:gd name="connsiteY133" fmla="*/ 367768 h 516987"/>
              <a:gd name="connsiteX134" fmla="*/ 365379 w 569835"/>
              <a:gd name="connsiteY134" fmla="*/ 379103 h 516987"/>
              <a:gd name="connsiteX135" fmla="*/ 364712 w 569835"/>
              <a:gd name="connsiteY135" fmla="*/ 401105 h 516987"/>
              <a:gd name="connsiteX136" fmla="*/ 459391 w 569835"/>
              <a:gd name="connsiteY136" fmla="*/ 257087 h 516987"/>
              <a:gd name="connsiteX137" fmla="*/ 461391 w 569835"/>
              <a:gd name="connsiteY137" fmla="*/ 269089 h 516987"/>
              <a:gd name="connsiteX138" fmla="*/ 400050 w 569835"/>
              <a:gd name="connsiteY138" fmla="*/ 301093 h 516987"/>
              <a:gd name="connsiteX139" fmla="*/ 368046 w 569835"/>
              <a:gd name="connsiteY139" fmla="*/ 265088 h 516987"/>
              <a:gd name="connsiteX140" fmla="*/ 422720 w 569835"/>
              <a:gd name="connsiteY140" fmla="*/ 163076 h 516987"/>
              <a:gd name="connsiteX141" fmla="*/ 450056 w 569835"/>
              <a:gd name="connsiteY141" fmla="*/ 167743 h 516987"/>
              <a:gd name="connsiteX142" fmla="*/ 466058 w 569835"/>
              <a:gd name="connsiteY142" fmla="*/ 166409 h 516987"/>
              <a:gd name="connsiteX143" fmla="*/ 483394 w 569835"/>
              <a:gd name="connsiteY143" fmla="*/ 213082 h 516987"/>
              <a:gd name="connsiteX144" fmla="*/ 459391 w 569835"/>
              <a:gd name="connsiteY144" fmla="*/ 257087 h 516987"/>
              <a:gd name="connsiteX145" fmla="*/ 544068 w 569835"/>
              <a:gd name="connsiteY145" fmla="*/ 283757 h 516987"/>
              <a:gd name="connsiteX146" fmla="*/ 482060 w 569835"/>
              <a:gd name="connsiteY146" fmla="*/ 283757 h 516987"/>
              <a:gd name="connsiteX147" fmla="*/ 482060 w 569835"/>
              <a:gd name="connsiteY147" fmla="*/ 271756 h 516987"/>
              <a:gd name="connsiteX148" fmla="*/ 485394 w 569835"/>
              <a:gd name="connsiteY148" fmla="*/ 265755 h 516987"/>
              <a:gd name="connsiteX149" fmla="*/ 500729 w 569835"/>
              <a:gd name="connsiteY149" fmla="*/ 258421 h 516987"/>
              <a:gd name="connsiteX150" fmla="*/ 513398 w 569835"/>
              <a:gd name="connsiteY150" fmla="*/ 256421 h 516987"/>
              <a:gd name="connsiteX151" fmla="*/ 526066 w 569835"/>
              <a:gd name="connsiteY151" fmla="*/ 258421 h 516987"/>
              <a:gd name="connsiteX152" fmla="*/ 540734 w 569835"/>
              <a:gd name="connsiteY152" fmla="*/ 265755 h 516987"/>
              <a:gd name="connsiteX153" fmla="*/ 544068 w 569835"/>
              <a:gd name="connsiteY153" fmla="*/ 271756 h 516987"/>
              <a:gd name="connsiteX154" fmla="*/ 544068 w 569835"/>
              <a:gd name="connsiteY154" fmla="*/ 283757 h 51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69835" h="516987">
                <a:moveTo>
                  <a:pt x="513398" y="202414"/>
                </a:moveTo>
                <a:cubicBezTo>
                  <a:pt x="511397" y="202414"/>
                  <a:pt x="509397" y="202414"/>
                  <a:pt x="507397" y="202414"/>
                </a:cubicBezTo>
                <a:lnTo>
                  <a:pt x="490061" y="155741"/>
                </a:lnTo>
                <a:cubicBezTo>
                  <a:pt x="530066" y="133072"/>
                  <a:pt x="544068" y="82399"/>
                  <a:pt x="522065" y="42394"/>
                </a:cubicBezTo>
                <a:cubicBezTo>
                  <a:pt x="499396" y="2389"/>
                  <a:pt x="448723" y="-11613"/>
                  <a:pt x="408718" y="10390"/>
                </a:cubicBezTo>
                <a:cubicBezTo>
                  <a:pt x="389382" y="21058"/>
                  <a:pt x="374714" y="39727"/>
                  <a:pt x="369380" y="61063"/>
                </a:cubicBezTo>
                <a:lnTo>
                  <a:pt x="307372" y="54395"/>
                </a:lnTo>
                <a:cubicBezTo>
                  <a:pt x="302705" y="25058"/>
                  <a:pt x="275368" y="4389"/>
                  <a:pt x="246031" y="9056"/>
                </a:cubicBezTo>
                <a:cubicBezTo>
                  <a:pt x="219361" y="13057"/>
                  <a:pt x="200025" y="35726"/>
                  <a:pt x="200025" y="62396"/>
                </a:cubicBezTo>
                <a:cubicBezTo>
                  <a:pt x="200025" y="71731"/>
                  <a:pt x="202692" y="81065"/>
                  <a:pt x="207359" y="89733"/>
                </a:cubicBezTo>
                <a:lnTo>
                  <a:pt x="132683" y="163076"/>
                </a:lnTo>
                <a:cubicBezTo>
                  <a:pt x="118682" y="152408"/>
                  <a:pt x="101346" y="146407"/>
                  <a:pt x="83344" y="146407"/>
                </a:cubicBezTo>
                <a:cubicBezTo>
                  <a:pt x="37338" y="146407"/>
                  <a:pt x="0" y="183745"/>
                  <a:pt x="0" y="229751"/>
                </a:cubicBezTo>
                <a:cubicBezTo>
                  <a:pt x="0" y="275756"/>
                  <a:pt x="37338" y="313094"/>
                  <a:pt x="83344" y="313094"/>
                </a:cubicBezTo>
                <a:lnTo>
                  <a:pt x="100013" y="413107"/>
                </a:lnTo>
                <a:cubicBezTo>
                  <a:pt x="72676" y="425108"/>
                  <a:pt x="60007" y="457112"/>
                  <a:pt x="72009" y="484449"/>
                </a:cubicBezTo>
                <a:cubicBezTo>
                  <a:pt x="84011" y="511786"/>
                  <a:pt x="116014" y="524454"/>
                  <a:pt x="143351" y="512453"/>
                </a:cubicBezTo>
                <a:cubicBezTo>
                  <a:pt x="168688" y="501785"/>
                  <a:pt x="181356" y="473781"/>
                  <a:pt x="174022" y="447111"/>
                </a:cubicBezTo>
                <a:lnTo>
                  <a:pt x="232696" y="416441"/>
                </a:lnTo>
                <a:cubicBezTo>
                  <a:pt x="270701" y="458446"/>
                  <a:pt x="336042" y="461780"/>
                  <a:pt x="378714" y="423775"/>
                </a:cubicBezTo>
                <a:cubicBezTo>
                  <a:pt x="400050" y="404439"/>
                  <a:pt x="412718" y="376436"/>
                  <a:pt x="412718" y="347765"/>
                </a:cubicBezTo>
                <a:cubicBezTo>
                  <a:pt x="412718" y="340431"/>
                  <a:pt x="412051" y="332430"/>
                  <a:pt x="410051" y="325096"/>
                </a:cubicBezTo>
                <a:lnTo>
                  <a:pt x="474726" y="291758"/>
                </a:lnTo>
                <a:cubicBezTo>
                  <a:pt x="494729" y="314428"/>
                  <a:pt x="528733" y="316428"/>
                  <a:pt x="551402" y="296426"/>
                </a:cubicBezTo>
                <a:cubicBezTo>
                  <a:pt x="574072" y="276423"/>
                  <a:pt x="576072" y="242419"/>
                  <a:pt x="556070" y="219749"/>
                </a:cubicBezTo>
                <a:cubicBezTo>
                  <a:pt x="543401" y="209081"/>
                  <a:pt x="528733" y="202414"/>
                  <a:pt x="513398" y="202414"/>
                </a:cubicBezTo>
                <a:lnTo>
                  <a:pt x="513398" y="202414"/>
                </a:lnTo>
                <a:close/>
                <a:moveTo>
                  <a:pt x="513398" y="222416"/>
                </a:moveTo>
                <a:cubicBezTo>
                  <a:pt x="522065" y="222416"/>
                  <a:pt x="528733" y="229084"/>
                  <a:pt x="528733" y="237752"/>
                </a:cubicBezTo>
                <a:cubicBezTo>
                  <a:pt x="528733" y="246419"/>
                  <a:pt x="522065" y="253087"/>
                  <a:pt x="513398" y="253087"/>
                </a:cubicBezTo>
                <a:cubicBezTo>
                  <a:pt x="504730" y="253087"/>
                  <a:pt x="498062" y="246419"/>
                  <a:pt x="498062" y="237752"/>
                </a:cubicBezTo>
                <a:cubicBezTo>
                  <a:pt x="498062" y="237752"/>
                  <a:pt x="498062" y="237752"/>
                  <a:pt x="498062" y="237752"/>
                </a:cubicBezTo>
                <a:cubicBezTo>
                  <a:pt x="498062" y="229084"/>
                  <a:pt x="504730" y="222416"/>
                  <a:pt x="513398" y="222416"/>
                </a:cubicBezTo>
                <a:lnTo>
                  <a:pt x="513398" y="222416"/>
                </a:lnTo>
                <a:close/>
                <a:moveTo>
                  <a:pt x="449390" y="32393"/>
                </a:moveTo>
                <a:cubicBezTo>
                  <a:pt x="462058" y="32393"/>
                  <a:pt x="472726" y="43061"/>
                  <a:pt x="472726" y="55729"/>
                </a:cubicBezTo>
                <a:cubicBezTo>
                  <a:pt x="472726" y="68397"/>
                  <a:pt x="462058" y="79065"/>
                  <a:pt x="449390" y="79065"/>
                </a:cubicBezTo>
                <a:cubicBezTo>
                  <a:pt x="436721" y="79065"/>
                  <a:pt x="426053" y="68397"/>
                  <a:pt x="426053" y="55729"/>
                </a:cubicBezTo>
                <a:cubicBezTo>
                  <a:pt x="426053" y="55729"/>
                  <a:pt x="426053" y="55729"/>
                  <a:pt x="426053" y="55729"/>
                </a:cubicBezTo>
                <a:cubicBezTo>
                  <a:pt x="426053" y="43061"/>
                  <a:pt x="436055" y="32393"/>
                  <a:pt x="449390" y="32393"/>
                </a:cubicBezTo>
                <a:close/>
                <a:moveTo>
                  <a:pt x="402050" y="108402"/>
                </a:moveTo>
                <a:cubicBezTo>
                  <a:pt x="402050" y="105068"/>
                  <a:pt x="404051" y="101068"/>
                  <a:pt x="406718" y="99068"/>
                </a:cubicBezTo>
                <a:cubicBezTo>
                  <a:pt x="413385" y="94400"/>
                  <a:pt x="421386" y="90400"/>
                  <a:pt x="429387" y="88400"/>
                </a:cubicBezTo>
                <a:cubicBezTo>
                  <a:pt x="435388" y="86399"/>
                  <a:pt x="442055" y="85733"/>
                  <a:pt x="448723" y="85733"/>
                </a:cubicBezTo>
                <a:cubicBezTo>
                  <a:pt x="455390" y="85733"/>
                  <a:pt x="462058" y="87066"/>
                  <a:pt x="468059" y="88400"/>
                </a:cubicBezTo>
                <a:cubicBezTo>
                  <a:pt x="476060" y="90400"/>
                  <a:pt x="484061" y="94400"/>
                  <a:pt x="490728" y="99734"/>
                </a:cubicBezTo>
                <a:cubicBezTo>
                  <a:pt x="493395" y="101735"/>
                  <a:pt x="495395" y="105735"/>
                  <a:pt x="495395" y="109069"/>
                </a:cubicBezTo>
                <a:lnTo>
                  <a:pt x="495395" y="127071"/>
                </a:lnTo>
                <a:lnTo>
                  <a:pt x="402050" y="127071"/>
                </a:lnTo>
                <a:lnTo>
                  <a:pt x="402050" y="108402"/>
                </a:lnTo>
                <a:close/>
                <a:moveTo>
                  <a:pt x="253365" y="28392"/>
                </a:moveTo>
                <a:cubicBezTo>
                  <a:pt x="262033" y="28392"/>
                  <a:pt x="268700" y="35060"/>
                  <a:pt x="268700" y="43727"/>
                </a:cubicBezTo>
                <a:cubicBezTo>
                  <a:pt x="268700" y="52395"/>
                  <a:pt x="262033" y="59063"/>
                  <a:pt x="253365" y="59063"/>
                </a:cubicBezTo>
                <a:cubicBezTo>
                  <a:pt x="244697" y="59063"/>
                  <a:pt x="238030" y="52395"/>
                  <a:pt x="238030" y="43727"/>
                </a:cubicBezTo>
                <a:cubicBezTo>
                  <a:pt x="238030" y="43727"/>
                  <a:pt x="238030" y="43727"/>
                  <a:pt x="238030" y="43727"/>
                </a:cubicBezTo>
                <a:cubicBezTo>
                  <a:pt x="238030" y="35726"/>
                  <a:pt x="244697" y="28392"/>
                  <a:pt x="253365" y="28392"/>
                </a:cubicBezTo>
                <a:lnTo>
                  <a:pt x="253365" y="28392"/>
                </a:lnTo>
                <a:close/>
                <a:moveTo>
                  <a:pt x="222028" y="78398"/>
                </a:moveTo>
                <a:cubicBezTo>
                  <a:pt x="222028" y="75731"/>
                  <a:pt x="223361" y="73731"/>
                  <a:pt x="225362" y="72398"/>
                </a:cubicBezTo>
                <a:cubicBezTo>
                  <a:pt x="230029" y="69064"/>
                  <a:pt x="235363" y="67064"/>
                  <a:pt x="240697" y="65730"/>
                </a:cubicBezTo>
                <a:cubicBezTo>
                  <a:pt x="244697" y="64397"/>
                  <a:pt x="249365" y="63730"/>
                  <a:pt x="253365" y="63730"/>
                </a:cubicBezTo>
                <a:cubicBezTo>
                  <a:pt x="257366" y="63730"/>
                  <a:pt x="262033" y="64397"/>
                  <a:pt x="266033" y="65730"/>
                </a:cubicBezTo>
                <a:cubicBezTo>
                  <a:pt x="271367" y="67064"/>
                  <a:pt x="276035" y="69731"/>
                  <a:pt x="280702" y="73064"/>
                </a:cubicBezTo>
                <a:cubicBezTo>
                  <a:pt x="282702" y="74398"/>
                  <a:pt x="284036" y="77065"/>
                  <a:pt x="284036" y="79065"/>
                </a:cubicBezTo>
                <a:lnTo>
                  <a:pt x="284036" y="91067"/>
                </a:lnTo>
                <a:lnTo>
                  <a:pt x="222695" y="91067"/>
                </a:lnTo>
                <a:lnTo>
                  <a:pt x="222695" y="78398"/>
                </a:lnTo>
                <a:close/>
                <a:moveTo>
                  <a:pt x="82010" y="179078"/>
                </a:moveTo>
                <a:cubicBezTo>
                  <a:pt x="94679" y="179078"/>
                  <a:pt x="105347" y="189746"/>
                  <a:pt x="105347" y="202414"/>
                </a:cubicBezTo>
                <a:cubicBezTo>
                  <a:pt x="105347" y="215082"/>
                  <a:pt x="94679" y="225750"/>
                  <a:pt x="82010" y="225750"/>
                </a:cubicBezTo>
                <a:cubicBezTo>
                  <a:pt x="69342" y="225750"/>
                  <a:pt x="58674" y="215082"/>
                  <a:pt x="58674" y="202414"/>
                </a:cubicBezTo>
                <a:cubicBezTo>
                  <a:pt x="58674" y="202414"/>
                  <a:pt x="58674" y="202414"/>
                  <a:pt x="58674" y="202414"/>
                </a:cubicBezTo>
                <a:cubicBezTo>
                  <a:pt x="59341" y="189746"/>
                  <a:pt x="69342" y="179078"/>
                  <a:pt x="82010" y="179078"/>
                </a:cubicBezTo>
                <a:lnTo>
                  <a:pt x="82010" y="179078"/>
                </a:lnTo>
                <a:close/>
                <a:moveTo>
                  <a:pt x="35338" y="273089"/>
                </a:moveTo>
                <a:lnTo>
                  <a:pt x="35338" y="255087"/>
                </a:lnTo>
                <a:cubicBezTo>
                  <a:pt x="35338" y="251753"/>
                  <a:pt x="37338" y="247753"/>
                  <a:pt x="40005" y="245753"/>
                </a:cubicBezTo>
                <a:cubicBezTo>
                  <a:pt x="46672" y="241085"/>
                  <a:pt x="54674" y="237085"/>
                  <a:pt x="62675" y="235085"/>
                </a:cubicBezTo>
                <a:cubicBezTo>
                  <a:pt x="68675" y="233084"/>
                  <a:pt x="75343" y="232418"/>
                  <a:pt x="82010" y="232418"/>
                </a:cubicBezTo>
                <a:cubicBezTo>
                  <a:pt x="88678" y="232418"/>
                  <a:pt x="95345" y="233751"/>
                  <a:pt x="101346" y="235085"/>
                </a:cubicBezTo>
                <a:cubicBezTo>
                  <a:pt x="109347" y="237085"/>
                  <a:pt x="117348" y="241085"/>
                  <a:pt x="124016" y="246419"/>
                </a:cubicBezTo>
                <a:cubicBezTo>
                  <a:pt x="126683" y="248420"/>
                  <a:pt x="128683" y="252420"/>
                  <a:pt x="128683" y="255754"/>
                </a:cubicBezTo>
                <a:lnTo>
                  <a:pt x="128683" y="273756"/>
                </a:lnTo>
                <a:lnTo>
                  <a:pt x="35338" y="273089"/>
                </a:lnTo>
                <a:close/>
                <a:moveTo>
                  <a:pt x="150686" y="490450"/>
                </a:moveTo>
                <a:lnTo>
                  <a:pt x="88678" y="490450"/>
                </a:lnTo>
                <a:lnTo>
                  <a:pt x="88678" y="478448"/>
                </a:lnTo>
                <a:cubicBezTo>
                  <a:pt x="88678" y="475781"/>
                  <a:pt x="90011" y="473781"/>
                  <a:pt x="92012" y="472448"/>
                </a:cubicBezTo>
                <a:cubicBezTo>
                  <a:pt x="96679" y="469114"/>
                  <a:pt x="102013" y="466447"/>
                  <a:pt x="107347" y="465113"/>
                </a:cubicBezTo>
                <a:cubicBezTo>
                  <a:pt x="111347" y="463780"/>
                  <a:pt x="116014" y="463113"/>
                  <a:pt x="120015" y="463113"/>
                </a:cubicBezTo>
                <a:cubicBezTo>
                  <a:pt x="124016" y="463113"/>
                  <a:pt x="128683" y="463780"/>
                  <a:pt x="132683" y="465113"/>
                </a:cubicBezTo>
                <a:cubicBezTo>
                  <a:pt x="138017" y="466447"/>
                  <a:pt x="142685" y="469114"/>
                  <a:pt x="147352" y="472448"/>
                </a:cubicBezTo>
                <a:cubicBezTo>
                  <a:pt x="149352" y="473781"/>
                  <a:pt x="150686" y="476448"/>
                  <a:pt x="150686" y="478448"/>
                </a:cubicBezTo>
                <a:lnTo>
                  <a:pt x="150686" y="490450"/>
                </a:lnTo>
                <a:close/>
                <a:moveTo>
                  <a:pt x="104013" y="443777"/>
                </a:moveTo>
                <a:cubicBezTo>
                  <a:pt x="104013" y="435110"/>
                  <a:pt x="110681" y="428442"/>
                  <a:pt x="119348" y="428442"/>
                </a:cubicBezTo>
                <a:cubicBezTo>
                  <a:pt x="128016" y="428442"/>
                  <a:pt x="134684" y="435110"/>
                  <a:pt x="134684" y="443777"/>
                </a:cubicBezTo>
                <a:cubicBezTo>
                  <a:pt x="134684" y="452445"/>
                  <a:pt x="128016" y="459113"/>
                  <a:pt x="119348" y="459113"/>
                </a:cubicBezTo>
                <a:cubicBezTo>
                  <a:pt x="111347" y="459779"/>
                  <a:pt x="104680" y="452445"/>
                  <a:pt x="104013" y="443777"/>
                </a:cubicBezTo>
                <a:lnTo>
                  <a:pt x="104013" y="443777"/>
                </a:lnTo>
                <a:close/>
                <a:moveTo>
                  <a:pt x="157353" y="425108"/>
                </a:moveTo>
                <a:cubicBezTo>
                  <a:pt x="148685" y="416441"/>
                  <a:pt x="136684" y="411107"/>
                  <a:pt x="124682" y="409773"/>
                </a:cubicBezTo>
                <a:lnTo>
                  <a:pt x="108014" y="309761"/>
                </a:lnTo>
                <a:cubicBezTo>
                  <a:pt x="124016" y="304427"/>
                  <a:pt x="138017" y="294425"/>
                  <a:pt x="148019" y="281090"/>
                </a:cubicBezTo>
                <a:lnTo>
                  <a:pt x="210026" y="313761"/>
                </a:lnTo>
                <a:cubicBezTo>
                  <a:pt x="200025" y="340431"/>
                  <a:pt x="202025" y="370435"/>
                  <a:pt x="215360" y="395771"/>
                </a:cubicBezTo>
                <a:lnTo>
                  <a:pt x="157353" y="425108"/>
                </a:lnTo>
                <a:close/>
                <a:moveTo>
                  <a:pt x="222695" y="289091"/>
                </a:moveTo>
                <a:lnTo>
                  <a:pt x="161354" y="257087"/>
                </a:lnTo>
                <a:cubicBezTo>
                  <a:pt x="164021" y="248420"/>
                  <a:pt x="165354" y="239752"/>
                  <a:pt x="165354" y="230417"/>
                </a:cubicBezTo>
                <a:cubicBezTo>
                  <a:pt x="165354" y="213082"/>
                  <a:pt x="160020" y="196413"/>
                  <a:pt x="150019" y="182411"/>
                </a:cubicBezTo>
                <a:lnTo>
                  <a:pt x="224695" y="109736"/>
                </a:lnTo>
                <a:cubicBezTo>
                  <a:pt x="250031" y="125071"/>
                  <a:pt x="283369" y="117737"/>
                  <a:pt x="298704" y="92400"/>
                </a:cubicBezTo>
                <a:cubicBezTo>
                  <a:pt x="300704" y="89066"/>
                  <a:pt x="302038" y="85733"/>
                  <a:pt x="303371" y="82399"/>
                </a:cubicBezTo>
                <a:lnTo>
                  <a:pt x="365379" y="89066"/>
                </a:lnTo>
                <a:cubicBezTo>
                  <a:pt x="366713" y="113069"/>
                  <a:pt x="378714" y="135739"/>
                  <a:pt x="398050" y="150407"/>
                </a:cubicBezTo>
                <a:lnTo>
                  <a:pt x="343376" y="252420"/>
                </a:lnTo>
                <a:cubicBezTo>
                  <a:pt x="300038" y="235085"/>
                  <a:pt x="250031" y="250420"/>
                  <a:pt x="222695" y="289091"/>
                </a:cubicBezTo>
                <a:lnTo>
                  <a:pt x="222695" y="289091"/>
                </a:lnTo>
                <a:close/>
                <a:moveTo>
                  <a:pt x="336042" y="313761"/>
                </a:moveTo>
                <a:cubicBezTo>
                  <a:pt x="336042" y="329763"/>
                  <a:pt x="322707" y="342431"/>
                  <a:pt x="306705" y="342431"/>
                </a:cubicBezTo>
                <a:cubicBezTo>
                  <a:pt x="290703" y="342431"/>
                  <a:pt x="278035" y="329763"/>
                  <a:pt x="278035" y="313761"/>
                </a:cubicBezTo>
                <a:cubicBezTo>
                  <a:pt x="278035" y="297759"/>
                  <a:pt x="290703" y="285091"/>
                  <a:pt x="306705" y="285091"/>
                </a:cubicBezTo>
                <a:cubicBezTo>
                  <a:pt x="306705" y="285091"/>
                  <a:pt x="306705" y="285091"/>
                  <a:pt x="307372" y="285091"/>
                </a:cubicBezTo>
                <a:cubicBezTo>
                  <a:pt x="323374" y="285091"/>
                  <a:pt x="336042" y="297759"/>
                  <a:pt x="336042" y="313761"/>
                </a:cubicBezTo>
                <a:lnTo>
                  <a:pt x="336042" y="313761"/>
                </a:lnTo>
                <a:close/>
                <a:moveTo>
                  <a:pt x="364712" y="401105"/>
                </a:moveTo>
                <a:lnTo>
                  <a:pt x="249365" y="401105"/>
                </a:lnTo>
                <a:lnTo>
                  <a:pt x="249365" y="379103"/>
                </a:lnTo>
                <a:cubicBezTo>
                  <a:pt x="249365" y="374435"/>
                  <a:pt x="251365" y="370435"/>
                  <a:pt x="255365" y="367768"/>
                </a:cubicBezTo>
                <a:cubicBezTo>
                  <a:pt x="264033" y="361767"/>
                  <a:pt x="273368" y="357100"/>
                  <a:pt x="283369" y="353766"/>
                </a:cubicBezTo>
                <a:cubicBezTo>
                  <a:pt x="291370" y="351766"/>
                  <a:pt x="299371" y="350432"/>
                  <a:pt x="307372" y="350432"/>
                </a:cubicBezTo>
                <a:cubicBezTo>
                  <a:pt x="315373" y="350432"/>
                  <a:pt x="323374" y="351766"/>
                  <a:pt x="331375" y="353766"/>
                </a:cubicBezTo>
                <a:cubicBezTo>
                  <a:pt x="341376" y="356433"/>
                  <a:pt x="351377" y="361100"/>
                  <a:pt x="359378" y="367768"/>
                </a:cubicBezTo>
                <a:cubicBezTo>
                  <a:pt x="362712" y="370435"/>
                  <a:pt x="365379" y="375102"/>
                  <a:pt x="365379" y="379103"/>
                </a:cubicBezTo>
                <a:lnTo>
                  <a:pt x="364712" y="401105"/>
                </a:lnTo>
                <a:close/>
                <a:moveTo>
                  <a:pt x="459391" y="257087"/>
                </a:moveTo>
                <a:cubicBezTo>
                  <a:pt x="459391" y="261088"/>
                  <a:pt x="460058" y="265088"/>
                  <a:pt x="461391" y="269089"/>
                </a:cubicBezTo>
                <a:lnTo>
                  <a:pt x="400050" y="301093"/>
                </a:lnTo>
                <a:cubicBezTo>
                  <a:pt x="392716" y="286424"/>
                  <a:pt x="381381" y="274423"/>
                  <a:pt x="368046" y="265088"/>
                </a:cubicBezTo>
                <a:lnTo>
                  <a:pt x="422720" y="163076"/>
                </a:lnTo>
                <a:cubicBezTo>
                  <a:pt x="431387" y="166409"/>
                  <a:pt x="440722" y="167743"/>
                  <a:pt x="450056" y="167743"/>
                </a:cubicBezTo>
                <a:cubicBezTo>
                  <a:pt x="455390" y="167743"/>
                  <a:pt x="460724" y="167076"/>
                  <a:pt x="466058" y="166409"/>
                </a:cubicBezTo>
                <a:lnTo>
                  <a:pt x="483394" y="213082"/>
                </a:lnTo>
                <a:cubicBezTo>
                  <a:pt x="467392" y="222416"/>
                  <a:pt x="458724" y="239085"/>
                  <a:pt x="459391" y="257087"/>
                </a:cubicBezTo>
                <a:close/>
                <a:moveTo>
                  <a:pt x="544068" y="283757"/>
                </a:moveTo>
                <a:lnTo>
                  <a:pt x="482060" y="283757"/>
                </a:lnTo>
                <a:lnTo>
                  <a:pt x="482060" y="271756"/>
                </a:lnTo>
                <a:cubicBezTo>
                  <a:pt x="482060" y="269089"/>
                  <a:pt x="483394" y="267089"/>
                  <a:pt x="485394" y="265755"/>
                </a:cubicBezTo>
                <a:cubicBezTo>
                  <a:pt x="490061" y="262421"/>
                  <a:pt x="495395" y="259754"/>
                  <a:pt x="500729" y="258421"/>
                </a:cubicBezTo>
                <a:cubicBezTo>
                  <a:pt x="504730" y="257087"/>
                  <a:pt x="509397" y="256421"/>
                  <a:pt x="513398" y="256421"/>
                </a:cubicBezTo>
                <a:cubicBezTo>
                  <a:pt x="517398" y="256421"/>
                  <a:pt x="522065" y="257087"/>
                  <a:pt x="526066" y="258421"/>
                </a:cubicBezTo>
                <a:cubicBezTo>
                  <a:pt x="531400" y="259754"/>
                  <a:pt x="536067" y="262421"/>
                  <a:pt x="540734" y="265755"/>
                </a:cubicBezTo>
                <a:cubicBezTo>
                  <a:pt x="542735" y="267089"/>
                  <a:pt x="544068" y="269756"/>
                  <a:pt x="544068" y="271756"/>
                </a:cubicBezTo>
                <a:lnTo>
                  <a:pt x="544068" y="283757"/>
                </a:ln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aphicFrame>
        <p:nvGraphicFramePr>
          <p:cNvPr id="18" name="Table 17">
            <a:extLst>
              <a:ext uri="{FF2B5EF4-FFF2-40B4-BE49-F238E27FC236}">
                <a16:creationId xmlns:a16="http://schemas.microsoft.com/office/drawing/2014/main" id="{08E90445-C80E-10AC-36BC-93353EE31415}"/>
              </a:ext>
            </a:extLst>
          </p:cNvPr>
          <p:cNvGraphicFramePr>
            <a:graphicFrameLocks noGrp="1"/>
          </p:cNvGraphicFramePr>
          <p:nvPr/>
        </p:nvGraphicFramePr>
        <p:xfrm>
          <a:off x="594045" y="4368897"/>
          <a:ext cx="11018835" cy="640080"/>
        </p:xfrm>
        <a:graphic>
          <a:graphicData uri="http://schemas.openxmlformats.org/drawingml/2006/table">
            <a:tbl>
              <a:tblPr firstRow="1" bandRow="1">
                <a:tableStyleId>{5C22544A-7EE6-4342-B048-85BDC9FD1C3A}</a:tableStyleId>
              </a:tblPr>
              <a:tblGrid>
                <a:gridCol w="2203767">
                  <a:extLst>
                    <a:ext uri="{9D8B030D-6E8A-4147-A177-3AD203B41FA5}">
                      <a16:colId xmlns:a16="http://schemas.microsoft.com/office/drawing/2014/main" val="332951562"/>
                    </a:ext>
                  </a:extLst>
                </a:gridCol>
                <a:gridCol w="2203767">
                  <a:extLst>
                    <a:ext uri="{9D8B030D-6E8A-4147-A177-3AD203B41FA5}">
                      <a16:colId xmlns:a16="http://schemas.microsoft.com/office/drawing/2014/main" val="3770035361"/>
                    </a:ext>
                  </a:extLst>
                </a:gridCol>
                <a:gridCol w="2203767">
                  <a:extLst>
                    <a:ext uri="{9D8B030D-6E8A-4147-A177-3AD203B41FA5}">
                      <a16:colId xmlns:a16="http://schemas.microsoft.com/office/drawing/2014/main" val="2869772162"/>
                    </a:ext>
                  </a:extLst>
                </a:gridCol>
                <a:gridCol w="2203767">
                  <a:extLst>
                    <a:ext uri="{9D8B030D-6E8A-4147-A177-3AD203B41FA5}">
                      <a16:colId xmlns:a16="http://schemas.microsoft.com/office/drawing/2014/main" val="562299699"/>
                    </a:ext>
                  </a:extLst>
                </a:gridCol>
                <a:gridCol w="2203767">
                  <a:extLst>
                    <a:ext uri="{9D8B030D-6E8A-4147-A177-3AD203B41FA5}">
                      <a16:colId xmlns:a16="http://schemas.microsoft.com/office/drawing/2014/main" val="3122105852"/>
                    </a:ext>
                  </a:extLst>
                </a:gridCol>
              </a:tblGrid>
              <a:tr h="64008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Critical issue</a:t>
                      </a:r>
                      <a:b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prioritization </a:t>
                      </a:r>
                    </a:p>
                  </a:txBody>
                  <a:tcPr marL="182880" marR="18288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Advanced monitoring notification </a:t>
                      </a:r>
                    </a:p>
                  </a:txBody>
                  <a:tcPr marL="18288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Incident</a:t>
                      </a:r>
                      <a:b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analysis</a:t>
                      </a:r>
                      <a:endPar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endParaRPr>
                    </a:p>
                  </a:txBody>
                  <a:tcPr marL="18288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Business project awareness </a:t>
                      </a:r>
                    </a:p>
                  </a:txBody>
                  <a:tcPr marL="182880"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Customer advisory</a:t>
                      </a:r>
                      <a:b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input</a:t>
                      </a:r>
                    </a:p>
                  </a:txBody>
                  <a:tcPr marL="182880" marR="18288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3795509"/>
                  </a:ext>
                </a:extLst>
              </a:tr>
            </a:tbl>
          </a:graphicData>
        </a:graphic>
      </p:graphicFrame>
    </p:spTree>
    <p:extLst>
      <p:ext uri="{BB962C8B-B14F-4D97-AF65-F5344CB8AC3E}">
        <p14:creationId xmlns:p14="http://schemas.microsoft.com/office/powerpoint/2010/main" val="141942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3DF0-921F-C5A8-CE2C-C7047ACAFBC8}"/>
            </a:ext>
          </a:extLst>
        </p:cNvPr>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17715AD-BDBE-FE0D-6A72-CB9873D60B88}"/>
              </a:ext>
              <a:ext uri="{C183D7F6-B498-43B3-948B-1728B52AA6E4}">
                <adec:decorative xmlns:adec="http://schemas.microsoft.com/office/drawing/2017/decorative" val="1"/>
              </a:ext>
            </a:extLst>
          </p:cNvPr>
          <p:cNvSpPr/>
          <p:nvPr/>
        </p:nvSpPr>
        <p:spPr bwMode="auto">
          <a:xfrm>
            <a:off x="594360" y="2285489"/>
            <a:ext cx="11018520" cy="4034291"/>
          </a:xfrm>
          <a:prstGeom prst="roundRect">
            <a:avLst>
              <a:gd name="adj" fmla="val 3234"/>
            </a:avLst>
          </a:prstGeom>
          <a:solidFill>
            <a:srgbClr val="FFFFFF"/>
          </a:solidFill>
          <a:ln w="25400">
            <a:gradFill flip="none" rotWithShape="1">
              <a:gsLst>
                <a:gs pos="0">
                  <a:srgbClr val="2897CE"/>
                </a:gs>
                <a:gs pos="100000">
                  <a:srgbClr val="8678D6"/>
                </a:gs>
              </a:gsLst>
              <a:lin ang="2700000" scaled="1"/>
              <a:tileRect/>
            </a:gradFill>
          </a:ln>
          <a:effectLst>
            <a:outerShdw blurRad="127000" dist="635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100000">
                    <a:srgbClr val="8678D6"/>
                  </a:gs>
                  <a:gs pos="971">
                    <a:srgbClr val="2897CE"/>
                  </a:gs>
                </a:gsLst>
                <a:lin ang="2700000" scaled="0"/>
              </a:gradFill>
              <a:effectLst/>
              <a:uLnTx/>
              <a:uFillTx/>
              <a:latin typeface="Segoe UI" panose="020B0502040204020203" pitchFamily="34" charset="0"/>
              <a:ea typeface="Segoe UI" pitchFamily="34" charset="0"/>
              <a:cs typeface="Segoe UI" pitchFamily="34" charset="0"/>
            </a:endParaRPr>
          </a:p>
        </p:txBody>
      </p:sp>
      <p:sp>
        <p:nvSpPr>
          <p:cNvPr id="7" name="Title 6">
            <a:extLst>
              <a:ext uri="{FF2B5EF4-FFF2-40B4-BE49-F238E27FC236}">
                <a16:creationId xmlns:a16="http://schemas.microsoft.com/office/drawing/2014/main" id="{F487964D-1FC2-7C62-071D-36D1E7BE7E27}"/>
              </a:ext>
            </a:extLst>
          </p:cNvPr>
          <p:cNvSpPr>
            <a:spLocks noGrp="1"/>
          </p:cNvSpPr>
          <p:nvPr>
            <p:ph type="title"/>
          </p:nvPr>
        </p:nvSpPr>
        <p:spPr>
          <a:xfrm>
            <a:off x="594360" y="1188720"/>
            <a:ext cx="10430257" cy="946295"/>
          </a:xfrm>
        </p:spPr>
        <p:txBody>
          <a:bodyPr/>
          <a:lstStyle/>
          <a:p>
            <a:pPr marL="0" marR="0" lvl="0" indent="0" defTabSz="932742" rtl="0" eaLnBrk="1" fontAlgn="auto" latinLnBrk="0" hangingPunct="1">
              <a:lnSpc>
                <a:spcPct val="100000"/>
              </a:lnSpc>
              <a:spcBef>
                <a:spcPts val="1200"/>
              </a:spcBef>
              <a:spcAft>
                <a:spcPts val="1200"/>
              </a:spcAft>
              <a:tabLst/>
              <a:defRPr/>
            </a:pPr>
            <a: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What you get with Engineering Direct</a:t>
            </a:r>
            <a:b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r>
              <a:rPr kumimoji="0" lang="en-US" sz="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a:t>
            </a:r>
            <a:br>
              <a:rPr kumimoji="0" lang="en-US" sz="24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Enhanced relationships with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product groups</a:t>
            </a: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deeper access for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support scenarios</a:t>
            </a:r>
            <a: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t>, and </a:t>
            </a:r>
            <a:r>
              <a:rPr kumimoji="0" lang="en-US" sz="1800" b="0" i="0" u="none" strike="noStrike" kern="1200" cap="none" spc="-10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prioritized care</a:t>
            </a:r>
            <a:br>
              <a:rPr kumimoji="0" lang="en-US" sz="1800" b="0" i="0" u="none" strike="noStrike" kern="1200" cap="none" spc="-50" normalizeH="0" baseline="0" noProof="0">
                <a:ln w="3175">
                  <a:noFill/>
                </a:ln>
                <a:solidFill>
                  <a:srgbClr val="282523"/>
                </a:solidFill>
                <a:effectLst/>
                <a:uLnTx/>
                <a:uFillTx/>
                <a:latin typeface="Segoe UI Semibold"/>
                <a:ea typeface="+mn-ea"/>
                <a:cs typeface="Segoe UI" panose="020B0502040204020203" pitchFamily="34" charset="0"/>
              </a:rPr>
            </a:br>
            <a:endParaRPr lang="en-US" sz="1800"/>
          </a:p>
        </p:txBody>
      </p:sp>
      <p:grpSp>
        <p:nvGrpSpPr>
          <p:cNvPr id="43" name="Group 42" descr="Emergency beacon">
            <a:extLst>
              <a:ext uri="{FF2B5EF4-FFF2-40B4-BE49-F238E27FC236}">
                <a16:creationId xmlns:a16="http://schemas.microsoft.com/office/drawing/2014/main" id="{4B486802-E220-5FA9-CFCE-51CEAB44C893}"/>
              </a:ext>
            </a:extLst>
          </p:cNvPr>
          <p:cNvGrpSpPr/>
          <p:nvPr/>
        </p:nvGrpSpPr>
        <p:grpSpPr>
          <a:xfrm>
            <a:off x="1481112" y="2541106"/>
            <a:ext cx="453390" cy="453390"/>
            <a:chOff x="1349172" y="2393645"/>
            <a:chExt cx="453390" cy="453390"/>
          </a:xfrm>
        </p:grpSpPr>
        <p:sp>
          <p:nvSpPr>
            <p:cNvPr id="31" name="Freeform: Shape 30">
              <a:extLst>
                <a:ext uri="{FF2B5EF4-FFF2-40B4-BE49-F238E27FC236}">
                  <a16:creationId xmlns:a16="http://schemas.microsoft.com/office/drawing/2014/main" id="{96026997-5592-F64A-E29B-A8BEB8C7E56A}"/>
                </a:ext>
              </a:extLst>
            </p:cNvPr>
            <p:cNvSpPr/>
            <p:nvPr/>
          </p:nvSpPr>
          <p:spPr>
            <a:xfrm>
              <a:off x="1562532" y="2393645"/>
              <a:ext cx="26670" cy="80010"/>
            </a:xfrm>
            <a:custGeom>
              <a:avLst/>
              <a:gdLst>
                <a:gd name="connsiteX0" fmla="*/ 0 w 26670"/>
                <a:gd name="connsiteY0" fmla="*/ 0 h 80010"/>
                <a:gd name="connsiteX1" fmla="*/ 26670 w 26670"/>
                <a:gd name="connsiteY1" fmla="*/ 0 h 80010"/>
                <a:gd name="connsiteX2" fmla="*/ 26670 w 26670"/>
                <a:gd name="connsiteY2" fmla="*/ 80010 h 80010"/>
                <a:gd name="connsiteX3" fmla="*/ 0 w 2667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26670" h="80010">
                  <a:moveTo>
                    <a:pt x="0" y="0"/>
                  </a:moveTo>
                  <a:lnTo>
                    <a:pt x="26670" y="0"/>
                  </a:lnTo>
                  <a:lnTo>
                    <a:pt x="26670" y="80010"/>
                  </a:lnTo>
                  <a:lnTo>
                    <a:pt x="0" y="8001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3" name="Freeform: Shape 32">
              <a:extLst>
                <a:ext uri="{FF2B5EF4-FFF2-40B4-BE49-F238E27FC236}">
                  <a16:creationId xmlns:a16="http://schemas.microsoft.com/office/drawing/2014/main" id="{96B2EEAD-CB35-1491-9C41-2D3E05F2EECB}"/>
                </a:ext>
              </a:extLst>
            </p:cNvPr>
            <p:cNvSpPr/>
            <p:nvPr/>
          </p:nvSpPr>
          <p:spPr>
            <a:xfrm rot="8100000">
              <a:off x="1701548" y="2443989"/>
              <a:ext cx="75342" cy="26669"/>
            </a:xfrm>
            <a:custGeom>
              <a:avLst/>
              <a:gdLst>
                <a:gd name="connsiteX0" fmla="*/ 0 w 75342"/>
                <a:gd name="connsiteY0" fmla="*/ 0 h 26669"/>
                <a:gd name="connsiteX1" fmla="*/ 75342 w 75342"/>
                <a:gd name="connsiteY1" fmla="*/ 0 h 26669"/>
                <a:gd name="connsiteX2" fmla="*/ 75342 w 75342"/>
                <a:gd name="connsiteY2" fmla="*/ 26670 h 26669"/>
                <a:gd name="connsiteX3" fmla="*/ 0 w 75342"/>
                <a:gd name="connsiteY3" fmla="*/ 26670 h 26669"/>
              </a:gdLst>
              <a:ahLst/>
              <a:cxnLst>
                <a:cxn ang="0">
                  <a:pos x="connsiteX0" y="connsiteY0"/>
                </a:cxn>
                <a:cxn ang="0">
                  <a:pos x="connsiteX1" y="connsiteY1"/>
                </a:cxn>
                <a:cxn ang="0">
                  <a:pos x="connsiteX2" y="connsiteY2"/>
                </a:cxn>
                <a:cxn ang="0">
                  <a:pos x="connsiteX3" y="connsiteY3"/>
                </a:cxn>
              </a:cxnLst>
              <a:rect l="l" t="t" r="r" b="b"/>
              <a:pathLst>
                <a:path w="75342" h="26669">
                  <a:moveTo>
                    <a:pt x="0" y="0"/>
                  </a:moveTo>
                  <a:lnTo>
                    <a:pt x="75342" y="0"/>
                  </a:lnTo>
                  <a:lnTo>
                    <a:pt x="75342"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4" name="Freeform: Shape 33">
              <a:extLst>
                <a:ext uri="{FF2B5EF4-FFF2-40B4-BE49-F238E27FC236}">
                  <a16:creationId xmlns:a16="http://schemas.microsoft.com/office/drawing/2014/main" id="{4CC1F026-5693-88E0-355B-50428FE50EE4}"/>
                </a:ext>
              </a:extLst>
            </p:cNvPr>
            <p:cNvSpPr/>
            <p:nvPr/>
          </p:nvSpPr>
          <p:spPr>
            <a:xfrm rot="8100000">
              <a:off x="1398844" y="2419316"/>
              <a:ext cx="26669" cy="75342"/>
            </a:xfrm>
            <a:custGeom>
              <a:avLst/>
              <a:gdLst>
                <a:gd name="connsiteX0" fmla="*/ 0 w 26669"/>
                <a:gd name="connsiteY0" fmla="*/ 0 h 75342"/>
                <a:gd name="connsiteX1" fmla="*/ 26670 w 26669"/>
                <a:gd name="connsiteY1" fmla="*/ 0 h 75342"/>
                <a:gd name="connsiteX2" fmla="*/ 26670 w 26669"/>
                <a:gd name="connsiteY2" fmla="*/ 75342 h 75342"/>
                <a:gd name="connsiteX3" fmla="*/ 0 w 26669"/>
                <a:gd name="connsiteY3" fmla="*/ 75342 h 75342"/>
              </a:gdLst>
              <a:ahLst/>
              <a:cxnLst>
                <a:cxn ang="0">
                  <a:pos x="connsiteX0" y="connsiteY0"/>
                </a:cxn>
                <a:cxn ang="0">
                  <a:pos x="connsiteX1" y="connsiteY1"/>
                </a:cxn>
                <a:cxn ang="0">
                  <a:pos x="connsiteX2" y="connsiteY2"/>
                </a:cxn>
                <a:cxn ang="0">
                  <a:pos x="connsiteX3" y="connsiteY3"/>
                </a:cxn>
              </a:cxnLst>
              <a:rect l="l" t="t" r="r" b="b"/>
              <a:pathLst>
                <a:path w="26669" h="75342">
                  <a:moveTo>
                    <a:pt x="0" y="0"/>
                  </a:moveTo>
                  <a:lnTo>
                    <a:pt x="26670" y="0"/>
                  </a:lnTo>
                  <a:lnTo>
                    <a:pt x="26670" y="75342"/>
                  </a:lnTo>
                  <a:lnTo>
                    <a:pt x="0" y="75342"/>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5" name="Freeform: Shape 34">
              <a:extLst>
                <a:ext uri="{FF2B5EF4-FFF2-40B4-BE49-F238E27FC236}">
                  <a16:creationId xmlns:a16="http://schemas.microsoft.com/office/drawing/2014/main" id="{045B72B1-16A6-1252-3028-C02A2AE045FF}"/>
                </a:ext>
              </a:extLst>
            </p:cNvPr>
            <p:cNvSpPr/>
            <p:nvPr/>
          </p:nvSpPr>
          <p:spPr>
            <a:xfrm>
              <a:off x="1735887" y="2580335"/>
              <a:ext cx="66675" cy="26670"/>
            </a:xfrm>
            <a:custGeom>
              <a:avLst/>
              <a:gdLst>
                <a:gd name="connsiteX0" fmla="*/ 0 w 66675"/>
                <a:gd name="connsiteY0" fmla="*/ 0 h 26670"/>
                <a:gd name="connsiteX1" fmla="*/ 66675 w 66675"/>
                <a:gd name="connsiteY1" fmla="*/ 0 h 26670"/>
                <a:gd name="connsiteX2" fmla="*/ 66675 w 66675"/>
                <a:gd name="connsiteY2" fmla="*/ 26670 h 26670"/>
                <a:gd name="connsiteX3" fmla="*/ 0 w 66675"/>
                <a:gd name="connsiteY3" fmla="*/ 26670 h 26670"/>
              </a:gdLst>
              <a:ahLst/>
              <a:cxnLst>
                <a:cxn ang="0">
                  <a:pos x="connsiteX0" y="connsiteY0"/>
                </a:cxn>
                <a:cxn ang="0">
                  <a:pos x="connsiteX1" y="connsiteY1"/>
                </a:cxn>
                <a:cxn ang="0">
                  <a:pos x="connsiteX2" y="connsiteY2"/>
                </a:cxn>
                <a:cxn ang="0">
                  <a:pos x="connsiteX3" y="connsiteY3"/>
                </a:cxn>
              </a:cxnLst>
              <a:rect l="l" t="t" r="r" b="b"/>
              <a:pathLst>
                <a:path w="66675" h="26670">
                  <a:moveTo>
                    <a:pt x="0" y="0"/>
                  </a:moveTo>
                  <a:lnTo>
                    <a:pt x="66675" y="0"/>
                  </a:lnTo>
                  <a:lnTo>
                    <a:pt x="66675"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6" name="Freeform: Shape 35">
              <a:extLst>
                <a:ext uri="{FF2B5EF4-FFF2-40B4-BE49-F238E27FC236}">
                  <a16:creationId xmlns:a16="http://schemas.microsoft.com/office/drawing/2014/main" id="{C643546D-5C75-AFE9-FEAE-1F8061A5E940}"/>
                </a:ext>
              </a:extLst>
            </p:cNvPr>
            <p:cNvSpPr/>
            <p:nvPr/>
          </p:nvSpPr>
          <p:spPr>
            <a:xfrm>
              <a:off x="1349172" y="2580335"/>
              <a:ext cx="66675" cy="26670"/>
            </a:xfrm>
            <a:custGeom>
              <a:avLst/>
              <a:gdLst>
                <a:gd name="connsiteX0" fmla="*/ 0 w 66675"/>
                <a:gd name="connsiteY0" fmla="*/ 0 h 26670"/>
                <a:gd name="connsiteX1" fmla="*/ 66675 w 66675"/>
                <a:gd name="connsiteY1" fmla="*/ 0 h 26670"/>
                <a:gd name="connsiteX2" fmla="*/ 66675 w 66675"/>
                <a:gd name="connsiteY2" fmla="*/ 26670 h 26670"/>
                <a:gd name="connsiteX3" fmla="*/ 0 w 66675"/>
                <a:gd name="connsiteY3" fmla="*/ 26670 h 26670"/>
              </a:gdLst>
              <a:ahLst/>
              <a:cxnLst>
                <a:cxn ang="0">
                  <a:pos x="connsiteX0" y="connsiteY0"/>
                </a:cxn>
                <a:cxn ang="0">
                  <a:pos x="connsiteX1" y="connsiteY1"/>
                </a:cxn>
                <a:cxn ang="0">
                  <a:pos x="connsiteX2" y="connsiteY2"/>
                </a:cxn>
                <a:cxn ang="0">
                  <a:pos x="connsiteX3" y="connsiteY3"/>
                </a:cxn>
              </a:cxnLst>
              <a:rect l="l" t="t" r="r" b="b"/>
              <a:pathLst>
                <a:path w="66675" h="26670">
                  <a:moveTo>
                    <a:pt x="0" y="0"/>
                  </a:moveTo>
                  <a:lnTo>
                    <a:pt x="66675" y="0"/>
                  </a:lnTo>
                  <a:lnTo>
                    <a:pt x="66675" y="26670"/>
                  </a:lnTo>
                  <a:lnTo>
                    <a:pt x="0" y="2667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7" name="Freeform: Shape 36">
              <a:extLst>
                <a:ext uri="{FF2B5EF4-FFF2-40B4-BE49-F238E27FC236}">
                  <a16:creationId xmlns:a16="http://schemas.microsoft.com/office/drawing/2014/main" id="{D89C4347-3205-1EC5-66D3-F53688C3C975}"/>
                </a:ext>
              </a:extLst>
            </p:cNvPr>
            <p:cNvSpPr/>
            <p:nvPr/>
          </p:nvSpPr>
          <p:spPr>
            <a:xfrm>
              <a:off x="1349172" y="2500325"/>
              <a:ext cx="453390" cy="346710"/>
            </a:xfrm>
            <a:custGeom>
              <a:avLst/>
              <a:gdLst>
                <a:gd name="connsiteX0" fmla="*/ 120015 w 453390"/>
                <a:gd name="connsiteY0" fmla="*/ 266700 h 346710"/>
                <a:gd name="connsiteX1" fmla="*/ 142685 w 453390"/>
                <a:gd name="connsiteY1" fmla="*/ 40005 h 346710"/>
                <a:gd name="connsiteX2" fmla="*/ 310039 w 453390"/>
                <a:gd name="connsiteY2" fmla="*/ 40005 h 346710"/>
                <a:gd name="connsiteX3" fmla="*/ 333375 w 453390"/>
                <a:gd name="connsiteY3" fmla="*/ 266700 h 346710"/>
                <a:gd name="connsiteX4" fmla="*/ 120015 w 453390"/>
                <a:gd name="connsiteY4" fmla="*/ 266700 h 346710"/>
                <a:gd name="connsiteX5" fmla="*/ 413385 w 453390"/>
                <a:gd name="connsiteY5" fmla="*/ 266700 h 346710"/>
                <a:gd name="connsiteX6" fmla="*/ 373380 w 453390"/>
                <a:gd name="connsiteY6" fmla="*/ 266700 h 346710"/>
                <a:gd name="connsiteX7" fmla="*/ 349377 w 453390"/>
                <a:gd name="connsiteY7" fmla="*/ 24003 h 346710"/>
                <a:gd name="connsiteX8" fmla="*/ 322707 w 453390"/>
                <a:gd name="connsiteY8" fmla="*/ 0 h 346710"/>
                <a:gd name="connsiteX9" fmla="*/ 130683 w 453390"/>
                <a:gd name="connsiteY9" fmla="*/ 0 h 346710"/>
                <a:gd name="connsiteX10" fmla="*/ 104013 w 453390"/>
                <a:gd name="connsiteY10" fmla="*/ 24003 h 346710"/>
                <a:gd name="connsiteX11" fmla="*/ 80010 w 453390"/>
                <a:gd name="connsiteY11" fmla="*/ 266700 h 346710"/>
                <a:gd name="connsiteX12" fmla="*/ 40005 w 453390"/>
                <a:gd name="connsiteY12" fmla="*/ 266700 h 346710"/>
                <a:gd name="connsiteX13" fmla="*/ 40005 w 453390"/>
                <a:gd name="connsiteY13" fmla="*/ 306705 h 346710"/>
                <a:gd name="connsiteX14" fmla="*/ 0 w 453390"/>
                <a:gd name="connsiteY14" fmla="*/ 306705 h 346710"/>
                <a:gd name="connsiteX15" fmla="*/ 0 w 453390"/>
                <a:gd name="connsiteY15" fmla="*/ 346710 h 346710"/>
                <a:gd name="connsiteX16" fmla="*/ 453390 w 453390"/>
                <a:gd name="connsiteY16" fmla="*/ 346710 h 346710"/>
                <a:gd name="connsiteX17" fmla="*/ 453390 w 453390"/>
                <a:gd name="connsiteY17" fmla="*/ 306705 h 346710"/>
                <a:gd name="connsiteX18" fmla="*/ 413385 w 453390"/>
                <a:gd name="connsiteY18" fmla="*/ 306705 h 346710"/>
                <a:gd name="connsiteX19" fmla="*/ 413385 w 453390"/>
                <a:gd name="connsiteY19" fmla="*/ 266700 h 34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3390" h="346710">
                  <a:moveTo>
                    <a:pt x="120015" y="266700"/>
                  </a:moveTo>
                  <a:lnTo>
                    <a:pt x="142685" y="40005"/>
                  </a:lnTo>
                  <a:lnTo>
                    <a:pt x="310039" y="40005"/>
                  </a:lnTo>
                  <a:lnTo>
                    <a:pt x="333375" y="266700"/>
                  </a:lnTo>
                  <a:lnTo>
                    <a:pt x="120015" y="266700"/>
                  </a:lnTo>
                  <a:close/>
                  <a:moveTo>
                    <a:pt x="413385" y="266700"/>
                  </a:moveTo>
                  <a:lnTo>
                    <a:pt x="373380" y="266700"/>
                  </a:lnTo>
                  <a:lnTo>
                    <a:pt x="349377" y="24003"/>
                  </a:lnTo>
                  <a:cubicBezTo>
                    <a:pt x="348043" y="10668"/>
                    <a:pt x="336709" y="0"/>
                    <a:pt x="322707" y="0"/>
                  </a:cubicBezTo>
                  <a:lnTo>
                    <a:pt x="130683" y="0"/>
                  </a:lnTo>
                  <a:cubicBezTo>
                    <a:pt x="116681" y="0"/>
                    <a:pt x="105346" y="10668"/>
                    <a:pt x="104013" y="24003"/>
                  </a:cubicBezTo>
                  <a:lnTo>
                    <a:pt x="80010" y="266700"/>
                  </a:lnTo>
                  <a:lnTo>
                    <a:pt x="40005" y="266700"/>
                  </a:lnTo>
                  <a:lnTo>
                    <a:pt x="40005" y="306705"/>
                  </a:lnTo>
                  <a:lnTo>
                    <a:pt x="0" y="306705"/>
                  </a:lnTo>
                  <a:lnTo>
                    <a:pt x="0" y="346710"/>
                  </a:lnTo>
                  <a:lnTo>
                    <a:pt x="453390" y="346710"/>
                  </a:lnTo>
                  <a:lnTo>
                    <a:pt x="453390" y="306705"/>
                  </a:lnTo>
                  <a:lnTo>
                    <a:pt x="413385" y="306705"/>
                  </a:lnTo>
                  <a:lnTo>
                    <a:pt x="413385" y="26670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38" name="Freeform: Shape 37">
              <a:extLst>
                <a:ext uri="{FF2B5EF4-FFF2-40B4-BE49-F238E27FC236}">
                  <a16:creationId xmlns:a16="http://schemas.microsoft.com/office/drawing/2014/main" id="{ED01AB5C-B945-55F3-DD5A-78CC32DAFD2B}"/>
                </a:ext>
              </a:extLst>
            </p:cNvPr>
            <p:cNvSpPr/>
            <p:nvPr/>
          </p:nvSpPr>
          <p:spPr>
            <a:xfrm>
              <a:off x="1607870" y="2567000"/>
              <a:ext cx="44005" cy="173355"/>
            </a:xfrm>
            <a:custGeom>
              <a:avLst/>
              <a:gdLst>
                <a:gd name="connsiteX0" fmla="*/ 0 w 44005"/>
                <a:gd name="connsiteY0" fmla="*/ 0 h 173355"/>
                <a:gd name="connsiteX1" fmla="*/ 16669 w 44005"/>
                <a:gd name="connsiteY1" fmla="*/ 173355 h 173355"/>
                <a:gd name="connsiteX2" fmla="*/ 44006 w 44005"/>
                <a:gd name="connsiteY2" fmla="*/ 173355 h 173355"/>
                <a:gd name="connsiteX3" fmla="*/ 26670 w 44005"/>
                <a:gd name="connsiteY3" fmla="*/ 0 h 173355"/>
              </a:gdLst>
              <a:ahLst/>
              <a:cxnLst>
                <a:cxn ang="0">
                  <a:pos x="connsiteX0" y="connsiteY0"/>
                </a:cxn>
                <a:cxn ang="0">
                  <a:pos x="connsiteX1" y="connsiteY1"/>
                </a:cxn>
                <a:cxn ang="0">
                  <a:pos x="connsiteX2" y="connsiteY2"/>
                </a:cxn>
                <a:cxn ang="0">
                  <a:pos x="connsiteX3" y="connsiteY3"/>
                </a:cxn>
              </a:cxnLst>
              <a:rect l="l" t="t" r="r" b="b"/>
              <a:pathLst>
                <a:path w="44005" h="173355">
                  <a:moveTo>
                    <a:pt x="0" y="0"/>
                  </a:moveTo>
                  <a:lnTo>
                    <a:pt x="16669" y="173355"/>
                  </a:lnTo>
                  <a:lnTo>
                    <a:pt x="44006" y="173355"/>
                  </a:lnTo>
                  <a:lnTo>
                    <a:pt x="26670" y="0"/>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sp>
        <p:nvSpPr>
          <p:cNvPr id="28" name="Graphic 7" descr="Monitor with solid fill">
            <a:extLst>
              <a:ext uri="{FF2B5EF4-FFF2-40B4-BE49-F238E27FC236}">
                <a16:creationId xmlns:a16="http://schemas.microsoft.com/office/drawing/2014/main" id="{3781716D-F297-0795-7B89-B5ED8AD03628}"/>
              </a:ext>
            </a:extLst>
          </p:cNvPr>
          <p:cNvSpPr/>
          <p:nvPr/>
        </p:nvSpPr>
        <p:spPr>
          <a:xfrm>
            <a:off x="3591349" y="2541106"/>
            <a:ext cx="533400" cy="453390"/>
          </a:xfrm>
          <a:custGeom>
            <a:avLst/>
            <a:gdLst>
              <a:gd name="connsiteX0" fmla="*/ 493395 w 533400"/>
              <a:gd name="connsiteY0" fmla="*/ 333375 h 453390"/>
              <a:gd name="connsiteX1" fmla="*/ 40005 w 533400"/>
              <a:gd name="connsiteY1" fmla="*/ 333375 h 453390"/>
              <a:gd name="connsiteX2" fmla="*/ 40005 w 533400"/>
              <a:gd name="connsiteY2" fmla="*/ 40005 h 453390"/>
              <a:gd name="connsiteX3" fmla="*/ 493395 w 533400"/>
              <a:gd name="connsiteY3" fmla="*/ 40005 h 453390"/>
              <a:gd name="connsiteX4" fmla="*/ 493395 w 533400"/>
              <a:gd name="connsiteY4" fmla="*/ 333375 h 453390"/>
              <a:gd name="connsiteX5" fmla="*/ 506730 w 533400"/>
              <a:gd name="connsiteY5" fmla="*/ 0 h 453390"/>
              <a:gd name="connsiteX6" fmla="*/ 26670 w 533400"/>
              <a:gd name="connsiteY6" fmla="*/ 0 h 453390"/>
              <a:gd name="connsiteX7" fmla="*/ 0 w 533400"/>
              <a:gd name="connsiteY7" fmla="*/ 26670 h 453390"/>
              <a:gd name="connsiteX8" fmla="*/ 0 w 533400"/>
              <a:gd name="connsiteY8" fmla="*/ 346710 h 453390"/>
              <a:gd name="connsiteX9" fmla="*/ 26670 w 533400"/>
              <a:gd name="connsiteY9" fmla="*/ 373380 h 453390"/>
              <a:gd name="connsiteX10" fmla="*/ 213360 w 533400"/>
              <a:gd name="connsiteY10" fmla="*/ 373380 h 453390"/>
              <a:gd name="connsiteX11" fmla="*/ 213360 w 533400"/>
              <a:gd name="connsiteY11" fmla="*/ 413385 h 453390"/>
              <a:gd name="connsiteX12" fmla="*/ 146685 w 533400"/>
              <a:gd name="connsiteY12" fmla="*/ 413385 h 453390"/>
              <a:gd name="connsiteX13" fmla="*/ 146685 w 533400"/>
              <a:gd name="connsiteY13" fmla="*/ 453390 h 453390"/>
              <a:gd name="connsiteX14" fmla="*/ 386715 w 533400"/>
              <a:gd name="connsiteY14" fmla="*/ 453390 h 453390"/>
              <a:gd name="connsiteX15" fmla="*/ 386715 w 533400"/>
              <a:gd name="connsiteY15" fmla="*/ 413385 h 453390"/>
              <a:gd name="connsiteX16" fmla="*/ 320040 w 533400"/>
              <a:gd name="connsiteY16" fmla="*/ 413385 h 453390"/>
              <a:gd name="connsiteX17" fmla="*/ 320040 w 533400"/>
              <a:gd name="connsiteY17" fmla="*/ 373380 h 453390"/>
              <a:gd name="connsiteX18" fmla="*/ 506730 w 533400"/>
              <a:gd name="connsiteY18" fmla="*/ 373380 h 453390"/>
              <a:gd name="connsiteX19" fmla="*/ 533400 w 533400"/>
              <a:gd name="connsiteY19" fmla="*/ 346710 h 453390"/>
              <a:gd name="connsiteX20" fmla="*/ 533400 w 533400"/>
              <a:gd name="connsiteY20" fmla="*/ 26670 h 453390"/>
              <a:gd name="connsiteX21" fmla="*/ 506730 w 533400"/>
              <a:gd name="connsiteY21" fmla="*/ 0 h 4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3400" h="453390">
                <a:moveTo>
                  <a:pt x="493395" y="333375"/>
                </a:moveTo>
                <a:lnTo>
                  <a:pt x="40005" y="333375"/>
                </a:lnTo>
                <a:lnTo>
                  <a:pt x="40005" y="40005"/>
                </a:lnTo>
                <a:lnTo>
                  <a:pt x="493395" y="40005"/>
                </a:lnTo>
                <a:lnTo>
                  <a:pt x="493395" y="333375"/>
                </a:lnTo>
                <a:close/>
                <a:moveTo>
                  <a:pt x="506730" y="0"/>
                </a:moveTo>
                <a:lnTo>
                  <a:pt x="26670" y="0"/>
                </a:lnTo>
                <a:cubicBezTo>
                  <a:pt x="12002" y="0"/>
                  <a:pt x="0" y="12002"/>
                  <a:pt x="0" y="26670"/>
                </a:cubicBezTo>
                <a:lnTo>
                  <a:pt x="0" y="346710"/>
                </a:lnTo>
                <a:cubicBezTo>
                  <a:pt x="0" y="361378"/>
                  <a:pt x="12002" y="373380"/>
                  <a:pt x="26670" y="373380"/>
                </a:cubicBezTo>
                <a:lnTo>
                  <a:pt x="213360" y="373380"/>
                </a:lnTo>
                <a:lnTo>
                  <a:pt x="213360" y="413385"/>
                </a:lnTo>
                <a:lnTo>
                  <a:pt x="146685" y="413385"/>
                </a:lnTo>
                <a:lnTo>
                  <a:pt x="146685" y="453390"/>
                </a:lnTo>
                <a:lnTo>
                  <a:pt x="386715" y="453390"/>
                </a:lnTo>
                <a:lnTo>
                  <a:pt x="386715" y="413385"/>
                </a:lnTo>
                <a:lnTo>
                  <a:pt x="320040" y="413385"/>
                </a:lnTo>
                <a:lnTo>
                  <a:pt x="320040" y="373380"/>
                </a:lnTo>
                <a:lnTo>
                  <a:pt x="506730" y="373380"/>
                </a:lnTo>
                <a:cubicBezTo>
                  <a:pt x="521398" y="373380"/>
                  <a:pt x="533400" y="361378"/>
                  <a:pt x="533400" y="346710"/>
                </a:cubicBezTo>
                <a:lnTo>
                  <a:pt x="533400" y="26670"/>
                </a:lnTo>
                <a:cubicBezTo>
                  <a:pt x="533400" y="12002"/>
                  <a:pt x="521398" y="0"/>
                  <a:pt x="506730" y="0"/>
                </a:cubicBez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nvGrpSpPr>
          <p:cNvPr id="44" name="Group 43" descr="Magnifying glass looking at data">
            <a:extLst>
              <a:ext uri="{FF2B5EF4-FFF2-40B4-BE49-F238E27FC236}">
                <a16:creationId xmlns:a16="http://schemas.microsoft.com/office/drawing/2014/main" id="{B42BA260-5AAF-EEF2-7210-A7A844678A6D}"/>
              </a:ext>
            </a:extLst>
          </p:cNvPr>
          <p:cNvGrpSpPr/>
          <p:nvPr/>
        </p:nvGrpSpPr>
        <p:grpSpPr>
          <a:xfrm>
            <a:off x="5781596" y="2503683"/>
            <a:ext cx="527569" cy="528236"/>
            <a:chOff x="5739979" y="2355636"/>
            <a:chExt cx="527569" cy="528236"/>
          </a:xfrm>
        </p:grpSpPr>
        <p:sp>
          <p:nvSpPr>
            <p:cNvPr id="40" name="Freeform: Shape 39">
              <a:extLst>
                <a:ext uri="{FF2B5EF4-FFF2-40B4-BE49-F238E27FC236}">
                  <a16:creationId xmlns:a16="http://schemas.microsoft.com/office/drawing/2014/main" id="{815584A4-7FAA-7825-F863-C6D45A01A856}"/>
                </a:ext>
              </a:extLst>
            </p:cNvPr>
            <p:cNvSpPr/>
            <p:nvPr/>
          </p:nvSpPr>
          <p:spPr>
            <a:xfrm>
              <a:off x="5739979" y="2355636"/>
              <a:ext cx="527569" cy="528236"/>
            </a:xfrm>
            <a:custGeom>
              <a:avLst/>
              <a:gdLst>
                <a:gd name="connsiteX0" fmla="*/ 431391 w 527569"/>
                <a:gd name="connsiteY0" fmla="*/ 365383 h 528236"/>
                <a:gd name="connsiteX1" fmla="*/ 390052 w 527569"/>
                <a:gd name="connsiteY1" fmla="*/ 352714 h 528236"/>
                <a:gd name="connsiteX2" fmla="*/ 360049 w 527569"/>
                <a:gd name="connsiteY2" fmla="*/ 323377 h 528236"/>
                <a:gd name="connsiteX3" fmla="*/ 401387 w 527569"/>
                <a:gd name="connsiteY3" fmla="*/ 202029 h 528236"/>
                <a:gd name="connsiteX4" fmla="*/ 201362 w 527569"/>
                <a:gd name="connsiteY4" fmla="*/ 4 h 528236"/>
                <a:gd name="connsiteX5" fmla="*/ 4 w 527569"/>
                <a:gd name="connsiteY5" fmla="*/ 200029 h 528236"/>
                <a:gd name="connsiteX6" fmla="*/ 200029 w 527569"/>
                <a:gd name="connsiteY6" fmla="*/ 401387 h 528236"/>
                <a:gd name="connsiteX7" fmla="*/ 322711 w 527569"/>
                <a:gd name="connsiteY7" fmla="*/ 360049 h 528236"/>
                <a:gd name="connsiteX8" fmla="*/ 352048 w 527569"/>
                <a:gd name="connsiteY8" fmla="*/ 389386 h 528236"/>
                <a:gd name="connsiteX9" fmla="*/ 364716 w 527569"/>
                <a:gd name="connsiteY9" fmla="*/ 431391 h 528236"/>
                <a:gd name="connsiteX10" fmla="*/ 448060 w 527569"/>
                <a:gd name="connsiteY10" fmla="*/ 514735 h 528236"/>
                <a:gd name="connsiteX11" fmla="*/ 514068 w 527569"/>
                <a:gd name="connsiteY11" fmla="*/ 514735 h 528236"/>
                <a:gd name="connsiteX12" fmla="*/ 514068 w 527569"/>
                <a:gd name="connsiteY12" fmla="*/ 448726 h 528236"/>
                <a:gd name="connsiteX13" fmla="*/ 431391 w 527569"/>
                <a:gd name="connsiteY13" fmla="*/ 365383 h 528236"/>
                <a:gd name="connsiteX14" fmla="*/ 201362 w 527569"/>
                <a:gd name="connsiteY14" fmla="*/ 361382 h 528236"/>
                <a:gd name="connsiteX15" fmla="*/ 41342 w 527569"/>
                <a:gd name="connsiteY15" fmla="*/ 201362 h 528236"/>
                <a:gd name="connsiteX16" fmla="*/ 201362 w 527569"/>
                <a:gd name="connsiteY16" fmla="*/ 41342 h 528236"/>
                <a:gd name="connsiteX17" fmla="*/ 361382 w 527569"/>
                <a:gd name="connsiteY17" fmla="*/ 201362 h 528236"/>
                <a:gd name="connsiteX18" fmla="*/ 201362 w 527569"/>
                <a:gd name="connsiteY18" fmla="*/ 361382 h 5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569" h="528236">
                  <a:moveTo>
                    <a:pt x="431391" y="365383"/>
                  </a:moveTo>
                  <a:cubicBezTo>
                    <a:pt x="420723" y="354715"/>
                    <a:pt x="404721" y="349381"/>
                    <a:pt x="390052" y="352714"/>
                  </a:cubicBezTo>
                  <a:lnTo>
                    <a:pt x="360049" y="323377"/>
                  </a:lnTo>
                  <a:cubicBezTo>
                    <a:pt x="386719" y="288706"/>
                    <a:pt x="401387" y="246034"/>
                    <a:pt x="401387" y="202029"/>
                  </a:cubicBezTo>
                  <a:cubicBezTo>
                    <a:pt x="402054" y="90682"/>
                    <a:pt x="312043" y="670"/>
                    <a:pt x="201362" y="4"/>
                  </a:cubicBezTo>
                  <a:cubicBezTo>
                    <a:pt x="90682" y="-663"/>
                    <a:pt x="670" y="89348"/>
                    <a:pt x="4" y="200029"/>
                  </a:cubicBezTo>
                  <a:cubicBezTo>
                    <a:pt x="-663" y="310709"/>
                    <a:pt x="89348" y="400720"/>
                    <a:pt x="200029" y="401387"/>
                  </a:cubicBezTo>
                  <a:cubicBezTo>
                    <a:pt x="244034" y="401387"/>
                    <a:pt x="287373" y="386719"/>
                    <a:pt x="322711" y="360049"/>
                  </a:cubicBezTo>
                  <a:lnTo>
                    <a:pt x="352048" y="389386"/>
                  </a:lnTo>
                  <a:cubicBezTo>
                    <a:pt x="349381" y="404721"/>
                    <a:pt x="354048" y="420056"/>
                    <a:pt x="364716" y="431391"/>
                  </a:cubicBezTo>
                  <a:lnTo>
                    <a:pt x="448060" y="514735"/>
                  </a:lnTo>
                  <a:cubicBezTo>
                    <a:pt x="466062" y="532737"/>
                    <a:pt x="496066" y="532737"/>
                    <a:pt x="514068" y="514735"/>
                  </a:cubicBezTo>
                  <a:cubicBezTo>
                    <a:pt x="532070" y="496732"/>
                    <a:pt x="532070" y="466729"/>
                    <a:pt x="514068" y="448726"/>
                  </a:cubicBezTo>
                  <a:lnTo>
                    <a:pt x="431391" y="365383"/>
                  </a:lnTo>
                  <a:close/>
                  <a:moveTo>
                    <a:pt x="201362" y="361382"/>
                  </a:moveTo>
                  <a:cubicBezTo>
                    <a:pt x="112684" y="361382"/>
                    <a:pt x="41342" y="290040"/>
                    <a:pt x="41342" y="201362"/>
                  </a:cubicBezTo>
                  <a:cubicBezTo>
                    <a:pt x="41342" y="112684"/>
                    <a:pt x="112684" y="41342"/>
                    <a:pt x="201362" y="41342"/>
                  </a:cubicBezTo>
                  <a:cubicBezTo>
                    <a:pt x="290040" y="41342"/>
                    <a:pt x="361382" y="112684"/>
                    <a:pt x="361382" y="201362"/>
                  </a:cubicBezTo>
                  <a:cubicBezTo>
                    <a:pt x="361382" y="289373"/>
                    <a:pt x="289373" y="361382"/>
                    <a:pt x="201362" y="361382"/>
                  </a:cubicBez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41" name="Freeform: Shape 40">
              <a:extLst>
                <a:ext uri="{FF2B5EF4-FFF2-40B4-BE49-F238E27FC236}">
                  <a16:creationId xmlns:a16="http://schemas.microsoft.com/office/drawing/2014/main" id="{72250905-36BB-6446-F450-818A874FD5CE}"/>
                </a:ext>
              </a:extLst>
            </p:cNvPr>
            <p:cNvSpPr/>
            <p:nvPr/>
          </p:nvSpPr>
          <p:spPr>
            <a:xfrm>
              <a:off x="5797990" y="2454730"/>
              <a:ext cx="287369" cy="210948"/>
            </a:xfrm>
            <a:custGeom>
              <a:avLst/>
              <a:gdLst>
                <a:gd name="connsiteX0" fmla="*/ 286703 w 287369"/>
                <a:gd name="connsiteY0" fmla="*/ 92267 h 210948"/>
                <a:gd name="connsiteX1" fmla="*/ 248698 w 287369"/>
                <a:gd name="connsiteY1" fmla="*/ 92267 h 210948"/>
                <a:gd name="connsiteX2" fmla="*/ 240030 w 287369"/>
                <a:gd name="connsiteY2" fmla="*/ 97601 h 210948"/>
                <a:gd name="connsiteX3" fmla="*/ 214694 w 287369"/>
                <a:gd name="connsiteY3" fmla="*/ 124938 h 210948"/>
                <a:gd name="connsiteX4" fmla="*/ 193358 w 287369"/>
                <a:gd name="connsiteY4" fmla="*/ 50928 h 210948"/>
                <a:gd name="connsiteX5" fmla="*/ 178689 w 287369"/>
                <a:gd name="connsiteY5" fmla="*/ 42928 h 210948"/>
                <a:gd name="connsiteX6" fmla="*/ 170688 w 287369"/>
                <a:gd name="connsiteY6" fmla="*/ 50262 h 210948"/>
                <a:gd name="connsiteX7" fmla="*/ 130683 w 287369"/>
                <a:gd name="connsiteY7" fmla="*/ 156275 h 210948"/>
                <a:gd name="connsiteX8" fmla="*/ 103346 w 287369"/>
                <a:gd name="connsiteY8" fmla="*/ 9590 h 210948"/>
                <a:gd name="connsiteX9" fmla="*/ 90011 w 287369"/>
                <a:gd name="connsiteY9" fmla="*/ 256 h 210948"/>
                <a:gd name="connsiteX10" fmla="*/ 80677 w 287369"/>
                <a:gd name="connsiteY10" fmla="*/ 8256 h 210948"/>
                <a:gd name="connsiteX11" fmla="*/ 52006 w 287369"/>
                <a:gd name="connsiteY11" fmla="*/ 92267 h 210948"/>
                <a:gd name="connsiteX12" fmla="*/ 0 w 287369"/>
                <a:gd name="connsiteY12" fmla="*/ 92267 h 210948"/>
                <a:gd name="connsiteX13" fmla="*/ 0 w 287369"/>
                <a:gd name="connsiteY13" fmla="*/ 118937 h 210948"/>
                <a:gd name="connsiteX14" fmla="*/ 60674 w 287369"/>
                <a:gd name="connsiteY14" fmla="*/ 118937 h 210948"/>
                <a:gd name="connsiteX15" fmla="*/ 72009 w 287369"/>
                <a:gd name="connsiteY15" fmla="*/ 108936 h 210948"/>
                <a:gd name="connsiteX16" fmla="*/ 88678 w 287369"/>
                <a:gd name="connsiteY16" fmla="*/ 58263 h 210948"/>
                <a:gd name="connsiteX17" fmla="*/ 115348 w 287369"/>
                <a:gd name="connsiteY17" fmla="*/ 201614 h 210948"/>
                <a:gd name="connsiteX18" fmla="*/ 126016 w 287369"/>
                <a:gd name="connsiteY18" fmla="*/ 210949 h 210948"/>
                <a:gd name="connsiteX19" fmla="*/ 127349 w 287369"/>
                <a:gd name="connsiteY19" fmla="*/ 210949 h 210948"/>
                <a:gd name="connsiteX20" fmla="*/ 138684 w 287369"/>
                <a:gd name="connsiteY20" fmla="*/ 203614 h 210948"/>
                <a:gd name="connsiteX21" fmla="*/ 181356 w 287369"/>
                <a:gd name="connsiteY21" fmla="*/ 91600 h 210948"/>
                <a:gd name="connsiteX22" fmla="*/ 198692 w 287369"/>
                <a:gd name="connsiteY22" fmla="*/ 151608 h 210948"/>
                <a:gd name="connsiteX23" fmla="*/ 213360 w 287369"/>
                <a:gd name="connsiteY23" fmla="*/ 159609 h 210948"/>
                <a:gd name="connsiteX24" fmla="*/ 218694 w 287369"/>
                <a:gd name="connsiteY24" fmla="*/ 156275 h 210948"/>
                <a:gd name="connsiteX25" fmla="*/ 254699 w 287369"/>
                <a:gd name="connsiteY25" fmla="*/ 118937 h 210948"/>
                <a:gd name="connsiteX26" fmla="*/ 287369 w 287369"/>
                <a:gd name="connsiteY26" fmla="*/ 118937 h 210948"/>
                <a:gd name="connsiteX27" fmla="*/ 287369 w 287369"/>
                <a:gd name="connsiteY27" fmla="*/ 92267 h 21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7369" h="210948">
                  <a:moveTo>
                    <a:pt x="286703" y="92267"/>
                  </a:moveTo>
                  <a:lnTo>
                    <a:pt x="248698" y="92267"/>
                  </a:lnTo>
                  <a:cubicBezTo>
                    <a:pt x="245364" y="92934"/>
                    <a:pt x="242030" y="94934"/>
                    <a:pt x="240030" y="97601"/>
                  </a:cubicBezTo>
                  <a:lnTo>
                    <a:pt x="214694" y="124938"/>
                  </a:lnTo>
                  <a:lnTo>
                    <a:pt x="193358" y="50928"/>
                  </a:lnTo>
                  <a:cubicBezTo>
                    <a:pt x="191357" y="44928"/>
                    <a:pt x="184690" y="40927"/>
                    <a:pt x="178689" y="42928"/>
                  </a:cubicBezTo>
                  <a:cubicBezTo>
                    <a:pt x="175355" y="44261"/>
                    <a:pt x="172022" y="46261"/>
                    <a:pt x="170688" y="50262"/>
                  </a:cubicBezTo>
                  <a:lnTo>
                    <a:pt x="130683" y="156275"/>
                  </a:lnTo>
                  <a:lnTo>
                    <a:pt x="103346" y="9590"/>
                  </a:lnTo>
                  <a:cubicBezTo>
                    <a:pt x="102013" y="2923"/>
                    <a:pt x="96012" y="-1078"/>
                    <a:pt x="90011" y="256"/>
                  </a:cubicBezTo>
                  <a:cubicBezTo>
                    <a:pt x="86011" y="922"/>
                    <a:pt x="82677" y="4256"/>
                    <a:pt x="80677" y="8256"/>
                  </a:cubicBezTo>
                  <a:lnTo>
                    <a:pt x="52006" y="92267"/>
                  </a:lnTo>
                  <a:lnTo>
                    <a:pt x="0" y="92267"/>
                  </a:lnTo>
                  <a:lnTo>
                    <a:pt x="0" y="118937"/>
                  </a:lnTo>
                  <a:lnTo>
                    <a:pt x="60674" y="118937"/>
                  </a:lnTo>
                  <a:cubicBezTo>
                    <a:pt x="66008" y="118270"/>
                    <a:pt x="70676" y="114270"/>
                    <a:pt x="72009" y="108936"/>
                  </a:cubicBezTo>
                  <a:lnTo>
                    <a:pt x="88678" y="58263"/>
                  </a:lnTo>
                  <a:lnTo>
                    <a:pt x="115348" y="201614"/>
                  </a:lnTo>
                  <a:cubicBezTo>
                    <a:pt x="116015" y="206948"/>
                    <a:pt x="120682" y="210949"/>
                    <a:pt x="126016" y="210949"/>
                  </a:cubicBezTo>
                  <a:lnTo>
                    <a:pt x="127349" y="210949"/>
                  </a:lnTo>
                  <a:cubicBezTo>
                    <a:pt x="132017" y="210949"/>
                    <a:pt x="136684" y="208282"/>
                    <a:pt x="138684" y="203614"/>
                  </a:cubicBezTo>
                  <a:lnTo>
                    <a:pt x="181356" y="91600"/>
                  </a:lnTo>
                  <a:lnTo>
                    <a:pt x="198692" y="151608"/>
                  </a:lnTo>
                  <a:cubicBezTo>
                    <a:pt x="200692" y="157609"/>
                    <a:pt x="206693" y="161609"/>
                    <a:pt x="213360" y="159609"/>
                  </a:cubicBezTo>
                  <a:cubicBezTo>
                    <a:pt x="215360" y="158942"/>
                    <a:pt x="217360" y="157609"/>
                    <a:pt x="218694" y="156275"/>
                  </a:cubicBezTo>
                  <a:lnTo>
                    <a:pt x="254699" y="118937"/>
                  </a:lnTo>
                  <a:lnTo>
                    <a:pt x="287369" y="118937"/>
                  </a:lnTo>
                  <a:lnTo>
                    <a:pt x="287369" y="92267"/>
                  </a:ln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grpSp>
        <p:nvGrpSpPr>
          <p:cNvPr id="45" name="Group 44" descr="Eye">
            <a:extLst>
              <a:ext uri="{FF2B5EF4-FFF2-40B4-BE49-F238E27FC236}">
                <a16:creationId xmlns:a16="http://schemas.microsoft.com/office/drawing/2014/main" id="{0FB2C9D5-FA2C-8EA3-48A0-8C7C75AAF4E0}"/>
              </a:ext>
            </a:extLst>
          </p:cNvPr>
          <p:cNvGrpSpPr/>
          <p:nvPr/>
        </p:nvGrpSpPr>
        <p:grpSpPr>
          <a:xfrm>
            <a:off x="7966012" y="2607781"/>
            <a:ext cx="533009" cy="320040"/>
            <a:chOff x="7957623" y="2460320"/>
            <a:chExt cx="533009" cy="320040"/>
          </a:xfrm>
        </p:grpSpPr>
        <p:sp>
          <p:nvSpPr>
            <p:cNvPr id="21" name="Freeform: Shape 20">
              <a:extLst>
                <a:ext uri="{FF2B5EF4-FFF2-40B4-BE49-F238E27FC236}">
                  <a16:creationId xmlns:a16="http://schemas.microsoft.com/office/drawing/2014/main" id="{021D7E8C-97E0-1BFA-690B-78AB95FEA627}"/>
                </a:ext>
              </a:extLst>
            </p:cNvPr>
            <p:cNvSpPr/>
            <p:nvPr/>
          </p:nvSpPr>
          <p:spPr>
            <a:xfrm>
              <a:off x="7957623" y="2460320"/>
              <a:ext cx="533009" cy="320040"/>
            </a:xfrm>
            <a:custGeom>
              <a:avLst/>
              <a:gdLst>
                <a:gd name="connsiteX0" fmla="*/ 359146 w 533009"/>
                <a:gd name="connsiteY0" fmla="*/ 256032 h 320040"/>
                <a:gd name="connsiteX1" fmla="*/ 364480 w 533009"/>
                <a:gd name="connsiteY1" fmla="*/ 70009 h 320040"/>
                <a:gd name="connsiteX2" fmla="*/ 485829 w 533009"/>
                <a:gd name="connsiteY2" fmla="*/ 167354 h 320040"/>
                <a:gd name="connsiteX3" fmla="*/ 359146 w 533009"/>
                <a:gd name="connsiteY3" fmla="*/ 256032 h 320040"/>
                <a:gd name="connsiteX4" fmla="*/ 97114 w 533009"/>
                <a:gd name="connsiteY4" fmla="*/ 118681 h 320040"/>
                <a:gd name="connsiteX5" fmla="*/ 167789 w 533009"/>
                <a:gd name="connsiteY5" fmla="*/ 70675 h 320040"/>
                <a:gd name="connsiteX6" fmla="*/ 173790 w 533009"/>
                <a:gd name="connsiteY6" fmla="*/ 256032 h 320040"/>
                <a:gd name="connsiteX7" fmla="*/ 47107 w 533009"/>
                <a:gd name="connsiteY7" fmla="*/ 167354 h 320040"/>
                <a:gd name="connsiteX8" fmla="*/ 97114 w 533009"/>
                <a:gd name="connsiteY8" fmla="*/ 118681 h 320040"/>
                <a:gd name="connsiteX9" fmla="*/ 97114 w 533009"/>
                <a:gd name="connsiteY9" fmla="*/ 118681 h 320040"/>
                <a:gd name="connsiteX10" fmla="*/ 266468 w 533009"/>
                <a:gd name="connsiteY10" fmla="*/ 266700 h 320040"/>
                <a:gd name="connsiteX11" fmla="*/ 159788 w 533009"/>
                <a:gd name="connsiteY11" fmla="*/ 160020 h 320040"/>
                <a:gd name="connsiteX12" fmla="*/ 266468 w 533009"/>
                <a:gd name="connsiteY12" fmla="*/ 53340 h 320040"/>
                <a:gd name="connsiteX13" fmla="*/ 373148 w 533009"/>
                <a:gd name="connsiteY13" fmla="*/ 160020 h 320040"/>
                <a:gd name="connsiteX14" fmla="*/ 266468 w 533009"/>
                <a:gd name="connsiteY14" fmla="*/ 266700 h 320040"/>
                <a:gd name="connsiteX15" fmla="*/ 525834 w 533009"/>
                <a:gd name="connsiteY15" fmla="*/ 148685 h 320040"/>
                <a:gd name="connsiteX16" fmla="*/ 266468 w 533009"/>
                <a:gd name="connsiteY16" fmla="*/ 0 h 320040"/>
                <a:gd name="connsiteX17" fmla="*/ 7102 w 533009"/>
                <a:gd name="connsiteY17" fmla="*/ 148685 h 320040"/>
                <a:gd name="connsiteX18" fmla="*/ 8436 w 533009"/>
                <a:gd name="connsiteY18" fmla="*/ 188690 h 320040"/>
                <a:gd name="connsiteX19" fmla="*/ 266468 w 533009"/>
                <a:gd name="connsiteY19" fmla="*/ 320040 h 320040"/>
                <a:gd name="connsiteX20" fmla="*/ 525167 w 533009"/>
                <a:gd name="connsiteY20" fmla="*/ 188690 h 320040"/>
                <a:gd name="connsiteX21" fmla="*/ 525834 w 533009"/>
                <a:gd name="connsiteY21" fmla="*/ 148685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3009" h="320040">
                  <a:moveTo>
                    <a:pt x="359146" y="256032"/>
                  </a:moveTo>
                  <a:cubicBezTo>
                    <a:pt x="411153" y="206026"/>
                    <a:pt x="413820" y="123349"/>
                    <a:pt x="364480" y="70009"/>
                  </a:cubicBezTo>
                  <a:cubicBezTo>
                    <a:pt x="417154" y="97345"/>
                    <a:pt x="460492" y="139351"/>
                    <a:pt x="485829" y="167354"/>
                  </a:cubicBezTo>
                  <a:cubicBezTo>
                    <a:pt x="459159" y="193358"/>
                    <a:pt x="413820" y="232029"/>
                    <a:pt x="359146" y="256032"/>
                  </a:cubicBezTo>
                  <a:close/>
                  <a:moveTo>
                    <a:pt x="97114" y="118681"/>
                  </a:moveTo>
                  <a:cubicBezTo>
                    <a:pt x="119116" y="100013"/>
                    <a:pt x="142453" y="84010"/>
                    <a:pt x="167789" y="70675"/>
                  </a:cubicBezTo>
                  <a:cubicBezTo>
                    <a:pt x="119116" y="124015"/>
                    <a:pt x="121783" y="206026"/>
                    <a:pt x="173790" y="256032"/>
                  </a:cubicBezTo>
                  <a:cubicBezTo>
                    <a:pt x="119116" y="232029"/>
                    <a:pt x="73111" y="193358"/>
                    <a:pt x="47107" y="167354"/>
                  </a:cubicBezTo>
                  <a:cubicBezTo>
                    <a:pt x="62443" y="150019"/>
                    <a:pt x="79111" y="134017"/>
                    <a:pt x="97114" y="118681"/>
                  </a:cubicBezTo>
                  <a:lnTo>
                    <a:pt x="97114" y="118681"/>
                  </a:lnTo>
                  <a:close/>
                  <a:moveTo>
                    <a:pt x="266468" y="266700"/>
                  </a:moveTo>
                  <a:cubicBezTo>
                    <a:pt x="207794" y="266700"/>
                    <a:pt x="159788" y="218694"/>
                    <a:pt x="159788" y="160020"/>
                  </a:cubicBezTo>
                  <a:cubicBezTo>
                    <a:pt x="159788" y="101346"/>
                    <a:pt x="207794" y="53340"/>
                    <a:pt x="266468" y="53340"/>
                  </a:cubicBezTo>
                  <a:cubicBezTo>
                    <a:pt x="325142" y="53340"/>
                    <a:pt x="373148" y="101346"/>
                    <a:pt x="373148" y="160020"/>
                  </a:cubicBezTo>
                  <a:cubicBezTo>
                    <a:pt x="373148" y="218694"/>
                    <a:pt x="325142" y="266700"/>
                    <a:pt x="266468" y="266700"/>
                  </a:cubicBezTo>
                  <a:close/>
                  <a:moveTo>
                    <a:pt x="525834" y="148685"/>
                  </a:moveTo>
                  <a:cubicBezTo>
                    <a:pt x="487162" y="103346"/>
                    <a:pt x="385816" y="0"/>
                    <a:pt x="266468" y="0"/>
                  </a:cubicBezTo>
                  <a:cubicBezTo>
                    <a:pt x="147120" y="0"/>
                    <a:pt x="45774" y="103346"/>
                    <a:pt x="7102" y="148685"/>
                  </a:cubicBezTo>
                  <a:cubicBezTo>
                    <a:pt x="-2899" y="160687"/>
                    <a:pt x="-2232" y="177355"/>
                    <a:pt x="8436" y="188690"/>
                  </a:cubicBezTo>
                  <a:cubicBezTo>
                    <a:pt x="47774" y="230029"/>
                    <a:pt x="148453" y="320040"/>
                    <a:pt x="266468" y="320040"/>
                  </a:cubicBezTo>
                  <a:cubicBezTo>
                    <a:pt x="384483" y="320040"/>
                    <a:pt x="485162" y="230029"/>
                    <a:pt x="525167" y="188690"/>
                  </a:cubicBezTo>
                  <a:cubicBezTo>
                    <a:pt x="535168" y="178022"/>
                    <a:pt x="535835" y="160687"/>
                    <a:pt x="525834" y="148685"/>
                  </a:cubicBezTo>
                  <a:close/>
                </a:path>
              </a:pathLst>
            </a:custGeom>
            <a:gradFill>
              <a:gsLst>
                <a:gs pos="0">
                  <a:srgbClr val="2897CE"/>
                </a:gs>
                <a:gs pos="100000">
                  <a:srgbClr val="8678D6"/>
                </a:gs>
              </a:gsLst>
              <a:lin ang="2700000" scaled="1"/>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sp>
          <p:nvSpPr>
            <p:cNvPr id="27" name="Freeform: Shape 26">
              <a:extLst>
                <a:ext uri="{FF2B5EF4-FFF2-40B4-BE49-F238E27FC236}">
                  <a16:creationId xmlns:a16="http://schemas.microsoft.com/office/drawing/2014/main" id="{FE222382-52BE-9C80-B7E2-C9B8052C951C}"/>
                </a:ext>
              </a:extLst>
            </p:cNvPr>
            <p:cNvSpPr/>
            <p:nvPr/>
          </p:nvSpPr>
          <p:spPr>
            <a:xfrm>
              <a:off x="8157417" y="2553665"/>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pSp>
      <p:sp>
        <p:nvSpPr>
          <p:cNvPr id="19" name="Graphic 15" descr="Network of people">
            <a:extLst>
              <a:ext uri="{FF2B5EF4-FFF2-40B4-BE49-F238E27FC236}">
                <a16:creationId xmlns:a16="http://schemas.microsoft.com/office/drawing/2014/main" id="{0637CBBB-236B-4FEC-4744-430D076599B7}"/>
              </a:ext>
            </a:extLst>
          </p:cNvPr>
          <p:cNvSpPr/>
          <p:nvPr/>
        </p:nvSpPr>
        <p:spPr>
          <a:xfrm>
            <a:off x="10155869" y="2509308"/>
            <a:ext cx="569835" cy="516987"/>
          </a:xfrm>
          <a:custGeom>
            <a:avLst/>
            <a:gdLst>
              <a:gd name="connsiteX0" fmla="*/ 513398 w 569835"/>
              <a:gd name="connsiteY0" fmla="*/ 202414 h 516987"/>
              <a:gd name="connsiteX1" fmla="*/ 507397 w 569835"/>
              <a:gd name="connsiteY1" fmla="*/ 202414 h 516987"/>
              <a:gd name="connsiteX2" fmla="*/ 490061 w 569835"/>
              <a:gd name="connsiteY2" fmla="*/ 155741 h 516987"/>
              <a:gd name="connsiteX3" fmla="*/ 522065 w 569835"/>
              <a:gd name="connsiteY3" fmla="*/ 42394 h 516987"/>
              <a:gd name="connsiteX4" fmla="*/ 408718 w 569835"/>
              <a:gd name="connsiteY4" fmla="*/ 10390 h 516987"/>
              <a:gd name="connsiteX5" fmla="*/ 369380 w 569835"/>
              <a:gd name="connsiteY5" fmla="*/ 61063 h 516987"/>
              <a:gd name="connsiteX6" fmla="*/ 307372 w 569835"/>
              <a:gd name="connsiteY6" fmla="*/ 54395 h 516987"/>
              <a:gd name="connsiteX7" fmla="*/ 246031 w 569835"/>
              <a:gd name="connsiteY7" fmla="*/ 9056 h 516987"/>
              <a:gd name="connsiteX8" fmla="*/ 200025 w 569835"/>
              <a:gd name="connsiteY8" fmla="*/ 62396 h 516987"/>
              <a:gd name="connsiteX9" fmla="*/ 207359 w 569835"/>
              <a:gd name="connsiteY9" fmla="*/ 89733 h 516987"/>
              <a:gd name="connsiteX10" fmla="*/ 132683 w 569835"/>
              <a:gd name="connsiteY10" fmla="*/ 163076 h 516987"/>
              <a:gd name="connsiteX11" fmla="*/ 83344 w 569835"/>
              <a:gd name="connsiteY11" fmla="*/ 146407 h 516987"/>
              <a:gd name="connsiteX12" fmla="*/ 0 w 569835"/>
              <a:gd name="connsiteY12" fmla="*/ 229751 h 516987"/>
              <a:gd name="connsiteX13" fmla="*/ 83344 w 569835"/>
              <a:gd name="connsiteY13" fmla="*/ 313094 h 516987"/>
              <a:gd name="connsiteX14" fmla="*/ 100013 w 569835"/>
              <a:gd name="connsiteY14" fmla="*/ 413107 h 516987"/>
              <a:gd name="connsiteX15" fmla="*/ 72009 w 569835"/>
              <a:gd name="connsiteY15" fmla="*/ 484449 h 516987"/>
              <a:gd name="connsiteX16" fmla="*/ 143351 w 569835"/>
              <a:gd name="connsiteY16" fmla="*/ 512453 h 516987"/>
              <a:gd name="connsiteX17" fmla="*/ 174022 w 569835"/>
              <a:gd name="connsiteY17" fmla="*/ 447111 h 516987"/>
              <a:gd name="connsiteX18" fmla="*/ 232696 w 569835"/>
              <a:gd name="connsiteY18" fmla="*/ 416441 h 516987"/>
              <a:gd name="connsiteX19" fmla="*/ 378714 w 569835"/>
              <a:gd name="connsiteY19" fmla="*/ 423775 h 516987"/>
              <a:gd name="connsiteX20" fmla="*/ 412718 w 569835"/>
              <a:gd name="connsiteY20" fmla="*/ 347765 h 516987"/>
              <a:gd name="connsiteX21" fmla="*/ 410051 w 569835"/>
              <a:gd name="connsiteY21" fmla="*/ 325096 h 516987"/>
              <a:gd name="connsiteX22" fmla="*/ 474726 w 569835"/>
              <a:gd name="connsiteY22" fmla="*/ 291758 h 516987"/>
              <a:gd name="connsiteX23" fmla="*/ 551402 w 569835"/>
              <a:gd name="connsiteY23" fmla="*/ 296426 h 516987"/>
              <a:gd name="connsiteX24" fmla="*/ 556070 w 569835"/>
              <a:gd name="connsiteY24" fmla="*/ 219749 h 516987"/>
              <a:gd name="connsiteX25" fmla="*/ 513398 w 569835"/>
              <a:gd name="connsiteY25" fmla="*/ 202414 h 516987"/>
              <a:gd name="connsiteX26" fmla="*/ 513398 w 569835"/>
              <a:gd name="connsiteY26" fmla="*/ 202414 h 516987"/>
              <a:gd name="connsiteX27" fmla="*/ 513398 w 569835"/>
              <a:gd name="connsiteY27" fmla="*/ 222416 h 516987"/>
              <a:gd name="connsiteX28" fmla="*/ 528733 w 569835"/>
              <a:gd name="connsiteY28" fmla="*/ 237752 h 516987"/>
              <a:gd name="connsiteX29" fmla="*/ 513398 w 569835"/>
              <a:gd name="connsiteY29" fmla="*/ 253087 h 516987"/>
              <a:gd name="connsiteX30" fmla="*/ 498062 w 569835"/>
              <a:gd name="connsiteY30" fmla="*/ 237752 h 516987"/>
              <a:gd name="connsiteX31" fmla="*/ 498062 w 569835"/>
              <a:gd name="connsiteY31" fmla="*/ 237752 h 516987"/>
              <a:gd name="connsiteX32" fmla="*/ 513398 w 569835"/>
              <a:gd name="connsiteY32" fmla="*/ 222416 h 516987"/>
              <a:gd name="connsiteX33" fmla="*/ 513398 w 569835"/>
              <a:gd name="connsiteY33" fmla="*/ 222416 h 516987"/>
              <a:gd name="connsiteX34" fmla="*/ 449390 w 569835"/>
              <a:gd name="connsiteY34" fmla="*/ 32393 h 516987"/>
              <a:gd name="connsiteX35" fmla="*/ 472726 w 569835"/>
              <a:gd name="connsiteY35" fmla="*/ 55729 h 516987"/>
              <a:gd name="connsiteX36" fmla="*/ 449390 w 569835"/>
              <a:gd name="connsiteY36" fmla="*/ 79065 h 516987"/>
              <a:gd name="connsiteX37" fmla="*/ 426053 w 569835"/>
              <a:gd name="connsiteY37" fmla="*/ 55729 h 516987"/>
              <a:gd name="connsiteX38" fmla="*/ 426053 w 569835"/>
              <a:gd name="connsiteY38" fmla="*/ 55729 h 516987"/>
              <a:gd name="connsiteX39" fmla="*/ 449390 w 569835"/>
              <a:gd name="connsiteY39" fmla="*/ 32393 h 516987"/>
              <a:gd name="connsiteX40" fmla="*/ 402050 w 569835"/>
              <a:gd name="connsiteY40" fmla="*/ 108402 h 516987"/>
              <a:gd name="connsiteX41" fmla="*/ 406718 w 569835"/>
              <a:gd name="connsiteY41" fmla="*/ 99068 h 516987"/>
              <a:gd name="connsiteX42" fmla="*/ 429387 w 569835"/>
              <a:gd name="connsiteY42" fmla="*/ 88400 h 516987"/>
              <a:gd name="connsiteX43" fmla="*/ 448723 w 569835"/>
              <a:gd name="connsiteY43" fmla="*/ 85733 h 516987"/>
              <a:gd name="connsiteX44" fmla="*/ 468059 w 569835"/>
              <a:gd name="connsiteY44" fmla="*/ 88400 h 516987"/>
              <a:gd name="connsiteX45" fmla="*/ 490728 w 569835"/>
              <a:gd name="connsiteY45" fmla="*/ 99734 h 516987"/>
              <a:gd name="connsiteX46" fmla="*/ 495395 w 569835"/>
              <a:gd name="connsiteY46" fmla="*/ 109069 h 516987"/>
              <a:gd name="connsiteX47" fmla="*/ 495395 w 569835"/>
              <a:gd name="connsiteY47" fmla="*/ 127071 h 516987"/>
              <a:gd name="connsiteX48" fmla="*/ 402050 w 569835"/>
              <a:gd name="connsiteY48" fmla="*/ 127071 h 516987"/>
              <a:gd name="connsiteX49" fmla="*/ 402050 w 569835"/>
              <a:gd name="connsiteY49" fmla="*/ 108402 h 516987"/>
              <a:gd name="connsiteX50" fmla="*/ 253365 w 569835"/>
              <a:gd name="connsiteY50" fmla="*/ 28392 h 516987"/>
              <a:gd name="connsiteX51" fmla="*/ 268700 w 569835"/>
              <a:gd name="connsiteY51" fmla="*/ 43727 h 516987"/>
              <a:gd name="connsiteX52" fmla="*/ 253365 w 569835"/>
              <a:gd name="connsiteY52" fmla="*/ 59063 h 516987"/>
              <a:gd name="connsiteX53" fmla="*/ 238030 w 569835"/>
              <a:gd name="connsiteY53" fmla="*/ 43727 h 516987"/>
              <a:gd name="connsiteX54" fmla="*/ 238030 w 569835"/>
              <a:gd name="connsiteY54" fmla="*/ 43727 h 516987"/>
              <a:gd name="connsiteX55" fmla="*/ 253365 w 569835"/>
              <a:gd name="connsiteY55" fmla="*/ 28392 h 516987"/>
              <a:gd name="connsiteX56" fmla="*/ 253365 w 569835"/>
              <a:gd name="connsiteY56" fmla="*/ 28392 h 516987"/>
              <a:gd name="connsiteX57" fmla="*/ 222028 w 569835"/>
              <a:gd name="connsiteY57" fmla="*/ 78398 h 516987"/>
              <a:gd name="connsiteX58" fmla="*/ 225362 w 569835"/>
              <a:gd name="connsiteY58" fmla="*/ 72398 h 516987"/>
              <a:gd name="connsiteX59" fmla="*/ 240697 w 569835"/>
              <a:gd name="connsiteY59" fmla="*/ 65730 h 516987"/>
              <a:gd name="connsiteX60" fmla="*/ 253365 w 569835"/>
              <a:gd name="connsiteY60" fmla="*/ 63730 h 516987"/>
              <a:gd name="connsiteX61" fmla="*/ 266033 w 569835"/>
              <a:gd name="connsiteY61" fmla="*/ 65730 h 516987"/>
              <a:gd name="connsiteX62" fmla="*/ 280702 w 569835"/>
              <a:gd name="connsiteY62" fmla="*/ 73064 h 516987"/>
              <a:gd name="connsiteX63" fmla="*/ 284036 w 569835"/>
              <a:gd name="connsiteY63" fmla="*/ 79065 h 516987"/>
              <a:gd name="connsiteX64" fmla="*/ 284036 w 569835"/>
              <a:gd name="connsiteY64" fmla="*/ 91067 h 516987"/>
              <a:gd name="connsiteX65" fmla="*/ 222695 w 569835"/>
              <a:gd name="connsiteY65" fmla="*/ 91067 h 516987"/>
              <a:gd name="connsiteX66" fmla="*/ 222695 w 569835"/>
              <a:gd name="connsiteY66" fmla="*/ 78398 h 516987"/>
              <a:gd name="connsiteX67" fmla="*/ 82010 w 569835"/>
              <a:gd name="connsiteY67" fmla="*/ 179078 h 516987"/>
              <a:gd name="connsiteX68" fmla="*/ 105347 w 569835"/>
              <a:gd name="connsiteY68" fmla="*/ 202414 h 516987"/>
              <a:gd name="connsiteX69" fmla="*/ 82010 w 569835"/>
              <a:gd name="connsiteY69" fmla="*/ 225750 h 516987"/>
              <a:gd name="connsiteX70" fmla="*/ 58674 w 569835"/>
              <a:gd name="connsiteY70" fmla="*/ 202414 h 516987"/>
              <a:gd name="connsiteX71" fmla="*/ 58674 w 569835"/>
              <a:gd name="connsiteY71" fmla="*/ 202414 h 516987"/>
              <a:gd name="connsiteX72" fmla="*/ 82010 w 569835"/>
              <a:gd name="connsiteY72" fmla="*/ 179078 h 516987"/>
              <a:gd name="connsiteX73" fmla="*/ 82010 w 569835"/>
              <a:gd name="connsiteY73" fmla="*/ 179078 h 516987"/>
              <a:gd name="connsiteX74" fmla="*/ 35338 w 569835"/>
              <a:gd name="connsiteY74" fmla="*/ 273089 h 516987"/>
              <a:gd name="connsiteX75" fmla="*/ 35338 w 569835"/>
              <a:gd name="connsiteY75" fmla="*/ 255087 h 516987"/>
              <a:gd name="connsiteX76" fmla="*/ 40005 w 569835"/>
              <a:gd name="connsiteY76" fmla="*/ 245753 h 516987"/>
              <a:gd name="connsiteX77" fmla="*/ 62675 w 569835"/>
              <a:gd name="connsiteY77" fmla="*/ 235085 h 516987"/>
              <a:gd name="connsiteX78" fmla="*/ 82010 w 569835"/>
              <a:gd name="connsiteY78" fmla="*/ 232418 h 516987"/>
              <a:gd name="connsiteX79" fmla="*/ 101346 w 569835"/>
              <a:gd name="connsiteY79" fmla="*/ 235085 h 516987"/>
              <a:gd name="connsiteX80" fmla="*/ 124016 w 569835"/>
              <a:gd name="connsiteY80" fmla="*/ 246419 h 516987"/>
              <a:gd name="connsiteX81" fmla="*/ 128683 w 569835"/>
              <a:gd name="connsiteY81" fmla="*/ 255754 h 516987"/>
              <a:gd name="connsiteX82" fmla="*/ 128683 w 569835"/>
              <a:gd name="connsiteY82" fmla="*/ 273756 h 516987"/>
              <a:gd name="connsiteX83" fmla="*/ 35338 w 569835"/>
              <a:gd name="connsiteY83" fmla="*/ 273089 h 516987"/>
              <a:gd name="connsiteX84" fmla="*/ 150686 w 569835"/>
              <a:gd name="connsiteY84" fmla="*/ 490450 h 516987"/>
              <a:gd name="connsiteX85" fmla="*/ 88678 w 569835"/>
              <a:gd name="connsiteY85" fmla="*/ 490450 h 516987"/>
              <a:gd name="connsiteX86" fmla="*/ 88678 w 569835"/>
              <a:gd name="connsiteY86" fmla="*/ 478448 h 516987"/>
              <a:gd name="connsiteX87" fmla="*/ 92012 w 569835"/>
              <a:gd name="connsiteY87" fmla="*/ 472448 h 516987"/>
              <a:gd name="connsiteX88" fmla="*/ 107347 w 569835"/>
              <a:gd name="connsiteY88" fmla="*/ 465113 h 516987"/>
              <a:gd name="connsiteX89" fmla="*/ 120015 w 569835"/>
              <a:gd name="connsiteY89" fmla="*/ 463113 h 516987"/>
              <a:gd name="connsiteX90" fmla="*/ 132683 w 569835"/>
              <a:gd name="connsiteY90" fmla="*/ 465113 h 516987"/>
              <a:gd name="connsiteX91" fmla="*/ 147352 w 569835"/>
              <a:gd name="connsiteY91" fmla="*/ 472448 h 516987"/>
              <a:gd name="connsiteX92" fmla="*/ 150686 w 569835"/>
              <a:gd name="connsiteY92" fmla="*/ 478448 h 516987"/>
              <a:gd name="connsiteX93" fmla="*/ 150686 w 569835"/>
              <a:gd name="connsiteY93" fmla="*/ 490450 h 516987"/>
              <a:gd name="connsiteX94" fmla="*/ 104013 w 569835"/>
              <a:gd name="connsiteY94" fmla="*/ 443777 h 516987"/>
              <a:gd name="connsiteX95" fmla="*/ 119348 w 569835"/>
              <a:gd name="connsiteY95" fmla="*/ 428442 h 516987"/>
              <a:gd name="connsiteX96" fmla="*/ 134684 w 569835"/>
              <a:gd name="connsiteY96" fmla="*/ 443777 h 516987"/>
              <a:gd name="connsiteX97" fmla="*/ 119348 w 569835"/>
              <a:gd name="connsiteY97" fmla="*/ 459113 h 516987"/>
              <a:gd name="connsiteX98" fmla="*/ 104013 w 569835"/>
              <a:gd name="connsiteY98" fmla="*/ 443777 h 516987"/>
              <a:gd name="connsiteX99" fmla="*/ 104013 w 569835"/>
              <a:gd name="connsiteY99" fmla="*/ 443777 h 516987"/>
              <a:gd name="connsiteX100" fmla="*/ 157353 w 569835"/>
              <a:gd name="connsiteY100" fmla="*/ 425108 h 516987"/>
              <a:gd name="connsiteX101" fmla="*/ 124682 w 569835"/>
              <a:gd name="connsiteY101" fmla="*/ 409773 h 516987"/>
              <a:gd name="connsiteX102" fmla="*/ 108014 w 569835"/>
              <a:gd name="connsiteY102" fmla="*/ 309761 h 516987"/>
              <a:gd name="connsiteX103" fmla="*/ 148019 w 569835"/>
              <a:gd name="connsiteY103" fmla="*/ 281090 h 516987"/>
              <a:gd name="connsiteX104" fmla="*/ 210026 w 569835"/>
              <a:gd name="connsiteY104" fmla="*/ 313761 h 516987"/>
              <a:gd name="connsiteX105" fmla="*/ 215360 w 569835"/>
              <a:gd name="connsiteY105" fmla="*/ 395771 h 516987"/>
              <a:gd name="connsiteX106" fmla="*/ 157353 w 569835"/>
              <a:gd name="connsiteY106" fmla="*/ 425108 h 516987"/>
              <a:gd name="connsiteX107" fmla="*/ 222695 w 569835"/>
              <a:gd name="connsiteY107" fmla="*/ 289091 h 516987"/>
              <a:gd name="connsiteX108" fmla="*/ 161354 w 569835"/>
              <a:gd name="connsiteY108" fmla="*/ 257087 h 516987"/>
              <a:gd name="connsiteX109" fmla="*/ 165354 w 569835"/>
              <a:gd name="connsiteY109" fmla="*/ 230417 h 516987"/>
              <a:gd name="connsiteX110" fmla="*/ 150019 w 569835"/>
              <a:gd name="connsiteY110" fmla="*/ 182411 h 516987"/>
              <a:gd name="connsiteX111" fmla="*/ 224695 w 569835"/>
              <a:gd name="connsiteY111" fmla="*/ 109736 h 516987"/>
              <a:gd name="connsiteX112" fmla="*/ 298704 w 569835"/>
              <a:gd name="connsiteY112" fmla="*/ 92400 h 516987"/>
              <a:gd name="connsiteX113" fmla="*/ 303371 w 569835"/>
              <a:gd name="connsiteY113" fmla="*/ 82399 h 516987"/>
              <a:gd name="connsiteX114" fmla="*/ 365379 w 569835"/>
              <a:gd name="connsiteY114" fmla="*/ 89066 h 516987"/>
              <a:gd name="connsiteX115" fmla="*/ 398050 w 569835"/>
              <a:gd name="connsiteY115" fmla="*/ 150407 h 516987"/>
              <a:gd name="connsiteX116" fmla="*/ 343376 w 569835"/>
              <a:gd name="connsiteY116" fmla="*/ 252420 h 516987"/>
              <a:gd name="connsiteX117" fmla="*/ 222695 w 569835"/>
              <a:gd name="connsiteY117" fmla="*/ 289091 h 516987"/>
              <a:gd name="connsiteX118" fmla="*/ 222695 w 569835"/>
              <a:gd name="connsiteY118" fmla="*/ 289091 h 516987"/>
              <a:gd name="connsiteX119" fmla="*/ 336042 w 569835"/>
              <a:gd name="connsiteY119" fmla="*/ 313761 h 516987"/>
              <a:gd name="connsiteX120" fmla="*/ 306705 w 569835"/>
              <a:gd name="connsiteY120" fmla="*/ 342431 h 516987"/>
              <a:gd name="connsiteX121" fmla="*/ 278035 w 569835"/>
              <a:gd name="connsiteY121" fmla="*/ 313761 h 516987"/>
              <a:gd name="connsiteX122" fmla="*/ 306705 w 569835"/>
              <a:gd name="connsiteY122" fmla="*/ 285091 h 516987"/>
              <a:gd name="connsiteX123" fmla="*/ 307372 w 569835"/>
              <a:gd name="connsiteY123" fmla="*/ 285091 h 516987"/>
              <a:gd name="connsiteX124" fmla="*/ 336042 w 569835"/>
              <a:gd name="connsiteY124" fmla="*/ 313761 h 516987"/>
              <a:gd name="connsiteX125" fmla="*/ 336042 w 569835"/>
              <a:gd name="connsiteY125" fmla="*/ 313761 h 516987"/>
              <a:gd name="connsiteX126" fmla="*/ 364712 w 569835"/>
              <a:gd name="connsiteY126" fmla="*/ 401105 h 516987"/>
              <a:gd name="connsiteX127" fmla="*/ 249365 w 569835"/>
              <a:gd name="connsiteY127" fmla="*/ 401105 h 516987"/>
              <a:gd name="connsiteX128" fmla="*/ 249365 w 569835"/>
              <a:gd name="connsiteY128" fmla="*/ 379103 h 516987"/>
              <a:gd name="connsiteX129" fmla="*/ 255365 w 569835"/>
              <a:gd name="connsiteY129" fmla="*/ 367768 h 516987"/>
              <a:gd name="connsiteX130" fmla="*/ 283369 w 569835"/>
              <a:gd name="connsiteY130" fmla="*/ 353766 h 516987"/>
              <a:gd name="connsiteX131" fmla="*/ 307372 w 569835"/>
              <a:gd name="connsiteY131" fmla="*/ 350432 h 516987"/>
              <a:gd name="connsiteX132" fmla="*/ 331375 w 569835"/>
              <a:gd name="connsiteY132" fmla="*/ 353766 h 516987"/>
              <a:gd name="connsiteX133" fmla="*/ 359378 w 569835"/>
              <a:gd name="connsiteY133" fmla="*/ 367768 h 516987"/>
              <a:gd name="connsiteX134" fmla="*/ 365379 w 569835"/>
              <a:gd name="connsiteY134" fmla="*/ 379103 h 516987"/>
              <a:gd name="connsiteX135" fmla="*/ 364712 w 569835"/>
              <a:gd name="connsiteY135" fmla="*/ 401105 h 516987"/>
              <a:gd name="connsiteX136" fmla="*/ 459391 w 569835"/>
              <a:gd name="connsiteY136" fmla="*/ 257087 h 516987"/>
              <a:gd name="connsiteX137" fmla="*/ 461391 w 569835"/>
              <a:gd name="connsiteY137" fmla="*/ 269089 h 516987"/>
              <a:gd name="connsiteX138" fmla="*/ 400050 w 569835"/>
              <a:gd name="connsiteY138" fmla="*/ 301093 h 516987"/>
              <a:gd name="connsiteX139" fmla="*/ 368046 w 569835"/>
              <a:gd name="connsiteY139" fmla="*/ 265088 h 516987"/>
              <a:gd name="connsiteX140" fmla="*/ 422720 w 569835"/>
              <a:gd name="connsiteY140" fmla="*/ 163076 h 516987"/>
              <a:gd name="connsiteX141" fmla="*/ 450056 w 569835"/>
              <a:gd name="connsiteY141" fmla="*/ 167743 h 516987"/>
              <a:gd name="connsiteX142" fmla="*/ 466058 w 569835"/>
              <a:gd name="connsiteY142" fmla="*/ 166409 h 516987"/>
              <a:gd name="connsiteX143" fmla="*/ 483394 w 569835"/>
              <a:gd name="connsiteY143" fmla="*/ 213082 h 516987"/>
              <a:gd name="connsiteX144" fmla="*/ 459391 w 569835"/>
              <a:gd name="connsiteY144" fmla="*/ 257087 h 516987"/>
              <a:gd name="connsiteX145" fmla="*/ 544068 w 569835"/>
              <a:gd name="connsiteY145" fmla="*/ 283757 h 516987"/>
              <a:gd name="connsiteX146" fmla="*/ 482060 w 569835"/>
              <a:gd name="connsiteY146" fmla="*/ 283757 h 516987"/>
              <a:gd name="connsiteX147" fmla="*/ 482060 w 569835"/>
              <a:gd name="connsiteY147" fmla="*/ 271756 h 516987"/>
              <a:gd name="connsiteX148" fmla="*/ 485394 w 569835"/>
              <a:gd name="connsiteY148" fmla="*/ 265755 h 516987"/>
              <a:gd name="connsiteX149" fmla="*/ 500729 w 569835"/>
              <a:gd name="connsiteY149" fmla="*/ 258421 h 516987"/>
              <a:gd name="connsiteX150" fmla="*/ 513398 w 569835"/>
              <a:gd name="connsiteY150" fmla="*/ 256421 h 516987"/>
              <a:gd name="connsiteX151" fmla="*/ 526066 w 569835"/>
              <a:gd name="connsiteY151" fmla="*/ 258421 h 516987"/>
              <a:gd name="connsiteX152" fmla="*/ 540734 w 569835"/>
              <a:gd name="connsiteY152" fmla="*/ 265755 h 516987"/>
              <a:gd name="connsiteX153" fmla="*/ 544068 w 569835"/>
              <a:gd name="connsiteY153" fmla="*/ 271756 h 516987"/>
              <a:gd name="connsiteX154" fmla="*/ 544068 w 569835"/>
              <a:gd name="connsiteY154" fmla="*/ 283757 h 51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69835" h="516987">
                <a:moveTo>
                  <a:pt x="513398" y="202414"/>
                </a:moveTo>
                <a:cubicBezTo>
                  <a:pt x="511397" y="202414"/>
                  <a:pt x="509397" y="202414"/>
                  <a:pt x="507397" y="202414"/>
                </a:cubicBezTo>
                <a:lnTo>
                  <a:pt x="490061" y="155741"/>
                </a:lnTo>
                <a:cubicBezTo>
                  <a:pt x="530066" y="133072"/>
                  <a:pt x="544068" y="82399"/>
                  <a:pt x="522065" y="42394"/>
                </a:cubicBezTo>
                <a:cubicBezTo>
                  <a:pt x="499396" y="2389"/>
                  <a:pt x="448723" y="-11613"/>
                  <a:pt x="408718" y="10390"/>
                </a:cubicBezTo>
                <a:cubicBezTo>
                  <a:pt x="389382" y="21058"/>
                  <a:pt x="374714" y="39727"/>
                  <a:pt x="369380" y="61063"/>
                </a:cubicBezTo>
                <a:lnTo>
                  <a:pt x="307372" y="54395"/>
                </a:lnTo>
                <a:cubicBezTo>
                  <a:pt x="302705" y="25058"/>
                  <a:pt x="275368" y="4389"/>
                  <a:pt x="246031" y="9056"/>
                </a:cubicBezTo>
                <a:cubicBezTo>
                  <a:pt x="219361" y="13057"/>
                  <a:pt x="200025" y="35726"/>
                  <a:pt x="200025" y="62396"/>
                </a:cubicBezTo>
                <a:cubicBezTo>
                  <a:pt x="200025" y="71731"/>
                  <a:pt x="202692" y="81065"/>
                  <a:pt x="207359" y="89733"/>
                </a:cubicBezTo>
                <a:lnTo>
                  <a:pt x="132683" y="163076"/>
                </a:lnTo>
                <a:cubicBezTo>
                  <a:pt x="118682" y="152408"/>
                  <a:pt x="101346" y="146407"/>
                  <a:pt x="83344" y="146407"/>
                </a:cubicBezTo>
                <a:cubicBezTo>
                  <a:pt x="37338" y="146407"/>
                  <a:pt x="0" y="183745"/>
                  <a:pt x="0" y="229751"/>
                </a:cubicBezTo>
                <a:cubicBezTo>
                  <a:pt x="0" y="275756"/>
                  <a:pt x="37338" y="313094"/>
                  <a:pt x="83344" y="313094"/>
                </a:cubicBezTo>
                <a:lnTo>
                  <a:pt x="100013" y="413107"/>
                </a:lnTo>
                <a:cubicBezTo>
                  <a:pt x="72676" y="425108"/>
                  <a:pt x="60007" y="457112"/>
                  <a:pt x="72009" y="484449"/>
                </a:cubicBezTo>
                <a:cubicBezTo>
                  <a:pt x="84011" y="511786"/>
                  <a:pt x="116014" y="524454"/>
                  <a:pt x="143351" y="512453"/>
                </a:cubicBezTo>
                <a:cubicBezTo>
                  <a:pt x="168688" y="501785"/>
                  <a:pt x="181356" y="473781"/>
                  <a:pt x="174022" y="447111"/>
                </a:cubicBezTo>
                <a:lnTo>
                  <a:pt x="232696" y="416441"/>
                </a:lnTo>
                <a:cubicBezTo>
                  <a:pt x="270701" y="458446"/>
                  <a:pt x="336042" y="461780"/>
                  <a:pt x="378714" y="423775"/>
                </a:cubicBezTo>
                <a:cubicBezTo>
                  <a:pt x="400050" y="404439"/>
                  <a:pt x="412718" y="376436"/>
                  <a:pt x="412718" y="347765"/>
                </a:cubicBezTo>
                <a:cubicBezTo>
                  <a:pt x="412718" y="340431"/>
                  <a:pt x="412051" y="332430"/>
                  <a:pt x="410051" y="325096"/>
                </a:cubicBezTo>
                <a:lnTo>
                  <a:pt x="474726" y="291758"/>
                </a:lnTo>
                <a:cubicBezTo>
                  <a:pt x="494729" y="314428"/>
                  <a:pt x="528733" y="316428"/>
                  <a:pt x="551402" y="296426"/>
                </a:cubicBezTo>
                <a:cubicBezTo>
                  <a:pt x="574072" y="276423"/>
                  <a:pt x="576072" y="242419"/>
                  <a:pt x="556070" y="219749"/>
                </a:cubicBezTo>
                <a:cubicBezTo>
                  <a:pt x="543401" y="209081"/>
                  <a:pt x="528733" y="202414"/>
                  <a:pt x="513398" y="202414"/>
                </a:cubicBezTo>
                <a:lnTo>
                  <a:pt x="513398" y="202414"/>
                </a:lnTo>
                <a:close/>
                <a:moveTo>
                  <a:pt x="513398" y="222416"/>
                </a:moveTo>
                <a:cubicBezTo>
                  <a:pt x="522065" y="222416"/>
                  <a:pt x="528733" y="229084"/>
                  <a:pt x="528733" y="237752"/>
                </a:cubicBezTo>
                <a:cubicBezTo>
                  <a:pt x="528733" y="246419"/>
                  <a:pt x="522065" y="253087"/>
                  <a:pt x="513398" y="253087"/>
                </a:cubicBezTo>
                <a:cubicBezTo>
                  <a:pt x="504730" y="253087"/>
                  <a:pt x="498062" y="246419"/>
                  <a:pt x="498062" y="237752"/>
                </a:cubicBezTo>
                <a:cubicBezTo>
                  <a:pt x="498062" y="237752"/>
                  <a:pt x="498062" y="237752"/>
                  <a:pt x="498062" y="237752"/>
                </a:cubicBezTo>
                <a:cubicBezTo>
                  <a:pt x="498062" y="229084"/>
                  <a:pt x="504730" y="222416"/>
                  <a:pt x="513398" y="222416"/>
                </a:cubicBezTo>
                <a:lnTo>
                  <a:pt x="513398" y="222416"/>
                </a:lnTo>
                <a:close/>
                <a:moveTo>
                  <a:pt x="449390" y="32393"/>
                </a:moveTo>
                <a:cubicBezTo>
                  <a:pt x="462058" y="32393"/>
                  <a:pt x="472726" y="43061"/>
                  <a:pt x="472726" y="55729"/>
                </a:cubicBezTo>
                <a:cubicBezTo>
                  <a:pt x="472726" y="68397"/>
                  <a:pt x="462058" y="79065"/>
                  <a:pt x="449390" y="79065"/>
                </a:cubicBezTo>
                <a:cubicBezTo>
                  <a:pt x="436721" y="79065"/>
                  <a:pt x="426053" y="68397"/>
                  <a:pt x="426053" y="55729"/>
                </a:cubicBezTo>
                <a:cubicBezTo>
                  <a:pt x="426053" y="55729"/>
                  <a:pt x="426053" y="55729"/>
                  <a:pt x="426053" y="55729"/>
                </a:cubicBezTo>
                <a:cubicBezTo>
                  <a:pt x="426053" y="43061"/>
                  <a:pt x="436055" y="32393"/>
                  <a:pt x="449390" y="32393"/>
                </a:cubicBezTo>
                <a:close/>
                <a:moveTo>
                  <a:pt x="402050" y="108402"/>
                </a:moveTo>
                <a:cubicBezTo>
                  <a:pt x="402050" y="105068"/>
                  <a:pt x="404051" y="101068"/>
                  <a:pt x="406718" y="99068"/>
                </a:cubicBezTo>
                <a:cubicBezTo>
                  <a:pt x="413385" y="94400"/>
                  <a:pt x="421386" y="90400"/>
                  <a:pt x="429387" y="88400"/>
                </a:cubicBezTo>
                <a:cubicBezTo>
                  <a:pt x="435388" y="86399"/>
                  <a:pt x="442055" y="85733"/>
                  <a:pt x="448723" y="85733"/>
                </a:cubicBezTo>
                <a:cubicBezTo>
                  <a:pt x="455390" y="85733"/>
                  <a:pt x="462058" y="87066"/>
                  <a:pt x="468059" y="88400"/>
                </a:cubicBezTo>
                <a:cubicBezTo>
                  <a:pt x="476060" y="90400"/>
                  <a:pt x="484061" y="94400"/>
                  <a:pt x="490728" y="99734"/>
                </a:cubicBezTo>
                <a:cubicBezTo>
                  <a:pt x="493395" y="101735"/>
                  <a:pt x="495395" y="105735"/>
                  <a:pt x="495395" y="109069"/>
                </a:cubicBezTo>
                <a:lnTo>
                  <a:pt x="495395" y="127071"/>
                </a:lnTo>
                <a:lnTo>
                  <a:pt x="402050" y="127071"/>
                </a:lnTo>
                <a:lnTo>
                  <a:pt x="402050" y="108402"/>
                </a:lnTo>
                <a:close/>
                <a:moveTo>
                  <a:pt x="253365" y="28392"/>
                </a:moveTo>
                <a:cubicBezTo>
                  <a:pt x="262033" y="28392"/>
                  <a:pt x="268700" y="35060"/>
                  <a:pt x="268700" y="43727"/>
                </a:cubicBezTo>
                <a:cubicBezTo>
                  <a:pt x="268700" y="52395"/>
                  <a:pt x="262033" y="59063"/>
                  <a:pt x="253365" y="59063"/>
                </a:cubicBezTo>
                <a:cubicBezTo>
                  <a:pt x="244697" y="59063"/>
                  <a:pt x="238030" y="52395"/>
                  <a:pt x="238030" y="43727"/>
                </a:cubicBezTo>
                <a:cubicBezTo>
                  <a:pt x="238030" y="43727"/>
                  <a:pt x="238030" y="43727"/>
                  <a:pt x="238030" y="43727"/>
                </a:cubicBezTo>
                <a:cubicBezTo>
                  <a:pt x="238030" y="35726"/>
                  <a:pt x="244697" y="28392"/>
                  <a:pt x="253365" y="28392"/>
                </a:cubicBezTo>
                <a:lnTo>
                  <a:pt x="253365" y="28392"/>
                </a:lnTo>
                <a:close/>
                <a:moveTo>
                  <a:pt x="222028" y="78398"/>
                </a:moveTo>
                <a:cubicBezTo>
                  <a:pt x="222028" y="75731"/>
                  <a:pt x="223361" y="73731"/>
                  <a:pt x="225362" y="72398"/>
                </a:cubicBezTo>
                <a:cubicBezTo>
                  <a:pt x="230029" y="69064"/>
                  <a:pt x="235363" y="67064"/>
                  <a:pt x="240697" y="65730"/>
                </a:cubicBezTo>
                <a:cubicBezTo>
                  <a:pt x="244697" y="64397"/>
                  <a:pt x="249365" y="63730"/>
                  <a:pt x="253365" y="63730"/>
                </a:cubicBezTo>
                <a:cubicBezTo>
                  <a:pt x="257366" y="63730"/>
                  <a:pt x="262033" y="64397"/>
                  <a:pt x="266033" y="65730"/>
                </a:cubicBezTo>
                <a:cubicBezTo>
                  <a:pt x="271367" y="67064"/>
                  <a:pt x="276035" y="69731"/>
                  <a:pt x="280702" y="73064"/>
                </a:cubicBezTo>
                <a:cubicBezTo>
                  <a:pt x="282702" y="74398"/>
                  <a:pt x="284036" y="77065"/>
                  <a:pt x="284036" y="79065"/>
                </a:cubicBezTo>
                <a:lnTo>
                  <a:pt x="284036" y="91067"/>
                </a:lnTo>
                <a:lnTo>
                  <a:pt x="222695" y="91067"/>
                </a:lnTo>
                <a:lnTo>
                  <a:pt x="222695" y="78398"/>
                </a:lnTo>
                <a:close/>
                <a:moveTo>
                  <a:pt x="82010" y="179078"/>
                </a:moveTo>
                <a:cubicBezTo>
                  <a:pt x="94679" y="179078"/>
                  <a:pt x="105347" y="189746"/>
                  <a:pt x="105347" y="202414"/>
                </a:cubicBezTo>
                <a:cubicBezTo>
                  <a:pt x="105347" y="215082"/>
                  <a:pt x="94679" y="225750"/>
                  <a:pt x="82010" y="225750"/>
                </a:cubicBezTo>
                <a:cubicBezTo>
                  <a:pt x="69342" y="225750"/>
                  <a:pt x="58674" y="215082"/>
                  <a:pt x="58674" y="202414"/>
                </a:cubicBezTo>
                <a:cubicBezTo>
                  <a:pt x="58674" y="202414"/>
                  <a:pt x="58674" y="202414"/>
                  <a:pt x="58674" y="202414"/>
                </a:cubicBezTo>
                <a:cubicBezTo>
                  <a:pt x="59341" y="189746"/>
                  <a:pt x="69342" y="179078"/>
                  <a:pt x="82010" y="179078"/>
                </a:cubicBezTo>
                <a:lnTo>
                  <a:pt x="82010" y="179078"/>
                </a:lnTo>
                <a:close/>
                <a:moveTo>
                  <a:pt x="35338" y="273089"/>
                </a:moveTo>
                <a:lnTo>
                  <a:pt x="35338" y="255087"/>
                </a:lnTo>
                <a:cubicBezTo>
                  <a:pt x="35338" y="251753"/>
                  <a:pt x="37338" y="247753"/>
                  <a:pt x="40005" y="245753"/>
                </a:cubicBezTo>
                <a:cubicBezTo>
                  <a:pt x="46672" y="241085"/>
                  <a:pt x="54674" y="237085"/>
                  <a:pt x="62675" y="235085"/>
                </a:cubicBezTo>
                <a:cubicBezTo>
                  <a:pt x="68675" y="233084"/>
                  <a:pt x="75343" y="232418"/>
                  <a:pt x="82010" y="232418"/>
                </a:cubicBezTo>
                <a:cubicBezTo>
                  <a:pt x="88678" y="232418"/>
                  <a:pt x="95345" y="233751"/>
                  <a:pt x="101346" y="235085"/>
                </a:cubicBezTo>
                <a:cubicBezTo>
                  <a:pt x="109347" y="237085"/>
                  <a:pt x="117348" y="241085"/>
                  <a:pt x="124016" y="246419"/>
                </a:cubicBezTo>
                <a:cubicBezTo>
                  <a:pt x="126683" y="248420"/>
                  <a:pt x="128683" y="252420"/>
                  <a:pt x="128683" y="255754"/>
                </a:cubicBezTo>
                <a:lnTo>
                  <a:pt x="128683" y="273756"/>
                </a:lnTo>
                <a:lnTo>
                  <a:pt x="35338" y="273089"/>
                </a:lnTo>
                <a:close/>
                <a:moveTo>
                  <a:pt x="150686" y="490450"/>
                </a:moveTo>
                <a:lnTo>
                  <a:pt x="88678" y="490450"/>
                </a:lnTo>
                <a:lnTo>
                  <a:pt x="88678" y="478448"/>
                </a:lnTo>
                <a:cubicBezTo>
                  <a:pt x="88678" y="475781"/>
                  <a:pt x="90011" y="473781"/>
                  <a:pt x="92012" y="472448"/>
                </a:cubicBezTo>
                <a:cubicBezTo>
                  <a:pt x="96679" y="469114"/>
                  <a:pt x="102013" y="466447"/>
                  <a:pt x="107347" y="465113"/>
                </a:cubicBezTo>
                <a:cubicBezTo>
                  <a:pt x="111347" y="463780"/>
                  <a:pt x="116014" y="463113"/>
                  <a:pt x="120015" y="463113"/>
                </a:cubicBezTo>
                <a:cubicBezTo>
                  <a:pt x="124016" y="463113"/>
                  <a:pt x="128683" y="463780"/>
                  <a:pt x="132683" y="465113"/>
                </a:cubicBezTo>
                <a:cubicBezTo>
                  <a:pt x="138017" y="466447"/>
                  <a:pt x="142685" y="469114"/>
                  <a:pt x="147352" y="472448"/>
                </a:cubicBezTo>
                <a:cubicBezTo>
                  <a:pt x="149352" y="473781"/>
                  <a:pt x="150686" y="476448"/>
                  <a:pt x="150686" y="478448"/>
                </a:cubicBezTo>
                <a:lnTo>
                  <a:pt x="150686" y="490450"/>
                </a:lnTo>
                <a:close/>
                <a:moveTo>
                  <a:pt x="104013" y="443777"/>
                </a:moveTo>
                <a:cubicBezTo>
                  <a:pt x="104013" y="435110"/>
                  <a:pt x="110681" y="428442"/>
                  <a:pt x="119348" y="428442"/>
                </a:cubicBezTo>
                <a:cubicBezTo>
                  <a:pt x="128016" y="428442"/>
                  <a:pt x="134684" y="435110"/>
                  <a:pt x="134684" y="443777"/>
                </a:cubicBezTo>
                <a:cubicBezTo>
                  <a:pt x="134684" y="452445"/>
                  <a:pt x="128016" y="459113"/>
                  <a:pt x="119348" y="459113"/>
                </a:cubicBezTo>
                <a:cubicBezTo>
                  <a:pt x="111347" y="459779"/>
                  <a:pt x="104680" y="452445"/>
                  <a:pt x="104013" y="443777"/>
                </a:cubicBezTo>
                <a:lnTo>
                  <a:pt x="104013" y="443777"/>
                </a:lnTo>
                <a:close/>
                <a:moveTo>
                  <a:pt x="157353" y="425108"/>
                </a:moveTo>
                <a:cubicBezTo>
                  <a:pt x="148685" y="416441"/>
                  <a:pt x="136684" y="411107"/>
                  <a:pt x="124682" y="409773"/>
                </a:cubicBezTo>
                <a:lnTo>
                  <a:pt x="108014" y="309761"/>
                </a:lnTo>
                <a:cubicBezTo>
                  <a:pt x="124016" y="304427"/>
                  <a:pt x="138017" y="294425"/>
                  <a:pt x="148019" y="281090"/>
                </a:cubicBezTo>
                <a:lnTo>
                  <a:pt x="210026" y="313761"/>
                </a:lnTo>
                <a:cubicBezTo>
                  <a:pt x="200025" y="340431"/>
                  <a:pt x="202025" y="370435"/>
                  <a:pt x="215360" y="395771"/>
                </a:cubicBezTo>
                <a:lnTo>
                  <a:pt x="157353" y="425108"/>
                </a:lnTo>
                <a:close/>
                <a:moveTo>
                  <a:pt x="222695" y="289091"/>
                </a:moveTo>
                <a:lnTo>
                  <a:pt x="161354" y="257087"/>
                </a:lnTo>
                <a:cubicBezTo>
                  <a:pt x="164021" y="248420"/>
                  <a:pt x="165354" y="239752"/>
                  <a:pt x="165354" y="230417"/>
                </a:cubicBezTo>
                <a:cubicBezTo>
                  <a:pt x="165354" y="213082"/>
                  <a:pt x="160020" y="196413"/>
                  <a:pt x="150019" y="182411"/>
                </a:cubicBezTo>
                <a:lnTo>
                  <a:pt x="224695" y="109736"/>
                </a:lnTo>
                <a:cubicBezTo>
                  <a:pt x="250031" y="125071"/>
                  <a:pt x="283369" y="117737"/>
                  <a:pt x="298704" y="92400"/>
                </a:cubicBezTo>
                <a:cubicBezTo>
                  <a:pt x="300704" y="89066"/>
                  <a:pt x="302038" y="85733"/>
                  <a:pt x="303371" y="82399"/>
                </a:cubicBezTo>
                <a:lnTo>
                  <a:pt x="365379" y="89066"/>
                </a:lnTo>
                <a:cubicBezTo>
                  <a:pt x="366713" y="113069"/>
                  <a:pt x="378714" y="135739"/>
                  <a:pt x="398050" y="150407"/>
                </a:cubicBezTo>
                <a:lnTo>
                  <a:pt x="343376" y="252420"/>
                </a:lnTo>
                <a:cubicBezTo>
                  <a:pt x="300038" y="235085"/>
                  <a:pt x="250031" y="250420"/>
                  <a:pt x="222695" y="289091"/>
                </a:cubicBezTo>
                <a:lnTo>
                  <a:pt x="222695" y="289091"/>
                </a:lnTo>
                <a:close/>
                <a:moveTo>
                  <a:pt x="336042" y="313761"/>
                </a:moveTo>
                <a:cubicBezTo>
                  <a:pt x="336042" y="329763"/>
                  <a:pt x="322707" y="342431"/>
                  <a:pt x="306705" y="342431"/>
                </a:cubicBezTo>
                <a:cubicBezTo>
                  <a:pt x="290703" y="342431"/>
                  <a:pt x="278035" y="329763"/>
                  <a:pt x="278035" y="313761"/>
                </a:cubicBezTo>
                <a:cubicBezTo>
                  <a:pt x="278035" y="297759"/>
                  <a:pt x="290703" y="285091"/>
                  <a:pt x="306705" y="285091"/>
                </a:cubicBezTo>
                <a:cubicBezTo>
                  <a:pt x="306705" y="285091"/>
                  <a:pt x="306705" y="285091"/>
                  <a:pt x="307372" y="285091"/>
                </a:cubicBezTo>
                <a:cubicBezTo>
                  <a:pt x="323374" y="285091"/>
                  <a:pt x="336042" y="297759"/>
                  <a:pt x="336042" y="313761"/>
                </a:cubicBezTo>
                <a:lnTo>
                  <a:pt x="336042" y="313761"/>
                </a:lnTo>
                <a:close/>
                <a:moveTo>
                  <a:pt x="364712" y="401105"/>
                </a:moveTo>
                <a:lnTo>
                  <a:pt x="249365" y="401105"/>
                </a:lnTo>
                <a:lnTo>
                  <a:pt x="249365" y="379103"/>
                </a:lnTo>
                <a:cubicBezTo>
                  <a:pt x="249365" y="374435"/>
                  <a:pt x="251365" y="370435"/>
                  <a:pt x="255365" y="367768"/>
                </a:cubicBezTo>
                <a:cubicBezTo>
                  <a:pt x="264033" y="361767"/>
                  <a:pt x="273368" y="357100"/>
                  <a:pt x="283369" y="353766"/>
                </a:cubicBezTo>
                <a:cubicBezTo>
                  <a:pt x="291370" y="351766"/>
                  <a:pt x="299371" y="350432"/>
                  <a:pt x="307372" y="350432"/>
                </a:cubicBezTo>
                <a:cubicBezTo>
                  <a:pt x="315373" y="350432"/>
                  <a:pt x="323374" y="351766"/>
                  <a:pt x="331375" y="353766"/>
                </a:cubicBezTo>
                <a:cubicBezTo>
                  <a:pt x="341376" y="356433"/>
                  <a:pt x="351377" y="361100"/>
                  <a:pt x="359378" y="367768"/>
                </a:cubicBezTo>
                <a:cubicBezTo>
                  <a:pt x="362712" y="370435"/>
                  <a:pt x="365379" y="375102"/>
                  <a:pt x="365379" y="379103"/>
                </a:cubicBezTo>
                <a:lnTo>
                  <a:pt x="364712" y="401105"/>
                </a:lnTo>
                <a:close/>
                <a:moveTo>
                  <a:pt x="459391" y="257087"/>
                </a:moveTo>
                <a:cubicBezTo>
                  <a:pt x="459391" y="261088"/>
                  <a:pt x="460058" y="265088"/>
                  <a:pt x="461391" y="269089"/>
                </a:cubicBezTo>
                <a:lnTo>
                  <a:pt x="400050" y="301093"/>
                </a:lnTo>
                <a:cubicBezTo>
                  <a:pt x="392716" y="286424"/>
                  <a:pt x="381381" y="274423"/>
                  <a:pt x="368046" y="265088"/>
                </a:cubicBezTo>
                <a:lnTo>
                  <a:pt x="422720" y="163076"/>
                </a:lnTo>
                <a:cubicBezTo>
                  <a:pt x="431387" y="166409"/>
                  <a:pt x="440722" y="167743"/>
                  <a:pt x="450056" y="167743"/>
                </a:cubicBezTo>
                <a:cubicBezTo>
                  <a:pt x="455390" y="167743"/>
                  <a:pt x="460724" y="167076"/>
                  <a:pt x="466058" y="166409"/>
                </a:cubicBezTo>
                <a:lnTo>
                  <a:pt x="483394" y="213082"/>
                </a:lnTo>
                <a:cubicBezTo>
                  <a:pt x="467392" y="222416"/>
                  <a:pt x="458724" y="239085"/>
                  <a:pt x="459391" y="257087"/>
                </a:cubicBezTo>
                <a:close/>
                <a:moveTo>
                  <a:pt x="544068" y="283757"/>
                </a:moveTo>
                <a:lnTo>
                  <a:pt x="482060" y="283757"/>
                </a:lnTo>
                <a:lnTo>
                  <a:pt x="482060" y="271756"/>
                </a:lnTo>
                <a:cubicBezTo>
                  <a:pt x="482060" y="269089"/>
                  <a:pt x="483394" y="267089"/>
                  <a:pt x="485394" y="265755"/>
                </a:cubicBezTo>
                <a:cubicBezTo>
                  <a:pt x="490061" y="262421"/>
                  <a:pt x="495395" y="259754"/>
                  <a:pt x="500729" y="258421"/>
                </a:cubicBezTo>
                <a:cubicBezTo>
                  <a:pt x="504730" y="257087"/>
                  <a:pt x="509397" y="256421"/>
                  <a:pt x="513398" y="256421"/>
                </a:cubicBezTo>
                <a:cubicBezTo>
                  <a:pt x="517398" y="256421"/>
                  <a:pt x="522065" y="257087"/>
                  <a:pt x="526066" y="258421"/>
                </a:cubicBezTo>
                <a:cubicBezTo>
                  <a:pt x="531400" y="259754"/>
                  <a:pt x="536067" y="262421"/>
                  <a:pt x="540734" y="265755"/>
                </a:cubicBezTo>
                <a:cubicBezTo>
                  <a:pt x="542735" y="267089"/>
                  <a:pt x="544068" y="269756"/>
                  <a:pt x="544068" y="271756"/>
                </a:cubicBezTo>
                <a:lnTo>
                  <a:pt x="544068" y="283757"/>
                </a:lnTo>
                <a:close/>
              </a:path>
            </a:pathLst>
          </a:custGeom>
          <a:gradFill>
            <a:gsLst>
              <a:gs pos="0">
                <a:srgbClr val="2897CE"/>
              </a:gs>
              <a:gs pos="100000">
                <a:srgbClr val="8678D6"/>
              </a:gs>
            </a:gsLst>
            <a:lin ang="2700000" scaled="1"/>
          </a:gradFill>
          <a:ln w="19050"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UI" panose="020B0502040204020203" pitchFamily="34" charset="0"/>
              <a:ea typeface="+mn-ea"/>
              <a:cs typeface="+mn-cs"/>
            </a:endParaRPr>
          </a:p>
        </p:txBody>
      </p:sp>
      <p:graphicFrame>
        <p:nvGraphicFramePr>
          <p:cNvPr id="18" name="Table 17">
            <a:extLst>
              <a:ext uri="{FF2B5EF4-FFF2-40B4-BE49-F238E27FC236}">
                <a16:creationId xmlns:a16="http://schemas.microsoft.com/office/drawing/2014/main" id="{08E90445-C80E-10AC-36BC-93353EE31415}"/>
              </a:ext>
            </a:extLst>
          </p:cNvPr>
          <p:cNvGraphicFramePr>
            <a:graphicFrameLocks noGrp="1"/>
          </p:cNvGraphicFramePr>
          <p:nvPr/>
        </p:nvGraphicFramePr>
        <p:xfrm>
          <a:off x="590868" y="3281234"/>
          <a:ext cx="11018835" cy="2786190"/>
        </p:xfrm>
        <a:graphic>
          <a:graphicData uri="http://schemas.openxmlformats.org/drawingml/2006/table">
            <a:tbl>
              <a:tblPr firstRow="1" bandRow="1">
                <a:tableStyleId>{5C22544A-7EE6-4342-B048-85BDC9FD1C3A}</a:tableStyleId>
              </a:tblPr>
              <a:tblGrid>
                <a:gridCol w="2203767">
                  <a:extLst>
                    <a:ext uri="{9D8B030D-6E8A-4147-A177-3AD203B41FA5}">
                      <a16:colId xmlns:a16="http://schemas.microsoft.com/office/drawing/2014/main" val="332951562"/>
                    </a:ext>
                  </a:extLst>
                </a:gridCol>
                <a:gridCol w="2203767">
                  <a:extLst>
                    <a:ext uri="{9D8B030D-6E8A-4147-A177-3AD203B41FA5}">
                      <a16:colId xmlns:a16="http://schemas.microsoft.com/office/drawing/2014/main" val="3770035361"/>
                    </a:ext>
                  </a:extLst>
                </a:gridCol>
                <a:gridCol w="2203767">
                  <a:extLst>
                    <a:ext uri="{9D8B030D-6E8A-4147-A177-3AD203B41FA5}">
                      <a16:colId xmlns:a16="http://schemas.microsoft.com/office/drawing/2014/main" val="2869772162"/>
                    </a:ext>
                  </a:extLst>
                </a:gridCol>
                <a:gridCol w="2203767">
                  <a:extLst>
                    <a:ext uri="{9D8B030D-6E8A-4147-A177-3AD203B41FA5}">
                      <a16:colId xmlns:a16="http://schemas.microsoft.com/office/drawing/2014/main" val="562299699"/>
                    </a:ext>
                  </a:extLst>
                </a:gridCol>
                <a:gridCol w="2203767">
                  <a:extLst>
                    <a:ext uri="{9D8B030D-6E8A-4147-A177-3AD203B41FA5}">
                      <a16:colId xmlns:a16="http://schemas.microsoft.com/office/drawing/2014/main" val="3122105852"/>
                    </a:ext>
                  </a:extLst>
                </a:gridCol>
              </a:tblGrid>
              <a:tr h="64008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Critical issue</a:t>
                      </a:r>
                      <a:b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prioritization </a:t>
                      </a:r>
                    </a:p>
                  </a:txBody>
                  <a:tcPr marL="182880" marR="182880">
                    <a:lnL w="12700" cmpd="sng">
                      <a:noFill/>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Advanced monitoring notification </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Incident</a:t>
                      </a:r>
                      <a:b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noProof="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analysis</a:t>
                      </a:r>
                      <a:endPar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endParaRP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Business project awareness </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Customer advisory</a:t>
                      </a:r>
                      <a:b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br>
                      <a:r>
                        <a:rPr kumimoji="0" lang="en-US" sz="1400" b="0" i="0" u="none" strike="noStrike" kern="1200" cap="none" spc="0" normalizeH="0" baseline="0">
                          <a:ln>
                            <a:noFill/>
                          </a:ln>
                          <a:gradFill flip="none" rotWithShape="1">
                            <a:gsLst>
                              <a:gs pos="0">
                                <a:srgbClr val="2897CE"/>
                              </a:gs>
                              <a:gs pos="100000">
                                <a:srgbClr val="8678D6"/>
                              </a:gs>
                            </a:gsLst>
                            <a:lin ang="2700000" scaled="1"/>
                            <a:tileRect/>
                          </a:gradFill>
                          <a:effectLst/>
                          <a:uLnTx/>
                          <a:uFillTx/>
                          <a:latin typeface="Segoe UI Semibold" panose="020B0702040204020203" pitchFamily="34" charset="0"/>
                          <a:ea typeface="+mn-ea"/>
                          <a:cs typeface="Segoe UI Semibold" panose="020B0702040204020203" pitchFamily="34" charset="0"/>
                        </a:rPr>
                        <a:t>input</a:t>
                      </a:r>
                    </a:p>
                  </a:txBody>
                  <a:tcPr marL="182880" marR="182880">
                    <a:lnL w="12700" cap="flat" cmpd="sng" algn="ctr">
                      <a:solidFill>
                        <a:srgbClr val="B1B3B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3795509"/>
                  </a:ext>
                </a:extLst>
              </a:tr>
              <a:tr h="370840">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Prioritized escalation paired with a familiar support experience </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Escalate to Engineering functionality for high priority escalations </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Access to engineering teams for your critical issue escalations</a:t>
                      </a:r>
                    </a:p>
                  </a:txBody>
                  <a:tcPr marL="182880" marR="182880">
                    <a:lnL w="12700" cmpd="sng">
                      <a:noFill/>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Micro-level focus on the health of your tenant</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Notifications in Microsoft 365 Admin Center</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Enhanced proactive monitoring at a tenant level focused on key scenarios</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Follow-up on service issues with a focus on critical escalations</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Segoe UI Semibold" panose="020B0702040204020203" pitchFamily="34" charset="0"/>
                        </a:rPr>
                        <a:t>Customized review of the impact on your specific tenant</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Collaboration during planned infrastructural changes</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Enhanced partnership and support for major business activities</a:t>
                      </a:r>
                    </a:p>
                  </a:txBody>
                  <a:tcPr marL="182880" marR="182880">
                    <a:lnL w="12700" cap="flat" cmpd="sng" algn="ctr">
                      <a:solidFill>
                        <a:srgbClr val="B1B3B3"/>
                      </a:solidFill>
                      <a:prstDash val="solid"/>
                      <a:round/>
                      <a:headEnd type="none" w="med" len="med"/>
                      <a:tailEnd type="none" w="med" len="med"/>
                    </a:lnL>
                    <a:lnR w="12700" cap="flat" cmpd="sng" algn="ctr">
                      <a:solidFill>
                        <a:srgbClr val="B1B3B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Invitations to the Customer Advisory Board (CAB) twice a year and monthly community calls</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Targeted conversations with engineering leads on specific needs</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Segoe UI Semibold" panose="020B0702040204020203" pitchFamily="34" charset="0"/>
                        </a:rPr>
                        <a:t>Broader relationships with industry professionals and other OED members</a:t>
                      </a:r>
                    </a:p>
                  </a:txBody>
                  <a:tcPr marL="182880" marR="182880">
                    <a:lnL w="12700" cap="flat" cmpd="sng" algn="ctr">
                      <a:solidFill>
                        <a:srgbClr val="B1B3B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8915084"/>
                  </a:ext>
                </a:extLst>
              </a:tr>
            </a:tbl>
          </a:graphicData>
        </a:graphic>
      </p:graphicFrame>
    </p:spTree>
    <p:extLst>
      <p:ext uri="{BB962C8B-B14F-4D97-AF65-F5344CB8AC3E}">
        <p14:creationId xmlns:p14="http://schemas.microsoft.com/office/powerpoint/2010/main" val="363368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47F01F51197143A101EDD3465A5C22" ma:contentTypeVersion="23" ma:contentTypeDescription="Create a new document." ma:contentTypeScope="" ma:versionID="4f80143f3abd8f4ecd66fbdea9995069">
  <xsd:schema xmlns:xsd="http://www.w3.org/2001/XMLSchema" xmlns:xs="http://www.w3.org/2001/XMLSchema" xmlns:p="http://schemas.microsoft.com/office/2006/metadata/properties" xmlns:ns1="http://schemas.microsoft.com/sharepoint/v3" xmlns:ns2="0c00efa8-99df-4343-9c36-3998544861d9" xmlns:ns3="bf2380a9-f059-4440-9b0c-00bda5ce37de" targetNamespace="http://schemas.microsoft.com/office/2006/metadata/properties" ma:root="true" ma:fieldsID="0a368d1e669ba1b0ae20c5e4bcc587a9" ns1:_="" ns2:_="" ns3:_="">
    <xsd:import namespace="http://schemas.microsoft.com/sharepoint/v3"/>
    <xsd:import namespace="0c00efa8-99df-4343-9c36-3998544861d9"/>
    <xsd:import namespace="bf2380a9-f059-4440-9b0c-00bda5ce37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BillingMetadata" minOccurs="0"/>
                <xsd:element ref="ns3:_ApprovalAssignedTo" minOccurs="0"/>
                <xsd:element ref="ns3:_ApprovalRespondedBy" minOccurs="0"/>
                <xsd:element ref="ns3:_ApprovalSentBy" minOccurs="0"/>
                <xsd:element ref="ns3:_ApprovalStatus" minOccurs="0"/>
                <xsd:element ref="ns3:Uploa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0efa8-99df-4343-9c36-3998544861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bc9abd2-b4d5-495e-904c-cf4a4a486960}" ma:internalName="TaxCatchAll" ma:showField="CatchAllData" ma:web="0c00efa8-99df-4343-9c36-3998544861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2380a9-f059-4440-9b0c-00bda5ce37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Text"/>
      </xsd:simpleType>
    </xsd:element>
    <xsd:element name="_ApprovalAssignedTo" ma:index="26"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7"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28"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29" nillable="true" ma:displayName="Approval status" ma:internalName="_ApprovalStatus" ma:readOnly="true">
      <xsd:simpleType>
        <xsd:restriction base="dms:Unknown"/>
      </xsd:simpleType>
    </xsd:element>
    <xsd:element name="Uploaded" ma:index="30" nillable="true" ma:displayName="Uploaded" ma:default="0" ma:format="Dropdown" ma:internalName="Upload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c00efa8-99df-4343-9c36-3998544861d9" xsi:nil="true"/>
    <_ip_UnifiedCompliancePolicyUIAction xmlns="http://schemas.microsoft.com/sharepoint/v3" xsi:nil="true"/>
    <_ip_UnifiedCompliancePolicyProperties xmlns="http://schemas.microsoft.com/sharepoint/v3" xsi:nil="true"/>
    <lcf76f155ced4ddcb4097134ff3c332f xmlns="bf2380a9-f059-4440-9b0c-00bda5ce37de">
      <Terms xmlns="http://schemas.microsoft.com/office/infopath/2007/PartnerControls"/>
    </lcf76f155ced4ddcb4097134ff3c332f>
    <Uploaded xmlns="bf2380a9-f059-4440-9b0c-00bda5ce37de">false</Uploaded>
    <_ApprovalAssignedTo xmlns="bf2380a9-f059-4440-9b0c-00bda5ce37de">
      <UserInfo>
        <DisplayName/>
        <AccountId xsi:nil="true"/>
        <AccountType/>
      </UserInfo>
    </_ApprovalAssignedTo>
    <_ApprovalSentBy xmlns="bf2380a9-f059-4440-9b0c-00bda5ce37de">
      <UserInfo>
        <DisplayName/>
        <AccountId xsi:nil="true"/>
        <AccountType/>
      </UserInfo>
    </_ApprovalSentBy>
    <_ApprovalStatus xmlns="bf2380a9-f059-4440-9b0c-00bda5ce37de">0</_ApprovalStatus>
    <_ApprovalRespondedBy xmlns="bf2380a9-f059-4440-9b0c-00bda5ce37de">
      <UserInfo>
        <DisplayName/>
        <AccountId xsi:nil="true"/>
        <AccountType/>
      </UserInfo>
    </_ApprovalRespondedBy>
  </documentManagement>
</p:properties>
</file>

<file path=customXml/itemProps1.xml><?xml version="1.0" encoding="utf-8"?>
<ds:datastoreItem xmlns:ds="http://schemas.openxmlformats.org/officeDocument/2006/customXml" ds:itemID="{B0E56D1A-7EE5-4220-926E-B651CF7E9F0D}">
  <ds:schemaRefs>
    <ds:schemaRef ds:uri="http://schemas.microsoft.com/sharepoint/v3/contenttype/forms"/>
  </ds:schemaRefs>
</ds:datastoreItem>
</file>

<file path=customXml/itemProps2.xml><?xml version="1.0" encoding="utf-8"?>
<ds:datastoreItem xmlns:ds="http://schemas.openxmlformats.org/officeDocument/2006/customXml" ds:itemID="{E06F504E-9C83-4871-9605-2720795BE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00efa8-99df-4343-9c36-3998544861d9"/>
    <ds:schemaRef ds:uri="bf2380a9-f059-4440-9b0c-00bda5ce3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10F1CF-2B0C-4B77-889C-76A78420B706}">
  <ds:schemaRefs>
    <ds:schemaRef ds:uri="0c00efa8-99df-4343-9c36-3998544861d9"/>
    <ds:schemaRef ds:uri="bf2380a9-f059-4440-9b0c-00bda5ce37de"/>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11</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Office Theme</vt:lpstr>
      <vt:lpstr>Office 365 Engineering Direct (OED) CAB Session​​</vt:lpstr>
      <vt:lpstr>Microsoft 365 Community Conference</vt:lpstr>
      <vt:lpstr>Join the event app to access:</vt:lpstr>
      <vt:lpstr>PowerPoint Presentation</vt:lpstr>
      <vt:lpstr>M365 OED and Executive Copilot and AI CAB Program events – July-Dec 2025</vt:lpstr>
      <vt:lpstr>Office 365 Engineering Direct</vt:lpstr>
      <vt:lpstr>Office 365 Engineering Direct gives you an exclusive line to product group engineering teams to help manage your cloud productivity solutions effectively.</vt:lpstr>
      <vt:lpstr>What you get with Engineering Direct   Enhanced relationships with product groups, deeper access for support scenarios, and prioritized care </vt:lpstr>
      <vt:lpstr>What you get with Engineering Direct   Enhanced relationships with product groups, deeper access for support scenarios, and prioritized care </vt:lpstr>
      <vt:lpstr>What it means for you   Enhanced relationships with product groups, deeper access for support scenarios, and prioritized care </vt:lpstr>
      <vt:lpstr>Office 365 Engineering Direct in the Microsoft 365 Admin Center: Designed to support you every step of the way</vt:lpstr>
      <vt:lpstr>Office 365 Engineering Direct in the Microsoft 365 Admin Center: Using the Escalate to Engineering feature </vt:lpstr>
      <vt:lpstr>We have an exciting future ahead.</vt:lpstr>
      <vt:lpstr>Expertise and tools for your journey</vt:lpstr>
      <vt:lpstr>News &amp; community content</vt:lpstr>
      <vt:lpstr>Session feedback surveys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cp:revision>
  <dcterms:created xsi:type="dcterms:W3CDTF">2025-04-29T16:28:18Z</dcterms:created>
  <dcterms:modified xsi:type="dcterms:W3CDTF">2025-05-13T18:18:29Z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0x0101001F47F01F51197143A101EDD3465A5C22</vt:lpwstr>
  </property>
  <property fmtid="{D5CDD505-2E9C-101B-9397-08002B2CF9AE}" pid="3" name="MediaServiceImageTags">
    <vt:lpwstr/>
  </property>
</Properties>
</file>