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2_A8771253.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8"/>
  </p:notesMasterIdLst>
  <p:sldIdLst>
    <p:sldId id="256" r:id="rId5"/>
    <p:sldId id="267" r:id="rId6"/>
    <p:sldId id="260" r:id="rId7"/>
    <p:sldId id="567" r:id="rId8"/>
    <p:sldId id="2147482552" r:id="rId9"/>
    <p:sldId id="2147483647" r:id="rId10"/>
    <p:sldId id="2147479615" r:id="rId11"/>
    <p:sldId id="2147479614" r:id="rId12"/>
    <p:sldId id="2147479626" r:id="rId13"/>
    <p:sldId id="2147479591" r:id="rId14"/>
    <p:sldId id="2147479575" r:id="rId15"/>
    <p:sldId id="2147479627" r:id="rId16"/>
    <p:sldId id="2147479613" r:id="rId17"/>
    <p:sldId id="2147483637" r:id="rId18"/>
    <p:sldId id="2147483639" r:id="rId19"/>
    <p:sldId id="257" r:id="rId20"/>
    <p:sldId id="258" r:id="rId21"/>
    <p:sldId id="2147483612" r:id="rId22"/>
    <p:sldId id="2147483640" r:id="rId23"/>
    <p:sldId id="2147483616" r:id="rId24"/>
    <p:sldId id="2147483642" r:id="rId25"/>
    <p:sldId id="290" r:id="rId26"/>
    <p:sldId id="2147483641" r:id="rId27"/>
    <p:sldId id="2147483622" r:id="rId28"/>
    <p:sldId id="289" r:id="rId29"/>
    <p:sldId id="2147483644" r:id="rId30"/>
    <p:sldId id="2147483646" r:id="rId31"/>
    <p:sldId id="259" r:id="rId32"/>
    <p:sldId id="2147483629" r:id="rId33"/>
    <p:sldId id="266" r:id="rId34"/>
    <p:sldId id="2147480288" r:id="rId35"/>
    <p:sldId id="566" r:id="rId36"/>
    <p:sldId id="2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78FC3A7-B96F-C241-9DF5-1C3DD6AF1175}">
          <p14:sldIdLst>
            <p14:sldId id="256"/>
            <p14:sldId id="267"/>
            <p14:sldId id="260"/>
            <p14:sldId id="567"/>
            <p14:sldId id="2147482552"/>
          </p14:sldIdLst>
        </p14:section>
        <p14:section name="Zaid" id="{60CD4709-3946-442D-9881-AEEEDFB93F29}">
          <p14:sldIdLst>
            <p14:sldId id="2147483647"/>
            <p14:sldId id="2147479615"/>
            <p14:sldId id="2147479614"/>
            <p14:sldId id="2147479626"/>
            <p14:sldId id="2147479591"/>
            <p14:sldId id="2147479575"/>
            <p14:sldId id="2147479627"/>
            <p14:sldId id="2147479613"/>
            <p14:sldId id="2147483637"/>
            <p14:sldId id="2147483639"/>
            <p14:sldId id="257"/>
          </p14:sldIdLst>
        </p14:section>
        <p14:section name="Vincent" id="{30119B8B-7193-4E30-9C74-0EEB25405EBF}">
          <p14:sldIdLst>
            <p14:sldId id="258"/>
            <p14:sldId id="2147483612"/>
            <p14:sldId id="2147483640"/>
            <p14:sldId id="2147483616"/>
            <p14:sldId id="2147483642"/>
            <p14:sldId id="290"/>
            <p14:sldId id="2147483641"/>
            <p14:sldId id="2147483622"/>
            <p14:sldId id="289"/>
            <p14:sldId id="2147483644"/>
            <p14:sldId id="2147483646"/>
          </p14:sldIdLst>
        </p14:section>
        <p14:section name="Outro" id="{26DE0D8E-09B4-4499-9E75-21FE91A3FA3C}">
          <p14:sldIdLst>
            <p14:sldId id="259"/>
            <p14:sldId id="2147483629"/>
            <p14:sldId id="266"/>
            <p14:sldId id="2147480288"/>
            <p14:sldId id="566"/>
            <p14:sldId id="269"/>
          </p14:sldIdLst>
        </p14:section>
        <p14:section name="Backup" id="{774803CF-5433-0A4B-9F02-1D42308F19DA}">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107548D3-CD9B-0C76-67F4-DCC930462F2A}" name="Harsh Gupta" initials="HG" userId="S::guptaharsh@microsoft.com::09f088c3-d0fe-4562-b381-04297d72a758"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AEEFB"/>
    <a:srgbClr val="E3DFF7"/>
    <a:srgbClr val="ECDDF6"/>
    <a:srgbClr val="0B87DE"/>
    <a:srgbClr val="091F2C"/>
    <a:srgbClr val="D962FA"/>
    <a:srgbClr val="F69991"/>
    <a:srgbClr val="E77DC6"/>
    <a:srgbClr val="08609C"/>
    <a:srgbClr val="2DB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9"/>
    <p:restoredTop sz="72727"/>
  </p:normalViewPr>
  <p:slideViewPr>
    <p:cSldViewPr snapToGrid="0">
      <p:cViewPr varScale="1">
        <p:scale>
          <a:sx n="95" d="100"/>
          <a:sy n="95" d="100"/>
        </p:scale>
        <p:origin x="315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omments/modernComment_122_A8771253.xml><?xml version="1.0" encoding="utf-8"?>
<p188:cmLst xmlns:a="http://schemas.openxmlformats.org/drawingml/2006/main" xmlns:r="http://schemas.openxmlformats.org/officeDocument/2006/relationships" xmlns:p188="http://schemas.microsoft.com/office/powerpoint/2018/8/main">
  <p188:cm id="{D2127444-9378-47CB-B003-885C500CA158}" authorId="{107548D3-CD9B-0C76-67F4-DCC930462F2A}" status="resolved" created="2025-01-27T18:31:00.199" complete="100000">
    <pc:sldMkLst xmlns:pc="http://schemas.microsoft.com/office/powerpoint/2013/main/command">
      <pc:docMk/>
      <pc:sldMk cId="2826375763" sldId="290"/>
    </pc:sldMkLst>
    <p188:txBody>
      <a:bodyPr/>
      <a:lstStyle/>
      <a:p>
        <a:r>
          <a:rPr lang="en-US"/>
          <a:t>[@Vincent Chan] , can we have dedicated slides for Intelligent recap and meetings copilot?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Let's bring this to life with a small story.</a:t>
            </a:r>
          </a:p>
          <a:p>
            <a:pPr algn="l">
              <a:spcAft>
                <a:spcPts val="1200"/>
              </a:spcAft>
              <a:buNone/>
            </a:pPr>
            <a:r>
              <a:rPr lang="en-CA" b="1" i="0" dirty="0">
                <a:solidFill>
                  <a:srgbClr val="CCCCCC"/>
                </a:solidFill>
                <a:effectLst/>
                <a:latin typeface="-apple-system"/>
              </a:rPr>
              <a:t>I want to share with you a day in life of Sarah.</a:t>
            </a:r>
            <a:endParaRPr lang="en-CA" b="0" i="0" dirty="0">
              <a:solidFill>
                <a:srgbClr val="CCCCCC"/>
              </a:solidFill>
              <a:effectLst/>
              <a:latin typeface="-apple-system"/>
            </a:endParaRPr>
          </a:p>
          <a:p>
            <a:pPr algn="l">
              <a:spcAft>
                <a:spcPts val="1200"/>
              </a:spcAft>
              <a:buNone/>
            </a:pPr>
            <a:r>
              <a:rPr lang="en-CA" b="0" i="0" dirty="0">
                <a:solidFill>
                  <a:srgbClr val="CCCCCC"/>
                </a:solidFill>
                <a:effectLst/>
                <a:latin typeface="-apple-system"/>
              </a:rPr>
              <a:t>Sarah is a modern information worker. She's often on the move, working in different places throughout the day. Like many of us, she needs to keep up with meetings and chats, even when she's not at her desk. She uses Teams Mobile and Copilot to help her stay productive, wherever she happens to be.</a:t>
            </a:r>
          </a:p>
          <a:p>
            <a:pPr algn="l">
              <a:spcAft>
                <a:spcPts val="1200"/>
              </a:spcAft>
            </a:pPr>
            <a:r>
              <a:rPr lang="en-CA" b="0" i="0" dirty="0">
                <a:solidFill>
                  <a:srgbClr val="CCCCCC"/>
                </a:solidFill>
                <a:effectLst/>
                <a:latin typeface="-apple-system"/>
              </a:rPr>
              <a:t>Let's walk through a typical day for Sarah.</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7DB6565-EEE0-442A-8DC8-09FA435478BA}" type="datetime8">
              <a:rPr lang="en-US" smtClean="0"/>
              <a:pPr/>
              <a:t>5/6/25 6:11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401130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1BB02-3174-CE81-7029-A3D82788A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C302F-F54C-78EF-4F06-2C728043D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E46DE-426C-9104-E886-EEB75DA9CE1C}"/>
              </a:ext>
            </a:extLst>
          </p:cNvPr>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Morning Commute</a:t>
            </a:r>
            <a:endParaRPr lang="en-CA" b="0" i="0" dirty="0">
              <a:solidFill>
                <a:srgbClr val="CCCCCC"/>
              </a:solidFill>
              <a:effectLst/>
              <a:latin typeface="-apple-system"/>
            </a:endParaRPr>
          </a:p>
          <a:p>
            <a:pPr algn="l">
              <a:spcAft>
                <a:spcPts val="1200"/>
              </a:spcAft>
              <a:buNone/>
            </a:pPr>
            <a:r>
              <a:rPr lang="en-CA" b="0" i="0" dirty="0">
                <a:solidFill>
                  <a:srgbClr val="CCCCCC"/>
                </a:solidFill>
                <a:effectLst/>
                <a:latin typeface="-apple-system"/>
              </a:rPr>
              <a:t>Sarah starts her day in the car. She connects her phone to her car's system, and with just a couple of taps, she's in her morning meeting—hands-free. She can listen in, contribute when needed, and doesn't have to worry about missing key points because the Facilitator in Teams Meeting is automatically capturing notes and action items for her. This means she can focus on driving safely, but still be present and engaged with her team.</a:t>
            </a:r>
          </a:p>
          <a:p>
            <a:pPr algn="l">
              <a:spcAft>
                <a:spcPts val="1200"/>
              </a:spcAft>
              <a:buNone/>
            </a:pPr>
            <a:r>
              <a:rPr lang="en-CA" b="0" i="0" dirty="0">
                <a:solidFill>
                  <a:srgbClr val="CCCCCC"/>
                </a:solidFill>
                <a:effectLst/>
                <a:latin typeface="-apple-system"/>
              </a:rPr>
              <a:t>What's great here is that Sarah doesn't have to choose between being productive and being safe. She can do both, and she knows that when she arrives at the office, she won't have to scramble to catch up or remember what was discussed.</a:t>
            </a:r>
          </a:p>
          <a:p>
            <a:pPr>
              <a:buNone/>
            </a:pPr>
            <a:br>
              <a:rPr lang="en-CA" dirty="0"/>
            </a:br>
            <a:endParaRPr lang="en-CA" b="0" i="0" dirty="0">
              <a:solidFill>
                <a:srgbClr val="CCCCCC"/>
              </a:solidFill>
              <a:effectLst/>
              <a:latin typeface="-apple-system"/>
            </a:endParaRPr>
          </a:p>
        </p:txBody>
      </p:sp>
      <p:sp>
        <p:nvSpPr>
          <p:cNvPr id="4" name="Header Placeholder 3">
            <a:extLst>
              <a:ext uri="{FF2B5EF4-FFF2-40B4-BE49-F238E27FC236}">
                <a16:creationId xmlns:a16="http://schemas.microsoft.com/office/drawing/2014/main" id="{1562D147-794F-25DA-BDCA-0DAF31EB9F6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485CED5-9467-DD92-4405-465F24A36C1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5AB663C-F329-39B8-0448-D64C15871A82}"/>
              </a:ext>
            </a:extLst>
          </p:cNvPr>
          <p:cNvSpPr>
            <a:spLocks noGrp="1"/>
          </p:cNvSpPr>
          <p:nvPr>
            <p:ph type="dt" idx="1"/>
          </p:nvPr>
        </p:nvSpPr>
        <p:spPr/>
        <p:txBody>
          <a:bodyPr/>
          <a:lstStyle/>
          <a:p>
            <a:fld id="{D7DB6565-EEE0-442A-8DC8-09FA435478BA}" type="datetime8">
              <a:rPr lang="en-US" smtClean="0"/>
              <a:pPr/>
              <a:t>5/6/25 6:11 PM</a:t>
            </a:fld>
            <a:endParaRPr lang="en-US"/>
          </a:p>
        </p:txBody>
      </p:sp>
      <p:sp>
        <p:nvSpPr>
          <p:cNvPr id="7" name="Slide Number Placeholder 6">
            <a:extLst>
              <a:ext uri="{FF2B5EF4-FFF2-40B4-BE49-F238E27FC236}">
                <a16:creationId xmlns:a16="http://schemas.microsoft.com/office/drawing/2014/main" id="{0D9E239E-6BE8-D22B-BEB9-F5C800A6C224}"/>
              </a:ext>
            </a:extLst>
          </p:cNvPr>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32490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Arriving at the Office</a:t>
            </a:r>
            <a:endParaRPr lang="en-CA" b="0" i="0" dirty="0">
              <a:solidFill>
                <a:srgbClr val="CCCCCC"/>
              </a:solidFill>
              <a:effectLst/>
              <a:latin typeface="-apple-system"/>
            </a:endParaRPr>
          </a:p>
          <a:p>
            <a:pPr algn="l">
              <a:spcAft>
                <a:spcPts val="1200"/>
              </a:spcAft>
            </a:pPr>
            <a:r>
              <a:rPr lang="en-CA" b="0" i="0" dirty="0">
                <a:solidFill>
                  <a:srgbClr val="CCCCCC"/>
                </a:solidFill>
                <a:effectLst/>
                <a:latin typeface="-apple-system"/>
              </a:rPr>
              <a:t>When Sarah gets to the office, the meeting continues seamlessly on her phone. There's no awkward transition, no need to reconnect or ask someone to repeat what she missed. If she wants to get up to speed on something that happened earlier, she can just ask Copilot for a quick summary. What is great here is Meetings on Team Mobile also has full support of Screen Intelligence - Copilot picks up what's being screenshared in the meeting and uses that to provide a richer, more informative response to Sarah. So she's always ready to jump in, and she doesn't feel like she's playing catch-up.</a:t>
            </a:r>
          </a:p>
        </p:txBody>
      </p:sp>
      <p:sp>
        <p:nvSpPr>
          <p:cNvPr id="4" name="Slide Number Placeholder 3"/>
          <p:cNvSpPr>
            <a:spLocks noGrp="1"/>
          </p:cNvSpPr>
          <p:nvPr>
            <p:ph type="sldNum" sz="quarter" idx="5"/>
          </p:nvPr>
        </p:nvSpPr>
        <p:spPr/>
        <p:txBody>
          <a:bodyPr/>
          <a:lstStyle/>
          <a:p>
            <a:fld id="{F7C39E19-974F-4B90-B9A5-596933717C14}" type="slidenum">
              <a:rPr lang="en-US" smtClean="0"/>
              <a:t>22</a:t>
            </a:fld>
            <a:endParaRPr lang="en-US"/>
          </a:p>
        </p:txBody>
      </p:sp>
    </p:spTree>
    <p:extLst>
      <p:ext uri="{BB962C8B-B14F-4D97-AF65-F5344CB8AC3E}">
        <p14:creationId xmlns:p14="http://schemas.microsoft.com/office/powerpoint/2010/main" val="169567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Between Meetings: Micro-Moments</a:t>
            </a:r>
            <a:endParaRPr lang="en-CA" b="0" i="0" dirty="0">
              <a:solidFill>
                <a:srgbClr val="CCCCCC"/>
              </a:solidFill>
              <a:effectLst/>
              <a:latin typeface="-apple-system"/>
            </a:endParaRPr>
          </a:p>
          <a:p>
            <a:pPr algn="l">
              <a:spcAft>
                <a:spcPts val="1200"/>
              </a:spcAft>
              <a:buNone/>
            </a:pPr>
            <a:r>
              <a:rPr lang="en-CA" b="0" i="0" dirty="0">
                <a:solidFill>
                  <a:srgbClr val="CCCCCC"/>
                </a:solidFill>
                <a:effectLst/>
                <a:latin typeface="-apple-system"/>
              </a:rPr>
              <a:t>Later that morning, Sarah has a few minutes between calls. Instead of letting those minutes slip by, she opens Teams Mobile. Copilot gives her a quick rundown of her chats, highlighting what's most relevant. With the help of Copilot, she can quickly compose a reply. This is a small thing, but it adds up—those little moments throughout the day become opportunities to move things forward, rather than just dead time.</a:t>
            </a:r>
          </a:p>
          <a:p>
            <a:pPr algn="l">
              <a:spcAft>
                <a:spcPts val="1200"/>
              </a:spcAft>
            </a:pPr>
            <a:r>
              <a:rPr lang="en-CA" b="0" i="0" dirty="0">
                <a:solidFill>
                  <a:srgbClr val="CCCCCC"/>
                </a:solidFill>
                <a:effectLst/>
                <a:latin typeface="-apple-system"/>
              </a:rPr>
              <a:t>It's also about reducing that feeling of being overwhelmed. Instead of facing a wall of text, Sarah gets a clear, prioritized view of what needs her attention. She can make decisions quickly, respond to what's urgent, and defer the rest for later.</a:t>
            </a:r>
          </a:p>
        </p:txBody>
      </p:sp>
      <p:sp>
        <p:nvSpPr>
          <p:cNvPr id="4" name="Slide Number Placeholder 3"/>
          <p:cNvSpPr>
            <a:spLocks noGrp="1"/>
          </p:cNvSpPr>
          <p:nvPr>
            <p:ph type="sldNum" sz="quarter" idx="5"/>
          </p:nvPr>
        </p:nvSpPr>
        <p:spPr/>
        <p:txBody>
          <a:bodyPr/>
          <a:lstStyle/>
          <a:p>
            <a:fld id="{F7C39E19-974F-4B90-B9A5-596933717C14}" type="slidenum">
              <a:rPr lang="en-US" smtClean="0"/>
              <a:t>23</a:t>
            </a:fld>
            <a:endParaRPr lang="en-US"/>
          </a:p>
        </p:txBody>
      </p:sp>
    </p:spTree>
    <p:extLst>
      <p:ext uri="{BB962C8B-B14F-4D97-AF65-F5344CB8AC3E}">
        <p14:creationId xmlns:p14="http://schemas.microsoft.com/office/powerpoint/2010/main" val="3520746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sz="6000" b="1" i="0" dirty="0">
                <a:solidFill>
                  <a:srgbClr val="CCCCCC"/>
                </a:solidFill>
                <a:effectLst/>
                <a:latin typeface="-apple-system"/>
              </a:rPr>
              <a:t>Afternoon: Missed Meetings and Catching Up</a:t>
            </a:r>
            <a:endParaRPr lang="en-CA" sz="6000" b="0" i="0" dirty="0">
              <a:solidFill>
                <a:srgbClr val="CCCCCC"/>
              </a:solidFill>
              <a:effectLst/>
              <a:latin typeface="-apple-system"/>
            </a:endParaRPr>
          </a:p>
          <a:p>
            <a:pPr algn="l">
              <a:spcAft>
                <a:spcPts val="1200"/>
              </a:spcAft>
            </a:pPr>
            <a:r>
              <a:rPr lang="en-CA" sz="6000" b="0" i="0" dirty="0">
                <a:solidFill>
                  <a:srgbClr val="CCCCCC"/>
                </a:solidFill>
                <a:effectLst/>
                <a:latin typeface="-apple-system"/>
              </a:rPr>
              <a:t>In the afternoon, Sarah runs into a common challenge—she's double-booked and misses a meeting. In the past, this might have meant a scramble to get notes from a colleague or digging through a long transcript. Now, she just opens the Meeting Recap on her phone. She can see a summary, listen to the recording, or ask Copilot for the key decisions and action items. This means she can catch up quickly and move on, without feeling like she's falling behind or missing context.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7DB6565-EEE0-442A-8DC8-09FA435478BA}" type="datetime8">
              <a:rPr lang="en-US" smtClean="0"/>
              <a:pPr/>
              <a:t>5/6/25 6:11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70064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Switching Devices: Continuity</a:t>
            </a:r>
            <a:endParaRPr lang="en-CA" b="0" i="0" dirty="0">
              <a:solidFill>
                <a:srgbClr val="CCCCCC"/>
              </a:solidFill>
              <a:effectLst/>
              <a:latin typeface="-apple-system"/>
            </a:endParaRPr>
          </a:p>
          <a:p>
            <a:pPr algn="l">
              <a:spcAft>
                <a:spcPts val="1200"/>
              </a:spcAft>
            </a:pPr>
            <a:r>
              <a:rPr lang="en-CA" b="0" i="0" dirty="0">
                <a:solidFill>
                  <a:srgbClr val="CCCCCC"/>
                </a:solidFill>
                <a:effectLst/>
                <a:latin typeface="-apple-system"/>
              </a:rPr>
              <a:t>As the day winds down, Sarah heads home and opens Teams on her laptop. Everything she did on mobile—notes, action items, chat summaries—is right there, ready for her to pick up where she left off. There's no need to hunt for information or redo work. It's a smooth handoff between devices, which makes her day feel a lot less scattered.</a:t>
            </a:r>
          </a:p>
        </p:txBody>
      </p:sp>
      <p:sp>
        <p:nvSpPr>
          <p:cNvPr id="4" name="Slide Number Placeholder 3"/>
          <p:cNvSpPr>
            <a:spLocks noGrp="1"/>
          </p:cNvSpPr>
          <p:nvPr>
            <p:ph type="sldNum" sz="quarter" idx="5"/>
          </p:nvPr>
        </p:nvSpPr>
        <p:spPr/>
        <p:txBody>
          <a:bodyPr/>
          <a:lstStyle/>
          <a:p>
            <a:fld id="{F7C39E19-974F-4B90-B9A5-596933717C14}" type="slidenum">
              <a:rPr lang="en-US" smtClean="0"/>
              <a:t>25</a:t>
            </a:fld>
            <a:endParaRPr lang="en-US"/>
          </a:p>
        </p:txBody>
      </p:sp>
    </p:spTree>
    <p:extLst>
      <p:ext uri="{BB962C8B-B14F-4D97-AF65-F5344CB8AC3E}">
        <p14:creationId xmlns:p14="http://schemas.microsoft.com/office/powerpoint/2010/main" val="231576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Reflecting on the Day</a:t>
            </a:r>
            <a:endParaRPr lang="en-CA" b="0" i="0" dirty="0">
              <a:solidFill>
                <a:srgbClr val="CCCCCC"/>
              </a:solidFill>
              <a:effectLst/>
              <a:latin typeface="-apple-system"/>
            </a:endParaRPr>
          </a:p>
          <a:p>
            <a:pPr algn="l">
              <a:spcAft>
                <a:spcPts val="1200"/>
              </a:spcAft>
              <a:buNone/>
            </a:pPr>
            <a:r>
              <a:rPr lang="en-CA" b="0" i="0" dirty="0">
                <a:solidFill>
                  <a:srgbClr val="CCCCCC"/>
                </a:solidFill>
                <a:effectLst/>
                <a:latin typeface="-apple-system"/>
              </a:rPr>
              <a:t>Looking back, Sarah's day shows how Teams Mobile and AI can support the way we actually work now. Hands-free meetings make her commute productive. Recaps and summaries help her stay on track, even when her schedule changes. Quick catch-ups in chat mean she doesn't get buried in messages. And switching between devices is seamless, so she doesn't lose momentum.</a:t>
            </a:r>
          </a:p>
          <a:p>
            <a:pPr algn="l">
              <a:spcAft>
                <a:spcPts val="1200"/>
              </a:spcAft>
            </a:pPr>
            <a:r>
              <a:rPr lang="en-CA" b="0" i="0" dirty="0">
                <a:solidFill>
                  <a:srgbClr val="CCCCCC"/>
                </a:solidFill>
                <a:effectLst/>
                <a:latin typeface="-apple-system"/>
              </a:rPr>
              <a:t>What really matters is that Sarah feels supported, not stressed. She's able to keep up, contribute, and stay connected, even when her day is unpredictable. She doesn't have to worry about missing out or losing track—her tools help her stay organized and responsive, without adding extra pressure.</a:t>
            </a:r>
          </a:p>
        </p:txBody>
      </p:sp>
      <p:sp>
        <p:nvSpPr>
          <p:cNvPr id="4" name="Slide Number Placeholder 3"/>
          <p:cNvSpPr>
            <a:spLocks noGrp="1"/>
          </p:cNvSpPr>
          <p:nvPr>
            <p:ph type="sldNum" sz="quarter" idx="5"/>
          </p:nvPr>
        </p:nvSpPr>
        <p:spPr/>
        <p:txBody>
          <a:bodyPr/>
          <a:lstStyle/>
          <a:p>
            <a:fld id="{F7C39E19-974F-4B90-B9A5-596933717C14}" type="slidenum">
              <a:rPr lang="en-US" smtClean="0"/>
              <a:t>26</a:t>
            </a:fld>
            <a:endParaRPr lang="en-US"/>
          </a:p>
        </p:txBody>
      </p:sp>
    </p:spTree>
    <p:extLst>
      <p:ext uri="{BB962C8B-B14F-4D97-AF65-F5344CB8AC3E}">
        <p14:creationId xmlns:p14="http://schemas.microsoft.com/office/powerpoint/2010/main" val="2401383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7091-3EEA-EFD2-3FC2-D299ED144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D9038-27D8-22F6-0A93-EB74E5624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4518D-B5E6-612F-F7E5-7707DE3B65FD}"/>
              </a:ext>
            </a:extLst>
          </p:cNvPr>
          <p:cNvSpPr>
            <a:spLocks noGrp="1"/>
          </p:cNvSpPr>
          <p:nvPr>
            <p:ph type="body" idx="1"/>
          </p:nvPr>
        </p:nvSpPr>
        <p:spPr/>
        <p:txBody>
          <a:bodyPr/>
          <a:lstStyle/>
          <a:p>
            <a:pPr algn="l">
              <a:spcAft>
                <a:spcPts val="1200"/>
              </a:spcAft>
              <a:buNone/>
            </a:pPr>
            <a:r>
              <a:rPr lang="en-CA" sz="7200" b="1" i="0" dirty="0">
                <a:solidFill>
                  <a:srgbClr val="CCCCCC"/>
                </a:solidFill>
                <a:effectLst/>
                <a:latin typeface="-apple-system"/>
              </a:rPr>
              <a:t>Looking Ahead</a:t>
            </a:r>
            <a:endParaRPr lang="en-CA" sz="7200" b="0" i="0" dirty="0">
              <a:solidFill>
                <a:srgbClr val="CCCCCC"/>
              </a:solidFill>
              <a:effectLst/>
              <a:latin typeface="-apple-system"/>
            </a:endParaRPr>
          </a:p>
          <a:p>
            <a:pPr algn="l">
              <a:spcAft>
                <a:spcPts val="1200"/>
              </a:spcAft>
              <a:buNone/>
            </a:pPr>
            <a:r>
              <a:rPr lang="en-CA" sz="7200" b="0" i="0" dirty="0">
                <a:solidFill>
                  <a:srgbClr val="CCCCCC"/>
                </a:solidFill>
                <a:effectLst/>
                <a:latin typeface="-apple-system"/>
              </a:rPr>
              <a:t>And honestly, we're just getting started. Catching up, communicating, sharing, and planning—these are just the basics. There's a lot more we can do, and your feedback is what will help us shape what comes next.</a:t>
            </a:r>
          </a:p>
          <a:p>
            <a:pPr algn="l">
              <a:spcAft>
                <a:spcPts val="1200"/>
              </a:spcAft>
              <a:buNone/>
            </a:pPr>
            <a:r>
              <a:rPr lang="en-CA" sz="7200" b="0" i="0" dirty="0">
                <a:solidFill>
                  <a:srgbClr val="CCCCCC"/>
                </a:solidFill>
                <a:effectLst/>
                <a:latin typeface="-apple-system"/>
              </a:rPr>
              <a:t>I'd love to hear from you—what challenges do you face when working on mobile? Are there moments in your day where you wish your tools could do more, or where you feel like something's missing? Your insights are incredibly valuable as we continue to improve and build features that really make a difference.</a:t>
            </a:r>
          </a:p>
          <a:p>
            <a:pPr algn="l">
              <a:spcAft>
                <a:spcPts val="1200"/>
              </a:spcAft>
            </a:pPr>
            <a:r>
              <a:rPr lang="en-CA" sz="7200" b="0" i="0" dirty="0">
                <a:solidFill>
                  <a:srgbClr val="CCCCCC"/>
                </a:solidFill>
                <a:effectLst/>
                <a:latin typeface="-apple-system"/>
              </a:rPr>
              <a:t>So, thank you for listening and for sharing your experiences. Together, we can make mobile work better for everyone.</a:t>
            </a:r>
          </a:p>
        </p:txBody>
      </p:sp>
      <p:sp>
        <p:nvSpPr>
          <p:cNvPr id="4" name="Slide Number Placeholder 3">
            <a:extLst>
              <a:ext uri="{FF2B5EF4-FFF2-40B4-BE49-F238E27FC236}">
                <a16:creationId xmlns:a16="http://schemas.microsoft.com/office/drawing/2014/main" id="{938A6078-5E38-C019-C90F-3674B379B8FF}"/>
              </a:ext>
            </a:extLst>
          </p:cNvPr>
          <p:cNvSpPr>
            <a:spLocks noGrp="1"/>
          </p:cNvSpPr>
          <p:nvPr>
            <p:ph type="sldNum" sz="quarter" idx="5"/>
          </p:nvPr>
        </p:nvSpPr>
        <p:spPr/>
        <p:txBody>
          <a:bodyPr/>
          <a:lstStyle/>
          <a:p>
            <a:fld id="{36D3C35C-FC9A-0B41-AECA-C52F6DD2EC53}" type="slidenum">
              <a:rPr lang="en-US" smtClean="0"/>
              <a:t>27</a:t>
            </a:fld>
            <a:endParaRPr lang="en-US"/>
          </a:p>
        </p:txBody>
      </p:sp>
    </p:spTree>
    <p:extLst>
      <p:ext uri="{BB962C8B-B14F-4D97-AF65-F5344CB8AC3E}">
        <p14:creationId xmlns:p14="http://schemas.microsoft.com/office/powerpoint/2010/main" val="1902602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4B0D0-5A98-F5EA-6D12-788684509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98632-B098-9C93-13BB-D0C637BC1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41F26-A0F0-13C2-86AA-3B5E8689226E}"/>
              </a:ext>
            </a:extLst>
          </p:cNvPr>
          <p:cNvSpPr>
            <a:spLocks noGrp="1"/>
          </p:cNvSpPr>
          <p:nvPr>
            <p:ph type="body" idx="1"/>
          </p:nvPr>
        </p:nvSpPr>
        <p:spPr/>
        <p:txBody>
          <a:bodyPr/>
          <a:lstStyle/>
          <a:p>
            <a:pPr algn="l">
              <a:spcAft>
                <a:spcPts val="1200"/>
              </a:spcAft>
              <a:buNone/>
            </a:pPr>
            <a:r>
              <a:rPr lang="en-CA" sz="6000" b="0" i="0">
                <a:solidFill>
                  <a:srgbClr val="CCCCCC"/>
                </a:solidFill>
                <a:effectLst/>
                <a:latin typeface="-apple-system"/>
              </a:rPr>
              <a:t>COPILOT IN MEETINGS</a:t>
            </a:r>
          </a:p>
        </p:txBody>
      </p:sp>
      <p:sp>
        <p:nvSpPr>
          <p:cNvPr id="4" name="Slide Number Placeholder 3">
            <a:extLst>
              <a:ext uri="{FF2B5EF4-FFF2-40B4-BE49-F238E27FC236}">
                <a16:creationId xmlns:a16="http://schemas.microsoft.com/office/drawing/2014/main" id="{22EA93AC-6A2F-895A-F758-52AEFE6C9BE3}"/>
              </a:ext>
            </a:extLst>
          </p:cNvPr>
          <p:cNvSpPr>
            <a:spLocks noGrp="1"/>
          </p:cNvSpPr>
          <p:nvPr>
            <p:ph type="sldNum" sz="quarter" idx="5"/>
          </p:nvPr>
        </p:nvSpPr>
        <p:spPr/>
        <p:txBody>
          <a:bodyPr/>
          <a:lstStyle/>
          <a:p>
            <a:fld id="{36D3C35C-FC9A-0B41-AECA-C52F6DD2EC53}" type="slidenum">
              <a:rPr lang="en-US" smtClean="0"/>
              <a:t>6</a:t>
            </a:fld>
            <a:endParaRPr lang="en-US"/>
          </a:p>
        </p:txBody>
      </p:sp>
    </p:spTree>
    <p:extLst>
      <p:ext uri="{BB962C8B-B14F-4D97-AF65-F5344CB8AC3E}">
        <p14:creationId xmlns:p14="http://schemas.microsoft.com/office/powerpoint/2010/main" val="3244134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8</a:t>
            </a:fld>
            <a:endParaRPr lang="en-US"/>
          </a:p>
        </p:txBody>
      </p:sp>
    </p:spTree>
    <p:extLst>
      <p:ext uri="{BB962C8B-B14F-4D97-AF65-F5344CB8AC3E}">
        <p14:creationId xmlns:p14="http://schemas.microsoft.com/office/powerpoint/2010/main" val="2118636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 1: Excel Spreadsheet</a:t>
            </a:r>
          </a:p>
          <a:p>
            <a:r>
              <a:rPr lang="en-US"/>
              <a:t>Demo 2: Cover letter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D91FF38-03BF-E345-8DFA-92A7B1D66F0D}" type="datetime8">
              <a:rPr lang="en-US" smtClean="0"/>
              <a:t>5/6/25 6:11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697798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it work</a:t>
            </a:r>
          </a:p>
          <a:p>
            <a:r>
              <a:rPr lang="en-US"/>
              <a:t>Where does it save the content</a:t>
            </a:r>
          </a:p>
          <a:p>
            <a:r>
              <a:rPr lang="en-US"/>
              <a:t>What are the restrictions, how do you record</a:t>
            </a:r>
          </a:p>
          <a:p>
            <a:r>
              <a:rPr lang="en-US"/>
              <a:t>Accidental shares</a:t>
            </a:r>
          </a:p>
          <a:p>
            <a:r>
              <a:rPr lang="en-US"/>
              <a:t>Sensitivity labels</a:t>
            </a:r>
          </a:p>
        </p:txBody>
      </p:sp>
      <p:sp>
        <p:nvSpPr>
          <p:cNvPr id="4" name="Slide Number Placeholder 3"/>
          <p:cNvSpPr>
            <a:spLocks noGrp="1"/>
          </p:cNvSpPr>
          <p:nvPr>
            <p:ph type="sldNum" sz="quarter" idx="5"/>
          </p:nvPr>
        </p:nvSpPr>
        <p:spPr/>
        <p:txBody>
          <a:bodyPr/>
          <a:lstStyle/>
          <a:p>
            <a:fld id="{F7C39E19-974F-4B90-B9A5-596933717C14}" type="slidenum">
              <a:rPr lang="en-US" smtClean="0"/>
              <a:t>14</a:t>
            </a:fld>
            <a:endParaRPr lang="en-US"/>
          </a:p>
        </p:txBody>
      </p:sp>
    </p:spTree>
    <p:extLst>
      <p:ext uri="{BB962C8B-B14F-4D97-AF65-F5344CB8AC3E}">
        <p14:creationId xmlns:p14="http://schemas.microsoft.com/office/powerpoint/2010/main" val="83126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F439-C77E-7E71-5277-FED28B8F8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A426B-2A69-3B5B-CFD2-E3233F1D1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9E7C7-5FB2-3E6F-338E-64CD9150E448}"/>
              </a:ext>
            </a:extLst>
          </p:cNvPr>
          <p:cNvSpPr>
            <a:spLocks noGrp="1"/>
          </p:cNvSpPr>
          <p:nvPr>
            <p:ph type="body" idx="1"/>
          </p:nvPr>
        </p:nvSpPr>
        <p:spPr/>
        <p:txBody>
          <a:bodyPr/>
          <a:lstStyle/>
          <a:p>
            <a:pPr algn="l">
              <a:spcAft>
                <a:spcPts val="1200"/>
              </a:spcAft>
              <a:buNone/>
            </a:pPr>
            <a:r>
              <a:rPr lang="en-CA" sz="6000" b="0" i="0">
                <a:solidFill>
                  <a:srgbClr val="CCCCCC"/>
                </a:solidFill>
                <a:effectLst/>
                <a:latin typeface="-apple-system"/>
              </a:rPr>
              <a:t>COPILOT IN MEETINGS</a:t>
            </a:r>
            <a:endParaRPr lang="en-CA" sz="6000" b="0" i="0" dirty="0">
              <a:solidFill>
                <a:srgbClr val="CCCCCC"/>
              </a:solidFill>
              <a:effectLst/>
              <a:latin typeface="-apple-system"/>
            </a:endParaRPr>
          </a:p>
        </p:txBody>
      </p:sp>
      <p:sp>
        <p:nvSpPr>
          <p:cNvPr id="4" name="Slide Number Placeholder 3">
            <a:extLst>
              <a:ext uri="{FF2B5EF4-FFF2-40B4-BE49-F238E27FC236}">
                <a16:creationId xmlns:a16="http://schemas.microsoft.com/office/drawing/2014/main" id="{4E610251-22A1-C365-5AAD-2E769772A293}"/>
              </a:ext>
            </a:extLst>
          </p:cNvPr>
          <p:cNvSpPr>
            <a:spLocks noGrp="1"/>
          </p:cNvSpPr>
          <p:nvPr>
            <p:ph type="sldNum" sz="quarter" idx="5"/>
          </p:nvPr>
        </p:nvSpPr>
        <p:spPr/>
        <p:txBody>
          <a:bodyPr/>
          <a:lstStyle/>
          <a:p>
            <a:fld id="{36D3C35C-FC9A-0B41-AECA-C52F6DD2EC53}" type="slidenum">
              <a:rPr lang="en-US" smtClean="0"/>
              <a:t>16</a:t>
            </a:fld>
            <a:endParaRPr lang="en-US"/>
          </a:p>
        </p:txBody>
      </p:sp>
    </p:spTree>
    <p:extLst>
      <p:ext uri="{BB962C8B-B14F-4D97-AF65-F5344CB8AC3E}">
        <p14:creationId xmlns:p14="http://schemas.microsoft.com/office/powerpoint/2010/main" val="25420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51C16-DA94-2F7C-0877-315A4832F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C3EFB-1855-75C4-32DB-F2D21FDA8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978A1-F1F1-355B-3AD7-FDFDFC1549B7}"/>
              </a:ext>
            </a:extLst>
          </p:cNvPr>
          <p:cNvSpPr>
            <a:spLocks noGrp="1"/>
          </p:cNvSpPr>
          <p:nvPr>
            <p:ph type="body" idx="1"/>
          </p:nvPr>
        </p:nvSpPr>
        <p:spPr/>
        <p:txBody>
          <a:bodyPr/>
          <a:lstStyle/>
          <a:p>
            <a:pPr algn="l">
              <a:spcAft>
                <a:spcPts val="1200"/>
              </a:spcAft>
              <a:buNone/>
            </a:pPr>
            <a:r>
              <a:rPr lang="en-CA" sz="9600" b="0" i="0" dirty="0">
                <a:solidFill>
                  <a:srgbClr val="CCCCCC"/>
                </a:solidFill>
                <a:effectLst/>
                <a:latin typeface="-apple-system"/>
              </a:rPr>
              <a:t>Let's start with our vision for mobile.</a:t>
            </a:r>
            <a:br>
              <a:rPr lang="en-CA" sz="9600" dirty="0"/>
            </a:br>
            <a:r>
              <a:rPr lang="en-CA" sz="9600" b="0" i="0" dirty="0">
                <a:solidFill>
                  <a:srgbClr val="CCCCCC"/>
                </a:solidFill>
                <a:effectLst/>
                <a:latin typeface="-apple-system"/>
              </a:rPr>
              <a:t>We want people to feel informed, empowered and able to jump in and contribute, wherever they are and whenever they need to. Work isn't tied to a desk anymore. It happens in the car, in line for coffee, or between meetings. Our goal is to make sure that being away from your desk doesn't mean you're out of the loop or unable to make an impact.</a:t>
            </a:r>
            <a:br>
              <a:rPr lang="en-CA" sz="9600" b="0" i="0" dirty="0">
                <a:solidFill>
                  <a:srgbClr val="CCCCCC"/>
                </a:solidFill>
                <a:effectLst/>
                <a:latin typeface="-apple-system"/>
              </a:rPr>
            </a:br>
            <a:br>
              <a:rPr lang="en-CA" sz="9600" b="0" i="0" dirty="0">
                <a:solidFill>
                  <a:srgbClr val="CCCCCC"/>
                </a:solidFill>
                <a:effectLst/>
                <a:latin typeface="-apple-system"/>
              </a:rPr>
            </a:br>
            <a:r>
              <a:rPr lang="en-CA" sz="9600" b="0" i="0" dirty="0">
                <a:solidFill>
                  <a:srgbClr val="CCCCCC"/>
                </a:solidFill>
                <a:effectLst/>
                <a:latin typeface="-apple-system"/>
              </a:rPr>
              <a:t>Teams Mobile is a powerful but very compact toolbox – a lot of very powerful and versatile capabilities are tucked away, due to form factor. Whova app poll: Do you currently use Copilot for Teams Meeting on Mobile (to catch up, generate meeting recap and action items </a:t>
            </a:r>
            <a:r>
              <a:rPr lang="en-CA" sz="9600" b="0" i="0" dirty="0" err="1">
                <a:solidFill>
                  <a:srgbClr val="CCCCCC"/>
                </a:solidFill>
                <a:effectLst/>
                <a:latin typeface="-apple-system"/>
              </a:rPr>
              <a:t>etc</a:t>
            </a:r>
            <a:r>
              <a:rPr lang="en-CA" sz="9600" b="0" i="0" dirty="0">
                <a:solidFill>
                  <a:srgbClr val="CCCCCC"/>
                </a:solidFill>
                <a:effectLst/>
                <a:latin typeface="-apple-system"/>
              </a:rPr>
              <a:t>) – 7/16 respondents says no. Good outcome today would be to drive awareness on how Mobile can help you and your team during the day</a:t>
            </a:r>
          </a:p>
        </p:txBody>
      </p:sp>
      <p:sp>
        <p:nvSpPr>
          <p:cNvPr id="4" name="Slide Number Placeholder 3">
            <a:extLst>
              <a:ext uri="{FF2B5EF4-FFF2-40B4-BE49-F238E27FC236}">
                <a16:creationId xmlns:a16="http://schemas.microsoft.com/office/drawing/2014/main" id="{0F1DDB56-DD9E-38AE-B366-D08B69BD835D}"/>
              </a:ext>
            </a:extLst>
          </p:cNvPr>
          <p:cNvSpPr>
            <a:spLocks noGrp="1"/>
          </p:cNvSpPr>
          <p:nvPr>
            <p:ph type="sldNum" sz="quarter" idx="5"/>
          </p:nvPr>
        </p:nvSpPr>
        <p:spPr/>
        <p:txBody>
          <a:bodyPr/>
          <a:lstStyle/>
          <a:p>
            <a:fld id="{36D3C35C-FC9A-0B41-AECA-C52F6DD2EC53}" type="slidenum">
              <a:rPr lang="en-US" smtClean="0"/>
              <a:t>17</a:t>
            </a:fld>
            <a:endParaRPr lang="en-US"/>
          </a:p>
        </p:txBody>
      </p:sp>
    </p:spTree>
    <p:extLst>
      <p:ext uri="{BB962C8B-B14F-4D97-AF65-F5344CB8AC3E}">
        <p14:creationId xmlns:p14="http://schemas.microsoft.com/office/powerpoint/2010/main" val="381439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So, what are people actually doing on mobile?</a:t>
            </a:r>
            <a:endParaRPr lang="en-CA" b="0" i="0" dirty="0">
              <a:solidFill>
                <a:srgbClr val="CCCCCC"/>
              </a:solidFill>
              <a:effectLst/>
              <a:latin typeface="-apple-system"/>
            </a:endParaRPr>
          </a:p>
          <a:p>
            <a:pPr algn="l">
              <a:spcAft>
                <a:spcPts val="1200"/>
              </a:spcAft>
              <a:buNone/>
            </a:pPr>
            <a:r>
              <a:rPr lang="en-CA" b="0" i="0" dirty="0">
                <a:solidFill>
                  <a:srgbClr val="CCCCCC"/>
                </a:solidFill>
                <a:effectLst/>
                <a:latin typeface="-apple-system"/>
              </a:rPr>
              <a:t>If we look at the data, it's clear that most mobile activity is about quick triage and communication. Around 85% of the time, people are catching up—checking what's urgent, staying updated on progress, or flagging things to handle later. It's about making sure nothing slips through the cracks, even on a busy day. This is the reality for most of us: our days are full of interruptions and shifting priorities, and mobile is the tool we reach for to stay on top of things.</a:t>
            </a:r>
          </a:p>
          <a:p>
            <a:pPr algn="l">
              <a:spcAft>
                <a:spcPts val="1200"/>
              </a:spcAft>
              <a:buNone/>
            </a:pPr>
            <a:r>
              <a:rPr lang="en-CA" b="0" i="0" dirty="0">
                <a:solidFill>
                  <a:srgbClr val="CCCCCC"/>
                </a:solidFill>
                <a:effectLst/>
                <a:latin typeface="-apple-system"/>
              </a:rPr>
              <a:t>The next big piece is communication. About 70% of users are using mobile to chat, join quick meetings, or let others know when they're available. It's all about staying connected and making sure the team keeps moving, even if everyone's in different places. There's a real need for tools that make it easy to reach out, respond, and coordinate on the fly.</a:t>
            </a:r>
          </a:p>
          <a:p>
            <a:pPr algn="l">
              <a:spcAft>
                <a:spcPts val="1200"/>
              </a:spcAft>
            </a:pPr>
            <a:r>
              <a:rPr lang="en-CA" b="0" i="0" dirty="0">
                <a:solidFill>
                  <a:srgbClr val="CCCCCC"/>
                </a:solidFill>
                <a:effectLst/>
                <a:latin typeface="-apple-system"/>
              </a:rPr>
              <a:t>Of course, there are also moments when people need to find or share a document, or quickly check a resource. And sometimes, it's about managing your schedule or prepping for a meeting. These make up a smaller share of tasks done on a mobile, but they're still important for keeping things on track.</a:t>
            </a:r>
          </a:p>
        </p:txBody>
      </p:sp>
      <p:sp>
        <p:nvSpPr>
          <p:cNvPr id="4" name="Slide Number Placeholder 3"/>
          <p:cNvSpPr>
            <a:spLocks noGrp="1"/>
          </p:cNvSpPr>
          <p:nvPr>
            <p:ph type="sldNum" sz="quarter" idx="5"/>
          </p:nvPr>
        </p:nvSpPr>
        <p:spPr/>
        <p:txBody>
          <a:bodyPr/>
          <a:lstStyle/>
          <a:p>
            <a:fld id="{36D3C35C-FC9A-0B41-AECA-C52F6DD2EC53}" type="slidenum">
              <a:rPr lang="en-US" smtClean="0"/>
              <a:t>18</a:t>
            </a:fld>
            <a:endParaRPr lang="en-US"/>
          </a:p>
        </p:txBody>
      </p:sp>
    </p:spTree>
    <p:extLst>
      <p:ext uri="{BB962C8B-B14F-4D97-AF65-F5344CB8AC3E}">
        <p14:creationId xmlns:p14="http://schemas.microsoft.com/office/powerpoint/2010/main" val="223996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2030-E5FA-C86D-59C8-AF87FC722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A7646-919E-DB0C-F058-627C8C3DD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B52DA-15D8-160B-8DCA-892FF84D4649}"/>
              </a:ext>
            </a:extLst>
          </p:cNvPr>
          <p:cNvSpPr>
            <a:spLocks noGrp="1"/>
          </p:cNvSpPr>
          <p:nvPr>
            <p:ph type="body" idx="1"/>
          </p:nvPr>
        </p:nvSpPr>
        <p:spPr/>
        <p:txBody>
          <a:bodyPr/>
          <a:lstStyle/>
          <a:p>
            <a:pPr algn="l">
              <a:spcAft>
                <a:spcPts val="1200"/>
              </a:spcAft>
              <a:buNone/>
            </a:pPr>
            <a:r>
              <a:rPr lang="en-CA" b="1" i="0" dirty="0">
                <a:solidFill>
                  <a:srgbClr val="CCCCCC"/>
                </a:solidFill>
                <a:effectLst/>
                <a:latin typeface="-apple-system"/>
              </a:rPr>
              <a:t>Let's zoom out and look at the bigger picture.</a:t>
            </a:r>
            <a:endParaRPr lang="en-CA" b="0" i="0" dirty="0">
              <a:solidFill>
                <a:srgbClr val="CCCCCC"/>
              </a:solidFill>
              <a:effectLst/>
              <a:latin typeface="-apple-system"/>
            </a:endParaRPr>
          </a:p>
          <a:p>
            <a:pPr algn="l">
              <a:spcAft>
                <a:spcPts val="1200"/>
              </a:spcAft>
              <a:buNone/>
            </a:pPr>
            <a:r>
              <a:rPr lang="en-CA" b="0" i="0" dirty="0">
                <a:solidFill>
                  <a:srgbClr val="CCCCCC"/>
                </a:solidFill>
                <a:effectLst/>
                <a:latin typeface="-apple-system"/>
              </a:rPr>
              <a:t>When you break it down, there are three main things people need to do on mobile:</a:t>
            </a:r>
            <a:br>
              <a:rPr lang="en-CA" b="0" i="0" dirty="0">
                <a:solidFill>
                  <a:srgbClr val="CCCCCC"/>
                </a:solidFill>
                <a:effectLst/>
                <a:latin typeface="-apple-system"/>
              </a:rPr>
            </a:br>
            <a:r>
              <a:rPr lang="en-CA" b="0" i="0" dirty="0">
                <a:solidFill>
                  <a:srgbClr val="CCCCCC"/>
                </a:solidFill>
                <a:effectLst/>
                <a:latin typeface="-apple-system"/>
              </a:rPr>
              <a:t>First, get information fast—whether that's catching up on messages or reviewing meeting notes. Second, create and share—maybe jotting down an idea, replying to a chat, or sharing a file. And third, keep collaborating—making decisions together and making sure nothing falls through the cracks.</a:t>
            </a:r>
          </a:p>
          <a:p>
            <a:pPr algn="l">
              <a:spcAft>
                <a:spcPts val="1200"/>
              </a:spcAft>
              <a:buNone/>
            </a:pPr>
            <a:r>
              <a:rPr lang="en-CA" b="0" i="0" dirty="0">
                <a:solidFill>
                  <a:srgbClr val="CCCCCC"/>
                </a:solidFill>
                <a:effectLst/>
                <a:latin typeface="-apple-system"/>
              </a:rPr>
              <a:t>But here's the thing: on mobile, these jobs usually happen in short bursts—during a commute, between appointments, or whenever you have a few spare minutes. That's where AI can really help. Instead of digging through meeting notes or chat or trying to remember what's important, AI can highlight what matters, summarize conversations, and handle some of the routine stuff for you. It's about making the most of those little windows of time, so you can keep things moving without feeling overwhelmed.</a:t>
            </a:r>
          </a:p>
          <a:p>
            <a:pPr algn="l">
              <a:spcAft>
                <a:spcPts val="1200"/>
              </a:spcAft>
            </a:pPr>
            <a:r>
              <a:rPr lang="en-CA" b="0" i="0" dirty="0">
                <a:solidFill>
                  <a:srgbClr val="CCCCCC"/>
                </a:solidFill>
                <a:effectLst/>
                <a:latin typeface="-apple-system"/>
              </a:rPr>
              <a:t>With AI assisting you, you don't have to worry about missing something important or losing track of where you left off. It's there to help you stay organized, respond quickly, and keep up with your team, especially on your most unpredictable days.</a:t>
            </a:r>
          </a:p>
        </p:txBody>
      </p:sp>
      <p:sp>
        <p:nvSpPr>
          <p:cNvPr id="4" name="Slide Number Placeholder 3">
            <a:extLst>
              <a:ext uri="{FF2B5EF4-FFF2-40B4-BE49-F238E27FC236}">
                <a16:creationId xmlns:a16="http://schemas.microsoft.com/office/drawing/2014/main" id="{A142E82E-808F-7770-A630-5E95E2A06070}"/>
              </a:ext>
            </a:extLst>
          </p:cNvPr>
          <p:cNvSpPr>
            <a:spLocks noGrp="1"/>
          </p:cNvSpPr>
          <p:nvPr>
            <p:ph type="sldNum" sz="quarter" idx="5"/>
          </p:nvPr>
        </p:nvSpPr>
        <p:spPr/>
        <p:txBody>
          <a:bodyPr/>
          <a:lstStyle/>
          <a:p>
            <a:fld id="{36D3C35C-FC9A-0B41-AECA-C52F6DD2EC53}" type="slidenum">
              <a:rPr lang="en-US" smtClean="0"/>
              <a:t>19</a:t>
            </a:fld>
            <a:endParaRPr lang="en-US"/>
          </a:p>
        </p:txBody>
      </p:sp>
    </p:spTree>
    <p:extLst>
      <p:ext uri="{BB962C8B-B14F-4D97-AF65-F5344CB8AC3E}">
        <p14:creationId xmlns:p14="http://schemas.microsoft.com/office/powerpoint/2010/main" val="501650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sv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5/6/25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5/6/25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641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1172926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
        <p:nvSpPr>
          <p:cNvPr id="4" name="Footer Placeholder 4">
            <a:extLst>
              <a:ext uri="{FF2B5EF4-FFF2-40B4-BE49-F238E27FC236}">
                <a16:creationId xmlns:a16="http://schemas.microsoft.com/office/drawing/2014/main" id="{23A61114-72FB-4B75-EF1A-58D1FDE015F0}"/>
              </a:ext>
            </a:extLst>
          </p:cNvPr>
          <p:cNvSpPr>
            <a:spLocks noGrp="1"/>
          </p:cNvSpPr>
          <p:nvPr>
            <p:ph type="ftr" sz="quarter" idx="3"/>
          </p:nvPr>
        </p:nvSpPr>
        <p:spPr>
          <a:xfrm>
            <a:off x="589281" y="6543297"/>
            <a:ext cx="4114800" cy="209042"/>
          </a:xfrm>
          <a:prstGeom prst="rect">
            <a:avLst/>
          </a:prstGeom>
        </p:spPr>
        <p:txBody>
          <a:bodyPr vert="horz" lIns="0" tIns="45720" rIns="0" bIns="45720" rtlCol="0" anchor="ctr"/>
          <a:lstStyle>
            <a:lvl1pPr algn="l">
              <a:defRPr sz="800">
                <a:solidFill>
                  <a:schemeClr val="tx1">
                    <a:tint val="82000"/>
                  </a:schemeClr>
                </a:solidFill>
              </a:defRPr>
            </a:lvl1pPr>
          </a:lstStyle>
          <a:p>
            <a:r>
              <a:rPr lang="en-US"/>
              <a:t>Microsoft Confidential</a:t>
            </a:r>
          </a:p>
        </p:txBody>
      </p:sp>
    </p:spTree>
    <p:extLst>
      <p:ext uri="{BB962C8B-B14F-4D97-AF65-F5344CB8AC3E}">
        <p14:creationId xmlns:p14="http://schemas.microsoft.com/office/powerpoint/2010/main" val="72803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op_Banner_Gradient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5B98F-75D1-1C12-C38F-3ABA1B9F3F9A}"/>
              </a:ext>
            </a:extLst>
          </p:cNvPr>
          <p:cNvSpPr>
            <a:spLocks noGrp="1"/>
          </p:cNvSpPr>
          <p:nvPr>
            <p:ph type="sldNum" sz="quarter" idx="18"/>
          </p:nvPr>
        </p:nvSpPr>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5" name="Footer Placeholder 1">
            <a:extLst>
              <a:ext uri="{FF2B5EF4-FFF2-40B4-BE49-F238E27FC236}">
                <a16:creationId xmlns:a16="http://schemas.microsoft.com/office/drawing/2014/main" id="{7A193465-ADC4-F3FA-006A-4DFCD348545F}"/>
              </a:ext>
            </a:extLst>
          </p:cNvPr>
          <p:cNvSpPr>
            <a:spLocks noGrp="1"/>
          </p:cNvSpPr>
          <p:nvPr>
            <p:ph type="ftr" sz="quarter" idx="12"/>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4" name="Text Placeholder 5">
            <a:extLst>
              <a:ext uri="{FF2B5EF4-FFF2-40B4-BE49-F238E27FC236}">
                <a16:creationId xmlns:a16="http://schemas.microsoft.com/office/drawing/2014/main" id="{A9B71FFD-7E11-83F2-880C-8D703C7C1FEA}"/>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
        <p:nvSpPr>
          <p:cNvPr id="7" name="Text Placeholder 5">
            <a:extLst>
              <a:ext uri="{FF2B5EF4-FFF2-40B4-BE49-F238E27FC236}">
                <a16:creationId xmlns:a16="http://schemas.microsoft.com/office/drawing/2014/main" id="{B2C63DBF-7857-E2D4-17D8-21F62B2028C8}"/>
              </a:ext>
            </a:extLst>
          </p:cNvPr>
          <p:cNvSpPr>
            <a:spLocks noGrp="1"/>
          </p:cNvSpPr>
          <p:nvPr>
            <p:ph type="body" sz="quarter" idx="19" hasCustomPrompt="1"/>
          </p:nvPr>
        </p:nvSpPr>
        <p:spPr>
          <a:xfrm>
            <a:off x="563497" y="1202079"/>
            <a:ext cx="11045889" cy="1480820"/>
          </a:xfrm>
        </p:spPr>
        <p:txBody>
          <a:bodyPr/>
          <a:lstStyle>
            <a:lvl1pPr marL="0" indent="0">
              <a:buNone/>
              <a:defRPr sz="2000" b="1" i="0">
                <a:solidFill>
                  <a:schemeClr val="tx1"/>
                </a:solidFill>
                <a:latin typeface="Segoe Sans Text Semibold" pitchFamily="2" charset="0"/>
                <a:cs typeface="Segoe Sans Text Semibold" pitchFamily="2" charset="0"/>
              </a:defRPr>
            </a:lvl1pPr>
          </a:lstStyle>
          <a:p>
            <a:pPr lvl="0"/>
            <a:r>
              <a:rPr lang="en-US"/>
              <a:t>Click to edit text</a:t>
            </a:r>
          </a:p>
        </p:txBody>
      </p:sp>
      <p:sp>
        <p:nvSpPr>
          <p:cNvPr id="8" name="Text Placeholder 5">
            <a:extLst>
              <a:ext uri="{FF2B5EF4-FFF2-40B4-BE49-F238E27FC236}">
                <a16:creationId xmlns:a16="http://schemas.microsoft.com/office/drawing/2014/main" id="{EBFCD737-ACB4-D384-3B92-4134DED1383A}"/>
              </a:ext>
            </a:extLst>
          </p:cNvPr>
          <p:cNvSpPr>
            <a:spLocks noGrp="1"/>
          </p:cNvSpPr>
          <p:nvPr>
            <p:ph type="body" sz="quarter" idx="20" hasCustomPrompt="1"/>
          </p:nvPr>
        </p:nvSpPr>
        <p:spPr>
          <a:xfrm>
            <a:off x="563496" y="2802002"/>
            <a:ext cx="11045889" cy="3467749"/>
          </a:xfrm>
        </p:spPr>
        <p:txBody>
          <a:bodyPr/>
          <a:lstStyle>
            <a:lvl1pPr marL="0" indent="0">
              <a:buNone/>
              <a:defRPr sz="1400" b="0" i="0">
                <a:solidFill>
                  <a:schemeClr val="tx1"/>
                </a:solidFill>
                <a:latin typeface="Segoe Sans Text" pitchFamily="2" charset="0"/>
                <a:cs typeface="Segoe Sans Text" pitchFamily="2" charset="0"/>
              </a:defRPr>
            </a:lvl1pPr>
          </a:lstStyle>
          <a:p>
            <a:pPr lvl="0"/>
            <a:r>
              <a:rPr lang="en-US"/>
              <a:t>Click to edit text</a:t>
            </a:r>
          </a:p>
        </p:txBody>
      </p:sp>
    </p:spTree>
    <p:extLst>
      <p:ext uri="{BB962C8B-B14F-4D97-AF65-F5344CB8AC3E}">
        <p14:creationId xmlns:p14="http://schemas.microsoft.com/office/powerpoint/2010/main" val="250744877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HalfHalf_Image_Whit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374165A-58C8-61CD-EBB8-4759B0CE5DBA}"/>
              </a:ext>
            </a:extLst>
          </p:cNvPr>
          <p:cNvSpPr>
            <a:spLocks noGrp="1"/>
          </p:cNvSpPr>
          <p:nvPr>
            <p:ph type="pic" sz="quarter" idx="10" hasCustomPrompt="1"/>
          </p:nvPr>
        </p:nvSpPr>
        <p:spPr>
          <a:xfrm>
            <a:off x="6095998" y="0"/>
            <a:ext cx="6096001" cy="6858000"/>
          </a:xfrm>
          <a:prstGeom prst="rect">
            <a:avLst/>
          </a:prstGeom>
          <a:solidFill>
            <a:schemeClr val="bg2"/>
          </a:solidFill>
        </p:spPr>
        <p:txBody>
          <a:bodyPr/>
          <a:lstStyle>
            <a:lvl1pPr marL="0" indent="0" algn="ctr">
              <a:lnSpc>
                <a:spcPct val="150000"/>
              </a:lnSpc>
              <a:buNone/>
              <a:defRPr b="0" i="0">
                <a:latin typeface="Segoe Sans Text" pitchFamily="2" charset="0"/>
                <a:cs typeface="Segoe Sans Text" pitchFamily="2" charset="0"/>
              </a:defRPr>
            </a:lvl1pPr>
          </a:lstStyle>
          <a:p>
            <a:r>
              <a:rPr lang="en-US"/>
              <a:t>Place Image Here</a:t>
            </a:r>
          </a:p>
        </p:txBody>
      </p:sp>
      <p:sp>
        <p:nvSpPr>
          <p:cNvPr id="5" name="Slide Number Placeholder 4">
            <a:extLst>
              <a:ext uri="{FF2B5EF4-FFF2-40B4-BE49-F238E27FC236}">
                <a16:creationId xmlns:a16="http://schemas.microsoft.com/office/drawing/2014/main" id="{B426A676-6846-EA65-EDE5-824567022740}"/>
              </a:ext>
            </a:extLst>
          </p:cNvPr>
          <p:cNvSpPr>
            <a:spLocks noGrp="1"/>
          </p:cNvSpPr>
          <p:nvPr>
            <p:ph type="sldNum" sz="quarter" idx="14"/>
          </p:nvPr>
        </p:nvSpPr>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3" name="Footer Placeholder 1">
            <a:extLst>
              <a:ext uri="{FF2B5EF4-FFF2-40B4-BE49-F238E27FC236}">
                <a16:creationId xmlns:a16="http://schemas.microsoft.com/office/drawing/2014/main" id="{06B4669D-57D3-3D89-6D13-EDDCEC473643}"/>
              </a:ext>
            </a:extLst>
          </p:cNvPr>
          <p:cNvSpPr>
            <a:spLocks noGrp="1"/>
          </p:cNvSpPr>
          <p:nvPr>
            <p:ph type="ftr" sz="quarter" idx="15"/>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2" name="Text Placeholder 8">
            <a:extLst>
              <a:ext uri="{FF2B5EF4-FFF2-40B4-BE49-F238E27FC236}">
                <a16:creationId xmlns:a16="http://schemas.microsoft.com/office/drawing/2014/main" id="{6CA19ACB-AC4A-BC91-8241-6D67F61FBF3B}"/>
              </a:ext>
            </a:extLst>
          </p:cNvPr>
          <p:cNvSpPr>
            <a:spLocks noGrp="1"/>
          </p:cNvSpPr>
          <p:nvPr>
            <p:ph type="body" sz="quarter" idx="32" hasCustomPrompt="1"/>
          </p:nvPr>
        </p:nvSpPr>
        <p:spPr>
          <a:xfrm>
            <a:off x="584201" y="5341836"/>
            <a:ext cx="4973320" cy="369332"/>
          </a:xfrm>
        </p:spPr>
        <p:txBody>
          <a:bodyPr/>
          <a:lstStyle>
            <a:lvl1pPr marL="0" indent="0">
              <a:buNone/>
              <a:defRPr sz="2400" b="1" i="0">
                <a:solidFill>
                  <a:schemeClr val="tx1"/>
                </a:solidFill>
                <a:latin typeface="Segoe Sans Text Semibold" pitchFamily="2" charset="0"/>
                <a:cs typeface="Segoe Sans Text Semibold" pitchFamily="2" charset="0"/>
              </a:defRPr>
            </a:lvl1pPr>
          </a:lstStyle>
          <a:p>
            <a:pPr lvl="0"/>
            <a:r>
              <a:rPr lang="en-US"/>
              <a:t>Click to edit text</a:t>
            </a:r>
          </a:p>
        </p:txBody>
      </p:sp>
      <p:sp>
        <p:nvSpPr>
          <p:cNvPr id="4" name="Text Placeholder 5">
            <a:extLst>
              <a:ext uri="{FF2B5EF4-FFF2-40B4-BE49-F238E27FC236}">
                <a16:creationId xmlns:a16="http://schemas.microsoft.com/office/drawing/2014/main" id="{01336FF6-3A95-9FE8-0813-63B515374072}"/>
              </a:ext>
            </a:extLst>
          </p:cNvPr>
          <p:cNvSpPr>
            <a:spLocks noGrp="1"/>
          </p:cNvSpPr>
          <p:nvPr>
            <p:ph type="body" sz="quarter" idx="33" hasCustomPrompt="1"/>
          </p:nvPr>
        </p:nvSpPr>
        <p:spPr>
          <a:xfrm>
            <a:off x="584201" y="4688133"/>
            <a:ext cx="4973320"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Tree>
    <p:extLst>
      <p:ext uri="{BB962C8B-B14F-4D97-AF65-F5344CB8AC3E}">
        <p14:creationId xmlns:p14="http://schemas.microsoft.com/office/powerpoint/2010/main" val="3250414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Full_Bleed_Top_Whit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8F8BBAC-8DA3-09F6-A450-B668FFC46A4F}"/>
              </a:ext>
            </a:extLst>
          </p:cNvPr>
          <p:cNvSpPr>
            <a:spLocks noGrp="1"/>
          </p:cNvSpPr>
          <p:nvPr>
            <p:ph type="pic" sz="quarter" idx="10" hasCustomPrompt="1"/>
          </p:nvPr>
        </p:nvSpPr>
        <p:spPr>
          <a:xfrm>
            <a:off x="0" y="969206"/>
            <a:ext cx="12192000" cy="5888794"/>
          </a:xfrm>
          <a:prstGeom prst="rect">
            <a:avLst/>
          </a:prstGeom>
          <a:solidFill>
            <a:schemeClr val="bg2"/>
          </a:solidFill>
        </p:spPr>
        <p:txBody>
          <a:bodyPr/>
          <a:lstStyle>
            <a:lvl1pPr marL="0" indent="0" algn="ctr">
              <a:lnSpc>
                <a:spcPct val="150000"/>
              </a:lnSpc>
              <a:buNone/>
              <a:defRPr b="0" i="0">
                <a:latin typeface="Segoe Sans Text" pitchFamily="2" charset="0"/>
                <a:cs typeface="Segoe Sans Text" pitchFamily="2" charset="0"/>
              </a:defRPr>
            </a:lvl1pPr>
          </a:lstStyle>
          <a:p>
            <a:r>
              <a:rPr lang="en-US"/>
              <a:t>Place Image Here</a:t>
            </a:r>
          </a:p>
        </p:txBody>
      </p:sp>
      <p:sp>
        <p:nvSpPr>
          <p:cNvPr id="5" name="Slide Number Placeholder 4">
            <a:extLst>
              <a:ext uri="{FF2B5EF4-FFF2-40B4-BE49-F238E27FC236}">
                <a16:creationId xmlns:a16="http://schemas.microsoft.com/office/drawing/2014/main" id="{B426A676-6846-EA65-EDE5-824567022740}"/>
              </a:ext>
            </a:extLst>
          </p:cNvPr>
          <p:cNvSpPr>
            <a:spLocks noGrp="1"/>
          </p:cNvSpPr>
          <p:nvPr>
            <p:ph type="sldNum" sz="quarter" idx="14"/>
          </p:nvPr>
        </p:nvSpPr>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3" name="Footer Placeholder 1">
            <a:extLst>
              <a:ext uri="{FF2B5EF4-FFF2-40B4-BE49-F238E27FC236}">
                <a16:creationId xmlns:a16="http://schemas.microsoft.com/office/drawing/2014/main" id="{595F97B7-EA88-4DD0-A6FD-34D74E9D3FE4}"/>
              </a:ext>
            </a:extLst>
          </p:cNvPr>
          <p:cNvSpPr>
            <a:spLocks noGrp="1"/>
          </p:cNvSpPr>
          <p:nvPr>
            <p:ph type="ftr" sz="quarter" idx="12"/>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2" name="Text Placeholder 5">
            <a:extLst>
              <a:ext uri="{FF2B5EF4-FFF2-40B4-BE49-F238E27FC236}">
                <a16:creationId xmlns:a16="http://schemas.microsoft.com/office/drawing/2014/main" id="{7F439B36-6527-A769-607B-6411A881205A}"/>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Tree>
    <p:extLst>
      <p:ext uri="{BB962C8B-B14F-4D97-AF65-F5344CB8AC3E}">
        <p14:creationId xmlns:p14="http://schemas.microsoft.com/office/powerpoint/2010/main" val="2444677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_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862644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op_Banner_Gradient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5B98F-75D1-1C12-C38F-3ABA1B9F3F9A}"/>
              </a:ext>
            </a:extLst>
          </p:cNvPr>
          <p:cNvSpPr>
            <a:spLocks noGrp="1"/>
          </p:cNvSpPr>
          <p:nvPr>
            <p:ph type="sldNum" sz="quarter" idx="18"/>
          </p:nvPr>
        </p:nvSpPr>
        <p:spPr>
          <a:xfrm>
            <a:off x="8610600" y="6356350"/>
            <a:ext cx="2743200" cy="365125"/>
          </a:xfrm>
          <a:prstGeom prst="rect">
            <a:avLst/>
          </a:prstGeom>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5" name="Footer Placeholder 1">
            <a:extLst>
              <a:ext uri="{FF2B5EF4-FFF2-40B4-BE49-F238E27FC236}">
                <a16:creationId xmlns:a16="http://schemas.microsoft.com/office/drawing/2014/main" id="{7A193465-ADC4-F3FA-006A-4DFCD348545F}"/>
              </a:ext>
            </a:extLst>
          </p:cNvPr>
          <p:cNvSpPr>
            <a:spLocks noGrp="1"/>
          </p:cNvSpPr>
          <p:nvPr>
            <p:ph type="ftr" sz="quarter" idx="12"/>
          </p:nvPr>
        </p:nvSpPr>
        <p:spPr>
          <a:xfrm>
            <a:off x="584200" y="6477356"/>
            <a:ext cx="4114800" cy="123111"/>
          </a:xfrm>
          <a:prstGeom prst="rect">
            <a:avLst/>
          </a:prstGeom>
        </p:spPr>
        <p:txBody>
          <a:bodyPr/>
          <a:lstStyle>
            <a:lvl1pPr>
              <a:defRPr b="0" i="0">
                <a:solidFill>
                  <a:schemeClr val="tx1"/>
                </a:solidFill>
                <a:latin typeface="Segoe UI Variable Small Light" pitchFamily="2" charset="0"/>
              </a:defRPr>
            </a:lvl1pPr>
          </a:lstStyle>
          <a:p>
            <a:r>
              <a:rPr lang="en-US"/>
              <a:t>Microsoft Confidential</a:t>
            </a:r>
          </a:p>
        </p:txBody>
      </p:sp>
      <p:sp>
        <p:nvSpPr>
          <p:cNvPr id="4" name="Text Placeholder 5">
            <a:extLst>
              <a:ext uri="{FF2B5EF4-FFF2-40B4-BE49-F238E27FC236}">
                <a16:creationId xmlns:a16="http://schemas.microsoft.com/office/drawing/2014/main" id="{A9B71FFD-7E11-83F2-880C-8D703C7C1FEA}"/>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
        <p:nvSpPr>
          <p:cNvPr id="7" name="Text Placeholder 5">
            <a:extLst>
              <a:ext uri="{FF2B5EF4-FFF2-40B4-BE49-F238E27FC236}">
                <a16:creationId xmlns:a16="http://schemas.microsoft.com/office/drawing/2014/main" id="{B2C63DBF-7857-E2D4-17D8-21F62B2028C8}"/>
              </a:ext>
            </a:extLst>
          </p:cNvPr>
          <p:cNvSpPr>
            <a:spLocks noGrp="1"/>
          </p:cNvSpPr>
          <p:nvPr>
            <p:ph type="body" sz="quarter" idx="19" hasCustomPrompt="1"/>
          </p:nvPr>
        </p:nvSpPr>
        <p:spPr>
          <a:xfrm>
            <a:off x="563497" y="1202079"/>
            <a:ext cx="11045889" cy="1480820"/>
          </a:xfrm>
        </p:spPr>
        <p:txBody>
          <a:bodyPr/>
          <a:lstStyle>
            <a:lvl1pPr marL="0" indent="0">
              <a:buNone/>
              <a:defRPr sz="2000" b="1" i="0">
                <a:solidFill>
                  <a:schemeClr val="tx1"/>
                </a:solidFill>
                <a:latin typeface="Segoe Sans Text Semibold" pitchFamily="2" charset="0"/>
                <a:cs typeface="Segoe Sans Text Semibold" pitchFamily="2" charset="0"/>
              </a:defRPr>
            </a:lvl1pPr>
          </a:lstStyle>
          <a:p>
            <a:pPr lvl="0"/>
            <a:r>
              <a:rPr lang="en-US"/>
              <a:t>Click to edit text</a:t>
            </a:r>
          </a:p>
        </p:txBody>
      </p:sp>
      <p:sp>
        <p:nvSpPr>
          <p:cNvPr id="8" name="Text Placeholder 5">
            <a:extLst>
              <a:ext uri="{FF2B5EF4-FFF2-40B4-BE49-F238E27FC236}">
                <a16:creationId xmlns:a16="http://schemas.microsoft.com/office/drawing/2014/main" id="{EBFCD737-ACB4-D384-3B92-4134DED1383A}"/>
              </a:ext>
            </a:extLst>
          </p:cNvPr>
          <p:cNvSpPr>
            <a:spLocks noGrp="1"/>
          </p:cNvSpPr>
          <p:nvPr>
            <p:ph type="body" sz="quarter" idx="20" hasCustomPrompt="1"/>
          </p:nvPr>
        </p:nvSpPr>
        <p:spPr>
          <a:xfrm>
            <a:off x="563496" y="2802002"/>
            <a:ext cx="11045889" cy="3467749"/>
          </a:xfrm>
        </p:spPr>
        <p:txBody>
          <a:bodyPr/>
          <a:lstStyle>
            <a:lvl1pPr marL="0" indent="0">
              <a:buNone/>
              <a:defRPr sz="1400" b="0" i="0">
                <a:solidFill>
                  <a:schemeClr val="tx1"/>
                </a:solidFill>
                <a:latin typeface="Segoe Sans Text" pitchFamily="2" charset="0"/>
                <a:cs typeface="Segoe Sans Text" pitchFamily="2" charset="0"/>
              </a:defRPr>
            </a:lvl1pPr>
          </a:lstStyle>
          <a:p>
            <a:pPr lvl="0"/>
            <a:r>
              <a:rPr lang="en-US"/>
              <a:t>Click to edit text</a:t>
            </a:r>
          </a:p>
        </p:txBody>
      </p:sp>
    </p:spTree>
    <p:extLst>
      <p:ext uri="{BB962C8B-B14F-4D97-AF65-F5344CB8AC3E}">
        <p14:creationId xmlns:p14="http://schemas.microsoft.com/office/powerpoint/2010/main" val="102687684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HalfHalf_Image_Whit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374165A-58C8-61CD-EBB8-4759B0CE5DBA}"/>
              </a:ext>
            </a:extLst>
          </p:cNvPr>
          <p:cNvSpPr>
            <a:spLocks noGrp="1"/>
          </p:cNvSpPr>
          <p:nvPr>
            <p:ph type="pic" sz="quarter" idx="10" hasCustomPrompt="1"/>
          </p:nvPr>
        </p:nvSpPr>
        <p:spPr>
          <a:xfrm>
            <a:off x="6095998" y="0"/>
            <a:ext cx="6096001" cy="6858000"/>
          </a:xfrm>
          <a:prstGeom prst="rect">
            <a:avLst/>
          </a:prstGeom>
          <a:solidFill>
            <a:schemeClr val="bg2"/>
          </a:solidFill>
        </p:spPr>
        <p:txBody>
          <a:bodyPr/>
          <a:lstStyle>
            <a:lvl1pPr marL="0" indent="0" algn="ctr">
              <a:lnSpc>
                <a:spcPct val="150000"/>
              </a:lnSpc>
              <a:buNone/>
              <a:defRPr b="0" i="0">
                <a:latin typeface="Segoe Sans Text" pitchFamily="2" charset="0"/>
                <a:cs typeface="Segoe Sans Text" pitchFamily="2" charset="0"/>
              </a:defRPr>
            </a:lvl1pPr>
          </a:lstStyle>
          <a:p>
            <a:r>
              <a:rPr lang="en-US"/>
              <a:t>Place Image Here</a:t>
            </a:r>
          </a:p>
        </p:txBody>
      </p:sp>
      <p:sp>
        <p:nvSpPr>
          <p:cNvPr id="5" name="Slide Number Placeholder 4">
            <a:extLst>
              <a:ext uri="{FF2B5EF4-FFF2-40B4-BE49-F238E27FC236}">
                <a16:creationId xmlns:a16="http://schemas.microsoft.com/office/drawing/2014/main" id="{B426A676-6846-EA65-EDE5-824567022740}"/>
              </a:ext>
            </a:extLst>
          </p:cNvPr>
          <p:cNvSpPr>
            <a:spLocks noGrp="1"/>
          </p:cNvSpPr>
          <p:nvPr>
            <p:ph type="sldNum" sz="quarter" idx="14"/>
          </p:nvPr>
        </p:nvSpPr>
        <p:spPr>
          <a:xfrm>
            <a:off x="8610600" y="6356350"/>
            <a:ext cx="2743200" cy="365125"/>
          </a:xfrm>
          <a:prstGeom prst="rect">
            <a:avLst/>
          </a:prstGeom>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3" name="Footer Placeholder 1">
            <a:extLst>
              <a:ext uri="{FF2B5EF4-FFF2-40B4-BE49-F238E27FC236}">
                <a16:creationId xmlns:a16="http://schemas.microsoft.com/office/drawing/2014/main" id="{06B4669D-57D3-3D89-6D13-EDDCEC473643}"/>
              </a:ext>
            </a:extLst>
          </p:cNvPr>
          <p:cNvSpPr>
            <a:spLocks noGrp="1"/>
          </p:cNvSpPr>
          <p:nvPr>
            <p:ph type="ftr" sz="quarter" idx="15"/>
          </p:nvPr>
        </p:nvSpPr>
        <p:spPr>
          <a:xfrm>
            <a:off x="584200" y="6477356"/>
            <a:ext cx="4114800" cy="123111"/>
          </a:xfrm>
          <a:prstGeom prst="rect">
            <a:avLst/>
          </a:prstGeom>
        </p:spPr>
        <p:txBody>
          <a:bodyPr/>
          <a:lstStyle>
            <a:lvl1pPr>
              <a:defRPr b="0" i="0">
                <a:solidFill>
                  <a:schemeClr val="tx1"/>
                </a:solidFill>
                <a:latin typeface="Segoe UI Variable Small Light" pitchFamily="2" charset="0"/>
              </a:defRPr>
            </a:lvl1pPr>
          </a:lstStyle>
          <a:p>
            <a:r>
              <a:rPr lang="en-US"/>
              <a:t>Microsoft Confidential</a:t>
            </a:r>
          </a:p>
        </p:txBody>
      </p:sp>
      <p:sp>
        <p:nvSpPr>
          <p:cNvPr id="2" name="Text Placeholder 8">
            <a:extLst>
              <a:ext uri="{FF2B5EF4-FFF2-40B4-BE49-F238E27FC236}">
                <a16:creationId xmlns:a16="http://schemas.microsoft.com/office/drawing/2014/main" id="{6CA19ACB-AC4A-BC91-8241-6D67F61FBF3B}"/>
              </a:ext>
            </a:extLst>
          </p:cNvPr>
          <p:cNvSpPr>
            <a:spLocks noGrp="1"/>
          </p:cNvSpPr>
          <p:nvPr>
            <p:ph type="body" sz="quarter" idx="32" hasCustomPrompt="1"/>
          </p:nvPr>
        </p:nvSpPr>
        <p:spPr>
          <a:xfrm>
            <a:off x="584201" y="5341836"/>
            <a:ext cx="4973320" cy="369332"/>
          </a:xfrm>
        </p:spPr>
        <p:txBody>
          <a:bodyPr/>
          <a:lstStyle>
            <a:lvl1pPr marL="0" indent="0">
              <a:buNone/>
              <a:defRPr sz="2400" b="1" i="0">
                <a:solidFill>
                  <a:schemeClr val="tx1"/>
                </a:solidFill>
                <a:latin typeface="Segoe Sans Text Semibold" pitchFamily="2" charset="0"/>
                <a:cs typeface="Segoe Sans Text Semibold" pitchFamily="2" charset="0"/>
              </a:defRPr>
            </a:lvl1pPr>
          </a:lstStyle>
          <a:p>
            <a:pPr lvl="0"/>
            <a:r>
              <a:rPr lang="en-US"/>
              <a:t>Click to edit text</a:t>
            </a:r>
          </a:p>
        </p:txBody>
      </p:sp>
      <p:sp>
        <p:nvSpPr>
          <p:cNvPr id="4" name="Text Placeholder 5">
            <a:extLst>
              <a:ext uri="{FF2B5EF4-FFF2-40B4-BE49-F238E27FC236}">
                <a16:creationId xmlns:a16="http://schemas.microsoft.com/office/drawing/2014/main" id="{01336FF6-3A95-9FE8-0813-63B515374072}"/>
              </a:ext>
            </a:extLst>
          </p:cNvPr>
          <p:cNvSpPr>
            <a:spLocks noGrp="1"/>
          </p:cNvSpPr>
          <p:nvPr>
            <p:ph type="body" sz="quarter" idx="33" hasCustomPrompt="1"/>
          </p:nvPr>
        </p:nvSpPr>
        <p:spPr>
          <a:xfrm>
            <a:off x="584201" y="4688133"/>
            <a:ext cx="4973320"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Tree>
    <p:extLst>
      <p:ext uri="{BB962C8B-B14F-4D97-AF65-F5344CB8AC3E}">
        <p14:creationId xmlns:p14="http://schemas.microsoft.com/office/powerpoint/2010/main" val="39690465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Full_Bleed_Top_Whit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8F8BBAC-8DA3-09F6-A450-B668FFC46A4F}"/>
              </a:ext>
            </a:extLst>
          </p:cNvPr>
          <p:cNvSpPr>
            <a:spLocks noGrp="1"/>
          </p:cNvSpPr>
          <p:nvPr>
            <p:ph type="pic" sz="quarter" idx="10" hasCustomPrompt="1"/>
          </p:nvPr>
        </p:nvSpPr>
        <p:spPr>
          <a:xfrm>
            <a:off x="0" y="969206"/>
            <a:ext cx="12192000" cy="5888794"/>
          </a:xfrm>
          <a:prstGeom prst="rect">
            <a:avLst/>
          </a:prstGeom>
          <a:solidFill>
            <a:schemeClr val="bg2"/>
          </a:solidFill>
        </p:spPr>
        <p:txBody>
          <a:bodyPr/>
          <a:lstStyle>
            <a:lvl1pPr marL="0" indent="0" algn="ctr">
              <a:lnSpc>
                <a:spcPct val="150000"/>
              </a:lnSpc>
              <a:buNone/>
              <a:defRPr b="0" i="0">
                <a:latin typeface="Segoe Sans Text" pitchFamily="2" charset="0"/>
                <a:cs typeface="Segoe Sans Text" pitchFamily="2" charset="0"/>
              </a:defRPr>
            </a:lvl1pPr>
          </a:lstStyle>
          <a:p>
            <a:r>
              <a:rPr lang="en-US"/>
              <a:t>Place Image Here</a:t>
            </a:r>
          </a:p>
        </p:txBody>
      </p:sp>
      <p:sp>
        <p:nvSpPr>
          <p:cNvPr id="5" name="Slide Number Placeholder 4">
            <a:extLst>
              <a:ext uri="{FF2B5EF4-FFF2-40B4-BE49-F238E27FC236}">
                <a16:creationId xmlns:a16="http://schemas.microsoft.com/office/drawing/2014/main" id="{B426A676-6846-EA65-EDE5-824567022740}"/>
              </a:ext>
            </a:extLst>
          </p:cNvPr>
          <p:cNvSpPr>
            <a:spLocks noGrp="1"/>
          </p:cNvSpPr>
          <p:nvPr>
            <p:ph type="sldNum" sz="quarter" idx="14"/>
          </p:nvPr>
        </p:nvSpPr>
        <p:spPr>
          <a:xfrm>
            <a:off x="8610600" y="6356350"/>
            <a:ext cx="2743200" cy="365125"/>
          </a:xfrm>
          <a:prstGeom prst="rect">
            <a:avLst/>
          </a:prstGeom>
        </p:spPr>
        <p:txBody>
          <a:bodyPr/>
          <a:lstStyle>
            <a:lvl1pPr>
              <a:defRPr b="0" i="0">
                <a:latin typeface="Segoe Sans Text" pitchFamily="2" charset="0"/>
              </a:defRPr>
            </a:lvl1pPr>
          </a:lstStyle>
          <a:p>
            <a:fld id="{F126207E-29C7-4F9F-8309-C6BAAD6BC8C8}" type="slidenum">
              <a:rPr lang="en-US" smtClean="0"/>
              <a:pPr/>
              <a:t>‹#›</a:t>
            </a:fld>
            <a:endParaRPr lang="en-US"/>
          </a:p>
        </p:txBody>
      </p:sp>
      <p:sp>
        <p:nvSpPr>
          <p:cNvPr id="3" name="Footer Placeholder 1">
            <a:extLst>
              <a:ext uri="{FF2B5EF4-FFF2-40B4-BE49-F238E27FC236}">
                <a16:creationId xmlns:a16="http://schemas.microsoft.com/office/drawing/2014/main" id="{595F97B7-EA88-4DD0-A6FD-34D74E9D3FE4}"/>
              </a:ext>
            </a:extLst>
          </p:cNvPr>
          <p:cNvSpPr>
            <a:spLocks noGrp="1"/>
          </p:cNvSpPr>
          <p:nvPr>
            <p:ph type="ftr" sz="quarter" idx="12"/>
          </p:nvPr>
        </p:nvSpPr>
        <p:spPr>
          <a:xfrm>
            <a:off x="584200" y="6477356"/>
            <a:ext cx="4114800" cy="123111"/>
          </a:xfrm>
          <a:prstGeom prst="rect">
            <a:avLst/>
          </a:prstGeom>
        </p:spPr>
        <p:txBody>
          <a:bodyPr/>
          <a:lstStyle>
            <a:lvl1pPr>
              <a:defRPr b="0" i="0">
                <a:solidFill>
                  <a:schemeClr val="tx1"/>
                </a:solidFill>
                <a:latin typeface="Segoe UI Variable Small Light" pitchFamily="2" charset="0"/>
              </a:defRPr>
            </a:lvl1pPr>
          </a:lstStyle>
          <a:p>
            <a:r>
              <a:rPr lang="en-US"/>
              <a:t>Microsoft Confidential</a:t>
            </a:r>
          </a:p>
        </p:txBody>
      </p:sp>
      <p:sp>
        <p:nvSpPr>
          <p:cNvPr id="2" name="Text Placeholder 5">
            <a:extLst>
              <a:ext uri="{FF2B5EF4-FFF2-40B4-BE49-F238E27FC236}">
                <a16:creationId xmlns:a16="http://schemas.microsoft.com/office/drawing/2014/main" id="{7F439B36-6527-A769-607B-6411A881205A}"/>
              </a:ext>
            </a:extLst>
          </p:cNvPr>
          <p:cNvSpPr>
            <a:spLocks noGrp="1"/>
          </p:cNvSpPr>
          <p:nvPr>
            <p:ph type="body" sz="quarter" idx="15" hasCustomPrompt="1"/>
          </p:nvPr>
        </p:nvSpPr>
        <p:spPr>
          <a:xfrm>
            <a:off x="584200" y="207604"/>
            <a:ext cx="11025187"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Click to edit title</a:t>
            </a:r>
          </a:p>
        </p:txBody>
      </p:sp>
    </p:spTree>
    <p:extLst>
      <p:ext uri="{BB962C8B-B14F-4D97-AF65-F5344CB8AC3E}">
        <p14:creationId xmlns:p14="http://schemas.microsoft.com/office/powerpoint/2010/main" val="1097007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1" r:id="rId74"/>
    <p:sldLayoutId id="2147483752" r:id="rId75"/>
    <p:sldLayoutId id="2147483753" r:id="rId76"/>
    <p:sldLayoutId id="2147483754" r:id="rId77"/>
    <p:sldLayoutId id="2147483755" r:id="rId78"/>
    <p:sldLayoutId id="2147483756" r:id="rId79"/>
    <p:sldLayoutId id="2147483767" r:id="rId80"/>
    <p:sldLayoutId id="2147483768" r:id="rId81"/>
    <p:sldLayoutId id="2147483770" r:id="rId82"/>
    <p:sldLayoutId id="2147483771" r:id="rId83"/>
    <p:sldLayoutId id="2147483772" r:id="rId84"/>
    <p:sldLayoutId id="2147483774" r:id="rId85"/>
    <p:sldLayoutId id="2147483661" r:id="rId86"/>
    <p:sldLayoutId id="2147483653" r:id="rId87"/>
    <p:sldLayoutId id="2147483670" r:id="rId88"/>
    <p:sldLayoutId id="2147483667" r:id="rId89"/>
    <p:sldLayoutId id="2147483672" r:id="rId90"/>
    <p:sldLayoutId id="2147483673" r:id="rId91"/>
    <p:sldLayoutId id="2147483795" r:id="rId92"/>
    <p:sldLayoutId id="2147483796" r:id="rId93"/>
    <p:sldLayoutId id="2147483798" r:id="rId9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8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18/10/relationships/comments" Target="../comments/modernComment_122_A8771253.xml"/><Relationship Id="rId7"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83.xml"/><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hyperlink" Target="https://aka.ms/M365CopilotCommunity" TargetMode="Externa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4.xml"/><Relationship Id="rId5" Type="http://schemas.openxmlformats.org/officeDocument/2006/relationships/image" Target="../media/image59.sv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80.xml"/><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3081112"/>
            <a:ext cx="8864906" cy="1661993"/>
          </a:xfrm>
        </p:spPr>
        <p:txBody>
          <a:bodyPr/>
          <a:lstStyle/>
          <a:p>
            <a:r>
              <a:rPr lang="en-US"/>
              <a:t>Unlock the Power of Copilot in Teams Meetings</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898903"/>
            <a:ext cx="8193024" cy="276999"/>
          </a:xfrm>
        </p:spPr>
        <p:txBody>
          <a:bodyPr/>
          <a:lstStyle/>
          <a:p>
            <a:r>
              <a:rPr lang="en-US"/>
              <a:t>Zaid Haque, Vincent Chan</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BA32-995B-2F38-590B-B1526F7114F0}"/>
              </a:ext>
            </a:extLst>
          </p:cNvPr>
          <p:cNvSpPr>
            <a:spLocks noGrp="1"/>
          </p:cNvSpPr>
          <p:nvPr>
            <p:ph type="title"/>
          </p:nvPr>
        </p:nvSpPr>
        <p:spPr/>
        <p:txBody>
          <a:bodyPr/>
          <a:lstStyle/>
          <a:p>
            <a:r>
              <a:rPr lang="en-US"/>
              <a:t>Screenshare Understanding</a:t>
            </a:r>
          </a:p>
        </p:txBody>
      </p:sp>
      <p:sp>
        <p:nvSpPr>
          <p:cNvPr id="3" name="Text Placeholder 2">
            <a:extLst>
              <a:ext uri="{FF2B5EF4-FFF2-40B4-BE49-F238E27FC236}">
                <a16:creationId xmlns:a16="http://schemas.microsoft.com/office/drawing/2014/main" id="{0A649AE7-EBB5-8FE9-1303-4D95964007F7}"/>
              </a:ext>
            </a:extLst>
          </p:cNvPr>
          <p:cNvSpPr>
            <a:spLocks noGrp="1"/>
          </p:cNvSpPr>
          <p:nvPr>
            <p:ph type="body" sz="quarter" idx="12"/>
          </p:nvPr>
        </p:nvSpPr>
        <p:spPr/>
        <p:txBody>
          <a:bodyPr/>
          <a:lstStyle/>
          <a:p>
            <a:r>
              <a:rPr lang="en-US"/>
              <a:t>Demo</a:t>
            </a:r>
          </a:p>
        </p:txBody>
      </p:sp>
    </p:spTree>
    <p:extLst>
      <p:ext uri="{BB962C8B-B14F-4D97-AF65-F5344CB8AC3E}">
        <p14:creationId xmlns:p14="http://schemas.microsoft.com/office/powerpoint/2010/main" val="299247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4531-FBCB-3C1F-C8F8-8333F1189E63}"/>
              </a:ext>
            </a:extLst>
          </p:cNvPr>
          <p:cNvSpPr>
            <a:spLocks noGrp="1"/>
          </p:cNvSpPr>
          <p:nvPr>
            <p:ph type="title"/>
          </p:nvPr>
        </p:nvSpPr>
        <p:spPr/>
        <p:txBody>
          <a:bodyPr>
            <a:normAutofit/>
          </a:bodyPr>
          <a:lstStyle/>
          <a:p>
            <a:endParaRPr lang="en-US"/>
          </a:p>
        </p:txBody>
      </p:sp>
      <p:sp>
        <p:nvSpPr>
          <p:cNvPr id="3" name="Text Placeholder 2">
            <a:extLst>
              <a:ext uri="{FF2B5EF4-FFF2-40B4-BE49-F238E27FC236}">
                <a16:creationId xmlns:a16="http://schemas.microsoft.com/office/drawing/2014/main" id="{B1D3EEB1-52AF-796B-E16A-2233C6750BD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D12D60F-B3AD-87CF-8AD6-7C9E716F46E4}"/>
              </a:ext>
            </a:extLst>
          </p:cNvPr>
          <p:cNvSpPr>
            <a:spLocks noGrp="1"/>
          </p:cNvSpPr>
          <p:nvPr>
            <p:ph type="body" sz="quarter" idx="12"/>
          </p:nvPr>
        </p:nvSpPr>
        <p:spPr/>
        <p:txBody>
          <a:bodyPr/>
          <a:lstStyle/>
          <a:p>
            <a:endParaRPr lang="en-US"/>
          </a:p>
        </p:txBody>
      </p:sp>
      <p:sp>
        <p:nvSpPr>
          <p:cNvPr id="7" name="Footer Placeholder 2">
            <a:extLst>
              <a:ext uri="{FF2B5EF4-FFF2-40B4-BE49-F238E27FC236}">
                <a16:creationId xmlns:a16="http://schemas.microsoft.com/office/drawing/2014/main" id="{B59B25E6-042D-EA80-F6CE-103F88BC9ECA}"/>
              </a:ext>
            </a:extLst>
          </p:cNvPr>
          <p:cNvSpPr txBox="1">
            <a:spLocks noGrp="1" noRot="1" noMove="1" noResize="1" noEditPoints="1" noAdjustHandles="1" noChangeArrowheads="1" noChangeShapeType="1"/>
          </p:cNvSpPr>
          <p:nvPr/>
        </p:nvSpPr>
        <p:spPr>
          <a:xfrm>
            <a:off x="589281" y="6519802"/>
            <a:ext cx="4114800" cy="209042"/>
          </a:xfrm>
          <a:prstGeom prst="rect">
            <a:avLst/>
          </a:prstGeom>
        </p:spPr>
        <p:txBody>
          <a:bodyPr vert="horz" lIns="0" tIns="45720" rIns="0" bIns="45720" rtlCol="0" anchor="ctr"/>
          <a:lstStyle>
            <a:defPPr>
              <a:defRPr lang="en-US"/>
            </a:defPPr>
            <a:lvl1pPr marL="0" algn="l" defTabSz="914367" rtl="0" eaLnBrk="1" latinLnBrk="0" hangingPunct="1">
              <a:defRPr sz="800" kern="1200">
                <a:solidFill>
                  <a:schemeClr val="tx1">
                    <a:tint val="82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a:ea typeface="+mn-ea"/>
                <a:cs typeface="+mn-cs"/>
              </a:rPr>
              <a:t>Microsoft Confidential</a:t>
            </a:r>
          </a:p>
        </p:txBody>
      </p:sp>
      <p:pic>
        <p:nvPicPr>
          <p:cNvPr id="6" name="Event Planning-20250507_155739-Meeting Recording">
            <a:hlinkClick r:id="" action="ppaction://media"/>
            <a:extLst>
              <a:ext uri="{FF2B5EF4-FFF2-40B4-BE49-F238E27FC236}">
                <a16:creationId xmlns:a16="http://schemas.microsoft.com/office/drawing/2014/main" id="{8D63F966-8FC4-482B-74CC-C24AFD2910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4763"/>
            <a:ext cx="12192000" cy="6858000"/>
          </a:xfrm>
          <a:prstGeom prst="rect">
            <a:avLst/>
          </a:prstGeom>
        </p:spPr>
      </p:pic>
    </p:spTree>
    <p:extLst>
      <p:ext uri="{BB962C8B-B14F-4D97-AF65-F5344CB8AC3E}">
        <p14:creationId xmlns:p14="http://schemas.microsoft.com/office/powerpoint/2010/main" val="16241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182F9CC-7120-A963-E4FC-A63F0245F541}"/>
              </a:ext>
            </a:extLst>
          </p:cNvPr>
          <p:cNvSpPr>
            <a:spLocks noGrp="1"/>
          </p:cNvSpPr>
          <p:nvPr>
            <p:ph type="title"/>
          </p:nvPr>
        </p:nvSpPr>
        <p:spPr/>
        <p:txBody>
          <a:bodyPr/>
          <a:lstStyle/>
          <a:p>
            <a:r>
              <a:rPr lang="en-US"/>
              <a:t>Spectrum – </a:t>
            </a:r>
            <a:br>
              <a:rPr lang="en-US"/>
            </a:br>
            <a:r>
              <a:rPr lang="en-US"/>
              <a:t>charted out</a:t>
            </a:r>
          </a:p>
        </p:txBody>
      </p:sp>
      <p:grpSp>
        <p:nvGrpSpPr>
          <p:cNvPr id="13" name="Group 12">
            <a:extLst>
              <a:ext uri="{FF2B5EF4-FFF2-40B4-BE49-F238E27FC236}">
                <a16:creationId xmlns:a16="http://schemas.microsoft.com/office/drawing/2014/main" id="{99A386F9-9AAA-214B-FFC6-FF41B2AA3A81}"/>
              </a:ext>
            </a:extLst>
          </p:cNvPr>
          <p:cNvGrpSpPr>
            <a:grpSpLocks/>
          </p:cNvGrpSpPr>
          <p:nvPr/>
        </p:nvGrpSpPr>
        <p:grpSpPr>
          <a:xfrm>
            <a:off x="-301003" y="531934"/>
            <a:ext cx="11483634" cy="11483634"/>
            <a:chOff x="-89296" y="269678"/>
            <a:chExt cx="11483634" cy="11483634"/>
          </a:xfrm>
        </p:grpSpPr>
        <p:sp>
          <p:nvSpPr>
            <p:cNvPr id="14" name="Pie 13">
              <a:extLst>
                <a:ext uri="{FF2B5EF4-FFF2-40B4-BE49-F238E27FC236}">
                  <a16:creationId xmlns:a16="http://schemas.microsoft.com/office/drawing/2014/main" id="{17D45B21-8935-BEB0-1392-8D33A534597A}"/>
                </a:ext>
              </a:extLst>
            </p:cNvPr>
            <p:cNvSpPr>
              <a:spLocks/>
            </p:cNvSpPr>
            <p:nvPr/>
          </p:nvSpPr>
          <p:spPr bwMode="auto">
            <a:xfrm rot="5400000">
              <a:off x="-89296" y="269678"/>
              <a:ext cx="11483634" cy="11483634"/>
            </a:xfrm>
            <a:prstGeom prst="pie">
              <a:avLst>
                <a:gd name="adj1" fmla="val 10799999"/>
                <a:gd name="adj2" fmla="val 16200000"/>
              </a:avLst>
            </a:prstGeom>
            <a:solidFill>
              <a:srgbClr val="0078D4">
                <a:alpha val="941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15" name="Pie 14">
              <a:extLst>
                <a:ext uri="{FF2B5EF4-FFF2-40B4-BE49-F238E27FC236}">
                  <a16:creationId xmlns:a16="http://schemas.microsoft.com/office/drawing/2014/main" id="{4DAF3CF5-6552-8708-B874-850D61492CD3}"/>
                </a:ext>
              </a:extLst>
            </p:cNvPr>
            <p:cNvSpPr>
              <a:spLocks/>
            </p:cNvSpPr>
            <p:nvPr/>
          </p:nvSpPr>
          <p:spPr bwMode="auto">
            <a:xfrm rot="5400000">
              <a:off x="3530904" y="3885316"/>
              <a:ext cx="4252359" cy="4252359"/>
            </a:xfrm>
            <a:prstGeom prst="pie">
              <a:avLst>
                <a:gd name="adj1" fmla="val 10799999"/>
                <a:gd name="adj2" fmla="val 16200000"/>
              </a:avLst>
            </a:prstGeom>
            <a:solidFill>
              <a:srgbClr val="0078D4">
                <a:alpha val="941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cxnSp>
          <p:nvCxnSpPr>
            <p:cNvPr id="16" name="Straight Arrow Connector 15">
              <a:extLst>
                <a:ext uri="{FF2B5EF4-FFF2-40B4-BE49-F238E27FC236}">
                  <a16:creationId xmlns:a16="http://schemas.microsoft.com/office/drawing/2014/main" id="{54D5E675-BA13-BBC0-FC36-6AAFEF8B2244}"/>
                </a:ext>
              </a:extLst>
            </p:cNvPr>
            <p:cNvCxnSpPr>
              <a:cxnSpLocks/>
            </p:cNvCxnSpPr>
            <p:nvPr/>
          </p:nvCxnSpPr>
          <p:spPr>
            <a:xfrm flipV="1">
              <a:off x="5657085" y="269678"/>
              <a:ext cx="0" cy="5741817"/>
            </a:xfrm>
            <a:prstGeom prst="straightConnector1">
              <a:avLst/>
            </a:prstGeom>
            <a:ln w="15875" cap="rnd">
              <a:gradFill>
                <a:gsLst>
                  <a:gs pos="0">
                    <a:schemeClr val="accent1"/>
                  </a:gs>
                  <a:gs pos="100000">
                    <a:schemeClr val="accent5"/>
                  </a:gs>
                </a:gsLst>
                <a:lin ang="5400000" scaled="1"/>
              </a:gradFill>
              <a:headEnd type="none" w="lg" len="med"/>
              <a:tailEnd type="triangle"/>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5A1431-507E-3FEC-49FC-4F06DAD1471C}"/>
                </a:ext>
              </a:extLst>
            </p:cNvPr>
            <p:cNvCxnSpPr>
              <a:cxnSpLocks/>
            </p:cNvCxnSpPr>
            <p:nvPr/>
          </p:nvCxnSpPr>
          <p:spPr>
            <a:xfrm>
              <a:off x="5657085" y="6011495"/>
              <a:ext cx="5737253" cy="0"/>
            </a:xfrm>
            <a:prstGeom prst="straightConnector1">
              <a:avLst/>
            </a:prstGeom>
            <a:ln w="15875" cap="rnd">
              <a:gradFill>
                <a:gsLst>
                  <a:gs pos="0">
                    <a:schemeClr val="accent1"/>
                  </a:gs>
                  <a:gs pos="100000">
                    <a:schemeClr val="accent5"/>
                  </a:gs>
                </a:gsLst>
                <a:lin ang="5400000" scaled="1"/>
              </a:gradFill>
              <a:headEnd type="none" w="lg" len="med"/>
              <a:tailEnd type="triangle"/>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18" name="Pie 17">
              <a:extLst>
                <a:ext uri="{FF2B5EF4-FFF2-40B4-BE49-F238E27FC236}">
                  <a16:creationId xmlns:a16="http://schemas.microsoft.com/office/drawing/2014/main" id="{44039781-ADD2-3A53-64C6-EF20CEC802E9}"/>
                </a:ext>
              </a:extLst>
            </p:cNvPr>
            <p:cNvSpPr>
              <a:spLocks/>
            </p:cNvSpPr>
            <p:nvPr/>
          </p:nvSpPr>
          <p:spPr bwMode="auto">
            <a:xfrm rot="5400000">
              <a:off x="1789089" y="2143501"/>
              <a:ext cx="7735988" cy="7735988"/>
            </a:xfrm>
            <a:prstGeom prst="pie">
              <a:avLst>
                <a:gd name="adj1" fmla="val 10799999"/>
                <a:gd name="adj2" fmla="val 16200000"/>
              </a:avLst>
            </a:prstGeom>
            <a:solidFill>
              <a:srgbClr val="0078D4">
                <a:alpha val="941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grpSp>
      <p:sp>
        <p:nvSpPr>
          <p:cNvPr id="20" name="TextBox 19">
            <a:extLst>
              <a:ext uri="{FF2B5EF4-FFF2-40B4-BE49-F238E27FC236}">
                <a16:creationId xmlns:a16="http://schemas.microsoft.com/office/drawing/2014/main" id="{8745E928-761C-4390-B4E2-FEB79590B9ED}"/>
              </a:ext>
            </a:extLst>
          </p:cNvPr>
          <p:cNvSpPr txBox="1"/>
          <p:nvPr/>
        </p:nvSpPr>
        <p:spPr>
          <a:xfrm>
            <a:off x="10167601" y="6371653"/>
            <a:ext cx="1278748" cy="184666"/>
          </a:xfrm>
          <a:prstGeom prst="rect">
            <a:avLst/>
          </a:prstGeom>
          <a:noFill/>
        </p:spPr>
        <p:txBody>
          <a:bodyPr wrap="none" lIns="0" tIns="0" rIns="0" bIns="0" rtlCol="0">
            <a:spAutoFit/>
          </a:bodyPr>
          <a:lstStyle/>
          <a:p>
            <a:pPr algn="l"/>
            <a:r>
              <a:rPr lang="en-US" sz="1200"/>
              <a:t>Prompt complexity</a:t>
            </a:r>
          </a:p>
        </p:txBody>
      </p:sp>
      <p:sp>
        <p:nvSpPr>
          <p:cNvPr id="21" name="TextBox 20">
            <a:extLst>
              <a:ext uri="{FF2B5EF4-FFF2-40B4-BE49-F238E27FC236}">
                <a16:creationId xmlns:a16="http://schemas.microsoft.com/office/drawing/2014/main" id="{3D155C6F-5A7A-D401-420D-11FB5349EDFA}"/>
              </a:ext>
            </a:extLst>
          </p:cNvPr>
          <p:cNvSpPr txBox="1"/>
          <p:nvPr/>
        </p:nvSpPr>
        <p:spPr>
          <a:xfrm>
            <a:off x="4266984" y="890270"/>
            <a:ext cx="1084784" cy="369332"/>
          </a:xfrm>
          <a:prstGeom prst="rect">
            <a:avLst/>
          </a:prstGeom>
          <a:noFill/>
        </p:spPr>
        <p:txBody>
          <a:bodyPr wrap="none" lIns="0" tIns="0" rIns="0" bIns="0" rtlCol="0">
            <a:spAutoFit/>
          </a:bodyPr>
          <a:lstStyle/>
          <a:p>
            <a:pPr algn="l"/>
            <a:r>
              <a:rPr lang="en-US" sz="1200"/>
              <a:t>Amount of </a:t>
            </a:r>
          </a:p>
          <a:p>
            <a:pPr algn="l"/>
            <a:r>
              <a:rPr lang="en-US" sz="1200"/>
              <a:t>Grounding Data</a:t>
            </a:r>
          </a:p>
        </p:txBody>
      </p:sp>
      <p:sp>
        <p:nvSpPr>
          <p:cNvPr id="22" name="Oval 21">
            <a:extLst>
              <a:ext uri="{FF2B5EF4-FFF2-40B4-BE49-F238E27FC236}">
                <a16:creationId xmlns:a16="http://schemas.microsoft.com/office/drawing/2014/main" id="{7323F96A-F395-D9EC-2706-8B84AFB0840E}"/>
              </a:ext>
            </a:extLst>
          </p:cNvPr>
          <p:cNvSpPr/>
          <p:nvPr/>
        </p:nvSpPr>
        <p:spPr bwMode="auto">
          <a:xfrm>
            <a:off x="5571682" y="5636773"/>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3" name="TextBox 22">
            <a:extLst>
              <a:ext uri="{FF2B5EF4-FFF2-40B4-BE49-F238E27FC236}">
                <a16:creationId xmlns:a16="http://schemas.microsoft.com/office/drawing/2014/main" id="{99F06846-98E5-8B47-E748-331137765849}"/>
              </a:ext>
            </a:extLst>
          </p:cNvPr>
          <p:cNvSpPr txBox="1"/>
          <p:nvPr/>
        </p:nvSpPr>
        <p:spPr>
          <a:xfrm>
            <a:off x="5757348" y="5524955"/>
            <a:ext cx="1503300" cy="307777"/>
          </a:xfrm>
          <a:prstGeom prst="rect">
            <a:avLst/>
          </a:prstGeom>
          <a:noFill/>
        </p:spPr>
        <p:txBody>
          <a:bodyPr wrap="square" lIns="0" tIns="0" rIns="0" bIns="0" rtlCol="0">
            <a:spAutoFit/>
          </a:bodyPr>
          <a:lstStyle/>
          <a:p>
            <a:pPr algn="l"/>
            <a:r>
              <a:rPr lang="en-US" sz="1000"/>
              <a:t>“Show me the screens</a:t>
            </a:r>
          </a:p>
          <a:p>
            <a:pPr algn="l"/>
            <a:r>
              <a:rPr lang="en-US" sz="1000"/>
              <a:t>  shared so far”</a:t>
            </a:r>
          </a:p>
        </p:txBody>
      </p:sp>
      <p:sp>
        <p:nvSpPr>
          <p:cNvPr id="24" name="Oval 23">
            <a:extLst>
              <a:ext uri="{FF2B5EF4-FFF2-40B4-BE49-F238E27FC236}">
                <a16:creationId xmlns:a16="http://schemas.microsoft.com/office/drawing/2014/main" id="{53928E6E-A50A-4F03-04F1-83E2EF1B06C1}"/>
              </a:ext>
            </a:extLst>
          </p:cNvPr>
          <p:cNvSpPr/>
          <p:nvPr/>
        </p:nvSpPr>
        <p:spPr bwMode="auto">
          <a:xfrm>
            <a:off x="9522560" y="2212273"/>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5" name="TextBox 24">
            <a:extLst>
              <a:ext uri="{FF2B5EF4-FFF2-40B4-BE49-F238E27FC236}">
                <a16:creationId xmlns:a16="http://schemas.microsoft.com/office/drawing/2014/main" id="{B765B565-BE83-61DB-0E6C-D77A87DBFB28}"/>
              </a:ext>
            </a:extLst>
          </p:cNvPr>
          <p:cNvSpPr txBox="1"/>
          <p:nvPr/>
        </p:nvSpPr>
        <p:spPr>
          <a:xfrm>
            <a:off x="9708227" y="2064022"/>
            <a:ext cx="1652697" cy="307777"/>
          </a:xfrm>
          <a:prstGeom prst="rect">
            <a:avLst/>
          </a:prstGeom>
          <a:noFill/>
        </p:spPr>
        <p:txBody>
          <a:bodyPr wrap="none" lIns="0" tIns="0" rIns="0" bIns="0" rtlCol="0">
            <a:spAutoFit/>
          </a:bodyPr>
          <a:lstStyle/>
          <a:p>
            <a:pPr algn="l"/>
            <a:r>
              <a:rPr lang="en-US" sz="1000"/>
              <a:t>“Rewrite the slide/paragraph </a:t>
            </a:r>
          </a:p>
          <a:p>
            <a:pPr algn="l"/>
            <a:r>
              <a:rPr lang="en-US" sz="1000"/>
              <a:t>  based on the conversation”</a:t>
            </a:r>
          </a:p>
        </p:txBody>
      </p:sp>
      <p:sp>
        <p:nvSpPr>
          <p:cNvPr id="26" name="Oval 25">
            <a:extLst>
              <a:ext uri="{FF2B5EF4-FFF2-40B4-BE49-F238E27FC236}">
                <a16:creationId xmlns:a16="http://schemas.microsoft.com/office/drawing/2014/main" id="{95E0C8BC-9D4E-0AF0-9BAA-23E7A05936EB}"/>
              </a:ext>
            </a:extLst>
          </p:cNvPr>
          <p:cNvSpPr/>
          <p:nvPr/>
        </p:nvSpPr>
        <p:spPr bwMode="auto">
          <a:xfrm>
            <a:off x="7063625" y="4092056"/>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7" name="TextBox 26">
            <a:extLst>
              <a:ext uri="{FF2B5EF4-FFF2-40B4-BE49-F238E27FC236}">
                <a16:creationId xmlns:a16="http://schemas.microsoft.com/office/drawing/2014/main" id="{6669C691-D386-8444-3832-C7E8D7F2C4D2}"/>
              </a:ext>
            </a:extLst>
          </p:cNvPr>
          <p:cNvSpPr txBox="1"/>
          <p:nvPr/>
        </p:nvSpPr>
        <p:spPr>
          <a:xfrm>
            <a:off x="7249292" y="3993683"/>
            <a:ext cx="1322478" cy="307777"/>
          </a:xfrm>
          <a:prstGeom prst="rect">
            <a:avLst/>
          </a:prstGeom>
          <a:noFill/>
        </p:spPr>
        <p:txBody>
          <a:bodyPr wrap="none" lIns="0" tIns="0" rIns="0" bIns="0" rtlCol="0">
            <a:spAutoFit/>
          </a:bodyPr>
          <a:lstStyle/>
          <a:p>
            <a:pPr algn="l"/>
            <a:r>
              <a:rPr lang="en-US" sz="1000"/>
              <a:t>“Filter the table with</a:t>
            </a:r>
          </a:p>
          <a:p>
            <a:pPr algn="l"/>
            <a:r>
              <a:rPr lang="en-US" sz="1000"/>
              <a:t>  items assigned to me”</a:t>
            </a:r>
          </a:p>
        </p:txBody>
      </p:sp>
      <p:sp>
        <p:nvSpPr>
          <p:cNvPr id="28" name="Oval 27">
            <a:extLst>
              <a:ext uri="{FF2B5EF4-FFF2-40B4-BE49-F238E27FC236}">
                <a16:creationId xmlns:a16="http://schemas.microsoft.com/office/drawing/2014/main" id="{67134C57-BB76-0CC4-6C90-764A137898EE}"/>
              </a:ext>
            </a:extLst>
          </p:cNvPr>
          <p:cNvSpPr/>
          <p:nvPr/>
        </p:nvSpPr>
        <p:spPr bwMode="auto">
          <a:xfrm>
            <a:off x="5632600" y="1169288"/>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29" name="TextBox 28">
            <a:extLst>
              <a:ext uri="{FF2B5EF4-FFF2-40B4-BE49-F238E27FC236}">
                <a16:creationId xmlns:a16="http://schemas.microsoft.com/office/drawing/2014/main" id="{4D26F441-045E-9365-C6CC-542BF5EFAF4D}"/>
              </a:ext>
            </a:extLst>
          </p:cNvPr>
          <p:cNvSpPr txBox="1"/>
          <p:nvPr/>
        </p:nvSpPr>
        <p:spPr>
          <a:xfrm>
            <a:off x="5818267" y="1021037"/>
            <a:ext cx="1490793" cy="307777"/>
          </a:xfrm>
          <a:prstGeom prst="rect">
            <a:avLst/>
          </a:prstGeom>
          <a:noFill/>
        </p:spPr>
        <p:txBody>
          <a:bodyPr wrap="none" lIns="0" tIns="0" rIns="0" bIns="0" rtlCol="0">
            <a:spAutoFit/>
          </a:bodyPr>
          <a:lstStyle/>
          <a:p>
            <a:pPr algn="l"/>
            <a:r>
              <a:rPr lang="en-US" sz="1000"/>
              <a:t>“Show me the slides along</a:t>
            </a:r>
          </a:p>
          <a:p>
            <a:pPr algn="l"/>
            <a:r>
              <a:rPr lang="en-US" sz="1000"/>
              <a:t>  with feedback on each”</a:t>
            </a:r>
          </a:p>
        </p:txBody>
      </p:sp>
      <p:sp>
        <p:nvSpPr>
          <p:cNvPr id="30" name="Oval 29">
            <a:extLst>
              <a:ext uri="{FF2B5EF4-FFF2-40B4-BE49-F238E27FC236}">
                <a16:creationId xmlns:a16="http://schemas.microsoft.com/office/drawing/2014/main" id="{383B872A-1A9E-A090-4650-FC1A3050A40E}"/>
              </a:ext>
            </a:extLst>
          </p:cNvPr>
          <p:cNvSpPr/>
          <p:nvPr/>
        </p:nvSpPr>
        <p:spPr bwMode="auto">
          <a:xfrm>
            <a:off x="9401482" y="5790662"/>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31" name="TextBox 30">
            <a:extLst>
              <a:ext uri="{FF2B5EF4-FFF2-40B4-BE49-F238E27FC236}">
                <a16:creationId xmlns:a16="http://schemas.microsoft.com/office/drawing/2014/main" id="{466DBA4E-6E21-C3C7-C1AB-70C7F648D2C9}"/>
              </a:ext>
            </a:extLst>
          </p:cNvPr>
          <p:cNvSpPr txBox="1"/>
          <p:nvPr/>
        </p:nvSpPr>
        <p:spPr>
          <a:xfrm>
            <a:off x="9587148" y="5678844"/>
            <a:ext cx="1503300" cy="307777"/>
          </a:xfrm>
          <a:prstGeom prst="rect">
            <a:avLst/>
          </a:prstGeom>
          <a:noFill/>
        </p:spPr>
        <p:txBody>
          <a:bodyPr wrap="square" lIns="0" tIns="0" rIns="0" bIns="0" rtlCol="0">
            <a:spAutoFit/>
          </a:bodyPr>
          <a:lstStyle/>
          <a:p>
            <a:pPr algn="l"/>
            <a:r>
              <a:rPr lang="en-US" sz="1000"/>
              <a:t>“Translate the content</a:t>
            </a:r>
          </a:p>
          <a:p>
            <a:pPr algn="l"/>
            <a:r>
              <a:rPr lang="en-US" sz="1000"/>
              <a:t>  on screen”</a:t>
            </a:r>
          </a:p>
        </p:txBody>
      </p:sp>
      <p:sp>
        <p:nvSpPr>
          <p:cNvPr id="32" name="Oval 31">
            <a:extLst>
              <a:ext uri="{FF2B5EF4-FFF2-40B4-BE49-F238E27FC236}">
                <a16:creationId xmlns:a16="http://schemas.microsoft.com/office/drawing/2014/main" id="{47923B5B-7EDB-21DD-20D7-B034D28C9BEB}"/>
              </a:ext>
            </a:extLst>
          </p:cNvPr>
          <p:cNvSpPr/>
          <p:nvPr/>
        </p:nvSpPr>
        <p:spPr bwMode="auto">
          <a:xfrm>
            <a:off x="5940064" y="6009697"/>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33" name="TextBox 32">
            <a:extLst>
              <a:ext uri="{FF2B5EF4-FFF2-40B4-BE49-F238E27FC236}">
                <a16:creationId xmlns:a16="http://schemas.microsoft.com/office/drawing/2014/main" id="{08BC1B04-1E08-289A-89FB-C7CBB0385038}"/>
              </a:ext>
            </a:extLst>
          </p:cNvPr>
          <p:cNvSpPr txBox="1"/>
          <p:nvPr/>
        </p:nvSpPr>
        <p:spPr>
          <a:xfrm>
            <a:off x="6125730" y="5897879"/>
            <a:ext cx="1503300" cy="307777"/>
          </a:xfrm>
          <a:prstGeom prst="rect">
            <a:avLst/>
          </a:prstGeom>
          <a:noFill/>
        </p:spPr>
        <p:txBody>
          <a:bodyPr wrap="square" lIns="0" tIns="0" rIns="0" bIns="0" rtlCol="0">
            <a:spAutoFit/>
          </a:bodyPr>
          <a:lstStyle/>
          <a:p>
            <a:pPr algn="l"/>
            <a:r>
              <a:rPr lang="en-US" sz="1000"/>
              <a:t>“What was the MAU from</a:t>
            </a:r>
          </a:p>
          <a:p>
            <a:pPr algn="l"/>
            <a:r>
              <a:rPr lang="en-US" sz="1000"/>
              <a:t>  last month”</a:t>
            </a:r>
          </a:p>
        </p:txBody>
      </p:sp>
      <p:sp>
        <p:nvSpPr>
          <p:cNvPr id="34" name="Oval 33">
            <a:extLst>
              <a:ext uri="{FF2B5EF4-FFF2-40B4-BE49-F238E27FC236}">
                <a16:creationId xmlns:a16="http://schemas.microsoft.com/office/drawing/2014/main" id="{853FCBE0-DAAF-C010-7532-6DE4AAB249E0}"/>
              </a:ext>
            </a:extLst>
          </p:cNvPr>
          <p:cNvSpPr/>
          <p:nvPr/>
        </p:nvSpPr>
        <p:spPr bwMode="auto">
          <a:xfrm>
            <a:off x="8554576" y="1412673"/>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
        <p:nvSpPr>
          <p:cNvPr id="35" name="TextBox 34">
            <a:extLst>
              <a:ext uri="{FF2B5EF4-FFF2-40B4-BE49-F238E27FC236}">
                <a16:creationId xmlns:a16="http://schemas.microsoft.com/office/drawing/2014/main" id="{2DA61D98-717D-13FA-2AFB-50F06748C334}"/>
              </a:ext>
            </a:extLst>
          </p:cNvPr>
          <p:cNvSpPr txBox="1"/>
          <p:nvPr/>
        </p:nvSpPr>
        <p:spPr>
          <a:xfrm>
            <a:off x="8740243" y="1264422"/>
            <a:ext cx="1897955" cy="307777"/>
          </a:xfrm>
          <a:prstGeom prst="rect">
            <a:avLst/>
          </a:prstGeom>
          <a:noFill/>
        </p:spPr>
        <p:txBody>
          <a:bodyPr wrap="none" lIns="0" tIns="0" rIns="0" bIns="0" rtlCol="0">
            <a:spAutoFit/>
          </a:bodyPr>
          <a:lstStyle/>
          <a:p>
            <a:pPr algn="l"/>
            <a:r>
              <a:rPr lang="en-US" sz="1000"/>
              <a:t>“Prioritize items on the mind map </a:t>
            </a:r>
          </a:p>
          <a:p>
            <a:pPr algn="l"/>
            <a:r>
              <a:rPr lang="en-US" sz="1000"/>
              <a:t>  based on the conversation”</a:t>
            </a:r>
          </a:p>
        </p:txBody>
      </p:sp>
      <p:sp>
        <p:nvSpPr>
          <p:cNvPr id="36" name="TextBox 35">
            <a:extLst>
              <a:ext uri="{FF2B5EF4-FFF2-40B4-BE49-F238E27FC236}">
                <a16:creationId xmlns:a16="http://schemas.microsoft.com/office/drawing/2014/main" id="{3EC86C6E-AC72-D95B-C9A0-ED74C8B14A1A}"/>
              </a:ext>
            </a:extLst>
          </p:cNvPr>
          <p:cNvSpPr txBox="1"/>
          <p:nvPr/>
        </p:nvSpPr>
        <p:spPr>
          <a:xfrm rot="16200000">
            <a:off x="4966148" y="5115005"/>
            <a:ext cx="771237" cy="246221"/>
          </a:xfrm>
          <a:prstGeom prst="rect">
            <a:avLst/>
          </a:prstGeom>
          <a:noFill/>
        </p:spPr>
        <p:txBody>
          <a:bodyPr wrap="none" lIns="0" tIns="0" rIns="0" bIns="0" rtlCol="0">
            <a:spAutoFit/>
          </a:bodyPr>
          <a:lstStyle/>
          <a:p>
            <a:pPr algn="l"/>
            <a:r>
              <a:rPr lang="en-US" sz="1600" i="1">
                <a:solidFill>
                  <a:schemeClr val="accent4">
                    <a:lumMod val="75000"/>
                  </a:schemeClr>
                </a:solidFill>
              </a:rPr>
              <a:t>Expected</a:t>
            </a:r>
          </a:p>
        </p:txBody>
      </p:sp>
      <p:sp>
        <p:nvSpPr>
          <p:cNvPr id="37" name="TextBox 36">
            <a:extLst>
              <a:ext uri="{FF2B5EF4-FFF2-40B4-BE49-F238E27FC236}">
                <a16:creationId xmlns:a16="http://schemas.microsoft.com/office/drawing/2014/main" id="{15868BA9-8B82-7D3B-C098-E0CB15D2E526}"/>
              </a:ext>
            </a:extLst>
          </p:cNvPr>
          <p:cNvSpPr txBox="1"/>
          <p:nvPr/>
        </p:nvSpPr>
        <p:spPr>
          <a:xfrm rot="16200000">
            <a:off x="4954646" y="3222064"/>
            <a:ext cx="794256" cy="246221"/>
          </a:xfrm>
          <a:prstGeom prst="rect">
            <a:avLst/>
          </a:prstGeom>
          <a:noFill/>
        </p:spPr>
        <p:txBody>
          <a:bodyPr wrap="none" lIns="0" tIns="0" rIns="0" bIns="0" rtlCol="0">
            <a:spAutoFit/>
          </a:bodyPr>
          <a:lstStyle/>
          <a:p>
            <a:pPr algn="l"/>
            <a:r>
              <a:rPr lang="en-US" sz="1600" i="1">
                <a:solidFill>
                  <a:schemeClr val="accent4">
                    <a:lumMod val="75000"/>
                  </a:schemeClr>
                </a:solidFill>
              </a:rPr>
              <a:t>Standout</a:t>
            </a:r>
          </a:p>
        </p:txBody>
      </p:sp>
      <p:sp>
        <p:nvSpPr>
          <p:cNvPr id="38" name="TextBox 37">
            <a:extLst>
              <a:ext uri="{FF2B5EF4-FFF2-40B4-BE49-F238E27FC236}">
                <a16:creationId xmlns:a16="http://schemas.microsoft.com/office/drawing/2014/main" id="{F719E43A-4DDA-AF3A-6F53-85F37B519170}"/>
              </a:ext>
            </a:extLst>
          </p:cNvPr>
          <p:cNvSpPr txBox="1"/>
          <p:nvPr/>
        </p:nvSpPr>
        <p:spPr>
          <a:xfrm rot="16200000">
            <a:off x="5003916" y="1611539"/>
            <a:ext cx="695703" cy="246221"/>
          </a:xfrm>
          <a:prstGeom prst="rect">
            <a:avLst/>
          </a:prstGeom>
          <a:noFill/>
        </p:spPr>
        <p:txBody>
          <a:bodyPr wrap="none" lIns="0" tIns="0" rIns="0" bIns="0" rtlCol="0">
            <a:spAutoFit/>
          </a:bodyPr>
          <a:lstStyle/>
          <a:p>
            <a:pPr algn="l"/>
            <a:r>
              <a:rPr lang="en-US" sz="1600" i="1">
                <a:solidFill>
                  <a:schemeClr val="accent4">
                    <a:lumMod val="75000"/>
                  </a:schemeClr>
                </a:solidFill>
              </a:rPr>
              <a:t>Magical</a:t>
            </a:r>
          </a:p>
        </p:txBody>
      </p:sp>
      <p:sp>
        <p:nvSpPr>
          <p:cNvPr id="39" name="TextBox 38">
            <a:extLst>
              <a:ext uri="{FF2B5EF4-FFF2-40B4-BE49-F238E27FC236}">
                <a16:creationId xmlns:a16="http://schemas.microsoft.com/office/drawing/2014/main" id="{396273F5-754C-077A-D5D2-6B85BCF238DE}"/>
              </a:ext>
            </a:extLst>
          </p:cNvPr>
          <p:cNvSpPr txBox="1"/>
          <p:nvPr/>
        </p:nvSpPr>
        <p:spPr>
          <a:xfrm>
            <a:off x="8057071" y="3209054"/>
            <a:ext cx="1340110" cy="153888"/>
          </a:xfrm>
          <a:prstGeom prst="rect">
            <a:avLst/>
          </a:prstGeom>
          <a:noFill/>
        </p:spPr>
        <p:txBody>
          <a:bodyPr wrap="none" lIns="0" tIns="0" rIns="0" bIns="0" rtlCol="0">
            <a:spAutoFit/>
          </a:bodyPr>
          <a:lstStyle/>
          <a:p>
            <a:pPr algn="l"/>
            <a:r>
              <a:rPr lang="en-US" sz="1000"/>
              <a:t>What’s assigned to me?</a:t>
            </a:r>
          </a:p>
        </p:txBody>
      </p:sp>
      <p:sp>
        <p:nvSpPr>
          <p:cNvPr id="40" name="Oval 39">
            <a:extLst>
              <a:ext uri="{FF2B5EF4-FFF2-40B4-BE49-F238E27FC236}">
                <a16:creationId xmlns:a16="http://schemas.microsoft.com/office/drawing/2014/main" id="{48FFC56E-F100-2752-0796-54C22AC12079}"/>
              </a:ext>
            </a:extLst>
          </p:cNvPr>
          <p:cNvSpPr/>
          <p:nvPr/>
        </p:nvSpPr>
        <p:spPr bwMode="auto">
          <a:xfrm>
            <a:off x="7935111" y="3249583"/>
            <a:ext cx="72829" cy="7282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cs typeface="Segoe UI" pitchFamily="34" charset="0"/>
            </a:endParaRPr>
          </a:p>
        </p:txBody>
      </p:sp>
    </p:spTree>
    <p:extLst>
      <p:ext uri="{BB962C8B-B14F-4D97-AF65-F5344CB8AC3E}">
        <p14:creationId xmlns:p14="http://schemas.microsoft.com/office/powerpoint/2010/main" val="16858721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C1C6-1303-587E-D338-362715F5CC99}"/>
              </a:ext>
            </a:extLst>
          </p:cNvPr>
          <p:cNvSpPr>
            <a:spLocks noGrp="1"/>
          </p:cNvSpPr>
          <p:nvPr>
            <p:ph type="title"/>
          </p:nvPr>
        </p:nvSpPr>
        <p:spPr/>
        <p:txBody>
          <a:bodyPr>
            <a:normAutofit/>
          </a:bodyPr>
          <a:lstStyle/>
          <a:p>
            <a:r>
              <a:rPr lang="en-US"/>
              <a:t>Live Translation and Summarization</a:t>
            </a:r>
          </a:p>
        </p:txBody>
      </p:sp>
      <p:sp>
        <p:nvSpPr>
          <p:cNvPr id="5" name="Footer Placeholder 4">
            <a:extLst>
              <a:ext uri="{FF2B5EF4-FFF2-40B4-BE49-F238E27FC236}">
                <a16:creationId xmlns:a16="http://schemas.microsoft.com/office/drawing/2014/main" id="{7E51C53A-C2D4-59C1-317F-6301F3917CB5}"/>
              </a:ext>
            </a:extLst>
          </p:cNvPr>
          <p:cNvSpPr>
            <a:spLocks noGrp="1"/>
          </p:cNvSpPr>
          <p:nvPr>
            <p:ph type="ftr" sz="quarter" idx="4294967295"/>
          </p:nvPr>
        </p:nvSpPr>
        <p:spPr>
          <a:xfrm>
            <a:off x="0" y="6543675"/>
            <a:ext cx="4114800" cy="207963"/>
          </a:xfrm>
          <a:prstGeom prst="rect">
            <a:avLst/>
          </a:prstGeom>
        </p:spPr>
        <p:txBody>
          <a:bodyPr/>
          <a:lstStyle/>
          <a:p>
            <a:r>
              <a:rPr lang="en-US"/>
              <a:t>Microsoft Confidential</a:t>
            </a:r>
          </a:p>
        </p:txBody>
      </p:sp>
      <p:pic>
        <p:nvPicPr>
          <p:cNvPr id="6" name="Picture 2">
            <a:extLst>
              <a:ext uri="{FF2B5EF4-FFF2-40B4-BE49-F238E27FC236}">
                <a16:creationId xmlns:a16="http://schemas.microsoft.com/office/drawing/2014/main" id="{83DA3360-D4E6-6160-9791-3E1839417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6633" y="1468830"/>
            <a:ext cx="2765796" cy="4832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BCFD71-7C38-D0CD-D8B6-BED68CD87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37" y="1468830"/>
            <a:ext cx="8145382" cy="483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415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5B14-4255-ABAD-3A11-515F1501D553}"/>
              </a:ext>
            </a:extLst>
          </p:cNvPr>
          <p:cNvSpPr>
            <a:spLocks noGrp="1"/>
          </p:cNvSpPr>
          <p:nvPr>
            <p:ph type="title"/>
          </p:nvPr>
        </p:nvSpPr>
        <p:spPr/>
        <p:txBody>
          <a:bodyPr/>
          <a:lstStyle/>
          <a:p>
            <a:r>
              <a:rPr lang="en-US"/>
              <a:t>FAQs for Screenshare Understanding</a:t>
            </a:r>
          </a:p>
        </p:txBody>
      </p:sp>
      <p:sp>
        <p:nvSpPr>
          <p:cNvPr id="3" name="Text Placeholder 2">
            <a:extLst>
              <a:ext uri="{FF2B5EF4-FFF2-40B4-BE49-F238E27FC236}">
                <a16:creationId xmlns:a16="http://schemas.microsoft.com/office/drawing/2014/main" id="{C03014B5-CE39-FD41-A36B-AD8C1850DA36}"/>
              </a:ext>
            </a:extLst>
          </p:cNvPr>
          <p:cNvSpPr>
            <a:spLocks noGrp="1"/>
          </p:cNvSpPr>
          <p:nvPr>
            <p:ph type="body" sz="quarter" idx="10"/>
          </p:nvPr>
        </p:nvSpPr>
        <p:spPr>
          <a:xfrm>
            <a:off x="1072715" y="1435100"/>
            <a:ext cx="4639153" cy="4493538"/>
          </a:xfrm>
        </p:spPr>
        <p:txBody>
          <a:bodyPr/>
          <a:lstStyle/>
          <a:p>
            <a:r>
              <a:rPr lang="en-US" sz="1600" b="1"/>
              <a:t>Where does it work?</a:t>
            </a:r>
            <a:br>
              <a:rPr lang="en-US" sz="1600" b="1"/>
            </a:br>
            <a:r>
              <a:rPr lang="en-US" sz="1600" i="1"/>
              <a:t>Screenshare understanding works on Screenshares, Window Shares, and Camera Content shares (i.e. whiteboard). It does not yet support PPT Live or the Whiteboard App.</a:t>
            </a:r>
          </a:p>
          <a:p>
            <a:r>
              <a:rPr lang="en-US" sz="1600" b="1"/>
              <a:t>How do I start it?</a:t>
            </a:r>
            <a:br>
              <a:rPr lang="en-US" sz="1600"/>
            </a:br>
            <a:r>
              <a:rPr lang="en-US" sz="1600" i="1"/>
              <a:t>Requires the meeting to be recorded (by anyone), with at least one Copilot licensed user invited to the meeting. The meeting also needs Screenshare.</a:t>
            </a:r>
            <a:br>
              <a:rPr lang="en-US" sz="1600" i="1"/>
            </a:br>
            <a:r>
              <a:rPr lang="en-US" sz="1600" i="1"/>
              <a:t>For Public Preview, user who records, and user with Copilot both need to be in the Public Preview ring or below.</a:t>
            </a:r>
            <a:endParaRPr lang="en-US" sz="1600"/>
          </a:p>
          <a:p>
            <a:r>
              <a:rPr lang="en-US" sz="1600" b="1"/>
              <a:t>Where does it save the content?</a:t>
            </a:r>
            <a:br>
              <a:rPr lang="en-US" sz="1600" b="1"/>
            </a:br>
            <a:r>
              <a:rPr lang="en-US" sz="1600" i="1"/>
              <a:t>Screenshare data is shared in the same place as the Recording. Only ‘unique key frames’ rather than every screen.</a:t>
            </a:r>
            <a:br>
              <a:rPr lang="en-US" sz="1600" b="1"/>
            </a:br>
            <a:endParaRPr lang="en-US" sz="1600" b="1"/>
          </a:p>
        </p:txBody>
      </p:sp>
      <p:sp>
        <p:nvSpPr>
          <p:cNvPr id="5" name="Text Placeholder 2">
            <a:extLst>
              <a:ext uri="{FF2B5EF4-FFF2-40B4-BE49-F238E27FC236}">
                <a16:creationId xmlns:a16="http://schemas.microsoft.com/office/drawing/2014/main" id="{431B1305-536E-5999-DB47-23DBB2F1A937}"/>
              </a:ext>
            </a:extLst>
          </p:cNvPr>
          <p:cNvSpPr txBox="1">
            <a:spLocks/>
          </p:cNvSpPr>
          <p:nvPr/>
        </p:nvSpPr>
        <p:spPr>
          <a:xfrm>
            <a:off x="6291224" y="1435100"/>
            <a:ext cx="5069883" cy="31085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solidFill>
                  <a:schemeClr val="tx1"/>
                </a:solidFill>
                <a:latin typeface="Segoe UI" panose="020B0502040204020203" pitchFamily="34" charset="0"/>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solidFill>
                  <a:schemeClr val="tx1"/>
                </a:soli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solidFill>
                  <a:schemeClr val="tx1"/>
                </a:soli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a:t>What about Accidental Sharing?</a:t>
            </a:r>
            <a:br>
              <a:rPr lang="en-US" sz="1600" b="1"/>
            </a:br>
            <a:r>
              <a:rPr lang="en-US" sz="1600" i="1"/>
              <a:t>When a screen changes, Copilot will wait 10 seconds before taking a screenshot, giving people ample time in case they accidentally share something. Keep in mind, these frames will remain in the recording.</a:t>
            </a:r>
          </a:p>
          <a:p>
            <a:r>
              <a:rPr lang="en-US" sz="1600" b="1"/>
              <a:t>Does it support Sensitivity Labels?</a:t>
            </a:r>
            <a:br>
              <a:rPr lang="en-US" sz="1600" b="1"/>
            </a:br>
            <a:r>
              <a:rPr lang="en-US" sz="1600" i="1"/>
              <a:t>Copilot will respect the sensitivity label of the Meeting. If a user shares a file in the meeting through chat/upload, the Meeting Sensitivity Label is inherited. If just a screenshare, ‘Highly Confidential’ files are not allowed to be screenshared.</a:t>
            </a:r>
            <a:br>
              <a:rPr lang="en-US" sz="1600" b="1"/>
            </a:br>
            <a:endParaRPr lang="en-US" sz="1600" b="1"/>
          </a:p>
        </p:txBody>
      </p:sp>
    </p:spTree>
    <p:extLst>
      <p:ext uri="{BB962C8B-B14F-4D97-AF65-F5344CB8AC3E}">
        <p14:creationId xmlns:p14="http://schemas.microsoft.com/office/powerpoint/2010/main" val="31754406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DED5-488B-B0E5-417B-26C37FE0EB55}"/>
              </a:ext>
            </a:extLst>
          </p:cNvPr>
          <p:cNvSpPr>
            <a:spLocks noGrp="1"/>
          </p:cNvSpPr>
          <p:nvPr>
            <p:ph type="title"/>
          </p:nvPr>
        </p:nvSpPr>
        <p:spPr/>
        <p:txBody>
          <a:bodyPr/>
          <a:lstStyle/>
          <a:p>
            <a:r>
              <a:rPr lang="en-US"/>
              <a:t>Coming Soon</a:t>
            </a:r>
          </a:p>
        </p:txBody>
      </p:sp>
      <p:sp>
        <p:nvSpPr>
          <p:cNvPr id="5" name="TextBox 4">
            <a:extLst>
              <a:ext uri="{FF2B5EF4-FFF2-40B4-BE49-F238E27FC236}">
                <a16:creationId xmlns:a16="http://schemas.microsoft.com/office/drawing/2014/main" id="{D7F7CF32-3560-FA97-D53A-AAD689C6FC3D}"/>
              </a:ext>
            </a:extLst>
          </p:cNvPr>
          <p:cNvSpPr txBox="1"/>
          <p:nvPr/>
        </p:nvSpPr>
        <p:spPr>
          <a:xfrm>
            <a:off x="676406" y="2883674"/>
            <a:ext cx="2388731" cy="307777"/>
          </a:xfrm>
          <a:prstGeom prst="rect">
            <a:avLst/>
          </a:prstGeom>
          <a:noFill/>
        </p:spPr>
        <p:txBody>
          <a:bodyPr wrap="none" lIns="0" tIns="0" rIns="0" bIns="0" rtlCol="0">
            <a:spAutoFit/>
          </a:bodyPr>
          <a:lstStyle/>
          <a:p>
            <a:pPr algn="l"/>
            <a:r>
              <a:rPr lang="en-US" sz="2000"/>
              <a:t>Export to Word/Excel</a:t>
            </a:r>
          </a:p>
        </p:txBody>
      </p:sp>
      <p:sp>
        <p:nvSpPr>
          <p:cNvPr id="3" name="TextBox 2">
            <a:extLst>
              <a:ext uri="{FF2B5EF4-FFF2-40B4-BE49-F238E27FC236}">
                <a16:creationId xmlns:a16="http://schemas.microsoft.com/office/drawing/2014/main" id="{1DB0399F-01FD-6EA0-4ED6-C161E043A84C}"/>
              </a:ext>
            </a:extLst>
          </p:cNvPr>
          <p:cNvSpPr txBox="1"/>
          <p:nvPr/>
        </p:nvSpPr>
        <p:spPr>
          <a:xfrm>
            <a:off x="4684734" y="2883674"/>
            <a:ext cx="1841210" cy="307777"/>
          </a:xfrm>
          <a:prstGeom prst="rect">
            <a:avLst/>
          </a:prstGeom>
          <a:noFill/>
        </p:spPr>
        <p:txBody>
          <a:bodyPr wrap="none" lIns="0" tIns="0" rIns="0" bIns="0" rtlCol="0">
            <a:spAutoFit/>
          </a:bodyPr>
          <a:lstStyle/>
          <a:p>
            <a:pPr algn="l"/>
            <a:r>
              <a:rPr lang="en-US" sz="2000"/>
              <a:t>Stop Generating</a:t>
            </a:r>
          </a:p>
        </p:txBody>
      </p:sp>
      <p:sp>
        <p:nvSpPr>
          <p:cNvPr id="6" name="TextBox 5">
            <a:extLst>
              <a:ext uri="{FF2B5EF4-FFF2-40B4-BE49-F238E27FC236}">
                <a16:creationId xmlns:a16="http://schemas.microsoft.com/office/drawing/2014/main" id="{A3E8AF62-9BEA-18FA-66A5-9B207E143F99}"/>
              </a:ext>
            </a:extLst>
          </p:cNvPr>
          <p:cNvSpPr txBox="1"/>
          <p:nvPr/>
        </p:nvSpPr>
        <p:spPr>
          <a:xfrm>
            <a:off x="676406" y="3572605"/>
            <a:ext cx="3060527" cy="1231106"/>
          </a:xfrm>
          <a:prstGeom prst="rect">
            <a:avLst/>
          </a:prstGeom>
          <a:noFill/>
        </p:spPr>
        <p:txBody>
          <a:bodyPr wrap="square" lIns="0" tIns="0" rIns="0" bIns="0" rtlCol="0">
            <a:spAutoFit/>
          </a:bodyPr>
          <a:lstStyle/>
          <a:p>
            <a:pPr algn="l"/>
            <a:r>
              <a:rPr lang="en-US" sz="2000"/>
              <a:t>Copilot responses can be easily exported to new Word/Excel files. (more apps to come in the future)</a:t>
            </a:r>
          </a:p>
        </p:txBody>
      </p:sp>
      <p:sp>
        <p:nvSpPr>
          <p:cNvPr id="7" name="TextBox 6">
            <a:extLst>
              <a:ext uri="{FF2B5EF4-FFF2-40B4-BE49-F238E27FC236}">
                <a16:creationId xmlns:a16="http://schemas.microsoft.com/office/drawing/2014/main" id="{69A69B74-48AA-372A-5C0B-41FDFEF866D9}"/>
              </a:ext>
            </a:extLst>
          </p:cNvPr>
          <p:cNvSpPr txBox="1"/>
          <p:nvPr/>
        </p:nvSpPr>
        <p:spPr>
          <a:xfrm>
            <a:off x="4684734" y="3572604"/>
            <a:ext cx="3060527" cy="615553"/>
          </a:xfrm>
          <a:prstGeom prst="rect">
            <a:avLst/>
          </a:prstGeom>
          <a:noFill/>
        </p:spPr>
        <p:txBody>
          <a:bodyPr wrap="square" lIns="0" tIns="0" rIns="0" bIns="0" rtlCol="0">
            <a:spAutoFit/>
          </a:bodyPr>
          <a:lstStyle/>
          <a:p>
            <a:pPr algn="l"/>
            <a:r>
              <a:rPr lang="en-US" sz="2000"/>
              <a:t>Ability to stop Copilot’s generation of content</a:t>
            </a:r>
          </a:p>
        </p:txBody>
      </p:sp>
      <p:sp>
        <p:nvSpPr>
          <p:cNvPr id="8" name="TextBox 7">
            <a:extLst>
              <a:ext uri="{FF2B5EF4-FFF2-40B4-BE49-F238E27FC236}">
                <a16:creationId xmlns:a16="http://schemas.microsoft.com/office/drawing/2014/main" id="{42118241-CCF7-ABC0-ADDC-5C4EC87508A8}"/>
              </a:ext>
            </a:extLst>
          </p:cNvPr>
          <p:cNvSpPr txBox="1"/>
          <p:nvPr/>
        </p:nvSpPr>
        <p:spPr>
          <a:xfrm>
            <a:off x="8455068" y="2883674"/>
            <a:ext cx="2216376" cy="307777"/>
          </a:xfrm>
          <a:prstGeom prst="rect">
            <a:avLst/>
          </a:prstGeom>
          <a:noFill/>
        </p:spPr>
        <p:txBody>
          <a:bodyPr wrap="none" lIns="0" tIns="0" rIns="0" bIns="0" rtlCol="0">
            <a:spAutoFit/>
          </a:bodyPr>
          <a:lstStyle/>
          <a:p>
            <a:pPr algn="l"/>
            <a:r>
              <a:rPr lang="en-US" sz="2000"/>
              <a:t>Suggested Prompts</a:t>
            </a:r>
          </a:p>
        </p:txBody>
      </p:sp>
      <p:sp>
        <p:nvSpPr>
          <p:cNvPr id="9" name="TextBox 8">
            <a:extLst>
              <a:ext uri="{FF2B5EF4-FFF2-40B4-BE49-F238E27FC236}">
                <a16:creationId xmlns:a16="http://schemas.microsoft.com/office/drawing/2014/main" id="{D19B3363-E547-3931-2DE5-EA3C109D9EB7}"/>
              </a:ext>
            </a:extLst>
          </p:cNvPr>
          <p:cNvSpPr txBox="1"/>
          <p:nvPr/>
        </p:nvSpPr>
        <p:spPr>
          <a:xfrm>
            <a:off x="8455068" y="3572604"/>
            <a:ext cx="3419606" cy="923330"/>
          </a:xfrm>
          <a:prstGeom prst="rect">
            <a:avLst/>
          </a:prstGeom>
          <a:noFill/>
        </p:spPr>
        <p:txBody>
          <a:bodyPr wrap="square" lIns="0" tIns="0" rIns="0" bIns="0" rtlCol="0">
            <a:spAutoFit/>
          </a:bodyPr>
          <a:lstStyle/>
          <a:p>
            <a:pPr algn="l"/>
            <a:r>
              <a:rPr lang="en-US" sz="2000"/>
              <a:t>Copilot will suggest follow-up prompts to keep the conversation going</a:t>
            </a:r>
          </a:p>
        </p:txBody>
      </p:sp>
      <p:sp>
        <p:nvSpPr>
          <p:cNvPr id="10" name="TextBox 9">
            <a:extLst>
              <a:ext uri="{FF2B5EF4-FFF2-40B4-BE49-F238E27FC236}">
                <a16:creationId xmlns:a16="http://schemas.microsoft.com/office/drawing/2014/main" id="{19A65812-9FC4-E9F7-73C1-A4190F68FB2C}"/>
              </a:ext>
            </a:extLst>
          </p:cNvPr>
          <p:cNvSpPr txBox="1"/>
          <p:nvPr/>
        </p:nvSpPr>
        <p:spPr>
          <a:xfrm>
            <a:off x="7277622" y="5501612"/>
            <a:ext cx="4597052" cy="307777"/>
          </a:xfrm>
          <a:prstGeom prst="rect">
            <a:avLst/>
          </a:prstGeom>
          <a:noFill/>
        </p:spPr>
        <p:txBody>
          <a:bodyPr wrap="square" lIns="0" tIns="0" rIns="0" bIns="0" rtlCol="0">
            <a:spAutoFit/>
          </a:bodyPr>
          <a:lstStyle/>
          <a:p>
            <a:pPr algn="r"/>
            <a:r>
              <a:rPr lang="en-US" sz="2000"/>
              <a:t>…keep up to date on M365 Roadmap!</a:t>
            </a:r>
          </a:p>
        </p:txBody>
      </p:sp>
    </p:spTree>
    <p:extLst>
      <p:ext uri="{BB962C8B-B14F-4D97-AF65-F5344CB8AC3E}">
        <p14:creationId xmlns:p14="http://schemas.microsoft.com/office/powerpoint/2010/main" val="5913092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7CD2B-FC29-8CF7-D10D-37287E7E540E}"/>
            </a:ext>
          </a:extLst>
        </p:cNvPr>
        <p:cNvGrpSpPr/>
        <p:nvPr/>
      </p:nvGrpSpPr>
      <p:grpSpPr>
        <a:xfrm>
          <a:off x="0" y="0"/>
          <a:ext cx="0" cy="0"/>
          <a:chOff x="0" y="0"/>
          <a:chExt cx="0" cy="0"/>
        </a:xfrm>
      </p:grpSpPr>
      <p:sp>
        <p:nvSpPr>
          <p:cNvPr id="3" name="Text 6">
            <a:extLst>
              <a:ext uri="{FF2B5EF4-FFF2-40B4-BE49-F238E27FC236}">
                <a16:creationId xmlns:a16="http://schemas.microsoft.com/office/drawing/2014/main" id="{76A3D19F-EB68-4696-9B63-41C4502D04C0}"/>
              </a:ext>
            </a:extLst>
          </p:cNvPr>
          <p:cNvSpPr/>
          <p:nvPr/>
        </p:nvSpPr>
        <p:spPr>
          <a:xfrm>
            <a:off x="442913" y="441325"/>
            <a:ext cx="11328211" cy="483920"/>
          </a:xfrm>
          <a:prstGeom prst="rect">
            <a:avLst/>
          </a:prstGeom>
          <a:noFill/>
          <a:ln/>
        </p:spPr>
        <p:txBody>
          <a:bodyPr wrap="square" lIns="0" tIns="0" rIns="0" bIns="0" rtlCol="0" anchor="t"/>
          <a:lstStyle/>
          <a:p>
            <a:pPr>
              <a:lnSpc>
                <a:spcPct val="114000"/>
              </a:lnSpc>
            </a:pPr>
            <a:r>
              <a:rPr lang="en-US" sz="3200" b="1" kern="0">
                <a:latin typeface="Segoe UI" panose="020B0502040204020203" pitchFamily="34" charset="0"/>
                <a:cs typeface="Segoe UI" panose="020B0502040204020203" pitchFamily="34" charset="0"/>
              </a:rPr>
              <a:t>Our Vision</a:t>
            </a:r>
          </a:p>
        </p:txBody>
      </p:sp>
      <p:sp>
        <p:nvSpPr>
          <p:cNvPr id="32" name="Title 1">
            <a:extLst>
              <a:ext uri="{FF2B5EF4-FFF2-40B4-BE49-F238E27FC236}">
                <a16:creationId xmlns:a16="http://schemas.microsoft.com/office/drawing/2014/main" id="{50524987-0AAF-3EAF-668F-D2C7B1492EBD}"/>
              </a:ext>
            </a:extLst>
          </p:cNvPr>
          <p:cNvSpPr txBox="1">
            <a:spLocks/>
          </p:cNvSpPr>
          <p:nvPr/>
        </p:nvSpPr>
        <p:spPr>
          <a:xfrm>
            <a:off x="1055595" y="2016864"/>
            <a:ext cx="10541468" cy="3780792"/>
          </a:xfrm>
          <a:prstGeom prst="rect">
            <a:avLst/>
          </a:prstGeom>
        </p:spPr>
        <p:txBody>
          <a:bodyPr vert="horz" lIns="0" tIns="0" rIns="0" bIns="0" rtlCol="0" anchor="t" anchorCtr="0">
            <a:noAutofit/>
          </a:bodyPr>
          <a:lstStyle>
            <a:defPPr>
              <a:defRPr lang="en-US"/>
            </a:defPPr>
            <a:lvl1pPr>
              <a:lnSpc>
                <a:spcPct val="120000"/>
              </a:lnSpc>
              <a:spcBef>
                <a:spcPct val="0"/>
              </a:spcBef>
              <a:buNone/>
              <a:defRPr b="0">
                <a:latin typeface="Segoe Sans Display" pitchFamily="2" charset="0"/>
                <a:ea typeface="+mj-ea"/>
                <a:cs typeface="Segoe Sans Display" pitchFamily="2" charset="0"/>
              </a:defRPr>
            </a:lvl1pPr>
          </a:lstStyle>
          <a:p>
            <a:r>
              <a:rPr lang="en-US" sz="4800" kern="0">
                <a:latin typeface="Segoe UI Light" panose="020B0402040204020203" pitchFamily="34" charset="0"/>
                <a:ea typeface="+mn-ea"/>
                <a:cs typeface="Segoe UI Light" panose="020B0402040204020203" pitchFamily="34" charset="0"/>
              </a:rPr>
              <a:t>Copilot Users are </a:t>
            </a:r>
            <a:r>
              <a:rPr lang="en-US" sz="4800" b="1" kern="0">
                <a:latin typeface="Segoe UI" panose="020B0502040204020203" pitchFamily="34" charset="0"/>
                <a:ea typeface="+mn-ea"/>
                <a:cs typeface="Segoe UI" panose="020B0502040204020203" pitchFamily="34" charset="0"/>
              </a:rPr>
              <a:t>informed, present</a:t>
            </a:r>
            <a:r>
              <a:rPr lang="en-US" sz="4800" kern="0">
                <a:latin typeface="Segoe UI Light" panose="020B0402040204020203" pitchFamily="34" charset="0"/>
                <a:cs typeface="Segoe UI Light" panose="020B0402040204020203" pitchFamily="34" charset="0"/>
              </a:rPr>
              <a:t> and</a:t>
            </a:r>
            <a:r>
              <a:rPr lang="en-US" sz="4800" b="1" kern="0">
                <a:latin typeface="Segoe UI" panose="020B0502040204020203" pitchFamily="34" charset="0"/>
                <a:ea typeface="+mn-ea"/>
                <a:cs typeface="Segoe UI" panose="020B0502040204020203" pitchFamily="34" charset="0"/>
              </a:rPr>
              <a:t> effective </a:t>
            </a:r>
            <a:r>
              <a:rPr lang="en-US" sz="4800" kern="0">
                <a:latin typeface="Segoe UI Light" panose="020B0402040204020203" pitchFamily="34" charset="0"/>
                <a:cs typeface="Segoe UI Light" panose="020B0402040204020203" pitchFamily="34" charset="0"/>
              </a:rPr>
              <a:t>in meetings they attend as well as meetings they don’t.</a:t>
            </a:r>
          </a:p>
          <a:p>
            <a:r>
              <a:rPr lang="en-US" sz="4800" kern="0">
                <a:latin typeface="Segoe UI Light" panose="020B0402040204020203" pitchFamily="34" charset="0"/>
                <a:cs typeface="Segoe UI Light" panose="020B0402040204020203" pitchFamily="34" charset="0"/>
              </a:rPr>
              <a:t>Copilot is your </a:t>
            </a:r>
            <a:r>
              <a:rPr lang="en-US" sz="4800" b="1" kern="0">
                <a:latin typeface="Segoe UI" panose="020B0502040204020203" pitchFamily="34" charset="0"/>
                <a:cs typeface="Segoe UI" panose="020B0502040204020203" pitchFamily="34" charset="0"/>
              </a:rPr>
              <a:t>trusted partner </a:t>
            </a:r>
            <a:r>
              <a:rPr lang="en-US" sz="4800" kern="0">
                <a:latin typeface="Segoe UI Light" panose="020B0402040204020203" pitchFamily="34" charset="0"/>
                <a:cs typeface="Segoe UI Light" panose="020B0402040204020203" pitchFamily="34" charset="0"/>
              </a:rPr>
              <a:t>helping you in every meeting.</a:t>
            </a:r>
            <a:br>
              <a:rPr lang="en-US" sz="4800" kern="0">
                <a:latin typeface="Segoe UI Light" panose="020B0402040204020203" pitchFamily="34" charset="0"/>
                <a:cs typeface="Segoe UI Light" panose="020B0402040204020203" pitchFamily="34" charset="0"/>
              </a:rPr>
            </a:br>
            <a:endParaRPr lang="en-US" sz="4800" b="1" kern="0">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812590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E9DE5-DC7E-A585-4D20-7151B3FB9B24}"/>
            </a:ext>
          </a:extLst>
        </p:cNvPr>
        <p:cNvGrpSpPr/>
        <p:nvPr/>
      </p:nvGrpSpPr>
      <p:grpSpPr>
        <a:xfrm>
          <a:off x="0" y="0"/>
          <a:ext cx="0" cy="0"/>
          <a:chOff x="0" y="0"/>
          <a:chExt cx="0" cy="0"/>
        </a:xfrm>
      </p:grpSpPr>
      <p:sp>
        <p:nvSpPr>
          <p:cNvPr id="3" name="Text 6">
            <a:extLst>
              <a:ext uri="{FF2B5EF4-FFF2-40B4-BE49-F238E27FC236}">
                <a16:creationId xmlns:a16="http://schemas.microsoft.com/office/drawing/2014/main" id="{DEA5A59F-F8C8-1A7C-8E2C-00E54C31F187}"/>
              </a:ext>
            </a:extLst>
          </p:cNvPr>
          <p:cNvSpPr/>
          <p:nvPr/>
        </p:nvSpPr>
        <p:spPr>
          <a:xfrm>
            <a:off x="442913" y="441325"/>
            <a:ext cx="11328211" cy="483920"/>
          </a:xfrm>
          <a:prstGeom prst="rect">
            <a:avLst/>
          </a:prstGeom>
          <a:noFill/>
          <a:ln/>
        </p:spPr>
        <p:txBody>
          <a:bodyPr wrap="square" lIns="0" tIns="0" rIns="0" bIns="0" rtlCol="0" anchor="t"/>
          <a:lstStyle/>
          <a:p>
            <a:pPr>
              <a:lnSpc>
                <a:spcPct val="114000"/>
              </a:lnSpc>
            </a:pPr>
            <a:r>
              <a:rPr lang="en-US" sz="3200" b="1" kern="0">
                <a:latin typeface="Segoe UI" panose="020B0502040204020203" pitchFamily="34" charset="0"/>
                <a:cs typeface="Segoe UI" panose="020B0502040204020203" pitchFamily="34" charset="0"/>
              </a:rPr>
              <a:t>Our Vision</a:t>
            </a:r>
          </a:p>
        </p:txBody>
      </p:sp>
      <p:sp>
        <p:nvSpPr>
          <p:cNvPr id="32" name="Title 1">
            <a:extLst>
              <a:ext uri="{FF2B5EF4-FFF2-40B4-BE49-F238E27FC236}">
                <a16:creationId xmlns:a16="http://schemas.microsoft.com/office/drawing/2014/main" id="{4973DE17-6199-F9F8-FA4F-C3E80A65D322}"/>
              </a:ext>
            </a:extLst>
          </p:cNvPr>
          <p:cNvSpPr txBox="1">
            <a:spLocks/>
          </p:cNvSpPr>
          <p:nvPr/>
        </p:nvSpPr>
        <p:spPr>
          <a:xfrm>
            <a:off x="1055595" y="2016864"/>
            <a:ext cx="10541468" cy="3780792"/>
          </a:xfrm>
          <a:prstGeom prst="rect">
            <a:avLst/>
          </a:prstGeom>
        </p:spPr>
        <p:txBody>
          <a:bodyPr vert="horz" lIns="0" tIns="0" rIns="0" bIns="0" rtlCol="0" anchor="t" anchorCtr="0">
            <a:noAutofit/>
          </a:bodyPr>
          <a:lstStyle>
            <a:defPPr>
              <a:defRPr lang="en-US"/>
            </a:defPPr>
            <a:lvl1pPr>
              <a:lnSpc>
                <a:spcPct val="120000"/>
              </a:lnSpc>
              <a:spcBef>
                <a:spcPct val="0"/>
              </a:spcBef>
              <a:buNone/>
              <a:defRPr b="0">
                <a:latin typeface="Segoe Sans Display" pitchFamily="2" charset="0"/>
                <a:ea typeface="+mj-ea"/>
                <a:cs typeface="Segoe Sans Display" pitchFamily="2" charset="0"/>
              </a:defRPr>
            </a:lvl1pPr>
          </a:lstStyle>
          <a:p>
            <a:r>
              <a:rPr lang="en-US" sz="4800" kern="0">
                <a:latin typeface="Segoe UI Light" panose="020B0402040204020203" pitchFamily="34" charset="0"/>
                <a:ea typeface="+mn-ea"/>
                <a:cs typeface="Segoe UI Light" panose="020B0402040204020203" pitchFamily="34" charset="0"/>
              </a:rPr>
              <a:t>Mobile Users are </a:t>
            </a:r>
            <a:r>
              <a:rPr lang="en-US" sz="4800" b="1" kern="0">
                <a:latin typeface="Segoe UI" panose="020B0502040204020203" pitchFamily="34" charset="0"/>
                <a:ea typeface="+mn-ea"/>
                <a:cs typeface="Segoe UI" panose="020B0502040204020203" pitchFamily="34" charset="0"/>
              </a:rPr>
              <a:t>informed</a:t>
            </a:r>
            <a:r>
              <a:rPr lang="en-US" sz="4800" kern="0">
                <a:latin typeface="Segoe UI Light" panose="020B0402040204020203" pitchFamily="34" charset="0"/>
                <a:ea typeface="+mn-ea"/>
                <a:cs typeface="Segoe UI Light" panose="020B0402040204020203" pitchFamily="34" charset="0"/>
              </a:rPr>
              <a:t> and </a:t>
            </a:r>
            <a:r>
              <a:rPr lang="en-US" sz="4800" b="1" kern="0">
                <a:latin typeface="Segoe UI" panose="020B0502040204020203" pitchFamily="34" charset="0"/>
                <a:ea typeface="+mn-ea"/>
                <a:cs typeface="Segoe UI" panose="020B0502040204020203" pitchFamily="34" charset="0"/>
              </a:rPr>
              <a:t>actively contributing </a:t>
            </a:r>
            <a:r>
              <a:rPr lang="en-US" sz="4800" kern="0">
                <a:latin typeface="Segoe UI Light" panose="020B0402040204020203" pitchFamily="34" charset="0"/>
                <a:ea typeface="+mn-ea"/>
                <a:cs typeface="Segoe UI Light" panose="020B0402040204020203" pitchFamily="34" charset="0"/>
              </a:rPr>
              <a:t>from </a:t>
            </a:r>
            <a:r>
              <a:rPr lang="en-US" sz="4800" b="1" kern="0">
                <a:latin typeface="Segoe UI" panose="020B0502040204020203" pitchFamily="34" charset="0"/>
                <a:ea typeface="+mn-ea"/>
                <a:cs typeface="Segoe UI" panose="020B0502040204020203" pitchFamily="34" charset="0"/>
              </a:rPr>
              <a:t>anywhere at anytime </a:t>
            </a:r>
            <a:r>
              <a:rPr lang="en-US" sz="4800" kern="0">
                <a:latin typeface="Segoe UI Light" panose="020B0502040204020203" pitchFamily="34" charset="0"/>
                <a:ea typeface="+mn-ea"/>
                <a:cs typeface="Segoe UI Light" panose="020B0502040204020203" pitchFamily="34" charset="0"/>
              </a:rPr>
              <a:t>with</a:t>
            </a:r>
            <a:r>
              <a:rPr lang="en-US" sz="4800" b="1" kern="0">
                <a:latin typeface="Segoe UI" panose="020B0502040204020203" pitchFamily="34" charset="0"/>
                <a:ea typeface="+mn-ea"/>
                <a:cs typeface="Segoe UI" panose="020B0502040204020203" pitchFamily="34" charset="0"/>
              </a:rPr>
              <a:t> confidence.</a:t>
            </a:r>
          </a:p>
        </p:txBody>
      </p:sp>
    </p:spTree>
    <p:extLst>
      <p:ext uri="{BB962C8B-B14F-4D97-AF65-F5344CB8AC3E}">
        <p14:creationId xmlns:p14="http://schemas.microsoft.com/office/powerpoint/2010/main" val="681712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629CD04-A8A8-A68C-87A8-D53EFFDED04B}"/>
              </a:ext>
            </a:extLst>
          </p:cNvPr>
          <p:cNvSpPr txBox="1"/>
          <p:nvPr/>
        </p:nvSpPr>
        <p:spPr>
          <a:xfrm>
            <a:off x="551680" y="4213364"/>
            <a:ext cx="2105208" cy="619558"/>
          </a:xfrm>
          <a:prstGeom prst="rect">
            <a:avLst/>
          </a:prstGeom>
        </p:spPr>
        <p:txBody>
          <a:bodyPr vert="horz" wrap="square" lIns="0" tIns="0" rIns="0" bIns="0" rtlCol="0" anchor="ctr">
            <a:normAutofit/>
          </a:bodyPr>
          <a:lstStyle/>
          <a:p>
            <a:pPr algn="ctr" defTabSz="932742">
              <a:spcBef>
                <a:spcPct val="0"/>
              </a:spcBef>
              <a:spcAft>
                <a:spcPts val="600"/>
              </a:spcAft>
            </a:pPr>
            <a:r>
              <a:rPr lang="en-US" sz="2500" b="0" kern="1200" cap="none" spc="-50" baseline="0">
                <a:ln w="3175">
                  <a:noFill/>
                </a:ln>
                <a:effectLst/>
                <a:latin typeface="+mj-lt"/>
                <a:ea typeface="+mn-ea"/>
                <a:cs typeface="Segoe UI" pitchFamily="34" charset="0"/>
              </a:rPr>
              <a:t>Catch Up</a:t>
            </a:r>
          </a:p>
        </p:txBody>
      </p:sp>
      <p:pic>
        <p:nvPicPr>
          <p:cNvPr id="13" name="Picture 12" descr="A calendar with a clock on it&#10;&#10;AI-generated content may be incorrect.">
            <a:extLst>
              <a:ext uri="{FF2B5EF4-FFF2-40B4-BE49-F238E27FC236}">
                <a16:creationId xmlns:a16="http://schemas.microsoft.com/office/drawing/2014/main" id="{E90F9D40-64CD-4A69-FD4C-FA749D0702EE}"/>
              </a:ext>
            </a:extLst>
          </p:cNvPr>
          <p:cNvPicPr>
            <a:picLocks noChangeAspect="1"/>
          </p:cNvPicPr>
          <p:nvPr/>
        </p:nvPicPr>
        <p:blipFill rotWithShape="1">
          <a:blip r:embed="rId3">
            <a:extLst>
              <a:ext uri="{28A0092B-C50C-407E-A947-70E740481C1C}">
                <a14:useLocalDpi xmlns:a14="http://schemas.microsoft.com/office/drawing/2010/main" val="0"/>
              </a:ext>
            </a:extLst>
          </a:blip>
          <a:srcRect l="10202" t="10909" r="11212" b="11111"/>
          <a:stretch/>
        </p:blipFill>
        <p:spPr>
          <a:xfrm>
            <a:off x="574408" y="2110545"/>
            <a:ext cx="2119162" cy="2102819"/>
          </a:xfrm>
          <a:prstGeom prst="roundRect">
            <a:avLst/>
          </a:prstGeom>
        </p:spPr>
      </p:pic>
      <p:pic>
        <p:nvPicPr>
          <p:cNvPr id="15" name="Picture 14" descr="A green chat bubble with three dots&#10;&#10;AI-generated content may be incorrect.">
            <a:extLst>
              <a:ext uri="{FF2B5EF4-FFF2-40B4-BE49-F238E27FC236}">
                <a16:creationId xmlns:a16="http://schemas.microsoft.com/office/drawing/2014/main" id="{C53B527D-BF36-5D1B-6F6C-9645C1533EC5}"/>
              </a:ext>
            </a:extLst>
          </p:cNvPr>
          <p:cNvPicPr>
            <a:picLocks noChangeAspect="1"/>
          </p:cNvPicPr>
          <p:nvPr/>
        </p:nvPicPr>
        <p:blipFill>
          <a:blip r:embed="rId4">
            <a:extLst>
              <a:ext uri="{28A0092B-C50C-407E-A947-70E740481C1C}">
                <a14:useLocalDpi xmlns:a14="http://schemas.microsoft.com/office/drawing/2010/main" val="0"/>
              </a:ext>
            </a:extLst>
          </a:blip>
          <a:srcRect l="14344" t="13532" r="13737" b="12527"/>
          <a:stretch/>
        </p:blipFill>
        <p:spPr>
          <a:xfrm>
            <a:off x="3563455" y="2085640"/>
            <a:ext cx="2105208" cy="2164343"/>
          </a:xfrm>
          <a:prstGeom prst="roundRect">
            <a:avLst/>
          </a:prstGeom>
        </p:spPr>
      </p:pic>
      <p:pic>
        <p:nvPicPr>
          <p:cNvPr id="23" name="Picture 22" descr="A yellow square with a yellow folder and a yellow background&#10;&#10;AI-generated content may be incorrect.">
            <a:extLst>
              <a:ext uri="{FF2B5EF4-FFF2-40B4-BE49-F238E27FC236}">
                <a16:creationId xmlns:a16="http://schemas.microsoft.com/office/drawing/2014/main" id="{B18DCE09-C2CE-D022-12DA-B60DE6732E17}"/>
              </a:ext>
            </a:extLst>
          </p:cNvPr>
          <p:cNvPicPr>
            <a:picLocks noChangeAspect="1"/>
          </p:cNvPicPr>
          <p:nvPr/>
        </p:nvPicPr>
        <p:blipFill>
          <a:blip r:embed="rId5">
            <a:extLst>
              <a:ext uri="{28A0092B-C50C-407E-A947-70E740481C1C}">
                <a14:useLocalDpi xmlns:a14="http://schemas.microsoft.com/office/drawing/2010/main" val="0"/>
              </a:ext>
            </a:extLst>
          </a:blip>
          <a:srcRect l="13435" t="11714" r="12020" b="12527"/>
          <a:stretch/>
        </p:blipFill>
        <p:spPr>
          <a:xfrm>
            <a:off x="6611912" y="2110545"/>
            <a:ext cx="2105208" cy="2139438"/>
          </a:xfrm>
          <a:prstGeom prst="roundRect">
            <a:avLst/>
          </a:prstGeom>
        </p:spPr>
      </p:pic>
      <p:pic>
        <p:nvPicPr>
          <p:cNvPr id="25" name="Picture 24" descr="A checklist with check marks&#10;&#10;AI-generated content may be incorrect.">
            <a:extLst>
              <a:ext uri="{FF2B5EF4-FFF2-40B4-BE49-F238E27FC236}">
                <a16:creationId xmlns:a16="http://schemas.microsoft.com/office/drawing/2014/main" id="{398BB20B-1B66-1A94-D234-2B6356961731}"/>
              </a:ext>
            </a:extLst>
          </p:cNvPr>
          <p:cNvPicPr>
            <a:picLocks noChangeAspect="1"/>
          </p:cNvPicPr>
          <p:nvPr/>
        </p:nvPicPr>
        <p:blipFill>
          <a:blip r:embed="rId6">
            <a:extLst>
              <a:ext uri="{28A0092B-C50C-407E-A947-70E740481C1C}">
                <a14:useLocalDpi xmlns:a14="http://schemas.microsoft.com/office/drawing/2010/main" val="0"/>
              </a:ext>
            </a:extLst>
          </a:blip>
          <a:srcRect l="11010" t="11516" r="10631" b="13133"/>
          <a:stretch/>
        </p:blipFill>
        <p:spPr>
          <a:xfrm>
            <a:off x="9587005" y="2073927"/>
            <a:ext cx="2224766" cy="2139437"/>
          </a:xfrm>
          <a:prstGeom prst="roundRect">
            <a:avLst/>
          </a:prstGeom>
        </p:spPr>
      </p:pic>
      <p:sp>
        <p:nvSpPr>
          <p:cNvPr id="26" name="TextBox 25">
            <a:extLst>
              <a:ext uri="{FF2B5EF4-FFF2-40B4-BE49-F238E27FC236}">
                <a16:creationId xmlns:a16="http://schemas.microsoft.com/office/drawing/2014/main" id="{699818C5-282C-EBD1-CC2F-34C9D7350C24}"/>
              </a:ext>
            </a:extLst>
          </p:cNvPr>
          <p:cNvSpPr txBox="1"/>
          <p:nvPr/>
        </p:nvSpPr>
        <p:spPr>
          <a:xfrm>
            <a:off x="3702690" y="4280082"/>
            <a:ext cx="2105208" cy="619558"/>
          </a:xfrm>
          <a:prstGeom prst="rect">
            <a:avLst/>
          </a:prstGeom>
        </p:spPr>
        <p:txBody>
          <a:bodyPr vert="horz" wrap="square" lIns="0" tIns="0" rIns="0" bIns="0" rtlCol="0" anchor="ctr">
            <a:normAutofit fontScale="70000" lnSpcReduction="20000"/>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Communicate</a:t>
            </a:r>
          </a:p>
        </p:txBody>
      </p:sp>
      <p:sp>
        <p:nvSpPr>
          <p:cNvPr id="27" name="TextBox 26">
            <a:extLst>
              <a:ext uri="{FF2B5EF4-FFF2-40B4-BE49-F238E27FC236}">
                <a16:creationId xmlns:a16="http://schemas.microsoft.com/office/drawing/2014/main" id="{69B05342-0B42-55E5-E72B-2B8970A70A8A}"/>
              </a:ext>
            </a:extLst>
          </p:cNvPr>
          <p:cNvSpPr txBox="1"/>
          <p:nvPr/>
        </p:nvSpPr>
        <p:spPr>
          <a:xfrm>
            <a:off x="6611912" y="4315927"/>
            <a:ext cx="2105208" cy="619558"/>
          </a:xfrm>
          <a:prstGeom prst="rect">
            <a:avLst/>
          </a:prstGeom>
        </p:spPr>
        <p:txBody>
          <a:bodyPr vert="horz" wrap="square" lIns="0" tIns="0" rIns="0" bIns="0" rtlCol="0" anchor="ctr">
            <a:normAutofit fontScale="70000" lnSpcReduction="20000"/>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Locate &amp; Share</a:t>
            </a:r>
          </a:p>
        </p:txBody>
      </p:sp>
      <p:sp>
        <p:nvSpPr>
          <p:cNvPr id="28" name="TextBox 27">
            <a:extLst>
              <a:ext uri="{FF2B5EF4-FFF2-40B4-BE49-F238E27FC236}">
                <a16:creationId xmlns:a16="http://schemas.microsoft.com/office/drawing/2014/main" id="{49280A89-3EAD-D7D4-21D7-A39A271BF823}"/>
              </a:ext>
            </a:extLst>
          </p:cNvPr>
          <p:cNvSpPr txBox="1"/>
          <p:nvPr/>
        </p:nvSpPr>
        <p:spPr>
          <a:xfrm>
            <a:off x="9646784" y="4278652"/>
            <a:ext cx="2105208" cy="619558"/>
          </a:xfrm>
          <a:prstGeom prst="rect">
            <a:avLst/>
          </a:prstGeom>
        </p:spPr>
        <p:txBody>
          <a:bodyPr vert="horz" wrap="square" lIns="0" tIns="0" rIns="0" bIns="0" rtlCol="0" anchor="ctr">
            <a:normAutofit fontScale="70000" lnSpcReduction="20000"/>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Plan &amp; Prepare</a:t>
            </a:r>
          </a:p>
        </p:txBody>
      </p:sp>
      <p:sp>
        <p:nvSpPr>
          <p:cNvPr id="29" name="Text Placeholder 8">
            <a:extLst>
              <a:ext uri="{FF2B5EF4-FFF2-40B4-BE49-F238E27FC236}">
                <a16:creationId xmlns:a16="http://schemas.microsoft.com/office/drawing/2014/main" id="{12ACC63B-DF7E-477E-361B-B8FF7099236C}"/>
              </a:ext>
            </a:extLst>
          </p:cNvPr>
          <p:cNvSpPr>
            <a:spLocks noGrp="1"/>
          </p:cNvSpPr>
          <p:nvPr>
            <p:ph type="title"/>
          </p:nvPr>
        </p:nvSpPr>
        <p:spPr>
          <a:xfrm>
            <a:off x="574408" y="496965"/>
            <a:ext cx="8361773" cy="619558"/>
          </a:xfrm>
        </p:spPr>
        <p:txBody>
          <a:bodyPr vert="horz" wrap="square" lIns="0" tIns="0" rIns="0" bIns="0" rtlCol="0" anchor="b">
            <a:normAutofit/>
          </a:bodyPr>
          <a:lstStyle/>
          <a:p>
            <a:pPr>
              <a:lnSpc>
                <a:spcPct val="90000"/>
              </a:lnSpc>
            </a:pPr>
            <a:r>
              <a:rPr lang="en-US" b="0" i="0" kern="1200" cap="none" spc="-50" baseline="0">
                <a:ln w="3175">
                  <a:noFill/>
                </a:ln>
                <a:effectLst/>
                <a:latin typeface="+mj-lt"/>
                <a:ea typeface="+mn-ea"/>
                <a:cs typeface="Segoe UI" pitchFamily="34" charset="0"/>
              </a:rPr>
              <a:t>Top Tasks on Mobile</a:t>
            </a:r>
            <a:endParaRPr lang="en-US" b="0" kern="1200" cap="none" spc="-50" baseline="0">
              <a:ln w="3175">
                <a:noFill/>
              </a:ln>
              <a:effectLst/>
              <a:latin typeface="+mj-lt"/>
              <a:ea typeface="+mn-ea"/>
              <a:cs typeface="Segoe UI" pitchFamily="34" charset="0"/>
            </a:endParaRPr>
          </a:p>
        </p:txBody>
      </p:sp>
    </p:spTree>
    <p:extLst>
      <p:ext uri="{BB962C8B-B14F-4D97-AF65-F5344CB8AC3E}">
        <p14:creationId xmlns:p14="http://schemas.microsoft.com/office/powerpoint/2010/main" val="429315125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62AD4-CEFF-FD6A-D159-DA1DC776438B}"/>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F5FD25C-6E21-3435-D842-8C009EDDB5F8}"/>
              </a:ext>
            </a:extLst>
          </p:cNvPr>
          <p:cNvSpPr/>
          <p:nvPr/>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4" name="Straight Arrow Connector 3">
            <a:extLst>
              <a:ext uri="{FF2B5EF4-FFF2-40B4-BE49-F238E27FC236}">
                <a16:creationId xmlns:a16="http://schemas.microsoft.com/office/drawing/2014/main" id="{5DF82E91-4E62-9C28-1D95-A8DFD69C2717}"/>
              </a:ext>
            </a:extLst>
          </p:cNvPr>
          <p:cNvCxnSpPr>
            <a:cxnSpLocks/>
            <a:endCxn id="18" idx="0"/>
          </p:cNvCxnSpPr>
          <p:nvPr/>
        </p:nvCxnSpPr>
        <p:spPr>
          <a:xfrm flipH="1">
            <a:off x="6116497" y="3152196"/>
            <a:ext cx="14296" cy="2482679"/>
          </a:xfrm>
          <a:prstGeom prst="straightConnector1">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8" name="Group 27">
            <a:extLst>
              <a:ext uri="{FF2B5EF4-FFF2-40B4-BE49-F238E27FC236}">
                <a16:creationId xmlns:a16="http://schemas.microsoft.com/office/drawing/2014/main" id="{905DF6BE-5193-4048-736C-9D797AA2F8C5}"/>
              </a:ext>
            </a:extLst>
          </p:cNvPr>
          <p:cNvGrpSpPr/>
          <p:nvPr/>
        </p:nvGrpSpPr>
        <p:grpSpPr>
          <a:xfrm>
            <a:off x="161880" y="975282"/>
            <a:ext cx="11868239" cy="5398758"/>
            <a:chOff x="690488" y="1181791"/>
            <a:chExt cx="10811651" cy="4744340"/>
          </a:xfrm>
        </p:grpSpPr>
        <p:cxnSp>
          <p:nvCxnSpPr>
            <p:cNvPr id="7" name="Straight Arrow Connector 6">
              <a:extLst>
                <a:ext uri="{FF2B5EF4-FFF2-40B4-BE49-F238E27FC236}">
                  <a16:creationId xmlns:a16="http://schemas.microsoft.com/office/drawing/2014/main" id="{A2D02C5F-B49B-E70D-CBEE-D950BB862C18}"/>
                </a:ext>
              </a:extLst>
            </p:cNvPr>
            <p:cNvCxnSpPr>
              <a:cxnSpLocks/>
            </p:cNvCxnSpPr>
            <p:nvPr/>
          </p:nvCxnSpPr>
          <p:spPr>
            <a:xfrm>
              <a:off x="4386854" y="3094827"/>
              <a:ext cx="3482312" cy="0"/>
            </a:xfrm>
            <a:prstGeom prst="straightConnector1">
              <a:avLst/>
            </a:prstGeom>
            <a:ln w="19050"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Picture 7">
              <a:extLst>
                <a:ext uri="{FF2B5EF4-FFF2-40B4-BE49-F238E27FC236}">
                  <a16:creationId xmlns:a16="http://schemas.microsoft.com/office/drawing/2014/main" id="{3C9D1C0D-99DA-ADAB-C7CD-99BD8DE2691A}"/>
                </a:ext>
              </a:extLst>
            </p:cNvPr>
            <p:cNvPicPr>
              <a:picLocks noChangeAspect="1"/>
            </p:cNvPicPr>
            <p:nvPr/>
          </p:nvPicPr>
          <p:blipFill>
            <a:blip r:embed="rId3"/>
            <a:stretch>
              <a:fillRect/>
            </a:stretch>
          </p:blipFill>
          <p:spPr>
            <a:xfrm>
              <a:off x="4335889" y="1181791"/>
              <a:ext cx="3584242" cy="4015621"/>
            </a:xfrm>
            <a:prstGeom prst="rect">
              <a:avLst/>
            </a:prstGeom>
          </p:spPr>
        </p:pic>
        <p:grpSp>
          <p:nvGrpSpPr>
            <p:cNvPr id="9" name="Group 8">
              <a:extLst>
                <a:ext uri="{FF2B5EF4-FFF2-40B4-BE49-F238E27FC236}">
                  <a16:creationId xmlns:a16="http://schemas.microsoft.com/office/drawing/2014/main" id="{98DABA8D-385F-92CE-1183-FFAD3546207E}"/>
                </a:ext>
              </a:extLst>
            </p:cNvPr>
            <p:cNvGrpSpPr/>
            <p:nvPr/>
          </p:nvGrpSpPr>
          <p:grpSpPr>
            <a:xfrm>
              <a:off x="690488" y="2797973"/>
              <a:ext cx="3753852" cy="649567"/>
              <a:chOff x="285750" y="3143250"/>
              <a:chExt cx="5711825" cy="4205713"/>
            </a:xfrm>
          </p:grpSpPr>
          <p:sp>
            <p:nvSpPr>
              <p:cNvPr id="10" name="Rectangle 9">
                <a:extLst>
                  <a:ext uri="{FF2B5EF4-FFF2-40B4-BE49-F238E27FC236}">
                    <a16:creationId xmlns:a16="http://schemas.microsoft.com/office/drawing/2014/main" id="{BEBF2575-06B2-3734-3A9F-375AFADA1BDC}"/>
                  </a:ext>
                </a:extLst>
              </p:cNvPr>
              <p:cNvSpPr/>
              <p:nvPr/>
            </p:nvSpPr>
            <p:spPr>
              <a:xfrm>
                <a:off x="310976" y="3143256"/>
                <a:ext cx="5686599" cy="4205707"/>
              </a:xfrm>
              <a:prstGeom prst="rect">
                <a:avLst/>
              </a:prstGeom>
              <a:solidFill>
                <a:srgbClr val="F6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Variable Display" pitchFamily="2" charset="0"/>
                </a:endParaRPr>
              </a:p>
            </p:txBody>
          </p:sp>
          <p:pic>
            <p:nvPicPr>
              <p:cNvPr id="11" name="Image 3" descr="preencoded.png">
                <a:extLst>
                  <a:ext uri="{FF2B5EF4-FFF2-40B4-BE49-F238E27FC236}">
                    <a16:creationId xmlns:a16="http://schemas.microsoft.com/office/drawing/2014/main" id="{B49D1E49-EE44-9411-21B7-92F7A9709CC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4800" y="3143250"/>
                <a:ext cx="5686425" cy="114300"/>
              </a:xfrm>
              <a:prstGeom prst="rect">
                <a:avLst/>
              </a:prstGeom>
            </p:spPr>
          </p:pic>
          <p:sp>
            <p:nvSpPr>
              <p:cNvPr id="12" name="Text 6">
                <a:extLst>
                  <a:ext uri="{FF2B5EF4-FFF2-40B4-BE49-F238E27FC236}">
                    <a16:creationId xmlns:a16="http://schemas.microsoft.com/office/drawing/2014/main" id="{18B1A657-D5F3-907F-C61E-D6F5BD0791B8}"/>
                  </a:ext>
                </a:extLst>
              </p:cNvPr>
              <p:cNvSpPr/>
              <p:nvPr/>
            </p:nvSpPr>
            <p:spPr>
              <a:xfrm>
                <a:off x="285750" y="4282521"/>
                <a:ext cx="5711825" cy="2141526"/>
              </a:xfrm>
              <a:prstGeom prst="rect">
                <a:avLst/>
              </a:prstGeom>
              <a:noFill/>
              <a:ln/>
            </p:spPr>
            <p:txBody>
              <a:bodyPr wrap="square" lIns="0" tIns="0" rIns="0" bIns="0" rtlCol="0" anchor="t"/>
              <a:lstStyle/>
              <a:p>
                <a:pPr marL="0" indent="0" algn="ctr">
                  <a:spcAft>
                    <a:spcPts val="1200"/>
                  </a:spcAft>
                  <a:buNone/>
                </a:pPr>
                <a:r>
                  <a:rPr lang="en-US" sz="2000" b="1">
                    <a:solidFill>
                      <a:srgbClr val="1F1F1E"/>
                    </a:solidFill>
                    <a:latin typeface="Segoe UI Variable Display" pitchFamily="2" charset="0"/>
                    <a:ea typeface="Segoe Sans Display Semibold" pitchFamily="34" charset="-122"/>
                    <a:cs typeface="Segoe UI" panose="020B0502040204020203" pitchFamily="34" charset="0"/>
                  </a:rPr>
                  <a:t>Consume </a:t>
                </a:r>
                <a:r>
                  <a:rPr lang="en-US" sz="2000">
                    <a:solidFill>
                      <a:srgbClr val="1F1F1E"/>
                    </a:solidFill>
                    <a:latin typeface="Segoe UI Variable Display" pitchFamily="2" charset="0"/>
                    <a:ea typeface="Segoe Sans Display Semibold" pitchFamily="34" charset="-122"/>
                    <a:cs typeface="Segoe UI" panose="020B0502040204020203" pitchFamily="34" charset="0"/>
                  </a:rPr>
                  <a:t>faster</a:t>
                </a:r>
                <a:endParaRPr lang="en-US" sz="2000">
                  <a:latin typeface="Segoe UI Variable Display" pitchFamily="2" charset="0"/>
                  <a:cs typeface="Segoe UI" panose="020B0502040204020203" pitchFamily="34" charset="0"/>
                </a:endParaRPr>
              </a:p>
            </p:txBody>
          </p:sp>
        </p:grpSp>
        <p:grpSp>
          <p:nvGrpSpPr>
            <p:cNvPr id="13" name="Group 12">
              <a:extLst>
                <a:ext uri="{FF2B5EF4-FFF2-40B4-BE49-F238E27FC236}">
                  <a16:creationId xmlns:a16="http://schemas.microsoft.com/office/drawing/2014/main" id="{D31AE4FE-F97A-F195-347A-904A9850BF6E}"/>
                </a:ext>
              </a:extLst>
            </p:cNvPr>
            <p:cNvGrpSpPr/>
            <p:nvPr/>
          </p:nvGrpSpPr>
          <p:grpSpPr>
            <a:xfrm>
              <a:off x="7748287" y="2797973"/>
              <a:ext cx="3753852" cy="649567"/>
              <a:chOff x="285750" y="3143250"/>
              <a:chExt cx="5711825" cy="4205713"/>
            </a:xfrm>
          </p:grpSpPr>
          <p:sp>
            <p:nvSpPr>
              <p:cNvPr id="14" name="Rectangle 13">
                <a:extLst>
                  <a:ext uri="{FF2B5EF4-FFF2-40B4-BE49-F238E27FC236}">
                    <a16:creationId xmlns:a16="http://schemas.microsoft.com/office/drawing/2014/main" id="{03AA36FC-AD8E-6E8D-9F0D-9BE85C9F78D6}"/>
                  </a:ext>
                </a:extLst>
              </p:cNvPr>
              <p:cNvSpPr/>
              <p:nvPr/>
            </p:nvSpPr>
            <p:spPr>
              <a:xfrm>
                <a:off x="310976" y="3143256"/>
                <a:ext cx="5686599" cy="4205707"/>
              </a:xfrm>
              <a:prstGeom prst="rect">
                <a:avLst/>
              </a:prstGeom>
              <a:solidFill>
                <a:srgbClr val="F6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Variable Display" pitchFamily="2" charset="0"/>
                </a:endParaRPr>
              </a:p>
            </p:txBody>
          </p:sp>
          <p:pic>
            <p:nvPicPr>
              <p:cNvPr id="15" name="Image 3" descr="preencoded.png">
                <a:extLst>
                  <a:ext uri="{FF2B5EF4-FFF2-40B4-BE49-F238E27FC236}">
                    <a16:creationId xmlns:a16="http://schemas.microsoft.com/office/drawing/2014/main" id="{1C078183-8604-4E54-5BAA-7F9875066FE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4800" y="3143250"/>
                <a:ext cx="5686425" cy="114300"/>
              </a:xfrm>
              <a:prstGeom prst="rect">
                <a:avLst/>
              </a:prstGeom>
            </p:spPr>
          </p:pic>
          <p:sp>
            <p:nvSpPr>
              <p:cNvPr id="16" name="Text 6">
                <a:extLst>
                  <a:ext uri="{FF2B5EF4-FFF2-40B4-BE49-F238E27FC236}">
                    <a16:creationId xmlns:a16="http://schemas.microsoft.com/office/drawing/2014/main" id="{634E9847-DE33-59B6-E2D0-C41378E4E641}"/>
                  </a:ext>
                </a:extLst>
              </p:cNvPr>
              <p:cNvSpPr/>
              <p:nvPr/>
            </p:nvSpPr>
            <p:spPr>
              <a:xfrm>
                <a:off x="285750" y="4282521"/>
                <a:ext cx="5711825" cy="2141526"/>
              </a:xfrm>
              <a:prstGeom prst="rect">
                <a:avLst/>
              </a:prstGeom>
              <a:noFill/>
              <a:ln/>
            </p:spPr>
            <p:txBody>
              <a:bodyPr wrap="square" lIns="0" tIns="0" rIns="0" bIns="0" rtlCol="0" anchor="t"/>
              <a:lstStyle/>
              <a:p>
                <a:pPr marL="0" indent="0" algn="ctr">
                  <a:spcAft>
                    <a:spcPts val="1200"/>
                  </a:spcAft>
                  <a:buNone/>
                </a:pPr>
                <a:r>
                  <a:rPr lang="en-US" sz="2000" b="1">
                    <a:solidFill>
                      <a:srgbClr val="1F1F1E"/>
                    </a:solidFill>
                    <a:latin typeface="Segoe UI Variable Display" pitchFamily="2" charset="0"/>
                    <a:ea typeface="Segoe Sans Display Semibold" pitchFamily="34" charset="-122"/>
                    <a:cs typeface="Segoe UI" panose="020B0502040204020203" pitchFamily="34" charset="0"/>
                  </a:rPr>
                  <a:t>Create </a:t>
                </a:r>
                <a:r>
                  <a:rPr lang="en-US" sz="2000">
                    <a:solidFill>
                      <a:srgbClr val="1F1F1E"/>
                    </a:solidFill>
                    <a:latin typeface="Segoe UI Variable Display" pitchFamily="2" charset="0"/>
                    <a:ea typeface="Segoe Sans Display Semibold" pitchFamily="34" charset="-122"/>
                    <a:cs typeface="Segoe UI" panose="020B0502040204020203" pitchFamily="34" charset="0"/>
                  </a:rPr>
                  <a:t>better </a:t>
                </a:r>
                <a:endParaRPr lang="en-US" sz="2000">
                  <a:latin typeface="Segoe UI Variable Display" pitchFamily="2" charset="0"/>
                  <a:cs typeface="Segoe UI" panose="020B0502040204020203" pitchFamily="34" charset="0"/>
                </a:endParaRPr>
              </a:p>
            </p:txBody>
          </p:sp>
        </p:grpSp>
        <p:grpSp>
          <p:nvGrpSpPr>
            <p:cNvPr id="17" name="Group 16">
              <a:extLst>
                <a:ext uri="{FF2B5EF4-FFF2-40B4-BE49-F238E27FC236}">
                  <a16:creationId xmlns:a16="http://schemas.microsoft.com/office/drawing/2014/main" id="{27B24181-0C21-1C6D-881A-232ACC81E257}"/>
                </a:ext>
              </a:extLst>
            </p:cNvPr>
            <p:cNvGrpSpPr/>
            <p:nvPr/>
          </p:nvGrpSpPr>
          <p:grpSpPr>
            <a:xfrm>
              <a:off x="4229770" y="5276564"/>
              <a:ext cx="3753852" cy="649567"/>
              <a:chOff x="285750" y="3143250"/>
              <a:chExt cx="5711825" cy="4205713"/>
            </a:xfrm>
          </p:grpSpPr>
          <p:sp>
            <p:nvSpPr>
              <p:cNvPr id="18" name="Rectangle 17">
                <a:extLst>
                  <a:ext uri="{FF2B5EF4-FFF2-40B4-BE49-F238E27FC236}">
                    <a16:creationId xmlns:a16="http://schemas.microsoft.com/office/drawing/2014/main" id="{2F88AE0A-5361-14A7-6E50-0F502FC16C7F}"/>
                  </a:ext>
                </a:extLst>
              </p:cNvPr>
              <p:cNvSpPr/>
              <p:nvPr/>
            </p:nvSpPr>
            <p:spPr>
              <a:xfrm>
                <a:off x="310976" y="3143256"/>
                <a:ext cx="5686599" cy="4205707"/>
              </a:xfrm>
              <a:prstGeom prst="rect">
                <a:avLst/>
              </a:prstGeom>
              <a:solidFill>
                <a:srgbClr val="F6F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UI Variable Display" pitchFamily="2" charset="0"/>
                </a:endParaRPr>
              </a:p>
            </p:txBody>
          </p:sp>
          <p:pic>
            <p:nvPicPr>
              <p:cNvPr id="19" name="Image 3" descr="preencoded.png">
                <a:extLst>
                  <a:ext uri="{FF2B5EF4-FFF2-40B4-BE49-F238E27FC236}">
                    <a16:creationId xmlns:a16="http://schemas.microsoft.com/office/drawing/2014/main" id="{DED8D173-4B62-6A1E-0428-B458D71C90D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4800" y="3143250"/>
                <a:ext cx="5686425" cy="114300"/>
              </a:xfrm>
              <a:prstGeom prst="rect">
                <a:avLst/>
              </a:prstGeom>
            </p:spPr>
          </p:pic>
          <p:sp>
            <p:nvSpPr>
              <p:cNvPr id="20" name="Text 6">
                <a:extLst>
                  <a:ext uri="{FF2B5EF4-FFF2-40B4-BE49-F238E27FC236}">
                    <a16:creationId xmlns:a16="http://schemas.microsoft.com/office/drawing/2014/main" id="{8C1456E5-F864-1340-8834-F471D73B8A5F}"/>
                  </a:ext>
                </a:extLst>
              </p:cNvPr>
              <p:cNvSpPr/>
              <p:nvPr/>
            </p:nvSpPr>
            <p:spPr>
              <a:xfrm>
                <a:off x="285750" y="4282521"/>
                <a:ext cx="5711825" cy="2141526"/>
              </a:xfrm>
              <a:prstGeom prst="rect">
                <a:avLst/>
              </a:prstGeom>
              <a:noFill/>
              <a:ln/>
            </p:spPr>
            <p:txBody>
              <a:bodyPr wrap="square" lIns="0" tIns="0" rIns="0" bIns="0" rtlCol="0" anchor="t"/>
              <a:lstStyle/>
              <a:p>
                <a:pPr marL="0" indent="0" algn="ctr">
                  <a:spcAft>
                    <a:spcPts val="1200"/>
                  </a:spcAft>
                  <a:buNone/>
                </a:pPr>
                <a:r>
                  <a:rPr lang="en-US" sz="2000" b="1">
                    <a:solidFill>
                      <a:srgbClr val="1F1F1E"/>
                    </a:solidFill>
                    <a:latin typeface="Segoe UI Variable Display" pitchFamily="2" charset="0"/>
                    <a:ea typeface="Segoe Sans Display Semibold" pitchFamily="34" charset="-122"/>
                    <a:cs typeface="Segoe UI" panose="020B0502040204020203" pitchFamily="34" charset="0"/>
                  </a:rPr>
                  <a:t>Collaborate </a:t>
                </a:r>
                <a:r>
                  <a:rPr lang="en-US" sz="2000">
                    <a:solidFill>
                      <a:srgbClr val="1F1F1E"/>
                    </a:solidFill>
                    <a:latin typeface="Segoe UI Variable Display" pitchFamily="2" charset="0"/>
                    <a:ea typeface="Segoe Sans Display Semibold" pitchFamily="34" charset="-122"/>
                    <a:cs typeface="Segoe UI" panose="020B0502040204020203" pitchFamily="34" charset="0"/>
                  </a:rPr>
                  <a:t>better</a:t>
                </a:r>
                <a:endParaRPr lang="en-US" sz="2000">
                  <a:latin typeface="Segoe UI Variable Display" pitchFamily="2" charset="0"/>
                  <a:cs typeface="Segoe UI" panose="020B0502040204020203" pitchFamily="34" charset="0"/>
                </a:endParaRPr>
              </a:p>
            </p:txBody>
          </p:sp>
        </p:grpSp>
        <p:pic>
          <p:nvPicPr>
            <p:cNvPr id="21" name="Picture 20">
              <a:extLst>
                <a:ext uri="{FF2B5EF4-FFF2-40B4-BE49-F238E27FC236}">
                  <a16:creationId xmlns:a16="http://schemas.microsoft.com/office/drawing/2014/main" id="{D2D76972-5E6B-35AC-2058-1FA368145E81}"/>
                </a:ext>
              </a:extLst>
            </p:cNvPr>
            <p:cNvPicPr>
              <a:picLocks noChangeAspect="1"/>
            </p:cNvPicPr>
            <p:nvPr/>
          </p:nvPicPr>
          <p:blipFill>
            <a:blip r:embed="rId6"/>
            <a:stretch>
              <a:fillRect/>
            </a:stretch>
          </p:blipFill>
          <p:spPr>
            <a:xfrm>
              <a:off x="8342296" y="2985533"/>
              <a:ext cx="307553" cy="307553"/>
            </a:xfrm>
            <a:prstGeom prst="rect">
              <a:avLst/>
            </a:prstGeom>
          </p:spPr>
        </p:pic>
        <p:pic>
          <p:nvPicPr>
            <p:cNvPr id="22" name="Picture 21">
              <a:extLst>
                <a:ext uri="{FF2B5EF4-FFF2-40B4-BE49-F238E27FC236}">
                  <a16:creationId xmlns:a16="http://schemas.microsoft.com/office/drawing/2014/main" id="{FAF42625-3AFC-DA1E-DF78-530923BE7010}"/>
                </a:ext>
              </a:extLst>
            </p:cNvPr>
            <p:cNvPicPr>
              <a:picLocks noChangeAspect="1"/>
            </p:cNvPicPr>
            <p:nvPr/>
          </p:nvPicPr>
          <p:blipFill>
            <a:blip r:embed="rId7"/>
            <a:stretch>
              <a:fillRect/>
            </a:stretch>
          </p:blipFill>
          <p:spPr>
            <a:xfrm>
              <a:off x="1226210" y="2974488"/>
              <a:ext cx="330200" cy="330200"/>
            </a:xfrm>
            <a:prstGeom prst="rect">
              <a:avLst/>
            </a:prstGeom>
          </p:spPr>
        </p:pic>
        <p:pic>
          <p:nvPicPr>
            <p:cNvPr id="23" name="Picture 22">
              <a:extLst>
                <a:ext uri="{FF2B5EF4-FFF2-40B4-BE49-F238E27FC236}">
                  <a16:creationId xmlns:a16="http://schemas.microsoft.com/office/drawing/2014/main" id="{5DC51053-337C-7FA2-C072-A45D719160B7}"/>
                </a:ext>
              </a:extLst>
            </p:cNvPr>
            <p:cNvPicPr>
              <a:picLocks noChangeAspect="1"/>
            </p:cNvPicPr>
            <p:nvPr/>
          </p:nvPicPr>
          <p:blipFill>
            <a:blip r:embed="rId8"/>
            <a:stretch>
              <a:fillRect/>
            </a:stretch>
          </p:blipFill>
          <p:spPr>
            <a:xfrm>
              <a:off x="4618285" y="5452523"/>
              <a:ext cx="330756" cy="330756"/>
            </a:xfrm>
            <a:prstGeom prst="rect">
              <a:avLst/>
            </a:prstGeom>
          </p:spPr>
        </p:pic>
      </p:grpSp>
      <p:sp>
        <p:nvSpPr>
          <p:cNvPr id="24" name="Text 1">
            <a:extLst>
              <a:ext uri="{FF2B5EF4-FFF2-40B4-BE49-F238E27FC236}">
                <a16:creationId xmlns:a16="http://schemas.microsoft.com/office/drawing/2014/main" id="{78EB09FD-CD10-5C5B-26DC-B93586A5814B}"/>
              </a:ext>
            </a:extLst>
          </p:cNvPr>
          <p:cNvSpPr/>
          <p:nvPr/>
        </p:nvSpPr>
        <p:spPr>
          <a:xfrm>
            <a:off x="384029" y="275403"/>
            <a:ext cx="7788174" cy="614262"/>
          </a:xfrm>
          <a:prstGeom prst="rect">
            <a:avLst/>
          </a:prstGeom>
          <a:noFill/>
          <a:ln/>
        </p:spPr>
        <p:txBody>
          <a:bodyPr wrap="square" lIns="0" tIns="0" rIns="0" bIns="0" rtlCol="0" anchor="ctr"/>
          <a:lstStyle/>
          <a:p>
            <a:pPr marL="0" indent="0" algn="l">
              <a:lnSpc>
                <a:spcPct val="119387"/>
              </a:lnSpc>
              <a:buNone/>
            </a:pPr>
            <a:r>
              <a:rPr lang="en-US" sz="2800" b="1">
                <a:latin typeface="+mj-lt"/>
              </a:rPr>
              <a:t>Key user jobs on mobile to </a:t>
            </a:r>
            <a:r>
              <a:rPr lang="en-US" sz="2800" b="1">
                <a:latin typeface="+mj-lt"/>
                <a:cs typeface="Segoe UI Semibold" panose="020B0502040204020203" pitchFamily="34" charset="0"/>
              </a:rPr>
              <a:t>save time &amp; effort</a:t>
            </a:r>
            <a:endParaRPr lang="en-US" sz="2800" b="1">
              <a:latin typeface="+mj-lt"/>
            </a:endParaRPr>
          </a:p>
        </p:txBody>
      </p:sp>
    </p:spTree>
    <p:extLst>
      <p:ext uri="{BB962C8B-B14F-4D97-AF65-F5344CB8AC3E}">
        <p14:creationId xmlns:p14="http://schemas.microsoft.com/office/powerpoint/2010/main" val="12098106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392F541-DB8E-177F-0385-2370FAFB8D47}"/>
              </a:ext>
            </a:extLst>
          </p:cNvPr>
          <p:cNvSpPr>
            <a:spLocks noGrp="1"/>
          </p:cNvSpPr>
          <p:nvPr>
            <p:ph type="title"/>
          </p:nvPr>
        </p:nvSpPr>
        <p:spPr>
          <a:xfrm>
            <a:off x="588263" y="588963"/>
            <a:ext cx="4158362" cy="1147118"/>
          </a:xfrm>
        </p:spPr>
        <p:txBody>
          <a:bodyPr vert="horz" wrap="square" lIns="0" tIns="0" rIns="0" bIns="0" rtlCol="0" anchor="b">
            <a:normAutofit/>
          </a:bodyPr>
          <a:lstStyle/>
          <a:p>
            <a:pPr>
              <a:lnSpc>
                <a:spcPct val="90000"/>
              </a:lnSpc>
            </a:pPr>
            <a:r>
              <a:rPr lang="en-US" b="0" i="0" kern="1200" cap="none" spc="-50" baseline="0">
                <a:ln w="3175">
                  <a:noFill/>
                </a:ln>
                <a:effectLst/>
                <a:latin typeface="+mj-lt"/>
                <a:ea typeface="+mn-ea"/>
                <a:cs typeface="Segoe UI" pitchFamily="34" charset="0"/>
              </a:rPr>
              <a:t>Sarah’s Day with AI in Teams Mobile</a:t>
            </a:r>
            <a:endParaRPr lang="en-US" b="0" kern="1200" cap="none" spc="-50" baseline="0">
              <a:ln w="3175">
                <a:noFill/>
              </a:ln>
              <a:effectLst/>
              <a:latin typeface="+mj-lt"/>
              <a:ea typeface="+mn-ea"/>
              <a:cs typeface="Segoe UI" pitchFamily="34" charset="0"/>
            </a:endParaRPr>
          </a:p>
        </p:txBody>
      </p:sp>
      <p:sp>
        <p:nvSpPr>
          <p:cNvPr id="11" name="TextBox 10">
            <a:extLst>
              <a:ext uri="{FF2B5EF4-FFF2-40B4-BE49-F238E27FC236}">
                <a16:creationId xmlns:a16="http://schemas.microsoft.com/office/drawing/2014/main" id="{55D57E90-8F01-84E7-8988-A16EBE7871EC}"/>
              </a:ext>
            </a:extLst>
          </p:cNvPr>
          <p:cNvSpPr txBox="1"/>
          <p:nvPr/>
        </p:nvSpPr>
        <p:spPr>
          <a:xfrm>
            <a:off x="720124" y="2308104"/>
            <a:ext cx="4162425" cy="2733497"/>
          </a:xfrm>
          <a:prstGeom prst="rect">
            <a:avLst/>
          </a:prstGeom>
        </p:spPr>
        <p:txBody>
          <a:bodyPr vert="horz" wrap="square" lIns="0" tIns="0" rIns="0" bIns="0" rtlCol="0">
            <a:normAutofit lnSpcReduction="10000"/>
          </a:bodyPr>
          <a:lstStyle/>
          <a:p>
            <a:pPr defTabSz="932742">
              <a:spcBef>
                <a:spcPct val="20000"/>
              </a:spcBef>
              <a:buSzPct val="90000"/>
            </a:pPr>
            <a:r>
              <a:rPr lang="en-US" sz="2200" b="1" kern="1200" spc="0" baseline="0">
                <a:effectLst/>
                <a:latin typeface="+mn-lt"/>
                <a:ea typeface="+mn-ea"/>
                <a:cs typeface="Segoe UI" panose="020B0502040204020203" pitchFamily="34" charset="0"/>
              </a:rPr>
              <a:t>Meet Sarah: Modern Information Worker</a:t>
            </a:r>
          </a:p>
          <a:p>
            <a:pPr marL="342900" indent="-342900" defTabSz="932742">
              <a:spcBef>
                <a:spcPct val="20000"/>
              </a:spcBef>
              <a:buSzPct val="90000"/>
              <a:buFont typeface="Arial" panose="020B0604020202020204" pitchFamily="34" charset="0"/>
              <a:buChar char="•"/>
            </a:pPr>
            <a:r>
              <a:rPr lang="en-US" sz="2200" kern="1200" spc="0" baseline="0">
                <a:effectLst/>
                <a:latin typeface="+mn-lt"/>
                <a:ea typeface="+mn-ea"/>
                <a:cs typeface="Segoe UI" panose="020B0502040204020203" pitchFamily="34" charset="0"/>
              </a:rPr>
              <a:t>Hybrid worker, often on the move</a:t>
            </a:r>
          </a:p>
          <a:p>
            <a:pPr marL="342900" indent="-342900" defTabSz="932742">
              <a:spcBef>
                <a:spcPct val="20000"/>
              </a:spcBef>
              <a:buSzPct val="90000"/>
              <a:buFont typeface="Arial" panose="020B0604020202020204" pitchFamily="34" charset="0"/>
              <a:buChar char="•"/>
            </a:pPr>
            <a:r>
              <a:rPr lang="en-US" sz="2200" kern="1200" spc="0" baseline="0">
                <a:effectLst/>
                <a:latin typeface="+mn-lt"/>
                <a:ea typeface="+mn-ea"/>
                <a:cs typeface="Segoe UI" panose="020B0502040204020203" pitchFamily="34" charset="0"/>
              </a:rPr>
              <a:t>Needs to stay caught up on meetings &amp; chats</a:t>
            </a:r>
          </a:p>
          <a:p>
            <a:pPr marL="342900" indent="-342900" defTabSz="932742">
              <a:spcBef>
                <a:spcPct val="20000"/>
              </a:spcBef>
              <a:buSzPct val="90000"/>
              <a:buFont typeface="Arial" panose="020B0604020202020204" pitchFamily="34" charset="0"/>
              <a:buChar char="•"/>
            </a:pPr>
            <a:r>
              <a:rPr lang="en-US" sz="2200" kern="1200" spc="0" baseline="0">
                <a:effectLst/>
                <a:latin typeface="+mn-lt"/>
                <a:ea typeface="+mn-ea"/>
                <a:cs typeface="Segoe UI" panose="020B0502040204020203" pitchFamily="34" charset="0"/>
              </a:rPr>
              <a:t>Relies on Teams Mobile and Copilot for productivity</a:t>
            </a:r>
            <a:endParaRPr lang="en-US" sz="2200" kern="1200" spc="0" baseline="0">
              <a:latin typeface="+mn-lt"/>
              <a:ea typeface="+mn-ea"/>
              <a:cs typeface="Segoe UI" panose="020B0502040204020203" pitchFamily="34" charset="0"/>
            </a:endParaRPr>
          </a:p>
        </p:txBody>
      </p:sp>
      <p:pic>
        <p:nvPicPr>
          <p:cNvPr id="3" name="Picture 2" descr="A cartoon of a person&#10;&#10;AI-generated content may be incorrect.">
            <a:extLst>
              <a:ext uri="{FF2B5EF4-FFF2-40B4-BE49-F238E27FC236}">
                <a16:creationId xmlns:a16="http://schemas.microsoft.com/office/drawing/2014/main" id="{3DDD565A-F43F-359C-E0CF-68A0A821D666}"/>
              </a:ext>
            </a:extLst>
          </p:cNvPr>
          <p:cNvPicPr>
            <a:picLocks noChangeAspect="1"/>
          </p:cNvPicPr>
          <p:nvPr/>
        </p:nvPicPr>
        <p:blipFill>
          <a:blip r:embed="rId3"/>
          <a:srcRect/>
          <a:stretch/>
        </p:blipFill>
        <p:spPr>
          <a:xfrm>
            <a:off x="5334000" y="10"/>
            <a:ext cx="6858000" cy="6857990"/>
          </a:xfrm>
          <a:prstGeom prst="rect">
            <a:avLst/>
          </a:prstGeom>
          <a:noFill/>
        </p:spPr>
      </p:pic>
    </p:spTree>
    <p:extLst>
      <p:ext uri="{BB962C8B-B14F-4D97-AF65-F5344CB8AC3E}">
        <p14:creationId xmlns:p14="http://schemas.microsoft.com/office/powerpoint/2010/main" val="23202468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90EED-AC6D-9CC8-5460-DFE181B1CAA4}"/>
            </a:ext>
          </a:extLst>
        </p:cNvPr>
        <p:cNvGrpSpPr/>
        <p:nvPr/>
      </p:nvGrpSpPr>
      <p:grpSpPr>
        <a:xfrm>
          <a:off x="0" y="0"/>
          <a:ext cx="0" cy="0"/>
          <a:chOff x="0" y="0"/>
          <a:chExt cx="0" cy="0"/>
        </a:xfrm>
      </p:grpSpPr>
      <p:sp>
        <p:nvSpPr>
          <p:cNvPr id="10" name="Slide Number Placeholder 2" descr="We're enhancing the CarPlay experience. With new meeting views and voice commands, you'll have a safer and more productive drive.">
            <a:extLst>
              <a:ext uri="{FF2B5EF4-FFF2-40B4-BE49-F238E27FC236}">
                <a16:creationId xmlns:a16="http://schemas.microsoft.com/office/drawing/2014/main" id="{A2FA7B79-7EAD-3805-62D2-9C8504CAEA7D}"/>
              </a:ext>
            </a:extLst>
          </p:cNvPr>
          <p:cNvSpPr>
            <a:spLocks noGrp="1"/>
          </p:cNvSpPr>
          <p:nvPr>
            <p:ph type="sldNum" sz="quarter" idx="14"/>
          </p:nvPr>
        </p:nvSpPr>
        <p:spPr>
          <a:xfrm>
            <a:off x="8866633" y="6477356"/>
            <a:ext cx="2743200" cy="123111"/>
          </a:xfrm>
        </p:spPr>
        <p:txBody>
          <a:bodyPr/>
          <a:lstStyle/>
          <a:p>
            <a:pPr>
              <a:spcAft>
                <a:spcPts val="600"/>
              </a:spcAft>
            </a:pPr>
            <a:r>
              <a:rPr lang="en-US"/>
              <a:t> </a:t>
            </a:r>
          </a:p>
        </p:txBody>
      </p:sp>
      <p:sp>
        <p:nvSpPr>
          <p:cNvPr id="12" name="Footer Placeholder 3" descr="We're enhancing the CarPlay experience. With new meeting views and voice commands, you'll have a safer and more productive drive.">
            <a:extLst>
              <a:ext uri="{FF2B5EF4-FFF2-40B4-BE49-F238E27FC236}">
                <a16:creationId xmlns:a16="http://schemas.microsoft.com/office/drawing/2014/main" id="{4D597714-78AF-2D1D-4D52-498F8957472A}"/>
              </a:ext>
            </a:extLst>
          </p:cNvPr>
          <p:cNvSpPr>
            <a:spLocks noGrp="1"/>
          </p:cNvSpPr>
          <p:nvPr>
            <p:ph type="ftr" sz="quarter" idx="12"/>
          </p:nvPr>
        </p:nvSpPr>
        <p:spPr/>
        <p:txBody>
          <a:bodyPr/>
          <a:lstStyle/>
          <a:p>
            <a:pPr>
              <a:spcAft>
                <a:spcPts val="600"/>
              </a:spcAft>
            </a:pPr>
            <a:r>
              <a:rPr lang="en-US"/>
              <a:t> </a:t>
            </a:r>
          </a:p>
        </p:txBody>
      </p:sp>
      <p:sp>
        <p:nvSpPr>
          <p:cNvPr id="2" name="Title 1" descr="We're enhancing the CarPlay experience. With new meeting views and voice commands, you'll have a safer and more productive drive.">
            <a:extLst>
              <a:ext uri="{FF2B5EF4-FFF2-40B4-BE49-F238E27FC236}">
                <a16:creationId xmlns:a16="http://schemas.microsoft.com/office/drawing/2014/main" id="{07E77375-7D1C-1E4D-FA28-4DDF869DFCF2}"/>
              </a:ext>
            </a:extLst>
          </p:cNvPr>
          <p:cNvSpPr>
            <a:spLocks noGrp="1"/>
          </p:cNvSpPr>
          <p:nvPr>
            <p:ph type="body" sz="quarter" idx="15"/>
          </p:nvPr>
        </p:nvSpPr>
        <p:spPr>
          <a:xfrm>
            <a:off x="391684" y="346460"/>
            <a:ext cx="11025187" cy="553998"/>
          </a:xfrm>
        </p:spPr>
        <p:txBody>
          <a:bodyPr wrap="square">
            <a:normAutofit/>
          </a:bodyPr>
          <a:lstStyle/>
          <a:p>
            <a:r>
              <a:rPr lang="en-US" sz="2800"/>
              <a:t>8:00AM - Morning Commute: Hands-Free Meetings</a:t>
            </a:r>
          </a:p>
        </p:txBody>
      </p:sp>
      <p:pic>
        <p:nvPicPr>
          <p:cNvPr id="3" name="Picture 2">
            <a:extLst>
              <a:ext uri="{FF2B5EF4-FFF2-40B4-BE49-F238E27FC236}">
                <a16:creationId xmlns:a16="http://schemas.microsoft.com/office/drawing/2014/main" id="{0D1A0059-8B48-D535-6843-233E5A05C290}"/>
              </a:ext>
            </a:extLst>
          </p:cNvPr>
          <p:cNvPicPr>
            <a:picLocks noChangeAspect="1"/>
          </p:cNvPicPr>
          <p:nvPr/>
        </p:nvPicPr>
        <p:blipFill>
          <a:blip r:embed="rId3"/>
          <a:stretch>
            <a:fillRect/>
          </a:stretch>
        </p:blipFill>
        <p:spPr>
          <a:xfrm>
            <a:off x="5904277" y="1133651"/>
            <a:ext cx="5524099" cy="3921377"/>
          </a:xfrm>
          <a:prstGeom prst="roundRect">
            <a:avLst/>
          </a:prstGeom>
          <a:ln>
            <a:noFill/>
          </a:ln>
        </p:spPr>
      </p:pic>
      <p:sp>
        <p:nvSpPr>
          <p:cNvPr id="11" name="TextBox 10">
            <a:extLst>
              <a:ext uri="{FF2B5EF4-FFF2-40B4-BE49-F238E27FC236}">
                <a16:creationId xmlns:a16="http://schemas.microsoft.com/office/drawing/2014/main" id="{E1F162D8-D924-6AB3-909F-70AA73DF5A47}"/>
              </a:ext>
            </a:extLst>
          </p:cNvPr>
          <p:cNvSpPr txBox="1"/>
          <p:nvPr/>
        </p:nvSpPr>
        <p:spPr>
          <a:xfrm>
            <a:off x="584200" y="1051821"/>
            <a:ext cx="5067924" cy="1908215"/>
          </a:xfrm>
          <a:prstGeom prst="rect">
            <a:avLst/>
          </a:prstGeom>
          <a:noFill/>
        </p:spPr>
        <p:txBody>
          <a:bodyPr wrap="square">
            <a:spAutoFit/>
          </a:bodyPr>
          <a:lstStyle/>
          <a:p>
            <a:pPr algn="l">
              <a:spcAft>
                <a:spcPts val="1200"/>
              </a:spcAft>
              <a:buNone/>
            </a:pPr>
            <a:r>
              <a:rPr lang="en-CA" b="1">
                <a:effectLst/>
                <a:latin typeface="Segoe UI Light" panose="020B0502040204020203" pitchFamily="34" charset="0"/>
                <a:cs typeface="Segoe UI Light" panose="020B0502040204020203" pitchFamily="34" charset="0"/>
              </a:rPr>
              <a:t>CarPlay + AI on Teams = Safe, Productive Start</a:t>
            </a:r>
          </a:p>
          <a:p>
            <a:pPr marL="285750" indent="-285750" algn="l">
              <a:buFont typeface="Arial" panose="020B0604020202020204" pitchFamily="34" charset="0"/>
              <a:buChar char="•"/>
            </a:pPr>
            <a:r>
              <a:rPr lang="en-CA">
                <a:effectLst/>
                <a:latin typeface="Segoe UI Light" panose="020B0502040204020203" pitchFamily="34" charset="0"/>
                <a:cs typeface="Segoe UI Light" panose="020B0502040204020203" pitchFamily="34" charset="0"/>
              </a:rPr>
              <a:t>Sarah connects her phone to her car and joins 8 AM </a:t>
            </a:r>
            <a:r>
              <a:rPr lang="en-CA">
                <a:latin typeface="Segoe UI Light" panose="020B0502040204020203" pitchFamily="34" charset="0"/>
                <a:cs typeface="Segoe UI Light" panose="020B0502040204020203" pitchFamily="34" charset="0"/>
              </a:rPr>
              <a:t>Meeting</a:t>
            </a:r>
            <a:r>
              <a:rPr lang="en-CA">
                <a:effectLst/>
                <a:latin typeface="Segoe UI Light" panose="020B0502040204020203" pitchFamily="34" charset="0"/>
                <a:cs typeface="Segoe UI Light" panose="020B0502040204020203" pitchFamily="34" charset="0"/>
              </a:rPr>
              <a:t> with a few quick taps.</a:t>
            </a:r>
            <a:br>
              <a:rPr lang="en-CA">
                <a:effectLst/>
                <a:latin typeface="Segoe UI Light" panose="020B0502040204020203" pitchFamily="34" charset="0"/>
                <a:cs typeface="Segoe UI Light" panose="020B0502040204020203" pitchFamily="34" charset="0"/>
              </a:rPr>
            </a:br>
            <a:endParaRPr lang="en-CA">
              <a:effectLst/>
              <a:latin typeface="Segoe UI Light" panose="020B0502040204020203" pitchFamily="34" charset="0"/>
              <a:cs typeface="Segoe UI Light" panose="020B0502040204020203" pitchFamily="34" charset="0"/>
            </a:endParaRPr>
          </a:p>
          <a:p>
            <a:pPr marL="285750" indent="-285750" algn="l">
              <a:buFont typeface="Arial" panose="020B0604020202020204" pitchFamily="34" charset="0"/>
              <a:buChar char="•"/>
            </a:pPr>
            <a:r>
              <a:rPr lang="en-CA">
                <a:effectLst/>
                <a:latin typeface="Segoe UI Light" panose="020B0502040204020203" pitchFamily="34" charset="0"/>
                <a:cs typeface="Segoe UI Light" panose="020B0502040204020203" pitchFamily="34" charset="0"/>
              </a:rPr>
              <a:t>Meeting notes &amp; action items captured automatically by </a:t>
            </a:r>
            <a:r>
              <a:rPr lang="en-CA" b="1">
                <a:effectLst/>
                <a:latin typeface="Segoe UI Light" panose="020B0502040204020203" pitchFamily="34" charset="0"/>
                <a:cs typeface="Segoe UI Light" panose="020B0502040204020203" pitchFamily="34" charset="0"/>
              </a:rPr>
              <a:t>Facilitator</a:t>
            </a:r>
            <a:r>
              <a:rPr lang="en-CA">
                <a:effectLst/>
                <a:latin typeface="Segoe UI Light" panose="020B0502040204020203" pitchFamily="34" charset="0"/>
                <a:cs typeface="Segoe UI Light" panose="020B0502040204020203" pitchFamily="34" charset="0"/>
              </a:rPr>
              <a:t>.</a:t>
            </a:r>
          </a:p>
        </p:txBody>
      </p:sp>
      <p:pic>
        <p:nvPicPr>
          <p:cNvPr id="4" name="Picture 3">
            <a:extLst>
              <a:ext uri="{FF2B5EF4-FFF2-40B4-BE49-F238E27FC236}">
                <a16:creationId xmlns:a16="http://schemas.microsoft.com/office/drawing/2014/main" id="{48FD9ED2-C7CB-1775-2E42-784C96670EE4}"/>
              </a:ext>
            </a:extLst>
          </p:cNvPr>
          <p:cNvPicPr>
            <a:picLocks noChangeAspect="1"/>
          </p:cNvPicPr>
          <p:nvPr/>
        </p:nvPicPr>
        <p:blipFill>
          <a:blip r:embed="rId4"/>
          <a:srcRect t="5589" b="11726"/>
          <a:stretch/>
        </p:blipFill>
        <p:spPr>
          <a:xfrm>
            <a:off x="701406" y="3111399"/>
            <a:ext cx="4263373" cy="3525152"/>
          </a:xfrm>
          <a:prstGeom prst="roundRect">
            <a:avLst/>
          </a:prstGeom>
        </p:spPr>
      </p:pic>
      <p:grpSp>
        <p:nvGrpSpPr>
          <p:cNvPr id="6" name="Group 5">
            <a:extLst>
              <a:ext uri="{FF2B5EF4-FFF2-40B4-BE49-F238E27FC236}">
                <a16:creationId xmlns:a16="http://schemas.microsoft.com/office/drawing/2014/main" id="{A8D17C5B-EFFA-1F3C-CF98-DB2396AA9C60}"/>
              </a:ext>
            </a:extLst>
          </p:cNvPr>
          <p:cNvGrpSpPr/>
          <p:nvPr/>
        </p:nvGrpSpPr>
        <p:grpSpPr>
          <a:xfrm>
            <a:off x="10082503" y="2322786"/>
            <a:ext cx="1999676" cy="4429378"/>
            <a:chOff x="8338715" y="1349607"/>
            <a:chExt cx="2430526" cy="5286944"/>
          </a:xfrm>
        </p:grpSpPr>
        <p:pic>
          <p:nvPicPr>
            <p:cNvPr id="1026" name="Picture 2">
              <a:extLst>
                <a:ext uri="{FF2B5EF4-FFF2-40B4-BE49-F238E27FC236}">
                  <a16:creationId xmlns:a16="http://schemas.microsoft.com/office/drawing/2014/main" id="{D9A219E4-3398-3797-F2B4-8579C3C76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8715" y="1349607"/>
              <a:ext cx="2430526" cy="5286944"/>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D627D5-080D-5788-4007-F4DBC32F04B0}"/>
                </a:ext>
              </a:extLst>
            </p:cNvPr>
            <p:cNvPicPr>
              <a:picLocks noChangeAspect="1"/>
            </p:cNvPicPr>
            <p:nvPr/>
          </p:nvPicPr>
          <p:blipFill>
            <a:blip r:embed="rId6"/>
            <a:stretch>
              <a:fillRect/>
            </a:stretch>
          </p:blipFill>
          <p:spPr>
            <a:xfrm>
              <a:off x="9803085" y="1696403"/>
              <a:ext cx="716317" cy="629307"/>
            </a:xfrm>
            <a:prstGeom prst="rect">
              <a:avLst/>
            </a:prstGeom>
          </p:spPr>
        </p:pic>
      </p:grpSp>
    </p:spTree>
    <p:extLst>
      <p:ext uri="{BB962C8B-B14F-4D97-AF65-F5344CB8AC3E}">
        <p14:creationId xmlns:p14="http://schemas.microsoft.com/office/powerpoint/2010/main" val="715890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3FE311-2E26-C55B-8CC2-BF0F3290A8FA}"/>
              </a:ext>
            </a:extLst>
          </p:cNvPr>
          <p:cNvSpPr txBox="1">
            <a:spLocks/>
          </p:cNvSpPr>
          <p:nvPr/>
        </p:nvSpPr>
        <p:spPr>
          <a:xfrm>
            <a:off x="315064" y="240009"/>
            <a:ext cx="10541826" cy="497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mn-lt"/>
                <a:cs typeface="Segoe Sans Display Semibold" pitchFamily="2" charset="0"/>
              </a:rPr>
              <a:t>8:45am - Arriving at the Office: The Meeting Moves with You</a:t>
            </a:r>
          </a:p>
        </p:txBody>
      </p:sp>
      <p:sp>
        <p:nvSpPr>
          <p:cNvPr id="20" name="Text Placeholder 2">
            <a:extLst>
              <a:ext uri="{FF2B5EF4-FFF2-40B4-BE49-F238E27FC236}">
                <a16:creationId xmlns:a16="http://schemas.microsoft.com/office/drawing/2014/main" id="{79B9C41E-1E00-D851-4AD6-E39B2A3C9D64}"/>
              </a:ext>
            </a:extLst>
          </p:cNvPr>
          <p:cNvSpPr txBox="1">
            <a:spLocks/>
          </p:cNvSpPr>
          <p:nvPr/>
        </p:nvSpPr>
        <p:spPr>
          <a:xfrm>
            <a:off x="1678799" y="6318758"/>
            <a:ext cx="11181968" cy="497705"/>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800" b="1">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a:latin typeface="Segoe UI Light" panose="020B0502040204020203" pitchFamily="34" charset="0"/>
                <a:cs typeface="Segoe UI Light" panose="020B0502040204020203" pitchFamily="34" charset="0"/>
              </a:rPr>
              <a:t>Meeting insights at the fingertips - easily access in-meeting and get more out of your conversations.</a:t>
            </a:r>
          </a:p>
        </p:txBody>
      </p:sp>
      <p:grpSp>
        <p:nvGrpSpPr>
          <p:cNvPr id="14" name="Group 13">
            <a:extLst>
              <a:ext uri="{FF2B5EF4-FFF2-40B4-BE49-F238E27FC236}">
                <a16:creationId xmlns:a16="http://schemas.microsoft.com/office/drawing/2014/main" id="{16707F8A-4F85-E487-A8EC-2C09414F8AA4}"/>
              </a:ext>
            </a:extLst>
          </p:cNvPr>
          <p:cNvGrpSpPr/>
          <p:nvPr/>
        </p:nvGrpSpPr>
        <p:grpSpPr>
          <a:xfrm>
            <a:off x="9253504" y="865864"/>
            <a:ext cx="2633695" cy="5452893"/>
            <a:chOff x="9208499" y="617994"/>
            <a:chExt cx="2570742" cy="5455756"/>
          </a:xfrm>
        </p:grpSpPr>
        <p:grpSp>
          <p:nvGrpSpPr>
            <p:cNvPr id="15" name="Group 14">
              <a:extLst>
                <a:ext uri="{FF2B5EF4-FFF2-40B4-BE49-F238E27FC236}">
                  <a16:creationId xmlns:a16="http://schemas.microsoft.com/office/drawing/2014/main" id="{6BF53805-E4F0-BB93-7E17-B536DCEF90F8}"/>
                </a:ext>
              </a:extLst>
            </p:cNvPr>
            <p:cNvGrpSpPr/>
            <p:nvPr/>
          </p:nvGrpSpPr>
          <p:grpSpPr>
            <a:xfrm>
              <a:off x="9208499" y="617994"/>
              <a:ext cx="2570742" cy="5455756"/>
              <a:chOff x="9098449" y="617994"/>
              <a:chExt cx="2570742" cy="5455756"/>
            </a:xfrm>
          </p:grpSpPr>
          <p:pic>
            <p:nvPicPr>
              <p:cNvPr id="17" name="Picture 16">
                <a:extLst>
                  <a:ext uri="{FF2B5EF4-FFF2-40B4-BE49-F238E27FC236}">
                    <a16:creationId xmlns:a16="http://schemas.microsoft.com/office/drawing/2014/main" id="{82A62CA2-8DCF-7583-4CDB-A0AC7CDF905E}"/>
                  </a:ext>
                </a:extLst>
              </p:cNvPr>
              <p:cNvPicPr>
                <a:picLocks noChangeAspect="1"/>
              </p:cNvPicPr>
              <p:nvPr/>
            </p:nvPicPr>
            <p:blipFill>
              <a:blip r:embed="rId4"/>
              <a:stretch>
                <a:fillRect/>
              </a:stretch>
            </p:blipFill>
            <p:spPr>
              <a:xfrm>
                <a:off x="9098449" y="617994"/>
                <a:ext cx="2570742" cy="5455756"/>
              </a:xfrm>
              <a:prstGeom prst="rect">
                <a:avLst/>
              </a:prstGeom>
            </p:spPr>
          </p:pic>
          <p:pic>
            <p:nvPicPr>
              <p:cNvPr id="18" name="Picture 17">
                <a:extLst>
                  <a:ext uri="{FF2B5EF4-FFF2-40B4-BE49-F238E27FC236}">
                    <a16:creationId xmlns:a16="http://schemas.microsoft.com/office/drawing/2014/main" id="{3EB8AF32-5EEE-1D68-2D71-802626DEE7ED}"/>
                  </a:ext>
                </a:extLst>
              </p:cNvPr>
              <p:cNvPicPr>
                <a:picLocks noChangeAspect="1"/>
              </p:cNvPicPr>
              <p:nvPr/>
            </p:nvPicPr>
            <p:blipFill>
              <a:blip r:embed="rId5"/>
              <a:stretch>
                <a:fillRect/>
              </a:stretch>
            </p:blipFill>
            <p:spPr>
              <a:xfrm>
                <a:off x="9439506" y="2933193"/>
                <a:ext cx="640791" cy="223395"/>
              </a:xfrm>
              <a:prstGeom prst="rect">
                <a:avLst/>
              </a:prstGeom>
            </p:spPr>
          </p:pic>
          <p:pic>
            <p:nvPicPr>
              <p:cNvPr id="19" name="Picture 18">
                <a:extLst>
                  <a:ext uri="{FF2B5EF4-FFF2-40B4-BE49-F238E27FC236}">
                    <a16:creationId xmlns:a16="http://schemas.microsoft.com/office/drawing/2014/main" id="{6AFD0269-88CC-776A-D299-E2FC99F96780}"/>
                  </a:ext>
                </a:extLst>
              </p:cNvPr>
              <p:cNvPicPr>
                <a:picLocks noChangeAspect="1"/>
              </p:cNvPicPr>
              <p:nvPr/>
            </p:nvPicPr>
            <p:blipFill>
              <a:blip r:embed="rId6"/>
              <a:stretch>
                <a:fillRect/>
              </a:stretch>
            </p:blipFill>
            <p:spPr>
              <a:xfrm>
                <a:off x="10080297" y="2897631"/>
                <a:ext cx="1041400" cy="254000"/>
              </a:xfrm>
              <a:prstGeom prst="rect">
                <a:avLst/>
              </a:prstGeom>
            </p:spPr>
          </p:pic>
        </p:grpSp>
        <p:pic>
          <p:nvPicPr>
            <p:cNvPr id="16" name="Picture 15">
              <a:extLst>
                <a:ext uri="{FF2B5EF4-FFF2-40B4-BE49-F238E27FC236}">
                  <a16:creationId xmlns:a16="http://schemas.microsoft.com/office/drawing/2014/main" id="{D643451F-70B1-7BF8-C9A7-B0D59A5914DF}"/>
                </a:ext>
              </a:extLst>
            </p:cNvPr>
            <p:cNvPicPr>
              <a:picLocks noChangeAspect="1"/>
            </p:cNvPicPr>
            <p:nvPr/>
          </p:nvPicPr>
          <p:blipFill>
            <a:blip r:embed="rId7"/>
            <a:stretch>
              <a:fillRect/>
            </a:stretch>
          </p:blipFill>
          <p:spPr>
            <a:xfrm>
              <a:off x="9280722" y="1045031"/>
              <a:ext cx="2426293" cy="342088"/>
            </a:xfrm>
            <a:prstGeom prst="rect">
              <a:avLst/>
            </a:prstGeom>
          </p:spPr>
        </p:pic>
      </p:grpSp>
      <p:sp>
        <p:nvSpPr>
          <p:cNvPr id="26" name="TextBox 25">
            <a:extLst>
              <a:ext uri="{FF2B5EF4-FFF2-40B4-BE49-F238E27FC236}">
                <a16:creationId xmlns:a16="http://schemas.microsoft.com/office/drawing/2014/main" id="{8C2A6218-ADEF-F26C-D5FB-797C01D113AC}"/>
              </a:ext>
            </a:extLst>
          </p:cNvPr>
          <p:cNvSpPr txBox="1"/>
          <p:nvPr/>
        </p:nvSpPr>
        <p:spPr>
          <a:xfrm>
            <a:off x="429487" y="1303673"/>
            <a:ext cx="4846519" cy="3570208"/>
          </a:xfrm>
          <a:prstGeom prst="rect">
            <a:avLst/>
          </a:prstGeom>
          <a:noFill/>
        </p:spPr>
        <p:txBody>
          <a:bodyPr wrap="square">
            <a:spAutoFit/>
          </a:bodyPr>
          <a:lstStyle/>
          <a:p>
            <a:pPr algn="l">
              <a:spcAft>
                <a:spcPts val="1200"/>
              </a:spcAft>
              <a:buNone/>
            </a:pPr>
            <a:r>
              <a:rPr lang="en-CA" b="1" dirty="0">
                <a:effectLst/>
                <a:latin typeface="Segoe UI Light" panose="020B0502040204020203" pitchFamily="34" charset="0"/>
                <a:cs typeface="Segoe UI Light" panose="020B0502040204020203" pitchFamily="34" charset="0"/>
              </a:rPr>
              <a:t>From Drive to Desk, Productivity Never Stops</a:t>
            </a:r>
            <a:br>
              <a:rPr lang="en-CA" b="1" dirty="0">
                <a:effectLst/>
                <a:latin typeface="Segoe UI Light" panose="020B0502040204020203" pitchFamily="34" charset="0"/>
                <a:cs typeface="Segoe UI Light" panose="020B0502040204020203" pitchFamily="34" charset="0"/>
              </a:rPr>
            </a:br>
            <a:endParaRPr lang="en-CA" b="1" dirty="0">
              <a:effectLst/>
              <a:latin typeface="Segoe UI Light" panose="020B0502040204020203" pitchFamily="34" charset="0"/>
              <a:cs typeface="Segoe UI Light" panose="020B0502040204020203" pitchFamily="34" charset="0"/>
            </a:endParaRPr>
          </a:p>
          <a:p>
            <a:pPr marL="342900" indent="-342900" algn="l">
              <a:buFont typeface="+mj-lt"/>
              <a:buAutoNum type="arabicPeriod"/>
            </a:pPr>
            <a:r>
              <a:rPr lang="en-CA" dirty="0">
                <a:effectLst/>
                <a:latin typeface="Segoe UI Light" panose="020B0502040204020203" pitchFamily="34" charset="0"/>
                <a:cs typeface="Segoe UI Light" panose="020B0502040204020203" pitchFamily="34" charset="0"/>
              </a:rPr>
              <a:t>Sarah parks and unplugs her phone from CarPlay. The meeting continues seamlessly on mobile</a:t>
            </a:r>
            <a:br>
              <a:rPr lang="en-CA" dirty="0">
                <a:effectLst/>
                <a:latin typeface="Segoe UI Light" panose="020B0502040204020203" pitchFamily="34" charset="0"/>
                <a:cs typeface="Segoe UI Light" panose="020B0502040204020203" pitchFamily="34" charset="0"/>
              </a:rPr>
            </a:br>
            <a:endParaRPr lang="en-CA" dirty="0">
              <a:effectLst/>
              <a:latin typeface="Segoe UI Light" panose="020B0502040204020203" pitchFamily="34" charset="0"/>
              <a:cs typeface="Segoe UI Light" panose="020B0502040204020203" pitchFamily="34" charset="0"/>
            </a:endParaRPr>
          </a:p>
          <a:p>
            <a:pPr marL="342900" indent="-342900" algn="l">
              <a:buFont typeface="+mj-lt"/>
              <a:buAutoNum type="arabicPeriod"/>
            </a:pPr>
            <a:r>
              <a:rPr lang="en-CA" dirty="0">
                <a:effectLst/>
                <a:latin typeface="Segoe UI Light" panose="020B0502040204020203" pitchFamily="34" charset="0"/>
                <a:cs typeface="Segoe UI Light" panose="020B0502040204020203" pitchFamily="34" charset="0"/>
              </a:rPr>
              <a:t>She uses </a:t>
            </a:r>
            <a:r>
              <a:rPr lang="en-CA" b="1" dirty="0">
                <a:effectLst/>
                <a:latin typeface="Segoe UI Light" panose="020B0502040204020203" pitchFamily="34" charset="0"/>
                <a:cs typeface="Segoe UI Light" panose="020B0502040204020203" pitchFamily="34" charset="0"/>
              </a:rPr>
              <a:t>Copilot</a:t>
            </a:r>
            <a:r>
              <a:rPr lang="en-CA" dirty="0">
                <a:effectLst/>
                <a:latin typeface="Segoe UI Light" panose="020B0502040204020203" pitchFamily="34" charset="0"/>
                <a:cs typeface="Segoe UI Light" panose="020B0502040204020203" pitchFamily="34" charset="0"/>
              </a:rPr>
              <a:t> in Meeting to ask:</a:t>
            </a:r>
            <a:br>
              <a:rPr lang="en-CA" dirty="0">
                <a:effectLst/>
                <a:latin typeface="Segoe UI Light" panose="020B0502040204020203" pitchFamily="34" charset="0"/>
                <a:cs typeface="Segoe UI Light" panose="020B0502040204020203" pitchFamily="34" charset="0"/>
              </a:rPr>
            </a:br>
            <a:r>
              <a:rPr lang="en-CA" b="1" dirty="0">
                <a:effectLst/>
                <a:latin typeface="Segoe UI Light" panose="020B0502040204020203" pitchFamily="34" charset="0"/>
                <a:cs typeface="Segoe UI Light" panose="020B0502040204020203" pitchFamily="34" charset="0"/>
              </a:rPr>
              <a:t>“What were the key risks discussed so far?”</a:t>
            </a:r>
            <a:br>
              <a:rPr lang="en-CA" dirty="0">
                <a:effectLst/>
                <a:latin typeface="Segoe UI Light" panose="020B0502040204020203" pitchFamily="34" charset="0"/>
                <a:cs typeface="Segoe UI Light" panose="020B0502040204020203" pitchFamily="34" charset="0"/>
              </a:rPr>
            </a:br>
            <a:endParaRPr lang="en-CA" dirty="0">
              <a:effectLst/>
              <a:latin typeface="Segoe UI Light" panose="020B0502040204020203" pitchFamily="34" charset="0"/>
              <a:cs typeface="Segoe UI Light" panose="020B0502040204020203" pitchFamily="34" charset="0"/>
            </a:endParaRPr>
          </a:p>
          <a:p>
            <a:pPr marL="342900" indent="-342900" algn="l">
              <a:buFont typeface="+mj-lt"/>
              <a:buAutoNum type="arabicPeriod"/>
            </a:pPr>
            <a:r>
              <a:rPr lang="en-CA" b="1" dirty="0">
                <a:effectLst/>
                <a:latin typeface="Segoe UI Light" panose="020B0502040204020203" pitchFamily="34" charset="0"/>
                <a:cs typeface="Segoe UI Light" panose="020B0502040204020203" pitchFamily="34" charset="0"/>
              </a:rPr>
              <a:t>Copilot</a:t>
            </a:r>
            <a:r>
              <a:rPr lang="en-CA" dirty="0">
                <a:effectLst/>
                <a:latin typeface="Segoe UI Light" panose="020B0502040204020203" pitchFamily="34" charset="0"/>
                <a:cs typeface="Segoe UI Light" panose="020B0502040204020203" pitchFamily="34" charset="0"/>
              </a:rPr>
              <a:t> instantly summarizes points from earlier in the meeting, keeping Sarah fully in the loop as she walks into the office</a:t>
            </a:r>
          </a:p>
        </p:txBody>
      </p:sp>
      <p:pic>
        <p:nvPicPr>
          <p:cNvPr id="4" name="Picture 3" descr="A person walking with a briefcase and a phone&#10;&#10;AI-generated content may be incorrect.">
            <a:extLst>
              <a:ext uri="{FF2B5EF4-FFF2-40B4-BE49-F238E27FC236}">
                <a16:creationId xmlns:a16="http://schemas.microsoft.com/office/drawing/2014/main" id="{5F6263EA-C665-DD2B-D9C0-A1A11CF674B8}"/>
              </a:ext>
            </a:extLst>
          </p:cNvPr>
          <p:cNvPicPr>
            <a:picLocks noChangeAspect="1"/>
          </p:cNvPicPr>
          <p:nvPr/>
        </p:nvPicPr>
        <p:blipFill>
          <a:blip r:embed="rId8"/>
          <a:stretch>
            <a:fillRect/>
          </a:stretch>
        </p:blipFill>
        <p:spPr>
          <a:xfrm>
            <a:off x="5349998" y="865864"/>
            <a:ext cx="3566595" cy="5349893"/>
          </a:xfrm>
          <a:prstGeom prst="roundRect">
            <a:avLst/>
          </a:prstGeom>
        </p:spPr>
      </p:pic>
    </p:spTree>
    <p:extLst>
      <p:ext uri="{BB962C8B-B14F-4D97-AF65-F5344CB8AC3E}">
        <p14:creationId xmlns:p14="http://schemas.microsoft.com/office/powerpoint/2010/main" val="2826375763"/>
      </p:ext>
    </p:extLst>
  </p:cSld>
  <p:clrMapOvr>
    <a:masterClrMapping/>
  </p:clrMapOvr>
  <p:transition>
    <p:fade/>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D3A61-6B84-5160-50F8-D5408479B1C4}"/>
              </a:ext>
            </a:extLst>
          </p:cNvPr>
          <p:cNvSpPr>
            <a:spLocks noGrp="1"/>
          </p:cNvSpPr>
          <p:nvPr>
            <p:ph type="body" sz="quarter" idx="15"/>
          </p:nvPr>
        </p:nvSpPr>
        <p:spPr>
          <a:xfrm>
            <a:off x="563497" y="253240"/>
            <a:ext cx="11025187" cy="430887"/>
          </a:xfrm>
        </p:spPr>
        <p:txBody>
          <a:bodyPr/>
          <a:lstStyle/>
          <a:p>
            <a:r>
              <a:rPr lang="en-CA" sz="2800" i="0">
                <a:effectLst/>
                <a:latin typeface="Segoe UI" panose="020B0502040204020203" pitchFamily="34" charset="0"/>
              </a:rPr>
              <a:t>10:30am - Quick Catch-up: Stay Ahead in Every Break</a:t>
            </a:r>
            <a:endParaRPr lang="en-US" sz="2800"/>
          </a:p>
        </p:txBody>
      </p:sp>
      <p:sp>
        <p:nvSpPr>
          <p:cNvPr id="3" name="Text Placeholder 2">
            <a:extLst>
              <a:ext uri="{FF2B5EF4-FFF2-40B4-BE49-F238E27FC236}">
                <a16:creationId xmlns:a16="http://schemas.microsoft.com/office/drawing/2014/main" id="{D99AB1F7-C2BC-7D16-F1DC-B6512F779953}"/>
              </a:ext>
            </a:extLst>
          </p:cNvPr>
          <p:cNvSpPr>
            <a:spLocks noGrp="1"/>
          </p:cNvSpPr>
          <p:nvPr>
            <p:ph type="body" sz="quarter" idx="19"/>
          </p:nvPr>
        </p:nvSpPr>
        <p:spPr>
          <a:xfrm>
            <a:off x="563497" y="1202079"/>
            <a:ext cx="11045889" cy="307777"/>
          </a:xfrm>
        </p:spPr>
        <p:txBody>
          <a:bodyPr/>
          <a:lstStyle/>
          <a:p>
            <a:r>
              <a:rPr lang="en-US"/>
              <a:t> </a:t>
            </a:r>
          </a:p>
        </p:txBody>
      </p:sp>
      <p:pic>
        <p:nvPicPr>
          <p:cNvPr id="5" name="Picture 4">
            <a:extLst>
              <a:ext uri="{FF2B5EF4-FFF2-40B4-BE49-F238E27FC236}">
                <a16:creationId xmlns:a16="http://schemas.microsoft.com/office/drawing/2014/main" id="{59843B60-DC4A-4688-6738-18E8E7E271D6}"/>
              </a:ext>
            </a:extLst>
          </p:cNvPr>
          <p:cNvPicPr>
            <a:picLocks noChangeAspect="1"/>
          </p:cNvPicPr>
          <p:nvPr/>
        </p:nvPicPr>
        <p:blipFill>
          <a:blip r:embed="rId3"/>
          <a:srcRect/>
          <a:stretch/>
        </p:blipFill>
        <p:spPr>
          <a:xfrm>
            <a:off x="6233787" y="897550"/>
            <a:ext cx="2757199" cy="5707210"/>
          </a:xfrm>
          <a:prstGeom prst="rect">
            <a:avLst/>
          </a:prstGeom>
        </p:spPr>
      </p:pic>
      <p:pic>
        <p:nvPicPr>
          <p:cNvPr id="6" name="Picture 5">
            <a:extLst>
              <a:ext uri="{FF2B5EF4-FFF2-40B4-BE49-F238E27FC236}">
                <a16:creationId xmlns:a16="http://schemas.microsoft.com/office/drawing/2014/main" id="{3F9FDCE0-2ED3-32EA-3532-5895C48B5216}"/>
              </a:ext>
            </a:extLst>
          </p:cNvPr>
          <p:cNvPicPr>
            <a:picLocks noChangeAspect="1"/>
          </p:cNvPicPr>
          <p:nvPr/>
        </p:nvPicPr>
        <p:blipFill>
          <a:blip r:embed="rId4"/>
          <a:srcRect/>
          <a:stretch/>
        </p:blipFill>
        <p:spPr>
          <a:xfrm>
            <a:off x="9269606" y="897550"/>
            <a:ext cx="2757198" cy="5700780"/>
          </a:xfrm>
          <a:prstGeom prst="rect">
            <a:avLst/>
          </a:prstGeom>
        </p:spPr>
      </p:pic>
      <p:sp>
        <p:nvSpPr>
          <p:cNvPr id="10" name="TextBox 9">
            <a:extLst>
              <a:ext uri="{FF2B5EF4-FFF2-40B4-BE49-F238E27FC236}">
                <a16:creationId xmlns:a16="http://schemas.microsoft.com/office/drawing/2014/main" id="{5B2C9105-A056-D3A6-7B99-EA2C73E338AC}"/>
              </a:ext>
            </a:extLst>
          </p:cNvPr>
          <p:cNvSpPr txBox="1"/>
          <p:nvPr/>
        </p:nvSpPr>
        <p:spPr>
          <a:xfrm>
            <a:off x="726510" y="4235134"/>
            <a:ext cx="5228657" cy="2513509"/>
          </a:xfrm>
          <a:prstGeom prst="rect">
            <a:avLst/>
          </a:prstGeom>
          <a:noFill/>
        </p:spPr>
        <p:txBody>
          <a:bodyPr wrap="square">
            <a:spAutoFit/>
          </a:bodyPr>
          <a:lstStyle/>
          <a:p>
            <a:pPr algn="l"/>
            <a:r>
              <a:rPr lang="en-CA" sz="1600" b="1">
                <a:effectLst/>
                <a:latin typeface="Segoe UI Light" panose="020B0502040204020203" pitchFamily="34" charset="0"/>
                <a:cs typeface="Segoe UI Light" panose="020B0502040204020203" pitchFamily="34" charset="0"/>
              </a:rPr>
              <a:t>Micro-Moments, Major Catch-up</a:t>
            </a:r>
          </a:p>
          <a:p>
            <a:pPr marL="342900" indent="-342900" algn="l">
              <a:buFont typeface="+mj-lt"/>
              <a:buAutoNum type="arabicPeriod"/>
            </a:pPr>
            <a:endParaRPr lang="en-CA" sz="1600">
              <a:effectLst/>
              <a:latin typeface="Segoe UI Light" panose="020B0502040204020203" pitchFamily="34" charset="0"/>
              <a:cs typeface="Segoe UI Light" panose="020B0502040204020203" pitchFamily="34" charset="0"/>
            </a:endParaRPr>
          </a:p>
          <a:p>
            <a:pPr marL="342900" indent="-342900" algn="l">
              <a:buFont typeface="+mj-lt"/>
              <a:buAutoNum type="arabicPeriod"/>
            </a:pPr>
            <a:r>
              <a:rPr lang="en-CA" sz="1600">
                <a:effectLst/>
                <a:latin typeface="Segoe UI Light" panose="020B0502040204020203" pitchFamily="34" charset="0"/>
                <a:cs typeface="Segoe UI Light" panose="020B0502040204020203" pitchFamily="34" charset="0"/>
              </a:rPr>
              <a:t>With a few minutes between calls, Sarah checks Teams Mobile</a:t>
            </a:r>
            <a:br>
              <a:rPr lang="en-CA" sz="1600">
                <a:effectLst/>
                <a:latin typeface="Segoe UI Light" panose="020B0502040204020203" pitchFamily="34" charset="0"/>
                <a:cs typeface="Segoe UI Light" panose="020B0502040204020203" pitchFamily="34" charset="0"/>
              </a:rPr>
            </a:br>
            <a:endParaRPr lang="en-CA" sz="1600">
              <a:effectLst/>
              <a:latin typeface="Segoe UI Light" panose="020B0502040204020203" pitchFamily="34" charset="0"/>
              <a:cs typeface="Segoe UI Light" panose="020B0502040204020203" pitchFamily="34" charset="0"/>
            </a:endParaRPr>
          </a:p>
          <a:p>
            <a:pPr marL="342900" indent="-342900" algn="l">
              <a:buFont typeface="+mj-lt"/>
              <a:buAutoNum type="arabicPeriod"/>
            </a:pPr>
            <a:r>
              <a:rPr lang="en-CA" sz="1600" b="1">
                <a:effectLst/>
                <a:latin typeface="Segoe UI Light" panose="020B0502040204020203" pitchFamily="34" charset="0"/>
                <a:cs typeface="Segoe UI Light" panose="020B0502040204020203" pitchFamily="34" charset="0"/>
              </a:rPr>
              <a:t>Copilot</a:t>
            </a:r>
            <a:r>
              <a:rPr lang="en-CA" sz="1600">
                <a:effectLst/>
                <a:latin typeface="Segoe UI Light" panose="020B0502040204020203" pitchFamily="34" charset="0"/>
                <a:cs typeface="Segoe UI Light" panose="020B0502040204020203" pitchFamily="34" charset="0"/>
              </a:rPr>
              <a:t> summarizes chats and provides the highlights.</a:t>
            </a:r>
            <a:br>
              <a:rPr lang="en-CA" sz="1600">
                <a:effectLst/>
                <a:latin typeface="Segoe UI Light" panose="020B0502040204020203" pitchFamily="34" charset="0"/>
                <a:cs typeface="Segoe UI Light" panose="020B0502040204020203" pitchFamily="34" charset="0"/>
              </a:rPr>
            </a:br>
            <a:endParaRPr lang="en-CA" sz="1600">
              <a:effectLst/>
              <a:latin typeface="Segoe UI Light" panose="020B0502040204020203" pitchFamily="34" charset="0"/>
              <a:cs typeface="Segoe UI Light" panose="020B0502040204020203" pitchFamily="34" charset="0"/>
            </a:endParaRPr>
          </a:p>
          <a:p>
            <a:pPr marL="342900" indent="-342900" algn="l">
              <a:buFont typeface="+mj-lt"/>
              <a:buAutoNum type="arabicPeriod"/>
            </a:pPr>
            <a:r>
              <a:rPr lang="en-CA" sz="1600">
                <a:latin typeface="Segoe UI Light" panose="020B0502040204020203" pitchFamily="34" charset="0"/>
                <a:cs typeface="Segoe UI Light" panose="020B0502040204020203" pitchFamily="34" charset="0"/>
              </a:rPr>
              <a:t>With help of </a:t>
            </a:r>
            <a:r>
              <a:rPr lang="en-CA" sz="1600" b="1">
                <a:latin typeface="Segoe UI Light" panose="020B0502040204020203" pitchFamily="34" charset="0"/>
                <a:cs typeface="Segoe UI Light" panose="020B0502040204020203" pitchFamily="34" charset="0"/>
              </a:rPr>
              <a:t>Copilot</a:t>
            </a:r>
            <a:r>
              <a:rPr lang="en-CA" sz="1600">
                <a:latin typeface="Segoe UI Light" panose="020B0502040204020203" pitchFamily="34" charset="0"/>
                <a:cs typeface="Segoe UI Light" panose="020B0502040204020203" pitchFamily="34" charset="0"/>
              </a:rPr>
              <a:t>, s</a:t>
            </a:r>
            <a:r>
              <a:rPr lang="en-CA" sz="1600">
                <a:effectLst/>
                <a:latin typeface="Segoe UI Light" panose="020B0502040204020203" pitchFamily="34" charset="0"/>
                <a:cs typeface="Segoe UI Light" panose="020B0502040204020203" pitchFamily="34" charset="0"/>
              </a:rPr>
              <a:t>he composes replies directly from chat, staying on top of conversations.</a:t>
            </a:r>
          </a:p>
          <a:p>
            <a:pPr marL="342900" indent="-342900">
              <a:lnSpc>
                <a:spcPts val="1575"/>
              </a:lnSpc>
              <a:buFont typeface="+mj-lt"/>
              <a:buAutoNum type="arabicPeriod"/>
            </a:pPr>
            <a:endParaRPr lang="en-CA" sz="1600">
              <a:effectLst/>
              <a:latin typeface="Segoe UI Light" panose="020B0502040204020203" pitchFamily="34" charset="0"/>
              <a:cs typeface="Segoe UI Light" panose="020B0502040204020203" pitchFamily="34" charset="0"/>
            </a:endParaRPr>
          </a:p>
        </p:txBody>
      </p:sp>
      <p:pic>
        <p:nvPicPr>
          <p:cNvPr id="7" name="Picture 6" descr="A person sitting at a table holding a phone and a cup&#10;&#10;AI-generated content may be incorrect.">
            <a:extLst>
              <a:ext uri="{FF2B5EF4-FFF2-40B4-BE49-F238E27FC236}">
                <a16:creationId xmlns:a16="http://schemas.microsoft.com/office/drawing/2014/main" id="{D237D5A7-E2D7-854B-D983-851FB119C296}"/>
              </a:ext>
            </a:extLst>
          </p:cNvPr>
          <p:cNvPicPr>
            <a:picLocks noChangeAspect="1"/>
          </p:cNvPicPr>
          <p:nvPr/>
        </p:nvPicPr>
        <p:blipFill>
          <a:blip r:embed="rId5"/>
          <a:srcRect l="-802" t="8438" b="42781"/>
          <a:stretch/>
        </p:blipFill>
        <p:spPr>
          <a:xfrm>
            <a:off x="862828" y="801983"/>
            <a:ext cx="4608730" cy="3345468"/>
          </a:xfrm>
          <a:prstGeom prst="roundRect">
            <a:avLst/>
          </a:prstGeom>
        </p:spPr>
      </p:pic>
    </p:spTree>
    <p:extLst>
      <p:ext uri="{BB962C8B-B14F-4D97-AF65-F5344CB8AC3E}">
        <p14:creationId xmlns:p14="http://schemas.microsoft.com/office/powerpoint/2010/main" val="134413180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1BCE4552-CE15-B429-3FAD-754F8E4E7744}"/>
              </a:ext>
            </a:extLst>
          </p:cNvPr>
          <p:cNvSpPr>
            <a:spLocks noGrp="1"/>
          </p:cNvSpPr>
          <p:nvPr>
            <p:ph type="ftr" sz="quarter" idx="15"/>
          </p:nvPr>
        </p:nvSpPr>
        <p:spPr>
          <a:xfrm>
            <a:off x="1981200" y="6648671"/>
            <a:ext cx="4114800" cy="123111"/>
          </a:xfrm>
        </p:spPr>
        <p:txBody>
          <a:bodyPr/>
          <a:lstStyle/>
          <a:p>
            <a:pPr>
              <a:spcAft>
                <a:spcPts val="600"/>
              </a:spcAft>
            </a:pPr>
            <a:r>
              <a:rPr lang="en-US"/>
              <a:t> </a:t>
            </a:r>
          </a:p>
        </p:txBody>
      </p:sp>
      <p:sp>
        <p:nvSpPr>
          <p:cNvPr id="2" name="Title 1">
            <a:extLst>
              <a:ext uri="{FF2B5EF4-FFF2-40B4-BE49-F238E27FC236}">
                <a16:creationId xmlns:a16="http://schemas.microsoft.com/office/drawing/2014/main" id="{98F3B1BF-C119-20C9-7720-18E34E54B60E}"/>
              </a:ext>
            </a:extLst>
          </p:cNvPr>
          <p:cNvSpPr>
            <a:spLocks noGrp="1"/>
          </p:cNvSpPr>
          <p:nvPr>
            <p:ph type="body" sz="quarter" idx="32"/>
          </p:nvPr>
        </p:nvSpPr>
        <p:spPr>
          <a:xfrm>
            <a:off x="522513" y="273798"/>
            <a:ext cx="10036401" cy="523220"/>
          </a:xfrm>
        </p:spPr>
        <p:txBody>
          <a:bodyPr wrap="square">
            <a:normAutofit/>
          </a:bodyPr>
          <a:lstStyle/>
          <a:p>
            <a:r>
              <a:rPr lang="en-CA" sz="2800" i="0">
                <a:effectLst/>
                <a:latin typeface="Segoe UI" panose="020B0502040204020203" pitchFamily="34" charset="0"/>
              </a:rPr>
              <a:t>2:45pm - AI-Powered Recap: Instant Insights from Meetings</a:t>
            </a:r>
            <a:endParaRPr lang="en-US" sz="900"/>
          </a:p>
        </p:txBody>
      </p:sp>
      <p:pic>
        <p:nvPicPr>
          <p:cNvPr id="10" name="Picture 9">
            <a:extLst>
              <a:ext uri="{FF2B5EF4-FFF2-40B4-BE49-F238E27FC236}">
                <a16:creationId xmlns:a16="http://schemas.microsoft.com/office/drawing/2014/main" id="{49D1B512-22F0-3CCE-21A3-9835A3185B61}"/>
              </a:ext>
            </a:extLst>
          </p:cNvPr>
          <p:cNvPicPr>
            <a:picLocks noChangeAspect="1"/>
          </p:cNvPicPr>
          <p:nvPr/>
        </p:nvPicPr>
        <p:blipFill>
          <a:blip r:embed="rId3"/>
          <a:stretch/>
        </p:blipFill>
        <p:spPr>
          <a:xfrm>
            <a:off x="9231508" y="797018"/>
            <a:ext cx="2654811" cy="5799316"/>
          </a:xfrm>
          <a:prstGeom prst="rect">
            <a:avLst/>
          </a:prstGeom>
          <a:noFill/>
        </p:spPr>
      </p:pic>
      <p:sp>
        <p:nvSpPr>
          <p:cNvPr id="9" name="TextBox 8">
            <a:extLst>
              <a:ext uri="{FF2B5EF4-FFF2-40B4-BE49-F238E27FC236}">
                <a16:creationId xmlns:a16="http://schemas.microsoft.com/office/drawing/2014/main" id="{7AE3E38B-2524-A219-7D2C-8C3CBFF5294B}"/>
              </a:ext>
            </a:extLst>
          </p:cNvPr>
          <p:cNvSpPr txBox="1"/>
          <p:nvPr/>
        </p:nvSpPr>
        <p:spPr>
          <a:xfrm>
            <a:off x="576045" y="1141226"/>
            <a:ext cx="4774431" cy="4708981"/>
          </a:xfrm>
          <a:prstGeom prst="rect">
            <a:avLst/>
          </a:prstGeom>
          <a:noFill/>
        </p:spPr>
        <p:txBody>
          <a:bodyPr wrap="square">
            <a:spAutoFit/>
          </a:bodyPr>
          <a:lstStyle/>
          <a:p>
            <a:pPr algn="l"/>
            <a:r>
              <a:rPr lang="en-CA" sz="2000">
                <a:effectLst/>
                <a:latin typeface="Segoe UI Light" panose="020B0502040204020203" pitchFamily="34" charset="0"/>
                <a:cs typeface="Segoe UI Light" panose="020B0502040204020203" pitchFamily="34" charset="0"/>
              </a:rPr>
              <a:t>Double-booked in the afternoon, Sarah </a:t>
            </a:r>
            <a:r>
              <a:rPr lang="en-CA" sz="2000">
                <a:latin typeface="Segoe UI Light" panose="020B0502040204020203" pitchFamily="34" charset="0"/>
                <a:cs typeface="Segoe UI Light" panose="020B0502040204020203" pitchFamily="34" charset="0"/>
              </a:rPr>
              <a:t>misses a m</a:t>
            </a:r>
            <a:r>
              <a:rPr lang="en-CA" sz="2000">
                <a:effectLst/>
                <a:latin typeface="Segoe UI Light" panose="020B0502040204020203" pitchFamily="34" charset="0"/>
                <a:cs typeface="Segoe UI Light" panose="020B0502040204020203" pitchFamily="34" charset="0"/>
              </a:rPr>
              <a:t>eeting. </a:t>
            </a:r>
            <a:br>
              <a:rPr lang="en-CA" sz="2000">
                <a:effectLst/>
                <a:latin typeface="Segoe UI Light" panose="020B0502040204020203" pitchFamily="34" charset="0"/>
                <a:cs typeface="Segoe UI Light" panose="020B0502040204020203" pitchFamily="34" charset="0"/>
              </a:rPr>
            </a:br>
            <a:r>
              <a:rPr lang="en-CA" sz="2000">
                <a:effectLst/>
                <a:latin typeface="Segoe UI Light" panose="020B0502040204020203" pitchFamily="34" charset="0"/>
                <a:cs typeface="Segoe UI Light" panose="020B0502040204020203" pitchFamily="34" charset="0"/>
              </a:rPr>
              <a:t>Later, she opens </a:t>
            </a:r>
            <a:r>
              <a:rPr lang="en-CA" sz="2000" b="1">
                <a:effectLst/>
                <a:latin typeface="Segoe UI Light" panose="020B0502040204020203" pitchFamily="34" charset="0"/>
                <a:cs typeface="Segoe UI Light" panose="020B0502040204020203" pitchFamily="34" charset="0"/>
              </a:rPr>
              <a:t>Meeting Recap</a:t>
            </a:r>
            <a:r>
              <a:rPr lang="en-CA" sz="2000" b="1">
                <a:latin typeface="Segoe UI Light" panose="020B0502040204020203" pitchFamily="34" charset="0"/>
                <a:cs typeface="Segoe UI Light" panose="020B0502040204020203" pitchFamily="34" charset="0"/>
              </a:rPr>
              <a:t>:</a:t>
            </a:r>
          </a:p>
          <a:p>
            <a:pPr algn="l"/>
            <a:endParaRPr lang="en-CA" sz="2000">
              <a:effectLst/>
              <a:latin typeface="Segoe UI Light" panose="020B0502040204020203" pitchFamily="34" charset="0"/>
              <a:cs typeface="Segoe UI Light" panose="020B0502040204020203" pitchFamily="34" charset="0"/>
            </a:endParaRPr>
          </a:p>
          <a:p>
            <a:pPr marL="342900" indent="-342900">
              <a:buFont typeface="+mj-lt"/>
              <a:buAutoNum type="arabicPeriod"/>
            </a:pPr>
            <a:r>
              <a:rPr lang="en-CA" sz="2000">
                <a:effectLst/>
                <a:latin typeface="Segoe UI Light" panose="020B0502040204020203" pitchFamily="34" charset="0"/>
                <a:cs typeface="Segoe UI Light" panose="020B0502040204020203" pitchFamily="34" charset="0"/>
              </a:rPr>
              <a:t>Views the </a:t>
            </a:r>
            <a:r>
              <a:rPr lang="en-CA" sz="2000" b="1">
                <a:effectLst/>
                <a:latin typeface="Segoe UI Light" panose="020B0502040204020203" pitchFamily="34" charset="0"/>
                <a:cs typeface="Segoe UI Light" panose="020B0502040204020203" pitchFamily="34" charset="0"/>
              </a:rPr>
              <a:t>AI Summary </a:t>
            </a:r>
            <a:r>
              <a:rPr lang="en-CA" sz="2000">
                <a:latin typeface="Segoe UI Light" panose="020B0502040204020203" pitchFamily="34" charset="0"/>
                <a:cs typeface="Segoe UI Light" panose="020B0502040204020203" pitchFamily="34" charset="0"/>
              </a:rPr>
              <a:t>and </a:t>
            </a:r>
            <a:r>
              <a:rPr lang="en-CA" sz="2000" b="1">
                <a:latin typeface="Segoe UI Light" panose="020B0502040204020203" pitchFamily="34" charset="0"/>
                <a:cs typeface="Segoe UI Light" panose="020B0502040204020203" pitchFamily="34" charset="0"/>
              </a:rPr>
              <a:t>Recording </a:t>
            </a:r>
            <a:r>
              <a:rPr lang="en-CA" sz="2000">
                <a:effectLst/>
                <a:latin typeface="Segoe UI Light" panose="020B0502040204020203" pitchFamily="34" charset="0"/>
                <a:cs typeface="Segoe UI Light" panose="020B0502040204020203" pitchFamily="34" charset="0"/>
              </a:rPr>
              <a:t>to catch up and deep-dive.</a:t>
            </a:r>
            <a:br>
              <a:rPr lang="en-CA" sz="2000">
                <a:effectLst/>
                <a:latin typeface="Segoe UI Light" panose="020B0502040204020203" pitchFamily="34" charset="0"/>
                <a:cs typeface="Segoe UI Light" panose="020B0502040204020203" pitchFamily="34" charset="0"/>
              </a:rPr>
            </a:br>
            <a:endParaRPr lang="en-CA" sz="2000">
              <a:effectLst/>
              <a:latin typeface="Segoe UI Light" panose="020B0502040204020203" pitchFamily="34" charset="0"/>
              <a:cs typeface="Segoe UI Light" panose="020B0502040204020203" pitchFamily="34" charset="0"/>
            </a:endParaRPr>
          </a:p>
          <a:p>
            <a:pPr marL="342900" indent="-342900">
              <a:buFont typeface="+mj-lt"/>
              <a:buAutoNum type="arabicPeriod"/>
            </a:pPr>
            <a:r>
              <a:rPr lang="en-CA" sz="2000">
                <a:effectLst/>
                <a:latin typeface="Segoe UI Light" panose="020B0502040204020203" pitchFamily="34" charset="0"/>
                <a:cs typeface="Segoe UI Light" panose="020B0502040204020203" pitchFamily="34" charset="0"/>
              </a:rPr>
              <a:t>Asks </a:t>
            </a:r>
            <a:r>
              <a:rPr lang="en-CA" sz="2000" b="1">
                <a:effectLst/>
                <a:latin typeface="Segoe UI Light" panose="020B0502040204020203" pitchFamily="34" charset="0"/>
                <a:cs typeface="Segoe UI Light" panose="020B0502040204020203" pitchFamily="34" charset="0"/>
              </a:rPr>
              <a:t>Copilot</a:t>
            </a:r>
            <a:r>
              <a:rPr lang="en-CA" sz="2000">
                <a:effectLst/>
                <a:latin typeface="Segoe UI Light" panose="020B0502040204020203" pitchFamily="34" charset="0"/>
                <a:cs typeface="Segoe UI Light" panose="020B0502040204020203" pitchFamily="34" charset="0"/>
              </a:rPr>
              <a:t>,</a:t>
            </a:r>
          </a:p>
          <a:p>
            <a:pPr marL="800100" lvl="1" indent="-342900">
              <a:buFont typeface="Arial" panose="020B0604020202020204" pitchFamily="34" charset="0"/>
              <a:buChar char="•"/>
            </a:pPr>
            <a:r>
              <a:rPr lang="en-CA" sz="2000">
                <a:effectLst/>
                <a:latin typeface="Segoe UI Light" panose="020B0502040204020203" pitchFamily="34" charset="0"/>
                <a:cs typeface="Segoe UI Light" panose="020B0502040204020203" pitchFamily="34" charset="0"/>
              </a:rPr>
              <a:t>“What decisions were made on the project timeline?”</a:t>
            </a:r>
          </a:p>
          <a:p>
            <a:pPr marL="800100" lvl="1" indent="-342900">
              <a:buFont typeface="Arial" panose="020B0604020202020204" pitchFamily="34" charset="0"/>
              <a:buChar char="•"/>
            </a:pPr>
            <a:r>
              <a:rPr lang="en-CA" sz="2000">
                <a:effectLst/>
                <a:latin typeface="Segoe UI Light" panose="020B0502040204020203" pitchFamily="34" charset="0"/>
                <a:cs typeface="Segoe UI Light" panose="020B0502040204020203" pitchFamily="34" charset="0"/>
              </a:rPr>
              <a:t>“Were there any action items assigned to me?”</a:t>
            </a:r>
            <a:br>
              <a:rPr lang="en-CA" sz="2000">
                <a:effectLst/>
                <a:latin typeface="Segoe UI Light" panose="020B0502040204020203" pitchFamily="34" charset="0"/>
                <a:cs typeface="Segoe UI Light" panose="020B0502040204020203" pitchFamily="34" charset="0"/>
              </a:rPr>
            </a:br>
            <a:endParaRPr lang="en-CA" sz="2000">
              <a:effectLst/>
              <a:latin typeface="Segoe UI Light" panose="020B0502040204020203" pitchFamily="34" charset="0"/>
              <a:cs typeface="Segoe UI Light" panose="020B0502040204020203" pitchFamily="34" charset="0"/>
            </a:endParaRPr>
          </a:p>
          <a:p>
            <a:pPr marL="285750" indent="-285750" algn="l">
              <a:buFont typeface="Arial" panose="020B0604020202020204" pitchFamily="34" charset="0"/>
              <a:buChar char="•"/>
            </a:pPr>
            <a:r>
              <a:rPr lang="en-CA" sz="2000">
                <a:latin typeface="Segoe UI Light" panose="020B0502040204020203" pitchFamily="34" charset="0"/>
                <a:cs typeface="Segoe UI Light" panose="020B0502040204020203" pitchFamily="34" charset="0"/>
              </a:rPr>
              <a:t>Starts drafting an email update right in Meeting Copilot.</a:t>
            </a:r>
            <a:endParaRPr lang="en-CA" sz="2000">
              <a:effectLst/>
              <a:latin typeface="Segoe UI Light" panose="020B0502040204020203" pitchFamily="34" charset="0"/>
              <a:cs typeface="Segoe UI Light" panose="020B0502040204020203" pitchFamily="34" charset="0"/>
            </a:endParaRPr>
          </a:p>
        </p:txBody>
      </p:sp>
      <p:pic>
        <p:nvPicPr>
          <p:cNvPr id="6" name="Picture 5" descr="A person in a suit holding a phone&#10;&#10;AI-generated content may be incorrect.">
            <a:extLst>
              <a:ext uri="{FF2B5EF4-FFF2-40B4-BE49-F238E27FC236}">
                <a16:creationId xmlns:a16="http://schemas.microsoft.com/office/drawing/2014/main" id="{5486566C-4091-C0F4-FC8B-C538B18D0D3A}"/>
              </a:ext>
            </a:extLst>
          </p:cNvPr>
          <p:cNvPicPr>
            <a:picLocks noChangeAspect="1"/>
          </p:cNvPicPr>
          <p:nvPr/>
        </p:nvPicPr>
        <p:blipFill>
          <a:blip r:embed="rId4"/>
          <a:stretch>
            <a:fillRect/>
          </a:stretch>
        </p:blipFill>
        <p:spPr>
          <a:xfrm>
            <a:off x="5499263" y="937086"/>
            <a:ext cx="3541568" cy="5312353"/>
          </a:xfrm>
          <a:prstGeom prst="roundRect">
            <a:avLst/>
          </a:prstGeom>
        </p:spPr>
      </p:pic>
    </p:spTree>
    <p:extLst>
      <p:ext uri="{BB962C8B-B14F-4D97-AF65-F5344CB8AC3E}">
        <p14:creationId xmlns:p14="http://schemas.microsoft.com/office/powerpoint/2010/main" val="355729650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68670-0576-73E6-F334-2CEC662CE46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4DD7B3-67EC-B476-E817-403B0604CD40}"/>
              </a:ext>
            </a:extLst>
          </p:cNvPr>
          <p:cNvSpPr txBox="1">
            <a:spLocks/>
          </p:cNvSpPr>
          <p:nvPr/>
        </p:nvSpPr>
        <p:spPr>
          <a:xfrm>
            <a:off x="586740" y="311963"/>
            <a:ext cx="11018520" cy="553998"/>
          </a:xfrm>
          <a:prstGeom prst="rect">
            <a:avLst/>
          </a:prstGeom>
        </p:spPr>
        <p:txBody>
          <a:bodyPr vert="horz" wrap="square" lIns="0" tIns="0" rIns="0" bIns="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742">
              <a:lnSpc>
                <a:spcPct val="100000"/>
              </a:lnSpc>
              <a:spcAft>
                <a:spcPts val="600"/>
              </a:spcAft>
            </a:pPr>
            <a:r>
              <a:rPr lang="en-US" sz="2800" b="1" spc="-50">
                <a:ln w="3175">
                  <a:noFill/>
                </a:ln>
                <a:latin typeface="+mn-lt"/>
                <a:ea typeface="+mn-ea"/>
                <a:cs typeface="Segoe UI" pitchFamily="34" charset="0"/>
              </a:rPr>
              <a:t>4</a:t>
            </a:r>
            <a:r>
              <a:rPr lang="en-US" sz="2800" b="1" i="0" kern="1200" cap="none" spc="-50" baseline="0">
                <a:ln w="3175">
                  <a:noFill/>
                </a:ln>
                <a:effectLst/>
                <a:latin typeface="+mn-lt"/>
                <a:ea typeface="+mn-ea"/>
                <a:cs typeface="Segoe UI" pitchFamily="34" charset="0"/>
              </a:rPr>
              <a:t>:0</a:t>
            </a:r>
            <a:r>
              <a:rPr lang="en-US" sz="2800" b="1" spc="-50">
                <a:ln w="3175">
                  <a:noFill/>
                </a:ln>
                <a:latin typeface="+mn-lt"/>
                <a:ea typeface="+mn-ea"/>
                <a:cs typeface="Segoe UI" pitchFamily="34" charset="0"/>
              </a:rPr>
              <a:t>0pm - </a:t>
            </a:r>
            <a:r>
              <a:rPr lang="en-US" sz="2800" b="1" i="0" kern="1200" cap="none" spc="-50" baseline="0">
                <a:ln w="3175">
                  <a:noFill/>
                </a:ln>
                <a:effectLst/>
                <a:latin typeface="+mn-lt"/>
                <a:ea typeface="+mn-ea"/>
                <a:cs typeface="Segoe UI" pitchFamily="34" charset="0"/>
              </a:rPr>
              <a:t>Pocket to Desk: Seamless Continuity</a:t>
            </a:r>
            <a:endParaRPr lang="en-US" sz="2800" b="1" kern="1200" cap="none" spc="-50" baseline="0">
              <a:ln w="3175">
                <a:noFill/>
              </a:ln>
              <a:effectLst/>
              <a:latin typeface="+mn-lt"/>
              <a:ea typeface="+mn-ea"/>
              <a:cs typeface="Segoe UI" pitchFamily="34" charset="0"/>
            </a:endParaRPr>
          </a:p>
        </p:txBody>
      </p:sp>
      <p:sp>
        <p:nvSpPr>
          <p:cNvPr id="2" name="TextBox 1">
            <a:extLst>
              <a:ext uri="{FF2B5EF4-FFF2-40B4-BE49-F238E27FC236}">
                <a16:creationId xmlns:a16="http://schemas.microsoft.com/office/drawing/2014/main" id="{C3855AF2-85F7-A5D9-D8CB-E6254D6B777D}"/>
              </a:ext>
            </a:extLst>
          </p:cNvPr>
          <p:cNvSpPr txBox="1"/>
          <p:nvPr/>
        </p:nvSpPr>
        <p:spPr>
          <a:xfrm>
            <a:off x="586740" y="1435100"/>
            <a:ext cx="5962341" cy="4833938"/>
          </a:xfrm>
          <a:prstGeom prst="rect">
            <a:avLst/>
          </a:prstGeom>
        </p:spPr>
        <p:txBody>
          <a:bodyPr vert="horz" wrap="square" lIns="0" tIns="0" rIns="0" bIns="0" rtlCol="0">
            <a:normAutofit/>
          </a:bodyPr>
          <a:lstStyle/>
          <a:p>
            <a:pPr marL="457200" indent="-457200" defTabSz="932742">
              <a:spcBef>
                <a:spcPct val="20000"/>
              </a:spcBef>
              <a:buSzPct val="90000"/>
              <a:buFont typeface="+mj-lt"/>
              <a:buAutoNum type="arabicPeriod"/>
            </a:pPr>
            <a:r>
              <a:rPr lang="en-US" sz="2400">
                <a:effectLst/>
                <a:latin typeface="Segoe UI Light" panose="020B0502040204020203" pitchFamily="34" charset="0"/>
                <a:cs typeface="Segoe UI Light" panose="020B0502040204020203" pitchFamily="34" charset="0"/>
              </a:rPr>
              <a:t>At home, Sarah opens Teams on her laptop</a:t>
            </a:r>
            <a:br>
              <a:rPr lang="en-US" sz="2400">
                <a:effectLst/>
                <a:latin typeface="Segoe UI Light" panose="020B0502040204020203" pitchFamily="34" charset="0"/>
                <a:cs typeface="Segoe UI Light" panose="020B0502040204020203" pitchFamily="34" charset="0"/>
              </a:rPr>
            </a:br>
            <a:endParaRPr lang="en-US" sz="2400">
              <a:effectLst/>
              <a:latin typeface="Segoe UI Light" panose="020B0502040204020203" pitchFamily="34" charset="0"/>
              <a:cs typeface="Segoe UI Light" panose="020B0502040204020203" pitchFamily="34" charset="0"/>
            </a:endParaRPr>
          </a:p>
          <a:p>
            <a:pPr marL="457200" indent="-457200" defTabSz="932742">
              <a:spcBef>
                <a:spcPct val="20000"/>
              </a:spcBef>
              <a:buSzPct val="90000"/>
              <a:buFont typeface="+mj-lt"/>
              <a:buAutoNum type="arabicPeriod"/>
            </a:pPr>
            <a:r>
              <a:rPr lang="en-US" sz="2400">
                <a:effectLst/>
                <a:latin typeface="Segoe UI Light" panose="020B0502040204020203" pitchFamily="34" charset="0"/>
                <a:cs typeface="Segoe UI Light" panose="020B0502040204020203" pitchFamily="34" charset="0"/>
              </a:rPr>
              <a:t>All Teams Copilot recaps, action items, and chat summaries are synced.</a:t>
            </a:r>
            <a:br>
              <a:rPr lang="en-US" sz="2400">
                <a:effectLst/>
                <a:latin typeface="Segoe UI Light" panose="020B0502040204020203" pitchFamily="34" charset="0"/>
                <a:cs typeface="Segoe UI Light" panose="020B0502040204020203" pitchFamily="34" charset="0"/>
              </a:rPr>
            </a:br>
            <a:endParaRPr lang="en-US" sz="2400">
              <a:effectLst/>
              <a:latin typeface="Segoe UI Light" panose="020B0502040204020203" pitchFamily="34" charset="0"/>
              <a:cs typeface="Segoe UI Light" panose="020B0502040204020203" pitchFamily="34" charset="0"/>
            </a:endParaRPr>
          </a:p>
          <a:p>
            <a:pPr marL="457200" indent="-457200" defTabSz="932742">
              <a:spcBef>
                <a:spcPct val="20000"/>
              </a:spcBef>
              <a:buSzPct val="90000"/>
              <a:buFont typeface="+mj-lt"/>
              <a:buAutoNum type="arabicPeriod"/>
            </a:pPr>
            <a:r>
              <a:rPr lang="en-US" sz="2400">
                <a:effectLst/>
                <a:latin typeface="Segoe UI Light" panose="020B0502040204020203" pitchFamily="34" charset="0"/>
                <a:cs typeface="Segoe UI Light" panose="020B0502040204020203" pitchFamily="34" charset="0"/>
              </a:rPr>
              <a:t>She picks up her work right where she left off, with full context and continuity.</a:t>
            </a:r>
            <a:endParaRPr lang="en-US" sz="2400">
              <a:latin typeface="Segoe UI Light" panose="020B0502040204020203" pitchFamily="34" charset="0"/>
              <a:cs typeface="Segoe UI Light" panose="020B0502040204020203" pitchFamily="34" charset="0"/>
            </a:endParaRPr>
          </a:p>
        </p:txBody>
      </p:sp>
      <p:pic>
        <p:nvPicPr>
          <p:cNvPr id="9" name="Picture 8" descr="A person sitting at a desk using a computer&#10;&#10;AI-generated content may be incorrect.">
            <a:extLst>
              <a:ext uri="{FF2B5EF4-FFF2-40B4-BE49-F238E27FC236}">
                <a16:creationId xmlns:a16="http://schemas.microsoft.com/office/drawing/2014/main" id="{9F4ADD6B-EE18-BEE6-B066-DCD9A061FE6D}"/>
              </a:ext>
            </a:extLst>
          </p:cNvPr>
          <p:cNvPicPr>
            <a:picLocks noChangeAspect="1"/>
          </p:cNvPicPr>
          <p:nvPr/>
        </p:nvPicPr>
        <p:blipFill rotWithShape="1">
          <a:blip r:embed="rId3"/>
          <a:srcRect r="5735"/>
          <a:stretch/>
        </p:blipFill>
        <p:spPr>
          <a:xfrm>
            <a:off x="7762159" y="1083107"/>
            <a:ext cx="3433062" cy="5462930"/>
          </a:xfrm>
          <a:prstGeom prst="roundRect">
            <a:avLst/>
          </a:prstGeom>
        </p:spPr>
      </p:pic>
    </p:spTree>
    <p:extLst>
      <p:ext uri="{BB962C8B-B14F-4D97-AF65-F5344CB8AC3E}">
        <p14:creationId xmlns:p14="http://schemas.microsoft.com/office/powerpoint/2010/main" val="25298225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2D46-EBD8-7349-9F17-EF96092C3A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092B36-7B18-01BF-04D0-F192AD8A72B2}"/>
              </a:ext>
            </a:extLst>
          </p:cNvPr>
          <p:cNvSpPr txBox="1"/>
          <p:nvPr/>
        </p:nvSpPr>
        <p:spPr>
          <a:xfrm>
            <a:off x="5099044" y="1205345"/>
            <a:ext cx="6763441" cy="5341283"/>
          </a:xfrm>
          <a:prstGeom prst="rect">
            <a:avLst/>
          </a:prstGeom>
        </p:spPr>
        <p:txBody>
          <a:bodyPr vert="horz" wrap="square" lIns="0" tIns="0" rIns="0" bIns="0" rtlCol="0" anchor="ctr">
            <a:normAutofit fontScale="92500" lnSpcReduction="10000"/>
          </a:bodyPr>
          <a:lstStyle/>
          <a:p>
            <a:pPr marL="514350" indent="-514350" defTabSz="932742">
              <a:lnSpc>
                <a:spcPct val="90000"/>
              </a:lnSpc>
              <a:spcBef>
                <a:spcPct val="20000"/>
              </a:spcBef>
              <a:spcAft>
                <a:spcPts val="600"/>
              </a:spcAft>
              <a:buSzPct val="90000"/>
              <a:buFont typeface="+mj-lt"/>
              <a:buAutoNum type="arabicPeriod"/>
            </a:pPr>
            <a:r>
              <a:rPr lang="en-US" sz="2600" kern="1200" spc="0" baseline="0">
                <a:effectLst/>
                <a:latin typeface="Segoe UI Light" panose="020B0502040204020203" pitchFamily="34" charset="0"/>
                <a:cs typeface="Segoe UI Light" panose="020B0502040204020203" pitchFamily="34" charset="0"/>
              </a:rPr>
              <a:t>Hands-free meetings and notetaking for on-the-go productivity.</a:t>
            </a:r>
            <a:br>
              <a:rPr lang="en-US" sz="2600" kern="1200" spc="0" baseline="0">
                <a:effectLst/>
                <a:latin typeface="Segoe UI Light" panose="020B0502040204020203" pitchFamily="34" charset="0"/>
                <a:cs typeface="Segoe UI Light" panose="020B0502040204020203" pitchFamily="34" charset="0"/>
              </a:rPr>
            </a:br>
            <a:endParaRPr lang="en-US" sz="2600" kern="1200" spc="0" baseline="0">
              <a:effectLst/>
              <a:latin typeface="Segoe UI Light" panose="020B0502040204020203" pitchFamily="34" charset="0"/>
              <a:cs typeface="Segoe UI Light" panose="020B0502040204020203" pitchFamily="34" charset="0"/>
            </a:endParaRPr>
          </a:p>
          <a:p>
            <a:pPr marL="514350" indent="-514350" defTabSz="932742">
              <a:lnSpc>
                <a:spcPct val="90000"/>
              </a:lnSpc>
              <a:spcBef>
                <a:spcPct val="20000"/>
              </a:spcBef>
              <a:spcAft>
                <a:spcPts val="600"/>
              </a:spcAft>
              <a:buSzPct val="90000"/>
              <a:buFont typeface="+mj-lt"/>
              <a:buAutoNum type="arabicPeriod"/>
            </a:pPr>
            <a:r>
              <a:rPr lang="en-US" sz="2600" kern="1200" spc="0" baseline="0">
                <a:effectLst/>
                <a:latin typeface="Segoe UI Light" panose="020B0502040204020203" pitchFamily="34" charset="0"/>
                <a:cs typeface="Segoe UI Light" panose="020B0502040204020203" pitchFamily="34" charset="0"/>
              </a:rPr>
              <a:t>Meeting Recaps &amp; Copilot Deep-Dives for instant clarity.</a:t>
            </a:r>
            <a:br>
              <a:rPr lang="en-US" sz="2600" kern="1200" spc="0" baseline="0">
                <a:effectLst/>
                <a:latin typeface="Segoe UI Light" panose="020B0502040204020203" pitchFamily="34" charset="0"/>
                <a:cs typeface="Segoe UI Light" panose="020B0502040204020203" pitchFamily="34" charset="0"/>
              </a:rPr>
            </a:br>
            <a:endParaRPr lang="en-US" sz="2600" kern="1200" spc="0" baseline="0">
              <a:effectLst/>
              <a:latin typeface="Segoe UI Light" panose="020B0502040204020203" pitchFamily="34" charset="0"/>
              <a:cs typeface="Segoe UI Light" panose="020B0502040204020203" pitchFamily="34" charset="0"/>
            </a:endParaRPr>
          </a:p>
          <a:p>
            <a:pPr marL="514350" indent="-514350" defTabSz="932742">
              <a:lnSpc>
                <a:spcPct val="90000"/>
              </a:lnSpc>
              <a:spcBef>
                <a:spcPct val="20000"/>
              </a:spcBef>
              <a:spcAft>
                <a:spcPts val="600"/>
              </a:spcAft>
              <a:buSzPct val="90000"/>
              <a:buFont typeface="+mj-lt"/>
              <a:buAutoNum type="arabicPeriod"/>
            </a:pPr>
            <a:r>
              <a:rPr lang="en-US" sz="2600">
                <a:latin typeface="Segoe UI Light" panose="020B0502040204020203" pitchFamily="34" charset="0"/>
                <a:cs typeface="Segoe UI Light" panose="020B0502040204020203" pitchFamily="34" charset="0"/>
              </a:rPr>
              <a:t>Copilot in Chat &amp; Compose </a:t>
            </a:r>
            <a:r>
              <a:rPr lang="en-US" sz="2600" kern="1200" spc="0" baseline="0">
                <a:effectLst/>
                <a:latin typeface="Segoe UI Light" panose="020B0502040204020203" pitchFamily="34" charset="0"/>
                <a:cs typeface="Segoe UI Light" panose="020B0502040204020203" pitchFamily="34" charset="0"/>
              </a:rPr>
              <a:t>for efficient catch-up.</a:t>
            </a:r>
            <a:br>
              <a:rPr lang="en-US" sz="2600" kern="1200" spc="0" baseline="0">
                <a:effectLst/>
                <a:latin typeface="Segoe UI Light" panose="020B0502040204020203" pitchFamily="34" charset="0"/>
                <a:cs typeface="Segoe UI Light" panose="020B0502040204020203" pitchFamily="34" charset="0"/>
              </a:rPr>
            </a:br>
            <a:endParaRPr lang="en-US" sz="2600" kern="1200" spc="0" baseline="0">
              <a:effectLst/>
              <a:latin typeface="Segoe UI Light" panose="020B0502040204020203" pitchFamily="34" charset="0"/>
              <a:cs typeface="Segoe UI Light" panose="020B0502040204020203" pitchFamily="34" charset="0"/>
            </a:endParaRPr>
          </a:p>
          <a:p>
            <a:pPr marL="514350" indent="-514350" defTabSz="932742">
              <a:lnSpc>
                <a:spcPct val="90000"/>
              </a:lnSpc>
              <a:spcBef>
                <a:spcPct val="20000"/>
              </a:spcBef>
              <a:spcAft>
                <a:spcPts val="600"/>
              </a:spcAft>
              <a:buSzPct val="90000"/>
              <a:buFont typeface="+mj-lt"/>
              <a:buAutoNum type="arabicPeriod"/>
            </a:pPr>
            <a:r>
              <a:rPr lang="en-US" sz="2600" kern="1200" spc="0" baseline="0">
                <a:effectLst/>
                <a:latin typeface="Segoe UI Light" panose="020B0502040204020203" pitchFamily="34" charset="0"/>
                <a:cs typeface="Segoe UI Light" panose="020B0502040204020203" pitchFamily="34" charset="0"/>
              </a:rPr>
              <a:t>Cross-Device Continuity for seamless transitions.</a:t>
            </a:r>
            <a:br>
              <a:rPr lang="en-US" sz="2600" kern="1200" spc="0" baseline="0">
                <a:effectLst/>
                <a:latin typeface="Segoe UI Light" panose="020B0502040204020203" pitchFamily="34" charset="0"/>
                <a:cs typeface="Segoe UI Light" panose="020B0502040204020203" pitchFamily="34" charset="0"/>
              </a:rPr>
            </a:br>
            <a:endParaRPr lang="en-US" sz="2600" kern="1200" spc="0" baseline="0">
              <a:effectLst/>
              <a:latin typeface="Segoe UI Light" panose="020B0502040204020203" pitchFamily="34" charset="0"/>
              <a:cs typeface="Segoe UI Light" panose="020B0502040204020203" pitchFamily="34" charset="0"/>
            </a:endParaRPr>
          </a:p>
          <a:p>
            <a:pPr algn="ctr" defTabSz="932742">
              <a:lnSpc>
                <a:spcPct val="90000"/>
              </a:lnSpc>
              <a:spcBef>
                <a:spcPct val="20000"/>
              </a:spcBef>
              <a:spcAft>
                <a:spcPts val="600"/>
              </a:spcAft>
              <a:buSzPct val="90000"/>
            </a:pPr>
            <a:r>
              <a:rPr lang="en-US" sz="2600" b="1" kern="1200" spc="0" baseline="0">
                <a:effectLst/>
                <a:latin typeface="Segoe UI Light" panose="020B0502040204020203" pitchFamily="34" charset="0"/>
                <a:cs typeface="Segoe UI Light" panose="020B0502040204020203" pitchFamily="34" charset="0"/>
              </a:rPr>
              <a:t>No missed context, no wasted time.</a:t>
            </a:r>
            <a:br>
              <a:rPr lang="en-US" sz="2600" b="1" kern="1200" spc="0" baseline="0">
                <a:effectLst/>
                <a:latin typeface="Segoe UI Light" panose="020B0502040204020203" pitchFamily="34" charset="0"/>
                <a:cs typeface="Segoe UI Light" panose="020B0502040204020203" pitchFamily="34" charset="0"/>
              </a:rPr>
            </a:br>
            <a:br>
              <a:rPr lang="en-US" sz="2600" b="1" kern="1200" spc="0" baseline="0">
                <a:effectLst/>
                <a:latin typeface="Segoe UI Light" panose="020B0502040204020203" pitchFamily="34" charset="0"/>
                <a:cs typeface="Segoe UI Light" panose="020B0502040204020203" pitchFamily="34" charset="0"/>
              </a:rPr>
            </a:br>
            <a:r>
              <a:rPr lang="en-US" sz="2600" b="1" kern="1200" spc="0" baseline="0">
                <a:effectLst/>
                <a:latin typeface="Segoe UI Light" panose="020B0502040204020203" pitchFamily="34" charset="0"/>
                <a:cs typeface="Segoe UI Light" panose="020B0502040204020203" pitchFamily="34" charset="0"/>
              </a:rPr>
              <a:t>Productivity in every moment, anywhere you choose.</a:t>
            </a:r>
          </a:p>
        </p:txBody>
      </p:sp>
      <p:pic>
        <p:nvPicPr>
          <p:cNvPr id="5" name="Picture 4" descr="A person walking and holding a phone&#10;&#10;AI-generated content may be incorrect.">
            <a:extLst>
              <a:ext uri="{FF2B5EF4-FFF2-40B4-BE49-F238E27FC236}">
                <a16:creationId xmlns:a16="http://schemas.microsoft.com/office/drawing/2014/main" id="{5658A7B2-A16F-BC01-BB07-44E5981E2E36}"/>
              </a:ext>
            </a:extLst>
          </p:cNvPr>
          <p:cNvPicPr>
            <a:picLocks noChangeAspect="1"/>
          </p:cNvPicPr>
          <p:nvPr/>
        </p:nvPicPr>
        <p:blipFill>
          <a:blip r:embed="rId3"/>
          <a:stretch>
            <a:fillRect/>
          </a:stretch>
        </p:blipFill>
        <p:spPr>
          <a:xfrm>
            <a:off x="0" y="0"/>
            <a:ext cx="4572000" cy="6858000"/>
          </a:xfrm>
          <a:prstGeom prst="rect">
            <a:avLst/>
          </a:prstGeom>
        </p:spPr>
      </p:pic>
      <p:sp>
        <p:nvSpPr>
          <p:cNvPr id="6" name="Title 1">
            <a:extLst>
              <a:ext uri="{FF2B5EF4-FFF2-40B4-BE49-F238E27FC236}">
                <a16:creationId xmlns:a16="http://schemas.microsoft.com/office/drawing/2014/main" id="{A4234A6F-EBC8-FFB8-F3BB-9D4595AA5C54}"/>
              </a:ext>
            </a:extLst>
          </p:cNvPr>
          <p:cNvSpPr txBox="1">
            <a:spLocks/>
          </p:cNvSpPr>
          <p:nvPr/>
        </p:nvSpPr>
        <p:spPr>
          <a:xfrm>
            <a:off x="5099044" y="420130"/>
            <a:ext cx="6291855" cy="581756"/>
          </a:xfrm>
          <a:prstGeom prst="rect">
            <a:avLst/>
          </a:prstGeom>
        </p:spPr>
        <p:txBody>
          <a:bodyPr vert="horz" wrap="square" lIns="0" tIns="0" rIns="0" bIns="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32742">
              <a:lnSpc>
                <a:spcPct val="100000"/>
              </a:lnSpc>
              <a:spcAft>
                <a:spcPts val="600"/>
              </a:spcAft>
            </a:pPr>
            <a:r>
              <a:rPr lang="en-US" sz="2800" b="1" spc="-50">
                <a:ln w="3175">
                  <a:noFill/>
                </a:ln>
                <a:latin typeface="+mn-lt"/>
                <a:ea typeface="+mn-ea"/>
                <a:cs typeface="Segoe UI" pitchFamily="34" charset="0"/>
              </a:rPr>
              <a:t>Sarah’s Day-in-Review</a:t>
            </a:r>
            <a:endParaRPr lang="en-US" sz="2800" b="1" kern="1200" cap="none" spc="-50" baseline="0">
              <a:ln w="3175">
                <a:noFill/>
              </a:ln>
              <a:effectLst/>
              <a:latin typeface="+mn-lt"/>
              <a:ea typeface="+mn-ea"/>
              <a:cs typeface="Segoe UI" pitchFamily="34" charset="0"/>
            </a:endParaRPr>
          </a:p>
        </p:txBody>
      </p:sp>
    </p:spTree>
    <p:extLst>
      <p:ext uri="{BB962C8B-B14F-4D97-AF65-F5344CB8AC3E}">
        <p14:creationId xmlns:p14="http://schemas.microsoft.com/office/powerpoint/2010/main" val="4620901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A0E08-32FB-9F0F-D268-C4CA7EADFB6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B03DFAE-ACE6-A02D-F6EC-A58E50111673}"/>
              </a:ext>
            </a:extLst>
          </p:cNvPr>
          <p:cNvSpPr txBox="1"/>
          <p:nvPr/>
        </p:nvSpPr>
        <p:spPr>
          <a:xfrm>
            <a:off x="551680" y="4213364"/>
            <a:ext cx="2105208" cy="619558"/>
          </a:xfrm>
          <a:prstGeom prst="rect">
            <a:avLst/>
          </a:prstGeom>
        </p:spPr>
        <p:txBody>
          <a:bodyPr vert="horz" wrap="square" lIns="0" tIns="0" rIns="0" bIns="0" rtlCol="0" anchor="ctr">
            <a:normAutofit/>
          </a:bodyPr>
          <a:lstStyle/>
          <a:p>
            <a:pPr algn="ctr" defTabSz="932742">
              <a:spcBef>
                <a:spcPct val="0"/>
              </a:spcBef>
              <a:spcAft>
                <a:spcPts val="600"/>
              </a:spcAft>
            </a:pPr>
            <a:r>
              <a:rPr lang="en-US" sz="2500" b="0" kern="1200" cap="none" spc="-50" baseline="0">
                <a:ln w="3175">
                  <a:noFill/>
                </a:ln>
                <a:effectLst/>
                <a:latin typeface="+mj-lt"/>
                <a:ea typeface="+mn-ea"/>
                <a:cs typeface="Segoe UI" pitchFamily="34" charset="0"/>
              </a:rPr>
              <a:t>Catch Up</a:t>
            </a:r>
          </a:p>
        </p:txBody>
      </p:sp>
      <p:pic>
        <p:nvPicPr>
          <p:cNvPr id="13" name="Picture 12" descr="A calendar with a clock on it&#10;&#10;AI-generated content may be incorrect.">
            <a:extLst>
              <a:ext uri="{FF2B5EF4-FFF2-40B4-BE49-F238E27FC236}">
                <a16:creationId xmlns:a16="http://schemas.microsoft.com/office/drawing/2014/main" id="{460A3307-0B77-3EC4-6F4A-7CDD53E031D2}"/>
              </a:ext>
            </a:extLst>
          </p:cNvPr>
          <p:cNvPicPr>
            <a:picLocks noChangeAspect="1"/>
          </p:cNvPicPr>
          <p:nvPr/>
        </p:nvPicPr>
        <p:blipFill rotWithShape="1">
          <a:blip r:embed="rId3">
            <a:extLst>
              <a:ext uri="{28A0092B-C50C-407E-A947-70E740481C1C}">
                <a14:useLocalDpi xmlns:a14="http://schemas.microsoft.com/office/drawing/2010/main" val="0"/>
              </a:ext>
            </a:extLst>
          </a:blip>
          <a:srcRect l="10202" t="10909" r="11212" b="11111"/>
          <a:stretch/>
        </p:blipFill>
        <p:spPr>
          <a:xfrm>
            <a:off x="574408" y="2110545"/>
            <a:ext cx="2119162" cy="2102819"/>
          </a:xfrm>
          <a:prstGeom prst="roundRect">
            <a:avLst/>
          </a:prstGeom>
        </p:spPr>
      </p:pic>
      <p:pic>
        <p:nvPicPr>
          <p:cNvPr id="15" name="Picture 14" descr="A green chat bubble with three dots&#10;&#10;AI-generated content may be incorrect.">
            <a:extLst>
              <a:ext uri="{FF2B5EF4-FFF2-40B4-BE49-F238E27FC236}">
                <a16:creationId xmlns:a16="http://schemas.microsoft.com/office/drawing/2014/main" id="{46526D1D-9BA9-6A73-EBE6-32201A5282C1}"/>
              </a:ext>
            </a:extLst>
          </p:cNvPr>
          <p:cNvPicPr>
            <a:picLocks noChangeAspect="1"/>
          </p:cNvPicPr>
          <p:nvPr/>
        </p:nvPicPr>
        <p:blipFill>
          <a:blip r:embed="rId4">
            <a:extLst>
              <a:ext uri="{28A0092B-C50C-407E-A947-70E740481C1C}">
                <a14:useLocalDpi xmlns:a14="http://schemas.microsoft.com/office/drawing/2010/main" val="0"/>
              </a:ext>
            </a:extLst>
          </a:blip>
          <a:srcRect l="14344" t="13532" r="13737" b="12527"/>
          <a:stretch/>
        </p:blipFill>
        <p:spPr>
          <a:xfrm>
            <a:off x="3563455" y="2085640"/>
            <a:ext cx="2105208" cy="2164343"/>
          </a:xfrm>
          <a:prstGeom prst="roundRect">
            <a:avLst/>
          </a:prstGeom>
        </p:spPr>
      </p:pic>
      <p:pic>
        <p:nvPicPr>
          <p:cNvPr id="23" name="Picture 22" descr="A yellow square with a yellow folder and a yellow background&#10;&#10;AI-generated content may be incorrect.">
            <a:extLst>
              <a:ext uri="{FF2B5EF4-FFF2-40B4-BE49-F238E27FC236}">
                <a16:creationId xmlns:a16="http://schemas.microsoft.com/office/drawing/2014/main" id="{88F4329A-6CA3-1F77-1E57-8FF8ABF13FA9}"/>
              </a:ext>
            </a:extLst>
          </p:cNvPr>
          <p:cNvPicPr>
            <a:picLocks noChangeAspect="1"/>
          </p:cNvPicPr>
          <p:nvPr/>
        </p:nvPicPr>
        <p:blipFill>
          <a:blip r:embed="rId5">
            <a:extLst>
              <a:ext uri="{28A0092B-C50C-407E-A947-70E740481C1C}">
                <a14:useLocalDpi xmlns:a14="http://schemas.microsoft.com/office/drawing/2010/main" val="0"/>
              </a:ext>
            </a:extLst>
          </a:blip>
          <a:srcRect l="13435" t="11714" r="12020" b="12527"/>
          <a:stretch/>
        </p:blipFill>
        <p:spPr>
          <a:xfrm>
            <a:off x="6611912" y="2110545"/>
            <a:ext cx="2105208" cy="2139438"/>
          </a:xfrm>
          <a:prstGeom prst="roundRect">
            <a:avLst/>
          </a:prstGeom>
        </p:spPr>
      </p:pic>
      <p:pic>
        <p:nvPicPr>
          <p:cNvPr id="25" name="Picture 24" descr="A checklist with check marks&#10;&#10;AI-generated content may be incorrect.">
            <a:extLst>
              <a:ext uri="{FF2B5EF4-FFF2-40B4-BE49-F238E27FC236}">
                <a16:creationId xmlns:a16="http://schemas.microsoft.com/office/drawing/2014/main" id="{216B48FD-B954-C99A-F89B-BD161BAAEEE5}"/>
              </a:ext>
            </a:extLst>
          </p:cNvPr>
          <p:cNvPicPr>
            <a:picLocks noChangeAspect="1"/>
          </p:cNvPicPr>
          <p:nvPr/>
        </p:nvPicPr>
        <p:blipFill>
          <a:blip r:embed="rId6">
            <a:extLst>
              <a:ext uri="{28A0092B-C50C-407E-A947-70E740481C1C}">
                <a14:useLocalDpi xmlns:a14="http://schemas.microsoft.com/office/drawing/2010/main" val="0"/>
              </a:ext>
            </a:extLst>
          </a:blip>
          <a:srcRect l="11010" t="11516" r="10631" b="13133"/>
          <a:stretch/>
        </p:blipFill>
        <p:spPr>
          <a:xfrm>
            <a:off x="9587005" y="2073927"/>
            <a:ext cx="2224766" cy="2139437"/>
          </a:xfrm>
          <a:prstGeom prst="roundRect">
            <a:avLst/>
          </a:prstGeom>
        </p:spPr>
      </p:pic>
      <p:sp>
        <p:nvSpPr>
          <p:cNvPr id="26" name="TextBox 25">
            <a:extLst>
              <a:ext uri="{FF2B5EF4-FFF2-40B4-BE49-F238E27FC236}">
                <a16:creationId xmlns:a16="http://schemas.microsoft.com/office/drawing/2014/main" id="{F4E45506-90A2-1809-6ACB-DEB7E7171FDA}"/>
              </a:ext>
            </a:extLst>
          </p:cNvPr>
          <p:cNvSpPr txBox="1"/>
          <p:nvPr/>
        </p:nvSpPr>
        <p:spPr>
          <a:xfrm>
            <a:off x="3702690" y="4280082"/>
            <a:ext cx="2105208" cy="619558"/>
          </a:xfrm>
          <a:prstGeom prst="rect">
            <a:avLst/>
          </a:prstGeom>
        </p:spPr>
        <p:txBody>
          <a:bodyPr vert="horz" wrap="square" lIns="0" tIns="0" rIns="0" bIns="0" rtlCol="0" anchor="ctr">
            <a:normAutofit fontScale="70000" lnSpcReduction="20000"/>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Communicate</a:t>
            </a:r>
          </a:p>
        </p:txBody>
      </p:sp>
      <p:sp>
        <p:nvSpPr>
          <p:cNvPr id="27" name="TextBox 26">
            <a:extLst>
              <a:ext uri="{FF2B5EF4-FFF2-40B4-BE49-F238E27FC236}">
                <a16:creationId xmlns:a16="http://schemas.microsoft.com/office/drawing/2014/main" id="{3E4E5FB1-FB57-6C17-A1EA-A22A9C0A1593}"/>
              </a:ext>
            </a:extLst>
          </p:cNvPr>
          <p:cNvSpPr txBox="1"/>
          <p:nvPr/>
        </p:nvSpPr>
        <p:spPr>
          <a:xfrm>
            <a:off x="6611912" y="4315927"/>
            <a:ext cx="2105208" cy="619558"/>
          </a:xfrm>
          <a:prstGeom prst="rect">
            <a:avLst/>
          </a:prstGeom>
        </p:spPr>
        <p:txBody>
          <a:bodyPr vert="horz" wrap="square" lIns="0" tIns="0" rIns="0" bIns="0" rtlCol="0" anchor="ctr">
            <a:normAutofit fontScale="70000" lnSpcReduction="20000"/>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Locate &amp; Share</a:t>
            </a:r>
          </a:p>
        </p:txBody>
      </p:sp>
      <p:sp>
        <p:nvSpPr>
          <p:cNvPr id="28" name="TextBox 27">
            <a:extLst>
              <a:ext uri="{FF2B5EF4-FFF2-40B4-BE49-F238E27FC236}">
                <a16:creationId xmlns:a16="http://schemas.microsoft.com/office/drawing/2014/main" id="{739AEC7E-BF7C-4EFC-B4AE-CC934FAE5042}"/>
              </a:ext>
            </a:extLst>
          </p:cNvPr>
          <p:cNvSpPr txBox="1"/>
          <p:nvPr/>
        </p:nvSpPr>
        <p:spPr>
          <a:xfrm>
            <a:off x="9646784" y="4278652"/>
            <a:ext cx="2105208" cy="619558"/>
          </a:xfrm>
          <a:prstGeom prst="rect">
            <a:avLst/>
          </a:prstGeom>
        </p:spPr>
        <p:txBody>
          <a:bodyPr vert="horz" wrap="square" lIns="0" tIns="0" rIns="0" bIns="0" rtlCol="0" anchor="ctr">
            <a:normAutofit fontScale="70000" lnSpcReduction="20000"/>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Plan &amp; Prepare</a:t>
            </a:r>
          </a:p>
        </p:txBody>
      </p:sp>
      <p:sp>
        <p:nvSpPr>
          <p:cNvPr id="29" name="Text Placeholder 8">
            <a:extLst>
              <a:ext uri="{FF2B5EF4-FFF2-40B4-BE49-F238E27FC236}">
                <a16:creationId xmlns:a16="http://schemas.microsoft.com/office/drawing/2014/main" id="{CEEACF71-82D2-B995-4D1E-0F3124637D13}"/>
              </a:ext>
            </a:extLst>
          </p:cNvPr>
          <p:cNvSpPr>
            <a:spLocks noGrp="1"/>
          </p:cNvSpPr>
          <p:nvPr>
            <p:ph type="title"/>
          </p:nvPr>
        </p:nvSpPr>
        <p:spPr>
          <a:xfrm>
            <a:off x="574408" y="496965"/>
            <a:ext cx="8361773" cy="619558"/>
          </a:xfrm>
        </p:spPr>
        <p:txBody>
          <a:bodyPr vert="horz" wrap="square" lIns="0" tIns="0" rIns="0" bIns="0" rtlCol="0" anchor="b">
            <a:normAutofit/>
          </a:bodyPr>
          <a:lstStyle/>
          <a:p>
            <a:pPr>
              <a:lnSpc>
                <a:spcPct val="90000"/>
              </a:lnSpc>
            </a:pPr>
            <a:r>
              <a:rPr lang="en-US"/>
              <a:t>…and we’re just scratching the surface…</a:t>
            </a:r>
            <a:endParaRPr lang="en-US" b="0" kern="1200" cap="none" spc="-50" baseline="0">
              <a:ln w="3175">
                <a:noFill/>
              </a:ln>
              <a:effectLst/>
              <a:latin typeface="+mj-lt"/>
              <a:ea typeface="+mn-ea"/>
              <a:cs typeface="Segoe UI" pitchFamily="34" charset="0"/>
            </a:endParaRPr>
          </a:p>
        </p:txBody>
      </p:sp>
      <p:sp>
        <p:nvSpPr>
          <p:cNvPr id="2" name="Text Placeholder 8">
            <a:extLst>
              <a:ext uri="{FF2B5EF4-FFF2-40B4-BE49-F238E27FC236}">
                <a16:creationId xmlns:a16="http://schemas.microsoft.com/office/drawing/2014/main" id="{2ECE2739-7294-15C9-E488-3B1B37BB7B6F}"/>
              </a:ext>
            </a:extLst>
          </p:cNvPr>
          <p:cNvSpPr txBox="1">
            <a:spLocks/>
          </p:cNvSpPr>
          <p:nvPr/>
        </p:nvSpPr>
        <p:spPr>
          <a:xfrm>
            <a:off x="3174284" y="5741477"/>
            <a:ext cx="5843432" cy="619558"/>
          </a:xfrm>
          <a:prstGeom prst="rect">
            <a:avLst/>
          </a:prstGeom>
        </p:spPr>
        <p:txBody>
          <a:bodyPr vert="horz" wrap="square" lIns="0" tIns="0" rIns="0" bIns="0" rtlCol="0" anchor="b">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nSpc>
                <a:spcPct val="90000"/>
              </a:lnSpc>
            </a:pPr>
            <a:r>
              <a:rPr lang="en-CA"/>
              <a:t>We’d love to hear from you!</a:t>
            </a:r>
          </a:p>
        </p:txBody>
      </p:sp>
    </p:spTree>
    <p:extLst>
      <p:ext uri="{BB962C8B-B14F-4D97-AF65-F5344CB8AC3E}">
        <p14:creationId xmlns:p14="http://schemas.microsoft.com/office/powerpoint/2010/main" val="358269967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0" y="2551113"/>
            <a:ext cx="11293475" cy="1754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F751-1263-4995-C957-A75446A15A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0E2A40-B7E6-CCC6-F44C-35F65553C75F}"/>
              </a:ext>
            </a:extLst>
          </p:cNvPr>
          <p:cNvSpPr>
            <a:spLocks noGrp="1"/>
          </p:cNvSpPr>
          <p:nvPr>
            <p:ph type="title"/>
          </p:nvPr>
        </p:nvSpPr>
        <p:spPr>
          <a:xfrm>
            <a:off x="758596" y="3995208"/>
            <a:ext cx="10510765" cy="747897"/>
          </a:xfrm>
        </p:spPr>
        <p:txBody>
          <a:bodyPr/>
          <a:lstStyle/>
          <a:p>
            <a:r>
              <a:rPr lang="en-US"/>
              <a:t>Q&amp;A</a:t>
            </a:r>
          </a:p>
        </p:txBody>
      </p:sp>
      <p:sp>
        <p:nvSpPr>
          <p:cNvPr id="5" name="Text Placeholder 4">
            <a:extLst>
              <a:ext uri="{FF2B5EF4-FFF2-40B4-BE49-F238E27FC236}">
                <a16:creationId xmlns:a16="http://schemas.microsoft.com/office/drawing/2014/main" id="{DAC7741E-A715-B0B7-8637-38C1A41D9E9F}"/>
              </a:ext>
            </a:extLst>
          </p:cNvPr>
          <p:cNvSpPr>
            <a:spLocks noGrp="1"/>
          </p:cNvSpPr>
          <p:nvPr>
            <p:ph type="body" sz="quarter" idx="12"/>
          </p:nvPr>
        </p:nvSpPr>
        <p:spPr>
          <a:xfrm>
            <a:off x="758597" y="4898903"/>
            <a:ext cx="8193024" cy="307777"/>
          </a:xfrm>
        </p:spPr>
        <p:txBody>
          <a:bodyPr/>
          <a:lstStyle/>
          <a:p>
            <a:r>
              <a:rPr lang="en-US"/>
              <a:t>Zaid Haque, Vincent Chan</a:t>
            </a:r>
          </a:p>
        </p:txBody>
      </p:sp>
      <p:sp>
        <p:nvSpPr>
          <p:cNvPr id="6" name="Text Placeholder 5">
            <a:extLst>
              <a:ext uri="{FF2B5EF4-FFF2-40B4-BE49-F238E27FC236}">
                <a16:creationId xmlns:a16="http://schemas.microsoft.com/office/drawing/2014/main" id="{EC773404-B6A6-2827-7B08-9114E2DF8D71}"/>
              </a:ext>
            </a:extLst>
          </p:cNvPr>
          <p:cNvSpPr>
            <a:spLocks noGrp="1"/>
          </p:cNvSpPr>
          <p:nvPr>
            <p:ph type="body" sz="quarter" idx="13"/>
          </p:nvPr>
        </p:nvSpPr>
        <p:spPr>
          <a:xfrm>
            <a:off x="758597" y="6135070"/>
            <a:ext cx="1645920" cy="153888"/>
          </a:xfrm>
        </p:spPr>
        <p:txBody>
          <a:bodyPr/>
          <a:lstStyle/>
          <a:p>
            <a:r>
              <a:rPr lang="en-US"/>
              <a:t>May 8</a:t>
            </a:r>
            <a:r>
              <a:rPr lang="en-US" baseline="30000"/>
              <a:t>th</a:t>
            </a:r>
            <a:r>
              <a:rPr lang="en-US"/>
              <a:t>. 2025</a:t>
            </a:r>
          </a:p>
        </p:txBody>
      </p:sp>
    </p:spTree>
    <p:extLst>
      <p:ext uri="{BB962C8B-B14F-4D97-AF65-F5344CB8AC3E}">
        <p14:creationId xmlns:p14="http://schemas.microsoft.com/office/powerpoint/2010/main" val="40111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n holding a foam hand with the word swag written on it">
            <a:extLst>
              <a:ext uri="{FF2B5EF4-FFF2-40B4-BE49-F238E27FC236}">
                <a16:creationId xmlns:a16="http://schemas.microsoft.com/office/drawing/2014/main" id="{E8269E9E-8EE7-5D6F-0C5D-234612242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965200"/>
            <a:ext cx="10579100"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04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0" y="1162050"/>
            <a:ext cx="10360025"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4459288" y="849313"/>
            <a:ext cx="7732712" cy="633412"/>
          </a:xfrm>
        </p:spPr>
        <p:txBody>
          <a:bodyPr>
            <a:normAutofit/>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5287963" y="1603375"/>
            <a:ext cx="6904037"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7829550" y="2747963"/>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BDA76D-8FEF-7498-90A0-0C7C0D17C9D5}"/>
              </a:ext>
            </a:extLst>
          </p:cNvPr>
          <p:cNvGrpSpPr/>
          <p:nvPr/>
        </p:nvGrpSpPr>
        <p:grpSpPr>
          <a:xfrm>
            <a:off x="2324420" y="958876"/>
            <a:ext cx="7543161" cy="5278743"/>
            <a:chOff x="1914845" y="862166"/>
            <a:chExt cx="7543161" cy="5278743"/>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247965"/>
              <a:chOff x="2067245" y="862166"/>
              <a:chExt cx="3437886" cy="5247965"/>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600438"/>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Zaid Haque</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Product Manager</a:t>
                </a:r>
              </a:p>
              <a:p>
                <a:pPr algn="ctr">
                  <a:defRPr/>
                </a:pPr>
                <a:r>
                  <a:rPr lang="en-US" sz="1600">
                    <a:solidFill>
                      <a:schemeClr val="bg1"/>
                    </a:solidFill>
                    <a:latin typeface="Segoe UI" panose="020B0502040204020203" pitchFamily="34" charset="0"/>
                  </a:rPr>
                  <a:t>/in/</a:t>
                </a:r>
                <a:r>
                  <a:rPr lang="en-US" sz="1600" err="1">
                    <a:solidFill>
                      <a:schemeClr val="bg1"/>
                    </a:solidFill>
                    <a:latin typeface="Segoe UI" panose="020B0502040204020203" pitchFamily="34" charset="0"/>
                  </a:rPr>
                  <a:t>zaidhaque</a:t>
                </a:r>
                <a:r>
                  <a:rPr lang="en-US" sz="1600">
                    <a:solidFill>
                      <a:schemeClr val="bg1"/>
                    </a:solidFill>
                    <a:latin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22BFE91-2C21-A66D-2030-1E143B0C27C6}"/>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62166"/>
              <a:ext cx="3437886" cy="5278743"/>
              <a:chOff x="2067245" y="862166"/>
              <a:chExt cx="3437886" cy="5278743"/>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1631216"/>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Vincent Chan</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Product Manager</a:t>
                </a:r>
              </a:p>
              <a:p>
                <a:pPr algn="ctr">
                  <a:defRPr/>
                </a:pPr>
                <a:r>
                  <a:rPr lang="en-US" sz="1600">
                    <a:solidFill>
                      <a:schemeClr val="bg1"/>
                    </a:solidFill>
                    <a:latin typeface="Segoe UI" panose="020B0502040204020203" pitchFamily="34" charset="0"/>
                  </a:rPr>
                  <a:t>/in/vincent-chan-30063526/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C5D87860-11DB-4217-E8A7-607A4EFCA8AF}"/>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1026" name="Picture 2" descr="image profil">
            <a:extLst>
              <a:ext uri="{FF2B5EF4-FFF2-40B4-BE49-F238E27FC236}">
                <a16:creationId xmlns:a16="http://schemas.microsoft.com/office/drawing/2014/main" id="{88EC62EB-8B85-9D18-8B69-DF2B0931C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036" y="1100816"/>
            <a:ext cx="3158654" cy="321124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Photo de profil de Vincent Chan">
            <a:extLst>
              <a:ext uri="{FF2B5EF4-FFF2-40B4-BE49-F238E27FC236}">
                <a16:creationId xmlns:a16="http://schemas.microsoft.com/office/drawing/2014/main" id="{1B2E1239-538A-6E1B-0E5E-5C18FB852A3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038" y="1100816"/>
            <a:ext cx="3157200" cy="321120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2" descr="Photo de profil de Zaid Haque">
            <a:extLst>
              <a:ext uri="{FF2B5EF4-FFF2-40B4-BE49-F238E27FC236}">
                <a16:creationId xmlns:a16="http://schemas.microsoft.com/office/drawing/2014/main" id="{2C6FB855-5D30-75AF-2D3A-77B1272A0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363" y="1100816"/>
            <a:ext cx="3204000" cy="3204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050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8B9A5-FF99-DA60-5407-8A34CAB63C74}"/>
            </a:ext>
          </a:extLst>
        </p:cNvPr>
        <p:cNvGrpSpPr/>
        <p:nvPr/>
      </p:nvGrpSpPr>
      <p:grpSpPr>
        <a:xfrm>
          <a:off x="0" y="0"/>
          <a:ext cx="0" cy="0"/>
          <a:chOff x="0" y="0"/>
          <a:chExt cx="0" cy="0"/>
        </a:xfrm>
      </p:grpSpPr>
      <p:sp>
        <p:nvSpPr>
          <p:cNvPr id="3" name="Text 6">
            <a:extLst>
              <a:ext uri="{FF2B5EF4-FFF2-40B4-BE49-F238E27FC236}">
                <a16:creationId xmlns:a16="http://schemas.microsoft.com/office/drawing/2014/main" id="{B43BA8B8-14A1-09D5-A2DF-C2C5C68F031F}"/>
              </a:ext>
            </a:extLst>
          </p:cNvPr>
          <p:cNvSpPr/>
          <p:nvPr/>
        </p:nvSpPr>
        <p:spPr>
          <a:xfrm>
            <a:off x="442913" y="441325"/>
            <a:ext cx="11328211" cy="483920"/>
          </a:xfrm>
          <a:prstGeom prst="rect">
            <a:avLst/>
          </a:prstGeom>
          <a:noFill/>
          <a:ln/>
        </p:spPr>
        <p:txBody>
          <a:bodyPr wrap="square" lIns="0" tIns="0" rIns="0" bIns="0" rtlCol="0" anchor="t"/>
          <a:lstStyle/>
          <a:p>
            <a:pPr>
              <a:lnSpc>
                <a:spcPct val="114000"/>
              </a:lnSpc>
            </a:pPr>
            <a:r>
              <a:rPr lang="en-US" sz="3200" b="1" kern="0">
                <a:latin typeface="Segoe UI" panose="020B0502040204020203" pitchFamily="34" charset="0"/>
                <a:cs typeface="Segoe UI" panose="020B0502040204020203" pitchFamily="34" charset="0"/>
              </a:rPr>
              <a:t>Our Vision</a:t>
            </a:r>
          </a:p>
        </p:txBody>
      </p:sp>
      <p:sp>
        <p:nvSpPr>
          <p:cNvPr id="32" name="Title 1">
            <a:extLst>
              <a:ext uri="{FF2B5EF4-FFF2-40B4-BE49-F238E27FC236}">
                <a16:creationId xmlns:a16="http://schemas.microsoft.com/office/drawing/2014/main" id="{C0B5F393-C10A-E1CC-614B-500595A22400}"/>
              </a:ext>
            </a:extLst>
          </p:cNvPr>
          <p:cNvSpPr txBox="1">
            <a:spLocks/>
          </p:cNvSpPr>
          <p:nvPr/>
        </p:nvSpPr>
        <p:spPr>
          <a:xfrm>
            <a:off x="1055595" y="2016864"/>
            <a:ext cx="10541468" cy="3780792"/>
          </a:xfrm>
          <a:prstGeom prst="rect">
            <a:avLst/>
          </a:prstGeom>
        </p:spPr>
        <p:txBody>
          <a:bodyPr vert="horz" lIns="0" tIns="0" rIns="0" bIns="0" rtlCol="0" anchor="t" anchorCtr="0">
            <a:noAutofit/>
          </a:bodyPr>
          <a:lstStyle>
            <a:defPPr>
              <a:defRPr lang="en-US"/>
            </a:defPPr>
            <a:lvl1pPr>
              <a:lnSpc>
                <a:spcPct val="120000"/>
              </a:lnSpc>
              <a:spcBef>
                <a:spcPct val="0"/>
              </a:spcBef>
              <a:buNone/>
              <a:defRPr b="0">
                <a:latin typeface="Segoe Sans Display" pitchFamily="2" charset="0"/>
                <a:ea typeface="+mj-ea"/>
                <a:cs typeface="Segoe Sans Display" pitchFamily="2" charset="0"/>
              </a:defRPr>
            </a:lvl1pPr>
          </a:lstStyle>
          <a:p>
            <a:r>
              <a:rPr lang="en-US" sz="4800" kern="0">
                <a:latin typeface="Segoe UI Light" panose="020B0402040204020203" pitchFamily="34" charset="0"/>
                <a:ea typeface="+mn-ea"/>
                <a:cs typeface="Segoe UI Light" panose="020B0402040204020203" pitchFamily="34" charset="0"/>
              </a:rPr>
              <a:t>Copilot Users are </a:t>
            </a:r>
            <a:r>
              <a:rPr lang="en-US" sz="4800" b="1" kern="0">
                <a:latin typeface="Segoe UI" panose="020B0502040204020203" pitchFamily="34" charset="0"/>
                <a:ea typeface="+mn-ea"/>
                <a:cs typeface="Segoe UI" panose="020B0502040204020203" pitchFamily="34" charset="0"/>
              </a:rPr>
              <a:t>informed, present</a:t>
            </a:r>
            <a:r>
              <a:rPr lang="en-US" sz="4800" kern="0">
                <a:latin typeface="Segoe UI Light" panose="020B0402040204020203" pitchFamily="34" charset="0"/>
                <a:cs typeface="Segoe UI Light" panose="020B0402040204020203" pitchFamily="34" charset="0"/>
              </a:rPr>
              <a:t> and</a:t>
            </a:r>
            <a:r>
              <a:rPr lang="en-US" sz="4800" b="1" kern="0">
                <a:latin typeface="Segoe UI" panose="020B0502040204020203" pitchFamily="34" charset="0"/>
                <a:ea typeface="+mn-ea"/>
                <a:cs typeface="Segoe UI" panose="020B0502040204020203" pitchFamily="34" charset="0"/>
              </a:rPr>
              <a:t> effective </a:t>
            </a:r>
            <a:r>
              <a:rPr lang="en-US" sz="4800" kern="0">
                <a:latin typeface="Segoe UI Light" panose="020B0402040204020203" pitchFamily="34" charset="0"/>
                <a:cs typeface="Segoe UI Light" panose="020B0402040204020203" pitchFamily="34" charset="0"/>
              </a:rPr>
              <a:t>in meetings they attend as well as meetings they don’t.</a:t>
            </a:r>
          </a:p>
          <a:p>
            <a:r>
              <a:rPr lang="en-US" sz="4800" kern="0">
                <a:latin typeface="Segoe UI Light" panose="020B0402040204020203" pitchFamily="34" charset="0"/>
                <a:cs typeface="Segoe UI Light" panose="020B0402040204020203" pitchFamily="34" charset="0"/>
              </a:rPr>
              <a:t>Copilot is your </a:t>
            </a:r>
            <a:r>
              <a:rPr lang="en-US" sz="4800" b="1" kern="0">
                <a:latin typeface="Segoe UI" panose="020B0502040204020203" pitchFamily="34" charset="0"/>
                <a:cs typeface="Segoe UI" panose="020B0502040204020203" pitchFamily="34" charset="0"/>
              </a:rPr>
              <a:t>trusted partner </a:t>
            </a:r>
            <a:r>
              <a:rPr lang="en-US" sz="4800" kern="0">
                <a:latin typeface="Segoe UI Light" panose="020B0402040204020203" pitchFamily="34" charset="0"/>
                <a:cs typeface="Segoe UI Light" panose="020B0402040204020203" pitchFamily="34" charset="0"/>
              </a:rPr>
              <a:t>helping you in every meeting.</a:t>
            </a:r>
            <a:br>
              <a:rPr lang="en-US" sz="4800" kern="0">
                <a:latin typeface="Segoe UI Light" panose="020B0402040204020203" pitchFamily="34" charset="0"/>
                <a:cs typeface="Segoe UI Light" panose="020B0402040204020203" pitchFamily="34" charset="0"/>
              </a:rPr>
            </a:br>
            <a:endParaRPr lang="en-US" sz="4800" b="1" kern="0">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1692526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58D54-0BE9-380D-9BC7-3D399775D3D8}"/>
              </a:ext>
            </a:extLst>
          </p:cNvPr>
          <p:cNvSpPr>
            <a:spLocks noGrp="1"/>
          </p:cNvSpPr>
          <p:nvPr>
            <p:ph type="title"/>
          </p:nvPr>
        </p:nvSpPr>
        <p:spPr/>
        <p:txBody>
          <a:bodyPr/>
          <a:lstStyle/>
          <a:p>
            <a:r>
              <a:rPr lang="en-US"/>
              <a:t>Are you a power user of Copilot?</a:t>
            </a:r>
          </a:p>
        </p:txBody>
      </p:sp>
      <p:sp>
        <p:nvSpPr>
          <p:cNvPr id="5" name="Text Placeholder 4">
            <a:extLst>
              <a:ext uri="{FF2B5EF4-FFF2-40B4-BE49-F238E27FC236}">
                <a16:creationId xmlns:a16="http://schemas.microsoft.com/office/drawing/2014/main" id="{D10C1E49-222D-62E9-5170-B036745DFDD9}"/>
              </a:ext>
            </a:extLst>
          </p:cNvPr>
          <p:cNvSpPr>
            <a:spLocks noGrp="1"/>
          </p:cNvSpPr>
          <p:nvPr>
            <p:ph type="body" sz="quarter" idx="12"/>
          </p:nvPr>
        </p:nvSpPr>
        <p:spPr/>
        <p:txBody>
          <a:bodyPr/>
          <a:lstStyle/>
          <a:p>
            <a:r>
              <a:rPr lang="en-US"/>
              <a:t>How do you use Copilot in Meetings? </a:t>
            </a:r>
          </a:p>
        </p:txBody>
      </p:sp>
    </p:spTree>
    <p:extLst>
      <p:ext uri="{BB962C8B-B14F-4D97-AF65-F5344CB8AC3E}">
        <p14:creationId xmlns:p14="http://schemas.microsoft.com/office/powerpoint/2010/main" val="191742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88771B-C2E5-D927-0D59-F33287734EFD}"/>
              </a:ext>
            </a:extLst>
          </p:cNvPr>
          <p:cNvSpPr/>
          <p:nvPr/>
        </p:nvSpPr>
        <p:spPr bwMode="auto">
          <a:xfrm>
            <a:off x="0" y="1620638"/>
            <a:ext cx="12192000" cy="5237362"/>
          </a:xfrm>
          <a:prstGeom prst="rect">
            <a:avLst/>
          </a:prstGeom>
          <a:solidFill>
            <a:srgbClr val="ECDDF6">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81E20298-12AD-A584-1755-A3D10EBD02F4}"/>
              </a:ext>
            </a:extLst>
          </p:cNvPr>
          <p:cNvSpPr/>
          <p:nvPr/>
        </p:nvSpPr>
        <p:spPr bwMode="auto">
          <a:xfrm>
            <a:off x="4046483" y="1620638"/>
            <a:ext cx="8145516" cy="5237362"/>
          </a:xfrm>
          <a:prstGeom prst="rect">
            <a:avLst/>
          </a:prstGeom>
          <a:solidFill>
            <a:srgbClr val="E3DFF7">
              <a:alpha val="5058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FEF6226F-DE0B-0D69-1370-629F07243B8B}"/>
              </a:ext>
            </a:extLst>
          </p:cNvPr>
          <p:cNvSpPr/>
          <p:nvPr/>
        </p:nvSpPr>
        <p:spPr bwMode="auto">
          <a:xfrm>
            <a:off x="7964425" y="1620638"/>
            <a:ext cx="4227574" cy="5237362"/>
          </a:xfrm>
          <a:prstGeom prst="rect">
            <a:avLst/>
          </a:prstGeom>
          <a:solidFill>
            <a:srgbClr val="DAEEFB">
              <a:alpha val="4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5" name="Text Placeholder 4">
            <a:extLst>
              <a:ext uri="{FF2B5EF4-FFF2-40B4-BE49-F238E27FC236}">
                <a16:creationId xmlns:a16="http://schemas.microsoft.com/office/drawing/2014/main" id="{D8D87294-A3C7-F533-1FA3-EF9075D6AF77}"/>
              </a:ext>
            </a:extLst>
          </p:cNvPr>
          <p:cNvSpPr>
            <a:spLocks noGrp="1"/>
          </p:cNvSpPr>
          <p:nvPr>
            <p:ph type="body" sz="quarter" idx="4294967295"/>
          </p:nvPr>
        </p:nvSpPr>
        <p:spPr>
          <a:xfrm>
            <a:off x="217528" y="2723104"/>
            <a:ext cx="3373395" cy="3471720"/>
          </a:xfrm>
        </p:spPr>
        <p:txBody>
          <a:bodyPr/>
          <a:lstStyle/>
          <a:p>
            <a:pPr marL="0" indent="0">
              <a:buNone/>
            </a:pPr>
            <a:r>
              <a:rPr lang="en-US" sz="2400"/>
              <a:t>General Availability </a:t>
            </a:r>
            <a:br>
              <a:rPr lang="en-US" sz="2400"/>
            </a:br>
            <a:r>
              <a:rPr lang="en-US" sz="2400"/>
              <a:t>Fall 2023.</a:t>
            </a:r>
          </a:p>
          <a:p>
            <a:endParaRPr lang="en-US" sz="2400"/>
          </a:p>
          <a:p>
            <a:pPr marL="0" indent="0">
              <a:buNone/>
            </a:pPr>
            <a:r>
              <a:rPr lang="en-US" sz="2400"/>
              <a:t>Copilot has access to what people said, but not tone, pitch, or any other audio information. It </a:t>
            </a:r>
            <a:r>
              <a:rPr lang="en-US" sz="2400" i="1"/>
              <a:t>only </a:t>
            </a:r>
            <a:r>
              <a:rPr lang="en-US" sz="2400"/>
              <a:t>knew about the people who talked.</a:t>
            </a:r>
          </a:p>
        </p:txBody>
      </p:sp>
      <p:sp>
        <p:nvSpPr>
          <p:cNvPr id="6" name="Text Placeholder 5">
            <a:extLst>
              <a:ext uri="{FF2B5EF4-FFF2-40B4-BE49-F238E27FC236}">
                <a16:creationId xmlns:a16="http://schemas.microsoft.com/office/drawing/2014/main" id="{3EEE3858-7C93-CFE7-B1CE-11B35E071964}"/>
              </a:ext>
            </a:extLst>
          </p:cNvPr>
          <p:cNvSpPr>
            <a:spLocks noGrp="1"/>
          </p:cNvSpPr>
          <p:nvPr>
            <p:ph type="body" sz="quarter" idx="4294967295"/>
          </p:nvPr>
        </p:nvSpPr>
        <p:spPr>
          <a:xfrm>
            <a:off x="4373504" y="2723104"/>
            <a:ext cx="3263900" cy="3471720"/>
          </a:xfrm>
        </p:spPr>
        <p:txBody>
          <a:bodyPr/>
          <a:lstStyle/>
          <a:p>
            <a:pPr marL="0" indent="0">
              <a:buNone/>
            </a:pPr>
            <a:r>
              <a:rPr lang="en-US" sz="2400"/>
              <a:t>General Availability Summer 2024.</a:t>
            </a:r>
          </a:p>
          <a:p>
            <a:endParaRPr lang="en-US" sz="2400"/>
          </a:p>
          <a:p>
            <a:pPr marL="0" indent="0">
              <a:buNone/>
            </a:pPr>
            <a:r>
              <a:rPr lang="en-US" sz="2400"/>
              <a:t>Allows user to see the interaction between people talking in real time and people chatting about the conversation.</a:t>
            </a:r>
          </a:p>
        </p:txBody>
      </p:sp>
      <p:sp>
        <p:nvSpPr>
          <p:cNvPr id="7" name="Text Placeholder 6">
            <a:extLst>
              <a:ext uri="{FF2B5EF4-FFF2-40B4-BE49-F238E27FC236}">
                <a16:creationId xmlns:a16="http://schemas.microsoft.com/office/drawing/2014/main" id="{46FD11FA-2EBE-1765-4CBC-0C9C2C41308C}"/>
              </a:ext>
            </a:extLst>
          </p:cNvPr>
          <p:cNvSpPr>
            <a:spLocks noGrp="1"/>
          </p:cNvSpPr>
          <p:nvPr>
            <p:ph type="body" sz="quarter" idx="4294967295"/>
          </p:nvPr>
        </p:nvSpPr>
        <p:spPr>
          <a:xfrm>
            <a:off x="211908" y="2036117"/>
            <a:ext cx="3263900" cy="338137"/>
          </a:xfrm>
        </p:spPr>
        <p:txBody>
          <a:bodyPr>
            <a:normAutofit fontScale="92500" lnSpcReduction="20000"/>
          </a:bodyPr>
          <a:lstStyle/>
          <a:p>
            <a:pPr marL="0" indent="0">
              <a:buNone/>
            </a:pPr>
            <a:r>
              <a:rPr lang="en-US" b="1"/>
              <a:t>Transcript</a:t>
            </a:r>
          </a:p>
        </p:txBody>
      </p:sp>
      <p:sp>
        <p:nvSpPr>
          <p:cNvPr id="8" name="Text Placeholder 7">
            <a:extLst>
              <a:ext uri="{FF2B5EF4-FFF2-40B4-BE49-F238E27FC236}">
                <a16:creationId xmlns:a16="http://schemas.microsoft.com/office/drawing/2014/main" id="{45E390C5-2FCB-11A5-C9BB-16A6D24BC2D9}"/>
              </a:ext>
            </a:extLst>
          </p:cNvPr>
          <p:cNvSpPr>
            <a:spLocks noGrp="1"/>
          </p:cNvSpPr>
          <p:nvPr>
            <p:ph type="body" sz="quarter" idx="4294967295"/>
          </p:nvPr>
        </p:nvSpPr>
        <p:spPr>
          <a:xfrm>
            <a:off x="4373504" y="2030500"/>
            <a:ext cx="3263900" cy="338137"/>
          </a:xfrm>
        </p:spPr>
        <p:txBody>
          <a:bodyPr>
            <a:normAutofit fontScale="92500" lnSpcReduction="20000"/>
          </a:bodyPr>
          <a:lstStyle/>
          <a:p>
            <a:pPr marL="0" indent="0">
              <a:buNone/>
            </a:pPr>
            <a:r>
              <a:rPr lang="en-US" b="1"/>
              <a:t>Chat</a:t>
            </a:r>
          </a:p>
        </p:txBody>
      </p:sp>
      <p:sp>
        <p:nvSpPr>
          <p:cNvPr id="9" name="Text Placeholder 8">
            <a:extLst>
              <a:ext uri="{FF2B5EF4-FFF2-40B4-BE49-F238E27FC236}">
                <a16:creationId xmlns:a16="http://schemas.microsoft.com/office/drawing/2014/main" id="{1CA3DD24-D557-9C71-4BF2-BC5CEC579633}"/>
              </a:ext>
            </a:extLst>
          </p:cNvPr>
          <p:cNvSpPr>
            <a:spLocks noGrp="1"/>
          </p:cNvSpPr>
          <p:nvPr>
            <p:ph type="body" sz="quarter" idx="4294967295"/>
          </p:nvPr>
        </p:nvSpPr>
        <p:spPr>
          <a:xfrm>
            <a:off x="8291446" y="2030499"/>
            <a:ext cx="3263900" cy="338137"/>
          </a:xfrm>
        </p:spPr>
        <p:txBody>
          <a:bodyPr>
            <a:normAutofit fontScale="92500" lnSpcReduction="20000"/>
          </a:bodyPr>
          <a:lstStyle/>
          <a:p>
            <a:pPr marL="0" indent="0">
              <a:buNone/>
            </a:pPr>
            <a:r>
              <a:rPr lang="en-US" b="1"/>
              <a:t>Screenshare</a:t>
            </a:r>
          </a:p>
        </p:txBody>
      </p:sp>
      <p:sp>
        <p:nvSpPr>
          <p:cNvPr id="10" name="Text Placeholder 9">
            <a:extLst>
              <a:ext uri="{FF2B5EF4-FFF2-40B4-BE49-F238E27FC236}">
                <a16:creationId xmlns:a16="http://schemas.microsoft.com/office/drawing/2014/main" id="{32649783-6016-929B-6F20-220EE2EC2146}"/>
              </a:ext>
            </a:extLst>
          </p:cNvPr>
          <p:cNvSpPr>
            <a:spLocks noGrp="1"/>
          </p:cNvSpPr>
          <p:nvPr>
            <p:ph type="body" sz="quarter" idx="4294967295"/>
          </p:nvPr>
        </p:nvSpPr>
        <p:spPr>
          <a:xfrm>
            <a:off x="8291446" y="2723104"/>
            <a:ext cx="3263900" cy="2363724"/>
          </a:xfrm>
        </p:spPr>
        <p:txBody>
          <a:bodyPr/>
          <a:lstStyle/>
          <a:p>
            <a:pPr marL="0" indent="0">
              <a:buNone/>
            </a:pPr>
            <a:r>
              <a:rPr lang="en-US" sz="2400"/>
              <a:t>Public Preview started Spring 2025</a:t>
            </a:r>
          </a:p>
          <a:p>
            <a:endParaRPr lang="en-US" sz="2400"/>
          </a:p>
          <a:p>
            <a:pPr marL="0" indent="0">
              <a:buNone/>
            </a:pPr>
            <a:r>
              <a:rPr lang="en-US" sz="2400"/>
              <a:t>Copilot can now understand what’s being shared on screen</a:t>
            </a:r>
          </a:p>
        </p:txBody>
      </p:sp>
      <p:sp>
        <p:nvSpPr>
          <p:cNvPr id="2" name="Title 3">
            <a:extLst>
              <a:ext uri="{FF2B5EF4-FFF2-40B4-BE49-F238E27FC236}">
                <a16:creationId xmlns:a16="http://schemas.microsoft.com/office/drawing/2014/main" id="{599260BD-1E23-2F10-BC27-13178849B86A}"/>
              </a:ext>
            </a:extLst>
          </p:cNvPr>
          <p:cNvSpPr txBox="1">
            <a:spLocks/>
          </p:cNvSpPr>
          <p:nvPr/>
        </p:nvSpPr>
        <p:spPr>
          <a:xfrm>
            <a:off x="585216" y="616816"/>
            <a:ext cx="9144000" cy="424732"/>
          </a:xfrm>
          <a:prstGeom prst="rect">
            <a:avLst/>
          </a:prstGeom>
        </p:spPr>
        <p:txBody>
          <a:bodyPr vert="horz" lIns="91440" tIns="45720" rIns="91440" bIns="45720" rtlCol="0" anchor="ctr">
            <a:sp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algn="l"/>
            <a:r>
              <a:rPr lang="en-US" sz="2400" b="0"/>
              <a:t>Grounding data progression in Copilot</a:t>
            </a:r>
          </a:p>
        </p:txBody>
      </p:sp>
    </p:spTree>
    <p:extLst>
      <p:ext uri="{BB962C8B-B14F-4D97-AF65-F5344CB8AC3E}">
        <p14:creationId xmlns:p14="http://schemas.microsoft.com/office/powerpoint/2010/main" val="314789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fade">
                                      <p:cBhvr>
                                        <p:cTn id="38" dur="500"/>
                                        <p:tgtEl>
                                          <p:spTgt spid="10">
                                            <p:txEl>
                                              <p:pRg st="2" end="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fade">
                                      <p:cBhvr>
                                        <p:cTn id="41" dur="500"/>
                                        <p:tgtEl>
                                          <p:spTgt spid="9">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5" grpId="0" build="p"/>
      <p:bldP spid="6" grpId="0" build="p"/>
      <p:bldP spid="7" grpId="0" build="p"/>
      <p:bldP spid="8" grpId="0" build="p"/>
      <p:bldP spid="9" grpId="0" build="p"/>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9458D6B-EF16-52CD-1A7D-96C4B91F8568}"/>
              </a:ext>
            </a:extLst>
          </p:cNvPr>
          <p:cNvGraphicFramePr>
            <a:graphicFrameLocks noGrp="1"/>
          </p:cNvGraphicFramePr>
          <p:nvPr>
            <p:extLst>
              <p:ext uri="{D42A27DB-BD31-4B8C-83A1-F6EECF244321}">
                <p14:modId xmlns:p14="http://schemas.microsoft.com/office/powerpoint/2010/main" val="1115546882"/>
              </p:ext>
            </p:extLst>
          </p:nvPr>
        </p:nvGraphicFramePr>
        <p:xfrm>
          <a:off x="585217" y="1888727"/>
          <a:ext cx="11169635" cy="4036849"/>
        </p:xfrm>
        <a:graphic>
          <a:graphicData uri="http://schemas.openxmlformats.org/drawingml/2006/table">
            <a:tbl>
              <a:tblPr/>
              <a:tblGrid>
                <a:gridCol w="2233927">
                  <a:extLst>
                    <a:ext uri="{9D8B030D-6E8A-4147-A177-3AD203B41FA5}">
                      <a16:colId xmlns:a16="http://schemas.microsoft.com/office/drawing/2014/main" val="979580402"/>
                    </a:ext>
                  </a:extLst>
                </a:gridCol>
                <a:gridCol w="2233927">
                  <a:extLst>
                    <a:ext uri="{9D8B030D-6E8A-4147-A177-3AD203B41FA5}">
                      <a16:colId xmlns:a16="http://schemas.microsoft.com/office/drawing/2014/main" val="1280744152"/>
                    </a:ext>
                  </a:extLst>
                </a:gridCol>
                <a:gridCol w="2233927">
                  <a:extLst>
                    <a:ext uri="{9D8B030D-6E8A-4147-A177-3AD203B41FA5}">
                      <a16:colId xmlns:a16="http://schemas.microsoft.com/office/drawing/2014/main" val="2725996880"/>
                    </a:ext>
                  </a:extLst>
                </a:gridCol>
                <a:gridCol w="2233927">
                  <a:extLst>
                    <a:ext uri="{9D8B030D-6E8A-4147-A177-3AD203B41FA5}">
                      <a16:colId xmlns:a16="http://schemas.microsoft.com/office/drawing/2014/main" val="2746563058"/>
                    </a:ext>
                  </a:extLst>
                </a:gridCol>
                <a:gridCol w="2233927">
                  <a:extLst>
                    <a:ext uri="{9D8B030D-6E8A-4147-A177-3AD203B41FA5}">
                      <a16:colId xmlns:a16="http://schemas.microsoft.com/office/drawing/2014/main" val="3228988525"/>
                    </a:ext>
                  </a:extLst>
                </a:gridCol>
              </a:tblGrid>
              <a:tr h="1113080">
                <a:tc>
                  <a:txBody>
                    <a:bodyPr/>
                    <a:lstStyle/>
                    <a:p>
                      <a:pPr algn="ctr" rtl="0" fontAlgn="base">
                        <a:lnSpc>
                          <a:spcPts val="1569"/>
                        </a:lnSpc>
                      </a:pPr>
                      <a:r>
                        <a:rPr lang="en-US" sz="1200" b="1" i="0">
                          <a:effectLst/>
                          <a:latin typeface="Aptos" panose="020B0004020202020204" pitchFamily="34" charset="0"/>
                        </a:rPr>
                        <a:t>Level 1 </a:t>
                      </a:r>
                    </a:p>
                    <a:p>
                      <a:pPr algn="ctr" rtl="0" fontAlgn="base">
                        <a:lnSpc>
                          <a:spcPts val="1569"/>
                        </a:lnSpc>
                      </a:pPr>
                      <a:r>
                        <a:rPr lang="en-US" sz="1200" b="0" i="0">
                          <a:effectLst/>
                          <a:latin typeface="Aptos" panose="020B0004020202020204" pitchFamily="34" charset="0"/>
                        </a:rPr>
                        <a:t> </a:t>
                      </a:r>
                      <a:endParaRPr lang="en-US" sz="1200" b="0" i="0">
                        <a:effectLst/>
                      </a:endParaRPr>
                    </a:p>
                    <a:p>
                      <a:pPr algn="ctr" rtl="0" fontAlgn="base">
                        <a:lnSpc>
                          <a:spcPts val="1569"/>
                        </a:lnSpc>
                      </a:pPr>
                      <a:r>
                        <a:rPr lang="en-US" sz="1200" b="1" i="0">
                          <a:effectLst/>
                          <a:latin typeface="Aptos" panose="020B0004020202020204" pitchFamily="34" charset="0"/>
                        </a:rPr>
                        <a:t>Retrieve Screens</a:t>
                      </a:r>
                      <a:r>
                        <a:rPr lang="en-US" sz="1200" b="0" i="0">
                          <a:effectLst/>
                          <a:latin typeface="Aptos" panose="020B0004020202020204" pitchFamily="34" charset="0"/>
                        </a:rPr>
                        <a:t> </a:t>
                      </a:r>
                      <a:endParaRPr lang="en-US" sz="1200" b="0" i="0">
                        <a:effectLst/>
                      </a:endParaRP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rtl="0" fontAlgn="base">
                        <a:lnSpc>
                          <a:spcPts val="1569"/>
                        </a:lnSpc>
                        <a:buFont typeface="Arial" panose="020B0604020202020204" pitchFamily="34" charset="0"/>
                        <a:buNone/>
                      </a:pPr>
                      <a:r>
                        <a:rPr lang="en-US" sz="1200" b="1" i="0">
                          <a:effectLst/>
                          <a:latin typeface="Aptos" panose="020B0004020202020204" pitchFamily="34" charset="0"/>
                        </a:rPr>
                        <a:t>Level 2</a:t>
                      </a:r>
                    </a:p>
                    <a:p>
                      <a:pPr marL="0" indent="0" algn="ctr" rtl="0" fontAlgn="base">
                        <a:lnSpc>
                          <a:spcPts val="1569"/>
                        </a:lnSpc>
                        <a:buFont typeface="Arial" panose="020B0604020202020204" pitchFamily="34" charset="0"/>
                        <a:buNone/>
                      </a:pPr>
                      <a:r>
                        <a:rPr lang="en-US" sz="1200" b="1" i="0">
                          <a:effectLst/>
                          <a:latin typeface="Aptos" panose="020B0004020202020204" pitchFamily="34" charset="0"/>
                        </a:rPr>
                        <a:t> </a:t>
                      </a:r>
                      <a:r>
                        <a:rPr lang="en-US" sz="1200" b="0" i="0">
                          <a:effectLst/>
                          <a:latin typeface="Aptos" panose="020B0004020202020204" pitchFamily="34" charset="0"/>
                        </a:rPr>
                        <a:t> </a:t>
                      </a:r>
                      <a:br>
                        <a:rPr lang="en-US" sz="1200" b="0" i="0">
                          <a:effectLst/>
                          <a:latin typeface="Aptos" panose="020B0004020202020204" pitchFamily="34" charset="0"/>
                        </a:rPr>
                      </a:br>
                      <a:r>
                        <a:rPr lang="en-US" sz="1200" b="1" i="0">
                          <a:effectLst/>
                          <a:latin typeface="Aptos" panose="020B0004020202020204" pitchFamily="34" charset="0"/>
                        </a:rPr>
                        <a:t>Recap Screen content</a:t>
                      </a:r>
                      <a:r>
                        <a:rPr lang="en-US" sz="1200" b="0" i="0">
                          <a:effectLst/>
                          <a:latin typeface="Aptos" panose="020B0004020202020204" pitchFamily="34" charset="0"/>
                        </a:rPr>
                        <a:t> </a:t>
                      </a:r>
                      <a:endParaRPr lang="en-US" sz="1200" b="0" i="0">
                        <a:effectLst/>
                      </a:endParaRP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69"/>
                        </a:lnSpc>
                      </a:pPr>
                      <a:r>
                        <a:rPr lang="en-US" sz="1200" b="1" i="0">
                          <a:effectLst/>
                          <a:latin typeface="Aptos" panose="020B0004020202020204" pitchFamily="34" charset="0"/>
                        </a:rPr>
                        <a:t>Level 3</a:t>
                      </a:r>
                    </a:p>
                    <a:p>
                      <a:pPr algn="ctr" rtl="0" fontAlgn="base">
                        <a:lnSpc>
                          <a:spcPts val="1569"/>
                        </a:lnSpc>
                      </a:pPr>
                      <a:r>
                        <a:rPr lang="en-US" sz="1200" b="1" i="0">
                          <a:effectLst/>
                          <a:latin typeface="Aptos" panose="020B0004020202020204" pitchFamily="34" charset="0"/>
                        </a:rPr>
                        <a:t> </a:t>
                      </a:r>
                      <a:r>
                        <a:rPr lang="en-US" sz="1200" b="0" i="0">
                          <a:effectLst/>
                          <a:latin typeface="Aptos" panose="020B0004020202020204" pitchFamily="34" charset="0"/>
                        </a:rPr>
                        <a:t> </a:t>
                      </a:r>
                      <a:endParaRPr lang="en-US" sz="1200" b="0" i="0">
                        <a:effectLst/>
                      </a:endParaRPr>
                    </a:p>
                    <a:p>
                      <a:pPr algn="ctr" rtl="0" fontAlgn="base">
                        <a:lnSpc>
                          <a:spcPts val="1569"/>
                        </a:lnSpc>
                      </a:pPr>
                      <a:r>
                        <a:rPr lang="en-US" sz="1200" b="1" i="0">
                          <a:effectLst/>
                          <a:latin typeface="Aptos" panose="020B0004020202020204" pitchFamily="34" charset="0"/>
                        </a:rPr>
                        <a:t>Recap across Transcript, Chat, Screens</a:t>
                      </a:r>
                      <a:endParaRPr lang="en-US" sz="1200" b="0" i="0">
                        <a:effectLst/>
                      </a:endParaRP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69"/>
                        </a:lnSpc>
                      </a:pPr>
                      <a:r>
                        <a:rPr lang="en-US" sz="1200" b="1" i="0">
                          <a:effectLst/>
                          <a:latin typeface="Aptos" panose="020B0004020202020204" pitchFamily="34" charset="0"/>
                        </a:rPr>
                        <a:t>Level 4 </a:t>
                      </a:r>
                      <a:r>
                        <a:rPr lang="en-US" sz="1200" b="0" i="0">
                          <a:effectLst/>
                          <a:latin typeface="Aptos" panose="020B0004020202020204" pitchFamily="34" charset="0"/>
                        </a:rPr>
                        <a:t> </a:t>
                      </a:r>
                    </a:p>
                    <a:p>
                      <a:pPr algn="ctr" rtl="0" fontAlgn="base">
                        <a:lnSpc>
                          <a:spcPts val="1569"/>
                        </a:lnSpc>
                      </a:pPr>
                      <a:endParaRPr lang="en-US" sz="1200" b="0" i="0">
                        <a:effectLst/>
                      </a:endParaRPr>
                    </a:p>
                    <a:p>
                      <a:pPr algn="ctr" rtl="0" fontAlgn="base">
                        <a:lnSpc>
                          <a:spcPts val="1569"/>
                        </a:lnSpc>
                      </a:pPr>
                      <a:r>
                        <a:rPr lang="en-US" sz="1200" b="1" i="0">
                          <a:effectLst/>
                          <a:latin typeface="Aptos" panose="020B0004020202020204" pitchFamily="34" charset="0"/>
                        </a:rPr>
                        <a:t>Adjust original screen content to make new content</a:t>
                      </a:r>
                      <a:endParaRPr lang="en-US" sz="1200" b="0" i="0">
                        <a:effectLst/>
                      </a:endParaRPr>
                    </a:p>
                    <a:p>
                      <a:pPr algn="ctr" rtl="0" fontAlgn="base">
                        <a:lnSpc>
                          <a:spcPts val="1569"/>
                        </a:lnSpc>
                      </a:pPr>
                      <a:r>
                        <a:rPr lang="en-US" sz="1200" b="0" i="0">
                          <a:effectLst/>
                          <a:latin typeface="Aptos" panose="020B0004020202020204" pitchFamily="34" charset="0"/>
                        </a:rPr>
                        <a:t> </a:t>
                      </a:r>
                      <a:endParaRPr lang="en-US" sz="1200" b="0" i="0">
                        <a:effectLst/>
                      </a:endParaRP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69"/>
                        </a:lnSpc>
                      </a:pPr>
                      <a:r>
                        <a:rPr lang="en-US" sz="1200" b="1" i="0">
                          <a:effectLst/>
                          <a:latin typeface="Aptos" panose="020B0004020202020204" pitchFamily="34" charset="0"/>
                        </a:rPr>
                        <a:t>Level 5</a:t>
                      </a:r>
                      <a:r>
                        <a:rPr lang="en-US" sz="1200" b="0" i="0">
                          <a:effectLst/>
                          <a:latin typeface="Aptos" panose="020B0004020202020204" pitchFamily="34" charset="0"/>
                        </a:rPr>
                        <a:t> </a:t>
                      </a:r>
                    </a:p>
                    <a:p>
                      <a:pPr algn="ctr" rtl="0" fontAlgn="base">
                        <a:lnSpc>
                          <a:spcPts val="1569"/>
                        </a:lnSpc>
                      </a:pPr>
                      <a:endParaRPr lang="en-US" sz="1200" b="0" i="0">
                        <a:effectLst/>
                      </a:endParaRPr>
                    </a:p>
                    <a:p>
                      <a:pPr algn="ctr" rtl="0" fontAlgn="base">
                        <a:lnSpc>
                          <a:spcPts val="1569"/>
                        </a:lnSpc>
                      </a:pPr>
                      <a:r>
                        <a:rPr lang="en-US" sz="1200" b="1" i="0">
                          <a:effectLst/>
                          <a:latin typeface="Aptos" panose="020B0004020202020204" pitchFamily="34" charset="0"/>
                        </a:rPr>
                        <a:t> Adjusting original screen content based on Transcript/chat input</a:t>
                      </a:r>
                    </a:p>
                    <a:p>
                      <a:pPr algn="ctr" rtl="0" fontAlgn="base">
                        <a:lnSpc>
                          <a:spcPts val="1569"/>
                        </a:lnSpc>
                      </a:pPr>
                      <a:endParaRPr lang="en-US" sz="1200" b="1" i="0">
                        <a:effectLst/>
                        <a:latin typeface="Aptos" panose="020B0004020202020204" pitchFamily="34" charset="0"/>
                      </a:endParaRP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945099"/>
                  </a:ext>
                </a:extLst>
              </a:tr>
              <a:tr h="2682285">
                <a:tc>
                  <a:txBody>
                    <a:bodyPr/>
                    <a:lstStyle/>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“Show me the screens that were shared so far”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"Please display the charts that were shared in the quarterly review."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Can you retrieve the screenshots from the product demo?" </a:t>
                      </a:r>
                    </a:p>
                    <a:p>
                      <a:pPr algn="l" rtl="0" fontAlgn="base">
                        <a:lnSpc>
                          <a:spcPts val="1482"/>
                        </a:lnSpc>
                      </a:pPr>
                      <a:r>
                        <a:rPr lang="en-US" sz="1200" b="0" i="0">
                          <a:effectLst/>
                          <a:latin typeface="Aptos" panose="020B0004020202020204" pitchFamily="34" charset="0"/>
                        </a:rPr>
                        <a:t> </a:t>
                      </a:r>
                      <a:endParaRPr lang="en-US" sz="1200" b="0" i="0">
                        <a:effectLst/>
                      </a:endParaRP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“Which sales teams have exceeded their quota?”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"What were the main takeaways from the customer feedback slides?"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"Which products had the highest sales according to the presentation?" </a:t>
                      </a: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“What were all the questions on the Monthly Roadmap slides?”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"What were the main concerns raised in the meeting about the project timeline?"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"What were the main action items from the discussion on the budget allocation slides?" </a:t>
                      </a: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"Rewrite the chart with only the data from Q2."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"Generate a new graph with the data from the last three months."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“What was total operating expenses in 2023?” </a:t>
                      </a: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"Rewrite the summary slide by including the feedback from the chat." </a:t>
                      </a:r>
                    </a:p>
                    <a:p>
                      <a:pPr marL="171450" indent="-171450" algn="l" rtl="0" fontAlgn="base">
                        <a:lnSpc>
                          <a:spcPts val="1482"/>
                        </a:lnSpc>
                        <a:buFont typeface="Arial" panose="020B0604020202020204" pitchFamily="34" charset="0"/>
                        <a:buChar char="•"/>
                      </a:pPr>
                      <a:r>
                        <a:rPr lang="en-US" sz="1200" b="0" i="0">
                          <a:effectLst/>
                          <a:latin typeface="Aptos" panose="020B0004020202020204" pitchFamily="34" charset="0"/>
                        </a:rPr>
                        <a:t>"Adjust the budget allocation slide based on the suggestions from the meeting." </a:t>
                      </a:r>
                    </a:p>
                  </a:txBody>
                  <a:tcPr marL="180000" marR="180000" marT="72000" marB="72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1169018"/>
                  </a:ext>
                </a:extLst>
              </a:tr>
            </a:tbl>
          </a:graphicData>
        </a:graphic>
      </p:graphicFrame>
      <p:sp>
        <p:nvSpPr>
          <p:cNvPr id="3" name="Title 3">
            <a:extLst>
              <a:ext uri="{FF2B5EF4-FFF2-40B4-BE49-F238E27FC236}">
                <a16:creationId xmlns:a16="http://schemas.microsoft.com/office/drawing/2014/main" id="{0801BA41-BBBD-4E7B-197F-F80BB1E7E052}"/>
              </a:ext>
            </a:extLst>
          </p:cNvPr>
          <p:cNvSpPr txBox="1">
            <a:spLocks/>
          </p:cNvSpPr>
          <p:nvPr/>
        </p:nvSpPr>
        <p:spPr>
          <a:xfrm>
            <a:off x="585216" y="616816"/>
            <a:ext cx="9144000" cy="424732"/>
          </a:xfrm>
          <a:prstGeom prst="rect">
            <a:avLst/>
          </a:prstGeom>
        </p:spPr>
        <p:txBody>
          <a:bodyPr vert="horz" lIns="91440" tIns="45720" rIns="91440" bIns="45720" rtlCol="0" anchor="ctr">
            <a:sp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algn="l"/>
            <a:r>
              <a:rPr lang="en-US" sz="2400" b="0"/>
              <a:t>Spectrum of Scenarios with Visual data</a:t>
            </a:r>
          </a:p>
        </p:txBody>
      </p:sp>
    </p:spTree>
    <p:extLst>
      <p:ext uri="{BB962C8B-B14F-4D97-AF65-F5344CB8AC3E}">
        <p14:creationId xmlns:p14="http://schemas.microsoft.com/office/powerpoint/2010/main" val="2494032010"/>
      </p:ext>
    </p:extLst>
  </p:cSld>
  <p:clrMapOvr>
    <a:masterClrMapping/>
  </p:clrMapOvr>
  <p:transition>
    <p:fade/>
  </p:transition>
</p:sld>
</file>

<file path=ppt/theme/theme1.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RespondedBy xmlns="bf2380a9-f059-4440-9b0c-00bda5ce37de">
      <UserInfo>
        <DisplayName/>
        <AccountId xsi:nil="true"/>
        <AccountType/>
      </UserInfo>
    </_ApprovalRespondedBy>
    <_ApprovalStatus xmlns="bf2380a9-f059-4440-9b0c-00bda5ce37de">0</_ApprovalStatus>
    <Uploaded xmlns="bf2380a9-f059-4440-9b0c-00bda5ce37de">false</Upload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A540A9-8C5E-4F15-9EEC-FA709D8E03C3}">
  <ds:schemaRefs>
    <ds:schemaRef ds:uri="http://purl.org/dc/elements/1.1/"/>
    <ds:schemaRef ds:uri="http://schemas.microsoft.com/office/2006/documentManagement/types"/>
    <ds:schemaRef ds:uri="http://schemas.microsoft.com/sharepoint/v3"/>
    <ds:schemaRef ds:uri="http://schemas.microsoft.com/office/2006/metadata/properties"/>
    <ds:schemaRef ds:uri="http://schemas.microsoft.com/office/infopath/2007/PartnerControls"/>
    <ds:schemaRef ds:uri="http://www.w3.org/XML/1998/namespace"/>
    <ds:schemaRef ds:uri="0c00efa8-99df-4343-9c36-3998544861d9"/>
    <ds:schemaRef ds:uri="http://purl.org/dc/terms/"/>
    <ds:schemaRef ds:uri="http://schemas.openxmlformats.org/package/2006/metadata/core-properties"/>
    <ds:schemaRef ds:uri="bf2380a9-f059-4440-9b0c-00bda5ce37de"/>
    <ds:schemaRef ds:uri="http://purl.org/dc/dcmitype/"/>
  </ds:schemaRefs>
</ds:datastoreItem>
</file>

<file path=customXml/itemProps2.xml><?xml version="1.0" encoding="utf-8"?>
<ds:datastoreItem xmlns:ds="http://schemas.openxmlformats.org/officeDocument/2006/customXml" ds:itemID="{D169489E-26C6-488A-A430-E9170814D901}"/>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249</TotalTime>
  <Words>3488</Words>
  <Application>Microsoft Macintosh PowerPoint</Application>
  <PresentationFormat>Widescreen</PresentationFormat>
  <Paragraphs>278</Paragraphs>
  <Slides>33</Slides>
  <Notes>20</Notes>
  <HiddenSlides>1</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-apple-system</vt:lpstr>
      <vt:lpstr>Aptos</vt:lpstr>
      <vt:lpstr>Arial</vt:lpstr>
      <vt:lpstr>Calibri</vt:lpstr>
      <vt:lpstr>Calibri Light</vt:lpstr>
      <vt:lpstr>Consolas</vt:lpstr>
      <vt:lpstr>Segoe Sans Display</vt:lpstr>
      <vt:lpstr>Segoe Sans Display Semibold</vt:lpstr>
      <vt:lpstr>Segoe Sans Text</vt:lpstr>
      <vt:lpstr>Segoe Sans Text Semibold</vt:lpstr>
      <vt:lpstr>Segoe UI</vt:lpstr>
      <vt:lpstr>Segoe UI Light</vt:lpstr>
      <vt:lpstr>Segoe UI Semibold</vt:lpstr>
      <vt:lpstr>Segoe UI Variable Display</vt:lpstr>
      <vt:lpstr>Segoe UI Variable Small Light</vt:lpstr>
      <vt:lpstr>Wingdings</vt:lpstr>
      <vt:lpstr>Microsoft 365 Template Light</vt:lpstr>
      <vt:lpstr>Unlock the Power of Copilot in Teams Meetings</vt:lpstr>
      <vt:lpstr>Microsoft 365 Community Conference</vt:lpstr>
      <vt:lpstr>PowerPoint Presentation</vt:lpstr>
      <vt:lpstr>Join the event app to access:</vt:lpstr>
      <vt:lpstr>PowerPoint Presentation</vt:lpstr>
      <vt:lpstr>PowerPoint Presentation</vt:lpstr>
      <vt:lpstr>Are you a power user of Copilot?</vt:lpstr>
      <vt:lpstr>PowerPoint Presentation</vt:lpstr>
      <vt:lpstr>PowerPoint Presentation</vt:lpstr>
      <vt:lpstr>Screenshare Understanding</vt:lpstr>
      <vt:lpstr>PowerPoint Presentation</vt:lpstr>
      <vt:lpstr>Spectrum –  charted out</vt:lpstr>
      <vt:lpstr>Live Translation and Summarization</vt:lpstr>
      <vt:lpstr>FAQs for Screenshare Understanding</vt:lpstr>
      <vt:lpstr>Coming Soon</vt:lpstr>
      <vt:lpstr>PowerPoint Presentation</vt:lpstr>
      <vt:lpstr>PowerPoint Presentation</vt:lpstr>
      <vt:lpstr>Top Tasks on Mobile</vt:lpstr>
      <vt:lpstr>PowerPoint Presentation</vt:lpstr>
      <vt:lpstr>Sarah’s Day with AI in Teams Mobile</vt:lpstr>
      <vt:lpstr>PowerPoint Presentation</vt:lpstr>
      <vt:lpstr>PowerPoint Presentation</vt:lpstr>
      <vt:lpstr>PowerPoint Presentation</vt:lpstr>
      <vt:lpstr>PowerPoint Presentation</vt:lpstr>
      <vt:lpstr>PowerPoint Presentation</vt:lpstr>
      <vt:lpstr>PowerPoint Presentation</vt:lpstr>
      <vt:lpstr>…and we’re just scratching the surface…</vt:lpstr>
      <vt:lpstr>We have an exciting future ahead.</vt:lpstr>
      <vt:lpstr>Q&amp;A</vt:lpstr>
      <vt:lpstr>Expertise and tools for your journey</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Vincent Chan</cp:lastModifiedBy>
  <cp:revision>3</cp:revision>
  <dcterms:created xsi:type="dcterms:W3CDTF">2025-04-08T16:47:37Z</dcterms:created>
  <dcterms:modified xsi:type="dcterms:W3CDTF">2025-05-09T21:59:43Z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