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F6F8_D99AB236.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4E_CE9FFE6E.xml" ContentType="application/vnd.ms-powerpoint.comments+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36"/>
  </p:notesMasterIdLst>
  <p:sldIdLst>
    <p:sldId id="256" r:id="rId6"/>
    <p:sldId id="567" r:id="rId7"/>
    <p:sldId id="2147482552" r:id="rId8"/>
    <p:sldId id="2147481329" r:id="rId9"/>
    <p:sldId id="258" r:id="rId10"/>
    <p:sldId id="2147483593" r:id="rId11"/>
    <p:sldId id="260" r:id="rId12"/>
    <p:sldId id="2147481336" r:id="rId13"/>
    <p:sldId id="2147483589" r:id="rId14"/>
    <p:sldId id="2147483586" r:id="rId15"/>
    <p:sldId id="2147483587" r:id="rId16"/>
    <p:sldId id="2147483584" r:id="rId17"/>
    <p:sldId id="2147483594" r:id="rId18"/>
    <p:sldId id="2147483583" r:id="rId19"/>
    <p:sldId id="2147483595" r:id="rId20"/>
    <p:sldId id="2147483596" r:id="rId21"/>
    <p:sldId id="2147483590" r:id="rId22"/>
    <p:sldId id="2147483591" r:id="rId23"/>
    <p:sldId id="2147483647" r:id="rId24"/>
    <p:sldId id="334" r:id="rId25"/>
    <p:sldId id="2147483588" r:id="rId26"/>
    <p:sldId id="261" r:id="rId27"/>
    <p:sldId id="257" r:id="rId28"/>
    <p:sldId id="2147481310" r:id="rId29"/>
    <p:sldId id="2147483592" r:id="rId30"/>
    <p:sldId id="2147483577" r:id="rId31"/>
    <p:sldId id="566" r:id="rId32"/>
    <p:sldId id="266" r:id="rId33"/>
    <p:sldId id="2147480288" r:id="rId34"/>
    <p:sldId id="25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7D79FA-F849-45D6-B938-CA8E8CA50764}">
          <p14:sldIdLst>
            <p14:sldId id="256"/>
            <p14:sldId id="567"/>
            <p14:sldId id="2147482552"/>
            <p14:sldId id="2147481329"/>
            <p14:sldId id="258"/>
            <p14:sldId id="2147483593"/>
            <p14:sldId id="260"/>
            <p14:sldId id="2147481336"/>
            <p14:sldId id="2147483589"/>
            <p14:sldId id="2147483586"/>
            <p14:sldId id="2147483587"/>
            <p14:sldId id="2147483584"/>
            <p14:sldId id="2147483594"/>
            <p14:sldId id="2147483583"/>
            <p14:sldId id="2147483595"/>
            <p14:sldId id="2147483596"/>
            <p14:sldId id="2147483590"/>
            <p14:sldId id="2147483591"/>
            <p14:sldId id="2147483647"/>
            <p14:sldId id="334"/>
            <p14:sldId id="2147483588"/>
            <p14:sldId id="261"/>
            <p14:sldId id="257"/>
            <p14:sldId id="2147481310"/>
            <p14:sldId id="2147483592"/>
            <p14:sldId id="2147483577"/>
            <p14:sldId id="566"/>
            <p14:sldId id="266"/>
            <p14:sldId id="2147480288"/>
            <p14:sldId id="25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75E09-9F17-7733-E730-DF135E9AD00F}" name="Shaloo Singh" initials="SS" userId="S::shals@microsoft.com::16156750-dc75-45f0-b3d3-2e1b437a6e33" providerId="AD"/>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EA43EF42-28A8-CEEE-7E05-17C6EC521F27}" name="Fernando Klurfan" initials="FK" userId="S::fklurfan@microsoft.com::9791f958-b7b8-4811-a24f-c0f610e18702"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93A00061-FB6A-DE67-2C56-7527732A552D}" name="Nagananda Anur" initials="NA" userId="S::naanur@microsoft.com::9b6bf514-a585-4d01-b37e-9af42407c26e" providerId="AD"/>
  <p188:author id="{3EB0CE6D-E6DE-55D5-ACE9-B82F3459AA85}" name="Nicolas Dietrich" initials="ND" userId="S::nidietr@microsoft.com::6ebbc951-f505-4600-8547-ffddc4777aea" providerId="AD"/>
  <p188:author id="{DBA4BE8B-7F88-933E-9C75-52D8A2AE384E}" name="Rira Moon" initials="RM" userId="S::riraj@microsoft.com::b68681a4-e537-4a08-b333-f6833fb46b7d" providerId="AD"/>
  <p188:author id="{E5CCBC97-8A96-3BE3-7AD0-8EC2BF261FE2}" name="Adrian Dobre" initials="AD" userId="S::gdobre@microsoft.com::dfd5c775-b9b3-436b-97ff-23a3dc735b59" providerId="AD"/>
  <p188:author id="{A00E18C1-C059-8B06-A1CE-D7CEDFDAE6FC}" name="Nate Bennett" initials="NB" userId="S::n.bennett@reply.com::3c747f24-d1f7-4cdc-b9b1-9020fd1861d0"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87673" autoAdjust="0"/>
  </p:normalViewPr>
  <p:slideViewPr>
    <p:cSldViewPr snapToGrid="0">
      <p:cViewPr>
        <p:scale>
          <a:sx n="47" d="100"/>
          <a:sy n="47" d="100"/>
        </p:scale>
        <p:origin x="316" y="4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Klurfan" userId="9791f958-b7b8-4811-a24f-c0f610e18702" providerId="ADAL" clId="{8E09D813-73E4-4091-A256-2528FFB703CC}"/>
    <pc:docChg chg="undo custSel addSld delSld modSld sldOrd delSection modSection">
      <pc:chgData name="Fernando Klurfan" userId="9791f958-b7b8-4811-a24f-c0f610e18702" providerId="ADAL" clId="{8E09D813-73E4-4091-A256-2528FFB703CC}" dt="2025-05-08T16:31:49.876" v="2558"/>
      <pc:docMkLst>
        <pc:docMk/>
      </pc:docMkLst>
      <pc:sldChg chg="addSp delSp modSp mod">
        <pc:chgData name="Fernando Klurfan" userId="9791f958-b7b8-4811-a24f-c0f610e18702" providerId="ADAL" clId="{8E09D813-73E4-4091-A256-2528FFB703CC}" dt="2025-05-07T16:09:42.650" v="2301" actId="20577"/>
        <pc:sldMkLst>
          <pc:docMk/>
          <pc:sldMk cId="662025445" sldId="256"/>
        </pc:sldMkLst>
        <pc:spChg chg="add del mod">
          <ac:chgData name="Fernando Klurfan" userId="9791f958-b7b8-4811-a24f-c0f610e18702" providerId="ADAL" clId="{8E09D813-73E4-4091-A256-2528FFB703CC}" dt="2025-05-07T16:09:31.352" v="2254" actId="478"/>
          <ac:spMkLst>
            <pc:docMk/>
            <pc:sldMk cId="662025445" sldId="256"/>
            <ac:spMk id="3" creationId="{9AC4D985-354D-9186-71AA-ACD565DDE263}"/>
          </ac:spMkLst>
        </pc:spChg>
        <pc:spChg chg="mod">
          <ac:chgData name="Fernando Klurfan" userId="9791f958-b7b8-4811-a24f-c0f610e18702" providerId="ADAL" clId="{8E09D813-73E4-4091-A256-2528FFB703CC}" dt="2025-05-07T16:09:42.650" v="2301" actId="20577"/>
          <ac:spMkLst>
            <pc:docMk/>
            <pc:sldMk cId="662025445" sldId="256"/>
            <ac:spMk id="5" creationId="{E81FB83F-23AF-E3BF-5547-9AFA8D46EA53}"/>
          </ac:spMkLst>
        </pc:spChg>
      </pc:sldChg>
      <pc:sldChg chg="addSp delSp modSp add mod ord modAnim">
        <pc:chgData name="Fernando Klurfan" userId="9791f958-b7b8-4811-a24f-c0f610e18702" providerId="ADAL" clId="{8E09D813-73E4-4091-A256-2528FFB703CC}" dt="2025-05-06T14:38:19.016" v="2244" actId="692"/>
        <pc:sldMkLst>
          <pc:docMk/>
          <pc:sldMk cId="448073273" sldId="257"/>
        </pc:sldMkLst>
        <pc:spChg chg="mod">
          <ac:chgData name="Fernando Klurfan" userId="9791f958-b7b8-4811-a24f-c0f610e18702" providerId="ADAL" clId="{8E09D813-73E4-4091-A256-2528FFB703CC}" dt="2025-05-05T19:54:24.944" v="2100" actId="1076"/>
          <ac:spMkLst>
            <pc:docMk/>
            <pc:sldMk cId="448073273" sldId="257"/>
            <ac:spMk id="2" creationId="{E45E76CF-DE31-E693-66D8-1C2C2F91521D}"/>
          </ac:spMkLst>
        </pc:spChg>
        <pc:spChg chg="mod">
          <ac:chgData name="Fernando Klurfan" userId="9791f958-b7b8-4811-a24f-c0f610e18702" providerId="ADAL" clId="{8E09D813-73E4-4091-A256-2528FFB703CC}" dt="2025-05-06T14:38:19.016" v="2244" actId="692"/>
          <ac:spMkLst>
            <pc:docMk/>
            <pc:sldMk cId="448073273" sldId="257"/>
            <ac:spMk id="3" creationId="{B805BAFC-72AA-1464-4A26-8F72F3753215}"/>
          </ac:spMkLst>
        </pc:spChg>
        <pc:spChg chg="add mod">
          <ac:chgData name="Fernando Klurfan" userId="9791f958-b7b8-4811-a24f-c0f610e18702" providerId="ADAL" clId="{8E09D813-73E4-4091-A256-2528FFB703CC}" dt="2025-05-06T14:38:19.016" v="2244" actId="692"/>
          <ac:spMkLst>
            <pc:docMk/>
            <pc:sldMk cId="448073273" sldId="257"/>
            <ac:spMk id="4" creationId="{406AF146-E4FB-DA23-0AC1-428AD91E5BDA}"/>
          </ac:spMkLst>
        </pc:spChg>
        <pc:spChg chg="add mod">
          <ac:chgData name="Fernando Klurfan" userId="9791f958-b7b8-4811-a24f-c0f610e18702" providerId="ADAL" clId="{8E09D813-73E4-4091-A256-2528FFB703CC}" dt="2025-05-06T14:38:19.016" v="2244" actId="692"/>
          <ac:spMkLst>
            <pc:docMk/>
            <pc:sldMk cId="448073273" sldId="257"/>
            <ac:spMk id="6" creationId="{10C76847-6B0A-185E-A584-BB4BC0AA2E93}"/>
          </ac:spMkLst>
        </pc:spChg>
        <pc:cxnChg chg="add mod">
          <ac:chgData name="Fernando Klurfan" userId="9791f958-b7b8-4811-a24f-c0f610e18702" providerId="ADAL" clId="{8E09D813-73E4-4091-A256-2528FFB703CC}" dt="2025-05-06T14:35:02.952" v="2236" actId="1076"/>
          <ac:cxnSpMkLst>
            <pc:docMk/>
            <pc:sldMk cId="448073273" sldId="257"/>
            <ac:cxnSpMk id="11" creationId="{F8A33319-E903-7A95-B123-26E7F7815176}"/>
          </ac:cxnSpMkLst>
        </pc:cxnChg>
        <pc:cxnChg chg="add mod">
          <ac:chgData name="Fernando Klurfan" userId="9791f958-b7b8-4811-a24f-c0f610e18702" providerId="ADAL" clId="{8E09D813-73E4-4091-A256-2528FFB703CC}" dt="2025-05-06T14:35:02.952" v="2236" actId="1076"/>
          <ac:cxnSpMkLst>
            <pc:docMk/>
            <pc:sldMk cId="448073273" sldId="257"/>
            <ac:cxnSpMk id="13" creationId="{A6BA455D-B82F-B80A-5455-6EC25A20AB42}"/>
          </ac:cxnSpMkLst>
        </pc:cxnChg>
      </pc:sldChg>
      <pc:sldChg chg="add modAnim">
        <pc:chgData name="Fernando Klurfan" userId="9791f958-b7b8-4811-a24f-c0f610e18702" providerId="ADAL" clId="{8E09D813-73E4-4091-A256-2528FFB703CC}" dt="2025-05-06T14:21:44.806" v="2128"/>
        <pc:sldMkLst>
          <pc:docMk/>
          <pc:sldMk cId="2434807215" sldId="258"/>
        </pc:sldMkLst>
      </pc:sldChg>
      <pc:sldChg chg="modSp add del ord">
        <pc:chgData name="Fernando Klurfan" userId="9791f958-b7b8-4811-a24f-c0f610e18702" providerId="ADAL" clId="{8E09D813-73E4-4091-A256-2528FFB703CC}" dt="2025-05-07T16:15:14.011" v="2324" actId="20577"/>
        <pc:sldMkLst>
          <pc:docMk/>
          <pc:sldMk cId="2214783467" sldId="259"/>
        </pc:sldMkLst>
        <pc:spChg chg="mod">
          <ac:chgData name="Fernando Klurfan" userId="9791f958-b7b8-4811-a24f-c0f610e18702" providerId="ADAL" clId="{8E09D813-73E4-4091-A256-2528FFB703CC}" dt="2025-05-07T16:15:14.011" v="2324" actId="20577"/>
          <ac:spMkLst>
            <pc:docMk/>
            <pc:sldMk cId="2214783467" sldId="259"/>
            <ac:spMk id="6" creationId="{9BE64447-A639-4D26-600D-94477D35E906}"/>
          </ac:spMkLst>
        </pc:spChg>
      </pc:sldChg>
      <pc:sldChg chg="modSp add mod">
        <pc:chgData name="Fernando Klurfan" userId="9791f958-b7b8-4811-a24f-c0f610e18702" providerId="ADAL" clId="{8E09D813-73E4-4091-A256-2528FFB703CC}" dt="2025-05-05T17:49:58.261" v="1714" actId="14100"/>
        <pc:sldMkLst>
          <pc:docMk/>
          <pc:sldMk cId="525463692" sldId="260"/>
        </pc:sldMkLst>
        <pc:spChg chg="mod">
          <ac:chgData name="Fernando Klurfan" userId="9791f958-b7b8-4811-a24f-c0f610e18702" providerId="ADAL" clId="{8E09D813-73E4-4091-A256-2528FFB703CC}" dt="2025-05-05T17:49:58.261" v="1714" actId="14100"/>
          <ac:spMkLst>
            <pc:docMk/>
            <pc:sldMk cId="525463692" sldId="260"/>
            <ac:spMk id="10" creationId="{08CE3D97-AA38-A325-151D-C012888A6421}"/>
          </ac:spMkLst>
        </pc:spChg>
      </pc:sldChg>
      <pc:sldChg chg="addSp delSp modSp add mod ord">
        <pc:chgData name="Fernando Klurfan" userId="9791f958-b7b8-4811-a24f-c0f610e18702" providerId="ADAL" clId="{8E09D813-73E4-4091-A256-2528FFB703CC}" dt="2025-05-06T14:38:54.832" v="2245" actId="207"/>
        <pc:sldMkLst>
          <pc:docMk/>
          <pc:sldMk cId="3527123795" sldId="261"/>
        </pc:sldMkLst>
        <pc:spChg chg="mod">
          <ac:chgData name="Fernando Klurfan" userId="9791f958-b7b8-4811-a24f-c0f610e18702" providerId="ADAL" clId="{8E09D813-73E4-4091-A256-2528FFB703CC}" dt="2025-05-06T14:35:19.781" v="2238" actId="14100"/>
          <ac:spMkLst>
            <pc:docMk/>
            <pc:sldMk cId="3527123795" sldId="261"/>
            <ac:spMk id="2" creationId="{1996EC2D-F0EA-BF92-C8CE-116CBA7BAE00}"/>
          </ac:spMkLst>
        </pc:spChg>
        <pc:spChg chg="mod">
          <ac:chgData name="Fernando Klurfan" userId="9791f958-b7b8-4811-a24f-c0f610e18702" providerId="ADAL" clId="{8E09D813-73E4-4091-A256-2528FFB703CC}" dt="2025-05-06T14:38:54.832" v="2245" actId="207"/>
          <ac:spMkLst>
            <pc:docMk/>
            <pc:sldMk cId="3527123795" sldId="261"/>
            <ac:spMk id="3" creationId="{7B0FB188-3EC0-494C-E9AB-214176751559}"/>
          </ac:spMkLst>
        </pc:spChg>
        <pc:spChg chg="add mod">
          <ac:chgData name="Fernando Klurfan" userId="9791f958-b7b8-4811-a24f-c0f610e18702" providerId="ADAL" clId="{8E09D813-73E4-4091-A256-2528FFB703CC}" dt="2025-05-05T19:51:40.216" v="1787" actId="1076"/>
          <ac:spMkLst>
            <pc:docMk/>
            <pc:sldMk cId="3527123795" sldId="261"/>
            <ac:spMk id="10" creationId="{B154AC7B-2977-7136-0113-911EF2AA3023}"/>
          </ac:spMkLst>
        </pc:spChg>
        <pc:graphicFrameChg chg="add mod modGraphic">
          <ac:chgData name="Fernando Klurfan" userId="9791f958-b7b8-4811-a24f-c0f610e18702" providerId="ADAL" clId="{8E09D813-73E4-4091-A256-2528FFB703CC}" dt="2025-05-06T14:35:54.339" v="2242" actId="1076"/>
          <ac:graphicFrameMkLst>
            <pc:docMk/>
            <pc:sldMk cId="3527123795" sldId="261"/>
            <ac:graphicFrameMk id="5" creationId="{293862DE-83BD-99E0-C168-32D7473A3816}"/>
          </ac:graphicFrameMkLst>
        </pc:graphicFrameChg>
        <pc:picChg chg="add mod">
          <ac:chgData name="Fernando Klurfan" userId="9791f958-b7b8-4811-a24f-c0f610e18702" providerId="ADAL" clId="{8E09D813-73E4-4091-A256-2528FFB703CC}" dt="2025-05-06T14:35:54.339" v="2242" actId="1076"/>
          <ac:picMkLst>
            <pc:docMk/>
            <pc:sldMk cId="3527123795" sldId="261"/>
            <ac:picMk id="8" creationId="{B6121138-A1C4-A1EC-C037-CFA276557322}"/>
          </ac:picMkLst>
        </pc:picChg>
      </pc:sldChg>
      <pc:sldChg chg="add del ord">
        <pc:chgData name="Fernando Klurfan" userId="9791f958-b7b8-4811-a24f-c0f610e18702" providerId="ADAL" clId="{8E09D813-73E4-4091-A256-2528FFB703CC}" dt="2025-05-07T16:14:22.307" v="2311"/>
        <pc:sldMkLst>
          <pc:docMk/>
          <pc:sldMk cId="3928631957" sldId="266"/>
        </pc:sldMkLst>
      </pc:sldChg>
      <pc:sldChg chg="del">
        <pc:chgData name="Fernando Klurfan" userId="9791f958-b7b8-4811-a24f-c0f610e18702" providerId="ADAL" clId="{8E09D813-73E4-4091-A256-2528FFB703CC}" dt="2025-05-07T16:15:38.910" v="2326" actId="47"/>
        <pc:sldMkLst>
          <pc:docMk/>
          <pc:sldMk cId="3423567103" sldId="267"/>
        </pc:sldMkLst>
      </pc:sldChg>
      <pc:sldChg chg="del ord">
        <pc:chgData name="Fernando Klurfan" userId="9791f958-b7b8-4811-a24f-c0f610e18702" providerId="ADAL" clId="{8E09D813-73E4-4091-A256-2528FFB703CC}" dt="2025-05-07T16:15:53.041" v="2327" actId="47"/>
        <pc:sldMkLst>
          <pc:docMk/>
          <pc:sldMk cId="2500327725" sldId="269"/>
        </pc:sldMkLst>
      </pc:sldChg>
      <pc:sldChg chg="modSp add mod">
        <pc:chgData name="Fernando Klurfan" userId="9791f958-b7b8-4811-a24f-c0f610e18702" providerId="ADAL" clId="{8E09D813-73E4-4091-A256-2528FFB703CC}" dt="2025-05-05T17:22:59.158" v="609" actId="1035"/>
        <pc:sldMkLst>
          <pc:docMk/>
          <pc:sldMk cId="3466591854" sldId="334"/>
        </pc:sldMkLst>
        <pc:spChg chg="mod">
          <ac:chgData name="Fernando Klurfan" userId="9791f958-b7b8-4811-a24f-c0f610e18702" providerId="ADAL" clId="{8E09D813-73E4-4091-A256-2528FFB703CC}" dt="2025-05-05T17:22:52.007" v="596" actId="1076"/>
          <ac:spMkLst>
            <pc:docMk/>
            <pc:sldMk cId="3466591854" sldId="334"/>
            <ac:spMk id="3" creationId="{B9850A8D-CE68-FB3B-93F0-C581B9F11BC0}"/>
          </ac:spMkLst>
        </pc:spChg>
        <pc:spChg chg="mod">
          <ac:chgData name="Fernando Klurfan" userId="9791f958-b7b8-4811-a24f-c0f610e18702" providerId="ADAL" clId="{8E09D813-73E4-4091-A256-2528FFB703CC}" dt="2025-05-05T17:22:59.158" v="609" actId="1035"/>
          <ac:spMkLst>
            <pc:docMk/>
            <pc:sldMk cId="3466591854" sldId="334"/>
            <ac:spMk id="4" creationId="{30648D19-5D61-EA8B-0119-FA7C2D30128D}"/>
          </ac:spMkLst>
        </pc:spChg>
        <pc:spChg chg="mod">
          <ac:chgData name="Fernando Klurfan" userId="9791f958-b7b8-4811-a24f-c0f610e18702" providerId="ADAL" clId="{8E09D813-73E4-4091-A256-2528FFB703CC}" dt="2025-05-05T17:22:59.158" v="609" actId="1035"/>
          <ac:spMkLst>
            <pc:docMk/>
            <pc:sldMk cId="3466591854" sldId="334"/>
            <ac:spMk id="6" creationId="{923FCE65-B564-EA7E-29F7-E275F3C00C23}"/>
          </ac:spMkLst>
        </pc:spChg>
        <pc:spChg chg="mod">
          <ac:chgData name="Fernando Klurfan" userId="9791f958-b7b8-4811-a24f-c0f610e18702" providerId="ADAL" clId="{8E09D813-73E4-4091-A256-2528FFB703CC}" dt="2025-05-05T17:22:59.158" v="609" actId="1035"/>
          <ac:spMkLst>
            <pc:docMk/>
            <pc:sldMk cId="3466591854" sldId="334"/>
            <ac:spMk id="7" creationId="{6D681BBB-F128-F9B7-9A2F-7E5EB1FB0B85}"/>
          </ac:spMkLst>
        </pc:spChg>
        <pc:spChg chg="mod">
          <ac:chgData name="Fernando Klurfan" userId="9791f958-b7b8-4811-a24f-c0f610e18702" providerId="ADAL" clId="{8E09D813-73E4-4091-A256-2528FFB703CC}" dt="2025-05-05T17:22:45.700" v="595" actId="14100"/>
          <ac:spMkLst>
            <pc:docMk/>
            <pc:sldMk cId="3466591854" sldId="334"/>
            <ac:spMk id="8" creationId="{5CF8DFF7-AC66-4BC1-A81C-1894AACFAC39}"/>
          </ac:spMkLst>
        </pc:spChg>
      </pc:sldChg>
      <pc:sldChg chg="add del">
        <pc:chgData name="Fernando Klurfan" userId="9791f958-b7b8-4811-a24f-c0f610e18702" providerId="ADAL" clId="{8E09D813-73E4-4091-A256-2528FFB703CC}" dt="2025-05-07T16:15:53.041" v="2327" actId="47"/>
        <pc:sldMkLst>
          <pc:docMk/>
          <pc:sldMk cId="2710415264" sldId="380"/>
        </pc:sldMkLst>
      </pc:sldChg>
      <pc:sldChg chg="add del ord">
        <pc:chgData name="Fernando Klurfan" userId="9791f958-b7b8-4811-a24f-c0f610e18702" providerId="ADAL" clId="{8E09D813-73E4-4091-A256-2528FFB703CC}" dt="2025-05-07T16:14:35.804" v="2313"/>
        <pc:sldMkLst>
          <pc:docMk/>
          <pc:sldMk cId="2389918011" sldId="2147480288"/>
        </pc:sldMkLst>
      </pc:sldChg>
      <pc:sldChg chg="modSp add del mod">
        <pc:chgData name="Fernando Klurfan" userId="9791f958-b7b8-4811-a24f-c0f610e18702" providerId="ADAL" clId="{8E09D813-73E4-4091-A256-2528FFB703CC}" dt="2025-05-05T17:40:03.617" v="1471" actId="47"/>
        <pc:sldMkLst>
          <pc:docMk/>
          <pc:sldMk cId="3447861427" sldId="2147481181"/>
        </pc:sldMkLst>
      </pc:sldChg>
      <pc:sldChg chg="modSp mod">
        <pc:chgData name="Fernando Klurfan" userId="9791f958-b7b8-4811-a24f-c0f610e18702" providerId="ADAL" clId="{8E09D813-73E4-4091-A256-2528FFB703CC}" dt="2025-05-06T14:39:38.250" v="2251" actId="20577"/>
        <pc:sldMkLst>
          <pc:docMk/>
          <pc:sldMk cId="803092992" sldId="2147481310"/>
        </pc:sldMkLst>
        <pc:spChg chg="mod">
          <ac:chgData name="Fernando Klurfan" userId="9791f958-b7b8-4811-a24f-c0f610e18702" providerId="ADAL" clId="{8E09D813-73E4-4091-A256-2528FFB703CC}" dt="2025-05-06T14:39:38.250" v="2251" actId="20577"/>
          <ac:spMkLst>
            <pc:docMk/>
            <pc:sldMk cId="803092992" sldId="2147481310"/>
            <ac:spMk id="9" creationId="{EA13715C-0CA5-2BD2-A88D-A8806C5714DC}"/>
          </ac:spMkLst>
        </pc:spChg>
      </pc:sldChg>
      <pc:sldChg chg="del">
        <pc:chgData name="Fernando Klurfan" userId="9791f958-b7b8-4811-a24f-c0f610e18702" providerId="ADAL" clId="{8E09D813-73E4-4091-A256-2528FFB703CC}" dt="2025-05-05T17:20:25.084" v="547" actId="47"/>
        <pc:sldMkLst>
          <pc:docMk/>
          <pc:sldMk cId="3250021630" sldId="2147481320"/>
        </pc:sldMkLst>
      </pc:sldChg>
      <pc:sldChg chg="addSp delSp modSp mod ord addAnim delAnim modAnim modNotesTx">
        <pc:chgData name="Fernando Klurfan" userId="9791f958-b7b8-4811-a24f-c0f610e18702" providerId="ADAL" clId="{8E09D813-73E4-4091-A256-2528FFB703CC}" dt="2025-05-06T14:21:01.480" v="2123"/>
        <pc:sldMkLst>
          <pc:docMk/>
          <pc:sldMk cId="4074241262" sldId="2147481329"/>
        </pc:sldMkLst>
        <pc:spChg chg="mod">
          <ac:chgData name="Fernando Klurfan" userId="9791f958-b7b8-4811-a24f-c0f610e18702" providerId="ADAL" clId="{8E09D813-73E4-4091-A256-2528FFB703CC}" dt="2025-05-05T19:38:57.227" v="1717" actId="20577"/>
          <ac:spMkLst>
            <pc:docMk/>
            <pc:sldMk cId="4074241262" sldId="2147481329"/>
            <ac:spMk id="2" creationId="{87B49EBF-03D2-2FFC-3BF1-61C28CB30C07}"/>
          </ac:spMkLst>
        </pc:spChg>
        <pc:spChg chg="mod">
          <ac:chgData name="Fernando Klurfan" userId="9791f958-b7b8-4811-a24f-c0f610e18702" providerId="ADAL" clId="{8E09D813-73E4-4091-A256-2528FFB703CC}" dt="2025-05-05T17:36:19.567" v="1464" actId="120"/>
          <ac:spMkLst>
            <pc:docMk/>
            <pc:sldMk cId="4074241262" sldId="2147481329"/>
            <ac:spMk id="3" creationId="{2DEC1D57-F5D4-3C39-3BA1-6C7969375F38}"/>
          </ac:spMkLst>
        </pc:spChg>
        <pc:spChg chg="mod">
          <ac:chgData name="Fernando Klurfan" userId="9791f958-b7b8-4811-a24f-c0f610e18702" providerId="ADAL" clId="{8E09D813-73E4-4091-A256-2528FFB703CC}" dt="2025-05-05T17:45:39.656" v="1592" actId="1076"/>
          <ac:spMkLst>
            <pc:docMk/>
            <pc:sldMk cId="4074241262" sldId="2147481329"/>
            <ac:spMk id="6" creationId="{FA6ED606-7EB9-88B2-8081-4941AEA930E2}"/>
          </ac:spMkLst>
        </pc:spChg>
        <pc:spChg chg="add mod">
          <ac:chgData name="Fernando Klurfan" userId="9791f958-b7b8-4811-a24f-c0f610e18702" providerId="ADAL" clId="{8E09D813-73E4-4091-A256-2528FFB703CC}" dt="2025-05-05T17:45:27.505" v="1590" actId="108"/>
          <ac:spMkLst>
            <pc:docMk/>
            <pc:sldMk cId="4074241262" sldId="2147481329"/>
            <ac:spMk id="7" creationId="{0D1BECD6-F138-7289-ED89-0E292676D927}"/>
          </ac:spMkLst>
        </pc:spChg>
        <pc:spChg chg="mod">
          <ac:chgData name="Fernando Klurfan" userId="9791f958-b7b8-4811-a24f-c0f610e18702" providerId="ADAL" clId="{8E09D813-73E4-4091-A256-2528FFB703CC}" dt="2025-05-05T17:33:37.724" v="939" actId="14100"/>
          <ac:spMkLst>
            <pc:docMk/>
            <pc:sldMk cId="4074241262" sldId="2147481329"/>
            <ac:spMk id="10" creationId="{00C88ABB-79BE-31FD-5671-84E4C0E97934}"/>
          </ac:spMkLst>
        </pc:spChg>
        <pc:spChg chg="add mod">
          <ac:chgData name="Fernando Klurfan" userId="9791f958-b7b8-4811-a24f-c0f610e18702" providerId="ADAL" clId="{8E09D813-73E4-4091-A256-2528FFB703CC}" dt="2025-05-05T17:43:04.419" v="1543" actId="1076"/>
          <ac:spMkLst>
            <pc:docMk/>
            <pc:sldMk cId="4074241262" sldId="2147481329"/>
            <ac:spMk id="17" creationId="{72FC030C-DAD0-69AC-69EA-589F986AC6B8}"/>
          </ac:spMkLst>
        </pc:spChg>
        <pc:picChg chg="add mod">
          <ac:chgData name="Fernando Klurfan" userId="9791f958-b7b8-4811-a24f-c0f610e18702" providerId="ADAL" clId="{8E09D813-73E4-4091-A256-2528FFB703CC}" dt="2025-05-05T17:42:44.151" v="1525" actId="1076"/>
          <ac:picMkLst>
            <pc:docMk/>
            <pc:sldMk cId="4074241262" sldId="2147481329"/>
            <ac:picMk id="16" creationId="{DC17B728-4B1C-E646-6EDA-A3F2C94FB6A7}"/>
          </ac:picMkLst>
        </pc:picChg>
      </pc:sldChg>
      <pc:sldChg chg="modSp mod ord">
        <pc:chgData name="Fernando Klurfan" userId="9791f958-b7b8-4811-a24f-c0f610e18702" providerId="ADAL" clId="{8E09D813-73E4-4091-A256-2528FFB703CC}" dt="2025-05-05T17:41:16.307" v="1523" actId="1076"/>
        <pc:sldMkLst>
          <pc:docMk/>
          <pc:sldMk cId="3650794038" sldId="2147481336"/>
        </pc:sldMkLst>
        <pc:spChg chg="mod">
          <ac:chgData name="Fernando Klurfan" userId="9791f958-b7b8-4811-a24f-c0f610e18702" providerId="ADAL" clId="{8E09D813-73E4-4091-A256-2528FFB703CC}" dt="2025-05-05T17:41:16.307" v="1523" actId="1076"/>
          <ac:spMkLst>
            <pc:docMk/>
            <pc:sldMk cId="3650794038" sldId="2147481336"/>
            <ac:spMk id="2" creationId="{76E34C27-D68D-C966-D792-A308EAC8FAE1}"/>
          </ac:spMkLst>
        </pc:spChg>
        <pc:spChg chg="mod">
          <ac:chgData name="Fernando Klurfan" userId="9791f958-b7b8-4811-a24f-c0f610e18702" providerId="ADAL" clId="{8E09D813-73E4-4091-A256-2528FFB703CC}" dt="2025-05-05T17:26:59.351" v="813" actId="1076"/>
          <ac:spMkLst>
            <pc:docMk/>
            <pc:sldMk cId="3650794038" sldId="2147481336"/>
            <ac:spMk id="3" creationId="{97713CDE-D56D-9373-4D32-A8BBF4543CB0}"/>
          </ac:spMkLst>
        </pc:spChg>
      </pc:sldChg>
      <pc:sldChg chg="add del">
        <pc:chgData name="Fernando Klurfan" userId="9791f958-b7b8-4811-a24f-c0f610e18702" providerId="ADAL" clId="{8E09D813-73E4-4091-A256-2528FFB703CC}" dt="2025-05-07T16:15:53.041" v="2327" actId="47"/>
        <pc:sldMkLst>
          <pc:docMk/>
          <pc:sldMk cId="3154998202" sldId="2147481770"/>
        </pc:sldMkLst>
      </pc:sldChg>
      <pc:sldChg chg="add del">
        <pc:chgData name="Fernando Klurfan" userId="9791f958-b7b8-4811-a24f-c0f610e18702" providerId="ADAL" clId="{8E09D813-73E4-4091-A256-2528FFB703CC}" dt="2025-05-07T16:15:53.041" v="2327" actId="47"/>
        <pc:sldMkLst>
          <pc:docMk/>
          <pc:sldMk cId="2693200171" sldId="2147482548"/>
        </pc:sldMkLst>
      </pc:sldChg>
      <pc:sldChg chg="del">
        <pc:chgData name="Fernando Klurfan" userId="9791f958-b7b8-4811-a24f-c0f610e18702" providerId="ADAL" clId="{8E09D813-73E4-4091-A256-2528FFB703CC}" dt="2025-05-07T16:15:34.047" v="2325" actId="47"/>
        <pc:sldMkLst>
          <pc:docMk/>
          <pc:sldMk cId="2501033313" sldId="2147482550"/>
        </pc:sldMkLst>
      </pc:sldChg>
      <pc:sldChg chg="addSp modSp mod">
        <pc:chgData name="Fernando Klurfan" userId="9791f958-b7b8-4811-a24f-c0f610e18702" providerId="ADAL" clId="{8E09D813-73E4-4091-A256-2528FFB703CC}" dt="2025-05-05T17:44:24.811" v="1553" actId="1076"/>
        <pc:sldMkLst>
          <pc:docMk/>
          <pc:sldMk cId="2710205027" sldId="2147482552"/>
        </pc:sldMkLst>
        <pc:spChg chg="mod">
          <ac:chgData name="Fernando Klurfan" userId="9791f958-b7b8-4811-a24f-c0f610e18702" providerId="ADAL" clId="{8E09D813-73E4-4091-A256-2528FFB703CC}" dt="2025-05-05T17:32:19.322" v="914" actId="20577"/>
          <ac:spMkLst>
            <pc:docMk/>
            <pc:sldMk cId="2710205027" sldId="2147482552"/>
            <ac:spMk id="3" creationId="{E221ACD2-832B-EC7D-1CB4-79FEFEBBBF2B}"/>
          </ac:spMkLst>
        </pc:spChg>
        <pc:spChg chg="mod">
          <ac:chgData name="Fernando Klurfan" userId="9791f958-b7b8-4811-a24f-c0f610e18702" providerId="ADAL" clId="{8E09D813-73E4-4091-A256-2528FFB703CC}" dt="2025-05-05T17:31:24.344" v="860"/>
          <ac:spMkLst>
            <pc:docMk/>
            <pc:sldMk cId="2710205027" sldId="2147482552"/>
            <ac:spMk id="5" creationId="{B22BFE91-2C21-A66D-2030-1E143B0C27C6}"/>
          </ac:spMkLst>
        </pc:spChg>
        <pc:spChg chg="mod">
          <ac:chgData name="Fernando Klurfan" userId="9791f958-b7b8-4811-a24f-c0f610e18702" providerId="ADAL" clId="{8E09D813-73E4-4091-A256-2528FFB703CC}" dt="2025-05-05T17:32:01.813" v="910" actId="20577"/>
          <ac:spMkLst>
            <pc:docMk/>
            <pc:sldMk cId="2710205027" sldId="2147482552"/>
            <ac:spMk id="10" creationId="{BAD370A4-745B-80A3-7798-722C430169E9}"/>
          </ac:spMkLst>
        </pc:spChg>
        <pc:spChg chg="mod">
          <ac:chgData name="Fernando Klurfan" userId="9791f958-b7b8-4811-a24f-c0f610e18702" providerId="ADAL" clId="{8E09D813-73E4-4091-A256-2528FFB703CC}" dt="2025-05-05T17:31:24.344" v="860"/>
          <ac:spMkLst>
            <pc:docMk/>
            <pc:sldMk cId="2710205027" sldId="2147482552"/>
            <ac:spMk id="12" creationId="{C5D87860-11DB-4217-E8A7-607A4EFCA8AF}"/>
          </ac:spMkLst>
        </pc:spChg>
        <pc:grpChg chg="mod">
          <ac:chgData name="Fernando Klurfan" userId="9791f958-b7b8-4811-a24f-c0f610e18702" providerId="ADAL" clId="{8E09D813-73E4-4091-A256-2528FFB703CC}" dt="2025-05-05T17:31:24.344" v="860"/>
          <ac:grpSpMkLst>
            <pc:docMk/>
            <pc:sldMk cId="2710205027" sldId="2147482552"/>
            <ac:grpSpMk id="8" creationId="{AF006E55-0C6A-0BD8-36F4-6D1B1B587D97}"/>
          </ac:grpSpMkLst>
        </pc:grpChg>
        <pc:grpChg chg="mod">
          <ac:chgData name="Fernando Klurfan" userId="9791f958-b7b8-4811-a24f-c0f610e18702" providerId="ADAL" clId="{8E09D813-73E4-4091-A256-2528FFB703CC}" dt="2025-05-05T17:31:24.344" v="860"/>
          <ac:grpSpMkLst>
            <pc:docMk/>
            <pc:sldMk cId="2710205027" sldId="2147482552"/>
            <ac:grpSpMk id="9" creationId="{C775FEA8-AE91-C6B2-E143-3B3537E29C08}"/>
          </ac:grpSpMkLst>
        </pc:grpChg>
        <pc:grpChg chg="mod">
          <ac:chgData name="Fernando Klurfan" userId="9791f958-b7b8-4811-a24f-c0f610e18702" providerId="ADAL" clId="{8E09D813-73E4-4091-A256-2528FFB703CC}" dt="2025-05-05T17:31:24.344" v="860"/>
          <ac:grpSpMkLst>
            <pc:docMk/>
            <pc:sldMk cId="2710205027" sldId="2147482552"/>
            <ac:grpSpMk id="14" creationId="{26BDA76D-8FEF-7498-90A0-0C7C0D17C9D5}"/>
          </ac:grpSpMkLst>
        </pc:grpChg>
        <pc:picChg chg="add mod">
          <ac:chgData name="Fernando Klurfan" userId="9791f958-b7b8-4811-a24f-c0f610e18702" providerId="ADAL" clId="{8E09D813-73E4-4091-A256-2528FFB703CC}" dt="2025-05-05T17:44:24.811" v="1553" actId="1076"/>
          <ac:picMkLst>
            <pc:docMk/>
            <pc:sldMk cId="2710205027" sldId="2147482552"/>
            <ac:picMk id="2" creationId="{2FB7ED22-61AE-A2BE-730C-83FF7E5A5E70}"/>
          </ac:picMkLst>
        </pc:picChg>
        <pc:picChg chg="add mod">
          <ac:chgData name="Fernando Klurfan" userId="9791f958-b7b8-4811-a24f-c0f610e18702" providerId="ADAL" clId="{8E09D813-73E4-4091-A256-2528FFB703CC}" dt="2025-05-05T17:29:40.834" v="833" actId="1076"/>
          <ac:picMkLst>
            <pc:docMk/>
            <pc:sldMk cId="2710205027" sldId="2147482552"/>
            <ac:picMk id="4" creationId="{0E436092-073F-27A8-7AEC-606F4634E6E2}"/>
          </ac:picMkLst>
        </pc:picChg>
      </pc:sldChg>
      <pc:sldChg chg="add del">
        <pc:chgData name="Fernando Klurfan" userId="9791f958-b7b8-4811-a24f-c0f610e18702" providerId="ADAL" clId="{8E09D813-73E4-4091-A256-2528FFB703CC}" dt="2025-05-07T16:15:53.041" v="2327" actId="47"/>
        <pc:sldMkLst>
          <pc:docMk/>
          <pc:sldMk cId="2569562599" sldId="2147482553"/>
        </pc:sldMkLst>
      </pc:sldChg>
      <pc:sldChg chg="add del">
        <pc:chgData name="Fernando Klurfan" userId="9791f958-b7b8-4811-a24f-c0f610e18702" providerId="ADAL" clId="{8E09D813-73E4-4091-A256-2528FFB703CC}" dt="2025-05-07T16:15:53.041" v="2327" actId="47"/>
        <pc:sldMkLst>
          <pc:docMk/>
          <pc:sldMk cId="596087853" sldId="2147482554"/>
        </pc:sldMkLst>
      </pc:sldChg>
      <pc:sldChg chg="add del">
        <pc:chgData name="Fernando Klurfan" userId="9791f958-b7b8-4811-a24f-c0f610e18702" providerId="ADAL" clId="{8E09D813-73E4-4091-A256-2528FFB703CC}" dt="2025-05-07T16:15:53.041" v="2327" actId="47"/>
        <pc:sldMkLst>
          <pc:docMk/>
          <pc:sldMk cId="2902050926" sldId="2147482555"/>
        </pc:sldMkLst>
      </pc:sldChg>
      <pc:sldChg chg="modSp del mod modAnim">
        <pc:chgData name="Fernando Klurfan" userId="9791f958-b7b8-4811-a24f-c0f610e18702" providerId="ADAL" clId="{8E09D813-73E4-4091-A256-2528FFB703CC}" dt="2025-04-21T13:40:39.479" v="65" actId="47"/>
        <pc:sldMkLst>
          <pc:docMk/>
          <pc:sldMk cId="87153775" sldId="2147483568"/>
        </pc:sldMkLst>
      </pc:sldChg>
      <pc:sldChg chg="del">
        <pc:chgData name="Fernando Klurfan" userId="9791f958-b7b8-4811-a24f-c0f610e18702" providerId="ADAL" clId="{8E09D813-73E4-4091-A256-2528FFB703CC}" dt="2025-05-05T17:37:12.592" v="1469" actId="47"/>
        <pc:sldMkLst>
          <pc:docMk/>
          <pc:sldMk cId="687432492" sldId="2147483582"/>
        </pc:sldMkLst>
      </pc:sldChg>
      <pc:sldChg chg="modSp add mod modAnim">
        <pc:chgData name="Fernando Klurfan" userId="9791f958-b7b8-4811-a24f-c0f610e18702" providerId="ADAL" clId="{8E09D813-73E4-4091-A256-2528FFB703CC}" dt="2025-05-07T21:38:01.219" v="2330"/>
        <pc:sldMkLst>
          <pc:docMk/>
          <pc:sldMk cId="2389012668" sldId="2147483583"/>
        </pc:sldMkLst>
        <pc:spChg chg="mod">
          <ac:chgData name="Fernando Klurfan" userId="9791f958-b7b8-4811-a24f-c0f610e18702" providerId="ADAL" clId="{8E09D813-73E4-4091-A256-2528FFB703CC}" dt="2025-05-05T17:19:53.682" v="546" actId="14100"/>
          <ac:spMkLst>
            <pc:docMk/>
            <pc:sldMk cId="2389012668" sldId="2147483583"/>
            <ac:spMk id="2" creationId="{92D3F938-5049-76CF-5C3A-C1B47E1FEC34}"/>
          </ac:spMkLst>
        </pc:spChg>
        <pc:spChg chg="mod">
          <ac:chgData name="Fernando Klurfan" userId="9791f958-b7b8-4811-a24f-c0f610e18702" providerId="ADAL" clId="{8E09D813-73E4-4091-A256-2528FFB703CC}" dt="2025-05-05T17:19:00.484" v="542" actId="20577"/>
          <ac:spMkLst>
            <pc:docMk/>
            <pc:sldMk cId="2389012668" sldId="2147483583"/>
            <ac:spMk id="9" creationId="{FB588246-4207-7549-1F3E-8732BC79B0B8}"/>
          </ac:spMkLst>
        </pc:spChg>
      </pc:sldChg>
      <pc:sldChg chg="modSp add mod modAnim">
        <pc:chgData name="Fernando Klurfan" userId="9791f958-b7b8-4811-a24f-c0f610e18702" providerId="ADAL" clId="{8E09D813-73E4-4091-A256-2528FFB703CC}" dt="2025-05-06T14:23:59.832" v="2148"/>
        <pc:sldMkLst>
          <pc:docMk/>
          <pc:sldMk cId="4076710470" sldId="2147483584"/>
        </pc:sldMkLst>
        <pc:spChg chg="mod">
          <ac:chgData name="Fernando Klurfan" userId="9791f958-b7b8-4811-a24f-c0f610e18702" providerId="ADAL" clId="{8E09D813-73E4-4091-A256-2528FFB703CC}" dt="2025-05-05T17:18:08.580" v="533" actId="27636"/>
          <ac:spMkLst>
            <pc:docMk/>
            <pc:sldMk cId="4076710470" sldId="2147483584"/>
            <ac:spMk id="3" creationId="{4C6DC7AB-8214-639D-E6EE-9976AFB3E2F5}"/>
          </ac:spMkLst>
        </pc:spChg>
        <pc:spChg chg="mod">
          <ac:chgData name="Fernando Klurfan" userId="9791f958-b7b8-4811-a24f-c0f610e18702" providerId="ADAL" clId="{8E09D813-73E4-4091-A256-2528FFB703CC}" dt="2025-05-06T14:23:25.295" v="2143" actId="207"/>
          <ac:spMkLst>
            <pc:docMk/>
            <pc:sldMk cId="4076710470" sldId="2147483584"/>
            <ac:spMk id="18" creationId="{F194A6D4-57EC-641B-4D60-D202C6DDD360}"/>
          </ac:spMkLst>
        </pc:spChg>
        <pc:spChg chg="mod">
          <ac:chgData name="Fernando Klurfan" userId="9791f958-b7b8-4811-a24f-c0f610e18702" providerId="ADAL" clId="{8E09D813-73E4-4091-A256-2528FFB703CC}" dt="2025-05-06T14:23:30.884" v="2144" actId="207"/>
          <ac:spMkLst>
            <pc:docMk/>
            <pc:sldMk cId="4076710470" sldId="2147483584"/>
            <ac:spMk id="42" creationId="{6F8C0CB4-0414-88C5-2C4D-F929CAA172A7}"/>
          </ac:spMkLst>
        </pc:spChg>
        <pc:spChg chg="mod">
          <ac:chgData name="Fernando Klurfan" userId="9791f958-b7b8-4811-a24f-c0f610e18702" providerId="ADAL" clId="{8E09D813-73E4-4091-A256-2528FFB703CC}" dt="2025-05-06T14:23:34.668" v="2145" actId="207"/>
          <ac:spMkLst>
            <pc:docMk/>
            <pc:sldMk cId="4076710470" sldId="2147483584"/>
            <ac:spMk id="44" creationId="{DDC30570-5FE2-31A1-EC1A-A0B69093FD09}"/>
          </ac:spMkLst>
        </pc:spChg>
      </pc:sldChg>
      <pc:sldChg chg="add del">
        <pc:chgData name="Fernando Klurfan" userId="9791f958-b7b8-4811-a24f-c0f610e18702" providerId="ADAL" clId="{8E09D813-73E4-4091-A256-2528FFB703CC}" dt="2025-05-05T17:18:21.959" v="536" actId="47"/>
        <pc:sldMkLst>
          <pc:docMk/>
          <pc:sldMk cId="4151919188" sldId="2147483585"/>
        </pc:sldMkLst>
      </pc:sldChg>
      <pc:sldChg chg="addSp modSp mod modAnim">
        <pc:chgData name="Fernando Klurfan" userId="9791f958-b7b8-4811-a24f-c0f610e18702" providerId="ADAL" clId="{8E09D813-73E4-4091-A256-2528FFB703CC}" dt="2025-05-07T16:13:30.232" v="2307"/>
        <pc:sldMkLst>
          <pc:docMk/>
          <pc:sldMk cId="1126152381" sldId="2147483586"/>
        </pc:sldMkLst>
        <pc:spChg chg="add mod">
          <ac:chgData name="Fernando Klurfan" userId="9791f958-b7b8-4811-a24f-c0f610e18702" providerId="ADAL" clId="{8E09D813-73E4-4091-A256-2528FFB703CC}" dt="2025-05-06T14:22:58.473" v="2137" actId="1076"/>
          <ac:spMkLst>
            <pc:docMk/>
            <pc:sldMk cId="1126152381" sldId="2147483586"/>
            <ac:spMk id="6" creationId="{778BFA7F-D58F-A1CF-2750-20E2EDB9D819}"/>
          </ac:spMkLst>
        </pc:spChg>
        <pc:spChg chg="add mod">
          <ac:chgData name="Fernando Klurfan" userId="9791f958-b7b8-4811-a24f-c0f610e18702" providerId="ADAL" clId="{8E09D813-73E4-4091-A256-2528FFB703CC}" dt="2025-05-06T14:23:11.223" v="2142" actId="14100"/>
          <ac:spMkLst>
            <pc:docMk/>
            <pc:sldMk cId="1126152381" sldId="2147483586"/>
            <ac:spMk id="7" creationId="{2CF01486-BCAC-FE59-A928-C382688BC511}"/>
          </ac:spMkLst>
        </pc:spChg>
        <pc:picChg chg="mod">
          <ac:chgData name="Fernando Klurfan" userId="9791f958-b7b8-4811-a24f-c0f610e18702" providerId="ADAL" clId="{8E09D813-73E4-4091-A256-2528FFB703CC}" dt="2025-05-06T14:23:02.795" v="2140" actId="1076"/>
          <ac:picMkLst>
            <pc:docMk/>
            <pc:sldMk cId="1126152381" sldId="2147483586"/>
            <ac:picMk id="2" creationId="{7E6854F6-041B-EE24-6DBE-B8D02B40D7DD}"/>
          </ac:picMkLst>
        </pc:picChg>
        <pc:picChg chg="mod">
          <ac:chgData name="Fernando Klurfan" userId="9791f958-b7b8-4811-a24f-c0f610e18702" providerId="ADAL" clId="{8E09D813-73E4-4091-A256-2528FFB703CC}" dt="2025-05-05T19:39:32.106" v="1719" actId="1076"/>
          <ac:picMkLst>
            <pc:docMk/>
            <pc:sldMk cId="1126152381" sldId="2147483586"/>
            <ac:picMk id="3" creationId="{9981747A-45DB-5EBA-75D4-AE62929A84F7}"/>
          </ac:picMkLst>
        </pc:picChg>
        <pc:picChg chg="add mod">
          <ac:chgData name="Fernando Klurfan" userId="9791f958-b7b8-4811-a24f-c0f610e18702" providerId="ADAL" clId="{8E09D813-73E4-4091-A256-2528FFB703CC}" dt="2025-05-05T19:39:50.643" v="1723" actId="1076"/>
          <ac:picMkLst>
            <pc:docMk/>
            <pc:sldMk cId="1126152381" sldId="2147483586"/>
            <ac:picMk id="5" creationId="{DA43267C-95BB-4365-AD25-A6A04126E09A}"/>
          </ac:picMkLst>
        </pc:picChg>
      </pc:sldChg>
      <pc:sldChg chg="modSp mod">
        <pc:chgData name="Fernando Klurfan" userId="9791f958-b7b8-4811-a24f-c0f610e18702" providerId="ADAL" clId="{8E09D813-73E4-4091-A256-2528FFB703CC}" dt="2025-05-05T17:46:53.461" v="1673" actId="20577"/>
        <pc:sldMkLst>
          <pc:docMk/>
          <pc:sldMk cId="2303167266" sldId="2147483587"/>
        </pc:sldMkLst>
        <pc:spChg chg="mod">
          <ac:chgData name="Fernando Klurfan" userId="9791f958-b7b8-4811-a24f-c0f610e18702" providerId="ADAL" clId="{8E09D813-73E4-4091-A256-2528FFB703CC}" dt="2025-05-05T17:46:53.461" v="1673" actId="20577"/>
          <ac:spMkLst>
            <pc:docMk/>
            <pc:sldMk cId="2303167266" sldId="2147483587"/>
            <ac:spMk id="7" creationId="{96CF07FF-6B00-E847-6CDF-5C3135BF6E31}"/>
          </ac:spMkLst>
        </pc:spChg>
      </pc:sldChg>
      <pc:sldChg chg="modSp mod">
        <pc:chgData name="Fernando Klurfan" userId="9791f958-b7b8-4811-a24f-c0f610e18702" providerId="ADAL" clId="{8E09D813-73E4-4091-A256-2528FFB703CC}" dt="2025-05-05T17:24:41.296" v="636" actId="1076"/>
        <pc:sldMkLst>
          <pc:docMk/>
          <pc:sldMk cId="1656197112" sldId="2147483588"/>
        </pc:sldMkLst>
        <pc:spChg chg="mod">
          <ac:chgData name="Fernando Klurfan" userId="9791f958-b7b8-4811-a24f-c0f610e18702" providerId="ADAL" clId="{8E09D813-73E4-4091-A256-2528FFB703CC}" dt="2025-05-05T17:24:38.063" v="635" actId="20577"/>
          <ac:spMkLst>
            <pc:docMk/>
            <pc:sldMk cId="1656197112" sldId="2147483588"/>
            <ac:spMk id="6" creationId="{AE1E64D1-64E5-1C54-3C74-166E03DE1C63}"/>
          </ac:spMkLst>
        </pc:spChg>
        <pc:spChg chg="mod">
          <ac:chgData name="Fernando Klurfan" userId="9791f958-b7b8-4811-a24f-c0f610e18702" providerId="ADAL" clId="{8E09D813-73E4-4091-A256-2528FFB703CC}" dt="2025-05-05T17:24:41.296" v="636" actId="1076"/>
          <ac:spMkLst>
            <pc:docMk/>
            <pc:sldMk cId="1656197112" sldId="2147483588"/>
            <ac:spMk id="7" creationId="{33D11609-6FEA-1A0E-2DEE-7675F9206072}"/>
          </ac:spMkLst>
        </pc:spChg>
      </pc:sldChg>
      <pc:sldChg chg="addSp modSp mod modAnim">
        <pc:chgData name="Fernando Klurfan" userId="9791f958-b7b8-4811-a24f-c0f610e18702" providerId="ADAL" clId="{8E09D813-73E4-4091-A256-2528FFB703CC}" dt="2025-05-08T16:30:37.267" v="2557"/>
        <pc:sldMkLst>
          <pc:docMk/>
          <pc:sldMk cId="1100196023" sldId="2147483590"/>
        </pc:sldMkLst>
        <pc:spChg chg="mod">
          <ac:chgData name="Fernando Klurfan" userId="9791f958-b7b8-4811-a24f-c0f610e18702" providerId="ADAL" clId="{8E09D813-73E4-4091-A256-2528FFB703CC}" dt="2025-05-05T17:21:31.922" v="550" actId="120"/>
          <ac:spMkLst>
            <pc:docMk/>
            <pc:sldMk cId="1100196023" sldId="2147483590"/>
            <ac:spMk id="2" creationId="{AD06E9B0-974F-BE6F-1464-7E6E4894DFD2}"/>
          </ac:spMkLst>
        </pc:spChg>
        <pc:spChg chg="add mod">
          <ac:chgData name="Fernando Klurfan" userId="9791f958-b7b8-4811-a24f-c0f610e18702" providerId="ADAL" clId="{8E09D813-73E4-4091-A256-2528FFB703CC}" dt="2025-05-08T16:30:19.340" v="2554" actId="1076"/>
          <ac:spMkLst>
            <pc:docMk/>
            <pc:sldMk cId="1100196023" sldId="2147483590"/>
            <ac:spMk id="4" creationId="{1D1DB2C4-0FA9-F82A-860F-06CECE9C182E}"/>
          </ac:spMkLst>
        </pc:spChg>
        <pc:spChg chg="add mod">
          <ac:chgData name="Fernando Klurfan" userId="9791f958-b7b8-4811-a24f-c0f610e18702" providerId="ADAL" clId="{8E09D813-73E4-4091-A256-2528FFB703CC}" dt="2025-05-08T16:30:34.237" v="2556" actId="1076"/>
          <ac:spMkLst>
            <pc:docMk/>
            <pc:sldMk cId="1100196023" sldId="2147483590"/>
            <ac:spMk id="6" creationId="{98BF2A92-8AD0-D01D-BEB2-DBCDE88B3B5C}"/>
          </ac:spMkLst>
        </pc:spChg>
        <pc:spChg chg="mod">
          <ac:chgData name="Fernando Klurfan" userId="9791f958-b7b8-4811-a24f-c0f610e18702" providerId="ADAL" clId="{8E09D813-73E4-4091-A256-2528FFB703CC}" dt="2025-05-05T17:49:03.862" v="1693" actId="404"/>
          <ac:spMkLst>
            <pc:docMk/>
            <pc:sldMk cId="1100196023" sldId="2147483590"/>
            <ac:spMk id="7" creationId="{28E58F7C-AAE8-4D50-80A3-93EBE23B9D96}"/>
          </ac:spMkLst>
        </pc:spChg>
        <pc:picChg chg="mod">
          <ac:chgData name="Fernando Klurfan" userId="9791f958-b7b8-4811-a24f-c0f610e18702" providerId="ADAL" clId="{8E09D813-73E4-4091-A256-2528FFB703CC}" dt="2025-05-05T17:49:12.848" v="1694" actId="1076"/>
          <ac:picMkLst>
            <pc:docMk/>
            <pc:sldMk cId="1100196023" sldId="2147483590"/>
            <ac:picMk id="5" creationId="{F0B3F2AD-157E-B837-6479-771B220629AE}"/>
          </ac:picMkLst>
        </pc:picChg>
      </pc:sldChg>
      <pc:sldChg chg="modSp mod">
        <pc:chgData name="Fernando Klurfan" userId="9791f958-b7b8-4811-a24f-c0f610e18702" providerId="ADAL" clId="{8E09D813-73E4-4091-A256-2528FFB703CC}" dt="2025-05-05T17:48:43.177" v="1689" actId="108"/>
        <pc:sldMkLst>
          <pc:docMk/>
          <pc:sldMk cId="1096527317" sldId="2147483591"/>
        </pc:sldMkLst>
        <pc:spChg chg="mod">
          <ac:chgData name="Fernando Klurfan" userId="9791f958-b7b8-4811-a24f-c0f610e18702" providerId="ADAL" clId="{8E09D813-73E4-4091-A256-2528FFB703CC}" dt="2025-05-05T17:21:37.393" v="551" actId="120"/>
          <ac:spMkLst>
            <pc:docMk/>
            <pc:sldMk cId="1096527317" sldId="2147483591"/>
            <ac:spMk id="2" creationId="{B685571E-ED42-B740-BB4D-63FA8716A6DF}"/>
          </ac:spMkLst>
        </pc:spChg>
        <pc:spChg chg="mod">
          <ac:chgData name="Fernando Klurfan" userId="9791f958-b7b8-4811-a24f-c0f610e18702" providerId="ADAL" clId="{8E09D813-73E4-4091-A256-2528FFB703CC}" dt="2025-05-05T17:48:43.177" v="1689" actId="108"/>
          <ac:spMkLst>
            <pc:docMk/>
            <pc:sldMk cId="1096527317" sldId="2147483591"/>
            <ac:spMk id="7" creationId="{16F771F4-4466-4660-07D1-258DAA26D961}"/>
          </ac:spMkLst>
        </pc:spChg>
      </pc:sldChg>
      <pc:sldChg chg="delSp modSp new mod">
        <pc:chgData name="Fernando Klurfan" userId="9791f958-b7b8-4811-a24f-c0f610e18702" providerId="ADAL" clId="{8E09D813-73E4-4091-A256-2528FFB703CC}" dt="2025-05-05T19:55:20.196" v="2120" actId="1076"/>
        <pc:sldMkLst>
          <pc:docMk/>
          <pc:sldMk cId="1335356811" sldId="2147483592"/>
        </pc:sldMkLst>
        <pc:spChg chg="mod">
          <ac:chgData name="Fernando Klurfan" userId="9791f958-b7b8-4811-a24f-c0f610e18702" providerId="ADAL" clId="{8E09D813-73E4-4091-A256-2528FFB703CC}" dt="2025-04-21T13:44:20.665" v="169" actId="20577"/>
          <ac:spMkLst>
            <pc:docMk/>
            <pc:sldMk cId="1335356811" sldId="2147483592"/>
            <ac:spMk id="2" creationId="{0E1867B1-AA50-F6C2-0F2A-0A740986308E}"/>
          </ac:spMkLst>
        </pc:spChg>
        <pc:spChg chg="mod">
          <ac:chgData name="Fernando Klurfan" userId="9791f958-b7b8-4811-a24f-c0f610e18702" providerId="ADAL" clId="{8E09D813-73E4-4091-A256-2528FFB703CC}" dt="2025-05-05T19:55:20.196" v="2120" actId="1076"/>
          <ac:spMkLst>
            <pc:docMk/>
            <pc:sldMk cId="1335356811" sldId="2147483592"/>
            <ac:spMk id="3" creationId="{C969D210-C1BE-4FC6-6BEF-C363F34EBC70}"/>
          </ac:spMkLst>
        </pc:spChg>
      </pc:sldChg>
      <pc:sldChg chg="addSp delSp modSp new mod">
        <pc:chgData name="Fernando Klurfan" userId="9791f958-b7b8-4811-a24f-c0f610e18702" providerId="ADAL" clId="{8E09D813-73E4-4091-A256-2528FFB703CC}" dt="2025-05-08T16:31:49.876" v="2558"/>
        <pc:sldMkLst>
          <pc:docMk/>
          <pc:sldMk cId="3929158160" sldId="2147483593"/>
        </pc:sldMkLst>
        <pc:spChg chg="mod">
          <ac:chgData name="Fernando Klurfan" userId="9791f958-b7b8-4811-a24f-c0f610e18702" providerId="ADAL" clId="{8E09D813-73E4-4091-A256-2528FFB703CC}" dt="2025-04-21T13:47:29.136" v="531" actId="20577"/>
          <ac:spMkLst>
            <pc:docMk/>
            <pc:sldMk cId="3929158160" sldId="2147483593"/>
            <ac:spMk id="2" creationId="{F99DDE52-F62F-187F-B075-C5615FBD3345}"/>
          </ac:spMkLst>
        </pc:spChg>
        <pc:spChg chg="del">
          <ac:chgData name="Fernando Klurfan" userId="9791f958-b7b8-4811-a24f-c0f610e18702" providerId="ADAL" clId="{8E09D813-73E4-4091-A256-2528FFB703CC}" dt="2025-05-07T21:12:02.124" v="2329" actId="478"/>
          <ac:spMkLst>
            <pc:docMk/>
            <pc:sldMk cId="3929158160" sldId="2147483593"/>
            <ac:spMk id="3" creationId="{F5A12BDC-D7C4-54D1-D296-459ACC2358D9}"/>
          </ac:spMkLst>
        </pc:spChg>
        <pc:picChg chg="add mod">
          <ac:chgData name="Fernando Klurfan" userId="9791f958-b7b8-4811-a24f-c0f610e18702" providerId="ADAL" clId="{8E09D813-73E4-4091-A256-2528FFB703CC}" dt="2025-05-08T16:31:49.876" v="2558"/>
          <ac:picMkLst>
            <pc:docMk/>
            <pc:sldMk cId="3929158160" sldId="2147483593"/>
            <ac:picMk id="4" creationId="{CF8DE3AC-FAA7-4570-9582-22962504820A}"/>
          </ac:picMkLst>
        </pc:picChg>
      </pc:sldChg>
      <pc:sldChg chg="modSp add mod addAnim delAnim modAnim">
        <pc:chgData name="Fernando Klurfan" userId="9791f958-b7b8-4811-a24f-c0f610e18702" providerId="ADAL" clId="{8E09D813-73E4-4091-A256-2528FFB703CC}" dt="2025-05-06T14:26:50.257" v="2188" actId="692"/>
        <pc:sldMkLst>
          <pc:docMk/>
          <pc:sldMk cId="2510398590" sldId="2147483594"/>
        </pc:sldMkLst>
        <pc:spChg chg="mod">
          <ac:chgData name="Fernando Klurfan" userId="9791f958-b7b8-4811-a24f-c0f610e18702" providerId="ADAL" clId="{8E09D813-73E4-4091-A256-2528FFB703CC}" dt="2025-05-05T17:19:46.366" v="544" actId="1076"/>
          <ac:spMkLst>
            <pc:docMk/>
            <pc:sldMk cId="2510398590" sldId="2147483594"/>
            <ac:spMk id="2" creationId="{FF784D0D-7BDD-8A62-1FE3-A8767423E735}"/>
          </ac:spMkLst>
        </pc:spChg>
        <pc:spChg chg="mod">
          <ac:chgData name="Fernando Klurfan" userId="9791f958-b7b8-4811-a24f-c0f610e18702" providerId="ADAL" clId="{8E09D813-73E4-4091-A256-2528FFB703CC}" dt="2025-05-06T14:26:14.309" v="2165" actId="692"/>
          <ac:spMkLst>
            <pc:docMk/>
            <pc:sldMk cId="2510398590" sldId="2147483594"/>
            <ac:spMk id="3" creationId="{C628C86C-8AB0-99EC-2E5E-0079E5FCD94C}"/>
          </ac:spMkLst>
        </pc:spChg>
        <pc:spChg chg="mod">
          <ac:chgData name="Fernando Klurfan" userId="9791f958-b7b8-4811-a24f-c0f610e18702" providerId="ADAL" clId="{8E09D813-73E4-4091-A256-2528FFB703CC}" dt="2025-05-06T14:26:50.257" v="2188" actId="692"/>
          <ac:spMkLst>
            <pc:docMk/>
            <pc:sldMk cId="2510398590" sldId="2147483594"/>
            <ac:spMk id="6" creationId="{11A017B5-7F04-1EF9-3A0C-664C8F478E42}"/>
          </ac:spMkLst>
        </pc:spChg>
        <pc:spChg chg="mod">
          <ac:chgData name="Fernando Klurfan" userId="9791f958-b7b8-4811-a24f-c0f610e18702" providerId="ADAL" clId="{8E09D813-73E4-4091-A256-2528FFB703CC}" dt="2025-05-06T14:26:39.663" v="2175" actId="692"/>
          <ac:spMkLst>
            <pc:docMk/>
            <pc:sldMk cId="2510398590" sldId="2147483594"/>
            <ac:spMk id="7" creationId="{A2B0A9BC-DE34-6DB3-29A0-002222C70142}"/>
          </ac:spMkLst>
        </pc:spChg>
      </pc:sldChg>
      <pc:sldChg chg="addSp delSp modSp add mod setBg delAnim modAnim">
        <pc:chgData name="Fernando Klurfan" userId="9791f958-b7b8-4811-a24f-c0f610e18702" providerId="ADAL" clId="{8E09D813-73E4-4091-A256-2528FFB703CC}" dt="2025-05-07T21:43:09.374" v="2549" actId="478"/>
        <pc:sldMkLst>
          <pc:docMk/>
          <pc:sldMk cId="2587667500" sldId="2147483595"/>
        </pc:sldMkLst>
        <pc:spChg chg="add mod">
          <ac:chgData name="Fernando Klurfan" userId="9791f958-b7b8-4811-a24f-c0f610e18702" providerId="ADAL" clId="{8E09D813-73E4-4091-A256-2528FFB703CC}" dt="2025-05-07T21:40:47.881" v="2338" actId="14100"/>
          <ac:spMkLst>
            <pc:docMk/>
            <pc:sldMk cId="2587667500" sldId="2147483595"/>
            <ac:spMk id="2" creationId="{931D8D20-659C-ED0F-61B1-03ED57DB3056}"/>
          </ac:spMkLst>
        </pc:spChg>
        <pc:spChg chg="add mod">
          <ac:chgData name="Fernando Klurfan" userId="9791f958-b7b8-4811-a24f-c0f610e18702" providerId="ADAL" clId="{8E09D813-73E4-4091-A256-2528FFB703CC}" dt="2025-05-07T21:41:13.537" v="2345" actId="14100"/>
          <ac:spMkLst>
            <pc:docMk/>
            <pc:sldMk cId="2587667500" sldId="2147483595"/>
            <ac:spMk id="3" creationId="{D3C4B396-9B21-9C2F-0B87-0C0ECFCE2BC9}"/>
          </ac:spMkLst>
        </pc:spChg>
        <pc:spChg chg="add del mod">
          <ac:chgData name="Fernando Klurfan" userId="9791f958-b7b8-4811-a24f-c0f610e18702" providerId="ADAL" clId="{8E09D813-73E4-4091-A256-2528FFB703CC}" dt="2025-05-07T21:43:09.374" v="2549" actId="478"/>
          <ac:spMkLst>
            <pc:docMk/>
            <pc:sldMk cId="2587667500" sldId="2147483595"/>
            <ac:spMk id="7" creationId="{3C299245-E5BC-DE6F-1A4D-ED6C56DC749E}"/>
          </ac:spMkLst>
        </pc:spChg>
        <pc:spChg chg="add mod">
          <ac:chgData name="Fernando Klurfan" userId="9791f958-b7b8-4811-a24f-c0f610e18702" providerId="ADAL" clId="{8E09D813-73E4-4091-A256-2528FFB703CC}" dt="2025-05-07T21:42:15.901" v="2546" actId="14100"/>
          <ac:spMkLst>
            <pc:docMk/>
            <pc:sldMk cId="2587667500" sldId="2147483595"/>
            <ac:spMk id="8" creationId="{DF60733F-5953-6DC1-F745-C58857D4AF0E}"/>
          </ac:spMkLst>
        </pc:spChg>
        <pc:spChg chg="mod">
          <ac:chgData name="Fernando Klurfan" userId="9791f958-b7b8-4811-a24f-c0f610e18702" providerId="ADAL" clId="{8E09D813-73E4-4091-A256-2528FFB703CC}" dt="2025-05-05T17:19:34.157" v="543" actId="1076"/>
          <ac:spMkLst>
            <pc:docMk/>
            <pc:sldMk cId="2587667500" sldId="2147483595"/>
            <ac:spMk id="11" creationId="{070C985A-9525-BED0-0F02-47510288FBE7}"/>
          </ac:spMkLst>
        </pc:spChg>
        <pc:picChg chg="mod">
          <ac:chgData name="Fernando Klurfan" userId="9791f958-b7b8-4811-a24f-c0f610e18702" providerId="ADAL" clId="{8E09D813-73E4-4091-A256-2528FFB703CC}" dt="2025-05-07T21:41:54.852" v="2412" actId="1076"/>
          <ac:picMkLst>
            <pc:docMk/>
            <pc:sldMk cId="2587667500" sldId="2147483595"/>
            <ac:picMk id="5" creationId="{801FFAE7-12F0-EEC1-8415-A9DB23A9746A}"/>
          </ac:picMkLst>
        </pc:picChg>
      </pc:sldChg>
      <pc:sldChg chg="modSp add mod setBg modShow">
        <pc:chgData name="Fernando Klurfan" userId="9791f958-b7b8-4811-a24f-c0f610e18702" providerId="ADAL" clId="{8E09D813-73E4-4091-A256-2528FFB703CC}" dt="2025-05-07T21:47:00.120" v="2550" actId="729"/>
        <pc:sldMkLst>
          <pc:docMk/>
          <pc:sldMk cId="1147012396" sldId="2147483596"/>
        </pc:sldMkLst>
        <pc:spChg chg="mod">
          <ac:chgData name="Fernando Klurfan" userId="9791f958-b7b8-4811-a24f-c0f610e18702" providerId="ADAL" clId="{8E09D813-73E4-4091-A256-2528FFB703CC}" dt="2025-05-05T17:18:08.663" v="535" actId="27636"/>
          <ac:spMkLst>
            <pc:docMk/>
            <pc:sldMk cId="1147012396" sldId="2147483596"/>
            <ac:spMk id="11" creationId="{48E9804E-9D0A-3CA2-686E-2F90ABE47E67}"/>
          </ac:spMkLst>
        </pc:spChg>
      </pc:sldChg>
      <pc:sldChg chg="addSp delSp modSp add mod">
        <pc:chgData name="Fernando Klurfan" userId="9791f958-b7b8-4811-a24f-c0f610e18702" providerId="ADAL" clId="{8E09D813-73E4-4091-A256-2528FFB703CC}" dt="2025-05-05T17:23:55.168" v="615" actId="167"/>
        <pc:sldMkLst>
          <pc:docMk/>
          <pc:sldMk cId="4119272130" sldId="2147483647"/>
        </pc:sldMkLst>
        <pc:spChg chg="add mod">
          <ac:chgData name="Fernando Klurfan" userId="9791f958-b7b8-4811-a24f-c0f610e18702" providerId="ADAL" clId="{8E09D813-73E4-4091-A256-2528FFB703CC}" dt="2025-05-05T17:23:26.668" v="613"/>
          <ac:spMkLst>
            <pc:docMk/>
            <pc:sldMk cId="4119272130" sldId="2147483647"/>
            <ac:spMk id="3" creationId="{21315597-4900-64D8-6D3F-847BC30E93E1}"/>
          </ac:spMkLst>
        </pc:spChg>
        <pc:spChg chg="add mod">
          <ac:chgData name="Fernando Klurfan" userId="9791f958-b7b8-4811-a24f-c0f610e18702" providerId="ADAL" clId="{8E09D813-73E4-4091-A256-2528FFB703CC}" dt="2025-05-05T17:23:26.668" v="613"/>
          <ac:spMkLst>
            <pc:docMk/>
            <pc:sldMk cId="4119272130" sldId="2147483647"/>
            <ac:spMk id="5" creationId="{41771344-17C3-85F3-057E-733D1199AB60}"/>
          </ac:spMkLst>
        </pc:spChg>
        <pc:spChg chg="add mod">
          <ac:chgData name="Fernando Klurfan" userId="9791f958-b7b8-4811-a24f-c0f610e18702" providerId="ADAL" clId="{8E09D813-73E4-4091-A256-2528FFB703CC}" dt="2025-05-05T17:23:26.668" v="613"/>
          <ac:spMkLst>
            <pc:docMk/>
            <pc:sldMk cId="4119272130" sldId="2147483647"/>
            <ac:spMk id="6" creationId="{0FBD7E06-141B-0BCA-219B-607390FFCAB6}"/>
          </ac:spMkLst>
        </pc:spChg>
        <pc:spChg chg="add mod ord">
          <ac:chgData name="Fernando Klurfan" userId="9791f958-b7b8-4811-a24f-c0f610e18702" providerId="ADAL" clId="{8E09D813-73E4-4091-A256-2528FFB703CC}" dt="2025-05-05T17:23:55.168" v="615" actId="167"/>
          <ac:spMkLst>
            <pc:docMk/>
            <pc:sldMk cId="4119272130" sldId="2147483647"/>
            <ac:spMk id="7" creationId="{46678F87-6DC1-34AE-2E59-5C9CCD80B51F}"/>
          </ac:spMkLst>
        </pc:spChg>
        <pc:spChg chg="mod">
          <ac:chgData name="Fernando Klurfan" userId="9791f958-b7b8-4811-a24f-c0f610e18702" providerId="ADAL" clId="{8E09D813-73E4-4091-A256-2528FFB703CC}" dt="2025-05-05T17:22:32.615" v="592" actId="1076"/>
          <ac:spMkLst>
            <pc:docMk/>
            <pc:sldMk cId="4119272130" sldId="2147483647"/>
            <ac:spMk id="8" creationId="{641EA06F-8D7E-35A8-074D-8E6C3B303FF0}"/>
          </ac:spMkLst>
        </pc:spChg>
      </pc:sldChg>
      <pc:sldMasterChg chg="addSldLayout delSldLayout">
        <pc:chgData name="Fernando Klurfan" userId="9791f958-b7b8-4811-a24f-c0f610e18702" providerId="ADAL" clId="{8E09D813-73E4-4091-A256-2528FFB703CC}" dt="2025-05-07T16:13:25.230" v="2305" actId="47"/>
        <pc:sldMasterMkLst>
          <pc:docMk/>
          <pc:sldMasterMk cId="74843748" sldId="2147483648"/>
        </pc:sldMasterMkLst>
        <pc:sldLayoutChg chg="add del">
          <pc:chgData name="Fernando Klurfan" userId="9791f958-b7b8-4811-a24f-c0f610e18702" providerId="ADAL" clId="{8E09D813-73E4-4091-A256-2528FFB703CC}" dt="2025-05-07T16:13:25.230" v="2305" actId="47"/>
          <pc:sldLayoutMkLst>
            <pc:docMk/>
            <pc:sldMasterMk cId="74843748" sldId="2147483648"/>
            <pc:sldLayoutMk cId="1255618576" sldId="2147483675"/>
          </pc:sldLayoutMkLst>
        </pc:sldLayoutChg>
        <pc:sldLayoutChg chg="del">
          <pc:chgData name="Fernando Klurfan" userId="9791f958-b7b8-4811-a24f-c0f610e18702" providerId="ADAL" clId="{8E09D813-73E4-4091-A256-2528FFB703CC}" dt="2025-05-05T17:37:12.592" v="1469" actId="47"/>
          <pc:sldLayoutMkLst>
            <pc:docMk/>
            <pc:sldMasterMk cId="74843748" sldId="2147483648"/>
            <pc:sldLayoutMk cId="2965038706" sldId="2147483760"/>
          </pc:sldLayoutMkLst>
        </pc:sldLayoutChg>
        <pc:sldLayoutChg chg="del">
          <pc:chgData name="Fernando Klurfan" userId="9791f958-b7b8-4811-a24f-c0f610e18702" providerId="ADAL" clId="{8E09D813-73E4-4091-A256-2528FFB703CC}" dt="2025-05-05T17:18:21.959" v="536" actId="47"/>
          <pc:sldLayoutMkLst>
            <pc:docMk/>
            <pc:sldMasterMk cId="74843748" sldId="2147483648"/>
            <pc:sldLayoutMk cId="1341490065" sldId="2147483765"/>
          </pc:sldLayoutMkLst>
        </pc:sldLayoutChg>
      </pc:sldMasterChg>
    </pc:docChg>
  </pc:docChgLst>
</pc:chgInfo>
</file>

<file path=ppt/comments/modernComment_14E_CE9FFE6E.xml><?xml version="1.0" encoding="utf-8"?>
<p188:cmLst xmlns:a="http://schemas.openxmlformats.org/drawingml/2006/main" xmlns:r="http://schemas.openxmlformats.org/officeDocument/2006/relationships" xmlns:p188="http://schemas.microsoft.com/office/powerpoint/2018/8/main">
  <p188:cm id="{8C608AAD-BE04-4942-AFE4-7873A1489C9A}" authorId="{DBA4BE8B-7F88-933E-9C75-52D8A2AE384E}" status="resolved" created="2025-04-30T22:34:25.099">
    <pc:sldMkLst xmlns:pc="http://schemas.microsoft.com/office/powerpoint/2013/main/command">
      <pc:docMk/>
      <pc:sldMk cId="3466591854" sldId="334"/>
    </pc:sldMkLst>
    <p188:replyLst>
      <p188:reply id="{ABA944A1-931B-4259-879E-C7BA2796F014}" authorId="{93A00061-FB6A-DE67-2C56-7527732A552D}" created="2025-05-01T10:03:16.656">
        <p188:txBody>
          <a:bodyPr/>
          <a:lstStyle/>
          <a:p>
            <a:r>
              <a:rPr lang="en-IN"/>
              <a:t>[@David Rosenthal] 
Can pls add talk track to this</a:t>
            </a:r>
          </a:p>
        </p188:txBody>
      </p188:reply>
      <p188:reply id="{44025F26-4657-457F-A7F1-3FDF22ED8CC0}" authorId="{DBA4BE8B-7F88-933E-9C75-52D8A2AE384E}" created="2025-05-01T16:12:20.077">
        <p188:txBody>
          <a:bodyPr/>
          <a:lstStyle/>
          <a:p>
            <a:r>
              <a:rPr lang="en-US"/>
              <a:t>[@David Rosenthal] - would you be able to add high level bullets here for amit to cover. This presentation is being given at 9am on Monday so if you're able to add by EOD today or tomorrow by 10am that would be great!</a:t>
            </a:r>
          </a:p>
        </p188:txBody>
      </p188:reply>
    </p188:replyLst>
    <p188:txBody>
      <a:bodyPr/>
      <a:lstStyle/>
      <a:p>
        <a:r>
          <a:rPr lang="en-US"/>
          <a:t>[@Nagananda Anur]</a:t>
        </a:r>
      </a:p>
    </p188:txBody>
  </p188:cm>
</p188:cmLst>
</file>

<file path=ppt/comments/modernComment_7FFFF6F8_D99AB236.xml><?xml version="1.0" encoding="utf-8"?>
<p188:cmLst xmlns:a="http://schemas.openxmlformats.org/drawingml/2006/main" xmlns:r="http://schemas.openxmlformats.org/officeDocument/2006/relationships" xmlns:p188="http://schemas.microsoft.com/office/powerpoint/2018/8/main">
  <p188:cm id="{8A20AD14-835B-43EA-8098-D6A31EF9231C}" authorId="{3EB0CE6D-E6DE-55D5-ACE9-B82F3459AA85}" created="2024-04-30T16:57:49.869">
    <ac:txMkLst xmlns:ac="http://schemas.microsoft.com/office/drawing/2013/main/command">
      <pc:docMk xmlns:pc="http://schemas.microsoft.com/office/powerpoint/2013/main/command"/>
      <pc:sldMk xmlns:pc="http://schemas.microsoft.com/office/powerpoint/2013/main/command" cId="3650794038" sldId="2147481336"/>
      <ac:spMk id="9" creationId="{7C3B227E-559F-3D3A-C0F1-CF5058753637}"/>
      <ac:txMk cp="0" len="439">
        <ac:context len="558" hash="2920356938"/>
      </ac:txMk>
    </ac:txMkLst>
    <p188:pos x="10524836" y="295765"/>
    <p188:txBody>
      <a:bodyPr/>
      <a:lstStyle/>
      <a:p>
        <a:r>
          <a:rPr lang="en-US"/>
          <a:t>I don't like so much this staging definition, speaking about "storing a copy of the packaged app". From WDX DoL_ MSIX Deployment-20210120_151123-Meeting Recording video below: "Staging - Create pkgdir, extract content to pkgdir, create metadata dirs, apply ACLs". I like to explain it as unzipping the package to pkgdir (often for WindowsApps C:\Program Files\WindowsApps). Note .MSIX files and .APPX files are actually ZIP files, you can just uncompress them using 7Zip or renaming them, and you'll more or less get the "staging" phase.
https://microsoft.sharepoint-df.com/teams/techtalkseries/_layouts/15/stream.aspx?id=%2Fteams%2Ftechtalkseries%2FShared%20Documents%2FLearning%20Sessions%2FRecordings%2F2021-01-20%20January%20DoL%2FWDX%20DoL_%20MSIX%20Deployment-20210120_151123-Meeting%20Recording%2Emp4</a:t>
        </a:r>
      </a:p>
    </p188:txBody>
  </p188:cm>
  <p188:cm id="{77D87671-1D60-4EBE-9301-586F3291F6CA}" authorId="{3EB0CE6D-E6DE-55D5-ACE9-B82F3459AA85}" created="2024-04-30T17:00:30.435">
    <pc:sldMkLst xmlns:pc="http://schemas.microsoft.com/office/powerpoint/2013/main/command">
      <pc:docMk/>
      <pc:sldMk cId="3650794038" sldId="2147481336"/>
    </pc:sldMkLst>
    <p188:txBody>
      <a:bodyPr/>
      <a:lstStyle/>
      <a:p>
        <a:r>
          <a:rPr lang="en-US"/>
          <a:t>Also, "staging" is different from "provisioning" a package, which is shown using Get-AppxProvisionedPackage. Provisioning only means adding a package to a special list so every users from the machine will get the package automatically registered (~installed).</a:t>
        </a:r>
      </a:p>
    </p188:txBody>
  </p188:cm>
  <p188:cm id="{A1A06347-442C-4D01-A597-39784BB6AC76}" authorId="{3EB0CE6D-E6DE-55D5-ACE9-B82F3459AA85}" created="2024-04-30T17:04:27.417">
    <pc:sldMkLst xmlns:pc="http://schemas.microsoft.com/office/powerpoint/2013/main/command">
      <pc:docMk/>
      <pc:sldMk cId="3650794038" sldId="2147481336"/>
    </pc:sldMkLst>
    <p188:txBody>
      <a:bodyPr/>
      <a:lstStyle/>
      <a:p>
        <a:r>
          <a:rPr lang="en-US"/>
          <a:t>For "Registration", I also like Howard's definition from the video mentioned in the comment earlier, explaining it as "Wire up package for the user's profile", which sounds a good definition to me</a:t>
        </a:r>
      </a:p>
    </p188:txBody>
    <p188:extLst>
      <p:ext xmlns:p="http://schemas.openxmlformats.org/presentationml/2006/main" uri="{57CB4572-C831-44C2-8A1C-0ADB6CCDFE69}">
        <p223:reactions xmlns:p223="http://schemas.microsoft.com/office/powerpoint/2022/03/main">
          <p223:rxn type="👍">
            <p223:instance time="2024-05-16T12:14:04.835" authorId="{EA43EF42-28A8-CEEE-7E05-17C6EC521F27}"/>
          </p223:rxn>
        </p223:reactions>
      </p:ext>
    </p188:extLst>
  </p188:cm>
  <p188:cm id="{0D7A539C-1695-418D-8AD3-BA8401A27BD5}" authorId="{E5CCBC97-8A96-3BE3-7AD0-8EC2BF261FE2}" created="2024-05-13T07:53:47.420">
    <ac:txMkLst xmlns:ac="http://schemas.microsoft.com/office/drawing/2013/main/command">
      <pc:docMk xmlns:pc="http://schemas.microsoft.com/office/powerpoint/2013/main/command"/>
      <pc:sldMk xmlns:pc="http://schemas.microsoft.com/office/powerpoint/2013/main/command" cId="3650794038" sldId="2147481336"/>
      <ac:spMk id="2" creationId="{76E34C27-D68D-C966-D792-A308EAC8FAE1}"/>
      <ac:txMk cp="5" len="5">
        <ac:context len="24" hash="641702975"/>
      </ac:txMk>
    </ac:txMkLst>
    <p188:pos x="2235619" y="81867"/>
    <p188:txBody>
      <a:bodyPr/>
      <a:lstStyle/>
      <a:p>
        <a:r>
          <a:rPr lang="en-US"/>
          <a:t>Should we mention non-persistent machines / link to a guide about that?
I think it's important to mention that on non-persistent VDI machines, app registration needs to be performed by the profile manager tools (FSLogix, Citrix UPM, etc) and while some of them would have this functionality built in (may also link to certain versions that added support/fixed some known issues?!) others may need manual steps (app registration script on login?)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earn.microsoft.com/en-us/powershell/module/dism/get-appxprovisionedpackag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learn.microsoft.com/en-us/powershell/module/appx/get-appxpackag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3</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93066-FB9E-4C40-9124-56006570E216}" type="slidenum">
              <a:rPr lang="en-US" smtClean="0"/>
              <a:t>4</a:t>
            </a:fld>
            <a:endParaRPr lang="en-US"/>
          </a:p>
        </p:txBody>
      </p:sp>
    </p:spTree>
    <p:extLst>
      <p:ext uri="{BB962C8B-B14F-4D97-AF65-F5344CB8AC3E}">
        <p14:creationId xmlns:p14="http://schemas.microsoft.com/office/powerpoint/2010/main" val="280286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15983-BB35-68F8-C09A-E4AE90D12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5E64E-C2F2-705C-9186-2BAEC0B37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26BDC-5801-F8A2-A64E-64A69373587A}"/>
              </a:ext>
            </a:extLst>
          </p:cNvPr>
          <p:cNvSpPr>
            <a:spLocks noGrp="1"/>
          </p:cNvSpPr>
          <p:nvPr>
            <p:ph type="body" idx="1"/>
          </p:nvPr>
        </p:nvSpPr>
        <p:spPr/>
        <p:txBody>
          <a:bodyPr/>
          <a:lstStyle/>
          <a:p>
            <a:r>
              <a:rPr lang="en-US" b="1"/>
              <a:t>Slide title:</a:t>
            </a:r>
            <a:r>
              <a:rPr lang="en-US" b="0"/>
              <a:t> Support remote collaboration with an optimized Teams experience on virtual desktops</a:t>
            </a:r>
            <a:endParaRPr lang="en-US" b="1"/>
          </a:p>
          <a:p>
            <a:endParaRPr lang="en-US"/>
          </a:p>
          <a:p>
            <a:r>
              <a:rPr lang="en-US"/>
              <a:t>Our new Teams optimizations support remote collaboration by dramatically improving the virtual desktop user experience. These improvements come in four main areas:</a:t>
            </a:r>
          </a:p>
          <a:p>
            <a:pPr marL="171450" indent="-171450">
              <a:buFont typeface="Arial" panose="020B0604020202020204" pitchFamily="34" charset="0"/>
              <a:buChar char="•"/>
            </a:pPr>
            <a:r>
              <a:rPr lang="en-US" b="1"/>
              <a:t>Enhanced feature set: </a:t>
            </a:r>
            <a:r>
              <a:rPr lang="en-US"/>
              <a:t>we’ve revamped the feature set for VDI users to provide you with familiar features from the desktop app in the VDI version of Teams.</a:t>
            </a:r>
          </a:p>
          <a:p>
            <a:pPr marL="171450" indent="-171450">
              <a:buFont typeface="Arial" panose="020B0604020202020204" pitchFamily="34" charset="0"/>
              <a:buChar char="•"/>
            </a:pPr>
            <a:r>
              <a:rPr lang="en-US" b="1"/>
              <a:t>Improved audio and video quality: </a:t>
            </a:r>
            <a:r>
              <a:rPr lang="en-US"/>
              <a:t>we’ve also dramatically improved app quality and reliability to help you get the most from the app on VDI.</a:t>
            </a:r>
          </a:p>
          <a:p>
            <a:pPr marL="171450" indent="-171450">
              <a:buFont typeface="Arial" panose="020B0604020202020204" pitchFamily="34" charset="0"/>
              <a:buChar char="•"/>
            </a:pPr>
            <a:r>
              <a:rPr lang="en-US" b="1"/>
              <a:t>Streamlined updates: </a:t>
            </a:r>
            <a:r>
              <a:rPr lang="en-US"/>
              <a:t>previously, updating Teams on VDI required starting by updating your VDI stack. We’ve dramatically simplified the process to make it easier than ever to stay up-to-date.</a:t>
            </a:r>
          </a:p>
          <a:p>
            <a:pPr marL="171450" indent="-171450">
              <a:buFont typeface="Arial" panose="020B0604020202020204" pitchFamily="34" charset="0"/>
              <a:buChar char="•"/>
            </a:pPr>
            <a:r>
              <a:rPr lang="en-US" b="1"/>
              <a:t>Direct support:</a:t>
            </a:r>
            <a:r>
              <a:rPr lang="en-US"/>
              <a:t> we make it easy to troubleshoot Teams problems—you can come directly to us without having to engage your VDI vendor.</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Now, let’s take a closer look at what these enhancements mean for you and your users.</a:t>
            </a:r>
          </a:p>
        </p:txBody>
      </p:sp>
      <p:sp>
        <p:nvSpPr>
          <p:cNvPr id="4" name="Slide Number Placeholder 3">
            <a:extLst>
              <a:ext uri="{FF2B5EF4-FFF2-40B4-BE49-F238E27FC236}">
                <a16:creationId xmlns:a16="http://schemas.microsoft.com/office/drawing/2014/main" id="{98FF92A9-C7B2-3B85-33B9-8FFFE6602AD4}"/>
              </a:ext>
            </a:extLst>
          </p:cNvPr>
          <p:cNvSpPr>
            <a:spLocks noGrp="1"/>
          </p:cNvSpPr>
          <p:nvPr>
            <p:ph type="sldNum" sz="quarter" idx="5"/>
          </p:nvPr>
        </p:nvSpPr>
        <p:spPr/>
        <p:txBody>
          <a:bodyPr/>
          <a:lstStyle/>
          <a:p>
            <a:fld id="{53E93066-FB9E-4C40-9124-56006570E216}" type="slidenum">
              <a:rPr lang="en-US" smtClean="0"/>
              <a:t>5</a:t>
            </a:fld>
            <a:endParaRPr lang="en-US"/>
          </a:p>
        </p:txBody>
      </p:sp>
    </p:spTree>
    <p:extLst>
      <p:ext uri="{BB962C8B-B14F-4D97-AF65-F5344CB8AC3E}">
        <p14:creationId xmlns:p14="http://schemas.microsoft.com/office/powerpoint/2010/main" val="388279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a:effectLst/>
              </a:rPr>
              <a:t>ACRONYMS</a:t>
            </a:r>
            <a:br>
              <a:rPr lang="en-US">
                <a:effectLst/>
              </a:rPr>
            </a:br>
            <a:r>
              <a:rPr lang="en-US">
                <a:effectLst/>
              </a:rPr>
              <a:t>========</a:t>
            </a:r>
          </a:p>
          <a:p>
            <a:pPr fontAlgn="t"/>
            <a:endParaRPr lang="en-US">
              <a:effectLst/>
            </a:endParaRPr>
          </a:p>
          <a:p>
            <a:pPr algn="l" rtl="0" fontAlgn="base"/>
            <a:r>
              <a:rPr lang="en-US" sz="1800" b="0" i="0">
                <a:effectLst/>
                <a:latin typeface="WordVisi_MSFontService"/>
              </a:rPr>
              <a:t>PDS</a:t>
            </a:r>
            <a:r>
              <a:rPr lang="en-US" sz="1800" b="1" i="0">
                <a:effectLst/>
                <a:latin typeface="Garamond" panose="02020404030301010803" pitchFamily="18" charset="0"/>
              </a:rPr>
              <a:t> : </a:t>
            </a:r>
            <a:r>
              <a:rPr lang="en-US" sz="1800" b="0" i="0">
                <a:effectLst/>
                <a:latin typeface="WordVisi_MSFontService"/>
              </a:rPr>
              <a:t>Package delivery service. Web service used to distribute builds of Microsoft Teams to users. </a:t>
            </a:r>
            <a:r>
              <a:rPr lang="en-US" sz="1800" b="0" i="0">
                <a:effectLst/>
                <a:latin typeface="Garamond" panose="02020404030301010803" pitchFamily="18" charset="0"/>
              </a:rPr>
              <a:t> </a:t>
            </a:r>
            <a:endParaRPr lang="en-US" b="0" i="0">
              <a:effectLst/>
            </a:endParaRPr>
          </a:p>
          <a:p>
            <a:pPr algn="l" rtl="0" fontAlgn="base"/>
            <a:r>
              <a:rPr lang="en-US" sz="1800" b="0" i="0">
                <a:effectLst/>
                <a:latin typeface="WordVisi_MSFontService"/>
              </a:rPr>
              <a:t>MSIX</a:t>
            </a:r>
            <a:r>
              <a:rPr lang="en-US" sz="1800" b="1" i="0">
                <a:effectLst/>
                <a:latin typeface="Garamond" panose="02020404030301010803" pitchFamily="18" charset="0"/>
              </a:rPr>
              <a:t> : </a:t>
            </a:r>
            <a:r>
              <a:rPr lang="en-US" sz="1800" b="0" i="0">
                <a:effectLst/>
                <a:latin typeface="WordVisi_MSFontService"/>
              </a:rPr>
              <a:t>MSI extended. Application packaging format for Windows. </a:t>
            </a:r>
            <a:r>
              <a:rPr lang="en-US" sz="1800" b="0" i="0">
                <a:effectLst/>
                <a:latin typeface="Garamond" panose="02020404030301010803" pitchFamily="18" charset="0"/>
              </a:rPr>
              <a:t> </a:t>
            </a:r>
            <a:endParaRPr lang="en-US" b="0" i="0">
              <a:effectLst/>
            </a:endParaRPr>
          </a:p>
          <a:p>
            <a:pPr algn="l" rtl="0" fontAlgn="base"/>
            <a:r>
              <a:rPr lang="en-US" sz="1800" b="0" i="0">
                <a:effectLst/>
                <a:latin typeface="WordVisi_MSFontService"/>
              </a:rPr>
              <a:t>T1</a:t>
            </a:r>
            <a:r>
              <a:rPr lang="en-US" sz="1800" b="1" i="0">
                <a:effectLst/>
                <a:latin typeface="Garamond" panose="02020404030301010803" pitchFamily="18" charset="0"/>
              </a:rPr>
              <a:t> : </a:t>
            </a:r>
            <a:r>
              <a:rPr lang="en-US" sz="1800" b="0" i="0">
                <a:effectLst/>
                <a:latin typeface="WordVisi_MSFontService"/>
              </a:rPr>
              <a:t>Teams 1.0 – Electron-based Teams desktop client. </a:t>
            </a:r>
            <a:r>
              <a:rPr lang="en-US" sz="1800" b="0" i="0">
                <a:effectLst/>
                <a:latin typeface="Garamond" panose="02020404030301010803" pitchFamily="18" charset="0"/>
              </a:rPr>
              <a:t> </a:t>
            </a:r>
            <a:endParaRPr lang="en-US" b="0" i="0">
              <a:effectLst/>
            </a:endParaRPr>
          </a:p>
          <a:p>
            <a:pPr algn="l" rtl="0" fontAlgn="base"/>
            <a:r>
              <a:rPr lang="en-US" sz="1800" b="0" i="0">
                <a:effectLst/>
                <a:latin typeface="WordVisi_MSFontService"/>
              </a:rPr>
              <a:t>T2.1</a:t>
            </a:r>
            <a:r>
              <a:rPr lang="en-US" sz="1800" b="1" i="0">
                <a:effectLst/>
                <a:latin typeface="Garamond" panose="02020404030301010803" pitchFamily="18" charset="0"/>
              </a:rPr>
              <a:t> : </a:t>
            </a:r>
            <a:r>
              <a:rPr lang="en-US" sz="1800" b="0" i="0">
                <a:effectLst/>
                <a:latin typeface="WordVisi_MSFontService"/>
              </a:rPr>
              <a:t>Next generation Microsoft Teams desktop client, based on Webview2.</a:t>
            </a:r>
            <a:r>
              <a:rPr lang="en-US" sz="1800" b="0" i="0">
                <a:effectLst/>
                <a:latin typeface="Garamond" panose="02020404030301010803" pitchFamily="18" charset="0"/>
              </a:rPr>
              <a:t> </a:t>
            </a:r>
            <a:endParaRPr lang="en-US" b="0" i="0">
              <a:effectLst/>
            </a:endParaRPr>
          </a:p>
          <a:p>
            <a:endParaRPr lang="en-US"/>
          </a:p>
          <a:p>
            <a:endParaRPr lang="en-US"/>
          </a:p>
          <a:p>
            <a:r>
              <a:rPr lang="en-US" b="1"/>
              <a:t>HKEY_CURRENT_USER</a:t>
            </a:r>
            <a:r>
              <a:rPr lang="en-US"/>
              <a:t>\</a:t>
            </a:r>
            <a:r>
              <a:rPr lang="en-US" b="1"/>
              <a:t>SOFTWARE\Microsoft\Teams\</a:t>
            </a:r>
            <a:r>
              <a:rPr lang="en-US" b="1" err="1"/>
              <a:t>VDIOptimizationMode</a:t>
            </a:r>
            <a:r>
              <a:rPr lang="en-US"/>
              <a:t>  to </a:t>
            </a:r>
            <a:r>
              <a:rPr lang="en-US" b="1"/>
              <a:t>2 </a:t>
            </a:r>
            <a:r>
              <a:rPr lang="en-US"/>
              <a:t>(REG_DWORD)</a:t>
            </a:r>
          </a:p>
          <a:p>
            <a:endParaRPr lang="en-US"/>
          </a:p>
          <a:p>
            <a:pPr marL="0" marR="0">
              <a:spcBef>
                <a:spcPts val="0"/>
              </a:spcBef>
              <a:spcAft>
                <a:spcPts val="0"/>
              </a:spcAft>
            </a:pPr>
            <a:r>
              <a:rPr lang="en-US" sz="1800">
                <a:effectLst/>
                <a:latin typeface="Aptos" panose="020B0004020202020204" pitchFamily="34" charset="0"/>
                <a:ea typeface="Aptos" panose="020B0004020202020204" pitchFamily="34" charset="0"/>
                <a:cs typeface="Aptos" panose="020B0004020202020204" pitchFamily="34" charset="0"/>
              </a:rPr>
              <a:t>Registry Key : HKLM\SOFTWARE\Microsoft\Teams</a:t>
            </a:r>
          </a:p>
          <a:p>
            <a:pPr marL="0" marR="0">
              <a:spcBef>
                <a:spcPts val="0"/>
              </a:spcBef>
              <a:spcAft>
                <a:spcPts val="0"/>
              </a:spcAft>
            </a:pPr>
            <a:r>
              <a:rPr lang="en-US" sz="1800">
                <a:effectLst/>
                <a:highlight>
                  <a:srgbClr val="FFFF00"/>
                </a:highlight>
                <a:latin typeface="Aptos" panose="020B0004020202020204" pitchFamily="34" charset="0"/>
                <a:ea typeface="Aptos" panose="020B0004020202020204" pitchFamily="34" charset="0"/>
                <a:cs typeface="Aptos" panose="020B0004020202020204" pitchFamily="34" charset="0"/>
              </a:rPr>
              <a:t>Name : </a:t>
            </a:r>
            <a:r>
              <a:rPr lang="en-US" sz="1800" err="1">
                <a:effectLst/>
                <a:highlight>
                  <a:srgbClr val="FFFF00"/>
                </a:highlight>
                <a:latin typeface="Aptos" panose="020B0004020202020204" pitchFamily="34" charset="0"/>
                <a:ea typeface="Aptos" panose="020B0004020202020204" pitchFamily="34" charset="0"/>
                <a:cs typeface="Aptos" panose="020B0004020202020204" pitchFamily="34" charset="0"/>
              </a:rPr>
              <a:t>disableAutoUpdate</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highlight>
                  <a:srgbClr val="FFFF00"/>
                </a:highlight>
                <a:latin typeface="Aptos" panose="020B0004020202020204" pitchFamily="34" charset="0"/>
                <a:ea typeface="Aptos" panose="020B0004020202020204" pitchFamily="34" charset="0"/>
                <a:cs typeface="Aptos" panose="020B0004020202020204" pitchFamily="34" charset="0"/>
              </a:rPr>
              <a:t>Type: DWORD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highlight>
                  <a:srgbClr val="FFFF00"/>
                </a:highlight>
                <a:latin typeface="Aptos" panose="020B0004020202020204" pitchFamily="34" charset="0"/>
                <a:ea typeface="Aptos" panose="020B0004020202020204" pitchFamily="34" charset="0"/>
                <a:cs typeface="Aptos" panose="020B0004020202020204" pitchFamily="34" charset="0"/>
              </a:rPr>
              <a:t>Value: 1</a:t>
            </a:r>
            <a:endParaRPr lang="en-US" sz="1800">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71592-DE6D-4253-8A45-45279FFCFB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2965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E6E6E6"/>
                </a:solidFill>
                <a:effectLst/>
                <a:highlight>
                  <a:srgbClr val="171717"/>
                </a:highlight>
                <a:latin typeface="Segoe UI" panose="020B0502040204020203" pitchFamily="34" charset="0"/>
                <a:hlinkClick r:id="rId3"/>
              </a:rPr>
              <a:t>Get-</a:t>
            </a:r>
            <a:r>
              <a:rPr lang="en-US" b="0" i="0" u="none" strike="noStrike" dirty="0" err="1">
                <a:solidFill>
                  <a:srgbClr val="E6E6E6"/>
                </a:solidFill>
                <a:effectLst/>
                <a:highlight>
                  <a:srgbClr val="171717"/>
                </a:highlight>
                <a:latin typeface="Segoe UI" panose="020B0502040204020203" pitchFamily="34" charset="0"/>
                <a:hlinkClick r:id="rId3"/>
              </a:rPr>
              <a:t>AppxProvisionedPackage</a:t>
            </a:r>
            <a:br>
              <a:rPr lang="en-US" b="0" i="0" dirty="0">
                <a:solidFill>
                  <a:srgbClr val="E6E6E6"/>
                </a:solidFill>
                <a:effectLst/>
                <a:highlight>
                  <a:srgbClr val="171717"/>
                </a:highlight>
                <a:latin typeface="Segoe UI" panose="020B0502040204020203" pitchFamily="34" charset="0"/>
              </a:rPr>
            </a:br>
            <a:r>
              <a:rPr lang="en-US" b="0" i="0" dirty="0">
                <a:solidFill>
                  <a:srgbClr val="E6E6E6"/>
                </a:solidFill>
                <a:effectLst/>
                <a:highlight>
                  <a:srgbClr val="171717"/>
                </a:highlight>
                <a:latin typeface="Segoe UI" panose="020B0502040204020203" pitchFamily="34" charset="0"/>
              </a:rPr>
              <a:t>Gets information about app packages (.appx) in an image that will be installed for each new user.</a:t>
            </a:r>
          </a:p>
          <a:p>
            <a:pPr algn="l"/>
            <a:r>
              <a:rPr lang="en-US" b="0" i="0" u="none" strike="noStrike" dirty="0">
                <a:solidFill>
                  <a:srgbClr val="E6E6E6"/>
                </a:solidFill>
                <a:effectLst/>
                <a:highlight>
                  <a:srgbClr val="171717"/>
                </a:highlight>
                <a:latin typeface="Segoe UI" panose="020B0502040204020203" pitchFamily="34" charset="0"/>
                <a:hlinkClick r:id="rId4"/>
              </a:rPr>
              <a:t>Get-</a:t>
            </a:r>
            <a:r>
              <a:rPr lang="en-US" b="0" i="0" u="none" strike="noStrike" dirty="0" err="1">
                <a:solidFill>
                  <a:srgbClr val="E6E6E6"/>
                </a:solidFill>
                <a:effectLst/>
                <a:highlight>
                  <a:srgbClr val="171717"/>
                </a:highlight>
                <a:latin typeface="Segoe UI" panose="020B0502040204020203" pitchFamily="34" charset="0"/>
                <a:hlinkClick r:id="rId4"/>
              </a:rPr>
              <a:t>AppxPackage</a:t>
            </a:r>
            <a:br>
              <a:rPr lang="en-US" b="0" i="0" dirty="0">
                <a:solidFill>
                  <a:srgbClr val="E6E6E6"/>
                </a:solidFill>
                <a:effectLst/>
                <a:highlight>
                  <a:srgbClr val="171717"/>
                </a:highlight>
                <a:latin typeface="Segoe UI" panose="020B0502040204020203" pitchFamily="34" charset="0"/>
              </a:rPr>
            </a:br>
            <a:r>
              <a:rPr lang="en-US" b="0" i="0" dirty="0">
                <a:solidFill>
                  <a:srgbClr val="E6E6E6"/>
                </a:solidFill>
                <a:effectLst/>
                <a:highlight>
                  <a:srgbClr val="171717"/>
                </a:highlight>
                <a:latin typeface="Segoe UI" panose="020B0502040204020203" pitchFamily="34" charset="0"/>
              </a:rPr>
              <a:t>Gets a list of the app packages that are installed in a user profile.</a:t>
            </a:r>
          </a:p>
          <a:p>
            <a:endParaRPr lang="en-US" dirty="0"/>
          </a:p>
          <a:p>
            <a:r>
              <a:rPr lang="en-US" b="1" dirty="0" err="1">
                <a:effectLst/>
              </a:rPr>
              <a:t>Provisioning</a:t>
            </a:r>
            <a:r>
              <a:rPr lang="en-US" dirty="0" err="1">
                <a:effectLst/>
              </a:rPr>
              <a:t>The</a:t>
            </a:r>
            <a:r>
              <a:rPr lang="en-US" dirty="0">
                <a:effectLst/>
              </a:rPr>
              <a:t> process of installing and registering packages (including files and registry keys) system-wide to eliminate the need for repeated installation by the other users. It can be done either as part of the OS or done during installation of an app.</a:t>
            </a:r>
            <a:endParaRPr lang="en-US" dirty="0"/>
          </a:p>
        </p:txBody>
      </p:sp>
      <p:sp>
        <p:nvSpPr>
          <p:cNvPr id="4" name="Slide Number Placeholder 3"/>
          <p:cNvSpPr>
            <a:spLocks noGrp="1"/>
          </p:cNvSpPr>
          <p:nvPr>
            <p:ph type="sldNum" sz="quarter" idx="5"/>
          </p:nvPr>
        </p:nvSpPr>
        <p:spPr/>
        <p:txBody>
          <a:bodyPr/>
          <a:lstStyle/>
          <a:p>
            <a:fld id="{53E93066-FB9E-4C40-9124-56006570E216}" type="slidenum">
              <a:rPr lang="en-US" smtClean="0"/>
              <a:t>8</a:t>
            </a:fld>
            <a:endParaRPr lang="en-US"/>
          </a:p>
        </p:txBody>
      </p:sp>
    </p:spTree>
    <p:extLst>
      <p:ext uri="{BB962C8B-B14F-4D97-AF65-F5344CB8AC3E}">
        <p14:creationId xmlns:p14="http://schemas.microsoft.com/office/powerpoint/2010/main" val="785207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E93066-FB9E-4C40-9124-56006570E216}" type="slidenum">
              <a:rPr lang="en-US" smtClean="0"/>
              <a:t>15</a:t>
            </a:fld>
            <a:endParaRPr lang="en-US"/>
          </a:p>
        </p:txBody>
      </p:sp>
    </p:spTree>
    <p:extLst>
      <p:ext uri="{BB962C8B-B14F-4D97-AF65-F5344CB8AC3E}">
        <p14:creationId xmlns:p14="http://schemas.microsoft.com/office/powerpoint/2010/main" val="102836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AEA87-5C1D-D0CE-F2ED-4F82126FA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01CCF-7D52-4DEC-751E-424559232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0AC12-48B9-0FC0-BC55-5F1C3E948A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6A6672-36CF-7EE8-B591-53F4795D271A}"/>
              </a:ext>
            </a:extLst>
          </p:cNvPr>
          <p:cNvSpPr>
            <a:spLocks noGrp="1"/>
          </p:cNvSpPr>
          <p:nvPr>
            <p:ph type="sldNum" sz="quarter" idx="5"/>
          </p:nvPr>
        </p:nvSpPr>
        <p:spPr/>
        <p:txBody>
          <a:bodyPr/>
          <a:lstStyle/>
          <a:p>
            <a:fld id="{53E93066-FB9E-4C40-9124-56006570E216}" type="slidenum">
              <a:rPr lang="en-US" smtClean="0"/>
              <a:t>16</a:t>
            </a:fld>
            <a:endParaRPr lang="en-US"/>
          </a:p>
        </p:txBody>
      </p:sp>
    </p:spTree>
    <p:extLst>
      <p:ext uri="{BB962C8B-B14F-4D97-AF65-F5344CB8AC3E}">
        <p14:creationId xmlns:p14="http://schemas.microsoft.com/office/powerpoint/2010/main" val="1751168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1F1DA-E9FE-D03C-AC40-A95DD37C8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16957-774A-3900-1311-BCC32A4A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4F961-8315-DAF9-EB9C-FD18ADC6EA7F}"/>
              </a:ext>
            </a:extLst>
          </p:cNvPr>
          <p:cNvSpPr>
            <a:spLocks noGrp="1"/>
          </p:cNvSpPr>
          <p:nvPr>
            <p:ph type="body" idx="1"/>
          </p:nvPr>
        </p:nvSpPr>
        <p:spPr/>
        <p:txBody>
          <a:bodyPr/>
          <a:lstStyle/>
          <a:p>
            <a:pPr marL="0" indent="0" defTabSz="914400">
              <a:spcBef>
                <a:spcPts val="0"/>
              </a:spcBef>
              <a:buSzTx/>
              <a:buNone/>
              <a:defRPr/>
            </a:pPr>
            <a:endParaRPr lang="en-US" sz="1200">
              <a:solidFill>
                <a:srgbClr val="000000"/>
              </a:solidFill>
              <a:latin typeface="Segoe UI"/>
            </a:endParaRPr>
          </a:p>
        </p:txBody>
      </p:sp>
      <p:sp>
        <p:nvSpPr>
          <p:cNvPr id="4" name="Slide Number Placeholder 3">
            <a:extLst>
              <a:ext uri="{FF2B5EF4-FFF2-40B4-BE49-F238E27FC236}">
                <a16:creationId xmlns:a16="http://schemas.microsoft.com/office/drawing/2014/main" id="{CA9AD1EA-42BD-C8AA-875E-D489BB0CB1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16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E2DDC-465B-3ABF-CDF0-A6CBADD8E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6100A-6CA6-088A-B5C8-1E7C4A7D1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05950-AECE-6F52-94AB-C02A9CFC51A0}"/>
              </a:ext>
            </a:extLst>
          </p:cNvPr>
          <p:cNvSpPr>
            <a:spLocks noGrp="1"/>
          </p:cNvSpPr>
          <p:nvPr>
            <p:ph type="body" idx="1"/>
          </p:nvPr>
        </p:nvSpPr>
        <p:spPr/>
        <p:txBody>
          <a:bodyPr/>
          <a:lstStyle/>
          <a:p>
            <a:pPr marL="0" indent="0" defTabSz="914400">
              <a:spcBef>
                <a:spcPts val="0"/>
              </a:spcBef>
              <a:buSzTx/>
              <a:buNone/>
              <a:defRPr/>
            </a:pPr>
            <a:endParaRPr lang="en-US" sz="1200">
              <a:solidFill>
                <a:srgbClr val="000000"/>
              </a:solidFill>
              <a:latin typeface="Segoe UI"/>
            </a:endParaRPr>
          </a:p>
        </p:txBody>
      </p:sp>
      <p:sp>
        <p:nvSpPr>
          <p:cNvPr id="4" name="Slide Number Placeholder 3">
            <a:extLst>
              <a:ext uri="{FF2B5EF4-FFF2-40B4-BE49-F238E27FC236}">
                <a16:creationId xmlns:a16="http://schemas.microsoft.com/office/drawing/2014/main" id="{4979A3DA-88FF-F16E-C484-179A12E47B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7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5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7.sv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5/13/2025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5/13/2025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8626440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9540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363477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745783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661191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37345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92443"/>
          </a:xfrm>
        </p:spPr>
        <p:txBody>
          <a:bodyPr/>
          <a:lstStyle>
            <a:lvl1pPr>
              <a:defRPr sz="3200" b="0" i="0">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9198359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5624-0756-386E-0247-284675AB648D}"/>
              </a:ext>
            </a:extLst>
          </p:cNvPr>
          <p:cNvSpPr>
            <a:spLocks noGrp="1"/>
          </p:cNvSpPr>
          <p:nvPr>
            <p:ph type="title"/>
          </p:nvPr>
        </p:nvSpPr>
        <p:spPr>
          <a:xfrm>
            <a:off x="584200" y="457200"/>
            <a:ext cx="11018520" cy="430887"/>
          </a:xfrm>
        </p:spPr>
        <p:txBody>
          <a:bodyPr/>
          <a:lstStyle>
            <a:lvl1pPr>
              <a:defRPr>
                <a:solidFill>
                  <a:schemeClr val="tx1"/>
                </a:solidFill>
                <a:latin typeface="+mj-lt"/>
              </a:defRPr>
            </a:lvl1pPr>
          </a:lstStyle>
          <a:p>
            <a:r>
              <a:rPr lang="en-US"/>
              <a:t>Click to edit Master title style</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D3966FBC-4846-B787-BD41-400654CE3854}"/>
              </a:ext>
            </a:extLst>
          </p:cNvPr>
          <p:cNvSpPr>
            <a:spLocks noGrp="1"/>
          </p:cNvSpPr>
          <p:nvPr>
            <p:ph type="pic" sz="quarter" idx="22" hasCustomPrompt="1"/>
          </p:nvPr>
        </p:nvSpPr>
        <p:spPr bwMode="ltGray">
          <a:xfrm>
            <a:off x="651180" y="1731545"/>
            <a:ext cx="3395564" cy="3394322"/>
          </a:xfrm>
          <a:prstGeom prst="roundRect">
            <a:avLst>
              <a:gd name="adj" fmla="val 1900"/>
            </a:avLst>
          </a:prstGeom>
          <a:blipFill dpi="0" rotWithShape="1">
            <a:blip r:embed="rId2" cstate="screen">
              <a:extLst>
                <a:ext uri="{28A0092B-C50C-407E-A947-70E740481C1C}">
                  <a14:useLocalDpi xmlns:a14="http://schemas.microsoft.com/office/drawing/2010/main"/>
                </a:ext>
              </a:extLst>
            </a:blip>
            <a:srcRect/>
            <a:stretch>
              <a:fillRect/>
            </a:stretch>
          </a:blipFill>
          <a:ln w="76200">
            <a:solidFill>
              <a:schemeClr val="tx1"/>
            </a:solidFill>
          </a:ln>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4CFB5E85-6852-12C7-8BAE-E76E07896644}"/>
              </a:ext>
            </a:extLst>
          </p:cNvPr>
          <p:cNvSpPr>
            <a:spLocks noGrp="1"/>
          </p:cNvSpPr>
          <p:nvPr>
            <p:ph type="pic" sz="quarter" idx="21" hasCustomPrompt="1"/>
          </p:nvPr>
        </p:nvSpPr>
        <p:spPr bwMode="ltGray">
          <a:xfrm>
            <a:off x="4429327" y="1731545"/>
            <a:ext cx="3395564" cy="3394322"/>
          </a:xfrm>
          <a:prstGeom prst="roundRect">
            <a:avLst>
              <a:gd name="adj" fmla="val 1900"/>
            </a:avLst>
          </a:prstGeom>
          <a:blipFill dpi="0" rotWithShape="1">
            <a:blip r:embed="rId2" cstate="screen">
              <a:extLst>
                <a:ext uri="{28A0092B-C50C-407E-A947-70E740481C1C}">
                  <a14:useLocalDpi xmlns:a14="http://schemas.microsoft.com/office/drawing/2010/main"/>
                </a:ext>
              </a:extLst>
            </a:blip>
            <a:srcRect/>
            <a:stretch>
              <a:fillRect/>
            </a:stretch>
          </a:blipFill>
          <a:ln w="76200">
            <a:solidFill>
              <a:schemeClr val="tx1"/>
            </a:solidFill>
          </a:ln>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90749D04-9D2A-C081-2D3D-213BE023A893}"/>
              </a:ext>
            </a:extLst>
          </p:cNvPr>
          <p:cNvSpPr>
            <a:spLocks noGrp="1"/>
          </p:cNvSpPr>
          <p:nvPr>
            <p:ph type="pic" sz="quarter" idx="20" hasCustomPrompt="1"/>
          </p:nvPr>
        </p:nvSpPr>
        <p:spPr bwMode="ltGray">
          <a:xfrm>
            <a:off x="8207473" y="1731545"/>
            <a:ext cx="3395564" cy="3394322"/>
          </a:xfrm>
          <a:prstGeom prst="roundRect">
            <a:avLst>
              <a:gd name="adj" fmla="val 1900"/>
            </a:avLst>
          </a:prstGeom>
          <a:blipFill dpi="0" rotWithShape="1">
            <a:blip r:embed="rId2" cstate="screen">
              <a:extLst>
                <a:ext uri="{28A0092B-C50C-407E-A947-70E740481C1C}">
                  <a14:useLocalDpi xmlns:a14="http://schemas.microsoft.com/office/drawing/2010/main"/>
                </a:ext>
              </a:extLst>
            </a:blip>
            <a:srcRect/>
            <a:stretch>
              <a:fillRect/>
            </a:stretch>
          </a:blipFill>
          <a:ln w="76200">
            <a:solidFill>
              <a:schemeClr val="tx1"/>
            </a:solidFill>
          </a:ln>
        </p:spPr>
        <p:txBody>
          <a:bodyPr lIns="0" tIns="1005840" rIns="0" anchor="t" anchorCtr="0">
            <a:noAutofit/>
          </a:bodyPr>
          <a:lstStyle>
            <a:lvl1pPr marL="0" indent="0" algn="ctr">
              <a:lnSpc>
                <a:spcPts val="1150"/>
              </a:lnSpc>
              <a:buNone/>
              <a:defRPr sz="1100" b="0" i="0">
                <a:solidFill>
                  <a:schemeClr val="accent4"/>
                </a:solidFill>
                <a:latin typeface="Segoe UI" panose="020B0502040204020203" pitchFamily="34" charset="0"/>
                <a:cs typeface="Segoe UI" panose="020B0502040204020203" pitchFamily="34" charset="0"/>
              </a:defRPr>
            </a:lvl1pPr>
          </a:lstStyle>
          <a:p>
            <a:r>
              <a:rPr lang="en-US"/>
              <a:t>Drag &amp; drop your photo </a:t>
            </a:r>
            <a:br>
              <a:rPr lang="en-US"/>
            </a:br>
            <a:r>
              <a:rPr lang="en-US"/>
              <a:t>here or click or tap icon below </a:t>
            </a:r>
            <a:br>
              <a:rPr lang="en-US"/>
            </a:br>
            <a:r>
              <a:rPr lang="en-US"/>
              <a:t>to insert</a:t>
            </a:r>
          </a:p>
        </p:txBody>
      </p:sp>
    </p:spTree>
    <p:extLst>
      <p:ext uri="{BB962C8B-B14F-4D97-AF65-F5344CB8AC3E}">
        <p14:creationId xmlns:p14="http://schemas.microsoft.com/office/powerpoint/2010/main" val="1120757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68">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44">
          <p15:clr>
            <a:srgbClr val="A4A3A4"/>
          </p15:clr>
        </p15:guide>
        <p15:guide id="25" pos="6308">
          <p15:clr>
            <a:srgbClr val="A4A3A4"/>
          </p15:clr>
        </p15:guide>
        <p15:guide id="26" pos="6717">
          <p15:clr>
            <a:srgbClr val="A4A3A4"/>
          </p15:clr>
        </p15:guide>
        <p15:guide id="27" pos="691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314288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81221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7170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8675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F56093F-1769-8E92-4B4F-8960A4166F42}"/>
              </a:ext>
            </a:extLst>
          </p:cNvPr>
          <p:cNvSpPr>
            <a:spLocks noGrp="1"/>
          </p:cNvSpPr>
          <p:nvPr>
            <p:ph type="title"/>
          </p:nvPr>
        </p:nvSpPr>
        <p:spPr>
          <a:xfrm>
            <a:off x="588263" y="457200"/>
            <a:ext cx="11018520" cy="430887"/>
          </a:xfrm>
        </p:spPr>
        <p:txBody>
          <a:bodyPr/>
          <a:lstStyle>
            <a:lvl1pPr>
              <a:defRPr sz="28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Box 3">
            <a:extLst>
              <a:ext uri="{FF2B5EF4-FFF2-40B4-BE49-F238E27FC236}">
                <a16:creationId xmlns:a16="http://schemas.microsoft.com/office/drawing/2014/main" id="{A2A7BD10-17E2-420A-AD5C-CEE997317DA4}"/>
              </a:ext>
            </a:extLst>
          </p:cNvPr>
          <p:cNvSpPr txBox="1"/>
          <p:nvPr userDrawn="1"/>
        </p:nvSpPr>
        <p:spPr>
          <a:xfrm>
            <a:off x="3048000" y="6565900"/>
            <a:ext cx="6096000" cy="230832"/>
          </a:xfrm>
          <a:prstGeom prst="rect">
            <a:avLst/>
          </a:prstGeom>
          <a:noFill/>
        </p:spPr>
        <p:txBody>
          <a:bodyPr wrap="square" lIns="91440" tIns="45720" rIns="91440" bIns="45720">
            <a:spAutoFit/>
          </a:bodyPr>
          <a:lstStyle/>
          <a:p>
            <a:pPr algn="ctr"/>
            <a:r>
              <a:rPr lang="en-US" sz="900" b="0"/>
              <a:t>Microsoft Confidential </a:t>
            </a:r>
          </a:p>
        </p:txBody>
      </p:sp>
    </p:spTree>
    <p:extLst>
      <p:ext uri="{BB962C8B-B14F-4D97-AF65-F5344CB8AC3E}">
        <p14:creationId xmlns:p14="http://schemas.microsoft.com/office/powerpoint/2010/main" val="32945467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6.xml"/><Relationship Id="rId21" Type="http://schemas.openxmlformats.org/officeDocument/2006/relationships/slideLayout" Target="../slideLayouts/slideLayout51.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63" Type="http://schemas.openxmlformats.org/officeDocument/2006/relationships/slideLayout" Target="../slideLayouts/slideLayout93.xml"/><Relationship Id="rId68" Type="http://schemas.openxmlformats.org/officeDocument/2006/relationships/slideLayout" Target="../slideLayouts/slideLayout98.xml"/><Relationship Id="rId16" Type="http://schemas.openxmlformats.org/officeDocument/2006/relationships/slideLayout" Target="../slideLayouts/slideLayout46.xml"/><Relationship Id="rId11" Type="http://schemas.openxmlformats.org/officeDocument/2006/relationships/slideLayout" Target="../slideLayouts/slideLayout41.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53" Type="http://schemas.openxmlformats.org/officeDocument/2006/relationships/slideLayout" Target="../slideLayouts/slideLayout83.xml"/><Relationship Id="rId58" Type="http://schemas.openxmlformats.org/officeDocument/2006/relationships/slideLayout" Target="../slideLayouts/slideLayout88.xml"/><Relationship Id="rId74" Type="http://schemas.openxmlformats.org/officeDocument/2006/relationships/slideLayout" Target="../slideLayouts/slideLayout104.xml"/><Relationship Id="rId79" Type="http://schemas.openxmlformats.org/officeDocument/2006/relationships/slideLayout" Target="../slideLayouts/slideLayout109.xml"/><Relationship Id="rId5" Type="http://schemas.openxmlformats.org/officeDocument/2006/relationships/slideLayout" Target="../slideLayouts/slideLayout35.xml"/><Relationship Id="rId61" Type="http://schemas.openxmlformats.org/officeDocument/2006/relationships/slideLayout" Target="../slideLayouts/slideLayout91.xml"/><Relationship Id="rId82" Type="http://schemas.openxmlformats.org/officeDocument/2006/relationships/image" Target="../media/image1.png"/><Relationship Id="rId19" Type="http://schemas.openxmlformats.org/officeDocument/2006/relationships/slideLayout" Target="../slideLayouts/slideLayout4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slideLayout" Target="../slideLayouts/slideLayout86.xml"/><Relationship Id="rId64" Type="http://schemas.openxmlformats.org/officeDocument/2006/relationships/slideLayout" Target="../slideLayouts/slideLayout94.xml"/><Relationship Id="rId69" Type="http://schemas.openxmlformats.org/officeDocument/2006/relationships/slideLayout" Target="../slideLayouts/slideLayout99.xml"/><Relationship Id="rId77" Type="http://schemas.openxmlformats.org/officeDocument/2006/relationships/slideLayout" Target="../slideLayouts/slideLayout107.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72" Type="http://schemas.openxmlformats.org/officeDocument/2006/relationships/slideLayout" Target="../slideLayouts/slideLayout102.xml"/><Relationship Id="rId80" Type="http://schemas.openxmlformats.org/officeDocument/2006/relationships/slideLayout" Target="../slideLayouts/slideLayout110.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59" Type="http://schemas.openxmlformats.org/officeDocument/2006/relationships/slideLayout" Target="../slideLayouts/slideLayout89.xml"/><Relationship Id="rId67" Type="http://schemas.openxmlformats.org/officeDocument/2006/relationships/slideLayout" Target="../slideLayouts/slideLayout97.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62" Type="http://schemas.openxmlformats.org/officeDocument/2006/relationships/slideLayout" Target="../slideLayouts/slideLayout92.xml"/><Relationship Id="rId70" Type="http://schemas.openxmlformats.org/officeDocument/2006/relationships/slideLayout" Target="../slideLayouts/slideLayout100.xml"/><Relationship Id="rId75" Type="http://schemas.openxmlformats.org/officeDocument/2006/relationships/slideLayout" Target="../slideLayouts/slideLayout105.xml"/><Relationship Id="rId83" Type="http://schemas.openxmlformats.org/officeDocument/2006/relationships/image" Target="../media/image2.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slideLayout" Target="../slideLayouts/slideLayout87.xml"/><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60" Type="http://schemas.openxmlformats.org/officeDocument/2006/relationships/slideLayout" Target="../slideLayouts/slideLayout90.xml"/><Relationship Id="rId65" Type="http://schemas.openxmlformats.org/officeDocument/2006/relationships/slideLayout" Target="../slideLayouts/slideLayout95.xml"/><Relationship Id="rId73" Type="http://schemas.openxmlformats.org/officeDocument/2006/relationships/slideLayout" Target="../slideLayouts/slideLayout103.xml"/><Relationship Id="rId78" Type="http://schemas.openxmlformats.org/officeDocument/2006/relationships/slideLayout" Target="../slideLayouts/slideLayout108.xml"/><Relationship Id="rId8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9" Type="http://schemas.openxmlformats.org/officeDocument/2006/relationships/slideLayout" Target="../slideLayouts/slideLayout69.xml"/><Relationship Id="rId34" Type="http://schemas.openxmlformats.org/officeDocument/2006/relationships/slideLayout" Target="../slideLayouts/slideLayout64.xml"/><Relationship Id="rId50" Type="http://schemas.openxmlformats.org/officeDocument/2006/relationships/slideLayout" Target="../slideLayouts/slideLayout80.xml"/><Relationship Id="rId55" Type="http://schemas.openxmlformats.org/officeDocument/2006/relationships/slideLayout" Target="../slideLayouts/slideLayout85.xml"/><Relationship Id="rId76" Type="http://schemas.openxmlformats.org/officeDocument/2006/relationships/slideLayout" Target="../slideLayouts/slideLayout106.xml"/><Relationship Id="rId7" Type="http://schemas.openxmlformats.org/officeDocument/2006/relationships/slideLayout" Target="../slideLayouts/slideLayout37.xml"/><Relationship Id="rId71" Type="http://schemas.openxmlformats.org/officeDocument/2006/relationships/slideLayout" Target="../slideLayouts/slideLayout101.xml"/><Relationship Id="rId2" Type="http://schemas.openxmlformats.org/officeDocument/2006/relationships/slideLayout" Target="../slideLayouts/slideLayout32.xml"/><Relationship Id="rId29" Type="http://schemas.openxmlformats.org/officeDocument/2006/relationships/slideLayout" Target="../slideLayouts/slideLayout59.xml"/><Relationship Id="rId24" Type="http://schemas.openxmlformats.org/officeDocument/2006/relationships/slideLayout" Target="../slideLayouts/slideLayout54.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66"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2" r:id="rId15"/>
    <p:sldLayoutId id="2147483673" r:id="rId16"/>
    <p:sldLayoutId id="2147483674" r:id="rId17"/>
    <p:sldLayoutId id="2147483675" r:id="rId18"/>
    <p:sldLayoutId id="2147483757" r:id="rId19"/>
    <p:sldLayoutId id="2147483758" r:id="rId20"/>
    <p:sldLayoutId id="2147483761" r:id="rId21"/>
    <p:sldLayoutId id="2147483762" r:id="rId22"/>
    <p:sldLayoutId id="2147483763" r:id="rId23"/>
    <p:sldLayoutId id="2147483764" r:id="rId24"/>
    <p:sldLayoutId id="2147483766" r:id="rId25"/>
    <p:sldLayoutId id="2147483767" r:id="rId26"/>
    <p:sldLayoutId id="2147483768" r:id="rId27"/>
    <p:sldLayoutId id="2147483769" r:id="rId28"/>
    <p:sldLayoutId id="2147483770" r:id="rId29"/>
    <p:sldLayoutId id="2147483771" r:id="rId30"/>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hyperlink" Target="https://learn.microsoft.com/en-us/windows/win32/fileio/obtaining-directory-change-notifications" TargetMode="External"/><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learn.microsoft.com/en-us/microsoftteams/vdi-2#new-teams-logs-for-vdi" TargetMode="Externa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 Id="rId5" Type="http://schemas.openxmlformats.org/officeDocument/2006/relationships/image" Target="../media/image59.svg"/><Relationship Id="rId4" Type="http://schemas.openxmlformats.org/officeDocument/2006/relationships/image" Target="../media/image58.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4E_CE9FFE6E.xml"/><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85.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microsoft.com/en-us/officeupdates/teams-app-versioning#windows-version-history" TargetMode="External"/><Relationship Id="rId2" Type="http://schemas.openxmlformats.org/officeDocument/2006/relationships/image" Target="../media/image88.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hyperlink" Target="https://learn.microsoft.com/en-us/microsoftteams/vdi-2" TargetMode="External"/><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90.png"/><Relationship Id="rId5" Type="http://schemas.openxmlformats.org/officeDocument/2006/relationships/hyperlink" Target="https://techcommunity.microsoft.com/t5/microsoft-teams-blog/the-future-of-microsoft-teams-in-vdi/ba-p/4175859" TargetMode="Externa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1.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6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hyperlink" Target="https://res.cdn.office.net/"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s://winaero.com/blog/open-folder-options-windows-10/" TargetMode="External"/><Relationship Id="rId11" Type="http://schemas.openxmlformats.org/officeDocument/2006/relationships/hyperlink" Target="https://www.stratodesk.com/solutions/microsoft-remote-desktop-icon/" TargetMode="External"/><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hyperlink" Target="https://www.parallels.com/blogs/ras/igel-thin-client/" TargetMode="External"/><Relationship Id="rId9" Type="http://schemas.openxmlformats.org/officeDocument/2006/relationships/hyperlink" Target="https://www.css-connect.de/help/citrix-workspace.php" TargetMode="External"/></Relationships>
</file>

<file path=ppt/slides/_rels/slide8.xml.rels><?xml version="1.0" encoding="UTF-8" standalone="yes"?>
<Relationships xmlns="http://schemas.openxmlformats.org/package/2006/relationships"><Relationship Id="rId3" Type="http://schemas.microsoft.com/office/2018/10/relationships/comments" Target="../comments/modernComment_7FFFF6F8_D99AB236.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hyperlink" Target="https://learn.microsoft.com/en-us/previous-versions/windows/apps/hh464929(v=win.10)?redirectedfrom=MSDN" TargetMode="External"/><Relationship Id="rId5" Type="http://schemas.openxmlformats.org/officeDocument/2006/relationships/hyperlink" Target="https://learn.microsoft.com/en-us/windows/msix/desktop/deploy-preinstalled-apps" TargetMode="Externa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6" y="678500"/>
            <a:ext cx="10678227" cy="3739485"/>
          </a:xfrm>
        </p:spPr>
        <p:txBody>
          <a:bodyPr/>
          <a:lstStyle/>
          <a:p>
            <a:r>
              <a:rPr lang="en-US" b="0" dirty="0"/>
              <a:t>Enhance Your Virtual Desktop Infrastructure (VDI) User's Experience with New Optimization for Microsoft Teams</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573783"/>
            <a:ext cx="8193024" cy="553998"/>
          </a:xfrm>
        </p:spPr>
        <p:txBody>
          <a:bodyPr/>
          <a:lstStyle/>
          <a:p>
            <a:r>
              <a:rPr lang="en-US" dirty="0"/>
              <a:t>Fernando Klurfan, Principal Product Manager</a:t>
            </a:r>
          </a:p>
          <a:p>
            <a:r>
              <a:rPr lang="en-US" dirty="0"/>
              <a:t>James Parkes, Senior Product Manager</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dirty="0"/>
              <a:t>4/18</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D0CF4F-15E1-C3E4-0C21-C985C2B50789}"/>
              </a:ext>
            </a:extLst>
          </p:cNvPr>
          <p:cNvSpPr>
            <a:spLocks noGrp="1"/>
          </p:cNvSpPr>
          <p:nvPr>
            <p:ph type="title"/>
          </p:nvPr>
        </p:nvSpPr>
        <p:spPr/>
        <p:txBody>
          <a:bodyPr/>
          <a:lstStyle/>
          <a:p>
            <a:r>
              <a:rPr lang="en-US">
                <a:cs typeface="Segoe UI"/>
              </a:rPr>
              <a:t>VDI Status Indicator</a:t>
            </a:r>
          </a:p>
        </p:txBody>
      </p:sp>
      <p:pic>
        <p:nvPicPr>
          <p:cNvPr id="2" name="Picture 1" descr="A screenshot of a chat&#10;&#10;Description automatically generated">
            <a:extLst>
              <a:ext uri="{FF2B5EF4-FFF2-40B4-BE49-F238E27FC236}">
                <a16:creationId xmlns:a16="http://schemas.microsoft.com/office/drawing/2014/main" id="{7E6854F6-041B-EE24-6DBE-B8D02B40D7DD}"/>
              </a:ext>
            </a:extLst>
          </p:cNvPr>
          <p:cNvPicPr>
            <a:picLocks noChangeAspect="1"/>
          </p:cNvPicPr>
          <p:nvPr/>
        </p:nvPicPr>
        <p:blipFill>
          <a:blip r:embed="rId2"/>
          <a:stretch>
            <a:fillRect/>
          </a:stretch>
        </p:blipFill>
        <p:spPr>
          <a:xfrm>
            <a:off x="354550" y="1630907"/>
            <a:ext cx="5515836" cy="4594747"/>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9981747A-45DB-5EBA-75D4-AE62929A84F7}"/>
              </a:ext>
            </a:extLst>
          </p:cNvPr>
          <p:cNvPicPr>
            <a:picLocks noChangeAspect="1"/>
          </p:cNvPicPr>
          <p:nvPr/>
        </p:nvPicPr>
        <p:blipFill>
          <a:blip r:embed="rId3"/>
          <a:stretch>
            <a:fillRect/>
          </a:stretch>
        </p:blipFill>
        <p:spPr>
          <a:xfrm>
            <a:off x="5943449" y="1630907"/>
            <a:ext cx="5741450" cy="1606346"/>
          </a:xfrm>
          <a:prstGeom prst="rect">
            <a:avLst/>
          </a:prstGeom>
        </p:spPr>
      </p:pic>
      <p:pic>
        <p:nvPicPr>
          <p:cNvPr id="5" name="Picture 4" descr="A white background with black text&#10;&#10;AI-generated content may be incorrect.">
            <a:extLst>
              <a:ext uri="{FF2B5EF4-FFF2-40B4-BE49-F238E27FC236}">
                <a16:creationId xmlns:a16="http://schemas.microsoft.com/office/drawing/2014/main" id="{DA43267C-95BB-4365-AD25-A6A04126E0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1616" y="3620748"/>
            <a:ext cx="4949196" cy="1606346"/>
          </a:xfrm>
          <a:prstGeom prst="rect">
            <a:avLst/>
          </a:prstGeom>
          <a:noFill/>
          <a:ln>
            <a:noFill/>
          </a:ln>
        </p:spPr>
      </p:pic>
      <p:sp>
        <p:nvSpPr>
          <p:cNvPr id="6" name="Rectangle 5">
            <a:extLst>
              <a:ext uri="{FF2B5EF4-FFF2-40B4-BE49-F238E27FC236}">
                <a16:creationId xmlns:a16="http://schemas.microsoft.com/office/drawing/2014/main" id="{778BFA7F-D58F-A1CF-2750-20E2EDB9D819}"/>
              </a:ext>
            </a:extLst>
          </p:cNvPr>
          <p:cNvSpPr/>
          <p:nvPr/>
        </p:nvSpPr>
        <p:spPr>
          <a:xfrm>
            <a:off x="1177290" y="1748790"/>
            <a:ext cx="1074420" cy="3771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F01486-BCAC-FE59-A928-C382688BC511}"/>
              </a:ext>
            </a:extLst>
          </p:cNvPr>
          <p:cNvSpPr/>
          <p:nvPr/>
        </p:nvSpPr>
        <p:spPr>
          <a:xfrm>
            <a:off x="7501890" y="1889272"/>
            <a:ext cx="2270760" cy="7624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15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6CB1-E2CD-1016-2D07-05AE42CC654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DA25AC8-4E39-DDD6-4EA9-DEEF152BC9FD}"/>
              </a:ext>
            </a:extLst>
          </p:cNvPr>
          <p:cNvSpPr>
            <a:spLocks noGrp="1"/>
          </p:cNvSpPr>
          <p:nvPr>
            <p:ph type="title"/>
          </p:nvPr>
        </p:nvSpPr>
        <p:spPr/>
        <p:txBody>
          <a:bodyPr>
            <a:noAutofit/>
          </a:bodyPr>
          <a:lstStyle/>
          <a:p>
            <a:r>
              <a:rPr lang="en-US" sz="8800" dirty="0"/>
              <a:t>Supportability</a:t>
            </a:r>
          </a:p>
        </p:txBody>
      </p:sp>
      <p:sp>
        <p:nvSpPr>
          <p:cNvPr id="7" name="Text Placeholder 6">
            <a:extLst>
              <a:ext uri="{FF2B5EF4-FFF2-40B4-BE49-F238E27FC236}">
                <a16:creationId xmlns:a16="http://schemas.microsoft.com/office/drawing/2014/main" id="{96CF07FF-6B00-E847-6CDF-5C3135BF6E31}"/>
              </a:ext>
            </a:extLst>
          </p:cNvPr>
          <p:cNvSpPr>
            <a:spLocks noGrp="1"/>
          </p:cNvSpPr>
          <p:nvPr>
            <p:ph type="body" sz="quarter" idx="10"/>
          </p:nvPr>
        </p:nvSpPr>
        <p:spPr>
          <a:xfrm>
            <a:off x="2144777" y="4131602"/>
            <a:ext cx="7899400" cy="781592"/>
          </a:xfrm>
        </p:spPr>
        <p:txBody>
          <a:bodyPr>
            <a:noAutofit/>
          </a:bodyPr>
          <a:lstStyle/>
          <a:p>
            <a:r>
              <a:rPr lang="en-US" sz="2400" dirty="0"/>
              <a:t>Using Call Quality Dashboard, Teams Admin Center </a:t>
            </a:r>
            <a:br>
              <a:rPr lang="en-US" sz="2400" dirty="0"/>
            </a:br>
            <a:r>
              <a:rPr lang="en-US" sz="2400" dirty="0"/>
              <a:t>and other tools</a:t>
            </a:r>
          </a:p>
        </p:txBody>
      </p:sp>
    </p:spTree>
    <p:extLst>
      <p:ext uri="{BB962C8B-B14F-4D97-AF65-F5344CB8AC3E}">
        <p14:creationId xmlns:p14="http://schemas.microsoft.com/office/powerpoint/2010/main" val="230316726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3A4D33E-F232-0461-9C41-24CA6032CF47}"/>
              </a:ext>
              <a:ext uri="{C183D7F6-B498-43B3-948B-1728B52AA6E4}">
                <adec:decorative xmlns:adec="http://schemas.microsoft.com/office/drawing/2017/decorative" val="1"/>
              </a:ext>
            </a:extLst>
          </p:cNvPr>
          <p:cNvSpPr>
            <a:spLocks/>
          </p:cNvSpPr>
          <p:nvPr/>
        </p:nvSpPr>
        <p:spPr bwMode="auto">
          <a:xfrm>
            <a:off x="678655" y="4991100"/>
            <a:ext cx="3313418" cy="969947"/>
          </a:xfrm>
          <a:prstGeom prst="roundRect">
            <a:avLst>
              <a:gd name="adj" fmla="val 9386"/>
            </a:avLst>
          </a:prstGeom>
          <a:solidFill>
            <a:schemeClr val="accent1">
              <a:lumMod val="20000"/>
              <a:lumOff val="80000"/>
              <a:alpha val="9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444791"/>
              </a:solidFill>
              <a:effectLst/>
              <a:uLnTx/>
              <a:uFillTx/>
              <a:latin typeface="Segoe Sans Display Semibold"/>
              <a:ea typeface="+mn-ea"/>
              <a:cs typeface="+mn-cs"/>
            </a:endParaRPr>
          </a:p>
        </p:txBody>
      </p:sp>
      <p:sp>
        <p:nvSpPr>
          <p:cNvPr id="41" name="Rectangle: Rounded Corners 40">
            <a:extLst>
              <a:ext uri="{FF2B5EF4-FFF2-40B4-BE49-F238E27FC236}">
                <a16:creationId xmlns:a16="http://schemas.microsoft.com/office/drawing/2014/main" id="{4EEC14F7-3924-1679-CC0C-1675F6E56432}"/>
              </a:ext>
              <a:ext uri="{C183D7F6-B498-43B3-948B-1728B52AA6E4}">
                <adec:decorative xmlns:adec="http://schemas.microsoft.com/office/drawing/2017/decorative" val="1"/>
              </a:ext>
            </a:extLst>
          </p:cNvPr>
          <p:cNvSpPr>
            <a:spLocks/>
          </p:cNvSpPr>
          <p:nvPr/>
        </p:nvSpPr>
        <p:spPr bwMode="auto">
          <a:xfrm>
            <a:off x="4470400" y="4991100"/>
            <a:ext cx="3313418" cy="969947"/>
          </a:xfrm>
          <a:prstGeom prst="roundRect">
            <a:avLst>
              <a:gd name="adj" fmla="val 9386"/>
            </a:avLst>
          </a:prstGeom>
          <a:solidFill>
            <a:schemeClr val="accent1">
              <a:lumMod val="20000"/>
              <a:lumOff val="80000"/>
              <a:alpha val="9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444791"/>
              </a:solidFill>
              <a:effectLst/>
              <a:uLnTx/>
              <a:uFillTx/>
              <a:latin typeface="Segoe Sans Display Semibold"/>
              <a:ea typeface="+mn-ea"/>
              <a:cs typeface="+mn-cs"/>
            </a:endParaRPr>
          </a:p>
        </p:txBody>
      </p:sp>
      <p:sp>
        <p:nvSpPr>
          <p:cNvPr id="43" name="Rectangle: Rounded Corners 42">
            <a:extLst>
              <a:ext uri="{FF2B5EF4-FFF2-40B4-BE49-F238E27FC236}">
                <a16:creationId xmlns:a16="http://schemas.microsoft.com/office/drawing/2014/main" id="{A2C4A242-CDBB-6A2E-ADC0-03B179F5E2B6}"/>
              </a:ext>
              <a:ext uri="{C183D7F6-B498-43B3-948B-1728B52AA6E4}">
                <adec:decorative xmlns:adec="http://schemas.microsoft.com/office/drawing/2017/decorative" val="1"/>
              </a:ext>
            </a:extLst>
          </p:cNvPr>
          <p:cNvSpPr>
            <a:spLocks/>
          </p:cNvSpPr>
          <p:nvPr/>
        </p:nvSpPr>
        <p:spPr bwMode="auto">
          <a:xfrm>
            <a:off x="8248545" y="4991100"/>
            <a:ext cx="3313418" cy="969947"/>
          </a:xfrm>
          <a:prstGeom prst="roundRect">
            <a:avLst>
              <a:gd name="adj" fmla="val 9386"/>
            </a:avLst>
          </a:prstGeom>
          <a:solidFill>
            <a:schemeClr val="accent1">
              <a:lumMod val="20000"/>
              <a:lumOff val="80000"/>
              <a:alpha val="9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444791"/>
              </a:solidFill>
              <a:effectLst/>
              <a:uLnTx/>
              <a:uFillTx/>
              <a:latin typeface="Segoe Sans Display Semibold"/>
              <a:ea typeface="+mn-ea"/>
              <a:cs typeface="+mn-cs"/>
            </a:endParaRPr>
          </a:p>
        </p:txBody>
      </p:sp>
      <p:sp>
        <p:nvSpPr>
          <p:cNvPr id="73" name="Freeform: Shape 72">
            <a:extLst>
              <a:ext uri="{FF2B5EF4-FFF2-40B4-BE49-F238E27FC236}">
                <a16:creationId xmlns:a16="http://schemas.microsoft.com/office/drawing/2014/main" id="{9F3303C2-80AD-5C27-3ED7-16D3A65D0B24}"/>
              </a:ext>
              <a:ext uri="{C183D7F6-B498-43B3-948B-1728B52AA6E4}">
                <adec:decorative xmlns:adec="http://schemas.microsoft.com/office/drawing/2017/decorative" val="1"/>
              </a:ext>
            </a:extLst>
          </p:cNvPr>
          <p:cNvSpPr>
            <a:spLocks/>
          </p:cNvSpPr>
          <p:nvPr/>
        </p:nvSpPr>
        <p:spPr bwMode="auto">
          <a:xfrm flipH="1">
            <a:off x="10804767" y="0"/>
            <a:ext cx="1387233" cy="561474"/>
          </a:xfrm>
          <a:custGeom>
            <a:avLst/>
            <a:gdLst>
              <a:gd name="connsiteX0" fmla="*/ 0 w 1246692"/>
              <a:gd name="connsiteY0" fmla="*/ 504591 h 504591"/>
              <a:gd name="connsiteX1" fmla="*/ 186696 w 1246692"/>
              <a:gd name="connsiteY1" fmla="*/ 461355 h 504591"/>
              <a:gd name="connsiteX2" fmla="*/ 1177030 w 1246692"/>
              <a:gd name="connsiteY2" fmla="*/ 44178 h 504591"/>
              <a:gd name="connsiteX3" fmla="*/ 1246692 w 1246692"/>
              <a:gd name="connsiteY3" fmla="*/ 0 h 504591"/>
              <a:gd name="connsiteX4" fmla="*/ 0 w 1246692"/>
              <a:gd name="connsiteY4" fmla="*/ 0 h 504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692" h="504591">
                <a:moveTo>
                  <a:pt x="0" y="504591"/>
                </a:moveTo>
                <a:lnTo>
                  <a:pt x="186696" y="461355"/>
                </a:lnTo>
                <a:cubicBezTo>
                  <a:pt x="533353" y="370294"/>
                  <a:pt x="865171" y="229111"/>
                  <a:pt x="1177030" y="44178"/>
                </a:cubicBezTo>
                <a:lnTo>
                  <a:pt x="1246692" y="0"/>
                </a:lnTo>
                <a:lnTo>
                  <a:pt x="0" y="0"/>
                </a:lnTo>
                <a:close/>
              </a:path>
            </a:pathLst>
          </a:custGeom>
          <a:gradFill flip="none" rotWithShape="1">
            <a:gsLst>
              <a:gs pos="99065">
                <a:srgbClr val="CD93FA">
                  <a:alpha val="75000"/>
                </a:srgbClr>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84" name="Freeform: Shape 83">
            <a:extLst>
              <a:ext uri="{FF2B5EF4-FFF2-40B4-BE49-F238E27FC236}">
                <a16:creationId xmlns:a16="http://schemas.microsoft.com/office/drawing/2014/main" id="{D6FCFB27-CBF8-19BF-F6D9-2F958C73E8AE}"/>
              </a:ext>
              <a:ext uri="{C183D7F6-B498-43B3-948B-1728B52AA6E4}">
                <adec:decorative xmlns:adec="http://schemas.microsoft.com/office/drawing/2017/decorative" val="1"/>
              </a:ext>
            </a:extLst>
          </p:cNvPr>
          <p:cNvSpPr>
            <a:spLocks/>
          </p:cNvSpPr>
          <p:nvPr/>
        </p:nvSpPr>
        <p:spPr bwMode="auto">
          <a:xfrm rot="16200000" flipH="1" flipV="1">
            <a:off x="-167020" y="6103875"/>
            <a:ext cx="921145" cy="587104"/>
          </a:xfrm>
          <a:custGeom>
            <a:avLst/>
            <a:gdLst>
              <a:gd name="connsiteX0" fmla="*/ 0 w 921145"/>
              <a:gd name="connsiteY0" fmla="*/ 587104 h 587104"/>
              <a:gd name="connsiteX1" fmla="*/ 2257 w 921145"/>
              <a:gd name="connsiteY1" fmla="*/ 572314 h 587104"/>
              <a:gd name="connsiteX2" fmla="*/ 704462 w 921145"/>
              <a:gd name="connsiteY2" fmla="*/ 0 h 587104"/>
              <a:gd name="connsiteX3" fmla="*/ 917607 w 921145"/>
              <a:gd name="connsiteY3" fmla="*/ 32224 h 587104"/>
              <a:gd name="connsiteX4" fmla="*/ 921145 w 921145"/>
              <a:gd name="connsiteY4" fmla="*/ 33519 h 587104"/>
              <a:gd name="connsiteX5" fmla="*/ 921145 w 921145"/>
              <a:gd name="connsiteY5" fmla="*/ 587104 h 5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1145" h="587104">
                <a:moveTo>
                  <a:pt x="0" y="587104"/>
                </a:moveTo>
                <a:lnTo>
                  <a:pt x="2257" y="572314"/>
                </a:lnTo>
                <a:cubicBezTo>
                  <a:pt x="69093" y="245695"/>
                  <a:pt x="358085" y="0"/>
                  <a:pt x="704462" y="0"/>
                </a:cubicBezTo>
                <a:cubicBezTo>
                  <a:pt x="778686" y="0"/>
                  <a:pt x="850275" y="11282"/>
                  <a:pt x="917607" y="32224"/>
                </a:cubicBezTo>
                <a:lnTo>
                  <a:pt x="921145" y="33519"/>
                </a:lnTo>
                <a:lnTo>
                  <a:pt x="921145" y="587104"/>
                </a:lnTo>
                <a:close/>
              </a:path>
            </a:pathLst>
          </a:custGeom>
          <a:gradFill flip="none" rotWithShape="1">
            <a:gsLst>
              <a:gs pos="0">
                <a:srgbClr val="FFA1C6"/>
              </a:gs>
              <a:gs pos="100000">
                <a:srgbClr val="F4D956"/>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 name="Title 2">
            <a:extLst>
              <a:ext uri="{FF2B5EF4-FFF2-40B4-BE49-F238E27FC236}">
                <a16:creationId xmlns:a16="http://schemas.microsoft.com/office/drawing/2014/main" id="{4C6DC7AB-8214-639D-E6EE-9976AFB3E2F5}"/>
              </a:ext>
            </a:extLst>
          </p:cNvPr>
          <p:cNvSpPr>
            <a:spLocks noGrp="1"/>
          </p:cNvSpPr>
          <p:nvPr>
            <p:ph type="title"/>
          </p:nvPr>
        </p:nvSpPr>
        <p:spPr>
          <a:xfrm>
            <a:off x="584200" y="457200"/>
            <a:ext cx="11018520" cy="1107996"/>
          </a:xfrm>
        </p:spPr>
        <p:txBody>
          <a:bodyPr>
            <a:normAutofit fontScale="90000"/>
          </a:bodyPr>
          <a:lstStyle/>
          <a:p>
            <a:r>
              <a:rPr lang="en-US" b="0">
                <a:ea typeface="+mj-ea"/>
                <a:cs typeface="+mj-cs"/>
              </a:rPr>
              <a:t>Microsoft Teams’ robust </a:t>
            </a:r>
            <a:r>
              <a:rPr lang="en-US" b="0">
                <a:solidFill>
                  <a:schemeClr val="accent1"/>
                </a:solidFill>
                <a:ea typeface="+mj-ea"/>
                <a:cs typeface="+mj-cs"/>
              </a:rPr>
              <a:t>set of out-of-the-box tools </a:t>
            </a:r>
            <a:r>
              <a:rPr lang="en-US" b="0">
                <a:ea typeface="+mj-ea"/>
                <a:cs typeface="+mj-cs"/>
              </a:rPr>
              <a:t>makes it </a:t>
            </a:r>
            <a:r>
              <a:rPr lang="en-US" b="0">
                <a:solidFill>
                  <a:schemeClr val="accent1"/>
                </a:solidFill>
                <a:ea typeface="+mj-ea"/>
                <a:cs typeface="+mj-cs"/>
              </a:rPr>
              <a:t>easy to support your VDI deployments</a:t>
            </a:r>
          </a:p>
        </p:txBody>
      </p:sp>
      <p:sp>
        <p:nvSpPr>
          <p:cNvPr id="18" name="Rectangle 17">
            <a:extLst>
              <a:ext uri="{FF2B5EF4-FFF2-40B4-BE49-F238E27FC236}">
                <a16:creationId xmlns:a16="http://schemas.microsoft.com/office/drawing/2014/main" id="{F194A6D4-57EC-641B-4D60-D202C6DDD360}"/>
              </a:ext>
            </a:extLst>
          </p:cNvPr>
          <p:cNvSpPr>
            <a:spLocks/>
          </p:cNvSpPr>
          <p:nvPr/>
        </p:nvSpPr>
        <p:spPr>
          <a:xfrm>
            <a:off x="807720" y="5325810"/>
            <a:ext cx="3055288" cy="492443"/>
          </a:xfrm>
          <a:prstGeom prst="rect">
            <a:avLst/>
          </a:prstGeom>
          <a:noFill/>
          <a:effectLst/>
        </p:spPr>
        <p:txBody>
          <a:bodyPr wrap="square" lIns="0" tIns="0" rIns="0" bIns="0" anchor="t" anchorCtr="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Segoe Sans Display Semibold"/>
                <a:ea typeface="+mn-ea"/>
                <a:cs typeface="+mn-cs"/>
              </a:rPr>
              <a:t>Real-time Analytics</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Display Semibold"/>
                <a:ea typeface="+mn-ea"/>
                <a:cs typeface="+mn-cs"/>
              </a:rPr>
              <a:t>Monitor your in-progress meetings</a:t>
            </a:r>
          </a:p>
        </p:txBody>
      </p:sp>
      <p:sp>
        <p:nvSpPr>
          <p:cNvPr id="42" name="Rectangle 41">
            <a:extLst>
              <a:ext uri="{FF2B5EF4-FFF2-40B4-BE49-F238E27FC236}">
                <a16:creationId xmlns:a16="http://schemas.microsoft.com/office/drawing/2014/main" id="{6F8C0CB4-0414-88C5-2C4D-F929CAA172A7}"/>
              </a:ext>
            </a:extLst>
          </p:cNvPr>
          <p:cNvSpPr>
            <a:spLocks/>
          </p:cNvSpPr>
          <p:nvPr/>
        </p:nvSpPr>
        <p:spPr>
          <a:xfrm>
            <a:off x="4470400" y="5325810"/>
            <a:ext cx="3313417" cy="492443"/>
          </a:xfrm>
          <a:prstGeom prst="rect">
            <a:avLst/>
          </a:prstGeom>
          <a:noFill/>
          <a:effectLst/>
        </p:spPr>
        <p:txBody>
          <a:bodyPr wrap="square" lIns="0" tIns="0" rIns="0" bIns="0" anchor="t" anchorCtr="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Segoe Sans Display Semibold"/>
                <a:ea typeface="+mn-ea"/>
                <a:cs typeface="+mn-cs"/>
              </a:rPr>
              <a:t>Call Analytics</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Display Semibold"/>
                <a:ea typeface="+mn-ea"/>
                <a:cs typeface="+mn-cs"/>
              </a:rPr>
              <a:t>Single User / Meeting troubleshooting</a:t>
            </a:r>
          </a:p>
        </p:txBody>
      </p:sp>
      <p:sp>
        <p:nvSpPr>
          <p:cNvPr id="44" name="Rectangle 43">
            <a:extLst>
              <a:ext uri="{FF2B5EF4-FFF2-40B4-BE49-F238E27FC236}">
                <a16:creationId xmlns:a16="http://schemas.microsoft.com/office/drawing/2014/main" id="{DDC30570-5FE2-31A1-EC1A-A0B69093FD09}"/>
              </a:ext>
            </a:extLst>
          </p:cNvPr>
          <p:cNvSpPr>
            <a:spLocks/>
          </p:cNvSpPr>
          <p:nvPr/>
        </p:nvSpPr>
        <p:spPr>
          <a:xfrm>
            <a:off x="8262145" y="5325810"/>
            <a:ext cx="3251200" cy="492443"/>
          </a:xfrm>
          <a:prstGeom prst="rect">
            <a:avLst/>
          </a:prstGeom>
          <a:noFill/>
          <a:effectLst/>
        </p:spPr>
        <p:txBody>
          <a:bodyPr wrap="square" lIns="0" tIns="0" rIns="0" bIns="0" anchor="t" anchorCtr="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Segoe Sans Display Semibold"/>
                <a:ea typeface="+mn-ea"/>
                <a:cs typeface="+mn-cs"/>
              </a:rPr>
              <a:t>Call Quality Dashboard</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Display Semibold"/>
                <a:ea typeface="+mn-ea"/>
                <a:cs typeface="+mn-cs"/>
              </a:rPr>
              <a:t>Monitor and analyze across your tenant</a:t>
            </a:r>
          </a:p>
        </p:txBody>
      </p:sp>
      <p:pic>
        <p:nvPicPr>
          <p:cNvPr id="8" name="Picture Placeholder 7">
            <a:extLst>
              <a:ext uri="{FF2B5EF4-FFF2-40B4-BE49-F238E27FC236}">
                <a16:creationId xmlns:a16="http://schemas.microsoft.com/office/drawing/2014/main" id="{925E2800-7D40-3E74-569C-26F83CEF3933}"/>
              </a:ext>
            </a:extLst>
          </p:cNvPr>
          <p:cNvPicPr>
            <a:picLocks noGrp="1" noChangeAspect="1"/>
          </p:cNvPicPr>
          <p:nvPr>
            <p:ph type="pic" sz="quarter" idx="21"/>
          </p:nvPr>
        </p:nvPicPr>
        <p:blipFill>
          <a:blip r:embed="rId2"/>
          <a:srcRect l="2645" r="2645"/>
          <a:stretch/>
        </p:blipFill>
        <p:spPr/>
      </p:pic>
      <p:pic>
        <p:nvPicPr>
          <p:cNvPr id="12" name="Picture Placeholder 11">
            <a:extLst>
              <a:ext uri="{FF2B5EF4-FFF2-40B4-BE49-F238E27FC236}">
                <a16:creationId xmlns:a16="http://schemas.microsoft.com/office/drawing/2014/main" id="{21841336-C0C4-1BD6-E190-CC50B5488E71}"/>
              </a:ext>
            </a:extLst>
          </p:cNvPr>
          <p:cNvPicPr>
            <a:picLocks noGrp="1" noChangeAspect="1"/>
          </p:cNvPicPr>
          <p:nvPr>
            <p:ph type="pic" sz="quarter" idx="22"/>
          </p:nvPr>
        </p:nvPicPr>
        <p:blipFill>
          <a:blip r:embed="rId3"/>
          <a:srcRect l="6765" r="6765"/>
          <a:stretch/>
        </p:blipFill>
        <p:spPr/>
      </p:pic>
      <p:pic>
        <p:nvPicPr>
          <p:cNvPr id="22" name="Picture Placeholder 21">
            <a:extLst>
              <a:ext uri="{FF2B5EF4-FFF2-40B4-BE49-F238E27FC236}">
                <a16:creationId xmlns:a16="http://schemas.microsoft.com/office/drawing/2014/main" id="{EF25E4D4-3951-6CE9-0DF7-E4553653EBC2}"/>
              </a:ext>
            </a:extLst>
          </p:cNvPr>
          <p:cNvPicPr>
            <a:picLocks noGrp="1" noChangeAspect="1"/>
          </p:cNvPicPr>
          <p:nvPr>
            <p:ph type="pic" sz="quarter" idx="20"/>
          </p:nvPr>
        </p:nvPicPr>
        <p:blipFill>
          <a:blip r:embed="rId4"/>
          <a:srcRect l="-182" t="-164" r="182" b="164"/>
          <a:stretch/>
        </p:blipFill>
        <p:spPr>
          <a:xfrm>
            <a:off x="8207473" y="1731545"/>
            <a:ext cx="3383280" cy="3383280"/>
          </a:xfrm>
        </p:spPr>
      </p:pic>
    </p:spTree>
    <p:extLst>
      <p:ext uri="{BB962C8B-B14F-4D97-AF65-F5344CB8AC3E}">
        <p14:creationId xmlns:p14="http://schemas.microsoft.com/office/powerpoint/2010/main" val="4076710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1" grpId="0" animBg="1"/>
      <p:bldP spid="43" grpId="0" animBg="1"/>
      <p:bldP spid="18" grpId="0"/>
      <p:bldP spid="42"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F22692-77F6-5515-F1DB-049809DEB952}"/>
              </a:ext>
            </a:extLst>
          </p:cNvPr>
          <p:cNvPicPr>
            <a:picLocks noChangeAspect="1"/>
          </p:cNvPicPr>
          <p:nvPr/>
        </p:nvPicPr>
        <p:blipFill>
          <a:blip r:embed="rId2"/>
          <a:srcRect l="14278"/>
          <a:stretch>
            <a:fillRect/>
          </a:stretch>
        </p:blipFill>
        <p:spPr>
          <a:xfrm>
            <a:off x="3364523" y="1623725"/>
            <a:ext cx="8377897" cy="4315960"/>
          </a:xfrm>
          <a:prstGeom prst="rect">
            <a:avLst/>
          </a:prstGeom>
        </p:spPr>
      </p:pic>
      <p:sp>
        <p:nvSpPr>
          <p:cNvPr id="2" name="Title 1">
            <a:extLst>
              <a:ext uri="{FF2B5EF4-FFF2-40B4-BE49-F238E27FC236}">
                <a16:creationId xmlns:a16="http://schemas.microsoft.com/office/drawing/2014/main" id="{FF784D0D-7BDD-8A62-1FE3-A8767423E735}"/>
              </a:ext>
            </a:extLst>
          </p:cNvPr>
          <p:cNvSpPr>
            <a:spLocks noGrp="1"/>
          </p:cNvSpPr>
          <p:nvPr>
            <p:ph type="title"/>
          </p:nvPr>
        </p:nvSpPr>
        <p:spPr>
          <a:xfrm>
            <a:off x="0" y="0"/>
            <a:ext cx="11025680" cy="1072072"/>
          </a:xfrm>
        </p:spPr>
        <p:txBody>
          <a:bodyPr/>
          <a:lstStyle/>
          <a:p>
            <a:r>
              <a:rPr lang="en-US" dirty="0"/>
              <a:t>Teams Admin Center – Real Time Analytics</a:t>
            </a:r>
          </a:p>
        </p:txBody>
      </p:sp>
      <p:sp>
        <p:nvSpPr>
          <p:cNvPr id="3" name="Rectangle 2">
            <a:extLst>
              <a:ext uri="{FF2B5EF4-FFF2-40B4-BE49-F238E27FC236}">
                <a16:creationId xmlns:a16="http://schemas.microsoft.com/office/drawing/2014/main" id="{C628C86C-8AB0-99EC-2E5E-0079E5FCD94C}"/>
              </a:ext>
            </a:extLst>
          </p:cNvPr>
          <p:cNvSpPr/>
          <p:nvPr/>
        </p:nvSpPr>
        <p:spPr bwMode="auto">
          <a:xfrm>
            <a:off x="4298868" y="3183875"/>
            <a:ext cx="617516" cy="245125"/>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11A017B5-7F04-1EF9-3A0C-664C8F478E42}"/>
              </a:ext>
            </a:extLst>
          </p:cNvPr>
          <p:cNvSpPr/>
          <p:nvPr/>
        </p:nvSpPr>
        <p:spPr bwMode="auto">
          <a:xfrm>
            <a:off x="9729707" y="4267200"/>
            <a:ext cx="663974" cy="246381"/>
          </a:xfrm>
          <a:prstGeom prst="rect">
            <a:avLst/>
          </a:prstGeom>
          <a:noFill/>
          <a:ln w="476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A2B0A9BC-DE34-6DB3-29A0-002222C70142}"/>
              </a:ext>
            </a:extLst>
          </p:cNvPr>
          <p:cNvSpPr/>
          <p:nvPr/>
        </p:nvSpPr>
        <p:spPr bwMode="auto">
          <a:xfrm>
            <a:off x="9729706" y="2930020"/>
            <a:ext cx="1233889" cy="498980"/>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8" name="TextBox 7">
            <a:extLst>
              <a:ext uri="{FF2B5EF4-FFF2-40B4-BE49-F238E27FC236}">
                <a16:creationId xmlns:a16="http://schemas.microsoft.com/office/drawing/2014/main" id="{8D037430-34E2-778C-997B-CE187F277740}"/>
              </a:ext>
            </a:extLst>
          </p:cNvPr>
          <p:cNvSpPr txBox="1"/>
          <p:nvPr/>
        </p:nvSpPr>
        <p:spPr>
          <a:xfrm>
            <a:off x="449580" y="1722120"/>
            <a:ext cx="2781300" cy="3693319"/>
          </a:xfrm>
          <a:prstGeom prst="rect">
            <a:avLst/>
          </a:prstGeom>
          <a:noFill/>
        </p:spPr>
        <p:txBody>
          <a:bodyPr wrap="square" lIns="0" tIns="0" rIns="0" bIns="0" rtlCol="0">
            <a:spAutoFit/>
          </a:bodyPr>
          <a:lstStyle/>
          <a:p>
            <a:pPr algn="l"/>
            <a:r>
              <a:rPr lang="en-US" sz="1600" dirty="0"/>
              <a:t>View quality for VDI clients in real-time:</a:t>
            </a:r>
          </a:p>
          <a:p>
            <a:pPr marL="342900" indent="-342900" algn="l">
              <a:buFont typeface="Arial" panose="020B0604020202020204" pitchFamily="34" charset="0"/>
              <a:buChar char="•"/>
            </a:pPr>
            <a:r>
              <a:rPr lang="en-US" sz="1600" dirty="0"/>
              <a:t>Identify whether a device is using legacy or new VDI optimization</a:t>
            </a:r>
          </a:p>
          <a:p>
            <a:pPr marL="342900" indent="-342900" algn="l">
              <a:buFont typeface="Arial" panose="020B0604020202020204" pitchFamily="34" charset="0"/>
              <a:buChar char="•"/>
            </a:pPr>
            <a:r>
              <a:rPr lang="en-US" sz="1600" dirty="0"/>
              <a:t>Capture and Render devices such as mics and headsets are properly identified in the new VDI optimization mode</a:t>
            </a:r>
          </a:p>
          <a:p>
            <a:pPr marL="342900" indent="-342900" algn="l">
              <a:buFont typeface="Arial" panose="020B0604020202020204" pitchFamily="34" charset="0"/>
              <a:buChar char="•"/>
            </a:pPr>
            <a:r>
              <a:rPr lang="en-US" sz="1600" dirty="0"/>
              <a:t>Identify details about the VDI guest such as connection quality that were previously unavailable in Teams VDI</a:t>
            </a:r>
          </a:p>
        </p:txBody>
      </p:sp>
    </p:spTree>
    <p:extLst>
      <p:ext uri="{BB962C8B-B14F-4D97-AF65-F5344CB8AC3E}">
        <p14:creationId xmlns:p14="http://schemas.microsoft.com/office/powerpoint/2010/main" val="251039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500"/>
                                        <p:tgtEl>
                                          <p:spTgt spid="8">
                                            <p:txEl>
                                              <p:pRg st="2" end="2"/>
                                            </p:txEl>
                                          </p:spTgt>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6E5E0-B22A-9B23-A9F7-200A9FF0443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712084C-BF86-9339-6968-E2C2940A8253}"/>
              </a:ext>
            </a:extLst>
          </p:cNvPr>
          <p:cNvPicPr>
            <a:picLocks noChangeAspect="1"/>
          </p:cNvPicPr>
          <p:nvPr/>
        </p:nvPicPr>
        <p:blipFill>
          <a:blip r:embed="rId2"/>
          <a:srcRect l="14233"/>
          <a:stretch>
            <a:fillRect/>
          </a:stretch>
        </p:blipFill>
        <p:spPr>
          <a:xfrm>
            <a:off x="3836504" y="1623725"/>
            <a:ext cx="7905916" cy="4389237"/>
          </a:xfrm>
          <a:prstGeom prst="rect">
            <a:avLst/>
          </a:prstGeom>
        </p:spPr>
      </p:pic>
      <p:sp>
        <p:nvSpPr>
          <p:cNvPr id="2" name="Title 1">
            <a:extLst>
              <a:ext uri="{FF2B5EF4-FFF2-40B4-BE49-F238E27FC236}">
                <a16:creationId xmlns:a16="http://schemas.microsoft.com/office/drawing/2014/main" id="{92D3F938-5049-76CF-5C3A-C1B47E1FEC34}"/>
              </a:ext>
            </a:extLst>
          </p:cNvPr>
          <p:cNvSpPr>
            <a:spLocks noGrp="1"/>
          </p:cNvSpPr>
          <p:nvPr>
            <p:ph type="title"/>
          </p:nvPr>
        </p:nvSpPr>
        <p:spPr>
          <a:xfrm>
            <a:off x="0" y="455625"/>
            <a:ext cx="12091916" cy="553998"/>
          </a:xfrm>
        </p:spPr>
        <p:txBody>
          <a:bodyPr>
            <a:normAutofit fontScale="90000"/>
          </a:bodyPr>
          <a:lstStyle/>
          <a:p>
            <a:r>
              <a:rPr lang="en-US" dirty="0"/>
              <a:t>Teams Admin Center – Call Analytics (one user/meeting) </a:t>
            </a:r>
          </a:p>
        </p:txBody>
      </p:sp>
      <p:pic>
        <p:nvPicPr>
          <p:cNvPr id="5" name="Picture 4">
            <a:extLst>
              <a:ext uri="{FF2B5EF4-FFF2-40B4-BE49-F238E27FC236}">
                <a16:creationId xmlns:a16="http://schemas.microsoft.com/office/drawing/2014/main" id="{27061296-C0DA-3DDC-CF49-8BF0BEE11456}"/>
              </a:ext>
            </a:extLst>
          </p:cNvPr>
          <p:cNvPicPr>
            <a:picLocks noChangeAspect="1"/>
          </p:cNvPicPr>
          <p:nvPr/>
        </p:nvPicPr>
        <p:blipFill>
          <a:blip r:embed="rId3"/>
          <a:stretch>
            <a:fillRect/>
          </a:stretch>
        </p:blipFill>
        <p:spPr>
          <a:xfrm>
            <a:off x="6419645" y="4935556"/>
            <a:ext cx="4464279" cy="387370"/>
          </a:xfrm>
          <a:prstGeom prst="rect">
            <a:avLst/>
          </a:prstGeom>
        </p:spPr>
      </p:pic>
      <p:sp>
        <p:nvSpPr>
          <p:cNvPr id="6" name="Arrow: Down 5">
            <a:extLst>
              <a:ext uri="{FF2B5EF4-FFF2-40B4-BE49-F238E27FC236}">
                <a16:creationId xmlns:a16="http://schemas.microsoft.com/office/drawing/2014/main" id="{9E3862C6-762A-BA28-26DB-ABE4151D4B7A}"/>
              </a:ext>
            </a:extLst>
          </p:cNvPr>
          <p:cNvSpPr/>
          <p:nvPr/>
        </p:nvSpPr>
        <p:spPr bwMode="auto">
          <a:xfrm>
            <a:off x="9617725" y="3971776"/>
            <a:ext cx="297456" cy="1107000"/>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043C8BCF-1728-7582-F097-8DEEEBDB7B95}"/>
              </a:ext>
            </a:extLst>
          </p:cNvPr>
          <p:cNvSpPr/>
          <p:nvPr/>
        </p:nvSpPr>
        <p:spPr bwMode="auto">
          <a:xfrm>
            <a:off x="4373217" y="2494722"/>
            <a:ext cx="447261" cy="25841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BE2C0219-CBD0-11F5-329A-E4AB20735CB2}"/>
              </a:ext>
            </a:extLst>
          </p:cNvPr>
          <p:cNvSpPr/>
          <p:nvPr/>
        </p:nvSpPr>
        <p:spPr bwMode="auto">
          <a:xfrm>
            <a:off x="3979902" y="5317380"/>
            <a:ext cx="393315" cy="16902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9" name="TextBox 8">
            <a:extLst>
              <a:ext uri="{FF2B5EF4-FFF2-40B4-BE49-F238E27FC236}">
                <a16:creationId xmlns:a16="http://schemas.microsoft.com/office/drawing/2014/main" id="{FB588246-4207-7549-1F3E-8732BC79B0B8}"/>
              </a:ext>
            </a:extLst>
          </p:cNvPr>
          <p:cNvSpPr txBox="1"/>
          <p:nvPr/>
        </p:nvSpPr>
        <p:spPr>
          <a:xfrm>
            <a:off x="449579" y="1722120"/>
            <a:ext cx="3065141" cy="4431983"/>
          </a:xfrm>
          <a:prstGeom prst="rect">
            <a:avLst/>
          </a:prstGeom>
          <a:noFill/>
        </p:spPr>
        <p:txBody>
          <a:bodyPr wrap="square" lIns="0" tIns="0" rIns="0" bIns="0" rtlCol="0">
            <a:spAutoFit/>
          </a:bodyPr>
          <a:lstStyle/>
          <a:p>
            <a:pPr algn="l"/>
            <a:r>
              <a:rPr lang="en-US" sz="1600" dirty="0"/>
              <a:t>VDI diagnostic code is viewable in Call Analytics:</a:t>
            </a:r>
          </a:p>
          <a:p>
            <a:pPr marL="342900" indent="-342900" algn="l">
              <a:buFont typeface="Arial" panose="020B0604020202020204" pitchFamily="34" charset="0"/>
              <a:buChar char="•"/>
            </a:pPr>
            <a:r>
              <a:rPr lang="en-US" sz="1600" dirty="0"/>
              <a:t>Four-digit </a:t>
            </a:r>
            <a:r>
              <a:rPr lang="en-US" sz="1600" dirty="0" err="1"/>
              <a:t>VDImode</a:t>
            </a:r>
            <a:r>
              <a:rPr lang="en-US" sz="1600" dirty="0"/>
              <a:t> value provides details into VDI type</a:t>
            </a:r>
          </a:p>
          <a:p>
            <a:pPr marL="342900" indent="-342900" algn="l">
              <a:buFont typeface="Arial" panose="020B0604020202020204" pitchFamily="34" charset="0"/>
              <a:buChar char="•"/>
            </a:pPr>
            <a:r>
              <a:rPr lang="en-US" sz="1600" dirty="0"/>
              <a:t>First digit</a:t>
            </a:r>
          </a:p>
          <a:p>
            <a:pPr marL="800100" lvl="1" indent="-342900">
              <a:buFont typeface="Arial" panose="020B0604020202020204" pitchFamily="34" charset="0"/>
              <a:buChar char="•"/>
            </a:pPr>
            <a:r>
              <a:rPr lang="en-US" sz="1600" dirty="0"/>
              <a:t>1 or 2 = Citrix</a:t>
            </a:r>
          </a:p>
          <a:p>
            <a:pPr marL="800100" lvl="1" indent="-342900">
              <a:buFont typeface="Arial" panose="020B0604020202020204" pitchFamily="34" charset="0"/>
              <a:buChar char="•"/>
            </a:pPr>
            <a:r>
              <a:rPr lang="en-US" sz="1600" dirty="0"/>
              <a:t>3 = VMware</a:t>
            </a:r>
          </a:p>
          <a:p>
            <a:pPr marL="800100" lvl="1" indent="-342900">
              <a:buFont typeface="Arial" panose="020B0604020202020204" pitchFamily="34" charset="0"/>
              <a:buChar char="•"/>
            </a:pPr>
            <a:r>
              <a:rPr lang="en-US" sz="1600" dirty="0"/>
              <a:t>5 = Microsoft AVD/W365</a:t>
            </a:r>
          </a:p>
          <a:p>
            <a:pPr marL="342900" indent="-342900">
              <a:buFont typeface="Arial" panose="020B0604020202020204" pitchFamily="34" charset="0"/>
              <a:buChar char="•"/>
            </a:pPr>
            <a:r>
              <a:rPr lang="en-US" sz="1600" dirty="0"/>
              <a:t>Second digit</a:t>
            </a:r>
          </a:p>
          <a:p>
            <a:pPr marL="800100" lvl="1" indent="-342900">
              <a:buFont typeface="Arial" panose="020B0604020202020204" pitchFamily="34" charset="0"/>
              <a:buChar char="•"/>
            </a:pPr>
            <a:r>
              <a:rPr lang="en-US" sz="1600" dirty="0"/>
              <a:t>0 = Unoptimized</a:t>
            </a:r>
          </a:p>
          <a:p>
            <a:pPr marL="800100" lvl="1" indent="-342900">
              <a:buFont typeface="Arial" panose="020B0604020202020204" pitchFamily="34" charset="0"/>
              <a:buChar char="•"/>
            </a:pPr>
            <a:r>
              <a:rPr lang="en-US" sz="1600" dirty="0"/>
              <a:t>1 = Optimization possible with WebRTC</a:t>
            </a:r>
          </a:p>
          <a:p>
            <a:pPr marL="800100" lvl="1" indent="-342900">
              <a:buFont typeface="Arial" panose="020B0604020202020204" pitchFamily="34" charset="0"/>
              <a:buChar char="•"/>
            </a:pPr>
            <a:r>
              <a:rPr lang="en-US" sz="1600" dirty="0"/>
              <a:t>2 = Optimization possible with native stack</a:t>
            </a:r>
          </a:p>
          <a:p>
            <a:pPr marL="342900" indent="-342900">
              <a:buFont typeface="Arial" panose="020B0604020202020204" pitchFamily="34" charset="0"/>
              <a:buChar char="•"/>
            </a:pPr>
            <a:r>
              <a:rPr lang="en-US" sz="1600" dirty="0"/>
              <a:t>Note: The second digit does not specify if the optimized connected state is true, only if the capability was detected.</a:t>
            </a:r>
          </a:p>
        </p:txBody>
      </p:sp>
    </p:spTree>
    <p:extLst>
      <p:ext uri="{BB962C8B-B14F-4D97-AF65-F5344CB8AC3E}">
        <p14:creationId xmlns:p14="http://schemas.microsoft.com/office/powerpoint/2010/main" val="238901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B93D2-9F4C-6D7D-7F0D-38B8FCBA76C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F4C0EDF-9338-3406-F383-6BF324A3A5C2}"/>
              </a:ext>
            </a:extLst>
          </p:cNvPr>
          <p:cNvSpPr txBox="1">
            <a:spLocks/>
          </p:cNvSpPr>
          <p:nvPr/>
        </p:nvSpPr>
        <p:spPr>
          <a:xfrm>
            <a:off x="585217" y="1011198"/>
            <a:ext cx="11018520"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000">
                <a:cs typeface="Segoe UI"/>
              </a:rPr>
              <a:t>CQD Reports built with Power BI for the new VDI media optimization in Teams</a:t>
            </a:r>
            <a:endParaRPr lang="en-US" sz="2000"/>
          </a:p>
        </p:txBody>
      </p:sp>
      <p:pic>
        <p:nvPicPr>
          <p:cNvPr id="5" name="Picture 4">
            <a:extLst>
              <a:ext uri="{FF2B5EF4-FFF2-40B4-BE49-F238E27FC236}">
                <a16:creationId xmlns:a16="http://schemas.microsoft.com/office/drawing/2014/main" id="{801FFAE7-12F0-EEC1-8415-A9DB23A9746A}"/>
              </a:ext>
            </a:extLst>
          </p:cNvPr>
          <p:cNvPicPr>
            <a:picLocks noChangeAspect="1"/>
          </p:cNvPicPr>
          <p:nvPr/>
        </p:nvPicPr>
        <p:blipFill>
          <a:blip r:embed="rId3"/>
          <a:stretch>
            <a:fillRect/>
          </a:stretch>
        </p:blipFill>
        <p:spPr>
          <a:xfrm>
            <a:off x="3364523" y="1420861"/>
            <a:ext cx="8377897" cy="4721689"/>
          </a:xfrm>
          <a:prstGeom prst="rect">
            <a:avLst/>
          </a:prstGeom>
        </p:spPr>
      </p:pic>
      <p:sp>
        <p:nvSpPr>
          <p:cNvPr id="6" name="TextBox 5">
            <a:extLst>
              <a:ext uri="{FF2B5EF4-FFF2-40B4-BE49-F238E27FC236}">
                <a16:creationId xmlns:a16="http://schemas.microsoft.com/office/drawing/2014/main" id="{79F5B610-B9EB-B94F-9AB1-98D7751C9CC5}"/>
              </a:ext>
            </a:extLst>
          </p:cNvPr>
          <p:cNvSpPr txBox="1"/>
          <p:nvPr/>
        </p:nvSpPr>
        <p:spPr>
          <a:xfrm>
            <a:off x="449580" y="1722120"/>
            <a:ext cx="2781300" cy="4185761"/>
          </a:xfrm>
          <a:prstGeom prst="rect">
            <a:avLst/>
          </a:prstGeom>
          <a:noFill/>
        </p:spPr>
        <p:txBody>
          <a:bodyPr wrap="square" lIns="0" tIns="0" rIns="0" bIns="0" rtlCol="0">
            <a:spAutoFit/>
          </a:bodyPr>
          <a:lstStyle/>
          <a:p>
            <a:pPr algn="l"/>
            <a:r>
              <a:rPr lang="en-US" sz="1600" dirty="0"/>
              <a:t>Track VDI adoption including:</a:t>
            </a:r>
          </a:p>
          <a:p>
            <a:pPr marL="342900" indent="-342900" algn="l">
              <a:buFont typeface="Arial" panose="020B0604020202020204" pitchFamily="34" charset="0"/>
              <a:buChar char="•"/>
            </a:pPr>
            <a:r>
              <a:rPr lang="en-US" sz="1600" dirty="0"/>
              <a:t>Tracking version saturation for media stack and plugin</a:t>
            </a:r>
          </a:p>
          <a:p>
            <a:pPr marL="342900" indent="-342900" algn="l">
              <a:buFont typeface="Arial" panose="020B0604020202020204" pitchFamily="34" charset="0"/>
              <a:buChar char="•"/>
            </a:pPr>
            <a:r>
              <a:rPr lang="en-US" sz="1600" dirty="0"/>
              <a:t>Population on using optimization at a glance</a:t>
            </a:r>
          </a:p>
          <a:p>
            <a:pPr marL="342900" indent="-342900" algn="l">
              <a:buFont typeface="Arial" panose="020B0604020202020204" pitchFamily="34" charset="0"/>
              <a:buChar char="•"/>
            </a:pPr>
            <a:r>
              <a:rPr lang="en-US" sz="1600" dirty="0"/>
              <a:t>Quality and Optimization tracking</a:t>
            </a:r>
          </a:p>
          <a:p>
            <a:pPr marL="342900" indent="-342900" algn="l">
              <a:buFont typeface="Arial" panose="020B0604020202020204" pitchFamily="34" charset="0"/>
              <a:buChar char="•"/>
            </a:pPr>
            <a:r>
              <a:rPr lang="en-US" sz="1600" dirty="0"/>
              <a:t>New optimization provides better support for new CQD intelligent media classifiers</a:t>
            </a:r>
          </a:p>
          <a:p>
            <a:pPr marL="342900" indent="-342900" algn="l">
              <a:buFont typeface="Arial" panose="020B0604020202020204" pitchFamily="34" charset="0"/>
              <a:buChar char="•"/>
            </a:pPr>
            <a:r>
              <a:rPr lang="en-US" sz="1600" dirty="0"/>
              <a:t>VDI Is Optimized specifies if VDI optimization is possible but not occurring (Not Optimized), or possible and established (‘Optimized’)</a:t>
            </a:r>
          </a:p>
        </p:txBody>
      </p:sp>
      <p:sp>
        <p:nvSpPr>
          <p:cNvPr id="11" name="Title 10">
            <a:extLst>
              <a:ext uri="{FF2B5EF4-FFF2-40B4-BE49-F238E27FC236}">
                <a16:creationId xmlns:a16="http://schemas.microsoft.com/office/drawing/2014/main" id="{070C985A-9525-BED0-0F02-47510288FBE7}"/>
              </a:ext>
            </a:extLst>
          </p:cNvPr>
          <p:cNvSpPr>
            <a:spLocks noGrp="1"/>
          </p:cNvSpPr>
          <p:nvPr>
            <p:ph type="title"/>
          </p:nvPr>
        </p:nvSpPr>
        <p:spPr>
          <a:xfrm>
            <a:off x="99661" y="72017"/>
            <a:ext cx="11025680" cy="1072072"/>
          </a:xfrm>
        </p:spPr>
        <p:txBody>
          <a:bodyPr/>
          <a:lstStyle/>
          <a:p>
            <a:r>
              <a:rPr lang="en-US" dirty="0"/>
              <a:t>Call Quality Dashboard and QER Reports</a:t>
            </a:r>
          </a:p>
        </p:txBody>
      </p:sp>
      <p:sp>
        <p:nvSpPr>
          <p:cNvPr id="2" name="Rectangle 1">
            <a:extLst>
              <a:ext uri="{FF2B5EF4-FFF2-40B4-BE49-F238E27FC236}">
                <a16:creationId xmlns:a16="http://schemas.microsoft.com/office/drawing/2014/main" id="{931D8D20-659C-ED0F-61B1-03ED57DB3056}"/>
              </a:ext>
            </a:extLst>
          </p:cNvPr>
          <p:cNvSpPr/>
          <p:nvPr/>
        </p:nvSpPr>
        <p:spPr bwMode="auto">
          <a:xfrm>
            <a:off x="5921980" y="1584290"/>
            <a:ext cx="5820440" cy="278299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D3C4B396-9B21-9C2F-0B87-0C0ECFCE2BC9}"/>
              </a:ext>
            </a:extLst>
          </p:cNvPr>
          <p:cNvSpPr/>
          <p:nvPr/>
        </p:nvSpPr>
        <p:spPr bwMode="auto">
          <a:xfrm>
            <a:off x="8364930" y="4422450"/>
            <a:ext cx="3377490" cy="1720100"/>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DF60733F-5953-6DC1-F745-C58857D4AF0E}"/>
              </a:ext>
            </a:extLst>
          </p:cNvPr>
          <p:cNvSpPr/>
          <p:nvPr/>
        </p:nvSpPr>
        <p:spPr bwMode="auto">
          <a:xfrm>
            <a:off x="3356180" y="5236496"/>
            <a:ext cx="4875107" cy="90605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587667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5748F2-F204-81D3-5E54-D6B5E0DF53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5A1DC7-ADFF-88D3-B475-63EC8C6E1291}"/>
              </a:ext>
            </a:extLst>
          </p:cNvPr>
          <p:cNvPicPr>
            <a:picLocks noChangeAspect="1"/>
          </p:cNvPicPr>
          <p:nvPr/>
        </p:nvPicPr>
        <p:blipFill>
          <a:blip r:embed="rId3"/>
          <a:stretch>
            <a:fillRect/>
          </a:stretch>
        </p:blipFill>
        <p:spPr>
          <a:xfrm>
            <a:off x="3399538" y="1420861"/>
            <a:ext cx="8304782" cy="4606559"/>
          </a:xfrm>
          <a:prstGeom prst="rect">
            <a:avLst/>
          </a:prstGeom>
        </p:spPr>
      </p:pic>
      <p:sp>
        <p:nvSpPr>
          <p:cNvPr id="6" name="TextBox 5">
            <a:extLst>
              <a:ext uri="{FF2B5EF4-FFF2-40B4-BE49-F238E27FC236}">
                <a16:creationId xmlns:a16="http://schemas.microsoft.com/office/drawing/2014/main" id="{97E00A38-9DAA-91EE-0FEE-698C26CA438B}"/>
              </a:ext>
            </a:extLst>
          </p:cNvPr>
          <p:cNvSpPr txBox="1"/>
          <p:nvPr/>
        </p:nvSpPr>
        <p:spPr>
          <a:xfrm>
            <a:off x="449580" y="1722120"/>
            <a:ext cx="2781300" cy="1723549"/>
          </a:xfrm>
          <a:prstGeom prst="rect">
            <a:avLst/>
          </a:prstGeom>
          <a:noFill/>
        </p:spPr>
        <p:txBody>
          <a:bodyPr wrap="square" lIns="0" tIns="0" rIns="0" bIns="0" rtlCol="0">
            <a:spAutoFit/>
          </a:bodyPr>
          <a:lstStyle/>
          <a:p>
            <a:pPr algn="l"/>
            <a:r>
              <a:rPr lang="en-US" sz="1600"/>
              <a:t>Track VDI adoption including:</a:t>
            </a:r>
          </a:p>
          <a:p>
            <a:pPr marL="342900" indent="-342900" algn="l">
              <a:buFont typeface="Arial" panose="020B0604020202020204" pitchFamily="34" charset="0"/>
              <a:buChar char="•"/>
            </a:pPr>
            <a:r>
              <a:rPr lang="en-US" sz="1600"/>
              <a:t>Tracking client version saturation</a:t>
            </a:r>
          </a:p>
          <a:p>
            <a:pPr marL="342900" indent="-342900" algn="l">
              <a:buFont typeface="Arial" panose="020B0604020202020204" pitchFamily="34" charset="0"/>
              <a:buChar char="•"/>
            </a:pPr>
            <a:r>
              <a:rPr lang="en-US" sz="1600"/>
              <a:t>Population on not optimized at a glance</a:t>
            </a:r>
          </a:p>
          <a:p>
            <a:pPr marL="342900" indent="-342900" algn="l">
              <a:buFont typeface="Arial" panose="020B0604020202020204" pitchFamily="34" charset="0"/>
              <a:buChar char="•"/>
            </a:pPr>
            <a:r>
              <a:rPr lang="en-US" sz="1600"/>
              <a:t>Quality and Optimization tracking</a:t>
            </a:r>
          </a:p>
        </p:txBody>
      </p:sp>
      <p:sp>
        <p:nvSpPr>
          <p:cNvPr id="7" name="Title 1">
            <a:extLst>
              <a:ext uri="{FF2B5EF4-FFF2-40B4-BE49-F238E27FC236}">
                <a16:creationId xmlns:a16="http://schemas.microsoft.com/office/drawing/2014/main" id="{2E6007D4-E8FB-23F2-D53E-BA7FD5C06083}"/>
              </a:ext>
            </a:extLst>
          </p:cNvPr>
          <p:cNvSpPr txBox="1">
            <a:spLocks/>
          </p:cNvSpPr>
          <p:nvPr/>
        </p:nvSpPr>
        <p:spPr>
          <a:xfrm>
            <a:off x="586740" y="1011198"/>
            <a:ext cx="11018520"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000">
                <a:cs typeface="Segoe UI"/>
              </a:rPr>
              <a:t>CQD Reports built with Power BI for legacy VDI</a:t>
            </a:r>
            <a:endParaRPr lang="en-US" sz="2000"/>
          </a:p>
        </p:txBody>
      </p:sp>
      <p:sp>
        <p:nvSpPr>
          <p:cNvPr id="11" name="Title 10">
            <a:extLst>
              <a:ext uri="{FF2B5EF4-FFF2-40B4-BE49-F238E27FC236}">
                <a16:creationId xmlns:a16="http://schemas.microsoft.com/office/drawing/2014/main" id="{48E9804E-9D0A-3CA2-686E-2F90ABE47E67}"/>
              </a:ext>
            </a:extLst>
          </p:cNvPr>
          <p:cNvSpPr>
            <a:spLocks noGrp="1"/>
          </p:cNvSpPr>
          <p:nvPr>
            <p:ph type="title"/>
          </p:nvPr>
        </p:nvSpPr>
        <p:spPr>
          <a:xfrm>
            <a:off x="588263" y="457200"/>
            <a:ext cx="11018520" cy="553998"/>
          </a:xfrm>
        </p:spPr>
        <p:txBody>
          <a:bodyPr>
            <a:normAutofit fontScale="90000"/>
          </a:bodyPr>
          <a:lstStyle/>
          <a:p>
            <a:r>
              <a:rPr lang="en-US"/>
              <a:t>Call Quality Dashboard and QER Reports</a:t>
            </a:r>
          </a:p>
        </p:txBody>
      </p:sp>
    </p:spTree>
    <p:extLst>
      <p:ext uri="{BB962C8B-B14F-4D97-AF65-F5344CB8AC3E}">
        <p14:creationId xmlns:p14="http://schemas.microsoft.com/office/powerpoint/2010/main" val="114701239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2D40F-AF95-E5C2-604F-EDA8C28C7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6E9B0-974F-BE6F-1464-7E6E4894DFD2}"/>
              </a:ext>
            </a:extLst>
          </p:cNvPr>
          <p:cNvSpPr>
            <a:spLocks noGrp="1"/>
          </p:cNvSpPr>
          <p:nvPr>
            <p:ph type="title"/>
          </p:nvPr>
        </p:nvSpPr>
        <p:spPr>
          <a:xfrm>
            <a:off x="338220" y="161206"/>
            <a:ext cx="11018520" cy="553998"/>
          </a:xfrm>
        </p:spPr>
        <p:txBody>
          <a:bodyPr>
            <a:normAutofit fontScale="90000"/>
          </a:bodyPr>
          <a:lstStyle/>
          <a:p>
            <a:pPr algn="l"/>
            <a:r>
              <a:rPr lang="en-US" dirty="0"/>
              <a:t>Monitoring API</a:t>
            </a:r>
          </a:p>
        </p:txBody>
      </p:sp>
      <p:pic>
        <p:nvPicPr>
          <p:cNvPr id="5" name="Picture 4">
            <a:extLst>
              <a:ext uri="{FF2B5EF4-FFF2-40B4-BE49-F238E27FC236}">
                <a16:creationId xmlns:a16="http://schemas.microsoft.com/office/drawing/2014/main" id="{F0B3F2AD-157E-B837-6479-771B220629AE}"/>
              </a:ext>
            </a:extLst>
          </p:cNvPr>
          <p:cNvPicPr>
            <a:picLocks noChangeAspect="1"/>
          </p:cNvPicPr>
          <p:nvPr/>
        </p:nvPicPr>
        <p:blipFill>
          <a:blip r:embed="rId2"/>
          <a:stretch>
            <a:fillRect/>
          </a:stretch>
        </p:blipFill>
        <p:spPr>
          <a:xfrm>
            <a:off x="5286410" y="868332"/>
            <a:ext cx="6905590" cy="4341318"/>
          </a:xfrm>
          <a:prstGeom prst="rect">
            <a:avLst/>
          </a:prstGeom>
        </p:spPr>
      </p:pic>
      <p:sp>
        <p:nvSpPr>
          <p:cNvPr id="7" name="TextBox 6">
            <a:extLst>
              <a:ext uri="{FF2B5EF4-FFF2-40B4-BE49-F238E27FC236}">
                <a16:creationId xmlns:a16="http://schemas.microsoft.com/office/drawing/2014/main" id="{28E58F7C-AAE8-4D50-80A3-93EBE23B9D96}"/>
              </a:ext>
            </a:extLst>
          </p:cNvPr>
          <p:cNvSpPr txBox="1"/>
          <p:nvPr/>
        </p:nvSpPr>
        <p:spPr>
          <a:xfrm>
            <a:off x="0" y="868332"/>
            <a:ext cx="5192972" cy="2769989"/>
          </a:xfrm>
          <a:prstGeom prst="rect">
            <a:avLst/>
          </a:prstGeom>
          <a:noFill/>
        </p:spPr>
        <p:txBody>
          <a:bodyPr wrap="square">
            <a:spAutoFit/>
          </a:bodyPr>
          <a:lstStyle/>
          <a:p>
            <a:pPr algn="l">
              <a:buNone/>
            </a:pPr>
            <a:r>
              <a:rPr lang="en-US" b="0" i="0" dirty="0">
                <a:effectLst/>
                <a:latin typeface="Segoe UI" panose="020B0502040204020203" pitchFamily="34" charset="0"/>
              </a:rPr>
              <a:t>Administrators</a:t>
            </a:r>
            <a:r>
              <a:rPr lang="en-US" sz="1600" b="0" i="0" dirty="0">
                <a:effectLst/>
                <a:latin typeface="Segoe UI" panose="020B0502040204020203" pitchFamily="34" charset="0"/>
              </a:rPr>
              <a:t> can create custom scripts to </a:t>
            </a:r>
            <a:r>
              <a:rPr lang="en-US" sz="1600" b="0" i="0" u="none" strike="noStrike" dirty="0">
                <a:effectLst/>
                <a:latin typeface="Segoe UI" panose="020B0502040204020203" pitchFamily="34" charset="0"/>
                <a:hlinkClick r:id="rId3">
                  <a:extLst>
                    <a:ext uri="{A12FA001-AC4F-418D-AE19-62706E023703}">
                      <ahyp:hlinkClr xmlns:ahyp="http://schemas.microsoft.com/office/drawing/2018/hyperlinkcolor" val="tx"/>
                    </a:ext>
                  </a:extLst>
                </a:hlinkClick>
              </a:rPr>
              <a:t>query</a:t>
            </a:r>
            <a:r>
              <a:rPr lang="en-US" sz="1600" b="0" i="0" dirty="0">
                <a:effectLst/>
                <a:latin typeface="Segoe UI" panose="020B0502040204020203" pitchFamily="34" charset="0"/>
              </a:rPr>
              <a:t> </a:t>
            </a:r>
            <a:r>
              <a:rPr lang="en-US" sz="1600" b="0" i="0" dirty="0" err="1">
                <a:effectLst/>
                <a:latin typeface="Segoe UI" panose="020B0502040204020203" pitchFamily="34" charset="0"/>
              </a:rPr>
              <a:t>vdi_connection_info.json</a:t>
            </a:r>
            <a:r>
              <a:rPr lang="en-US" sz="1600" b="0" i="0" dirty="0">
                <a:effectLst/>
                <a:latin typeface="Segoe UI" panose="020B0502040204020203" pitchFamily="34" charset="0"/>
              </a:rPr>
              <a:t> - this file in the virtual machine contains information about the current and last session, for example optimization status, peripherals and software versions of the different components.</a:t>
            </a:r>
            <a:br>
              <a:rPr lang="en-US" sz="1600" b="0" i="0" dirty="0">
                <a:effectLst/>
                <a:latin typeface="Segoe UI" panose="020B0502040204020203" pitchFamily="34" charset="0"/>
              </a:rPr>
            </a:br>
            <a:r>
              <a:rPr lang="en-US" sz="1600" b="0" i="0" dirty="0">
                <a:effectLst/>
                <a:latin typeface="Segoe UI" panose="020B0502040204020203" pitchFamily="34" charset="0"/>
              </a:rPr>
              <a:t> Location (in the VDA / RD Host): </a:t>
            </a:r>
            <a:r>
              <a:rPr lang="en-US" sz="1400" b="0" i="0" dirty="0">
                <a:effectLst/>
                <a:latin typeface="Segoe UI" panose="020B0502040204020203" pitchFamily="34" charset="0"/>
              </a:rPr>
              <a:t>C:\Users&lt;username&gt;\AppData\Local\Packages\MSTeams_8wekyb3d8bbwe\LocalCache\Microsoft\MSTeams\tfw</a:t>
            </a:r>
          </a:p>
          <a:p>
            <a:pPr algn="l">
              <a:buNone/>
            </a:pPr>
            <a:br>
              <a:rPr lang="en-US" sz="1600" b="0" i="0" dirty="0">
                <a:effectLst/>
                <a:latin typeface="Segoe UI" panose="020B0502040204020203" pitchFamily="34" charset="0"/>
              </a:rPr>
            </a:br>
            <a:endParaRPr lang="en-US" sz="1600" b="0" i="0" dirty="0">
              <a:effectLst/>
              <a:latin typeface="Segoe UI" panose="020B0502040204020203" pitchFamily="34" charset="0"/>
            </a:endParaRPr>
          </a:p>
        </p:txBody>
      </p:sp>
      <p:sp>
        <p:nvSpPr>
          <p:cNvPr id="4" name="TextBox 3">
            <a:extLst>
              <a:ext uri="{FF2B5EF4-FFF2-40B4-BE49-F238E27FC236}">
                <a16:creationId xmlns:a16="http://schemas.microsoft.com/office/drawing/2014/main" id="{1D1DB2C4-0FA9-F82A-860F-06CECE9C182E}"/>
              </a:ext>
            </a:extLst>
          </p:cNvPr>
          <p:cNvSpPr txBox="1"/>
          <p:nvPr/>
        </p:nvSpPr>
        <p:spPr>
          <a:xfrm>
            <a:off x="-58004" y="4888230"/>
            <a:ext cx="5308979" cy="1969770"/>
          </a:xfrm>
          <a:prstGeom prst="rect">
            <a:avLst/>
          </a:prstGeom>
          <a:noFill/>
        </p:spPr>
        <p:txBody>
          <a:bodyPr wrap="square">
            <a:spAutoFit/>
          </a:bodyPr>
          <a:lstStyle/>
          <a:p>
            <a:pPr algn="l">
              <a:buNone/>
            </a:pPr>
            <a:r>
              <a:rPr lang="en-US" sz="1600" b="0" i="0" dirty="0">
                <a:effectLst/>
                <a:latin typeface="Segoe UI" panose="020B0502040204020203" pitchFamily="34" charset="0"/>
              </a:rPr>
              <a:t>Typical use cases for the monitoring API are:</a:t>
            </a:r>
          </a:p>
          <a:p>
            <a:pPr algn="l">
              <a:spcBef>
                <a:spcPts val="1200"/>
              </a:spcBef>
              <a:spcAft>
                <a:spcPts val="1200"/>
              </a:spcAft>
              <a:buFont typeface="Arial" panose="020B0604020202020204" pitchFamily="34" charset="0"/>
              <a:buChar char="•"/>
            </a:pPr>
            <a:r>
              <a:rPr lang="en-US" sz="1600" b="0" i="0" dirty="0">
                <a:effectLst/>
                <a:latin typeface="Segoe UI" panose="020B0502040204020203" pitchFamily="34" charset="0"/>
              </a:rPr>
              <a:t>Administrators deploying an automation script in VDA/RD Host to detect whether the client endpoint operating system has changed since the last connection, consuming the contents of the JSON file to compare the last two sessions' values, and issue their own alerts/pop-up messages.</a:t>
            </a:r>
          </a:p>
        </p:txBody>
      </p:sp>
      <p:sp>
        <p:nvSpPr>
          <p:cNvPr id="6" name="TextBox 5">
            <a:extLst>
              <a:ext uri="{FF2B5EF4-FFF2-40B4-BE49-F238E27FC236}">
                <a16:creationId xmlns:a16="http://schemas.microsoft.com/office/drawing/2014/main" id="{98BF2A92-8AD0-D01D-BEB2-DBCDE88B3B5C}"/>
              </a:ext>
            </a:extLst>
          </p:cNvPr>
          <p:cNvSpPr txBox="1"/>
          <p:nvPr/>
        </p:nvSpPr>
        <p:spPr>
          <a:xfrm>
            <a:off x="5250975" y="5334506"/>
            <a:ext cx="7096836" cy="1077218"/>
          </a:xfrm>
          <a:prstGeom prst="rect">
            <a:avLst/>
          </a:prstGeom>
          <a:noFill/>
        </p:spPr>
        <p:txBody>
          <a:bodyPr wrap="square">
            <a:spAutoFit/>
          </a:bodyPr>
          <a:lstStyle>
            <a:defPPr>
              <a:defRPr lang="en-US"/>
            </a:defPPr>
            <a:lvl1pPr>
              <a:buNone/>
              <a:defRPr sz="1600" b="0" i="0">
                <a:effectLst/>
                <a:latin typeface="Segoe UI" panose="020B0502040204020203" pitchFamily="34" charset="0"/>
              </a:defRPr>
            </a:lvl1pPr>
          </a:lstStyle>
          <a:p>
            <a:r>
              <a:rPr lang="en-US" dirty="0"/>
              <a:t>Developers creating Third party apps that report the current state of the VDI optimization connection, consuming the contents of the JSON file to retrieve all available connection, optimization, and device information of the current Teams session.</a:t>
            </a:r>
          </a:p>
        </p:txBody>
      </p:sp>
    </p:spTree>
    <p:extLst>
      <p:ext uri="{BB962C8B-B14F-4D97-AF65-F5344CB8AC3E}">
        <p14:creationId xmlns:p14="http://schemas.microsoft.com/office/powerpoint/2010/main" val="1100196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1F3FA-C81C-01D1-44AE-FA28EB6CF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5571E-ED42-B740-BB4D-63FA8716A6DF}"/>
              </a:ext>
            </a:extLst>
          </p:cNvPr>
          <p:cNvSpPr>
            <a:spLocks noGrp="1"/>
          </p:cNvSpPr>
          <p:nvPr>
            <p:ph type="title"/>
          </p:nvPr>
        </p:nvSpPr>
        <p:spPr>
          <a:xfrm>
            <a:off x="338220" y="161206"/>
            <a:ext cx="11018520" cy="553998"/>
          </a:xfrm>
        </p:spPr>
        <p:txBody>
          <a:bodyPr>
            <a:normAutofit fontScale="90000"/>
          </a:bodyPr>
          <a:lstStyle/>
          <a:p>
            <a:pPr algn="l"/>
            <a:r>
              <a:rPr lang="en-US" dirty="0"/>
              <a:t>Event Viewer</a:t>
            </a:r>
          </a:p>
        </p:txBody>
      </p:sp>
      <p:sp>
        <p:nvSpPr>
          <p:cNvPr id="7" name="TextBox 6">
            <a:extLst>
              <a:ext uri="{FF2B5EF4-FFF2-40B4-BE49-F238E27FC236}">
                <a16:creationId xmlns:a16="http://schemas.microsoft.com/office/drawing/2014/main" id="{16F771F4-4466-4660-07D1-258DAA26D961}"/>
              </a:ext>
            </a:extLst>
          </p:cNvPr>
          <p:cNvSpPr txBox="1"/>
          <p:nvPr/>
        </p:nvSpPr>
        <p:spPr>
          <a:xfrm>
            <a:off x="116007" y="1433815"/>
            <a:ext cx="3405115" cy="2308324"/>
          </a:xfrm>
          <a:prstGeom prst="rect">
            <a:avLst/>
          </a:prstGeom>
          <a:noFill/>
        </p:spPr>
        <p:txBody>
          <a:bodyPr wrap="square">
            <a:spAutoFit/>
          </a:bodyPr>
          <a:lstStyle/>
          <a:p>
            <a:r>
              <a:rPr lang="en-US" sz="1600" dirty="0">
                <a:latin typeface="Segoe UI" panose="020B0502040204020203" pitchFamily="34" charset="0"/>
              </a:rPr>
              <a:t>Every connect/disconnect event gets logged in the Event Viewer running on the Virtual Machine. The Event Viewer can also display client-side related errors. Filter by Source (Microsoft Teams VDI) and Event ID (0). Error codes can be found in the </a:t>
            </a:r>
            <a:r>
              <a:rPr lang="en-US" sz="1600" dirty="0">
                <a:latin typeface="Segoe UI" panose="020B0502040204020203" pitchFamily="34" charset="0"/>
                <a:hlinkClick r:id="rId2">
                  <a:extLst>
                    <a:ext uri="{A12FA001-AC4F-418D-AE19-62706E023703}">
                      <ahyp:hlinkClr xmlns:ahyp="http://schemas.microsoft.com/office/drawing/2018/hyperlinkcolor" val="tx"/>
                    </a:ext>
                  </a:extLst>
                </a:hlinkClick>
              </a:rPr>
              <a:t>New Teams logs for VDI</a:t>
            </a:r>
            <a:r>
              <a:rPr lang="en-US" sz="1600" dirty="0">
                <a:latin typeface="Segoe UI" panose="020B0502040204020203" pitchFamily="34" charset="0"/>
              </a:rPr>
              <a:t> section.</a:t>
            </a:r>
          </a:p>
        </p:txBody>
      </p:sp>
      <p:pic>
        <p:nvPicPr>
          <p:cNvPr id="4" name="Picture 3">
            <a:extLst>
              <a:ext uri="{FF2B5EF4-FFF2-40B4-BE49-F238E27FC236}">
                <a16:creationId xmlns:a16="http://schemas.microsoft.com/office/drawing/2014/main" id="{23B48760-F492-4ED3-06D0-F041A3669E9D}"/>
              </a:ext>
            </a:extLst>
          </p:cNvPr>
          <p:cNvPicPr>
            <a:picLocks noChangeAspect="1"/>
          </p:cNvPicPr>
          <p:nvPr/>
        </p:nvPicPr>
        <p:blipFill>
          <a:blip r:embed="rId3"/>
          <a:stretch>
            <a:fillRect/>
          </a:stretch>
        </p:blipFill>
        <p:spPr>
          <a:xfrm>
            <a:off x="3798018" y="998744"/>
            <a:ext cx="8393982" cy="5229525"/>
          </a:xfrm>
          <a:prstGeom prst="rect">
            <a:avLst/>
          </a:prstGeom>
        </p:spPr>
      </p:pic>
    </p:spTree>
    <p:extLst>
      <p:ext uri="{BB962C8B-B14F-4D97-AF65-F5344CB8AC3E}">
        <p14:creationId xmlns:p14="http://schemas.microsoft.com/office/powerpoint/2010/main" val="109652731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E6CB0-0BB5-180C-B3FF-33CEBBDA3EFE}"/>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46678F87-6DC1-34AE-2E59-5C9CCD80B51F}"/>
              </a:ext>
              <a:ext uri="{C183D7F6-B498-43B3-948B-1728B52AA6E4}">
                <adec:decorative xmlns:adec="http://schemas.microsoft.com/office/drawing/2017/decorative" val="1"/>
              </a:ext>
            </a:extLst>
          </p:cNvPr>
          <p:cNvSpPr>
            <a:spLocks/>
          </p:cNvSpPr>
          <p:nvPr/>
        </p:nvSpPr>
        <p:spPr bwMode="auto">
          <a:xfrm rot="5400000" flipV="1">
            <a:off x="10515085" y="-560483"/>
            <a:ext cx="560388" cy="2825942"/>
          </a:xfrm>
          <a:custGeom>
            <a:avLst/>
            <a:gdLst>
              <a:gd name="connsiteX0" fmla="*/ 0 w 560388"/>
              <a:gd name="connsiteY0" fmla="*/ 280194 h 2825942"/>
              <a:gd name="connsiteX1" fmla="*/ 0 w 560388"/>
              <a:gd name="connsiteY1" fmla="*/ 2825942 h 2825942"/>
              <a:gd name="connsiteX2" fmla="*/ 560388 w 560388"/>
              <a:gd name="connsiteY2" fmla="*/ 2825942 h 2825942"/>
              <a:gd name="connsiteX3" fmla="*/ 560388 w 560388"/>
              <a:gd name="connsiteY3" fmla="*/ 280194 h 2825942"/>
              <a:gd name="connsiteX4" fmla="*/ 280194 w 560388"/>
              <a:gd name="connsiteY4" fmla="*/ 0 h 2825942"/>
              <a:gd name="connsiteX5" fmla="*/ 0 w 560388"/>
              <a:gd name="connsiteY5" fmla="*/ 280194 h 28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88" h="2825942">
                <a:moveTo>
                  <a:pt x="0" y="280194"/>
                </a:moveTo>
                <a:lnTo>
                  <a:pt x="0" y="2825942"/>
                </a:lnTo>
                <a:lnTo>
                  <a:pt x="560388" y="2825942"/>
                </a:lnTo>
                <a:lnTo>
                  <a:pt x="560388" y="280194"/>
                </a:lnTo>
                <a:cubicBezTo>
                  <a:pt x="560388" y="125447"/>
                  <a:pt x="434941" y="0"/>
                  <a:pt x="280194" y="0"/>
                </a:cubicBezTo>
                <a:cubicBezTo>
                  <a:pt x="125447" y="0"/>
                  <a:pt x="0" y="125447"/>
                  <a:pt x="0" y="280194"/>
                </a:cubicBezTo>
                <a:close/>
              </a:path>
            </a:pathLst>
          </a:custGeom>
          <a:gradFill flip="none" rotWithShape="1">
            <a:gsLst>
              <a:gs pos="0">
                <a:schemeClr val="bg1"/>
              </a:gs>
              <a:gs pos="100000">
                <a:schemeClr val="bg1">
                  <a:alpha val="0"/>
                </a:schemeClr>
              </a:gs>
            </a:gsLst>
            <a:lin ang="4200000" scaled="0"/>
            <a:tileRect/>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4" name="Freeform: Shape 3">
            <a:extLst>
              <a:ext uri="{FF2B5EF4-FFF2-40B4-BE49-F238E27FC236}">
                <a16:creationId xmlns:a16="http://schemas.microsoft.com/office/drawing/2014/main" id="{63D66AE3-93DD-108E-A1FE-35D4338CFEFE}"/>
              </a:ext>
              <a:ext uri="{C183D7F6-B498-43B3-948B-1728B52AA6E4}">
                <adec:decorative xmlns:adec="http://schemas.microsoft.com/office/drawing/2017/decorative" val="1"/>
              </a:ext>
            </a:extLst>
          </p:cNvPr>
          <p:cNvSpPr>
            <a:spLocks/>
          </p:cNvSpPr>
          <p:nvPr/>
        </p:nvSpPr>
        <p:spPr bwMode="auto">
          <a:xfrm rot="16200000" flipH="1">
            <a:off x="-355594" y="1287469"/>
            <a:ext cx="1422376" cy="711188"/>
          </a:xfrm>
          <a:custGeom>
            <a:avLst/>
            <a:gdLst>
              <a:gd name="connsiteX0" fmla="*/ 0 w 1701776"/>
              <a:gd name="connsiteY0" fmla="*/ 0 h 850888"/>
              <a:gd name="connsiteX1" fmla="*/ 850888 w 1701776"/>
              <a:gd name="connsiteY1" fmla="*/ 850888 h 850888"/>
              <a:gd name="connsiteX2" fmla="*/ 1701776 w 1701776"/>
              <a:gd name="connsiteY2" fmla="*/ 0 h 850888"/>
            </a:gdLst>
            <a:ahLst/>
            <a:cxnLst>
              <a:cxn ang="0">
                <a:pos x="connsiteX0" y="connsiteY0"/>
              </a:cxn>
              <a:cxn ang="0">
                <a:pos x="connsiteX1" y="connsiteY1"/>
              </a:cxn>
              <a:cxn ang="0">
                <a:pos x="connsiteX2" y="connsiteY2"/>
              </a:cxn>
            </a:cxnLst>
            <a:rect l="l" t="t" r="r" b="b"/>
            <a:pathLst>
              <a:path w="1701776" h="850888">
                <a:moveTo>
                  <a:pt x="0" y="0"/>
                </a:moveTo>
                <a:cubicBezTo>
                  <a:pt x="0" y="469932"/>
                  <a:pt x="380956" y="850888"/>
                  <a:pt x="850888" y="850888"/>
                </a:cubicBezTo>
                <a:cubicBezTo>
                  <a:pt x="1320820" y="850888"/>
                  <a:pt x="1701776" y="469932"/>
                  <a:pt x="1701776" y="0"/>
                </a:cubicBezTo>
                <a:close/>
              </a:path>
            </a:pathLst>
          </a:custGeom>
          <a:gradFill flip="none" rotWithShape="1">
            <a:gsLst>
              <a:gs pos="99065">
                <a:srgbClr val="CD93FA">
                  <a:alpha val="75000"/>
                </a:srgbClr>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18" name="Rectangle: Rounded Corners 17">
            <a:extLst>
              <a:ext uri="{FF2B5EF4-FFF2-40B4-BE49-F238E27FC236}">
                <a16:creationId xmlns:a16="http://schemas.microsoft.com/office/drawing/2014/main" id="{E9C6618F-572D-E349-954F-18B27E09D49D}"/>
              </a:ext>
              <a:ext uri="{C183D7F6-B498-43B3-948B-1728B52AA6E4}">
                <adec:decorative xmlns:adec="http://schemas.microsoft.com/office/drawing/2017/decorative" val="1"/>
              </a:ext>
            </a:extLst>
          </p:cNvPr>
          <p:cNvSpPr>
            <a:spLocks/>
          </p:cNvSpPr>
          <p:nvPr/>
        </p:nvSpPr>
        <p:spPr bwMode="auto">
          <a:xfrm rot="5400000" flipH="1">
            <a:off x="8498774" y="615063"/>
            <a:ext cx="209548" cy="1557519"/>
          </a:xfrm>
          <a:prstGeom prst="roundRect">
            <a:avLst>
              <a:gd name="adj" fmla="val 50000"/>
            </a:avLst>
          </a:prstGeom>
          <a:gradFill flip="none" rotWithShape="1">
            <a:gsLst>
              <a:gs pos="0">
                <a:srgbClr val="C551BF"/>
              </a:gs>
              <a:gs pos="100000">
                <a:srgbClr val="5B5FC7"/>
              </a:gs>
            </a:gsLst>
            <a:lin ang="5400000" scaled="1"/>
            <a:tileRect/>
          </a:gradFill>
          <a:ln w="12700">
            <a:solidFill>
              <a:schemeClr val="bg1"/>
            </a:solidFill>
          </a:ln>
          <a:effectLst/>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err="1">
              <a:ln>
                <a:noFill/>
              </a:ln>
              <a:solidFill>
                <a:srgbClr val="FFFFFF"/>
              </a:solidFill>
              <a:effectLst/>
              <a:uLnTx/>
              <a:uFillTx/>
              <a:latin typeface="Segoe Sans Display Semibold"/>
              <a:ea typeface="+mn-ea"/>
              <a:cs typeface="+mn-cs"/>
            </a:endParaRPr>
          </a:p>
        </p:txBody>
      </p:sp>
      <p:sp>
        <p:nvSpPr>
          <p:cNvPr id="20" name="Rectangle: Rounded Corners 19">
            <a:extLst>
              <a:ext uri="{FF2B5EF4-FFF2-40B4-BE49-F238E27FC236}">
                <a16:creationId xmlns:a16="http://schemas.microsoft.com/office/drawing/2014/main" id="{01071C1D-EDA5-B5C6-86D7-21984249DBF2}"/>
              </a:ext>
              <a:ext uri="{C183D7F6-B498-43B3-948B-1728B52AA6E4}">
                <adec:decorative xmlns:adec="http://schemas.microsoft.com/office/drawing/2017/decorative" val="1"/>
              </a:ext>
            </a:extLst>
          </p:cNvPr>
          <p:cNvSpPr>
            <a:spLocks/>
          </p:cNvSpPr>
          <p:nvPr/>
        </p:nvSpPr>
        <p:spPr bwMode="auto">
          <a:xfrm>
            <a:off x="7804212" y="1498597"/>
            <a:ext cx="4119050" cy="4134769"/>
          </a:xfrm>
          <a:prstGeom prst="roundRect">
            <a:avLst>
              <a:gd name="adj" fmla="val 4096"/>
            </a:avLst>
          </a:prstGeom>
          <a:solidFill>
            <a:schemeClr val="bg1"/>
          </a:solidFill>
          <a:ln w="12700">
            <a:solidFill>
              <a:schemeClr val="bg1"/>
            </a:solidFill>
            <a:headEnd type="none" w="med" len="med"/>
            <a:tailEnd type="none" w="med" len="med"/>
          </a:ln>
          <a:effectLst>
            <a:outerShdw blurRad="254000" algn="ctr" rotWithShape="0">
              <a:schemeClr val="bg1">
                <a:lumMod val="8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IN" sz="2000" b="0" i="0" u="none" strike="noStrike" kern="1200" cap="none" spc="0" normalizeH="0" baseline="0" noProof="0">
                <a:ln>
                  <a:noFill/>
                </a:ln>
                <a:solidFill>
                  <a:srgbClr val="FFFFFF"/>
                </a:solidFill>
                <a:effectLst/>
                <a:uLnTx/>
                <a:uFillTx/>
                <a:latin typeface="Segoe Sans Text"/>
                <a:ea typeface="+mn-ea"/>
                <a:cs typeface="+mn-cs"/>
              </a:rPr>
              <a:t> </a:t>
            </a:r>
          </a:p>
        </p:txBody>
      </p:sp>
      <p:sp>
        <p:nvSpPr>
          <p:cNvPr id="8" name="Title 7">
            <a:extLst>
              <a:ext uri="{FF2B5EF4-FFF2-40B4-BE49-F238E27FC236}">
                <a16:creationId xmlns:a16="http://schemas.microsoft.com/office/drawing/2014/main" id="{641EA06F-8D7E-35A8-074D-8E6C3B303FF0}"/>
              </a:ext>
            </a:extLst>
          </p:cNvPr>
          <p:cNvSpPr>
            <a:spLocks noGrp="1"/>
          </p:cNvSpPr>
          <p:nvPr>
            <p:ph type="title"/>
          </p:nvPr>
        </p:nvSpPr>
        <p:spPr>
          <a:xfrm>
            <a:off x="0" y="113209"/>
            <a:ext cx="11018520" cy="430887"/>
          </a:xfrm>
        </p:spPr>
        <p:txBody>
          <a:bodyPr>
            <a:normAutofit fontScale="90000"/>
          </a:bodyPr>
          <a:lstStyle/>
          <a:p>
            <a:pPr algn="l"/>
            <a:r>
              <a:rPr lang="en-US" sz="4200" b="1" dirty="0">
                <a:latin typeface="Segoe UI" panose="020B0502040204020203" pitchFamily="34" charset="0"/>
                <a:cs typeface="Segoe UI" panose="020B0502040204020203" pitchFamily="34" charset="0"/>
              </a:rPr>
              <a:t>Teams</a:t>
            </a:r>
            <a:r>
              <a:rPr lang="en-US" dirty="0">
                <a:ea typeface="+mj-ea"/>
                <a:cs typeface="+mj-cs"/>
              </a:rPr>
              <a:t> </a:t>
            </a:r>
            <a:r>
              <a:rPr lang="en-US" sz="4200" b="1" dirty="0">
                <a:latin typeface="Segoe UI" panose="020B0502040204020203" pitchFamily="34" charset="0"/>
                <a:cs typeface="Segoe UI" panose="020B0502040204020203" pitchFamily="34" charset="0"/>
              </a:rPr>
              <a:t>client health in Teams admin center</a:t>
            </a:r>
          </a:p>
        </p:txBody>
      </p:sp>
      <p:sp>
        <p:nvSpPr>
          <p:cNvPr id="22" name="TextBox 21">
            <a:extLst>
              <a:ext uri="{FF2B5EF4-FFF2-40B4-BE49-F238E27FC236}">
                <a16:creationId xmlns:a16="http://schemas.microsoft.com/office/drawing/2014/main" id="{8A710512-E1C1-60E2-0754-440842C6B9CC}"/>
              </a:ext>
            </a:extLst>
          </p:cNvPr>
          <p:cNvSpPr txBox="1">
            <a:spLocks/>
          </p:cNvSpPr>
          <p:nvPr/>
        </p:nvSpPr>
        <p:spPr>
          <a:xfrm>
            <a:off x="8176264" y="1613684"/>
            <a:ext cx="3227375" cy="2923877"/>
          </a:xfrm>
          <a:prstGeom prst="rect">
            <a:avLst/>
          </a:prstGeom>
          <a:noFill/>
        </p:spPr>
        <p:txBody>
          <a:bodyPr wrap="square" lIns="0" tIns="0" rIns="0" bIns="0" anchor="t">
            <a:spAutoFit/>
          </a:bodyPr>
          <a:lstStyle>
            <a:defPPr>
              <a:defRPr lang="en-US"/>
            </a:defPPr>
            <a:lvl1pPr marL="349250" indent="-349250" fontAlgn="ctr">
              <a:spcBef>
                <a:spcPts val="600"/>
              </a:spcBef>
              <a:spcAft>
                <a:spcPts val="1200"/>
              </a:spcAft>
              <a:buSzPct val="120000"/>
              <a:buBlip>
                <a:blip r:embed="rId3"/>
              </a:buBlip>
              <a:defRPr sz="1600"/>
            </a:lvl1pPr>
          </a:lstStyle>
          <a:p>
            <a:pPr>
              <a:defRPr/>
            </a:pPr>
            <a:r>
              <a:rPr lang="en-US"/>
              <a:t>Proactive monitoring of Teams client health (Client crashes , launch failures) across windows &amp; Mac</a:t>
            </a:r>
          </a:p>
          <a:p>
            <a:pPr marL="349250" marR="0" lvl="0" indent="-349250" algn="l" defTabSz="914400" rtl="0" eaLnBrk="1" fontAlgn="ctr" latinLnBrk="0" hangingPunct="1">
              <a:lnSpc>
                <a:spcPct val="100000"/>
              </a:lnSpc>
              <a:spcBef>
                <a:spcPts val="600"/>
              </a:spcBef>
              <a:spcAft>
                <a:spcPts val="1200"/>
              </a:spcAft>
              <a:buClrTx/>
              <a:buSzPct val="120000"/>
              <a:buFontTx/>
              <a:buBlip>
                <a:blip r:embed="rId3"/>
              </a:buBlip>
              <a:tabLst/>
              <a:defRPr/>
            </a:pPr>
            <a:r>
              <a:rPr lang="en-US">
                <a:latin typeface="Segoe Sans Text"/>
              </a:rPr>
              <a:t>Access to top Issues, actionable insights</a:t>
            </a:r>
            <a:r>
              <a:rPr kumimoji="0" lang="en-US" sz="1600" b="0" i="0" u="none" strike="noStrike" kern="1200" cap="none" spc="0" normalizeH="0" baseline="0" noProof="0">
                <a:ln>
                  <a:noFill/>
                </a:ln>
                <a:effectLst/>
                <a:uLnTx/>
                <a:uFillTx/>
                <a:latin typeface="Segoe Sans Text"/>
                <a:ea typeface="+mn-ea"/>
                <a:cs typeface="+mn-cs"/>
              </a:rPr>
              <a:t> and mitigation for faster troubleshooting</a:t>
            </a:r>
          </a:p>
          <a:p>
            <a:pPr marL="349250" marR="0" lvl="0" indent="-349250" algn="l" defTabSz="914400" rtl="0" eaLnBrk="1" fontAlgn="ctr" latinLnBrk="0" hangingPunct="1">
              <a:lnSpc>
                <a:spcPct val="100000"/>
              </a:lnSpc>
              <a:spcBef>
                <a:spcPts val="600"/>
              </a:spcBef>
              <a:spcAft>
                <a:spcPts val="1200"/>
              </a:spcAft>
              <a:buClrTx/>
              <a:buSzPct val="120000"/>
              <a:buFontTx/>
              <a:buBlip>
                <a:blip r:embed="rId3"/>
              </a:buBlip>
              <a:tabLst/>
              <a:defRPr/>
            </a:pPr>
            <a:r>
              <a:rPr kumimoji="0" lang="en-US" sz="1600" b="0" i="0" u="none" strike="noStrike" kern="1200" cap="none" spc="0" normalizeH="0" baseline="0" noProof="0">
                <a:ln>
                  <a:noFill/>
                </a:ln>
                <a:effectLst/>
                <a:uLnTx/>
                <a:uFillTx/>
                <a:latin typeface="Segoe Sans Text"/>
                <a:ea typeface="+mn-ea"/>
                <a:cs typeface="+mn-cs"/>
              </a:rPr>
              <a:t>Client update monitoring and granular version to proactively identify and avoid update issues</a:t>
            </a:r>
          </a:p>
        </p:txBody>
      </p:sp>
      <p:pic>
        <p:nvPicPr>
          <p:cNvPr id="2" name="Picture 1" descr="A screen capture from the Microsoft Teams Admin Center displaying the &quot;Teams Client Health&quot; tab, which shows the device's issues">
            <a:extLst>
              <a:ext uri="{FF2B5EF4-FFF2-40B4-BE49-F238E27FC236}">
                <a16:creationId xmlns:a16="http://schemas.microsoft.com/office/drawing/2014/main" id="{E49312D6-4CEC-A53E-0623-2B73D64702D4}"/>
              </a:ext>
            </a:extLst>
          </p:cNvPr>
          <p:cNvPicPr>
            <a:picLocks/>
          </p:cNvPicPr>
          <p:nvPr/>
        </p:nvPicPr>
        <p:blipFill rotWithShape="1">
          <a:blip r:embed="rId4">
            <a:extLst>
              <a:ext uri="{28A0092B-C50C-407E-A947-70E740481C1C}">
                <a14:useLocalDpi xmlns:a14="http://schemas.microsoft.com/office/drawing/2010/main" val="0"/>
              </a:ext>
            </a:extLst>
          </a:blip>
          <a:srcRect t="-2019" b="-2019"/>
          <a:stretch/>
        </p:blipFill>
        <p:spPr>
          <a:xfrm>
            <a:off x="257274" y="1390647"/>
            <a:ext cx="7501308" cy="4368977"/>
          </a:xfrm>
          <a:prstGeom prst="roundRect">
            <a:avLst>
              <a:gd name="adj" fmla="val 2135"/>
            </a:avLst>
          </a:prstGeom>
          <a:solidFill>
            <a:srgbClr val="EBEBEB"/>
          </a:solidFill>
          <a:effectLst>
            <a:outerShdw blurRad="63500" dist="63500" dir="2700000" algn="tl" rotWithShape="0">
              <a:srgbClr val="000000">
                <a:alpha val="50000"/>
              </a:srgbClr>
            </a:outerShdw>
          </a:effectLst>
        </p:spPr>
      </p:pic>
      <p:sp>
        <p:nvSpPr>
          <p:cNvPr id="3" name="Oval 2">
            <a:extLst>
              <a:ext uri="{FF2B5EF4-FFF2-40B4-BE49-F238E27FC236}">
                <a16:creationId xmlns:a16="http://schemas.microsoft.com/office/drawing/2014/main" id="{21315597-4900-64D8-6D3F-847BC30E93E1}"/>
              </a:ext>
              <a:ext uri="{C183D7F6-B498-43B3-948B-1728B52AA6E4}">
                <adec:decorative xmlns:adec="http://schemas.microsoft.com/office/drawing/2017/decorative" val="1"/>
              </a:ext>
            </a:extLst>
          </p:cNvPr>
          <p:cNvSpPr>
            <a:spLocks/>
          </p:cNvSpPr>
          <p:nvPr/>
        </p:nvSpPr>
        <p:spPr bwMode="auto">
          <a:xfrm>
            <a:off x="9427173" y="640616"/>
            <a:ext cx="436564" cy="436564"/>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5" name="Graphic 28">
            <a:extLst>
              <a:ext uri="{FF2B5EF4-FFF2-40B4-BE49-F238E27FC236}">
                <a16:creationId xmlns:a16="http://schemas.microsoft.com/office/drawing/2014/main" id="{41771344-17C3-85F3-057E-733D1199AB60}"/>
              </a:ext>
              <a:ext uri="{C183D7F6-B498-43B3-948B-1728B52AA6E4}">
                <adec:decorative xmlns:adec="http://schemas.microsoft.com/office/drawing/2017/decorative" val="1"/>
              </a:ext>
            </a:extLst>
          </p:cNvPr>
          <p:cNvSpPr/>
          <p:nvPr/>
        </p:nvSpPr>
        <p:spPr>
          <a:xfrm>
            <a:off x="9541700" y="746184"/>
            <a:ext cx="207510" cy="225428"/>
          </a:xfrm>
          <a:custGeom>
            <a:avLst/>
            <a:gdLst>
              <a:gd name="connsiteX0" fmla="*/ 127304 w 254752"/>
              <a:gd name="connsiteY0" fmla="*/ 0 h 276749"/>
              <a:gd name="connsiteX1" fmla="*/ 233636 w 254752"/>
              <a:gd name="connsiteY1" fmla="*/ 102842 h 276749"/>
              <a:gd name="connsiteX2" fmla="*/ 233693 w 254752"/>
              <a:gd name="connsiteY2" fmla="*/ 106388 h 276749"/>
              <a:gd name="connsiteX3" fmla="*/ 233693 w 254752"/>
              <a:gd name="connsiteY3" fmla="*/ 164505 h 276749"/>
              <a:gd name="connsiteX4" fmla="*/ 253268 w 254752"/>
              <a:gd name="connsiteY4" fmla="*/ 209273 h 276749"/>
              <a:gd name="connsiteX5" fmla="*/ 244110 w 254752"/>
              <a:gd name="connsiteY5" fmla="*/ 232616 h 276749"/>
              <a:gd name="connsiteX6" fmla="*/ 237026 w 254752"/>
              <a:gd name="connsiteY6" fmla="*/ 234097 h 276749"/>
              <a:gd name="connsiteX7" fmla="*/ 169860 w 254752"/>
              <a:gd name="connsiteY7" fmla="*/ 234139 h 276749"/>
              <a:gd name="connsiteX8" fmla="*/ 127360 w 254752"/>
              <a:gd name="connsiteY8" fmla="*/ 276750 h 276749"/>
              <a:gd name="connsiteX9" fmla="*/ 84820 w 254752"/>
              <a:gd name="connsiteY9" fmla="*/ 236650 h 276749"/>
              <a:gd name="connsiteX10" fmla="*/ 84749 w 254752"/>
              <a:gd name="connsiteY10" fmla="*/ 234097 h 276749"/>
              <a:gd name="connsiteX11" fmla="*/ 17725 w 254752"/>
              <a:gd name="connsiteY11" fmla="*/ 234097 h 276749"/>
              <a:gd name="connsiteX12" fmla="*/ 0 w 254752"/>
              <a:gd name="connsiteY12" fmla="*/ 216330 h 276749"/>
              <a:gd name="connsiteX13" fmla="*/ 1454 w 254752"/>
              <a:gd name="connsiteY13" fmla="*/ 209315 h 276749"/>
              <a:gd name="connsiteX14" fmla="*/ 20916 w 254752"/>
              <a:gd name="connsiteY14" fmla="*/ 164519 h 276749"/>
              <a:gd name="connsiteX15" fmla="*/ 20916 w 254752"/>
              <a:gd name="connsiteY15" fmla="*/ 106388 h 276749"/>
              <a:gd name="connsiteX16" fmla="*/ 127304 w 254752"/>
              <a:gd name="connsiteY16" fmla="*/ 0 h 276749"/>
              <a:gd name="connsiteX17" fmla="*/ 148582 w 254752"/>
              <a:gd name="connsiteY17" fmla="*/ 234111 h 276749"/>
              <a:gd name="connsiteX18" fmla="*/ 106027 w 254752"/>
              <a:gd name="connsiteY18" fmla="*/ 234139 h 276749"/>
              <a:gd name="connsiteX19" fmla="*/ 127300 w 254752"/>
              <a:gd name="connsiteY19" fmla="*/ 255421 h 276749"/>
              <a:gd name="connsiteX20" fmla="*/ 148483 w 254752"/>
              <a:gd name="connsiteY20" fmla="*/ 236196 h 276749"/>
              <a:gd name="connsiteX21" fmla="*/ 148568 w 254752"/>
              <a:gd name="connsiteY21" fmla="*/ 234111 h 276749"/>
              <a:gd name="connsiteX22" fmla="*/ 127304 w 254752"/>
              <a:gd name="connsiteY22" fmla="*/ 21278 h 276749"/>
              <a:gd name="connsiteX23" fmla="*/ 42194 w 254752"/>
              <a:gd name="connsiteY23" fmla="*/ 106388 h 276749"/>
              <a:gd name="connsiteX24" fmla="*/ 42194 w 254752"/>
              <a:gd name="connsiteY24" fmla="*/ 168944 h 276749"/>
              <a:gd name="connsiteX25" fmla="*/ 23129 w 254752"/>
              <a:gd name="connsiteY25" fmla="*/ 212833 h 276749"/>
              <a:gd name="connsiteX26" fmla="*/ 231607 w 254752"/>
              <a:gd name="connsiteY26" fmla="*/ 212833 h 276749"/>
              <a:gd name="connsiteX27" fmla="*/ 212415 w 254752"/>
              <a:gd name="connsiteY27" fmla="*/ 168959 h 276749"/>
              <a:gd name="connsiteX28" fmla="*/ 212415 w 254752"/>
              <a:gd name="connsiteY28" fmla="*/ 106573 h 276749"/>
              <a:gd name="connsiteX29" fmla="*/ 212358 w 254752"/>
              <a:gd name="connsiteY29" fmla="*/ 103381 h 276749"/>
              <a:gd name="connsiteX30" fmla="*/ 127304 w 254752"/>
              <a:gd name="connsiteY30" fmla="*/ 21278 h 27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4752" h="276749">
                <a:moveTo>
                  <a:pt x="127304" y="0"/>
                </a:moveTo>
                <a:cubicBezTo>
                  <a:pt x="184712" y="-75"/>
                  <a:pt x="231796" y="45464"/>
                  <a:pt x="233636" y="102842"/>
                </a:cubicBezTo>
                <a:lnTo>
                  <a:pt x="233693" y="106388"/>
                </a:lnTo>
                <a:lnTo>
                  <a:pt x="233693" y="164505"/>
                </a:lnTo>
                <a:lnTo>
                  <a:pt x="253268" y="209273"/>
                </a:lnTo>
                <a:cubicBezTo>
                  <a:pt x="257185" y="218248"/>
                  <a:pt x="253085" y="228699"/>
                  <a:pt x="244110" y="232616"/>
                </a:cubicBezTo>
                <a:cubicBezTo>
                  <a:pt x="241875" y="233592"/>
                  <a:pt x="239465" y="234095"/>
                  <a:pt x="237026" y="234097"/>
                </a:cubicBezTo>
                <a:lnTo>
                  <a:pt x="169860" y="234139"/>
                </a:lnTo>
                <a:cubicBezTo>
                  <a:pt x="169891" y="257642"/>
                  <a:pt x="150863" y="276718"/>
                  <a:pt x="127360" y="276750"/>
                </a:cubicBezTo>
                <a:cubicBezTo>
                  <a:pt x="104790" y="276779"/>
                  <a:pt x="86122" y="259183"/>
                  <a:pt x="84820" y="236650"/>
                </a:cubicBezTo>
                <a:lnTo>
                  <a:pt x="84749" y="234097"/>
                </a:lnTo>
                <a:lnTo>
                  <a:pt x="17725" y="234097"/>
                </a:lnTo>
                <a:cubicBezTo>
                  <a:pt x="7924" y="234085"/>
                  <a:pt x="-11" y="226130"/>
                  <a:pt x="0" y="216330"/>
                </a:cubicBezTo>
                <a:cubicBezTo>
                  <a:pt x="3" y="213917"/>
                  <a:pt x="498" y="211531"/>
                  <a:pt x="1454" y="209315"/>
                </a:cubicBezTo>
                <a:lnTo>
                  <a:pt x="20916" y="164519"/>
                </a:lnTo>
                <a:lnTo>
                  <a:pt x="20916" y="106388"/>
                </a:lnTo>
                <a:cubicBezTo>
                  <a:pt x="20916" y="47449"/>
                  <a:pt x="68465" y="0"/>
                  <a:pt x="127304" y="0"/>
                </a:cubicBezTo>
                <a:close/>
                <a:moveTo>
                  <a:pt x="148582" y="234111"/>
                </a:moveTo>
                <a:lnTo>
                  <a:pt x="106027" y="234139"/>
                </a:lnTo>
                <a:cubicBezTo>
                  <a:pt x="106025" y="245890"/>
                  <a:pt x="115549" y="255418"/>
                  <a:pt x="127300" y="255421"/>
                </a:cubicBezTo>
                <a:cubicBezTo>
                  <a:pt x="138258" y="255422"/>
                  <a:pt x="147426" y="247103"/>
                  <a:pt x="148483" y="236196"/>
                </a:cubicBezTo>
                <a:lnTo>
                  <a:pt x="148568" y="234111"/>
                </a:lnTo>
                <a:close/>
                <a:moveTo>
                  <a:pt x="127304" y="21278"/>
                </a:moveTo>
                <a:cubicBezTo>
                  <a:pt x="80210" y="21278"/>
                  <a:pt x="42194" y="59209"/>
                  <a:pt x="42194" y="106388"/>
                </a:cubicBezTo>
                <a:lnTo>
                  <a:pt x="42194" y="168944"/>
                </a:lnTo>
                <a:lnTo>
                  <a:pt x="23129" y="212833"/>
                </a:lnTo>
                <a:lnTo>
                  <a:pt x="231607" y="212833"/>
                </a:lnTo>
                <a:lnTo>
                  <a:pt x="212415" y="168959"/>
                </a:lnTo>
                <a:lnTo>
                  <a:pt x="212415" y="106573"/>
                </a:lnTo>
                <a:lnTo>
                  <a:pt x="212358" y="103381"/>
                </a:lnTo>
                <a:cubicBezTo>
                  <a:pt x="210826" y="57537"/>
                  <a:pt x="173173" y="21191"/>
                  <a:pt x="127304" y="21278"/>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6" name="Title 3">
            <a:extLst>
              <a:ext uri="{FF2B5EF4-FFF2-40B4-BE49-F238E27FC236}">
                <a16:creationId xmlns:a16="http://schemas.microsoft.com/office/drawing/2014/main" id="{0FBD7E06-141B-0BCA-219B-607390FFCAB6}"/>
              </a:ext>
            </a:extLst>
          </p:cNvPr>
          <p:cNvSpPr txBox="1">
            <a:spLocks/>
          </p:cNvSpPr>
          <p:nvPr/>
        </p:nvSpPr>
        <p:spPr>
          <a:xfrm>
            <a:off x="10006013" y="766565"/>
            <a:ext cx="1927864" cy="184666"/>
          </a:xfrm>
          <a:prstGeom prst="rect">
            <a:avLst/>
          </a:prstGeom>
        </p:spPr>
        <p:txBody>
          <a:bodyPr vert="horz" wrap="squar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5B5FC7"/>
                </a:solidFill>
                <a:effectLst/>
                <a:uLnTx/>
                <a:uFillTx/>
                <a:latin typeface="Segoe Sans Display Semibold"/>
                <a:ea typeface="+mn-ea"/>
                <a:cs typeface="Segoe UI" pitchFamily="34" charset="0"/>
              </a:rPr>
              <a:t>Generally available Q2 </a:t>
            </a:r>
            <a:r>
              <a:rPr lang="en-US" sz="1200" spc="0">
                <a:solidFill>
                  <a:srgbClr val="5B5FC7"/>
                </a:solidFill>
                <a:latin typeface="Segoe Sans Display Semibold"/>
              </a:rPr>
              <a:t>CY</a:t>
            </a:r>
            <a:r>
              <a:rPr kumimoji="0" lang="en-US" sz="1200" b="0" i="0" u="none" strike="noStrike" kern="1200" cap="none" spc="0" normalizeH="0" baseline="0" noProof="0">
                <a:ln w="3175">
                  <a:noFill/>
                </a:ln>
                <a:solidFill>
                  <a:srgbClr val="5B5FC7"/>
                </a:solidFill>
                <a:effectLst/>
                <a:uLnTx/>
                <a:uFillTx/>
                <a:latin typeface="Segoe Sans Display Semibold"/>
                <a:ea typeface="+mn-ea"/>
                <a:cs typeface="Segoe UI" pitchFamily="34" charset="0"/>
              </a:rPr>
              <a:t>25</a:t>
            </a:r>
          </a:p>
        </p:txBody>
      </p:sp>
    </p:spTree>
    <p:extLst>
      <p:ext uri="{BB962C8B-B14F-4D97-AF65-F5344CB8AC3E}">
        <p14:creationId xmlns:p14="http://schemas.microsoft.com/office/powerpoint/2010/main" val="411927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45833E-6 -4.44444E-6 L -1.45833E-6 0.03542 " pathEditMode="relative" rAng="0" ptsTypes="AA">
                                      <p:cBhvr>
                                        <p:cTn id="9"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 official event app for the </a:t>
            </a:r>
          </a:p>
          <a:p>
            <a:r>
              <a:rPr lang="en-US" sz="2400" b="1" dirty="0">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dirty="0"/>
              <a:t>Event announcements</a:t>
            </a:r>
          </a:p>
          <a:p>
            <a:pPr marL="342900" indent="-342900" algn="l">
              <a:lnSpc>
                <a:spcPct val="150000"/>
              </a:lnSpc>
              <a:buFont typeface="Wingdings" panose="05000000000000000000" pitchFamily="2" charset="2"/>
              <a:buChar char=""/>
            </a:pPr>
            <a:r>
              <a:rPr lang="en-US" sz="2400" dirty="0"/>
              <a:t>Personalized agenda, session details</a:t>
            </a:r>
          </a:p>
          <a:p>
            <a:pPr marL="342900" indent="-342900" algn="l">
              <a:lnSpc>
                <a:spcPct val="150000"/>
              </a:lnSpc>
              <a:buFont typeface="Wingdings" panose="05000000000000000000" pitchFamily="2" charset="2"/>
              <a:buChar char=""/>
            </a:pPr>
            <a:r>
              <a:rPr lang="en-US" sz="2400" dirty="0"/>
              <a:t>Speaker &amp; attendee profiles</a:t>
            </a:r>
          </a:p>
          <a:p>
            <a:pPr marL="342900" indent="-342900" algn="l">
              <a:lnSpc>
                <a:spcPct val="150000"/>
              </a:lnSpc>
              <a:buFont typeface="Wingdings" panose="05000000000000000000" pitchFamily="2" charset="2"/>
              <a:buChar char=""/>
            </a:pPr>
            <a:r>
              <a:rPr lang="en-US" sz="2400" dirty="0"/>
              <a:t>Networking, meet-ups, messages</a:t>
            </a:r>
          </a:p>
          <a:p>
            <a:pPr marL="342900" indent="-342900" algn="l">
              <a:lnSpc>
                <a:spcPct val="150000"/>
              </a:lnSpc>
              <a:buFont typeface="Wingdings" panose="05000000000000000000" pitchFamily="2" charset="2"/>
              <a:buChar char=""/>
            </a:pPr>
            <a:r>
              <a:rPr lang="en-US" sz="2400" dirty="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54C4E-3E1E-AB87-0E5D-4D1D69788B3C}"/>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B9850A8D-CE68-FB3B-93F0-C581B9F11BC0}"/>
              </a:ext>
              <a:ext uri="{C183D7F6-B498-43B3-948B-1728B52AA6E4}">
                <adec:decorative xmlns:adec="http://schemas.microsoft.com/office/drawing/2017/decorative" val="1"/>
              </a:ext>
            </a:extLst>
          </p:cNvPr>
          <p:cNvSpPr>
            <a:spLocks/>
          </p:cNvSpPr>
          <p:nvPr/>
        </p:nvSpPr>
        <p:spPr bwMode="auto">
          <a:xfrm rot="5400000" flipV="1">
            <a:off x="10515085" y="-560483"/>
            <a:ext cx="560388" cy="2825942"/>
          </a:xfrm>
          <a:custGeom>
            <a:avLst/>
            <a:gdLst>
              <a:gd name="connsiteX0" fmla="*/ 0 w 560388"/>
              <a:gd name="connsiteY0" fmla="*/ 280194 h 2825942"/>
              <a:gd name="connsiteX1" fmla="*/ 0 w 560388"/>
              <a:gd name="connsiteY1" fmla="*/ 2825942 h 2825942"/>
              <a:gd name="connsiteX2" fmla="*/ 560388 w 560388"/>
              <a:gd name="connsiteY2" fmla="*/ 2825942 h 2825942"/>
              <a:gd name="connsiteX3" fmla="*/ 560388 w 560388"/>
              <a:gd name="connsiteY3" fmla="*/ 280194 h 2825942"/>
              <a:gd name="connsiteX4" fmla="*/ 280194 w 560388"/>
              <a:gd name="connsiteY4" fmla="*/ 0 h 2825942"/>
              <a:gd name="connsiteX5" fmla="*/ 0 w 560388"/>
              <a:gd name="connsiteY5" fmla="*/ 280194 h 28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88" h="2825942">
                <a:moveTo>
                  <a:pt x="0" y="280194"/>
                </a:moveTo>
                <a:lnTo>
                  <a:pt x="0" y="2825942"/>
                </a:lnTo>
                <a:lnTo>
                  <a:pt x="560388" y="2825942"/>
                </a:lnTo>
                <a:lnTo>
                  <a:pt x="560388" y="280194"/>
                </a:lnTo>
                <a:cubicBezTo>
                  <a:pt x="560388" y="125447"/>
                  <a:pt x="434941" y="0"/>
                  <a:pt x="280194" y="0"/>
                </a:cubicBezTo>
                <a:cubicBezTo>
                  <a:pt x="125447" y="0"/>
                  <a:pt x="0" y="125447"/>
                  <a:pt x="0" y="280194"/>
                </a:cubicBezTo>
                <a:close/>
              </a:path>
            </a:pathLst>
          </a:custGeom>
          <a:gradFill flip="none" rotWithShape="1">
            <a:gsLst>
              <a:gs pos="0">
                <a:schemeClr val="bg1"/>
              </a:gs>
              <a:gs pos="100000">
                <a:schemeClr val="bg1">
                  <a:alpha val="0"/>
                </a:schemeClr>
              </a:gs>
            </a:gsLst>
            <a:lin ang="4200000" scaled="0"/>
            <a:tileRect/>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4" name="Oval 3">
            <a:extLst>
              <a:ext uri="{FF2B5EF4-FFF2-40B4-BE49-F238E27FC236}">
                <a16:creationId xmlns:a16="http://schemas.microsoft.com/office/drawing/2014/main" id="{30648D19-5D61-EA8B-0119-FA7C2D30128D}"/>
              </a:ext>
              <a:ext uri="{C183D7F6-B498-43B3-948B-1728B52AA6E4}">
                <adec:decorative xmlns:adec="http://schemas.microsoft.com/office/drawing/2017/decorative" val="1"/>
              </a:ext>
            </a:extLst>
          </p:cNvPr>
          <p:cNvSpPr>
            <a:spLocks/>
          </p:cNvSpPr>
          <p:nvPr/>
        </p:nvSpPr>
        <p:spPr bwMode="auto">
          <a:xfrm>
            <a:off x="9427173" y="640616"/>
            <a:ext cx="436564" cy="436564"/>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6" name="Graphic 28">
            <a:extLst>
              <a:ext uri="{FF2B5EF4-FFF2-40B4-BE49-F238E27FC236}">
                <a16:creationId xmlns:a16="http://schemas.microsoft.com/office/drawing/2014/main" id="{923FCE65-B564-EA7E-29F7-E275F3C00C23}"/>
              </a:ext>
              <a:ext uri="{C183D7F6-B498-43B3-948B-1728B52AA6E4}">
                <adec:decorative xmlns:adec="http://schemas.microsoft.com/office/drawing/2017/decorative" val="1"/>
              </a:ext>
            </a:extLst>
          </p:cNvPr>
          <p:cNvSpPr/>
          <p:nvPr/>
        </p:nvSpPr>
        <p:spPr>
          <a:xfrm>
            <a:off x="9541700" y="746184"/>
            <a:ext cx="207510" cy="225428"/>
          </a:xfrm>
          <a:custGeom>
            <a:avLst/>
            <a:gdLst>
              <a:gd name="connsiteX0" fmla="*/ 127304 w 254752"/>
              <a:gd name="connsiteY0" fmla="*/ 0 h 276749"/>
              <a:gd name="connsiteX1" fmla="*/ 233636 w 254752"/>
              <a:gd name="connsiteY1" fmla="*/ 102842 h 276749"/>
              <a:gd name="connsiteX2" fmla="*/ 233693 w 254752"/>
              <a:gd name="connsiteY2" fmla="*/ 106388 h 276749"/>
              <a:gd name="connsiteX3" fmla="*/ 233693 w 254752"/>
              <a:gd name="connsiteY3" fmla="*/ 164505 h 276749"/>
              <a:gd name="connsiteX4" fmla="*/ 253268 w 254752"/>
              <a:gd name="connsiteY4" fmla="*/ 209273 h 276749"/>
              <a:gd name="connsiteX5" fmla="*/ 244110 w 254752"/>
              <a:gd name="connsiteY5" fmla="*/ 232616 h 276749"/>
              <a:gd name="connsiteX6" fmla="*/ 237026 w 254752"/>
              <a:gd name="connsiteY6" fmla="*/ 234097 h 276749"/>
              <a:gd name="connsiteX7" fmla="*/ 169860 w 254752"/>
              <a:gd name="connsiteY7" fmla="*/ 234139 h 276749"/>
              <a:gd name="connsiteX8" fmla="*/ 127360 w 254752"/>
              <a:gd name="connsiteY8" fmla="*/ 276750 h 276749"/>
              <a:gd name="connsiteX9" fmla="*/ 84820 w 254752"/>
              <a:gd name="connsiteY9" fmla="*/ 236650 h 276749"/>
              <a:gd name="connsiteX10" fmla="*/ 84749 w 254752"/>
              <a:gd name="connsiteY10" fmla="*/ 234097 h 276749"/>
              <a:gd name="connsiteX11" fmla="*/ 17725 w 254752"/>
              <a:gd name="connsiteY11" fmla="*/ 234097 h 276749"/>
              <a:gd name="connsiteX12" fmla="*/ 0 w 254752"/>
              <a:gd name="connsiteY12" fmla="*/ 216330 h 276749"/>
              <a:gd name="connsiteX13" fmla="*/ 1454 w 254752"/>
              <a:gd name="connsiteY13" fmla="*/ 209315 h 276749"/>
              <a:gd name="connsiteX14" fmla="*/ 20916 w 254752"/>
              <a:gd name="connsiteY14" fmla="*/ 164519 h 276749"/>
              <a:gd name="connsiteX15" fmla="*/ 20916 w 254752"/>
              <a:gd name="connsiteY15" fmla="*/ 106388 h 276749"/>
              <a:gd name="connsiteX16" fmla="*/ 127304 w 254752"/>
              <a:gd name="connsiteY16" fmla="*/ 0 h 276749"/>
              <a:gd name="connsiteX17" fmla="*/ 148582 w 254752"/>
              <a:gd name="connsiteY17" fmla="*/ 234111 h 276749"/>
              <a:gd name="connsiteX18" fmla="*/ 106027 w 254752"/>
              <a:gd name="connsiteY18" fmla="*/ 234139 h 276749"/>
              <a:gd name="connsiteX19" fmla="*/ 127300 w 254752"/>
              <a:gd name="connsiteY19" fmla="*/ 255421 h 276749"/>
              <a:gd name="connsiteX20" fmla="*/ 148483 w 254752"/>
              <a:gd name="connsiteY20" fmla="*/ 236196 h 276749"/>
              <a:gd name="connsiteX21" fmla="*/ 148568 w 254752"/>
              <a:gd name="connsiteY21" fmla="*/ 234111 h 276749"/>
              <a:gd name="connsiteX22" fmla="*/ 127304 w 254752"/>
              <a:gd name="connsiteY22" fmla="*/ 21278 h 276749"/>
              <a:gd name="connsiteX23" fmla="*/ 42194 w 254752"/>
              <a:gd name="connsiteY23" fmla="*/ 106388 h 276749"/>
              <a:gd name="connsiteX24" fmla="*/ 42194 w 254752"/>
              <a:gd name="connsiteY24" fmla="*/ 168944 h 276749"/>
              <a:gd name="connsiteX25" fmla="*/ 23129 w 254752"/>
              <a:gd name="connsiteY25" fmla="*/ 212833 h 276749"/>
              <a:gd name="connsiteX26" fmla="*/ 231607 w 254752"/>
              <a:gd name="connsiteY26" fmla="*/ 212833 h 276749"/>
              <a:gd name="connsiteX27" fmla="*/ 212415 w 254752"/>
              <a:gd name="connsiteY27" fmla="*/ 168959 h 276749"/>
              <a:gd name="connsiteX28" fmla="*/ 212415 w 254752"/>
              <a:gd name="connsiteY28" fmla="*/ 106573 h 276749"/>
              <a:gd name="connsiteX29" fmla="*/ 212358 w 254752"/>
              <a:gd name="connsiteY29" fmla="*/ 103381 h 276749"/>
              <a:gd name="connsiteX30" fmla="*/ 127304 w 254752"/>
              <a:gd name="connsiteY30" fmla="*/ 21278 h 27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4752" h="276749">
                <a:moveTo>
                  <a:pt x="127304" y="0"/>
                </a:moveTo>
                <a:cubicBezTo>
                  <a:pt x="184712" y="-75"/>
                  <a:pt x="231796" y="45464"/>
                  <a:pt x="233636" y="102842"/>
                </a:cubicBezTo>
                <a:lnTo>
                  <a:pt x="233693" y="106388"/>
                </a:lnTo>
                <a:lnTo>
                  <a:pt x="233693" y="164505"/>
                </a:lnTo>
                <a:lnTo>
                  <a:pt x="253268" y="209273"/>
                </a:lnTo>
                <a:cubicBezTo>
                  <a:pt x="257185" y="218248"/>
                  <a:pt x="253085" y="228699"/>
                  <a:pt x="244110" y="232616"/>
                </a:cubicBezTo>
                <a:cubicBezTo>
                  <a:pt x="241875" y="233592"/>
                  <a:pt x="239465" y="234095"/>
                  <a:pt x="237026" y="234097"/>
                </a:cubicBezTo>
                <a:lnTo>
                  <a:pt x="169860" y="234139"/>
                </a:lnTo>
                <a:cubicBezTo>
                  <a:pt x="169891" y="257642"/>
                  <a:pt x="150863" y="276718"/>
                  <a:pt x="127360" y="276750"/>
                </a:cubicBezTo>
                <a:cubicBezTo>
                  <a:pt x="104790" y="276779"/>
                  <a:pt x="86122" y="259183"/>
                  <a:pt x="84820" y="236650"/>
                </a:cubicBezTo>
                <a:lnTo>
                  <a:pt x="84749" y="234097"/>
                </a:lnTo>
                <a:lnTo>
                  <a:pt x="17725" y="234097"/>
                </a:lnTo>
                <a:cubicBezTo>
                  <a:pt x="7924" y="234085"/>
                  <a:pt x="-11" y="226130"/>
                  <a:pt x="0" y="216330"/>
                </a:cubicBezTo>
                <a:cubicBezTo>
                  <a:pt x="3" y="213917"/>
                  <a:pt x="498" y="211531"/>
                  <a:pt x="1454" y="209315"/>
                </a:cubicBezTo>
                <a:lnTo>
                  <a:pt x="20916" y="164519"/>
                </a:lnTo>
                <a:lnTo>
                  <a:pt x="20916" y="106388"/>
                </a:lnTo>
                <a:cubicBezTo>
                  <a:pt x="20916" y="47449"/>
                  <a:pt x="68465" y="0"/>
                  <a:pt x="127304" y="0"/>
                </a:cubicBezTo>
                <a:close/>
                <a:moveTo>
                  <a:pt x="148582" y="234111"/>
                </a:moveTo>
                <a:lnTo>
                  <a:pt x="106027" y="234139"/>
                </a:lnTo>
                <a:cubicBezTo>
                  <a:pt x="106025" y="245890"/>
                  <a:pt x="115549" y="255418"/>
                  <a:pt x="127300" y="255421"/>
                </a:cubicBezTo>
                <a:cubicBezTo>
                  <a:pt x="138258" y="255422"/>
                  <a:pt x="147426" y="247103"/>
                  <a:pt x="148483" y="236196"/>
                </a:cubicBezTo>
                <a:lnTo>
                  <a:pt x="148568" y="234111"/>
                </a:lnTo>
                <a:close/>
                <a:moveTo>
                  <a:pt x="127304" y="21278"/>
                </a:moveTo>
                <a:cubicBezTo>
                  <a:pt x="80210" y="21278"/>
                  <a:pt x="42194" y="59209"/>
                  <a:pt x="42194" y="106388"/>
                </a:cubicBezTo>
                <a:lnTo>
                  <a:pt x="42194" y="168944"/>
                </a:lnTo>
                <a:lnTo>
                  <a:pt x="23129" y="212833"/>
                </a:lnTo>
                <a:lnTo>
                  <a:pt x="231607" y="212833"/>
                </a:lnTo>
                <a:lnTo>
                  <a:pt x="212415" y="168959"/>
                </a:lnTo>
                <a:lnTo>
                  <a:pt x="212415" y="106573"/>
                </a:lnTo>
                <a:lnTo>
                  <a:pt x="212358" y="103381"/>
                </a:lnTo>
                <a:cubicBezTo>
                  <a:pt x="210826" y="57537"/>
                  <a:pt x="173173" y="21191"/>
                  <a:pt x="127304" y="21278"/>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2" name="Freeform: Shape 11">
            <a:extLst>
              <a:ext uri="{FF2B5EF4-FFF2-40B4-BE49-F238E27FC236}">
                <a16:creationId xmlns:a16="http://schemas.microsoft.com/office/drawing/2014/main" id="{9407DEDD-8EC4-817E-7F26-8FBA9156E994}"/>
              </a:ext>
              <a:ext uri="{C183D7F6-B498-43B3-948B-1728B52AA6E4}">
                <adec:decorative xmlns:adec="http://schemas.microsoft.com/office/drawing/2017/decorative" val="1"/>
              </a:ext>
            </a:extLst>
          </p:cNvPr>
          <p:cNvSpPr>
            <a:spLocks/>
          </p:cNvSpPr>
          <p:nvPr/>
        </p:nvSpPr>
        <p:spPr bwMode="auto">
          <a:xfrm rot="16200000" flipH="1">
            <a:off x="-355594" y="1287469"/>
            <a:ext cx="1422376" cy="711188"/>
          </a:xfrm>
          <a:custGeom>
            <a:avLst/>
            <a:gdLst>
              <a:gd name="connsiteX0" fmla="*/ 0 w 1701776"/>
              <a:gd name="connsiteY0" fmla="*/ 0 h 850888"/>
              <a:gd name="connsiteX1" fmla="*/ 850888 w 1701776"/>
              <a:gd name="connsiteY1" fmla="*/ 850888 h 850888"/>
              <a:gd name="connsiteX2" fmla="*/ 1701776 w 1701776"/>
              <a:gd name="connsiteY2" fmla="*/ 0 h 850888"/>
            </a:gdLst>
            <a:ahLst/>
            <a:cxnLst>
              <a:cxn ang="0">
                <a:pos x="connsiteX0" y="connsiteY0"/>
              </a:cxn>
              <a:cxn ang="0">
                <a:pos x="connsiteX1" y="connsiteY1"/>
              </a:cxn>
              <a:cxn ang="0">
                <a:pos x="connsiteX2" y="connsiteY2"/>
              </a:cxn>
            </a:cxnLst>
            <a:rect l="l" t="t" r="r" b="b"/>
            <a:pathLst>
              <a:path w="1701776" h="850888">
                <a:moveTo>
                  <a:pt x="0" y="0"/>
                </a:moveTo>
                <a:cubicBezTo>
                  <a:pt x="0" y="469932"/>
                  <a:pt x="380956" y="850888"/>
                  <a:pt x="850888" y="850888"/>
                </a:cubicBezTo>
                <a:cubicBezTo>
                  <a:pt x="1320820" y="850888"/>
                  <a:pt x="1701776" y="469932"/>
                  <a:pt x="1701776" y="0"/>
                </a:cubicBezTo>
                <a:close/>
              </a:path>
            </a:pathLst>
          </a:custGeom>
          <a:gradFill flip="none" rotWithShape="1">
            <a:gsLst>
              <a:gs pos="99065">
                <a:srgbClr val="CD93FA">
                  <a:alpha val="75000"/>
                </a:srgbClr>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13" name="Rectangle: Rounded Corners 12">
            <a:extLst>
              <a:ext uri="{FF2B5EF4-FFF2-40B4-BE49-F238E27FC236}">
                <a16:creationId xmlns:a16="http://schemas.microsoft.com/office/drawing/2014/main" id="{01A1FBC3-5B65-3461-8D30-E9C180AD8432}"/>
              </a:ext>
              <a:ext uri="{C183D7F6-B498-43B3-948B-1728B52AA6E4}">
                <adec:decorative xmlns:adec="http://schemas.microsoft.com/office/drawing/2017/decorative" val="1"/>
              </a:ext>
            </a:extLst>
          </p:cNvPr>
          <p:cNvSpPr>
            <a:spLocks/>
          </p:cNvSpPr>
          <p:nvPr/>
        </p:nvSpPr>
        <p:spPr bwMode="auto">
          <a:xfrm rot="5400000" flipH="1">
            <a:off x="8498774" y="615063"/>
            <a:ext cx="209548" cy="1557519"/>
          </a:xfrm>
          <a:prstGeom prst="roundRect">
            <a:avLst>
              <a:gd name="adj" fmla="val 50000"/>
            </a:avLst>
          </a:prstGeom>
          <a:gradFill flip="none" rotWithShape="1">
            <a:gsLst>
              <a:gs pos="0">
                <a:srgbClr val="C551BF"/>
              </a:gs>
              <a:gs pos="100000">
                <a:srgbClr val="5B5FC7"/>
              </a:gs>
            </a:gsLst>
            <a:lin ang="5400000" scaled="1"/>
            <a:tileRect/>
          </a:gradFill>
          <a:ln w="12700">
            <a:solidFill>
              <a:schemeClr val="bg1"/>
            </a:solidFill>
          </a:ln>
          <a:effectLst/>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err="1">
              <a:ln>
                <a:noFill/>
              </a:ln>
              <a:solidFill>
                <a:srgbClr val="FFFFFF"/>
              </a:solidFill>
              <a:effectLst/>
              <a:uLnTx/>
              <a:uFillTx/>
              <a:latin typeface="Segoe Sans Display Semibold"/>
              <a:ea typeface="+mn-ea"/>
              <a:cs typeface="+mn-cs"/>
            </a:endParaRPr>
          </a:p>
        </p:txBody>
      </p:sp>
      <p:sp>
        <p:nvSpPr>
          <p:cNvPr id="18" name="Rectangle: Rounded Corners 17">
            <a:extLst>
              <a:ext uri="{FF2B5EF4-FFF2-40B4-BE49-F238E27FC236}">
                <a16:creationId xmlns:a16="http://schemas.microsoft.com/office/drawing/2014/main" id="{1D757EA1-4274-0DF5-F9AB-04E2CED5FE65}"/>
              </a:ext>
              <a:ext uri="{C183D7F6-B498-43B3-948B-1728B52AA6E4}">
                <adec:decorative xmlns:adec="http://schemas.microsoft.com/office/drawing/2017/decorative" val="1"/>
              </a:ext>
            </a:extLst>
          </p:cNvPr>
          <p:cNvSpPr>
            <a:spLocks/>
          </p:cNvSpPr>
          <p:nvPr/>
        </p:nvSpPr>
        <p:spPr bwMode="auto">
          <a:xfrm>
            <a:off x="7490338" y="1390648"/>
            <a:ext cx="4119050" cy="4878389"/>
          </a:xfrm>
          <a:prstGeom prst="roundRect">
            <a:avLst>
              <a:gd name="adj" fmla="val 4096"/>
            </a:avLst>
          </a:prstGeom>
          <a:solidFill>
            <a:schemeClr val="bg1"/>
          </a:solidFill>
          <a:ln w="12700">
            <a:solidFill>
              <a:schemeClr val="bg1"/>
            </a:solidFill>
            <a:headEnd type="none" w="med" len="med"/>
            <a:tailEnd type="none" w="med" len="med"/>
          </a:ln>
          <a:effectLst>
            <a:outerShdw blurRad="254000" algn="ctr" rotWithShape="0">
              <a:schemeClr val="bg1">
                <a:lumMod val="8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IN" sz="2000" b="0" i="0" u="none" strike="noStrike" kern="1200" cap="none" spc="0" normalizeH="0" baseline="0" noProof="0">
                <a:ln>
                  <a:noFill/>
                </a:ln>
                <a:solidFill>
                  <a:srgbClr val="FFFFFF"/>
                </a:solidFill>
                <a:effectLst/>
                <a:uLnTx/>
                <a:uFillTx/>
                <a:latin typeface="Segoe Sans Text"/>
                <a:ea typeface="+mn-ea"/>
                <a:cs typeface="+mn-cs"/>
              </a:rPr>
              <a:t> </a:t>
            </a:r>
          </a:p>
        </p:txBody>
      </p:sp>
      <p:sp>
        <p:nvSpPr>
          <p:cNvPr id="8" name="Title 7">
            <a:extLst>
              <a:ext uri="{FF2B5EF4-FFF2-40B4-BE49-F238E27FC236}">
                <a16:creationId xmlns:a16="http://schemas.microsoft.com/office/drawing/2014/main" id="{5CF8DFF7-AC66-4BC1-A81C-1894AACFAC39}"/>
              </a:ext>
            </a:extLst>
          </p:cNvPr>
          <p:cNvSpPr>
            <a:spLocks noGrp="1"/>
          </p:cNvSpPr>
          <p:nvPr>
            <p:ph type="title"/>
          </p:nvPr>
        </p:nvSpPr>
        <p:spPr>
          <a:xfrm>
            <a:off x="0" y="45996"/>
            <a:ext cx="10495128" cy="618631"/>
          </a:xfrm>
        </p:spPr>
        <p:txBody>
          <a:bodyPr wrap="square">
            <a:spAutoFit/>
          </a:bodyPr>
          <a:lstStyle/>
          <a:p>
            <a:r>
              <a:rPr lang="en-US" sz="3800" b="1" dirty="0">
                <a:latin typeface="Segoe UI" panose="020B0502040204020203" pitchFamily="34" charset="0"/>
                <a:cs typeface="Segoe UI" panose="020B0502040204020203" pitchFamily="34" charset="0"/>
              </a:rPr>
              <a:t>Remote log collection in Teams admin center​</a:t>
            </a:r>
          </a:p>
        </p:txBody>
      </p:sp>
      <p:sp>
        <p:nvSpPr>
          <p:cNvPr id="7" name="Title 3">
            <a:extLst>
              <a:ext uri="{FF2B5EF4-FFF2-40B4-BE49-F238E27FC236}">
                <a16:creationId xmlns:a16="http://schemas.microsoft.com/office/drawing/2014/main" id="{6D681BBB-F128-F9B7-9A2F-7E5EB1FB0B85}"/>
              </a:ext>
            </a:extLst>
          </p:cNvPr>
          <p:cNvSpPr txBox="1">
            <a:spLocks/>
          </p:cNvSpPr>
          <p:nvPr/>
        </p:nvSpPr>
        <p:spPr>
          <a:xfrm>
            <a:off x="10006013" y="766565"/>
            <a:ext cx="1927864" cy="184666"/>
          </a:xfrm>
          <a:prstGeom prst="rect">
            <a:avLst/>
          </a:prstGeom>
        </p:spPr>
        <p:txBody>
          <a:bodyPr vert="horz" wrap="squar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w="3175">
                  <a:noFill/>
                </a:ln>
                <a:solidFill>
                  <a:srgbClr val="5B5FC7"/>
                </a:solidFill>
                <a:effectLst/>
                <a:uLnTx/>
                <a:uFillTx/>
                <a:latin typeface="Segoe Sans Display Semibold"/>
                <a:ea typeface="+mn-ea"/>
                <a:cs typeface="Segoe UI" pitchFamily="34" charset="0"/>
              </a:rPr>
              <a:t>Generally available Q2 </a:t>
            </a:r>
            <a:r>
              <a:rPr lang="en-US" sz="1200" spc="0">
                <a:solidFill>
                  <a:srgbClr val="5B5FC7"/>
                </a:solidFill>
                <a:latin typeface="Segoe Sans Display Semibold"/>
              </a:rPr>
              <a:t>CY</a:t>
            </a:r>
            <a:r>
              <a:rPr kumimoji="0" lang="en-US" sz="1200" b="0" i="0" u="none" strike="noStrike" kern="1200" cap="none" spc="0" normalizeH="0" baseline="0" noProof="0">
                <a:ln w="3175">
                  <a:noFill/>
                </a:ln>
                <a:solidFill>
                  <a:srgbClr val="5B5FC7"/>
                </a:solidFill>
                <a:effectLst/>
                <a:uLnTx/>
                <a:uFillTx/>
                <a:latin typeface="Segoe Sans Display Semibold"/>
                <a:ea typeface="+mn-ea"/>
                <a:cs typeface="Segoe UI" pitchFamily="34" charset="0"/>
              </a:rPr>
              <a:t>25</a:t>
            </a:r>
          </a:p>
        </p:txBody>
      </p:sp>
      <p:pic>
        <p:nvPicPr>
          <p:cNvPr id="2" name="Picture 1" descr="A screen capture showing a user’s log information in the Microsoft Teams admin center">
            <a:extLst>
              <a:ext uri="{FF2B5EF4-FFF2-40B4-BE49-F238E27FC236}">
                <a16:creationId xmlns:a16="http://schemas.microsoft.com/office/drawing/2014/main" id="{F77CCF29-EFB0-61B7-43F3-CFE17C37FEF3}"/>
              </a:ext>
            </a:extLst>
          </p:cNvPr>
          <p:cNvPicPr>
            <a:picLocks/>
          </p:cNvPicPr>
          <p:nvPr/>
        </p:nvPicPr>
        <p:blipFill rotWithShape="1">
          <a:blip r:embed="rId4" cstate="print">
            <a:extLst>
              <a:ext uri="{28A0092B-C50C-407E-A947-70E740481C1C}">
                <a14:useLocalDpi xmlns:a14="http://schemas.microsoft.com/office/drawing/2010/main"/>
              </a:ext>
            </a:extLst>
          </a:blip>
          <a:srcRect l="9854" t="1234" r="9854" b="1234"/>
          <a:stretch/>
        </p:blipFill>
        <p:spPr bwMode="auto">
          <a:xfrm>
            <a:off x="588962" y="1235287"/>
            <a:ext cx="7364412" cy="5033748"/>
          </a:xfrm>
          <a:prstGeom prst="roundRect">
            <a:avLst>
              <a:gd name="adj" fmla="val 2300"/>
            </a:avLst>
          </a:prstGeom>
          <a:solidFill>
            <a:srgbClr val="FAF1ED"/>
          </a:solidFill>
          <a:ln w="63500">
            <a:solidFill>
              <a:schemeClr val="bg1">
                <a:alpha val="88000"/>
              </a:schemeClr>
            </a:solidFill>
          </a:ln>
          <a:effectLst>
            <a:outerShdw blurRad="50800" dist="38100" dir="8100000" algn="tr" rotWithShape="0">
              <a:prstClr val="black">
                <a:alpha val="15000"/>
              </a:prstClr>
            </a:outerShdw>
          </a:effectLst>
        </p:spPr>
      </p:pic>
      <p:sp>
        <p:nvSpPr>
          <p:cNvPr id="20" name="TextBox 19">
            <a:extLst>
              <a:ext uri="{FF2B5EF4-FFF2-40B4-BE49-F238E27FC236}">
                <a16:creationId xmlns:a16="http://schemas.microsoft.com/office/drawing/2014/main" id="{561DF9D0-FADD-6120-7754-43D9B8816E76}"/>
              </a:ext>
            </a:extLst>
          </p:cNvPr>
          <p:cNvSpPr txBox="1">
            <a:spLocks/>
          </p:cNvSpPr>
          <p:nvPr/>
        </p:nvSpPr>
        <p:spPr>
          <a:xfrm>
            <a:off x="8176264" y="1613684"/>
            <a:ext cx="3227375" cy="2431435"/>
          </a:xfrm>
          <a:prstGeom prst="rect">
            <a:avLst/>
          </a:prstGeom>
          <a:noFill/>
        </p:spPr>
        <p:txBody>
          <a:bodyPr wrap="square" lIns="0" tIns="0" rIns="0" bIns="0" anchor="t">
            <a:spAutoFit/>
          </a:bodyPr>
          <a:lstStyle>
            <a:defPPr>
              <a:defRPr lang="en-US"/>
            </a:defPPr>
            <a:lvl1pPr marL="349250" indent="-349250" fontAlgn="ctr">
              <a:spcBef>
                <a:spcPts val="600"/>
              </a:spcBef>
              <a:spcAft>
                <a:spcPts val="1200"/>
              </a:spcAft>
              <a:buSzPct val="120000"/>
              <a:buBlip>
                <a:blip r:embed="rId5"/>
              </a:buBlip>
              <a:defRPr sz="1600"/>
            </a:lvl1pPr>
          </a:lstStyle>
          <a:p>
            <a:pPr>
              <a:defRPr/>
            </a:pPr>
            <a:r>
              <a:rPr kumimoji="0" lang="en-US" sz="1600" b="0" i="0" u="none" strike="noStrike" kern="1200" cap="none" spc="0" normalizeH="0" baseline="0" noProof="0">
                <a:ln>
                  <a:noFill/>
                </a:ln>
                <a:effectLst/>
                <a:uLnTx/>
                <a:uFillTx/>
                <a:latin typeface="Segoe Sans Text"/>
                <a:ea typeface="+mn-ea"/>
                <a:cs typeface="+mn-cs"/>
              </a:rPr>
              <a:t>Streamlining tedious workflow of log collection by </a:t>
            </a:r>
            <a:r>
              <a:rPr lang="en-US"/>
              <a:t>enabling Admin triggered remote </a:t>
            </a:r>
            <a:r>
              <a:rPr kumimoji="0" lang="en-US" sz="1600" b="0" i="0" u="none" strike="noStrike" kern="1200" cap="none" spc="0" normalizeH="0" baseline="0" noProof="0">
                <a:ln>
                  <a:noFill/>
                </a:ln>
                <a:effectLst/>
                <a:uLnTx/>
                <a:uFillTx/>
                <a:latin typeface="Segoe Sans Text"/>
                <a:ea typeface="+mn-ea"/>
                <a:cs typeface="+mn-cs"/>
              </a:rPr>
              <a:t>log collection</a:t>
            </a:r>
            <a:endParaRPr lang="en-US">
              <a:latin typeface="Segoe Sans Text"/>
            </a:endParaRPr>
          </a:p>
          <a:p>
            <a:pPr marL="349250" marR="0" lvl="0" indent="-349250" algn="l" defTabSz="914400" rtl="0" eaLnBrk="1" fontAlgn="ctr" latinLnBrk="0" hangingPunct="1">
              <a:lnSpc>
                <a:spcPct val="100000"/>
              </a:lnSpc>
              <a:spcBef>
                <a:spcPts val="600"/>
              </a:spcBef>
              <a:spcAft>
                <a:spcPts val="1200"/>
              </a:spcAft>
              <a:buClrTx/>
              <a:buSzPct val="120000"/>
              <a:buFontTx/>
              <a:buBlip>
                <a:blip r:embed="rId5"/>
              </a:buBlip>
              <a:tabLst/>
              <a:defRPr/>
            </a:pPr>
            <a:r>
              <a:rPr kumimoji="0" lang="en-US" sz="1600" b="0" i="0" u="none" strike="noStrike" kern="1200" cap="none" spc="0" normalizeH="0" baseline="0" noProof="0">
                <a:ln>
                  <a:noFill/>
                </a:ln>
                <a:effectLst/>
                <a:uLnTx/>
                <a:uFillTx/>
                <a:latin typeface="Segoe Sans Text"/>
                <a:ea typeface="+mn-ea"/>
                <a:cs typeface="+mn-cs"/>
              </a:rPr>
              <a:t>No end user interruption </a:t>
            </a:r>
            <a:r>
              <a:rPr lang="en-US">
                <a:latin typeface="Segoe Sans Text"/>
              </a:rPr>
              <a:t>required</a:t>
            </a:r>
            <a:endParaRPr lang="en-US">
              <a:latin typeface="Segoe Sans Text"/>
              <a:cs typeface="Segoe Sans Text"/>
            </a:endParaRPr>
          </a:p>
          <a:p>
            <a:pPr>
              <a:defRPr/>
            </a:pPr>
            <a:r>
              <a:rPr lang="en-US">
                <a:latin typeface="Segoe Sans Text"/>
              </a:rPr>
              <a:t>Admins can download, view and manage log files</a:t>
            </a:r>
            <a:endParaRPr lang="en-US">
              <a:latin typeface="Segoe Sans Text"/>
              <a:cs typeface="Segoe Sans Text"/>
            </a:endParaRPr>
          </a:p>
        </p:txBody>
      </p:sp>
    </p:spTree>
    <p:extLst>
      <p:ext uri="{BB962C8B-B14F-4D97-AF65-F5344CB8AC3E}">
        <p14:creationId xmlns:p14="http://schemas.microsoft.com/office/powerpoint/2010/main" val="34665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640D8-4824-FA35-1019-25F0B1F1675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E1E64D1-64E5-1C54-3C74-166E03DE1C63}"/>
              </a:ext>
            </a:extLst>
          </p:cNvPr>
          <p:cNvSpPr>
            <a:spLocks noGrp="1"/>
          </p:cNvSpPr>
          <p:nvPr>
            <p:ph type="title"/>
          </p:nvPr>
        </p:nvSpPr>
        <p:spPr/>
        <p:txBody>
          <a:bodyPr>
            <a:noAutofit/>
          </a:bodyPr>
          <a:lstStyle/>
          <a:p>
            <a:r>
              <a:rPr lang="en-US" sz="8800" dirty="0"/>
              <a:t>Migration to new VDI optimization</a:t>
            </a:r>
          </a:p>
        </p:txBody>
      </p:sp>
      <p:sp>
        <p:nvSpPr>
          <p:cNvPr id="7" name="Text Placeholder 6">
            <a:extLst>
              <a:ext uri="{FF2B5EF4-FFF2-40B4-BE49-F238E27FC236}">
                <a16:creationId xmlns:a16="http://schemas.microsoft.com/office/drawing/2014/main" id="{33D11609-6FEA-1A0E-2DEE-7675F9206072}"/>
              </a:ext>
            </a:extLst>
          </p:cNvPr>
          <p:cNvSpPr>
            <a:spLocks noGrp="1"/>
          </p:cNvSpPr>
          <p:nvPr>
            <p:ph type="body" sz="quarter" idx="10"/>
          </p:nvPr>
        </p:nvSpPr>
        <p:spPr>
          <a:xfrm>
            <a:off x="2144777" y="4868034"/>
            <a:ext cx="7899400" cy="246221"/>
          </a:xfrm>
        </p:spPr>
        <p:txBody>
          <a:bodyPr>
            <a:normAutofit fontScale="85000" lnSpcReduction="20000"/>
          </a:bodyPr>
          <a:lstStyle/>
          <a:p>
            <a:r>
              <a:rPr lang="en-US" dirty="0"/>
              <a:t>Suggested Journey</a:t>
            </a:r>
          </a:p>
        </p:txBody>
      </p:sp>
    </p:spTree>
    <p:extLst>
      <p:ext uri="{BB962C8B-B14F-4D97-AF65-F5344CB8AC3E}">
        <p14:creationId xmlns:p14="http://schemas.microsoft.com/office/powerpoint/2010/main" val="16561971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2AB66-057F-E8F6-CB8A-98161CFFF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6EC2D-F0EA-BF92-C8CE-116CBA7BAE00}"/>
              </a:ext>
            </a:extLst>
          </p:cNvPr>
          <p:cNvSpPr>
            <a:spLocks noGrp="1"/>
          </p:cNvSpPr>
          <p:nvPr>
            <p:ph type="title"/>
          </p:nvPr>
        </p:nvSpPr>
        <p:spPr>
          <a:xfrm>
            <a:off x="0" y="119466"/>
            <a:ext cx="8115300" cy="1072072"/>
          </a:xfrm>
        </p:spPr>
        <p:txBody>
          <a:bodyPr>
            <a:normAutofit/>
          </a:bodyPr>
          <a:lstStyle/>
          <a:p>
            <a:pPr algn="l"/>
            <a:r>
              <a:rPr lang="en-US" dirty="0"/>
              <a:t>Keeping new Teams up to date</a:t>
            </a:r>
          </a:p>
        </p:txBody>
      </p:sp>
      <p:sp>
        <p:nvSpPr>
          <p:cNvPr id="3" name="Rectangle: Rounded Corners 2">
            <a:extLst>
              <a:ext uri="{FF2B5EF4-FFF2-40B4-BE49-F238E27FC236}">
                <a16:creationId xmlns:a16="http://schemas.microsoft.com/office/drawing/2014/main" id="{7B0FB188-3EC0-494C-E9AB-214176751559}"/>
              </a:ext>
            </a:extLst>
          </p:cNvPr>
          <p:cNvSpPr/>
          <p:nvPr/>
        </p:nvSpPr>
        <p:spPr bwMode="auto">
          <a:xfrm>
            <a:off x="80010" y="1074890"/>
            <a:ext cx="10261338" cy="351512"/>
          </a:xfrm>
          <a:prstGeom prst="roundRect">
            <a:avLst/>
          </a:prstGeom>
          <a:solidFill>
            <a:schemeClr val="accent5">
              <a:lumMod val="60000"/>
              <a:lumOff val="4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rgbClr val="FFFFFF"/>
                </a:solidFill>
                <a:ea typeface="Segoe UI" pitchFamily="34" charset="0"/>
                <a:cs typeface="Segoe UI" pitchFamily="34" charset="0"/>
              </a:rPr>
              <a:t>As announced in Message Center post 931401, Teams will follow a 90-day support cycle</a:t>
            </a:r>
          </a:p>
        </p:txBody>
      </p:sp>
      <p:graphicFrame>
        <p:nvGraphicFramePr>
          <p:cNvPr id="5" name="Table 4">
            <a:extLst>
              <a:ext uri="{FF2B5EF4-FFF2-40B4-BE49-F238E27FC236}">
                <a16:creationId xmlns:a16="http://schemas.microsoft.com/office/drawing/2014/main" id="{293862DE-83BD-99E0-C168-32D7473A3816}"/>
              </a:ext>
            </a:extLst>
          </p:cNvPr>
          <p:cNvGraphicFramePr>
            <a:graphicFrameLocks noGrp="1"/>
          </p:cNvGraphicFramePr>
          <p:nvPr>
            <p:extLst>
              <p:ext uri="{D42A27DB-BD31-4B8C-83A1-F6EECF244321}">
                <p14:modId xmlns:p14="http://schemas.microsoft.com/office/powerpoint/2010/main" val="1557109025"/>
              </p:ext>
            </p:extLst>
          </p:nvPr>
        </p:nvGraphicFramePr>
        <p:xfrm>
          <a:off x="80010" y="1651192"/>
          <a:ext cx="4901252" cy="5090160"/>
        </p:xfrm>
        <a:graphic>
          <a:graphicData uri="http://schemas.openxmlformats.org/drawingml/2006/table">
            <a:tbl>
              <a:tblPr firstRow="1" bandRow="1">
                <a:tableStyleId>{5C22544A-7EE6-4342-B048-85BDC9FD1C3A}</a:tableStyleId>
              </a:tblPr>
              <a:tblGrid>
                <a:gridCol w="958647">
                  <a:extLst>
                    <a:ext uri="{9D8B030D-6E8A-4147-A177-3AD203B41FA5}">
                      <a16:colId xmlns:a16="http://schemas.microsoft.com/office/drawing/2014/main" val="111728315"/>
                    </a:ext>
                  </a:extLst>
                </a:gridCol>
                <a:gridCol w="1039660">
                  <a:extLst>
                    <a:ext uri="{9D8B030D-6E8A-4147-A177-3AD203B41FA5}">
                      <a16:colId xmlns:a16="http://schemas.microsoft.com/office/drawing/2014/main" val="394700941"/>
                    </a:ext>
                  </a:extLst>
                </a:gridCol>
                <a:gridCol w="1044348">
                  <a:extLst>
                    <a:ext uri="{9D8B030D-6E8A-4147-A177-3AD203B41FA5}">
                      <a16:colId xmlns:a16="http://schemas.microsoft.com/office/drawing/2014/main" val="2033871030"/>
                    </a:ext>
                  </a:extLst>
                </a:gridCol>
                <a:gridCol w="980962">
                  <a:extLst>
                    <a:ext uri="{9D8B030D-6E8A-4147-A177-3AD203B41FA5}">
                      <a16:colId xmlns:a16="http://schemas.microsoft.com/office/drawing/2014/main" val="2402261732"/>
                    </a:ext>
                  </a:extLst>
                </a:gridCol>
                <a:gridCol w="877635">
                  <a:extLst>
                    <a:ext uri="{9D8B030D-6E8A-4147-A177-3AD203B41FA5}">
                      <a16:colId xmlns:a16="http://schemas.microsoft.com/office/drawing/2014/main" val="593980659"/>
                    </a:ext>
                  </a:extLst>
                </a:gridCol>
              </a:tblGrid>
              <a:tr h="370840">
                <a:tc>
                  <a:txBody>
                    <a:bodyPr/>
                    <a:lstStyle/>
                    <a:p>
                      <a:r>
                        <a:rPr lang="en-US" dirty="0"/>
                        <a:t>Build</a:t>
                      </a:r>
                    </a:p>
                  </a:txBody>
                  <a:tcPr/>
                </a:tc>
                <a:tc>
                  <a:txBody>
                    <a:bodyPr/>
                    <a:lstStyle/>
                    <a:p>
                      <a:r>
                        <a:rPr lang="en-US" dirty="0"/>
                        <a:t>GA</a:t>
                      </a:r>
                    </a:p>
                  </a:txBody>
                  <a:tcPr/>
                </a:tc>
                <a:tc>
                  <a:txBody>
                    <a:bodyPr/>
                    <a:lstStyle/>
                    <a:p>
                      <a:r>
                        <a:rPr lang="en-US" dirty="0"/>
                        <a:t>60d</a:t>
                      </a:r>
                      <a:br>
                        <a:rPr lang="en-US" dirty="0"/>
                      </a:br>
                      <a:r>
                        <a:rPr lang="en-US" dirty="0"/>
                        <a:t>Warning</a:t>
                      </a:r>
                    </a:p>
                  </a:txBody>
                  <a:tcPr/>
                </a:tc>
                <a:tc>
                  <a:txBody>
                    <a:bodyPr/>
                    <a:lstStyle/>
                    <a:p>
                      <a:r>
                        <a:rPr lang="en-US" dirty="0"/>
                        <a:t>90d</a:t>
                      </a:r>
                      <a:br>
                        <a:rPr lang="en-US" dirty="0"/>
                      </a:br>
                      <a:r>
                        <a:rPr lang="en-US" dirty="0"/>
                        <a:t>EOS</a:t>
                      </a:r>
                    </a:p>
                  </a:txBody>
                  <a:tcPr/>
                </a:tc>
                <a:tc>
                  <a:txBody>
                    <a:bodyPr/>
                    <a:lstStyle/>
                    <a:p>
                      <a:r>
                        <a:rPr lang="en-US" dirty="0"/>
                        <a:t>Life</a:t>
                      </a:r>
                    </a:p>
                  </a:txBody>
                  <a:tcPr/>
                </a:tc>
                <a:extLst>
                  <a:ext uri="{0D108BD9-81ED-4DB2-BD59-A6C34878D82A}">
                    <a16:rowId xmlns:a16="http://schemas.microsoft.com/office/drawing/2014/main" val="3917498324"/>
                  </a:ext>
                </a:extLst>
              </a:tr>
              <a:tr h="370840">
                <a:tc>
                  <a:txBody>
                    <a:bodyPr/>
                    <a:lstStyle/>
                    <a:p>
                      <a:pPr algn="ctr"/>
                      <a:r>
                        <a:rPr lang="en-US" dirty="0"/>
                        <a:t>24231</a:t>
                      </a:r>
                    </a:p>
                  </a:txBody>
                  <a:tcPr/>
                </a:tc>
                <a:tc>
                  <a:txBody>
                    <a:bodyPr/>
                    <a:lstStyle/>
                    <a:p>
                      <a:pPr algn="ctr"/>
                      <a:r>
                        <a:rPr lang="en-US" dirty="0"/>
                        <a:t>Sep-19</a:t>
                      </a:r>
                    </a:p>
                  </a:txBody>
                  <a:tcPr/>
                </a:tc>
                <a:tc>
                  <a:txBody>
                    <a:bodyPr/>
                    <a:lstStyle/>
                    <a:p>
                      <a:pPr algn="ctr"/>
                      <a:r>
                        <a:rPr lang="en-US" dirty="0"/>
                        <a:t>Dec-1</a:t>
                      </a:r>
                    </a:p>
                  </a:txBody>
                  <a:tcPr/>
                </a:tc>
                <a:tc>
                  <a:txBody>
                    <a:bodyPr/>
                    <a:lstStyle/>
                    <a:p>
                      <a:pPr algn="ctr"/>
                      <a:r>
                        <a:rPr lang="en-US" dirty="0"/>
                        <a:t>Jan-1</a:t>
                      </a:r>
                    </a:p>
                  </a:txBody>
                  <a:tcPr/>
                </a:tc>
                <a:tc>
                  <a:txBody>
                    <a:bodyPr/>
                    <a:lstStyle/>
                    <a:p>
                      <a:pPr algn="ctr"/>
                      <a:r>
                        <a:rPr lang="en-US" dirty="0"/>
                        <a:t>102d</a:t>
                      </a:r>
                    </a:p>
                  </a:txBody>
                  <a:tcPr/>
                </a:tc>
                <a:extLst>
                  <a:ext uri="{0D108BD9-81ED-4DB2-BD59-A6C34878D82A}">
                    <a16:rowId xmlns:a16="http://schemas.microsoft.com/office/drawing/2014/main" val="2694359021"/>
                  </a:ext>
                </a:extLst>
              </a:tr>
              <a:tr h="370840">
                <a:tc>
                  <a:txBody>
                    <a:bodyPr/>
                    <a:lstStyle/>
                    <a:p>
                      <a:pPr algn="ctr"/>
                      <a:r>
                        <a:rPr lang="en-US" dirty="0"/>
                        <a:t>24243</a:t>
                      </a:r>
                    </a:p>
                  </a:txBody>
                  <a:tcPr/>
                </a:tc>
                <a:tc>
                  <a:txBody>
                    <a:bodyPr/>
                    <a:lstStyle/>
                    <a:p>
                      <a:pPr algn="ctr"/>
                      <a:r>
                        <a:rPr lang="en-US" dirty="0"/>
                        <a:t>Oct-1</a:t>
                      </a:r>
                    </a:p>
                  </a:txBody>
                  <a:tcPr/>
                </a:tc>
                <a:tc>
                  <a:txBody>
                    <a:bodyPr/>
                    <a:lstStyle/>
                    <a:p>
                      <a:pPr algn="ctr"/>
                      <a:r>
                        <a:rPr lang="en-US" dirty="0"/>
                        <a:t>Dec-16</a:t>
                      </a:r>
                    </a:p>
                  </a:txBody>
                  <a:tcPr/>
                </a:tc>
                <a:tc>
                  <a:txBody>
                    <a:bodyPr/>
                    <a:lstStyle/>
                    <a:p>
                      <a:pPr algn="ctr"/>
                      <a:r>
                        <a:rPr lang="en-US" dirty="0"/>
                        <a:t>Jan-16</a:t>
                      </a:r>
                    </a:p>
                  </a:txBody>
                  <a:tcPr/>
                </a:tc>
                <a:tc>
                  <a:txBody>
                    <a:bodyPr/>
                    <a:lstStyle/>
                    <a:p>
                      <a:pPr algn="ctr"/>
                      <a:r>
                        <a:rPr lang="en-US" dirty="0"/>
                        <a:t>105d</a:t>
                      </a:r>
                    </a:p>
                  </a:txBody>
                  <a:tcPr/>
                </a:tc>
                <a:extLst>
                  <a:ext uri="{0D108BD9-81ED-4DB2-BD59-A6C34878D82A}">
                    <a16:rowId xmlns:a16="http://schemas.microsoft.com/office/drawing/2014/main" val="2642115316"/>
                  </a:ext>
                </a:extLst>
              </a:tr>
              <a:tr h="370840">
                <a:tc>
                  <a:txBody>
                    <a:bodyPr/>
                    <a:lstStyle/>
                    <a:p>
                      <a:pPr algn="ctr"/>
                      <a:r>
                        <a:rPr lang="en-US" dirty="0"/>
                        <a:t>24257</a:t>
                      </a:r>
                    </a:p>
                  </a:txBody>
                  <a:tcPr/>
                </a:tc>
                <a:tc>
                  <a:txBody>
                    <a:bodyPr/>
                    <a:lstStyle/>
                    <a:p>
                      <a:pPr algn="ctr"/>
                      <a:r>
                        <a:rPr lang="en-US" dirty="0"/>
                        <a:t>Oct-16</a:t>
                      </a:r>
                    </a:p>
                  </a:txBody>
                  <a:tcPr/>
                </a:tc>
                <a:tc>
                  <a:txBody>
                    <a:bodyPr/>
                    <a:lstStyle/>
                    <a:p>
                      <a:pPr algn="ctr"/>
                      <a:r>
                        <a:rPr lang="en-US" dirty="0"/>
                        <a:t>Jan-1</a:t>
                      </a:r>
                    </a:p>
                  </a:txBody>
                  <a:tcPr/>
                </a:tc>
                <a:tc>
                  <a:txBody>
                    <a:bodyPr/>
                    <a:lstStyle/>
                    <a:p>
                      <a:pPr algn="ctr"/>
                      <a:r>
                        <a:rPr lang="en-US" dirty="0"/>
                        <a:t>Feb-1</a:t>
                      </a:r>
                    </a:p>
                  </a:txBody>
                  <a:tcPr/>
                </a:tc>
                <a:tc>
                  <a:txBody>
                    <a:bodyPr/>
                    <a:lstStyle/>
                    <a:p>
                      <a:pPr algn="ctr"/>
                      <a:r>
                        <a:rPr lang="en-US" dirty="0"/>
                        <a:t>105d</a:t>
                      </a:r>
                    </a:p>
                  </a:txBody>
                  <a:tcPr/>
                </a:tc>
                <a:extLst>
                  <a:ext uri="{0D108BD9-81ED-4DB2-BD59-A6C34878D82A}">
                    <a16:rowId xmlns:a16="http://schemas.microsoft.com/office/drawing/2014/main" val="1726947657"/>
                  </a:ext>
                </a:extLst>
              </a:tr>
              <a:tr h="370840">
                <a:tc>
                  <a:txBody>
                    <a:bodyPr/>
                    <a:lstStyle/>
                    <a:p>
                      <a:pPr algn="ctr"/>
                      <a:r>
                        <a:rPr lang="en-US" dirty="0"/>
                        <a:t>24277</a:t>
                      </a:r>
                    </a:p>
                  </a:txBody>
                  <a:tcPr/>
                </a:tc>
                <a:tc>
                  <a:txBody>
                    <a:bodyPr/>
                    <a:lstStyle/>
                    <a:p>
                      <a:pPr algn="ctr"/>
                      <a:r>
                        <a:rPr lang="en-US" dirty="0"/>
                        <a:t>Nov-1</a:t>
                      </a:r>
                    </a:p>
                  </a:txBody>
                  <a:tcPr/>
                </a:tc>
                <a:tc>
                  <a:txBody>
                    <a:bodyPr/>
                    <a:lstStyle/>
                    <a:p>
                      <a:pPr algn="ctr"/>
                      <a:r>
                        <a:rPr lang="en-US" dirty="0"/>
                        <a:t>Jan-18</a:t>
                      </a:r>
                    </a:p>
                  </a:txBody>
                  <a:tcPr/>
                </a:tc>
                <a:tc>
                  <a:txBody>
                    <a:bodyPr/>
                    <a:lstStyle/>
                    <a:p>
                      <a:pPr algn="ctr"/>
                      <a:r>
                        <a:rPr lang="en-US" dirty="0"/>
                        <a:t>Feb-18</a:t>
                      </a:r>
                    </a:p>
                  </a:txBody>
                  <a:tcPr/>
                </a:tc>
                <a:tc>
                  <a:txBody>
                    <a:bodyPr/>
                    <a:lstStyle/>
                    <a:p>
                      <a:pPr algn="ctr"/>
                      <a:r>
                        <a:rPr lang="en-US" dirty="0"/>
                        <a:t>107d</a:t>
                      </a:r>
                    </a:p>
                  </a:txBody>
                  <a:tcPr/>
                </a:tc>
                <a:extLst>
                  <a:ext uri="{0D108BD9-81ED-4DB2-BD59-A6C34878D82A}">
                    <a16:rowId xmlns:a16="http://schemas.microsoft.com/office/drawing/2014/main" val="2828157015"/>
                  </a:ext>
                </a:extLst>
              </a:tr>
              <a:tr h="370840">
                <a:tc>
                  <a:txBody>
                    <a:bodyPr/>
                    <a:lstStyle/>
                    <a:p>
                      <a:pPr algn="ctr"/>
                      <a:r>
                        <a:rPr lang="en-US" dirty="0"/>
                        <a:t>24295</a:t>
                      </a:r>
                    </a:p>
                  </a:txBody>
                  <a:tcPr/>
                </a:tc>
                <a:tc>
                  <a:txBody>
                    <a:bodyPr/>
                    <a:lstStyle/>
                    <a:p>
                      <a:pPr algn="ctr"/>
                      <a:r>
                        <a:rPr lang="en-US" dirty="0"/>
                        <a:t>Nov-18</a:t>
                      </a:r>
                    </a:p>
                  </a:txBody>
                  <a:tcPr/>
                </a:tc>
                <a:tc>
                  <a:txBody>
                    <a:bodyPr/>
                    <a:lstStyle/>
                    <a:p>
                      <a:pPr algn="ctr"/>
                      <a:r>
                        <a:rPr lang="en-US" dirty="0"/>
                        <a:t>Mar-9</a:t>
                      </a:r>
                    </a:p>
                  </a:txBody>
                  <a:tcPr/>
                </a:tc>
                <a:tc>
                  <a:txBody>
                    <a:bodyPr/>
                    <a:lstStyle/>
                    <a:p>
                      <a:pPr algn="ctr"/>
                      <a:r>
                        <a:rPr lang="en-US" dirty="0"/>
                        <a:t>Apr-9</a:t>
                      </a:r>
                    </a:p>
                  </a:txBody>
                  <a:tcPr/>
                </a:tc>
                <a:tc>
                  <a:txBody>
                    <a:bodyPr/>
                    <a:lstStyle/>
                    <a:p>
                      <a:pPr algn="ctr"/>
                      <a:r>
                        <a:rPr lang="en-US" dirty="0"/>
                        <a:t>222d</a:t>
                      </a:r>
                    </a:p>
                  </a:txBody>
                  <a:tcPr/>
                </a:tc>
                <a:extLst>
                  <a:ext uri="{0D108BD9-81ED-4DB2-BD59-A6C34878D82A}">
                    <a16:rowId xmlns:a16="http://schemas.microsoft.com/office/drawing/2014/main" val="3411383126"/>
                  </a:ext>
                </a:extLst>
              </a:tr>
              <a:tr h="370840">
                <a:tc>
                  <a:txBody>
                    <a:bodyPr/>
                    <a:lstStyle/>
                    <a:p>
                      <a:pPr algn="ctr"/>
                      <a:r>
                        <a:rPr lang="en-US" dirty="0"/>
                        <a:t>24335</a:t>
                      </a:r>
                    </a:p>
                  </a:txBody>
                  <a:tcPr/>
                </a:tc>
                <a:tc>
                  <a:txBody>
                    <a:bodyPr/>
                    <a:lstStyle/>
                    <a:p>
                      <a:pPr algn="ctr"/>
                      <a:r>
                        <a:rPr lang="en-US" dirty="0"/>
                        <a:t>Jan-9</a:t>
                      </a:r>
                    </a:p>
                  </a:txBody>
                  <a:tcPr/>
                </a:tc>
                <a:tc>
                  <a:txBody>
                    <a:bodyPr/>
                    <a:lstStyle/>
                    <a:p>
                      <a:pPr algn="ctr"/>
                      <a:r>
                        <a:rPr lang="en-US" dirty="0"/>
                        <a:t>Apr-4</a:t>
                      </a:r>
                    </a:p>
                  </a:txBody>
                  <a:tcPr/>
                </a:tc>
                <a:tc>
                  <a:txBody>
                    <a:bodyPr/>
                    <a:lstStyle/>
                    <a:p>
                      <a:pPr algn="ctr"/>
                      <a:r>
                        <a:rPr lang="en-US" dirty="0"/>
                        <a:t>May-4</a:t>
                      </a:r>
                    </a:p>
                  </a:txBody>
                  <a:tcPr/>
                </a:tc>
                <a:tc>
                  <a:txBody>
                    <a:bodyPr/>
                    <a:lstStyle/>
                    <a:p>
                      <a:pPr algn="ctr"/>
                      <a:r>
                        <a:rPr lang="en-US" dirty="0"/>
                        <a:t>114d</a:t>
                      </a:r>
                    </a:p>
                  </a:txBody>
                  <a:tcPr/>
                </a:tc>
                <a:extLst>
                  <a:ext uri="{0D108BD9-81ED-4DB2-BD59-A6C34878D82A}">
                    <a16:rowId xmlns:a16="http://schemas.microsoft.com/office/drawing/2014/main" val="1368228377"/>
                  </a:ext>
                </a:extLst>
              </a:tr>
              <a:tr h="370840">
                <a:tc>
                  <a:txBody>
                    <a:bodyPr/>
                    <a:lstStyle/>
                    <a:p>
                      <a:pPr algn="ctr"/>
                      <a:r>
                        <a:rPr lang="en-US" dirty="0"/>
                        <a:t>25007</a:t>
                      </a:r>
                    </a:p>
                  </a:txBody>
                  <a:tcPr/>
                </a:tc>
                <a:tc>
                  <a:txBody>
                    <a:bodyPr/>
                    <a:lstStyle/>
                    <a:p>
                      <a:pPr algn="ctr"/>
                      <a:r>
                        <a:rPr lang="en-US" dirty="0"/>
                        <a:t>Feb-4</a:t>
                      </a:r>
                    </a:p>
                  </a:txBody>
                  <a:tcPr/>
                </a:tc>
                <a:tc>
                  <a:txBody>
                    <a:bodyPr/>
                    <a:lstStyle/>
                    <a:p>
                      <a:pPr algn="ctr"/>
                      <a:r>
                        <a:rPr lang="en-US" dirty="0"/>
                        <a:t>Apr-17</a:t>
                      </a:r>
                    </a:p>
                  </a:txBody>
                  <a:tcPr/>
                </a:tc>
                <a:tc>
                  <a:txBody>
                    <a:bodyPr/>
                    <a:lstStyle/>
                    <a:p>
                      <a:pPr algn="ctr"/>
                      <a:r>
                        <a:rPr lang="en-US" dirty="0"/>
                        <a:t>May-17</a:t>
                      </a:r>
                    </a:p>
                  </a:txBody>
                  <a:tcPr/>
                </a:tc>
                <a:tc>
                  <a:txBody>
                    <a:bodyPr/>
                    <a:lstStyle/>
                    <a:p>
                      <a:pPr algn="ctr"/>
                      <a:r>
                        <a:rPr lang="en-US" dirty="0"/>
                        <a:t>101d</a:t>
                      </a:r>
                    </a:p>
                  </a:txBody>
                  <a:tcPr/>
                </a:tc>
                <a:extLst>
                  <a:ext uri="{0D108BD9-81ED-4DB2-BD59-A6C34878D82A}">
                    <a16:rowId xmlns:a16="http://schemas.microsoft.com/office/drawing/2014/main" val="3580866005"/>
                  </a:ext>
                </a:extLst>
              </a:tr>
              <a:tr h="370840">
                <a:tc>
                  <a:txBody>
                    <a:bodyPr/>
                    <a:lstStyle/>
                    <a:p>
                      <a:pPr algn="ctr"/>
                      <a:r>
                        <a:rPr lang="en-US" sz="1800" b="0" i="0" kern="1200" dirty="0">
                          <a:solidFill>
                            <a:schemeClr val="dk1"/>
                          </a:solidFill>
                          <a:effectLst/>
                          <a:latin typeface="+mn-lt"/>
                          <a:ea typeface="+mn-ea"/>
                          <a:cs typeface="+mn-cs"/>
                        </a:rPr>
                        <a:t>25017</a:t>
                      </a:r>
                      <a:endParaRPr lang="en-US" dirty="0"/>
                    </a:p>
                  </a:txBody>
                  <a:tcPr/>
                </a:tc>
                <a:tc>
                  <a:txBody>
                    <a:bodyPr/>
                    <a:lstStyle/>
                    <a:p>
                      <a:pPr algn="ctr"/>
                      <a:r>
                        <a:rPr lang="en-US" dirty="0"/>
                        <a:t>Feb-17</a:t>
                      </a:r>
                    </a:p>
                  </a:txBody>
                  <a:tcPr/>
                </a:tc>
                <a:tc>
                  <a:txBody>
                    <a:bodyPr/>
                    <a:lstStyle/>
                    <a:p>
                      <a:pPr algn="ctr"/>
                      <a:r>
                        <a:rPr lang="en-US" dirty="0"/>
                        <a:t>May-4</a:t>
                      </a:r>
                    </a:p>
                  </a:txBody>
                  <a:tcPr/>
                </a:tc>
                <a:tc>
                  <a:txBody>
                    <a:bodyPr/>
                    <a:lstStyle/>
                    <a:p>
                      <a:pPr algn="ctr"/>
                      <a:r>
                        <a:rPr lang="en-US" dirty="0"/>
                        <a:t>Jun-4</a:t>
                      </a:r>
                    </a:p>
                  </a:txBody>
                  <a:tcPr/>
                </a:tc>
                <a:tc>
                  <a:txBody>
                    <a:bodyPr/>
                    <a:lstStyle/>
                    <a:p>
                      <a:pPr algn="ctr"/>
                      <a:r>
                        <a:rPr lang="en-US" dirty="0"/>
                        <a:t>111d</a:t>
                      </a:r>
                    </a:p>
                  </a:txBody>
                  <a:tcPr/>
                </a:tc>
                <a:extLst>
                  <a:ext uri="{0D108BD9-81ED-4DB2-BD59-A6C34878D82A}">
                    <a16:rowId xmlns:a16="http://schemas.microsoft.com/office/drawing/2014/main" val="517871704"/>
                  </a:ext>
                </a:extLst>
              </a:tr>
              <a:tr h="370840">
                <a:tc>
                  <a:txBody>
                    <a:bodyPr/>
                    <a:lstStyle/>
                    <a:p>
                      <a:pPr algn="ctr"/>
                      <a:r>
                        <a:rPr lang="en-US" dirty="0"/>
                        <a:t>25031</a:t>
                      </a:r>
                    </a:p>
                  </a:txBody>
                  <a:tcPr/>
                </a:tc>
                <a:tc>
                  <a:txBody>
                    <a:bodyPr/>
                    <a:lstStyle/>
                    <a:p>
                      <a:pPr algn="ctr"/>
                      <a:r>
                        <a:rPr lang="en-US" dirty="0"/>
                        <a:t>Mar-4</a:t>
                      </a:r>
                    </a:p>
                  </a:txBody>
                  <a:tcPr/>
                </a:tc>
                <a:tc>
                  <a:txBody>
                    <a:bodyPr/>
                    <a:lstStyle/>
                    <a:p>
                      <a:pPr algn="ctr"/>
                      <a:r>
                        <a:rPr lang="en-US" dirty="0"/>
                        <a:t>May-17</a:t>
                      </a:r>
                    </a:p>
                  </a:txBody>
                  <a:tcPr/>
                </a:tc>
                <a:tc>
                  <a:txBody>
                    <a:bodyPr/>
                    <a:lstStyle/>
                    <a:p>
                      <a:pPr algn="ctr"/>
                      <a:r>
                        <a:rPr lang="en-US" dirty="0"/>
                        <a:t>Jun-17</a:t>
                      </a:r>
                    </a:p>
                  </a:txBody>
                  <a:tcPr/>
                </a:tc>
                <a:tc>
                  <a:txBody>
                    <a:bodyPr/>
                    <a:lstStyle/>
                    <a:p>
                      <a:pPr algn="ctr"/>
                      <a:r>
                        <a:rPr lang="en-US" dirty="0"/>
                        <a:t>103d</a:t>
                      </a:r>
                    </a:p>
                  </a:txBody>
                  <a:tcPr/>
                </a:tc>
                <a:extLst>
                  <a:ext uri="{0D108BD9-81ED-4DB2-BD59-A6C34878D82A}">
                    <a16:rowId xmlns:a16="http://schemas.microsoft.com/office/drawing/2014/main" val="134891365"/>
                  </a:ext>
                </a:extLst>
              </a:tr>
              <a:tr h="370840">
                <a:tc>
                  <a:txBody>
                    <a:bodyPr/>
                    <a:lstStyle/>
                    <a:p>
                      <a:pPr algn="ctr"/>
                      <a:r>
                        <a:rPr lang="en-US" dirty="0"/>
                        <a:t>25044</a:t>
                      </a:r>
                    </a:p>
                  </a:txBody>
                  <a:tcPr/>
                </a:tc>
                <a:tc>
                  <a:txBody>
                    <a:bodyPr/>
                    <a:lstStyle/>
                    <a:p>
                      <a:pPr algn="ctr"/>
                      <a:r>
                        <a:rPr lang="en-US" dirty="0"/>
                        <a:t>Mar-13</a:t>
                      </a:r>
                    </a:p>
                  </a:txBody>
                  <a:tcPr/>
                </a:tc>
                <a:tc>
                  <a:txBody>
                    <a:bodyPr/>
                    <a:lstStyle/>
                    <a:p>
                      <a:pPr algn="ctr"/>
                      <a:r>
                        <a:rPr lang="en-US" dirty="0"/>
                        <a:t>Jun-7</a:t>
                      </a:r>
                    </a:p>
                  </a:txBody>
                  <a:tcPr/>
                </a:tc>
                <a:tc>
                  <a:txBody>
                    <a:bodyPr/>
                    <a:lstStyle/>
                    <a:p>
                      <a:pPr algn="ctr"/>
                      <a:r>
                        <a:rPr lang="en-US" dirty="0"/>
                        <a:t>Jul-7</a:t>
                      </a:r>
                    </a:p>
                  </a:txBody>
                  <a:tcPr/>
                </a:tc>
                <a:tc>
                  <a:txBody>
                    <a:bodyPr/>
                    <a:lstStyle/>
                    <a:p>
                      <a:pPr algn="ctr"/>
                      <a:r>
                        <a:rPr lang="en-US" dirty="0"/>
                        <a:t>116d</a:t>
                      </a:r>
                    </a:p>
                  </a:txBody>
                  <a:tcPr/>
                </a:tc>
                <a:extLst>
                  <a:ext uri="{0D108BD9-81ED-4DB2-BD59-A6C34878D82A}">
                    <a16:rowId xmlns:a16="http://schemas.microsoft.com/office/drawing/2014/main" val="3354900079"/>
                  </a:ext>
                </a:extLst>
              </a:tr>
              <a:tr h="370840">
                <a:tc>
                  <a:txBody>
                    <a:bodyPr/>
                    <a:lstStyle/>
                    <a:p>
                      <a:pPr algn="ctr"/>
                      <a:r>
                        <a:rPr lang="en-US" dirty="0"/>
                        <a:t>25060</a:t>
                      </a:r>
                    </a:p>
                  </a:txBody>
                  <a:tcPr/>
                </a:tc>
                <a:tc>
                  <a:txBody>
                    <a:bodyPr/>
                    <a:lstStyle/>
                    <a:p>
                      <a:pPr algn="ctr"/>
                      <a:r>
                        <a:rPr lang="en-US" dirty="0"/>
                        <a:t>Apr-7</a:t>
                      </a:r>
                    </a:p>
                  </a:txBody>
                  <a:tcPr/>
                </a:tc>
                <a:tc>
                  <a:txBody>
                    <a:bodyPr/>
                    <a:lstStyle/>
                    <a:p>
                      <a:pPr algn="ctr"/>
                      <a:r>
                        <a:rPr lang="en-US" dirty="0"/>
                        <a:t>Jun-22</a:t>
                      </a:r>
                    </a:p>
                  </a:txBody>
                  <a:tcPr/>
                </a:tc>
                <a:tc>
                  <a:txBody>
                    <a:bodyPr/>
                    <a:lstStyle/>
                    <a:p>
                      <a:pPr algn="ctr"/>
                      <a:r>
                        <a:rPr lang="en-US" dirty="0"/>
                        <a:t>Jul-22</a:t>
                      </a:r>
                    </a:p>
                  </a:txBody>
                  <a:tcPr/>
                </a:tc>
                <a:tc>
                  <a:txBody>
                    <a:bodyPr/>
                    <a:lstStyle/>
                    <a:p>
                      <a:pPr algn="ctr"/>
                      <a:r>
                        <a:rPr lang="en-US" dirty="0"/>
                        <a:t>106d</a:t>
                      </a:r>
                    </a:p>
                  </a:txBody>
                  <a:tcPr/>
                </a:tc>
                <a:extLst>
                  <a:ext uri="{0D108BD9-81ED-4DB2-BD59-A6C34878D82A}">
                    <a16:rowId xmlns:a16="http://schemas.microsoft.com/office/drawing/2014/main" val="3199666439"/>
                  </a:ext>
                </a:extLst>
              </a:tr>
              <a:tr h="370840">
                <a:tc>
                  <a:txBody>
                    <a:bodyPr/>
                    <a:lstStyle/>
                    <a:p>
                      <a:pPr algn="ctr"/>
                      <a:r>
                        <a:rPr lang="en-US" dirty="0"/>
                        <a:t>25072</a:t>
                      </a:r>
                    </a:p>
                  </a:txBody>
                  <a:tcPr/>
                </a:tc>
                <a:tc>
                  <a:txBody>
                    <a:bodyPr/>
                    <a:lstStyle/>
                    <a:p>
                      <a:pPr algn="ctr"/>
                      <a:r>
                        <a:rPr lang="en-US" dirty="0"/>
                        <a:t>Apr-23</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885976716"/>
                  </a:ext>
                </a:extLst>
              </a:tr>
            </a:tbl>
          </a:graphicData>
        </a:graphic>
      </p:graphicFrame>
      <p:pic>
        <p:nvPicPr>
          <p:cNvPr id="8" name="Picture 7">
            <a:extLst>
              <a:ext uri="{FF2B5EF4-FFF2-40B4-BE49-F238E27FC236}">
                <a16:creationId xmlns:a16="http://schemas.microsoft.com/office/drawing/2014/main" id="{B6121138-A1C4-A1EC-C037-CFA276557322}"/>
              </a:ext>
            </a:extLst>
          </p:cNvPr>
          <p:cNvPicPr>
            <a:picLocks noChangeAspect="1"/>
          </p:cNvPicPr>
          <p:nvPr/>
        </p:nvPicPr>
        <p:blipFill>
          <a:blip r:embed="rId2"/>
          <a:stretch>
            <a:fillRect/>
          </a:stretch>
        </p:blipFill>
        <p:spPr>
          <a:xfrm>
            <a:off x="5205494" y="1651192"/>
            <a:ext cx="5135853" cy="5090160"/>
          </a:xfrm>
          <a:prstGeom prst="rect">
            <a:avLst/>
          </a:prstGeom>
        </p:spPr>
      </p:pic>
      <p:sp>
        <p:nvSpPr>
          <p:cNvPr id="10" name="TextBox 9">
            <a:extLst>
              <a:ext uri="{FF2B5EF4-FFF2-40B4-BE49-F238E27FC236}">
                <a16:creationId xmlns:a16="http://schemas.microsoft.com/office/drawing/2014/main" id="{B154AC7B-2977-7136-0113-911EF2AA3023}"/>
              </a:ext>
            </a:extLst>
          </p:cNvPr>
          <p:cNvSpPr txBox="1"/>
          <p:nvPr/>
        </p:nvSpPr>
        <p:spPr>
          <a:xfrm>
            <a:off x="10341348" y="1767840"/>
            <a:ext cx="1850652" cy="2031325"/>
          </a:xfrm>
          <a:prstGeom prst="rect">
            <a:avLst/>
          </a:prstGeom>
          <a:noFill/>
        </p:spPr>
        <p:txBody>
          <a:bodyPr wrap="square">
            <a:spAutoFit/>
          </a:bodyPr>
          <a:lstStyle/>
          <a:p>
            <a:r>
              <a:rPr lang="en-US" dirty="0">
                <a:hlinkClick r:id="rId3"/>
              </a:rPr>
              <a:t>Version update history for Teams app deployments - Office release notes | Microsoft Learn</a:t>
            </a:r>
            <a:endParaRPr lang="en-US" dirty="0"/>
          </a:p>
        </p:txBody>
      </p:sp>
    </p:spTree>
    <p:extLst>
      <p:ext uri="{BB962C8B-B14F-4D97-AF65-F5344CB8AC3E}">
        <p14:creationId xmlns:p14="http://schemas.microsoft.com/office/powerpoint/2010/main" val="352712379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FEC5-317B-104C-AD32-1D6F58760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E76CF-DE31-E693-66D8-1C2C2F91521D}"/>
              </a:ext>
            </a:extLst>
          </p:cNvPr>
          <p:cNvSpPr>
            <a:spLocks noGrp="1"/>
          </p:cNvSpPr>
          <p:nvPr>
            <p:ph type="title"/>
          </p:nvPr>
        </p:nvSpPr>
        <p:spPr>
          <a:xfrm>
            <a:off x="114035" y="173095"/>
            <a:ext cx="11025680" cy="1072072"/>
          </a:xfrm>
        </p:spPr>
        <p:txBody>
          <a:bodyPr>
            <a:normAutofit fontScale="90000"/>
          </a:bodyPr>
          <a:lstStyle/>
          <a:p>
            <a:pPr algn="l"/>
            <a:r>
              <a:rPr lang="en-US" dirty="0"/>
              <a:t>Start the migration to the new optimization</a:t>
            </a:r>
          </a:p>
        </p:txBody>
      </p:sp>
      <p:sp>
        <p:nvSpPr>
          <p:cNvPr id="3" name="Rectangle: Rounded Corners 2">
            <a:extLst>
              <a:ext uri="{FF2B5EF4-FFF2-40B4-BE49-F238E27FC236}">
                <a16:creationId xmlns:a16="http://schemas.microsoft.com/office/drawing/2014/main" id="{B805BAFC-72AA-1464-4A26-8F72F3753215}"/>
              </a:ext>
            </a:extLst>
          </p:cNvPr>
          <p:cNvSpPr/>
          <p:nvPr/>
        </p:nvSpPr>
        <p:spPr bwMode="auto">
          <a:xfrm>
            <a:off x="75475" y="2188213"/>
            <a:ext cx="3560656" cy="1719481"/>
          </a:xfrm>
          <a:prstGeom prst="roundRect">
            <a:avLst/>
          </a:prstGeom>
          <a:solidFill>
            <a:schemeClr val="accent4">
              <a:lumMod val="7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rgbClr val="FFFFFF"/>
                </a:solidFill>
                <a:ea typeface="Segoe UI" pitchFamily="34" charset="0"/>
                <a:cs typeface="Segoe UI" pitchFamily="34" charset="0"/>
              </a:rPr>
              <a:t>Gain agility with new Teams deployment cadence.</a:t>
            </a:r>
            <a:br>
              <a:rPr lang="en-US" sz="2000" dirty="0">
                <a:solidFill>
                  <a:srgbClr val="FFFFFF"/>
                </a:solidFill>
                <a:ea typeface="Segoe UI" pitchFamily="34" charset="0"/>
                <a:cs typeface="Segoe UI" pitchFamily="34" charset="0"/>
              </a:rPr>
            </a:br>
            <a:r>
              <a:rPr lang="en-US" sz="2000" dirty="0">
                <a:solidFill>
                  <a:srgbClr val="FFFFFF"/>
                </a:solidFill>
                <a:ea typeface="Segoe UI" pitchFamily="34" charset="0"/>
                <a:cs typeface="Segoe UI" pitchFamily="34" charset="0"/>
              </a:rPr>
              <a:t>This keeps SlimCore up to date as well</a:t>
            </a:r>
          </a:p>
        </p:txBody>
      </p:sp>
      <p:sp>
        <p:nvSpPr>
          <p:cNvPr id="4" name="Rectangle: Rounded Corners 3">
            <a:extLst>
              <a:ext uri="{FF2B5EF4-FFF2-40B4-BE49-F238E27FC236}">
                <a16:creationId xmlns:a16="http://schemas.microsoft.com/office/drawing/2014/main" id="{406AF146-E4FB-DA23-0AC1-428AD91E5BDA}"/>
              </a:ext>
            </a:extLst>
          </p:cNvPr>
          <p:cNvSpPr/>
          <p:nvPr/>
        </p:nvSpPr>
        <p:spPr bwMode="auto">
          <a:xfrm>
            <a:off x="4036033" y="2188214"/>
            <a:ext cx="3421903" cy="1719480"/>
          </a:xfrm>
          <a:prstGeom prst="roundRect">
            <a:avLst/>
          </a:prstGeom>
          <a:solidFill>
            <a:schemeClr val="accent4">
              <a:lumMod val="7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rgbClr val="FFFFFF"/>
                </a:solidFill>
                <a:ea typeface="Segoe UI" pitchFamily="34" charset="0"/>
                <a:cs typeface="Segoe UI" pitchFamily="34" charset="0"/>
              </a:rPr>
              <a:t>Talk to your endpoint management team about Plugin deployments.</a:t>
            </a:r>
            <a:br>
              <a:rPr lang="en-US" sz="2000" dirty="0">
                <a:solidFill>
                  <a:srgbClr val="FFFFFF"/>
                </a:solidFill>
                <a:ea typeface="Segoe UI" pitchFamily="34" charset="0"/>
                <a:cs typeface="Segoe UI" pitchFamily="34" charset="0"/>
              </a:rPr>
            </a:br>
            <a:r>
              <a:rPr lang="en-US" sz="2000" dirty="0">
                <a:solidFill>
                  <a:srgbClr val="FFFFFF"/>
                </a:solidFill>
                <a:ea typeface="Segoe UI" pitchFamily="34" charset="0"/>
                <a:cs typeface="Segoe UI" pitchFamily="34" charset="0"/>
              </a:rPr>
              <a:t>SCCM/Intune/BYOD</a:t>
            </a:r>
          </a:p>
        </p:txBody>
      </p:sp>
      <p:sp>
        <p:nvSpPr>
          <p:cNvPr id="6" name="Rectangle: Rounded Corners 5">
            <a:extLst>
              <a:ext uri="{FF2B5EF4-FFF2-40B4-BE49-F238E27FC236}">
                <a16:creationId xmlns:a16="http://schemas.microsoft.com/office/drawing/2014/main" id="{10C76847-6B0A-185E-A584-BB4BC0AA2E93}"/>
              </a:ext>
            </a:extLst>
          </p:cNvPr>
          <p:cNvSpPr/>
          <p:nvPr/>
        </p:nvSpPr>
        <p:spPr bwMode="auto">
          <a:xfrm>
            <a:off x="7945471" y="2188215"/>
            <a:ext cx="3897514" cy="1719479"/>
          </a:xfrm>
          <a:prstGeom prst="roundRect">
            <a:avLst/>
          </a:prstGeom>
          <a:solidFill>
            <a:schemeClr val="accent4">
              <a:lumMod val="7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rgbClr val="FFFFFF"/>
                </a:solidFill>
                <a:ea typeface="Segoe UI" pitchFamily="34" charset="0"/>
                <a:cs typeface="Segoe UI" pitchFamily="34" charset="0"/>
              </a:rPr>
              <a:t>Start ring rollouts</a:t>
            </a:r>
            <a:br>
              <a:rPr lang="en-US" sz="2000" dirty="0">
                <a:solidFill>
                  <a:srgbClr val="FFFFFF"/>
                </a:solidFill>
                <a:ea typeface="Segoe UI" pitchFamily="34" charset="0"/>
                <a:cs typeface="Segoe UI" pitchFamily="34" charset="0"/>
              </a:rPr>
            </a:br>
            <a:r>
              <a:rPr lang="en-US" sz="2000" dirty="0">
                <a:solidFill>
                  <a:srgbClr val="FFFFFF"/>
                </a:solidFill>
                <a:ea typeface="Segoe UI" pitchFamily="34" charset="0"/>
                <a:cs typeface="Segoe UI" pitchFamily="34" charset="0"/>
              </a:rPr>
              <a:t>(IT, </a:t>
            </a:r>
            <a:r>
              <a:rPr lang="en-US" sz="2000" dirty="0" err="1">
                <a:solidFill>
                  <a:srgbClr val="FFFFFF"/>
                </a:solidFill>
                <a:ea typeface="Segoe UI" pitchFamily="34" charset="0"/>
                <a:cs typeface="Segoe UI" pitchFamily="34" charset="0"/>
              </a:rPr>
              <a:t>Friends&amp;Family</a:t>
            </a:r>
            <a:r>
              <a:rPr lang="en-US" sz="2000" dirty="0">
                <a:solidFill>
                  <a:srgbClr val="FFFFFF"/>
                </a:solidFill>
                <a:ea typeface="Segoe UI" pitchFamily="34" charset="0"/>
                <a:cs typeface="Segoe UI" pitchFamily="34" charset="0"/>
              </a:rPr>
              <a:t>, BU, </a:t>
            </a:r>
            <a:r>
              <a:rPr lang="en-US" sz="2000" dirty="0" err="1">
                <a:solidFill>
                  <a:srgbClr val="FFFFFF"/>
                </a:solidFill>
                <a:ea typeface="Segoe UI" pitchFamily="34" charset="0"/>
                <a:cs typeface="Segoe UI" pitchFamily="34" charset="0"/>
              </a:rPr>
              <a:t>etc</a:t>
            </a:r>
            <a:r>
              <a:rPr lang="en-US" sz="2000" dirty="0">
                <a:solidFill>
                  <a:srgbClr val="FFFFFF"/>
                </a:solidFill>
                <a:ea typeface="Segoe UI" pitchFamily="34" charset="0"/>
                <a:cs typeface="Segoe UI" pitchFamily="34" charset="0"/>
              </a:rPr>
              <a:t>).</a:t>
            </a:r>
            <a:br>
              <a:rPr lang="en-US" sz="2000" dirty="0">
                <a:solidFill>
                  <a:srgbClr val="FFFFFF"/>
                </a:solidFill>
                <a:ea typeface="Segoe UI" pitchFamily="34" charset="0"/>
                <a:cs typeface="Segoe UI" pitchFamily="34" charset="0"/>
              </a:rPr>
            </a:br>
            <a:r>
              <a:rPr lang="en-US" sz="2000" dirty="0">
                <a:solidFill>
                  <a:srgbClr val="FFFFFF"/>
                </a:solidFill>
                <a:ea typeface="Segoe UI" pitchFamily="34" charset="0"/>
                <a:cs typeface="Segoe UI" pitchFamily="34" charset="0"/>
              </a:rPr>
              <a:t>Either control via Teams Admin Center policy, or via plugin deployment</a:t>
            </a:r>
          </a:p>
        </p:txBody>
      </p:sp>
      <p:cxnSp>
        <p:nvCxnSpPr>
          <p:cNvPr id="11" name="Straight Arrow Connector 10">
            <a:extLst>
              <a:ext uri="{FF2B5EF4-FFF2-40B4-BE49-F238E27FC236}">
                <a16:creationId xmlns:a16="http://schemas.microsoft.com/office/drawing/2014/main" id="{F8A33319-E903-7A95-B123-26E7F7815176}"/>
              </a:ext>
            </a:extLst>
          </p:cNvPr>
          <p:cNvCxnSpPr>
            <a:stCxn id="3" idx="3"/>
            <a:endCxn id="4" idx="1"/>
          </p:cNvCxnSpPr>
          <p:nvPr/>
        </p:nvCxnSpPr>
        <p:spPr>
          <a:xfrm>
            <a:off x="3636131" y="3047954"/>
            <a:ext cx="3999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6BA455D-B82F-B80A-5455-6EC25A20AB42}"/>
              </a:ext>
            </a:extLst>
          </p:cNvPr>
          <p:cNvCxnSpPr>
            <a:cxnSpLocks/>
            <a:stCxn id="4" idx="3"/>
            <a:endCxn id="6" idx="1"/>
          </p:cNvCxnSpPr>
          <p:nvPr/>
        </p:nvCxnSpPr>
        <p:spPr>
          <a:xfrm>
            <a:off x="7457936" y="3047954"/>
            <a:ext cx="48753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807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36AFC-5030-A8B4-F703-6DE486326AB1}"/>
              </a:ext>
            </a:extLst>
          </p:cNvPr>
          <p:cNvSpPr>
            <a:spLocks noGrp="1"/>
          </p:cNvSpPr>
          <p:nvPr>
            <p:ph type="title"/>
          </p:nvPr>
        </p:nvSpPr>
        <p:spPr/>
        <p:txBody>
          <a:bodyPr>
            <a:normAutofit fontScale="90000"/>
          </a:bodyPr>
          <a:lstStyle/>
          <a:p>
            <a:r>
              <a:rPr lang="en-US"/>
              <a:t>Additional Features with the new optimization</a:t>
            </a:r>
          </a:p>
        </p:txBody>
      </p:sp>
      <p:sp>
        <p:nvSpPr>
          <p:cNvPr id="7" name="TextBox 6">
            <a:extLst>
              <a:ext uri="{FF2B5EF4-FFF2-40B4-BE49-F238E27FC236}">
                <a16:creationId xmlns:a16="http://schemas.microsoft.com/office/drawing/2014/main" id="{E238138B-1CBA-5C32-0D31-27F801B2FA19}"/>
              </a:ext>
            </a:extLst>
          </p:cNvPr>
          <p:cNvSpPr txBox="1"/>
          <p:nvPr/>
        </p:nvSpPr>
        <p:spPr>
          <a:xfrm>
            <a:off x="419100" y="2076262"/>
            <a:ext cx="3494942" cy="2031325"/>
          </a:xfrm>
          <a:prstGeom prst="rect">
            <a:avLst/>
          </a:prstGeom>
          <a:noFill/>
        </p:spPr>
        <p:txBody>
          <a:bodyPr wrap="square" lIns="91440" tIns="45720" rIns="91440" bIns="45720" anchor="t">
            <a:spAutoFit/>
          </a:bodyPr>
          <a:lstStyle/>
          <a:p>
            <a:pPr marL="285750" indent="-285750" fontAlgn="ctr">
              <a:buFont typeface="Arial" panose="020B0604020202020204" pitchFamily="34" charset="0"/>
              <a:buChar char="•"/>
            </a:pPr>
            <a:r>
              <a:rPr lang="en-US" sz="1800" i="0" u="none" strike="noStrike" kern="1200">
                <a:effectLst/>
                <a:latin typeface="Segoe UI"/>
                <a:cs typeface="Segoe UI"/>
              </a:rPr>
              <a:t>7x7 </a:t>
            </a:r>
            <a:r>
              <a:rPr lang="en-US">
                <a:latin typeface="Segoe UI"/>
                <a:cs typeface="Segoe UI"/>
              </a:rPr>
              <a:t>and 3x3 Gallery View</a:t>
            </a:r>
            <a:endParaRPr lang="en-US" sz="180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US" sz="1800" i="0" u="none" strike="noStrike" kern="1200">
                <a:effectLst/>
                <a:latin typeface="Segoe UI"/>
                <a:cs typeface="Segoe UI"/>
              </a:rPr>
              <a:t>Zoom in / Zoom out</a:t>
            </a:r>
          </a:p>
          <a:p>
            <a:pPr marL="285750" indent="-285750" algn="l" rtl="0" eaLnBrk="1" fontAlgn="ctr" latinLnBrk="0" hangingPunct="1">
              <a:spcBef>
                <a:spcPts val="0"/>
              </a:spcBef>
              <a:spcAft>
                <a:spcPts val="0"/>
              </a:spcAft>
              <a:buFont typeface="Arial" panose="020B0604020202020204" pitchFamily="34" charset="0"/>
              <a:buChar char="•"/>
            </a:pPr>
            <a:r>
              <a:rPr lang="en-US" sz="1800">
                <a:ea typeface="Segoe UI" pitchFamily="34" charset="0"/>
                <a:cs typeface="Segoe UI"/>
              </a:rPr>
              <a:t>1080p video</a:t>
            </a:r>
          </a:p>
          <a:p>
            <a:pPr marL="285750" indent="-285750">
              <a:buFont typeface="Arial" panose="020B0604020202020204" pitchFamily="34" charset="0"/>
              <a:buChar char="•"/>
            </a:pPr>
            <a:r>
              <a:rPr lang="en-US">
                <a:latin typeface="Segoe UI"/>
                <a:cs typeface="Segoe UI"/>
              </a:rPr>
              <a:t>HW Acceleration</a:t>
            </a:r>
          </a:p>
          <a:p>
            <a:pPr marL="285750" indent="-285750" fontAlgn="ctr">
              <a:buFont typeface="Arial" panose="020B0604020202020204" pitchFamily="34" charset="0"/>
              <a:buChar char="•"/>
            </a:pPr>
            <a:r>
              <a:rPr lang="en-US" sz="1800" b="0" i="0" u="none" strike="noStrike" kern="1200">
                <a:effectLst/>
                <a:latin typeface="Segoe UI"/>
                <a:cs typeface="Segoe UI"/>
              </a:rPr>
              <a:t>Camera and light adjustment</a:t>
            </a:r>
          </a:p>
          <a:p>
            <a:pPr marL="285750" indent="-285750" fontAlgn="ctr">
              <a:buFont typeface="Arial" panose="020B0604020202020204" pitchFamily="34" charset="0"/>
              <a:buChar char="•"/>
            </a:pPr>
            <a:r>
              <a:rPr lang="en-US">
                <a:latin typeface="Segoe UI"/>
                <a:cs typeface="Segoe UI"/>
              </a:rPr>
              <a:t>Shared System Audio</a:t>
            </a:r>
          </a:p>
          <a:p>
            <a:pPr marL="285750" indent="-285750">
              <a:buFont typeface="Arial" panose="020B0604020202020204" pitchFamily="34" charset="0"/>
              <a:buChar char="•"/>
            </a:pPr>
            <a:r>
              <a:rPr lang="en-US">
                <a:latin typeface="Segoe UI"/>
                <a:cs typeface="Segoe UI"/>
              </a:rPr>
              <a:t>Noise Suppression</a:t>
            </a:r>
          </a:p>
        </p:txBody>
      </p:sp>
      <p:sp>
        <p:nvSpPr>
          <p:cNvPr id="9" name="TextBox 8">
            <a:extLst>
              <a:ext uri="{FF2B5EF4-FFF2-40B4-BE49-F238E27FC236}">
                <a16:creationId xmlns:a16="http://schemas.microsoft.com/office/drawing/2014/main" id="{EA13715C-0CA5-2BD2-A88D-A8806C5714DC}"/>
              </a:ext>
            </a:extLst>
          </p:cNvPr>
          <p:cNvSpPr txBox="1"/>
          <p:nvPr/>
        </p:nvSpPr>
        <p:spPr>
          <a:xfrm>
            <a:off x="4041530" y="2081396"/>
            <a:ext cx="5017673" cy="2031325"/>
          </a:xfrm>
          <a:prstGeom prst="rect">
            <a:avLst/>
          </a:prstGeom>
          <a:noFill/>
        </p:spPr>
        <p:txBody>
          <a:bodyPr wrap="square" lIns="91440" tIns="45720" rIns="91440" bIns="45720" anchor="t">
            <a:spAutoFit/>
          </a:bodyPr>
          <a:lstStyle/>
          <a:p>
            <a:pPr marL="285750" indent="-285750" algn="l" rtl="0" eaLnBrk="1" fontAlgn="ctr" latinLnBrk="0" hangingPunct="1">
              <a:spcBef>
                <a:spcPts val="0"/>
              </a:spcBef>
              <a:spcAft>
                <a:spcPts val="0"/>
              </a:spcAft>
              <a:buFont typeface="Arial" panose="020B0604020202020204" pitchFamily="34" charset="0"/>
              <a:buChar char="•"/>
            </a:pPr>
            <a:r>
              <a:rPr lang="en-US" sz="1800" b="0" i="0" u="none" strike="noStrike" kern="1200" dirty="0">
                <a:effectLst/>
                <a:latin typeface="Segoe UI"/>
                <a:cs typeface="Segoe UI"/>
              </a:rPr>
              <a:t>Screen Capture Protection </a:t>
            </a:r>
            <a:r>
              <a:rPr lang="en-US" dirty="0">
                <a:latin typeface="Segoe UI"/>
                <a:cs typeface="Segoe UI"/>
              </a:rPr>
              <a:t>/ App Protection</a:t>
            </a:r>
            <a:endParaRPr lang="en-US" sz="1800" b="0" i="0" u="none" strike="noStrike" kern="1200" dirty="0">
              <a:effectLst/>
              <a:latin typeface="Segoe UI"/>
              <a:cs typeface="Segoe UI"/>
            </a:endParaRPr>
          </a:p>
          <a:p>
            <a:pPr marL="285750" indent="-285750" fontAlgn="ctr">
              <a:buFont typeface="Arial" panose="020B0604020202020204" pitchFamily="34" charset="0"/>
              <a:buChar char="•"/>
            </a:pPr>
            <a:r>
              <a:rPr lang="en-US" dirty="0">
                <a:latin typeface="Segoe UI"/>
                <a:cs typeface="Segoe UI"/>
              </a:rPr>
              <a:t>QoS support</a:t>
            </a:r>
          </a:p>
          <a:p>
            <a:pPr marL="285750" indent="-285750" fontAlgn="ctr">
              <a:buFont typeface="Arial" panose="020B0604020202020204" pitchFamily="34" charset="0"/>
              <a:buChar char="•"/>
            </a:pPr>
            <a:r>
              <a:rPr lang="en-US" dirty="0">
                <a:latin typeface="Segoe UI"/>
                <a:cs typeface="Segoe UI"/>
              </a:rPr>
              <a:t>Media Bypass/Location Based Routing</a:t>
            </a:r>
            <a:endParaRPr lang="en-US" sz="1800" b="0" i="0" u="none" strike="noStrike" kern="1200" dirty="0">
              <a:effectLst/>
              <a:latin typeface="Segoe UI"/>
              <a:cs typeface="Segoe UI"/>
            </a:endParaRPr>
          </a:p>
          <a:p>
            <a:pPr marL="285750" indent="-285750" fontAlgn="ctr">
              <a:buFont typeface="Arial" panose="020B0604020202020204" pitchFamily="34" charset="0"/>
              <a:buChar char="•"/>
            </a:pPr>
            <a:r>
              <a:rPr lang="en-US" dirty="0">
                <a:latin typeface="Segoe UI"/>
                <a:cs typeface="Segoe UI"/>
              </a:rPr>
              <a:t>Simplified media engine updates</a:t>
            </a:r>
          </a:p>
          <a:p>
            <a:pPr marL="285750" indent="-285750" fontAlgn="ctr">
              <a:buFont typeface="Arial" panose="020B0604020202020204" pitchFamily="34" charset="0"/>
              <a:buChar char="•"/>
            </a:pPr>
            <a:r>
              <a:rPr lang="en-US" sz="1800" dirty="0">
                <a:latin typeface="Segoe UI"/>
                <a:cs typeface="Segoe UI"/>
              </a:rPr>
              <a:t>HID</a:t>
            </a:r>
          </a:p>
          <a:p>
            <a:pPr marL="285750" indent="-285750" fontAlgn="ctr">
              <a:buFont typeface="Arial" panose="020B0604020202020204" pitchFamily="34" charset="0"/>
              <a:buChar char="•"/>
            </a:pPr>
            <a:r>
              <a:rPr lang="en-US" dirty="0">
                <a:latin typeface="Segoe UI"/>
                <a:cs typeface="Segoe UI"/>
              </a:rPr>
              <a:t>Custom Backgrounds</a:t>
            </a:r>
          </a:p>
          <a:p>
            <a:pPr marL="285750" indent="-285750" fontAlgn="ctr">
              <a:buFont typeface="Arial" panose="020B0604020202020204" pitchFamily="34" charset="0"/>
              <a:buChar char="•"/>
            </a:pPr>
            <a:r>
              <a:rPr lang="en-US" dirty="0">
                <a:latin typeface="Segoe UI"/>
                <a:cs typeface="Segoe UI"/>
              </a:rPr>
              <a:t>Cross Cloud, Multi-tenant &amp; Multi Account</a:t>
            </a:r>
            <a:endParaRPr lang="en-US" dirty="0"/>
          </a:p>
        </p:txBody>
      </p:sp>
      <p:sp>
        <p:nvSpPr>
          <p:cNvPr id="10" name="TextBox 9">
            <a:extLst>
              <a:ext uri="{FF2B5EF4-FFF2-40B4-BE49-F238E27FC236}">
                <a16:creationId xmlns:a16="http://schemas.microsoft.com/office/drawing/2014/main" id="{A9D33AB2-7781-9C1F-75E5-52C8EB98CDCD}"/>
              </a:ext>
            </a:extLst>
          </p:cNvPr>
          <p:cNvSpPr txBox="1"/>
          <p:nvPr/>
        </p:nvSpPr>
        <p:spPr>
          <a:xfrm>
            <a:off x="9059204" y="1710645"/>
            <a:ext cx="3129734" cy="3674589"/>
          </a:xfrm>
          <a:prstGeom prst="rect">
            <a:avLst/>
          </a:prstGeom>
          <a:noFill/>
        </p:spPr>
        <p:txBody>
          <a:bodyPr wrap="square">
            <a:spAutoFit/>
          </a:bodyPr>
          <a:lstStyle/>
          <a:p>
            <a:pPr marR="0" algn="ctr" rtl="0" eaLnBrk="1" fontAlgn="ctr" latinLnBrk="0" hangingPunct="1">
              <a:spcBef>
                <a:spcPts val="0"/>
              </a:spcBef>
              <a:spcAft>
                <a:spcPts val="0"/>
              </a:spcAft>
            </a:pPr>
            <a:r>
              <a:rPr lang="en-US" sz="1800" b="1" u="sng">
                <a:latin typeface="Segoe UI" panose="020B0502040204020203" pitchFamily="34" charset="0"/>
              </a:rPr>
              <a:t>Team Premium</a:t>
            </a:r>
          </a:p>
          <a:p>
            <a:pPr marL="285750" marR="0" indent="-285750" algn="l" rtl="0" eaLnBrk="1" fontAlgn="ctr" latinLnBrk="0" hangingPunct="1">
              <a:spcBef>
                <a:spcPts val="0"/>
              </a:spcBef>
              <a:spcAft>
                <a:spcPts val="0"/>
              </a:spcAft>
              <a:buFont typeface="Arial" panose="020B0604020202020204" pitchFamily="34" charset="0"/>
              <a:buChar char="•"/>
            </a:pPr>
            <a:r>
              <a:rPr lang="en-US">
                <a:latin typeface="Segoe UI" panose="020B0502040204020203" pitchFamily="34" charset="0"/>
              </a:rPr>
              <a:t>Protected Meetings</a:t>
            </a:r>
          </a:p>
          <a:p>
            <a:pPr marL="742950" lvl="1" indent="-285750" fontAlgn="ctr">
              <a:buFont typeface="Arial" panose="020B0604020202020204" pitchFamily="34" charset="0"/>
              <a:buChar char="•"/>
            </a:pPr>
            <a:r>
              <a:rPr lang="en-US" sz="1200">
                <a:latin typeface="Segoe UI" panose="020B0502040204020203" pitchFamily="34" charset="0"/>
              </a:rPr>
              <a:t>E2EE</a:t>
            </a:r>
          </a:p>
          <a:p>
            <a:pPr marL="742950" lvl="1" indent="-285750" fontAlgn="ctr">
              <a:buFont typeface="Arial" panose="020B0604020202020204" pitchFamily="34" charset="0"/>
              <a:buChar char="•"/>
            </a:pPr>
            <a:r>
              <a:rPr lang="en-US" sz="1200">
                <a:latin typeface="Segoe UI" panose="020B0502040204020203" pitchFamily="34" charset="0"/>
              </a:rPr>
              <a:t>Sensitivity Labels</a:t>
            </a:r>
          </a:p>
          <a:p>
            <a:pPr marL="742950" lvl="1" indent="-285750" fontAlgn="ctr">
              <a:buFont typeface="Arial" panose="020B0604020202020204" pitchFamily="34" charset="0"/>
              <a:buChar char="•"/>
            </a:pPr>
            <a:r>
              <a:rPr lang="en-US" sz="1200">
                <a:latin typeface="Segoe UI" panose="020B0502040204020203" pitchFamily="34" charset="0"/>
              </a:rPr>
              <a:t>Who can record</a:t>
            </a:r>
          </a:p>
          <a:p>
            <a:pPr marL="285750" marR="0" indent="-285750" algn="l" rtl="0" eaLnBrk="1" fontAlgn="ctr" latinLnBrk="0" hangingPunct="1">
              <a:spcBef>
                <a:spcPts val="0"/>
              </a:spcBef>
              <a:spcAft>
                <a:spcPts val="0"/>
              </a:spcAft>
              <a:buFont typeface="Arial" panose="020B0604020202020204" pitchFamily="34" charset="0"/>
              <a:buChar char="•"/>
            </a:pPr>
            <a:r>
              <a:rPr lang="en-US">
                <a:latin typeface="Segoe UI" panose="020B0502040204020203" pitchFamily="34" charset="0"/>
              </a:rPr>
              <a:t>Personalized meetings</a:t>
            </a:r>
          </a:p>
          <a:p>
            <a:pPr marL="742950" lvl="1" indent="-285750" fontAlgn="ctr">
              <a:buFont typeface="Arial" panose="020B0604020202020204" pitchFamily="34" charset="0"/>
              <a:buChar char="•"/>
            </a:pPr>
            <a:r>
              <a:rPr lang="en-US" sz="1200">
                <a:latin typeface="Segoe UI" panose="020B0502040204020203" pitchFamily="34" charset="0"/>
              </a:rPr>
              <a:t>Meeting Templates</a:t>
            </a:r>
          </a:p>
          <a:p>
            <a:pPr marL="742950" lvl="1" indent="-285750" fontAlgn="ctr">
              <a:buFont typeface="Arial" panose="020B0604020202020204" pitchFamily="34" charset="0"/>
              <a:buChar char="•"/>
            </a:pPr>
            <a:r>
              <a:rPr lang="en-US" sz="1200">
                <a:latin typeface="Segoe UI" panose="020B0502040204020203" pitchFamily="34" charset="0"/>
              </a:rPr>
              <a:t>Branded meetings</a:t>
            </a:r>
          </a:p>
          <a:p>
            <a:pPr marL="742950" lvl="1" indent="-285750" fontAlgn="ctr">
              <a:buFont typeface="Arial" panose="020B0604020202020204" pitchFamily="34" charset="0"/>
              <a:buChar char="•"/>
            </a:pPr>
            <a:r>
              <a:rPr lang="en-US" sz="1200">
                <a:latin typeface="Segoe UI" panose="020B0502040204020203" pitchFamily="34" charset="0"/>
              </a:rPr>
              <a:t>Org Defined backgrounds</a:t>
            </a:r>
          </a:p>
          <a:p>
            <a:pPr marL="742950" lvl="1" indent="-285750" fontAlgn="ctr">
              <a:buFont typeface="Arial" panose="020B0604020202020204" pitchFamily="34" charset="0"/>
              <a:buChar char="•"/>
            </a:pPr>
            <a:r>
              <a:rPr lang="en-US" sz="1200">
                <a:latin typeface="Segoe UI" panose="020B0502040204020203" pitchFamily="34" charset="0"/>
              </a:rPr>
              <a:t>Custom Together mode scenes</a:t>
            </a:r>
          </a:p>
          <a:p>
            <a:pPr marL="742950" lvl="1" indent="-285750" fontAlgn="ctr">
              <a:buFont typeface="Arial" panose="020B0604020202020204" pitchFamily="34" charset="0"/>
              <a:buChar char="•"/>
            </a:pPr>
            <a:r>
              <a:rPr lang="en-US" sz="1200">
                <a:latin typeface="Segoe UI" panose="020B0502040204020203" pitchFamily="34" charset="0"/>
              </a:rPr>
              <a:t>Custom user policy packages</a:t>
            </a:r>
          </a:p>
          <a:p>
            <a:pPr marL="285750" marR="0" indent="-285750" algn="l" rtl="0" eaLnBrk="1" fontAlgn="ctr" latinLnBrk="0" hangingPunct="1">
              <a:spcBef>
                <a:spcPts val="0"/>
              </a:spcBef>
              <a:spcAft>
                <a:spcPts val="0"/>
              </a:spcAft>
              <a:buFont typeface="Arial" panose="020B0604020202020204" pitchFamily="34" charset="0"/>
              <a:buChar char="•"/>
            </a:pPr>
            <a:r>
              <a:rPr lang="en-US">
                <a:latin typeface="Segoe UI" panose="020B0502040204020203" pitchFamily="34" charset="0"/>
              </a:rPr>
              <a:t>Intelligent meetings</a:t>
            </a:r>
          </a:p>
          <a:p>
            <a:pPr marL="742950" lvl="1" indent="-285750" fontAlgn="ctr">
              <a:buFont typeface="Arial" panose="020B0604020202020204" pitchFamily="34" charset="0"/>
              <a:buChar char="•"/>
            </a:pPr>
            <a:r>
              <a:rPr lang="en-US" sz="1200">
                <a:latin typeface="Segoe UI" panose="020B0502040204020203" pitchFamily="34" charset="0"/>
              </a:rPr>
              <a:t>Live translation</a:t>
            </a:r>
          </a:p>
          <a:p>
            <a:pPr marL="742950" lvl="1" indent="-285750" fontAlgn="ctr">
              <a:buFont typeface="Arial" panose="020B0604020202020204" pitchFamily="34" charset="0"/>
              <a:buChar char="•"/>
            </a:pPr>
            <a:r>
              <a:rPr lang="en-US" sz="1200">
                <a:latin typeface="Segoe UI" panose="020B0502040204020203" pitchFamily="34" charset="0"/>
              </a:rPr>
              <a:t>Meeting Recap</a:t>
            </a:r>
          </a:p>
          <a:p>
            <a:pPr marL="285750" marR="0" indent="-285750" algn="l" rtl="0" eaLnBrk="1" fontAlgn="ctr" latinLnBrk="0" hangingPunct="1">
              <a:spcBef>
                <a:spcPts val="0"/>
              </a:spcBef>
              <a:spcAft>
                <a:spcPts val="0"/>
              </a:spcAft>
              <a:buFont typeface="Arial" panose="020B0604020202020204" pitchFamily="34" charset="0"/>
              <a:buChar char="•"/>
            </a:pPr>
            <a:endParaRPr lang="en-US" sz="1800">
              <a:latin typeface="Segoe UI" panose="020B0502040204020203" pitchFamily="34" charset="0"/>
            </a:endParaRPr>
          </a:p>
          <a:p>
            <a:pPr marR="0" algn="l" rtl="0" eaLnBrk="1" fontAlgn="ctr" latinLnBrk="0" hangingPunct="1">
              <a:spcBef>
                <a:spcPts val="0"/>
              </a:spcBef>
              <a:spcAft>
                <a:spcPts val="0"/>
              </a:spcAft>
            </a:pPr>
            <a:endParaRPr lang="en-US" sz="1400">
              <a:latin typeface="Segoe UI" panose="020B0502040204020203" pitchFamily="34" charset="0"/>
            </a:endParaRPr>
          </a:p>
        </p:txBody>
      </p:sp>
      <p:sp>
        <p:nvSpPr>
          <p:cNvPr id="3" name="Rectangle: Rounded Corners 2">
            <a:extLst>
              <a:ext uri="{FF2B5EF4-FFF2-40B4-BE49-F238E27FC236}">
                <a16:creationId xmlns:a16="http://schemas.microsoft.com/office/drawing/2014/main" id="{77AF1EED-6A31-7F0D-E33E-329DFB323F07}"/>
              </a:ext>
            </a:extLst>
          </p:cNvPr>
          <p:cNvSpPr/>
          <p:nvPr/>
        </p:nvSpPr>
        <p:spPr bwMode="auto">
          <a:xfrm>
            <a:off x="588263" y="5268173"/>
            <a:ext cx="8671867" cy="652425"/>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rgbClr val="FFFFFF"/>
                </a:solidFill>
                <a:ea typeface="Segoe UI" pitchFamily="34" charset="0"/>
                <a:cs typeface="Segoe UI" pitchFamily="34" charset="0"/>
              </a:rPr>
              <a:t>New features come on day 1 with Teams on Windows desktop</a:t>
            </a:r>
          </a:p>
        </p:txBody>
      </p:sp>
      <p:sp>
        <p:nvSpPr>
          <p:cNvPr id="5" name="TextBox 4">
            <a:extLst>
              <a:ext uri="{FF2B5EF4-FFF2-40B4-BE49-F238E27FC236}">
                <a16:creationId xmlns:a16="http://schemas.microsoft.com/office/drawing/2014/main" id="{E238ABA7-A20C-4567-73EA-70692311B7B7}"/>
              </a:ext>
            </a:extLst>
          </p:cNvPr>
          <p:cNvSpPr txBox="1"/>
          <p:nvPr/>
        </p:nvSpPr>
        <p:spPr>
          <a:xfrm>
            <a:off x="660156" y="6050344"/>
            <a:ext cx="6762750" cy="215444"/>
          </a:xfrm>
          <a:prstGeom prst="rect">
            <a:avLst/>
          </a:prstGeom>
          <a:noFill/>
        </p:spPr>
        <p:txBody>
          <a:bodyPr wrap="square">
            <a:spAutoFit/>
          </a:bodyPr>
          <a:lstStyle/>
          <a:p>
            <a:pPr marR="0" algn="l" rtl="0" eaLnBrk="1" fontAlgn="ctr" latinLnBrk="0" hangingPunct="1">
              <a:spcBef>
                <a:spcPts val="0"/>
              </a:spcBef>
              <a:spcAft>
                <a:spcPts val="0"/>
              </a:spcAft>
            </a:pPr>
            <a:r>
              <a:rPr lang="en-US" sz="800">
                <a:latin typeface="Segoe UI" panose="020B0502040204020203" pitchFamily="34" charset="0"/>
              </a:rPr>
              <a:t>*Few new features that require specific VDI work or are demanding on VDI compute (Video Avatars) might not make day 1.</a:t>
            </a:r>
          </a:p>
        </p:txBody>
      </p:sp>
    </p:spTree>
    <p:extLst>
      <p:ext uri="{BB962C8B-B14F-4D97-AF65-F5344CB8AC3E}">
        <p14:creationId xmlns:p14="http://schemas.microsoft.com/office/powerpoint/2010/main" val="80309299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67B1-AA50-F6C2-0F2A-0A740986308E}"/>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C969D210-C1BE-4FC6-6BEF-C363F34EBC70}"/>
              </a:ext>
            </a:extLst>
          </p:cNvPr>
          <p:cNvSpPr>
            <a:spLocks noGrp="1"/>
          </p:cNvSpPr>
          <p:nvPr>
            <p:ph sz="quarter" idx="12"/>
          </p:nvPr>
        </p:nvSpPr>
        <p:spPr>
          <a:xfrm>
            <a:off x="391337" y="1927749"/>
            <a:ext cx="11409326" cy="1631387"/>
          </a:xfrm>
        </p:spPr>
        <p:txBody>
          <a:bodyPr>
            <a:normAutofit/>
          </a:bodyPr>
          <a:lstStyle/>
          <a:p>
            <a:r>
              <a:rPr lang="en-US" dirty="0"/>
              <a:t>AVD/W365 with Windows endpoints GA in Sept 2024</a:t>
            </a:r>
          </a:p>
          <a:p>
            <a:r>
              <a:rPr lang="en-US" dirty="0"/>
              <a:t>Citrix with Windows endpoints GA in Dec 2024</a:t>
            </a:r>
          </a:p>
          <a:p>
            <a:r>
              <a:rPr lang="en-US" dirty="0"/>
              <a:t>Mac AVD/W365 and Citrix will start private preview in May</a:t>
            </a:r>
          </a:p>
        </p:txBody>
      </p:sp>
    </p:spTree>
    <p:extLst>
      <p:ext uri="{BB962C8B-B14F-4D97-AF65-F5344CB8AC3E}">
        <p14:creationId xmlns:p14="http://schemas.microsoft.com/office/powerpoint/2010/main" val="133535681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CEDD4-B622-E9D0-D678-E54BEB6E380B}"/>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34C6FC1F-711E-9A1C-E73F-E1475CE47C0A}"/>
              </a:ext>
            </a:extLst>
          </p:cNvPr>
          <p:cNvSpPr>
            <a:spLocks noGrp="1"/>
          </p:cNvSpPr>
          <p:nvPr>
            <p:ph sz="quarter" idx="10"/>
          </p:nvPr>
        </p:nvSpPr>
        <p:spPr>
          <a:xfrm>
            <a:off x="584200" y="1435100"/>
            <a:ext cx="11018838" cy="430887"/>
          </a:xfrm>
        </p:spPr>
        <p:txBody>
          <a:bodyPr>
            <a:normAutofit fontScale="92500" lnSpcReduction="10000"/>
          </a:bodyPr>
          <a:lstStyle/>
          <a:p>
            <a:r>
              <a:rPr lang="en-US">
                <a:hlinkClick r:id="rId3"/>
              </a:rPr>
              <a:t>New VDI solution for Teams - Microsoft Teams | Microsoft Learn</a:t>
            </a:r>
            <a:endParaRPr lang="en-US"/>
          </a:p>
        </p:txBody>
      </p:sp>
      <p:pic>
        <p:nvPicPr>
          <p:cNvPr id="5" name="Picture 4">
            <a:extLst>
              <a:ext uri="{FF2B5EF4-FFF2-40B4-BE49-F238E27FC236}">
                <a16:creationId xmlns:a16="http://schemas.microsoft.com/office/drawing/2014/main" id="{10130436-206D-01A6-2A5D-3E9460CE1700}"/>
              </a:ext>
            </a:extLst>
          </p:cNvPr>
          <p:cNvPicPr>
            <a:picLocks noChangeAspect="1"/>
          </p:cNvPicPr>
          <p:nvPr/>
        </p:nvPicPr>
        <p:blipFill>
          <a:blip r:embed="rId4"/>
          <a:stretch>
            <a:fillRect/>
          </a:stretch>
        </p:blipFill>
        <p:spPr>
          <a:xfrm>
            <a:off x="837280" y="2476697"/>
            <a:ext cx="8115759" cy="392410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a:extLst>
              <a:ext uri="{FF2B5EF4-FFF2-40B4-BE49-F238E27FC236}">
                <a16:creationId xmlns:a16="http://schemas.microsoft.com/office/drawing/2014/main" id="{70C40E65-E4E9-FEFA-756B-B3FD6B09DA6A}"/>
              </a:ext>
            </a:extLst>
          </p:cNvPr>
          <p:cNvSpPr txBox="1"/>
          <p:nvPr/>
        </p:nvSpPr>
        <p:spPr>
          <a:xfrm>
            <a:off x="8353539" y="2292031"/>
            <a:ext cx="6813932" cy="369332"/>
          </a:xfrm>
          <a:prstGeom prst="rect">
            <a:avLst/>
          </a:prstGeom>
          <a:noFill/>
        </p:spPr>
        <p:txBody>
          <a:bodyPr wrap="square">
            <a:spAutoFit/>
          </a:bodyPr>
          <a:lstStyle/>
          <a:p>
            <a:r>
              <a:rPr lang="en-US">
                <a:hlinkClick r:id="rId5"/>
              </a:rPr>
              <a:t>Blog (microsoft.com)</a:t>
            </a:r>
            <a:endParaRPr lang="en-US"/>
          </a:p>
        </p:txBody>
      </p:sp>
      <p:pic>
        <p:nvPicPr>
          <p:cNvPr id="8" name="Picture 7">
            <a:extLst>
              <a:ext uri="{FF2B5EF4-FFF2-40B4-BE49-F238E27FC236}">
                <a16:creationId xmlns:a16="http://schemas.microsoft.com/office/drawing/2014/main" id="{9275BC69-E867-EB7E-1B47-66F79423E30F}"/>
              </a:ext>
            </a:extLst>
          </p:cNvPr>
          <p:cNvPicPr>
            <a:picLocks noChangeAspect="1"/>
          </p:cNvPicPr>
          <p:nvPr/>
        </p:nvPicPr>
        <p:blipFill>
          <a:blip r:embed="rId6"/>
          <a:stretch>
            <a:fillRect/>
          </a:stretch>
        </p:blipFill>
        <p:spPr>
          <a:xfrm>
            <a:off x="5819535" y="2846029"/>
            <a:ext cx="7000993" cy="22944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67252759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aka.ms/</a:t>
              </a:r>
              <a:r>
                <a:rPr lang="en-US" sz="1400" dirty="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dirty="0"/>
              <a:t>News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dirty="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Start your week with l</a:t>
            </a:r>
            <a:r>
              <a:rPr kumimoji="0" lang="en-US" sz="1600" b="0" i="0" u="none" strike="noStrike" kern="1200" cap="none" spc="0" normalizeH="0" baseline="0" noProof="0" dirty="0" err="1">
                <a:ln>
                  <a:noFill/>
                </a:ln>
                <a:solidFill>
                  <a:srgbClr val="000000"/>
                </a:solidFill>
                <a:effectLst/>
                <a:uLnTx/>
                <a:uFillTx/>
                <a:latin typeface="Segoe UI"/>
                <a:ea typeface="+mn-ea"/>
                <a:cs typeface="+mn-cs"/>
              </a:rPr>
              <a:t>ive</a:t>
            </a:r>
            <a:r>
              <a:rPr kumimoji="0" lang="en-US" sz="1600" b="0" i="0" u="none" strike="noStrike" kern="1200" cap="none" spc="0" normalizeH="0" baseline="0" noProof="0" dirty="0">
                <a:ln>
                  <a:noFill/>
                </a:ln>
                <a:solidFill>
                  <a:srgbClr val="000000"/>
                </a:solidFill>
                <a:effectLst/>
                <a:uLnTx/>
                <a:uFillTx/>
                <a:latin typeface="Segoe UI"/>
                <a:ea typeface="+mn-ea"/>
                <a:cs typeface="+mn-cs"/>
              </a:rPr>
              <a:t> news and event</a:t>
            </a:r>
            <a:r>
              <a:rPr kumimoji="0" lang="en-US" sz="1600" b="0" i="0" u="none" strike="noStrike" kern="1200" cap="none" spc="0" normalizeH="0" noProof="0" dirty="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BDA76D-8FEF-7498-90A0-0C7C0D17C9D5}"/>
              </a:ext>
            </a:extLst>
          </p:cNvPr>
          <p:cNvGrpSpPr/>
          <p:nvPr/>
        </p:nvGrpSpPr>
        <p:grpSpPr>
          <a:xfrm>
            <a:off x="859809" y="935091"/>
            <a:ext cx="10472382" cy="5733415"/>
            <a:chOff x="450234" y="838381"/>
            <a:chExt cx="10472382" cy="5733415"/>
          </a:xfrm>
        </p:grpSpPr>
        <p:grpSp>
          <p:nvGrpSpPr>
            <p:cNvPr id="8" name="Group 7">
              <a:extLst>
                <a:ext uri="{FF2B5EF4-FFF2-40B4-BE49-F238E27FC236}">
                  <a16:creationId xmlns:a16="http://schemas.microsoft.com/office/drawing/2014/main" id="{AF006E55-0C6A-0BD8-36F4-6D1B1B587D97}"/>
                </a:ext>
              </a:extLst>
            </p:cNvPr>
            <p:cNvGrpSpPr/>
            <p:nvPr/>
          </p:nvGrpSpPr>
          <p:grpSpPr>
            <a:xfrm>
              <a:off x="450234" y="862166"/>
              <a:ext cx="5718412" cy="5709630"/>
              <a:chOff x="602634" y="862166"/>
              <a:chExt cx="5718412" cy="5709630"/>
            </a:xfrm>
          </p:grpSpPr>
          <p:sp>
            <p:nvSpPr>
              <p:cNvPr id="3" name="TextBox 2">
                <a:extLst>
                  <a:ext uri="{FF2B5EF4-FFF2-40B4-BE49-F238E27FC236}">
                    <a16:creationId xmlns:a16="http://schemas.microsoft.com/office/drawing/2014/main" id="{E221ACD2-832B-EC7D-1CB4-79FEFEBBBF2B}"/>
                  </a:ext>
                </a:extLst>
              </p:cNvPr>
              <p:cNvSpPr txBox="1"/>
              <p:nvPr/>
            </p:nvSpPr>
            <p:spPr>
              <a:xfrm>
                <a:off x="602634" y="4509693"/>
                <a:ext cx="5718412" cy="206210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Fernando Klurfan</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Principal</a:t>
                </a:r>
                <a:r>
                  <a:rPr lang="en-US" sz="2400" dirty="0">
                    <a:solidFill>
                      <a:schemeClr val="bg1"/>
                    </a:solidFill>
                    <a:latin typeface="Segoe UI" panose="020B0502040204020203" pitchFamily="34" charset="0"/>
                  </a:rPr>
                  <a:t> Product Manager</a:t>
                </a:r>
                <a:br>
                  <a:rPr lang="en-US" sz="2400" dirty="0">
                    <a:solidFill>
                      <a:schemeClr val="bg1"/>
                    </a:solidFill>
                    <a:latin typeface="Segoe UI" panose="020B0502040204020203" pitchFamily="34" charset="0"/>
                  </a:rPr>
                </a:br>
                <a:r>
                  <a:rPr lang="en-US" sz="2400" dirty="0">
                    <a:solidFill>
                      <a:schemeClr val="bg1"/>
                    </a:solidFill>
                    <a:latin typeface="Segoe UI" panose="020B0502040204020203" pitchFamily="34" charset="0"/>
                  </a:rPr>
                  <a:t>VDI, Microsoft Teams</a:t>
                </a:r>
                <a:endPar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endParaRPr>
              </a:p>
              <a:p>
                <a:pPr algn="ctr">
                  <a:defRPr/>
                </a:pPr>
                <a:r>
                  <a:rPr lang="en-US" sz="2400" dirty="0">
                    <a:solidFill>
                      <a:schemeClr val="bg1"/>
                    </a:solidFill>
                    <a:latin typeface="Segoe UI" panose="020B0502040204020203" pitchFamily="34" charset="0"/>
                  </a:rPr>
                  <a:t>/@MsftFerK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Oval 4">
                <a:extLst>
                  <a:ext uri="{FF2B5EF4-FFF2-40B4-BE49-F238E27FC236}">
                    <a16:creationId xmlns:a16="http://schemas.microsoft.com/office/drawing/2014/main" id="{B22BFE91-2C21-A66D-2030-1E143B0C27C6}"/>
                  </a:ext>
                </a:extLst>
              </p:cNvPr>
              <p:cNvSpPr/>
              <p:nvPr/>
            </p:nvSpPr>
            <p:spPr bwMode="auto">
              <a:xfrm flipH="1">
                <a:off x="2067245"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C775FEA8-AE91-C6B2-E143-3B3537E29C08}"/>
                </a:ext>
              </a:extLst>
            </p:cNvPr>
            <p:cNvGrpSpPr/>
            <p:nvPr/>
          </p:nvGrpSpPr>
          <p:grpSpPr>
            <a:xfrm>
              <a:off x="6020120" y="838381"/>
              <a:ext cx="4902496" cy="5364083"/>
              <a:chOff x="2067245" y="838381"/>
              <a:chExt cx="4902496" cy="5364083"/>
            </a:xfrm>
          </p:grpSpPr>
          <p:sp>
            <p:nvSpPr>
              <p:cNvPr id="10" name="TextBox 9">
                <a:extLst>
                  <a:ext uri="{FF2B5EF4-FFF2-40B4-BE49-F238E27FC236}">
                    <a16:creationId xmlns:a16="http://schemas.microsoft.com/office/drawing/2014/main" id="{BAD370A4-745B-80A3-7798-722C430169E9}"/>
                  </a:ext>
                </a:extLst>
              </p:cNvPr>
              <p:cNvSpPr txBox="1"/>
              <p:nvPr/>
            </p:nvSpPr>
            <p:spPr>
              <a:xfrm>
                <a:off x="2067245" y="4509693"/>
                <a:ext cx="4902496"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James Parkes</a:t>
                </a:r>
              </a:p>
              <a:p>
                <a:pPr lvl="0" algn="ctr">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Senior </a:t>
                </a:r>
                <a:r>
                  <a:rPr lang="en-US" sz="2400" dirty="0">
                    <a:solidFill>
                      <a:schemeClr val="bg1"/>
                    </a:solidFill>
                    <a:latin typeface="Segoe UI" panose="020B0502040204020203" pitchFamily="34" charset="0"/>
                  </a:rPr>
                  <a:t>Product Manager</a:t>
                </a:r>
                <a:br>
                  <a:rPr lang="en-US" sz="2400" dirty="0">
                    <a:solidFill>
                      <a:schemeClr val="bg1"/>
                    </a:solidFill>
                    <a:latin typeface="Segoe UI" panose="020B0502040204020203" pitchFamily="34" charset="0"/>
                  </a:rPr>
                </a:b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 Call Quality Management, Supportability, Microsoft Teams</a:t>
                </a:r>
              </a:p>
            </p:txBody>
          </p:sp>
          <p:sp>
            <p:nvSpPr>
              <p:cNvPr id="12" name="Oval 11">
                <a:extLst>
                  <a:ext uri="{FF2B5EF4-FFF2-40B4-BE49-F238E27FC236}">
                    <a16:creationId xmlns:a16="http://schemas.microsoft.com/office/drawing/2014/main" id="{C5D87860-11DB-4217-E8A7-607A4EFCA8AF}"/>
                  </a:ext>
                </a:extLst>
              </p:cNvPr>
              <p:cNvSpPr/>
              <p:nvPr/>
            </p:nvSpPr>
            <p:spPr bwMode="auto">
              <a:xfrm flipH="1">
                <a:off x="3145418" y="838381"/>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pic>
        <p:nvPicPr>
          <p:cNvPr id="2" name="Picture Placeholder 18">
            <a:extLst>
              <a:ext uri="{FF2B5EF4-FFF2-40B4-BE49-F238E27FC236}">
                <a16:creationId xmlns:a16="http://schemas.microsoft.com/office/drawing/2014/main" id="{2FB7ED22-61AE-A2BE-730C-83FF7E5A5E7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1" b="41"/>
          <a:stretch/>
        </p:blipFill>
        <p:spPr>
          <a:xfrm>
            <a:off x="2397994" y="1062429"/>
            <a:ext cx="3290738" cy="3288019"/>
          </a:xfrm>
          <a:prstGeom prst="ellipse">
            <a:avLst/>
          </a:prstGeom>
        </p:spPr>
      </p:pic>
      <p:pic>
        <p:nvPicPr>
          <p:cNvPr id="4" name="Picture Placeholder 15" descr="A devilishly handsome Canadian with a short groomed beard">
            <a:extLst>
              <a:ext uri="{FF2B5EF4-FFF2-40B4-BE49-F238E27FC236}">
                <a16:creationId xmlns:a16="http://schemas.microsoft.com/office/drawing/2014/main" id="{0E436092-073F-27A8-7AEC-606F4634E6E2}"/>
              </a:ext>
            </a:extLst>
          </p:cNvPr>
          <p:cNvPicPr>
            <a:picLocks noChangeAspect="1"/>
          </p:cNvPicPr>
          <p:nvPr/>
        </p:nvPicPr>
        <p:blipFill>
          <a:blip r:embed="rId5"/>
          <a:srcRect t="41" b="41"/>
          <a:stretch>
            <a:fillRect/>
          </a:stretch>
        </p:blipFill>
        <p:spPr>
          <a:xfrm>
            <a:off x="7582131" y="1037306"/>
            <a:ext cx="3289359" cy="3289359"/>
          </a:xfrm>
          <a:prstGeom prst="ellipse">
            <a:avLst/>
          </a:prstGeom>
        </p:spPr>
      </p:pic>
    </p:spTree>
    <p:extLst>
      <p:ext uri="{BB962C8B-B14F-4D97-AF65-F5344CB8AC3E}">
        <p14:creationId xmlns:p14="http://schemas.microsoft.com/office/powerpoint/2010/main" val="271020502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latin typeface="Segoe UI" panose="020B0502040204020203" pitchFamily="34" charset="0"/>
              </a:rPr>
              <a:t>We have an</a:t>
            </a:r>
            <a:br>
              <a:rPr lang="en-US" sz="6000" dirty="0">
                <a:latin typeface="Segoe UI" panose="020B0502040204020203" pitchFamily="34" charset="0"/>
              </a:rPr>
            </a:br>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 in VDI.</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9EBF-03D2-2FFC-3BF1-61C28CB30C07}"/>
              </a:ext>
            </a:extLst>
          </p:cNvPr>
          <p:cNvSpPr>
            <a:spLocks noGrp="1"/>
          </p:cNvSpPr>
          <p:nvPr>
            <p:ph type="title"/>
          </p:nvPr>
        </p:nvSpPr>
        <p:spPr>
          <a:xfrm>
            <a:off x="0" y="457200"/>
            <a:ext cx="12192000" cy="1107996"/>
          </a:xfrm>
        </p:spPr>
        <p:txBody>
          <a:bodyPr>
            <a:normAutofit fontScale="90000"/>
          </a:bodyPr>
          <a:lstStyle/>
          <a:p>
            <a:pPr algn="ctr"/>
            <a:r>
              <a:rPr lang="en-US" dirty="0"/>
              <a:t>What is the New Optimization for Teams (VDI 2.0)?</a:t>
            </a:r>
          </a:p>
        </p:txBody>
      </p:sp>
      <p:sp>
        <p:nvSpPr>
          <p:cNvPr id="10" name="Rectangle: Rounded Corners 9">
            <a:extLst>
              <a:ext uri="{FF2B5EF4-FFF2-40B4-BE49-F238E27FC236}">
                <a16:creationId xmlns:a16="http://schemas.microsoft.com/office/drawing/2014/main" id="{00C88ABB-79BE-31FD-5671-84E4C0E97934}"/>
              </a:ext>
            </a:extLst>
          </p:cNvPr>
          <p:cNvSpPr/>
          <p:nvPr/>
        </p:nvSpPr>
        <p:spPr bwMode="auto">
          <a:xfrm>
            <a:off x="379951" y="2203150"/>
            <a:ext cx="11657374" cy="2729860"/>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rgbClr val="FFFFFF"/>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2DEC1D57-F5D4-3C39-3BA1-6C7969375F38}"/>
              </a:ext>
            </a:extLst>
          </p:cNvPr>
          <p:cNvSpPr txBox="1"/>
          <p:nvPr/>
        </p:nvSpPr>
        <p:spPr>
          <a:xfrm>
            <a:off x="477497" y="2392505"/>
            <a:ext cx="11334551"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Segoe UI Semibold" panose="020B0502040204020203" pitchFamily="34" charset="0"/>
                <a:ea typeface="+mn-ea"/>
                <a:cs typeface="Segoe UI Semibold" panose="020B0502040204020203" pitchFamily="34" charset="0"/>
              </a:rPr>
              <a:t>A new media offloading architecture, based on the same media engine used in native Teams</a:t>
            </a:r>
            <a:endParaRPr kumimoji="0" lang="en-US" sz="1200" b="0" i="0" u="none" strike="noStrike" kern="1200" cap="none" spc="0" normalizeH="0" baseline="0" noProof="0" dirty="0">
              <a:ln>
                <a:noFill/>
              </a:ln>
              <a:solidFill>
                <a:schemeClr val="accent1"/>
              </a:solidFill>
              <a:effectLst/>
              <a:uLnTx/>
              <a:uFillTx/>
              <a:latin typeface="Segoe UI"/>
              <a:ea typeface="+mn-ea"/>
              <a:cs typeface="+mn-cs"/>
            </a:endParaRPr>
          </a:p>
        </p:txBody>
      </p:sp>
      <p:sp>
        <p:nvSpPr>
          <p:cNvPr id="6" name="TextBox 5">
            <a:extLst>
              <a:ext uri="{FF2B5EF4-FFF2-40B4-BE49-F238E27FC236}">
                <a16:creationId xmlns:a16="http://schemas.microsoft.com/office/drawing/2014/main" id="{FA6ED606-7EB9-88B2-8081-4941AEA930E2}"/>
              </a:ext>
            </a:extLst>
          </p:cNvPr>
          <p:cNvSpPr txBox="1"/>
          <p:nvPr/>
        </p:nvSpPr>
        <p:spPr>
          <a:xfrm>
            <a:off x="2087933" y="2708688"/>
            <a:ext cx="7233487"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cs typeface="Segoe UI Semibold" panose="020B0502040204020203" pitchFamily="34" charset="0"/>
              </a:rPr>
              <a:t>(The media engine is called SlimCore)</a:t>
            </a:r>
          </a:p>
        </p:txBody>
      </p:sp>
      <p:sp>
        <p:nvSpPr>
          <p:cNvPr id="7" name="TextBox 6">
            <a:extLst>
              <a:ext uri="{FF2B5EF4-FFF2-40B4-BE49-F238E27FC236}">
                <a16:creationId xmlns:a16="http://schemas.microsoft.com/office/drawing/2014/main" id="{0D1BECD6-F138-7289-ED89-0E292676D927}"/>
              </a:ext>
            </a:extLst>
          </p:cNvPr>
          <p:cNvSpPr txBox="1"/>
          <p:nvPr/>
        </p:nvSpPr>
        <p:spPr>
          <a:xfrm>
            <a:off x="428724" y="3911498"/>
            <a:ext cx="11334551"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Segoe UI Semibold" panose="020B0502040204020203" pitchFamily="34" charset="0"/>
                <a:ea typeface="+mn-ea"/>
                <a:cs typeface="Segoe UI Semibold" panose="020B0502040204020203" pitchFamily="34" charset="0"/>
              </a:rPr>
              <a:t>It is the successor of the “VDI 1.0” architecture, that uses a WebRTC media engine bundled with VDI Clients </a:t>
            </a:r>
            <a:r>
              <a:rPr lang="en-US" sz="1600" dirty="0">
                <a:cs typeface="Segoe UI Semibold" panose="020B0502040204020203" pitchFamily="34" charset="0"/>
              </a:rPr>
              <a:t>(Citrix Workspace app, </a:t>
            </a:r>
            <a:r>
              <a:rPr lang="en-US" sz="1600" dirty="0" err="1">
                <a:cs typeface="Segoe UI Semibold" panose="020B0502040204020203" pitchFamily="34" charset="0"/>
              </a:rPr>
              <a:t>Omnissa</a:t>
            </a:r>
            <a:r>
              <a:rPr lang="en-US" sz="1600" dirty="0">
                <a:cs typeface="Segoe UI Semibold" panose="020B0502040204020203" pitchFamily="34" charset="0"/>
              </a:rPr>
              <a:t> Horizon Client, or AVD/W365 Remote Desktop Client)</a:t>
            </a:r>
          </a:p>
        </p:txBody>
      </p:sp>
      <p:pic>
        <p:nvPicPr>
          <p:cNvPr id="16" name="Graphic 15" descr="Storytelling with solid fill">
            <a:extLst>
              <a:ext uri="{FF2B5EF4-FFF2-40B4-BE49-F238E27FC236}">
                <a16:creationId xmlns:a16="http://schemas.microsoft.com/office/drawing/2014/main" id="{DC17B728-4B1C-E646-6EDA-A3F2C94FB6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697" y="1330142"/>
            <a:ext cx="914400" cy="914400"/>
          </a:xfrm>
          <a:prstGeom prst="rect">
            <a:avLst/>
          </a:prstGeom>
        </p:spPr>
      </p:pic>
      <p:sp>
        <p:nvSpPr>
          <p:cNvPr id="17" name="TextBox 16">
            <a:extLst>
              <a:ext uri="{FF2B5EF4-FFF2-40B4-BE49-F238E27FC236}">
                <a16:creationId xmlns:a16="http://schemas.microsoft.com/office/drawing/2014/main" id="{72FC030C-DAD0-69AC-69EA-589F986AC6B8}"/>
              </a:ext>
            </a:extLst>
          </p:cNvPr>
          <p:cNvSpPr txBox="1"/>
          <p:nvPr/>
        </p:nvSpPr>
        <p:spPr>
          <a:xfrm>
            <a:off x="1339843" y="1618375"/>
            <a:ext cx="2109873" cy="584775"/>
          </a:xfrm>
          <a:prstGeom prst="rect">
            <a:avLst/>
          </a:prstGeom>
          <a:noFill/>
        </p:spPr>
        <p:txBody>
          <a:bodyPr wrap="none" rtlCol="0">
            <a:spAutoFit/>
          </a:bodyPr>
          <a:lstStyle/>
          <a:p>
            <a:r>
              <a:rPr lang="en-US" sz="3200" dirty="0"/>
              <a:t>Definitions</a:t>
            </a:r>
          </a:p>
        </p:txBody>
      </p:sp>
    </p:spTree>
    <p:extLst>
      <p:ext uri="{BB962C8B-B14F-4D97-AF65-F5344CB8AC3E}">
        <p14:creationId xmlns:p14="http://schemas.microsoft.com/office/powerpoint/2010/main" val="407424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6" grpId="0"/>
      <p:bldP spid="7"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0500E-1799-1733-2381-635575782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985367-CAF8-0A07-9F39-13EA21007940}"/>
              </a:ext>
            </a:extLst>
          </p:cNvPr>
          <p:cNvSpPr>
            <a:spLocks noGrp="1"/>
          </p:cNvSpPr>
          <p:nvPr>
            <p:ph type="title"/>
          </p:nvPr>
        </p:nvSpPr>
        <p:spPr>
          <a:xfrm>
            <a:off x="0" y="457200"/>
            <a:ext cx="12192000" cy="1107996"/>
          </a:xfrm>
        </p:spPr>
        <p:txBody>
          <a:bodyPr>
            <a:normAutofit fontScale="90000"/>
          </a:bodyPr>
          <a:lstStyle/>
          <a:p>
            <a:pPr algn="ctr"/>
            <a:r>
              <a:rPr lang="en-US" dirty="0">
                <a:solidFill>
                  <a:schemeClr val="accent1"/>
                </a:solidFill>
              </a:rPr>
              <a:t>What New Optimization of Teams (VDI 2.0)</a:t>
            </a:r>
            <a:br>
              <a:rPr lang="en-US" dirty="0">
                <a:solidFill>
                  <a:schemeClr val="accent1"/>
                </a:solidFill>
              </a:rPr>
            </a:br>
            <a:r>
              <a:rPr lang="en-US" dirty="0"/>
              <a:t>on virtual desktops brings to you</a:t>
            </a:r>
          </a:p>
        </p:txBody>
      </p:sp>
      <p:sp>
        <p:nvSpPr>
          <p:cNvPr id="10" name="Rectangle: Rounded Corners 9">
            <a:extLst>
              <a:ext uri="{FF2B5EF4-FFF2-40B4-BE49-F238E27FC236}">
                <a16:creationId xmlns:a16="http://schemas.microsoft.com/office/drawing/2014/main" id="{7E0366D8-08E6-BF22-B48B-4C883735EFEC}"/>
              </a:ext>
            </a:extLst>
          </p:cNvPr>
          <p:cNvSpPr/>
          <p:nvPr/>
        </p:nvSpPr>
        <p:spPr bwMode="auto">
          <a:xfrm>
            <a:off x="379951" y="2203150"/>
            <a:ext cx="2729860" cy="2729860"/>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rgbClr val="FFFFFF"/>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D744C206-25E1-DE89-4211-F5BF9D403B6B}"/>
              </a:ext>
            </a:extLst>
          </p:cNvPr>
          <p:cNvSpPr txBox="1"/>
          <p:nvPr/>
        </p:nvSpPr>
        <p:spPr>
          <a:xfrm>
            <a:off x="477498" y="3226701"/>
            <a:ext cx="253476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1"/>
                </a:solidFill>
                <a:effectLst/>
                <a:uLnTx/>
                <a:uFillTx/>
                <a:latin typeface="Segoe UI Semibold" panose="020B0502040204020203" pitchFamily="34" charset="0"/>
                <a:ea typeface="+mn-ea"/>
                <a:cs typeface="Segoe UI Semibold" panose="020B0502040204020203" pitchFamily="34" charset="0"/>
              </a:rPr>
              <a:t>Enhanced feature set</a:t>
            </a:r>
            <a:endParaRPr kumimoji="0" lang="en-US" sz="1200" b="0" i="0" u="none" strike="noStrike" kern="1200" cap="none" spc="0" normalizeH="0" baseline="0" noProof="0">
              <a:ln>
                <a:noFill/>
              </a:ln>
              <a:solidFill>
                <a:schemeClr val="accent1"/>
              </a:solidFill>
              <a:effectLst/>
              <a:uLnTx/>
              <a:uFillTx/>
              <a:latin typeface="Segoe UI"/>
              <a:ea typeface="+mn-ea"/>
              <a:cs typeface="+mn-cs"/>
            </a:endParaRPr>
          </a:p>
        </p:txBody>
      </p:sp>
      <p:sp>
        <p:nvSpPr>
          <p:cNvPr id="6" name="TextBox 5">
            <a:extLst>
              <a:ext uri="{FF2B5EF4-FFF2-40B4-BE49-F238E27FC236}">
                <a16:creationId xmlns:a16="http://schemas.microsoft.com/office/drawing/2014/main" id="{DBA5C3A2-F44A-2AA9-06C5-D135998B8550}"/>
              </a:ext>
            </a:extLst>
          </p:cNvPr>
          <p:cNvSpPr txBox="1"/>
          <p:nvPr/>
        </p:nvSpPr>
        <p:spPr>
          <a:xfrm>
            <a:off x="477498" y="3689858"/>
            <a:ext cx="2534766" cy="1190829"/>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cs typeface="Segoe UI Semibold" panose="020B0502040204020203" pitchFamily="34" charset="0"/>
              </a:rPr>
              <a:t>Empower users to work the way they want with familiar features from the Windows desktop app</a:t>
            </a:r>
          </a:p>
        </p:txBody>
      </p:sp>
      <p:sp>
        <p:nvSpPr>
          <p:cNvPr id="15" name="DeveloperTools_EC7A" title="Icon of a wrench and a screwdriver">
            <a:extLst>
              <a:ext uri="{FF2B5EF4-FFF2-40B4-BE49-F238E27FC236}">
                <a16:creationId xmlns:a16="http://schemas.microsoft.com/office/drawing/2014/main" id="{89BDCD93-839F-2BA1-EFA3-76098551312C}"/>
              </a:ext>
            </a:extLst>
          </p:cNvPr>
          <p:cNvSpPr>
            <a:spLocks noChangeAspect="1" noEditPoints="1"/>
          </p:cNvSpPr>
          <p:nvPr/>
        </p:nvSpPr>
        <p:spPr bwMode="auto">
          <a:xfrm>
            <a:off x="1544991" y="2408884"/>
            <a:ext cx="399779" cy="629916"/>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1" name="Rectangle: Rounded Corners 10">
            <a:extLst>
              <a:ext uri="{FF2B5EF4-FFF2-40B4-BE49-F238E27FC236}">
                <a16:creationId xmlns:a16="http://schemas.microsoft.com/office/drawing/2014/main" id="{FD0E7440-0699-8515-2F17-EDF1A050CCFB}"/>
              </a:ext>
            </a:extLst>
          </p:cNvPr>
          <p:cNvSpPr/>
          <p:nvPr/>
        </p:nvSpPr>
        <p:spPr bwMode="auto">
          <a:xfrm>
            <a:off x="3316139" y="2203150"/>
            <a:ext cx="2729860" cy="2729860"/>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BCAAFA0E-D362-59C2-AEF9-FA1EE92D528B}"/>
              </a:ext>
            </a:extLst>
          </p:cNvPr>
          <p:cNvSpPr txBox="1"/>
          <p:nvPr/>
        </p:nvSpPr>
        <p:spPr>
          <a:xfrm>
            <a:off x="3400449" y="3088202"/>
            <a:ext cx="25612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accent1"/>
                </a:solidFill>
                <a:latin typeface="Segoe UI Semibold" panose="020B0502040204020203" pitchFamily="34" charset="0"/>
                <a:cs typeface="Segoe UI Semibold" panose="020B0502040204020203" pitchFamily="34" charset="0"/>
              </a:rPr>
              <a:t>Improved audio and video quality</a:t>
            </a:r>
          </a:p>
        </p:txBody>
      </p:sp>
      <p:sp>
        <p:nvSpPr>
          <p:cNvPr id="13" name="TextBox 12">
            <a:extLst>
              <a:ext uri="{FF2B5EF4-FFF2-40B4-BE49-F238E27FC236}">
                <a16:creationId xmlns:a16="http://schemas.microsoft.com/office/drawing/2014/main" id="{73373E4A-1BED-ABE8-AA7D-ED7F08DFEA2B}"/>
              </a:ext>
            </a:extLst>
          </p:cNvPr>
          <p:cNvSpPr txBox="1"/>
          <p:nvPr/>
        </p:nvSpPr>
        <p:spPr>
          <a:xfrm>
            <a:off x="3400450" y="3689858"/>
            <a:ext cx="2561240" cy="1190829"/>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cs typeface="Segoe UI Semibold" panose="020B0502040204020203" pitchFamily="34" charset="0"/>
              </a:rPr>
              <a:t>Deliver a more satisfying user experience with faster improved calls and app reliability</a:t>
            </a:r>
          </a:p>
        </p:txBody>
      </p:sp>
      <p:sp>
        <p:nvSpPr>
          <p:cNvPr id="18" name="speedometer_2" title="Icon of a spedometer showing fast speed">
            <a:extLst>
              <a:ext uri="{FF2B5EF4-FFF2-40B4-BE49-F238E27FC236}">
                <a16:creationId xmlns:a16="http://schemas.microsoft.com/office/drawing/2014/main" id="{200CEA00-B946-33DD-88E1-414EB9B4A46D}"/>
              </a:ext>
            </a:extLst>
          </p:cNvPr>
          <p:cNvSpPr>
            <a:spLocks noChangeAspect="1" noEditPoints="1"/>
          </p:cNvSpPr>
          <p:nvPr/>
        </p:nvSpPr>
        <p:spPr bwMode="auto">
          <a:xfrm>
            <a:off x="4392870" y="2436823"/>
            <a:ext cx="576398" cy="576398"/>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Rectangle: Rounded Corners 11">
            <a:extLst>
              <a:ext uri="{FF2B5EF4-FFF2-40B4-BE49-F238E27FC236}">
                <a16:creationId xmlns:a16="http://schemas.microsoft.com/office/drawing/2014/main" id="{407B2AFF-2433-9213-7BC0-FB5D73940514}"/>
              </a:ext>
            </a:extLst>
          </p:cNvPr>
          <p:cNvSpPr/>
          <p:nvPr/>
        </p:nvSpPr>
        <p:spPr bwMode="auto">
          <a:xfrm>
            <a:off x="6252327" y="2203150"/>
            <a:ext cx="2729860" cy="2729860"/>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1231D28C-7BEF-CC2E-D06E-C6475D54AE75}"/>
              </a:ext>
            </a:extLst>
          </p:cNvPr>
          <p:cNvSpPr txBox="1"/>
          <p:nvPr/>
        </p:nvSpPr>
        <p:spPr>
          <a:xfrm>
            <a:off x="6267058" y="3233527"/>
            <a:ext cx="2700399" cy="3556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accent1"/>
                </a:solidFill>
                <a:latin typeface="Segoe UI Semibold" panose="020B0502040204020203" pitchFamily="34" charset="0"/>
                <a:cs typeface="Segoe UI Semibold" panose="020B0502040204020203" pitchFamily="34" charset="0"/>
              </a:rPr>
              <a:t>Streamlined updates</a:t>
            </a:r>
          </a:p>
        </p:txBody>
      </p:sp>
      <p:sp>
        <p:nvSpPr>
          <p:cNvPr id="8" name="TextBox 7">
            <a:extLst>
              <a:ext uri="{FF2B5EF4-FFF2-40B4-BE49-F238E27FC236}">
                <a16:creationId xmlns:a16="http://schemas.microsoft.com/office/drawing/2014/main" id="{F3AAFC73-A530-0C65-4F5F-1274D9212BCF}"/>
              </a:ext>
            </a:extLst>
          </p:cNvPr>
          <p:cNvSpPr txBox="1"/>
          <p:nvPr/>
        </p:nvSpPr>
        <p:spPr>
          <a:xfrm>
            <a:off x="6267058" y="3689858"/>
            <a:ext cx="2700399" cy="1190829"/>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ea typeface="+mn-ea"/>
                <a:cs typeface="Segoe UI Semibold" panose="020B0502040204020203" pitchFamily="34" charset="0"/>
              </a:rPr>
              <a:t>Keep users up-to-date without impacting productivity through automated processes</a:t>
            </a:r>
            <a:endParaRPr kumimoji="0" lang="en-US" sz="1100" i="0" u="none" strike="noStrike" kern="1200" cap="none" spc="0" normalizeH="0" baseline="0" noProof="0">
              <a:ln>
                <a:noFill/>
              </a:ln>
              <a:solidFill>
                <a:srgbClr val="FF0000"/>
              </a:solidFill>
              <a:effectLst/>
              <a:uLnTx/>
              <a:uFillTx/>
              <a:ea typeface="+mn-ea"/>
              <a:cs typeface="+mn-cs"/>
            </a:endParaRPr>
          </a:p>
        </p:txBody>
      </p:sp>
      <p:sp>
        <p:nvSpPr>
          <p:cNvPr id="23" name="Processing_E9F5" title="Icon of two interlocked gears">
            <a:extLst>
              <a:ext uri="{FF2B5EF4-FFF2-40B4-BE49-F238E27FC236}">
                <a16:creationId xmlns:a16="http://schemas.microsoft.com/office/drawing/2014/main" id="{D4D91D85-2A6D-C6AD-4D6C-DBAAB8328273}"/>
              </a:ext>
            </a:extLst>
          </p:cNvPr>
          <p:cNvSpPr>
            <a:spLocks noChangeAspect="1" noEditPoints="1"/>
          </p:cNvSpPr>
          <p:nvPr/>
        </p:nvSpPr>
        <p:spPr bwMode="auto">
          <a:xfrm>
            <a:off x="7276456" y="2427026"/>
            <a:ext cx="681602" cy="593633"/>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0" name="Rectangle: Rounded Corners 19">
            <a:extLst>
              <a:ext uri="{FF2B5EF4-FFF2-40B4-BE49-F238E27FC236}">
                <a16:creationId xmlns:a16="http://schemas.microsoft.com/office/drawing/2014/main" id="{DE8C61A7-AC11-C06A-60F9-4705CFC9BC16}"/>
              </a:ext>
            </a:extLst>
          </p:cNvPr>
          <p:cNvSpPr/>
          <p:nvPr/>
        </p:nvSpPr>
        <p:spPr bwMode="auto">
          <a:xfrm>
            <a:off x="9188515" y="2203150"/>
            <a:ext cx="2729860" cy="2729860"/>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solidFill>
                <a:srgbClr val="FFFFFF"/>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6871828D-FDA6-7A5D-A34A-F9F0723A1D71}"/>
              </a:ext>
            </a:extLst>
          </p:cNvPr>
          <p:cNvSpPr txBox="1"/>
          <p:nvPr/>
        </p:nvSpPr>
        <p:spPr>
          <a:xfrm>
            <a:off x="9380611" y="3209650"/>
            <a:ext cx="2218672" cy="3556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accent1"/>
                </a:solidFill>
                <a:latin typeface="Segoe UI Semibold" panose="020B0502040204020203" pitchFamily="34" charset="0"/>
                <a:cs typeface="Segoe UI Semibold" panose="020B0502040204020203" pitchFamily="34" charset="0"/>
              </a:rPr>
              <a:t>Direct support</a:t>
            </a:r>
          </a:p>
        </p:txBody>
      </p:sp>
      <p:sp>
        <p:nvSpPr>
          <p:cNvPr id="14" name="TextBox 13">
            <a:extLst>
              <a:ext uri="{FF2B5EF4-FFF2-40B4-BE49-F238E27FC236}">
                <a16:creationId xmlns:a16="http://schemas.microsoft.com/office/drawing/2014/main" id="{F98E2CB8-88AA-D9F7-AADA-B9902526EA8C}"/>
              </a:ext>
            </a:extLst>
          </p:cNvPr>
          <p:cNvSpPr txBox="1"/>
          <p:nvPr/>
        </p:nvSpPr>
        <p:spPr>
          <a:xfrm>
            <a:off x="9315662" y="3665981"/>
            <a:ext cx="2348567" cy="1190829"/>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effectLst/>
                <a:uLnTx/>
                <a:uFillTx/>
                <a:ea typeface="+mn-ea"/>
                <a:cs typeface="Segoe UI Semibold" panose="020B0502040204020203" pitchFamily="34" charset="0"/>
              </a:rPr>
              <a:t>Get support directly from Microsoft without needing to contact your VDI vendor</a:t>
            </a:r>
            <a:endParaRPr kumimoji="0" lang="en-US" sz="1600" i="0" u="none" strike="noStrike" kern="1200" cap="none" spc="0" normalizeH="0" baseline="0" noProof="0">
              <a:ln>
                <a:noFill/>
              </a:ln>
              <a:solidFill>
                <a:srgbClr val="FF0000"/>
              </a:solidFill>
              <a:effectLst/>
              <a:uLnTx/>
              <a:uFillTx/>
              <a:ea typeface="+mn-ea"/>
              <a:cs typeface="Segoe UI Semibold" panose="020B0502040204020203" pitchFamily="34" charset="0"/>
            </a:endParaRPr>
          </a:p>
        </p:txBody>
      </p:sp>
      <p:sp>
        <p:nvSpPr>
          <p:cNvPr id="25" name="Telemarketer_E7B9" title="Icon of a person wearing a headset">
            <a:extLst>
              <a:ext uri="{FF2B5EF4-FFF2-40B4-BE49-F238E27FC236}">
                <a16:creationId xmlns:a16="http://schemas.microsoft.com/office/drawing/2014/main" id="{EC5D34B9-AD29-8451-36CE-E79DB4DC62AA}"/>
              </a:ext>
            </a:extLst>
          </p:cNvPr>
          <p:cNvSpPr>
            <a:spLocks noChangeAspect="1" noEditPoints="1"/>
          </p:cNvSpPr>
          <p:nvPr/>
        </p:nvSpPr>
        <p:spPr bwMode="auto">
          <a:xfrm>
            <a:off x="10287864" y="2455174"/>
            <a:ext cx="404165" cy="482019"/>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Tree>
    <p:extLst>
      <p:ext uri="{BB962C8B-B14F-4D97-AF65-F5344CB8AC3E}">
        <p14:creationId xmlns:p14="http://schemas.microsoft.com/office/powerpoint/2010/main" val="24348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6" grpId="0"/>
      <p:bldP spid="15" grpId="0" animBg="1"/>
      <p:bldP spid="11" grpId="0" animBg="1"/>
      <p:bldP spid="5" grpId="0"/>
      <p:bldP spid="13" grpId="0"/>
      <p:bldP spid="18" grpId="0" animBg="1"/>
      <p:bldP spid="12" grpId="0" animBg="1"/>
      <p:bldP spid="4" grpId="0"/>
      <p:bldP spid="8" grpId="0"/>
      <p:bldP spid="23" grpId="0" animBg="1"/>
      <p:bldP spid="20" grpId="0" animBg="1"/>
      <p:bldP spid="21" grpId="0"/>
      <p:bldP spid="14" grpId="0"/>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DE52-F62F-187F-B075-C5615FBD3345}"/>
              </a:ext>
            </a:extLst>
          </p:cNvPr>
          <p:cNvSpPr>
            <a:spLocks noGrp="1"/>
          </p:cNvSpPr>
          <p:nvPr>
            <p:ph type="title"/>
          </p:nvPr>
        </p:nvSpPr>
        <p:spPr/>
        <p:txBody>
          <a:bodyPr/>
          <a:lstStyle/>
          <a:p>
            <a:r>
              <a:rPr lang="en-US" dirty="0"/>
              <a:t>Adoption</a:t>
            </a:r>
          </a:p>
        </p:txBody>
      </p:sp>
      <p:pic>
        <p:nvPicPr>
          <p:cNvPr id="4" name="Picture 3" descr="Digital stock icons in closeup">
            <a:extLst>
              <a:ext uri="{FF2B5EF4-FFF2-40B4-BE49-F238E27FC236}">
                <a16:creationId xmlns:a16="http://schemas.microsoft.com/office/drawing/2014/main" id="{CF8DE3AC-FAA7-4570-9582-229625048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785" y="1435100"/>
            <a:ext cx="8593667" cy="4833938"/>
          </a:xfrm>
          <a:prstGeom prst="rect">
            <a:avLst/>
          </a:prstGeom>
          <a:noFill/>
        </p:spPr>
      </p:pic>
    </p:spTree>
    <p:extLst>
      <p:ext uri="{BB962C8B-B14F-4D97-AF65-F5344CB8AC3E}">
        <p14:creationId xmlns:p14="http://schemas.microsoft.com/office/powerpoint/2010/main" val="39291581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4E94AC5-BE5F-464B-4226-AE2A77AA4ACD}"/>
              </a:ext>
              <a:ext uri="{C183D7F6-B498-43B3-948B-1728B52AA6E4}">
                <adec:decorative xmlns:adec="http://schemas.microsoft.com/office/drawing/2017/decorative" val="1"/>
              </a:ext>
            </a:extLst>
          </p:cNvPr>
          <p:cNvSpPr/>
          <p:nvPr/>
        </p:nvSpPr>
        <p:spPr bwMode="auto">
          <a:xfrm>
            <a:off x="588963" y="1156422"/>
            <a:ext cx="11017250" cy="5112616"/>
          </a:xfrm>
          <a:prstGeom prst="roundRect">
            <a:avLst>
              <a:gd name="adj" fmla="val 2675"/>
            </a:avLst>
          </a:prstGeom>
          <a:solidFill>
            <a:srgbClr val="FFF8F3">
              <a:alpha val="50000"/>
            </a:srgbClr>
          </a:solidFill>
          <a:ln w="63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2" name="TextBox 31">
            <a:extLst>
              <a:ext uri="{FF2B5EF4-FFF2-40B4-BE49-F238E27FC236}">
                <a16:creationId xmlns:a16="http://schemas.microsoft.com/office/drawing/2014/main" id="{7CFC7061-9EA8-4E5E-FE84-2477F22977F0}"/>
              </a:ext>
              <a:ext uri="{C183D7F6-B498-43B3-948B-1728B52AA6E4}">
                <adec:decorative xmlns:adec="http://schemas.microsoft.com/office/drawing/2017/decorative" val="1"/>
              </a:ext>
            </a:extLst>
          </p:cNvPr>
          <p:cNvSpPr txBox="1"/>
          <p:nvPr/>
        </p:nvSpPr>
        <p:spPr>
          <a:xfrm>
            <a:off x="1418904" y="1578834"/>
            <a:ext cx="1115498"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791"/>
                </a:solidFill>
                <a:effectLst/>
                <a:uLnTx/>
                <a:uFillTx/>
                <a:latin typeface="Segoe Sans Display Semibold"/>
                <a:ea typeface="+mn-ea"/>
                <a:cs typeface="+mn-cs"/>
              </a:rPr>
              <a:t>VDI Server</a:t>
            </a:r>
          </a:p>
        </p:txBody>
      </p:sp>
      <p:pic>
        <p:nvPicPr>
          <p:cNvPr id="42" name="Picture 41">
            <a:extLst>
              <a:ext uri="{FF2B5EF4-FFF2-40B4-BE49-F238E27FC236}">
                <a16:creationId xmlns:a16="http://schemas.microsoft.com/office/drawing/2014/main" id="{AB9A35C3-A2E9-DE74-72DE-B3A2228E366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848" t="4312" r="27848" b="4776"/>
          <a:stretch/>
        </p:blipFill>
        <p:spPr>
          <a:xfrm>
            <a:off x="10169006" y="2096221"/>
            <a:ext cx="864350" cy="1714499"/>
          </a:xfrm>
          <a:prstGeom prst="rect">
            <a:avLst/>
          </a:prstGeom>
        </p:spPr>
      </p:pic>
      <p:grpSp>
        <p:nvGrpSpPr>
          <p:cNvPr id="85" name="Group 84">
            <a:extLst>
              <a:ext uri="{FF2B5EF4-FFF2-40B4-BE49-F238E27FC236}">
                <a16:creationId xmlns:a16="http://schemas.microsoft.com/office/drawing/2014/main" id="{0B5E0F7B-38E9-457A-FC58-7D5E0458CD61}"/>
              </a:ext>
              <a:ext uri="{C183D7F6-B498-43B3-948B-1728B52AA6E4}">
                <adec:decorative xmlns:adec="http://schemas.microsoft.com/office/drawing/2017/decorative" val="1"/>
              </a:ext>
            </a:extLst>
          </p:cNvPr>
          <p:cNvGrpSpPr/>
          <p:nvPr/>
        </p:nvGrpSpPr>
        <p:grpSpPr>
          <a:xfrm>
            <a:off x="9721561" y="1515121"/>
            <a:ext cx="1881475" cy="972229"/>
            <a:chOff x="9721561" y="1486093"/>
            <a:chExt cx="1881475" cy="972229"/>
          </a:xfrm>
        </p:grpSpPr>
        <p:sp>
          <p:nvSpPr>
            <p:cNvPr id="24" name="TextBox 23">
              <a:extLst>
                <a:ext uri="{FF2B5EF4-FFF2-40B4-BE49-F238E27FC236}">
                  <a16:creationId xmlns:a16="http://schemas.microsoft.com/office/drawing/2014/main" id="{6D3F4B78-BB94-0459-CAD5-A1C1C315C8B0}"/>
                </a:ext>
              </a:extLst>
            </p:cNvPr>
            <p:cNvSpPr txBox="1"/>
            <p:nvPr/>
          </p:nvSpPr>
          <p:spPr>
            <a:xfrm>
              <a:off x="9721561" y="1486093"/>
              <a:ext cx="1881475" cy="307777"/>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Text"/>
                  <a:ea typeface="+mn-ea"/>
                  <a:cs typeface="+mn-cs"/>
                </a:rPr>
                <a:t>MSIX</a:t>
              </a:r>
              <a:br>
                <a:rPr kumimoji="0" lang="en-US" altLang="en-US" sz="1000" b="0" i="0" u="none" strike="noStrike" kern="1200" cap="none" spc="0" normalizeH="0" baseline="0" noProof="0" dirty="0">
                  <a:ln>
                    <a:noFill/>
                  </a:ln>
                  <a:solidFill>
                    <a:srgbClr val="000000"/>
                  </a:solidFill>
                  <a:effectLst/>
                  <a:uLnTx/>
                  <a:uFillTx/>
                  <a:latin typeface="Segoe Sans Text"/>
                  <a:ea typeface="+mn-ea"/>
                  <a:cs typeface="+mn-cs"/>
                </a:rPr>
              </a:br>
              <a:r>
                <a:rPr kumimoji="0" lang="en-US" altLang="en-US" sz="1000" b="0" i="0" u="none" strike="noStrike" kern="1200" cap="none" spc="0" normalizeH="0" baseline="0" noProof="0" dirty="0">
                  <a:ln>
                    <a:noFill/>
                  </a:ln>
                  <a:solidFill>
                    <a:srgbClr val="000000"/>
                  </a:solidFill>
                  <a:effectLst/>
                  <a:uLnTx/>
                  <a:uFillTx/>
                  <a:latin typeface="Segoe Sans Text"/>
                  <a:ea typeface="+mn-ea"/>
                  <a:cs typeface="+mn-cs"/>
                </a:rPr>
                <a:t>C:\Program Files\</a:t>
              </a:r>
              <a:r>
                <a:rPr kumimoji="0" lang="en-US" altLang="en-US" sz="1000" b="0" i="0" u="none" strike="noStrike" kern="1200" cap="none" spc="0" normalizeH="0" baseline="0" noProof="0" dirty="0" err="1">
                  <a:ln>
                    <a:noFill/>
                  </a:ln>
                  <a:solidFill>
                    <a:srgbClr val="000000"/>
                  </a:solidFill>
                  <a:effectLst/>
                  <a:uLnTx/>
                  <a:uFillTx/>
                  <a:latin typeface="Segoe Sans Text"/>
                  <a:ea typeface="+mn-ea"/>
                  <a:cs typeface="+mn-cs"/>
                </a:rPr>
                <a:t>WindowsApps</a:t>
              </a:r>
              <a:r>
                <a:rPr kumimoji="0" lang="en-US" altLang="en-US" sz="1000" b="0" i="0" u="none" strike="noStrike" kern="1200" cap="none" spc="0" normalizeH="0" baseline="0" noProof="0" dirty="0">
                  <a:ln>
                    <a:noFill/>
                  </a:ln>
                  <a:solidFill>
                    <a:srgbClr val="000000"/>
                  </a:solidFill>
                  <a:effectLst/>
                  <a:uLnTx/>
                  <a:uFillTx/>
                  <a:latin typeface="Segoe Sans Text"/>
                  <a:ea typeface="+mn-ea"/>
                  <a:cs typeface="+mn-cs"/>
                </a:rPr>
                <a:t> </a:t>
              </a:r>
              <a:endParaRPr kumimoji="0" lang="en-US" sz="1000" b="0" i="0" u="none" strike="noStrike" kern="1200" cap="none" spc="0" normalizeH="0" baseline="0" noProof="0" dirty="0">
                <a:ln>
                  <a:noFill/>
                </a:ln>
                <a:solidFill>
                  <a:srgbClr val="000000"/>
                </a:solidFill>
                <a:effectLst/>
                <a:uLnTx/>
                <a:uFillTx/>
                <a:latin typeface="Segoe Sans Text"/>
                <a:ea typeface="+mn-ea"/>
                <a:cs typeface="+mn-cs"/>
              </a:endParaRPr>
            </a:p>
          </p:txBody>
        </p:sp>
        <p:grpSp>
          <p:nvGrpSpPr>
            <p:cNvPr id="84" name="Group 83">
              <a:extLst>
                <a:ext uri="{FF2B5EF4-FFF2-40B4-BE49-F238E27FC236}">
                  <a16:creationId xmlns:a16="http://schemas.microsoft.com/office/drawing/2014/main" id="{367A2099-1AF4-0DBB-8339-F3AF2BCB9FE4}"/>
                </a:ext>
              </a:extLst>
            </p:cNvPr>
            <p:cNvGrpSpPr/>
            <p:nvPr/>
          </p:nvGrpSpPr>
          <p:grpSpPr>
            <a:xfrm>
              <a:off x="10883722" y="1823887"/>
              <a:ext cx="478522" cy="634435"/>
              <a:chOff x="10883722" y="1881037"/>
              <a:chExt cx="478522" cy="634435"/>
            </a:xfrm>
          </p:grpSpPr>
          <p:grpSp>
            <p:nvGrpSpPr>
              <p:cNvPr id="80" name="Group 79">
                <a:extLst>
                  <a:ext uri="{FF2B5EF4-FFF2-40B4-BE49-F238E27FC236}">
                    <a16:creationId xmlns:a16="http://schemas.microsoft.com/office/drawing/2014/main" id="{008A5091-DDA2-4897-A286-AC48B4613111}"/>
                  </a:ext>
                </a:extLst>
              </p:cNvPr>
              <p:cNvGrpSpPr/>
              <p:nvPr/>
            </p:nvGrpSpPr>
            <p:grpSpPr>
              <a:xfrm>
                <a:off x="10883722" y="1881037"/>
                <a:ext cx="478522" cy="478520"/>
                <a:chOff x="10722590" y="2200046"/>
                <a:chExt cx="696929" cy="696928"/>
              </a:xfrm>
            </p:grpSpPr>
            <p:pic>
              <p:nvPicPr>
                <p:cNvPr id="21" name="Picture 20" descr="Icon&#10;&#10;Description automatically generated">
                  <a:extLst>
                    <a:ext uri="{FF2B5EF4-FFF2-40B4-BE49-F238E27FC236}">
                      <a16:creationId xmlns:a16="http://schemas.microsoft.com/office/drawing/2014/main" id="{A8C74EE2-437C-5834-2A05-98611CFB9EA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722590" y="2200046"/>
                  <a:ext cx="696929" cy="696928"/>
                </a:xfrm>
                <a:prstGeom prst="rect">
                  <a:avLst/>
                </a:prstGeom>
              </p:spPr>
            </p:pic>
            <p:pic>
              <p:nvPicPr>
                <p:cNvPr id="46" name="Picture 45">
                  <a:extLst>
                    <a:ext uri="{FF2B5EF4-FFF2-40B4-BE49-F238E27FC236}">
                      <a16:creationId xmlns:a16="http://schemas.microsoft.com/office/drawing/2014/main" id="{A90FF80D-9A0F-108A-E67D-654109F0DE5A}"/>
                    </a:ext>
                  </a:extLst>
                </p:cNvPr>
                <p:cNvPicPr>
                  <a:picLocks noChangeAspect="1"/>
                </p:cNvPicPr>
                <p:nvPr/>
              </p:nvPicPr>
              <p:blipFill rotWithShape="1">
                <a:blip r:embed="rId7"/>
                <a:srcRect t="5576" b="5576"/>
                <a:stretch/>
              </p:blipFill>
              <p:spPr>
                <a:xfrm>
                  <a:off x="10911804" y="2345610"/>
                  <a:ext cx="364811" cy="323780"/>
                </a:xfrm>
                <a:prstGeom prst="rect">
                  <a:avLst/>
                </a:prstGeom>
              </p:spPr>
            </p:pic>
          </p:grpSp>
          <p:sp>
            <p:nvSpPr>
              <p:cNvPr id="52" name="TextBox 51">
                <a:extLst>
                  <a:ext uri="{FF2B5EF4-FFF2-40B4-BE49-F238E27FC236}">
                    <a16:creationId xmlns:a16="http://schemas.microsoft.com/office/drawing/2014/main" id="{02FD46FB-78C8-3021-51F6-B2592EB4C5A2}"/>
                  </a:ext>
                </a:extLst>
              </p:cNvPr>
              <p:cNvSpPr txBox="1"/>
              <p:nvPr/>
            </p:nvSpPr>
            <p:spPr>
              <a:xfrm>
                <a:off x="10971045" y="2361584"/>
                <a:ext cx="302967" cy="1538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Segoe Sans Text"/>
                    <a:ea typeface="+mn-ea"/>
                    <a:cs typeface="+mn-cs"/>
                  </a:rPr>
                  <a:t>X.Y.Z</a:t>
                </a:r>
                <a:endParaRPr kumimoji="0" lang="en-US" sz="1000" b="0" i="0" u="none" strike="noStrike" kern="1200" cap="none" spc="0" normalizeH="0" baseline="0" noProof="0">
                  <a:ln>
                    <a:noFill/>
                  </a:ln>
                  <a:solidFill>
                    <a:srgbClr val="000000"/>
                  </a:solidFill>
                  <a:effectLst/>
                  <a:uLnTx/>
                  <a:uFillTx/>
                  <a:latin typeface="Segoe Sans Text"/>
                  <a:ea typeface="+mn-ea"/>
                  <a:cs typeface="+mn-cs"/>
                </a:endParaRPr>
              </a:p>
            </p:txBody>
          </p:sp>
        </p:grpSp>
      </p:grpSp>
      <p:sp>
        <p:nvSpPr>
          <p:cNvPr id="47" name="Rectangle: Rounded Corners 46">
            <a:extLst>
              <a:ext uri="{FF2B5EF4-FFF2-40B4-BE49-F238E27FC236}">
                <a16:creationId xmlns:a16="http://schemas.microsoft.com/office/drawing/2014/main" id="{B945C8C5-3E4F-97BE-ABE1-CD82EC066B54}"/>
              </a:ext>
              <a:ext uri="{C183D7F6-B498-43B3-948B-1728B52AA6E4}">
                <adec:decorative xmlns:adec="http://schemas.microsoft.com/office/drawing/2017/decorative" val="1"/>
              </a:ext>
            </a:extLst>
          </p:cNvPr>
          <p:cNvSpPr/>
          <p:nvPr/>
        </p:nvSpPr>
        <p:spPr bwMode="auto">
          <a:xfrm>
            <a:off x="746056" y="2014677"/>
            <a:ext cx="2461194" cy="1796043"/>
          </a:xfrm>
          <a:prstGeom prst="roundRect">
            <a:avLst>
              <a:gd name="adj" fmla="val 6546"/>
            </a:avLst>
          </a:prstGeom>
          <a:solidFill>
            <a:schemeClr val="bg1">
              <a:alpha val="50000"/>
            </a:schemeClr>
          </a:solidFill>
          <a:ln>
            <a:noFill/>
          </a:ln>
          <a:effectLst/>
        </p:spPr>
        <p:txBody>
          <a:bodyPr vert="horz" wrap="square" lIns="36000" tIns="36000" rIns="36000" bIns="36000" rtlCol="0" anchor="t">
            <a:noAutofit/>
          </a:bodyPr>
          <a:lstStyle/>
          <a:p>
            <a:pPr marL="171450" marR="0" lvl="0" indent="-82550" algn="l" defTabSz="914367" rtl="0" eaLnBrk="1" fontAlgn="auto" latinLnBrk="0" hangingPunct="1">
              <a:lnSpc>
                <a:spcPct val="100000"/>
              </a:lnSpc>
              <a:spcBef>
                <a:spcPts val="20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err="1">
              <a:ln>
                <a:noFill/>
              </a:ln>
              <a:solidFill>
                <a:srgbClr val="000000"/>
              </a:solidFill>
              <a:effectLst/>
              <a:uLnTx/>
              <a:uFillTx/>
              <a:latin typeface="Segoe Sans Text"/>
              <a:ea typeface="+mn-ea"/>
              <a:cs typeface="+mn-cs"/>
            </a:endParaRPr>
          </a:p>
        </p:txBody>
      </p:sp>
      <p:sp>
        <p:nvSpPr>
          <p:cNvPr id="44" name="TextBox 43">
            <a:extLst>
              <a:ext uri="{FF2B5EF4-FFF2-40B4-BE49-F238E27FC236}">
                <a16:creationId xmlns:a16="http://schemas.microsoft.com/office/drawing/2014/main" id="{90A92E9A-8233-B807-BA28-D17AD43F6E1C}"/>
              </a:ext>
              <a:ext uri="{C183D7F6-B498-43B3-948B-1728B52AA6E4}">
                <adec:decorative xmlns:adec="http://schemas.microsoft.com/office/drawing/2017/decorative" val="1"/>
              </a:ext>
            </a:extLst>
          </p:cNvPr>
          <p:cNvSpPr txBox="1"/>
          <p:nvPr/>
        </p:nvSpPr>
        <p:spPr>
          <a:xfrm>
            <a:off x="1288987" y="2126348"/>
            <a:ext cx="1375332" cy="430887"/>
          </a:xfrm>
          <a:prstGeom prst="rect">
            <a:avLst/>
          </a:prstGeom>
          <a:noFill/>
        </p:spPr>
        <p:txBody>
          <a:bodyPr wrap="square" lIns="0" tIns="0" rIns="0" bIns="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Sans Display Semibold"/>
                <a:ea typeface="Segoe UI" pitchFamily="34" charset="0"/>
                <a:cs typeface="Segoe UI" pitchFamily="34" charset="0"/>
              </a:rPr>
              <a:t>Teams App</a:t>
            </a:r>
            <a:br>
              <a:rPr kumimoji="0" lang="en-US" sz="1600" b="0" i="0" u="none" strike="noStrike" kern="1200" cap="none" spc="0" normalizeH="0" baseline="0" noProof="0" dirty="0">
                <a:ln>
                  <a:noFill/>
                </a:ln>
                <a:solidFill>
                  <a:srgbClr val="000000"/>
                </a:solidFill>
                <a:effectLst/>
                <a:uLnTx/>
                <a:uFillTx/>
                <a:latin typeface="Segoe Sans Display Semibold"/>
                <a:ea typeface="Segoe UI" pitchFamily="34" charset="0"/>
                <a:cs typeface="Segoe UI" pitchFamily="34" charset="0"/>
              </a:rPr>
            </a:br>
            <a:r>
              <a:rPr kumimoji="0" lang="en-US" sz="1200" b="0" i="0" u="none" strike="noStrike" kern="1200" cap="none" spc="0" normalizeH="0" baseline="0" noProof="0" dirty="0">
                <a:ln>
                  <a:noFill/>
                </a:ln>
                <a:solidFill>
                  <a:srgbClr val="000000"/>
                </a:solidFill>
                <a:effectLst/>
                <a:uLnTx/>
                <a:uFillTx/>
                <a:latin typeface="Segoe Sans Text"/>
                <a:ea typeface="Segoe UI" pitchFamily="34" charset="0"/>
                <a:cs typeface="Segoe UI" pitchFamily="34" charset="0"/>
              </a:rPr>
              <a:t>version X.Y.Z</a:t>
            </a:r>
            <a:endParaRPr kumimoji="0" lang="en-US" sz="900" b="0" i="0" u="none" strike="noStrike" kern="1200" cap="none" spc="0" normalizeH="0" baseline="0" noProof="0" dirty="0">
              <a:ln>
                <a:noFill/>
              </a:ln>
              <a:solidFill>
                <a:srgbClr val="000000"/>
              </a:solidFill>
              <a:effectLst/>
              <a:uLnTx/>
              <a:uFillTx/>
              <a:latin typeface="Segoe Sans Text"/>
              <a:ea typeface="Segoe UI" pitchFamily="34" charset="0"/>
              <a:cs typeface="Segoe UI" pitchFamily="34" charset="0"/>
            </a:endParaRPr>
          </a:p>
        </p:txBody>
      </p:sp>
      <p:pic>
        <p:nvPicPr>
          <p:cNvPr id="4" name="Picture 3">
            <a:extLst>
              <a:ext uri="{FF2B5EF4-FFF2-40B4-BE49-F238E27FC236}">
                <a16:creationId xmlns:a16="http://schemas.microsoft.com/office/drawing/2014/main" id="{39E1E901-0A5A-5DD0-2DB7-0BEED46C7441}"/>
              </a:ext>
              <a:ext uri="{C183D7F6-B498-43B3-948B-1728B52AA6E4}">
                <adec:decorative xmlns:adec="http://schemas.microsoft.com/office/drawing/2017/decorative" val="1"/>
              </a:ext>
            </a:extLst>
          </p:cNvPr>
          <p:cNvPicPr>
            <a:picLocks noChangeAspect="1"/>
          </p:cNvPicPr>
          <p:nvPr/>
        </p:nvPicPr>
        <p:blipFill rotWithShape="1">
          <a:blip r:embed="rId7"/>
          <a:srcRect t="5576" b="5576"/>
          <a:stretch/>
        </p:blipFill>
        <p:spPr>
          <a:xfrm>
            <a:off x="1661211" y="2706576"/>
            <a:ext cx="630886" cy="559926"/>
          </a:xfrm>
          <a:prstGeom prst="rect">
            <a:avLst/>
          </a:prstGeom>
        </p:spPr>
      </p:pic>
      <p:sp>
        <p:nvSpPr>
          <p:cNvPr id="48" name="Rectangle 47">
            <a:extLst>
              <a:ext uri="{FF2B5EF4-FFF2-40B4-BE49-F238E27FC236}">
                <a16:creationId xmlns:a16="http://schemas.microsoft.com/office/drawing/2014/main" id="{E65C0099-E512-7E5D-FC2E-526B422A9C1F}"/>
              </a:ext>
              <a:ext uri="{C183D7F6-B498-43B3-948B-1728B52AA6E4}">
                <adec:decorative xmlns:adec="http://schemas.microsoft.com/office/drawing/2017/decorative" val="1"/>
              </a:ext>
            </a:extLst>
          </p:cNvPr>
          <p:cNvSpPr/>
          <p:nvPr/>
        </p:nvSpPr>
        <p:spPr bwMode="auto">
          <a:xfrm>
            <a:off x="746056" y="3415843"/>
            <a:ext cx="2461194" cy="2854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Segoe Sans Text"/>
                <a:ea typeface="Segoe UI" pitchFamily="34" charset="0"/>
                <a:cs typeface="Segoe UI" pitchFamily="34" charset="0"/>
              </a:rPr>
              <a:t>vdiBridge</a:t>
            </a:r>
            <a:endParaRPr kumimoji="0" lang="en-US" sz="1200" b="0" i="0" u="none" strike="noStrike" kern="1200" cap="none" spc="0" normalizeH="0" baseline="0" noProof="0" dirty="0">
              <a:ln>
                <a:noFill/>
              </a:ln>
              <a:solidFill>
                <a:srgbClr val="FFFFFF"/>
              </a:solidFill>
              <a:effectLst/>
              <a:uLnTx/>
              <a:uFillTx/>
              <a:latin typeface="Segoe Sans Text"/>
              <a:ea typeface="Segoe UI" pitchFamily="34" charset="0"/>
              <a:cs typeface="Segoe UI" pitchFamily="34" charset="0"/>
            </a:endParaRPr>
          </a:p>
        </p:txBody>
      </p:sp>
      <p:cxnSp>
        <p:nvCxnSpPr>
          <p:cNvPr id="50" name="Straight Connector 49">
            <a:extLst>
              <a:ext uri="{FF2B5EF4-FFF2-40B4-BE49-F238E27FC236}">
                <a16:creationId xmlns:a16="http://schemas.microsoft.com/office/drawing/2014/main" id="{74CE9047-D5CE-4BA6-0667-17A607FBE803}"/>
              </a:ext>
              <a:ext uri="{C183D7F6-B498-43B3-948B-1728B52AA6E4}">
                <adec:decorative xmlns:adec="http://schemas.microsoft.com/office/drawing/2017/decorative" val="1"/>
              </a:ext>
            </a:extLst>
          </p:cNvPr>
          <p:cNvCxnSpPr>
            <a:cxnSpLocks/>
          </p:cNvCxnSpPr>
          <p:nvPr/>
        </p:nvCxnSpPr>
        <p:spPr>
          <a:xfrm>
            <a:off x="3207250" y="3558564"/>
            <a:ext cx="4101517" cy="0"/>
          </a:xfrm>
          <a:prstGeom prst="line">
            <a:avLst/>
          </a:prstGeom>
          <a:ln w="38100" cap="rnd">
            <a:solidFill>
              <a:schemeClr val="accent1"/>
            </a:solidFill>
            <a:beve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11E30F6-385F-B878-99AE-BB3C1865E09F}"/>
              </a:ext>
              <a:ext uri="{C183D7F6-B498-43B3-948B-1728B52AA6E4}">
                <adec:decorative xmlns:adec="http://schemas.microsoft.com/office/drawing/2017/decorative" val="1"/>
              </a:ext>
            </a:extLst>
          </p:cNvPr>
          <p:cNvSpPr txBox="1"/>
          <p:nvPr/>
        </p:nvSpPr>
        <p:spPr>
          <a:xfrm>
            <a:off x="7308767" y="1301835"/>
            <a:ext cx="246119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791"/>
                </a:solidFill>
                <a:effectLst/>
                <a:uLnTx/>
                <a:uFillTx/>
                <a:latin typeface="Segoe Sans Display Semibold"/>
                <a:ea typeface="+mn-ea"/>
                <a:cs typeface="+mn-cs"/>
              </a:rPr>
              <a:t>VDI endpoint</a:t>
            </a:r>
            <a:br>
              <a:rPr kumimoji="0" lang="en-US" sz="1800" b="0" i="0" u="none" strike="noStrike" kern="1200" cap="none" spc="0" normalizeH="0" baseline="0" noProof="0">
                <a:ln>
                  <a:noFill/>
                </a:ln>
                <a:solidFill>
                  <a:srgbClr val="444791"/>
                </a:solidFill>
                <a:effectLst/>
                <a:uLnTx/>
                <a:uFillTx/>
                <a:latin typeface="Segoe Sans Display Semibold"/>
                <a:ea typeface="+mn-ea"/>
                <a:cs typeface="+mn-cs"/>
              </a:rPr>
            </a:br>
            <a:r>
              <a:rPr kumimoji="0" lang="en-US" sz="1800" b="0" i="0" u="none" strike="noStrike" kern="1200" cap="none" spc="0" normalizeH="0" baseline="0" noProof="0">
                <a:ln>
                  <a:noFill/>
                </a:ln>
                <a:solidFill>
                  <a:srgbClr val="444791"/>
                </a:solidFill>
                <a:effectLst/>
                <a:uLnTx/>
                <a:uFillTx/>
                <a:latin typeface="Segoe Sans Display Semibold"/>
                <a:ea typeface="+mn-ea"/>
                <a:cs typeface="+mn-cs"/>
              </a:rPr>
              <a:t>(fat/thin client)</a:t>
            </a:r>
          </a:p>
        </p:txBody>
      </p:sp>
      <p:sp>
        <p:nvSpPr>
          <p:cNvPr id="68" name="Rectangle: Rounded Corners 67">
            <a:extLst>
              <a:ext uri="{FF2B5EF4-FFF2-40B4-BE49-F238E27FC236}">
                <a16:creationId xmlns:a16="http://schemas.microsoft.com/office/drawing/2014/main" id="{F0FD715E-44C0-2520-575A-A51FEB179107}"/>
              </a:ext>
              <a:ext uri="{C183D7F6-B498-43B3-948B-1728B52AA6E4}">
                <adec:decorative xmlns:adec="http://schemas.microsoft.com/office/drawing/2017/decorative" val="1"/>
              </a:ext>
            </a:extLst>
          </p:cNvPr>
          <p:cNvSpPr/>
          <p:nvPr/>
        </p:nvSpPr>
        <p:spPr bwMode="auto">
          <a:xfrm>
            <a:off x="7308767" y="2014677"/>
            <a:ext cx="2461194" cy="1796043"/>
          </a:xfrm>
          <a:prstGeom prst="roundRect">
            <a:avLst>
              <a:gd name="adj" fmla="val 6546"/>
            </a:avLst>
          </a:prstGeom>
          <a:solidFill>
            <a:schemeClr val="bg1">
              <a:alpha val="50000"/>
            </a:schemeClr>
          </a:solidFill>
          <a:ln>
            <a:noFill/>
          </a:ln>
          <a:effectLst/>
        </p:spPr>
        <p:txBody>
          <a:bodyPr vert="horz" wrap="square" lIns="36000" tIns="36000" rIns="36000" bIns="36000" rtlCol="0" anchor="t">
            <a:noAutofit/>
          </a:bodyPr>
          <a:lstStyle/>
          <a:p>
            <a:pPr marL="171450" marR="0" lvl="0" indent="-82550" algn="l" defTabSz="914367" rtl="0" eaLnBrk="1" fontAlgn="auto" latinLnBrk="0" hangingPunct="1">
              <a:lnSpc>
                <a:spcPct val="100000"/>
              </a:lnSpc>
              <a:spcBef>
                <a:spcPts val="20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err="1">
              <a:ln>
                <a:noFill/>
              </a:ln>
              <a:solidFill>
                <a:srgbClr val="000000"/>
              </a:solidFill>
              <a:effectLst/>
              <a:uLnTx/>
              <a:uFillTx/>
              <a:latin typeface="Segoe Sans Text"/>
              <a:ea typeface="+mn-ea"/>
              <a:cs typeface="+mn-cs"/>
            </a:endParaRPr>
          </a:p>
        </p:txBody>
      </p:sp>
      <p:sp>
        <p:nvSpPr>
          <p:cNvPr id="69" name="TextBox 68">
            <a:extLst>
              <a:ext uri="{FF2B5EF4-FFF2-40B4-BE49-F238E27FC236}">
                <a16:creationId xmlns:a16="http://schemas.microsoft.com/office/drawing/2014/main" id="{5BCC7E4E-CE1D-2286-F986-0CE5AE82C721}"/>
              </a:ext>
              <a:ext uri="{C183D7F6-B498-43B3-948B-1728B52AA6E4}">
                <adec:decorative xmlns:adec="http://schemas.microsoft.com/office/drawing/2017/decorative" val="1"/>
              </a:ext>
            </a:extLst>
          </p:cNvPr>
          <p:cNvSpPr txBox="1"/>
          <p:nvPr/>
        </p:nvSpPr>
        <p:spPr>
          <a:xfrm>
            <a:off x="7851698" y="2126348"/>
            <a:ext cx="1375332" cy="246221"/>
          </a:xfrm>
          <a:prstGeom prst="rect">
            <a:avLst/>
          </a:prstGeom>
          <a:noFill/>
        </p:spPr>
        <p:txBody>
          <a:bodyPr wrap="square" lIns="0" tIns="0" rIns="0" bIns="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Semibold"/>
                <a:ea typeface="Segoe UI" pitchFamily="34" charset="0"/>
                <a:cs typeface="Segoe UI" pitchFamily="34" charset="0"/>
              </a:rPr>
              <a:t>VDI Client</a:t>
            </a:r>
          </a:p>
        </p:txBody>
      </p:sp>
      <p:sp>
        <p:nvSpPr>
          <p:cNvPr id="71" name="Rectangle 70">
            <a:extLst>
              <a:ext uri="{FF2B5EF4-FFF2-40B4-BE49-F238E27FC236}">
                <a16:creationId xmlns:a16="http://schemas.microsoft.com/office/drawing/2014/main" id="{4A3F6E36-B264-EF23-5765-B49119194B4D}"/>
              </a:ext>
              <a:ext uri="{C183D7F6-B498-43B3-948B-1728B52AA6E4}">
                <adec:decorative xmlns:adec="http://schemas.microsoft.com/office/drawing/2017/decorative" val="1"/>
              </a:ext>
            </a:extLst>
          </p:cNvPr>
          <p:cNvSpPr/>
          <p:nvPr/>
        </p:nvSpPr>
        <p:spPr bwMode="auto">
          <a:xfrm>
            <a:off x="7308767" y="3415843"/>
            <a:ext cx="2461194" cy="2854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rPr>
              <a:t>MsTeamsplugin.dll</a:t>
            </a:r>
          </a:p>
        </p:txBody>
      </p:sp>
      <p:pic>
        <p:nvPicPr>
          <p:cNvPr id="34" name="Picture 33">
            <a:extLst>
              <a:ext uri="{FF2B5EF4-FFF2-40B4-BE49-F238E27FC236}">
                <a16:creationId xmlns:a16="http://schemas.microsoft.com/office/drawing/2014/main" id="{3E6791C7-5737-F9D6-1F43-58CCDEF2891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761760" y="2551986"/>
            <a:ext cx="627860" cy="627860"/>
          </a:xfrm>
          <a:prstGeom prst="rect">
            <a:avLst/>
          </a:prstGeom>
        </p:spPr>
      </p:pic>
      <p:pic>
        <p:nvPicPr>
          <p:cNvPr id="39" name="Picture 38">
            <a:extLst>
              <a:ext uri="{FF2B5EF4-FFF2-40B4-BE49-F238E27FC236}">
                <a16:creationId xmlns:a16="http://schemas.microsoft.com/office/drawing/2014/main" id="{8BA0CA22-4236-896F-DFF9-70A15CFA5667}"/>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8690788" y="2552966"/>
            <a:ext cx="625900" cy="625900"/>
          </a:xfrm>
          <a:prstGeom prst="rect">
            <a:avLst/>
          </a:prstGeom>
        </p:spPr>
      </p:pic>
      <p:sp>
        <p:nvSpPr>
          <p:cNvPr id="78" name="TextBox 77">
            <a:extLst>
              <a:ext uri="{FF2B5EF4-FFF2-40B4-BE49-F238E27FC236}">
                <a16:creationId xmlns:a16="http://schemas.microsoft.com/office/drawing/2014/main" id="{C2010377-161B-7ED5-E993-C94A0ABE7AFB}"/>
              </a:ext>
              <a:ext uri="{C183D7F6-B498-43B3-948B-1728B52AA6E4}">
                <adec:decorative xmlns:adec="http://schemas.microsoft.com/office/drawing/2017/decorative" val="1"/>
              </a:ext>
            </a:extLst>
          </p:cNvPr>
          <p:cNvSpPr txBox="1"/>
          <p:nvPr/>
        </p:nvSpPr>
        <p:spPr>
          <a:xfrm>
            <a:off x="3966648" y="2866138"/>
            <a:ext cx="26071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791"/>
                </a:solidFill>
                <a:effectLst/>
                <a:uLnTx/>
                <a:uFillTx/>
                <a:latin typeface="Segoe Sans Display Semibold"/>
                <a:ea typeface="+mn-ea"/>
                <a:cs typeface="+mn-cs"/>
              </a:rPr>
              <a:t>Custom Virtual Channel</a:t>
            </a:r>
          </a:p>
        </p:txBody>
      </p:sp>
      <p:sp>
        <p:nvSpPr>
          <p:cNvPr id="38" name="Cylinder 37">
            <a:extLst>
              <a:ext uri="{FF2B5EF4-FFF2-40B4-BE49-F238E27FC236}">
                <a16:creationId xmlns:a16="http://schemas.microsoft.com/office/drawing/2014/main" id="{C852E6DF-E2C9-820A-46DF-F3472931AAA8}"/>
              </a:ext>
              <a:ext uri="{C183D7F6-B498-43B3-948B-1728B52AA6E4}">
                <adec:decorative xmlns:adec="http://schemas.microsoft.com/office/drawing/2017/decorative" val="1"/>
              </a:ext>
            </a:extLst>
          </p:cNvPr>
          <p:cNvSpPr/>
          <p:nvPr/>
        </p:nvSpPr>
        <p:spPr>
          <a:xfrm rot="5400000">
            <a:off x="4965313" y="1943305"/>
            <a:ext cx="600252" cy="3230519"/>
          </a:xfrm>
          <a:prstGeom prst="can">
            <a:avLst/>
          </a:prstGeom>
          <a:gradFill flip="none" rotWithShape="1">
            <a:gsLst>
              <a:gs pos="0">
                <a:schemeClr val="tx2">
                  <a:lumMod val="20000"/>
                  <a:lumOff val="80000"/>
                </a:schemeClr>
              </a:gs>
              <a:gs pos="40000">
                <a:schemeClr val="bg1">
                  <a:alpha val="40000"/>
                </a:schemeClr>
              </a:gs>
              <a:gs pos="60000">
                <a:schemeClr val="bg1">
                  <a:alpha val="30000"/>
                </a:schemeClr>
              </a:gs>
              <a:gs pos="100000">
                <a:schemeClr val="tx2">
                  <a:lumMod val="20000"/>
                  <a:lumOff val="80000"/>
                </a:schemeClr>
              </a:gs>
            </a:gsLst>
            <a:lin ang="0" scaled="1"/>
            <a:tileRect/>
          </a:gra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Text"/>
              <a:ea typeface="+mn-ea"/>
              <a:cs typeface="+mn-cs"/>
            </a:endParaRPr>
          </a:p>
        </p:txBody>
      </p:sp>
      <p:sp>
        <p:nvSpPr>
          <p:cNvPr id="41" name="TextBox 40">
            <a:extLst>
              <a:ext uri="{FF2B5EF4-FFF2-40B4-BE49-F238E27FC236}">
                <a16:creationId xmlns:a16="http://schemas.microsoft.com/office/drawing/2014/main" id="{6BA60BD9-AE9B-11C1-4C7A-285504A3F550}"/>
              </a:ext>
              <a:ext uri="{C183D7F6-B498-43B3-948B-1728B52AA6E4}">
                <adec:decorative xmlns:adec="http://schemas.microsoft.com/office/drawing/2017/decorative" val="1"/>
              </a:ext>
            </a:extLst>
          </p:cNvPr>
          <p:cNvSpPr txBox="1"/>
          <p:nvPr/>
        </p:nvSpPr>
        <p:spPr>
          <a:xfrm>
            <a:off x="4513458" y="3262313"/>
            <a:ext cx="1513486" cy="592506"/>
          </a:xfrm>
          <a:prstGeom prst="rect">
            <a:avLst/>
          </a:prstGeom>
          <a:gradFill flip="none" rotWithShape="1">
            <a:gsLst>
              <a:gs pos="100000">
                <a:schemeClr val="bg1">
                  <a:alpha val="0"/>
                </a:schemeClr>
              </a:gs>
              <a:gs pos="0">
                <a:schemeClr val="bg1"/>
              </a:gs>
            </a:gsLst>
            <a:path path="circle">
              <a:fillToRect l="50000" t="50000" r="50000" b="50000"/>
            </a:path>
            <a:tileRect/>
          </a:gradFill>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Sans Display Semibold"/>
                <a:ea typeface="+mn-ea"/>
                <a:cs typeface="+mn-cs"/>
              </a:rPr>
              <a:t>(HDX/RDP)</a:t>
            </a:r>
          </a:p>
        </p:txBody>
      </p:sp>
      <p:cxnSp>
        <p:nvCxnSpPr>
          <p:cNvPr id="88" name="Straight Connector 87">
            <a:extLst>
              <a:ext uri="{FF2B5EF4-FFF2-40B4-BE49-F238E27FC236}">
                <a16:creationId xmlns:a16="http://schemas.microsoft.com/office/drawing/2014/main" id="{DEA1A1EA-7628-8750-1213-D5672B763A35}"/>
              </a:ext>
              <a:ext uri="{C183D7F6-B498-43B3-948B-1728B52AA6E4}">
                <adec:decorative xmlns:adec="http://schemas.microsoft.com/office/drawing/2017/decorative" val="1"/>
              </a:ext>
            </a:extLst>
          </p:cNvPr>
          <p:cNvCxnSpPr>
            <a:cxnSpLocks/>
          </p:cNvCxnSpPr>
          <p:nvPr/>
        </p:nvCxnSpPr>
        <p:spPr>
          <a:xfrm>
            <a:off x="8539364" y="3954598"/>
            <a:ext cx="0" cy="413853"/>
          </a:xfrm>
          <a:prstGeom prst="line">
            <a:avLst/>
          </a:prstGeom>
          <a:ln w="38100" cap="rnd">
            <a:solidFill>
              <a:schemeClr val="accent1"/>
            </a:solidFill>
            <a:beve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89" name="Graphic 468">
            <a:extLst>
              <a:ext uri="{FF2B5EF4-FFF2-40B4-BE49-F238E27FC236}">
                <a16:creationId xmlns:a16="http://schemas.microsoft.com/office/drawing/2014/main" id="{07CB4451-8104-5A54-ADBB-15AEB69E33B9}"/>
              </a:ext>
              <a:ext uri="{C183D7F6-B498-43B3-948B-1728B52AA6E4}">
                <adec:decorative xmlns:adec="http://schemas.microsoft.com/office/drawing/2017/decorative" val="1"/>
              </a:ext>
            </a:extLst>
          </p:cNvPr>
          <p:cNvSpPr>
            <a:spLocks/>
          </p:cNvSpPr>
          <p:nvPr/>
        </p:nvSpPr>
        <p:spPr>
          <a:xfrm>
            <a:off x="7560078" y="4648937"/>
            <a:ext cx="1958572" cy="1280598"/>
          </a:xfrm>
          <a:custGeom>
            <a:avLst/>
            <a:gdLst>
              <a:gd name="connsiteX0" fmla="*/ 282865 w 1349612"/>
              <a:gd name="connsiteY0" fmla="*/ 328408 h 882094"/>
              <a:gd name="connsiteX1" fmla="*/ 744564 w 1349612"/>
              <a:gd name="connsiteY1" fmla="*/ 6227 h 882094"/>
              <a:gd name="connsiteX2" fmla="*/ 1066747 w 1349612"/>
              <a:gd name="connsiteY2" fmla="*/ 328408 h 882094"/>
              <a:gd name="connsiteX3" fmla="*/ 1072769 w 1349612"/>
              <a:gd name="connsiteY3" fmla="*/ 328408 h 882094"/>
              <a:gd name="connsiteX4" fmla="*/ 1349612 w 1349612"/>
              <a:gd name="connsiteY4" fmla="*/ 605251 h 882094"/>
              <a:gd name="connsiteX5" fmla="*/ 1072769 w 1349612"/>
              <a:gd name="connsiteY5" fmla="*/ 882095 h 882094"/>
              <a:gd name="connsiteX6" fmla="*/ 276844 w 1349612"/>
              <a:gd name="connsiteY6" fmla="*/ 882095 h 882094"/>
              <a:gd name="connsiteX7" fmla="*/ 0 w 1349612"/>
              <a:gd name="connsiteY7" fmla="*/ 605251 h 882094"/>
              <a:gd name="connsiteX8" fmla="*/ 276844 w 1349612"/>
              <a:gd name="connsiteY8" fmla="*/ 328408 h 882094"/>
              <a:gd name="connsiteX9" fmla="*/ 282865 w 1349612"/>
              <a:gd name="connsiteY9" fmla="*/ 328408 h 88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612" h="882094">
                <a:moveTo>
                  <a:pt x="282865" y="328408"/>
                </a:moveTo>
                <a:cubicBezTo>
                  <a:pt x="321392" y="111945"/>
                  <a:pt x="528103" y="-32300"/>
                  <a:pt x="744564" y="6227"/>
                </a:cubicBezTo>
                <a:cubicBezTo>
                  <a:pt x="908877" y="35471"/>
                  <a:pt x="1037506" y="164099"/>
                  <a:pt x="1066747" y="328408"/>
                </a:cubicBezTo>
                <a:lnTo>
                  <a:pt x="1072769" y="328408"/>
                </a:lnTo>
                <a:cubicBezTo>
                  <a:pt x="1225662" y="328408"/>
                  <a:pt x="1349612" y="452358"/>
                  <a:pt x="1349612" y="605251"/>
                </a:cubicBezTo>
                <a:cubicBezTo>
                  <a:pt x="1349612" y="758145"/>
                  <a:pt x="1225662" y="882095"/>
                  <a:pt x="1072769" y="882095"/>
                </a:cubicBezTo>
                <a:lnTo>
                  <a:pt x="276844" y="882095"/>
                </a:lnTo>
                <a:cubicBezTo>
                  <a:pt x="123947" y="882095"/>
                  <a:pt x="0" y="758145"/>
                  <a:pt x="0" y="605251"/>
                </a:cubicBezTo>
                <a:cubicBezTo>
                  <a:pt x="0" y="452358"/>
                  <a:pt x="123947" y="328408"/>
                  <a:pt x="276844" y="328408"/>
                </a:cubicBezTo>
                <a:lnTo>
                  <a:pt x="282865" y="328408"/>
                </a:lnTo>
                <a:close/>
              </a:path>
            </a:pathLst>
          </a:custGeom>
          <a:solidFill>
            <a:schemeClr val="bg1">
              <a:alpha val="50000"/>
            </a:schemeClr>
          </a:solidFill>
          <a:ln>
            <a:noFill/>
          </a:ln>
          <a:effectLst/>
        </p:spPr>
        <p:txBody>
          <a:bodyPr vert="horz" wrap="square" lIns="36000" tIns="36000" rIns="36000" bIns="36000" rtlCol="0" anchor="t">
            <a:noAutofit/>
          </a:bodyPr>
          <a:lstStyle/>
          <a:p>
            <a:pPr marL="171450" marR="0" lvl="0" indent="-82550" algn="l" defTabSz="914367" rtl="0" eaLnBrk="1" fontAlgn="auto" latinLnBrk="0" hangingPunct="1">
              <a:lnSpc>
                <a:spcPct val="100000"/>
              </a:lnSpc>
              <a:spcBef>
                <a:spcPts val="20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01" name="Rectangle: Rounded Corners 100">
            <a:extLst>
              <a:ext uri="{FF2B5EF4-FFF2-40B4-BE49-F238E27FC236}">
                <a16:creationId xmlns:a16="http://schemas.microsoft.com/office/drawing/2014/main" id="{F1C22535-D897-543E-0B8D-EECB981F71F1}"/>
              </a:ext>
              <a:ext uri="{C183D7F6-B498-43B3-948B-1728B52AA6E4}">
                <adec:decorative xmlns:adec="http://schemas.microsoft.com/office/drawing/2017/decorative" val="1"/>
              </a:ext>
            </a:extLst>
          </p:cNvPr>
          <p:cNvSpPr/>
          <p:nvPr/>
        </p:nvSpPr>
        <p:spPr bwMode="auto">
          <a:xfrm>
            <a:off x="7947428" y="5200221"/>
            <a:ext cx="1050370" cy="382333"/>
          </a:xfrm>
          <a:prstGeom prst="roundRect">
            <a:avLst>
              <a:gd name="adj" fmla="val 5900"/>
            </a:avLst>
          </a:prstGeom>
          <a:solidFill>
            <a:schemeClr val="accent1"/>
          </a:solidFill>
          <a:ln w="3175">
            <a:solidFill>
              <a:schemeClr val="bg1"/>
            </a:solidFill>
          </a:ln>
          <a:effectLst>
            <a:outerShdw blurRad="50800" dist="38100" dir="8100000" algn="tr" rotWithShape="0">
              <a:prstClr val="black">
                <a:alpha val="1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rPr>
              <a:t>Slimcore (s)</a:t>
            </a:r>
          </a:p>
        </p:txBody>
      </p:sp>
      <p:sp>
        <p:nvSpPr>
          <p:cNvPr id="100" name="Rectangle: Rounded Corners 99">
            <a:extLst>
              <a:ext uri="{FF2B5EF4-FFF2-40B4-BE49-F238E27FC236}">
                <a16:creationId xmlns:a16="http://schemas.microsoft.com/office/drawing/2014/main" id="{713638D4-3AF1-24A2-AD2E-72F2CE4468EE}"/>
              </a:ext>
              <a:ext uri="{C183D7F6-B498-43B3-948B-1728B52AA6E4}">
                <adec:decorative xmlns:adec="http://schemas.microsoft.com/office/drawing/2017/decorative" val="1"/>
              </a:ext>
            </a:extLst>
          </p:cNvPr>
          <p:cNvSpPr/>
          <p:nvPr/>
        </p:nvSpPr>
        <p:spPr bwMode="auto">
          <a:xfrm>
            <a:off x="8014179" y="5312888"/>
            <a:ext cx="1050370" cy="382333"/>
          </a:xfrm>
          <a:prstGeom prst="roundRect">
            <a:avLst>
              <a:gd name="adj" fmla="val 5900"/>
            </a:avLst>
          </a:prstGeom>
          <a:solidFill>
            <a:schemeClr val="accent1">
              <a:lumMod val="100000"/>
            </a:schemeClr>
          </a:solidFill>
          <a:ln w="3175" cap="flat" cmpd="sng" algn="ctr">
            <a:solidFill>
              <a:schemeClr val="bg1">
                <a:lumMod val="100000"/>
              </a:schemeClr>
            </a:solidFill>
            <a:prstDash val="solid"/>
            <a:round/>
            <a:headEnd type="none" w="med" len="med"/>
            <a:tailEnd type="none" w="med" len="med"/>
          </a:ln>
          <a:effectLst>
            <a:outerShdw blurRad="50800" dist="38100" dir="8100000" algn="tr" rotWithShape="0">
              <a:prstClr val="black">
                <a:alpha val="1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lumMod val="100000"/>
                  </a:srgbClr>
                </a:solidFill>
                <a:effectLst/>
                <a:uLnTx/>
                <a:uFillTx/>
                <a:latin typeface="Segoe Sans Text"/>
                <a:ea typeface="Segoe UI" pitchFamily="34" charset="0"/>
                <a:cs typeface="Segoe UI" pitchFamily="34" charset="0"/>
              </a:rPr>
              <a:t>Slimcore (s)</a:t>
            </a:r>
          </a:p>
        </p:txBody>
      </p:sp>
      <p:sp>
        <p:nvSpPr>
          <p:cNvPr id="96" name="Rectangle: Rounded Corners 95">
            <a:extLst>
              <a:ext uri="{FF2B5EF4-FFF2-40B4-BE49-F238E27FC236}">
                <a16:creationId xmlns:a16="http://schemas.microsoft.com/office/drawing/2014/main" id="{8553E83C-1ABC-8530-BA2C-B767C2C9F0F6}"/>
              </a:ext>
              <a:ext uri="{C183D7F6-B498-43B3-948B-1728B52AA6E4}">
                <adec:decorative xmlns:adec="http://schemas.microsoft.com/office/drawing/2017/decorative" val="1"/>
              </a:ext>
            </a:extLst>
          </p:cNvPr>
          <p:cNvSpPr/>
          <p:nvPr/>
        </p:nvSpPr>
        <p:spPr bwMode="auto">
          <a:xfrm>
            <a:off x="8080930" y="5425556"/>
            <a:ext cx="1050370" cy="382333"/>
          </a:xfrm>
          <a:prstGeom prst="roundRect">
            <a:avLst>
              <a:gd name="adj" fmla="val 5900"/>
            </a:avLst>
          </a:prstGeom>
          <a:solidFill>
            <a:schemeClr val="accent1"/>
          </a:solidFill>
          <a:ln w="3175">
            <a:solidFill>
              <a:schemeClr val="bg1"/>
            </a:solidFill>
          </a:ln>
          <a:effectLst>
            <a:outerShdw blurRad="50800" dist="38100" dir="8100000" algn="tr" rotWithShape="0">
              <a:prstClr val="black">
                <a:alpha val="1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rPr>
              <a:t>SlimCore</a:t>
            </a:r>
            <a:r>
              <a:rPr kumimoji="0" lang="en-US" sz="105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rPr>
              <a:t> (s)</a:t>
            </a:r>
            <a:br>
              <a:rPr kumimoji="0" lang="en-US" sz="105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rPr>
            </a:br>
            <a:r>
              <a:rPr kumimoji="0" lang="en-US" sz="105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rPr>
              <a:t>MSIX X.Y.Z</a:t>
            </a:r>
          </a:p>
        </p:txBody>
      </p:sp>
      <p:sp>
        <p:nvSpPr>
          <p:cNvPr id="103" name="TextBox 102">
            <a:extLst>
              <a:ext uri="{FF2B5EF4-FFF2-40B4-BE49-F238E27FC236}">
                <a16:creationId xmlns:a16="http://schemas.microsoft.com/office/drawing/2014/main" id="{8A2FA7A0-83DA-99B8-B556-856FFD4FC0A1}"/>
              </a:ext>
              <a:ext uri="{C183D7F6-B498-43B3-948B-1728B52AA6E4}">
                <adec:decorative xmlns:adec="http://schemas.microsoft.com/office/drawing/2017/decorative" val="1"/>
              </a:ext>
            </a:extLst>
          </p:cNvPr>
          <p:cNvSpPr txBox="1"/>
          <p:nvPr/>
        </p:nvSpPr>
        <p:spPr>
          <a:xfrm>
            <a:off x="8315745" y="4863497"/>
            <a:ext cx="447238" cy="246221"/>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Sans Display Semibold"/>
                <a:ea typeface="+mn-ea"/>
                <a:cs typeface="+mn-cs"/>
              </a:rPr>
              <a:t>CDN</a:t>
            </a:r>
          </a:p>
        </p:txBody>
      </p:sp>
      <p:cxnSp>
        <p:nvCxnSpPr>
          <p:cNvPr id="105" name="Straight Connector 104">
            <a:extLst>
              <a:ext uri="{FF2B5EF4-FFF2-40B4-BE49-F238E27FC236}">
                <a16:creationId xmlns:a16="http://schemas.microsoft.com/office/drawing/2014/main" id="{4EEDE185-4312-D2B2-DC03-6AAE521320CE}"/>
              </a:ext>
              <a:ext uri="{C183D7F6-B498-43B3-948B-1728B52AA6E4}">
                <adec:decorative xmlns:adec="http://schemas.microsoft.com/office/drawing/2017/decorative" val="1"/>
              </a:ext>
            </a:extLst>
          </p:cNvPr>
          <p:cNvCxnSpPr>
            <a:cxnSpLocks/>
          </p:cNvCxnSpPr>
          <p:nvPr/>
        </p:nvCxnSpPr>
        <p:spPr>
          <a:xfrm flipH="1">
            <a:off x="9239715" y="5616723"/>
            <a:ext cx="1301282" cy="0"/>
          </a:xfrm>
          <a:prstGeom prst="line">
            <a:avLst/>
          </a:prstGeom>
          <a:ln w="38100" cap="rnd">
            <a:solidFill>
              <a:schemeClr val="accent1"/>
            </a:solidFill>
            <a:beve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D345DDD5-1660-FE55-FC04-3BAD2F0128F6}"/>
              </a:ext>
              <a:ext uri="{C183D7F6-B498-43B3-948B-1728B52AA6E4}">
                <adec:decorative xmlns:adec="http://schemas.microsoft.com/office/drawing/2017/decorative" val="1"/>
              </a:ext>
            </a:extLst>
          </p:cNvPr>
          <p:cNvSpPr txBox="1"/>
          <p:nvPr/>
        </p:nvSpPr>
        <p:spPr>
          <a:xfrm>
            <a:off x="9239715" y="4526565"/>
            <a:ext cx="2228385"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Sans Text"/>
                <a:ea typeface="Segoe UI" pitchFamily="34" charset="0"/>
                <a:cs typeface="Segoe UI" pitchFamily="34" charset="0"/>
              </a:rPr>
              <a:t>MsTeamsplugin.dll initiates the </a:t>
            </a:r>
            <a:r>
              <a:rPr kumimoji="0" lang="en-US" sz="1100" b="0" i="0" u="none" strike="noStrike" kern="1200" cap="none" spc="0" normalizeH="0" baseline="0" noProof="0" err="1">
                <a:ln>
                  <a:noFill/>
                </a:ln>
                <a:solidFill>
                  <a:prstClr val="black"/>
                </a:solidFill>
                <a:effectLst/>
                <a:uLnTx/>
                <a:uFillTx/>
                <a:latin typeface="Segoe Sans Text"/>
                <a:ea typeface="Segoe UI" pitchFamily="34" charset="0"/>
                <a:cs typeface="Segoe UI" pitchFamily="34" charset="0"/>
              </a:rPr>
              <a:t>SlimCore</a:t>
            </a:r>
            <a:r>
              <a:rPr kumimoji="0" lang="en-US" sz="1100" b="0" i="0" u="none" strike="noStrike" kern="1200" cap="none" spc="0" normalizeH="0" baseline="0" noProof="0">
                <a:ln>
                  <a:noFill/>
                </a:ln>
                <a:solidFill>
                  <a:prstClr val="black"/>
                </a:solidFill>
                <a:effectLst/>
                <a:uLnTx/>
                <a:uFillTx/>
                <a:latin typeface="Segoe Sans Text"/>
                <a:ea typeface="Segoe UI" pitchFamily="34" charset="0"/>
                <a:cs typeface="Segoe UI" pitchFamily="34" charset="0"/>
              </a:rPr>
              <a:t> MSIX download from CDN</a:t>
            </a:r>
            <a:br>
              <a:rPr kumimoji="0" lang="en-US" sz="1100" b="0" i="0" u="none" strike="noStrike" kern="1200" cap="none" spc="0" normalizeH="0" baseline="0" noProof="0">
                <a:ln>
                  <a:noFill/>
                </a:ln>
                <a:solidFill>
                  <a:prstClr val="black"/>
                </a:solidFill>
                <a:effectLst/>
                <a:uLnTx/>
                <a:uFillTx/>
                <a:latin typeface="Segoe Sans Text"/>
                <a:ea typeface="Segoe UI" pitchFamily="34" charset="0"/>
                <a:cs typeface="Segoe UI" pitchFamily="34" charset="0"/>
              </a:rPr>
            </a:br>
            <a:r>
              <a:rPr kumimoji="0" lang="en-US" sz="1100" b="0" i="0" u="none" strike="noStrike" kern="1200" cap="none" spc="0" normalizeH="0" baseline="0" noProof="0">
                <a:ln>
                  <a:noFill/>
                </a:ln>
                <a:solidFill>
                  <a:prstClr val="black"/>
                </a:solidFill>
                <a:effectLst/>
                <a:uLnTx/>
                <a:uFillTx/>
                <a:latin typeface="Segoe Sans Text"/>
                <a:ea typeface="Segoe UI" pitchFamily="34" charset="0"/>
                <a:cs typeface="Segoe UI" pitchFamily="34" charset="0"/>
              </a:rPr>
              <a:t>[</a:t>
            </a:r>
            <a:r>
              <a:rPr kumimoji="0" lang="en-US" sz="1100" b="0" i="0" u="sng" strike="noStrike" kern="1200" cap="none" spc="0" normalizeH="0" baseline="0" noProof="0">
                <a:ln>
                  <a:noFill/>
                </a:ln>
                <a:solidFill>
                  <a:srgbClr val="5B5FC7"/>
                </a:solidFill>
                <a:effectLst/>
                <a:uLnTx/>
                <a:uFillTx/>
                <a:latin typeface="Segoe Sans Text"/>
                <a:ea typeface="+mn-ea"/>
                <a:cs typeface="+mn-cs"/>
                <a:hlinkClick r:id="rId12">
                  <a:extLst>
                    <a:ext uri="{A12FA001-AC4F-418D-AE19-62706E023703}">
                      <ahyp:hlinkClr xmlns:ahyp="http://schemas.microsoft.com/office/drawing/2018/hyperlinkcolor" val="tx"/>
                    </a:ext>
                  </a:extLst>
                </a:hlinkClick>
              </a:rPr>
              <a:t>https://res.cdn.office.net</a:t>
            </a:r>
            <a:r>
              <a:rPr kumimoji="0" lang="en-US" sz="1100" b="0" i="0" u="sng" strike="noStrike" kern="1200" cap="none" spc="0" normalizeH="0" baseline="0" noProof="0">
                <a:ln>
                  <a:noFill/>
                </a:ln>
                <a:solidFill>
                  <a:prstClr val="black"/>
                </a:solidFill>
                <a:effectLst/>
                <a:uLnTx/>
                <a:uFillTx/>
                <a:latin typeface="Segoe Sans Text"/>
                <a:ea typeface="+mn-ea"/>
                <a:cs typeface="+mn-cs"/>
              </a:rPr>
              <a:t>/*</a:t>
            </a:r>
            <a:r>
              <a:rPr kumimoji="0" lang="en-US" sz="1100" b="0" i="0" u="none" strike="noStrike" kern="1200" cap="none" spc="0" normalizeH="0" baseline="0" noProof="0">
                <a:ln>
                  <a:noFill/>
                </a:ln>
                <a:solidFill>
                  <a:prstClr val="black"/>
                </a:solidFill>
                <a:effectLst/>
                <a:uLnTx/>
                <a:uFillTx/>
                <a:latin typeface="Segoe Sans Text"/>
                <a:ea typeface="+mn-ea"/>
                <a:cs typeface="+mn-cs"/>
              </a:rPr>
              <a:t>]</a:t>
            </a:r>
          </a:p>
        </p:txBody>
      </p:sp>
      <p:grpSp>
        <p:nvGrpSpPr>
          <p:cNvPr id="112" name="Group 111">
            <a:extLst>
              <a:ext uri="{FF2B5EF4-FFF2-40B4-BE49-F238E27FC236}">
                <a16:creationId xmlns:a16="http://schemas.microsoft.com/office/drawing/2014/main" id="{C4795882-AC5E-A272-B06C-D0DB5EA558D5}"/>
              </a:ext>
              <a:ext uri="{C183D7F6-B498-43B3-948B-1728B52AA6E4}">
                <adec:decorative xmlns:adec="http://schemas.microsoft.com/office/drawing/2017/decorative" val="1"/>
              </a:ext>
            </a:extLst>
          </p:cNvPr>
          <p:cNvGrpSpPr/>
          <p:nvPr/>
        </p:nvGrpSpPr>
        <p:grpSpPr>
          <a:xfrm>
            <a:off x="3528738" y="3067557"/>
            <a:ext cx="409572" cy="409572"/>
            <a:chOff x="4255923" y="-1061138"/>
            <a:chExt cx="1755152" cy="1755152"/>
          </a:xfrm>
        </p:grpSpPr>
        <p:sp>
          <p:nvSpPr>
            <p:cNvPr id="110" name="Flowchart: Connector 109">
              <a:extLst>
                <a:ext uri="{FF2B5EF4-FFF2-40B4-BE49-F238E27FC236}">
                  <a16:creationId xmlns:a16="http://schemas.microsoft.com/office/drawing/2014/main" id="{8225A8A8-B405-91C3-2F8E-732B528BE1D1}"/>
                </a:ext>
                <a:ext uri="{C183D7F6-B498-43B3-948B-1728B52AA6E4}">
                  <adec:decorative xmlns:adec="http://schemas.microsoft.com/office/drawing/2017/decorative" val="1"/>
                </a:ext>
              </a:extLst>
            </p:cNvPr>
            <p:cNvSpPr>
              <a:spLocks/>
            </p:cNvSpPr>
            <p:nvPr/>
          </p:nvSpPr>
          <p:spPr bwMode="auto">
            <a:xfrm>
              <a:off x="4255923" y="-1061138"/>
              <a:ext cx="1755152" cy="1755152"/>
            </a:xfrm>
            <a:prstGeom prst="flowChartConnector">
              <a:avLst/>
            </a:prstGeom>
            <a:solidFill>
              <a:schemeClr val="bg1"/>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1" name="Oval 110">
              <a:extLst>
                <a:ext uri="{FF2B5EF4-FFF2-40B4-BE49-F238E27FC236}">
                  <a16:creationId xmlns:a16="http://schemas.microsoft.com/office/drawing/2014/main" id="{1C5CB9F8-572D-1C05-42FB-ECFB3C6530CB}"/>
                </a:ext>
                <a:ext uri="{C183D7F6-B498-43B3-948B-1728B52AA6E4}">
                  <adec:decorative xmlns:adec="http://schemas.microsoft.com/office/drawing/2017/decorative" val="1"/>
                </a:ext>
              </a:extLst>
            </p:cNvPr>
            <p:cNvSpPr>
              <a:spLocks/>
            </p:cNvSpPr>
            <p:nvPr/>
          </p:nvSpPr>
          <p:spPr bwMode="auto">
            <a:xfrm>
              <a:off x="4402185" y="-914876"/>
              <a:ext cx="1462626" cy="1462626"/>
            </a:xfrm>
            <a:prstGeom prst="ellipse">
              <a:avLst/>
            </a:prstGeom>
            <a:gradFill flip="none" rotWithShape="1">
              <a:gsLst>
                <a:gs pos="53000">
                  <a:schemeClr val="bg1">
                    <a:alpha val="12000"/>
                  </a:schemeClr>
                </a:gs>
                <a:gs pos="100000">
                  <a:schemeClr val="bg1"/>
                </a:gs>
              </a:gsLst>
              <a:lin ang="16200000" scaled="1"/>
              <a:tileRect/>
            </a:gra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IN" sz="2000" b="0" i="0" u="none" strike="noStrike" kern="1200" cap="none" spc="0" normalizeH="0" baseline="0" noProof="0">
                  <a:ln>
                    <a:noFill/>
                  </a:ln>
                  <a:solidFill>
                    <a:srgbClr val="444791"/>
                  </a:solidFill>
                  <a:effectLst/>
                  <a:uLnTx/>
                  <a:uFillTx/>
                  <a:latin typeface="Segoe Sans Display Semibold"/>
                  <a:ea typeface="+mn-ea"/>
                  <a:cs typeface="+mn-cs"/>
                </a:rPr>
                <a:t>2</a:t>
              </a:r>
            </a:p>
          </p:txBody>
        </p:sp>
      </p:grpSp>
      <p:grpSp>
        <p:nvGrpSpPr>
          <p:cNvPr id="2" name="Group 1">
            <a:extLst>
              <a:ext uri="{FF2B5EF4-FFF2-40B4-BE49-F238E27FC236}">
                <a16:creationId xmlns:a16="http://schemas.microsoft.com/office/drawing/2014/main" id="{84EA84DC-328F-A7E2-F0AE-936E8D9EBD07}"/>
              </a:ext>
              <a:ext uri="{C183D7F6-B498-43B3-948B-1728B52AA6E4}">
                <adec:decorative xmlns:adec="http://schemas.microsoft.com/office/drawing/2017/decorative" val="1"/>
              </a:ext>
            </a:extLst>
          </p:cNvPr>
          <p:cNvGrpSpPr/>
          <p:nvPr/>
        </p:nvGrpSpPr>
        <p:grpSpPr>
          <a:xfrm>
            <a:off x="823265" y="1822442"/>
            <a:ext cx="409572" cy="409572"/>
            <a:chOff x="4255923" y="-1061138"/>
            <a:chExt cx="1755152" cy="1755152"/>
          </a:xfrm>
        </p:grpSpPr>
        <p:sp>
          <p:nvSpPr>
            <p:cNvPr id="3" name="Flowchart: Connector 2">
              <a:extLst>
                <a:ext uri="{FF2B5EF4-FFF2-40B4-BE49-F238E27FC236}">
                  <a16:creationId xmlns:a16="http://schemas.microsoft.com/office/drawing/2014/main" id="{E272482C-5516-9FFA-CC54-8A741F3EA352}"/>
                </a:ext>
                <a:ext uri="{C183D7F6-B498-43B3-948B-1728B52AA6E4}">
                  <adec:decorative xmlns:adec="http://schemas.microsoft.com/office/drawing/2017/decorative" val="1"/>
                </a:ext>
              </a:extLst>
            </p:cNvPr>
            <p:cNvSpPr>
              <a:spLocks/>
            </p:cNvSpPr>
            <p:nvPr/>
          </p:nvSpPr>
          <p:spPr bwMode="auto">
            <a:xfrm>
              <a:off x="4255923" y="-1061138"/>
              <a:ext cx="1755152" cy="1755152"/>
            </a:xfrm>
            <a:prstGeom prst="flowChartConnector">
              <a:avLst/>
            </a:prstGeom>
            <a:solidFill>
              <a:schemeClr val="bg1"/>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5" name="Oval 4">
              <a:extLst>
                <a:ext uri="{FF2B5EF4-FFF2-40B4-BE49-F238E27FC236}">
                  <a16:creationId xmlns:a16="http://schemas.microsoft.com/office/drawing/2014/main" id="{8B08FB18-E17F-F2CC-7FA9-B420BEB2121D}"/>
                </a:ext>
                <a:ext uri="{C183D7F6-B498-43B3-948B-1728B52AA6E4}">
                  <adec:decorative xmlns:adec="http://schemas.microsoft.com/office/drawing/2017/decorative" val="1"/>
                </a:ext>
              </a:extLst>
            </p:cNvPr>
            <p:cNvSpPr>
              <a:spLocks/>
            </p:cNvSpPr>
            <p:nvPr/>
          </p:nvSpPr>
          <p:spPr bwMode="auto">
            <a:xfrm>
              <a:off x="4402185" y="-914876"/>
              <a:ext cx="1462626" cy="1462626"/>
            </a:xfrm>
            <a:prstGeom prst="ellipse">
              <a:avLst/>
            </a:prstGeom>
            <a:gradFill flip="none" rotWithShape="1">
              <a:gsLst>
                <a:gs pos="53000">
                  <a:schemeClr val="bg1">
                    <a:alpha val="12000"/>
                  </a:schemeClr>
                </a:gs>
                <a:gs pos="100000">
                  <a:schemeClr val="bg1"/>
                </a:gs>
              </a:gsLst>
              <a:lin ang="16200000" scaled="1"/>
              <a:tileRect/>
            </a:gra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IN" sz="2000" b="0" i="0" u="none" strike="noStrike" kern="1200" cap="none" spc="0" normalizeH="0" baseline="0" noProof="0">
                  <a:ln>
                    <a:noFill/>
                  </a:ln>
                  <a:solidFill>
                    <a:srgbClr val="444791"/>
                  </a:solidFill>
                  <a:effectLst/>
                  <a:uLnTx/>
                  <a:uFillTx/>
                  <a:latin typeface="Segoe Sans Display Semibold"/>
                  <a:ea typeface="+mn-ea"/>
                  <a:cs typeface="+mn-cs"/>
                </a:rPr>
                <a:t>1</a:t>
              </a:r>
            </a:p>
          </p:txBody>
        </p:sp>
      </p:grpSp>
      <p:grpSp>
        <p:nvGrpSpPr>
          <p:cNvPr id="6" name="Group 5">
            <a:extLst>
              <a:ext uri="{FF2B5EF4-FFF2-40B4-BE49-F238E27FC236}">
                <a16:creationId xmlns:a16="http://schemas.microsoft.com/office/drawing/2014/main" id="{6599B594-303C-A529-038B-4DCA13055C54}"/>
              </a:ext>
              <a:ext uri="{C183D7F6-B498-43B3-948B-1728B52AA6E4}">
                <adec:decorative xmlns:adec="http://schemas.microsoft.com/office/drawing/2017/decorative" val="1"/>
              </a:ext>
            </a:extLst>
          </p:cNvPr>
          <p:cNvGrpSpPr/>
          <p:nvPr/>
        </p:nvGrpSpPr>
        <p:grpSpPr>
          <a:xfrm>
            <a:off x="8710146" y="4482315"/>
            <a:ext cx="409572" cy="409572"/>
            <a:chOff x="4255923" y="-1061138"/>
            <a:chExt cx="1755152" cy="1755152"/>
          </a:xfrm>
        </p:grpSpPr>
        <p:sp>
          <p:nvSpPr>
            <p:cNvPr id="7" name="Flowchart: Connector 6">
              <a:extLst>
                <a:ext uri="{FF2B5EF4-FFF2-40B4-BE49-F238E27FC236}">
                  <a16:creationId xmlns:a16="http://schemas.microsoft.com/office/drawing/2014/main" id="{4091F534-1D84-F961-48D4-67222C41EB72}"/>
                </a:ext>
                <a:ext uri="{C183D7F6-B498-43B3-948B-1728B52AA6E4}">
                  <adec:decorative xmlns:adec="http://schemas.microsoft.com/office/drawing/2017/decorative" val="1"/>
                </a:ext>
              </a:extLst>
            </p:cNvPr>
            <p:cNvSpPr>
              <a:spLocks/>
            </p:cNvSpPr>
            <p:nvPr/>
          </p:nvSpPr>
          <p:spPr bwMode="auto">
            <a:xfrm>
              <a:off x="4255923" y="-1061138"/>
              <a:ext cx="1755152" cy="1755152"/>
            </a:xfrm>
            <a:prstGeom prst="flowChartConnector">
              <a:avLst/>
            </a:prstGeom>
            <a:solidFill>
              <a:schemeClr val="bg1"/>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8" name="Oval 7">
              <a:extLst>
                <a:ext uri="{FF2B5EF4-FFF2-40B4-BE49-F238E27FC236}">
                  <a16:creationId xmlns:a16="http://schemas.microsoft.com/office/drawing/2014/main" id="{6D33B86C-7EB2-1620-133D-52610AFC207C}"/>
                </a:ext>
                <a:ext uri="{C183D7F6-B498-43B3-948B-1728B52AA6E4}">
                  <adec:decorative xmlns:adec="http://schemas.microsoft.com/office/drawing/2017/decorative" val="1"/>
                </a:ext>
              </a:extLst>
            </p:cNvPr>
            <p:cNvSpPr>
              <a:spLocks/>
            </p:cNvSpPr>
            <p:nvPr/>
          </p:nvSpPr>
          <p:spPr bwMode="auto">
            <a:xfrm>
              <a:off x="4402185" y="-914876"/>
              <a:ext cx="1462626" cy="1462626"/>
            </a:xfrm>
            <a:prstGeom prst="ellipse">
              <a:avLst/>
            </a:prstGeom>
            <a:gradFill flip="none" rotWithShape="1">
              <a:gsLst>
                <a:gs pos="53000">
                  <a:schemeClr val="bg1">
                    <a:alpha val="12000"/>
                  </a:schemeClr>
                </a:gs>
                <a:gs pos="100000">
                  <a:schemeClr val="bg1"/>
                </a:gs>
              </a:gsLst>
              <a:lin ang="16200000" scaled="1"/>
              <a:tileRect/>
            </a:gra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IN" sz="2000" b="0" i="0" u="none" strike="noStrike" kern="1200" cap="none" spc="0" normalizeH="0" baseline="0" noProof="0">
                  <a:ln>
                    <a:noFill/>
                  </a:ln>
                  <a:solidFill>
                    <a:srgbClr val="444791"/>
                  </a:solidFill>
                  <a:effectLst/>
                  <a:uLnTx/>
                  <a:uFillTx/>
                  <a:latin typeface="Segoe Sans Display Semibold"/>
                  <a:ea typeface="+mn-ea"/>
                  <a:cs typeface="+mn-cs"/>
                </a:rPr>
                <a:t>3</a:t>
              </a:r>
            </a:p>
          </p:txBody>
        </p:sp>
      </p:grpSp>
      <p:grpSp>
        <p:nvGrpSpPr>
          <p:cNvPr id="9" name="Group 8">
            <a:extLst>
              <a:ext uri="{FF2B5EF4-FFF2-40B4-BE49-F238E27FC236}">
                <a16:creationId xmlns:a16="http://schemas.microsoft.com/office/drawing/2014/main" id="{AA9A9EE8-5580-2051-EDC2-E3C424209084}"/>
              </a:ext>
              <a:ext uri="{C183D7F6-B498-43B3-948B-1728B52AA6E4}">
                <adec:decorative xmlns:adec="http://schemas.microsoft.com/office/drawing/2017/decorative" val="1"/>
              </a:ext>
            </a:extLst>
          </p:cNvPr>
          <p:cNvGrpSpPr/>
          <p:nvPr/>
        </p:nvGrpSpPr>
        <p:grpSpPr>
          <a:xfrm>
            <a:off x="10230181" y="1980610"/>
            <a:ext cx="409572" cy="409572"/>
            <a:chOff x="2923973" y="-803341"/>
            <a:chExt cx="1755152" cy="1755152"/>
          </a:xfrm>
        </p:grpSpPr>
        <p:sp>
          <p:nvSpPr>
            <p:cNvPr id="11" name="Flowchart: Connector 10">
              <a:extLst>
                <a:ext uri="{FF2B5EF4-FFF2-40B4-BE49-F238E27FC236}">
                  <a16:creationId xmlns:a16="http://schemas.microsoft.com/office/drawing/2014/main" id="{BB9BDC02-45A8-6AD4-C69F-9A4CC19F17C2}"/>
                </a:ext>
                <a:ext uri="{C183D7F6-B498-43B3-948B-1728B52AA6E4}">
                  <adec:decorative xmlns:adec="http://schemas.microsoft.com/office/drawing/2017/decorative" val="1"/>
                </a:ext>
              </a:extLst>
            </p:cNvPr>
            <p:cNvSpPr>
              <a:spLocks/>
            </p:cNvSpPr>
            <p:nvPr/>
          </p:nvSpPr>
          <p:spPr bwMode="auto">
            <a:xfrm>
              <a:off x="2923973" y="-803341"/>
              <a:ext cx="1755152" cy="1755152"/>
            </a:xfrm>
            <a:prstGeom prst="flowChartConnector">
              <a:avLst/>
            </a:prstGeom>
            <a:solidFill>
              <a:schemeClr val="bg1"/>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2" name="Oval 11">
              <a:extLst>
                <a:ext uri="{FF2B5EF4-FFF2-40B4-BE49-F238E27FC236}">
                  <a16:creationId xmlns:a16="http://schemas.microsoft.com/office/drawing/2014/main" id="{0EEBE322-14CD-6257-E44B-B72F6DEA8B0E}"/>
                </a:ext>
                <a:ext uri="{C183D7F6-B498-43B3-948B-1728B52AA6E4}">
                  <adec:decorative xmlns:adec="http://schemas.microsoft.com/office/drawing/2017/decorative" val="1"/>
                </a:ext>
              </a:extLst>
            </p:cNvPr>
            <p:cNvSpPr>
              <a:spLocks/>
            </p:cNvSpPr>
            <p:nvPr/>
          </p:nvSpPr>
          <p:spPr bwMode="auto">
            <a:xfrm>
              <a:off x="3027271" y="-657079"/>
              <a:ext cx="1462627" cy="1462627"/>
            </a:xfrm>
            <a:prstGeom prst="ellipse">
              <a:avLst/>
            </a:prstGeom>
            <a:gradFill flip="none" rotWithShape="1">
              <a:gsLst>
                <a:gs pos="53000">
                  <a:schemeClr val="bg1">
                    <a:alpha val="12000"/>
                  </a:schemeClr>
                </a:gs>
                <a:gs pos="100000">
                  <a:schemeClr val="bg1"/>
                </a:gs>
              </a:gsLst>
              <a:lin ang="16200000" scaled="1"/>
              <a:tileRect/>
            </a:gra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IN" sz="2000" b="0" i="0" u="none" strike="noStrike" kern="1200" cap="none" spc="0" normalizeH="0" baseline="0" noProof="0">
                  <a:ln>
                    <a:noFill/>
                  </a:ln>
                  <a:solidFill>
                    <a:srgbClr val="444791"/>
                  </a:solidFill>
                  <a:effectLst/>
                  <a:uLnTx/>
                  <a:uFillTx/>
                  <a:latin typeface="Segoe Sans Display Semibold"/>
                  <a:ea typeface="+mn-ea"/>
                  <a:cs typeface="+mn-cs"/>
                </a:rPr>
                <a:t>4</a:t>
              </a:r>
            </a:p>
          </p:txBody>
        </p:sp>
      </p:grpSp>
      <p:sp>
        <p:nvSpPr>
          <p:cNvPr id="10" name="Title 2">
            <a:extLst>
              <a:ext uri="{FF2B5EF4-FFF2-40B4-BE49-F238E27FC236}">
                <a16:creationId xmlns:a16="http://schemas.microsoft.com/office/drawing/2014/main" id="{08CE3D97-AA38-A325-151D-C012888A6421}"/>
              </a:ext>
            </a:extLst>
          </p:cNvPr>
          <p:cNvSpPr>
            <a:spLocks noGrp="1"/>
          </p:cNvSpPr>
          <p:nvPr>
            <p:ph type="title"/>
          </p:nvPr>
        </p:nvSpPr>
        <p:spPr>
          <a:xfrm>
            <a:off x="0" y="204421"/>
            <a:ext cx="12192000" cy="618866"/>
          </a:xfrm>
        </p:spPr>
        <p:txBody>
          <a:bodyPr>
            <a:noAutofit/>
          </a:bodyPr>
          <a:lstStyle/>
          <a:p>
            <a:pPr algn="l"/>
            <a:r>
              <a:rPr lang="en-US" sz="3800" b="1" dirty="0">
                <a:solidFill>
                  <a:schemeClr val="tx1"/>
                </a:solidFill>
                <a:latin typeface="Segoe UI" panose="020B0502040204020203" pitchFamily="34" charset="0"/>
                <a:cs typeface="Segoe UI" panose="020B0502040204020203" pitchFamily="34" charset="0"/>
              </a:rPr>
              <a:t>Reminder – new SlimCore Optimization architecture</a:t>
            </a:r>
          </a:p>
        </p:txBody>
      </p:sp>
      <p:sp>
        <p:nvSpPr>
          <p:cNvPr id="17" name="Oval 16" descr="An infographic that outlines the process of VDI 2.0 Client Installation, focusing on the SlimCore Media Engine deployment flow.&#10;1. VDI Server: Teams already running, VdiBridge is activated.&#10;2.Custom Virtual Channel: An arrow in step 2 labeled HDX/RPD shows a flow going through a tunnel from step 1 to 3.&#10;3. VDI endpoint (fat/thin client): under it there is VDI Client and MsTeamsplugin.dll and an arrow pointing towards CDN which under it is SlimCore (s) MSIX X.Y.Z&#10;4. A folder address: C:\Program Files\WindowsApps ">
            <a:extLst>
              <a:ext uri="{FF2B5EF4-FFF2-40B4-BE49-F238E27FC236}">
                <a16:creationId xmlns:a16="http://schemas.microsoft.com/office/drawing/2014/main" id="{7AC204FE-0C77-CC9E-7D3F-9E6AF0DFD893}"/>
              </a:ext>
            </a:extLst>
          </p:cNvPr>
          <p:cNvSpPr/>
          <p:nvPr/>
        </p:nvSpPr>
        <p:spPr bwMode="auto">
          <a:xfrm flipH="1">
            <a:off x="669746" y="1233480"/>
            <a:ext cx="184508" cy="184508"/>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81" name="Rectangle 80">
            <a:extLst>
              <a:ext uri="{FF2B5EF4-FFF2-40B4-BE49-F238E27FC236}">
                <a16:creationId xmlns:a16="http://schemas.microsoft.com/office/drawing/2014/main" id="{E2B8935E-C5C7-39A1-AA0B-249547793C48}"/>
              </a:ext>
              <a:ext uri="{C183D7F6-B498-43B3-948B-1728B52AA6E4}">
                <adec:decorative xmlns:adec="http://schemas.microsoft.com/office/drawing/2017/decorative" val="0"/>
              </a:ext>
            </a:extLst>
          </p:cNvPr>
          <p:cNvSpPr/>
          <p:nvPr/>
        </p:nvSpPr>
        <p:spPr bwMode="auto">
          <a:xfrm>
            <a:off x="746057" y="4163805"/>
            <a:ext cx="6466568" cy="430887"/>
          </a:xfrm>
          <a:prstGeom prst="rect">
            <a:avLst/>
          </a:prstGeom>
          <a:noFill/>
          <a:ln>
            <a:noFill/>
          </a:ln>
          <a:effectLst/>
        </p:spPr>
        <p:txBody>
          <a:bodyPr vert="horz" wrap="square" lIns="0" tIns="0" rIns="0" bIns="0" rtlCol="0" anchor="t">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400" b="0" i="1" u="none" strike="noStrike" kern="1200" cap="none" spc="0" normalizeH="0" baseline="0" noProof="0">
                <a:ln>
                  <a:noFill/>
                </a:ln>
                <a:solidFill>
                  <a:srgbClr val="444791"/>
                </a:solidFill>
                <a:effectLst/>
                <a:uLnTx/>
                <a:uFillTx/>
                <a:latin typeface="Segoe Sans Display Semibold"/>
                <a:ea typeface="+mn-ea"/>
                <a:cs typeface="+mn-cs"/>
              </a:rPr>
              <a:t>Exact version match between </a:t>
            </a:r>
            <a:r>
              <a:rPr kumimoji="0" lang="en-US" sz="1400" b="0" i="1" u="none" strike="noStrike" kern="1200" cap="none" spc="0" normalizeH="0" baseline="0" noProof="0" err="1">
                <a:ln>
                  <a:noFill/>
                </a:ln>
                <a:solidFill>
                  <a:srgbClr val="444791"/>
                </a:solidFill>
                <a:effectLst/>
                <a:uLnTx/>
                <a:uFillTx/>
                <a:latin typeface="Segoe Sans Display Semibold"/>
                <a:ea typeface="+mn-ea"/>
                <a:cs typeface="+mn-cs"/>
              </a:rPr>
              <a:t>SlimCore</a:t>
            </a:r>
            <a:r>
              <a:rPr kumimoji="0" lang="en-US" sz="1400" b="0" i="1" u="none" strike="noStrike" kern="1200" cap="none" spc="0" normalizeH="0" baseline="0" noProof="0">
                <a:ln>
                  <a:noFill/>
                </a:ln>
                <a:solidFill>
                  <a:srgbClr val="444791"/>
                </a:solidFill>
                <a:effectLst/>
                <a:uLnTx/>
                <a:uFillTx/>
                <a:latin typeface="Segoe Sans Display Semibold"/>
                <a:ea typeface="+mn-ea"/>
                <a:cs typeface="+mn-cs"/>
              </a:rPr>
              <a:t> on endpoint and Teams on VM is required to guarantee optimal performance and quality.</a:t>
            </a:r>
          </a:p>
        </p:txBody>
      </p:sp>
      <p:grpSp>
        <p:nvGrpSpPr>
          <p:cNvPr id="25" name="Group 24" descr="1">
            <a:extLst>
              <a:ext uri="{FF2B5EF4-FFF2-40B4-BE49-F238E27FC236}">
                <a16:creationId xmlns:a16="http://schemas.microsoft.com/office/drawing/2014/main" id="{0EE27451-0938-DBFE-980A-5C571342D0E4}"/>
              </a:ext>
              <a:ext uri="{C183D7F6-B498-43B3-948B-1728B52AA6E4}">
                <adec:decorative xmlns:adec="http://schemas.microsoft.com/office/drawing/2017/decorative" val="0"/>
              </a:ext>
            </a:extLst>
          </p:cNvPr>
          <p:cNvGrpSpPr/>
          <p:nvPr/>
        </p:nvGrpSpPr>
        <p:grpSpPr>
          <a:xfrm>
            <a:off x="769512" y="4820564"/>
            <a:ext cx="254426" cy="254426"/>
            <a:chOff x="4255923" y="-1061138"/>
            <a:chExt cx="1755152" cy="1755152"/>
          </a:xfrm>
        </p:grpSpPr>
        <p:sp>
          <p:nvSpPr>
            <p:cNvPr id="26" name="Flowchart: Connector 25">
              <a:extLst>
                <a:ext uri="{FF2B5EF4-FFF2-40B4-BE49-F238E27FC236}">
                  <a16:creationId xmlns:a16="http://schemas.microsoft.com/office/drawing/2014/main" id="{1D65206B-2341-4543-D660-7D0CE502E0CA}"/>
                </a:ext>
                <a:ext uri="{C183D7F6-B498-43B3-948B-1728B52AA6E4}">
                  <adec:decorative xmlns:adec="http://schemas.microsoft.com/office/drawing/2017/decorative" val="1"/>
                </a:ext>
              </a:extLst>
            </p:cNvPr>
            <p:cNvSpPr>
              <a:spLocks/>
            </p:cNvSpPr>
            <p:nvPr/>
          </p:nvSpPr>
          <p:spPr bwMode="auto">
            <a:xfrm>
              <a:off x="4255923" y="-1061138"/>
              <a:ext cx="1755152" cy="1755152"/>
            </a:xfrm>
            <a:prstGeom prst="flowChartConnector">
              <a:avLst/>
            </a:prstGeom>
            <a:solidFill>
              <a:schemeClr val="bg1"/>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7" name="Oval 26">
              <a:extLst>
                <a:ext uri="{FF2B5EF4-FFF2-40B4-BE49-F238E27FC236}">
                  <a16:creationId xmlns:a16="http://schemas.microsoft.com/office/drawing/2014/main" id="{250886B3-79A8-E0CD-EC63-2931970D609D}"/>
                </a:ext>
                <a:ext uri="{C183D7F6-B498-43B3-948B-1728B52AA6E4}">
                  <adec:decorative xmlns:adec="http://schemas.microsoft.com/office/drawing/2017/decorative" val="1"/>
                </a:ext>
              </a:extLst>
            </p:cNvPr>
            <p:cNvSpPr>
              <a:spLocks/>
            </p:cNvSpPr>
            <p:nvPr/>
          </p:nvSpPr>
          <p:spPr bwMode="auto">
            <a:xfrm>
              <a:off x="4402185" y="-914876"/>
              <a:ext cx="1462626" cy="1462626"/>
            </a:xfrm>
            <a:prstGeom prst="ellipse">
              <a:avLst/>
            </a:prstGeom>
            <a:gradFill flip="none" rotWithShape="1">
              <a:gsLst>
                <a:gs pos="53000">
                  <a:schemeClr val="bg1">
                    <a:alpha val="12000"/>
                  </a:schemeClr>
                </a:gs>
                <a:gs pos="100000">
                  <a:schemeClr val="bg1"/>
                </a:gs>
              </a:gsLst>
              <a:lin ang="16200000" scaled="1"/>
              <a:tileRect/>
            </a:gra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IN" sz="1200" b="0" i="0" u="none" strike="noStrike" kern="1200" cap="none" spc="0" normalizeH="0" baseline="0" noProof="0">
                  <a:ln>
                    <a:noFill/>
                  </a:ln>
                  <a:solidFill>
                    <a:srgbClr val="444791"/>
                  </a:solidFill>
                  <a:effectLst/>
                  <a:uLnTx/>
                  <a:uFillTx/>
                  <a:latin typeface="Segoe Sans Display Semibold"/>
                  <a:ea typeface="+mn-ea"/>
                  <a:cs typeface="+mn-cs"/>
                </a:rPr>
                <a:t>1</a:t>
              </a:r>
            </a:p>
          </p:txBody>
        </p:sp>
      </p:grpSp>
      <p:sp>
        <p:nvSpPr>
          <p:cNvPr id="51" name="TextBox 50">
            <a:extLst>
              <a:ext uri="{FF2B5EF4-FFF2-40B4-BE49-F238E27FC236}">
                <a16:creationId xmlns:a16="http://schemas.microsoft.com/office/drawing/2014/main" id="{9DD5EB20-4985-1142-AEA0-0DA9A49B846C}"/>
              </a:ext>
              <a:ext uri="{C183D7F6-B498-43B3-948B-1728B52AA6E4}">
                <adec:decorative xmlns:adec="http://schemas.microsoft.com/office/drawing/2017/decorative" val="0"/>
              </a:ext>
            </a:extLst>
          </p:cNvPr>
          <p:cNvSpPr txBox="1"/>
          <p:nvPr/>
        </p:nvSpPr>
        <p:spPr>
          <a:xfrm>
            <a:off x="1133863" y="4763111"/>
            <a:ext cx="5986780"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Text"/>
                <a:ea typeface="+mn-ea"/>
                <a:cs typeface="+mn-cs"/>
              </a:rPr>
              <a:t>On New Teams launch in the VM, OR session reconnection with Teams already running, </a:t>
            </a:r>
            <a:r>
              <a:rPr kumimoji="0" lang="en-US" sz="1200" b="0" i="0" u="none" strike="noStrike" kern="1200" cap="none" spc="0" normalizeH="0" baseline="0" noProof="0" err="1">
                <a:ln>
                  <a:noFill/>
                </a:ln>
                <a:solidFill>
                  <a:prstClr val="black"/>
                </a:solidFill>
                <a:effectLst/>
                <a:uLnTx/>
                <a:uFillTx/>
                <a:latin typeface="Segoe Sans Text"/>
                <a:ea typeface="+mn-ea"/>
                <a:cs typeface="+mn-cs"/>
              </a:rPr>
              <a:t>VdiBridge</a:t>
            </a:r>
            <a:r>
              <a:rPr kumimoji="0" lang="en-US" sz="1200" b="0" i="0" u="none" strike="noStrike" kern="1200" cap="none" spc="0" normalizeH="0" baseline="0" noProof="0">
                <a:ln>
                  <a:noFill/>
                </a:ln>
                <a:solidFill>
                  <a:prstClr val="black"/>
                </a:solidFill>
                <a:effectLst/>
                <a:uLnTx/>
                <a:uFillTx/>
                <a:latin typeface="Segoe Sans Text"/>
                <a:ea typeface="+mn-ea"/>
                <a:cs typeface="+mn-cs"/>
              </a:rPr>
              <a:t> is activated</a:t>
            </a:r>
            <a:endParaRPr kumimoji="0" lang="en-US" sz="1200" b="0" i="1" u="none" strike="noStrike" kern="1200" cap="none" spc="0" normalizeH="0" baseline="0" noProof="0">
              <a:ln>
                <a:noFill/>
              </a:ln>
              <a:solidFill>
                <a:srgbClr val="000000"/>
              </a:solidFill>
              <a:effectLst/>
              <a:uLnTx/>
              <a:uFillTx/>
              <a:latin typeface="Segoe Sans Display Semibold"/>
              <a:ea typeface="+mn-ea"/>
              <a:cs typeface="+mn-cs"/>
            </a:endParaRPr>
          </a:p>
        </p:txBody>
      </p:sp>
      <p:grpSp>
        <p:nvGrpSpPr>
          <p:cNvPr id="28" name="Group 27" descr="2">
            <a:extLst>
              <a:ext uri="{FF2B5EF4-FFF2-40B4-BE49-F238E27FC236}">
                <a16:creationId xmlns:a16="http://schemas.microsoft.com/office/drawing/2014/main" id="{86B6C558-86C1-CD0D-A40E-B48346156538}"/>
              </a:ext>
              <a:ext uri="{C183D7F6-B498-43B3-948B-1728B52AA6E4}">
                <adec:decorative xmlns:adec="http://schemas.microsoft.com/office/drawing/2017/decorative" val="0"/>
              </a:ext>
            </a:extLst>
          </p:cNvPr>
          <p:cNvGrpSpPr/>
          <p:nvPr/>
        </p:nvGrpSpPr>
        <p:grpSpPr>
          <a:xfrm>
            <a:off x="769512" y="5331786"/>
            <a:ext cx="254426" cy="254426"/>
            <a:chOff x="4255923" y="-1061138"/>
            <a:chExt cx="1755152" cy="1755152"/>
          </a:xfrm>
        </p:grpSpPr>
        <p:sp>
          <p:nvSpPr>
            <p:cNvPr id="29" name="Flowchart: Connector 28">
              <a:extLst>
                <a:ext uri="{FF2B5EF4-FFF2-40B4-BE49-F238E27FC236}">
                  <a16:creationId xmlns:a16="http://schemas.microsoft.com/office/drawing/2014/main" id="{03CD222D-E1CB-5F7C-617A-42172FFB9F0D}"/>
                </a:ext>
                <a:ext uri="{C183D7F6-B498-43B3-948B-1728B52AA6E4}">
                  <adec:decorative xmlns:adec="http://schemas.microsoft.com/office/drawing/2017/decorative" val="1"/>
                </a:ext>
              </a:extLst>
            </p:cNvPr>
            <p:cNvSpPr>
              <a:spLocks/>
            </p:cNvSpPr>
            <p:nvPr/>
          </p:nvSpPr>
          <p:spPr bwMode="auto">
            <a:xfrm>
              <a:off x="4255923" y="-1061138"/>
              <a:ext cx="1755152" cy="1755152"/>
            </a:xfrm>
            <a:prstGeom prst="flowChartConnector">
              <a:avLst/>
            </a:prstGeom>
            <a:solidFill>
              <a:schemeClr val="bg1"/>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0" name="Oval 29">
              <a:extLst>
                <a:ext uri="{FF2B5EF4-FFF2-40B4-BE49-F238E27FC236}">
                  <a16:creationId xmlns:a16="http://schemas.microsoft.com/office/drawing/2014/main" id="{CDA87CC4-DA52-331B-A375-6855FFE246A6}"/>
                </a:ext>
                <a:ext uri="{C183D7F6-B498-43B3-948B-1728B52AA6E4}">
                  <adec:decorative xmlns:adec="http://schemas.microsoft.com/office/drawing/2017/decorative" val="1"/>
                </a:ext>
              </a:extLst>
            </p:cNvPr>
            <p:cNvSpPr>
              <a:spLocks/>
            </p:cNvSpPr>
            <p:nvPr/>
          </p:nvSpPr>
          <p:spPr bwMode="auto">
            <a:xfrm>
              <a:off x="4402185" y="-914876"/>
              <a:ext cx="1462626" cy="1462626"/>
            </a:xfrm>
            <a:prstGeom prst="ellipse">
              <a:avLst/>
            </a:prstGeom>
            <a:gradFill flip="none" rotWithShape="1">
              <a:gsLst>
                <a:gs pos="53000">
                  <a:schemeClr val="bg1">
                    <a:alpha val="12000"/>
                  </a:schemeClr>
                </a:gs>
                <a:gs pos="100000">
                  <a:schemeClr val="bg1"/>
                </a:gs>
              </a:gsLst>
              <a:lin ang="16200000" scaled="1"/>
              <a:tileRect/>
            </a:gra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IN" sz="1200" b="0" i="0" u="none" strike="noStrike" kern="1200" cap="none" spc="0" normalizeH="0" baseline="0" noProof="0">
                  <a:ln>
                    <a:noFill/>
                  </a:ln>
                  <a:solidFill>
                    <a:srgbClr val="444791"/>
                  </a:solidFill>
                  <a:effectLst/>
                  <a:uLnTx/>
                  <a:uFillTx/>
                  <a:latin typeface="Segoe Sans Display Semibold"/>
                  <a:ea typeface="+mn-ea"/>
                  <a:cs typeface="+mn-cs"/>
                </a:rPr>
                <a:t>2</a:t>
              </a:r>
            </a:p>
          </p:txBody>
        </p:sp>
      </p:grpSp>
      <p:sp>
        <p:nvSpPr>
          <p:cNvPr id="53" name="TextBox 52">
            <a:extLst>
              <a:ext uri="{FF2B5EF4-FFF2-40B4-BE49-F238E27FC236}">
                <a16:creationId xmlns:a16="http://schemas.microsoft.com/office/drawing/2014/main" id="{1CB2396D-0C12-40AF-8F08-2626F00EC008}"/>
              </a:ext>
              <a:ext uri="{C183D7F6-B498-43B3-948B-1728B52AA6E4}">
                <adec:decorative xmlns:adec="http://schemas.microsoft.com/office/drawing/2017/decorative" val="0"/>
              </a:ext>
            </a:extLst>
          </p:cNvPr>
          <p:cNvSpPr txBox="1"/>
          <p:nvPr/>
        </p:nvSpPr>
        <p:spPr>
          <a:xfrm>
            <a:off x="1133863" y="5366666"/>
            <a:ext cx="5986780"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Segoe Sans Text"/>
                <a:ea typeface="+mn-ea"/>
                <a:cs typeface="Calibri"/>
              </a:rPr>
              <a:t>MsTeamsPlugin</a:t>
            </a:r>
            <a:r>
              <a:rPr kumimoji="0" lang="en-US" sz="1200" b="0" i="0" u="none" strike="noStrike" kern="1200" cap="none" spc="0" normalizeH="0" baseline="0" noProof="0">
                <a:ln>
                  <a:noFill/>
                </a:ln>
                <a:solidFill>
                  <a:prstClr val="black"/>
                </a:solidFill>
                <a:effectLst/>
                <a:uLnTx/>
                <a:uFillTx/>
                <a:latin typeface="Segoe Sans Text"/>
                <a:ea typeface="+mn-ea"/>
                <a:cs typeface="Calibri"/>
              </a:rPr>
              <a:t> is notified of the specific required </a:t>
            </a:r>
            <a:r>
              <a:rPr kumimoji="0" lang="en-US" sz="1200" b="0" i="0" u="none" strike="noStrike" kern="1200" cap="none" spc="0" normalizeH="0" baseline="0" noProof="0" err="1">
                <a:ln>
                  <a:noFill/>
                </a:ln>
                <a:solidFill>
                  <a:prstClr val="black"/>
                </a:solidFill>
                <a:effectLst/>
                <a:uLnTx/>
                <a:uFillTx/>
                <a:latin typeface="Segoe Sans Text"/>
                <a:ea typeface="+mn-ea"/>
                <a:cs typeface="Calibri"/>
              </a:rPr>
              <a:t>SlimCore</a:t>
            </a:r>
            <a:r>
              <a:rPr kumimoji="0" lang="en-US" sz="1200" b="0" i="0" u="none" strike="noStrike" kern="1200" cap="none" spc="0" normalizeH="0" baseline="0" noProof="0">
                <a:ln>
                  <a:noFill/>
                </a:ln>
                <a:solidFill>
                  <a:prstClr val="black"/>
                </a:solidFill>
                <a:effectLst/>
                <a:uLnTx/>
                <a:uFillTx/>
                <a:latin typeface="Segoe Sans Text"/>
                <a:ea typeface="+mn-ea"/>
                <a:cs typeface="Calibri"/>
              </a:rPr>
              <a:t> version</a:t>
            </a:r>
            <a:endParaRPr kumimoji="0" lang="en-US" sz="1200" b="0" i="1" u="none" strike="noStrike" kern="1200" cap="none" spc="0" normalizeH="0" baseline="0" noProof="0">
              <a:ln>
                <a:noFill/>
              </a:ln>
              <a:solidFill>
                <a:srgbClr val="000000"/>
              </a:solidFill>
              <a:effectLst/>
              <a:uLnTx/>
              <a:uFillTx/>
              <a:latin typeface="Segoe Sans Display Semibold"/>
              <a:ea typeface="+mn-ea"/>
              <a:cs typeface="+mn-cs"/>
            </a:endParaRPr>
          </a:p>
        </p:txBody>
      </p:sp>
      <p:grpSp>
        <p:nvGrpSpPr>
          <p:cNvPr id="31" name="Group 30" descr="3">
            <a:extLst>
              <a:ext uri="{FF2B5EF4-FFF2-40B4-BE49-F238E27FC236}">
                <a16:creationId xmlns:a16="http://schemas.microsoft.com/office/drawing/2014/main" id="{73615E49-A773-2452-0027-758F44CA9212}"/>
              </a:ext>
              <a:ext uri="{C183D7F6-B498-43B3-948B-1728B52AA6E4}">
                <adec:decorative xmlns:adec="http://schemas.microsoft.com/office/drawing/2017/decorative" val="0"/>
              </a:ext>
            </a:extLst>
          </p:cNvPr>
          <p:cNvGrpSpPr/>
          <p:nvPr/>
        </p:nvGrpSpPr>
        <p:grpSpPr>
          <a:xfrm>
            <a:off x="769512" y="5859090"/>
            <a:ext cx="254426" cy="254426"/>
            <a:chOff x="4255923" y="-1061138"/>
            <a:chExt cx="1755152" cy="1755152"/>
          </a:xfrm>
        </p:grpSpPr>
        <p:sp>
          <p:nvSpPr>
            <p:cNvPr id="33" name="Flowchart: Connector 32">
              <a:extLst>
                <a:ext uri="{FF2B5EF4-FFF2-40B4-BE49-F238E27FC236}">
                  <a16:creationId xmlns:a16="http://schemas.microsoft.com/office/drawing/2014/main" id="{093FDC6E-9DC7-3D97-FB24-21036183DD66}"/>
                </a:ext>
                <a:ext uri="{C183D7F6-B498-43B3-948B-1728B52AA6E4}">
                  <adec:decorative xmlns:adec="http://schemas.microsoft.com/office/drawing/2017/decorative" val="1"/>
                </a:ext>
              </a:extLst>
            </p:cNvPr>
            <p:cNvSpPr>
              <a:spLocks/>
            </p:cNvSpPr>
            <p:nvPr/>
          </p:nvSpPr>
          <p:spPr bwMode="auto">
            <a:xfrm>
              <a:off x="4255923" y="-1061138"/>
              <a:ext cx="1755152" cy="1755152"/>
            </a:xfrm>
            <a:prstGeom prst="flowChartConnector">
              <a:avLst/>
            </a:prstGeom>
            <a:solidFill>
              <a:schemeClr val="bg1"/>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5" name="Oval 34">
              <a:extLst>
                <a:ext uri="{FF2B5EF4-FFF2-40B4-BE49-F238E27FC236}">
                  <a16:creationId xmlns:a16="http://schemas.microsoft.com/office/drawing/2014/main" id="{9635ABD2-5DA8-1866-ACE2-ECDA26D63C5B}"/>
                </a:ext>
                <a:ext uri="{C183D7F6-B498-43B3-948B-1728B52AA6E4}">
                  <adec:decorative xmlns:adec="http://schemas.microsoft.com/office/drawing/2017/decorative" val="1"/>
                </a:ext>
              </a:extLst>
            </p:cNvPr>
            <p:cNvSpPr>
              <a:spLocks/>
            </p:cNvSpPr>
            <p:nvPr/>
          </p:nvSpPr>
          <p:spPr bwMode="auto">
            <a:xfrm>
              <a:off x="4402185" y="-914876"/>
              <a:ext cx="1462626" cy="1462626"/>
            </a:xfrm>
            <a:prstGeom prst="ellipse">
              <a:avLst/>
            </a:prstGeom>
            <a:gradFill flip="none" rotWithShape="1">
              <a:gsLst>
                <a:gs pos="53000">
                  <a:schemeClr val="bg1">
                    <a:alpha val="12000"/>
                  </a:schemeClr>
                </a:gs>
                <a:gs pos="100000">
                  <a:schemeClr val="bg1"/>
                </a:gs>
              </a:gsLst>
              <a:lin ang="16200000" scaled="1"/>
              <a:tileRect/>
            </a:gra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IN" sz="1200" b="0" i="0" u="none" strike="noStrike" kern="1200" cap="none" spc="0" normalizeH="0" baseline="0" noProof="0">
                  <a:ln>
                    <a:noFill/>
                  </a:ln>
                  <a:solidFill>
                    <a:srgbClr val="444791"/>
                  </a:solidFill>
                  <a:effectLst/>
                  <a:uLnTx/>
                  <a:uFillTx/>
                  <a:latin typeface="Segoe Sans Display Semibold"/>
                  <a:ea typeface="+mn-ea"/>
                  <a:cs typeface="+mn-cs"/>
                </a:rPr>
                <a:t>3</a:t>
              </a:r>
            </a:p>
          </p:txBody>
        </p:sp>
      </p:grpSp>
      <p:sp>
        <p:nvSpPr>
          <p:cNvPr id="19" name="TextBox 18">
            <a:extLst>
              <a:ext uri="{FF2B5EF4-FFF2-40B4-BE49-F238E27FC236}">
                <a16:creationId xmlns:a16="http://schemas.microsoft.com/office/drawing/2014/main" id="{A5B8553D-7C37-54ED-212E-9AB7F91A3D92}"/>
              </a:ext>
              <a:ext uri="{C183D7F6-B498-43B3-948B-1728B52AA6E4}">
                <adec:decorative xmlns:adec="http://schemas.microsoft.com/office/drawing/2017/decorative" val="0"/>
              </a:ext>
            </a:extLst>
          </p:cNvPr>
          <p:cNvSpPr txBox="1"/>
          <p:nvPr/>
        </p:nvSpPr>
        <p:spPr>
          <a:xfrm>
            <a:off x="1133863" y="5893970"/>
            <a:ext cx="256480"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Text"/>
                <a:ea typeface="+mn-ea"/>
                <a:cs typeface="Calibri"/>
              </a:rPr>
              <a:t>and</a:t>
            </a:r>
            <a:endParaRPr kumimoji="0" lang="en-US" sz="1200" b="0" i="1" u="none" strike="noStrike" kern="1200" cap="none" spc="0" normalizeH="0" baseline="0" noProof="0">
              <a:ln>
                <a:noFill/>
              </a:ln>
              <a:solidFill>
                <a:srgbClr val="000000"/>
              </a:solidFill>
              <a:effectLst/>
              <a:uLnTx/>
              <a:uFillTx/>
              <a:latin typeface="Segoe Sans Display Semibold"/>
              <a:ea typeface="+mn-ea"/>
              <a:cs typeface="+mn-cs"/>
            </a:endParaRPr>
          </a:p>
        </p:txBody>
      </p:sp>
      <p:grpSp>
        <p:nvGrpSpPr>
          <p:cNvPr id="36" name="Group 35" descr="4">
            <a:extLst>
              <a:ext uri="{FF2B5EF4-FFF2-40B4-BE49-F238E27FC236}">
                <a16:creationId xmlns:a16="http://schemas.microsoft.com/office/drawing/2014/main" id="{0F49852B-0FBC-EAAA-99D4-60392F5B1258}"/>
              </a:ext>
              <a:ext uri="{C183D7F6-B498-43B3-948B-1728B52AA6E4}">
                <adec:decorative xmlns:adec="http://schemas.microsoft.com/office/drawing/2017/decorative" val="0"/>
              </a:ext>
            </a:extLst>
          </p:cNvPr>
          <p:cNvGrpSpPr/>
          <p:nvPr/>
        </p:nvGrpSpPr>
        <p:grpSpPr>
          <a:xfrm>
            <a:off x="1480459" y="5859090"/>
            <a:ext cx="254426" cy="254426"/>
            <a:chOff x="4255923" y="-1061138"/>
            <a:chExt cx="1755152" cy="1755152"/>
          </a:xfrm>
        </p:grpSpPr>
        <p:sp>
          <p:nvSpPr>
            <p:cNvPr id="37" name="Flowchart: Connector 36">
              <a:extLst>
                <a:ext uri="{FF2B5EF4-FFF2-40B4-BE49-F238E27FC236}">
                  <a16:creationId xmlns:a16="http://schemas.microsoft.com/office/drawing/2014/main" id="{708BD213-9D6D-4531-551E-99BE3BD5117B}"/>
                </a:ext>
                <a:ext uri="{C183D7F6-B498-43B3-948B-1728B52AA6E4}">
                  <adec:decorative xmlns:adec="http://schemas.microsoft.com/office/drawing/2017/decorative" val="1"/>
                </a:ext>
              </a:extLst>
            </p:cNvPr>
            <p:cNvSpPr>
              <a:spLocks/>
            </p:cNvSpPr>
            <p:nvPr/>
          </p:nvSpPr>
          <p:spPr bwMode="auto">
            <a:xfrm>
              <a:off x="4255923" y="-1061138"/>
              <a:ext cx="1755152" cy="1755152"/>
            </a:xfrm>
            <a:prstGeom prst="flowChartConnector">
              <a:avLst/>
            </a:prstGeom>
            <a:solidFill>
              <a:schemeClr val="bg1"/>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40" name="Oval 39">
              <a:extLst>
                <a:ext uri="{FF2B5EF4-FFF2-40B4-BE49-F238E27FC236}">
                  <a16:creationId xmlns:a16="http://schemas.microsoft.com/office/drawing/2014/main" id="{7121A6C2-0B27-66F0-C6FA-B1E81DC1BA69}"/>
                </a:ext>
                <a:ext uri="{C183D7F6-B498-43B3-948B-1728B52AA6E4}">
                  <adec:decorative xmlns:adec="http://schemas.microsoft.com/office/drawing/2017/decorative" val="1"/>
                </a:ext>
              </a:extLst>
            </p:cNvPr>
            <p:cNvSpPr>
              <a:spLocks/>
            </p:cNvSpPr>
            <p:nvPr/>
          </p:nvSpPr>
          <p:spPr bwMode="auto">
            <a:xfrm>
              <a:off x="4402185" y="-914876"/>
              <a:ext cx="1462626" cy="1462626"/>
            </a:xfrm>
            <a:prstGeom prst="ellipse">
              <a:avLst/>
            </a:prstGeom>
            <a:gradFill flip="none" rotWithShape="1">
              <a:gsLst>
                <a:gs pos="53000">
                  <a:schemeClr val="bg1">
                    <a:alpha val="12000"/>
                  </a:schemeClr>
                </a:gs>
                <a:gs pos="100000">
                  <a:schemeClr val="bg1"/>
                </a:gs>
              </a:gsLst>
              <a:lin ang="16200000" scaled="1"/>
              <a:tileRect/>
            </a:gradFill>
            <a:ln w="190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IN" sz="1200" b="0" i="0" u="none" strike="noStrike" kern="1200" cap="none" spc="0" normalizeH="0" baseline="0" noProof="0">
                  <a:ln>
                    <a:noFill/>
                  </a:ln>
                  <a:solidFill>
                    <a:srgbClr val="444791"/>
                  </a:solidFill>
                  <a:effectLst/>
                  <a:uLnTx/>
                  <a:uFillTx/>
                  <a:latin typeface="Segoe Sans Display Semibold"/>
                  <a:ea typeface="+mn-ea"/>
                  <a:cs typeface="+mn-cs"/>
                </a:rPr>
                <a:t>4</a:t>
              </a:r>
            </a:p>
          </p:txBody>
        </p:sp>
      </p:grpSp>
      <p:sp>
        <p:nvSpPr>
          <p:cNvPr id="54" name="TextBox 53">
            <a:extLst>
              <a:ext uri="{FF2B5EF4-FFF2-40B4-BE49-F238E27FC236}">
                <a16:creationId xmlns:a16="http://schemas.microsoft.com/office/drawing/2014/main" id="{EEA5865C-EA79-3680-54DE-E5ECC6438A94}"/>
              </a:ext>
              <a:ext uri="{C183D7F6-B498-43B3-948B-1728B52AA6E4}">
                <adec:decorative xmlns:adec="http://schemas.microsoft.com/office/drawing/2017/decorative" val="0"/>
              </a:ext>
            </a:extLst>
          </p:cNvPr>
          <p:cNvSpPr txBox="1"/>
          <p:nvPr/>
        </p:nvSpPr>
        <p:spPr>
          <a:xfrm>
            <a:off x="1844810" y="5785554"/>
            <a:ext cx="5351897"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Text"/>
                <a:ea typeface="+mn-ea"/>
                <a:cs typeface="+mn-cs"/>
              </a:rPr>
              <a:t>If </a:t>
            </a:r>
            <a:r>
              <a:rPr kumimoji="0" lang="en-US" sz="1200" b="0" i="0" u="none" strike="noStrike" kern="1200" cap="none" spc="0" normalizeH="0" baseline="0" noProof="0" err="1">
                <a:ln>
                  <a:noFill/>
                </a:ln>
                <a:solidFill>
                  <a:prstClr val="black"/>
                </a:solidFill>
                <a:effectLst/>
                <a:uLnTx/>
                <a:uFillTx/>
                <a:latin typeface="Segoe Sans Text"/>
                <a:ea typeface="+mn-ea"/>
                <a:cs typeface="+mn-cs"/>
              </a:rPr>
              <a:t>SlimCore</a:t>
            </a:r>
            <a:r>
              <a:rPr kumimoji="0" lang="en-US" sz="1200" b="0" i="0" u="none" strike="noStrike" kern="1200" cap="none" spc="0" normalizeH="0" baseline="0" noProof="0">
                <a:ln>
                  <a:noFill/>
                </a:ln>
                <a:solidFill>
                  <a:prstClr val="black"/>
                </a:solidFill>
                <a:effectLst/>
                <a:uLnTx/>
                <a:uFillTx/>
                <a:latin typeface="Segoe Sans Text"/>
                <a:ea typeface="+mn-ea"/>
                <a:cs typeface="+mn-cs"/>
              </a:rPr>
              <a:t> already deployed, it is loaded immediately. If not, automatically downloaded and deployed from CDN</a:t>
            </a:r>
          </a:p>
        </p:txBody>
      </p:sp>
      <p:pic>
        <p:nvPicPr>
          <p:cNvPr id="1026" name="Picture 2" descr="Image result for powershell">
            <a:extLst>
              <a:ext uri="{FF2B5EF4-FFF2-40B4-BE49-F238E27FC236}">
                <a16:creationId xmlns:a16="http://schemas.microsoft.com/office/drawing/2014/main" id="{A742C355-19D8-6EDC-0F81-3DE30936EF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12948" y="1654031"/>
            <a:ext cx="964090" cy="65088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67F7F93A-3885-86BE-48E1-8950A7454147}"/>
              </a:ext>
            </a:extLst>
          </p:cNvPr>
          <p:cNvSpPr/>
          <p:nvPr/>
        </p:nvSpPr>
        <p:spPr>
          <a:xfrm>
            <a:off x="2595577" y="1515121"/>
            <a:ext cx="1308602" cy="8688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C8E61A-7121-8F07-8DD7-31770F92ED24}"/>
              </a:ext>
            </a:extLst>
          </p:cNvPr>
          <p:cNvSpPr/>
          <p:nvPr/>
        </p:nvSpPr>
        <p:spPr>
          <a:xfrm>
            <a:off x="1206058" y="2134528"/>
            <a:ext cx="1308602" cy="4505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3228C5-C552-7581-D36A-9120A1D7A54A}"/>
              </a:ext>
            </a:extLst>
          </p:cNvPr>
          <p:cNvSpPr/>
          <p:nvPr/>
        </p:nvSpPr>
        <p:spPr>
          <a:xfrm>
            <a:off x="3984890" y="2840858"/>
            <a:ext cx="2588863" cy="3022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925FF0C-DC43-4B42-8D63-8014058E35F2}"/>
              </a:ext>
            </a:extLst>
          </p:cNvPr>
          <p:cNvSpPr/>
          <p:nvPr/>
        </p:nvSpPr>
        <p:spPr>
          <a:xfrm>
            <a:off x="7287415" y="3252645"/>
            <a:ext cx="2482537" cy="589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06DB92E-C858-EA4C-8C35-418B721CCED0}"/>
              </a:ext>
            </a:extLst>
          </p:cNvPr>
          <p:cNvSpPr/>
          <p:nvPr/>
        </p:nvSpPr>
        <p:spPr>
          <a:xfrm>
            <a:off x="9640078" y="1312475"/>
            <a:ext cx="1962957" cy="5895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463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fade">
                                      <p:cBhvr>
                                        <p:cTn id="49" dur="1000"/>
                                        <p:tgtEl>
                                          <p:spTgt spid="1026"/>
                                        </p:tgtEl>
                                      </p:cBhvr>
                                    </p:animEffect>
                                    <p:anim calcmode="lin" valueType="num">
                                      <p:cBhvr>
                                        <p:cTn id="50" dur="1000" fill="hold"/>
                                        <p:tgtEl>
                                          <p:spTgt spid="1026"/>
                                        </p:tgtEl>
                                        <p:attrNameLst>
                                          <p:attrName>ppt_x</p:attrName>
                                        </p:attrNameLst>
                                      </p:cBhvr>
                                      <p:tavLst>
                                        <p:tav tm="0">
                                          <p:val>
                                            <p:strVal val="#ppt_x"/>
                                          </p:val>
                                        </p:tav>
                                        <p:tav tm="100000">
                                          <p:val>
                                            <p:strVal val="#ppt_x"/>
                                          </p:val>
                                        </p:tav>
                                      </p:tavLst>
                                    </p:anim>
                                    <p:anim calcmode="lin" valueType="num">
                                      <p:cBhvr>
                                        <p:cTn id="51" dur="1000" fill="hold"/>
                                        <p:tgtEl>
                                          <p:spTgt spid="1026"/>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37"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outVertical)">
                                      <p:cBhvr>
                                        <p:cTn id="69" dur="250"/>
                                        <p:tgtEl>
                                          <p:spTgt spid="5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fade">
                                      <p:cBhvr>
                                        <p:cTn id="72" dur="500"/>
                                        <p:tgtEl>
                                          <p:spTgt spid="78"/>
                                        </p:tgtEl>
                                      </p:cBhvr>
                                    </p:animEffect>
                                  </p:childTnLst>
                                </p:cTn>
                              </p:par>
                              <p:par>
                                <p:cTn id="73" presetID="10" presetClass="entr" presetSubtype="0" fill="hold" nodeType="withEffect">
                                  <p:stCondLst>
                                    <p:cond delay="0"/>
                                  </p:stCondLst>
                                  <p:childTnLst>
                                    <p:set>
                                      <p:cBhvr>
                                        <p:cTn id="74" dur="1" fill="hold">
                                          <p:stCondLst>
                                            <p:cond delay="0"/>
                                          </p:stCondLst>
                                        </p:cTn>
                                        <p:tgtEl>
                                          <p:spTgt spid="112"/>
                                        </p:tgtEl>
                                        <p:attrNameLst>
                                          <p:attrName>style.visibility</p:attrName>
                                        </p:attrNameLst>
                                      </p:cBhvr>
                                      <p:to>
                                        <p:strVal val="visible"/>
                                      </p:to>
                                    </p:set>
                                    <p:animEffect transition="in" filter="fade">
                                      <p:cBhvr>
                                        <p:cTn id="75" dur="500"/>
                                        <p:tgtEl>
                                          <p:spTgt spid="11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fade">
                                      <p:cBhvr>
                                        <p:cTn id="78" dur="500"/>
                                        <p:tgtEl>
                                          <p:spTgt spid="7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8"/>
                                        </p:tgtEl>
                                        <p:attrNameLst>
                                          <p:attrName>style.visibility</p:attrName>
                                        </p:attrNameLst>
                                      </p:cBhvr>
                                      <p:to>
                                        <p:strVal val="visible"/>
                                      </p:to>
                                    </p:set>
                                    <p:animEffect transition="in" filter="fade">
                                      <p:cBhvr>
                                        <p:cTn id="83" dur="500"/>
                                        <p:tgtEl>
                                          <p:spTgt spid="8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07"/>
                                        </p:tgtEl>
                                        <p:attrNameLst>
                                          <p:attrName>style.visibility</p:attrName>
                                        </p:attrNameLst>
                                      </p:cBhvr>
                                      <p:to>
                                        <p:strVal val="visible"/>
                                      </p:to>
                                    </p:set>
                                    <p:animEffect transition="in" filter="fade">
                                      <p:cBhvr>
                                        <p:cTn id="86" dur="500"/>
                                        <p:tgtEl>
                                          <p:spTgt spid="107"/>
                                        </p:tgtEl>
                                      </p:cBhvr>
                                    </p:animEffect>
                                  </p:childTnLst>
                                </p:cTn>
                              </p:par>
                              <p:par>
                                <p:cTn id="87" presetID="10" presetClass="entr" presetSubtype="0" fill="hold" nodeType="with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500"/>
                                        <p:tgtEl>
                                          <p:spTgt spid="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fade">
                                      <p:cBhvr>
                                        <p:cTn id="92" dur="500"/>
                                        <p:tgtEl>
                                          <p:spTgt spid="10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0"/>
                                        </p:tgtEl>
                                        <p:attrNameLst>
                                          <p:attrName>style.visibility</p:attrName>
                                        </p:attrNameLst>
                                      </p:cBhvr>
                                      <p:to>
                                        <p:strVal val="visible"/>
                                      </p:to>
                                    </p:set>
                                    <p:animEffect transition="in" filter="fade">
                                      <p:cBhvr>
                                        <p:cTn id="95" dur="500"/>
                                        <p:tgtEl>
                                          <p:spTgt spid="10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6"/>
                                        </p:tgtEl>
                                        <p:attrNameLst>
                                          <p:attrName>style.visibility</p:attrName>
                                        </p:attrNameLst>
                                      </p:cBhvr>
                                      <p:to>
                                        <p:strVal val="visible"/>
                                      </p:to>
                                    </p:set>
                                    <p:animEffect transition="in" filter="fade">
                                      <p:cBhvr>
                                        <p:cTn id="98" dur="500"/>
                                        <p:tgtEl>
                                          <p:spTgt spid="96"/>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103"/>
                                        </p:tgtEl>
                                        <p:attrNameLst>
                                          <p:attrName>style.visibility</p:attrName>
                                        </p:attrNameLst>
                                      </p:cBhvr>
                                      <p:to>
                                        <p:strVal val="visible"/>
                                      </p:to>
                                    </p:set>
                                    <p:animEffect transition="in" filter="fade">
                                      <p:cBhvr>
                                        <p:cTn id="101" dur="500"/>
                                        <p:tgtEl>
                                          <p:spTgt spid="10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89"/>
                                        </p:tgtEl>
                                        <p:attrNameLst>
                                          <p:attrName>style.visibility</p:attrName>
                                        </p:attrNameLst>
                                      </p:cBhvr>
                                      <p:to>
                                        <p:strVal val="visible"/>
                                      </p:to>
                                    </p:set>
                                    <p:animEffect transition="in" filter="fade">
                                      <p:cBhvr>
                                        <p:cTn id="104" dur="500"/>
                                        <p:tgtEl>
                                          <p:spTgt spid="8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2" fill="hold" nodeType="clickEffect">
                                  <p:stCondLst>
                                    <p:cond delay="0"/>
                                  </p:stCondLst>
                                  <p:childTnLst>
                                    <p:set>
                                      <p:cBhvr>
                                        <p:cTn id="108" dur="1" fill="hold">
                                          <p:stCondLst>
                                            <p:cond delay="0"/>
                                          </p:stCondLst>
                                        </p:cTn>
                                        <p:tgtEl>
                                          <p:spTgt spid="105"/>
                                        </p:tgtEl>
                                        <p:attrNameLst>
                                          <p:attrName>style.visibility</p:attrName>
                                        </p:attrNameLst>
                                      </p:cBhvr>
                                      <p:to>
                                        <p:strVal val="visible"/>
                                      </p:to>
                                    </p:set>
                                    <p:animEffect transition="in" filter="wipe(right)">
                                      <p:cBhvr>
                                        <p:cTn id="109" dur="500"/>
                                        <p:tgtEl>
                                          <p:spTgt spid="10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500"/>
                                        <p:tgtEl>
                                          <p:spTgt spid="81"/>
                                        </p:tgtEl>
                                      </p:cBhvr>
                                    </p:animEffect>
                                  </p:childTnLst>
                                </p:cTn>
                              </p:par>
                              <p:par>
                                <p:cTn id="113" presetID="10" presetClass="entr" presetSubtype="0" fill="hold" nodeType="with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500"/>
                                        <p:tgtEl>
                                          <p:spTgt spid="2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500"/>
                                        <p:tgtEl>
                                          <p:spTgt spid="51"/>
                                        </p:tgtEl>
                                      </p:cBhvr>
                                    </p:animEffect>
                                  </p:childTnLst>
                                </p:cTn>
                              </p:par>
                              <p:par>
                                <p:cTn id="119" presetID="10" presetClass="entr" presetSubtype="0" fill="hold" nodeType="with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500"/>
                                        <p:tgtEl>
                                          <p:spTgt spid="2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3"/>
                                        </p:tgtEl>
                                        <p:attrNameLst>
                                          <p:attrName>style.visibility</p:attrName>
                                        </p:attrNameLst>
                                      </p:cBhvr>
                                      <p:to>
                                        <p:strVal val="visible"/>
                                      </p:to>
                                    </p:set>
                                    <p:animEffect transition="in" filter="fade">
                                      <p:cBhvr>
                                        <p:cTn id="124" dur="500"/>
                                        <p:tgtEl>
                                          <p:spTgt spid="53"/>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fade">
                                      <p:cBhvr>
                                        <p:cTn id="127" dur="500"/>
                                        <p:tgtEl>
                                          <p:spTgt spid="19"/>
                                        </p:tgtEl>
                                      </p:cBhvr>
                                    </p:animEffect>
                                  </p:childTnLst>
                                </p:cTn>
                              </p:par>
                              <p:par>
                                <p:cTn id="128" presetID="10" presetClass="entr" presetSubtype="0" fill="hold" nodeType="with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fade">
                                      <p:cBhvr>
                                        <p:cTn id="130" dur="500"/>
                                        <p:tgtEl>
                                          <p:spTgt spid="31"/>
                                        </p:tgtEl>
                                      </p:cBhvr>
                                    </p:animEffect>
                                  </p:childTnLst>
                                </p:cTn>
                              </p:par>
                              <p:par>
                                <p:cTn id="131" presetID="10" presetClass="entr" presetSubtype="0" fill="hold" nodeType="withEffect">
                                  <p:stCondLst>
                                    <p:cond delay="0"/>
                                  </p:stCondLst>
                                  <p:childTnLst>
                                    <p:set>
                                      <p:cBhvr>
                                        <p:cTn id="132" dur="1" fill="hold">
                                          <p:stCondLst>
                                            <p:cond delay="0"/>
                                          </p:stCondLst>
                                        </p:cTn>
                                        <p:tgtEl>
                                          <p:spTgt spid="36"/>
                                        </p:tgtEl>
                                        <p:attrNameLst>
                                          <p:attrName>style.visibility</p:attrName>
                                        </p:attrNameLst>
                                      </p:cBhvr>
                                      <p:to>
                                        <p:strVal val="visible"/>
                                      </p:to>
                                    </p:set>
                                    <p:animEffect transition="in" filter="fade">
                                      <p:cBhvr>
                                        <p:cTn id="133" dur="500"/>
                                        <p:tgtEl>
                                          <p:spTgt spid="3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4"/>
                                        </p:tgtEl>
                                        <p:attrNameLst>
                                          <p:attrName>style.visibility</p:attrName>
                                        </p:attrNameLst>
                                      </p:cBhvr>
                                      <p:to>
                                        <p:strVal val="visible"/>
                                      </p:to>
                                    </p:set>
                                    <p:animEffect transition="in" filter="fade">
                                      <p:cBhvr>
                                        <p:cTn id="136" dur="500"/>
                                        <p:tgtEl>
                                          <p:spTgt spid="54"/>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nodeType="clickEffect">
                                  <p:stCondLst>
                                    <p:cond delay="0"/>
                                  </p:stCondLst>
                                  <p:childTnLst>
                                    <p:animEffect transition="out" filter="fade">
                                      <p:cBhvr>
                                        <p:cTn id="140" dur="500"/>
                                        <p:tgtEl>
                                          <p:spTgt spid="105"/>
                                        </p:tgtEl>
                                      </p:cBhvr>
                                    </p:animEffect>
                                    <p:set>
                                      <p:cBhvr>
                                        <p:cTn id="141" dur="1" fill="hold">
                                          <p:stCondLst>
                                            <p:cond delay="499"/>
                                          </p:stCondLst>
                                        </p:cTn>
                                        <p:tgtEl>
                                          <p:spTgt spid="105"/>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07"/>
                                        </p:tgtEl>
                                      </p:cBhvr>
                                    </p:animEffect>
                                    <p:set>
                                      <p:cBhvr>
                                        <p:cTn id="144" dur="1" fill="hold">
                                          <p:stCondLst>
                                            <p:cond delay="499"/>
                                          </p:stCondLst>
                                        </p:cTn>
                                        <p:tgtEl>
                                          <p:spTgt spid="107"/>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6"/>
                                        </p:tgtEl>
                                      </p:cBhvr>
                                    </p:animEffect>
                                    <p:set>
                                      <p:cBhvr>
                                        <p:cTn id="147" dur="1" fill="hold">
                                          <p:stCondLst>
                                            <p:cond delay="499"/>
                                          </p:stCondLst>
                                        </p:cTn>
                                        <p:tgtEl>
                                          <p:spTgt spid="6"/>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01"/>
                                        </p:tgtEl>
                                      </p:cBhvr>
                                    </p:animEffect>
                                    <p:set>
                                      <p:cBhvr>
                                        <p:cTn id="150" dur="1" fill="hold">
                                          <p:stCondLst>
                                            <p:cond delay="499"/>
                                          </p:stCondLst>
                                        </p:cTn>
                                        <p:tgtEl>
                                          <p:spTgt spid="101"/>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88"/>
                                        </p:tgtEl>
                                      </p:cBhvr>
                                    </p:animEffect>
                                    <p:set>
                                      <p:cBhvr>
                                        <p:cTn id="153" dur="1" fill="hold">
                                          <p:stCondLst>
                                            <p:cond delay="499"/>
                                          </p:stCondLst>
                                        </p:cTn>
                                        <p:tgtEl>
                                          <p:spTgt spid="88"/>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100"/>
                                        </p:tgtEl>
                                      </p:cBhvr>
                                    </p:animEffect>
                                    <p:set>
                                      <p:cBhvr>
                                        <p:cTn id="156" dur="1" fill="hold">
                                          <p:stCondLst>
                                            <p:cond delay="499"/>
                                          </p:stCondLst>
                                        </p:cTn>
                                        <p:tgtEl>
                                          <p:spTgt spid="100"/>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96"/>
                                        </p:tgtEl>
                                      </p:cBhvr>
                                    </p:animEffect>
                                    <p:set>
                                      <p:cBhvr>
                                        <p:cTn id="159" dur="1" fill="hold">
                                          <p:stCondLst>
                                            <p:cond delay="499"/>
                                          </p:stCondLst>
                                        </p:cTn>
                                        <p:tgtEl>
                                          <p:spTgt spid="96"/>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89"/>
                                        </p:tgtEl>
                                      </p:cBhvr>
                                    </p:animEffect>
                                    <p:set>
                                      <p:cBhvr>
                                        <p:cTn id="162" dur="1" fill="hold">
                                          <p:stCondLst>
                                            <p:cond delay="499"/>
                                          </p:stCondLst>
                                        </p:cTn>
                                        <p:tgtEl>
                                          <p:spTgt spid="89"/>
                                        </p:tgtEl>
                                        <p:attrNameLst>
                                          <p:attrName>style.visibility</p:attrName>
                                        </p:attrNameLst>
                                      </p:cBhvr>
                                      <p:to>
                                        <p:strVal val="hidden"/>
                                      </p:to>
                                    </p:set>
                                  </p:childTnLst>
                                </p:cTn>
                              </p:par>
                              <p:par>
                                <p:cTn id="163" presetID="10" presetClass="exit" presetSubtype="0" fill="hold" grpId="0" nodeType="withEffect">
                                  <p:stCondLst>
                                    <p:cond delay="0"/>
                                  </p:stCondLst>
                                  <p:childTnLst>
                                    <p:animEffect transition="out" filter="fade">
                                      <p:cBhvr>
                                        <p:cTn id="164" dur="500"/>
                                        <p:tgtEl>
                                          <p:spTgt spid="103"/>
                                        </p:tgtEl>
                                      </p:cBhvr>
                                    </p:animEffect>
                                    <p:set>
                                      <p:cBhvr>
                                        <p:cTn id="165" dur="1" fill="hold">
                                          <p:stCondLst>
                                            <p:cond delay="499"/>
                                          </p:stCondLst>
                                        </p:cTn>
                                        <p:tgtEl>
                                          <p:spTgt spid="103"/>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85"/>
                                        </p:tgtEl>
                                        <p:attrNameLst>
                                          <p:attrName>style.visibility</p:attrName>
                                        </p:attrNameLst>
                                      </p:cBhvr>
                                      <p:to>
                                        <p:strVal val="visible"/>
                                      </p:to>
                                    </p:set>
                                    <p:animEffect transition="in" filter="fade">
                                      <p:cBhvr>
                                        <p:cTn id="170" dur="500"/>
                                        <p:tgtEl>
                                          <p:spTgt spid="85"/>
                                        </p:tgtEl>
                                      </p:cBhvr>
                                    </p:animEffect>
                                  </p:childTnLst>
                                </p:cTn>
                              </p:par>
                              <p:par>
                                <p:cTn id="171" presetID="10" presetClass="entr" presetSubtype="0" fill="hold" nodeType="withEffect">
                                  <p:stCondLst>
                                    <p:cond delay="0"/>
                                  </p:stCondLst>
                                  <p:childTnLst>
                                    <p:set>
                                      <p:cBhvr>
                                        <p:cTn id="172" dur="1" fill="hold">
                                          <p:stCondLst>
                                            <p:cond delay="0"/>
                                          </p:stCondLst>
                                        </p:cTn>
                                        <p:tgtEl>
                                          <p:spTgt spid="9"/>
                                        </p:tgtEl>
                                        <p:attrNameLst>
                                          <p:attrName>style.visibility</p:attrName>
                                        </p:attrNameLst>
                                      </p:cBhvr>
                                      <p:to>
                                        <p:strVal val="visible"/>
                                      </p:to>
                                    </p:set>
                                    <p:animEffect transition="in" filter="fade">
                                      <p:cBhvr>
                                        <p:cTn id="173" dur="500"/>
                                        <p:tgtEl>
                                          <p:spTgt spid="9"/>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16"/>
                                        </p:tgtEl>
                                        <p:attrNameLst>
                                          <p:attrName>style.visibility</p:attrName>
                                        </p:attrNameLst>
                                      </p:cBhvr>
                                      <p:to>
                                        <p:strVal val="visible"/>
                                      </p:to>
                                    </p:set>
                                    <p:animEffect transition="in" filter="fade">
                                      <p:cBhvr>
                                        <p:cTn id="178" dur="500"/>
                                        <p:tgtEl>
                                          <p:spTgt spid="16"/>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8"/>
                                        </p:tgtEl>
                                        <p:attrNameLst>
                                          <p:attrName>style.visibility</p:attrName>
                                        </p:attrNameLst>
                                      </p:cBhvr>
                                      <p:to>
                                        <p:strVal val="visible"/>
                                      </p:to>
                                    </p:set>
                                    <p:animEffect transition="in" filter="fade">
                                      <p:cBhvr>
                                        <p:cTn id="183" dur="500"/>
                                        <p:tgtEl>
                                          <p:spTgt spid="18"/>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20"/>
                                        </p:tgtEl>
                                        <p:attrNameLst>
                                          <p:attrName>style.visibility</p:attrName>
                                        </p:attrNameLst>
                                      </p:cBhvr>
                                      <p:to>
                                        <p:strVal val="visible"/>
                                      </p:to>
                                    </p:set>
                                    <p:animEffect transition="in" filter="fade">
                                      <p:cBhvr>
                                        <p:cTn id="188" dur="500"/>
                                        <p:tgtEl>
                                          <p:spTgt spid="20"/>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22"/>
                                        </p:tgtEl>
                                        <p:attrNameLst>
                                          <p:attrName>style.visibility</p:attrName>
                                        </p:attrNameLst>
                                      </p:cBhvr>
                                      <p:to>
                                        <p:strVal val="visible"/>
                                      </p:to>
                                    </p:set>
                                    <p:animEffect transition="in" filter="fade">
                                      <p:cBhvr>
                                        <p:cTn id="193" dur="500"/>
                                        <p:tgtEl>
                                          <p:spTgt spid="22"/>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43"/>
                                        </p:tgtEl>
                                        <p:attrNameLst>
                                          <p:attrName>style.visibility</p:attrName>
                                        </p:attrNameLst>
                                      </p:cBhvr>
                                      <p:to>
                                        <p:strVal val="visible"/>
                                      </p:to>
                                    </p:set>
                                    <p:animEffect transition="in" filter="fade">
                                      <p:cBhvr>
                                        <p:cTn id="1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2" grpId="0"/>
      <p:bldP spid="47" grpId="0" animBg="1"/>
      <p:bldP spid="44" grpId="0"/>
      <p:bldP spid="48" grpId="0" animBg="1"/>
      <p:bldP spid="67" grpId="0"/>
      <p:bldP spid="68" grpId="0" animBg="1"/>
      <p:bldP spid="69" grpId="0"/>
      <p:bldP spid="71" grpId="0" animBg="1"/>
      <p:bldP spid="78" grpId="0"/>
      <p:bldP spid="38" grpId="0" animBg="1"/>
      <p:bldP spid="41" grpId="0" animBg="1"/>
      <p:bldP spid="89" grpId="0" animBg="1"/>
      <p:bldP spid="89" grpId="1" animBg="1"/>
      <p:bldP spid="101" grpId="0" animBg="1"/>
      <p:bldP spid="101" grpId="1" animBg="1"/>
      <p:bldP spid="100" grpId="0" animBg="1"/>
      <p:bldP spid="100" grpId="1" animBg="1"/>
      <p:bldP spid="96" grpId="0" animBg="1"/>
      <p:bldP spid="96" grpId="1" animBg="1"/>
      <p:bldP spid="103" grpId="0"/>
      <p:bldP spid="103" grpId="1"/>
      <p:bldP spid="107" grpId="0"/>
      <p:bldP spid="107" grpId="1"/>
      <p:bldP spid="81" grpId="0"/>
      <p:bldP spid="51" grpId="0"/>
      <p:bldP spid="53" grpId="0"/>
      <p:bldP spid="19" grpId="0"/>
      <p:bldP spid="54" grpId="0"/>
      <p:bldP spid="16" grpId="0" animBg="1"/>
      <p:bldP spid="18" grpId="0" animBg="1"/>
      <p:bldP spid="20" grpId="0" animBg="1"/>
      <p:bldP spid="2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4C27-D68D-C966-D792-A308EAC8FAE1}"/>
              </a:ext>
            </a:extLst>
          </p:cNvPr>
          <p:cNvSpPr>
            <a:spLocks noGrp="1"/>
          </p:cNvSpPr>
          <p:nvPr>
            <p:ph type="title"/>
          </p:nvPr>
        </p:nvSpPr>
        <p:spPr>
          <a:xfrm>
            <a:off x="32328" y="198955"/>
            <a:ext cx="11018520" cy="553998"/>
          </a:xfrm>
        </p:spPr>
        <p:txBody>
          <a:bodyPr>
            <a:normAutofit fontScale="90000"/>
          </a:bodyPr>
          <a:lstStyle/>
          <a:p>
            <a:pPr algn="l"/>
            <a:r>
              <a:rPr lang="en-US" dirty="0"/>
              <a:t>MSIX Tips for the Admin</a:t>
            </a:r>
          </a:p>
        </p:txBody>
      </p:sp>
      <p:sp>
        <p:nvSpPr>
          <p:cNvPr id="3" name="Text Placeholder 2">
            <a:extLst>
              <a:ext uri="{FF2B5EF4-FFF2-40B4-BE49-F238E27FC236}">
                <a16:creationId xmlns:a16="http://schemas.microsoft.com/office/drawing/2014/main" id="{97713CDE-D56D-9373-4D32-A8BBF4543CB0}"/>
              </a:ext>
            </a:extLst>
          </p:cNvPr>
          <p:cNvSpPr>
            <a:spLocks noGrp="1"/>
          </p:cNvSpPr>
          <p:nvPr>
            <p:ph type="body" sz="quarter" idx="10"/>
          </p:nvPr>
        </p:nvSpPr>
        <p:spPr>
          <a:xfrm>
            <a:off x="115685" y="788146"/>
            <a:ext cx="11734569" cy="861774"/>
          </a:xfrm>
        </p:spPr>
        <p:txBody>
          <a:bodyPr/>
          <a:lstStyle/>
          <a:p>
            <a:r>
              <a:rPr lang="en-US" dirty="0"/>
              <a:t>Learn as much as you can about MSIX. What we knew as “installation” of MSI-based Win32 apps does not apply.</a:t>
            </a:r>
          </a:p>
        </p:txBody>
      </p:sp>
      <p:pic>
        <p:nvPicPr>
          <p:cNvPr id="1026" name="Picture 2">
            <a:extLst>
              <a:ext uri="{FF2B5EF4-FFF2-40B4-BE49-F238E27FC236}">
                <a16:creationId xmlns:a16="http://schemas.microsoft.com/office/drawing/2014/main" id="{4D04E215-6F90-4AF3-977E-0AD7A8A31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643" y="1739798"/>
            <a:ext cx="7429501" cy="939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6425FE-742C-17F2-F98E-77B3B59A7D72}"/>
              </a:ext>
            </a:extLst>
          </p:cNvPr>
          <p:cNvSpPr txBox="1"/>
          <p:nvPr/>
        </p:nvSpPr>
        <p:spPr>
          <a:xfrm>
            <a:off x="7027315" y="6581000"/>
            <a:ext cx="6761018" cy="276999"/>
          </a:xfrm>
          <a:prstGeom prst="rect">
            <a:avLst/>
          </a:prstGeom>
          <a:noFill/>
        </p:spPr>
        <p:txBody>
          <a:bodyPr wrap="square">
            <a:spAutoFit/>
          </a:bodyPr>
          <a:lstStyle/>
          <a:p>
            <a:r>
              <a:rPr lang="en-US" sz="1200" dirty="0">
                <a:hlinkClick r:id="rId5"/>
              </a:rPr>
              <a:t>Preinstalling packaged apps - MSIX | Microsoft Learn</a:t>
            </a:r>
            <a:endParaRPr lang="en-US" sz="1200" dirty="0"/>
          </a:p>
        </p:txBody>
      </p:sp>
      <p:sp>
        <p:nvSpPr>
          <p:cNvPr id="7" name="TextBox 6">
            <a:extLst>
              <a:ext uri="{FF2B5EF4-FFF2-40B4-BE49-F238E27FC236}">
                <a16:creationId xmlns:a16="http://schemas.microsoft.com/office/drawing/2014/main" id="{8A5CAB28-B6EF-2DC4-BB82-3C83A11E2EC3}"/>
              </a:ext>
            </a:extLst>
          </p:cNvPr>
          <p:cNvSpPr txBox="1"/>
          <p:nvPr/>
        </p:nvSpPr>
        <p:spPr>
          <a:xfrm>
            <a:off x="46183" y="6580999"/>
            <a:ext cx="11850254" cy="276999"/>
          </a:xfrm>
          <a:prstGeom prst="rect">
            <a:avLst/>
          </a:prstGeom>
          <a:noFill/>
        </p:spPr>
        <p:txBody>
          <a:bodyPr wrap="square">
            <a:spAutoFit/>
          </a:bodyPr>
          <a:lstStyle/>
          <a:p>
            <a:r>
              <a:rPr lang="en-US" sz="1200" dirty="0">
                <a:hlinkClick r:id="rId6"/>
              </a:rPr>
              <a:t>App packages and deployment (Windows Runtime apps) - Windows app development | Microsoft Learn</a:t>
            </a:r>
            <a:endParaRPr lang="en-US" sz="1200" dirty="0"/>
          </a:p>
        </p:txBody>
      </p:sp>
      <p:sp>
        <p:nvSpPr>
          <p:cNvPr id="9" name="TextBox 8">
            <a:extLst>
              <a:ext uri="{FF2B5EF4-FFF2-40B4-BE49-F238E27FC236}">
                <a16:creationId xmlns:a16="http://schemas.microsoft.com/office/drawing/2014/main" id="{7C3B227E-559F-3D3A-C0F1-CF5058753637}"/>
              </a:ext>
            </a:extLst>
          </p:cNvPr>
          <p:cNvSpPr txBox="1"/>
          <p:nvPr/>
        </p:nvSpPr>
        <p:spPr>
          <a:xfrm>
            <a:off x="32328" y="2769553"/>
            <a:ext cx="11817926" cy="1846659"/>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r>
              <a:rPr lang="en-US" sz="1600" b="1" dirty="0">
                <a:solidFill>
                  <a:srgbClr val="000000"/>
                </a:solidFill>
                <a:latin typeface="Segoe UI" panose="020B0502040204020203" pitchFamily="34" charset="0"/>
                <a:cs typeface="Segoe UI" panose="020B0502040204020203" pitchFamily="34" charset="0"/>
              </a:rPr>
              <a:t>Staging (“</a:t>
            </a:r>
            <a:r>
              <a:rPr lang="en-US" dirty="0"/>
              <a:t>unzipping the package C:\Program Files\</a:t>
            </a:r>
            <a:r>
              <a:rPr lang="en-US" dirty="0" err="1"/>
              <a:t>WindowsApps</a:t>
            </a:r>
            <a:r>
              <a:rPr lang="en-US" dirty="0"/>
              <a:t>”</a:t>
            </a:r>
            <a:r>
              <a:rPr lang="en-US" b="1" dirty="0"/>
              <a:t>)</a:t>
            </a:r>
            <a:endParaRPr lang="en-US" sz="1600" b="1" dirty="0">
              <a:solidFill>
                <a:srgbClr val="000000"/>
              </a:solidFill>
              <a:latin typeface="Segoe UI" panose="020B0502040204020203" pitchFamily="34" charset="0"/>
              <a:cs typeface="Segoe UI" panose="020B0502040204020203" pitchFamily="34" charset="0"/>
            </a:endParaRPr>
          </a:p>
          <a:p>
            <a:r>
              <a:rPr lang="en-US" sz="1600" dirty="0">
                <a:solidFill>
                  <a:srgbClr val="000000"/>
                </a:solidFill>
                <a:latin typeface="Segoe UI" panose="020B0502040204020203" pitchFamily="34" charset="0"/>
                <a:cs typeface="Segoe UI" panose="020B0502040204020203" pitchFamily="34" charset="0"/>
              </a:rPr>
              <a:t>is the act of storing a copy of the packaged app to the local file system (Create </a:t>
            </a:r>
            <a:r>
              <a:rPr lang="en-US" sz="1600" dirty="0" err="1">
                <a:solidFill>
                  <a:srgbClr val="000000"/>
                </a:solidFill>
                <a:latin typeface="Segoe UI" panose="020B0502040204020203" pitchFamily="34" charset="0"/>
                <a:cs typeface="Segoe UI" panose="020B0502040204020203" pitchFamily="34" charset="0"/>
              </a:rPr>
              <a:t>pkgdir</a:t>
            </a:r>
            <a:r>
              <a:rPr lang="en-US" sz="1600" dirty="0">
                <a:solidFill>
                  <a:srgbClr val="000000"/>
                </a:solidFill>
                <a:latin typeface="Segoe UI" panose="020B0502040204020203" pitchFamily="34" charset="0"/>
                <a:cs typeface="Segoe UI" panose="020B0502040204020203" pitchFamily="34" charset="0"/>
              </a:rPr>
              <a:t>, extract content to </a:t>
            </a:r>
            <a:r>
              <a:rPr lang="en-US" sz="1600" dirty="0" err="1">
                <a:solidFill>
                  <a:srgbClr val="000000"/>
                </a:solidFill>
                <a:latin typeface="Segoe UI" panose="020B0502040204020203" pitchFamily="34" charset="0"/>
                <a:cs typeface="Segoe UI" panose="020B0502040204020203" pitchFamily="34" charset="0"/>
              </a:rPr>
              <a:t>pkgdir</a:t>
            </a:r>
            <a:r>
              <a:rPr lang="en-US" sz="1600" dirty="0">
                <a:solidFill>
                  <a:srgbClr val="000000"/>
                </a:solidFill>
                <a:latin typeface="Segoe UI" panose="020B0502040204020203" pitchFamily="34" charset="0"/>
                <a:cs typeface="Segoe UI" panose="020B0502040204020203" pitchFamily="34" charset="0"/>
              </a:rPr>
              <a:t>, create metadata </a:t>
            </a:r>
            <a:r>
              <a:rPr lang="en-US" sz="1600" dirty="0" err="1">
                <a:solidFill>
                  <a:srgbClr val="000000"/>
                </a:solidFill>
                <a:latin typeface="Segoe UI" panose="020B0502040204020203" pitchFamily="34" charset="0"/>
                <a:cs typeface="Segoe UI" panose="020B0502040204020203" pitchFamily="34" charset="0"/>
              </a:rPr>
              <a:t>dirs</a:t>
            </a:r>
            <a:r>
              <a:rPr lang="en-US" sz="1600" dirty="0">
                <a:solidFill>
                  <a:srgbClr val="000000"/>
                </a:solidFill>
                <a:latin typeface="Segoe UI" panose="020B0502040204020203" pitchFamily="34" charset="0"/>
                <a:cs typeface="Segoe UI" panose="020B0502040204020203" pitchFamily="34" charset="0"/>
              </a:rPr>
              <a:t>, apply ACLs).</a:t>
            </a:r>
            <a:br>
              <a:rPr lang="en-US" sz="1600" dirty="0">
                <a:solidFill>
                  <a:srgbClr val="000000"/>
                </a:solidFill>
                <a:latin typeface="Segoe UI" panose="020B0502040204020203" pitchFamily="34" charset="0"/>
                <a:cs typeface="Segoe UI" panose="020B0502040204020203" pitchFamily="34" charset="0"/>
              </a:rPr>
            </a:br>
            <a:r>
              <a:rPr lang="en-US" sz="1600" dirty="0">
                <a:solidFill>
                  <a:srgbClr val="000000"/>
                </a:solidFill>
                <a:latin typeface="Segoe UI" panose="020B0502040204020203" pitchFamily="34" charset="0"/>
                <a:cs typeface="Segoe UI" panose="020B0502040204020203" pitchFamily="34" charset="0"/>
              </a:rPr>
              <a:t>A packaged app must only be staged once, and can be performed without any user accounts existing on the device.</a:t>
            </a:r>
          </a:p>
          <a:p>
            <a:pPr algn="l"/>
            <a:r>
              <a:rPr lang="en-US" sz="1600" dirty="0">
                <a:solidFill>
                  <a:srgbClr val="000000"/>
                </a:solidFill>
                <a:latin typeface="Segoe UI" panose="020B0502040204020203" pitchFamily="34" charset="0"/>
                <a:cs typeface="Segoe UI" panose="020B0502040204020203" pitchFamily="34" charset="0"/>
              </a:rPr>
              <a:t>The staging of a packaged app can be performed on an offline image (.</a:t>
            </a:r>
            <a:r>
              <a:rPr lang="en-US" sz="1600" dirty="0" err="1">
                <a:solidFill>
                  <a:srgbClr val="000000"/>
                </a:solidFill>
                <a:latin typeface="Segoe UI" panose="020B0502040204020203" pitchFamily="34" charset="0"/>
                <a:cs typeface="Segoe UI" panose="020B0502040204020203" pitchFamily="34" charset="0"/>
              </a:rPr>
              <a:t>wim</a:t>
            </a:r>
            <a:r>
              <a:rPr lang="en-US" sz="1600" dirty="0">
                <a:solidFill>
                  <a:srgbClr val="000000"/>
                </a:solidFill>
                <a:latin typeface="Segoe UI" panose="020B0502040204020203" pitchFamily="34" charset="0"/>
                <a:cs typeface="Segoe UI" panose="020B0502040204020203" pitchFamily="34" charset="0"/>
              </a:rPr>
              <a:t>, .</a:t>
            </a:r>
            <a:r>
              <a:rPr lang="en-US" sz="1600" dirty="0" err="1">
                <a:solidFill>
                  <a:srgbClr val="000000"/>
                </a:solidFill>
                <a:latin typeface="Segoe UI" panose="020B0502040204020203" pitchFamily="34" charset="0"/>
                <a:cs typeface="Segoe UI" panose="020B0502040204020203" pitchFamily="34" charset="0"/>
              </a:rPr>
              <a:t>vhd</a:t>
            </a:r>
            <a:r>
              <a:rPr lang="en-US" sz="1600" dirty="0">
                <a:solidFill>
                  <a:srgbClr val="000000"/>
                </a:solidFill>
                <a:latin typeface="Segoe UI" panose="020B0502040204020203" pitchFamily="34" charset="0"/>
                <a:cs typeface="Segoe UI" panose="020B0502040204020203" pitchFamily="34" charset="0"/>
              </a:rPr>
              <a:t>, or .</a:t>
            </a:r>
            <a:r>
              <a:rPr lang="en-US" sz="1600" dirty="0" err="1">
                <a:solidFill>
                  <a:srgbClr val="000000"/>
                </a:solidFill>
                <a:latin typeface="Segoe UI" panose="020B0502040204020203" pitchFamily="34" charset="0"/>
                <a:cs typeface="Segoe UI" panose="020B0502040204020203" pitchFamily="34" charset="0"/>
              </a:rPr>
              <a:t>vhdx</a:t>
            </a:r>
            <a:r>
              <a:rPr lang="en-US" sz="1600" dirty="0">
                <a:solidFill>
                  <a:srgbClr val="000000"/>
                </a:solidFill>
                <a:latin typeface="Segoe UI" panose="020B0502040204020203" pitchFamily="34" charset="0"/>
                <a:cs typeface="Segoe UI" panose="020B0502040204020203" pitchFamily="34" charset="0"/>
              </a:rPr>
              <a:t>) or an online active OS.</a:t>
            </a:r>
          </a:p>
          <a:p>
            <a:pPr algn="l"/>
            <a:endParaRPr lang="en-US" sz="1600" dirty="0">
              <a:solidFill>
                <a:srgbClr val="000000"/>
              </a:solidFill>
              <a:latin typeface="Segoe UI" panose="020B0502040204020203" pitchFamily="34" charset="0"/>
              <a:cs typeface="Segoe UI" panose="020B0502040204020203" pitchFamily="34" charset="0"/>
            </a:endParaRPr>
          </a:p>
          <a:p>
            <a:pPr algn="l"/>
            <a:r>
              <a:rPr lang="en-US" sz="1600" i="1"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&gt; Get-</a:t>
            </a:r>
            <a:r>
              <a:rPr lang="en-US" sz="1600" i="1" dirty="0" err="1">
                <a:solidFill>
                  <a:schemeClr val="tx2"/>
                </a:solidFill>
                <a:effectLst/>
                <a:latin typeface="Aptos" panose="020B0004020202020204" pitchFamily="34" charset="0"/>
                <a:ea typeface="Aptos" panose="020B0004020202020204" pitchFamily="34" charset="0"/>
                <a:cs typeface="Times New Roman" panose="02020603050405020304" pitchFamily="18" charset="0"/>
              </a:rPr>
              <a:t>AppxProvisionedPackage</a:t>
            </a:r>
            <a:r>
              <a:rPr lang="en-US" sz="1600" i="1"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-online | where {$_.DisplayName -like '*Teams*’} </a:t>
            </a:r>
            <a:r>
              <a:rPr lang="en-US" sz="16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(from an elevated PowerShell command)</a:t>
            </a:r>
            <a:endParaRPr lang="en-US" sz="1600" i="1" dirty="0">
              <a:solidFill>
                <a:schemeClr val="tx2"/>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C905D802-86DC-3FCE-2299-7CBD97A52E6E}"/>
              </a:ext>
            </a:extLst>
          </p:cNvPr>
          <p:cNvSpPr txBox="1"/>
          <p:nvPr/>
        </p:nvSpPr>
        <p:spPr>
          <a:xfrm>
            <a:off x="32328" y="4675276"/>
            <a:ext cx="11817926" cy="1846659"/>
          </a:xfrm>
          <a:prstGeom prst="rect">
            <a:avLst/>
          </a:prstGeom>
          <a:noFill/>
          <a:ln>
            <a:solidFill>
              <a:schemeClr val="tx2"/>
            </a:solidFill>
          </a:ln>
        </p:spPr>
        <p:txBody>
          <a:bodyPr wrap="square">
            <a:spAutoFit/>
          </a:bodyPr>
          <a:lstStyle/>
          <a:p>
            <a:r>
              <a:rPr lang="en-US" sz="1600" b="1" dirty="0">
                <a:solidFill>
                  <a:srgbClr val="000000"/>
                </a:solidFill>
                <a:latin typeface="Segoe UI" panose="020B0502040204020203" pitchFamily="34" charset="0"/>
                <a:cs typeface="Segoe UI" panose="020B0502040204020203" pitchFamily="34" charset="0"/>
              </a:rPr>
              <a:t>Registration (“</a:t>
            </a:r>
            <a:r>
              <a:rPr lang="en-US" dirty="0"/>
              <a:t>Wire up package for the user's profile”</a:t>
            </a:r>
            <a:r>
              <a:rPr lang="en-US" b="1" dirty="0"/>
              <a:t>)</a:t>
            </a:r>
            <a:endParaRPr lang="en-US" sz="1600" b="1" dirty="0">
              <a:solidFill>
                <a:srgbClr val="000000"/>
              </a:solidFill>
              <a:latin typeface="Segoe UI" panose="020B0502040204020203" pitchFamily="34" charset="0"/>
              <a:cs typeface="Segoe UI" panose="020B0502040204020203" pitchFamily="34" charset="0"/>
            </a:endParaRPr>
          </a:p>
          <a:p>
            <a:r>
              <a:rPr lang="en-US" sz="1600" dirty="0">
                <a:solidFill>
                  <a:srgbClr val="000000"/>
                </a:solidFill>
                <a:latin typeface="Segoe UI" panose="020B0502040204020203" pitchFamily="34" charset="0"/>
                <a:cs typeface="Segoe UI" panose="020B0502040204020203" pitchFamily="34" charset="0"/>
              </a:rPr>
              <a:t>Registration occurs on a per-user basis and begins when a user logs on. The OS will then load the preinstalled packaged app package creating user specific app data, create FTAs, and app tiles in the start menu. This accomplished by the </a:t>
            </a:r>
            <a:r>
              <a:rPr lang="en-US" sz="1600" dirty="0" err="1">
                <a:solidFill>
                  <a:srgbClr val="000000"/>
                </a:solidFill>
                <a:latin typeface="Segoe UI" panose="020B0502040204020203" pitchFamily="34" charset="0"/>
                <a:cs typeface="Segoe UI" panose="020B0502040204020203" pitchFamily="34" charset="0"/>
              </a:rPr>
              <a:t>AppReadiness</a:t>
            </a:r>
            <a:r>
              <a:rPr lang="en-US" sz="1600" dirty="0">
                <a:solidFill>
                  <a:srgbClr val="000000"/>
                </a:solidFill>
                <a:latin typeface="Segoe UI" panose="020B0502040204020203" pitchFamily="34" charset="0"/>
                <a:cs typeface="Segoe UI" panose="020B0502040204020203" pitchFamily="34" charset="0"/>
              </a:rPr>
              <a:t> Service which is aware of all pre-installed apps and requests the Appx Deployment Service (</a:t>
            </a:r>
            <a:r>
              <a:rPr lang="en-US" sz="1600" dirty="0" err="1">
                <a:solidFill>
                  <a:srgbClr val="000000"/>
                </a:solidFill>
                <a:latin typeface="Segoe UI" panose="020B0502040204020203" pitchFamily="34" charset="0"/>
                <a:cs typeface="Segoe UI" panose="020B0502040204020203" pitchFamily="34" charset="0"/>
              </a:rPr>
              <a:t>AppxSvc</a:t>
            </a:r>
            <a:r>
              <a:rPr lang="en-US" sz="1600" dirty="0">
                <a:solidFill>
                  <a:srgbClr val="000000"/>
                </a:solidFill>
                <a:latin typeface="Segoe UI" panose="020B0502040204020203" pitchFamily="34" charset="0"/>
                <a:cs typeface="Segoe UI" panose="020B0502040204020203" pitchFamily="34" charset="0"/>
              </a:rPr>
              <a:t>) to deploy those packages.</a:t>
            </a:r>
          </a:p>
          <a:p>
            <a:endParaRPr lang="en-US" sz="1600" dirty="0">
              <a:solidFill>
                <a:srgbClr val="000000"/>
              </a:solidFill>
              <a:latin typeface="Segoe UI" panose="020B0502040204020203" pitchFamily="34" charset="0"/>
              <a:cs typeface="Segoe UI" panose="020B0502040204020203" pitchFamily="34" charset="0"/>
            </a:endParaRPr>
          </a:p>
          <a:p>
            <a:pPr algn="l"/>
            <a:r>
              <a:rPr lang="en-US" sz="1600" i="1" dirty="0">
                <a:solidFill>
                  <a:schemeClr val="tx2"/>
                </a:solidFill>
                <a:latin typeface="Aptos" panose="020B0004020202020204" pitchFamily="34" charset="0"/>
                <a:ea typeface="Aptos" panose="020B0004020202020204" pitchFamily="34" charset="0"/>
                <a:cs typeface="Times New Roman" panose="02020603050405020304" pitchFamily="18" charset="0"/>
              </a:rPr>
              <a:t>&gt; </a:t>
            </a:r>
            <a:r>
              <a:rPr lang="en-US" sz="1600" i="1"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Get-</a:t>
            </a:r>
            <a:r>
              <a:rPr lang="en-US" sz="1600" i="1" dirty="0" err="1">
                <a:solidFill>
                  <a:schemeClr val="tx2"/>
                </a:solidFill>
                <a:effectLst/>
                <a:latin typeface="Aptos" panose="020B0004020202020204" pitchFamily="34" charset="0"/>
                <a:ea typeface="Aptos" panose="020B0004020202020204" pitchFamily="34" charset="0"/>
                <a:cs typeface="Times New Roman" panose="02020603050405020304" pitchFamily="18" charset="0"/>
              </a:rPr>
              <a:t>AppxPackage</a:t>
            </a:r>
            <a:r>
              <a:rPr lang="en-US" sz="1600" i="1"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-name </a:t>
            </a:r>
            <a:r>
              <a:rPr lang="en-US" sz="1600" i="1" dirty="0" err="1">
                <a:solidFill>
                  <a:schemeClr val="tx2"/>
                </a:solidFill>
                <a:effectLst/>
                <a:latin typeface="Aptos" panose="020B0004020202020204" pitchFamily="34" charset="0"/>
                <a:ea typeface="Aptos" panose="020B0004020202020204" pitchFamily="34" charset="0"/>
                <a:cs typeface="Times New Roman" panose="02020603050405020304" pitchFamily="18" charset="0"/>
              </a:rPr>
              <a:t>MsTeams</a:t>
            </a:r>
            <a:r>
              <a:rPr lang="en-US" sz="1600" i="1"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(from a PowerShell command under the user’s conte</a:t>
            </a:r>
            <a:r>
              <a:rPr lang="en-US" sz="1600" dirty="0">
                <a:solidFill>
                  <a:schemeClr val="tx2"/>
                </a:solidFill>
                <a:latin typeface="Aptos" panose="020B0004020202020204" pitchFamily="34" charset="0"/>
                <a:ea typeface="Aptos" panose="020B0004020202020204" pitchFamily="34" charset="0"/>
                <a:cs typeface="Times New Roman" panose="02020603050405020304" pitchFamily="18" charset="0"/>
              </a:rPr>
              <a:t>xt, not as Admin. If output empty=Problem)</a:t>
            </a:r>
          </a:p>
          <a:p>
            <a:pPr algn="l"/>
            <a:r>
              <a:rPr lang="en-US" sz="1600" i="1" dirty="0">
                <a:solidFill>
                  <a:schemeClr val="tx2"/>
                </a:solidFill>
                <a:latin typeface="Aptos" panose="020B0004020202020204" pitchFamily="34" charset="0"/>
                <a:cs typeface="Times New Roman" panose="02020603050405020304" pitchFamily="18" charset="0"/>
              </a:rPr>
              <a:t>&gt;</a:t>
            </a:r>
            <a:r>
              <a:rPr lang="en-US" sz="1600" i="1" dirty="0">
                <a:solidFill>
                  <a:schemeClr val="tx2"/>
                </a:solidFill>
                <a:latin typeface="Aptos" panose="020B0004020202020204" pitchFamily="34" charset="0"/>
                <a:ea typeface="Aptos" panose="020B0004020202020204" pitchFamily="34" charset="0"/>
                <a:cs typeface="Times New Roman" panose="02020603050405020304" pitchFamily="18" charset="0"/>
              </a:rPr>
              <a:t> </a:t>
            </a:r>
            <a:r>
              <a:rPr lang="en-US" sz="1600" i="1"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Get-</a:t>
            </a:r>
            <a:r>
              <a:rPr lang="en-US" sz="1600" i="1" dirty="0" err="1">
                <a:solidFill>
                  <a:schemeClr val="tx2"/>
                </a:solidFill>
                <a:effectLst/>
                <a:latin typeface="Aptos" panose="020B0004020202020204" pitchFamily="34" charset="0"/>
                <a:ea typeface="Aptos" panose="020B0004020202020204" pitchFamily="34" charset="0"/>
                <a:cs typeface="Times New Roman" panose="02020603050405020304" pitchFamily="18" charset="0"/>
              </a:rPr>
              <a:t>AppxPackage</a:t>
            </a:r>
            <a:r>
              <a:rPr lang="en-US" sz="1600" i="1"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-name </a:t>
            </a:r>
            <a:r>
              <a:rPr lang="en-US" sz="1600" i="1" dirty="0" err="1">
                <a:solidFill>
                  <a:schemeClr val="tx2"/>
                </a:solidFill>
                <a:effectLst/>
                <a:latin typeface="Aptos" panose="020B0004020202020204" pitchFamily="34" charset="0"/>
                <a:ea typeface="Aptos" panose="020B0004020202020204" pitchFamily="34" charset="0"/>
                <a:cs typeface="Times New Roman" panose="02020603050405020304" pitchFamily="18" charset="0"/>
              </a:rPr>
              <a:t>MsTeams</a:t>
            </a:r>
            <a:r>
              <a:rPr lang="en-US" sz="1600" i="1"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r>
              <a:rPr lang="en-US" sz="1600" i="1" dirty="0" err="1">
                <a:solidFill>
                  <a:schemeClr val="tx2"/>
                </a:solidFill>
                <a:effectLst/>
                <a:latin typeface="Aptos" panose="020B0004020202020204" pitchFamily="34" charset="0"/>
                <a:ea typeface="Aptos" panose="020B0004020202020204" pitchFamily="34" charset="0"/>
                <a:cs typeface="Times New Roman" panose="02020603050405020304" pitchFamily="18" charset="0"/>
              </a:rPr>
              <a:t>allusers</a:t>
            </a:r>
            <a:r>
              <a:rPr lang="en-US" sz="1600" i="1"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r>
              <a:rPr lang="en-US" sz="16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(from an elevated PowerShell command, and compare with the previous command)</a:t>
            </a:r>
            <a:endParaRPr lang="en-US" sz="1600" dirty="0">
              <a:solidFill>
                <a:schemeClr val="tx2"/>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212969C1-37C5-578A-EDA8-49FCE43A5F01}"/>
              </a:ext>
            </a:extLst>
          </p:cNvPr>
          <p:cNvSpPr/>
          <p:nvPr/>
        </p:nvSpPr>
        <p:spPr bwMode="auto">
          <a:xfrm>
            <a:off x="4535055" y="1743006"/>
            <a:ext cx="3749963" cy="885453"/>
          </a:xfrm>
          <a:prstGeom prst="rect">
            <a:avLst/>
          </a:prstGeom>
          <a:noFill/>
          <a:ln>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6507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1" grpId="0" animBg="1"/>
      <p:bldP spid="12" grpId="0" animBg="1"/>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68875-D6D4-6204-E260-297F9A35509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632C45F-A634-0A81-C994-552705C6173E}"/>
              </a:ext>
            </a:extLst>
          </p:cNvPr>
          <p:cNvSpPr>
            <a:spLocks noGrp="1"/>
          </p:cNvSpPr>
          <p:nvPr>
            <p:ph type="title"/>
          </p:nvPr>
        </p:nvSpPr>
        <p:spPr/>
        <p:txBody>
          <a:bodyPr>
            <a:noAutofit/>
          </a:bodyPr>
          <a:lstStyle/>
          <a:p>
            <a:r>
              <a:rPr lang="en-US" sz="8800" dirty="0"/>
              <a:t>UX</a:t>
            </a:r>
          </a:p>
        </p:txBody>
      </p:sp>
      <p:sp>
        <p:nvSpPr>
          <p:cNvPr id="7" name="Text Placeholder 6">
            <a:extLst>
              <a:ext uri="{FF2B5EF4-FFF2-40B4-BE49-F238E27FC236}">
                <a16:creationId xmlns:a16="http://schemas.microsoft.com/office/drawing/2014/main" id="{EF75937C-5D16-FD6C-D7C7-770B1C686334}"/>
              </a:ext>
            </a:extLst>
          </p:cNvPr>
          <p:cNvSpPr>
            <a:spLocks noGrp="1"/>
          </p:cNvSpPr>
          <p:nvPr>
            <p:ph type="body" sz="quarter" idx="10"/>
          </p:nvPr>
        </p:nvSpPr>
        <p:spPr/>
        <p:txBody>
          <a:bodyPr>
            <a:normAutofit fontScale="85000" lnSpcReduction="20000"/>
          </a:bodyPr>
          <a:lstStyle/>
          <a:p>
            <a:endParaRPr lang="en-US" dirty="0"/>
          </a:p>
        </p:txBody>
      </p:sp>
    </p:spTree>
    <p:extLst>
      <p:ext uri="{BB962C8B-B14F-4D97-AF65-F5344CB8AC3E}">
        <p14:creationId xmlns:p14="http://schemas.microsoft.com/office/powerpoint/2010/main" val="237543452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RespondedBy xmlns="bf2380a9-f059-4440-9b0c-00bda5ce37de">
      <UserInfo>
        <DisplayName/>
        <AccountId xsi:nil="true"/>
        <AccountType/>
      </UserInfo>
    </_ApprovalRespondedBy>
    <_ApprovalStatus xmlns="bf2380a9-f059-4440-9b0c-00bda5ce37de">0</_ApprovalStatus>
    <Uploaded xmlns="bf2380a9-f059-4440-9b0c-00bda5ce37de">false</Uploaded>
    <_ApprovalSentBy xmlns="bf2380a9-f059-4440-9b0c-00bda5ce37de">
      <UserInfo>
        <DisplayName/>
        <AccountId xsi:nil="true"/>
        <AccountType/>
      </UserInfo>
    </_ApprovalSentBy>
  </documentManagement>
</p:properties>
</file>

<file path=customXml/itemProps1.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2.xml><?xml version="1.0" encoding="utf-8"?>
<ds:datastoreItem xmlns:ds="http://schemas.openxmlformats.org/officeDocument/2006/customXml" ds:itemID="{18970176-1B7F-473A-8F11-7E44176F8C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A540A9-8C5E-4F15-9EEC-FA709D8E03C3}">
  <ds:schemaRefs>
    <ds:schemaRef ds:uri="http://schemas.microsoft.com/office/infopath/2007/PartnerControls"/>
    <ds:schemaRef ds:uri="http://purl.org/dc/dcmitype/"/>
    <ds:schemaRef ds:uri="http://schemas.openxmlformats.org/package/2006/metadata/core-properties"/>
    <ds:schemaRef ds:uri="http://purl.org/dc/terms/"/>
    <ds:schemaRef ds:uri="http://www.w3.org/XML/1998/namespace"/>
    <ds:schemaRef ds:uri="http://schemas.microsoft.com/office/2006/documentManagement/types"/>
    <ds:schemaRef ds:uri="bf2380a9-f059-4440-9b0c-00bda5ce37de"/>
    <ds:schemaRef ds:uri="http://purl.org/dc/elements/1.1/"/>
    <ds:schemaRef ds:uri="0c00efa8-99df-4343-9c36-3998544861d9"/>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M365_template2025</Template>
  <TotalTime>3309</TotalTime>
  <Words>2476</Words>
  <Application>Microsoft Office PowerPoint</Application>
  <PresentationFormat>Widescreen</PresentationFormat>
  <Paragraphs>320</Paragraphs>
  <Slides>30</Slides>
  <Notes>12</Notes>
  <HiddenSlides>1</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Microsoft 365 Template Light</vt:lpstr>
      <vt:lpstr>Enhance Your Virtual Desktop Infrastructure (VDI) User's Experience with New Optimization for Microsoft Teams</vt:lpstr>
      <vt:lpstr>Join the event app to access:</vt:lpstr>
      <vt:lpstr>PowerPoint Presentation</vt:lpstr>
      <vt:lpstr>What is the New Optimization for Teams (VDI 2.0)?</vt:lpstr>
      <vt:lpstr>What New Optimization of Teams (VDI 2.0) on virtual desktops brings to you</vt:lpstr>
      <vt:lpstr>Adoption</vt:lpstr>
      <vt:lpstr>Reminder – new SlimCore Optimization architecture</vt:lpstr>
      <vt:lpstr>MSIX Tips for the Admin</vt:lpstr>
      <vt:lpstr>UX</vt:lpstr>
      <vt:lpstr>VDI Status Indicator</vt:lpstr>
      <vt:lpstr>Supportability</vt:lpstr>
      <vt:lpstr>Microsoft Teams’ robust set of out-of-the-box tools makes it easy to support your VDI deployments</vt:lpstr>
      <vt:lpstr>Teams Admin Center – Real Time Analytics</vt:lpstr>
      <vt:lpstr>Teams Admin Center – Call Analytics (one user/meeting) </vt:lpstr>
      <vt:lpstr>Call Quality Dashboard and QER Reports</vt:lpstr>
      <vt:lpstr>Call Quality Dashboard and QER Reports</vt:lpstr>
      <vt:lpstr>Monitoring API</vt:lpstr>
      <vt:lpstr>Event Viewer</vt:lpstr>
      <vt:lpstr>Teams client health in Teams admin center</vt:lpstr>
      <vt:lpstr>Remote log collection in Teams admin center​</vt:lpstr>
      <vt:lpstr>Migration to new VDI optimization</vt:lpstr>
      <vt:lpstr>Keeping new Teams up to date</vt:lpstr>
      <vt:lpstr>Start the migration to the new optimization</vt:lpstr>
      <vt:lpstr>Additional Features with the new optimization</vt:lpstr>
      <vt:lpstr>Roadmap</vt:lpstr>
      <vt:lpstr>Resources:</vt:lpstr>
      <vt:lpstr>Session feedback surveys</vt:lpstr>
      <vt:lpstr>Expertise and tools for your journey</vt:lpstr>
      <vt:lpstr>News &amp; community content</vt:lpstr>
      <vt:lpstr>We have an exciting future ahead in VDI.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Fernando Klurfan</cp:lastModifiedBy>
  <cp:revision>7</cp:revision>
  <dcterms:created xsi:type="dcterms:W3CDTF">2025-04-08T16:47:37Z</dcterms:created>
  <dcterms:modified xsi:type="dcterms:W3CDTF">2025-05-13T18:13:09Z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