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C_D0CC13A9.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1_33912C4D.xml" ContentType="application/vnd.ms-powerpoint.comments+xml"/>
  <Override PartName="/ppt/notesSlides/notesSlide12.xml" ContentType="application/vnd.openxmlformats-officedocument.presentationml.notesSlide+xml"/>
  <Override PartName="/ppt/comments/modernComment_7FFFFFFF_55C1E9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61"/>
  </p:notesMasterIdLst>
  <p:sldIdLst>
    <p:sldId id="256" r:id="rId6"/>
    <p:sldId id="267" r:id="rId7"/>
    <p:sldId id="567" r:id="rId8"/>
    <p:sldId id="2147482552" r:id="rId9"/>
    <p:sldId id="2147483642" r:id="rId10"/>
    <p:sldId id="260" r:id="rId11"/>
    <p:sldId id="263" r:id="rId12"/>
    <p:sldId id="264" r:id="rId13"/>
    <p:sldId id="261" r:id="rId14"/>
    <p:sldId id="265" r:id="rId15"/>
    <p:sldId id="268" r:id="rId16"/>
    <p:sldId id="270" r:id="rId17"/>
    <p:sldId id="286" r:id="rId18"/>
    <p:sldId id="2147483641" r:id="rId19"/>
    <p:sldId id="257" r:id="rId20"/>
    <p:sldId id="2147483647" r:id="rId21"/>
    <p:sldId id="282" r:id="rId22"/>
    <p:sldId id="280" r:id="rId23"/>
    <p:sldId id="284" r:id="rId24"/>
    <p:sldId id="2147483646" r:id="rId25"/>
    <p:sldId id="2147483645" r:id="rId26"/>
    <p:sldId id="258" r:id="rId27"/>
    <p:sldId id="2147480891" r:id="rId28"/>
    <p:sldId id="2147480892" r:id="rId29"/>
    <p:sldId id="2147480894" r:id="rId30"/>
    <p:sldId id="2147480896" r:id="rId31"/>
    <p:sldId id="2147480897" r:id="rId32"/>
    <p:sldId id="2147480898" r:id="rId33"/>
    <p:sldId id="287" r:id="rId34"/>
    <p:sldId id="2147480901" r:id="rId35"/>
    <p:sldId id="2147480902" r:id="rId36"/>
    <p:sldId id="272" r:id="rId37"/>
    <p:sldId id="273" r:id="rId38"/>
    <p:sldId id="276" r:id="rId39"/>
    <p:sldId id="2147483640" r:id="rId40"/>
    <p:sldId id="274" r:id="rId41"/>
    <p:sldId id="275" r:id="rId42"/>
    <p:sldId id="285" r:id="rId43"/>
    <p:sldId id="279" r:id="rId44"/>
    <p:sldId id="278" r:id="rId45"/>
    <p:sldId id="259" r:id="rId46"/>
    <p:sldId id="266" r:id="rId47"/>
    <p:sldId id="2147480288" r:id="rId48"/>
    <p:sldId id="566" r:id="rId49"/>
    <p:sldId id="269" r:id="rId50"/>
    <p:sldId id="2147483643" r:id="rId51"/>
    <p:sldId id="262" r:id="rId52"/>
    <p:sldId id="2147483644" r:id="rId53"/>
    <p:sldId id="2147483638" r:id="rId54"/>
    <p:sldId id="271" r:id="rId55"/>
    <p:sldId id="2147482554" r:id="rId56"/>
    <p:sldId id="2147483639" r:id="rId57"/>
    <p:sldId id="277" r:id="rId58"/>
    <p:sldId id="283" r:id="rId59"/>
    <p:sldId id="28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B3DB56-25F3-4F3D-8C94-AEA1A0F4A3AC}">
          <p14:sldIdLst/>
        </p14:section>
        <p14:section name="Intro" id="{450FF391-C480-4FFB-B3B9-026D41DDE761}">
          <p14:sldIdLst>
            <p14:sldId id="256"/>
            <p14:sldId id="267"/>
            <p14:sldId id="567"/>
            <p14:sldId id="2147482552"/>
          </p14:sldIdLst>
        </p14:section>
        <p14:section name="Why/What is SOC Opt" id="{1BA43348-B31E-490D-88E5-136E1CBCBEAF}">
          <p14:sldIdLst>
            <p14:sldId id="2147483642"/>
            <p14:sldId id="260"/>
            <p14:sldId id="263"/>
            <p14:sldId id="264"/>
            <p14:sldId id="261"/>
            <p14:sldId id="265"/>
            <p14:sldId id="268"/>
            <p14:sldId id="270"/>
          </p14:sldIdLst>
        </p14:section>
        <p14:section name="SOC Opt with Sentinel+XDR" id="{32136132-3DA6-4F4F-998D-BEAC3A239CA6}">
          <p14:sldIdLst>
            <p14:sldId id="286"/>
            <p14:sldId id="2147483641"/>
            <p14:sldId id="257"/>
            <p14:sldId id="2147483647"/>
            <p14:sldId id="282"/>
            <p14:sldId id="280"/>
            <p14:sldId id="284"/>
            <p14:sldId id="2147483646"/>
            <p14:sldId id="2147483645"/>
          </p14:sldIdLst>
        </p14:section>
        <p14:section name="Demo Section" id="{9E218950-595C-430A-BDE9-AA0B3B01795C}">
          <p14:sldIdLst>
            <p14:sldId id="258"/>
            <p14:sldId id="2147480891"/>
            <p14:sldId id="2147480892"/>
            <p14:sldId id="2147480894"/>
            <p14:sldId id="2147480896"/>
            <p14:sldId id="2147480897"/>
            <p14:sldId id="2147480898"/>
            <p14:sldId id="287"/>
            <p14:sldId id="2147480901"/>
            <p14:sldId id="2147480902"/>
            <p14:sldId id="272"/>
            <p14:sldId id="273"/>
            <p14:sldId id="276"/>
            <p14:sldId id="2147483640"/>
            <p14:sldId id="274"/>
            <p14:sldId id="275"/>
            <p14:sldId id="285"/>
            <p14:sldId id="279"/>
            <p14:sldId id="278"/>
          </p14:sldIdLst>
        </p14:section>
        <p14:section name="Wrapup" id="{64DC5F44-4699-4552-BA5B-87F7CE539453}">
          <p14:sldIdLst>
            <p14:sldId id="259"/>
            <p14:sldId id="266"/>
            <p14:sldId id="2147480288"/>
            <p14:sldId id="566"/>
            <p14:sldId id="269"/>
          </p14:sldIdLst>
        </p14:section>
        <p14:section name="Scraps" id="{B9EEE04F-6B9C-4E7F-8EE2-24A324C7A3FD}">
          <p14:sldIdLst>
            <p14:sldId id="2147483643"/>
            <p14:sldId id="262"/>
            <p14:sldId id="2147483644"/>
            <p14:sldId id="2147483638"/>
            <p14:sldId id="271"/>
            <p14:sldId id="2147482554"/>
            <p14:sldId id="2147483639"/>
            <p14:sldId id="277"/>
            <p14:sldId id="283"/>
            <p14:sldId id="2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8A7719-FA07-3504-6D67-7B802556B4DF}" name="Andrea Fisher" initials="AF" userId="S::anfisher@microsoft.com::d2d49c01-f556-4c97-8bd2-d3a096173278" providerId="AD"/>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461E9BEA-53F6-93A7-E528-4ACB31699A59}" name="Jon Shectman" initials="JS" userId="S::jonsh@microsoft.com::29883975-3f4f-491e-963b-df4536c3f479"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9890D-9560-789B-E745-F9B10D614C3B}" v="1" dt="2025-05-13T18:11:01.930"/>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44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Fisher" userId="d2d49c01-f556-4c97-8bd2-d3a096173278" providerId="ADAL" clId="{C932240F-84B7-4434-8313-95E6BBA07ED4}"/>
    <pc:docChg chg="custSel modSld">
      <pc:chgData name="Andrea Fisher" userId="d2d49c01-f556-4c97-8bd2-d3a096173278" providerId="ADAL" clId="{C932240F-84B7-4434-8313-95E6BBA07ED4}" dt="2025-04-30T21:19:28.808" v="10" actId="14734"/>
      <pc:docMkLst>
        <pc:docMk/>
      </pc:docMkLst>
      <pc:sldChg chg="modSp mod">
        <pc:chgData name="Andrea Fisher" userId="d2d49c01-f556-4c97-8bd2-d3a096173278" providerId="ADAL" clId="{C932240F-84B7-4434-8313-95E6BBA07ED4}" dt="2025-04-30T21:19:11.937" v="9" actId="114"/>
        <pc:sldMkLst>
          <pc:docMk/>
          <pc:sldMk cId="1906093503" sldId="2147483646"/>
        </pc:sldMkLst>
        <pc:spChg chg="mod">
          <ac:chgData name="Andrea Fisher" userId="d2d49c01-f556-4c97-8bd2-d3a096173278" providerId="ADAL" clId="{C932240F-84B7-4434-8313-95E6BBA07ED4}" dt="2025-04-30T21:19:11.937" v="9" actId="114"/>
          <ac:spMkLst>
            <pc:docMk/>
            <pc:sldMk cId="1906093503" sldId="2147483646"/>
            <ac:spMk id="5" creationId="{D6BCA34D-2C41-8F62-F7D8-739D20433089}"/>
          </ac:spMkLst>
        </pc:spChg>
        <pc:graphicFrameChg chg="mod">
          <ac:chgData name="Andrea Fisher" userId="d2d49c01-f556-4c97-8bd2-d3a096173278" providerId="ADAL" clId="{C932240F-84B7-4434-8313-95E6BBA07ED4}" dt="2025-04-30T21:19:02.718" v="8" actId="1076"/>
          <ac:graphicFrameMkLst>
            <pc:docMk/>
            <pc:sldMk cId="1906093503" sldId="2147483646"/>
            <ac:graphicFrameMk id="2" creationId="{18F382B2-1E33-14AE-423B-D8549E6F60A8}"/>
          </ac:graphicFrameMkLst>
        </pc:graphicFrameChg>
      </pc:sldChg>
      <pc:sldChg chg="modSp mod">
        <pc:chgData name="Andrea Fisher" userId="d2d49c01-f556-4c97-8bd2-d3a096173278" providerId="ADAL" clId="{C932240F-84B7-4434-8313-95E6BBA07ED4}" dt="2025-04-30T21:19:28.808" v="10" actId="14734"/>
        <pc:sldMkLst>
          <pc:docMk/>
          <pc:sldMk cId="89923225" sldId="2147483647"/>
        </pc:sldMkLst>
        <pc:graphicFrameChg chg="modGraphic">
          <ac:chgData name="Andrea Fisher" userId="d2d49c01-f556-4c97-8bd2-d3a096173278" providerId="ADAL" clId="{C932240F-84B7-4434-8313-95E6BBA07ED4}" dt="2025-04-30T21:19:28.808" v="10" actId="14734"/>
          <ac:graphicFrameMkLst>
            <pc:docMk/>
            <pc:sldMk cId="89923225" sldId="2147483647"/>
            <ac:graphicFrameMk id="7" creationId="{FEA5AC24-F73B-5896-1CA5-CA123A8C689C}"/>
          </ac:graphicFrameMkLst>
        </pc:graphicFrameChg>
      </pc:sldChg>
    </pc:docChg>
  </pc:docChgLst>
  <pc:docChgLst>
    <pc:chgData name="Bryan Wofford (MCAG)" userId="S::brwoff@microsoft.com::af037bd5-f592-429c-a009-a6626d67a49c" providerId="AD" clId="Web-{9E49890D-9560-789B-E745-F9B10D614C3B}"/>
    <pc:docChg chg="delSld modSection">
      <pc:chgData name="Bryan Wofford (MCAG)" userId="S::brwoff@microsoft.com::af037bd5-f592-429c-a009-a6626d67a49c" providerId="AD" clId="Web-{9E49890D-9560-789B-E745-F9B10D614C3B}" dt="2025-05-13T18:11:01.930" v="0"/>
      <pc:docMkLst>
        <pc:docMk/>
      </pc:docMkLst>
      <pc:sldChg chg="del">
        <pc:chgData name="Bryan Wofford (MCAG)" userId="S::brwoff@microsoft.com::af037bd5-f592-429c-a009-a6626d67a49c" providerId="AD" clId="Web-{9E49890D-9560-789B-E745-F9B10D614C3B}" dt="2025-05-13T18:11:01.930" v="0"/>
        <pc:sldMkLst>
          <pc:docMk/>
          <pc:sldMk cId="2501033313" sldId="2147482550"/>
        </pc:sldMkLst>
      </pc:sldChg>
    </pc:docChg>
  </pc:docChgLst>
  <pc:docChgLst>
    <pc:chgData name="Jon Shectman" userId="29883975-3f4f-491e-963b-df4536c3f479" providerId="ADAL" clId="{07EB8B3B-FB0F-4163-ABE3-4AFF810B20DD}"/>
    <pc:docChg chg="custSel modSld sldOrd modSection">
      <pc:chgData name="Jon Shectman" userId="29883975-3f4f-491e-963b-df4536c3f479" providerId="ADAL" clId="{07EB8B3B-FB0F-4163-ABE3-4AFF810B20DD}" dt="2025-04-29T19:01:13.914" v="2921" actId="1076"/>
      <pc:docMkLst>
        <pc:docMk/>
      </pc:docMkLst>
      <pc:sldChg chg="addSp modSp mod modNotesTx">
        <pc:chgData name="Jon Shectman" userId="29883975-3f4f-491e-963b-df4536c3f479" providerId="ADAL" clId="{07EB8B3B-FB0F-4163-ABE3-4AFF810B20DD}" dt="2025-04-29T19:01:13.914" v="2921" actId="1076"/>
        <pc:sldMkLst>
          <pc:docMk/>
          <pc:sldMk cId="3797162898" sldId="274"/>
        </pc:sldMkLst>
        <pc:spChg chg="add mod">
          <ac:chgData name="Jon Shectman" userId="29883975-3f4f-491e-963b-df4536c3f479" providerId="ADAL" clId="{07EB8B3B-FB0F-4163-ABE3-4AFF810B20DD}" dt="2025-04-29T19:01:13.914" v="2921" actId="1076"/>
          <ac:spMkLst>
            <pc:docMk/>
            <pc:sldMk cId="3797162898" sldId="274"/>
            <ac:spMk id="3" creationId="{718EC246-7D85-FB27-ED15-64A4722A5CFD}"/>
          </ac:spMkLst>
        </pc:spChg>
      </pc:sldChg>
      <pc:sldChg chg="mod ord modShow">
        <pc:chgData name="Jon Shectman" userId="29883975-3f4f-491e-963b-df4536c3f479" providerId="ADAL" clId="{07EB8B3B-FB0F-4163-ABE3-4AFF810B20DD}" dt="2025-04-29T18:34:24.274" v="219"/>
        <pc:sldMkLst>
          <pc:docMk/>
          <pc:sldMk cId="839615560" sldId="281"/>
        </pc:sldMkLst>
      </pc:sldChg>
      <pc:sldChg chg="modSp mod modNotesTx">
        <pc:chgData name="Jon Shectman" userId="29883975-3f4f-491e-963b-df4536c3f479" providerId="ADAL" clId="{07EB8B3B-FB0F-4163-ABE3-4AFF810B20DD}" dt="2025-04-29T18:34:06.317" v="216" actId="20577"/>
        <pc:sldMkLst>
          <pc:docMk/>
          <pc:sldMk cId="1904659891" sldId="2147483645"/>
        </pc:sldMkLst>
        <pc:graphicFrameChg chg="modGraphic">
          <ac:chgData name="Jon Shectman" userId="29883975-3f4f-491e-963b-df4536c3f479" providerId="ADAL" clId="{07EB8B3B-FB0F-4163-ABE3-4AFF810B20DD}" dt="2025-04-29T18:34:03.522" v="215" actId="20577"/>
          <ac:graphicFrameMkLst>
            <pc:docMk/>
            <pc:sldMk cId="1904659891" sldId="2147483645"/>
            <ac:graphicFrameMk id="2" creationId="{AB1D2F23-FA83-D505-FE31-1968A4EA6551}"/>
          </ac:graphicFrameMkLst>
        </pc:graphicFrameChg>
      </pc:sldChg>
    </pc:docChg>
  </pc:docChgLst>
  <pc:docChgLst>
    <pc:chgData name="Andrea Fisher" userId="d2d49c01-f556-4c97-8bd2-d3a096173278" providerId="ADAL" clId="{C17F7611-F7D5-49E0-B781-517E998B67FC}"/>
    <pc:docChg chg="undo custSel modSld">
      <pc:chgData name="Andrea Fisher" userId="d2d49c01-f556-4c97-8bd2-d3a096173278" providerId="ADAL" clId="{C17F7611-F7D5-49E0-B781-517E998B67FC}" dt="2025-04-29T18:23:03.456" v="18" actId="478"/>
      <pc:docMkLst>
        <pc:docMk/>
      </pc:docMkLst>
      <pc:sldChg chg="delSp mod">
        <pc:chgData name="Andrea Fisher" userId="d2d49c01-f556-4c97-8bd2-d3a096173278" providerId="ADAL" clId="{C17F7611-F7D5-49E0-B781-517E998B67FC}" dt="2025-04-29T18:23:03.456" v="18" actId="478"/>
        <pc:sldMkLst>
          <pc:docMk/>
          <pc:sldMk cId="3503035305" sldId="268"/>
        </pc:sldMkLst>
        <pc:spChg chg="del">
          <ac:chgData name="Andrea Fisher" userId="d2d49c01-f556-4c97-8bd2-d3a096173278" providerId="ADAL" clId="{C17F7611-F7D5-49E0-B781-517E998B67FC}" dt="2025-04-29T18:23:03.456" v="18" actId="478"/>
          <ac:spMkLst>
            <pc:docMk/>
            <pc:sldMk cId="3503035305" sldId="268"/>
            <ac:spMk id="35" creationId="{7035C7AD-B457-6338-F317-2FFFEAE59AD5}"/>
          </ac:spMkLst>
        </pc:spChg>
      </pc:sldChg>
      <pc:sldChg chg="addSp delSp modSp mod">
        <pc:chgData name="Andrea Fisher" userId="d2d49c01-f556-4c97-8bd2-d3a096173278" providerId="ADAL" clId="{C17F7611-F7D5-49E0-B781-517E998B67FC}" dt="2025-04-29T18:22:34.939" v="17" actId="14100"/>
        <pc:sldMkLst>
          <pc:docMk/>
          <pc:sldMk cId="2710205027" sldId="2147482552"/>
        </pc:sldMkLst>
        <pc:picChg chg="del">
          <ac:chgData name="Andrea Fisher" userId="d2d49c01-f556-4c97-8bd2-d3a096173278" providerId="ADAL" clId="{C17F7611-F7D5-49E0-B781-517E998B67FC}" dt="2025-04-29T18:21:23.269" v="0" actId="478"/>
          <ac:picMkLst>
            <pc:docMk/>
            <pc:sldMk cId="2710205027" sldId="2147482552"/>
            <ac:picMk id="4" creationId="{DD81C83A-3707-1EDD-38A0-899D362EC69F}"/>
          </ac:picMkLst>
        </pc:picChg>
        <pc:picChg chg="mod">
          <ac:chgData name="Andrea Fisher" userId="d2d49c01-f556-4c97-8bd2-d3a096173278" providerId="ADAL" clId="{C17F7611-F7D5-49E0-B781-517E998B67FC}" dt="2025-04-29T18:22:34.939" v="17" actId="14100"/>
          <ac:picMkLst>
            <pc:docMk/>
            <pc:sldMk cId="2710205027" sldId="2147482552"/>
            <ac:picMk id="6" creationId="{6D91CE49-5D74-2966-D664-2B924EF3BEFF}"/>
          </ac:picMkLst>
        </pc:picChg>
        <pc:picChg chg="add mod">
          <ac:chgData name="Andrea Fisher" userId="d2d49c01-f556-4c97-8bd2-d3a096173278" providerId="ADAL" clId="{C17F7611-F7D5-49E0-B781-517E998B67FC}" dt="2025-04-29T18:22:06.622" v="13" actId="1076"/>
          <ac:picMkLst>
            <pc:docMk/>
            <pc:sldMk cId="2710205027" sldId="2147482552"/>
            <ac:picMk id="7" creationId="{F466ED22-A408-36AC-C36A-0AC81A9A259A}"/>
          </ac:picMkLst>
        </pc:picChg>
      </pc:sldChg>
    </pc:docChg>
  </pc:docChgLst>
</pc:chgInfo>
</file>

<file path=ppt/comments/modernComment_101_33912C4D.xml><?xml version="1.0" encoding="utf-8"?>
<p188:cmLst xmlns:a="http://schemas.openxmlformats.org/drawingml/2006/main" xmlns:r="http://schemas.openxmlformats.org/officeDocument/2006/relationships" xmlns:p188="http://schemas.microsoft.com/office/powerpoint/2018/8/main">
  <p188:cm id="{4378567A-1620-49A7-B6C0-4DA550066681}" authorId="{461E9BEA-53F6-93A7-E528-4ACB31699A59}" created="2025-04-29T18:36:29.329">
    <ac:txMkLst xmlns:ac="http://schemas.microsoft.com/office/drawing/2013/main/command">
      <pc:docMk xmlns:pc="http://schemas.microsoft.com/office/powerpoint/2013/main/command"/>
      <pc:sldMk xmlns:pc="http://schemas.microsoft.com/office/powerpoint/2013/main/command" cId="865152077" sldId="257"/>
      <ac:spMk id="4" creationId="{55B2F709-C494-677C-7FF5-9F7E1D04A242}"/>
      <ac:txMk cp="82" len="30">
        <ac:context len="151" hash="3783934491"/>
      </ac:txMk>
    </ac:txMkLst>
    <p188:pos x="6230046" y="1261329"/>
    <p188:txBody>
      <a:bodyPr/>
      <a:lstStyle/>
      <a:p>
        <a:r>
          <a:rPr lang="en-US"/>
          <a:t>[@Andrea Fisher] should we make this a sub-bullet of Data value? https://learn.microsoft.com/en-us/azure/sentinel/soc-optimization/soc-optimization-reference only lists the 3 types. Up to you/just suggesting.</a:t>
        </a:r>
      </a:p>
    </p188:txBody>
  </p188:cm>
</p188:cmLst>
</file>

<file path=ppt/comments/modernComment_10C_D0CC13A9.xml><?xml version="1.0" encoding="utf-8"?>
<p188:cmLst xmlns:a="http://schemas.openxmlformats.org/drawingml/2006/main" xmlns:r="http://schemas.openxmlformats.org/officeDocument/2006/relationships" xmlns:p188="http://schemas.microsoft.com/office/powerpoint/2018/8/main">
  <p188:cm id="{C2F4B774-D50B-405F-A23D-12CB75C5E10F}" authorId="{461E9BEA-53F6-93A7-E528-4ACB31699A59}" created="2025-04-21T17:56:21.358">
    <ac:txMkLst xmlns:ac="http://schemas.microsoft.com/office/drawing/2013/main/command">
      <pc:docMk xmlns:pc="http://schemas.microsoft.com/office/powerpoint/2013/main/command"/>
      <pc:sldMk xmlns:pc="http://schemas.microsoft.com/office/powerpoint/2013/main/command" cId="3503035305" sldId="268"/>
      <ac:spMk id="20" creationId="{5C8B2FEE-07A7-8A3B-277B-D308108224D8}"/>
      <ac:txMk cp="16" len="7">
        <ac:context len="93" hash="237877507"/>
      </ac:txMk>
    </ac:txMkLst>
    <p188:pos x="1748679" y="580965"/>
    <p188:txBody>
      <a:bodyPr/>
      <a:lstStyle/>
      <a:p>
        <a:r>
          <a:rPr lang="en-US"/>
          <a:t>?? Is this Sentinel Fusion? I think it is pretty dead - replace with “Correlation engine” - ?</a:t>
        </a:r>
      </a:p>
    </p188:txBody>
  </p188:cm>
  <p188:cm id="{82B95ACE-F668-47FA-B08C-671F92966606}" authorId="{461E9BEA-53F6-93A7-E528-4ACB31699A59}" created="2025-04-28T20:45:59.498">
    <ac:deMkLst xmlns:ac="http://schemas.microsoft.com/office/drawing/2013/main/command">
      <pc:docMk xmlns:pc="http://schemas.microsoft.com/office/powerpoint/2013/main/command"/>
      <pc:sldMk xmlns:pc="http://schemas.microsoft.com/office/powerpoint/2013/main/command" cId="3503035305" sldId="268"/>
      <ac:spMk id="35" creationId="{7035C7AD-B457-6338-F317-2FFFEAE59AD5}"/>
    </ac:deMkLst>
    <p188:txBody>
      <a:bodyPr/>
      <a:lstStyle/>
      <a:p>
        <a:r>
          <a:rPr lang="en-US"/>
          <a:t>[@Andrea Fisher] - this link appears to go to an account setup for WordPress? Do we want to keep/show it?</a:t>
        </a:r>
      </a:p>
    </p188:txBody>
  </p188:cm>
</p188:cmLst>
</file>

<file path=ppt/comments/modernComment_7FFFFFFF_55C1E99.xml><?xml version="1.0" encoding="utf-8"?>
<p188:cmLst xmlns:a="http://schemas.openxmlformats.org/drawingml/2006/main" xmlns:r="http://schemas.openxmlformats.org/officeDocument/2006/relationships" xmlns:p188="http://schemas.microsoft.com/office/powerpoint/2018/8/main">
  <p188:cm id="{2AC01241-8C71-4D98-B9FE-13C3793F27BF}" authorId="{461E9BEA-53F6-93A7-E528-4ACB31699A59}" created="2025-04-21T18:02:23.021">
    <ac:txMkLst xmlns:ac="http://schemas.microsoft.com/office/drawing/2013/main/command">
      <pc:docMk xmlns:pc="http://schemas.microsoft.com/office/powerpoint/2013/main/command"/>
      <pc:sldMk xmlns:pc="http://schemas.microsoft.com/office/powerpoint/2013/main/command" cId="89923225" sldId="2147483647"/>
      <ac:graphicFrameMk id="7" creationId="{FEA5AC24-F73B-5896-1CA5-CA123A8C689C}"/>
      <ac:tblMk/>
      <ac:tcMk rowId="315199866" colId="2995364315"/>
      <ac:txMk cp="59" len="9">
        <ac:context len="71" hash="1496557777"/>
      </ac:txMk>
    </ac:txMkLst>
    <p188:pos x="9122185" y="1408897"/>
    <p188:replyLst>
      <p188:reply id="{5A3D0E8B-C516-4697-9305-BFB929B33EFC}" authorId="{461E9BEA-53F6-93A7-E528-4ACB31699A59}" created="2025-04-21T18:05:13.266">
        <p188:txBody>
          <a:bodyPr/>
          <a:lstStyle/>
          <a:p>
            <a:r>
              <a:rPr lang="en-US"/>
              <a:t>Also we need to mention summary rules (preview)</a:t>
            </a:r>
          </a:p>
        </p188:txBody>
      </p188:reply>
      <p188:reply id="{B59B6A25-137D-4BF7-A655-4D5407B09D37}" authorId="{808A7719-FA07-3504-6D67-7B802556B4DF}" created="2025-04-29T18:23:35.841">
        <p188:txBody>
          <a:bodyPr/>
          <a:lstStyle/>
          <a:p>
            <a:r>
              <a:rPr lang="en-US"/>
              <a:t>Why summary rules? Are they relevant here?`</a:t>
            </a:r>
          </a:p>
        </p188:txBody>
      </p188:reply>
      <p188:reply id="{B1D895D4-8598-44D3-8AC9-5C73A44C7CBA}" authorId="{808A7719-FA07-3504-6D67-7B802556B4DF}" created="2025-04-29T18:25:00.392">
        <p188:txBody>
          <a:bodyPr/>
          <a:lstStyle/>
          <a:p>
            <a:r>
              <a:rPr lang="en-US"/>
              <a:t>[@Jon Shectman] they actually changed the docs. It now says Move the table to a basic logs plan if the table is eligible.</a:t>
            </a:r>
          </a:p>
        </p188:txBody>
      </p188:reply>
    </p188:replyLst>
    <p188:txBody>
      <a:bodyPr/>
      <a:lstStyle/>
      <a:p>
        <a:r>
          <a:rPr lang="en-US"/>
          <a:t>I think it’s GA</a:t>
        </a:r>
      </a:p>
    </p188:txBody>
  </p188:cm>
  <p188:cm id="{02208657-F0DF-49ED-9929-B64DCA47072A}" authorId="{461E9BEA-53F6-93A7-E528-4ACB31699A59}" created="2025-04-21T19:04:51.128">
    <ac:txMkLst xmlns:ac="http://schemas.microsoft.com/office/drawing/2013/main/command">
      <pc:docMk xmlns:pc="http://schemas.microsoft.com/office/powerpoint/2013/main/command"/>
      <pc:sldMk xmlns:pc="http://schemas.microsoft.com/office/powerpoint/2013/main/command" cId="89923225" sldId="2147483647"/>
      <ac:graphicFrameMk id="7" creationId="{FEA5AC24-F73B-5896-1CA5-CA123A8C689C}"/>
      <ac:tblMk/>
      <ac:tcMk rowId="2104679020" colId="2995364315"/>
      <ac:txMk cp="80" len="46">
        <ac:context len="128" hash="2170454407"/>
      </ac:txMk>
    </ac:txMkLst>
    <p188:pos x="10727873" y="4602429"/>
    <p188:txBody>
      <a:bodyPr/>
      <a:lstStyle/>
      <a:p>
        <a:r>
          <a:rPr lang="en-US"/>
          <a:t>For talk track - see Microsoft will do things counter to ACR - saving customers/SOCs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15</a:t>
            </a:fld>
            <a:endParaRPr lang="en-US"/>
          </a:p>
        </p:txBody>
      </p:sp>
    </p:spTree>
    <p:extLst>
      <p:ext uri="{BB962C8B-B14F-4D97-AF65-F5344CB8AC3E}">
        <p14:creationId xmlns:p14="http://schemas.microsoft.com/office/powerpoint/2010/main" val="328267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Font typeface="Arial" panose="020B0604020202020204" pitchFamily="34" charset="0"/>
              <a:buNone/>
            </a:pPr>
            <a:r>
              <a:rPr lang="en-US" sz="1800" kern="100">
                <a:effectLst/>
                <a:latin typeface="Aptos" panose="020B0004020202020204" pitchFamily="34" charset="0"/>
                <a:ea typeface="Times New Roman" panose="02020603050405020304" pitchFamily="18" charset="0"/>
                <a:cs typeface="Aptos" panose="020B0004020202020204" pitchFamily="34" charset="0"/>
              </a:rPr>
              <a:t>AF</a:t>
            </a:r>
          </a:p>
          <a:p>
            <a:pPr marL="0" marR="0" indent="0">
              <a:lnSpc>
                <a:spcPct val="107000"/>
              </a:lnSpc>
              <a:spcAft>
                <a:spcPts val="800"/>
              </a:spcAft>
              <a:buFont typeface="Arial" panose="020B0604020202020204" pitchFamily="34" charset="0"/>
              <a:buNone/>
            </a:pPr>
            <a:r>
              <a:rPr lang="en-US" sz="1800" kern="100">
                <a:effectLst/>
                <a:latin typeface="Aptos" panose="020B0004020202020204" pitchFamily="34" charset="0"/>
                <a:ea typeface="Times New Roman" panose="02020603050405020304" pitchFamily="18" charset="0"/>
                <a:cs typeface="Aptos" panose="020B0004020202020204" pitchFamily="34" charset="0"/>
              </a:rPr>
              <a:t>SOC optimization tailored guidance, based on data you ingested, product config and risk profile. To stay secured and reduce cost.</a:t>
            </a:r>
          </a:p>
          <a:p>
            <a:pPr marL="800100" marR="0" lvl="1" indent="-342900">
              <a:lnSpc>
                <a:spcPct val="107000"/>
              </a:lnSpc>
              <a:spcAft>
                <a:spcPts val="800"/>
              </a:spcAft>
              <a:buFont typeface="Arial" panose="020B0604020202020204" pitchFamily="34" charset="0"/>
              <a:buChar char="•"/>
            </a:pPr>
            <a:r>
              <a:rPr lang="en-US" sz="1800" kern="100">
                <a:effectLst/>
                <a:latin typeface="Aptos" panose="020B0004020202020204" pitchFamily="34" charset="0"/>
                <a:ea typeface="Times New Roman" panose="02020603050405020304" pitchFamily="18" charset="0"/>
                <a:cs typeface="Aptos" panose="020B0004020202020204" pitchFamily="34" charset="0"/>
              </a:rPr>
              <a:t>Stay more secured by tracking MITRE attack techniques, and improving your XDR configurations</a:t>
            </a:r>
          </a:p>
          <a:p>
            <a:pPr marL="800100" marR="0" lvl="1" indent="-342900">
              <a:lnSpc>
                <a:spcPct val="107000"/>
              </a:lnSpc>
              <a:spcAft>
                <a:spcPts val="800"/>
              </a:spcAft>
              <a:buFont typeface="Arial" panose="020B0604020202020204" pitchFamily="34" charset="0"/>
              <a:buChar char="•"/>
            </a:pPr>
            <a:r>
              <a:rPr lang="en-US" sz="1800" kern="100">
                <a:effectLst/>
                <a:latin typeface="Aptos" panose="020B0004020202020204" pitchFamily="34" charset="0"/>
                <a:ea typeface="Times New Roman" panose="02020603050405020304" pitchFamily="18" charset="0"/>
                <a:cs typeface="Aptos" panose="020B0004020202020204" pitchFamily="34" charset="0"/>
              </a:rPr>
              <a:t>Drive value by identifying data you ingest that isn’t utilized to detection or hunting. Insights can also come from what customers similar to you are doing.</a:t>
            </a:r>
          </a:p>
          <a:p>
            <a:pPr marL="800100" marR="0" lvl="1" indent="-342900">
              <a:lnSpc>
                <a:spcPct val="107000"/>
              </a:lnSpc>
              <a:spcAft>
                <a:spcPts val="800"/>
              </a:spcAft>
              <a:buFont typeface="Arial" panose="020B0604020202020204" pitchFamily="34" charset="0"/>
              <a:buChar char="•"/>
            </a:pPr>
            <a:r>
              <a:rPr lang="en-US" sz="1800" kern="100">
                <a:effectLst/>
                <a:latin typeface="Aptos" panose="020B0004020202020204" pitchFamily="34" charset="0"/>
                <a:ea typeface="Times New Roman" panose="02020603050405020304" pitchFamily="18" charset="0"/>
                <a:cs typeface="Aptos" panose="020B0004020202020204" pitchFamily="34" charset="0"/>
              </a:rPr>
              <a:t>Manage costs by highlighting data that can be stored in cheaper tier, now including recommendations for Auxiliary logs. </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155130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524790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18</a:t>
            </a:fld>
            <a:endParaRPr lang="en-US"/>
          </a:p>
        </p:txBody>
      </p:sp>
    </p:spTree>
    <p:extLst>
      <p:ext uri="{BB962C8B-B14F-4D97-AF65-F5344CB8AC3E}">
        <p14:creationId xmlns:p14="http://schemas.microsoft.com/office/powerpoint/2010/main" val="298747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7527-E0D5-DD71-4F92-AB2C2840B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2B521-B9AF-A1DC-18CC-95A8F0661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C11C7-EB56-F5D4-71BE-F144D9CFCA7E}"/>
              </a:ext>
            </a:extLst>
          </p:cNvPr>
          <p:cNvSpPr>
            <a:spLocks noGrp="1"/>
          </p:cNvSpPr>
          <p:nvPr>
            <p:ph type="body" idx="1"/>
          </p:nvPr>
        </p:nvSpPr>
        <p:spPr/>
        <p:txBody>
          <a:bodyPr/>
          <a:lstStyle/>
          <a:p>
            <a:r>
              <a:rPr lang="en-US" b="0" i="0">
                <a:solidFill>
                  <a:srgbClr val="E6E6E6"/>
                </a:solidFill>
                <a:effectLst/>
                <a:latin typeface="Segoe UI" panose="020B0502040204020203" pitchFamily="34" charset="0"/>
              </a:rPr>
              <a:t>When making changes to ingestion plans, we recommend always ensuring that the limits of your ingestion plans are clear, and that the affected tables aren't ingested for compliance or other similar reasons</a:t>
            </a:r>
            <a:endParaRPr lang="en-US"/>
          </a:p>
        </p:txBody>
      </p:sp>
      <p:sp>
        <p:nvSpPr>
          <p:cNvPr id="4" name="Slide Number Placeholder 3">
            <a:extLst>
              <a:ext uri="{FF2B5EF4-FFF2-40B4-BE49-F238E27FC236}">
                <a16:creationId xmlns:a16="http://schemas.microsoft.com/office/drawing/2014/main" id="{AF809EC4-1969-BE62-FF1C-000A374B0FEA}"/>
              </a:ext>
            </a:extLst>
          </p:cNvPr>
          <p:cNvSpPr>
            <a:spLocks noGrp="1"/>
          </p:cNvSpPr>
          <p:nvPr>
            <p:ph type="sldNum" sz="quarter" idx="5"/>
          </p:nvPr>
        </p:nvSpPr>
        <p:spPr/>
        <p:txBody>
          <a:bodyPr/>
          <a:lstStyle/>
          <a:p>
            <a:fld id="{F7C39E19-974F-4B90-B9A5-596933717C14}" type="slidenum">
              <a:rPr lang="en-US" smtClean="0"/>
              <a:t>19</a:t>
            </a:fld>
            <a:endParaRPr lang="en-US"/>
          </a:p>
        </p:txBody>
      </p:sp>
    </p:spTree>
    <p:extLst>
      <p:ext uri="{BB962C8B-B14F-4D97-AF65-F5344CB8AC3E}">
        <p14:creationId xmlns:p14="http://schemas.microsoft.com/office/powerpoint/2010/main" val="2777270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19</a:t>
            </a:fld>
            <a:endParaRPr lang="en-US"/>
          </a:p>
        </p:txBody>
      </p:sp>
    </p:spTree>
    <p:extLst>
      <p:ext uri="{BB962C8B-B14F-4D97-AF65-F5344CB8AC3E}">
        <p14:creationId xmlns:p14="http://schemas.microsoft.com/office/powerpoint/2010/main" val="298367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6E6E6"/>
                </a:solidFill>
                <a:effectLst/>
                <a:latin typeface="Segoe UI" panose="020B0502040204020203" pitchFamily="34" charset="0"/>
              </a:rPr>
              <a:t>Jon</a:t>
            </a:r>
          </a:p>
          <a:p>
            <a:endParaRPr lang="en-US" b="0" i="0">
              <a:solidFill>
                <a:srgbClr val="E6E6E6"/>
              </a:solidFill>
              <a:effectLst/>
              <a:latin typeface="Segoe UI" panose="020B0502040204020203" pitchFamily="34" charset="0"/>
            </a:endParaRPr>
          </a:p>
          <a:p>
            <a:r>
              <a:rPr lang="en-US" b="0" i="0">
                <a:solidFill>
                  <a:srgbClr val="E6E6E6"/>
                </a:solidFill>
                <a:effectLst/>
                <a:latin typeface="Segoe UI" panose="020B0502040204020203" pitchFamily="34" charset="0"/>
              </a:rPr>
              <a:t>3 areas to optimize, each with prescriptive guidance:</a:t>
            </a:r>
            <a:br>
              <a:rPr lang="en-US" b="0" i="0">
                <a:solidFill>
                  <a:srgbClr val="E6E6E6"/>
                </a:solidFill>
                <a:effectLst/>
                <a:latin typeface="Segoe UI" panose="020B0502040204020203" pitchFamily="34" charset="0"/>
              </a:rPr>
            </a:br>
            <a:r>
              <a:rPr lang="en-US" b="0" i="0">
                <a:solidFill>
                  <a:srgbClr val="E6E6E6"/>
                </a:solidFill>
                <a:effectLst/>
                <a:latin typeface="Segoe UI" panose="020B0502040204020203" pitchFamily="34" charset="0"/>
              </a:rPr>
              <a:t>1. Data sources exist, but no detections – Action, turn on analytics rule to get value and coverage</a:t>
            </a:r>
          </a:p>
          <a:p>
            <a:r>
              <a:rPr lang="en-US" b="0" i="0">
                <a:solidFill>
                  <a:srgbClr val="E6E6E6"/>
                </a:solidFill>
                <a:effectLst/>
                <a:latin typeface="Segoe UI" panose="020B0502040204020203" pitchFamily="34" charset="0"/>
              </a:rPr>
              <a:t>2. OTOH, templates are turned on but no data sources – pretty simple, connect the required data sources (or remove the templates)</a:t>
            </a:r>
          </a:p>
          <a:p>
            <a:r>
              <a:rPr lang="en-US" b="0" i="0">
                <a:solidFill>
                  <a:srgbClr val="E6E6E6"/>
                </a:solidFill>
                <a:effectLst/>
                <a:latin typeface="Segoe UI" panose="020B0502040204020203" pitchFamily="34" charset="0"/>
              </a:rPr>
              <a:t>3. No existing detections or data sources for a MITRE tactic – Easiest action is to install a Solution from the Content Hub…which comprises both connectors and detection rules</a:t>
            </a:r>
          </a:p>
        </p:txBody>
      </p:sp>
      <p:sp>
        <p:nvSpPr>
          <p:cNvPr id="4" name="Slide Number Placeholder 3"/>
          <p:cNvSpPr>
            <a:spLocks noGrp="1"/>
          </p:cNvSpPr>
          <p:nvPr>
            <p:ph type="sldNum" sz="quarter" idx="5"/>
          </p:nvPr>
        </p:nvSpPr>
        <p:spPr/>
        <p:txBody>
          <a:bodyPr/>
          <a:lstStyle/>
          <a:p>
            <a:fld id="{F7C39E19-974F-4B90-B9A5-596933717C14}" type="slidenum">
              <a:rPr lang="en-US" smtClean="0"/>
              <a:t>20</a:t>
            </a:fld>
            <a:endParaRPr lang="en-US"/>
          </a:p>
        </p:txBody>
      </p:sp>
    </p:spTree>
    <p:extLst>
      <p:ext uri="{BB962C8B-B14F-4D97-AF65-F5344CB8AC3E}">
        <p14:creationId xmlns:p14="http://schemas.microsoft.com/office/powerpoint/2010/main" val="3789689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E6E6E6"/>
                </a:solidFill>
                <a:effectLst/>
                <a:latin typeface="Segoe UI" panose="020B0502040204020203" pitchFamily="34" charset="0"/>
              </a:rPr>
              <a:t>Jon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6E6E6"/>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21</a:t>
            </a:fld>
            <a:endParaRPr lang="en-US"/>
          </a:p>
        </p:txBody>
      </p:sp>
    </p:spTree>
    <p:extLst>
      <p:ext uri="{BB962C8B-B14F-4D97-AF65-F5344CB8AC3E}">
        <p14:creationId xmlns:p14="http://schemas.microsoft.com/office/powerpoint/2010/main" val="339480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Times New Roman" panose="02020603050405020304" pitchFamily="18" charset="0"/>
                <a:cs typeface="Aptos" panose="020B0004020202020204" pitchFamily="34" charset="0"/>
              </a:rPr>
              <a:t>AF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Times New Roman" panose="02020603050405020304" pitchFamily="18" charset="0"/>
                <a:cs typeface="Aptos" panose="020B0004020202020204" pitchFamily="34" charset="0"/>
              </a:rPr>
              <a:t>When Sentinel surfaces a recommendation, it includes impact analysis and step by step guidance.</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32</a:t>
            </a:fld>
            <a:endParaRPr lang="en-US"/>
          </a:p>
        </p:txBody>
      </p:sp>
    </p:spTree>
    <p:extLst>
      <p:ext uri="{BB962C8B-B14F-4D97-AF65-F5344CB8AC3E}">
        <p14:creationId xmlns:p14="http://schemas.microsoft.com/office/powerpoint/2010/main" val="842948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33</a:t>
            </a:fld>
            <a:endParaRPr lang="en-US"/>
          </a:p>
        </p:txBody>
      </p:sp>
    </p:spTree>
    <p:extLst>
      <p:ext uri="{BB962C8B-B14F-4D97-AF65-F5344CB8AC3E}">
        <p14:creationId xmlns:p14="http://schemas.microsoft.com/office/powerpoint/2010/main" val="218722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6</a:t>
            </a:fld>
            <a:endParaRPr lang="en-US"/>
          </a:p>
        </p:txBody>
      </p:sp>
    </p:spTree>
    <p:extLst>
      <p:ext uri="{BB962C8B-B14F-4D97-AF65-F5344CB8AC3E}">
        <p14:creationId xmlns:p14="http://schemas.microsoft.com/office/powerpoint/2010/main" val="2471504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34</a:t>
            </a:fld>
            <a:endParaRPr lang="en-US"/>
          </a:p>
        </p:txBody>
      </p:sp>
    </p:spTree>
    <p:extLst>
      <p:ext uri="{BB962C8B-B14F-4D97-AF65-F5344CB8AC3E}">
        <p14:creationId xmlns:p14="http://schemas.microsoft.com/office/powerpoint/2010/main" val="2666982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35</a:t>
            </a:fld>
            <a:endParaRPr lang="en-US"/>
          </a:p>
        </p:txBody>
      </p:sp>
    </p:spTree>
    <p:extLst>
      <p:ext uri="{BB962C8B-B14F-4D97-AF65-F5344CB8AC3E}">
        <p14:creationId xmlns:p14="http://schemas.microsoft.com/office/powerpoint/2010/main" val="255898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
            </a:r>
          </a:p>
          <a:p>
            <a:endParaRPr lang="en-US"/>
          </a:p>
          <a:p>
            <a:r>
              <a:rPr lang="en-US"/>
              <a:t>Now let’s examine a Coverage (Threat)-Based Optimization. Let’s scroll down to one, in this case Human Operated Ransomware</a:t>
            </a:r>
          </a:p>
          <a:p>
            <a:pPr marL="228600" indent="-228600">
              <a:buFont typeface="+mj-lt"/>
              <a:buAutoNum type="arabicPeriod"/>
            </a:pPr>
            <a:r>
              <a:rPr lang="en-US"/>
              <a:t>Navigate to SOC Optimization</a:t>
            </a:r>
          </a:p>
          <a:p>
            <a:pPr marL="228600" indent="-228600">
              <a:buFont typeface="+mj-lt"/>
              <a:buAutoNum type="arabicPeriod"/>
            </a:pPr>
            <a:r>
              <a:rPr lang="en-US"/>
              <a:t>Scroll down to </a:t>
            </a:r>
            <a:r>
              <a:rPr lang="en-US" err="1"/>
              <a:t>HuMOR</a:t>
            </a:r>
            <a:r>
              <a:rPr lang="en-US"/>
              <a:t> – discuss </a:t>
            </a:r>
            <a:r>
              <a:rPr lang="en-US" err="1"/>
              <a:t>HuMOR</a:t>
            </a:r>
            <a:r>
              <a:rPr lang="en-US"/>
              <a:t> – human-operated ransomware. Basically every org is at risk here</a:t>
            </a:r>
          </a:p>
          <a:p>
            <a:pPr marL="228600" indent="-228600">
              <a:buFont typeface="+mj-lt"/>
              <a:buAutoNum type="arabicPeriod"/>
            </a:pPr>
            <a:r>
              <a:rPr lang="en-US"/>
              <a:t>Click on card</a:t>
            </a:r>
          </a:p>
          <a:p>
            <a:pPr marL="228600" indent="-228600">
              <a:buFont typeface="+mj-lt"/>
              <a:buAutoNum type="arabicPeriod"/>
            </a:pPr>
            <a:r>
              <a:rPr lang="en-US"/>
              <a:t>Here you see a specific description of the threat, the proposed value of the Optimization and the Analysis</a:t>
            </a:r>
          </a:p>
          <a:p>
            <a:pPr marL="228600" indent="-228600">
              <a:buFont typeface="+mj-lt"/>
              <a:buAutoNum type="arabicPeriod"/>
            </a:pPr>
            <a:r>
              <a:rPr lang="en-US"/>
              <a:t>Here the recommendation is to add X detections. These are Analytics Rules from the Content Hub.</a:t>
            </a:r>
          </a:p>
          <a:p>
            <a:pPr marL="228600" indent="-228600">
              <a:buFont typeface="+mj-lt"/>
              <a:buAutoNum type="arabicPeriod"/>
            </a:pPr>
            <a:r>
              <a:rPr lang="en-US"/>
              <a:t>Click on Products It also shows Products that are in scope - XXXXXXXX</a:t>
            </a:r>
          </a:p>
          <a:p>
            <a:pPr marL="228600" indent="-228600">
              <a:buFont typeface="+mj-lt"/>
              <a:buAutoNum type="arabicPeriod"/>
            </a:pPr>
            <a:r>
              <a:rPr lang="en-US"/>
              <a:t>Here you can see a Spider Graph based on the MITRE Attack framework that provides an overview of the present as well as the proposed detection rules. See the additional coverage you’ll get by enabling the XXX detection rules?</a:t>
            </a:r>
          </a:p>
          <a:p>
            <a:pPr marL="228600" indent="-228600">
              <a:buFont typeface="+mj-lt"/>
              <a:buAutoNum type="arabicPeriod"/>
            </a:pPr>
            <a:r>
              <a:rPr lang="en-US"/>
              <a:t>Once again, there’s a direct link to the Content Hub, that we’ll examine later in more detail. If you’re not familiar, the CH is where we host Solutions including Analytics Rules, where you can improve your coverage against this threat.</a:t>
            </a:r>
          </a:p>
          <a:p>
            <a:pPr marL="228600" indent="-228600">
              <a:buFont typeface="+mj-lt"/>
              <a:buAutoNum type="arabicPeriod"/>
            </a:pPr>
            <a:r>
              <a:rPr lang="en-US"/>
              <a:t>Click Products – there’s also a tab to visualize the product coverage. At present, this is solely MSFT products. That may change. Mouse over- you see Active products.</a:t>
            </a:r>
          </a:p>
          <a:p>
            <a:pPr marL="228600" indent="-228600">
              <a:buFont typeface="+mj-lt"/>
              <a:buAutoNum type="arabicPeriod"/>
            </a:pPr>
            <a:r>
              <a:rPr lang="en-US"/>
              <a:t>Click View full threat scenario – You can also view Full Threat Scenarios based on the coverage of products – including the Sentinel XXXX detections, and also additional XDR products. Here Covered means “active.”</a:t>
            </a:r>
          </a:p>
          <a:p>
            <a:pPr marL="228600" indent="-228600">
              <a:buFont typeface="+mj-lt"/>
              <a:buAutoNum type="arabicPeriod"/>
            </a:pPr>
            <a:r>
              <a:rPr lang="en-US"/>
              <a:t>Click on a product to list the specific product Coverage Details. There are several response actions that the Product will take. It’s there for each of them.</a:t>
            </a:r>
          </a:p>
          <a:p>
            <a:pPr marL="228600" indent="-228600">
              <a:buFont typeface="+mj-lt"/>
              <a:buAutoNum type="arabicPeriod"/>
            </a:pPr>
            <a:r>
              <a:rPr lang="en-US"/>
              <a:t>Click – Open in MITRE ATT&amp;CK at the top right – you can also view these in the MITRE dashboard. It’s filtered to </a:t>
            </a:r>
            <a:r>
              <a:rPr lang="en-US" err="1"/>
              <a:t>HuMOR</a:t>
            </a:r>
            <a:r>
              <a:rPr lang="en-US"/>
              <a:t>/ransomware here. Here I can click on any technique and get a description, list of detections, products. I can add rules and detections, products, etc.</a:t>
            </a:r>
          </a:p>
          <a:p>
            <a:pPr marL="228600" indent="-228600">
              <a:buFont typeface="+mj-lt"/>
              <a:buAutoNum type="arabicPeriod"/>
            </a:pPr>
            <a:r>
              <a:rPr lang="en-US"/>
              <a:t>I can also drill down into MITRE Techniques – not solely Tactics…how…</a:t>
            </a:r>
          </a:p>
          <a:p>
            <a:pPr marL="228600" indent="-228600">
              <a:buFont typeface="+mj-lt"/>
              <a:buAutoNum type="arabicPeriod"/>
            </a:pPr>
            <a:endParaRPr lang="en-US"/>
          </a:p>
          <a:p>
            <a:pPr marL="228600" indent="-228600">
              <a:buFont typeface="+mj-lt"/>
              <a:buAutoNum type="arabicPeriod"/>
            </a:pPr>
            <a:endParaRPr lang="en-US"/>
          </a:p>
          <a:p>
            <a:pPr marL="228600" indent="-228600">
              <a:buFont typeface="+mj-lt"/>
              <a:buAutoNum type="arabicPeriod"/>
            </a:pPr>
            <a:endParaRPr lang="en-US"/>
          </a:p>
          <a:p>
            <a:pPr marL="228600" indent="-228600">
              <a:buFont typeface="+mj-lt"/>
              <a:buAutoNum type="arabicPeriod"/>
            </a:pPr>
            <a:endParaRPr lang="en-US"/>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36</a:t>
            </a:fld>
            <a:endParaRPr lang="en-US"/>
          </a:p>
        </p:txBody>
      </p:sp>
    </p:spTree>
    <p:extLst>
      <p:ext uri="{BB962C8B-B14F-4D97-AF65-F5344CB8AC3E}">
        <p14:creationId xmlns:p14="http://schemas.microsoft.com/office/powerpoint/2010/main" val="608908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
            </a:r>
          </a:p>
        </p:txBody>
      </p:sp>
      <p:sp>
        <p:nvSpPr>
          <p:cNvPr id="4" name="Slide Number Placeholder 3"/>
          <p:cNvSpPr>
            <a:spLocks noGrp="1"/>
          </p:cNvSpPr>
          <p:nvPr>
            <p:ph type="sldNum" sz="quarter" idx="5"/>
          </p:nvPr>
        </p:nvSpPr>
        <p:spPr/>
        <p:txBody>
          <a:bodyPr/>
          <a:lstStyle/>
          <a:p>
            <a:fld id="{F7C39E19-974F-4B90-B9A5-596933717C14}" type="slidenum">
              <a:rPr lang="en-US" smtClean="0"/>
              <a:t>37</a:t>
            </a:fld>
            <a:endParaRPr lang="en-US"/>
          </a:p>
        </p:txBody>
      </p:sp>
    </p:spTree>
    <p:extLst>
      <p:ext uri="{BB962C8B-B14F-4D97-AF65-F5344CB8AC3E}">
        <p14:creationId xmlns:p14="http://schemas.microsoft.com/office/powerpoint/2010/main" val="1441537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48CE-CC4F-6BAD-E046-2E0A738A6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9888D-0B40-5F09-08C4-07D8EAF52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C0C60-5C41-55E1-A43F-4C42BD44D5F0}"/>
              </a:ext>
            </a:extLst>
          </p:cNvPr>
          <p:cNvSpPr>
            <a:spLocks noGrp="1"/>
          </p:cNvSpPr>
          <p:nvPr>
            <p:ph type="body" idx="1"/>
          </p:nvPr>
        </p:nvSpPr>
        <p:spPr/>
        <p:txBody>
          <a:bodyPr/>
          <a:lstStyle/>
          <a:p>
            <a:r>
              <a:rPr lang="en-US"/>
              <a:t>AF</a:t>
            </a:r>
          </a:p>
        </p:txBody>
      </p:sp>
      <p:sp>
        <p:nvSpPr>
          <p:cNvPr id="4" name="Slide Number Placeholder 3">
            <a:extLst>
              <a:ext uri="{FF2B5EF4-FFF2-40B4-BE49-F238E27FC236}">
                <a16:creationId xmlns:a16="http://schemas.microsoft.com/office/drawing/2014/main" id="{E4A7BDAC-9AC5-8D9E-80FB-8A5706F070DE}"/>
              </a:ext>
            </a:extLst>
          </p:cNvPr>
          <p:cNvSpPr>
            <a:spLocks noGrp="1"/>
          </p:cNvSpPr>
          <p:nvPr>
            <p:ph type="sldNum" sz="quarter" idx="5"/>
          </p:nvPr>
        </p:nvSpPr>
        <p:spPr/>
        <p:txBody>
          <a:bodyPr/>
          <a:lstStyle/>
          <a:p>
            <a:fld id="{F7C39E19-974F-4B90-B9A5-596933717C14}" type="slidenum">
              <a:rPr lang="en-US" smtClean="0"/>
              <a:t>38</a:t>
            </a:fld>
            <a:endParaRPr lang="en-US"/>
          </a:p>
        </p:txBody>
      </p:sp>
    </p:spTree>
    <p:extLst>
      <p:ext uri="{BB962C8B-B14F-4D97-AF65-F5344CB8AC3E}">
        <p14:creationId xmlns:p14="http://schemas.microsoft.com/office/powerpoint/2010/main" val="1855560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6E6E6"/>
                </a:solidFill>
                <a:effectLst/>
                <a:latin typeface="Segoe UI" panose="020B0502040204020203" pitchFamily="34" charset="0"/>
              </a:rPr>
              <a:t>To provide threat-based recommendations, SOC optimization looks at your ingested logs and enabled analytics rules, and compares them to the logs and detections that are required to protect, detect, and respond to specific types of attacks.</a:t>
            </a:r>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50</a:t>
            </a:fld>
            <a:endParaRPr lang="en-US"/>
          </a:p>
        </p:txBody>
      </p:sp>
    </p:spTree>
    <p:extLst>
      <p:ext uri="{BB962C8B-B14F-4D97-AF65-F5344CB8AC3E}">
        <p14:creationId xmlns:p14="http://schemas.microsoft.com/office/powerpoint/2010/main" val="3580075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Jon</a:t>
            </a:r>
            <a:r>
              <a:rPr lang="en-US" b="0" i="0" err="1">
                <a:solidFill>
                  <a:schemeClr val="tx1"/>
                </a:solidFill>
                <a:effectLst/>
                <a:latin typeface="Segoe UI" panose="020B0502040204020203" pitchFamily="34" charset="0"/>
              </a:rPr>
              <a:t>To</a:t>
            </a:r>
            <a:r>
              <a:rPr lang="en-US" b="0" i="0">
                <a:solidFill>
                  <a:schemeClr val="tx1"/>
                </a:solidFill>
                <a:effectLst/>
                <a:latin typeface="Segoe UI" panose="020B0502040204020203" pitchFamily="34" charset="0"/>
              </a:rPr>
              <a:t> optimize data value, SOC optimization recommends adding security controls to your environment in the form of extra detections and data sources, using a threat-based approach. This optimization type is also known as </a:t>
            </a:r>
            <a:r>
              <a:rPr lang="en-US" b="0" i="1">
                <a:solidFill>
                  <a:schemeClr val="tx1"/>
                </a:solidFill>
                <a:effectLst/>
                <a:latin typeface="Segoe UI" panose="020B0502040204020203" pitchFamily="34" charset="0"/>
              </a:rPr>
              <a:t>coverage optimization</a:t>
            </a:r>
            <a:r>
              <a:rPr lang="en-US" b="0" i="0">
                <a:solidFill>
                  <a:schemeClr val="tx1"/>
                </a:solidFill>
                <a:effectLst/>
                <a:latin typeface="Segoe UI" panose="020B0502040204020203" pitchFamily="34" charset="0"/>
              </a:rPr>
              <a:t> and is based on Microsoft's security research.</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54</a:t>
            </a:fld>
            <a:endParaRPr lang="en-US"/>
          </a:p>
        </p:txBody>
      </p:sp>
    </p:spTree>
    <p:extLst>
      <p:ext uri="{BB962C8B-B14F-4D97-AF65-F5344CB8AC3E}">
        <p14:creationId xmlns:p14="http://schemas.microsoft.com/office/powerpoint/2010/main" val="296683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7</a:t>
            </a:fld>
            <a:endParaRPr lang="en-US"/>
          </a:p>
        </p:txBody>
      </p:sp>
    </p:spTree>
    <p:extLst>
      <p:ext uri="{BB962C8B-B14F-4D97-AF65-F5344CB8AC3E}">
        <p14:creationId xmlns:p14="http://schemas.microsoft.com/office/powerpoint/2010/main" val="457075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Segoe UI" panose="020B0502040204020203" pitchFamily="34" charset="0"/>
              </a:rPr>
              <a:t>1. It shows how other organizations use these tables and recommends to you the relevant data sources, along with related rules, to improve your security coverage.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Segoe UI" panose="020B0502040204020203" pitchFamily="34" charset="0"/>
              </a:rPr>
              <a:t>2. A workspace receives these recommendations only if our machine learning model identifies significant similarities with other organizations and discovers tables that they have but you don't. SOCs in their early or onboarding stages are generally more likely to receive these recommendations than SOCs with a higher level of maturity. </a:t>
            </a:r>
          </a:p>
          <a:p>
            <a:r>
              <a:rPr lang="en-US" b="0" i="0">
                <a:solidFill>
                  <a:schemeClr val="tx1"/>
                </a:solidFill>
                <a:effectLst/>
                <a:latin typeface="Segoe UI" panose="020B0502040204020203" pitchFamily="34" charset="0"/>
              </a:rPr>
              <a:t>3. No customer data, content, or End User Identifiable Information (EUII) is exposed to the analysis</a:t>
            </a:r>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55</a:t>
            </a:fld>
            <a:endParaRPr lang="en-US"/>
          </a:p>
        </p:txBody>
      </p:sp>
    </p:spTree>
    <p:extLst>
      <p:ext uri="{BB962C8B-B14F-4D97-AF65-F5344CB8AC3E}">
        <p14:creationId xmlns:p14="http://schemas.microsoft.com/office/powerpoint/2010/main" val="198650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a:t>
            </a:r>
          </a:p>
        </p:txBody>
      </p:sp>
      <p:sp>
        <p:nvSpPr>
          <p:cNvPr id="4" name="Slide Number Placeholder 3"/>
          <p:cNvSpPr>
            <a:spLocks noGrp="1"/>
          </p:cNvSpPr>
          <p:nvPr>
            <p:ph type="sldNum" sz="quarter" idx="5"/>
          </p:nvPr>
        </p:nvSpPr>
        <p:spPr/>
        <p:txBody>
          <a:bodyPr/>
          <a:lstStyle/>
          <a:p>
            <a:fld id="{F7C39E19-974F-4B90-B9A5-596933717C14}" type="slidenum">
              <a:rPr lang="en-US" smtClean="0"/>
              <a:t>8</a:t>
            </a:fld>
            <a:endParaRPr lang="en-US"/>
          </a:p>
        </p:txBody>
      </p:sp>
    </p:spTree>
    <p:extLst>
      <p:ext uri="{BB962C8B-B14F-4D97-AF65-F5344CB8AC3E}">
        <p14:creationId xmlns:p14="http://schemas.microsoft.com/office/powerpoint/2010/main" val="425817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
            </a:r>
          </a:p>
        </p:txBody>
      </p:sp>
      <p:sp>
        <p:nvSpPr>
          <p:cNvPr id="4" name="Slide Number Placeholder 3"/>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130207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
            </a:r>
          </a:p>
          <a:p>
            <a:endParaRPr lang="en-US"/>
          </a:p>
          <a:p>
            <a:r>
              <a:rPr lang="en-US"/>
              <a:t>Tuning analytics rules results in higher quality alerts – fewer alerts and more true positives</a:t>
            </a:r>
          </a:p>
          <a:p>
            <a:endParaRPr lang="en-US"/>
          </a:p>
          <a:p>
            <a:r>
              <a:rPr lang="en-US"/>
              <a:t>1 The ideal position for a SOC is top right quadrant – the most frustrating position for SOC members is bottom left quadrant. 	</a:t>
            </a:r>
          </a:p>
          <a:p>
            <a:r>
              <a:rPr lang="en-US"/>
              <a:t>2 The top left quadrant risks falling to the trap of “no alerts, we must be good”</a:t>
            </a:r>
          </a:p>
          <a:p>
            <a:endParaRPr lang="en-US"/>
          </a:p>
          <a:p>
            <a:r>
              <a:rPr lang="en-US"/>
              <a:t>3 Bottom left is a problem of noise – there’s just too much for a human being’s brain to process – gems are lost in the paperclips</a:t>
            </a:r>
          </a:p>
          <a:p>
            <a:endParaRPr lang="en-US"/>
          </a:p>
          <a:p>
            <a:r>
              <a:rPr lang="en-US"/>
              <a:t>4 Finally, the bottom right quadrant indicates that security controls are lacking in the organization, resulting in a higher number of true positives where real security incidents are occurring</a:t>
            </a:r>
          </a:p>
          <a:p>
            <a:endParaRPr lang="en-US"/>
          </a:p>
          <a:p>
            <a:r>
              <a:rPr lang="en-US"/>
              <a:t>What we’re after here is a combination of two things</a:t>
            </a:r>
          </a:p>
          <a:p>
            <a:r>
              <a:rPr lang="en-US"/>
              <a:t>	- High Quality rules and coverage – resulting in actionable alerts</a:t>
            </a:r>
          </a:p>
          <a:p>
            <a:r>
              <a:rPr lang="en-US"/>
              <a:t>	- Low noise to fidelity ratio – not a lot of false positives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10</a:t>
            </a:fld>
            <a:endParaRPr lang="en-US"/>
          </a:p>
        </p:txBody>
      </p:sp>
    </p:spTree>
    <p:extLst>
      <p:ext uri="{BB962C8B-B14F-4D97-AF65-F5344CB8AC3E}">
        <p14:creationId xmlns:p14="http://schemas.microsoft.com/office/powerpoint/2010/main" val="1549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
            </a:r>
          </a:p>
          <a:p>
            <a:endParaRPr lang="en-US"/>
          </a:p>
          <a:p>
            <a:r>
              <a:rPr lang="en-US"/>
              <a:t>So where do the false positives come from? We’re really talking about the bottom of the last slide (both ‘High Volume’) quadrants</a:t>
            </a:r>
          </a:p>
          <a:p>
            <a:endParaRPr lang="en-US"/>
          </a:p>
          <a:p>
            <a:r>
              <a:rPr lang="en-US"/>
              <a:t>Click 1 – these may be Operational items like…</a:t>
            </a:r>
          </a:p>
          <a:p>
            <a:r>
              <a:rPr lang="en-US"/>
              <a:t>Click 2 – Policy concerns that aren’t really new or actionable but are issues for management</a:t>
            </a:r>
          </a:p>
          <a:p>
            <a:r>
              <a:rPr lang="en-US"/>
              <a:t>Click 3 – Nonactionable information – Am I concerned that there are port scans on internal IPs? Maybe? Maybe not – but not a very actionable alert.</a:t>
            </a:r>
          </a:p>
          <a:p>
            <a:endParaRPr lang="en-US"/>
          </a:p>
          <a:p>
            <a:r>
              <a:rPr lang="en-US"/>
              <a:t>These are all things that every SOC Manager has dealt with – we’ve seen them repeatedly in real life</a:t>
            </a:r>
          </a:p>
        </p:txBody>
      </p:sp>
      <p:sp>
        <p:nvSpPr>
          <p:cNvPr id="4" name="Slide Number Placeholder 3"/>
          <p:cNvSpPr>
            <a:spLocks noGrp="1"/>
          </p:cNvSpPr>
          <p:nvPr>
            <p:ph type="sldNum" sz="quarter" idx="5"/>
          </p:nvPr>
        </p:nvSpPr>
        <p:spPr/>
        <p:txBody>
          <a:bodyPr/>
          <a:lstStyle/>
          <a:p>
            <a:fld id="{F7C39E19-974F-4B90-B9A5-596933717C14}" type="slidenum">
              <a:rPr lang="en-US" smtClean="0"/>
              <a:t>11</a:t>
            </a:fld>
            <a:endParaRPr lang="en-US"/>
          </a:p>
        </p:txBody>
      </p:sp>
    </p:spTree>
    <p:extLst>
      <p:ext uri="{BB962C8B-B14F-4D97-AF65-F5344CB8AC3E}">
        <p14:creationId xmlns:p14="http://schemas.microsoft.com/office/powerpoint/2010/main" val="53279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383838"/>
                </a:solidFill>
                <a:effectLst/>
                <a:latin typeface="Open Sans" panose="020B0606030504020204" pitchFamily="34" charset="0"/>
              </a:rPr>
              <a:t>Jon</a:t>
            </a:r>
          </a:p>
          <a:p>
            <a:pPr marL="0" indent="0">
              <a:buNone/>
            </a:pPr>
            <a:r>
              <a:rPr lang="en-US" b="0" i="0">
                <a:solidFill>
                  <a:srgbClr val="383838"/>
                </a:solidFill>
                <a:effectLst/>
                <a:latin typeface="Open Sans" panose="020B0606030504020204" pitchFamily="34" charset="0"/>
              </a:rPr>
              <a:t>First, a guiding principle –  only alerts you need to see are the ones you’re going to take action on. This could mean that you don’t send the alerts to the SIEM at all or that you use automation to close them. You might ask “why would I want to auto close alerts?”. The answer would be that all telemetry is good. We love telemetry data which feeds the machine learning algorithms that most SIEMs have. Those informational and low alerts can help the machine learning identify patterns and correlate low-fidelity alerts and events across multiple products into high-fidelity and actionable incidents. They’re also useful as an historical record, or in later incident response.</a:t>
            </a:r>
          </a:p>
          <a:p>
            <a:pPr marL="228600" indent="-228600">
              <a:buAutoNum type="arabicPeriod"/>
            </a:pPr>
            <a:endParaRPr lang="en-US" b="0" i="0">
              <a:solidFill>
                <a:srgbClr val="383838"/>
              </a:solidFill>
              <a:effectLst/>
              <a:latin typeface="Open Sans" panose="020B0606030504020204" pitchFamily="34" charset="0"/>
            </a:endParaRPr>
          </a:p>
          <a:p>
            <a:pPr marL="0" indent="0">
              <a:buNone/>
            </a:pPr>
            <a:r>
              <a:rPr lang="en-US" b="0" i="0">
                <a:solidFill>
                  <a:srgbClr val="383838"/>
                </a:solidFill>
                <a:effectLst/>
                <a:latin typeface="Open Sans" panose="020B0606030504020204" pitchFamily="34" charset="0"/>
              </a:rPr>
              <a:t>So let’s delve into it more deeply:</a:t>
            </a:r>
          </a:p>
          <a:p>
            <a:pPr marL="0" indent="0">
              <a:buNone/>
            </a:pPr>
            <a:r>
              <a:rPr lang="en-US" b="0" i="0">
                <a:solidFill>
                  <a:srgbClr val="383838"/>
                </a:solidFill>
                <a:effectLst/>
                <a:latin typeface="Open Sans" panose="020B0606030504020204" pitchFamily="34" charset="0"/>
              </a:rPr>
              <a:t>Click 1 – Always, always tune your alert sources first. If a server is constantly pinging with alerts – work with IT (yes, you’ll have to talk with them) to fix the alerts. If they’re from Email or AV or Firewall, fix these alert sources – unless they are actionable, in which case, leave them alone.</a:t>
            </a:r>
          </a:p>
          <a:p>
            <a:pPr marL="0" indent="0">
              <a:buNone/>
            </a:pPr>
            <a:r>
              <a:rPr lang="en-US" b="0" i="0">
                <a:solidFill>
                  <a:srgbClr val="383838"/>
                </a:solidFill>
                <a:effectLst/>
                <a:latin typeface="Open Sans" panose="020B0606030504020204" pitchFamily="34" charset="0"/>
              </a:rPr>
              <a:t>Click 2 – Let’s turn to the SIEM – here come some Informational and Low Alerts – maybe these are the candidates for closing automatically with automation rules. If they’re not useful, fix them; if they are useful but not actionable, close them automatically</a:t>
            </a:r>
          </a:p>
          <a:p>
            <a:pPr marL="0" indent="0">
              <a:buNone/>
            </a:pPr>
            <a:r>
              <a:rPr lang="en-US" b="0" i="0">
                <a:solidFill>
                  <a:srgbClr val="383838"/>
                </a:solidFill>
                <a:effectLst/>
                <a:latin typeface="Open Sans" panose="020B0606030504020204" pitchFamily="34" charset="0"/>
              </a:rPr>
              <a:t>Click 3 – Here we get into adjusting analytic rules by modifying KQL queries or alert grouping. Some of this is really simple but you’d be surprised at how often this is missed. We call this “Groundhog Day” where SOC Analysts keep repeating the same actions over and over because no one asks “why.”</a:t>
            </a:r>
          </a:p>
          <a:p>
            <a:pPr marL="0" indent="0">
              <a:buNone/>
            </a:pPr>
            <a:r>
              <a:rPr lang="en-US" b="0" i="0">
                <a:solidFill>
                  <a:srgbClr val="383838"/>
                </a:solidFill>
                <a:effectLst/>
                <a:latin typeface="Open Sans" panose="020B0606030504020204" pitchFamily="34" charset="0"/>
              </a:rPr>
              <a:t>Click 4 – let’s look at a really simple example. Did you know there’s an Incident and also an Alert table in Sentinel? Maybe you have notification to analysts at the start of a shift. Maybe you’re sending them everything that happened in the last 24 hours as shown here. 231 items, ok? This is a pretty active SOC getting 10 Incidents or so an hour.</a:t>
            </a:r>
          </a:p>
          <a:p>
            <a:pPr marL="0" indent="0">
              <a:buNone/>
            </a:pPr>
            <a:r>
              <a:rPr lang="en-US" b="0" i="0">
                <a:solidFill>
                  <a:srgbClr val="383838"/>
                </a:solidFill>
                <a:effectLst/>
                <a:latin typeface="Open Sans" panose="020B0606030504020204" pitchFamily="34" charset="0"/>
              </a:rPr>
              <a:t>What if we modified that logic to return, at least starting out – only incidents from, the last 24 hours where the Severity is High, the Status is Closed, and the Owner is null (unassigned) in descending order please (oldest to newest).</a:t>
            </a:r>
          </a:p>
          <a:p>
            <a:pPr marL="0" indent="0">
              <a:buNone/>
            </a:pPr>
            <a:r>
              <a:rPr lang="en-US" b="0" i="0">
                <a:solidFill>
                  <a:srgbClr val="383838"/>
                </a:solidFill>
                <a:effectLst/>
                <a:latin typeface="Open Sans" panose="020B0606030504020204" pitchFamily="34" charset="0"/>
              </a:rPr>
              <a:t>Look what we have now – instead of 231 incidents – we have 28 that are really actionable. And of course, we could easily wide the aperture</a:t>
            </a:r>
          </a:p>
          <a:p>
            <a:pPr marL="0" indent="0">
              <a:buNone/>
            </a:pPr>
            <a:r>
              <a:rPr lang="en-US" b="0" i="0">
                <a:solidFill>
                  <a:srgbClr val="383838"/>
                </a:solidFill>
                <a:effectLst/>
                <a:latin typeface="Open Sans" panose="020B0606030504020204" pitchFamily="34" charset="0"/>
              </a:rPr>
              <a:t>Click 5 – We could Modify alert </a:t>
            </a:r>
            <a:r>
              <a:rPr lang="en-US" b="0" i="0" err="1">
                <a:solidFill>
                  <a:srgbClr val="383838"/>
                </a:solidFill>
                <a:effectLst/>
                <a:latin typeface="Open Sans" panose="020B0606030504020204" pitchFamily="34" charset="0"/>
              </a:rPr>
              <a:t>threasholds</a:t>
            </a:r>
            <a:r>
              <a:rPr lang="en-US" b="0" i="0">
                <a:solidFill>
                  <a:srgbClr val="383838"/>
                </a:solidFill>
                <a:effectLst/>
                <a:latin typeface="Open Sans" panose="020B0606030504020204" pitchFamily="34" charset="0"/>
                <a:cs typeface="+mn-cs"/>
              </a:rPr>
              <a:t>. </a:t>
            </a:r>
            <a:r>
              <a:rPr lang="en-US">
                <a:solidFill>
                  <a:schemeClr val="accent6"/>
                </a:solidFill>
                <a:cs typeface="Segoe UI Semibold" panose="020B0702040204020203" pitchFamily="34" charset="0"/>
              </a:rPr>
              <a:t>Rule templates are often not optimized by default – customers are responsible for choosing the appropriate query frequency. It is often necessary to select a more aggressive interval than the default when enabling templates. Most rules are set to a threshold of “greater than zero”. This is equivalent to </a:t>
            </a:r>
            <a:r>
              <a:rPr lang="en-US" b="1">
                <a:solidFill>
                  <a:schemeClr val="accent6"/>
                </a:solidFill>
                <a:cs typeface="Segoe UI Semibold" panose="020B0702040204020203" pitchFamily="34" charset="0"/>
              </a:rPr>
              <a:t>any rows returned</a:t>
            </a:r>
            <a:r>
              <a:rPr lang="en-US">
                <a:solidFill>
                  <a:schemeClr val="accent6"/>
                </a:solidFill>
                <a:cs typeface="Segoe UI Semibold" panose="020B0702040204020203" pitchFamily="34" charset="0"/>
              </a:rPr>
              <a:t>.</a:t>
            </a:r>
          </a:p>
          <a:p>
            <a:pPr marL="0" indent="0">
              <a:buNone/>
            </a:pPr>
            <a:r>
              <a:rPr lang="en-US">
                <a:solidFill>
                  <a:schemeClr val="accent6"/>
                </a:solidFill>
                <a:cs typeface="Segoe UI Semibold" panose="020B0702040204020203" pitchFamily="34" charset="0"/>
              </a:rPr>
              <a:t>Click 6 – and finally, you can use a Watchlist – which is a static list of something you upload into Sentinel. You could limit a particular query to say, high value on-premises computers only or say, particularly sensitive individuals – think maybe a CFO or her </a:t>
            </a:r>
            <a:r>
              <a:rPr lang="en-US" err="1">
                <a:solidFill>
                  <a:schemeClr val="accent6"/>
                </a:solidFill>
                <a:cs typeface="Segoe UI Semibold" panose="020B0702040204020203" pitchFamily="34" charset="0"/>
              </a:rPr>
              <a:t>assistantin</a:t>
            </a:r>
            <a:r>
              <a:rPr lang="en-US">
                <a:solidFill>
                  <a:schemeClr val="accent6"/>
                </a:solidFill>
                <a:cs typeface="Segoe UI Semibold" panose="020B0702040204020203" pitchFamily="34" charset="0"/>
              </a:rPr>
              <a:t> a spear fishing/whaling campaign.</a:t>
            </a:r>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12</a:t>
            </a:fld>
            <a:endParaRPr lang="en-US"/>
          </a:p>
        </p:txBody>
      </p:sp>
    </p:spTree>
    <p:extLst>
      <p:ext uri="{BB962C8B-B14F-4D97-AF65-F5344CB8AC3E}">
        <p14:creationId xmlns:p14="http://schemas.microsoft.com/office/powerpoint/2010/main" val="179096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 – click through animations</a:t>
            </a:r>
          </a:p>
        </p:txBody>
      </p:sp>
      <p:sp>
        <p:nvSpPr>
          <p:cNvPr id="4" name="Slide Number Placeholder 3"/>
          <p:cNvSpPr>
            <a:spLocks noGrp="1"/>
          </p:cNvSpPr>
          <p:nvPr>
            <p:ph type="sldNum" sz="quarter" idx="5"/>
          </p:nvPr>
        </p:nvSpPr>
        <p:spPr/>
        <p:txBody>
          <a:bodyPr/>
          <a:lstStyle/>
          <a:p>
            <a:fld id="{F7C39E19-974F-4B90-B9A5-596933717C14}" type="slidenum">
              <a:rPr lang="en-US" smtClean="0"/>
              <a:t>13</a:t>
            </a:fld>
            <a:endParaRPr lang="en-US"/>
          </a:p>
        </p:txBody>
      </p:sp>
    </p:spTree>
    <p:extLst>
      <p:ext uri="{BB962C8B-B14F-4D97-AF65-F5344CB8AC3E}">
        <p14:creationId xmlns:p14="http://schemas.microsoft.com/office/powerpoint/2010/main" val="77893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61620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5/13/2025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5/13/2025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82" Type="http://schemas.openxmlformats.org/officeDocument/2006/relationships/image" Target="../media/image1.png"/><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 id="2147483757"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C_D0CC13A9.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1_33912C4D.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FFFFF_55C1E99.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59.svg"/><Relationship Id="rId4" Type="http://schemas.openxmlformats.org/officeDocument/2006/relationships/image" Target="../media/image58.pn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hyperlink" Target="https://next.frame.io/share/f5c059d4-9c1d-4789-bc52-3c5c685736d7/view/276430ee-558c-4c72-a5a7-33960aa9bfc8"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microsoft.sharepoint.com/sites/roadmaphub/SitePages/Threat%20Protection/AI%20based%20MITRE%20ATT%20and%20CK%20tagging.aspx?xsdata=MDV8MDJ8fGE5MjlmODM5MGMyYjQyODM1ZDY0MDhkZDdkZTI0Njg4fDcyZjk4OGJmODZmMTQxYWY5MWFiMmQ3Y2QwMTFkYjQ3fDB8MHw2Mzg4MDUxMzI5NTU5MDEyODR8VW5rbm93bnxWR1ZoYlhOVFpXTjFjbWwwZVZObGNuWnBZMlY4ZXlKV0lqb2lNQzR3TGpBd01EQWlMQ0pRSWpvaVYybHVNeklpTENKQlRpSTZJazkwYUdWeUlpd2lWMVFpT2pFeGZRPT18MXxMMk5vWVhSekx6RTVPakk1T0Rnek9UYzFMVE5tTkdZdE5Ea3haUzA1TmpOaUxXUm1ORFV6Tm1NelpqUTNPVjlrTW1RME9XTXdNUzFtTlRVMkxUUmpPVGN0T0dKa01pMWtNMkV3T1RZeE56TXlOemhBZFc1eExtZGliQzV6Y0dGalpYTXZiV1Z6YzJGblpYTXZNVGMwTkRreE5qUTVOREkyTXc9PXwyNGU4NzU4MjEyZDE0NjAzNWQ2NDA4ZGQ3ZGUyNDY4OHxlOWRiZGIyMzE4MGU0YzhmODEyNDM5YWY0ODJkZjc2OA%3D%3D&amp;sdata=K3dQREhydUVTMzFMWVpsQXhFSG5yVVVpZExUWDF3VnVkYjJxT3dVcW51az0%3D&amp;ovuser=72f988bf-86f1-41af-91ab-2d7cd011db47%2Cjonsh%40microsoft.com&amp;OR=Teams-HL&amp;CT=1744916501569&amp;clickparams=eyJBcHBOYW1lIjoiVGVhbXMtRGVza3RvcCIsIkFwcFZlcnNpb24iOiI0OS8yNTA0MDMxOTEwNiJ9" TargetMode="Externa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openxmlformats.org/officeDocument/2006/relationships/hyperlink" Target="https://learn.microsoft.com/en-us/azure/sentinel/soc-optimization/soc-optimization-api#visualize-custom-soc-optimization-data" TargetMode="External"/><Relationship Id="rId2" Type="http://schemas.openxmlformats.org/officeDocument/2006/relationships/hyperlink" Target="https://learn.microsoft.com/en-us/rest/api/securityinsights/get-recommendations/list" TargetMode="Externa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hyperlink" Target="https://next.frame.io/share/f5c059d4-9c1d-4789-bc52-3c5c685736d7/view/276430ee-558c-4c72-a5a7-33960aa9bfc8" TargetMode="Externa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live/b0rbPZwBuc0"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hyperlink" Target="https://learn.microsoft.com/en-us/azure/sentinel/soc-optimization/soc-optimization-reference#similar-organizations-recommendations" TargetMode="External"/><Relationship Id="rId2" Type="http://schemas.openxmlformats.org/officeDocument/2006/relationships/image" Target="../media/image77.png"/><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2" Type="http://schemas.openxmlformats.org/officeDocument/2006/relationships/hyperlink" Target="https://learn.microsoft.com/en-us/azure/sentinel/soc-optimization/soc-optimization-api" TargetMode="External"/><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3" Type="http://schemas.openxmlformats.org/officeDocument/2006/relationships/hyperlink" Target="https://learn.microsoft.com/en-us/azure/sentinel/soc-optimization/soc-optimization-api#visualize-custom-soc-optimization-data" TargetMode="External"/><Relationship Id="rId2" Type="http://schemas.openxmlformats.org/officeDocument/2006/relationships/hyperlink" Target="https://learn.microsoft.com/en-us/rest/api/securityinsights/get-recommendations/list"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755992"/>
            <a:ext cx="8193024" cy="1661993"/>
          </a:xfrm>
        </p:spPr>
        <p:txBody>
          <a:bodyPr/>
          <a:lstStyle/>
          <a:p>
            <a:r>
              <a:rPr lang="en-US" sz="4000"/>
              <a:t>SOC Optimization to Get the Right Data and Right Alerts into Microsoft Sentinel and XDR</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a:t>Andrea Fisher and Jon Shectman</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258BF-D10A-5C8D-2304-C340675031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36BF84-E9CE-0A59-A226-8B30F18DF286}"/>
              </a:ext>
            </a:extLst>
          </p:cNvPr>
          <p:cNvSpPr>
            <a:spLocks noGrp="1"/>
          </p:cNvSpPr>
          <p:nvPr>
            <p:ph type="title"/>
          </p:nvPr>
        </p:nvSpPr>
        <p:spPr>
          <a:xfrm>
            <a:off x="332509" y="365126"/>
            <a:ext cx="11542816" cy="1072072"/>
          </a:xfrm>
        </p:spPr>
        <p:txBody>
          <a:bodyPr/>
          <a:lstStyle/>
          <a:p>
            <a:r>
              <a:rPr lang="en-US"/>
              <a:t>False Positives</a:t>
            </a:r>
          </a:p>
        </p:txBody>
      </p:sp>
      <p:grpSp>
        <p:nvGrpSpPr>
          <p:cNvPr id="2" name="Group 1">
            <a:extLst>
              <a:ext uri="{FF2B5EF4-FFF2-40B4-BE49-F238E27FC236}">
                <a16:creationId xmlns:a16="http://schemas.microsoft.com/office/drawing/2014/main" id="{79D62651-E24D-7C46-8310-B793011FF664}"/>
              </a:ext>
            </a:extLst>
          </p:cNvPr>
          <p:cNvGrpSpPr/>
          <p:nvPr/>
        </p:nvGrpSpPr>
        <p:grpSpPr>
          <a:xfrm>
            <a:off x="574004" y="1626504"/>
            <a:ext cx="3007594" cy="2583685"/>
            <a:chOff x="574004" y="1626504"/>
            <a:chExt cx="3007594" cy="2583685"/>
          </a:xfrm>
        </p:grpSpPr>
        <p:sp>
          <p:nvSpPr>
            <p:cNvPr id="3" name="Oval 2">
              <a:extLst>
                <a:ext uri="{FF2B5EF4-FFF2-40B4-BE49-F238E27FC236}">
                  <a16:creationId xmlns:a16="http://schemas.microsoft.com/office/drawing/2014/main" id="{4536F77E-AFC0-BFB7-8B7E-79480FC41D1A}"/>
                </a:ext>
              </a:extLst>
            </p:cNvPr>
            <p:cNvSpPr/>
            <p:nvPr/>
          </p:nvSpPr>
          <p:spPr bwMode="auto">
            <a:xfrm>
              <a:off x="1640304" y="1626504"/>
              <a:ext cx="914400" cy="914400"/>
            </a:xfrm>
            <a:prstGeom prst="ellipse">
              <a:avLst/>
            </a:prstGeom>
            <a:solidFill>
              <a:srgbClr val="D83B01"/>
            </a:solid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 Placeholder 2">
              <a:extLst>
                <a:ext uri="{FF2B5EF4-FFF2-40B4-BE49-F238E27FC236}">
                  <a16:creationId xmlns:a16="http://schemas.microsoft.com/office/drawing/2014/main" id="{54428D1C-C000-F333-6105-6FD5DC83113F}"/>
                </a:ext>
              </a:extLst>
            </p:cNvPr>
            <p:cNvSpPr txBox="1">
              <a:spLocks/>
            </p:cNvSpPr>
            <p:nvPr/>
          </p:nvSpPr>
          <p:spPr>
            <a:xfrm>
              <a:off x="1099929" y="2841206"/>
              <a:ext cx="1995150" cy="3915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Operational items</a:t>
              </a:r>
            </a:p>
          </p:txBody>
        </p:sp>
        <p:sp>
          <p:nvSpPr>
            <p:cNvPr id="7" name="Text Placeholder 3">
              <a:extLst>
                <a:ext uri="{FF2B5EF4-FFF2-40B4-BE49-F238E27FC236}">
                  <a16:creationId xmlns:a16="http://schemas.microsoft.com/office/drawing/2014/main" id="{729F1F0E-4C34-8B8B-DB5C-8CE5B87D0D78}"/>
                </a:ext>
              </a:extLst>
            </p:cNvPr>
            <p:cNvSpPr txBox="1">
              <a:spLocks/>
            </p:cNvSpPr>
            <p:nvPr/>
          </p:nvSpPr>
          <p:spPr>
            <a:xfrm>
              <a:off x="574004" y="3533081"/>
              <a:ext cx="3007594" cy="677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Admins doing their job</a:t>
              </a:r>
            </a:p>
            <a:p>
              <a:pPr marL="0" indent="0">
                <a:buNone/>
              </a:pPr>
              <a:endParaRPr lang="en-US" sz="1600"/>
            </a:p>
          </p:txBody>
        </p:sp>
        <p:sp>
          <p:nvSpPr>
            <p:cNvPr id="12" name="people_7" title="Icon of two people">
              <a:extLst>
                <a:ext uri="{FF2B5EF4-FFF2-40B4-BE49-F238E27FC236}">
                  <a16:creationId xmlns:a16="http://schemas.microsoft.com/office/drawing/2014/main" id="{C1295F98-70F8-3657-091E-29CD4B967814}"/>
                </a:ext>
              </a:extLst>
            </p:cNvPr>
            <p:cNvSpPr>
              <a:spLocks noChangeAspect="1" noEditPoints="1"/>
            </p:cNvSpPr>
            <p:nvPr/>
          </p:nvSpPr>
          <p:spPr bwMode="auto">
            <a:xfrm>
              <a:off x="1843262" y="1843870"/>
              <a:ext cx="469078" cy="493988"/>
            </a:xfrm>
            <a:custGeom>
              <a:avLst/>
              <a:gdLst>
                <a:gd name="T0" fmla="*/ 26 w 316"/>
                <a:gd name="T1" fmla="*/ 200 h 345"/>
                <a:gd name="T2" fmla="*/ 85 w 316"/>
                <a:gd name="T3" fmla="*/ 141 h 345"/>
                <a:gd name="T4" fmla="*/ 144 w 316"/>
                <a:gd name="T5" fmla="*/ 200 h 345"/>
                <a:gd name="T6" fmla="*/ 85 w 316"/>
                <a:gd name="T7" fmla="*/ 259 h 345"/>
                <a:gd name="T8" fmla="*/ 26 w 316"/>
                <a:gd name="T9" fmla="*/ 200 h 345"/>
                <a:gd name="T10" fmla="*/ 172 w 316"/>
                <a:gd name="T11" fmla="*/ 345 h 345"/>
                <a:gd name="T12" fmla="*/ 86 w 316"/>
                <a:gd name="T13" fmla="*/ 259 h 345"/>
                <a:gd name="T14" fmla="*/ 0 w 316"/>
                <a:gd name="T15" fmla="*/ 345 h 345"/>
                <a:gd name="T16" fmla="*/ 229 w 316"/>
                <a:gd name="T17" fmla="*/ 118 h 345"/>
                <a:gd name="T18" fmla="*/ 288 w 316"/>
                <a:gd name="T19" fmla="*/ 59 h 345"/>
                <a:gd name="T20" fmla="*/ 229 w 316"/>
                <a:gd name="T21" fmla="*/ 0 h 345"/>
                <a:gd name="T22" fmla="*/ 170 w 316"/>
                <a:gd name="T23" fmla="*/ 59 h 345"/>
                <a:gd name="T24" fmla="*/ 229 w 316"/>
                <a:gd name="T25" fmla="*/ 118 h 345"/>
                <a:gd name="T26" fmla="*/ 316 w 316"/>
                <a:gd name="T27" fmla="*/ 204 h 345"/>
                <a:gd name="T28" fmla="*/ 230 w 316"/>
                <a:gd name="T29" fmla="*/ 118 h 345"/>
                <a:gd name="T30" fmla="*/ 144 w 316"/>
                <a:gd name="T31" fmla="*/ 20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345">
                  <a:moveTo>
                    <a:pt x="26" y="200"/>
                  </a:moveTo>
                  <a:cubicBezTo>
                    <a:pt x="26" y="167"/>
                    <a:pt x="52" y="141"/>
                    <a:pt x="85" y="141"/>
                  </a:cubicBezTo>
                  <a:cubicBezTo>
                    <a:pt x="117" y="141"/>
                    <a:pt x="144" y="167"/>
                    <a:pt x="144" y="200"/>
                  </a:cubicBezTo>
                  <a:cubicBezTo>
                    <a:pt x="144" y="233"/>
                    <a:pt x="117" y="259"/>
                    <a:pt x="85" y="259"/>
                  </a:cubicBezTo>
                  <a:cubicBezTo>
                    <a:pt x="52" y="259"/>
                    <a:pt x="26" y="233"/>
                    <a:pt x="26" y="200"/>
                  </a:cubicBezTo>
                  <a:close/>
                  <a:moveTo>
                    <a:pt x="172" y="345"/>
                  </a:moveTo>
                  <a:cubicBezTo>
                    <a:pt x="172" y="298"/>
                    <a:pt x="133" y="259"/>
                    <a:pt x="86" y="259"/>
                  </a:cubicBezTo>
                  <a:cubicBezTo>
                    <a:pt x="38" y="259"/>
                    <a:pt x="0" y="298"/>
                    <a:pt x="0" y="345"/>
                  </a:cubicBezTo>
                  <a:moveTo>
                    <a:pt x="229" y="118"/>
                  </a:moveTo>
                  <a:cubicBezTo>
                    <a:pt x="261" y="118"/>
                    <a:pt x="288" y="92"/>
                    <a:pt x="288" y="59"/>
                  </a:cubicBezTo>
                  <a:cubicBezTo>
                    <a:pt x="288" y="26"/>
                    <a:pt x="261" y="0"/>
                    <a:pt x="229" y="0"/>
                  </a:cubicBezTo>
                  <a:cubicBezTo>
                    <a:pt x="196" y="0"/>
                    <a:pt x="170" y="26"/>
                    <a:pt x="170" y="59"/>
                  </a:cubicBezTo>
                  <a:cubicBezTo>
                    <a:pt x="170" y="92"/>
                    <a:pt x="196" y="118"/>
                    <a:pt x="229" y="118"/>
                  </a:cubicBezTo>
                  <a:close/>
                  <a:moveTo>
                    <a:pt x="316" y="204"/>
                  </a:moveTo>
                  <a:cubicBezTo>
                    <a:pt x="316" y="157"/>
                    <a:pt x="277" y="118"/>
                    <a:pt x="230" y="118"/>
                  </a:cubicBezTo>
                  <a:cubicBezTo>
                    <a:pt x="182" y="118"/>
                    <a:pt x="144" y="157"/>
                    <a:pt x="144" y="20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cs typeface="Segoe UI" panose="020B0502040204020203" pitchFamily="34" charset="0"/>
              </a:endParaRPr>
            </a:p>
          </p:txBody>
        </p:sp>
      </p:grpSp>
      <p:grpSp>
        <p:nvGrpSpPr>
          <p:cNvPr id="16" name="Group 15">
            <a:extLst>
              <a:ext uri="{FF2B5EF4-FFF2-40B4-BE49-F238E27FC236}">
                <a16:creationId xmlns:a16="http://schemas.microsoft.com/office/drawing/2014/main" id="{D9E650B5-ABE5-9A76-3CF3-A75B149C5D0E}"/>
              </a:ext>
            </a:extLst>
          </p:cNvPr>
          <p:cNvGrpSpPr/>
          <p:nvPr/>
        </p:nvGrpSpPr>
        <p:grpSpPr>
          <a:xfrm>
            <a:off x="4505863" y="1626504"/>
            <a:ext cx="3007594" cy="3691087"/>
            <a:chOff x="4505863" y="1626504"/>
            <a:chExt cx="3007594" cy="3691087"/>
          </a:xfrm>
        </p:grpSpPr>
        <p:sp>
          <p:nvSpPr>
            <p:cNvPr id="4" name="Oval 3">
              <a:extLst>
                <a:ext uri="{FF2B5EF4-FFF2-40B4-BE49-F238E27FC236}">
                  <a16:creationId xmlns:a16="http://schemas.microsoft.com/office/drawing/2014/main" id="{82E538D0-C846-A79F-D3BF-0012561D94E0}"/>
                </a:ext>
              </a:extLst>
            </p:cNvPr>
            <p:cNvSpPr/>
            <p:nvPr/>
          </p:nvSpPr>
          <p:spPr bwMode="auto">
            <a:xfrm>
              <a:off x="5552461" y="1626504"/>
              <a:ext cx="914400" cy="914400"/>
            </a:xfrm>
            <a:prstGeom prst="ellipse">
              <a:avLst/>
            </a:prstGeom>
            <a:solidFill>
              <a:schemeClr val="accent1"/>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 Placeholder 4">
              <a:extLst>
                <a:ext uri="{FF2B5EF4-FFF2-40B4-BE49-F238E27FC236}">
                  <a16:creationId xmlns:a16="http://schemas.microsoft.com/office/drawing/2014/main" id="{65383371-7741-598A-3CFE-3502E4CF8AAF}"/>
                </a:ext>
              </a:extLst>
            </p:cNvPr>
            <p:cNvSpPr txBox="1">
              <a:spLocks/>
            </p:cNvSpPr>
            <p:nvPr/>
          </p:nvSpPr>
          <p:spPr>
            <a:xfrm>
              <a:off x="5073725" y="2840909"/>
              <a:ext cx="1871871" cy="3915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Policy concerns</a:t>
              </a:r>
            </a:p>
          </p:txBody>
        </p:sp>
        <p:sp>
          <p:nvSpPr>
            <p:cNvPr id="9" name="Text Placeholder 5">
              <a:extLst>
                <a:ext uri="{FF2B5EF4-FFF2-40B4-BE49-F238E27FC236}">
                  <a16:creationId xmlns:a16="http://schemas.microsoft.com/office/drawing/2014/main" id="{AFEF0D8E-D28F-7CF8-70D6-4A0EFB026F74}"/>
                </a:ext>
              </a:extLst>
            </p:cNvPr>
            <p:cNvSpPr txBox="1">
              <a:spLocks/>
            </p:cNvSpPr>
            <p:nvPr/>
          </p:nvSpPr>
          <p:spPr>
            <a:xfrm>
              <a:off x="4505863" y="3532487"/>
              <a:ext cx="3007594" cy="178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Employees doing things </a:t>
              </a:r>
            </a:p>
            <a:p>
              <a:pPr marL="0" indent="0" algn="ctr">
                <a:buNone/>
              </a:pPr>
              <a:r>
                <a:rPr lang="en-US" sz="1600"/>
                <a:t>they should not be</a:t>
              </a:r>
            </a:p>
            <a:p>
              <a:pPr marL="0" indent="0" algn="ctr">
                <a:buNone/>
              </a:pPr>
              <a:r>
                <a:rPr lang="en-US" sz="1600"/>
                <a:t>TOR browser</a:t>
              </a:r>
            </a:p>
            <a:p>
              <a:pPr marL="0" indent="0" algn="ctr">
                <a:buNone/>
              </a:pPr>
              <a:r>
                <a:rPr lang="en-US" sz="1600"/>
                <a:t>Personal VPN</a:t>
              </a:r>
            </a:p>
            <a:p>
              <a:pPr marL="0" indent="0">
                <a:buNone/>
              </a:pPr>
              <a:endParaRPr lang="en-US" sz="1600"/>
            </a:p>
          </p:txBody>
        </p:sp>
        <p:sp>
          <p:nvSpPr>
            <p:cNvPr id="13" name="Processing_E9F5" title="Icon of two interlocked gears">
              <a:extLst>
                <a:ext uri="{FF2B5EF4-FFF2-40B4-BE49-F238E27FC236}">
                  <a16:creationId xmlns:a16="http://schemas.microsoft.com/office/drawing/2014/main" id="{4A63DA25-B994-23C9-EC94-98A9B4CA045C}"/>
                </a:ext>
              </a:extLst>
            </p:cNvPr>
            <p:cNvSpPr>
              <a:spLocks noChangeAspect="1" noEditPoints="1"/>
            </p:cNvSpPr>
            <p:nvPr/>
          </p:nvSpPr>
          <p:spPr bwMode="auto">
            <a:xfrm>
              <a:off x="5745540" y="1846110"/>
              <a:ext cx="528243" cy="424966"/>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cs typeface="Segoe UI" panose="020B0502040204020203" pitchFamily="34" charset="0"/>
              </a:endParaRPr>
            </a:p>
          </p:txBody>
        </p:sp>
      </p:grpSp>
      <p:grpSp>
        <p:nvGrpSpPr>
          <p:cNvPr id="17" name="Group 16">
            <a:extLst>
              <a:ext uri="{FF2B5EF4-FFF2-40B4-BE49-F238E27FC236}">
                <a16:creationId xmlns:a16="http://schemas.microsoft.com/office/drawing/2014/main" id="{BA174D9F-7A97-7707-56FF-0EE36642AB5A}"/>
              </a:ext>
            </a:extLst>
          </p:cNvPr>
          <p:cNvGrpSpPr/>
          <p:nvPr/>
        </p:nvGrpSpPr>
        <p:grpSpPr>
          <a:xfrm>
            <a:off x="8265998" y="1626504"/>
            <a:ext cx="3351998" cy="2890868"/>
            <a:chOff x="8245818" y="1584971"/>
            <a:chExt cx="3351998" cy="2890868"/>
          </a:xfrm>
        </p:grpSpPr>
        <p:sp>
          <p:nvSpPr>
            <p:cNvPr id="10" name="Text Placeholder 6">
              <a:extLst>
                <a:ext uri="{FF2B5EF4-FFF2-40B4-BE49-F238E27FC236}">
                  <a16:creationId xmlns:a16="http://schemas.microsoft.com/office/drawing/2014/main" id="{E440056C-522E-2F49-BDF8-DB3CA31FD5E4}"/>
                </a:ext>
              </a:extLst>
            </p:cNvPr>
            <p:cNvSpPr txBox="1">
              <a:spLocks/>
            </p:cNvSpPr>
            <p:nvPr/>
          </p:nvSpPr>
          <p:spPr>
            <a:xfrm>
              <a:off x="8508454" y="2799375"/>
              <a:ext cx="2826725" cy="391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Nonactionable information</a:t>
              </a:r>
            </a:p>
          </p:txBody>
        </p:sp>
        <p:sp>
          <p:nvSpPr>
            <p:cNvPr id="11" name="Text Placeholder 7">
              <a:extLst>
                <a:ext uri="{FF2B5EF4-FFF2-40B4-BE49-F238E27FC236}">
                  <a16:creationId xmlns:a16="http://schemas.microsoft.com/office/drawing/2014/main" id="{0778BD83-EB7A-DF61-3284-AEA4C34BDCCF}"/>
                </a:ext>
              </a:extLst>
            </p:cNvPr>
            <p:cNvSpPr txBox="1">
              <a:spLocks/>
            </p:cNvSpPr>
            <p:nvPr/>
          </p:nvSpPr>
          <p:spPr>
            <a:xfrm>
              <a:off x="8245818" y="3490954"/>
              <a:ext cx="3351998" cy="984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Port scans on internet facing IPs</a:t>
              </a:r>
            </a:p>
            <a:p>
              <a:pPr marL="0" indent="0">
                <a:buNone/>
              </a:pPr>
              <a:endParaRPr lang="en-US" sz="1600"/>
            </a:p>
          </p:txBody>
        </p:sp>
        <p:sp>
          <p:nvSpPr>
            <p:cNvPr id="14" name="Oval 13">
              <a:extLst>
                <a:ext uri="{FF2B5EF4-FFF2-40B4-BE49-F238E27FC236}">
                  <a16:creationId xmlns:a16="http://schemas.microsoft.com/office/drawing/2014/main" id="{A4776D99-DB11-85DF-26CC-6D20221AC754}"/>
                </a:ext>
              </a:extLst>
            </p:cNvPr>
            <p:cNvSpPr/>
            <p:nvPr/>
          </p:nvSpPr>
          <p:spPr bwMode="auto">
            <a:xfrm>
              <a:off x="9464618" y="1584971"/>
              <a:ext cx="914400" cy="914400"/>
            </a:xfrm>
            <a:prstGeom prst="ellipse">
              <a:avLst/>
            </a:prstGeom>
            <a:solidFill>
              <a:schemeClr val="accent3"/>
            </a:solidFill>
            <a:ln w="4699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 name="cloud_2" title="Icon of a cloud made of two arrows pointing towards eachother">
              <a:extLst>
                <a:ext uri="{FF2B5EF4-FFF2-40B4-BE49-F238E27FC236}">
                  <a16:creationId xmlns:a16="http://schemas.microsoft.com/office/drawing/2014/main" id="{3ACD247D-6739-308B-7FA8-61CAC919F0A3}"/>
                </a:ext>
              </a:extLst>
            </p:cNvPr>
            <p:cNvSpPr>
              <a:spLocks noChangeAspect="1" noEditPoints="1"/>
            </p:cNvSpPr>
            <p:nvPr/>
          </p:nvSpPr>
          <p:spPr bwMode="auto">
            <a:xfrm>
              <a:off x="9637491" y="1841158"/>
              <a:ext cx="568655" cy="328157"/>
            </a:xfrm>
            <a:custGeom>
              <a:avLst/>
              <a:gdLst>
                <a:gd name="T0" fmla="*/ 138 w 349"/>
                <a:gd name="T1" fmla="*/ 181 h 200"/>
                <a:gd name="T2" fmla="*/ 49 w 349"/>
                <a:gd name="T3" fmla="*/ 181 h 200"/>
                <a:gd name="T4" fmla="*/ 0 w 349"/>
                <a:gd name="T5" fmla="*/ 132 h 200"/>
                <a:gd name="T6" fmla="*/ 49 w 349"/>
                <a:gd name="T7" fmla="*/ 84 h 200"/>
                <a:gd name="T8" fmla="*/ 59 w 349"/>
                <a:gd name="T9" fmla="*/ 85 h 200"/>
                <a:gd name="T10" fmla="*/ 148 w 349"/>
                <a:gd name="T11" fmla="*/ 0 h 200"/>
                <a:gd name="T12" fmla="*/ 234 w 349"/>
                <a:gd name="T13" fmla="*/ 68 h 200"/>
                <a:gd name="T14" fmla="*/ 282 w 349"/>
                <a:gd name="T15" fmla="*/ 47 h 200"/>
                <a:gd name="T16" fmla="*/ 349 w 349"/>
                <a:gd name="T17" fmla="*/ 114 h 200"/>
                <a:gd name="T18" fmla="*/ 282 w 349"/>
                <a:gd name="T19" fmla="*/ 180 h 200"/>
                <a:gd name="T20" fmla="*/ 282 w 349"/>
                <a:gd name="T21" fmla="*/ 180 h 200"/>
                <a:gd name="T22" fmla="*/ 206 w 349"/>
                <a:gd name="T23" fmla="*/ 180 h 200"/>
                <a:gd name="T24" fmla="*/ 119 w 349"/>
                <a:gd name="T25" fmla="*/ 200 h 200"/>
                <a:gd name="T26" fmla="*/ 138 w 349"/>
                <a:gd name="T27" fmla="*/ 181 h 200"/>
                <a:gd name="T28" fmla="*/ 119 w 349"/>
                <a:gd name="T29" fmla="*/ 161 h 200"/>
                <a:gd name="T30" fmla="*/ 225 w 349"/>
                <a:gd name="T31" fmla="*/ 161 h 200"/>
                <a:gd name="T32" fmla="*/ 206 w 349"/>
                <a:gd name="T33" fmla="*/ 180 h 200"/>
                <a:gd name="T34" fmla="*/ 225 w 349"/>
                <a:gd name="T3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00">
                  <a:moveTo>
                    <a:pt x="138" y="181"/>
                  </a:moveTo>
                  <a:cubicBezTo>
                    <a:pt x="49" y="181"/>
                    <a:pt x="49" y="181"/>
                    <a:pt x="49" y="181"/>
                  </a:cubicBezTo>
                  <a:cubicBezTo>
                    <a:pt x="22" y="181"/>
                    <a:pt x="0" y="159"/>
                    <a:pt x="0" y="132"/>
                  </a:cubicBezTo>
                  <a:cubicBezTo>
                    <a:pt x="0" y="105"/>
                    <a:pt x="22" y="84"/>
                    <a:pt x="49" y="84"/>
                  </a:cubicBezTo>
                  <a:cubicBezTo>
                    <a:pt x="52" y="84"/>
                    <a:pt x="56" y="84"/>
                    <a:pt x="59" y="85"/>
                  </a:cubicBezTo>
                  <a:cubicBezTo>
                    <a:pt x="61" y="38"/>
                    <a:pt x="100" y="0"/>
                    <a:pt x="148" y="0"/>
                  </a:cubicBezTo>
                  <a:cubicBezTo>
                    <a:pt x="189" y="0"/>
                    <a:pt x="224" y="29"/>
                    <a:pt x="234" y="68"/>
                  </a:cubicBezTo>
                  <a:cubicBezTo>
                    <a:pt x="246" y="55"/>
                    <a:pt x="263" y="47"/>
                    <a:pt x="282" y="47"/>
                  </a:cubicBezTo>
                  <a:cubicBezTo>
                    <a:pt x="319" y="47"/>
                    <a:pt x="349" y="77"/>
                    <a:pt x="349" y="114"/>
                  </a:cubicBezTo>
                  <a:cubicBezTo>
                    <a:pt x="349" y="151"/>
                    <a:pt x="319" y="180"/>
                    <a:pt x="282" y="180"/>
                  </a:cubicBezTo>
                  <a:cubicBezTo>
                    <a:pt x="282" y="180"/>
                    <a:pt x="282" y="180"/>
                    <a:pt x="282" y="180"/>
                  </a:cubicBezTo>
                  <a:cubicBezTo>
                    <a:pt x="206" y="180"/>
                    <a:pt x="206" y="180"/>
                    <a:pt x="206" y="180"/>
                  </a:cubicBezTo>
                  <a:moveTo>
                    <a:pt x="119" y="200"/>
                  </a:moveTo>
                  <a:cubicBezTo>
                    <a:pt x="138" y="181"/>
                    <a:pt x="138" y="181"/>
                    <a:pt x="138" y="181"/>
                  </a:cubicBezTo>
                  <a:cubicBezTo>
                    <a:pt x="119" y="161"/>
                    <a:pt x="119" y="161"/>
                    <a:pt x="119" y="161"/>
                  </a:cubicBezTo>
                  <a:moveTo>
                    <a:pt x="225" y="161"/>
                  </a:moveTo>
                  <a:cubicBezTo>
                    <a:pt x="206" y="180"/>
                    <a:pt x="206" y="180"/>
                    <a:pt x="206" y="180"/>
                  </a:cubicBezTo>
                  <a:cubicBezTo>
                    <a:pt x="225" y="200"/>
                    <a:pt x="225" y="200"/>
                    <a:pt x="225" y="200"/>
                  </a:cubicBezTo>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064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0C942-595A-EA8A-2807-83B35FDE3D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12426F-17ED-FA3F-B8FD-1171FF8A0A58}"/>
              </a:ext>
            </a:extLst>
          </p:cNvPr>
          <p:cNvSpPr>
            <a:spLocks noGrp="1"/>
          </p:cNvSpPr>
          <p:nvPr>
            <p:ph type="title"/>
          </p:nvPr>
        </p:nvSpPr>
        <p:spPr>
          <a:xfrm>
            <a:off x="332509" y="365126"/>
            <a:ext cx="11542816" cy="1072072"/>
          </a:xfrm>
        </p:spPr>
        <p:txBody>
          <a:bodyPr/>
          <a:lstStyle/>
          <a:p>
            <a:r>
              <a:rPr lang="en-US"/>
              <a:t>Alert Tuning</a:t>
            </a:r>
          </a:p>
        </p:txBody>
      </p:sp>
      <p:sp>
        <p:nvSpPr>
          <p:cNvPr id="22" name="Text Placeholder 7">
            <a:extLst>
              <a:ext uri="{FF2B5EF4-FFF2-40B4-BE49-F238E27FC236}">
                <a16:creationId xmlns:a16="http://schemas.microsoft.com/office/drawing/2014/main" id="{4340815A-38C0-981D-180B-EBB9D6B92132}"/>
              </a:ext>
            </a:extLst>
          </p:cNvPr>
          <p:cNvSpPr txBox="1">
            <a:spLocks/>
          </p:cNvSpPr>
          <p:nvPr/>
        </p:nvSpPr>
        <p:spPr>
          <a:xfrm>
            <a:off x="5104541" y="3494241"/>
            <a:ext cx="1965960" cy="261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Modify the alert KQL query manually</a:t>
            </a:r>
          </a:p>
          <a:p>
            <a:r>
              <a:rPr lang="en-US" sz="1600"/>
              <a:t>Modify the alert grouping to reduce volume</a:t>
            </a:r>
          </a:p>
          <a:p>
            <a:r>
              <a:rPr lang="en-US" sz="1600"/>
              <a:t>Disable grouping if alerts need to be remediated separately</a:t>
            </a:r>
          </a:p>
        </p:txBody>
      </p:sp>
      <p:grpSp>
        <p:nvGrpSpPr>
          <p:cNvPr id="12" name="Group 11">
            <a:extLst>
              <a:ext uri="{FF2B5EF4-FFF2-40B4-BE49-F238E27FC236}">
                <a16:creationId xmlns:a16="http://schemas.microsoft.com/office/drawing/2014/main" id="{963F66EA-B4C1-F093-08F6-7CC40F3D35C4}"/>
              </a:ext>
            </a:extLst>
          </p:cNvPr>
          <p:cNvGrpSpPr/>
          <p:nvPr/>
        </p:nvGrpSpPr>
        <p:grpSpPr>
          <a:xfrm>
            <a:off x="573116" y="1553836"/>
            <a:ext cx="1967771" cy="3350022"/>
            <a:chOff x="573116" y="1553836"/>
            <a:chExt cx="1967771" cy="3350022"/>
          </a:xfrm>
        </p:grpSpPr>
        <p:sp>
          <p:nvSpPr>
            <p:cNvPr id="17" name="Text Placeholder 2">
              <a:extLst>
                <a:ext uri="{FF2B5EF4-FFF2-40B4-BE49-F238E27FC236}">
                  <a16:creationId xmlns:a16="http://schemas.microsoft.com/office/drawing/2014/main" id="{C87C3391-3723-C3F2-5CF8-6A4A43B4CEBA}"/>
                </a:ext>
              </a:extLst>
            </p:cNvPr>
            <p:cNvSpPr txBox="1">
              <a:spLocks/>
            </p:cNvSpPr>
            <p:nvPr/>
          </p:nvSpPr>
          <p:spPr>
            <a:xfrm>
              <a:off x="573116" y="2649401"/>
              <a:ext cx="1965960" cy="766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Segoe Sans Display Semibold" pitchFamily="2" charset="0"/>
                  <a:cs typeface="Segoe Sans Display Semibold" pitchFamily="2" charset="0"/>
                </a:rPr>
                <a:t>Tune alerts at the source first</a:t>
              </a:r>
            </a:p>
            <a:p>
              <a:pPr marL="0" indent="0">
                <a:buNone/>
              </a:pPr>
              <a:endParaRPr lang="en-US" sz="1600">
                <a:latin typeface="Segoe Sans Display Semibold" pitchFamily="2" charset="0"/>
                <a:cs typeface="Segoe Sans Display Semibold" pitchFamily="2" charset="0"/>
              </a:endParaRPr>
            </a:p>
          </p:txBody>
        </p:sp>
        <p:sp>
          <p:nvSpPr>
            <p:cNvPr id="18" name="Text Placeholder 3">
              <a:extLst>
                <a:ext uri="{FF2B5EF4-FFF2-40B4-BE49-F238E27FC236}">
                  <a16:creationId xmlns:a16="http://schemas.microsoft.com/office/drawing/2014/main" id="{524CBD0E-9A70-9B89-762B-50F72F64B37E}"/>
                </a:ext>
              </a:extLst>
            </p:cNvPr>
            <p:cNvSpPr txBox="1">
              <a:spLocks/>
            </p:cNvSpPr>
            <p:nvPr/>
          </p:nvSpPr>
          <p:spPr>
            <a:xfrm>
              <a:off x="574927" y="3494241"/>
              <a:ext cx="1965960" cy="1409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XDR</a:t>
              </a:r>
            </a:p>
            <a:p>
              <a:r>
                <a:rPr lang="en-US" sz="1600"/>
                <a:t>Email</a:t>
              </a:r>
            </a:p>
            <a:p>
              <a:r>
                <a:rPr lang="en-US" sz="1600"/>
                <a:t>AV</a:t>
              </a:r>
            </a:p>
            <a:p>
              <a:r>
                <a:rPr lang="en-US" sz="1600"/>
                <a:t>Firewall</a:t>
              </a:r>
            </a:p>
            <a:p>
              <a:pPr marL="0" indent="0">
                <a:buNone/>
              </a:pPr>
              <a:endParaRPr lang="en-US" sz="1600"/>
            </a:p>
          </p:txBody>
        </p:sp>
        <p:sp>
          <p:nvSpPr>
            <p:cNvPr id="27" name="Oval 26">
              <a:extLst>
                <a:ext uri="{FF2B5EF4-FFF2-40B4-BE49-F238E27FC236}">
                  <a16:creationId xmlns:a16="http://schemas.microsoft.com/office/drawing/2014/main" id="{1534F04C-034C-536F-70EF-3EC10BE419A5}"/>
                </a:ext>
              </a:extLst>
            </p:cNvPr>
            <p:cNvSpPr/>
            <p:nvPr/>
          </p:nvSpPr>
          <p:spPr bwMode="auto">
            <a:xfrm>
              <a:off x="838537" y="1553836"/>
              <a:ext cx="914400" cy="914400"/>
            </a:xfrm>
            <a:prstGeom prst="ellipse">
              <a:avLst/>
            </a:prstGeom>
            <a:solidFill>
              <a:srgbClr val="D83B01"/>
            </a:solid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 name="Data &amp; AI" title="Icon of several circles connected to eachother by lines">
              <a:extLst>
                <a:ext uri="{FF2B5EF4-FFF2-40B4-BE49-F238E27FC236}">
                  <a16:creationId xmlns:a16="http://schemas.microsoft.com/office/drawing/2014/main" id="{B959520F-F121-584F-234B-360A533C1A28}"/>
                </a:ext>
              </a:extLst>
            </p:cNvPr>
            <p:cNvSpPr>
              <a:spLocks noChangeAspect="1" noEditPoints="1"/>
            </p:cNvSpPr>
            <p:nvPr/>
          </p:nvSpPr>
          <p:spPr bwMode="auto">
            <a:xfrm>
              <a:off x="989403" y="1756598"/>
              <a:ext cx="597281" cy="477591"/>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solidFill>
              <a:schemeClr val="bg1"/>
            </a:solid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grpSp>
        <p:nvGrpSpPr>
          <p:cNvPr id="13" name="Group 12">
            <a:extLst>
              <a:ext uri="{FF2B5EF4-FFF2-40B4-BE49-F238E27FC236}">
                <a16:creationId xmlns:a16="http://schemas.microsoft.com/office/drawing/2014/main" id="{B1D64B9B-CA05-EFDA-D1D6-F02E76DDF2F0}"/>
              </a:ext>
            </a:extLst>
          </p:cNvPr>
          <p:cNvGrpSpPr/>
          <p:nvPr/>
        </p:nvGrpSpPr>
        <p:grpSpPr>
          <a:xfrm>
            <a:off x="2780413" y="1553836"/>
            <a:ext cx="1967771" cy="4303645"/>
            <a:chOff x="2780413" y="1553836"/>
            <a:chExt cx="1967771" cy="4303645"/>
          </a:xfrm>
        </p:grpSpPr>
        <p:sp>
          <p:nvSpPr>
            <p:cNvPr id="16" name="Oval 15">
              <a:extLst>
                <a:ext uri="{FF2B5EF4-FFF2-40B4-BE49-F238E27FC236}">
                  <a16:creationId xmlns:a16="http://schemas.microsoft.com/office/drawing/2014/main" id="{C16373A3-87BE-DDA3-896B-A8E38BFCFD34}"/>
                </a:ext>
              </a:extLst>
            </p:cNvPr>
            <p:cNvSpPr/>
            <p:nvPr/>
          </p:nvSpPr>
          <p:spPr bwMode="auto">
            <a:xfrm>
              <a:off x="3228511" y="1553836"/>
              <a:ext cx="914400" cy="914400"/>
            </a:xfrm>
            <a:prstGeom prst="ellipse">
              <a:avLst/>
            </a:prstGeom>
            <a:solidFill>
              <a:schemeClr val="accent1"/>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 name="Text Placeholder 4">
              <a:extLst>
                <a:ext uri="{FF2B5EF4-FFF2-40B4-BE49-F238E27FC236}">
                  <a16:creationId xmlns:a16="http://schemas.microsoft.com/office/drawing/2014/main" id="{07C090A9-357F-BD86-8349-2ACE05B355F6}"/>
                </a:ext>
              </a:extLst>
            </p:cNvPr>
            <p:cNvSpPr txBox="1">
              <a:spLocks/>
            </p:cNvSpPr>
            <p:nvPr/>
          </p:nvSpPr>
          <p:spPr>
            <a:xfrm>
              <a:off x="2780413" y="2649401"/>
              <a:ext cx="1965960" cy="7386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Informational (and maybe Low) Alerts</a:t>
              </a:r>
            </a:p>
            <a:p>
              <a:pPr marL="0" indent="0">
                <a:buNone/>
              </a:pPr>
              <a:endParaRPr lang="en-US" sz="1600">
                <a:latin typeface="Segoe Sans Display Semibold" pitchFamily="2" charset="0"/>
                <a:cs typeface="Segoe Sans Display Semibold" pitchFamily="2" charset="0"/>
              </a:endParaRPr>
            </a:p>
          </p:txBody>
        </p:sp>
        <p:sp>
          <p:nvSpPr>
            <p:cNvPr id="20" name="Text Placeholder 5">
              <a:extLst>
                <a:ext uri="{FF2B5EF4-FFF2-40B4-BE49-F238E27FC236}">
                  <a16:creationId xmlns:a16="http://schemas.microsoft.com/office/drawing/2014/main" id="{5C8B2FEE-07A7-8A3B-277B-D308108224D8}"/>
                </a:ext>
              </a:extLst>
            </p:cNvPr>
            <p:cNvSpPr txBox="1">
              <a:spLocks/>
            </p:cNvSpPr>
            <p:nvPr/>
          </p:nvSpPr>
          <p:spPr>
            <a:xfrm>
              <a:off x="2782224" y="3487601"/>
              <a:ext cx="1965960" cy="2369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lvl="1" indent="-230188" defTabSz="914276">
                <a:spcBef>
                  <a:spcPts val="0"/>
                </a:spcBef>
                <a:spcAft>
                  <a:spcPts val="588"/>
                </a:spcAft>
                <a:defRPr/>
              </a:pPr>
              <a:r>
                <a:rPr lang="en-US" sz="1600"/>
                <a:t>Do I want them?</a:t>
              </a:r>
            </a:p>
            <a:p>
              <a:pPr marL="230188" lvl="1" indent="-230188" defTabSz="914276">
                <a:spcBef>
                  <a:spcPts val="0"/>
                </a:spcBef>
                <a:spcAft>
                  <a:spcPts val="588"/>
                </a:spcAft>
                <a:defRPr/>
              </a:pPr>
              <a:r>
                <a:rPr lang="en-US" sz="1600"/>
                <a:t>Maybe? </a:t>
              </a:r>
            </a:p>
            <a:p>
              <a:pPr marL="230188" lvl="1" indent="-230188" defTabSz="914276">
                <a:spcBef>
                  <a:spcPts val="0"/>
                </a:spcBef>
                <a:spcAft>
                  <a:spcPts val="588"/>
                </a:spcAft>
                <a:defRPr/>
              </a:pPr>
              <a:r>
                <a:rPr lang="en-US" sz="1600"/>
                <a:t>Setting the incident to close automatically through Automation Rules</a:t>
              </a:r>
            </a:p>
          </p:txBody>
        </p:sp>
        <p:sp>
          <p:nvSpPr>
            <p:cNvPr id="31" name="Alarm_2" title="Icon of a bell with three signal lines coming out of it">
              <a:extLst>
                <a:ext uri="{FF2B5EF4-FFF2-40B4-BE49-F238E27FC236}">
                  <a16:creationId xmlns:a16="http://schemas.microsoft.com/office/drawing/2014/main" id="{DE511A7B-1FA5-1A43-7056-4D0C5EBD62BD}"/>
                </a:ext>
              </a:extLst>
            </p:cNvPr>
            <p:cNvSpPr>
              <a:spLocks noChangeAspect="1" noEditPoints="1"/>
            </p:cNvSpPr>
            <p:nvPr/>
          </p:nvSpPr>
          <p:spPr bwMode="auto">
            <a:xfrm>
              <a:off x="3495654" y="1817040"/>
              <a:ext cx="380113" cy="375037"/>
            </a:xfrm>
            <a:custGeom>
              <a:avLst/>
              <a:gdLst>
                <a:gd name="T0" fmla="*/ 200 w 338"/>
                <a:gd name="T1" fmla="*/ 283 h 333"/>
                <a:gd name="T2" fmla="*/ 151 w 338"/>
                <a:gd name="T3" fmla="*/ 333 h 333"/>
                <a:gd name="T4" fmla="*/ 101 w 338"/>
                <a:gd name="T5" fmla="*/ 283 h 333"/>
                <a:gd name="T6" fmla="*/ 262 w 338"/>
                <a:gd name="T7" fmla="*/ 198 h 333"/>
                <a:gd name="T8" fmla="*/ 262 w 338"/>
                <a:gd name="T9" fmla="*/ 283 h 333"/>
                <a:gd name="T10" fmla="*/ 213 w 338"/>
                <a:gd name="T11" fmla="*/ 27 h 333"/>
                <a:gd name="T12" fmla="*/ 151 w 338"/>
                <a:gd name="T13" fmla="*/ 8 h 333"/>
                <a:gd name="T14" fmla="*/ 39 w 338"/>
                <a:gd name="T15" fmla="*/ 119 h 333"/>
                <a:gd name="T16" fmla="*/ 39 w 338"/>
                <a:gd name="T17" fmla="*/ 282 h 333"/>
                <a:gd name="T18" fmla="*/ 0 w 338"/>
                <a:gd name="T19" fmla="*/ 283 h 333"/>
                <a:gd name="T20" fmla="*/ 298 w 338"/>
                <a:gd name="T21" fmla="*/ 283 h 333"/>
                <a:gd name="T22" fmla="*/ 205 w 338"/>
                <a:gd name="T23" fmla="*/ 145 h 333"/>
                <a:gd name="T24" fmla="*/ 222 w 338"/>
                <a:gd name="T25" fmla="*/ 105 h 333"/>
                <a:gd name="T26" fmla="*/ 205 w 338"/>
                <a:gd name="T27" fmla="*/ 66 h 333"/>
                <a:gd name="T28" fmla="*/ 253 w 338"/>
                <a:gd name="T29" fmla="*/ 177 h 333"/>
                <a:gd name="T30" fmla="*/ 279 w 338"/>
                <a:gd name="T31" fmla="*/ 105 h 333"/>
                <a:gd name="T32" fmla="*/ 252 w 338"/>
                <a:gd name="T33" fmla="*/ 33 h 333"/>
                <a:gd name="T34" fmla="*/ 302 w 338"/>
                <a:gd name="T35" fmla="*/ 211 h 333"/>
                <a:gd name="T36" fmla="*/ 338 w 338"/>
                <a:gd name="T37" fmla="*/ 105 h 333"/>
                <a:gd name="T38" fmla="*/ 302 w 338"/>
                <a:gd name="T39"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8" h="333">
                  <a:moveTo>
                    <a:pt x="200" y="283"/>
                  </a:moveTo>
                  <a:cubicBezTo>
                    <a:pt x="200" y="311"/>
                    <a:pt x="178" y="333"/>
                    <a:pt x="151" y="333"/>
                  </a:cubicBezTo>
                  <a:cubicBezTo>
                    <a:pt x="123" y="333"/>
                    <a:pt x="101" y="311"/>
                    <a:pt x="101" y="283"/>
                  </a:cubicBezTo>
                  <a:moveTo>
                    <a:pt x="262" y="198"/>
                  </a:moveTo>
                  <a:cubicBezTo>
                    <a:pt x="262" y="283"/>
                    <a:pt x="262" y="283"/>
                    <a:pt x="262" y="283"/>
                  </a:cubicBezTo>
                  <a:moveTo>
                    <a:pt x="213" y="27"/>
                  </a:moveTo>
                  <a:cubicBezTo>
                    <a:pt x="195" y="15"/>
                    <a:pt x="174" y="8"/>
                    <a:pt x="151" y="8"/>
                  </a:cubicBezTo>
                  <a:cubicBezTo>
                    <a:pt x="89" y="8"/>
                    <a:pt x="39" y="58"/>
                    <a:pt x="39" y="119"/>
                  </a:cubicBezTo>
                  <a:cubicBezTo>
                    <a:pt x="39" y="282"/>
                    <a:pt x="39" y="282"/>
                    <a:pt x="39" y="282"/>
                  </a:cubicBezTo>
                  <a:moveTo>
                    <a:pt x="0" y="283"/>
                  </a:moveTo>
                  <a:cubicBezTo>
                    <a:pt x="298" y="283"/>
                    <a:pt x="298" y="283"/>
                    <a:pt x="298" y="283"/>
                  </a:cubicBezTo>
                  <a:moveTo>
                    <a:pt x="205" y="145"/>
                  </a:moveTo>
                  <a:cubicBezTo>
                    <a:pt x="216" y="135"/>
                    <a:pt x="222" y="121"/>
                    <a:pt x="222" y="105"/>
                  </a:cubicBezTo>
                  <a:cubicBezTo>
                    <a:pt x="222" y="90"/>
                    <a:pt x="215" y="76"/>
                    <a:pt x="205" y="66"/>
                  </a:cubicBezTo>
                  <a:moveTo>
                    <a:pt x="253" y="177"/>
                  </a:moveTo>
                  <a:cubicBezTo>
                    <a:pt x="269" y="157"/>
                    <a:pt x="279" y="133"/>
                    <a:pt x="279" y="105"/>
                  </a:cubicBezTo>
                  <a:cubicBezTo>
                    <a:pt x="279" y="78"/>
                    <a:pt x="269" y="52"/>
                    <a:pt x="252" y="33"/>
                  </a:cubicBezTo>
                  <a:moveTo>
                    <a:pt x="302" y="211"/>
                  </a:moveTo>
                  <a:cubicBezTo>
                    <a:pt x="324" y="182"/>
                    <a:pt x="338" y="145"/>
                    <a:pt x="338" y="105"/>
                  </a:cubicBezTo>
                  <a:cubicBezTo>
                    <a:pt x="338" y="66"/>
                    <a:pt x="324" y="29"/>
                    <a:pt x="302" y="0"/>
                  </a:cubicBezTo>
                </a:path>
              </a:pathLst>
            </a:custGeom>
            <a:solidFill>
              <a:srgbClr val="FFFFFF"/>
            </a:solid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grpSp>
        <p:nvGrpSpPr>
          <p:cNvPr id="38" name="Group 37">
            <a:extLst>
              <a:ext uri="{FF2B5EF4-FFF2-40B4-BE49-F238E27FC236}">
                <a16:creationId xmlns:a16="http://schemas.microsoft.com/office/drawing/2014/main" id="{0E9EA791-D1CA-685F-12F5-C58919347ADC}"/>
              </a:ext>
            </a:extLst>
          </p:cNvPr>
          <p:cNvGrpSpPr/>
          <p:nvPr/>
        </p:nvGrpSpPr>
        <p:grpSpPr>
          <a:xfrm>
            <a:off x="5255652" y="1553836"/>
            <a:ext cx="1696530" cy="1588007"/>
            <a:chOff x="5255652" y="1553836"/>
            <a:chExt cx="1696530" cy="1588007"/>
          </a:xfrm>
        </p:grpSpPr>
        <p:sp>
          <p:nvSpPr>
            <p:cNvPr id="2" name="Oval 1">
              <a:extLst>
                <a:ext uri="{FF2B5EF4-FFF2-40B4-BE49-F238E27FC236}">
                  <a16:creationId xmlns:a16="http://schemas.microsoft.com/office/drawing/2014/main" id="{44AF0BFD-9104-8B33-608D-E032EAB986F0}"/>
                </a:ext>
              </a:extLst>
            </p:cNvPr>
            <p:cNvSpPr/>
            <p:nvPr/>
          </p:nvSpPr>
          <p:spPr bwMode="auto">
            <a:xfrm>
              <a:off x="5628510" y="1553836"/>
              <a:ext cx="914400" cy="914400"/>
            </a:xfrm>
            <a:prstGeom prst="ellipse">
              <a:avLst/>
            </a:prstGeom>
            <a:solidFill>
              <a:schemeClr val="accent3"/>
            </a:solid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 name="Text Placeholder 6">
              <a:extLst>
                <a:ext uri="{FF2B5EF4-FFF2-40B4-BE49-F238E27FC236}">
                  <a16:creationId xmlns:a16="http://schemas.microsoft.com/office/drawing/2014/main" id="{7B4180DC-E0A8-8E0D-EEDE-41C18ACD4C3F}"/>
                </a:ext>
              </a:extLst>
            </p:cNvPr>
            <p:cNvSpPr txBox="1">
              <a:spLocks/>
            </p:cNvSpPr>
            <p:nvPr/>
          </p:nvSpPr>
          <p:spPr>
            <a:xfrm>
              <a:off x="5255652" y="2649400"/>
              <a:ext cx="1696530" cy="4924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Adjust analytic rules</a:t>
              </a:r>
            </a:p>
            <a:p>
              <a:pPr marL="0" indent="0" algn="ctr">
                <a:buNone/>
              </a:pPr>
              <a:endParaRPr lang="en-US" sz="1600">
                <a:latin typeface="Segoe Sans Display Semibold" pitchFamily="2" charset="0"/>
                <a:cs typeface="Segoe Sans Display Semibold" pitchFamily="2" charset="0"/>
              </a:endParaRPr>
            </a:p>
          </p:txBody>
        </p:sp>
        <p:sp>
          <p:nvSpPr>
            <p:cNvPr id="32" name="shield_3" title="Icon of a shield with an exclamation point inside">
              <a:extLst>
                <a:ext uri="{FF2B5EF4-FFF2-40B4-BE49-F238E27FC236}">
                  <a16:creationId xmlns:a16="http://schemas.microsoft.com/office/drawing/2014/main" id="{BF5C598D-63C0-F244-23EA-A68A060A7AD1}"/>
                </a:ext>
              </a:extLst>
            </p:cNvPr>
            <p:cNvSpPr>
              <a:spLocks noChangeAspect="1" noEditPoints="1"/>
            </p:cNvSpPr>
            <p:nvPr/>
          </p:nvSpPr>
          <p:spPr bwMode="auto">
            <a:xfrm>
              <a:off x="5804924" y="1738430"/>
              <a:ext cx="563077" cy="570686"/>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285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latin typeface="Segoe UI" panose="020B0502040204020203" pitchFamily="34" charset="0"/>
                <a:cs typeface="Segoe UI" panose="020B0502040204020203" pitchFamily="34" charset="0"/>
              </a:endParaRPr>
            </a:p>
          </p:txBody>
        </p:sp>
      </p:grpSp>
      <p:grpSp>
        <p:nvGrpSpPr>
          <p:cNvPr id="40" name="Group 39">
            <a:extLst>
              <a:ext uri="{FF2B5EF4-FFF2-40B4-BE49-F238E27FC236}">
                <a16:creationId xmlns:a16="http://schemas.microsoft.com/office/drawing/2014/main" id="{1F2F7682-4186-571B-129B-4959B9A89987}"/>
              </a:ext>
            </a:extLst>
          </p:cNvPr>
          <p:cNvGrpSpPr/>
          <p:nvPr/>
        </p:nvGrpSpPr>
        <p:grpSpPr>
          <a:xfrm>
            <a:off x="7367537" y="1553836"/>
            <a:ext cx="1967771" cy="3180260"/>
            <a:chOff x="7367537" y="1553836"/>
            <a:chExt cx="1967771" cy="3180260"/>
          </a:xfrm>
        </p:grpSpPr>
        <p:sp>
          <p:nvSpPr>
            <p:cNvPr id="23" name="Text Placeholder 8">
              <a:extLst>
                <a:ext uri="{FF2B5EF4-FFF2-40B4-BE49-F238E27FC236}">
                  <a16:creationId xmlns:a16="http://schemas.microsoft.com/office/drawing/2014/main" id="{9E796983-FFBC-A992-937D-7529E5E84804}"/>
                </a:ext>
              </a:extLst>
            </p:cNvPr>
            <p:cNvSpPr txBox="1">
              <a:spLocks/>
            </p:cNvSpPr>
            <p:nvPr/>
          </p:nvSpPr>
          <p:spPr>
            <a:xfrm>
              <a:off x="7367537" y="2649401"/>
              <a:ext cx="1965960" cy="766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Modify alert thresholds</a:t>
              </a:r>
            </a:p>
            <a:p>
              <a:pPr marL="0" indent="0">
                <a:buNone/>
              </a:pPr>
              <a:endParaRPr lang="en-US" sz="1600">
                <a:latin typeface="Segoe Sans Display Semibold" pitchFamily="2" charset="0"/>
                <a:cs typeface="Segoe Sans Display Semibold" pitchFamily="2" charset="0"/>
              </a:endParaRPr>
            </a:p>
          </p:txBody>
        </p:sp>
        <p:sp>
          <p:nvSpPr>
            <p:cNvPr id="24" name="Text Placeholder 9">
              <a:extLst>
                <a:ext uri="{FF2B5EF4-FFF2-40B4-BE49-F238E27FC236}">
                  <a16:creationId xmlns:a16="http://schemas.microsoft.com/office/drawing/2014/main" id="{E4447588-160C-6591-8761-AD46AB64CA75}"/>
                </a:ext>
              </a:extLst>
            </p:cNvPr>
            <p:cNvSpPr txBox="1">
              <a:spLocks/>
            </p:cNvSpPr>
            <p:nvPr/>
          </p:nvSpPr>
          <p:spPr>
            <a:xfrm>
              <a:off x="7510732" y="3487601"/>
              <a:ext cx="1824576" cy="12464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Change alert threshold</a:t>
              </a:r>
            </a:p>
            <a:p>
              <a:r>
                <a:rPr lang="en-US" sz="1600"/>
                <a:t>Change frequency or look back</a:t>
              </a:r>
            </a:p>
            <a:p>
              <a:endParaRPr lang="en-US" sz="1600"/>
            </a:p>
          </p:txBody>
        </p:sp>
        <p:sp>
          <p:nvSpPr>
            <p:cNvPr id="28" name="Oval 27">
              <a:extLst>
                <a:ext uri="{FF2B5EF4-FFF2-40B4-BE49-F238E27FC236}">
                  <a16:creationId xmlns:a16="http://schemas.microsoft.com/office/drawing/2014/main" id="{0C2E519F-C4BB-4B89-AADB-49F093F509F2}"/>
                </a:ext>
              </a:extLst>
            </p:cNvPr>
            <p:cNvSpPr/>
            <p:nvPr/>
          </p:nvSpPr>
          <p:spPr bwMode="auto">
            <a:xfrm>
              <a:off x="7893317" y="1553836"/>
              <a:ext cx="914400" cy="914400"/>
            </a:xfrm>
            <a:prstGeom prst="ellipse">
              <a:avLst/>
            </a:prstGeom>
            <a:solidFill>
              <a:schemeClr val="accent2"/>
            </a:soli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 name="Oval 38">
              <a:extLst>
                <a:ext uri="{FF2B5EF4-FFF2-40B4-BE49-F238E27FC236}">
                  <a16:creationId xmlns:a16="http://schemas.microsoft.com/office/drawing/2014/main" id="{7875A3CC-CF7F-D24B-BD7B-78066DE688E9}"/>
                </a:ext>
              </a:extLst>
            </p:cNvPr>
            <p:cNvSpPr/>
            <p:nvPr/>
          </p:nvSpPr>
          <p:spPr bwMode="auto">
            <a:xfrm>
              <a:off x="7887224" y="1589734"/>
              <a:ext cx="914400" cy="914400"/>
            </a:xfrm>
            <a:prstGeom prst="ellipse">
              <a:avLst/>
            </a:prstGeom>
            <a:solidFill>
              <a:schemeClr val="accent2"/>
            </a:soli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 name="Touch_E815" title="Icon of a closed hand with one finger pressing a button">
              <a:extLst>
                <a:ext uri="{FF2B5EF4-FFF2-40B4-BE49-F238E27FC236}">
                  <a16:creationId xmlns:a16="http://schemas.microsoft.com/office/drawing/2014/main" id="{0CA7056E-8121-8733-0F7D-61F8DA502326}"/>
                </a:ext>
              </a:extLst>
            </p:cNvPr>
            <p:cNvSpPr>
              <a:spLocks noChangeAspect="1" noEditPoints="1"/>
            </p:cNvSpPr>
            <p:nvPr/>
          </p:nvSpPr>
          <p:spPr bwMode="auto">
            <a:xfrm>
              <a:off x="8104395" y="1681328"/>
              <a:ext cx="480059" cy="676794"/>
            </a:xfrm>
            <a:custGeom>
              <a:avLst/>
              <a:gdLst>
                <a:gd name="T0" fmla="*/ 1238 w 2563"/>
                <a:gd name="T1" fmla="*/ 1510 h 3746"/>
                <a:gd name="T2" fmla="*/ 1238 w 2563"/>
                <a:gd name="T3" fmla="*/ 1758 h 3746"/>
                <a:gd name="T4" fmla="*/ 1238 w 2563"/>
                <a:gd name="T5" fmla="*/ 654 h 3746"/>
                <a:gd name="T6" fmla="*/ 1017 w 2563"/>
                <a:gd name="T7" fmla="*/ 433 h 3746"/>
                <a:gd name="T8" fmla="*/ 796 w 2563"/>
                <a:gd name="T9" fmla="*/ 654 h 3746"/>
                <a:gd name="T10" fmla="*/ 796 w 2563"/>
                <a:gd name="T11" fmla="*/ 669 h 3746"/>
                <a:gd name="T12" fmla="*/ 796 w 2563"/>
                <a:gd name="T13" fmla="*/ 2453 h 3746"/>
                <a:gd name="T14" fmla="*/ 662 w 2563"/>
                <a:gd name="T15" fmla="*/ 2508 h 3746"/>
                <a:gd name="T16" fmla="*/ 423 w 2563"/>
                <a:gd name="T17" fmla="*/ 2269 h 3746"/>
                <a:gd name="T18" fmla="*/ 92 w 2563"/>
                <a:gd name="T19" fmla="*/ 2269 h 3746"/>
                <a:gd name="T20" fmla="*/ 92 w 2563"/>
                <a:gd name="T21" fmla="*/ 2600 h 3746"/>
                <a:gd name="T22" fmla="*/ 906 w 2563"/>
                <a:gd name="T23" fmla="*/ 3415 h 3746"/>
                <a:gd name="T24" fmla="*/ 1680 w 2563"/>
                <a:gd name="T25" fmla="*/ 3746 h 3746"/>
                <a:gd name="T26" fmla="*/ 2563 w 2563"/>
                <a:gd name="T27" fmla="*/ 2863 h 3746"/>
                <a:gd name="T28" fmla="*/ 2563 w 2563"/>
                <a:gd name="T29" fmla="*/ 2013 h 3746"/>
                <a:gd name="T30" fmla="*/ 2396 w 2563"/>
                <a:gd name="T31" fmla="*/ 1799 h 3746"/>
                <a:gd name="T32" fmla="*/ 1238 w 2563"/>
                <a:gd name="T33" fmla="*/ 1510 h 3746"/>
                <a:gd name="T34" fmla="*/ 1238 w 2563"/>
                <a:gd name="T35" fmla="*/ 654 h 3746"/>
                <a:gd name="T36" fmla="*/ 1238 w 2563"/>
                <a:gd name="T37" fmla="*/ 1268 h 3746"/>
                <a:gd name="T38" fmla="*/ 1669 w 2563"/>
                <a:gd name="T39" fmla="*/ 654 h 3746"/>
                <a:gd name="T40" fmla="*/ 1016 w 2563"/>
                <a:gd name="T41" fmla="*/ 0 h 3746"/>
                <a:gd name="T42" fmla="*/ 363 w 2563"/>
                <a:gd name="T43" fmla="*/ 654 h 3746"/>
                <a:gd name="T44" fmla="*/ 796 w 2563"/>
                <a:gd name="T45" fmla="*/ 126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63" h="3746">
                  <a:moveTo>
                    <a:pt x="1238" y="1510"/>
                  </a:moveTo>
                  <a:cubicBezTo>
                    <a:pt x="1238" y="1758"/>
                    <a:pt x="1238" y="1758"/>
                    <a:pt x="1238" y="1758"/>
                  </a:cubicBezTo>
                  <a:moveTo>
                    <a:pt x="1238" y="654"/>
                  </a:moveTo>
                  <a:cubicBezTo>
                    <a:pt x="1238" y="532"/>
                    <a:pt x="1139" y="433"/>
                    <a:pt x="1017" y="433"/>
                  </a:cubicBezTo>
                  <a:cubicBezTo>
                    <a:pt x="895" y="433"/>
                    <a:pt x="796" y="532"/>
                    <a:pt x="796" y="654"/>
                  </a:cubicBezTo>
                  <a:cubicBezTo>
                    <a:pt x="796" y="654"/>
                    <a:pt x="796" y="659"/>
                    <a:pt x="796" y="669"/>
                  </a:cubicBezTo>
                  <a:cubicBezTo>
                    <a:pt x="796" y="818"/>
                    <a:pt x="796" y="2026"/>
                    <a:pt x="796" y="2453"/>
                  </a:cubicBezTo>
                  <a:cubicBezTo>
                    <a:pt x="796" y="2523"/>
                    <a:pt x="712" y="2557"/>
                    <a:pt x="662" y="2508"/>
                  </a:cubicBezTo>
                  <a:cubicBezTo>
                    <a:pt x="423" y="2269"/>
                    <a:pt x="423" y="2269"/>
                    <a:pt x="423" y="2269"/>
                  </a:cubicBezTo>
                  <a:cubicBezTo>
                    <a:pt x="331" y="2177"/>
                    <a:pt x="183" y="2177"/>
                    <a:pt x="92" y="2269"/>
                  </a:cubicBezTo>
                  <a:cubicBezTo>
                    <a:pt x="0" y="2360"/>
                    <a:pt x="0" y="2508"/>
                    <a:pt x="92" y="2600"/>
                  </a:cubicBezTo>
                  <a:cubicBezTo>
                    <a:pt x="906" y="3415"/>
                    <a:pt x="906" y="3415"/>
                    <a:pt x="906" y="3415"/>
                  </a:cubicBezTo>
                  <a:cubicBezTo>
                    <a:pt x="1104" y="3619"/>
                    <a:pt x="1377" y="3746"/>
                    <a:pt x="1680" y="3746"/>
                  </a:cubicBezTo>
                  <a:cubicBezTo>
                    <a:pt x="2168" y="3746"/>
                    <a:pt x="2563" y="3351"/>
                    <a:pt x="2563" y="2863"/>
                  </a:cubicBezTo>
                  <a:cubicBezTo>
                    <a:pt x="2563" y="2013"/>
                    <a:pt x="2563" y="2013"/>
                    <a:pt x="2563" y="2013"/>
                  </a:cubicBezTo>
                  <a:cubicBezTo>
                    <a:pt x="2563" y="1912"/>
                    <a:pt x="2494" y="1824"/>
                    <a:pt x="2396" y="1799"/>
                  </a:cubicBezTo>
                  <a:cubicBezTo>
                    <a:pt x="1238" y="1510"/>
                    <a:pt x="1238" y="1510"/>
                    <a:pt x="1238" y="1510"/>
                  </a:cubicBezTo>
                  <a:lnTo>
                    <a:pt x="1238" y="654"/>
                  </a:lnTo>
                  <a:close/>
                  <a:moveTo>
                    <a:pt x="1238" y="1268"/>
                  </a:moveTo>
                  <a:cubicBezTo>
                    <a:pt x="1489" y="1177"/>
                    <a:pt x="1669" y="936"/>
                    <a:pt x="1669" y="654"/>
                  </a:cubicBezTo>
                  <a:cubicBezTo>
                    <a:pt x="1669" y="293"/>
                    <a:pt x="1377" y="0"/>
                    <a:pt x="1016" y="0"/>
                  </a:cubicBezTo>
                  <a:cubicBezTo>
                    <a:pt x="655" y="0"/>
                    <a:pt x="363" y="293"/>
                    <a:pt x="363" y="654"/>
                  </a:cubicBezTo>
                  <a:cubicBezTo>
                    <a:pt x="363" y="937"/>
                    <a:pt x="544" y="1178"/>
                    <a:pt x="796" y="1269"/>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gradFill>
                  <a:gsLst>
                    <a:gs pos="0">
                      <a:srgbClr val="505050"/>
                    </a:gs>
                    <a:gs pos="100000">
                      <a:srgbClr val="505050"/>
                    </a:gs>
                  </a:gsLst>
                  <a:lin ang="5400000" scaled="1"/>
                </a:gradFill>
                <a:latin typeface="Segoe UI" panose="020B0502040204020203" pitchFamily="34" charset="0"/>
                <a:cs typeface="Segoe UI" panose="020B0502040204020203" pitchFamily="34" charset="0"/>
              </a:endParaRPr>
            </a:p>
          </p:txBody>
        </p:sp>
      </p:grpSp>
      <p:grpSp>
        <p:nvGrpSpPr>
          <p:cNvPr id="37" name="Group 36">
            <a:extLst>
              <a:ext uri="{FF2B5EF4-FFF2-40B4-BE49-F238E27FC236}">
                <a16:creationId xmlns:a16="http://schemas.microsoft.com/office/drawing/2014/main" id="{3C8C7DF6-1021-5547-CBEA-3F4CF7212FEA}"/>
              </a:ext>
            </a:extLst>
          </p:cNvPr>
          <p:cNvGrpSpPr/>
          <p:nvPr/>
        </p:nvGrpSpPr>
        <p:grpSpPr>
          <a:xfrm>
            <a:off x="9632344" y="1562123"/>
            <a:ext cx="1967771" cy="3402806"/>
            <a:chOff x="9632344" y="1562123"/>
            <a:chExt cx="1967771" cy="3402806"/>
          </a:xfrm>
        </p:grpSpPr>
        <p:sp>
          <p:nvSpPr>
            <p:cNvPr id="29" name="Oval 28">
              <a:extLst>
                <a:ext uri="{FF2B5EF4-FFF2-40B4-BE49-F238E27FC236}">
                  <a16:creationId xmlns:a16="http://schemas.microsoft.com/office/drawing/2014/main" id="{C0A1332C-08C2-E620-A7A3-5F6C5127DC5F}"/>
                </a:ext>
              </a:extLst>
            </p:cNvPr>
            <p:cNvSpPr/>
            <p:nvPr/>
          </p:nvSpPr>
          <p:spPr bwMode="auto">
            <a:xfrm>
              <a:off x="10086492" y="1562123"/>
              <a:ext cx="914400" cy="914400"/>
            </a:xfrm>
            <a:prstGeom prst="ellipse">
              <a:avLst/>
            </a:prstGeom>
            <a:solidFill>
              <a:srgbClr val="8661C5"/>
            </a:solidFill>
            <a:ln w="2857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l" defTabSz="932472"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a:ln>
                  <a:noFill/>
                </a:ln>
                <a:solidFill>
                  <a:schemeClr val="accent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6" name="Group 35">
              <a:extLst>
                <a:ext uri="{FF2B5EF4-FFF2-40B4-BE49-F238E27FC236}">
                  <a16:creationId xmlns:a16="http://schemas.microsoft.com/office/drawing/2014/main" id="{04973FC6-7A2F-F00E-CA72-17877B28FF9B}"/>
                </a:ext>
              </a:extLst>
            </p:cNvPr>
            <p:cNvGrpSpPr/>
            <p:nvPr/>
          </p:nvGrpSpPr>
          <p:grpSpPr>
            <a:xfrm>
              <a:off x="9632344" y="1786279"/>
              <a:ext cx="1967771" cy="3178650"/>
              <a:chOff x="9632344" y="1786279"/>
              <a:chExt cx="1967771" cy="3178650"/>
            </a:xfrm>
          </p:grpSpPr>
          <p:sp>
            <p:nvSpPr>
              <p:cNvPr id="25" name="Text Placeholder 10">
                <a:extLst>
                  <a:ext uri="{FF2B5EF4-FFF2-40B4-BE49-F238E27FC236}">
                    <a16:creationId xmlns:a16="http://schemas.microsoft.com/office/drawing/2014/main" id="{B82EEDC6-2F1D-C7F8-E903-CD2C1C64CC9B}"/>
                  </a:ext>
                </a:extLst>
              </p:cNvPr>
              <p:cNvSpPr txBox="1">
                <a:spLocks/>
              </p:cNvSpPr>
              <p:nvPr/>
            </p:nvSpPr>
            <p:spPr>
              <a:xfrm>
                <a:off x="9632344" y="2649401"/>
                <a:ext cx="1965960" cy="4924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latin typeface="Segoe Sans Display Semibold" pitchFamily="2" charset="0"/>
                    <a:cs typeface="Segoe Sans Display Semibold" pitchFamily="2" charset="0"/>
                  </a:rPr>
                  <a:t>Use Watchlists</a:t>
                </a:r>
              </a:p>
              <a:p>
                <a:pPr marL="0" indent="0">
                  <a:buNone/>
                </a:pPr>
                <a:endParaRPr lang="en-US" sz="1600">
                  <a:latin typeface="Segoe Sans Display Semibold" pitchFamily="2" charset="0"/>
                  <a:cs typeface="Segoe Sans Display Semibold" pitchFamily="2" charset="0"/>
                </a:endParaRPr>
              </a:p>
            </p:txBody>
          </p:sp>
          <p:sp>
            <p:nvSpPr>
              <p:cNvPr id="26" name="Text Placeholder 11">
                <a:extLst>
                  <a:ext uri="{FF2B5EF4-FFF2-40B4-BE49-F238E27FC236}">
                    <a16:creationId xmlns:a16="http://schemas.microsoft.com/office/drawing/2014/main" id="{70DD6CCA-BC98-4E02-2F64-1BF6AA2EA4F9}"/>
                  </a:ext>
                </a:extLst>
              </p:cNvPr>
              <p:cNvSpPr txBox="1">
                <a:spLocks/>
              </p:cNvSpPr>
              <p:nvPr/>
            </p:nvSpPr>
            <p:spPr>
              <a:xfrm>
                <a:off x="9634155" y="3487601"/>
                <a:ext cx="1965960" cy="1477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Modify the alert KQL query with a list</a:t>
                </a:r>
              </a:p>
              <a:p>
                <a:r>
                  <a:rPr lang="en-US" sz="1600"/>
                  <a:t>Rules should not apply to a specific subnet or user group</a:t>
                </a:r>
              </a:p>
              <a:p>
                <a:endParaRPr lang="en-US" sz="1600"/>
              </a:p>
            </p:txBody>
          </p:sp>
          <p:sp>
            <p:nvSpPr>
              <p:cNvPr id="34" name="SecurityCamera_EB35" title="Icon of a security camera">
                <a:extLst>
                  <a:ext uri="{FF2B5EF4-FFF2-40B4-BE49-F238E27FC236}">
                    <a16:creationId xmlns:a16="http://schemas.microsoft.com/office/drawing/2014/main" id="{4D2EFE7B-D008-42BD-6219-5D5F4DE77B2C}"/>
                  </a:ext>
                </a:extLst>
              </p:cNvPr>
              <p:cNvSpPr>
                <a:spLocks noChangeAspect="1" noEditPoints="1"/>
              </p:cNvSpPr>
              <p:nvPr/>
            </p:nvSpPr>
            <p:spPr bwMode="auto">
              <a:xfrm>
                <a:off x="10316370" y="1786279"/>
                <a:ext cx="516842" cy="446204"/>
              </a:xfrm>
              <a:custGeom>
                <a:avLst/>
                <a:gdLst>
                  <a:gd name="T0" fmla="*/ 1409 w 4712"/>
                  <a:gd name="T1" fmla="*/ 2190 h 4068"/>
                  <a:gd name="T2" fmla="*/ 1409 w 4712"/>
                  <a:gd name="T3" fmla="*/ 3442 h 4068"/>
                  <a:gd name="T4" fmla="*/ 0 w 4712"/>
                  <a:gd name="T5" fmla="*/ 3442 h 4068"/>
                  <a:gd name="T6" fmla="*/ 0 w 4712"/>
                  <a:gd name="T7" fmla="*/ 4068 h 4068"/>
                  <a:gd name="T8" fmla="*/ 2035 w 4712"/>
                  <a:gd name="T9" fmla="*/ 4068 h 4068"/>
                  <a:gd name="T10" fmla="*/ 2035 w 4712"/>
                  <a:gd name="T11" fmla="*/ 2345 h 4068"/>
                  <a:gd name="T12" fmla="*/ 4225 w 4712"/>
                  <a:gd name="T13" fmla="*/ 1565 h 4068"/>
                  <a:gd name="T14" fmla="*/ 4226 w 4712"/>
                  <a:gd name="T15" fmla="*/ 1563 h 4068"/>
                  <a:gd name="T16" fmla="*/ 4225 w 4712"/>
                  <a:gd name="T17" fmla="*/ 1565 h 4068"/>
                  <a:gd name="T18" fmla="*/ 617 w 4712"/>
                  <a:gd name="T19" fmla="*/ 662 h 4068"/>
                  <a:gd name="T20" fmla="*/ 4225 w 4712"/>
                  <a:gd name="T21" fmla="*/ 1565 h 4068"/>
                  <a:gd name="T22" fmla="*/ 4400 w 4712"/>
                  <a:gd name="T23" fmla="*/ 1608 h 4068"/>
                  <a:gd name="T24" fmla="*/ 4712 w 4712"/>
                  <a:gd name="T25" fmla="*/ 982 h 4068"/>
                  <a:gd name="T26" fmla="*/ 782 w 4712"/>
                  <a:gd name="T27" fmla="*/ 0 h 4068"/>
                  <a:gd name="T28" fmla="*/ 617 w 4712"/>
                  <a:gd name="T29" fmla="*/ 662 h 4068"/>
                  <a:gd name="T30" fmla="*/ 617 w 4712"/>
                  <a:gd name="T31" fmla="*/ 662 h 4068"/>
                  <a:gd name="T32" fmla="*/ 313 w 4712"/>
                  <a:gd name="T33" fmla="*/ 1876 h 4068"/>
                  <a:gd name="T34" fmla="*/ 3652 w 4712"/>
                  <a:gd name="T35" fmla="*/ 2711 h 4068"/>
                  <a:gd name="T36" fmla="*/ 4225 w 4712"/>
                  <a:gd name="T37" fmla="*/ 1565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12" h="4068">
                    <a:moveTo>
                      <a:pt x="1409" y="2190"/>
                    </a:moveTo>
                    <a:lnTo>
                      <a:pt x="1409" y="3442"/>
                    </a:lnTo>
                    <a:lnTo>
                      <a:pt x="0" y="3442"/>
                    </a:lnTo>
                    <a:moveTo>
                      <a:pt x="0" y="4068"/>
                    </a:moveTo>
                    <a:lnTo>
                      <a:pt x="2035" y="4068"/>
                    </a:lnTo>
                    <a:lnTo>
                      <a:pt x="2035" y="2345"/>
                    </a:lnTo>
                    <a:moveTo>
                      <a:pt x="4225" y="1565"/>
                    </a:moveTo>
                    <a:lnTo>
                      <a:pt x="4226" y="1563"/>
                    </a:lnTo>
                    <a:moveTo>
                      <a:pt x="4225" y="1565"/>
                    </a:moveTo>
                    <a:lnTo>
                      <a:pt x="617" y="662"/>
                    </a:lnTo>
                    <a:moveTo>
                      <a:pt x="4225" y="1565"/>
                    </a:moveTo>
                    <a:lnTo>
                      <a:pt x="4400" y="1608"/>
                    </a:lnTo>
                    <a:lnTo>
                      <a:pt x="4712" y="982"/>
                    </a:lnTo>
                    <a:lnTo>
                      <a:pt x="782" y="0"/>
                    </a:lnTo>
                    <a:lnTo>
                      <a:pt x="617" y="662"/>
                    </a:lnTo>
                    <a:moveTo>
                      <a:pt x="617" y="662"/>
                    </a:moveTo>
                    <a:lnTo>
                      <a:pt x="313" y="1876"/>
                    </a:lnTo>
                    <a:lnTo>
                      <a:pt x="3652" y="2711"/>
                    </a:lnTo>
                    <a:lnTo>
                      <a:pt x="4225" y="1565"/>
                    </a:ln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latin typeface="Segoe UI" panose="020B0502040204020203" pitchFamily="34" charset="0"/>
                  <a:cs typeface="Segoe UI" panose="020B0502040204020203" pitchFamily="34" charset="0"/>
                </a:endParaRPr>
              </a:p>
            </p:txBody>
          </p:sp>
        </p:grpSp>
      </p:grpSp>
      <p:pic>
        <p:nvPicPr>
          <p:cNvPr id="4" name="Picture 3">
            <a:extLst>
              <a:ext uri="{FF2B5EF4-FFF2-40B4-BE49-F238E27FC236}">
                <a16:creationId xmlns:a16="http://schemas.microsoft.com/office/drawing/2014/main" id="{71F40B8D-2AB8-48A0-E8EE-229D6C6C7120}"/>
              </a:ext>
            </a:extLst>
          </p:cNvPr>
          <p:cNvPicPr>
            <a:picLocks noChangeAspect="1"/>
          </p:cNvPicPr>
          <p:nvPr/>
        </p:nvPicPr>
        <p:blipFill>
          <a:blip r:embed="rId4"/>
          <a:stretch>
            <a:fillRect/>
          </a:stretch>
        </p:blipFill>
        <p:spPr>
          <a:xfrm>
            <a:off x="1388574" y="177381"/>
            <a:ext cx="9333298" cy="6697730"/>
          </a:xfrm>
          <a:prstGeom prst="rect">
            <a:avLst/>
          </a:prstGeom>
        </p:spPr>
      </p:pic>
      <p:pic>
        <p:nvPicPr>
          <p:cNvPr id="11" name="Picture 10">
            <a:extLst>
              <a:ext uri="{FF2B5EF4-FFF2-40B4-BE49-F238E27FC236}">
                <a16:creationId xmlns:a16="http://schemas.microsoft.com/office/drawing/2014/main" id="{A419AE2E-C63F-942C-669F-B9ED1A881C9B}"/>
              </a:ext>
            </a:extLst>
          </p:cNvPr>
          <p:cNvPicPr>
            <a:picLocks noChangeAspect="1"/>
          </p:cNvPicPr>
          <p:nvPr/>
        </p:nvPicPr>
        <p:blipFill>
          <a:blip r:embed="rId5"/>
          <a:stretch>
            <a:fillRect/>
          </a:stretch>
        </p:blipFill>
        <p:spPr>
          <a:xfrm>
            <a:off x="2108751" y="177381"/>
            <a:ext cx="8085422" cy="6620439"/>
          </a:xfrm>
          <a:prstGeom prst="rect">
            <a:avLst/>
          </a:prstGeom>
        </p:spPr>
      </p:pic>
    </p:spTree>
    <p:extLst>
      <p:ext uri="{BB962C8B-B14F-4D97-AF65-F5344CB8AC3E}">
        <p14:creationId xmlns:p14="http://schemas.microsoft.com/office/powerpoint/2010/main" val="35030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anim calcmode="lin" valueType="num">
                                      <p:cBhvr>
                                        <p:cTn id="55" dur="1000" fill="hold"/>
                                        <p:tgtEl>
                                          <p:spTgt spid="37"/>
                                        </p:tgtEl>
                                        <p:attrNameLst>
                                          <p:attrName>ppt_x</p:attrName>
                                        </p:attrNameLst>
                                      </p:cBhvr>
                                      <p:tavLst>
                                        <p:tav tm="0">
                                          <p:val>
                                            <p:strVal val="#ppt_x"/>
                                          </p:val>
                                        </p:tav>
                                        <p:tav tm="100000">
                                          <p:val>
                                            <p:strVal val="#ppt_x"/>
                                          </p:val>
                                        </p:tav>
                                      </p:tavLst>
                                    </p:anim>
                                    <p:anim calcmode="lin" valueType="num">
                                      <p:cBhvr>
                                        <p:cTn id="5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0332-5498-4077-99BA-441200491268}"/>
              </a:ext>
            </a:extLst>
          </p:cNvPr>
          <p:cNvSpPr>
            <a:spLocks noGrp="1"/>
          </p:cNvSpPr>
          <p:nvPr>
            <p:ph type="title"/>
          </p:nvPr>
        </p:nvSpPr>
        <p:spPr/>
        <p:txBody>
          <a:bodyPr/>
          <a:lstStyle/>
          <a:p>
            <a:r>
              <a:rPr lang="en-US"/>
              <a:t>Overall Incident tuning best practices</a:t>
            </a:r>
          </a:p>
        </p:txBody>
      </p:sp>
      <p:sp>
        <p:nvSpPr>
          <p:cNvPr id="7" name="Rectangle 6">
            <a:extLst>
              <a:ext uri="{FF2B5EF4-FFF2-40B4-BE49-F238E27FC236}">
                <a16:creationId xmlns:a16="http://schemas.microsoft.com/office/drawing/2014/main" id="{F290C247-6123-2A5C-2202-BC783F36A437}"/>
              </a:ext>
              <a:ext uri="{C183D7F6-B498-43B3-948B-1728B52AA6E4}">
                <adec:decorative xmlns:adec="http://schemas.microsoft.com/office/drawing/2017/decorative" val="1"/>
              </a:ext>
            </a:extLst>
          </p:cNvPr>
          <p:cNvSpPr/>
          <p:nvPr/>
        </p:nvSpPr>
        <p:spPr bwMode="auto">
          <a:xfrm>
            <a:off x="588263" y="1129772"/>
            <a:ext cx="11045019" cy="527102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8600" tIns="182880" rIns="228600" bIns="182880" numCol="1" spcCol="0" rtlCol="0" fromWordArt="0" anchor="t" anchorCtr="0" forceAA="0" compatLnSpc="1">
            <a:prstTxWarp prst="textNoShape">
              <a:avLst/>
            </a:prstTxWarp>
            <a:noAutofit/>
          </a:bodyPr>
          <a:lstStyle/>
          <a:p>
            <a:pPr marL="342900" marR="0" lvl="0" indent="-342900" algn="l" defTabSz="932563" rtl="0" eaLnBrk="1" fontAlgn="auto" latinLnBrk="0" hangingPunct="1">
              <a:lnSpc>
                <a:spcPct val="150000"/>
              </a:lnSpc>
              <a:spcBef>
                <a:spcPts val="300"/>
              </a:spcBef>
              <a:spcAft>
                <a:spcPts val="20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Use </a:t>
            </a:r>
            <a:r>
              <a:rPr lang="en-US" sz="2000">
                <a:solidFill>
                  <a:srgbClr val="000000"/>
                </a:solidFill>
                <a:latin typeface="Segoe UI"/>
                <a:cs typeface="Segoe UI Semibold" panose="020B0702040204020203" pitchFamily="34" charset="0"/>
              </a:rPr>
              <a:t>a</a:t>
            </a:r>
            <a:r>
              <a:rPr kumimoji="0" lang="en-US" sz="2000" b="0" i="0" u="none" strike="noStrike" kern="1200" cap="none" spc="0" normalizeH="0" baseline="0" noProof="0" err="1">
                <a:ln>
                  <a:noFill/>
                </a:ln>
                <a:solidFill>
                  <a:srgbClr val="000000"/>
                </a:solidFill>
                <a:effectLst/>
                <a:uLnTx/>
                <a:uFillTx/>
                <a:latin typeface="Segoe UI"/>
                <a:ea typeface="+mn-ea"/>
                <a:cs typeface="Segoe UI Semibold" panose="020B0702040204020203" pitchFamily="34" charset="0"/>
              </a:rPr>
              <a:t>utomation</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for quick and targeted responses to noisy rules and entities.</a:t>
            </a:r>
          </a:p>
          <a:p>
            <a:pPr marL="342900" marR="0" lvl="0" indent="-342900" algn="l" defTabSz="932563" rtl="0" eaLnBrk="1" fontAlgn="auto" latinLnBrk="0" hangingPunct="1">
              <a:lnSpc>
                <a:spcPct val="150000"/>
              </a:lnSpc>
              <a:spcBef>
                <a:spcPts val="300"/>
              </a:spcBef>
              <a:spcAft>
                <a:spcPts val="20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Consider making incidents informational and/or auto-resolving them rather than disabling rules.</a:t>
            </a:r>
          </a:p>
          <a:p>
            <a:pPr marL="342900" marR="0" lvl="0" indent="-342900" algn="l" defTabSz="932563" rtl="0" eaLnBrk="1" fontAlgn="auto" latinLnBrk="0" hangingPunct="1">
              <a:lnSpc>
                <a:spcPct val="150000"/>
              </a:lnSpc>
              <a:spcBef>
                <a:spcPts val="300"/>
              </a:spcBef>
              <a:spcAft>
                <a:spcPts val="20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Monitor response times</a:t>
            </a:r>
            <a:r>
              <a:rPr kumimoji="0" lang="en-US" sz="2000" b="0" i="0" u="none" strike="noStrike" kern="1200" cap="none" spc="0" normalizeH="0" noProof="0">
                <a:ln>
                  <a:noFill/>
                </a:ln>
                <a:solidFill>
                  <a:srgbClr val="000000"/>
                </a:solidFill>
                <a:effectLst/>
                <a:uLnTx/>
                <a:uFillTx/>
                <a:latin typeface="Segoe UI"/>
                <a:ea typeface="+mn-ea"/>
                <a:cs typeface="Segoe UI Semibold" panose="020B0702040204020203" pitchFamily="34" charset="0"/>
              </a:rPr>
              <a:t> (Mean Time to Acknowledge/Mean T</a:t>
            </a:r>
            <a:r>
              <a:rPr lang="en-US" sz="2000" err="1">
                <a:solidFill>
                  <a:srgbClr val="000000"/>
                </a:solidFill>
                <a:latin typeface="Segoe UI"/>
                <a:cs typeface="Segoe UI Semibold" panose="020B0702040204020203" pitchFamily="34" charset="0"/>
              </a:rPr>
              <a:t>ime</a:t>
            </a:r>
            <a:r>
              <a:rPr lang="en-US" sz="2000">
                <a:solidFill>
                  <a:srgbClr val="000000"/>
                </a:solidFill>
                <a:latin typeface="Segoe UI"/>
                <a:cs typeface="Segoe UI Semibold" panose="020B0702040204020203" pitchFamily="34" charset="0"/>
              </a:rPr>
              <a:t> to </a:t>
            </a:r>
            <a:r>
              <a:rPr kumimoji="0" lang="en-US" sz="2000" b="0" i="0" u="none" strike="noStrike" kern="1200" cap="none" spc="0" normalizeH="0" noProof="0">
                <a:ln>
                  <a:noFill/>
                </a:ln>
                <a:solidFill>
                  <a:srgbClr val="000000"/>
                </a:solidFill>
                <a:effectLst/>
                <a:uLnTx/>
                <a:uFillTx/>
                <a:latin typeface="Segoe UI"/>
                <a:ea typeface="+mn-ea"/>
                <a:cs typeface="Segoe UI Semibold" panose="020B0702040204020203" pitchFamily="34" charset="0"/>
              </a:rPr>
              <a:t>Resolution)</a:t>
            </a:r>
            <a:endPar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endParaRPr>
          </a:p>
          <a:p>
            <a:pPr marL="342900" marR="0" lvl="0" indent="-342900" algn="l" defTabSz="932563" rtl="0" eaLnBrk="1" fontAlgn="auto" latinLnBrk="0" hangingPunct="1">
              <a:lnSpc>
                <a:spcPct val="150000"/>
              </a:lnSpc>
              <a:spcBef>
                <a:spcPts val="300"/>
              </a:spcBef>
              <a:spcAft>
                <a:spcPts val="20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Focus on high volume activity, alert grouping, and false positives.</a:t>
            </a:r>
          </a:p>
          <a:p>
            <a:pPr marL="342900" marR="0" lvl="0" indent="-342900" algn="l" defTabSz="932563" rtl="0" eaLnBrk="1" fontAlgn="auto" latinLnBrk="0" hangingPunct="1">
              <a:lnSpc>
                <a:spcPct val="150000"/>
              </a:lnSpc>
              <a:spcBef>
                <a:spcPts val="300"/>
              </a:spcBef>
              <a:spcAft>
                <a:spcPts val="20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Periodically review </a:t>
            </a:r>
            <a:r>
              <a:rPr lang="en-US" sz="2000">
                <a:solidFill>
                  <a:srgbClr val="000000"/>
                </a:solidFill>
                <a:latin typeface="Segoe UI"/>
                <a:cs typeface="Segoe UI Semibold" panose="020B0702040204020203" pitchFamily="34" charset="0"/>
              </a:rPr>
              <a:t>analytic</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rule closing classifications and make improvements</a:t>
            </a:r>
            <a:r>
              <a:rPr lang="en-US" sz="2000">
                <a:solidFill>
                  <a:srgbClr val="000000"/>
                </a:solidFill>
                <a:latin typeface="Segoe UI"/>
                <a:cs typeface="Segoe UI Semibold" panose="020B0702040204020203" pitchFamily="34" charset="0"/>
              </a:rPr>
              <a:t> by tweaking </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thresholds, grouping, and exclusions</a:t>
            </a:r>
          </a:p>
          <a:p>
            <a:pPr marL="342900" marR="0" lvl="0" indent="-342900" algn="l" defTabSz="932563" rtl="0" eaLnBrk="1" fontAlgn="auto" latinLnBrk="0" hangingPunct="1">
              <a:lnSpc>
                <a:spcPct val="150000"/>
              </a:lnSpc>
              <a:spcBef>
                <a:spcPts val="300"/>
              </a:spcBef>
              <a:spcAft>
                <a:spcPts val="200"/>
              </a:spcAft>
              <a:buClrTx/>
              <a:buSzTx/>
              <a:buFontTx/>
              <a:buAutoNum type="arabicPeriod"/>
              <a:tabLst/>
              <a:defRPr/>
            </a:pPr>
            <a:r>
              <a:rPr lang="en-US" sz="2000">
                <a:solidFill>
                  <a:srgbClr val="000000"/>
                </a:solidFill>
                <a:latin typeface="Segoe UI"/>
                <a:cs typeface="Segoe UI Semibold" panose="020B0702040204020203" pitchFamily="34" charset="0"/>
              </a:rPr>
              <a:t>Examine i</a:t>
            </a:r>
            <a:r>
              <a:rPr kumimoji="0" lang="en-US" sz="2000" b="0" i="0" u="none" strike="noStrike" kern="1200" cap="none" spc="0" normalizeH="0" baseline="0" noProof="0" err="1">
                <a:ln>
                  <a:noFill/>
                </a:ln>
                <a:solidFill>
                  <a:srgbClr val="000000"/>
                </a:solidFill>
                <a:effectLst/>
                <a:uLnTx/>
                <a:uFillTx/>
                <a:latin typeface="Segoe UI"/>
                <a:ea typeface="+mn-ea"/>
                <a:cs typeface="Segoe UI Semibold" panose="020B0702040204020203" pitchFamily="34" charset="0"/>
              </a:rPr>
              <a:t>ncidents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forwarded from other services like and tune at the child-service level.</a:t>
            </a:r>
          </a:p>
          <a:p>
            <a:pPr marL="0" marR="0" lvl="0" indent="0" algn="l" defTabSz="932563" rtl="0" eaLnBrk="1" fontAlgn="auto" latinLnBrk="0" hangingPunct="1">
              <a:lnSpc>
                <a:spcPct val="100000"/>
              </a:lnSpc>
              <a:spcBef>
                <a:spcPts val="300"/>
              </a:spcBef>
              <a:spcAft>
                <a:spcPts val="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endParaRPr>
          </a:p>
        </p:txBody>
      </p:sp>
    </p:spTree>
    <p:extLst>
      <p:ext uri="{BB962C8B-B14F-4D97-AF65-F5344CB8AC3E}">
        <p14:creationId xmlns:p14="http://schemas.microsoft.com/office/powerpoint/2010/main" val="39721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2C01-CCD7-A46A-38D2-EAEDDBAAEF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4670C3-D89F-03B3-7A6F-1FBFBADE6F30}"/>
              </a:ext>
            </a:extLst>
          </p:cNvPr>
          <p:cNvSpPr txBox="1"/>
          <p:nvPr/>
        </p:nvSpPr>
        <p:spPr>
          <a:xfrm>
            <a:off x="532410" y="3712602"/>
            <a:ext cx="11127179" cy="2554545"/>
          </a:xfrm>
          <a:prstGeom prst="rect">
            <a:avLst/>
          </a:prstGeom>
          <a:noFill/>
        </p:spPr>
        <p:txBody>
          <a:bodyPr wrap="square" rtlCol="0">
            <a:spAutoFit/>
          </a:bodyPr>
          <a:lstStyle/>
          <a:p>
            <a:r>
              <a:rPr lang="en-US" sz="8000" b="1">
                <a:solidFill>
                  <a:schemeClr val="bg1"/>
                </a:solidFill>
                <a:latin typeface="Segoe UI" panose="020B0502040204020203" pitchFamily="34" charset="0"/>
                <a:ea typeface="Segoe UI Black" panose="020B0A02040204020203" pitchFamily="34" charset="0"/>
                <a:cs typeface="Segoe UI" panose="020B0502040204020203" pitchFamily="34" charset="0"/>
              </a:rPr>
              <a:t>SOC Optimization with Sentinel + XDR</a:t>
            </a:r>
          </a:p>
        </p:txBody>
      </p:sp>
    </p:spTree>
    <p:extLst>
      <p:ext uri="{BB962C8B-B14F-4D97-AF65-F5344CB8AC3E}">
        <p14:creationId xmlns:p14="http://schemas.microsoft.com/office/powerpoint/2010/main" val="6093559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FF77-D8C9-4A0F-7202-29E0065C8B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492EA9-5D7B-7F9F-DC2F-080AE46ABF87}"/>
              </a:ext>
            </a:extLst>
          </p:cNvPr>
          <p:cNvSpPr>
            <a:spLocks noGrp="1"/>
          </p:cNvSpPr>
          <p:nvPr>
            <p:ph type="title"/>
          </p:nvPr>
        </p:nvSpPr>
        <p:spPr>
          <a:xfrm>
            <a:off x="332509" y="365126"/>
            <a:ext cx="11542816" cy="1072072"/>
          </a:xfrm>
        </p:spPr>
        <p:txBody>
          <a:bodyPr>
            <a:normAutofit fontScale="90000"/>
          </a:bodyPr>
          <a:lstStyle/>
          <a:p>
            <a:r>
              <a:rPr lang="en-US"/>
              <a:t>Optimize your SOC with </a:t>
            </a:r>
            <a:br>
              <a:rPr lang="en-US"/>
            </a:br>
            <a:r>
              <a:rPr lang="en-US"/>
              <a:t>targeted recommendations</a:t>
            </a:r>
          </a:p>
        </p:txBody>
      </p:sp>
      <p:sp>
        <p:nvSpPr>
          <p:cNvPr id="2" name="Rectangle: Top Corners Rounded 1">
            <a:extLst>
              <a:ext uri="{FF2B5EF4-FFF2-40B4-BE49-F238E27FC236}">
                <a16:creationId xmlns:a16="http://schemas.microsoft.com/office/drawing/2014/main" id="{D3FB0834-1B6D-98E7-9730-9DA0D119FAE2}"/>
              </a:ext>
              <a:ext uri="{C183D7F6-B498-43B3-948B-1728B52AA6E4}">
                <adec:decorative xmlns:adec="http://schemas.microsoft.com/office/drawing/2017/decorative" val="1"/>
              </a:ext>
            </a:extLst>
          </p:cNvPr>
          <p:cNvSpPr/>
          <p:nvPr/>
        </p:nvSpPr>
        <p:spPr bwMode="auto">
          <a:xfrm rot="16200000">
            <a:off x="2053906" y="392746"/>
            <a:ext cx="641988" cy="3063243"/>
          </a:xfrm>
          <a:prstGeom prst="round2SameRect">
            <a:avLst>
              <a:gd name="adj1" fmla="val 50000"/>
              <a:gd name="adj2" fmla="val 50000"/>
            </a:avLst>
          </a:prstGeom>
          <a:solidFill>
            <a:schemeClr val="bg2"/>
          </a:solidFill>
          <a:ln w="12700">
            <a:noFill/>
            <a:headEnd type="none" w="med" len="med"/>
            <a:tailEnd type="none" w="med" len="med"/>
          </a:ln>
          <a:effectLst>
            <a:innerShdw blurRad="635000" dist="254000" dir="18600000">
              <a:srgbClr val="A5B8EE">
                <a:alpha val="3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91440" rIns="91440" bIns="91440" numCol="1" spcCol="0" rtlCol="0" fromWordArt="0" anchor="ctr" anchorCtr="0" forceAA="0" compatLnSpc="1">
            <a:prstTxWarp prst="textNoShape">
              <a:avLst/>
            </a:prstTxWarp>
            <a:noAutofit/>
          </a:bodyPr>
          <a:lstStyle/>
          <a:p>
            <a:pPr fontAlgn="base">
              <a:spcBef>
                <a:spcPct val="0"/>
              </a:spcBef>
              <a:spcAft>
                <a:spcPct val="0"/>
              </a:spcAft>
            </a:pPr>
            <a:endParaRPr lang="en-US" sz="1300" b="1">
              <a:ln w="3175">
                <a:noFill/>
              </a:ln>
              <a:solidFill>
                <a:schemeClr val="tx1"/>
              </a:solidFill>
              <a:latin typeface="Segoe Sans Display"/>
              <a:cs typeface="Segoe UI" panose="020B0502040204020203" pitchFamily="34" charset="0"/>
            </a:endParaRPr>
          </a:p>
        </p:txBody>
      </p:sp>
      <p:sp>
        <p:nvSpPr>
          <p:cNvPr id="3" name="Rectangle: Top Corners Rounded 2">
            <a:extLst>
              <a:ext uri="{FF2B5EF4-FFF2-40B4-BE49-F238E27FC236}">
                <a16:creationId xmlns:a16="http://schemas.microsoft.com/office/drawing/2014/main" id="{F6E3C543-A118-6908-E7BA-28B269A5DB3E}"/>
              </a:ext>
              <a:ext uri="{C183D7F6-B498-43B3-948B-1728B52AA6E4}">
                <adec:decorative xmlns:adec="http://schemas.microsoft.com/office/drawing/2017/decorative" val="1"/>
              </a:ext>
            </a:extLst>
          </p:cNvPr>
          <p:cNvSpPr/>
          <p:nvPr/>
        </p:nvSpPr>
        <p:spPr bwMode="auto">
          <a:xfrm rot="16200000">
            <a:off x="5775007" y="392747"/>
            <a:ext cx="641988" cy="3063243"/>
          </a:xfrm>
          <a:prstGeom prst="round2SameRect">
            <a:avLst>
              <a:gd name="adj1" fmla="val 50000"/>
              <a:gd name="adj2" fmla="val 50000"/>
            </a:avLst>
          </a:prstGeom>
          <a:solidFill>
            <a:schemeClr val="bg2"/>
          </a:solidFill>
          <a:ln w="12700">
            <a:noFill/>
            <a:headEnd type="none" w="med" len="med"/>
            <a:tailEnd type="none" w="med" len="med"/>
          </a:ln>
          <a:effectLst>
            <a:innerShdw blurRad="635000" dist="254000" dir="18600000">
              <a:srgbClr val="A5B8EE">
                <a:alpha val="3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91440" rIns="91440" bIns="91440" numCol="1" spcCol="0" rtlCol="0" fromWordArt="0" anchor="ctr" anchorCtr="0" forceAA="0" compatLnSpc="1">
            <a:prstTxWarp prst="textNoShape">
              <a:avLst/>
            </a:prstTxWarp>
            <a:noAutofit/>
          </a:bodyPr>
          <a:lstStyle/>
          <a:p>
            <a:pPr fontAlgn="base">
              <a:spcBef>
                <a:spcPct val="0"/>
              </a:spcBef>
              <a:spcAft>
                <a:spcPct val="0"/>
              </a:spcAft>
            </a:pPr>
            <a:endParaRPr lang="en-US" sz="1300" b="1">
              <a:ln w="3175">
                <a:noFill/>
              </a:ln>
              <a:solidFill>
                <a:schemeClr val="tx1"/>
              </a:solidFill>
              <a:latin typeface="Segoe Sans Display"/>
              <a:cs typeface="Segoe UI" panose="020B0502040204020203" pitchFamily="34" charset="0"/>
            </a:endParaRPr>
          </a:p>
        </p:txBody>
      </p:sp>
      <p:sp>
        <p:nvSpPr>
          <p:cNvPr id="4" name="Rectangle: Top Corners Rounded 3">
            <a:extLst>
              <a:ext uri="{FF2B5EF4-FFF2-40B4-BE49-F238E27FC236}">
                <a16:creationId xmlns:a16="http://schemas.microsoft.com/office/drawing/2014/main" id="{80461EA0-7894-C010-8D8F-9416851FE968}"/>
              </a:ext>
              <a:ext uri="{C183D7F6-B498-43B3-948B-1728B52AA6E4}">
                <adec:decorative xmlns:adec="http://schemas.microsoft.com/office/drawing/2017/decorative" val="1"/>
              </a:ext>
            </a:extLst>
          </p:cNvPr>
          <p:cNvSpPr/>
          <p:nvPr/>
        </p:nvSpPr>
        <p:spPr bwMode="auto">
          <a:xfrm rot="16200000">
            <a:off x="9496108" y="392747"/>
            <a:ext cx="641988" cy="3063243"/>
          </a:xfrm>
          <a:prstGeom prst="round2SameRect">
            <a:avLst>
              <a:gd name="adj1" fmla="val 50000"/>
              <a:gd name="adj2" fmla="val 50000"/>
            </a:avLst>
          </a:prstGeom>
          <a:solidFill>
            <a:schemeClr val="bg2"/>
          </a:solidFill>
          <a:ln w="12700">
            <a:noFill/>
            <a:headEnd type="none" w="med" len="med"/>
            <a:tailEnd type="none" w="med" len="med"/>
          </a:ln>
          <a:effectLst>
            <a:innerShdw blurRad="635000" dist="254000" dir="18600000">
              <a:srgbClr val="A5B8EE">
                <a:alpha val="3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91440" rIns="91440" bIns="91440" numCol="1" spcCol="0" rtlCol="0" fromWordArt="0" anchor="ctr" anchorCtr="0" forceAA="0" compatLnSpc="1">
            <a:prstTxWarp prst="textNoShape">
              <a:avLst/>
            </a:prstTxWarp>
            <a:noAutofit/>
          </a:bodyPr>
          <a:lstStyle/>
          <a:p>
            <a:pPr fontAlgn="base">
              <a:spcBef>
                <a:spcPct val="0"/>
              </a:spcBef>
              <a:spcAft>
                <a:spcPct val="0"/>
              </a:spcAft>
            </a:pPr>
            <a:endParaRPr lang="en-US" sz="1300" b="1">
              <a:ln w="3175">
                <a:noFill/>
              </a:ln>
              <a:solidFill>
                <a:schemeClr val="tx1"/>
              </a:solidFill>
              <a:latin typeface="Segoe Sans Display"/>
              <a:cs typeface="Segoe UI" panose="020B0502040204020203" pitchFamily="34" charset="0"/>
            </a:endParaRPr>
          </a:p>
        </p:txBody>
      </p:sp>
      <p:pic>
        <p:nvPicPr>
          <p:cNvPr id="7" name="Picture 6">
            <a:extLst>
              <a:ext uri="{FF2B5EF4-FFF2-40B4-BE49-F238E27FC236}">
                <a16:creationId xmlns:a16="http://schemas.microsoft.com/office/drawing/2014/main" id="{A6F9A84A-7035-3228-9A88-42337218DEDD}"/>
              </a:ext>
              <a:ext uri="{C183D7F6-B498-43B3-948B-1728B52AA6E4}">
                <adec:decorative xmlns:adec="http://schemas.microsoft.com/office/drawing/2017/decorative" val="1"/>
              </a:ext>
            </a:extLst>
          </p:cNvPr>
          <p:cNvPicPr>
            <a:picLocks noChangeAspect="1"/>
          </p:cNvPicPr>
          <p:nvPr/>
        </p:nvPicPr>
        <p:blipFill>
          <a:blip r:embed="rId3"/>
          <a:srcRect t="394" b="388"/>
          <a:stretch/>
        </p:blipFill>
        <p:spPr>
          <a:xfrm>
            <a:off x="2223905" y="2411537"/>
            <a:ext cx="7744190" cy="4015422"/>
          </a:xfrm>
          <a:prstGeom prst="rect">
            <a:avLst/>
          </a:prstGeom>
          <a:solidFill>
            <a:srgbClr val="000000"/>
          </a:solidFill>
          <a:ln w="190500">
            <a:solidFill>
              <a:srgbClr val="000000"/>
            </a:solidFill>
          </a:ln>
        </p:spPr>
      </p:pic>
      <p:sp>
        <p:nvSpPr>
          <p:cNvPr id="8" name="TextBox 7">
            <a:extLst>
              <a:ext uri="{FF2B5EF4-FFF2-40B4-BE49-F238E27FC236}">
                <a16:creationId xmlns:a16="http://schemas.microsoft.com/office/drawing/2014/main" id="{083DBAA7-18C8-2290-79DE-0C692413E0B7}"/>
              </a:ext>
            </a:extLst>
          </p:cNvPr>
          <p:cNvSpPr txBox="1"/>
          <p:nvPr/>
        </p:nvSpPr>
        <p:spPr>
          <a:xfrm>
            <a:off x="1407338" y="1757779"/>
            <a:ext cx="1935124" cy="307777"/>
          </a:xfrm>
          <a:prstGeom prst="rect">
            <a:avLst/>
          </a:prstGeom>
          <a:noFill/>
        </p:spPr>
        <p:txBody>
          <a:bodyPr wrap="square" lIns="0" tIns="0" rIns="0" bIns="0">
            <a:spAutoFit/>
          </a:bodyPr>
          <a:lstStyle/>
          <a:p>
            <a:pPr algn="ctr" fontAlgn="base">
              <a:spcBef>
                <a:spcPct val="0"/>
              </a:spcBef>
              <a:spcAft>
                <a:spcPts val="300"/>
              </a:spcAft>
              <a:defRPr/>
            </a:pPr>
            <a:r>
              <a:rPr lang="en-US" sz="2000" kern="100">
                <a:gradFill>
                  <a:gsLst>
                    <a:gs pos="0">
                      <a:schemeClr val="tx1"/>
                    </a:gs>
                    <a:gs pos="100000">
                      <a:schemeClr val="tx1"/>
                    </a:gs>
                  </a:gsLst>
                  <a:lin ang="0" scaled="1"/>
                </a:gradFill>
                <a:latin typeface="Segoe Sans Display"/>
                <a:cs typeface="Segoe UI"/>
              </a:rPr>
              <a:t>Stay secured</a:t>
            </a:r>
          </a:p>
        </p:txBody>
      </p:sp>
      <p:sp>
        <p:nvSpPr>
          <p:cNvPr id="9" name="TextBox 8">
            <a:extLst>
              <a:ext uri="{FF2B5EF4-FFF2-40B4-BE49-F238E27FC236}">
                <a16:creationId xmlns:a16="http://schemas.microsoft.com/office/drawing/2014/main" id="{4C6FF041-D9A9-606C-286A-6DD183DB21C9}"/>
              </a:ext>
            </a:extLst>
          </p:cNvPr>
          <p:cNvSpPr txBox="1"/>
          <p:nvPr/>
        </p:nvSpPr>
        <p:spPr>
          <a:xfrm>
            <a:off x="5128439" y="1757780"/>
            <a:ext cx="1935124" cy="307777"/>
          </a:xfrm>
          <a:prstGeom prst="rect">
            <a:avLst/>
          </a:prstGeom>
          <a:noFill/>
        </p:spPr>
        <p:txBody>
          <a:bodyPr wrap="square" lIns="0" tIns="0" rIns="0" bIns="0">
            <a:spAutoFit/>
          </a:bodyPr>
          <a:lstStyle/>
          <a:p>
            <a:pPr algn="ctr" fontAlgn="base">
              <a:spcBef>
                <a:spcPct val="0"/>
              </a:spcBef>
              <a:spcAft>
                <a:spcPts val="300"/>
              </a:spcAft>
              <a:defRPr/>
            </a:pPr>
            <a:r>
              <a:rPr lang="en-US" sz="2000" kern="100">
                <a:gradFill>
                  <a:gsLst>
                    <a:gs pos="0">
                      <a:schemeClr val="tx1"/>
                    </a:gs>
                    <a:gs pos="100000">
                      <a:schemeClr val="tx1"/>
                    </a:gs>
                  </a:gsLst>
                  <a:lin ang="0" scaled="1"/>
                </a:gradFill>
                <a:latin typeface="Segoe Sans Display"/>
                <a:cs typeface="Segoe UI"/>
              </a:rPr>
              <a:t>Drive value</a:t>
            </a:r>
          </a:p>
        </p:txBody>
      </p:sp>
      <p:sp>
        <p:nvSpPr>
          <p:cNvPr id="10" name="TextBox 9">
            <a:extLst>
              <a:ext uri="{FF2B5EF4-FFF2-40B4-BE49-F238E27FC236}">
                <a16:creationId xmlns:a16="http://schemas.microsoft.com/office/drawing/2014/main" id="{E40C5687-B36A-3CFC-4A39-A7F70B3BACAE}"/>
              </a:ext>
            </a:extLst>
          </p:cNvPr>
          <p:cNvSpPr txBox="1"/>
          <p:nvPr/>
        </p:nvSpPr>
        <p:spPr>
          <a:xfrm>
            <a:off x="8849540" y="1757780"/>
            <a:ext cx="1935124" cy="307777"/>
          </a:xfrm>
          <a:prstGeom prst="rect">
            <a:avLst/>
          </a:prstGeom>
          <a:noFill/>
        </p:spPr>
        <p:txBody>
          <a:bodyPr wrap="square" lIns="0" tIns="0" rIns="0" bIns="0">
            <a:spAutoFit/>
          </a:bodyPr>
          <a:lstStyle/>
          <a:p>
            <a:pPr algn="ctr" fontAlgn="base">
              <a:spcBef>
                <a:spcPct val="0"/>
              </a:spcBef>
              <a:spcAft>
                <a:spcPts val="300"/>
              </a:spcAft>
              <a:defRPr/>
            </a:pPr>
            <a:r>
              <a:rPr lang="en-US" sz="2000" kern="100">
                <a:gradFill>
                  <a:gsLst>
                    <a:gs pos="0">
                      <a:schemeClr val="tx1"/>
                    </a:gs>
                    <a:gs pos="100000">
                      <a:schemeClr val="tx1"/>
                    </a:gs>
                  </a:gsLst>
                  <a:lin ang="0" scaled="1"/>
                </a:gradFill>
                <a:latin typeface="Segoe Sans Display"/>
                <a:cs typeface="Segoe UI"/>
              </a:rPr>
              <a:t>Manage cost</a:t>
            </a:r>
          </a:p>
        </p:txBody>
      </p:sp>
    </p:spTree>
    <p:extLst>
      <p:ext uri="{BB962C8B-B14F-4D97-AF65-F5344CB8AC3E}">
        <p14:creationId xmlns:p14="http://schemas.microsoft.com/office/powerpoint/2010/main" val="9764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500"/>
                                  </p:stCondLst>
                                  <p:childTnLst>
                                    <p:animMotion origin="layout" path="M 0 -4.07407E-6 L 0 0.04352 " pathEditMode="relative" rAng="0" ptsTypes="AA">
                                      <p:cBhvr>
                                        <p:cTn id="9" dur="600" spd="-100000" fill="hold"/>
                                        <p:tgtEl>
                                          <p:spTgt spid="7"/>
                                        </p:tgtEl>
                                        <p:attrNameLst>
                                          <p:attrName>ppt_x</p:attrName>
                                          <p:attrName>ppt_y</p:attrName>
                                        </p:attrNameLst>
                                      </p:cBhvr>
                                      <p:rCtr x="0" y="2176"/>
                                    </p:animMotion>
                                  </p:childTnLst>
                                </p:cTn>
                              </p:par>
                              <p:par>
                                <p:cTn id="10" presetID="10"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250"/>
                                  </p:stCondLst>
                                  <p:childTnLst>
                                    <p:animMotion origin="layout" path="M -1.66667E-6 -3.7037E-6 L -1.66667E-6 0.04352 " pathEditMode="relative" rAng="0" ptsTypes="AA">
                                      <p:cBhvr>
                                        <p:cTn id="14" dur="600" spd="-100000" fill="hold"/>
                                        <p:tgtEl>
                                          <p:spTgt spid="8"/>
                                        </p:tgtEl>
                                        <p:attrNameLst>
                                          <p:attrName>ppt_x</p:attrName>
                                          <p:attrName>ppt_y</p:attrName>
                                        </p:attrNameLst>
                                      </p:cBhvr>
                                      <p:rCtr x="0" y="2176"/>
                                    </p:animMotion>
                                  </p:childTnLst>
                                </p:cTn>
                              </p:par>
                              <p:par>
                                <p:cTn id="15" presetID="10" presetClass="entr" presetSubtype="0" fill="hold" grpId="0"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grpId="1" nodeType="withEffect">
                                  <p:stCondLst>
                                    <p:cond delay="250"/>
                                  </p:stCondLst>
                                  <p:childTnLst>
                                    <p:animMotion origin="layout" path="M 0 -3.7037E-6 L 0 0.04352 " pathEditMode="relative" rAng="0" ptsTypes="AA">
                                      <p:cBhvr>
                                        <p:cTn id="19" dur="600" spd="-100000" fill="hold"/>
                                        <p:tgtEl>
                                          <p:spTgt spid="9"/>
                                        </p:tgtEl>
                                        <p:attrNameLst>
                                          <p:attrName>ppt_x</p:attrName>
                                          <p:attrName>ppt_y</p:attrName>
                                        </p:attrNameLst>
                                      </p:cBhvr>
                                      <p:rCtr x="0" y="2176"/>
                                    </p:animMotion>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grpId="1" nodeType="withEffect">
                                  <p:stCondLst>
                                    <p:cond delay="250"/>
                                  </p:stCondLst>
                                  <p:childTnLst>
                                    <p:animMotion origin="layout" path="M 1.66667E-6 -3.7037E-6 L 1.66667E-6 0.04352 " pathEditMode="relative" rAng="0" ptsTypes="AA">
                                      <p:cBhvr>
                                        <p:cTn id="24" dur="600" spd="-100000" fill="hold"/>
                                        <p:tgtEl>
                                          <p:spTgt spid="10"/>
                                        </p:tgtEl>
                                        <p:attrNameLst>
                                          <p:attrName>ppt_x</p:attrName>
                                          <p:attrName>ppt_y</p:attrName>
                                        </p:attrNameLst>
                                      </p:cBhvr>
                                      <p:rCtr x="0" y="2176"/>
                                    </p:animMotion>
                                  </p:childTnLst>
                                </p:cTn>
                              </p:par>
                              <p:par>
                                <p:cTn id="25" presetID="10" presetClass="entr" presetSubtype="0" fill="hold" grpId="0" nodeType="withEffect">
                                  <p:stCondLst>
                                    <p:cond delay="25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42" presetClass="path" presetSubtype="0" decel="100000" fill="hold" grpId="1" nodeType="withEffect">
                                  <p:stCondLst>
                                    <p:cond delay="250"/>
                                  </p:stCondLst>
                                  <p:childTnLst>
                                    <p:animMotion origin="layout" path="M -1.66667E-6 4.44444E-6 L -1.66667E-6 0.04351 " pathEditMode="relative" rAng="0" ptsTypes="AA">
                                      <p:cBhvr>
                                        <p:cTn id="29" dur="600" spd="-100000" fill="hold"/>
                                        <p:tgtEl>
                                          <p:spTgt spid="2"/>
                                        </p:tgtEl>
                                        <p:attrNameLst>
                                          <p:attrName>ppt_x</p:attrName>
                                          <p:attrName>ppt_y</p:attrName>
                                        </p:attrNameLst>
                                      </p:cBhvr>
                                      <p:rCtr x="0" y="2176"/>
                                    </p:animMotion>
                                  </p:childTnLst>
                                </p:cTn>
                              </p:par>
                              <p:par>
                                <p:cTn id="30" presetID="10" presetClass="entr" presetSubtype="0" fill="hold" grpId="0" nodeType="withEffect">
                                  <p:stCondLst>
                                    <p:cond delay="25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42" presetClass="path" presetSubtype="0" decel="100000" fill="hold" grpId="1" nodeType="withEffect">
                                  <p:stCondLst>
                                    <p:cond delay="250"/>
                                  </p:stCondLst>
                                  <p:childTnLst>
                                    <p:animMotion origin="layout" path="M 0 4.44444E-6 L 0 0.04351 " pathEditMode="relative" rAng="0" ptsTypes="AA">
                                      <p:cBhvr>
                                        <p:cTn id="34" dur="600" spd="-100000" fill="hold"/>
                                        <p:tgtEl>
                                          <p:spTgt spid="3"/>
                                        </p:tgtEl>
                                        <p:attrNameLst>
                                          <p:attrName>ppt_x</p:attrName>
                                          <p:attrName>ppt_y</p:attrName>
                                        </p:attrNameLst>
                                      </p:cBhvr>
                                      <p:rCtr x="0" y="2176"/>
                                    </p:animMotion>
                                  </p:childTnLst>
                                </p:cTn>
                              </p:par>
                              <p:par>
                                <p:cTn id="35" presetID="10" presetClass="entr" presetSubtype="0" fill="hold" grpId="0" nodeType="withEffect">
                                  <p:stCondLst>
                                    <p:cond delay="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42" presetClass="path" presetSubtype="0" decel="100000" fill="hold" grpId="1" nodeType="withEffect">
                                  <p:stCondLst>
                                    <p:cond delay="250"/>
                                  </p:stCondLst>
                                  <p:childTnLst>
                                    <p:animMotion origin="layout" path="M 1.66667E-6 4.44444E-6 L 1.66667E-6 0.04351 " pathEditMode="relative" rAng="0" ptsTypes="AA">
                                      <p:cBhvr>
                                        <p:cTn id="39" dur="600" spd="-100000" fill="hold"/>
                                        <p:tgtEl>
                                          <p:spTgt spid="4"/>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8" grpId="0"/>
      <p:bldP spid="8" grpId="1"/>
      <p:bldP spid="9" grpId="0"/>
      <p:bldP spid="9"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62688-CB07-8055-E6B2-842AD549C39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81DB3FB-3979-8A5A-10C1-DFE0A81BD4D7}"/>
              </a:ext>
            </a:extLst>
          </p:cNvPr>
          <p:cNvPicPr>
            <a:picLocks noChangeAspect="1"/>
          </p:cNvPicPr>
          <p:nvPr/>
        </p:nvPicPr>
        <p:blipFill>
          <a:blip r:embed="rId4"/>
          <a:stretch>
            <a:fillRect/>
          </a:stretch>
        </p:blipFill>
        <p:spPr>
          <a:xfrm>
            <a:off x="6346108" y="3982400"/>
            <a:ext cx="4721695" cy="1918014"/>
          </a:xfrm>
          <a:prstGeom prst="rect">
            <a:avLst/>
          </a:prstGeom>
        </p:spPr>
      </p:pic>
      <p:pic>
        <p:nvPicPr>
          <p:cNvPr id="12" name="Picture 11">
            <a:extLst>
              <a:ext uri="{FF2B5EF4-FFF2-40B4-BE49-F238E27FC236}">
                <a16:creationId xmlns:a16="http://schemas.microsoft.com/office/drawing/2014/main" id="{E0B3BCC4-85FF-EE87-A678-2C1448AB175F}"/>
              </a:ext>
            </a:extLst>
          </p:cNvPr>
          <p:cNvPicPr>
            <a:picLocks noChangeAspect="1"/>
          </p:cNvPicPr>
          <p:nvPr/>
        </p:nvPicPr>
        <p:blipFill>
          <a:blip r:embed="rId4"/>
          <a:stretch>
            <a:fillRect/>
          </a:stretch>
        </p:blipFill>
        <p:spPr>
          <a:xfrm>
            <a:off x="659219" y="3982400"/>
            <a:ext cx="4838464" cy="1918014"/>
          </a:xfrm>
          <a:prstGeom prst="rect">
            <a:avLst/>
          </a:prstGeom>
        </p:spPr>
      </p:pic>
      <p:sp>
        <p:nvSpPr>
          <p:cNvPr id="2" name="Rectangle 1">
            <a:extLst>
              <a:ext uri="{FF2B5EF4-FFF2-40B4-BE49-F238E27FC236}">
                <a16:creationId xmlns:a16="http://schemas.microsoft.com/office/drawing/2014/main" id="{71FA0B64-D53D-5CEF-6157-641BD54DC183}"/>
              </a:ext>
            </a:extLst>
          </p:cNvPr>
          <p:cNvSpPr/>
          <p:nvPr/>
        </p:nvSpPr>
        <p:spPr bwMode="auto">
          <a:xfrm>
            <a:off x="795707" y="3918334"/>
            <a:ext cx="5050187" cy="1982081"/>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kern="100">
                <a:effectLst/>
                <a:latin typeface="+mj-lt"/>
                <a:ea typeface="Times New Roman" panose="02020603050405020304" pitchFamily="18" charset="0"/>
                <a:cs typeface="Aptos" panose="020B0004020202020204" pitchFamily="34" charset="0"/>
              </a:rPr>
              <a:t>                 </a:t>
            </a:r>
            <a:r>
              <a:rPr lang="en-US" sz="2800" kern="100">
                <a:effectLst/>
                <a:latin typeface="Segoe UI" panose="020B0502040204020203" pitchFamily="34" charset="0"/>
                <a:ea typeface="Times New Roman" panose="02020603050405020304" pitchFamily="18" charset="0"/>
                <a:cs typeface="Segoe UI" panose="020B0502040204020203" pitchFamily="34" charset="0"/>
              </a:rPr>
              <a:t>increase in data 		utilization for </a:t>
            </a:r>
          </a:p>
          <a:p>
            <a:pPr algn="ctr" defTabSz="932472" fontAlgn="base">
              <a:spcBef>
                <a:spcPct val="0"/>
              </a:spcBef>
              <a:spcAft>
                <a:spcPct val="0"/>
              </a:spcAft>
            </a:pPr>
            <a:r>
              <a:rPr lang="en-US" sz="2800" kern="100">
                <a:effectLst/>
                <a:latin typeface="Segoe UI" panose="020B0502040204020203" pitchFamily="34" charset="0"/>
                <a:ea typeface="Times New Roman" panose="02020603050405020304" pitchFamily="18" charset="0"/>
                <a:cs typeface="Segoe UI" panose="020B0502040204020203" pitchFamily="34" charset="0"/>
              </a:rPr>
              <a:t>ingested data with </a:t>
            </a:r>
          </a:p>
          <a:p>
            <a:pPr algn="ctr" defTabSz="932472" fontAlgn="base">
              <a:spcBef>
                <a:spcPct val="0"/>
              </a:spcBef>
              <a:spcAft>
                <a:spcPct val="0"/>
              </a:spcAft>
            </a:pPr>
            <a:r>
              <a:rPr lang="en-US" sz="2800" kern="100">
                <a:effectLst/>
                <a:latin typeface="Segoe UI" panose="020B0502040204020203" pitchFamily="34" charset="0"/>
                <a:ea typeface="Times New Roman" panose="02020603050405020304" pitchFamily="18" charset="0"/>
                <a:cs typeface="Segoe UI" panose="020B0502040204020203" pitchFamily="34" charset="0"/>
              </a:rPr>
              <a:t>detection or hunting</a:t>
            </a:r>
            <a:endParaRPr lang="en-US" sz="280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itle 1">
            <a:extLst>
              <a:ext uri="{FF2B5EF4-FFF2-40B4-BE49-F238E27FC236}">
                <a16:creationId xmlns:a16="http://schemas.microsoft.com/office/drawing/2014/main" id="{7DE69127-CDFE-79B8-77F8-602606CDE2BD}"/>
              </a:ext>
            </a:extLst>
          </p:cNvPr>
          <p:cNvSpPr txBox="1">
            <a:spLocks/>
          </p:cNvSpPr>
          <p:nvPr/>
        </p:nvSpPr>
        <p:spPr>
          <a:xfrm>
            <a:off x="659219" y="412627"/>
            <a:ext cx="11025680" cy="10720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a:t>SOC Optimization features</a:t>
            </a:r>
          </a:p>
        </p:txBody>
      </p:sp>
      <p:sp>
        <p:nvSpPr>
          <p:cNvPr id="4" name="Text Placeholder 2">
            <a:extLst>
              <a:ext uri="{FF2B5EF4-FFF2-40B4-BE49-F238E27FC236}">
                <a16:creationId xmlns:a16="http://schemas.microsoft.com/office/drawing/2014/main" id="{55B2F709-C494-677C-7FF5-9F7E1D04A242}"/>
              </a:ext>
            </a:extLst>
          </p:cNvPr>
          <p:cNvSpPr txBox="1">
            <a:spLocks/>
          </p:cNvSpPr>
          <p:nvPr/>
        </p:nvSpPr>
        <p:spPr>
          <a:xfrm>
            <a:off x="586390" y="1481871"/>
            <a:ext cx="11018520" cy="1982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t>Data value optimization recommendations</a:t>
            </a:r>
          </a:p>
          <a:p>
            <a:pPr marL="457200" indent="-457200"/>
            <a:r>
              <a:rPr lang="en-US"/>
              <a:t>Threat-based optimization recommendations</a:t>
            </a:r>
          </a:p>
          <a:p>
            <a:pPr marL="457200" indent="-457200"/>
            <a:r>
              <a:rPr lang="en-US"/>
              <a:t>Unused columns recommendations</a:t>
            </a:r>
          </a:p>
          <a:p>
            <a:pPr marL="457200" indent="-457200"/>
            <a:r>
              <a:rPr lang="en-US"/>
              <a:t>Similar organizations recommendations</a:t>
            </a:r>
          </a:p>
        </p:txBody>
      </p:sp>
      <p:sp>
        <p:nvSpPr>
          <p:cNvPr id="6" name="Rectangle 5">
            <a:extLst>
              <a:ext uri="{FF2B5EF4-FFF2-40B4-BE49-F238E27FC236}">
                <a16:creationId xmlns:a16="http://schemas.microsoft.com/office/drawing/2014/main" id="{F15EB98D-B4E4-59B6-E639-AD36454FDB07}"/>
              </a:ext>
            </a:extLst>
          </p:cNvPr>
          <p:cNvSpPr/>
          <p:nvPr/>
        </p:nvSpPr>
        <p:spPr bwMode="auto">
          <a:xfrm>
            <a:off x="6527636" y="3918333"/>
            <a:ext cx="4868657" cy="1982081"/>
          </a:xfrm>
          <a:prstGeom prst="rect">
            <a:avLst/>
          </a:prstGeom>
          <a:no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algn="ctr">
              <a:lnSpc>
                <a:spcPct val="107000"/>
              </a:lnSpc>
              <a:spcAft>
                <a:spcPts val="800"/>
              </a:spcAft>
            </a:pPr>
            <a:r>
              <a:rPr lang="en-US" sz="2800" kern="100">
                <a:solidFill>
                  <a:schemeClr val="bg1"/>
                </a:solidFill>
                <a:effectLst/>
                <a:latin typeface="+mj-lt"/>
                <a:ea typeface="Times New Roman" panose="02020603050405020304" pitchFamily="18" charset="0"/>
                <a:cs typeface="Aptos" panose="020B0004020202020204" pitchFamily="34" charset="0"/>
              </a:rPr>
              <a:t>       </a:t>
            </a:r>
          </a:p>
        </p:txBody>
      </p:sp>
      <p:sp>
        <p:nvSpPr>
          <p:cNvPr id="7" name="Text Placeholder 2">
            <a:extLst>
              <a:ext uri="{FF2B5EF4-FFF2-40B4-BE49-F238E27FC236}">
                <a16:creationId xmlns:a16="http://schemas.microsoft.com/office/drawing/2014/main" id="{B27A3069-C6A9-EC2B-C9BA-7CFA8135FC84}"/>
              </a:ext>
            </a:extLst>
          </p:cNvPr>
          <p:cNvSpPr txBox="1">
            <a:spLocks/>
          </p:cNvSpPr>
          <p:nvPr/>
        </p:nvSpPr>
        <p:spPr>
          <a:xfrm>
            <a:off x="983151" y="3986044"/>
            <a:ext cx="1727919" cy="92333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6000">
                <a:solidFill>
                  <a:schemeClr val="bg1"/>
                </a:solidFill>
                <a:latin typeface="Segoe UI Black" panose="020B0A02040204020203" pitchFamily="34" charset="0"/>
                <a:ea typeface="Segoe UI Black" panose="020B0A02040204020203" pitchFamily="34" charset="0"/>
              </a:rPr>
              <a:t>30%</a:t>
            </a:r>
          </a:p>
        </p:txBody>
      </p:sp>
      <p:sp>
        <p:nvSpPr>
          <p:cNvPr id="8" name="Text Placeholder 2">
            <a:extLst>
              <a:ext uri="{FF2B5EF4-FFF2-40B4-BE49-F238E27FC236}">
                <a16:creationId xmlns:a16="http://schemas.microsoft.com/office/drawing/2014/main" id="{AE11A091-BAE6-E694-E8F1-92B84D306041}"/>
              </a:ext>
            </a:extLst>
          </p:cNvPr>
          <p:cNvSpPr txBox="1">
            <a:spLocks/>
          </p:cNvSpPr>
          <p:nvPr/>
        </p:nvSpPr>
        <p:spPr>
          <a:xfrm>
            <a:off x="6705575" y="3918333"/>
            <a:ext cx="1727919" cy="92333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6000">
                <a:solidFill>
                  <a:schemeClr val="bg1"/>
                </a:solidFill>
                <a:latin typeface="Segoe UI Black" panose="020B0A02040204020203" pitchFamily="34" charset="0"/>
                <a:ea typeface="Segoe UI Black" panose="020B0A02040204020203" pitchFamily="34" charset="0"/>
              </a:rPr>
              <a:t>17%</a:t>
            </a:r>
          </a:p>
        </p:txBody>
      </p:sp>
      <p:sp>
        <p:nvSpPr>
          <p:cNvPr id="9" name="TextBox 8">
            <a:extLst>
              <a:ext uri="{FF2B5EF4-FFF2-40B4-BE49-F238E27FC236}">
                <a16:creationId xmlns:a16="http://schemas.microsoft.com/office/drawing/2014/main" id="{7D0A6E90-BD79-330C-7F7A-97243A5325F1}"/>
              </a:ext>
            </a:extLst>
          </p:cNvPr>
          <p:cNvSpPr txBox="1"/>
          <p:nvPr/>
        </p:nvSpPr>
        <p:spPr>
          <a:xfrm>
            <a:off x="8316299" y="3955266"/>
            <a:ext cx="2871377" cy="954107"/>
          </a:xfrm>
          <a:prstGeom prst="rect">
            <a:avLst/>
          </a:prstGeom>
          <a:noFill/>
        </p:spPr>
        <p:txBody>
          <a:bodyPr wrap="square">
            <a:spAutoFit/>
          </a:bodyPr>
          <a:lstStyle/>
          <a:p>
            <a:r>
              <a:rPr lang="en-US" sz="2800" kern="1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increase in overall security</a:t>
            </a:r>
            <a:endParaRPr lang="en-US" sz="28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6C992FB7-DF88-6DCD-7537-024ED32644DE}"/>
              </a:ext>
            </a:extLst>
          </p:cNvPr>
          <p:cNvSpPr txBox="1"/>
          <p:nvPr/>
        </p:nvSpPr>
        <p:spPr>
          <a:xfrm>
            <a:off x="6782933" y="4841663"/>
            <a:ext cx="4063173" cy="954107"/>
          </a:xfrm>
          <a:prstGeom prst="rect">
            <a:avLst/>
          </a:prstGeom>
          <a:noFill/>
        </p:spPr>
        <p:txBody>
          <a:bodyPr wrap="square">
            <a:spAutoFit/>
          </a:bodyPr>
          <a:lstStyle/>
          <a:p>
            <a:pPr algn="ctr"/>
            <a:r>
              <a:rPr lang="en-US" sz="2800" kern="1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coverage of MITRE attack matrix</a:t>
            </a:r>
            <a:endParaRPr lang="en-US" sz="28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6515207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41DFC-80E1-1789-625C-CEB7D27FC6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BC79B5-8A89-AE5C-0229-C23FD45F01F4}"/>
              </a:ext>
            </a:extLst>
          </p:cNvPr>
          <p:cNvSpPr>
            <a:spLocks noGrp="1"/>
          </p:cNvSpPr>
          <p:nvPr>
            <p:ph type="title"/>
          </p:nvPr>
        </p:nvSpPr>
        <p:spPr>
          <a:xfrm>
            <a:off x="332509" y="365126"/>
            <a:ext cx="11542816" cy="1072072"/>
          </a:xfrm>
        </p:spPr>
        <p:txBody>
          <a:bodyPr/>
          <a:lstStyle/>
          <a:p>
            <a:r>
              <a:rPr lang="en-US"/>
              <a:t>Data value optimization recommendations</a:t>
            </a:r>
          </a:p>
        </p:txBody>
      </p:sp>
      <p:graphicFrame>
        <p:nvGraphicFramePr>
          <p:cNvPr id="7" name="Table 6">
            <a:extLst>
              <a:ext uri="{FF2B5EF4-FFF2-40B4-BE49-F238E27FC236}">
                <a16:creationId xmlns:a16="http://schemas.microsoft.com/office/drawing/2014/main" id="{FEA5AC24-F73B-5896-1CA5-CA123A8C689C}"/>
              </a:ext>
            </a:extLst>
          </p:cNvPr>
          <p:cNvGraphicFramePr>
            <a:graphicFrameLocks noGrp="1"/>
          </p:cNvGraphicFramePr>
          <p:nvPr>
            <p:extLst>
              <p:ext uri="{D42A27DB-BD31-4B8C-83A1-F6EECF244321}">
                <p14:modId xmlns:p14="http://schemas.microsoft.com/office/powerpoint/2010/main" val="523812870"/>
              </p:ext>
            </p:extLst>
          </p:nvPr>
        </p:nvGraphicFramePr>
        <p:xfrm>
          <a:off x="658813" y="1519238"/>
          <a:ext cx="10899794" cy="4688539"/>
        </p:xfrm>
        <a:graphic>
          <a:graphicData uri="http://schemas.openxmlformats.org/drawingml/2006/table">
            <a:tbl>
              <a:tblPr firstRow="1" bandRow="1">
                <a:tableStyleId>{17292A2E-F333-43FB-9621-5CBBE7FDCDCB}</a:tableStyleId>
              </a:tblPr>
              <a:tblGrid>
                <a:gridCol w="5916493">
                  <a:extLst>
                    <a:ext uri="{9D8B030D-6E8A-4147-A177-3AD203B41FA5}">
                      <a16:colId xmlns:a16="http://schemas.microsoft.com/office/drawing/2014/main" val="1364144926"/>
                    </a:ext>
                  </a:extLst>
                </a:gridCol>
                <a:gridCol w="4983301">
                  <a:extLst>
                    <a:ext uri="{9D8B030D-6E8A-4147-A177-3AD203B41FA5}">
                      <a16:colId xmlns:a16="http://schemas.microsoft.com/office/drawing/2014/main" val="2995364315"/>
                    </a:ext>
                  </a:extLst>
                </a:gridCol>
              </a:tblGrid>
              <a:tr h="573739">
                <a:tc>
                  <a:txBody>
                    <a:bodyPr/>
                    <a:lstStyle/>
                    <a:p>
                      <a:r>
                        <a:rPr lang="en-US" dirty="0"/>
                        <a:t>Type of observation</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Action</a:t>
                      </a:r>
                    </a:p>
                  </a:txBody>
                  <a:tcPr/>
                </a:tc>
                <a:extLst>
                  <a:ext uri="{0D108BD9-81ED-4DB2-BD59-A6C34878D82A}">
                    <a16:rowId xmlns:a16="http://schemas.microsoft.com/office/drawing/2014/main" val="3697619231"/>
                  </a:ext>
                </a:extLst>
              </a:tr>
              <a:tr h="1118309">
                <a:tc>
                  <a:txBody>
                    <a:bodyPr/>
                    <a:lstStyle/>
                    <a:p>
                      <a:r>
                        <a:rPr lang="en-US">
                          <a:latin typeface="Segoe UI" panose="020B0502040204020203" pitchFamily="34" charset="0"/>
                          <a:cs typeface="Segoe UI" panose="020B0502040204020203" pitchFamily="34" charset="0"/>
                        </a:rPr>
                        <a:t>The table wasn’t used by analytics rules or detections in the last 30 days but was used by other sources, such as workbooks, log queries, hunting queries.</a:t>
                      </a:r>
                    </a:p>
                  </a:txBody>
                  <a:tcPr/>
                </a:tc>
                <a:tc>
                  <a:txBody>
                    <a:bodyPr/>
                    <a:lstStyle/>
                    <a:p>
                      <a:r>
                        <a:rPr lang="en-US" dirty="0">
                          <a:latin typeface="Segoe UI" panose="020B0502040204020203" pitchFamily="34" charset="0"/>
                          <a:cs typeface="Segoe UI" panose="020B0502040204020203" pitchFamily="34" charset="0"/>
                        </a:rPr>
                        <a:t>Turn on analytics rule templates</a:t>
                      </a:r>
                    </a:p>
                    <a:p>
                      <a:r>
                        <a:rPr lang="en-US" dirty="0">
                          <a:latin typeface="Segoe UI" panose="020B0502040204020203" pitchFamily="34" charset="0"/>
                          <a:cs typeface="Segoe UI" panose="020B0502040204020203" pitchFamily="34" charset="0"/>
                        </a:rPr>
                        <a:t>OR</a:t>
                      </a:r>
                    </a:p>
                    <a:p>
                      <a:r>
                        <a:rPr lang="en-US" dirty="0">
                          <a:latin typeface="Segoe UI" panose="020B0502040204020203" pitchFamily="34" charset="0"/>
                          <a:cs typeface="Segoe UI" panose="020B0502040204020203" pitchFamily="34" charset="0"/>
                        </a:rPr>
                        <a:t>Move to auxiliary logs (Preview)</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15199866"/>
                  </a:ext>
                </a:extLst>
              </a:tr>
              <a:tr h="371193">
                <a:tc>
                  <a:txBody>
                    <a:bodyPr/>
                    <a:lstStyle/>
                    <a:p>
                      <a:r>
                        <a:rPr lang="en-US">
                          <a:latin typeface="Segoe UI" panose="020B0502040204020203" pitchFamily="34" charset="0"/>
                          <a:cs typeface="Segoe UI" panose="020B0502040204020203" pitchFamily="34" charset="0"/>
                        </a:rPr>
                        <a:t>The table wasn’t used at all in the last 30 days.</a:t>
                      </a:r>
                    </a:p>
                  </a:txBody>
                  <a:tcPr/>
                </a:tc>
                <a:tc>
                  <a:txBody>
                    <a:bodyPr/>
                    <a:lstStyle/>
                    <a:p>
                      <a:r>
                        <a:rPr lang="en-US" sz="1800" b="0" kern="1200">
                          <a:solidFill>
                            <a:schemeClr val="dk1"/>
                          </a:solidFill>
                          <a:effectLst/>
                          <a:latin typeface="Segoe UI" panose="020B0502040204020203" pitchFamily="34" charset="0"/>
                          <a:cs typeface="Segoe UI" panose="020B0502040204020203" pitchFamily="34" charset="0"/>
                        </a:rPr>
                        <a:t>Turn on analytics rule templates</a:t>
                      </a:r>
                      <a:br>
                        <a:rPr lang="en-US">
                          <a:latin typeface="Segoe UI" panose="020B0502040204020203" pitchFamily="34" charset="0"/>
                          <a:cs typeface="Segoe UI" panose="020B0502040204020203" pitchFamily="34" charset="0"/>
                        </a:rPr>
                      </a:br>
                      <a:r>
                        <a:rPr lang="en-US" sz="1800" b="0" kern="1200">
                          <a:solidFill>
                            <a:schemeClr val="dk1"/>
                          </a:solidFill>
                          <a:effectLst/>
                          <a:latin typeface="Segoe UI" panose="020B0502040204020203" pitchFamily="34" charset="0"/>
                          <a:cs typeface="Segoe UI" panose="020B0502040204020203" pitchFamily="34" charset="0"/>
                        </a:rPr>
                        <a:t>OR</a:t>
                      </a:r>
                      <a:br>
                        <a:rPr lang="en-US">
                          <a:latin typeface="Segoe UI" panose="020B0502040204020203" pitchFamily="34" charset="0"/>
                          <a:cs typeface="Segoe UI" panose="020B0502040204020203" pitchFamily="34" charset="0"/>
                        </a:rPr>
                      </a:br>
                      <a:r>
                        <a:rPr lang="en-US" sz="1800" b="0" kern="1200">
                          <a:solidFill>
                            <a:schemeClr val="dk1"/>
                          </a:solidFill>
                          <a:effectLst/>
                          <a:latin typeface="Segoe UI" panose="020B0502040204020203" pitchFamily="34" charset="0"/>
                          <a:cs typeface="Segoe UI" panose="020B0502040204020203" pitchFamily="34" charset="0"/>
                        </a:rPr>
                        <a:t>Stop data ingestion and remove the table or move the table to long term retention.</a:t>
                      </a:r>
                      <a:endParaRPr lang="en-US">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656730600"/>
                  </a:ext>
                </a:extLst>
              </a:tr>
              <a:tr h="371193">
                <a:tc>
                  <a:txBody>
                    <a:bodyPr/>
                    <a:lstStyle/>
                    <a:p>
                      <a:r>
                        <a:rPr lang="en-US" sz="1800" b="0" kern="1200">
                          <a:solidFill>
                            <a:schemeClr val="dk1"/>
                          </a:solidFill>
                          <a:effectLst/>
                          <a:latin typeface="Segoe UI" panose="020B0502040204020203" pitchFamily="34" charset="0"/>
                          <a:cs typeface="Segoe UI" panose="020B0502040204020203" pitchFamily="34" charset="0"/>
                        </a:rPr>
                        <a:t>The table was only used by Azure Monitor.</a:t>
                      </a:r>
                      <a:endParaRPr lang="en-US">
                        <a:latin typeface="Segoe UI" panose="020B0502040204020203" pitchFamily="34" charset="0"/>
                        <a:cs typeface="Segoe UI" panose="020B0502040204020203" pitchFamily="34" charset="0"/>
                      </a:endParaRPr>
                    </a:p>
                  </a:txBody>
                  <a:tcPr/>
                </a:tc>
                <a:tc>
                  <a:txBody>
                    <a:bodyPr/>
                    <a:lstStyle/>
                    <a:p>
                      <a:r>
                        <a:rPr lang="en-US" sz="1800" b="0" kern="1200" dirty="0">
                          <a:solidFill>
                            <a:schemeClr val="dk1"/>
                          </a:solidFill>
                          <a:effectLst/>
                          <a:latin typeface="Segoe UI" panose="020B0502040204020203" pitchFamily="34" charset="0"/>
                          <a:cs typeface="Segoe UI" panose="020B0502040204020203" pitchFamily="34" charset="0"/>
                        </a:rPr>
                        <a:t>Turn on any relevant analytics rule templates for tables with security value</a:t>
                      </a:r>
                      <a:br>
                        <a:rPr lang="en-US" dirty="0">
                          <a:latin typeface="Segoe UI" panose="020B0502040204020203" pitchFamily="34" charset="0"/>
                          <a:cs typeface="Segoe UI" panose="020B0502040204020203" pitchFamily="34" charset="0"/>
                        </a:rPr>
                      </a:br>
                      <a:r>
                        <a:rPr lang="en-US" sz="1800" b="0" kern="1200" dirty="0">
                          <a:solidFill>
                            <a:schemeClr val="dk1"/>
                          </a:solidFill>
                          <a:effectLst/>
                          <a:latin typeface="Segoe UI" panose="020B0502040204020203" pitchFamily="34" charset="0"/>
                          <a:cs typeface="Segoe UI" panose="020B0502040204020203" pitchFamily="34" charset="0"/>
                        </a:rPr>
                        <a:t>OR</a:t>
                      </a:r>
                      <a:br>
                        <a:rPr lang="en-US" dirty="0">
                          <a:latin typeface="Segoe UI" panose="020B0502040204020203" pitchFamily="34" charset="0"/>
                          <a:cs typeface="Segoe UI" panose="020B0502040204020203" pitchFamily="34" charset="0"/>
                        </a:rPr>
                      </a:br>
                      <a:r>
                        <a:rPr lang="en-US" sz="1800" b="0" kern="1200" dirty="0">
                          <a:solidFill>
                            <a:schemeClr val="dk1"/>
                          </a:solidFill>
                          <a:effectLst/>
                          <a:latin typeface="Segoe UI" panose="020B0502040204020203" pitchFamily="34" charset="0"/>
                          <a:cs typeface="Segoe UI" panose="020B0502040204020203" pitchFamily="34" charset="0"/>
                        </a:rPr>
                        <a:t>Move to a non-security Log Analytics workspace.</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104679020"/>
                  </a:ext>
                </a:extLst>
              </a:tr>
            </a:tbl>
          </a:graphicData>
        </a:graphic>
      </p:graphicFrame>
    </p:spTree>
    <p:extLst>
      <p:ext uri="{BB962C8B-B14F-4D97-AF65-F5344CB8AC3E}">
        <p14:creationId xmlns:p14="http://schemas.microsoft.com/office/powerpoint/2010/main" val="8992322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5B37-8B6A-FA59-327F-2987DBB7C246}"/>
              </a:ext>
            </a:extLst>
          </p:cNvPr>
          <p:cNvSpPr>
            <a:spLocks noGrp="1"/>
          </p:cNvSpPr>
          <p:nvPr>
            <p:ph type="title"/>
          </p:nvPr>
        </p:nvSpPr>
        <p:spPr/>
        <p:txBody>
          <a:bodyPr/>
          <a:lstStyle/>
          <a:p>
            <a:r>
              <a:rPr lang="en-US" dirty="0"/>
              <a:t>Data value optimization recommendations</a:t>
            </a:r>
          </a:p>
        </p:txBody>
      </p:sp>
      <p:sp>
        <p:nvSpPr>
          <p:cNvPr id="3" name="Content Placeholder 2">
            <a:extLst>
              <a:ext uri="{FF2B5EF4-FFF2-40B4-BE49-F238E27FC236}">
                <a16:creationId xmlns:a16="http://schemas.microsoft.com/office/drawing/2014/main" id="{D44A8CB9-51AD-0FEE-CDEB-DCC808EDDC52}"/>
              </a:ext>
            </a:extLst>
          </p:cNvPr>
          <p:cNvSpPr>
            <a:spLocks noGrp="1"/>
          </p:cNvSpPr>
          <p:nvPr>
            <p:ph idx="1"/>
          </p:nvPr>
        </p:nvSpPr>
        <p:spPr/>
        <p:txBody>
          <a:bodyPr/>
          <a:lstStyle/>
          <a:p>
            <a:r>
              <a:rPr lang="en-US" b="0" i="0">
                <a:solidFill>
                  <a:schemeClr val="tx1"/>
                </a:solidFill>
                <a:effectLst/>
                <a:latin typeface="Segoe UI" panose="020B0502040204020203" pitchFamily="34" charset="0"/>
              </a:rPr>
              <a:t>No ingestion changes are recommended if a table is used for user entity behavior analysis (</a:t>
            </a:r>
            <a:r>
              <a:rPr lang="en-US" b="0" i="0" strike="noStrike">
                <a:solidFill>
                  <a:schemeClr val="tx1"/>
                </a:solidFill>
                <a:effectLst/>
                <a:latin typeface="Segoe UI" panose="020B0502040204020203" pitchFamily="34" charset="0"/>
              </a:rPr>
              <a:t>UEBA)</a:t>
            </a:r>
            <a:r>
              <a:rPr lang="en-US" b="0" i="0">
                <a:solidFill>
                  <a:schemeClr val="tx1"/>
                </a:solidFill>
                <a:effectLst/>
                <a:latin typeface="Segoe UI" panose="020B0502040204020203" pitchFamily="34" charset="0"/>
              </a:rPr>
              <a:t> or a </a:t>
            </a:r>
            <a:r>
              <a:rPr lang="en-US" b="0" i="0" strike="noStrike">
                <a:solidFill>
                  <a:schemeClr val="tx1"/>
                </a:solidFill>
                <a:effectLst/>
                <a:latin typeface="Segoe UI" panose="020B0502040204020203" pitchFamily="34" charset="0"/>
              </a:rPr>
              <a:t>threat intelligence (TI) matching analytics rule</a:t>
            </a:r>
            <a:r>
              <a:rPr lang="en-US" strike="noStrike">
                <a:solidFill>
                  <a:schemeClr val="tx1"/>
                </a:solidFill>
              </a:rPr>
              <a:t>.</a:t>
            </a:r>
            <a:r>
              <a:rPr lang="en-US" b="0" i="0">
                <a:solidFill>
                  <a:schemeClr val="tx1"/>
                </a:solidFill>
                <a:effectLst/>
                <a:latin typeface="Segoe UI" panose="020B0502040204020203" pitchFamily="34" charset="0"/>
              </a:rPr>
              <a:t> </a:t>
            </a:r>
            <a:endParaRPr lang="en-US">
              <a:solidFill>
                <a:schemeClr val="tx1"/>
              </a:solidFill>
            </a:endParaRPr>
          </a:p>
          <a:p>
            <a:endParaRPr lang="en-US"/>
          </a:p>
        </p:txBody>
      </p:sp>
    </p:spTree>
    <p:extLst>
      <p:ext uri="{BB962C8B-B14F-4D97-AF65-F5344CB8AC3E}">
        <p14:creationId xmlns:p14="http://schemas.microsoft.com/office/powerpoint/2010/main" val="58553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7AF7-8BB5-E418-7D54-9B815F5BD5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2C0AF3-2CA2-A953-54D0-F04B7104D225}"/>
              </a:ext>
            </a:extLst>
          </p:cNvPr>
          <p:cNvSpPr>
            <a:spLocks noGrp="1"/>
          </p:cNvSpPr>
          <p:nvPr>
            <p:ph type="title"/>
          </p:nvPr>
        </p:nvSpPr>
        <p:spPr>
          <a:xfrm>
            <a:off x="332509" y="365126"/>
            <a:ext cx="11542816" cy="1072072"/>
          </a:xfrm>
        </p:spPr>
        <p:txBody>
          <a:bodyPr>
            <a:normAutofit fontScale="90000"/>
          </a:bodyPr>
          <a:lstStyle/>
          <a:p>
            <a:r>
              <a:rPr lang="en-US" dirty="0"/>
              <a:t>Unused column* optimization recommendation</a:t>
            </a:r>
          </a:p>
        </p:txBody>
      </p:sp>
      <p:graphicFrame>
        <p:nvGraphicFramePr>
          <p:cNvPr id="7" name="Table 6">
            <a:extLst>
              <a:ext uri="{FF2B5EF4-FFF2-40B4-BE49-F238E27FC236}">
                <a16:creationId xmlns:a16="http://schemas.microsoft.com/office/drawing/2014/main" id="{4BA65771-2B85-EEE8-6860-9B9D0FCE68F9}"/>
              </a:ext>
            </a:extLst>
          </p:cNvPr>
          <p:cNvGraphicFramePr>
            <a:graphicFrameLocks noGrp="1"/>
          </p:cNvGraphicFramePr>
          <p:nvPr>
            <p:extLst>
              <p:ext uri="{D42A27DB-BD31-4B8C-83A1-F6EECF244321}">
                <p14:modId xmlns:p14="http://schemas.microsoft.com/office/powerpoint/2010/main" val="657528132"/>
              </p:ext>
            </p:extLst>
          </p:nvPr>
        </p:nvGraphicFramePr>
        <p:xfrm>
          <a:off x="658813" y="1519238"/>
          <a:ext cx="10899794" cy="2312751"/>
        </p:xfrm>
        <a:graphic>
          <a:graphicData uri="http://schemas.openxmlformats.org/drawingml/2006/table">
            <a:tbl>
              <a:tblPr firstRow="1" bandRow="1">
                <a:tableStyleId>{17292A2E-F333-43FB-9621-5CBBE7FDCDCB}</a:tableStyleId>
              </a:tblPr>
              <a:tblGrid>
                <a:gridCol w="5916493">
                  <a:extLst>
                    <a:ext uri="{9D8B030D-6E8A-4147-A177-3AD203B41FA5}">
                      <a16:colId xmlns:a16="http://schemas.microsoft.com/office/drawing/2014/main" val="1364144926"/>
                    </a:ext>
                  </a:extLst>
                </a:gridCol>
                <a:gridCol w="4983301">
                  <a:extLst>
                    <a:ext uri="{9D8B030D-6E8A-4147-A177-3AD203B41FA5}">
                      <a16:colId xmlns:a16="http://schemas.microsoft.com/office/drawing/2014/main" val="2995364315"/>
                    </a:ext>
                  </a:extLst>
                </a:gridCol>
              </a:tblGrid>
              <a:tr h="573739">
                <a:tc>
                  <a:txBody>
                    <a:bodyPr/>
                    <a:lstStyle/>
                    <a:p>
                      <a:r>
                        <a:rPr lang="en-US"/>
                        <a:t>Type of observation</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Action</a:t>
                      </a:r>
                    </a:p>
                  </a:txBody>
                  <a:tcPr/>
                </a:tc>
                <a:extLst>
                  <a:ext uri="{0D108BD9-81ED-4DB2-BD59-A6C34878D82A}">
                    <a16:rowId xmlns:a16="http://schemas.microsoft.com/office/drawing/2014/main" val="3697619231"/>
                  </a:ext>
                </a:extLst>
              </a:tr>
              <a:tr h="1739012">
                <a:tc>
                  <a:txBody>
                    <a:bodyPr/>
                    <a:lstStyle/>
                    <a:p>
                      <a:pPr marL="0" marR="0" lvl="0" indent="0">
                        <a:lnSpc>
                          <a:spcPct val="107000"/>
                        </a:lnSpc>
                        <a:spcAft>
                          <a:spcPts val="800"/>
                        </a:spcAft>
                        <a:buFont typeface="Arial" panose="020B0604020202020204" pitchFamily="34" charset="0"/>
                        <a:buNone/>
                      </a:pPr>
                      <a:r>
                        <a:rPr lang="en-US" sz="1800" b="0" i="0" kern="1200">
                          <a:solidFill>
                            <a:schemeClr val="tx1"/>
                          </a:solidFill>
                          <a:effectLst/>
                          <a:latin typeface="Segoe UI" panose="020B0502040204020203" pitchFamily="34" charset="0"/>
                          <a:ea typeface="+mn-ea"/>
                          <a:cs typeface="Segoe UI" panose="020B0502040204020203" pitchFamily="34" charset="0"/>
                        </a:rPr>
                        <a:t>The </a:t>
                      </a:r>
                      <a:r>
                        <a:rPr lang="en-US" sz="1800" b="1" i="0" kern="1200" err="1">
                          <a:solidFill>
                            <a:schemeClr val="tx1"/>
                          </a:solidFill>
                          <a:effectLst/>
                          <a:latin typeface="Segoe UI" panose="020B0502040204020203" pitchFamily="34" charset="0"/>
                          <a:ea typeface="+mn-ea"/>
                          <a:cs typeface="Segoe UI" panose="020B0502040204020203" pitchFamily="34" charset="0"/>
                        </a:rPr>
                        <a:t>ConditionalAccessPolicies</a:t>
                      </a:r>
                      <a:r>
                        <a:rPr lang="en-US" sz="1800" b="0" i="0" kern="1200">
                          <a:solidFill>
                            <a:schemeClr val="tx1"/>
                          </a:solidFill>
                          <a:effectLst/>
                          <a:latin typeface="Segoe UI" panose="020B0502040204020203" pitchFamily="34" charset="0"/>
                          <a:ea typeface="+mn-ea"/>
                          <a:cs typeface="Segoe UI" panose="020B0502040204020203" pitchFamily="34" charset="0"/>
                        </a:rPr>
                        <a:t> column in the </a:t>
                      </a:r>
                      <a:r>
                        <a:rPr lang="en-US" sz="1800" b="1" i="0" kern="1200" err="1">
                          <a:solidFill>
                            <a:schemeClr val="tx1"/>
                          </a:solidFill>
                          <a:effectLst/>
                          <a:latin typeface="Segoe UI" panose="020B0502040204020203" pitchFamily="34" charset="0"/>
                          <a:ea typeface="+mn-ea"/>
                          <a:cs typeface="Segoe UI" panose="020B0502040204020203" pitchFamily="34" charset="0"/>
                        </a:rPr>
                        <a:t>SignInLogs</a:t>
                      </a:r>
                      <a:r>
                        <a:rPr lang="en-US" sz="1800" b="0" i="0" kern="1200">
                          <a:solidFill>
                            <a:schemeClr val="tx1"/>
                          </a:solidFill>
                          <a:effectLst/>
                          <a:latin typeface="Segoe UI" panose="020B0502040204020203" pitchFamily="34" charset="0"/>
                          <a:ea typeface="+mn-ea"/>
                          <a:cs typeface="Segoe UI" panose="020B0502040204020203" pitchFamily="34" charset="0"/>
                        </a:rPr>
                        <a:t> table or the </a:t>
                      </a:r>
                      <a:r>
                        <a:rPr lang="en-US" sz="1800" b="1" i="0" kern="1200" err="1">
                          <a:solidFill>
                            <a:schemeClr val="tx1"/>
                          </a:solidFill>
                          <a:effectLst/>
                          <a:latin typeface="Segoe UI" panose="020B0502040204020203" pitchFamily="34" charset="0"/>
                          <a:ea typeface="+mn-ea"/>
                          <a:cs typeface="Segoe UI" panose="020B0502040204020203" pitchFamily="34" charset="0"/>
                        </a:rPr>
                        <a:t>AADNonInteractiveUserSignInLogs</a:t>
                      </a:r>
                      <a:r>
                        <a:rPr lang="en-US" sz="1800" b="0" i="0" kern="1200">
                          <a:solidFill>
                            <a:schemeClr val="tx1"/>
                          </a:solidFill>
                          <a:effectLst/>
                          <a:latin typeface="Segoe UI" panose="020B0502040204020203" pitchFamily="34" charset="0"/>
                          <a:ea typeface="+mn-ea"/>
                          <a:cs typeface="Segoe UI" panose="020B0502040204020203" pitchFamily="34" charset="0"/>
                        </a:rPr>
                        <a:t> table is not in use.</a:t>
                      </a:r>
                      <a:endParaRPr lang="en-US" sz="1800" kern="100">
                        <a:effectLst/>
                        <a:latin typeface="Segoe UI" panose="020B0502040204020203" pitchFamily="34" charset="0"/>
                        <a:ea typeface="Times New Roman" panose="02020603050405020304" pitchFamily="18" charset="0"/>
                        <a:cs typeface="Segoe UI" panose="020B0502040204020203" pitchFamily="34" charset="0"/>
                      </a:endParaRPr>
                    </a:p>
                  </a:txBody>
                  <a:tcPr/>
                </a:tc>
                <a:tc>
                  <a:txBody>
                    <a:bodyPr/>
                    <a:lstStyle/>
                    <a:p>
                      <a:r>
                        <a:rPr lang="en-US" sz="1800" b="0" i="0" kern="1200">
                          <a:solidFill>
                            <a:schemeClr val="tx1"/>
                          </a:solidFill>
                          <a:effectLst/>
                          <a:latin typeface="Segoe UI" panose="020B0502040204020203" pitchFamily="34" charset="0"/>
                          <a:ea typeface="+mn-ea"/>
                          <a:cs typeface="Segoe UI" panose="020B0502040204020203" pitchFamily="34" charset="0"/>
                        </a:rPr>
                        <a:t>Stop data ingestion for the column.</a:t>
                      </a:r>
                      <a:endParaRPr lang="en-US">
                        <a:latin typeface="Segoe UI" panose="020B0502040204020203" pitchFamily="34" charset="0"/>
                        <a:cs typeface="Segoe UI" panose="020B0502040204020203" pitchFamily="34" charset="0"/>
                      </a:endParaRPr>
                    </a:p>
                    <a:p>
                      <a:endParaRPr lang="en-US"/>
                    </a:p>
                  </a:txBody>
                  <a:tcPr/>
                </a:tc>
                <a:extLst>
                  <a:ext uri="{0D108BD9-81ED-4DB2-BD59-A6C34878D82A}">
                    <a16:rowId xmlns:a16="http://schemas.microsoft.com/office/drawing/2014/main" val="315199866"/>
                  </a:ext>
                </a:extLst>
              </a:tr>
            </a:tbl>
          </a:graphicData>
        </a:graphic>
      </p:graphicFrame>
      <p:sp>
        <p:nvSpPr>
          <p:cNvPr id="2" name="Title 4">
            <a:extLst>
              <a:ext uri="{FF2B5EF4-FFF2-40B4-BE49-F238E27FC236}">
                <a16:creationId xmlns:a16="http://schemas.microsoft.com/office/drawing/2014/main" id="{DB6B2D6E-9DB9-5F47-78BB-5AA945BDE049}"/>
              </a:ext>
            </a:extLst>
          </p:cNvPr>
          <p:cNvSpPr txBox="1">
            <a:spLocks/>
          </p:cNvSpPr>
          <p:nvPr/>
        </p:nvSpPr>
        <p:spPr>
          <a:xfrm>
            <a:off x="10488058" y="5916058"/>
            <a:ext cx="1552520" cy="68855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sz="1400"/>
              <a:t>*Preview</a:t>
            </a:r>
          </a:p>
        </p:txBody>
      </p:sp>
    </p:spTree>
    <p:extLst>
      <p:ext uri="{BB962C8B-B14F-4D97-AF65-F5344CB8AC3E}">
        <p14:creationId xmlns:p14="http://schemas.microsoft.com/office/powerpoint/2010/main" val="70105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999F-A17B-D457-522B-72A925B25857}"/>
              </a:ext>
            </a:extLst>
          </p:cNvPr>
          <p:cNvSpPr>
            <a:spLocks noGrp="1"/>
          </p:cNvSpPr>
          <p:nvPr>
            <p:ph type="title"/>
          </p:nvPr>
        </p:nvSpPr>
        <p:spPr/>
        <p:txBody>
          <a:bodyPr>
            <a:normAutofit fontScale="90000"/>
          </a:bodyPr>
          <a:lstStyle/>
          <a:p>
            <a:r>
              <a:rPr lang="en-US" dirty="0"/>
              <a:t>Unused column* optimization recommendation</a:t>
            </a:r>
          </a:p>
        </p:txBody>
      </p:sp>
      <p:sp>
        <p:nvSpPr>
          <p:cNvPr id="3" name="Content Placeholder 2">
            <a:extLst>
              <a:ext uri="{FF2B5EF4-FFF2-40B4-BE49-F238E27FC236}">
                <a16:creationId xmlns:a16="http://schemas.microsoft.com/office/drawing/2014/main" id="{1749FEB4-4AB7-1AB3-5509-9A66DFABA6A8}"/>
              </a:ext>
            </a:extLst>
          </p:cNvPr>
          <p:cNvSpPr>
            <a:spLocks noGrp="1"/>
          </p:cNvSpPr>
          <p:nvPr>
            <p:ph idx="1"/>
          </p:nvPr>
        </p:nvSpPr>
        <p:spPr/>
        <p:txBody>
          <a:bodyPr/>
          <a:lstStyle/>
          <a:p>
            <a:r>
              <a:rPr lang="en-US">
                <a:solidFill>
                  <a:schemeClr val="tx1"/>
                </a:solidFill>
              </a:rPr>
              <a:t>Confirm that affected tables are not ingested for compliance or other similar reasons before changing</a:t>
            </a:r>
          </a:p>
          <a:p>
            <a:endParaRPr lang="en-US"/>
          </a:p>
        </p:txBody>
      </p:sp>
    </p:spTree>
    <p:extLst>
      <p:ext uri="{BB962C8B-B14F-4D97-AF65-F5344CB8AC3E}">
        <p14:creationId xmlns:p14="http://schemas.microsoft.com/office/powerpoint/2010/main" val="412462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738F2-99D7-B6FD-06A8-2C8B3DD10A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BCA34D-2C41-8F62-F7D8-739D20433089}"/>
              </a:ext>
            </a:extLst>
          </p:cNvPr>
          <p:cNvSpPr>
            <a:spLocks noGrp="1"/>
          </p:cNvSpPr>
          <p:nvPr>
            <p:ph type="title"/>
          </p:nvPr>
        </p:nvSpPr>
        <p:spPr>
          <a:xfrm>
            <a:off x="332509" y="365760"/>
            <a:ext cx="11542816" cy="1072072"/>
          </a:xfrm>
        </p:spPr>
        <p:txBody>
          <a:bodyPr>
            <a:normAutofit/>
          </a:bodyPr>
          <a:lstStyle/>
          <a:p>
            <a:r>
              <a:rPr lang="en-US" dirty="0"/>
              <a:t>Threat-based optimization recommendations</a:t>
            </a:r>
            <a:br>
              <a:rPr lang="en-US" dirty="0"/>
            </a:br>
            <a:r>
              <a:rPr lang="en-US" sz="2200" b="0" dirty="0">
                <a:solidFill>
                  <a:srgbClr val="0070C0"/>
                </a:solidFill>
              </a:rPr>
              <a:t>L</a:t>
            </a:r>
            <a:r>
              <a:rPr lang="en-US" sz="2200" b="0" dirty="0">
                <a:solidFill>
                  <a:srgbClr val="0070C0"/>
                </a:solidFill>
                <a:effectLst/>
                <a:latin typeface="Segoe UI" panose="020B0502040204020203" pitchFamily="34" charset="0"/>
              </a:rPr>
              <a:t>ooks at connected logs and enabled rules to provide threat-based recommendations</a:t>
            </a:r>
            <a:endParaRPr lang="en-US" dirty="0"/>
          </a:p>
        </p:txBody>
      </p:sp>
      <p:graphicFrame>
        <p:nvGraphicFramePr>
          <p:cNvPr id="2" name="Table 1">
            <a:extLst>
              <a:ext uri="{FF2B5EF4-FFF2-40B4-BE49-F238E27FC236}">
                <a16:creationId xmlns:a16="http://schemas.microsoft.com/office/drawing/2014/main" id="{18F382B2-1E33-14AE-423B-D8549E6F60A8}"/>
              </a:ext>
            </a:extLst>
          </p:cNvPr>
          <p:cNvGraphicFramePr>
            <a:graphicFrameLocks noGrp="1"/>
          </p:cNvGraphicFramePr>
          <p:nvPr>
            <p:extLst>
              <p:ext uri="{D42A27DB-BD31-4B8C-83A1-F6EECF244321}">
                <p14:modId xmlns:p14="http://schemas.microsoft.com/office/powerpoint/2010/main" val="2739120210"/>
              </p:ext>
            </p:extLst>
          </p:nvPr>
        </p:nvGraphicFramePr>
        <p:xfrm>
          <a:off x="654020" y="1907690"/>
          <a:ext cx="10899794" cy="3042619"/>
        </p:xfrm>
        <a:graphic>
          <a:graphicData uri="http://schemas.openxmlformats.org/drawingml/2006/table">
            <a:tbl>
              <a:tblPr firstRow="1" bandRow="1">
                <a:tableStyleId>{17292A2E-F333-43FB-9621-5CBBE7FDCDCB}</a:tableStyleId>
              </a:tblPr>
              <a:tblGrid>
                <a:gridCol w="5290023">
                  <a:extLst>
                    <a:ext uri="{9D8B030D-6E8A-4147-A177-3AD203B41FA5}">
                      <a16:colId xmlns:a16="http://schemas.microsoft.com/office/drawing/2014/main" val="3115978351"/>
                    </a:ext>
                  </a:extLst>
                </a:gridCol>
                <a:gridCol w="5609771">
                  <a:extLst>
                    <a:ext uri="{9D8B030D-6E8A-4147-A177-3AD203B41FA5}">
                      <a16:colId xmlns:a16="http://schemas.microsoft.com/office/drawing/2014/main" val="2474584301"/>
                    </a:ext>
                  </a:extLst>
                </a:gridCol>
              </a:tblGrid>
              <a:tr h="573739">
                <a:tc>
                  <a:txBody>
                    <a:bodyPr/>
                    <a:lstStyle/>
                    <a:p>
                      <a:r>
                        <a:rPr lang="en-US">
                          <a:latin typeface="Segoe UI" panose="020B0502040204020203" pitchFamily="34" charset="0"/>
                          <a:cs typeface="Segoe UI" panose="020B0502040204020203" pitchFamily="34" charset="0"/>
                        </a:rPr>
                        <a:t>Type of observation</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Action</a:t>
                      </a:r>
                    </a:p>
                  </a:txBody>
                  <a:tcPr/>
                </a:tc>
                <a:extLst>
                  <a:ext uri="{0D108BD9-81ED-4DB2-BD59-A6C34878D82A}">
                    <a16:rowId xmlns:a16="http://schemas.microsoft.com/office/drawing/2014/main" val="2210328104"/>
                  </a:ext>
                </a:extLst>
              </a:tr>
              <a:tr h="420369">
                <a:tc>
                  <a:txBody>
                    <a:bodyPr/>
                    <a:lstStyle/>
                    <a:p>
                      <a:r>
                        <a:rPr lang="en-US" sz="1800" b="0" kern="1200" dirty="0">
                          <a:solidFill>
                            <a:schemeClr val="dk1"/>
                          </a:solidFill>
                          <a:effectLst/>
                          <a:latin typeface="Segoe UI" panose="020B0502040204020203" pitchFamily="34" charset="0"/>
                          <a:cs typeface="Segoe UI" panose="020B0502040204020203" pitchFamily="34" charset="0"/>
                        </a:rPr>
                        <a:t>There are data sources, but detections are missing.</a:t>
                      </a:r>
                      <a:endParaRPr lang="en-US" dirty="0">
                        <a:latin typeface="Segoe UI" panose="020B0502040204020203" pitchFamily="34" charset="0"/>
                        <a:cs typeface="Segoe UI" panose="020B0502040204020203" pitchFamily="34" charset="0"/>
                      </a:endParaRPr>
                    </a:p>
                  </a:txBody>
                  <a:tcPr/>
                </a:tc>
                <a:tc>
                  <a:txBody>
                    <a:bodyPr/>
                    <a:lstStyle/>
                    <a:p>
                      <a:r>
                        <a:rPr lang="en-US" sz="1800" b="0" kern="1200" dirty="0">
                          <a:solidFill>
                            <a:schemeClr val="dk1"/>
                          </a:solidFill>
                          <a:effectLst/>
                          <a:latin typeface="Segoe UI" panose="020B0502040204020203" pitchFamily="34" charset="0"/>
                          <a:cs typeface="Segoe UI" panose="020B0502040204020203" pitchFamily="34" charset="0"/>
                        </a:rPr>
                        <a:t>Turn on analytics rule templates based on the threat: Create a rule using an analytics rule template, and adjust the name, description, and query logic to suit your environment.</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601754436"/>
                  </a:ext>
                </a:extLst>
              </a:tr>
              <a:tr h="371193">
                <a:tc>
                  <a:txBody>
                    <a:bodyPr/>
                    <a:lstStyle/>
                    <a:p>
                      <a:r>
                        <a:rPr lang="en-US" sz="1800" b="0" kern="1200">
                          <a:solidFill>
                            <a:schemeClr val="dk1"/>
                          </a:solidFill>
                          <a:effectLst/>
                          <a:latin typeface="Segoe UI" panose="020B0502040204020203" pitchFamily="34" charset="0"/>
                          <a:cs typeface="Segoe UI" panose="020B0502040204020203" pitchFamily="34" charset="0"/>
                        </a:rPr>
                        <a:t>Templates are turned on, but data sources are missing.</a:t>
                      </a:r>
                      <a:endParaRPr lang="en-US">
                        <a:latin typeface="Segoe UI" panose="020B0502040204020203" pitchFamily="34" charset="0"/>
                        <a:cs typeface="Segoe UI" panose="020B0502040204020203" pitchFamily="34" charset="0"/>
                      </a:endParaRPr>
                    </a:p>
                  </a:txBody>
                  <a:tcPr/>
                </a:tc>
                <a:tc>
                  <a:txBody>
                    <a:bodyPr/>
                    <a:lstStyle/>
                    <a:p>
                      <a:r>
                        <a:rPr lang="en-US" sz="1800" b="0" kern="1200">
                          <a:solidFill>
                            <a:schemeClr val="dk1"/>
                          </a:solidFill>
                          <a:effectLst/>
                          <a:latin typeface="Segoe UI" panose="020B0502040204020203" pitchFamily="34" charset="0"/>
                          <a:cs typeface="Segoe UI" panose="020B0502040204020203" pitchFamily="34" charset="0"/>
                        </a:rPr>
                        <a:t>Connect new data sources.</a:t>
                      </a:r>
                      <a:endParaRPr lang="en-US">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025388877"/>
                  </a:ext>
                </a:extLst>
              </a:tr>
              <a:tr h="371193">
                <a:tc>
                  <a:txBody>
                    <a:bodyPr/>
                    <a:lstStyle/>
                    <a:p>
                      <a:r>
                        <a:rPr lang="en-US" sz="1800" b="0" kern="1200">
                          <a:solidFill>
                            <a:schemeClr val="dk1"/>
                          </a:solidFill>
                          <a:effectLst/>
                          <a:latin typeface="Segoe UI" panose="020B0502040204020203" pitchFamily="34" charset="0"/>
                          <a:cs typeface="Segoe UI" panose="020B0502040204020203" pitchFamily="34" charset="0"/>
                        </a:rPr>
                        <a:t>There are no existing detections or data sources</a:t>
                      </a:r>
                      <a:endParaRPr lang="en-US">
                        <a:latin typeface="Segoe UI" panose="020B0502040204020203" pitchFamily="34" charset="0"/>
                        <a:cs typeface="Segoe UI" panose="020B0502040204020203" pitchFamily="34" charset="0"/>
                      </a:endParaRPr>
                    </a:p>
                  </a:txBody>
                  <a:tcPr/>
                </a:tc>
                <a:tc>
                  <a:txBody>
                    <a:bodyPr/>
                    <a:lstStyle/>
                    <a:p>
                      <a:r>
                        <a:rPr lang="en-US" sz="1800" b="0" kern="1200" dirty="0">
                          <a:solidFill>
                            <a:schemeClr val="dk1"/>
                          </a:solidFill>
                          <a:effectLst/>
                          <a:latin typeface="Segoe UI" panose="020B0502040204020203" pitchFamily="34" charset="0"/>
                          <a:cs typeface="Segoe UI" panose="020B0502040204020203" pitchFamily="34" charset="0"/>
                        </a:rPr>
                        <a:t>Connect detections and data sources or install a solution.</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89387338"/>
                  </a:ext>
                </a:extLst>
              </a:tr>
            </a:tbl>
          </a:graphicData>
        </a:graphic>
      </p:graphicFrame>
    </p:spTree>
    <p:extLst>
      <p:ext uri="{BB962C8B-B14F-4D97-AF65-F5344CB8AC3E}">
        <p14:creationId xmlns:p14="http://schemas.microsoft.com/office/powerpoint/2010/main" val="1906093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EC75D-D172-7CC5-B815-7605FBC59F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22C6E8-4DD5-674A-B145-68F4F90ED562}"/>
              </a:ext>
            </a:extLst>
          </p:cNvPr>
          <p:cNvSpPr>
            <a:spLocks noGrp="1"/>
          </p:cNvSpPr>
          <p:nvPr>
            <p:ph type="title"/>
          </p:nvPr>
        </p:nvSpPr>
        <p:spPr>
          <a:xfrm>
            <a:off x="332509" y="365126"/>
            <a:ext cx="11542816" cy="1072072"/>
          </a:xfrm>
        </p:spPr>
        <p:txBody>
          <a:bodyPr/>
          <a:lstStyle/>
          <a:p>
            <a:r>
              <a:rPr lang="en-US"/>
              <a:t>Similar organizations recommendations</a:t>
            </a:r>
          </a:p>
        </p:txBody>
      </p:sp>
      <p:graphicFrame>
        <p:nvGraphicFramePr>
          <p:cNvPr id="2" name="Table 1">
            <a:extLst>
              <a:ext uri="{FF2B5EF4-FFF2-40B4-BE49-F238E27FC236}">
                <a16:creationId xmlns:a16="http://schemas.microsoft.com/office/drawing/2014/main" id="{AB1D2F23-FA83-D505-FE31-1968A4EA6551}"/>
              </a:ext>
            </a:extLst>
          </p:cNvPr>
          <p:cNvGraphicFramePr>
            <a:graphicFrameLocks noGrp="1"/>
          </p:cNvGraphicFramePr>
          <p:nvPr>
            <p:extLst>
              <p:ext uri="{D42A27DB-BD31-4B8C-83A1-F6EECF244321}">
                <p14:modId xmlns:p14="http://schemas.microsoft.com/office/powerpoint/2010/main" val="3395547371"/>
              </p:ext>
            </p:extLst>
          </p:nvPr>
        </p:nvGraphicFramePr>
        <p:xfrm>
          <a:off x="658813" y="1519238"/>
          <a:ext cx="10899794" cy="3408379"/>
        </p:xfrm>
        <a:graphic>
          <a:graphicData uri="http://schemas.openxmlformats.org/drawingml/2006/table">
            <a:tbl>
              <a:tblPr firstRow="1" bandRow="1">
                <a:tableStyleId>{17292A2E-F333-43FB-9621-5CBBE7FDCDCB}</a:tableStyleId>
              </a:tblPr>
              <a:tblGrid>
                <a:gridCol w="5290023">
                  <a:extLst>
                    <a:ext uri="{9D8B030D-6E8A-4147-A177-3AD203B41FA5}">
                      <a16:colId xmlns:a16="http://schemas.microsoft.com/office/drawing/2014/main" val="2775467334"/>
                    </a:ext>
                  </a:extLst>
                </a:gridCol>
                <a:gridCol w="5609771">
                  <a:extLst>
                    <a:ext uri="{9D8B030D-6E8A-4147-A177-3AD203B41FA5}">
                      <a16:colId xmlns:a16="http://schemas.microsoft.com/office/drawing/2014/main" val="782731719"/>
                    </a:ext>
                  </a:extLst>
                </a:gridCol>
              </a:tblGrid>
              <a:tr h="573739">
                <a:tc>
                  <a:txBody>
                    <a:bodyPr/>
                    <a:lstStyle/>
                    <a:p>
                      <a:r>
                        <a:rPr lang="en-US"/>
                        <a:t>Type of observation</a:t>
                      </a:r>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Action</a:t>
                      </a:r>
                    </a:p>
                  </a:txBody>
                  <a:tcPr/>
                </a:tc>
                <a:extLst>
                  <a:ext uri="{0D108BD9-81ED-4DB2-BD59-A6C34878D82A}">
                    <a16:rowId xmlns:a16="http://schemas.microsoft.com/office/drawing/2014/main" val="849562912"/>
                  </a:ext>
                </a:extLst>
              </a:tr>
              <a:tr h="420369">
                <a:tc>
                  <a:txBody>
                    <a:bodyPr/>
                    <a:lstStyle/>
                    <a:p>
                      <a:r>
                        <a:rPr lang="en-US" sz="1800" b="0" kern="1200">
                          <a:solidFill>
                            <a:schemeClr val="dk1"/>
                          </a:solidFill>
                          <a:effectLst/>
                          <a:latin typeface="Segoe UI" panose="020B0502040204020203" pitchFamily="34" charset="0"/>
                          <a:cs typeface="Segoe UI" panose="020B0502040204020203" pitchFamily="34" charset="0"/>
                        </a:rPr>
                        <a:t>Log sources ingested by similar customers are not connected</a:t>
                      </a:r>
                    </a:p>
                    <a:p>
                      <a:endParaRPr lang="en-US" sz="1800" b="0" kern="1200">
                        <a:solidFill>
                          <a:schemeClr val="dk1"/>
                        </a:solidFill>
                        <a:effectLst/>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Uses ML to identify tables based on orgs with similar ingestion trends and industry</a:t>
                      </a: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Not always present – ML dependent</a:t>
                      </a: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No customer data or log info is exposed to the analysis</a:t>
                      </a:r>
                      <a:endParaRPr lang="en-US">
                        <a:latin typeface="Segoe UI" panose="020B0502040204020203" pitchFamily="34" charset="0"/>
                        <a:cs typeface="Segoe UI" panose="020B0502040204020203" pitchFamily="34" charset="0"/>
                      </a:endParaRPr>
                    </a:p>
                  </a:txBody>
                  <a:tcPr/>
                </a:tc>
                <a:tc>
                  <a:txBody>
                    <a:bodyPr/>
                    <a:lstStyle/>
                    <a:p>
                      <a:r>
                        <a:rPr lang="en-US" sz="1800" b="0" kern="1200">
                          <a:solidFill>
                            <a:schemeClr val="dk1"/>
                          </a:solidFill>
                          <a:effectLst/>
                          <a:latin typeface="Segoe UI" panose="020B0502040204020203" pitchFamily="34" charset="0"/>
                          <a:cs typeface="Segoe UI" panose="020B0502040204020203" pitchFamily="34" charset="0"/>
                        </a:rPr>
                        <a:t>Connect the suggested data sources.</a:t>
                      </a:r>
                      <a:br>
                        <a:rPr lang="en-US">
                          <a:latin typeface="Segoe UI" panose="020B0502040204020203" pitchFamily="34" charset="0"/>
                          <a:cs typeface="Segoe UI" panose="020B0502040204020203" pitchFamily="34" charset="0"/>
                        </a:rPr>
                      </a:br>
                      <a:br>
                        <a:rPr lang="en-US">
                          <a:latin typeface="Segoe UI" panose="020B0502040204020203" pitchFamily="34" charset="0"/>
                          <a:cs typeface="Segoe UI" panose="020B0502040204020203" pitchFamily="34" charset="0"/>
                        </a:rPr>
                      </a:br>
                      <a:r>
                        <a:rPr lang="en-US" sz="1800" b="0" kern="1200">
                          <a:solidFill>
                            <a:schemeClr val="dk1"/>
                          </a:solidFill>
                          <a:effectLst/>
                          <a:latin typeface="Segoe UI" panose="020B0502040204020203" pitchFamily="34" charset="0"/>
                          <a:cs typeface="Segoe UI" panose="020B0502040204020203" pitchFamily="34" charset="0"/>
                        </a:rPr>
                        <a:t>This recommendation doesn't include:</a:t>
                      </a: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Custom connectors</a:t>
                      </a: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Custom tables</a:t>
                      </a: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Tables that are ingested by fewer than 10 workspaces</a:t>
                      </a:r>
                    </a:p>
                    <a:p>
                      <a:pPr marL="285750" indent="-285750">
                        <a:buFont typeface="Arial" panose="020B0604020202020204" pitchFamily="34" charset="0"/>
                        <a:buChar char="•"/>
                      </a:pPr>
                      <a:r>
                        <a:rPr lang="en-US" sz="1800" b="0" kern="1200">
                          <a:solidFill>
                            <a:schemeClr val="dk1"/>
                          </a:solidFill>
                          <a:effectLst/>
                          <a:latin typeface="Segoe UI" panose="020B0502040204020203" pitchFamily="34" charset="0"/>
                          <a:cs typeface="Segoe UI" panose="020B0502040204020203" pitchFamily="34" charset="0"/>
                        </a:rPr>
                        <a:t>Tables that contain multiple log sources, like the Syslog or </a:t>
                      </a:r>
                      <a:r>
                        <a:rPr lang="en-US" sz="1800" b="0" kern="1200" err="1">
                          <a:solidFill>
                            <a:schemeClr val="dk1"/>
                          </a:solidFill>
                          <a:effectLst/>
                          <a:latin typeface="Segoe UI" panose="020B0502040204020203" pitchFamily="34" charset="0"/>
                          <a:cs typeface="Segoe UI" panose="020B0502040204020203" pitchFamily="34" charset="0"/>
                        </a:rPr>
                        <a:t>CommonSecurityLog</a:t>
                      </a:r>
                      <a:r>
                        <a:rPr lang="en-US" sz="1800" b="0" kern="1200">
                          <a:solidFill>
                            <a:schemeClr val="dk1"/>
                          </a:solidFill>
                          <a:effectLst/>
                          <a:latin typeface="Segoe UI" panose="020B0502040204020203" pitchFamily="34" charset="0"/>
                          <a:cs typeface="Segoe UI" panose="020B0502040204020203" pitchFamily="34" charset="0"/>
                        </a:rPr>
                        <a:t> tables</a:t>
                      </a:r>
                    </a:p>
                    <a:p>
                      <a:endParaRPr lang="en-US">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099595748"/>
                  </a:ext>
                </a:extLst>
              </a:tr>
            </a:tbl>
          </a:graphicData>
        </a:graphic>
      </p:graphicFrame>
    </p:spTree>
    <p:extLst>
      <p:ext uri="{BB962C8B-B14F-4D97-AF65-F5344CB8AC3E}">
        <p14:creationId xmlns:p14="http://schemas.microsoft.com/office/powerpoint/2010/main" val="1904659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DC72F9-AF80-C799-6A79-705F134EEC6F}"/>
              </a:ext>
            </a:extLst>
          </p:cNvPr>
          <p:cNvSpPr txBox="1"/>
          <p:nvPr/>
        </p:nvSpPr>
        <p:spPr>
          <a:xfrm>
            <a:off x="819398" y="4049486"/>
            <a:ext cx="11127179" cy="1323439"/>
          </a:xfrm>
          <a:prstGeom prst="rect">
            <a:avLst/>
          </a:prstGeom>
          <a:noFill/>
        </p:spPr>
        <p:txBody>
          <a:bodyPr wrap="square" rtlCol="0">
            <a:spAutoFit/>
          </a:bodyPr>
          <a:lstStyle/>
          <a:p>
            <a:r>
              <a:rPr lang="en-US" sz="8000" b="1">
                <a:solidFill>
                  <a:schemeClr val="bg1"/>
                </a:solidFill>
                <a:latin typeface="Segoe UI" panose="020B0502040204020203" pitchFamily="34" charset="0"/>
                <a:ea typeface="Segoe UI Black" panose="020B0A02040204020203" pitchFamily="34" charset="0"/>
                <a:cs typeface="Segoe UI" panose="020B0502040204020203" pitchFamily="34" charset="0"/>
              </a:rPr>
              <a:t>Demo</a:t>
            </a:r>
          </a:p>
        </p:txBody>
      </p:sp>
    </p:spTree>
    <p:extLst>
      <p:ext uri="{BB962C8B-B14F-4D97-AF65-F5344CB8AC3E}">
        <p14:creationId xmlns:p14="http://schemas.microsoft.com/office/powerpoint/2010/main" val="400651978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F9831B2-D51B-0168-E054-25C5D94D1AF5}"/>
              </a:ext>
            </a:extLst>
          </p:cNvPr>
          <p:cNvPicPr>
            <a:picLocks noChangeAspect="1"/>
          </p:cNvPicPr>
          <p:nvPr/>
        </p:nvPicPr>
        <p:blipFill rotWithShape="1">
          <a:blip r:embed="rId2"/>
          <a:srcRect t="224" b="4438"/>
          <a:stretch/>
        </p:blipFill>
        <p:spPr>
          <a:xfrm>
            <a:off x="20" y="10"/>
            <a:ext cx="12191980" cy="6857990"/>
          </a:xfrm>
          <a:prstGeom prst="rect">
            <a:avLst/>
          </a:prstGeom>
          <a:noFill/>
        </p:spPr>
      </p:pic>
    </p:spTree>
    <p:extLst>
      <p:ext uri="{BB962C8B-B14F-4D97-AF65-F5344CB8AC3E}">
        <p14:creationId xmlns:p14="http://schemas.microsoft.com/office/powerpoint/2010/main" val="37166130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BAE745-C965-B3EF-6FA7-6CA2C69B060D}"/>
              </a:ext>
            </a:extLst>
          </p:cNvPr>
          <p:cNvPicPr>
            <a:picLocks noChangeAspect="1"/>
          </p:cNvPicPr>
          <p:nvPr/>
        </p:nvPicPr>
        <p:blipFill rotWithShape="1">
          <a:blip r:embed="rId2"/>
          <a:srcRect t="117" b="4544"/>
          <a:stretch/>
        </p:blipFill>
        <p:spPr>
          <a:xfrm>
            <a:off x="20" y="10"/>
            <a:ext cx="12191980" cy="6857990"/>
          </a:xfrm>
          <a:prstGeom prst="rect">
            <a:avLst/>
          </a:prstGeom>
          <a:noFill/>
        </p:spPr>
      </p:pic>
    </p:spTree>
    <p:extLst>
      <p:ext uri="{BB962C8B-B14F-4D97-AF65-F5344CB8AC3E}">
        <p14:creationId xmlns:p14="http://schemas.microsoft.com/office/powerpoint/2010/main" val="308342432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3185B-91BD-C744-6502-E400641FE7D2}"/>
              </a:ext>
            </a:extLst>
          </p:cNvPr>
          <p:cNvPicPr>
            <a:picLocks noChangeAspect="1"/>
          </p:cNvPicPr>
          <p:nvPr/>
        </p:nvPicPr>
        <p:blipFill rotWithShape="1">
          <a:blip r:embed="rId2"/>
          <a:srcRect t="58" b="4604"/>
          <a:stretch/>
        </p:blipFill>
        <p:spPr>
          <a:xfrm>
            <a:off x="20" y="10"/>
            <a:ext cx="12191980" cy="6857990"/>
          </a:xfrm>
          <a:prstGeom prst="rect">
            <a:avLst/>
          </a:prstGeom>
          <a:noFill/>
        </p:spPr>
      </p:pic>
    </p:spTree>
    <p:extLst>
      <p:ext uri="{BB962C8B-B14F-4D97-AF65-F5344CB8AC3E}">
        <p14:creationId xmlns:p14="http://schemas.microsoft.com/office/powerpoint/2010/main" val="36538426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F1A03-05A8-EEBA-8892-E2EFD02D5481}"/>
              </a:ext>
            </a:extLst>
          </p:cNvPr>
          <p:cNvPicPr>
            <a:picLocks noChangeAspect="1"/>
          </p:cNvPicPr>
          <p:nvPr/>
        </p:nvPicPr>
        <p:blipFill rotWithShape="1">
          <a:blip r:embed="rId2"/>
          <a:srcRect t="140" b="4521"/>
          <a:stretch/>
        </p:blipFill>
        <p:spPr>
          <a:xfrm>
            <a:off x="20" y="10"/>
            <a:ext cx="12191980" cy="6857990"/>
          </a:xfrm>
          <a:prstGeom prst="rect">
            <a:avLst/>
          </a:prstGeom>
          <a:noFill/>
        </p:spPr>
      </p:pic>
    </p:spTree>
    <p:extLst>
      <p:ext uri="{BB962C8B-B14F-4D97-AF65-F5344CB8AC3E}">
        <p14:creationId xmlns:p14="http://schemas.microsoft.com/office/powerpoint/2010/main" val="4310117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56EF-FE6D-0D2A-BE3A-8A76D5A46836}"/>
              </a:ext>
            </a:extLst>
          </p:cNvPr>
          <p:cNvPicPr>
            <a:picLocks noChangeAspect="1"/>
          </p:cNvPicPr>
          <p:nvPr/>
        </p:nvPicPr>
        <p:blipFill rotWithShape="1">
          <a:blip r:embed="rId2"/>
          <a:srcRect t="168" b="4493"/>
          <a:stretch/>
        </p:blipFill>
        <p:spPr>
          <a:xfrm>
            <a:off x="20" y="10"/>
            <a:ext cx="12191980" cy="6857990"/>
          </a:xfrm>
          <a:prstGeom prst="rect">
            <a:avLst/>
          </a:prstGeom>
          <a:noFill/>
        </p:spPr>
      </p:pic>
    </p:spTree>
    <p:extLst>
      <p:ext uri="{BB962C8B-B14F-4D97-AF65-F5344CB8AC3E}">
        <p14:creationId xmlns:p14="http://schemas.microsoft.com/office/powerpoint/2010/main" val="9721204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0C8A0F-BB67-A8E8-3A95-4BC8CED227E7}"/>
              </a:ext>
            </a:extLst>
          </p:cNvPr>
          <p:cNvPicPr>
            <a:picLocks noChangeAspect="1"/>
          </p:cNvPicPr>
          <p:nvPr/>
        </p:nvPicPr>
        <p:blipFill rotWithShape="1">
          <a:blip r:embed="rId2"/>
          <a:srcRect t="162" b="4499"/>
          <a:stretch/>
        </p:blipFill>
        <p:spPr>
          <a:xfrm>
            <a:off x="20" y="10"/>
            <a:ext cx="12191980" cy="6857990"/>
          </a:xfrm>
          <a:prstGeom prst="rect">
            <a:avLst/>
          </a:prstGeom>
          <a:noFill/>
        </p:spPr>
      </p:pic>
    </p:spTree>
    <p:extLst>
      <p:ext uri="{BB962C8B-B14F-4D97-AF65-F5344CB8AC3E}">
        <p14:creationId xmlns:p14="http://schemas.microsoft.com/office/powerpoint/2010/main" val="406562300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E598C-8596-E594-D949-9669C8FE3C1D}"/>
              </a:ext>
            </a:extLst>
          </p:cNvPr>
          <p:cNvPicPr>
            <a:picLocks noChangeAspect="1"/>
          </p:cNvPicPr>
          <p:nvPr/>
        </p:nvPicPr>
        <p:blipFill rotWithShape="1">
          <a:blip r:embed="rId2"/>
          <a:srcRect t="123" b="4538"/>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24EBB553-03F8-439A-42BD-68A8BE8F9086}"/>
              </a:ext>
            </a:extLst>
          </p:cNvPr>
          <p:cNvSpPr/>
          <p:nvPr/>
        </p:nvSpPr>
        <p:spPr bwMode="auto">
          <a:xfrm>
            <a:off x="8328212" y="993981"/>
            <a:ext cx="3415553" cy="5566149"/>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23A0EF9A-2F65-6C77-8D17-58BA962F7A24}"/>
              </a:ext>
            </a:extLst>
          </p:cNvPr>
          <p:cNvPicPr>
            <a:picLocks noChangeAspect="1"/>
          </p:cNvPicPr>
          <p:nvPr/>
        </p:nvPicPr>
        <p:blipFill>
          <a:blip r:embed="rId3"/>
          <a:stretch>
            <a:fillRect/>
          </a:stretch>
        </p:blipFill>
        <p:spPr>
          <a:xfrm>
            <a:off x="8471646" y="993981"/>
            <a:ext cx="3112900" cy="5566149"/>
          </a:xfrm>
          <a:prstGeom prst="rect">
            <a:avLst/>
          </a:prstGeom>
        </p:spPr>
      </p:pic>
    </p:spTree>
    <p:extLst>
      <p:ext uri="{BB962C8B-B14F-4D97-AF65-F5344CB8AC3E}">
        <p14:creationId xmlns:p14="http://schemas.microsoft.com/office/powerpoint/2010/main" val="12483977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B067A-A52A-A8A5-5112-258AE774B432}"/>
              </a:ext>
            </a:extLst>
          </p:cNvPr>
          <p:cNvPicPr>
            <a:picLocks noChangeAspect="1"/>
          </p:cNvPicPr>
          <p:nvPr/>
        </p:nvPicPr>
        <p:blipFill rotWithShape="1">
          <a:blip r:embed="rId2"/>
          <a:srcRect b="4661"/>
          <a:stretch/>
        </p:blipFill>
        <p:spPr>
          <a:xfrm>
            <a:off x="20" y="10"/>
            <a:ext cx="12191980" cy="6857990"/>
          </a:xfrm>
          <a:prstGeom prst="rect">
            <a:avLst/>
          </a:prstGeom>
          <a:noFill/>
        </p:spPr>
      </p:pic>
    </p:spTree>
    <p:extLst>
      <p:ext uri="{BB962C8B-B14F-4D97-AF65-F5344CB8AC3E}">
        <p14:creationId xmlns:p14="http://schemas.microsoft.com/office/powerpoint/2010/main" val="343328617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05751-DDB4-0997-CACD-45BC2C1C45A7}"/>
              </a:ext>
            </a:extLst>
          </p:cNvPr>
          <p:cNvPicPr>
            <a:picLocks noChangeAspect="1"/>
          </p:cNvPicPr>
          <p:nvPr/>
        </p:nvPicPr>
        <p:blipFill rotWithShape="1">
          <a:blip r:embed="rId2"/>
          <a:srcRect b="4661"/>
          <a:stretch/>
        </p:blipFill>
        <p:spPr>
          <a:xfrm>
            <a:off x="20" y="10"/>
            <a:ext cx="12191980" cy="6857990"/>
          </a:xfrm>
          <a:prstGeom prst="rect">
            <a:avLst/>
          </a:prstGeom>
          <a:noFill/>
        </p:spPr>
      </p:pic>
    </p:spTree>
    <p:extLst>
      <p:ext uri="{BB962C8B-B14F-4D97-AF65-F5344CB8AC3E}">
        <p14:creationId xmlns:p14="http://schemas.microsoft.com/office/powerpoint/2010/main" val="365650559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84E8-5DD1-5DC8-8FFD-39CCE4071E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0FBBCF-AFD8-B961-B973-2FE39E56FEC8}"/>
              </a:ext>
            </a:extLst>
          </p:cNvPr>
          <p:cNvSpPr>
            <a:spLocks noGrp="1"/>
          </p:cNvSpPr>
          <p:nvPr>
            <p:ph type="title"/>
          </p:nvPr>
        </p:nvSpPr>
        <p:spPr>
          <a:xfrm>
            <a:off x="332509" y="365126"/>
            <a:ext cx="11542816" cy="1072072"/>
          </a:xfrm>
        </p:spPr>
        <p:txBody>
          <a:bodyPr/>
          <a:lstStyle/>
          <a:p>
            <a:r>
              <a:rPr lang="en-US"/>
              <a:t>Demo One: SOC </a:t>
            </a:r>
            <a:r>
              <a:rPr lang="en-US" err="1"/>
              <a:t>Opt</a:t>
            </a:r>
            <a:r>
              <a:rPr lang="en-US"/>
              <a:t> Overview Tab</a:t>
            </a:r>
          </a:p>
        </p:txBody>
      </p:sp>
      <p:sp>
        <p:nvSpPr>
          <p:cNvPr id="2" name="TextBox 1">
            <a:extLst>
              <a:ext uri="{FF2B5EF4-FFF2-40B4-BE49-F238E27FC236}">
                <a16:creationId xmlns:a16="http://schemas.microsoft.com/office/drawing/2014/main" id="{21215B12-F4C5-3A1B-0CA6-C5CBD7900136}"/>
              </a:ext>
            </a:extLst>
          </p:cNvPr>
          <p:cNvSpPr txBox="1"/>
          <p:nvPr/>
        </p:nvSpPr>
        <p:spPr>
          <a:xfrm>
            <a:off x="1849348" y="1839074"/>
            <a:ext cx="8691937" cy="2308324"/>
          </a:xfrm>
          <a:prstGeom prst="rect">
            <a:avLst/>
          </a:prstGeom>
          <a:noFill/>
        </p:spPr>
        <p:txBody>
          <a:bodyPr wrap="square" rtlCol="0">
            <a:spAutoFit/>
          </a:bodyPr>
          <a:lstStyle/>
          <a:p>
            <a:pPr marL="285750" indent="-285750">
              <a:buFont typeface="Arial" panose="020B0604020202020204" pitchFamily="34" charset="0"/>
              <a:buChar char="•"/>
            </a:pPr>
            <a:r>
              <a:rPr lang="en-US"/>
              <a:t>Overview – view all threat scenarios – view full threat scenario</a:t>
            </a:r>
          </a:p>
          <a:p>
            <a:pPr marL="285750" indent="-285750">
              <a:buFont typeface="Arial" panose="020B0604020202020204" pitchFamily="34" charset="0"/>
              <a:buChar char="•"/>
            </a:pPr>
            <a:r>
              <a:rPr lang="en-US"/>
              <a:t>Graph of ingestion/summary</a:t>
            </a:r>
          </a:p>
          <a:p>
            <a:pPr marL="285750" indent="-285750">
              <a:buFont typeface="Arial" panose="020B0604020202020204" pitchFamily="34" charset="0"/>
              <a:buChar char="•"/>
            </a:pPr>
            <a:r>
              <a:rPr lang="en-US"/>
              <a:t>Optimization cards and the filter – diff types</a:t>
            </a:r>
          </a:p>
          <a:p>
            <a:pPr marL="285750" indent="-285750">
              <a:buFont typeface="Arial" panose="020B0604020202020204" pitchFamily="34" charset="0"/>
              <a:buChar char="•"/>
            </a:pPr>
            <a:r>
              <a:rPr lang="en-US"/>
              <a:t>Pick one, details to browse</a:t>
            </a:r>
          </a:p>
          <a:p>
            <a:pPr marL="285750" indent="-285750">
              <a:buFont typeface="Arial" panose="020B0604020202020204" pitchFamily="34" charset="0"/>
              <a:buChar char="•"/>
            </a:pPr>
            <a:r>
              <a:rPr lang="en-US"/>
              <a:t>Good overview of the overview and then the cards at about 9’ in Javier/Michal video (link in scraps/on YouTube)</a:t>
            </a:r>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531523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D386-B7FA-2C40-1BEB-F6C857FC39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B9E4C31-21E7-F6AE-BC31-CFB22552DF76}"/>
              </a:ext>
            </a:extLst>
          </p:cNvPr>
          <p:cNvSpPr>
            <a:spLocks noGrp="1"/>
          </p:cNvSpPr>
          <p:nvPr>
            <p:ph type="title"/>
          </p:nvPr>
        </p:nvSpPr>
        <p:spPr>
          <a:xfrm>
            <a:off x="332509" y="365126"/>
            <a:ext cx="11542816" cy="1072072"/>
          </a:xfrm>
        </p:spPr>
        <p:txBody>
          <a:bodyPr/>
          <a:lstStyle/>
          <a:p>
            <a:r>
              <a:rPr lang="en-US"/>
              <a:t>Demo Two: Data Value Optimization</a:t>
            </a:r>
          </a:p>
        </p:txBody>
      </p:sp>
      <p:sp>
        <p:nvSpPr>
          <p:cNvPr id="2" name="TextBox 1">
            <a:extLst>
              <a:ext uri="{FF2B5EF4-FFF2-40B4-BE49-F238E27FC236}">
                <a16:creationId xmlns:a16="http://schemas.microsoft.com/office/drawing/2014/main" id="{E8F4BC02-FFE0-EBFB-E9AD-1B741D2AD76D}"/>
              </a:ext>
            </a:extLst>
          </p:cNvPr>
          <p:cNvSpPr txBox="1"/>
          <p:nvPr/>
        </p:nvSpPr>
        <p:spPr>
          <a:xfrm>
            <a:off x="1808252" y="1437198"/>
            <a:ext cx="8722759" cy="2308324"/>
          </a:xfrm>
          <a:prstGeom prst="rect">
            <a:avLst/>
          </a:prstGeom>
          <a:noFill/>
        </p:spPr>
        <p:txBody>
          <a:bodyPr wrap="square" rtlCol="0">
            <a:spAutoFit/>
          </a:bodyPr>
          <a:lstStyle/>
          <a:p>
            <a:pPr marL="285750" indent="-285750">
              <a:buFont typeface="Arial" panose="020B0604020202020204" pitchFamily="34" charset="0"/>
              <a:buChar char="•"/>
            </a:pPr>
            <a:r>
              <a:rPr lang="en-US"/>
              <a:t>Drill down into several cards – long term retention, and Aux/Basic Logs</a:t>
            </a:r>
          </a:p>
          <a:p>
            <a:pPr marL="285750" indent="-285750">
              <a:buFont typeface="Arial" panose="020B0604020202020204" pitchFamily="34" charset="0"/>
              <a:buChar char="•"/>
            </a:pPr>
            <a:r>
              <a:rPr lang="en-US"/>
              <a:t>Show how to change the plan</a:t>
            </a:r>
          </a:p>
          <a:p>
            <a:pPr marL="742950" lvl="1" indent="-285750">
              <a:buFont typeface="Arial" panose="020B0604020202020204" pitchFamily="34" charset="0"/>
              <a:buChar char="•"/>
            </a:pPr>
            <a:r>
              <a:rPr lang="en-US"/>
              <a:t>Can’t use Aux with 1P logs – verify</a:t>
            </a:r>
          </a:p>
          <a:p>
            <a:pPr marL="285750" indent="-285750">
              <a:buFont typeface="Arial" panose="020B0604020202020204" pitchFamily="34" charset="0"/>
              <a:buChar char="•"/>
            </a:pPr>
            <a:r>
              <a:rPr lang="en-US"/>
              <a:t>Low or no table usage – show steps up to turn it on in content hub without leaving interface</a:t>
            </a:r>
          </a:p>
          <a:p>
            <a:pPr marL="285750" indent="-285750">
              <a:buFont typeface="Arial" panose="020B0604020202020204" pitchFamily="34" charset="0"/>
              <a:buChar char="•"/>
            </a:pPr>
            <a:r>
              <a:rPr lang="en-US"/>
              <a:t>Store long term for compliance – analytics to aux/basic</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430291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D15A0-D10E-BF26-AB3F-0D686032FC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B6D045-890D-23CC-A299-434D22BE1406}"/>
              </a:ext>
            </a:extLst>
          </p:cNvPr>
          <p:cNvSpPr>
            <a:spLocks noGrp="1"/>
          </p:cNvSpPr>
          <p:nvPr>
            <p:ph type="title"/>
          </p:nvPr>
        </p:nvSpPr>
        <p:spPr>
          <a:xfrm>
            <a:off x="332509" y="365126"/>
            <a:ext cx="11542816" cy="1072072"/>
          </a:xfrm>
        </p:spPr>
        <p:txBody>
          <a:bodyPr>
            <a:normAutofit fontScale="90000"/>
          </a:bodyPr>
          <a:lstStyle/>
          <a:p>
            <a:r>
              <a:rPr lang="en-US"/>
              <a:t>Demo Three: Unused Columns Optimization + Blog (Alpine)</a:t>
            </a:r>
          </a:p>
        </p:txBody>
      </p:sp>
    </p:spTree>
    <p:extLst>
      <p:ext uri="{BB962C8B-B14F-4D97-AF65-F5344CB8AC3E}">
        <p14:creationId xmlns:p14="http://schemas.microsoft.com/office/powerpoint/2010/main" val="3208731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A9337-4425-5DE8-F5B2-159AEC205B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60CCD2-8647-3B4E-3D13-2D42AE08F645}"/>
              </a:ext>
            </a:extLst>
          </p:cNvPr>
          <p:cNvSpPr>
            <a:spLocks noGrp="1"/>
          </p:cNvSpPr>
          <p:nvPr>
            <p:ph type="title"/>
          </p:nvPr>
        </p:nvSpPr>
        <p:spPr/>
        <p:txBody>
          <a:bodyPr/>
          <a:lstStyle/>
          <a:p>
            <a:r>
              <a:rPr lang="en-US"/>
              <a:t>Unused Columns – Demo/show this</a:t>
            </a:r>
          </a:p>
        </p:txBody>
      </p:sp>
      <p:pic>
        <p:nvPicPr>
          <p:cNvPr id="3" name="Content Placeholder 2">
            <a:extLst>
              <a:ext uri="{FF2B5EF4-FFF2-40B4-BE49-F238E27FC236}">
                <a16:creationId xmlns:a16="http://schemas.microsoft.com/office/drawing/2014/main" id="{F227FEC0-FCDA-6D17-DD98-270BDEBCFAC0}"/>
              </a:ext>
            </a:extLst>
          </p:cNvPr>
          <p:cNvPicPr>
            <a:picLocks noGrp="1" noChangeAspect="1"/>
          </p:cNvPicPr>
          <p:nvPr>
            <p:ph idx="1"/>
          </p:nvPr>
        </p:nvPicPr>
        <p:blipFill>
          <a:blip r:embed="rId3"/>
          <a:stretch>
            <a:fillRect/>
          </a:stretch>
        </p:blipFill>
        <p:spPr>
          <a:xfrm>
            <a:off x="4767209" y="2234874"/>
            <a:ext cx="7068751" cy="3983185"/>
          </a:xfrm>
        </p:spPr>
      </p:pic>
      <p:pic>
        <p:nvPicPr>
          <p:cNvPr id="6" name="Content Placeholder 2">
            <a:extLst>
              <a:ext uri="{FF2B5EF4-FFF2-40B4-BE49-F238E27FC236}">
                <a16:creationId xmlns:a16="http://schemas.microsoft.com/office/drawing/2014/main" id="{C1223969-1B8B-1B48-A34E-F8B97B977D91}"/>
              </a:ext>
            </a:extLst>
          </p:cNvPr>
          <p:cNvPicPr>
            <a:picLocks noChangeAspect="1"/>
          </p:cNvPicPr>
          <p:nvPr/>
        </p:nvPicPr>
        <p:blipFill>
          <a:blip r:embed="rId4"/>
          <a:stretch>
            <a:fillRect/>
          </a:stretch>
        </p:blipFill>
        <p:spPr>
          <a:xfrm>
            <a:off x="356040" y="1437198"/>
            <a:ext cx="4332549" cy="2104517"/>
          </a:xfrm>
          <a:prstGeom prst="rect">
            <a:avLst/>
          </a:prstGeom>
        </p:spPr>
      </p:pic>
    </p:spTree>
    <p:extLst>
      <p:ext uri="{BB962C8B-B14F-4D97-AF65-F5344CB8AC3E}">
        <p14:creationId xmlns:p14="http://schemas.microsoft.com/office/powerpoint/2010/main" val="362055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932E0-2CB6-C387-54FC-D63D5C2CAEE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D9563E-3FB3-639A-B81F-5D647DB7BDA1}"/>
              </a:ext>
            </a:extLst>
          </p:cNvPr>
          <p:cNvSpPr>
            <a:spLocks noGrp="1"/>
          </p:cNvSpPr>
          <p:nvPr>
            <p:ph type="title"/>
          </p:nvPr>
        </p:nvSpPr>
        <p:spPr>
          <a:xfrm>
            <a:off x="332509" y="365126"/>
            <a:ext cx="11542816" cy="1072072"/>
          </a:xfrm>
        </p:spPr>
        <p:txBody>
          <a:bodyPr/>
          <a:lstStyle/>
          <a:p>
            <a:r>
              <a:rPr lang="en-US"/>
              <a:t>Demo Four: Coverage (Threat) Optimization</a:t>
            </a:r>
          </a:p>
        </p:txBody>
      </p:sp>
      <p:sp>
        <p:nvSpPr>
          <p:cNvPr id="2" name="TextBox 1">
            <a:extLst>
              <a:ext uri="{FF2B5EF4-FFF2-40B4-BE49-F238E27FC236}">
                <a16:creationId xmlns:a16="http://schemas.microsoft.com/office/drawing/2014/main" id="{3B8634C9-231B-2B79-F3EF-D9048B3EAE63}"/>
              </a:ext>
            </a:extLst>
          </p:cNvPr>
          <p:cNvSpPr txBox="1"/>
          <p:nvPr/>
        </p:nvSpPr>
        <p:spPr>
          <a:xfrm>
            <a:off x="1736333" y="1756881"/>
            <a:ext cx="9400854" cy="3970318"/>
          </a:xfrm>
          <a:prstGeom prst="rect">
            <a:avLst/>
          </a:prstGeom>
          <a:noFill/>
        </p:spPr>
        <p:txBody>
          <a:bodyPr wrap="square" rtlCol="0">
            <a:spAutoFit/>
          </a:bodyPr>
          <a:lstStyle/>
          <a:p>
            <a:pPr marL="285750" indent="-285750">
              <a:buFont typeface="Arial" panose="020B0604020202020204" pitchFamily="34" charset="0"/>
              <a:buChar char="•"/>
            </a:pPr>
            <a:r>
              <a:rPr lang="en-US"/>
              <a:t>Pick BEC or whatever</a:t>
            </a:r>
          </a:p>
          <a:p>
            <a:pPr marL="285750" indent="-285750">
              <a:buFont typeface="Arial" panose="020B0604020202020204" pitchFamily="34" charset="0"/>
              <a:buChar char="•"/>
            </a:pPr>
            <a:r>
              <a:rPr lang="en-US"/>
              <a:t>Go into detections you can improve, etc.</a:t>
            </a:r>
          </a:p>
          <a:p>
            <a:pPr marL="285750" indent="-285750">
              <a:buFont typeface="Arial" panose="020B0604020202020204" pitchFamily="34" charset="0"/>
              <a:buChar char="•"/>
            </a:pPr>
            <a:r>
              <a:rPr lang="en-US"/>
              <a:t>Click products – and view active/inactive</a:t>
            </a:r>
          </a:p>
          <a:p>
            <a:r>
              <a:rPr lang="en-US" b="1"/>
              <a:t>Coverage (aka Threat-based) - </a:t>
            </a:r>
            <a:endParaRPr lang="en-US"/>
          </a:p>
          <a:p>
            <a:pPr marL="285750" indent="-285750">
              <a:buFont typeface="Arial" panose="020B0604020202020204" pitchFamily="34" charset="0"/>
              <a:buChar char="•"/>
            </a:pPr>
            <a:r>
              <a:rPr lang="en-US" err="1"/>
              <a:t>HuMOR</a:t>
            </a:r>
            <a:r>
              <a:rPr lang="en-US"/>
              <a:t> is the example</a:t>
            </a:r>
          </a:p>
          <a:p>
            <a:pPr marL="285750" indent="-285750">
              <a:buFont typeface="Arial" panose="020B0604020202020204" pitchFamily="34" charset="0"/>
              <a:buChar char="•"/>
            </a:pPr>
            <a:r>
              <a:rPr lang="en-US"/>
              <a:t>Ooh cool – not just techniques but can click in to show tactics</a:t>
            </a:r>
          </a:p>
          <a:p>
            <a:pPr marL="285750" indent="-285750">
              <a:buFont typeface="Arial" panose="020B0604020202020204" pitchFamily="34" charset="0"/>
              <a:buChar char="•"/>
            </a:pPr>
            <a:r>
              <a:rPr lang="en-US"/>
              <a:t>Suggests data sources too coupled with the detections (this is pre-similar orgs)</a:t>
            </a:r>
          </a:p>
          <a:p>
            <a:pPr marL="285750" indent="-285750">
              <a:buFont typeface="Arial" panose="020B0604020202020204" pitchFamily="34" charset="0"/>
              <a:buChar char="•"/>
            </a:pPr>
            <a:r>
              <a:rPr lang="en-US"/>
              <a:t>View full threat scenarios option – beyond/not just SIEM</a:t>
            </a:r>
          </a:p>
          <a:p>
            <a:pPr marL="285750" indent="-285750">
              <a:buFont typeface="Arial" panose="020B0604020202020204" pitchFamily="34" charset="0"/>
              <a:buChar char="•"/>
            </a:pPr>
            <a:r>
              <a:rPr lang="en-US"/>
              <a:t>MITRE dashboard – from a specific threat recommendation, it’ll go filter it from that recommendation</a:t>
            </a:r>
          </a:p>
          <a:p>
            <a:pPr marL="285750" indent="-285750">
              <a:buFont typeface="Arial" panose="020B0604020202020204" pitchFamily="34" charset="0"/>
              <a:buChar char="•"/>
            </a:pPr>
            <a:r>
              <a:rPr lang="en-US"/>
              <a:t>Ooh cool – not just techniques but can click in to show tactics</a:t>
            </a:r>
          </a:p>
          <a:p>
            <a:pPr marL="285750" indent="-285750">
              <a:buFont typeface="Arial" panose="020B0604020202020204" pitchFamily="34" charset="0"/>
              <a:buChar char="•"/>
            </a:pPr>
            <a:r>
              <a:rPr lang="en-US"/>
              <a:t>Show how to go and enable a rule</a:t>
            </a:r>
          </a:p>
          <a:p>
            <a:pPr marL="285750" indent="-285750">
              <a:buFont typeface="Arial" panose="020B0604020202020204" pitchFamily="34" charset="0"/>
              <a:buChar char="•"/>
            </a:pPr>
            <a:r>
              <a:rPr lang="en-US"/>
              <a:t>View MITRE threat attack scenario</a:t>
            </a:r>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718EC246-7D85-FB27-ED15-64A4722A5CFD}"/>
              </a:ext>
            </a:extLst>
          </p:cNvPr>
          <p:cNvSpPr txBox="1"/>
          <p:nvPr/>
        </p:nvSpPr>
        <p:spPr>
          <a:xfrm rot="20431207">
            <a:off x="4990011" y="362420"/>
            <a:ext cx="6557554" cy="2031325"/>
          </a:xfrm>
          <a:prstGeom prst="rect">
            <a:avLst/>
          </a:prstGeom>
          <a:noFill/>
        </p:spPr>
        <p:txBody>
          <a:bodyPr wrap="square" rtlCol="0">
            <a:spAutoFit/>
          </a:bodyPr>
          <a:lstStyle/>
          <a:p>
            <a:r>
              <a:rPr lang="en-US">
                <a:solidFill>
                  <a:srgbClr val="FF0000"/>
                </a:solidFill>
                <a:highlight>
                  <a:srgbClr val="FFFF00"/>
                </a:highlight>
              </a:rPr>
              <a:t>To Do – finish script/get it usable</a:t>
            </a:r>
          </a:p>
          <a:p>
            <a:r>
              <a:rPr lang="en-US">
                <a:solidFill>
                  <a:srgbClr val="FF0000"/>
                </a:solidFill>
                <a:highlight>
                  <a:srgbClr val="FFFF00"/>
                </a:highlight>
              </a:rPr>
              <a:t>Screengrabs for backup/fill in a few blanks from Alpine</a:t>
            </a:r>
          </a:p>
          <a:p>
            <a:r>
              <a:rPr lang="en-US">
                <a:solidFill>
                  <a:srgbClr val="FF0000"/>
                </a:solidFill>
                <a:highlight>
                  <a:srgbClr val="FFFF00"/>
                </a:highlight>
              </a:rPr>
              <a:t>What format for talk track – do I need one? For clicks? Just really a 1, 2, 3 where to click – could do a visual, I know the talk track</a:t>
            </a:r>
          </a:p>
          <a:p>
            <a:endParaRPr lang="en-US">
              <a:solidFill>
                <a:srgbClr val="FF0000"/>
              </a:solidFill>
              <a:highlight>
                <a:srgbClr val="FFFF00"/>
              </a:highlight>
            </a:endParaRPr>
          </a:p>
          <a:p>
            <a:r>
              <a:rPr lang="en-US">
                <a:solidFill>
                  <a:srgbClr val="FF0000"/>
                </a:solidFill>
                <a:highlight>
                  <a:srgbClr val="FFFF00"/>
                </a:highlight>
              </a:rPr>
              <a:t>Ref:</a:t>
            </a:r>
          </a:p>
          <a:p>
            <a:r>
              <a:rPr lang="en-US">
                <a:solidFill>
                  <a:srgbClr val="FF0000"/>
                </a:solidFill>
                <a:highlight>
                  <a:srgbClr val="FFFF00"/>
                </a:highlight>
                <a:hlinkClick r:id="rId3">
                  <a:extLst>
                    <a:ext uri="{A12FA001-AC4F-418D-AE19-62706E023703}">
                      <ahyp:hlinkClr xmlns:ahyp="http://schemas.microsoft.com/office/drawing/2018/hyperlinkcolor" val="tx"/>
                    </a:ext>
                  </a:extLst>
                </a:hlinkClick>
              </a:rPr>
              <a:t>Strangford-SocOpt.mp4 - Apr 15, 2025 - Frame.io</a:t>
            </a:r>
            <a:endParaRPr lang="en-US">
              <a:solidFill>
                <a:srgbClr val="FF0000"/>
              </a:solidFill>
              <a:highlight>
                <a:srgbClr val="FFFF00"/>
              </a:highlight>
            </a:endParaRPr>
          </a:p>
        </p:txBody>
      </p:sp>
    </p:spTree>
    <p:extLst>
      <p:ext uri="{BB962C8B-B14F-4D97-AF65-F5344CB8AC3E}">
        <p14:creationId xmlns:p14="http://schemas.microsoft.com/office/powerpoint/2010/main" val="3797162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BA17D-0BB5-60A1-58AE-EE7582A827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FA6CF7-4F03-4D23-C91A-C6DCB1B01D97}"/>
              </a:ext>
            </a:extLst>
          </p:cNvPr>
          <p:cNvSpPr>
            <a:spLocks noGrp="1"/>
          </p:cNvSpPr>
          <p:nvPr>
            <p:ph type="title"/>
          </p:nvPr>
        </p:nvSpPr>
        <p:spPr>
          <a:xfrm>
            <a:off x="332509" y="365126"/>
            <a:ext cx="11542816" cy="1072072"/>
          </a:xfrm>
        </p:spPr>
        <p:txBody>
          <a:bodyPr>
            <a:normAutofit fontScale="90000"/>
          </a:bodyPr>
          <a:lstStyle/>
          <a:p>
            <a:r>
              <a:rPr lang="en-US"/>
              <a:t>Demo Five: Similar Orgs Optimization (Alpine)</a:t>
            </a:r>
          </a:p>
        </p:txBody>
      </p:sp>
    </p:spTree>
    <p:extLst>
      <p:ext uri="{BB962C8B-B14F-4D97-AF65-F5344CB8AC3E}">
        <p14:creationId xmlns:p14="http://schemas.microsoft.com/office/powerpoint/2010/main" val="3810901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1214-898E-D68B-1E1B-707CAB1C3D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8E9E86-1273-F76B-69A9-1E6E73E41D28}"/>
              </a:ext>
            </a:extLst>
          </p:cNvPr>
          <p:cNvSpPr>
            <a:spLocks noGrp="1"/>
          </p:cNvSpPr>
          <p:nvPr>
            <p:ph type="title"/>
          </p:nvPr>
        </p:nvSpPr>
        <p:spPr>
          <a:xfrm>
            <a:off x="332509" y="365126"/>
            <a:ext cx="11542816" cy="1072072"/>
          </a:xfrm>
        </p:spPr>
        <p:txBody>
          <a:bodyPr>
            <a:normAutofit fontScale="90000"/>
          </a:bodyPr>
          <a:lstStyle/>
          <a:p>
            <a:r>
              <a:rPr lang="en-US"/>
              <a:t>Demo Six: Lifecycle Management of a Recommendation(s)</a:t>
            </a:r>
          </a:p>
        </p:txBody>
      </p:sp>
      <p:sp>
        <p:nvSpPr>
          <p:cNvPr id="2" name="TextBox 1">
            <a:extLst>
              <a:ext uri="{FF2B5EF4-FFF2-40B4-BE49-F238E27FC236}">
                <a16:creationId xmlns:a16="http://schemas.microsoft.com/office/drawing/2014/main" id="{B589A87B-C681-1000-729F-A12F391BB701}"/>
              </a:ext>
            </a:extLst>
          </p:cNvPr>
          <p:cNvSpPr txBox="1"/>
          <p:nvPr/>
        </p:nvSpPr>
        <p:spPr>
          <a:xfrm>
            <a:off x="2020711" y="2348089"/>
            <a:ext cx="8444089" cy="369332"/>
          </a:xfrm>
          <a:prstGeom prst="rect">
            <a:avLst/>
          </a:prstGeom>
          <a:noFill/>
        </p:spPr>
        <p:txBody>
          <a:bodyPr wrap="square" rtlCol="0">
            <a:spAutoFit/>
          </a:bodyPr>
          <a:lstStyle/>
          <a:p>
            <a:r>
              <a:rPr lang="en-US"/>
              <a:t>Show Statuses, when they change, etc.</a:t>
            </a:r>
          </a:p>
        </p:txBody>
      </p:sp>
    </p:spTree>
    <p:extLst>
      <p:ext uri="{BB962C8B-B14F-4D97-AF65-F5344CB8AC3E}">
        <p14:creationId xmlns:p14="http://schemas.microsoft.com/office/powerpoint/2010/main" val="4110129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8035B-5EDF-159E-E499-13E262DE77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DBC285-7220-9398-3A40-FCB7EAAF63D4}"/>
              </a:ext>
            </a:extLst>
          </p:cNvPr>
          <p:cNvSpPr>
            <a:spLocks noGrp="1"/>
          </p:cNvSpPr>
          <p:nvPr>
            <p:ph type="title"/>
          </p:nvPr>
        </p:nvSpPr>
        <p:spPr>
          <a:xfrm>
            <a:off x="324592" y="177970"/>
            <a:ext cx="11542816" cy="1072072"/>
          </a:xfrm>
        </p:spPr>
        <p:txBody>
          <a:bodyPr>
            <a:normAutofit/>
          </a:bodyPr>
          <a:lstStyle/>
          <a:p>
            <a:r>
              <a:rPr lang="en-US" sz="2800">
                <a:highlight>
                  <a:srgbClr val="FFFF00"/>
                </a:highlight>
              </a:rPr>
              <a:t>Questions/Clarification for Ron</a:t>
            </a:r>
          </a:p>
        </p:txBody>
      </p:sp>
      <p:pic>
        <p:nvPicPr>
          <p:cNvPr id="8" name="Picture 7">
            <a:extLst>
              <a:ext uri="{FF2B5EF4-FFF2-40B4-BE49-F238E27FC236}">
                <a16:creationId xmlns:a16="http://schemas.microsoft.com/office/drawing/2014/main" id="{BD600E88-3E13-FF5C-6756-261BC5B2C4A9}"/>
              </a:ext>
            </a:extLst>
          </p:cNvPr>
          <p:cNvPicPr>
            <a:picLocks noChangeAspect="1"/>
          </p:cNvPicPr>
          <p:nvPr/>
        </p:nvPicPr>
        <p:blipFill>
          <a:blip r:embed="rId2"/>
          <a:stretch>
            <a:fillRect/>
          </a:stretch>
        </p:blipFill>
        <p:spPr>
          <a:xfrm>
            <a:off x="503970" y="917205"/>
            <a:ext cx="6092795" cy="1999925"/>
          </a:xfrm>
          <a:prstGeom prst="rect">
            <a:avLst/>
          </a:prstGeom>
        </p:spPr>
      </p:pic>
      <p:pic>
        <p:nvPicPr>
          <p:cNvPr id="10" name="Picture 9">
            <a:extLst>
              <a:ext uri="{FF2B5EF4-FFF2-40B4-BE49-F238E27FC236}">
                <a16:creationId xmlns:a16="http://schemas.microsoft.com/office/drawing/2014/main" id="{B1C028A4-6965-4636-1501-510561AD5835}"/>
              </a:ext>
            </a:extLst>
          </p:cNvPr>
          <p:cNvPicPr>
            <a:picLocks noChangeAspect="1"/>
          </p:cNvPicPr>
          <p:nvPr/>
        </p:nvPicPr>
        <p:blipFill>
          <a:blip r:embed="rId3"/>
          <a:stretch>
            <a:fillRect/>
          </a:stretch>
        </p:blipFill>
        <p:spPr>
          <a:xfrm>
            <a:off x="503970" y="2952205"/>
            <a:ext cx="6325483" cy="2029108"/>
          </a:xfrm>
          <a:prstGeom prst="rect">
            <a:avLst/>
          </a:prstGeom>
        </p:spPr>
      </p:pic>
      <p:pic>
        <p:nvPicPr>
          <p:cNvPr id="12" name="Picture 11">
            <a:extLst>
              <a:ext uri="{FF2B5EF4-FFF2-40B4-BE49-F238E27FC236}">
                <a16:creationId xmlns:a16="http://schemas.microsoft.com/office/drawing/2014/main" id="{38CF25A4-1743-C129-4934-7D030D088E1A}"/>
              </a:ext>
            </a:extLst>
          </p:cNvPr>
          <p:cNvPicPr>
            <a:picLocks noChangeAspect="1"/>
          </p:cNvPicPr>
          <p:nvPr/>
        </p:nvPicPr>
        <p:blipFill>
          <a:blip r:embed="rId4"/>
          <a:stretch>
            <a:fillRect/>
          </a:stretch>
        </p:blipFill>
        <p:spPr>
          <a:xfrm>
            <a:off x="503970" y="5016388"/>
            <a:ext cx="6277851" cy="1876687"/>
          </a:xfrm>
          <a:prstGeom prst="rect">
            <a:avLst/>
          </a:prstGeom>
        </p:spPr>
      </p:pic>
    </p:spTree>
    <p:extLst>
      <p:ext uri="{BB962C8B-B14F-4D97-AF65-F5344CB8AC3E}">
        <p14:creationId xmlns:p14="http://schemas.microsoft.com/office/powerpoint/2010/main" val="385976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006E55-0C6A-0BD8-36F4-6D1B1B587D97}"/>
              </a:ext>
            </a:extLst>
          </p:cNvPr>
          <p:cNvGrpSpPr/>
          <p:nvPr/>
        </p:nvGrpSpPr>
        <p:grpSpPr>
          <a:xfrm>
            <a:off x="2324420" y="958876"/>
            <a:ext cx="3437886" cy="4970966"/>
            <a:chOff x="2067245" y="862166"/>
            <a:chExt cx="3437886" cy="4970966"/>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323439"/>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Andrea Fisher</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Security Specialist</a:t>
              </a:r>
            </a:p>
            <a:p>
              <a:pPr algn="ctr">
                <a:defRPr/>
              </a:pPr>
              <a:r>
                <a:rPr lang="en-US" sz="2400" dirty="0">
                  <a:solidFill>
                    <a:schemeClr val="bg1"/>
                  </a:solidFill>
                  <a:latin typeface="Segoe UI" panose="020B0502040204020203" pitchFamily="34" charset="0"/>
                </a:rPr>
                <a:t>/</a:t>
              </a:r>
              <a:r>
                <a:rPr lang="en-US" sz="2400" dirty="0" err="1">
                  <a:solidFill>
                    <a:schemeClr val="bg1"/>
                  </a:solidFill>
                  <a:latin typeface="Segoe UI" panose="020B0502040204020203" pitchFamily="34" charset="0"/>
                </a:rPr>
                <a:t>fisherandrea</a:t>
              </a: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22BFE91-2C21-A66D-2030-1E143B0C27C6}"/>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C775FEA8-AE91-C6B2-E143-3B3537E29C08}"/>
              </a:ext>
            </a:extLst>
          </p:cNvPr>
          <p:cNvGrpSpPr/>
          <p:nvPr/>
        </p:nvGrpSpPr>
        <p:grpSpPr>
          <a:xfrm>
            <a:off x="6429695" y="958876"/>
            <a:ext cx="3437886" cy="5278743"/>
            <a:chOff x="2067245" y="862166"/>
            <a:chExt cx="3437886" cy="5278743"/>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1631216"/>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Jon Shectman</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Principal Program Manager</a:t>
              </a:r>
            </a:p>
            <a:p>
              <a:pPr algn="ctr">
                <a:defRPr/>
              </a:pPr>
              <a:r>
                <a:rPr lang="en-US" sz="2000" dirty="0">
                  <a:solidFill>
                    <a:schemeClr val="bg1"/>
                  </a:solidFill>
                  <a:latin typeface="Segoe UI" panose="020B0502040204020203" pitchFamily="34" charset="0"/>
                </a:rPr>
                <a:t>/</a:t>
              </a:r>
              <a:r>
                <a:rPr lang="en-US" sz="2000" dirty="0" err="1">
                  <a:solidFill>
                    <a:schemeClr val="bg1"/>
                  </a:solidFill>
                  <a:latin typeface="Segoe UI" panose="020B0502040204020203" pitchFamily="34" charset="0"/>
                </a:rPr>
                <a:t>jonsh</a:t>
              </a:r>
              <a:endParaRPr lang="en-US" sz="2000" dirty="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C5D87860-11DB-4217-E8A7-607A4EFCA8AF}"/>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 name="Picture 5" descr="A person wearing glasses and smiling&#10;&#10;AI-generated content may be incorrect.">
            <a:extLst>
              <a:ext uri="{FF2B5EF4-FFF2-40B4-BE49-F238E27FC236}">
                <a16:creationId xmlns:a16="http://schemas.microsoft.com/office/drawing/2014/main" id="{6D91CE49-5D74-2966-D664-2B924EF3B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95" y="1043396"/>
            <a:ext cx="3326086" cy="3326086"/>
          </a:xfrm>
          <a:prstGeom prst="rect">
            <a:avLst/>
          </a:prstGeom>
        </p:spPr>
      </p:pic>
      <p:pic>
        <p:nvPicPr>
          <p:cNvPr id="7" name="Picture 6" descr="A person with blonde hair smiling&#10;&#10;AI-generated content may be incorrect.">
            <a:extLst>
              <a:ext uri="{FF2B5EF4-FFF2-40B4-BE49-F238E27FC236}">
                <a16:creationId xmlns:a16="http://schemas.microsoft.com/office/drawing/2014/main" id="{F466ED22-A408-36AC-C36A-0AC81A9A2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204" y="1117280"/>
            <a:ext cx="3178318" cy="3178318"/>
          </a:xfrm>
          <a:prstGeom prst="rect">
            <a:avLst/>
          </a:prstGeom>
        </p:spPr>
      </p:pic>
    </p:spTree>
    <p:extLst>
      <p:ext uri="{BB962C8B-B14F-4D97-AF65-F5344CB8AC3E}">
        <p14:creationId xmlns:p14="http://schemas.microsoft.com/office/powerpoint/2010/main" val="27102050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ADC4-1F40-FB7B-4F76-95FBFCBAE7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C5931D-53C1-C097-274A-BEBD4B0A7AE3}"/>
              </a:ext>
            </a:extLst>
          </p:cNvPr>
          <p:cNvSpPr>
            <a:spLocks noGrp="1"/>
          </p:cNvSpPr>
          <p:nvPr>
            <p:ph type="title"/>
          </p:nvPr>
        </p:nvSpPr>
        <p:spPr>
          <a:xfrm>
            <a:off x="332509" y="365126"/>
            <a:ext cx="11542816" cy="1072072"/>
          </a:xfrm>
        </p:spPr>
        <p:txBody>
          <a:bodyPr>
            <a:normAutofit/>
          </a:bodyPr>
          <a:lstStyle/>
          <a:p>
            <a:r>
              <a:rPr lang="en-US">
                <a:highlight>
                  <a:srgbClr val="FFFF00"/>
                </a:highlight>
              </a:rPr>
              <a:t>Questions/Clarification for Ron OLD</a:t>
            </a:r>
          </a:p>
        </p:txBody>
      </p:sp>
      <p:sp>
        <p:nvSpPr>
          <p:cNvPr id="2" name="Rectangle 1">
            <a:extLst>
              <a:ext uri="{FF2B5EF4-FFF2-40B4-BE49-F238E27FC236}">
                <a16:creationId xmlns:a16="http://schemas.microsoft.com/office/drawing/2014/main" id="{31A01CC4-6D66-B1B1-F394-C805042D7693}"/>
              </a:ext>
            </a:extLst>
          </p:cNvPr>
          <p:cNvSpPr>
            <a:spLocks noChangeArrowheads="1"/>
          </p:cNvSpPr>
          <p:nvPr/>
        </p:nvSpPr>
        <p:spPr bwMode="auto">
          <a:xfrm flipH="1">
            <a:off x="787730" y="1834953"/>
            <a:ext cx="10616540" cy="3426547"/>
          </a:xfrm>
          <a:prstGeom prst="rect">
            <a:avLst/>
          </a:prstGeom>
          <a:noFill/>
          <a:ln>
            <a:noFill/>
          </a:ln>
          <a:effectLst/>
        </p:spPr>
        <p:txBody>
          <a:bodyPr vert="horz" wrap="square" lIns="142830" tIns="50784" rIns="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cap="none" normalizeH="0" baseline="0">
                <a:ln>
                  <a:noFill/>
                </a:ln>
                <a:effectLst/>
                <a:latin typeface="Arial" panose="020B0604020202020204" pitchFamily="34" charset="0"/>
              </a:rPr>
              <a:t>No Aux Logs in the Change Plan blade? Only Analytic/Basic</a:t>
            </a:r>
          </a:p>
          <a:p>
            <a:pPr marL="800100" lvl="1" indent="-342900">
              <a:buFont typeface="Arial" panose="020B0604020202020204" pitchFamily="34" charset="0"/>
              <a:buChar char="•"/>
            </a:pPr>
            <a:r>
              <a:rPr lang="en-US" altLang="en-US"/>
              <a:t>Looks like we have removed Basic pricing from the Sentinel pricing completely so this is a problem (and tangentially, Aux Logs on the pricing page has no pricing info) – </a:t>
            </a:r>
            <a:r>
              <a:rPr lang="en-US" altLang="en-US">
                <a:highlight>
                  <a:srgbClr val="FFFF00"/>
                </a:highlight>
              </a:rPr>
              <a:t>Ron</a:t>
            </a:r>
            <a:endParaRPr kumimoji="0" lang="en-US" altLang="en-US" b="0" i="0" u="none" cap="none" normalizeH="0" baseline="0">
              <a:ln>
                <a:noFill/>
              </a:ln>
              <a:effectLst/>
              <a:highlight>
                <a:srgbClr val="FFFF00"/>
              </a:highligh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a:ln>
                  <a:noFill/>
                </a:ln>
                <a:effectLst/>
                <a:latin typeface="Arial" panose="020B0604020202020204" pitchFamily="34" charset="0"/>
              </a:rPr>
              <a:t>Coverage/Details/Product – what is active vs inactive products – what is the action for inactive (e.g. Entra ID Protection is in Andrea’s lab already yet it appears in BEC) – </a:t>
            </a:r>
            <a:r>
              <a:rPr kumimoji="0" lang="en-US" altLang="en-US" sz="1800" b="0" i="0" u="none" strike="noStrike" cap="none" normalizeH="0" baseline="0">
                <a:ln>
                  <a:noFill/>
                </a:ln>
                <a:effectLst/>
                <a:highlight>
                  <a:srgbClr val="FFFF00"/>
                </a:highlight>
                <a:latin typeface="Arial" panose="020B0604020202020204" pitchFamily="34" charset="0"/>
              </a:rPr>
              <a:t>Jeremy Tan per Matthew, OOF </a:t>
            </a:r>
            <a:r>
              <a:rPr kumimoji="0" lang="en-US" altLang="en-US" sz="1800" b="0" i="0" u="none" strike="noStrike" cap="none" normalizeH="0" baseline="0" err="1">
                <a:ln>
                  <a:noFill/>
                </a:ln>
                <a:effectLst/>
                <a:highlight>
                  <a:srgbClr val="FFFF00"/>
                </a:highlight>
                <a:latin typeface="Arial" panose="020B0604020202020204" pitchFamily="34" charset="0"/>
              </a:rPr>
              <a:t>til</a:t>
            </a:r>
            <a:r>
              <a:rPr kumimoji="0" lang="en-US" altLang="en-US" sz="1800" b="0" i="0" u="none" strike="noStrike" cap="none" normalizeH="0" baseline="0">
                <a:ln>
                  <a:noFill/>
                </a:ln>
                <a:effectLst/>
                <a:highlight>
                  <a:srgbClr val="FFFF00"/>
                </a:highlight>
                <a:latin typeface="Arial" panose="020B0604020202020204" pitchFamily="34" charset="0"/>
              </a:rPr>
              <a:t> April 28 or Ron</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a:ln>
                  <a:noFill/>
                </a:ln>
                <a:effectLst/>
                <a:latin typeface="Arial" panose="020B0604020202020204" pitchFamily="34" charset="0"/>
              </a:rPr>
              <a:t>In a coverage </a:t>
            </a:r>
            <a:r>
              <a:rPr lang="en-US" altLang="en-US"/>
              <a:t>card for example – State in Full Threat Scenario says Not Active for a product, but Inactive on Products portion of card – </a:t>
            </a:r>
            <a:r>
              <a:rPr kumimoji="0" lang="en-US" altLang="en-US" sz="1800" b="0" i="0" u="none" strike="noStrike" cap="none" normalizeH="0" baseline="0">
                <a:ln>
                  <a:noFill/>
                </a:ln>
                <a:effectLst/>
                <a:highlight>
                  <a:srgbClr val="FFFF00"/>
                </a:highlight>
                <a:latin typeface="Arial" panose="020B0604020202020204" pitchFamily="34" charset="0"/>
              </a:rPr>
              <a:t>Jeremy Tan per Matthew, OOF </a:t>
            </a:r>
            <a:r>
              <a:rPr kumimoji="0" lang="en-US" altLang="en-US" sz="1800" b="0" i="0" u="none" strike="noStrike" cap="none" normalizeH="0" baseline="0" err="1">
                <a:ln>
                  <a:noFill/>
                </a:ln>
                <a:effectLst/>
                <a:highlight>
                  <a:srgbClr val="FFFF00"/>
                </a:highlight>
                <a:latin typeface="Arial" panose="020B0604020202020204" pitchFamily="34" charset="0"/>
              </a:rPr>
              <a:t>til</a:t>
            </a:r>
            <a:r>
              <a:rPr kumimoji="0" lang="en-US" altLang="en-US" sz="1800" b="0" i="0" u="none" strike="noStrike" cap="none" normalizeH="0" baseline="0">
                <a:ln>
                  <a:noFill/>
                </a:ln>
                <a:effectLst/>
                <a:highlight>
                  <a:srgbClr val="FFFF00"/>
                </a:highlight>
                <a:latin typeface="Arial" panose="020B0604020202020204" pitchFamily="34" charset="0"/>
              </a:rPr>
              <a:t> April 28 or Ron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sngStrike" cap="none" normalizeH="0" baseline="0">
                <a:ln>
                  <a:noFill/>
                </a:ln>
                <a:effectLst/>
                <a:latin typeface="Arial" panose="020B0604020202020204" pitchFamily="34" charset="0"/>
              </a:rPr>
              <a:t>Click through to Coverage improvement – a column that says “you may not have the data source”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trike="sngStrike"/>
              <a:t>What about a filter for Analytic Rule vs Data connector, etc.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sngStrike" cap="none" normalizeH="0" baseline="0">
                <a:ln>
                  <a:noFill/>
                </a:ln>
                <a:effectLst/>
                <a:latin typeface="Arial" panose="020B0604020202020204" pitchFamily="34" charset="0"/>
              </a:rPr>
              <a:t>Why does it think Andrea doesn’t have MDO installed?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trike="sngStrike"/>
              <a:t>It says “Not installed” for MSFT Defender for Office 365 (Preview) Data Connector(!)</a:t>
            </a:r>
          </a:p>
        </p:txBody>
      </p:sp>
    </p:spTree>
    <p:extLst>
      <p:ext uri="{BB962C8B-B14F-4D97-AF65-F5344CB8AC3E}">
        <p14:creationId xmlns:p14="http://schemas.microsoft.com/office/powerpoint/2010/main" val="1359439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F5E646-3D07-6FA5-9E46-007117D63B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3A9D98-1348-00F6-E6CC-5E317561EC12}"/>
              </a:ext>
            </a:extLst>
          </p:cNvPr>
          <p:cNvSpPr>
            <a:spLocks noGrp="1"/>
          </p:cNvSpPr>
          <p:nvPr>
            <p:ph type="title"/>
          </p:nvPr>
        </p:nvSpPr>
        <p:spPr>
          <a:xfrm>
            <a:off x="332509" y="365126"/>
            <a:ext cx="11542816" cy="1072072"/>
          </a:xfrm>
        </p:spPr>
        <p:txBody>
          <a:bodyPr/>
          <a:lstStyle/>
          <a:p>
            <a:r>
              <a:rPr lang="en-US"/>
              <a:t>Similar Organizations (ask Nir </a:t>
            </a:r>
            <a:r>
              <a:rPr lang="en-US" err="1"/>
              <a:t>Anchel</a:t>
            </a:r>
            <a:r>
              <a:rPr lang="en-US"/>
              <a:t>)</a:t>
            </a:r>
          </a:p>
        </p:txBody>
      </p:sp>
      <p:pic>
        <p:nvPicPr>
          <p:cNvPr id="2050" name="x_x_x_x_x_x_x_x_x_image_0_0" descr="A screenshot of a computer&#10;&#10;Description automatically generated">
            <a:extLst>
              <a:ext uri="{FF2B5EF4-FFF2-40B4-BE49-F238E27FC236}">
                <a16:creationId xmlns:a16="http://schemas.microsoft.com/office/drawing/2014/main" id="{7704B280-80D1-3244-702A-50A26DA56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284" y="1581253"/>
            <a:ext cx="10057129" cy="49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747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7113AB-FD38-3323-8002-E3ACE9479607}"/>
              </a:ext>
            </a:extLst>
          </p:cNvPr>
          <p:cNvSpPr txBox="1"/>
          <p:nvPr/>
        </p:nvSpPr>
        <p:spPr>
          <a:xfrm>
            <a:off x="3048802" y="3054235"/>
            <a:ext cx="6097604" cy="369332"/>
          </a:xfrm>
          <a:prstGeom prst="rect">
            <a:avLst/>
          </a:prstGeom>
          <a:noFill/>
        </p:spPr>
        <p:txBody>
          <a:bodyPr wrap="square">
            <a:spAutoFit/>
          </a:bodyPr>
          <a:lstStyle/>
          <a:p>
            <a:r>
              <a:rPr lang="en-US">
                <a:hlinkClick r:id="rId2"/>
              </a:rPr>
              <a:t>AI-Based MITRE ATT&amp;CK Tagging</a:t>
            </a:r>
            <a:r>
              <a:rPr lang="en-US"/>
              <a:t> – pp to reference</a:t>
            </a:r>
          </a:p>
        </p:txBody>
      </p:sp>
    </p:spTree>
    <p:extLst>
      <p:ext uri="{BB962C8B-B14F-4D97-AF65-F5344CB8AC3E}">
        <p14:creationId xmlns:p14="http://schemas.microsoft.com/office/powerpoint/2010/main" val="103836179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829E95-34E6-8F24-5F87-241E495B23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5D2F44-EDA3-F175-B177-AF76BE8C0798}"/>
              </a:ext>
            </a:extLst>
          </p:cNvPr>
          <p:cNvSpPr>
            <a:spLocks noGrp="1"/>
          </p:cNvSpPr>
          <p:nvPr>
            <p:ph type="title"/>
          </p:nvPr>
        </p:nvSpPr>
        <p:spPr>
          <a:xfrm>
            <a:off x="332509" y="365126"/>
            <a:ext cx="11542816" cy="1072072"/>
          </a:xfrm>
        </p:spPr>
        <p:txBody>
          <a:bodyPr/>
          <a:lstStyle/>
          <a:p>
            <a:r>
              <a:rPr lang="en-US"/>
              <a:t>Programmatic SOC Optimization</a:t>
            </a:r>
          </a:p>
        </p:txBody>
      </p:sp>
      <p:sp>
        <p:nvSpPr>
          <p:cNvPr id="3" name="Rectangle 2">
            <a:extLst>
              <a:ext uri="{FF2B5EF4-FFF2-40B4-BE49-F238E27FC236}">
                <a16:creationId xmlns:a16="http://schemas.microsoft.com/office/drawing/2014/main" id="{29A60275-FA4D-ECF5-2F4C-2DB9ED8F442E}"/>
              </a:ext>
            </a:extLst>
          </p:cNvPr>
          <p:cNvSpPr>
            <a:spLocks noChangeArrowheads="1"/>
          </p:cNvSpPr>
          <p:nvPr/>
        </p:nvSpPr>
        <p:spPr bwMode="auto">
          <a:xfrm flipH="1">
            <a:off x="795647" y="1552880"/>
            <a:ext cx="10616540" cy="4072878"/>
          </a:xfrm>
          <a:prstGeom prst="rect">
            <a:avLst/>
          </a:prstGeom>
          <a:noFill/>
          <a:ln>
            <a:noFill/>
          </a:ln>
          <a:effectLst/>
        </p:spPr>
        <p:txBody>
          <a:bodyPr vert="horz" wrap="square" lIns="142830" tIns="50784" rIns="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Use the Microsoft Sentinel </a:t>
            </a:r>
            <a:r>
              <a:rPr kumimoji="0" lang="en-US" altLang="en-US" sz="2000" b="0" i="1" u="none" strike="noStrike" cap="none" normalizeH="0" baseline="0">
                <a:ln>
                  <a:noFill/>
                </a:ln>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recommendations</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 API to programmatically interact with SOC optimization recommendations, helping you to close coverage gaps against specific threats and tighten ingestion rates. You can get details about all current recommendations across your workspaces or a specific SOC optimization recommendation, or you can reevaluate a recommendation if you've made changes in your environment.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For example, use the </a:t>
            </a:r>
            <a:r>
              <a:rPr kumimoji="0" lang="en-US" altLang="en-US" sz="2000" b="0" i="1" u="none" strike="noStrike" cap="none" normalizeH="0" baseline="0">
                <a:ln>
                  <a:noFill/>
                </a:ln>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recommendations</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 API to: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Build custom reports and dashboards. For example, see </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Visualize custom SOC optimization data</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Integrate with third-party tools, such as for SOAR and ITSM services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Get automated, real-time access to SOC optimization data, triggering evaluations and responding promptly to the suggestions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384712900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9C3003-AACF-435D-3869-D184781308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D3964B-D3BA-94CA-CEFE-601E901878D4}"/>
              </a:ext>
            </a:extLst>
          </p:cNvPr>
          <p:cNvSpPr>
            <a:spLocks noGrp="1"/>
          </p:cNvSpPr>
          <p:nvPr>
            <p:ph type="title"/>
          </p:nvPr>
        </p:nvSpPr>
        <p:spPr/>
        <p:txBody>
          <a:bodyPr>
            <a:normAutofit/>
          </a:bodyPr>
          <a:lstStyle/>
          <a:p>
            <a:r>
              <a:rPr lang="en-US">
                <a:highlight>
                  <a:srgbClr val="FFFF00"/>
                </a:highlight>
              </a:rPr>
              <a:t>Demo Ideas</a:t>
            </a:r>
            <a:endParaRPr lang="en-US"/>
          </a:p>
        </p:txBody>
      </p:sp>
      <p:sp>
        <p:nvSpPr>
          <p:cNvPr id="2" name="TextBox 1">
            <a:extLst>
              <a:ext uri="{FF2B5EF4-FFF2-40B4-BE49-F238E27FC236}">
                <a16:creationId xmlns:a16="http://schemas.microsoft.com/office/drawing/2014/main" id="{F38E8B9B-1D13-6413-BE61-6841030DC7EC}"/>
              </a:ext>
            </a:extLst>
          </p:cNvPr>
          <p:cNvSpPr txBox="1"/>
          <p:nvPr/>
        </p:nvSpPr>
        <p:spPr>
          <a:xfrm>
            <a:off x="866274" y="1915427"/>
            <a:ext cx="10402784" cy="2862322"/>
          </a:xfrm>
          <a:prstGeom prst="rect">
            <a:avLst/>
          </a:prstGeom>
          <a:noFill/>
        </p:spPr>
        <p:txBody>
          <a:bodyPr wrap="none" rtlCol="0">
            <a:spAutoFit/>
          </a:bodyPr>
          <a:lstStyle/>
          <a:p>
            <a:r>
              <a:rPr lang="en-US"/>
              <a:t>Show that it’s in both interfaces and that it’s SIEM+XDR, not only one</a:t>
            </a:r>
          </a:p>
          <a:p>
            <a:r>
              <a:rPr lang="en-US"/>
              <a:t>From </a:t>
            </a:r>
            <a:r>
              <a:rPr lang="en-US" sz="1800" i="1">
                <a:hlinkClick r:id="rId2"/>
              </a:rPr>
              <a:t>Strangford-SocOpt.mp4 - Apr 15, 2025 - Frame.io</a:t>
            </a:r>
            <a:r>
              <a:rPr lang="en-US" sz="1800" i="1"/>
              <a:t> – Marketing/Alex</a:t>
            </a:r>
            <a:endParaRPr lang="en-US"/>
          </a:p>
          <a:p>
            <a:pPr marL="285750" indent="-285750">
              <a:buFont typeface="Arial" panose="020B0604020202020204" pitchFamily="34" charset="0"/>
              <a:buChar char="•"/>
            </a:pPr>
            <a:r>
              <a:rPr lang="en-US"/>
              <a:t>How to navigate Overview tab</a:t>
            </a:r>
          </a:p>
          <a:p>
            <a:r>
              <a:rPr lang="en-US" b="1"/>
              <a:t>Data value</a:t>
            </a:r>
            <a:r>
              <a:rPr lang="en-US"/>
              <a:t> Low or no table usage – show steps up to turn it on in content hub without leaving interface</a:t>
            </a:r>
          </a:p>
          <a:p>
            <a:pPr marL="285750" indent="-285750">
              <a:buFont typeface="Arial" panose="020B0604020202020204" pitchFamily="34" charset="0"/>
              <a:buChar char="•"/>
            </a:pPr>
            <a:r>
              <a:rPr lang="en-US"/>
              <a:t>Store long term for compliance – analytics to aux</a:t>
            </a:r>
          </a:p>
          <a:p>
            <a:r>
              <a:rPr lang="en-US" b="1"/>
              <a:t>Coverage</a:t>
            </a:r>
            <a:r>
              <a:rPr lang="en-US"/>
              <a:t> BEC or something/content hub – add in analytics rules, go over MITRE</a:t>
            </a:r>
          </a:p>
          <a:p>
            <a:pPr marL="285750" indent="-285750">
              <a:buFont typeface="Arial" panose="020B0604020202020204" pitchFamily="34" charset="0"/>
              <a:buChar char="•"/>
            </a:pPr>
            <a:r>
              <a:rPr lang="en-US"/>
              <a:t>View full threat scenarios option – beyond/not just SIEM</a:t>
            </a:r>
          </a:p>
          <a:p>
            <a:pPr marL="285750" indent="-285750">
              <a:buFont typeface="Arial" panose="020B0604020202020204" pitchFamily="34" charset="0"/>
              <a:buChar char="•"/>
            </a:pPr>
            <a:r>
              <a:rPr lang="en-US"/>
              <a:t>MITRE dashboard – from a specific threat recommendation, it’ll go filter it from that recommendation</a:t>
            </a:r>
          </a:p>
          <a:p>
            <a:r>
              <a:rPr lang="en-US" b="1"/>
              <a:t>Similar Organizations</a:t>
            </a:r>
            <a:endParaRPr lang="en-US"/>
          </a:p>
          <a:p>
            <a:pPr marL="285750" indent="-285750">
              <a:buFont typeface="Arial" panose="020B0604020202020204" pitchFamily="34" charset="0"/>
              <a:buChar char="•"/>
            </a:pPr>
            <a:r>
              <a:rPr lang="en-US"/>
              <a:t>Show what that means, how, why (don’t see it in my lab b/c not identified in ML based on)</a:t>
            </a:r>
          </a:p>
        </p:txBody>
      </p:sp>
    </p:spTree>
    <p:extLst>
      <p:ext uri="{BB962C8B-B14F-4D97-AF65-F5344CB8AC3E}">
        <p14:creationId xmlns:p14="http://schemas.microsoft.com/office/powerpoint/2010/main" val="289194049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F819C-06EF-683A-B966-6147B8A0B7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CB8EB8-0355-C92C-5542-5D3CDDD6D334}"/>
              </a:ext>
            </a:extLst>
          </p:cNvPr>
          <p:cNvSpPr>
            <a:spLocks noGrp="1"/>
          </p:cNvSpPr>
          <p:nvPr>
            <p:ph type="title"/>
          </p:nvPr>
        </p:nvSpPr>
        <p:spPr>
          <a:xfrm>
            <a:off x="332509" y="365126"/>
            <a:ext cx="11542816" cy="1072072"/>
          </a:xfrm>
        </p:spPr>
        <p:txBody>
          <a:bodyPr/>
          <a:lstStyle/>
          <a:p>
            <a:r>
              <a:rPr lang="en-US"/>
              <a:t>What is SOC Optimization</a:t>
            </a:r>
          </a:p>
        </p:txBody>
      </p:sp>
      <p:sp>
        <p:nvSpPr>
          <p:cNvPr id="3" name="TextBox 2">
            <a:extLst>
              <a:ext uri="{FF2B5EF4-FFF2-40B4-BE49-F238E27FC236}">
                <a16:creationId xmlns:a16="http://schemas.microsoft.com/office/drawing/2014/main" id="{C2BCAECB-390C-F742-D71D-370C7B715F07}"/>
              </a:ext>
            </a:extLst>
          </p:cNvPr>
          <p:cNvSpPr txBox="1"/>
          <p:nvPr/>
        </p:nvSpPr>
        <p:spPr>
          <a:xfrm>
            <a:off x="1063924" y="1964147"/>
            <a:ext cx="10064151" cy="3416320"/>
          </a:xfrm>
          <a:prstGeom prst="rect">
            <a:avLst/>
          </a:prstGeom>
          <a:noFill/>
        </p:spPr>
        <p:txBody>
          <a:bodyPr wrap="square">
            <a:spAutoFit/>
          </a:bodyPr>
          <a:lstStyle/>
          <a:p>
            <a:r>
              <a:rPr lang="en-US" sz="2400" b="0" i="0">
                <a:solidFill>
                  <a:srgbClr val="363737"/>
                </a:solidFill>
                <a:effectLst/>
                <a:latin typeface="Segoe UI" panose="020B0502040204020203" pitchFamily="34" charset="0"/>
                <a:cs typeface="Segoe UI" panose="020B0502040204020203" pitchFamily="34" charset="0"/>
              </a:rPr>
              <a:t>A Security Information and Event </a:t>
            </a:r>
            <a:r>
              <a:rPr lang="en-US" sz="2400">
                <a:solidFill>
                  <a:srgbClr val="363737"/>
                </a:solidFill>
                <a:latin typeface="Segoe UI" panose="020B0502040204020203" pitchFamily="34" charset="0"/>
                <a:cs typeface="Segoe UI" panose="020B0502040204020203" pitchFamily="34" charset="0"/>
              </a:rPr>
              <a:t>M</a:t>
            </a:r>
            <a:r>
              <a:rPr lang="en-US" sz="2400" b="0" i="0">
                <a:solidFill>
                  <a:srgbClr val="363737"/>
                </a:solidFill>
                <a:effectLst/>
                <a:latin typeface="Segoe UI" panose="020B0502040204020203" pitchFamily="34" charset="0"/>
                <a:cs typeface="Segoe UI" panose="020B0502040204020203" pitchFamily="34" charset="0"/>
              </a:rPr>
              <a:t>anagement (SIEM) is one of the greatest tools a security team has to help detect and analyze security threats. And one of the biggest costs.</a:t>
            </a:r>
          </a:p>
          <a:p>
            <a:endParaRPr lang="en-US" sz="2400">
              <a:solidFill>
                <a:srgbClr val="363737"/>
              </a:solidFill>
              <a:latin typeface="Segoe UI" panose="020B0502040204020203" pitchFamily="34" charset="0"/>
              <a:cs typeface="Segoe UI" panose="020B0502040204020203" pitchFamily="34" charset="0"/>
            </a:endParaRPr>
          </a:p>
          <a:p>
            <a:r>
              <a:rPr lang="en-US" sz="2400" b="0" i="0">
                <a:solidFill>
                  <a:srgbClr val="363737"/>
                </a:solidFill>
                <a:effectLst/>
                <a:latin typeface="Segoe UI" panose="020B0502040204020203" pitchFamily="34" charset="0"/>
                <a:cs typeface="Segoe UI" panose="020B0502040204020203" pitchFamily="34" charset="0"/>
              </a:rPr>
              <a:t>But to be effective, it needs constant care and feeding. Optimizing your SIEM is the key to getting true value out of the large chunk it takes out of your security budget.</a:t>
            </a:r>
          </a:p>
          <a:p>
            <a:endParaRPr lang="en-US" sz="2400">
              <a:solidFill>
                <a:srgbClr val="363737"/>
              </a:solidFill>
              <a:latin typeface="Segoe UI" panose="020B0502040204020203" pitchFamily="34" charset="0"/>
              <a:cs typeface="Segoe UI" panose="020B0502040204020203" pitchFamily="34" charset="0"/>
            </a:endParaRPr>
          </a:p>
          <a:p>
            <a:r>
              <a:rPr lang="en-US" sz="2400">
                <a:solidFill>
                  <a:srgbClr val="363737"/>
                </a:solidFill>
                <a:latin typeface="Segoe UI" panose="020B0502040204020203" pitchFamily="34" charset="0"/>
                <a:cs typeface="Segoe UI" panose="020B0502040204020203" pitchFamily="34" charset="0"/>
              </a:rPr>
              <a:t>And optimization helps the incident responders be more effective.</a:t>
            </a:r>
            <a:endParaRPr lang="en-US" sz="2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65374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E46EBF-09F7-5A28-CF27-BF6E461C27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022EBD-F05A-2F7A-FF41-5BFC2E45CC05}"/>
              </a:ext>
            </a:extLst>
          </p:cNvPr>
          <p:cNvSpPr>
            <a:spLocks noGrp="1"/>
          </p:cNvSpPr>
          <p:nvPr>
            <p:ph type="title"/>
          </p:nvPr>
        </p:nvSpPr>
        <p:spPr/>
        <p:txBody>
          <a:bodyPr>
            <a:normAutofit/>
          </a:bodyPr>
          <a:lstStyle/>
          <a:p>
            <a:r>
              <a:rPr lang="en-US">
                <a:highlight>
                  <a:srgbClr val="FFFF00"/>
                </a:highlight>
              </a:rPr>
              <a:t>Demo Ideas</a:t>
            </a:r>
            <a:r>
              <a:rPr lang="en-US"/>
              <a:t> </a:t>
            </a:r>
          </a:p>
        </p:txBody>
      </p:sp>
      <p:sp>
        <p:nvSpPr>
          <p:cNvPr id="2" name="TextBox 1">
            <a:extLst>
              <a:ext uri="{FF2B5EF4-FFF2-40B4-BE49-F238E27FC236}">
                <a16:creationId xmlns:a16="http://schemas.microsoft.com/office/drawing/2014/main" id="{818EF950-17C6-223E-6375-F9C6F427B0A0}"/>
              </a:ext>
            </a:extLst>
          </p:cNvPr>
          <p:cNvSpPr txBox="1"/>
          <p:nvPr/>
        </p:nvSpPr>
        <p:spPr>
          <a:xfrm>
            <a:off x="866274" y="1915427"/>
            <a:ext cx="10412466" cy="4524315"/>
          </a:xfrm>
          <a:prstGeom prst="rect">
            <a:avLst/>
          </a:prstGeom>
          <a:noFill/>
        </p:spPr>
        <p:txBody>
          <a:bodyPr wrap="none" rtlCol="0">
            <a:spAutoFit/>
          </a:bodyPr>
          <a:lstStyle/>
          <a:p>
            <a:r>
              <a:rPr lang="en-US"/>
              <a:t>Show that it’s in both interfaces and that it’s SIEM+XDR, not only one</a:t>
            </a:r>
          </a:p>
          <a:p>
            <a:r>
              <a:rPr lang="en-US"/>
              <a:t>From </a:t>
            </a:r>
            <a:r>
              <a:rPr lang="en-US" sz="1800" i="1">
                <a:hlinkClick r:id="rId3"/>
              </a:rPr>
              <a:t>Optimizing your SOC's threat coverage and data value</a:t>
            </a:r>
            <a:r>
              <a:rPr lang="en-US" sz="1800" i="1"/>
              <a:t> – Javier/Michal (a year old)</a:t>
            </a:r>
          </a:p>
          <a:p>
            <a:pPr marL="285750" indent="-285750">
              <a:buFont typeface="Arial" panose="020B0604020202020204" pitchFamily="34" charset="0"/>
              <a:buChar char="•"/>
            </a:pPr>
            <a:r>
              <a:rPr lang="en-US"/>
              <a:t>Demo on YouTube shows Alpine Ski House – so I presume we can if needed</a:t>
            </a:r>
          </a:p>
          <a:p>
            <a:pPr marL="285750" indent="-285750">
              <a:buFont typeface="Arial" panose="020B0604020202020204" pitchFamily="34" charset="0"/>
              <a:buChar char="•"/>
            </a:pPr>
            <a:r>
              <a:rPr lang="en-US"/>
              <a:t>Good overview of the overview and then the cards at about 9’</a:t>
            </a:r>
          </a:p>
          <a:p>
            <a:r>
              <a:rPr lang="en-US" b="1"/>
              <a:t>Data Value</a:t>
            </a:r>
            <a:r>
              <a:rPr lang="en-US"/>
              <a:t> show multiple suggestions in one card (one is turn on rules; two is or drop it down to aux) –</a:t>
            </a:r>
          </a:p>
          <a:p>
            <a:r>
              <a:rPr lang="en-US"/>
              <a:t>either reduce the cost of a table or improve its value</a:t>
            </a:r>
          </a:p>
          <a:p>
            <a:pPr marL="285750" indent="-285750">
              <a:buFont typeface="Arial" panose="020B0604020202020204" pitchFamily="34" charset="0"/>
              <a:buChar char="•"/>
            </a:pPr>
            <a:r>
              <a:rPr lang="en-US"/>
              <a:t>Mark it as completed or MSFT will see that it’s been done and resolve it</a:t>
            </a:r>
          </a:p>
          <a:p>
            <a:pPr marL="285750" indent="-285750">
              <a:buFont typeface="Arial" panose="020B0604020202020204" pitchFamily="34" charset="0"/>
              <a:buChar char="•"/>
            </a:pPr>
            <a:r>
              <a:rPr lang="en-US"/>
              <a:t>Threshold – 30 days no rules (won’t happen on day 1 for new source and also will not let it go months)</a:t>
            </a:r>
          </a:p>
          <a:p>
            <a:r>
              <a:rPr lang="en-US" b="1"/>
              <a:t>Coverage (aka Threat-based) - </a:t>
            </a:r>
            <a:endParaRPr lang="en-US"/>
          </a:p>
          <a:p>
            <a:pPr marL="285750" indent="-285750">
              <a:buFont typeface="Arial" panose="020B0604020202020204" pitchFamily="34" charset="0"/>
              <a:buChar char="•"/>
            </a:pPr>
            <a:r>
              <a:rPr lang="en-US" err="1"/>
              <a:t>HuMOR</a:t>
            </a:r>
            <a:r>
              <a:rPr lang="en-US"/>
              <a:t> is the example</a:t>
            </a:r>
          </a:p>
          <a:p>
            <a:pPr marL="285750" indent="-285750">
              <a:buFont typeface="Arial" panose="020B0604020202020204" pitchFamily="34" charset="0"/>
              <a:buChar char="•"/>
            </a:pPr>
            <a:r>
              <a:rPr lang="en-US"/>
              <a:t>Ooh cool – not just techniques but can click in to show tactics</a:t>
            </a:r>
          </a:p>
          <a:p>
            <a:pPr marL="285750" indent="-285750">
              <a:buFont typeface="Arial" panose="020B0604020202020204" pitchFamily="34" charset="0"/>
              <a:buChar char="•"/>
            </a:pPr>
            <a:r>
              <a:rPr lang="en-US"/>
              <a:t>Suggests data sources too coupled with the detections (this is pre-similar orgs)</a:t>
            </a:r>
          </a:p>
          <a:p>
            <a:r>
              <a:rPr lang="en-US" b="1"/>
              <a:t>Can we tease future plans? (M teases Similar Orgs)</a:t>
            </a:r>
            <a:endParaRPr lang="en-US"/>
          </a:p>
          <a:p>
            <a:r>
              <a:rPr lang="en-US"/>
              <a:t>And ask audience for recommendations/wishes?</a:t>
            </a:r>
          </a:p>
          <a:p>
            <a:endParaRPr lang="en-US"/>
          </a:p>
          <a:p>
            <a:endParaRPr lang="en-US"/>
          </a:p>
        </p:txBody>
      </p:sp>
    </p:spTree>
    <p:extLst>
      <p:ext uri="{BB962C8B-B14F-4D97-AF65-F5344CB8AC3E}">
        <p14:creationId xmlns:p14="http://schemas.microsoft.com/office/powerpoint/2010/main" val="177606633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15C3E-A19D-5F60-A4E9-10B0FA8F19D7}"/>
              </a:ext>
            </a:extLst>
          </p:cNvPr>
          <p:cNvSpPr>
            <a:spLocks noGrp="1"/>
          </p:cNvSpPr>
          <p:nvPr>
            <p:ph type="title"/>
          </p:nvPr>
        </p:nvSpPr>
        <p:spPr/>
        <p:txBody>
          <a:bodyPr>
            <a:normAutofit/>
          </a:bodyPr>
          <a:lstStyle/>
          <a:p>
            <a:r>
              <a:rPr lang="en-US">
                <a:highlight>
                  <a:srgbClr val="FFFF00"/>
                </a:highlight>
              </a:rPr>
              <a:t>OK this is awesome – directly from our blog</a:t>
            </a:r>
          </a:p>
        </p:txBody>
      </p:sp>
      <p:pic>
        <p:nvPicPr>
          <p:cNvPr id="3" name="Content Placeholder 2">
            <a:extLst>
              <a:ext uri="{FF2B5EF4-FFF2-40B4-BE49-F238E27FC236}">
                <a16:creationId xmlns:a16="http://schemas.microsoft.com/office/drawing/2014/main" id="{D09A8C12-D746-2449-4992-A9B7B170D0DF}"/>
              </a:ext>
            </a:extLst>
          </p:cNvPr>
          <p:cNvPicPr>
            <a:picLocks noGrp="1" noChangeAspect="1"/>
          </p:cNvPicPr>
          <p:nvPr>
            <p:ph idx="1"/>
          </p:nvPr>
        </p:nvPicPr>
        <p:blipFill>
          <a:blip r:embed="rId2"/>
          <a:stretch>
            <a:fillRect/>
          </a:stretch>
        </p:blipFill>
        <p:spPr>
          <a:xfrm>
            <a:off x="1828194" y="1738018"/>
            <a:ext cx="8688012" cy="4220164"/>
          </a:xfrm>
        </p:spPr>
      </p:pic>
      <p:sp>
        <p:nvSpPr>
          <p:cNvPr id="7" name="TextBox 6">
            <a:extLst>
              <a:ext uri="{FF2B5EF4-FFF2-40B4-BE49-F238E27FC236}">
                <a16:creationId xmlns:a16="http://schemas.microsoft.com/office/drawing/2014/main" id="{441ABFF2-07E9-91E9-6499-C56013473DCB}"/>
              </a:ext>
            </a:extLst>
          </p:cNvPr>
          <p:cNvSpPr txBox="1"/>
          <p:nvPr/>
        </p:nvSpPr>
        <p:spPr>
          <a:xfrm>
            <a:off x="391632" y="5958182"/>
            <a:ext cx="11408735" cy="646331"/>
          </a:xfrm>
          <a:prstGeom prst="rect">
            <a:avLst/>
          </a:prstGeom>
          <a:noFill/>
        </p:spPr>
        <p:txBody>
          <a:bodyPr wrap="square">
            <a:spAutoFit/>
          </a:bodyPr>
          <a:lstStyle/>
          <a:p>
            <a:r>
              <a:rPr lang="en-US">
                <a:hlinkClick r:id="rId3"/>
              </a:rPr>
              <a:t>SOC optimization reference | Microsoft Learn</a:t>
            </a:r>
            <a:r>
              <a:rPr lang="en-US"/>
              <a:t> – they don’t cover how though (just ‘stop data ingestion from the column’)</a:t>
            </a:r>
          </a:p>
        </p:txBody>
      </p:sp>
    </p:spTree>
    <p:extLst>
      <p:ext uri="{BB962C8B-B14F-4D97-AF65-F5344CB8AC3E}">
        <p14:creationId xmlns:p14="http://schemas.microsoft.com/office/powerpoint/2010/main" val="1557313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F2C18A-1007-0F9E-08FA-B32E1A5055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006B50-119B-6CD2-B0C4-05709AB0E4F5}"/>
              </a:ext>
            </a:extLst>
          </p:cNvPr>
          <p:cNvSpPr>
            <a:spLocks noGrp="1"/>
          </p:cNvSpPr>
          <p:nvPr>
            <p:ph type="title"/>
          </p:nvPr>
        </p:nvSpPr>
        <p:spPr/>
        <p:txBody>
          <a:bodyPr/>
          <a:lstStyle/>
          <a:p>
            <a:r>
              <a:rPr lang="en-US">
                <a:highlight>
                  <a:srgbClr val="FFFF00"/>
                </a:highlight>
              </a:rPr>
              <a:t>Browse here for API ideas?</a:t>
            </a:r>
          </a:p>
        </p:txBody>
      </p:sp>
      <p:sp>
        <p:nvSpPr>
          <p:cNvPr id="5" name="Content Placeholder 4">
            <a:extLst>
              <a:ext uri="{FF2B5EF4-FFF2-40B4-BE49-F238E27FC236}">
                <a16:creationId xmlns:a16="http://schemas.microsoft.com/office/drawing/2014/main" id="{29853BE8-6F8A-FB44-96DE-99656A2896A9}"/>
              </a:ext>
            </a:extLst>
          </p:cNvPr>
          <p:cNvSpPr>
            <a:spLocks noGrp="1"/>
          </p:cNvSpPr>
          <p:nvPr>
            <p:ph idx="1"/>
          </p:nvPr>
        </p:nvSpPr>
        <p:spPr/>
        <p:txBody>
          <a:bodyPr/>
          <a:lstStyle/>
          <a:p>
            <a:r>
              <a:rPr lang="en-US">
                <a:hlinkClick r:id="rId2"/>
              </a:rPr>
              <a:t>Use SOC optimizations programmatically | Microsoft Learn</a:t>
            </a:r>
            <a:endParaRPr lang="en-US"/>
          </a:p>
        </p:txBody>
      </p:sp>
    </p:spTree>
    <p:extLst>
      <p:ext uri="{BB962C8B-B14F-4D97-AF65-F5344CB8AC3E}">
        <p14:creationId xmlns:p14="http://schemas.microsoft.com/office/powerpoint/2010/main" val="855260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7F851F-AE0D-C060-8499-98419026A1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395B09-DCAF-CE23-818D-3F2921632939}"/>
              </a:ext>
            </a:extLst>
          </p:cNvPr>
          <p:cNvSpPr>
            <a:spLocks noGrp="1"/>
          </p:cNvSpPr>
          <p:nvPr>
            <p:ph type="title"/>
          </p:nvPr>
        </p:nvSpPr>
        <p:spPr>
          <a:xfrm>
            <a:off x="332509" y="365126"/>
            <a:ext cx="11542816" cy="1072072"/>
          </a:xfrm>
        </p:spPr>
        <p:txBody>
          <a:bodyPr>
            <a:normAutofit fontScale="90000"/>
          </a:bodyPr>
          <a:lstStyle/>
          <a:p>
            <a:r>
              <a:rPr lang="en-US"/>
              <a:t>Demo Six: Programmatic SOC </a:t>
            </a:r>
            <a:r>
              <a:rPr lang="en-US" err="1"/>
              <a:t>Opt</a:t>
            </a:r>
            <a:r>
              <a:rPr lang="en-US"/>
              <a:t> w/Workbook </a:t>
            </a:r>
          </a:p>
        </p:txBody>
      </p:sp>
      <p:sp>
        <p:nvSpPr>
          <p:cNvPr id="2" name="Rectangle 1">
            <a:extLst>
              <a:ext uri="{FF2B5EF4-FFF2-40B4-BE49-F238E27FC236}">
                <a16:creationId xmlns:a16="http://schemas.microsoft.com/office/drawing/2014/main" id="{B0D4C5EA-52E1-673C-40D9-B7E730A7F104}"/>
              </a:ext>
            </a:extLst>
          </p:cNvPr>
          <p:cNvSpPr>
            <a:spLocks noChangeArrowheads="1"/>
          </p:cNvSpPr>
          <p:nvPr/>
        </p:nvSpPr>
        <p:spPr bwMode="auto">
          <a:xfrm flipH="1">
            <a:off x="787730" y="2570021"/>
            <a:ext cx="10616540" cy="4072878"/>
          </a:xfrm>
          <a:prstGeom prst="rect">
            <a:avLst/>
          </a:prstGeom>
          <a:noFill/>
          <a:ln>
            <a:noFill/>
          </a:ln>
          <a:effectLst/>
        </p:spPr>
        <p:txBody>
          <a:bodyPr vert="horz" wrap="square" lIns="142830" tIns="50784" rIns="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Use the Microsoft Sentinel </a:t>
            </a:r>
            <a:r>
              <a:rPr kumimoji="0" lang="en-US" altLang="en-US" sz="2000" b="0" i="1" u="none" strike="noStrike" cap="none" normalizeH="0" baseline="0">
                <a:ln>
                  <a:noFill/>
                </a:ln>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recommendations</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 API to programmatically interact with SOC optimization recommendations, helping you to close coverage gaps against specific threats and tighten ingestion rates. You can get details about all current recommendations across your workspaces or a specific SOC optimization recommendation, or you can reevaluate a recommendation if you've made changes in your environment.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For example, use the </a:t>
            </a:r>
            <a:r>
              <a:rPr kumimoji="0" lang="en-US" altLang="en-US" sz="2000" b="0" i="1" u="none" strike="noStrike" cap="none" normalizeH="0" baseline="0">
                <a:ln>
                  <a:noFill/>
                </a:ln>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recommendations</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 API to: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Build custom reports and dashboards. For example, see </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Visualize custom SOC optimization data</a:t>
            </a: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Integrate with third-party tools, such as for SOAR and ITSM services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effectLst/>
                <a:latin typeface="Segoe UI" panose="020B0502040204020203" pitchFamily="34" charset="0"/>
                <a:cs typeface="Segoe UI" panose="020B0502040204020203" pitchFamily="34" charset="0"/>
              </a:rPr>
              <a:t>Get automated, real-time access to SOC optimization data, triggering evaluations and responding promptly to the suggestions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effectLst/>
              <a:latin typeface="Arial" panose="020B0604020202020204" pitchFamily="34" charset="0"/>
            </a:endParaRPr>
          </a:p>
        </p:txBody>
      </p:sp>
      <p:sp>
        <p:nvSpPr>
          <p:cNvPr id="3" name="TextBox 2">
            <a:extLst>
              <a:ext uri="{FF2B5EF4-FFF2-40B4-BE49-F238E27FC236}">
                <a16:creationId xmlns:a16="http://schemas.microsoft.com/office/drawing/2014/main" id="{7A9D8960-8126-AB2C-ADDD-BCD9BC196BA9}"/>
              </a:ext>
            </a:extLst>
          </p:cNvPr>
          <p:cNvSpPr txBox="1"/>
          <p:nvPr/>
        </p:nvSpPr>
        <p:spPr>
          <a:xfrm>
            <a:off x="1237180" y="1634277"/>
            <a:ext cx="9717640" cy="369332"/>
          </a:xfrm>
          <a:prstGeom prst="rect">
            <a:avLst/>
          </a:prstGeom>
          <a:noFill/>
        </p:spPr>
        <p:txBody>
          <a:bodyPr wrap="square" rtlCol="0">
            <a:spAutoFit/>
          </a:bodyPr>
          <a:lstStyle/>
          <a:p>
            <a:r>
              <a:rPr lang="en-US"/>
              <a:t>If going to show the workbook, need clarity on Completed by System, but shows as Active in GUI</a:t>
            </a:r>
          </a:p>
        </p:txBody>
      </p:sp>
    </p:spTree>
    <p:extLst>
      <p:ext uri="{BB962C8B-B14F-4D97-AF65-F5344CB8AC3E}">
        <p14:creationId xmlns:p14="http://schemas.microsoft.com/office/powerpoint/2010/main" val="1005702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DB3A-5DF6-8206-4F7C-E45D9D73B7DF}"/>
              </a:ext>
            </a:extLst>
          </p:cNvPr>
          <p:cNvSpPr>
            <a:spLocks noGrp="1"/>
          </p:cNvSpPr>
          <p:nvPr>
            <p:ph type="title"/>
          </p:nvPr>
        </p:nvSpPr>
        <p:spPr/>
        <p:txBody>
          <a:bodyPr>
            <a:normAutofit fontScale="90000"/>
          </a:bodyPr>
          <a:lstStyle/>
          <a:p>
            <a:r>
              <a:rPr lang="en-US"/>
              <a:t>Threat-based optimization recommendations</a:t>
            </a:r>
          </a:p>
        </p:txBody>
      </p:sp>
      <p:sp>
        <p:nvSpPr>
          <p:cNvPr id="3" name="Content Placeholder 2">
            <a:extLst>
              <a:ext uri="{FF2B5EF4-FFF2-40B4-BE49-F238E27FC236}">
                <a16:creationId xmlns:a16="http://schemas.microsoft.com/office/drawing/2014/main" id="{A0BADED9-06D5-9BA9-316E-49A1717D92EF}"/>
              </a:ext>
            </a:extLst>
          </p:cNvPr>
          <p:cNvSpPr>
            <a:spLocks noGrp="1"/>
          </p:cNvSpPr>
          <p:nvPr>
            <p:ph idx="1"/>
          </p:nvPr>
        </p:nvSpPr>
        <p:spPr/>
        <p:txBody>
          <a:bodyPr/>
          <a:lstStyle/>
          <a:p>
            <a:r>
              <a:rPr lang="en-US">
                <a:solidFill>
                  <a:schemeClr val="tx1"/>
                </a:solidFill>
              </a:rPr>
              <a:t>L</a:t>
            </a:r>
            <a:r>
              <a:rPr lang="en-US" b="0" i="0">
                <a:solidFill>
                  <a:schemeClr val="tx1"/>
                </a:solidFill>
                <a:effectLst/>
                <a:latin typeface="Segoe UI" panose="020B0502040204020203" pitchFamily="34" charset="0"/>
              </a:rPr>
              <a:t>ooks at connected logs and enabled rules to provide threat-based recommendations</a:t>
            </a:r>
            <a:endParaRPr lang="en-US"/>
          </a:p>
        </p:txBody>
      </p:sp>
    </p:spTree>
    <p:extLst>
      <p:ext uri="{BB962C8B-B14F-4D97-AF65-F5344CB8AC3E}">
        <p14:creationId xmlns:p14="http://schemas.microsoft.com/office/powerpoint/2010/main" val="3303589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06D6-51F7-D9FB-EB57-DD31FDDF4411}"/>
              </a:ext>
            </a:extLst>
          </p:cNvPr>
          <p:cNvSpPr>
            <a:spLocks noGrp="1"/>
          </p:cNvSpPr>
          <p:nvPr>
            <p:ph type="title"/>
          </p:nvPr>
        </p:nvSpPr>
        <p:spPr/>
        <p:txBody>
          <a:bodyPr/>
          <a:lstStyle/>
          <a:p>
            <a:r>
              <a:rPr lang="en-US"/>
              <a:t>Similar organizations recommendations</a:t>
            </a:r>
          </a:p>
        </p:txBody>
      </p:sp>
      <p:sp>
        <p:nvSpPr>
          <p:cNvPr id="3" name="Content Placeholder 2">
            <a:extLst>
              <a:ext uri="{FF2B5EF4-FFF2-40B4-BE49-F238E27FC236}">
                <a16:creationId xmlns:a16="http://schemas.microsoft.com/office/drawing/2014/main" id="{D3AB547E-BFE1-C251-A73A-986C9F3C1B50}"/>
              </a:ext>
            </a:extLst>
          </p:cNvPr>
          <p:cNvSpPr>
            <a:spLocks noGrp="1"/>
          </p:cNvSpPr>
          <p:nvPr>
            <p:ph idx="1"/>
          </p:nvPr>
        </p:nvSpPr>
        <p:spPr/>
        <p:txBody>
          <a:bodyPr>
            <a:normAutofit/>
          </a:bodyPr>
          <a:lstStyle/>
          <a:p>
            <a:pPr marL="171450" indent="-171450">
              <a:lnSpc>
                <a:spcPct val="120000"/>
              </a:lnSpc>
              <a:spcBef>
                <a:spcPts val="0"/>
              </a:spcBef>
              <a:buFont typeface="Arial" panose="020B0604020202020204" pitchFamily="34" charset="0"/>
              <a:buChar char="•"/>
            </a:pPr>
            <a:r>
              <a:rPr lang="en-US" b="0" i="0">
                <a:solidFill>
                  <a:schemeClr val="tx1"/>
                </a:solidFill>
                <a:effectLst/>
                <a:latin typeface="Segoe UI" panose="020B0502040204020203" pitchFamily="34" charset="0"/>
              </a:rPr>
              <a:t>Uses advanced machine learning to identify tables are used by organizations with similar ingestion trends and industry but that are not in your workspace. </a:t>
            </a:r>
          </a:p>
          <a:p>
            <a:pPr marL="0" indent="0">
              <a:lnSpc>
                <a:spcPct val="120000"/>
              </a:lnSpc>
              <a:spcBef>
                <a:spcPts val="0"/>
              </a:spcBef>
              <a:buNone/>
            </a:pPr>
            <a:endParaRPr lang="en-US" sz="1400" b="0" i="0">
              <a:solidFill>
                <a:schemeClr val="tx1"/>
              </a:solidFill>
              <a:effectLst/>
              <a:latin typeface="Segoe UI" panose="020B0502040204020203" pitchFamily="34" charset="0"/>
            </a:endParaRPr>
          </a:p>
          <a:p>
            <a:pPr marL="171450" marR="0" lvl="0" indent="-171450" algn="l" defTabSz="914400" rtl="0" eaLnBrk="1" fontAlgn="auto" latinLnBrk="0" hangingPunct="1">
              <a:lnSpc>
                <a:spcPct val="120000"/>
              </a:lnSpc>
              <a:spcBef>
                <a:spcPts val="0"/>
              </a:spcBef>
              <a:buClrTx/>
              <a:buSzTx/>
              <a:buFont typeface="Arial" panose="020B0604020202020204" pitchFamily="34" charset="0"/>
              <a:buChar char="•"/>
              <a:tabLst/>
              <a:defRPr/>
            </a:pPr>
            <a:r>
              <a:rPr lang="en-US" b="0" i="0">
                <a:solidFill>
                  <a:schemeClr val="tx1"/>
                </a:solidFill>
                <a:effectLst/>
                <a:latin typeface="Segoe UI" panose="020B0502040204020203" pitchFamily="34" charset="0"/>
              </a:rPr>
              <a:t>Not all workspaces get similar organizations recommendations. </a:t>
            </a:r>
          </a:p>
          <a:p>
            <a:pPr marL="171450" marR="0" lvl="0" indent="-171450" algn="l" defTabSz="914400" rtl="0" eaLnBrk="1" fontAlgn="auto" latinLnBrk="0" hangingPunct="1">
              <a:lnSpc>
                <a:spcPct val="120000"/>
              </a:lnSpc>
              <a:spcBef>
                <a:spcPts val="0"/>
              </a:spcBef>
              <a:buClrTx/>
              <a:buSzTx/>
              <a:buFont typeface="Arial" panose="020B0604020202020204" pitchFamily="34" charset="0"/>
              <a:buChar char="•"/>
              <a:tabLst/>
              <a:defRPr/>
            </a:pPr>
            <a:endParaRPr lang="en-US" sz="1400" b="0" i="0">
              <a:solidFill>
                <a:schemeClr val="tx1"/>
              </a:solidFill>
              <a:effectLst/>
              <a:latin typeface="Segoe UI" panose="020B0502040204020203" pitchFamily="34" charset="0"/>
            </a:endParaRPr>
          </a:p>
          <a:p>
            <a:pPr marL="171450" marR="0" lvl="0" indent="-171450" algn="l" defTabSz="914400" rtl="0" eaLnBrk="1" fontAlgn="auto" latinLnBrk="0" hangingPunct="1">
              <a:lnSpc>
                <a:spcPct val="120000"/>
              </a:lnSpc>
              <a:spcBef>
                <a:spcPts val="0"/>
              </a:spcBef>
              <a:buClrTx/>
              <a:buSzTx/>
              <a:buFont typeface="Arial" panose="020B0604020202020204" pitchFamily="34" charset="0"/>
              <a:buChar char="•"/>
              <a:tabLst/>
              <a:defRPr/>
            </a:pPr>
            <a:r>
              <a:rPr lang="en-US" b="0" i="0">
                <a:solidFill>
                  <a:schemeClr val="tx1"/>
                </a:solidFill>
                <a:effectLst/>
                <a:latin typeface="Segoe UI" panose="020B0502040204020203" pitchFamily="34" charset="0"/>
              </a:rPr>
              <a:t>The models never access or analyze the content of customer logs or ingest them at any point. </a:t>
            </a:r>
          </a:p>
          <a:p>
            <a:pPr>
              <a:lnSpc>
                <a:spcPct val="120000"/>
              </a:lnSpc>
              <a:spcBef>
                <a:spcPts val="0"/>
              </a:spcBef>
            </a:pPr>
            <a:endParaRPr lang="en-US">
              <a:solidFill>
                <a:schemeClr val="tx1"/>
              </a:solidFill>
            </a:endParaRPr>
          </a:p>
        </p:txBody>
      </p:sp>
    </p:spTree>
    <p:extLst>
      <p:ext uri="{BB962C8B-B14F-4D97-AF65-F5344CB8AC3E}">
        <p14:creationId xmlns:p14="http://schemas.microsoft.com/office/powerpoint/2010/main" val="839615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0E510-F9B8-0F74-47AA-D8BB9FE4A5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C4433F-0B26-D4D7-8733-4F7949FD519E}"/>
              </a:ext>
            </a:extLst>
          </p:cNvPr>
          <p:cNvSpPr>
            <a:spLocks noGrp="1"/>
          </p:cNvSpPr>
          <p:nvPr>
            <p:ph type="title"/>
          </p:nvPr>
        </p:nvSpPr>
        <p:spPr>
          <a:xfrm>
            <a:off x="332509" y="365126"/>
            <a:ext cx="11542816" cy="1072072"/>
          </a:xfrm>
        </p:spPr>
        <p:txBody>
          <a:bodyPr/>
          <a:lstStyle/>
          <a:p>
            <a:r>
              <a:rPr lang="en-US"/>
              <a:t>Why optimize your SIEM?</a:t>
            </a:r>
          </a:p>
        </p:txBody>
      </p:sp>
      <p:sp>
        <p:nvSpPr>
          <p:cNvPr id="2" name="Content Placeholder 2">
            <a:extLst>
              <a:ext uri="{FF2B5EF4-FFF2-40B4-BE49-F238E27FC236}">
                <a16:creationId xmlns:a16="http://schemas.microsoft.com/office/drawing/2014/main" id="{D591B6BC-7B9F-054E-E9D6-9551E8F49C42}"/>
              </a:ext>
            </a:extLst>
          </p:cNvPr>
          <p:cNvSpPr txBox="1">
            <a:spLocks/>
          </p:cNvSpPr>
          <p:nvPr/>
        </p:nvSpPr>
        <p:spPr>
          <a:xfrm>
            <a:off x="586581" y="1613379"/>
            <a:ext cx="11018838" cy="4712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600"/>
              </a:spcAft>
            </a:pPr>
            <a:r>
              <a:rPr lang="en-US" sz="2800">
                <a:solidFill>
                  <a:srgbClr val="363737"/>
                </a:solidFill>
              </a:rPr>
              <a:t>Improve threat detection</a:t>
            </a:r>
          </a:p>
          <a:p>
            <a:pPr lvl="2">
              <a:spcAft>
                <a:spcPts val="600"/>
              </a:spcAft>
            </a:pPr>
            <a:r>
              <a:rPr lang="en-US" sz="2800">
                <a:solidFill>
                  <a:srgbClr val="363737"/>
                </a:solidFill>
              </a:rPr>
              <a:t>Respond to incidents more quickly</a:t>
            </a:r>
          </a:p>
          <a:p>
            <a:pPr lvl="2">
              <a:spcAft>
                <a:spcPts val="600"/>
              </a:spcAft>
            </a:pPr>
            <a:r>
              <a:rPr lang="en-US" sz="2800">
                <a:solidFill>
                  <a:srgbClr val="363737"/>
                </a:solidFill>
              </a:rPr>
              <a:t>Better manage your resources</a:t>
            </a:r>
          </a:p>
          <a:p>
            <a:pPr lvl="2">
              <a:spcAft>
                <a:spcPts val="600"/>
              </a:spcAft>
            </a:pPr>
            <a:r>
              <a:rPr lang="en-US" sz="2800">
                <a:solidFill>
                  <a:srgbClr val="363737"/>
                </a:solidFill>
              </a:rPr>
              <a:t>Improve compliance and reporting</a:t>
            </a:r>
          </a:p>
          <a:p>
            <a:pPr lvl="2">
              <a:spcAft>
                <a:spcPts val="600"/>
              </a:spcAft>
            </a:pPr>
            <a:r>
              <a:rPr lang="en-US" sz="2800">
                <a:solidFill>
                  <a:srgbClr val="363737"/>
                </a:solidFill>
              </a:rPr>
              <a:t>Increase scalability and flexibility</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2876598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569D-494E-3C19-C9E3-344FA6B215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1ECCC2-D77F-4995-3041-1E1711F40137}"/>
              </a:ext>
            </a:extLst>
          </p:cNvPr>
          <p:cNvSpPr>
            <a:spLocks noGrp="1"/>
          </p:cNvSpPr>
          <p:nvPr>
            <p:ph type="title"/>
          </p:nvPr>
        </p:nvSpPr>
        <p:spPr>
          <a:xfrm>
            <a:off x="332509" y="365126"/>
            <a:ext cx="11542816" cy="1072072"/>
          </a:xfrm>
        </p:spPr>
        <p:txBody>
          <a:bodyPr/>
          <a:lstStyle/>
          <a:p>
            <a:r>
              <a:rPr lang="en-US"/>
              <a:t>How to optimize your SIEM?</a:t>
            </a:r>
          </a:p>
        </p:txBody>
      </p:sp>
      <p:sp>
        <p:nvSpPr>
          <p:cNvPr id="2" name="Content Placeholder 2">
            <a:extLst>
              <a:ext uri="{FF2B5EF4-FFF2-40B4-BE49-F238E27FC236}">
                <a16:creationId xmlns:a16="http://schemas.microsoft.com/office/drawing/2014/main" id="{79BFFD64-1E8A-C60E-4D7B-AE5F0E5C4F61}"/>
              </a:ext>
            </a:extLst>
          </p:cNvPr>
          <p:cNvSpPr txBox="1">
            <a:spLocks/>
          </p:cNvSpPr>
          <p:nvPr/>
        </p:nvSpPr>
        <p:spPr>
          <a:xfrm>
            <a:off x="586581" y="1613379"/>
            <a:ext cx="11018838" cy="4712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600"/>
              </a:spcAft>
            </a:pPr>
            <a:r>
              <a:rPr lang="en-US" sz="2800">
                <a:solidFill>
                  <a:srgbClr val="363737"/>
                </a:solidFill>
              </a:rPr>
              <a:t>Confirm you are collecting the data you need to be effective</a:t>
            </a:r>
          </a:p>
          <a:p>
            <a:pPr lvl="2">
              <a:spcAft>
                <a:spcPts val="600"/>
              </a:spcAft>
            </a:pPr>
            <a:r>
              <a:rPr lang="en-US" sz="2800">
                <a:solidFill>
                  <a:srgbClr val="363737"/>
                </a:solidFill>
              </a:rPr>
              <a:t>Alert on the right activities</a:t>
            </a:r>
          </a:p>
          <a:p>
            <a:pPr lvl="2">
              <a:spcAft>
                <a:spcPts val="600"/>
              </a:spcAft>
            </a:pPr>
            <a:r>
              <a:rPr lang="en-US" sz="2800">
                <a:solidFill>
                  <a:srgbClr val="363737"/>
                </a:solidFill>
              </a:rPr>
              <a:t>Reduce noise and false positives</a:t>
            </a:r>
          </a:p>
          <a:p>
            <a:pPr lvl="2">
              <a:spcAft>
                <a:spcPts val="600"/>
              </a:spcAft>
            </a:pPr>
            <a:r>
              <a:rPr lang="en-US" sz="2800">
                <a:solidFill>
                  <a:srgbClr val="363737"/>
                </a:solidFill>
              </a:rPr>
              <a:t>Respond to the most important alerts</a:t>
            </a:r>
            <a:endParaRPr lang="en-US" sz="2800" spc="-20">
              <a:solidFill>
                <a:srgbClr val="000000"/>
              </a:solidFill>
              <a:latin typeface="Segoe UI"/>
              <a:cs typeface="Segoe UI"/>
            </a:endParaRPr>
          </a:p>
          <a:p>
            <a:pPr lvl="2">
              <a:spcAft>
                <a:spcPts val="600"/>
              </a:spcAft>
            </a:pPr>
            <a:r>
              <a:rPr lang="en-US" sz="2800">
                <a:solidFill>
                  <a:srgbClr val="363737"/>
                </a:solidFill>
              </a:rPr>
              <a:t>Maximize </a:t>
            </a:r>
            <a:r>
              <a:rPr lang="en-US" sz="2800" spc="-20">
                <a:solidFill>
                  <a:srgbClr val="000000"/>
                </a:solidFill>
                <a:latin typeface="Segoe UI"/>
                <a:cs typeface="Segoe UI"/>
              </a:rPr>
              <a:t>the value of your data</a:t>
            </a:r>
          </a:p>
          <a:p>
            <a:pPr lvl="2">
              <a:spcAft>
                <a:spcPts val="600"/>
              </a:spcAft>
            </a:pPr>
            <a:r>
              <a:rPr lang="en-US" sz="2800">
                <a:solidFill>
                  <a:srgbClr val="363737"/>
                </a:solidFill>
              </a:rPr>
              <a:t>Stay abreast of the latest attack vectors</a:t>
            </a:r>
          </a:p>
          <a:p>
            <a:pPr lvl="2">
              <a:spcAft>
                <a:spcPts val="600"/>
              </a:spcAft>
            </a:pPr>
            <a:r>
              <a:rPr lang="en-US" sz="2800">
                <a:solidFill>
                  <a:srgbClr val="363737"/>
                </a:solidFill>
              </a:rPr>
              <a:t>Improve your protections</a:t>
            </a:r>
          </a:p>
          <a:p>
            <a:pPr lvl="2">
              <a:spcAft>
                <a:spcPts val="600"/>
              </a:spcAft>
            </a:pPr>
            <a:r>
              <a:rPr lang="en-US" sz="2800">
                <a:solidFill>
                  <a:srgbClr val="363737"/>
                </a:solidFill>
              </a:rPr>
              <a:t>Manage </a:t>
            </a:r>
            <a:r>
              <a:rPr lang="en-US" sz="2800" spc="-20">
                <a:solidFill>
                  <a:srgbClr val="000000"/>
                </a:solidFill>
                <a:latin typeface="Segoe UI"/>
                <a:cs typeface="Segoe UI"/>
              </a:rPr>
              <a:t>your costs</a:t>
            </a:r>
          </a:p>
          <a:p>
            <a:pPr lvl="2">
              <a:spcAft>
                <a:spcPts val="600"/>
              </a:spcAft>
            </a:pPr>
            <a:r>
              <a:rPr lang="en-US" sz="2800" spc="-20">
                <a:solidFill>
                  <a:srgbClr val="000000"/>
                </a:solidFill>
                <a:latin typeface="Segoe UI"/>
                <a:cs typeface="Segoe UI"/>
              </a:rPr>
              <a:t>Prevent burn out</a:t>
            </a:r>
            <a:endParaRPr lang="en-US" sz="2800">
              <a:solidFill>
                <a:srgbClr val="363737"/>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69715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A162-0425-110A-D20B-A355D92808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D6EC59-DE8F-D7AA-C1B0-41BFF9FDE018}"/>
              </a:ext>
            </a:extLst>
          </p:cNvPr>
          <p:cNvSpPr txBox="1"/>
          <p:nvPr/>
        </p:nvSpPr>
        <p:spPr>
          <a:xfrm>
            <a:off x="871156" y="4348535"/>
            <a:ext cx="11127179" cy="1015663"/>
          </a:xfrm>
          <a:prstGeom prst="rect">
            <a:avLst/>
          </a:prstGeom>
          <a:noFill/>
        </p:spPr>
        <p:txBody>
          <a:bodyPr wrap="square" rtlCol="0">
            <a:spAutoFit/>
          </a:bodyPr>
          <a:lstStyle/>
          <a:p>
            <a:r>
              <a:rPr lang="en-US" sz="6000" b="1">
                <a:solidFill>
                  <a:schemeClr val="bg1"/>
                </a:solidFill>
                <a:latin typeface="Segoe UI" panose="020B0502040204020203" pitchFamily="34" charset="0"/>
                <a:ea typeface="Segoe UI Black" panose="020B0A02040204020203" pitchFamily="34" charset="0"/>
                <a:cs typeface="Segoe UI" panose="020B0502040204020203" pitchFamily="34" charset="0"/>
              </a:rPr>
              <a:t>Noise is the enemy of speed</a:t>
            </a:r>
          </a:p>
        </p:txBody>
      </p:sp>
    </p:spTree>
    <p:extLst>
      <p:ext uri="{BB962C8B-B14F-4D97-AF65-F5344CB8AC3E}">
        <p14:creationId xmlns:p14="http://schemas.microsoft.com/office/powerpoint/2010/main" val="5451810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7865D-FB5D-AB01-F4D9-7240552F22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7F8BB8-E60C-1D32-70E3-E9CF3F7443A1}"/>
              </a:ext>
            </a:extLst>
          </p:cNvPr>
          <p:cNvSpPr>
            <a:spLocks noGrp="1"/>
          </p:cNvSpPr>
          <p:nvPr>
            <p:ph type="title"/>
          </p:nvPr>
        </p:nvSpPr>
        <p:spPr>
          <a:xfrm>
            <a:off x="332509" y="365126"/>
            <a:ext cx="11542816" cy="1072072"/>
          </a:xfrm>
        </p:spPr>
        <p:txBody>
          <a:bodyPr/>
          <a:lstStyle/>
          <a:p>
            <a:r>
              <a:rPr lang="en-US"/>
              <a:t>Alert Volume versus Alert Quality</a:t>
            </a:r>
          </a:p>
        </p:txBody>
      </p:sp>
      <p:sp>
        <p:nvSpPr>
          <p:cNvPr id="3" name="Text Placeholder 2">
            <a:extLst>
              <a:ext uri="{FF2B5EF4-FFF2-40B4-BE49-F238E27FC236}">
                <a16:creationId xmlns:a16="http://schemas.microsoft.com/office/drawing/2014/main" id="{2E89981D-EE32-ED31-100D-580424F0D7D2}"/>
              </a:ext>
            </a:extLst>
          </p:cNvPr>
          <p:cNvSpPr txBox="1">
            <a:spLocks/>
          </p:cNvSpPr>
          <p:nvPr/>
        </p:nvSpPr>
        <p:spPr>
          <a:xfrm>
            <a:off x="586391" y="1434370"/>
            <a:ext cx="2964206" cy="20559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cs typeface="Segoe UI"/>
              </a:rPr>
              <a:t>Ideally, the SOC is in the top right area of this chart with a low volume of high quality (true positive) alerts</a:t>
            </a:r>
          </a:p>
          <a:p>
            <a:endParaRPr lang="en-US"/>
          </a:p>
        </p:txBody>
      </p:sp>
      <p:graphicFrame>
        <p:nvGraphicFramePr>
          <p:cNvPr id="4" name="Table 6">
            <a:extLst>
              <a:ext uri="{FF2B5EF4-FFF2-40B4-BE49-F238E27FC236}">
                <a16:creationId xmlns:a16="http://schemas.microsoft.com/office/drawing/2014/main" id="{FD0283BD-5C85-96FC-69A2-B93A7A0DA538}"/>
              </a:ext>
            </a:extLst>
          </p:cNvPr>
          <p:cNvGraphicFramePr>
            <a:graphicFrameLocks/>
          </p:cNvGraphicFramePr>
          <p:nvPr>
            <p:extLst>
              <p:ext uri="{D42A27DB-BD31-4B8C-83A1-F6EECF244321}">
                <p14:modId xmlns:p14="http://schemas.microsoft.com/office/powerpoint/2010/main" val="4207957062"/>
              </p:ext>
            </p:extLst>
          </p:nvPr>
        </p:nvGraphicFramePr>
        <p:xfrm>
          <a:off x="4260716" y="1339569"/>
          <a:ext cx="7318371" cy="4119880"/>
        </p:xfrm>
        <a:graphic>
          <a:graphicData uri="http://schemas.openxmlformats.org/drawingml/2006/table">
            <a:tbl>
              <a:tblPr firstRow="1" bandRow="1">
                <a:tableStyleId>{17292A2E-F333-43FB-9621-5CBBE7FDCDCB}</a:tableStyleId>
              </a:tblPr>
              <a:tblGrid>
                <a:gridCol w="1334829">
                  <a:extLst>
                    <a:ext uri="{9D8B030D-6E8A-4147-A177-3AD203B41FA5}">
                      <a16:colId xmlns:a16="http://schemas.microsoft.com/office/drawing/2014/main" val="3497608824"/>
                    </a:ext>
                  </a:extLst>
                </a:gridCol>
                <a:gridCol w="2401358">
                  <a:extLst>
                    <a:ext uri="{9D8B030D-6E8A-4147-A177-3AD203B41FA5}">
                      <a16:colId xmlns:a16="http://schemas.microsoft.com/office/drawing/2014/main" val="3283996682"/>
                    </a:ext>
                  </a:extLst>
                </a:gridCol>
                <a:gridCol w="3582184">
                  <a:extLst>
                    <a:ext uri="{9D8B030D-6E8A-4147-A177-3AD203B41FA5}">
                      <a16:colId xmlns:a16="http://schemas.microsoft.com/office/drawing/2014/main" val="4163361720"/>
                    </a:ext>
                  </a:extLst>
                </a:gridCol>
              </a:tblGrid>
              <a:tr h="370840">
                <a:tc>
                  <a:txBody>
                    <a:bodyPr/>
                    <a:lstStyle/>
                    <a:p>
                      <a:r>
                        <a:rPr lang="en-US"/>
                        <a:t>Alerts</a:t>
                      </a:r>
                    </a:p>
                  </a:txBody>
                  <a:tcPr>
                    <a:lnB w="12700" cap="flat" cmpd="sng" algn="ctr">
                      <a:solidFill>
                        <a:schemeClr val="tx1"/>
                      </a:solidFill>
                      <a:prstDash val="solid"/>
                      <a:round/>
                      <a:headEnd type="none" w="med" len="med"/>
                      <a:tailEnd type="none" w="med" len="med"/>
                    </a:lnB>
                  </a:tcPr>
                </a:tc>
                <a:tc>
                  <a:txBody>
                    <a:bodyPr/>
                    <a:lstStyle/>
                    <a:p>
                      <a:r>
                        <a:rPr lang="en-US"/>
                        <a:t>Low Quality</a:t>
                      </a:r>
                    </a:p>
                  </a:txBody>
                  <a:tcPr>
                    <a:lnB w="12700" cap="flat" cmpd="sng" algn="ctr">
                      <a:solidFill>
                        <a:schemeClr val="tx1"/>
                      </a:solidFill>
                      <a:prstDash val="solid"/>
                      <a:round/>
                      <a:headEnd type="none" w="med" len="med"/>
                      <a:tailEnd type="none" w="med" len="med"/>
                    </a:lnB>
                  </a:tcPr>
                </a:tc>
                <a:tc>
                  <a:txBody>
                    <a:bodyPr/>
                    <a:lstStyle/>
                    <a:p>
                      <a:r>
                        <a:rPr lang="en-US"/>
                        <a:t>High Quality</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3731115"/>
                  </a:ext>
                </a:extLst>
              </a:tr>
              <a:tr h="370840">
                <a:tc>
                  <a:txBody>
                    <a:bodyPr/>
                    <a:lstStyle/>
                    <a:p>
                      <a:r>
                        <a:rPr lang="en-US"/>
                        <a:t>Low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t>SOC may not have enough rules configured</a:t>
                      </a:r>
                    </a:p>
                    <a:p>
                      <a:pPr marL="285750" indent="-285750">
                        <a:buFont typeface="Arial" panose="020B0604020202020204" pitchFamily="34" charset="0"/>
                        <a:buChar char="•"/>
                      </a:pPr>
                      <a:r>
                        <a:rPr lang="en-US"/>
                        <a:t>SOC may be missing alerts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t>Many rules have been configured and tuned</a:t>
                      </a:r>
                    </a:p>
                    <a:p>
                      <a:pPr marL="285750" indent="-285750">
                        <a:buFont typeface="Arial" panose="020B0604020202020204" pitchFamily="34" charset="0"/>
                        <a:buChar char="•"/>
                      </a:pPr>
                      <a:r>
                        <a:rPr lang="en-US"/>
                        <a:t>Most rules detected are true positives</a:t>
                      </a:r>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9876682"/>
                  </a:ext>
                </a:extLst>
              </a:tr>
              <a:tr h="370840">
                <a:tc>
                  <a:txBody>
                    <a:bodyPr/>
                    <a:lstStyle/>
                    <a:p>
                      <a:r>
                        <a:rPr lang="en-US"/>
                        <a:t>High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t>Many alerts</a:t>
                      </a:r>
                    </a:p>
                    <a:p>
                      <a:pPr marL="285750" indent="-285750">
                        <a:buFont typeface="Arial" panose="020B0604020202020204" pitchFamily="34" charset="0"/>
                        <a:buChar char="•"/>
                      </a:pPr>
                      <a:r>
                        <a:rPr lang="en-US"/>
                        <a:t>Many false positives</a:t>
                      </a:r>
                    </a:p>
                    <a:p>
                      <a:pPr marL="285750" indent="-285750">
                        <a:buFont typeface="Arial" panose="020B0604020202020204" pitchFamily="34" charset="0"/>
                        <a:buChar char="•"/>
                      </a:pPr>
                      <a:r>
                        <a:rPr lang="en-US"/>
                        <a:t>SOC may not be able to keep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Many rules have been configured</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Most rules detected are true positive</a:t>
                      </a:r>
                    </a:p>
                    <a:p>
                      <a:pPr marL="285750" indent="-285750">
                        <a:buFont typeface="Arial" panose="020B0604020202020204" pitchFamily="34" charset="0"/>
                        <a:buChar char="•"/>
                      </a:pPr>
                      <a:r>
                        <a:rPr lang="en-US"/>
                        <a:t>Security may need to be improved at the source</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5726940"/>
                  </a:ext>
                </a:extLst>
              </a:tr>
            </a:tbl>
          </a:graphicData>
        </a:graphic>
      </p:graphicFrame>
    </p:spTree>
    <p:extLst>
      <p:ext uri="{BB962C8B-B14F-4D97-AF65-F5344CB8AC3E}">
        <p14:creationId xmlns:p14="http://schemas.microsoft.com/office/powerpoint/2010/main" val="1843404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Uploaded xmlns="bf2380a9-f059-4440-9b0c-00bda5ce37de">false</Uploaded>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A540A9-8C5E-4F15-9EEC-FA709D8E03C3}">
  <ds:schemaRefs>
    <ds:schemaRef ds:uri="http://www.w3.org/XML/1998/namespace"/>
    <ds:schemaRef ds:uri="http://purl.org/dc/elements/1.1/"/>
    <ds:schemaRef ds:uri="http://schemas.openxmlformats.org/package/2006/metadata/core-properties"/>
    <ds:schemaRef ds:uri="0c00efa8-99df-4343-9c36-3998544861d9"/>
    <ds:schemaRef ds:uri="http://schemas.microsoft.com/office/2006/metadata/properties"/>
    <ds:schemaRef ds:uri="http://schemas.microsoft.com/office/infopath/2007/PartnerControls"/>
    <ds:schemaRef ds:uri="http://schemas.microsoft.com/office/2006/documentManagement/types"/>
    <ds:schemaRef ds:uri="bf2380a9-f059-4440-9b0c-00bda5ce37de"/>
    <ds:schemaRef ds:uri="http://schemas.microsoft.com/sharepoint/v3"/>
    <ds:schemaRef ds:uri="http://purl.org/dc/dcmitype/"/>
    <ds:schemaRef ds:uri="http://purl.org/dc/terms/"/>
  </ds:schemaRefs>
</ds:datastoreItem>
</file>

<file path=customXml/itemProps2.xml><?xml version="1.0" encoding="utf-8"?>
<ds:datastoreItem xmlns:ds="http://schemas.openxmlformats.org/officeDocument/2006/customXml" ds:itemID="{A81A30EB-8902-42A3-B26B-4314970568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90</TotalTime>
  <Words>4591</Words>
  <Application>Microsoft Office PowerPoint</Application>
  <PresentationFormat>Widescreen</PresentationFormat>
  <Paragraphs>431</Paragraphs>
  <Slides>55</Slides>
  <Notes>30</Notes>
  <HiddenSlides>19</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Microsoft 365 Template Light</vt:lpstr>
      <vt:lpstr>SOC Optimization to Get the Right Data and Right Alerts into Microsoft Sentinel and XDR</vt:lpstr>
      <vt:lpstr>Microsoft 365 Community Conference</vt:lpstr>
      <vt:lpstr>Join the event app to access:</vt:lpstr>
      <vt:lpstr>PowerPoint Presentation</vt:lpstr>
      <vt:lpstr>What is SOC Optimization</vt:lpstr>
      <vt:lpstr>Why optimize your SIEM?</vt:lpstr>
      <vt:lpstr>How to optimize your SIEM?</vt:lpstr>
      <vt:lpstr>PowerPoint Presentation</vt:lpstr>
      <vt:lpstr>Alert Volume versus Alert Quality</vt:lpstr>
      <vt:lpstr>False Positives</vt:lpstr>
      <vt:lpstr>Alert Tuning</vt:lpstr>
      <vt:lpstr>Overall Incident tuning best practices</vt:lpstr>
      <vt:lpstr>PowerPoint Presentation</vt:lpstr>
      <vt:lpstr>Optimize your SOC with  targeted recommendations</vt:lpstr>
      <vt:lpstr>PowerPoint Presentation</vt:lpstr>
      <vt:lpstr>Data value optimization recommendations</vt:lpstr>
      <vt:lpstr>Data value optimization recommendations</vt:lpstr>
      <vt:lpstr>Unused column* optimization recommendation</vt:lpstr>
      <vt:lpstr>Unused column* optimization recommendation</vt:lpstr>
      <vt:lpstr>Threat-based optimization recommendations Looks at connected logs and enabled rules to provide threat-based recommendations</vt:lpstr>
      <vt:lpstr>Similar organizations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One: SOC Opt Overview Tab</vt:lpstr>
      <vt:lpstr>Demo Two: Data Value Optimization</vt:lpstr>
      <vt:lpstr>Demo Three: Unused Columns Optimization + Blog (Alpine)</vt:lpstr>
      <vt:lpstr>Unused Columns – Demo/show this</vt:lpstr>
      <vt:lpstr>Demo Four: Coverage (Threat) Optimization</vt:lpstr>
      <vt:lpstr>Demo Five: Similar Orgs Optimization (Alpine)</vt:lpstr>
      <vt:lpstr>Demo Six: Lifecycle Management of a Recommendation(s)</vt:lpstr>
      <vt:lpstr>Questions/Clarification for Ron</vt:lpstr>
      <vt:lpstr>Questions/Clarification for Ron OLD</vt:lpstr>
      <vt:lpstr>We have an exciting future ahead.</vt:lpstr>
      <vt:lpstr>Expertise and tools for your journey</vt:lpstr>
      <vt:lpstr>News &amp; community content</vt:lpstr>
      <vt:lpstr>Session feedback surveys</vt:lpstr>
      <vt:lpstr>PowerPoint Presentation</vt:lpstr>
      <vt:lpstr>Similar Organizations (ask Nir Anchel)</vt:lpstr>
      <vt:lpstr>PowerPoint Presentation</vt:lpstr>
      <vt:lpstr>Programmatic SOC Optimization</vt:lpstr>
      <vt:lpstr>Demo Ideas</vt:lpstr>
      <vt:lpstr>Demo Ideas </vt:lpstr>
      <vt:lpstr>OK this is awesome – directly from our blog</vt:lpstr>
      <vt:lpstr>Browse here for API ideas?</vt:lpstr>
      <vt:lpstr>Demo Six: Programmatic SOC Opt w/Workbook </vt:lpstr>
      <vt:lpstr>Threat-based optimization recommendations</vt:lpstr>
      <vt:lpstr>Similar organizations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Andrea Fisher</cp:lastModifiedBy>
  <cp:revision>2</cp:revision>
  <dcterms:created xsi:type="dcterms:W3CDTF">2025-04-08T16:47:37Z</dcterms:created>
  <dcterms:modified xsi:type="dcterms:W3CDTF">2025-05-13T18:11:02Z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