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27"/>
  </p:notesMasterIdLst>
  <p:sldIdLst>
    <p:sldId id="256" r:id="rId6"/>
    <p:sldId id="267" r:id="rId7"/>
    <p:sldId id="567" r:id="rId8"/>
    <p:sldId id="2147482552" r:id="rId9"/>
    <p:sldId id="2076138424" r:id="rId10"/>
    <p:sldId id="2076138422" r:id="rId11"/>
    <p:sldId id="2076138430" r:id="rId12"/>
    <p:sldId id="2076138431" r:id="rId13"/>
    <p:sldId id="2147482573" r:id="rId14"/>
    <p:sldId id="260" r:id="rId15"/>
    <p:sldId id="2076138432" r:id="rId16"/>
    <p:sldId id="2147482574" r:id="rId17"/>
    <p:sldId id="264" r:id="rId18"/>
    <p:sldId id="2147482575" r:id="rId19"/>
    <p:sldId id="258" r:id="rId20"/>
    <p:sldId id="2076138429" r:id="rId21"/>
    <p:sldId id="266" r:id="rId22"/>
    <p:sldId id="259" r:id="rId23"/>
    <p:sldId id="2147480288" r:id="rId24"/>
    <p:sldId id="566"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19A6E4-4726-4809-AFE6-2620BB01E6D5}">
          <p14:sldIdLst>
            <p14:sldId id="256"/>
            <p14:sldId id="267"/>
            <p14:sldId id="567"/>
            <p14:sldId id="2147482552"/>
            <p14:sldId id="2076138424"/>
            <p14:sldId id="2076138422"/>
            <p14:sldId id="2076138430"/>
            <p14:sldId id="2076138431"/>
            <p14:sldId id="2147482573"/>
            <p14:sldId id="260"/>
            <p14:sldId id="2076138432"/>
            <p14:sldId id="2147482574"/>
            <p14:sldId id="264"/>
            <p14:sldId id="2147482575"/>
            <p14:sldId id="258"/>
            <p14:sldId id="2076138429"/>
            <p14:sldId id="266"/>
            <p14:sldId id="259"/>
            <p14:sldId id="2147480288"/>
            <p14:sldId id="566"/>
            <p14:sldId id="269"/>
          </p14:sldIdLst>
        </p14:section>
        <p14:section name="Appendix" id="{69CF39D8-49B7-41E6-A31E-12AF098C27A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AA3405-EEBE-FF9A-6702-111F1D6376B7}" name="Aakanksha Saxena" initials="" userId="S::aasaxena@microsoft.com::b144d878-e0d4-4eb4-9fbe-ad363e1d3228" providerId="AD"/>
  <p188:author id="{CE5A060C-DC88-0F9D-E1DE-C97D89F834DB}" name="Akash Malhotra" initials="" userId="S::akmalhot@microsoft.com::934b7192-c319-494e-a2fd-b8881b0a3105" providerId="AD"/>
  <p188:author id="{E2540913-AF8B-3FC7-D227-6762ED6314C9}" name="Ryan Williams" initials="" userId="S::ryanwilliams@microsoft.com::7916c8ad-a9b5-493d-94ec-a6fcb48a17d8" providerId="AD"/>
  <p188:author id="{F515E715-579D-FB92-90CA-AA3836E6C848}" name="Eric Moe" initials="EM" userId="S::ermoe@microsoft.com::793077c8-a608-484f-8db4-72329b241f1c" providerId="AD"/>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9E321235-132F-FCEA-B87C-6801C8FF7382}" name="Surabhi Calla" initials="" userId="S::surabhicalla@microsoft.com::418188ef-2293-455a-a742-c3096c07b4fd" providerId="AD"/>
  <p188:author id="{45E26643-2372-77B6-5DF2-E59B8E56BA45}" name="Mounica Battula" initials="" userId="S::mobattul@microsoft.com::c3c976db-1556-41e7-8261-164ed547fd0f"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9285167C-2897-B247-49B8-DE7827CCBA92}" name="Andre Della Monica" initials="AD" userId="S::andredm@microsoft.com::7267b0c3-e362-44ad-9b08-606baa35daa0" providerId="AD"/>
  <p188:author id="{2A70CA96-A581-2E76-A08A-86A1D2ACFEED}" name="John Vintzel" initials="JV" userId="S::jvintzel@microsoft.com::7b53a438-0760-4e22-946b-1cd93ff49a48" providerId="AD"/>
  <p188:author id="{F17051B4-15C1-27DE-03EE-151A5FD03AE5}" name="Ken Goossens" initials="KG" userId="S::kegoosse@microsoft.com::0cc5f1ad-709a-4eeb-b6f4-5fdd6fffec62" providerId="AD"/>
  <p188:author id="{B39F35CA-4E24-FF0D-1BD9-ED75DEE57530}" name="Katie Yao" initials="" userId="S::kayao@microsoft.com::1c954c3e-30f2-4b7f-9701-30774dd4182e" providerId="AD"/>
  <p188:author id="{1820BDD4-F266-F3BF-ADA8-D67F3D79BA0A}" name="Jean Weiss (Elev8 Consulting)" initials="JC" userId="S::v-jeanweiss@microsoft.com::ea1dbf62-10a7-4848-9650-4fb0d6ecf066"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 id="{7260FAEE-C87F-AA6E-44CD-BDD4503D9082}" name="John McBain" initials="JM" userId="S::jmcbain@microsoft.com::e284d1ac-92b3-4711-b545-213b2806d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F5"/>
    <a:srgbClr val="091F2C"/>
    <a:srgbClr val="0B87DE"/>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577" autoAdjust="0"/>
  </p:normalViewPr>
  <p:slideViewPr>
    <p:cSldViewPr snapToGrid="0">
      <p:cViewPr varScale="1">
        <p:scale>
          <a:sx n="82" d="100"/>
          <a:sy n="82" d="100"/>
        </p:scale>
        <p:origin x="233"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A2AB1B51-4AA8-48BC-8525-13EEDF700436}" type="slidenum">
              <a:rPr lang="en-US" smtClean="0"/>
              <a:t>13</a:t>
            </a:fld>
            <a:endParaRPr lang="en-US"/>
          </a:p>
        </p:txBody>
      </p:sp>
    </p:spTree>
    <p:extLst>
      <p:ext uri="{BB962C8B-B14F-4D97-AF65-F5344CB8AC3E}">
        <p14:creationId xmlns:p14="http://schemas.microsoft.com/office/powerpoint/2010/main" val="123361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50.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5/6/2025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5/6/2025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Header Line 12 Months">
    <p:bg>
      <p:bgPr>
        <a:solidFill>
          <a:srgbClr val="FFFFFF"/>
        </a:solidFill>
        <a:effectLst/>
      </p:bgPr>
    </p:bg>
    <p:spTree>
      <p:nvGrpSpPr>
        <p:cNvPr id="1" name=""/>
        <p:cNvGrpSpPr/>
        <p:nvPr/>
      </p:nvGrpSpPr>
      <p:grpSpPr>
        <a:xfrm>
          <a:off x="0" y="0"/>
          <a:ext cx="0" cy="0"/>
          <a:chOff x="0" y="0"/>
          <a:chExt cx="0" cy="0"/>
        </a:xfrm>
      </p:grpSpPr>
      <p:pic>
        <p:nvPicPr>
          <p:cNvPr id="4" name="Picture 3" descr="A blue and white background with ribbons&#10;&#10;Description automatically generated with medium confidence">
            <a:extLst>
              <a:ext uri="{FF2B5EF4-FFF2-40B4-BE49-F238E27FC236}">
                <a16:creationId xmlns:a16="http://schemas.microsoft.com/office/drawing/2014/main" id="{D0CB3C07-AD2D-ABDF-38A7-5178311065D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51120"/>
          <a:stretch/>
        </p:blipFill>
        <p:spPr>
          <a:xfrm>
            <a:off x="0" y="0"/>
            <a:ext cx="5959475" cy="6858000"/>
          </a:xfrm>
          <a:prstGeom prst="rect">
            <a:avLst/>
          </a:prstGeom>
        </p:spPr>
      </p:pic>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a:solidFill>
            <a:srgbClr val="FFFFFF"/>
          </a:solid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1453487"/>
            <a:ext cx="4477223" cy="1107996"/>
          </a:xfrm>
        </p:spPr>
        <p:txBody>
          <a:bodyPr wrap="square">
            <a:spAutoFit/>
          </a:bodyPr>
          <a:lstStyle>
            <a:lvl1pPr>
              <a:defRPr>
                <a:solidFill>
                  <a:srgbClr val="000000"/>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199" y="3014000"/>
            <a:ext cx="4477223"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8959399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pic>
        <p:nvPicPr>
          <p:cNvPr id="8" name="Picture 7">
            <a:extLst>
              <a:ext uri="{FF2B5EF4-FFF2-40B4-BE49-F238E27FC236}">
                <a16:creationId xmlns:a16="http://schemas.microsoft.com/office/drawing/2014/main" id="{72DBFBBD-271E-0296-97E5-91F8DB308810}"/>
              </a:ext>
            </a:extLst>
          </p:cNvPr>
          <p:cNvPicPr>
            <a:picLocks noChangeAspect="1"/>
          </p:cNvPicPr>
          <p:nvPr userDrawn="1"/>
        </p:nvPicPr>
        <p:blipFill>
          <a:blip r:embed="rId2">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42163116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sz="1600" dirty="0"/>
            </a:lvl3pPr>
            <a:lvl4pPr marL="666750" indent="-152400">
              <a:defRPr lang="en-US" sz="1600" dirty="0"/>
            </a:lvl4pPr>
            <a:lvl5pPr marL="793750" indent="-120650">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sz="1600" dirty="0"/>
            </a:lvl3pPr>
            <a:lvl4pPr marL="685800" indent="-136525">
              <a:defRPr lang="en-US" sz="1600" dirty="0"/>
            </a:lvl4pPr>
            <a:lvl5pPr marL="793750" indent="-120650">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15BC34C-8F26-E817-1782-C2079FE28A8E}"/>
              </a:ext>
            </a:extLst>
          </p:cNvPr>
          <p:cNvPicPr>
            <a:picLocks noChangeAspect="1"/>
          </p:cNvPicPr>
          <p:nvPr userDrawn="1"/>
        </p:nvPicPr>
        <p:blipFill>
          <a:blip r:embed="rId2">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37703388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rgbClr val="1A1A1A"/>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DC34896-29E8-F334-22F6-9DCAD0706133}"/>
              </a:ext>
            </a:extLst>
          </p:cNvPr>
          <p:cNvPicPr>
            <a:picLocks noChangeAspect="1"/>
          </p:cNvPicPr>
          <p:nvPr userDrawn="1"/>
        </p:nvPicPr>
        <p:blipFill>
          <a:blip r:embed="rId2">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36602379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0036194"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86616"/>
          </a:xfrm>
        </p:spPr>
        <p:txBody>
          <a:bodyPr wrap="square">
            <a:spAutoFit/>
          </a:bodyPr>
          <a:lstStyle>
            <a:lvl1pPr marL="0" indent="0">
              <a:buNone/>
              <a:defRPr/>
            </a:lvl1pPr>
            <a:lvl2pPr marL="228600" indent="0">
              <a:buNone/>
              <a:defRPr/>
            </a:lvl2pPr>
            <a:lvl3pPr marL="457200" indent="0">
              <a:buNone/>
              <a:defRPr/>
            </a:lvl3pPr>
            <a:lvl4pPr marL="685800" indent="0">
              <a:buNone/>
              <a:defRPr sz="1600"/>
            </a:lvl4pPr>
            <a:lvl5pPr marL="9144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FA69D89-9E57-85D0-C088-C6435258A151}"/>
              </a:ext>
            </a:extLst>
          </p:cNvPr>
          <p:cNvPicPr>
            <a:picLocks noChangeAspect="1"/>
          </p:cNvPicPr>
          <p:nvPr userDrawn="1"/>
        </p:nvPicPr>
        <p:blipFill>
          <a:blip r:embed="rId2">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4139021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_NoNumber">
    <p:spTree>
      <p:nvGrpSpPr>
        <p:cNvPr id="1" name=""/>
        <p:cNvGrpSpPr/>
        <p:nvPr/>
      </p:nvGrpSpPr>
      <p:grpSpPr>
        <a:xfrm>
          <a:off x="0" y="0"/>
          <a:ext cx="0" cy="0"/>
          <a:chOff x="0" y="0"/>
          <a:chExt cx="0" cy="0"/>
        </a:xfrm>
      </p:grpSpPr>
      <p:pic>
        <p:nvPicPr>
          <p:cNvPr id="2" name="Picture 1" descr="A blue and white background with ribbons&#10;&#10;Description automatically generated with medium confidence">
            <a:extLst>
              <a:ext uri="{FF2B5EF4-FFF2-40B4-BE49-F238E27FC236}">
                <a16:creationId xmlns:a16="http://schemas.microsoft.com/office/drawing/2014/main" id="{40174961-B1E5-7DAB-31B8-04553195792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ED9D1B99-1CE9-442D-27EB-C0E72040F732}"/>
              </a:ext>
            </a:extLst>
          </p:cNvPr>
          <p:cNvPicPr>
            <a:picLocks noChangeAspect="1"/>
          </p:cNvPicPr>
          <p:nvPr userDrawn="1"/>
        </p:nvPicPr>
        <p:blipFill>
          <a:blip r:embed="rId4">
            <a:extLst>
              <a:ext uri="{28A0092B-C50C-407E-A947-70E740481C1C}">
                <a14:useLocalDpi xmlns:a14="http://schemas.microsoft.com/office/drawing/2010/main" val="0"/>
              </a:ext>
            </a:extLst>
          </a:blip>
          <a:srcRect t="86731" r="80704"/>
          <a:stretch/>
        </p:blipFill>
        <p:spPr>
          <a:xfrm>
            <a:off x="0" y="5948038"/>
            <a:ext cx="2352583" cy="909961"/>
          </a:xfrm>
          <a:prstGeom prst="rect">
            <a:avLst/>
          </a:prstGeom>
        </p:spPr>
      </p:pic>
      <p:pic>
        <p:nvPicPr>
          <p:cNvPr id="20" name="Picture 19">
            <a:extLst>
              <a:ext uri="{FF2B5EF4-FFF2-40B4-BE49-F238E27FC236}">
                <a16:creationId xmlns:a16="http://schemas.microsoft.com/office/drawing/2014/main" id="{F3F144B4-0141-D259-1223-F29F42E2C699}"/>
              </a:ext>
            </a:extLst>
          </p:cNvPr>
          <p:cNvPicPr>
            <a:picLocks noChangeAspect="1"/>
          </p:cNvPicPr>
          <p:nvPr userDrawn="1"/>
        </p:nvPicPr>
        <p:blipFill>
          <a:blip r:embed="rId5">
            <a:biLevel thresh="25000"/>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16240935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mo">
    <p:spTree>
      <p:nvGrpSpPr>
        <p:cNvPr id="1" name=""/>
        <p:cNvGrpSpPr/>
        <p:nvPr/>
      </p:nvGrpSpPr>
      <p:grpSpPr>
        <a:xfrm>
          <a:off x="0" y="0"/>
          <a:ext cx="0" cy="0"/>
          <a:chOff x="0" y="0"/>
          <a:chExt cx="0" cy="0"/>
        </a:xfrm>
      </p:grpSpPr>
      <p:pic>
        <p:nvPicPr>
          <p:cNvPr id="15" name="Picture 14" descr="A blurry image of a blue and white circle&#10;&#10;Description automatically generated">
            <a:extLst>
              <a:ext uri="{FF2B5EF4-FFF2-40B4-BE49-F238E27FC236}">
                <a16:creationId xmlns:a16="http://schemas.microsoft.com/office/drawing/2014/main" id="{C193CB06-4044-FCF7-4A27-9B7CDD16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ED9D1B99-1CE9-442D-27EB-C0E72040F732}"/>
              </a:ext>
            </a:extLst>
          </p:cNvPr>
          <p:cNvPicPr>
            <a:picLocks noChangeAspect="1"/>
          </p:cNvPicPr>
          <p:nvPr userDrawn="1"/>
        </p:nvPicPr>
        <p:blipFill>
          <a:blip r:embed="rId3">
            <a:extLst>
              <a:ext uri="{28A0092B-C50C-407E-A947-70E740481C1C}">
                <a14:useLocalDpi xmlns:a14="http://schemas.microsoft.com/office/drawing/2010/main" val="0"/>
              </a:ext>
            </a:extLst>
          </a:blip>
          <a:srcRect t="86731" r="80704"/>
          <a:stretch/>
        </p:blipFill>
        <p:spPr>
          <a:xfrm>
            <a:off x="0" y="5948038"/>
            <a:ext cx="2352583" cy="909961"/>
          </a:xfrm>
          <a:prstGeom prst="rect">
            <a:avLst/>
          </a:prstGeom>
        </p:spPr>
      </p:pic>
      <p:pic>
        <p:nvPicPr>
          <p:cNvPr id="4" name="Picture 3">
            <a:extLst>
              <a:ext uri="{FF2B5EF4-FFF2-40B4-BE49-F238E27FC236}">
                <a16:creationId xmlns:a16="http://schemas.microsoft.com/office/drawing/2014/main" id="{1A1D7227-8DA2-1889-EBC8-51B64EC60778}"/>
              </a:ext>
            </a:extLst>
          </p:cNvPr>
          <p:cNvPicPr>
            <a:picLocks noChangeAspect="1"/>
          </p:cNvPicPr>
          <p:nvPr userDrawn="1"/>
        </p:nvPicPr>
        <p:blipFill>
          <a:blip r:embed="rId4">
            <a:biLevel thresh="25000"/>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34386210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CB06-9B2A-AFB2-9451-E82C4FE22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AD59A6-B869-FC53-F251-88F59846DE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6FA8C-F4C4-3FD9-94CB-12278B3DCBEB}"/>
              </a:ext>
            </a:extLst>
          </p:cNvPr>
          <p:cNvSpPr>
            <a:spLocks noGrp="1"/>
          </p:cNvSpPr>
          <p:nvPr>
            <p:ph type="dt" sz="half" idx="10"/>
          </p:nvPr>
        </p:nvSpPr>
        <p:spPr/>
        <p:txBody>
          <a:bodyPr/>
          <a:lstStyle/>
          <a:p>
            <a:fld id="{A5536954-63C5-4B62-B2CE-4C4C5B853ABB}" type="datetimeFigureOut">
              <a:rPr lang="en-US" smtClean="0"/>
              <a:t>5/6/2025</a:t>
            </a:fld>
            <a:endParaRPr lang="en-US"/>
          </a:p>
        </p:txBody>
      </p:sp>
      <p:sp>
        <p:nvSpPr>
          <p:cNvPr id="5" name="Footer Placeholder 4">
            <a:extLst>
              <a:ext uri="{FF2B5EF4-FFF2-40B4-BE49-F238E27FC236}">
                <a16:creationId xmlns:a16="http://schemas.microsoft.com/office/drawing/2014/main" id="{35C3AA87-A0FE-BE68-9E23-8B7425BFE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27583-2F70-5522-E13A-32650FBCF149}"/>
              </a:ext>
            </a:extLst>
          </p:cNvPr>
          <p:cNvSpPr>
            <a:spLocks noGrp="1"/>
          </p:cNvSpPr>
          <p:nvPr>
            <p:ph type="sldNum" sz="quarter" idx="12"/>
          </p:nvPr>
        </p:nvSpPr>
        <p:spPr/>
        <p:txBody>
          <a:bodyPr/>
          <a:lstStyle/>
          <a:p>
            <a:fld id="{14D0295C-3389-49A9-8F9F-24F4869157D2}" type="slidenum">
              <a:rPr lang="en-US" smtClean="0"/>
              <a:t>‹#›</a:t>
            </a:fld>
            <a:endParaRPr lang="en-US"/>
          </a:p>
        </p:txBody>
      </p:sp>
    </p:spTree>
    <p:extLst>
      <p:ext uri="{BB962C8B-B14F-4D97-AF65-F5344CB8AC3E}">
        <p14:creationId xmlns:p14="http://schemas.microsoft.com/office/powerpoint/2010/main" val="2599176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Header Line 12 Months">
    <p:bg>
      <p:bgPr>
        <a:solidFill>
          <a:srgbClr val="FFFFFF"/>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3482976"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3482974"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3482974"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3482976"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3482974"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3482974" cy="581025"/>
          </a:xfrm>
          <a:noFill/>
        </p:spPr>
        <p:txBody>
          <a:bodyPr lIns="90000" tIns="46800" rIns="90000" bIns="46800" anchor="ctr">
            <a:noAutofit/>
          </a:bodyPr>
          <a:lstStyle>
            <a:lvl1pPr marL="0" indent="0">
              <a:buNone/>
              <a:defRPr sz="2000">
                <a:solidFill>
                  <a:srgbClr val="1A1A1A"/>
                </a:solidFill>
                <a:latin typeface="+mj-lt"/>
              </a:defRPr>
            </a:lvl1pPr>
            <a:lvl2pPr marL="228600" indent="0" algn="ctr">
              <a:buNone/>
              <a:defRPr>
                <a:solidFill>
                  <a:schemeClr val="bg1"/>
                </a:solidFill>
                <a:latin typeface="+mj-lt"/>
              </a:defRPr>
            </a:lvl2pPr>
          </a:lstStyle>
          <a:p>
            <a:pPr lvl="0"/>
            <a:r>
              <a:rPr lang="en-US"/>
              <a:t>Label</a:t>
            </a: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rgbClr val="1A1A1A"/>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3482974"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3500301"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3476043"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3482974"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3500301"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3476043" cy="830997"/>
          </a:xfrm>
        </p:spPr>
        <p:txBody>
          <a:bodyPr lIns="90000" anchor="t"/>
          <a:lstStyle>
            <a:lvl1pPr marL="0" indent="0">
              <a:buSzPct val="90000"/>
              <a:buFont typeface="Wingdings" pitchFamily="2" charset="2"/>
              <a:buNone/>
              <a:tabLst/>
              <a:defRPr sz="1800">
                <a:solidFill>
                  <a:srgbClr val="1A1A1A"/>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9D878E65-6F9C-2BBC-3F11-A4B100781986}"/>
              </a:ext>
            </a:extLst>
          </p:cNvPr>
          <p:cNvPicPr>
            <a:picLocks noChangeAspect="1"/>
          </p:cNvPicPr>
          <p:nvPr userDrawn="1"/>
        </p:nvPicPr>
        <p:blipFill>
          <a:blip r:embed="rId2">
            <a:alphaModFix amt="70000"/>
          </a:blip>
          <a:srcRect/>
          <a:stretch/>
        </p:blipFill>
        <p:spPr>
          <a:xfrm>
            <a:off x="11067143" y="5871374"/>
            <a:ext cx="840148" cy="762182"/>
          </a:xfrm>
          <a:prstGeom prst="rect">
            <a:avLst/>
          </a:prstGeom>
        </p:spPr>
      </p:pic>
    </p:spTree>
    <p:extLst>
      <p:ext uri="{BB962C8B-B14F-4D97-AF65-F5344CB8AC3E}">
        <p14:creationId xmlns:p14="http://schemas.microsoft.com/office/powerpoint/2010/main" val="107027926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2.xml"/><Relationship Id="rId21" Type="http://schemas.openxmlformats.org/officeDocument/2006/relationships/slideLayout" Target="../slideLayouts/slideLayout47.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16" Type="http://schemas.openxmlformats.org/officeDocument/2006/relationships/slideLayout" Target="../slideLayouts/slideLayout42.xml"/><Relationship Id="rId11" Type="http://schemas.openxmlformats.org/officeDocument/2006/relationships/slideLayout" Target="../slideLayouts/slideLayout37.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82" Type="http://schemas.openxmlformats.org/officeDocument/2006/relationships/image" Target="../media/image1.png"/><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slideLayout" Target="../slideLayouts/slideLayout106.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83" Type="http://schemas.openxmlformats.org/officeDocument/2006/relationships/image" Target="../media/image2.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81"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9" Type="http://schemas.openxmlformats.org/officeDocument/2006/relationships/slideLayout" Target="../slideLayouts/slideLayout65.xml"/><Relationship Id="rId34" Type="http://schemas.openxmlformats.org/officeDocument/2006/relationships/slideLayout" Target="../slideLayouts/slideLayout60.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29" Type="http://schemas.openxmlformats.org/officeDocument/2006/relationships/slideLayout" Target="../slideLayouts/slideLayout55.xml"/><Relationship Id="rId24" Type="http://schemas.openxmlformats.org/officeDocument/2006/relationships/slideLayout" Target="../slideLayouts/slideLayout50.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66"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learn.microsoft.com/en-us/fabric/governance/microsoft-purview-fabric" TargetMode="External"/><Relationship Id="rId3" Type="http://schemas.openxmlformats.org/officeDocument/2006/relationships/hyperlink" Target="https://www.microsoft.com/en-us/microsoft-365/blog/2025/01/15/copilot-for-all-introducing-microsoft-365-copilot-chat/" TargetMode="External"/><Relationship Id="rId7" Type="http://schemas.openxmlformats.org/officeDocument/2006/relationships/hyperlink" Target="https://www.microsoft.com/en-us/security/blog/2025/01/27/fast-track-generative-ai-security-with-microsoft-purview/" TargetMode="External"/><Relationship Id="rId2" Type="http://schemas.openxmlformats.org/officeDocument/2006/relationships/hyperlink" Target="https://blogs.microsoft.com/blog/2025/01/28/the-value-of-ai-how-microsofts-customers-and-partners-are-creating-differentiated-ai-solutions-to-reinvent-how-they-do-business-today/" TargetMode="External"/><Relationship Id="rId1" Type="http://schemas.openxmlformats.org/officeDocument/2006/relationships/slideLayout" Target="../slideLayouts/slideLayout103.xml"/><Relationship Id="rId6" Type="http://schemas.openxmlformats.org/officeDocument/2006/relationships/hyperlink" Target="https://learn.microsoft.com/en-us/purview/ms-purview-dg-pricing-announcement" TargetMode="External"/><Relationship Id="rId11" Type="http://schemas.openxmlformats.org/officeDocument/2006/relationships/hyperlink" Target="https://onnxruntime.ai/" TargetMode="External"/><Relationship Id="rId5" Type="http://schemas.openxmlformats.org/officeDocument/2006/relationships/hyperlink" Target="https://techcommunity.microsoft.com/blog/azurepurviewblog/the-first-purview-ama-of-2025-is-now-on-demand/4365780" TargetMode="External"/><Relationship Id="rId10" Type="http://schemas.openxmlformats.org/officeDocument/2006/relationships/hyperlink" Target="https://learn.microsoft.com/en-us/fabric/governance/use-microsoft-purview-hub" TargetMode="External"/><Relationship Id="rId4" Type="http://schemas.openxmlformats.org/officeDocument/2006/relationships/hyperlink" Target="https://aimagazine.com/articles/microsofts-ai-vision-for-americas-technological-future" TargetMode="External"/><Relationship Id="rId9" Type="http://schemas.openxmlformats.org/officeDocument/2006/relationships/hyperlink" Target="https://learn.microsoft.com/en-us/purview/register-scan-fabric-tenan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 Id="rId5" Type="http://schemas.openxmlformats.org/officeDocument/2006/relationships/image" Target="../media/image63.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922191"/>
            <a:ext cx="8193024" cy="1495794"/>
          </a:xfrm>
        </p:spPr>
        <p:txBody>
          <a:bodyPr/>
          <a:lstStyle/>
          <a:p>
            <a:r>
              <a:rPr lang="en-US" dirty="0"/>
              <a:t>Untangling this thing called AI</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Copilot+ PCs | M365 Copilot | and more </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5C7018-3069-F1F6-EF9F-7375A15C2443}"/>
              </a:ext>
            </a:extLst>
          </p:cNvPr>
          <p:cNvSpPr/>
          <p:nvPr/>
        </p:nvSpPr>
        <p:spPr bwMode="auto">
          <a:xfrm>
            <a:off x="-152400" y="2209801"/>
            <a:ext cx="12392891" cy="2185894"/>
          </a:xfrm>
          <a:prstGeom prst="rect">
            <a:avLst/>
          </a:prstGeom>
          <a:solidFill>
            <a:schemeClr val="dk1">
              <a:alpha val="2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0C11733C-1056-AEE2-C913-2C56D923FFB2}"/>
              </a:ext>
            </a:extLst>
          </p:cNvPr>
          <p:cNvSpPr txBox="1"/>
          <p:nvPr/>
        </p:nvSpPr>
        <p:spPr>
          <a:xfrm>
            <a:off x="1054652" y="2327175"/>
            <a:ext cx="7459133" cy="1446550"/>
          </a:xfrm>
          <a:prstGeom prst="rect">
            <a:avLst/>
          </a:prstGeom>
          <a:noFill/>
        </p:spPr>
        <p:txBody>
          <a:bodyPr wrap="square" rtlCol="0">
            <a:spAutoFit/>
          </a:bodyPr>
          <a:lstStyle/>
          <a:p>
            <a:r>
              <a:rPr lang="en-US" sz="4400" dirty="0">
                <a:solidFill>
                  <a:srgbClr val="FFFFFF"/>
                </a:solidFill>
                <a:latin typeface="Segoe UI Semibold" panose="020B0702040204020203" pitchFamily="34" charset="0"/>
                <a:cs typeface="Segoe UI Semibold" panose="020B0702040204020203" pitchFamily="34" charset="0"/>
              </a:rPr>
              <a:t>Enable End Users to be More Productive</a:t>
            </a:r>
          </a:p>
        </p:txBody>
      </p:sp>
      <p:sp>
        <p:nvSpPr>
          <p:cNvPr id="14" name="TextBox 13">
            <a:extLst>
              <a:ext uri="{FF2B5EF4-FFF2-40B4-BE49-F238E27FC236}">
                <a16:creationId xmlns:a16="http://schemas.microsoft.com/office/drawing/2014/main" id="{E6975224-588E-094B-ACE9-8974AF2740B6}"/>
              </a:ext>
            </a:extLst>
          </p:cNvPr>
          <p:cNvSpPr txBox="1"/>
          <p:nvPr/>
        </p:nvSpPr>
        <p:spPr>
          <a:xfrm>
            <a:off x="1054652" y="3782420"/>
            <a:ext cx="7459133" cy="523220"/>
          </a:xfrm>
          <a:prstGeom prst="rect">
            <a:avLst/>
          </a:prstGeom>
          <a:noFill/>
        </p:spPr>
        <p:txBody>
          <a:bodyPr wrap="square" rtlCol="0">
            <a:spAutoFit/>
          </a:bodyPr>
          <a:lstStyle/>
          <a:p>
            <a:r>
              <a:rPr lang="en-US" sz="2800" dirty="0">
                <a:solidFill>
                  <a:srgbClr val="FFFFFF"/>
                </a:solidFill>
                <a:latin typeface="Segoe UI" panose="020B0502040204020203" pitchFamily="34" charset="0"/>
                <a:cs typeface="Segoe UI" panose="020B0502040204020203" pitchFamily="34" charset="0"/>
              </a:rPr>
              <a:t>M365 + Windows </a:t>
            </a:r>
          </a:p>
        </p:txBody>
      </p:sp>
    </p:spTree>
    <p:extLst>
      <p:ext uri="{BB962C8B-B14F-4D97-AF65-F5344CB8AC3E}">
        <p14:creationId xmlns:p14="http://schemas.microsoft.com/office/powerpoint/2010/main" val="272752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reenshot of a computer">
            <a:extLst>
              <a:ext uri="{FF2B5EF4-FFF2-40B4-BE49-F238E27FC236}">
                <a16:creationId xmlns:a16="http://schemas.microsoft.com/office/drawing/2014/main" id="{8411A942-0FE3-01C5-C9F4-B7D5F05C6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A51FA9-8FF8-F174-CA4F-560867FCA35F}"/>
              </a:ext>
            </a:extLst>
          </p:cNvPr>
          <p:cNvSpPr/>
          <p:nvPr/>
        </p:nvSpPr>
        <p:spPr>
          <a:xfrm>
            <a:off x="403412" y="121024"/>
            <a:ext cx="1647265" cy="477370"/>
          </a:xfrm>
          <a:prstGeom prst="rect">
            <a:avLst/>
          </a:prstGeom>
          <a:solidFill>
            <a:srgbClr val="0177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M365</a:t>
            </a:r>
          </a:p>
        </p:txBody>
      </p:sp>
      <p:sp>
        <p:nvSpPr>
          <p:cNvPr id="3" name="Rectangle 2">
            <a:extLst>
              <a:ext uri="{FF2B5EF4-FFF2-40B4-BE49-F238E27FC236}">
                <a16:creationId xmlns:a16="http://schemas.microsoft.com/office/drawing/2014/main" id="{ACE8986D-2CA4-D673-AF06-FB0BB69419B3}"/>
              </a:ext>
            </a:extLst>
          </p:cNvPr>
          <p:cNvSpPr/>
          <p:nvPr/>
        </p:nvSpPr>
        <p:spPr>
          <a:xfrm>
            <a:off x="5672421" y="142712"/>
            <a:ext cx="2911285" cy="314287"/>
          </a:xfrm>
          <a:prstGeom prst="rect">
            <a:avLst/>
          </a:prstGeom>
          <a:solidFill>
            <a:srgbClr val="FFFFFF"/>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6C2661B-104E-7282-76F9-B3AA71EF0A78}"/>
              </a:ext>
            </a:extLst>
          </p:cNvPr>
          <p:cNvSpPr txBox="1"/>
          <p:nvPr/>
        </p:nvSpPr>
        <p:spPr>
          <a:xfrm>
            <a:off x="5737411" y="180000"/>
            <a:ext cx="1306605" cy="261610"/>
          </a:xfrm>
          <a:prstGeom prst="rect">
            <a:avLst/>
          </a:prstGeom>
          <a:noFill/>
        </p:spPr>
        <p:txBody>
          <a:bodyPr wrap="square" rtlCol="0">
            <a:spAutoFit/>
          </a:bodyPr>
          <a:lstStyle/>
          <a:p>
            <a:r>
              <a:rPr lang="en-US" sz="1050"/>
              <a:t>Included</a:t>
            </a:r>
          </a:p>
        </p:txBody>
      </p:sp>
      <p:sp>
        <p:nvSpPr>
          <p:cNvPr id="5" name="Oval 4">
            <a:extLst>
              <a:ext uri="{FF2B5EF4-FFF2-40B4-BE49-F238E27FC236}">
                <a16:creationId xmlns:a16="http://schemas.microsoft.com/office/drawing/2014/main" id="{0E5D5F97-540C-4F45-CDB3-294684BB7966}"/>
              </a:ext>
            </a:extLst>
          </p:cNvPr>
          <p:cNvSpPr/>
          <p:nvPr/>
        </p:nvSpPr>
        <p:spPr>
          <a:xfrm>
            <a:off x="6420406" y="224357"/>
            <a:ext cx="143438" cy="141137"/>
          </a:xfrm>
          <a:prstGeom prst="ellipse">
            <a:avLst/>
          </a:prstGeom>
          <a:solidFill>
            <a:srgbClr val="0070C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66A3AC-B00B-D67D-2719-CA49B8348762}"/>
              </a:ext>
            </a:extLst>
          </p:cNvPr>
          <p:cNvSpPr txBox="1"/>
          <p:nvPr/>
        </p:nvSpPr>
        <p:spPr>
          <a:xfrm>
            <a:off x="6603621" y="178839"/>
            <a:ext cx="1919569" cy="261610"/>
          </a:xfrm>
          <a:prstGeom prst="rect">
            <a:avLst/>
          </a:prstGeom>
          <a:noFill/>
        </p:spPr>
        <p:txBody>
          <a:bodyPr wrap="square" rtlCol="0">
            <a:spAutoFit/>
          </a:bodyPr>
          <a:lstStyle/>
          <a:p>
            <a:r>
              <a:rPr lang="en-US" sz="1050"/>
              <a:t>Only on specific hardware</a:t>
            </a:r>
          </a:p>
        </p:txBody>
      </p:sp>
      <p:sp>
        <p:nvSpPr>
          <p:cNvPr id="7" name="Isosceles Triangle 6">
            <a:extLst>
              <a:ext uri="{FF2B5EF4-FFF2-40B4-BE49-F238E27FC236}">
                <a16:creationId xmlns:a16="http://schemas.microsoft.com/office/drawing/2014/main" id="{A1E1D0A3-4E5F-BF59-2AE9-516201573DC7}"/>
              </a:ext>
            </a:extLst>
          </p:cNvPr>
          <p:cNvSpPr/>
          <p:nvPr/>
        </p:nvSpPr>
        <p:spPr>
          <a:xfrm>
            <a:off x="8321481" y="229191"/>
            <a:ext cx="134473" cy="131468"/>
          </a:xfrm>
          <a:prstGeom prst="triangle">
            <a:avLst/>
          </a:prstGeom>
          <a:solidFill>
            <a:srgbClr val="F65F3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40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A9978-9994-5A01-701F-173B7EA9DD51}"/>
              </a:ext>
            </a:extLst>
          </p:cNvPr>
          <p:cNvPicPr>
            <a:picLocks noChangeAspect="1"/>
          </p:cNvPicPr>
          <p:nvPr/>
        </p:nvPicPr>
        <p:blipFill>
          <a:blip r:embed="rId2"/>
          <a:stretch>
            <a:fillRect/>
          </a:stretch>
        </p:blipFill>
        <p:spPr>
          <a:xfrm>
            <a:off x="0" y="180080"/>
            <a:ext cx="12192000" cy="6497840"/>
          </a:xfrm>
          <a:prstGeom prst="rect">
            <a:avLst/>
          </a:prstGeom>
        </p:spPr>
      </p:pic>
    </p:spTree>
    <p:extLst>
      <p:ext uri="{BB962C8B-B14F-4D97-AF65-F5344CB8AC3E}">
        <p14:creationId xmlns:p14="http://schemas.microsoft.com/office/powerpoint/2010/main" val="211875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1EB13-736E-AE59-7988-30F8C5987ABF}"/>
              </a:ext>
            </a:extLst>
          </p:cNvPr>
          <p:cNvSpPr/>
          <p:nvPr/>
        </p:nvSpPr>
        <p:spPr bwMode="auto">
          <a:xfrm>
            <a:off x="-1" y="1814947"/>
            <a:ext cx="12240491" cy="2511477"/>
          </a:xfrm>
          <a:prstGeom prst="rect">
            <a:avLst/>
          </a:prstGeom>
          <a:solidFill>
            <a:schemeClr val="dk1">
              <a:alpha val="2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extBox 1">
            <a:extLst>
              <a:ext uri="{FF2B5EF4-FFF2-40B4-BE49-F238E27FC236}">
                <a16:creationId xmlns:a16="http://schemas.microsoft.com/office/drawing/2014/main" id="{F7544012-C419-53BE-1AD2-B61A1B0C52ED}"/>
              </a:ext>
            </a:extLst>
          </p:cNvPr>
          <p:cNvSpPr txBox="1"/>
          <p:nvPr/>
        </p:nvSpPr>
        <p:spPr>
          <a:xfrm>
            <a:off x="999233" y="1982450"/>
            <a:ext cx="8601967" cy="1446550"/>
          </a:xfrm>
          <a:prstGeom prst="rect">
            <a:avLst/>
          </a:prstGeom>
          <a:noFill/>
        </p:spPr>
        <p:txBody>
          <a:bodyPr wrap="square" rtlCol="0">
            <a:spAutoFit/>
          </a:bodyPr>
          <a:lstStyle/>
          <a:p>
            <a:r>
              <a:rPr lang="en-US" sz="4400" dirty="0">
                <a:latin typeface="Segoe UI Semibold" panose="020B0702040204020203" pitchFamily="34" charset="0"/>
                <a:cs typeface="Segoe UI Semibold" panose="020B0702040204020203" pitchFamily="34" charset="0"/>
              </a:rPr>
              <a:t>Let’s look at how you can use these tools in practice</a:t>
            </a:r>
          </a:p>
        </p:txBody>
      </p:sp>
      <p:sp>
        <p:nvSpPr>
          <p:cNvPr id="3" name="TextBox 2">
            <a:extLst>
              <a:ext uri="{FF2B5EF4-FFF2-40B4-BE49-F238E27FC236}">
                <a16:creationId xmlns:a16="http://schemas.microsoft.com/office/drawing/2014/main" id="{5574BB5B-E547-9DC0-B6DC-D179C472E73C}"/>
              </a:ext>
            </a:extLst>
          </p:cNvPr>
          <p:cNvSpPr txBox="1"/>
          <p:nvPr/>
        </p:nvSpPr>
        <p:spPr>
          <a:xfrm>
            <a:off x="999233" y="3429000"/>
            <a:ext cx="7459133" cy="523220"/>
          </a:xfrm>
          <a:prstGeom prst="rect">
            <a:avLst/>
          </a:prstGeom>
          <a:noFill/>
        </p:spPr>
        <p:txBody>
          <a:bodyPr wrap="square" rtlCol="0">
            <a:spAutoFit/>
          </a:bodyPr>
          <a:lstStyle/>
          <a:p>
            <a:r>
              <a:rPr lang="en-US" sz="2800" dirty="0">
                <a:latin typeface="Segoe UI" panose="020B0502040204020203" pitchFamily="34" charset="0"/>
                <a:cs typeface="Segoe UI" panose="020B0502040204020203" pitchFamily="34" charset="0"/>
              </a:rPr>
              <a:t>M365 Copilot + Copilot+ PC</a:t>
            </a:r>
          </a:p>
        </p:txBody>
      </p:sp>
    </p:spTree>
    <p:extLst>
      <p:ext uri="{BB962C8B-B14F-4D97-AF65-F5344CB8AC3E}">
        <p14:creationId xmlns:p14="http://schemas.microsoft.com/office/powerpoint/2010/main" val="340965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2C42-B153-795A-3A50-DA0A6DE04980}"/>
              </a:ext>
            </a:extLst>
          </p:cNvPr>
          <p:cNvSpPr>
            <a:spLocks noGrp="1"/>
          </p:cNvSpPr>
          <p:nvPr>
            <p:ph type="title"/>
          </p:nvPr>
        </p:nvSpPr>
        <p:spPr/>
        <p:txBody>
          <a:bodyPr/>
          <a:lstStyle/>
          <a:p>
            <a:r>
              <a:rPr lang="en-US" dirty="0"/>
              <a:t>Show</a:t>
            </a:r>
          </a:p>
        </p:txBody>
      </p:sp>
      <p:sp>
        <p:nvSpPr>
          <p:cNvPr id="3" name="Text Placeholder 2">
            <a:extLst>
              <a:ext uri="{FF2B5EF4-FFF2-40B4-BE49-F238E27FC236}">
                <a16:creationId xmlns:a16="http://schemas.microsoft.com/office/drawing/2014/main" id="{78776109-0D98-9600-3C0C-54332F99C371}"/>
              </a:ext>
            </a:extLst>
          </p:cNvPr>
          <p:cNvSpPr>
            <a:spLocks noGrp="1"/>
          </p:cNvSpPr>
          <p:nvPr>
            <p:ph type="body" sz="quarter" idx="10"/>
          </p:nvPr>
        </p:nvSpPr>
        <p:spPr>
          <a:xfrm>
            <a:off x="586390" y="1434370"/>
            <a:ext cx="11018520" cy="3533275"/>
          </a:xfrm>
        </p:spPr>
        <p:txBody>
          <a:bodyPr/>
          <a:lstStyle/>
          <a:p>
            <a:pPr marL="457200" indent="-457200">
              <a:buFont typeface="Arial" panose="020B0604020202020204" pitchFamily="34" charset="0"/>
              <a:buChar char="•"/>
            </a:pPr>
            <a:r>
              <a:rPr lang="en-US" dirty="0"/>
              <a:t>Recall</a:t>
            </a:r>
          </a:p>
          <a:p>
            <a:pPr marL="457200" indent="-457200">
              <a:buFont typeface="Arial" panose="020B0604020202020204" pitchFamily="34" charset="0"/>
              <a:buChar char="•"/>
            </a:pPr>
            <a:r>
              <a:rPr lang="en-US" dirty="0"/>
              <a:t>Settings (show off and management) </a:t>
            </a:r>
          </a:p>
          <a:p>
            <a:pPr marL="457200" indent="-457200">
              <a:buFont typeface="Arial" panose="020B0604020202020204" pitchFamily="34" charset="0"/>
              <a:buChar char="•"/>
            </a:pPr>
            <a:r>
              <a:rPr lang="en-US" dirty="0"/>
              <a:t>Intune policies to manage such </a:t>
            </a:r>
          </a:p>
          <a:p>
            <a:pPr marL="457200" indent="-457200">
              <a:buFont typeface="Arial" panose="020B0604020202020204" pitchFamily="34" charset="0"/>
              <a:buChar char="•"/>
            </a:pPr>
            <a:r>
              <a:rPr lang="en-US" dirty="0"/>
              <a:t>Try Bluetooth in settings spelled wrong</a:t>
            </a:r>
          </a:p>
          <a:p>
            <a:pPr marL="457200" indent="-457200">
              <a:buFont typeface="Arial" panose="020B0604020202020204" pitchFamily="34" charset="0"/>
              <a:buChar char="•"/>
            </a:pPr>
            <a:r>
              <a:rPr lang="en-US" dirty="0"/>
              <a:t>The AI models </a:t>
            </a:r>
          </a:p>
          <a:p>
            <a:pPr marL="457200" indent="-457200">
              <a:buFont typeface="Arial" panose="020B0604020202020204" pitchFamily="34" charset="0"/>
              <a:buChar char="•"/>
            </a:pPr>
            <a:r>
              <a:rPr lang="en-US" dirty="0"/>
              <a:t>Use Copilot to turn this deck into a blog</a:t>
            </a:r>
          </a:p>
          <a:p>
            <a:pPr marL="457200" indent="-457200">
              <a:buFont typeface="Arial" panose="020B0604020202020204" pitchFamily="34" charset="0"/>
              <a:buChar char="•"/>
            </a:pPr>
            <a:r>
              <a:rPr lang="en-US" dirty="0"/>
              <a:t>Auto Generate meetings notes with Teams </a:t>
            </a:r>
          </a:p>
        </p:txBody>
      </p:sp>
    </p:spTree>
    <p:extLst>
      <p:ext uri="{BB962C8B-B14F-4D97-AF65-F5344CB8AC3E}">
        <p14:creationId xmlns:p14="http://schemas.microsoft.com/office/powerpoint/2010/main" val="8931335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ED9D9-E079-A827-CBB7-A8A71FA5D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35239-5368-B342-4F66-840B45848062}"/>
              </a:ext>
            </a:extLst>
          </p:cNvPr>
          <p:cNvSpPr>
            <a:spLocks noGrp="1"/>
          </p:cNvSpPr>
          <p:nvPr>
            <p:ph type="title"/>
          </p:nvPr>
        </p:nvSpPr>
        <p:spPr>
          <a:xfrm>
            <a:off x="333226" y="-1567326"/>
            <a:ext cx="10515600" cy="2425548"/>
          </a:xfrm>
        </p:spPr>
        <p:txBody>
          <a:bodyPr>
            <a:normAutofit/>
          </a:bodyPr>
          <a:lstStyle/>
          <a:p>
            <a:r>
              <a:rPr lang="en-US" sz="2800" b="1"/>
              <a:t>Overview of Microsoft AI Offerings for Commercial</a:t>
            </a:r>
            <a:endParaRPr lang="en-US" sz="2800"/>
          </a:p>
        </p:txBody>
      </p:sp>
      <p:graphicFrame>
        <p:nvGraphicFramePr>
          <p:cNvPr id="5" name="Table 4">
            <a:extLst>
              <a:ext uri="{FF2B5EF4-FFF2-40B4-BE49-F238E27FC236}">
                <a16:creationId xmlns:a16="http://schemas.microsoft.com/office/drawing/2014/main" id="{414ED2B2-38C9-39CF-111F-C9107EC8AB57}"/>
              </a:ext>
            </a:extLst>
          </p:cNvPr>
          <p:cNvGraphicFramePr>
            <a:graphicFrameLocks noGrp="1"/>
          </p:cNvGraphicFramePr>
          <p:nvPr/>
        </p:nvGraphicFramePr>
        <p:xfrm>
          <a:off x="340251" y="1120372"/>
          <a:ext cx="11386613" cy="5447612"/>
        </p:xfrm>
        <a:graphic>
          <a:graphicData uri="http://schemas.openxmlformats.org/drawingml/2006/table">
            <a:tbl>
              <a:tblPr firstRow="1" bandRow="1">
                <a:tableStyleId>{7E9639D4-E3E2-4D34-9284-5A2195B3D0D7}</a:tableStyleId>
              </a:tblPr>
              <a:tblGrid>
                <a:gridCol w="2150767">
                  <a:extLst>
                    <a:ext uri="{9D8B030D-6E8A-4147-A177-3AD203B41FA5}">
                      <a16:colId xmlns:a16="http://schemas.microsoft.com/office/drawing/2014/main" val="2285385743"/>
                    </a:ext>
                  </a:extLst>
                </a:gridCol>
                <a:gridCol w="3928832">
                  <a:extLst>
                    <a:ext uri="{9D8B030D-6E8A-4147-A177-3AD203B41FA5}">
                      <a16:colId xmlns:a16="http://schemas.microsoft.com/office/drawing/2014/main" val="30935327"/>
                    </a:ext>
                  </a:extLst>
                </a:gridCol>
                <a:gridCol w="5307014">
                  <a:extLst>
                    <a:ext uri="{9D8B030D-6E8A-4147-A177-3AD203B41FA5}">
                      <a16:colId xmlns:a16="http://schemas.microsoft.com/office/drawing/2014/main" val="624554829"/>
                    </a:ext>
                  </a:extLst>
                </a:gridCol>
              </a:tblGrid>
              <a:tr h="317615">
                <a:tc>
                  <a:txBody>
                    <a:bodyPr/>
                    <a:lstStyle/>
                    <a:p>
                      <a:endParaRPr lang="en-US"/>
                    </a:p>
                  </a:txBody>
                  <a:tcP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noFill/>
                  </a:tcPr>
                </a:tc>
                <a:tc>
                  <a:txBody>
                    <a:bodyPr/>
                    <a:lstStyle/>
                    <a:p>
                      <a:pPr algn="ctr"/>
                      <a:r>
                        <a:rPr lang="en-US"/>
                        <a:t>Win 11 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50000"/>
                        <a:lumOff val="50000"/>
                      </a:schemeClr>
                    </a:solidFill>
                  </a:tcPr>
                </a:tc>
                <a:tc>
                  <a:txBody>
                    <a:bodyPr/>
                    <a:lstStyle/>
                    <a:p>
                      <a:pPr algn="ctr"/>
                      <a:r>
                        <a:rPr lang="en-US"/>
                        <a:t>Copilot+ PC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3376CD"/>
                    </a:solidFill>
                  </a:tcPr>
                </a:tc>
                <a:extLst>
                  <a:ext uri="{0D108BD9-81ED-4DB2-BD59-A6C34878D82A}">
                    <a16:rowId xmlns:a16="http://schemas.microsoft.com/office/drawing/2014/main" val="3081913657"/>
                  </a:ext>
                </a:extLst>
              </a:tr>
              <a:tr h="1301518">
                <a:tc>
                  <a:txBody>
                    <a:bodyPr/>
                    <a:lstStyle/>
                    <a:p>
                      <a:r>
                        <a:rPr lang="en-US"/>
                        <a:t>With </a:t>
                      </a:r>
                      <a:r>
                        <a:rPr lang="en-US" b="1"/>
                        <a:t>M365 Copilot </a:t>
                      </a:r>
                      <a:r>
                        <a:rPr lang="en-US"/>
                        <a:t>subscription</a:t>
                      </a:r>
                      <a:endParaRPr lang="en-US" b="1"/>
                    </a:p>
                  </a:txBody>
                  <a:tcP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400"/>
                        <a:t>M365 Copilot Chat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Summarize, rewrite, form table in all M365 products using the cloud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Automatically generate meeting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Create customized agents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M365 Copilot Chat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Summarize, rewrite, form table in all M365 products using the cloud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Automatically generate meeting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Create customized agents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Improve video resolution when talking to someone with low bandwidth in Teams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861291589"/>
                  </a:ext>
                </a:extLst>
              </a:tr>
              <a:tr h="1084790">
                <a:tc>
                  <a:txBody>
                    <a:bodyPr/>
                    <a:lstStyle/>
                    <a:p>
                      <a:r>
                        <a:rPr lang="en-US"/>
                        <a:t>With </a:t>
                      </a:r>
                      <a:r>
                        <a:rPr lang="en-US" b="1"/>
                        <a:t>M365</a:t>
                      </a:r>
                      <a:endParaRPr lang="en-US"/>
                    </a:p>
                  </a:txBody>
                  <a:tcP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400" dirty="0"/>
                        <a:t>M365 Copilot Chat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200" dirty="0"/>
                        <a:t>M365 Copilot Chat</a:t>
                      </a:r>
                    </a:p>
                    <a:p>
                      <a:pPr marL="285750" indent="-285750" algn="l">
                        <a:buFont typeface="Arial" panose="020B0604020202020204" pitchFamily="34" charset="0"/>
                        <a:buChar char="•"/>
                      </a:pPr>
                      <a:r>
                        <a:rPr lang="en-US" sz="1400" b="1" dirty="0"/>
                        <a:t>Improved Windows Search</a:t>
                      </a:r>
                    </a:p>
                    <a:p>
                      <a:pPr marL="285750" indent="-285750" algn="l">
                        <a:buFont typeface="Arial" panose="020B0604020202020204" pitchFamily="34" charset="0"/>
                        <a:buChar char="•"/>
                      </a:pPr>
                      <a:r>
                        <a:rPr lang="en-US" sz="1400" b="1" dirty="0"/>
                        <a:t>Enhanced Studio Effects in Teams </a:t>
                      </a:r>
                    </a:p>
                    <a:p>
                      <a:pPr marL="285750" indent="-285750" algn="l">
                        <a:buFont typeface="Arial" panose="020B0604020202020204" pitchFamily="34" charset="0"/>
                        <a:buChar char="•"/>
                      </a:pPr>
                      <a:r>
                        <a:rPr lang="en-US" sz="1400" b="1" dirty="0"/>
                        <a:t>Recall M365 integrations </a:t>
                      </a:r>
                    </a:p>
                    <a:p>
                      <a:pPr marL="285750" indent="-285750" algn="l">
                        <a:buFont typeface="Arial" panose="020B0604020202020204" pitchFamily="34" charset="0"/>
                        <a:buChar char="•"/>
                      </a:pPr>
                      <a:r>
                        <a:rPr lang="en-US" sz="1400" b="1"/>
                        <a:t>Improved Narrator</a:t>
                      </a:r>
                      <a:endParaRPr lang="en-US" sz="1400" b="1" dirty="0"/>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Summarize and rewrite while keeping all data local in Outlook</a:t>
                      </a:r>
                      <a:r>
                        <a:rPr lang="en-US" sz="1400" b="0" dirty="0"/>
                        <a:t> (Coming soon)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341641241"/>
                  </a:ext>
                </a:extLst>
              </a:tr>
              <a:tr h="336503">
                <a:tc>
                  <a:txBody>
                    <a:bodyPr/>
                    <a:lstStyle/>
                    <a:p>
                      <a:r>
                        <a:rPr lang="en-US" sz="1400">
                          <a:solidFill>
                            <a:schemeClr val="tx1">
                              <a:lumMod val="65000"/>
                              <a:lumOff val="35000"/>
                            </a:schemeClr>
                          </a:solidFill>
                        </a:rPr>
                        <a:t>MSA users</a:t>
                      </a:r>
                    </a:p>
                  </a:txBody>
                  <a:tcPr anchor="ct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400">
                          <a:solidFill>
                            <a:schemeClr val="tx1">
                              <a:lumMod val="65000"/>
                              <a:lumOff val="35000"/>
                            </a:schemeClr>
                          </a:solidFill>
                        </a:rPr>
                        <a:t>Copilot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200" b="0" dirty="0">
                          <a:solidFill>
                            <a:schemeClr val="tx1">
                              <a:lumMod val="65000"/>
                              <a:lumOff val="35000"/>
                            </a:schemeClr>
                          </a:solidFill>
                        </a:rPr>
                        <a:t>Copilot</a:t>
                      </a:r>
                      <a:endParaRPr lang="en-US" sz="1400" dirty="0">
                        <a:solidFill>
                          <a:schemeClr val="tx1">
                            <a:lumMod val="65000"/>
                            <a:lumOff val="3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10510456"/>
                  </a:ext>
                </a:extLst>
              </a:tr>
              <a:tr h="369775">
                <a:tc gridSpan="3">
                  <a:txBody>
                    <a:bodyPr/>
                    <a:lstStyle/>
                    <a:p>
                      <a:r>
                        <a:rPr lang="en-US" sz="1200" b="0" i="1">
                          <a:solidFill>
                            <a:srgbClr val="3376CD"/>
                          </a:solidFill>
                        </a:rPr>
                        <a:t>For Developers:</a:t>
                      </a:r>
                    </a:p>
                  </a:txBody>
                  <a:tcPr anchor="ctr">
                    <a:lnL w="12700" cap="flat" cmpd="sng" algn="ctr">
                      <a:noFill/>
                      <a:prstDash val="solid"/>
                      <a:miter lim="800000"/>
                    </a:lnL>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hMerge="1">
                  <a:txBody>
                    <a:bodyPr/>
                    <a:lstStyle/>
                    <a:p>
                      <a:pPr marL="285750" indent="-285750" algn="l">
                        <a:buFont typeface="Arial" panose="020B0604020202020204" pitchFamily="34" charset="0"/>
                        <a:buChar char="•"/>
                      </a:pPr>
                      <a:endParaRPr lang="en-US" sz="1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extLst>
                  <a:ext uri="{0D108BD9-81ED-4DB2-BD59-A6C34878D82A}">
                    <a16:rowId xmlns:a16="http://schemas.microsoft.com/office/drawing/2014/main" val="358094906"/>
                  </a:ext>
                </a:extLst>
              </a:tr>
              <a:tr h="846973">
                <a:tc>
                  <a:txBody>
                    <a:bodyPr/>
                    <a:lstStyle/>
                    <a:p>
                      <a:r>
                        <a:rPr lang="en-US" sz="1400">
                          <a:solidFill>
                            <a:schemeClr val="tx1">
                              <a:lumMod val="75000"/>
                              <a:lumOff val="25000"/>
                            </a:schemeClr>
                          </a:solidFill>
                        </a:rPr>
                        <a:t>With </a:t>
                      </a:r>
                      <a:r>
                        <a:rPr lang="en-US" sz="1400" b="1" i="0" kern="1200">
                          <a:solidFill>
                            <a:schemeClr val="tx1">
                              <a:lumMod val="75000"/>
                              <a:lumOff val="25000"/>
                            </a:schemeClr>
                          </a:solidFill>
                          <a:effectLst/>
                          <a:latin typeface="+mn-lt"/>
                          <a:ea typeface="+mn-ea"/>
                          <a:cs typeface="+mn-cs"/>
                        </a:rPr>
                        <a:t>Azure AI Services</a:t>
                      </a:r>
                      <a:endParaRPr lang="en-US" sz="1400" b="1">
                        <a:solidFill>
                          <a:schemeClr val="tx1">
                            <a:lumMod val="75000"/>
                            <a:lumOff val="25000"/>
                          </a:schemeClr>
                        </a:solidFill>
                      </a:endParaRPr>
                    </a:p>
                  </a:txBody>
                  <a:tcP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200">
                          <a:solidFill>
                            <a:schemeClr val="tx1">
                              <a:lumMod val="85000"/>
                              <a:lumOff val="15000"/>
                            </a:schemeClr>
                          </a:solidFill>
                        </a:rPr>
                        <a:t>Suite of AI services and tools on the Azure cloud platform, including machine learning, cognitive services, and Azure OpenAI Service.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100">
                          <a:solidFill>
                            <a:schemeClr val="tx1">
                              <a:lumMod val="85000"/>
                              <a:lumOff val="15000"/>
                            </a:schemeClr>
                          </a:solidFill>
                        </a:rPr>
                        <a:t>Suite of AI services and tools on the Azure cloud platform, including machine learning, cognitive services, and Azure OpenAI Service.</a:t>
                      </a:r>
                    </a:p>
                    <a:p>
                      <a:pPr marL="285750" indent="-285750" algn="l">
                        <a:buFont typeface="Arial" panose="020B0604020202020204" pitchFamily="34" charset="0"/>
                        <a:buChar char="•"/>
                      </a:pPr>
                      <a:r>
                        <a:rPr lang="en-US" sz="1200" b="1">
                          <a:solidFill>
                            <a:schemeClr val="tx1">
                              <a:lumMod val="85000"/>
                              <a:lumOff val="15000"/>
                            </a:schemeClr>
                          </a:solidFill>
                        </a:rPr>
                        <a:t>Create hybrid models using the cloud power of Azure AI services and the Windows Copilot Runtime (WCR) library, ONNX Runtime </a:t>
                      </a:r>
                    </a:p>
                    <a:p>
                      <a:pPr marL="285750" indent="-285750" algn="l">
                        <a:buFont typeface="Arial" panose="020B0604020202020204" pitchFamily="34" charset="0"/>
                        <a:buChar char="•"/>
                      </a:pPr>
                      <a:r>
                        <a:rPr lang="en-US" sz="1200" b="1">
                          <a:solidFill>
                            <a:schemeClr val="tx1">
                              <a:lumMod val="85000"/>
                              <a:lumOff val="15000"/>
                            </a:schemeClr>
                          </a:solidFill>
                        </a:rPr>
                        <a:t>Supports NPU-optimized versions of models like DeepSeek R1</a:t>
                      </a:r>
                      <a:endParaRPr lang="en-US" sz="1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737608201"/>
                  </a:ext>
                </a:extLst>
              </a:tr>
              <a:tr h="544216">
                <a:tc>
                  <a:txBody>
                    <a:bodyPr/>
                    <a:lstStyle/>
                    <a:p>
                      <a:r>
                        <a:rPr lang="en-US" sz="1400">
                          <a:solidFill>
                            <a:schemeClr val="tx1">
                              <a:lumMod val="75000"/>
                              <a:lumOff val="25000"/>
                            </a:schemeClr>
                          </a:solidFill>
                        </a:rPr>
                        <a:t>With </a:t>
                      </a:r>
                      <a:r>
                        <a:rPr lang="en-US" sz="1400" b="1">
                          <a:solidFill>
                            <a:schemeClr val="tx1">
                              <a:lumMod val="75000"/>
                              <a:lumOff val="25000"/>
                            </a:schemeClr>
                          </a:solidFill>
                        </a:rPr>
                        <a:t>GitHub Copilot</a:t>
                      </a:r>
                    </a:p>
                  </a:txBody>
                  <a:tcPr>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200">
                          <a:solidFill>
                            <a:schemeClr val="tx1">
                              <a:lumMod val="85000"/>
                              <a:lumOff val="15000"/>
                            </a:schemeClr>
                          </a:solidFill>
                        </a:rPr>
                        <a:t>Code completion tool that assists developers by suggesting code snippets and entire functions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100" dirty="0">
                          <a:solidFill>
                            <a:schemeClr val="tx1">
                              <a:lumMod val="85000"/>
                              <a:lumOff val="15000"/>
                            </a:schemeClr>
                          </a:solidFill>
                        </a:rPr>
                        <a:t>code completion tool that assists developers by suggesting code snippets and entire functions</a:t>
                      </a:r>
                      <a:endParaRPr lang="en-US" sz="1200" dirty="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233530783"/>
                  </a:ext>
                </a:extLst>
              </a:tr>
            </a:tbl>
          </a:graphicData>
        </a:graphic>
      </p:graphicFrame>
    </p:spTree>
    <p:extLst>
      <p:ext uri="{BB962C8B-B14F-4D97-AF65-F5344CB8AC3E}">
        <p14:creationId xmlns:p14="http://schemas.microsoft.com/office/powerpoint/2010/main" val="170751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2240A-9480-8E66-8257-0DA1939FD68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82952BA-2630-6BA9-FA12-FDA8BE459764}"/>
              </a:ext>
            </a:extLst>
          </p:cNvPr>
          <p:cNvSpPr>
            <a:spLocks noGrp="1"/>
          </p:cNvSpPr>
          <p:nvPr>
            <p:ph type="body" sz="quarter" idx="11"/>
          </p:nvPr>
        </p:nvSpPr>
        <p:spPr/>
        <p:txBody>
          <a:bodyPr/>
          <a:lstStyle/>
          <a:p>
            <a:endParaRPr lang="en-US"/>
          </a:p>
        </p:txBody>
      </p:sp>
      <p:sp>
        <p:nvSpPr>
          <p:cNvPr id="27" name="Title 26">
            <a:extLst>
              <a:ext uri="{FF2B5EF4-FFF2-40B4-BE49-F238E27FC236}">
                <a16:creationId xmlns:a16="http://schemas.microsoft.com/office/drawing/2014/main" id="{C2C9B537-8970-DF66-9A0D-80DD65F914A1}"/>
              </a:ext>
            </a:extLst>
          </p:cNvPr>
          <p:cNvSpPr>
            <a:spLocks noGrp="1"/>
          </p:cNvSpPr>
          <p:nvPr>
            <p:ph type="title"/>
          </p:nvPr>
        </p:nvSpPr>
        <p:spPr/>
        <p:txBody>
          <a:bodyPr/>
          <a:lstStyle/>
          <a:p>
            <a:r>
              <a:rPr lang="en-US"/>
              <a:t>References</a:t>
            </a:r>
          </a:p>
        </p:txBody>
      </p:sp>
      <p:sp>
        <p:nvSpPr>
          <p:cNvPr id="2" name="Rectangle 1">
            <a:extLst>
              <a:ext uri="{FF2B5EF4-FFF2-40B4-BE49-F238E27FC236}">
                <a16:creationId xmlns:a16="http://schemas.microsoft.com/office/drawing/2014/main" id="{03E0CEE8-D6C4-5A6A-B063-1392FD8EAD35}"/>
              </a:ext>
            </a:extLst>
          </p:cNvPr>
          <p:cNvSpPr>
            <a:spLocks noChangeArrowheads="1"/>
          </p:cNvSpPr>
          <p:nvPr/>
        </p:nvSpPr>
        <p:spPr bwMode="auto">
          <a:xfrm>
            <a:off x="500266" y="1523272"/>
            <a:ext cx="10245435" cy="3046988"/>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[1]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2"/>
              </a:rPr>
              <a:t>The value of AI: How Microsoft’s customers and partners are creating ...</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[2]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3"/>
              </a:rPr>
              <a:t>Copilot for all: Introducing Microsoft 365 Copilot Chat</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[3]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4"/>
              </a:rPr>
              <a:t>Microsoft Outlines US$80bn AI Investment Plan for 2025</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[4]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5"/>
              </a:rPr>
              <a:t>The First Purview AMA of 2025 is Now On-Demand | Microsoft Community Hub</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[5]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6"/>
              </a:rPr>
              <a:t>Microsoft Purview data governance pricing announcement</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[6]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7"/>
              </a:rPr>
              <a:t>Fast-track generative AI security with Microsoft Purview</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[7]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8"/>
              </a:rPr>
              <a:t>Use Microsoft Purview to govern Microsoft Fabric</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[8]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9"/>
              </a:rPr>
              <a:t>Connect to and manage your Microsoft Fabric tenant</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[9]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10"/>
              </a:rPr>
              <a:t>The Microsoft Purview hub in Microsoft Fabric - Fabric administrators ...</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[10]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8"/>
              </a:rPr>
              <a:t>Use Microsoft Purview to govern Microsoft Fabric</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[11]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5"/>
              </a:rPr>
              <a:t>The First Purview AMA of 2025 is Now On-Demand | Microsoft Community Hub</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a:t>
            </a:r>
            <a:r>
              <a:rPr lang="en-US" altLang="en-US" sz="1200">
                <a:latin typeface="Segoe UI" panose="020B0502040204020203" pitchFamily="34" charset="0"/>
                <a:cs typeface="Segoe UI" panose="020B0502040204020203" pitchFamily="34" charset="0"/>
              </a:rPr>
              <a:t>12</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6"/>
              </a:rPr>
              <a:t>Microsoft Purview data governance pricing announcement</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a:t>
            </a:r>
            <a:r>
              <a:rPr lang="en-US" altLang="en-US" sz="1200">
                <a:latin typeface="Segoe UI" panose="020B0502040204020203" pitchFamily="34" charset="0"/>
                <a:cs typeface="Segoe UI" panose="020B0502040204020203" pitchFamily="34" charset="0"/>
              </a:rPr>
              <a:t>13</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rPr>
              <a:t>] </a:t>
            </a:r>
            <a:r>
              <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hlinkClick r:id="rId7"/>
              </a:rPr>
              <a:t>Fast-track generative AI security with Microsoft Purview</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a:latin typeface="Segoe UI" panose="020B0502040204020203" pitchFamily="34" charset="0"/>
                <a:cs typeface="Segoe UI" panose="020B0502040204020203" pitchFamily="34" charset="0"/>
              </a:rPr>
              <a:t>[14] </a:t>
            </a:r>
            <a:r>
              <a:rPr lang="en-US" altLang="en-US" sz="1200">
                <a:latin typeface="Segoe UI" panose="020B0502040204020203" pitchFamily="34" charset="0"/>
                <a:cs typeface="Segoe UI" panose="020B0502040204020203" pitchFamily="34" charset="0"/>
                <a:hlinkClick r:id="rId11"/>
              </a:rPr>
              <a:t>ONNX Runtime</a:t>
            </a: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393A8472-105A-2B62-CD35-B2985C4FF371}"/>
              </a:ext>
            </a:extLst>
          </p:cNvPr>
          <p:cNvSpPr/>
          <p:nvPr/>
        </p:nvSpPr>
        <p:spPr bwMode="auto">
          <a:xfrm>
            <a:off x="7430072" y="1787776"/>
            <a:ext cx="3824626" cy="2357645"/>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P.s. this list (and most of this presentation) was created with the help of M365 Copilot – simply </a:t>
            </a:r>
            <a:r>
              <a:rPr lang="en-US" sz="2000" b="1" dirty="0">
                <a:solidFill>
                  <a:srgbClr val="FFFFFF"/>
                </a:solidFill>
                <a:ea typeface="Segoe UI" pitchFamily="34" charset="0"/>
                <a:cs typeface="Segoe UI" pitchFamily="34" charset="0"/>
              </a:rPr>
              <a:t>ask Copilot</a:t>
            </a:r>
            <a:r>
              <a:rPr lang="en-US" sz="2000" dirty="0">
                <a:solidFill>
                  <a:srgbClr val="FFFFFF"/>
                </a:solidFill>
                <a:ea typeface="Segoe UI" pitchFamily="34" charset="0"/>
                <a:cs typeface="Segoe UI" pitchFamily="34" charset="0"/>
              </a:rPr>
              <a:t> for </a:t>
            </a:r>
            <a:r>
              <a:rPr lang="en-US" sz="2000" i="1" dirty="0">
                <a:solidFill>
                  <a:srgbClr val="FFFFFF"/>
                </a:solidFill>
                <a:ea typeface="Segoe UI" pitchFamily="34" charset="0"/>
                <a:cs typeface="Segoe UI" pitchFamily="34" charset="0"/>
              </a:rPr>
              <a:t>“Resources on Microsoft AI for M365 Copilot, Copilot+ PCs, Git Hub Copilot, and more!”</a:t>
            </a:r>
          </a:p>
        </p:txBody>
      </p:sp>
    </p:spTree>
    <p:extLst>
      <p:ext uri="{BB962C8B-B14F-4D97-AF65-F5344CB8AC3E}">
        <p14:creationId xmlns:p14="http://schemas.microsoft.com/office/powerpoint/2010/main" val="31961837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948123" y="2270196"/>
            <a:ext cx="4156845" cy="3134588"/>
            <a:chOff x="1253714"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53714"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587030" y="2624777"/>
              <a:ext cx="456509"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dirty="0">
                  <a:solidFill>
                    <a:srgbClr val="8661C5"/>
                  </a:solidFill>
                  <a:latin typeface="Segoe UI Semibold" panose="020B0502040204020203" pitchFamily="34" charset="0"/>
                  <a:cs typeface="Segoe UI Semibold" panose="020B0502040204020203" pitchFamily="34" charset="0"/>
                </a:rPr>
                <a:t>Get Insights and shape the future of AI </a:t>
              </a:r>
              <a:r>
                <a:rPr kumimoji="0" lang="en-US" sz="18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by joining the Windows custom</a:t>
              </a:r>
              <a:r>
                <a:rPr lang="en-US" dirty="0">
                  <a:solidFill>
                    <a:prstClr val="black"/>
                  </a:solidFill>
                  <a:latin typeface="Segoe UI"/>
                  <a:cs typeface="Segoe UI Semibold" panose="020B0502040204020203" pitchFamily="34" charset="0"/>
                </a:rPr>
                <a:t>er connection program</a:t>
              </a:r>
              <a:endParaRPr kumimoji="0" lang="en-US" sz="18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b="1" dirty="0">
                  <a:ln w="3175">
                    <a:noFill/>
                  </a:ln>
                  <a:solidFill>
                    <a:schemeClr val="tx1"/>
                  </a:solidFill>
                  <a:latin typeface="Segoe UI Semibold"/>
                  <a:cs typeface="Segoe UI Semibold" panose="020B0502040204020203" pitchFamily="34" charset="0"/>
                </a:rPr>
                <a:t>a</a:t>
              </a:r>
              <a:r>
                <a:rPr kumimoji="0" lang="en-US" sz="1400" b="1" i="0" u="none" strike="noStrike" kern="1200" cap="none" spc="0" normalizeH="0" baseline="0" noProof="0" dirty="0">
                  <a:ln w="3175">
                    <a:noFill/>
                  </a:ln>
                  <a:solidFill>
                    <a:schemeClr val="tx1"/>
                  </a:solidFill>
                  <a:effectLst/>
                  <a:uLnTx/>
                  <a:uFillTx/>
                  <a:latin typeface="Segoe UI Semibold"/>
                  <a:ea typeface="+mn-ea"/>
                  <a:cs typeface="Segoe UI Semibold" panose="020B0502040204020203" pitchFamily="34" charset="0"/>
                </a:rPr>
                <a:t>ka.ms/</a:t>
              </a:r>
              <a:r>
                <a:rPr kumimoji="0" lang="en-US" sz="1400" b="1" i="0" u="none" strike="noStrike" kern="1200" cap="none" spc="0" normalizeH="0" baseline="0" noProof="0" dirty="0" err="1">
                  <a:ln w="3175">
                    <a:noFill/>
                  </a:ln>
                  <a:solidFill>
                    <a:schemeClr val="tx1"/>
                  </a:solidFill>
                  <a:effectLst/>
                  <a:uLnTx/>
                  <a:uFillTx/>
                  <a:latin typeface="Segoe UI Semibold"/>
                  <a:ea typeface="+mn-ea"/>
                  <a:cs typeface="Segoe UI Semibold" panose="020B0502040204020203" pitchFamily="34" charset="0"/>
                </a:rPr>
                <a:t>JoinWCCP</a:t>
              </a:r>
              <a:endParaRPr kumimoji="0" lang="en-US" sz="1400" b="1" i="0" u="none" strike="noStrike" kern="1200" cap="none" spc="0" normalizeH="0" baseline="0" noProof="0" dirty="0">
                <a:ln w="3175">
                  <a:noFill/>
                </a:ln>
                <a:solidFill>
                  <a:schemeClr val="tx1"/>
                </a:solidFill>
                <a:effectLst/>
                <a:uLnTx/>
                <a:uFillTx/>
                <a:latin typeface="Segoe UI Semibold"/>
                <a:ea typeface="+mn-ea"/>
                <a:cs typeface="Segoe UI Semibold" panose="020B0502040204020203" pitchFamily="34" charset="0"/>
              </a:endParaRPr>
            </a:p>
          </p:txBody>
        </p:sp>
      </p:grpSp>
      <p:grpSp>
        <p:nvGrpSpPr>
          <p:cNvPr id="11" name="Group 10">
            <a:extLst>
              <a:ext uri="{FF2B5EF4-FFF2-40B4-BE49-F238E27FC236}">
                <a16:creationId xmlns:a16="http://schemas.microsoft.com/office/drawing/2014/main" id="{B034DB9B-16F5-F414-C0B4-6B9512691394}"/>
              </a:ext>
            </a:extLst>
          </p:cNvPr>
          <p:cNvGrpSpPr/>
          <p:nvPr/>
        </p:nvGrpSpPr>
        <p:grpSpPr>
          <a:xfrm>
            <a:off x="6302179" y="2270196"/>
            <a:ext cx="3941698"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157098" y="2624777"/>
              <a:ext cx="515748"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dirty="0">
                  <a:solidFill>
                    <a:prstClr val="black"/>
                  </a:solidFill>
                  <a:cs typeface="Segoe UI Semibold" panose="020B0502040204020203" pitchFamily="34" charset="0"/>
                </a:rPr>
                <a:t>Trak </a:t>
              </a:r>
              <a:r>
                <a:rPr lang="en-US">
                  <a:solidFill>
                    <a:prstClr val="black"/>
                  </a:solidFill>
                  <a:cs typeface="Segoe UI Semibold" panose="020B0502040204020203" pitchFamily="34" charset="0"/>
                </a:rPr>
                <a:t>blogs, events </a:t>
              </a:r>
              <a:r>
                <a:rPr lang="en-US" dirty="0">
                  <a:solidFill>
                    <a:prstClr val="black"/>
                  </a:solidFill>
                  <a:cs typeface="Segoe UI Semibold" panose="020B0502040204020203" pitchFamily="34" charset="0"/>
                </a:rPr>
                <a:t>and real-world knowledge in our </a:t>
              </a:r>
              <a:r>
                <a:rPr kumimoji="0" lang="en-US" sz="1800" b="1" i="0" u="none" strike="noStrike" kern="1200" cap="none" spc="0" normalizeH="0" baseline="0" noProof="0" dirty="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aka.ms/TechCommunity</a:t>
              </a: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Q &amp; A</a:t>
            </a:r>
            <a:endPar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ndParaRP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3487591" y="797511"/>
            <a:ext cx="4930268" cy="5664585"/>
            <a:chOff x="1421786" y="862166"/>
            <a:chExt cx="4930268" cy="5664585"/>
          </a:xfrm>
        </p:grpSpPr>
        <p:sp>
          <p:nvSpPr>
            <p:cNvPr id="3" name="TextBox 2">
              <a:extLst>
                <a:ext uri="{FF2B5EF4-FFF2-40B4-BE49-F238E27FC236}">
                  <a16:creationId xmlns:a16="http://schemas.microsoft.com/office/drawing/2014/main" id="{E221ACD2-832B-EC7D-1CB4-79FEFEBBBF2B}"/>
                </a:ext>
              </a:extLst>
            </p:cNvPr>
            <p:cNvSpPr txBox="1"/>
            <p:nvPr/>
          </p:nvSpPr>
          <p:spPr>
            <a:xfrm>
              <a:off x="1421786" y="4464648"/>
              <a:ext cx="4930268"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Aria Hanson</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Principal Group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Segoe UI" panose="020B0502040204020203" pitchFamily="34" charset="0"/>
                </a:rPr>
                <a:t>X</a:t>
              </a:r>
              <a:r>
                <a:rPr lang="en-US" sz="2400" dirty="0">
                  <a:solidFill>
                    <a:schemeClr val="bg1"/>
                  </a:solidFill>
                  <a:latin typeface="Segoe UI" panose="020B0502040204020203" pitchFamily="34" charset="0"/>
                </a:rPr>
                <a:t> @ariaupdated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17274" r="17274"/>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pic>
        <p:nvPicPr>
          <p:cNvPr id="1026" name="Picture 2" descr="Profile photo of Aria Hanson">
            <a:extLst>
              <a:ext uri="{FF2B5EF4-FFF2-40B4-BE49-F238E27FC236}">
                <a16:creationId xmlns:a16="http://schemas.microsoft.com/office/drawing/2014/main" id="{48E51235-461A-E1BC-E3D2-833F6C0BC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786" y="904866"/>
            <a:ext cx="3280413" cy="32804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BC7813-09DA-7B81-B0BC-EAB8A3859230}"/>
              </a:ext>
            </a:extLst>
          </p:cNvPr>
          <p:cNvSpPr>
            <a:spLocks noGrp="1"/>
          </p:cNvSpPr>
          <p:nvPr>
            <p:ph type="title"/>
          </p:nvPr>
        </p:nvSpPr>
        <p:spPr>
          <a:xfrm>
            <a:off x="1452599" y="889565"/>
            <a:ext cx="11025680" cy="1072072"/>
          </a:xfrm>
        </p:spPr>
        <p:txBody>
          <a:bodyPr/>
          <a:lstStyle/>
          <a:p>
            <a:pPr algn="l"/>
            <a:r>
              <a:rPr lang="en-US" b="1" dirty="0">
                <a:latin typeface="Segoe UI Black" panose="020B0A02040204020203" pitchFamily="34" charset="0"/>
                <a:ea typeface="Segoe UI Black" panose="020B0A02040204020203" pitchFamily="34" charset="0"/>
              </a:rPr>
              <a:t>Agenda</a:t>
            </a:r>
          </a:p>
        </p:txBody>
      </p:sp>
      <p:sp>
        <p:nvSpPr>
          <p:cNvPr id="5" name="Text Placeholder 4">
            <a:extLst>
              <a:ext uri="{FF2B5EF4-FFF2-40B4-BE49-F238E27FC236}">
                <a16:creationId xmlns:a16="http://schemas.microsoft.com/office/drawing/2014/main" id="{B4A75BA2-EC04-21B2-FB7D-E53AF7C142AA}"/>
              </a:ext>
            </a:extLst>
          </p:cNvPr>
          <p:cNvSpPr>
            <a:spLocks noGrp="1"/>
          </p:cNvSpPr>
          <p:nvPr>
            <p:ph idx="1"/>
          </p:nvPr>
        </p:nvSpPr>
        <p:spPr>
          <a:xfrm>
            <a:off x="1452597" y="2043735"/>
            <a:ext cx="11025681" cy="4236925"/>
          </a:xfrm>
        </p:spPr>
        <p:txBody>
          <a:bodyPr>
            <a:normAutofit/>
          </a:bodyPr>
          <a:lstStyle/>
          <a:p>
            <a:pPr marL="342900" indent="-342900">
              <a:buFontTx/>
              <a:buChar char="-"/>
            </a:pPr>
            <a:r>
              <a:rPr lang="en-US" sz="2400" dirty="0"/>
              <a:t>Fundamentals of AI </a:t>
            </a:r>
          </a:p>
          <a:p>
            <a:pPr marL="800100" lvl="1" indent="-342900">
              <a:buFontTx/>
              <a:buChar char="-"/>
            </a:pPr>
            <a:r>
              <a:rPr lang="en-US" sz="2000" dirty="0"/>
              <a:t>Security and Compliance</a:t>
            </a:r>
          </a:p>
          <a:p>
            <a:pPr marL="800100" lvl="1" indent="-342900">
              <a:buFontTx/>
              <a:buChar char="-"/>
            </a:pPr>
            <a:r>
              <a:rPr lang="en-US" sz="2000" dirty="0"/>
              <a:t>Data Privacy and Management</a:t>
            </a:r>
          </a:p>
          <a:p>
            <a:pPr marL="342900" indent="-342900">
              <a:buFontTx/>
              <a:buChar char="-"/>
            </a:pPr>
            <a:r>
              <a:rPr lang="en-US" sz="2400" dirty="0"/>
              <a:t>Leveraging AI for your own Applications </a:t>
            </a:r>
          </a:p>
          <a:p>
            <a:pPr marL="342900" indent="-342900">
              <a:buFontTx/>
              <a:buChar char="-"/>
            </a:pPr>
            <a:r>
              <a:rPr lang="en-US" sz="2400" dirty="0"/>
              <a:t>Develop Better with GitHub Copilot</a:t>
            </a:r>
          </a:p>
          <a:p>
            <a:pPr marL="342900" indent="-342900">
              <a:buFontTx/>
              <a:buChar char="-"/>
            </a:pPr>
            <a:r>
              <a:rPr lang="en-US" sz="2400" dirty="0"/>
              <a:t>How AI can Enable Users to Do More </a:t>
            </a:r>
          </a:p>
          <a:p>
            <a:pPr marL="800100" lvl="1" indent="-342900">
              <a:buFontTx/>
              <a:buChar char="-"/>
            </a:pPr>
            <a:r>
              <a:rPr lang="en-US" sz="2000" dirty="0"/>
              <a:t>M365 Copilot</a:t>
            </a:r>
          </a:p>
          <a:p>
            <a:pPr marL="800100" lvl="1" indent="-342900">
              <a:buFontTx/>
              <a:buChar char="-"/>
            </a:pPr>
            <a:r>
              <a:rPr lang="en-US" sz="2000" dirty="0"/>
              <a:t>Copilot+ PC features </a:t>
            </a:r>
          </a:p>
          <a:p>
            <a:pPr marL="342900" indent="-342900">
              <a:buFontTx/>
              <a:buChar char="-"/>
            </a:pPr>
            <a:r>
              <a:rPr lang="en-US" sz="2400" dirty="0"/>
              <a:t>Summary </a:t>
            </a:r>
          </a:p>
        </p:txBody>
      </p:sp>
    </p:spTree>
    <p:extLst>
      <p:ext uri="{BB962C8B-B14F-4D97-AF65-F5344CB8AC3E}">
        <p14:creationId xmlns:p14="http://schemas.microsoft.com/office/powerpoint/2010/main" val="340534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73A1-9D96-4D14-D1CF-B806C00B275A}"/>
              </a:ext>
            </a:extLst>
          </p:cNvPr>
          <p:cNvSpPr>
            <a:spLocks noGrp="1"/>
          </p:cNvSpPr>
          <p:nvPr>
            <p:ph type="title"/>
          </p:nvPr>
        </p:nvSpPr>
        <p:spPr>
          <a:xfrm>
            <a:off x="5720943" y="1437198"/>
            <a:ext cx="6004889" cy="1072072"/>
          </a:xfrm>
        </p:spPr>
        <p:txBody>
          <a:bodyPr wrap="square" anchor="t">
            <a:normAutofit/>
          </a:bodyPr>
          <a:lstStyle/>
          <a:p>
            <a:r>
              <a:rPr lang="en-US" sz="3600" dirty="0"/>
              <a:t>Security and Compliance</a:t>
            </a:r>
          </a:p>
        </p:txBody>
      </p:sp>
      <p:pic>
        <p:nvPicPr>
          <p:cNvPr id="6" name="Content Placeholder 5" descr="Device and padlock">
            <a:extLst>
              <a:ext uri="{FF2B5EF4-FFF2-40B4-BE49-F238E27FC236}">
                <a16:creationId xmlns:a16="http://schemas.microsoft.com/office/drawing/2014/main" id="{41B9AD7A-BF69-0013-527B-7E9BD1355E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p:blipFill>
        <p:spPr>
          <a:xfrm>
            <a:off x="653646" y="1437198"/>
            <a:ext cx="5047907" cy="3816633"/>
          </a:xfrm>
          <a:noFill/>
        </p:spPr>
      </p:pic>
      <p:sp>
        <p:nvSpPr>
          <p:cNvPr id="3" name="Text Placeholder 2">
            <a:extLst>
              <a:ext uri="{FF2B5EF4-FFF2-40B4-BE49-F238E27FC236}">
                <a16:creationId xmlns:a16="http://schemas.microsoft.com/office/drawing/2014/main" id="{E61D652B-BF02-DDB4-2524-4CEF51E20D4E}"/>
              </a:ext>
            </a:extLst>
          </p:cNvPr>
          <p:cNvSpPr>
            <a:spLocks noGrp="1"/>
          </p:cNvSpPr>
          <p:nvPr>
            <p:ph sz="half" idx="2"/>
          </p:nvPr>
        </p:nvSpPr>
        <p:spPr>
          <a:xfrm>
            <a:off x="6035960" y="2359958"/>
            <a:ext cx="5656251" cy="3255093"/>
          </a:xfrm>
        </p:spPr>
        <p:txBody>
          <a:bodyPr wrap="square">
            <a:normAutofit/>
          </a:bodyPr>
          <a:lstStyle/>
          <a:p>
            <a:pPr marL="0" indent="0">
              <a:spcAft>
                <a:spcPts val="600"/>
              </a:spcAft>
              <a:buNone/>
            </a:pPr>
            <a:r>
              <a:rPr lang="en-US" sz="2400" b="0" i="0" dirty="0">
                <a:effectLst/>
              </a:rPr>
              <a:t>All of </a:t>
            </a:r>
            <a:r>
              <a:rPr lang="en-US" sz="2400" dirty="0"/>
              <a:t>our </a:t>
            </a:r>
            <a:r>
              <a:rPr lang="en-US" sz="2400" b="0" i="0" dirty="0">
                <a:effectLst/>
              </a:rPr>
              <a:t>AI platforms are built with robust security features to ensure data protection and compliance with industry standards. This allows businesses to adopt AI solutions with confidence, knowing their data is secure</a:t>
            </a:r>
            <a:r>
              <a:rPr lang="en-US" sz="2400" dirty="0"/>
              <a:t>.</a:t>
            </a:r>
            <a:endParaRPr lang="en-US" sz="2400" b="0" i="0" dirty="0">
              <a:effectLst/>
            </a:endParaRPr>
          </a:p>
        </p:txBody>
      </p:sp>
    </p:spTree>
    <p:extLst>
      <p:ext uri="{BB962C8B-B14F-4D97-AF65-F5344CB8AC3E}">
        <p14:creationId xmlns:p14="http://schemas.microsoft.com/office/powerpoint/2010/main" val="405045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CCC8CD-E7CB-F985-BF08-D4C434ECA4D1}"/>
              </a:ext>
            </a:extLst>
          </p:cNvPr>
          <p:cNvSpPr/>
          <p:nvPr/>
        </p:nvSpPr>
        <p:spPr bwMode="auto">
          <a:xfrm>
            <a:off x="0" y="1351429"/>
            <a:ext cx="12192000" cy="177690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0997864-24AC-441F-F7EB-47E2F136D409}"/>
              </a:ext>
            </a:extLst>
          </p:cNvPr>
          <p:cNvSpPr>
            <a:spLocks noGrp="1"/>
          </p:cNvSpPr>
          <p:nvPr>
            <p:ph type="title" idx="4294967295"/>
          </p:nvPr>
        </p:nvSpPr>
        <p:spPr>
          <a:xfrm>
            <a:off x="0" y="457200"/>
            <a:ext cx="12192000" cy="554038"/>
          </a:xfrm>
        </p:spPr>
        <p:txBody>
          <a:bodyPr>
            <a:normAutofit fontScale="90000"/>
          </a:bodyPr>
          <a:lstStyle/>
          <a:p>
            <a:r>
              <a:rPr lang="en-US" dirty="0"/>
              <a:t>AI Runs on Data</a:t>
            </a:r>
          </a:p>
        </p:txBody>
      </p:sp>
      <p:sp>
        <p:nvSpPr>
          <p:cNvPr id="3" name="Text Placeholder 2">
            <a:extLst>
              <a:ext uri="{FF2B5EF4-FFF2-40B4-BE49-F238E27FC236}">
                <a16:creationId xmlns:a16="http://schemas.microsoft.com/office/drawing/2014/main" id="{B206DA3B-A417-38B0-9D3F-98155DAE6981}"/>
              </a:ext>
            </a:extLst>
          </p:cNvPr>
          <p:cNvSpPr>
            <a:spLocks noGrp="1"/>
          </p:cNvSpPr>
          <p:nvPr>
            <p:ph type="body" sz="quarter" idx="4294967295"/>
          </p:nvPr>
        </p:nvSpPr>
        <p:spPr>
          <a:xfrm>
            <a:off x="6360459" y="3600608"/>
            <a:ext cx="5219700" cy="307975"/>
          </a:xfrm>
        </p:spPr>
        <p:txBody>
          <a:bodyPr>
            <a:normAutofit fontScale="92500" lnSpcReduction="20000"/>
          </a:bodyPr>
          <a:lstStyle/>
          <a:p>
            <a:pPr marL="0" indent="0">
              <a:buNone/>
            </a:pPr>
            <a:r>
              <a:rPr lang="en-US" sz="2000" dirty="0"/>
              <a:t>Data Platform</a:t>
            </a:r>
          </a:p>
        </p:txBody>
      </p:sp>
      <p:sp>
        <p:nvSpPr>
          <p:cNvPr id="4" name="Text Placeholder 3">
            <a:extLst>
              <a:ext uri="{FF2B5EF4-FFF2-40B4-BE49-F238E27FC236}">
                <a16:creationId xmlns:a16="http://schemas.microsoft.com/office/drawing/2014/main" id="{97AC1D94-0645-92A6-B099-DCD3C9A54265}"/>
              </a:ext>
            </a:extLst>
          </p:cNvPr>
          <p:cNvSpPr>
            <a:spLocks noGrp="1"/>
          </p:cNvSpPr>
          <p:nvPr>
            <p:ph type="body" sz="quarter" idx="4294967295"/>
          </p:nvPr>
        </p:nvSpPr>
        <p:spPr>
          <a:xfrm>
            <a:off x="6302189" y="4028608"/>
            <a:ext cx="5130686" cy="1527175"/>
          </a:xfrm>
        </p:spPr>
        <p:txBody>
          <a:bodyPr/>
          <a:lstStyle/>
          <a:p>
            <a:pPr marL="0" indent="0">
              <a:buNone/>
            </a:pPr>
            <a:r>
              <a:rPr lang="en-US" sz="1600" b="1" i="0" dirty="0">
                <a:solidFill>
                  <a:srgbClr val="000000"/>
                </a:solidFill>
                <a:effectLst/>
                <a:latin typeface="Segoe Sans"/>
              </a:rPr>
              <a:t>Microsoft Fabric </a:t>
            </a:r>
            <a:r>
              <a:rPr lang="en-US" sz="1600" b="0" i="0" dirty="0">
                <a:solidFill>
                  <a:srgbClr val="000000"/>
                </a:solidFill>
                <a:effectLst/>
                <a:latin typeface="Segoe Sans"/>
              </a:rPr>
              <a:t>is an AI data platform that provides a unified way to manage and reason over data, regardless of where it resides. This platform ensures that data is accessible and usable for AI applications, facilitating better decision-making and insights</a:t>
            </a:r>
            <a:r>
              <a:rPr lang="en-US" sz="1600" dirty="0">
                <a:solidFill>
                  <a:srgbClr val="000000"/>
                </a:solidFill>
                <a:latin typeface="var(--fontFamilyBase)"/>
              </a:rPr>
              <a:t>.</a:t>
            </a:r>
            <a:endParaRPr lang="en-US" sz="1600" b="0" i="0" dirty="0">
              <a:solidFill>
                <a:srgbClr val="000000"/>
              </a:solidFill>
              <a:effectLst/>
              <a:latin typeface="Segoe Sans"/>
            </a:endParaRPr>
          </a:p>
          <a:p>
            <a:endParaRPr lang="en-US" sz="1600" dirty="0">
              <a:solidFill>
                <a:srgbClr val="000000"/>
              </a:solidFill>
            </a:endParaRPr>
          </a:p>
        </p:txBody>
      </p:sp>
      <p:sp>
        <p:nvSpPr>
          <p:cNvPr id="5" name="Text Placeholder 4">
            <a:extLst>
              <a:ext uri="{FF2B5EF4-FFF2-40B4-BE49-F238E27FC236}">
                <a16:creationId xmlns:a16="http://schemas.microsoft.com/office/drawing/2014/main" id="{34D46D91-9A8D-FDB9-518F-398C30D8CB84}"/>
              </a:ext>
            </a:extLst>
          </p:cNvPr>
          <p:cNvSpPr>
            <a:spLocks noGrp="1"/>
          </p:cNvSpPr>
          <p:nvPr>
            <p:ph type="body" sz="quarter" idx="4294967295"/>
          </p:nvPr>
        </p:nvSpPr>
        <p:spPr>
          <a:xfrm>
            <a:off x="524436" y="3600608"/>
            <a:ext cx="5219700" cy="307975"/>
          </a:xfrm>
        </p:spPr>
        <p:txBody>
          <a:bodyPr>
            <a:normAutofit fontScale="92500" lnSpcReduction="20000"/>
          </a:bodyPr>
          <a:lstStyle/>
          <a:p>
            <a:pPr marL="0" indent="0">
              <a:buNone/>
            </a:pPr>
            <a:r>
              <a:rPr lang="en-US" sz="2000" dirty="0"/>
              <a:t>Data Privacy and Control</a:t>
            </a:r>
          </a:p>
        </p:txBody>
      </p:sp>
      <p:sp>
        <p:nvSpPr>
          <p:cNvPr id="6" name="Text Placeholder 5">
            <a:extLst>
              <a:ext uri="{FF2B5EF4-FFF2-40B4-BE49-F238E27FC236}">
                <a16:creationId xmlns:a16="http://schemas.microsoft.com/office/drawing/2014/main" id="{83C76003-5283-3420-4A53-4F108FF7F58F}"/>
              </a:ext>
            </a:extLst>
          </p:cNvPr>
          <p:cNvSpPr>
            <a:spLocks noGrp="1"/>
          </p:cNvSpPr>
          <p:nvPr>
            <p:ph type="body" sz="quarter" idx="4294967295"/>
          </p:nvPr>
        </p:nvSpPr>
        <p:spPr>
          <a:xfrm>
            <a:off x="524436" y="4028608"/>
            <a:ext cx="5499845" cy="1776902"/>
          </a:xfrm>
        </p:spPr>
        <p:txBody>
          <a:bodyPr>
            <a:normAutofit/>
          </a:bodyPr>
          <a:lstStyle/>
          <a:p>
            <a:pPr marL="0" indent="0">
              <a:buNone/>
            </a:pPr>
            <a:r>
              <a:rPr lang="en-US" sz="1600" b="1" dirty="0"/>
              <a:t>Microsoft Purview </a:t>
            </a:r>
            <a:r>
              <a:rPr lang="en-US" sz="1600" dirty="0"/>
              <a:t>is a comprehensive data governance, security, and compliance solution that offers a unified data catalog, data mapping, and robust security features like Data Loss Prevention (DLP) and information protection. Purview ensures that data is accessible, secure, and compliant with regulatory requirements, making it AI-ready. </a:t>
            </a:r>
          </a:p>
        </p:txBody>
      </p:sp>
      <p:sp>
        <p:nvSpPr>
          <p:cNvPr id="8" name="TextBox 7">
            <a:extLst>
              <a:ext uri="{FF2B5EF4-FFF2-40B4-BE49-F238E27FC236}">
                <a16:creationId xmlns:a16="http://schemas.microsoft.com/office/drawing/2014/main" id="{080228B3-D97F-3747-56D4-5014E3D2CEB8}"/>
              </a:ext>
            </a:extLst>
          </p:cNvPr>
          <p:cNvSpPr txBox="1"/>
          <p:nvPr/>
        </p:nvSpPr>
        <p:spPr>
          <a:xfrm>
            <a:off x="477371" y="1530880"/>
            <a:ext cx="11471609" cy="1323439"/>
          </a:xfrm>
          <a:prstGeom prst="rect">
            <a:avLst/>
          </a:prstGeom>
          <a:noFill/>
        </p:spPr>
        <p:txBody>
          <a:bodyPr wrap="square">
            <a:spAutoFit/>
          </a:bodyPr>
          <a:lstStyle/>
          <a:p>
            <a:r>
              <a:rPr lang="en-US" sz="2000" b="1" i="0" dirty="0">
                <a:solidFill>
                  <a:srgbClr val="FFFFFF"/>
                </a:solidFill>
                <a:effectLst/>
                <a:latin typeface="Segoe Sans"/>
              </a:rPr>
              <a:t>Microsoft Purview + Fabric together provide seamless data governance and management. </a:t>
            </a:r>
            <a:r>
              <a:rPr lang="en-US" sz="2000" b="0" i="0" dirty="0">
                <a:solidFill>
                  <a:srgbClr val="FFFFFF"/>
                </a:solidFill>
                <a:effectLst/>
                <a:latin typeface="Segoe Sans"/>
              </a:rPr>
              <a:t>Purview offers data cataloging, classification, and protection, while Fabric enables data storage, analysis, and integration. This integration ensures consistent application of data governance policies across the entire data estate, enhancing security, compliance, and usability.</a:t>
            </a:r>
            <a:endParaRPr lang="en-US" sz="2000" dirty="0">
              <a:solidFill>
                <a:srgbClr val="FFFFFF"/>
              </a:solidFill>
            </a:endParaRPr>
          </a:p>
        </p:txBody>
      </p:sp>
    </p:spTree>
    <p:extLst>
      <p:ext uri="{BB962C8B-B14F-4D97-AF65-F5344CB8AC3E}">
        <p14:creationId xmlns:p14="http://schemas.microsoft.com/office/powerpoint/2010/main" val="319135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5FB16-B3EE-AB06-7720-01C7C792A6DE}"/>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2CCDF8-FF76-AE83-38D6-8C3BF08012B4}"/>
              </a:ext>
            </a:extLst>
          </p:cNvPr>
          <p:cNvSpPr>
            <a:spLocks noGrp="1"/>
          </p:cNvSpPr>
          <p:nvPr>
            <p:ph type="pic" idx="1"/>
          </p:nvPr>
        </p:nvSpPr>
        <p:spPr/>
        <p:txBody>
          <a:bodyPr/>
          <a:lstStyle/>
          <a:p>
            <a:endParaRPr lang="en-US"/>
          </a:p>
        </p:txBody>
      </p:sp>
      <p:sp>
        <p:nvSpPr>
          <p:cNvPr id="2" name="Title 1">
            <a:extLst>
              <a:ext uri="{FF2B5EF4-FFF2-40B4-BE49-F238E27FC236}">
                <a16:creationId xmlns:a16="http://schemas.microsoft.com/office/drawing/2014/main" id="{7BBC9B1C-8E37-5CE0-8F76-53819457573C}"/>
              </a:ext>
            </a:extLst>
          </p:cNvPr>
          <p:cNvSpPr>
            <a:spLocks noGrp="1"/>
          </p:cNvSpPr>
          <p:nvPr>
            <p:ph type="title" idx="4294967295"/>
          </p:nvPr>
        </p:nvSpPr>
        <p:spPr>
          <a:xfrm>
            <a:off x="858744" y="738551"/>
            <a:ext cx="9891926" cy="554038"/>
          </a:xfrm>
        </p:spPr>
        <p:txBody>
          <a:bodyPr>
            <a:noAutofit/>
          </a:bodyPr>
          <a:lstStyle/>
          <a:p>
            <a:r>
              <a:rPr lang="en-US" sz="3600" dirty="0">
                <a:solidFill>
                  <a:srgbClr val="1A1A1A"/>
                </a:solidFill>
              </a:rPr>
              <a:t>Build your own Applications that leverage AI</a:t>
            </a:r>
          </a:p>
        </p:txBody>
      </p:sp>
      <p:sp>
        <p:nvSpPr>
          <p:cNvPr id="44" name="Title 1">
            <a:extLst>
              <a:ext uri="{FF2B5EF4-FFF2-40B4-BE49-F238E27FC236}">
                <a16:creationId xmlns:a16="http://schemas.microsoft.com/office/drawing/2014/main" id="{7A8746F9-4FD1-92CA-65D9-679A2967BA08}"/>
              </a:ext>
            </a:extLst>
          </p:cNvPr>
          <p:cNvSpPr txBox="1">
            <a:spLocks/>
          </p:cNvSpPr>
          <p:nvPr/>
        </p:nvSpPr>
        <p:spPr>
          <a:xfrm>
            <a:off x="756024" y="1999090"/>
            <a:ext cx="369299" cy="286696"/>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502040204020203" pitchFamily="34" charset="0"/>
                <a:ea typeface="+mj-ea"/>
                <a:cs typeface="Segoe UI Semibold" panose="020B0502040204020203" pitchFamily="34" charset="0"/>
              </a:rPr>
              <a:t>01</a:t>
            </a:r>
            <a:endParaRPr kumimoji="0" lang="en-US" sz="1200" b="0" i="0" u="none" strike="noStrike" kern="1200" cap="none" spc="0" normalizeH="0" baseline="0" noProof="0">
              <a:ln>
                <a:noFill/>
              </a:ln>
              <a:solidFill>
                <a:srgbClr val="737373"/>
              </a:solidFill>
              <a:effectLst/>
              <a:uLnTx/>
              <a:uFillTx/>
              <a:latin typeface="Segoe UI" panose="020B0502040204020203" pitchFamily="34" charset="0"/>
              <a:ea typeface="+mj-ea"/>
              <a:cs typeface="Segoe UI" panose="020B0502040204020203" pitchFamily="34" charset="0"/>
            </a:endParaRPr>
          </a:p>
        </p:txBody>
      </p:sp>
      <p:cxnSp>
        <p:nvCxnSpPr>
          <p:cNvPr id="49" name="Straight Connector 48" descr="Outer circle label line">
            <a:extLst>
              <a:ext uri="{FF2B5EF4-FFF2-40B4-BE49-F238E27FC236}">
                <a16:creationId xmlns:a16="http://schemas.microsoft.com/office/drawing/2014/main" id="{3CBBB7CD-2623-D19E-03DF-E30BF69A761B}"/>
              </a:ext>
            </a:extLst>
          </p:cNvPr>
          <p:cNvCxnSpPr>
            <a:cxnSpLocks/>
          </p:cNvCxnSpPr>
          <p:nvPr/>
        </p:nvCxnSpPr>
        <p:spPr>
          <a:xfrm>
            <a:off x="1125324" y="2159700"/>
            <a:ext cx="1189038" cy="0"/>
          </a:xfrm>
          <a:prstGeom prst="line">
            <a:avLst/>
          </a:prstGeom>
          <a:noFill/>
          <a:ln w="12700" cap="flat" cmpd="sng" algn="ctr">
            <a:solidFill>
              <a:sysClr val="windowText" lastClr="000000"/>
            </a:solidFill>
            <a:prstDash val="solid"/>
            <a:miter lim="800000"/>
          </a:ln>
          <a:effectLst/>
        </p:spPr>
      </p:cxnSp>
      <p:sp>
        <p:nvSpPr>
          <p:cNvPr id="41" name="Oval 40" descr="Chart circle">
            <a:extLst>
              <a:ext uri="{FF2B5EF4-FFF2-40B4-BE49-F238E27FC236}">
                <a16:creationId xmlns:a16="http://schemas.microsoft.com/office/drawing/2014/main" id="{52CDD151-541C-FAFB-19ED-9EEBD2FB6EA2}"/>
              </a:ext>
            </a:extLst>
          </p:cNvPr>
          <p:cNvSpPr/>
          <p:nvPr/>
        </p:nvSpPr>
        <p:spPr>
          <a:xfrm>
            <a:off x="1279201" y="1783189"/>
            <a:ext cx="3735498" cy="3735498"/>
          </a:xfrm>
          <a:prstGeom prst="ellipse">
            <a:avLst/>
          </a:prstGeom>
          <a:solidFill>
            <a:srgbClr val="0078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2D2D2"/>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4C230589-9ADC-B91C-278D-4A6A6C726CE2}"/>
              </a:ext>
            </a:extLst>
          </p:cNvPr>
          <p:cNvSpPr txBox="1">
            <a:spLocks/>
          </p:cNvSpPr>
          <p:nvPr/>
        </p:nvSpPr>
        <p:spPr>
          <a:xfrm>
            <a:off x="5964877" y="1816346"/>
            <a:ext cx="5101799" cy="971550"/>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A1A1A"/>
                </a:solidFill>
                <a:effectLst/>
                <a:uLnTx/>
                <a:uFillTx/>
                <a:latin typeface="Segoe UI Semibold" panose="020B0502040204020203" pitchFamily="34" charset="0"/>
                <a:ea typeface="+mj-ea"/>
                <a:cs typeface="Segoe UI Semibold" panose="020B0502040204020203" pitchFamily="34" charset="0"/>
              </a:rPr>
              <a:t>01 Run </a:t>
            </a:r>
            <a:r>
              <a:rPr lang="en-US" sz="1800" dirty="0">
                <a:solidFill>
                  <a:srgbClr val="1A1A1A"/>
                </a:solidFill>
              </a:rPr>
              <a:t>Models on the </a:t>
            </a:r>
            <a:r>
              <a:rPr kumimoji="0" lang="en-US" sz="1800" b="1" i="0" u="none" strike="noStrike" kern="1200" cap="none" spc="0" normalizeH="0" baseline="0" noProof="0" dirty="0">
                <a:ln>
                  <a:noFill/>
                </a:ln>
                <a:solidFill>
                  <a:srgbClr val="1A1A1A"/>
                </a:solidFill>
                <a:effectLst/>
                <a:uLnTx/>
                <a:uFillTx/>
                <a:latin typeface="Segoe UI Semibold" panose="020B0502040204020203" pitchFamily="34" charset="0"/>
                <a:ea typeface="+mj-ea"/>
                <a:cs typeface="Segoe UI Semibold" panose="020B0502040204020203" pitchFamily="34" charset="0"/>
              </a:rPr>
              <a:t>Client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37373"/>
                </a:solidFill>
                <a:effectLst/>
                <a:uLnTx/>
                <a:uFillTx/>
                <a:latin typeface="Segoe UI" panose="020B0502040204020203" pitchFamily="34" charset="0"/>
                <a:ea typeface="+mj-ea"/>
                <a:cs typeface="Segoe UI" panose="020B0502040204020203" pitchFamily="34" charset="0"/>
              </a:rPr>
              <a:t>Windows Copilot Runtime (WCR) has a library of models that can be run using the power of the NPU in Copilot+ PCs to have your App take advantage of the local processing power for models. You can also leverage ONNX runtime to bring your own model(s) to the platform.</a:t>
            </a:r>
          </a:p>
        </p:txBody>
      </p:sp>
      <p:sp>
        <p:nvSpPr>
          <p:cNvPr id="45" name="Title 1">
            <a:extLst>
              <a:ext uri="{FF2B5EF4-FFF2-40B4-BE49-F238E27FC236}">
                <a16:creationId xmlns:a16="http://schemas.microsoft.com/office/drawing/2014/main" id="{3C5093C3-04B0-5644-D72C-6D1715DE1161}"/>
              </a:ext>
            </a:extLst>
          </p:cNvPr>
          <p:cNvSpPr txBox="1">
            <a:spLocks/>
          </p:cNvSpPr>
          <p:nvPr/>
        </p:nvSpPr>
        <p:spPr>
          <a:xfrm>
            <a:off x="369674" y="2754739"/>
            <a:ext cx="755650" cy="360362"/>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502040204020203" pitchFamily="34" charset="0"/>
                <a:ea typeface="+mj-ea"/>
                <a:cs typeface="Segoe UI Semibold" panose="020B0502040204020203" pitchFamily="34" charset="0"/>
              </a:rPr>
              <a:t>02</a:t>
            </a:r>
            <a:endParaRPr kumimoji="0" lang="en-US" sz="1200" b="0" i="0" u="none" strike="noStrike" kern="1200" cap="none" spc="0" normalizeH="0" baseline="0" noProof="0">
              <a:ln>
                <a:noFill/>
              </a:ln>
              <a:solidFill>
                <a:srgbClr val="737373"/>
              </a:solidFill>
              <a:effectLst/>
              <a:uLnTx/>
              <a:uFillTx/>
              <a:latin typeface="Segoe UI" panose="020B0502040204020203" pitchFamily="34" charset="0"/>
              <a:ea typeface="+mj-ea"/>
              <a:cs typeface="Segoe UI" panose="020B0502040204020203" pitchFamily="34" charset="0"/>
            </a:endParaRPr>
          </a:p>
        </p:txBody>
      </p:sp>
      <p:cxnSp>
        <p:nvCxnSpPr>
          <p:cNvPr id="48" name="Straight Connector 47" descr="Middle circle label line">
            <a:extLst>
              <a:ext uri="{FF2B5EF4-FFF2-40B4-BE49-F238E27FC236}">
                <a16:creationId xmlns:a16="http://schemas.microsoft.com/office/drawing/2014/main" id="{71DBDF3A-2442-A631-2DCA-5E7CD62876AD}"/>
              </a:ext>
            </a:extLst>
          </p:cNvPr>
          <p:cNvCxnSpPr>
            <a:cxnSpLocks/>
          </p:cNvCxnSpPr>
          <p:nvPr/>
        </p:nvCxnSpPr>
        <p:spPr>
          <a:xfrm>
            <a:off x="1125324" y="2908370"/>
            <a:ext cx="1189038" cy="0"/>
          </a:xfrm>
          <a:prstGeom prst="line">
            <a:avLst/>
          </a:prstGeom>
          <a:noFill/>
          <a:ln w="12700" cap="flat" cmpd="sng" algn="ctr">
            <a:solidFill>
              <a:sysClr val="windowText" lastClr="000000"/>
            </a:solidFill>
            <a:prstDash val="solid"/>
            <a:miter lim="800000"/>
          </a:ln>
          <a:effectLst/>
        </p:spPr>
      </p:cxnSp>
      <p:sp>
        <p:nvSpPr>
          <p:cNvPr id="42" name="Oval 41" descr="Chart circle">
            <a:extLst>
              <a:ext uri="{FF2B5EF4-FFF2-40B4-BE49-F238E27FC236}">
                <a16:creationId xmlns:a16="http://schemas.microsoft.com/office/drawing/2014/main" id="{7A76D8E6-DEFA-B01E-B04D-6A31F393696D}"/>
              </a:ext>
            </a:extLst>
          </p:cNvPr>
          <p:cNvSpPr/>
          <p:nvPr/>
        </p:nvSpPr>
        <p:spPr>
          <a:xfrm>
            <a:off x="1882561" y="2386549"/>
            <a:ext cx="2528778" cy="2528778"/>
          </a:xfrm>
          <a:prstGeom prst="ellipse">
            <a:avLst/>
          </a:prstGeom>
          <a:solidFill>
            <a:srgbClr val="50E6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itle 1">
            <a:extLst>
              <a:ext uri="{FF2B5EF4-FFF2-40B4-BE49-F238E27FC236}">
                <a16:creationId xmlns:a16="http://schemas.microsoft.com/office/drawing/2014/main" id="{0FBB17CA-F7E3-C1C5-65F4-8F5F4A39C84A}"/>
              </a:ext>
            </a:extLst>
          </p:cNvPr>
          <p:cNvSpPr txBox="1">
            <a:spLocks/>
          </p:cNvSpPr>
          <p:nvPr/>
        </p:nvSpPr>
        <p:spPr>
          <a:xfrm>
            <a:off x="5964877" y="3827233"/>
            <a:ext cx="5357547" cy="971550"/>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A1A1A"/>
                </a:solidFill>
                <a:effectLst/>
                <a:uLnTx/>
                <a:uFillTx/>
                <a:latin typeface="Segoe UI Semibold" panose="020B0502040204020203" pitchFamily="34" charset="0"/>
                <a:ea typeface="+mj-ea"/>
                <a:cs typeface="Segoe UI Semibold" panose="020B0502040204020203" pitchFamily="34" charset="0"/>
              </a:rPr>
              <a:t>03 </a:t>
            </a:r>
            <a:r>
              <a:rPr lang="en-US" sz="1800">
                <a:solidFill>
                  <a:srgbClr val="1A1A1A"/>
                </a:solidFill>
              </a:rPr>
              <a:t>Run Models in the Cloud</a:t>
            </a:r>
            <a:endParaRPr kumimoji="0" lang="en-US" sz="1800" b="1" i="0" u="none" strike="noStrike" kern="1200" cap="none" spc="0" normalizeH="0" baseline="0" noProof="0">
              <a:ln>
                <a:noFill/>
              </a:ln>
              <a:solidFill>
                <a:srgbClr val="1A1A1A"/>
              </a:solidFill>
              <a:effectLst/>
              <a:uLnTx/>
              <a:uFillTx/>
              <a:latin typeface="Segoe UI Semibold" panose="020B0502040204020203" pitchFamily="34" charset="0"/>
              <a:ea typeface="+mj-ea"/>
              <a:cs typeface="Segoe UI Semibold"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737373"/>
                </a:solidFill>
                <a:effectLst/>
                <a:uLnTx/>
                <a:uFillTx/>
                <a:latin typeface="Segoe UI" panose="020B0502040204020203" pitchFamily="34" charset="0"/>
                <a:ea typeface="+mj-ea"/>
                <a:cs typeface="Segoe UI" panose="020B0502040204020203" pitchFamily="34" charset="0"/>
              </a:rPr>
              <a:t>Azure AI Foundry is an AI application server designed for building real-world, AI-native applications. It supports the development of sophisticated AI solutions that can be integrated into various business processes.</a:t>
            </a:r>
          </a:p>
        </p:txBody>
      </p:sp>
      <p:sp>
        <p:nvSpPr>
          <p:cNvPr id="46" name="Title 1">
            <a:extLst>
              <a:ext uri="{FF2B5EF4-FFF2-40B4-BE49-F238E27FC236}">
                <a16:creationId xmlns:a16="http://schemas.microsoft.com/office/drawing/2014/main" id="{B25EAC12-366E-D836-0F73-1128BA23EF30}"/>
              </a:ext>
            </a:extLst>
          </p:cNvPr>
          <p:cNvSpPr txBox="1">
            <a:spLocks/>
          </p:cNvSpPr>
          <p:nvPr/>
        </p:nvSpPr>
        <p:spPr>
          <a:xfrm>
            <a:off x="369674" y="3492727"/>
            <a:ext cx="755650" cy="335590"/>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panose="020B0502040204020203" pitchFamily="34" charset="0"/>
                <a:ea typeface="+mj-ea"/>
                <a:cs typeface="Segoe UI Semibold" panose="020B0502040204020203" pitchFamily="34" charset="0"/>
              </a:rPr>
              <a:t>03</a:t>
            </a:r>
            <a:endParaRPr kumimoji="0" lang="en-US" sz="1200" b="0" i="0" u="none" strike="noStrike" kern="1200" cap="none" spc="0" normalizeH="0" baseline="0" noProof="0">
              <a:ln>
                <a:noFill/>
              </a:ln>
              <a:solidFill>
                <a:srgbClr val="737373"/>
              </a:solidFill>
              <a:effectLst/>
              <a:uLnTx/>
              <a:uFillTx/>
              <a:latin typeface="Segoe UI" panose="020B0502040204020203" pitchFamily="34" charset="0"/>
              <a:ea typeface="+mj-ea"/>
              <a:cs typeface="Segoe UI" panose="020B0502040204020203" pitchFamily="34" charset="0"/>
            </a:endParaRPr>
          </a:p>
        </p:txBody>
      </p:sp>
      <p:cxnSp>
        <p:nvCxnSpPr>
          <p:cNvPr id="47" name="Straight Connector 46" descr="Inner circle label line">
            <a:extLst>
              <a:ext uri="{FF2B5EF4-FFF2-40B4-BE49-F238E27FC236}">
                <a16:creationId xmlns:a16="http://schemas.microsoft.com/office/drawing/2014/main" id="{FC35727D-8F8F-DDA6-C071-A163868C9B84}"/>
              </a:ext>
            </a:extLst>
          </p:cNvPr>
          <p:cNvCxnSpPr>
            <a:cxnSpLocks/>
          </p:cNvCxnSpPr>
          <p:nvPr/>
        </p:nvCxnSpPr>
        <p:spPr>
          <a:xfrm>
            <a:off x="1125324" y="3667637"/>
            <a:ext cx="1446974" cy="0"/>
          </a:xfrm>
          <a:prstGeom prst="line">
            <a:avLst/>
          </a:prstGeom>
          <a:noFill/>
          <a:ln w="12700" cap="flat" cmpd="sng" algn="ctr">
            <a:solidFill>
              <a:sysClr val="windowText" lastClr="000000"/>
            </a:solidFill>
            <a:prstDash val="solid"/>
            <a:miter lim="800000"/>
          </a:ln>
          <a:effectLst/>
        </p:spPr>
      </p:cxnSp>
      <p:sp>
        <p:nvSpPr>
          <p:cNvPr id="43" name="Oval 42" descr="Chart circle">
            <a:extLst>
              <a:ext uri="{FF2B5EF4-FFF2-40B4-BE49-F238E27FC236}">
                <a16:creationId xmlns:a16="http://schemas.microsoft.com/office/drawing/2014/main" id="{5ED4D92D-9A6B-64DA-4C71-C68C9CC3A753}"/>
              </a:ext>
            </a:extLst>
          </p:cNvPr>
          <p:cNvSpPr/>
          <p:nvPr/>
        </p:nvSpPr>
        <p:spPr>
          <a:xfrm>
            <a:off x="2427517" y="2931505"/>
            <a:ext cx="1438866" cy="1438866"/>
          </a:xfrm>
          <a:prstGeom prst="ellipse">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itle 1">
            <a:extLst>
              <a:ext uri="{FF2B5EF4-FFF2-40B4-BE49-F238E27FC236}">
                <a16:creationId xmlns:a16="http://schemas.microsoft.com/office/drawing/2014/main" id="{F4AFA65E-EE0C-1728-281C-555852FAB833}"/>
              </a:ext>
            </a:extLst>
          </p:cNvPr>
          <p:cNvSpPr txBox="1">
            <a:spLocks/>
          </p:cNvSpPr>
          <p:nvPr/>
        </p:nvSpPr>
        <p:spPr>
          <a:xfrm>
            <a:off x="5964876" y="5249341"/>
            <a:ext cx="5149117" cy="971550"/>
          </a:xfrm>
          <a:prstGeom prst="rect">
            <a:avLst/>
          </a:prstGeom>
        </p:spPr>
        <p:txBody>
          <a:bodyPr anchor="t"/>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A1A1A"/>
                </a:solidFill>
                <a:effectLst/>
                <a:uLnTx/>
                <a:uFillTx/>
                <a:latin typeface="Segoe UI Semibold" panose="020B0502040204020203" pitchFamily="34" charset="0"/>
                <a:ea typeface="+mj-ea"/>
                <a:cs typeface="Segoe UI Semibold" panose="020B0502040204020203" pitchFamily="34" charset="0"/>
              </a:rPr>
              <a:t>02 Hybrid (Combine both Client + Cloud)</a:t>
            </a:r>
          </a:p>
        </p:txBody>
      </p:sp>
    </p:spTree>
    <p:extLst>
      <p:ext uri="{BB962C8B-B14F-4D97-AF65-F5344CB8AC3E}">
        <p14:creationId xmlns:p14="http://schemas.microsoft.com/office/powerpoint/2010/main" val="393127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0E9E-EF0D-D16D-3CE2-18C2D8D8DB5E}"/>
              </a:ext>
            </a:extLst>
          </p:cNvPr>
          <p:cNvSpPr>
            <a:spLocks noGrp="1"/>
          </p:cNvSpPr>
          <p:nvPr>
            <p:ph type="title"/>
          </p:nvPr>
        </p:nvSpPr>
        <p:spPr>
          <a:xfrm>
            <a:off x="659219" y="365126"/>
            <a:ext cx="11025680" cy="1072072"/>
          </a:xfrm>
        </p:spPr>
        <p:txBody>
          <a:bodyPr anchor="ctr">
            <a:normAutofit/>
          </a:bodyPr>
          <a:lstStyle/>
          <a:p>
            <a:r>
              <a:rPr lang="en-US"/>
              <a:t>Develop Better with GitHub Copilot</a:t>
            </a:r>
          </a:p>
        </p:txBody>
      </p:sp>
      <p:sp>
        <p:nvSpPr>
          <p:cNvPr id="3" name="Text Placeholder 2">
            <a:extLst>
              <a:ext uri="{FF2B5EF4-FFF2-40B4-BE49-F238E27FC236}">
                <a16:creationId xmlns:a16="http://schemas.microsoft.com/office/drawing/2014/main" id="{ABEBC405-5C49-B271-EEA3-2488371BBB99}"/>
              </a:ext>
            </a:extLst>
          </p:cNvPr>
          <p:cNvSpPr>
            <a:spLocks noGrp="1"/>
          </p:cNvSpPr>
          <p:nvPr>
            <p:ph idx="1"/>
          </p:nvPr>
        </p:nvSpPr>
        <p:spPr>
          <a:xfrm>
            <a:off x="659217" y="1519296"/>
            <a:ext cx="11025681" cy="4657667"/>
          </a:xfrm>
        </p:spPr>
        <p:txBody>
          <a:bodyPr>
            <a:normAutofit/>
          </a:bodyPr>
          <a:lstStyle/>
          <a:p>
            <a:r>
              <a:rPr lang="en-US" sz="2000"/>
              <a:t>GitHub Copilot helps you code better by providing AI-powered code suggestions directly within your code editor. It assists with:</a:t>
            </a:r>
          </a:p>
          <a:p>
            <a:endParaRPr lang="en-US" sz="2000"/>
          </a:p>
          <a:p>
            <a:pPr marL="514350" lvl="1" indent="-285750">
              <a:buFont typeface="Arial" panose="020B0604020202020204" pitchFamily="34" charset="0"/>
              <a:buChar char="•"/>
            </a:pPr>
            <a:r>
              <a:rPr lang="en-US" sz="2000" b="1"/>
              <a:t>Code Completion: </a:t>
            </a:r>
            <a:r>
              <a:rPr lang="en-US" sz="2000"/>
              <a:t>Offers real-time code completions and suggestions as you type</a:t>
            </a:r>
          </a:p>
          <a:p>
            <a:pPr marL="514350" lvl="1" indent="-285750">
              <a:buFont typeface="Arial" panose="020B0604020202020204" pitchFamily="34" charset="0"/>
              <a:buChar char="•"/>
            </a:pPr>
            <a:r>
              <a:rPr lang="en-US" sz="2000" b="1"/>
              <a:t>Function Suggestions: </a:t>
            </a:r>
            <a:r>
              <a:rPr lang="en-US" sz="2000"/>
              <a:t>Suggests entire functions or code snippets based on the context of your code.</a:t>
            </a:r>
          </a:p>
          <a:p>
            <a:pPr marL="514350" lvl="1" indent="-285750">
              <a:buFont typeface="Arial" panose="020B0604020202020204" pitchFamily="34" charset="0"/>
              <a:buChar char="•"/>
            </a:pPr>
            <a:r>
              <a:rPr lang="en-US" sz="2000" b="1"/>
              <a:t>Error Reduction: </a:t>
            </a:r>
            <a:r>
              <a:rPr lang="en-US" sz="2000"/>
              <a:t>Helps reduce syntax and logical errors by providing accurate code suggestions.</a:t>
            </a:r>
          </a:p>
          <a:p>
            <a:pPr marL="514350" lvl="1" indent="-285750">
              <a:buFont typeface="Arial" panose="020B0604020202020204" pitchFamily="34" charset="0"/>
              <a:buChar char="•"/>
            </a:pPr>
            <a:r>
              <a:rPr lang="en-US" sz="2000" b="1"/>
              <a:t>Learning Aid: </a:t>
            </a:r>
            <a:r>
              <a:rPr lang="en-US" sz="2000"/>
              <a:t>Demonstrates how to implement various coding patterns and best practices.</a:t>
            </a:r>
          </a:p>
          <a:p>
            <a:pPr marL="514350" lvl="1" indent="-285750">
              <a:buFont typeface="Arial" panose="020B0604020202020204" pitchFamily="34" charset="0"/>
              <a:buChar char="•"/>
            </a:pPr>
            <a:r>
              <a:rPr lang="en-US" sz="2000" b="1"/>
              <a:t>Documentation: </a:t>
            </a:r>
            <a:r>
              <a:rPr lang="en-US" sz="2000"/>
              <a:t>Generates comments and documentation for your code, improving readability and maintainability.</a:t>
            </a:r>
          </a:p>
          <a:p>
            <a:endParaRPr lang="en-US" sz="2000"/>
          </a:p>
          <a:p>
            <a:r>
              <a:rPr lang="en-US" sz="2000"/>
              <a:t>Overall, GitHub Copilot enhances productivity, reduces coding errors, and helps you learn new coding techniques.</a:t>
            </a:r>
          </a:p>
        </p:txBody>
      </p:sp>
    </p:spTree>
    <p:extLst>
      <p:ext uri="{BB962C8B-B14F-4D97-AF65-F5344CB8AC3E}">
        <p14:creationId xmlns:p14="http://schemas.microsoft.com/office/powerpoint/2010/main" val="1054841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RespondedBy xmlns="bf2380a9-f059-4440-9b0c-00bda5ce37de">
      <UserInfo>
        <DisplayName/>
        <AccountId xsi:nil="true"/>
        <AccountType/>
      </UserInfo>
    </_ApprovalRespondedBy>
    <_ApprovalStatus xmlns="bf2380a9-f059-4440-9b0c-00bda5ce37de">0</_ApprovalStatus>
    <_ApprovalSentBy xmlns="bf2380a9-f059-4440-9b0c-00bda5ce37de">
      <UserInfo>
        <DisplayName/>
        <AccountId xsi:nil="true"/>
        <AccountType/>
      </UserInfo>
    </_ApprovalSentBy>
    <Uploaded xmlns="bf2380a9-f059-4440-9b0c-00bda5ce37de">false</Uploaded>
  </documentManagement>
</p:properties>
</file>

<file path=customXml/itemProps1.xml><?xml version="1.0" encoding="utf-8"?>
<ds:datastoreItem xmlns:ds="http://schemas.openxmlformats.org/officeDocument/2006/customXml" ds:itemID="{C6C41C03-E01E-48C2-B276-E8FB1D6DFF36}"/>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0c00efa8-99df-4343-9c36-3998544861d9"/>
    <ds:schemaRef ds:uri="bf2380a9-f059-4440-9b0c-00bda5ce37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873</TotalTime>
  <Words>1458</Words>
  <Application>Microsoft Office PowerPoint</Application>
  <PresentationFormat>Widescreen</PresentationFormat>
  <Paragraphs>155</Paragraphs>
  <Slides>21</Slides>
  <Notes>5</Notes>
  <HiddenSlides>1</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Aptos</vt:lpstr>
      <vt:lpstr>Arial</vt:lpstr>
      <vt:lpstr>Calibri</vt:lpstr>
      <vt:lpstr>Calibri Light</vt:lpstr>
      <vt:lpstr>Consolas</vt:lpstr>
      <vt:lpstr>Segoe Sans</vt:lpstr>
      <vt:lpstr>Segoe Sans Display</vt:lpstr>
      <vt:lpstr>Segoe Sans Display Semibold</vt:lpstr>
      <vt:lpstr>Segoe UI</vt:lpstr>
      <vt:lpstr>Segoe UI Black</vt:lpstr>
      <vt:lpstr>Segoe UI Semibold</vt:lpstr>
      <vt:lpstr>var(--fontFamilyBase)</vt:lpstr>
      <vt:lpstr>Wingdings</vt:lpstr>
      <vt:lpstr>Office Theme</vt:lpstr>
      <vt:lpstr>Microsoft 365 Template Light</vt:lpstr>
      <vt:lpstr>Untangling this thing called AI</vt:lpstr>
      <vt:lpstr>Microsoft 365 Community Conference</vt:lpstr>
      <vt:lpstr>Join the event app to access:</vt:lpstr>
      <vt:lpstr>PowerPoint Presentation</vt:lpstr>
      <vt:lpstr>Agenda</vt:lpstr>
      <vt:lpstr>Security and Compliance</vt:lpstr>
      <vt:lpstr>AI Runs on Data</vt:lpstr>
      <vt:lpstr>Build your own Applications that leverage AI</vt:lpstr>
      <vt:lpstr>Develop Better with GitHub Copilot</vt:lpstr>
      <vt:lpstr>PowerPoint Presentation</vt:lpstr>
      <vt:lpstr>PowerPoint Presentation</vt:lpstr>
      <vt:lpstr>PowerPoint Presentation</vt:lpstr>
      <vt:lpstr>PowerPoint Presentation</vt:lpstr>
      <vt:lpstr>Show</vt:lpstr>
      <vt:lpstr>Overview of Microsoft AI Offerings for Commercial</vt:lpstr>
      <vt:lpstr>References</vt:lpstr>
      <vt:lpstr>Expertise and tools for your journey</vt:lpstr>
      <vt:lpstr>Q &amp; A</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Aria Hanson</cp:lastModifiedBy>
  <cp:revision>8</cp:revision>
  <dcterms:created xsi:type="dcterms:W3CDTF">2025-04-08T16:47:37Z</dcterms:created>
  <dcterms:modified xsi:type="dcterms:W3CDTF">2025-05-06T22:40:54Z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